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emf" ContentType="image/x-emf"/>
  <Default Extension="xlsx" ContentType="application/vnd.openxmlformats-officedocument.spreadsheetml.sheet"/>
  <Default Extension="rels" ContentType="application/vnd.openxmlformats-package.relationships+xml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4.xml" ContentType="application/vnd.openxmlformats-officedocument.theme+xml"/>
  <Override PartName="/ppt/slideLayouts/slideLayout11.xml" ContentType="application/vnd.openxmlformats-officedocument.presentationml.slideLayout+xml"/>
  <Override PartName="/ppt/theme/theme5.xml" ContentType="application/vnd.openxmlformats-officedocument.theme+xml"/>
  <Override PartName="/ppt/slideLayouts/slideLayout12.xml" ContentType="application/vnd.openxmlformats-officedocument.presentationml.slideLayout+xml"/>
  <Override PartName="/ppt/theme/theme6.xml" ContentType="application/vnd.openxmlformats-officedocument.theme+xml"/>
  <Override PartName="/ppt/slideLayouts/slideLayout13.xml" ContentType="application/vnd.openxmlformats-officedocument.presentationml.slideLayout+xml"/>
  <Override PartName="/ppt/theme/theme7.xml" ContentType="application/vnd.openxmlformats-officedocument.theme+xml"/>
  <Override PartName="/ppt/slideLayouts/slideLayout14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662" r:id="rId2"/>
    <p:sldMasterId id="2147483664" r:id="rId3"/>
    <p:sldMasterId id="2147483668" r:id="rId4"/>
    <p:sldMasterId id="2147483702" r:id="rId5"/>
    <p:sldMasterId id="2147483698" r:id="rId6"/>
    <p:sldMasterId id="2147483700" r:id="rId7"/>
    <p:sldMasterId id="2147483680" r:id="rId8"/>
  </p:sldMasterIdLst>
  <p:notesMasterIdLst>
    <p:notesMasterId r:id="rId16"/>
  </p:notesMasterIdLst>
  <p:handoutMasterIdLst>
    <p:handoutMasterId r:id="rId17"/>
  </p:handoutMasterIdLst>
  <p:sldIdLst>
    <p:sldId id="347" r:id="rId9"/>
    <p:sldId id="326" r:id="rId10"/>
    <p:sldId id="349" r:id="rId11"/>
    <p:sldId id="312" r:id="rId12"/>
    <p:sldId id="335" r:id="rId13"/>
    <p:sldId id="293" r:id="rId14"/>
    <p:sldId id="329" r:id="rId15"/>
  </p:sldIdLst>
  <p:sldSz cx="9145588" cy="544036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14" userDrawn="1">
          <p15:clr>
            <a:srgbClr val="A4A3A4"/>
          </p15:clr>
        </p15:guide>
        <p15:guide id="2" pos="283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898AC"/>
    <a:srgbClr val="A9BFCB"/>
    <a:srgbClr val="58677B"/>
    <a:srgbClr val="6B7D87"/>
    <a:srgbClr val="CCD3D8"/>
    <a:srgbClr val="84716B"/>
    <a:srgbClr val="EB1D22"/>
    <a:srgbClr val="E1E6E8"/>
    <a:srgbClr val="EAEFF1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10" autoAdjust="0"/>
    <p:restoredTop sz="93788" autoAdjust="0"/>
  </p:normalViewPr>
  <p:slideViewPr>
    <p:cSldViewPr>
      <p:cViewPr>
        <p:scale>
          <a:sx n="114" d="100"/>
          <a:sy n="114" d="100"/>
        </p:scale>
        <p:origin x="984" y="144"/>
      </p:cViewPr>
      <p:guideLst>
        <p:guide orient="horz" pos="1714"/>
        <p:guide pos="28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02" y="-102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1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2.xml"/><Relationship Id="rId11" Type="http://schemas.openxmlformats.org/officeDocument/2006/relationships/slide" Target="slides/slide3.xml"/><Relationship Id="rId12" Type="http://schemas.openxmlformats.org/officeDocument/2006/relationships/slide" Target="slides/slide4.xml"/><Relationship Id="rId13" Type="http://schemas.openxmlformats.org/officeDocument/2006/relationships/slide" Target="slides/slide5.xml"/><Relationship Id="rId14" Type="http://schemas.openxmlformats.org/officeDocument/2006/relationships/slide" Target="slides/slide6.xml"/><Relationship Id="rId15" Type="http://schemas.openxmlformats.org/officeDocument/2006/relationships/slide" Target="slides/slide7.xml"/><Relationship Id="rId16" Type="http://schemas.openxmlformats.org/officeDocument/2006/relationships/notesMaster" Target="notesMasters/notesMaster1.xml"/><Relationship Id="rId17" Type="http://schemas.openxmlformats.org/officeDocument/2006/relationships/handoutMaster" Target="handoutMasters/handout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Master" Target="slideMasters/slideMaster8.xml"/></Relationships>
</file>

<file path=ppt/charts/_rels/chart1.xml.rels><?xml version="1.0" encoding="UTF-8" standalone="yes"?>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856748299418532"/>
          <c:y val="0.0"/>
          <c:w val="0.823795794918876"/>
          <c:h val="1.0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dPt>
            <c:idx val="0"/>
            <c:bubble3D val="0"/>
            <c:spPr>
              <a:solidFill>
                <a:srgbClr val="8898AC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A9BFCB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bg1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numRef>
              <c:f>Sheet1!$A$2:$A$6</c:f>
              <c:numCache>
                <c:formatCode>General</c:formatCode>
                <c:ptCount val="5"/>
                <c:pt idx="0">
                  <c:v>1.0</c:v>
                </c:pt>
                <c:pt idx="1">
                  <c:v>2.0</c:v>
                </c:pt>
                <c:pt idx="2">
                  <c:v>3.0</c:v>
                </c:pt>
                <c:pt idx="3">
                  <c:v>4.0</c:v>
                </c:pt>
                <c:pt idx="4">
                  <c:v>5.0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20.0</c:v>
                </c:pt>
                <c:pt idx="1">
                  <c:v>20.0</c:v>
                </c:pt>
                <c:pt idx="2">
                  <c:v>20.0</c:v>
                </c:pt>
                <c:pt idx="3">
                  <c:v>20.0</c:v>
                </c:pt>
                <c:pt idx="4">
                  <c:v>20.0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653D65-3BAE-42CD-93B8-8768DA58CB11}" type="datetimeFigureOut">
              <a:rPr lang="id-ID" smtClean="0"/>
              <a:pPr/>
              <a:t>01/09/16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C214CF-BDE8-458F-A975-4D722ECEEC81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3365120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F85F06-9A0F-4FF0-B9BB-E5EBB6FACABB}" type="datetimeFigureOut">
              <a:rPr lang="id-ID" smtClean="0"/>
              <a:pPr/>
              <a:t>01/09/16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47688" y="685800"/>
            <a:ext cx="57626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127A30-D5E2-44F7-B53E-197F422D4B17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1565728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93" y="60449"/>
            <a:ext cx="7926176" cy="649659"/>
          </a:xfrm>
          <a:prstGeom prst="rect">
            <a:avLst/>
          </a:prstGeom>
        </p:spPr>
        <p:txBody>
          <a:bodyPr/>
          <a:lstStyle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0" y="654607"/>
            <a:ext cx="533493" cy="1728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3F7CB7D-F184-43C7-B6FD-03D728E1BBFF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8965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907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6"/>
          <p:cNvSpPr>
            <a:spLocks noGrp="1"/>
          </p:cNvSpPr>
          <p:nvPr>
            <p:ph type="body" sz="quarter" idx="12" hasCustomPrompt="1"/>
          </p:nvPr>
        </p:nvSpPr>
        <p:spPr>
          <a:xfrm>
            <a:off x="858018" y="1292869"/>
            <a:ext cx="3143272" cy="271869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</a:lstStyle>
          <a:p>
            <a:pPr lvl="0"/>
            <a:r>
              <a:rPr lang="id-ID" dirty="0" smtClean="0"/>
              <a:t>Introduction</a:t>
            </a:r>
          </a:p>
        </p:txBody>
      </p:sp>
      <p:sp>
        <p:nvSpPr>
          <p:cNvPr id="21" name="Text Placeholder 16"/>
          <p:cNvSpPr>
            <a:spLocks noGrp="1"/>
          </p:cNvSpPr>
          <p:nvPr>
            <p:ph type="body" sz="quarter" idx="14" hasCustomPrompt="1"/>
          </p:nvPr>
        </p:nvSpPr>
        <p:spPr>
          <a:xfrm>
            <a:off x="858018" y="2176443"/>
            <a:ext cx="3143272" cy="271869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</a:lstStyle>
          <a:p>
            <a:pPr lvl="0"/>
            <a:r>
              <a:rPr lang="id-ID" dirty="0" smtClean="0"/>
              <a:t>Who We Are</a:t>
            </a:r>
          </a:p>
        </p:txBody>
      </p:sp>
      <p:sp>
        <p:nvSpPr>
          <p:cNvPr id="25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858018" y="3060017"/>
            <a:ext cx="3143272" cy="271869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</a:lstStyle>
          <a:p>
            <a:pPr lvl="0"/>
            <a:r>
              <a:rPr lang="id-ID" dirty="0" smtClean="0"/>
              <a:t>What We Do</a:t>
            </a:r>
          </a:p>
        </p:txBody>
      </p:sp>
      <p:sp>
        <p:nvSpPr>
          <p:cNvPr id="27" name="Text Placeholder 16"/>
          <p:cNvSpPr>
            <a:spLocks noGrp="1"/>
          </p:cNvSpPr>
          <p:nvPr>
            <p:ph type="body" sz="quarter" idx="18" hasCustomPrompt="1"/>
          </p:nvPr>
        </p:nvSpPr>
        <p:spPr>
          <a:xfrm>
            <a:off x="858018" y="3943592"/>
            <a:ext cx="3143272" cy="271869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</a:lstStyle>
          <a:p>
            <a:pPr lvl="0"/>
            <a:r>
              <a:rPr lang="id-ID" dirty="0" smtClean="0"/>
              <a:t>Services</a:t>
            </a:r>
          </a:p>
        </p:txBody>
      </p:sp>
      <p:sp>
        <p:nvSpPr>
          <p:cNvPr id="29" name="Text Placeholder 16"/>
          <p:cNvSpPr>
            <a:spLocks noGrp="1"/>
          </p:cNvSpPr>
          <p:nvPr>
            <p:ph type="body" sz="quarter" idx="20" hasCustomPrompt="1"/>
          </p:nvPr>
        </p:nvSpPr>
        <p:spPr>
          <a:xfrm>
            <a:off x="5215736" y="1292869"/>
            <a:ext cx="3143272" cy="271869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</a:lstStyle>
          <a:p>
            <a:pPr lvl="0"/>
            <a:r>
              <a:rPr lang="id-ID" dirty="0" smtClean="0"/>
              <a:t>Our Team</a:t>
            </a:r>
          </a:p>
        </p:txBody>
      </p:sp>
      <p:sp>
        <p:nvSpPr>
          <p:cNvPr id="31" name="Text Placeholder 16"/>
          <p:cNvSpPr>
            <a:spLocks noGrp="1"/>
          </p:cNvSpPr>
          <p:nvPr>
            <p:ph type="body" sz="quarter" idx="22" hasCustomPrompt="1"/>
          </p:nvPr>
        </p:nvSpPr>
        <p:spPr>
          <a:xfrm>
            <a:off x="5215736" y="2176443"/>
            <a:ext cx="3143272" cy="271869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</a:lstStyle>
          <a:p>
            <a:pPr lvl="0"/>
            <a:r>
              <a:rPr lang="id-ID" dirty="0" smtClean="0"/>
              <a:t>The Brand</a:t>
            </a:r>
          </a:p>
        </p:txBody>
      </p:sp>
      <p:sp>
        <p:nvSpPr>
          <p:cNvPr id="33" name="Text Placeholder 16"/>
          <p:cNvSpPr>
            <a:spLocks noGrp="1"/>
          </p:cNvSpPr>
          <p:nvPr>
            <p:ph type="body" sz="quarter" idx="24" hasCustomPrompt="1"/>
          </p:nvPr>
        </p:nvSpPr>
        <p:spPr>
          <a:xfrm>
            <a:off x="5215736" y="3060017"/>
            <a:ext cx="3143272" cy="271869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</a:lstStyle>
          <a:p>
            <a:pPr lvl="0"/>
            <a:r>
              <a:rPr lang="id-ID" dirty="0" smtClean="0"/>
              <a:t>By The Numbers</a:t>
            </a:r>
          </a:p>
        </p:txBody>
      </p:sp>
      <p:sp>
        <p:nvSpPr>
          <p:cNvPr id="35" name="Text Placeholder 16"/>
          <p:cNvSpPr>
            <a:spLocks noGrp="1"/>
          </p:cNvSpPr>
          <p:nvPr>
            <p:ph type="body" sz="quarter" idx="26" hasCustomPrompt="1"/>
          </p:nvPr>
        </p:nvSpPr>
        <p:spPr>
          <a:xfrm>
            <a:off x="5215736" y="3943592"/>
            <a:ext cx="3143272" cy="271869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</a:lstStyle>
          <a:p>
            <a:pPr lvl="0"/>
            <a:r>
              <a:rPr lang="id-ID" dirty="0" smtClean="0"/>
              <a:t>The Value</a:t>
            </a:r>
          </a:p>
        </p:txBody>
      </p:sp>
      <p:sp>
        <p:nvSpPr>
          <p:cNvPr id="23" name="Text Placeholder 37"/>
          <p:cNvSpPr>
            <a:spLocks noGrp="1"/>
          </p:cNvSpPr>
          <p:nvPr>
            <p:ph type="body" sz="quarter" idx="28" hasCustomPrompt="1"/>
          </p:nvPr>
        </p:nvSpPr>
        <p:spPr>
          <a:xfrm>
            <a:off x="858018" y="1564738"/>
            <a:ext cx="3143272" cy="475771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10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</a:lstStyle>
          <a:p>
            <a:pPr lvl="0"/>
            <a:r>
              <a:rPr lang="id-ID" dirty="0" smtClean="0"/>
              <a:t>Consectetur adipiscing elit, sed do eiusmod </a:t>
            </a:r>
          </a:p>
          <a:p>
            <a:pPr lvl="0"/>
            <a:r>
              <a:rPr lang="id-ID" dirty="0" smtClean="0"/>
              <a:t>incididunt ut labore et dolore magna aliqua.</a:t>
            </a:r>
          </a:p>
        </p:txBody>
      </p:sp>
      <p:sp>
        <p:nvSpPr>
          <p:cNvPr id="24" name="Text Placeholder 37"/>
          <p:cNvSpPr>
            <a:spLocks noGrp="1"/>
          </p:cNvSpPr>
          <p:nvPr>
            <p:ph type="body" sz="quarter" idx="29" hasCustomPrompt="1"/>
          </p:nvPr>
        </p:nvSpPr>
        <p:spPr>
          <a:xfrm>
            <a:off x="5215736" y="1564738"/>
            <a:ext cx="3143272" cy="475771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10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</a:lstStyle>
          <a:p>
            <a:pPr lvl="0"/>
            <a:r>
              <a:rPr lang="id-ID" dirty="0" smtClean="0"/>
              <a:t>Consectetur adipiscing elit, sed do eiusmod </a:t>
            </a:r>
          </a:p>
          <a:p>
            <a:pPr lvl="0"/>
            <a:r>
              <a:rPr lang="id-ID" dirty="0" smtClean="0"/>
              <a:t>incididunt ut labore et dolore magna aliqua.</a:t>
            </a:r>
          </a:p>
        </p:txBody>
      </p:sp>
      <p:sp>
        <p:nvSpPr>
          <p:cNvPr id="37" name="Text Placeholder 37"/>
          <p:cNvSpPr>
            <a:spLocks noGrp="1"/>
          </p:cNvSpPr>
          <p:nvPr>
            <p:ph type="body" sz="quarter" idx="30" hasCustomPrompt="1"/>
          </p:nvPr>
        </p:nvSpPr>
        <p:spPr>
          <a:xfrm>
            <a:off x="858018" y="2448313"/>
            <a:ext cx="3143272" cy="475771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10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</a:lstStyle>
          <a:p>
            <a:pPr lvl="0"/>
            <a:r>
              <a:rPr lang="id-ID" dirty="0" smtClean="0"/>
              <a:t>Reprehenderit in voluptate velit esse cillum </a:t>
            </a:r>
          </a:p>
          <a:p>
            <a:pPr lvl="0"/>
            <a:r>
              <a:rPr lang="id-ID" dirty="0" smtClean="0"/>
              <a:t>dolore eu fugiat nulla pariatur. </a:t>
            </a:r>
          </a:p>
        </p:txBody>
      </p:sp>
      <p:sp>
        <p:nvSpPr>
          <p:cNvPr id="38" name="Text Placeholder 37"/>
          <p:cNvSpPr>
            <a:spLocks noGrp="1"/>
          </p:cNvSpPr>
          <p:nvPr>
            <p:ph type="body" sz="quarter" idx="31" hasCustomPrompt="1"/>
          </p:nvPr>
        </p:nvSpPr>
        <p:spPr>
          <a:xfrm>
            <a:off x="5215736" y="2448313"/>
            <a:ext cx="3143272" cy="475771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10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</a:lstStyle>
          <a:p>
            <a:pPr lvl="0"/>
            <a:r>
              <a:rPr lang="id-ID" dirty="0" smtClean="0"/>
              <a:t>Reprehenderit in voluptate velit esse cillum </a:t>
            </a:r>
          </a:p>
          <a:p>
            <a:pPr lvl="0"/>
            <a:r>
              <a:rPr lang="id-ID" dirty="0" smtClean="0"/>
              <a:t>dolore eu fugiat nulla pariatur. </a:t>
            </a:r>
          </a:p>
        </p:txBody>
      </p:sp>
      <p:sp>
        <p:nvSpPr>
          <p:cNvPr id="40" name="Text Placeholder 37"/>
          <p:cNvSpPr>
            <a:spLocks noGrp="1"/>
          </p:cNvSpPr>
          <p:nvPr>
            <p:ph type="body" sz="quarter" idx="32" hasCustomPrompt="1"/>
          </p:nvPr>
        </p:nvSpPr>
        <p:spPr>
          <a:xfrm>
            <a:off x="858018" y="3331887"/>
            <a:ext cx="3143272" cy="475771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10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</a:lstStyle>
          <a:p>
            <a:pPr lvl="0"/>
            <a:r>
              <a:rPr lang="pt-BR" dirty="0" smtClean="0"/>
              <a:t>Quis autem voluptate velit esse quam nihil </a:t>
            </a:r>
          </a:p>
          <a:p>
            <a:pPr lvl="0"/>
            <a:r>
              <a:rPr lang="pt-BR" dirty="0" smtClean="0"/>
              <a:t>molestiae consequatur</a:t>
            </a:r>
            <a:endParaRPr lang="id-ID" dirty="0" smtClean="0"/>
          </a:p>
        </p:txBody>
      </p:sp>
      <p:sp>
        <p:nvSpPr>
          <p:cNvPr id="41" name="Text Placeholder 37"/>
          <p:cNvSpPr>
            <a:spLocks noGrp="1"/>
          </p:cNvSpPr>
          <p:nvPr>
            <p:ph type="body" sz="quarter" idx="33" hasCustomPrompt="1"/>
          </p:nvPr>
        </p:nvSpPr>
        <p:spPr>
          <a:xfrm>
            <a:off x="5215736" y="3331887"/>
            <a:ext cx="3143272" cy="475771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10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</a:lstStyle>
          <a:p>
            <a:pPr lvl="0"/>
            <a:r>
              <a:rPr lang="pt-BR" dirty="0" smtClean="0"/>
              <a:t>Quis autem voluptate velit esse quam nihil </a:t>
            </a:r>
          </a:p>
          <a:p>
            <a:pPr lvl="0"/>
            <a:r>
              <a:rPr lang="pt-BR" dirty="0" smtClean="0"/>
              <a:t>molestiae consequatur</a:t>
            </a:r>
            <a:endParaRPr lang="id-ID" dirty="0" smtClean="0"/>
          </a:p>
        </p:txBody>
      </p:sp>
      <p:sp>
        <p:nvSpPr>
          <p:cNvPr id="42" name="Text Placeholder 37"/>
          <p:cNvSpPr>
            <a:spLocks noGrp="1"/>
          </p:cNvSpPr>
          <p:nvPr>
            <p:ph type="body" sz="quarter" idx="34" hasCustomPrompt="1"/>
          </p:nvPr>
        </p:nvSpPr>
        <p:spPr>
          <a:xfrm>
            <a:off x="858018" y="4215461"/>
            <a:ext cx="3143272" cy="475771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10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</a:lstStyle>
          <a:p>
            <a:pPr lvl="0"/>
            <a:r>
              <a:rPr lang="fr-FR" dirty="0" err="1" smtClean="0"/>
              <a:t>Temporibus</a:t>
            </a:r>
            <a:r>
              <a:rPr lang="fr-FR" dirty="0" smtClean="0"/>
              <a:t> </a:t>
            </a:r>
            <a:r>
              <a:rPr lang="fr-FR" dirty="0" err="1" smtClean="0"/>
              <a:t>autem</a:t>
            </a:r>
            <a:r>
              <a:rPr lang="fr-FR" dirty="0" smtClean="0"/>
              <a:t> </a:t>
            </a:r>
            <a:r>
              <a:rPr lang="fr-FR" dirty="0" err="1" smtClean="0"/>
              <a:t>quibusdam</a:t>
            </a:r>
            <a:r>
              <a:rPr lang="fr-FR" dirty="0" smtClean="0"/>
              <a:t> et </a:t>
            </a:r>
            <a:r>
              <a:rPr lang="fr-FR" dirty="0" err="1" smtClean="0"/>
              <a:t>aut</a:t>
            </a:r>
            <a:r>
              <a:rPr lang="fr-FR" dirty="0" smtClean="0"/>
              <a:t> </a:t>
            </a:r>
            <a:r>
              <a:rPr lang="fr-FR" dirty="0" err="1" smtClean="0"/>
              <a:t>officiis</a:t>
            </a:r>
            <a:r>
              <a:rPr lang="fr-FR" dirty="0" smtClean="0"/>
              <a:t> </a:t>
            </a:r>
          </a:p>
          <a:p>
            <a:pPr lvl="0"/>
            <a:r>
              <a:rPr lang="fr-FR" dirty="0" err="1" smtClean="0"/>
              <a:t>debitis</a:t>
            </a:r>
            <a:r>
              <a:rPr lang="fr-FR" dirty="0" smtClean="0"/>
              <a:t> </a:t>
            </a:r>
            <a:r>
              <a:rPr lang="fr-FR" dirty="0" err="1" smtClean="0"/>
              <a:t>aut</a:t>
            </a:r>
            <a:r>
              <a:rPr lang="fr-FR" dirty="0" smtClean="0"/>
              <a:t> </a:t>
            </a:r>
            <a:r>
              <a:rPr lang="fr-FR" dirty="0" err="1" smtClean="0"/>
              <a:t>rerum</a:t>
            </a:r>
            <a:r>
              <a:rPr lang="fr-FR" dirty="0" smtClean="0"/>
              <a:t> </a:t>
            </a:r>
            <a:r>
              <a:rPr lang="fr-FR" dirty="0" err="1" smtClean="0"/>
              <a:t>necessitatibus</a:t>
            </a:r>
            <a:endParaRPr lang="id-ID" dirty="0" smtClean="0"/>
          </a:p>
        </p:txBody>
      </p:sp>
      <p:sp>
        <p:nvSpPr>
          <p:cNvPr id="43" name="Text Placeholder 37"/>
          <p:cNvSpPr>
            <a:spLocks noGrp="1"/>
          </p:cNvSpPr>
          <p:nvPr>
            <p:ph type="body" sz="quarter" idx="35" hasCustomPrompt="1"/>
          </p:nvPr>
        </p:nvSpPr>
        <p:spPr>
          <a:xfrm>
            <a:off x="5215736" y="4215461"/>
            <a:ext cx="3143272" cy="475771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10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</a:lstStyle>
          <a:p>
            <a:pPr lvl="0"/>
            <a:r>
              <a:rPr lang="fr-FR" dirty="0" err="1" smtClean="0"/>
              <a:t>Temporibus</a:t>
            </a:r>
            <a:r>
              <a:rPr lang="fr-FR" dirty="0" smtClean="0"/>
              <a:t> </a:t>
            </a:r>
            <a:r>
              <a:rPr lang="fr-FR" dirty="0" err="1" smtClean="0"/>
              <a:t>autem</a:t>
            </a:r>
            <a:r>
              <a:rPr lang="fr-FR" dirty="0" smtClean="0"/>
              <a:t> </a:t>
            </a:r>
            <a:r>
              <a:rPr lang="fr-FR" dirty="0" err="1" smtClean="0"/>
              <a:t>quibusdam</a:t>
            </a:r>
            <a:r>
              <a:rPr lang="fr-FR" dirty="0" smtClean="0"/>
              <a:t> et </a:t>
            </a:r>
            <a:r>
              <a:rPr lang="fr-FR" dirty="0" err="1" smtClean="0"/>
              <a:t>aut</a:t>
            </a:r>
            <a:r>
              <a:rPr lang="fr-FR" dirty="0" smtClean="0"/>
              <a:t> </a:t>
            </a:r>
            <a:r>
              <a:rPr lang="fr-FR" dirty="0" err="1" smtClean="0"/>
              <a:t>officiis</a:t>
            </a:r>
            <a:r>
              <a:rPr lang="fr-FR" dirty="0" smtClean="0"/>
              <a:t> </a:t>
            </a:r>
          </a:p>
          <a:p>
            <a:pPr lvl="0"/>
            <a:r>
              <a:rPr lang="fr-FR" dirty="0" err="1" smtClean="0"/>
              <a:t>debitis</a:t>
            </a:r>
            <a:r>
              <a:rPr lang="fr-FR" dirty="0" smtClean="0"/>
              <a:t> </a:t>
            </a:r>
            <a:r>
              <a:rPr lang="fr-FR" dirty="0" err="1" smtClean="0"/>
              <a:t>aut</a:t>
            </a:r>
            <a:r>
              <a:rPr lang="fr-FR" dirty="0" smtClean="0"/>
              <a:t> </a:t>
            </a:r>
            <a:r>
              <a:rPr lang="fr-FR" dirty="0" err="1" smtClean="0"/>
              <a:t>rerum</a:t>
            </a:r>
            <a:r>
              <a:rPr lang="fr-FR" dirty="0" smtClean="0"/>
              <a:t> </a:t>
            </a:r>
            <a:r>
              <a:rPr lang="fr-FR" dirty="0" err="1" smtClean="0"/>
              <a:t>necessitatibus</a:t>
            </a:r>
            <a:endParaRPr lang="id-ID" dirty="0" smtClean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828378" y="529401"/>
            <a:ext cx="157318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>
                <a:solidFill>
                  <a:srgbClr val="C00000"/>
                </a:solidFill>
                <a:latin typeface="Rockwell" pitchFamily="18" charset="0"/>
              </a:rPr>
              <a:t>Agenda</a:t>
            </a:r>
            <a:endParaRPr lang="en-US" sz="3000" dirty="0">
              <a:solidFill>
                <a:srgbClr val="C00000"/>
              </a:solidFill>
              <a:latin typeface="Rockwell" pitchFamily="18" charset="0"/>
            </a:endParaRPr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48358" y="1040583"/>
            <a:ext cx="734" cy="3657600"/>
          </a:xfrm>
          <a:prstGeom prst="line">
            <a:avLst/>
          </a:prstGeom>
          <a:ln w="95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/>
          <p:cNvGrpSpPr/>
          <p:nvPr userDrawn="1"/>
        </p:nvGrpSpPr>
        <p:grpSpPr>
          <a:xfrm>
            <a:off x="537672" y="690011"/>
            <a:ext cx="222839" cy="216024"/>
            <a:chOff x="8386544" y="487933"/>
            <a:chExt cx="222839" cy="216024"/>
          </a:xfrm>
        </p:grpSpPr>
        <p:cxnSp>
          <p:nvCxnSpPr>
            <p:cNvPr id="26" name="Straight Connector 25"/>
            <p:cNvCxnSpPr/>
            <p:nvPr userDrawn="1"/>
          </p:nvCxnSpPr>
          <p:spPr>
            <a:xfrm>
              <a:off x="8497964" y="487933"/>
              <a:ext cx="0" cy="216024"/>
            </a:xfrm>
            <a:prstGeom prst="line">
              <a:avLst/>
            </a:prstGeom>
            <a:ln w="95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 userDrawn="1"/>
          </p:nvCxnSpPr>
          <p:spPr>
            <a:xfrm>
              <a:off x="8386544" y="591765"/>
              <a:ext cx="222839" cy="0"/>
            </a:xfrm>
            <a:prstGeom prst="line">
              <a:avLst/>
            </a:prstGeom>
            <a:ln w="95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09706" y="1430615"/>
            <a:ext cx="3886875" cy="3457276"/>
          </a:xfrm>
          <a:prstGeom prst="rect">
            <a:avLst/>
          </a:prstGeo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845742" y="1430614"/>
            <a:ext cx="3886875" cy="3457277"/>
          </a:xfrm>
          <a:prstGeom prst="rect">
            <a:avLst/>
          </a:prstGeo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Rectangle 1"/>
          <p:cNvSpPr>
            <a:spLocks noGrp="1"/>
          </p:cNvSpPr>
          <p:nvPr>
            <p:ph type="title"/>
          </p:nvPr>
        </p:nvSpPr>
        <p:spPr>
          <a:xfrm>
            <a:off x="533493" y="60449"/>
            <a:ext cx="7926176" cy="649659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/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2930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idx="1"/>
          </p:nvPr>
        </p:nvSpPr>
        <p:spPr>
          <a:xfrm>
            <a:off x="457200" y="1268714"/>
            <a:ext cx="8231188" cy="35916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1600">
                <a:latin typeface="Open Sans"/>
              </a:defRPr>
            </a:lvl1pPr>
            <a:lvl2pPr>
              <a:defRPr sz="1600">
                <a:latin typeface="Open Sans"/>
              </a:defRPr>
            </a:lvl2pPr>
            <a:lvl3pPr>
              <a:defRPr sz="1600">
                <a:latin typeface="Open Sans"/>
              </a:defRPr>
            </a:lvl3pPr>
            <a:lvl4pPr>
              <a:defRPr sz="1600">
                <a:latin typeface="Open Sans"/>
              </a:defRPr>
            </a:lvl4pPr>
            <a:lvl5pPr>
              <a:defRPr sz="1600">
                <a:latin typeface="Open Sans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134471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26"/>
          <p:cNvSpPr>
            <a:spLocks noGrp="1"/>
          </p:cNvSpPr>
          <p:nvPr>
            <p:ph type="body" sz="quarter" idx="51" hasCustomPrompt="1"/>
          </p:nvPr>
        </p:nvSpPr>
        <p:spPr>
          <a:xfrm>
            <a:off x="643704" y="2924084"/>
            <a:ext cx="1500197" cy="3082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300" b="0" baseline="0">
                <a:solidFill>
                  <a:srgbClr val="F48134"/>
                </a:solidFill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</a:lstStyle>
          <a:p>
            <a:pPr algn="ctr"/>
            <a:r>
              <a:rPr lang="id-ID" sz="1300" b="0" dirty="0" smtClean="0">
                <a:solidFill>
                  <a:srgbClr val="F48134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Andrea lux</a:t>
            </a:r>
            <a:endParaRPr lang="en-US" sz="1300" b="1" dirty="0" smtClean="0">
              <a:solidFill>
                <a:srgbClr val="0070C0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53" hasCustomPrompt="1"/>
          </p:nvPr>
        </p:nvSpPr>
        <p:spPr>
          <a:xfrm>
            <a:off x="572267" y="3535797"/>
            <a:ext cx="1643846" cy="1019502"/>
          </a:xfrm>
          <a:prstGeom prst="rect">
            <a:avLst/>
          </a:prstGeom>
        </p:spPr>
        <p:txBody>
          <a:bodyPr/>
          <a:lstStyle>
            <a:lvl1pPr marL="0" marR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 baseline="0"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0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Lorem</a:t>
            </a:r>
            <a:r>
              <a:rPr lang="en-US" sz="10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0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Ipsum</a:t>
            </a:r>
            <a:r>
              <a:rPr lang="en-US" sz="10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has been the dummy text and it can be replaced with your fixed original text here as this</a:t>
            </a:r>
            <a:r>
              <a:rPr lang="id-ID" sz="10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0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person’s descriptions.</a:t>
            </a:r>
          </a:p>
        </p:txBody>
      </p:sp>
      <p:sp>
        <p:nvSpPr>
          <p:cNvPr id="55" name="Text Placeholder 126"/>
          <p:cNvSpPr>
            <a:spLocks noGrp="1"/>
          </p:cNvSpPr>
          <p:nvPr>
            <p:ph type="body" sz="quarter" idx="54" hasCustomPrompt="1"/>
          </p:nvPr>
        </p:nvSpPr>
        <p:spPr>
          <a:xfrm>
            <a:off x="2786844" y="2924083"/>
            <a:ext cx="1500198" cy="3082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300" b="0" baseline="0">
                <a:solidFill>
                  <a:srgbClr val="F48134"/>
                </a:solidFill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</a:lstStyle>
          <a:p>
            <a:pPr algn="ctr"/>
            <a:r>
              <a:rPr lang="id-ID" sz="1300" b="0" dirty="0" smtClean="0">
                <a:solidFill>
                  <a:srgbClr val="F48134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Jane Doe</a:t>
            </a:r>
            <a:endParaRPr lang="en-US" sz="1300" b="1" dirty="0" smtClean="0">
              <a:solidFill>
                <a:srgbClr val="0070C0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58" name="Text Placeholder 126"/>
          <p:cNvSpPr>
            <a:spLocks noGrp="1"/>
          </p:cNvSpPr>
          <p:nvPr>
            <p:ph type="body" sz="quarter" idx="57" hasCustomPrompt="1"/>
          </p:nvPr>
        </p:nvSpPr>
        <p:spPr>
          <a:xfrm>
            <a:off x="4787108" y="2924084"/>
            <a:ext cx="1500198" cy="3082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300" b="0" baseline="0">
                <a:solidFill>
                  <a:srgbClr val="F48134"/>
                </a:solidFill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</a:lstStyle>
          <a:p>
            <a:pPr algn="ctr"/>
            <a:r>
              <a:rPr lang="id-ID" sz="1300" b="0" dirty="0" smtClean="0">
                <a:solidFill>
                  <a:srgbClr val="F48134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Alex Martin</a:t>
            </a:r>
            <a:endParaRPr lang="en-US" sz="1300" b="1" dirty="0" smtClean="0">
              <a:solidFill>
                <a:srgbClr val="0070C0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61" name="Text Placeholder 126"/>
          <p:cNvSpPr>
            <a:spLocks noGrp="1"/>
          </p:cNvSpPr>
          <p:nvPr>
            <p:ph type="body" sz="quarter" idx="60" hasCustomPrompt="1"/>
          </p:nvPr>
        </p:nvSpPr>
        <p:spPr>
          <a:xfrm>
            <a:off x="6787372" y="2924084"/>
            <a:ext cx="1500198" cy="3082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300" b="0">
                <a:solidFill>
                  <a:srgbClr val="F48134"/>
                </a:solidFill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</a:lstStyle>
          <a:p>
            <a:pPr algn="ctr"/>
            <a:r>
              <a:rPr lang="id-ID" sz="1300" b="0" dirty="0" smtClean="0">
                <a:solidFill>
                  <a:srgbClr val="F48134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Sabastian</a:t>
            </a:r>
            <a:endParaRPr lang="en-US" sz="1300" b="1" dirty="0" smtClean="0">
              <a:solidFill>
                <a:srgbClr val="0070C0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67" name="Text Placeholder 66"/>
          <p:cNvSpPr>
            <a:spLocks noGrp="1"/>
          </p:cNvSpPr>
          <p:nvPr>
            <p:ph type="body" sz="quarter" idx="63" hasCustomPrompt="1"/>
          </p:nvPr>
        </p:nvSpPr>
        <p:spPr>
          <a:xfrm>
            <a:off x="642938" y="3263917"/>
            <a:ext cx="1500187" cy="271867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100"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Founding Member</a:t>
            </a:r>
            <a:endParaRPr lang="id-ID" dirty="0"/>
          </a:p>
        </p:txBody>
      </p:sp>
      <p:sp>
        <p:nvSpPr>
          <p:cNvPr id="68" name="Text Placeholder 52"/>
          <p:cNvSpPr>
            <a:spLocks noGrp="1"/>
          </p:cNvSpPr>
          <p:nvPr>
            <p:ph type="body" sz="quarter" idx="64" hasCustomPrompt="1"/>
          </p:nvPr>
        </p:nvSpPr>
        <p:spPr>
          <a:xfrm>
            <a:off x="2716173" y="3535800"/>
            <a:ext cx="1643846" cy="1019502"/>
          </a:xfrm>
          <a:prstGeom prst="rect">
            <a:avLst/>
          </a:prstGeom>
        </p:spPr>
        <p:txBody>
          <a:bodyPr/>
          <a:lstStyle>
            <a:lvl1pPr marL="0" marR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 baseline="0"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0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Lorem</a:t>
            </a:r>
            <a:r>
              <a:rPr lang="en-US" sz="10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0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Ipsum</a:t>
            </a:r>
            <a:r>
              <a:rPr lang="en-US" sz="10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has been the dummy text and it can be replaced with your fixed original text here as this</a:t>
            </a:r>
            <a:r>
              <a:rPr lang="id-ID" sz="10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0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person’s descriptions.</a:t>
            </a:r>
          </a:p>
        </p:txBody>
      </p:sp>
      <p:sp>
        <p:nvSpPr>
          <p:cNvPr id="69" name="Text Placeholder 66"/>
          <p:cNvSpPr>
            <a:spLocks noGrp="1"/>
          </p:cNvSpPr>
          <p:nvPr>
            <p:ph type="body" sz="quarter" idx="65" hasCustomPrompt="1"/>
          </p:nvPr>
        </p:nvSpPr>
        <p:spPr>
          <a:xfrm>
            <a:off x="2786846" y="3263920"/>
            <a:ext cx="1500187" cy="271867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100"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d-ID" sz="1100" dirty="0" smtClean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Founding Member</a:t>
            </a:r>
            <a:endParaRPr lang="id-ID" dirty="0"/>
          </a:p>
        </p:txBody>
      </p:sp>
      <p:sp>
        <p:nvSpPr>
          <p:cNvPr id="70" name="Text Placeholder 52"/>
          <p:cNvSpPr>
            <a:spLocks noGrp="1"/>
          </p:cNvSpPr>
          <p:nvPr>
            <p:ph type="body" sz="quarter" idx="66" hasCustomPrompt="1"/>
          </p:nvPr>
        </p:nvSpPr>
        <p:spPr>
          <a:xfrm>
            <a:off x="4716437" y="3535800"/>
            <a:ext cx="1643846" cy="1019502"/>
          </a:xfrm>
          <a:prstGeom prst="rect">
            <a:avLst/>
          </a:prstGeom>
        </p:spPr>
        <p:txBody>
          <a:bodyPr/>
          <a:lstStyle>
            <a:lvl1pPr marL="0" marR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 baseline="0"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0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Lorem</a:t>
            </a:r>
            <a:r>
              <a:rPr lang="en-US" sz="10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0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Ipsum</a:t>
            </a:r>
            <a:r>
              <a:rPr lang="en-US" sz="10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has been the dummy text and it can be replaced with your fixed original text here as this</a:t>
            </a:r>
            <a:r>
              <a:rPr lang="id-ID" sz="10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0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person’s descriptions.</a:t>
            </a:r>
          </a:p>
        </p:txBody>
      </p:sp>
      <p:sp>
        <p:nvSpPr>
          <p:cNvPr id="71" name="Text Placeholder 66"/>
          <p:cNvSpPr>
            <a:spLocks noGrp="1"/>
          </p:cNvSpPr>
          <p:nvPr>
            <p:ph type="body" sz="quarter" idx="67" hasCustomPrompt="1"/>
          </p:nvPr>
        </p:nvSpPr>
        <p:spPr>
          <a:xfrm>
            <a:off x="4787110" y="3263920"/>
            <a:ext cx="1500187" cy="271867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100"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</a:lstStyle>
          <a:p>
            <a:pPr algn="ctr"/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Founding Member</a:t>
            </a:r>
            <a:endParaRPr lang="id-ID" dirty="0"/>
          </a:p>
        </p:txBody>
      </p:sp>
      <p:sp>
        <p:nvSpPr>
          <p:cNvPr id="72" name="Text Placeholder 52"/>
          <p:cNvSpPr>
            <a:spLocks noGrp="1"/>
          </p:cNvSpPr>
          <p:nvPr>
            <p:ph type="body" sz="quarter" idx="68" hasCustomPrompt="1"/>
          </p:nvPr>
        </p:nvSpPr>
        <p:spPr>
          <a:xfrm>
            <a:off x="6716701" y="3535800"/>
            <a:ext cx="1643846" cy="1019502"/>
          </a:xfrm>
          <a:prstGeom prst="rect">
            <a:avLst/>
          </a:prstGeom>
        </p:spPr>
        <p:txBody>
          <a:bodyPr/>
          <a:lstStyle>
            <a:lvl1pPr marL="0" marR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 baseline="0"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0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Lorem</a:t>
            </a:r>
            <a:r>
              <a:rPr lang="en-US" sz="10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0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Ipsum</a:t>
            </a:r>
            <a:r>
              <a:rPr lang="en-US" sz="10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has been the dummy text and it can be replaced with your fixed original text here as this</a:t>
            </a:r>
            <a:r>
              <a:rPr lang="id-ID" sz="10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0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person’s descriptions.</a:t>
            </a:r>
          </a:p>
        </p:txBody>
      </p:sp>
      <p:sp>
        <p:nvSpPr>
          <p:cNvPr id="73" name="Text Placeholder 66"/>
          <p:cNvSpPr>
            <a:spLocks noGrp="1"/>
          </p:cNvSpPr>
          <p:nvPr>
            <p:ph type="body" sz="quarter" idx="69" hasCustomPrompt="1"/>
          </p:nvPr>
        </p:nvSpPr>
        <p:spPr>
          <a:xfrm>
            <a:off x="6787374" y="3263920"/>
            <a:ext cx="1500187" cy="271867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100"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</a:lstStyle>
          <a:p>
            <a:pPr algn="ctr"/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Founding Member</a:t>
            </a:r>
            <a:endParaRPr lang="id-ID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572267" y="3671723"/>
            <a:ext cx="7858180" cy="1019496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Calibri" pitchFamily="34" charset="0"/>
                <a:ea typeface="Open Sans" pitchFamily="34" charset="0"/>
                <a:cs typeface="Open Sans" pitchFamily="34" charset="0"/>
              </a:defRPr>
            </a:lvl1pPr>
            <a:lvl2pPr>
              <a:defRPr sz="1600">
                <a:latin typeface="Open Sans" pitchFamily="34" charset="0"/>
                <a:ea typeface="Open Sans" pitchFamily="34" charset="0"/>
                <a:cs typeface="Open Sans" pitchFamily="34" charset="0"/>
              </a:defRPr>
            </a:lvl2pPr>
            <a:lvl3pPr>
              <a:defRPr sz="1400">
                <a:latin typeface="Open Sans" pitchFamily="34" charset="0"/>
                <a:ea typeface="Open Sans" pitchFamily="34" charset="0"/>
                <a:cs typeface="Open Sans" pitchFamily="34" charset="0"/>
              </a:defRPr>
            </a:lvl3pPr>
            <a:lvl4pPr>
              <a:defRPr sz="1200">
                <a:latin typeface="Open Sans" pitchFamily="34" charset="0"/>
                <a:ea typeface="Open Sans" pitchFamily="34" charset="0"/>
                <a:cs typeface="Open Sans" pitchFamily="34" charset="0"/>
              </a:defRPr>
            </a:lvl4pPr>
            <a:lvl5pPr>
              <a:defRPr sz="1200">
                <a:latin typeface="Open Sans" pitchFamily="34" charset="0"/>
                <a:ea typeface="Open Sans" pitchFamily="34" charset="0"/>
                <a:cs typeface="Open Sans" pitchFamily="34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Lorem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ipsum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dolor sit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amet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consectetur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adipiscing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elit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sed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do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eiusmod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tempor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incididunt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labore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et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dolore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magna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aliqua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.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enim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ad minim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veniam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quis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nostrud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exercitation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ullamco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laboris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nisi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aliquip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ex ea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commodo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consequat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.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Duis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aute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dolor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inreprehenderit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.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Commodo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consequat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.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Duis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aute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irure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dolor in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reprehenderit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in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voluptate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velit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esse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cillum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dolore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eu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fugiat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nulla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pariatur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.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Excepteur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sint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occaecat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cupidatat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non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proident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sunt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in culpa qui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officia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deserunt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mollit</a:t>
            </a:r>
            <a:endParaRPr lang="en-US" sz="1100" dirty="0" smtClean="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715142" y="3671723"/>
            <a:ext cx="3600000" cy="1019496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100" baseline="0"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  <a:lvl2pPr>
              <a:defRPr sz="1600">
                <a:latin typeface="Open Sans" pitchFamily="34" charset="0"/>
                <a:ea typeface="Open Sans" pitchFamily="34" charset="0"/>
                <a:cs typeface="Open Sans" pitchFamily="34" charset="0"/>
              </a:defRPr>
            </a:lvl2pPr>
            <a:lvl3pPr>
              <a:defRPr sz="1400">
                <a:latin typeface="Open Sans" pitchFamily="34" charset="0"/>
                <a:ea typeface="Open Sans" pitchFamily="34" charset="0"/>
                <a:cs typeface="Open Sans" pitchFamily="34" charset="0"/>
              </a:defRPr>
            </a:lvl3pPr>
            <a:lvl4pPr>
              <a:defRPr sz="1200">
                <a:latin typeface="Open Sans" pitchFamily="34" charset="0"/>
                <a:ea typeface="Open Sans" pitchFamily="34" charset="0"/>
                <a:cs typeface="Open Sans" pitchFamily="34" charset="0"/>
              </a:defRPr>
            </a:lvl4pPr>
            <a:lvl5pPr>
              <a:defRPr sz="1200">
                <a:latin typeface="Open Sans" pitchFamily="34" charset="0"/>
                <a:ea typeface="Open Sans" pitchFamily="34" charset="0"/>
                <a:cs typeface="Open Sans" pitchFamily="34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Lorem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ipsum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dolor sit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amet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consectetur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adipiscing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elit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sed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do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eiusmod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tempor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incididunt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labore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et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dolore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magna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aliqua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.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enim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ad minim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veniam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quis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nostrud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exercitation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ullamco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laboris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nisi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aliquip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ex ea</a:t>
            </a:r>
            <a:r>
              <a:rPr lang="id-ID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commodo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consequat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.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Duis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aute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dolor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inreprehenderit</a:t>
            </a:r>
            <a:endParaRPr lang="en-US" sz="1100" dirty="0" smtClean="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929983" y="3671723"/>
            <a:ext cx="3600000" cy="1019496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100" baseline="0"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  <a:lvl2pPr>
              <a:defRPr sz="1600">
                <a:latin typeface="Open Sans" pitchFamily="34" charset="0"/>
                <a:ea typeface="Open Sans" pitchFamily="34" charset="0"/>
                <a:cs typeface="Open Sans" pitchFamily="34" charset="0"/>
              </a:defRPr>
            </a:lvl2pPr>
            <a:lvl3pPr>
              <a:defRPr sz="1400">
                <a:latin typeface="Open Sans" pitchFamily="34" charset="0"/>
                <a:ea typeface="Open Sans" pitchFamily="34" charset="0"/>
                <a:cs typeface="Open Sans" pitchFamily="34" charset="0"/>
              </a:defRPr>
            </a:lvl3pPr>
            <a:lvl4pPr>
              <a:defRPr sz="1200">
                <a:latin typeface="Open Sans" pitchFamily="34" charset="0"/>
                <a:ea typeface="Open Sans" pitchFamily="34" charset="0"/>
                <a:cs typeface="Open Sans" pitchFamily="34" charset="0"/>
              </a:defRPr>
            </a:lvl4pPr>
            <a:lvl5pPr>
              <a:defRPr sz="1200">
                <a:latin typeface="Open Sans" pitchFamily="34" charset="0"/>
                <a:ea typeface="Open Sans" pitchFamily="34" charset="0"/>
                <a:cs typeface="Open Sans" pitchFamily="34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Lorem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ipsum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dolor sit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amet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consectetur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adipiscing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elit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sed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do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eiusmod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tempor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incididunt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labore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et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dolore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magna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aliqua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.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enim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ad minim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veniam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,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quis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nostrud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exercitation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ullamco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laboris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nisi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ut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aliquip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ex ea</a:t>
            </a:r>
            <a:r>
              <a:rPr lang="id-ID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commodo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consequat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.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Duis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aute</a:t>
            </a:r>
            <a:r>
              <a:rPr lang="en-US" sz="11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dolor </a:t>
            </a:r>
            <a:r>
              <a:rPr lang="en-US" sz="1100" dirty="0" err="1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inreprehenderit</a:t>
            </a:r>
            <a:endParaRPr lang="en-US" sz="1100" dirty="0" smtClean="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715142" y="3195953"/>
            <a:ext cx="3600000" cy="4078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</a:lstStyle>
          <a:p>
            <a:pPr lvl="0"/>
            <a:r>
              <a:rPr lang="id-ID" dirty="0" smtClean="0"/>
              <a:t>Sample of Heading Here</a:t>
            </a:r>
            <a:endParaRPr lang="id-ID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5" hasCustomPrompt="1"/>
          </p:nvPr>
        </p:nvSpPr>
        <p:spPr>
          <a:xfrm>
            <a:off x="4929984" y="3195953"/>
            <a:ext cx="3600000" cy="4078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</a:lstStyle>
          <a:p>
            <a:pPr lvl="0"/>
            <a:r>
              <a:rPr lang="id-ID" dirty="0" smtClean="0"/>
              <a:t>Sample of Heading</a:t>
            </a:r>
            <a:endParaRPr lang="id-ID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slideLayout" Target="../slideLayouts/slideLayout4.xml"/><Relationship Id="rId3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slideLayout" Target="../slideLayouts/slideLayout8.xml"/><Relationship Id="rId5" Type="http://schemas.openxmlformats.org/officeDocument/2006/relationships/slideLayout" Target="../slideLayouts/slideLayout9.xml"/><Relationship Id="rId6" Type="http://schemas.openxmlformats.org/officeDocument/2006/relationships/slideLayout" Target="../slideLayouts/slideLayout10.xml"/><Relationship Id="rId7" Type="http://schemas.openxmlformats.org/officeDocument/2006/relationships/theme" Target="../theme/theme4.xml"/><Relationship Id="rId8" Type="http://schemas.openxmlformats.org/officeDocument/2006/relationships/image" Target="../media/image4.png"/><Relationship Id="rId9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2" Type="http://schemas.openxmlformats.org/officeDocument/2006/relationships/slideLayout" Target="../slideLayouts/slideLayout6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11.xml"/><Relationship Id="rId2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13.xml"/><Relationship Id="rId2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jpe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1" Type="http://schemas.openxmlformats.org/officeDocument/2006/relationships/slideLayout" Target="../slideLayouts/slideLayout14.xml"/><Relationship Id="rId2" Type="http://schemas.openxmlformats.org/officeDocument/2006/relationships/theme" Target="../theme/theme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02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94" y="0"/>
            <a:ext cx="9144000" cy="544036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1106" y="4916425"/>
            <a:ext cx="1599022" cy="33370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718" y="0"/>
            <a:ext cx="9181020" cy="544036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1106" y="235905"/>
            <a:ext cx="1599022" cy="33370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707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 userDrawn="1"/>
        </p:nvCxnSpPr>
        <p:spPr>
          <a:xfrm>
            <a:off x="446825" y="675453"/>
            <a:ext cx="0" cy="3996444"/>
          </a:xfrm>
          <a:prstGeom prst="line">
            <a:avLst/>
          </a:prstGeom>
          <a:ln w="95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/>
          <p:cNvGrpSpPr/>
          <p:nvPr userDrawn="1"/>
        </p:nvGrpSpPr>
        <p:grpSpPr>
          <a:xfrm>
            <a:off x="336139" y="324881"/>
            <a:ext cx="222839" cy="216024"/>
            <a:chOff x="8386544" y="487933"/>
            <a:chExt cx="222839" cy="216024"/>
          </a:xfrm>
        </p:grpSpPr>
        <p:cxnSp>
          <p:nvCxnSpPr>
            <p:cNvPr id="15" name="Straight Connector 14"/>
            <p:cNvCxnSpPr/>
            <p:nvPr userDrawn="1"/>
          </p:nvCxnSpPr>
          <p:spPr>
            <a:xfrm>
              <a:off x="8497964" y="487933"/>
              <a:ext cx="0" cy="216024"/>
            </a:xfrm>
            <a:prstGeom prst="line">
              <a:avLst/>
            </a:prstGeom>
            <a:ln w="95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 userDrawn="1"/>
          </p:nvCxnSpPr>
          <p:spPr>
            <a:xfrm>
              <a:off x="8386544" y="591765"/>
              <a:ext cx="222839" cy="0"/>
            </a:xfrm>
            <a:prstGeom prst="line">
              <a:avLst/>
            </a:prstGeom>
            <a:ln w="95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922" y="5024813"/>
            <a:ext cx="8964186" cy="35661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487" y="5024813"/>
            <a:ext cx="560833" cy="359664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540346" y="5099219"/>
            <a:ext cx="3060340" cy="229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ts val="1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Open Sans" pitchFamily="34" charset="0"/>
                <a:cs typeface="Open Sans" pitchFamily="34" charset="0"/>
              </a:rPr>
              <a:t>1Rivet – Pivotal Insights | Focused Solutions</a:t>
            </a:r>
            <a:endParaRPr kumimoji="0" lang="en-US" sz="1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4284762" y="5099219"/>
            <a:ext cx="4068452" cy="229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ts val="1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Open Sans" pitchFamily="34" charset="0"/>
                <a:cs typeface="Open Sans" pitchFamily="34" charset="0"/>
              </a:rPr>
              <a:t>© COPYRIGHT 2016 1Rivet | CONFIDENTIAL | www.1rivet.com</a:t>
            </a:r>
            <a:endParaRPr kumimoji="0" lang="id-ID" sz="9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8641246" y="5048032"/>
            <a:ext cx="428628" cy="274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93D595-5414-4431-AC17-8E3D8670625C}" type="slidenum">
              <a:rPr lang="id-ID" sz="1200" smtClean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id-ID" sz="1200" dirty="0" smtClean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71" r:id="rId2"/>
    <p:sldLayoutId id="2147483673" r:id="rId3"/>
    <p:sldLayoutId id="2147483674" r:id="rId4"/>
    <p:sldLayoutId id="2147483679" r:id="rId5"/>
    <p:sldLayoutId id="2147483705" r:id="rId6"/>
  </p:sldLayoutIdLst>
  <p:txStyles>
    <p:titleStyle>
      <a:lvl1pPr algn="l" defTabSz="914400" rtl="0" eaLnBrk="1" latinLnBrk="0" hangingPunct="1">
        <a:spcBef>
          <a:spcPct val="0"/>
        </a:spcBef>
        <a:buNone/>
        <a:defRPr sz="2700" kern="1200">
          <a:solidFill>
            <a:schemeClr val="tx1"/>
          </a:solidFill>
          <a:latin typeface="AmpleSoft" pitchFamily="50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922" y="5024813"/>
            <a:ext cx="8964186" cy="35661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487" y="5024813"/>
            <a:ext cx="560833" cy="359664"/>
          </a:xfrm>
          <a:prstGeom prst="rect">
            <a:avLst/>
          </a:prstGeom>
        </p:spPr>
      </p:pic>
      <p:sp>
        <p:nvSpPr>
          <p:cNvPr id="14" name="TextBox 13"/>
          <p:cNvSpPr txBox="1"/>
          <p:nvPr userDrawn="1"/>
        </p:nvSpPr>
        <p:spPr>
          <a:xfrm>
            <a:off x="8641246" y="5048032"/>
            <a:ext cx="428628" cy="274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93D595-5414-4431-AC17-8E3D8670625C}" type="slidenum">
              <a:rPr lang="id-ID" sz="1200" smtClean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id-ID" sz="1200" dirty="0" smtClean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540346" y="5099219"/>
            <a:ext cx="3060340" cy="229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ts val="1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Open Sans" pitchFamily="34" charset="0"/>
                <a:cs typeface="Open Sans" pitchFamily="34" charset="0"/>
              </a:rPr>
              <a:t>1Rivet – Pivotal Insights | Focused Solutions</a:t>
            </a:r>
            <a:endParaRPr kumimoji="0" lang="en-US" sz="1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4284762" y="5099219"/>
            <a:ext cx="4068452" cy="229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ts val="1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Open Sans" pitchFamily="34" charset="0"/>
                <a:cs typeface="Open Sans" pitchFamily="34" charset="0"/>
              </a:rPr>
              <a:t>© COPYRIGHT 2015 1Rivet | CONFIDENTIAL | www.1rivet.com</a:t>
            </a:r>
            <a:endParaRPr kumimoji="0" lang="id-ID" sz="9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Open Sans" pitchFamily="34" charset="0"/>
              <a:cs typeface="Open Sans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pproach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94" y="0"/>
            <a:ext cx="9144000" cy="542070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922" y="5024813"/>
            <a:ext cx="8964186" cy="35661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487" y="5024813"/>
            <a:ext cx="560833" cy="359664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8641246" y="5048032"/>
            <a:ext cx="428628" cy="274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93D595-5414-4431-AC17-8E3D8670625C}" type="slidenum">
              <a:rPr lang="id-ID" sz="1200" smtClean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id-ID" sz="1200" dirty="0" smtClean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540346" y="5099219"/>
            <a:ext cx="3060340" cy="229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ts val="1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Open Sans" pitchFamily="34" charset="0"/>
                <a:cs typeface="Open Sans" pitchFamily="34" charset="0"/>
              </a:rPr>
              <a:t>1Rivet – Pivotal Insights | Focused Solutions</a:t>
            </a:r>
            <a:endParaRPr kumimoji="0" lang="en-US" sz="1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4284762" y="5099219"/>
            <a:ext cx="4068452" cy="229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ts val="1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Open Sans" pitchFamily="34" charset="0"/>
                <a:cs typeface="Open Sans" pitchFamily="34" charset="0"/>
              </a:rPr>
              <a:t>© COPYRIGHT 2016 1Rivet | CONFIDENTIAL | www.1rivet.com</a:t>
            </a:r>
            <a:endParaRPr kumimoji="0" lang="id-ID" sz="9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Open Sans" pitchFamily="34" charset="0"/>
              <a:cs typeface="Open Sans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ro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44036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1106" y="235905"/>
            <a:ext cx="1599022" cy="33370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" y="0"/>
            <a:ext cx="9143245" cy="5440364"/>
          </a:xfrm>
          <a:prstGeom prst="rect">
            <a:avLst/>
          </a:prstGeom>
        </p:spPr>
      </p:pic>
      <p:sp>
        <p:nvSpPr>
          <p:cNvPr id="21" name="Rectangle 20"/>
          <p:cNvSpPr/>
          <p:nvPr userDrawn="1"/>
        </p:nvSpPr>
        <p:spPr>
          <a:xfrm>
            <a:off x="0" y="0"/>
            <a:ext cx="9145588" cy="2648173"/>
          </a:xfrm>
          <a:prstGeom prst="rect">
            <a:avLst/>
          </a:prstGeom>
          <a:solidFill>
            <a:srgbClr val="A9BF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" y="919981"/>
            <a:ext cx="3328416" cy="2578608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2772594" y="922005"/>
            <a:ext cx="5904656" cy="2578608"/>
          </a:xfrm>
          <a:prstGeom prst="rect">
            <a:avLst/>
          </a:prstGeom>
          <a:blipFill dpi="0" rotWithShape="0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60000" sy="6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8497230" y="838505"/>
            <a:ext cx="0" cy="1512168"/>
          </a:xfrm>
          <a:prstGeom prst="line">
            <a:avLst/>
          </a:prstGeom>
          <a:ln w="95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 userDrawn="1"/>
        </p:nvGrpSpPr>
        <p:grpSpPr>
          <a:xfrm>
            <a:off x="8386544" y="487933"/>
            <a:ext cx="222839" cy="216024"/>
            <a:chOff x="8386544" y="487933"/>
            <a:chExt cx="222839" cy="216024"/>
          </a:xfrm>
        </p:grpSpPr>
        <p:cxnSp>
          <p:nvCxnSpPr>
            <p:cNvPr id="12" name="Straight Connector 11"/>
            <p:cNvCxnSpPr/>
            <p:nvPr userDrawn="1"/>
          </p:nvCxnSpPr>
          <p:spPr>
            <a:xfrm>
              <a:off x="8497964" y="487933"/>
              <a:ext cx="0" cy="216024"/>
            </a:xfrm>
            <a:prstGeom prst="line">
              <a:avLst/>
            </a:prstGeom>
            <a:ln w="95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 userDrawn="1"/>
          </p:nvCxnSpPr>
          <p:spPr>
            <a:xfrm>
              <a:off x="8386544" y="591765"/>
              <a:ext cx="222839" cy="0"/>
            </a:xfrm>
            <a:prstGeom prst="line">
              <a:avLst/>
            </a:prstGeom>
            <a:ln w="95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/>
          <p:cNvSpPr txBox="1"/>
          <p:nvPr userDrawn="1"/>
        </p:nvSpPr>
        <p:spPr>
          <a:xfrm>
            <a:off x="6517010" y="343917"/>
            <a:ext cx="1734770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dirty="0" smtClean="0">
                <a:solidFill>
                  <a:srgbClr val="C00000"/>
                </a:solidFill>
                <a:latin typeface="Rockwell" pitchFamily="18" charset="0"/>
              </a:rPr>
              <a:t>Contact us</a:t>
            </a:r>
            <a:endParaRPr lang="en-US" sz="2500" dirty="0">
              <a:solidFill>
                <a:srgbClr val="C00000"/>
              </a:solidFill>
              <a:latin typeface="Rockwell" pitchFamily="18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338" y="4058815"/>
            <a:ext cx="1332148" cy="282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299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1.tiff"/><Relationship Id="rId12" Type="http://schemas.openxmlformats.org/officeDocument/2006/relationships/image" Target="../media/image22.png"/><Relationship Id="rId13" Type="http://schemas.openxmlformats.org/officeDocument/2006/relationships/image" Target="../media/image23.tiff"/><Relationship Id="rId14" Type="http://schemas.openxmlformats.org/officeDocument/2006/relationships/image" Target="../media/image24.tiff"/><Relationship Id="rId15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tiff"/><Relationship Id="rId3" Type="http://schemas.openxmlformats.org/officeDocument/2006/relationships/image" Target="../media/image13.tiff"/><Relationship Id="rId4" Type="http://schemas.openxmlformats.org/officeDocument/2006/relationships/image" Target="../media/image14.tiff"/><Relationship Id="rId5" Type="http://schemas.openxmlformats.org/officeDocument/2006/relationships/image" Target="../media/image15.tiff"/><Relationship Id="rId6" Type="http://schemas.openxmlformats.org/officeDocument/2006/relationships/image" Target="../media/image16.tiff"/><Relationship Id="rId7" Type="http://schemas.openxmlformats.org/officeDocument/2006/relationships/image" Target="../media/image17.tiff"/><Relationship Id="rId8" Type="http://schemas.openxmlformats.org/officeDocument/2006/relationships/image" Target="../media/image18.tiff"/><Relationship Id="rId9" Type="http://schemas.openxmlformats.org/officeDocument/2006/relationships/image" Target="../media/image19.emf"/><Relationship Id="rId10" Type="http://schemas.openxmlformats.org/officeDocument/2006/relationships/image" Target="../media/image20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4" Type="http://schemas.openxmlformats.org/officeDocument/2006/relationships/image" Target="../media/image27.tiff"/><Relationship Id="rId5" Type="http://schemas.openxmlformats.org/officeDocument/2006/relationships/image" Target="../media/image28.tiff"/><Relationship Id="rId6" Type="http://schemas.openxmlformats.org/officeDocument/2006/relationships/image" Target="../media/image29.tif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Relationship Id="rId6" Type="http://schemas.openxmlformats.org/officeDocument/2006/relationships/image" Target="../media/image34.pn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30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iff"/><Relationship Id="rId4" Type="http://schemas.openxmlformats.org/officeDocument/2006/relationships/image" Target="../media/image37.tiff"/><Relationship Id="rId5" Type="http://schemas.openxmlformats.org/officeDocument/2006/relationships/image" Target="../media/image38.tiff"/><Relationship Id="rId6" Type="http://schemas.openxmlformats.org/officeDocument/2006/relationships/image" Target="../media/image39.tiff"/><Relationship Id="rId7" Type="http://schemas.openxmlformats.org/officeDocument/2006/relationships/image" Target="../media/image40.tiff"/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35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43.png"/><Relationship Id="rId5" Type="http://schemas.openxmlformats.org/officeDocument/2006/relationships/image" Target="../media/image44.png"/><Relationship Id="rId6" Type="http://schemas.openxmlformats.org/officeDocument/2006/relationships/image" Target="../media/image45.png"/><Relationship Id="rId7" Type="http://schemas.openxmlformats.org/officeDocument/2006/relationships/image" Target="../media/image46.png"/><Relationship Id="rId8" Type="http://schemas.openxmlformats.org/officeDocument/2006/relationships/image" Target="../media/image47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tiff"/><Relationship Id="rId4" Type="http://schemas.openxmlformats.org/officeDocument/2006/relationships/image" Target="../media/image50.tiff"/><Relationship Id="rId5" Type="http://schemas.openxmlformats.org/officeDocument/2006/relationships/image" Target="../media/image51.tiff"/><Relationship Id="rId6" Type="http://schemas.openxmlformats.org/officeDocument/2006/relationships/image" Target="../media/image52.tiff"/><Relationship Id="rId7" Type="http://schemas.openxmlformats.org/officeDocument/2006/relationships/image" Target="../media/image53.tiff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4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94" y="-1"/>
            <a:ext cx="9145588" cy="54403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5" name="TextBox 4"/>
          <p:cNvSpPr txBox="1"/>
          <p:nvPr/>
        </p:nvSpPr>
        <p:spPr>
          <a:xfrm>
            <a:off x="400611" y="1360157"/>
            <a:ext cx="106458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smtClean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11</a:t>
            </a:r>
            <a:endParaRPr lang="en-US" sz="6600" dirty="0">
              <a:solidFill>
                <a:srgbClr val="C0000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7007" y="1255050"/>
            <a:ext cx="11077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HISTORY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533493" y="1496045"/>
            <a:ext cx="3643257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3361" y="1684193"/>
            <a:ext cx="231261" cy="23126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5389" y="1684193"/>
            <a:ext cx="231261" cy="23126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3361" y="1970709"/>
            <a:ext cx="231261" cy="23126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5389" y="1970709"/>
            <a:ext cx="231261" cy="23126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8655" y="1684193"/>
            <a:ext cx="231261" cy="23126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8678" y="1684193"/>
            <a:ext cx="231261" cy="23126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8655" y="1970709"/>
            <a:ext cx="231261" cy="23126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8678" y="1970709"/>
            <a:ext cx="231261" cy="23126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0706" y="1684193"/>
            <a:ext cx="231261" cy="23126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0706" y="1970709"/>
            <a:ext cx="231261" cy="23126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8983" y="1286171"/>
            <a:ext cx="157331" cy="157331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260426" y="1598112"/>
            <a:ext cx="14847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YEARS IN</a:t>
            </a:r>
          </a:p>
          <a:p>
            <a:r>
              <a:rPr lang="en-US" sz="2000" dirty="0" smtClean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BUSINESS</a:t>
            </a:r>
            <a:endParaRPr lang="en-US" sz="2000" dirty="0">
              <a:solidFill>
                <a:srgbClr val="C0000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865591" y="1244017"/>
            <a:ext cx="44832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smtClean="0">
                <a:latin typeface="Arial" charset="0"/>
                <a:ea typeface="Arial" charset="0"/>
                <a:cs typeface="Arial" charset="0"/>
              </a:rPr>
              <a:t>= 1</a:t>
            </a:r>
            <a:endParaRPr lang="en-US" sz="800" dirty="0"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570762" y="2585747"/>
            <a:ext cx="3643257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4907187" y="1380772"/>
            <a:ext cx="162095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rgbClr val="58677B"/>
                </a:solidFill>
                <a:latin typeface="Arial" charset="0"/>
                <a:ea typeface="Arial" charset="0"/>
                <a:cs typeface="Arial" charset="0"/>
              </a:rPr>
              <a:t>8</a:t>
            </a:r>
            <a:r>
              <a:rPr lang="en-US" sz="6600" dirty="0" smtClean="0">
                <a:solidFill>
                  <a:srgbClr val="58677B"/>
                </a:solidFill>
                <a:latin typeface="Arial" charset="0"/>
                <a:ea typeface="Arial" charset="0"/>
                <a:cs typeface="Arial" charset="0"/>
              </a:rPr>
              <a:t>0+</a:t>
            </a:r>
            <a:endParaRPr lang="en-US" sz="6600" dirty="0">
              <a:solidFill>
                <a:srgbClr val="58677B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926736" y="1275665"/>
            <a:ext cx="23408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PEOPLE (Between US &amp; India)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38" name="Straight Connector 37"/>
          <p:cNvCxnSpPr/>
          <p:nvPr/>
        </p:nvCxnSpPr>
        <p:spPr>
          <a:xfrm>
            <a:off x="4943222" y="1516660"/>
            <a:ext cx="3643257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4921795" y="2540161"/>
            <a:ext cx="65594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rgbClr val="58677B"/>
                </a:solidFill>
                <a:latin typeface="Arial" charset="0"/>
                <a:ea typeface="Arial" charset="0"/>
                <a:cs typeface="Arial" charset="0"/>
              </a:rPr>
              <a:t>5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4896830" y="3432133"/>
            <a:ext cx="18921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CORE</a:t>
            </a:r>
          </a:p>
          <a:p>
            <a:r>
              <a:rPr lang="en-US" sz="2000" dirty="0" smtClean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CAPABILITIES</a:t>
            </a:r>
            <a:endParaRPr lang="en-US" sz="2000" dirty="0">
              <a:solidFill>
                <a:srgbClr val="C0000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79644" y="2540161"/>
            <a:ext cx="112723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24</a:t>
            </a:r>
            <a:endParaRPr lang="en-US" sz="6600" dirty="0">
              <a:solidFill>
                <a:srgbClr val="C0000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463685" y="2748057"/>
            <a:ext cx="12698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TOTAL</a:t>
            </a:r>
          </a:p>
          <a:p>
            <a:r>
              <a:rPr lang="en-US" sz="2000" dirty="0" smtClean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CLIENTS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548559" y="2356246"/>
            <a:ext cx="11077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CLIENTS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73" name="Straight Connector 72"/>
          <p:cNvCxnSpPr/>
          <p:nvPr/>
        </p:nvCxnSpPr>
        <p:spPr>
          <a:xfrm>
            <a:off x="533493" y="3726715"/>
            <a:ext cx="3643257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6" name="Picture 75"/>
          <p:cNvPicPr>
            <a:picLocks noChangeAspect="1"/>
          </p:cNvPicPr>
          <p:nvPr/>
        </p:nvPicPr>
        <p:blipFill>
          <a:blip r:embed="rId4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8144" y="1604057"/>
            <a:ext cx="299881" cy="303934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5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0843" y="1604057"/>
            <a:ext cx="300389" cy="303934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6379" y="2686128"/>
            <a:ext cx="321204" cy="289083"/>
          </a:xfrm>
          <a:prstGeom prst="rect">
            <a:avLst/>
          </a:prstGeom>
        </p:spPr>
      </p:pic>
      <p:pic>
        <p:nvPicPr>
          <p:cNvPr id="80" name="Picture 7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0437" y="2686128"/>
            <a:ext cx="321204" cy="289083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7156" y="2686128"/>
            <a:ext cx="321204" cy="289083"/>
          </a:xfrm>
          <a:prstGeom prst="rect">
            <a:avLst/>
          </a:prstGeom>
        </p:spPr>
      </p:pic>
      <p:pic>
        <p:nvPicPr>
          <p:cNvPr id="84" name="Picture 83"/>
          <p:cNvPicPr>
            <a:picLocks noChangeAspect="1"/>
          </p:cNvPicPr>
          <p:nvPr/>
        </p:nvPicPr>
        <p:blipFill>
          <a:blip r:embed="rId6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3558" y="2686128"/>
            <a:ext cx="321204" cy="289083"/>
          </a:xfrm>
          <a:prstGeom prst="rect">
            <a:avLst/>
          </a:prstGeom>
        </p:spPr>
      </p:pic>
      <p:sp>
        <p:nvSpPr>
          <p:cNvPr id="62" name="TextBox 61"/>
          <p:cNvSpPr txBox="1"/>
          <p:nvPr/>
        </p:nvSpPr>
        <p:spPr>
          <a:xfrm>
            <a:off x="8228928" y="1257470"/>
            <a:ext cx="44832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latin typeface="Arial" charset="0"/>
                <a:ea typeface="Arial" charset="0"/>
                <a:cs typeface="Arial" charset="0"/>
              </a:rPr>
              <a:t>= 10</a:t>
            </a:r>
            <a:endParaRPr lang="en-US" sz="8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4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8144" y="1964097"/>
            <a:ext cx="299881" cy="303934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5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0843" y="1964097"/>
            <a:ext cx="300389" cy="303934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4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1220" y="1604057"/>
            <a:ext cx="299881" cy="303934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5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3919" y="1604057"/>
            <a:ext cx="300389" cy="303934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4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1220" y="1964097"/>
            <a:ext cx="299881" cy="303934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7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2527" y="1286171"/>
            <a:ext cx="195892" cy="198540"/>
          </a:xfrm>
          <a:prstGeom prst="rect">
            <a:avLst/>
          </a:prstGeom>
        </p:spPr>
      </p:pic>
      <p:cxnSp>
        <p:nvCxnSpPr>
          <p:cNvPr id="95" name="Straight Connector 94"/>
          <p:cNvCxnSpPr/>
          <p:nvPr/>
        </p:nvCxnSpPr>
        <p:spPr>
          <a:xfrm>
            <a:off x="4943222" y="2585756"/>
            <a:ext cx="3643257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>
            <a:off x="570762" y="1184687"/>
            <a:ext cx="8106488" cy="0"/>
          </a:xfrm>
          <a:prstGeom prst="line">
            <a:avLst/>
          </a:prstGeom>
          <a:ln w="57150" cmpd="thickThin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3499184" y="-196143"/>
            <a:ext cx="3038011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0" b="1" dirty="0" smtClean="0">
                <a:solidFill>
                  <a:srgbClr val="58677B"/>
                </a:solidFill>
                <a:latin typeface="Arial" charset="0"/>
                <a:ea typeface="Arial" charset="0"/>
                <a:cs typeface="Arial" charset="0"/>
              </a:rPr>
              <a:t>2016</a:t>
            </a:r>
            <a:endParaRPr lang="en-US" sz="10000" b="1" dirty="0">
              <a:solidFill>
                <a:srgbClr val="58677B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428527" y="736183"/>
            <a:ext cx="2165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smtClean="0">
                <a:latin typeface="Arial" charset="0"/>
                <a:ea typeface="Arial" charset="0"/>
                <a:cs typeface="Arial" charset="0"/>
              </a:rPr>
              <a:t> HIGHLIGHTS</a:t>
            </a:r>
            <a:endParaRPr lang="en-US" sz="2400" b="1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99" name="Picture 9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6379" y="2964148"/>
            <a:ext cx="321204" cy="289083"/>
          </a:xfrm>
          <a:prstGeom prst="rect">
            <a:avLst/>
          </a:prstGeom>
        </p:spPr>
      </p:pic>
      <p:pic>
        <p:nvPicPr>
          <p:cNvPr id="100" name="Picture 9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0437" y="2964148"/>
            <a:ext cx="321204" cy="289083"/>
          </a:xfrm>
          <a:prstGeom prst="rect">
            <a:avLst/>
          </a:prstGeom>
        </p:spPr>
      </p:pic>
      <p:pic>
        <p:nvPicPr>
          <p:cNvPr id="101" name="Picture 10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7156" y="2964148"/>
            <a:ext cx="321204" cy="289083"/>
          </a:xfrm>
          <a:prstGeom prst="rect">
            <a:avLst/>
          </a:prstGeom>
        </p:spPr>
      </p:pic>
      <p:pic>
        <p:nvPicPr>
          <p:cNvPr id="102" name="Picture 101"/>
          <p:cNvPicPr>
            <a:picLocks noChangeAspect="1"/>
          </p:cNvPicPr>
          <p:nvPr/>
        </p:nvPicPr>
        <p:blipFill>
          <a:blip r:embed="rId6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3558" y="2964148"/>
            <a:ext cx="321204" cy="289083"/>
          </a:xfrm>
          <a:prstGeom prst="rect">
            <a:avLst/>
          </a:prstGeom>
        </p:spPr>
      </p:pic>
      <p:pic>
        <p:nvPicPr>
          <p:cNvPr id="103" name="Picture 10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6379" y="3229637"/>
            <a:ext cx="321204" cy="289083"/>
          </a:xfrm>
          <a:prstGeom prst="rect">
            <a:avLst/>
          </a:prstGeom>
        </p:spPr>
      </p:pic>
      <p:pic>
        <p:nvPicPr>
          <p:cNvPr id="104" name="Picture 10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0437" y="3229637"/>
            <a:ext cx="321204" cy="289083"/>
          </a:xfrm>
          <a:prstGeom prst="rect">
            <a:avLst/>
          </a:prstGeom>
        </p:spPr>
      </p:pic>
      <p:pic>
        <p:nvPicPr>
          <p:cNvPr id="106" name="Picture 105"/>
          <p:cNvPicPr>
            <a:picLocks noChangeAspect="1"/>
          </p:cNvPicPr>
          <p:nvPr/>
        </p:nvPicPr>
        <p:blipFill>
          <a:blip r:embed="rId8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1421" y="2360774"/>
            <a:ext cx="239265" cy="215338"/>
          </a:xfrm>
          <a:prstGeom prst="rect">
            <a:avLst/>
          </a:prstGeom>
        </p:spPr>
      </p:pic>
      <p:sp>
        <p:nvSpPr>
          <p:cNvPr id="107" name="TextBox 106"/>
          <p:cNvSpPr txBox="1"/>
          <p:nvPr/>
        </p:nvSpPr>
        <p:spPr>
          <a:xfrm>
            <a:off x="3551919" y="2360721"/>
            <a:ext cx="83812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latin typeface="Arial" charset="0"/>
                <a:ea typeface="Arial" charset="0"/>
                <a:cs typeface="Arial" charset="0"/>
              </a:rPr>
              <a:t>= </a:t>
            </a:r>
            <a:r>
              <a:rPr lang="en-US" sz="800" dirty="0">
                <a:latin typeface="Arial" charset="0"/>
                <a:ea typeface="Arial" charset="0"/>
                <a:cs typeface="Arial" charset="0"/>
              </a:rPr>
              <a:t>5</a:t>
            </a:r>
            <a:r>
              <a:rPr lang="en-US" sz="800" dirty="0" smtClean="0">
                <a:latin typeface="Arial" charset="0"/>
                <a:ea typeface="Arial" charset="0"/>
                <a:cs typeface="Arial" charset="0"/>
              </a:rPr>
              <a:t> (Previous)</a:t>
            </a:r>
            <a:endParaRPr lang="en-US" sz="8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2" name="Rectangular Callout 21"/>
          <p:cNvSpPr/>
          <p:nvPr/>
        </p:nvSpPr>
        <p:spPr>
          <a:xfrm>
            <a:off x="6237185" y="257042"/>
            <a:ext cx="1107917" cy="305467"/>
          </a:xfrm>
          <a:prstGeom prst="wedgeRectCallout">
            <a:avLst>
              <a:gd name="adj1" fmla="val -45421"/>
              <a:gd name="adj2" fmla="val 85106"/>
            </a:avLst>
          </a:prstGeom>
          <a:solidFill>
            <a:schemeClr val="bg1">
              <a:alpha val="72000"/>
            </a:schemeClr>
          </a:solidFill>
          <a:ln w="6350">
            <a:solidFill>
              <a:srgbClr val="CCD3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Current</a:t>
            </a:r>
            <a:endParaRPr lang="en-US" sz="12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926735" y="2324137"/>
            <a:ext cx="13900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CAPABILITIES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77710" y="3492456"/>
            <a:ext cx="11077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IN THE NEWS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86" name="Straight Connector 85"/>
          <p:cNvCxnSpPr/>
          <p:nvPr/>
        </p:nvCxnSpPr>
        <p:spPr>
          <a:xfrm>
            <a:off x="4921795" y="4472855"/>
            <a:ext cx="3643257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4966011" y="4232349"/>
            <a:ext cx="16884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APPLICATIONS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2844601" y="4412369"/>
            <a:ext cx="14693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Arial" charset="0"/>
                <a:ea typeface="Arial" charset="0"/>
                <a:cs typeface="Arial" charset="0"/>
              </a:rPr>
              <a:t>SPEAKER AT</a:t>
            </a:r>
          </a:p>
          <a:p>
            <a:pPr algn="ctr"/>
            <a:r>
              <a:rPr lang="en-US" sz="12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smtClean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MORTGAGE</a:t>
            </a:r>
          </a:p>
          <a:p>
            <a:pPr algn="ctr"/>
            <a:r>
              <a:rPr lang="en-US" sz="1200" dirty="0" smtClean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BANKERS</a:t>
            </a:r>
            <a:r>
              <a:rPr lang="en-US" sz="1200" dirty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smtClean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ASSOCIATION CONFERENCE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1741240" y="4412369"/>
            <a:ext cx="1103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Arial" charset="0"/>
                <a:ea typeface="Arial" charset="0"/>
                <a:cs typeface="Arial" charset="0"/>
              </a:rPr>
              <a:t>PUBLISHED IN </a:t>
            </a:r>
            <a:r>
              <a:rPr lang="en-US" sz="1200" dirty="0" smtClean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SYNC MAGAZINE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842" y="4628393"/>
            <a:ext cx="1599306" cy="421421"/>
          </a:xfrm>
          <a:prstGeom prst="rect">
            <a:avLst/>
          </a:prstGeom>
        </p:spPr>
      </p:pic>
      <p:sp>
        <p:nvSpPr>
          <p:cNvPr id="110" name="TextBox 109"/>
          <p:cNvSpPr txBox="1"/>
          <p:nvPr/>
        </p:nvSpPr>
        <p:spPr>
          <a:xfrm>
            <a:off x="5004843" y="4991020"/>
            <a:ext cx="15993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www.taskiepro.com</a:t>
            </a:r>
            <a:endParaRPr lang="en-US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94" name="Picture 9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6550" y="2360774"/>
            <a:ext cx="239265" cy="215338"/>
          </a:xfrm>
          <a:prstGeom prst="rect">
            <a:avLst/>
          </a:prstGeom>
        </p:spPr>
      </p:pic>
      <p:sp>
        <p:nvSpPr>
          <p:cNvPr id="108" name="TextBox 107"/>
          <p:cNvSpPr txBox="1"/>
          <p:nvPr/>
        </p:nvSpPr>
        <p:spPr>
          <a:xfrm>
            <a:off x="2555607" y="2360721"/>
            <a:ext cx="85067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latin typeface="Arial" charset="0"/>
                <a:ea typeface="Arial" charset="0"/>
                <a:cs typeface="Arial" charset="0"/>
              </a:rPr>
              <a:t>= 1 (Current)</a:t>
            </a:r>
            <a:endParaRPr lang="en-US" sz="8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533493" y="4412369"/>
            <a:ext cx="10912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Arial" charset="0"/>
                <a:ea typeface="Arial" charset="0"/>
                <a:cs typeface="Arial" charset="0"/>
              </a:rPr>
              <a:t>FASTEST </a:t>
            </a:r>
          </a:p>
          <a:p>
            <a:pPr algn="ctr"/>
            <a:r>
              <a:rPr lang="en-US" sz="1200" dirty="0" smtClean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GROWING </a:t>
            </a:r>
            <a:r>
              <a:rPr lang="en-US" sz="1200" dirty="0" smtClean="0">
                <a:latin typeface="Arial" charset="0"/>
                <a:ea typeface="Arial" charset="0"/>
                <a:cs typeface="Arial" charset="0"/>
              </a:rPr>
              <a:t>COMPANIES</a:t>
            </a:r>
          </a:p>
        </p:txBody>
      </p:sp>
      <p:pic>
        <p:nvPicPr>
          <p:cNvPr id="113" name="Picture 11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7156" y="3224237"/>
            <a:ext cx="321204" cy="289083"/>
          </a:xfrm>
          <a:prstGeom prst="rect">
            <a:avLst/>
          </a:prstGeom>
        </p:spPr>
      </p:pic>
      <p:pic>
        <p:nvPicPr>
          <p:cNvPr id="114" name="Picture 113"/>
          <p:cNvPicPr>
            <a:picLocks noChangeAspect="1"/>
          </p:cNvPicPr>
          <p:nvPr/>
        </p:nvPicPr>
        <p:blipFill>
          <a:blip r:embed="rId6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0726" y="3223186"/>
            <a:ext cx="321204" cy="28908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0">
            <a:lum bright="70000" contrast="-70000"/>
          </a:blip>
          <a:stretch>
            <a:fillRect/>
          </a:stretch>
        </p:blipFill>
        <p:spPr>
          <a:xfrm>
            <a:off x="3257276" y="3807665"/>
            <a:ext cx="589286" cy="58928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1">
            <a:lum bright="70000" contrast="-70000"/>
          </a:blip>
          <a:stretch>
            <a:fillRect/>
          </a:stretch>
        </p:blipFill>
        <p:spPr>
          <a:xfrm>
            <a:off x="2027799" y="3867748"/>
            <a:ext cx="566706" cy="464699"/>
          </a:xfrm>
          <a:prstGeom prst="rect">
            <a:avLst/>
          </a:prstGeom>
        </p:spPr>
      </p:pic>
      <p:cxnSp>
        <p:nvCxnSpPr>
          <p:cNvPr id="88" name="Straight Connector 87"/>
          <p:cNvCxnSpPr/>
          <p:nvPr/>
        </p:nvCxnSpPr>
        <p:spPr>
          <a:xfrm flipV="1">
            <a:off x="1741241" y="3941736"/>
            <a:ext cx="0" cy="1218744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/>
          <p:cNvPicPr>
            <a:picLocks noChangeAspect="1"/>
          </p:cNvPicPr>
          <p:nvPr/>
        </p:nvPicPr>
        <p:blipFill>
          <a:blip r:embed="rId12">
            <a:grayscl/>
          </a:blip>
          <a:stretch>
            <a:fillRect/>
          </a:stretch>
        </p:blipFill>
        <p:spPr>
          <a:xfrm>
            <a:off x="649465" y="3845674"/>
            <a:ext cx="914422" cy="530691"/>
          </a:xfrm>
          <a:prstGeom prst="rect">
            <a:avLst/>
          </a:prstGeom>
        </p:spPr>
      </p:pic>
      <p:cxnSp>
        <p:nvCxnSpPr>
          <p:cNvPr id="119" name="Straight Connector 118"/>
          <p:cNvCxnSpPr/>
          <p:nvPr/>
        </p:nvCxnSpPr>
        <p:spPr>
          <a:xfrm flipV="1">
            <a:off x="2844602" y="3941736"/>
            <a:ext cx="0" cy="1218744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1" name="Picture 110"/>
          <p:cNvPicPr>
            <a:picLocks noChangeAspect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2734" y="1684193"/>
            <a:ext cx="231261" cy="231261"/>
          </a:xfrm>
          <a:prstGeom prst="rect">
            <a:avLst/>
          </a:prstGeom>
        </p:spPr>
      </p:pic>
      <p:cxnSp>
        <p:nvCxnSpPr>
          <p:cNvPr id="115" name="Straight Connector 114"/>
          <p:cNvCxnSpPr/>
          <p:nvPr/>
        </p:nvCxnSpPr>
        <p:spPr>
          <a:xfrm flipV="1">
            <a:off x="6769038" y="4561517"/>
            <a:ext cx="0" cy="82296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TextBox 115"/>
          <p:cNvSpPr txBox="1"/>
          <p:nvPr/>
        </p:nvSpPr>
        <p:spPr>
          <a:xfrm>
            <a:off x="7295077" y="4484377"/>
            <a:ext cx="14619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RECONCILIATONCONTROLS FRAMEWORK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13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854582" y="4520381"/>
            <a:ext cx="542764" cy="542764"/>
          </a:xfrm>
          <a:prstGeom prst="rect">
            <a:avLst/>
          </a:prstGeom>
        </p:spPr>
      </p:pic>
      <p:sp>
        <p:nvSpPr>
          <p:cNvPr id="123" name="TextBox 122"/>
          <p:cNvSpPr txBox="1"/>
          <p:nvPr/>
        </p:nvSpPr>
        <p:spPr>
          <a:xfrm>
            <a:off x="7237090" y="5034197"/>
            <a:ext cx="1580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BALANCE YOUR MIGRATION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12177" y="178504"/>
            <a:ext cx="2770026" cy="578092"/>
          </a:xfrm>
          <a:prstGeom prst="rect">
            <a:avLst/>
          </a:prstGeom>
        </p:spPr>
      </p:pic>
      <p:pic>
        <p:nvPicPr>
          <p:cNvPr id="90" name="Picture 89"/>
          <p:cNvPicPr>
            <a:picLocks noChangeAspect="1"/>
          </p:cNvPicPr>
          <p:nvPr/>
        </p:nvPicPr>
        <p:blipFill>
          <a:blip r:embed="rId5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2785" y="1964097"/>
            <a:ext cx="300389" cy="303934"/>
          </a:xfrm>
          <a:prstGeom prst="rect">
            <a:avLst/>
          </a:prstGeom>
        </p:spPr>
      </p:pic>
      <p:graphicFrame>
        <p:nvGraphicFramePr>
          <p:cNvPr id="28" name="Chart 27"/>
          <p:cNvGraphicFramePr/>
          <p:nvPr/>
        </p:nvGraphicFramePr>
        <p:xfrm>
          <a:off x="6648812" y="2657156"/>
          <a:ext cx="2183651" cy="17683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sp>
        <p:nvSpPr>
          <p:cNvPr id="83" name="TextBox 82"/>
          <p:cNvSpPr txBox="1"/>
          <p:nvPr/>
        </p:nvSpPr>
        <p:spPr>
          <a:xfrm>
            <a:off x="7633134" y="2954453"/>
            <a:ext cx="935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 smtClean="0">
                <a:latin typeface="Arial" charset="0"/>
                <a:ea typeface="Arial" charset="0"/>
                <a:cs typeface="Arial" charset="0"/>
              </a:rPr>
              <a:t>Delivery Management</a:t>
            </a:r>
            <a:endParaRPr lang="en-US" sz="80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7847731" y="3461889"/>
            <a:ext cx="8822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>
                <a:latin typeface="Arial" charset="0"/>
                <a:ea typeface="Arial" charset="0"/>
                <a:cs typeface="Arial" charset="0"/>
              </a:rPr>
              <a:t>IT Mergers &amp; Acquisitions</a:t>
            </a:r>
            <a:endParaRPr lang="en-US" sz="80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6776827" y="3404257"/>
            <a:ext cx="8923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 smtClean="0">
                <a:latin typeface="Arial" charset="0"/>
                <a:ea typeface="Arial" charset="0"/>
                <a:cs typeface="Arial" charset="0"/>
              </a:rPr>
              <a:t>Data Visualization &amp; Analytics </a:t>
            </a:r>
            <a:endParaRPr lang="en-US" sz="80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902576" y="2864197"/>
            <a:ext cx="10185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 smtClean="0">
                <a:latin typeface="Arial" charset="0"/>
                <a:ea typeface="Arial" charset="0"/>
                <a:cs typeface="Arial" charset="0"/>
              </a:rPr>
              <a:t>System &amp;</a:t>
            </a:r>
          </a:p>
          <a:p>
            <a:pPr algn="ctr"/>
            <a:r>
              <a:rPr lang="en-US" sz="800" b="1" dirty="0" smtClean="0">
                <a:latin typeface="Arial" charset="0"/>
                <a:ea typeface="Arial" charset="0"/>
                <a:cs typeface="Arial" charset="0"/>
              </a:rPr>
              <a:t>Data</a:t>
            </a:r>
          </a:p>
          <a:p>
            <a:pPr algn="ctr"/>
            <a:r>
              <a:rPr lang="en-US" sz="800" b="1" dirty="0">
                <a:latin typeface="Arial" charset="0"/>
                <a:ea typeface="Arial" charset="0"/>
                <a:cs typeface="Arial" charset="0"/>
              </a:rPr>
              <a:t>I</a:t>
            </a:r>
            <a:r>
              <a:rPr lang="en-US" sz="800" b="1" dirty="0" smtClean="0">
                <a:latin typeface="Arial" charset="0"/>
                <a:ea typeface="Arial" charset="0"/>
                <a:cs typeface="Arial" charset="0"/>
              </a:rPr>
              <a:t>ntegration</a:t>
            </a:r>
          </a:p>
          <a:p>
            <a:pPr algn="ctr"/>
            <a:endParaRPr lang="en-US" sz="80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7273094" y="3929641"/>
            <a:ext cx="8822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 smtClean="0">
                <a:latin typeface="Arial" charset="0"/>
                <a:ea typeface="Arial" charset="0"/>
                <a:cs typeface="Arial" charset="0"/>
              </a:rPr>
              <a:t>Customer</a:t>
            </a:r>
          </a:p>
          <a:p>
            <a:pPr algn="ctr"/>
            <a:r>
              <a:rPr lang="en-US" sz="800" b="1" dirty="0" smtClean="0">
                <a:latin typeface="Arial" charset="0"/>
                <a:ea typeface="Arial" charset="0"/>
                <a:cs typeface="Arial" charset="0"/>
              </a:rPr>
              <a:t>Experience</a:t>
            </a:r>
            <a:endParaRPr lang="en-US" sz="800" b="1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7983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/>
          <p:cNvSpPr/>
          <p:nvPr/>
        </p:nvSpPr>
        <p:spPr>
          <a:xfrm>
            <a:off x="7429386" y="2831195"/>
            <a:ext cx="1679912" cy="21572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3973002" y="2828193"/>
            <a:ext cx="1679912" cy="21572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80614" y="2828193"/>
            <a:ext cx="1679912" cy="21572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51"/>
          </p:nvPr>
        </p:nvSpPr>
        <p:spPr>
          <a:xfrm>
            <a:off x="540346" y="2310676"/>
            <a:ext cx="1573174" cy="308258"/>
          </a:xfrm>
        </p:spPr>
        <p:txBody>
          <a:bodyPr/>
          <a:lstStyle/>
          <a:p>
            <a:r>
              <a:rPr lang="en-US" sz="1400" dirty="0" smtClean="0">
                <a:solidFill>
                  <a:srgbClr val="C00000"/>
                </a:solidFill>
                <a:latin typeface="Rockwell" charset="0"/>
                <a:ea typeface="Rockwell" charset="0"/>
                <a:cs typeface="Rockwell" charset="0"/>
              </a:rPr>
              <a:t>Eric Middleton</a:t>
            </a:r>
            <a:endParaRPr lang="en-US" sz="1400" dirty="0">
              <a:solidFill>
                <a:srgbClr val="C00000"/>
              </a:solidFill>
              <a:latin typeface="Rockwell" charset="0"/>
              <a:ea typeface="Rockwell" charset="0"/>
              <a:cs typeface="Rockwell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54"/>
          </p:nvPr>
        </p:nvSpPr>
        <p:spPr>
          <a:xfrm>
            <a:off x="2300808" y="2310676"/>
            <a:ext cx="1573175" cy="308258"/>
          </a:xfrm>
        </p:spPr>
        <p:txBody>
          <a:bodyPr/>
          <a:lstStyle/>
          <a:p>
            <a:r>
              <a:rPr lang="en-US" sz="1400" dirty="0" smtClean="0">
                <a:solidFill>
                  <a:srgbClr val="C00000"/>
                </a:solidFill>
                <a:latin typeface="Rockwell" charset="0"/>
                <a:ea typeface="Rockwell" charset="0"/>
                <a:cs typeface="Rockwell" charset="0"/>
              </a:rPr>
              <a:t>Charlie </a:t>
            </a:r>
            <a:r>
              <a:rPr lang="en-US" sz="1400" dirty="0" err="1" smtClean="0">
                <a:solidFill>
                  <a:srgbClr val="C00000"/>
                </a:solidFill>
                <a:latin typeface="Rockwell" charset="0"/>
                <a:ea typeface="Rockwell" charset="0"/>
                <a:cs typeface="Rockwell" charset="0"/>
              </a:rPr>
              <a:t>Clavelli</a:t>
            </a:r>
            <a:endParaRPr lang="en-US" sz="1400" dirty="0">
              <a:solidFill>
                <a:srgbClr val="C00000"/>
              </a:solidFill>
              <a:latin typeface="Rockwell" charset="0"/>
              <a:ea typeface="Rockwell" charset="0"/>
              <a:cs typeface="Rockwell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57"/>
          </p:nvPr>
        </p:nvSpPr>
        <p:spPr>
          <a:xfrm>
            <a:off x="4079739" y="2320718"/>
            <a:ext cx="1573175" cy="308258"/>
          </a:xfrm>
        </p:spPr>
        <p:txBody>
          <a:bodyPr/>
          <a:lstStyle/>
          <a:p>
            <a:r>
              <a:rPr lang="en-US" sz="1400" dirty="0" smtClean="0">
                <a:solidFill>
                  <a:srgbClr val="C00000"/>
                </a:solidFill>
                <a:latin typeface="Rockwell" charset="0"/>
                <a:ea typeface="Rockwell" charset="0"/>
                <a:cs typeface="Rockwell" charset="0"/>
              </a:rPr>
              <a:t>Derek Swank</a:t>
            </a:r>
            <a:endParaRPr lang="en-US" sz="1400" dirty="0">
              <a:solidFill>
                <a:srgbClr val="C00000"/>
              </a:solidFill>
              <a:latin typeface="Rockwell" charset="0"/>
              <a:ea typeface="Rockwell" charset="0"/>
              <a:cs typeface="Rockwell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63"/>
          </p:nvPr>
        </p:nvSpPr>
        <p:spPr>
          <a:xfrm>
            <a:off x="492573" y="2549283"/>
            <a:ext cx="1620180" cy="271867"/>
          </a:xfrm>
        </p:spPr>
        <p:txBody>
          <a:bodyPr/>
          <a:lstStyle/>
          <a:p>
            <a:r>
              <a:rPr lang="en-US" sz="1000" dirty="0" smtClean="0">
                <a:solidFill>
                  <a:srgbClr val="58677B"/>
                </a:solidFill>
                <a:latin typeface="Rockwell" charset="0"/>
                <a:ea typeface="Rockwell" charset="0"/>
                <a:cs typeface="Rockwell" charset="0"/>
              </a:rPr>
              <a:t>Managing Partner, CEO</a:t>
            </a:r>
            <a:endParaRPr lang="en-US" sz="1000" dirty="0">
              <a:solidFill>
                <a:srgbClr val="58677B"/>
              </a:solidFill>
              <a:latin typeface="Rockwell" charset="0"/>
              <a:ea typeface="Rockwell" charset="0"/>
              <a:cs typeface="Rockwell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65"/>
          </p:nvPr>
        </p:nvSpPr>
        <p:spPr>
          <a:xfrm>
            <a:off x="2253804" y="2549287"/>
            <a:ext cx="1620180" cy="271867"/>
          </a:xfrm>
        </p:spPr>
        <p:txBody>
          <a:bodyPr/>
          <a:lstStyle/>
          <a:p>
            <a:r>
              <a:rPr lang="en-US" sz="1000" dirty="0" smtClean="0">
                <a:solidFill>
                  <a:srgbClr val="58677B"/>
                </a:solidFill>
                <a:latin typeface="Rockwell" charset="0"/>
                <a:ea typeface="Rockwell" charset="0"/>
                <a:cs typeface="Rockwell" charset="0"/>
              </a:rPr>
              <a:t>Managing Partner, COO</a:t>
            </a:r>
            <a:endParaRPr lang="en-US" sz="1000" dirty="0">
              <a:solidFill>
                <a:srgbClr val="58677B"/>
              </a:solidFill>
              <a:latin typeface="Rockwell" charset="0"/>
              <a:ea typeface="Rockwell" charset="0"/>
              <a:cs typeface="Rockwell" charset="0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67"/>
          </p:nvPr>
        </p:nvSpPr>
        <p:spPr>
          <a:xfrm>
            <a:off x="4032735" y="2559328"/>
            <a:ext cx="1620180" cy="271867"/>
          </a:xfrm>
        </p:spPr>
        <p:txBody>
          <a:bodyPr/>
          <a:lstStyle/>
          <a:p>
            <a:r>
              <a:rPr lang="en-US" sz="1000" dirty="0" smtClean="0">
                <a:solidFill>
                  <a:srgbClr val="58677B"/>
                </a:solidFill>
                <a:latin typeface="Rockwell" charset="0"/>
                <a:ea typeface="Rockwell" charset="0"/>
                <a:cs typeface="Rockwell" charset="0"/>
              </a:rPr>
              <a:t>Managing Partner, CDO</a:t>
            </a:r>
            <a:endParaRPr lang="en-US" sz="1000" dirty="0">
              <a:solidFill>
                <a:srgbClr val="58677B"/>
              </a:solidFill>
              <a:latin typeface="Rockwell" charset="0"/>
              <a:ea typeface="Rockwell" charset="0"/>
              <a:cs typeface="Rockwell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715496" y="889222"/>
            <a:ext cx="1376536" cy="1333558"/>
            <a:chOff x="1828106" y="1370735"/>
            <a:chExt cx="1376536" cy="1333558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3204642" y="1370735"/>
              <a:ext cx="0" cy="1332148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1828106" y="2704293"/>
              <a:ext cx="1376536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/>
          <p:cNvGrpSpPr/>
          <p:nvPr/>
        </p:nvGrpSpPr>
        <p:grpSpPr>
          <a:xfrm>
            <a:off x="2484343" y="889222"/>
            <a:ext cx="1376536" cy="1333558"/>
            <a:chOff x="1828106" y="1370735"/>
            <a:chExt cx="1376536" cy="1333558"/>
          </a:xfrm>
        </p:grpSpPr>
        <p:cxnSp>
          <p:nvCxnSpPr>
            <p:cNvPr id="25" name="Straight Connector 24"/>
            <p:cNvCxnSpPr/>
            <p:nvPr/>
          </p:nvCxnSpPr>
          <p:spPr>
            <a:xfrm>
              <a:off x="3204642" y="1370735"/>
              <a:ext cx="0" cy="1332148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H="1">
              <a:off x="1828106" y="2704293"/>
              <a:ext cx="1376536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6"/>
          <p:cNvGrpSpPr/>
          <p:nvPr/>
        </p:nvGrpSpPr>
        <p:grpSpPr>
          <a:xfrm>
            <a:off x="4212754" y="887812"/>
            <a:ext cx="1376536" cy="1333558"/>
            <a:chOff x="1828106" y="1370735"/>
            <a:chExt cx="1376536" cy="1333558"/>
          </a:xfrm>
        </p:grpSpPr>
        <p:cxnSp>
          <p:nvCxnSpPr>
            <p:cNvPr id="28" name="Straight Connector 27"/>
            <p:cNvCxnSpPr/>
            <p:nvPr/>
          </p:nvCxnSpPr>
          <p:spPr>
            <a:xfrm>
              <a:off x="3204642" y="1370735"/>
              <a:ext cx="0" cy="1332148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H="1">
              <a:off x="1828106" y="2704293"/>
              <a:ext cx="1376536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itle 1"/>
          <p:cNvSpPr txBox="1">
            <a:spLocks/>
          </p:cNvSpPr>
          <p:nvPr/>
        </p:nvSpPr>
        <p:spPr>
          <a:xfrm>
            <a:off x="577041" y="163897"/>
            <a:ext cx="5857916" cy="4878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700" kern="1200">
                <a:solidFill>
                  <a:schemeClr val="tx1"/>
                </a:solidFill>
                <a:latin typeface="AmpleSoft" pitchFamily="50" charset="0"/>
                <a:ea typeface="+mj-ea"/>
                <a:cs typeface="+mj-cs"/>
              </a:defRPr>
            </a:lvl1pPr>
          </a:lstStyle>
          <a:p>
            <a:r>
              <a:rPr lang="en-US" sz="2400" smtClean="0">
                <a:solidFill>
                  <a:srgbClr val="C00000"/>
                </a:solidFill>
                <a:latin typeface="Rockwell" pitchFamily="18" charset="0"/>
              </a:rPr>
              <a:t>INTRODUCTIONS</a:t>
            </a:r>
            <a:endParaRPr lang="id-ID" sz="2400" dirty="0">
              <a:solidFill>
                <a:srgbClr val="C00000"/>
              </a:solidFill>
              <a:latin typeface="Rockwell" pitchFamily="18" charset="0"/>
            </a:endParaRPr>
          </a:p>
        </p:txBody>
      </p:sp>
      <p:sp>
        <p:nvSpPr>
          <p:cNvPr id="31" name="Text Placeholder 3"/>
          <p:cNvSpPr>
            <a:spLocks noGrp="1"/>
          </p:cNvSpPr>
          <p:nvPr>
            <p:ph type="body" sz="quarter" idx="54"/>
          </p:nvPr>
        </p:nvSpPr>
        <p:spPr>
          <a:xfrm>
            <a:off x="5771482" y="2310676"/>
            <a:ext cx="1573175" cy="308258"/>
          </a:xfrm>
        </p:spPr>
        <p:txBody>
          <a:bodyPr/>
          <a:lstStyle/>
          <a:p>
            <a:r>
              <a:rPr lang="en-US" sz="1400" dirty="0" smtClean="0">
                <a:solidFill>
                  <a:srgbClr val="C00000"/>
                </a:solidFill>
                <a:latin typeface="Rockwell" charset="0"/>
                <a:ea typeface="Rockwell" charset="0"/>
                <a:cs typeface="Rockwell" charset="0"/>
              </a:rPr>
              <a:t>Andrew Bailey</a:t>
            </a:r>
            <a:endParaRPr lang="en-US" sz="1400" dirty="0">
              <a:solidFill>
                <a:srgbClr val="C00000"/>
              </a:solidFill>
              <a:latin typeface="Rockwell" charset="0"/>
              <a:ea typeface="Rockwell" charset="0"/>
              <a:cs typeface="Rockwell" charset="0"/>
            </a:endParaRPr>
          </a:p>
        </p:txBody>
      </p:sp>
      <p:sp>
        <p:nvSpPr>
          <p:cNvPr id="32" name="Text Placeholder 4"/>
          <p:cNvSpPr>
            <a:spLocks noGrp="1"/>
          </p:cNvSpPr>
          <p:nvPr>
            <p:ph type="body" sz="quarter" idx="57"/>
          </p:nvPr>
        </p:nvSpPr>
        <p:spPr>
          <a:xfrm>
            <a:off x="7536123" y="2320718"/>
            <a:ext cx="1573175" cy="308258"/>
          </a:xfrm>
        </p:spPr>
        <p:txBody>
          <a:bodyPr/>
          <a:lstStyle/>
          <a:p>
            <a:r>
              <a:rPr lang="en-US" sz="1400" dirty="0" smtClean="0">
                <a:solidFill>
                  <a:srgbClr val="C00000"/>
                </a:solidFill>
                <a:latin typeface="Rockwell" charset="0"/>
                <a:ea typeface="Rockwell" charset="0"/>
                <a:cs typeface="Rockwell" charset="0"/>
              </a:rPr>
              <a:t>Randy </a:t>
            </a:r>
            <a:r>
              <a:rPr lang="en-US" sz="1400" dirty="0" err="1" smtClean="0">
                <a:solidFill>
                  <a:srgbClr val="C00000"/>
                </a:solidFill>
                <a:latin typeface="Rockwell" charset="0"/>
                <a:ea typeface="Rockwell" charset="0"/>
                <a:cs typeface="Rockwell" charset="0"/>
              </a:rPr>
              <a:t>Tupaz</a:t>
            </a:r>
            <a:endParaRPr lang="en-US" sz="1400" dirty="0">
              <a:solidFill>
                <a:srgbClr val="C00000"/>
              </a:solidFill>
              <a:latin typeface="Rockwell" charset="0"/>
              <a:ea typeface="Rockwell" charset="0"/>
              <a:cs typeface="Rockwell" charset="0"/>
            </a:endParaRPr>
          </a:p>
        </p:txBody>
      </p:sp>
      <p:sp>
        <p:nvSpPr>
          <p:cNvPr id="34" name="Text Placeholder 8"/>
          <p:cNvSpPr>
            <a:spLocks noGrp="1"/>
          </p:cNvSpPr>
          <p:nvPr>
            <p:ph type="body" sz="quarter" idx="65"/>
          </p:nvPr>
        </p:nvSpPr>
        <p:spPr>
          <a:xfrm>
            <a:off x="5724478" y="2549287"/>
            <a:ext cx="1620180" cy="271867"/>
          </a:xfrm>
        </p:spPr>
        <p:txBody>
          <a:bodyPr/>
          <a:lstStyle/>
          <a:p>
            <a:r>
              <a:rPr lang="en-US" sz="1000" dirty="0" smtClean="0">
                <a:solidFill>
                  <a:srgbClr val="58677B"/>
                </a:solidFill>
                <a:latin typeface="Rockwell" charset="0"/>
                <a:ea typeface="Rockwell" charset="0"/>
                <a:cs typeface="Rockwell" charset="0"/>
              </a:rPr>
              <a:t>VP Talent &amp; Sales</a:t>
            </a:r>
            <a:endParaRPr lang="en-US" sz="1000" dirty="0">
              <a:solidFill>
                <a:srgbClr val="58677B"/>
              </a:solidFill>
              <a:latin typeface="Rockwell" charset="0"/>
              <a:ea typeface="Rockwell" charset="0"/>
              <a:cs typeface="Rockwell" charset="0"/>
            </a:endParaRPr>
          </a:p>
        </p:txBody>
      </p:sp>
      <p:sp>
        <p:nvSpPr>
          <p:cNvPr id="36" name="Text Placeholder 10"/>
          <p:cNvSpPr>
            <a:spLocks noGrp="1"/>
          </p:cNvSpPr>
          <p:nvPr>
            <p:ph type="body" sz="quarter" idx="67"/>
          </p:nvPr>
        </p:nvSpPr>
        <p:spPr>
          <a:xfrm>
            <a:off x="7489119" y="2559328"/>
            <a:ext cx="1620180" cy="271867"/>
          </a:xfrm>
        </p:spPr>
        <p:txBody>
          <a:bodyPr/>
          <a:lstStyle/>
          <a:p>
            <a:r>
              <a:rPr lang="en-US" sz="1000" dirty="0" smtClean="0">
                <a:solidFill>
                  <a:srgbClr val="58677B"/>
                </a:solidFill>
                <a:latin typeface="Rockwell" charset="0"/>
                <a:ea typeface="Rockwell" charset="0"/>
                <a:cs typeface="Rockwell" charset="0"/>
              </a:rPr>
              <a:t>VP Delivery</a:t>
            </a:r>
            <a:endParaRPr lang="en-US" sz="1000" dirty="0">
              <a:solidFill>
                <a:srgbClr val="58677B"/>
              </a:solidFill>
              <a:latin typeface="Rockwell" charset="0"/>
              <a:ea typeface="Rockwell" charset="0"/>
              <a:cs typeface="Rockwell" charset="0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5955017" y="889222"/>
            <a:ext cx="1376536" cy="1333558"/>
            <a:chOff x="1828106" y="1370735"/>
            <a:chExt cx="1376536" cy="1333558"/>
          </a:xfrm>
        </p:grpSpPr>
        <p:cxnSp>
          <p:nvCxnSpPr>
            <p:cNvPr id="38" name="Straight Connector 37"/>
            <p:cNvCxnSpPr/>
            <p:nvPr/>
          </p:nvCxnSpPr>
          <p:spPr>
            <a:xfrm>
              <a:off x="3204642" y="1370735"/>
              <a:ext cx="0" cy="1332148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>
              <a:off x="1828106" y="2704293"/>
              <a:ext cx="1376536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39"/>
          <p:cNvGrpSpPr/>
          <p:nvPr/>
        </p:nvGrpSpPr>
        <p:grpSpPr>
          <a:xfrm>
            <a:off x="7669138" y="887812"/>
            <a:ext cx="1376536" cy="1333558"/>
            <a:chOff x="1828106" y="1370735"/>
            <a:chExt cx="1376536" cy="1333558"/>
          </a:xfrm>
        </p:grpSpPr>
        <p:cxnSp>
          <p:nvCxnSpPr>
            <p:cNvPr id="41" name="Straight Connector 40"/>
            <p:cNvCxnSpPr/>
            <p:nvPr/>
          </p:nvCxnSpPr>
          <p:spPr>
            <a:xfrm>
              <a:off x="3204642" y="1370735"/>
              <a:ext cx="0" cy="1332148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>
              <a:off x="1828106" y="2704293"/>
              <a:ext cx="1376536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3" name="Picture 4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3348" y="703957"/>
            <a:ext cx="1422914" cy="142090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677" y="703957"/>
            <a:ext cx="1417285" cy="142090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9118" y="703957"/>
            <a:ext cx="1456558" cy="144793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8121" y="703957"/>
            <a:ext cx="1468402" cy="145524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6818" y="703957"/>
            <a:ext cx="1454400" cy="1455240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>
          <a:xfrm>
            <a:off x="554677" y="2972209"/>
            <a:ext cx="1537355" cy="432048"/>
          </a:xfrm>
          <a:prstGeom prst="rect">
            <a:avLst/>
          </a:prstGeom>
          <a:solidFill>
            <a:srgbClr val="5766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cs typeface="Calibri"/>
              </a:rPr>
              <a:t>20+ years of technology consulting experience</a:t>
            </a:r>
            <a:endParaRPr lang="en-US" sz="1000" dirty="0">
              <a:cs typeface="Calibri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2301797" y="2972209"/>
            <a:ext cx="1537355" cy="432048"/>
          </a:xfrm>
          <a:prstGeom prst="rect">
            <a:avLst/>
          </a:prstGeom>
          <a:solidFill>
            <a:srgbClr val="5766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cs typeface="Calibri"/>
              </a:rPr>
              <a:t>20+ years of talent acquisition experience</a:t>
            </a:r>
            <a:endParaRPr lang="en-US" sz="1000" dirty="0">
              <a:cs typeface="Calibri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4026818" y="2978627"/>
            <a:ext cx="1537355" cy="432048"/>
          </a:xfrm>
          <a:prstGeom prst="rect">
            <a:avLst/>
          </a:prstGeom>
          <a:solidFill>
            <a:srgbClr val="5766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cs typeface="Calibri"/>
              </a:rPr>
              <a:t>12+ years of technology consulting experience</a:t>
            </a:r>
            <a:endParaRPr lang="en-US" sz="1000" dirty="0">
              <a:cs typeface="Calibri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5805648" y="2972209"/>
            <a:ext cx="1537355" cy="432048"/>
          </a:xfrm>
          <a:prstGeom prst="rect">
            <a:avLst/>
          </a:prstGeom>
          <a:solidFill>
            <a:srgbClr val="5766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cs typeface="Calibri"/>
              </a:rPr>
              <a:t>10+ years of IT talent acquisition experience</a:t>
            </a:r>
            <a:endParaRPr lang="en-US" sz="1000" dirty="0">
              <a:cs typeface="Calibri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7508319" y="2972209"/>
            <a:ext cx="1537355" cy="432048"/>
          </a:xfrm>
          <a:prstGeom prst="rect">
            <a:avLst/>
          </a:prstGeom>
          <a:solidFill>
            <a:srgbClr val="5766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cs typeface="Calibri"/>
              </a:rPr>
              <a:t>15+ years of technology consulting experience</a:t>
            </a:r>
          </a:p>
        </p:txBody>
      </p:sp>
      <p:sp>
        <p:nvSpPr>
          <p:cNvPr id="74" name="Rectangle 73"/>
          <p:cNvSpPr/>
          <p:nvPr/>
        </p:nvSpPr>
        <p:spPr>
          <a:xfrm>
            <a:off x="566446" y="3505851"/>
            <a:ext cx="1537355" cy="43204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cs typeface="Calibri"/>
              </a:rPr>
              <a:t>14+ Mergers/ Acquisitions in banking &amp; utilities</a:t>
            </a:r>
            <a:endParaRPr lang="en-US" sz="1000" dirty="0">
              <a:cs typeface="Calibri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2313566" y="3505851"/>
            <a:ext cx="1537355" cy="43204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cs typeface="Calibri"/>
              </a:rPr>
              <a:t>Additional responsibilities for </a:t>
            </a:r>
            <a:r>
              <a:rPr lang="en-US" sz="1000" dirty="0" err="1">
                <a:cs typeface="Calibri"/>
              </a:rPr>
              <a:t>BizDev</a:t>
            </a:r>
            <a:r>
              <a:rPr lang="en-US" sz="1000" dirty="0">
                <a:cs typeface="Calibri"/>
              </a:rPr>
              <a:t> &amp; Operations</a:t>
            </a:r>
          </a:p>
        </p:txBody>
      </p:sp>
      <p:sp>
        <p:nvSpPr>
          <p:cNvPr id="76" name="Rectangle 75"/>
          <p:cNvSpPr/>
          <p:nvPr/>
        </p:nvSpPr>
        <p:spPr>
          <a:xfrm>
            <a:off x="4038587" y="3512269"/>
            <a:ext cx="1537355" cy="43204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cs typeface="Calibri"/>
              </a:rPr>
              <a:t>Experience in </a:t>
            </a:r>
            <a:r>
              <a:rPr lang="en-US" sz="1000" dirty="0" err="1">
                <a:cs typeface="Calibri"/>
              </a:rPr>
              <a:t>FinServ</a:t>
            </a:r>
            <a:r>
              <a:rPr lang="en-US" sz="1000" dirty="0">
                <a:cs typeface="Calibri"/>
              </a:rPr>
              <a:t>, </a:t>
            </a:r>
            <a:r>
              <a:rPr lang="en-US" sz="1000" dirty="0" smtClean="0">
                <a:cs typeface="Calibri"/>
              </a:rPr>
              <a:t>Energy, </a:t>
            </a:r>
            <a:r>
              <a:rPr lang="en-US" sz="1000" dirty="0">
                <a:cs typeface="Calibri"/>
              </a:rPr>
              <a:t>Auto &amp; Tech</a:t>
            </a:r>
          </a:p>
        </p:txBody>
      </p:sp>
      <p:sp>
        <p:nvSpPr>
          <p:cNvPr id="77" name="Rectangle 76"/>
          <p:cNvSpPr/>
          <p:nvPr/>
        </p:nvSpPr>
        <p:spPr>
          <a:xfrm>
            <a:off x="5817417" y="3505851"/>
            <a:ext cx="1537355" cy="43204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cs typeface="Calibri"/>
              </a:rPr>
              <a:t>Commodity or niche-skilled talent</a:t>
            </a:r>
            <a:endParaRPr lang="en-US" sz="1000" dirty="0">
              <a:cs typeface="Calibri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7520088" y="3505851"/>
            <a:ext cx="1537355" cy="43204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cs typeface="Calibri"/>
              </a:rPr>
              <a:t>Experience in Consumer Retail, B2B &amp; Telecom</a:t>
            </a:r>
            <a:endParaRPr lang="en-US" sz="1000" dirty="0">
              <a:cs typeface="Calibri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554677" y="4009847"/>
            <a:ext cx="1537355" cy="432048"/>
          </a:xfrm>
          <a:prstGeom prst="rect">
            <a:avLst/>
          </a:prstGeom>
          <a:solidFill>
            <a:srgbClr val="5766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cs typeface="Calibri"/>
              </a:rPr>
              <a:t>Data &amp; Analytics specialist</a:t>
            </a:r>
            <a:endParaRPr lang="en-US" sz="1000" dirty="0">
              <a:cs typeface="Calibri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2301797" y="4009847"/>
            <a:ext cx="1537355" cy="432048"/>
          </a:xfrm>
          <a:prstGeom prst="rect">
            <a:avLst/>
          </a:prstGeom>
          <a:solidFill>
            <a:srgbClr val="5766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cs typeface="Calibri"/>
              </a:rPr>
              <a:t>Finds </a:t>
            </a:r>
            <a:r>
              <a:rPr lang="en-US" sz="1000" dirty="0">
                <a:cs typeface="Calibri"/>
              </a:rPr>
              <a:t>the “right” </a:t>
            </a:r>
            <a:r>
              <a:rPr lang="en-US" sz="1000" dirty="0" smtClean="0">
                <a:cs typeface="Calibri"/>
              </a:rPr>
              <a:t>people &amp; skills for each client</a:t>
            </a:r>
            <a:endParaRPr lang="en-US" sz="1000" dirty="0">
              <a:cs typeface="Calibri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4026818" y="4016265"/>
            <a:ext cx="1537355" cy="432048"/>
          </a:xfrm>
          <a:prstGeom prst="rect">
            <a:avLst/>
          </a:prstGeom>
          <a:solidFill>
            <a:srgbClr val="5766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cs typeface="Calibri"/>
              </a:rPr>
              <a:t>Expert facilitator and culture </a:t>
            </a:r>
            <a:r>
              <a:rPr lang="en-US" sz="1000" dirty="0" smtClean="0">
                <a:cs typeface="Calibri"/>
              </a:rPr>
              <a:t>changer</a:t>
            </a:r>
            <a:endParaRPr lang="en-US" sz="1000" dirty="0">
              <a:cs typeface="Calibri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5805648" y="4009847"/>
            <a:ext cx="1537355" cy="432048"/>
          </a:xfrm>
          <a:prstGeom prst="rect">
            <a:avLst/>
          </a:prstGeom>
          <a:solidFill>
            <a:srgbClr val="5766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cs typeface="Calibri"/>
              </a:rPr>
              <a:t>Acute sense of role and fit for each opportunity</a:t>
            </a:r>
            <a:endParaRPr lang="en-US" sz="1000" dirty="0">
              <a:cs typeface="Calibri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7508319" y="4009847"/>
            <a:ext cx="1537355" cy="432048"/>
          </a:xfrm>
          <a:prstGeom prst="rect">
            <a:avLst/>
          </a:prstGeom>
          <a:solidFill>
            <a:srgbClr val="5766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cs typeface="Calibri"/>
              </a:rPr>
              <a:t>Digital Marketing specialist</a:t>
            </a:r>
            <a:endParaRPr lang="en-US" sz="1000" dirty="0">
              <a:cs typeface="Calibri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566446" y="4513963"/>
            <a:ext cx="1537355" cy="43204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cs typeface="Calibri"/>
              </a:rPr>
              <a:t>Passionate leader and burst of energy</a:t>
            </a:r>
            <a:endParaRPr lang="en-US" sz="1000" dirty="0">
              <a:cs typeface="Calibri"/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2313566" y="4513963"/>
            <a:ext cx="1537355" cy="43204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cs typeface="Calibri"/>
              </a:rPr>
              <a:t>Takes pride in making a difference with clients</a:t>
            </a:r>
            <a:endParaRPr lang="en-US" sz="1000" dirty="0">
              <a:cs typeface="Calibri"/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4038587" y="4520381"/>
            <a:ext cx="1537355" cy="43204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cs typeface="Calibri"/>
              </a:rPr>
              <a:t>Envisions and achieves honest results, faster</a:t>
            </a:r>
            <a:endParaRPr lang="en-US" sz="1000" dirty="0">
              <a:cs typeface="Calibri"/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5817417" y="4513963"/>
            <a:ext cx="1537355" cy="43204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cs typeface="Calibri"/>
              </a:rPr>
              <a:t>Provides critical resources ensuring project success</a:t>
            </a:r>
            <a:endParaRPr lang="en-US" sz="1000" dirty="0">
              <a:cs typeface="Calibri"/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7520088" y="4513963"/>
            <a:ext cx="1537355" cy="43204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cs typeface="Calibri"/>
              </a:rPr>
              <a:t>Bridges gap between vision and solution</a:t>
            </a:r>
            <a:endParaRPr lang="en-US" sz="10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049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Straight Connector 46"/>
          <p:cNvCxnSpPr/>
          <p:nvPr/>
        </p:nvCxnSpPr>
        <p:spPr>
          <a:xfrm flipV="1">
            <a:off x="3164017" y="1646846"/>
            <a:ext cx="0" cy="1217351"/>
          </a:xfrm>
          <a:prstGeom prst="line">
            <a:avLst/>
          </a:prstGeom>
          <a:ln w="19050">
            <a:solidFill>
              <a:schemeClr val="tx2"/>
            </a:solidFill>
            <a:prstDash val="solid"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V="1">
            <a:off x="6497632" y="1628014"/>
            <a:ext cx="0" cy="1217351"/>
          </a:xfrm>
          <a:prstGeom prst="line">
            <a:avLst/>
          </a:prstGeom>
          <a:ln w="19050">
            <a:solidFill>
              <a:srgbClr val="8898AC"/>
            </a:solidFill>
            <a:prstDash val="solid"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stCxn id="44" idx="0"/>
          </p:cNvCxnSpPr>
          <p:nvPr/>
        </p:nvCxnSpPr>
        <p:spPr>
          <a:xfrm flipV="1">
            <a:off x="1512454" y="2792189"/>
            <a:ext cx="0" cy="1217351"/>
          </a:xfrm>
          <a:prstGeom prst="line">
            <a:avLst/>
          </a:prstGeom>
          <a:ln w="19050">
            <a:solidFill>
              <a:srgbClr val="58677B"/>
            </a:solidFill>
            <a:prstDash val="solid"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V="1">
            <a:off x="8140553" y="2795875"/>
            <a:ext cx="0" cy="1217351"/>
          </a:xfrm>
          <a:prstGeom prst="line">
            <a:avLst/>
          </a:prstGeom>
          <a:ln w="19050">
            <a:solidFill>
              <a:srgbClr val="58677B"/>
            </a:solidFill>
            <a:prstDash val="solid"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V="1">
            <a:off x="4887185" y="2792189"/>
            <a:ext cx="0" cy="1217351"/>
          </a:xfrm>
          <a:prstGeom prst="line">
            <a:avLst/>
          </a:prstGeom>
          <a:ln w="19050">
            <a:solidFill>
              <a:schemeClr val="accent1"/>
            </a:solidFill>
            <a:prstDash val="solid"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712404" y="2504157"/>
            <a:ext cx="1664146" cy="316034"/>
          </a:xfrm>
          <a:prstGeom prst="rect">
            <a:avLst/>
          </a:prstGeom>
          <a:solidFill>
            <a:srgbClr val="586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dirty="0" err="1" smtClean="0"/>
              <a:t>Started</a:t>
            </a:r>
            <a:endParaRPr lang="id-ID" sz="1600" dirty="0"/>
          </a:p>
        </p:txBody>
      </p:sp>
      <p:sp>
        <p:nvSpPr>
          <p:cNvPr id="4" name="Rectangle 3"/>
          <p:cNvSpPr/>
          <p:nvPr/>
        </p:nvSpPr>
        <p:spPr>
          <a:xfrm>
            <a:off x="2369865" y="2815998"/>
            <a:ext cx="1664146" cy="31603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dirty="0" smtClean="0"/>
              <a:t>1st </a:t>
            </a:r>
            <a:r>
              <a:rPr lang="id-ID" sz="1600" dirty="0" err="1" smtClean="0"/>
              <a:t>Product</a:t>
            </a:r>
            <a:endParaRPr lang="id-ID" sz="1600" dirty="0"/>
          </a:p>
        </p:txBody>
      </p:sp>
      <p:sp>
        <p:nvSpPr>
          <p:cNvPr id="5" name="Rectangle 4"/>
          <p:cNvSpPr/>
          <p:nvPr/>
        </p:nvSpPr>
        <p:spPr>
          <a:xfrm>
            <a:off x="4024770" y="2504157"/>
            <a:ext cx="1664148" cy="3160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dirty="0" err="1" smtClean="0">
                <a:solidFill>
                  <a:schemeClr val="bg1"/>
                </a:solidFill>
              </a:rPr>
              <a:t>Expanding</a:t>
            </a:r>
            <a:endParaRPr lang="id-ID" sz="160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682231" y="2815998"/>
            <a:ext cx="1664148" cy="316034"/>
          </a:xfrm>
          <a:prstGeom prst="rect">
            <a:avLst/>
          </a:prstGeom>
          <a:solidFill>
            <a:srgbClr val="889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dirty="0" err="1" smtClean="0"/>
              <a:t>Rebranding</a:t>
            </a:r>
            <a:endParaRPr lang="id-ID" sz="1600" dirty="0"/>
          </a:p>
        </p:txBody>
      </p:sp>
      <p:sp>
        <p:nvSpPr>
          <p:cNvPr id="7" name="Rectangle 6"/>
          <p:cNvSpPr/>
          <p:nvPr/>
        </p:nvSpPr>
        <p:spPr>
          <a:xfrm>
            <a:off x="7345103" y="2504157"/>
            <a:ext cx="1664146" cy="31603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dirty="0" err="1" smtClean="0"/>
              <a:t>Awards</a:t>
            </a:r>
            <a:endParaRPr lang="id-ID" sz="1600" dirty="0"/>
          </a:p>
        </p:txBody>
      </p:sp>
      <p:cxnSp>
        <p:nvCxnSpPr>
          <p:cNvPr id="8" name="Straight Connector 7"/>
          <p:cNvCxnSpPr/>
          <p:nvPr/>
        </p:nvCxnSpPr>
        <p:spPr>
          <a:xfrm flipH="1" flipV="1">
            <a:off x="712404" y="2036105"/>
            <a:ext cx="1628798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solid"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759376" y="694231"/>
            <a:ext cx="1632599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charset="0"/>
              <a:buChar char="•"/>
            </a:pP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Company started by Charlie </a:t>
            </a:r>
            <a:r>
              <a:rPr lang="en-US" sz="9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Clavelli</a:t>
            </a:r>
            <a:endParaRPr lang="en-US" sz="9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Named SIC Consulting</a:t>
            </a:r>
          </a:p>
          <a:p>
            <a:pPr marL="171450" indent="-171450">
              <a:buFont typeface="Arial" charset="0"/>
              <a:buChar char="•"/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</a:t>
            </a: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irst 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client is AOL</a:t>
            </a:r>
          </a:p>
          <a:p>
            <a:pPr marL="171450" indent="-171450">
              <a:buFont typeface="Arial" charset="0"/>
              <a:buChar char="•"/>
            </a:pP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Provided 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PM support</a:t>
            </a:r>
          </a:p>
          <a:p>
            <a:pPr marL="171450" indent="-171450">
              <a:buFont typeface="Arial" charset="0"/>
              <a:buChar char="•"/>
            </a:pP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Profitable 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 year 1, totally self-funded</a:t>
            </a:r>
          </a:p>
          <a:p>
            <a:pPr marL="171450" indent="-171450">
              <a:buFont typeface="Arial" charset="0"/>
              <a:buChar char="•"/>
            </a:pP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Focused 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on Telecom and E-Commerce sectors</a:t>
            </a:r>
            <a:endParaRPr lang="id-ID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365628" y="3521882"/>
            <a:ext cx="1793909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charset="0"/>
              <a:buChar char="•"/>
            </a:pP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Started 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work in the Financial Services space (Fannie Mae and Freddie Mac)</a:t>
            </a:r>
          </a:p>
          <a:p>
            <a:pPr marL="171450" indent="-171450">
              <a:buFont typeface="Arial" charset="0"/>
              <a:buChar char="•"/>
            </a:pP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Helped 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bring to market Mobile App for first responders</a:t>
            </a:r>
          </a:p>
          <a:p>
            <a:pPr marL="171450" indent="-171450">
              <a:buFont typeface="Arial" charset="0"/>
              <a:buChar char="•"/>
            </a:pP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Partnered 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with Nextel</a:t>
            </a:r>
          </a:p>
          <a:p>
            <a:pPr marL="171450" indent="-171450">
              <a:buFont typeface="Arial" charset="0"/>
              <a:buChar char="•"/>
            </a:pP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en-US" sz="900" baseline="30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</a:t>
            </a: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Product launched</a:t>
            </a:r>
          </a:p>
          <a:p>
            <a:pPr marL="171450" indent="-171450">
              <a:buFont typeface="Arial" charset="0"/>
              <a:buChar char="•"/>
            </a:pP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Asked 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join All Hazards Consortium</a:t>
            </a:r>
            <a:endParaRPr lang="id-ID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996730" y="991988"/>
            <a:ext cx="17018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charset="0"/>
              <a:buChar char="•"/>
            </a:pP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Company size hits 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 </a:t>
            </a:r>
            <a:endParaRPr lang="en-US" sz="9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Geography 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expands to New York</a:t>
            </a:r>
          </a:p>
          <a:p>
            <a:pPr marL="171450" indent="-171450">
              <a:buFont typeface="Arial" charset="0"/>
              <a:buChar char="•"/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</a:t>
            </a: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perates 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 5 states and Washington, </a:t>
            </a: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DC</a:t>
            </a:r>
          </a:p>
          <a:p>
            <a:pPr marL="171450" indent="-171450">
              <a:buFont typeface="Arial" charset="0"/>
              <a:buChar char="•"/>
            </a:pP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Derek Swank joins SIC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680954" y="3548273"/>
            <a:ext cx="173195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charset="0"/>
              <a:buChar char="•"/>
            </a:pP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Rebranded to 1Rivet</a:t>
            </a:r>
          </a:p>
          <a:p>
            <a:pPr marL="171450" indent="-171450">
              <a:buFont typeface="Arial" charset="0"/>
              <a:buChar char="•"/>
            </a:pP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New website</a:t>
            </a:r>
          </a:p>
          <a:p>
            <a:pPr marL="171450" indent="-171450">
              <a:buFont typeface="Arial" charset="0"/>
              <a:buChar char="•"/>
            </a:pP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Talent Acquisition Division Started</a:t>
            </a:r>
          </a:p>
          <a:p>
            <a:pPr marL="171450" indent="-171450">
              <a:buFont typeface="Arial" charset="0"/>
              <a:buChar char="•"/>
            </a:pP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Offshore Development Capability Added</a:t>
            </a:r>
          </a:p>
          <a:p>
            <a:pPr marL="171450" indent="-171450">
              <a:buFont typeface="Arial" charset="0"/>
              <a:buChar char="•"/>
            </a:pP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Featured in Sync Magazine</a:t>
            </a:r>
          </a:p>
          <a:p>
            <a:pPr marL="171450" indent="-171450">
              <a:buFont typeface="Arial" charset="0"/>
              <a:buChar char="•"/>
            </a:pP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Finished $30B Merger</a:t>
            </a:r>
          </a:p>
          <a:p>
            <a:pPr marL="171450" indent="-171450">
              <a:buFont typeface="Arial" charset="0"/>
              <a:buChar char="•"/>
            </a:pP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TaskiePro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Deployed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345102" y="522773"/>
            <a:ext cx="168838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charset="0"/>
              <a:buChar char="•"/>
            </a:pP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Won GE divesture of Antares Capital</a:t>
            </a:r>
          </a:p>
          <a:p>
            <a:pPr marL="171450" indent="-171450">
              <a:buFont typeface="Arial" charset="0"/>
              <a:buChar char="•"/>
            </a:pP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Speaker at MBA Conference</a:t>
            </a:r>
          </a:p>
          <a:p>
            <a:pPr marL="171450" indent="-171450">
              <a:buFont typeface="Arial" charset="0"/>
              <a:buChar char="•"/>
            </a:pP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Makes INC 5000 Fastest Growing</a:t>
            </a:r>
          </a:p>
          <a:p>
            <a:pPr marL="171450" indent="-171450">
              <a:buFont typeface="Arial" charset="0"/>
              <a:buChar char="•"/>
            </a:pP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Awarded XX Fastest Consulting Companies</a:t>
            </a:r>
          </a:p>
          <a:p>
            <a:pPr marL="171450" indent="-171450">
              <a:buFont typeface="Arial" charset="0"/>
              <a:buChar char="•"/>
            </a:pP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RCF deployed</a:t>
            </a:r>
          </a:p>
          <a:p>
            <a:pPr marL="171450" indent="-171450">
              <a:buFont typeface="Arial" charset="0"/>
              <a:buChar char="•"/>
            </a:pP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Application Tracking System Created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224517" y="2104177"/>
            <a:ext cx="6399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400" dirty="0" smtClean="0">
                <a:solidFill>
                  <a:srgbClr val="58677B"/>
                </a:solidFill>
                <a:latin typeface="DIN Condensed" charset="0"/>
                <a:ea typeface="DIN Condensed" charset="0"/>
                <a:cs typeface="DIN Condensed" charset="0"/>
              </a:rPr>
              <a:t>2005</a:t>
            </a:r>
            <a:endParaRPr lang="id-ID" sz="2400" dirty="0">
              <a:solidFill>
                <a:srgbClr val="58677B"/>
              </a:solidFill>
              <a:latin typeface="DIN Condensed" charset="0"/>
              <a:ea typeface="DIN Condensed" charset="0"/>
              <a:cs typeface="DIN Condensed" charset="0"/>
            </a:endParaRPr>
          </a:p>
        </p:txBody>
      </p:sp>
      <p:sp>
        <p:nvSpPr>
          <p:cNvPr id="38" name="Title 1"/>
          <p:cNvSpPr txBox="1">
            <a:spLocks/>
          </p:cNvSpPr>
          <p:nvPr/>
        </p:nvSpPr>
        <p:spPr>
          <a:xfrm>
            <a:off x="577040" y="163897"/>
            <a:ext cx="8460250" cy="4878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700" kern="1200">
                <a:solidFill>
                  <a:schemeClr val="tx1"/>
                </a:solidFill>
                <a:latin typeface="AmpleSoft" pitchFamily="50" charset="0"/>
                <a:ea typeface="+mj-ea"/>
                <a:cs typeface="+mj-cs"/>
              </a:defRPr>
            </a:lvl1pPr>
          </a:lstStyle>
          <a:p>
            <a:r>
              <a:rPr lang="en-US" sz="2400" dirty="0" smtClean="0">
                <a:solidFill>
                  <a:srgbClr val="C00000"/>
                </a:solidFill>
                <a:latin typeface="Rockwell" pitchFamily="18" charset="0"/>
              </a:rPr>
              <a:t>OUR HISTORY</a:t>
            </a:r>
            <a:endParaRPr lang="id-ID" sz="2400" dirty="0">
              <a:solidFill>
                <a:srgbClr val="C00000"/>
              </a:solidFill>
              <a:latin typeface="Rockwell" pitchFamily="18" charset="0"/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 flipH="1" flipV="1">
            <a:off x="712404" y="703957"/>
            <a:ext cx="1628798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solid"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2847747" y="3133325"/>
            <a:ext cx="6399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400" dirty="0" smtClean="0">
                <a:solidFill>
                  <a:schemeClr val="tx2"/>
                </a:solidFill>
                <a:latin typeface="DIN Condensed" charset="0"/>
                <a:ea typeface="DIN Condensed" charset="0"/>
                <a:cs typeface="DIN Condensed" charset="0"/>
              </a:rPr>
              <a:t>2005</a:t>
            </a:r>
            <a:endParaRPr lang="id-ID" sz="2400" dirty="0">
              <a:solidFill>
                <a:schemeClr val="tx2"/>
              </a:solidFill>
              <a:latin typeface="DIN Condensed" charset="0"/>
              <a:ea typeface="DIN Condensed" charset="0"/>
              <a:cs typeface="DIN Condensed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499725" y="2042492"/>
            <a:ext cx="6399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400" dirty="0" smtClean="0">
                <a:solidFill>
                  <a:schemeClr val="accent1"/>
                </a:solidFill>
                <a:latin typeface="DIN Condensed" charset="0"/>
                <a:ea typeface="DIN Condensed" charset="0"/>
                <a:cs typeface="DIN Condensed" charset="0"/>
              </a:rPr>
              <a:t>2012</a:t>
            </a:r>
            <a:endParaRPr lang="id-ID" sz="2400" dirty="0">
              <a:solidFill>
                <a:schemeClr val="accent1"/>
              </a:solidFill>
              <a:latin typeface="DIN Condensed" charset="0"/>
              <a:ea typeface="DIN Condensed" charset="0"/>
              <a:cs typeface="DIN Condensed" charset="0"/>
            </a:endParaRPr>
          </a:p>
        </p:txBody>
      </p:sp>
      <p:sp>
        <p:nvSpPr>
          <p:cNvPr id="44" name="Oval 43"/>
          <p:cNvSpPr/>
          <p:nvPr/>
        </p:nvSpPr>
        <p:spPr>
          <a:xfrm>
            <a:off x="1116410" y="4009540"/>
            <a:ext cx="792088" cy="704851"/>
          </a:xfrm>
          <a:prstGeom prst="ellipse">
            <a:avLst/>
          </a:prstGeom>
          <a:solidFill>
            <a:srgbClr val="586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7857216" y="2094887"/>
            <a:ext cx="6399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DIN Condensed" charset="0"/>
                <a:ea typeface="DIN Condensed" charset="0"/>
                <a:cs typeface="DIN Condensed" charset="0"/>
              </a:rPr>
              <a:t>2016</a:t>
            </a:r>
            <a:endParaRPr lang="id-ID" sz="2400" dirty="0">
              <a:solidFill>
                <a:schemeClr val="tx1">
                  <a:lumMod val="65000"/>
                  <a:lumOff val="35000"/>
                </a:schemeClr>
              </a:solidFill>
              <a:latin typeface="DIN Condensed" charset="0"/>
              <a:ea typeface="DIN Condensed" charset="0"/>
              <a:cs typeface="DIN Condensed" charset="0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2780732" y="946112"/>
            <a:ext cx="792088" cy="704851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Straight Connector 48"/>
          <p:cNvCxnSpPr/>
          <p:nvPr/>
        </p:nvCxnSpPr>
        <p:spPr>
          <a:xfrm flipH="1" flipV="1">
            <a:off x="2376550" y="4880421"/>
            <a:ext cx="1628798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solid"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 flipV="1">
            <a:off x="2376550" y="3512269"/>
            <a:ext cx="1628798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solid"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6193068" y="3117957"/>
            <a:ext cx="6399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400" dirty="0" smtClean="0">
                <a:solidFill>
                  <a:srgbClr val="8898AC"/>
                </a:solidFill>
                <a:latin typeface="DIN Condensed" charset="0"/>
                <a:ea typeface="DIN Condensed" charset="0"/>
                <a:cs typeface="DIN Condensed" charset="0"/>
              </a:rPr>
              <a:t>2015</a:t>
            </a:r>
            <a:endParaRPr lang="id-ID" sz="2400" dirty="0">
              <a:solidFill>
                <a:srgbClr val="8898AC"/>
              </a:solidFill>
              <a:latin typeface="DIN Condensed" charset="0"/>
              <a:ea typeface="DIN Condensed" charset="0"/>
              <a:cs typeface="DIN Condensed" charset="0"/>
            </a:endParaRPr>
          </a:p>
        </p:txBody>
      </p:sp>
      <p:cxnSp>
        <p:nvCxnSpPr>
          <p:cNvPr id="53" name="Straight Connector 52"/>
          <p:cNvCxnSpPr/>
          <p:nvPr/>
        </p:nvCxnSpPr>
        <p:spPr>
          <a:xfrm flipH="1" flipV="1">
            <a:off x="5698629" y="4916425"/>
            <a:ext cx="1628798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solid"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 flipV="1">
            <a:off x="5698629" y="3548273"/>
            <a:ext cx="1628798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solid"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Oval 55"/>
          <p:cNvSpPr/>
          <p:nvPr/>
        </p:nvSpPr>
        <p:spPr>
          <a:xfrm>
            <a:off x="7744509" y="4013226"/>
            <a:ext cx="792088" cy="70485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6114347" y="927280"/>
            <a:ext cx="792088" cy="704851"/>
          </a:xfrm>
          <a:prstGeom prst="ellipse">
            <a:avLst/>
          </a:prstGeom>
          <a:solidFill>
            <a:srgbClr val="586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>
            <a:off x="4491141" y="4009540"/>
            <a:ext cx="792088" cy="70485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1" name="Straight Connector 60"/>
          <p:cNvCxnSpPr/>
          <p:nvPr/>
        </p:nvCxnSpPr>
        <p:spPr>
          <a:xfrm flipH="1" flipV="1">
            <a:off x="7345102" y="2036105"/>
            <a:ext cx="1628798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solid"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H="1" flipV="1">
            <a:off x="7345102" y="443717"/>
            <a:ext cx="1628798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solid"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H="1" flipV="1">
            <a:off x="4005348" y="955985"/>
            <a:ext cx="1628798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solid"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H="1" flipV="1">
            <a:off x="4005348" y="1964097"/>
            <a:ext cx="1628798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solid"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5" name="Picture 64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6336851" y="1102568"/>
            <a:ext cx="347080" cy="330552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1296430" y="4134456"/>
            <a:ext cx="428202" cy="432831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7920545" y="4146521"/>
            <a:ext cx="477912" cy="477912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5">
            <a:lum bright="70000" contrast="-70000"/>
          </a:blip>
          <a:stretch>
            <a:fillRect/>
          </a:stretch>
        </p:blipFill>
        <p:spPr>
          <a:xfrm>
            <a:off x="2952614" y="1023207"/>
            <a:ext cx="449279" cy="509373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6">
            <a:lum bright="70000" contrast="-70000"/>
          </a:blip>
          <a:stretch>
            <a:fillRect/>
          </a:stretch>
        </p:blipFill>
        <p:spPr>
          <a:xfrm>
            <a:off x="4653977" y="4113288"/>
            <a:ext cx="485667" cy="475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45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682" y="967747"/>
            <a:ext cx="693764" cy="60030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8949" y="3440261"/>
            <a:ext cx="693765" cy="59284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1218" y="1629010"/>
            <a:ext cx="693765" cy="5871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4903" y="2828193"/>
            <a:ext cx="693764" cy="60992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4983" y="2180121"/>
            <a:ext cx="693765" cy="625627"/>
          </a:xfrm>
          <a:prstGeom prst="rect">
            <a:avLst/>
          </a:prstGeom>
        </p:spPr>
      </p:pic>
      <p:sp>
        <p:nvSpPr>
          <p:cNvPr id="9" name="Shape 236"/>
          <p:cNvSpPr/>
          <p:nvPr/>
        </p:nvSpPr>
        <p:spPr>
          <a:xfrm>
            <a:off x="1648902" y="1161775"/>
            <a:ext cx="6823672" cy="2075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t"/>
          <a:lstStyle/>
          <a:p>
            <a:pPr marL="9525" lvl="1">
              <a:spcBef>
                <a:spcPts val="1688"/>
              </a:spcBef>
              <a:buClr>
                <a:srgbClr val="52B1E4"/>
              </a:buClr>
              <a:buFont typeface="Lucida Grande"/>
              <a:defRPr sz="1800"/>
            </a:pPr>
            <a:r>
              <a:rPr lang="en-US" sz="1055" b="1" dirty="0">
                <a:solidFill>
                  <a:srgbClr val="596470"/>
                </a:solidFill>
                <a:latin typeface="Rockwell" charset="0"/>
                <a:ea typeface="Rockwell" charset="0"/>
                <a:cs typeface="Rockwell" charset="0"/>
                <a:sym typeface="Open Sans"/>
              </a:rPr>
              <a:t>Rivets are secure and as a group are </a:t>
            </a:r>
            <a:r>
              <a:rPr lang="en-US" sz="1055" b="1" dirty="0">
                <a:solidFill>
                  <a:srgbClr val="FF0000"/>
                </a:solidFill>
                <a:latin typeface="Rockwell" charset="0"/>
                <a:ea typeface="Rockwell" charset="0"/>
                <a:cs typeface="Rockwell" charset="0"/>
                <a:sym typeface="Open Sans"/>
              </a:rPr>
              <a:t>trusted</a:t>
            </a:r>
            <a:r>
              <a:rPr lang="en-US" sz="1055" b="1" dirty="0">
                <a:solidFill>
                  <a:srgbClr val="596470"/>
                </a:solidFill>
                <a:latin typeface="Rockwell" charset="0"/>
                <a:ea typeface="Rockwell" charset="0"/>
                <a:cs typeface="Rockwell" charset="0"/>
                <a:sym typeface="Open Sans"/>
              </a:rPr>
              <a:t> to hold things together – like planes, buildings and bridges</a:t>
            </a:r>
          </a:p>
        </p:txBody>
      </p:sp>
      <p:sp>
        <p:nvSpPr>
          <p:cNvPr id="10" name="Shape 236"/>
          <p:cNvSpPr/>
          <p:nvPr/>
        </p:nvSpPr>
        <p:spPr>
          <a:xfrm>
            <a:off x="4824822" y="4231882"/>
            <a:ext cx="3759548" cy="214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t"/>
          <a:lstStyle/>
          <a:p>
            <a:pPr marL="9525" lvl="1">
              <a:spcBef>
                <a:spcPts val="1688"/>
              </a:spcBef>
              <a:buClr>
                <a:srgbClr val="52B1E4"/>
              </a:buClr>
              <a:buFont typeface="Lucida Grande"/>
              <a:defRPr sz="1800"/>
            </a:pPr>
            <a:r>
              <a:rPr lang="en-US" sz="1055" b="1" dirty="0">
                <a:solidFill>
                  <a:srgbClr val="596470"/>
                </a:solidFill>
                <a:latin typeface="Rockwell" charset="0"/>
                <a:ea typeface="Rockwell" charset="0"/>
                <a:cs typeface="Rockwell" charset="0"/>
                <a:sym typeface="Open Sans"/>
              </a:rPr>
              <a:t>A Rivet is one of the </a:t>
            </a:r>
            <a:r>
              <a:rPr lang="en-US" sz="1055" b="1" dirty="0">
                <a:solidFill>
                  <a:srgbClr val="FF0000"/>
                </a:solidFill>
                <a:latin typeface="Rockwell" charset="0"/>
                <a:ea typeface="Rockwell" charset="0"/>
                <a:cs typeface="Rockwell" charset="0"/>
                <a:sym typeface="Open Sans"/>
              </a:rPr>
              <a:t>strongest bonds </a:t>
            </a:r>
            <a:r>
              <a:rPr lang="en-US" sz="1055" b="1" dirty="0">
                <a:solidFill>
                  <a:srgbClr val="596470"/>
                </a:solidFill>
                <a:latin typeface="Rockwell" charset="0"/>
                <a:ea typeface="Rockwell" charset="0"/>
                <a:cs typeface="Rockwell" charset="0"/>
                <a:sym typeface="Open Sans"/>
              </a:rPr>
              <a:t>between two things</a:t>
            </a:r>
          </a:p>
        </p:txBody>
      </p:sp>
      <p:sp>
        <p:nvSpPr>
          <p:cNvPr id="11" name="Shape 236"/>
          <p:cNvSpPr/>
          <p:nvPr/>
        </p:nvSpPr>
        <p:spPr>
          <a:xfrm>
            <a:off x="3991033" y="3656285"/>
            <a:ext cx="4902241" cy="2084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t"/>
          <a:lstStyle/>
          <a:p>
            <a:pPr marL="9525" lvl="1">
              <a:spcBef>
                <a:spcPts val="1688"/>
              </a:spcBef>
              <a:buClr>
                <a:srgbClr val="52B1E4"/>
              </a:buClr>
              <a:buFont typeface="Lucida Grande"/>
              <a:defRPr sz="1800"/>
            </a:pPr>
            <a:r>
              <a:rPr lang="en-US" sz="1055" b="1" dirty="0">
                <a:solidFill>
                  <a:srgbClr val="596470"/>
                </a:solidFill>
                <a:latin typeface="Rockwell" charset="0"/>
                <a:ea typeface="Rockwell" charset="0"/>
                <a:cs typeface="Rockwell" charset="0"/>
                <a:sym typeface="Open Sans"/>
              </a:rPr>
              <a:t>Rivet holes are punched rather than drilled, </a:t>
            </a:r>
            <a:r>
              <a:rPr lang="en-US" sz="1055" b="1" dirty="0" smtClean="0">
                <a:solidFill>
                  <a:srgbClr val="596470"/>
                </a:solidFill>
                <a:latin typeface="Rockwell" charset="0"/>
                <a:ea typeface="Rockwell" charset="0"/>
                <a:cs typeface="Rockwell" charset="0"/>
                <a:sym typeface="Open Sans"/>
              </a:rPr>
              <a:t>which is </a:t>
            </a:r>
            <a:r>
              <a:rPr lang="en-US" sz="1055" b="1" dirty="0">
                <a:solidFill>
                  <a:srgbClr val="FF0000"/>
                </a:solidFill>
                <a:latin typeface="Rockwell" charset="0"/>
                <a:ea typeface="Rockwell" charset="0"/>
                <a:cs typeface="Rockwell" charset="0"/>
                <a:sym typeface="Open Sans"/>
              </a:rPr>
              <a:t>faster</a:t>
            </a:r>
            <a:r>
              <a:rPr lang="en-US" sz="1055" b="1" dirty="0">
                <a:solidFill>
                  <a:srgbClr val="596470"/>
                </a:solidFill>
                <a:latin typeface="Rockwell" charset="0"/>
                <a:ea typeface="Rockwell" charset="0"/>
                <a:cs typeface="Rockwell" charset="0"/>
                <a:sym typeface="Open Sans"/>
              </a:rPr>
              <a:t> and </a:t>
            </a:r>
            <a:r>
              <a:rPr lang="en-US" sz="1055" b="1" dirty="0">
                <a:solidFill>
                  <a:srgbClr val="FF0000"/>
                </a:solidFill>
                <a:latin typeface="Rockwell" charset="0"/>
                <a:ea typeface="Rockwell" charset="0"/>
                <a:cs typeface="Rockwell" charset="0"/>
                <a:sym typeface="Open Sans"/>
              </a:rPr>
              <a:t>easier</a:t>
            </a:r>
          </a:p>
        </p:txBody>
      </p:sp>
      <p:sp>
        <p:nvSpPr>
          <p:cNvPr id="12" name="Shape 236"/>
          <p:cNvSpPr/>
          <p:nvPr/>
        </p:nvSpPr>
        <p:spPr>
          <a:xfrm>
            <a:off x="3001785" y="2401562"/>
            <a:ext cx="5582585" cy="2475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t"/>
          <a:lstStyle/>
          <a:p>
            <a:pPr marL="9525" lvl="1">
              <a:spcBef>
                <a:spcPts val="1688"/>
              </a:spcBef>
              <a:buClr>
                <a:srgbClr val="52B1E4"/>
              </a:buClr>
              <a:buFont typeface="Lucida Grande"/>
              <a:defRPr sz="1800"/>
            </a:pPr>
            <a:r>
              <a:rPr lang="en-US" sz="1055" b="1" dirty="0">
                <a:solidFill>
                  <a:srgbClr val="596470"/>
                </a:solidFill>
                <a:latin typeface="Rockwell" charset="0"/>
                <a:ea typeface="Rockwell" charset="0"/>
                <a:cs typeface="Rockwell" charset="0"/>
                <a:sym typeface="Open Sans"/>
              </a:rPr>
              <a:t>Before installing a rivet two sides must </a:t>
            </a:r>
            <a:r>
              <a:rPr lang="en-US" sz="1055" b="1" dirty="0">
                <a:solidFill>
                  <a:srgbClr val="FF0000"/>
                </a:solidFill>
                <a:latin typeface="Rockwell" charset="0"/>
                <a:ea typeface="Rockwell" charset="0"/>
                <a:cs typeface="Rockwell" charset="0"/>
                <a:sym typeface="Open Sans"/>
              </a:rPr>
              <a:t>plan</a:t>
            </a:r>
            <a:r>
              <a:rPr lang="en-US" sz="1055" b="1" dirty="0">
                <a:solidFill>
                  <a:srgbClr val="596470"/>
                </a:solidFill>
                <a:latin typeface="Rockwell" charset="0"/>
                <a:ea typeface="Rockwell" charset="0"/>
                <a:cs typeface="Rockwell" charset="0"/>
                <a:sym typeface="Open Sans"/>
              </a:rPr>
              <a:t> and </a:t>
            </a:r>
            <a:r>
              <a:rPr lang="en-US" sz="1055" b="1" dirty="0">
                <a:solidFill>
                  <a:srgbClr val="FF0000"/>
                </a:solidFill>
                <a:latin typeface="Rockwell" charset="0"/>
                <a:ea typeface="Rockwell" charset="0"/>
                <a:cs typeface="Rockwell" charset="0"/>
                <a:sym typeface="Open Sans"/>
              </a:rPr>
              <a:t>work together</a:t>
            </a:r>
            <a:r>
              <a:rPr lang="en-US" sz="1055" b="1" dirty="0">
                <a:solidFill>
                  <a:srgbClr val="596470"/>
                </a:solidFill>
                <a:latin typeface="Rockwell" charset="0"/>
                <a:ea typeface="Rockwell" charset="0"/>
                <a:cs typeface="Rockwell" charset="0"/>
                <a:sym typeface="Open Sans"/>
              </a:rPr>
              <a:t> to make a perfect fit</a:t>
            </a:r>
          </a:p>
        </p:txBody>
      </p:sp>
      <p:sp>
        <p:nvSpPr>
          <p:cNvPr id="13" name="Shape 236"/>
          <p:cNvSpPr/>
          <p:nvPr/>
        </p:nvSpPr>
        <p:spPr>
          <a:xfrm>
            <a:off x="3618619" y="3041558"/>
            <a:ext cx="5094921" cy="2506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t"/>
          <a:lstStyle/>
          <a:p>
            <a:pPr marL="9525" lvl="1" indent="-3175">
              <a:spcBef>
                <a:spcPts val="1688"/>
              </a:spcBef>
              <a:buClr>
                <a:srgbClr val="52B1E4"/>
              </a:buClr>
              <a:buFont typeface="Lucida Grande"/>
              <a:defRPr sz="1800"/>
            </a:pPr>
            <a:r>
              <a:rPr lang="en-US" sz="1055" b="1" dirty="0">
                <a:solidFill>
                  <a:srgbClr val="596470"/>
                </a:solidFill>
                <a:latin typeface="Rockwell" charset="0"/>
                <a:ea typeface="Rockwell" charset="0"/>
                <a:cs typeface="Rockwell" charset="0"/>
                <a:sym typeface="Open Sans"/>
              </a:rPr>
              <a:t>Rivets have the ability to work across different materials therefore </a:t>
            </a:r>
            <a:r>
              <a:rPr lang="en-US" sz="1055" b="1" dirty="0">
                <a:solidFill>
                  <a:srgbClr val="FF0000"/>
                </a:solidFill>
                <a:latin typeface="Rockwell" charset="0"/>
                <a:ea typeface="Rockwell" charset="0"/>
                <a:cs typeface="Rockwell" charset="0"/>
                <a:sym typeface="Open Sans"/>
              </a:rPr>
              <a:t>flexible</a:t>
            </a:r>
          </a:p>
        </p:txBody>
      </p:sp>
      <p:sp>
        <p:nvSpPr>
          <p:cNvPr id="14" name="Shape 236"/>
          <p:cNvSpPr/>
          <p:nvPr/>
        </p:nvSpPr>
        <p:spPr>
          <a:xfrm>
            <a:off x="2148160" y="1803172"/>
            <a:ext cx="6409590" cy="1773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t"/>
          <a:lstStyle/>
          <a:p>
            <a:pPr marL="9525" lvl="1">
              <a:spcBef>
                <a:spcPts val="1688"/>
              </a:spcBef>
              <a:buClr>
                <a:srgbClr val="52B1E4"/>
              </a:buClr>
              <a:buFont typeface="Lucida Grande"/>
              <a:defRPr sz="1800"/>
            </a:pPr>
            <a:r>
              <a:rPr lang="en-US" sz="1055" b="1" dirty="0">
                <a:solidFill>
                  <a:srgbClr val="596470"/>
                </a:solidFill>
                <a:latin typeface="Rockwell" charset="0"/>
                <a:ea typeface="Rockwell" charset="0"/>
                <a:cs typeface="Rockwell" charset="0"/>
                <a:sym typeface="Open Sans"/>
              </a:rPr>
              <a:t>Unlike welds which crack </a:t>
            </a:r>
            <a:r>
              <a:rPr lang="en-US" sz="1055" b="1" dirty="0" smtClean="0">
                <a:solidFill>
                  <a:srgbClr val="596470"/>
                </a:solidFill>
                <a:latin typeface="Rockwell" charset="0"/>
                <a:ea typeface="Rockwell" charset="0"/>
                <a:cs typeface="Rockwell" charset="0"/>
                <a:sym typeface="Open Sans"/>
              </a:rPr>
              <a:t>Rivets </a:t>
            </a:r>
            <a:r>
              <a:rPr lang="en-US" sz="1055" b="1" dirty="0">
                <a:solidFill>
                  <a:srgbClr val="596470"/>
                </a:solidFill>
                <a:latin typeface="Rockwell" charset="0"/>
                <a:ea typeface="Rockwell" charset="0"/>
                <a:cs typeface="Rockwell" charset="0"/>
                <a:sym typeface="Open Sans"/>
              </a:rPr>
              <a:t>are known to </a:t>
            </a:r>
            <a:r>
              <a:rPr lang="en-US" sz="1055" b="1" dirty="0">
                <a:solidFill>
                  <a:srgbClr val="FF0000"/>
                </a:solidFill>
                <a:latin typeface="Rockwell" charset="0"/>
                <a:ea typeface="Rockwell" charset="0"/>
                <a:cs typeface="Rockwell" charset="0"/>
                <a:sym typeface="Open Sans"/>
              </a:rPr>
              <a:t>hold up against the test of time, force and weather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idx="4294967295"/>
          </p:nvPr>
        </p:nvSpPr>
        <p:spPr>
          <a:xfrm>
            <a:off x="577040" y="163897"/>
            <a:ext cx="8460250" cy="487833"/>
          </a:xfrm>
          <a:prstGeom prst="rect">
            <a:avLst/>
          </a:prstGeom>
        </p:spPr>
        <p:txBody>
          <a:bodyPr/>
          <a:lstStyle/>
          <a:p>
            <a:r>
              <a:rPr lang="en-US" sz="2400" dirty="0" smtClean="0">
                <a:solidFill>
                  <a:srgbClr val="C00000"/>
                </a:solidFill>
                <a:latin typeface="Rockwell" pitchFamily="18" charset="0"/>
              </a:rPr>
              <a:t>OUR BRAND – ALIGNMENT TO THE PROPERTY OF </a:t>
            </a:r>
            <a:r>
              <a:rPr lang="en-US" sz="2400" dirty="0">
                <a:solidFill>
                  <a:srgbClr val="C00000"/>
                </a:solidFill>
                <a:latin typeface="Rockwell" pitchFamily="18" charset="0"/>
              </a:rPr>
              <a:t>A</a:t>
            </a:r>
            <a:r>
              <a:rPr lang="en-US" sz="2400" dirty="0" smtClean="0">
                <a:solidFill>
                  <a:srgbClr val="C00000"/>
                </a:solidFill>
                <a:latin typeface="Rockwell" pitchFamily="18" charset="0"/>
              </a:rPr>
              <a:t> RIVET</a:t>
            </a:r>
            <a:endParaRPr lang="id-ID" sz="2400" dirty="0">
              <a:solidFill>
                <a:srgbClr val="C00000"/>
              </a:solidFill>
              <a:latin typeface="Rockwell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78207" y="4052869"/>
            <a:ext cx="668738" cy="634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647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idx="4294967295"/>
          </p:nvPr>
        </p:nvSpPr>
        <p:spPr>
          <a:xfrm>
            <a:off x="577040" y="163897"/>
            <a:ext cx="8460250" cy="487833"/>
          </a:xfrm>
          <a:prstGeom prst="rect">
            <a:avLst/>
          </a:prstGeom>
        </p:spPr>
        <p:txBody>
          <a:bodyPr/>
          <a:lstStyle/>
          <a:p>
            <a:r>
              <a:rPr lang="en-US" sz="2400" dirty="0" smtClean="0">
                <a:solidFill>
                  <a:srgbClr val="C00000"/>
                </a:solidFill>
                <a:latin typeface="Rockwell" pitchFamily="18" charset="0"/>
              </a:rPr>
              <a:t>OUR VISION</a:t>
            </a:r>
            <a:endParaRPr lang="id-ID" sz="2400" dirty="0">
              <a:solidFill>
                <a:srgbClr val="C00000"/>
              </a:solidFill>
              <a:latin typeface="Rockwell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40546" y="1244017"/>
            <a:ext cx="424847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latin typeface="Rockwell" charset="0"/>
                <a:ea typeface="Rockwell" charset="0"/>
                <a:cs typeface="Rockwell" charset="0"/>
              </a:rPr>
              <a:t>REDEFINE</a:t>
            </a:r>
          </a:p>
          <a:p>
            <a:pPr algn="ctr"/>
            <a:r>
              <a:rPr lang="en-US" sz="4400" dirty="0" smtClean="0">
                <a:solidFill>
                  <a:schemeClr val="bg1">
                    <a:lumMod val="50000"/>
                  </a:schemeClr>
                </a:solidFill>
                <a:latin typeface="Rockwell" charset="0"/>
                <a:ea typeface="Rockwell" charset="0"/>
                <a:cs typeface="Rockwell" charset="0"/>
              </a:rPr>
              <a:t>THE</a:t>
            </a:r>
          </a:p>
          <a:p>
            <a:pPr algn="ctr"/>
            <a:r>
              <a:rPr lang="en-US" sz="4400" dirty="0" smtClean="0">
                <a:solidFill>
                  <a:schemeClr val="bg1">
                    <a:lumMod val="50000"/>
                  </a:schemeClr>
                </a:solidFill>
                <a:latin typeface="Rockwell" charset="0"/>
                <a:ea typeface="Rockwell" charset="0"/>
                <a:cs typeface="Rockwell" charset="0"/>
              </a:rPr>
              <a:t>CONSULTING EXPERIENCE</a:t>
            </a:r>
            <a:endParaRPr lang="en-US" sz="4400" dirty="0">
              <a:solidFill>
                <a:schemeClr val="bg1">
                  <a:lumMod val="50000"/>
                </a:schemeClr>
              </a:solidFill>
              <a:latin typeface="Rockwell" charset="0"/>
              <a:ea typeface="Rockwell" charset="0"/>
              <a:cs typeface="Rockwel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79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/>
          <p:cNvSpPr txBox="1">
            <a:spLocks/>
          </p:cNvSpPr>
          <p:nvPr/>
        </p:nvSpPr>
        <p:spPr>
          <a:xfrm>
            <a:off x="576350" y="163897"/>
            <a:ext cx="5857916" cy="4878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700" kern="1200">
                <a:solidFill>
                  <a:schemeClr val="tx1"/>
                </a:solidFill>
                <a:latin typeface="AmpleSoft" pitchFamily="50" charset="0"/>
                <a:ea typeface="+mj-ea"/>
                <a:cs typeface="+mj-cs"/>
              </a:defRPr>
            </a:lvl1pPr>
          </a:lstStyle>
          <a:p>
            <a:r>
              <a:rPr lang="en-US" sz="2400" dirty="0" smtClean="0">
                <a:solidFill>
                  <a:srgbClr val="C00000"/>
                </a:solidFill>
                <a:latin typeface="Rockwell" pitchFamily="18" charset="0"/>
              </a:rPr>
              <a:t>CONSULTING IN DETAIL</a:t>
            </a:r>
            <a:endParaRPr lang="id-ID" sz="2400" dirty="0">
              <a:solidFill>
                <a:srgbClr val="C00000"/>
              </a:solidFill>
              <a:latin typeface="Rockwell" pitchFamily="18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12355" y="1418309"/>
            <a:ext cx="1620783" cy="2922052"/>
          </a:xfrm>
          <a:prstGeom prst="rect">
            <a:avLst/>
          </a:prstGeom>
          <a:solidFill>
            <a:srgbClr val="E1E6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1134118" y="1136002"/>
            <a:ext cx="594360" cy="59436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612355" y="1759683"/>
            <a:ext cx="161957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Delivery Management</a:t>
            </a:r>
            <a:endParaRPr lang="en-US" sz="1300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pic>
        <p:nvPicPr>
          <p:cNvPr id="31" name="Picture 30" descr="a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3657" y="1282054"/>
            <a:ext cx="381001" cy="286513"/>
          </a:xfrm>
          <a:prstGeom prst="rect">
            <a:avLst/>
          </a:prstGeom>
        </p:spPr>
      </p:pic>
      <p:sp>
        <p:nvSpPr>
          <p:cNvPr id="57" name="Rectangle 56"/>
          <p:cNvSpPr/>
          <p:nvPr/>
        </p:nvSpPr>
        <p:spPr>
          <a:xfrm>
            <a:off x="687044" y="3396913"/>
            <a:ext cx="1473482" cy="299416"/>
          </a:xfrm>
          <a:prstGeom prst="rect">
            <a:avLst/>
          </a:prstGeom>
          <a:solidFill>
            <a:srgbClr val="586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cs typeface="Calibri"/>
              </a:rPr>
              <a:t>PMO Setup &amp; Enhancements</a:t>
            </a:r>
          </a:p>
        </p:txBody>
      </p:sp>
      <p:sp>
        <p:nvSpPr>
          <p:cNvPr id="75" name="Rectangle 74"/>
          <p:cNvSpPr/>
          <p:nvPr/>
        </p:nvSpPr>
        <p:spPr>
          <a:xfrm>
            <a:off x="2303939" y="1418308"/>
            <a:ext cx="1620783" cy="2922052"/>
          </a:xfrm>
          <a:prstGeom prst="rect">
            <a:avLst/>
          </a:prstGeom>
          <a:solidFill>
            <a:srgbClr val="E1E6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3996730" y="1418307"/>
            <a:ext cx="1620783" cy="2922052"/>
          </a:xfrm>
          <a:prstGeom prst="rect">
            <a:avLst/>
          </a:prstGeom>
          <a:solidFill>
            <a:srgbClr val="E1E6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5689521" y="1418307"/>
            <a:ext cx="1620783" cy="2922052"/>
          </a:xfrm>
          <a:prstGeom prst="rect">
            <a:avLst/>
          </a:prstGeom>
          <a:solidFill>
            <a:srgbClr val="E1E6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7382312" y="1418307"/>
            <a:ext cx="1620783" cy="2922052"/>
          </a:xfrm>
          <a:prstGeom prst="rect">
            <a:avLst/>
          </a:prstGeom>
          <a:solidFill>
            <a:srgbClr val="E1E6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2808599" y="1136002"/>
            <a:ext cx="594360" cy="59436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0" name="Picture 79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2886746" y="1231529"/>
            <a:ext cx="437423" cy="437803"/>
          </a:xfrm>
          <a:prstGeom prst="rect">
            <a:avLst/>
          </a:prstGeom>
        </p:spPr>
      </p:pic>
      <p:sp>
        <p:nvSpPr>
          <p:cNvPr id="81" name="Rectangle 80"/>
          <p:cNvSpPr/>
          <p:nvPr/>
        </p:nvSpPr>
        <p:spPr>
          <a:xfrm>
            <a:off x="4591307" y="1136002"/>
            <a:ext cx="594360" cy="59436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6284098" y="1136002"/>
            <a:ext cx="594360" cy="59436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3" name="Picture 82"/>
          <p:cNvPicPr>
            <a:picLocks noChangeAspect="1"/>
          </p:cNvPicPr>
          <p:nvPr/>
        </p:nvPicPr>
        <p:blipFill>
          <a:blip r:embed="rId4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2834" y="1233417"/>
            <a:ext cx="256425" cy="374799"/>
          </a:xfrm>
          <a:prstGeom prst="rect">
            <a:avLst/>
          </a:prstGeom>
        </p:spPr>
      </p:pic>
      <p:pic>
        <p:nvPicPr>
          <p:cNvPr id="84" name="Picture 83"/>
          <p:cNvPicPr>
            <a:picLocks noChangeAspect="1"/>
          </p:cNvPicPr>
          <p:nvPr/>
        </p:nvPicPr>
        <p:blipFill>
          <a:blip r:embed="rId5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6974" y="1399521"/>
            <a:ext cx="67761" cy="149732"/>
          </a:xfrm>
          <a:prstGeom prst="rect">
            <a:avLst/>
          </a:prstGeom>
        </p:spPr>
      </p:pic>
      <p:pic>
        <p:nvPicPr>
          <p:cNvPr id="85" name="Picture 84"/>
          <p:cNvPicPr>
            <a:picLocks noChangeAspect="1"/>
          </p:cNvPicPr>
          <p:nvPr/>
        </p:nvPicPr>
        <p:blipFill>
          <a:blip r:embed="rId6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4628" y="1357055"/>
            <a:ext cx="124670" cy="192198"/>
          </a:xfrm>
          <a:prstGeom prst="rect">
            <a:avLst/>
          </a:prstGeom>
        </p:spPr>
      </p:pic>
      <p:pic>
        <p:nvPicPr>
          <p:cNvPr id="86" name="Picture 85"/>
          <p:cNvPicPr>
            <a:picLocks noChangeAspect="1"/>
          </p:cNvPicPr>
          <p:nvPr/>
        </p:nvPicPr>
        <p:blipFill>
          <a:blip r:embed="rId7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7213" y="1299080"/>
            <a:ext cx="289149" cy="268203"/>
          </a:xfrm>
          <a:prstGeom prst="rect">
            <a:avLst/>
          </a:prstGeom>
        </p:spPr>
      </p:pic>
      <p:sp>
        <p:nvSpPr>
          <p:cNvPr id="87" name="TextBox 86"/>
          <p:cNvSpPr txBox="1"/>
          <p:nvPr/>
        </p:nvSpPr>
        <p:spPr>
          <a:xfrm>
            <a:off x="2302732" y="1759683"/>
            <a:ext cx="162198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Data Visualization &amp; Analytics</a:t>
            </a:r>
            <a:endParaRPr lang="en-US" sz="1300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3994315" y="1759683"/>
            <a:ext cx="162319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IT Merger &amp; Acquisition</a:t>
            </a:r>
            <a:endParaRPr lang="en-US" sz="1300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695831" y="1759683"/>
            <a:ext cx="162198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System &amp; Data Integration</a:t>
            </a:r>
            <a:endParaRPr lang="en-US" sz="1300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7389828" y="1757941"/>
            <a:ext cx="1613267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Customer Experience</a:t>
            </a:r>
            <a:endParaRPr lang="en-US" sz="1300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7904881" y="1136002"/>
            <a:ext cx="594360" cy="59436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3" name="Picture 92" descr="b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4445" y="1297872"/>
            <a:ext cx="344425" cy="270619"/>
          </a:xfrm>
          <a:prstGeom prst="rect">
            <a:avLst/>
          </a:prstGeom>
        </p:spPr>
      </p:pic>
      <p:sp>
        <p:nvSpPr>
          <p:cNvPr id="95" name="Rectangle 94"/>
          <p:cNvSpPr/>
          <p:nvPr/>
        </p:nvSpPr>
        <p:spPr>
          <a:xfrm>
            <a:off x="4059568" y="3743914"/>
            <a:ext cx="1476164" cy="286348"/>
          </a:xfrm>
          <a:prstGeom prst="rect">
            <a:avLst/>
          </a:prstGeom>
          <a:solidFill>
            <a:srgbClr val="586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cs typeface="Calibri"/>
              </a:rPr>
              <a:t>Command Center Deployment Planning </a:t>
            </a:r>
          </a:p>
        </p:txBody>
      </p:sp>
      <p:sp>
        <p:nvSpPr>
          <p:cNvPr id="97" name="Rectangle 96"/>
          <p:cNvSpPr/>
          <p:nvPr/>
        </p:nvSpPr>
        <p:spPr>
          <a:xfrm>
            <a:off x="2376550" y="2321840"/>
            <a:ext cx="1498231" cy="310051"/>
          </a:xfrm>
          <a:prstGeom prst="rect">
            <a:avLst/>
          </a:prstGeom>
          <a:solidFill>
            <a:srgbClr val="586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cs typeface="Calibri"/>
              </a:rPr>
              <a:t>Solution Architecture &amp; Design standards</a:t>
            </a:r>
          </a:p>
        </p:txBody>
      </p:sp>
      <p:sp>
        <p:nvSpPr>
          <p:cNvPr id="98" name="Rectangle 97"/>
          <p:cNvSpPr/>
          <p:nvPr/>
        </p:nvSpPr>
        <p:spPr>
          <a:xfrm>
            <a:off x="2376550" y="2681015"/>
            <a:ext cx="1498231" cy="288452"/>
          </a:xfrm>
          <a:prstGeom prst="rect">
            <a:avLst/>
          </a:prstGeom>
          <a:solidFill>
            <a:srgbClr val="586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cs typeface="Calibri"/>
              </a:rPr>
              <a:t>Data Modeling</a:t>
            </a:r>
            <a:endParaRPr lang="en-US" sz="900" dirty="0"/>
          </a:p>
        </p:txBody>
      </p:sp>
      <p:sp>
        <p:nvSpPr>
          <p:cNvPr id="34" name="Rectangle 33"/>
          <p:cNvSpPr/>
          <p:nvPr/>
        </p:nvSpPr>
        <p:spPr>
          <a:xfrm>
            <a:off x="701537" y="2321840"/>
            <a:ext cx="1458989" cy="311357"/>
          </a:xfrm>
          <a:prstGeom prst="rect">
            <a:avLst/>
          </a:prstGeom>
          <a:solidFill>
            <a:srgbClr val="586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smtClean="0">
                <a:cs typeface="Calibri"/>
              </a:rPr>
              <a:t>Large Scale Program Project </a:t>
            </a:r>
            <a:r>
              <a:rPr lang="en-US" sz="900" dirty="0" smtClean="0">
                <a:cs typeface="Calibri"/>
              </a:rPr>
              <a:t>Management</a:t>
            </a:r>
            <a:endParaRPr lang="en-US" sz="900" dirty="0">
              <a:cs typeface="Calibri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701537" y="2693957"/>
            <a:ext cx="1458989" cy="295789"/>
          </a:xfrm>
          <a:prstGeom prst="rect">
            <a:avLst/>
          </a:prstGeom>
          <a:solidFill>
            <a:srgbClr val="586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cs typeface="Calibri"/>
              </a:rPr>
              <a:t>Project Rescue</a:t>
            </a:r>
            <a:endParaRPr lang="en-US" sz="900" dirty="0">
              <a:cs typeface="Calibri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701537" y="3036629"/>
            <a:ext cx="1458989" cy="296001"/>
          </a:xfrm>
          <a:prstGeom prst="rect">
            <a:avLst/>
          </a:prstGeom>
          <a:solidFill>
            <a:srgbClr val="586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cs typeface="Calibri"/>
              </a:rPr>
              <a:t>Flash Requirements</a:t>
            </a:r>
            <a:endParaRPr lang="en-US" sz="900" dirty="0"/>
          </a:p>
        </p:txBody>
      </p:sp>
      <p:sp>
        <p:nvSpPr>
          <p:cNvPr id="37" name="Rectangle 36"/>
          <p:cNvSpPr/>
          <p:nvPr/>
        </p:nvSpPr>
        <p:spPr>
          <a:xfrm>
            <a:off x="2376550" y="3031515"/>
            <a:ext cx="1498231" cy="310051"/>
          </a:xfrm>
          <a:prstGeom prst="rect">
            <a:avLst/>
          </a:prstGeom>
          <a:solidFill>
            <a:srgbClr val="586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cs typeface="Calibri"/>
              </a:rPr>
              <a:t>Interactive Dashboards</a:t>
            </a:r>
            <a:endParaRPr lang="en-US" sz="900" dirty="0">
              <a:cs typeface="Calibri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2376550" y="3395480"/>
            <a:ext cx="1498231" cy="288452"/>
          </a:xfrm>
          <a:prstGeom prst="rect">
            <a:avLst/>
          </a:prstGeom>
          <a:solidFill>
            <a:srgbClr val="586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cs typeface="Calibri"/>
              </a:rPr>
              <a:t>Dynamic Reports</a:t>
            </a:r>
            <a:endParaRPr lang="en-US" sz="900" dirty="0"/>
          </a:p>
        </p:txBody>
      </p:sp>
      <p:sp>
        <p:nvSpPr>
          <p:cNvPr id="39" name="Rectangle 38"/>
          <p:cNvSpPr/>
          <p:nvPr/>
        </p:nvSpPr>
        <p:spPr>
          <a:xfrm>
            <a:off x="2387591" y="3750446"/>
            <a:ext cx="1498231" cy="296001"/>
          </a:xfrm>
          <a:prstGeom prst="rect">
            <a:avLst/>
          </a:prstGeom>
          <a:solidFill>
            <a:srgbClr val="586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cs typeface="Calibri"/>
              </a:rPr>
              <a:t>Infographics</a:t>
            </a:r>
            <a:endParaRPr lang="en-US" sz="900" dirty="0"/>
          </a:p>
        </p:txBody>
      </p:sp>
      <p:sp>
        <p:nvSpPr>
          <p:cNvPr id="40" name="Rectangle 39"/>
          <p:cNvSpPr/>
          <p:nvPr/>
        </p:nvSpPr>
        <p:spPr>
          <a:xfrm>
            <a:off x="7435046" y="2321840"/>
            <a:ext cx="1458228" cy="310051"/>
          </a:xfrm>
          <a:prstGeom prst="rect">
            <a:avLst/>
          </a:prstGeom>
          <a:solidFill>
            <a:srgbClr val="586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cs typeface="Calibri"/>
              </a:rPr>
              <a:t>U/UX Design</a:t>
            </a:r>
            <a:endParaRPr lang="en-US" sz="900" dirty="0">
              <a:cs typeface="Calibri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7435046" y="2693957"/>
            <a:ext cx="1458228" cy="288452"/>
          </a:xfrm>
          <a:prstGeom prst="rect">
            <a:avLst/>
          </a:prstGeom>
          <a:solidFill>
            <a:srgbClr val="586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cs typeface="Calibri"/>
              </a:rPr>
              <a:t>User Journeys</a:t>
            </a:r>
            <a:endParaRPr lang="en-US" sz="900" dirty="0">
              <a:cs typeface="Calibri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7435045" y="3036629"/>
            <a:ext cx="1458228" cy="296001"/>
          </a:xfrm>
          <a:prstGeom prst="rect">
            <a:avLst/>
          </a:prstGeom>
          <a:solidFill>
            <a:srgbClr val="586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cs typeface="Calibri"/>
              </a:rPr>
              <a:t>Mockups/Wireframes</a:t>
            </a:r>
            <a:endParaRPr lang="en-US" sz="900" dirty="0">
              <a:cs typeface="Calibri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4063708" y="2321840"/>
            <a:ext cx="1481495" cy="310051"/>
          </a:xfrm>
          <a:prstGeom prst="rect">
            <a:avLst/>
          </a:prstGeom>
          <a:solidFill>
            <a:srgbClr val="586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cs typeface="Calibri"/>
              </a:rPr>
              <a:t>IT Strategy &amp; Due Diligences</a:t>
            </a:r>
            <a:endParaRPr lang="en-US" sz="900" dirty="0">
              <a:cs typeface="Calibri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063707" y="2693957"/>
            <a:ext cx="1481495" cy="288452"/>
          </a:xfrm>
          <a:prstGeom prst="rect">
            <a:avLst/>
          </a:prstGeom>
          <a:solidFill>
            <a:srgbClr val="586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cs typeface="Calibri"/>
              </a:rPr>
              <a:t>Architecture/System Design</a:t>
            </a:r>
            <a:endParaRPr lang="en-US" sz="900" dirty="0">
              <a:cs typeface="Calibri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063707" y="3036629"/>
            <a:ext cx="1481495" cy="296001"/>
          </a:xfrm>
          <a:prstGeom prst="rect">
            <a:avLst/>
          </a:prstGeom>
          <a:solidFill>
            <a:srgbClr val="586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cs typeface="Calibri"/>
              </a:rPr>
              <a:t>Data Migration</a:t>
            </a:r>
            <a:endParaRPr lang="en-US" sz="900" dirty="0">
              <a:cs typeface="Calibri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5760925" y="2321840"/>
            <a:ext cx="1476165" cy="310051"/>
          </a:xfrm>
          <a:prstGeom prst="rect">
            <a:avLst/>
          </a:prstGeom>
          <a:solidFill>
            <a:srgbClr val="586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cs typeface="Calibri"/>
              </a:rPr>
              <a:t>Data Services</a:t>
            </a:r>
            <a:endParaRPr lang="en-US" sz="900" dirty="0">
              <a:cs typeface="Calibri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5760925" y="3036629"/>
            <a:ext cx="1476165" cy="296001"/>
          </a:xfrm>
          <a:prstGeom prst="rect">
            <a:avLst/>
          </a:prstGeom>
          <a:solidFill>
            <a:srgbClr val="586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cs typeface="Calibri"/>
              </a:rPr>
              <a:t>Data Warehouse</a:t>
            </a:r>
            <a:endParaRPr lang="en-US" sz="900" dirty="0"/>
          </a:p>
        </p:txBody>
      </p:sp>
      <p:sp>
        <p:nvSpPr>
          <p:cNvPr id="49" name="Rectangle 48"/>
          <p:cNvSpPr/>
          <p:nvPr/>
        </p:nvSpPr>
        <p:spPr>
          <a:xfrm>
            <a:off x="4063707" y="3400329"/>
            <a:ext cx="1481495" cy="296001"/>
          </a:xfrm>
          <a:prstGeom prst="rect">
            <a:avLst/>
          </a:prstGeom>
          <a:solidFill>
            <a:srgbClr val="586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cs typeface="Calibri"/>
              </a:rPr>
              <a:t>Reconciliation/Balancing</a:t>
            </a:r>
            <a:endParaRPr lang="en-US" sz="900" dirty="0">
              <a:cs typeface="Calibri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7435045" y="3400329"/>
            <a:ext cx="1458228" cy="296001"/>
          </a:xfrm>
          <a:prstGeom prst="rect">
            <a:avLst/>
          </a:prstGeom>
          <a:solidFill>
            <a:srgbClr val="586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cs typeface="Calibri"/>
              </a:rPr>
              <a:t>Omni Channel Experiences</a:t>
            </a:r>
            <a:endParaRPr lang="en-US" sz="900" dirty="0">
              <a:cs typeface="Calibri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5768742" y="2681015"/>
            <a:ext cx="1476165" cy="296001"/>
          </a:xfrm>
          <a:prstGeom prst="rect">
            <a:avLst/>
          </a:prstGeom>
          <a:solidFill>
            <a:srgbClr val="586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cs typeface="Calibri"/>
              </a:rPr>
              <a:t>Data </a:t>
            </a:r>
            <a:r>
              <a:rPr lang="en-US" sz="900" smtClean="0">
                <a:cs typeface="Calibri"/>
              </a:rPr>
              <a:t>Quality Management</a:t>
            </a:r>
            <a:endParaRPr lang="en-US" sz="900" dirty="0"/>
          </a:p>
        </p:txBody>
      </p:sp>
      <p:sp>
        <p:nvSpPr>
          <p:cNvPr id="54" name="Rectangle 53"/>
          <p:cNvSpPr/>
          <p:nvPr/>
        </p:nvSpPr>
        <p:spPr>
          <a:xfrm>
            <a:off x="5748732" y="3400328"/>
            <a:ext cx="1476165" cy="296001"/>
          </a:xfrm>
          <a:prstGeom prst="rect">
            <a:avLst/>
          </a:prstGeom>
          <a:solidFill>
            <a:srgbClr val="586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cs typeface="Calibri"/>
              </a:rPr>
              <a:t>Custom App Development</a:t>
            </a:r>
            <a:endParaRPr lang="en-US" sz="900" dirty="0"/>
          </a:p>
        </p:txBody>
      </p:sp>
      <p:sp>
        <p:nvSpPr>
          <p:cNvPr id="55" name="Rectangle 54"/>
          <p:cNvSpPr/>
          <p:nvPr/>
        </p:nvSpPr>
        <p:spPr>
          <a:xfrm>
            <a:off x="685402" y="3751879"/>
            <a:ext cx="1473482" cy="299416"/>
          </a:xfrm>
          <a:prstGeom prst="rect">
            <a:avLst/>
          </a:prstGeom>
          <a:solidFill>
            <a:srgbClr val="586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cs typeface="Calibri"/>
              </a:rPr>
              <a:t>Annual Project Planning</a:t>
            </a:r>
            <a:endParaRPr lang="en-US" sz="9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0158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577041" y="163897"/>
            <a:ext cx="5857916" cy="4878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700" kern="1200">
                <a:solidFill>
                  <a:schemeClr val="tx1"/>
                </a:solidFill>
                <a:latin typeface="AmpleSoft" pitchFamily="50" charset="0"/>
                <a:ea typeface="+mj-ea"/>
                <a:cs typeface="+mj-cs"/>
              </a:defRPr>
            </a:lvl1pPr>
          </a:lstStyle>
          <a:p>
            <a:r>
              <a:rPr lang="en-US" sz="2400" dirty="0" smtClean="0">
                <a:solidFill>
                  <a:srgbClr val="C00000"/>
                </a:solidFill>
                <a:latin typeface="Rockwell" pitchFamily="18" charset="0"/>
              </a:rPr>
              <a:t>WHY WE ARE DIFFERENT?</a:t>
            </a:r>
            <a:endParaRPr lang="id-ID" sz="2400" dirty="0">
              <a:solidFill>
                <a:srgbClr val="C00000"/>
              </a:solidFill>
              <a:latin typeface="Rockwell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184862" y="271909"/>
            <a:ext cx="34453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i="1" dirty="0" smtClean="0">
                <a:solidFill>
                  <a:srgbClr val="0070C0"/>
                </a:solidFill>
              </a:rPr>
              <a:t>“What is the secret sauce? </a:t>
            </a:r>
          </a:p>
          <a:p>
            <a:pPr algn="ctr"/>
            <a:r>
              <a:rPr lang="en-US" sz="1600" i="1" dirty="0" smtClean="0">
                <a:solidFill>
                  <a:srgbClr val="0070C0"/>
                </a:solidFill>
              </a:rPr>
              <a:t>How did you achieve the impossible?”</a:t>
            </a:r>
            <a:endParaRPr lang="en-US" sz="1600" i="1" dirty="0">
              <a:solidFill>
                <a:srgbClr val="0070C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986252" y="1240742"/>
            <a:ext cx="710778" cy="62847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122056" y="1244017"/>
            <a:ext cx="621928" cy="62192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477854" y="1267644"/>
            <a:ext cx="635000" cy="574675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2863160" y="1208013"/>
            <a:ext cx="693936" cy="693936"/>
            <a:chOff x="2863160" y="1267709"/>
            <a:chExt cx="693936" cy="693936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5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2863160" y="1267709"/>
              <a:ext cx="693936" cy="693936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6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018800" y="1404914"/>
              <a:ext cx="286474" cy="293820"/>
            </a:xfrm>
            <a:prstGeom prst="rect">
              <a:avLst/>
            </a:prstGeom>
          </p:spPr>
        </p:pic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739152" y="1265952"/>
            <a:ext cx="578058" cy="578058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6758274" y="834638"/>
            <a:ext cx="187220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 smtClean="0"/>
              <a:t>- Client Board Member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520566" y="1967725"/>
            <a:ext cx="116804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Our People</a:t>
            </a:r>
            <a:endParaRPr lang="en-US" sz="1300" b="1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40746" y="1967725"/>
            <a:ext cx="131206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Prepared</a:t>
            </a:r>
            <a:endParaRPr lang="en-US" sz="1300" b="1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724922" y="1967725"/>
            <a:ext cx="118813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Flexible</a:t>
            </a:r>
            <a:endParaRPr lang="en-US" sz="1300" b="1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417111" y="1967725"/>
            <a:ext cx="129614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Pace &amp; Energy</a:t>
            </a:r>
            <a:endParaRPr lang="en-US" sz="1300" b="1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7041" y="1867698"/>
            <a:ext cx="172750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Partnership</a:t>
            </a:r>
          </a:p>
          <a:p>
            <a:pPr algn="ctr"/>
            <a:r>
              <a:rPr lang="en-US" sz="1300" b="1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with IT &amp; Business</a:t>
            </a:r>
            <a:endParaRPr lang="en-US" sz="1300" b="1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412554" y="2418208"/>
            <a:ext cx="1512168" cy="1954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We </a:t>
            </a:r>
            <a:r>
              <a:rPr lang="en-US" sz="1100" dirty="0"/>
              <a:t>have handpicked some of the best and brightest we have ever worked with through the years</a:t>
            </a:r>
            <a:r>
              <a:rPr lang="en-US" sz="1100" dirty="0" smtClean="0"/>
              <a:t>.</a:t>
            </a:r>
            <a:endParaRPr lang="en-US" sz="1100" dirty="0"/>
          </a:p>
          <a:p>
            <a:endParaRPr lang="en-US" sz="1100" dirty="0"/>
          </a:p>
          <a:p>
            <a:r>
              <a:rPr lang="en-US" sz="1100" dirty="0" smtClean="0"/>
              <a:t>Our </a:t>
            </a:r>
            <a:r>
              <a:rPr lang="en-US" sz="1100" dirty="0"/>
              <a:t>project leaders are not BAs or PMs and they do far more than check boxes… We drive and stay in the details. </a:t>
            </a:r>
            <a:endParaRPr lang="en-US" sz="1100" dirty="0">
              <a:solidFill>
                <a:prstClr val="black"/>
              </a:solidFill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84362" y="2418208"/>
            <a:ext cx="1512168" cy="2099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ts val="300"/>
              </a:spcAft>
            </a:pPr>
            <a:r>
              <a:rPr lang="en-US" sz="1100" dirty="0" smtClean="0">
                <a:solidFill>
                  <a:prstClr val="black"/>
                </a:solidFill>
                <a:ea typeface="Open Sans" pitchFamily="34" charset="0"/>
                <a:cs typeface="Open Sans" pitchFamily="34" charset="0"/>
              </a:rPr>
              <a:t>We </a:t>
            </a:r>
            <a:r>
              <a:rPr lang="en-US" sz="1100" dirty="0">
                <a:solidFill>
                  <a:prstClr val="black"/>
                </a:solidFill>
                <a:ea typeface="Open Sans" pitchFamily="34" charset="0"/>
                <a:cs typeface="Open Sans" pitchFamily="34" charset="0"/>
              </a:rPr>
              <a:t>entrench ourselves in your culture, understanding your everyday </a:t>
            </a:r>
            <a:r>
              <a:rPr lang="en-US" sz="1100" dirty="0" smtClean="0">
                <a:solidFill>
                  <a:prstClr val="black"/>
                </a:solidFill>
                <a:ea typeface="Open Sans" pitchFamily="34" charset="0"/>
                <a:cs typeface="Open Sans" pitchFamily="34" charset="0"/>
              </a:rPr>
              <a:t>challenges.</a:t>
            </a:r>
          </a:p>
          <a:p>
            <a:pPr lvl="0" algn="ctr" fontAlgn="base">
              <a:spcBef>
                <a:spcPct val="20000"/>
              </a:spcBef>
              <a:spcAft>
                <a:spcPts val="300"/>
              </a:spcAft>
            </a:pPr>
            <a:endParaRPr lang="en-US" sz="1100" dirty="0" smtClean="0">
              <a:solidFill>
                <a:prstClr val="black"/>
              </a:solidFill>
              <a:ea typeface="Open Sans" pitchFamily="34" charset="0"/>
              <a:cs typeface="Open Sans" pitchFamily="34" charset="0"/>
            </a:endParaRPr>
          </a:p>
          <a:p>
            <a:pPr lvl="0" algn="ctr" fontAlgn="base">
              <a:spcBef>
                <a:spcPct val="20000"/>
              </a:spcBef>
              <a:spcAft>
                <a:spcPts val="300"/>
              </a:spcAft>
            </a:pPr>
            <a:r>
              <a:rPr lang="en-US" sz="1100" dirty="0" smtClean="0">
                <a:solidFill>
                  <a:prstClr val="black"/>
                </a:solidFill>
                <a:ea typeface="Open Sans" pitchFamily="34" charset="0"/>
                <a:cs typeface="Open Sans" pitchFamily="34" charset="0"/>
              </a:rPr>
              <a:t>Forming </a:t>
            </a:r>
            <a:r>
              <a:rPr lang="en-US" sz="1100" dirty="0">
                <a:solidFill>
                  <a:prstClr val="black"/>
                </a:solidFill>
                <a:ea typeface="Open Sans" pitchFamily="34" charset="0"/>
                <a:cs typeface="Open Sans" pitchFamily="34" charset="0"/>
              </a:rPr>
              <a:t>bonds at all levels with business and technology, working to remove barriers and operate together as 1 team.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032734" y="2418208"/>
            <a:ext cx="151216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We </a:t>
            </a:r>
            <a:r>
              <a:rPr lang="en-US" sz="1100" dirty="0"/>
              <a:t>bring all the proper tools, templates and processes needed to </a:t>
            </a:r>
            <a:r>
              <a:rPr lang="en-US" sz="1100" dirty="0" smtClean="0"/>
              <a:t>plan, predict</a:t>
            </a:r>
            <a:r>
              <a:rPr lang="en-US" sz="1100" dirty="0"/>
              <a:t> </a:t>
            </a:r>
            <a:r>
              <a:rPr lang="en-US" sz="1100" dirty="0" smtClean="0"/>
              <a:t>&amp; deliver projects</a:t>
            </a:r>
          </a:p>
          <a:p>
            <a:endParaRPr lang="en-US" sz="1100" dirty="0"/>
          </a:p>
          <a:p>
            <a:r>
              <a:rPr lang="en-US" sz="1100" dirty="0" smtClean="0"/>
              <a:t>Our </a:t>
            </a:r>
            <a:r>
              <a:rPr lang="en-US" sz="1100" dirty="0"/>
              <a:t>experience tells us what we need to include in your roadmap and how to prepare for the twists and turns ahead.</a:t>
            </a:r>
            <a:endParaRPr lang="en-US" sz="1100" dirty="0">
              <a:solidFill>
                <a:prstClr val="black"/>
              </a:solidFill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688918" y="2418208"/>
            <a:ext cx="151216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After </a:t>
            </a:r>
            <a:r>
              <a:rPr lang="en-US" sz="1100" dirty="0"/>
              <a:t>preparation comes adaptability, there will always be unplanned challenges… How you react is key</a:t>
            </a:r>
            <a:r>
              <a:rPr lang="en-US" sz="1100" dirty="0" smtClean="0"/>
              <a:t>.</a:t>
            </a:r>
            <a:endParaRPr lang="en-US" sz="1100" dirty="0"/>
          </a:p>
          <a:p>
            <a:endParaRPr lang="en-US" sz="1100" dirty="0" smtClean="0"/>
          </a:p>
          <a:p>
            <a:r>
              <a:rPr lang="en-US" sz="1100" dirty="0" smtClean="0"/>
              <a:t>Being </a:t>
            </a:r>
            <a:r>
              <a:rPr lang="en-US" sz="1100" dirty="0"/>
              <a:t>nimble enough to change direction before you get into real trouble is critical for on-time, on-budget delivery.</a:t>
            </a:r>
            <a:endParaRPr lang="en-US" sz="1100" dirty="0">
              <a:solidFill>
                <a:prstClr val="black"/>
              </a:solidFill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345102" y="2418208"/>
            <a:ext cx="1512168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We </a:t>
            </a:r>
            <a:r>
              <a:rPr lang="en-US" sz="1100" dirty="0"/>
              <a:t>bring a positive and high-energy attitude to all of our projects because we love what we do</a:t>
            </a:r>
            <a:r>
              <a:rPr lang="en-US" sz="1100" dirty="0" smtClean="0"/>
              <a:t>!</a:t>
            </a:r>
            <a:endParaRPr lang="en-US" sz="1100" dirty="0"/>
          </a:p>
          <a:p>
            <a:endParaRPr lang="en-US" sz="1100" dirty="0" smtClean="0"/>
          </a:p>
          <a:p>
            <a:r>
              <a:rPr lang="en-US" sz="1100" dirty="0" smtClean="0"/>
              <a:t>Our </a:t>
            </a:r>
            <a:r>
              <a:rPr lang="en-US" sz="1100" dirty="0"/>
              <a:t>pace and motivation will absolutely outperform the competition. We firmly believe that if you aren’t successful, we aren’t either.</a:t>
            </a:r>
            <a:endParaRPr lang="en-US" sz="1100" dirty="0">
              <a:solidFill>
                <a:prstClr val="black"/>
              </a:solidFill>
              <a:ea typeface="Open Sans" pitchFamily="34" charset="0"/>
              <a:cs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5939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7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9752</TotalTime>
  <Words>809</Words>
  <Application>Microsoft Macintosh PowerPoint</Application>
  <PresentationFormat>Custom</PresentationFormat>
  <Paragraphs>175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7</vt:i4>
      </vt:variant>
    </vt:vector>
  </HeadingPairs>
  <TitlesOfParts>
    <vt:vector size="22" baseType="lpstr">
      <vt:lpstr>AmpleSoft</vt:lpstr>
      <vt:lpstr>Calibri</vt:lpstr>
      <vt:lpstr>DIN Condensed</vt:lpstr>
      <vt:lpstr>Lucida Grande</vt:lpstr>
      <vt:lpstr>Open Sans</vt:lpstr>
      <vt:lpstr>Rockwell</vt:lpstr>
      <vt:lpstr>Arial</vt:lpstr>
      <vt:lpstr>Custom Design</vt:lpstr>
      <vt:lpstr>1_Custom Design</vt:lpstr>
      <vt:lpstr>2_Custom Design</vt:lpstr>
      <vt:lpstr>4_Custom Design</vt:lpstr>
      <vt:lpstr>7_Custom Design</vt:lpstr>
      <vt:lpstr>3_Custom Design</vt:lpstr>
      <vt:lpstr>5_Custom Design</vt:lpstr>
      <vt:lpstr>6_Custom Design</vt:lpstr>
      <vt:lpstr>PowerPoint Presentation</vt:lpstr>
      <vt:lpstr>PowerPoint Presentation</vt:lpstr>
      <vt:lpstr>PowerPoint Presentation</vt:lpstr>
      <vt:lpstr>OUR BRAND – ALIGNMENT TO THE PROPERTY OF A RIVET</vt:lpstr>
      <vt:lpstr>OUR VISION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lenovo</dc:creator>
  <cp:lastModifiedBy>Eric Middleton</cp:lastModifiedBy>
  <cp:revision>328</cp:revision>
  <dcterms:created xsi:type="dcterms:W3CDTF">2015-08-11T12:47:40Z</dcterms:created>
  <dcterms:modified xsi:type="dcterms:W3CDTF">2016-09-02T01:24:08Z</dcterms:modified>
</cp:coreProperties>
</file>