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(null)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9" r:id="rId3"/>
    <p:sldId id="290" r:id="rId4"/>
    <p:sldId id="291" r:id="rId5"/>
    <p:sldId id="292" r:id="rId6"/>
    <p:sldId id="293" r:id="rId7"/>
    <p:sldId id="275" r:id="rId8"/>
    <p:sldId id="284" r:id="rId9"/>
    <p:sldId id="279" r:id="rId10"/>
    <p:sldId id="280" r:id="rId11"/>
    <p:sldId id="283" r:id="rId12"/>
    <p:sldId id="288" r:id="rId13"/>
    <p:sldId id="287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CA00"/>
    <a:srgbClr val="3F3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59" autoAdjust="0"/>
    <p:restoredTop sz="99417" autoAdjust="0"/>
  </p:normalViewPr>
  <p:slideViewPr>
    <p:cSldViewPr>
      <p:cViewPr>
        <p:scale>
          <a:sx n="121" d="100"/>
          <a:sy n="121" d="100"/>
        </p:scale>
        <p:origin x="-304" y="-120"/>
      </p:cViewPr>
      <p:guideLst>
        <p:guide orient="horz" pos="216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(null)"/><Relationship Id="rId2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(null)"/><Relationship Id="rId2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A64686-C7B3-6645-A893-5430DFE2BC38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20ACE9-B14E-A544-822C-C5C2AA855348}">
      <dgm:prSet phldrT="[Text]" custT="1"/>
      <dgm:spPr/>
      <dgm:t>
        <a:bodyPr/>
        <a:lstStyle/>
        <a:p>
          <a:r>
            <a:rPr lang="en-US" sz="2000" dirty="0" smtClean="0"/>
            <a:t>Private Lenders</a:t>
          </a:r>
        </a:p>
        <a:p>
          <a:r>
            <a:rPr lang="en-US" sz="1600" dirty="0" smtClean="0"/>
            <a:t>(</a:t>
          </a:r>
          <a:r>
            <a:rPr lang="en-US" sz="1600" dirty="0" err="1" smtClean="0"/>
            <a:t>ie</a:t>
          </a:r>
          <a:r>
            <a:rPr lang="en-US" sz="1600" dirty="0" smtClean="0"/>
            <a:t>. PENTOR Finance)</a:t>
          </a:r>
          <a:endParaRPr lang="en-US" sz="1600" dirty="0"/>
        </a:p>
      </dgm:t>
    </dgm:pt>
    <dgm:pt modelId="{333E10F9-77DE-554C-9CDD-59730DEB8C97}" type="parTrans" cxnId="{C0DB19E4-DDF3-B84C-B9D0-D7021BA014AC}">
      <dgm:prSet/>
      <dgm:spPr/>
      <dgm:t>
        <a:bodyPr/>
        <a:lstStyle/>
        <a:p>
          <a:endParaRPr lang="en-US"/>
        </a:p>
      </dgm:t>
    </dgm:pt>
    <dgm:pt modelId="{9E111945-8F75-7A49-A8A4-94D2EE01FC02}" type="sibTrans" cxnId="{C0DB19E4-DDF3-B84C-B9D0-D7021BA014AC}">
      <dgm:prSet/>
      <dgm:spPr/>
      <dgm:t>
        <a:bodyPr/>
        <a:lstStyle/>
        <a:p>
          <a:endParaRPr lang="en-US"/>
        </a:p>
      </dgm:t>
    </dgm:pt>
    <dgm:pt modelId="{D29459AE-F86A-6B45-A09F-B5C6C9722915}">
      <dgm:prSet phldrT="[Text]" custT="1"/>
      <dgm:spPr/>
      <dgm:t>
        <a:bodyPr/>
        <a:lstStyle/>
        <a:p>
          <a:r>
            <a:rPr lang="en-US" sz="2000" dirty="0" smtClean="0"/>
            <a:t>Alternative Lenders </a:t>
          </a:r>
        </a:p>
        <a:p>
          <a:r>
            <a:rPr lang="en-US" sz="1600" dirty="0" smtClean="0"/>
            <a:t>(</a:t>
          </a:r>
          <a:r>
            <a:rPr lang="en-US" sz="1600" dirty="0" err="1" smtClean="0"/>
            <a:t>ie</a:t>
          </a:r>
          <a:r>
            <a:rPr lang="en-US" sz="1600" dirty="0" smtClean="0"/>
            <a:t> Home Trust)</a:t>
          </a:r>
          <a:endParaRPr lang="en-US" sz="1600" dirty="0"/>
        </a:p>
      </dgm:t>
    </dgm:pt>
    <dgm:pt modelId="{1EF60A8D-0698-7441-A7AE-2785204E9E02}" type="parTrans" cxnId="{83178F5E-3932-CD49-95C2-AADCA47576B2}">
      <dgm:prSet/>
      <dgm:spPr/>
      <dgm:t>
        <a:bodyPr/>
        <a:lstStyle/>
        <a:p>
          <a:endParaRPr lang="en-US"/>
        </a:p>
      </dgm:t>
    </dgm:pt>
    <dgm:pt modelId="{958F7ADE-8F71-0D40-90AB-43F4262917B9}" type="sibTrans" cxnId="{83178F5E-3932-CD49-95C2-AADCA47576B2}">
      <dgm:prSet/>
      <dgm:spPr/>
      <dgm:t>
        <a:bodyPr/>
        <a:lstStyle/>
        <a:p>
          <a:endParaRPr lang="en-US"/>
        </a:p>
      </dgm:t>
    </dgm:pt>
    <dgm:pt modelId="{E0EF6796-736B-7845-BD2D-5710F170E5E8}">
      <dgm:prSet phldrT="[Text]"/>
      <dgm:spPr/>
      <dgm:t>
        <a:bodyPr/>
        <a:lstStyle/>
        <a:p>
          <a:r>
            <a:rPr lang="en-US" dirty="0" smtClean="0"/>
            <a:t> “A” Banks, Insurance Companies et al</a:t>
          </a:r>
          <a:endParaRPr lang="en-US" dirty="0"/>
        </a:p>
      </dgm:t>
    </dgm:pt>
    <dgm:pt modelId="{56BA502E-39A0-0446-81DA-294659D9D454}" type="parTrans" cxnId="{CCC04550-79BB-E84B-A8E4-C239807B8845}">
      <dgm:prSet/>
      <dgm:spPr/>
      <dgm:t>
        <a:bodyPr/>
        <a:lstStyle/>
        <a:p>
          <a:endParaRPr lang="en-US"/>
        </a:p>
      </dgm:t>
    </dgm:pt>
    <dgm:pt modelId="{E17C418B-3032-D647-BDF6-7B2AF9B3D66D}" type="sibTrans" cxnId="{CCC04550-79BB-E84B-A8E4-C239807B8845}">
      <dgm:prSet/>
      <dgm:spPr/>
      <dgm:t>
        <a:bodyPr/>
        <a:lstStyle/>
        <a:p>
          <a:endParaRPr lang="en-US"/>
        </a:p>
      </dgm:t>
    </dgm:pt>
    <dgm:pt modelId="{BE23695B-9121-334F-B1C1-9FCE23B0D615}" type="pres">
      <dgm:prSet presAssocID="{B3A64686-C7B3-6645-A893-5430DFE2BC38}" presName="Name0" presStyleCnt="0">
        <dgm:presLayoutVars>
          <dgm:dir/>
          <dgm:animLvl val="lvl"/>
          <dgm:resizeHandles val="exact"/>
        </dgm:presLayoutVars>
      </dgm:prSet>
      <dgm:spPr/>
    </dgm:pt>
    <dgm:pt modelId="{CB22A598-BE94-4B40-9775-A2D771C43B56}" type="pres">
      <dgm:prSet presAssocID="{9A20ACE9-B14E-A544-822C-C5C2AA85534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6618B-3CE7-A74C-8A05-EA3C6BD44AFF}" type="pres">
      <dgm:prSet presAssocID="{9E111945-8F75-7A49-A8A4-94D2EE01FC02}" presName="parTxOnlySpace" presStyleCnt="0"/>
      <dgm:spPr/>
    </dgm:pt>
    <dgm:pt modelId="{20E47BB1-3179-9646-A504-DA249E61B2CB}" type="pres">
      <dgm:prSet presAssocID="{D29459AE-F86A-6B45-A09F-B5C6C972291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18BC5-3E7A-3F4E-88F6-FEEA6270385A}" type="pres">
      <dgm:prSet presAssocID="{958F7ADE-8F71-0D40-90AB-43F4262917B9}" presName="parTxOnlySpace" presStyleCnt="0"/>
      <dgm:spPr/>
    </dgm:pt>
    <dgm:pt modelId="{4B5E751B-53A9-484D-B6E3-ABE78284A613}" type="pres">
      <dgm:prSet presAssocID="{E0EF6796-736B-7845-BD2D-5710F170E5E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178F5E-3932-CD49-95C2-AADCA47576B2}" srcId="{B3A64686-C7B3-6645-A893-5430DFE2BC38}" destId="{D29459AE-F86A-6B45-A09F-B5C6C9722915}" srcOrd="1" destOrd="0" parTransId="{1EF60A8D-0698-7441-A7AE-2785204E9E02}" sibTransId="{958F7ADE-8F71-0D40-90AB-43F4262917B9}"/>
    <dgm:cxn modelId="{CCC04550-79BB-E84B-A8E4-C239807B8845}" srcId="{B3A64686-C7B3-6645-A893-5430DFE2BC38}" destId="{E0EF6796-736B-7845-BD2D-5710F170E5E8}" srcOrd="2" destOrd="0" parTransId="{56BA502E-39A0-0446-81DA-294659D9D454}" sibTransId="{E17C418B-3032-D647-BDF6-7B2AF9B3D66D}"/>
    <dgm:cxn modelId="{C0DB19E4-DDF3-B84C-B9D0-D7021BA014AC}" srcId="{B3A64686-C7B3-6645-A893-5430DFE2BC38}" destId="{9A20ACE9-B14E-A544-822C-C5C2AA855348}" srcOrd="0" destOrd="0" parTransId="{333E10F9-77DE-554C-9CDD-59730DEB8C97}" sibTransId="{9E111945-8F75-7A49-A8A4-94D2EE01FC02}"/>
    <dgm:cxn modelId="{3C549778-C263-5F4F-B0BD-71891022EDD9}" type="presOf" srcId="{9A20ACE9-B14E-A544-822C-C5C2AA855348}" destId="{CB22A598-BE94-4B40-9775-A2D771C43B56}" srcOrd="0" destOrd="0" presId="urn:microsoft.com/office/officeart/2005/8/layout/chevron1"/>
    <dgm:cxn modelId="{B7961DD0-08D5-8644-9C6B-BC55FFACF076}" type="presOf" srcId="{B3A64686-C7B3-6645-A893-5430DFE2BC38}" destId="{BE23695B-9121-334F-B1C1-9FCE23B0D615}" srcOrd="0" destOrd="0" presId="urn:microsoft.com/office/officeart/2005/8/layout/chevron1"/>
    <dgm:cxn modelId="{CD183FF9-9979-EE41-B391-71FE9285BFEB}" type="presOf" srcId="{D29459AE-F86A-6B45-A09F-B5C6C9722915}" destId="{20E47BB1-3179-9646-A504-DA249E61B2CB}" srcOrd="0" destOrd="0" presId="urn:microsoft.com/office/officeart/2005/8/layout/chevron1"/>
    <dgm:cxn modelId="{4663E8C0-6CFA-A545-955D-B0EB157FD453}" type="presOf" srcId="{E0EF6796-736B-7845-BD2D-5710F170E5E8}" destId="{4B5E751B-53A9-484D-B6E3-ABE78284A613}" srcOrd="0" destOrd="0" presId="urn:microsoft.com/office/officeart/2005/8/layout/chevron1"/>
    <dgm:cxn modelId="{DB48C69F-FA4C-204F-82D6-1597F5D91713}" type="presParOf" srcId="{BE23695B-9121-334F-B1C1-9FCE23B0D615}" destId="{CB22A598-BE94-4B40-9775-A2D771C43B56}" srcOrd="0" destOrd="0" presId="urn:microsoft.com/office/officeart/2005/8/layout/chevron1"/>
    <dgm:cxn modelId="{B84D87E4-F606-D146-B5D9-B918966FCA2B}" type="presParOf" srcId="{BE23695B-9121-334F-B1C1-9FCE23B0D615}" destId="{B456618B-3CE7-A74C-8A05-EA3C6BD44AFF}" srcOrd="1" destOrd="0" presId="urn:microsoft.com/office/officeart/2005/8/layout/chevron1"/>
    <dgm:cxn modelId="{0D2A2450-BBB8-7748-8AE2-D130B18D15C1}" type="presParOf" srcId="{BE23695B-9121-334F-B1C1-9FCE23B0D615}" destId="{20E47BB1-3179-9646-A504-DA249E61B2CB}" srcOrd="2" destOrd="0" presId="urn:microsoft.com/office/officeart/2005/8/layout/chevron1"/>
    <dgm:cxn modelId="{A1CA20CC-C757-C541-A2F9-1111C13DCC2F}" type="presParOf" srcId="{BE23695B-9121-334F-B1C1-9FCE23B0D615}" destId="{5F118BC5-3E7A-3F4E-88F6-FEEA6270385A}" srcOrd="3" destOrd="0" presId="urn:microsoft.com/office/officeart/2005/8/layout/chevron1"/>
    <dgm:cxn modelId="{36933197-2E64-584D-8810-B27684559984}" type="presParOf" srcId="{BE23695B-9121-334F-B1C1-9FCE23B0D615}" destId="{4B5E751B-53A9-484D-B6E3-ABE78284A61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0B8588-6DA4-2D45-9D26-B141F6F47A8B}" type="doc">
      <dgm:prSet loTypeId="urn:microsoft.com/office/officeart/2005/8/layout/hList7" loCatId="" qsTypeId="urn:microsoft.com/office/officeart/2005/8/quickstyle/simple4" qsCatId="simple" csTypeId="urn:microsoft.com/office/officeart/2005/8/colors/accent1_2" csCatId="accent1" phldr="1"/>
      <dgm:spPr/>
    </dgm:pt>
    <dgm:pt modelId="{642BB461-4748-E645-B0B4-1A255DDECCF1}">
      <dgm:prSet phldrT="[Text]"/>
      <dgm:spPr/>
      <dgm:t>
        <a:bodyPr/>
        <a:lstStyle/>
        <a:p>
          <a:r>
            <a:rPr lang="en-US" dirty="0" smtClean="0"/>
            <a:t>Repossess and Lose Home</a:t>
          </a:r>
          <a:endParaRPr lang="en-US" dirty="0"/>
        </a:p>
      </dgm:t>
    </dgm:pt>
    <dgm:pt modelId="{770B4159-44E0-0E45-849E-05ED44BBE1E4}" type="parTrans" cxnId="{01EBABEF-B38F-3543-AC03-16BD52B33E7C}">
      <dgm:prSet/>
      <dgm:spPr/>
      <dgm:t>
        <a:bodyPr/>
        <a:lstStyle/>
        <a:p>
          <a:endParaRPr lang="en-US"/>
        </a:p>
      </dgm:t>
    </dgm:pt>
    <dgm:pt modelId="{E3ABCC15-92C7-464D-9143-EAEEA4BC08C2}" type="sibTrans" cxnId="{01EBABEF-B38F-3543-AC03-16BD52B33E7C}">
      <dgm:prSet/>
      <dgm:spPr/>
      <dgm:t>
        <a:bodyPr/>
        <a:lstStyle/>
        <a:p>
          <a:endParaRPr lang="en-US"/>
        </a:p>
      </dgm:t>
    </dgm:pt>
    <dgm:pt modelId="{6F3C7FD1-BCDA-7549-B2BB-5493BD986E71}">
      <dgm:prSet phldrT="[Text]"/>
      <dgm:spPr/>
      <dgm:t>
        <a:bodyPr/>
        <a:lstStyle/>
        <a:p>
          <a:r>
            <a:rPr lang="en-US" dirty="0" smtClean="0"/>
            <a:t>Repay &amp; Graduate</a:t>
          </a:r>
          <a:endParaRPr lang="en-US" dirty="0"/>
        </a:p>
      </dgm:t>
    </dgm:pt>
    <dgm:pt modelId="{16CC6D5D-B406-0249-A623-7350E7DC85F9}" type="parTrans" cxnId="{35E2469E-C46C-F644-ACC2-F2DFF4371280}">
      <dgm:prSet/>
      <dgm:spPr/>
      <dgm:t>
        <a:bodyPr/>
        <a:lstStyle/>
        <a:p>
          <a:endParaRPr lang="en-US"/>
        </a:p>
      </dgm:t>
    </dgm:pt>
    <dgm:pt modelId="{E0380D4F-8AD1-354D-9E51-7A9848CB7932}" type="sibTrans" cxnId="{35E2469E-C46C-F644-ACC2-F2DFF4371280}">
      <dgm:prSet/>
      <dgm:spPr/>
      <dgm:t>
        <a:bodyPr/>
        <a:lstStyle/>
        <a:p>
          <a:endParaRPr lang="en-US"/>
        </a:p>
      </dgm:t>
    </dgm:pt>
    <dgm:pt modelId="{4BFE2C4B-2C42-0042-B6E2-A6726E8E1CC5}" type="pres">
      <dgm:prSet presAssocID="{650B8588-6DA4-2D45-9D26-B141F6F47A8B}" presName="Name0" presStyleCnt="0">
        <dgm:presLayoutVars>
          <dgm:dir/>
          <dgm:resizeHandles val="exact"/>
        </dgm:presLayoutVars>
      </dgm:prSet>
      <dgm:spPr/>
    </dgm:pt>
    <dgm:pt modelId="{CAD64020-CBDE-8F41-8954-B5871C0FD1A9}" type="pres">
      <dgm:prSet presAssocID="{650B8588-6DA4-2D45-9D26-B141F6F47A8B}" presName="fgShape" presStyleLbl="fgShp" presStyleIdx="0" presStyleCnt="1"/>
      <dgm:spPr/>
    </dgm:pt>
    <dgm:pt modelId="{E136A8C6-B5D9-F84F-BB41-4248D70DE7AB}" type="pres">
      <dgm:prSet presAssocID="{650B8588-6DA4-2D45-9D26-B141F6F47A8B}" presName="linComp" presStyleCnt="0"/>
      <dgm:spPr/>
    </dgm:pt>
    <dgm:pt modelId="{F96A394B-3DA0-1B4C-8B76-94F8D60A6980}" type="pres">
      <dgm:prSet presAssocID="{642BB461-4748-E645-B0B4-1A255DDECCF1}" presName="compNode" presStyleCnt="0"/>
      <dgm:spPr/>
    </dgm:pt>
    <dgm:pt modelId="{006FB03B-D2E2-5D41-94F6-6DD4A37C3C71}" type="pres">
      <dgm:prSet presAssocID="{642BB461-4748-E645-B0B4-1A255DDECCF1}" presName="bkgdShape" presStyleLbl="node1" presStyleIdx="0" presStyleCnt="2"/>
      <dgm:spPr/>
      <dgm:t>
        <a:bodyPr/>
        <a:lstStyle/>
        <a:p>
          <a:endParaRPr lang="en-US"/>
        </a:p>
      </dgm:t>
    </dgm:pt>
    <dgm:pt modelId="{FAA0C7B1-B65A-5E48-A600-07558CDEAB3C}" type="pres">
      <dgm:prSet presAssocID="{642BB461-4748-E645-B0B4-1A255DDECCF1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54312-E3E3-B34C-9815-ED35AE9B0E88}" type="pres">
      <dgm:prSet presAssocID="{642BB461-4748-E645-B0B4-1A255DDECCF1}" presName="invisiNode" presStyleLbl="node1" presStyleIdx="0" presStyleCnt="2"/>
      <dgm:spPr/>
    </dgm:pt>
    <dgm:pt modelId="{5F45B2A8-1298-3C4A-9392-1AA3474B7EDC}" type="pres">
      <dgm:prSet presAssocID="{642BB461-4748-E645-B0B4-1A255DDECCF1}" presName="imagNode" presStyleLbl="fgImgPlace1" presStyleIdx="0" presStyleCnt="2" custScaleX="137779" custScaleY="1259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9000" r="-59000"/>
          </a:stretch>
        </a:blipFill>
      </dgm:spPr>
    </dgm:pt>
    <dgm:pt modelId="{493350C6-55D1-C646-8926-923AE1069FFC}" type="pres">
      <dgm:prSet presAssocID="{E3ABCC15-92C7-464D-9143-EAEEA4BC08C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0F4BE6A-D54C-9646-8566-9D69EF3D0F25}" type="pres">
      <dgm:prSet presAssocID="{6F3C7FD1-BCDA-7549-B2BB-5493BD986E71}" presName="compNode" presStyleCnt="0"/>
      <dgm:spPr/>
    </dgm:pt>
    <dgm:pt modelId="{A6EB07C6-6E5A-1942-BB09-9E33B959F446}" type="pres">
      <dgm:prSet presAssocID="{6F3C7FD1-BCDA-7549-B2BB-5493BD986E71}" presName="bkgdShape" presStyleLbl="node1" presStyleIdx="1" presStyleCnt="2"/>
      <dgm:spPr/>
      <dgm:t>
        <a:bodyPr/>
        <a:lstStyle/>
        <a:p>
          <a:endParaRPr lang="en-US"/>
        </a:p>
      </dgm:t>
    </dgm:pt>
    <dgm:pt modelId="{B1FF7379-F9FD-9F47-ADA8-E971CF2AEDAA}" type="pres">
      <dgm:prSet presAssocID="{6F3C7FD1-BCDA-7549-B2BB-5493BD986E71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F41821-3D62-C245-93FA-82F2F7CBD027}" type="pres">
      <dgm:prSet presAssocID="{6F3C7FD1-BCDA-7549-B2BB-5493BD986E71}" presName="invisiNode" presStyleLbl="node1" presStyleIdx="1" presStyleCnt="2"/>
      <dgm:spPr/>
    </dgm:pt>
    <dgm:pt modelId="{6AE78859-EED7-9C44-8FE4-67C37CEF9236}" type="pres">
      <dgm:prSet presAssocID="{6F3C7FD1-BCDA-7549-B2BB-5493BD986E71}" presName="imagNode" presStyleLbl="fgImgPlace1" presStyleIdx="1" presStyleCnt="2" custScaleX="158012" custScaleY="133470" custLinFactNeighborX="-2523" custLinFactNeighborY="17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</dgm:ptLst>
  <dgm:cxnLst>
    <dgm:cxn modelId="{EE0A33F6-3753-1546-9CAE-6A9C4B750D32}" type="presOf" srcId="{6F3C7FD1-BCDA-7549-B2BB-5493BD986E71}" destId="{B1FF7379-F9FD-9F47-ADA8-E971CF2AEDAA}" srcOrd="1" destOrd="0" presId="urn:microsoft.com/office/officeart/2005/8/layout/hList7"/>
    <dgm:cxn modelId="{F2781250-8F64-204E-8B5F-A35A1274E971}" type="presOf" srcId="{642BB461-4748-E645-B0B4-1A255DDECCF1}" destId="{006FB03B-D2E2-5D41-94F6-6DD4A37C3C71}" srcOrd="0" destOrd="0" presId="urn:microsoft.com/office/officeart/2005/8/layout/hList7"/>
    <dgm:cxn modelId="{01EBABEF-B38F-3543-AC03-16BD52B33E7C}" srcId="{650B8588-6DA4-2D45-9D26-B141F6F47A8B}" destId="{642BB461-4748-E645-B0B4-1A255DDECCF1}" srcOrd="0" destOrd="0" parTransId="{770B4159-44E0-0E45-849E-05ED44BBE1E4}" sibTransId="{E3ABCC15-92C7-464D-9143-EAEEA4BC08C2}"/>
    <dgm:cxn modelId="{B75F7451-6754-A642-B9EC-761E84CC9537}" type="presOf" srcId="{642BB461-4748-E645-B0B4-1A255DDECCF1}" destId="{FAA0C7B1-B65A-5E48-A600-07558CDEAB3C}" srcOrd="1" destOrd="0" presId="urn:microsoft.com/office/officeart/2005/8/layout/hList7"/>
    <dgm:cxn modelId="{DA916A8F-90EC-7148-AE47-BCC395B37BE4}" type="presOf" srcId="{650B8588-6DA4-2D45-9D26-B141F6F47A8B}" destId="{4BFE2C4B-2C42-0042-B6E2-A6726E8E1CC5}" srcOrd="0" destOrd="0" presId="urn:microsoft.com/office/officeart/2005/8/layout/hList7"/>
    <dgm:cxn modelId="{0034B558-036C-2B4B-87FD-4ABA1A76BF7C}" type="presOf" srcId="{6F3C7FD1-BCDA-7549-B2BB-5493BD986E71}" destId="{A6EB07C6-6E5A-1942-BB09-9E33B959F446}" srcOrd="0" destOrd="0" presId="urn:microsoft.com/office/officeart/2005/8/layout/hList7"/>
    <dgm:cxn modelId="{35E2469E-C46C-F644-ACC2-F2DFF4371280}" srcId="{650B8588-6DA4-2D45-9D26-B141F6F47A8B}" destId="{6F3C7FD1-BCDA-7549-B2BB-5493BD986E71}" srcOrd="1" destOrd="0" parTransId="{16CC6D5D-B406-0249-A623-7350E7DC85F9}" sibTransId="{E0380D4F-8AD1-354D-9E51-7A9848CB7932}"/>
    <dgm:cxn modelId="{89254A39-3D07-AC4C-8BE5-6BEBC0BE3DC2}" type="presOf" srcId="{E3ABCC15-92C7-464D-9143-EAEEA4BC08C2}" destId="{493350C6-55D1-C646-8926-923AE1069FFC}" srcOrd="0" destOrd="0" presId="urn:microsoft.com/office/officeart/2005/8/layout/hList7"/>
    <dgm:cxn modelId="{7991F980-FB04-5E43-A01B-D8083B8EEB79}" type="presParOf" srcId="{4BFE2C4B-2C42-0042-B6E2-A6726E8E1CC5}" destId="{CAD64020-CBDE-8F41-8954-B5871C0FD1A9}" srcOrd="0" destOrd="0" presId="urn:microsoft.com/office/officeart/2005/8/layout/hList7"/>
    <dgm:cxn modelId="{8E4E6CFE-98A9-7B4F-B087-1AE94F0E2675}" type="presParOf" srcId="{4BFE2C4B-2C42-0042-B6E2-A6726E8E1CC5}" destId="{E136A8C6-B5D9-F84F-BB41-4248D70DE7AB}" srcOrd="1" destOrd="0" presId="urn:microsoft.com/office/officeart/2005/8/layout/hList7"/>
    <dgm:cxn modelId="{B5819962-AB78-3146-87C0-AEB0F8685C1C}" type="presParOf" srcId="{E136A8C6-B5D9-F84F-BB41-4248D70DE7AB}" destId="{F96A394B-3DA0-1B4C-8B76-94F8D60A6980}" srcOrd="0" destOrd="0" presId="urn:microsoft.com/office/officeart/2005/8/layout/hList7"/>
    <dgm:cxn modelId="{27AB21A2-14FB-2145-BF89-3467E50C37F2}" type="presParOf" srcId="{F96A394B-3DA0-1B4C-8B76-94F8D60A6980}" destId="{006FB03B-D2E2-5D41-94F6-6DD4A37C3C71}" srcOrd="0" destOrd="0" presId="urn:microsoft.com/office/officeart/2005/8/layout/hList7"/>
    <dgm:cxn modelId="{CB2B198A-949D-D54B-8B33-B0C067972A0B}" type="presParOf" srcId="{F96A394B-3DA0-1B4C-8B76-94F8D60A6980}" destId="{FAA0C7B1-B65A-5E48-A600-07558CDEAB3C}" srcOrd="1" destOrd="0" presId="urn:microsoft.com/office/officeart/2005/8/layout/hList7"/>
    <dgm:cxn modelId="{6A607A00-478E-6F44-9B04-C804A198ABDB}" type="presParOf" srcId="{F96A394B-3DA0-1B4C-8B76-94F8D60A6980}" destId="{74954312-E3E3-B34C-9815-ED35AE9B0E88}" srcOrd="2" destOrd="0" presId="urn:microsoft.com/office/officeart/2005/8/layout/hList7"/>
    <dgm:cxn modelId="{A3D5A888-91F7-B541-92A4-D84A1C57F834}" type="presParOf" srcId="{F96A394B-3DA0-1B4C-8B76-94F8D60A6980}" destId="{5F45B2A8-1298-3C4A-9392-1AA3474B7EDC}" srcOrd="3" destOrd="0" presId="urn:microsoft.com/office/officeart/2005/8/layout/hList7"/>
    <dgm:cxn modelId="{9CB24D24-9B7C-584B-8E92-253F1B47F7E3}" type="presParOf" srcId="{E136A8C6-B5D9-F84F-BB41-4248D70DE7AB}" destId="{493350C6-55D1-C646-8926-923AE1069FFC}" srcOrd="1" destOrd="0" presId="urn:microsoft.com/office/officeart/2005/8/layout/hList7"/>
    <dgm:cxn modelId="{BB50AF97-495D-EC4C-AFB8-1870AE14BA69}" type="presParOf" srcId="{E136A8C6-B5D9-F84F-BB41-4248D70DE7AB}" destId="{70F4BE6A-D54C-9646-8566-9D69EF3D0F25}" srcOrd="2" destOrd="0" presId="urn:microsoft.com/office/officeart/2005/8/layout/hList7"/>
    <dgm:cxn modelId="{1D37A1D2-A10A-5343-98A7-0B26A3940F2C}" type="presParOf" srcId="{70F4BE6A-D54C-9646-8566-9D69EF3D0F25}" destId="{A6EB07C6-6E5A-1942-BB09-9E33B959F446}" srcOrd="0" destOrd="0" presId="urn:microsoft.com/office/officeart/2005/8/layout/hList7"/>
    <dgm:cxn modelId="{085F9F16-8B17-294C-BF02-EB7AE1F62578}" type="presParOf" srcId="{70F4BE6A-D54C-9646-8566-9D69EF3D0F25}" destId="{B1FF7379-F9FD-9F47-ADA8-E971CF2AEDAA}" srcOrd="1" destOrd="0" presId="urn:microsoft.com/office/officeart/2005/8/layout/hList7"/>
    <dgm:cxn modelId="{AFA9131F-520A-4945-BC46-D6DAD51E2471}" type="presParOf" srcId="{70F4BE6A-D54C-9646-8566-9D69EF3D0F25}" destId="{CDF41821-3D62-C245-93FA-82F2F7CBD027}" srcOrd="2" destOrd="0" presId="urn:microsoft.com/office/officeart/2005/8/layout/hList7"/>
    <dgm:cxn modelId="{F79E96D3-C35E-3C4F-81B5-F593FE1F0D0C}" type="presParOf" srcId="{70F4BE6A-D54C-9646-8566-9D69EF3D0F25}" destId="{6AE78859-EED7-9C44-8FE4-67C37CEF923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A64686-C7B3-6645-A893-5430DFE2BC38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9A20ACE9-B14E-A544-822C-C5C2AA855348}">
      <dgm:prSet phldrT="[Text]"/>
      <dgm:spPr/>
      <dgm:t>
        <a:bodyPr/>
        <a:lstStyle/>
        <a:p>
          <a:r>
            <a:rPr lang="en-US" dirty="0" smtClean="0"/>
            <a:t>PENTOR Short Term Solutions</a:t>
          </a:r>
          <a:endParaRPr lang="en-US" dirty="0"/>
        </a:p>
      </dgm:t>
    </dgm:pt>
    <dgm:pt modelId="{333E10F9-77DE-554C-9CDD-59730DEB8C97}" type="parTrans" cxnId="{C0DB19E4-DDF3-B84C-B9D0-D7021BA014AC}">
      <dgm:prSet/>
      <dgm:spPr/>
      <dgm:t>
        <a:bodyPr/>
        <a:lstStyle/>
        <a:p>
          <a:endParaRPr lang="en-US"/>
        </a:p>
      </dgm:t>
    </dgm:pt>
    <dgm:pt modelId="{9E111945-8F75-7A49-A8A4-94D2EE01FC02}" type="sibTrans" cxnId="{C0DB19E4-DDF3-B84C-B9D0-D7021BA014AC}">
      <dgm:prSet/>
      <dgm:spPr/>
      <dgm:t>
        <a:bodyPr/>
        <a:lstStyle/>
        <a:p>
          <a:endParaRPr lang="en-US"/>
        </a:p>
      </dgm:t>
    </dgm:pt>
    <dgm:pt modelId="{D29459AE-F86A-6B45-A09F-B5C6C9722915}">
      <dgm:prSet phldrT="[Text]"/>
      <dgm:spPr/>
      <dgm:t>
        <a:bodyPr/>
        <a:lstStyle/>
        <a:p>
          <a:r>
            <a:rPr lang="en-US" dirty="0" smtClean="0"/>
            <a:t>Home Trust</a:t>
          </a:r>
          <a:endParaRPr lang="en-US" dirty="0"/>
        </a:p>
      </dgm:t>
    </dgm:pt>
    <dgm:pt modelId="{1EF60A8D-0698-7441-A7AE-2785204E9E02}" type="parTrans" cxnId="{83178F5E-3932-CD49-95C2-AADCA47576B2}">
      <dgm:prSet/>
      <dgm:spPr/>
      <dgm:t>
        <a:bodyPr/>
        <a:lstStyle/>
        <a:p>
          <a:endParaRPr lang="en-US"/>
        </a:p>
      </dgm:t>
    </dgm:pt>
    <dgm:pt modelId="{958F7ADE-8F71-0D40-90AB-43F4262917B9}" type="sibTrans" cxnId="{83178F5E-3932-CD49-95C2-AADCA47576B2}">
      <dgm:prSet/>
      <dgm:spPr/>
      <dgm:t>
        <a:bodyPr/>
        <a:lstStyle/>
        <a:p>
          <a:endParaRPr lang="en-US"/>
        </a:p>
      </dgm:t>
    </dgm:pt>
    <dgm:pt modelId="{E0EF6796-736B-7845-BD2D-5710F170E5E8}">
      <dgm:prSet phldrT="[Text]"/>
      <dgm:spPr/>
      <dgm:t>
        <a:bodyPr/>
        <a:lstStyle/>
        <a:p>
          <a:r>
            <a:rPr lang="en-US" dirty="0" smtClean="0"/>
            <a:t> “A” Banks, Insurance Co …..</a:t>
          </a:r>
          <a:endParaRPr lang="en-US" dirty="0"/>
        </a:p>
      </dgm:t>
    </dgm:pt>
    <dgm:pt modelId="{56BA502E-39A0-0446-81DA-294659D9D454}" type="parTrans" cxnId="{CCC04550-79BB-E84B-A8E4-C239807B8845}">
      <dgm:prSet/>
      <dgm:spPr/>
      <dgm:t>
        <a:bodyPr/>
        <a:lstStyle/>
        <a:p>
          <a:endParaRPr lang="en-US"/>
        </a:p>
      </dgm:t>
    </dgm:pt>
    <dgm:pt modelId="{E17C418B-3032-D647-BDF6-7B2AF9B3D66D}" type="sibTrans" cxnId="{CCC04550-79BB-E84B-A8E4-C239807B8845}">
      <dgm:prSet/>
      <dgm:spPr/>
      <dgm:t>
        <a:bodyPr/>
        <a:lstStyle/>
        <a:p>
          <a:endParaRPr lang="en-US"/>
        </a:p>
      </dgm:t>
    </dgm:pt>
    <dgm:pt modelId="{BB595C37-DF61-6C4F-AD23-A77097324E71}">
      <dgm:prSet phldrT="[Text]"/>
      <dgm:spPr/>
      <dgm:t>
        <a:bodyPr/>
        <a:lstStyle/>
        <a:p>
          <a:pPr algn="ctr"/>
          <a:r>
            <a:rPr lang="en-US" dirty="0" smtClean="0"/>
            <a:t>  6 to12 months</a:t>
          </a:r>
          <a:endParaRPr lang="en-US" dirty="0"/>
        </a:p>
      </dgm:t>
    </dgm:pt>
    <dgm:pt modelId="{1CC39D5D-650A-E549-BDEA-2B31BA00820E}" type="parTrans" cxnId="{F26D1590-EA58-4243-974B-7957003AFFE1}">
      <dgm:prSet/>
      <dgm:spPr/>
      <dgm:t>
        <a:bodyPr/>
        <a:lstStyle/>
        <a:p>
          <a:endParaRPr lang="en-US"/>
        </a:p>
      </dgm:t>
    </dgm:pt>
    <dgm:pt modelId="{B78F1F69-EC2D-224F-A934-69967A288F36}" type="sibTrans" cxnId="{F26D1590-EA58-4243-974B-7957003AFFE1}">
      <dgm:prSet/>
      <dgm:spPr/>
      <dgm:t>
        <a:bodyPr/>
        <a:lstStyle/>
        <a:p>
          <a:endParaRPr lang="en-US"/>
        </a:p>
      </dgm:t>
    </dgm:pt>
    <dgm:pt modelId="{3A1B8323-4CF2-FE40-866F-CB935A19E0E7}">
      <dgm:prSet phldrT="[Text]"/>
      <dgm:spPr/>
      <dgm:t>
        <a:bodyPr/>
        <a:lstStyle/>
        <a:p>
          <a:pPr algn="ctr"/>
          <a:r>
            <a:rPr lang="en-US" dirty="0" smtClean="0"/>
            <a:t>12 to18 months</a:t>
          </a:r>
          <a:endParaRPr lang="en-US" dirty="0"/>
        </a:p>
      </dgm:t>
    </dgm:pt>
    <dgm:pt modelId="{C766C51B-6853-2242-B1C6-7D6AC1189740}" type="parTrans" cxnId="{EC8FA29E-49A7-454A-AF3B-748982B7672E}">
      <dgm:prSet/>
      <dgm:spPr/>
      <dgm:t>
        <a:bodyPr/>
        <a:lstStyle/>
        <a:p>
          <a:endParaRPr lang="en-US"/>
        </a:p>
      </dgm:t>
    </dgm:pt>
    <dgm:pt modelId="{383BFD25-56A1-6F4D-B826-E8AB928BA30D}" type="sibTrans" cxnId="{EC8FA29E-49A7-454A-AF3B-748982B7672E}">
      <dgm:prSet/>
      <dgm:spPr/>
      <dgm:t>
        <a:bodyPr/>
        <a:lstStyle/>
        <a:p>
          <a:endParaRPr lang="en-US"/>
        </a:p>
      </dgm:t>
    </dgm:pt>
    <dgm:pt modelId="{DAD98304-B764-BD48-A67D-5FC8537A9456}">
      <dgm:prSet phldrT="[Text]"/>
      <dgm:spPr/>
      <dgm:t>
        <a:bodyPr/>
        <a:lstStyle/>
        <a:p>
          <a:pPr algn="ctr"/>
          <a:r>
            <a:rPr lang="en-US" dirty="0" smtClean="0"/>
            <a:t>300 months</a:t>
          </a:r>
          <a:endParaRPr lang="en-US" dirty="0"/>
        </a:p>
      </dgm:t>
    </dgm:pt>
    <dgm:pt modelId="{9EB67807-8D25-884A-8C51-4D5E009F1F61}" type="parTrans" cxnId="{9CE4AD44-BFA8-C645-BC8F-ABD9885225E6}">
      <dgm:prSet/>
      <dgm:spPr/>
      <dgm:t>
        <a:bodyPr/>
        <a:lstStyle/>
        <a:p>
          <a:endParaRPr lang="en-US"/>
        </a:p>
      </dgm:t>
    </dgm:pt>
    <dgm:pt modelId="{5585406C-0646-604F-ADBC-FE342670726B}" type="sibTrans" cxnId="{9CE4AD44-BFA8-C645-BC8F-ABD9885225E6}">
      <dgm:prSet/>
      <dgm:spPr/>
      <dgm:t>
        <a:bodyPr/>
        <a:lstStyle/>
        <a:p>
          <a:endParaRPr lang="en-US"/>
        </a:p>
      </dgm:t>
    </dgm:pt>
    <dgm:pt modelId="{BE23695B-9121-334F-B1C1-9FCE23B0D615}" type="pres">
      <dgm:prSet presAssocID="{B3A64686-C7B3-6645-A893-5430DFE2BC38}" presName="Name0" presStyleCnt="0">
        <dgm:presLayoutVars>
          <dgm:dir/>
          <dgm:animLvl val="lvl"/>
          <dgm:resizeHandles val="exact"/>
        </dgm:presLayoutVars>
      </dgm:prSet>
      <dgm:spPr/>
    </dgm:pt>
    <dgm:pt modelId="{F937E7E6-795A-3344-8C89-83A45A23D380}" type="pres">
      <dgm:prSet presAssocID="{9A20ACE9-B14E-A544-822C-C5C2AA855348}" presName="composite" presStyleCnt="0"/>
      <dgm:spPr/>
    </dgm:pt>
    <dgm:pt modelId="{9067B297-091C-EB47-B5FC-1233CCCC4EEF}" type="pres">
      <dgm:prSet presAssocID="{9A20ACE9-B14E-A544-822C-C5C2AA85534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86A8C-1ECE-9448-941E-58C27E450DFD}" type="pres">
      <dgm:prSet presAssocID="{9A20ACE9-B14E-A544-822C-C5C2AA855348}" presName="desTx" presStyleLbl="revTx" presStyleIdx="0" presStyleCnt="3" custScaleX="119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4B2E3-8EB7-D245-883F-410BF89657D7}" type="pres">
      <dgm:prSet presAssocID="{9E111945-8F75-7A49-A8A4-94D2EE01FC02}" presName="space" presStyleCnt="0"/>
      <dgm:spPr/>
    </dgm:pt>
    <dgm:pt modelId="{FDBF153C-ED12-D246-9CEB-1B2C44ECC50B}" type="pres">
      <dgm:prSet presAssocID="{D29459AE-F86A-6B45-A09F-B5C6C9722915}" presName="composite" presStyleCnt="0"/>
      <dgm:spPr/>
    </dgm:pt>
    <dgm:pt modelId="{B8B81C8C-7B29-CE4D-A417-F559A342A856}" type="pres">
      <dgm:prSet presAssocID="{D29459AE-F86A-6B45-A09F-B5C6C972291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6B47FE-B703-A24C-9EFC-042A14884E36}" type="pres">
      <dgm:prSet presAssocID="{D29459AE-F86A-6B45-A09F-B5C6C9722915}" presName="desTx" presStyleLbl="revTx" presStyleIdx="1" presStyleCnt="3" custScaleX="11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DE6EA-E03A-874A-90EE-FCB0CE634359}" type="pres">
      <dgm:prSet presAssocID="{958F7ADE-8F71-0D40-90AB-43F4262917B9}" presName="space" presStyleCnt="0"/>
      <dgm:spPr/>
    </dgm:pt>
    <dgm:pt modelId="{E67D2B28-37C9-4149-AD99-4D4FE6287798}" type="pres">
      <dgm:prSet presAssocID="{E0EF6796-736B-7845-BD2D-5710F170E5E8}" presName="composite" presStyleCnt="0"/>
      <dgm:spPr/>
    </dgm:pt>
    <dgm:pt modelId="{D06D9470-1CC6-E942-8A60-4B215C0A1F89}" type="pres">
      <dgm:prSet presAssocID="{E0EF6796-736B-7845-BD2D-5710F170E5E8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5D98A-0BC3-F447-AB6A-A1122D8BBBEA}" type="pres">
      <dgm:prSet presAssocID="{E0EF6796-736B-7845-BD2D-5710F170E5E8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6D1590-EA58-4243-974B-7957003AFFE1}" srcId="{9A20ACE9-B14E-A544-822C-C5C2AA855348}" destId="{BB595C37-DF61-6C4F-AD23-A77097324E71}" srcOrd="0" destOrd="0" parTransId="{1CC39D5D-650A-E549-BDEA-2B31BA00820E}" sibTransId="{B78F1F69-EC2D-224F-A934-69967A288F36}"/>
    <dgm:cxn modelId="{BC88DD90-984F-0E40-AB4C-4C9879CE8D9C}" type="presOf" srcId="{B3A64686-C7B3-6645-A893-5430DFE2BC38}" destId="{BE23695B-9121-334F-B1C1-9FCE23B0D615}" srcOrd="0" destOrd="0" presId="urn:microsoft.com/office/officeart/2005/8/layout/chevron1"/>
    <dgm:cxn modelId="{E4173289-0655-5648-B879-1AB65C15E951}" type="presOf" srcId="{3A1B8323-4CF2-FE40-866F-CB935A19E0E7}" destId="{5A6B47FE-B703-A24C-9EFC-042A14884E36}" srcOrd="0" destOrd="0" presId="urn:microsoft.com/office/officeart/2005/8/layout/chevron1"/>
    <dgm:cxn modelId="{6582A09C-138B-984F-ACAD-3B0494DC3E3A}" type="presOf" srcId="{9A20ACE9-B14E-A544-822C-C5C2AA855348}" destId="{9067B297-091C-EB47-B5FC-1233CCCC4EEF}" srcOrd="0" destOrd="0" presId="urn:microsoft.com/office/officeart/2005/8/layout/chevron1"/>
    <dgm:cxn modelId="{CCC04550-79BB-E84B-A8E4-C239807B8845}" srcId="{B3A64686-C7B3-6645-A893-5430DFE2BC38}" destId="{E0EF6796-736B-7845-BD2D-5710F170E5E8}" srcOrd="2" destOrd="0" parTransId="{56BA502E-39A0-0446-81DA-294659D9D454}" sibTransId="{E17C418B-3032-D647-BDF6-7B2AF9B3D66D}"/>
    <dgm:cxn modelId="{CD3FBE34-7620-D147-9086-241A195B0AD7}" type="presOf" srcId="{DAD98304-B764-BD48-A67D-5FC8537A9456}" destId="{AA15D98A-0BC3-F447-AB6A-A1122D8BBBEA}" srcOrd="0" destOrd="0" presId="urn:microsoft.com/office/officeart/2005/8/layout/chevron1"/>
    <dgm:cxn modelId="{9CE4AD44-BFA8-C645-BC8F-ABD9885225E6}" srcId="{E0EF6796-736B-7845-BD2D-5710F170E5E8}" destId="{DAD98304-B764-BD48-A67D-5FC8537A9456}" srcOrd="0" destOrd="0" parTransId="{9EB67807-8D25-884A-8C51-4D5E009F1F61}" sibTransId="{5585406C-0646-604F-ADBC-FE342670726B}"/>
    <dgm:cxn modelId="{3FB43B08-078F-C446-BC9B-5334842DA0F2}" type="presOf" srcId="{E0EF6796-736B-7845-BD2D-5710F170E5E8}" destId="{D06D9470-1CC6-E942-8A60-4B215C0A1F89}" srcOrd="0" destOrd="0" presId="urn:microsoft.com/office/officeart/2005/8/layout/chevron1"/>
    <dgm:cxn modelId="{7E5159A7-4F94-9140-BDB1-8AEA2540EE2F}" type="presOf" srcId="{D29459AE-F86A-6B45-A09F-B5C6C9722915}" destId="{B8B81C8C-7B29-CE4D-A417-F559A342A856}" srcOrd="0" destOrd="0" presId="urn:microsoft.com/office/officeart/2005/8/layout/chevron1"/>
    <dgm:cxn modelId="{83178F5E-3932-CD49-95C2-AADCA47576B2}" srcId="{B3A64686-C7B3-6645-A893-5430DFE2BC38}" destId="{D29459AE-F86A-6B45-A09F-B5C6C9722915}" srcOrd="1" destOrd="0" parTransId="{1EF60A8D-0698-7441-A7AE-2785204E9E02}" sibTransId="{958F7ADE-8F71-0D40-90AB-43F4262917B9}"/>
    <dgm:cxn modelId="{C0DB19E4-DDF3-B84C-B9D0-D7021BA014AC}" srcId="{B3A64686-C7B3-6645-A893-5430DFE2BC38}" destId="{9A20ACE9-B14E-A544-822C-C5C2AA855348}" srcOrd="0" destOrd="0" parTransId="{333E10F9-77DE-554C-9CDD-59730DEB8C97}" sibTransId="{9E111945-8F75-7A49-A8A4-94D2EE01FC02}"/>
    <dgm:cxn modelId="{0AACDD05-0528-E443-B1C6-1D07D6D2EBD9}" type="presOf" srcId="{BB595C37-DF61-6C4F-AD23-A77097324E71}" destId="{82086A8C-1ECE-9448-941E-58C27E450DFD}" srcOrd="0" destOrd="0" presId="urn:microsoft.com/office/officeart/2005/8/layout/chevron1"/>
    <dgm:cxn modelId="{EC8FA29E-49A7-454A-AF3B-748982B7672E}" srcId="{D29459AE-F86A-6B45-A09F-B5C6C9722915}" destId="{3A1B8323-4CF2-FE40-866F-CB935A19E0E7}" srcOrd="0" destOrd="0" parTransId="{C766C51B-6853-2242-B1C6-7D6AC1189740}" sibTransId="{383BFD25-56A1-6F4D-B826-E8AB928BA30D}"/>
    <dgm:cxn modelId="{60EFF4AC-CCC1-2544-8C49-D3926AF7D2D8}" type="presParOf" srcId="{BE23695B-9121-334F-B1C1-9FCE23B0D615}" destId="{F937E7E6-795A-3344-8C89-83A45A23D380}" srcOrd="0" destOrd="0" presId="urn:microsoft.com/office/officeart/2005/8/layout/chevron1"/>
    <dgm:cxn modelId="{0F9E054A-6490-3E4E-AB3E-EE8CBA53DD24}" type="presParOf" srcId="{F937E7E6-795A-3344-8C89-83A45A23D380}" destId="{9067B297-091C-EB47-B5FC-1233CCCC4EEF}" srcOrd="0" destOrd="0" presId="urn:microsoft.com/office/officeart/2005/8/layout/chevron1"/>
    <dgm:cxn modelId="{5EE9B5ED-5121-E643-AAF9-A54CE9768473}" type="presParOf" srcId="{F937E7E6-795A-3344-8C89-83A45A23D380}" destId="{82086A8C-1ECE-9448-941E-58C27E450DFD}" srcOrd="1" destOrd="0" presId="urn:microsoft.com/office/officeart/2005/8/layout/chevron1"/>
    <dgm:cxn modelId="{75FA27FB-F2CB-F942-9B4F-36690CA93D85}" type="presParOf" srcId="{BE23695B-9121-334F-B1C1-9FCE23B0D615}" destId="{DA64B2E3-8EB7-D245-883F-410BF89657D7}" srcOrd="1" destOrd="0" presId="urn:microsoft.com/office/officeart/2005/8/layout/chevron1"/>
    <dgm:cxn modelId="{B22EC389-EFC3-F148-83A0-D67BB326F9B8}" type="presParOf" srcId="{BE23695B-9121-334F-B1C1-9FCE23B0D615}" destId="{FDBF153C-ED12-D246-9CEB-1B2C44ECC50B}" srcOrd="2" destOrd="0" presId="urn:microsoft.com/office/officeart/2005/8/layout/chevron1"/>
    <dgm:cxn modelId="{58C2695D-B2B1-934B-88F9-962D649D147F}" type="presParOf" srcId="{FDBF153C-ED12-D246-9CEB-1B2C44ECC50B}" destId="{B8B81C8C-7B29-CE4D-A417-F559A342A856}" srcOrd="0" destOrd="0" presId="urn:microsoft.com/office/officeart/2005/8/layout/chevron1"/>
    <dgm:cxn modelId="{8A786C86-ED30-134F-B8CD-4A36C305A40A}" type="presParOf" srcId="{FDBF153C-ED12-D246-9CEB-1B2C44ECC50B}" destId="{5A6B47FE-B703-A24C-9EFC-042A14884E36}" srcOrd="1" destOrd="0" presId="urn:microsoft.com/office/officeart/2005/8/layout/chevron1"/>
    <dgm:cxn modelId="{B971B3CD-8A15-1348-94AF-9627E204E0AE}" type="presParOf" srcId="{BE23695B-9121-334F-B1C1-9FCE23B0D615}" destId="{C50DE6EA-E03A-874A-90EE-FCB0CE634359}" srcOrd="3" destOrd="0" presId="urn:microsoft.com/office/officeart/2005/8/layout/chevron1"/>
    <dgm:cxn modelId="{0FAEA135-BF2F-9C43-8C43-0C06D2F331A5}" type="presParOf" srcId="{BE23695B-9121-334F-B1C1-9FCE23B0D615}" destId="{E67D2B28-37C9-4149-AD99-4D4FE6287798}" srcOrd="4" destOrd="0" presId="urn:microsoft.com/office/officeart/2005/8/layout/chevron1"/>
    <dgm:cxn modelId="{E131D156-624D-7145-A488-639236A2636B}" type="presParOf" srcId="{E67D2B28-37C9-4149-AD99-4D4FE6287798}" destId="{D06D9470-1CC6-E942-8A60-4B215C0A1F89}" srcOrd="0" destOrd="0" presId="urn:microsoft.com/office/officeart/2005/8/layout/chevron1"/>
    <dgm:cxn modelId="{34D8FEC1-1574-6648-81D2-10DF7B81972A}" type="presParOf" srcId="{E67D2B28-37C9-4149-AD99-4D4FE6287798}" destId="{AA15D98A-0BC3-F447-AB6A-A1122D8BBBEA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CCCBE5-D801-5B43-8CA8-46063CEC7399}" type="doc">
      <dgm:prSet loTypeId="urn:microsoft.com/office/officeart/2009/3/layout/DescendingProcess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785B28-B517-F24E-8391-7BF7F8E09F77}">
      <dgm:prSet phldrT="[Text]"/>
      <dgm:spPr/>
      <dgm:t>
        <a:bodyPr/>
        <a:lstStyle/>
        <a:p>
          <a:r>
            <a:rPr lang="en-US" dirty="0" smtClean="0"/>
            <a:t>Solutions PENTOR (6 - 12 months)</a:t>
          </a:r>
          <a:endParaRPr lang="en-US" dirty="0"/>
        </a:p>
      </dgm:t>
    </dgm:pt>
    <dgm:pt modelId="{CA6BE7B9-BFBB-4B48-A783-A05FF9950A93}" type="parTrans" cxnId="{B9A132F2-D44A-C042-877B-C6BDFEBE3690}">
      <dgm:prSet/>
      <dgm:spPr/>
      <dgm:t>
        <a:bodyPr/>
        <a:lstStyle/>
        <a:p>
          <a:endParaRPr lang="en-US"/>
        </a:p>
      </dgm:t>
    </dgm:pt>
    <dgm:pt modelId="{DF31D7A8-47AE-2047-BEAF-F9CE739C3042}" type="sibTrans" cxnId="{B9A132F2-D44A-C042-877B-C6BDFEBE3690}">
      <dgm:prSet/>
      <dgm:spPr/>
      <dgm:t>
        <a:bodyPr/>
        <a:lstStyle/>
        <a:p>
          <a:endParaRPr lang="en-US"/>
        </a:p>
      </dgm:t>
    </dgm:pt>
    <dgm:pt modelId="{3459B0B4-CCCF-B046-9190-E358889F82C0}">
      <dgm:prSet phldrT="[Text]"/>
      <dgm:spPr/>
      <dgm:t>
        <a:bodyPr/>
        <a:lstStyle/>
        <a:p>
          <a:r>
            <a:rPr lang="en-US" dirty="0" smtClean="0"/>
            <a:t>Home Trust</a:t>
          </a:r>
        </a:p>
        <a:p>
          <a:r>
            <a:rPr lang="en-US" dirty="0" smtClean="0"/>
            <a:t>(12 to 18 months)</a:t>
          </a:r>
          <a:endParaRPr lang="en-US" dirty="0"/>
        </a:p>
      </dgm:t>
    </dgm:pt>
    <dgm:pt modelId="{0885B553-0BE2-C443-AB30-9B2A61BDD18A}" type="parTrans" cxnId="{B0B1ABE8-4C39-3F46-AE95-ED4800BF65F0}">
      <dgm:prSet/>
      <dgm:spPr/>
      <dgm:t>
        <a:bodyPr/>
        <a:lstStyle/>
        <a:p>
          <a:endParaRPr lang="en-US"/>
        </a:p>
      </dgm:t>
    </dgm:pt>
    <dgm:pt modelId="{33CB253B-E63D-7849-A56E-19FB2E7F22EC}" type="sibTrans" cxnId="{B0B1ABE8-4C39-3F46-AE95-ED4800BF65F0}">
      <dgm:prSet/>
      <dgm:spPr>
        <a:solidFill>
          <a:schemeClr val="accent1">
            <a:tint val="60000"/>
            <a:hueOff val="0"/>
            <a:satOff val="0"/>
            <a:lumOff val="0"/>
            <a:alpha val="0"/>
          </a:schemeClr>
        </a:solidFill>
      </dgm:spPr>
      <dgm:t>
        <a:bodyPr/>
        <a:lstStyle/>
        <a:p>
          <a:endParaRPr lang="en-US"/>
        </a:p>
      </dgm:t>
    </dgm:pt>
    <dgm:pt modelId="{A3930D54-6829-D643-8B8E-C8DC9748B989}">
      <dgm:prSet phldrT="[Text]"/>
      <dgm:spPr/>
      <dgm:t>
        <a:bodyPr/>
        <a:lstStyle/>
        <a:p>
          <a:r>
            <a:rPr lang="en-US" dirty="0" smtClean="0"/>
            <a:t>“A” Institutions</a:t>
          </a:r>
        </a:p>
        <a:p>
          <a:r>
            <a:rPr lang="en-US" dirty="0" smtClean="0"/>
            <a:t> (300 months)</a:t>
          </a:r>
          <a:endParaRPr lang="en-US" dirty="0"/>
        </a:p>
      </dgm:t>
    </dgm:pt>
    <dgm:pt modelId="{F56C16CC-4D08-4840-8009-AAAFDE5A62C1}" type="parTrans" cxnId="{B0E4270A-548C-3042-A011-DDC6A6F19CEF}">
      <dgm:prSet/>
      <dgm:spPr/>
      <dgm:t>
        <a:bodyPr/>
        <a:lstStyle/>
        <a:p>
          <a:endParaRPr lang="en-US"/>
        </a:p>
      </dgm:t>
    </dgm:pt>
    <dgm:pt modelId="{2D50B7FF-8DB9-6A4E-8462-D2F5B8E6B80D}" type="sibTrans" cxnId="{B0E4270A-548C-3042-A011-DDC6A6F19CEF}">
      <dgm:prSet/>
      <dgm:spPr/>
      <dgm:t>
        <a:bodyPr/>
        <a:lstStyle/>
        <a:p>
          <a:endParaRPr lang="en-US"/>
        </a:p>
      </dgm:t>
    </dgm:pt>
    <dgm:pt modelId="{939DB211-501B-F844-A0A9-FD2076E285AE}" type="pres">
      <dgm:prSet presAssocID="{D8CCCBE5-D801-5B43-8CA8-46063CEC7399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112B762B-0D35-064C-AA55-B5F46B1E7111}" type="pres">
      <dgm:prSet presAssocID="{D8CCCBE5-D801-5B43-8CA8-46063CEC7399}" presName="arrowNode" presStyleLbl="node1" presStyleIdx="0" presStyleCnt="1" custScaleX="113060" custLinFactNeighborX="1110" custLinFactNeighborY="0"/>
      <dgm:spPr/>
      <dgm:t>
        <a:bodyPr/>
        <a:lstStyle/>
        <a:p>
          <a:endParaRPr lang="en-US"/>
        </a:p>
      </dgm:t>
    </dgm:pt>
    <dgm:pt modelId="{7F00DF3E-4D96-DA4A-9B19-90731FDCB78D}" type="pres">
      <dgm:prSet presAssocID="{7F785B28-B517-F24E-8391-7BF7F8E09F77}" presName="txNode1" presStyleLbl="revTx" presStyleIdx="0" presStyleCnt="3" custLinFactNeighborX="16206" custLinFactNeighborY="315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60BFA-556C-2441-A912-C5FE847C54A6}" type="pres">
      <dgm:prSet presAssocID="{3459B0B4-CCCF-B046-9190-E358889F82C0}" presName="txNode2" presStyleLbl="revTx" presStyleIdx="1" presStyleCnt="3" custLinFactNeighborX="-18846" custLinFactNeighborY="-837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BE344-3765-C34D-BB13-E6B6E785E0C7}" type="pres">
      <dgm:prSet presAssocID="{33CB253B-E63D-7849-A56E-19FB2E7F22EC}" presName="dotNode2" presStyleCnt="0"/>
      <dgm:spPr/>
      <dgm:t>
        <a:bodyPr/>
        <a:lstStyle/>
        <a:p>
          <a:endParaRPr lang="en-US"/>
        </a:p>
      </dgm:t>
    </dgm:pt>
    <dgm:pt modelId="{028EF90F-947C-8748-9BDB-C785D7987DC0}" type="pres">
      <dgm:prSet presAssocID="{33CB253B-E63D-7849-A56E-19FB2E7F22EC}" presName="dotRepeatNode" presStyleLbl="fgShp" presStyleIdx="0" presStyleCnt="1" custScaleX="872311" custScaleY="408925" custLinFactX="-1900000" custLinFactY="-772270" custLinFactNeighborX="-1959434" custLinFactNeighborY="-800000"/>
      <dgm:spPr/>
      <dgm:t>
        <a:bodyPr/>
        <a:lstStyle/>
        <a:p>
          <a:endParaRPr lang="en-US"/>
        </a:p>
      </dgm:t>
    </dgm:pt>
    <dgm:pt modelId="{23462E27-8569-7A4D-99FF-00A1DAFF88B0}" type="pres">
      <dgm:prSet presAssocID="{A3930D54-6829-D643-8B8E-C8DC9748B989}" presName="txNode3" presStyleLbl="revTx" presStyleIdx="2" presStyleCnt="3" custLinFactY="-100000" custLinFactNeighborX="28315" custLinFactNeighborY="-1724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CF2465-E831-EB41-85A7-82F9D2FD4CD4}" type="presOf" srcId="{3459B0B4-CCCF-B046-9190-E358889F82C0}" destId="{22660BFA-556C-2441-A912-C5FE847C54A6}" srcOrd="0" destOrd="0" presId="urn:microsoft.com/office/officeart/2009/3/layout/DescendingProcess"/>
    <dgm:cxn modelId="{B9A132F2-D44A-C042-877B-C6BDFEBE3690}" srcId="{D8CCCBE5-D801-5B43-8CA8-46063CEC7399}" destId="{7F785B28-B517-F24E-8391-7BF7F8E09F77}" srcOrd="0" destOrd="0" parTransId="{CA6BE7B9-BFBB-4B48-A783-A05FF9950A93}" sibTransId="{DF31D7A8-47AE-2047-BEAF-F9CE739C3042}"/>
    <dgm:cxn modelId="{C8A256C0-7A74-C342-BD8E-FC1C1F7462C4}" type="presOf" srcId="{D8CCCBE5-D801-5B43-8CA8-46063CEC7399}" destId="{939DB211-501B-F844-A0A9-FD2076E285AE}" srcOrd="0" destOrd="0" presId="urn:microsoft.com/office/officeart/2009/3/layout/DescendingProcess"/>
    <dgm:cxn modelId="{B0B1ABE8-4C39-3F46-AE95-ED4800BF65F0}" srcId="{D8CCCBE5-D801-5B43-8CA8-46063CEC7399}" destId="{3459B0B4-CCCF-B046-9190-E358889F82C0}" srcOrd="1" destOrd="0" parTransId="{0885B553-0BE2-C443-AB30-9B2A61BDD18A}" sibTransId="{33CB253B-E63D-7849-A56E-19FB2E7F22EC}"/>
    <dgm:cxn modelId="{B0E4270A-548C-3042-A011-DDC6A6F19CEF}" srcId="{D8CCCBE5-D801-5B43-8CA8-46063CEC7399}" destId="{A3930D54-6829-D643-8B8E-C8DC9748B989}" srcOrd="2" destOrd="0" parTransId="{F56C16CC-4D08-4840-8009-AAAFDE5A62C1}" sibTransId="{2D50B7FF-8DB9-6A4E-8462-D2F5B8E6B80D}"/>
    <dgm:cxn modelId="{1C03D02C-028A-7847-810E-642E7495C9E4}" type="presOf" srcId="{A3930D54-6829-D643-8B8E-C8DC9748B989}" destId="{23462E27-8569-7A4D-99FF-00A1DAFF88B0}" srcOrd="0" destOrd="0" presId="urn:microsoft.com/office/officeart/2009/3/layout/DescendingProcess"/>
    <dgm:cxn modelId="{397B304B-7B8D-C64A-808F-0F2E1ED30ABC}" type="presOf" srcId="{7F785B28-B517-F24E-8391-7BF7F8E09F77}" destId="{7F00DF3E-4D96-DA4A-9B19-90731FDCB78D}" srcOrd="0" destOrd="0" presId="urn:microsoft.com/office/officeart/2009/3/layout/DescendingProcess"/>
    <dgm:cxn modelId="{9C7285E1-D365-D54B-BB7F-702032CF039C}" type="presOf" srcId="{33CB253B-E63D-7849-A56E-19FB2E7F22EC}" destId="{028EF90F-947C-8748-9BDB-C785D7987DC0}" srcOrd="0" destOrd="0" presId="urn:microsoft.com/office/officeart/2009/3/layout/DescendingProcess"/>
    <dgm:cxn modelId="{A7724087-E5C3-D649-B7AC-6AB9B0CCB5A7}" type="presParOf" srcId="{939DB211-501B-F844-A0A9-FD2076E285AE}" destId="{112B762B-0D35-064C-AA55-B5F46B1E7111}" srcOrd="0" destOrd="0" presId="urn:microsoft.com/office/officeart/2009/3/layout/DescendingProcess"/>
    <dgm:cxn modelId="{9A1E7278-D6F4-B546-8AD2-0CAB5A8A6B0D}" type="presParOf" srcId="{939DB211-501B-F844-A0A9-FD2076E285AE}" destId="{7F00DF3E-4D96-DA4A-9B19-90731FDCB78D}" srcOrd="1" destOrd="0" presId="urn:microsoft.com/office/officeart/2009/3/layout/DescendingProcess"/>
    <dgm:cxn modelId="{D4262D34-F43F-5145-B1D8-C96D41DB4B66}" type="presParOf" srcId="{939DB211-501B-F844-A0A9-FD2076E285AE}" destId="{22660BFA-556C-2441-A912-C5FE847C54A6}" srcOrd="2" destOrd="0" presId="urn:microsoft.com/office/officeart/2009/3/layout/DescendingProcess"/>
    <dgm:cxn modelId="{07BFD4DD-0BD5-F44E-8B1F-99CAA3FCFD3D}" type="presParOf" srcId="{939DB211-501B-F844-A0A9-FD2076E285AE}" destId="{B45BE344-3765-C34D-BB13-E6B6E785E0C7}" srcOrd="3" destOrd="0" presId="urn:microsoft.com/office/officeart/2009/3/layout/DescendingProcess"/>
    <dgm:cxn modelId="{00647739-0EF0-5D4B-A7A7-4C03FAF31D6F}" type="presParOf" srcId="{B45BE344-3765-C34D-BB13-E6B6E785E0C7}" destId="{028EF90F-947C-8748-9BDB-C785D7987DC0}" srcOrd="0" destOrd="0" presId="urn:microsoft.com/office/officeart/2009/3/layout/DescendingProcess"/>
    <dgm:cxn modelId="{D4FB0716-C387-C944-AE78-F5F6B5DFA284}" type="presParOf" srcId="{939DB211-501B-F844-A0A9-FD2076E285AE}" destId="{23462E27-8569-7A4D-99FF-00A1DAFF88B0}" srcOrd="4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A64686-C7B3-6645-A893-5430DFE2BC38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</dgm:pt>
    <dgm:pt modelId="{9A20ACE9-B14E-A544-822C-C5C2AA855348}">
      <dgm:prSet phldrT="[Text]"/>
      <dgm:spPr/>
      <dgm:t>
        <a:bodyPr/>
        <a:lstStyle/>
        <a:p>
          <a:r>
            <a:rPr lang="en-US" dirty="0" smtClean="0"/>
            <a:t>PENTOR Short Term Solutions</a:t>
          </a:r>
          <a:endParaRPr lang="en-US" dirty="0"/>
        </a:p>
      </dgm:t>
    </dgm:pt>
    <dgm:pt modelId="{333E10F9-77DE-554C-9CDD-59730DEB8C97}" type="parTrans" cxnId="{C0DB19E4-DDF3-B84C-B9D0-D7021BA014AC}">
      <dgm:prSet/>
      <dgm:spPr/>
      <dgm:t>
        <a:bodyPr/>
        <a:lstStyle/>
        <a:p>
          <a:endParaRPr lang="en-US"/>
        </a:p>
      </dgm:t>
    </dgm:pt>
    <dgm:pt modelId="{9E111945-8F75-7A49-A8A4-94D2EE01FC02}" type="sibTrans" cxnId="{C0DB19E4-DDF3-B84C-B9D0-D7021BA014AC}">
      <dgm:prSet/>
      <dgm:spPr/>
      <dgm:t>
        <a:bodyPr/>
        <a:lstStyle/>
        <a:p>
          <a:endParaRPr lang="en-US"/>
        </a:p>
      </dgm:t>
    </dgm:pt>
    <dgm:pt modelId="{D29459AE-F86A-6B45-A09F-B5C6C9722915}">
      <dgm:prSet phldrT="[Text]"/>
      <dgm:spPr/>
      <dgm:t>
        <a:bodyPr/>
        <a:lstStyle/>
        <a:p>
          <a:r>
            <a:rPr lang="en-US" dirty="0" smtClean="0"/>
            <a:t>Home Trust</a:t>
          </a:r>
          <a:endParaRPr lang="en-US" dirty="0"/>
        </a:p>
      </dgm:t>
    </dgm:pt>
    <dgm:pt modelId="{1EF60A8D-0698-7441-A7AE-2785204E9E02}" type="parTrans" cxnId="{83178F5E-3932-CD49-95C2-AADCA47576B2}">
      <dgm:prSet/>
      <dgm:spPr/>
      <dgm:t>
        <a:bodyPr/>
        <a:lstStyle/>
        <a:p>
          <a:endParaRPr lang="en-US"/>
        </a:p>
      </dgm:t>
    </dgm:pt>
    <dgm:pt modelId="{958F7ADE-8F71-0D40-90AB-43F4262917B9}" type="sibTrans" cxnId="{83178F5E-3932-CD49-95C2-AADCA47576B2}">
      <dgm:prSet/>
      <dgm:spPr/>
      <dgm:t>
        <a:bodyPr/>
        <a:lstStyle/>
        <a:p>
          <a:endParaRPr lang="en-US"/>
        </a:p>
      </dgm:t>
    </dgm:pt>
    <dgm:pt modelId="{E0EF6796-736B-7845-BD2D-5710F170E5E8}">
      <dgm:prSet phldrT="[Text]"/>
      <dgm:spPr/>
      <dgm:t>
        <a:bodyPr/>
        <a:lstStyle/>
        <a:p>
          <a:r>
            <a:rPr lang="en-US" dirty="0" smtClean="0"/>
            <a:t> “A” Banks, Insurance Co …..</a:t>
          </a:r>
          <a:endParaRPr lang="en-US" dirty="0"/>
        </a:p>
      </dgm:t>
    </dgm:pt>
    <dgm:pt modelId="{56BA502E-39A0-0446-81DA-294659D9D454}" type="parTrans" cxnId="{CCC04550-79BB-E84B-A8E4-C239807B8845}">
      <dgm:prSet/>
      <dgm:spPr/>
      <dgm:t>
        <a:bodyPr/>
        <a:lstStyle/>
        <a:p>
          <a:endParaRPr lang="en-US"/>
        </a:p>
      </dgm:t>
    </dgm:pt>
    <dgm:pt modelId="{E17C418B-3032-D647-BDF6-7B2AF9B3D66D}" type="sibTrans" cxnId="{CCC04550-79BB-E84B-A8E4-C239807B8845}">
      <dgm:prSet/>
      <dgm:spPr/>
      <dgm:t>
        <a:bodyPr/>
        <a:lstStyle/>
        <a:p>
          <a:endParaRPr lang="en-US"/>
        </a:p>
      </dgm:t>
    </dgm:pt>
    <dgm:pt modelId="{BE23695B-9121-334F-B1C1-9FCE23B0D615}" type="pres">
      <dgm:prSet presAssocID="{B3A64686-C7B3-6645-A893-5430DFE2BC38}" presName="Name0" presStyleCnt="0">
        <dgm:presLayoutVars>
          <dgm:dir/>
          <dgm:animLvl val="lvl"/>
          <dgm:resizeHandles val="exact"/>
        </dgm:presLayoutVars>
      </dgm:prSet>
      <dgm:spPr/>
    </dgm:pt>
    <dgm:pt modelId="{82CD65CD-0602-984F-8C09-E69E50AAF30C}" type="pres">
      <dgm:prSet presAssocID="{9A20ACE9-B14E-A544-822C-C5C2AA85534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4B2803-AD95-5C44-A395-ADCA25CA3D35}" type="pres">
      <dgm:prSet presAssocID="{9E111945-8F75-7A49-A8A4-94D2EE01FC02}" presName="parTxOnlySpace" presStyleCnt="0"/>
      <dgm:spPr/>
    </dgm:pt>
    <dgm:pt modelId="{21BF543F-8935-3548-8E9F-9D038BA7808C}" type="pres">
      <dgm:prSet presAssocID="{D29459AE-F86A-6B45-A09F-B5C6C972291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BBF73-BEF5-1247-9CA2-0C0B3BECC444}" type="pres">
      <dgm:prSet presAssocID="{958F7ADE-8F71-0D40-90AB-43F4262917B9}" presName="parTxOnlySpace" presStyleCnt="0"/>
      <dgm:spPr/>
    </dgm:pt>
    <dgm:pt modelId="{F0C1B613-BF16-E542-A4AB-698F0280BAE9}" type="pres">
      <dgm:prSet presAssocID="{E0EF6796-736B-7845-BD2D-5710F170E5E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C04550-79BB-E84B-A8E4-C239807B8845}" srcId="{B3A64686-C7B3-6645-A893-5430DFE2BC38}" destId="{E0EF6796-736B-7845-BD2D-5710F170E5E8}" srcOrd="2" destOrd="0" parTransId="{56BA502E-39A0-0446-81DA-294659D9D454}" sibTransId="{E17C418B-3032-D647-BDF6-7B2AF9B3D66D}"/>
    <dgm:cxn modelId="{084FB036-E84A-644A-AF22-5DCDC3F0B850}" type="presOf" srcId="{D29459AE-F86A-6B45-A09F-B5C6C9722915}" destId="{21BF543F-8935-3548-8E9F-9D038BA7808C}" srcOrd="0" destOrd="0" presId="urn:microsoft.com/office/officeart/2005/8/layout/chevron1"/>
    <dgm:cxn modelId="{452F2856-5C58-564D-9159-324B5D31B903}" type="presOf" srcId="{9A20ACE9-B14E-A544-822C-C5C2AA855348}" destId="{82CD65CD-0602-984F-8C09-E69E50AAF30C}" srcOrd="0" destOrd="0" presId="urn:microsoft.com/office/officeart/2005/8/layout/chevron1"/>
    <dgm:cxn modelId="{20C2D3FD-D154-254E-B0BF-964D82334D73}" type="presOf" srcId="{E0EF6796-736B-7845-BD2D-5710F170E5E8}" destId="{F0C1B613-BF16-E542-A4AB-698F0280BAE9}" srcOrd="0" destOrd="0" presId="urn:microsoft.com/office/officeart/2005/8/layout/chevron1"/>
    <dgm:cxn modelId="{83178F5E-3932-CD49-95C2-AADCA47576B2}" srcId="{B3A64686-C7B3-6645-A893-5430DFE2BC38}" destId="{D29459AE-F86A-6B45-A09F-B5C6C9722915}" srcOrd="1" destOrd="0" parTransId="{1EF60A8D-0698-7441-A7AE-2785204E9E02}" sibTransId="{958F7ADE-8F71-0D40-90AB-43F4262917B9}"/>
    <dgm:cxn modelId="{C0DB19E4-DDF3-B84C-B9D0-D7021BA014AC}" srcId="{B3A64686-C7B3-6645-A893-5430DFE2BC38}" destId="{9A20ACE9-B14E-A544-822C-C5C2AA855348}" srcOrd="0" destOrd="0" parTransId="{333E10F9-77DE-554C-9CDD-59730DEB8C97}" sibTransId="{9E111945-8F75-7A49-A8A4-94D2EE01FC02}"/>
    <dgm:cxn modelId="{8FE751E8-9E95-A44F-9BB2-CD9664A81AAB}" type="presOf" srcId="{B3A64686-C7B3-6645-A893-5430DFE2BC38}" destId="{BE23695B-9121-334F-B1C1-9FCE23B0D615}" srcOrd="0" destOrd="0" presId="urn:microsoft.com/office/officeart/2005/8/layout/chevron1"/>
    <dgm:cxn modelId="{18B219B8-48EB-2341-967A-F002CAA60C74}" type="presParOf" srcId="{BE23695B-9121-334F-B1C1-9FCE23B0D615}" destId="{82CD65CD-0602-984F-8C09-E69E50AAF30C}" srcOrd="0" destOrd="0" presId="urn:microsoft.com/office/officeart/2005/8/layout/chevron1"/>
    <dgm:cxn modelId="{F7C0704D-D7B0-5E4D-8E6E-6E760D1FF711}" type="presParOf" srcId="{BE23695B-9121-334F-B1C1-9FCE23B0D615}" destId="{3A4B2803-AD95-5C44-A395-ADCA25CA3D35}" srcOrd="1" destOrd="0" presId="urn:microsoft.com/office/officeart/2005/8/layout/chevron1"/>
    <dgm:cxn modelId="{ECAF3957-AD60-C04D-A7B5-24650D0F1DD0}" type="presParOf" srcId="{BE23695B-9121-334F-B1C1-9FCE23B0D615}" destId="{21BF543F-8935-3548-8E9F-9D038BA7808C}" srcOrd="2" destOrd="0" presId="urn:microsoft.com/office/officeart/2005/8/layout/chevron1"/>
    <dgm:cxn modelId="{4D9DC065-8CC6-9F49-8DCC-6D579211A3BC}" type="presParOf" srcId="{BE23695B-9121-334F-B1C1-9FCE23B0D615}" destId="{B31BBF73-BEF5-1247-9CA2-0C0B3BECC444}" srcOrd="3" destOrd="0" presId="urn:microsoft.com/office/officeart/2005/8/layout/chevron1"/>
    <dgm:cxn modelId="{08D6696B-71B4-3241-9431-18254F381337}" type="presParOf" srcId="{BE23695B-9121-334F-B1C1-9FCE23B0D615}" destId="{F0C1B613-BF16-E542-A4AB-698F0280BAE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CCCBE5-D801-5B43-8CA8-46063CEC7399}" type="doc">
      <dgm:prSet loTypeId="urn:microsoft.com/office/officeart/2009/3/layout/DescendingProcess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930D54-6829-D643-8B8E-C8DC9748B989}">
      <dgm:prSet phldrT="[Text]"/>
      <dgm:spPr/>
      <dgm:t>
        <a:bodyPr/>
        <a:lstStyle/>
        <a:p>
          <a:endParaRPr lang="en-US" dirty="0"/>
        </a:p>
      </dgm:t>
    </dgm:pt>
    <dgm:pt modelId="{2D50B7FF-8DB9-6A4E-8462-D2F5B8E6B80D}" type="sibTrans" cxnId="{B0E4270A-548C-3042-A011-DDC6A6F19CEF}">
      <dgm:prSet/>
      <dgm:spPr/>
      <dgm:t>
        <a:bodyPr/>
        <a:lstStyle/>
        <a:p>
          <a:endParaRPr lang="en-US"/>
        </a:p>
      </dgm:t>
    </dgm:pt>
    <dgm:pt modelId="{F56C16CC-4D08-4840-8009-AAAFDE5A62C1}" type="parTrans" cxnId="{B0E4270A-548C-3042-A011-DDC6A6F19CEF}">
      <dgm:prSet/>
      <dgm:spPr/>
      <dgm:t>
        <a:bodyPr/>
        <a:lstStyle/>
        <a:p>
          <a:endParaRPr lang="en-US"/>
        </a:p>
      </dgm:t>
    </dgm:pt>
    <dgm:pt modelId="{939DB211-501B-F844-A0A9-FD2076E285AE}" type="pres">
      <dgm:prSet presAssocID="{D8CCCBE5-D801-5B43-8CA8-46063CEC7399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112B762B-0D35-064C-AA55-B5F46B1E7111}" type="pres">
      <dgm:prSet presAssocID="{D8CCCBE5-D801-5B43-8CA8-46063CEC7399}" presName="arrowNode" presStyleLbl="node1" presStyleIdx="0" presStyleCnt="1" custScaleX="113060" custLinFactNeighborX="1110" custLinFactNeighborY="0"/>
      <dgm:spPr/>
      <dgm:t>
        <a:bodyPr/>
        <a:lstStyle/>
        <a:p>
          <a:endParaRPr lang="en-US"/>
        </a:p>
      </dgm:t>
    </dgm:pt>
    <dgm:pt modelId="{97A5CC26-6D43-6346-A197-0638DBB2FD65}" type="pres">
      <dgm:prSet presAssocID="{A3930D54-6829-D643-8B8E-C8DC9748B989}" presName="txNode1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E4270A-548C-3042-A011-DDC6A6F19CEF}" srcId="{D8CCCBE5-D801-5B43-8CA8-46063CEC7399}" destId="{A3930D54-6829-D643-8B8E-C8DC9748B989}" srcOrd="0" destOrd="0" parTransId="{F56C16CC-4D08-4840-8009-AAAFDE5A62C1}" sibTransId="{2D50B7FF-8DB9-6A4E-8462-D2F5B8E6B80D}"/>
    <dgm:cxn modelId="{1B19D6A8-5E5C-CF4E-9FFF-6F9CB1A89DFD}" type="presOf" srcId="{D8CCCBE5-D801-5B43-8CA8-46063CEC7399}" destId="{939DB211-501B-F844-A0A9-FD2076E285AE}" srcOrd="0" destOrd="0" presId="urn:microsoft.com/office/officeart/2009/3/layout/DescendingProcess"/>
    <dgm:cxn modelId="{B64081B1-C80F-1E4B-AD1F-C7D9FC90241F}" type="presOf" srcId="{A3930D54-6829-D643-8B8E-C8DC9748B989}" destId="{97A5CC26-6D43-6346-A197-0638DBB2FD65}" srcOrd="0" destOrd="0" presId="urn:microsoft.com/office/officeart/2009/3/layout/DescendingProcess"/>
    <dgm:cxn modelId="{87F18999-B06D-4942-BA98-8573DF969562}" type="presParOf" srcId="{939DB211-501B-F844-A0A9-FD2076E285AE}" destId="{112B762B-0D35-064C-AA55-B5F46B1E7111}" srcOrd="0" destOrd="0" presId="urn:microsoft.com/office/officeart/2009/3/layout/DescendingProcess"/>
    <dgm:cxn modelId="{FD65ECBC-7100-BF4B-A6E4-C075BF8996B5}" type="presParOf" srcId="{939DB211-501B-F844-A0A9-FD2076E285AE}" destId="{97A5CC26-6D43-6346-A197-0638DBB2FD65}" srcOrd="1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2A598-BE94-4B40-9775-A2D771C43B56}">
      <dsp:nvSpPr>
        <dsp:cNvPr id="0" name=""/>
        <dsp:cNvSpPr/>
      </dsp:nvSpPr>
      <dsp:spPr>
        <a:xfrm>
          <a:off x="2411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Private Lenders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</a:t>
          </a:r>
          <a:r>
            <a:rPr lang="en-US" sz="1600" kern="1200" dirty="0" err="1" smtClean="0"/>
            <a:t>ie</a:t>
          </a:r>
          <a:r>
            <a:rPr lang="en-US" sz="1600" kern="1200" dirty="0" smtClean="0"/>
            <a:t>. PENTOR Finance)</a:t>
          </a:r>
          <a:endParaRPr lang="en-US" sz="1600" kern="1200" dirty="0"/>
        </a:p>
      </dsp:txBody>
      <dsp:txXfrm>
        <a:off x="589895" y="1675497"/>
        <a:ext cx="1762452" cy="1174968"/>
      </dsp:txXfrm>
    </dsp:sp>
    <dsp:sp modelId="{20E47BB1-3179-9646-A504-DA249E61B2CB}">
      <dsp:nvSpPr>
        <dsp:cNvPr id="0" name=""/>
        <dsp:cNvSpPr/>
      </dsp:nvSpPr>
      <dsp:spPr>
        <a:xfrm>
          <a:off x="2646089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Alternative Lenders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</a:t>
          </a:r>
          <a:r>
            <a:rPr lang="en-US" sz="1600" kern="1200" dirty="0" err="1" smtClean="0"/>
            <a:t>ie</a:t>
          </a:r>
          <a:r>
            <a:rPr lang="en-US" sz="1600" kern="1200" dirty="0" smtClean="0"/>
            <a:t> Home Trust)</a:t>
          </a:r>
          <a:endParaRPr lang="en-US" sz="1600" kern="1200" dirty="0"/>
        </a:p>
      </dsp:txBody>
      <dsp:txXfrm>
        <a:off x="3233573" y="1675497"/>
        <a:ext cx="1762452" cy="1174968"/>
      </dsp:txXfrm>
    </dsp:sp>
    <dsp:sp modelId="{4B5E751B-53A9-484D-B6E3-ABE78284A613}">
      <dsp:nvSpPr>
        <dsp:cNvPr id="0" name=""/>
        <dsp:cNvSpPr/>
      </dsp:nvSpPr>
      <dsp:spPr>
        <a:xfrm>
          <a:off x="5289768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“A” Banks, Insurance Companies et al</a:t>
          </a:r>
          <a:endParaRPr lang="en-US" sz="2000" kern="1200" dirty="0"/>
        </a:p>
      </dsp:txBody>
      <dsp:txXfrm>
        <a:off x="5877252" y="1675497"/>
        <a:ext cx="1762452" cy="1174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6FB03B-D2E2-5D41-94F6-6DD4A37C3C71}">
      <dsp:nvSpPr>
        <dsp:cNvPr id="0" name=""/>
        <dsp:cNvSpPr/>
      </dsp:nvSpPr>
      <dsp:spPr>
        <a:xfrm>
          <a:off x="3536" y="0"/>
          <a:ext cx="405050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Repossess and Lose Home</a:t>
          </a:r>
          <a:endParaRPr lang="en-US" sz="4300" kern="1200" dirty="0"/>
        </a:p>
      </dsp:txBody>
      <dsp:txXfrm>
        <a:off x="3536" y="1810385"/>
        <a:ext cx="4050506" cy="1810385"/>
      </dsp:txXfrm>
    </dsp:sp>
    <dsp:sp modelId="{5F45B2A8-1298-3C4A-9392-1AA3474B7EDC}">
      <dsp:nvSpPr>
        <dsp:cNvPr id="0" name=""/>
        <dsp:cNvSpPr/>
      </dsp:nvSpPr>
      <dsp:spPr>
        <a:xfrm>
          <a:off x="990524" y="76201"/>
          <a:ext cx="2076530" cy="189785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9000" r="-5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07C6-6E5A-1942-BB09-9E33B959F446}">
      <dsp:nvSpPr>
        <dsp:cNvPr id="0" name=""/>
        <dsp:cNvSpPr/>
      </dsp:nvSpPr>
      <dsp:spPr>
        <a:xfrm>
          <a:off x="4175557" y="0"/>
          <a:ext cx="405050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5816" tIns="305816" rIns="305816" bIns="305816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Repay &amp; Graduate</a:t>
          </a:r>
          <a:endParaRPr lang="en-US" sz="4300" kern="1200" dirty="0"/>
        </a:p>
      </dsp:txBody>
      <dsp:txXfrm>
        <a:off x="4175557" y="1810385"/>
        <a:ext cx="4050506" cy="1810385"/>
      </dsp:txXfrm>
    </dsp:sp>
    <dsp:sp modelId="{6AE78859-EED7-9C44-8FE4-67C37CEF9236}">
      <dsp:nvSpPr>
        <dsp:cNvPr id="0" name=""/>
        <dsp:cNvSpPr/>
      </dsp:nvSpPr>
      <dsp:spPr>
        <a:xfrm>
          <a:off x="4972049" y="45817"/>
          <a:ext cx="2381471" cy="201158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D64020-CBDE-8F41-8954-B5871C0FD1A9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7B297-091C-EB47-B5FC-1233CCCC4EEF}">
      <dsp:nvSpPr>
        <dsp:cNvPr id="0" name=""/>
        <dsp:cNvSpPr/>
      </dsp:nvSpPr>
      <dsp:spPr>
        <a:xfrm>
          <a:off x="218851" y="1288472"/>
          <a:ext cx="2768649" cy="110745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PENTOR Short Term Solutions</a:t>
          </a:r>
          <a:endParaRPr lang="en-US" sz="2500" kern="1200" dirty="0"/>
        </a:p>
      </dsp:txBody>
      <dsp:txXfrm>
        <a:off x="772581" y="1288472"/>
        <a:ext cx="1661190" cy="1107459"/>
      </dsp:txXfrm>
    </dsp:sp>
    <dsp:sp modelId="{82086A8C-1ECE-9448-941E-58C27E450DFD}">
      <dsp:nvSpPr>
        <dsp:cNvPr id="0" name=""/>
        <dsp:cNvSpPr/>
      </dsp:nvSpPr>
      <dsp:spPr>
        <a:xfrm>
          <a:off x="5355" y="2534365"/>
          <a:ext cx="2641911" cy="70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  6 to12 months</a:t>
          </a:r>
          <a:endParaRPr lang="en-US" sz="2500" kern="1200" dirty="0"/>
        </a:p>
      </dsp:txBody>
      <dsp:txXfrm>
        <a:off x="5355" y="2534365"/>
        <a:ext cx="2641911" cy="703125"/>
      </dsp:txXfrm>
    </dsp:sp>
    <dsp:sp modelId="{B8B81C8C-7B29-CE4D-A417-F559A342A856}">
      <dsp:nvSpPr>
        <dsp:cNvPr id="0" name=""/>
        <dsp:cNvSpPr/>
      </dsp:nvSpPr>
      <dsp:spPr>
        <a:xfrm>
          <a:off x="2902945" y="1288472"/>
          <a:ext cx="2768649" cy="110745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Home Trust</a:t>
          </a:r>
          <a:endParaRPr lang="en-US" sz="2500" kern="1200" dirty="0"/>
        </a:p>
      </dsp:txBody>
      <dsp:txXfrm>
        <a:off x="3456675" y="1288472"/>
        <a:ext cx="1661190" cy="1107459"/>
      </dsp:txXfrm>
    </dsp:sp>
    <dsp:sp modelId="{5A6B47FE-B703-A24C-9EFC-042A14884E36}">
      <dsp:nvSpPr>
        <dsp:cNvPr id="0" name=""/>
        <dsp:cNvSpPr/>
      </dsp:nvSpPr>
      <dsp:spPr>
        <a:xfrm>
          <a:off x="2771501" y="2534365"/>
          <a:ext cx="2477808" cy="70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12 to18 months</a:t>
          </a:r>
          <a:endParaRPr lang="en-US" sz="2500" kern="1200" dirty="0"/>
        </a:p>
      </dsp:txBody>
      <dsp:txXfrm>
        <a:off x="2771501" y="2534365"/>
        <a:ext cx="2477808" cy="703125"/>
      </dsp:txXfrm>
    </dsp:sp>
    <dsp:sp modelId="{D06D9470-1CC6-E942-8A60-4B215C0A1F89}">
      <dsp:nvSpPr>
        <dsp:cNvPr id="0" name=""/>
        <dsp:cNvSpPr/>
      </dsp:nvSpPr>
      <dsp:spPr>
        <a:xfrm>
          <a:off x="5455595" y="1288472"/>
          <a:ext cx="2768649" cy="110745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“A” Banks, Insurance Co …..</a:t>
          </a:r>
          <a:endParaRPr lang="en-US" sz="2500" kern="1200" dirty="0"/>
        </a:p>
      </dsp:txBody>
      <dsp:txXfrm>
        <a:off x="6009325" y="1288472"/>
        <a:ext cx="1661190" cy="1107459"/>
      </dsp:txXfrm>
    </dsp:sp>
    <dsp:sp modelId="{AA15D98A-0BC3-F447-AB6A-A1122D8BBBEA}">
      <dsp:nvSpPr>
        <dsp:cNvPr id="0" name=""/>
        <dsp:cNvSpPr/>
      </dsp:nvSpPr>
      <dsp:spPr>
        <a:xfrm>
          <a:off x="5455595" y="2534365"/>
          <a:ext cx="2214919" cy="70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ctr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300 months</a:t>
          </a:r>
          <a:endParaRPr lang="en-US" sz="2500" kern="1200" dirty="0"/>
        </a:p>
      </dsp:txBody>
      <dsp:txXfrm>
        <a:off x="5455595" y="2534365"/>
        <a:ext cx="2214919" cy="7031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B762B-0D35-064C-AA55-B5F46B1E7111}">
      <dsp:nvSpPr>
        <dsp:cNvPr id="0" name=""/>
        <dsp:cNvSpPr/>
      </dsp:nvSpPr>
      <dsp:spPr>
        <a:xfrm rot="4396374">
          <a:off x="2012997" y="620755"/>
          <a:ext cx="3738857" cy="3284452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8EF90F-947C-8748-9BDB-C785D7987DC0}">
      <dsp:nvSpPr>
        <dsp:cNvPr id="0" name=""/>
        <dsp:cNvSpPr/>
      </dsp:nvSpPr>
      <dsp:spPr>
        <a:xfrm>
          <a:off x="0" y="53733"/>
          <a:ext cx="860674" cy="40346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00DF3E-4D96-DA4A-9B19-90731FDCB78D}">
      <dsp:nvSpPr>
        <dsp:cNvPr id="0" name=""/>
        <dsp:cNvSpPr/>
      </dsp:nvSpPr>
      <dsp:spPr>
        <a:xfrm>
          <a:off x="1924045" y="228600"/>
          <a:ext cx="1842066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Solutions PENTOR (6 - 12 months)</a:t>
          </a:r>
          <a:endParaRPr lang="en-US" sz="1900" kern="1200" dirty="0"/>
        </a:p>
      </dsp:txBody>
      <dsp:txXfrm>
        <a:off x="1924045" y="228600"/>
        <a:ext cx="1842066" cy="724154"/>
      </dsp:txXfrm>
    </dsp:sp>
    <dsp:sp modelId="{22660BFA-556C-2441-A912-C5FE847C54A6}">
      <dsp:nvSpPr>
        <dsp:cNvPr id="0" name=""/>
        <dsp:cNvSpPr/>
      </dsp:nvSpPr>
      <dsp:spPr>
        <a:xfrm>
          <a:off x="4000679" y="838201"/>
          <a:ext cx="2190566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Home Trust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(12 to 18 months)</a:t>
          </a:r>
          <a:endParaRPr lang="en-US" sz="1900" kern="1200" dirty="0"/>
        </a:p>
      </dsp:txBody>
      <dsp:txXfrm>
        <a:off x="4000679" y="838201"/>
        <a:ext cx="2190566" cy="724154"/>
      </dsp:txXfrm>
    </dsp:sp>
    <dsp:sp modelId="{23462E27-8569-7A4D-99FF-00A1DAFF88B0}">
      <dsp:nvSpPr>
        <dsp:cNvPr id="0" name=""/>
        <dsp:cNvSpPr/>
      </dsp:nvSpPr>
      <dsp:spPr>
        <a:xfrm>
          <a:off x="4819639" y="1828800"/>
          <a:ext cx="2489279" cy="7241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“A” Institutions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(300 months)</a:t>
          </a:r>
          <a:endParaRPr lang="en-US" sz="1900" kern="1200" dirty="0"/>
        </a:p>
      </dsp:txBody>
      <dsp:txXfrm>
        <a:off x="4819639" y="1828800"/>
        <a:ext cx="2489279" cy="7241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D65CD-0602-984F-8C09-E69E50AAF30C}">
      <dsp:nvSpPr>
        <dsp:cNvPr id="0" name=""/>
        <dsp:cNvSpPr/>
      </dsp:nvSpPr>
      <dsp:spPr>
        <a:xfrm>
          <a:off x="2411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PENTOR Short Term Solutions</a:t>
          </a:r>
          <a:endParaRPr lang="en-US" sz="2600" kern="1200" dirty="0"/>
        </a:p>
      </dsp:txBody>
      <dsp:txXfrm>
        <a:off x="589895" y="1675497"/>
        <a:ext cx="1762452" cy="1174968"/>
      </dsp:txXfrm>
    </dsp:sp>
    <dsp:sp modelId="{21BF543F-8935-3548-8E9F-9D038BA7808C}">
      <dsp:nvSpPr>
        <dsp:cNvPr id="0" name=""/>
        <dsp:cNvSpPr/>
      </dsp:nvSpPr>
      <dsp:spPr>
        <a:xfrm>
          <a:off x="2646089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Home Trust</a:t>
          </a:r>
          <a:endParaRPr lang="en-US" sz="2600" kern="1200" dirty="0"/>
        </a:p>
      </dsp:txBody>
      <dsp:txXfrm>
        <a:off x="3233573" y="1675497"/>
        <a:ext cx="1762452" cy="1174968"/>
      </dsp:txXfrm>
    </dsp:sp>
    <dsp:sp modelId="{F0C1B613-BF16-E542-A4AB-698F0280BAE9}">
      <dsp:nvSpPr>
        <dsp:cNvPr id="0" name=""/>
        <dsp:cNvSpPr/>
      </dsp:nvSpPr>
      <dsp:spPr>
        <a:xfrm>
          <a:off x="5289768" y="1675497"/>
          <a:ext cx="2937420" cy="117496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 “A” Banks, Insurance Co …..</a:t>
          </a:r>
          <a:endParaRPr lang="en-US" sz="2600" kern="1200" dirty="0"/>
        </a:p>
      </dsp:txBody>
      <dsp:txXfrm>
        <a:off x="5877252" y="1675497"/>
        <a:ext cx="1762452" cy="11749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B762B-0D35-064C-AA55-B5F46B1E7111}">
      <dsp:nvSpPr>
        <dsp:cNvPr id="0" name=""/>
        <dsp:cNvSpPr/>
      </dsp:nvSpPr>
      <dsp:spPr>
        <a:xfrm rot="4396374">
          <a:off x="1147392" y="328122"/>
          <a:ext cx="1976309" cy="1736117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A5CC26-6D43-6346-A197-0638DBB2FD65}">
      <dsp:nvSpPr>
        <dsp:cNvPr id="0" name=""/>
        <dsp:cNvSpPr/>
      </dsp:nvSpPr>
      <dsp:spPr>
        <a:xfrm>
          <a:off x="942577" y="0"/>
          <a:ext cx="973691" cy="38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b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/>
        </a:p>
      </dsp:txBody>
      <dsp:txXfrm>
        <a:off x="942577" y="0"/>
        <a:ext cx="973691" cy="382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EC021-F453-DB46-9844-EF278E051DAA}" type="datetimeFigureOut">
              <a:rPr lang="en-US" smtClean="0"/>
              <a:t>2013-09-04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EC13F-4209-C548-B415-6CBF8330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51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17B31-31A7-4096-99D4-99CF5E2F2293}" type="datetimeFigureOut">
              <a:rPr lang="en-US" smtClean="0"/>
              <a:t>2013-09-04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D86E0-ADC1-4C11-892B-A6130F178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0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1" y="0"/>
            <a:ext cx="9840983" cy="6858001"/>
            <a:chOff x="-1" y="0"/>
            <a:chExt cx="9840983" cy="6858001"/>
          </a:xfrm>
        </p:grpSpPr>
        <p:sp>
          <p:nvSpPr>
            <p:cNvPr id="8" name="Rectangle 7"/>
            <p:cNvSpPr/>
            <p:nvPr/>
          </p:nvSpPr>
          <p:spPr>
            <a:xfrm>
              <a:off x="-1" y="685800"/>
              <a:ext cx="9162143" cy="5545722"/>
            </a:xfrm>
            <a:prstGeom prst="rect">
              <a:avLst/>
            </a:prstGeom>
            <a:gradFill flip="none" rotWithShape="1">
              <a:gsLst>
                <a:gs pos="53000">
                  <a:schemeClr val="bg1">
                    <a:lumMod val="85000"/>
                  </a:schemeClr>
                </a:gs>
                <a:gs pos="0">
                  <a:schemeClr val="bg1">
                    <a:lumMod val="75000"/>
                  </a:schemeClr>
                </a:gs>
                <a:gs pos="88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spcCol="0"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-1" y="0"/>
              <a:ext cx="9162143" cy="952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spcCol="0"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0"/>
              <a:ext cx="9162144" cy="914400"/>
            </a:xfrm>
            <a:prstGeom prst="rect">
              <a:avLst/>
            </a:prstGeom>
            <a:solidFill>
              <a:srgbClr val="4B466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1882" tIns="50941" rIns="101882" bIns="50941" spcCol="0"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 descr="C:\Users\Aaron\Desktop\46360_tas__pentor_logo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671"/>
            <a:stretch/>
          </p:blipFill>
          <p:spPr bwMode="auto">
            <a:xfrm>
              <a:off x="502117" y="123825"/>
              <a:ext cx="1050458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0" y="4695827"/>
              <a:ext cx="9162143" cy="2162174"/>
              <a:chOff x="0" y="4695827"/>
              <a:chExt cx="9162143" cy="2162174"/>
            </a:xfrm>
          </p:grpSpPr>
          <p:pic>
            <p:nvPicPr>
              <p:cNvPr id="15" name="Picture 4" descr="C:\Users\Aaron\Desktop\Picture3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11" t="-1" r="35322" b="56929"/>
              <a:stretch/>
            </p:blipFill>
            <p:spPr bwMode="auto">
              <a:xfrm>
                <a:off x="0" y="4695827"/>
                <a:ext cx="9162143" cy="2162174"/>
              </a:xfrm>
              <a:prstGeom prst="rect">
                <a:avLst/>
              </a:prstGeom>
              <a:noFill/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C:\Users\Aaron\Desktop\Picture1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74" t="-1" r="36042" b="58819"/>
              <a:stretch/>
            </p:blipFill>
            <p:spPr bwMode="auto">
              <a:xfrm>
                <a:off x="0" y="4757064"/>
                <a:ext cx="9162142" cy="210093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3552825" y="5768932"/>
              <a:ext cx="6288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ill Sans MT" pitchFamily="34" charset="0"/>
                </a:rPr>
                <a:t>SHORT  TERM  MORTGAGE  SOLUTIONS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94379" y="6062245"/>
              <a:ext cx="541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 Cen MT" pitchFamily="34" charset="0"/>
                </a:rPr>
                <a:t>Funding to Achieve your Goals</a:t>
              </a:r>
              <a:r>
                <a:rPr lang="en-US" sz="1000" i="1" baseline="5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w Cen MT" pitchFamily="34" charset="0"/>
                </a:rPr>
                <a:t>TM</a:t>
              </a:r>
              <a:endParaRPr lang="en-US" sz="1000" i="1" baseline="5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4371967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1667" y="6578602"/>
            <a:ext cx="2133600" cy="279398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rgbClr val="3F3B53"/>
                </a:solidFill>
              </a:defRPr>
            </a:lvl1pPr>
          </a:lstStyle>
          <a:p>
            <a:fld id="{D4C5D112-8C53-4B38-ADFE-7BD3097625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47675" y="79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0955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0222136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28600" y="1524000"/>
            <a:ext cx="4038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572000" y="1524000"/>
            <a:ext cx="4038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39873"/>
      </p:ext>
    </p:extLst>
  </p:cSld>
  <p:clrMapOvr>
    <a:masterClrMapping/>
  </p:clrMapOvr>
  <p:transition xmlns:p14="http://schemas.microsoft.com/office/powerpoint/2010/main"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621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spcCol="0"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C:\Users\Aaron\Desktop\Design Crowd Projects\Pentor Finance Flyer\Mortgage Flyer\Pentor_House.jpg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4" r="1955" b="5185"/>
          <a:stretch/>
        </p:blipFill>
        <p:spPr bwMode="auto">
          <a:xfrm>
            <a:off x="0" y="1143000"/>
            <a:ext cx="9162144" cy="54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0" y="990600"/>
            <a:ext cx="9162143" cy="58673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1" y="0"/>
            <a:ext cx="9162143" cy="1143000"/>
          </a:xfrm>
          <a:prstGeom prst="rect">
            <a:avLst/>
          </a:prstGeom>
          <a:solidFill>
            <a:srgbClr val="4B466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spcCol="0"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C:\Users\Aaron\Desktop\46360_tas__pentor_logo.pn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71"/>
          <a:stretch/>
        </p:blipFill>
        <p:spPr bwMode="auto">
          <a:xfrm>
            <a:off x="7467600" y="178010"/>
            <a:ext cx="1117898" cy="72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>
            <a:off x="0" y="1133475"/>
            <a:ext cx="916214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Aaron\Desktop\Picture5.png"/>
          <p:cNvPicPr>
            <a:picLocks noChangeAspect="1" noChangeArrowheads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8" t="-2" r="39607" b="59548"/>
          <a:stretch/>
        </p:blipFill>
        <p:spPr bwMode="auto">
          <a:xfrm>
            <a:off x="-1" y="5781675"/>
            <a:ext cx="9162144" cy="1076325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aron\Desktop\Picture6.png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4" r="27059"/>
          <a:stretch/>
        </p:blipFill>
        <p:spPr bwMode="auto">
          <a:xfrm>
            <a:off x="5889812" y="6177352"/>
            <a:ext cx="2825564" cy="49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1667" y="6578602"/>
            <a:ext cx="2133600" cy="279398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rgbClr val="3F3B53"/>
                </a:solidFill>
              </a:defRPr>
            </a:lvl1pPr>
          </a:lstStyle>
          <a:p>
            <a:fld id="{D4C5D112-8C53-4B38-ADFE-7BD3097625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304800" y="6096000"/>
            <a:ext cx="3609975" cy="6889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rgbClr val="3F3B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www.pentorfinance.com</a:t>
            </a:r>
            <a:endParaRPr lang="en-US" dirty="0" smtClean="0"/>
          </a:p>
          <a:p>
            <a:pPr algn="l"/>
            <a:r>
              <a:rPr lang="en-US" dirty="0" smtClean="0"/>
              <a:t>Confidential 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7675" y="79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55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573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200" indent="-22860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6.xml"/><Relationship Id="rId12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8.jpeg"/><Relationship Id="rId8" Type="http://schemas.openxmlformats.org/officeDocument/2006/relationships/diagramData" Target="../diagrams/data6.xml"/><Relationship Id="rId9" Type="http://schemas.openxmlformats.org/officeDocument/2006/relationships/diagramLayout" Target="../diagrams/layout6.xml"/><Relationship Id="rId10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475" y="1371600"/>
            <a:ext cx="71723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3F3B53"/>
                </a:solidFill>
                <a:latin typeface="Arial" pitchFamily="34" charset="0"/>
                <a:cs typeface="Arial" pitchFamily="34" charset="0"/>
              </a:rPr>
              <a:t>PENTOR Finance</a:t>
            </a:r>
          </a:p>
          <a:p>
            <a:endParaRPr lang="en-US" sz="4000" dirty="0">
              <a:solidFill>
                <a:srgbClr val="3F3B53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4000" dirty="0" smtClean="0">
                <a:solidFill>
                  <a:srgbClr val="3F3B53"/>
                </a:solidFill>
                <a:latin typeface="Arial" pitchFamily="34" charset="0"/>
                <a:cs typeface="Arial" pitchFamily="34" charset="0"/>
              </a:rPr>
              <a:t>Content for the Brochure for Brokers to Use with the Borrowers</a:t>
            </a:r>
            <a:endParaRPr lang="en-US" sz="4000" dirty="0" smtClean="0">
              <a:solidFill>
                <a:srgbClr val="3F3B5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64812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7938"/>
            <a:ext cx="8229600" cy="1143000"/>
          </a:xfrm>
        </p:spPr>
        <p:txBody>
          <a:bodyPr>
            <a:noAutofit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>Content </a:t>
            </a:r>
            <a:r>
              <a:rPr lang="en-US" sz="1800" dirty="0" smtClean="0"/>
              <a:t>(7)</a:t>
            </a:r>
            <a:br>
              <a:rPr lang="en-US" sz="1800" dirty="0" smtClean="0"/>
            </a:br>
            <a:r>
              <a:rPr lang="en-US" sz="1800" dirty="0" smtClean="0"/>
              <a:t>How </a:t>
            </a:r>
            <a:r>
              <a:rPr lang="en-US" sz="1800" dirty="0" smtClean="0"/>
              <a:t>to Lower Your Long-term</a:t>
            </a:r>
            <a:br>
              <a:rPr lang="en-US" sz="1800" dirty="0" smtClean="0"/>
            </a:br>
            <a:r>
              <a:rPr lang="en-US" sz="1800" dirty="0" smtClean="0"/>
              <a:t>Cost of Borrowing with PENTOR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402827"/>
              </p:ext>
            </p:extLst>
          </p:nvPr>
        </p:nvGraphicFramePr>
        <p:xfrm>
          <a:off x="20955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1981200" y="2133600"/>
            <a:ext cx="0" cy="3581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981200" y="5715000"/>
            <a:ext cx="464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3000" y="2209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Rate 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0" y="5638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0045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Content </a:t>
            </a:r>
            <a:r>
              <a:rPr lang="en-US" dirty="0" smtClean="0"/>
              <a:t>(8a)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</a:t>
            </a:r>
            <a:r>
              <a:rPr lang="en-US" dirty="0" smtClean="0"/>
              <a:t>Lending Perceptions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 expensive</a:t>
            </a:r>
          </a:p>
          <a:p>
            <a:r>
              <a:rPr lang="en-US" dirty="0" smtClean="0"/>
              <a:t>Lack transparency</a:t>
            </a:r>
          </a:p>
          <a:p>
            <a:r>
              <a:rPr lang="en-US" dirty="0" smtClean="0"/>
              <a:t>Poor ethics</a:t>
            </a:r>
          </a:p>
          <a:p>
            <a:r>
              <a:rPr lang="en-US" dirty="0" smtClean="0"/>
              <a:t>Difficult to do business with and to get a deal done</a:t>
            </a:r>
          </a:p>
          <a:p>
            <a:r>
              <a:rPr lang="en-US" dirty="0" smtClean="0"/>
              <a:t>Hard to sell to “my client”</a:t>
            </a:r>
          </a:p>
          <a:p>
            <a:r>
              <a:rPr lang="en-US" dirty="0" smtClean="0"/>
              <a:t>Funding</a:t>
            </a:r>
          </a:p>
          <a:p>
            <a:pPr lvl="1"/>
            <a:r>
              <a:rPr lang="en-US" sz="2000" dirty="0" smtClean="0"/>
              <a:t>Do they have sufficient funds</a:t>
            </a:r>
          </a:p>
          <a:p>
            <a:pPr lvl="1"/>
            <a:r>
              <a:rPr lang="en-US" sz="2000" dirty="0" smtClean="0"/>
              <a:t>Where do their funds come from</a:t>
            </a:r>
          </a:p>
          <a:p>
            <a:pPr lvl="1"/>
            <a:r>
              <a:rPr lang="en-US" sz="2000" dirty="0" smtClean="0"/>
              <a:t>Will they actually fund the deal or is my client left hanging</a:t>
            </a:r>
          </a:p>
          <a:p>
            <a:r>
              <a:rPr lang="en-US" dirty="0" smtClean="0"/>
              <a:t>Promises are broken</a:t>
            </a:r>
          </a:p>
          <a:p>
            <a:r>
              <a:rPr lang="en-US" dirty="0" smtClean="0"/>
              <a:t>The borrowers will be poorly treated when there is a default</a:t>
            </a:r>
          </a:p>
          <a:p>
            <a:r>
              <a:rPr lang="en-US" dirty="0" smtClean="0"/>
              <a:t>Focus is on repossession </a:t>
            </a:r>
            <a:r>
              <a:rPr lang="en-US" dirty="0" err="1" smtClean="0"/>
              <a:t>vs</a:t>
            </a:r>
            <a:r>
              <a:rPr lang="en-US" dirty="0" smtClean="0"/>
              <a:t> repayment</a:t>
            </a:r>
          </a:p>
        </p:txBody>
      </p:sp>
    </p:spTree>
    <p:extLst>
      <p:ext uri="{BB962C8B-B14F-4D97-AF65-F5344CB8AC3E}">
        <p14:creationId xmlns:p14="http://schemas.microsoft.com/office/powerpoint/2010/main" val="2754133812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Content (</a:t>
            </a:r>
            <a:r>
              <a:rPr lang="en-US" sz="1800" dirty="0" smtClean="0"/>
              <a:t>8b)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PENTOR </a:t>
            </a:r>
            <a:r>
              <a:rPr lang="en-US" sz="1800" dirty="0" smtClean="0"/>
              <a:t>Finance</a:t>
            </a:r>
            <a:br>
              <a:rPr lang="en-US" sz="1800" dirty="0" smtClean="0"/>
            </a:br>
            <a:r>
              <a:rPr lang="en-US" sz="1800" dirty="0" smtClean="0"/>
              <a:t>New Paradigm in Private Lending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Affordable </a:t>
            </a:r>
            <a:r>
              <a:rPr lang="en-US" dirty="0" smtClean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00CA00"/>
              </a:solidFill>
            </a:endParaRPr>
          </a:p>
          <a:p>
            <a:r>
              <a:rPr lang="en-US" dirty="0" smtClean="0"/>
              <a:t>Transparent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Ethical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Easy to do business with and to get a deal done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Can sell to “my client”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Funding</a:t>
            </a:r>
          </a:p>
          <a:p>
            <a:pPr lvl="1"/>
            <a:r>
              <a:rPr lang="en-US" sz="2000" dirty="0" smtClean="0"/>
              <a:t>Sufficient funds </a:t>
            </a:r>
            <a:r>
              <a:rPr lang="en-US" sz="2000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000" dirty="0" smtClean="0"/>
          </a:p>
          <a:p>
            <a:pPr lvl="1"/>
            <a:r>
              <a:rPr lang="en-US" sz="2000" dirty="0" smtClean="0"/>
              <a:t>Legitimate source of funds </a:t>
            </a:r>
            <a:r>
              <a:rPr lang="en-US" sz="2000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000" dirty="0" smtClean="0"/>
          </a:p>
          <a:p>
            <a:pPr lvl="1"/>
            <a:r>
              <a:rPr lang="en-US" sz="2000" dirty="0" smtClean="0"/>
              <a:t>Get deals done – no one left hanging </a:t>
            </a:r>
            <a:r>
              <a:rPr lang="en-US" sz="2000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000" dirty="0" smtClean="0"/>
          </a:p>
          <a:p>
            <a:r>
              <a:rPr lang="en-US" dirty="0" smtClean="0"/>
              <a:t>Promises are kept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The borrowers will be treated with professionalism when there is a default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  <a:p>
            <a:r>
              <a:rPr lang="en-US" dirty="0" smtClean="0"/>
              <a:t>Focus is on repayment and graduation </a:t>
            </a:r>
            <a:r>
              <a:rPr lang="en-US" dirty="0">
                <a:solidFill>
                  <a:srgbClr val="00CA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0061497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61667" y="7485064"/>
            <a:ext cx="2133600" cy="279398"/>
          </a:xfrm>
        </p:spPr>
        <p:txBody>
          <a:bodyPr/>
          <a:lstStyle/>
          <a:p>
            <a:fld id="{D4C5D112-8C53-4B38-ADFE-7BD3097625B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Content </a:t>
            </a:r>
            <a:r>
              <a:rPr lang="en-US" dirty="0" smtClean="0"/>
              <a:t>(9 combo of slides 9 &amp; 10)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PENTOR’s </a:t>
            </a:r>
            <a:r>
              <a:rPr lang="en-US" dirty="0" smtClean="0"/>
              <a:t>Graduation Strategy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659388"/>
              </p:ext>
            </p:extLst>
          </p:nvPr>
        </p:nvGraphicFramePr>
        <p:xfrm>
          <a:off x="209550" y="30940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Unknow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733168"/>
            <a:ext cx="1143000" cy="991232"/>
          </a:xfrm>
          <a:prstGeom prst="rect">
            <a:avLst/>
          </a:prstGeom>
        </p:spPr>
      </p:pic>
      <p:sp>
        <p:nvSpPr>
          <p:cNvPr id="21" name="Circular Arrow 20"/>
          <p:cNvSpPr/>
          <p:nvPr/>
        </p:nvSpPr>
        <p:spPr>
          <a:xfrm>
            <a:off x="2057400" y="3962400"/>
            <a:ext cx="1672552" cy="1447800"/>
          </a:xfrm>
          <a:prstGeom prst="circular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Circular Arrow 22"/>
          <p:cNvSpPr/>
          <p:nvPr/>
        </p:nvSpPr>
        <p:spPr>
          <a:xfrm>
            <a:off x="4876800" y="3962400"/>
            <a:ext cx="1672552" cy="1447800"/>
          </a:xfrm>
          <a:prstGeom prst="circular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Curved Down Arrow 23"/>
          <p:cNvSpPr/>
          <p:nvPr/>
        </p:nvSpPr>
        <p:spPr>
          <a:xfrm>
            <a:off x="1447800" y="3656968"/>
            <a:ext cx="5638800" cy="9144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4305560"/>
              </p:ext>
            </p:extLst>
          </p:nvPr>
        </p:nvGraphicFramePr>
        <p:xfrm>
          <a:off x="4648200" y="1219200"/>
          <a:ext cx="4171950" cy="239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5257800" y="1299890"/>
            <a:ext cx="0" cy="2209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57800" y="3509690"/>
            <a:ext cx="3505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1447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Rate %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229600" y="3581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6561667" y="6578602"/>
            <a:ext cx="2133600" cy="2793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rgbClr val="3F3B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5D112-8C53-4B38-ADFE-7BD3097625B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8197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back of brochure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Need to have a space to personalize the brochure with the Broker’s contact info (would print 100 copies for a broker)</a:t>
            </a:r>
          </a:p>
          <a:p>
            <a:pPr lvl="1"/>
            <a:r>
              <a:rPr lang="en-US" dirty="0" smtClean="0"/>
              <a:t>100 brokers are our target audience so lots of small runs for </a:t>
            </a:r>
            <a:r>
              <a:rPr lang="en-US" smtClean="0"/>
              <a:t>the printer to do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022678"/>
      </p:ext>
    </p:extLst>
  </p:cSld>
  <p:clrMapOvr>
    <a:masterClrMapping/>
  </p:clrMapOvr>
  <p:transition xmlns:p14="http://schemas.microsoft.com/office/powerpoint/2010/main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Brochure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 for the mortgage brokers to use with the borrowers</a:t>
            </a:r>
          </a:p>
          <a:p>
            <a:r>
              <a:rPr lang="en-US" dirty="0" smtClean="0"/>
              <a:t>Make it easier for the mortgage broker to sell our solution to the borrower</a:t>
            </a:r>
          </a:p>
          <a:p>
            <a:r>
              <a:rPr lang="en-US" dirty="0" smtClean="0"/>
              <a:t>Make the broker look good with the borrower by providing the broker with a value add tool</a:t>
            </a:r>
          </a:p>
          <a:p>
            <a:r>
              <a:rPr lang="en-US" dirty="0" smtClean="0"/>
              <a:t>Foster closer ties with the broker</a:t>
            </a:r>
          </a:p>
          <a:p>
            <a:r>
              <a:rPr lang="en-US" dirty="0" smtClean="0"/>
              <a:t>Credibility for the private lending solution</a:t>
            </a:r>
          </a:p>
          <a:p>
            <a:pPr marL="2286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259159"/>
      </p:ext>
    </p:extLst>
  </p:cSld>
  <p:clrMapOvr>
    <a:masterClrMapping/>
  </p:clrMapOvr>
  <p:transition xmlns:p14="http://schemas.microsoft.com/office/powerpoint/2010/main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938"/>
            <a:ext cx="8229600" cy="1143000"/>
          </a:xfrm>
        </p:spPr>
        <p:txBody>
          <a:bodyPr/>
          <a:lstStyle/>
          <a:p>
            <a:r>
              <a:rPr lang="en-US" dirty="0" smtClean="0"/>
              <a:t>How will this tool be used / Format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Broker will sit with the borrowers and present this tool</a:t>
            </a:r>
          </a:p>
          <a:p>
            <a:pPr lvl="1"/>
            <a:r>
              <a:rPr lang="en-US" sz="1800" dirty="0" smtClean="0"/>
              <a:t>Borrowers are in a heightened state of anxiety as there is a “financial crisis” at their doorstep</a:t>
            </a:r>
          </a:p>
          <a:p>
            <a:pPr lvl="1"/>
            <a:endParaRPr lang="en-US" sz="1800" dirty="0"/>
          </a:p>
          <a:p>
            <a:r>
              <a:rPr lang="en-US" sz="1800" dirty="0"/>
              <a:t>Format – original thought was to use a </a:t>
            </a:r>
            <a:r>
              <a:rPr lang="en-US" sz="1800" dirty="0" smtClean="0"/>
              <a:t>tri-fold 8.5x11, however open to other formats</a:t>
            </a:r>
          </a:p>
          <a:p>
            <a:endParaRPr lang="en-US" sz="1800" dirty="0"/>
          </a:p>
          <a:p>
            <a:endParaRPr lang="en-US" sz="1800" dirty="0"/>
          </a:p>
          <a:p>
            <a:pPr marL="228600" indent="0"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8801625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for the brochure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113406"/>
              </p:ext>
            </p:extLst>
          </p:nvPr>
        </p:nvGraphicFramePr>
        <p:xfrm>
          <a:off x="209550" y="1600200"/>
          <a:ext cx="8229601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943"/>
                <a:gridCol w="3312329"/>
                <a:gridCol w="33123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Life Happens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Creates Financial Crisis Situations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Divorce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Loss</a:t>
                      </a:r>
                      <a:r>
                        <a:rPr lang="en-US" baseline="0" dirty="0" smtClean="0"/>
                        <a:t> of job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Sickness/health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Unforeseen circumstances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Starting a new business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Notice of assessment (NOA)</a:t>
                      </a:r>
                      <a:r>
                        <a:rPr lang="en-US" baseline="0" dirty="0" smtClean="0"/>
                        <a:t> not paid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Legal mortgage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Unpaid</a:t>
                      </a:r>
                      <a:r>
                        <a:rPr lang="en-US" baseline="0" dirty="0" smtClean="0"/>
                        <a:t> property taxes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Crack in the house foundation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Construction lien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Less than 2 years in business-for-self (BFS)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baseline="0" dirty="0" smtClean="0"/>
                        <a:t>60 day notice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Use the Equity in your home to:</a:t>
                      </a:r>
                    </a:p>
                    <a:p>
                      <a:pPr marL="742950" lvl="1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solve the current “financial crisis”</a:t>
                      </a:r>
                    </a:p>
                    <a:p>
                      <a:pPr marL="742950" lvl="1" indent="-285750">
                        <a:buFont typeface="Wingdings" charset="2"/>
                        <a:buChar char="ü"/>
                      </a:pPr>
                      <a:r>
                        <a:rPr lang="en-US" dirty="0" smtClean="0"/>
                        <a:t> develop and fund a plan to put you back on a solid</a:t>
                      </a:r>
                      <a:r>
                        <a:rPr lang="en-US" baseline="0" dirty="0" smtClean="0"/>
                        <a:t> financial footing and in good standing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Wingdings" charset="2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742132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for the brochure (2)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197612"/>
              </p:ext>
            </p:extLst>
          </p:nvPr>
        </p:nvGraphicFramePr>
        <p:xfrm>
          <a:off x="209550" y="1295400"/>
          <a:ext cx="8782050" cy="53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3650"/>
                <a:gridCol w="6248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Steps to Solving</a:t>
                      </a:r>
                      <a:r>
                        <a:rPr lang="en-US" sz="1400" baseline="0" dirty="0" smtClean="0"/>
                        <a:t> the “Financial Crisis”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For</a:t>
                      </a:r>
                      <a:r>
                        <a:rPr lang="en-US" sz="1400" baseline="0" dirty="0" smtClean="0"/>
                        <a:t> Example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Build your “Power Team”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Mortgage</a:t>
                      </a:r>
                      <a:r>
                        <a:rPr lang="en-US" sz="1400" baseline="0" dirty="0" smtClean="0"/>
                        <a:t> Broker (quarterback)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Private Lender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Real estate agent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Notary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Lawyer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Trustee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Identify 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Lost my job and fell behind on the mortgage payments which led to a 60 day notice and now no Bank will refinance me – will lose my house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Identify causes of the problem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err="1" smtClean="0"/>
                        <a:t>Cashflow</a:t>
                      </a:r>
                      <a:r>
                        <a:rPr lang="en-US" sz="1400" baseline="0" dirty="0" smtClean="0"/>
                        <a:t> dries up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Too much debt with high interest rates strangling </a:t>
                      </a:r>
                      <a:r>
                        <a:rPr lang="en-US" sz="1400" baseline="0" dirty="0" err="1" smtClean="0"/>
                        <a:t>cashflow</a:t>
                      </a:r>
                      <a:endParaRPr lang="en-US" sz="1400" baseline="0" dirty="0" smtClean="0"/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Credit score too low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Too much debt hurts credit score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Create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Budget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Determine how paying off high interest rate debts will improve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cashflow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bad debts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Discipline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Credit Repair plan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Payoff certain debts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Lower balances on certain debts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New credit card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dirty="0" smtClean="0"/>
                        <a:t>Remedy the “financial crisis”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Pay off the cause of the “financial crisis” </a:t>
                      </a:r>
                      <a:r>
                        <a:rPr lang="en-US" sz="1400" baseline="0" dirty="0" err="1" smtClean="0"/>
                        <a:t>ie</a:t>
                      </a:r>
                      <a:r>
                        <a:rPr lang="en-US" sz="1400" baseline="0" dirty="0" smtClean="0"/>
                        <a:t> 60 day notice, legal mortgage</a:t>
                      </a:r>
                    </a:p>
                    <a:p>
                      <a:pPr marL="285750" indent="-285750">
                        <a:buFont typeface="Wingdings" charset="2"/>
                        <a:buChar char="ü"/>
                      </a:pPr>
                      <a:r>
                        <a:rPr lang="en-US" sz="1400" baseline="0" dirty="0" smtClean="0"/>
                        <a:t>Debt </a:t>
                      </a:r>
                      <a:r>
                        <a:rPr lang="en-US" sz="1400" baseline="0" dirty="0" err="1" smtClean="0"/>
                        <a:t>consoidation</a:t>
                      </a: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518101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for the brochure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Impact of not resolving the “Financial Crisis”</a:t>
            </a:r>
          </a:p>
          <a:p>
            <a:pPr lvl="1"/>
            <a:r>
              <a:rPr lang="en-US" sz="1800" dirty="0" smtClean="0"/>
              <a:t>Lose your home</a:t>
            </a:r>
          </a:p>
          <a:p>
            <a:pPr lvl="1"/>
            <a:r>
              <a:rPr lang="en-US" sz="1800" dirty="0" smtClean="0"/>
              <a:t>Lose your equity in the home</a:t>
            </a:r>
          </a:p>
          <a:p>
            <a:pPr lvl="1"/>
            <a:r>
              <a:rPr lang="en-US" sz="1800" dirty="0" smtClean="0"/>
              <a:t>Long term blemish on your credit report</a:t>
            </a:r>
          </a:p>
          <a:p>
            <a:pPr lvl="1"/>
            <a:r>
              <a:rPr lang="en-US" sz="1800" dirty="0" smtClean="0"/>
              <a:t>Possible judgments leading to seizure</a:t>
            </a:r>
          </a:p>
          <a:p>
            <a:pPr lvl="1"/>
            <a:r>
              <a:rPr lang="en-US" sz="1800" dirty="0" smtClean="0"/>
              <a:t>Loss of credibility</a:t>
            </a:r>
          </a:p>
          <a:p>
            <a:pPr lvl="1"/>
            <a:r>
              <a:rPr lang="en-US" sz="1800" dirty="0" smtClean="0"/>
              <a:t>Serious family pressure</a:t>
            </a:r>
          </a:p>
          <a:p>
            <a:pPr lvl="1"/>
            <a:r>
              <a:rPr lang="en-US" sz="1800" dirty="0" smtClean="0"/>
              <a:t>Shame</a:t>
            </a:r>
          </a:p>
        </p:txBody>
      </p:sp>
    </p:spTree>
    <p:extLst>
      <p:ext uri="{BB962C8B-B14F-4D97-AF65-F5344CB8AC3E}">
        <p14:creationId xmlns:p14="http://schemas.microsoft.com/office/powerpoint/2010/main" val="1520232536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9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 (4)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Residential Mortgage Market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933811"/>
              </p:ext>
            </p:extLst>
          </p:nvPr>
        </p:nvGraphicFramePr>
        <p:xfrm>
          <a:off x="20955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784785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C5D112-8C53-4B38-ADFE-7BD3097625B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938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dirty="0"/>
              <a:t>Content </a:t>
            </a:r>
            <a:r>
              <a:rPr lang="en-US" sz="2400" dirty="0" smtClean="0"/>
              <a:t>(5)</a:t>
            </a:r>
            <a:br>
              <a:rPr lang="en-US" sz="2400" dirty="0" smtClean="0"/>
            </a:br>
            <a:r>
              <a:rPr lang="en-US" sz="2400" dirty="0" smtClean="0"/>
              <a:t>Private </a:t>
            </a:r>
            <a:r>
              <a:rPr lang="en-US" sz="2400" dirty="0" smtClean="0"/>
              <a:t>Lender Philosophies</a:t>
            </a:r>
            <a:br>
              <a:rPr lang="en-US" sz="2400" dirty="0" smtClean="0"/>
            </a:br>
            <a:r>
              <a:rPr lang="en-US" sz="2400" dirty="0" smtClean="0"/>
              <a:t>Where does PENTOR fit?</a:t>
            </a:r>
            <a:endParaRPr lang="en-US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9164832"/>
              </p:ext>
            </p:extLst>
          </p:nvPr>
        </p:nvGraphicFramePr>
        <p:xfrm>
          <a:off x="20955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Pentor Logo_BLACK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59" y="4953000"/>
            <a:ext cx="1683741" cy="108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963750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61667" y="6570664"/>
            <a:ext cx="2133600" cy="279398"/>
          </a:xfrm>
        </p:spPr>
        <p:txBody>
          <a:bodyPr/>
          <a:lstStyle/>
          <a:p>
            <a:fld id="{D4C5D112-8C53-4B38-ADFE-7BD3097625B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7675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Content </a:t>
            </a:r>
            <a:r>
              <a:rPr lang="en-US" dirty="0" smtClean="0"/>
              <a:t>(6)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PENTOR’s </a:t>
            </a:r>
            <a:r>
              <a:rPr lang="en-US" dirty="0" smtClean="0"/>
              <a:t>Graduation Strategy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377861"/>
              </p:ext>
            </p:extLst>
          </p:nvPr>
        </p:nvGraphicFramePr>
        <p:xfrm>
          <a:off x="209550" y="21796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Unknow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275882"/>
            <a:ext cx="1371600" cy="1189479"/>
          </a:xfrm>
          <a:prstGeom prst="rect">
            <a:avLst/>
          </a:prstGeom>
        </p:spPr>
      </p:pic>
      <p:sp>
        <p:nvSpPr>
          <p:cNvPr id="21" name="Circular Arrow 20"/>
          <p:cNvSpPr/>
          <p:nvPr/>
        </p:nvSpPr>
        <p:spPr>
          <a:xfrm>
            <a:off x="2057400" y="2514600"/>
            <a:ext cx="1672552" cy="1447800"/>
          </a:xfrm>
          <a:prstGeom prst="circular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Circular Arrow 22"/>
          <p:cNvSpPr/>
          <p:nvPr/>
        </p:nvSpPr>
        <p:spPr>
          <a:xfrm>
            <a:off x="4876800" y="2514600"/>
            <a:ext cx="1672552" cy="1447800"/>
          </a:xfrm>
          <a:prstGeom prst="circular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Curved Down Arrow 23"/>
          <p:cNvSpPr/>
          <p:nvPr/>
        </p:nvSpPr>
        <p:spPr>
          <a:xfrm>
            <a:off x="1447800" y="2209800"/>
            <a:ext cx="5638800" cy="91440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2930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10183</TotalTime>
  <Words>745</Words>
  <Application>Microsoft Macintosh PowerPoint</Application>
  <PresentationFormat>On-screen Show (4:3)</PresentationFormat>
  <Paragraphs>146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Objectives of the Brochure</vt:lpstr>
      <vt:lpstr>How will this tool be used / Format</vt:lpstr>
      <vt:lpstr>Content for the brochure</vt:lpstr>
      <vt:lpstr>Content for the brochure (2)</vt:lpstr>
      <vt:lpstr>Content for the brochure (3)</vt:lpstr>
      <vt:lpstr>Content (4) The Residential Mortgage Market</vt:lpstr>
      <vt:lpstr>Content (5) Private Lender Philosophies Where does PENTOR fit?</vt:lpstr>
      <vt:lpstr>Content (6) PENTOR’s Graduation Strategy</vt:lpstr>
      <vt:lpstr> Content (7) How to Lower Your Long-term Cost of Borrowing with PENTOR</vt:lpstr>
      <vt:lpstr>Content (8a) Private Lending Perceptions</vt:lpstr>
      <vt:lpstr>Content (8b) PENTOR Finance New Paradigm in Private Lending</vt:lpstr>
      <vt:lpstr>Content (9 combo of slides 9 &amp; 10) PENTOR’s Graduation Strategy</vt:lpstr>
      <vt:lpstr>Bottom back of brochure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Joseph Galli</cp:lastModifiedBy>
  <cp:revision>320</cp:revision>
  <cp:lastPrinted>2013-09-04T18:41:20Z</cp:lastPrinted>
  <dcterms:created xsi:type="dcterms:W3CDTF">2012-06-13T20:27:40Z</dcterms:created>
  <dcterms:modified xsi:type="dcterms:W3CDTF">2013-09-08T14:39:11Z</dcterms:modified>
</cp:coreProperties>
</file>