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302" r:id="rId3"/>
    <p:sldId id="289" r:id="rId4"/>
    <p:sldId id="310" r:id="rId5"/>
    <p:sldId id="307" r:id="rId6"/>
    <p:sldId id="269" r:id="rId7"/>
    <p:sldId id="295" r:id="rId8"/>
    <p:sldId id="259" r:id="rId9"/>
    <p:sldId id="268" r:id="rId10"/>
    <p:sldId id="312" r:id="rId11"/>
    <p:sldId id="292" r:id="rId12"/>
    <p:sldId id="265" r:id="rId13"/>
    <p:sldId id="273" r:id="rId14"/>
    <p:sldId id="286" r:id="rId15"/>
    <p:sldId id="296" r:id="rId16"/>
    <p:sldId id="266" r:id="rId17"/>
    <p:sldId id="297" r:id="rId18"/>
    <p:sldId id="298" r:id="rId19"/>
    <p:sldId id="300" r:id="rId20"/>
    <p:sldId id="311" r:id="rId21"/>
    <p:sldId id="291" r:id="rId22"/>
    <p:sldId id="293" r:id="rId23"/>
    <p:sldId id="290" r:id="rId24"/>
    <p:sldId id="287" r:id="rId25"/>
    <p:sldId id="313" r:id="rId26"/>
    <p:sldId id="314" r:id="rId27"/>
    <p:sldId id="315" r:id="rId28"/>
    <p:sldId id="316" r:id="rId29"/>
    <p:sldId id="317" r:id="rId30"/>
    <p:sldId id="318" r:id="rId3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15" autoAdjust="0"/>
    <p:restoredTop sz="90305" autoAdjust="0"/>
  </p:normalViewPr>
  <p:slideViewPr>
    <p:cSldViewPr snapToGrid="0">
      <p:cViewPr varScale="1">
        <p:scale>
          <a:sx n="67" d="100"/>
          <a:sy n="67" d="100"/>
        </p:scale>
        <p:origin x="9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10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72F04F-497F-42E5-AA91-D8FBBD644B64}" type="doc">
      <dgm:prSet loTypeId="urn:microsoft.com/office/officeart/2005/8/layout/pyramid1" loCatId="pyramid" qsTypeId="urn:microsoft.com/office/officeart/2005/8/quickstyle/simple2" qsCatId="simple" csTypeId="urn:microsoft.com/office/officeart/2005/8/colors/accent3_5" csCatId="accent3" phldr="1"/>
      <dgm:spPr/>
    </dgm:pt>
    <dgm:pt modelId="{BC6177B2-9CB4-458D-B0B9-2C48177599C0}">
      <dgm:prSet phldrT="[Text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b="0" i="0" noProof="0" dirty="0" smtClean="0">
              <a:latin typeface="+mj-lt"/>
            </a:rPr>
            <a:t>Predictive</a:t>
          </a:r>
          <a:endParaRPr lang="en-US" sz="1800" b="0" i="0" noProof="0" dirty="0">
            <a:latin typeface="+mj-lt"/>
          </a:endParaRPr>
        </a:p>
      </dgm:t>
    </dgm:pt>
    <dgm:pt modelId="{49440A66-464F-40B0-8246-CCFEB87809E7}" type="parTrans" cxnId="{2F3D3C3E-EC8D-4B1E-B2FB-B5E15DBBF7C8}">
      <dgm:prSet/>
      <dgm:spPr/>
      <dgm:t>
        <a:bodyPr/>
        <a:lstStyle/>
        <a:p>
          <a:endParaRPr lang="en-US" sz="1800" b="0" i="0" noProof="0" dirty="0">
            <a:solidFill>
              <a:schemeClr val="bg1"/>
            </a:solidFill>
            <a:latin typeface="+mj-lt"/>
          </a:endParaRPr>
        </a:p>
      </dgm:t>
    </dgm:pt>
    <dgm:pt modelId="{656F4693-E9EA-41CD-9321-59EA7BCFF15B}" type="sibTrans" cxnId="{2F3D3C3E-EC8D-4B1E-B2FB-B5E15DBBF7C8}">
      <dgm:prSet/>
      <dgm:spPr/>
      <dgm:t>
        <a:bodyPr/>
        <a:lstStyle/>
        <a:p>
          <a:endParaRPr lang="en-US" sz="1800" b="0" i="0" noProof="0" dirty="0">
            <a:solidFill>
              <a:schemeClr val="bg1"/>
            </a:solidFill>
            <a:latin typeface="+mj-lt"/>
          </a:endParaRPr>
        </a:p>
      </dgm:t>
    </dgm:pt>
    <dgm:pt modelId="{86D0045E-431E-4AF2-9F28-57B6D5387CF5}">
      <dgm:prSet phldrT="[Text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b="0" i="0" noProof="0" dirty="0" smtClean="0">
              <a:latin typeface="+mj-lt"/>
            </a:rPr>
            <a:t>Basic reporting</a:t>
          </a:r>
          <a:endParaRPr lang="en-US" sz="1800" b="0" i="0" noProof="0" dirty="0">
            <a:latin typeface="+mj-lt"/>
          </a:endParaRPr>
        </a:p>
      </dgm:t>
    </dgm:pt>
    <dgm:pt modelId="{E2A2EE13-241A-4319-8084-D446D7B51BEA}" type="parTrans" cxnId="{EE661D1A-1B4B-41AE-A6C0-E01DD55C8C6C}">
      <dgm:prSet/>
      <dgm:spPr/>
      <dgm:t>
        <a:bodyPr/>
        <a:lstStyle/>
        <a:p>
          <a:endParaRPr lang="en-US" sz="1800" b="0" i="0" noProof="0" dirty="0">
            <a:solidFill>
              <a:schemeClr val="bg1"/>
            </a:solidFill>
            <a:latin typeface="+mj-lt"/>
          </a:endParaRPr>
        </a:p>
      </dgm:t>
    </dgm:pt>
    <dgm:pt modelId="{37F18F56-DB83-46A6-91D4-39253F705CE3}" type="sibTrans" cxnId="{EE661D1A-1B4B-41AE-A6C0-E01DD55C8C6C}">
      <dgm:prSet/>
      <dgm:spPr/>
      <dgm:t>
        <a:bodyPr/>
        <a:lstStyle/>
        <a:p>
          <a:endParaRPr lang="en-US" sz="1800" b="0" i="0" noProof="0" dirty="0">
            <a:solidFill>
              <a:schemeClr val="bg1"/>
            </a:solidFill>
            <a:latin typeface="+mj-lt"/>
          </a:endParaRPr>
        </a:p>
      </dgm:t>
    </dgm:pt>
    <dgm:pt modelId="{E9574225-EC02-4C79-8B1F-584080DDB82E}">
      <dgm:prSet phldrT="[Text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b="0" i="0" noProof="0" dirty="0" smtClean="0">
              <a:latin typeface="+mj-lt"/>
            </a:rPr>
            <a:t>Data foundation</a:t>
          </a:r>
          <a:endParaRPr lang="en-US" sz="1800" b="0" i="0" noProof="0" dirty="0">
            <a:latin typeface="+mj-lt"/>
          </a:endParaRPr>
        </a:p>
      </dgm:t>
    </dgm:pt>
    <dgm:pt modelId="{C228563B-E8FC-4B8A-9734-CD609945E1A4}" type="parTrans" cxnId="{CCA3D2BF-A071-4E32-871D-05654989AC44}">
      <dgm:prSet/>
      <dgm:spPr/>
      <dgm:t>
        <a:bodyPr/>
        <a:lstStyle/>
        <a:p>
          <a:endParaRPr lang="en-US" sz="1800" b="0" i="0" noProof="0" dirty="0">
            <a:solidFill>
              <a:schemeClr val="bg1"/>
            </a:solidFill>
            <a:latin typeface="+mj-lt"/>
          </a:endParaRPr>
        </a:p>
      </dgm:t>
    </dgm:pt>
    <dgm:pt modelId="{015221B6-23CB-498B-B07E-49ECE95D4E2F}" type="sibTrans" cxnId="{CCA3D2BF-A071-4E32-871D-05654989AC44}">
      <dgm:prSet/>
      <dgm:spPr/>
      <dgm:t>
        <a:bodyPr/>
        <a:lstStyle/>
        <a:p>
          <a:endParaRPr lang="en-US" sz="1800" b="0" i="0" noProof="0" dirty="0">
            <a:solidFill>
              <a:schemeClr val="bg1"/>
            </a:solidFill>
            <a:latin typeface="+mj-lt"/>
          </a:endParaRPr>
        </a:p>
      </dgm:t>
    </dgm:pt>
    <dgm:pt modelId="{57804A0C-D73C-4A07-A2A6-3899701701B8}">
      <dgm:prSet phldrT="[Text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b="0" i="0" noProof="0" dirty="0" smtClean="0">
              <a:latin typeface="+mj-lt"/>
            </a:rPr>
            <a:t>Performance management</a:t>
          </a:r>
          <a:endParaRPr lang="en-US" sz="1800" b="0" i="0" noProof="0" dirty="0">
            <a:latin typeface="+mj-lt"/>
          </a:endParaRPr>
        </a:p>
      </dgm:t>
    </dgm:pt>
    <dgm:pt modelId="{49683B45-E6DF-487D-9C3C-7991D9A81998}" type="parTrans" cxnId="{D6F979BA-D561-4C57-95C1-0B185DA76032}">
      <dgm:prSet/>
      <dgm:spPr/>
      <dgm:t>
        <a:bodyPr/>
        <a:lstStyle/>
        <a:p>
          <a:endParaRPr lang="en-US" sz="1800" b="0" i="0" noProof="0" dirty="0">
            <a:solidFill>
              <a:schemeClr val="bg1"/>
            </a:solidFill>
            <a:latin typeface="+mj-lt"/>
          </a:endParaRPr>
        </a:p>
      </dgm:t>
    </dgm:pt>
    <dgm:pt modelId="{E5769D94-4AD0-4ADD-8626-E12E314BB45F}" type="sibTrans" cxnId="{D6F979BA-D561-4C57-95C1-0B185DA76032}">
      <dgm:prSet/>
      <dgm:spPr/>
      <dgm:t>
        <a:bodyPr/>
        <a:lstStyle/>
        <a:p>
          <a:endParaRPr lang="en-US" sz="1800" b="0" i="0" noProof="0" dirty="0">
            <a:solidFill>
              <a:schemeClr val="bg1"/>
            </a:solidFill>
            <a:latin typeface="+mj-lt"/>
          </a:endParaRPr>
        </a:p>
      </dgm:t>
    </dgm:pt>
    <dgm:pt modelId="{91D277DB-EE59-40AD-88DD-B1590D563145}">
      <dgm:prSet phldrT="[Text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b="0" i="0" noProof="0" dirty="0" smtClean="0">
              <a:latin typeface="+mj-lt"/>
            </a:rPr>
            <a:t>Prescriptive</a:t>
          </a:r>
          <a:endParaRPr lang="en-US" sz="1800" b="0" i="0" noProof="0" dirty="0">
            <a:latin typeface="+mj-lt"/>
          </a:endParaRPr>
        </a:p>
      </dgm:t>
    </dgm:pt>
    <dgm:pt modelId="{D2BF80AA-E266-48CB-BD45-41D7734E5E23}" type="parTrans" cxnId="{4ECC8B92-75B5-4605-BEAD-AC06083FF946}">
      <dgm:prSet/>
      <dgm:spPr/>
      <dgm:t>
        <a:bodyPr/>
        <a:lstStyle/>
        <a:p>
          <a:endParaRPr lang="en-US" sz="1800" b="0" i="0" noProof="0" dirty="0">
            <a:solidFill>
              <a:schemeClr val="bg1"/>
            </a:solidFill>
            <a:latin typeface="+mj-lt"/>
          </a:endParaRPr>
        </a:p>
      </dgm:t>
    </dgm:pt>
    <dgm:pt modelId="{EC18AE9E-7205-4402-A25B-0FD689DF4902}" type="sibTrans" cxnId="{4ECC8B92-75B5-4605-BEAD-AC06083FF946}">
      <dgm:prSet/>
      <dgm:spPr/>
      <dgm:t>
        <a:bodyPr/>
        <a:lstStyle/>
        <a:p>
          <a:endParaRPr lang="en-US" sz="1800" b="0" i="0" noProof="0" dirty="0">
            <a:solidFill>
              <a:schemeClr val="bg1"/>
            </a:solidFill>
            <a:latin typeface="+mj-lt"/>
          </a:endParaRPr>
        </a:p>
      </dgm:t>
    </dgm:pt>
    <dgm:pt modelId="{5FD970C4-FACC-469E-B8C5-9E9627D90CEB}" type="pres">
      <dgm:prSet presAssocID="{7372F04F-497F-42E5-AA91-D8FBBD644B64}" presName="Name0" presStyleCnt="0">
        <dgm:presLayoutVars>
          <dgm:dir/>
          <dgm:animLvl val="lvl"/>
          <dgm:resizeHandles val="exact"/>
        </dgm:presLayoutVars>
      </dgm:prSet>
      <dgm:spPr/>
    </dgm:pt>
    <dgm:pt modelId="{694FB492-DB76-4870-87FB-A40B31FF84E9}" type="pres">
      <dgm:prSet presAssocID="{91D277DB-EE59-40AD-88DD-B1590D563145}" presName="Name8" presStyleCnt="0"/>
      <dgm:spPr/>
    </dgm:pt>
    <dgm:pt modelId="{41C07A23-76FB-45D0-98B2-458C34DA8AFB}" type="pres">
      <dgm:prSet presAssocID="{91D277DB-EE59-40AD-88DD-B1590D563145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0362208-FF29-493E-A792-D2D17390E7B9}" type="pres">
      <dgm:prSet presAssocID="{91D277DB-EE59-40AD-88DD-B1590D56314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EE050E7-A6FC-4AFC-9FD1-5FF6C3A7413A}" type="pres">
      <dgm:prSet presAssocID="{BC6177B2-9CB4-458D-B0B9-2C48177599C0}" presName="Name8" presStyleCnt="0"/>
      <dgm:spPr/>
    </dgm:pt>
    <dgm:pt modelId="{CF7AD16B-BC47-406D-A8B7-73E1D3349A0F}" type="pres">
      <dgm:prSet presAssocID="{BC6177B2-9CB4-458D-B0B9-2C48177599C0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1E2C521-0175-4DBC-B502-3E5D8FF7107C}" type="pres">
      <dgm:prSet presAssocID="{BC6177B2-9CB4-458D-B0B9-2C48177599C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1DE14F5-A959-4693-BB24-0DE534E2AC06}" type="pres">
      <dgm:prSet presAssocID="{57804A0C-D73C-4A07-A2A6-3899701701B8}" presName="Name8" presStyleCnt="0"/>
      <dgm:spPr/>
    </dgm:pt>
    <dgm:pt modelId="{2B55CCB2-388A-44CB-91BB-AFB0DE618F60}" type="pres">
      <dgm:prSet presAssocID="{57804A0C-D73C-4A07-A2A6-3899701701B8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7605BCE-C577-4D1E-9645-3DB7C7CC5483}" type="pres">
      <dgm:prSet presAssocID="{57804A0C-D73C-4A07-A2A6-3899701701B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EFC789F-14FC-4407-BAF1-4A36C4EEA726}" type="pres">
      <dgm:prSet presAssocID="{86D0045E-431E-4AF2-9F28-57B6D5387CF5}" presName="Name8" presStyleCnt="0"/>
      <dgm:spPr/>
    </dgm:pt>
    <dgm:pt modelId="{B5BD8DD7-6875-4A66-9B3A-87177D2EF35D}" type="pres">
      <dgm:prSet presAssocID="{86D0045E-431E-4AF2-9F28-57B6D5387CF5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11612A5-9C7C-47EF-B24B-44345054BAF6}" type="pres">
      <dgm:prSet presAssocID="{86D0045E-431E-4AF2-9F28-57B6D5387CF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8813AF7-B5C4-4D0B-BD72-D2026DCABE82}" type="pres">
      <dgm:prSet presAssocID="{E9574225-EC02-4C79-8B1F-584080DDB82E}" presName="Name8" presStyleCnt="0"/>
      <dgm:spPr/>
    </dgm:pt>
    <dgm:pt modelId="{89D8B138-1ABD-439E-BFB8-6F99B9977EB8}" type="pres">
      <dgm:prSet presAssocID="{E9574225-EC02-4C79-8B1F-584080DDB82E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41B7264-9E53-412B-9603-C501410FAD5B}" type="pres">
      <dgm:prSet presAssocID="{E9574225-EC02-4C79-8B1F-584080DDB82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8888751-FFE2-4681-9C2A-420B6745211A}" type="presOf" srcId="{86D0045E-431E-4AF2-9F28-57B6D5387CF5}" destId="{B5BD8DD7-6875-4A66-9B3A-87177D2EF35D}" srcOrd="0" destOrd="0" presId="urn:microsoft.com/office/officeart/2005/8/layout/pyramid1"/>
    <dgm:cxn modelId="{D6F979BA-D561-4C57-95C1-0B185DA76032}" srcId="{7372F04F-497F-42E5-AA91-D8FBBD644B64}" destId="{57804A0C-D73C-4A07-A2A6-3899701701B8}" srcOrd="2" destOrd="0" parTransId="{49683B45-E6DF-487D-9C3C-7991D9A81998}" sibTransId="{E5769D94-4AD0-4ADD-8626-E12E314BB45F}"/>
    <dgm:cxn modelId="{E1E4D115-54E9-4677-94AA-F39F64FFBB5E}" type="presOf" srcId="{91D277DB-EE59-40AD-88DD-B1590D563145}" destId="{D0362208-FF29-493E-A792-D2D17390E7B9}" srcOrd="1" destOrd="0" presId="urn:microsoft.com/office/officeart/2005/8/layout/pyramid1"/>
    <dgm:cxn modelId="{BD63DF98-1BCD-4465-9329-C7820E98266D}" type="presOf" srcId="{57804A0C-D73C-4A07-A2A6-3899701701B8}" destId="{2B55CCB2-388A-44CB-91BB-AFB0DE618F60}" srcOrd="0" destOrd="0" presId="urn:microsoft.com/office/officeart/2005/8/layout/pyramid1"/>
    <dgm:cxn modelId="{CDD4780E-0D34-4978-AF16-97EFC4E3B966}" type="presOf" srcId="{86D0045E-431E-4AF2-9F28-57B6D5387CF5}" destId="{C11612A5-9C7C-47EF-B24B-44345054BAF6}" srcOrd="1" destOrd="0" presId="urn:microsoft.com/office/officeart/2005/8/layout/pyramid1"/>
    <dgm:cxn modelId="{BF5844FC-EA55-4905-BBA7-BC48CFC9FF36}" type="presOf" srcId="{91D277DB-EE59-40AD-88DD-B1590D563145}" destId="{41C07A23-76FB-45D0-98B2-458C34DA8AFB}" srcOrd="0" destOrd="0" presId="urn:microsoft.com/office/officeart/2005/8/layout/pyramid1"/>
    <dgm:cxn modelId="{4ECC8B92-75B5-4605-BEAD-AC06083FF946}" srcId="{7372F04F-497F-42E5-AA91-D8FBBD644B64}" destId="{91D277DB-EE59-40AD-88DD-B1590D563145}" srcOrd="0" destOrd="0" parTransId="{D2BF80AA-E266-48CB-BD45-41D7734E5E23}" sibTransId="{EC18AE9E-7205-4402-A25B-0FD689DF4902}"/>
    <dgm:cxn modelId="{454F7815-74D8-47DD-A488-50D51F83B8EC}" type="presOf" srcId="{BC6177B2-9CB4-458D-B0B9-2C48177599C0}" destId="{CF7AD16B-BC47-406D-A8B7-73E1D3349A0F}" srcOrd="0" destOrd="0" presId="urn:microsoft.com/office/officeart/2005/8/layout/pyramid1"/>
    <dgm:cxn modelId="{53F4089A-5B82-4C7F-B19E-6A4151A70342}" type="presOf" srcId="{E9574225-EC02-4C79-8B1F-584080DDB82E}" destId="{89D8B138-1ABD-439E-BFB8-6F99B9977EB8}" srcOrd="0" destOrd="0" presId="urn:microsoft.com/office/officeart/2005/8/layout/pyramid1"/>
    <dgm:cxn modelId="{EE661D1A-1B4B-41AE-A6C0-E01DD55C8C6C}" srcId="{7372F04F-497F-42E5-AA91-D8FBBD644B64}" destId="{86D0045E-431E-4AF2-9F28-57B6D5387CF5}" srcOrd="3" destOrd="0" parTransId="{E2A2EE13-241A-4319-8084-D446D7B51BEA}" sibTransId="{37F18F56-DB83-46A6-91D4-39253F705CE3}"/>
    <dgm:cxn modelId="{2F3D3C3E-EC8D-4B1E-B2FB-B5E15DBBF7C8}" srcId="{7372F04F-497F-42E5-AA91-D8FBBD644B64}" destId="{BC6177B2-9CB4-458D-B0B9-2C48177599C0}" srcOrd="1" destOrd="0" parTransId="{49440A66-464F-40B0-8246-CCFEB87809E7}" sibTransId="{656F4693-E9EA-41CD-9321-59EA7BCFF15B}"/>
    <dgm:cxn modelId="{D0245F6F-4014-49D6-BBF5-C86F5990443D}" type="presOf" srcId="{57804A0C-D73C-4A07-A2A6-3899701701B8}" destId="{57605BCE-C577-4D1E-9645-3DB7C7CC5483}" srcOrd="1" destOrd="0" presId="urn:microsoft.com/office/officeart/2005/8/layout/pyramid1"/>
    <dgm:cxn modelId="{98BD717A-4B83-4CA7-8C6E-E1A8905B7EA3}" type="presOf" srcId="{E9574225-EC02-4C79-8B1F-584080DDB82E}" destId="{441B7264-9E53-412B-9603-C501410FAD5B}" srcOrd="1" destOrd="0" presId="urn:microsoft.com/office/officeart/2005/8/layout/pyramid1"/>
    <dgm:cxn modelId="{CCA3D2BF-A071-4E32-871D-05654989AC44}" srcId="{7372F04F-497F-42E5-AA91-D8FBBD644B64}" destId="{E9574225-EC02-4C79-8B1F-584080DDB82E}" srcOrd="4" destOrd="0" parTransId="{C228563B-E8FC-4B8A-9734-CD609945E1A4}" sibTransId="{015221B6-23CB-498B-B07E-49ECE95D4E2F}"/>
    <dgm:cxn modelId="{A8C9C5F2-B130-4984-960C-742125F6D32D}" type="presOf" srcId="{7372F04F-497F-42E5-AA91-D8FBBD644B64}" destId="{5FD970C4-FACC-469E-B8C5-9E9627D90CEB}" srcOrd="0" destOrd="0" presId="urn:microsoft.com/office/officeart/2005/8/layout/pyramid1"/>
    <dgm:cxn modelId="{4AF6E368-5A90-41D9-9890-058030B17ED0}" type="presOf" srcId="{BC6177B2-9CB4-458D-B0B9-2C48177599C0}" destId="{81E2C521-0175-4DBC-B502-3E5D8FF7107C}" srcOrd="1" destOrd="0" presId="urn:microsoft.com/office/officeart/2005/8/layout/pyramid1"/>
    <dgm:cxn modelId="{4E6D1293-B546-44E3-B245-2A318166AE6C}" type="presParOf" srcId="{5FD970C4-FACC-469E-B8C5-9E9627D90CEB}" destId="{694FB492-DB76-4870-87FB-A40B31FF84E9}" srcOrd="0" destOrd="0" presId="urn:microsoft.com/office/officeart/2005/8/layout/pyramid1"/>
    <dgm:cxn modelId="{02B74E58-69BC-4A60-914D-F8BEC6F78618}" type="presParOf" srcId="{694FB492-DB76-4870-87FB-A40B31FF84E9}" destId="{41C07A23-76FB-45D0-98B2-458C34DA8AFB}" srcOrd="0" destOrd="0" presId="urn:microsoft.com/office/officeart/2005/8/layout/pyramid1"/>
    <dgm:cxn modelId="{D1D2A357-9FC8-454F-BCF6-32E9D6F38B9D}" type="presParOf" srcId="{694FB492-DB76-4870-87FB-A40B31FF84E9}" destId="{D0362208-FF29-493E-A792-D2D17390E7B9}" srcOrd="1" destOrd="0" presId="urn:microsoft.com/office/officeart/2005/8/layout/pyramid1"/>
    <dgm:cxn modelId="{F70B5BFB-768A-438D-A4D1-F76C6288A960}" type="presParOf" srcId="{5FD970C4-FACC-469E-B8C5-9E9627D90CEB}" destId="{4EE050E7-A6FC-4AFC-9FD1-5FF6C3A7413A}" srcOrd="1" destOrd="0" presId="urn:microsoft.com/office/officeart/2005/8/layout/pyramid1"/>
    <dgm:cxn modelId="{7C5DF033-FC46-4299-B0D0-69515F914E58}" type="presParOf" srcId="{4EE050E7-A6FC-4AFC-9FD1-5FF6C3A7413A}" destId="{CF7AD16B-BC47-406D-A8B7-73E1D3349A0F}" srcOrd="0" destOrd="0" presId="urn:microsoft.com/office/officeart/2005/8/layout/pyramid1"/>
    <dgm:cxn modelId="{9E48A187-9661-4E7C-8C26-7063A8AFB46D}" type="presParOf" srcId="{4EE050E7-A6FC-4AFC-9FD1-5FF6C3A7413A}" destId="{81E2C521-0175-4DBC-B502-3E5D8FF7107C}" srcOrd="1" destOrd="0" presId="urn:microsoft.com/office/officeart/2005/8/layout/pyramid1"/>
    <dgm:cxn modelId="{4C38DDE6-F7A2-4297-A466-DCB64DB6D951}" type="presParOf" srcId="{5FD970C4-FACC-469E-B8C5-9E9627D90CEB}" destId="{01DE14F5-A959-4693-BB24-0DE534E2AC06}" srcOrd="2" destOrd="0" presId="urn:microsoft.com/office/officeart/2005/8/layout/pyramid1"/>
    <dgm:cxn modelId="{42F4B976-C0CD-4D72-82A2-76F01B87AFED}" type="presParOf" srcId="{01DE14F5-A959-4693-BB24-0DE534E2AC06}" destId="{2B55CCB2-388A-44CB-91BB-AFB0DE618F60}" srcOrd="0" destOrd="0" presId="urn:microsoft.com/office/officeart/2005/8/layout/pyramid1"/>
    <dgm:cxn modelId="{0B368BD9-F059-4F3E-A648-4EBED3DB5480}" type="presParOf" srcId="{01DE14F5-A959-4693-BB24-0DE534E2AC06}" destId="{57605BCE-C577-4D1E-9645-3DB7C7CC5483}" srcOrd="1" destOrd="0" presId="urn:microsoft.com/office/officeart/2005/8/layout/pyramid1"/>
    <dgm:cxn modelId="{D08E4D98-5C7E-4E98-8E8A-042E38EF4DC0}" type="presParOf" srcId="{5FD970C4-FACC-469E-B8C5-9E9627D90CEB}" destId="{EEFC789F-14FC-4407-BAF1-4A36C4EEA726}" srcOrd="3" destOrd="0" presId="urn:microsoft.com/office/officeart/2005/8/layout/pyramid1"/>
    <dgm:cxn modelId="{D9541655-51E1-4B67-85A4-BF887BA9B8B5}" type="presParOf" srcId="{EEFC789F-14FC-4407-BAF1-4A36C4EEA726}" destId="{B5BD8DD7-6875-4A66-9B3A-87177D2EF35D}" srcOrd="0" destOrd="0" presId="urn:microsoft.com/office/officeart/2005/8/layout/pyramid1"/>
    <dgm:cxn modelId="{C6812BB7-EB60-4542-803A-BF673A10981C}" type="presParOf" srcId="{EEFC789F-14FC-4407-BAF1-4A36C4EEA726}" destId="{C11612A5-9C7C-47EF-B24B-44345054BAF6}" srcOrd="1" destOrd="0" presId="urn:microsoft.com/office/officeart/2005/8/layout/pyramid1"/>
    <dgm:cxn modelId="{136E3D1D-B3F2-48D4-BDF2-794F9176AA49}" type="presParOf" srcId="{5FD970C4-FACC-469E-B8C5-9E9627D90CEB}" destId="{18813AF7-B5C4-4D0B-BD72-D2026DCABE82}" srcOrd="4" destOrd="0" presId="urn:microsoft.com/office/officeart/2005/8/layout/pyramid1"/>
    <dgm:cxn modelId="{6CED9FE3-8EC8-46E2-B1BF-1C48B932F364}" type="presParOf" srcId="{18813AF7-B5C4-4D0B-BD72-D2026DCABE82}" destId="{89D8B138-1ABD-439E-BFB8-6F99B9977EB8}" srcOrd="0" destOrd="0" presId="urn:microsoft.com/office/officeart/2005/8/layout/pyramid1"/>
    <dgm:cxn modelId="{B5BA5635-0212-4783-8041-54E232162036}" type="presParOf" srcId="{18813AF7-B5C4-4D0B-BD72-D2026DCABE82}" destId="{441B7264-9E53-412B-9603-C501410FAD5B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72F04F-497F-42E5-AA91-D8FBBD644B64}" type="doc">
      <dgm:prSet loTypeId="urn:microsoft.com/office/officeart/2005/8/layout/pyramid1" loCatId="pyramid" qsTypeId="urn:microsoft.com/office/officeart/2005/8/quickstyle/simple2" qsCatId="simple" csTypeId="urn:microsoft.com/office/officeart/2005/8/colors/accent3_5" csCatId="accent3" phldr="1"/>
      <dgm:spPr/>
    </dgm:pt>
    <dgm:pt modelId="{BC6177B2-9CB4-458D-B0B9-2C48177599C0}">
      <dgm:prSet phldrT="[Text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b="0" i="0" noProof="0" dirty="0" smtClean="0">
              <a:latin typeface="+mj-lt"/>
            </a:rPr>
            <a:t>Predictive</a:t>
          </a:r>
          <a:endParaRPr lang="en-US" sz="1800" b="0" i="0" noProof="0" dirty="0">
            <a:latin typeface="+mj-lt"/>
          </a:endParaRPr>
        </a:p>
      </dgm:t>
    </dgm:pt>
    <dgm:pt modelId="{49440A66-464F-40B0-8246-CCFEB87809E7}" type="parTrans" cxnId="{2F3D3C3E-EC8D-4B1E-B2FB-B5E15DBBF7C8}">
      <dgm:prSet/>
      <dgm:spPr/>
      <dgm:t>
        <a:bodyPr/>
        <a:lstStyle/>
        <a:p>
          <a:endParaRPr lang="en-US" sz="1800" b="0" i="0" noProof="0" dirty="0">
            <a:solidFill>
              <a:schemeClr val="bg1"/>
            </a:solidFill>
            <a:latin typeface="+mj-lt"/>
          </a:endParaRPr>
        </a:p>
      </dgm:t>
    </dgm:pt>
    <dgm:pt modelId="{656F4693-E9EA-41CD-9321-59EA7BCFF15B}" type="sibTrans" cxnId="{2F3D3C3E-EC8D-4B1E-B2FB-B5E15DBBF7C8}">
      <dgm:prSet/>
      <dgm:spPr/>
      <dgm:t>
        <a:bodyPr/>
        <a:lstStyle/>
        <a:p>
          <a:endParaRPr lang="en-US" sz="1800" b="0" i="0" noProof="0" dirty="0">
            <a:solidFill>
              <a:schemeClr val="bg1"/>
            </a:solidFill>
            <a:latin typeface="+mj-lt"/>
          </a:endParaRPr>
        </a:p>
      </dgm:t>
    </dgm:pt>
    <dgm:pt modelId="{86D0045E-431E-4AF2-9F28-57B6D5387CF5}">
      <dgm:prSet phldrT="[Text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b="0" i="0" noProof="0" dirty="0" smtClean="0">
              <a:latin typeface="+mj-lt"/>
            </a:rPr>
            <a:t>Basic reporting</a:t>
          </a:r>
          <a:endParaRPr lang="en-US" sz="1800" b="0" i="0" noProof="0" dirty="0">
            <a:latin typeface="+mj-lt"/>
          </a:endParaRPr>
        </a:p>
      </dgm:t>
    </dgm:pt>
    <dgm:pt modelId="{E2A2EE13-241A-4319-8084-D446D7B51BEA}" type="parTrans" cxnId="{EE661D1A-1B4B-41AE-A6C0-E01DD55C8C6C}">
      <dgm:prSet/>
      <dgm:spPr/>
      <dgm:t>
        <a:bodyPr/>
        <a:lstStyle/>
        <a:p>
          <a:endParaRPr lang="en-US" sz="1800" b="0" i="0" noProof="0" dirty="0">
            <a:solidFill>
              <a:schemeClr val="bg1"/>
            </a:solidFill>
            <a:latin typeface="+mj-lt"/>
          </a:endParaRPr>
        </a:p>
      </dgm:t>
    </dgm:pt>
    <dgm:pt modelId="{37F18F56-DB83-46A6-91D4-39253F705CE3}" type="sibTrans" cxnId="{EE661D1A-1B4B-41AE-A6C0-E01DD55C8C6C}">
      <dgm:prSet/>
      <dgm:spPr/>
      <dgm:t>
        <a:bodyPr/>
        <a:lstStyle/>
        <a:p>
          <a:endParaRPr lang="en-US" sz="1800" b="0" i="0" noProof="0" dirty="0">
            <a:solidFill>
              <a:schemeClr val="bg1"/>
            </a:solidFill>
            <a:latin typeface="+mj-lt"/>
          </a:endParaRPr>
        </a:p>
      </dgm:t>
    </dgm:pt>
    <dgm:pt modelId="{E9574225-EC02-4C79-8B1F-584080DDB82E}">
      <dgm:prSet phldrT="[Text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b="0" i="0" noProof="0" dirty="0" smtClean="0">
              <a:latin typeface="+mj-lt"/>
            </a:rPr>
            <a:t>Data foundation</a:t>
          </a:r>
          <a:endParaRPr lang="en-US" sz="1800" b="0" i="0" noProof="0" dirty="0">
            <a:latin typeface="+mj-lt"/>
          </a:endParaRPr>
        </a:p>
      </dgm:t>
    </dgm:pt>
    <dgm:pt modelId="{C228563B-E8FC-4B8A-9734-CD609945E1A4}" type="parTrans" cxnId="{CCA3D2BF-A071-4E32-871D-05654989AC44}">
      <dgm:prSet/>
      <dgm:spPr/>
      <dgm:t>
        <a:bodyPr/>
        <a:lstStyle/>
        <a:p>
          <a:endParaRPr lang="en-US" sz="1800" b="0" i="0" noProof="0" dirty="0">
            <a:solidFill>
              <a:schemeClr val="bg1"/>
            </a:solidFill>
            <a:latin typeface="+mj-lt"/>
          </a:endParaRPr>
        </a:p>
      </dgm:t>
    </dgm:pt>
    <dgm:pt modelId="{015221B6-23CB-498B-B07E-49ECE95D4E2F}" type="sibTrans" cxnId="{CCA3D2BF-A071-4E32-871D-05654989AC44}">
      <dgm:prSet/>
      <dgm:spPr/>
      <dgm:t>
        <a:bodyPr/>
        <a:lstStyle/>
        <a:p>
          <a:endParaRPr lang="en-US" sz="1800" b="0" i="0" noProof="0" dirty="0">
            <a:solidFill>
              <a:schemeClr val="bg1"/>
            </a:solidFill>
            <a:latin typeface="+mj-lt"/>
          </a:endParaRPr>
        </a:p>
      </dgm:t>
    </dgm:pt>
    <dgm:pt modelId="{57804A0C-D73C-4A07-A2A6-3899701701B8}">
      <dgm:prSet phldrT="[Text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b="0" i="0" noProof="0" dirty="0" smtClean="0">
              <a:latin typeface="+mj-lt"/>
            </a:rPr>
            <a:t>Performance management</a:t>
          </a:r>
          <a:endParaRPr lang="en-US" sz="1800" b="0" i="0" noProof="0" dirty="0">
            <a:latin typeface="+mj-lt"/>
          </a:endParaRPr>
        </a:p>
      </dgm:t>
    </dgm:pt>
    <dgm:pt modelId="{49683B45-E6DF-487D-9C3C-7991D9A81998}" type="parTrans" cxnId="{D6F979BA-D561-4C57-95C1-0B185DA76032}">
      <dgm:prSet/>
      <dgm:spPr/>
      <dgm:t>
        <a:bodyPr/>
        <a:lstStyle/>
        <a:p>
          <a:endParaRPr lang="en-US" sz="1800" b="0" i="0" noProof="0" dirty="0">
            <a:solidFill>
              <a:schemeClr val="bg1"/>
            </a:solidFill>
            <a:latin typeface="+mj-lt"/>
          </a:endParaRPr>
        </a:p>
      </dgm:t>
    </dgm:pt>
    <dgm:pt modelId="{E5769D94-4AD0-4ADD-8626-E12E314BB45F}" type="sibTrans" cxnId="{D6F979BA-D561-4C57-95C1-0B185DA76032}">
      <dgm:prSet/>
      <dgm:spPr/>
      <dgm:t>
        <a:bodyPr/>
        <a:lstStyle/>
        <a:p>
          <a:endParaRPr lang="en-US" sz="1800" b="0" i="0" noProof="0" dirty="0">
            <a:solidFill>
              <a:schemeClr val="bg1"/>
            </a:solidFill>
            <a:latin typeface="+mj-lt"/>
          </a:endParaRPr>
        </a:p>
      </dgm:t>
    </dgm:pt>
    <dgm:pt modelId="{91D277DB-EE59-40AD-88DD-B1590D563145}">
      <dgm:prSet phldrT="[Text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b="0" i="0" noProof="0" dirty="0" smtClean="0">
              <a:latin typeface="+mj-lt"/>
            </a:rPr>
            <a:t>Prescriptive</a:t>
          </a:r>
          <a:endParaRPr lang="en-US" sz="1800" b="0" i="0" noProof="0" dirty="0">
            <a:latin typeface="+mj-lt"/>
          </a:endParaRPr>
        </a:p>
      </dgm:t>
    </dgm:pt>
    <dgm:pt modelId="{D2BF80AA-E266-48CB-BD45-41D7734E5E23}" type="parTrans" cxnId="{4ECC8B92-75B5-4605-BEAD-AC06083FF946}">
      <dgm:prSet/>
      <dgm:spPr/>
      <dgm:t>
        <a:bodyPr/>
        <a:lstStyle/>
        <a:p>
          <a:endParaRPr lang="en-US" sz="1800" b="0" i="0" noProof="0" dirty="0">
            <a:solidFill>
              <a:schemeClr val="bg1"/>
            </a:solidFill>
            <a:latin typeface="+mj-lt"/>
          </a:endParaRPr>
        </a:p>
      </dgm:t>
    </dgm:pt>
    <dgm:pt modelId="{EC18AE9E-7205-4402-A25B-0FD689DF4902}" type="sibTrans" cxnId="{4ECC8B92-75B5-4605-BEAD-AC06083FF946}">
      <dgm:prSet/>
      <dgm:spPr/>
      <dgm:t>
        <a:bodyPr/>
        <a:lstStyle/>
        <a:p>
          <a:endParaRPr lang="en-US" sz="1800" b="0" i="0" noProof="0" dirty="0">
            <a:solidFill>
              <a:schemeClr val="bg1"/>
            </a:solidFill>
            <a:latin typeface="+mj-lt"/>
          </a:endParaRPr>
        </a:p>
      </dgm:t>
    </dgm:pt>
    <dgm:pt modelId="{5FD970C4-FACC-469E-B8C5-9E9627D90CEB}" type="pres">
      <dgm:prSet presAssocID="{7372F04F-497F-42E5-AA91-D8FBBD644B64}" presName="Name0" presStyleCnt="0">
        <dgm:presLayoutVars>
          <dgm:dir/>
          <dgm:animLvl val="lvl"/>
          <dgm:resizeHandles val="exact"/>
        </dgm:presLayoutVars>
      </dgm:prSet>
      <dgm:spPr/>
    </dgm:pt>
    <dgm:pt modelId="{694FB492-DB76-4870-87FB-A40B31FF84E9}" type="pres">
      <dgm:prSet presAssocID="{91D277DB-EE59-40AD-88DD-B1590D563145}" presName="Name8" presStyleCnt="0"/>
      <dgm:spPr/>
    </dgm:pt>
    <dgm:pt modelId="{41C07A23-76FB-45D0-98B2-458C34DA8AFB}" type="pres">
      <dgm:prSet presAssocID="{91D277DB-EE59-40AD-88DD-B1590D563145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0362208-FF29-493E-A792-D2D17390E7B9}" type="pres">
      <dgm:prSet presAssocID="{91D277DB-EE59-40AD-88DD-B1590D56314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EE050E7-A6FC-4AFC-9FD1-5FF6C3A7413A}" type="pres">
      <dgm:prSet presAssocID="{BC6177B2-9CB4-458D-B0B9-2C48177599C0}" presName="Name8" presStyleCnt="0"/>
      <dgm:spPr/>
    </dgm:pt>
    <dgm:pt modelId="{CF7AD16B-BC47-406D-A8B7-73E1D3349A0F}" type="pres">
      <dgm:prSet presAssocID="{BC6177B2-9CB4-458D-B0B9-2C48177599C0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1E2C521-0175-4DBC-B502-3E5D8FF7107C}" type="pres">
      <dgm:prSet presAssocID="{BC6177B2-9CB4-458D-B0B9-2C48177599C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1DE14F5-A959-4693-BB24-0DE534E2AC06}" type="pres">
      <dgm:prSet presAssocID="{57804A0C-D73C-4A07-A2A6-3899701701B8}" presName="Name8" presStyleCnt="0"/>
      <dgm:spPr/>
    </dgm:pt>
    <dgm:pt modelId="{2B55CCB2-388A-44CB-91BB-AFB0DE618F60}" type="pres">
      <dgm:prSet presAssocID="{57804A0C-D73C-4A07-A2A6-3899701701B8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7605BCE-C577-4D1E-9645-3DB7C7CC5483}" type="pres">
      <dgm:prSet presAssocID="{57804A0C-D73C-4A07-A2A6-3899701701B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EFC789F-14FC-4407-BAF1-4A36C4EEA726}" type="pres">
      <dgm:prSet presAssocID="{86D0045E-431E-4AF2-9F28-57B6D5387CF5}" presName="Name8" presStyleCnt="0"/>
      <dgm:spPr/>
    </dgm:pt>
    <dgm:pt modelId="{B5BD8DD7-6875-4A66-9B3A-87177D2EF35D}" type="pres">
      <dgm:prSet presAssocID="{86D0045E-431E-4AF2-9F28-57B6D5387CF5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11612A5-9C7C-47EF-B24B-44345054BAF6}" type="pres">
      <dgm:prSet presAssocID="{86D0045E-431E-4AF2-9F28-57B6D5387CF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8813AF7-B5C4-4D0B-BD72-D2026DCABE82}" type="pres">
      <dgm:prSet presAssocID="{E9574225-EC02-4C79-8B1F-584080DDB82E}" presName="Name8" presStyleCnt="0"/>
      <dgm:spPr/>
    </dgm:pt>
    <dgm:pt modelId="{89D8B138-1ABD-439E-BFB8-6F99B9977EB8}" type="pres">
      <dgm:prSet presAssocID="{E9574225-EC02-4C79-8B1F-584080DDB82E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41B7264-9E53-412B-9603-C501410FAD5B}" type="pres">
      <dgm:prSet presAssocID="{E9574225-EC02-4C79-8B1F-584080DDB82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B59E58B-CA1B-4203-A6EF-5459CE72F410}" type="presOf" srcId="{57804A0C-D73C-4A07-A2A6-3899701701B8}" destId="{57605BCE-C577-4D1E-9645-3DB7C7CC5483}" srcOrd="1" destOrd="0" presId="urn:microsoft.com/office/officeart/2005/8/layout/pyramid1"/>
    <dgm:cxn modelId="{D6F979BA-D561-4C57-95C1-0B185DA76032}" srcId="{7372F04F-497F-42E5-AA91-D8FBBD644B64}" destId="{57804A0C-D73C-4A07-A2A6-3899701701B8}" srcOrd="2" destOrd="0" parTransId="{49683B45-E6DF-487D-9C3C-7991D9A81998}" sibTransId="{E5769D94-4AD0-4ADD-8626-E12E314BB45F}"/>
    <dgm:cxn modelId="{41D876EF-9D2E-4978-9212-E971BACCDC88}" type="presOf" srcId="{86D0045E-431E-4AF2-9F28-57B6D5387CF5}" destId="{C11612A5-9C7C-47EF-B24B-44345054BAF6}" srcOrd="1" destOrd="0" presId="urn:microsoft.com/office/officeart/2005/8/layout/pyramid1"/>
    <dgm:cxn modelId="{C6684A9E-E7E9-4FA5-826D-54333B814AF7}" type="presOf" srcId="{91D277DB-EE59-40AD-88DD-B1590D563145}" destId="{41C07A23-76FB-45D0-98B2-458C34DA8AFB}" srcOrd="0" destOrd="0" presId="urn:microsoft.com/office/officeart/2005/8/layout/pyramid1"/>
    <dgm:cxn modelId="{AAAB20E7-8F7A-4742-AF2D-2BF30D74CCB2}" type="presOf" srcId="{BC6177B2-9CB4-458D-B0B9-2C48177599C0}" destId="{81E2C521-0175-4DBC-B502-3E5D8FF7107C}" srcOrd="1" destOrd="0" presId="urn:microsoft.com/office/officeart/2005/8/layout/pyramid1"/>
    <dgm:cxn modelId="{2AB126E7-043B-453B-8A72-CA22D070E5BC}" type="presOf" srcId="{91D277DB-EE59-40AD-88DD-B1590D563145}" destId="{D0362208-FF29-493E-A792-D2D17390E7B9}" srcOrd="1" destOrd="0" presId="urn:microsoft.com/office/officeart/2005/8/layout/pyramid1"/>
    <dgm:cxn modelId="{4ECC8B92-75B5-4605-BEAD-AC06083FF946}" srcId="{7372F04F-497F-42E5-AA91-D8FBBD644B64}" destId="{91D277DB-EE59-40AD-88DD-B1590D563145}" srcOrd="0" destOrd="0" parTransId="{D2BF80AA-E266-48CB-BD45-41D7734E5E23}" sibTransId="{EC18AE9E-7205-4402-A25B-0FD689DF4902}"/>
    <dgm:cxn modelId="{F4A31317-DF8F-494B-9927-3AEF26552A64}" type="presOf" srcId="{86D0045E-431E-4AF2-9F28-57B6D5387CF5}" destId="{B5BD8DD7-6875-4A66-9B3A-87177D2EF35D}" srcOrd="0" destOrd="0" presId="urn:microsoft.com/office/officeart/2005/8/layout/pyramid1"/>
    <dgm:cxn modelId="{E8DEEFAF-DAA1-4A0B-B385-2B988A0005F6}" type="presOf" srcId="{E9574225-EC02-4C79-8B1F-584080DDB82E}" destId="{441B7264-9E53-412B-9603-C501410FAD5B}" srcOrd="1" destOrd="0" presId="urn:microsoft.com/office/officeart/2005/8/layout/pyramid1"/>
    <dgm:cxn modelId="{EE661D1A-1B4B-41AE-A6C0-E01DD55C8C6C}" srcId="{7372F04F-497F-42E5-AA91-D8FBBD644B64}" destId="{86D0045E-431E-4AF2-9F28-57B6D5387CF5}" srcOrd="3" destOrd="0" parTransId="{E2A2EE13-241A-4319-8084-D446D7B51BEA}" sibTransId="{37F18F56-DB83-46A6-91D4-39253F705CE3}"/>
    <dgm:cxn modelId="{2F3D3C3E-EC8D-4B1E-B2FB-B5E15DBBF7C8}" srcId="{7372F04F-497F-42E5-AA91-D8FBBD644B64}" destId="{BC6177B2-9CB4-458D-B0B9-2C48177599C0}" srcOrd="1" destOrd="0" parTransId="{49440A66-464F-40B0-8246-CCFEB87809E7}" sibTransId="{656F4693-E9EA-41CD-9321-59EA7BCFF15B}"/>
    <dgm:cxn modelId="{217103EB-DD1A-4AFE-A006-E5519DD72D3E}" type="presOf" srcId="{E9574225-EC02-4C79-8B1F-584080DDB82E}" destId="{89D8B138-1ABD-439E-BFB8-6F99B9977EB8}" srcOrd="0" destOrd="0" presId="urn:microsoft.com/office/officeart/2005/8/layout/pyramid1"/>
    <dgm:cxn modelId="{2BF152DD-E147-46DA-9EF7-59DC86F04ABA}" type="presOf" srcId="{BC6177B2-9CB4-458D-B0B9-2C48177599C0}" destId="{CF7AD16B-BC47-406D-A8B7-73E1D3349A0F}" srcOrd="0" destOrd="0" presId="urn:microsoft.com/office/officeart/2005/8/layout/pyramid1"/>
    <dgm:cxn modelId="{542B9DCB-8D1B-41E3-A15C-6B972EE5A2FC}" type="presOf" srcId="{7372F04F-497F-42E5-AA91-D8FBBD644B64}" destId="{5FD970C4-FACC-469E-B8C5-9E9627D90CEB}" srcOrd="0" destOrd="0" presId="urn:microsoft.com/office/officeart/2005/8/layout/pyramid1"/>
    <dgm:cxn modelId="{CCA3D2BF-A071-4E32-871D-05654989AC44}" srcId="{7372F04F-497F-42E5-AA91-D8FBBD644B64}" destId="{E9574225-EC02-4C79-8B1F-584080DDB82E}" srcOrd="4" destOrd="0" parTransId="{C228563B-E8FC-4B8A-9734-CD609945E1A4}" sibTransId="{015221B6-23CB-498B-B07E-49ECE95D4E2F}"/>
    <dgm:cxn modelId="{1BBC5ECE-D133-4E06-92DC-3C95B96CD7FF}" type="presOf" srcId="{57804A0C-D73C-4A07-A2A6-3899701701B8}" destId="{2B55CCB2-388A-44CB-91BB-AFB0DE618F60}" srcOrd="0" destOrd="0" presId="urn:microsoft.com/office/officeart/2005/8/layout/pyramid1"/>
    <dgm:cxn modelId="{E56A46FE-4097-494B-A05B-8CFD29E012C3}" type="presParOf" srcId="{5FD970C4-FACC-469E-B8C5-9E9627D90CEB}" destId="{694FB492-DB76-4870-87FB-A40B31FF84E9}" srcOrd="0" destOrd="0" presId="urn:microsoft.com/office/officeart/2005/8/layout/pyramid1"/>
    <dgm:cxn modelId="{479B2B29-0EE0-4B38-B74E-29E7D2B0A25A}" type="presParOf" srcId="{694FB492-DB76-4870-87FB-A40B31FF84E9}" destId="{41C07A23-76FB-45D0-98B2-458C34DA8AFB}" srcOrd="0" destOrd="0" presId="urn:microsoft.com/office/officeart/2005/8/layout/pyramid1"/>
    <dgm:cxn modelId="{3DF0A8FD-47A4-4E22-B7C5-7533F2D77F3C}" type="presParOf" srcId="{694FB492-DB76-4870-87FB-A40B31FF84E9}" destId="{D0362208-FF29-493E-A792-D2D17390E7B9}" srcOrd="1" destOrd="0" presId="urn:microsoft.com/office/officeart/2005/8/layout/pyramid1"/>
    <dgm:cxn modelId="{4C8D6FFA-E3F0-4FFF-820D-0CE6B648D70B}" type="presParOf" srcId="{5FD970C4-FACC-469E-B8C5-9E9627D90CEB}" destId="{4EE050E7-A6FC-4AFC-9FD1-5FF6C3A7413A}" srcOrd="1" destOrd="0" presId="urn:microsoft.com/office/officeart/2005/8/layout/pyramid1"/>
    <dgm:cxn modelId="{2AFC5194-994A-4AD4-B9D4-C4669BE4864C}" type="presParOf" srcId="{4EE050E7-A6FC-4AFC-9FD1-5FF6C3A7413A}" destId="{CF7AD16B-BC47-406D-A8B7-73E1D3349A0F}" srcOrd="0" destOrd="0" presId="urn:microsoft.com/office/officeart/2005/8/layout/pyramid1"/>
    <dgm:cxn modelId="{97F026B9-F42A-4FA6-B32C-E3B0FE2D7BC9}" type="presParOf" srcId="{4EE050E7-A6FC-4AFC-9FD1-5FF6C3A7413A}" destId="{81E2C521-0175-4DBC-B502-3E5D8FF7107C}" srcOrd="1" destOrd="0" presId="urn:microsoft.com/office/officeart/2005/8/layout/pyramid1"/>
    <dgm:cxn modelId="{CE221E68-131A-42C0-950B-FEA9E44A7883}" type="presParOf" srcId="{5FD970C4-FACC-469E-B8C5-9E9627D90CEB}" destId="{01DE14F5-A959-4693-BB24-0DE534E2AC06}" srcOrd="2" destOrd="0" presId="urn:microsoft.com/office/officeart/2005/8/layout/pyramid1"/>
    <dgm:cxn modelId="{B96FED04-DA83-4C51-AE70-49E07E8EDF2A}" type="presParOf" srcId="{01DE14F5-A959-4693-BB24-0DE534E2AC06}" destId="{2B55CCB2-388A-44CB-91BB-AFB0DE618F60}" srcOrd="0" destOrd="0" presId="urn:microsoft.com/office/officeart/2005/8/layout/pyramid1"/>
    <dgm:cxn modelId="{CED21088-2E8A-4200-BD81-76299830B276}" type="presParOf" srcId="{01DE14F5-A959-4693-BB24-0DE534E2AC06}" destId="{57605BCE-C577-4D1E-9645-3DB7C7CC5483}" srcOrd="1" destOrd="0" presId="urn:microsoft.com/office/officeart/2005/8/layout/pyramid1"/>
    <dgm:cxn modelId="{8819703D-1BE1-4D46-8E85-047DAF5CBFFA}" type="presParOf" srcId="{5FD970C4-FACC-469E-B8C5-9E9627D90CEB}" destId="{EEFC789F-14FC-4407-BAF1-4A36C4EEA726}" srcOrd="3" destOrd="0" presId="urn:microsoft.com/office/officeart/2005/8/layout/pyramid1"/>
    <dgm:cxn modelId="{C1CBE8B7-E2D8-47CE-8C9E-20328D4511D6}" type="presParOf" srcId="{EEFC789F-14FC-4407-BAF1-4A36C4EEA726}" destId="{B5BD8DD7-6875-4A66-9B3A-87177D2EF35D}" srcOrd="0" destOrd="0" presId="urn:microsoft.com/office/officeart/2005/8/layout/pyramid1"/>
    <dgm:cxn modelId="{44F29D15-E635-4075-B964-E8EEC588A2BC}" type="presParOf" srcId="{EEFC789F-14FC-4407-BAF1-4A36C4EEA726}" destId="{C11612A5-9C7C-47EF-B24B-44345054BAF6}" srcOrd="1" destOrd="0" presId="urn:microsoft.com/office/officeart/2005/8/layout/pyramid1"/>
    <dgm:cxn modelId="{FAC4543F-096C-4FD6-8520-A2D50FA2D844}" type="presParOf" srcId="{5FD970C4-FACC-469E-B8C5-9E9627D90CEB}" destId="{18813AF7-B5C4-4D0B-BD72-D2026DCABE82}" srcOrd="4" destOrd="0" presId="urn:microsoft.com/office/officeart/2005/8/layout/pyramid1"/>
    <dgm:cxn modelId="{E85893DF-F0F6-40EB-9257-BA9A758B66F1}" type="presParOf" srcId="{18813AF7-B5C4-4D0B-BD72-D2026DCABE82}" destId="{89D8B138-1ABD-439E-BFB8-6F99B9977EB8}" srcOrd="0" destOrd="0" presId="urn:microsoft.com/office/officeart/2005/8/layout/pyramid1"/>
    <dgm:cxn modelId="{0B51C439-265F-4D32-8205-2AC214DD2E02}" type="presParOf" srcId="{18813AF7-B5C4-4D0B-BD72-D2026DCABE82}" destId="{441B7264-9E53-412B-9603-C501410FAD5B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318A5E-5C92-4A32-A65C-064C188FC9F4}" type="datetimeFigureOut">
              <a:rPr lang="fr-FR" smtClean="0"/>
              <a:t>12/08/2015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4460AB-EE97-4F5A-BDB4-2617CB968C5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06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460AB-EE97-4F5A-BDB4-2617CB968C50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4571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Highest-Paid</a:t>
            </a:r>
            <a:r>
              <a:rPr lang="fr-C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CA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Person’s</a:t>
            </a:r>
            <a:r>
              <a:rPr lang="fr-C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Opinions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460AB-EE97-4F5A-BDB4-2617CB968C50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04759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460AB-EE97-4F5A-BDB4-2617CB968C50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75680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Highest-Paid</a:t>
            </a:r>
            <a:r>
              <a:rPr lang="fr-C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CA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Person’s</a:t>
            </a:r>
            <a:r>
              <a:rPr lang="fr-C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Opinions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460AB-EE97-4F5A-BDB4-2617CB968C50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65105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Highest-Paid</a:t>
            </a:r>
            <a:r>
              <a:rPr lang="fr-C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CA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Person’s</a:t>
            </a:r>
            <a:r>
              <a:rPr lang="fr-C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Opinions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460AB-EE97-4F5A-BDB4-2617CB968C50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2583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460AB-EE97-4F5A-BDB4-2617CB968C50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41325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D828D-72D4-4AAF-A470-D169282119FA}" type="slidenum">
              <a:rPr lang="fr-CA" smtClean="0"/>
              <a:t>22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5516481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D828D-72D4-4AAF-A470-D169282119FA}" type="slidenum">
              <a:rPr lang="fr-CA" smtClean="0"/>
              <a:t>23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469116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D828D-72D4-4AAF-A470-D169282119FA}" type="slidenum">
              <a:rPr lang="fr-CA" smtClean="0"/>
              <a:t>24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33206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CA131-BEBB-4EFF-B421-4A3E86DE9FF3}" type="datetimeFigureOut">
              <a:rPr lang="fr-FR" smtClean="0"/>
              <a:t>12/08/2015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0E33E-299E-49E4-8E2C-A68B9515A4E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0032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57DCA131-BEBB-4EFF-B421-4A3E86DE9FF3}" type="datetimeFigureOut">
              <a:rPr lang="fr-FR" smtClean="0"/>
              <a:pPr/>
              <a:t>12/08/2015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9710E33E-299E-49E4-8E2C-A68B9515A4E8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0578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CA131-BEBB-4EFF-B421-4A3E86DE9FF3}" type="datetimeFigureOut">
              <a:rPr lang="fr-FR" smtClean="0"/>
              <a:t>12/08/2015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10E33E-299E-49E4-8E2C-A68B9515A4E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7229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914400" indent="-4572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371600" indent="-4572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714500" indent="-3429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171700" indent="-3429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agileDSS</a:t>
            </a:r>
            <a:r>
              <a:rPr lang="fr-F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2015 - 2018</a:t>
            </a:r>
            <a:endParaRPr lang="fr-FR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C00000"/>
                </a:solidFill>
                <a:latin typeface="+mj-lt"/>
              </a:rPr>
              <a:t>B</a:t>
            </a:r>
            <a:r>
              <a:rPr lang="fr-F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AD, FO</a:t>
            </a:r>
            <a:r>
              <a:rPr lang="fr-FR" dirty="0" smtClean="0">
                <a:solidFill>
                  <a:srgbClr val="C00000"/>
                </a:solidFill>
                <a:latin typeface="+mj-lt"/>
              </a:rPr>
              <a:t>R</a:t>
            </a:r>
            <a:r>
              <a:rPr lang="fr-F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THE </a:t>
            </a:r>
            <a:r>
              <a:rPr lang="fr-FR" dirty="0" smtClean="0">
                <a:solidFill>
                  <a:srgbClr val="C00000"/>
                </a:solidFill>
                <a:latin typeface="+mj-lt"/>
              </a:rPr>
              <a:t>G</a:t>
            </a:r>
            <a:r>
              <a:rPr lang="fr-F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REATER GO</a:t>
            </a:r>
            <a:r>
              <a:rPr lang="fr-FR" dirty="0" smtClean="0">
                <a:solidFill>
                  <a:srgbClr val="C00000"/>
                </a:solidFill>
                <a:latin typeface="+mj-lt"/>
              </a:rPr>
              <a:t>O</a:t>
            </a:r>
            <a:r>
              <a:rPr lang="fr-F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D STRATEG</a:t>
            </a:r>
            <a:r>
              <a:rPr lang="fr-FR" dirty="0" smtClean="0">
                <a:solidFill>
                  <a:srgbClr val="C00000"/>
                </a:solidFill>
                <a:latin typeface="+mj-lt"/>
              </a:rPr>
              <a:t>Y</a:t>
            </a:r>
            <a:endParaRPr lang="fr-FR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8" name="Picture 2" descr="http://img2.wikia.nocookie.net/__cb20131213204236/house-of-cards/images/b/b0/House_of_Cards_Season_1_First_Cast_Prom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54542"/>
            <a:ext cx="12192000" cy="2003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23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Synthèse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fr-CA" dirty="0"/>
              <a:t>La transformation digitale fait de la donnée un actif stratégique, modifie la culture de prise de décision et explique l’intérêt pour les </a:t>
            </a:r>
            <a:r>
              <a:rPr lang="fr-CA" dirty="0" err="1" smtClean="0"/>
              <a:t>Analytics</a:t>
            </a:r>
            <a:r>
              <a:rPr lang="fr-CA" dirty="0" smtClean="0"/>
              <a:t>.</a:t>
            </a:r>
            <a:endParaRPr lang="fr-FR" dirty="0"/>
          </a:p>
          <a:p>
            <a:pPr marL="457200" lvl="1">
              <a:spcBef>
                <a:spcPts val="1000"/>
              </a:spcBef>
              <a:buFont typeface="Wingdings" panose="05000000000000000000" pitchFamily="2" charset="2"/>
              <a:buChar char="ü"/>
            </a:pPr>
            <a:endParaRPr lang="fr-FR" sz="2800" dirty="0"/>
          </a:p>
          <a:p>
            <a:pPr marL="457200" lvl="1">
              <a:spcBef>
                <a:spcPts val="1000"/>
              </a:spcBef>
              <a:buFont typeface="Wingdings" panose="05000000000000000000" pitchFamily="2" charset="2"/>
              <a:buChar char="ü"/>
            </a:pPr>
            <a:r>
              <a:rPr lang="fr-FR" sz="2800" dirty="0"/>
              <a:t>Parallèlement, </a:t>
            </a:r>
            <a:r>
              <a:rPr lang="fr-FR" sz="2800" dirty="0" smtClean="0"/>
              <a:t>la transition générationnelle renforce l’intensification des attentes des utilisateurs.</a:t>
            </a:r>
          </a:p>
          <a:p>
            <a:pPr marL="457200" lvl="1">
              <a:spcBef>
                <a:spcPts val="1000"/>
              </a:spcBef>
              <a:buFont typeface="Wingdings" panose="05000000000000000000" pitchFamily="2" charset="2"/>
              <a:buChar char="ü"/>
            </a:pPr>
            <a:endParaRPr lang="fr-FR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fr-FR" dirty="0" smtClean="0"/>
              <a:t>Ce sont les </a:t>
            </a:r>
            <a:r>
              <a:rPr lang="fr-FR" dirty="0"/>
              <a:t>technologies </a:t>
            </a:r>
            <a:r>
              <a:rPr lang="fr-FR" dirty="0" smtClean="0"/>
              <a:t>qui guident </a:t>
            </a:r>
            <a:r>
              <a:rPr lang="fr-FR" dirty="0"/>
              <a:t>le mouvement.</a:t>
            </a:r>
          </a:p>
        </p:txBody>
      </p:sp>
    </p:spTree>
    <p:extLst>
      <p:ext uri="{BB962C8B-B14F-4D97-AF65-F5344CB8AC3E}">
        <p14:creationId xmlns:p14="http://schemas.microsoft.com/office/powerpoint/2010/main" val="214971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524500" y="0"/>
            <a:ext cx="6667500" cy="6858000"/>
          </a:xfrm>
          <a:prstGeom prst="rect">
            <a:avLst/>
          </a:prstGeom>
          <a:noFill/>
        </p:spPr>
        <p:txBody>
          <a:bodyPr wrap="square" lIns="720000" tIns="360000" rIns="360000" bIns="360000" anchor="ctr">
            <a:noAutofit/>
          </a:bodyPr>
          <a:lstStyle/>
          <a:p>
            <a:r>
              <a:rPr lang="fr-CA" sz="2800" i="1" dirty="0" smtClean="0">
                <a:latin typeface="+mj-lt"/>
              </a:rPr>
              <a:t>« </a:t>
            </a:r>
            <a:r>
              <a:rPr lang="en-US" sz="2800" i="1" dirty="0" smtClean="0">
                <a:latin typeface="+mj-lt"/>
              </a:rPr>
              <a:t>Is there a spider </a:t>
            </a:r>
          </a:p>
          <a:p>
            <a:r>
              <a:rPr lang="en-US" sz="2800" i="1" dirty="0" smtClean="0">
                <a:latin typeface="+mj-lt"/>
              </a:rPr>
              <a:t>I can trap?</a:t>
            </a:r>
            <a:r>
              <a:rPr lang="fr-CA" sz="2800" i="1" dirty="0" smtClean="0">
                <a:latin typeface="+mj-lt"/>
              </a:rPr>
              <a:t> »</a:t>
            </a:r>
          </a:p>
          <a:p>
            <a:endParaRPr lang="fr-FR" sz="2800" dirty="0">
              <a:solidFill>
                <a:srgbClr val="C00000"/>
              </a:solidFill>
            </a:endParaRPr>
          </a:p>
          <a:p>
            <a:r>
              <a:rPr lang="fr-FR" sz="2800" dirty="0" smtClean="0">
                <a:solidFill>
                  <a:srgbClr val="C00000"/>
                </a:solidFill>
                <a:latin typeface="+mj-lt"/>
              </a:rPr>
              <a:t>Claire </a:t>
            </a:r>
            <a:r>
              <a:rPr lang="fr-FR" sz="2800" dirty="0" err="1" smtClean="0">
                <a:solidFill>
                  <a:srgbClr val="C00000"/>
                </a:solidFill>
                <a:latin typeface="+mj-lt"/>
              </a:rPr>
              <a:t>Underwood</a:t>
            </a:r>
            <a:endParaRPr lang="fr-FR" sz="2800" dirty="0">
              <a:solidFill>
                <a:srgbClr val="C00000"/>
              </a:solidFill>
              <a:latin typeface="+mj-lt"/>
            </a:endParaRPr>
          </a:p>
          <a:p>
            <a:endParaRPr lang="fr-FR" sz="2800" i="1" dirty="0">
              <a:latin typeface="+mj-lt"/>
            </a:endParaRPr>
          </a:p>
        </p:txBody>
      </p:sp>
      <p:pic>
        <p:nvPicPr>
          <p:cNvPr id="21506" name="Picture 2" descr="https://maquiese.files.wordpress.com/2015/03/clai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78" y="325304"/>
            <a:ext cx="4899522" cy="653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157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La naissance de l’entreprise « Data </a:t>
            </a:r>
            <a:r>
              <a:rPr lang="fr-FR" dirty="0" err="1" smtClean="0"/>
              <a:t>Driven</a:t>
            </a:r>
            <a:r>
              <a:rPr lang="fr-FR" dirty="0" smtClean="0"/>
              <a:t> » …</a:t>
            </a:r>
            <a:endParaRPr lang="fr-FR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fr-CA" dirty="0" smtClean="0"/>
              <a:t>Une entreprise « Data-</a:t>
            </a:r>
            <a:r>
              <a:rPr lang="fr-CA" dirty="0" err="1" smtClean="0"/>
              <a:t>Driven</a:t>
            </a:r>
            <a:r>
              <a:rPr lang="fr-CA" dirty="0" smtClean="0"/>
              <a:t> »  est une entreprise qui s’améliore continuellement  par l’utilisation quantitative et qualitative de données  tout le temps, partout et pour tout.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054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… implique de nouvelles pratiques 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dirty="0" smtClean="0"/>
              <a:t>Data is all over the place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dirty="0" smtClean="0"/>
              <a:t>Everyone has access to some data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dirty="0" smtClean="0"/>
              <a:t>Data </a:t>
            </a:r>
            <a:r>
              <a:rPr lang="en-US" dirty="0"/>
              <a:t>flows up, down, and even side to </a:t>
            </a:r>
            <a:r>
              <a:rPr lang="en-US" dirty="0" smtClean="0"/>
              <a:t>side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dirty="0" smtClean="0"/>
              <a:t>Companies prize insights over technology standards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dirty="0" smtClean="0"/>
              <a:t>With </a:t>
            </a:r>
            <a:r>
              <a:rPr lang="en-US" dirty="0"/>
              <a:t>any </a:t>
            </a:r>
            <a:r>
              <a:rPr lang="en-US" dirty="0" smtClean="0"/>
              <a:t>project</a:t>
            </a:r>
            <a:r>
              <a:rPr lang="en-US" dirty="0"/>
              <a:t>, the question of obtaining </a:t>
            </a:r>
            <a:r>
              <a:rPr lang="en-US" dirty="0" smtClean="0"/>
              <a:t>data </a:t>
            </a:r>
            <a:r>
              <a:rPr lang="en-US" dirty="0"/>
              <a:t>is asked from square </a:t>
            </a:r>
            <a:r>
              <a:rPr lang="en-US" dirty="0" smtClean="0"/>
              <a:t>one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dirty="0" smtClean="0"/>
              <a:t>Someone </a:t>
            </a:r>
            <a:r>
              <a:rPr lang="en-US" dirty="0"/>
              <a:t>is responsible for the quality of your data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dirty="0"/>
              <a:t>Whenever someone offers an opinion, it’s accompanied by numbers and data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dirty="0"/>
              <a:t>Numbers are communicated, even if they illustrate poor performance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dirty="0"/>
              <a:t>Everyone can access the data that relates to them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dirty="0"/>
              <a:t>Teams receive data analysis </a:t>
            </a:r>
            <a:r>
              <a:rPr lang="en-US" dirty="0" smtClean="0"/>
              <a:t>training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dirty="0" smtClean="0"/>
              <a:t>Data collection projects have no trouble getting financed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dirty="0" smtClean="0"/>
              <a:t>Data is not used to point fingers in case of failure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372029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… et de nouveaux challenges.</a:t>
            </a:r>
            <a:endParaRPr lang="fr-FR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90266"/>
          </a:xfrm>
        </p:spPr>
        <p:txBody>
          <a:bodyPr>
            <a:normAutofit/>
          </a:bodyPr>
          <a:lstStyle/>
          <a:p>
            <a:pPr algn="just"/>
            <a:r>
              <a:rPr lang="fr-FR" i="1" dirty="0" smtClean="0"/>
              <a:t>« </a:t>
            </a:r>
            <a:r>
              <a:rPr lang="en-US" i="1" dirty="0" smtClean="0"/>
              <a:t>It’s not about technology, it’s not about the advanced analytics skillset that are required. </a:t>
            </a:r>
            <a:r>
              <a:rPr lang="en-US" b="1" i="1" dirty="0" smtClean="0"/>
              <a:t>It’s about organization process, culture, the human element</a:t>
            </a:r>
            <a:r>
              <a:rPr lang="en-US" i="1" dirty="0" smtClean="0"/>
              <a:t>, things that we view as not talked about enough but yet critical to the actual realization of value from embedding analytics deeply into business process. »</a:t>
            </a:r>
          </a:p>
          <a:p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Chris </a:t>
            </a:r>
            <a:r>
              <a:rPr lang="en-US" dirty="0" err="1">
                <a:solidFill>
                  <a:srgbClr val="C00000"/>
                </a:solidFill>
              </a:rPr>
              <a:t>Mazzei</a:t>
            </a:r>
            <a:r>
              <a:rPr lang="en-US" dirty="0">
                <a:solidFill>
                  <a:srgbClr val="C00000"/>
                </a:solidFill>
              </a:rPr>
              <a:t>, Chief Analytics Officer at EY</a:t>
            </a:r>
            <a:endParaRPr lang="fr-FR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10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www.wagemark.org/wp-content/uploads/2014/02/druck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1825624"/>
            <a:ext cx="1476375" cy="1135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La Business Intelligence aide à la décision …</a:t>
            </a:r>
          </a:p>
        </p:txBody>
      </p:sp>
      <p:sp>
        <p:nvSpPr>
          <p:cNvPr id="9" name="Rectangle 8"/>
          <p:cNvSpPr/>
          <p:nvPr/>
        </p:nvSpPr>
        <p:spPr>
          <a:xfrm>
            <a:off x="4434571" y="3261159"/>
            <a:ext cx="3132359" cy="8217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sz="2400" dirty="0" smtClean="0">
                <a:solidFill>
                  <a:schemeClr val="tx1"/>
                </a:solidFill>
                <a:latin typeface="+mj-lt"/>
              </a:rPr>
              <a:t>Stratégie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34571" y="5202114"/>
            <a:ext cx="3132359" cy="8217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sz="2400" dirty="0" smtClean="0">
                <a:solidFill>
                  <a:schemeClr val="tx1"/>
                </a:solidFill>
                <a:latin typeface="+mj-lt"/>
              </a:rPr>
              <a:t>Système de mesure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38200" y="4411687"/>
            <a:ext cx="32575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>
                <a:effectLst/>
                <a:latin typeface="+mj-lt"/>
              </a:rPr>
              <a:t>Alignement stratégique</a:t>
            </a:r>
            <a:endParaRPr lang="fr-FR" sz="24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127932" y="2060425"/>
            <a:ext cx="84504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smtClean="0">
                <a:latin typeface="+mj-lt"/>
              </a:rPr>
              <a:t>« You can’t manage what you can’t measure.</a:t>
            </a:r>
            <a:r>
              <a:rPr lang="fr-CA" sz="2400" i="1" dirty="0" smtClean="0">
                <a:latin typeface="+mj-lt"/>
              </a:rPr>
              <a:t> </a:t>
            </a:r>
            <a:r>
              <a:rPr lang="fr-CA" sz="2400" i="1" dirty="0">
                <a:latin typeface="+mj-lt"/>
              </a:rPr>
              <a:t>»</a:t>
            </a:r>
            <a:endParaRPr lang="fr-FR" sz="2400" i="1" dirty="0">
              <a:latin typeface="+mj-lt"/>
            </a:endParaRPr>
          </a:p>
          <a:p>
            <a:r>
              <a:rPr lang="en-US" sz="2400" dirty="0" smtClean="0">
                <a:solidFill>
                  <a:srgbClr val="C00000"/>
                </a:solidFill>
                <a:latin typeface="+mj-lt"/>
              </a:rPr>
              <a:t>Peter </a:t>
            </a:r>
            <a:r>
              <a:rPr lang="en-US" sz="2400" dirty="0" err="1" smtClean="0">
                <a:solidFill>
                  <a:srgbClr val="C00000"/>
                </a:solidFill>
                <a:latin typeface="+mj-lt"/>
              </a:rPr>
              <a:t>Druker</a:t>
            </a:r>
            <a:r>
              <a:rPr lang="en-US" sz="2400" dirty="0" smtClean="0">
                <a:solidFill>
                  <a:srgbClr val="C00000"/>
                </a:solidFill>
                <a:latin typeface="+mj-lt"/>
              </a:rPr>
              <a:t>, described as </a:t>
            </a:r>
            <a:r>
              <a:rPr lang="en-US" sz="2400" i="1" dirty="0">
                <a:solidFill>
                  <a:srgbClr val="C00000"/>
                </a:solidFill>
                <a:latin typeface="+mj-lt"/>
              </a:rPr>
              <a:t>« </a:t>
            </a:r>
            <a:r>
              <a:rPr lang="en-US" sz="2400" dirty="0" smtClean="0">
                <a:solidFill>
                  <a:srgbClr val="C00000"/>
                </a:solidFill>
                <a:latin typeface="+mj-lt"/>
              </a:rPr>
              <a:t>the founder of modern management </a:t>
            </a:r>
            <a:r>
              <a:rPr lang="fr-CA" sz="2400" i="1" dirty="0" smtClean="0">
                <a:solidFill>
                  <a:srgbClr val="C00000"/>
                </a:solidFill>
                <a:latin typeface="+mj-lt"/>
              </a:rPr>
              <a:t>»</a:t>
            </a:r>
            <a:endParaRPr lang="fr-FR" sz="2400" i="1" dirty="0">
              <a:solidFill>
                <a:srgbClr val="C00000"/>
              </a:solidFill>
              <a:latin typeface="+mj-lt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5991224" y="4218410"/>
            <a:ext cx="0" cy="848221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284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444048"/>
          </a:xfrm>
        </p:spPr>
        <p:txBody>
          <a:bodyPr/>
          <a:lstStyle/>
          <a:p>
            <a:pPr algn="just"/>
            <a:r>
              <a:rPr lang="fr-FR" dirty="0" smtClean="0"/>
              <a:t>La Data intelligence consiste à analyser des données dans le but diminuer les risques et d’identifier des opportunités de croissance</a:t>
            </a:r>
          </a:p>
          <a:p>
            <a:pPr marL="0" indent="0" algn="just">
              <a:lnSpc>
                <a:spcPct val="100000"/>
              </a:lnSpc>
              <a:buNone/>
            </a:pPr>
            <a:endParaRPr lang="fr-FR" dirty="0" smtClean="0"/>
          </a:p>
        </p:txBody>
      </p:sp>
      <p:sp>
        <p:nvSpPr>
          <p:cNvPr id="10" name="Rectangle 9"/>
          <p:cNvSpPr/>
          <p:nvPr/>
        </p:nvSpPr>
        <p:spPr>
          <a:xfrm>
            <a:off x="2395128" y="3326821"/>
            <a:ext cx="6987862" cy="22514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fr-FR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… mais la Data Intelligence va plus loin …</a:t>
            </a:r>
            <a:endParaRPr lang="fr-FR" dirty="0"/>
          </a:p>
        </p:txBody>
      </p:sp>
      <p:sp>
        <p:nvSpPr>
          <p:cNvPr id="5" name="Pentagon 4"/>
          <p:cNvSpPr/>
          <p:nvPr/>
        </p:nvSpPr>
        <p:spPr>
          <a:xfrm>
            <a:off x="2812484" y="3921617"/>
            <a:ext cx="1524000" cy="462043"/>
          </a:xfrm>
          <a:prstGeom prst="homePlat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 anchorCtr="0">
            <a:noAutofit/>
          </a:bodyPr>
          <a:lstStyle/>
          <a:p>
            <a:pPr algn="ctr"/>
            <a:r>
              <a:rPr lang="fr-FR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Data</a:t>
            </a:r>
          </a:p>
        </p:txBody>
      </p:sp>
      <p:sp>
        <p:nvSpPr>
          <p:cNvPr id="7" name="Pentagon 6"/>
          <p:cNvSpPr/>
          <p:nvPr/>
        </p:nvSpPr>
        <p:spPr>
          <a:xfrm>
            <a:off x="4336484" y="3921617"/>
            <a:ext cx="1524000" cy="462043"/>
          </a:xfrm>
          <a:prstGeom prst="homePlat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 anchorCtr="0">
            <a:noAutofit/>
          </a:bodyPr>
          <a:lstStyle/>
          <a:p>
            <a:pPr algn="ctr"/>
            <a:r>
              <a:rPr lang="fr-FR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Information</a:t>
            </a:r>
            <a:endParaRPr lang="fr-FR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7384484" y="3917881"/>
            <a:ext cx="1524000" cy="462043"/>
          </a:xfrm>
          <a:prstGeom prst="homePlat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 anchorCtr="0">
            <a:noAutofit/>
          </a:bodyPr>
          <a:lstStyle/>
          <a:p>
            <a:pPr algn="ctr"/>
            <a:r>
              <a:rPr lang="fr-FR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Intelligence</a:t>
            </a:r>
            <a:endParaRPr lang="fr-FR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9" name="Pentagon 8"/>
          <p:cNvSpPr/>
          <p:nvPr/>
        </p:nvSpPr>
        <p:spPr>
          <a:xfrm>
            <a:off x="5860484" y="3919749"/>
            <a:ext cx="1524000" cy="462043"/>
          </a:xfrm>
          <a:prstGeom prst="homePlat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Knowledge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95128" y="3389651"/>
            <a:ext cx="69878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effectLst/>
                <a:latin typeface="+mj-lt"/>
              </a:rPr>
              <a:t>Chaine de valeur</a:t>
            </a:r>
            <a:endParaRPr lang="fr-FR" sz="2400" b="1" dirty="0"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812484" y="4496139"/>
            <a:ext cx="3048000" cy="4108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dirty="0" smtClean="0">
                <a:solidFill>
                  <a:schemeClr val="tx1"/>
                </a:solidFill>
                <a:latin typeface="+mj-lt"/>
              </a:rPr>
              <a:t>Business Intelligence</a:t>
            </a:r>
            <a:endParaRPr lang="fr-FR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812484" y="5021369"/>
            <a:ext cx="6096000" cy="4108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dirty="0" smtClean="0">
                <a:solidFill>
                  <a:schemeClr val="tx1"/>
                </a:solidFill>
                <a:latin typeface="+mj-lt"/>
              </a:rPr>
              <a:t>Data Intelligence</a:t>
            </a:r>
            <a:endParaRPr lang="fr-FR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8152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… et impacte directement la stratégie …</a:t>
            </a:r>
            <a:endParaRPr lang="fr-FR" dirty="0"/>
          </a:p>
        </p:txBody>
      </p:sp>
      <p:sp>
        <p:nvSpPr>
          <p:cNvPr id="19" name="Rectangle 18"/>
          <p:cNvSpPr/>
          <p:nvPr/>
        </p:nvSpPr>
        <p:spPr>
          <a:xfrm>
            <a:off x="2127932" y="2060425"/>
            <a:ext cx="84504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smtClean="0">
                <a:latin typeface="+mj-lt"/>
              </a:rPr>
              <a:t>« If you torture the data long enough, it will confess. »</a:t>
            </a:r>
            <a:br>
              <a:rPr lang="en-US" sz="2400" i="1" dirty="0" smtClean="0">
                <a:latin typeface="+mj-lt"/>
              </a:rPr>
            </a:br>
            <a:r>
              <a:rPr lang="en-US" sz="2400" dirty="0">
                <a:solidFill>
                  <a:srgbClr val="C00000"/>
                </a:solidFill>
                <a:latin typeface="+mj-lt"/>
              </a:rPr>
              <a:t>Ronald </a:t>
            </a:r>
            <a:r>
              <a:rPr lang="en-US" sz="2400" dirty="0" err="1">
                <a:solidFill>
                  <a:srgbClr val="C00000"/>
                </a:solidFill>
                <a:latin typeface="+mj-lt"/>
              </a:rPr>
              <a:t>Coase</a:t>
            </a:r>
            <a:r>
              <a:rPr lang="en-US" sz="2400" dirty="0">
                <a:solidFill>
                  <a:srgbClr val="C00000"/>
                </a:solidFill>
                <a:latin typeface="+mj-lt"/>
              </a:rPr>
              <a:t>, Economist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434571" y="3261159"/>
            <a:ext cx="3132359" cy="8217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sz="2400" dirty="0" smtClean="0">
                <a:solidFill>
                  <a:schemeClr val="tx1"/>
                </a:solidFill>
                <a:latin typeface="+mj-lt"/>
              </a:rPr>
              <a:t>Stratégie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434571" y="5202114"/>
            <a:ext cx="3132359" cy="8217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sz="2400" dirty="0" smtClean="0">
                <a:solidFill>
                  <a:schemeClr val="tx1"/>
                </a:solidFill>
                <a:latin typeface="+mj-lt"/>
              </a:rPr>
              <a:t>Données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38200" y="4411687"/>
            <a:ext cx="32575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>
                <a:effectLst/>
                <a:latin typeface="+mj-lt"/>
              </a:rPr>
              <a:t>Idéation stratégique</a:t>
            </a:r>
            <a:endParaRPr lang="fr-FR" sz="2400" dirty="0">
              <a:latin typeface="+mj-lt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5991224" y="4218410"/>
            <a:ext cx="0" cy="848221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560" name="Picture 8" descr="http://www.nobelprize.org/nobel_prizes/economic-sciences/laureates/1991/coase_postcard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05"/>
          <a:stretch/>
        </p:blipFill>
        <p:spPr bwMode="auto">
          <a:xfrm>
            <a:off x="838200" y="1825625"/>
            <a:ext cx="1128163" cy="127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70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Si la Data Intelligence est l’avenir …</a:t>
            </a:r>
            <a:endParaRPr lang="fr-F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4533" t="26049" r="3454" b="8400"/>
          <a:stretch/>
        </p:blipFill>
        <p:spPr>
          <a:xfrm>
            <a:off x="862779" y="2008909"/>
            <a:ext cx="10491021" cy="415218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62779" y="2184838"/>
            <a:ext cx="26998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>
                <a:latin typeface="+mj-lt"/>
              </a:rPr>
              <a:t>Business Intelligence</a:t>
            </a:r>
            <a:endParaRPr lang="fr-FR" sz="2400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268691" y="2184837"/>
            <a:ext cx="20851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2400" dirty="0" smtClean="0">
                <a:latin typeface="+mj-lt"/>
              </a:rPr>
              <a:t>Data Intelligence</a:t>
            </a:r>
            <a:endParaRPr lang="fr-FR" sz="2400" dirty="0">
              <a:latin typeface="+mj-lt"/>
            </a:endParaRPr>
          </a:p>
        </p:txBody>
      </p:sp>
      <p:pic>
        <p:nvPicPr>
          <p:cNvPr id="25608" name="Picture 8" descr="http://www.clker.com/cliparts/5/a/6/b/120657269795430486johnny_automatic_NPS_map_pictographs_part_19.svg.med.pn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1" t="10182" r="7021" b="6909"/>
          <a:stretch/>
        </p:blipFill>
        <p:spPr bwMode="auto">
          <a:xfrm>
            <a:off x="5020237" y="1913370"/>
            <a:ext cx="452308" cy="43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888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… il faut en comprendre les opportunités.</a:t>
            </a:r>
            <a:endParaRPr lang="fr-FR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1663700" y="1825625"/>
          <a:ext cx="6791325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8" name="Rectangle 17"/>
          <p:cNvSpPr/>
          <p:nvPr/>
        </p:nvSpPr>
        <p:spPr>
          <a:xfrm>
            <a:off x="948421" y="5570458"/>
            <a:ext cx="1775729" cy="381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+mj-lt"/>
              </a:rPr>
              <a:t>Big Data</a:t>
            </a: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367521" y="4652917"/>
            <a:ext cx="1775729" cy="3660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+mj-lt"/>
              </a:rPr>
              <a:t>Embedded BI</a:t>
            </a: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836285" y="3801672"/>
            <a:ext cx="1775729" cy="381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+mj-lt"/>
              </a:rPr>
              <a:t>Smart BI</a:t>
            </a: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36285" y="2824284"/>
            <a:ext cx="19546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smtClean="0"/>
              <a:t>Data Visualization</a:t>
            </a:r>
          </a:p>
          <a:p>
            <a:r>
              <a:rPr lang="en-US" sz="1600" i="1" dirty="0" smtClean="0"/>
              <a:t>Data Discovery</a:t>
            </a:r>
          </a:p>
          <a:p>
            <a:r>
              <a:rPr lang="en-US" sz="1600" i="1" dirty="0" smtClean="0"/>
              <a:t>Self-service </a:t>
            </a:r>
            <a:endParaRPr lang="en-US" sz="1600" i="1" dirty="0"/>
          </a:p>
        </p:txBody>
      </p:sp>
      <p:pic>
        <p:nvPicPr>
          <p:cNvPr id="3078" name="Picture 6" descr="http://interactives.dailytexanonline.com/static/crimeAPI/images/up-arrow-circle-hi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84" y="3801672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http://interactives.dailytexanonline.com/static/crimeAPI/images/up-arrow-circle-hi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020" y="4652917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http://interactives.dailytexanonline.com/static/crimeAPI/images/up-arrow-circle-hi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20" y="5570458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http://interactives.dailytexanonline.com/static/crimeAPI/images/up-arrow-circle-hi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4743" y="2066986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tangle 30"/>
          <p:cNvSpPr/>
          <p:nvPr/>
        </p:nvSpPr>
        <p:spPr>
          <a:xfrm>
            <a:off x="8896350" y="1715176"/>
            <a:ext cx="1321801" cy="37558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Adoption</a:t>
            </a:r>
          </a:p>
        </p:txBody>
      </p:sp>
      <p:sp>
        <p:nvSpPr>
          <p:cNvPr id="33" name="Rectangle 32"/>
          <p:cNvSpPr/>
          <p:nvPr/>
        </p:nvSpPr>
        <p:spPr>
          <a:xfrm>
            <a:off x="7758146" y="5809932"/>
            <a:ext cx="1326663" cy="381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>
            <a:no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j-lt"/>
              </a:rPr>
              <a:t>Integration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 flipV="1">
            <a:off x="10736052" y="1683807"/>
            <a:ext cx="0" cy="4493156"/>
          </a:xfrm>
          <a:prstGeom prst="straightConnector1">
            <a:avLst/>
          </a:prstGeom>
          <a:ln w="9525">
            <a:solidFill>
              <a:schemeClr val="bg1">
                <a:lumMod val="50000"/>
              </a:schemeClr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10072031" y="3825818"/>
            <a:ext cx="1328042" cy="37558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Governance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072031" y="4447174"/>
            <a:ext cx="1328042" cy="37558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Architecture</a:t>
            </a:r>
          </a:p>
        </p:txBody>
      </p:sp>
      <p:sp>
        <p:nvSpPr>
          <p:cNvPr id="47" name="Rectangle 46"/>
          <p:cNvSpPr/>
          <p:nvPr/>
        </p:nvSpPr>
        <p:spPr>
          <a:xfrm>
            <a:off x="10072031" y="3204462"/>
            <a:ext cx="1328042" cy="37558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j-lt"/>
              </a:rPr>
              <a:t>Strategy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6648457" y="1715175"/>
            <a:ext cx="1328042" cy="37558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j-lt"/>
              </a:rPr>
              <a:t>Software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7311681" y="2227348"/>
            <a:ext cx="0" cy="458702"/>
          </a:xfrm>
          <a:prstGeom prst="straightConnector1">
            <a:avLst/>
          </a:prstGeom>
          <a:ln w="9525">
            <a:solidFill>
              <a:srgbClr val="C0000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6034771" y="2886835"/>
            <a:ext cx="1775729" cy="381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+mj-lt"/>
              </a:rPr>
              <a:t>Automation</a:t>
            </a: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6" name="Picture 6" descr="http://interactives.dailytexanonline.com/static/crimeAPI/images/up-arrow-circle-hi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270" y="2886835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Isosceles Triangle 26"/>
          <p:cNvSpPr/>
          <p:nvPr/>
        </p:nvSpPr>
        <p:spPr>
          <a:xfrm rot="10800000" flipH="1">
            <a:off x="9387381" y="2274056"/>
            <a:ext cx="339739" cy="3916876"/>
          </a:xfrm>
          <a:prstGeom prst="triangle">
            <a:avLst/>
          </a:prstGeom>
          <a:solidFill>
            <a:schemeClr val="bg1">
              <a:lumMod val="50000"/>
            </a:schemeClr>
          </a:solidFill>
          <a:ln w="9525">
            <a:noFill/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Isosceles Triangle 36"/>
          <p:cNvSpPr/>
          <p:nvPr/>
        </p:nvSpPr>
        <p:spPr>
          <a:xfrm rot="10800000" flipH="1" flipV="1">
            <a:off x="8249837" y="1715175"/>
            <a:ext cx="339739" cy="3916876"/>
          </a:xfrm>
          <a:prstGeom prst="triangle">
            <a:avLst/>
          </a:prstGeom>
          <a:solidFill>
            <a:schemeClr val="bg1">
              <a:lumMod val="50000"/>
            </a:schemeClr>
          </a:solidFill>
          <a:ln w="9525">
            <a:noFill/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842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Agenda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fr-FR" dirty="0" smtClean="0"/>
              <a:t>Tendances (10 min)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fr-FR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fr-FR" dirty="0" smtClean="0"/>
              <a:t>Réflexions stratégiques (10 min)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fr-FR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fr-FR" dirty="0" smtClean="0"/>
              <a:t>Vision, mission et positionnement (5 min)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fr-FR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fr-FR" dirty="0" smtClean="0"/>
              <a:t>Axes de la transformation  (5 min)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5235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Synthèse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fr-FR" dirty="0" smtClean="0"/>
              <a:t>Les entreprises ont besoin d’un </a:t>
            </a:r>
            <a:r>
              <a:rPr lang="fr-FR" smtClean="0"/>
              <a:t>accompagnement global </a:t>
            </a:r>
            <a:r>
              <a:rPr lang="fr-FR" dirty="0" smtClean="0"/>
              <a:t>(outils, processus, culture, hommes)</a:t>
            </a:r>
            <a:r>
              <a:rPr lang="fr-FR" b="1" dirty="0" smtClean="0"/>
              <a:t> </a:t>
            </a:r>
            <a:r>
              <a:rPr lang="fr-FR" dirty="0" smtClean="0"/>
              <a:t>pour devenir « Data </a:t>
            </a:r>
            <a:r>
              <a:rPr lang="fr-FR" dirty="0" err="1" smtClean="0"/>
              <a:t>Driven</a:t>
            </a:r>
            <a:r>
              <a:rPr lang="fr-FR" dirty="0" smtClean="0"/>
              <a:t> »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endParaRPr lang="fr-FR" dirty="0" smtClean="0"/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fr-FR" dirty="0" smtClean="0"/>
              <a:t>La combinaison Business et Data Intelligence constitue un levier pour les entreprises et positionnement d’avenir pour </a:t>
            </a:r>
            <a:r>
              <a:rPr lang="fr-FR" dirty="0" err="1" smtClean="0"/>
              <a:t>agileDSS</a:t>
            </a:r>
            <a:endParaRPr lang="fr-FR" dirty="0" smtClean="0"/>
          </a:p>
          <a:p>
            <a:pPr algn="just"/>
            <a:endParaRPr lang="fr-FR" dirty="0" smtClean="0"/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fr-FR" dirty="0" smtClean="0"/>
              <a:t>L’évolution des technologies offrent de nouvelles opportunités qui nécessitent de mobiliser de nouveaux savoirs faire</a:t>
            </a:r>
          </a:p>
          <a:p>
            <a:pPr algn="just"/>
            <a:endParaRPr lang="fr-FR" dirty="0" smtClean="0"/>
          </a:p>
          <a:p>
            <a:pPr algn="just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6686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40.media.tumblr.com/310e21f2e73d02e1f2a733b804dade1c/tumblr_mzejl7Arjc1tpar8to1_128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99"/>
          <a:stretch/>
        </p:blipFill>
        <p:spPr bwMode="auto">
          <a:xfrm>
            <a:off x="7997825" y="515335"/>
            <a:ext cx="3473739" cy="6342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0"/>
            <a:ext cx="6667500" cy="6858000"/>
          </a:xfrm>
          <a:prstGeom prst="rect">
            <a:avLst/>
          </a:prstGeom>
          <a:noFill/>
        </p:spPr>
        <p:txBody>
          <a:bodyPr wrap="square" lIns="720000" tIns="360000" rIns="360000" bIns="360000" anchor="ctr">
            <a:noAutofit/>
          </a:bodyPr>
          <a:lstStyle/>
          <a:p>
            <a:r>
              <a:rPr lang="en-US" sz="2800" i="1" dirty="0" smtClean="0">
                <a:latin typeface="+mj-lt"/>
              </a:rPr>
              <a:t>« Hunt or be hunted »</a:t>
            </a:r>
          </a:p>
          <a:p>
            <a:endParaRPr lang="en-US" sz="2800" i="1" dirty="0">
              <a:latin typeface="+mj-lt"/>
            </a:endParaRPr>
          </a:p>
          <a:p>
            <a:r>
              <a:rPr lang="fr-FR" sz="2800" dirty="0">
                <a:solidFill>
                  <a:srgbClr val="C00000"/>
                </a:solidFill>
                <a:latin typeface="+mj-lt"/>
              </a:rPr>
              <a:t>Frank </a:t>
            </a:r>
            <a:r>
              <a:rPr lang="fr-FR" sz="2800" dirty="0" err="1">
                <a:solidFill>
                  <a:srgbClr val="C00000"/>
                </a:solidFill>
                <a:latin typeface="+mj-lt"/>
              </a:rPr>
              <a:t>Underwood</a:t>
            </a:r>
            <a:endParaRPr lang="en-US" sz="28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1590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Vision</a:t>
            </a:r>
            <a:endParaRPr lang="fr-FR" spc="-15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r-CA" dirty="0" smtClean="0"/>
              <a:t>Nous pensons que les données et les hommes constituent les seuls actifs stratégiques des entreprises. </a:t>
            </a:r>
          </a:p>
          <a:p>
            <a:pPr algn="just"/>
            <a:endParaRPr lang="fr-CA" dirty="0" smtClean="0"/>
          </a:p>
          <a:p>
            <a:pPr algn="just"/>
            <a:r>
              <a:rPr lang="fr-CA" dirty="0" smtClean="0"/>
              <a:t>La technologie est un ingrédient du succès. Les approches et les savoirs faire doivent être combinés pour en saisir tout le potentiel.</a:t>
            </a:r>
          </a:p>
          <a:p>
            <a:pPr algn="just"/>
            <a:endParaRPr lang="fr-CA" dirty="0" smtClean="0"/>
          </a:p>
          <a:p>
            <a:pPr algn="just"/>
            <a:r>
              <a:rPr lang="fr-CA" dirty="0" smtClean="0"/>
              <a:t>En priorité, nous souhaitons offrir une expérience humaine à nos clients comme à nos conseillers.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45018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Mission </a:t>
            </a:r>
            <a:endParaRPr lang="fr-FR" spc="-15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CA" dirty="0" smtClean="0"/>
              <a:t>En tant que centre d’excellence en Business et Data Intelligence, </a:t>
            </a:r>
            <a:r>
              <a:rPr lang="fr-CA" dirty="0" err="1" smtClean="0"/>
              <a:t>agileDSS</a:t>
            </a:r>
            <a:r>
              <a:rPr lang="fr-CA" dirty="0" smtClean="0"/>
              <a:t> aide les entreprises à devenir « Data </a:t>
            </a:r>
            <a:r>
              <a:rPr lang="fr-CA" dirty="0" err="1" smtClean="0"/>
              <a:t>Driven</a:t>
            </a:r>
            <a:r>
              <a:rPr lang="fr-CA" dirty="0" smtClean="0"/>
              <a:t> »</a:t>
            </a:r>
          </a:p>
        </p:txBody>
      </p:sp>
    </p:spTree>
    <p:extLst>
      <p:ext uri="{BB962C8B-B14F-4D97-AF65-F5344CB8AC3E}">
        <p14:creationId xmlns:p14="http://schemas.microsoft.com/office/powerpoint/2010/main" val="58442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Offre de services</a:t>
            </a:r>
            <a:endParaRPr lang="fr-FR" spc="-15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603250"/>
          </a:xfrm>
        </p:spPr>
        <p:txBody>
          <a:bodyPr/>
          <a:lstStyle/>
          <a:p>
            <a:r>
              <a:rPr lang="fr-FR" dirty="0" smtClean="0"/>
              <a:t>Un accompagnement global </a:t>
            </a:r>
            <a:r>
              <a:rPr lang="fr-CA" dirty="0" smtClean="0"/>
              <a:t>fondé sur la combinaison des savoirs.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953891" y="5555999"/>
            <a:ext cx="3293546" cy="5061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dirty="0" smtClean="0">
                <a:solidFill>
                  <a:schemeClr val="tx1"/>
                </a:solidFill>
                <a:latin typeface="+mj-lt"/>
              </a:rPr>
              <a:t>Technologie</a:t>
            </a:r>
            <a:endParaRPr lang="fr-FR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65090" y="2704622"/>
            <a:ext cx="1854090" cy="1854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fr-FR"/>
            </a:defPPr>
            <a:lvl1pPr algn="ctr"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 dirty="0">
                <a:solidFill>
                  <a:schemeClr val="bg1"/>
                </a:solidFill>
              </a:rPr>
              <a:t>Stratégie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61826" y="2694481"/>
            <a:ext cx="1854090" cy="185399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 anchorCtr="0">
            <a:no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  <a:latin typeface="+mj-lt"/>
              </a:rPr>
              <a:t>Intégration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270691" y="2694481"/>
            <a:ext cx="1854090" cy="185399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 anchorCtr="0">
            <a:no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  <a:latin typeface="+mj-lt"/>
              </a:rPr>
              <a:t>Gouvernance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376290" y="2694481"/>
            <a:ext cx="1854090" cy="185399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 anchorCtr="0">
            <a:no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  <a:latin typeface="+mj-lt"/>
              </a:rPr>
              <a:t>Transformation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53891" y="4679147"/>
            <a:ext cx="10276489" cy="50619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 anchorCtr="0">
            <a:noAutofit/>
          </a:bodyPr>
          <a:lstStyle>
            <a:defPPr>
              <a:defRPr lang="fr-FR"/>
            </a:defPPr>
            <a:lvl1pPr algn="ctr"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 sz="1800" dirty="0">
                <a:latin typeface="+mj-lt"/>
              </a:rPr>
              <a:t>Livraison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042901" y="5557126"/>
            <a:ext cx="3187479" cy="5061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dirty="0" smtClean="0">
                <a:solidFill>
                  <a:schemeClr val="tx1"/>
                </a:solidFill>
                <a:latin typeface="+mj-lt"/>
              </a:rPr>
              <a:t>Organisation</a:t>
            </a:r>
            <a:endParaRPr lang="fr-FR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38200" y="2563813"/>
            <a:ext cx="10515600" cy="2751137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58562" y="2694481"/>
            <a:ext cx="1854090" cy="185399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fr-FR"/>
            </a:defPPr>
            <a:lvl1pPr algn="ctr"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 dirty="0" smtClean="0">
                <a:solidFill>
                  <a:schemeClr val="bg1"/>
                </a:solidFill>
              </a:rPr>
              <a:t>Architecture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498395" y="5556000"/>
            <a:ext cx="3293547" cy="5061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dirty="0" smtClean="0">
                <a:solidFill>
                  <a:schemeClr val="tx1"/>
                </a:solidFill>
                <a:latin typeface="+mj-lt"/>
              </a:rPr>
              <a:t>Processus</a:t>
            </a:r>
            <a:endParaRPr lang="fr-FR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0290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Positionnement</a:t>
            </a:r>
            <a:endParaRPr lang="fr-FR" dirty="0"/>
          </a:p>
        </p:txBody>
      </p:sp>
      <p:cxnSp>
        <p:nvCxnSpPr>
          <p:cNvPr id="43" name="Straight Arrow Connector 42"/>
          <p:cNvCxnSpPr/>
          <p:nvPr/>
        </p:nvCxnSpPr>
        <p:spPr>
          <a:xfrm flipH="1">
            <a:off x="3252656" y="5578570"/>
            <a:ext cx="7658224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3252655" y="1816635"/>
            <a:ext cx="1" cy="376389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4418068" y="5600428"/>
            <a:ext cx="5175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effectLst/>
                <a:latin typeface="+mj-lt"/>
              </a:rPr>
              <a:t>Intégration</a:t>
            </a:r>
          </a:p>
          <a:p>
            <a:pPr algn="ctr"/>
            <a:r>
              <a:rPr lang="fr-FR" dirty="0" smtClean="0">
                <a:latin typeface="+mj-lt"/>
              </a:rPr>
              <a:t>Capacité à mettre en œuvre des solutions</a:t>
            </a:r>
            <a:endParaRPr lang="fr-FR" dirty="0">
              <a:latin typeface="+mj-lt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3550959" y="2005185"/>
            <a:ext cx="3293547" cy="5061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dirty="0" smtClean="0">
                <a:solidFill>
                  <a:schemeClr val="tx1"/>
                </a:solidFill>
                <a:latin typeface="+mj-lt"/>
              </a:rPr>
              <a:t>Conseil en stratégie</a:t>
            </a:r>
            <a:endParaRPr lang="fr-FR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7167495" y="2005185"/>
            <a:ext cx="3293547" cy="5061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dirty="0" smtClean="0">
                <a:solidFill>
                  <a:schemeClr val="tx1"/>
                </a:solidFill>
                <a:latin typeface="+mj-lt"/>
              </a:rPr>
              <a:t>Conseil en management</a:t>
            </a:r>
            <a:endParaRPr lang="fr-FR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550959" y="4880610"/>
            <a:ext cx="3293547" cy="5061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dirty="0" smtClean="0">
                <a:solidFill>
                  <a:schemeClr val="tx1"/>
                </a:solidFill>
                <a:latin typeface="+mj-lt"/>
              </a:rPr>
              <a:t>Spécialistes</a:t>
            </a:r>
            <a:endParaRPr lang="fr-FR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7167495" y="4858752"/>
            <a:ext cx="3293547" cy="5061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dirty="0" smtClean="0">
                <a:solidFill>
                  <a:schemeClr val="tx1"/>
                </a:solidFill>
                <a:latin typeface="+mj-lt"/>
              </a:rPr>
              <a:t>Conseil en intégration</a:t>
            </a:r>
            <a:endParaRPr lang="fr-FR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7006000" y="2005185"/>
            <a:ext cx="0" cy="338162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3550959" y="3695995"/>
            <a:ext cx="6910083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62"/>
          <p:cNvSpPr/>
          <p:nvPr/>
        </p:nvSpPr>
        <p:spPr>
          <a:xfrm>
            <a:off x="718731" y="3097438"/>
            <a:ext cx="25339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effectLst/>
                <a:latin typeface="+mj-lt"/>
              </a:rPr>
              <a:t>Conceptualisation</a:t>
            </a:r>
          </a:p>
          <a:p>
            <a:pPr algn="ctr"/>
            <a:r>
              <a:rPr lang="fr-FR" dirty="0" smtClean="0">
                <a:latin typeface="+mj-lt"/>
              </a:rPr>
              <a:t>Capacité à appréhender l’entreprise dans son ensemble</a:t>
            </a:r>
            <a:endParaRPr lang="fr-FR" dirty="0">
              <a:latin typeface="+mj-lt"/>
            </a:endParaRPr>
          </a:p>
        </p:txBody>
      </p:sp>
      <p:sp>
        <p:nvSpPr>
          <p:cNvPr id="2048" name="Oval 2047"/>
          <p:cNvSpPr/>
          <p:nvPr/>
        </p:nvSpPr>
        <p:spPr>
          <a:xfrm>
            <a:off x="9751263" y="4317250"/>
            <a:ext cx="314497" cy="314497"/>
          </a:xfrm>
          <a:prstGeom prst="ellipse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Oval 65"/>
          <p:cNvSpPr/>
          <p:nvPr/>
        </p:nvSpPr>
        <p:spPr>
          <a:xfrm>
            <a:off x="8922584" y="3533048"/>
            <a:ext cx="314497" cy="31449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051" name="Curved Connector 2050"/>
          <p:cNvCxnSpPr>
            <a:stCxn id="2048" idx="0"/>
            <a:endCxn id="66" idx="6"/>
          </p:cNvCxnSpPr>
          <p:nvPr/>
        </p:nvCxnSpPr>
        <p:spPr>
          <a:xfrm rot="16200000" flipV="1">
            <a:off x="9259321" y="3668058"/>
            <a:ext cx="626953" cy="671431"/>
          </a:xfrm>
          <a:prstGeom prst="curvedConnector2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75"/>
          <p:cNvSpPr/>
          <p:nvPr/>
        </p:nvSpPr>
        <p:spPr>
          <a:xfrm>
            <a:off x="4039821" y="2857899"/>
            <a:ext cx="13611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effectLst/>
                <a:latin typeface="+mj-lt"/>
              </a:rPr>
              <a:t>Mc Kinsey</a:t>
            </a:r>
            <a:endParaRPr lang="en-US" dirty="0">
              <a:latin typeface="+mj-lt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7698050" y="2853444"/>
            <a:ext cx="13611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effectLst/>
                <a:latin typeface="+mj-lt"/>
              </a:rPr>
              <a:t>Deloitte</a:t>
            </a:r>
            <a:endParaRPr lang="en-US" dirty="0">
              <a:latin typeface="+mj-lt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8342892" y="4289832"/>
            <a:ext cx="13611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err="1" smtClean="0">
                <a:effectLst/>
                <a:latin typeface="+mj-lt"/>
              </a:rPr>
              <a:t>agileDSS</a:t>
            </a:r>
            <a:endParaRPr lang="en-US" dirty="0">
              <a:latin typeface="+mj-lt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4418068" y="4182629"/>
            <a:ext cx="13611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latin typeface="+mj-lt"/>
              </a:rPr>
              <a:t>Hudson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4711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bdcwire.com/wp-content/uploads/2015/03/20170-house-of-cards-house-of-card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9" r="24531"/>
          <a:stretch/>
        </p:blipFill>
        <p:spPr bwMode="auto">
          <a:xfrm>
            <a:off x="5334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0"/>
            <a:ext cx="6667500" cy="6858000"/>
          </a:xfrm>
          <a:prstGeom prst="rect">
            <a:avLst/>
          </a:prstGeom>
          <a:noFill/>
        </p:spPr>
        <p:txBody>
          <a:bodyPr wrap="square" lIns="720000" tIns="360000" rIns="360000" bIns="360000" anchor="ctr">
            <a:noAutofit/>
          </a:bodyPr>
          <a:lstStyle/>
          <a:p>
            <a:r>
              <a:rPr lang="en-US" sz="2800" i="1" dirty="0" smtClean="0">
                <a:latin typeface="+mj-lt"/>
              </a:rPr>
              <a:t>« To change is to improve. </a:t>
            </a:r>
          </a:p>
          <a:p>
            <a:r>
              <a:rPr lang="en-US" sz="2800" i="1" dirty="0" smtClean="0">
                <a:latin typeface="+mj-lt"/>
              </a:rPr>
              <a:t>To change often is to perfect »</a:t>
            </a:r>
          </a:p>
          <a:p>
            <a:endParaRPr lang="en-US" sz="2800" i="1" dirty="0" smtClean="0">
              <a:latin typeface="+mj-lt"/>
            </a:endParaRPr>
          </a:p>
          <a:p>
            <a:r>
              <a:rPr lang="en-US" sz="2800" dirty="0" smtClean="0">
                <a:solidFill>
                  <a:srgbClr val="C00000"/>
                </a:solidFill>
                <a:latin typeface="+mj-lt"/>
              </a:rPr>
              <a:t>Frank Underwood</a:t>
            </a:r>
            <a:endParaRPr lang="en-US" sz="28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3899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Changer notre langage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838200" y="2132781"/>
            <a:ext cx="3923617" cy="8217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sz="2400" dirty="0" smtClean="0">
                <a:solidFill>
                  <a:schemeClr val="tx1"/>
                </a:solidFill>
                <a:latin typeface="+mj-lt"/>
              </a:rPr>
              <a:t>Business Intelligence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430183" y="2132781"/>
            <a:ext cx="3923617" cy="8217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sz="2400" dirty="0" smtClean="0">
                <a:solidFill>
                  <a:schemeClr val="tx1"/>
                </a:solidFill>
                <a:latin typeface="+mj-lt"/>
              </a:rPr>
              <a:t>Data Intelligence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16200000" flipV="1">
            <a:off x="6095999" y="2119554"/>
            <a:ext cx="0" cy="848221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838200" y="3558380"/>
            <a:ext cx="3923617" cy="8217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+mj-lt"/>
              </a:rPr>
              <a:t>Réalisation </a:t>
            </a:r>
            <a:r>
              <a:rPr lang="fr-FR" sz="2400" dirty="0" smtClean="0">
                <a:solidFill>
                  <a:schemeClr val="tx1"/>
                </a:solidFill>
                <a:latin typeface="+mj-lt"/>
              </a:rPr>
              <a:t>technique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430183" y="3558380"/>
            <a:ext cx="3923617" cy="8217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+mj-lt"/>
              </a:rPr>
              <a:t>Valeur </a:t>
            </a:r>
            <a:r>
              <a:rPr lang="fr-FR" sz="2400" dirty="0" smtClean="0">
                <a:solidFill>
                  <a:schemeClr val="tx1"/>
                </a:solidFill>
                <a:latin typeface="+mj-lt"/>
              </a:rPr>
              <a:t>d’affaire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rot="16200000" flipV="1">
            <a:off x="6095999" y="3545153"/>
            <a:ext cx="0" cy="848221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838200" y="4983978"/>
            <a:ext cx="3923617" cy="8217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sz="2400" dirty="0" smtClean="0">
                <a:solidFill>
                  <a:schemeClr val="tx1"/>
                </a:solidFill>
                <a:latin typeface="+mj-lt"/>
              </a:rPr>
              <a:t>Expertises actuelles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430183" y="4983979"/>
            <a:ext cx="3923617" cy="8217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sz="2400" dirty="0" smtClean="0">
                <a:solidFill>
                  <a:schemeClr val="tx1"/>
                </a:solidFill>
                <a:latin typeface="+mj-lt"/>
              </a:rPr>
              <a:t>Expertises nouvelles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rot="16200000" flipV="1">
            <a:off x="6095999" y="4970752"/>
            <a:ext cx="0" cy="848221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5606927" y="5464114"/>
            <a:ext cx="978153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dirty="0" smtClean="0">
                <a:latin typeface="+mj-lt"/>
              </a:rPr>
              <a:t>Acquérir</a:t>
            </a:r>
            <a:endParaRPr lang="fr-FR" dirty="0">
              <a:latin typeface="+mj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98946" y="2612917"/>
            <a:ext cx="994118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dirty="0" smtClean="0">
                <a:latin typeface="+mj-lt"/>
              </a:rPr>
              <a:t>Transiter</a:t>
            </a:r>
            <a:endParaRPr lang="fr-FR" dirty="0"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621960" y="4038515"/>
            <a:ext cx="948081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dirty="0" smtClean="0">
                <a:latin typeface="+mj-lt"/>
              </a:rPr>
              <a:t>Traduire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7288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Changer notre image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838200" y="3558380"/>
            <a:ext cx="3923617" cy="8217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sz="2400" dirty="0" smtClean="0">
                <a:solidFill>
                  <a:schemeClr val="tx1"/>
                </a:solidFill>
                <a:latin typeface="+mj-lt"/>
              </a:rPr>
              <a:t>Identité visuelle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8200" y="2132780"/>
            <a:ext cx="3923617" cy="8217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sz="2400" dirty="0" smtClean="0">
                <a:solidFill>
                  <a:schemeClr val="tx1"/>
                </a:solidFill>
                <a:latin typeface="+mj-lt"/>
              </a:rPr>
              <a:t>Marque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38199" y="4983980"/>
            <a:ext cx="3923617" cy="8217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sz="2400" dirty="0" smtClean="0">
                <a:solidFill>
                  <a:schemeClr val="tx1"/>
                </a:solidFill>
                <a:latin typeface="+mj-lt"/>
              </a:rPr>
              <a:t>Communication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16200000" flipV="1">
            <a:off x="6095999" y="2119554"/>
            <a:ext cx="0" cy="848221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6200000" flipV="1">
            <a:off x="6095999" y="3545153"/>
            <a:ext cx="0" cy="848221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6200000" flipV="1">
            <a:off x="6095998" y="4970751"/>
            <a:ext cx="0" cy="848221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7430183" y="2132781"/>
            <a:ext cx="3923617" cy="8217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sz="2400" dirty="0" smtClean="0">
                <a:solidFill>
                  <a:schemeClr val="tx1"/>
                </a:solidFill>
                <a:latin typeface="+mj-lt"/>
              </a:rPr>
              <a:t>?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430183" y="3558380"/>
            <a:ext cx="3923617" cy="8217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sz="2400" dirty="0" smtClean="0">
                <a:solidFill>
                  <a:schemeClr val="tx1"/>
                </a:solidFill>
                <a:latin typeface="+mj-lt"/>
              </a:rPr>
              <a:t>?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430183" y="4983979"/>
            <a:ext cx="3923617" cy="8217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sz="2400" dirty="0" smtClean="0">
                <a:solidFill>
                  <a:schemeClr val="tx1"/>
                </a:solidFill>
                <a:latin typeface="+mj-lt"/>
              </a:rPr>
              <a:t>?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5379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Changer notre approche commerciale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838200" y="3558380"/>
            <a:ext cx="3923617" cy="8217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sz="2400" dirty="0" smtClean="0">
                <a:solidFill>
                  <a:schemeClr val="tx1"/>
                </a:solidFill>
                <a:latin typeface="+mj-lt"/>
              </a:rPr>
              <a:t>Direct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38200" y="2132780"/>
            <a:ext cx="3923617" cy="8217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sz="2400" dirty="0" smtClean="0">
                <a:solidFill>
                  <a:schemeClr val="tx1"/>
                </a:solidFill>
                <a:latin typeface="+mj-lt"/>
              </a:rPr>
              <a:t>Direction TI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8199" y="4983980"/>
            <a:ext cx="3923617" cy="8217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sz="2400" dirty="0" smtClean="0">
                <a:solidFill>
                  <a:schemeClr val="tx1"/>
                </a:solidFill>
                <a:latin typeface="+mj-lt"/>
              </a:rPr>
              <a:t>SAP et Microsoft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16200000" flipV="1">
            <a:off x="6095999" y="2119554"/>
            <a:ext cx="0" cy="848221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6200000" flipV="1">
            <a:off x="6095999" y="3545153"/>
            <a:ext cx="0" cy="848221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6200000" flipV="1">
            <a:off x="6095998" y="4970751"/>
            <a:ext cx="0" cy="848221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7430183" y="2132781"/>
            <a:ext cx="3923617" cy="8217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sz="2400" dirty="0" smtClean="0">
                <a:solidFill>
                  <a:schemeClr val="tx1"/>
                </a:solidFill>
                <a:latin typeface="+mj-lt"/>
              </a:rPr>
              <a:t>Direction d’affaires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430183" y="3558380"/>
            <a:ext cx="3923617" cy="8217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sz="2400" dirty="0" smtClean="0">
                <a:solidFill>
                  <a:schemeClr val="tx1"/>
                </a:solidFill>
                <a:latin typeface="+mj-lt"/>
              </a:rPr>
              <a:t>Cabinet de conseil en management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430183" y="4983979"/>
            <a:ext cx="3923617" cy="8217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sz="2400" dirty="0" smtClean="0">
                <a:solidFill>
                  <a:schemeClr val="tx1"/>
                </a:solidFill>
                <a:latin typeface="+mj-lt"/>
              </a:rPr>
              <a:t>Tableau, </a:t>
            </a:r>
            <a:r>
              <a:rPr lang="fr-FR" sz="2400" dirty="0" err="1" smtClean="0">
                <a:solidFill>
                  <a:schemeClr val="tx1"/>
                </a:solidFill>
                <a:latin typeface="+mj-lt"/>
              </a:rPr>
              <a:t>Informatica</a:t>
            </a:r>
            <a:r>
              <a:rPr lang="fr-FR" sz="2400" dirty="0" smtClean="0">
                <a:solidFill>
                  <a:schemeClr val="tx1"/>
                </a:solidFill>
                <a:latin typeface="+mj-lt"/>
              </a:rPr>
              <a:t>, eMule …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607733" y="2612917"/>
            <a:ext cx="976549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dirty="0" smtClean="0">
                <a:latin typeface="+mj-lt"/>
              </a:rPr>
              <a:t>Cumuler</a:t>
            </a:r>
            <a:endParaRPr lang="fr-FR" dirty="0"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364399" y="4038514"/>
            <a:ext cx="1463221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dirty="0" smtClean="0">
                <a:latin typeface="+mj-lt"/>
              </a:rPr>
              <a:t>Accompagner</a:t>
            </a:r>
            <a:endParaRPr lang="fr-FR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536568" y="5464115"/>
            <a:ext cx="1118897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dirty="0" smtClean="0">
                <a:latin typeface="+mj-lt"/>
              </a:rPr>
              <a:t>Diversifier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5637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media.canal-plus.com/image/96/1/467961.SQUA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14348"/>
            <a:ext cx="6343650" cy="634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902036" y="0"/>
            <a:ext cx="6289964" cy="6858000"/>
          </a:xfrm>
          <a:prstGeom prst="rect">
            <a:avLst/>
          </a:prstGeom>
          <a:noFill/>
        </p:spPr>
        <p:txBody>
          <a:bodyPr wrap="square" lIns="720000" tIns="360000" rIns="360000" bIns="360000" anchor="ctr">
            <a:noAutofit/>
          </a:bodyPr>
          <a:lstStyle/>
          <a:p>
            <a:r>
              <a:rPr lang="fr-CA" sz="2800" i="1" dirty="0" smtClean="0">
                <a:latin typeface="+mj-lt"/>
              </a:rPr>
              <a:t>« </a:t>
            </a:r>
            <a:r>
              <a:rPr lang="en-US" sz="2800" i="1" dirty="0" smtClean="0">
                <a:latin typeface="+mj-lt"/>
              </a:rPr>
              <a:t>A cat likes to play with a mouse before the killing blow.</a:t>
            </a:r>
            <a:r>
              <a:rPr lang="fr-CA" sz="2800" i="1" dirty="0" smtClean="0">
                <a:latin typeface="+mj-lt"/>
              </a:rPr>
              <a:t> »</a:t>
            </a:r>
          </a:p>
          <a:p>
            <a:endParaRPr lang="fr-FR" sz="2800" dirty="0" smtClean="0">
              <a:solidFill>
                <a:srgbClr val="C00000"/>
              </a:solidFill>
              <a:latin typeface="+mj-lt"/>
            </a:endParaRPr>
          </a:p>
          <a:p>
            <a:r>
              <a:rPr lang="fr-FR" sz="2800" dirty="0" smtClean="0">
                <a:solidFill>
                  <a:srgbClr val="C00000"/>
                </a:solidFill>
                <a:latin typeface="+mj-lt"/>
              </a:rPr>
              <a:t>Frank </a:t>
            </a:r>
            <a:r>
              <a:rPr lang="fr-FR" sz="2800" dirty="0" err="1" smtClean="0">
                <a:solidFill>
                  <a:srgbClr val="C00000"/>
                </a:solidFill>
                <a:latin typeface="+mj-lt"/>
              </a:rPr>
              <a:t>Underwood</a:t>
            </a:r>
            <a:endParaRPr lang="fr-FR" sz="2800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9117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dailytogs.com/wp-content/uploads/2014/02/2247bd232d63d3355b64e3aa5ec87c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652" y="2235200"/>
            <a:ext cx="1918092" cy="256857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3657600" y="0"/>
            <a:ext cx="8534400" cy="6858000"/>
          </a:xfrm>
          <a:prstGeom prst="rect">
            <a:avLst/>
          </a:prstGeom>
          <a:noFill/>
        </p:spPr>
        <p:txBody>
          <a:bodyPr wrap="square" lIns="720000" tIns="360000" rIns="360000" bIns="360000" anchor="ctr">
            <a:noAutofit/>
          </a:bodyPr>
          <a:lstStyle/>
          <a:p>
            <a:r>
              <a:rPr lang="fr-CA" sz="2800" i="1" dirty="0" smtClean="0">
                <a:latin typeface="+mj-lt"/>
              </a:rPr>
              <a:t>« </a:t>
            </a:r>
            <a:r>
              <a:rPr lang="en-US" sz="2800" i="1" dirty="0" smtClean="0">
                <a:latin typeface="+mj-lt"/>
              </a:rPr>
              <a:t>I like irons but I love fire.</a:t>
            </a:r>
            <a:r>
              <a:rPr lang="fr-CA" sz="2800" i="1" dirty="0" smtClean="0">
                <a:latin typeface="+mj-lt"/>
              </a:rPr>
              <a:t> »</a:t>
            </a:r>
          </a:p>
          <a:p>
            <a:endParaRPr lang="fr-FR" sz="2800" dirty="0">
              <a:solidFill>
                <a:srgbClr val="C00000"/>
              </a:solidFill>
            </a:endParaRPr>
          </a:p>
          <a:p>
            <a:r>
              <a:rPr lang="fr-FR" sz="2800" dirty="0" smtClean="0">
                <a:solidFill>
                  <a:srgbClr val="C00000"/>
                </a:solidFill>
                <a:latin typeface="+mj-lt"/>
              </a:rPr>
              <a:t>Claire </a:t>
            </a:r>
            <a:r>
              <a:rPr lang="fr-FR" sz="2800" dirty="0" err="1" smtClean="0">
                <a:solidFill>
                  <a:srgbClr val="C00000"/>
                </a:solidFill>
                <a:latin typeface="+mj-lt"/>
              </a:rPr>
              <a:t>Underwood</a:t>
            </a:r>
            <a:endParaRPr lang="fr-FR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4803775"/>
            <a:ext cx="12192000" cy="205422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81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La transformation digitale …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799415" y="1947687"/>
            <a:ext cx="3923617" cy="46588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dirty="0">
                <a:solidFill>
                  <a:schemeClr val="tx1"/>
                </a:solidFill>
                <a:latin typeface="+mj-lt"/>
              </a:rPr>
              <a:t>Relier la marque au consommateur</a:t>
            </a:r>
          </a:p>
        </p:txBody>
      </p:sp>
      <p:sp>
        <p:nvSpPr>
          <p:cNvPr id="6" name="Rectangle 5"/>
          <p:cNvSpPr/>
          <p:nvPr/>
        </p:nvSpPr>
        <p:spPr>
          <a:xfrm>
            <a:off x="7430183" y="1947687"/>
            <a:ext cx="3923617" cy="46588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  <a:latin typeface="+mj-lt"/>
              </a:rPr>
              <a:t>Fidéliser </a:t>
            </a:r>
            <a:r>
              <a:rPr lang="fr-FR" dirty="0">
                <a:solidFill>
                  <a:schemeClr val="bg1"/>
                </a:solidFill>
                <a:latin typeface="+mj-lt"/>
              </a:rPr>
              <a:t>le client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5359136" y="2180631"/>
            <a:ext cx="1272332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799415" y="2597767"/>
            <a:ext cx="3923617" cy="46588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CA" dirty="0">
                <a:solidFill>
                  <a:schemeClr val="tx1"/>
                </a:solidFill>
                <a:latin typeface="+mj-lt"/>
              </a:rPr>
              <a:t>Déplacer la technologie dans le cloud </a:t>
            </a:r>
            <a:endParaRPr lang="fr-FR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430183" y="2597767"/>
            <a:ext cx="3923617" cy="46588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dirty="0" err="1" smtClean="0">
                <a:solidFill>
                  <a:schemeClr val="bg1"/>
                </a:solidFill>
                <a:latin typeface="+mj-lt"/>
              </a:rPr>
              <a:t>Variabiliser</a:t>
            </a:r>
            <a:r>
              <a:rPr lang="fr-FR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fr-FR" dirty="0">
                <a:solidFill>
                  <a:schemeClr val="bg1"/>
                </a:solidFill>
                <a:latin typeface="+mj-lt"/>
              </a:rPr>
              <a:t>les coûts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5359136" y="2830711"/>
            <a:ext cx="1272332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799415" y="3247847"/>
            <a:ext cx="3923617" cy="46588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CA" dirty="0">
                <a:solidFill>
                  <a:schemeClr val="tx1"/>
                </a:solidFill>
                <a:latin typeface="+mj-lt"/>
              </a:rPr>
              <a:t>Simplifier l’entreprise et ses processus </a:t>
            </a:r>
            <a:endParaRPr lang="fr-FR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430183" y="3247847"/>
            <a:ext cx="3923617" cy="46588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  <a:latin typeface="+mj-lt"/>
              </a:rPr>
              <a:t>Augmenter </a:t>
            </a:r>
            <a:r>
              <a:rPr lang="fr-FR" dirty="0">
                <a:solidFill>
                  <a:schemeClr val="bg1"/>
                </a:solidFill>
                <a:latin typeface="+mj-lt"/>
              </a:rPr>
              <a:t>la rentabilité</a:t>
            </a:r>
            <a:endParaRPr lang="fr-FR" dirty="0" smtClean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359136" y="3480791"/>
            <a:ext cx="1272332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/>
          <p:cNvSpPr/>
          <p:nvPr/>
        </p:nvSpPr>
        <p:spPr>
          <a:xfrm>
            <a:off x="2469386" y="4687607"/>
            <a:ext cx="785812" cy="785812"/>
          </a:xfrm>
          <a:prstGeom prst="ellipse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Oval 28"/>
          <p:cNvSpPr/>
          <p:nvPr/>
        </p:nvSpPr>
        <p:spPr>
          <a:xfrm>
            <a:off x="4527530" y="4687607"/>
            <a:ext cx="785812" cy="785812"/>
          </a:xfrm>
          <a:prstGeom prst="ellipse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2" name="Straight Arrow Connector 31"/>
          <p:cNvCxnSpPr/>
          <p:nvPr/>
        </p:nvCxnSpPr>
        <p:spPr>
          <a:xfrm flipH="1">
            <a:off x="3255198" y="5080513"/>
            <a:ext cx="1272332" cy="0"/>
          </a:xfrm>
          <a:prstGeom prst="straightConnector1">
            <a:avLst/>
          </a:prstGeom>
          <a:ln w="76200"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6585674" y="4687607"/>
            <a:ext cx="785812" cy="785812"/>
          </a:xfrm>
          <a:prstGeom prst="ellipse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5" name="Straight Arrow Connector 34"/>
          <p:cNvCxnSpPr/>
          <p:nvPr/>
        </p:nvCxnSpPr>
        <p:spPr>
          <a:xfrm flipH="1">
            <a:off x="5313342" y="5080513"/>
            <a:ext cx="1272332" cy="0"/>
          </a:xfrm>
          <a:prstGeom prst="straightConnector1">
            <a:avLst/>
          </a:prstGeom>
          <a:ln w="76200"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7372632" y="5080513"/>
            <a:ext cx="1272332" cy="0"/>
          </a:xfrm>
          <a:prstGeom prst="straightConnector1">
            <a:avLst/>
          </a:prstGeom>
          <a:ln w="76200"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9430776" y="5080513"/>
            <a:ext cx="668477" cy="0"/>
          </a:xfrm>
          <a:prstGeom prst="straightConnector1">
            <a:avLst/>
          </a:prstGeom>
          <a:ln w="76200"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>
            <a:off x="1800909" y="5076499"/>
            <a:ext cx="668477" cy="0"/>
          </a:xfrm>
          <a:prstGeom prst="straightConnector1">
            <a:avLst/>
          </a:prstGeom>
          <a:ln w="76200"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2257283" y="4241753"/>
            <a:ext cx="12100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latin typeface="+mj-lt"/>
              </a:rPr>
              <a:t>1900</a:t>
            </a:r>
            <a:endParaRPr lang="fr-FR" b="1" dirty="0">
              <a:latin typeface="+mj-lt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315427" y="4241753"/>
            <a:ext cx="12100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latin typeface="+mj-lt"/>
              </a:rPr>
              <a:t>1960</a:t>
            </a:r>
            <a:endParaRPr lang="fr-FR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373571" y="4241753"/>
            <a:ext cx="12100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latin typeface="+mj-lt"/>
              </a:rPr>
              <a:t>1990</a:t>
            </a:r>
            <a:endParaRPr lang="fr-FR" b="1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432861" y="4241753"/>
            <a:ext cx="12100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latin typeface="+mj-lt"/>
              </a:rPr>
              <a:t>2010</a:t>
            </a:r>
            <a:endParaRPr lang="fr-FR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388345" y="5651100"/>
            <a:ext cx="30641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dirty="0" smtClean="0">
                <a:effectLst/>
                <a:latin typeface="+mj-lt"/>
              </a:rPr>
              <a:t>Ere de la distribution</a:t>
            </a:r>
            <a:endParaRPr lang="fr-FR" dirty="0">
              <a:latin typeface="+mj-l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330201" y="5636941"/>
            <a:ext cx="30641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dirty="0" smtClean="0">
                <a:effectLst/>
                <a:latin typeface="+mj-lt"/>
              </a:rPr>
              <a:t>Ere industrielle</a:t>
            </a:r>
            <a:endParaRPr lang="fr-FR" dirty="0">
              <a:latin typeface="+mj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425834" y="5636941"/>
            <a:ext cx="30641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dirty="0" smtClean="0">
                <a:effectLst/>
                <a:latin typeface="+mj-lt"/>
              </a:rPr>
              <a:t>Ere de l’information</a:t>
            </a:r>
            <a:endParaRPr lang="fr-FR" dirty="0">
              <a:latin typeface="+mj-lt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7505779" y="5636941"/>
            <a:ext cx="30641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dirty="0" smtClean="0">
                <a:effectLst/>
                <a:latin typeface="+mj-lt"/>
              </a:rPr>
              <a:t>Ere du client</a:t>
            </a:r>
            <a:endParaRPr lang="fr-FR" dirty="0">
              <a:latin typeface="+mj-lt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8644964" y="4687607"/>
            <a:ext cx="785812" cy="785812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372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… fait de la donnée un actif stratégique …</a:t>
            </a:r>
            <a:endParaRPr lang="fr-F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3945552"/>
              </p:ext>
            </p:extLst>
          </p:nvPr>
        </p:nvGraphicFramePr>
        <p:xfrm>
          <a:off x="838200" y="3725873"/>
          <a:ext cx="10515600" cy="227487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103120"/>
                <a:gridCol w="2103120"/>
                <a:gridCol w="2103120"/>
                <a:gridCol w="2103120"/>
                <a:gridCol w="2103120"/>
              </a:tblGrid>
              <a:tr h="454975">
                <a:tc>
                  <a:txBody>
                    <a:bodyPr/>
                    <a:lstStyle/>
                    <a:p>
                      <a:endParaRPr lang="fr-F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 smtClean="0">
                          <a:latin typeface="+mj-lt"/>
                        </a:rPr>
                        <a:t>Données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 smtClean="0">
                          <a:latin typeface="+mj-lt"/>
                        </a:rPr>
                        <a:t>Actifs</a:t>
                      </a:r>
                      <a:r>
                        <a:rPr lang="fr-FR" sz="2000" b="0" baseline="0" dirty="0" smtClean="0">
                          <a:latin typeface="+mj-lt"/>
                        </a:rPr>
                        <a:t> financiers</a:t>
                      </a:r>
                      <a:endParaRPr lang="fr-FR" sz="2000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 smtClean="0">
                          <a:latin typeface="+mj-lt"/>
                        </a:rPr>
                        <a:t>Biens immobiliers</a:t>
                      </a:r>
                      <a:endParaRPr lang="fr-FR" sz="2000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 smtClean="0">
                          <a:latin typeface="+mj-lt"/>
                        </a:rPr>
                        <a:t>Actifs</a:t>
                      </a:r>
                      <a:r>
                        <a:rPr lang="fr-FR" sz="2000" b="0" baseline="0" dirty="0" smtClean="0">
                          <a:latin typeface="+mj-lt"/>
                        </a:rPr>
                        <a:t> d’inventaire</a:t>
                      </a:r>
                      <a:endParaRPr lang="fr-FR" sz="2000" b="0" dirty="0">
                        <a:latin typeface="+mj-lt"/>
                      </a:endParaRPr>
                    </a:p>
                  </a:txBody>
                  <a:tcPr anchor="ctr"/>
                </a:tc>
              </a:tr>
              <a:tr h="454975">
                <a:tc>
                  <a:txBody>
                    <a:bodyPr/>
                    <a:lstStyle/>
                    <a:p>
                      <a:r>
                        <a:rPr lang="fr-FR" sz="2000" b="0" dirty="0" smtClean="0">
                          <a:latin typeface="+mj-lt"/>
                        </a:rPr>
                        <a:t>Renouvelable</a:t>
                      </a:r>
                      <a:endParaRPr lang="fr-FR" sz="2000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Oui</a:t>
                      </a:r>
                      <a:endParaRPr lang="fr-FR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0" dirty="0" smtClean="0">
                          <a:latin typeface="+mj-lt"/>
                        </a:rPr>
                        <a:t>Non</a:t>
                      </a:r>
                      <a:endParaRPr lang="fr-F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0" dirty="0" smtClean="0">
                          <a:latin typeface="+mj-lt"/>
                        </a:rPr>
                        <a:t>Non</a:t>
                      </a:r>
                      <a:endParaRPr lang="fr-FR" b="0" dirty="0">
                        <a:latin typeface="+mj-lt"/>
                      </a:endParaRPr>
                    </a:p>
                  </a:txBody>
                  <a:tcPr anchor="ctr"/>
                </a:tc>
              </a:tr>
              <a:tr h="454975">
                <a:tc>
                  <a:txBody>
                    <a:bodyPr/>
                    <a:lstStyle/>
                    <a:p>
                      <a:r>
                        <a:rPr lang="fr-FR" sz="2000" b="0" dirty="0" smtClean="0">
                          <a:latin typeface="+mj-lt"/>
                        </a:rPr>
                        <a:t>Non dégradable</a:t>
                      </a:r>
                      <a:endParaRPr lang="fr-FR" sz="2000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Oui</a:t>
                      </a:r>
                      <a:endParaRPr lang="fr-FR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0" dirty="0" smtClean="0">
                          <a:latin typeface="+mj-lt"/>
                        </a:rPr>
                        <a:t>Oui</a:t>
                      </a:r>
                      <a:endParaRPr lang="fr-F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0" dirty="0" smtClean="0">
                          <a:latin typeface="+mj-lt"/>
                        </a:rPr>
                        <a:t>Non</a:t>
                      </a:r>
                      <a:endParaRPr lang="fr-F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0" dirty="0" smtClean="0">
                          <a:latin typeface="+mj-lt"/>
                        </a:rPr>
                        <a:t>Non</a:t>
                      </a:r>
                      <a:endParaRPr lang="fr-FR" b="0" dirty="0">
                        <a:latin typeface="+mj-lt"/>
                      </a:endParaRPr>
                    </a:p>
                  </a:txBody>
                  <a:tcPr anchor="ctr"/>
                </a:tc>
              </a:tr>
              <a:tr h="454975">
                <a:tc>
                  <a:txBody>
                    <a:bodyPr/>
                    <a:lstStyle/>
                    <a:p>
                      <a:r>
                        <a:rPr lang="fr-FR" sz="2000" b="0" dirty="0" smtClean="0">
                          <a:latin typeface="+mj-lt"/>
                        </a:rPr>
                        <a:t>Durable</a:t>
                      </a:r>
                      <a:endParaRPr lang="fr-FR" sz="2000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Oui</a:t>
                      </a:r>
                      <a:endParaRPr lang="fr-FR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0" dirty="0" smtClean="0">
                          <a:latin typeface="+mj-lt"/>
                        </a:rPr>
                        <a:t>Oui</a:t>
                      </a:r>
                      <a:endParaRPr lang="fr-F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0" dirty="0" smtClean="0">
                          <a:latin typeface="+mj-lt"/>
                        </a:rPr>
                        <a:t>Non</a:t>
                      </a:r>
                      <a:endParaRPr lang="fr-FR" b="0" dirty="0">
                        <a:latin typeface="+mj-lt"/>
                      </a:endParaRPr>
                    </a:p>
                  </a:txBody>
                  <a:tcPr anchor="ctr"/>
                </a:tc>
              </a:tr>
              <a:tr h="454975">
                <a:tc>
                  <a:txBody>
                    <a:bodyPr/>
                    <a:lstStyle/>
                    <a:p>
                      <a:r>
                        <a:rPr lang="fr-FR" sz="2000" b="0" dirty="0" smtClean="0">
                          <a:latin typeface="+mj-lt"/>
                        </a:rPr>
                        <a:t>Stratégique</a:t>
                      </a:r>
                      <a:endParaRPr lang="fr-FR" sz="2000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Oui</a:t>
                      </a:r>
                      <a:endParaRPr lang="fr-FR" b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0" dirty="0" smtClean="0">
                          <a:latin typeface="+mj-lt"/>
                        </a:rPr>
                        <a:t>Oui</a:t>
                      </a:r>
                      <a:endParaRPr lang="fr-F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0" dirty="0" smtClean="0">
                          <a:latin typeface="+mj-lt"/>
                        </a:rPr>
                        <a:t>Oui</a:t>
                      </a:r>
                      <a:endParaRPr lang="fr-F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0" dirty="0" smtClean="0">
                          <a:latin typeface="+mj-lt"/>
                        </a:rPr>
                        <a:t>Oui</a:t>
                      </a:r>
                      <a:endParaRPr lang="fr-FR" b="0" dirty="0">
                        <a:latin typeface="+mj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911711" y="1825625"/>
            <a:ext cx="90877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smtClean="0">
                <a:latin typeface="+mj-lt"/>
              </a:rPr>
              <a:t>« Virtually everything in business today is an undifferentiated commodity, except how a company manages its information. How you manage information determines whether you win or lose. </a:t>
            </a:r>
            <a:r>
              <a:rPr lang="fr-CA" sz="2400" i="1" dirty="0" smtClean="0">
                <a:latin typeface="+mj-lt"/>
              </a:rPr>
              <a:t>»</a:t>
            </a:r>
            <a:endParaRPr lang="fr-FR" sz="2400" i="1" dirty="0">
              <a:latin typeface="+mj-lt"/>
            </a:endParaRPr>
          </a:p>
          <a:p>
            <a:r>
              <a:rPr lang="en-US" sz="2400" dirty="0" smtClean="0">
                <a:solidFill>
                  <a:srgbClr val="C00000"/>
                </a:solidFill>
                <a:latin typeface="+mj-lt"/>
              </a:rPr>
              <a:t>Bill Gates</a:t>
            </a:r>
            <a:endParaRPr lang="fr-FR" sz="2400" i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29700" name="Picture 4" descr="http://www.fastcoexist.com/multisite_files/coexist/imagecache/1280/poster/2013/01/1681317-poster-1280-bill-gates.jp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24" r="24049" b="13680"/>
          <a:stretch/>
        </p:blipFill>
        <p:spPr bwMode="auto">
          <a:xfrm>
            <a:off x="838201" y="1825625"/>
            <a:ext cx="959876" cy="144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559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…modifie la culture de prise de décision…</a:t>
            </a:r>
          </a:p>
        </p:txBody>
      </p:sp>
      <p:sp>
        <p:nvSpPr>
          <p:cNvPr id="8" name="Rectangle 7"/>
          <p:cNvSpPr/>
          <p:nvPr/>
        </p:nvSpPr>
        <p:spPr>
          <a:xfrm>
            <a:off x="1911711" y="1936299"/>
            <a:ext cx="90877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smtClean="0">
                <a:latin typeface="+mj-lt"/>
              </a:rPr>
              <a:t>« In god we trust.</a:t>
            </a:r>
            <a:r>
              <a:rPr lang="fr-CA" sz="2400" i="1" dirty="0" smtClean="0">
                <a:latin typeface="+mj-lt"/>
              </a:rPr>
              <a:t> </a:t>
            </a:r>
            <a:r>
              <a:rPr lang="fr-CA" sz="2400" i="1" dirty="0" err="1" smtClean="0">
                <a:latin typeface="+mj-lt"/>
              </a:rPr>
              <a:t>Others</a:t>
            </a:r>
            <a:r>
              <a:rPr lang="fr-CA" sz="2400" i="1" dirty="0">
                <a:latin typeface="+mj-lt"/>
              </a:rPr>
              <a:t> </a:t>
            </a:r>
            <a:r>
              <a:rPr lang="fr-CA" sz="2400" i="1" dirty="0" err="1" smtClean="0">
                <a:latin typeface="+mj-lt"/>
              </a:rPr>
              <a:t>bring</a:t>
            </a:r>
            <a:r>
              <a:rPr lang="fr-CA" sz="2400" i="1" dirty="0" smtClean="0">
                <a:latin typeface="+mj-lt"/>
              </a:rPr>
              <a:t> data »</a:t>
            </a:r>
            <a:endParaRPr lang="fr-FR" sz="2400" i="1" dirty="0">
              <a:latin typeface="+mj-lt"/>
            </a:endParaRPr>
          </a:p>
          <a:p>
            <a:r>
              <a:rPr lang="en-US" sz="2400" dirty="0" smtClean="0">
                <a:solidFill>
                  <a:srgbClr val="C00000"/>
                </a:solidFill>
                <a:latin typeface="+mj-lt"/>
              </a:rPr>
              <a:t>William Edwards Deming, the father of modern quality management</a:t>
            </a:r>
            <a:endParaRPr lang="fr-FR" sz="2400" i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57316" y="5682507"/>
            <a:ext cx="1745672" cy="429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104" name="Picture 8" descr="https://www.census.gov/history/img/demi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5625"/>
            <a:ext cx="848270" cy="96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182364" y="4023342"/>
            <a:ext cx="13611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effectLst/>
                <a:latin typeface="+mj-lt"/>
              </a:rPr>
              <a:t>Decision-making style</a:t>
            </a:r>
            <a:endParaRPr lang="en-US" dirty="0">
              <a:latin typeface="+mj-lt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3695575" y="5678585"/>
            <a:ext cx="5519986" cy="1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3695575" y="3100393"/>
            <a:ext cx="1" cy="2580154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4840401" y="3343278"/>
            <a:ext cx="3703525" cy="1785937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609952" y="3158612"/>
            <a:ext cx="19335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b="1" dirty="0" smtClean="0">
                <a:latin typeface="+mj-lt"/>
              </a:rPr>
              <a:t>Data</a:t>
            </a:r>
            <a:endParaRPr lang="fr-FR" b="1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12885" y="5298978"/>
            <a:ext cx="29306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b="1" dirty="0" smtClean="0">
                <a:latin typeface="+mj-lt"/>
              </a:rPr>
              <a:t>HIPPO</a:t>
            </a:r>
          </a:p>
          <a:p>
            <a:pPr algn="r"/>
            <a:r>
              <a:rPr lang="fr-FR" i="1" dirty="0" smtClean="0">
                <a:latin typeface="+mj-lt"/>
              </a:rPr>
              <a:t>(</a:t>
            </a:r>
            <a:r>
              <a:rPr lang="en-US" i="1" dirty="0" smtClean="0">
                <a:latin typeface="+mj-lt"/>
              </a:rPr>
              <a:t>Highest Paid Person Opinion)</a:t>
            </a:r>
            <a:endParaRPr lang="en-US" i="1" dirty="0"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781091" y="5757533"/>
            <a:ext cx="30641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effectLst/>
                <a:latin typeface="+mj-lt"/>
              </a:rPr>
              <a:t>Volume of data used</a:t>
            </a:r>
            <a:endParaRPr lang="en-US" dirty="0">
              <a:latin typeface="+mj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695574" y="4901425"/>
            <a:ext cx="13132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effectLst/>
                <a:latin typeface="+mj-lt"/>
              </a:rPr>
              <a:t>Current practice</a:t>
            </a:r>
            <a:endParaRPr lang="en-US" b="1" dirty="0">
              <a:latin typeface="+mj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974851" y="4067304"/>
            <a:ext cx="15690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effectLst/>
                <a:latin typeface="+mj-lt"/>
              </a:rPr>
              <a:t>Path for future success</a:t>
            </a:r>
            <a:endParaRPr lang="en-US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5622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… et explique l’intérêt pour les </a:t>
            </a:r>
            <a:r>
              <a:rPr lang="fr-FR" dirty="0" err="1" smtClean="0"/>
              <a:t>Analytics</a:t>
            </a:r>
            <a:r>
              <a:rPr lang="fr-FR" dirty="0" smtClean="0"/>
              <a:t>.</a:t>
            </a:r>
            <a:endParaRPr lang="fr-F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lum contrast="20000"/>
          </a:blip>
          <a:srcRect l="17057" t="13021" r="17789" b="17708"/>
          <a:stretch/>
        </p:blipFill>
        <p:spPr>
          <a:xfrm>
            <a:off x="2180052" y="1690688"/>
            <a:ext cx="7831895" cy="468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15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Parallèlement, les attentes s’intensifient.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b="1" dirty="0" smtClean="0"/>
              <a:t>Les attentes </a:t>
            </a:r>
            <a:r>
              <a:rPr lang="fr-FR" b="1" dirty="0" smtClean="0"/>
              <a:t>s’intensifient …</a:t>
            </a:r>
            <a:endParaRPr lang="fr-CA" b="1" dirty="0" smtClean="0"/>
          </a:p>
          <a:p>
            <a:pPr lvl="1"/>
            <a:r>
              <a:rPr lang="fr-CA" dirty="0" smtClean="0"/>
              <a:t>Autonomie</a:t>
            </a:r>
          </a:p>
          <a:p>
            <a:pPr lvl="1"/>
            <a:r>
              <a:rPr lang="fr-CA" dirty="0" smtClean="0"/>
              <a:t>Interactivité</a:t>
            </a:r>
          </a:p>
          <a:p>
            <a:pPr lvl="1"/>
            <a:r>
              <a:rPr lang="fr-CA" dirty="0" smtClean="0"/>
              <a:t>Instantanéité</a:t>
            </a:r>
          </a:p>
          <a:p>
            <a:pPr marL="457200" lvl="1" indent="0">
              <a:buNone/>
            </a:pPr>
            <a:endParaRPr lang="fr-FR" dirty="0"/>
          </a:p>
          <a:p>
            <a:pPr indent="-457200"/>
            <a:r>
              <a:rPr lang="fr-FR" b="1" dirty="0" smtClean="0"/>
              <a:t>… d’autant plus que la part des Digital Natives au sein des actifs croit</a:t>
            </a:r>
          </a:p>
          <a:p>
            <a:pPr lvl="1"/>
            <a:r>
              <a:rPr lang="fr-FR" b="1" dirty="0" smtClean="0">
                <a:solidFill>
                  <a:schemeClr val="bg1">
                    <a:lumMod val="50000"/>
                  </a:schemeClr>
                </a:solidFill>
              </a:rPr>
              <a:t>La génération Y</a:t>
            </a:r>
            <a:r>
              <a:rPr lang="fr-FR" dirty="0" smtClean="0"/>
              <a:t> (1981 – 1995) </a:t>
            </a:r>
            <a:r>
              <a:rPr lang="fr-FR" smtClean="0"/>
              <a:t>représente </a:t>
            </a:r>
            <a:r>
              <a:rPr lang="fr-FR" smtClean="0"/>
              <a:t>35% </a:t>
            </a:r>
            <a:r>
              <a:rPr lang="fr-FR" dirty="0" smtClean="0"/>
              <a:t>des actifs</a:t>
            </a:r>
          </a:p>
          <a:p>
            <a:pPr lvl="1"/>
            <a:r>
              <a:rPr lang="fr-FR" dirty="0" smtClean="0"/>
              <a:t>L'ère de la </a:t>
            </a:r>
            <a:r>
              <a:rPr lang="fr-FR" b="1" dirty="0" smtClean="0">
                <a:solidFill>
                  <a:srgbClr val="C00000"/>
                </a:solidFill>
              </a:rPr>
              <a:t>génération Z</a:t>
            </a:r>
            <a:r>
              <a:rPr lang="fr-FR" dirty="0" smtClean="0"/>
              <a:t> (&gt; 1995), celle l’enfant-roi digital, arrive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327" y="1825625"/>
            <a:ext cx="3724549" cy="176283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624640" y="3538728"/>
            <a:ext cx="76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effectLst/>
                <a:latin typeface="+mj-lt"/>
              </a:rPr>
              <a:t>2015</a:t>
            </a:r>
            <a:endParaRPr lang="en-US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415042" y="3538728"/>
            <a:ext cx="76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effectLst/>
                <a:latin typeface="+mj-lt"/>
              </a:rPr>
              <a:t>2020</a:t>
            </a:r>
            <a:endParaRPr lang="en-US" dirty="0"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205444" y="3538728"/>
            <a:ext cx="76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effectLst/>
                <a:latin typeface="+mj-lt"/>
              </a:rPr>
              <a:t>2025</a:t>
            </a:r>
            <a:endParaRPr lang="en-US" dirty="0"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995846" y="3538728"/>
            <a:ext cx="76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effectLst/>
                <a:latin typeface="+mj-lt"/>
              </a:rPr>
              <a:t>2030</a:t>
            </a:r>
            <a:endParaRPr lang="en-US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757671" y="3538728"/>
            <a:ext cx="76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effectLst/>
                <a:latin typeface="+mj-lt"/>
              </a:rPr>
              <a:t>2040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9916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technologies guident le mouvement.</a:t>
            </a:r>
            <a:endParaRPr lang="fr-FR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151398313"/>
              </p:ext>
            </p:extLst>
          </p:nvPr>
        </p:nvGraphicFramePr>
        <p:xfrm>
          <a:off x="1663700" y="1825625"/>
          <a:ext cx="6791325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1" name="Straight Arrow Connector 10"/>
          <p:cNvCxnSpPr/>
          <p:nvPr/>
        </p:nvCxnSpPr>
        <p:spPr>
          <a:xfrm flipH="1">
            <a:off x="6438902" y="3570874"/>
            <a:ext cx="4357684" cy="0"/>
          </a:xfrm>
          <a:prstGeom prst="straightConnector1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7810500" y="5323474"/>
            <a:ext cx="2986086" cy="0"/>
          </a:xfrm>
          <a:prstGeom prst="straightConnector1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8429609" y="4173251"/>
            <a:ext cx="20002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effectLst/>
                <a:latin typeface="+mj-lt"/>
              </a:rPr>
              <a:t>Business Intelligence</a:t>
            </a:r>
            <a:endParaRPr lang="en-US" dirty="0"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429609" y="2362162"/>
            <a:ext cx="20002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effectLst/>
                <a:latin typeface="+mj-lt"/>
              </a:rPr>
              <a:t>Data</a:t>
            </a:r>
          </a:p>
          <a:p>
            <a:pPr algn="ctr"/>
            <a:r>
              <a:rPr lang="en-US" dirty="0" smtClean="0">
                <a:latin typeface="+mj-lt"/>
              </a:rPr>
              <a:t>Analytics</a:t>
            </a:r>
            <a:endParaRPr lang="en-US" dirty="0">
              <a:latin typeface="+mj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48421" y="5570458"/>
            <a:ext cx="1775729" cy="381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+mj-lt"/>
              </a:rPr>
              <a:t>Big Data</a:t>
            </a: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367521" y="4652917"/>
            <a:ext cx="1775729" cy="3660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+mj-lt"/>
              </a:rPr>
              <a:t>Embedded BI</a:t>
            </a: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836285" y="3801672"/>
            <a:ext cx="1775729" cy="381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+mj-lt"/>
              </a:rPr>
              <a:t>Smart BI</a:t>
            </a: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36285" y="2824284"/>
            <a:ext cx="19546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smtClean="0"/>
              <a:t>Data Visualization</a:t>
            </a:r>
          </a:p>
          <a:p>
            <a:r>
              <a:rPr lang="en-US" sz="1600" i="1" dirty="0" smtClean="0"/>
              <a:t>Data Discovery</a:t>
            </a:r>
          </a:p>
          <a:p>
            <a:r>
              <a:rPr lang="en-US" sz="1600" i="1" dirty="0" smtClean="0"/>
              <a:t>Self-service </a:t>
            </a:r>
            <a:endParaRPr lang="en-US" sz="1600" i="1" dirty="0"/>
          </a:p>
        </p:txBody>
      </p:sp>
      <p:sp>
        <p:nvSpPr>
          <p:cNvPr id="22" name="Rectangle 21"/>
          <p:cNvSpPr/>
          <p:nvPr/>
        </p:nvSpPr>
        <p:spPr>
          <a:xfrm>
            <a:off x="8429609" y="5421957"/>
            <a:ext cx="20002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effectLst/>
                <a:latin typeface="+mj-lt"/>
              </a:rPr>
              <a:t>Data</a:t>
            </a:r>
          </a:p>
          <a:p>
            <a:pPr algn="ctr"/>
            <a:r>
              <a:rPr lang="en-US" dirty="0" smtClean="0">
                <a:latin typeface="+mj-lt"/>
              </a:rPr>
              <a:t>Management</a:t>
            </a:r>
            <a:endParaRPr lang="en-US" dirty="0">
              <a:latin typeface="+mj-lt"/>
            </a:endParaRPr>
          </a:p>
        </p:txBody>
      </p:sp>
      <p:pic>
        <p:nvPicPr>
          <p:cNvPr id="3078" name="Picture 6" descr="http://interactives.dailytexanonline.com/static/crimeAPI/images/up-arrow-circle-hi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84" y="3801672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http://interactives.dailytexanonline.com/static/crimeAPI/images/up-arrow-circle-hi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020" y="4652917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http://interactives.dailytexanonline.com/static/crimeAPI/images/up-arrow-circle-hi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20" y="5570458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tangle 34"/>
          <p:cNvSpPr/>
          <p:nvPr/>
        </p:nvSpPr>
        <p:spPr>
          <a:xfrm>
            <a:off x="6034771" y="2886835"/>
            <a:ext cx="1775729" cy="381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+mj-lt"/>
              </a:rPr>
              <a:t>Automation</a:t>
            </a: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6" name="Picture 6" descr="http://interactives.dailytexanonline.com/static/crimeAPI/images/up-arrow-circle-hi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270" y="2886835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http://interactives.dailytexanonline.com/static/crimeAPI/images/up-arrow-circle-hi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4743" y="2066986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Straight Arrow Connector 20"/>
          <p:cNvCxnSpPr/>
          <p:nvPr/>
        </p:nvCxnSpPr>
        <p:spPr>
          <a:xfrm>
            <a:off x="10796586" y="2066986"/>
            <a:ext cx="1" cy="410242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 rot="5400000">
            <a:off x="9050075" y="3951840"/>
            <a:ext cx="41024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effectLst/>
                <a:latin typeface="+mj-lt"/>
              </a:rPr>
              <a:t>Valeur</a:t>
            </a:r>
            <a:endParaRPr lang="fr-FR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725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4296</TotalTime>
  <Words>850</Words>
  <Application>Microsoft Office PowerPoint</Application>
  <PresentationFormat>Widescreen</PresentationFormat>
  <Paragraphs>255</Paragraphs>
  <Slides>30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Wingdings</vt:lpstr>
      <vt:lpstr>Office Theme</vt:lpstr>
      <vt:lpstr>agileDSS 2015 - 2018</vt:lpstr>
      <vt:lpstr>Agenda</vt:lpstr>
      <vt:lpstr>PowerPoint Presentation</vt:lpstr>
      <vt:lpstr>La transformation digitale …</vt:lpstr>
      <vt:lpstr>… fait de la donnée un actif stratégique …</vt:lpstr>
      <vt:lpstr>…modifie la culture de prise de décision…</vt:lpstr>
      <vt:lpstr>… et explique l’intérêt pour les Analytics.</vt:lpstr>
      <vt:lpstr>Parallèlement, les attentes s’intensifient.</vt:lpstr>
      <vt:lpstr>Les technologies guident le mouvement.</vt:lpstr>
      <vt:lpstr>Synthèse</vt:lpstr>
      <vt:lpstr>PowerPoint Presentation</vt:lpstr>
      <vt:lpstr>La naissance de l’entreprise « Data Driven » …</vt:lpstr>
      <vt:lpstr>… implique de nouvelles pratiques …</vt:lpstr>
      <vt:lpstr>… et de nouveaux challenges.</vt:lpstr>
      <vt:lpstr>La Business Intelligence aide à la décision …</vt:lpstr>
      <vt:lpstr>… mais la Data Intelligence va plus loin …</vt:lpstr>
      <vt:lpstr>… et impacte directement la stratégie …</vt:lpstr>
      <vt:lpstr>Si la Data Intelligence est l’avenir …</vt:lpstr>
      <vt:lpstr>… il faut en comprendre les opportunités.</vt:lpstr>
      <vt:lpstr>Synthèse</vt:lpstr>
      <vt:lpstr>PowerPoint Presentation</vt:lpstr>
      <vt:lpstr>Vision</vt:lpstr>
      <vt:lpstr>Mission </vt:lpstr>
      <vt:lpstr>Offre de services</vt:lpstr>
      <vt:lpstr>Positionnement</vt:lpstr>
      <vt:lpstr>PowerPoint Presentation</vt:lpstr>
      <vt:lpstr>Changer notre langage</vt:lpstr>
      <vt:lpstr>Changer notre image</vt:lpstr>
      <vt:lpstr>Changer notre approche commerciale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Julien Lemaître</dc:creator>
  <cp:lastModifiedBy>Julien Lemaître</cp:lastModifiedBy>
  <cp:revision>660</cp:revision>
  <dcterms:created xsi:type="dcterms:W3CDTF">2015-08-01T14:30:27Z</dcterms:created>
  <dcterms:modified xsi:type="dcterms:W3CDTF">2015-08-12T17:04:06Z</dcterms:modified>
</cp:coreProperties>
</file>