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66" r:id="rId4"/>
    <p:sldMasterId id="2147483694" r:id="rId5"/>
  </p:sldMasterIdLst>
  <p:notesMasterIdLst>
    <p:notesMasterId r:id="rId12"/>
  </p:notesMasterIdLst>
  <p:handoutMasterIdLst>
    <p:handoutMasterId r:id="rId13"/>
  </p:handoutMasterIdLst>
  <p:sldIdLst>
    <p:sldId id="273" r:id="rId6"/>
    <p:sldId id="399" r:id="rId7"/>
    <p:sldId id="408" r:id="rId8"/>
    <p:sldId id="411" r:id="rId9"/>
    <p:sldId id="409" r:id="rId10"/>
    <p:sldId id="410" r:id="rId11"/>
  </p:sldIdLst>
  <p:sldSz cx="9906000" cy="6858000" type="A4"/>
  <p:notesSz cx="7104063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097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192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289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384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5480" algn="l" defTabSz="914192" rtl="0" eaLnBrk="1" latinLnBrk="0" hangingPunct="1">
      <a:defRPr sz="23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2576" algn="l" defTabSz="914192" rtl="0" eaLnBrk="1" latinLnBrk="0" hangingPunct="1">
      <a:defRPr sz="23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199672" algn="l" defTabSz="914192" rtl="0" eaLnBrk="1" latinLnBrk="0" hangingPunct="1">
      <a:defRPr sz="23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6768" algn="l" defTabSz="914192" rtl="0" eaLnBrk="1" latinLnBrk="0" hangingPunct="1">
      <a:defRPr sz="23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1104">
          <p15:clr>
            <a:srgbClr val="A4A3A4"/>
          </p15:clr>
        </p15:guide>
        <p15:guide id="3" pos="5660">
          <p15:clr>
            <a:srgbClr val="A4A3A4"/>
          </p15:clr>
        </p15:guide>
        <p15:guide id="4" orient="horz" pos="754">
          <p15:clr>
            <a:srgbClr val="A4A3A4"/>
          </p15:clr>
        </p15:guide>
        <p15:guide id="5" orient="horz" pos="3339">
          <p15:clr>
            <a:srgbClr val="A4A3A4"/>
          </p15:clr>
        </p15:guide>
        <p15:guide id="6" pos="308">
          <p15:clr>
            <a:srgbClr val="A4A3A4"/>
          </p15:clr>
        </p15:guide>
        <p15:guide id="7" pos="57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  <p15:guide id="3" orient="horz" pos="3132" userDrawn="1">
          <p15:clr>
            <a:srgbClr val="A4A3A4"/>
          </p15:clr>
        </p15:guide>
        <p15:guide id="4" pos="214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A9694"/>
    <a:srgbClr val="8A0000"/>
    <a:srgbClr val="333333"/>
    <a:srgbClr val="7DA311"/>
    <a:srgbClr val="E2EBC9"/>
    <a:srgbClr val="EAFCB8"/>
    <a:srgbClr val="ECFFB5"/>
    <a:srgbClr val="DEF4A0"/>
    <a:srgbClr val="8FAF35"/>
    <a:srgbClr val="96BE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4" autoAdjust="0"/>
    <p:restoredTop sz="90956" autoAdjust="0"/>
  </p:normalViewPr>
  <p:slideViewPr>
    <p:cSldViewPr>
      <p:cViewPr>
        <p:scale>
          <a:sx n="100" d="100"/>
          <a:sy n="100" d="100"/>
        </p:scale>
        <p:origin x="-1572" y="-378"/>
      </p:cViewPr>
      <p:guideLst>
        <p:guide orient="horz" pos="4319"/>
        <p:guide orient="horz" pos="709"/>
        <p:guide orient="horz" pos="4247"/>
        <p:guide pos="1104"/>
        <p:guide pos="5660"/>
        <p:guide pos="308"/>
        <p:guide pos="57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54" y="-72"/>
      </p:cViewPr>
      <p:guideLst>
        <p:guide orient="horz" pos="3219"/>
        <p:guide orient="horz" pos="3224"/>
        <p:guide pos="2233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503884822766312E-2"/>
          <c:y val="0.23110712972987088"/>
          <c:w val="0.91636469260424858"/>
          <c:h val="0.6243106173662760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Production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50">
                    <a:latin typeface="Georgia" panose="02040502050405020303" pitchFamily="18" charset="0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Top Wine</c:v>
                </c:pt>
                <c:pt idx="1">
                  <c:v>Medium Range</c:v>
                </c:pt>
                <c:pt idx="2">
                  <c:v>Chianti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1077120"/>
        <c:axId val="299524864"/>
      </c:lineChart>
      <c:catAx>
        <c:axId val="291077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50">
                <a:latin typeface="Georgia" panose="02040502050405020303" pitchFamily="18" charset="0"/>
              </a:defRPr>
            </a:pPr>
            <a:endParaRPr lang="en-US"/>
          </a:p>
        </c:txPr>
        <c:crossAx val="299524864"/>
        <c:crosses val="autoZero"/>
        <c:auto val="1"/>
        <c:lblAlgn val="ctr"/>
        <c:lblOffset val="100"/>
        <c:noMultiLvlLbl val="0"/>
      </c:catAx>
      <c:valAx>
        <c:axId val="299524864"/>
        <c:scaling>
          <c:orientation val="minMax"/>
          <c:max val="20"/>
          <c:min val="0"/>
        </c:scaling>
        <c:delete val="0"/>
        <c:axPos val="l"/>
        <c:numFmt formatCode="General" sourceLinked="1"/>
        <c:majorTickMark val="none"/>
        <c:minorTickMark val="none"/>
        <c:tickLblPos val="none"/>
        <c:txPr>
          <a:bodyPr/>
          <a:lstStyle/>
          <a:p>
            <a:pPr>
              <a:defRPr sz="1250">
                <a:latin typeface="Georgia" panose="02040502050405020303" pitchFamily="18" charset="0"/>
              </a:defRPr>
            </a:pPr>
            <a:endParaRPr lang="en-US"/>
          </a:p>
        </c:txPr>
        <c:crossAx val="2910771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0.02893</cdr:y>
    </cdr:from>
    <cdr:to>
      <cdr:x>0.25234</cdr:x>
      <cdr:y>0.13556</cdr:y>
    </cdr:to>
    <cdr:sp macro="" textlink="">
      <cdr:nvSpPr>
        <cdr:cNvPr id="2" name="TextBox 7"/>
        <cdr:cNvSpPr txBox="1"/>
      </cdr:nvSpPr>
      <cdr:spPr bwMode="auto">
        <a:xfrm xmlns:a="http://schemas.openxmlformats.org/drawingml/2006/main">
          <a:off x="0" y="72008"/>
          <a:ext cx="1944216" cy="26545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="horz" wrap="square" lIns="91440" tIns="45720" rIns="91440" bIns="45720" numCol="1" rtlCol="0" anchor="t" anchorCtr="0" compatLnSpc="1">
          <a:prstTxWarp prst="textNoShape">
            <a:avLst/>
          </a:prstTxWarp>
          <a:spAutoFit/>
        </a:bodyPr>
        <a:lstStyle xmlns:a="http://schemas.openxmlformats.org/drawingml/2006/main">
          <a:defPPr>
            <a:defRPr lang="en-GB"/>
          </a:defPPr>
          <a:lvl1pPr algn="l" rtl="0" fontAlgn="base">
            <a:spcBef>
              <a:spcPct val="0"/>
            </a:spcBef>
            <a:spcAft>
              <a:spcPct val="0"/>
            </a:spcAft>
            <a:defRPr sz="2300" kern="1200">
              <a:solidFill>
                <a:schemeClr val="tx1"/>
              </a:solidFill>
              <a:latin typeface="Times New Roman" charset="0"/>
              <a:ea typeface="+mn-ea"/>
              <a:cs typeface="+mn-cs"/>
            </a:defRPr>
          </a:lvl1pPr>
          <a:lvl2pPr marL="457097" algn="l" rtl="0" fontAlgn="base">
            <a:spcBef>
              <a:spcPct val="0"/>
            </a:spcBef>
            <a:spcAft>
              <a:spcPct val="0"/>
            </a:spcAft>
            <a:defRPr sz="2300" kern="1200">
              <a:solidFill>
                <a:schemeClr val="tx1"/>
              </a:solidFill>
              <a:latin typeface="Times New Roman" charset="0"/>
              <a:ea typeface="+mn-ea"/>
              <a:cs typeface="+mn-cs"/>
            </a:defRPr>
          </a:lvl2pPr>
          <a:lvl3pPr marL="914192" algn="l" rtl="0" fontAlgn="base">
            <a:spcBef>
              <a:spcPct val="0"/>
            </a:spcBef>
            <a:spcAft>
              <a:spcPct val="0"/>
            </a:spcAft>
            <a:defRPr sz="2300" kern="1200">
              <a:solidFill>
                <a:schemeClr val="tx1"/>
              </a:solidFill>
              <a:latin typeface="Times New Roman" charset="0"/>
              <a:ea typeface="+mn-ea"/>
              <a:cs typeface="+mn-cs"/>
            </a:defRPr>
          </a:lvl3pPr>
          <a:lvl4pPr marL="1371289" algn="l" rtl="0" fontAlgn="base">
            <a:spcBef>
              <a:spcPct val="0"/>
            </a:spcBef>
            <a:spcAft>
              <a:spcPct val="0"/>
            </a:spcAft>
            <a:defRPr sz="2300" kern="1200">
              <a:solidFill>
                <a:schemeClr val="tx1"/>
              </a:solidFill>
              <a:latin typeface="Times New Roman" charset="0"/>
              <a:ea typeface="+mn-ea"/>
              <a:cs typeface="+mn-cs"/>
            </a:defRPr>
          </a:lvl4pPr>
          <a:lvl5pPr marL="1828384" algn="l" rtl="0" fontAlgn="base">
            <a:spcBef>
              <a:spcPct val="0"/>
            </a:spcBef>
            <a:spcAft>
              <a:spcPct val="0"/>
            </a:spcAft>
            <a:defRPr sz="2300" kern="1200">
              <a:solidFill>
                <a:schemeClr val="tx1"/>
              </a:solidFill>
              <a:latin typeface="Times New Roman" charset="0"/>
              <a:ea typeface="+mn-ea"/>
              <a:cs typeface="+mn-cs"/>
            </a:defRPr>
          </a:lvl5pPr>
          <a:lvl6pPr marL="2285480" algn="l" defTabSz="914192" rtl="0" eaLnBrk="1" latinLnBrk="0" hangingPunct="1">
            <a:defRPr sz="2300" kern="1200">
              <a:solidFill>
                <a:schemeClr val="tx1"/>
              </a:solidFill>
              <a:latin typeface="Times New Roman" charset="0"/>
              <a:ea typeface="+mn-ea"/>
              <a:cs typeface="+mn-cs"/>
            </a:defRPr>
          </a:lvl6pPr>
          <a:lvl7pPr marL="2742576" algn="l" defTabSz="914192" rtl="0" eaLnBrk="1" latinLnBrk="0" hangingPunct="1">
            <a:defRPr sz="2300" kern="1200">
              <a:solidFill>
                <a:schemeClr val="tx1"/>
              </a:solidFill>
              <a:latin typeface="Times New Roman" charset="0"/>
              <a:ea typeface="+mn-ea"/>
              <a:cs typeface="+mn-cs"/>
            </a:defRPr>
          </a:lvl7pPr>
          <a:lvl8pPr marL="3199672" algn="l" defTabSz="914192" rtl="0" eaLnBrk="1" latinLnBrk="0" hangingPunct="1">
            <a:defRPr sz="2300" kern="1200">
              <a:solidFill>
                <a:schemeClr val="tx1"/>
              </a:solidFill>
              <a:latin typeface="Times New Roman" charset="0"/>
              <a:ea typeface="+mn-ea"/>
              <a:cs typeface="+mn-cs"/>
            </a:defRPr>
          </a:lvl8pPr>
          <a:lvl9pPr marL="3656768" algn="l" defTabSz="914192" rtl="0" eaLnBrk="1" latinLnBrk="0" hangingPunct="1">
            <a:defRPr sz="2300" kern="1200">
              <a:solidFill>
                <a:schemeClr val="tx1"/>
              </a:solidFill>
              <a:latin typeface="Times New Roman" charset="0"/>
              <a:ea typeface="+mn-ea"/>
              <a:cs typeface="+mn-cs"/>
            </a:defRPr>
          </a:lvl9pPr>
        </a:lstStyle>
        <a:p xmlns:a="http://schemas.openxmlformats.org/drawingml/2006/main">
          <a:pPr marL="266700" marR="0" indent="-266700" algn="l" defTabSz="914400" rtl="0" eaLnBrk="0" fontAlgn="base" latinLnBrk="0" hangingPunct="0">
            <a:lnSpc>
              <a:spcPct val="90000"/>
            </a:lnSpc>
            <a:spcBef>
              <a:spcPct val="20000"/>
            </a:spcBef>
            <a:spcAft>
              <a:spcPct val="0"/>
            </a:spcAft>
            <a:buClr>
              <a:schemeClr val="accent1"/>
            </a:buClr>
            <a:buSzTx/>
            <a:buFont typeface="Wingdings" pitchFamily="2" charset="2"/>
            <a:buNone/>
            <a:tabLst/>
          </a:pPr>
          <a:r>
            <a:rPr kumimoji="0" lang="en-GB" sz="125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Georgia" panose="02040502050405020303" pitchFamily="18" charset="0"/>
            </a:rPr>
            <a:t>Price (€)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blackWhite">
          <a:xfrm>
            <a:off x="4006591" y="9691630"/>
            <a:ext cx="3058513" cy="460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47" tIns="47573" rIns="95147" bIns="47573" numCol="1" anchor="b" anchorCtr="0" compatLnSpc="1">
            <a:prstTxWarp prst="textNoShape">
              <a:avLst/>
            </a:prstTxWarp>
          </a:bodyPr>
          <a:lstStyle>
            <a:lvl1pPr algn="r" defTabSz="952801" eaLnBrk="0" hangingPunct="0">
              <a:defRPr sz="900">
                <a:latin typeface="Arial" charset="0"/>
              </a:defRPr>
            </a:lvl1pPr>
          </a:lstStyle>
          <a:p>
            <a:fld id="{CDEE7970-66A5-4BB9-8A3A-8977238EF16A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63496" name="Picture 8" descr="G:\Creative Media\TerraFirma\Assets\Brand\Logo\RGB\exported\Terrafirma CP RGB 40m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2212" y="154682"/>
            <a:ext cx="1474061" cy="40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2191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2638" y="766763"/>
            <a:ext cx="5516562" cy="38195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9504" y="4753166"/>
            <a:ext cx="5509870" cy="4675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725808" y="9803641"/>
            <a:ext cx="199680" cy="14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52801" eaLnBrk="0" hangingPunct="0">
              <a:defRPr sz="900">
                <a:latin typeface="Arial" charset="0"/>
              </a:defRPr>
            </a:lvl1pPr>
          </a:lstStyle>
          <a:p>
            <a:fld id="{D60A8BD9-A4BE-4AA8-B2A1-23B53BF716A9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925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3000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+mn-ea"/>
        <a:cs typeface="+mn-cs"/>
      </a:defRPr>
    </a:lvl1pPr>
    <a:lvl2pPr marL="45709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19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28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38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480" algn="l" defTabSz="9141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76" algn="l" defTabSz="9141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72" algn="l" defTabSz="9141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68" algn="l" defTabSz="9141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1 - 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0" y="342406"/>
            <a:ext cx="9906000" cy="840007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8" tIns="45704" rIns="91408" bIns="45704" numCol="1" rtlCol="0" anchor="ctr" anchorCtr="0" compatLnSpc="1">
            <a:prstTxWarp prst="textNoShape">
              <a:avLst/>
            </a:prstTxWarp>
          </a:bodyPr>
          <a:lstStyle/>
          <a:p>
            <a:pPr defTabSz="914088"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endParaRPr lang="en-GB" sz="1200" dirty="0">
              <a:solidFill>
                <a:srgbClr val="000000"/>
              </a:solidFill>
              <a:latin typeface="Avenir 55 Roman" pitchFamily="34" charset="0"/>
            </a:endParaRPr>
          </a:p>
        </p:txBody>
      </p:sp>
      <p:sp>
        <p:nvSpPr>
          <p:cNvPr id="5" name="Text Box 110"/>
          <p:cNvSpPr txBox="1">
            <a:spLocks noChangeArrowheads="1"/>
          </p:cNvSpPr>
          <p:nvPr/>
        </p:nvSpPr>
        <p:spPr bwMode="auto">
          <a:xfrm>
            <a:off x="6142244" y="470650"/>
            <a:ext cx="2660444" cy="58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08" tIns="45704" rIns="91408" bIns="45704">
            <a:spAutoFit/>
          </a:bodyPr>
          <a:lstStyle/>
          <a:p>
            <a:pPr algn="r" defTabSz="914088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sz="3200" dirty="0">
                <a:solidFill>
                  <a:srgbClr val="FFFFFF"/>
                </a:solidFill>
                <a:latin typeface="Avenir 55 Roman"/>
              </a:rPr>
              <a:t>terra firma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ltGray">
          <a:xfrm>
            <a:off x="1722" y="6178339"/>
            <a:ext cx="5783083" cy="268500"/>
          </a:xfrm>
          <a:prstGeom prst="rect">
            <a:avLst/>
          </a:prstGeom>
          <a:solidFill>
            <a:schemeClr val="accent5">
              <a:alpha val="54118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53982" tIns="53982" rIns="53982" bIns="53982" anchor="ctr"/>
          <a:lstStyle/>
          <a:p>
            <a:pPr algn="ctr" defTabSz="914088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dirty="0">
              <a:solidFill>
                <a:srgbClr val="000000"/>
              </a:solidFill>
              <a:latin typeface="Avenir 55 Roman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ltGray">
          <a:xfrm>
            <a:off x="9201284" y="6178339"/>
            <a:ext cx="714294" cy="268500"/>
          </a:xfrm>
          <a:prstGeom prst="rect">
            <a:avLst/>
          </a:prstGeom>
          <a:solidFill>
            <a:schemeClr val="accent5">
              <a:alpha val="54118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53982" tIns="53982" rIns="53982" bIns="53982" anchor="ctr"/>
          <a:lstStyle/>
          <a:p>
            <a:pPr algn="ctr" defTabSz="914088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dirty="0">
              <a:solidFill>
                <a:srgbClr val="000000"/>
              </a:solidFill>
              <a:latin typeface="Avenir 55 Roman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ltGray">
          <a:xfrm>
            <a:off x="3" y="4892635"/>
            <a:ext cx="5783083" cy="779684"/>
          </a:xfrm>
          <a:prstGeom prst="rect">
            <a:avLst/>
          </a:prstGeom>
          <a:solidFill>
            <a:schemeClr val="accent1"/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53982" tIns="53982" rIns="53982" bIns="53982" anchor="ctr"/>
          <a:lstStyle/>
          <a:p>
            <a:pPr algn="ctr" defTabSz="914088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dirty="0">
              <a:solidFill>
                <a:srgbClr val="000000"/>
              </a:solidFill>
              <a:latin typeface="Avenir 55 Roman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ltGray">
          <a:xfrm>
            <a:off x="3" y="5849597"/>
            <a:ext cx="5783083" cy="335627"/>
          </a:xfrm>
          <a:prstGeom prst="rect">
            <a:avLst/>
          </a:prstGeom>
          <a:solidFill>
            <a:schemeClr val="accent6"/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53982" tIns="53982" rIns="53982" bIns="53982" anchor="ctr"/>
          <a:lstStyle/>
          <a:p>
            <a:pPr algn="ctr" defTabSz="914088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dirty="0">
              <a:solidFill>
                <a:srgbClr val="000000"/>
              </a:solidFill>
              <a:latin typeface="Avenir 55 Roman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ltGray">
          <a:xfrm>
            <a:off x="9199565" y="4892635"/>
            <a:ext cx="714293" cy="779684"/>
          </a:xfrm>
          <a:prstGeom prst="rect">
            <a:avLst/>
          </a:prstGeom>
          <a:solidFill>
            <a:schemeClr val="accent1"/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53982" tIns="53982" rIns="53982" bIns="53982" anchor="ctr"/>
          <a:lstStyle/>
          <a:p>
            <a:pPr algn="ctr" defTabSz="914088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dirty="0">
              <a:solidFill>
                <a:srgbClr val="000000"/>
              </a:solidFill>
              <a:latin typeface="Avenir 55 Roman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ltGray">
          <a:xfrm>
            <a:off x="9199565" y="5849597"/>
            <a:ext cx="714293" cy="335627"/>
          </a:xfrm>
          <a:prstGeom prst="rect">
            <a:avLst/>
          </a:prstGeom>
          <a:solidFill>
            <a:schemeClr val="accent6"/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53982" tIns="53982" rIns="53982" bIns="53982" anchor="ctr"/>
          <a:lstStyle/>
          <a:p>
            <a:pPr algn="ctr" defTabSz="914088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dirty="0">
              <a:solidFill>
                <a:srgbClr val="000000"/>
              </a:solidFill>
              <a:latin typeface="Avenir 55 Roman"/>
            </a:endParaRPr>
          </a:p>
        </p:txBody>
      </p:sp>
      <p:sp>
        <p:nvSpPr>
          <p:cNvPr id="562282" name="Rectangle 10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07339" y="4904510"/>
            <a:ext cx="4967187" cy="74501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ctr" anchorCtr="0" compatLnSpc="1">
            <a:prstTxWarp prst="textNoShape">
              <a:avLst/>
            </a:prstTxWarp>
          </a:bodyPr>
          <a:lstStyle>
            <a:lvl1pPr>
              <a:def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088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Project XXXX – click to edit</a:t>
            </a:r>
            <a:endParaRPr lang="en-GB" dirty="0"/>
          </a:p>
        </p:txBody>
      </p:sp>
      <p:sp>
        <p:nvSpPr>
          <p:cNvPr id="562283" name="Rectangle 107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07339" y="5771281"/>
            <a:ext cx="4927748" cy="47513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ctr" anchorCtr="0" compatLnSpc="1">
            <a:prstTxWarp prst="textNoShape">
              <a:avLst/>
            </a:prstTxWarp>
          </a:bodyPr>
          <a:lstStyle>
            <a:lvl1pPr marL="0" indent="0">
              <a:buFont typeface="Wingdings" pitchFamily="2" charset="2"/>
              <a:buNone/>
              <a:def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r" defTabSz="91408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lang="en-GB" dirty="0" smtClean="0"/>
              <a:t>ADD MORE DETAIL – CLICK TO EDIT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4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object box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SMALL OBJECT BOXES (TITLES AVENIR 26PT)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07339" y="1476375"/>
            <a:ext cx="4044024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07339" y="3795715"/>
            <a:ext cx="4044024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512765" y="1476378"/>
            <a:ext cx="4038601" cy="1809751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512765" y="3795718"/>
            <a:ext cx="4038601" cy="1884361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12765" y="1193803"/>
            <a:ext cx="4038601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512765" y="3535366"/>
            <a:ext cx="4038601" cy="260351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1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WHATEVER WE NEED TO SAY – CLICK TO EDIT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 hasCustomPrompt="1"/>
          </p:nvPr>
        </p:nvSpPr>
        <p:spPr>
          <a:xfrm>
            <a:off x="4741866" y="3535366"/>
            <a:ext cx="4060825" cy="260351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marL="342783" marR="0" indent="-342783" algn="l" defTabSz="91408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marR="0" lvl="0" indent="-266609" algn="ctr" defTabSz="72841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16" name="Content Placeholder 12"/>
          <p:cNvSpPr>
            <a:spLocks noGrp="1"/>
          </p:cNvSpPr>
          <p:nvPr>
            <p:ph sz="quarter" idx="16"/>
          </p:nvPr>
        </p:nvSpPr>
        <p:spPr>
          <a:xfrm>
            <a:off x="4745038" y="3795712"/>
            <a:ext cx="4057650" cy="1884363"/>
          </a:xfrm>
        </p:spPr>
        <p:txBody>
          <a:bodyPr/>
          <a:lstStyle>
            <a:lvl1pPr marL="266609" indent="-266609">
              <a:tabLst/>
              <a:defRPr sz="1400"/>
            </a:lvl1pPr>
            <a:lvl2pPr>
              <a:defRPr sz="1300"/>
            </a:lvl2pPr>
            <a:lvl3pPr>
              <a:defRPr sz="13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4741863" y="3795715"/>
            <a:ext cx="405765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 Placeholder 23"/>
          <p:cNvSpPr>
            <a:spLocks noGrp="1"/>
          </p:cNvSpPr>
          <p:nvPr>
            <p:ph type="body" sz="quarter" idx="17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 marL="342783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None/>
              <a:defRPr lang="en-GB" sz="700" b="1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4741866" y="1193803"/>
            <a:ext cx="4060825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buNone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9"/>
          </p:nvPr>
        </p:nvSpPr>
        <p:spPr>
          <a:xfrm>
            <a:off x="4741866" y="1476378"/>
            <a:ext cx="4060825" cy="18097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4751391" y="1476375"/>
            <a:ext cx="405765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67916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horizontal object box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THREE HORIZONTAL OBJECT BOXES (TITLES AVENIR 26PT)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07339" y="1476375"/>
            <a:ext cx="829535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07339" y="3004479"/>
            <a:ext cx="829535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512763" y="1476375"/>
            <a:ext cx="8289925" cy="1079500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512763" y="3004482"/>
            <a:ext cx="8289925" cy="1078425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12763" y="1193803"/>
            <a:ext cx="8289925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512763" y="2725741"/>
            <a:ext cx="8289925" cy="278739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1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WHATEVER WE NEED TO SAY – CLICK TO EDIT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8"/>
          </p:nvPr>
        </p:nvSpPr>
        <p:spPr>
          <a:xfrm>
            <a:off x="512763" y="4582633"/>
            <a:ext cx="8289925" cy="109744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6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6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29" name="Straight Connector 28"/>
          <p:cNvCxnSpPr/>
          <p:nvPr/>
        </p:nvCxnSpPr>
        <p:spPr bwMode="auto">
          <a:xfrm>
            <a:off x="510162" y="4582633"/>
            <a:ext cx="829253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Placehold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512763" y="4289885"/>
            <a:ext cx="8289925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4425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x horizontal object box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SIX HORIZONTAL OBJECT BOXES (TITLES AVENIR 26PT)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07339" y="1476375"/>
            <a:ext cx="4044024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07339" y="3004479"/>
            <a:ext cx="4044024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512764" y="1476375"/>
            <a:ext cx="4038600" cy="1079500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512764" y="3004482"/>
            <a:ext cx="4038600" cy="1078425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12764" y="1193803"/>
            <a:ext cx="4038600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512764" y="2726730"/>
            <a:ext cx="4038600" cy="277751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1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WHATEVER WE NEED TO SAY – CLICK TO EDIT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8"/>
          </p:nvPr>
        </p:nvSpPr>
        <p:spPr>
          <a:xfrm>
            <a:off x="512764" y="4582633"/>
            <a:ext cx="4038600" cy="109744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6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6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29" name="Straight Connector 28"/>
          <p:cNvCxnSpPr/>
          <p:nvPr/>
        </p:nvCxnSpPr>
        <p:spPr bwMode="auto">
          <a:xfrm>
            <a:off x="507339" y="4582633"/>
            <a:ext cx="4044024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Placehold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512764" y="4289885"/>
            <a:ext cx="4038600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4741866" y="4289885"/>
            <a:ext cx="4060825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buNone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0" hasCustomPrompt="1"/>
          </p:nvPr>
        </p:nvSpPr>
        <p:spPr>
          <a:xfrm>
            <a:off x="4741866" y="2725741"/>
            <a:ext cx="4060825" cy="278739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buNone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1" hasCustomPrompt="1"/>
          </p:nvPr>
        </p:nvSpPr>
        <p:spPr>
          <a:xfrm>
            <a:off x="4741866" y="1193803"/>
            <a:ext cx="4060825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buNone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22"/>
          </p:nvPr>
        </p:nvSpPr>
        <p:spPr>
          <a:xfrm>
            <a:off x="4741866" y="4582635"/>
            <a:ext cx="4060825" cy="10795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6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6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4741863" y="1476375"/>
            <a:ext cx="405765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4741863" y="3004479"/>
            <a:ext cx="405765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4741863" y="4582633"/>
            <a:ext cx="405765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Content Placeholder 38"/>
          <p:cNvSpPr>
            <a:spLocks noGrp="1"/>
          </p:cNvSpPr>
          <p:nvPr>
            <p:ph sz="quarter" idx="23"/>
          </p:nvPr>
        </p:nvSpPr>
        <p:spPr>
          <a:xfrm>
            <a:off x="4741866" y="2995615"/>
            <a:ext cx="4060825" cy="10795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6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6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1" name="Content Placeholder 40"/>
          <p:cNvSpPr>
            <a:spLocks noGrp="1"/>
          </p:cNvSpPr>
          <p:nvPr>
            <p:ph sz="quarter" idx="24"/>
          </p:nvPr>
        </p:nvSpPr>
        <p:spPr>
          <a:xfrm>
            <a:off x="4741866" y="1476375"/>
            <a:ext cx="4060825" cy="10795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6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6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885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ine objec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NINE OBJECT BOXES (TITLES AVENIR 26PT)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512767" y="1476375"/>
            <a:ext cx="2686049" cy="1079500"/>
          </a:xfrm>
        </p:spPr>
        <p:txBody>
          <a:bodyPr/>
          <a:lstStyle>
            <a:lvl1pPr marL="266609" indent="-266609">
              <a:defRPr sz="12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512767" y="3004482"/>
            <a:ext cx="2686049" cy="1078425"/>
          </a:xfrm>
        </p:spPr>
        <p:txBody>
          <a:bodyPr/>
          <a:lstStyle>
            <a:lvl1pPr marL="266609" indent="-266609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12767" y="1193803"/>
            <a:ext cx="2686049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4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512767" y="2725741"/>
            <a:ext cx="2686049" cy="278739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1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WHATEVER WE NEED TO SAY – CLICK TO EDIT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8"/>
          </p:nvPr>
        </p:nvSpPr>
        <p:spPr>
          <a:xfrm>
            <a:off x="512767" y="4582633"/>
            <a:ext cx="2686049" cy="109744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6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6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07342" y="1476375"/>
            <a:ext cx="2691473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07342" y="3004479"/>
            <a:ext cx="2691473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507342" y="4582633"/>
            <a:ext cx="2691473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Placehold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512767" y="4289885"/>
            <a:ext cx="2686049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defRPr lang="en-GB" altLang="ja-JP" sz="14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3303592" y="4289885"/>
            <a:ext cx="2705100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buNone/>
              <a:defRPr lang="en-GB" altLang="ja-JP" sz="14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1" hasCustomPrompt="1"/>
          </p:nvPr>
        </p:nvSpPr>
        <p:spPr>
          <a:xfrm>
            <a:off x="3303592" y="1193803"/>
            <a:ext cx="2705100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buNone/>
              <a:defRPr lang="en-GB" altLang="ja-JP" sz="14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22"/>
          </p:nvPr>
        </p:nvSpPr>
        <p:spPr>
          <a:xfrm>
            <a:off x="3303592" y="4582635"/>
            <a:ext cx="2705100" cy="10795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6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6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3303591" y="1476375"/>
            <a:ext cx="270510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3303591" y="3004479"/>
            <a:ext cx="270510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3303591" y="4582633"/>
            <a:ext cx="270510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Content Placeholder 38"/>
          <p:cNvSpPr>
            <a:spLocks noGrp="1"/>
          </p:cNvSpPr>
          <p:nvPr>
            <p:ph sz="quarter" idx="23"/>
          </p:nvPr>
        </p:nvSpPr>
        <p:spPr>
          <a:xfrm>
            <a:off x="3303592" y="2995615"/>
            <a:ext cx="2705100" cy="10795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6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6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1" name="Content Placeholder 40"/>
          <p:cNvSpPr>
            <a:spLocks noGrp="1"/>
          </p:cNvSpPr>
          <p:nvPr>
            <p:ph sz="quarter" idx="24"/>
          </p:nvPr>
        </p:nvSpPr>
        <p:spPr>
          <a:xfrm>
            <a:off x="3303592" y="1476375"/>
            <a:ext cx="2705100" cy="10795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6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6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3" name="Content Placeholder 32"/>
          <p:cNvSpPr>
            <a:spLocks noGrp="1"/>
          </p:cNvSpPr>
          <p:nvPr>
            <p:ph sz="quarter" idx="25" hasCustomPrompt="1"/>
          </p:nvPr>
        </p:nvSpPr>
        <p:spPr>
          <a:xfrm>
            <a:off x="6122991" y="4289885"/>
            <a:ext cx="2686050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buNone/>
              <a:defRPr lang="en-GB" altLang="ja-JP" sz="14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0" hasCustomPrompt="1"/>
          </p:nvPr>
        </p:nvSpPr>
        <p:spPr>
          <a:xfrm>
            <a:off x="3303592" y="2725741"/>
            <a:ext cx="2705100" cy="278739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buNone/>
              <a:defRPr lang="en-GB" altLang="ja-JP" sz="14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27" hasCustomPrompt="1"/>
          </p:nvPr>
        </p:nvSpPr>
        <p:spPr>
          <a:xfrm>
            <a:off x="6122991" y="1193803"/>
            <a:ext cx="2686050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defRPr lang="en-GB" altLang="ja-JP" sz="14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6119501" y="1476375"/>
            <a:ext cx="2689538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6122590" y="3004479"/>
            <a:ext cx="2686451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6122590" y="4582633"/>
            <a:ext cx="2686451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Content Placeholder 46"/>
          <p:cNvSpPr>
            <a:spLocks noGrp="1"/>
          </p:cNvSpPr>
          <p:nvPr>
            <p:ph sz="quarter" idx="28"/>
          </p:nvPr>
        </p:nvSpPr>
        <p:spPr>
          <a:xfrm>
            <a:off x="6122991" y="4582635"/>
            <a:ext cx="2686050" cy="10795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9" name="Content Placeholder 48"/>
          <p:cNvSpPr>
            <a:spLocks noGrp="1"/>
          </p:cNvSpPr>
          <p:nvPr>
            <p:ph sz="quarter" idx="29"/>
          </p:nvPr>
        </p:nvSpPr>
        <p:spPr>
          <a:xfrm>
            <a:off x="6122991" y="2995615"/>
            <a:ext cx="2686050" cy="10795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26" hasCustomPrompt="1"/>
          </p:nvPr>
        </p:nvSpPr>
        <p:spPr>
          <a:xfrm>
            <a:off x="6122991" y="2721906"/>
            <a:ext cx="2686050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buNone/>
              <a:defRPr lang="en-GB" altLang="ja-JP" sz="14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51" name="Content Placeholder 50"/>
          <p:cNvSpPr>
            <a:spLocks noGrp="1"/>
          </p:cNvSpPr>
          <p:nvPr>
            <p:ph sz="quarter" idx="30"/>
          </p:nvPr>
        </p:nvSpPr>
        <p:spPr>
          <a:xfrm>
            <a:off x="6122991" y="1476375"/>
            <a:ext cx="2686050" cy="10795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942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 box over two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OBJECT BOX OVER TWO TEXT (TITLES AVENIR 26PT)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07339" y="3286125"/>
            <a:ext cx="829535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512763" y="1476378"/>
            <a:ext cx="8289925" cy="1809751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12763" y="1193803"/>
            <a:ext cx="8289925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1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WHATEVER WE NEED TO SAY – CLICK TO EDIT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512763" y="3535363"/>
            <a:ext cx="4038600" cy="214471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4741866" y="3535363"/>
            <a:ext cx="4067175" cy="214471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12" name="Straight Connector 11"/>
          <p:cNvCxnSpPr/>
          <p:nvPr userDrawn="1"/>
        </p:nvCxnSpPr>
        <p:spPr bwMode="auto">
          <a:xfrm>
            <a:off x="507339" y="1476375"/>
            <a:ext cx="829535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15029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object boxes over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TWO OBJECT OVER TEXT (TITLES AVENIR 26PT)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07339" y="3286125"/>
            <a:ext cx="829535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512765" y="1476378"/>
            <a:ext cx="4053284" cy="1809751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12765" y="1193803"/>
            <a:ext cx="4053284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1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WHATEVER WE NEED TO SAY – CLICK TO EDIT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512763" y="3535363"/>
            <a:ext cx="8292570" cy="214471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12" name="Straight Connector 11"/>
          <p:cNvCxnSpPr/>
          <p:nvPr userDrawn="1"/>
        </p:nvCxnSpPr>
        <p:spPr bwMode="auto">
          <a:xfrm>
            <a:off x="507339" y="1476375"/>
            <a:ext cx="4058708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44906" y="1193801"/>
            <a:ext cx="4060428" cy="287867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marL="266609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9"/>
          </p:nvPr>
        </p:nvSpPr>
        <p:spPr>
          <a:xfrm>
            <a:off x="4744906" y="1481670"/>
            <a:ext cx="4060428" cy="18097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25" name="Straight Connector 24"/>
          <p:cNvCxnSpPr/>
          <p:nvPr userDrawn="1"/>
        </p:nvCxnSpPr>
        <p:spPr bwMode="auto">
          <a:xfrm>
            <a:off x="4746625" y="1476375"/>
            <a:ext cx="4058708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45898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text over objec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TWO TEXT OVER OBJECT BOX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07339" y="3795713"/>
            <a:ext cx="829535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512763" y="3795712"/>
            <a:ext cx="8289925" cy="1884363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12763" y="3513142"/>
            <a:ext cx="8289925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1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WHATEVER WE NEED TO SAY – CLICK TO EDIT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512763" y="1193801"/>
            <a:ext cx="4038600" cy="2101851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4741866" y="1193801"/>
            <a:ext cx="4067175" cy="2101851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12" name="Straight Connector 11"/>
          <p:cNvCxnSpPr/>
          <p:nvPr userDrawn="1"/>
        </p:nvCxnSpPr>
        <p:spPr bwMode="auto">
          <a:xfrm>
            <a:off x="507339" y="3284792"/>
            <a:ext cx="829535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68026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ver two objec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TEXT OVER TWO OBJECT BOXES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05209" y="3795713"/>
            <a:ext cx="4060841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512765" y="3795712"/>
            <a:ext cx="4053284" cy="1884363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12765" y="3513142"/>
            <a:ext cx="4053284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1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WHATEVER WE NEED TO SAY – CLICK TO EDIT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512763" y="1193801"/>
            <a:ext cx="8292570" cy="2101851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12" name="Straight Connector 11"/>
          <p:cNvCxnSpPr/>
          <p:nvPr userDrawn="1"/>
        </p:nvCxnSpPr>
        <p:spPr bwMode="auto">
          <a:xfrm>
            <a:off x="505206" y="3290888"/>
            <a:ext cx="829535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4744906" y="3801533"/>
            <a:ext cx="4060428" cy="18796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4744906" y="3534835"/>
            <a:ext cx="4060428" cy="266700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marL="266609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cxnSp>
        <p:nvCxnSpPr>
          <p:cNvPr id="22" name="Straight Connector 21"/>
          <p:cNvCxnSpPr/>
          <p:nvPr userDrawn="1"/>
        </p:nvCxnSpPr>
        <p:spPr bwMode="auto">
          <a:xfrm>
            <a:off x="4744906" y="3795713"/>
            <a:ext cx="4058708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82297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objec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LARGE OBJECT BOX (TITLES AVENIR 26PT)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507339" y="1476375"/>
            <a:ext cx="829535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512763" y="1476375"/>
            <a:ext cx="8289925" cy="4203700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12763" y="1193803"/>
            <a:ext cx="8289925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1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WHATEVER WE NEED TO SAY – CLICK TO EDIT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59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vantages / Disadvant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TITLE HERE – ADVANTAGES / DISADVANTAGES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07339" y="1476375"/>
            <a:ext cx="4044024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512763" y="1476375"/>
            <a:ext cx="4038600" cy="4203700"/>
          </a:xfrm>
        </p:spPr>
        <p:txBody>
          <a:bodyPr rIns="71975"/>
          <a:lstStyle>
            <a:lvl1pPr marL="266609" indent="-266609">
              <a:defRPr sz="14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12763" y="1193803"/>
            <a:ext cx="4038600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1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WHATEVER WE NEED TO SAY – CLICK TO EDIT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4741865" y="1193803"/>
            <a:ext cx="4060825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buNone/>
              <a:defRPr lang="en-US" altLang="ja-JP" sz="1600" b="1" kern="1200" dirty="0" smtClean="0">
                <a:solidFill>
                  <a:schemeClr val="accent3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8"/>
          </p:nvPr>
        </p:nvSpPr>
        <p:spPr>
          <a:xfrm>
            <a:off x="4741865" y="1476375"/>
            <a:ext cx="4060825" cy="42037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71975" bIns="45704" numCol="1" anchor="t" anchorCtr="0" compatLnSpc="1">
            <a:prstTxWarp prst="textNoShape">
              <a:avLst/>
            </a:prstTxWarp>
          </a:bodyPr>
          <a:lstStyle>
            <a:lvl1pPr marL="266609" indent="-266609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4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4741866" y="1476375"/>
            <a:ext cx="4060825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49986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2 - H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bg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17871" y="0"/>
            <a:ext cx="3988131" cy="6858000"/>
          </a:xfrm>
          <a:prstGeom prst="rect">
            <a:avLst/>
          </a:prstGeom>
        </p:spPr>
      </p:pic>
      <p:sp>
        <p:nvSpPr>
          <p:cNvPr id="5" name="Text Box 110"/>
          <p:cNvSpPr txBox="1">
            <a:spLocks noChangeArrowheads="1"/>
          </p:cNvSpPr>
          <p:nvPr/>
        </p:nvSpPr>
        <p:spPr bwMode="auto">
          <a:xfrm>
            <a:off x="6142244" y="470650"/>
            <a:ext cx="2660444" cy="58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08" tIns="45704" rIns="91408" bIns="45704">
            <a:spAutoFit/>
          </a:bodyPr>
          <a:lstStyle/>
          <a:p>
            <a:pPr algn="r" defTabSz="914088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sz="3200" dirty="0">
                <a:solidFill>
                  <a:srgbClr val="FFFFFF"/>
                </a:solidFill>
                <a:latin typeface="Avenir 55 Roman"/>
              </a:rPr>
              <a:t>terra firma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ltGray">
          <a:xfrm>
            <a:off x="1722" y="6178339"/>
            <a:ext cx="5783083" cy="268500"/>
          </a:xfrm>
          <a:prstGeom prst="rect">
            <a:avLst/>
          </a:prstGeom>
          <a:solidFill>
            <a:schemeClr val="accent5">
              <a:alpha val="54118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53982" tIns="53982" rIns="53982" bIns="53982" anchor="ctr"/>
          <a:lstStyle/>
          <a:p>
            <a:pPr algn="ctr" defTabSz="914088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dirty="0">
              <a:solidFill>
                <a:srgbClr val="000000"/>
              </a:solidFill>
              <a:latin typeface="Avenir 55 Roman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ltGray">
          <a:xfrm>
            <a:off x="9199567" y="6178339"/>
            <a:ext cx="716015" cy="268500"/>
          </a:xfrm>
          <a:prstGeom prst="rect">
            <a:avLst/>
          </a:prstGeom>
          <a:solidFill>
            <a:schemeClr val="accent5">
              <a:alpha val="54118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53982" tIns="53982" rIns="53982" bIns="53982" anchor="ctr"/>
          <a:lstStyle/>
          <a:p>
            <a:pPr algn="ctr" defTabSz="914088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dirty="0">
              <a:solidFill>
                <a:srgbClr val="000000"/>
              </a:solidFill>
              <a:latin typeface="Avenir 55 Roman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ltGray">
          <a:xfrm>
            <a:off x="3" y="4892635"/>
            <a:ext cx="5783083" cy="779684"/>
          </a:xfrm>
          <a:prstGeom prst="rect">
            <a:avLst/>
          </a:prstGeom>
          <a:solidFill>
            <a:schemeClr val="accent1"/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53982" tIns="53982" rIns="53982" bIns="53982" anchor="ctr"/>
          <a:lstStyle/>
          <a:p>
            <a:pPr algn="ctr" defTabSz="914088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dirty="0">
              <a:solidFill>
                <a:srgbClr val="000000"/>
              </a:solidFill>
              <a:latin typeface="Avenir 55 Roman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ltGray">
          <a:xfrm>
            <a:off x="3" y="5849597"/>
            <a:ext cx="5783083" cy="335627"/>
          </a:xfrm>
          <a:prstGeom prst="rect">
            <a:avLst/>
          </a:prstGeom>
          <a:solidFill>
            <a:schemeClr val="accent6"/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53982" tIns="53982" rIns="53982" bIns="53982" anchor="ctr"/>
          <a:lstStyle/>
          <a:p>
            <a:pPr algn="ctr" defTabSz="914088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dirty="0">
              <a:solidFill>
                <a:srgbClr val="000000"/>
              </a:solidFill>
              <a:latin typeface="Avenir 55 Roman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ltGray">
          <a:xfrm>
            <a:off x="9199565" y="4892635"/>
            <a:ext cx="714293" cy="779684"/>
          </a:xfrm>
          <a:prstGeom prst="rect">
            <a:avLst/>
          </a:prstGeom>
          <a:solidFill>
            <a:schemeClr val="accent1"/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53982" tIns="53982" rIns="53982" bIns="53982" anchor="ctr"/>
          <a:lstStyle/>
          <a:p>
            <a:pPr algn="ctr" defTabSz="914088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dirty="0">
              <a:solidFill>
                <a:srgbClr val="000000"/>
              </a:solidFill>
              <a:latin typeface="Avenir 55 Roman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ltGray">
          <a:xfrm>
            <a:off x="9199565" y="5849597"/>
            <a:ext cx="714293" cy="335627"/>
          </a:xfrm>
          <a:prstGeom prst="rect">
            <a:avLst/>
          </a:prstGeom>
          <a:solidFill>
            <a:schemeClr val="accent6"/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53982" tIns="53982" rIns="53982" bIns="53982" anchor="ctr"/>
          <a:lstStyle/>
          <a:p>
            <a:pPr algn="ctr" defTabSz="914088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dirty="0">
              <a:solidFill>
                <a:srgbClr val="000000"/>
              </a:solidFill>
              <a:latin typeface="Avenir 55 Roman"/>
            </a:endParaRPr>
          </a:p>
        </p:txBody>
      </p:sp>
      <p:sp>
        <p:nvSpPr>
          <p:cNvPr id="562282" name="Rectangle 10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07339" y="4904510"/>
            <a:ext cx="4967187" cy="74501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ctr" anchorCtr="0" compatLnSpc="1">
            <a:prstTxWarp prst="textNoShape">
              <a:avLst/>
            </a:prstTxWarp>
          </a:bodyPr>
          <a:lstStyle>
            <a:lvl1pPr marL="0" marR="0" indent="0" algn="r" defTabSz="914088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088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Project XXXX – click to edit</a:t>
            </a:r>
            <a:endParaRPr lang="en-GB" dirty="0"/>
          </a:p>
        </p:txBody>
      </p:sp>
      <p:sp>
        <p:nvSpPr>
          <p:cNvPr id="562283" name="Rectangle 107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07339" y="5771281"/>
            <a:ext cx="4927748" cy="47513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ctr" anchorCtr="0" compatLnSpc="1">
            <a:prstTxWarp prst="textNoShape">
              <a:avLst/>
            </a:prstTxWarp>
          </a:bodyPr>
          <a:lstStyle>
            <a:lvl1pPr marL="0" marR="0" indent="0" algn="r" defTabSz="91408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 kumimoji="0" lang="en-GB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r" defTabSz="91408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lang="en-GB" dirty="0" smtClean="0"/>
              <a:t>ADD MORE DETAIL – CLICK TO EDIT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7223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7"/>
          </p:nvPr>
        </p:nvSpPr>
        <p:spPr>
          <a:xfrm>
            <a:off x="512763" y="1193801"/>
            <a:ext cx="8296275" cy="4486275"/>
          </a:xfrm>
        </p:spPr>
        <p:txBody>
          <a:bodyPr/>
          <a:lstStyle/>
          <a:p>
            <a:r>
              <a:rPr lang="en-US" dirty="0" smtClean="0"/>
              <a:t>Click icon to add table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LARGE TABLE LAYOUT (TITLES AVENIR 26PT)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1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WHATEVER WE NEED TO SAY – CLICK TO EDIT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69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LARGE TABLE LAYOUT (TITLES AVENIR 26PT)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1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marL="266517" indent="-266517" algn="ctr" defTabSz="913777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27152" indent="-227152" defTabSz="778809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GB" altLang="ja-JP" sz="1400" dirty="0" smtClean="0">
                <a:solidFill>
                  <a:srgbClr val="FFFFFF"/>
                </a:solidFill>
                <a:ea typeface="ＭＳ Ｐゴシック" pitchFamily="34" charset="-128"/>
              </a:rPr>
              <a:t>EDIT - Summary of why this is a high-potential company </a:t>
            </a:r>
            <a:endParaRPr lang="en-US" altLang="ja-JP" sz="14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515937" y="1193800"/>
            <a:ext cx="1329400" cy="855493"/>
          </a:xfrm>
          <a:solidFill>
            <a:schemeClr val="accent6"/>
          </a:solidFill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15937" y="2101760"/>
            <a:ext cx="1329400" cy="855493"/>
          </a:xfrm>
          <a:solidFill>
            <a:schemeClr val="accent6"/>
          </a:solidFill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515937" y="3009720"/>
            <a:ext cx="1329400" cy="855493"/>
          </a:xfrm>
          <a:solidFill>
            <a:schemeClr val="accent6"/>
          </a:solidFill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15937" y="3917680"/>
            <a:ext cx="1329400" cy="855493"/>
          </a:xfrm>
          <a:solidFill>
            <a:schemeClr val="accent6"/>
          </a:solidFill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515937" y="4825640"/>
            <a:ext cx="1329400" cy="855493"/>
          </a:xfrm>
          <a:solidFill>
            <a:schemeClr val="accent6"/>
          </a:solidFill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2550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rge objec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LH MESSAGE BOX 1 (TITLES AVENIR 26PT)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2765426" y="1476375"/>
            <a:ext cx="6037263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2765426" y="1476378"/>
            <a:ext cx="6037263" cy="4822825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2765426" y="1193803"/>
            <a:ext cx="6037263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 bwMode="auto">
          <a:xfrm rot="5400000">
            <a:off x="81318" y="3746500"/>
            <a:ext cx="510540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Content Placeholder 13"/>
          <p:cNvSpPr>
            <a:spLocks noGrp="1"/>
          </p:cNvSpPr>
          <p:nvPr>
            <p:ph sz="quarter" idx="17" hasCustomPrompt="1"/>
          </p:nvPr>
        </p:nvSpPr>
        <p:spPr>
          <a:xfrm>
            <a:off x="505621" y="1193803"/>
            <a:ext cx="2013877" cy="5105399"/>
          </a:xfrm>
        </p:spPr>
        <p:txBody>
          <a:bodyPr lIns="0" anchor="ctr"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872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edium horizontal object box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LH MESSAGE BOX 2 (TITLES AVENIR 26PT)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2769924" y="3806296"/>
            <a:ext cx="6032765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2762251" y="1476378"/>
            <a:ext cx="6040438" cy="1809751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2762251" y="3795717"/>
            <a:ext cx="6040438" cy="2503487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2762251" y="1193803"/>
            <a:ext cx="6040438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lIns="46784" tIns="35987" rIns="46784" bIns="35987" anchor="ctr"/>
          <a:lstStyle>
            <a:lvl1pPr algn="ctr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lvl="0"/>
            <a:r>
              <a:rPr lang="en-US" dirty="0" smtClean="0"/>
              <a:t>HEADING – CLICK TO EDIT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2762251" y="3535366"/>
            <a:ext cx="6040438" cy="260351"/>
          </a:xfrm>
          <a:noFill/>
          <a:ln w="6350" algn="ctr">
            <a:noFill/>
            <a:miter lim="800000"/>
            <a:headEnd/>
            <a:tailEnd/>
          </a:ln>
        </p:spPr>
        <p:txBody>
          <a:bodyPr lIns="46784" tIns="35987" rIns="46784" bIns="35987" anchor="ctr"/>
          <a:lstStyle>
            <a:lvl1pPr algn="ctr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 bwMode="auto">
          <a:xfrm rot="5400000">
            <a:off x="81318" y="3746500"/>
            <a:ext cx="510540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 userDrawn="1"/>
        </p:nvCxnSpPr>
        <p:spPr bwMode="auto">
          <a:xfrm>
            <a:off x="2765232" y="1476375"/>
            <a:ext cx="6037459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507342" y="1193800"/>
            <a:ext cx="2012156" cy="5105400"/>
          </a:xfrm>
        </p:spPr>
        <p:txBody>
          <a:bodyPr lIns="0" anchor="ctr"/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23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horizontal object box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LH MESSAGE BOX 3 (TITLES AVENIR 26PT)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765229" y="1476375"/>
            <a:ext cx="603746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2765229" y="3004479"/>
            <a:ext cx="603746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2762250" y="1476375"/>
            <a:ext cx="6040438" cy="1079500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2762250" y="3004482"/>
            <a:ext cx="6040438" cy="1078425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2762250" y="1193803"/>
            <a:ext cx="6040438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2762250" y="2725741"/>
            <a:ext cx="6040438" cy="278739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8"/>
          </p:nvPr>
        </p:nvSpPr>
        <p:spPr>
          <a:xfrm>
            <a:off x="2762250" y="4582637"/>
            <a:ext cx="6040438" cy="171656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3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6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6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29" name="Straight Connector 28"/>
          <p:cNvCxnSpPr/>
          <p:nvPr/>
        </p:nvCxnSpPr>
        <p:spPr bwMode="auto">
          <a:xfrm>
            <a:off x="2765232" y="4582633"/>
            <a:ext cx="6037459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Placehold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2762253" y="4289885"/>
            <a:ext cx="6040437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 rot="5400000">
            <a:off x="81318" y="3746500"/>
            <a:ext cx="510540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Content Placeholder 19"/>
          <p:cNvSpPr>
            <a:spLocks noGrp="1"/>
          </p:cNvSpPr>
          <p:nvPr>
            <p:ph sz="quarter" idx="19" hasCustomPrompt="1"/>
          </p:nvPr>
        </p:nvSpPr>
        <p:spPr>
          <a:xfrm>
            <a:off x="507342" y="1193800"/>
            <a:ext cx="2012156" cy="5105400"/>
          </a:xfrm>
        </p:spPr>
        <p:txBody>
          <a:bodyPr lIns="0" anchor="ctr"/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666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07339" y="6524629"/>
            <a:ext cx="8692224" cy="333375"/>
          </a:xfrm>
          <a:noFill/>
          <a:ln w="9525">
            <a:noFill/>
            <a:miter lim="800000"/>
            <a:headEnd/>
            <a:tailEnd/>
          </a:ln>
        </p:spPr>
        <p:txBody>
          <a:bodyPr wrap="square" lIns="0" tIns="35987" bIns="35987" numCol="2" spcCol="71975">
            <a:noAutofit/>
          </a:bodyPr>
          <a:lstStyle>
            <a:lvl1pPr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None/>
              <a:defRPr lang="en-US" sz="700" b="1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US" sz="700" b="1" i="0" kern="12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US" sz="700" b="1" i="0" kern="12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US" sz="700" b="1" i="0" kern="12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700" b="1" i="0" kern="120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0910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with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045" indent="-457045">
              <a:buFont typeface="+mj-lt"/>
              <a:buAutoNum type="arabicPeriod"/>
              <a:defRPr sz="2000"/>
            </a:lvl1pPr>
            <a:lvl2pPr marL="609392" indent="-342783">
              <a:buFont typeface="+mj-lt"/>
              <a:buAutoNum type="arabicPeriod"/>
              <a:defRPr/>
            </a:lvl2pPr>
            <a:lvl3pPr marL="972806" indent="-342783">
              <a:buFont typeface="+mj-lt"/>
              <a:buAutoNum type="arabicPeriod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07339" y="6524629"/>
            <a:ext cx="8692224" cy="333375"/>
          </a:xfrm>
          <a:noFill/>
          <a:ln w="9525">
            <a:noFill/>
            <a:miter lim="800000"/>
            <a:headEnd/>
            <a:tailEnd/>
          </a:ln>
        </p:spPr>
        <p:txBody>
          <a:bodyPr wrap="square" lIns="0" tIns="35987" bIns="35987" numCol="2" spcCol="71975">
            <a:noAutofit/>
          </a:bodyPr>
          <a:lstStyle>
            <a:lvl1pPr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None/>
              <a:defRPr lang="en-US" sz="700" b="1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US" sz="700" b="1" i="0" kern="12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US" sz="700" b="1" i="0" kern="12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US" sz="700" b="1" i="0" kern="12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700" b="1" i="0" kern="120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2282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fld id="{46E0341D-1B52-464A-8420-5AC53203652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08897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fld id="{46E0341D-1B52-464A-8420-5AC53203652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30409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fld id="{46E0341D-1B52-464A-8420-5AC53203652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3539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07339" y="6524629"/>
            <a:ext cx="8692224" cy="333375"/>
          </a:xfrm>
          <a:noFill/>
          <a:ln w="9525">
            <a:noFill/>
            <a:miter lim="800000"/>
            <a:headEnd/>
            <a:tailEnd/>
          </a:ln>
        </p:spPr>
        <p:txBody>
          <a:bodyPr wrap="square" lIns="0" tIns="35987" bIns="35987" numCol="2" spcCol="71975">
            <a:noAutofit/>
          </a:bodyPr>
          <a:lstStyle>
            <a:lvl1pPr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None/>
              <a:defRPr lang="en-US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US" sz="700" b="1" i="0" kern="12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US" sz="700" b="1" i="0" kern="12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US" sz="700" b="1" i="0" kern="12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700" b="1" i="0" kern="120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Add footer – click here</a:t>
            </a:r>
          </a:p>
        </p:txBody>
      </p:sp>
    </p:spTree>
    <p:extLst>
      <p:ext uri="{BB962C8B-B14F-4D97-AF65-F5344CB8AC3E}">
        <p14:creationId xmlns:p14="http://schemas.microsoft.com/office/powerpoint/2010/main" val="1640063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fld id="{46E0341D-1B52-464A-8420-5AC53203652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7553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fld id="{46E0341D-1B52-464A-8420-5AC53203652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9767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fld id="{46E0341D-1B52-464A-8420-5AC53203652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7671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fld id="{46E0341D-1B52-464A-8420-5AC53203652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5698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fld id="{46E0341D-1B52-464A-8420-5AC53203652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9619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fld id="{46E0341D-1B52-464A-8420-5AC53203652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12794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fld id="{46E0341D-1B52-464A-8420-5AC53203652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24730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/>
          <a:lstStyle/>
          <a:p>
            <a:fld id="{46E0341D-1B52-464A-8420-5AC53203652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969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um horizontal object box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MEDIUM HORIZONTAL OBJECT BOXES</a:t>
            </a:r>
            <a:br>
              <a:rPr lang="en-US" altLang="ja-JP" dirty="0" smtClean="0">
                <a:ea typeface="ＭＳ Ｐゴシック" pitchFamily="34" charset="-128"/>
              </a:rPr>
            </a:br>
            <a:r>
              <a:rPr lang="en-US" altLang="ja-JP" dirty="0" smtClean="0">
                <a:ea typeface="ＭＳ Ｐゴシック" pitchFamily="34" charset="-128"/>
              </a:rPr>
              <a:t>(TITLES AVENIR 26PT)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07342" y="1470941"/>
            <a:ext cx="8297994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07342" y="3806296"/>
            <a:ext cx="8297994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512763" y="1476378"/>
            <a:ext cx="8289925" cy="1809751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512763" y="3795713"/>
            <a:ext cx="8289925" cy="1884363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12763" y="1193803"/>
            <a:ext cx="8289925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lIns="46784" tIns="35987" rIns="46784" bIns="35987" anchor="ctr"/>
          <a:lstStyle>
            <a:lvl1pPr algn="ctr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lvl="0"/>
            <a:r>
              <a:rPr lang="en-US" dirty="0" smtClean="0"/>
              <a:t>HEADING – CLICK TO EDIT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512763" y="3535366"/>
            <a:ext cx="8289925" cy="260351"/>
          </a:xfrm>
          <a:noFill/>
          <a:ln w="6350" algn="ctr">
            <a:noFill/>
            <a:miter lim="800000"/>
            <a:headEnd/>
            <a:tailEnd/>
          </a:ln>
        </p:spPr>
        <p:txBody>
          <a:bodyPr lIns="46784" tIns="35987" rIns="46784" bIns="35987" anchor="ctr"/>
          <a:lstStyle>
            <a:lvl1pPr algn="ctr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39" y="5945188"/>
            <a:ext cx="8297993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wrap="square" lIns="89969" tIns="46784" rIns="89969" bIns="46784" anchor="ctr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WHATEVER WE NEED TO SAY – CLICK TO EDIT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55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horizontal object boxes medium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THREE HORIZONTAL OBJECT BOXES (TITLES AVENIR 26PT) MEDIUM OVER SMALL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07342" y="1470941"/>
            <a:ext cx="8297994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07339" y="3795715"/>
            <a:ext cx="4044024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512763" y="1476378"/>
            <a:ext cx="8289925" cy="1809751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512765" y="3795718"/>
            <a:ext cx="4038601" cy="1884361"/>
          </a:xfrm>
        </p:spPr>
        <p:txBody>
          <a:bodyPr/>
          <a:lstStyle>
            <a:lvl1pPr marL="266609" indent="-266609">
              <a:defRPr sz="1400"/>
            </a:lvl1pPr>
            <a:lvl2pPr>
              <a:defRPr sz="1300"/>
            </a:lvl2pPr>
            <a:lvl3pPr>
              <a:defRPr sz="13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12763" y="1193803"/>
            <a:ext cx="8289925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ctr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512765" y="3535366"/>
            <a:ext cx="4038601" cy="260351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1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WHATEVER WE NEED TO SAY – CLICK TO EDIT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 hasCustomPrompt="1"/>
          </p:nvPr>
        </p:nvSpPr>
        <p:spPr>
          <a:xfrm>
            <a:off x="4741866" y="3535366"/>
            <a:ext cx="4060825" cy="260351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marL="342783" marR="0" indent="-342783" algn="l" defTabSz="91408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marR="0" lvl="0" indent="-266609" algn="ctr" defTabSz="72841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16" name="Content Placeholder 12"/>
          <p:cNvSpPr>
            <a:spLocks noGrp="1"/>
          </p:cNvSpPr>
          <p:nvPr>
            <p:ph sz="quarter" idx="16"/>
          </p:nvPr>
        </p:nvSpPr>
        <p:spPr>
          <a:xfrm>
            <a:off x="4745038" y="3795712"/>
            <a:ext cx="4057650" cy="1884363"/>
          </a:xfrm>
        </p:spPr>
        <p:txBody>
          <a:bodyPr/>
          <a:lstStyle>
            <a:lvl1pPr marL="266609" indent="-266609">
              <a:tabLst/>
              <a:defRPr sz="1400"/>
            </a:lvl1pPr>
            <a:lvl2pPr>
              <a:defRPr sz="1300"/>
            </a:lvl2pPr>
            <a:lvl3pPr>
              <a:defRPr sz="13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4741865" y="3795715"/>
            <a:ext cx="4063471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 Placeholder 23"/>
          <p:cNvSpPr>
            <a:spLocks noGrp="1"/>
          </p:cNvSpPr>
          <p:nvPr>
            <p:ph type="body" sz="quarter" idx="17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 marL="342783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None/>
              <a:defRPr lang="en-GB" sz="700" b="1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8547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vertical object box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/>
          <p:cNvSpPr>
            <a:spLocks noGrp="1"/>
          </p:cNvSpPr>
          <p:nvPr>
            <p:ph type="body" sz="quarter" idx="19" hasCustomPrompt="1"/>
          </p:nvPr>
        </p:nvSpPr>
        <p:spPr>
          <a:xfrm>
            <a:off x="6113463" y="1193803"/>
            <a:ext cx="2689226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THREE VERTICAL OBJECT BOXES (TITLES AVENIR 26PT)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07339" y="1476375"/>
            <a:ext cx="2686652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512763" y="1476375"/>
            <a:ext cx="2684314" cy="4203700"/>
          </a:xfrm>
        </p:spPr>
        <p:txBody>
          <a:bodyPr rIns="71975"/>
          <a:lstStyle>
            <a:lvl1pPr marL="266609" indent="-266609">
              <a:defRPr sz="14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12765" y="1193803"/>
            <a:ext cx="2682501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ctr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2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WHATEVER WE NEED TO SAY – CLICK TO EDIT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308350" y="1193803"/>
            <a:ext cx="2692400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ctr"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8"/>
          </p:nvPr>
        </p:nvSpPr>
        <p:spPr>
          <a:xfrm>
            <a:off x="3308353" y="1476375"/>
            <a:ext cx="2693883" cy="42037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71975" bIns="45704" numCol="1" anchor="t" anchorCtr="0" compatLnSpc="1">
            <a:prstTxWarp prst="textNoShape">
              <a:avLst/>
            </a:prstTxWarp>
          </a:bodyPr>
          <a:lstStyle>
            <a:lvl1pPr marL="266609" indent="-266609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4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0"/>
          </p:nvPr>
        </p:nvSpPr>
        <p:spPr>
          <a:xfrm>
            <a:off x="6113463" y="1476376"/>
            <a:ext cx="2689226" cy="420370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71975" bIns="45704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4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33" name="Straight Connector 32"/>
          <p:cNvCxnSpPr/>
          <p:nvPr/>
        </p:nvCxnSpPr>
        <p:spPr bwMode="auto">
          <a:xfrm>
            <a:off x="6110243" y="1476375"/>
            <a:ext cx="2692446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3307559" y="1476375"/>
            <a:ext cx="2697163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33847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vertical object box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/>
          <p:cNvSpPr>
            <a:spLocks noGrp="1"/>
          </p:cNvSpPr>
          <p:nvPr>
            <p:ph type="body" sz="quarter" idx="19" hasCustomPrompt="1"/>
          </p:nvPr>
        </p:nvSpPr>
        <p:spPr>
          <a:xfrm>
            <a:off x="6113463" y="1193803"/>
            <a:ext cx="2689226" cy="282575"/>
          </a:xfrm>
          <a:solidFill>
            <a:schemeClr val="accent6"/>
          </a:solidFill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lang="en-GB" altLang="ja-JP" sz="1600" b="1" kern="1200" dirty="0">
                <a:solidFill>
                  <a:schemeClr val="bg1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THREE VERTICAL OBJECT BOXES, ONE BELOW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07339" y="1476375"/>
            <a:ext cx="2686652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512763" y="1681653"/>
            <a:ext cx="8292570" cy="3999480"/>
          </a:xfrm>
        </p:spPr>
        <p:txBody>
          <a:bodyPr rIns="71975"/>
          <a:lstStyle>
            <a:lvl1pPr marL="266609" indent="-266609">
              <a:defRPr sz="2100"/>
            </a:lvl1pPr>
            <a:lvl2pPr>
              <a:defRPr sz="1400"/>
            </a:lvl2pPr>
            <a:lvl3pPr>
              <a:defRPr sz="14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12765" y="1193803"/>
            <a:ext cx="2682501" cy="282575"/>
          </a:xfrm>
          <a:solidFill>
            <a:schemeClr val="accent6"/>
          </a:solidFill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ctr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dirty="0" smtClean="0">
                <a:solidFill>
                  <a:schemeClr val="bg1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2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r>
              <a:rPr lang="en-GB" dirty="0" smtClean="0"/>
              <a:t>EDIT – Summary of this opportunity’s fit with </a:t>
            </a:r>
            <a:r>
              <a:rPr lang="en-GB" dirty="0" err="1" smtClean="0"/>
              <a:t>TF’s</a:t>
            </a:r>
            <a:r>
              <a:rPr lang="en-GB" dirty="0" smtClean="0"/>
              <a:t> preferred focus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308350" y="1193803"/>
            <a:ext cx="2692400" cy="282575"/>
          </a:xfrm>
          <a:solidFill>
            <a:schemeClr val="accent6"/>
          </a:solidFill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ctr">
              <a:buNone/>
              <a:defRPr lang="en-US" altLang="ja-JP" sz="1600" b="1" kern="1200" dirty="0" smtClean="0">
                <a:solidFill>
                  <a:schemeClr val="bg1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cxnSp>
        <p:nvCxnSpPr>
          <p:cNvPr id="33" name="Straight Connector 32"/>
          <p:cNvCxnSpPr/>
          <p:nvPr/>
        </p:nvCxnSpPr>
        <p:spPr bwMode="auto">
          <a:xfrm>
            <a:off x="6110243" y="1476375"/>
            <a:ext cx="2692446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3307559" y="1476375"/>
            <a:ext cx="2697163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7115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vertical object box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TWO VERTICAL OBJECT BOXES (TITLES AVENIR 26PT)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07339" y="1476375"/>
            <a:ext cx="4044024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512763" y="1476375"/>
            <a:ext cx="4038600" cy="4203700"/>
          </a:xfrm>
        </p:spPr>
        <p:txBody>
          <a:bodyPr rIns="71975"/>
          <a:lstStyle>
            <a:lvl1pPr marL="266609" indent="-266609">
              <a:defRPr sz="14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12763" y="1193803"/>
            <a:ext cx="4038600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1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WHATEVER WE NEED TO SAY – CLICK TO EDIT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4741865" y="1193803"/>
            <a:ext cx="4060825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8"/>
          </p:nvPr>
        </p:nvSpPr>
        <p:spPr>
          <a:xfrm>
            <a:off x="4741865" y="1476375"/>
            <a:ext cx="4060825" cy="42037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71975" bIns="45704" numCol="1" anchor="t" anchorCtr="0" compatLnSpc="1">
            <a:prstTxWarp prst="textNoShape">
              <a:avLst/>
            </a:prstTxWarp>
          </a:bodyPr>
          <a:lstStyle>
            <a:lvl1pPr marL="266609" indent="-266609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4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4741866" y="1476375"/>
            <a:ext cx="4060825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447787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x vertical object box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/>
          <p:cNvSpPr>
            <a:spLocks noGrp="1"/>
          </p:cNvSpPr>
          <p:nvPr>
            <p:ph type="body" sz="quarter" idx="19" hasCustomPrompt="1"/>
          </p:nvPr>
        </p:nvSpPr>
        <p:spPr>
          <a:xfrm>
            <a:off x="6113463" y="1193803"/>
            <a:ext cx="2689226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>
                <a:ea typeface="ＭＳ Ｐゴシック" pitchFamily="34" charset="-128"/>
              </a:rPr>
              <a:t>SIX VERTICAL OBJECT BOXES (TITLES AVENIR 26PT)</a:t>
            </a:r>
            <a:endParaRPr lang="en-GB" dirty="0"/>
          </a:p>
        </p:txBody>
      </p:sp>
      <p:sp>
        <p:nvSpPr>
          <p:cNvPr id="6" name="ObjectBox2" descr="&lt;tags&gt;&lt;tag n=&quot;BulletInfo&quot; v=&quot;Standard&quot; /&gt;&lt;tag n=&quot;TagName&quot; v=&quot;ObjectBox2&quot; /&gt;&lt;tag n=&quot;Top&quot; v=&quot;279.5&quot; /&gt;&lt;tag n=&quot;Left&quot; v=&quot;35.75&quot; /&gt;&lt;tag n=&quot;Height&quot; v=&quot;141.375&quot; /&gt;&lt;tag n=&quot;Width&quot; v=&quot;648.5&quot; /&gt;&lt;/tags&gt;"/>
          <p:cNvSpPr>
            <a:spLocks noChangeArrowheads="1"/>
          </p:cNvSpPr>
          <p:nvPr/>
        </p:nvSpPr>
        <p:spPr bwMode="gray">
          <a:xfrm>
            <a:off x="5750590" y="3785971"/>
            <a:ext cx="8310827" cy="190998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46784" tIns="64779" rIns="46784" bIns="64779"/>
          <a:lstStyle/>
          <a:p>
            <a:pPr marL="141240" lvl="2" indent="-138066" defTabSz="728415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</a:pPr>
            <a:endParaRPr lang="en-GB" altLang="ja-JP" sz="1100" dirty="0">
              <a:solidFill>
                <a:srgbClr val="000000"/>
              </a:solidFill>
              <a:latin typeface="Avenir 55 Roman"/>
              <a:ea typeface="ＭＳ Ｐゴシック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07342" y="1476375"/>
            <a:ext cx="2692823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512765" y="1476378"/>
            <a:ext cx="2681227" cy="1809751"/>
          </a:xfrm>
        </p:spPr>
        <p:txBody>
          <a:bodyPr rIns="71975"/>
          <a:lstStyle>
            <a:lvl1pPr marL="266609" indent="-266609">
              <a:defRPr sz="14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12765" y="1193803"/>
            <a:ext cx="2682501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  <a:lvl2pPr algn="l" defTabSz="728415" rtl="0" fontAlgn="base">
              <a:spcBef>
                <a:spcPct val="0"/>
              </a:spcBef>
              <a:spcAft>
                <a:spcPct val="0"/>
              </a:spcAft>
              <a:buClrTx/>
              <a:buNone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2pPr>
            <a:lvl3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3pPr>
            <a:lvl4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US" altLang="ja-JP" sz="1100" b="0" kern="1200" smtClean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4pPr>
            <a:lvl5pPr algn="l" defTabSz="728415" rtl="0" fontAlgn="base">
              <a:spcBef>
                <a:spcPct val="0"/>
              </a:spcBef>
              <a:spcAft>
                <a:spcPct val="0"/>
              </a:spcAft>
              <a:buClrTx/>
              <a:defRPr lang="en-GB" altLang="ja-JP" sz="1100" b="0" kern="120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5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07341" y="5945188"/>
            <a:ext cx="8297994" cy="355600"/>
          </a:xfrm>
          <a:solidFill>
            <a:schemeClr val="accent6"/>
          </a:solidFill>
          <a:ln w="6350">
            <a:noFill/>
            <a:miter lim="800000"/>
            <a:headEnd/>
            <a:tailEnd/>
          </a:ln>
        </p:spPr>
        <p:txBody>
          <a:bodyPr vert="horz" wrap="square" lIns="89969" tIns="46784" rIns="89969" bIns="46784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 lang="en-GB" altLang="ja-JP" sz="1400" b="0" kern="1200" baseline="0" dirty="0">
                <a:solidFill>
                  <a:srgbClr val="FFFFFF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WHATEVER WE NEED TO SAY – CLICK TO EDIT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507339" y="6524629"/>
            <a:ext cx="8295349" cy="3333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87" rIns="91408" bIns="35987" numCol="2" spcCol="71975" anchor="t" anchorCtr="0" compatLnSpc="1">
            <a:prstTxWarp prst="textNoShape">
              <a:avLst/>
            </a:prstTxWarp>
            <a:noAutofit/>
          </a:bodyPr>
          <a:lstStyle>
            <a:lvl1pPr>
              <a:buNone/>
              <a:defRPr lang="en-GB" sz="700" b="1" i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783" lvl="0" indent="-342783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dirty="0" smtClean="0"/>
              <a:t>Add footer – click here</a:t>
            </a:r>
            <a:endParaRPr lang="en-GB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303591" y="1193803"/>
            <a:ext cx="2705100" cy="282575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en-US" dirty="0" smtClean="0"/>
              <a:t>HEADING – CLICK TO EDIT</a:t>
            </a:r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8"/>
          </p:nvPr>
        </p:nvSpPr>
        <p:spPr>
          <a:xfrm>
            <a:off x="3308349" y="1476378"/>
            <a:ext cx="2708275" cy="18097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71975" bIns="45704" numCol="1" anchor="t" anchorCtr="0" compatLnSpc="1">
            <a:prstTxWarp prst="textNoShape">
              <a:avLst/>
            </a:prstTxWarp>
          </a:bodyPr>
          <a:lstStyle>
            <a:lvl1pPr marL="266609" indent="-266609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4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0"/>
          </p:nvPr>
        </p:nvSpPr>
        <p:spPr>
          <a:xfrm>
            <a:off x="6113463" y="1476378"/>
            <a:ext cx="2689226" cy="18097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71975" bIns="45704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4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33" name="Straight Connector 32"/>
          <p:cNvCxnSpPr/>
          <p:nvPr/>
        </p:nvCxnSpPr>
        <p:spPr bwMode="auto">
          <a:xfrm>
            <a:off x="6122587" y="1476375"/>
            <a:ext cx="2680102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3307559" y="1476375"/>
            <a:ext cx="2713193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512766" y="3535366"/>
            <a:ext cx="2679700" cy="260351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>
              <a:buNone/>
              <a:defRPr lang="en-US" altLang="ja-JP" sz="1600" b="1" kern="1200" dirty="0" smtClean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dirty="0" smtClean="0"/>
              <a:t>HEADING – CLICK TO EDIT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2" hasCustomPrompt="1"/>
          </p:nvPr>
        </p:nvSpPr>
        <p:spPr>
          <a:xfrm>
            <a:off x="3303592" y="3535366"/>
            <a:ext cx="2705100" cy="260351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>
              <a:buNone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3" hasCustomPrompt="1"/>
          </p:nvPr>
        </p:nvSpPr>
        <p:spPr>
          <a:xfrm>
            <a:off x="6111878" y="3535366"/>
            <a:ext cx="2690813" cy="260351"/>
          </a:xfrm>
          <a:noFill/>
          <a:ln w="6350" algn="ctr">
            <a:noFill/>
            <a:miter lim="800000"/>
            <a:headEnd/>
            <a:tailEnd/>
          </a:ln>
        </p:spPr>
        <p:txBody>
          <a:bodyPr vert="horz" wrap="square" lIns="46784" tIns="35987" rIns="46784" bIns="35987" numCol="1" anchor="ctr" anchorCtr="0" compatLnSpc="1">
            <a:prstTxWarp prst="textNoShape">
              <a:avLst/>
            </a:prstTxWarp>
          </a:bodyPr>
          <a:lstStyle>
            <a:lvl1pPr algn="l">
              <a:buNone/>
              <a:defRPr lang="en-GB" altLang="ja-JP" sz="1600" b="1" kern="1200" dirty="0">
                <a:solidFill>
                  <a:schemeClr val="accent6"/>
                </a:solidFill>
                <a:latin typeface="Avenir 55 Roman" pitchFamily="34" charset="0"/>
                <a:ea typeface="ＭＳ Ｐゴシック" pitchFamily="34" charset="-128"/>
                <a:cs typeface="+mn-cs"/>
              </a:defRPr>
            </a:lvl1pPr>
          </a:lstStyle>
          <a:p>
            <a:pPr marL="266609" lvl="0" indent="-266609" algn="ctr" defTabSz="72841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dirty="0" smtClean="0"/>
              <a:t>HEADING – CLICK TO EDIT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24"/>
          </p:nvPr>
        </p:nvSpPr>
        <p:spPr>
          <a:xfrm>
            <a:off x="512766" y="3795712"/>
            <a:ext cx="2679700" cy="18843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71975" bIns="45704" numCol="1" anchor="t" anchorCtr="0" compatLnSpc="1">
            <a:prstTxWarp prst="textNoShape">
              <a:avLst/>
            </a:prstTxWarp>
          </a:bodyPr>
          <a:lstStyle>
            <a:lvl1pPr marL="266609" indent="-266609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4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9" name="Content Placeholder 28"/>
          <p:cNvSpPr>
            <a:spLocks noGrp="1"/>
          </p:cNvSpPr>
          <p:nvPr>
            <p:ph sz="quarter" idx="25"/>
          </p:nvPr>
        </p:nvSpPr>
        <p:spPr>
          <a:xfrm>
            <a:off x="3303591" y="3795712"/>
            <a:ext cx="2704818" cy="18843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71975" bIns="45704" numCol="1" anchor="t" anchorCtr="0" compatLnSpc="1">
            <a:prstTxWarp prst="textNoShape">
              <a:avLst/>
            </a:prstTxWarp>
          </a:bodyPr>
          <a:lstStyle>
            <a:lvl1pPr marL="266609" indent="-266609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4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Content Placeholder 33"/>
          <p:cNvSpPr>
            <a:spLocks noGrp="1"/>
          </p:cNvSpPr>
          <p:nvPr>
            <p:ph sz="quarter" idx="26"/>
          </p:nvPr>
        </p:nvSpPr>
        <p:spPr>
          <a:xfrm>
            <a:off x="6111878" y="3795712"/>
            <a:ext cx="2690813" cy="18843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71975" bIns="45704" numCol="1" anchor="t" anchorCtr="0" compatLnSpc="1">
            <a:prstTxWarp prst="textNoShape">
              <a:avLst/>
            </a:prstTxWarp>
          </a:bodyPr>
          <a:lstStyle>
            <a:lvl1pPr marL="266609" indent="-266609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US" sz="14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lang="en-GB" sz="14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507342" y="3795713"/>
            <a:ext cx="2689738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6113332" y="3795713"/>
            <a:ext cx="2692004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3308172" y="3795713"/>
            <a:ext cx="2703320" cy="0"/>
          </a:xfrm>
          <a:prstGeom prst="line">
            <a:avLst/>
          </a:prstGeom>
          <a:solidFill>
            <a:srgbClr val="E2EBC9"/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690078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10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4610" y="1193803"/>
            <a:ext cx="8400724" cy="5096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1028" name="Rectangle 111"/>
          <p:cNvSpPr>
            <a:spLocks noGrp="1" noChangeArrowheads="1"/>
          </p:cNvSpPr>
          <p:nvPr>
            <p:ph type="title"/>
          </p:nvPr>
        </p:nvSpPr>
        <p:spPr bwMode="auto">
          <a:xfrm>
            <a:off x="407520" y="198688"/>
            <a:ext cx="7177158" cy="73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pic>
        <p:nvPicPr>
          <p:cNvPr id="9" name="Picture 3" descr="logo.jpg"/>
          <p:cNvPicPr>
            <a:picLocks noChangeAspect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9107460" y="203234"/>
            <a:ext cx="561952" cy="528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0352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  <p:sldLayoutId id="2147483685" r:id="rId19"/>
    <p:sldLayoutId id="2147483686" r:id="rId20"/>
    <p:sldLayoutId id="2147483687" r:id="rId21"/>
    <p:sldLayoutId id="2147483688" r:id="rId22"/>
    <p:sldLayoutId id="2147483689" r:id="rId23"/>
    <p:sldLayoutId id="2147483690" r:id="rId24"/>
    <p:sldLayoutId id="2147483691" r:id="rId25"/>
    <p:sldLayoutId id="2147483693" r:id="rId2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600" b="0" i="0">
          <a:solidFill>
            <a:schemeClr val="bg2">
              <a:lumMod val="50000"/>
            </a:schemeClr>
          </a:solidFill>
          <a:latin typeface="Georgia" pitchFamily="18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Avenir 55 Roman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Avenir 55 Roman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Avenir 55 Roman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Avenir 55 Roman" pitchFamily="34" charset="0"/>
        </a:defRPr>
      </a:lvl5pPr>
      <a:lvl6pPr marL="457045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b="1">
          <a:solidFill>
            <a:srgbClr val="000000"/>
          </a:solidFill>
          <a:latin typeface="Avenir 55 Roman" pitchFamily="34" charset="0"/>
        </a:defRPr>
      </a:lvl6pPr>
      <a:lvl7pPr marL="914088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b="1">
          <a:solidFill>
            <a:srgbClr val="000000"/>
          </a:solidFill>
          <a:latin typeface="Avenir 55 Roman" pitchFamily="34" charset="0"/>
        </a:defRPr>
      </a:lvl7pPr>
      <a:lvl8pPr marL="1371132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b="1">
          <a:solidFill>
            <a:srgbClr val="000000"/>
          </a:solidFill>
          <a:latin typeface="Avenir 55 Roman" pitchFamily="34" charset="0"/>
        </a:defRPr>
      </a:lvl8pPr>
      <a:lvl9pPr marL="1828176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b="1">
          <a:solidFill>
            <a:srgbClr val="000000"/>
          </a:solidFill>
          <a:latin typeface="Avenir 55 Roman" pitchFamily="34" charset="0"/>
        </a:defRPr>
      </a:lvl9pPr>
    </p:titleStyle>
    <p:bodyStyle>
      <a:lvl1pPr marL="266609" indent="-266609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v"/>
        <a:defRPr sz="2000">
          <a:solidFill>
            <a:schemeClr val="bg2">
              <a:lumMod val="50000"/>
            </a:schemeClr>
          </a:solidFill>
          <a:latin typeface="Georgia" pitchFamily="18" charset="0"/>
          <a:ea typeface="+mn-ea"/>
          <a:cs typeface="+mn-cs"/>
        </a:defRPr>
      </a:lvl1pPr>
      <a:lvl2pPr marL="534805" indent="-268196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sz="1800">
          <a:solidFill>
            <a:schemeClr val="bg2">
              <a:lumMod val="50000"/>
            </a:schemeClr>
          </a:solidFill>
          <a:latin typeface="Georgia" pitchFamily="18" charset="0"/>
        </a:defRPr>
      </a:lvl2pPr>
      <a:lvl3pPr marL="801414" indent="-171391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rgbClr val="C00000"/>
        </a:buClr>
        <a:buFont typeface="Arial" pitchFamily="34" charset="0"/>
        <a:buChar char="•"/>
        <a:defRPr sz="1800">
          <a:solidFill>
            <a:schemeClr val="bg2">
              <a:lumMod val="50000"/>
            </a:schemeClr>
          </a:solidFill>
          <a:latin typeface="Georgia" pitchFamily="18" charset="0"/>
        </a:defRPr>
      </a:lvl3pPr>
      <a:lvl4pPr marL="1428264" indent="-228522" algn="l" rtl="0" eaLnBrk="1" fontAlgn="base" hangingPunct="1">
        <a:spcBef>
          <a:spcPct val="20000"/>
        </a:spcBef>
        <a:spcAft>
          <a:spcPct val="0"/>
        </a:spcAft>
        <a:buClr>
          <a:srgbClr val="6B8F00"/>
        </a:buClr>
        <a:buFont typeface="Wingdings" pitchFamily="2" charset="2"/>
        <a:buChar char="§"/>
        <a:defRPr sz="900">
          <a:solidFill>
            <a:srgbClr val="000000"/>
          </a:solidFill>
          <a:latin typeface="+mn-lt"/>
        </a:defRPr>
      </a:lvl4pPr>
      <a:lvl5pPr marL="1771046" indent="-228522" algn="l" rtl="0" eaLnBrk="1" fontAlgn="base" hangingPunct="1">
        <a:spcBef>
          <a:spcPct val="20000"/>
        </a:spcBef>
        <a:spcAft>
          <a:spcPct val="0"/>
        </a:spcAft>
        <a:buClr>
          <a:srgbClr val="6B8F00"/>
        </a:buClr>
        <a:buFont typeface="Wingdings" pitchFamily="2" charset="2"/>
        <a:buChar char="§"/>
        <a:defRPr sz="900">
          <a:solidFill>
            <a:srgbClr val="000000"/>
          </a:solidFill>
          <a:latin typeface="+mn-lt"/>
        </a:defRPr>
      </a:lvl5pPr>
      <a:lvl6pPr marL="2228090" indent="-228522" algn="l" rtl="0" eaLnBrk="1" fontAlgn="base" hangingPunct="1">
        <a:spcBef>
          <a:spcPct val="20000"/>
        </a:spcBef>
        <a:spcAft>
          <a:spcPct val="0"/>
        </a:spcAft>
        <a:buClr>
          <a:srgbClr val="6B8F00"/>
        </a:buClr>
        <a:buFont typeface="Wingdings" pitchFamily="2" charset="2"/>
        <a:buChar char="§"/>
        <a:defRPr sz="900">
          <a:solidFill>
            <a:srgbClr val="000000"/>
          </a:solidFill>
          <a:latin typeface="+mn-lt"/>
        </a:defRPr>
      </a:lvl6pPr>
      <a:lvl7pPr marL="2685135" indent="-228522" algn="l" rtl="0" eaLnBrk="1" fontAlgn="base" hangingPunct="1">
        <a:spcBef>
          <a:spcPct val="20000"/>
        </a:spcBef>
        <a:spcAft>
          <a:spcPct val="0"/>
        </a:spcAft>
        <a:buClr>
          <a:srgbClr val="6B8F00"/>
        </a:buClr>
        <a:buFont typeface="Wingdings" pitchFamily="2" charset="2"/>
        <a:buChar char="§"/>
        <a:defRPr sz="900">
          <a:solidFill>
            <a:srgbClr val="000000"/>
          </a:solidFill>
          <a:latin typeface="+mn-lt"/>
        </a:defRPr>
      </a:lvl7pPr>
      <a:lvl8pPr marL="3142177" indent="-228522" algn="l" rtl="0" eaLnBrk="1" fontAlgn="base" hangingPunct="1">
        <a:spcBef>
          <a:spcPct val="20000"/>
        </a:spcBef>
        <a:spcAft>
          <a:spcPct val="0"/>
        </a:spcAft>
        <a:buClr>
          <a:srgbClr val="6B8F00"/>
        </a:buClr>
        <a:buFont typeface="Wingdings" pitchFamily="2" charset="2"/>
        <a:buChar char="§"/>
        <a:defRPr sz="900">
          <a:solidFill>
            <a:srgbClr val="000000"/>
          </a:solidFill>
          <a:latin typeface="+mn-lt"/>
        </a:defRPr>
      </a:lvl8pPr>
      <a:lvl9pPr marL="3599221" indent="-228522" algn="l" rtl="0" eaLnBrk="1" fontAlgn="base" hangingPunct="1">
        <a:spcBef>
          <a:spcPct val="20000"/>
        </a:spcBef>
        <a:spcAft>
          <a:spcPct val="0"/>
        </a:spcAft>
        <a:buClr>
          <a:srgbClr val="6B8F00"/>
        </a:buClr>
        <a:buFont typeface="Wingdings" pitchFamily="2" charset="2"/>
        <a:buChar char="§"/>
        <a:defRPr sz="9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45" algn="l" defTabSz="914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88" algn="l" defTabSz="914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32" algn="l" defTabSz="914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76" algn="l" defTabSz="914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20" algn="l" defTabSz="914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64" algn="l" defTabSz="914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08" algn="l" defTabSz="914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52" algn="l" defTabSz="914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ogo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72024" y="2708920"/>
            <a:ext cx="561952" cy="528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0291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&amp;esrc=s&amp;frm=1&amp;source=images&amp;cd=&amp;cad=rja&amp;uact=8&amp;ved=0ahUKEwigvLTh2aTJAhVD8Q4KHZdEBA4QjRwIBw&amp;url=http://www.vecteezy.com/food/624-red-wine-bottle&amp;psig=AFQjCNFyakIz31-Yx4mxMZmIaX9lgr5LhQ&amp;ust=1448304727720805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7742" y="2528642"/>
            <a:ext cx="7177158" cy="735931"/>
          </a:xfrm>
        </p:spPr>
        <p:txBody>
          <a:bodyPr/>
          <a:lstStyle/>
          <a:p>
            <a:pPr algn="ctr"/>
            <a:r>
              <a:rPr lang="en-GB" sz="5000" dirty="0" smtClean="0">
                <a:solidFill>
                  <a:schemeClr val="bg1"/>
                </a:solidFill>
              </a:rPr>
              <a:t>Villa Saletta</a:t>
            </a:r>
            <a:endParaRPr lang="en-GB" sz="5000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490618" y="3550325"/>
            <a:ext cx="7177158" cy="73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The Estate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br>
              <a:rPr kumimoji="0" lang="en-GB" sz="20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2013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0" y="6215082"/>
            <a:ext cx="9906000" cy="6429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endParaRPr lang="en-GB" b="0" dirty="0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/>
          <a:srcRect l="6478" t="9786" r="9312" b="4804"/>
          <a:stretch>
            <a:fillRect/>
          </a:stretch>
        </p:blipFill>
        <p:spPr bwMode="auto">
          <a:xfrm>
            <a:off x="0" y="8313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 bwMode="gray">
          <a:xfrm>
            <a:off x="4190628" y="4022902"/>
            <a:ext cx="1584176" cy="2811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endParaRPr lang="en-GB" b="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0" y="4869160"/>
            <a:ext cx="9906000" cy="1440160"/>
          </a:xfrm>
        </p:spPr>
        <p:txBody>
          <a:bodyPr/>
          <a:lstStyle/>
          <a:p>
            <a:pPr marL="0" indent="0" algn="ctr">
              <a:spcBef>
                <a:spcPts val="600"/>
              </a:spcBef>
              <a:buNone/>
            </a:pPr>
            <a:r>
              <a:rPr lang="en-GB" sz="1800" dirty="0"/>
              <a:t>Brief for the design of the labels for the new wine </a:t>
            </a:r>
            <a:r>
              <a:rPr lang="en-GB" sz="1800" dirty="0" smtClean="0"/>
              <a:t>range - Chianti only</a:t>
            </a:r>
            <a:endParaRPr lang="en-GB" sz="1800" dirty="0" smtClean="0"/>
          </a:p>
          <a:p>
            <a:pPr marL="0" indent="0" algn="ctr">
              <a:spcBef>
                <a:spcPts val="600"/>
              </a:spcBef>
              <a:buNone/>
            </a:pPr>
            <a:r>
              <a:rPr lang="en-GB" sz="1400" dirty="0" smtClean="0"/>
              <a:t>April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64322"/>
            <a:ext cx="7177158" cy="735931"/>
          </a:xfrm>
        </p:spPr>
        <p:txBody>
          <a:bodyPr lIns="0"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05" y="1124744"/>
            <a:ext cx="8820000" cy="5400600"/>
          </a:xfrm>
        </p:spPr>
        <p:txBody>
          <a:bodyPr/>
          <a:lstStyle/>
          <a:p>
            <a:r>
              <a:rPr lang="en-GB" sz="1500" b="1" dirty="0">
                <a:solidFill>
                  <a:srgbClr val="C00000"/>
                </a:solidFill>
              </a:rPr>
              <a:t>Output required: </a:t>
            </a:r>
            <a:r>
              <a:rPr lang="en-GB" sz="1500" b="1" dirty="0" smtClean="0">
                <a:solidFill>
                  <a:srgbClr val="C00000"/>
                </a:solidFill>
              </a:rPr>
              <a:t>one label for Villa Saletta’s Chianti</a:t>
            </a:r>
            <a:endParaRPr lang="en-GB" sz="1500" b="1" dirty="0">
              <a:solidFill>
                <a:srgbClr val="C00000"/>
              </a:solidFill>
            </a:endParaRPr>
          </a:p>
          <a:p>
            <a:pPr lvl="1"/>
            <a:endParaRPr lang="en-GB" sz="1500" dirty="0" smtClean="0"/>
          </a:p>
          <a:p>
            <a:pPr lvl="1"/>
            <a:r>
              <a:rPr lang="en-GB" sz="1500" dirty="0" smtClean="0"/>
              <a:t>The label </a:t>
            </a:r>
            <a:r>
              <a:rPr lang="en-GB" sz="1500" dirty="0" smtClean="0"/>
              <a:t>should </a:t>
            </a:r>
            <a:r>
              <a:rPr lang="en-GB" sz="1500" dirty="0" smtClean="0"/>
              <a:t>revolve </a:t>
            </a:r>
            <a:r>
              <a:rPr lang="en-GB" sz="1500" dirty="0"/>
              <a:t>around VS’s </a:t>
            </a:r>
            <a:r>
              <a:rPr lang="en-GB" sz="1500" dirty="0" smtClean="0"/>
              <a:t>history, Tuscan heritage and locality</a:t>
            </a:r>
            <a:endParaRPr lang="en-GB" sz="1500" dirty="0"/>
          </a:p>
          <a:p>
            <a:pPr lvl="1"/>
            <a:r>
              <a:rPr lang="en-GB" sz="1500" dirty="0" smtClean="0"/>
              <a:t>The wine estate </a:t>
            </a:r>
            <a:r>
              <a:rPr lang="en-GB" sz="1500" dirty="0"/>
              <a:t>name </a:t>
            </a:r>
            <a:r>
              <a:rPr lang="en-GB" sz="1500" dirty="0" smtClean="0"/>
              <a:t>is </a:t>
            </a:r>
            <a:r>
              <a:rPr lang="en-GB" sz="1500" dirty="0"/>
              <a:t>“Villa </a:t>
            </a:r>
            <a:r>
              <a:rPr lang="en-GB" sz="1500" dirty="0" smtClean="0"/>
              <a:t>Saletta”; wine/cuvee </a:t>
            </a:r>
            <a:r>
              <a:rPr lang="en-GB" sz="1500" dirty="0"/>
              <a:t>names to be finalised by the VS team (simple, linked to VS history and locality</a:t>
            </a:r>
            <a:r>
              <a:rPr lang="en-GB" sz="1500" dirty="0" smtClean="0"/>
              <a:t>)</a:t>
            </a:r>
          </a:p>
          <a:p>
            <a:pPr lvl="2"/>
            <a:r>
              <a:rPr lang="en-GB" sz="1500" dirty="0" smtClean="0"/>
              <a:t>For example, as we have today: Villa </a:t>
            </a:r>
            <a:r>
              <a:rPr lang="en-GB" sz="1500" dirty="0" err="1" smtClean="0"/>
              <a:t>Saletta</a:t>
            </a:r>
            <a:r>
              <a:rPr lang="en-GB" sz="1500" dirty="0" smtClean="0"/>
              <a:t>: </a:t>
            </a:r>
            <a:r>
              <a:rPr lang="en-GB" sz="1500" dirty="0" err="1" smtClean="0"/>
              <a:t>Borgo</a:t>
            </a:r>
            <a:r>
              <a:rPr lang="en-GB" sz="1500" dirty="0" smtClean="0"/>
              <a:t> </a:t>
            </a:r>
            <a:r>
              <a:rPr lang="en-GB" sz="1500" dirty="0" err="1" smtClean="0"/>
              <a:t>Saletta</a:t>
            </a:r>
            <a:r>
              <a:rPr lang="en-GB" sz="1500" dirty="0" smtClean="0"/>
              <a:t> or Villa </a:t>
            </a:r>
            <a:r>
              <a:rPr lang="en-GB" sz="1500" dirty="0" err="1" smtClean="0"/>
              <a:t>Saletta</a:t>
            </a:r>
            <a:r>
              <a:rPr lang="en-GB" sz="1500" dirty="0" smtClean="0"/>
              <a:t>: Chianti 980</a:t>
            </a:r>
            <a:endParaRPr lang="en-GB" sz="1500" dirty="0"/>
          </a:p>
          <a:p>
            <a:pPr lvl="1"/>
            <a:r>
              <a:rPr lang="en-GB" sz="1500" dirty="0"/>
              <a:t>Graphically, the focus is on creating something different from other Tuscan wine producers, while maintaining the historical and local elements (possibly through drawings/sketches of VS </a:t>
            </a:r>
            <a:r>
              <a:rPr lang="en-GB" sz="1500" dirty="0" smtClean="0"/>
              <a:t>buildings / estate; landscape; family crests etc.)</a:t>
            </a:r>
            <a:endParaRPr lang="en-GB" sz="1500" dirty="0"/>
          </a:p>
          <a:p>
            <a:endParaRPr lang="en-GB" sz="1500" dirty="0" smtClean="0"/>
          </a:p>
          <a:p>
            <a:r>
              <a:rPr lang="en-GB" sz="1500" b="1" dirty="0">
                <a:solidFill>
                  <a:srgbClr val="C00000"/>
                </a:solidFill>
              </a:rPr>
              <a:t>Timeline</a:t>
            </a:r>
            <a:r>
              <a:rPr lang="en-GB" sz="1500" b="1" dirty="0" smtClean="0">
                <a:solidFill>
                  <a:srgbClr val="C00000"/>
                </a:solidFill>
              </a:rPr>
              <a:t>:</a:t>
            </a:r>
            <a:endParaRPr lang="en-GB" sz="1500" b="1" dirty="0">
              <a:solidFill>
                <a:srgbClr val="C00000"/>
              </a:solidFill>
            </a:endParaRPr>
          </a:p>
          <a:p>
            <a:pPr lvl="1"/>
            <a:endParaRPr lang="en-GB" sz="1500" dirty="0" smtClean="0"/>
          </a:p>
          <a:p>
            <a:pPr lvl="1"/>
            <a:r>
              <a:rPr lang="en-GB" sz="1500" dirty="0" smtClean="0"/>
              <a:t>Chianti initial options to be ready </a:t>
            </a:r>
            <a:r>
              <a:rPr lang="en-GB" sz="1500" dirty="0"/>
              <a:t>for </a:t>
            </a:r>
            <a:r>
              <a:rPr lang="en-GB" sz="1500" dirty="0" smtClean="0"/>
              <a:t>a meeting </a:t>
            </a:r>
            <a:r>
              <a:rPr lang="en-GB" sz="1500" dirty="0"/>
              <a:t>on 16</a:t>
            </a:r>
            <a:r>
              <a:rPr lang="en-GB" sz="1500" baseline="30000" dirty="0"/>
              <a:t>th</a:t>
            </a:r>
            <a:r>
              <a:rPr lang="en-GB" sz="1500" dirty="0"/>
              <a:t> May and finalised by the end of May</a:t>
            </a:r>
          </a:p>
          <a:p>
            <a:endParaRPr lang="en-GB" sz="1500" dirty="0" smtClean="0"/>
          </a:p>
          <a:p>
            <a:pPr marL="0" indent="0">
              <a:buNone/>
            </a:pPr>
            <a:endParaRPr lang="en-GB" sz="1500" b="1" dirty="0">
              <a:solidFill>
                <a:srgbClr val="C00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88503" y="896845"/>
            <a:ext cx="8712000" cy="2080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 bwMode="auto">
          <a:xfrm>
            <a:off x="488949" y="5926373"/>
            <a:ext cx="8711553" cy="313932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266700" marR="0" indent="-2667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anose="02040502050405020303" pitchFamily="18" charset="0"/>
              </a:rPr>
              <a:t>Please come back to us with</a:t>
            </a:r>
            <a:r>
              <a:rPr kumimoji="0" lang="en-GB" sz="16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anose="02040502050405020303" pitchFamily="18" charset="0"/>
              </a:rPr>
              <a:t> your proposed </a:t>
            </a:r>
            <a:r>
              <a:rPr kumimoji="0" lang="en-GB" sz="16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anose="02040502050405020303" pitchFamily="18" charset="0"/>
              </a:rPr>
              <a:t>approach</a:t>
            </a: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33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64322"/>
            <a:ext cx="7177158" cy="735931"/>
          </a:xfrm>
        </p:spPr>
        <p:txBody>
          <a:bodyPr lIns="0"/>
          <a:lstStyle/>
          <a:p>
            <a:r>
              <a:rPr lang="en-GB" dirty="0" smtClean="0"/>
              <a:t>Wine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05" y="1124744"/>
            <a:ext cx="8820000" cy="5400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1300" dirty="0" smtClean="0"/>
              <a:t>Villa </a:t>
            </a:r>
            <a:r>
              <a:rPr lang="en-GB" sz="1300" dirty="0" err="1" smtClean="0"/>
              <a:t>Saletta</a:t>
            </a:r>
            <a:r>
              <a:rPr lang="en-GB" sz="1300" dirty="0" smtClean="0"/>
              <a:t> is </a:t>
            </a:r>
            <a:r>
              <a:rPr lang="en-GB" sz="1300" dirty="0"/>
              <a:t>progressing the wine project, with the goal of creating a globally recognised brand of top quality wine</a:t>
            </a:r>
          </a:p>
          <a:p>
            <a:pPr>
              <a:spcBef>
                <a:spcPts val="1200"/>
              </a:spcBef>
            </a:pPr>
            <a:r>
              <a:rPr lang="en-GB" sz="1300" dirty="0" smtClean="0"/>
              <a:t>The winery would still remain boutique type producing c.100,000 </a:t>
            </a:r>
            <a:r>
              <a:rPr lang="en-GB" sz="1300" dirty="0"/>
              <a:t>bottles</a:t>
            </a:r>
          </a:p>
          <a:p>
            <a:pPr>
              <a:spcBef>
                <a:spcPts val="1200"/>
              </a:spcBef>
            </a:pPr>
            <a:r>
              <a:rPr lang="en-GB" sz="1300" dirty="0" smtClean="0"/>
              <a:t>Creation of a “dream”, a “story”, something different is needed in order to make Villa </a:t>
            </a:r>
            <a:r>
              <a:rPr lang="en-GB" sz="1300" dirty="0" err="1" smtClean="0"/>
              <a:t>Saletta</a:t>
            </a:r>
            <a:r>
              <a:rPr lang="en-GB" sz="1300" dirty="0" smtClean="0"/>
              <a:t> a prestigious brand</a:t>
            </a:r>
          </a:p>
          <a:p>
            <a:pPr lvl="1">
              <a:spcBef>
                <a:spcPts val="1200"/>
              </a:spcBef>
            </a:pPr>
            <a:r>
              <a:rPr lang="en-GB" sz="1300" dirty="0" smtClean="0"/>
              <a:t>This will be supported with the solid base required: operational changes, significant improvement in quality, investment in machinery, equipment and new facilities (production facilities and a wine tasting room / showroom)</a:t>
            </a:r>
          </a:p>
          <a:p>
            <a:pPr>
              <a:spcBef>
                <a:spcPts val="1200"/>
              </a:spcBef>
            </a:pPr>
            <a:r>
              <a:rPr lang="en-GB" sz="1300" dirty="0" smtClean="0"/>
              <a:t>Targeted market to be broad: International (US, UK, Germany, Asia, etc. ) and domestic (Italy)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88503" y="896845"/>
            <a:ext cx="8712000" cy="2080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685709149"/>
              </p:ext>
            </p:extLst>
          </p:nvPr>
        </p:nvGraphicFramePr>
        <p:xfrm>
          <a:off x="560512" y="3861048"/>
          <a:ext cx="8503200" cy="2848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4712543" y="4785074"/>
            <a:ext cx="1176561" cy="1440160"/>
          </a:xfrm>
          <a:prstGeom prst="rect">
            <a:avLst/>
          </a:prstGeom>
          <a:solidFill>
            <a:schemeClr val="bg1"/>
          </a:solidFill>
          <a:ln w="15875">
            <a:noFill/>
            <a:prstDash val="dash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900" b="0" i="1" dirty="0" smtClean="0">
                <a:latin typeface="Georgia" panose="02040502050405020303" pitchFamily="18" charset="0"/>
              </a:rPr>
              <a:t>Medium Range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900" i="1" dirty="0" smtClean="0">
                <a:latin typeface="Georgia" panose="02040502050405020303" pitchFamily="18" charset="0"/>
              </a:rPr>
              <a:t>20,000 bottles</a:t>
            </a:r>
            <a:endParaRPr lang="en-GB" sz="900" i="1" dirty="0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900" b="0" i="1" dirty="0" smtClean="0">
                <a:latin typeface="Georgia" panose="02040502050405020303" pitchFamily="18" charset="0"/>
              </a:rPr>
              <a:t>€ 15-20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349075" y="4897862"/>
            <a:ext cx="1176561" cy="1309236"/>
          </a:xfrm>
          <a:prstGeom prst="rect">
            <a:avLst/>
          </a:prstGeom>
          <a:solidFill>
            <a:schemeClr val="bg1"/>
          </a:solidFill>
          <a:ln w="15875">
            <a:noFill/>
            <a:prstDash val="dash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900" b="0" i="1" dirty="0" smtClean="0">
                <a:latin typeface="Georgia" panose="02040502050405020303" pitchFamily="18" charset="0"/>
              </a:rPr>
              <a:t>Chianti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900" i="1" dirty="0" smtClean="0">
                <a:latin typeface="Georgia" panose="02040502050405020303" pitchFamily="18" charset="0"/>
              </a:rPr>
              <a:t>40,000 bottles</a:t>
            </a:r>
            <a:endParaRPr lang="en-GB" sz="900" b="0" i="1" dirty="0" smtClean="0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900" b="0" i="1" dirty="0" smtClean="0">
                <a:latin typeface="Georgia" panose="02040502050405020303" pitchFamily="18" charset="0"/>
              </a:rPr>
              <a:t>€ 8-10</a:t>
            </a:r>
            <a:endParaRPr lang="en-GB" sz="900" i="1" dirty="0" smtClean="0">
              <a:latin typeface="Georgia" panose="02040502050405020303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308515" y="4537822"/>
            <a:ext cx="1176561" cy="1440160"/>
          </a:xfrm>
          <a:prstGeom prst="rect">
            <a:avLst/>
          </a:prstGeom>
          <a:solidFill>
            <a:schemeClr val="bg1"/>
          </a:solidFill>
          <a:ln w="15875">
            <a:noFill/>
            <a:prstDash val="dash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900" b="0" i="1" dirty="0" smtClean="0">
                <a:latin typeface="Georgia" panose="02040502050405020303" pitchFamily="18" charset="0"/>
              </a:rPr>
              <a:t>VS </a:t>
            </a:r>
            <a:r>
              <a:rPr lang="en-GB" sz="900" b="0" i="1" dirty="0" err="1" smtClean="0">
                <a:latin typeface="Georgia" panose="02040502050405020303" pitchFamily="18" charset="0"/>
              </a:rPr>
              <a:t>Sangiovese</a:t>
            </a:r>
            <a:r>
              <a:rPr lang="en-GB" sz="900" b="0" i="1" dirty="0" smtClean="0">
                <a:latin typeface="Georgia" panose="02040502050405020303" pitchFamily="18" charset="0"/>
              </a:rPr>
              <a:t> 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900" i="1" dirty="0" smtClean="0">
                <a:latin typeface="Georgia" panose="02040502050405020303" pitchFamily="18" charset="0"/>
              </a:rPr>
              <a:t>5,000 bottles</a:t>
            </a:r>
            <a:endParaRPr lang="en-GB" sz="900" b="0" i="1" dirty="0" smtClean="0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900" b="0" i="1" dirty="0" smtClean="0">
                <a:latin typeface="Georgia" panose="02040502050405020303" pitchFamily="18" charset="0"/>
              </a:rPr>
              <a:t>€30-40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endParaRPr lang="en-GB" sz="900" b="0" i="1" dirty="0" smtClean="0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endParaRPr lang="en-GB" sz="900" i="1" dirty="0" smtClean="0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900" i="1" dirty="0" smtClean="0">
                <a:latin typeface="Georgia" panose="02040502050405020303" pitchFamily="18" charset="0"/>
              </a:rPr>
              <a:t>VS Merlot-Cabernet 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900" i="1" dirty="0" smtClean="0">
                <a:latin typeface="Georgia" panose="02040502050405020303" pitchFamily="18" charset="0"/>
              </a:rPr>
              <a:t>5,000 bottles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900" i="1" dirty="0">
                <a:latin typeface="Georgia" panose="02040502050405020303" pitchFamily="18" charset="0"/>
              </a:rPr>
              <a:t>€30-40</a:t>
            </a:r>
            <a:endParaRPr lang="en-GB" sz="900" b="0" i="1" dirty="0">
              <a:latin typeface="Georgia" panose="02040502050405020303" pitchFamily="18" charset="0"/>
            </a:endParaRPr>
          </a:p>
        </p:txBody>
      </p:sp>
      <p:pic>
        <p:nvPicPr>
          <p:cNvPr id="9" name="Picture 2" descr="http://static.vecteezy.com/system/resources/previews/000/000/624/non_2x/red-wine-bottle-vector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71" r="29556"/>
          <a:stretch/>
        </p:blipFill>
        <p:spPr bwMode="auto">
          <a:xfrm>
            <a:off x="1424608" y="4510058"/>
            <a:ext cx="891716" cy="1487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static.vecteezy.com/system/resources/previews/000/000/624/non_2x/red-wine-bottle-vector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71" r="29556"/>
          <a:stretch/>
        </p:blipFill>
        <p:spPr bwMode="auto">
          <a:xfrm>
            <a:off x="4107841" y="4981458"/>
            <a:ext cx="609054" cy="1015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static.vecteezy.com/system/resources/previews/000/000/624/non_2x/red-wine-bottle-vector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71" r="29556"/>
          <a:stretch/>
        </p:blipFill>
        <p:spPr bwMode="auto">
          <a:xfrm>
            <a:off x="6727814" y="5073797"/>
            <a:ext cx="553685" cy="92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 bwMode="auto">
          <a:xfrm>
            <a:off x="7329296" y="4868398"/>
            <a:ext cx="288000" cy="288000"/>
          </a:xfrm>
          <a:prstGeom prst="ellipse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1200" b="0" dirty="0" smtClean="0">
                <a:solidFill>
                  <a:schemeClr val="bg1"/>
                </a:solidFill>
                <a:latin typeface="Georgia" panose="02040502050405020303" pitchFamily="18" charset="0"/>
              </a:rPr>
              <a:t>1</a:t>
            </a:r>
            <a:endParaRPr lang="en-GB" sz="1200" b="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679748" y="4853650"/>
            <a:ext cx="288000" cy="288000"/>
          </a:xfrm>
          <a:prstGeom prst="ellipse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1200" b="0" dirty="0" smtClean="0">
                <a:solidFill>
                  <a:schemeClr val="bg1"/>
                </a:solidFill>
                <a:latin typeface="Georgia" panose="02040502050405020303" pitchFamily="18" charset="0"/>
              </a:rPr>
              <a:t>2</a:t>
            </a:r>
            <a:endParaRPr lang="en-GB" sz="1200" b="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172452" y="4248058"/>
            <a:ext cx="288000" cy="288000"/>
          </a:xfrm>
          <a:prstGeom prst="ellipse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1200" b="0" dirty="0" smtClean="0">
                <a:solidFill>
                  <a:schemeClr val="bg1"/>
                </a:solidFill>
                <a:latin typeface="Georgia" panose="02040502050405020303" pitchFamily="18" charset="0"/>
              </a:rPr>
              <a:t>3</a:t>
            </a:r>
            <a:endParaRPr lang="en-GB" sz="1200" b="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2188964" y="5112186"/>
            <a:ext cx="288000" cy="288000"/>
          </a:xfrm>
          <a:prstGeom prst="ellipse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1200" b="0" dirty="0" smtClean="0">
                <a:solidFill>
                  <a:schemeClr val="bg1"/>
                </a:solidFill>
                <a:latin typeface="Georgia" panose="02040502050405020303" pitchFamily="18" charset="0"/>
              </a:rPr>
              <a:t>4</a:t>
            </a:r>
            <a:endParaRPr lang="en-GB" sz="1200" b="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501520" y="3540685"/>
            <a:ext cx="7177158" cy="73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600" b="0" i="0">
                <a:solidFill>
                  <a:schemeClr val="bg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00"/>
                </a:solidFill>
                <a:latin typeface="Avenir 55 Roman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00"/>
                </a:solidFill>
                <a:latin typeface="Avenir 55 Roman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00"/>
                </a:solidFill>
                <a:latin typeface="Avenir 55 Roman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00"/>
                </a:solidFill>
                <a:latin typeface="Avenir 55 Roman" pitchFamily="34" charset="0"/>
              </a:defRPr>
            </a:lvl5pPr>
            <a:lvl6pPr marL="457045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Avenir 55 Roman" pitchFamily="34" charset="0"/>
              </a:defRPr>
            </a:lvl6pPr>
            <a:lvl7pPr marL="914088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Avenir 55 Roman" pitchFamily="34" charset="0"/>
              </a:defRPr>
            </a:lvl7pPr>
            <a:lvl8pPr marL="1371132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Avenir 55 Roman" pitchFamily="34" charset="0"/>
              </a:defRPr>
            </a:lvl8pPr>
            <a:lvl9pPr marL="1828176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Avenir 55 Roman" pitchFamily="34" charset="0"/>
              </a:defRPr>
            </a:lvl9pPr>
          </a:lstStyle>
          <a:p>
            <a:r>
              <a:rPr lang="en-GB" sz="1400" kern="0" dirty="0" smtClean="0">
                <a:solidFill>
                  <a:srgbClr val="C00000"/>
                </a:solidFill>
              </a:rPr>
              <a:t>Product Range – 4 New </a:t>
            </a:r>
            <a:r>
              <a:rPr lang="en-GB" sz="1400" kern="0" dirty="0" smtClean="0">
                <a:solidFill>
                  <a:srgbClr val="C00000"/>
                </a:solidFill>
              </a:rPr>
              <a:t>Wines </a:t>
            </a:r>
            <a:r>
              <a:rPr lang="en-GB" sz="1400" b="1" kern="0" dirty="0" smtClean="0">
                <a:solidFill>
                  <a:srgbClr val="C00000"/>
                </a:solidFill>
              </a:rPr>
              <a:t>(</a:t>
            </a:r>
            <a:r>
              <a:rPr lang="en-GB" sz="1400" b="1" kern="0" dirty="0" err="1" smtClean="0">
                <a:solidFill>
                  <a:srgbClr val="C00000"/>
                </a:solidFill>
              </a:rPr>
              <a:t>DesignCrowd</a:t>
            </a:r>
            <a:r>
              <a:rPr lang="en-GB" sz="1400" b="1" kern="0" dirty="0" smtClean="0">
                <a:solidFill>
                  <a:srgbClr val="C00000"/>
                </a:solidFill>
              </a:rPr>
              <a:t> to focus on the Chianti)</a:t>
            </a:r>
            <a:endParaRPr lang="en-GB" sz="1400" b="1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55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>
            <a:off x="488503" y="896845"/>
            <a:ext cx="8712000" cy="2080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/>
          <p:cNvSpPr txBox="1">
            <a:spLocks/>
          </p:cNvSpPr>
          <p:nvPr/>
        </p:nvSpPr>
        <p:spPr bwMode="auto">
          <a:xfrm>
            <a:off x="488504" y="164322"/>
            <a:ext cx="7177158" cy="73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04" rIns="91408" bIns="45704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600" b="0" i="0">
                <a:solidFill>
                  <a:schemeClr val="bg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00"/>
                </a:solidFill>
                <a:latin typeface="Avenir 55 Roman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00"/>
                </a:solidFill>
                <a:latin typeface="Avenir 55 Roman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00"/>
                </a:solidFill>
                <a:latin typeface="Avenir 55 Roman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00"/>
                </a:solidFill>
                <a:latin typeface="Avenir 55 Roman" pitchFamily="34" charset="0"/>
              </a:defRPr>
            </a:lvl5pPr>
            <a:lvl6pPr marL="457045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Avenir 55 Roman" pitchFamily="34" charset="0"/>
              </a:defRPr>
            </a:lvl6pPr>
            <a:lvl7pPr marL="914088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Avenir 55 Roman" pitchFamily="34" charset="0"/>
              </a:defRPr>
            </a:lvl7pPr>
            <a:lvl8pPr marL="1371132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Avenir 55 Roman" pitchFamily="34" charset="0"/>
              </a:defRPr>
            </a:lvl8pPr>
            <a:lvl9pPr marL="1828176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Avenir 55 Roman" pitchFamily="34" charset="0"/>
              </a:defRPr>
            </a:lvl9pPr>
          </a:lstStyle>
          <a:p>
            <a:r>
              <a:rPr lang="en-GB" kern="0" dirty="0" smtClean="0"/>
              <a:t>Product Range – 4 New Wines</a:t>
            </a:r>
            <a:endParaRPr lang="en-GB" kern="0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88504" y="2752611"/>
            <a:ext cx="8496000" cy="38447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200" b="1" dirty="0"/>
              <a:t>        Medium level </a:t>
            </a:r>
            <a:r>
              <a:rPr lang="en-GB" sz="1200" b="1" dirty="0" err="1" smtClean="0"/>
              <a:t>Supertuscan</a:t>
            </a:r>
            <a:endParaRPr lang="en-GB" sz="1200" b="1" dirty="0"/>
          </a:p>
          <a:p>
            <a:pPr lvl="1"/>
            <a:r>
              <a:rPr lang="en-GB" sz="1200" dirty="0" smtClean="0"/>
              <a:t>2015 </a:t>
            </a:r>
            <a:r>
              <a:rPr lang="en-GB" sz="1200" dirty="0"/>
              <a:t>vintage to be released in </a:t>
            </a:r>
            <a:r>
              <a:rPr lang="en-GB" sz="1200" dirty="0" smtClean="0"/>
              <a:t>2017</a:t>
            </a:r>
          </a:p>
          <a:p>
            <a:pPr lvl="1"/>
            <a:r>
              <a:rPr lang="en-GB" sz="1200" dirty="0" smtClean="0"/>
              <a:t>International blend</a:t>
            </a:r>
            <a:endParaRPr lang="en-GB" sz="1200" dirty="0"/>
          </a:p>
          <a:p>
            <a:pPr lvl="1"/>
            <a:r>
              <a:rPr lang="en-GB" sz="1200" dirty="0"/>
              <a:t>Will represent c.30% of the total number of bottles produced by the estate. The team efforts are currently focused on producing a very good wine, with exceptional price/quality </a:t>
            </a:r>
            <a:r>
              <a:rPr lang="en-GB" sz="1200" dirty="0" smtClean="0"/>
              <a:t>ratio</a:t>
            </a:r>
            <a:endParaRPr lang="en-GB" sz="1200" dirty="0"/>
          </a:p>
          <a:p>
            <a:pPr lvl="1"/>
            <a:r>
              <a:rPr lang="en-GB" sz="1200" dirty="0"/>
              <a:t>Cuvee name yet to be identified, broadly the focus should be on history and </a:t>
            </a:r>
            <a:r>
              <a:rPr lang="en-GB" sz="1200" dirty="0" smtClean="0"/>
              <a:t>locality</a:t>
            </a:r>
          </a:p>
          <a:p>
            <a:pPr lvl="1"/>
            <a:endParaRPr lang="en-GB" sz="1200" dirty="0"/>
          </a:p>
          <a:p>
            <a:pPr marL="0" indent="0">
              <a:buNone/>
            </a:pPr>
            <a:r>
              <a:rPr lang="en-GB" sz="1200" b="1" dirty="0"/>
              <a:t> </a:t>
            </a:r>
            <a:r>
              <a:rPr lang="en-GB" sz="1200" b="1" dirty="0" smtClean="0"/>
              <a:t>        Top </a:t>
            </a:r>
            <a:r>
              <a:rPr lang="en-GB" sz="1200" b="1" dirty="0"/>
              <a:t>level </a:t>
            </a:r>
            <a:r>
              <a:rPr lang="en-GB" sz="1200" b="1" dirty="0" err="1" smtClean="0"/>
              <a:t>Supertuscan</a:t>
            </a:r>
            <a:r>
              <a:rPr lang="en-GB" sz="1200" b="1" dirty="0" smtClean="0"/>
              <a:t> </a:t>
            </a:r>
            <a:r>
              <a:rPr lang="en-GB" sz="1200" b="1" dirty="0"/>
              <a:t>#1</a:t>
            </a:r>
          </a:p>
          <a:p>
            <a:pPr lvl="1"/>
            <a:r>
              <a:rPr lang="en-GB" sz="1200" dirty="0" smtClean="0"/>
              <a:t>100</a:t>
            </a:r>
            <a:r>
              <a:rPr lang="en-GB" sz="1200" dirty="0"/>
              <a:t>% </a:t>
            </a:r>
            <a:r>
              <a:rPr lang="en-GB" sz="1200" dirty="0" err="1"/>
              <a:t>Sangiovese</a:t>
            </a:r>
            <a:r>
              <a:rPr lang="en-GB" sz="1200" dirty="0"/>
              <a:t> </a:t>
            </a:r>
          </a:p>
          <a:p>
            <a:pPr lvl="1"/>
            <a:r>
              <a:rPr lang="en-GB" sz="1200" dirty="0"/>
              <a:t>This will be a wine which will incorporate traditional Tuscan characters and will demonstrate the full potential of our </a:t>
            </a:r>
            <a:r>
              <a:rPr lang="en-GB" sz="1200" dirty="0" err="1"/>
              <a:t>terroir</a:t>
            </a:r>
            <a:endParaRPr lang="en-GB" sz="1200" dirty="0"/>
          </a:p>
          <a:p>
            <a:pPr lvl="1"/>
            <a:r>
              <a:rPr lang="en-GB" sz="1200" dirty="0"/>
              <a:t>Cuvee names yet to be identified, broadly the focus should be on history and locality</a:t>
            </a:r>
          </a:p>
          <a:p>
            <a:pPr lvl="1"/>
            <a:endParaRPr lang="en-GB" sz="1200" dirty="0" smtClean="0"/>
          </a:p>
          <a:p>
            <a:pPr marL="0" indent="0">
              <a:buNone/>
            </a:pPr>
            <a:r>
              <a:rPr lang="en-GB" sz="1200" b="1" dirty="0" smtClean="0"/>
              <a:t>        Top </a:t>
            </a:r>
            <a:r>
              <a:rPr lang="en-GB" sz="1200" b="1" dirty="0"/>
              <a:t>level </a:t>
            </a:r>
            <a:r>
              <a:rPr lang="en-GB" sz="1200" b="1" dirty="0" err="1" smtClean="0"/>
              <a:t>Supertuscan</a:t>
            </a:r>
            <a:r>
              <a:rPr lang="en-GB" sz="1200" b="1" dirty="0" smtClean="0"/>
              <a:t> </a:t>
            </a:r>
            <a:r>
              <a:rPr lang="en-GB" sz="1200" b="1" dirty="0"/>
              <a:t>#2</a:t>
            </a:r>
          </a:p>
          <a:p>
            <a:pPr lvl="1"/>
            <a:r>
              <a:rPr lang="en-GB" sz="1200" dirty="0"/>
              <a:t>Cabernet Sauvignon and Merlot blend</a:t>
            </a:r>
          </a:p>
          <a:p>
            <a:pPr lvl="1"/>
            <a:r>
              <a:rPr lang="en-GB" sz="1200" dirty="0"/>
              <a:t>More modern, Bordeaux-style wine</a:t>
            </a:r>
          </a:p>
          <a:p>
            <a:pPr lvl="1"/>
            <a:r>
              <a:rPr lang="en-GB" sz="1200" dirty="0"/>
              <a:t>Cuvee names yet to be identified, broadly the focus should be on history and locality, perhaps with a modern </a:t>
            </a:r>
            <a:r>
              <a:rPr lang="en-GB" sz="1200" dirty="0" smtClean="0"/>
              <a:t>twist</a:t>
            </a:r>
            <a:endParaRPr lang="en-GB" sz="1200" dirty="0"/>
          </a:p>
        </p:txBody>
      </p:sp>
      <p:sp>
        <p:nvSpPr>
          <p:cNvPr id="19" name="Oval 18"/>
          <p:cNvSpPr/>
          <p:nvPr/>
        </p:nvSpPr>
        <p:spPr bwMode="auto">
          <a:xfrm>
            <a:off x="488504" y="2708920"/>
            <a:ext cx="288000" cy="288000"/>
          </a:xfrm>
          <a:prstGeom prst="ellipse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1200" dirty="0">
                <a:solidFill>
                  <a:schemeClr val="bg1"/>
                </a:solidFill>
                <a:latin typeface="Georgia" panose="02040502050405020303" pitchFamily="18" charset="0"/>
              </a:rPr>
              <a:t>2</a:t>
            </a:r>
            <a:endParaRPr lang="en-GB" sz="1200" b="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488504" y="4077072"/>
            <a:ext cx="288000" cy="288000"/>
          </a:xfrm>
          <a:prstGeom prst="ellipse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1200" dirty="0" smtClean="0">
                <a:solidFill>
                  <a:schemeClr val="bg1"/>
                </a:solidFill>
                <a:latin typeface="Georgia" panose="02040502050405020303" pitchFamily="18" charset="0"/>
              </a:rPr>
              <a:t>3</a:t>
            </a:r>
            <a:endParaRPr lang="en-GB" sz="1200" b="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488504" y="5214484"/>
            <a:ext cx="288000" cy="288000"/>
          </a:xfrm>
          <a:prstGeom prst="ellipse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1200" dirty="0" smtClean="0">
                <a:solidFill>
                  <a:schemeClr val="bg1"/>
                </a:solidFill>
                <a:latin typeface="Georgia" panose="02040502050405020303" pitchFamily="18" charset="0"/>
              </a:rPr>
              <a:t>4</a:t>
            </a:r>
            <a:endParaRPr lang="en-GB" sz="1200" b="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 bwMode="auto">
          <a:xfrm>
            <a:off x="488504" y="1124744"/>
            <a:ext cx="8640000" cy="18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  <a:normAutofit/>
          </a:bodyPr>
          <a:lstStyle>
            <a:lvl1pPr marL="266609" indent="-266609" algn="l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v"/>
              <a:defRPr sz="2000">
                <a:solidFill>
                  <a:schemeClr val="bg2">
                    <a:lumMod val="50000"/>
                  </a:schemeClr>
                </a:solidFill>
                <a:latin typeface="Georgia" pitchFamily="18" charset="0"/>
                <a:ea typeface="+mn-ea"/>
                <a:cs typeface="+mn-cs"/>
              </a:defRPr>
            </a:lvl1pPr>
            <a:lvl2pPr marL="534805" indent="-268196" algn="l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1800">
                <a:solidFill>
                  <a:schemeClr val="bg2">
                    <a:lumMod val="50000"/>
                  </a:schemeClr>
                </a:solidFill>
                <a:latin typeface="Georgia" pitchFamily="18" charset="0"/>
              </a:defRPr>
            </a:lvl2pPr>
            <a:lvl3pPr marL="801414" indent="-171391" algn="l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itchFamily="34" charset="0"/>
              <a:buChar char="•"/>
              <a:defRPr sz="1800">
                <a:solidFill>
                  <a:schemeClr val="bg2">
                    <a:lumMod val="50000"/>
                  </a:schemeClr>
                </a:solidFill>
                <a:latin typeface="Georgia" pitchFamily="18" charset="0"/>
              </a:defRPr>
            </a:lvl3pPr>
            <a:lvl4pPr marL="1428264" indent="-22852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B8F00"/>
              </a:buClr>
              <a:buFont typeface="Wingdings" pitchFamily="2" charset="2"/>
              <a:buChar char="§"/>
              <a:defRPr sz="900">
                <a:solidFill>
                  <a:srgbClr val="000000"/>
                </a:solidFill>
                <a:latin typeface="+mn-lt"/>
              </a:defRPr>
            </a:lvl4pPr>
            <a:lvl5pPr marL="1771046" indent="-22852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B8F00"/>
              </a:buClr>
              <a:buFont typeface="Wingdings" pitchFamily="2" charset="2"/>
              <a:buChar char="§"/>
              <a:defRPr sz="900">
                <a:solidFill>
                  <a:srgbClr val="000000"/>
                </a:solidFill>
                <a:latin typeface="+mn-lt"/>
              </a:defRPr>
            </a:lvl5pPr>
            <a:lvl6pPr marL="2228090" indent="-22852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B8F00"/>
              </a:buClr>
              <a:buFont typeface="Wingdings" pitchFamily="2" charset="2"/>
              <a:buChar char="§"/>
              <a:defRPr sz="900">
                <a:solidFill>
                  <a:srgbClr val="000000"/>
                </a:solidFill>
                <a:latin typeface="+mn-lt"/>
              </a:defRPr>
            </a:lvl6pPr>
            <a:lvl7pPr marL="2685135" indent="-22852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B8F00"/>
              </a:buClr>
              <a:buFont typeface="Wingdings" pitchFamily="2" charset="2"/>
              <a:buChar char="§"/>
              <a:defRPr sz="900">
                <a:solidFill>
                  <a:srgbClr val="000000"/>
                </a:solidFill>
                <a:latin typeface="+mn-lt"/>
              </a:defRPr>
            </a:lvl7pPr>
            <a:lvl8pPr marL="3142177" indent="-22852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B8F00"/>
              </a:buClr>
              <a:buFont typeface="Wingdings" pitchFamily="2" charset="2"/>
              <a:buChar char="§"/>
              <a:defRPr sz="900">
                <a:solidFill>
                  <a:srgbClr val="000000"/>
                </a:solidFill>
                <a:latin typeface="+mn-lt"/>
              </a:defRPr>
            </a:lvl8pPr>
            <a:lvl9pPr marL="3599221" indent="-22852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B8F00"/>
              </a:buClr>
              <a:buFont typeface="Wingdings" pitchFamily="2" charset="2"/>
              <a:buChar char="§"/>
              <a:defRPr sz="900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sz="1200" kern="0" dirty="0" smtClean="0"/>
              <a:t>        </a:t>
            </a:r>
            <a:r>
              <a:rPr lang="en-GB" sz="1200" b="1" kern="0" dirty="0" smtClean="0"/>
              <a:t>Chianti (</a:t>
            </a:r>
            <a:r>
              <a:rPr lang="en-GB" sz="1200" b="1" kern="0" dirty="0" err="1" smtClean="0"/>
              <a:t>DesignCrowd</a:t>
            </a:r>
            <a:r>
              <a:rPr lang="en-GB" sz="1200" b="1" kern="0" dirty="0" smtClean="0"/>
              <a:t> focus)</a:t>
            </a:r>
            <a:endParaRPr lang="en-GB" sz="1200" b="1" kern="0" dirty="0" smtClean="0"/>
          </a:p>
          <a:p>
            <a:pPr lvl="1"/>
            <a:r>
              <a:rPr lang="en-GB" sz="1200" kern="0" dirty="0" smtClean="0"/>
              <a:t>2015 vintage to be released at the end of 2016</a:t>
            </a:r>
          </a:p>
          <a:p>
            <a:pPr lvl="1"/>
            <a:r>
              <a:rPr lang="en-GB" sz="1200" kern="0" dirty="0" smtClean="0"/>
              <a:t>This is considered the “ambassador” of the estate as it will be the first one of the new range to be released to the public</a:t>
            </a:r>
          </a:p>
          <a:p>
            <a:pPr lvl="1"/>
            <a:r>
              <a:rPr lang="en-GB" sz="1200" kern="0" dirty="0" smtClean="0"/>
              <a:t>Will represent VS’s entry level wine and c.50% of the total number of bottles produced by the estate. The team efforts are currently focused on producing a wine of the highest possible quality while maintaining an affordable target price (&lt;€10 per bottle)</a:t>
            </a:r>
          </a:p>
          <a:p>
            <a:pPr lvl="1"/>
            <a:r>
              <a:rPr lang="en-GB" sz="1200" kern="0" dirty="0" smtClean="0"/>
              <a:t>Initial thoughts around the cuvee name have identified options revolving around relevant dates in VS’ history; like for example Villa </a:t>
            </a:r>
            <a:r>
              <a:rPr lang="en-GB" sz="1200" kern="0" dirty="0" err="1" smtClean="0"/>
              <a:t>Saletta</a:t>
            </a:r>
            <a:r>
              <a:rPr lang="en-GB" sz="1200" kern="0" dirty="0" smtClean="0"/>
              <a:t>: Chianti 980 (980 AD was the year of VS’ first mentioning in official documents)</a:t>
            </a:r>
          </a:p>
        </p:txBody>
      </p:sp>
      <p:sp>
        <p:nvSpPr>
          <p:cNvPr id="32" name="Oval 31"/>
          <p:cNvSpPr/>
          <p:nvPr/>
        </p:nvSpPr>
        <p:spPr bwMode="auto">
          <a:xfrm>
            <a:off x="488536" y="1139492"/>
            <a:ext cx="288000" cy="288000"/>
          </a:xfrm>
          <a:prstGeom prst="ellipse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  <a:buClr>
                <a:srgbClr val="6B8F00"/>
              </a:buClr>
              <a:buFont typeface="Wingdings" pitchFamily="2" charset="2"/>
              <a:buNone/>
            </a:pPr>
            <a:r>
              <a:rPr lang="en-GB" sz="1200" b="0" dirty="0" smtClean="0">
                <a:solidFill>
                  <a:schemeClr val="bg1"/>
                </a:solidFill>
                <a:latin typeface="Georgia" panose="02040502050405020303" pitchFamily="18" charset="0"/>
              </a:rPr>
              <a:t>1</a:t>
            </a:r>
            <a:endParaRPr lang="en-GB" sz="1200" b="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30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64322"/>
            <a:ext cx="7177158" cy="735931"/>
          </a:xfrm>
        </p:spPr>
        <p:txBody>
          <a:bodyPr lIns="0"/>
          <a:lstStyle/>
          <a:p>
            <a:r>
              <a:rPr lang="en-GB" dirty="0" smtClean="0"/>
              <a:t>Existing Labels 1/2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88503" y="896845"/>
            <a:ext cx="8712000" cy="2080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G:\TF\Projects\Villa Saletta\Presentations\Projects\Wine\Labels and names\Villa Saletta0121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4" b="6101"/>
          <a:stretch/>
        </p:blipFill>
        <p:spPr bwMode="auto">
          <a:xfrm>
            <a:off x="5353820" y="1113541"/>
            <a:ext cx="3831984" cy="56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TF\Projects\Villa Saletta\Presentations\Projects\Wine\Labels and names\Villa Saletta0121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4" b="6101"/>
          <a:stretch/>
        </p:blipFill>
        <p:spPr bwMode="auto">
          <a:xfrm>
            <a:off x="488504" y="1113541"/>
            <a:ext cx="3831984" cy="56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4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64322"/>
            <a:ext cx="7177158" cy="735931"/>
          </a:xfrm>
        </p:spPr>
        <p:txBody>
          <a:bodyPr lIns="0"/>
          <a:lstStyle/>
          <a:p>
            <a:r>
              <a:rPr lang="en-GB" dirty="0" smtClean="0"/>
              <a:t>Existing Labels 2/2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88503" y="896845"/>
            <a:ext cx="8712000" cy="2080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G:\TF\Projects\Villa Saletta\Presentations\Projects\Wine\Labels and names\Villa Saletta012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0" b="7856"/>
          <a:stretch/>
        </p:blipFill>
        <p:spPr bwMode="auto">
          <a:xfrm>
            <a:off x="5324444" y="1124744"/>
            <a:ext cx="3864012" cy="56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TF\Projects\Villa Saletta\Presentations\Projects\Wine\Labels and names\Villa Saletta012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6" b="6522"/>
          <a:stretch/>
        </p:blipFill>
        <p:spPr bwMode="auto">
          <a:xfrm>
            <a:off x="473242" y="1124744"/>
            <a:ext cx="3880166" cy="56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50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TerraFirma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8A22F"/>
      </a:accent1>
      <a:accent2>
        <a:srgbClr val="FFA102"/>
      </a:accent2>
      <a:accent3>
        <a:srgbClr val="6B2434"/>
      </a:accent3>
      <a:accent4>
        <a:srgbClr val="00264F"/>
      </a:accent4>
      <a:accent5>
        <a:srgbClr val="C2D4A0"/>
      </a:accent5>
      <a:accent6>
        <a:srgbClr val="4F6F19"/>
      </a:accent6>
      <a:hlink>
        <a:srgbClr val="B88E32"/>
      </a:hlink>
      <a:folHlink>
        <a:srgbClr val="78A22F"/>
      </a:folHlink>
    </a:clrScheme>
    <a:fontScheme name="terra firma">
      <a:majorFont>
        <a:latin typeface="Avenir 55 Roman"/>
        <a:ea typeface=""/>
        <a:cs typeface=""/>
      </a:majorFont>
      <a:minorFont>
        <a:latin typeface="Avenir 55 Roman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noFill/>
          <a:miter lim="800000"/>
          <a:headEnd/>
          <a:tailEnd/>
        </a:ln>
        <a:effectLst/>
      </a:spPr>
      <a:bodyPr wrap="none" anchor="ctr"/>
      <a:lstStyle>
        <a:defPPr>
          <a:lnSpc>
            <a:spcPct val="80000"/>
          </a:lnSpc>
          <a:spcBef>
            <a:spcPct val="50000"/>
          </a:spcBef>
          <a:buClr>
            <a:srgbClr val="6B8F00"/>
          </a:buClr>
          <a:buFont typeface="Wingdings" pitchFamily="2" charset="2"/>
          <a:buNone/>
          <a:defRPr b="0" dirty="0"/>
        </a:defPPr>
      </a:lstStyle>
    </a:spDef>
    <a:lnDef>
      <a:spPr bwMode="auto">
        <a:solidFill>
          <a:srgbClr val="E2EBC9"/>
        </a:solidFill>
        <a:ln w="28575" cap="flat" cmpd="sng" algn="ctr">
          <a:solidFill>
            <a:schemeClr val="bg2">
              <a:lumMod val="40000"/>
              <a:lumOff val="6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266700" marR="0" indent="-266700" algn="l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Tx/>
          <a:buFont typeface="Wingdings" pitchFamily="2" charset="2"/>
          <a:buNone/>
          <a:tabLst/>
          <a:defRPr kumimoji="0" sz="2000" b="0" i="0" u="none" strike="noStrike" kern="0" cap="none" spc="0" normalizeH="0" baseline="0" noProof="0" dirty="0" smtClean="0">
            <a:ln>
              <a:noFill/>
            </a:ln>
            <a:solidFill>
              <a:schemeClr val="bg2">
                <a:lumMod val="50000"/>
              </a:schemeClr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8F00"/>
        </a:accent1>
        <a:accent2>
          <a:srgbClr val="FFA102"/>
        </a:accent2>
        <a:accent3>
          <a:srgbClr val="FFFFFF"/>
        </a:accent3>
        <a:accent4>
          <a:srgbClr val="000000"/>
        </a:accent4>
        <a:accent5>
          <a:srgbClr val="BAC6AA"/>
        </a:accent5>
        <a:accent6>
          <a:srgbClr val="E79102"/>
        </a:accent6>
        <a:hlink>
          <a:srgbClr val="00264F"/>
        </a:hlink>
        <a:folHlink>
          <a:srgbClr val="6B243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pany xmlns="ae1d902e-f05a-4992-a438-c3adca86c80f">Terra Firma</Company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DD2B321D72844AA34C61ABCC1C4BCA" ma:contentTypeVersion="1" ma:contentTypeDescription="Create a new document." ma:contentTypeScope="" ma:versionID="f92f10a868c1ff4979f82da77a740991">
  <xsd:schema xmlns:xsd="http://www.w3.org/2001/XMLSchema" xmlns:xs="http://www.w3.org/2001/XMLSchema" xmlns:p="http://schemas.microsoft.com/office/2006/metadata/properties" xmlns:ns2="ae1d902e-f05a-4992-a438-c3adca86c80f" targetNamespace="http://schemas.microsoft.com/office/2006/metadata/properties" ma:root="true" ma:fieldsID="1ed4e8f907e664aaa32cf8368b049130" ns2:_="">
    <xsd:import namespace="ae1d902e-f05a-4992-a438-c3adca86c80f"/>
    <xsd:element name="properties">
      <xsd:complexType>
        <xsd:sequence>
          <xsd:element name="documentManagement">
            <xsd:complexType>
              <xsd:all>
                <xsd:element ref="ns2:Company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1d902e-f05a-4992-a438-c3adca86c80f" elementFormDefault="qualified">
    <xsd:import namespace="http://schemas.microsoft.com/office/2006/documentManagement/types"/>
    <xsd:import namespace="http://schemas.microsoft.com/office/infopath/2007/PartnerControls"/>
    <xsd:element name="Company" ma:index="8" ma:displayName="Company" ma:default="Terra Firma" ma:format="Dropdown" ma:internalName="Company">
      <xsd:simpleType>
        <xsd:restriction base="dms:Choice">
          <xsd:enumeration value="Annington Homes"/>
          <xsd:enumeration value="AWAS"/>
          <xsd:enumeration value="CPC"/>
          <xsd:enumeration value="Deutsche Annington"/>
          <xsd:enumeration value="EMI"/>
          <xsd:enumeration value="EverPower"/>
          <xsd:enumeration value="Four Seasons Health Care"/>
          <xsd:enumeration value="Infinis"/>
          <xsd:enumeration value="Odeon &amp; UCI"/>
          <xsd:enumeration value="Phoenix Group"/>
          <xsd:enumeration value="RTR"/>
          <xsd:enumeration value="Tank &amp; Rast"/>
          <xsd:enumeration value="TGCG"/>
          <xsd:enumeration value="Guy Personal"/>
          <xsd:enumeration value="Terra Firma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081787-8B91-451B-A95E-60FFA808A7B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F01E634-0F5B-4A37-8C1D-011CC8D41D1E}">
  <ds:schemaRefs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ae1d902e-f05a-4992-a438-c3adca86c80f"/>
    <ds:schemaRef ds:uri="http://purl.org/dc/terms/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C3EE3D0-2BF2-4D58-801A-D4982990FD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1d902e-f05a-4992-a438-c3adca86c80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9183</TotalTime>
  <Words>611</Words>
  <Application>Microsoft Office PowerPoint</Application>
  <PresentationFormat>A4 Paper (210x297 mm)</PresentationFormat>
  <Paragraphs>69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Blank</vt:lpstr>
      <vt:lpstr>Custom Design</vt:lpstr>
      <vt:lpstr>Villa Saletta</vt:lpstr>
      <vt:lpstr>Summary</vt:lpstr>
      <vt:lpstr>Wine Project</vt:lpstr>
      <vt:lpstr>PowerPoint Presentation</vt:lpstr>
      <vt:lpstr>Existing Labels 1/2</vt:lpstr>
      <vt:lpstr>Existing Labels 2/2</vt:lpstr>
    </vt:vector>
  </TitlesOfParts>
  <Company>Terra Firma Capital Partners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Villa Saletta</dc:title>
  <dc:subject>template</dc:subject>
  <dc:creator>mrevans</dc:creator>
  <cp:keywords>template, A4, Print, presentation, blank</cp:keywords>
  <cp:lastModifiedBy>Augusto Cosulich</cp:lastModifiedBy>
  <cp:revision>640</cp:revision>
  <cp:lastPrinted>2016-04-12T14:19:30Z</cp:lastPrinted>
  <dcterms:created xsi:type="dcterms:W3CDTF">2013-03-23T14:49:00Z</dcterms:created>
  <dcterms:modified xsi:type="dcterms:W3CDTF">2016-04-26T21:27:48Z</dcterms:modified>
  <cp:category>Office templates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D">
    <vt:lpwstr>0000P1EYYMMDD.CHARGEXXXPR</vt:lpwstr>
  </property>
  <property fmtid="{D5CDD505-2E9C-101B-9397-08002B2CF9AE}" pid="3" name="DocIDinTitle">
    <vt:bool>false</vt:bool>
  </property>
  <property fmtid="{D5CDD505-2E9C-101B-9397-08002B2CF9AE}" pid="4" name="DocIDinSlide">
    <vt:bool>false</vt:bool>
  </property>
  <property fmtid="{D5CDD505-2E9C-101B-9397-08002B2CF9AE}" pid="5" name="DocIDPosition">
    <vt:i4>0</vt:i4>
  </property>
  <property fmtid="{D5CDD505-2E9C-101B-9397-08002B2CF9AE}" pid="6" name="ContentTypeId">
    <vt:lpwstr>0x01010021DD2B321D72844AA34C61ABCC1C4BCA</vt:lpwstr>
  </property>
</Properties>
</file>