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64" r:id="rId5"/>
    <p:sldId id="266" r:id="rId6"/>
    <p:sldId id="259" r:id="rId7"/>
    <p:sldId id="267" r:id="rId8"/>
    <p:sldId id="268" r:id="rId9"/>
    <p:sldId id="261" r:id="rId10"/>
    <p:sldId id="260" r:id="rId11"/>
    <p:sldId id="262" r:id="rId12"/>
    <p:sldId id="26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2F2F2"/>
    <a:srgbClr val="26262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113" d="100"/>
          <a:sy n="113" d="100"/>
        </p:scale>
        <p:origin x="-2370" y="-108"/>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27092454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27911313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316012299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11003759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128812901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17140978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15760864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32532179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3356300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16321716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B8A744C-0339-46AE-8DC2-E42104939994}" type="datetimeFigureOut">
              <a:rPr lang="en-US" smtClean="0"/>
              <a:t>3/22/2013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C884E0-79E7-4BC1-ACD7-EC66C4DD4F7D}" type="slidenum">
              <a:rPr lang="en-US" smtClean="0"/>
              <a:t>‹#›</a:t>
            </a:fld>
            <a:endParaRPr lang="en-US" dirty="0"/>
          </a:p>
        </p:txBody>
      </p:sp>
    </p:spTree>
    <p:extLst>
      <p:ext uri="{BB962C8B-B14F-4D97-AF65-F5344CB8AC3E}">
        <p14:creationId xmlns:p14="http://schemas.microsoft.com/office/powerpoint/2010/main" val="40586719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B8A744C-0339-46AE-8DC2-E42104939994}" type="datetimeFigureOut">
              <a:rPr lang="en-US" smtClean="0"/>
              <a:t>3/22/2013</a:t>
            </a:fld>
            <a:endParaRPr lang="en-US" dirty="0"/>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C884E0-79E7-4BC1-ACD7-EC66C4DD4F7D}" type="slidenum">
              <a:rPr lang="en-US" smtClean="0"/>
              <a:t>‹#›</a:t>
            </a:fld>
            <a:endParaRPr lang="en-US" dirty="0"/>
          </a:p>
        </p:txBody>
      </p:sp>
    </p:spTree>
    <p:extLst>
      <p:ext uri="{BB962C8B-B14F-4D97-AF65-F5344CB8AC3E}">
        <p14:creationId xmlns:p14="http://schemas.microsoft.com/office/powerpoint/2010/main" val="379802669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0.tiff"/><Relationship Id="rId3" Type="http://schemas.openxmlformats.org/officeDocument/2006/relationships/image" Target="../media/image25.jpeg"/><Relationship Id="rId7" Type="http://schemas.openxmlformats.org/officeDocument/2006/relationships/image" Target="../media/image29.wmf"/><Relationship Id="rId2" Type="http://schemas.openxmlformats.org/officeDocument/2006/relationships/image" Target="../media/image24.jpeg"/><Relationship Id="rId1" Type="http://schemas.openxmlformats.org/officeDocument/2006/relationships/slideLayout" Target="../slideLayouts/slideLayout1.xml"/><Relationship Id="rId6" Type="http://schemas.openxmlformats.org/officeDocument/2006/relationships/image" Target="../media/image28.jpeg"/><Relationship Id="rId5" Type="http://schemas.openxmlformats.org/officeDocument/2006/relationships/image" Target="../media/image27.png"/><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26.png"/><Relationship Id="rId7" Type="http://schemas.openxmlformats.org/officeDocument/2006/relationships/image" Target="../media/image30.tiff"/><Relationship Id="rId2" Type="http://schemas.openxmlformats.org/officeDocument/2006/relationships/image" Target="../media/image25.jpeg"/><Relationship Id="rId1" Type="http://schemas.openxmlformats.org/officeDocument/2006/relationships/slideLayout" Target="../slideLayouts/slideLayout7.xml"/><Relationship Id="rId6" Type="http://schemas.openxmlformats.org/officeDocument/2006/relationships/image" Target="../media/image29.wmf"/><Relationship Id="rId5" Type="http://schemas.openxmlformats.org/officeDocument/2006/relationships/image" Target="../media/image28.jpeg"/><Relationship Id="rId4" Type="http://schemas.openxmlformats.org/officeDocument/2006/relationships/image" Target="../media/image2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png"/></Relationships>
</file>

<file path=ppt/slides/_rels/slide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0.jpeg"/><Relationship Id="rId1" Type="http://schemas.openxmlformats.org/officeDocument/2006/relationships/slideLayout" Target="../slideLayouts/slideLayout1.xml"/><Relationship Id="rId5" Type="http://schemas.openxmlformats.org/officeDocument/2006/relationships/image" Target="../media/image15.jpeg"/><Relationship Id="rId4" Type="http://schemas.openxmlformats.org/officeDocument/2006/relationships/image" Target="../media/image14.jpeg"/></Relationships>
</file>

<file path=ppt/slides/_rels/slide6.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1.xml"/><Relationship Id="rId5" Type="http://schemas.openxmlformats.org/officeDocument/2006/relationships/image" Target="../media/image20.pn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8" name="Picture 4"/>
          <p:cNvPicPr>
            <a:picLocks noChangeAspect="1" noChangeArrowheads="1"/>
          </p:cNvPicPr>
          <p:nvPr/>
        </p:nvPicPr>
        <p:blipFill rotWithShape="1">
          <a:blip r:embed="rId2">
            <a:extLst>
              <a:ext uri="{28A0092B-C50C-407E-A947-70E740481C1C}">
                <a14:useLocalDpi xmlns:a14="http://schemas.microsoft.com/office/drawing/2010/main" val="0"/>
              </a:ext>
            </a:extLst>
          </a:blip>
          <a:srcRect b="30678"/>
          <a:stretch/>
        </p:blipFill>
        <p:spPr bwMode="auto">
          <a:xfrm>
            <a:off x="59109" y="18516"/>
            <a:ext cx="9048750" cy="665574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2819400" y="304800"/>
            <a:ext cx="2743200" cy="55626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dirty="0" smtClean="0">
                <a:solidFill>
                  <a:schemeClr val="accent1">
                    <a:lumMod val="75000"/>
                  </a:schemeClr>
                </a:solidFill>
              </a:rPr>
              <a:t>This is the home page</a:t>
            </a:r>
          </a:p>
          <a:p>
            <a:endParaRPr lang="en-US" sz="1400" dirty="0">
              <a:solidFill>
                <a:schemeClr val="accent1">
                  <a:lumMod val="75000"/>
                </a:schemeClr>
              </a:solidFill>
            </a:endParaRPr>
          </a:p>
          <a:p>
            <a:r>
              <a:rPr lang="en-US" sz="1400" dirty="0" smtClean="0">
                <a:solidFill>
                  <a:schemeClr val="accent1">
                    <a:lumMod val="75000"/>
                  </a:schemeClr>
                </a:solidFill>
              </a:rPr>
              <a:t>‘About’ should not be underlined here</a:t>
            </a:r>
          </a:p>
          <a:p>
            <a:endParaRPr lang="en-US" sz="1400" dirty="0">
              <a:solidFill>
                <a:schemeClr val="accent1">
                  <a:lumMod val="75000"/>
                </a:schemeClr>
              </a:solidFill>
            </a:endParaRPr>
          </a:p>
          <a:p>
            <a:r>
              <a:rPr lang="en-US" sz="1400" dirty="0" smtClean="0">
                <a:solidFill>
                  <a:schemeClr val="accent1">
                    <a:lumMod val="75000"/>
                  </a:schemeClr>
                </a:solidFill>
              </a:rPr>
              <a:t>Design the actual format however you think looks best; this is just me providing you with the final content. </a:t>
            </a:r>
          </a:p>
          <a:p>
            <a:endParaRPr lang="en-US" sz="1400" dirty="0">
              <a:solidFill>
                <a:schemeClr val="accent1">
                  <a:lumMod val="75000"/>
                </a:schemeClr>
              </a:solidFill>
            </a:endParaRPr>
          </a:p>
          <a:p>
            <a:r>
              <a:rPr lang="en-US" sz="1400" dirty="0" smtClean="0">
                <a:solidFill>
                  <a:schemeClr val="accent1">
                    <a:lumMod val="75000"/>
                  </a:schemeClr>
                </a:solidFill>
              </a:rPr>
              <a:t>Not even sure we need this home page text in a box. Let me know if you think it stands out enough on its own.</a:t>
            </a:r>
          </a:p>
          <a:p>
            <a:endParaRPr lang="en-US" sz="1400" dirty="0">
              <a:solidFill>
                <a:schemeClr val="accent1">
                  <a:lumMod val="75000"/>
                </a:schemeClr>
              </a:solidFill>
            </a:endParaRPr>
          </a:p>
          <a:p>
            <a:r>
              <a:rPr lang="en-US" sz="1400" dirty="0" smtClean="0">
                <a:solidFill>
                  <a:schemeClr val="accent1">
                    <a:lumMod val="75000"/>
                  </a:schemeClr>
                </a:solidFill>
              </a:rPr>
              <a:t>We can talk more and I can review again when you have the whole thing mocked up and decide on any minor revisions that may be needed before we finalize this. </a:t>
            </a:r>
          </a:p>
          <a:p>
            <a:endParaRPr lang="en-US" sz="1400" dirty="0" smtClean="0">
              <a:solidFill>
                <a:schemeClr val="accent1">
                  <a:lumMod val="75000"/>
                </a:schemeClr>
              </a:solidFill>
            </a:endParaRPr>
          </a:p>
          <a:p>
            <a:endParaRPr lang="en-US" sz="1400" dirty="0">
              <a:solidFill>
                <a:schemeClr val="accent1">
                  <a:lumMod val="75000"/>
                </a:schemeClr>
              </a:solidFill>
            </a:endParaRPr>
          </a:p>
        </p:txBody>
      </p:sp>
      <p:grpSp>
        <p:nvGrpSpPr>
          <p:cNvPr id="7" name="Group 6"/>
          <p:cNvGrpSpPr/>
          <p:nvPr/>
        </p:nvGrpSpPr>
        <p:grpSpPr>
          <a:xfrm>
            <a:off x="4619804" y="1121636"/>
            <a:ext cx="4143196" cy="3831364"/>
            <a:chOff x="9296400" y="1143000"/>
            <a:chExt cx="3429000" cy="3886200"/>
          </a:xfrm>
        </p:grpSpPr>
        <p:sp>
          <p:nvSpPr>
            <p:cNvPr id="6" name="Rectangle 5"/>
            <p:cNvSpPr/>
            <p:nvPr/>
          </p:nvSpPr>
          <p:spPr>
            <a:xfrm>
              <a:off x="9296400" y="1143000"/>
              <a:ext cx="3429000" cy="388620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274320" rIns="274320" bIns="274320" rtlCol="0" anchor="t" anchorCtr="0"/>
            <a:lstStyle/>
            <a:p>
              <a:pPr>
                <a:spcBef>
                  <a:spcPts val="1200"/>
                </a:spcBef>
              </a:pPr>
              <a:r>
                <a:rPr lang="en-US" sz="1400" dirty="0">
                  <a:solidFill>
                    <a:schemeClr val="tx1">
                      <a:lumMod val="85000"/>
                      <a:lumOff val="15000"/>
                    </a:schemeClr>
                  </a:solidFill>
                  <a:latin typeface="Corbel" pitchFamily="34" charset="0"/>
                  <a:ea typeface="Tahoma" pitchFamily="34" charset="0"/>
                  <a:cs typeface="Tahoma" pitchFamily="34" charset="0"/>
                </a:rPr>
                <a:t>Consumer insights that get noticed.</a:t>
              </a:r>
            </a:p>
            <a:p>
              <a:pPr>
                <a:spcBef>
                  <a:spcPts val="1200"/>
                </a:spcBef>
              </a:pPr>
              <a:r>
                <a:rPr lang="en-US" sz="1400" dirty="0">
                  <a:solidFill>
                    <a:schemeClr val="tx1">
                      <a:lumMod val="85000"/>
                      <a:lumOff val="15000"/>
                    </a:schemeClr>
                  </a:solidFill>
                  <a:latin typeface="Corbel" pitchFamily="34" charset="0"/>
                  <a:ea typeface="Tahoma" pitchFamily="34" charset="0"/>
                  <a:cs typeface="Tahoma" pitchFamily="34" charset="0"/>
                </a:rPr>
                <a:t>A leading edge marketing partnership that really </a:t>
              </a:r>
              <a:r>
                <a:rPr lang="en-US" sz="1400" dirty="0" smtClean="0">
                  <a:solidFill>
                    <a:schemeClr val="tx1">
                      <a:lumMod val="85000"/>
                      <a:lumOff val="15000"/>
                    </a:schemeClr>
                  </a:solidFill>
                  <a:latin typeface="Corbel" pitchFamily="34" charset="0"/>
                  <a:ea typeface="Tahoma" pitchFamily="34" charset="0"/>
                  <a:cs typeface="Tahoma" pitchFamily="34" charset="0"/>
                </a:rPr>
                <a:t>works.</a:t>
              </a:r>
            </a:p>
            <a:p>
              <a:pPr>
                <a:spcBef>
                  <a:spcPts val="1200"/>
                </a:spcBef>
              </a:pPr>
              <a:r>
                <a:rPr lang="en-US" sz="1400" b="1" dirty="0" smtClean="0">
                  <a:solidFill>
                    <a:srgbClr val="0070C0"/>
                  </a:solidFill>
                  <a:latin typeface="Corbel" pitchFamily="34" charset="0"/>
                  <a:ea typeface="Tahoma" pitchFamily="34" charset="0"/>
                  <a:cs typeface="Tahoma" pitchFamily="34" charset="0"/>
                </a:rPr>
                <a:t>Welcome to Insight By Design.</a:t>
              </a:r>
            </a:p>
            <a:p>
              <a:pPr>
                <a:spcBef>
                  <a:spcPts val="1200"/>
                </a:spcBef>
              </a:pPr>
              <a:endParaRPr lang="en-US" sz="1400" dirty="0">
                <a:solidFill>
                  <a:schemeClr val="tx1">
                    <a:lumMod val="85000"/>
                    <a:lumOff val="15000"/>
                  </a:schemeClr>
                </a:solidFill>
                <a:latin typeface="Corbel" pitchFamily="34" charset="0"/>
                <a:ea typeface="Tahoma" pitchFamily="34" charset="0"/>
                <a:cs typeface="Tahoma" pitchFamily="34" charset="0"/>
              </a:endParaRPr>
            </a:p>
            <a:p>
              <a:pPr>
                <a:spcBef>
                  <a:spcPts val="1200"/>
                </a:spcBef>
              </a:pPr>
              <a:r>
                <a:rPr lang="en-US" sz="1400" dirty="0" smtClean="0">
                  <a:solidFill>
                    <a:schemeClr val="tx1">
                      <a:lumMod val="85000"/>
                      <a:lumOff val="15000"/>
                    </a:schemeClr>
                  </a:solidFill>
                  <a:latin typeface="Corbel" pitchFamily="34" charset="0"/>
                  <a:ea typeface="Tahoma" pitchFamily="34" charset="0"/>
                  <a:cs typeface="Tahoma" pitchFamily="34" charset="0"/>
                </a:rPr>
                <a:t>Let’s talk about taking research out of the dark ages.</a:t>
              </a:r>
            </a:p>
            <a:p>
              <a:pPr>
                <a:spcBef>
                  <a:spcPts val="1200"/>
                </a:spcBef>
              </a:pPr>
              <a:endParaRPr lang="en-US" sz="1400" dirty="0">
                <a:solidFill>
                  <a:schemeClr val="tx1">
                    <a:lumMod val="85000"/>
                    <a:lumOff val="15000"/>
                  </a:schemeClr>
                </a:solidFill>
              </a:endParaRPr>
            </a:p>
          </p:txBody>
        </p:sp>
        <p:sp>
          <p:nvSpPr>
            <p:cNvPr id="5" name="Rectangle 4"/>
            <p:cNvSpPr/>
            <p:nvPr/>
          </p:nvSpPr>
          <p:spPr>
            <a:xfrm>
              <a:off x="9567016" y="3767984"/>
              <a:ext cx="1676400" cy="381000"/>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smtClean="0"/>
                <a:t>Get in touch</a:t>
              </a:r>
              <a:endParaRPr lang="en-US" sz="1400" dirty="0"/>
            </a:p>
          </p:txBody>
        </p:sp>
      </p:grpSp>
      <p:sp>
        <p:nvSpPr>
          <p:cNvPr id="9" name="Rectangle 8"/>
          <p:cNvSpPr/>
          <p:nvPr/>
        </p:nvSpPr>
        <p:spPr>
          <a:xfrm>
            <a:off x="5811275" y="5257800"/>
            <a:ext cx="2322141" cy="12192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dirty="0" smtClean="0">
                <a:solidFill>
                  <a:schemeClr val="accent1">
                    <a:lumMod val="75000"/>
                  </a:schemeClr>
                </a:solidFill>
              </a:rPr>
              <a:t>Would like a LinkedIn icon instead of the share button</a:t>
            </a:r>
          </a:p>
          <a:p>
            <a:endParaRPr lang="en-US" sz="1400" dirty="0">
              <a:solidFill>
                <a:schemeClr val="accent1">
                  <a:lumMod val="75000"/>
                </a:schemeClr>
              </a:solidFill>
            </a:endParaRPr>
          </a:p>
          <a:p>
            <a:r>
              <a:rPr lang="en-US" sz="1400" dirty="0" smtClean="0">
                <a:solidFill>
                  <a:schemeClr val="accent1">
                    <a:lumMod val="75000"/>
                  </a:schemeClr>
                </a:solidFill>
              </a:rPr>
              <a:t>Maybe we have a share button somewhere else?</a:t>
            </a:r>
          </a:p>
          <a:p>
            <a:endParaRPr lang="en-US" sz="1400" dirty="0" smtClean="0">
              <a:solidFill>
                <a:schemeClr val="accent1">
                  <a:lumMod val="75000"/>
                </a:schemeClr>
              </a:solidFill>
            </a:endParaRPr>
          </a:p>
          <a:p>
            <a:endParaRPr lang="en-US" sz="1400" dirty="0">
              <a:solidFill>
                <a:schemeClr val="accent1">
                  <a:lumMod val="75000"/>
                </a:schemeClr>
              </a:solidFill>
            </a:endParaRPr>
          </a:p>
        </p:txBody>
      </p:sp>
      <p:pic>
        <p:nvPicPr>
          <p:cNvPr id="10" name="Picture 2" descr="http://wp.appadvice.com/wp-content/uploads/2009/08/facebook_logo.png"/>
          <p:cNvPicPr preferRelativeResize="0">
            <a:picLocks noChangeAspect="1" noChangeArrowheads="1"/>
          </p:cNvPicPr>
          <p:nvPr/>
        </p:nvPicPr>
        <p:blipFill>
          <a:blip r:embed="rId3" cstate="print">
            <a:clrChange>
              <a:clrFrom>
                <a:srgbClr val="FFFFFF"/>
              </a:clrFrom>
              <a:clrTo>
                <a:srgbClr val="FFFFFF">
                  <a:alpha val="0"/>
                </a:srgbClr>
              </a:clrTo>
            </a:clrChange>
            <a:biLevel thresh="75000"/>
          </a:blip>
          <a:srcRect/>
          <a:stretch>
            <a:fillRect/>
          </a:stretch>
        </p:blipFill>
        <p:spPr bwMode="auto">
          <a:xfrm>
            <a:off x="4495800" y="5890040"/>
            <a:ext cx="342971" cy="257228"/>
          </a:xfrm>
          <a:prstGeom prst="rect">
            <a:avLst/>
          </a:prstGeom>
          <a:noFill/>
        </p:spPr>
      </p:pic>
      <p:pic>
        <p:nvPicPr>
          <p:cNvPr id="11" name="Picture 10"/>
          <p:cNvPicPr>
            <a:picLocks noChangeAspect="1"/>
          </p:cNvPicPr>
          <p:nvPr/>
        </p:nvPicPr>
        <p:blipFill rotWithShape="1">
          <a:blip r:embed="rId4" cstate="print">
            <a:biLevel thresh="75000"/>
            <a:extLst>
              <a:ext uri="{28A0092B-C50C-407E-A947-70E740481C1C}">
                <a14:useLocalDpi xmlns:a14="http://schemas.microsoft.com/office/drawing/2010/main" val="0"/>
              </a:ext>
            </a:extLst>
          </a:blip>
          <a:srcRect l="11779" t="17264" r="6519" b="15691"/>
          <a:stretch/>
        </p:blipFill>
        <p:spPr>
          <a:xfrm>
            <a:off x="3657600" y="5890040"/>
            <a:ext cx="365761" cy="300147"/>
          </a:xfrm>
          <a:prstGeom prst="rect">
            <a:avLst/>
          </a:prstGeom>
        </p:spPr>
      </p:pic>
      <p:pic>
        <p:nvPicPr>
          <p:cNvPr id="12" name="Picture 11"/>
          <p:cNvPicPr>
            <a:picLocks noChangeAspect="1"/>
          </p:cNvPicPr>
          <p:nvPr/>
        </p:nvPicPr>
        <p:blipFill>
          <a:blip r:embed="rId5" cstate="print">
            <a:biLevel thresh="75000"/>
            <a:extLst>
              <a:ext uri="{BEBA8EAE-BF5A-486C-A8C5-ECC9F3942E4B}">
                <a14:imgProps xmlns:a14="http://schemas.microsoft.com/office/drawing/2010/main">
                  <a14:imgLayer r:embed="rId6">
                    <a14:imgEffect>
                      <a14:backgroundRemoval t="0" b="100000" l="0" r="100000">
                        <a14:foregroundMark x1="26991" y1="68161" x2="26991" y2="68161"/>
                        <a14:foregroundMark x1="26991" y1="68161" x2="26991" y2="68161"/>
                        <a14:foregroundMark x1="26549" y1="56951" x2="26549" y2="56951"/>
                        <a14:foregroundMark x1="26549" y1="56951" x2="26549" y2="56951"/>
                        <a14:foregroundMark x1="26549" y1="57848" x2="26549" y2="57848"/>
                        <a14:foregroundMark x1="26549" y1="57848" x2="26549" y2="57848"/>
                        <a14:foregroundMark x1="26549" y1="52466" x2="26549" y2="52466"/>
                        <a14:foregroundMark x1="26549" y1="52466" x2="26549" y2="52466"/>
                        <a14:foregroundMark x1="25664" y1="55157" x2="25664" y2="55157"/>
                        <a14:foregroundMark x1="25664" y1="55157" x2="25664" y2="55157"/>
                        <a14:foregroundMark x1="27434" y1="65471" x2="27434" y2="65471"/>
                        <a14:foregroundMark x1="27434" y1="65471" x2="27434" y2="65471"/>
                        <a14:foregroundMark x1="28761" y1="72646" x2="29646" y2="76682"/>
                        <a14:foregroundMark x1="25664" y1="27354" x2="26991" y2="29596"/>
                        <a14:foregroundMark x1="44690" y1="56951" x2="46903" y2="63677"/>
                        <a14:foregroundMark x1="46903" y1="55157" x2="48230" y2="65471"/>
                        <a14:foregroundMark x1="47345" y1="52915" x2="53097" y2="51570"/>
                        <a14:foregroundMark x1="51327" y1="77130" x2="50442" y2="72197"/>
                        <a14:foregroundMark x1="64602" y1="47085" x2="73009" y2="46637"/>
                        <a14:foregroundMark x1="76549" y1="55605" x2="77434" y2="63229"/>
                        <a14:foregroundMark x1="77434" y1="72197" x2="77434" y2="75336"/>
                      </a14:backgroundRemoval>
                    </a14:imgEffect>
                  </a14:imgLayer>
                </a14:imgProps>
              </a:ext>
              <a:ext uri="{28A0092B-C50C-407E-A947-70E740481C1C}">
                <a14:useLocalDpi xmlns:a14="http://schemas.microsoft.com/office/drawing/2010/main" val="0"/>
              </a:ext>
            </a:extLst>
          </a:blip>
          <a:stretch>
            <a:fillRect/>
          </a:stretch>
        </p:blipFill>
        <p:spPr>
          <a:xfrm>
            <a:off x="5257800" y="5859758"/>
            <a:ext cx="316645" cy="312442"/>
          </a:xfrm>
          <a:prstGeom prst="rect">
            <a:avLst/>
          </a:prstGeom>
        </p:spPr>
      </p:pic>
    </p:spTree>
    <p:extLst>
      <p:ext uri="{BB962C8B-B14F-4D97-AF65-F5344CB8AC3E}">
        <p14:creationId xmlns:p14="http://schemas.microsoft.com/office/powerpoint/2010/main" val="166962123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9" name="Picture 5"/>
          <p:cNvPicPr>
            <a:picLocks noChangeAspect="1" noChangeArrowheads="1"/>
          </p:cNvPicPr>
          <p:nvPr/>
        </p:nvPicPr>
        <p:blipFill rotWithShape="1">
          <a:blip r:embed="rId2">
            <a:extLst>
              <a:ext uri="{28A0092B-C50C-407E-A947-70E740481C1C}">
                <a14:useLocalDpi xmlns:a14="http://schemas.microsoft.com/office/drawing/2010/main" val="0"/>
              </a:ext>
            </a:extLst>
          </a:blip>
          <a:srcRect b="30960"/>
          <a:stretch/>
        </p:blipFill>
        <p:spPr bwMode="auto">
          <a:xfrm>
            <a:off x="95250" y="9258"/>
            <a:ext cx="9048750" cy="66286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aphicFrame>
        <p:nvGraphicFramePr>
          <p:cNvPr id="10" name="Table 9"/>
          <p:cNvGraphicFramePr>
            <a:graphicFrameLocks noGrp="1"/>
          </p:cNvGraphicFramePr>
          <p:nvPr>
            <p:extLst>
              <p:ext uri="{D42A27DB-BD31-4B8C-83A1-F6EECF244321}">
                <p14:modId xmlns:p14="http://schemas.microsoft.com/office/powerpoint/2010/main" val="3539582957"/>
              </p:ext>
            </p:extLst>
          </p:nvPr>
        </p:nvGraphicFramePr>
        <p:xfrm>
          <a:off x="304800" y="1173544"/>
          <a:ext cx="8610600" cy="2758440"/>
        </p:xfrm>
        <a:graphic>
          <a:graphicData uri="http://schemas.openxmlformats.org/drawingml/2006/table">
            <a:tbl>
              <a:tblPr firstRow="1" bandRow="1">
                <a:tableStyleId>{5C22544A-7EE6-4342-B048-85BDC9FD1C3A}</a:tableStyleId>
              </a:tblPr>
              <a:tblGrid>
                <a:gridCol w="2870200"/>
                <a:gridCol w="2870200"/>
                <a:gridCol w="2870200"/>
              </a:tblGrid>
              <a:tr h="822960">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r>
              <a:tr h="1244600">
                <a:tc>
                  <a:txBody>
                    <a:bodyPr/>
                    <a:lstStyle/>
                    <a:p>
                      <a:pPr marL="109538" indent="-109538">
                        <a:buFont typeface="Arial" pitchFamily="34" charset="0"/>
                        <a:buChar char="•"/>
                      </a:pPr>
                      <a:r>
                        <a:rPr lang="en-US" sz="1100" kern="1200" dirty="0" smtClean="0">
                          <a:solidFill>
                            <a:schemeClr val="dk1"/>
                          </a:solidFill>
                          <a:latin typeface="Corbel" pitchFamily="34" charset="0"/>
                          <a:ea typeface="+mn-ea"/>
                          <a:cs typeface="+mn-cs"/>
                        </a:rPr>
                        <a:t>Our</a:t>
                      </a:r>
                      <a:r>
                        <a:rPr lang="en-US" sz="1100" kern="1200" baseline="0" dirty="0" smtClean="0">
                          <a:solidFill>
                            <a:schemeClr val="dk1"/>
                          </a:solidFill>
                          <a:latin typeface="Corbel" pitchFamily="34" charset="0"/>
                          <a:ea typeface="+mn-ea"/>
                          <a:cs typeface="+mn-cs"/>
                        </a:rPr>
                        <a:t> dedicated partner for customized global </a:t>
                      </a:r>
                      <a:r>
                        <a:rPr lang="en-US" sz="1100" kern="1200" dirty="0" smtClean="0">
                          <a:solidFill>
                            <a:schemeClr val="dk1"/>
                          </a:solidFill>
                          <a:latin typeface="Corbel" pitchFamily="34" charset="0"/>
                          <a:ea typeface="+mn-ea"/>
                          <a:cs typeface="+mn-cs"/>
                        </a:rPr>
                        <a:t>Immersive Research™ solutions</a:t>
                      </a:r>
                      <a:r>
                        <a:rPr lang="en-US" sz="1100" kern="1200" baseline="0" dirty="0" smtClean="0">
                          <a:solidFill>
                            <a:schemeClr val="dk1"/>
                          </a:solidFill>
                          <a:latin typeface="Corbel" pitchFamily="34" charset="0"/>
                          <a:ea typeface="+mn-ea"/>
                          <a:cs typeface="+mn-cs"/>
                        </a:rPr>
                        <a:t> </a:t>
                      </a:r>
                      <a:r>
                        <a:rPr lang="en-US" sz="1100" kern="1200" dirty="0" smtClean="0">
                          <a:solidFill>
                            <a:schemeClr val="dk1"/>
                          </a:solidFill>
                          <a:latin typeface="Corbel" pitchFamily="34" charset="0"/>
                          <a:ea typeface="+mn-ea"/>
                          <a:cs typeface="+mn-cs"/>
                        </a:rPr>
                        <a:t>that reveal the what, how and why of consumer behavior and emotions</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Cost-effective</a:t>
                      </a:r>
                      <a:r>
                        <a:rPr lang="en-US" sz="1100" kern="1200" baseline="0" dirty="0" smtClean="0">
                          <a:solidFill>
                            <a:schemeClr val="dk1"/>
                          </a:solidFill>
                          <a:latin typeface="Corbel" pitchFamily="34" charset="0"/>
                          <a:ea typeface="+mn-ea"/>
                          <a:cs typeface="+mn-cs"/>
                        </a:rPr>
                        <a:t> options for full-scale projects or for integrating an online and /or mobile qualitative component to your larger study</a:t>
                      </a:r>
                      <a:endParaRPr lang="en-US" sz="1100" kern="1200" dirty="0" smtClean="0">
                        <a:solidFill>
                          <a:schemeClr val="dk1"/>
                        </a:solidFill>
                        <a:latin typeface="Corbel" pitchFamily="34" charset="0"/>
                        <a:ea typeface="+mn-ea"/>
                        <a:cs typeface="+mn-cs"/>
                      </a:endParaRP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9538" indent="-109538">
                        <a:buFont typeface="Arial" pitchFamily="34" charset="0"/>
                        <a:buChar char="•"/>
                      </a:pPr>
                      <a:r>
                        <a:rPr lang="en-US" sz="1100" kern="1200" dirty="0" smtClean="0">
                          <a:solidFill>
                            <a:schemeClr val="dk1"/>
                          </a:solidFill>
                          <a:latin typeface="Corbel" pitchFamily="34" charset="0"/>
                          <a:ea typeface="+mn-ea"/>
                          <a:cs typeface="+mn-cs"/>
                        </a:rPr>
                        <a:t>Well respected and highly sought after qualitative strategist and moderator with 20+ years of experience across a wide range of industries including high tech and financial services</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Skilled at leading large-scale global studies using innovative methodologies such as asynchronous bulletin boards, real-time online focus groups, netnographies, online communities, video diary studies and much more</a:t>
                      </a: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Highly experienced and CPSI certified (Creative Problem Solving Institute) qualitative researcher and marketing strategist</a:t>
                      </a:r>
                    </a:p>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Extensive client side experience with Fortune 100 brands including Coca-Cola, PepsiCo and Ralston Purina</a:t>
                      </a:r>
                    </a:p>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Effie Award winner and frequent partner to advertising agencies on consumer insight assignments and marketing strategy projects </a:t>
                      </a: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graphicFrame>
        <p:nvGraphicFramePr>
          <p:cNvPr id="5" name="Table 4"/>
          <p:cNvGraphicFramePr>
            <a:graphicFrameLocks noGrp="1"/>
          </p:cNvGraphicFramePr>
          <p:nvPr>
            <p:extLst>
              <p:ext uri="{D42A27DB-BD31-4B8C-83A1-F6EECF244321}">
                <p14:modId xmlns:p14="http://schemas.microsoft.com/office/powerpoint/2010/main" val="3553341603"/>
              </p:ext>
            </p:extLst>
          </p:nvPr>
        </p:nvGraphicFramePr>
        <p:xfrm>
          <a:off x="304800" y="4069144"/>
          <a:ext cx="8610600" cy="2590800"/>
        </p:xfrm>
        <a:graphic>
          <a:graphicData uri="http://schemas.openxmlformats.org/drawingml/2006/table">
            <a:tbl>
              <a:tblPr firstRow="1" bandRow="1">
                <a:tableStyleId>{5C22544A-7EE6-4342-B048-85BDC9FD1C3A}</a:tableStyleId>
              </a:tblPr>
              <a:tblGrid>
                <a:gridCol w="2870200"/>
                <a:gridCol w="2870200"/>
                <a:gridCol w="2870200"/>
              </a:tblGrid>
              <a:tr h="822960">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endParaRPr lang="en-US" dirty="0"/>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r>
              <a:tr h="1244600">
                <a:tc>
                  <a:txBody>
                    <a:bodyPr/>
                    <a:lstStyle/>
                    <a:p>
                      <a:pPr marL="109538" indent="-109538">
                        <a:buFont typeface="Arial" pitchFamily="34" charset="0"/>
                        <a:buChar char="•"/>
                      </a:pPr>
                      <a:r>
                        <a:rPr lang="en-US" sz="1100" kern="1200" dirty="0" smtClean="0">
                          <a:solidFill>
                            <a:schemeClr val="dk1"/>
                          </a:solidFill>
                          <a:latin typeface="Corbel" pitchFamily="34" charset="0"/>
                          <a:ea typeface="+mn-ea"/>
                          <a:cs typeface="+mn-cs"/>
                        </a:rPr>
                        <a:t>Insights and strategy boutique specializing in research-driven marketing innovation for over 25 years</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Team of experts covering innovation, hospitality marketing, organizational behavior, advanced analytics and marketing science</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Specific expertise in mapping out customer buying processes</a:t>
                      </a:r>
                      <a:r>
                        <a:rPr lang="en-US" sz="1100" kern="1200" baseline="0" dirty="0" smtClean="0">
                          <a:solidFill>
                            <a:schemeClr val="dk1"/>
                          </a:solidFill>
                          <a:latin typeface="Corbel" pitchFamily="34" charset="0"/>
                          <a:ea typeface="+mn-ea"/>
                          <a:cs typeface="+mn-cs"/>
                        </a:rPr>
                        <a:t> and paths to purchase</a:t>
                      </a:r>
                      <a:endParaRPr lang="en-US" sz="1100" kern="1200" dirty="0" smtClean="0">
                        <a:solidFill>
                          <a:schemeClr val="dk1"/>
                        </a:solidFill>
                        <a:latin typeface="Corbel" pitchFamily="34" charset="0"/>
                        <a:ea typeface="+mn-ea"/>
                        <a:cs typeface="+mn-cs"/>
                      </a:endParaRPr>
                    </a:p>
                    <a:p>
                      <a:pPr algn="ctr">
                        <a:buFont typeface="Arial" pitchFamily="34" charset="0"/>
                        <a:buChar char="•"/>
                      </a:pPr>
                      <a:endParaRPr lang="en-US" sz="1100" kern="1200" dirty="0" smtClean="0">
                        <a:solidFill>
                          <a:schemeClr val="dk1"/>
                        </a:solidFill>
                        <a:latin typeface="Corbel" pitchFamily="34" charset="0"/>
                        <a:ea typeface="+mn-ea"/>
                        <a:cs typeface="+mn-cs"/>
                      </a:endParaRP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9538" indent="-109538">
                        <a:buFont typeface="Arial" pitchFamily="34" charset="0"/>
                        <a:buChar char="•"/>
                      </a:pPr>
                      <a:r>
                        <a:rPr lang="en-US" sz="1100" kern="1200" dirty="0" smtClean="0">
                          <a:solidFill>
                            <a:schemeClr val="dk1"/>
                          </a:solidFill>
                          <a:latin typeface="Corbel" pitchFamily="34" charset="0"/>
                          <a:ea typeface="+mn-ea"/>
                          <a:cs typeface="+mn-cs"/>
                        </a:rPr>
                        <a:t>Founded in 1992, CMI is the global leader in gay and lesbian market research, strategies and communications</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CMI initiated the annual practice of collecting and analyzing data on gay and lesbian consumers in 1994</a:t>
                      </a:r>
                    </a:p>
                    <a:p>
                      <a:pPr marL="109538" indent="-109538">
                        <a:buFont typeface="Arial" pitchFamily="34" charset="0"/>
                        <a:buChar char="•"/>
                      </a:pPr>
                      <a:r>
                        <a:rPr lang="en-US" sz="1100" kern="1200" dirty="0" smtClean="0">
                          <a:solidFill>
                            <a:schemeClr val="dk1"/>
                          </a:solidFill>
                          <a:latin typeface="Corbel" pitchFamily="34" charset="0"/>
                          <a:ea typeface="+mn-ea"/>
                          <a:cs typeface="+mn-cs"/>
                        </a:rPr>
                        <a:t>Business leaders from a variety of industries turn to CMI’s research to better understand LGBT consumers and business decision-makers</a:t>
                      </a: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Our longtime, dedicated partner for global online quantitative survey sampling</a:t>
                      </a:r>
                    </a:p>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ESOMAR certified best practices for the highest level of data integrity and respondent satisfaction</a:t>
                      </a:r>
                    </a:p>
                    <a:p>
                      <a:pPr marL="109538" indent="-109538" algn="l" defTabSz="914400" rtl="0" eaLnBrk="1" latinLnBrk="0" hangingPunct="1">
                        <a:buFont typeface="Arial" pitchFamily="34" charset="0"/>
                        <a:buChar char="•"/>
                      </a:pPr>
                      <a:r>
                        <a:rPr lang="en-US" sz="1100" kern="1200" dirty="0" smtClean="0">
                          <a:solidFill>
                            <a:schemeClr val="dk1"/>
                          </a:solidFill>
                          <a:latin typeface="Corbel" pitchFamily="34" charset="0"/>
                          <a:ea typeface="+mn-ea"/>
                          <a:cs typeface="+mn-cs"/>
                        </a:rPr>
                        <a:t>Flexible, customized solutions and proprietary survey programming and deployment technologies including mobile research to answer any research challenge</a:t>
                      </a:r>
                    </a:p>
                  </a:txBody>
                  <a:tcPr>
                    <a:lnL w="12700" cap="flat" cmpd="sng" algn="ctr">
                      <a:solidFill>
                        <a:schemeClr val="bg1">
                          <a:lumMod val="65000"/>
                        </a:schemeClr>
                      </a:solidFill>
                      <a:prstDash val="sysDot"/>
                      <a:round/>
                      <a:headEnd type="none" w="med" len="med"/>
                      <a:tailEnd type="none" w="med" len="med"/>
                    </a:lnL>
                    <a:lnR w="12700" cap="flat" cmpd="sng" algn="ctr">
                      <a:solidFill>
                        <a:schemeClr val="bg1">
                          <a:lumMod val="65000"/>
                        </a:schemeClr>
                      </a:solidFill>
                      <a:prstDash val="sysDot"/>
                      <a:round/>
                      <a:headEnd type="none" w="med" len="med"/>
                      <a:tailEnd type="none" w="med" len="med"/>
                    </a:lnR>
                    <a:lnT w="12700" cap="flat" cmpd="sng" algn="ctr">
                      <a:solidFill>
                        <a:schemeClr val="bg1">
                          <a:lumMod val="65000"/>
                        </a:schemeClr>
                      </a:solidFill>
                      <a:prstDash val="sysDot"/>
                      <a:round/>
                      <a:headEnd type="none" w="med" len="med"/>
                      <a:tailEnd type="none" w="med" len="med"/>
                    </a:lnT>
                    <a:lnB w="12700" cap="flat" cmpd="sng" algn="ctr">
                      <a:solidFill>
                        <a:schemeClr val="bg1">
                          <a:lumMod val="65000"/>
                        </a:schemeClr>
                      </a:solidFill>
                      <a:prstDash val="sysDot"/>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pic>
        <p:nvPicPr>
          <p:cNvPr id="6" name="Picture 2" descr="C:\Users\Chris\Desktop\SSI.jpg"/>
          <p:cNvPicPr preferRelativeResize="0">
            <a:picLocks noChangeAspect="1" noChangeArrowheads="1"/>
          </p:cNvPicPr>
          <p:nvPr/>
        </p:nvPicPr>
        <p:blipFill>
          <a:blip r:embed="rId3" cstate="print">
            <a:clrChange>
              <a:clrFrom>
                <a:srgbClr val="FDFDFD"/>
              </a:clrFrom>
              <a:clrTo>
                <a:srgbClr val="FDFDFD">
                  <a:alpha val="0"/>
                </a:srgbClr>
              </a:clrTo>
            </a:clrChange>
          </a:blip>
          <a:srcRect/>
          <a:stretch>
            <a:fillRect/>
          </a:stretch>
        </p:blipFill>
        <p:spPr bwMode="auto">
          <a:xfrm>
            <a:off x="6898340" y="4145344"/>
            <a:ext cx="1102660" cy="676611"/>
          </a:xfrm>
          <a:prstGeom prst="rect">
            <a:avLst/>
          </a:prstGeom>
          <a:noFill/>
        </p:spPr>
      </p:pic>
      <p:pic>
        <p:nvPicPr>
          <p:cNvPr id="7" name="Picture 3" descr="C:\Users\Chris\Desktop\AB logo.png"/>
          <p:cNvPicPr>
            <a:picLocks noChangeAspect="1" noChangeArrowheads="1"/>
          </p:cNvPicPr>
          <p:nvPr/>
        </p:nvPicPr>
        <p:blipFill>
          <a:blip r:embed="rId4" cstate="print"/>
          <a:srcRect/>
          <a:stretch>
            <a:fillRect/>
          </a:stretch>
        </p:blipFill>
        <p:spPr bwMode="auto">
          <a:xfrm>
            <a:off x="3818312" y="1275622"/>
            <a:ext cx="1507376" cy="609600"/>
          </a:xfrm>
          <a:prstGeom prst="rect">
            <a:avLst/>
          </a:prstGeom>
          <a:noFill/>
        </p:spPr>
      </p:pic>
      <p:pic>
        <p:nvPicPr>
          <p:cNvPr id="8" name="Picture 5" descr="C:\Users\Chris\Desktop\Pathfinder Logo.png"/>
          <p:cNvPicPr preferRelativeResize="0">
            <a:picLocks noChangeAspect="1" noChangeArrowheads="1"/>
          </p:cNvPicPr>
          <p:nvPr/>
        </p:nvPicPr>
        <p:blipFill>
          <a:blip r:embed="rId5" cstate="print"/>
          <a:srcRect/>
          <a:stretch>
            <a:fillRect/>
          </a:stretch>
        </p:blipFill>
        <p:spPr bwMode="auto">
          <a:xfrm>
            <a:off x="685800" y="4123736"/>
            <a:ext cx="2126606" cy="762000"/>
          </a:xfrm>
          <a:prstGeom prst="rect">
            <a:avLst/>
          </a:prstGeom>
          <a:noFill/>
        </p:spPr>
      </p:pic>
      <p:pic>
        <p:nvPicPr>
          <p:cNvPr id="9" name="Picture 10" descr="OffTheLeashLogo-tiny"/>
          <p:cNvPicPr>
            <a:picLocks noChangeAspect="1" noChangeArrowheads="1"/>
          </p:cNvPicPr>
          <p:nvPr/>
        </p:nvPicPr>
        <p:blipFill>
          <a:blip r:embed="rId6" cstate="print">
            <a:clrChange>
              <a:clrFrom>
                <a:srgbClr val="FDFDFD"/>
              </a:clrFrom>
              <a:clrTo>
                <a:srgbClr val="FDFDFD">
                  <a:alpha val="0"/>
                </a:srgbClr>
              </a:clrTo>
            </a:clrChange>
          </a:blip>
          <a:srcRect/>
          <a:stretch>
            <a:fillRect/>
          </a:stretch>
        </p:blipFill>
        <p:spPr bwMode="auto">
          <a:xfrm>
            <a:off x="6889359" y="1057383"/>
            <a:ext cx="1331929" cy="952943"/>
          </a:xfrm>
          <a:prstGeom prst="rect">
            <a:avLst/>
          </a:prstGeom>
          <a:noFill/>
          <a:ln w="9525">
            <a:noFill/>
            <a:miter lim="800000"/>
            <a:headEnd/>
            <a:tailEnd/>
          </a:ln>
        </p:spPr>
      </p:pic>
      <p:pic>
        <p:nvPicPr>
          <p:cNvPr id="11" name="Picture 1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719892" y="1428022"/>
            <a:ext cx="1937657" cy="304800"/>
          </a:xfrm>
          <a:prstGeom prst="rect">
            <a:avLst/>
          </a:prstGeom>
        </p:spPr>
      </p:pic>
      <p:pic>
        <p:nvPicPr>
          <p:cNvPr id="12" name="Picture 11"/>
          <p:cNvPicPr>
            <a:picLocks noChangeAspect="1"/>
          </p:cNvPicPr>
          <p:nvPr/>
        </p:nvPicPr>
        <p:blipFill rotWithShape="1">
          <a:blip r:embed="rId8" cstate="print">
            <a:clrChange>
              <a:clrFrom>
                <a:srgbClr val="FFFFFF"/>
              </a:clrFrom>
              <a:clrTo>
                <a:srgbClr val="FFFFFF">
                  <a:alpha val="0"/>
                </a:srgbClr>
              </a:clrTo>
            </a:clrChange>
            <a:extLst>
              <a:ext uri="{28A0092B-C50C-407E-A947-70E740481C1C}">
                <a14:useLocalDpi xmlns:a14="http://schemas.microsoft.com/office/drawing/2010/main" val="0"/>
              </a:ext>
            </a:extLst>
          </a:blip>
          <a:srcRect r="21891" b="-19950"/>
          <a:stretch/>
        </p:blipFill>
        <p:spPr>
          <a:xfrm>
            <a:off x="3252157" y="4305370"/>
            <a:ext cx="2743200" cy="314194"/>
          </a:xfrm>
          <a:prstGeom prst="rect">
            <a:avLst/>
          </a:prstGeom>
        </p:spPr>
      </p:pic>
      <p:sp>
        <p:nvSpPr>
          <p:cNvPr id="13" name="Rectangle 12"/>
          <p:cNvSpPr/>
          <p:nvPr/>
        </p:nvSpPr>
        <p:spPr>
          <a:xfrm>
            <a:off x="-3200400" y="304800"/>
            <a:ext cx="3124200" cy="3810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accent1">
                    <a:lumMod val="75000"/>
                  </a:schemeClr>
                </a:solidFill>
              </a:rPr>
              <a:t>Use this text</a:t>
            </a:r>
          </a:p>
          <a:p>
            <a:endParaRPr lang="en-US" dirty="0" smtClean="0">
              <a:solidFill>
                <a:schemeClr val="accent1">
                  <a:lumMod val="75000"/>
                </a:schemeClr>
              </a:solidFill>
            </a:endParaRPr>
          </a:p>
          <a:p>
            <a:r>
              <a:rPr lang="en-US" dirty="0" smtClean="0">
                <a:solidFill>
                  <a:schemeClr val="accent1">
                    <a:lumMod val="75000"/>
                  </a:schemeClr>
                </a:solidFill>
              </a:rPr>
              <a:t>These are the best logos we have. I did upload a .eps format for Revelation to the box.net folder but the others will need to use these </a:t>
            </a:r>
          </a:p>
          <a:p>
            <a:endParaRPr lang="en-US" dirty="0">
              <a:solidFill>
                <a:schemeClr val="accent1">
                  <a:lumMod val="75000"/>
                </a:schemeClr>
              </a:solidFill>
            </a:endParaRPr>
          </a:p>
          <a:p>
            <a:r>
              <a:rPr lang="en-US" dirty="0" smtClean="0">
                <a:solidFill>
                  <a:schemeClr val="accent1">
                    <a:lumMod val="75000"/>
                  </a:schemeClr>
                </a:solidFill>
              </a:rPr>
              <a:t>See hyperlinks for logos on next page</a:t>
            </a: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p:txBody>
      </p:sp>
    </p:spTree>
    <p:extLst>
      <p:ext uri="{BB962C8B-B14F-4D97-AF65-F5344CB8AC3E}">
        <p14:creationId xmlns:p14="http://schemas.microsoft.com/office/powerpoint/2010/main" val="9632992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6172200" cy="369332"/>
          </a:xfrm>
          <a:prstGeom prst="rect">
            <a:avLst/>
          </a:prstGeom>
          <a:noFill/>
        </p:spPr>
        <p:txBody>
          <a:bodyPr wrap="square" rtlCol="0">
            <a:spAutoFit/>
          </a:bodyPr>
          <a:lstStyle/>
          <a:p>
            <a:r>
              <a:rPr lang="en-US" dirty="0" smtClean="0">
                <a:solidFill>
                  <a:schemeClr val="accent5">
                    <a:lumMod val="75000"/>
                  </a:schemeClr>
                </a:solidFill>
                <a:latin typeface="Tahoma" pitchFamily="34" charset="0"/>
                <a:ea typeface="Tahoma" pitchFamily="34" charset="0"/>
                <a:cs typeface="Tahoma" pitchFamily="34" charset="0"/>
              </a:rPr>
              <a:t>Partner Logo Hyperlinks</a:t>
            </a:r>
            <a:endParaRPr lang="en-US" dirty="0">
              <a:solidFill>
                <a:schemeClr val="accent5">
                  <a:lumMod val="75000"/>
                </a:schemeClr>
              </a:solidFill>
              <a:latin typeface="Tahoma" pitchFamily="34" charset="0"/>
              <a:ea typeface="Tahoma" pitchFamily="34" charset="0"/>
              <a:cs typeface="Tahoma" pitchFamily="34" charset="0"/>
            </a:endParaRPr>
          </a:p>
        </p:txBody>
      </p:sp>
      <p:pic>
        <p:nvPicPr>
          <p:cNvPr id="10" name="Picture 2" descr="C:\Users\Chris\Desktop\SSI.jpg"/>
          <p:cNvPicPr preferRelativeResize="0">
            <a:picLocks noChangeAspect="1" noChangeArrowheads="1"/>
          </p:cNvPicPr>
          <p:nvPr/>
        </p:nvPicPr>
        <p:blipFill>
          <a:blip r:embed="rId2" cstate="print">
            <a:clrChange>
              <a:clrFrom>
                <a:srgbClr val="FDFDFD"/>
              </a:clrFrom>
              <a:clrTo>
                <a:srgbClr val="FDFDFD">
                  <a:alpha val="0"/>
                </a:srgbClr>
              </a:clrTo>
            </a:clrChange>
          </a:blip>
          <a:srcRect/>
          <a:stretch>
            <a:fillRect/>
          </a:stretch>
        </p:blipFill>
        <p:spPr bwMode="auto">
          <a:xfrm>
            <a:off x="6898340" y="4267200"/>
            <a:ext cx="1102660" cy="676611"/>
          </a:xfrm>
          <a:prstGeom prst="rect">
            <a:avLst/>
          </a:prstGeom>
          <a:noFill/>
        </p:spPr>
      </p:pic>
      <p:pic>
        <p:nvPicPr>
          <p:cNvPr id="12" name="Picture 3" descr="C:\Users\Chris\Desktop\AB logo.png"/>
          <p:cNvPicPr>
            <a:picLocks noChangeAspect="1" noChangeArrowheads="1"/>
          </p:cNvPicPr>
          <p:nvPr/>
        </p:nvPicPr>
        <p:blipFill>
          <a:blip r:embed="rId3" cstate="print"/>
          <a:srcRect/>
          <a:stretch>
            <a:fillRect/>
          </a:stretch>
        </p:blipFill>
        <p:spPr bwMode="auto">
          <a:xfrm>
            <a:off x="3826624" y="1483361"/>
            <a:ext cx="1507376" cy="609600"/>
          </a:xfrm>
          <a:prstGeom prst="rect">
            <a:avLst/>
          </a:prstGeom>
          <a:noFill/>
        </p:spPr>
      </p:pic>
      <p:pic>
        <p:nvPicPr>
          <p:cNvPr id="15" name="Picture 5" descr="C:\Users\Chris\Desktop\Pathfinder Logo.png"/>
          <p:cNvPicPr preferRelativeResize="0">
            <a:picLocks noChangeAspect="1" noChangeArrowheads="1"/>
          </p:cNvPicPr>
          <p:nvPr/>
        </p:nvPicPr>
        <p:blipFill>
          <a:blip r:embed="rId4" cstate="print"/>
          <a:srcRect/>
          <a:stretch>
            <a:fillRect/>
          </a:stretch>
        </p:blipFill>
        <p:spPr bwMode="auto">
          <a:xfrm>
            <a:off x="685800" y="4245592"/>
            <a:ext cx="2126606" cy="762000"/>
          </a:xfrm>
          <a:prstGeom prst="rect">
            <a:avLst/>
          </a:prstGeom>
          <a:noFill/>
        </p:spPr>
      </p:pic>
      <p:pic>
        <p:nvPicPr>
          <p:cNvPr id="16" name="Picture 10" descr="OffTheLeashLogo-tiny"/>
          <p:cNvPicPr>
            <a:picLocks noChangeAspect="1" noChangeArrowheads="1"/>
          </p:cNvPicPr>
          <p:nvPr/>
        </p:nvPicPr>
        <p:blipFill>
          <a:blip r:embed="rId5" cstate="print">
            <a:clrChange>
              <a:clrFrom>
                <a:srgbClr val="FDFDFD"/>
              </a:clrFrom>
              <a:clrTo>
                <a:srgbClr val="FDFDFD">
                  <a:alpha val="0"/>
                </a:srgbClr>
              </a:clrTo>
            </a:clrChange>
          </a:blip>
          <a:srcRect/>
          <a:stretch>
            <a:fillRect/>
          </a:stretch>
        </p:blipFill>
        <p:spPr bwMode="auto">
          <a:xfrm>
            <a:off x="6897671" y="1265122"/>
            <a:ext cx="1331929" cy="952943"/>
          </a:xfrm>
          <a:prstGeom prst="rect">
            <a:avLst/>
          </a:prstGeom>
          <a:noFill/>
          <a:ln w="9525">
            <a:noFill/>
            <a:miter lim="800000"/>
            <a:headEnd/>
            <a:tailEnd/>
          </a:ln>
        </p:spPr>
      </p:pic>
      <p:sp>
        <p:nvSpPr>
          <p:cNvPr id="4" name="Rectangle 3"/>
          <p:cNvSpPr/>
          <p:nvPr/>
        </p:nvSpPr>
        <p:spPr>
          <a:xfrm>
            <a:off x="2971800" y="2375541"/>
            <a:ext cx="3024161" cy="307777"/>
          </a:xfrm>
          <a:prstGeom prst="rect">
            <a:avLst/>
          </a:prstGeom>
        </p:spPr>
        <p:txBody>
          <a:bodyPr wrap="none">
            <a:spAutoFit/>
          </a:bodyPr>
          <a:lstStyle/>
          <a:p>
            <a:r>
              <a:rPr lang="en-US" sz="1400" dirty="0"/>
              <a:t>http://annebittergroup.com/welcome/</a:t>
            </a:r>
          </a:p>
        </p:txBody>
      </p:sp>
      <p:sp>
        <p:nvSpPr>
          <p:cNvPr id="5" name="Rectangle 4"/>
          <p:cNvSpPr/>
          <p:nvPr/>
        </p:nvSpPr>
        <p:spPr>
          <a:xfrm>
            <a:off x="6705600" y="2375541"/>
            <a:ext cx="2060436" cy="307777"/>
          </a:xfrm>
          <a:prstGeom prst="rect">
            <a:avLst/>
          </a:prstGeom>
        </p:spPr>
        <p:txBody>
          <a:bodyPr wrap="none">
            <a:spAutoFit/>
          </a:bodyPr>
          <a:lstStyle/>
          <a:p>
            <a:r>
              <a:rPr lang="en-US" sz="1400" dirty="0"/>
              <a:t>http://www.otleash.com/</a:t>
            </a:r>
          </a:p>
        </p:txBody>
      </p:sp>
      <p:sp>
        <p:nvSpPr>
          <p:cNvPr id="18" name="Rectangle 17"/>
          <p:cNvSpPr/>
          <p:nvPr/>
        </p:nvSpPr>
        <p:spPr>
          <a:xfrm>
            <a:off x="297806" y="5261953"/>
            <a:ext cx="2514600" cy="523220"/>
          </a:xfrm>
          <a:prstGeom prst="rect">
            <a:avLst/>
          </a:prstGeom>
        </p:spPr>
        <p:txBody>
          <a:bodyPr wrap="square">
            <a:spAutoFit/>
          </a:bodyPr>
          <a:lstStyle/>
          <a:p>
            <a:r>
              <a:rPr lang="en-US" sz="1400" dirty="0"/>
              <a:t>http://www.pathfinderinnovation.com/index2.html</a:t>
            </a:r>
          </a:p>
        </p:txBody>
      </p:sp>
      <p:sp>
        <p:nvSpPr>
          <p:cNvPr id="19" name="Rectangle 18"/>
          <p:cNvSpPr/>
          <p:nvPr/>
        </p:nvSpPr>
        <p:spPr>
          <a:xfrm>
            <a:off x="2971800" y="5261953"/>
            <a:ext cx="3299365" cy="307777"/>
          </a:xfrm>
          <a:prstGeom prst="rect">
            <a:avLst/>
          </a:prstGeom>
        </p:spPr>
        <p:txBody>
          <a:bodyPr wrap="none">
            <a:spAutoFit/>
          </a:bodyPr>
          <a:lstStyle/>
          <a:p>
            <a:r>
              <a:rPr lang="en-US" sz="1400" dirty="0"/>
              <a:t>http://www.communitymarketinginc.com/</a:t>
            </a:r>
          </a:p>
        </p:txBody>
      </p:sp>
      <p:sp>
        <p:nvSpPr>
          <p:cNvPr id="20" name="Rectangle 19"/>
          <p:cNvSpPr/>
          <p:nvPr/>
        </p:nvSpPr>
        <p:spPr>
          <a:xfrm>
            <a:off x="6400800" y="5261953"/>
            <a:ext cx="2657074" cy="307777"/>
          </a:xfrm>
          <a:prstGeom prst="rect">
            <a:avLst/>
          </a:prstGeom>
        </p:spPr>
        <p:txBody>
          <a:bodyPr wrap="none">
            <a:spAutoFit/>
          </a:bodyPr>
          <a:lstStyle/>
          <a:p>
            <a:r>
              <a:rPr lang="en-US" sz="1400" dirty="0"/>
              <a:t>http://www.surveysampling.com/</a:t>
            </a:r>
          </a:p>
        </p:txBody>
      </p:sp>
      <p:pic>
        <p:nvPicPr>
          <p:cNvPr id="13" name="Picture 1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719892" y="1428022"/>
            <a:ext cx="1937657" cy="304800"/>
          </a:xfrm>
          <a:prstGeom prst="rect">
            <a:avLst/>
          </a:prstGeom>
        </p:spPr>
      </p:pic>
      <p:pic>
        <p:nvPicPr>
          <p:cNvPr id="14" name="Picture 13"/>
          <p:cNvPicPr>
            <a:picLocks noChangeAspect="1"/>
          </p:cNvPicPr>
          <p:nvPr/>
        </p:nvPicPr>
        <p:blipFill rotWithShape="1">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r="21891" b="-19950"/>
          <a:stretch/>
        </p:blipFill>
        <p:spPr>
          <a:xfrm>
            <a:off x="3252157" y="4305370"/>
            <a:ext cx="2743200" cy="314194"/>
          </a:xfrm>
          <a:prstGeom prst="rect">
            <a:avLst/>
          </a:prstGeom>
        </p:spPr>
      </p:pic>
      <p:sp>
        <p:nvSpPr>
          <p:cNvPr id="21" name="Rectangle 20"/>
          <p:cNvSpPr/>
          <p:nvPr/>
        </p:nvSpPr>
        <p:spPr>
          <a:xfrm>
            <a:off x="297806" y="2375541"/>
            <a:ext cx="2283446" cy="307777"/>
          </a:xfrm>
          <a:prstGeom prst="rect">
            <a:avLst/>
          </a:prstGeom>
        </p:spPr>
        <p:txBody>
          <a:bodyPr wrap="none">
            <a:spAutoFit/>
          </a:bodyPr>
          <a:lstStyle/>
          <a:p>
            <a:r>
              <a:rPr lang="en-US" sz="1400" dirty="0"/>
              <a:t>http://revelationglobal.com/</a:t>
            </a:r>
          </a:p>
        </p:txBody>
      </p:sp>
    </p:spTree>
    <p:extLst>
      <p:ext uri="{BB962C8B-B14F-4D97-AF65-F5344CB8AC3E}">
        <p14:creationId xmlns:p14="http://schemas.microsoft.com/office/powerpoint/2010/main" val="37952054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28600" y="304800"/>
            <a:ext cx="6172200" cy="369332"/>
          </a:xfrm>
          <a:prstGeom prst="rect">
            <a:avLst/>
          </a:prstGeom>
          <a:noFill/>
        </p:spPr>
        <p:txBody>
          <a:bodyPr wrap="square" rtlCol="0">
            <a:spAutoFit/>
          </a:bodyPr>
          <a:lstStyle/>
          <a:p>
            <a:r>
              <a:rPr lang="en-US" dirty="0" smtClean="0">
                <a:solidFill>
                  <a:schemeClr val="accent5">
                    <a:lumMod val="75000"/>
                  </a:schemeClr>
                </a:solidFill>
                <a:latin typeface="Tahoma" pitchFamily="34" charset="0"/>
                <a:ea typeface="Tahoma" pitchFamily="34" charset="0"/>
                <a:cs typeface="Tahoma" pitchFamily="34" charset="0"/>
              </a:rPr>
              <a:t>Contact</a:t>
            </a:r>
            <a:endParaRPr lang="en-US" dirty="0">
              <a:solidFill>
                <a:schemeClr val="accent5">
                  <a:lumMod val="75000"/>
                </a:schemeClr>
              </a:solidFill>
              <a:latin typeface="Tahoma" pitchFamily="34" charset="0"/>
              <a:ea typeface="Tahoma" pitchFamily="34" charset="0"/>
              <a:cs typeface="Tahoma" pitchFamily="34" charset="0"/>
            </a:endParaRPr>
          </a:p>
        </p:txBody>
      </p:sp>
      <p:sp>
        <p:nvSpPr>
          <p:cNvPr id="22" name="Rectangle 21"/>
          <p:cNvSpPr/>
          <p:nvPr/>
        </p:nvSpPr>
        <p:spPr>
          <a:xfrm>
            <a:off x="1219200" y="1524000"/>
            <a:ext cx="3733800" cy="3124200"/>
          </a:xfrm>
          <a:prstGeom prst="rect">
            <a:avLst/>
          </a:prstGeom>
          <a:solidFill>
            <a:schemeClr val="accent5">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tIns="182880" rtlCol="0" anchor="t" anchorCtr="0"/>
          <a:lstStyle/>
          <a:p>
            <a:r>
              <a:rPr lang="en-US" dirty="0" smtClean="0">
                <a:solidFill>
                  <a:schemeClr val="accent5">
                    <a:lumMod val="75000"/>
                  </a:schemeClr>
                </a:solidFill>
              </a:rPr>
              <a:t>INCLUDE CONTACT SUBMISSION FORM LINKED TO MY EMAIL</a:t>
            </a:r>
          </a:p>
          <a:p>
            <a:endParaRPr lang="en-US" dirty="0" smtClean="0">
              <a:solidFill>
                <a:schemeClr val="accent5">
                  <a:lumMod val="75000"/>
                </a:schemeClr>
              </a:solidFill>
            </a:endParaRPr>
          </a:p>
          <a:p>
            <a:r>
              <a:rPr lang="en-US" dirty="0" smtClean="0">
                <a:solidFill>
                  <a:schemeClr val="accent5">
                    <a:lumMod val="75000"/>
                  </a:schemeClr>
                </a:solidFill>
              </a:rPr>
              <a:t>Name*:  	____________________</a:t>
            </a:r>
          </a:p>
          <a:p>
            <a:r>
              <a:rPr lang="en-US" dirty="0" smtClean="0">
                <a:solidFill>
                  <a:schemeClr val="accent5">
                    <a:lumMod val="75000"/>
                  </a:schemeClr>
                </a:solidFill>
              </a:rPr>
              <a:t>Email*: 	____________________</a:t>
            </a:r>
          </a:p>
          <a:p>
            <a:r>
              <a:rPr lang="en-US" dirty="0" smtClean="0">
                <a:solidFill>
                  <a:schemeClr val="accent5">
                    <a:lumMod val="75000"/>
                  </a:schemeClr>
                </a:solidFill>
              </a:rPr>
              <a:t>Phone:	____________________</a:t>
            </a:r>
          </a:p>
          <a:p>
            <a:endParaRPr lang="en-US" dirty="0" smtClean="0">
              <a:solidFill>
                <a:schemeClr val="accent5">
                  <a:lumMod val="75000"/>
                </a:schemeClr>
              </a:solidFill>
            </a:endParaRPr>
          </a:p>
          <a:p>
            <a:r>
              <a:rPr lang="en-US" dirty="0" smtClean="0">
                <a:solidFill>
                  <a:schemeClr val="accent5">
                    <a:lumMod val="75000"/>
                  </a:schemeClr>
                </a:solidFill>
              </a:rPr>
              <a:t>Question/Comments:</a:t>
            </a:r>
          </a:p>
          <a:p>
            <a:pPr algn="ctr"/>
            <a:r>
              <a:rPr lang="en-US" dirty="0" smtClean="0">
                <a:solidFill>
                  <a:schemeClr val="accent5">
                    <a:lumMod val="75000"/>
                  </a:schemeClr>
                </a:solidFill>
              </a:rPr>
              <a:t>	 ____________________</a:t>
            </a:r>
          </a:p>
          <a:p>
            <a:pPr algn="ctr">
              <a:spcBef>
                <a:spcPts val="1200"/>
              </a:spcBef>
            </a:pPr>
            <a:r>
              <a:rPr lang="en-US" sz="1400" b="1" dirty="0" smtClean="0">
                <a:solidFill>
                  <a:schemeClr val="accent5">
                    <a:lumMod val="75000"/>
                  </a:schemeClr>
                </a:solidFill>
              </a:rPr>
              <a:t>SUBMIT</a:t>
            </a:r>
          </a:p>
        </p:txBody>
      </p:sp>
      <p:sp>
        <p:nvSpPr>
          <p:cNvPr id="17" name="Rectangle 16"/>
          <p:cNvSpPr/>
          <p:nvPr/>
        </p:nvSpPr>
        <p:spPr>
          <a:xfrm>
            <a:off x="-3200400" y="304800"/>
            <a:ext cx="3124200" cy="20574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accent1">
                    <a:lumMod val="75000"/>
                  </a:schemeClr>
                </a:solidFill>
              </a:rPr>
              <a:t>Maybe a cool icon on this page to make it interesting</a:t>
            </a: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p:txBody>
      </p:sp>
    </p:spTree>
    <p:extLst>
      <p:ext uri="{BB962C8B-B14F-4D97-AF65-F5344CB8AC3E}">
        <p14:creationId xmlns:p14="http://schemas.microsoft.com/office/powerpoint/2010/main" val="8152184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b="29542"/>
          <a:stretch/>
        </p:blipFill>
        <p:spPr bwMode="auto">
          <a:xfrm>
            <a:off x="89553" y="0"/>
            <a:ext cx="9048750" cy="67648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00400" y="304800"/>
            <a:ext cx="3124200" cy="3810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dirty="0" smtClean="0">
                <a:solidFill>
                  <a:schemeClr val="accent1">
                    <a:lumMod val="75000"/>
                  </a:schemeClr>
                </a:solidFill>
              </a:rPr>
              <a:t>I like the idea of the vertical scroll navigation format like you showed me. </a:t>
            </a:r>
          </a:p>
          <a:p>
            <a:endParaRPr lang="en-US" sz="1400" dirty="0">
              <a:solidFill>
                <a:schemeClr val="accent1">
                  <a:lumMod val="75000"/>
                </a:schemeClr>
              </a:solidFill>
            </a:endParaRPr>
          </a:p>
          <a:p>
            <a:r>
              <a:rPr lang="en-US" sz="1400" dirty="0" smtClean="0">
                <a:solidFill>
                  <a:schemeClr val="accent1">
                    <a:lumMod val="75000"/>
                  </a:schemeClr>
                </a:solidFill>
              </a:rPr>
              <a:t>Apart from the homepage, use the plain white brick background without the lamp for all other pages.</a:t>
            </a:r>
          </a:p>
          <a:p>
            <a:endParaRPr lang="en-US" sz="1400" dirty="0">
              <a:solidFill>
                <a:schemeClr val="accent1">
                  <a:lumMod val="75000"/>
                </a:schemeClr>
              </a:solidFill>
            </a:endParaRPr>
          </a:p>
          <a:p>
            <a:r>
              <a:rPr lang="en-US" sz="1400" dirty="0" smtClean="0">
                <a:solidFill>
                  <a:schemeClr val="accent1">
                    <a:lumMod val="75000"/>
                  </a:schemeClr>
                </a:solidFill>
              </a:rPr>
              <a:t>Just make sure the titles at the top are well spaced from the main logo in the upper left corner.</a:t>
            </a:r>
          </a:p>
          <a:p>
            <a:endParaRPr lang="en-US" sz="1400" dirty="0">
              <a:solidFill>
                <a:schemeClr val="accent1">
                  <a:lumMod val="75000"/>
                </a:schemeClr>
              </a:solidFill>
            </a:endParaRPr>
          </a:p>
          <a:p>
            <a:r>
              <a:rPr lang="en-US" sz="1400" dirty="0" smtClean="0">
                <a:solidFill>
                  <a:schemeClr val="accent1">
                    <a:lumMod val="75000"/>
                  </a:schemeClr>
                </a:solidFill>
              </a:rPr>
              <a:t>I want to do something cool with the Effie Award icon/image. Let me know what you think. If you search Google images for Effie Awards there’s some options. </a:t>
            </a:r>
          </a:p>
          <a:p>
            <a:endParaRPr lang="en-US" sz="1400" dirty="0">
              <a:solidFill>
                <a:schemeClr val="accent1">
                  <a:lumMod val="75000"/>
                </a:schemeClr>
              </a:solidFill>
            </a:endParaRPr>
          </a:p>
        </p:txBody>
      </p:sp>
      <p:sp>
        <p:nvSpPr>
          <p:cNvPr id="7" name="Rectangle 6"/>
          <p:cNvSpPr/>
          <p:nvPr/>
        </p:nvSpPr>
        <p:spPr>
          <a:xfrm>
            <a:off x="1981200" y="1447800"/>
            <a:ext cx="5867400" cy="1651000"/>
          </a:xfrm>
          <a:prstGeom prst="rect">
            <a:avLst/>
          </a:prstGeom>
          <a:solidFill>
            <a:schemeClr val="bg1">
              <a:lumMod val="95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200" b="1" dirty="0">
                <a:solidFill>
                  <a:srgbClr val="0070C0"/>
                </a:solidFill>
                <a:latin typeface="Corbel" pitchFamily="34" charset="0"/>
              </a:rPr>
              <a:t>Insight By Design </a:t>
            </a:r>
            <a:r>
              <a:rPr lang="en-US" sz="1200" dirty="0">
                <a:solidFill>
                  <a:schemeClr val="tx1">
                    <a:lumMod val="75000"/>
                    <a:lumOff val="25000"/>
                  </a:schemeClr>
                </a:solidFill>
                <a:latin typeface="Corbel" pitchFamily="34" charset="0"/>
              </a:rPr>
              <a:t>is a new breed of marketing consulting agency </a:t>
            </a:r>
            <a:r>
              <a:rPr lang="en-US" sz="1200" dirty="0" smtClean="0">
                <a:solidFill>
                  <a:schemeClr val="tx1">
                    <a:lumMod val="75000"/>
                    <a:lumOff val="25000"/>
                  </a:schemeClr>
                </a:solidFill>
                <a:latin typeface="Corbel" pitchFamily="34" charset="0"/>
              </a:rPr>
              <a:t>built for the next frontier of consumer learning. Social interaction will be at the heart of great insights going forward – in how consumers engage with brands and in how organizations socialize what they learn to gain competitive advantage.</a:t>
            </a:r>
          </a:p>
          <a:p>
            <a:pPr>
              <a:spcBef>
                <a:spcPts val="1200"/>
              </a:spcBef>
            </a:pPr>
            <a:r>
              <a:rPr lang="en-US" sz="1200" dirty="0" smtClean="0">
                <a:solidFill>
                  <a:schemeClr val="tx1">
                    <a:lumMod val="75000"/>
                    <a:lumOff val="25000"/>
                  </a:schemeClr>
                </a:solidFill>
                <a:latin typeface="Corbel" pitchFamily="34" charset="0"/>
              </a:rPr>
              <a:t>By fusing innovative insights </a:t>
            </a:r>
            <a:r>
              <a:rPr lang="en-US" sz="1200" dirty="0">
                <a:solidFill>
                  <a:schemeClr val="tx1">
                    <a:lumMod val="75000"/>
                    <a:lumOff val="25000"/>
                  </a:schemeClr>
                </a:solidFill>
                <a:latin typeface="Corbel" pitchFamily="34" charset="0"/>
              </a:rPr>
              <a:t>techniques, </a:t>
            </a:r>
            <a:r>
              <a:rPr lang="en-US" sz="1200" dirty="0" smtClean="0">
                <a:solidFill>
                  <a:schemeClr val="tx1">
                    <a:lumMod val="75000"/>
                    <a:lumOff val="25000"/>
                  </a:schemeClr>
                </a:solidFill>
                <a:latin typeface="Corbel" pitchFamily="34" charset="0"/>
              </a:rPr>
              <a:t>technology and  compelling </a:t>
            </a:r>
            <a:r>
              <a:rPr lang="en-US" sz="1200" dirty="0">
                <a:solidFill>
                  <a:schemeClr val="tx1">
                    <a:lumMod val="75000"/>
                    <a:lumOff val="25000"/>
                  </a:schemeClr>
                </a:solidFill>
                <a:latin typeface="Corbel" pitchFamily="34" charset="0"/>
              </a:rPr>
              <a:t>graphic design-based </a:t>
            </a:r>
            <a:r>
              <a:rPr lang="en-US" sz="1200" dirty="0" smtClean="0">
                <a:solidFill>
                  <a:schemeClr val="tx1">
                    <a:lumMod val="75000"/>
                    <a:lumOff val="25000"/>
                  </a:schemeClr>
                </a:solidFill>
                <a:latin typeface="Corbel" pitchFamily="34" charset="0"/>
              </a:rPr>
              <a:t>reporting, we ensure </a:t>
            </a:r>
            <a:r>
              <a:rPr lang="en-US" sz="1200" dirty="0">
                <a:solidFill>
                  <a:schemeClr val="tx1">
                    <a:lumMod val="75000"/>
                    <a:lumOff val="25000"/>
                  </a:schemeClr>
                </a:solidFill>
                <a:latin typeface="Corbel" pitchFamily="34" charset="0"/>
              </a:rPr>
              <a:t>results get noticed </a:t>
            </a:r>
            <a:r>
              <a:rPr lang="en-US" sz="1200" dirty="0" smtClean="0">
                <a:solidFill>
                  <a:schemeClr val="tx1">
                    <a:lumMod val="75000"/>
                    <a:lumOff val="25000"/>
                  </a:schemeClr>
                </a:solidFill>
                <a:latin typeface="Corbel" pitchFamily="34" charset="0"/>
              </a:rPr>
              <a:t>and make an impact.</a:t>
            </a:r>
            <a:endParaRPr lang="en-US" sz="1200" dirty="0">
              <a:solidFill>
                <a:schemeClr val="tx1">
                  <a:lumMod val="75000"/>
                  <a:lumOff val="25000"/>
                </a:schemeClr>
              </a:solidFill>
            </a:endParaRPr>
          </a:p>
          <a:p>
            <a:pPr>
              <a:spcBef>
                <a:spcPts val="1200"/>
              </a:spcBef>
            </a:pPr>
            <a:endParaRPr lang="en-US" sz="1200" dirty="0">
              <a:solidFill>
                <a:schemeClr val="tx1">
                  <a:lumMod val="85000"/>
                  <a:lumOff val="15000"/>
                </a:schemeClr>
              </a:solidFill>
            </a:endParaRPr>
          </a:p>
        </p:txBody>
      </p:sp>
      <p:sp>
        <p:nvSpPr>
          <p:cNvPr id="9" name="Rectangle 8"/>
          <p:cNvSpPr/>
          <p:nvPr/>
        </p:nvSpPr>
        <p:spPr>
          <a:xfrm>
            <a:off x="304800" y="3263662"/>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lgn="ctr">
              <a:spcBef>
                <a:spcPts val="1200"/>
              </a:spcBef>
            </a:pPr>
            <a:r>
              <a:rPr lang="en-US" sz="1200" b="1" dirty="0" smtClean="0">
                <a:solidFill>
                  <a:schemeClr val="accent5">
                    <a:lumMod val="50000"/>
                  </a:schemeClr>
                </a:solidFill>
                <a:latin typeface="Tahoma" pitchFamily="34" charset="0"/>
                <a:ea typeface="Tahoma" pitchFamily="34" charset="0"/>
                <a:cs typeface="Tahoma" pitchFamily="34" charset="0"/>
              </a:rPr>
              <a:t>Great Design</a:t>
            </a:r>
          </a:p>
          <a:p>
            <a:pPr algn="ctr">
              <a:spcBef>
                <a:spcPts val="1200"/>
              </a:spcBef>
            </a:pPr>
            <a:endParaRPr lang="en-US" sz="1200" b="1" dirty="0">
              <a:solidFill>
                <a:schemeClr val="accent5">
                  <a:lumMod val="50000"/>
                </a:schemeClr>
              </a:solidFill>
              <a:latin typeface="Tahoma" pitchFamily="34" charset="0"/>
              <a:ea typeface="Tahoma" pitchFamily="34" charset="0"/>
              <a:cs typeface="Tahoma" pitchFamily="34" charset="0"/>
            </a:endParaRPr>
          </a:p>
          <a:p>
            <a:pPr algn="ctr">
              <a:spcBef>
                <a:spcPts val="1200"/>
              </a:spcBef>
            </a:pPr>
            <a:endParaRPr lang="en-US" sz="1200" b="1" dirty="0" smtClean="0">
              <a:solidFill>
                <a:schemeClr val="accent5">
                  <a:lumMod val="50000"/>
                </a:schemeClr>
              </a:solidFill>
              <a:latin typeface="Tahoma" pitchFamily="34" charset="0"/>
              <a:ea typeface="Tahoma" pitchFamily="34" charset="0"/>
              <a:cs typeface="Tahoma" pitchFamily="34" charset="0"/>
            </a:endParaRPr>
          </a:p>
        </p:txBody>
      </p:sp>
      <p:sp>
        <p:nvSpPr>
          <p:cNvPr id="15" name="Rectangle 14"/>
          <p:cNvSpPr/>
          <p:nvPr/>
        </p:nvSpPr>
        <p:spPr>
          <a:xfrm>
            <a:off x="6324600" y="3230358"/>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lgn="ctr">
              <a:spcBef>
                <a:spcPts val="1200"/>
              </a:spcBef>
            </a:pPr>
            <a:r>
              <a:rPr lang="en-US" sz="1200" b="1" dirty="0">
                <a:solidFill>
                  <a:schemeClr val="accent5">
                    <a:lumMod val="50000"/>
                  </a:schemeClr>
                </a:solidFill>
                <a:latin typeface="Tahoma" pitchFamily="34" charset="0"/>
                <a:ea typeface="Tahoma" pitchFamily="34" charset="0"/>
                <a:cs typeface="Tahoma" pitchFamily="34" charset="0"/>
              </a:rPr>
              <a:t>Award-winning </a:t>
            </a:r>
            <a:r>
              <a:rPr lang="en-US" sz="1200" b="1" dirty="0" smtClean="0">
                <a:solidFill>
                  <a:schemeClr val="accent5">
                    <a:lumMod val="50000"/>
                  </a:schemeClr>
                </a:solidFill>
                <a:latin typeface="Tahoma" pitchFamily="34" charset="0"/>
                <a:ea typeface="Tahoma" pitchFamily="34" charset="0"/>
                <a:cs typeface="Tahoma" pitchFamily="34" charset="0"/>
              </a:rPr>
              <a:t>Insights </a:t>
            </a:r>
            <a:endParaRPr lang="en-US" sz="1200" b="1" dirty="0">
              <a:solidFill>
                <a:schemeClr val="tx1">
                  <a:lumMod val="85000"/>
                  <a:lumOff val="15000"/>
                </a:schemeClr>
              </a:solidFill>
            </a:endParaRPr>
          </a:p>
        </p:txBody>
      </p:sp>
      <p:sp>
        <p:nvSpPr>
          <p:cNvPr id="16" name="Rectangle 15"/>
          <p:cNvSpPr/>
          <p:nvPr/>
        </p:nvSpPr>
        <p:spPr>
          <a:xfrm>
            <a:off x="3280428" y="3230358"/>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lgn="ctr">
              <a:spcBef>
                <a:spcPts val="1200"/>
              </a:spcBef>
            </a:pPr>
            <a:r>
              <a:rPr lang="en-US" sz="1200" b="1" dirty="0" smtClean="0">
                <a:solidFill>
                  <a:schemeClr val="accent5">
                    <a:lumMod val="50000"/>
                  </a:schemeClr>
                </a:solidFill>
                <a:latin typeface="Tahoma" pitchFamily="34" charset="0"/>
                <a:ea typeface="Tahoma" pitchFamily="34" charset="0"/>
                <a:cs typeface="Tahoma" pitchFamily="34" charset="0"/>
              </a:rPr>
              <a:t>Expert Partners</a:t>
            </a:r>
          </a:p>
          <a:p>
            <a:pPr algn="ctr">
              <a:spcBef>
                <a:spcPts val="1200"/>
              </a:spcBef>
            </a:pPr>
            <a:endParaRPr lang="en-US" sz="1200" b="1" dirty="0">
              <a:solidFill>
                <a:schemeClr val="accent5">
                  <a:lumMod val="50000"/>
                </a:schemeClr>
              </a:solidFill>
              <a:latin typeface="Tahoma" pitchFamily="34" charset="0"/>
              <a:ea typeface="Tahoma" pitchFamily="34" charset="0"/>
              <a:cs typeface="Tahoma" pitchFamily="34" charset="0"/>
            </a:endParaRPr>
          </a:p>
          <a:p>
            <a:pPr algn="ctr">
              <a:spcBef>
                <a:spcPts val="1200"/>
              </a:spcBef>
            </a:pPr>
            <a:endParaRPr lang="en-US" sz="1200" b="1" dirty="0">
              <a:solidFill>
                <a:schemeClr val="tx1">
                  <a:lumMod val="85000"/>
                  <a:lumOff val="15000"/>
                </a:schemeClr>
              </a:solidFill>
            </a:endParaRPr>
          </a:p>
        </p:txBody>
      </p:sp>
      <p:sp>
        <p:nvSpPr>
          <p:cNvPr id="11" name="Rectangle 10"/>
          <p:cNvSpPr/>
          <p:nvPr/>
        </p:nvSpPr>
        <p:spPr>
          <a:xfrm>
            <a:off x="6604624" y="3733800"/>
            <a:ext cx="2208938" cy="307777"/>
          </a:xfrm>
          <a:prstGeom prst="rect">
            <a:avLst/>
          </a:prstGeom>
        </p:spPr>
        <p:txBody>
          <a:bodyPr wrap="none">
            <a:spAutoFit/>
          </a:bodyPr>
          <a:lstStyle/>
          <a:p>
            <a:pPr lvl="0" algn="ctr"/>
            <a:r>
              <a:rPr lang="en-US" sz="1400" spc="700" dirty="0" smtClean="0">
                <a:solidFill>
                  <a:schemeClr val="accent5">
                    <a:lumMod val="50000"/>
                  </a:schemeClr>
                </a:solidFill>
                <a:latin typeface="Corbel" pitchFamily="34" charset="0"/>
              </a:rPr>
              <a:t>2012 WINNER</a:t>
            </a:r>
            <a:endParaRPr lang="en-US" sz="1400" spc="700" dirty="0">
              <a:solidFill>
                <a:schemeClr val="accent5">
                  <a:lumMod val="50000"/>
                </a:schemeClr>
              </a:solidFill>
              <a:latin typeface="Corbel" pitchFamily="34" charset="0"/>
            </a:endParaRPr>
          </a:p>
        </p:txBody>
      </p:sp>
      <p:pic>
        <p:nvPicPr>
          <p:cNvPr id="18" name="Picture 17"/>
          <p:cNvPicPr>
            <a:picLocks noChangeAspect="1"/>
          </p:cNvPicPr>
          <p:nvPr/>
        </p:nvPicPr>
        <p:blipFill rotWithShape="1">
          <a:blip r:embed="rId3">
            <a:extLst>
              <a:ext uri="{28A0092B-C50C-407E-A947-70E740481C1C}">
                <a14:useLocalDpi xmlns:a14="http://schemas.microsoft.com/office/drawing/2010/main" val="0"/>
              </a:ext>
            </a:extLst>
          </a:blip>
          <a:srcRect l="2786" t="13447" r="3076" b="9294"/>
          <a:stretch/>
        </p:blipFill>
        <p:spPr>
          <a:xfrm>
            <a:off x="6474507" y="4299567"/>
            <a:ext cx="2367185" cy="1059679"/>
          </a:xfrm>
          <a:prstGeom prst="rect">
            <a:avLst/>
          </a:prstGeom>
        </p:spPr>
      </p:pic>
      <p:pic>
        <p:nvPicPr>
          <p:cNvPr id="14" name="Picture 13" descr="Effie Award fixed.png"/>
          <p:cNvPicPr>
            <a:picLocks noChangeAspect="1"/>
          </p:cNvPicPr>
          <p:nvPr/>
        </p:nvPicPr>
        <p:blipFill>
          <a:blip r:embed="rId4" cstate="print"/>
          <a:srcRect l="51667" t="23853" b="24464"/>
          <a:stretch>
            <a:fillRect/>
          </a:stretch>
        </p:blipFill>
        <p:spPr>
          <a:xfrm>
            <a:off x="6440324" y="4114800"/>
            <a:ext cx="1143000" cy="512379"/>
          </a:xfrm>
          <a:prstGeom prst="rect">
            <a:avLst/>
          </a:prstGeom>
        </p:spPr>
      </p:pic>
      <p:sp>
        <p:nvSpPr>
          <p:cNvPr id="20" name="Rectangle 19"/>
          <p:cNvSpPr/>
          <p:nvPr/>
        </p:nvSpPr>
        <p:spPr>
          <a:xfrm>
            <a:off x="304800" y="5892646"/>
            <a:ext cx="2667000" cy="406316"/>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0" rIns="274320" bIns="0" rtlCol="0" anchor="ctr" anchorCtr="0"/>
          <a:lstStyle/>
          <a:p>
            <a:pPr algn="ctr">
              <a:spcBef>
                <a:spcPts val="1200"/>
              </a:spcBef>
            </a:pPr>
            <a:r>
              <a:rPr lang="en-US" sz="1200" b="1" dirty="0">
                <a:solidFill>
                  <a:schemeClr val="accent5">
                    <a:lumMod val="50000"/>
                  </a:schemeClr>
                </a:solidFill>
                <a:latin typeface="Tahoma" pitchFamily="34" charset="0"/>
                <a:ea typeface="Tahoma" pitchFamily="34" charset="0"/>
                <a:cs typeface="Tahoma" pitchFamily="34" charset="0"/>
              </a:rPr>
              <a:t>Find out more </a:t>
            </a:r>
            <a:r>
              <a:rPr lang="en-US" sz="1200" b="1" dirty="0" smtClean="0">
                <a:solidFill>
                  <a:schemeClr val="accent5">
                    <a:lumMod val="50000"/>
                  </a:schemeClr>
                </a:solidFill>
                <a:latin typeface="Tahoma" pitchFamily="34" charset="0"/>
                <a:ea typeface="Tahoma" pitchFamily="34" charset="0"/>
                <a:cs typeface="Tahoma" pitchFamily="34" charset="0"/>
              </a:rPr>
              <a:t>&gt;&gt;&gt;</a:t>
            </a:r>
            <a:endParaRPr lang="en-US" sz="1200" b="1" dirty="0">
              <a:solidFill>
                <a:schemeClr val="accent5">
                  <a:lumMod val="50000"/>
                </a:schemeClr>
              </a:solidFill>
              <a:latin typeface="Tahoma" pitchFamily="34" charset="0"/>
              <a:ea typeface="Tahoma" pitchFamily="34" charset="0"/>
              <a:cs typeface="Tahoma" pitchFamily="34" charset="0"/>
            </a:endParaRPr>
          </a:p>
        </p:txBody>
      </p:sp>
      <p:sp>
        <p:nvSpPr>
          <p:cNvPr id="21" name="Rectangle 20"/>
          <p:cNvSpPr/>
          <p:nvPr/>
        </p:nvSpPr>
        <p:spPr>
          <a:xfrm>
            <a:off x="6324600" y="5884492"/>
            <a:ext cx="2667000" cy="406316"/>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0" rIns="274320" bIns="0" rtlCol="0" anchor="ctr" anchorCtr="0"/>
          <a:lstStyle/>
          <a:p>
            <a:pPr algn="ctr">
              <a:spcBef>
                <a:spcPts val="1200"/>
              </a:spcBef>
            </a:pPr>
            <a:r>
              <a:rPr lang="en-US" sz="1200" b="1" dirty="0" smtClean="0">
                <a:solidFill>
                  <a:schemeClr val="accent5">
                    <a:lumMod val="50000"/>
                  </a:schemeClr>
                </a:solidFill>
                <a:latin typeface="Tahoma" pitchFamily="34" charset="0"/>
                <a:ea typeface="Tahoma" pitchFamily="34" charset="0"/>
                <a:cs typeface="Tahoma" pitchFamily="34" charset="0"/>
              </a:rPr>
              <a:t>Check out our work &gt;&gt;&gt;</a:t>
            </a:r>
            <a:endParaRPr lang="en-US" sz="1200" b="1" dirty="0">
              <a:solidFill>
                <a:schemeClr val="accent5">
                  <a:lumMod val="50000"/>
                </a:schemeClr>
              </a:solidFill>
              <a:latin typeface="Tahoma" pitchFamily="34" charset="0"/>
              <a:ea typeface="Tahoma" pitchFamily="34" charset="0"/>
              <a:cs typeface="Tahoma" pitchFamily="34" charset="0"/>
            </a:endParaRPr>
          </a:p>
        </p:txBody>
      </p:sp>
      <p:sp>
        <p:nvSpPr>
          <p:cNvPr id="22" name="Rectangle 21"/>
          <p:cNvSpPr/>
          <p:nvPr/>
        </p:nvSpPr>
        <p:spPr>
          <a:xfrm>
            <a:off x="3276600" y="5892324"/>
            <a:ext cx="2667000" cy="406316"/>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0" rIns="274320" bIns="0" rtlCol="0" anchor="ctr" anchorCtr="0"/>
          <a:lstStyle/>
          <a:p>
            <a:pPr algn="ctr">
              <a:spcBef>
                <a:spcPts val="1200"/>
              </a:spcBef>
            </a:pPr>
            <a:r>
              <a:rPr lang="en-US" sz="1200" b="1" dirty="0">
                <a:solidFill>
                  <a:schemeClr val="accent5">
                    <a:lumMod val="50000"/>
                  </a:schemeClr>
                </a:solidFill>
                <a:latin typeface="Tahoma" pitchFamily="34" charset="0"/>
                <a:ea typeface="Tahoma" pitchFamily="34" charset="0"/>
                <a:cs typeface="Tahoma" pitchFamily="34" charset="0"/>
              </a:rPr>
              <a:t>See how we can help &gt;&gt;&gt;</a:t>
            </a:r>
          </a:p>
        </p:txBody>
      </p:sp>
      <p:sp>
        <p:nvSpPr>
          <p:cNvPr id="23" name="Rectangle 22"/>
          <p:cNvSpPr/>
          <p:nvPr/>
        </p:nvSpPr>
        <p:spPr>
          <a:xfrm>
            <a:off x="9372600" y="3233704"/>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a:spcBef>
                <a:spcPts val="300"/>
              </a:spcBef>
            </a:pPr>
            <a:r>
              <a:rPr lang="en-US" sz="1000" dirty="0" smtClean="0">
                <a:solidFill>
                  <a:schemeClr val="tx1">
                    <a:lumMod val="75000"/>
                    <a:lumOff val="25000"/>
                  </a:schemeClr>
                </a:solidFill>
                <a:latin typeface="Tahoma" pitchFamily="34" charset="0"/>
                <a:ea typeface="Tahoma" pitchFamily="34" charset="0"/>
                <a:cs typeface="Tahoma" pitchFamily="34" charset="0"/>
              </a:rPr>
              <a:t>We focus on designing the…</a:t>
            </a:r>
          </a:p>
          <a:p>
            <a:pPr marL="171450" indent="-171450">
              <a:spcBef>
                <a:spcPts val="300"/>
              </a:spcBef>
              <a:buFont typeface="Arial" pitchFamily="34" charset="0"/>
              <a:buChar char="•"/>
            </a:pPr>
            <a:r>
              <a:rPr lang="en-US" sz="1000" dirty="0" smtClean="0">
                <a:solidFill>
                  <a:schemeClr val="tx1">
                    <a:lumMod val="75000"/>
                    <a:lumOff val="25000"/>
                  </a:schemeClr>
                </a:solidFill>
                <a:latin typeface="Tahoma" pitchFamily="34" charset="0"/>
                <a:ea typeface="Tahoma" pitchFamily="34" charset="0"/>
                <a:cs typeface="Tahoma" pitchFamily="34" charset="0"/>
              </a:rPr>
              <a:t>best </a:t>
            </a:r>
            <a:r>
              <a:rPr lang="en-US" sz="1000" dirty="0">
                <a:solidFill>
                  <a:schemeClr val="tx1">
                    <a:lumMod val="75000"/>
                    <a:lumOff val="25000"/>
                  </a:schemeClr>
                </a:solidFill>
                <a:latin typeface="Tahoma" pitchFamily="34" charset="0"/>
                <a:ea typeface="Tahoma" pitchFamily="34" charset="0"/>
                <a:cs typeface="Tahoma" pitchFamily="34" charset="0"/>
              </a:rPr>
              <a:t>research </a:t>
            </a:r>
            <a:r>
              <a:rPr lang="en-US" sz="1000" dirty="0" smtClean="0">
                <a:solidFill>
                  <a:schemeClr val="tx1">
                    <a:lumMod val="75000"/>
                    <a:lumOff val="25000"/>
                  </a:schemeClr>
                </a:solidFill>
                <a:latin typeface="Tahoma" pitchFamily="34" charset="0"/>
                <a:ea typeface="Tahoma" pitchFamily="34" charset="0"/>
                <a:cs typeface="Tahoma" pitchFamily="34" charset="0"/>
              </a:rPr>
              <a:t>approach</a:t>
            </a:r>
          </a:p>
          <a:p>
            <a:pPr marL="171450" indent="-171450">
              <a:spcBef>
                <a:spcPts val="300"/>
              </a:spcBef>
              <a:buFont typeface="Arial" pitchFamily="34" charset="0"/>
              <a:buChar char="•"/>
            </a:pPr>
            <a:r>
              <a:rPr lang="en-US" sz="1000" dirty="0" smtClean="0">
                <a:solidFill>
                  <a:schemeClr val="tx1">
                    <a:lumMod val="75000"/>
                    <a:lumOff val="25000"/>
                  </a:schemeClr>
                </a:solidFill>
                <a:latin typeface="Tahoma" pitchFamily="34" charset="0"/>
                <a:ea typeface="Tahoma" pitchFamily="34" charset="0"/>
                <a:cs typeface="Tahoma" pitchFamily="34" charset="0"/>
              </a:rPr>
              <a:t>most </a:t>
            </a:r>
            <a:r>
              <a:rPr lang="en-US" sz="1000" dirty="0">
                <a:solidFill>
                  <a:schemeClr val="tx1">
                    <a:lumMod val="75000"/>
                    <a:lumOff val="25000"/>
                  </a:schemeClr>
                </a:solidFill>
                <a:latin typeface="Tahoma" pitchFamily="34" charset="0"/>
                <a:ea typeface="Tahoma" pitchFamily="34" charset="0"/>
                <a:cs typeface="Tahoma" pitchFamily="34" charset="0"/>
              </a:rPr>
              <a:t>flexible </a:t>
            </a:r>
            <a:r>
              <a:rPr lang="en-US" sz="1000" dirty="0" smtClean="0">
                <a:solidFill>
                  <a:schemeClr val="tx1">
                    <a:lumMod val="75000"/>
                    <a:lumOff val="25000"/>
                  </a:schemeClr>
                </a:solidFill>
                <a:latin typeface="Tahoma" pitchFamily="34" charset="0"/>
                <a:ea typeface="Tahoma" pitchFamily="34" charset="0"/>
                <a:cs typeface="Tahoma" pitchFamily="34" charset="0"/>
              </a:rPr>
              <a:t>partnership</a:t>
            </a:r>
          </a:p>
          <a:p>
            <a:pPr marL="171450" indent="-171450">
              <a:spcBef>
                <a:spcPts val="300"/>
              </a:spcBef>
              <a:buFont typeface="Arial" pitchFamily="34" charset="0"/>
              <a:buChar char="•"/>
            </a:pPr>
            <a:r>
              <a:rPr lang="en-US" sz="1000" dirty="0" smtClean="0">
                <a:solidFill>
                  <a:schemeClr val="tx1">
                    <a:lumMod val="75000"/>
                    <a:lumOff val="25000"/>
                  </a:schemeClr>
                </a:solidFill>
                <a:latin typeface="Tahoma" pitchFamily="34" charset="0"/>
                <a:ea typeface="Tahoma" pitchFamily="34" charset="0"/>
                <a:cs typeface="Tahoma" pitchFamily="34" charset="0"/>
              </a:rPr>
              <a:t>most </a:t>
            </a:r>
            <a:r>
              <a:rPr lang="en-US" sz="1000" dirty="0">
                <a:solidFill>
                  <a:schemeClr val="tx1">
                    <a:lumMod val="75000"/>
                    <a:lumOff val="25000"/>
                  </a:schemeClr>
                </a:solidFill>
                <a:latin typeface="Tahoma" pitchFamily="34" charset="0"/>
                <a:ea typeface="Tahoma" pitchFamily="34" charset="0"/>
                <a:cs typeface="Tahoma" pitchFamily="34" charset="0"/>
              </a:rPr>
              <a:t>impactful </a:t>
            </a:r>
            <a:r>
              <a:rPr lang="en-US" sz="1000" dirty="0" smtClean="0">
                <a:solidFill>
                  <a:schemeClr val="tx1">
                    <a:lumMod val="75000"/>
                    <a:lumOff val="25000"/>
                  </a:schemeClr>
                </a:solidFill>
                <a:latin typeface="Tahoma" pitchFamily="34" charset="0"/>
                <a:ea typeface="Tahoma" pitchFamily="34" charset="0"/>
                <a:cs typeface="Tahoma" pitchFamily="34" charset="0"/>
              </a:rPr>
              <a:t>analysis</a:t>
            </a:r>
          </a:p>
          <a:p>
            <a:pPr marL="171450" indent="-171450">
              <a:spcBef>
                <a:spcPts val="300"/>
              </a:spcBef>
              <a:buFont typeface="Arial" pitchFamily="34" charset="0"/>
              <a:buChar char="•"/>
            </a:pPr>
            <a:r>
              <a:rPr lang="en-US" sz="1000" dirty="0" smtClean="0">
                <a:solidFill>
                  <a:schemeClr val="tx1">
                    <a:lumMod val="75000"/>
                    <a:lumOff val="25000"/>
                  </a:schemeClr>
                </a:solidFill>
                <a:latin typeface="Tahoma" pitchFamily="34" charset="0"/>
                <a:ea typeface="Tahoma" pitchFamily="34" charset="0"/>
                <a:cs typeface="Tahoma" pitchFamily="34" charset="0"/>
              </a:rPr>
              <a:t>most </a:t>
            </a:r>
            <a:r>
              <a:rPr lang="en-US" sz="1000" dirty="0">
                <a:solidFill>
                  <a:schemeClr val="tx1">
                    <a:lumMod val="75000"/>
                    <a:lumOff val="25000"/>
                  </a:schemeClr>
                </a:solidFill>
                <a:latin typeface="Tahoma" pitchFamily="34" charset="0"/>
                <a:ea typeface="Tahoma" pitchFamily="34" charset="0"/>
                <a:cs typeface="Tahoma" pitchFamily="34" charset="0"/>
              </a:rPr>
              <a:t>elegant, compelling deliverables that people actually want  to </a:t>
            </a:r>
            <a:r>
              <a:rPr lang="en-US" sz="1000" dirty="0" smtClean="0">
                <a:solidFill>
                  <a:schemeClr val="tx1">
                    <a:lumMod val="75000"/>
                    <a:lumOff val="25000"/>
                  </a:schemeClr>
                </a:solidFill>
                <a:latin typeface="Tahoma" pitchFamily="34" charset="0"/>
                <a:ea typeface="Tahoma" pitchFamily="34" charset="0"/>
                <a:cs typeface="Tahoma" pitchFamily="34" charset="0"/>
              </a:rPr>
              <a:t>read</a:t>
            </a:r>
            <a:endParaRPr lang="en-US" sz="1000" dirty="0">
              <a:solidFill>
                <a:schemeClr val="tx1">
                  <a:lumMod val="75000"/>
                  <a:lumOff val="25000"/>
                </a:schemeClr>
              </a:solidFill>
              <a:latin typeface="Tahoma" pitchFamily="34" charset="0"/>
              <a:ea typeface="Tahoma" pitchFamily="34" charset="0"/>
              <a:cs typeface="Tahoma" pitchFamily="34" charset="0"/>
            </a:endParaRPr>
          </a:p>
          <a:p>
            <a:pPr>
              <a:spcBef>
                <a:spcPts val="1200"/>
              </a:spcBef>
            </a:pPr>
            <a:r>
              <a:rPr lang="en-US" sz="1000" dirty="0" smtClean="0">
                <a:solidFill>
                  <a:schemeClr val="accent5">
                    <a:lumMod val="50000"/>
                  </a:schemeClr>
                </a:solidFill>
                <a:latin typeface="Tahoma" pitchFamily="34" charset="0"/>
                <a:ea typeface="Tahoma" pitchFamily="34" charset="0"/>
                <a:cs typeface="Tahoma" pitchFamily="34" charset="0"/>
              </a:rPr>
              <a:t>It’s </a:t>
            </a:r>
            <a:r>
              <a:rPr lang="en-US" sz="1000" dirty="0">
                <a:solidFill>
                  <a:schemeClr val="accent5">
                    <a:lumMod val="50000"/>
                  </a:schemeClr>
                </a:solidFill>
                <a:latin typeface="Tahoma" pitchFamily="34" charset="0"/>
                <a:ea typeface="Tahoma" pitchFamily="34" charset="0"/>
                <a:cs typeface="Tahoma" pitchFamily="34" charset="0"/>
              </a:rPr>
              <a:t>a new way to look at research from a new type of partner.</a:t>
            </a:r>
          </a:p>
        </p:txBody>
      </p:sp>
      <p:sp>
        <p:nvSpPr>
          <p:cNvPr id="24" name="Rectangle 23"/>
          <p:cNvSpPr/>
          <p:nvPr/>
        </p:nvSpPr>
        <p:spPr>
          <a:xfrm>
            <a:off x="15392400" y="3200400"/>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a:spcBef>
                <a:spcPts val="300"/>
              </a:spcBef>
            </a:pPr>
            <a:r>
              <a:rPr lang="en-US" sz="1000" dirty="0">
                <a:solidFill>
                  <a:schemeClr val="tx1">
                    <a:lumMod val="75000"/>
                    <a:lumOff val="25000"/>
                  </a:schemeClr>
                </a:solidFill>
                <a:latin typeface="Tahoma" pitchFamily="34" charset="0"/>
                <a:ea typeface="Tahoma" pitchFamily="34" charset="0"/>
                <a:cs typeface="Tahoma" pitchFamily="34" charset="0"/>
              </a:rPr>
              <a:t>We've worked with some of the most exciting brands and service businesses out there and have been recognized for our work</a:t>
            </a:r>
            <a:r>
              <a:rPr lang="en-US" sz="1000" dirty="0" smtClean="0">
                <a:solidFill>
                  <a:schemeClr val="tx1">
                    <a:lumMod val="75000"/>
                    <a:lumOff val="25000"/>
                  </a:schemeClr>
                </a:solidFill>
                <a:latin typeface="Tahoma" pitchFamily="34" charset="0"/>
                <a:ea typeface="Tahoma" pitchFamily="34" charset="0"/>
                <a:cs typeface="Tahoma" pitchFamily="34" charset="0"/>
              </a:rPr>
              <a:t>.</a:t>
            </a:r>
          </a:p>
          <a:p>
            <a:pPr>
              <a:spcBef>
                <a:spcPts val="300"/>
              </a:spcBef>
            </a:pPr>
            <a:r>
              <a:rPr lang="en-US" sz="1000" dirty="0" smtClean="0">
                <a:solidFill>
                  <a:schemeClr val="tx1">
                    <a:lumMod val="75000"/>
                    <a:lumOff val="25000"/>
                  </a:schemeClr>
                </a:solidFill>
                <a:latin typeface="Tahoma" pitchFamily="34" charset="0"/>
                <a:ea typeface="Tahoma" pitchFamily="34" charset="0"/>
                <a:cs typeface="Tahoma" pitchFamily="34" charset="0"/>
              </a:rPr>
              <a:t>We won a 2012 Effie Award – partnering with lead agency Off The Leash Insights – by focusing on our tech clients’ growth opportunities instead of the confines of traditional brand tracking research.</a:t>
            </a:r>
            <a:r>
              <a:rPr lang="en-US" sz="1000" dirty="0">
                <a:solidFill>
                  <a:schemeClr val="tx1">
                    <a:lumMod val="75000"/>
                    <a:lumOff val="25000"/>
                  </a:schemeClr>
                </a:solidFill>
                <a:latin typeface="Tahoma" pitchFamily="34" charset="0"/>
                <a:ea typeface="Tahoma" pitchFamily="34" charset="0"/>
                <a:cs typeface="Tahoma" pitchFamily="34" charset="0"/>
              </a:rPr>
              <a:t/>
            </a:r>
            <a:br>
              <a:rPr lang="en-US" sz="1000" dirty="0">
                <a:solidFill>
                  <a:schemeClr val="tx1">
                    <a:lumMod val="75000"/>
                    <a:lumOff val="25000"/>
                  </a:schemeClr>
                </a:solidFill>
                <a:latin typeface="Tahoma" pitchFamily="34" charset="0"/>
                <a:ea typeface="Tahoma" pitchFamily="34" charset="0"/>
                <a:cs typeface="Tahoma" pitchFamily="34" charset="0"/>
              </a:rPr>
            </a:br>
            <a:r>
              <a:rPr lang="en-US" sz="1000" dirty="0">
                <a:solidFill>
                  <a:schemeClr val="tx1">
                    <a:lumMod val="75000"/>
                    <a:lumOff val="25000"/>
                  </a:schemeClr>
                </a:solidFill>
                <a:latin typeface="Tahoma" pitchFamily="34" charset="0"/>
                <a:ea typeface="Tahoma" pitchFamily="34" charset="0"/>
                <a:cs typeface="Tahoma" pitchFamily="34" charset="0"/>
              </a:rPr>
              <a:t/>
            </a:r>
            <a:br>
              <a:rPr lang="en-US" sz="1000" dirty="0">
                <a:solidFill>
                  <a:schemeClr val="tx1">
                    <a:lumMod val="75000"/>
                    <a:lumOff val="25000"/>
                  </a:schemeClr>
                </a:solidFill>
                <a:latin typeface="Tahoma" pitchFamily="34" charset="0"/>
                <a:ea typeface="Tahoma" pitchFamily="34" charset="0"/>
                <a:cs typeface="Tahoma" pitchFamily="34" charset="0"/>
              </a:rPr>
            </a:br>
            <a:r>
              <a:rPr lang="en-US" sz="1000" dirty="0">
                <a:solidFill>
                  <a:schemeClr val="accent5">
                    <a:lumMod val="50000"/>
                  </a:schemeClr>
                </a:solidFill>
                <a:latin typeface="Tahoma" pitchFamily="34" charset="0"/>
                <a:ea typeface="Tahoma" pitchFamily="34" charset="0"/>
                <a:cs typeface="Tahoma" pitchFamily="34" charset="0"/>
              </a:rPr>
              <a:t>It’s a new way to transform </a:t>
            </a:r>
            <a:r>
              <a:rPr lang="en-US" sz="1000" dirty="0" smtClean="0">
                <a:solidFill>
                  <a:schemeClr val="accent5">
                    <a:lumMod val="50000"/>
                  </a:schemeClr>
                </a:solidFill>
                <a:latin typeface="Tahoma" pitchFamily="34" charset="0"/>
                <a:ea typeface="Tahoma" pitchFamily="34" charset="0"/>
                <a:cs typeface="Tahoma" pitchFamily="34" charset="0"/>
              </a:rPr>
              <a:t>your brand, your communications </a:t>
            </a:r>
            <a:r>
              <a:rPr lang="en-US" sz="1000" dirty="0">
                <a:solidFill>
                  <a:schemeClr val="accent5">
                    <a:lumMod val="50000"/>
                  </a:schemeClr>
                </a:solidFill>
                <a:latin typeface="Tahoma" pitchFamily="34" charset="0"/>
                <a:ea typeface="Tahoma" pitchFamily="34" charset="0"/>
                <a:cs typeface="Tahoma" pitchFamily="34" charset="0"/>
              </a:rPr>
              <a:t>and your business.</a:t>
            </a:r>
          </a:p>
        </p:txBody>
      </p:sp>
      <p:sp>
        <p:nvSpPr>
          <p:cNvPr id="25" name="Rectangle 24"/>
          <p:cNvSpPr/>
          <p:nvPr/>
        </p:nvSpPr>
        <p:spPr>
          <a:xfrm>
            <a:off x="12348228" y="3200400"/>
            <a:ext cx="2667000" cy="2349500"/>
          </a:xfrm>
          <a:prstGeom prst="rect">
            <a:avLst/>
          </a:prstGeom>
          <a:solidFill>
            <a:schemeClr val="accent1">
              <a:lumMod val="20000"/>
              <a:lumOff val="80000"/>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82880" tIns="182880" rIns="182880" bIns="182880" rtlCol="0" anchor="t" anchorCtr="0"/>
          <a:lstStyle/>
          <a:p>
            <a:pPr>
              <a:spcBef>
                <a:spcPts val="300"/>
              </a:spcBef>
            </a:pPr>
            <a:r>
              <a:rPr lang="en-US" sz="1000" dirty="0" smtClean="0">
                <a:solidFill>
                  <a:schemeClr val="tx1">
                    <a:lumMod val="75000"/>
                    <a:lumOff val="25000"/>
                  </a:schemeClr>
                </a:solidFill>
                <a:latin typeface="Tahoma" pitchFamily="34" charset="0"/>
                <a:ea typeface="Tahoma" pitchFamily="34" charset="0"/>
                <a:cs typeface="Tahoma" pitchFamily="34" charset="0"/>
              </a:rPr>
              <a:t>Think of us as your go-to resource for maintaining the best roster of insights providers, ready to utilize for specific assignments based on your objectives.</a:t>
            </a:r>
          </a:p>
          <a:p>
            <a:pPr>
              <a:spcBef>
                <a:spcPts val="300"/>
              </a:spcBef>
            </a:pPr>
            <a:r>
              <a:rPr lang="en-US" sz="1000" dirty="0" smtClean="0">
                <a:solidFill>
                  <a:schemeClr val="tx1">
                    <a:lumMod val="75000"/>
                    <a:lumOff val="25000"/>
                  </a:schemeClr>
                </a:solidFill>
                <a:latin typeface="Tahoma" pitchFamily="34" charset="0"/>
                <a:ea typeface="Tahoma" pitchFamily="34" charset="0"/>
                <a:cs typeface="Tahoma" pitchFamily="34" charset="0"/>
              </a:rPr>
              <a:t>From online qualitative research to mobile surveys to social media listening, we can guide the way.</a:t>
            </a:r>
          </a:p>
          <a:p>
            <a:pPr>
              <a:spcBef>
                <a:spcPts val="1200"/>
              </a:spcBef>
            </a:pPr>
            <a:r>
              <a:rPr lang="en-US" sz="1000" dirty="0" smtClean="0">
                <a:solidFill>
                  <a:schemeClr val="accent5">
                    <a:lumMod val="50000"/>
                  </a:schemeClr>
                </a:solidFill>
                <a:latin typeface="Tahoma" pitchFamily="34" charset="0"/>
                <a:ea typeface="Tahoma" pitchFamily="34" charset="0"/>
                <a:cs typeface="Tahoma" pitchFamily="34" charset="0"/>
              </a:rPr>
              <a:t>It’s </a:t>
            </a:r>
            <a:r>
              <a:rPr lang="en-US" sz="1000" dirty="0">
                <a:solidFill>
                  <a:schemeClr val="accent5">
                    <a:lumMod val="50000"/>
                  </a:schemeClr>
                </a:solidFill>
                <a:latin typeface="Tahoma" pitchFamily="34" charset="0"/>
                <a:ea typeface="Tahoma" pitchFamily="34" charset="0"/>
                <a:cs typeface="Tahoma" pitchFamily="34" charset="0"/>
              </a:rPr>
              <a:t>a new way to get the most from your research dollars.</a:t>
            </a:r>
          </a:p>
          <a:p>
            <a:pPr>
              <a:spcBef>
                <a:spcPts val="600"/>
              </a:spcBef>
            </a:pPr>
            <a:endParaRPr lang="en-US" sz="1000" dirty="0">
              <a:solidFill>
                <a:schemeClr val="tx1">
                  <a:lumMod val="75000"/>
                  <a:lumOff val="25000"/>
                </a:schemeClr>
              </a:solidFill>
              <a:latin typeface="Tahoma" pitchFamily="34" charset="0"/>
              <a:ea typeface="Tahoma" pitchFamily="34" charset="0"/>
              <a:cs typeface="Tahoma" pitchFamily="34" charset="0"/>
            </a:endParaRPr>
          </a:p>
        </p:txBody>
      </p:sp>
      <p:sp>
        <p:nvSpPr>
          <p:cNvPr id="26" name="Rectangle 25"/>
          <p:cNvSpPr/>
          <p:nvPr/>
        </p:nvSpPr>
        <p:spPr>
          <a:xfrm>
            <a:off x="10287000" y="2133600"/>
            <a:ext cx="7010400" cy="5334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pPr algn="ctr"/>
            <a:r>
              <a:rPr lang="en-US" sz="1400" dirty="0" smtClean="0">
                <a:solidFill>
                  <a:schemeClr val="accent1">
                    <a:lumMod val="75000"/>
                  </a:schemeClr>
                </a:solidFill>
              </a:rPr>
              <a:t>Use text below to show as people roll over each image to the left on the About page</a:t>
            </a:r>
            <a:endParaRPr lang="en-US" sz="1400" dirty="0">
              <a:solidFill>
                <a:schemeClr val="accent1">
                  <a:lumMod val="75000"/>
                </a:schemeClr>
              </a:solidFill>
            </a:endParaRPr>
          </a:p>
        </p:txBody>
      </p:sp>
      <p:pic>
        <p:nvPicPr>
          <p:cNvPr id="19" name="Picture 2" descr="stock vector : hand shake"/>
          <p:cNvPicPr>
            <a:picLocks noChangeAspect="1" noChangeArrowheads="1"/>
          </p:cNvPicPr>
          <p:nvPr/>
        </p:nvPicPr>
        <p:blipFill rotWithShape="1">
          <a:blip r:embed="rId5">
            <a:duotone>
              <a:schemeClr val="accent1">
                <a:shade val="45000"/>
                <a:satMod val="135000"/>
              </a:schemeClr>
              <a:prstClr val="white"/>
            </a:duotone>
            <a:extLst>
              <a:ext uri="{28A0092B-C50C-407E-A947-70E740481C1C}">
                <a14:useLocalDpi xmlns:a14="http://schemas.microsoft.com/office/drawing/2010/main" val="0"/>
              </a:ext>
            </a:extLst>
          </a:blip>
          <a:srcRect b="18551"/>
          <a:stretch/>
        </p:blipFill>
        <p:spPr bwMode="auto">
          <a:xfrm>
            <a:off x="3597780" y="3702990"/>
            <a:ext cx="2117220" cy="1707210"/>
          </a:xfrm>
          <a:prstGeom prst="rect">
            <a:avLst/>
          </a:prstGeom>
          <a:noFill/>
          <a:extLst>
            <a:ext uri="{909E8E84-426E-40DD-AFC4-6F175D3DCCD1}">
              <a14:hiddenFill xmlns:a14="http://schemas.microsoft.com/office/drawing/2010/main">
                <a:solidFill>
                  <a:srgbClr val="FFFFFF"/>
                </a:solidFill>
              </a14:hiddenFill>
            </a:ext>
          </a:extLst>
        </p:spPr>
      </p:pic>
      <p:sp>
        <p:nvSpPr>
          <p:cNvPr id="28" name="Right Arrow 27"/>
          <p:cNvSpPr/>
          <p:nvPr/>
        </p:nvSpPr>
        <p:spPr>
          <a:xfrm>
            <a:off x="-3048000" y="4195718"/>
            <a:ext cx="2961830" cy="2281282"/>
          </a:xfrm>
          <a:prstGeom prst="rightArrow">
            <a:avLst/>
          </a:prstGeom>
          <a:solidFill>
            <a:schemeClr val="accent1">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spcBef>
                <a:spcPts val="1200"/>
              </a:spcBef>
            </a:pPr>
            <a:r>
              <a:rPr lang="en-US" sz="1050" b="1" dirty="0" smtClean="0">
                <a:solidFill>
                  <a:srgbClr val="FF0000"/>
                </a:solidFill>
                <a:latin typeface="Tahoma" pitchFamily="34" charset="0"/>
                <a:ea typeface="Tahoma" pitchFamily="34" charset="0"/>
                <a:cs typeface="Tahoma" pitchFamily="34" charset="0"/>
              </a:rPr>
              <a:t>Just ideas for icons. If you think we should use an image instead let me know. You can use Shutterstock to search and I can buy as needed. See link I sent you with Shutterstock ideas.</a:t>
            </a:r>
            <a:endParaRPr lang="en-US" sz="1050" b="1" dirty="0">
              <a:solidFill>
                <a:srgbClr val="FF0000"/>
              </a:solidFill>
            </a:endParaRPr>
          </a:p>
        </p:txBody>
      </p:sp>
      <p:pic>
        <p:nvPicPr>
          <p:cNvPr id="1028" name="Picture 4" descr="stock vector : retro vector set of infographic elements for your documents and reports with three touchscreen mobile phone devices"/>
          <p:cNvPicPr>
            <a:picLocks noChangeAspect="1" noChangeArrowheads="1"/>
          </p:cNvPicPr>
          <p:nvPr/>
        </p:nvPicPr>
        <p:blipFill rotWithShape="1">
          <a:blip r:embed="rId6">
            <a:extLst>
              <a:ext uri="{28A0092B-C50C-407E-A947-70E740481C1C}">
                <a14:useLocalDpi xmlns:a14="http://schemas.microsoft.com/office/drawing/2010/main" val="0"/>
              </a:ext>
            </a:extLst>
          </a:blip>
          <a:srcRect b="14699"/>
          <a:stretch/>
        </p:blipFill>
        <p:spPr bwMode="auto">
          <a:xfrm>
            <a:off x="438150" y="3692922"/>
            <a:ext cx="2400300" cy="1637975"/>
          </a:xfrm>
          <a:prstGeom prst="rect">
            <a:avLst/>
          </a:prstGeom>
          <a:noFill/>
          <a:extLst>
            <a:ext uri="{909E8E84-426E-40DD-AFC4-6F175D3DCCD1}">
              <a14:hiddenFill xmlns:a14="http://schemas.microsoft.com/office/drawing/2010/main">
                <a:solidFill>
                  <a:srgbClr val="FFFFFF"/>
                </a:solidFill>
              </a14:hiddenFill>
            </a:ext>
          </a:extLst>
        </p:spPr>
      </p:pic>
      <p:sp>
        <p:nvSpPr>
          <p:cNvPr id="30" name="Rectangle 29"/>
          <p:cNvSpPr/>
          <p:nvPr/>
        </p:nvSpPr>
        <p:spPr>
          <a:xfrm>
            <a:off x="15394448" y="2923401"/>
            <a:ext cx="2662909" cy="276999"/>
          </a:xfrm>
          <a:prstGeom prst="rect">
            <a:avLst/>
          </a:prstGeom>
        </p:spPr>
        <p:txBody>
          <a:bodyPr wrap="none">
            <a:spAutoFit/>
          </a:bodyPr>
          <a:lstStyle/>
          <a:p>
            <a:pPr lvl="0" algn="ctr">
              <a:spcBef>
                <a:spcPts val="1200"/>
              </a:spcBef>
            </a:pPr>
            <a:r>
              <a:rPr lang="en-US" sz="1200" b="1" dirty="0" smtClean="0">
                <a:solidFill>
                  <a:srgbClr val="FF0000"/>
                </a:solidFill>
                <a:latin typeface="Tahoma" pitchFamily="34" charset="0"/>
                <a:ea typeface="Tahoma" pitchFamily="34" charset="0"/>
                <a:cs typeface="Tahoma" pitchFamily="34" charset="0"/>
              </a:rPr>
              <a:t>Text for Award-winning rollover</a:t>
            </a:r>
            <a:endParaRPr lang="en-US" sz="1200" b="1" dirty="0">
              <a:solidFill>
                <a:srgbClr val="FF0000"/>
              </a:solidFill>
            </a:endParaRPr>
          </a:p>
        </p:txBody>
      </p:sp>
      <p:sp>
        <p:nvSpPr>
          <p:cNvPr id="33" name="Rectangle 32"/>
          <p:cNvSpPr/>
          <p:nvPr/>
        </p:nvSpPr>
        <p:spPr>
          <a:xfrm>
            <a:off x="12325398" y="2929784"/>
            <a:ext cx="2736648" cy="276999"/>
          </a:xfrm>
          <a:prstGeom prst="rect">
            <a:avLst/>
          </a:prstGeom>
        </p:spPr>
        <p:txBody>
          <a:bodyPr wrap="none">
            <a:spAutoFit/>
          </a:bodyPr>
          <a:lstStyle/>
          <a:p>
            <a:pPr lvl="0" algn="ctr">
              <a:spcBef>
                <a:spcPts val="1200"/>
              </a:spcBef>
            </a:pPr>
            <a:r>
              <a:rPr lang="en-US" sz="1200" b="1" dirty="0" smtClean="0">
                <a:solidFill>
                  <a:srgbClr val="FF0000"/>
                </a:solidFill>
                <a:latin typeface="Tahoma" pitchFamily="34" charset="0"/>
                <a:ea typeface="Tahoma" pitchFamily="34" charset="0"/>
                <a:cs typeface="Tahoma" pitchFamily="34" charset="0"/>
              </a:rPr>
              <a:t>Text for Expert Partners Rollover</a:t>
            </a:r>
            <a:endParaRPr lang="en-US" sz="1200" b="1" dirty="0">
              <a:solidFill>
                <a:srgbClr val="FF0000"/>
              </a:solidFill>
            </a:endParaRPr>
          </a:p>
        </p:txBody>
      </p:sp>
      <p:sp>
        <p:nvSpPr>
          <p:cNvPr id="34" name="Rectangle 33"/>
          <p:cNvSpPr/>
          <p:nvPr/>
        </p:nvSpPr>
        <p:spPr>
          <a:xfrm>
            <a:off x="9480238" y="2929784"/>
            <a:ext cx="2483372" cy="276999"/>
          </a:xfrm>
          <a:prstGeom prst="rect">
            <a:avLst/>
          </a:prstGeom>
        </p:spPr>
        <p:txBody>
          <a:bodyPr wrap="none">
            <a:spAutoFit/>
          </a:bodyPr>
          <a:lstStyle/>
          <a:p>
            <a:pPr lvl="0" algn="ctr">
              <a:spcBef>
                <a:spcPts val="1200"/>
              </a:spcBef>
            </a:pPr>
            <a:r>
              <a:rPr lang="en-US" sz="1200" b="1" dirty="0" smtClean="0">
                <a:solidFill>
                  <a:srgbClr val="FF0000"/>
                </a:solidFill>
                <a:latin typeface="Tahoma" pitchFamily="34" charset="0"/>
                <a:ea typeface="Tahoma" pitchFamily="34" charset="0"/>
                <a:cs typeface="Tahoma" pitchFamily="34" charset="0"/>
              </a:rPr>
              <a:t>Text for Great Design rollover</a:t>
            </a:r>
            <a:endParaRPr lang="en-US" sz="1200" b="1" dirty="0">
              <a:solidFill>
                <a:srgbClr val="FF0000"/>
              </a:solidFill>
            </a:endParaRPr>
          </a:p>
        </p:txBody>
      </p:sp>
      <p:sp>
        <p:nvSpPr>
          <p:cNvPr id="31" name="Rectangle 30"/>
          <p:cNvSpPr/>
          <p:nvPr/>
        </p:nvSpPr>
        <p:spPr>
          <a:xfrm>
            <a:off x="6753352" y="6375271"/>
            <a:ext cx="1853392" cy="276999"/>
          </a:xfrm>
          <a:prstGeom prst="rect">
            <a:avLst/>
          </a:prstGeom>
          <a:solidFill>
            <a:srgbClr val="F2F2F2">
              <a:alpha val="27843"/>
            </a:srgbClr>
          </a:solidFill>
        </p:spPr>
        <p:txBody>
          <a:bodyPr wrap="none">
            <a:spAutoFit/>
          </a:bodyPr>
          <a:lstStyle/>
          <a:p>
            <a:pPr lvl="0"/>
            <a:r>
              <a:rPr lang="en-US" sz="1200" b="1" dirty="0" smtClean="0">
                <a:solidFill>
                  <a:srgbClr val="FF0000"/>
                </a:solidFill>
                <a:latin typeface="Tahoma" pitchFamily="34" charset="0"/>
                <a:ea typeface="Tahoma" pitchFamily="34" charset="0"/>
                <a:cs typeface="Tahoma" pitchFamily="34" charset="0"/>
              </a:rPr>
              <a:t>(links to ‘Work</a:t>
            </a:r>
            <a:r>
              <a:rPr lang="en-US" sz="1200" b="1" dirty="0">
                <a:solidFill>
                  <a:srgbClr val="FF0000"/>
                </a:solidFill>
                <a:latin typeface="Tahoma" pitchFamily="34" charset="0"/>
                <a:ea typeface="Tahoma" pitchFamily="34" charset="0"/>
                <a:cs typeface="Tahoma" pitchFamily="34" charset="0"/>
              </a:rPr>
              <a:t>’ </a:t>
            </a:r>
            <a:r>
              <a:rPr lang="en-US" sz="1200" b="1" dirty="0" smtClean="0">
                <a:solidFill>
                  <a:srgbClr val="FF0000"/>
                </a:solidFill>
                <a:latin typeface="Tahoma" pitchFamily="34" charset="0"/>
                <a:ea typeface="Tahoma" pitchFamily="34" charset="0"/>
                <a:cs typeface="Tahoma" pitchFamily="34" charset="0"/>
              </a:rPr>
              <a:t>page)</a:t>
            </a:r>
            <a:endParaRPr lang="en-US" sz="1200" b="1" dirty="0">
              <a:solidFill>
                <a:srgbClr val="FF0000"/>
              </a:solidFill>
            </a:endParaRPr>
          </a:p>
        </p:txBody>
      </p:sp>
      <p:sp>
        <p:nvSpPr>
          <p:cNvPr id="42" name="Rectangle 41"/>
          <p:cNvSpPr/>
          <p:nvPr/>
        </p:nvSpPr>
        <p:spPr>
          <a:xfrm>
            <a:off x="3598824" y="6366616"/>
            <a:ext cx="2098651" cy="276999"/>
          </a:xfrm>
          <a:prstGeom prst="rect">
            <a:avLst/>
          </a:prstGeom>
          <a:solidFill>
            <a:srgbClr val="F2F2F2">
              <a:alpha val="27843"/>
            </a:srgbClr>
          </a:solidFill>
        </p:spPr>
        <p:txBody>
          <a:bodyPr wrap="none">
            <a:spAutoFit/>
          </a:bodyPr>
          <a:lstStyle/>
          <a:p>
            <a:pPr lvl="0"/>
            <a:r>
              <a:rPr lang="en-US" sz="1200" b="1" dirty="0" smtClean="0">
                <a:solidFill>
                  <a:srgbClr val="FF0000"/>
                </a:solidFill>
                <a:latin typeface="Tahoma" pitchFamily="34" charset="0"/>
                <a:ea typeface="Tahoma" pitchFamily="34" charset="0"/>
                <a:cs typeface="Tahoma" pitchFamily="34" charset="0"/>
              </a:rPr>
              <a:t>(links to ‘Partners’ page)</a:t>
            </a:r>
            <a:endParaRPr lang="en-US" sz="1200" b="1" dirty="0">
              <a:solidFill>
                <a:srgbClr val="FF0000"/>
              </a:solidFill>
            </a:endParaRPr>
          </a:p>
        </p:txBody>
      </p:sp>
      <p:sp>
        <p:nvSpPr>
          <p:cNvPr id="43" name="Rectangle 42"/>
          <p:cNvSpPr/>
          <p:nvPr/>
        </p:nvSpPr>
        <p:spPr>
          <a:xfrm>
            <a:off x="609600" y="6352401"/>
            <a:ext cx="2084225" cy="276999"/>
          </a:xfrm>
          <a:prstGeom prst="rect">
            <a:avLst/>
          </a:prstGeom>
          <a:solidFill>
            <a:srgbClr val="F2F2F2">
              <a:alpha val="27843"/>
            </a:srgbClr>
          </a:solidFill>
        </p:spPr>
        <p:txBody>
          <a:bodyPr wrap="none">
            <a:spAutoFit/>
          </a:bodyPr>
          <a:lstStyle/>
          <a:p>
            <a:pPr lvl="0"/>
            <a:r>
              <a:rPr lang="en-US" sz="1200" b="1" dirty="0" smtClean="0">
                <a:solidFill>
                  <a:srgbClr val="FF0000"/>
                </a:solidFill>
                <a:latin typeface="Tahoma" pitchFamily="34" charset="0"/>
                <a:ea typeface="Tahoma" pitchFamily="34" charset="0"/>
                <a:cs typeface="Tahoma" pitchFamily="34" charset="0"/>
              </a:rPr>
              <a:t>(links to ‘Services’ page)</a:t>
            </a:r>
            <a:endParaRPr lang="en-US" sz="1200" b="1" dirty="0">
              <a:solidFill>
                <a:srgbClr val="FF0000"/>
              </a:solidFill>
            </a:endParaRPr>
          </a:p>
        </p:txBody>
      </p:sp>
    </p:spTree>
    <p:extLst>
      <p:ext uri="{BB962C8B-B14F-4D97-AF65-F5344CB8AC3E}">
        <p14:creationId xmlns:p14="http://schemas.microsoft.com/office/powerpoint/2010/main" val="42518008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a:p>
        </p:txBody>
      </p:sp>
      <p:sp>
        <p:nvSpPr>
          <p:cNvPr id="3" name="Subtitle 2"/>
          <p:cNvSpPr>
            <a:spLocks noGrp="1"/>
          </p:cNvSpPr>
          <p:nvPr>
            <p:ph type="subTitle" idx="1"/>
          </p:nvPr>
        </p:nvSpPr>
        <p:spPr/>
        <p:txBody>
          <a:bodyPr/>
          <a:lstStyle/>
          <a:p>
            <a:endParaRPr lang="en-US"/>
          </a:p>
        </p:txBody>
      </p:sp>
      <p:pic>
        <p:nvPicPr>
          <p:cNvPr id="1030" name="Picture 6"/>
          <p:cNvPicPr>
            <a:picLocks noChangeAspect="1" noChangeArrowheads="1"/>
          </p:cNvPicPr>
          <p:nvPr/>
        </p:nvPicPr>
        <p:blipFill rotWithShape="1">
          <a:blip r:embed="rId2">
            <a:extLst>
              <a:ext uri="{28A0092B-C50C-407E-A947-70E740481C1C}">
                <a14:useLocalDpi xmlns:a14="http://schemas.microsoft.com/office/drawing/2010/main" val="0"/>
              </a:ext>
            </a:extLst>
          </a:blip>
          <a:srcRect b="31373"/>
          <a:stretch/>
        </p:blipFill>
        <p:spPr bwMode="auto">
          <a:xfrm>
            <a:off x="69613" y="14955"/>
            <a:ext cx="9048750" cy="65890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1524000" y="3124200"/>
            <a:ext cx="5867400" cy="1651000"/>
          </a:xfrm>
          <a:prstGeom prst="rect">
            <a:avLst/>
          </a:prstGeom>
          <a:solidFill>
            <a:srgbClr val="262626">
              <a:alpha val="30196"/>
            </a:srgb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200" b="1" dirty="0" smtClean="0">
                <a:solidFill>
                  <a:schemeClr val="bg1"/>
                </a:solidFill>
                <a:latin typeface="Corbel" pitchFamily="34" charset="0"/>
              </a:rPr>
              <a:t>Text will go here as someone hovers or clicks on each icon above for the services.</a:t>
            </a:r>
          </a:p>
          <a:p>
            <a:pPr>
              <a:spcBef>
                <a:spcPts val="1200"/>
              </a:spcBef>
            </a:pPr>
            <a:r>
              <a:rPr lang="en-US" sz="1200" b="1" dirty="0" smtClean="0">
                <a:solidFill>
                  <a:schemeClr val="bg1"/>
                </a:solidFill>
                <a:latin typeface="Corbel" pitchFamily="34" charset="0"/>
              </a:rPr>
              <a:t>See next page for services and text for each.</a:t>
            </a:r>
            <a:endParaRPr lang="en-US" sz="1200" dirty="0">
              <a:solidFill>
                <a:schemeClr val="bg1"/>
              </a:solidFill>
            </a:endParaRPr>
          </a:p>
          <a:p>
            <a:pPr>
              <a:spcBef>
                <a:spcPts val="1200"/>
              </a:spcBef>
            </a:pPr>
            <a:endParaRPr lang="en-US" sz="1200" dirty="0">
              <a:solidFill>
                <a:schemeClr val="bg1"/>
              </a:solidFill>
            </a:endParaRPr>
          </a:p>
        </p:txBody>
      </p:sp>
      <p:sp>
        <p:nvSpPr>
          <p:cNvPr id="6" name="Rectangle 5"/>
          <p:cNvSpPr/>
          <p:nvPr/>
        </p:nvSpPr>
        <p:spPr>
          <a:xfrm>
            <a:off x="-3200400" y="304800"/>
            <a:ext cx="3124200" cy="3810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sz="1400" dirty="0" smtClean="0">
                <a:solidFill>
                  <a:schemeClr val="accent1">
                    <a:lumMod val="75000"/>
                  </a:schemeClr>
                </a:solidFill>
              </a:rPr>
              <a:t>No color filters on pages</a:t>
            </a:r>
          </a:p>
          <a:p>
            <a:endParaRPr lang="en-US" sz="1400" dirty="0">
              <a:solidFill>
                <a:schemeClr val="accent1">
                  <a:lumMod val="75000"/>
                </a:schemeClr>
              </a:solidFill>
            </a:endParaRPr>
          </a:p>
          <a:p>
            <a:r>
              <a:rPr lang="en-US" sz="1400" dirty="0" smtClean="0">
                <a:solidFill>
                  <a:schemeClr val="accent1">
                    <a:lumMod val="75000"/>
                  </a:schemeClr>
                </a:solidFill>
              </a:rPr>
              <a:t>I like the circles at the bottom to show more pages</a:t>
            </a:r>
          </a:p>
          <a:p>
            <a:endParaRPr lang="en-US" sz="1400" dirty="0">
              <a:solidFill>
                <a:schemeClr val="accent1">
                  <a:lumMod val="75000"/>
                </a:schemeClr>
              </a:solidFill>
            </a:endParaRPr>
          </a:p>
          <a:p>
            <a:r>
              <a:rPr lang="en-US" sz="1400" dirty="0" smtClean="0">
                <a:solidFill>
                  <a:schemeClr val="accent1">
                    <a:lumMod val="75000"/>
                  </a:schemeClr>
                </a:solidFill>
              </a:rPr>
              <a:t>People can also click on one of the 6 icons at the top to see text on each</a:t>
            </a:r>
          </a:p>
          <a:p>
            <a:endParaRPr lang="en-US" sz="1400" dirty="0">
              <a:solidFill>
                <a:schemeClr val="accent1">
                  <a:lumMod val="75000"/>
                </a:schemeClr>
              </a:solidFill>
            </a:endParaRPr>
          </a:p>
          <a:p>
            <a:r>
              <a:rPr lang="en-US" sz="1400" dirty="0" smtClean="0">
                <a:solidFill>
                  <a:schemeClr val="accent1">
                    <a:lumMod val="75000"/>
                  </a:schemeClr>
                </a:solidFill>
              </a:rPr>
              <a:t>See next pages for icons and text</a:t>
            </a:r>
          </a:p>
          <a:p>
            <a:endParaRPr lang="en-US" sz="1400" dirty="0">
              <a:solidFill>
                <a:schemeClr val="accent1">
                  <a:lumMod val="75000"/>
                </a:schemeClr>
              </a:solidFill>
            </a:endParaRPr>
          </a:p>
        </p:txBody>
      </p:sp>
    </p:spTree>
    <p:extLst>
      <p:ext uri="{BB962C8B-B14F-4D97-AF65-F5344CB8AC3E}">
        <p14:creationId xmlns:p14="http://schemas.microsoft.com/office/powerpoint/2010/main" val="403519633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1868706"/>
            <a:ext cx="2667000"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a:solidFill>
                  <a:schemeClr val="tx1"/>
                </a:solidFill>
                <a:latin typeface="Corbel" pitchFamily="34" charset="0"/>
              </a:rPr>
              <a:t>A full range of quantitative &amp; qualitative research solutions personalized to answer your specific business questions.</a:t>
            </a:r>
          </a:p>
          <a:p>
            <a:pPr>
              <a:spcBef>
                <a:spcPts val="1200"/>
              </a:spcBef>
            </a:pPr>
            <a:r>
              <a:rPr lang="en-US" sz="1100" dirty="0">
                <a:solidFill>
                  <a:schemeClr val="tx1"/>
                </a:solidFill>
                <a:latin typeface="Corbel" pitchFamily="34" charset="0"/>
              </a:rPr>
              <a:t>We bring years of agency and client-side experience to each project and guarantee you’ll be working with senior strategists at every phase. </a:t>
            </a:r>
          </a:p>
          <a:p>
            <a:pPr>
              <a:spcBef>
                <a:spcPts val="1200"/>
              </a:spcBef>
            </a:pPr>
            <a:r>
              <a:rPr lang="en-US" sz="1100" dirty="0">
                <a:solidFill>
                  <a:schemeClr val="tx1"/>
                </a:solidFill>
                <a:latin typeface="Corbel" pitchFamily="34" charset="0"/>
              </a:rPr>
              <a:t>You get all the benefits of this experience without the agency overhead costs and spotty service.</a:t>
            </a:r>
          </a:p>
          <a:p>
            <a:pPr>
              <a:spcBef>
                <a:spcPts val="1200"/>
              </a:spcBef>
            </a:pPr>
            <a:r>
              <a:rPr lang="en-US" sz="1100" dirty="0">
                <a:solidFill>
                  <a:schemeClr val="tx1"/>
                </a:solidFill>
                <a:latin typeface="Corbel" pitchFamily="34" charset="0"/>
              </a:rPr>
              <a:t>This means that all of your research dollars are going to creating the best work, delivered in a way that puts standardized </a:t>
            </a:r>
            <a:r>
              <a:rPr lang="en-US" sz="1100" dirty="0" smtClean="0">
                <a:solidFill>
                  <a:schemeClr val="tx1"/>
                </a:solidFill>
                <a:latin typeface="Corbel" pitchFamily="34" charset="0"/>
              </a:rPr>
              <a:t>research ‘products’ to shame.</a:t>
            </a:r>
            <a:endParaRPr lang="en-US" sz="1100" dirty="0">
              <a:solidFill>
                <a:schemeClr val="tx1"/>
              </a:solidFill>
              <a:latin typeface="Corbel" pitchFamily="34" charset="0"/>
            </a:endParaRPr>
          </a:p>
          <a:p>
            <a:pPr>
              <a:spcBef>
                <a:spcPts val="1200"/>
              </a:spcBef>
            </a:pPr>
            <a:r>
              <a:rPr lang="en-US" sz="1100" dirty="0">
                <a:solidFill>
                  <a:schemeClr val="tx1"/>
                </a:solidFill>
                <a:latin typeface="Corbel" pitchFamily="34" charset="0"/>
              </a:rPr>
              <a:t>From early stage ideation and concept testing to advertising evaluation, customer experience planning and segmentation, we can bring expertise and innovation to your insights challenges.</a:t>
            </a:r>
          </a:p>
          <a:p>
            <a:pPr>
              <a:spcBef>
                <a:spcPts val="1200"/>
              </a:spcBef>
            </a:pPr>
            <a:endParaRPr lang="en-US" sz="1100" dirty="0">
              <a:solidFill>
                <a:schemeClr val="tx1"/>
              </a:solidFill>
              <a:latin typeface="Corbel" pitchFamily="34" charset="0"/>
            </a:endParaRPr>
          </a:p>
          <a:p>
            <a:pPr>
              <a:spcBef>
                <a:spcPts val="1200"/>
              </a:spcBef>
            </a:pPr>
            <a:endParaRPr lang="en-US" sz="1100" dirty="0">
              <a:solidFill>
                <a:schemeClr val="tx1"/>
              </a:solidFill>
              <a:latin typeface="Corbel" pitchFamily="34" charset="0"/>
            </a:endParaRPr>
          </a:p>
        </p:txBody>
      </p:sp>
      <p:sp>
        <p:nvSpPr>
          <p:cNvPr id="4" name="Rectangle 3"/>
          <p:cNvSpPr/>
          <p:nvPr/>
        </p:nvSpPr>
        <p:spPr>
          <a:xfrm>
            <a:off x="457200" y="1283931"/>
            <a:ext cx="2590800" cy="584775"/>
          </a:xfrm>
          <a:prstGeom prst="rect">
            <a:avLst/>
          </a:prstGeom>
        </p:spPr>
        <p:txBody>
          <a:bodyPr wrap="square">
            <a:spAutoFit/>
          </a:bodyPr>
          <a:lstStyle/>
          <a:p>
            <a:pPr lvl="0">
              <a:spcBef>
                <a:spcPts val="1200"/>
              </a:spcBef>
            </a:pPr>
            <a:r>
              <a:rPr lang="en-US" sz="1600" dirty="0">
                <a:solidFill>
                  <a:prstClr val="black"/>
                </a:solidFill>
                <a:latin typeface="Corbel" pitchFamily="34" charset="0"/>
              </a:rPr>
              <a:t>Full Service </a:t>
            </a:r>
            <a:r>
              <a:rPr lang="en-US" sz="1600" dirty="0" smtClean="0">
                <a:solidFill>
                  <a:prstClr val="black"/>
                </a:solidFill>
                <a:latin typeface="Corbel" pitchFamily="34" charset="0"/>
              </a:rPr>
              <a:t>Research Solutions</a:t>
            </a:r>
            <a:endParaRPr lang="en-US" sz="1600" dirty="0">
              <a:solidFill>
                <a:prstClr val="black"/>
              </a:solidFill>
            </a:endParaRPr>
          </a:p>
        </p:txBody>
      </p:sp>
      <p:sp>
        <p:nvSpPr>
          <p:cNvPr id="8" name="Rectangle 7"/>
          <p:cNvSpPr/>
          <p:nvPr/>
        </p:nvSpPr>
        <p:spPr>
          <a:xfrm>
            <a:off x="3352800" y="1894106"/>
            <a:ext cx="2667000"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smtClean="0">
                <a:solidFill>
                  <a:schemeClr val="tx1"/>
                </a:solidFill>
                <a:latin typeface="Corbel" pitchFamily="34" charset="0"/>
              </a:rPr>
              <a:t>We are on-top-of the absolute </a:t>
            </a:r>
            <a:r>
              <a:rPr lang="en-US" sz="1100" dirty="0">
                <a:solidFill>
                  <a:schemeClr val="tx1"/>
                </a:solidFill>
                <a:latin typeface="Corbel" pitchFamily="34" charset="0"/>
              </a:rPr>
              <a:t>latest and greatest emerging research tools, online methodologies, innovative platforms and breakthrough </a:t>
            </a:r>
            <a:r>
              <a:rPr lang="en-US" sz="1100" dirty="0" smtClean="0">
                <a:solidFill>
                  <a:schemeClr val="tx1"/>
                </a:solidFill>
                <a:latin typeface="Corbel" pitchFamily="34" charset="0"/>
              </a:rPr>
              <a:t>techniques. </a:t>
            </a:r>
          </a:p>
          <a:p>
            <a:pPr>
              <a:spcBef>
                <a:spcPts val="1200"/>
              </a:spcBef>
            </a:pPr>
            <a:r>
              <a:rPr lang="en-US" sz="1100" dirty="0" smtClean="0">
                <a:solidFill>
                  <a:schemeClr val="tx1"/>
                </a:solidFill>
                <a:latin typeface="Corbel" pitchFamily="34" charset="0"/>
              </a:rPr>
              <a:t>Think of us as your dedicated resource for sifting through the clutter, identifying the best providers, testing solutions and matching them to your insights needs. </a:t>
            </a:r>
          </a:p>
          <a:p>
            <a:pPr>
              <a:spcBef>
                <a:spcPts val="1200"/>
              </a:spcBef>
            </a:pPr>
            <a:r>
              <a:rPr lang="en-US" sz="1100" dirty="0" smtClean="0">
                <a:solidFill>
                  <a:schemeClr val="tx1"/>
                </a:solidFill>
                <a:latin typeface="Corbel" pitchFamily="34" charset="0"/>
              </a:rPr>
              <a:t>We have helped clients and our agency partners build customized online insights communities, test-and-learn new approaches like mobile ethnography and incorporate leading-edge techniques into existing research programs. </a:t>
            </a:r>
          </a:p>
          <a:p>
            <a:pPr>
              <a:spcBef>
                <a:spcPts val="1200"/>
              </a:spcBef>
            </a:pPr>
            <a:r>
              <a:rPr lang="en-US" sz="1100" dirty="0" smtClean="0">
                <a:solidFill>
                  <a:schemeClr val="tx1"/>
                </a:solidFill>
                <a:latin typeface="Corbel" pitchFamily="34" charset="0"/>
              </a:rPr>
              <a:t>And we’ll continue to stay out front to bring you the best new approaches while saving you the headache of learning about others’ mistakes too late.</a:t>
            </a:r>
            <a:endParaRPr lang="en-US" sz="1100" dirty="0">
              <a:solidFill>
                <a:schemeClr val="tx1"/>
              </a:solidFill>
              <a:latin typeface="Corbel" pitchFamily="34" charset="0"/>
            </a:endParaRPr>
          </a:p>
          <a:p>
            <a:pPr>
              <a:spcBef>
                <a:spcPts val="1200"/>
              </a:spcBef>
            </a:pPr>
            <a:endParaRPr lang="en-US" sz="1100" dirty="0">
              <a:solidFill>
                <a:schemeClr val="tx1"/>
              </a:solidFill>
            </a:endParaRPr>
          </a:p>
        </p:txBody>
      </p:sp>
      <p:sp>
        <p:nvSpPr>
          <p:cNvPr id="10" name="Rectangle 9"/>
          <p:cNvSpPr/>
          <p:nvPr/>
        </p:nvSpPr>
        <p:spPr>
          <a:xfrm>
            <a:off x="6324600" y="1883210"/>
            <a:ext cx="2569634"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smtClean="0">
                <a:solidFill>
                  <a:schemeClr val="tx1"/>
                </a:solidFill>
                <a:latin typeface="Corbel" pitchFamily="34" charset="0"/>
              </a:rPr>
              <a:t>Great insights often don’t get noticed because of how they are presented and shared. This minimizes the impact they can have on your business, and on the power of insights in your broader organization. </a:t>
            </a:r>
          </a:p>
          <a:p>
            <a:pPr>
              <a:spcBef>
                <a:spcPts val="1200"/>
              </a:spcBef>
            </a:pPr>
            <a:r>
              <a:rPr lang="en-US" sz="1100" dirty="0" smtClean="0">
                <a:solidFill>
                  <a:schemeClr val="tx1"/>
                </a:solidFill>
                <a:latin typeface="Corbel" pitchFamily="34" charset="0"/>
              </a:rPr>
              <a:t>We believe that socializing consumer learning is just as critical as gathering it. By taking insights deliverables to the next level – through videos, magazines, interactive profiles and so much more – we are getting stakeholders excited to engage with research and inspired to take action because of it. </a:t>
            </a:r>
          </a:p>
          <a:p>
            <a:pPr>
              <a:spcBef>
                <a:spcPts val="1200"/>
              </a:spcBef>
            </a:pPr>
            <a:r>
              <a:rPr lang="en-US" sz="1100" dirty="0" smtClean="0">
                <a:solidFill>
                  <a:schemeClr val="tx1"/>
                </a:solidFill>
                <a:latin typeface="Corbel" pitchFamily="34" charset="0"/>
              </a:rPr>
              <a:t>Bringing consumers to life within every piece of research you do is the way of future. This is our passion and expertise and we’re excited to bring this approach to new client partners.</a:t>
            </a:r>
            <a:endParaRPr lang="en-US" sz="1100" dirty="0">
              <a:solidFill>
                <a:schemeClr val="tx1"/>
              </a:solidFill>
              <a:latin typeface="Corbel" pitchFamily="34" charset="0"/>
            </a:endParaRPr>
          </a:p>
          <a:p>
            <a:pPr>
              <a:spcBef>
                <a:spcPts val="1200"/>
              </a:spcBef>
            </a:pPr>
            <a:endParaRPr lang="en-US" sz="1100" dirty="0">
              <a:solidFill>
                <a:schemeClr val="tx1"/>
              </a:solidFill>
              <a:latin typeface="Corbel" pitchFamily="34" charset="0"/>
            </a:endParaRPr>
          </a:p>
        </p:txBody>
      </p:sp>
      <p:sp>
        <p:nvSpPr>
          <p:cNvPr id="7" name="Rectangle 6"/>
          <p:cNvSpPr/>
          <p:nvPr/>
        </p:nvSpPr>
        <p:spPr>
          <a:xfrm>
            <a:off x="3352800" y="1063536"/>
            <a:ext cx="2286000" cy="830997"/>
          </a:xfrm>
          <a:prstGeom prst="rect">
            <a:avLst/>
          </a:prstGeom>
        </p:spPr>
        <p:txBody>
          <a:bodyPr>
            <a:spAutoFit/>
          </a:bodyPr>
          <a:lstStyle/>
          <a:p>
            <a:pPr lvl="0">
              <a:spcBef>
                <a:spcPts val="1200"/>
              </a:spcBef>
            </a:pPr>
            <a:r>
              <a:rPr lang="en-US" sz="1600" dirty="0">
                <a:solidFill>
                  <a:prstClr val="black"/>
                </a:solidFill>
                <a:latin typeface="Corbel" pitchFamily="34" charset="0"/>
              </a:rPr>
              <a:t>Customized Digital </a:t>
            </a:r>
            <a:r>
              <a:rPr lang="en-US" sz="1600" dirty="0" smtClean="0">
                <a:solidFill>
                  <a:prstClr val="black"/>
                </a:solidFill>
                <a:latin typeface="Corbel" pitchFamily="34" charset="0"/>
              </a:rPr>
              <a:t>Insights Platforms </a:t>
            </a:r>
            <a:r>
              <a:rPr lang="en-US" sz="1600" dirty="0">
                <a:solidFill>
                  <a:prstClr val="black"/>
                </a:solidFill>
                <a:latin typeface="Corbel" pitchFamily="34" charset="0"/>
              </a:rPr>
              <a:t>&amp; Communities</a:t>
            </a:r>
          </a:p>
        </p:txBody>
      </p:sp>
      <p:sp>
        <p:nvSpPr>
          <p:cNvPr id="11" name="Rectangle 10"/>
          <p:cNvSpPr/>
          <p:nvPr/>
        </p:nvSpPr>
        <p:spPr>
          <a:xfrm>
            <a:off x="6333067" y="1295400"/>
            <a:ext cx="2561167" cy="584775"/>
          </a:xfrm>
          <a:prstGeom prst="rect">
            <a:avLst/>
          </a:prstGeom>
        </p:spPr>
        <p:txBody>
          <a:bodyPr wrap="square">
            <a:spAutoFit/>
          </a:bodyPr>
          <a:lstStyle/>
          <a:p>
            <a:pPr lvl="0">
              <a:spcBef>
                <a:spcPts val="1200"/>
              </a:spcBef>
            </a:pPr>
            <a:r>
              <a:rPr lang="en-US" sz="1600" dirty="0">
                <a:solidFill>
                  <a:prstClr val="black"/>
                </a:solidFill>
                <a:latin typeface="Corbel" pitchFamily="34" charset="0"/>
              </a:rPr>
              <a:t>Compelling </a:t>
            </a:r>
            <a:r>
              <a:rPr lang="en-US" sz="1600" dirty="0" smtClean="0">
                <a:solidFill>
                  <a:prstClr val="black"/>
                </a:solidFill>
                <a:latin typeface="Corbel" pitchFamily="34" charset="0"/>
              </a:rPr>
              <a:t>Infographic-Based Reporting</a:t>
            </a:r>
            <a:endParaRPr lang="en-US" sz="1600" dirty="0">
              <a:solidFill>
                <a:prstClr val="black"/>
              </a:solidFill>
              <a:latin typeface="Corbel" pitchFamily="34" charset="0"/>
            </a:endParaRPr>
          </a:p>
        </p:txBody>
      </p:sp>
      <p:sp>
        <p:nvSpPr>
          <p:cNvPr id="12" name="Rectangle 11"/>
          <p:cNvSpPr/>
          <p:nvPr/>
        </p:nvSpPr>
        <p:spPr>
          <a:xfrm>
            <a:off x="990600" y="381000"/>
            <a:ext cx="1066800" cy="682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400" b="1" dirty="0" smtClean="0"/>
              <a:t>Light Bulb</a:t>
            </a:r>
            <a:endParaRPr lang="en-US" sz="1400" b="1" dirty="0"/>
          </a:p>
        </p:txBody>
      </p:sp>
      <p:sp>
        <p:nvSpPr>
          <p:cNvPr id="15" name="Rectangle 14"/>
          <p:cNvSpPr/>
          <p:nvPr/>
        </p:nvSpPr>
        <p:spPr>
          <a:xfrm>
            <a:off x="3412067" y="270933"/>
            <a:ext cx="1066800" cy="682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400" b="1" dirty="0" smtClean="0"/>
              <a:t>Speech Bubbles</a:t>
            </a:r>
            <a:endParaRPr lang="en-US" sz="1400" b="1" dirty="0"/>
          </a:p>
        </p:txBody>
      </p:sp>
      <p:pic>
        <p:nvPicPr>
          <p:cNvPr id="4098" name="Picture 2" descr="stock vector : Puzzles with people form a Speech Bubble. Concept communication. File is saved in AI10 EPS version."/>
          <p:cNvPicPr>
            <a:picLocks noChangeAspect="1" noChangeArrowheads="1"/>
          </p:cNvPicPr>
          <p:nvPr/>
        </p:nvPicPr>
        <p:blipFill rotWithShape="1">
          <a:blip r:embed="rId2">
            <a:extLst>
              <a:ext uri="{28A0092B-C50C-407E-A947-70E740481C1C}">
                <a14:useLocalDpi xmlns:a14="http://schemas.microsoft.com/office/drawing/2010/main" val="0"/>
              </a:ext>
            </a:extLst>
          </a:blip>
          <a:srcRect b="13173"/>
          <a:stretch/>
        </p:blipFill>
        <p:spPr bwMode="auto">
          <a:xfrm>
            <a:off x="4876800" y="112668"/>
            <a:ext cx="983656" cy="950868"/>
          </a:xfrm>
          <a:prstGeom prst="rect">
            <a:avLst/>
          </a:prstGeom>
          <a:noFill/>
          <a:extLst>
            <a:ext uri="{909E8E84-426E-40DD-AFC4-6F175D3DCCD1}">
              <a14:hiddenFill xmlns:a14="http://schemas.microsoft.com/office/drawing/2010/main">
                <a:solidFill>
                  <a:srgbClr val="FFFFFF"/>
                </a:solidFill>
              </a14:hiddenFill>
            </a:ext>
          </a:extLst>
        </p:spPr>
      </p:pic>
      <p:pic>
        <p:nvPicPr>
          <p:cNvPr id="4100" name="Picture 4" descr="stock vector : Detail infographic vector illustration. World Map and Information Graphics"/>
          <p:cNvPicPr>
            <a:picLocks noChangeAspect="1" noChangeArrowheads="1"/>
          </p:cNvPicPr>
          <p:nvPr/>
        </p:nvPicPr>
        <p:blipFill rotWithShape="1">
          <a:blip r:embed="rId3">
            <a:extLst>
              <a:ext uri="{28A0092B-C50C-407E-A947-70E740481C1C}">
                <a14:useLocalDpi xmlns:a14="http://schemas.microsoft.com/office/drawing/2010/main" val="0"/>
              </a:ext>
            </a:extLst>
          </a:blip>
          <a:srcRect l="14370" r="14368" b="66830"/>
          <a:stretch/>
        </p:blipFill>
        <p:spPr bwMode="auto">
          <a:xfrm>
            <a:off x="7696200" y="386203"/>
            <a:ext cx="1198034" cy="742466"/>
          </a:xfrm>
          <a:prstGeom prst="rect">
            <a:avLst/>
          </a:prstGeom>
          <a:noFill/>
          <a:extLst>
            <a:ext uri="{909E8E84-426E-40DD-AFC4-6F175D3DCCD1}">
              <a14:hiddenFill xmlns:a14="http://schemas.microsoft.com/office/drawing/2010/main">
                <a:solidFill>
                  <a:srgbClr val="FFFFFF"/>
                </a:solidFill>
              </a14:hiddenFill>
            </a:ext>
          </a:extLst>
        </p:spPr>
      </p:pic>
      <p:sp>
        <p:nvSpPr>
          <p:cNvPr id="18" name="Rectangle 17"/>
          <p:cNvSpPr/>
          <p:nvPr/>
        </p:nvSpPr>
        <p:spPr>
          <a:xfrm>
            <a:off x="6324600" y="381000"/>
            <a:ext cx="1142402" cy="682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400" b="1" dirty="0" smtClean="0"/>
              <a:t>World Map with Graphs</a:t>
            </a:r>
            <a:endParaRPr lang="en-US" sz="1400" b="1" dirty="0"/>
          </a:p>
        </p:txBody>
      </p:sp>
    </p:spTree>
    <p:extLst>
      <p:ext uri="{BB962C8B-B14F-4D97-AF65-F5344CB8AC3E}">
        <p14:creationId xmlns:p14="http://schemas.microsoft.com/office/powerpoint/2010/main" val="58533086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81000" y="1944906"/>
            <a:ext cx="2590800"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smtClean="0">
                <a:solidFill>
                  <a:schemeClr val="tx1"/>
                </a:solidFill>
                <a:latin typeface="Corbel" pitchFamily="34" charset="0"/>
              </a:rPr>
              <a:t>Through our carefully vetted partners, we help clients incorporate the benefits of social media research into their work while avoiding many of the pitfalls associated with this quickly developing space. </a:t>
            </a:r>
          </a:p>
          <a:p>
            <a:pPr>
              <a:spcBef>
                <a:spcPts val="1200"/>
              </a:spcBef>
            </a:pPr>
            <a:r>
              <a:rPr lang="en-US" sz="1100" dirty="0" smtClean="0">
                <a:solidFill>
                  <a:schemeClr val="tx1"/>
                </a:solidFill>
                <a:latin typeface="Corbel" pitchFamily="34" charset="0"/>
              </a:rPr>
              <a:t>Our focus is always on complementing more foundational consumer learning with incremental insights gleaned  by understanding what’s being said and shared online. We move beyond basic ‘buzz monitoring’ to get a deeper understanding of our clients’ place in the online conversation – and their share of voice relative to competitors. </a:t>
            </a:r>
          </a:p>
          <a:p>
            <a:pPr>
              <a:spcBef>
                <a:spcPts val="1200"/>
              </a:spcBef>
            </a:pPr>
            <a:r>
              <a:rPr lang="en-US" sz="1100" dirty="0" smtClean="0">
                <a:solidFill>
                  <a:schemeClr val="tx1"/>
                </a:solidFill>
                <a:latin typeface="Corbel" pitchFamily="34" charset="0"/>
              </a:rPr>
              <a:t>Additionally, there are exciting new techniques for crowdsourcing feedback that can be incredibly useful for maximizing other research and diving into hypotheses. </a:t>
            </a:r>
          </a:p>
          <a:p>
            <a:pPr>
              <a:spcBef>
                <a:spcPts val="1200"/>
              </a:spcBef>
            </a:pPr>
            <a:endParaRPr lang="en-US" sz="1100" dirty="0">
              <a:solidFill>
                <a:schemeClr val="tx1"/>
              </a:solidFill>
              <a:latin typeface="Corbel" pitchFamily="34" charset="0"/>
            </a:endParaRPr>
          </a:p>
        </p:txBody>
      </p:sp>
      <p:sp>
        <p:nvSpPr>
          <p:cNvPr id="4" name="Rectangle 3"/>
          <p:cNvSpPr/>
          <p:nvPr/>
        </p:nvSpPr>
        <p:spPr>
          <a:xfrm>
            <a:off x="457200" y="1360131"/>
            <a:ext cx="2590800" cy="584775"/>
          </a:xfrm>
          <a:prstGeom prst="rect">
            <a:avLst/>
          </a:prstGeom>
        </p:spPr>
        <p:txBody>
          <a:bodyPr wrap="square">
            <a:spAutoFit/>
          </a:bodyPr>
          <a:lstStyle/>
          <a:p>
            <a:pPr>
              <a:spcBef>
                <a:spcPts val="1200"/>
              </a:spcBef>
            </a:pPr>
            <a:r>
              <a:rPr lang="en-US" sz="1600" dirty="0">
                <a:latin typeface="Corbel" pitchFamily="34" charset="0"/>
              </a:rPr>
              <a:t>Social Media Measurement &amp; Reporting</a:t>
            </a:r>
          </a:p>
        </p:txBody>
      </p:sp>
      <p:sp>
        <p:nvSpPr>
          <p:cNvPr id="8" name="Rectangle 7"/>
          <p:cNvSpPr/>
          <p:nvPr/>
        </p:nvSpPr>
        <p:spPr>
          <a:xfrm>
            <a:off x="3352800" y="1970306"/>
            <a:ext cx="2667000"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a:solidFill>
                  <a:schemeClr val="tx1"/>
                </a:solidFill>
                <a:latin typeface="Corbel" pitchFamily="34" charset="0"/>
              </a:rPr>
              <a:t>For quantitative projects, we can manage </a:t>
            </a:r>
            <a:r>
              <a:rPr lang="en-US" sz="1100" dirty="0" smtClean="0">
                <a:solidFill>
                  <a:schemeClr val="tx1"/>
                </a:solidFill>
                <a:latin typeface="Corbel" pitchFamily="34" charset="0"/>
              </a:rPr>
              <a:t>fieldwork, </a:t>
            </a:r>
            <a:r>
              <a:rPr lang="en-US" sz="1100" dirty="0">
                <a:solidFill>
                  <a:schemeClr val="tx1"/>
                </a:solidFill>
                <a:latin typeface="Corbel" pitchFamily="34" charset="0"/>
              </a:rPr>
              <a:t>data processing, advanced modeling and sophisticated analyses. We develop reports and other unique deliverables that communicate complex results in smart and elegant ways that truly showcase the best insights. </a:t>
            </a:r>
          </a:p>
          <a:p>
            <a:pPr>
              <a:spcBef>
                <a:spcPts val="1200"/>
              </a:spcBef>
            </a:pPr>
            <a:r>
              <a:rPr lang="en-US" sz="1100" dirty="0" smtClean="0">
                <a:solidFill>
                  <a:schemeClr val="tx1"/>
                </a:solidFill>
                <a:latin typeface="Corbel" pitchFamily="34" charset="0"/>
              </a:rPr>
              <a:t>For qualitative research, we partner with expert moderators and have successfully managed analysis and report development on many complex multi-market and global studies. We also have expertise in best practices for qualitative data collection, managing research outputs, stimulus ratings and group activities. Our deliverables have added value to dozens of qualitative assignments  for leading brands focusing on campaign evaluation, service optimization, market positioning and much more.</a:t>
            </a:r>
          </a:p>
          <a:p>
            <a:pPr>
              <a:spcBef>
                <a:spcPts val="1200"/>
              </a:spcBef>
            </a:pPr>
            <a:endParaRPr lang="en-US" sz="1100" dirty="0">
              <a:solidFill>
                <a:schemeClr val="tx1"/>
              </a:solidFill>
              <a:latin typeface="Corbel" pitchFamily="34" charset="0"/>
            </a:endParaRPr>
          </a:p>
        </p:txBody>
      </p:sp>
      <p:sp>
        <p:nvSpPr>
          <p:cNvPr id="10" name="Rectangle 9"/>
          <p:cNvSpPr/>
          <p:nvPr/>
        </p:nvSpPr>
        <p:spPr>
          <a:xfrm>
            <a:off x="6324600" y="1959410"/>
            <a:ext cx="2438400" cy="4659094"/>
          </a:xfrm>
          <a:prstGeom prst="rect">
            <a:avLst/>
          </a:prstGeom>
          <a:solidFill>
            <a:srgbClr val="262626">
              <a:alpha val="30196"/>
            </a:srgb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dirty="0">
                <a:solidFill>
                  <a:schemeClr val="tx1"/>
                </a:solidFill>
                <a:latin typeface="Corbel" pitchFamily="34" charset="0"/>
              </a:rPr>
              <a:t>A customized, flexible and collaborative consulting approach - independent management of stand-alone projects or integration into your existing team to complete specific </a:t>
            </a:r>
            <a:r>
              <a:rPr lang="en-US" sz="1100" dirty="0" smtClean="0">
                <a:solidFill>
                  <a:schemeClr val="tx1"/>
                </a:solidFill>
                <a:latin typeface="Corbel" pitchFamily="34" charset="0"/>
              </a:rPr>
              <a:t>assignments.</a:t>
            </a:r>
          </a:p>
          <a:p>
            <a:pPr>
              <a:spcBef>
                <a:spcPts val="1200"/>
              </a:spcBef>
            </a:pPr>
            <a:r>
              <a:rPr lang="en-US" sz="1100" dirty="0" smtClean="0">
                <a:solidFill>
                  <a:schemeClr val="tx1"/>
                </a:solidFill>
                <a:latin typeface="Corbel" pitchFamily="34" charset="0"/>
              </a:rPr>
              <a:t>We can provide support at specific project stages or more general guidance on best practices for your insights programs, supplier selection, internal reporting and dashboards and much more.</a:t>
            </a:r>
          </a:p>
          <a:p>
            <a:pPr>
              <a:spcBef>
                <a:spcPts val="1200"/>
              </a:spcBef>
            </a:pPr>
            <a:r>
              <a:rPr lang="en-US" sz="1100" dirty="0" smtClean="0">
                <a:solidFill>
                  <a:schemeClr val="tx1"/>
                </a:solidFill>
                <a:latin typeface="Corbel" pitchFamily="34" charset="0"/>
              </a:rPr>
              <a:t>We can also work with you to develop case studies, white papers, media kits, executive presentations and other materials that leverage insights to add power to your messages and brand communications.</a:t>
            </a:r>
            <a:endParaRPr lang="en-US" sz="1100" dirty="0">
              <a:solidFill>
                <a:schemeClr val="tx1"/>
              </a:solidFill>
              <a:latin typeface="Corbel" pitchFamily="34" charset="0"/>
            </a:endParaRPr>
          </a:p>
          <a:p>
            <a:pPr>
              <a:spcBef>
                <a:spcPts val="1200"/>
              </a:spcBef>
            </a:pPr>
            <a:endParaRPr lang="en-US" sz="1100" dirty="0">
              <a:solidFill>
                <a:schemeClr val="tx1"/>
              </a:solidFill>
              <a:latin typeface="Corbel" pitchFamily="34" charset="0"/>
            </a:endParaRPr>
          </a:p>
        </p:txBody>
      </p:sp>
      <p:sp>
        <p:nvSpPr>
          <p:cNvPr id="7" name="Rectangle 6"/>
          <p:cNvSpPr/>
          <p:nvPr/>
        </p:nvSpPr>
        <p:spPr>
          <a:xfrm>
            <a:off x="3352800" y="1360131"/>
            <a:ext cx="2286000" cy="584775"/>
          </a:xfrm>
          <a:prstGeom prst="rect">
            <a:avLst/>
          </a:prstGeom>
        </p:spPr>
        <p:txBody>
          <a:bodyPr>
            <a:spAutoFit/>
          </a:bodyPr>
          <a:lstStyle/>
          <a:p>
            <a:pPr>
              <a:spcBef>
                <a:spcPts val="1200"/>
              </a:spcBef>
            </a:pPr>
            <a:r>
              <a:rPr lang="en-US" sz="1600" dirty="0">
                <a:latin typeface="Corbel" pitchFamily="34" charset="0"/>
              </a:rPr>
              <a:t>Analysis &amp; Report Development</a:t>
            </a:r>
          </a:p>
        </p:txBody>
      </p:sp>
      <p:sp>
        <p:nvSpPr>
          <p:cNvPr id="11" name="Rectangle 10"/>
          <p:cNvSpPr/>
          <p:nvPr/>
        </p:nvSpPr>
        <p:spPr>
          <a:xfrm>
            <a:off x="6333067" y="1607468"/>
            <a:ext cx="1837170" cy="338554"/>
          </a:xfrm>
          <a:prstGeom prst="rect">
            <a:avLst/>
          </a:prstGeom>
        </p:spPr>
        <p:txBody>
          <a:bodyPr wrap="none">
            <a:spAutoFit/>
          </a:bodyPr>
          <a:lstStyle/>
          <a:p>
            <a:pPr>
              <a:spcBef>
                <a:spcPts val="1200"/>
              </a:spcBef>
            </a:pPr>
            <a:r>
              <a:rPr lang="en-US" sz="1600" dirty="0">
                <a:latin typeface="Corbel" pitchFamily="34" charset="0"/>
              </a:rPr>
              <a:t>Consulting Services</a:t>
            </a:r>
          </a:p>
        </p:txBody>
      </p:sp>
      <p:sp>
        <p:nvSpPr>
          <p:cNvPr id="9" name="Rectangle 8"/>
          <p:cNvSpPr/>
          <p:nvPr/>
        </p:nvSpPr>
        <p:spPr>
          <a:xfrm>
            <a:off x="457200" y="381000"/>
            <a:ext cx="1905000" cy="838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100" b="1" dirty="0" smtClean="0"/>
              <a:t>Found some on </a:t>
            </a:r>
            <a:r>
              <a:rPr lang="en-US" sz="1100" b="1" dirty="0" err="1" smtClean="0"/>
              <a:t>shutterstock</a:t>
            </a:r>
            <a:r>
              <a:rPr lang="en-US" sz="1100" b="1" dirty="0" smtClean="0"/>
              <a:t>, see left, check the lightbox I send you</a:t>
            </a:r>
            <a:endParaRPr lang="en-US" sz="1100" b="1" dirty="0"/>
          </a:p>
        </p:txBody>
      </p:sp>
      <p:sp>
        <p:nvSpPr>
          <p:cNvPr id="12" name="Rectangle 11"/>
          <p:cNvSpPr/>
          <p:nvPr/>
        </p:nvSpPr>
        <p:spPr>
          <a:xfrm>
            <a:off x="3962400" y="347133"/>
            <a:ext cx="1066800" cy="682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400" b="1" dirty="0" smtClean="0"/>
              <a:t>Magnifying Glass &amp; Pen</a:t>
            </a:r>
            <a:endParaRPr lang="en-US" sz="1400" b="1" dirty="0"/>
          </a:p>
        </p:txBody>
      </p:sp>
      <p:sp>
        <p:nvSpPr>
          <p:cNvPr id="13" name="Rectangle 12"/>
          <p:cNvSpPr/>
          <p:nvPr/>
        </p:nvSpPr>
        <p:spPr>
          <a:xfrm>
            <a:off x="6858000" y="347133"/>
            <a:ext cx="1066800" cy="68253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b="1" dirty="0" smtClean="0"/>
              <a:t>ICON</a:t>
            </a:r>
          </a:p>
          <a:p>
            <a:pPr algn="ctr"/>
            <a:r>
              <a:rPr lang="en-US" sz="1400" b="1" dirty="0" smtClean="0"/>
              <a:t>Easel you already did</a:t>
            </a:r>
            <a:endParaRPr lang="en-US" sz="1400" b="1" dirty="0"/>
          </a:p>
        </p:txBody>
      </p:sp>
      <p:pic>
        <p:nvPicPr>
          <p:cNvPr id="14" name="Picture 6"/>
          <p:cNvPicPr>
            <a:picLocks noChangeAspect="1" noChangeArrowheads="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23184" t="19156" r="67085" b="73790"/>
          <a:stretch/>
        </p:blipFill>
        <p:spPr bwMode="auto">
          <a:xfrm>
            <a:off x="8170237" y="347133"/>
            <a:ext cx="880533" cy="67733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4" name="Picture 2" descr="stock photo : Magnifying glass isolated on white"/>
          <p:cNvPicPr>
            <a:picLocks noChangeAspect="1" noChangeArrowheads="1"/>
          </p:cNvPicPr>
          <p:nvPr/>
        </p:nvPicPr>
        <p:blipFill rotWithShape="1">
          <a:blip r:embed="rId3" cstate="print">
            <a:clrChange>
              <a:clrFrom>
                <a:srgbClr val="FFFFFF"/>
              </a:clrFrom>
              <a:clrTo>
                <a:srgbClr val="FFFFFF">
                  <a:alpha val="0"/>
                </a:srgbClr>
              </a:clrTo>
            </a:clrChange>
            <a:extLst>
              <a:ext uri="{28A0092B-C50C-407E-A947-70E740481C1C}">
                <a14:useLocalDpi xmlns:a14="http://schemas.microsoft.com/office/drawing/2010/main" val="0"/>
              </a:ext>
            </a:extLst>
          </a:blip>
          <a:srcRect r="16434"/>
          <a:stretch/>
        </p:blipFill>
        <p:spPr bwMode="auto">
          <a:xfrm>
            <a:off x="5071111" y="414291"/>
            <a:ext cx="567689" cy="610175"/>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6"/>
          <p:cNvPicPr>
            <a:picLocks noChangeAspect="1" noChangeArrowheads="1"/>
          </p:cNvPicPr>
          <p:nvPr/>
        </p:nvPicPr>
        <p:blipFill rotWithShape="1">
          <a:blip r:embed="rId2">
            <a:duotone>
              <a:schemeClr val="accent1">
                <a:shade val="45000"/>
                <a:satMod val="135000"/>
              </a:schemeClr>
              <a:prstClr val="white"/>
            </a:duotone>
            <a:extLst>
              <a:ext uri="{28A0092B-C50C-407E-A947-70E740481C1C}">
                <a14:useLocalDpi xmlns:a14="http://schemas.microsoft.com/office/drawing/2010/main" val="0"/>
              </a:ext>
            </a:extLst>
          </a:blip>
          <a:srcRect l="34038" t="18979" r="56980" b="73437"/>
          <a:stretch/>
        </p:blipFill>
        <p:spPr bwMode="auto">
          <a:xfrm>
            <a:off x="5355264" y="852131"/>
            <a:ext cx="567071" cy="50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descr="stock photo : Online and Internet Social Network or Social Media Concept Present By Group of Colorful Social Media or Social Network Icon Isolated on White Background"/>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r="13121"/>
          <a:stretch/>
        </p:blipFill>
        <p:spPr bwMode="auto">
          <a:xfrm>
            <a:off x="2374900" y="441038"/>
            <a:ext cx="889000" cy="919093"/>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stock photo : Social Media Concept - Like Icons and One Original Individual Opinion"/>
          <p:cNvPicPr>
            <a:picLocks noChangeAspect="1" noChangeArrowheads="1"/>
          </p:cNvPicPr>
          <p:nvPr/>
        </p:nvPicPr>
        <p:blipFill rotWithShape="1">
          <a:blip r:embed="rId5">
            <a:extLst>
              <a:ext uri="{28A0092B-C50C-407E-A947-70E740481C1C}">
                <a14:useLocalDpi xmlns:a14="http://schemas.microsoft.com/office/drawing/2010/main" val="0"/>
              </a:ext>
            </a:extLst>
          </a:blip>
          <a:srcRect r="11644"/>
          <a:stretch/>
        </p:blipFill>
        <p:spPr bwMode="auto">
          <a:xfrm>
            <a:off x="-1422400" y="28838"/>
            <a:ext cx="1405467" cy="14287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685732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31" name="Picture 7"/>
          <p:cNvPicPr>
            <a:picLocks noChangeAspect="1" noChangeArrowheads="1"/>
          </p:cNvPicPr>
          <p:nvPr/>
        </p:nvPicPr>
        <p:blipFill rotWithShape="1">
          <a:blip r:embed="rId2">
            <a:extLst>
              <a:ext uri="{28A0092B-C50C-407E-A947-70E740481C1C}">
                <a14:useLocalDpi xmlns:a14="http://schemas.microsoft.com/office/drawing/2010/main" val="0"/>
              </a:ext>
            </a:extLst>
          </a:blip>
          <a:srcRect b="30556"/>
          <a:stretch/>
        </p:blipFill>
        <p:spPr bwMode="auto">
          <a:xfrm>
            <a:off x="8467" y="0"/>
            <a:ext cx="9048750" cy="66674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ctangle 3"/>
          <p:cNvSpPr/>
          <p:nvPr/>
        </p:nvSpPr>
        <p:spPr>
          <a:xfrm>
            <a:off x="4532842" y="1981200"/>
            <a:ext cx="4077758" cy="27432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ectangle 4"/>
          <p:cNvSpPr/>
          <p:nvPr/>
        </p:nvSpPr>
        <p:spPr>
          <a:xfrm>
            <a:off x="4572000" y="2008366"/>
            <a:ext cx="3886200" cy="2639834"/>
          </a:xfrm>
          <a:prstGeom prst="rect">
            <a:avLst/>
          </a:prstGeom>
          <a:solidFill>
            <a:schemeClr val="accent4">
              <a:lumMod val="60000"/>
              <a:lumOff val="40000"/>
              <a:alpha val="30196"/>
            </a:schemeClr>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274320" tIns="182880" rIns="274320" bIns="182880" rtlCol="0" anchor="t" anchorCtr="0"/>
          <a:lstStyle/>
          <a:p>
            <a:pPr>
              <a:spcBef>
                <a:spcPts val="1200"/>
              </a:spcBef>
            </a:pPr>
            <a:r>
              <a:rPr lang="en-US" sz="1100" b="1" dirty="0" smtClean="0">
                <a:solidFill>
                  <a:schemeClr val="bg1"/>
                </a:solidFill>
                <a:latin typeface="Corbel" pitchFamily="34" charset="0"/>
              </a:rPr>
              <a:t>Title of Case Study</a:t>
            </a:r>
          </a:p>
          <a:p>
            <a:pPr>
              <a:spcBef>
                <a:spcPts val="1200"/>
              </a:spcBef>
            </a:pPr>
            <a:r>
              <a:rPr lang="en-US" sz="1100" b="1" dirty="0" smtClean="0">
                <a:solidFill>
                  <a:schemeClr val="bg1"/>
                </a:solidFill>
                <a:latin typeface="Corbel" pitchFamily="34" charset="0"/>
              </a:rPr>
              <a:t>Text will go here as someone clicks through the case studies</a:t>
            </a:r>
          </a:p>
          <a:p>
            <a:pPr>
              <a:spcBef>
                <a:spcPts val="1200"/>
              </a:spcBef>
            </a:pPr>
            <a:r>
              <a:rPr lang="en-US" sz="1100" b="1" dirty="0" smtClean="0">
                <a:solidFill>
                  <a:schemeClr val="bg1"/>
                </a:solidFill>
                <a:latin typeface="Corbel" pitchFamily="34" charset="0"/>
              </a:rPr>
              <a:t>Images will be to the left</a:t>
            </a:r>
          </a:p>
          <a:p>
            <a:pPr>
              <a:spcBef>
                <a:spcPts val="1200"/>
              </a:spcBef>
            </a:pPr>
            <a:r>
              <a:rPr lang="en-US" sz="1100" b="1" dirty="0" smtClean="0">
                <a:solidFill>
                  <a:schemeClr val="bg1"/>
                </a:solidFill>
                <a:latin typeface="Corbel" pitchFamily="34" charset="0"/>
              </a:rPr>
              <a:t>See next page for case studies and images and text for each.</a:t>
            </a:r>
            <a:endParaRPr lang="en-US" sz="1100" dirty="0">
              <a:solidFill>
                <a:schemeClr val="bg1"/>
              </a:solidFill>
            </a:endParaRPr>
          </a:p>
          <a:p>
            <a:pPr>
              <a:spcBef>
                <a:spcPts val="1200"/>
              </a:spcBef>
            </a:pPr>
            <a:endParaRPr lang="en-US" sz="1100" dirty="0">
              <a:solidFill>
                <a:schemeClr val="bg1"/>
              </a:solidFill>
            </a:endParaRPr>
          </a:p>
        </p:txBody>
      </p:sp>
    </p:spTree>
    <p:extLst>
      <p:ext uri="{BB962C8B-B14F-4D97-AF65-F5344CB8AC3E}">
        <p14:creationId xmlns:p14="http://schemas.microsoft.com/office/powerpoint/2010/main" val="227235094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52" name="Picture 8" descr="https://encrypted-tbn1.gstatic.com/images?q=tbn:ANd9GcSqGilWIdvYkaa9gP1ziPHcm9B84NPjqMqJO_M1v6L3ZbdfzXna"/>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5867400" y="971550"/>
            <a:ext cx="2200275" cy="207645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3"/>
          <p:cNvSpPr/>
          <p:nvPr/>
        </p:nvSpPr>
        <p:spPr>
          <a:xfrm>
            <a:off x="304800" y="3276600"/>
            <a:ext cx="4077758" cy="304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t" anchorCtr="0"/>
          <a:lstStyle/>
          <a:p>
            <a:pPr lvl="0">
              <a:spcBef>
                <a:spcPts val="1200"/>
              </a:spcBef>
            </a:pPr>
            <a:r>
              <a:rPr lang="en-US" sz="1100" b="1" dirty="0" smtClean="0">
                <a:solidFill>
                  <a:schemeClr val="tx1"/>
                </a:solidFill>
                <a:latin typeface="Corbel" pitchFamily="34" charset="0"/>
              </a:rPr>
              <a:t>Brand Equity Tracking for a Fast Rising Online Dating Site</a:t>
            </a:r>
            <a:endParaRPr lang="en-US" sz="1100" b="1" dirty="0">
              <a:solidFill>
                <a:schemeClr val="tx1"/>
              </a:solidFill>
              <a:latin typeface="Corbel" pitchFamily="34" charset="0"/>
            </a:endParaRPr>
          </a:p>
          <a:p>
            <a:pPr marL="171450" lvl="0" indent="-171450">
              <a:spcBef>
                <a:spcPts val="1200"/>
              </a:spcBef>
              <a:buFont typeface="Arial" pitchFamily="34" charset="0"/>
              <a:buChar char="•"/>
            </a:pPr>
            <a:r>
              <a:rPr lang="en-US" sz="1100" dirty="0" smtClean="0">
                <a:solidFill>
                  <a:schemeClr val="tx1"/>
                </a:solidFill>
                <a:latin typeface="Corbel" pitchFamily="34" charset="0"/>
              </a:rPr>
              <a:t>Creative and flexible approach to brand tracking that became the centerpiece for strategic decision making during the critical launch period for the brand in the U.S.</a:t>
            </a:r>
          </a:p>
          <a:p>
            <a:pPr marL="171450" lvl="0" indent="-171450">
              <a:spcBef>
                <a:spcPts val="1200"/>
              </a:spcBef>
              <a:buFont typeface="Arial" pitchFamily="34" charset="0"/>
              <a:buChar char="•"/>
            </a:pPr>
            <a:r>
              <a:rPr lang="en-US" sz="1100" dirty="0" smtClean="0">
                <a:solidFill>
                  <a:schemeClr val="tx1"/>
                </a:solidFill>
                <a:latin typeface="Corbel" pitchFamily="34" charset="0"/>
              </a:rPr>
              <a:t>Results were packaged in succinct and highly visual summaries that senior leaders could digest and act upon rapidly</a:t>
            </a:r>
          </a:p>
          <a:p>
            <a:pPr marL="171450" lvl="0" indent="-171450">
              <a:spcBef>
                <a:spcPts val="1200"/>
              </a:spcBef>
              <a:buFont typeface="Arial" pitchFamily="34" charset="0"/>
              <a:buChar char="•"/>
            </a:pPr>
            <a:r>
              <a:rPr lang="en-US" sz="1100" dirty="0" smtClean="0">
                <a:solidFill>
                  <a:schemeClr val="tx1"/>
                </a:solidFill>
                <a:latin typeface="Corbel" pitchFamily="34" charset="0"/>
              </a:rPr>
              <a:t>This was especially important to guide and refine the creative development process and subsequent media buys – all of which were happening in a crowded, quick-moving competitive environment</a:t>
            </a:r>
          </a:p>
          <a:p>
            <a:pPr marL="171450" lvl="0" indent="-171450">
              <a:spcBef>
                <a:spcPts val="1200"/>
              </a:spcBef>
              <a:buFont typeface="Arial" pitchFamily="34" charset="0"/>
              <a:buChar char="•"/>
            </a:pPr>
            <a:r>
              <a:rPr lang="en-US" sz="1100" dirty="0" smtClean="0">
                <a:solidFill>
                  <a:schemeClr val="tx1"/>
                </a:solidFill>
                <a:latin typeface="Corbel" pitchFamily="34" charset="0"/>
              </a:rPr>
              <a:t>The company is thriving – now with more than 10 million members and counting worldwide</a:t>
            </a:r>
            <a:endParaRPr lang="en-US" sz="1100" dirty="0">
              <a:solidFill>
                <a:schemeClr val="tx1"/>
              </a:solidFill>
            </a:endParaRPr>
          </a:p>
        </p:txBody>
      </p:sp>
      <p:sp>
        <p:nvSpPr>
          <p:cNvPr id="7" name="Rectangle 6"/>
          <p:cNvSpPr/>
          <p:nvPr/>
        </p:nvSpPr>
        <p:spPr>
          <a:xfrm>
            <a:off x="4876800" y="3276600"/>
            <a:ext cx="4077758" cy="30480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t" anchorCtr="0"/>
          <a:lstStyle/>
          <a:p>
            <a:pPr lvl="0">
              <a:spcBef>
                <a:spcPts val="1200"/>
              </a:spcBef>
            </a:pPr>
            <a:r>
              <a:rPr lang="en-US" sz="1100" b="1" dirty="0" smtClean="0">
                <a:solidFill>
                  <a:schemeClr val="tx1"/>
                </a:solidFill>
                <a:latin typeface="Corbel" pitchFamily="34" charset="0"/>
              </a:rPr>
              <a:t>Bringing Customer Segments to Life</a:t>
            </a:r>
            <a:endParaRPr lang="en-US" sz="1100" b="1" dirty="0">
              <a:solidFill>
                <a:schemeClr val="tx1"/>
              </a:solidFill>
              <a:latin typeface="Corbel" pitchFamily="34" charset="0"/>
            </a:endParaRPr>
          </a:p>
          <a:p>
            <a:pPr marL="171450" lvl="0" indent="-171450">
              <a:spcBef>
                <a:spcPts val="1200"/>
              </a:spcBef>
              <a:buFont typeface="Arial" pitchFamily="34" charset="0"/>
              <a:buChar char="•"/>
            </a:pPr>
            <a:r>
              <a:rPr lang="en-US" sz="1100" dirty="0" smtClean="0">
                <a:solidFill>
                  <a:schemeClr val="tx1"/>
                </a:solidFill>
                <a:latin typeface="Corbel" pitchFamily="34" charset="0"/>
              </a:rPr>
              <a:t>Translated a complex global segmentation into easy-to-digest infographic profiles for a leading online retailer of small business marketing solutions</a:t>
            </a:r>
          </a:p>
          <a:p>
            <a:pPr marL="171450" lvl="0" indent="-171450">
              <a:spcBef>
                <a:spcPts val="1200"/>
              </a:spcBef>
              <a:buFont typeface="Arial" pitchFamily="34" charset="0"/>
              <a:buChar char="•"/>
            </a:pPr>
            <a:r>
              <a:rPr lang="en-US" sz="1100" dirty="0" smtClean="0">
                <a:solidFill>
                  <a:schemeClr val="tx1"/>
                </a:solidFill>
                <a:latin typeface="Corbel" pitchFamily="34" charset="0"/>
              </a:rPr>
              <a:t>The profiles included customized vignettes to tell the story of each segment and help bring each group to life throughout the organization</a:t>
            </a:r>
          </a:p>
          <a:p>
            <a:pPr marL="171450" lvl="0" indent="-171450">
              <a:spcBef>
                <a:spcPts val="1200"/>
              </a:spcBef>
              <a:buFont typeface="Arial" pitchFamily="34" charset="0"/>
              <a:buChar char="•"/>
            </a:pPr>
            <a:r>
              <a:rPr lang="en-US" sz="1100" dirty="0" smtClean="0">
                <a:solidFill>
                  <a:schemeClr val="tx1"/>
                </a:solidFill>
                <a:latin typeface="Corbel" pitchFamily="34" charset="0"/>
              </a:rPr>
              <a:t>The profiles were used by marketing teams throughout the company to develop creative briefs for agency partners and identify opportunities for new products and services</a:t>
            </a:r>
            <a:endParaRPr lang="en-US" sz="1100" dirty="0">
              <a:solidFill>
                <a:schemeClr val="tx1"/>
              </a:solidFill>
            </a:endParaRPr>
          </a:p>
        </p:txBody>
      </p:sp>
      <p:cxnSp>
        <p:nvCxnSpPr>
          <p:cNvPr id="8" name="Straight Connector 7"/>
          <p:cNvCxnSpPr/>
          <p:nvPr/>
        </p:nvCxnSpPr>
        <p:spPr>
          <a:xfrm>
            <a:off x="4648200" y="304800"/>
            <a:ext cx="0" cy="6172200"/>
          </a:xfrm>
          <a:prstGeom prst="line">
            <a:avLst/>
          </a:prstGeom>
        </p:spPr>
        <p:style>
          <a:lnRef idx="1">
            <a:schemeClr val="accent1"/>
          </a:lnRef>
          <a:fillRef idx="0">
            <a:schemeClr val="accent1"/>
          </a:fillRef>
          <a:effectRef idx="0">
            <a:schemeClr val="accent1"/>
          </a:effectRef>
          <a:fontRef idx="minor">
            <a:schemeClr val="tx1"/>
          </a:fontRef>
        </p:style>
      </p:cxnSp>
      <p:pic>
        <p:nvPicPr>
          <p:cNvPr id="6146" name="Picture 2" descr="stock photo : Romance Background with Floating Hearts as Art"/>
          <p:cNvPicPr>
            <a:picLocks noChangeAspect="1" noChangeArrowheads="1"/>
          </p:cNvPicPr>
          <p:nvPr/>
        </p:nvPicPr>
        <p:blipFill rotWithShape="1">
          <a:blip r:embed="rId3">
            <a:extLst>
              <a:ext uri="{28A0092B-C50C-407E-A947-70E740481C1C}">
                <a14:useLocalDpi xmlns:a14="http://schemas.microsoft.com/office/drawing/2010/main" val="0"/>
              </a:ext>
            </a:extLst>
          </a:blip>
          <a:srcRect b="13238"/>
          <a:stretch/>
        </p:blipFill>
        <p:spPr bwMode="auto">
          <a:xfrm>
            <a:off x="533400" y="609600"/>
            <a:ext cx="3396696" cy="2036748"/>
          </a:xfrm>
          <a:prstGeom prst="rect">
            <a:avLst/>
          </a:prstGeom>
          <a:noFill/>
          <a:extLst>
            <a:ext uri="{909E8E84-426E-40DD-AFC4-6F175D3DCCD1}">
              <a14:hiddenFill xmlns:a14="http://schemas.microsoft.com/office/drawing/2010/main">
                <a:solidFill>
                  <a:srgbClr val="FFFFFF"/>
                </a:solidFill>
              </a14:hiddenFill>
            </a:ext>
          </a:extLst>
        </p:spPr>
      </p:pic>
      <p:grpSp>
        <p:nvGrpSpPr>
          <p:cNvPr id="19" name="Group 18"/>
          <p:cNvGrpSpPr/>
          <p:nvPr/>
        </p:nvGrpSpPr>
        <p:grpSpPr>
          <a:xfrm>
            <a:off x="6072393" y="181478"/>
            <a:ext cx="1335941" cy="2088642"/>
            <a:chOff x="0" y="380994"/>
            <a:chExt cx="1949570" cy="3048006"/>
          </a:xfrm>
        </p:grpSpPr>
        <p:pic>
          <p:nvPicPr>
            <p:cNvPr id="20" name="Picture 19"/>
            <p:cNvPicPr>
              <a:picLocks noChangeAspect="1"/>
            </p:cNvPicPr>
            <p:nvPr/>
          </p:nvPicPr>
          <p:blipFill rotWithShape="1">
            <a:blip r:embed="rId4" cstate="print">
              <a:extLst>
                <a:ext uri="{28A0092B-C50C-407E-A947-70E740481C1C}">
                  <a14:useLocalDpi xmlns:a14="http://schemas.microsoft.com/office/drawing/2010/main" val="0"/>
                </a:ext>
              </a:extLst>
            </a:blip>
            <a:srcRect r="4104"/>
            <a:stretch/>
          </p:blipFill>
          <p:spPr>
            <a:xfrm>
              <a:off x="0" y="380994"/>
              <a:ext cx="1949570" cy="3048006"/>
            </a:xfrm>
            <a:prstGeom prst="rect">
              <a:avLst/>
            </a:prstGeom>
          </p:spPr>
        </p:pic>
        <p:pic>
          <p:nvPicPr>
            <p:cNvPr id="21" name="Picture 2"/>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38077" t="30398" r="27332" b="34801"/>
            <a:stretch/>
          </p:blipFill>
          <p:spPr bwMode="auto">
            <a:xfrm>
              <a:off x="1203385" y="1375315"/>
              <a:ext cx="412630" cy="2335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pic>
        <p:nvPicPr>
          <p:cNvPr id="26" name="Picture 8" descr="https://encrypted-tbn1.gstatic.com/images?q=tbn:ANd9GcSqGilWIdvYkaa9gP1ziPHcm9B84NPjqMqJO_M1v6L3ZbdfzXna"/>
          <p:cNvPicPr>
            <a:picLocks noChangeAspect="1" noChangeArrowheads="1"/>
          </p:cNvPicPr>
          <p:nvPr/>
        </p:nvPicPr>
        <p:blipFill rotWithShape="1">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t="33182" b="-1"/>
          <a:stretch/>
        </p:blipFill>
        <p:spPr bwMode="auto">
          <a:xfrm>
            <a:off x="5867400" y="1660520"/>
            <a:ext cx="2200275" cy="13874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5072125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304800" y="3276600"/>
            <a:ext cx="4077758" cy="32004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t" anchorCtr="0"/>
          <a:lstStyle/>
          <a:p>
            <a:pPr lvl="0">
              <a:spcBef>
                <a:spcPts val="1200"/>
              </a:spcBef>
            </a:pPr>
            <a:r>
              <a:rPr lang="en-US" sz="1100" b="1" dirty="0" smtClean="0">
                <a:solidFill>
                  <a:schemeClr val="tx1"/>
                </a:solidFill>
                <a:latin typeface="Corbel" pitchFamily="34" charset="0"/>
              </a:rPr>
              <a:t>Creative Development &amp; Evaluation for Olympics Advertising</a:t>
            </a:r>
            <a:endParaRPr lang="en-US" sz="1100" b="1" dirty="0">
              <a:solidFill>
                <a:schemeClr val="tx1"/>
              </a:solidFill>
              <a:latin typeface="Corbel" pitchFamily="34" charset="0"/>
            </a:endParaRPr>
          </a:p>
          <a:p>
            <a:pPr marL="171450" lvl="0" indent="-171450">
              <a:spcBef>
                <a:spcPts val="1200"/>
              </a:spcBef>
              <a:buFont typeface="Arial" pitchFamily="34" charset="0"/>
              <a:buChar char="•"/>
            </a:pPr>
            <a:r>
              <a:rPr lang="en-US" sz="1100" dirty="0" smtClean="0">
                <a:solidFill>
                  <a:schemeClr val="tx1"/>
                </a:solidFill>
                <a:latin typeface="Corbel" pitchFamily="34" charset="0"/>
              </a:rPr>
              <a:t>Worked with our trusted qualitative partner who has become the preferred moderator and strategist for all global creative development at this leading financial services brand</a:t>
            </a:r>
          </a:p>
          <a:p>
            <a:pPr marL="171450" lvl="0" indent="-171450">
              <a:spcBef>
                <a:spcPts val="1200"/>
              </a:spcBef>
              <a:buFont typeface="Arial" pitchFamily="34" charset="0"/>
              <a:buChar char="•"/>
            </a:pPr>
            <a:r>
              <a:rPr lang="en-US" sz="1100" dirty="0" smtClean="0">
                <a:solidFill>
                  <a:schemeClr val="tx1"/>
                </a:solidFill>
                <a:latin typeface="Corbel" pitchFamily="34" charset="0"/>
              </a:rPr>
              <a:t>This assignment involved detailed management of respondent ratings and feedback across many global markets for a large set of initial creative options</a:t>
            </a:r>
          </a:p>
          <a:p>
            <a:pPr marL="171450" lvl="0" indent="-171450">
              <a:spcBef>
                <a:spcPts val="1200"/>
              </a:spcBef>
              <a:buFont typeface="Arial" pitchFamily="34" charset="0"/>
              <a:buChar char="•"/>
            </a:pPr>
            <a:r>
              <a:rPr lang="en-US" sz="1100" dirty="0" smtClean="0">
                <a:solidFill>
                  <a:schemeClr val="tx1"/>
                </a:solidFill>
                <a:latin typeface="Corbel" pitchFamily="34" charset="0"/>
              </a:rPr>
              <a:t>Innovative analysis and reporting approaches allowed the team to narrow the options and focus on the leading creative concepts while we were still in the field</a:t>
            </a:r>
          </a:p>
          <a:p>
            <a:pPr marL="171450" lvl="0" indent="-171450">
              <a:spcBef>
                <a:spcPts val="1200"/>
              </a:spcBef>
              <a:buFont typeface="Arial" pitchFamily="34" charset="0"/>
              <a:buChar char="•"/>
            </a:pPr>
            <a:r>
              <a:rPr lang="en-US" sz="1100" dirty="0" smtClean="0">
                <a:solidFill>
                  <a:schemeClr val="tx1"/>
                </a:solidFill>
                <a:latin typeface="Corbel" pitchFamily="34" charset="0"/>
              </a:rPr>
              <a:t>Messaging refinements by segment and market were recommended and ultimately helped to develop a winning brand building campaign for the global stage</a:t>
            </a:r>
            <a:endParaRPr lang="en-US" sz="1100" dirty="0">
              <a:solidFill>
                <a:schemeClr val="tx1"/>
              </a:solidFill>
            </a:endParaRPr>
          </a:p>
        </p:txBody>
      </p:sp>
      <p:sp>
        <p:nvSpPr>
          <p:cNvPr id="7" name="Rectangle 6"/>
          <p:cNvSpPr/>
          <p:nvPr/>
        </p:nvSpPr>
        <p:spPr>
          <a:xfrm>
            <a:off x="4876800" y="3276600"/>
            <a:ext cx="4077758" cy="3200400"/>
          </a:xfrm>
          <a:prstGeom prst="rect">
            <a:avLst/>
          </a:prstGeom>
          <a:solidFill>
            <a:schemeClr val="accent4">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tIns="182880" rtlCol="0" anchor="t" anchorCtr="0"/>
          <a:lstStyle/>
          <a:p>
            <a:pPr lvl="0">
              <a:spcBef>
                <a:spcPts val="1200"/>
              </a:spcBef>
            </a:pPr>
            <a:r>
              <a:rPr lang="en-US" sz="1100" b="1" dirty="0" smtClean="0">
                <a:solidFill>
                  <a:schemeClr val="tx1"/>
                </a:solidFill>
                <a:latin typeface="Corbel" pitchFamily="34" charset="0"/>
              </a:rPr>
              <a:t>Bringing LGBT Consumer Insights Into The Spotlight</a:t>
            </a:r>
            <a:endParaRPr lang="en-US" sz="1100" b="1" dirty="0">
              <a:solidFill>
                <a:schemeClr val="tx1"/>
              </a:solidFill>
              <a:latin typeface="Corbel" pitchFamily="34" charset="0"/>
            </a:endParaRPr>
          </a:p>
          <a:p>
            <a:pPr marL="171450" lvl="0" indent="-171450">
              <a:spcBef>
                <a:spcPts val="1200"/>
              </a:spcBef>
              <a:buFont typeface="Arial" pitchFamily="34" charset="0"/>
              <a:buChar char="•"/>
            </a:pPr>
            <a:r>
              <a:rPr lang="en-US" sz="1100" dirty="0" smtClean="0">
                <a:solidFill>
                  <a:schemeClr val="tx1"/>
                </a:solidFill>
                <a:latin typeface="Corbel" pitchFamily="34" charset="0"/>
              </a:rPr>
              <a:t>Partnered with Community Marketing, Inc. – the leading strategy and insights agency in the U.S. focusing on LGBT marketing and communications</a:t>
            </a:r>
          </a:p>
          <a:p>
            <a:pPr marL="171450" lvl="0" indent="-171450">
              <a:spcBef>
                <a:spcPts val="1200"/>
              </a:spcBef>
              <a:buFont typeface="Arial" pitchFamily="34" charset="0"/>
              <a:buChar char="•"/>
            </a:pPr>
            <a:r>
              <a:rPr lang="en-US" sz="1100" dirty="0" smtClean="0">
                <a:solidFill>
                  <a:schemeClr val="tx1"/>
                </a:solidFill>
                <a:latin typeface="Corbel" pitchFamily="34" charset="0"/>
              </a:rPr>
              <a:t>Helped to elevate the agency’s widely respected Annual Community by highlighting powerful comparisons to the total U.S. population that demonstrate  the influence and market power of the LGBT audience</a:t>
            </a:r>
          </a:p>
          <a:p>
            <a:pPr marL="171450" lvl="0" indent="-171450">
              <a:spcBef>
                <a:spcPts val="1200"/>
              </a:spcBef>
              <a:buFont typeface="Arial" pitchFamily="34" charset="0"/>
              <a:buChar char="•"/>
            </a:pPr>
            <a:r>
              <a:rPr lang="en-US" sz="1100" dirty="0" smtClean="0">
                <a:solidFill>
                  <a:schemeClr val="tx1"/>
                </a:solidFill>
                <a:latin typeface="Corbel" pitchFamily="34" charset="0"/>
              </a:rPr>
              <a:t>Created a compelling and highly visual version of the agency’s yearly deep dive into LGBT travel habits and attitudes that has been used to generate buzz and win new clients</a:t>
            </a:r>
          </a:p>
          <a:p>
            <a:pPr marL="171450" lvl="0" indent="-171450">
              <a:spcBef>
                <a:spcPts val="1200"/>
              </a:spcBef>
              <a:buFont typeface="Arial" pitchFamily="34" charset="0"/>
              <a:buChar char="•"/>
            </a:pPr>
            <a:r>
              <a:rPr lang="en-US" sz="1100" dirty="0" smtClean="0">
                <a:solidFill>
                  <a:schemeClr val="tx1"/>
                </a:solidFill>
                <a:latin typeface="Corbel" pitchFamily="34" charset="0"/>
              </a:rPr>
              <a:t>Continually work with CMI to introduce new service ideas and capabilities that can enhance our clients’ understanding of LGBT consumers</a:t>
            </a:r>
            <a:endParaRPr lang="en-US" sz="1100" dirty="0">
              <a:solidFill>
                <a:schemeClr val="tx1"/>
              </a:solidFill>
            </a:endParaRPr>
          </a:p>
        </p:txBody>
      </p:sp>
      <p:cxnSp>
        <p:nvCxnSpPr>
          <p:cNvPr id="8" name="Straight Connector 7"/>
          <p:cNvCxnSpPr/>
          <p:nvPr/>
        </p:nvCxnSpPr>
        <p:spPr>
          <a:xfrm>
            <a:off x="4648200" y="304800"/>
            <a:ext cx="0" cy="6172200"/>
          </a:xfrm>
          <a:prstGeom prst="line">
            <a:avLst/>
          </a:prstGeom>
        </p:spPr>
        <p:style>
          <a:lnRef idx="1">
            <a:schemeClr val="accent1"/>
          </a:lnRef>
          <a:fillRef idx="0">
            <a:schemeClr val="accent1"/>
          </a:fillRef>
          <a:effectRef idx="0">
            <a:schemeClr val="accent1"/>
          </a:effectRef>
          <a:fontRef idx="minor">
            <a:schemeClr val="tx1"/>
          </a:fontRef>
        </p:style>
      </p:cxnSp>
      <p:pic>
        <p:nvPicPr>
          <p:cNvPr id="6148" name="Picture 4" descr="https://encrypted-tbn0.gstatic.com/images?q=tbn:ANd9GcSOJoitjCK0Hja5hGbmiNk06xQ9eRrTJpu7L9eKUnm1Jr2llGmz"/>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895350"/>
            <a:ext cx="2933700" cy="1562100"/>
          </a:xfrm>
          <a:prstGeom prst="rect">
            <a:avLst/>
          </a:prstGeom>
          <a:noFill/>
          <a:extLst>
            <a:ext uri="{909E8E84-426E-40DD-AFC4-6F175D3DCCD1}">
              <a14:hiddenFill xmlns:a14="http://schemas.microsoft.com/office/drawing/2010/main">
                <a:solidFill>
                  <a:srgbClr val="FFFFFF"/>
                </a:solidFill>
              </a14:hiddenFill>
            </a:ext>
          </a:extLst>
        </p:spPr>
      </p:pic>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442765" y="685800"/>
            <a:ext cx="2945828" cy="2209371"/>
          </a:xfrm>
          <a:prstGeom prst="rect">
            <a:avLst/>
          </a:prstGeom>
        </p:spPr>
      </p:pic>
      <p:sp>
        <p:nvSpPr>
          <p:cNvPr id="18" name="Rectangle 17"/>
          <p:cNvSpPr/>
          <p:nvPr/>
        </p:nvSpPr>
        <p:spPr>
          <a:xfrm>
            <a:off x="-3200400" y="304800"/>
            <a:ext cx="3124200" cy="20574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accent1">
                    <a:lumMod val="75000"/>
                  </a:schemeClr>
                </a:solidFill>
              </a:rPr>
              <a:t>Include 1 last panel that says ‘Watch out for more case studies soon.”</a:t>
            </a:r>
          </a:p>
          <a:p>
            <a:endParaRPr lang="en-US" dirty="0">
              <a:solidFill>
                <a:schemeClr val="accent1">
                  <a:lumMod val="75000"/>
                </a:schemeClr>
              </a:solidFill>
            </a:endParaRPr>
          </a:p>
          <a:p>
            <a:r>
              <a:rPr lang="en-US" dirty="0" smtClean="0">
                <a:solidFill>
                  <a:schemeClr val="accent1">
                    <a:lumMod val="75000"/>
                  </a:schemeClr>
                </a:solidFill>
              </a:rPr>
              <a:t>Include a cool image to go along with this.</a:t>
            </a: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p:txBody>
      </p:sp>
    </p:spTree>
    <p:extLst>
      <p:ext uri="{BB962C8B-B14F-4D97-AF65-F5344CB8AC3E}">
        <p14:creationId xmlns:p14="http://schemas.microsoft.com/office/powerpoint/2010/main" val="68684960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endParaRPr lang="en-US" dirty="0"/>
          </a:p>
        </p:txBody>
      </p:sp>
      <p:sp>
        <p:nvSpPr>
          <p:cNvPr id="3" name="Subtitle 2"/>
          <p:cNvSpPr>
            <a:spLocks noGrp="1"/>
          </p:cNvSpPr>
          <p:nvPr>
            <p:ph type="subTitle" idx="1"/>
          </p:nvPr>
        </p:nvSpPr>
        <p:spPr/>
        <p:txBody>
          <a:bodyPr/>
          <a:lstStyle/>
          <a:p>
            <a:endParaRPr lang="en-US" dirty="0"/>
          </a:p>
        </p:txBody>
      </p:sp>
      <p:pic>
        <p:nvPicPr>
          <p:cNvPr id="1027" name="Picture 3"/>
          <p:cNvPicPr>
            <a:picLocks noChangeAspect="1" noChangeArrowheads="1"/>
          </p:cNvPicPr>
          <p:nvPr/>
        </p:nvPicPr>
        <p:blipFill rotWithShape="1">
          <a:blip r:embed="rId2">
            <a:extLst>
              <a:ext uri="{28A0092B-C50C-407E-A947-70E740481C1C}">
                <a14:useLocalDpi xmlns:a14="http://schemas.microsoft.com/office/drawing/2010/main" val="0"/>
              </a:ext>
            </a:extLst>
          </a:blip>
          <a:srcRect b="29894"/>
          <a:stretch/>
        </p:blipFill>
        <p:spPr bwMode="auto">
          <a:xfrm>
            <a:off x="100947" y="0"/>
            <a:ext cx="9048750" cy="6731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Rectangle 4"/>
          <p:cNvSpPr/>
          <p:nvPr/>
        </p:nvSpPr>
        <p:spPr>
          <a:xfrm>
            <a:off x="-3200400" y="304800"/>
            <a:ext cx="3124200" cy="3810000"/>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t" anchorCtr="0"/>
          <a:lstStyle/>
          <a:p>
            <a:r>
              <a:rPr lang="en-US" dirty="0" smtClean="0">
                <a:solidFill>
                  <a:schemeClr val="accent1">
                    <a:lumMod val="75000"/>
                  </a:schemeClr>
                </a:solidFill>
              </a:rPr>
              <a:t>Use this text</a:t>
            </a:r>
          </a:p>
          <a:p>
            <a:endParaRPr lang="en-US" dirty="0">
              <a:solidFill>
                <a:schemeClr val="accent1">
                  <a:lumMod val="75000"/>
                </a:schemeClr>
              </a:solidFill>
            </a:endParaRPr>
          </a:p>
          <a:p>
            <a:r>
              <a:rPr lang="en-US" dirty="0" smtClean="0">
                <a:solidFill>
                  <a:schemeClr val="accent1">
                    <a:lumMod val="75000"/>
                  </a:schemeClr>
                </a:solidFill>
              </a:rPr>
              <a:t>Format with picture so it looks cool…maybe like one of those ‘About Me’ formats we discussed earlier</a:t>
            </a: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a:p>
            <a:endParaRPr lang="en-US" dirty="0" smtClean="0">
              <a:solidFill>
                <a:schemeClr val="accent1">
                  <a:lumMod val="75000"/>
                </a:schemeClr>
              </a:solidFill>
            </a:endParaRPr>
          </a:p>
          <a:p>
            <a:endParaRPr lang="en-US" dirty="0">
              <a:solidFill>
                <a:schemeClr val="accent1">
                  <a:lumMod val="75000"/>
                </a:schemeClr>
              </a:solidFill>
            </a:endParaRPr>
          </a:p>
        </p:txBody>
      </p:sp>
      <p:sp>
        <p:nvSpPr>
          <p:cNvPr id="6" name="Rectangle 5"/>
          <p:cNvSpPr/>
          <p:nvPr/>
        </p:nvSpPr>
        <p:spPr>
          <a:xfrm>
            <a:off x="1600200" y="1676400"/>
            <a:ext cx="6858000" cy="4708981"/>
          </a:xfrm>
          <a:prstGeom prst="rect">
            <a:avLst/>
          </a:prstGeom>
          <a:solidFill>
            <a:schemeClr val="bg1"/>
          </a:solidFill>
          <a:effectLst>
            <a:outerShdw blurRad="50800" dist="38100" dir="2700000" algn="tl" rotWithShape="0">
              <a:prstClr val="black">
                <a:alpha val="40000"/>
              </a:prstClr>
            </a:outerShdw>
          </a:effectLst>
        </p:spPr>
        <p:txBody>
          <a:bodyPr wrap="square">
            <a:spAutoFit/>
          </a:bodyPr>
          <a:lstStyle/>
          <a:p>
            <a:r>
              <a:rPr lang="en-US" sz="1200" b="1" dirty="0" smtClean="0">
                <a:latin typeface="Corbel" pitchFamily="34" charset="0"/>
              </a:rPr>
              <a:t>Chris Aswad</a:t>
            </a:r>
          </a:p>
          <a:p>
            <a:r>
              <a:rPr lang="en-US" sz="1200" b="1" dirty="0" smtClean="0">
                <a:latin typeface="Corbel" pitchFamily="34" charset="0"/>
              </a:rPr>
              <a:t>Owner &amp; Principal Consultant</a:t>
            </a:r>
            <a:endParaRPr lang="en-US" sz="1200" b="1" dirty="0">
              <a:latin typeface="Corbel" pitchFamily="34" charset="0"/>
            </a:endParaRPr>
          </a:p>
          <a:p>
            <a:endParaRPr lang="en-US" sz="1200" dirty="0" smtClean="0">
              <a:latin typeface="Corbel" pitchFamily="34" charset="0"/>
            </a:endParaRPr>
          </a:p>
          <a:p>
            <a:endParaRPr lang="en-US" sz="1200" dirty="0">
              <a:latin typeface="Corbel" pitchFamily="34" charset="0"/>
            </a:endParaRPr>
          </a:p>
          <a:p>
            <a:r>
              <a:rPr lang="en-US" sz="1200" dirty="0" smtClean="0">
                <a:latin typeface="Corbel" pitchFamily="34" charset="0"/>
              </a:rPr>
              <a:t>Chris has 10+ years of experience designing and managing complex research and strategy engagements with leading clients including American Express, Sony Music, PepsiCo, Wal*Mart, CVS/Pharmacy, Fidelity Investments, Citi Financial, Roche Pharmaceuticals, AVON, Staples, Leading Hotels of the World, Travelers Insurance, Pernod Ricard and many more.</a:t>
            </a:r>
          </a:p>
          <a:p>
            <a:endParaRPr lang="en-US" sz="1200" dirty="0" smtClean="0">
              <a:latin typeface="Corbel" pitchFamily="34" charset="0"/>
            </a:endParaRPr>
          </a:p>
          <a:p>
            <a:r>
              <a:rPr lang="en-US" sz="1200" dirty="0" smtClean="0">
                <a:latin typeface="Corbel" pitchFamily="34" charset="0"/>
              </a:rPr>
              <a:t>Chris has also partnered with many of the top advertising agencies, management &amp; brand consultancies and boutique marketing firms in the country to consult on research design, analysis and strategy development.</a:t>
            </a:r>
          </a:p>
          <a:p>
            <a:pPr fontAlgn="base"/>
            <a:endParaRPr lang="en-US" sz="1200" dirty="0" smtClean="0">
              <a:latin typeface="Corbel" pitchFamily="34" charset="0"/>
            </a:endParaRPr>
          </a:p>
          <a:p>
            <a:pPr fontAlgn="base"/>
            <a:r>
              <a:rPr lang="en-US" sz="1200" dirty="0" smtClean="0">
                <a:latin typeface="Corbel" pitchFamily="34" charset="0"/>
              </a:rPr>
              <a:t>He has specific expertise in the areas of Innovation and Branded Customer Experience and has significant experience using a variety of qualitative and quantitative research approaches to solve business challenges related to advertising evaluation and optimization, new product development, concept testing and ideation, brand equity tracking, consumer attitudes and usage, customer satisfaction and loyalty and market segmentation.</a:t>
            </a:r>
            <a:br>
              <a:rPr lang="en-US" sz="1200" dirty="0" smtClean="0">
                <a:latin typeface="Corbel" pitchFamily="34" charset="0"/>
              </a:rPr>
            </a:br>
            <a:r>
              <a:rPr lang="en-US" sz="1200" dirty="0" smtClean="0">
                <a:latin typeface="Corbel" pitchFamily="34" charset="0"/>
              </a:rPr>
              <a:t/>
            </a:r>
            <a:br>
              <a:rPr lang="en-US" sz="1200" dirty="0" smtClean="0">
                <a:latin typeface="Corbel" pitchFamily="34" charset="0"/>
              </a:rPr>
            </a:br>
            <a:r>
              <a:rPr lang="en-US" sz="1200" dirty="0" smtClean="0">
                <a:latin typeface="Corbel" pitchFamily="34" charset="0"/>
              </a:rPr>
              <a:t>In addition to managing primary consumer research, Chris has also developed a passion for social media measurement, mobile research, digital media strategies and emerging insights platforms. He has built a strong network of partners ready to get involved and enhance the end result on specific client projects.</a:t>
            </a:r>
          </a:p>
          <a:p>
            <a:pPr fontAlgn="base"/>
            <a:endParaRPr lang="en-US" sz="1200" dirty="0" smtClean="0">
              <a:latin typeface="Corbel" pitchFamily="34" charset="0"/>
            </a:endParaRPr>
          </a:p>
          <a:p>
            <a:pPr fontAlgn="base"/>
            <a:r>
              <a:rPr lang="en-US" sz="1200" dirty="0" smtClean="0">
                <a:latin typeface="Corbel" pitchFamily="34" charset="0"/>
              </a:rPr>
              <a:t>Chris holds a Master’s degree in Marketing Research &amp; Strategy from Boston University and has worked closely with the University’s Communication Research Center. </a:t>
            </a:r>
            <a:endParaRPr lang="en-US" sz="1200" dirty="0">
              <a:latin typeface="Corbel" pitchFamily="34" charset="0"/>
            </a:endParaRPr>
          </a:p>
        </p:txBody>
      </p:sp>
    </p:spTree>
    <p:extLst>
      <p:ext uri="{BB962C8B-B14F-4D97-AF65-F5344CB8AC3E}">
        <p14:creationId xmlns:p14="http://schemas.microsoft.com/office/powerpoint/2010/main" val="172843979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2398</TotalTime>
  <Words>2130</Words>
  <Application>Microsoft Office PowerPoint</Application>
  <PresentationFormat>On-screen Show (4:3)</PresentationFormat>
  <Paragraphs>189</Paragraphs>
  <Slides>12</Slides>
  <Notes>0</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dc:creator>
  <cp:lastModifiedBy>Chris</cp:lastModifiedBy>
  <cp:revision>51</cp:revision>
  <dcterms:created xsi:type="dcterms:W3CDTF">2013-01-21T05:07:32Z</dcterms:created>
  <dcterms:modified xsi:type="dcterms:W3CDTF">2013-03-22T17:45:19Z</dcterms:modified>
</cp:coreProperties>
</file>