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media/image38.jp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3" r:id="rId1"/>
  </p:sldMasterIdLst>
  <p:notesMasterIdLst>
    <p:notesMasterId r:id="rId42"/>
  </p:notesMasterIdLst>
  <p:sldIdLst>
    <p:sldId id="300" r:id="rId2"/>
    <p:sldId id="326" r:id="rId3"/>
    <p:sldId id="392" r:id="rId4"/>
    <p:sldId id="335" r:id="rId5"/>
    <p:sldId id="336" r:id="rId6"/>
    <p:sldId id="309" r:id="rId7"/>
    <p:sldId id="338" r:id="rId8"/>
    <p:sldId id="381" r:id="rId9"/>
    <p:sldId id="382" r:id="rId10"/>
    <p:sldId id="383" r:id="rId11"/>
    <p:sldId id="384" r:id="rId12"/>
    <p:sldId id="385" r:id="rId13"/>
    <p:sldId id="386" r:id="rId14"/>
    <p:sldId id="387" r:id="rId15"/>
    <p:sldId id="388" r:id="rId16"/>
    <p:sldId id="389" r:id="rId17"/>
    <p:sldId id="390" r:id="rId18"/>
    <p:sldId id="391" r:id="rId19"/>
    <p:sldId id="377" r:id="rId20"/>
    <p:sldId id="378" r:id="rId21"/>
    <p:sldId id="380" r:id="rId22"/>
    <p:sldId id="362" r:id="rId23"/>
    <p:sldId id="363" r:id="rId24"/>
    <p:sldId id="364" r:id="rId25"/>
    <p:sldId id="365" r:id="rId26"/>
    <p:sldId id="366" r:id="rId27"/>
    <p:sldId id="339" r:id="rId28"/>
    <p:sldId id="340" r:id="rId29"/>
    <p:sldId id="343" r:id="rId30"/>
    <p:sldId id="346" r:id="rId31"/>
    <p:sldId id="347" r:id="rId32"/>
    <p:sldId id="348" r:id="rId33"/>
    <p:sldId id="350" r:id="rId34"/>
    <p:sldId id="351" r:id="rId35"/>
    <p:sldId id="352" r:id="rId36"/>
    <p:sldId id="353" r:id="rId37"/>
    <p:sldId id="354" r:id="rId38"/>
    <p:sldId id="355" r:id="rId39"/>
    <p:sldId id="324" r:id="rId40"/>
    <p:sldId id="323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C700"/>
    <a:srgbClr val="7099CA"/>
    <a:srgbClr val="457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5" autoAdjust="0"/>
    <p:restoredTop sz="99788" autoAdjust="0"/>
  </p:normalViewPr>
  <p:slideViewPr>
    <p:cSldViewPr snapToGrid="0" snapToObjects="1">
      <p:cViewPr varScale="1">
        <p:scale>
          <a:sx n="100" d="100"/>
          <a:sy n="100" d="100"/>
        </p:scale>
        <p:origin x="-10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471F8-94FC-7743-AC11-ED0FF69968BB}" type="datetimeFigureOut">
              <a:rPr lang="en-US" smtClean="0"/>
              <a:t>24/07/13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6ADD8-B274-824F-A4F7-BBD218401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104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 Fully configurable collection engine, integrated as a native application with the Watch4net (W4N) Collector Managers, allowing use of standard W4N filters and connectors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 Fully configurable collection engine, integrated as a native application with the Watch4net (W4N) Collector Managers, allowing use of standard W4N filters and connectors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Storage environment may have grown organically in response to project and department demands without overall master</a:t>
            </a:r>
            <a:r>
              <a:rPr lang="en-US" baseline="0" dirty="0" smtClean="0"/>
              <a:t> plan - need to be able to gain a view of the entire storage environment in order to plan for the future.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Respond to audit requirements and ensure that the storage environment is in a vendor supported configuration</a:t>
            </a:r>
          </a:p>
          <a:p>
            <a:endParaRPr lang="en-US" baseline="0" dirty="0" smtClean="0"/>
          </a:p>
          <a:p>
            <a:r>
              <a:rPr lang="en-US" dirty="0" smtClean="0"/>
              <a:t>Address</a:t>
            </a:r>
            <a:r>
              <a:rPr lang="en-US" baseline="0" dirty="0" smtClean="0"/>
              <a:t> immediate issues with storage performance, capacity, configuration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Current toolset may not support this kind of analysis across the entire storage architecture – focusing only a smaller areas (SAN only, switch only, </a:t>
            </a:r>
            <a:r>
              <a:rPr lang="en-US" baseline="0" dirty="0" err="1" smtClean="0"/>
              <a:t>Virtualisation</a:t>
            </a:r>
            <a:r>
              <a:rPr lang="en-US" baseline="0" dirty="0" smtClean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6ADD8-B274-824F-A4F7-BBD21840120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08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10 day offering</a:t>
            </a:r>
            <a:r>
              <a:rPr lang="en-US" baseline="0" dirty="0" smtClean="0"/>
              <a:t> for up to mid sized </a:t>
            </a:r>
            <a:r>
              <a:rPr lang="en-US" baseline="0" dirty="0" err="1" smtClean="0"/>
              <a:t>organisations</a:t>
            </a:r>
            <a:r>
              <a:rPr lang="en-US" baseline="0" dirty="0" smtClean="0"/>
              <a:t> limited size to storage environment 4 storage systems and associated switches, hosts.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Prosphere and SCA only – these products are meant to be used long term  - little benefit for installing W4N given the timeframe</a:t>
            </a:r>
          </a:p>
          <a:p>
            <a:endParaRPr lang="en-US" baseline="0" dirty="0" smtClean="0"/>
          </a:p>
          <a:p>
            <a:r>
              <a:rPr lang="en-US" baseline="0" dirty="0" smtClean="0"/>
              <a:t>30 day period for data collection – could be shorter or longer depending on customer requirements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6ADD8-B274-824F-A4F7-BBD21840120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871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Executive summary contains immediate recommendations depending</a:t>
            </a:r>
          </a:p>
          <a:p>
            <a:endParaRPr lang="en-US" dirty="0" smtClean="0"/>
          </a:p>
          <a:p>
            <a:r>
              <a:rPr lang="en-US" dirty="0" smtClean="0"/>
              <a:t>Support</a:t>
            </a:r>
            <a:r>
              <a:rPr lang="en-US" baseline="0" dirty="0" smtClean="0"/>
              <a:t> Matrix and Best Practice</a:t>
            </a:r>
          </a:p>
          <a:p>
            <a:endParaRPr lang="en-US" baseline="0" dirty="0"/>
          </a:p>
          <a:p>
            <a:r>
              <a:rPr lang="en-US" baseline="0" dirty="0" smtClean="0"/>
              <a:t>Capacity and performance will be somewhat of a snapshot with trending limited to the data collection phase</a:t>
            </a:r>
          </a:p>
          <a:p>
            <a:endParaRPr lang="en-US" baseline="0" dirty="0" smtClean="0"/>
          </a:p>
          <a:p>
            <a:r>
              <a:rPr lang="en-US" baseline="0" dirty="0" smtClean="0"/>
              <a:t>Detailed configuration report – describe all components of </a:t>
            </a:r>
            <a:r>
              <a:rPr lang="en-US" baseline="0" smtClean="0"/>
              <a:t>storage system.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6ADD8-B274-824F-A4F7-BBD21840120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167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cs typeface="Avenir Light" charset="0"/>
                <a:sym typeface="Avenir Light" charset="0"/>
              </a:rPr>
              <a:t>- Fully configurable collection engine, integrated as a native application with the Watch4net (W4N) Collector Managers, allowing use of standard W4N filters and connectors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8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49" y="6371811"/>
            <a:ext cx="9162149" cy="51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WILHEL~1\AppData\Local\Temp\Rar$DR03.259\Logo Files\Full colour\JPEG\Small-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624"/>
            <a:ext cx="2405460" cy="145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C:\Users\WILHEL~1\AppData\Local\Temp\Rar$DR03.259\Logo Files\Full colour\JPEG\Small-JPE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196" y="44624"/>
            <a:ext cx="1037308" cy="6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footer-1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496" y="5168091"/>
            <a:ext cx="9090366" cy="1645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229600" cy="706090"/>
          </a:xfrm>
        </p:spPr>
        <p:txBody>
          <a:bodyPr>
            <a:normAutofit/>
          </a:bodyPr>
          <a:lstStyle>
            <a:lvl1pPr algn="l">
              <a:defRPr sz="28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>
            <a:lvl1pPr>
              <a:defRPr sz="2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6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67544" y="980728"/>
            <a:ext cx="820891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1733550"/>
            <a:ext cx="4686300" cy="51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1" cap="all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191683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footer-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35496" y="5168091"/>
            <a:ext cx="9090366" cy="164528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14016"/>
            <a:ext cx="4040188" cy="3951288"/>
          </a:xfrm>
        </p:spPr>
        <p:txBody>
          <a:bodyPr/>
          <a:lstStyle>
            <a:lvl1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17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467544" y="980728"/>
            <a:ext cx="820891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5" descr="C:\Users\WILHEL~1\AppData\Local\Temp\Rar$DR03.259\Logo Files\Full colour\JPEG\Small-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196" y="44624"/>
            <a:ext cx="1037308" cy="6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3"/>
          <p:cNvSpPr>
            <a:spLocks noGrp="1"/>
          </p:cNvSpPr>
          <p:nvPr>
            <p:ph sz="half" idx="13"/>
          </p:nvPr>
        </p:nvSpPr>
        <p:spPr>
          <a:xfrm>
            <a:off x="4646612" y="2204864"/>
            <a:ext cx="4040188" cy="3951288"/>
          </a:xfrm>
        </p:spPr>
        <p:txBody>
          <a:bodyPr/>
          <a:lstStyle>
            <a:lvl1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17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229600" cy="706090"/>
          </a:xfrm>
        </p:spPr>
        <p:txBody>
          <a:bodyPr>
            <a:normAutofit/>
          </a:bodyPr>
          <a:lstStyle>
            <a:lvl1pPr algn="l">
              <a:defRPr sz="28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1.png"/><Relationship Id="rId5" Type="http://schemas.openxmlformats.org/officeDocument/2006/relationships/image" Target="../media/image49.png"/><Relationship Id="rId6" Type="http://schemas.openxmlformats.org/officeDocument/2006/relationships/image" Target="../media/image43.png"/><Relationship Id="rId7" Type="http://schemas.openxmlformats.org/officeDocument/2006/relationships/image" Target="../media/image50.png"/><Relationship Id="rId8" Type="http://schemas.openxmlformats.org/officeDocument/2006/relationships/image" Target="../media/image45.png"/><Relationship Id="rId9" Type="http://schemas.openxmlformats.org/officeDocument/2006/relationships/image" Target="../media/image46.png"/><Relationship Id="rId10" Type="http://schemas.openxmlformats.org/officeDocument/2006/relationships/image" Target="../media/image47.png"/><Relationship Id="rId11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56.png"/><Relationship Id="rId6" Type="http://schemas.openxmlformats.org/officeDocument/2006/relationships/image" Target="../media/image57.jpeg"/><Relationship Id="rId7" Type="http://schemas.openxmlformats.org/officeDocument/2006/relationships/image" Target="../media/image58.png"/><Relationship Id="rId8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60.png"/><Relationship Id="rId6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3.jpe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hyperlink" Target="http://www.iqconsult.com.a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3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67.png"/><Relationship Id="rId7" Type="http://schemas.openxmlformats.org/officeDocument/2006/relationships/image" Target="../media/image70.png"/><Relationship Id="rId8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3.xml.rels><?xml version="1.0" encoding="UTF-8" standalone="yes"?>
<Relationships xmlns="http://schemas.openxmlformats.org/package/2006/relationships"><Relationship Id="rId20" Type="http://schemas.openxmlformats.org/officeDocument/2006/relationships/image" Target="../media/image24.png"/><Relationship Id="rId21" Type="http://schemas.openxmlformats.org/officeDocument/2006/relationships/image" Target="../media/image25.png"/><Relationship Id="rId22" Type="http://schemas.openxmlformats.org/officeDocument/2006/relationships/image" Target="../media/image26.png"/><Relationship Id="rId23" Type="http://schemas.openxmlformats.org/officeDocument/2006/relationships/image" Target="../media/image27.png"/><Relationship Id="rId24" Type="http://schemas.openxmlformats.org/officeDocument/2006/relationships/image" Target="../media/image28.png"/><Relationship Id="rId25" Type="http://schemas.openxmlformats.org/officeDocument/2006/relationships/image" Target="../media/image29.png"/><Relationship Id="rId26" Type="http://schemas.openxmlformats.org/officeDocument/2006/relationships/image" Target="../media/image30.png"/><Relationship Id="rId27" Type="http://schemas.openxmlformats.org/officeDocument/2006/relationships/image" Target="../media/image31.png"/><Relationship Id="rId28" Type="http://schemas.openxmlformats.org/officeDocument/2006/relationships/image" Target="../media/image32.png"/><Relationship Id="rId29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jpg"/><Relationship Id="rId30" Type="http://schemas.openxmlformats.org/officeDocument/2006/relationships/image" Target="../media/image34.png"/><Relationship Id="rId31" Type="http://schemas.openxmlformats.org/officeDocument/2006/relationships/image" Target="../media/image35.png"/><Relationship Id="rId32" Type="http://schemas.openxmlformats.org/officeDocument/2006/relationships/image" Target="../media/image36.png"/><Relationship Id="rId9" Type="http://schemas.openxmlformats.org/officeDocument/2006/relationships/image" Target="../media/image13.jpg"/><Relationship Id="rId6" Type="http://schemas.openxmlformats.org/officeDocument/2006/relationships/image" Target="../media/image10.jpg"/><Relationship Id="rId7" Type="http://schemas.openxmlformats.org/officeDocument/2006/relationships/image" Target="../media/image11.jpg"/><Relationship Id="rId8" Type="http://schemas.openxmlformats.org/officeDocument/2006/relationships/image" Target="../media/image12.jpg"/><Relationship Id="rId33" Type="http://schemas.openxmlformats.org/officeDocument/2006/relationships/image" Target="../media/image37.png"/><Relationship Id="rId34" Type="http://schemas.openxmlformats.org/officeDocument/2006/relationships/image" Target="../media/image38.jpg"/><Relationship Id="rId10" Type="http://schemas.openxmlformats.org/officeDocument/2006/relationships/image" Target="../media/image14.jpg"/><Relationship Id="rId11" Type="http://schemas.openxmlformats.org/officeDocument/2006/relationships/image" Target="../media/image15.jpg"/><Relationship Id="rId12" Type="http://schemas.openxmlformats.org/officeDocument/2006/relationships/image" Target="../media/image16.png"/><Relationship Id="rId13" Type="http://schemas.openxmlformats.org/officeDocument/2006/relationships/image" Target="../media/image17.gif"/><Relationship Id="rId14" Type="http://schemas.openxmlformats.org/officeDocument/2006/relationships/image" Target="../media/image18.png"/><Relationship Id="rId15" Type="http://schemas.openxmlformats.org/officeDocument/2006/relationships/image" Target="../media/image19.png"/><Relationship Id="rId16" Type="http://schemas.openxmlformats.org/officeDocument/2006/relationships/image" Target="../media/image20.jpg"/><Relationship Id="rId17" Type="http://schemas.openxmlformats.org/officeDocument/2006/relationships/image" Target="../media/image21.jpeg"/><Relationship Id="rId18" Type="http://schemas.openxmlformats.org/officeDocument/2006/relationships/image" Target="../media/image22.png"/><Relationship Id="rId19" Type="http://schemas.openxmlformats.org/officeDocument/2006/relationships/image" Target="../media/image2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2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3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0.png"/><Relationship Id="rId12" Type="http://schemas.openxmlformats.org/officeDocument/2006/relationships/image" Target="../media/image81.png"/><Relationship Id="rId13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3.jpeg"/><Relationship Id="rId7" Type="http://schemas.openxmlformats.org/officeDocument/2006/relationships/image" Target="../media/image40.png"/><Relationship Id="rId8" Type="http://schemas.openxmlformats.org/officeDocument/2006/relationships/image" Target="../media/image77.png"/><Relationship Id="rId9" Type="http://schemas.openxmlformats.org/officeDocument/2006/relationships/image" Target="../media/image78.png"/><Relationship Id="rId10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4" Type="http://schemas.openxmlformats.org/officeDocument/2006/relationships/slide" Target="slide22.xml"/><Relationship Id="rId5" Type="http://schemas.openxmlformats.org/officeDocument/2006/relationships/slide" Target="slide33.xml"/><Relationship Id="rId6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2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3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image" Target="../media/image44.png"/><Relationship Id="rId8" Type="http://schemas.openxmlformats.org/officeDocument/2006/relationships/image" Target="../media/image45.png"/><Relationship Id="rId9" Type="http://schemas.openxmlformats.org/officeDocument/2006/relationships/image" Target="../media/image46.png"/><Relationship Id="rId10" Type="http://schemas.openxmlformats.org/officeDocument/2006/relationships/image" Target="../media/image47.png"/><Relationship Id="rId11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AU" sz="3800" dirty="0" smtClean="0">
                <a:latin typeface="Avenir Black"/>
                <a:cs typeface="Avenir Black"/>
              </a:rPr>
              <a:t>iQ Consult</a:t>
            </a:r>
            <a:endParaRPr lang="en-AU" sz="2800" dirty="0">
              <a:latin typeface="Avenir Black"/>
              <a:cs typeface="Avenir Black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4672864"/>
            <a:ext cx="6400800" cy="965935"/>
          </a:xfrm>
        </p:spPr>
        <p:txBody>
          <a:bodyPr>
            <a:normAutofit/>
          </a:bodyPr>
          <a:lstStyle/>
          <a:p>
            <a:pPr algn="l"/>
            <a:endParaRPr lang="en-AU" sz="1600" dirty="0">
              <a:latin typeface="Avenir Book"/>
              <a:cs typeface="Avenir Book"/>
            </a:endParaRPr>
          </a:p>
          <a:p>
            <a:r>
              <a:rPr lang="en-AU" sz="1600" b="1" dirty="0">
                <a:latin typeface="Avenir Book"/>
                <a:cs typeface="Avenir Book"/>
              </a:rPr>
              <a:t>iQ Consult is a Proud Sponsor of the Mawson’s Huts Foundation  </a:t>
            </a:r>
            <a:r>
              <a:rPr lang="en-AU" sz="1600" b="1" dirty="0">
                <a:latin typeface="Avenir Book"/>
                <a:cs typeface="Avenir Book"/>
                <a:hlinkClick r:id="rId2" action="ppaction://hlinksldjump"/>
              </a:rPr>
              <a:t>www.mawsons-huts.org.au</a:t>
            </a:r>
            <a:endParaRPr lang="en-AU" sz="1600" b="1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290096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8195" name="Group 7"/>
          <p:cNvGrpSpPr>
            <a:grpSpLocks/>
          </p:cNvGrpSpPr>
          <p:nvPr/>
        </p:nvGrpSpPr>
        <p:grpSpPr bwMode="auto">
          <a:xfrm>
            <a:off x="4563070" y="0"/>
            <a:ext cx="4580930" cy="3374306"/>
            <a:chOff x="0" y="0"/>
            <a:chExt cx="4104" cy="3024"/>
          </a:xfrm>
        </p:grpSpPr>
        <p:pic>
          <p:nvPicPr>
            <p:cNvPr id="8206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910">
              <a:off x="27" y="29"/>
              <a:ext cx="4056" cy="2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7" name="Picture 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04" cy="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196" name="Group 10"/>
          <p:cNvGrpSpPr>
            <a:grpSpLocks/>
          </p:cNvGrpSpPr>
          <p:nvPr/>
        </p:nvGrpSpPr>
        <p:grpSpPr bwMode="auto">
          <a:xfrm>
            <a:off x="4572000" y="3500437"/>
            <a:ext cx="4572000" cy="3357563"/>
            <a:chOff x="0" y="0"/>
            <a:chExt cx="4096" cy="3008"/>
          </a:xfrm>
        </p:grpSpPr>
        <p:pic>
          <p:nvPicPr>
            <p:cNvPr id="8204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00">
              <a:off x="26" y="27"/>
              <a:ext cx="4048" cy="2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5" name="Picture 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96" cy="3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197" name="Group 13"/>
          <p:cNvGrpSpPr>
            <a:grpSpLocks/>
          </p:cNvGrpSpPr>
          <p:nvPr/>
        </p:nvGrpSpPr>
        <p:grpSpPr bwMode="auto">
          <a:xfrm>
            <a:off x="0" y="-3349"/>
            <a:ext cx="4572000" cy="3375423"/>
            <a:chOff x="0" y="0"/>
            <a:chExt cx="4120" cy="3024"/>
          </a:xfrm>
        </p:grpSpPr>
        <p:pic>
          <p:nvPicPr>
            <p:cNvPr id="8202" name="Picture 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24"/>
              <a:ext cx="4072" cy="2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3" name="Picture 12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20" cy="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198" name="Group 16"/>
          <p:cNvGrpSpPr>
            <a:grpSpLocks/>
          </p:cNvGrpSpPr>
          <p:nvPr/>
        </p:nvGrpSpPr>
        <p:grpSpPr bwMode="auto">
          <a:xfrm>
            <a:off x="-3349" y="3529459"/>
            <a:ext cx="4588744" cy="3375422"/>
            <a:chOff x="0" y="0"/>
            <a:chExt cx="4112" cy="3024"/>
          </a:xfrm>
        </p:grpSpPr>
        <p:pic>
          <p:nvPicPr>
            <p:cNvPr id="8200" name="Picture 1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7662">
              <a:off x="27" y="28"/>
              <a:ext cx="4064" cy="2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Picture 15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12" cy="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9" name="Rectangle 1"/>
          <p:cNvSpPr>
            <a:spLocks noChangeArrowheads="1"/>
          </p:cNvSpPr>
          <p:nvPr/>
        </p:nvSpPr>
        <p:spPr bwMode="auto">
          <a:xfrm rot="-2102552">
            <a:off x="-833810" y="2993960"/>
            <a:ext cx="10771436" cy="83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/>
          <a:p>
            <a:pPr lvl="1"/>
            <a:r>
              <a:rPr lang="en-US" sz="5000" dirty="0">
                <a:solidFill>
                  <a:srgbClr val="FF0000"/>
                </a:solidFill>
                <a:latin typeface="Avenir Book"/>
                <a:cs typeface="Avenir Book"/>
              </a:rPr>
              <a:t>Monitor any device on any platform</a:t>
            </a:r>
          </a:p>
        </p:txBody>
      </p:sp>
    </p:spTree>
    <p:extLst>
      <p:ext uri="{BB962C8B-B14F-4D97-AF65-F5344CB8AC3E}">
        <p14:creationId xmlns:p14="http://schemas.microsoft.com/office/powerpoint/2010/main" val="59127595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Alerts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41101" y="1196579"/>
            <a:ext cx="4241602" cy="1089422"/>
          </a:xfrm>
        </p:spPr>
        <p:txBody>
          <a:bodyPr>
            <a:normAutofit/>
          </a:bodyPr>
          <a:lstStyle/>
          <a:p>
            <a:pPr eaLnBrk="1" hangingPunct="1">
              <a:buSzPct val="38000"/>
              <a:buFontTx/>
              <a:buBlip>
                <a:blip r:embed="rId4"/>
              </a:buBlip>
              <a:defRPr/>
            </a:pPr>
            <a:r>
              <a:rPr lang="en-US" dirty="0">
                <a:latin typeface="Avenir Book"/>
                <a:cs typeface="Avenir Book"/>
              </a:rPr>
              <a:t>Monitor your system anywhere, </a:t>
            </a:r>
            <a:r>
              <a:rPr lang="en-US" dirty="0" smtClean="0">
                <a:latin typeface="Avenir Book"/>
                <a:cs typeface="Avenir Book"/>
              </a:rPr>
              <a:t>anytime</a:t>
            </a:r>
            <a:endParaRPr lang="en-US" dirty="0">
              <a:latin typeface="Avenir Book"/>
              <a:cs typeface="Avenir Book"/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039" y="1098351"/>
            <a:ext cx="4384477" cy="295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3" name="Group 9"/>
          <p:cNvGrpSpPr>
            <a:grpSpLocks/>
          </p:cNvGrpSpPr>
          <p:nvPr/>
        </p:nvGrpSpPr>
        <p:grpSpPr bwMode="auto">
          <a:xfrm>
            <a:off x="276820" y="4231556"/>
            <a:ext cx="4143375" cy="2395389"/>
            <a:chOff x="0" y="0"/>
            <a:chExt cx="3712" cy="2146"/>
          </a:xfrm>
        </p:grpSpPr>
        <p:pic>
          <p:nvPicPr>
            <p:cNvPr id="9224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0707"/>
            <a:stretch>
              <a:fillRect/>
            </a:stretch>
          </p:blipFill>
          <p:spPr bwMode="auto">
            <a:xfrm>
              <a:off x="232" y="1196"/>
              <a:ext cx="3277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5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4" b="70493"/>
            <a:stretch>
              <a:fillRect/>
            </a:stretch>
          </p:blipFill>
          <p:spPr bwMode="auto">
            <a:xfrm>
              <a:off x="29" y="21"/>
              <a:ext cx="3683" cy="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5"/>
          <p:cNvSpPr txBox="1">
            <a:spLocks noChangeArrowheads="1"/>
          </p:cNvSpPr>
          <p:nvPr/>
        </p:nvSpPr>
        <p:spPr>
          <a:xfrm>
            <a:off x="309190" y="3155653"/>
            <a:ext cx="3800103" cy="1089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38000"/>
              <a:buBlip>
                <a:blip r:embed="rId4"/>
              </a:buBlip>
              <a:defRPr/>
            </a:pPr>
            <a:r>
              <a:rPr lang="en-US" dirty="0">
                <a:latin typeface="Avenir Book"/>
                <a:cs typeface="Avenir Book"/>
              </a:rPr>
              <a:t>Customisable PUSH notifications</a:t>
            </a:r>
          </a:p>
        </p:txBody>
      </p:sp>
    </p:spTree>
    <p:extLst>
      <p:ext uri="{BB962C8B-B14F-4D97-AF65-F5344CB8AC3E}">
        <p14:creationId xmlns:p14="http://schemas.microsoft.com/office/powerpoint/2010/main" val="351940552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Flexible &amp; User Friendly</a:t>
            </a:r>
          </a:p>
        </p:txBody>
      </p:sp>
      <p:sp>
        <p:nvSpPr>
          <p:cNvPr id="12294" name="Rectangle 6"/>
          <p:cNvSpPr>
            <a:spLocks/>
          </p:cNvSpPr>
          <p:nvPr/>
        </p:nvSpPr>
        <p:spPr bwMode="auto">
          <a:xfrm>
            <a:off x="724421" y="947664"/>
            <a:ext cx="6920508" cy="709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241093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8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Customisable Dashboard</a:t>
            </a:r>
          </a:p>
          <a:p>
            <a:pPr marL="562550" lvl="1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2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c</a:t>
            </a:r>
            <a:r>
              <a:rPr lang="en-US" sz="2200" dirty="0" smtClean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hoose </a:t>
            </a:r>
            <a:r>
              <a:rPr lang="en-US" sz="22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any </a:t>
            </a:r>
            <a:r>
              <a:rPr lang="en-US" sz="2200" dirty="0" smtClean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graph ~ follow </a:t>
            </a:r>
            <a:r>
              <a:rPr lang="en-US" sz="22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any </a:t>
            </a:r>
            <a:r>
              <a:rPr lang="en-US" sz="2200" dirty="0" smtClean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device</a:t>
            </a:r>
            <a:endParaRPr lang="en-US" sz="2200" dirty="0">
              <a:latin typeface="Avenir Book" charset="0"/>
              <a:ea typeface="ＭＳ Ｐゴシック" charset="0"/>
              <a:cs typeface="ＭＳ Ｐゴシック" charset="0"/>
              <a:sym typeface="Avenir Book" charset="0"/>
            </a:endParaRPr>
          </a:p>
        </p:txBody>
      </p:sp>
      <p:pic>
        <p:nvPicPr>
          <p:cNvPr id="2" name="Picture 1" descr="m.Reports dashboar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065" y="1909837"/>
            <a:ext cx="6480721" cy="4861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56383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100" dirty="0">
                <a:latin typeface="Avenir Black"/>
                <a:cs typeface="Avenir Black"/>
              </a:rPr>
              <a:t>Flexible &amp; User Friendly</a:t>
            </a:r>
          </a:p>
        </p:txBody>
      </p:sp>
      <p:sp>
        <p:nvSpPr>
          <p:cNvPr id="11269" name="Rectangle 6"/>
          <p:cNvSpPr>
            <a:spLocks/>
          </p:cNvSpPr>
          <p:nvPr/>
        </p:nvSpPr>
        <p:spPr bwMode="auto">
          <a:xfrm rot="232177">
            <a:off x="8931920" y="7292207"/>
            <a:ext cx="852785" cy="360871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sz="3400"/>
          </a:p>
        </p:txBody>
      </p:sp>
      <p:sp>
        <p:nvSpPr>
          <p:cNvPr id="13319" name="Rectangle 7"/>
          <p:cNvSpPr>
            <a:spLocks/>
          </p:cNvSpPr>
          <p:nvPr/>
        </p:nvSpPr>
        <p:spPr bwMode="auto">
          <a:xfrm>
            <a:off x="2232422" y="1071563"/>
            <a:ext cx="4116586" cy="705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401822" indent="-401822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2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Easy, natural navigation</a:t>
            </a:r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5554"/>
            <a:ext cx="928688" cy="530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176" y="1707803"/>
            <a:ext cx="1539255" cy="4598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IMG_0009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35" y="1707803"/>
            <a:ext cx="6056561" cy="454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403775"/>
            <a:ext cx="888507" cy="5113693"/>
          </a:xfrm>
          <a:prstGeom prst="rect">
            <a:avLst/>
          </a:prstGeom>
          <a:noFill/>
        </p:spPr>
        <p:txBody>
          <a:bodyPr vert="wordArtVert" lIns="64291" tIns="32146" rIns="64291" bIns="32146">
            <a:spAutoFit/>
          </a:bodyPr>
          <a:lstStyle/>
          <a:p>
            <a:pPr algn="ctr">
              <a:lnSpc>
                <a:spcPct val="70000"/>
              </a:lnSpc>
              <a:defRPr/>
            </a:pPr>
            <a:r>
              <a:rPr lang="en-US" sz="3400" spc="700" dirty="0">
                <a:latin typeface="Avenir Book"/>
                <a:cs typeface="Avenir Book"/>
              </a:rPr>
              <a:t>Infrastructure Stack</a:t>
            </a:r>
          </a:p>
        </p:txBody>
      </p:sp>
      <p:sp>
        <p:nvSpPr>
          <p:cNvPr id="5" name="Frame 4"/>
          <p:cNvSpPr/>
          <p:nvPr/>
        </p:nvSpPr>
        <p:spPr bwMode="auto">
          <a:xfrm>
            <a:off x="7660556" y="2011412"/>
            <a:ext cx="759023" cy="303609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IMG_001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36" y="1707803"/>
            <a:ext cx="6328916" cy="4746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ame 5"/>
          <p:cNvSpPr/>
          <p:nvPr/>
        </p:nvSpPr>
        <p:spPr bwMode="auto">
          <a:xfrm>
            <a:off x="1281410" y="2315022"/>
            <a:ext cx="556990" cy="506760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4" name="Left Brace 3"/>
          <p:cNvSpPr/>
          <p:nvPr/>
        </p:nvSpPr>
        <p:spPr>
          <a:xfrm>
            <a:off x="908050" y="1211908"/>
            <a:ext cx="469900" cy="5404792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2232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utoUpdateAnimBg="0"/>
      <p:bldP spid="13319" grpId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Flexible &amp; User Friendly</a:t>
            </a:r>
          </a:p>
        </p:txBody>
      </p:sp>
      <p:sp>
        <p:nvSpPr>
          <p:cNvPr id="12293" name="Rectangle 6"/>
          <p:cNvSpPr>
            <a:spLocks/>
          </p:cNvSpPr>
          <p:nvPr/>
        </p:nvSpPr>
        <p:spPr bwMode="auto">
          <a:xfrm rot="232177">
            <a:off x="8931920" y="7292207"/>
            <a:ext cx="852785" cy="360871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343" name="Rectangle 7"/>
          <p:cNvSpPr>
            <a:spLocks/>
          </p:cNvSpPr>
          <p:nvPr/>
        </p:nvSpPr>
        <p:spPr bwMode="auto">
          <a:xfrm>
            <a:off x="622846" y="947663"/>
            <a:ext cx="8233172" cy="708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401822" indent="-401822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80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Zoom &amp; crop graphs with pin-point accuracy</a:t>
            </a:r>
          </a:p>
        </p:txBody>
      </p:sp>
      <p:pic>
        <p:nvPicPr>
          <p:cNvPr id="2" name="Picture 1" descr="IMG_001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05" y="1454423"/>
            <a:ext cx="6901532" cy="517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 bwMode="auto">
          <a:xfrm>
            <a:off x="5142310" y="5548166"/>
            <a:ext cx="1619622" cy="760139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4" name="Frame 3"/>
          <p:cNvSpPr/>
          <p:nvPr/>
        </p:nvSpPr>
        <p:spPr bwMode="auto">
          <a:xfrm>
            <a:off x="3989896" y="2568402"/>
            <a:ext cx="1771427" cy="608335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94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Shared Intelligence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71041" y="1049239"/>
            <a:ext cx="8233172" cy="466576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Blip>
                <a:blip r:embed="rId4"/>
              </a:buBlip>
              <a:defRPr/>
            </a:pPr>
            <a:r>
              <a:rPr lang="en-US" sz="2200" dirty="0"/>
              <a:t>Email graphs or tables immediately from your mobile device</a:t>
            </a:r>
          </a:p>
        </p:txBody>
      </p:sp>
      <p:sp>
        <p:nvSpPr>
          <p:cNvPr id="15366" name="Rectangle 6"/>
          <p:cNvSpPr>
            <a:spLocks/>
          </p:cNvSpPr>
          <p:nvPr/>
        </p:nvSpPr>
        <p:spPr bwMode="auto">
          <a:xfrm>
            <a:off x="471041" y="1049238"/>
            <a:ext cx="8233172" cy="424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241093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20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Email a query directly to your Service Desk</a:t>
            </a:r>
          </a:p>
        </p:txBody>
      </p:sp>
      <p:pic>
        <p:nvPicPr>
          <p:cNvPr id="9" name="Picture 8" descr="IMG_001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21" y="1555998"/>
            <a:ext cx="6750844" cy="506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ame 1"/>
          <p:cNvSpPr/>
          <p:nvPr/>
        </p:nvSpPr>
        <p:spPr bwMode="auto">
          <a:xfrm>
            <a:off x="3356447" y="1555998"/>
            <a:ext cx="354955" cy="353839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pic>
        <p:nvPicPr>
          <p:cNvPr id="3" name="Picture 2" descr="IMG_001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21" y="1504653"/>
            <a:ext cx="6731868" cy="504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ame 3"/>
          <p:cNvSpPr/>
          <p:nvPr/>
        </p:nvSpPr>
        <p:spPr bwMode="auto">
          <a:xfrm>
            <a:off x="6141393" y="1504653"/>
            <a:ext cx="455414" cy="303609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0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17" presetID="2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4450"/>
                            </p:stCondLst>
                            <p:childTnLst>
                              <p:par>
                                <p:cTn id="3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5" autoUpdateAnimBg="0"/>
      <p:bldP spid="15365" grpId="1"/>
      <p:bldP spid="15366" grpId="0" build="p" autoUpdateAnimBg="0" advAuto="300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" y="4268391"/>
            <a:ext cx="1946672" cy="1705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753" y="897433"/>
            <a:ext cx="2464594" cy="246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title"/>
          </p:nvPr>
        </p:nvSpPr>
        <p:spPr>
          <a:xfrm>
            <a:off x="466576" y="301030"/>
            <a:ext cx="2193655" cy="61503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600" dirty="0" smtClean="0">
                <a:latin typeface="Avenir Black"/>
                <a:cs typeface="Avenir Black"/>
              </a:rPr>
              <a:t>Secure</a:t>
            </a:r>
          </a:p>
        </p:txBody>
      </p:sp>
      <p:sp>
        <p:nvSpPr>
          <p:cNvPr id="16390" name="Rectangle 6"/>
          <p:cNvSpPr>
            <a:spLocks/>
          </p:cNvSpPr>
          <p:nvPr/>
        </p:nvSpPr>
        <p:spPr bwMode="auto">
          <a:xfrm>
            <a:off x="1941091" y="4339828"/>
            <a:ext cx="7063383" cy="182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602732" indent="-602732">
              <a:buSzPct val="38000"/>
              <a:buBlip>
                <a:blip r:embed="rId5"/>
              </a:buBlip>
            </a:pPr>
            <a:r>
              <a:rPr lang="en-US" sz="2800" dirty="0">
                <a:solidFill>
                  <a:srgbClr val="0E002D"/>
                </a:solidFill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Caching achieves a </a:t>
            </a:r>
            <a:r>
              <a:rPr lang="en-US" sz="2800" dirty="0">
                <a:latin typeface="Avenir Book" charset="0"/>
                <a:cs typeface="Avenir Book" charset="0"/>
                <a:sym typeface="Avenir Book" charset="0"/>
              </a:rPr>
              <a:t>more responsive user experience</a:t>
            </a:r>
          </a:p>
          <a:p>
            <a:pPr marL="602732" indent="-602732">
              <a:buSzPct val="38000"/>
              <a:buBlip>
                <a:blip r:embed="rId5"/>
              </a:buBlip>
            </a:pPr>
            <a:endParaRPr lang="en-US" sz="2800" dirty="0">
              <a:latin typeface="Avenir Book" charset="0"/>
              <a:cs typeface="Avenir Book" charset="0"/>
              <a:sym typeface="Avenir Book" charset="0"/>
            </a:endParaRPr>
          </a:p>
          <a:p>
            <a:pPr marL="602732" indent="-602732">
              <a:buSzPct val="38000"/>
              <a:buBlip>
                <a:blip r:embed="rId5"/>
              </a:buBlip>
            </a:pPr>
            <a:r>
              <a:rPr lang="en-US" sz="2800" dirty="0">
                <a:latin typeface="Avenir Book" charset="0"/>
                <a:cs typeface="Avenir Book" charset="0"/>
                <a:sym typeface="Avenir Book" charset="0"/>
              </a:rPr>
              <a:t>Low data usage .. on your mobile device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38858" y="1201043"/>
            <a:ext cx="6737449" cy="217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marL="857250" indent="-8572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1314450" indent="-8572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marL="625475" indent="-625475" algn="l" eaLnBrk="1" hangingPunct="1">
              <a:buSzPct val="38000"/>
              <a:buFontTx/>
              <a:buBlip>
                <a:blip r:embed="rId5"/>
              </a:buBlip>
            </a:pPr>
            <a:r>
              <a:rPr lang="en-US" sz="2800" b="1" dirty="0">
                <a:latin typeface="Avenir Book" charset="0"/>
                <a:cs typeface="Avenir Book" charset="0"/>
              </a:rPr>
              <a:t>m</a:t>
            </a:r>
            <a:r>
              <a:rPr lang="en-US" sz="2800" dirty="0">
                <a:latin typeface="Avenir Book" charset="0"/>
                <a:cs typeface="Avenir Book" charset="0"/>
              </a:rPr>
              <a:t>.Reports supports Watch4net authentication </a:t>
            </a:r>
          </a:p>
          <a:p>
            <a:pPr marL="893763" lvl="1" indent="-436563" algn="l" eaLnBrk="1" hangingPunct="1">
              <a:buSzPct val="38000"/>
              <a:buFontTx/>
              <a:buBlip>
                <a:blip r:embed="rId5"/>
              </a:buBlip>
            </a:pPr>
            <a:r>
              <a:rPr lang="en-US" sz="2500" dirty="0">
                <a:latin typeface="Avenir Book" charset="0"/>
                <a:cs typeface="Avenir Book" charset="0"/>
              </a:rPr>
              <a:t>no additional user management</a:t>
            </a:r>
          </a:p>
          <a:p>
            <a:pPr algn="l" eaLnBrk="1" hangingPunct="1">
              <a:buSzPct val="38000"/>
              <a:buFontTx/>
              <a:buBlip>
                <a:blip r:embed="rId5"/>
              </a:buBlip>
            </a:pPr>
            <a:endParaRPr lang="en-US" sz="2800" dirty="0">
              <a:latin typeface="Avenir Book" charset="0"/>
              <a:cs typeface="Avenir Book" charset="0"/>
            </a:endParaRPr>
          </a:p>
          <a:p>
            <a:pPr marL="625475" indent="-625475" algn="l" eaLnBrk="1" hangingPunct="1">
              <a:buSzPct val="38000"/>
              <a:buFontTx/>
              <a:buBlip>
                <a:blip r:embed="rId5"/>
              </a:buBlip>
            </a:pPr>
            <a:r>
              <a:rPr lang="en-US" sz="2800" dirty="0">
                <a:latin typeface="Avenir Book" charset="0"/>
                <a:cs typeface="Avenir Book" charset="0"/>
              </a:rPr>
              <a:t>Communication is secured by SSL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90205" y="290215"/>
            <a:ext cx="6834559" cy="618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>
              <a:spcBef>
                <a:spcPts val="765"/>
              </a:spcBef>
            </a:pPr>
            <a:r>
              <a:rPr lang="en-US" sz="3600" dirty="0">
                <a:solidFill>
                  <a:schemeClr val="tx1"/>
                </a:solidFill>
                <a:latin typeface="Avenir Black" charset="0"/>
                <a:ea typeface="ＭＳ Ｐゴシック" charset="0"/>
                <a:cs typeface="ＭＳ Ｐゴシック" charset="0"/>
                <a:sym typeface="Avenir Black" charset="0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latin typeface="Avenir Black" charset="0"/>
                <a:ea typeface="ＭＳ Ｐゴシック" charset="0"/>
                <a:cs typeface="ＭＳ Ｐゴシック" charset="0"/>
                <a:sym typeface="Avenir Black" charset="0"/>
              </a:rPr>
              <a:t>yet requires </a:t>
            </a:r>
            <a:r>
              <a:rPr lang="en-US" sz="3600" dirty="0">
                <a:solidFill>
                  <a:schemeClr val="tx1"/>
                </a:solidFill>
                <a:latin typeface="Avenir Black" charset="0"/>
                <a:ea typeface="ＭＳ Ｐゴシック" charset="0"/>
                <a:cs typeface="ＭＳ Ｐゴシック" charset="0"/>
                <a:sym typeface="Avenir Black" charset="0"/>
              </a:rPr>
              <a:t>Low Bandwidth</a:t>
            </a:r>
            <a:endParaRPr lang="en-US" sz="3600" dirty="0">
              <a:solidFill>
                <a:srgbClr val="0E002D"/>
              </a:solidFill>
              <a:latin typeface="Avenir Book" charset="0"/>
              <a:ea typeface="ＭＳ Ｐゴシック" charset="0"/>
              <a:cs typeface="ＭＳ Ｐゴシック" charset="0"/>
              <a:sym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481026"/>
      </p:ext>
    </p:extLst>
  </p:cSld>
  <p:clrMapOvr>
    <a:masterClrMapping/>
  </p:clrMapOvr>
  <p:transition xmlns:p14="http://schemas.microsoft.com/office/powerpoint/2010/main" spd="slow">
    <p:wheel spokes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latin typeface="Avenir Black"/>
                <a:cs typeface="Avenir Black"/>
              </a:rPr>
              <a:t>What</a:t>
            </a:r>
            <a:r>
              <a:rPr lang="ja-JP" altLang="en-US" sz="3200" dirty="0" smtClean="0">
                <a:latin typeface="Avenir Black"/>
                <a:cs typeface="Avenir Black"/>
              </a:rPr>
              <a:t>’</a:t>
            </a:r>
            <a:r>
              <a:rPr lang="en-US" sz="3200" dirty="0" smtClean="0">
                <a:latin typeface="Avenir Black"/>
                <a:cs typeface="Avenir Black"/>
              </a:rPr>
              <a:t>s involved?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5414" y="1302618"/>
            <a:ext cx="8220894" cy="5301382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40000"/>
              </a:lnSpc>
              <a:buSzPct val="100000"/>
              <a:buFont typeface="+mj-lt"/>
              <a:buAutoNum type="arabicPlain"/>
              <a:defRPr/>
            </a:pPr>
            <a:r>
              <a:rPr lang="en-US" b="1" u="sng" dirty="0">
                <a:latin typeface="Avenir Book"/>
                <a:cs typeface="Avenir Book"/>
              </a:rPr>
              <a:t>Install</a:t>
            </a:r>
            <a:r>
              <a:rPr lang="en-US" dirty="0">
                <a:latin typeface="Avenir Book"/>
                <a:cs typeface="Avenir Book"/>
              </a:rPr>
              <a:t> virtual appliance in your DMZ</a:t>
            </a:r>
          </a:p>
          <a:p>
            <a:pPr lvl="1">
              <a:lnSpc>
                <a:spcPct val="140000"/>
              </a:lnSpc>
              <a:buSzPct val="38000"/>
              <a:buFontTx/>
              <a:buBlip>
                <a:blip r:embed="rId4"/>
              </a:buBlip>
              <a:defRPr/>
            </a:pPr>
            <a:r>
              <a:rPr lang="en-US" dirty="0">
                <a:latin typeface="Avenir Book"/>
                <a:cs typeface="Avenir Book"/>
              </a:rPr>
              <a:t>r</a:t>
            </a:r>
            <a:r>
              <a:rPr lang="en-US" dirty="0" smtClean="0">
                <a:latin typeface="Avenir Book"/>
                <a:cs typeface="Avenir Book"/>
              </a:rPr>
              <a:t>equires direct access to W4N server</a:t>
            </a:r>
          </a:p>
          <a:p>
            <a:pPr marL="514350" indent="-514350">
              <a:lnSpc>
                <a:spcPct val="140000"/>
              </a:lnSpc>
              <a:buSzPct val="100000"/>
              <a:buFont typeface="+mj-lt"/>
              <a:buAutoNum type="arabicPlain"/>
              <a:defRPr/>
            </a:pPr>
            <a:r>
              <a:rPr lang="en-US" b="1" u="sng" dirty="0">
                <a:latin typeface="Avenir Book"/>
                <a:cs typeface="Avenir Book"/>
              </a:rPr>
              <a:t>Configuration</a:t>
            </a:r>
            <a:r>
              <a:rPr lang="en-US" dirty="0">
                <a:latin typeface="Avenir Book"/>
                <a:cs typeface="Avenir Book"/>
              </a:rPr>
              <a:t> by iQ Consult</a:t>
            </a:r>
          </a:p>
          <a:p>
            <a:pPr marL="514350" indent="-514350" eaLnBrk="1" hangingPunct="1">
              <a:lnSpc>
                <a:spcPct val="140000"/>
              </a:lnSpc>
              <a:buSzPct val="100000"/>
              <a:buFont typeface="+mj-lt"/>
              <a:buAutoNum type="arabicPlain"/>
              <a:defRPr/>
            </a:pPr>
            <a:r>
              <a:rPr lang="en-US" b="1" u="sng" dirty="0" smtClean="0">
                <a:latin typeface="Avenir Book"/>
                <a:cs typeface="Avenir Book"/>
              </a:rPr>
              <a:t>Deploy</a:t>
            </a:r>
            <a:r>
              <a:rPr lang="en-US" dirty="0" smtClean="0">
                <a:latin typeface="Avenir Book"/>
                <a:cs typeface="Avenir Book"/>
              </a:rPr>
              <a:t> apps via App-Store to your devices</a:t>
            </a:r>
          </a:p>
          <a:p>
            <a:pPr lvl="1">
              <a:lnSpc>
                <a:spcPct val="140000"/>
              </a:lnSpc>
              <a:buSzPct val="38000"/>
              <a:buFontTx/>
              <a:buBlip>
                <a:blip r:embed="rId4"/>
              </a:buBlip>
              <a:defRPr/>
            </a:pPr>
            <a:r>
              <a:rPr lang="en-US" dirty="0">
                <a:latin typeface="Avenir Book"/>
                <a:cs typeface="Avenir Book"/>
              </a:rPr>
              <a:t>p</a:t>
            </a:r>
            <a:r>
              <a:rPr lang="en-US" dirty="0" smtClean="0">
                <a:latin typeface="Avenir Book"/>
                <a:cs typeface="Avenir Book"/>
              </a:rPr>
              <a:t>oint app to virtual appliance</a:t>
            </a:r>
          </a:p>
          <a:p>
            <a:pPr lvl="1">
              <a:lnSpc>
                <a:spcPct val="140000"/>
              </a:lnSpc>
              <a:buSzPct val="38000"/>
              <a:buFontTx/>
              <a:buBlip>
                <a:blip r:embed="rId4"/>
              </a:buBlip>
              <a:defRPr/>
            </a:pPr>
            <a:r>
              <a:rPr lang="en-US" dirty="0">
                <a:latin typeface="Avenir Book"/>
                <a:cs typeface="Avenir Book"/>
              </a:rPr>
              <a:t>l</a:t>
            </a:r>
            <a:r>
              <a:rPr lang="en-US" dirty="0" smtClean="0">
                <a:latin typeface="Avenir Book"/>
                <a:cs typeface="Avenir Book"/>
              </a:rPr>
              <a:t>og on and monitor your infrastructure</a:t>
            </a:r>
          </a:p>
          <a:p>
            <a:pPr>
              <a:lnSpc>
                <a:spcPct val="140000"/>
              </a:lnSpc>
              <a:buSzPct val="38000"/>
              <a:buFontTx/>
              <a:buBlip>
                <a:blip r:embed="rId4"/>
              </a:buBlip>
              <a:defRPr/>
            </a:pPr>
            <a:endParaRPr lang="en-US" b="1" u="sng" dirty="0" smtClean="0">
              <a:latin typeface="Avenir Book"/>
              <a:cs typeface="Avenir Book"/>
            </a:endParaRPr>
          </a:p>
          <a:p>
            <a:pPr marL="0" indent="0">
              <a:lnSpc>
                <a:spcPct val="140000"/>
              </a:lnSpc>
              <a:buSzPct val="38000"/>
              <a:buNone/>
              <a:defRPr/>
            </a:pPr>
            <a:r>
              <a:rPr lang="en-US" b="1" u="sng" dirty="0" smtClean="0">
                <a:latin typeface="Avenir Book"/>
                <a:cs typeface="Avenir Book"/>
              </a:rPr>
              <a:t>All potentially within 2-3 day</a:t>
            </a:r>
            <a:r>
              <a:rPr lang="en-US" u="sng" dirty="0" smtClean="0">
                <a:latin typeface="Avenir Book"/>
                <a:cs typeface="Avenir Book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423839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uild="p" bldLvl="5" autoUpdateAnimBg="0" advAuto="200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363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5364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455414" y="282402"/>
            <a:ext cx="5143500" cy="70544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Cost </a:t>
            </a:r>
            <a:r>
              <a:rPr lang="en-US" sz="1700" dirty="0" smtClean="0">
                <a:latin typeface="Avenir Book" charset="0"/>
                <a:cs typeface="Avenir Book" charset="0"/>
                <a:sym typeface="Avenir Book" charset="0"/>
              </a:rPr>
              <a:t>(AUD </a:t>
            </a:r>
            <a:r>
              <a:rPr lang="en-US" sz="1700" dirty="0">
                <a:latin typeface="Avenir Book" charset="0"/>
                <a:cs typeface="Avenir Book" charset="0"/>
                <a:sym typeface="Avenir Book" charset="0"/>
              </a:rPr>
              <a:t>excluding GST)</a:t>
            </a:r>
            <a:endParaRPr lang="en-US" sz="1700" dirty="0">
              <a:latin typeface="Avenir Book" charset="0"/>
              <a:ea typeface="ヒラギノ角ゴ ProN W3" charset="0"/>
              <a:cs typeface="ヒラギノ角ゴ ProN W3" charset="0"/>
              <a:sym typeface="Avenir Book" charset="0"/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5414" y="1062633"/>
            <a:ext cx="8233172" cy="2884289"/>
          </a:xfrm>
        </p:spPr>
        <p:txBody>
          <a:bodyPr>
            <a:normAutofit fontScale="92500"/>
          </a:bodyPr>
          <a:lstStyle/>
          <a:p>
            <a:pPr eaLnBrk="1" hangingPunct="1">
              <a:buSzPct val="38000"/>
              <a:buFontTx/>
              <a:buBlip>
                <a:blip r:embed="rId4"/>
              </a:buBlip>
              <a:tabLst>
                <a:tab pos="6011863" algn="l"/>
              </a:tabLst>
              <a:defRPr/>
            </a:pPr>
            <a:r>
              <a:rPr lang="en-US" dirty="0" smtClean="0"/>
              <a:t>On premise server software	$30,000</a:t>
            </a:r>
          </a:p>
          <a:p>
            <a:pPr marL="522368" lvl="1">
              <a:buSzPct val="38000"/>
              <a:buBlip>
                <a:blip r:embed="rId4"/>
              </a:buBlip>
              <a:defRPr/>
            </a:pPr>
            <a:r>
              <a:rPr lang="en-US" dirty="0" smtClean="0"/>
              <a:t>includes up to 10 users </a:t>
            </a:r>
            <a:r>
              <a:rPr lang="en-US" sz="2000" dirty="0"/>
              <a:t>(up to 2 devices per user)</a:t>
            </a:r>
            <a:endParaRPr lang="en-US" sz="2800" dirty="0"/>
          </a:p>
          <a:p>
            <a:pPr marL="522368" lvl="1">
              <a:buSzPct val="38000"/>
              <a:buBlip>
                <a:blip r:embed="rId4"/>
              </a:buBlip>
              <a:tabLst>
                <a:tab pos="6011863" algn="l"/>
              </a:tabLst>
              <a:defRPr/>
            </a:pPr>
            <a:r>
              <a:rPr lang="en-US" dirty="0" smtClean="0"/>
              <a:t>annual support and maintenance	$6,000</a:t>
            </a:r>
          </a:p>
          <a:p>
            <a:pPr eaLnBrk="1" hangingPunct="1">
              <a:buSzPct val="38000"/>
              <a:buFontTx/>
              <a:buBlip>
                <a:blip r:embed="rId4"/>
              </a:buBlip>
              <a:defRPr/>
            </a:pPr>
            <a:r>
              <a:rPr lang="en-US" dirty="0" smtClean="0"/>
              <a:t>Device software application    </a:t>
            </a:r>
          </a:p>
          <a:p>
            <a:pPr lvl="1">
              <a:buSzPct val="38000"/>
              <a:buFontTx/>
              <a:buBlip>
                <a:blip r:embed="rId4"/>
              </a:buBlip>
              <a:defRPr/>
            </a:pPr>
            <a:r>
              <a:rPr lang="en-US" dirty="0" smtClean="0"/>
              <a:t>*</a:t>
            </a:r>
            <a:r>
              <a:rPr lang="en-US" sz="2300" dirty="0"/>
              <a:t>Free from </a:t>
            </a:r>
            <a:r>
              <a:rPr lang="en-US" sz="2300" dirty="0" err="1"/>
              <a:t>AppStore</a:t>
            </a:r>
            <a:r>
              <a:rPr lang="en-US" sz="2300" dirty="0"/>
              <a:t> </a:t>
            </a:r>
            <a:endParaRPr lang="en-US" dirty="0" smtClean="0"/>
          </a:p>
          <a:p>
            <a:pPr eaLnBrk="1" hangingPunct="1">
              <a:buSzPct val="38000"/>
              <a:buFontTx/>
              <a:buBlip>
                <a:blip r:embed="rId4"/>
              </a:buBlip>
              <a:tabLst>
                <a:tab pos="5565775" algn="l"/>
              </a:tabLst>
              <a:defRPr/>
            </a:pPr>
            <a:r>
              <a:rPr lang="en-US" dirty="0" smtClean="0"/>
              <a:t>Setup - 2-3 days	$3,200-$4,800</a:t>
            </a:r>
          </a:p>
        </p:txBody>
      </p:sp>
      <p:sp>
        <p:nvSpPr>
          <p:cNvPr id="17414" name="Rectangle 6"/>
          <p:cNvSpPr>
            <a:spLocks/>
          </p:cNvSpPr>
          <p:nvPr/>
        </p:nvSpPr>
        <p:spPr bwMode="auto">
          <a:xfrm>
            <a:off x="473273" y="4009430"/>
            <a:ext cx="8697516" cy="2625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241093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Additional 10 users </a:t>
            </a:r>
            <a:r>
              <a:rPr lang="en-US" sz="17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(</a:t>
            </a:r>
            <a:r>
              <a:rPr lang="en-US" sz="20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up to 2 devices per user)     </a:t>
            </a: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$5,000</a:t>
            </a:r>
          </a:p>
          <a:p>
            <a:pPr marL="562550" lvl="1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site licensing available</a:t>
            </a:r>
          </a:p>
          <a:p>
            <a:pPr marL="562550" lvl="1" indent="-241093">
              <a:spcBef>
                <a:spcPts val="668"/>
              </a:spcBef>
              <a:buSzPct val="38000"/>
              <a:buBlip>
                <a:blip r:embed="rId4"/>
              </a:buBlip>
            </a:pP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annual support and maintenance       $1,000</a:t>
            </a:r>
          </a:p>
          <a:p>
            <a:pPr marL="241093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Customised Reports </a:t>
            </a:r>
            <a:r>
              <a:rPr lang="en-US" sz="20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(scoped and quoted separately)</a:t>
            </a:r>
          </a:p>
          <a:p>
            <a:pPr marL="241093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Customise to your branding                  $5,000</a:t>
            </a:r>
          </a:p>
        </p:txBody>
      </p:sp>
      <p:sp>
        <p:nvSpPr>
          <p:cNvPr id="17415" name="Rectangle 7"/>
          <p:cNvSpPr>
            <a:spLocks/>
          </p:cNvSpPr>
          <p:nvPr/>
        </p:nvSpPr>
        <p:spPr bwMode="auto">
          <a:xfrm rot="1572729">
            <a:off x="2348508" y="2089547"/>
            <a:ext cx="4188023" cy="830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4500">
                <a:solidFill>
                  <a:srgbClr val="003DCC"/>
                </a:solidFill>
                <a:latin typeface="Avenir Black" charset="0"/>
                <a:ea typeface="MS PGothic" charset="0"/>
                <a:cs typeface="MS PGothic" charset="0"/>
                <a:sym typeface="Avenir Black" charset="0"/>
              </a:rPr>
              <a:t>About $40,000</a:t>
            </a:r>
          </a:p>
        </p:txBody>
      </p:sp>
      <p:sp>
        <p:nvSpPr>
          <p:cNvPr id="15369" name="Line 8"/>
          <p:cNvSpPr>
            <a:spLocks noChangeShapeType="1"/>
          </p:cNvSpPr>
          <p:nvPr/>
        </p:nvSpPr>
        <p:spPr bwMode="auto">
          <a:xfrm>
            <a:off x="424160" y="3871020"/>
            <a:ext cx="8359304" cy="26789"/>
          </a:xfrm>
          <a:prstGeom prst="line">
            <a:avLst/>
          </a:prstGeom>
          <a:noFill/>
          <a:ln w="38100">
            <a:solidFill>
              <a:srgbClr val="005A7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699717"/>
      </p:ext>
    </p:extLst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8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741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914" y="1733476"/>
            <a:ext cx="4688086" cy="512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3121" y="2309441"/>
            <a:ext cx="7768828" cy="1678781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dirty="0" smtClean="0">
                <a:latin typeface="Avenir Book"/>
                <a:cs typeface="Avenir Book"/>
              </a:rPr>
              <a:t>iQ Consult</a:t>
            </a:r>
          </a:p>
          <a:p>
            <a:pPr marL="0" indent="0">
              <a:buNone/>
              <a:defRPr/>
            </a:pPr>
            <a:r>
              <a:rPr lang="en-US" dirty="0" smtClean="0">
                <a:latin typeface="Avenir Book"/>
                <a:cs typeface="Avenir Book"/>
              </a:rPr>
              <a:t>visit: </a:t>
            </a:r>
            <a:r>
              <a:rPr lang="en-US" u="sng" dirty="0" smtClean="0">
                <a:latin typeface="Avenir Book"/>
                <a:cs typeface="Avenir Book"/>
                <a:sym typeface="Avenir Black" charset="0"/>
                <a:hlinkClick r:id="rId3"/>
              </a:rPr>
              <a:t>www.iqconsult.com.au</a:t>
            </a:r>
            <a:endParaRPr lang="en-US" dirty="0" smtClean="0">
              <a:latin typeface="Avenir Book"/>
              <a:cs typeface="Avenir Book"/>
            </a:endParaRPr>
          </a:p>
          <a:p>
            <a:pPr marL="0" indent="0">
              <a:buNone/>
              <a:defRPr/>
            </a:pPr>
            <a:r>
              <a:rPr lang="en-US" dirty="0" smtClean="0">
                <a:latin typeface="Avenir Book"/>
                <a:cs typeface="Avenir Book"/>
              </a:rPr>
              <a:t>call: </a:t>
            </a:r>
            <a:r>
              <a:rPr lang="en-US" dirty="0" smtClean="0">
                <a:latin typeface="Avenir Book"/>
                <a:cs typeface="Avenir Book"/>
                <a:sym typeface="Avenir Black" charset="0"/>
              </a:rPr>
              <a:t>1300 725 925</a:t>
            </a:r>
            <a:endParaRPr lang="en-US" dirty="0" smtClean="0">
              <a:latin typeface="Avenir Book"/>
              <a:ea typeface="ヒラギノ角ゴ ProN W6" charset="0"/>
              <a:cs typeface="Avenir Book"/>
              <a:sym typeface="Avenir Black" charset="0"/>
            </a:endParaRPr>
          </a:p>
        </p:txBody>
      </p:sp>
      <p:sp>
        <p:nvSpPr>
          <p:cNvPr id="16387" name="Rectangle 3"/>
          <p:cNvSpPr>
            <a:spLocks/>
          </p:cNvSpPr>
          <p:nvPr/>
        </p:nvSpPr>
        <p:spPr bwMode="auto">
          <a:xfrm>
            <a:off x="8715375" y="1660922"/>
            <a:ext cx="267891" cy="35718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26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About iQ Consult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366" y="1051642"/>
            <a:ext cx="8581218" cy="567935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1224"/>
              </a:spcBef>
            </a:pPr>
            <a:r>
              <a:rPr lang="en-US" dirty="0">
                <a:latin typeface="Avenir Book"/>
                <a:cs typeface="Avenir Book"/>
              </a:rPr>
              <a:t>Offering IT infrastructure monitoring and analysis tools</a:t>
            </a:r>
          </a:p>
          <a:p>
            <a:pPr>
              <a:lnSpc>
                <a:spcPct val="120000"/>
              </a:lnSpc>
              <a:spcBef>
                <a:spcPts val="1224"/>
              </a:spcBef>
            </a:pPr>
            <a:r>
              <a:rPr lang="en-US" dirty="0">
                <a:latin typeface="Avenir Book"/>
                <a:cs typeface="Avenir Book"/>
              </a:rPr>
              <a:t>Helping companies avoid infrastructure failure</a:t>
            </a:r>
          </a:p>
          <a:p>
            <a:pPr>
              <a:lnSpc>
                <a:spcPct val="120000"/>
              </a:lnSpc>
              <a:spcBef>
                <a:spcPts val="1224"/>
              </a:spcBef>
            </a:pPr>
            <a:r>
              <a:rPr lang="en-US" dirty="0" err="1">
                <a:latin typeface="Avenir Book"/>
                <a:cs typeface="Avenir Book"/>
              </a:rPr>
              <a:t>Optimising</a:t>
            </a:r>
            <a:r>
              <a:rPr lang="en-US" dirty="0">
                <a:latin typeface="Avenir Book"/>
                <a:cs typeface="Avenir Book"/>
              </a:rPr>
              <a:t> the health &amp; performance of all infrastructure elements</a:t>
            </a:r>
          </a:p>
          <a:p>
            <a:pPr lvl="1">
              <a:lnSpc>
                <a:spcPct val="120000"/>
              </a:lnSpc>
              <a:spcBef>
                <a:spcPts val="1224"/>
              </a:spcBef>
            </a:pPr>
            <a:r>
              <a:rPr lang="en-US" dirty="0">
                <a:latin typeface="Avenir Book"/>
                <a:cs typeface="Avenir Book"/>
              </a:rPr>
              <a:t>any device, any platform, anywhere</a:t>
            </a:r>
          </a:p>
          <a:p>
            <a:pPr>
              <a:lnSpc>
                <a:spcPct val="120000"/>
              </a:lnSpc>
              <a:spcBef>
                <a:spcPts val="1224"/>
              </a:spcBef>
            </a:pPr>
            <a:endParaRPr lang="en-US" dirty="0" smtClean="0">
              <a:latin typeface="Avenir Book"/>
              <a:cs typeface="Avenir Book"/>
            </a:endParaRPr>
          </a:p>
          <a:p>
            <a:pPr>
              <a:lnSpc>
                <a:spcPct val="120000"/>
              </a:lnSpc>
              <a:spcBef>
                <a:spcPts val="1224"/>
              </a:spcBef>
            </a:pPr>
            <a:r>
              <a:rPr lang="en-US" dirty="0" smtClean="0">
                <a:latin typeface="Avenir Book"/>
                <a:cs typeface="Avenir Book"/>
              </a:rPr>
              <a:t>Privately </a:t>
            </a:r>
            <a:r>
              <a:rPr lang="en-US" dirty="0">
                <a:latin typeface="Avenir Book"/>
                <a:cs typeface="Avenir Book"/>
              </a:rPr>
              <a:t>held </a:t>
            </a:r>
            <a:r>
              <a:rPr lang="en-US" dirty="0" smtClean="0">
                <a:latin typeface="Avenir Book"/>
                <a:cs typeface="Avenir Book"/>
              </a:rPr>
              <a:t>Australian software and services company</a:t>
            </a:r>
          </a:p>
          <a:p>
            <a:pPr lvl="1">
              <a:lnSpc>
                <a:spcPct val="120000"/>
              </a:lnSpc>
              <a:spcBef>
                <a:spcPts val="1224"/>
              </a:spcBef>
            </a:pPr>
            <a:r>
              <a:rPr lang="en-US" dirty="0" smtClean="0">
                <a:latin typeface="Avenir Book"/>
                <a:cs typeface="Avenir Book"/>
              </a:rPr>
              <a:t>Sydney and Melbourne, Australia </a:t>
            </a:r>
          </a:p>
          <a:p>
            <a:pPr>
              <a:lnSpc>
                <a:spcPct val="120000"/>
              </a:lnSpc>
              <a:spcBef>
                <a:spcPts val="1224"/>
              </a:spcBef>
            </a:pPr>
            <a:r>
              <a:rPr lang="en-US" sz="2900" dirty="0">
                <a:latin typeface="Avenir Book"/>
                <a:cs typeface="Avenir Book"/>
              </a:rPr>
              <a:t>A</a:t>
            </a:r>
            <a:r>
              <a:rPr lang="en-US" sz="2900" dirty="0" smtClean="0">
                <a:latin typeface="Avenir Book"/>
                <a:cs typeface="Avenir Book"/>
              </a:rPr>
              <a:t>s a company of scientists and engineers</a:t>
            </a:r>
            <a:r>
              <a:rPr lang="en-US" sz="2900" dirty="0">
                <a:latin typeface="Avenir Book"/>
                <a:cs typeface="Avenir Book"/>
              </a:rPr>
              <a:t>,</a:t>
            </a:r>
            <a:endParaRPr lang="en-US" sz="2900" dirty="0" smtClean="0">
              <a:latin typeface="Avenir Book"/>
              <a:cs typeface="Avenir Book"/>
            </a:endParaRPr>
          </a:p>
          <a:p>
            <a:pPr lvl="1">
              <a:lnSpc>
                <a:spcPct val="120000"/>
              </a:lnSpc>
              <a:spcBef>
                <a:spcPts val="1224"/>
              </a:spcBef>
            </a:pPr>
            <a:r>
              <a:rPr lang="en-US" dirty="0">
                <a:latin typeface="Avenir Book"/>
                <a:cs typeface="Avenir Book"/>
              </a:rPr>
              <a:t>we proudly support the </a:t>
            </a:r>
            <a:r>
              <a:rPr lang="en-US" dirty="0" err="1">
                <a:latin typeface="Avenir Book"/>
                <a:cs typeface="Avenir Book"/>
              </a:rPr>
              <a:t>Mawson’s</a:t>
            </a:r>
            <a:r>
              <a:rPr lang="en-US" dirty="0">
                <a:latin typeface="Avenir Book"/>
                <a:cs typeface="Avenir Book"/>
              </a:rPr>
              <a:t> Huts Foundation as a Corporate </a:t>
            </a:r>
            <a:r>
              <a:rPr lang="en-US" dirty="0" smtClean="0">
                <a:latin typeface="Avenir Book"/>
                <a:cs typeface="Avenir Book"/>
              </a:rPr>
              <a:t>Sponsor</a:t>
            </a:r>
          </a:p>
          <a:p>
            <a:pPr lvl="1">
              <a:lnSpc>
                <a:spcPct val="120000"/>
              </a:lnSpc>
              <a:spcBef>
                <a:spcPts val="1224"/>
              </a:spcBef>
            </a:pPr>
            <a:r>
              <a:rPr lang="en-US" dirty="0" smtClean="0">
                <a:latin typeface="Avenir Book"/>
                <a:cs typeface="Avenir Book"/>
              </a:rPr>
              <a:t>we </a:t>
            </a:r>
            <a:r>
              <a:rPr lang="en-US" dirty="0">
                <a:latin typeface="Avenir Book"/>
                <a:cs typeface="Avenir Book"/>
              </a:rPr>
              <a:t>ascribe to </a:t>
            </a:r>
            <a:r>
              <a:rPr lang="en-US" dirty="0" smtClean="0">
                <a:latin typeface="Avenir Book"/>
                <a:cs typeface="Avenir Book"/>
              </a:rPr>
              <a:t>achievement through </a:t>
            </a:r>
            <a:r>
              <a:rPr lang="en-US" dirty="0">
                <a:latin typeface="Avenir Book"/>
                <a:cs typeface="Avenir Book"/>
              </a:rPr>
              <a:t>scientific </a:t>
            </a:r>
            <a:r>
              <a:rPr lang="en-US" dirty="0" err="1" smtClean="0">
                <a:latin typeface="Avenir Book"/>
                <a:cs typeface="Avenir Book"/>
              </a:rPr>
              <a:t>endeavour</a:t>
            </a:r>
            <a:r>
              <a:rPr lang="en-US" dirty="0" smtClean="0">
                <a:latin typeface="Avenir Book"/>
                <a:cs typeface="Avenir Book"/>
              </a:rPr>
              <a:t>, as </a:t>
            </a:r>
            <a:r>
              <a:rPr lang="en-US" dirty="0" err="1">
                <a:latin typeface="Avenir Book"/>
                <a:cs typeface="Avenir Book"/>
              </a:rPr>
              <a:t>epitomised</a:t>
            </a:r>
            <a:r>
              <a:rPr lang="en-US" dirty="0">
                <a:latin typeface="Avenir Book"/>
                <a:cs typeface="Avenir Book"/>
              </a:rPr>
              <a:t> by </a:t>
            </a:r>
            <a:r>
              <a:rPr lang="en-US" dirty="0" smtClean="0">
                <a:latin typeface="Avenir Book"/>
                <a:cs typeface="Avenir Book"/>
              </a:rPr>
              <a:t>explorer/scientist/engineer, Douglas </a:t>
            </a:r>
            <a:r>
              <a:rPr lang="en-US" dirty="0" err="1">
                <a:latin typeface="Avenir Book"/>
                <a:cs typeface="Avenir Book"/>
              </a:rPr>
              <a:t>Mawson</a:t>
            </a:r>
            <a:r>
              <a:rPr lang="en-US" dirty="0">
                <a:latin typeface="Avenir Book"/>
                <a:cs typeface="Avenir Book"/>
              </a:rPr>
              <a:t> and his </a:t>
            </a:r>
            <a:r>
              <a:rPr lang="en-US" dirty="0" smtClean="0">
                <a:latin typeface="Avenir Book"/>
                <a:cs typeface="Avenir Book"/>
              </a:rPr>
              <a:t>Antarctica expedition team (1911-1914)</a:t>
            </a:r>
            <a:endParaRPr lang="en-US" dirty="0">
              <a:latin typeface="Avenir Book"/>
              <a:cs typeface="Avenir Book"/>
            </a:endParaRPr>
          </a:p>
          <a:p>
            <a:pPr>
              <a:spcBef>
                <a:spcPts val="1224"/>
              </a:spcBef>
            </a:pPr>
            <a:endParaRPr lang="en-US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744941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468" y="1302619"/>
            <a:ext cx="4464844" cy="322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15" y="43533"/>
            <a:ext cx="2405435" cy="14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4684974"/>
            <a:ext cx="6400800" cy="761741"/>
          </a:xfrm>
        </p:spPr>
        <p:txBody>
          <a:bodyPr/>
          <a:lstStyle/>
          <a:p>
            <a:r>
              <a:rPr lang="en-US" dirty="0" smtClean="0">
                <a:latin typeface="Avenir Book" charset="0"/>
                <a:cs typeface="Avenir Book" charset="0"/>
                <a:sym typeface="Avenir Book" charset="0"/>
              </a:rPr>
              <a:t>Event monitoring </a:t>
            </a:r>
            <a:r>
              <a:rPr lang="en-US" dirty="0">
                <a:latin typeface="Avenir Book" charset="0"/>
                <a:cs typeface="Avenir Book" charset="0"/>
                <a:sym typeface="Avenir Book" charset="0"/>
              </a:rPr>
              <a:t>and </a:t>
            </a:r>
            <a:r>
              <a:rPr lang="en-US" dirty="0" smtClean="0">
                <a:latin typeface="Avenir Book" charset="0"/>
                <a:cs typeface="Avenir Book" charset="0"/>
                <a:sym typeface="Avenir Book" charset="0"/>
              </a:rPr>
              <a:t>reporting</a:t>
            </a:r>
            <a:endParaRPr lang="en-US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15129" y="5630726"/>
            <a:ext cx="7189514" cy="45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ctr" eaLnBrk="1" hangingPunct="1"/>
            <a:r>
              <a:rPr lang="en-US" sz="2500" dirty="0">
                <a:latin typeface="Avenir Book" charset="0"/>
                <a:cs typeface="Avenir Book" charset="0"/>
                <a:sym typeface="Avenir Book" charset="0"/>
              </a:rPr>
              <a:t>Enhancing the experience of  EMC’s </a:t>
            </a:r>
            <a:r>
              <a:rPr lang="en-US" sz="2500" b="1" dirty="0" smtClean="0">
                <a:solidFill>
                  <a:srgbClr val="3366FF"/>
                </a:solidFill>
                <a:latin typeface="Avenir Book" charset="0"/>
                <a:cs typeface="Avenir Book" charset="0"/>
                <a:sym typeface="Avenir Book" charset="0"/>
              </a:rPr>
              <a:t>Smarts</a:t>
            </a:r>
            <a:endParaRPr lang="en-US" sz="2500" dirty="0"/>
          </a:p>
        </p:txBody>
      </p:sp>
      <p:sp>
        <p:nvSpPr>
          <p:cNvPr id="6149" name="TextBox 1"/>
          <p:cNvSpPr txBox="1">
            <a:spLocks noChangeArrowheads="1"/>
          </p:cNvSpPr>
          <p:nvPr/>
        </p:nvSpPr>
        <p:spPr bwMode="auto">
          <a:xfrm>
            <a:off x="2755410" y="340444"/>
            <a:ext cx="3544809" cy="95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dirty="0" err="1" smtClean="0">
                <a:solidFill>
                  <a:srgbClr val="3366FF"/>
                </a:solidFill>
              </a:rPr>
              <a:t>m</a:t>
            </a:r>
            <a:r>
              <a:rPr lang="en-US" dirty="0" err="1" smtClean="0">
                <a:latin typeface="Avenir Book" charset="0"/>
                <a:cs typeface="Avenir Book" charset="0"/>
                <a:sym typeface="Avenir Book" charset="0"/>
              </a:rPr>
              <a:t>.Events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0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Beta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Release date expected in August,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725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59" y="6371332"/>
            <a:ext cx="9161859" cy="51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15" y="43533"/>
            <a:ext cx="2405435" cy="14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>
              <a:spcBef>
                <a:spcPts val="773"/>
              </a:spcBef>
              <a:spcAft>
                <a:spcPts val="1200"/>
              </a:spcAft>
              <a:defRPr/>
            </a:pPr>
            <a:r>
              <a:rPr lang="en-US" sz="4000" dirty="0" smtClean="0">
                <a:latin typeface="Avenir Black"/>
                <a:cs typeface="Avenir Black"/>
                <a:sym typeface="Avenir Black" charset="0"/>
              </a:rPr>
              <a:t>E2E Storage</a:t>
            </a:r>
            <a:r>
              <a:rPr lang="en-US" dirty="0" smtClean="0">
                <a:sym typeface="Avenir Black" charset="0"/>
              </a:rPr>
              <a:t/>
            </a:r>
            <a:br>
              <a:rPr lang="en-US" dirty="0" smtClean="0">
                <a:sym typeface="Avenir Black" charset="0"/>
              </a:rPr>
            </a:br>
            <a:r>
              <a:rPr lang="en-US" dirty="0" smtClean="0">
                <a:sym typeface="Avenir Black" charset="0"/>
              </a:rPr>
              <a:t/>
            </a:r>
            <a:br>
              <a:rPr lang="en-US" dirty="0" smtClean="0">
                <a:sym typeface="Avenir Black" charset="0"/>
              </a:rPr>
            </a:br>
            <a:r>
              <a:rPr lang="en-US" dirty="0">
                <a:latin typeface="Avenir Book"/>
                <a:cs typeface="Avenir Book"/>
                <a:sym typeface="Avenir Black" charset="0"/>
              </a:rPr>
              <a:t>Watch4net </a:t>
            </a:r>
            <a:r>
              <a:rPr lang="en-US" dirty="0" err="1">
                <a:latin typeface="Avenir Book"/>
                <a:cs typeface="Avenir Book"/>
                <a:sym typeface="Avenir Black" charset="0"/>
              </a:rPr>
              <a:t>SolutionPack</a:t>
            </a:r>
            <a:r>
              <a:rPr lang="en-US" dirty="0">
                <a:latin typeface="Avenir Book"/>
                <a:cs typeface="Avenir Book"/>
                <a:sym typeface="Avenir Black" charset="0"/>
              </a:rPr>
              <a:t> </a:t>
            </a:r>
            <a:r>
              <a:rPr lang="en-US" dirty="0" smtClean="0">
                <a:latin typeface="Avenir Book"/>
                <a:cs typeface="Avenir Book"/>
                <a:sym typeface="Avenir Black" charset="0"/>
              </a:rPr>
              <a:t/>
            </a:r>
            <a:br>
              <a:rPr lang="en-US" dirty="0" smtClean="0">
                <a:latin typeface="Avenir Book"/>
                <a:cs typeface="Avenir Book"/>
                <a:sym typeface="Avenir Black" charset="0"/>
              </a:rPr>
            </a:br>
            <a:r>
              <a:rPr lang="en-US" dirty="0" smtClean="0">
                <a:latin typeface="Avenir Book"/>
                <a:cs typeface="Avenir Book"/>
                <a:sym typeface="Avenir Black" charset="0"/>
              </a:rPr>
              <a:t>for </a:t>
            </a:r>
            <a:r>
              <a:rPr lang="en-US" dirty="0">
                <a:latin typeface="Avenir Book"/>
                <a:cs typeface="Avenir Book"/>
                <a:sym typeface="Avenir Black" charset="0"/>
              </a:rPr>
              <a:t>End-to-End Storage</a:t>
            </a:r>
            <a:br>
              <a:rPr lang="en-US" dirty="0">
                <a:latin typeface="Avenir Book"/>
                <a:cs typeface="Avenir Book"/>
                <a:sym typeface="Avenir Black" charset="0"/>
              </a:rPr>
            </a:br>
            <a:r>
              <a:rPr lang="en-US" sz="2500" dirty="0">
                <a:sym typeface="Avenir Black" charset="0"/>
              </a:rPr>
              <a:t/>
            </a:r>
            <a:br>
              <a:rPr lang="en-US" sz="2500" dirty="0">
                <a:sym typeface="Avenir Black" charset="0"/>
              </a:rPr>
            </a:br>
            <a:r>
              <a:rPr lang="en-US" dirty="0">
                <a:latin typeface="Avenir Book" charset="0"/>
                <a:ea typeface="ヒラギノ角ゴ ProN W3" charset="0"/>
                <a:cs typeface="ヒラギノ角ゴ ProN W3" charset="0"/>
                <a:sym typeface="Avenir Book" charset="0"/>
              </a:rPr>
              <a:t/>
            </a:r>
            <a:br>
              <a:rPr lang="en-US" dirty="0">
                <a:latin typeface="Avenir Book" charset="0"/>
                <a:ea typeface="ヒラギノ角ゴ ProN W3" charset="0"/>
                <a:cs typeface="ヒラギノ角ゴ ProN W3" charset="0"/>
                <a:sym typeface="Avenir Book" charset="0"/>
              </a:rPr>
            </a:br>
            <a:endParaRPr lang="en-US" dirty="0" smtClean="0">
              <a:sym typeface="Avenir Black" charset="0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133481" y="3886200"/>
            <a:ext cx="6992314" cy="1752600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en-US" sz="2200" dirty="0">
                <a:sym typeface="Avenir Book" charset="0"/>
              </a:rPr>
              <a:t>Storage reporting across the technology stack</a:t>
            </a:r>
            <a:endParaRPr lang="en-US" sz="2200" dirty="0">
              <a:latin typeface="Times" charset="0"/>
              <a:ea typeface="ヒラギノ明朝 ProN W3" charset="0"/>
              <a:cs typeface="ヒラギノ明朝 ProN W3" charset="0"/>
              <a:sym typeface="Times" charset="0"/>
            </a:endParaRPr>
          </a:p>
          <a:p>
            <a:pPr marL="0" indent="0">
              <a:spcBef>
                <a:spcPts val="773"/>
              </a:spcBef>
              <a:defRPr/>
            </a:pPr>
            <a:endParaRPr lang="en-US" sz="2200" dirty="0">
              <a:sym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581246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  <a:sym typeface="Avenir Black" charset="0"/>
              </a:rPr>
              <a:t>E2E Storage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5414" y="1098351"/>
            <a:ext cx="8233172" cy="5661422"/>
          </a:xfrm>
        </p:spPr>
        <p:txBody>
          <a:bodyPr/>
          <a:lstStyle/>
          <a:p>
            <a:pPr marL="0" indent="0">
              <a:buSzPct val="38000"/>
              <a:buNone/>
              <a:defRPr/>
            </a:pPr>
            <a:r>
              <a:rPr lang="en-US" sz="3600" dirty="0">
                <a:latin typeface="Avenir Book"/>
                <a:cs typeface="Avenir Book"/>
                <a:sym typeface="Avenir Black" charset="0"/>
              </a:rPr>
              <a:t>Solution Pack = Collector + Reports</a:t>
            </a:r>
            <a:endParaRPr lang="en-US" sz="3600" dirty="0">
              <a:latin typeface="Avenir Book"/>
              <a:cs typeface="Avenir Book"/>
              <a:sym typeface="Avenir Book" charset="0"/>
            </a:endParaRPr>
          </a:p>
          <a:p>
            <a:pPr eaLnBrk="1" hangingPunct="1">
              <a:buFontTx/>
              <a:buBlip>
                <a:blip r:embed="rId5"/>
              </a:buBlip>
              <a:defRPr/>
            </a:pPr>
            <a:endParaRPr lang="en-US" dirty="0" smtClean="0">
              <a:latin typeface="Avenir Book"/>
              <a:cs typeface="Avenir Book"/>
              <a:sym typeface="Avenir Book" charset="0"/>
            </a:endParaRPr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Collects information from: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File systems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Partitions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Logical devices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Physical devices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Storage Arrays</a:t>
            </a:r>
          </a:p>
          <a:p>
            <a:pPr eaLnBrk="1" hangingPunct="1">
              <a:buFontTx/>
              <a:buBlip>
                <a:blip r:embed="rId5"/>
              </a:buBlip>
              <a:defRPr/>
            </a:pPr>
            <a:endParaRPr lang="en-US" dirty="0" smtClean="0">
              <a:latin typeface="Avenir Book"/>
              <a:cs typeface="Avenir Book"/>
              <a:sym typeface="Avenir Book" charset="0"/>
            </a:endParaRPr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Consolidated Storage Report</a:t>
            </a:r>
          </a:p>
        </p:txBody>
      </p:sp>
    </p:spTree>
    <p:extLst>
      <p:ext uri="{BB962C8B-B14F-4D97-AF65-F5344CB8AC3E}">
        <p14:creationId xmlns:p14="http://schemas.microsoft.com/office/powerpoint/2010/main" val="1286130140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latin typeface="Avenir Black"/>
                <a:cs typeface="Avenir Black"/>
                <a:sym typeface="Avenir Black" charset="0"/>
              </a:rPr>
              <a:t>E2E Storage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5414" y="1098351"/>
            <a:ext cx="8233172" cy="5661422"/>
          </a:xfrm>
        </p:spPr>
        <p:txBody>
          <a:bodyPr/>
          <a:lstStyle/>
          <a:p>
            <a:pPr>
              <a:buSzPct val="38000"/>
              <a:buBlip>
                <a:blip r:embed="rId5"/>
              </a:buBlip>
              <a:defRPr/>
            </a:pPr>
            <a:r>
              <a:rPr lang="en-US" dirty="0">
                <a:latin typeface="Avenir Book"/>
                <a:cs typeface="Avenir Book"/>
                <a:sym typeface="Avenir Black" charset="0"/>
              </a:rPr>
              <a:t>Current supported technologies</a:t>
            </a:r>
            <a:endParaRPr lang="en-US" dirty="0">
              <a:latin typeface="Avenir Book"/>
              <a:cs typeface="Avenir Book"/>
              <a:sym typeface="Avenir Book" charset="0"/>
            </a:endParaRP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Windows, Linux (CentOS, </a:t>
            </a:r>
            <a:r>
              <a:rPr lang="en-US" dirty="0" err="1" smtClean="0">
                <a:latin typeface="Avenir Book"/>
                <a:cs typeface="Avenir Book"/>
                <a:sym typeface="Avenir Book" charset="0"/>
              </a:rPr>
              <a:t>RHEL,Ubuntu</a:t>
            </a:r>
            <a:r>
              <a:rPr lang="en-US" dirty="0" smtClean="0">
                <a:latin typeface="Avenir Book"/>
                <a:cs typeface="Avenir Book"/>
                <a:sym typeface="Avenir Book" charset="0"/>
              </a:rPr>
              <a:t>), Solaris and HPUX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VMware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Logical devices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Physical devices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Storage Arrays (all arrays supported by SRM)</a:t>
            </a:r>
          </a:p>
          <a:p>
            <a:pPr eaLnBrk="1" hangingPunct="1">
              <a:buFontTx/>
              <a:buBlip>
                <a:blip r:embed="rId5"/>
              </a:buBlip>
              <a:defRPr/>
            </a:pPr>
            <a:endParaRPr lang="en-US" dirty="0" smtClean="0">
              <a:latin typeface="Avenir Book"/>
              <a:cs typeface="Avenir Book"/>
              <a:sym typeface="Avenir Book" charset="0"/>
            </a:endParaRPr>
          </a:p>
          <a:p>
            <a:pPr>
              <a:buSzPct val="38000"/>
              <a:buBlip>
                <a:blip r:embed="rId5"/>
              </a:buBlip>
              <a:defRPr/>
            </a:pPr>
            <a:r>
              <a:rPr lang="en-US" dirty="0">
                <a:latin typeface="Avenir Book"/>
                <a:cs typeface="Avenir Book"/>
                <a:sym typeface="Avenir Book" charset="0"/>
              </a:rPr>
              <a:t>Consolidated Storage Report</a:t>
            </a:r>
          </a:p>
        </p:txBody>
      </p:sp>
    </p:spTree>
    <p:extLst>
      <p:ext uri="{BB962C8B-B14F-4D97-AF65-F5344CB8AC3E}">
        <p14:creationId xmlns:p14="http://schemas.microsoft.com/office/powerpoint/2010/main" val="2426525720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3557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sp>
        <p:nvSpPr>
          <p:cNvPr id="23566" name="Rectangle 24"/>
          <p:cNvSpPr>
            <a:spLocks/>
          </p:cNvSpPr>
          <p:nvPr/>
        </p:nvSpPr>
        <p:spPr bwMode="auto">
          <a:xfrm>
            <a:off x="455414" y="282402"/>
            <a:ext cx="8233172" cy="705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3500" dirty="0">
                <a:latin typeface="Avenir Black"/>
                <a:ea typeface="MS PGothic" pitchFamily="34" charset="-128"/>
                <a:cs typeface="Avenir Black"/>
                <a:sym typeface="Avenir Black" pitchFamily="-84" charset="0"/>
              </a:rPr>
              <a:t>Reports (physical)</a:t>
            </a:r>
          </a:p>
        </p:txBody>
      </p:sp>
      <p:pic>
        <p:nvPicPr>
          <p:cNvPr id="3481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76" y="1353145"/>
            <a:ext cx="8222010" cy="175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15" y="1338535"/>
            <a:ext cx="7689434" cy="436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14" y="1338535"/>
            <a:ext cx="8220894" cy="260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981611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3557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sp>
        <p:nvSpPr>
          <p:cNvPr id="23566" name="Rectangle 24"/>
          <p:cNvSpPr>
            <a:spLocks/>
          </p:cNvSpPr>
          <p:nvPr/>
        </p:nvSpPr>
        <p:spPr bwMode="auto">
          <a:xfrm>
            <a:off x="455414" y="282402"/>
            <a:ext cx="8233172" cy="705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3500" dirty="0">
                <a:latin typeface="Avenir Black"/>
                <a:ea typeface="MS PGothic" pitchFamily="34" charset="-128"/>
                <a:cs typeface="Avenir Black"/>
                <a:sym typeface="Avenir Black" pitchFamily="-84" charset="0"/>
              </a:rPr>
              <a:t>Reports </a:t>
            </a:r>
            <a:r>
              <a:rPr lang="en-US" sz="3500" dirty="0" smtClean="0">
                <a:latin typeface="Avenir Black"/>
                <a:ea typeface="MS PGothic" pitchFamily="34" charset="-128"/>
                <a:cs typeface="Avenir Black"/>
                <a:sym typeface="Avenir Black" pitchFamily="-84" charset="0"/>
              </a:rPr>
              <a:t>(virtual</a:t>
            </a:r>
            <a:r>
              <a:rPr lang="en-US" sz="3500" dirty="0">
                <a:latin typeface="Avenir Black"/>
                <a:ea typeface="MS PGothic" pitchFamily="34" charset="-128"/>
                <a:cs typeface="Avenir Black"/>
                <a:sym typeface="Avenir Black" pitchFamily="-84" charset="0"/>
              </a:rPr>
              <a:t>)</a:t>
            </a:r>
          </a:p>
        </p:txBody>
      </p:sp>
      <p:pic>
        <p:nvPicPr>
          <p:cNvPr id="3584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9" y="3474561"/>
            <a:ext cx="8199579" cy="3071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9" y="1201252"/>
            <a:ext cx="8199579" cy="21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44" y="1188302"/>
            <a:ext cx="7341441" cy="2322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30" y="3368958"/>
            <a:ext cx="6593547" cy="3282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44" y="1201252"/>
            <a:ext cx="8199579" cy="1436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45612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AU" sz="2800" dirty="0" smtClean="0">
                <a:latin typeface="Avenir Black"/>
                <a:cs typeface="Avenir Black"/>
              </a:rPr>
              <a:t>Storage Assessment Service</a:t>
            </a:r>
            <a:endParaRPr lang="en-AU" sz="2800" dirty="0">
              <a:latin typeface="Avenir Black"/>
              <a:cs typeface="Avenir Black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>
            <a:normAutofit/>
          </a:bodyPr>
          <a:lstStyle/>
          <a:p>
            <a:endParaRPr lang="en-AU" dirty="0">
              <a:latin typeface="Avenir Book"/>
              <a:cs typeface="Avenir Book"/>
            </a:endParaRPr>
          </a:p>
          <a:p>
            <a:r>
              <a:rPr lang="en-US" sz="2000" i="1" dirty="0">
                <a:solidFill>
                  <a:schemeClr val="tx1"/>
                </a:solidFill>
                <a:latin typeface="Avenir Book"/>
                <a:cs typeface="Avenir Book"/>
              </a:rPr>
              <a:t>When storage goes down you have </a:t>
            </a:r>
            <a:r>
              <a:rPr lang="en-US" sz="2000" i="1" dirty="0" smtClean="0">
                <a:solidFill>
                  <a:schemeClr val="tx1"/>
                </a:solidFill>
                <a:latin typeface="Avenir Book"/>
                <a:cs typeface="Avenir Book"/>
              </a:rPr>
              <a:t>significant problems to resolve</a:t>
            </a:r>
            <a:endParaRPr lang="en-US" sz="2000" i="1" dirty="0">
              <a:solidFill>
                <a:schemeClr val="tx1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148727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venir Black"/>
                <a:cs typeface="Avenir Black"/>
              </a:rPr>
              <a:t>Why Perform a Storage Assessment?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Avenir Book"/>
                <a:cs typeface="Avenir Book"/>
              </a:rPr>
              <a:t>Arm yourself against storage failure</a:t>
            </a:r>
          </a:p>
          <a:p>
            <a:pPr lvl="1"/>
            <a:endParaRPr lang="en-US" dirty="0" smtClean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Avenir Book"/>
                <a:cs typeface="Avenir Book"/>
              </a:rPr>
              <a:t>Find the root cause of storage system </a:t>
            </a:r>
            <a:r>
              <a:rPr lang="en-US" dirty="0" smtClean="0">
                <a:latin typeface="Avenir Book"/>
                <a:cs typeface="Avenir Book"/>
              </a:rPr>
              <a:t>issues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Discover </a:t>
            </a:r>
            <a:r>
              <a:rPr lang="en-US" dirty="0">
                <a:latin typeface="Avenir Book"/>
                <a:cs typeface="Avenir Book"/>
              </a:rPr>
              <a:t>non-compliant, non-supported storage configurations; satisfy audit requirements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Consolidated &amp; Detailed inventory of all storage system components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View current capacity and storage consumption trends</a:t>
            </a:r>
            <a:r>
              <a:rPr lang="en-US" dirty="0">
                <a:latin typeface="Avenir Book"/>
                <a:cs typeface="Avenir Book"/>
              </a:rPr>
              <a:t> </a:t>
            </a:r>
            <a:r>
              <a:rPr lang="en-US" dirty="0" smtClean="0">
                <a:latin typeface="Avenir Book"/>
                <a:cs typeface="Avenir Book"/>
              </a:rPr>
              <a:t>(health </a:t>
            </a:r>
            <a:r>
              <a:rPr lang="en-US" dirty="0">
                <a:latin typeface="Avenir Book"/>
                <a:cs typeface="Avenir Book"/>
              </a:rPr>
              <a:t>of </a:t>
            </a:r>
            <a:r>
              <a:rPr lang="en-US" dirty="0" smtClean="0">
                <a:latin typeface="Avenir Book"/>
                <a:cs typeface="Avenir Book"/>
              </a:rPr>
              <a:t>storage)</a:t>
            </a: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endParaRPr lang="en-US" dirty="0" smtClean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  <a:p>
            <a:endParaRPr lang="en-US" dirty="0" smtClean="0">
              <a:latin typeface="Avenir Book"/>
              <a:cs typeface="Avenir Book"/>
            </a:endParaRPr>
          </a:p>
          <a:p>
            <a:endParaRPr lang="en-US" dirty="0" smtClean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29539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Storage Assessment process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727" y="1196752"/>
            <a:ext cx="8602031" cy="4929411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Conduct workshops ~ scope storage environment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Install the Storage Assessment components:</a:t>
            </a:r>
          </a:p>
          <a:p>
            <a:pPr lvl="1"/>
            <a:r>
              <a:rPr lang="en-US" dirty="0" smtClean="0">
                <a:latin typeface="Avenir Book"/>
                <a:cs typeface="Avenir Book"/>
              </a:rPr>
              <a:t>EMC </a:t>
            </a:r>
            <a:r>
              <a:rPr lang="en-US" dirty="0" err="1" smtClean="0">
                <a:latin typeface="Avenir Book"/>
                <a:cs typeface="Avenir Book"/>
              </a:rPr>
              <a:t>Prosphere</a:t>
            </a:r>
            <a:r>
              <a:rPr lang="en-US" dirty="0" smtClean="0">
                <a:latin typeface="Avenir Book"/>
                <a:cs typeface="Avenir Book"/>
              </a:rPr>
              <a:t> and Storage Configuration Advisor (SCA)</a:t>
            </a:r>
          </a:p>
          <a:p>
            <a:pPr lvl="1"/>
            <a:r>
              <a:rPr lang="en-US" dirty="0" smtClean="0">
                <a:latin typeface="Avenir Book"/>
                <a:cs typeface="Avenir Book"/>
              </a:rPr>
              <a:t>Preconfigured virtual appliances (VMware)</a:t>
            </a:r>
          </a:p>
          <a:p>
            <a:pPr lvl="1"/>
            <a:r>
              <a:rPr lang="en-US" dirty="0" smtClean="0">
                <a:latin typeface="Avenir Book"/>
                <a:cs typeface="Avenir Book"/>
              </a:rPr>
              <a:t>Agentless operation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Data is collected for ~30 days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Report back with recommendations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About 10 days in duration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Remediation if required</a:t>
            </a:r>
          </a:p>
        </p:txBody>
      </p:sp>
    </p:spTree>
    <p:extLst>
      <p:ext uri="{BB962C8B-B14F-4D97-AF65-F5344CB8AC3E}">
        <p14:creationId xmlns:p14="http://schemas.microsoft.com/office/powerpoint/2010/main" val="161880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1624" y="1144572"/>
            <a:ext cx="2454805" cy="6096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022" y="4753847"/>
            <a:ext cx="1371600" cy="13716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560" y="576665"/>
            <a:ext cx="1917700" cy="711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808" y="576665"/>
            <a:ext cx="1524000" cy="914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372" y="1754172"/>
            <a:ext cx="2148830" cy="12176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369" y="0"/>
            <a:ext cx="3323972" cy="7091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560" y="1754172"/>
            <a:ext cx="1199135" cy="16889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7" y="1754172"/>
            <a:ext cx="1047969" cy="10479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333" y="47318"/>
            <a:ext cx="2111140" cy="11445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260" y="4514857"/>
            <a:ext cx="1881486" cy="8403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302" y="3803320"/>
            <a:ext cx="982365" cy="86448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808" y="1423083"/>
            <a:ext cx="2772865" cy="66217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7" y="3972608"/>
            <a:ext cx="3055818" cy="922698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826" y="3712953"/>
            <a:ext cx="213360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 descr="Jordan Telecom Logo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622" y="3297898"/>
            <a:ext cx="2032000" cy="800100"/>
          </a:xfrm>
          <a:prstGeom prst="rect">
            <a:avLst/>
          </a:prstGeom>
        </p:spPr>
      </p:pic>
      <p:pic>
        <p:nvPicPr>
          <p:cNvPr id="19" name="Picture 18" descr="images-16.jpe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340" y="1960524"/>
            <a:ext cx="1808219" cy="69315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954563" y="5508199"/>
            <a:ext cx="1689100" cy="762000"/>
          </a:xfrm>
          <a:prstGeom prst="rect">
            <a:avLst/>
          </a:prstGeom>
        </p:spPr>
      </p:pic>
      <p:pic>
        <p:nvPicPr>
          <p:cNvPr id="13" name="Picture 12" descr="First Data Logo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569" y="1447061"/>
            <a:ext cx="2282056" cy="51346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21525" y="715414"/>
            <a:ext cx="2070100" cy="5207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302395" y="3972608"/>
            <a:ext cx="940960" cy="105636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261099" y="2773096"/>
            <a:ext cx="1306537" cy="92485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36" y="4664824"/>
            <a:ext cx="1500191" cy="56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768547" y="5369433"/>
            <a:ext cx="1377882" cy="101889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497740" y="4979566"/>
            <a:ext cx="1069896" cy="101974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09012" y="5104602"/>
            <a:ext cx="1034343" cy="1034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60337" y="321714"/>
            <a:ext cx="1245874" cy="12458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83597" y="47318"/>
            <a:ext cx="1323728" cy="7473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542202" y="2541446"/>
            <a:ext cx="1245875" cy="124587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894065" y="3049760"/>
            <a:ext cx="1780469" cy="924474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84" y="2749456"/>
            <a:ext cx="1043912" cy="87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443153" y="2322943"/>
            <a:ext cx="1200407" cy="90030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17081" y="4842213"/>
            <a:ext cx="1418315" cy="9438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8199"/>
            <a:ext cx="1492831" cy="82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35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500"/>
                            </p:stCondLst>
                            <p:childTnLst>
                              <p:par>
                                <p:cTn id="1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000"/>
                            </p:stCondLst>
                            <p:childTnLst>
                              <p:par>
                                <p:cTn id="1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500"/>
                            </p:stCondLst>
                            <p:childTnLst>
                              <p:par>
                                <p:cTn id="13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9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6500"/>
                            </p:stCondLst>
                            <p:childTnLst>
                              <p:par>
                                <p:cTn id="2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Storage Assessment report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SzPct val="38000"/>
              <a:buBlip>
                <a:blip r:embed="rId3"/>
              </a:buBlip>
            </a:pPr>
            <a:r>
              <a:rPr lang="en-US" sz="3300" dirty="0">
                <a:latin typeface="Avenir Book"/>
                <a:cs typeface="Avenir Book"/>
              </a:rPr>
              <a:t>Immediate</a:t>
            </a:r>
            <a:r>
              <a:rPr lang="en-US" dirty="0" smtClean="0">
                <a:latin typeface="Avenir Book"/>
                <a:cs typeface="Avenir Book"/>
              </a:rPr>
              <a:t> storage issues</a:t>
            </a:r>
          </a:p>
          <a:p>
            <a:pPr lvl="1">
              <a:buSzPct val="38000"/>
              <a:buBlip>
                <a:blip r:embed="rId3"/>
              </a:buBlip>
            </a:pPr>
            <a:r>
              <a:rPr lang="en-US" dirty="0" smtClean="0">
                <a:latin typeface="Avenir Book"/>
                <a:cs typeface="Avenir Book"/>
              </a:rPr>
              <a:t>Configuration, capacity, performance</a:t>
            </a:r>
          </a:p>
          <a:p>
            <a:endParaRPr lang="en-US" dirty="0">
              <a:latin typeface="Avenir Book"/>
              <a:cs typeface="Avenir Book"/>
            </a:endParaRPr>
          </a:p>
          <a:p>
            <a:pPr>
              <a:buSzPct val="38000"/>
              <a:buBlip>
                <a:blip r:embed="rId3"/>
              </a:buBlip>
            </a:pPr>
            <a:r>
              <a:rPr lang="en-US" sz="3300" dirty="0">
                <a:latin typeface="Avenir Book"/>
                <a:cs typeface="Avenir Book"/>
              </a:rPr>
              <a:t>Validation, comparison against EMC Support Matrix and EMC’s and iQ Consult’s Best Practice</a:t>
            </a:r>
          </a:p>
          <a:p>
            <a:pPr lvl="1"/>
            <a:endParaRPr lang="en-US" dirty="0" smtClean="0">
              <a:latin typeface="Avenir Book"/>
              <a:cs typeface="Avenir Book"/>
            </a:endParaRPr>
          </a:p>
          <a:p>
            <a:pPr lvl="1"/>
            <a:endParaRPr lang="en-US" dirty="0">
              <a:latin typeface="Avenir Book"/>
              <a:cs typeface="Avenir Book"/>
            </a:endParaRPr>
          </a:p>
          <a:p>
            <a:pPr>
              <a:buSzPct val="38000"/>
              <a:buBlip>
                <a:blip r:embed="rId3"/>
              </a:buBlip>
            </a:pPr>
            <a:r>
              <a:rPr lang="en-US" sz="3300" dirty="0">
                <a:latin typeface="Avenir Book"/>
                <a:cs typeface="Avenir Book"/>
              </a:rPr>
              <a:t>Capacity and Performance (including trends if available)</a:t>
            </a:r>
          </a:p>
          <a:p>
            <a:pPr lvl="1">
              <a:buSzPct val="38000"/>
              <a:buBlip>
                <a:blip r:embed="rId3"/>
              </a:buBlip>
            </a:pPr>
            <a:r>
              <a:rPr lang="en-US" dirty="0">
                <a:latin typeface="Avenir Book"/>
                <a:cs typeface="Avenir Book"/>
              </a:rPr>
              <a:t>Advice on remediation of issues</a:t>
            </a:r>
          </a:p>
          <a:p>
            <a:endParaRPr lang="en-US" dirty="0">
              <a:latin typeface="Avenir Book"/>
              <a:cs typeface="Avenir Book"/>
            </a:endParaRPr>
          </a:p>
          <a:p>
            <a:pPr>
              <a:buSzPct val="38000"/>
              <a:buBlip>
                <a:blip r:embed="rId3"/>
              </a:buBlip>
            </a:pPr>
            <a:r>
              <a:rPr lang="en-US" sz="3400" dirty="0">
                <a:latin typeface="Avenir Book"/>
                <a:cs typeface="Avenir Book"/>
              </a:rPr>
              <a:t>Configuration detailed report, including models, versions, highlighting issues</a:t>
            </a:r>
          </a:p>
          <a:p>
            <a:pPr lvl="1">
              <a:buSzPct val="38000"/>
              <a:buBlip>
                <a:blip r:embed="rId3"/>
              </a:buBlip>
            </a:pPr>
            <a:r>
              <a:rPr lang="en-US" dirty="0">
                <a:latin typeface="Avenir Book"/>
                <a:cs typeface="Avenir Book"/>
              </a:rPr>
              <a:t>Include diagrams where appropriate</a:t>
            </a:r>
          </a:p>
        </p:txBody>
      </p:sp>
    </p:spTree>
    <p:extLst>
      <p:ext uri="{BB962C8B-B14F-4D97-AF65-F5344CB8AC3E}">
        <p14:creationId xmlns:p14="http://schemas.microsoft.com/office/powerpoint/2010/main" val="305782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Scope of SAS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38000"/>
              <a:buBlip>
                <a:blip r:embed="rId2"/>
              </a:buBlip>
            </a:pPr>
            <a:r>
              <a:rPr lang="en-US" dirty="0" smtClean="0">
                <a:latin typeface="Avenir Book"/>
                <a:cs typeface="Avenir Book"/>
              </a:rPr>
              <a:t>4 storage systems</a:t>
            </a:r>
          </a:p>
          <a:p>
            <a:pPr>
              <a:buSzPct val="38000"/>
              <a:buBlip>
                <a:blip r:embed="rId2"/>
              </a:buBlip>
            </a:pPr>
            <a:r>
              <a:rPr lang="en-US" dirty="0" smtClean="0">
                <a:latin typeface="Avenir Book"/>
                <a:cs typeface="Avenir Book"/>
              </a:rPr>
              <a:t>2 physical sites</a:t>
            </a:r>
          </a:p>
          <a:p>
            <a:pPr>
              <a:buSzPct val="38000"/>
              <a:buBlip>
                <a:blip r:embed="rId2"/>
              </a:buBlip>
            </a:pPr>
            <a:r>
              <a:rPr lang="en-US" dirty="0" smtClean="0">
                <a:latin typeface="Avenir Book"/>
                <a:cs typeface="Avenir Book"/>
              </a:rPr>
              <a:t>2 vSphere environments</a:t>
            </a:r>
          </a:p>
          <a:p>
            <a:pPr>
              <a:buSzPct val="38000"/>
              <a:buBlip>
                <a:blip r:embed="rId2"/>
              </a:buBlip>
            </a:pPr>
            <a:r>
              <a:rPr lang="en-US" dirty="0" smtClean="0">
                <a:latin typeface="Avenir Book"/>
                <a:cs typeface="Avenir Book"/>
              </a:rPr>
              <a:t>larger will be scoped and </a:t>
            </a:r>
            <a:r>
              <a:rPr lang="en-US" dirty="0" err="1" smtClean="0">
                <a:latin typeface="Avenir Book"/>
                <a:cs typeface="Avenir Book"/>
              </a:rPr>
              <a:t>costed</a:t>
            </a:r>
            <a:endParaRPr lang="en-US" dirty="0" smtClean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418864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Potential licensing revenue to EMC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482684" cy="4929411"/>
          </a:xfrm>
        </p:spPr>
        <p:txBody>
          <a:bodyPr/>
          <a:lstStyle/>
          <a:p>
            <a:pPr>
              <a:tabLst>
                <a:tab pos="8066088" algn="r"/>
              </a:tabLst>
            </a:pPr>
            <a:r>
              <a:rPr lang="en-US" dirty="0" err="1" smtClean="0">
                <a:latin typeface="Avenir Book"/>
                <a:cs typeface="Avenir Book"/>
              </a:rPr>
              <a:t>Prosphere</a:t>
            </a:r>
            <a:r>
              <a:rPr lang="en-US" dirty="0" smtClean="0">
                <a:latin typeface="Avenir Book"/>
                <a:cs typeface="Avenir Book"/>
              </a:rPr>
              <a:t>	$40,000</a:t>
            </a:r>
          </a:p>
          <a:p>
            <a:pPr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Storage Configuration Advisor </a:t>
            </a:r>
            <a:r>
              <a:rPr lang="en-US" sz="2000" dirty="0" smtClean="0">
                <a:latin typeface="Avenir Book"/>
                <a:cs typeface="Avenir Book"/>
              </a:rPr>
              <a:t>(SCA)</a:t>
            </a:r>
            <a:r>
              <a:rPr lang="en-US" dirty="0" smtClean="0">
                <a:latin typeface="Avenir Book"/>
                <a:cs typeface="Avenir Book"/>
              </a:rPr>
              <a:t>	$24,000</a:t>
            </a:r>
          </a:p>
          <a:p>
            <a:pPr marL="0" indent="0" algn="ctr">
              <a:buNone/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or</a:t>
            </a:r>
          </a:p>
          <a:p>
            <a:pPr>
              <a:tabLst>
                <a:tab pos="8066088" algn="r"/>
              </a:tabLst>
            </a:pPr>
            <a:r>
              <a:rPr lang="en-US" dirty="0" smtClean="0">
                <a:latin typeface="Avenir Book"/>
                <a:cs typeface="Avenir Book"/>
              </a:rPr>
              <a:t>Storage Resource Manager </a:t>
            </a:r>
            <a:r>
              <a:rPr lang="en-US" sz="2000" dirty="0" smtClean="0">
                <a:latin typeface="Avenir Book"/>
                <a:cs typeface="Avenir Book"/>
              </a:rPr>
              <a:t>(SRM)</a:t>
            </a:r>
            <a:r>
              <a:rPr lang="en-US" dirty="0" smtClean="0">
                <a:latin typeface="Avenir Book"/>
                <a:cs typeface="Avenir Book"/>
              </a:rPr>
              <a:t>	$75,000</a:t>
            </a:r>
          </a:p>
          <a:p>
            <a:pPr marL="0" indent="0" algn="ctr">
              <a:buNone/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(includes W4N for storage)</a:t>
            </a:r>
            <a:endParaRPr lang="en-US" dirty="0">
              <a:latin typeface="Avenir Book"/>
              <a:cs typeface="Avenir Book"/>
            </a:endParaRPr>
          </a:p>
          <a:p>
            <a:pPr marL="0" indent="0" algn="ctr">
              <a:buNone/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+</a:t>
            </a:r>
          </a:p>
          <a:p>
            <a:pPr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Additional storage	$??</a:t>
            </a:r>
          </a:p>
          <a:p>
            <a:pPr marL="0" indent="0" algn="ctr">
              <a:buNone/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+</a:t>
            </a:r>
          </a:p>
          <a:p>
            <a:pPr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Watch4Net + Smarts	$75,000 - $400,000</a:t>
            </a:r>
            <a:endParaRPr lang="en-US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989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59" y="6371332"/>
            <a:ext cx="9161859" cy="51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15" y="43533"/>
            <a:ext cx="2405435" cy="14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825494"/>
            <a:ext cx="7772400" cy="3383114"/>
          </a:xfrm>
        </p:spPr>
        <p:txBody>
          <a:bodyPr>
            <a:normAutofit fontScale="90000"/>
          </a:bodyPr>
          <a:lstStyle/>
          <a:p>
            <a:pPr>
              <a:spcBef>
                <a:spcPts val="773"/>
              </a:spcBef>
              <a:defRPr/>
            </a:pPr>
            <a:r>
              <a:rPr lang="en-US" sz="4400" dirty="0">
                <a:latin typeface="Avenir Book"/>
                <a:cs typeface="Avenir Book"/>
              </a:rPr>
              <a:t/>
            </a:r>
            <a:br>
              <a:rPr lang="en-US" sz="4400" dirty="0">
                <a:latin typeface="Avenir Book"/>
                <a:cs typeface="Avenir Book"/>
              </a:rPr>
            </a:br>
            <a:r>
              <a:rPr lang="en-US" sz="4400" dirty="0">
                <a:latin typeface="Arial Black"/>
                <a:cs typeface="Arial Black"/>
              </a:rPr>
              <a:t>VCD-SP</a:t>
            </a:r>
            <a:r>
              <a:rPr lang="en-US" dirty="0">
                <a:latin typeface="Avenir Book"/>
                <a:cs typeface="Avenir Book"/>
              </a:rPr>
              <a:t/>
            </a:r>
            <a:br>
              <a:rPr lang="en-US" dirty="0">
                <a:latin typeface="Avenir Book"/>
                <a:cs typeface="Avenir Book"/>
              </a:rPr>
            </a:br>
            <a:r>
              <a:rPr lang="en-US" dirty="0">
                <a:latin typeface="Avenir Book"/>
                <a:cs typeface="Avenir Book"/>
              </a:rPr>
              <a:t/>
            </a:r>
            <a:br>
              <a:rPr lang="en-US" dirty="0">
                <a:latin typeface="Avenir Book"/>
                <a:cs typeface="Avenir Book"/>
              </a:rPr>
            </a:br>
            <a:r>
              <a:rPr lang="en-US" dirty="0">
                <a:latin typeface="Avenir Book"/>
                <a:cs typeface="Avenir Book"/>
              </a:rPr>
              <a:t>Watch4net </a:t>
            </a:r>
            <a:r>
              <a:rPr lang="en-US" dirty="0" err="1">
                <a:latin typeface="Avenir Book"/>
                <a:cs typeface="Avenir Book"/>
              </a:rPr>
              <a:t>SolutionPack</a:t>
            </a:r>
            <a:r>
              <a:rPr lang="en-US" dirty="0">
                <a:latin typeface="Avenir Book"/>
                <a:cs typeface="Avenir Book"/>
              </a:rPr>
              <a:t> for vCloud Director</a:t>
            </a:r>
            <a:br>
              <a:rPr lang="en-US" dirty="0">
                <a:latin typeface="Avenir Book"/>
                <a:cs typeface="Avenir Book"/>
              </a:rPr>
            </a:br>
            <a:r>
              <a:rPr lang="en-US" dirty="0" smtClean="0">
                <a:latin typeface="Avenir Book"/>
                <a:cs typeface="Avenir Book"/>
              </a:rPr>
              <a:t/>
            </a:r>
            <a:br>
              <a:rPr lang="en-US" dirty="0" smtClean="0">
                <a:latin typeface="Avenir Book"/>
                <a:cs typeface="Avenir Book"/>
              </a:rPr>
            </a:br>
            <a:r>
              <a:rPr lang="en-US" sz="2700" dirty="0" smtClean="0">
                <a:latin typeface="Avenir Book"/>
                <a:cs typeface="Avenir Book"/>
              </a:rPr>
              <a:t>supports </a:t>
            </a:r>
            <a:r>
              <a:rPr lang="en-US" sz="2700" dirty="0">
                <a:latin typeface="Avenir Book"/>
                <a:cs typeface="Avenir Book"/>
              </a:rPr>
              <a:t>both VMware</a:t>
            </a:r>
            <a:r>
              <a:rPr lang="en-US" sz="2700" baseline="32000" dirty="0">
                <a:latin typeface="Avenir Book"/>
                <a:cs typeface="Avenir Book"/>
                <a:sym typeface="Times" charset="0"/>
              </a:rPr>
              <a:t> </a:t>
            </a:r>
            <a:r>
              <a:rPr lang="en-US" sz="2700" dirty="0">
                <a:latin typeface="Avenir Book"/>
                <a:cs typeface="Avenir Book"/>
              </a:rPr>
              <a:t>vCloud Director v1.5 and v5.1</a:t>
            </a:r>
            <a:r>
              <a:rPr lang="en-US" sz="2700" dirty="0">
                <a:latin typeface="Avenir Book"/>
                <a:ea typeface="ヒラギノ明朝 ProN W3" charset="0"/>
                <a:cs typeface="Avenir Book"/>
                <a:sym typeface="Times" charset="0"/>
              </a:rPr>
              <a:t/>
            </a:r>
            <a:br>
              <a:rPr lang="en-US" sz="2700" dirty="0">
                <a:latin typeface="Avenir Book"/>
                <a:ea typeface="ヒラギノ明朝 ProN W3" charset="0"/>
                <a:cs typeface="Avenir Book"/>
                <a:sym typeface="Times" charset="0"/>
              </a:rPr>
            </a:br>
            <a:r>
              <a:rPr lang="en-US" sz="2700" dirty="0" smtClean="0">
                <a:latin typeface="Avenir Book"/>
                <a:cs typeface="Avenir Book"/>
              </a:rPr>
              <a:t/>
            </a:r>
            <a:br>
              <a:rPr lang="en-US" sz="2700" dirty="0" smtClean="0">
                <a:latin typeface="Avenir Book"/>
                <a:cs typeface="Avenir Book"/>
              </a:rPr>
            </a:br>
            <a:r>
              <a:rPr lang="en-US" dirty="0">
                <a:latin typeface="Avenir Book"/>
                <a:cs typeface="Avenir Book"/>
              </a:rPr>
              <a:t/>
            </a:r>
            <a:br>
              <a:rPr lang="en-US" dirty="0">
                <a:latin typeface="Avenir Book"/>
                <a:cs typeface="Avenir Book"/>
              </a:rPr>
            </a:br>
            <a:r>
              <a:rPr lang="en-US" dirty="0">
                <a:latin typeface="Avenir Book"/>
                <a:ea typeface="ヒラギノ角ゴ ProN W3" charset="0"/>
                <a:cs typeface="Avenir Book"/>
                <a:sym typeface="Avenir Book" charset="0"/>
              </a:rPr>
              <a:t/>
            </a:r>
            <a:br>
              <a:rPr lang="en-US" dirty="0">
                <a:latin typeface="Avenir Book"/>
                <a:ea typeface="ヒラギノ角ゴ ProN W3" charset="0"/>
                <a:cs typeface="Avenir Book"/>
                <a:sym typeface="Avenir Book" charset="0"/>
              </a:rPr>
            </a:br>
            <a:endParaRPr lang="en-US" dirty="0" smtClean="0">
              <a:latin typeface="Avenir Book"/>
              <a:cs typeface="Avenir Book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337583"/>
            <a:ext cx="6400800" cy="906408"/>
          </a:xfrm>
        </p:spPr>
        <p:txBody>
          <a:bodyPr>
            <a:noAutofit/>
          </a:bodyPr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en-US" sz="1600" dirty="0">
                <a:latin typeface="Avenir Book"/>
                <a:cs typeface="Avenir Book"/>
              </a:rPr>
              <a:t>Fully integrated into m.Reports </a:t>
            </a:r>
            <a:br>
              <a:rPr lang="en-US" sz="1600" dirty="0">
                <a:latin typeface="Avenir Book"/>
                <a:cs typeface="Avenir Book"/>
              </a:rPr>
            </a:br>
            <a:r>
              <a:rPr lang="en-US" sz="1600" dirty="0">
                <a:latin typeface="Avenir Book"/>
                <a:cs typeface="Avenir Book"/>
              </a:rPr>
              <a:t>(mobile reporting app)</a:t>
            </a:r>
            <a:br>
              <a:rPr lang="en-US" sz="1600" dirty="0">
                <a:latin typeface="Avenir Book"/>
                <a:cs typeface="Avenir Book"/>
              </a:rPr>
            </a:br>
            <a:endParaRPr lang="en-US" sz="1200" dirty="0">
              <a:latin typeface="Avenir Book"/>
              <a:ea typeface="ヒラギノ明朝 ProN W3" charset="0"/>
              <a:cs typeface="Avenir Book"/>
              <a:sym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438154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latin typeface="Arial Black"/>
                <a:cs typeface="Arial Black"/>
              </a:rPr>
              <a:t>VCD-SP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5414" y="1098351"/>
            <a:ext cx="8233172" cy="5661422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  <a:defRPr/>
            </a:pPr>
            <a:r>
              <a:rPr lang="en-US" sz="3400" dirty="0">
                <a:latin typeface="Avenir Black" charset="0"/>
                <a:cs typeface="Avenir Black" charset="0"/>
                <a:sym typeface="Avenir Black" charset="0"/>
              </a:rPr>
              <a:t>Solution Pack = Collector + Reports</a:t>
            </a:r>
            <a:endParaRPr lang="en-US" sz="3400" dirty="0"/>
          </a:p>
          <a:p>
            <a:pPr eaLnBrk="1" hangingPunct="1">
              <a:buFontTx/>
              <a:buBlip>
                <a:blip r:embed="rId5"/>
              </a:buBlip>
              <a:defRPr/>
            </a:pPr>
            <a:endParaRPr lang="en-US" dirty="0" smtClean="0"/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/>
              <a:t>Native collector application, leveraging W4N filters and connectors</a:t>
            </a:r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endParaRPr lang="en-US" dirty="0" smtClean="0"/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/>
              <a:t>Consolidated performance report on the virtual datacenter constructs and performance statistics (for vCloud Director)</a:t>
            </a:r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endParaRPr lang="en-US" dirty="0" smtClean="0"/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/>
              <a:t>Multi-tenant support</a:t>
            </a:r>
          </a:p>
        </p:txBody>
      </p:sp>
    </p:spTree>
    <p:extLst>
      <p:ext uri="{BB962C8B-B14F-4D97-AF65-F5344CB8AC3E}">
        <p14:creationId xmlns:p14="http://schemas.microsoft.com/office/powerpoint/2010/main" val="2797463728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uild="p" autoUpdateAnimBg="0" advAuto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734" y="5038855"/>
            <a:ext cx="550655" cy="446543"/>
          </a:xfrm>
          <a:prstGeom prst="rect">
            <a:avLst/>
          </a:prstGeom>
        </p:spPr>
      </p:pic>
      <p:pic>
        <p:nvPicPr>
          <p:cNvPr id="25601" name="Picture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344" y="2456780"/>
            <a:ext cx="2178844" cy="98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757" y="1336105"/>
            <a:ext cx="2214563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757" y="3999068"/>
            <a:ext cx="1919883" cy="1312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37924" y="1500187"/>
            <a:ext cx="4170164" cy="4929188"/>
          </a:xfrm>
        </p:spPr>
        <p:txBody>
          <a:bodyPr/>
          <a:lstStyle/>
          <a:p>
            <a:pPr eaLnBrk="1" hangingPunct="1">
              <a:buSzPct val="38000"/>
              <a:buFontTx/>
              <a:buBlip>
                <a:blip r:embed="rId7"/>
              </a:buBlip>
              <a:defRPr/>
            </a:pPr>
            <a:r>
              <a:rPr lang="en-US" sz="2500" dirty="0"/>
              <a:t>provider Virtual Data Centers (</a:t>
            </a:r>
            <a:r>
              <a:rPr lang="en-US" sz="2500" dirty="0" err="1"/>
              <a:t>pVDC</a:t>
            </a:r>
            <a:r>
              <a:rPr lang="ja-JP" altLang="en-US" sz="2500" dirty="0">
                <a:latin typeface="Arial"/>
              </a:rPr>
              <a:t>’</a:t>
            </a:r>
            <a:r>
              <a:rPr lang="en-US" sz="2500" dirty="0"/>
              <a:t>s)</a:t>
            </a:r>
          </a:p>
          <a:p>
            <a:pPr>
              <a:spcBef>
                <a:spcPts val="3094"/>
              </a:spcBef>
              <a:buSzPct val="38000"/>
              <a:buBlip>
                <a:blip r:embed="rId7"/>
              </a:buBlip>
              <a:defRPr/>
            </a:pPr>
            <a:r>
              <a:rPr lang="en-US" sz="2500" dirty="0"/>
              <a:t>Virtual Data Centers (VDC</a:t>
            </a:r>
            <a:r>
              <a:rPr lang="ja-JP" altLang="en-US" sz="2500" dirty="0">
                <a:latin typeface="Arial"/>
              </a:rPr>
              <a:t>’</a:t>
            </a:r>
            <a:r>
              <a:rPr lang="en-US" sz="2500" dirty="0"/>
              <a:t>s)</a:t>
            </a:r>
          </a:p>
          <a:p>
            <a:pPr>
              <a:spcBef>
                <a:spcPts val="3094"/>
              </a:spcBef>
              <a:buSzPct val="38000"/>
              <a:buBlip>
                <a:blip r:embed="rId7"/>
              </a:buBlip>
              <a:defRPr/>
            </a:pPr>
            <a:r>
              <a:rPr lang="en-US" sz="2500" dirty="0" err="1"/>
              <a:t>vApps</a:t>
            </a:r>
            <a:endParaRPr lang="en-US" sz="2500" dirty="0"/>
          </a:p>
          <a:p>
            <a:pPr>
              <a:spcBef>
                <a:spcPts val="3094"/>
              </a:spcBef>
              <a:buSzPct val="38000"/>
              <a:buBlip>
                <a:blip r:embed="rId7"/>
              </a:buBlip>
              <a:defRPr/>
            </a:pPr>
            <a:r>
              <a:rPr lang="en-US" sz="2500" dirty="0"/>
              <a:t>Individual Virtual Machines (VM</a:t>
            </a:r>
            <a:r>
              <a:rPr lang="ja-JP" altLang="en-US" sz="2500" dirty="0">
                <a:latin typeface="Arial"/>
              </a:rPr>
              <a:t>’</a:t>
            </a:r>
            <a:r>
              <a:rPr lang="en-US" sz="2500" dirty="0"/>
              <a:t>s)</a:t>
            </a:r>
          </a:p>
        </p:txBody>
      </p:sp>
      <p:grpSp>
        <p:nvGrpSpPr>
          <p:cNvPr id="25617" name="Group 17"/>
          <p:cNvGrpSpPr>
            <a:grpSpLocks/>
          </p:cNvGrpSpPr>
          <p:nvPr/>
        </p:nvGrpSpPr>
        <p:grpSpPr bwMode="auto">
          <a:xfrm>
            <a:off x="6920852" y="1659130"/>
            <a:ext cx="2211214" cy="3949154"/>
            <a:chOff x="0" y="0"/>
            <a:chExt cx="1981" cy="3537"/>
          </a:xfrm>
        </p:grpSpPr>
        <p:grpSp>
          <p:nvGrpSpPr>
            <p:cNvPr id="23569" name="Group 12"/>
            <p:cNvGrpSpPr>
              <a:grpSpLocks/>
            </p:cNvGrpSpPr>
            <p:nvPr/>
          </p:nvGrpSpPr>
          <p:grpSpPr bwMode="auto">
            <a:xfrm>
              <a:off x="0" y="2360"/>
              <a:ext cx="1981" cy="1177"/>
              <a:chOff x="0" y="0"/>
              <a:chExt cx="1981" cy="1177"/>
            </a:xfrm>
          </p:grpSpPr>
          <p:pic>
            <p:nvPicPr>
              <p:cNvPr id="23574" name="Picture 9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" cy="1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75" name="Picture 10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8" y="520"/>
                <a:ext cx="9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76" name="Rectangle 11"/>
              <p:cNvSpPr>
                <a:spLocks/>
              </p:cNvSpPr>
              <p:nvPr/>
            </p:nvSpPr>
            <p:spPr bwMode="auto">
              <a:xfrm>
                <a:off x="763" y="704"/>
                <a:ext cx="1218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r>
                  <a:rPr lang="en-US" sz="1300" b="1">
                    <a:solidFill>
                      <a:srgbClr val="414141"/>
                    </a:solidFill>
                    <a:latin typeface="Helvetica Neue" charset="0"/>
                    <a:ea typeface="ＭＳ Ｐゴシック" charset="0"/>
                    <a:sym typeface="Helvetica Neue" charset="0"/>
                  </a:rPr>
                  <a:t>vCloud Director</a:t>
                </a:r>
              </a:p>
            </p:txBody>
          </p:sp>
        </p:grpSp>
        <p:grpSp>
          <p:nvGrpSpPr>
            <p:cNvPr id="23570" name="Group 16"/>
            <p:cNvGrpSpPr>
              <a:grpSpLocks/>
            </p:cNvGrpSpPr>
            <p:nvPr/>
          </p:nvGrpSpPr>
          <p:grpSpPr bwMode="auto">
            <a:xfrm>
              <a:off x="0" y="0"/>
              <a:ext cx="1795" cy="1177"/>
              <a:chOff x="0" y="0"/>
              <a:chExt cx="1795" cy="1177"/>
            </a:xfrm>
          </p:grpSpPr>
          <p:pic>
            <p:nvPicPr>
              <p:cNvPr id="23571" name="Picture 1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5" cy="1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72" name="Picture 14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0" y="472"/>
                <a:ext cx="7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73" name="Rectangle 15"/>
              <p:cNvSpPr>
                <a:spLocks/>
              </p:cNvSpPr>
              <p:nvPr/>
            </p:nvSpPr>
            <p:spPr bwMode="auto">
              <a:xfrm>
                <a:off x="922" y="752"/>
                <a:ext cx="873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r>
                  <a:rPr lang="en-US" sz="1300" b="1">
                    <a:solidFill>
                      <a:srgbClr val="414141"/>
                    </a:solidFill>
                    <a:latin typeface="Helvetica Neue" charset="0"/>
                    <a:ea typeface="ＭＳ Ｐゴシック" charset="0"/>
                    <a:sym typeface="Helvetica Neue" charset="0"/>
                  </a:rPr>
                  <a:t>Watch4Net</a:t>
                </a:r>
              </a:p>
            </p:txBody>
          </p:sp>
        </p:grpSp>
      </p:grpSp>
      <p:grpSp>
        <p:nvGrpSpPr>
          <p:cNvPr id="25620" name="Group 20"/>
          <p:cNvGrpSpPr>
            <a:grpSpLocks/>
          </p:cNvGrpSpPr>
          <p:nvPr/>
        </p:nvGrpSpPr>
        <p:grpSpPr bwMode="auto">
          <a:xfrm>
            <a:off x="3947957" y="2658256"/>
            <a:ext cx="1432098" cy="1839516"/>
            <a:chOff x="0" y="0"/>
            <a:chExt cx="1282" cy="1647"/>
          </a:xfrm>
        </p:grpSpPr>
        <p:pic>
          <p:nvPicPr>
            <p:cNvPr id="23567" name="Picture 1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65"/>
              <a:ext cx="1282" cy="1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8" name="Rectangle 19"/>
            <p:cNvSpPr>
              <a:spLocks/>
            </p:cNvSpPr>
            <p:nvPr/>
          </p:nvSpPr>
          <p:spPr bwMode="auto">
            <a:xfrm>
              <a:off x="97" y="0"/>
              <a:ext cx="1091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pPr algn="ctr"/>
              <a:r>
                <a:rPr lang="en-US" sz="2500" dirty="0">
                  <a:solidFill>
                    <a:srgbClr val="0090A5"/>
                  </a:solidFill>
                  <a:latin typeface="Helvetica Neue Black Condensed" charset="0"/>
                  <a:ea typeface="ＭＳ Ｐゴシック" charset="0"/>
                  <a:sym typeface="Helvetica Neue Black Condensed" charset="0"/>
                </a:rPr>
                <a:t>VCD</a:t>
              </a:r>
              <a:r>
                <a:rPr lang="en-US" sz="2500" dirty="0" smtClean="0">
                  <a:solidFill>
                    <a:srgbClr val="0090A5"/>
                  </a:solidFill>
                  <a:latin typeface="Helvetica Neue Black Condensed" charset="0"/>
                  <a:ea typeface="ＭＳ Ｐゴシック" charset="0"/>
                  <a:sym typeface="Helvetica Neue Black Condensed" charset="0"/>
                </a:rPr>
                <a:t>/SP                                             </a:t>
              </a:r>
              <a:endParaRPr lang="en-US" sz="2500" dirty="0">
                <a:solidFill>
                  <a:srgbClr val="0090A5"/>
                </a:solidFill>
                <a:latin typeface="Helvetica Neue Black Condensed" charset="0"/>
                <a:ea typeface="ＭＳ Ｐゴシック" charset="0"/>
                <a:sym typeface="Helvetica Neue Black Condensed" charset="0"/>
              </a:endParaRPr>
            </a:p>
          </p:txBody>
        </p:sp>
      </p:grpSp>
      <p:pic>
        <p:nvPicPr>
          <p:cNvPr id="25621" name="Picture 2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391" y="2049921"/>
            <a:ext cx="1134070" cy="60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2" name="Picture 2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093" y="1404634"/>
            <a:ext cx="705445" cy="50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3" name="Rectangle 23"/>
          <p:cNvSpPr>
            <a:spLocks/>
          </p:cNvSpPr>
          <p:nvPr/>
        </p:nvSpPr>
        <p:spPr bwMode="auto">
          <a:xfrm>
            <a:off x="5402461" y="1071562"/>
            <a:ext cx="284148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l"/>
            <a:r>
              <a:rPr lang="en-US" sz="1700" dirty="0">
                <a:latin typeface="Avenir Black" charset="0"/>
                <a:ea typeface="ＭＳ Ｐゴシック" charset="0"/>
                <a:sym typeface="Avenir Black" charset="0"/>
              </a:rPr>
              <a:t>Compatible with m.Reports </a:t>
            </a:r>
          </a:p>
        </p:txBody>
      </p:sp>
      <p:sp>
        <p:nvSpPr>
          <p:cNvPr id="23566" name="Rectangle 24"/>
          <p:cNvSpPr>
            <a:spLocks/>
          </p:cNvSpPr>
          <p:nvPr/>
        </p:nvSpPr>
        <p:spPr bwMode="auto">
          <a:xfrm>
            <a:off x="455414" y="282402"/>
            <a:ext cx="8233172" cy="705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3500" dirty="0">
                <a:latin typeface="Avenir Black" charset="0"/>
                <a:ea typeface="ＭＳ Ｐゴシック" charset="0"/>
                <a:sym typeface="Avenir Black" charset="0"/>
              </a:rPr>
              <a:t>Information Collected</a:t>
            </a:r>
          </a:p>
        </p:txBody>
      </p:sp>
    </p:spTree>
    <p:extLst>
      <p:ext uri="{BB962C8B-B14F-4D97-AF65-F5344CB8AC3E}">
        <p14:creationId xmlns:p14="http://schemas.microsoft.com/office/powerpoint/2010/main" val="1827786667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2 -0.0044 L -0.28983 -0.2223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1" y="-109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983 -0.22233 L 0.01492 -0.4645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38" y="-12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204 -0.14058 " pathEditMode="relative" ptsTypes="AA">
                                      <p:cBhvr>
                                        <p:cTn id="44" dur="2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3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4578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7156" y="245541"/>
            <a:ext cx="8643938" cy="53418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  <a:defRPr/>
            </a:pPr>
            <a:r>
              <a:rPr lang="en-US" sz="2500" dirty="0" smtClean="0">
                <a:latin typeface="Avenir Black"/>
                <a:cs typeface="Avenir Black"/>
              </a:rPr>
              <a:t>vCloud Director – Solution Pack for W4N</a:t>
            </a:r>
            <a:endParaRPr lang="en-US" sz="2500" dirty="0">
              <a:latin typeface="Avenir Black"/>
              <a:cs typeface="Avenir Black"/>
            </a:endParaRPr>
          </a:p>
        </p:txBody>
      </p:sp>
      <p:sp>
        <p:nvSpPr>
          <p:cNvPr id="26629" name="Rectangle 5"/>
          <p:cNvSpPr>
            <a:spLocks/>
          </p:cNvSpPr>
          <p:nvPr/>
        </p:nvSpPr>
        <p:spPr bwMode="auto">
          <a:xfrm>
            <a:off x="5831086" y="1759149"/>
            <a:ext cx="3036094" cy="399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241093" indent="-241093">
              <a:spcBef>
                <a:spcPts val="2180"/>
              </a:spcBef>
              <a:buSzPct val="38000"/>
              <a:buBlip>
                <a:blip r:embed="rId4"/>
              </a:buBlip>
            </a:pPr>
            <a:r>
              <a:rPr lang="en-US" sz="2500" dirty="0" smtClean="0">
                <a:latin typeface="Avenir Book" charset="0"/>
                <a:ea typeface="ＭＳ Ｐゴシック" charset="0"/>
                <a:sym typeface="Avenir Book" charset="0"/>
              </a:rPr>
              <a:t>In</a:t>
            </a:r>
            <a:r>
              <a:rPr lang="en-US" sz="2500" dirty="0">
                <a:latin typeface="Avenir Book" charset="0"/>
                <a:ea typeface="ＭＳ Ｐゴシック" charset="0"/>
                <a:sym typeface="Avenir Book" charset="0"/>
              </a:rPr>
              <a:t>-depth </a:t>
            </a:r>
            <a:r>
              <a:rPr lang="en-US" sz="2500" dirty="0" smtClean="0">
                <a:latin typeface="Avenir Book" charset="0"/>
                <a:ea typeface="ＭＳ Ｐゴシック" charset="0"/>
                <a:sym typeface="Avenir Book" charset="0"/>
              </a:rPr>
              <a:t>VM drill</a:t>
            </a:r>
            <a:r>
              <a:rPr lang="en-US" sz="2500" dirty="0">
                <a:latin typeface="Avenir Book" charset="0"/>
                <a:ea typeface="ＭＳ Ｐゴシック" charset="0"/>
                <a:sym typeface="Avenir Book" charset="0"/>
              </a:rPr>
              <a:t>-down capability for metrics and performance reporting </a:t>
            </a:r>
            <a:endParaRPr lang="en-US" sz="2500" dirty="0" smtClean="0">
              <a:latin typeface="Avenir Book" charset="0"/>
              <a:ea typeface="ＭＳ Ｐゴシック" charset="0"/>
              <a:sym typeface="Avenir Book" charset="0"/>
            </a:endParaRPr>
          </a:p>
          <a:p>
            <a:pPr marL="241093" indent="-241093">
              <a:spcBef>
                <a:spcPts val="2180"/>
              </a:spcBef>
              <a:buSzPct val="38000"/>
              <a:buBlip>
                <a:blip r:embed="rId4"/>
              </a:buBlip>
            </a:pPr>
            <a:r>
              <a:rPr lang="en-US" sz="2500" dirty="0" smtClean="0">
                <a:latin typeface="Avenir Book" charset="0"/>
                <a:ea typeface="ＭＳ Ｐゴシック" charset="0"/>
                <a:sym typeface="Avenir Book" charset="0"/>
              </a:rPr>
              <a:t>Based </a:t>
            </a:r>
            <a:r>
              <a:rPr lang="en-US" sz="2500" dirty="0">
                <a:latin typeface="Avenir Book" charset="0"/>
                <a:ea typeface="ＭＳ Ｐゴシック" charset="0"/>
                <a:sym typeface="Avenir Book" charset="0"/>
              </a:rPr>
              <a:t>on the VMware vCenter API </a:t>
            </a:r>
            <a:r>
              <a:rPr lang="en-US" sz="2500" dirty="0" smtClean="0">
                <a:latin typeface="Avenir Book" charset="0"/>
                <a:ea typeface="ＭＳ Ｐゴシック" charset="0"/>
                <a:sym typeface="Avenir Book" charset="0"/>
              </a:rPr>
              <a:t>collection</a:t>
            </a:r>
            <a:endParaRPr lang="en-US" sz="2500" dirty="0">
              <a:latin typeface="Avenir Book" charset="0"/>
              <a:ea typeface="ＭＳ Ｐゴシック" charset="0"/>
              <a:sym typeface="Avenir Book" charset="0"/>
            </a:endParaRP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73" y="986731"/>
            <a:ext cx="5072063" cy="585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799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5602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VCD-Solution Pack at </a:t>
            </a:r>
            <a:r>
              <a:rPr lang="en-US" dirty="0" err="1" smtClean="0">
                <a:latin typeface="Avenir Black"/>
                <a:cs typeface="Avenir Black"/>
              </a:rPr>
              <a:t>NextGen</a:t>
            </a:r>
            <a:r>
              <a:rPr lang="en-US" dirty="0" smtClean="0">
                <a:latin typeface="Avenir Black"/>
                <a:cs typeface="Avenir Black"/>
              </a:rPr>
              <a:t> Cloud Services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18777" y="1121792"/>
            <a:ext cx="8554641" cy="5116711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30000"/>
              </a:lnSpc>
              <a:defRPr/>
            </a:pPr>
            <a:endParaRPr lang="en-US" dirty="0" smtClean="0">
              <a:latin typeface="Avenir Book"/>
              <a:cs typeface="Avenir Book"/>
              <a:sym typeface="Avenir Book Oblique" charset="0"/>
            </a:endParaRPr>
          </a:p>
          <a:p>
            <a:pPr marL="0" indent="0" algn="just">
              <a:lnSpc>
                <a:spcPct val="130000"/>
              </a:lnSpc>
              <a:spcBef>
                <a:spcPts val="844"/>
              </a:spcBef>
              <a:buNone/>
              <a:defRPr/>
            </a:pPr>
            <a:endParaRPr lang="en-AU" altLang="ja-JP" dirty="0" smtClean="0">
              <a:latin typeface="Avenir Book"/>
              <a:cs typeface="Avenir Book"/>
              <a:sym typeface="Avenir Book Oblique" charset="0"/>
            </a:endParaRPr>
          </a:p>
          <a:p>
            <a:pPr marL="0" indent="0" algn="just">
              <a:lnSpc>
                <a:spcPct val="130000"/>
              </a:lnSpc>
              <a:spcBef>
                <a:spcPts val="844"/>
              </a:spcBef>
              <a:buNone/>
              <a:defRPr/>
            </a:pPr>
            <a:r>
              <a:rPr lang="ja-JP" altLang="en-US" dirty="0" smtClean="0">
                <a:latin typeface="Avenir Book"/>
                <a:cs typeface="Avenir Book"/>
                <a:sym typeface="Avenir Book Oblique" charset="0"/>
              </a:rPr>
              <a:t>“</a:t>
            </a:r>
            <a:r>
              <a:rPr lang="en-US" dirty="0" smtClean="0">
                <a:latin typeface="Avenir Book"/>
                <a:cs typeface="Avenir Book"/>
                <a:sym typeface="Avenir Book Oblique" charset="0"/>
              </a:rPr>
              <a:t>Having a clear understanding of the logical constructs of our vCloud environment, and how these map to our underlying infrastructure and VMware environments has been essential in delivering our customer </a:t>
            </a:r>
            <a:r>
              <a:rPr lang="en-US" dirty="0" err="1" smtClean="0">
                <a:latin typeface="Avenir Book"/>
                <a:cs typeface="Avenir Book"/>
                <a:sym typeface="Avenir Book Oblique" charset="0"/>
              </a:rPr>
              <a:t>IaaS</a:t>
            </a:r>
            <a:r>
              <a:rPr lang="en-US" dirty="0" smtClean="0">
                <a:latin typeface="Avenir Book"/>
                <a:cs typeface="Avenir Book"/>
                <a:sym typeface="Avenir Book Oblique" charset="0"/>
              </a:rPr>
              <a:t> solutions ...</a:t>
            </a:r>
            <a:r>
              <a:rPr lang="ja-JP" altLang="en-US" dirty="0" smtClean="0">
                <a:latin typeface="Avenir Book"/>
                <a:cs typeface="Avenir Book"/>
                <a:sym typeface="Avenir Book Oblique" charset="0"/>
              </a:rPr>
              <a:t>”</a:t>
            </a:r>
            <a:r>
              <a:rPr lang="en-US" dirty="0" smtClean="0">
                <a:latin typeface="Avenir Book"/>
                <a:cs typeface="Avenir Book"/>
              </a:rPr>
              <a:t> </a:t>
            </a:r>
          </a:p>
          <a:p>
            <a:pPr marL="0" indent="0">
              <a:lnSpc>
                <a:spcPct val="130000"/>
              </a:lnSpc>
              <a:spcBef>
                <a:spcPts val="844"/>
              </a:spcBef>
              <a:buNone/>
              <a:defRPr/>
            </a:pPr>
            <a:r>
              <a:rPr lang="en-US" dirty="0" smtClean="0">
                <a:latin typeface="Avenir Book"/>
                <a:cs typeface="Avenir Book"/>
              </a:rPr>
              <a:t>  </a:t>
            </a:r>
          </a:p>
          <a:p>
            <a:pPr marL="0" indent="0" algn="r">
              <a:lnSpc>
                <a:spcPct val="130000"/>
              </a:lnSpc>
              <a:spcBef>
                <a:spcPts val="844"/>
              </a:spcBef>
              <a:buNone/>
              <a:defRPr/>
            </a:pPr>
            <a:r>
              <a:rPr lang="en-US" dirty="0" err="1" smtClean="0">
                <a:latin typeface="Avenir Book"/>
                <a:cs typeface="Avenir Book"/>
              </a:rPr>
              <a:t>Aakash</a:t>
            </a:r>
            <a:r>
              <a:rPr lang="en-US" dirty="0" smtClean="0">
                <a:latin typeface="Avenir Book"/>
                <a:cs typeface="Avenir Book"/>
              </a:rPr>
              <a:t> Gandhi, Head of Nextgen Cloud Services</a:t>
            </a:r>
            <a:endParaRPr lang="en-US" dirty="0" smtClean="0">
              <a:latin typeface="Avenir Book"/>
              <a:ea typeface="ヒラギノ角ゴ ProN W6" charset="0"/>
              <a:cs typeface="Avenir Book"/>
            </a:endParaRP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84" y="1125141"/>
            <a:ext cx="1285875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35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5212705"/>
            <a:ext cx="9089306" cy="164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Cost (excluding GST)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250000"/>
              </a:lnSpc>
              <a:buSzPct val="38000"/>
              <a:buFontTx/>
              <a:buBlip>
                <a:blip r:embed="rId4"/>
              </a:buBlip>
              <a:defRPr/>
            </a:pPr>
            <a:r>
              <a:rPr lang="en-US" sz="2400" dirty="0" smtClean="0">
                <a:latin typeface="Avenir Book"/>
                <a:cs typeface="Avenir Book"/>
              </a:rPr>
              <a:t>VCD-SP is loadable on the W4N server</a:t>
            </a:r>
          </a:p>
          <a:p>
            <a:pPr>
              <a:lnSpc>
                <a:spcPct val="250000"/>
              </a:lnSpc>
              <a:buSzPct val="38000"/>
              <a:buBlip>
                <a:blip r:embed="rId4"/>
              </a:buBlip>
              <a:tabLst>
                <a:tab pos="7897813" algn="r"/>
              </a:tabLst>
              <a:defRPr/>
            </a:pPr>
            <a:r>
              <a:rPr lang="en-US" sz="2400" dirty="0" smtClean="0">
                <a:latin typeface="Avenir Book"/>
                <a:cs typeface="Avenir Book"/>
              </a:rPr>
              <a:t>Software </a:t>
            </a:r>
            <a:r>
              <a:rPr lang="en-US" sz="2400" dirty="0" err="1" smtClean="0">
                <a:latin typeface="Avenir Book"/>
                <a:cs typeface="Avenir Book"/>
              </a:rPr>
              <a:t>licence</a:t>
            </a:r>
            <a:r>
              <a:rPr lang="en-US" sz="2400" dirty="0">
                <a:latin typeface="Avenir Book"/>
                <a:cs typeface="Avenir Book"/>
              </a:rPr>
              <a:t>	$30,000</a:t>
            </a:r>
          </a:p>
          <a:p>
            <a:pPr>
              <a:lnSpc>
                <a:spcPct val="250000"/>
              </a:lnSpc>
              <a:buSzPct val="38000"/>
              <a:buBlip>
                <a:blip r:embed="rId4"/>
              </a:buBlip>
              <a:tabLst>
                <a:tab pos="7897813" algn="r"/>
              </a:tabLst>
              <a:defRPr/>
            </a:pPr>
            <a:r>
              <a:rPr lang="en-US" sz="2400" dirty="0" smtClean="0">
                <a:latin typeface="Avenir Book"/>
                <a:cs typeface="Avenir Book"/>
              </a:rPr>
              <a:t>Annual Support and </a:t>
            </a:r>
            <a:r>
              <a:rPr lang="en-US" sz="2400" dirty="0">
                <a:latin typeface="Avenir Book"/>
                <a:cs typeface="Avenir Book"/>
              </a:rPr>
              <a:t>Maintenance	$6,000</a:t>
            </a:r>
          </a:p>
          <a:p>
            <a:pPr eaLnBrk="1" hangingPunct="1">
              <a:lnSpc>
                <a:spcPct val="250000"/>
              </a:lnSpc>
              <a:buSzPct val="38000"/>
              <a:buFontTx/>
              <a:buBlip>
                <a:blip r:embed="rId4"/>
              </a:buBlip>
              <a:tabLst>
                <a:tab pos="7897813" algn="r"/>
              </a:tabLst>
              <a:defRPr/>
            </a:pPr>
            <a:r>
              <a:rPr lang="en-US" sz="2400" dirty="0" smtClean="0">
                <a:latin typeface="Avenir Book"/>
                <a:cs typeface="Avenir Book"/>
              </a:rPr>
              <a:t>Installation &amp; configuration services 	$3,200</a:t>
            </a:r>
          </a:p>
        </p:txBody>
      </p:sp>
    </p:spTree>
    <p:extLst>
      <p:ext uri="{BB962C8B-B14F-4D97-AF65-F5344CB8AC3E}">
        <p14:creationId xmlns:p14="http://schemas.microsoft.com/office/powerpoint/2010/main" val="4188055309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6463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venir Black"/>
                <a:cs typeface="Avenir Black"/>
              </a:rPr>
              <a:t>iQ Consult is committed to making our customer’s investment in EMC Advanced Software solutions</a:t>
            </a:r>
            <a:br>
              <a:rPr lang="en-US" dirty="0" smtClean="0">
                <a:latin typeface="Avenir Black"/>
                <a:cs typeface="Avenir Black"/>
              </a:rPr>
            </a:br>
            <a:r>
              <a:rPr lang="en-US" dirty="0">
                <a:latin typeface="Avenir Black"/>
                <a:cs typeface="Avenir Black"/>
              </a:rPr>
              <a:t/>
            </a:r>
            <a:br>
              <a:rPr lang="en-US" dirty="0">
                <a:latin typeface="Avenir Black"/>
                <a:cs typeface="Avenir Black"/>
              </a:rPr>
            </a:br>
            <a:r>
              <a:rPr lang="en-US" dirty="0" smtClean="0">
                <a:latin typeface="Avenir Black"/>
                <a:cs typeface="Avenir Black"/>
              </a:rPr>
              <a:t>exceed expectations</a:t>
            </a:r>
            <a:endParaRPr lang="en-US" dirty="0"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1810384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1382449"/>
            <a:ext cx="4040188" cy="5475552"/>
          </a:xfrm>
        </p:spPr>
        <p:txBody>
          <a:bodyPr>
            <a:normAutofit fontScale="85000" lnSpcReduction="20000"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b="1" u="sng" dirty="0" err="1">
                <a:latin typeface="Avenir Book"/>
                <a:cs typeface="Avenir Book"/>
              </a:rPr>
              <a:t>Dept</a:t>
            </a:r>
            <a:r>
              <a:rPr lang="en-US" b="1" u="sng" dirty="0">
                <a:latin typeface="Avenir Book"/>
                <a:cs typeface="Avenir Book"/>
              </a:rPr>
              <a:t> of Foreign Affairs &amp; Trade</a:t>
            </a:r>
            <a:r>
              <a:rPr lang="en-US" b="1" dirty="0">
                <a:latin typeface="Avenir Book"/>
                <a:cs typeface="Avenir Book"/>
              </a:rPr>
              <a:t> </a:t>
            </a:r>
            <a:r>
              <a:rPr lang="en-US" dirty="0">
                <a:latin typeface="Avenir Book"/>
                <a:cs typeface="Avenir Book"/>
              </a:rPr>
              <a:t>– implement the largest instance of VMware vCloud Director in Australia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Infoplex/</a:t>
            </a:r>
            <a:r>
              <a:rPr lang="en-US" b="1" u="sng" dirty="0" err="1" smtClean="0">
                <a:latin typeface="Avenir Book"/>
                <a:cs typeface="Avenir Book"/>
              </a:rPr>
              <a:t>NextGen</a:t>
            </a:r>
            <a:r>
              <a:rPr lang="en-US" dirty="0" smtClean="0">
                <a:latin typeface="Avenir Book"/>
                <a:cs typeface="Avenir Book"/>
              </a:rPr>
              <a:t> – design and implement Cloud Delivery Platform (EMC Smarts &amp; W4N, integrated with BMC Remedy and Cisco Portal)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err="1" smtClean="0">
                <a:latin typeface="Avenir Book"/>
                <a:cs typeface="Avenir Book"/>
              </a:rPr>
              <a:t>Bpay</a:t>
            </a:r>
            <a:r>
              <a:rPr lang="en-US" dirty="0" smtClean="0">
                <a:latin typeface="Avenir Book"/>
                <a:cs typeface="Avenir Book"/>
              </a:rPr>
              <a:t> – root cause analysis and service level management (EMC Smarts &amp; W4N)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>
                <a:latin typeface="Avenir Book"/>
                <a:cs typeface="Avenir Book"/>
              </a:rPr>
              <a:t>UGL</a:t>
            </a:r>
            <a:r>
              <a:rPr lang="en-US" dirty="0">
                <a:latin typeface="Avenir Book"/>
                <a:cs typeface="Avenir Book"/>
              </a:rPr>
              <a:t> – </a:t>
            </a:r>
            <a:r>
              <a:rPr lang="en-US" dirty="0" smtClean="0">
                <a:latin typeface="Avenir Book"/>
                <a:cs typeface="Avenir Book"/>
              </a:rPr>
              <a:t>integrate </a:t>
            </a:r>
            <a:r>
              <a:rPr lang="en-US" dirty="0">
                <a:latin typeface="Avenir Book"/>
                <a:cs typeface="Avenir Book"/>
              </a:rPr>
              <a:t>Huawei mobile network with Smarts &amp; W4N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Prime Minister &amp; Cabinet </a:t>
            </a:r>
            <a:r>
              <a:rPr lang="en-US" dirty="0" smtClean="0">
                <a:latin typeface="Avenir Book"/>
                <a:cs typeface="Avenir Book"/>
              </a:rPr>
              <a:t>– operational framework for network management solution</a:t>
            </a:r>
            <a:endParaRPr lang="en-US" b="1" dirty="0" smtClean="0">
              <a:latin typeface="Avenir Book"/>
              <a:cs typeface="Avenir Book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Macquarie Telecom </a:t>
            </a:r>
            <a:r>
              <a:rPr lang="en-US" dirty="0" smtClean="0">
                <a:latin typeface="Avenir Book"/>
                <a:cs typeface="Avenir Book"/>
              </a:rPr>
              <a:t>– design Government Department hosted cloud monitoring service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CSIRO</a:t>
            </a:r>
            <a:r>
              <a:rPr lang="en-US" dirty="0" smtClean="0">
                <a:latin typeface="Avenir Book"/>
                <a:cs typeface="Avenir Book"/>
              </a:rPr>
              <a:t> – remediate and upgrade EMC Smarts monitoring and infrastructure performance reporting (W4N) platform;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AEMO</a:t>
            </a:r>
            <a:r>
              <a:rPr lang="en-US" dirty="0" smtClean="0">
                <a:latin typeface="Avenir Book"/>
                <a:cs typeface="Avenir Book"/>
              </a:rPr>
              <a:t> – EMC Smarts ~ operational support services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err="1" smtClean="0">
                <a:latin typeface="Avenir Book"/>
                <a:cs typeface="Avenir Book"/>
              </a:rPr>
              <a:t>Gilbert+Tobin</a:t>
            </a:r>
            <a:r>
              <a:rPr lang="en-US" b="1" u="sng" dirty="0" smtClean="0">
                <a:latin typeface="Avenir Book"/>
                <a:cs typeface="Avenir Book"/>
              </a:rPr>
              <a:t> </a:t>
            </a:r>
            <a:r>
              <a:rPr lang="en-US" dirty="0" smtClean="0">
                <a:latin typeface="Avenir Book"/>
                <a:cs typeface="Avenir Book"/>
              </a:rPr>
              <a:t>– Disaster Recovery solution (VMware SRM)</a:t>
            </a:r>
          </a:p>
          <a:p>
            <a:endParaRPr lang="en-US" dirty="0">
              <a:latin typeface="Avenir Book"/>
              <a:cs typeface="Avenir Book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3"/>
          </p:nvPr>
        </p:nvSpPr>
        <p:spPr>
          <a:xfrm>
            <a:off x="4646612" y="1613281"/>
            <a:ext cx="4040188" cy="5235567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Jordan Telecom </a:t>
            </a:r>
            <a:r>
              <a:rPr lang="en-US" dirty="0" smtClean="0">
                <a:latin typeface="Avenir Book"/>
                <a:cs typeface="Avenir Book"/>
              </a:rPr>
              <a:t>– large scale, complex implementation of Watch4Net as a customer portal to display all of their connections</a:t>
            </a:r>
          </a:p>
          <a:p>
            <a:pPr marL="0" indent="0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Investec Bank (</a:t>
            </a:r>
            <a:r>
              <a:rPr lang="en-US" b="1" u="sng" dirty="0" err="1" smtClean="0">
                <a:latin typeface="Avenir Book"/>
                <a:cs typeface="Avenir Book"/>
              </a:rPr>
              <a:t>S.Africa</a:t>
            </a:r>
            <a:r>
              <a:rPr lang="en-US" b="1" u="sng" dirty="0" smtClean="0">
                <a:latin typeface="Avenir Book"/>
                <a:cs typeface="Avenir Book"/>
              </a:rPr>
              <a:t>)</a:t>
            </a:r>
            <a:r>
              <a:rPr lang="en-US" u="sng" dirty="0" smtClean="0">
                <a:latin typeface="Avenir Book"/>
                <a:cs typeface="Avenir Book"/>
              </a:rPr>
              <a:t> </a:t>
            </a:r>
            <a:r>
              <a:rPr lang="en-US" dirty="0" smtClean="0">
                <a:latin typeface="Avenir Book"/>
                <a:cs typeface="Avenir Book"/>
              </a:rPr>
              <a:t>– design and implement network monitoring and performance analysis (W4N) giving true end to end storage view of all storage layers</a:t>
            </a:r>
          </a:p>
          <a:p>
            <a:pPr marL="0" indent="0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Dimension Data (UK) </a:t>
            </a:r>
            <a:r>
              <a:rPr lang="en-US" dirty="0" smtClean="0">
                <a:latin typeface="Avenir Book"/>
                <a:cs typeface="Avenir Book"/>
              </a:rPr>
              <a:t>– advise on design of their global Managed Service for Microsoft </a:t>
            </a:r>
            <a:r>
              <a:rPr lang="en-US" dirty="0" err="1" smtClean="0">
                <a:latin typeface="Avenir Book"/>
                <a:cs typeface="Avenir Book"/>
              </a:rPr>
              <a:t>Lync</a:t>
            </a:r>
            <a:r>
              <a:rPr lang="en-US" dirty="0" smtClean="0">
                <a:latin typeface="Avenir Book"/>
                <a:cs typeface="Avenir Book"/>
              </a:rPr>
              <a:t> (MSML) network; part of Global Services Operational Architecture (GSOA)</a:t>
            </a:r>
          </a:p>
          <a:p>
            <a:pPr marL="0" indent="0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First Data (Greece)</a:t>
            </a:r>
            <a:r>
              <a:rPr lang="en-US" dirty="0">
                <a:latin typeface="Avenir Book"/>
                <a:cs typeface="Avenir Book"/>
              </a:rPr>
              <a:t> </a:t>
            </a:r>
            <a:r>
              <a:rPr lang="en-US" dirty="0" smtClean="0">
                <a:latin typeface="Avenir Book"/>
                <a:cs typeface="Avenir Book"/>
              </a:rPr>
              <a:t>– custom network monitoring reporting (EMC W4N) ; custom VMAX reporting</a:t>
            </a:r>
          </a:p>
          <a:p>
            <a:pPr marL="0" indent="0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NZ Telecom</a:t>
            </a:r>
            <a:r>
              <a:rPr lang="en-US" b="1" dirty="0" smtClean="0">
                <a:latin typeface="Avenir Book"/>
                <a:cs typeface="Avenir Book"/>
              </a:rPr>
              <a:t> </a:t>
            </a:r>
            <a:r>
              <a:rPr lang="en-US" dirty="0" smtClean="0">
                <a:latin typeface="Avenir Book"/>
                <a:cs typeface="Avenir Book"/>
              </a:rPr>
              <a:t>– Network Configuration management (EMC NCM)</a:t>
            </a:r>
            <a:endParaRPr lang="en-US" b="1" dirty="0" smtClean="0">
              <a:latin typeface="Avenir Book"/>
              <a:cs typeface="Avenir Book"/>
            </a:endParaRP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Some recent experiences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920783"/>
            <a:ext cx="3891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latin typeface="Avenir Black"/>
                <a:cs typeface="Avenir Black"/>
              </a:rPr>
              <a:t>Local</a:t>
            </a:r>
            <a:endParaRPr lang="en-US" sz="2400" b="1" u="sng" dirty="0">
              <a:latin typeface="Avenir Black"/>
              <a:cs typeface="Avenir Black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6612" y="933657"/>
            <a:ext cx="3891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latin typeface="Avenir Black"/>
                <a:cs typeface="Avenir Black"/>
              </a:rPr>
              <a:t>International</a:t>
            </a:r>
            <a:endParaRPr lang="en-US" b="1" u="sng" dirty="0"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586126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GB" dirty="0">
              <a:ea typeface="+mn-ea"/>
            </a:endParaRPr>
          </a:p>
        </p:txBody>
      </p:sp>
      <p:pic>
        <p:nvPicPr>
          <p:cNvPr id="3076" name="Picture 4" descr="book cover 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3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hlinkClick r:id="" action="ppaction://hlinkshowjump?jump=firstslide"/>
          </p:cNvPr>
          <p:cNvSpPr/>
          <p:nvPr/>
        </p:nvSpPr>
        <p:spPr>
          <a:xfrm>
            <a:off x="7772400" y="4687455"/>
            <a:ext cx="1059873" cy="132772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65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3568" y="338050"/>
            <a:ext cx="7772400" cy="776876"/>
          </a:xfrm>
        </p:spPr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Our emc partnership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683568" y="1008280"/>
            <a:ext cx="7772400" cy="571221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iQ Consult are dedicated champions for EMC Advanced Software Division (ASD) solutions, using: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b="1" dirty="0" smtClean="0">
                <a:solidFill>
                  <a:schemeClr val="tx1"/>
                </a:solidFill>
                <a:latin typeface="Avenir Book"/>
                <a:cs typeface="Avenir Book"/>
              </a:rPr>
              <a:t>EMC Smarts Suite:	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Service </a:t>
            </a:r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Assurance Manager (SAM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)</a:t>
            </a:r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Network Configuration Manager (NCM)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IT Orchestrator 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Business Impact Manager (BIM)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Availability and Performance Manager (AM-PM) 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Watch4Net</a:t>
            </a:r>
          </a:p>
          <a:p>
            <a:pPr marL="1793875" indent="-1793875"/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End </a:t>
            </a:r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to end view of performance and 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capacity across all technology stacks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Topology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Custom metric collection and report packs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Custom portal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EMC Storage Resource Management (SRM) Suite: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Watch4Net (including iQC custom </a:t>
            </a:r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R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eport Packs)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err="1" smtClean="0">
                <a:solidFill>
                  <a:schemeClr val="tx1"/>
                </a:solidFill>
                <a:latin typeface="Avenir Book"/>
                <a:cs typeface="Avenir Book"/>
              </a:rPr>
              <a:t>Prosphere</a:t>
            </a:r>
            <a:endParaRPr lang="en-US" dirty="0" smtClean="0">
              <a:solidFill>
                <a:schemeClr val="tx1"/>
              </a:solidFill>
              <a:latin typeface="Avenir Book"/>
              <a:cs typeface="Avenir Book"/>
            </a:endParaRP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Storage Configuration Advisor (SCA)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endParaRPr lang="en-US" dirty="0" smtClean="0">
              <a:solidFill>
                <a:schemeClr val="tx1"/>
              </a:solidFill>
              <a:latin typeface="Avenir Book"/>
              <a:cs typeface="Avenir Book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EMC Certified Training Partner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Certified Trainers for Smarts &amp; Watch4Net</a:t>
            </a:r>
          </a:p>
          <a:p>
            <a:endParaRPr lang="en-US" dirty="0" smtClean="0">
              <a:solidFill>
                <a:schemeClr val="tx1"/>
              </a:solidFill>
              <a:latin typeface="Avenir Book"/>
              <a:cs typeface="Avenir Book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Avenir Black"/>
                <a:cs typeface="Avenir Black"/>
              </a:rPr>
              <a:t>Globally acknowledged Smarts and Watch4Net experts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90238" y="1700124"/>
            <a:ext cx="3200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4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Our approach</a:t>
            </a:r>
            <a:endParaRPr lang="en-AU" dirty="0"/>
          </a:p>
        </p:txBody>
      </p:sp>
      <p:sp>
        <p:nvSpPr>
          <p:cNvPr id="8" name="Text Placeholder 7"/>
          <p:cNvSpPr txBox="1">
            <a:spLocks/>
          </p:cNvSpPr>
          <p:nvPr/>
        </p:nvSpPr>
        <p:spPr>
          <a:xfrm>
            <a:off x="462223" y="1173870"/>
            <a:ext cx="8224577" cy="496059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AU" b="1" dirty="0" smtClean="0">
                <a:solidFill>
                  <a:schemeClr val="tx1"/>
                </a:solidFill>
                <a:latin typeface="Avenir Black"/>
                <a:cs typeface="Avenir Black"/>
              </a:rPr>
              <a:t>Remediation</a:t>
            </a:r>
            <a:r>
              <a:rPr lang="en-AU" b="1" dirty="0" smtClean="0">
                <a:solidFill>
                  <a:schemeClr val="tx1"/>
                </a:solidFill>
                <a:latin typeface="Avenir Book"/>
                <a:cs typeface="Avenir Book"/>
              </a:rPr>
              <a:t> – </a:t>
            </a:r>
            <a:r>
              <a:rPr lang="en-AU" dirty="0" smtClean="0">
                <a:solidFill>
                  <a:schemeClr val="tx1"/>
                </a:solidFill>
                <a:latin typeface="Avenir Book"/>
                <a:cs typeface="Avenir Book"/>
              </a:rPr>
              <a:t>enhance the existing solution set (whether this is configuration, upgrade or customisation) to a standard where a demonstrable business benefit may be realised;</a:t>
            </a:r>
          </a:p>
          <a:p>
            <a:pPr marL="457200" indent="-457200">
              <a:buFont typeface="+mj-lt"/>
              <a:buAutoNum type="arabicPeriod"/>
            </a:pPr>
            <a:endParaRPr lang="en-AU" b="1" dirty="0" smtClean="0">
              <a:solidFill>
                <a:schemeClr val="tx1"/>
              </a:solidFill>
              <a:latin typeface="Avenir Book"/>
              <a:cs typeface="Avenir Book"/>
            </a:endParaRPr>
          </a:p>
          <a:p>
            <a:pPr marL="457200" indent="-457200">
              <a:buFont typeface="+mj-lt"/>
              <a:buAutoNum type="arabicPeriod"/>
            </a:pPr>
            <a:r>
              <a:rPr lang="en-AU" b="1" dirty="0" smtClean="0">
                <a:solidFill>
                  <a:schemeClr val="tx1"/>
                </a:solidFill>
                <a:latin typeface="Avenir Black"/>
                <a:cs typeface="Avenir Black"/>
              </a:rPr>
              <a:t>Licensing</a:t>
            </a:r>
            <a:r>
              <a:rPr lang="en-AU" dirty="0" smtClean="0">
                <a:solidFill>
                  <a:schemeClr val="tx1"/>
                </a:solidFill>
                <a:latin typeface="Avenir Book"/>
                <a:cs typeface="Avenir Book"/>
              </a:rPr>
              <a:t> - applying </a:t>
            </a:r>
            <a:r>
              <a:rPr lang="en-AU" dirty="0">
                <a:solidFill>
                  <a:schemeClr val="tx1"/>
                </a:solidFill>
                <a:latin typeface="Avenir Book"/>
                <a:cs typeface="Avenir Book"/>
              </a:rPr>
              <a:t>the right mix of software licensing to the actual business and technical needs of </a:t>
            </a:r>
            <a:r>
              <a:rPr lang="en-AU" dirty="0" smtClean="0">
                <a:solidFill>
                  <a:schemeClr val="tx1"/>
                </a:solidFill>
                <a:latin typeface="Avenir Book"/>
                <a:cs typeface="Avenir Book"/>
              </a:rPr>
              <a:t>businesses</a:t>
            </a:r>
          </a:p>
          <a:p>
            <a:pPr marL="742950" lvl="1" indent="-285750">
              <a:buFont typeface="Arial"/>
              <a:buChar char="•"/>
            </a:pPr>
            <a:r>
              <a:rPr lang="en-AU" dirty="0" smtClean="0">
                <a:solidFill>
                  <a:schemeClr val="tx1"/>
                </a:solidFill>
                <a:latin typeface="Avenir Book"/>
                <a:cs typeface="Avenir Book"/>
              </a:rPr>
              <a:t>Promotion of EMC ELA as appropriate licensing vehicle</a:t>
            </a:r>
          </a:p>
          <a:p>
            <a:pPr lvl="2"/>
            <a:endParaRPr lang="en-AU" dirty="0">
              <a:solidFill>
                <a:schemeClr val="tx1"/>
              </a:solidFill>
              <a:latin typeface="Avenir Book"/>
              <a:cs typeface="Avenir Book"/>
            </a:endParaRPr>
          </a:p>
          <a:p>
            <a:pPr marL="457200" indent="-457200">
              <a:buFont typeface="+mj-lt"/>
              <a:buAutoNum type="arabicPeriod"/>
            </a:pPr>
            <a:r>
              <a:rPr lang="en-AU" b="1" dirty="0" smtClean="0">
                <a:solidFill>
                  <a:schemeClr val="tx1"/>
                </a:solidFill>
                <a:latin typeface="Avenir Black"/>
                <a:cs typeface="Avenir Black"/>
              </a:rPr>
              <a:t>Operational Support </a:t>
            </a:r>
            <a:r>
              <a:rPr lang="en-AU" b="1" dirty="0" smtClean="0">
                <a:solidFill>
                  <a:schemeClr val="tx1"/>
                </a:solidFill>
                <a:latin typeface="Avenir Book"/>
                <a:cs typeface="Avenir Book"/>
              </a:rPr>
              <a:t>– </a:t>
            </a:r>
            <a:r>
              <a:rPr lang="en-AU" dirty="0" smtClean="0">
                <a:solidFill>
                  <a:schemeClr val="tx1"/>
                </a:solidFill>
                <a:latin typeface="Avenir Book"/>
                <a:cs typeface="Avenir Book"/>
              </a:rPr>
              <a:t>take on the 1st, 2nd and 3rd level support for the environment as well as the engagement structures within the customer’s business units;</a:t>
            </a:r>
          </a:p>
          <a:p>
            <a:pPr marL="457200" indent="-457200">
              <a:buFont typeface="+mj-lt"/>
              <a:buAutoNum type="arabicPeriod"/>
            </a:pPr>
            <a:endParaRPr lang="en-AU" b="1" dirty="0" smtClean="0">
              <a:solidFill>
                <a:schemeClr val="tx1"/>
              </a:solidFill>
              <a:latin typeface="Avenir Book"/>
              <a:cs typeface="Avenir Book"/>
            </a:endParaRPr>
          </a:p>
          <a:p>
            <a:pPr marL="457200" indent="-457200">
              <a:buFont typeface="+mj-lt"/>
              <a:buAutoNum type="arabicPeriod"/>
            </a:pPr>
            <a:r>
              <a:rPr lang="en-AU" b="1" dirty="0" smtClean="0">
                <a:solidFill>
                  <a:schemeClr val="tx1"/>
                </a:solidFill>
                <a:latin typeface="Avenir Black"/>
                <a:cs typeface="Avenir Black"/>
              </a:rPr>
              <a:t>Extended Support </a:t>
            </a:r>
            <a:r>
              <a:rPr lang="en-AU" b="1" dirty="0" smtClean="0">
                <a:solidFill>
                  <a:schemeClr val="tx1"/>
                </a:solidFill>
                <a:latin typeface="Avenir Book"/>
                <a:cs typeface="Avenir Book"/>
              </a:rPr>
              <a:t>– </a:t>
            </a:r>
            <a:r>
              <a:rPr lang="en-AU" dirty="0" smtClean="0">
                <a:solidFill>
                  <a:schemeClr val="tx1"/>
                </a:solidFill>
                <a:latin typeface="Avenir Book"/>
                <a:cs typeface="Avenir Book"/>
              </a:rPr>
              <a:t>additional professional services for project-based work and new solution development based on the development of reference architectures.</a:t>
            </a:r>
          </a:p>
        </p:txBody>
      </p:sp>
    </p:spTree>
    <p:extLst>
      <p:ext uri="{BB962C8B-B14F-4D97-AF65-F5344CB8AC3E}">
        <p14:creationId xmlns:p14="http://schemas.microsoft.com/office/powerpoint/2010/main" val="2660893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95412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iQ Consult Offerings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371600" y="2726393"/>
            <a:ext cx="6400800" cy="2912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latin typeface="Avenir Book"/>
                <a:cs typeface="Avenir Book"/>
                <a:hlinkClick r:id="rId2" action="ppaction://hlinksldjump"/>
              </a:rPr>
              <a:t>m.Reports (W4N)</a:t>
            </a:r>
            <a:endParaRPr lang="en-US" sz="2800" dirty="0">
              <a:latin typeface="Avenir Book"/>
              <a:cs typeface="Avenir Book"/>
            </a:endParaRPr>
          </a:p>
          <a:p>
            <a:pPr marL="0" indent="0">
              <a:buNone/>
            </a:pPr>
            <a:r>
              <a:rPr lang="en-US" sz="2800" dirty="0" smtClean="0">
                <a:latin typeface="Avenir Book"/>
                <a:cs typeface="Avenir Book"/>
                <a:hlinkClick r:id="rId3" action="ppaction://hlinksldjump"/>
              </a:rPr>
              <a:t>m.Events </a:t>
            </a:r>
            <a:r>
              <a:rPr lang="en-US" sz="2800" dirty="0">
                <a:latin typeface="Avenir Book"/>
                <a:cs typeface="Avenir Book"/>
                <a:hlinkClick r:id="rId3" action="ppaction://hlinksldjump"/>
              </a:rPr>
              <a:t>(Smarts)</a:t>
            </a:r>
            <a:endParaRPr lang="en-US" sz="2800" dirty="0">
              <a:latin typeface="Avenir Book"/>
              <a:cs typeface="Avenir Book"/>
            </a:endParaRPr>
          </a:p>
          <a:p>
            <a:r>
              <a:rPr lang="en-US" sz="2800" dirty="0">
                <a:latin typeface="Avenir Book"/>
                <a:cs typeface="Avenir Book"/>
                <a:hlinkClick r:id="rId4" action="ppaction://hlinksldjump"/>
              </a:rPr>
              <a:t>E2E for Storage (W4N)</a:t>
            </a:r>
            <a:endParaRPr lang="en-US" sz="2800" dirty="0">
              <a:latin typeface="Avenir Book"/>
              <a:cs typeface="Avenir Book"/>
            </a:endParaRPr>
          </a:p>
          <a:p>
            <a:pPr marL="0" indent="0">
              <a:buNone/>
            </a:pPr>
            <a:r>
              <a:rPr lang="en-US" sz="2800" dirty="0" smtClean="0">
                <a:latin typeface="Avenir Book"/>
                <a:cs typeface="Avenir Book"/>
                <a:hlinkClick r:id="rId5" action="ppaction://hlinksldjump"/>
              </a:rPr>
              <a:t>vCloud Director – Solution Pack (W4N)</a:t>
            </a:r>
            <a:endParaRPr lang="en-US" sz="2800" dirty="0" smtClean="0">
              <a:latin typeface="Avenir Book"/>
              <a:cs typeface="Avenir Book"/>
            </a:endParaRPr>
          </a:p>
          <a:p>
            <a:r>
              <a:rPr lang="en-US" sz="2800" dirty="0" smtClean="0">
                <a:latin typeface="Avenir Book"/>
                <a:cs typeface="Avenir Book"/>
                <a:hlinkClick r:id="rId6" action="ppaction://hlinksldjump"/>
              </a:rPr>
              <a:t>Storage </a:t>
            </a:r>
            <a:r>
              <a:rPr lang="en-US" sz="2800" dirty="0">
                <a:latin typeface="Avenir Book"/>
                <a:cs typeface="Avenir Book"/>
                <a:hlinkClick r:id="rId6" action="ppaction://hlinksldjump"/>
              </a:rPr>
              <a:t>Assessment </a:t>
            </a:r>
            <a:r>
              <a:rPr lang="en-US" sz="2800" dirty="0" smtClean="0">
                <a:latin typeface="Avenir Book"/>
                <a:cs typeface="Avenir Book"/>
                <a:hlinkClick r:id="rId6" action="ppaction://hlinksldjump"/>
              </a:rPr>
              <a:t>Service</a:t>
            </a:r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209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468" y="1302619"/>
            <a:ext cx="4464844" cy="322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15" y="43533"/>
            <a:ext cx="2405435" cy="14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4794108"/>
            <a:ext cx="6400800" cy="1112564"/>
          </a:xfrm>
        </p:spPr>
        <p:txBody>
          <a:bodyPr/>
          <a:lstStyle/>
          <a:p>
            <a:r>
              <a:rPr lang="en-US" dirty="0">
                <a:latin typeface="Avenir Book" charset="0"/>
                <a:cs typeface="Avenir Book" charset="0"/>
                <a:sym typeface="Avenir Book" charset="0"/>
              </a:rPr>
              <a:t>Device monitoring and </a:t>
            </a:r>
            <a:endParaRPr lang="en-US" dirty="0" smtClean="0">
              <a:latin typeface="Avenir Book" charset="0"/>
              <a:cs typeface="Avenir Book" charset="0"/>
              <a:sym typeface="Avenir Book" charset="0"/>
            </a:endParaRPr>
          </a:p>
          <a:p>
            <a:r>
              <a:rPr lang="en-US" dirty="0" smtClean="0">
                <a:latin typeface="Avenir Book" charset="0"/>
                <a:cs typeface="Avenir Book" charset="0"/>
                <a:sym typeface="Avenir Book" charset="0"/>
              </a:rPr>
              <a:t>Service </a:t>
            </a:r>
            <a:r>
              <a:rPr lang="en-US" dirty="0">
                <a:latin typeface="Avenir Book" charset="0"/>
                <a:cs typeface="Avenir Book" charset="0"/>
                <a:sym typeface="Avenir Book" charset="0"/>
              </a:rPr>
              <a:t>Level Agreement </a:t>
            </a:r>
            <a:r>
              <a:rPr lang="en-US" dirty="0" smtClean="0">
                <a:latin typeface="Avenir Book" charset="0"/>
                <a:cs typeface="Avenir Book" charset="0"/>
                <a:sym typeface="Avenir Book" charset="0"/>
              </a:rPr>
              <a:t>(SLA) reporting</a:t>
            </a:r>
            <a:endParaRPr lang="en-US" dirty="0"/>
          </a:p>
        </p:txBody>
      </p:sp>
      <p:sp>
        <p:nvSpPr>
          <p:cNvPr id="6149" name="TextBox 1"/>
          <p:cNvSpPr txBox="1">
            <a:spLocks noChangeArrowheads="1"/>
          </p:cNvSpPr>
          <p:nvPr/>
        </p:nvSpPr>
        <p:spPr bwMode="auto">
          <a:xfrm>
            <a:off x="2755410" y="340444"/>
            <a:ext cx="3544809" cy="95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3366FF"/>
                </a:solidFill>
              </a:rPr>
              <a:t>m</a:t>
            </a:r>
            <a:r>
              <a:rPr lang="en-US" dirty="0">
                <a:latin typeface="Avenir Book" charset="0"/>
                <a:cs typeface="Avenir Book" charset="0"/>
                <a:sym typeface="Avenir Book" charset="0"/>
              </a:rPr>
              <a:t>.Reports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95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43533"/>
            <a:ext cx="1038076" cy="62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466576" y="980033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466576" y="335980"/>
            <a:ext cx="8641705" cy="70544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000" dirty="0">
                <a:latin typeface="Avenir Black"/>
                <a:cs typeface="Avenir Black"/>
              </a:rPr>
              <a:t>m.Reports = W4N reports on any </a:t>
            </a:r>
            <a:r>
              <a:rPr lang="en-US" sz="3000" dirty="0" err="1">
                <a:latin typeface="Avenir Black"/>
                <a:cs typeface="Avenir Black"/>
              </a:rPr>
              <a:t>iOS</a:t>
            </a:r>
            <a:r>
              <a:rPr lang="en-US" sz="3000" dirty="0">
                <a:latin typeface="Avenir Black"/>
                <a:cs typeface="Avenir Black"/>
              </a:rPr>
              <a:t> device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73943" y="1130042"/>
            <a:ext cx="3487646" cy="642938"/>
          </a:xfrm>
        </p:spPr>
        <p:txBody>
          <a:bodyPr>
            <a:normAutofit/>
          </a:bodyPr>
          <a:lstStyle/>
          <a:p>
            <a:pPr marL="268288" indent="-268288" eaLnBrk="1" hangingPunct="1">
              <a:buSzPct val="38000"/>
              <a:buBlip>
                <a:blip r:embed="rId3"/>
              </a:buBlip>
              <a:defRPr/>
            </a:pPr>
            <a:r>
              <a:rPr lang="en-US" dirty="0">
                <a:latin typeface="Avenir Book" charset="0"/>
                <a:ea typeface="ＭＳ Ｐゴシック" charset="0"/>
                <a:cs typeface="ＭＳ Ｐゴシック" charset="0"/>
              </a:rPr>
              <a:t>Graphical reports</a:t>
            </a:r>
          </a:p>
        </p:txBody>
      </p:sp>
      <p:grpSp>
        <p:nvGrpSpPr>
          <p:cNvPr id="9224" name="Group 8"/>
          <p:cNvGrpSpPr>
            <a:grpSpLocks/>
          </p:cNvGrpSpPr>
          <p:nvPr/>
        </p:nvGrpSpPr>
        <p:grpSpPr bwMode="auto">
          <a:xfrm>
            <a:off x="3241278" y="1688629"/>
            <a:ext cx="5027414" cy="3839766"/>
            <a:chOff x="0" y="0"/>
            <a:chExt cx="4504" cy="3439"/>
          </a:xfrm>
        </p:grpSpPr>
        <p:pic>
          <p:nvPicPr>
            <p:cNvPr id="718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3884">
              <a:off x="122" y="161"/>
              <a:ext cx="4266" cy="3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7" name="Picture 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04" cy="3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7" name="Group 11"/>
          <p:cNvGrpSpPr>
            <a:grpSpLocks/>
          </p:cNvGrpSpPr>
          <p:nvPr/>
        </p:nvGrpSpPr>
        <p:grpSpPr bwMode="auto">
          <a:xfrm>
            <a:off x="3284810" y="1733277"/>
            <a:ext cx="4938117" cy="3750469"/>
            <a:chOff x="0" y="0"/>
            <a:chExt cx="4424" cy="3359"/>
          </a:xfrm>
        </p:grpSpPr>
        <p:pic>
          <p:nvPicPr>
            <p:cNvPr id="7184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00905">
              <a:off x="111" y="145"/>
              <a:ext cx="4208" cy="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5" name="Picture 1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424" cy="3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30" name="Group 14"/>
          <p:cNvGrpSpPr>
            <a:grpSpLocks/>
          </p:cNvGrpSpPr>
          <p:nvPr/>
        </p:nvGrpSpPr>
        <p:grpSpPr bwMode="auto">
          <a:xfrm>
            <a:off x="3454474" y="1923033"/>
            <a:ext cx="4598789" cy="3375422"/>
            <a:chOff x="0" y="0"/>
            <a:chExt cx="4120" cy="3024"/>
          </a:xfrm>
        </p:grpSpPr>
        <p:pic>
          <p:nvPicPr>
            <p:cNvPr id="7182" name="Picture 1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24"/>
              <a:ext cx="4072" cy="2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3" name="Picture 13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20" cy="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33" name="Group 17"/>
          <p:cNvGrpSpPr>
            <a:grpSpLocks/>
          </p:cNvGrpSpPr>
          <p:nvPr/>
        </p:nvGrpSpPr>
        <p:grpSpPr bwMode="auto">
          <a:xfrm>
            <a:off x="3145284" y="2035771"/>
            <a:ext cx="4902398" cy="3670102"/>
            <a:chOff x="0" y="0"/>
            <a:chExt cx="4392" cy="3288"/>
          </a:xfrm>
        </p:grpSpPr>
        <p:pic>
          <p:nvPicPr>
            <p:cNvPr id="7180" name="Picture 1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17186">
              <a:off x="76" y="96"/>
              <a:ext cx="4240" cy="3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1" name="Picture 16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92" cy="3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4" name="Rectangle 18"/>
          <p:cNvSpPr>
            <a:spLocks/>
          </p:cNvSpPr>
          <p:nvPr/>
        </p:nvSpPr>
        <p:spPr bwMode="auto">
          <a:xfrm>
            <a:off x="437555" y="2563557"/>
            <a:ext cx="3401814" cy="270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41093" indent="-241093">
              <a:lnSpc>
                <a:spcPct val="200000"/>
              </a:lnSpc>
              <a:spcBef>
                <a:spcPts val="765"/>
              </a:spcBef>
              <a:buSzPct val="38000"/>
              <a:buBlip>
                <a:blip r:embed="rId3"/>
              </a:buBlip>
            </a:pPr>
            <a:r>
              <a:rPr lang="en-US" sz="2800" dirty="0" smtClean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Alerts</a:t>
            </a:r>
          </a:p>
          <a:p>
            <a:pPr marL="241093" indent="-241093">
              <a:lnSpc>
                <a:spcPct val="200000"/>
              </a:lnSpc>
              <a:spcBef>
                <a:spcPts val="765"/>
              </a:spcBef>
              <a:buSzPct val="38000"/>
              <a:buBlip>
                <a:blip r:embed="rId3"/>
              </a:buBlip>
            </a:pPr>
            <a:r>
              <a:rPr lang="en-US" sz="28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Sharing</a:t>
            </a:r>
          </a:p>
          <a:p>
            <a:pPr marL="241093" indent="-241093">
              <a:lnSpc>
                <a:spcPct val="200000"/>
              </a:lnSpc>
              <a:spcBef>
                <a:spcPts val="765"/>
              </a:spcBef>
              <a:buSzPct val="38000"/>
              <a:buBlip>
                <a:blip r:embed="rId3"/>
              </a:buBlip>
            </a:pPr>
            <a:r>
              <a:rPr lang="en-US" sz="2800" dirty="0" smtClean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Easy to use</a:t>
            </a:r>
          </a:p>
        </p:txBody>
      </p:sp>
      <p:sp>
        <p:nvSpPr>
          <p:cNvPr id="9235" name="Rectangle 19"/>
          <p:cNvSpPr>
            <a:spLocks/>
          </p:cNvSpPr>
          <p:nvPr/>
        </p:nvSpPr>
        <p:spPr bwMode="auto">
          <a:xfrm>
            <a:off x="1096026" y="2040337"/>
            <a:ext cx="2903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l"/>
            <a:r>
              <a:rPr lang="en-US" sz="3400" dirty="0">
                <a:latin typeface="Avenir Black" charset="0"/>
                <a:ea typeface="ＭＳ Ｐゴシック" charset="0"/>
                <a:cs typeface="ＭＳ Ｐゴシック" charset="0"/>
                <a:sym typeface="Avenir Black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84723373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9234" grpId="0" build="p" autoUpdateAnimBg="0" advAuto="1000"/>
      <p:bldP spid="9235" grpId="0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17685</TotalTime>
  <Words>1501</Words>
  <Application>Microsoft Macintosh PowerPoint</Application>
  <PresentationFormat>On-screen Show (4:3)</PresentationFormat>
  <Paragraphs>281</Paragraphs>
  <Slides>40</Slides>
  <Notes>6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iQ Consult</vt:lpstr>
      <vt:lpstr>About iQ Consult</vt:lpstr>
      <vt:lpstr>PowerPoint Presentation</vt:lpstr>
      <vt:lpstr>Some recent experiences</vt:lpstr>
      <vt:lpstr>Our emc partnership</vt:lpstr>
      <vt:lpstr>Our approach</vt:lpstr>
      <vt:lpstr>iQ Consult Offerings</vt:lpstr>
      <vt:lpstr>PowerPoint Presentation</vt:lpstr>
      <vt:lpstr>m.Reports = W4N reports on any iOS device</vt:lpstr>
      <vt:lpstr>PowerPoint Presentation</vt:lpstr>
      <vt:lpstr>Alerts</vt:lpstr>
      <vt:lpstr>Flexible &amp; User Friendly</vt:lpstr>
      <vt:lpstr>Flexible &amp; User Friendly</vt:lpstr>
      <vt:lpstr>Flexible &amp; User Friendly</vt:lpstr>
      <vt:lpstr>Shared Intelligence</vt:lpstr>
      <vt:lpstr>Secure</vt:lpstr>
      <vt:lpstr>What’s involved?</vt:lpstr>
      <vt:lpstr>Cost (AUD excluding GST)</vt:lpstr>
      <vt:lpstr>PowerPoint Presentation</vt:lpstr>
      <vt:lpstr>PowerPoint Presentation</vt:lpstr>
      <vt:lpstr>In Beta</vt:lpstr>
      <vt:lpstr>E2E Storage  Watch4net SolutionPack  for End-to-End Storage   </vt:lpstr>
      <vt:lpstr>E2E Storage</vt:lpstr>
      <vt:lpstr>E2E Storage</vt:lpstr>
      <vt:lpstr>PowerPoint Presentation</vt:lpstr>
      <vt:lpstr>PowerPoint Presentation</vt:lpstr>
      <vt:lpstr>Storage Assessment Service</vt:lpstr>
      <vt:lpstr>Why Perform a Storage Assessment?</vt:lpstr>
      <vt:lpstr>Storage Assessment process</vt:lpstr>
      <vt:lpstr>Storage Assessment report</vt:lpstr>
      <vt:lpstr>Scope of SAS</vt:lpstr>
      <vt:lpstr>Potential licensing revenue to EMC</vt:lpstr>
      <vt:lpstr> VCD-SP  Watch4net SolutionPack for vCloud Director  supports both VMware vCloud Director v1.5 and v5.1    </vt:lpstr>
      <vt:lpstr>VCD-SP</vt:lpstr>
      <vt:lpstr>PowerPoint Presentation</vt:lpstr>
      <vt:lpstr>PowerPoint Presentation</vt:lpstr>
      <vt:lpstr>VCD-Solution Pack at NextGen Cloud Services</vt:lpstr>
      <vt:lpstr>Cost (excluding GST)</vt:lpstr>
      <vt:lpstr>iQ Consult is committed to making our customer’s investment in EMC Advanced Software solutions  exceed expectations</vt:lpstr>
      <vt:lpstr>PowerPoint Presentation</vt:lpstr>
    </vt:vector>
  </TitlesOfParts>
  <Company>iQ Consult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Meeting</dc:title>
  <dc:creator>Brad Jelfs</dc:creator>
  <cp:lastModifiedBy>Brad Jelfs</cp:lastModifiedBy>
  <cp:revision>413</cp:revision>
  <dcterms:created xsi:type="dcterms:W3CDTF">2013-01-05T02:32:34Z</dcterms:created>
  <dcterms:modified xsi:type="dcterms:W3CDTF">2013-07-24T06:39:30Z</dcterms:modified>
</cp:coreProperties>
</file>