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72" r:id="rId4"/>
    <p:sldId id="268" r:id="rId5"/>
    <p:sldId id="270" r:id="rId6"/>
    <p:sldId id="273" r:id="rId7"/>
    <p:sldId id="274" r:id="rId8"/>
    <p:sldId id="277" r:id="rId9"/>
    <p:sldId id="278" r:id="rId10"/>
    <p:sldId id="275" r:id="rId11"/>
    <p:sldId id="276" r:id="rId12"/>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9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5C755D5F-11BC-43B3-AAED-00F432F7066F}" type="datetimeFigureOut">
              <a:rPr lang="es-MX" smtClean="0"/>
              <a:t>04/02/2016</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8206807-1976-46B6-A23E-6CBFCC8AC3CA}" type="slidenum">
              <a:rPr lang="es-MX" smtClean="0"/>
              <a:t>‹Nº›</a:t>
            </a:fld>
            <a:endParaRPr lang="es-MX"/>
          </a:p>
        </p:txBody>
      </p:sp>
    </p:spTree>
    <p:extLst>
      <p:ext uri="{BB962C8B-B14F-4D97-AF65-F5344CB8AC3E}">
        <p14:creationId xmlns:p14="http://schemas.microsoft.com/office/powerpoint/2010/main" val="127621464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5C755D5F-11BC-43B3-AAED-00F432F7066F}" type="datetimeFigureOut">
              <a:rPr lang="es-MX" smtClean="0"/>
              <a:t>04/02/2016</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8206807-1976-46B6-A23E-6CBFCC8AC3CA}" type="slidenum">
              <a:rPr lang="es-MX" smtClean="0"/>
              <a:t>‹Nº›</a:t>
            </a:fld>
            <a:endParaRPr lang="es-MX"/>
          </a:p>
        </p:txBody>
      </p:sp>
    </p:spTree>
    <p:extLst>
      <p:ext uri="{BB962C8B-B14F-4D97-AF65-F5344CB8AC3E}">
        <p14:creationId xmlns:p14="http://schemas.microsoft.com/office/powerpoint/2010/main" val="328948638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5C755D5F-11BC-43B3-AAED-00F432F7066F}" type="datetimeFigureOut">
              <a:rPr lang="es-MX" smtClean="0"/>
              <a:t>04/02/2016</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8206807-1976-46B6-A23E-6CBFCC8AC3CA}" type="slidenum">
              <a:rPr lang="es-MX" smtClean="0"/>
              <a:t>‹Nº›</a:t>
            </a:fld>
            <a:endParaRPr lang="es-MX"/>
          </a:p>
        </p:txBody>
      </p:sp>
    </p:spTree>
    <p:extLst>
      <p:ext uri="{BB962C8B-B14F-4D97-AF65-F5344CB8AC3E}">
        <p14:creationId xmlns:p14="http://schemas.microsoft.com/office/powerpoint/2010/main" val="129219865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5C755D5F-11BC-43B3-AAED-00F432F7066F}" type="datetimeFigureOut">
              <a:rPr lang="es-MX" smtClean="0"/>
              <a:t>04/02/2016</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8206807-1976-46B6-A23E-6CBFCC8AC3CA}" type="slidenum">
              <a:rPr lang="es-MX" smtClean="0"/>
              <a:t>‹Nº›</a:t>
            </a:fld>
            <a:endParaRPr lang="es-MX"/>
          </a:p>
        </p:txBody>
      </p:sp>
    </p:spTree>
    <p:extLst>
      <p:ext uri="{BB962C8B-B14F-4D97-AF65-F5344CB8AC3E}">
        <p14:creationId xmlns:p14="http://schemas.microsoft.com/office/powerpoint/2010/main" val="367619468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5C755D5F-11BC-43B3-AAED-00F432F7066F}" type="datetimeFigureOut">
              <a:rPr lang="es-MX" smtClean="0"/>
              <a:t>04/02/2016</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8206807-1976-46B6-A23E-6CBFCC8AC3CA}" type="slidenum">
              <a:rPr lang="es-MX" smtClean="0"/>
              <a:t>‹Nº›</a:t>
            </a:fld>
            <a:endParaRPr lang="es-MX"/>
          </a:p>
        </p:txBody>
      </p:sp>
    </p:spTree>
    <p:extLst>
      <p:ext uri="{BB962C8B-B14F-4D97-AF65-F5344CB8AC3E}">
        <p14:creationId xmlns:p14="http://schemas.microsoft.com/office/powerpoint/2010/main" val="24770613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5C755D5F-11BC-43B3-AAED-00F432F7066F}" type="datetimeFigureOut">
              <a:rPr lang="es-MX" smtClean="0"/>
              <a:t>04/02/2016</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F8206807-1976-46B6-A23E-6CBFCC8AC3CA}" type="slidenum">
              <a:rPr lang="es-MX" smtClean="0"/>
              <a:t>‹Nº›</a:t>
            </a:fld>
            <a:endParaRPr lang="es-MX"/>
          </a:p>
        </p:txBody>
      </p:sp>
    </p:spTree>
    <p:extLst>
      <p:ext uri="{BB962C8B-B14F-4D97-AF65-F5344CB8AC3E}">
        <p14:creationId xmlns:p14="http://schemas.microsoft.com/office/powerpoint/2010/main" val="99180473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5C755D5F-11BC-43B3-AAED-00F432F7066F}" type="datetimeFigureOut">
              <a:rPr lang="es-MX" smtClean="0"/>
              <a:t>04/02/2016</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F8206807-1976-46B6-A23E-6CBFCC8AC3CA}" type="slidenum">
              <a:rPr lang="es-MX" smtClean="0"/>
              <a:t>‹Nº›</a:t>
            </a:fld>
            <a:endParaRPr lang="es-MX"/>
          </a:p>
        </p:txBody>
      </p:sp>
    </p:spTree>
    <p:extLst>
      <p:ext uri="{BB962C8B-B14F-4D97-AF65-F5344CB8AC3E}">
        <p14:creationId xmlns:p14="http://schemas.microsoft.com/office/powerpoint/2010/main" val="421164971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5C755D5F-11BC-43B3-AAED-00F432F7066F}" type="datetimeFigureOut">
              <a:rPr lang="es-MX" smtClean="0"/>
              <a:t>04/02/2016</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F8206807-1976-46B6-A23E-6CBFCC8AC3CA}" type="slidenum">
              <a:rPr lang="es-MX" smtClean="0"/>
              <a:t>‹Nº›</a:t>
            </a:fld>
            <a:endParaRPr lang="es-MX"/>
          </a:p>
        </p:txBody>
      </p:sp>
    </p:spTree>
    <p:extLst>
      <p:ext uri="{BB962C8B-B14F-4D97-AF65-F5344CB8AC3E}">
        <p14:creationId xmlns:p14="http://schemas.microsoft.com/office/powerpoint/2010/main" val="74769540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5C755D5F-11BC-43B3-AAED-00F432F7066F}" type="datetimeFigureOut">
              <a:rPr lang="es-MX" smtClean="0"/>
              <a:t>04/02/2016</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F8206807-1976-46B6-A23E-6CBFCC8AC3CA}" type="slidenum">
              <a:rPr lang="es-MX" smtClean="0"/>
              <a:t>‹Nº›</a:t>
            </a:fld>
            <a:endParaRPr lang="es-MX"/>
          </a:p>
        </p:txBody>
      </p:sp>
    </p:spTree>
    <p:extLst>
      <p:ext uri="{BB962C8B-B14F-4D97-AF65-F5344CB8AC3E}">
        <p14:creationId xmlns:p14="http://schemas.microsoft.com/office/powerpoint/2010/main" val="6812834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5C755D5F-11BC-43B3-AAED-00F432F7066F}" type="datetimeFigureOut">
              <a:rPr lang="es-MX" smtClean="0"/>
              <a:t>04/02/2016</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F8206807-1976-46B6-A23E-6CBFCC8AC3CA}" type="slidenum">
              <a:rPr lang="es-MX" smtClean="0"/>
              <a:t>‹Nº›</a:t>
            </a:fld>
            <a:endParaRPr lang="es-MX"/>
          </a:p>
        </p:txBody>
      </p:sp>
    </p:spTree>
    <p:extLst>
      <p:ext uri="{BB962C8B-B14F-4D97-AF65-F5344CB8AC3E}">
        <p14:creationId xmlns:p14="http://schemas.microsoft.com/office/powerpoint/2010/main" val="305816073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5C755D5F-11BC-43B3-AAED-00F432F7066F}" type="datetimeFigureOut">
              <a:rPr lang="es-MX" smtClean="0"/>
              <a:t>04/02/2016</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F8206807-1976-46B6-A23E-6CBFCC8AC3CA}" type="slidenum">
              <a:rPr lang="es-MX" smtClean="0"/>
              <a:t>‹Nº›</a:t>
            </a:fld>
            <a:endParaRPr lang="es-MX"/>
          </a:p>
        </p:txBody>
      </p:sp>
    </p:spTree>
    <p:extLst>
      <p:ext uri="{BB962C8B-B14F-4D97-AF65-F5344CB8AC3E}">
        <p14:creationId xmlns:p14="http://schemas.microsoft.com/office/powerpoint/2010/main" val="69361919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755D5F-11BC-43B3-AAED-00F432F7066F}" type="datetimeFigureOut">
              <a:rPr lang="es-MX" smtClean="0"/>
              <a:t>04/02/2016</a:t>
            </a:fld>
            <a:endParaRPr lang="es-MX"/>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206807-1976-46B6-A23E-6CBFCC8AC3CA}" type="slidenum">
              <a:rPr lang="es-MX" smtClean="0"/>
              <a:t>‹Nº›</a:t>
            </a:fld>
            <a:endParaRPr lang="es-MX"/>
          </a:p>
        </p:txBody>
      </p:sp>
    </p:spTree>
    <p:extLst>
      <p:ext uri="{BB962C8B-B14F-4D97-AF65-F5344CB8AC3E}">
        <p14:creationId xmlns:p14="http://schemas.microsoft.com/office/powerpoint/2010/main" val="22902279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8.xml"/><Relationship Id="rId5" Type="http://schemas.openxmlformats.org/officeDocument/2006/relationships/image" Target="../media/image4.emf"/><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emf"/><Relationship Id="rId1" Type="http://schemas.openxmlformats.org/officeDocument/2006/relationships/slideLayout" Target="../slideLayouts/slideLayout8.xml"/><Relationship Id="rId5" Type="http://schemas.openxmlformats.org/officeDocument/2006/relationships/image" Target="../media/image16.jpe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1259632" y="3886200"/>
            <a:ext cx="7128792" cy="2567136"/>
          </a:xfrm>
        </p:spPr>
        <p:txBody>
          <a:bodyPr>
            <a:normAutofit/>
          </a:bodyPr>
          <a:lstStyle/>
          <a:p>
            <a:r>
              <a:rPr lang="es-MX" dirty="0" smtClean="0">
                <a:solidFill>
                  <a:schemeClr val="tx1"/>
                </a:solidFill>
              </a:rPr>
              <a:t>Melissa Ruiz Higuera </a:t>
            </a:r>
          </a:p>
          <a:p>
            <a:r>
              <a:rPr lang="es-MX" sz="3000" dirty="0" smtClean="0">
                <a:solidFill>
                  <a:schemeClr val="tx1"/>
                </a:solidFill>
              </a:rPr>
              <a:t>Asesora de Proyectos</a:t>
            </a:r>
          </a:p>
          <a:p>
            <a:r>
              <a:rPr lang="es-MX" sz="2600" dirty="0" smtClean="0">
                <a:solidFill>
                  <a:schemeClr val="tx1"/>
                </a:solidFill>
              </a:rPr>
              <a:t>melissa@checksystems.com</a:t>
            </a:r>
            <a:endParaRPr lang="es-MX" sz="2600" dirty="0">
              <a:solidFill>
                <a:schemeClr val="tx1"/>
              </a:solidFill>
            </a:endParaRPr>
          </a:p>
        </p:txBody>
      </p:sp>
      <p:sp>
        <p:nvSpPr>
          <p:cNvPr id="10" name="CuadroTexto 9"/>
          <p:cNvSpPr txBox="1"/>
          <p:nvPr/>
        </p:nvSpPr>
        <p:spPr>
          <a:xfrm>
            <a:off x="755576" y="1700808"/>
            <a:ext cx="7128792" cy="1107996"/>
          </a:xfrm>
          <a:prstGeom prst="rect">
            <a:avLst/>
          </a:prstGeom>
          <a:noFill/>
        </p:spPr>
        <p:txBody>
          <a:bodyPr wrap="square" rtlCol="0">
            <a:spAutoFit/>
          </a:bodyPr>
          <a:lstStyle/>
          <a:p>
            <a:pPr algn="ctr"/>
            <a:r>
              <a:rPr lang="es-MX" sz="6600" dirty="0" err="1" smtClean="0">
                <a:latin typeface="Arial Black" panose="020B0A04020102020204" pitchFamily="34" charset="0"/>
              </a:rPr>
              <a:t>Check</a:t>
            </a:r>
            <a:r>
              <a:rPr lang="es-MX" sz="6600" dirty="0" err="1" smtClean="0">
                <a:solidFill>
                  <a:srgbClr val="FF0000"/>
                </a:solidFill>
                <a:latin typeface="Arial Black" panose="020B0A04020102020204" pitchFamily="34" charset="0"/>
              </a:rPr>
              <a:t>Systems</a:t>
            </a:r>
            <a:endParaRPr lang="es-MX" sz="6600" dirty="0">
              <a:solidFill>
                <a:srgbClr val="FF0000"/>
              </a:solidFill>
              <a:latin typeface="Arial Black" panose="020B0A04020102020204" pitchFamily="34" charset="0"/>
            </a:endParaRPr>
          </a:p>
        </p:txBody>
      </p:sp>
    </p:spTree>
    <p:extLst>
      <p:ext uri="{BB962C8B-B14F-4D97-AF65-F5344CB8AC3E}">
        <p14:creationId xmlns:p14="http://schemas.microsoft.com/office/powerpoint/2010/main" val="31224629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1835696" y="620688"/>
            <a:ext cx="5927059" cy="494709"/>
          </a:xfrm>
        </p:spPr>
        <p:txBody>
          <a:bodyPr>
            <a:normAutofit fontScale="90000"/>
          </a:bodyPr>
          <a:lstStyle/>
          <a:p>
            <a:r>
              <a:rPr lang="es-MX" dirty="0" smtClean="0"/>
              <a:t>Beneficios para tiendas minoristas </a:t>
            </a:r>
            <a:endParaRPr lang="es-MX" dirty="0"/>
          </a:p>
        </p:txBody>
      </p:sp>
      <p:sp>
        <p:nvSpPr>
          <p:cNvPr id="5" name="Marcador de contenido 4"/>
          <p:cNvSpPr>
            <a:spLocks noGrp="1"/>
          </p:cNvSpPr>
          <p:nvPr>
            <p:ph idx="1"/>
          </p:nvPr>
        </p:nvSpPr>
        <p:spPr>
          <a:xfrm>
            <a:off x="457200" y="1700808"/>
            <a:ext cx="8229600" cy="4425355"/>
          </a:xfrm>
        </p:spPr>
        <p:txBody>
          <a:bodyPr>
            <a:normAutofit fontScale="85000" lnSpcReduction="20000"/>
          </a:bodyPr>
          <a:lstStyle/>
          <a:p>
            <a:r>
              <a:rPr lang="es-MX" dirty="0" smtClean="0"/>
              <a:t>Medir y comparar el desempeño de las tiendas</a:t>
            </a:r>
          </a:p>
          <a:p>
            <a:r>
              <a:rPr lang="es-MX" dirty="0" smtClean="0"/>
              <a:t>Predecir el tráfico (Horarios bajos y altos, patrones de conducta)</a:t>
            </a:r>
          </a:p>
          <a:p>
            <a:r>
              <a:rPr lang="es-MX" dirty="0" smtClean="0"/>
              <a:t>Evaluación de promociones y publicidad</a:t>
            </a:r>
          </a:p>
          <a:p>
            <a:r>
              <a:rPr lang="es-MX" dirty="0" smtClean="0"/>
              <a:t>Crear eventos con  nuevas campañas, programas de entrenamiento, venta de nuevos productos, locación de productos y tomar medidas en la tienda:</a:t>
            </a:r>
          </a:p>
          <a:p>
            <a:pPr lvl="1"/>
            <a:r>
              <a:rPr lang="es-MX" dirty="0" smtClean="0"/>
              <a:t>Entrenar al personal</a:t>
            </a:r>
          </a:p>
          <a:p>
            <a:pPr lvl="1"/>
            <a:r>
              <a:rPr lang="es-MX" dirty="0" smtClean="0"/>
              <a:t>Determinar horarios de atención</a:t>
            </a:r>
          </a:p>
          <a:p>
            <a:pPr lvl="1"/>
            <a:r>
              <a:rPr lang="es-MX" dirty="0" smtClean="0"/>
              <a:t>Medir los efectos del clima</a:t>
            </a:r>
          </a:p>
          <a:p>
            <a:pPr lvl="1"/>
            <a:r>
              <a:rPr lang="es-MX" dirty="0" smtClean="0"/>
              <a:t>Medir el desempeño de los objetivos </a:t>
            </a:r>
          </a:p>
          <a:p>
            <a:endParaRPr lang="es-MX" dirty="0"/>
          </a:p>
        </p:txBody>
      </p:sp>
      <p:pic>
        <p:nvPicPr>
          <p:cNvPr id="1026" name="Picture 2" descr="http://www.lacrisisactual.info/wp-content/uploads/2010/12/crecimiento_economico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4755" y="4354603"/>
            <a:ext cx="3129245" cy="2503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59644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1470484" y="476672"/>
            <a:ext cx="6203032" cy="494709"/>
          </a:xfrm>
        </p:spPr>
        <p:txBody>
          <a:bodyPr>
            <a:normAutofit fontScale="90000"/>
          </a:bodyPr>
          <a:lstStyle/>
          <a:p>
            <a:r>
              <a:rPr lang="es-MX" dirty="0" smtClean="0"/>
              <a:t>Beneficios para centros comerciales</a:t>
            </a:r>
            <a:endParaRPr lang="es-MX" dirty="0"/>
          </a:p>
        </p:txBody>
      </p:sp>
      <p:sp>
        <p:nvSpPr>
          <p:cNvPr id="5" name="Marcador de contenido 4"/>
          <p:cNvSpPr>
            <a:spLocks noGrp="1"/>
          </p:cNvSpPr>
          <p:nvPr>
            <p:ph idx="1"/>
          </p:nvPr>
        </p:nvSpPr>
        <p:spPr>
          <a:xfrm>
            <a:off x="395536" y="1463750"/>
            <a:ext cx="8229600" cy="4158357"/>
          </a:xfrm>
        </p:spPr>
        <p:txBody>
          <a:bodyPr>
            <a:normAutofit fontScale="70000" lnSpcReduction="20000"/>
          </a:bodyPr>
          <a:lstStyle/>
          <a:p>
            <a:r>
              <a:rPr lang="es-MX" b="1" dirty="0" smtClean="0"/>
              <a:t>Cálculo del bien raíz</a:t>
            </a:r>
            <a:r>
              <a:rPr lang="es-MX" dirty="0" smtClean="0"/>
              <a:t>. Estime el valor de oferta del bien raíz. Esté enterado de cuantos clientes usan una entrada en particular en diferentes días. </a:t>
            </a:r>
          </a:p>
          <a:p>
            <a:r>
              <a:rPr lang="es-MX" b="1" dirty="0" smtClean="0"/>
              <a:t>Patrocinios</a:t>
            </a:r>
            <a:r>
              <a:rPr lang="es-MX" dirty="0" smtClean="0"/>
              <a:t>. Muestre cuantos de sus clientes actuales y prospectos pasan por su tienda y áreas claves en su tienda</a:t>
            </a:r>
          </a:p>
          <a:p>
            <a:r>
              <a:rPr lang="es-MX" b="1" dirty="0" smtClean="0"/>
              <a:t>Actividades promocionales</a:t>
            </a:r>
            <a:r>
              <a:rPr lang="es-MX" dirty="0" smtClean="0"/>
              <a:t>. Descubra que funciona, que no funciona y como convertir sus promociones en más clientes</a:t>
            </a:r>
          </a:p>
          <a:p>
            <a:r>
              <a:rPr lang="es-MX" b="1" dirty="0" smtClean="0"/>
              <a:t>Seguridad/ mantenimiento del personal</a:t>
            </a:r>
            <a:r>
              <a:rPr lang="es-MX" dirty="0" smtClean="0"/>
              <a:t>. Use los datos del tráfico de clientes para mejorar la seguridad y mantenimiento de su personal</a:t>
            </a:r>
          </a:p>
          <a:p>
            <a:r>
              <a:rPr lang="es-MX" b="1" dirty="0" smtClean="0"/>
              <a:t>Estrategias de marketing</a:t>
            </a:r>
            <a:r>
              <a:rPr lang="es-MX" dirty="0" smtClean="0"/>
              <a:t>. Use los datos del flujo de sus clientes para planes de marketing y promociones </a:t>
            </a:r>
          </a:p>
          <a:p>
            <a:endParaRPr lang="es-MX" dirty="0"/>
          </a:p>
        </p:txBody>
      </p:sp>
      <p:pic>
        <p:nvPicPr>
          <p:cNvPr id="2" name="Imagen 1"/>
          <p:cNvPicPr>
            <a:picLocks noChangeAspect="1"/>
          </p:cNvPicPr>
          <p:nvPr/>
        </p:nvPicPr>
        <p:blipFill>
          <a:blip r:embed="rId2"/>
          <a:stretch>
            <a:fillRect/>
          </a:stretch>
        </p:blipFill>
        <p:spPr>
          <a:xfrm>
            <a:off x="0" y="5054384"/>
            <a:ext cx="9144000" cy="1806659"/>
          </a:xfrm>
          <a:prstGeom prst="rect">
            <a:avLst/>
          </a:prstGeom>
        </p:spPr>
      </p:pic>
    </p:spTree>
    <p:extLst>
      <p:ext uri="{BB962C8B-B14F-4D97-AF65-F5344CB8AC3E}">
        <p14:creationId xmlns:p14="http://schemas.microsoft.com/office/powerpoint/2010/main" val="13464843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texto"/>
          <p:cNvSpPr>
            <a:spLocks noGrp="1"/>
          </p:cNvSpPr>
          <p:nvPr>
            <p:ph type="body" sz="half" idx="2"/>
          </p:nvPr>
        </p:nvSpPr>
        <p:spPr/>
        <p:txBody>
          <a:bodyPr/>
          <a:lstStyle/>
          <a:p>
            <a:pPr fontAlgn="base"/>
            <a:r>
              <a:rPr lang="es-MX" dirty="0"/>
              <a:t>Las antenas </a:t>
            </a:r>
            <a:r>
              <a:rPr lang="es-MX" dirty="0" err="1"/>
              <a:t>Classic</a:t>
            </a:r>
            <a:r>
              <a:rPr lang="es-MX" dirty="0"/>
              <a:t> Style combina software con reducción del ruido y un atractivo diseño en acrílico.</a:t>
            </a:r>
          </a:p>
          <a:p>
            <a:pPr fontAlgn="base"/>
            <a:r>
              <a:rPr lang="es-MX" dirty="0"/>
              <a:t>Las antenas </a:t>
            </a:r>
            <a:r>
              <a:rPr lang="es-MX" dirty="0" err="1"/>
              <a:t>Classic</a:t>
            </a:r>
            <a:r>
              <a:rPr lang="es-MX" dirty="0"/>
              <a:t> Style proporcionan una excelente detección, junto a un diseño atractivo, así como una eficaz experiencia de compra del cliente. El diseño en plexiglás y los </a:t>
            </a:r>
            <a:r>
              <a:rPr lang="es-MX" dirty="0" err="1"/>
              <a:t>LEDs</a:t>
            </a:r>
            <a:r>
              <a:rPr lang="es-MX" dirty="0"/>
              <a:t> integrados en color rojo, azul o verde, son perfecto para aquellos detallistas que buscan un diseño atractivo sin afectar el rendimiento.</a:t>
            </a:r>
          </a:p>
          <a:p>
            <a:endParaRPr lang="es-MX" dirty="0"/>
          </a:p>
        </p:txBody>
      </p:sp>
      <p:pic>
        <p:nvPicPr>
          <p:cNvPr id="5" name="4 Marcador de contenido" descr="http://us.checkpointsystems.com/assets/Classic_Style_front_leuchten.jpg"/>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563888" y="476672"/>
            <a:ext cx="3077639" cy="5853113"/>
          </a:xfrm>
          <a:prstGeom prst="rect">
            <a:avLst/>
          </a:prstGeom>
          <a:noFill/>
          <a:ln>
            <a:noFill/>
          </a:ln>
        </p:spPr>
      </p:pic>
      <p:pic>
        <p:nvPicPr>
          <p:cNvPr id="6" name="5 Imagen"/>
          <p:cNvPicPr/>
          <p:nvPr/>
        </p:nvPicPr>
        <p:blipFill>
          <a:blip r:embed="rId3">
            <a:extLst>
              <a:ext uri="{28A0092B-C50C-407E-A947-70E740481C1C}">
                <a14:useLocalDpi xmlns:a14="http://schemas.microsoft.com/office/drawing/2010/main" val="0"/>
              </a:ext>
            </a:extLst>
          </a:blip>
          <a:srcRect/>
          <a:stretch>
            <a:fillRect/>
          </a:stretch>
        </p:blipFill>
        <p:spPr bwMode="auto">
          <a:xfrm>
            <a:off x="683568" y="4766108"/>
            <a:ext cx="2099945" cy="1185545"/>
          </a:xfrm>
          <a:prstGeom prst="rect">
            <a:avLst/>
          </a:prstGeom>
          <a:noFill/>
          <a:ln>
            <a:noFill/>
          </a:ln>
        </p:spPr>
      </p:pic>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36096" y="4563283"/>
            <a:ext cx="5610225" cy="136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8 Imagen"/>
          <p:cNvPicPr/>
          <p:nvPr/>
        </p:nvPicPr>
        <p:blipFill>
          <a:blip r:embed="rId5">
            <a:extLst>
              <a:ext uri="{28A0092B-C50C-407E-A947-70E740481C1C}">
                <a14:useLocalDpi xmlns:a14="http://schemas.microsoft.com/office/drawing/2010/main" val="0"/>
              </a:ext>
            </a:extLst>
          </a:blip>
          <a:srcRect/>
          <a:stretch>
            <a:fillRect/>
          </a:stretch>
        </p:blipFill>
        <p:spPr bwMode="auto">
          <a:xfrm flipH="1">
            <a:off x="3465513" y="1071271"/>
            <a:ext cx="860896" cy="5214738"/>
          </a:xfrm>
          <a:prstGeom prst="rect">
            <a:avLst/>
          </a:prstGeom>
          <a:noFill/>
          <a:ln>
            <a:noFill/>
          </a:ln>
        </p:spPr>
      </p:pic>
      <p:sp>
        <p:nvSpPr>
          <p:cNvPr id="10" name="48 Cuadro de texto"/>
          <p:cNvSpPr txBox="1"/>
          <p:nvPr/>
        </p:nvSpPr>
        <p:spPr>
          <a:xfrm>
            <a:off x="5652120" y="1215287"/>
            <a:ext cx="3288670" cy="2463353"/>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342900" lvl="0" indent="-342900" fontAlgn="base">
              <a:lnSpc>
                <a:spcPts val="1800"/>
              </a:lnSpc>
              <a:spcAft>
                <a:spcPts val="900"/>
              </a:spcAft>
              <a:buClr>
                <a:srgbClr val="FF0000"/>
              </a:buClr>
              <a:buSzPts val="1000"/>
              <a:buFont typeface="Symbol"/>
              <a:buChar char=""/>
              <a:tabLst>
                <a:tab pos="457200" algn="l"/>
              </a:tabLst>
            </a:pPr>
            <a:r>
              <a:rPr lang="es-MX" sz="1350" dirty="0">
                <a:effectLst/>
                <a:latin typeface="inherit"/>
                <a:ea typeface="Times New Roman"/>
                <a:cs typeface="Arial"/>
              </a:rPr>
              <a:t>Excelente rendimiento</a:t>
            </a:r>
            <a:endParaRPr lang="es-MX" sz="1100" dirty="0">
              <a:effectLst/>
              <a:ea typeface="Calibri"/>
              <a:cs typeface="Times New Roman"/>
            </a:endParaRPr>
          </a:p>
          <a:p>
            <a:pPr marL="342900" lvl="0" indent="-342900" fontAlgn="base">
              <a:lnSpc>
                <a:spcPts val="1800"/>
              </a:lnSpc>
              <a:spcAft>
                <a:spcPts val="900"/>
              </a:spcAft>
              <a:buClr>
                <a:srgbClr val="FF0000"/>
              </a:buClr>
              <a:buSzPts val="1000"/>
              <a:buFont typeface="Symbol"/>
              <a:buChar char=""/>
              <a:tabLst>
                <a:tab pos="457200" algn="l"/>
              </a:tabLst>
            </a:pPr>
            <a:r>
              <a:rPr lang="es-MX" sz="1350" dirty="0">
                <a:effectLst/>
                <a:latin typeface="inherit"/>
                <a:ea typeface="Times New Roman"/>
                <a:cs typeface="Arial"/>
              </a:rPr>
              <a:t>Mejor capacidad de detección</a:t>
            </a:r>
            <a:endParaRPr lang="es-MX" sz="1100" dirty="0">
              <a:effectLst/>
              <a:ea typeface="Calibri"/>
              <a:cs typeface="Times New Roman"/>
            </a:endParaRPr>
          </a:p>
          <a:p>
            <a:pPr marL="342900" lvl="0" indent="-342900" fontAlgn="base">
              <a:lnSpc>
                <a:spcPts val="1800"/>
              </a:lnSpc>
              <a:spcAft>
                <a:spcPts val="900"/>
              </a:spcAft>
              <a:buClr>
                <a:srgbClr val="FF0000"/>
              </a:buClr>
              <a:buSzPts val="1000"/>
              <a:buFont typeface="Symbol"/>
              <a:buChar char=""/>
              <a:tabLst>
                <a:tab pos="457200" algn="l"/>
              </a:tabLst>
            </a:pPr>
            <a:r>
              <a:rPr lang="es-MX" sz="1350" dirty="0" err="1">
                <a:effectLst/>
                <a:latin typeface="inherit"/>
                <a:ea typeface="Times New Roman"/>
                <a:cs typeface="Arial"/>
              </a:rPr>
              <a:t>LEDs</a:t>
            </a:r>
            <a:r>
              <a:rPr lang="es-MX" sz="1350" dirty="0">
                <a:effectLst/>
                <a:latin typeface="inherit"/>
                <a:ea typeface="Times New Roman"/>
                <a:cs typeface="Arial"/>
              </a:rPr>
              <a:t> integrados en color rojo, azul y verde</a:t>
            </a:r>
            <a:endParaRPr lang="es-MX" sz="1100" dirty="0">
              <a:effectLst/>
              <a:ea typeface="Calibri"/>
              <a:cs typeface="Times New Roman"/>
            </a:endParaRPr>
          </a:p>
          <a:p>
            <a:pPr marL="342900" lvl="0" indent="-342900" fontAlgn="base">
              <a:lnSpc>
                <a:spcPts val="1800"/>
              </a:lnSpc>
              <a:spcAft>
                <a:spcPts val="900"/>
              </a:spcAft>
              <a:buClr>
                <a:srgbClr val="FF0000"/>
              </a:buClr>
              <a:buSzPts val="1000"/>
              <a:buFont typeface="Symbol"/>
              <a:buChar char=""/>
              <a:tabLst>
                <a:tab pos="457200" algn="l"/>
              </a:tabLst>
            </a:pPr>
            <a:r>
              <a:rPr lang="es-MX" sz="1350" dirty="0">
                <a:effectLst/>
                <a:latin typeface="inherit"/>
                <a:ea typeface="Times New Roman"/>
                <a:cs typeface="Arial"/>
              </a:rPr>
              <a:t>Bases de colores</a:t>
            </a:r>
            <a:endParaRPr lang="es-MX" sz="1100" dirty="0">
              <a:effectLst/>
              <a:ea typeface="Calibri"/>
              <a:cs typeface="Times New Roman"/>
            </a:endParaRPr>
          </a:p>
          <a:p>
            <a:pPr marL="342900" lvl="0" indent="-342900" fontAlgn="base">
              <a:lnSpc>
                <a:spcPts val="1800"/>
              </a:lnSpc>
              <a:spcAft>
                <a:spcPts val="900"/>
              </a:spcAft>
              <a:buClr>
                <a:srgbClr val="FF0000"/>
              </a:buClr>
              <a:buSzPts val="1000"/>
              <a:buFont typeface="Symbol"/>
              <a:buChar char=""/>
              <a:tabLst>
                <a:tab pos="457200" algn="l"/>
              </a:tabLst>
            </a:pPr>
            <a:r>
              <a:rPr lang="es-MX" sz="1350" dirty="0">
                <a:effectLst/>
                <a:latin typeface="inherit"/>
                <a:ea typeface="Times New Roman"/>
                <a:cs typeface="Arial"/>
              </a:rPr>
              <a:t>Electrónica ECO</a:t>
            </a:r>
            <a:endParaRPr lang="es-MX" sz="1100" dirty="0">
              <a:effectLst/>
              <a:ea typeface="Calibri"/>
              <a:cs typeface="Times New Roman"/>
            </a:endParaRPr>
          </a:p>
          <a:p>
            <a:pPr>
              <a:lnSpc>
                <a:spcPct val="115000"/>
              </a:lnSpc>
              <a:spcAft>
                <a:spcPts val="1000"/>
              </a:spcAft>
            </a:pPr>
            <a:r>
              <a:rPr lang="es-MX" sz="1100" dirty="0">
                <a:effectLst/>
                <a:ea typeface="Calibri"/>
                <a:cs typeface="Times New Roman"/>
              </a:rPr>
              <a:t> </a:t>
            </a:r>
          </a:p>
        </p:txBody>
      </p:sp>
    </p:spTree>
    <p:extLst>
      <p:ext uri="{BB962C8B-B14F-4D97-AF65-F5344CB8AC3E}">
        <p14:creationId xmlns:p14="http://schemas.microsoft.com/office/powerpoint/2010/main" val="12709342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CuadroTexto"/>
          <p:cNvSpPr txBox="1"/>
          <p:nvPr/>
        </p:nvSpPr>
        <p:spPr>
          <a:xfrm>
            <a:off x="539552" y="4361946"/>
            <a:ext cx="8136904" cy="2031325"/>
          </a:xfrm>
          <a:prstGeom prst="rect">
            <a:avLst/>
          </a:prstGeom>
          <a:noFill/>
        </p:spPr>
        <p:txBody>
          <a:bodyPr wrap="square" rtlCol="0">
            <a:spAutoFit/>
          </a:bodyPr>
          <a:lstStyle/>
          <a:p>
            <a:r>
              <a:rPr lang="es-MX" dirty="0" err="1" smtClean="0"/>
              <a:t>Checkpoint</a:t>
            </a:r>
            <a:r>
              <a:rPr lang="es-MX" dirty="0" smtClean="0"/>
              <a:t> </a:t>
            </a:r>
            <a:r>
              <a:rPr lang="es-MX" dirty="0"/>
              <a:t>es líder en el etiquetado en la tecnología EAS </a:t>
            </a:r>
            <a:r>
              <a:rPr lang="es-MX" dirty="0" smtClean="0"/>
              <a:t>RF de etiquetas duras </a:t>
            </a:r>
            <a:r>
              <a:rPr lang="es-MX" dirty="0"/>
              <a:t>otorgando a los minoristas la seguridad de sus productos en toda la cadena de suministro. </a:t>
            </a:r>
          </a:p>
          <a:p>
            <a:r>
              <a:rPr lang="es-MX" dirty="0" err="1"/>
              <a:t>Checkpoint</a:t>
            </a:r>
            <a:r>
              <a:rPr lang="es-MX" dirty="0"/>
              <a:t> ofrece un gran portafolio de etiquetas donde los minoristas pueden elegir la etiqueta más adecuada según la categoría el producto, el proceso de fabricación y el enfoque de marketing.</a:t>
            </a:r>
          </a:p>
          <a:p>
            <a:endParaRPr lang="es-MX" dirty="0"/>
          </a:p>
        </p:txBody>
      </p:sp>
      <p:pic>
        <p:nvPicPr>
          <p:cNvPr id="10" name="Marcador de contenido 9"/>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63688" y="1052736"/>
            <a:ext cx="5970240" cy="2858252"/>
          </a:xfrm>
        </p:spPr>
      </p:pic>
    </p:spTree>
    <p:extLst>
      <p:ext uri="{BB962C8B-B14F-4D97-AF65-F5344CB8AC3E}">
        <p14:creationId xmlns:p14="http://schemas.microsoft.com/office/powerpoint/2010/main" val="17918420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2463180" y="1647875"/>
            <a:ext cx="3641576" cy="1200329"/>
          </a:xfrm>
          <a:prstGeom prst="rect">
            <a:avLst/>
          </a:prstGeom>
          <a:noFill/>
        </p:spPr>
        <p:txBody>
          <a:bodyPr wrap="square" rtlCol="0">
            <a:spAutoFit/>
          </a:bodyPr>
          <a:lstStyle/>
          <a:p>
            <a:r>
              <a:rPr lang="es-MX" dirty="0"/>
              <a:t>La etiqueta EAS más pequeña y ligera disponible, ideal para collares, pulseras, relojes y otras joyas sueltas.</a:t>
            </a:r>
          </a:p>
        </p:txBody>
      </p:sp>
      <p:grpSp>
        <p:nvGrpSpPr>
          <p:cNvPr id="6" name="Grupo 5"/>
          <p:cNvGrpSpPr/>
          <p:nvPr/>
        </p:nvGrpSpPr>
        <p:grpSpPr>
          <a:xfrm>
            <a:off x="0" y="-243408"/>
            <a:ext cx="9376396" cy="7117501"/>
            <a:chOff x="0" y="-243408"/>
            <a:chExt cx="9376396" cy="7117501"/>
          </a:xfrm>
        </p:grpSpPr>
        <p:pic>
          <p:nvPicPr>
            <p:cNvPr id="1029"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l="41695" t="31439" r="24822" b="14821"/>
            <a:stretch/>
          </p:blipFill>
          <p:spPr bwMode="auto">
            <a:xfrm>
              <a:off x="3060782" y="4221088"/>
              <a:ext cx="2446372" cy="2341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9028" t="30047" r="26061" b="18006"/>
            <a:stretch/>
          </p:blipFill>
          <p:spPr bwMode="auto">
            <a:xfrm>
              <a:off x="5652120" y="-243408"/>
              <a:ext cx="3724276" cy="3305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44491" t="31326" r="24554" b="14671"/>
            <a:stretch/>
          </p:blipFill>
          <p:spPr bwMode="auto">
            <a:xfrm>
              <a:off x="0" y="3438061"/>
              <a:ext cx="3302323" cy="3436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560" y="1268760"/>
              <a:ext cx="2272362"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39735" t="38923" r="25995" b="18263"/>
            <a:stretch/>
          </p:blipFill>
          <p:spPr bwMode="auto">
            <a:xfrm>
              <a:off x="5364088" y="3212976"/>
              <a:ext cx="3655776"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6187391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6697" t="23203" r="43385" b="19760"/>
          <a:stretch/>
        </p:blipFill>
        <p:spPr bwMode="auto">
          <a:xfrm>
            <a:off x="4572000" y="1601152"/>
            <a:ext cx="4442048" cy="5050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3 CuadroTexto"/>
          <p:cNvSpPr txBox="1"/>
          <p:nvPr/>
        </p:nvSpPr>
        <p:spPr>
          <a:xfrm>
            <a:off x="3131840" y="476672"/>
            <a:ext cx="5544615" cy="830997"/>
          </a:xfrm>
          <a:prstGeom prst="rect">
            <a:avLst/>
          </a:prstGeom>
          <a:noFill/>
        </p:spPr>
        <p:txBody>
          <a:bodyPr wrap="square" rtlCol="0">
            <a:spAutoFit/>
          </a:bodyPr>
          <a:lstStyle/>
          <a:p>
            <a:r>
              <a:rPr lang="es-MX" sz="1600" dirty="0" smtClean="0"/>
              <a:t>Ofrece </a:t>
            </a:r>
            <a:r>
              <a:rPr lang="es-MX" sz="1600" dirty="0"/>
              <a:t>una construcción duradera con un cojín protector </a:t>
            </a:r>
            <a:r>
              <a:rPr lang="es-MX" sz="1600" dirty="0" smtClean="0"/>
              <a:t>para los diseños populares </a:t>
            </a:r>
            <a:r>
              <a:rPr lang="es-MX" sz="1600" dirty="0"/>
              <a:t>de este </a:t>
            </a:r>
            <a:r>
              <a:rPr lang="es-MX" sz="1600" dirty="0" smtClean="0"/>
              <a:t>año. El </a:t>
            </a:r>
            <a:r>
              <a:rPr lang="es-MX" sz="1600" dirty="0" err="1"/>
              <a:t>Tag</a:t>
            </a:r>
            <a:r>
              <a:rPr lang="es-MX" sz="1600" dirty="0"/>
              <a:t> </a:t>
            </a:r>
            <a:r>
              <a:rPr lang="es-MX" sz="1600" dirty="0" smtClean="0"/>
              <a:t>se </a:t>
            </a:r>
            <a:r>
              <a:rPr lang="es-MX" sz="1600" dirty="0"/>
              <a:t>sostiene con seguridad y protege las gafas sin dejar ninguna marca.</a:t>
            </a:r>
          </a:p>
        </p:txBody>
      </p:sp>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38751" t="31437" r="24107" b="36227"/>
          <a:stretch/>
        </p:blipFill>
        <p:spPr bwMode="auto">
          <a:xfrm>
            <a:off x="337270" y="1700808"/>
            <a:ext cx="3962400"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4 CuadroTexto"/>
          <p:cNvSpPr txBox="1"/>
          <p:nvPr/>
        </p:nvSpPr>
        <p:spPr>
          <a:xfrm>
            <a:off x="467544" y="4221088"/>
            <a:ext cx="3456384" cy="2339102"/>
          </a:xfrm>
          <a:prstGeom prst="rect">
            <a:avLst/>
          </a:prstGeom>
          <a:noFill/>
        </p:spPr>
        <p:txBody>
          <a:bodyPr wrap="square" rtlCol="0">
            <a:spAutoFit/>
          </a:bodyPr>
          <a:lstStyle/>
          <a:p>
            <a:pPr marL="285750" indent="-285750">
              <a:buClr>
                <a:srgbClr val="FF0000"/>
              </a:buClr>
              <a:buFont typeface="Arial" pitchFamily="34" charset="0"/>
              <a:buChar char="•"/>
            </a:pPr>
            <a:r>
              <a:rPr lang="es-MX" sz="1600" dirty="0"/>
              <a:t>Múltiples tamaños que se adaptan a todo tipo de marcos</a:t>
            </a:r>
          </a:p>
          <a:p>
            <a:pPr marL="285750" indent="-285750">
              <a:buClr>
                <a:srgbClr val="FF0000"/>
              </a:buClr>
              <a:buFont typeface="Arial" pitchFamily="34" charset="0"/>
              <a:buChar char="•"/>
            </a:pPr>
            <a:r>
              <a:rPr lang="es-MX" sz="1600" dirty="0"/>
              <a:t>Construcción duradera</a:t>
            </a:r>
          </a:p>
          <a:p>
            <a:pPr marL="285750" indent="-285750">
              <a:buClr>
                <a:srgbClr val="FF0000"/>
              </a:buClr>
              <a:buFont typeface="Arial" pitchFamily="34" charset="0"/>
              <a:buChar char="•"/>
            </a:pPr>
            <a:r>
              <a:rPr lang="es-MX" sz="1600" dirty="0"/>
              <a:t>Fácil de aplicar y reutilizar</a:t>
            </a:r>
          </a:p>
          <a:p>
            <a:pPr marL="285750" indent="-285750">
              <a:buClr>
                <a:srgbClr val="FF0000"/>
              </a:buClr>
              <a:buFont typeface="Arial" pitchFamily="34" charset="0"/>
              <a:buChar char="•"/>
            </a:pPr>
            <a:r>
              <a:rPr lang="es-MX" sz="1600" dirty="0"/>
              <a:t>Discreto y encaja aparatos de visualización</a:t>
            </a:r>
          </a:p>
          <a:p>
            <a:pPr marL="285750" indent="-285750">
              <a:buClr>
                <a:srgbClr val="FF0000"/>
              </a:buClr>
              <a:buFont typeface="Arial" pitchFamily="34" charset="0"/>
              <a:buChar char="•"/>
            </a:pPr>
            <a:r>
              <a:rPr lang="es-MX" sz="1600" dirty="0"/>
              <a:t>Cojín protector que sostiene con seguridad y protege la mercancía</a:t>
            </a:r>
          </a:p>
          <a:p>
            <a:endParaRPr lang="es-MX" dirty="0"/>
          </a:p>
        </p:txBody>
      </p:sp>
    </p:spTree>
    <p:extLst>
      <p:ext uri="{BB962C8B-B14F-4D97-AF65-F5344CB8AC3E}">
        <p14:creationId xmlns:p14="http://schemas.microsoft.com/office/powerpoint/2010/main" val="35752368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texto"/>
          <p:cNvSpPr>
            <a:spLocks noGrp="1"/>
          </p:cNvSpPr>
          <p:nvPr>
            <p:ph type="body" sz="half" idx="2"/>
          </p:nvPr>
        </p:nvSpPr>
        <p:spPr>
          <a:xfrm>
            <a:off x="323528" y="1124745"/>
            <a:ext cx="3141985" cy="3240360"/>
          </a:xfrm>
        </p:spPr>
        <p:txBody>
          <a:bodyPr>
            <a:normAutofit fontScale="92500"/>
          </a:bodyPr>
          <a:lstStyle/>
          <a:p>
            <a:pPr fontAlgn="base">
              <a:lnSpc>
                <a:spcPts val="1800"/>
              </a:lnSpc>
              <a:spcAft>
                <a:spcPts val="750"/>
              </a:spcAft>
            </a:pPr>
            <a:r>
              <a:rPr lang="es-MX" sz="1500" dirty="0">
                <a:ea typeface="Times New Roman"/>
                <a:cs typeface="Calibri"/>
              </a:rPr>
              <a:t>La etiqueta </a:t>
            </a:r>
            <a:r>
              <a:rPr lang="es-MX" sz="1500" b="1" dirty="0">
                <a:solidFill>
                  <a:srgbClr val="0000FF"/>
                </a:solidFill>
                <a:ea typeface="Times New Roman"/>
                <a:cs typeface="Calibri"/>
              </a:rPr>
              <a:t>3710 EP Micro </a:t>
            </a:r>
            <a:r>
              <a:rPr lang="es-MX" sz="1500" b="1" dirty="0" err="1">
                <a:solidFill>
                  <a:srgbClr val="0000FF"/>
                </a:solidFill>
                <a:ea typeface="Times New Roman"/>
                <a:cs typeface="Calibri"/>
              </a:rPr>
              <a:t>Cosmetic</a:t>
            </a:r>
            <a:r>
              <a:rPr lang="es-MX" sz="1500" dirty="0">
                <a:ea typeface="Times New Roman"/>
                <a:cs typeface="Calibri"/>
              </a:rPr>
              <a:t> es una solución </a:t>
            </a:r>
            <a:r>
              <a:rPr lang="es-MX" sz="1500" dirty="0" err="1">
                <a:ea typeface="Times New Roman"/>
                <a:cs typeface="Calibri"/>
              </a:rPr>
              <a:t>antihurto</a:t>
            </a:r>
            <a:r>
              <a:rPr lang="es-MX" sz="1500" dirty="0">
                <a:ea typeface="Times New Roman"/>
                <a:cs typeface="Calibri"/>
              </a:rPr>
              <a:t> que incrementa la protección de los artículos sin perjudicar la imagen de marca. Estas etiquetas EP de </a:t>
            </a:r>
            <a:r>
              <a:rPr lang="es-MX" sz="1500" dirty="0" err="1">
                <a:ea typeface="Times New Roman"/>
                <a:cs typeface="Calibri"/>
              </a:rPr>
              <a:t>Checkpoint</a:t>
            </a:r>
            <a:r>
              <a:rPr lang="es-MX" sz="1500" dirty="0">
                <a:ea typeface="Times New Roman"/>
                <a:cs typeface="Calibri"/>
              </a:rPr>
              <a:t> son una solución EAS RF idónea para artículos sin embalaje, atractivos y con un índice de hurto elevado, como los lápices de ojos y de labios, las lociones y perfumes, las joyas y los productos electrónicos pequeños. Para proteger sus productos y su marca, la elección es clara.</a:t>
            </a:r>
            <a:endParaRPr lang="es-MX" sz="1500" dirty="0">
              <a:ea typeface="Calibri"/>
              <a:cs typeface="Times New Roman"/>
            </a:endParaRPr>
          </a:p>
          <a:p>
            <a:endParaRPr lang="es-MX" sz="1100" dirty="0"/>
          </a:p>
        </p:txBody>
      </p:sp>
      <p:pic>
        <p:nvPicPr>
          <p:cNvPr id="6" name="5 Marcador de contenido"/>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707905" y="332656"/>
            <a:ext cx="2592288" cy="1800200"/>
          </a:xfrm>
          <a:prstGeom prst="rect">
            <a:avLst/>
          </a:prstGeom>
          <a:noFill/>
          <a:ln>
            <a:noFill/>
          </a:ln>
        </p:spPr>
      </p:pic>
      <p:pic>
        <p:nvPicPr>
          <p:cNvPr id="7" name="6 Imagen" descr="Imagen de producto"/>
          <p:cNvPicPr/>
          <p:nvPr/>
        </p:nvPicPr>
        <p:blipFill>
          <a:blip r:embed="rId3">
            <a:extLst>
              <a:ext uri="{28A0092B-C50C-407E-A947-70E740481C1C}">
                <a14:useLocalDpi xmlns:a14="http://schemas.microsoft.com/office/drawing/2010/main" val="0"/>
              </a:ext>
            </a:extLst>
          </a:blip>
          <a:srcRect/>
          <a:stretch>
            <a:fillRect/>
          </a:stretch>
        </p:blipFill>
        <p:spPr bwMode="auto">
          <a:xfrm>
            <a:off x="899592" y="4111099"/>
            <a:ext cx="2029460" cy="2029460"/>
          </a:xfrm>
          <a:prstGeom prst="rect">
            <a:avLst/>
          </a:prstGeom>
          <a:noFill/>
          <a:ln>
            <a:noFill/>
          </a:ln>
        </p:spPr>
      </p:pic>
      <p:pic>
        <p:nvPicPr>
          <p:cNvPr id="9" name="8 Imagen" descr="222 [1280x768].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35896" y="3325311"/>
            <a:ext cx="1734820" cy="1919605"/>
          </a:xfrm>
          <a:prstGeom prst="rect">
            <a:avLst/>
          </a:prstGeom>
          <a:noFill/>
          <a:ln>
            <a:noFill/>
          </a:ln>
        </p:spPr>
      </p:pic>
      <p:sp>
        <p:nvSpPr>
          <p:cNvPr id="10" name="9 CuadroTexto"/>
          <p:cNvSpPr txBox="1"/>
          <p:nvPr/>
        </p:nvSpPr>
        <p:spPr>
          <a:xfrm>
            <a:off x="5724128" y="2276872"/>
            <a:ext cx="2880320" cy="4016484"/>
          </a:xfrm>
          <a:prstGeom prst="rect">
            <a:avLst/>
          </a:prstGeom>
          <a:noFill/>
        </p:spPr>
        <p:txBody>
          <a:bodyPr wrap="square" rtlCol="0">
            <a:spAutoFit/>
          </a:bodyPr>
          <a:lstStyle/>
          <a:p>
            <a:pPr marL="342900" lvl="0" indent="-342900" fontAlgn="base">
              <a:lnSpc>
                <a:spcPts val="1800"/>
              </a:lnSpc>
              <a:spcAft>
                <a:spcPts val="900"/>
              </a:spcAft>
              <a:buClr>
                <a:srgbClr val="FF0000"/>
              </a:buClr>
              <a:buSzPts val="1000"/>
              <a:buFont typeface="Symbol"/>
              <a:buChar char=""/>
              <a:tabLst>
                <a:tab pos="457200" algn="l"/>
              </a:tabLst>
            </a:pPr>
            <a:r>
              <a:rPr lang="es-MX" dirty="0">
                <a:ea typeface="Times New Roman"/>
                <a:cs typeface="Calibri"/>
              </a:rPr>
              <a:t>Forma alargada y fina</a:t>
            </a:r>
            <a:endParaRPr lang="es-MX" sz="1600" dirty="0">
              <a:ea typeface="Calibri"/>
              <a:cs typeface="Times New Roman"/>
            </a:endParaRPr>
          </a:p>
          <a:p>
            <a:pPr marL="342900" lvl="0" indent="-342900" fontAlgn="base">
              <a:lnSpc>
                <a:spcPts val="1800"/>
              </a:lnSpc>
              <a:spcAft>
                <a:spcPts val="900"/>
              </a:spcAft>
              <a:buClr>
                <a:srgbClr val="FF0000"/>
              </a:buClr>
              <a:buSzPts val="1000"/>
              <a:buFont typeface="Symbol"/>
              <a:buChar char=""/>
              <a:tabLst>
                <a:tab pos="457200" algn="l"/>
              </a:tabLst>
            </a:pPr>
            <a:r>
              <a:rPr lang="es-MX" dirty="0">
                <a:ea typeface="Times New Roman"/>
                <a:cs typeface="Calibri"/>
              </a:rPr>
              <a:t>Etiqueta transparente para código de barras </a:t>
            </a:r>
            <a:endParaRPr lang="es-MX" sz="1600" dirty="0">
              <a:ea typeface="Calibri"/>
              <a:cs typeface="Times New Roman"/>
            </a:endParaRPr>
          </a:p>
          <a:p>
            <a:pPr marL="342900" lvl="0" indent="-342900" fontAlgn="base">
              <a:lnSpc>
                <a:spcPts val="1800"/>
              </a:lnSpc>
              <a:spcAft>
                <a:spcPts val="900"/>
              </a:spcAft>
              <a:buClr>
                <a:srgbClr val="FF0000"/>
              </a:buClr>
              <a:buSzPts val="1000"/>
              <a:buFont typeface="Symbol"/>
              <a:buChar char=""/>
              <a:tabLst>
                <a:tab pos="457200" algn="l"/>
              </a:tabLst>
            </a:pPr>
            <a:r>
              <a:rPr lang="es-MX" dirty="0">
                <a:ea typeface="Times New Roman"/>
                <a:cs typeface="Calibri"/>
              </a:rPr>
              <a:t>Tecnología RF avanzada</a:t>
            </a:r>
            <a:endParaRPr lang="es-MX" sz="1600" dirty="0">
              <a:ea typeface="Calibri"/>
              <a:cs typeface="Times New Roman"/>
            </a:endParaRPr>
          </a:p>
          <a:p>
            <a:pPr marL="342900" lvl="0" indent="-342900" fontAlgn="base">
              <a:lnSpc>
                <a:spcPts val="1800"/>
              </a:lnSpc>
              <a:spcAft>
                <a:spcPts val="900"/>
              </a:spcAft>
              <a:buClr>
                <a:srgbClr val="FF0000"/>
              </a:buClr>
              <a:buSzPts val="1000"/>
              <a:buFont typeface="Symbol"/>
              <a:buChar char=""/>
              <a:tabLst>
                <a:tab pos="457200" algn="l"/>
              </a:tabLst>
            </a:pPr>
            <a:r>
              <a:rPr lang="es-MX" dirty="0">
                <a:ea typeface="Times New Roman"/>
                <a:cs typeface="Calibri"/>
              </a:rPr>
              <a:t>Diseñada para artículos pequeños</a:t>
            </a:r>
            <a:endParaRPr lang="es-MX" sz="1600" dirty="0">
              <a:ea typeface="Calibri"/>
              <a:cs typeface="Times New Roman"/>
            </a:endParaRPr>
          </a:p>
          <a:p>
            <a:pPr marL="342900" lvl="0" indent="-342900" fontAlgn="base">
              <a:lnSpc>
                <a:spcPts val="1800"/>
              </a:lnSpc>
              <a:spcAft>
                <a:spcPts val="900"/>
              </a:spcAft>
              <a:buClr>
                <a:srgbClr val="FF0000"/>
              </a:buClr>
              <a:buSzPts val="1000"/>
              <a:buFont typeface="Symbol"/>
              <a:buChar char=""/>
              <a:tabLst>
                <a:tab pos="457200" algn="l"/>
              </a:tabLst>
            </a:pPr>
            <a:r>
              <a:rPr lang="es-MX" dirty="0">
                <a:ea typeface="Times New Roman"/>
                <a:cs typeface="Calibri"/>
              </a:rPr>
              <a:t>Se adapta perfectamente a todos los productos de cualquier categoría</a:t>
            </a:r>
            <a:endParaRPr lang="es-MX" sz="1600" dirty="0">
              <a:ea typeface="Calibri"/>
              <a:cs typeface="Times New Roman"/>
            </a:endParaRPr>
          </a:p>
          <a:p>
            <a:pPr marL="342900" lvl="0" indent="-342900" fontAlgn="base">
              <a:lnSpc>
                <a:spcPts val="1800"/>
              </a:lnSpc>
              <a:spcAft>
                <a:spcPts val="900"/>
              </a:spcAft>
              <a:buClr>
                <a:srgbClr val="FF0000"/>
              </a:buClr>
              <a:buSzPts val="1000"/>
              <a:buFont typeface="Symbol"/>
              <a:buChar char=""/>
              <a:tabLst>
                <a:tab pos="457200" algn="l"/>
              </a:tabLst>
            </a:pPr>
            <a:r>
              <a:rPr lang="es-MX" dirty="0">
                <a:ea typeface="Times New Roman"/>
                <a:cs typeface="Calibri"/>
              </a:rPr>
              <a:t>Resistente a la manipulación</a:t>
            </a:r>
            <a:endParaRPr lang="es-MX" sz="1600" dirty="0">
              <a:ea typeface="Calibri"/>
              <a:cs typeface="Times New Roman"/>
            </a:endParaRPr>
          </a:p>
          <a:p>
            <a:pPr marL="342900" lvl="0" indent="-342900" fontAlgn="base">
              <a:lnSpc>
                <a:spcPts val="1800"/>
              </a:lnSpc>
              <a:spcAft>
                <a:spcPts val="900"/>
              </a:spcAft>
              <a:buClr>
                <a:srgbClr val="FF0000"/>
              </a:buClr>
              <a:buSzPts val="1000"/>
              <a:buFont typeface="Symbol"/>
              <a:buChar char=""/>
              <a:tabLst>
                <a:tab pos="457200" algn="l"/>
              </a:tabLst>
            </a:pPr>
            <a:r>
              <a:rPr lang="es-MX" dirty="0">
                <a:ea typeface="Times New Roman"/>
                <a:cs typeface="Calibri"/>
              </a:rPr>
              <a:t>Impresión personalizada para la lucha contra la delincuencia organizada</a:t>
            </a:r>
            <a:endParaRPr lang="es-MX" sz="1600" dirty="0">
              <a:ea typeface="Calibri"/>
              <a:cs typeface="Times New Roman"/>
            </a:endParaRPr>
          </a:p>
        </p:txBody>
      </p:sp>
      <p:pic>
        <p:nvPicPr>
          <p:cNvPr id="11" name="10 Imagen" descr="http://www.odesus.gr/images/antikleptikes-lyseis/antikleptikes-lyseis-supercat/meiosi-apoleion/prostasia-emporevmaton/xartines-etiketes/3710_MicroCosmetic_label_size.jpe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4248" y="548680"/>
            <a:ext cx="1915160" cy="1463040"/>
          </a:xfrm>
          <a:prstGeom prst="rect">
            <a:avLst/>
          </a:prstGeom>
          <a:noFill/>
          <a:ln>
            <a:noFill/>
          </a:ln>
        </p:spPr>
      </p:pic>
    </p:spTree>
    <p:extLst>
      <p:ext uri="{BB962C8B-B14F-4D97-AF65-F5344CB8AC3E}">
        <p14:creationId xmlns:p14="http://schemas.microsoft.com/office/powerpoint/2010/main" val="38695163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60639" y="1023247"/>
            <a:ext cx="2567534" cy="598388"/>
          </a:xfrm>
        </p:spPr>
        <p:txBody>
          <a:bodyPr>
            <a:noAutofit/>
          </a:bodyPr>
          <a:lstStyle/>
          <a:p>
            <a:r>
              <a:rPr lang="es-MX" sz="1800" dirty="0" smtClean="0"/>
              <a:t>¿Qué es el contador </a:t>
            </a:r>
            <a:r>
              <a:rPr lang="es-MX" sz="1800" dirty="0" err="1" smtClean="0"/>
              <a:t>CheckSystems</a:t>
            </a:r>
            <a:r>
              <a:rPr lang="es-MX" sz="1800" dirty="0" smtClean="0"/>
              <a:t>?</a:t>
            </a:r>
            <a:endParaRPr lang="es-MX" sz="1800" dirty="0"/>
          </a:p>
        </p:txBody>
      </p:sp>
      <p:pic>
        <p:nvPicPr>
          <p:cNvPr id="5" name="Marcador de contenido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5400000">
            <a:off x="142486" y="4214018"/>
            <a:ext cx="3185604" cy="2125396"/>
          </a:xfrm>
        </p:spPr>
      </p:pic>
      <p:sp>
        <p:nvSpPr>
          <p:cNvPr id="4" name="Marcador de texto 3"/>
          <p:cNvSpPr>
            <a:spLocks noGrp="1"/>
          </p:cNvSpPr>
          <p:nvPr>
            <p:ph type="body" sz="half" idx="2"/>
          </p:nvPr>
        </p:nvSpPr>
        <p:spPr>
          <a:xfrm>
            <a:off x="349270" y="1826498"/>
            <a:ext cx="3286625" cy="1755010"/>
          </a:xfrm>
        </p:spPr>
        <p:txBody>
          <a:bodyPr>
            <a:normAutofit/>
          </a:bodyPr>
          <a:lstStyle/>
          <a:p>
            <a:r>
              <a:rPr lang="es-MX" sz="1800" dirty="0" smtClean="0"/>
              <a:t>Es una herramienta que mide el tráfico de personas en su tienda con una precisión del  95% y lo combina con los ingresos de su tienda, desempeño de sus empleados y el clima. </a:t>
            </a:r>
            <a:endParaRPr lang="es-MX" sz="1800" dirty="0"/>
          </a:p>
        </p:txBody>
      </p:sp>
      <p:pic>
        <p:nvPicPr>
          <p:cNvPr id="6" name="Imagen 5"/>
          <p:cNvPicPr>
            <a:picLocks noChangeAspect="1"/>
          </p:cNvPicPr>
          <p:nvPr/>
        </p:nvPicPr>
        <p:blipFill>
          <a:blip r:embed="rId3"/>
          <a:stretch>
            <a:fillRect/>
          </a:stretch>
        </p:blipFill>
        <p:spPr>
          <a:xfrm>
            <a:off x="4211960" y="1826498"/>
            <a:ext cx="4580655" cy="2034549"/>
          </a:xfrm>
          <a:prstGeom prst="rect">
            <a:avLst/>
          </a:prstGeom>
        </p:spPr>
      </p:pic>
      <p:sp>
        <p:nvSpPr>
          <p:cNvPr id="8" name="CuadroTexto 7"/>
          <p:cNvSpPr txBox="1"/>
          <p:nvPr/>
        </p:nvSpPr>
        <p:spPr>
          <a:xfrm>
            <a:off x="3923928" y="4365104"/>
            <a:ext cx="4752528" cy="1754326"/>
          </a:xfrm>
          <a:prstGeom prst="rect">
            <a:avLst/>
          </a:prstGeom>
          <a:noFill/>
        </p:spPr>
        <p:txBody>
          <a:bodyPr wrap="square" rtlCol="0">
            <a:spAutoFit/>
          </a:bodyPr>
          <a:lstStyle/>
          <a:p>
            <a:r>
              <a:rPr lang="es-MX" dirty="0" smtClean="0"/>
              <a:t>Comprender el flujo que sus clientes tienen por su tienda es crucial para poder incrementar sus compras. Nosotros damos información de cuanto tiempo pasan los clientes en cada zona de su tienda y </a:t>
            </a:r>
            <a:r>
              <a:rPr lang="es-MX" smtClean="0"/>
              <a:t>por cuales </a:t>
            </a:r>
            <a:r>
              <a:rPr lang="es-MX" dirty="0" smtClean="0"/>
              <a:t>partes de la tienda sus clientes fluyen más. </a:t>
            </a:r>
            <a:endParaRPr lang="es-MX" dirty="0"/>
          </a:p>
        </p:txBody>
      </p:sp>
      <p:sp>
        <p:nvSpPr>
          <p:cNvPr id="11" name="Título 1"/>
          <p:cNvSpPr txBox="1">
            <a:spLocks/>
          </p:cNvSpPr>
          <p:nvPr/>
        </p:nvSpPr>
        <p:spPr>
          <a:xfrm>
            <a:off x="4932040" y="1023247"/>
            <a:ext cx="3672408" cy="598388"/>
          </a:xfrm>
          <a:prstGeom prst="rect">
            <a:avLst/>
          </a:prstGeom>
        </p:spPr>
        <p:txBody>
          <a:bodyPr vert="horz" lIns="91440" tIns="45720" rIns="91440" bIns="45720" rtlCol="0" anchor="b">
            <a:noAutofit/>
          </a:bodyPr>
          <a:lstStyle>
            <a:lvl1pPr algn="l" defTabSz="914400" rtl="0" eaLnBrk="1" latinLnBrk="0" hangingPunct="1">
              <a:spcBef>
                <a:spcPct val="0"/>
              </a:spcBef>
              <a:buNone/>
              <a:defRPr sz="2000" b="1" kern="1200">
                <a:solidFill>
                  <a:schemeClr val="tx1"/>
                </a:solidFill>
                <a:latin typeface="+mj-lt"/>
                <a:ea typeface="+mj-ea"/>
                <a:cs typeface="+mj-cs"/>
              </a:defRPr>
            </a:lvl1pPr>
          </a:lstStyle>
          <a:p>
            <a:r>
              <a:rPr lang="es-MX" sz="1800" dirty="0" smtClean="0"/>
              <a:t>¿Qué es el análisis interno </a:t>
            </a:r>
            <a:r>
              <a:rPr lang="es-MX" sz="1800" dirty="0" err="1" smtClean="0"/>
              <a:t>CheckSystems</a:t>
            </a:r>
            <a:r>
              <a:rPr lang="es-MX" sz="1800" dirty="0" smtClean="0"/>
              <a:t>?</a:t>
            </a:r>
            <a:endParaRPr lang="es-MX" sz="1800" dirty="0"/>
          </a:p>
        </p:txBody>
      </p:sp>
      <p:cxnSp>
        <p:nvCxnSpPr>
          <p:cNvPr id="13" name="Conector recto 12"/>
          <p:cNvCxnSpPr/>
          <p:nvPr/>
        </p:nvCxnSpPr>
        <p:spPr>
          <a:xfrm flipH="1">
            <a:off x="3622906" y="922929"/>
            <a:ext cx="12989" cy="5530407"/>
          </a:xfrm>
          <a:prstGeom prst="line">
            <a:avLst/>
          </a:prstGeom>
        </p:spPr>
        <p:style>
          <a:lnRef idx="1">
            <a:schemeClr val="accent1"/>
          </a:lnRef>
          <a:fillRef idx="0">
            <a:schemeClr val="accent1"/>
          </a:fillRef>
          <a:effectRef idx="0">
            <a:schemeClr val="accent1"/>
          </a:effectRef>
          <a:fontRef idx="minor">
            <a:schemeClr val="tx1"/>
          </a:fontRef>
        </p:style>
      </p:cxnSp>
      <p:sp>
        <p:nvSpPr>
          <p:cNvPr id="3" name="CuadroTexto 2"/>
          <p:cNvSpPr txBox="1"/>
          <p:nvPr/>
        </p:nvSpPr>
        <p:spPr>
          <a:xfrm>
            <a:off x="1619672" y="260648"/>
            <a:ext cx="5328592" cy="646331"/>
          </a:xfrm>
          <a:prstGeom prst="rect">
            <a:avLst/>
          </a:prstGeom>
          <a:noFill/>
        </p:spPr>
        <p:txBody>
          <a:bodyPr wrap="square" rtlCol="0">
            <a:spAutoFit/>
          </a:bodyPr>
          <a:lstStyle/>
          <a:p>
            <a:pPr algn="ctr"/>
            <a:r>
              <a:rPr lang="es-MX" sz="3600" b="1" dirty="0" smtClean="0"/>
              <a:t>Contador de personas</a:t>
            </a:r>
            <a:endParaRPr lang="es-MX" sz="3600" b="1" dirty="0"/>
          </a:p>
        </p:txBody>
      </p:sp>
    </p:spTree>
    <p:extLst>
      <p:ext uri="{BB962C8B-B14F-4D97-AF65-F5344CB8AC3E}">
        <p14:creationId xmlns:p14="http://schemas.microsoft.com/office/powerpoint/2010/main" val="7087945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n 18"/>
          <p:cNvPicPr>
            <a:picLocks noChangeAspect="1"/>
          </p:cNvPicPr>
          <p:nvPr/>
        </p:nvPicPr>
        <p:blipFill rotWithShape="1">
          <a:blip r:embed="rId2"/>
          <a:srcRect l="7126" r="19349" b="19336"/>
          <a:stretch/>
        </p:blipFill>
        <p:spPr>
          <a:xfrm>
            <a:off x="827584" y="2795185"/>
            <a:ext cx="7200800" cy="4041114"/>
          </a:xfrm>
          <a:prstGeom prst="rect">
            <a:avLst/>
          </a:prstGeom>
          <a:effectLst>
            <a:softEdge rad="609600"/>
          </a:effectLst>
        </p:spPr>
      </p:pic>
      <p:sp>
        <p:nvSpPr>
          <p:cNvPr id="2" name="Título 1"/>
          <p:cNvSpPr>
            <a:spLocks noGrp="1"/>
          </p:cNvSpPr>
          <p:nvPr>
            <p:ph type="title"/>
          </p:nvPr>
        </p:nvSpPr>
        <p:spPr>
          <a:xfrm>
            <a:off x="60298" y="810834"/>
            <a:ext cx="8075240" cy="1008854"/>
          </a:xfrm>
        </p:spPr>
        <p:txBody>
          <a:bodyPr/>
          <a:lstStyle/>
          <a:p>
            <a:r>
              <a:rPr lang="es-MX" dirty="0" smtClean="0"/>
              <a:t>¿Por qué sus ventas bajan?</a:t>
            </a:r>
            <a:endParaRPr lang="es-MX" dirty="0"/>
          </a:p>
        </p:txBody>
      </p:sp>
      <p:pic>
        <p:nvPicPr>
          <p:cNvPr id="7" name="Marcador de contenido 6"/>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7613374" y="1269632"/>
            <a:ext cx="1427143" cy="1943344"/>
          </a:xfrm>
        </p:spPr>
      </p:pic>
      <p:sp>
        <p:nvSpPr>
          <p:cNvPr id="6" name="Título 1"/>
          <p:cNvSpPr txBox="1">
            <a:spLocks/>
          </p:cNvSpPr>
          <p:nvPr/>
        </p:nvSpPr>
        <p:spPr>
          <a:xfrm>
            <a:off x="457200" y="1608524"/>
            <a:ext cx="7283152" cy="855418"/>
          </a:xfrm>
          <a:prstGeom prst="rect">
            <a:avLst/>
          </a:prstGeom>
        </p:spPr>
        <p:txBody>
          <a:bodyPr vert="horz" lIns="91440" tIns="45720" rIns="91440" bIns="4572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MX" sz="2800" dirty="0" smtClean="0"/>
              <a:t>Sin herramientas de medición usted está adivinando</a:t>
            </a:r>
            <a:endParaRPr lang="es-MX" sz="2800" dirty="0"/>
          </a:p>
        </p:txBody>
      </p:sp>
      <p:sp>
        <p:nvSpPr>
          <p:cNvPr id="14" name="CuadroTexto 13"/>
          <p:cNvSpPr txBox="1"/>
          <p:nvPr/>
        </p:nvSpPr>
        <p:spPr>
          <a:xfrm>
            <a:off x="426457" y="5013176"/>
            <a:ext cx="1337231" cy="1200329"/>
          </a:xfrm>
          <a:prstGeom prst="rect">
            <a:avLst/>
          </a:prstGeom>
          <a:noFill/>
        </p:spPr>
        <p:txBody>
          <a:bodyPr wrap="square" rtlCol="0">
            <a:spAutoFit/>
          </a:bodyPr>
          <a:lstStyle/>
          <a:p>
            <a:r>
              <a:rPr lang="es-MX" b="1" dirty="0" smtClean="0"/>
              <a:t>MIDA el </a:t>
            </a:r>
          </a:p>
          <a:p>
            <a:r>
              <a:rPr lang="es-MX" b="1" dirty="0" smtClean="0"/>
              <a:t>potencial </a:t>
            </a:r>
          </a:p>
          <a:p>
            <a:r>
              <a:rPr lang="es-MX" b="1" dirty="0" smtClean="0"/>
              <a:t>y tráfico </a:t>
            </a:r>
          </a:p>
          <a:p>
            <a:r>
              <a:rPr lang="es-MX" b="1" dirty="0" smtClean="0"/>
              <a:t>de clientes</a:t>
            </a:r>
            <a:endParaRPr lang="es-MX" b="1" dirty="0"/>
          </a:p>
        </p:txBody>
      </p:sp>
      <p:sp>
        <p:nvSpPr>
          <p:cNvPr id="15" name="CuadroTexto 14"/>
          <p:cNvSpPr txBox="1"/>
          <p:nvPr/>
        </p:nvSpPr>
        <p:spPr>
          <a:xfrm>
            <a:off x="2234112" y="3302300"/>
            <a:ext cx="1440160" cy="923330"/>
          </a:xfrm>
          <a:prstGeom prst="rect">
            <a:avLst/>
          </a:prstGeom>
          <a:noFill/>
        </p:spPr>
        <p:txBody>
          <a:bodyPr wrap="square" rtlCol="0">
            <a:spAutoFit/>
          </a:bodyPr>
          <a:lstStyle/>
          <a:p>
            <a:r>
              <a:rPr lang="es-MX" b="1" dirty="0" smtClean="0"/>
              <a:t>Interprete y evalúe los resultados</a:t>
            </a:r>
            <a:endParaRPr lang="es-MX" b="1" dirty="0"/>
          </a:p>
        </p:txBody>
      </p:sp>
      <p:sp>
        <p:nvSpPr>
          <p:cNvPr id="16" name="CuadroTexto 15"/>
          <p:cNvSpPr txBox="1"/>
          <p:nvPr/>
        </p:nvSpPr>
        <p:spPr>
          <a:xfrm>
            <a:off x="4567357" y="2623649"/>
            <a:ext cx="1512168" cy="369332"/>
          </a:xfrm>
          <a:prstGeom prst="rect">
            <a:avLst/>
          </a:prstGeom>
          <a:noFill/>
        </p:spPr>
        <p:txBody>
          <a:bodyPr wrap="square" rtlCol="0">
            <a:spAutoFit/>
          </a:bodyPr>
          <a:lstStyle/>
          <a:p>
            <a:r>
              <a:rPr lang="es-MX" b="1" dirty="0" smtClean="0"/>
              <a:t>Tome acción</a:t>
            </a:r>
            <a:endParaRPr lang="es-MX" b="1" dirty="0"/>
          </a:p>
        </p:txBody>
      </p:sp>
      <p:sp>
        <p:nvSpPr>
          <p:cNvPr id="17" name="CuadroTexto 16"/>
          <p:cNvSpPr txBox="1"/>
          <p:nvPr/>
        </p:nvSpPr>
        <p:spPr>
          <a:xfrm>
            <a:off x="1985588" y="4264485"/>
            <a:ext cx="2113188" cy="584775"/>
          </a:xfrm>
          <a:prstGeom prst="rect">
            <a:avLst/>
          </a:prstGeom>
          <a:noFill/>
        </p:spPr>
        <p:txBody>
          <a:bodyPr wrap="square" rtlCol="0">
            <a:spAutoFit/>
          </a:bodyPr>
          <a:lstStyle/>
          <a:p>
            <a:pPr marL="285750" indent="-285750">
              <a:buFont typeface="Arial" panose="020B0604020202020204" pitchFamily="34" charset="0"/>
              <a:buChar char="•"/>
            </a:pPr>
            <a:r>
              <a:rPr lang="es-MX" sz="1600" dirty="0" smtClean="0"/>
              <a:t>Ventas realizadas</a:t>
            </a:r>
          </a:p>
          <a:p>
            <a:pPr marL="285750" indent="-285750">
              <a:buFont typeface="Arial" panose="020B0604020202020204" pitchFamily="34" charset="0"/>
              <a:buChar char="•"/>
            </a:pPr>
            <a:r>
              <a:rPr lang="es-MX" sz="1600" dirty="0" smtClean="0"/>
              <a:t>Reportes</a:t>
            </a:r>
            <a:endParaRPr lang="es-MX" sz="1600" dirty="0"/>
          </a:p>
        </p:txBody>
      </p:sp>
      <p:sp>
        <p:nvSpPr>
          <p:cNvPr id="18" name="CuadroTexto 17"/>
          <p:cNvSpPr txBox="1"/>
          <p:nvPr/>
        </p:nvSpPr>
        <p:spPr>
          <a:xfrm>
            <a:off x="4499903" y="3076839"/>
            <a:ext cx="2113188" cy="1323439"/>
          </a:xfrm>
          <a:prstGeom prst="rect">
            <a:avLst/>
          </a:prstGeom>
          <a:noFill/>
        </p:spPr>
        <p:txBody>
          <a:bodyPr wrap="square" rtlCol="0">
            <a:spAutoFit/>
          </a:bodyPr>
          <a:lstStyle/>
          <a:p>
            <a:pPr marL="285750" indent="-285750">
              <a:buFont typeface="Arial" panose="020B0604020202020204" pitchFamily="34" charset="0"/>
              <a:buChar char="•"/>
            </a:pPr>
            <a:r>
              <a:rPr lang="es-MX" sz="1600" dirty="0" smtClean="0"/>
              <a:t>Marketing</a:t>
            </a:r>
          </a:p>
          <a:p>
            <a:pPr marL="285750" indent="-285750">
              <a:buFont typeface="Arial" panose="020B0604020202020204" pitchFamily="34" charset="0"/>
              <a:buChar char="•"/>
            </a:pPr>
            <a:r>
              <a:rPr lang="es-MX" sz="1600" dirty="0" smtClean="0"/>
              <a:t>Personal</a:t>
            </a:r>
          </a:p>
          <a:p>
            <a:pPr marL="285750" indent="-285750">
              <a:buFont typeface="Arial" panose="020B0604020202020204" pitchFamily="34" charset="0"/>
              <a:buChar char="•"/>
            </a:pPr>
            <a:r>
              <a:rPr lang="es-MX" sz="1600" dirty="0" smtClean="0"/>
              <a:t>Horario</a:t>
            </a:r>
          </a:p>
          <a:p>
            <a:pPr marL="285750" indent="-285750">
              <a:buFont typeface="Arial" panose="020B0604020202020204" pitchFamily="34" charset="0"/>
              <a:buChar char="•"/>
            </a:pPr>
            <a:r>
              <a:rPr lang="es-MX" sz="1600" dirty="0" smtClean="0"/>
              <a:t>Locación </a:t>
            </a:r>
          </a:p>
          <a:p>
            <a:pPr marL="285750" indent="-285750">
              <a:buFont typeface="Arial" panose="020B0604020202020204" pitchFamily="34" charset="0"/>
              <a:buChar char="•"/>
            </a:pPr>
            <a:r>
              <a:rPr lang="es-MX" sz="1600" dirty="0" smtClean="0"/>
              <a:t>Inventarios</a:t>
            </a:r>
          </a:p>
        </p:txBody>
      </p:sp>
    </p:spTree>
    <p:extLst>
      <p:ext uri="{BB962C8B-B14F-4D97-AF65-F5344CB8AC3E}">
        <p14:creationId xmlns:p14="http://schemas.microsoft.com/office/powerpoint/2010/main" val="39375427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arcador de contenido 7"/>
          <p:cNvPicPr>
            <a:picLocks noGrp="1" noChangeAspect="1"/>
          </p:cNvPicPr>
          <p:nvPr>
            <p:ph idx="1"/>
          </p:nvPr>
        </p:nvPicPr>
        <p:blipFill rotWithShape="1">
          <a:blip r:embed="rId2"/>
          <a:srcRect l="1566" r="2896" b="3289"/>
          <a:stretch/>
        </p:blipFill>
        <p:spPr>
          <a:xfrm>
            <a:off x="611559" y="3232518"/>
            <a:ext cx="4392489" cy="1852666"/>
          </a:xfrm>
          <a:prstGeom prst="rect">
            <a:avLst/>
          </a:prstGeom>
        </p:spPr>
      </p:pic>
      <p:sp>
        <p:nvSpPr>
          <p:cNvPr id="4" name="Marcador de texto 3"/>
          <p:cNvSpPr>
            <a:spLocks noGrp="1"/>
          </p:cNvSpPr>
          <p:nvPr>
            <p:ph type="body" sz="half" idx="2"/>
          </p:nvPr>
        </p:nvSpPr>
        <p:spPr>
          <a:xfrm>
            <a:off x="5292080" y="2132857"/>
            <a:ext cx="3368353" cy="4032448"/>
          </a:xfrm>
        </p:spPr>
        <p:txBody>
          <a:bodyPr>
            <a:normAutofit/>
          </a:bodyPr>
          <a:lstStyle/>
          <a:p>
            <a:r>
              <a:rPr lang="es-MX" sz="2400" dirty="0" smtClean="0"/>
              <a:t>El contador de personas </a:t>
            </a:r>
            <a:r>
              <a:rPr lang="es-MX" sz="2400" dirty="0" err="1" smtClean="0"/>
              <a:t>CheckSystems</a:t>
            </a:r>
            <a:r>
              <a:rPr lang="es-MX" sz="2400" dirty="0" smtClean="0"/>
              <a:t> es vital para tomar decisiones correctas en su negocio. </a:t>
            </a:r>
          </a:p>
          <a:p>
            <a:r>
              <a:rPr lang="es-MX" sz="2400" dirty="0" smtClean="0"/>
              <a:t>Los datos del contador de personas respalda sus decisiones al mostrar las fortalezas y debilidades de su negocio.</a:t>
            </a:r>
            <a:endParaRPr lang="es-MX" sz="2400" dirty="0"/>
          </a:p>
        </p:txBody>
      </p:sp>
      <p:sp>
        <p:nvSpPr>
          <p:cNvPr id="10" name="CuadroTexto 9"/>
          <p:cNvSpPr txBox="1"/>
          <p:nvPr/>
        </p:nvSpPr>
        <p:spPr>
          <a:xfrm>
            <a:off x="1390983" y="1292893"/>
            <a:ext cx="6375716" cy="523220"/>
          </a:xfrm>
          <a:prstGeom prst="rect">
            <a:avLst/>
          </a:prstGeom>
          <a:noFill/>
        </p:spPr>
        <p:txBody>
          <a:bodyPr wrap="square" rtlCol="0">
            <a:spAutoFit/>
          </a:bodyPr>
          <a:lstStyle/>
          <a:p>
            <a:r>
              <a:rPr lang="es-MX" sz="2800" b="1" dirty="0" smtClean="0"/>
              <a:t>¿Por qué usar el contador </a:t>
            </a:r>
            <a:r>
              <a:rPr lang="es-MX" sz="2800" b="1" dirty="0" err="1" smtClean="0"/>
              <a:t>CheckSystems</a:t>
            </a:r>
            <a:r>
              <a:rPr lang="es-MX" sz="2800" b="1" dirty="0" smtClean="0"/>
              <a:t>?</a:t>
            </a:r>
            <a:endParaRPr lang="es-MX" sz="2800" b="1" dirty="0"/>
          </a:p>
        </p:txBody>
      </p:sp>
    </p:spTree>
    <p:extLst>
      <p:ext uri="{BB962C8B-B14F-4D97-AF65-F5344CB8AC3E}">
        <p14:creationId xmlns:p14="http://schemas.microsoft.com/office/powerpoint/2010/main" val="412796515"/>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222</TotalTime>
  <Words>710</Words>
  <Application>Microsoft Office PowerPoint</Application>
  <PresentationFormat>Presentación en pantalla (4:3)</PresentationFormat>
  <Paragraphs>67</Paragraphs>
  <Slides>11</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11</vt:i4>
      </vt:variant>
    </vt:vector>
  </HeadingPairs>
  <TitlesOfParts>
    <vt:vector size="18" baseType="lpstr">
      <vt:lpstr>inherit</vt:lpstr>
      <vt:lpstr>Arial</vt:lpstr>
      <vt:lpstr>Arial Black</vt:lpstr>
      <vt:lpstr>Calibri</vt:lpstr>
      <vt:lpstr>Symbol</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¿Qué es el contador CheckSystems?</vt:lpstr>
      <vt:lpstr>¿Por qué sus ventas bajan?</vt:lpstr>
      <vt:lpstr>Presentación de PowerPoint</vt:lpstr>
      <vt:lpstr>Beneficios para tiendas minoristas </vt:lpstr>
      <vt:lpstr>Beneficios para centros comerciales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HP</dc:creator>
  <cp:lastModifiedBy>ACER</cp:lastModifiedBy>
  <cp:revision>57</cp:revision>
  <dcterms:created xsi:type="dcterms:W3CDTF">2015-08-19T23:41:11Z</dcterms:created>
  <dcterms:modified xsi:type="dcterms:W3CDTF">2016-02-04T19:26:01Z</dcterms:modified>
</cp:coreProperties>
</file>