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handoutMasterIdLst>
    <p:handoutMasterId r:id="rId13"/>
  </p:handoutMasterIdLst>
  <p:sldIdLst>
    <p:sldId id="296" r:id="rId2"/>
    <p:sldId id="330" r:id="rId3"/>
    <p:sldId id="287" r:id="rId4"/>
    <p:sldId id="340" r:id="rId5"/>
    <p:sldId id="370" r:id="rId6"/>
    <p:sldId id="372" r:id="rId7"/>
    <p:sldId id="388" r:id="rId8"/>
    <p:sldId id="391" r:id="rId9"/>
    <p:sldId id="261" r:id="rId10"/>
    <p:sldId id="392" r:id="rId11"/>
  </p:sldIdLst>
  <p:sldSz cx="9144000" cy="6858000" type="screen4x3"/>
  <p:notesSz cx="6888163" cy="10020300"/>
  <p:embeddedFontLst>
    <p:embeddedFont>
      <p:font typeface="Century Gothic" pitchFamily="34" charset="0"/>
      <p:regular r:id="rId14"/>
      <p:bold r:id="rId15"/>
      <p:italic r:id="rId16"/>
      <p:boldItalic r:id="rId17"/>
    </p:embeddedFont>
    <p:embeddedFont>
      <p:font typeface="Aharoni" pitchFamily="2" charset="-79"/>
      <p:bold r:id="rId18"/>
    </p:embeddedFont>
    <p:embeddedFont>
      <p:font typeface="Calibri" pitchFamily="34" charset="0"/>
      <p:regular r:id="rId19"/>
      <p:bold r:id="rId20"/>
      <p:italic r:id="rId21"/>
      <p:boldItalic r:id="rId22"/>
    </p:embeddedFont>
    <p:embeddedFont>
      <p:font typeface="ＭＳ Ｐゴシック" pitchFamily="34" charset="-128"/>
      <p:regular r:id="rId23"/>
    </p:embeddedFont>
    <p:embeddedFont>
      <p:font typeface="Georgia" pitchFamily="18"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0000"/>
    <a:srgbClr val="F39D8F"/>
    <a:srgbClr val="FA2906"/>
    <a:srgbClr val="5F5F5F"/>
    <a:srgbClr val="FF4343"/>
    <a:srgbClr val="FF292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14" autoAdjust="0"/>
    <p:restoredTop sz="94667" autoAdjust="0"/>
  </p:normalViewPr>
  <p:slideViewPr>
    <p:cSldViewPr>
      <p:cViewPr>
        <p:scale>
          <a:sx n="100" d="100"/>
          <a:sy n="100" d="100"/>
        </p:scale>
        <p:origin x="-2220" y="-3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1" d="100"/>
          <a:sy n="81" d="100"/>
        </p:scale>
        <p:origin x="-3996" y="-96"/>
      </p:cViewPr>
      <p:guideLst>
        <p:guide orient="horz" pos="3156"/>
        <p:guide pos="217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902075" y="0"/>
            <a:ext cx="2984500" cy="501650"/>
          </a:xfrm>
          <a:prstGeom prst="rect">
            <a:avLst/>
          </a:prstGeom>
        </p:spPr>
        <p:txBody>
          <a:bodyPr vert="horz" lIns="91440" tIns="45720" rIns="91440" bIns="45720" rtlCol="0"/>
          <a:lstStyle>
            <a:lvl1pPr algn="r">
              <a:defRPr sz="1200"/>
            </a:lvl1pPr>
          </a:lstStyle>
          <a:p>
            <a:fld id="{30C82645-B295-4DBB-B88E-39657FD7E6F7}" type="datetimeFigureOut">
              <a:rPr lang="en-AU" smtClean="0"/>
              <a:pPr/>
              <a:t>18/07/2013</a:t>
            </a:fld>
            <a:endParaRPr lang="en-AU"/>
          </a:p>
        </p:txBody>
      </p:sp>
      <p:sp>
        <p:nvSpPr>
          <p:cNvPr id="4" name="Footer Placeholder 3"/>
          <p:cNvSpPr>
            <a:spLocks noGrp="1"/>
          </p:cNvSpPr>
          <p:nvPr>
            <p:ph type="ftr" sz="quarter" idx="2"/>
          </p:nvPr>
        </p:nvSpPr>
        <p:spPr>
          <a:xfrm>
            <a:off x="0" y="9517063"/>
            <a:ext cx="2984500" cy="50165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902075" y="9517063"/>
            <a:ext cx="2984500" cy="501650"/>
          </a:xfrm>
          <a:prstGeom prst="rect">
            <a:avLst/>
          </a:prstGeom>
        </p:spPr>
        <p:txBody>
          <a:bodyPr vert="horz" lIns="91440" tIns="45720" rIns="91440" bIns="45720" rtlCol="0" anchor="b"/>
          <a:lstStyle>
            <a:lvl1pPr algn="r">
              <a:defRPr sz="1200"/>
            </a:lvl1pPr>
          </a:lstStyle>
          <a:p>
            <a:fld id="{E2E7E272-6821-431F-BF79-F28AAB9E6038}" type="slidenum">
              <a:rPr lang="en-AU" smtClean="0"/>
              <a:pPr/>
              <a:t>‹#›</a:t>
            </a:fld>
            <a:endParaRPr lang="en-AU"/>
          </a:p>
        </p:txBody>
      </p:sp>
    </p:spTree>
    <p:extLst>
      <p:ext uri="{BB962C8B-B14F-4D97-AF65-F5344CB8AC3E}">
        <p14:creationId xmlns:p14="http://schemas.microsoft.com/office/powerpoint/2010/main" xmlns="" val="630255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AU"/>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8950352A-7E86-4986-A5D5-C01AB8B0419B}" type="datetimeFigureOut">
              <a:rPr lang="en-US" smtClean="0"/>
              <a:pPr/>
              <a:t>7/18/2013</a:t>
            </a:fld>
            <a:endParaRPr lang="en-AU"/>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endParaRPr lang="en-AU"/>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AU"/>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C4601C6F-AF2A-409A-883F-5D5772EEDAE0}" type="slidenum">
              <a:rPr lang="en-AU" smtClean="0"/>
              <a:pPr/>
              <a:t>‹#›</a:t>
            </a:fld>
            <a:endParaRPr lang="en-AU"/>
          </a:p>
        </p:txBody>
      </p:sp>
    </p:spTree>
    <p:extLst>
      <p:ext uri="{BB962C8B-B14F-4D97-AF65-F5344CB8AC3E}">
        <p14:creationId xmlns:p14="http://schemas.microsoft.com/office/powerpoint/2010/main" xmlns="" val="2741579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01C6F-AF2A-409A-883F-5D5772EEDAE0}" type="slidenum">
              <a:rPr lang="en-AU" smtClean="0"/>
              <a:pPr/>
              <a:t>1</a:t>
            </a:fld>
            <a:endParaRPr lang="en-AU"/>
          </a:p>
        </p:txBody>
      </p:sp>
    </p:spTree>
    <p:extLst>
      <p:ext uri="{BB962C8B-B14F-4D97-AF65-F5344CB8AC3E}">
        <p14:creationId xmlns:p14="http://schemas.microsoft.com/office/powerpoint/2010/main" xmlns="" val="3401376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1C6F-AF2A-409A-883F-5D5772EEDAE0}" type="slidenum">
              <a:rPr lang="en-AU" smtClean="0"/>
              <a:pPr/>
              <a:t>3</a:t>
            </a:fld>
            <a:endParaRPr lang="en-AU"/>
          </a:p>
        </p:txBody>
      </p:sp>
    </p:spTree>
    <p:extLst>
      <p:ext uri="{BB962C8B-B14F-4D97-AF65-F5344CB8AC3E}">
        <p14:creationId xmlns:p14="http://schemas.microsoft.com/office/powerpoint/2010/main" xmlns="" val="3896682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69EF1D-FA5F-49A3-9C1F-034CAAECD79E}" type="slidenum">
              <a:rPr lang="en-AU" smtClean="0"/>
              <a:pPr fontAlgn="base">
                <a:spcBef>
                  <a:spcPct val="0"/>
                </a:spcBef>
                <a:spcAft>
                  <a:spcPct val="0"/>
                </a:spcAft>
                <a:defRPr/>
              </a:pPr>
              <a:t>4</a:t>
            </a:fld>
            <a:endParaRPr lang="en-AU"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69EF1D-FA5F-49A3-9C1F-034CAAECD79E}" type="slidenum">
              <a:rPr lang="en-AU" smtClean="0"/>
              <a:pPr fontAlgn="base">
                <a:spcBef>
                  <a:spcPct val="0"/>
                </a:spcBef>
                <a:spcAft>
                  <a:spcPct val="0"/>
                </a:spcAft>
                <a:defRPr/>
              </a:pPr>
              <a:t>5</a:t>
            </a:fld>
            <a:endParaRPr lang="en-AU"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69EF1D-FA5F-49A3-9C1F-034CAAECD79E}" type="slidenum">
              <a:rPr lang="en-AU" smtClean="0"/>
              <a:pPr fontAlgn="base">
                <a:spcBef>
                  <a:spcPct val="0"/>
                </a:spcBef>
                <a:spcAft>
                  <a:spcPct val="0"/>
                </a:spcAft>
                <a:defRPr/>
              </a:pPr>
              <a:t>6</a:t>
            </a:fld>
            <a:endParaRPr lang="en-AU"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C4601C6F-AF2A-409A-883F-5D5772EEDAE0}" type="slidenum">
              <a:rPr lang="en-AU" smtClean="0"/>
              <a:pPr/>
              <a:t>7</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69EF1D-FA5F-49A3-9C1F-034CAAECD79E}" type="slidenum">
              <a:rPr lang="en-AU" smtClean="0"/>
              <a:pPr fontAlgn="base">
                <a:spcBef>
                  <a:spcPct val="0"/>
                </a:spcBef>
                <a:spcAft>
                  <a:spcPct val="0"/>
                </a:spcAft>
                <a:defRPr/>
              </a:pPr>
              <a:t>8</a:t>
            </a:fld>
            <a:endParaRPr lang="en-AU"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C4601C6F-AF2A-409A-883F-5D5772EEDAE0}" type="slidenum">
              <a:rPr lang="en-AU" smtClean="0"/>
              <a:pPr/>
              <a:t>9</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1C6F-AF2A-409A-883F-5D5772EEDAE0}" type="slidenum">
              <a:rPr lang="en-AU" smtClean="0"/>
              <a:pPr/>
              <a:t>10</a:t>
            </a:fld>
            <a:endParaRPr lang="en-AU"/>
          </a:p>
        </p:txBody>
      </p:sp>
    </p:spTree>
    <p:extLst>
      <p:ext uri="{BB962C8B-B14F-4D97-AF65-F5344CB8AC3E}">
        <p14:creationId xmlns:p14="http://schemas.microsoft.com/office/powerpoint/2010/main" xmlns="" val="3896682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Table Placeholder 2"/>
          <p:cNvSpPr>
            <a:spLocks noGrp="1"/>
          </p:cNvSpPr>
          <p:nvPr>
            <p:ph type="tbl" idx="1"/>
          </p:nvPr>
        </p:nvSpPr>
        <p:spPr>
          <a:xfrm>
            <a:off x="457200" y="1600200"/>
            <a:ext cx="8229600" cy="4525963"/>
          </a:xfrm>
          <a:prstGeom prst="rect">
            <a:avLst/>
          </a:prstGeom>
        </p:spPr>
        <p:txBody>
          <a:bodyPr rtlCol="0">
            <a:normAutofit/>
          </a:bodyPr>
          <a:lstStyle/>
          <a:p>
            <a:pPr lvl="0"/>
            <a:r>
              <a:rPr lang="en-US" noProof="0" smtClean="0"/>
              <a:t>Click icon to add table</a:t>
            </a:r>
            <a:endParaRPr lang="en-AU" noProof="0" smtClean="0"/>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pPr>
              <a:defRPr/>
            </a:pPr>
            <a:fld id="{DB9C1AAA-5D3E-4076-9F07-64F943EEC0DC}"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AU"/>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AU"/>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583F59B-C912-48C7-9FD8-0DF1E3448A4A}" type="datetimeFigureOut">
              <a:rPr lang="en-US" smtClean="0"/>
              <a:pPr/>
              <a:t>7/18/2013</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AFCE7A-2239-47C0-9B2D-DAAF1B0E1F78}"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2272310"/>
            <a:ext cx="117818" cy="4613074"/>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userDrawn="1"/>
        </p:nvPicPr>
        <p:blipFill>
          <a:blip r:embed="rId14" cstate="print">
            <a:alphaModFix amt="32000"/>
          </a:blip>
          <a:stretch>
            <a:fillRect/>
          </a:stretch>
        </p:blipFill>
        <p:spPr>
          <a:xfrm rot="5400000">
            <a:off x="-3003701" y="3011813"/>
            <a:ext cx="7128792" cy="762366"/>
          </a:xfrm>
          <a:prstGeom prst="rect">
            <a:avLst/>
          </a:prstGeom>
        </p:spPr>
      </p:pic>
      <p:sp>
        <p:nvSpPr>
          <p:cNvPr id="7" name="Rectangle 6"/>
          <p:cNvSpPr/>
          <p:nvPr userDrawn="1"/>
        </p:nvSpPr>
        <p:spPr>
          <a:xfrm>
            <a:off x="0" y="0"/>
            <a:ext cx="117818" cy="4193704"/>
          </a:xfrm>
          <a:prstGeom prst="rect">
            <a:avLst/>
          </a:prstGeom>
          <a:solidFill>
            <a:srgbClr val="CA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2420888"/>
            <a:ext cx="7772400" cy="1104451"/>
          </a:xfrm>
        </p:spPr>
        <p:txBody>
          <a:bodyPr/>
          <a:lstStyle/>
          <a:p>
            <a:r>
              <a:rPr lang="en-AU" sz="5400" spc="-150" dirty="0" smtClean="0">
                <a:solidFill>
                  <a:srgbClr val="CA0000"/>
                </a:solidFill>
                <a:latin typeface="Futura Std Book" pitchFamily="34" charset="0"/>
                <a:cs typeface="Century Gothic"/>
              </a:rPr>
              <a:t>Title</a:t>
            </a:r>
            <a:br>
              <a:rPr lang="en-AU" sz="5400" spc="-150" dirty="0" smtClean="0">
                <a:solidFill>
                  <a:srgbClr val="CA0000"/>
                </a:solidFill>
                <a:latin typeface="Futura Std Book" pitchFamily="34" charset="0"/>
                <a:cs typeface="Century Gothic"/>
              </a:rPr>
            </a:br>
            <a:r>
              <a:rPr lang="en-AU" sz="5400" spc="-150" dirty="0" smtClean="0">
                <a:solidFill>
                  <a:srgbClr val="CA0000"/>
                </a:solidFill>
                <a:latin typeface="Futura Std Book" pitchFamily="34" charset="0"/>
                <a:cs typeface="Century Gothic"/>
              </a:rPr>
              <a:t/>
            </a:r>
            <a:br>
              <a:rPr lang="en-AU" sz="5400" spc="-150" dirty="0" smtClean="0">
                <a:solidFill>
                  <a:srgbClr val="CA0000"/>
                </a:solidFill>
                <a:latin typeface="Futura Std Book" pitchFamily="34" charset="0"/>
                <a:cs typeface="Century Gothic"/>
              </a:rPr>
            </a:br>
            <a:r>
              <a:rPr lang="en-AU" sz="5400" spc="-150" dirty="0" smtClean="0">
                <a:solidFill>
                  <a:srgbClr val="CA0000"/>
                </a:solidFill>
                <a:latin typeface="Futura Std Book" pitchFamily="34" charset="0"/>
                <a:cs typeface="Century Gothic"/>
              </a:rPr>
              <a:t>this document is an example of layout and </a:t>
            </a:r>
            <a:r>
              <a:rPr lang="en-AU" sz="5400" spc="-150" dirty="0" err="1" smtClean="0">
                <a:solidFill>
                  <a:srgbClr val="CA0000"/>
                </a:solidFill>
                <a:latin typeface="Futura Std Book" pitchFamily="34" charset="0"/>
                <a:cs typeface="Century Gothic"/>
              </a:rPr>
              <a:t>formating</a:t>
            </a:r>
            <a:endParaRPr lang="en-AU" sz="2400" dirty="0" smtClean="0">
              <a:solidFill>
                <a:schemeClr val="tx1">
                  <a:lumMod val="65000"/>
                  <a:lumOff val="35000"/>
                </a:schemeClr>
              </a:solidFill>
              <a:latin typeface="Futura Std Boo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071546"/>
            <a:ext cx="7772400" cy="1470025"/>
          </a:xfrm>
        </p:spPr>
        <p:txBody>
          <a:bodyPr/>
          <a:lstStyle/>
          <a:p>
            <a:r>
              <a:rPr lang="en-AU" b="1" i="1" dirty="0" smtClean="0">
                <a:solidFill>
                  <a:schemeClr val="tx1">
                    <a:lumMod val="65000"/>
                    <a:lumOff val="35000"/>
                  </a:schemeClr>
                </a:solidFill>
              </a:rPr>
              <a:t/>
            </a:r>
            <a:br>
              <a:rPr lang="en-AU" b="1" i="1" dirty="0" smtClean="0">
                <a:solidFill>
                  <a:schemeClr val="tx1">
                    <a:lumMod val="65000"/>
                    <a:lumOff val="35000"/>
                  </a:schemeClr>
                </a:solidFill>
              </a:rPr>
            </a:br>
            <a:r>
              <a:rPr lang="en-AU" b="1" i="1" dirty="0" smtClean="0">
                <a:solidFill>
                  <a:schemeClr val="tx1">
                    <a:lumMod val="65000"/>
                    <a:lumOff val="35000"/>
                  </a:schemeClr>
                </a:solidFill>
              </a:rPr>
              <a:t/>
            </a:r>
            <a:br>
              <a:rPr lang="en-AU" b="1" i="1" dirty="0" smtClean="0">
                <a:solidFill>
                  <a:schemeClr val="tx1">
                    <a:lumMod val="65000"/>
                    <a:lumOff val="35000"/>
                  </a:schemeClr>
                </a:solidFill>
              </a:rPr>
            </a:br>
            <a:endParaRPr lang="en-AU" sz="2400" b="1" i="1" dirty="0">
              <a:solidFill>
                <a:schemeClr val="tx1">
                  <a:lumMod val="65000"/>
                  <a:lumOff val="35000"/>
                </a:schemeClr>
              </a:solidFill>
            </a:endParaRPr>
          </a:p>
        </p:txBody>
      </p:sp>
      <p:sp>
        <p:nvSpPr>
          <p:cNvPr id="4" name="Title 1"/>
          <p:cNvSpPr txBox="1">
            <a:spLocks/>
          </p:cNvSpPr>
          <p:nvPr/>
        </p:nvSpPr>
        <p:spPr>
          <a:xfrm>
            <a:off x="6786546" y="6357958"/>
            <a:ext cx="2571800" cy="57148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AU" sz="1400" b="1" i="1" u="none" strike="noStrike" kern="1200" cap="none" spc="0" normalizeH="0" baseline="0" noProof="0" smtClean="0">
              <a:ln>
                <a:noFill/>
              </a:ln>
              <a:solidFill>
                <a:schemeClr val="tx1">
                  <a:lumMod val="65000"/>
                  <a:lumOff val="35000"/>
                </a:schemeClr>
              </a:solidFill>
              <a:effectLst/>
              <a:uLnTx/>
              <a:uFillTx/>
              <a:latin typeface="+mj-lt"/>
              <a:ea typeface="+mj-ea"/>
              <a:cs typeface="+mj-cs"/>
            </a:endParaRPr>
          </a:p>
        </p:txBody>
      </p:sp>
      <p:sp>
        <p:nvSpPr>
          <p:cNvPr id="5" name="Rectangle 4"/>
          <p:cNvSpPr/>
          <p:nvPr/>
        </p:nvSpPr>
        <p:spPr>
          <a:xfrm>
            <a:off x="0" y="2786058"/>
            <a:ext cx="9144000" cy="830997"/>
          </a:xfrm>
          <a:prstGeom prst="rect">
            <a:avLst/>
          </a:prstGeom>
        </p:spPr>
        <p:txBody>
          <a:bodyPr wrap="square">
            <a:spAutoFit/>
          </a:bodyPr>
          <a:lstStyle/>
          <a:p>
            <a:pPr algn="ctr"/>
            <a:r>
              <a:rPr lang="en-AU" sz="4800" dirty="0" smtClean="0">
                <a:solidFill>
                  <a:schemeClr val="tx1">
                    <a:lumMod val="65000"/>
                    <a:lumOff val="35000"/>
                  </a:schemeClr>
                </a:solidFill>
                <a:latin typeface="Century Gothic" pitchFamily="34" charset="0"/>
                <a:cs typeface="Aharoni" pitchFamily="2" charset="-79"/>
              </a:rPr>
              <a:t>Thank </a:t>
            </a:r>
            <a:r>
              <a:rPr lang="en-AU" sz="4800" dirty="0" smtClean="0">
                <a:solidFill>
                  <a:srgbClr val="CA0000"/>
                </a:solidFill>
                <a:latin typeface="Century Gothic" pitchFamily="34" charset="0"/>
                <a:cs typeface="Aharoni" pitchFamily="2" charset="-79"/>
              </a:rPr>
              <a:t>You</a:t>
            </a:r>
            <a:endParaRPr lang="en-AU" sz="4800" dirty="0">
              <a:solidFill>
                <a:srgbClr val="CA0000"/>
              </a:solidFill>
              <a:latin typeface="Century Gothic" pitchFamily="34" charset="0"/>
              <a:cs typeface="Aharoni" pitchFamily="2" charset="-79"/>
            </a:endParaRPr>
          </a:p>
        </p:txBody>
      </p:sp>
    </p:spTree>
    <p:extLst>
      <p:ext uri="{BB962C8B-B14F-4D97-AF65-F5344CB8AC3E}">
        <p14:creationId xmlns:p14="http://schemas.microsoft.com/office/powerpoint/2010/main" xmlns="" val="800074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646812"/>
            <a:ext cx="8964488" cy="6063198"/>
          </a:xfrm>
          <a:prstGeom prst="rect">
            <a:avLst/>
          </a:prstGeom>
        </p:spPr>
        <p:txBody>
          <a:bodyPr wrap="square">
            <a:spAutoFit/>
          </a:bodyPr>
          <a:lstStyle/>
          <a:p>
            <a:r>
              <a:rPr lang="en-AU" sz="1200" dirty="0" smtClean="0">
                <a:solidFill>
                  <a:schemeClr val="tx1">
                    <a:lumMod val="85000"/>
                    <a:lumOff val="15000"/>
                  </a:schemeClr>
                </a:solidFill>
                <a:latin typeface="Futura Std Book" pitchFamily="34" charset="0"/>
              </a:rPr>
              <a:t>Thank you for the opportunity to present to the team at </a:t>
            </a:r>
            <a:r>
              <a:rPr lang="en-AU" sz="1200" dirty="0" smtClean="0">
                <a:solidFill>
                  <a:schemeClr val="tx1">
                    <a:lumMod val="85000"/>
                    <a:lumOff val="15000"/>
                  </a:schemeClr>
                </a:solidFill>
                <a:latin typeface="Futura Std Book" pitchFamily="34" charset="0"/>
              </a:rPr>
              <a:t>for </a:t>
            </a:r>
            <a:r>
              <a:rPr lang="en-AU" sz="1200" dirty="0" smtClean="0">
                <a:solidFill>
                  <a:schemeClr val="tx1">
                    <a:lumMod val="85000"/>
                    <a:lumOff val="15000"/>
                  </a:schemeClr>
                </a:solidFill>
                <a:latin typeface="Futura Std Book" pitchFamily="34" charset="0"/>
              </a:rPr>
              <a:t>the rebranding to </a:t>
            </a:r>
            <a:r>
              <a:rPr lang="en-AU" sz="1200" dirty="0" smtClean="0">
                <a:solidFill>
                  <a:schemeClr val="tx1">
                    <a:lumMod val="85000"/>
                    <a:lumOff val="15000"/>
                  </a:schemeClr>
                </a:solidFill>
                <a:latin typeface="Futura Std Book" pitchFamily="34" charset="0"/>
              </a:rPr>
              <a:t>.............</a:t>
            </a:r>
            <a:endParaRPr lang="en-AU" sz="1200" dirty="0" smtClean="0">
              <a:solidFill>
                <a:schemeClr val="tx1">
                  <a:lumMod val="85000"/>
                  <a:lumOff val="15000"/>
                </a:schemeClr>
              </a:solidFill>
              <a:latin typeface="Futura Std Book" pitchFamily="34" charset="0"/>
            </a:endParaRPr>
          </a:p>
          <a:p>
            <a:endParaRPr lang="en-AU" sz="1200" dirty="0" smtClean="0">
              <a:solidFill>
                <a:schemeClr val="tx1">
                  <a:lumMod val="85000"/>
                  <a:lumOff val="15000"/>
                </a:schemeClr>
              </a:solidFill>
              <a:latin typeface="Futura Std Book" pitchFamily="34" charset="0"/>
            </a:endParaRPr>
          </a:p>
          <a:p>
            <a:r>
              <a:rPr lang="en-AU" sz="1200" dirty="0" smtClean="0">
                <a:solidFill>
                  <a:schemeClr val="tx1">
                    <a:lumMod val="85000"/>
                    <a:lumOff val="15000"/>
                  </a:schemeClr>
                </a:solidFill>
                <a:latin typeface="Futura Std Book" pitchFamily="34" charset="0"/>
              </a:rPr>
              <a:t>This presentation aims to demonstrates how Custom Gear can provide an overall solution for the implementation, management and distribution of Merchandise, Stationery &amp; Uniforms to the group and its associates. We h</a:t>
            </a:r>
            <a:r>
              <a:rPr lang="en-AU" sz="1100" dirty="0" smtClean="0">
                <a:solidFill>
                  <a:schemeClr val="tx1">
                    <a:lumMod val="85000"/>
                    <a:lumOff val="15000"/>
                  </a:schemeClr>
                </a:solidFill>
                <a:latin typeface="Futura Std Book" pitchFamily="34" charset="0"/>
              </a:rPr>
              <a:t>ave</a:t>
            </a:r>
            <a:r>
              <a:rPr lang="en-AU" sz="1200" dirty="0" smtClean="0">
                <a:solidFill>
                  <a:schemeClr val="tx1">
                    <a:lumMod val="85000"/>
                    <a:lumOff val="15000"/>
                  </a:schemeClr>
                </a:solidFill>
                <a:latin typeface="Futura Std Book" pitchFamily="34" charset="0"/>
              </a:rPr>
              <a:t> also c</a:t>
            </a:r>
            <a:r>
              <a:rPr lang="en-AU" sz="1100" dirty="0" smtClean="0">
                <a:solidFill>
                  <a:schemeClr val="tx1">
                    <a:lumMod val="85000"/>
                    <a:lumOff val="15000"/>
                  </a:schemeClr>
                </a:solidFill>
                <a:latin typeface="Futura Std Book" pitchFamily="34" charset="0"/>
              </a:rPr>
              <a:t>overed</a:t>
            </a:r>
            <a:r>
              <a:rPr lang="en-AU" sz="1200" dirty="0" smtClean="0">
                <a:solidFill>
                  <a:schemeClr val="tx1">
                    <a:lumMod val="85000"/>
                    <a:lumOff val="15000"/>
                  </a:schemeClr>
                </a:solidFill>
                <a:latin typeface="Futura Std Book" pitchFamily="34" charset="0"/>
              </a:rPr>
              <a:t> all your assessment criteria</a:t>
            </a:r>
          </a:p>
          <a:p>
            <a:endParaRPr lang="en-AU" sz="1200" dirty="0" smtClean="0">
              <a:solidFill>
                <a:schemeClr val="tx1">
                  <a:lumMod val="85000"/>
                  <a:lumOff val="15000"/>
                </a:schemeClr>
              </a:solidFill>
              <a:latin typeface="Futura Std Book" pitchFamily="34" charset="0"/>
            </a:endParaRPr>
          </a:p>
          <a:p>
            <a:r>
              <a:rPr lang="en-AU" sz="1200" i="1" dirty="0" smtClean="0">
                <a:solidFill>
                  <a:srgbClr val="7030A0"/>
                </a:solidFill>
                <a:latin typeface="Futura Std Book" pitchFamily="34" charset="0"/>
              </a:rPr>
              <a:t>We have taken the time to learn, understand your brand position, culture, values &amp; direction. </a:t>
            </a:r>
          </a:p>
          <a:p>
            <a:r>
              <a:rPr lang="en-AU" sz="1200" dirty="0" smtClean="0">
                <a:solidFill>
                  <a:schemeClr val="tx1">
                    <a:lumMod val="85000"/>
                    <a:lumOff val="15000"/>
                  </a:schemeClr>
                </a:solidFill>
                <a:latin typeface="Futura Std Book" pitchFamily="34" charset="0"/>
              </a:rPr>
              <a:t>It will be a pleasure to partner with an organisation, that although a distance apart in headcount is very similar in its ambition and approach. </a:t>
            </a:r>
          </a:p>
          <a:p>
            <a:endParaRPr lang="en-AU" sz="1200" dirty="0" smtClean="0">
              <a:solidFill>
                <a:schemeClr val="tx1">
                  <a:lumMod val="85000"/>
                  <a:lumOff val="15000"/>
                </a:schemeClr>
              </a:solidFill>
              <a:latin typeface="Futura Std Book" pitchFamily="34" charset="0"/>
            </a:endParaRPr>
          </a:p>
          <a:p>
            <a:r>
              <a:rPr lang="en-AU" sz="1200" i="1" dirty="0" smtClean="0">
                <a:solidFill>
                  <a:srgbClr val="7030A0"/>
                </a:solidFill>
                <a:latin typeface="Futura Std Book" pitchFamily="34" charset="0"/>
              </a:rPr>
              <a:t>Where you are an International organisation working closely with &amp; supporting SME’s</a:t>
            </a:r>
          </a:p>
          <a:p>
            <a:r>
              <a:rPr lang="en-AU" sz="1200" dirty="0" smtClean="0">
                <a:solidFill>
                  <a:schemeClr val="tx1">
                    <a:lumMod val="85000"/>
                    <a:lumOff val="15000"/>
                  </a:schemeClr>
                </a:solidFill>
                <a:latin typeface="Futura Std Book" pitchFamily="34" charset="0"/>
              </a:rPr>
              <a:t>- We are an established SME who is in direct partnership &amp; responsible for supporting fortune 500 brands daily.</a:t>
            </a:r>
          </a:p>
          <a:p>
            <a:endParaRPr lang="en-AU" sz="1200" dirty="0" smtClean="0">
              <a:solidFill>
                <a:schemeClr val="tx1">
                  <a:lumMod val="85000"/>
                  <a:lumOff val="15000"/>
                </a:schemeClr>
              </a:solidFill>
              <a:latin typeface="Futura Std Book" pitchFamily="34" charset="0"/>
            </a:endParaRPr>
          </a:p>
          <a:p>
            <a:r>
              <a:rPr lang="en-AU" sz="1200" dirty="0" smtClean="0">
                <a:solidFill>
                  <a:schemeClr val="tx1">
                    <a:lumMod val="85000"/>
                    <a:lumOff val="15000"/>
                  </a:schemeClr>
                </a:solidFill>
                <a:latin typeface="Futura Std Book" pitchFamily="34" charset="0"/>
              </a:rPr>
              <a:t>We are </a:t>
            </a:r>
            <a:r>
              <a:rPr lang="en-AU" sz="1200" dirty="0" smtClean="0">
                <a:solidFill>
                  <a:srgbClr val="7030A0"/>
                </a:solidFill>
                <a:latin typeface="Futura Std Book" pitchFamily="34" charset="0"/>
              </a:rPr>
              <a:t>also</a:t>
            </a:r>
            <a:r>
              <a:rPr lang="en-AU" sz="1200" dirty="0" smtClean="0">
                <a:solidFill>
                  <a:schemeClr val="tx1">
                    <a:lumMod val="85000"/>
                    <a:lumOff val="15000"/>
                  </a:schemeClr>
                </a:solidFill>
                <a:latin typeface="Futura Std Book" pitchFamily="34" charset="0"/>
              </a:rPr>
              <a:t> “right sized” - The team you meet and gain confidence in, will be the team you work with throughout the engagement.</a:t>
            </a:r>
          </a:p>
          <a:p>
            <a:r>
              <a:rPr lang="en-AU" sz="1200" dirty="0" smtClean="0">
                <a:solidFill>
                  <a:schemeClr val="tx1">
                    <a:lumMod val="85000"/>
                    <a:lumOff val="15000"/>
                  </a:schemeClr>
                </a:solidFill>
                <a:latin typeface="Futura Std Book" pitchFamily="34" charset="0"/>
              </a:rPr>
              <a:t> Proven to be capable of delivering, yet flexible enough to adapt rapidly and always improve </a:t>
            </a:r>
            <a:r>
              <a:rPr lang="en-AU" sz="1000" i="1" dirty="0" smtClean="0">
                <a:solidFill>
                  <a:srgbClr val="7030A0"/>
                </a:solidFill>
                <a:latin typeface="Futura Std Book" pitchFamily="34" charset="0"/>
              </a:rPr>
              <a:t>(we don’t let perfect get in the way of better)</a:t>
            </a:r>
          </a:p>
          <a:p>
            <a:endParaRPr lang="en-AU" sz="1200" dirty="0" smtClean="0">
              <a:solidFill>
                <a:schemeClr val="tx1">
                  <a:lumMod val="85000"/>
                  <a:lumOff val="15000"/>
                </a:schemeClr>
              </a:solidFill>
              <a:latin typeface="Futura Std Book" pitchFamily="34" charset="0"/>
            </a:endParaRPr>
          </a:p>
          <a:p>
            <a:r>
              <a:rPr lang="en-AU" sz="1200" dirty="0" smtClean="0">
                <a:solidFill>
                  <a:schemeClr val="tx1">
                    <a:lumMod val="85000"/>
                    <a:lumOff val="15000"/>
                  </a:schemeClr>
                </a:solidFill>
                <a:latin typeface="Futura Std Book" pitchFamily="34" charset="0"/>
              </a:rPr>
              <a:t> </a:t>
            </a:r>
            <a:r>
              <a:rPr lang="en-AU" sz="1200" i="1" dirty="0" smtClean="0">
                <a:solidFill>
                  <a:srgbClr val="7030A0"/>
                </a:solidFill>
                <a:latin typeface="Futura Std Book" pitchFamily="34" charset="0"/>
              </a:rPr>
              <a:t>Through our proposed engagement we guarantee to achieve:</a:t>
            </a:r>
          </a:p>
          <a:p>
            <a:pPr lvl="0">
              <a:buFont typeface="Arial" pitchFamily="34" charset="0"/>
              <a:buChar char="•"/>
            </a:pPr>
            <a:r>
              <a:rPr lang="en-AU" sz="1200" dirty="0" smtClean="0">
                <a:solidFill>
                  <a:schemeClr val="tx1">
                    <a:lumMod val="85000"/>
                    <a:lumOff val="15000"/>
                  </a:schemeClr>
                </a:solidFill>
                <a:latin typeface="Futura Std Book" pitchFamily="34" charset="0"/>
              </a:rPr>
              <a:t>    Consistency of brand identity across the Group – Through unique supply of high quality products</a:t>
            </a:r>
          </a:p>
          <a:p>
            <a:pPr lvl="0">
              <a:buFont typeface="Arial" pitchFamily="34" charset="0"/>
              <a:buChar char="•"/>
            </a:pPr>
            <a:r>
              <a:rPr lang="en-AU" sz="1200" dirty="0" smtClean="0">
                <a:solidFill>
                  <a:schemeClr val="tx1">
                    <a:lumMod val="85000"/>
                    <a:lumOff val="15000"/>
                  </a:schemeClr>
                </a:solidFill>
                <a:latin typeface="Futura Std Book" pitchFamily="34" charset="0"/>
              </a:rPr>
              <a:t>    Accurate brand representation and delivery of products that are accurate &amp; in line with brand guidelines</a:t>
            </a:r>
          </a:p>
          <a:p>
            <a:pPr>
              <a:buFont typeface="Arial" pitchFamily="34" charset="0"/>
              <a:buChar char="•"/>
            </a:pPr>
            <a:r>
              <a:rPr lang="en-AU" sz="1200" dirty="0" smtClean="0">
                <a:solidFill>
                  <a:schemeClr val="tx1">
                    <a:lumMod val="85000"/>
                    <a:lumOff val="15000"/>
                  </a:schemeClr>
                </a:solidFill>
                <a:latin typeface="Futura Std Book" pitchFamily="34" charset="0"/>
              </a:rPr>
              <a:t>    A unique fresh wardrobe selection that will represent the quality of the brand whilst serving its purpose</a:t>
            </a:r>
          </a:p>
          <a:p>
            <a:pPr>
              <a:buFont typeface="Arial" pitchFamily="34" charset="0"/>
              <a:buChar char="•"/>
            </a:pPr>
            <a:r>
              <a:rPr lang="en-AU" sz="1200" dirty="0" smtClean="0">
                <a:solidFill>
                  <a:schemeClr val="tx1">
                    <a:lumMod val="85000"/>
                    <a:lumOff val="15000"/>
                  </a:schemeClr>
                </a:solidFill>
                <a:latin typeface="Futura Std Book" pitchFamily="34" charset="0"/>
              </a:rPr>
              <a:t>    Dedicated online &amp; offline ordering channels that demonstrate – function / features of all products available to acquire</a:t>
            </a:r>
          </a:p>
          <a:p>
            <a:pPr>
              <a:buFont typeface="Arial" pitchFamily="34" charset="0"/>
              <a:buChar char="•"/>
            </a:pPr>
            <a:r>
              <a:rPr lang="en-AU" sz="1200" dirty="0" smtClean="0">
                <a:solidFill>
                  <a:schemeClr val="tx1">
                    <a:lumMod val="85000"/>
                    <a:lumOff val="15000"/>
                  </a:schemeClr>
                </a:solidFill>
                <a:latin typeface="Futura Std Book" pitchFamily="34" charset="0"/>
              </a:rPr>
              <a:t>    Competitive item pricing which is in line or better than market comparisons</a:t>
            </a:r>
          </a:p>
          <a:p>
            <a:pPr>
              <a:buFont typeface="Arial" pitchFamily="34" charset="0"/>
              <a:buChar char="•"/>
            </a:pPr>
            <a:r>
              <a:rPr lang="en-AU" sz="1200" dirty="0" smtClean="0">
                <a:solidFill>
                  <a:schemeClr val="tx1">
                    <a:lumMod val="85000"/>
                    <a:lumOff val="15000"/>
                  </a:schemeClr>
                </a:solidFill>
                <a:latin typeface="Futura Std Book" pitchFamily="34" charset="0"/>
              </a:rPr>
              <a:t>    Assigned account managers who will provide a level of service that is outstanding &amp; accommodating at all times (24/7)</a:t>
            </a:r>
          </a:p>
          <a:p>
            <a:pPr>
              <a:buFont typeface="Arial" pitchFamily="34" charset="0"/>
              <a:buChar char="•"/>
            </a:pPr>
            <a:r>
              <a:rPr lang="en-AU" sz="1200" dirty="0" smtClean="0">
                <a:solidFill>
                  <a:schemeClr val="tx1">
                    <a:lumMod val="85000"/>
                    <a:lumOff val="15000"/>
                  </a:schemeClr>
                </a:solidFill>
                <a:latin typeface="Futura Std Book" pitchFamily="34" charset="0"/>
              </a:rPr>
              <a:t>    Offer payment options and terms that are acceptable and comfortable for all.</a:t>
            </a:r>
          </a:p>
          <a:p>
            <a:pPr>
              <a:buFont typeface="Arial" pitchFamily="34" charset="0"/>
              <a:buChar char="•"/>
            </a:pPr>
            <a:r>
              <a:rPr lang="en-AU" sz="1200" dirty="0" smtClean="0">
                <a:solidFill>
                  <a:schemeClr val="tx1">
                    <a:lumMod val="85000"/>
                    <a:lumOff val="15000"/>
                  </a:schemeClr>
                </a:solidFill>
                <a:latin typeface="Futura Std Book" pitchFamily="34" charset="0"/>
              </a:rPr>
              <a:t>    Provide a streamlined, simple ordering system that saves time, effort &amp; cost for all parties,</a:t>
            </a:r>
          </a:p>
          <a:p>
            <a:r>
              <a:rPr lang="en-AU" sz="1200" dirty="0" smtClean="0">
                <a:solidFill>
                  <a:schemeClr val="tx1">
                    <a:lumMod val="85000"/>
                    <a:lumOff val="15000"/>
                  </a:schemeClr>
                </a:solidFill>
                <a:latin typeface="Futura Std Book" pitchFamily="34" charset="0"/>
              </a:rPr>
              <a:t>	Whilst providing clear statistics &amp; analytics of stock, history on request.</a:t>
            </a:r>
          </a:p>
          <a:p>
            <a:endParaRPr lang="en-AU" sz="1200" dirty="0" smtClean="0">
              <a:solidFill>
                <a:schemeClr val="tx1">
                  <a:lumMod val="85000"/>
                  <a:lumOff val="15000"/>
                </a:schemeClr>
              </a:solidFill>
              <a:latin typeface="Futura Std Book" pitchFamily="34" charset="0"/>
            </a:endParaRPr>
          </a:p>
          <a:p>
            <a:r>
              <a:rPr lang="en-AU" sz="1200" dirty="0" smtClean="0">
                <a:solidFill>
                  <a:schemeClr val="tx1">
                    <a:lumMod val="85000"/>
                    <a:lumOff val="15000"/>
                  </a:schemeClr>
                </a:solidFill>
                <a:latin typeface="Futura Std Book" pitchFamily="34" charset="0"/>
              </a:rPr>
              <a:t>We look forward to your thoughts &amp; hope that the information provided is in line with your expectations.</a:t>
            </a:r>
          </a:p>
          <a:p>
            <a:endParaRPr lang="en-AU" sz="1200" dirty="0" smtClean="0">
              <a:solidFill>
                <a:schemeClr val="tx1">
                  <a:lumMod val="85000"/>
                  <a:lumOff val="15000"/>
                </a:schemeClr>
              </a:solidFill>
              <a:latin typeface="Futura Std Book" pitchFamily="34" charset="0"/>
            </a:endParaRPr>
          </a:p>
          <a:p>
            <a:r>
              <a:rPr lang="en-AU" sz="1200" dirty="0" smtClean="0">
                <a:solidFill>
                  <a:schemeClr val="tx1">
                    <a:lumMod val="85000"/>
                    <a:lumOff val="15000"/>
                  </a:schemeClr>
                </a:solidFill>
                <a:latin typeface="Futura Std Book" pitchFamily="34" charset="0"/>
              </a:rPr>
              <a:t>Giancarlo Savoca</a:t>
            </a:r>
          </a:p>
          <a:p>
            <a:endParaRPr lang="en-AU" sz="1200" dirty="0" smtClean="0">
              <a:solidFill>
                <a:schemeClr val="tx1">
                  <a:lumMod val="85000"/>
                  <a:lumOff val="15000"/>
                </a:schemeClr>
              </a:solidFill>
              <a:latin typeface="Futura Std Book" pitchFamily="34" charset="0"/>
            </a:endParaRPr>
          </a:p>
          <a:p>
            <a:endParaRPr lang="en-AU" sz="1600" b="1" i="1" dirty="0" smtClean="0">
              <a:solidFill>
                <a:schemeClr val="accent5">
                  <a:lumMod val="50000"/>
                </a:schemeClr>
              </a:solidFill>
              <a:latin typeface="Century Gothic" pitchFamily="34" charset="0"/>
            </a:endParaRPr>
          </a:p>
        </p:txBody>
      </p:sp>
      <p:sp>
        <p:nvSpPr>
          <p:cNvPr id="9" name="Rectangle 8"/>
          <p:cNvSpPr/>
          <p:nvPr/>
        </p:nvSpPr>
        <p:spPr>
          <a:xfrm>
            <a:off x="179512" y="25460"/>
            <a:ext cx="8358246" cy="523220"/>
          </a:xfrm>
          <a:prstGeom prst="rect">
            <a:avLst/>
          </a:prstGeom>
        </p:spPr>
        <p:txBody>
          <a:bodyPr wrap="square">
            <a:spAutoFit/>
          </a:bodyPr>
          <a:lstStyle/>
          <a:p>
            <a:r>
              <a:rPr lang="en-AU" sz="2800" dirty="0" smtClean="0">
                <a:solidFill>
                  <a:schemeClr val="tx1">
                    <a:lumMod val="65000"/>
                    <a:lumOff val="35000"/>
                  </a:schemeClr>
                </a:solidFill>
                <a:latin typeface="Century Gothic" pitchFamily="34" charset="0"/>
                <a:cs typeface="Aharoni" pitchFamily="2" charset="-79"/>
              </a:rPr>
              <a:t>Our </a:t>
            </a:r>
            <a:r>
              <a:rPr lang="en-AU" sz="2800" dirty="0" smtClean="0">
                <a:solidFill>
                  <a:srgbClr val="CA0000"/>
                </a:solidFill>
                <a:latin typeface="Century Gothic" pitchFamily="34" charset="0"/>
                <a:cs typeface="Aharoni" pitchFamily="2" charset="-79"/>
              </a:rPr>
              <a:t>Goal</a:t>
            </a:r>
            <a:endParaRPr lang="en-AU" sz="2800" dirty="0">
              <a:solidFill>
                <a:srgbClr val="CA0000"/>
              </a:solidFill>
              <a:latin typeface="Century Gothic" pitchFamily="34" charset="0"/>
              <a:cs typeface="Aharoni" pitchFamily="2" charset="-79"/>
            </a:endParaRPr>
          </a:p>
        </p:txBody>
      </p:sp>
      <p:pic>
        <p:nvPicPr>
          <p:cNvPr id="48130" name="Picture 2" descr="Promotional&#10;Products &amp; Items – Custom Gear: Impress Your Brand"/>
          <p:cNvPicPr>
            <a:picLocks noChangeAspect="1" noChangeArrowheads="1"/>
          </p:cNvPicPr>
          <p:nvPr/>
        </p:nvPicPr>
        <p:blipFill>
          <a:blip r:embed="rId2" cstate="print"/>
          <a:srcRect/>
          <a:stretch>
            <a:fillRect/>
          </a:stretch>
        </p:blipFill>
        <p:spPr bwMode="auto">
          <a:xfrm>
            <a:off x="5292080" y="6021288"/>
            <a:ext cx="3707904" cy="719708"/>
          </a:xfrm>
          <a:prstGeom prst="rect">
            <a:avLst/>
          </a:prstGeom>
          <a:noFill/>
        </p:spPr>
      </p:pic>
      <p:sp>
        <p:nvSpPr>
          <p:cNvPr id="5" name="Rectangle 4"/>
          <p:cNvSpPr/>
          <p:nvPr/>
        </p:nvSpPr>
        <p:spPr>
          <a:xfrm>
            <a:off x="4716016" y="6093296"/>
            <a:ext cx="576064"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071546"/>
            <a:ext cx="7772400" cy="1470025"/>
          </a:xfrm>
        </p:spPr>
        <p:txBody>
          <a:bodyPr/>
          <a:lstStyle/>
          <a:p>
            <a:r>
              <a:rPr lang="en-AU" b="1" i="1" smtClean="0">
                <a:solidFill>
                  <a:schemeClr val="tx1">
                    <a:lumMod val="65000"/>
                    <a:lumOff val="35000"/>
                  </a:schemeClr>
                </a:solidFill>
              </a:rPr>
              <a:t/>
            </a:r>
            <a:br>
              <a:rPr lang="en-AU" b="1" i="1" smtClean="0">
                <a:solidFill>
                  <a:schemeClr val="tx1">
                    <a:lumMod val="65000"/>
                    <a:lumOff val="35000"/>
                  </a:schemeClr>
                </a:solidFill>
              </a:rPr>
            </a:br>
            <a:r>
              <a:rPr lang="en-AU" b="1" i="1" smtClean="0">
                <a:solidFill>
                  <a:schemeClr val="tx1">
                    <a:lumMod val="65000"/>
                    <a:lumOff val="35000"/>
                  </a:schemeClr>
                </a:solidFill>
              </a:rPr>
              <a:t/>
            </a:r>
            <a:br>
              <a:rPr lang="en-AU" b="1" i="1" smtClean="0">
                <a:solidFill>
                  <a:schemeClr val="tx1">
                    <a:lumMod val="65000"/>
                    <a:lumOff val="35000"/>
                  </a:schemeClr>
                </a:solidFill>
              </a:rPr>
            </a:br>
            <a:endParaRPr lang="en-AU" sz="2400" b="1" i="1">
              <a:solidFill>
                <a:schemeClr val="tx1">
                  <a:lumMod val="65000"/>
                  <a:lumOff val="35000"/>
                </a:schemeClr>
              </a:solidFill>
            </a:endParaRPr>
          </a:p>
        </p:txBody>
      </p:sp>
      <p:sp>
        <p:nvSpPr>
          <p:cNvPr id="4" name="Title 1"/>
          <p:cNvSpPr txBox="1">
            <a:spLocks/>
          </p:cNvSpPr>
          <p:nvPr/>
        </p:nvSpPr>
        <p:spPr>
          <a:xfrm>
            <a:off x="6786546" y="6357958"/>
            <a:ext cx="2571800" cy="57148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AU" sz="1400" b="1" i="1" u="none" strike="noStrike" kern="1200" cap="none" spc="0" normalizeH="0" baseline="0" noProof="0" smtClean="0">
              <a:ln>
                <a:noFill/>
              </a:ln>
              <a:solidFill>
                <a:schemeClr val="tx1">
                  <a:lumMod val="65000"/>
                  <a:lumOff val="35000"/>
                </a:schemeClr>
              </a:solidFill>
              <a:effectLst/>
              <a:uLnTx/>
              <a:uFillTx/>
              <a:latin typeface="+mj-lt"/>
              <a:ea typeface="+mj-ea"/>
              <a:cs typeface="+mj-cs"/>
            </a:endParaRPr>
          </a:p>
        </p:txBody>
      </p:sp>
      <p:sp>
        <p:nvSpPr>
          <p:cNvPr id="5" name="Rectangle 4"/>
          <p:cNvSpPr/>
          <p:nvPr/>
        </p:nvSpPr>
        <p:spPr>
          <a:xfrm>
            <a:off x="0" y="2786058"/>
            <a:ext cx="9144000" cy="830997"/>
          </a:xfrm>
          <a:prstGeom prst="rect">
            <a:avLst/>
          </a:prstGeom>
        </p:spPr>
        <p:txBody>
          <a:bodyPr wrap="square">
            <a:spAutoFit/>
          </a:bodyPr>
          <a:lstStyle/>
          <a:p>
            <a:pPr algn="ctr"/>
            <a:r>
              <a:rPr lang="en-AU" sz="4800" dirty="0" smtClean="0">
                <a:solidFill>
                  <a:schemeClr val="tx1">
                    <a:lumMod val="65000"/>
                    <a:lumOff val="35000"/>
                  </a:schemeClr>
                </a:solidFill>
                <a:latin typeface="Century Gothic" pitchFamily="34" charset="0"/>
                <a:cs typeface="Aharoni" pitchFamily="2" charset="-79"/>
              </a:rPr>
              <a:t>Business </a:t>
            </a:r>
            <a:r>
              <a:rPr lang="en-AU" sz="4800" dirty="0" smtClean="0">
                <a:solidFill>
                  <a:srgbClr val="CA0000"/>
                </a:solidFill>
                <a:latin typeface="Century Gothic" pitchFamily="34" charset="0"/>
                <a:cs typeface="Aharoni" pitchFamily="2" charset="-79"/>
              </a:rPr>
              <a:t>Stationery</a:t>
            </a:r>
            <a:endParaRPr lang="en-AU" sz="4800" dirty="0">
              <a:solidFill>
                <a:srgbClr val="CA0000"/>
              </a:solidFill>
              <a:latin typeface="Century Gothic" pitchFamily="34" charset="0"/>
              <a:cs typeface="Aharoni" pitchFamily="2" charset="-79"/>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stretch>
            <a:fillRect/>
          </a:stretch>
        </p:blipFill>
        <p:spPr>
          <a:xfrm>
            <a:off x="5868144" y="1844824"/>
            <a:ext cx="3009934" cy="2851517"/>
          </a:xfrm>
          <a:prstGeom prst="rect">
            <a:avLst/>
          </a:prstGeom>
        </p:spPr>
      </p:pic>
      <p:sp>
        <p:nvSpPr>
          <p:cNvPr id="12" name="Text Box 8"/>
          <p:cNvSpPr txBox="1">
            <a:spLocks noChangeArrowheads="1"/>
          </p:cNvSpPr>
          <p:nvPr/>
        </p:nvSpPr>
        <p:spPr bwMode="auto">
          <a:xfrm>
            <a:off x="2555776" y="620688"/>
            <a:ext cx="3744416" cy="5755423"/>
          </a:xfrm>
          <a:prstGeom prst="rect">
            <a:avLst/>
          </a:prstGeom>
          <a:noFill/>
          <a:ln w="9525">
            <a:noFill/>
            <a:miter lim="800000"/>
            <a:headEnd/>
            <a:tailEnd/>
          </a:ln>
        </p:spPr>
        <p:txBody>
          <a:bodyPr wrap="square">
            <a:spAutoFit/>
          </a:bodyPr>
          <a:lstStyle/>
          <a:p>
            <a:r>
              <a:rPr lang="en-AU" sz="1400" i="1" dirty="0" smtClean="0">
                <a:solidFill>
                  <a:srgbClr val="CA0000"/>
                </a:solidFill>
                <a:latin typeface="Century Gothic" pitchFamily="34" charset="0"/>
              </a:rPr>
              <a:t>Business Cards</a:t>
            </a:r>
          </a:p>
          <a:p>
            <a:endParaRPr lang="en-AU" sz="1100" dirty="0" smtClean="0">
              <a:solidFill>
                <a:schemeClr val="tx1">
                  <a:lumMod val="75000"/>
                  <a:lumOff val="25000"/>
                </a:schemeClr>
              </a:solidFill>
              <a:latin typeface="Century Gothic" pitchFamily="34" charset="0"/>
            </a:endParaRPr>
          </a:p>
          <a:p>
            <a:r>
              <a:rPr lang="en-AU" sz="1000" dirty="0" smtClean="0">
                <a:solidFill>
                  <a:schemeClr val="tx1">
                    <a:lumMod val="85000"/>
                    <a:lumOff val="15000"/>
                  </a:schemeClr>
                </a:solidFill>
                <a:latin typeface="Century Gothic" pitchFamily="34" charset="0"/>
              </a:rPr>
              <a:t>350GSM Gloss </a:t>
            </a:r>
            <a:r>
              <a:rPr lang="en-AU" sz="1000" dirty="0" err="1" smtClean="0">
                <a:solidFill>
                  <a:schemeClr val="tx1">
                    <a:lumMod val="85000"/>
                    <a:lumOff val="15000"/>
                  </a:schemeClr>
                </a:solidFill>
                <a:latin typeface="Century Gothic" pitchFamily="34" charset="0"/>
              </a:rPr>
              <a:t>Artboard</a:t>
            </a:r>
            <a:r>
              <a:rPr lang="en-AU" sz="1000" dirty="0" smtClean="0">
                <a:solidFill>
                  <a:schemeClr val="tx1">
                    <a:lumMod val="85000"/>
                    <a:lumOff val="15000"/>
                  </a:schemeClr>
                </a:solidFill>
                <a:latin typeface="Century Gothic" pitchFamily="34" charset="0"/>
              </a:rPr>
              <a:t>, Matt </a:t>
            </a:r>
            <a:r>
              <a:rPr lang="en-AU" sz="1000" dirty="0" err="1" smtClean="0">
                <a:solidFill>
                  <a:schemeClr val="tx1">
                    <a:lumMod val="85000"/>
                    <a:lumOff val="15000"/>
                  </a:schemeClr>
                </a:solidFill>
                <a:latin typeface="Century Gothic" pitchFamily="34" charset="0"/>
              </a:rPr>
              <a:t>Celloglazed</a:t>
            </a:r>
            <a:r>
              <a:rPr lang="en-AU" sz="1000" dirty="0" smtClean="0">
                <a:solidFill>
                  <a:schemeClr val="tx1">
                    <a:lumMod val="85000"/>
                    <a:lumOff val="15000"/>
                  </a:schemeClr>
                </a:solidFill>
                <a:latin typeface="Century Gothic" pitchFamily="34" charset="0"/>
              </a:rPr>
              <a:t>.</a:t>
            </a:r>
          </a:p>
          <a:p>
            <a:r>
              <a:rPr lang="en-AU" sz="1000" dirty="0" smtClean="0">
                <a:solidFill>
                  <a:schemeClr val="tx1">
                    <a:lumMod val="85000"/>
                    <a:lumOff val="15000"/>
                  </a:schemeClr>
                </a:solidFill>
                <a:latin typeface="Century Gothic" pitchFamily="34" charset="0"/>
              </a:rPr>
              <a:t>Double-sided. 90mm x 54mm</a:t>
            </a:r>
          </a:p>
          <a:p>
            <a:endParaRPr lang="en-AU" sz="1000" dirty="0" smtClean="0">
              <a:solidFill>
                <a:schemeClr val="tx1">
                  <a:lumMod val="85000"/>
                  <a:lumOff val="15000"/>
                </a:schemeClr>
              </a:solidFill>
              <a:latin typeface="Century Gothic" pitchFamily="34" charset="0"/>
            </a:endParaRPr>
          </a:p>
          <a:p>
            <a:endParaRPr lang="en-AU" sz="500" dirty="0" smtClean="0">
              <a:solidFill>
                <a:schemeClr val="tx1">
                  <a:lumMod val="75000"/>
                  <a:lumOff val="25000"/>
                </a:schemeClr>
              </a:solidFill>
              <a:latin typeface="Century Gothic" pitchFamily="34" charset="0"/>
            </a:endParaRPr>
          </a:p>
          <a:p>
            <a:r>
              <a:rPr lang="en-AU" sz="1100" dirty="0" smtClean="0">
                <a:solidFill>
                  <a:srgbClr val="A6A6A6"/>
                </a:solidFill>
                <a:latin typeface="Century Gothic" pitchFamily="34" charset="0"/>
              </a:rPr>
              <a:t> </a:t>
            </a:r>
            <a:r>
              <a:rPr lang="en-AU" sz="800" b="1" i="1" dirty="0" smtClean="0">
                <a:solidFill>
                  <a:srgbClr val="A6A6A6"/>
                </a:solidFill>
                <a:latin typeface="Century Gothic" pitchFamily="34" charset="0"/>
              </a:rPr>
              <a:t>Estimate Cost</a:t>
            </a:r>
          </a:p>
          <a:p>
            <a:pPr lvl="0"/>
            <a:endParaRPr lang="en-AU" sz="400" b="1" i="1" dirty="0" smtClean="0">
              <a:solidFill>
                <a:srgbClr val="4F81BD"/>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250 units </a:t>
            </a:r>
            <a:r>
              <a:rPr lang="en-AU" sz="1100" dirty="0" smtClean="0">
                <a:solidFill>
                  <a:srgbClr val="FF0000"/>
                </a:solidFill>
                <a:latin typeface="Century Gothic" pitchFamily="34" charset="0"/>
              </a:rPr>
              <a:t>=</a:t>
            </a:r>
            <a:r>
              <a:rPr lang="en-AU" sz="1100" dirty="0" smtClean="0">
                <a:latin typeface="Century Gothic" pitchFamily="34" charset="0"/>
              </a:rPr>
              <a:t>  $65.00 + GST</a:t>
            </a:r>
          </a:p>
          <a:p>
            <a:r>
              <a:rPr lang="en-AU" sz="800" i="1" dirty="0" smtClean="0">
                <a:solidFill>
                  <a:srgbClr val="00B050"/>
                </a:solidFill>
                <a:latin typeface="Century Gothic" pitchFamily="34" charset="0"/>
              </a:rPr>
              <a:t> </a:t>
            </a:r>
          </a:p>
          <a:p>
            <a:endParaRPr lang="en-AU" sz="800" i="1" dirty="0" smtClean="0">
              <a:solidFill>
                <a:srgbClr val="00B050"/>
              </a:solidFill>
              <a:latin typeface="Century Gothic" pitchFamily="34" charset="0"/>
            </a:endParaRPr>
          </a:p>
          <a:p>
            <a:endParaRPr lang="en-AU" sz="800" i="1" dirty="0" smtClean="0">
              <a:solidFill>
                <a:srgbClr val="00B050"/>
              </a:solidFill>
              <a:latin typeface="Century Gothic" pitchFamily="34" charset="0"/>
            </a:endParaRPr>
          </a:p>
          <a:p>
            <a:r>
              <a:rPr lang="en-AU" sz="1400" i="1" dirty="0" smtClean="0">
                <a:solidFill>
                  <a:srgbClr val="CA0000"/>
                </a:solidFill>
                <a:latin typeface="Century Gothic" pitchFamily="34" charset="0"/>
              </a:rPr>
              <a:t>Letterheads</a:t>
            </a:r>
          </a:p>
          <a:p>
            <a:endParaRPr lang="en-AU" sz="800" dirty="0" smtClean="0">
              <a:solidFill>
                <a:schemeClr val="tx1">
                  <a:lumMod val="75000"/>
                  <a:lumOff val="25000"/>
                </a:schemeClr>
              </a:solidFill>
              <a:latin typeface="Century Gothic" pitchFamily="34" charset="0"/>
            </a:endParaRPr>
          </a:p>
          <a:p>
            <a:r>
              <a:rPr lang="en-AU" sz="1000" dirty="0">
                <a:latin typeface="Century Gothic" pitchFamily="34" charset="0"/>
              </a:rPr>
              <a:t>100GSM </a:t>
            </a:r>
            <a:r>
              <a:rPr lang="en-AU" sz="1000" dirty="0" err="1">
                <a:latin typeface="Century Gothic" pitchFamily="34" charset="0"/>
              </a:rPr>
              <a:t>Splendorgel</a:t>
            </a:r>
            <a:r>
              <a:rPr lang="en-AU" sz="1000" dirty="0">
                <a:latin typeface="Century Gothic" pitchFamily="34" charset="0"/>
              </a:rPr>
              <a:t> Uncoated. Printed in 2 PMS colours,</a:t>
            </a:r>
          </a:p>
          <a:p>
            <a:r>
              <a:rPr lang="en-AU" sz="1000" dirty="0">
                <a:solidFill>
                  <a:schemeClr val="tx1">
                    <a:lumMod val="75000"/>
                    <a:lumOff val="25000"/>
                  </a:schemeClr>
                </a:solidFill>
                <a:latin typeface="Century Gothic" pitchFamily="34" charset="0"/>
              </a:rPr>
              <a:t>One side only. Trimmed to </a:t>
            </a:r>
            <a:r>
              <a:rPr lang="en-AU" sz="1000" dirty="0" smtClean="0">
                <a:solidFill>
                  <a:schemeClr val="tx1">
                    <a:lumMod val="75000"/>
                    <a:lumOff val="25000"/>
                  </a:schemeClr>
                </a:solidFill>
                <a:latin typeface="Century Gothic" pitchFamily="34" charset="0"/>
              </a:rPr>
              <a:t>A4.</a:t>
            </a:r>
            <a:endParaRPr lang="en-AU" sz="1000" dirty="0">
              <a:solidFill>
                <a:schemeClr val="tx1">
                  <a:lumMod val="75000"/>
                  <a:lumOff val="25000"/>
                </a:schemeClr>
              </a:solidFill>
              <a:latin typeface="Century Gothic" pitchFamily="34" charset="0"/>
            </a:endParaRPr>
          </a:p>
          <a:p>
            <a:endParaRPr lang="en-AU" sz="800" dirty="0">
              <a:solidFill>
                <a:schemeClr val="tx1">
                  <a:lumMod val="75000"/>
                  <a:lumOff val="25000"/>
                </a:schemeClr>
              </a:solidFill>
              <a:latin typeface="Century Gothic" pitchFamily="34" charset="0"/>
            </a:endParaRPr>
          </a:p>
          <a:p>
            <a:endParaRPr lang="en-AU" sz="800" dirty="0" smtClean="0">
              <a:solidFill>
                <a:srgbClr val="A6A6A6"/>
              </a:solidFill>
              <a:latin typeface="Century Gothic" pitchFamily="34" charset="0"/>
            </a:endParaRPr>
          </a:p>
          <a:p>
            <a:r>
              <a:rPr lang="en-AU" sz="800" dirty="0" smtClean="0">
                <a:solidFill>
                  <a:srgbClr val="A6A6A6"/>
                </a:solidFill>
                <a:latin typeface="Century Gothic" pitchFamily="34" charset="0"/>
              </a:rPr>
              <a:t> </a:t>
            </a:r>
            <a:r>
              <a:rPr lang="en-AU" sz="800" b="1" i="1" dirty="0" smtClean="0">
                <a:solidFill>
                  <a:srgbClr val="A6A6A6"/>
                </a:solidFill>
                <a:latin typeface="Century Gothic" pitchFamily="34" charset="0"/>
              </a:rPr>
              <a:t>Estimate Cost</a:t>
            </a:r>
          </a:p>
          <a:p>
            <a:pPr lvl="0"/>
            <a:endParaRPr lang="en-AU" sz="1100" b="1" i="1" dirty="0" smtClean="0">
              <a:solidFill>
                <a:srgbClr val="4F81BD"/>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500 units </a:t>
            </a:r>
            <a:r>
              <a:rPr lang="en-AU" sz="1100" dirty="0" smtClean="0">
                <a:solidFill>
                  <a:srgbClr val="FF0000"/>
                </a:solidFill>
                <a:latin typeface="Century Gothic" pitchFamily="34" charset="0"/>
              </a:rPr>
              <a:t>=</a:t>
            </a:r>
            <a:r>
              <a:rPr lang="en-AU" sz="1100" dirty="0" smtClean="0">
                <a:latin typeface="Century Gothic" pitchFamily="34" charset="0"/>
              </a:rPr>
              <a:t>  $275 + GST</a:t>
            </a:r>
            <a:endParaRPr lang="en-AU" sz="1100" b="1" dirty="0" smtClean="0">
              <a:solidFill>
                <a:schemeClr val="tx1">
                  <a:lumMod val="65000"/>
                  <a:lumOff val="35000"/>
                </a:schemeClr>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1,000 units </a:t>
            </a:r>
            <a:r>
              <a:rPr lang="en-AU" sz="1100" dirty="0" smtClean="0">
                <a:solidFill>
                  <a:srgbClr val="FF0000"/>
                </a:solidFill>
                <a:latin typeface="Century Gothic" pitchFamily="34" charset="0"/>
              </a:rPr>
              <a:t>=</a:t>
            </a:r>
            <a:r>
              <a:rPr lang="en-AU" sz="1100" dirty="0" smtClean="0">
                <a:latin typeface="Century Gothic" pitchFamily="34" charset="0"/>
              </a:rPr>
              <a:t>  $335 </a:t>
            </a:r>
            <a:r>
              <a:rPr lang="en-AU" sz="1100" dirty="0">
                <a:latin typeface="Century Gothic" pitchFamily="34" charset="0"/>
              </a:rPr>
              <a:t>+ </a:t>
            </a:r>
            <a:r>
              <a:rPr lang="en-AU" sz="1100" dirty="0" smtClean="0">
                <a:latin typeface="Century Gothic" pitchFamily="34" charset="0"/>
              </a:rPr>
              <a:t>GST</a:t>
            </a:r>
          </a:p>
          <a:p>
            <a:pPr marL="228600" indent="-228600"/>
            <a:r>
              <a:rPr lang="en-AU" sz="1100" b="1" dirty="0" smtClean="0">
                <a:solidFill>
                  <a:schemeClr val="tx1">
                    <a:lumMod val="65000"/>
                    <a:lumOff val="35000"/>
                  </a:schemeClr>
                </a:solidFill>
                <a:latin typeface="Century Gothic" pitchFamily="34" charset="0"/>
              </a:rPr>
              <a:t>5,000 units </a:t>
            </a:r>
            <a:r>
              <a:rPr lang="en-AU" sz="1100" dirty="0" smtClean="0">
                <a:solidFill>
                  <a:srgbClr val="FF0000"/>
                </a:solidFill>
                <a:latin typeface="Century Gothic" pitchFamily="34" charset="0"/>
              </a:rPr>
              <a:t>=</a:t>
            </a:r>
            <a:r>
              <a:rPr lang="en-AU" sz="1100" dirty="0" smtClean="0">
                <a:latin typeface="Century Gothic" pitchFamily="34" charset="0"/>
              </a:rPr>
              <a:t> $695 </a:t>
            </a:r>
            <a:r>
              <a:rPr lang="en-AU" sz="1100" dirty="0">
                <a:latin typeface="Century Gothic" pitchFamily="34" charset="0"/>
              </a:rPr>
              <a:t>+ GST</a:t>
            </a:r>
            <a:endParaRPr lang="en-AU" sz="1100" b="1" dirty="0">
              <a:solidFill>
                <a:schemeClr val="tx1">
                  <a:lumMod val="65000"/>
                  <a:lumOff val="35000"/>
                </a:schemeClr>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10,000 units </a:t>
            </a:r>
            <a:r>
              <a:rPr lang="en-AU" sz="1100" dirty="0" smtClean="0">
                <a:solidFill>
                  <a:srgbClr val="FF0000"/>
                </a:solidFill>
                <a:latin typeface="Century Gothic" pitchFamily="34" charset="0"/>
              </a:rPr>
              <a:t>=</a:t>
            </a:r>
            <a:r>
              <a:rPr lang="en-AU" sz="1100" dirty="0" smtClean="0">
                <a:latin typeface="Century Gothic" pitchFamily="34" charset="0"/>
              </a:rPr>
              <a:t>  $1185 </a:t>
            </a:r>
            <a:r>
              <a:rPr lang="en-AU" sz="1100" dirty="0">
                <a:latin typeface="Century Gothic" pitchFamily="34" charset="0"/>
              </a:rPr>
              <a:t>+ GST</a:t>
            </a:r>
            <a:endParaRPr lang="en-AU" sz="1100" b="1" dirty="0">
              <a:solidFill>
                <a:srgbClr val="FF2929"/>
              </a:solidFill>
              <a:latin typeface="Century Gothic" pitchFamily="34" charset="0"/>
            </a:endParaRPr>
          </a:p>
          <a:p>
            <a:endParaRPr lang="en-AU" sz="1400" i="1" dirty="0" smtClean="0">
              <a:solidFill>
                <a:srgbClr val="0070C0"/>
              </a:solidFill>
              <a:latin typeface="Century Gothic" pitchFamily="34" charset="0"/>
            </a:endParaRPr>
          </a:p>
          <a:p>
            <a:r>
              <a:rPr lang="en-AU" sz="1400" i="1" dirty="0" smtClean="0">
                <a:solidFill>
                  <a:srgbClr val="CA0000"/>
                </a:solidFill>
                <a:latin typeface="Century Gothic" pitchFamily="34" charset="0"/>
              </a:rPr>
              <a:t>With Comps </a:t>
            </a:r>
            <a:r>
              <a:rPr lang="en-US" sz="1400" i="1" dirty="0" smtClean="0">
                <a:solidFill>
                  <a:srgbClr val="CA0000"/>
                </a:solidFill>
                <a:latin typeface="Century Gothic" pitchFamily="34" charset="0"/>
              </a:rPr>
              <a:t>–</a:t>
            </a:r>
            <a:r>
              <a:rPr lang="en-AU" sz="1400" i="1" dirty="0" smtClean="0">
                <a:solidFill>
                  <a:srgbClr val="CA0000"/>
                </a:solidFill>
                <a:latin typeface="Century Gothic" pitchFamily="34" charset="0"/>
              </a:rPr>
              <a:t> Plain or Boxes</a:t>
            </a:r>
            <a:endParaRPr lang="en-AU" sz="1400" i="1" dirty="0">
              <a:solidFill>
                <a:srgbClr val="CA0000"/>
              </a:solidFill>
              <a:latin typeface="Century Gothic" pitchFamily="34" charset="0"/>
            </a:endParaRPr>
          </a:p>
          <a:p>
            <a:endParaRPr lang="en-AU" sz="800" dirty="0">
              <a:solidFill>
                <a:schemeClr val="tx1">
                  <a:lumMod val="75000"/>
                  <a:lumOff val="25000"/>
                </a:schemeClr>
              </a:solidFill>
              <a:latin typeface="Century Gothic" pitchFamily="34" charset="0"/>
            </a:endParaRPr>
          </a:p>
          <a:p>
            <a:r>
              <a:rPr lang="en-AU" sz="1000" dirty="0" smtClean="0">
                <a:latin typeface="Century Gothic" pitchFamily="34" charset="0"/>
              </a:rPr>
              <a:t>100GSM </a:t>
            </a:r>
            <a:r>
              <a:rPr lang="en-AU" sz="1000" dirty="0" err="1" smtClean="0">
                <a:latin typeface="Century Gothic" pitchFamily="34" charset="0"/>
              </a:rPr>
              <a:t>Splendorgel</a:t>
            </a:r>
            <a:r>
              <a:rPr lang="en-AU" sz="1000" dirty="0" smtClean="0">
                <a:latin typeface="Century Gothic" pitchFamily="34" charset="0"/>
              </a:rPr>
              <a:t> Uncoated. </a:t>
            </a:r>
            <a:r>
              <a:rPr lang="en-AU" sz="1000" dirty="0">
                <a:latin typeface="Century Gothic" pitchFamily="34" charset="0"/>
              </a:rPr>
              <a:t>Printed in 2 PMS </a:t>
            </a:r>
            <a:r>
              <a:rPr lang="en-AU" sz="1000" dirty="0" smtClean="0">
                <a:latin typeface="Century Gothic" pitchFamily="34" charset="0"/>
              </a:rPr>
              <a:t>colours,</a:t>
            </a:r>
          </a:p>
          <a:p>
            <a:r>
              <a:rPr lang="en-AU" sz="1000" dirty="0" smtClean="0">
                <a:solidFill>
                  <a:schemeClr val="tx1">
                    <a:lumMod val="75000"/>
                    <a:lumOff val="25000"/>
                  </a:schemeClr>
                </a:solidFill>
                <a:latin typeface="Century Gothic" pitchFamily="34" charset="0"/>
              </a:rPr>
              <a:t>One side only. Trimmed to 100 x 210mm.</a:t>
            </a:r>
            <a:endParaRPr lang="en-AU" sz="1000" dirty="0">
              <a:solidFill>
                <a:schemeClr val="tx1">
                  <a:lumMod val="75000"/>
                  <a:lumOff val="25000"/>
                </a:schemeClr>
              </a:solidFill>
              <a:latin typeface="Century Gothic" pitchFamily="34" charset="0"/>
            </a:endParaRPr>
          </a:p>
          <a:p>
            <a:endParaRPr lang="en-AU" sz="800" dirty="0">
              <a:solidFill>
                <a:schemeClr val="bg1">
                  <a:lumMod val="50000"/>
                </a:schemeClr>
              </a:solidFill>
              <a:latin typeface="Century Gothic" pitchFamily="34" charset="0"/>
            </a:endParaRPr>
          </a:p>
          <a:p>
            <a:r>
              <a:rPr lang="en-AU" sz="800" dirty="0">
                <a:solidFill>
                  <a:srgbClr val="A6A6A6"/>
                </a:solidFill>
                <a:latin typeface="Century Gothic" pitchFamily="34" charset="0"/>
              </a:rPr>
              <a:t> </a:t>
            </a:r>
            <a:r>
              <a:rPr lang="en-AU" sz="800" b="1" i="1" dirty="0">
                <a:solidFill>
                  <a:srgbClr val="A6A6A6"/>
                </a:solidFill>
                <a:latin typeface="Century Gothic" pitchFamily="34" charset="0"/>
              </a:rPr>
              <a:t>Estimate Cost</a:t>
            </a:r>
          </a:p>
          <a:p>
            <a:pPr lvl="0"/>
            <a:endParaRPr lang="en-AU" sz="1100" b="1" i="1" dirty="0">
              <a:solidFill>
                <a:srgbClr val="4F81BD"/>
              </a:solidFill>
              <a:latin typeface="Century Gothic" pitchFamily="34" charset="0"/>
            </a:endParaRPr>
          </a:p>
          <a:p>
            <a:pPr marL="228600" indent="-228600"/>
            <a:r>
              <a:rPr lang="en-AU" sz="1100" b="1" dirty="0">
                <a:solidFill>
                  <a:schemeClr val="tx1">
                    <a:lumMod val="65000"/>
                    <a:lumOff val="35000"/>
                  </a:schemeClr>
                </a:solidFill>
                <a:latin typeface="Century Gothic" pitchFamily="34" charset="0"/>
              </a:rPr>
              <a:t>500 </a:t>
            </a:r>
            <a:r>
              <a:rPr lang="en-AU" sz="1100" b="1" dirty="0" smtClean="0">
                <a:solidFill>
                  <a:schemeClr val="tx1">
                    <a:lumMod val="65000"/>
                    <a:lumOff val="35000"/>
                  </a:schemeClr>
                </a:solidFill>
                <a:latin typeface="Century Gothic" pitchFamily="34" charset="0"/>
              </a:rPr>
              <a:t>units </a:t>
            </a:r>
            <a:r>
              <a:rPr lang="en-AU" sz="1100" dirty="0" smtClean="0">
                <a:solidFill>
                  <a:srgbClr val="FF0000"/>
                </a:solidFill>
                <a:latin typeface="Century Gothic" pitchFamily="34" charset="0"/>
              </a:rPr>
              <a:t>=</a:t>
            </a:r>
            <a:r>
              <a:rPr lang="en-AU" sz="1100" dirty="0" smtClean="0">
                <a:latin typeface="Century Gothic" pitchFamily="34" charset="0"/>
              </a:rPr>
              <a:t> $215 </a:t>
            </a:r>
            <a:r>
              <a:rPr lang="en-AU" sz="1100" dirty="0">
                <a:latin typeface="Century Gothic" pitchFamily="34" charset="0"/>
              </a:rPr>
              <a:t>+ GST</a:t>
            </a:r>
            <a:endParaRPr lang="en-AU" sz="1100" b="1" dirty="0">
              <a:solidFill>
                <a:schemeClr val="tx1">
                  <a:lumMod val="65000"/>
                  <a:lumOff val="35000"/>
                </a:schemeClr>
              </a:solidFill>
              <a:latin typeface="Century Gothic" pitchFamily="34" charset="0"/>
            </a:endParaRPr>
          </a:p>
          <a:p>
            <a:pPr marL="228600" indent="-228600"/>
            <a:r>
              <a:rPr lang="en-AU" sz="1100" b="1" dirty="0">
                <a:solidFill>
                  <a:schemeClr val="tx1">
                    <a:lumMod val="65000"/>
                    <a:lumOff val="35000"/>
                  </a:schemeClr>
                </a:solidFill>
                <a:latin typeface="Century Gothic" pitchFamily="34" charset="0"/>
              </a:rPr>
              <a:t>1,000 </a:t>
            </a:r>
            <a:r>
              <a:rPr lang="en-AU" sz="1100" b="1" dirty="0" smtClean="0">
                <a:solidFill>
                  <a:schemeClr val="tx1">
                    <a:lumMod val="65000"/>
                    <a:lumOff val="35000"/>
                  </a:schemeClr>
                </a:solidFill>
                <a:latin typeface="Century Gothic" pitchFamily="34" charset="0"/>
              </a:rPr>
              <a:t>units </a:t>
            </a:r>
            <a:r>
              <a:rPr lang="en-AU" sz="1100" dirty="0" smtClean="0">
                <a:solidFill>
                  <a:srgbClr val="FF0000"/>
                </a:solidFill>
                <a:latin typeface="Century Gothic" pitchFamily="34" charset="0"/>
              </a:rPr>
              <a:t>=</a:t>
            </a:r>
            <a:r>
              <a:rPr lang="en-AU" sz="1100" dirty="0" smtClean="0">
                <a:latin typeface="Century Gothic" pitchFamily="34" charset="0"/>
              </a:rPr>
              <a:t>  $245 </a:t>
            </a:r>
            <a:r>
              <a:rPr lang="en-AU" sz="1100" dirty="0">
                <a:latin typeface="Century Gothic" pitchFamily="34" charset="0"/>
              </a:rPr>
              <a:t>+ GST</a:t>
            </a:r>
          </a:p>
          <a:p>
            <a:pPr marL="228600" indent="-228600"/>
            <a:r>
              <a:rPr lang="en-AU" sz="1100" b="1" dirty="0">
                <a:solidFill>
                  <a:schemeClr val="tx1">
                    <a:lumMod val="65000"/>
                    <a:lumOff val="35000"/>
                  </a:schemeClr>
                </a:solidFill>
                <a:latin typeface="Century Gothic" pitchFamily="34" charset="0"/>
              </a:rPr>
              <a:t>5,000 </a:t>
            </a:r>
            <a:r>
              <a:rPr lang="en-AU" sz="1100" b="1" dirty="0" smtClean="0">
                <a:solidFill>
                  <a:schemeClr val="tx1">
                    <a:lumMod val="65000"/>
                    <a:lumOff val="35000"/>
                  </a:schemeClr>
                </a:solidFill>
                <a:latin typeface="Century Gothic" pitchFamily="34" charset="0"/>
              </a:rPr>
              <a:t>units </a:t>
            </a:r>
            <a:r>
              <a:rPr lang="en-AU" sz="1100" dirty="0" smtClean="0">
                <a:solidFill>
                  <a:srgbClr val="FF0000"/>
                </a:solidFill>
                <a:latin typeface="Century Gothic" pitchFamily="34" charset="0"/>
              </a:rPr>
              <a:t>=</a:t>
            </a:r>
            <a:r>
              <a:rPr lang="en-AU" sz="1100" dirty="0" smtClean="0">
                <a:latin typeface="Century Gothic" pitchFamily="34" charset="0"/>
              </a:rPr>
              <a:t> $385 </a:t>
            </a:r>
            <a:r>
              <a:rPr lang="en-AU" sz="1100" dirty="0">
                <a:latin typeface="Century Gothic" pitchFamily="34" charset="0"/>
              </a:rPr>
              <a:t>+ GST</a:t>
            </a:r>
            <a:endParaRPr lang="en-AU" sz="1100" b="1" dirty="0">
              <a:solidFill>
                <a:schemeClr val="tx1">
                  <a:lumMod val="65000"/>
                  <a:lumOff val="35000"/>
                </a:schemeClr>
              </a:solidFill>
              <a:latin typeface="Century Gothic" pitchFamily="34" charset="0"/>
            </a:endParaRPr>
          </a:p>
          <a:p>
            <a:pPr marL="228600" indent="-228600"/>
            <a:r>
              <a:rPr lang="en-AU" sz="1100" b="1" dirty="0">
                <a:solidFill>
                  <a:schemeClr val="tx1">
                    <a:lumMod val="65000"/>
                    <a:lumOff val="35000"/>
                  </a:schemeClr>
                </a:solidFill>
                <a:latin typeface="Century Gothic" pitchFamily="34" charset="0"/>
              </a:rPr>
              <a:t>10,000 </a:t>
            </a:r>
            <a:r>
              <a:rPr lang="en-AU" sz="1100" b="1" dirty="0" smtClean="0">
                <a:solidFill>
                  <a:schemeClr val="tx1">
                    <a:lumMod val="65000"/>
                    <a:lumOff val="35000"/>
                  </a:schemeClr>
                </a:solidFill>
                <a:latin typeface="Century Gothic" pitchFamily="34" charset="0"/>
              </a:rPr>
              <a:t>units </a:t>
            </a:r>
            <a:r>
              <a:rPr lang="en-AU" sz="1100" dirty="0" smtClean="0">
                <a:solidFill>
                  <a:srgbClr val="FF0000"/>
                </a:solidFill>
                <a:latin typeface="Century Gothic" pitchFamily="34" charset="0"/>
              </a:rPr>
              <a:t>=</a:t>
            </a:r>
            <a:r>
              <a:rPr lang="en-AU" sz="1100" dirty="0" smtClean="0">
                <a:latin typeface="Century Gothic" pitchFamily="34" charset="0"/>
              </a:rPr>
              <a:t>  $565 </a:t>
            </a:r>
            <a:r>
              <a:rPr lang="en-AU" sz="1100" dirty="0">
                <a:latin typeface="Century Gothic" pitchFamily="34" charset="0"/>
              </a:rPr>
              <a:t>+ </a:t>
            </a:r>
            <a:r>
              <a:rPr lang="en-AU" sz="1100" dirty="0" smtClean="0">
                <a:latin typeface="Century Gothic" pitchFamily="34" charset="0"/>
              </a:rPr>
              <a:t>GST</a:t>
            </a:r>
            <a:endParaRPr lang="en-AU" sz="1100" b="1" dirty="0">
              <a:solidFill>
                <a:srgbClr val="FF2929"/>
              </a:solidFill>
              <a:latin typeface="Century Gothic" pitchFamily="34" charset="0"/>
            </a:endParaRPr>
          </a:p>
        </p:txBody>
      </p:sp>
      <p:sp>
        <p:nvSpPr>
          <p:cNvPr id="42" name="Rectangle 41"/>
          <p:cNvSpPr/>
          <p:nvPr/>
        </p:nvSpPr>
        <p:spPr>
          <a:xfrm>
            <a:off x="467544" y="2780928"/>
            <a:ext cx="8358246" cy="954107"/>
          </a:xfrm>
          <a:prstGeom prst="rect">
            <a:avLst/>
          </a:prstGeom>
        </p:spPr>
        <p:txBody>
          <a:bodyPr wrap="square">
            <a:spAutoFit/>
          </a:bodyPr>
          <a:lstStyle/>
          <a:p>
            <a:r>
              <a:rPr lang="en-AU" sz="2800" dirty="0" smtClean="0">
                <a:solidFill>
                  <a:schemeClr val="tx1">
                    <a:lumMod val="65000"/>
                    <a:lumOff val="35000"/>
                  </a:schemeClr>
                </a:solidFill>
                <a:latin typeface="Century Gothic" pitchFamily="34" charset="0"/>
                <a:cs typeface="Aharoni" pitchFamily="2" charset="-79"/>
              </a:rPr>
              <a:t>Standard </a:t>
            </a:r>
          </a:p>
          <a:p>
            <a:r>
              <a:rPr lang="en-AU" sz="2800" dirty="0" smtClean="0">
                <a:solidFill>
                  <a:srgbClr val="CA0000"/>
                </a:solidFill>
                <a:latin typeface="Century Gothic" pitchFamily="34" charset="0"/>
                <a:cs typeface="Aharoni" pitchFamily="2" charset="-79"/>
              </a:rPr>
              <a:t>Stationery</a:t>
            </a:r>
            <a:endParaRPr lang="en-AU" sz="2800" dirty="0">
              <a:solidFill>
                <a:srgbClr val="CA0000"/>
              </a:solidFill>
              <a:latin typeface="Century Gothic" pitchFamily="34" charset="0"/>
              <a:cs typeface="Aharoni" pitchFamily="2" charset="-79"/>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6372200" y="476672"/>
            <a:ext cx="2448665" cy="2142386"/>
          </a:xfrm>
          <a:prstGeom prst="rect">
            <a:avLst/>
          </a:prstGeom>
        </p:spPr>
      </p:pic>
      <p:sp>
        <p:nvSpPr>
          <p:cNvPr id="12" name="Text Box 8"/>
          <p:cNvSpPr txBox="1">
            <a:spLocks noChangeArrowheads="1"/>
          </p:cNvSpPr>
          <p:nvPr/>
        </p:nvSpPr>
        <p:spPr bwMode="auto">
          <a:xfrm>
            <a:off x="2699792" y="692696"/>
            <a:ext cx="3744416" cy="5970867"/>
          </a:xfrm>
          <a:prstGeom prst="rect">
            <a:avLst/>
          </a:prstGeom>
          <a:noFill/>
          <a:ln w="9525">
            <a:noFill/>
            <a:miter lim="800000"/>
            <a:headEnd/>
            <a:tailEnd/>
          </a:ln>
        </p:spPr>
        <p:txBody>
          <a:bodyPr wrap="square">
            <a:spAutoFit/>
          </a:bodyPr>
          <a:lstStyle/>
          <a:p>
            <a:r>
              <a:rPr lang="en-AU" sz="1400" i="1" dirty="0" smtClean="0">
                <a:solidFill>
                  <a:srgbClr val="CA0000"/>
                </a:solidFill>
                <a:latin typeface="Century Gothic" pitchFamily="34" charset="0"/>
              </a:rPr>
              <a:t>Brochure - Firm Profile</a:t>
            </a:r>
          </a:p>
          <a:p>
            <a:endParaRPr lang="en-AU" sz="1100" dirty="0" smtClean="0">
              <a:solidFill>
                <a:schemeClr val="tx1">
                  <a:lumMod val="75000"/>
                  <a:lumOff val="25000"/>
                </a:schemeClr>
              </a:solidFill>
              <a:latin typeface="Century Gothic" pitchFamily="34" charset="0"/>
            </a:endParaRPr>
          </a:p>
          <a:p>
            <a:r>
              <a:rPr lang="en-AU" sz="1000" dirty="0" smtClean="0">
                <a:solidFill>
                  <a:schemeClr val="tx1">
                    <a:lumMod val="85000"/>
                    <a:lumOff val="15000"/>
                  </a:schemeClr>
                </a:solidFill>
                <a:latin typeface="Century Gothic" pitchFamily="34" charset="0"/>
              </a:rPr>
              <a:t>12pp + 4pp cover w/ spot UV &amp; spot varnish.</a:t>
            </a:r>
          </a:p>
          <a:p>
            <a:r>
              <a:rPr lang="en-AU" sz="1000" dirty="0" smtClean="0">
                <a:solidFill>
                  <a:schemeClr val="tx1">
                    <a:lumMod val="85000"/>
                    <a:lumOff val="15000"/>
                  </a:schemeClr>
                </a:solidFill>
                <a:latin typeface="Century Gothic" pitchFamily="34" charset="0"/>
              </a:rPr>
              <a:t>4pp covers: 300GSM matt </a:t>
            </a:r>
            <a:r>
              <a:rPr lang="en-AU" sz="1000" dirty="0" err="1" smtClean="0">
                <a:solidFill>
                  <a:schemeClr val="tx1">
                    <a:lumMod val="85000"/>
                    <a:lumOff val="15000"/>
                  </a:schemeClr>
                </a:solidFill>
                <a:latin typeface="Century Gothic" pitchFamily="34" charset="0"/>
              </a:rPr>
              <a:t>artboard</a:t>
            </a:r>
            <a:endParaRPr lang="en-AU" sz="1000" dirty="0" smtClean="0">
              <a:solidFill>
                <a:schemeClr val="tx1">
                  <a:lumMod val="85000"/>
                  <a:lumOff val="15000"/>
                </a:schemeClr>
              </a:solidFill>
              <a:latin typeface="Century Gothic" pitchFamily="34" charset="0"/>
            </a:endParaRPr>
          </a:p>
          <a:p>
            <a:r>
              <a:rPr lang="en-AU" sz="1000" dirty="0" smtClean="0">
                <a:solidFill>
                  <a:schemeClr val="tx1">
                    <a:lumMod val="85000"/>
                    <a:lumOff val="15000"/>
                  </a:schemeClr>
                </a:solidFill>
                <a:latin typeface="Century Gothic" pitchFamily="34" charset="0"/>
              </a:rPr>
              <a:t>12pp text: 170GSM Matte </a:t>
            </a:r>
            <a:r>
              <a:rPr lang="en-AU" sz="1000" dirty="0" err="1" smtClean="0">
                <a:solidFill>
                  <a:schemeClr val="tx1">
                    <a:lumMod val="85000"/>
                    <a:lumOff val="15000"/>
                  </a:schemeClr>
                </a:solidFill>
                <a:latin typeface="Century Gothic" pitchFamily="34" charset="0"/>
              </a:rPr>
              <a:t>artpaper</a:t>
            </a:r>
            <a:endParaRPr lang="en-AU" sz="1000" dirty="0" smtClean="0">
              <a:solidFill>
                <a:schemeClr val="tx1">
                  <a:lumMod val="85000"/>
                  <a:lumOff val="15000"/>
                </a:schemeClr>
              </a:solidFill>
              <a:latin typeface="Century Gothic" pitchFamily="34" charset="0"/>
            </a:endParaRPr>
          </a:p>
          <a:p>
            <a:r>
              <a:rPr lang="en-AU" sz="1000" dirty="0" smtClean="0">
                <a:solidFill>
                  <a:schemeClr val="tx1">
                    <a:lumMod val="85000"/>
                    <a:lumOff val="15000"/>
                  </a:schemeClr>
                </a:solidFill>
                <a:latin typeface="Century Gothic" pitchFamily="34" charset="0"/>
              </a:rPr>
              <a:t>CMYK &amp; Spot Gloss throughout. </a:t>
            </a:r>
            <a:endParaRPr lang="en-AU" sz="1000" dirty="0">
              <a:solidFill>
                <a:schemeClr val="tx1">
                  <a:lumMod val="85000"/>
                  <a:lumOff val="15000"/>
                </a:schemeClr>
              </a:solidFill>
              <a:latin typeface="Century Gothic" pitchFamily="34" charset="0"/>
            </a:endParaRPr>
          </a:p>
          <a:p>
            <a:r>
              <a:rPr lang="en-AU" sz="1000" dirty="0" smtClean="0">
                <a:solidFill>
                  <a:schemeClr val="tx1">
                    <a:lumMod val="85000"/>
                    <a:lumOff val="15000"/>
                  </a:schemeClr>
                </a:solidFill>
                <a:latin typeface="Century Gothic" pitchFamily="34" charset="0"/>
              </a:rPr>
              <a:t>Collate, fold &amp; stitch to A4 portrait size.</a:t>
            </a:r>
          </a:p>
          <a:p>
            <a:endParaRPr lang="en-AU" sz="500" dirty="0" smtClean="0">
              <a:solidFill>
                <a:schemeClr val="tx1">
                  <a:lumMod val="75000"/>
                  <a:lumOff val="25000"/>
                </a:schemeClr>
              </a:solidFill>
              <a:latin typeface="Century Gothic" pitchFamily="34" charset="0"/>
            </a:endParaRPr>
          </a:p>
          <a:p>
            <a:r>
              <a:rPr lang="en-AU" sz="1100" dirty="0" smtClean="0">
                <a:solidFill>
                  <a:srgbClr val="A6A6A6"/>
                </a:solidFill>
                <a:latin typeface="Century Gothic" pitchFamily="34" charset="0"/>
              </a:rPr>
              <a:t> </a:t>
            </a:r>
            <a:r>
              <a:rPr lang="en-AU" sz="800" b="1" i="1" dirty="0" smtClean="0">
                <a:solidFill>
                  <a:srgbClr val="A6A6A6"/>
                </a:solidFill>
                <a:latin typeface="Century Gothic" pitchFamily="34" charset="0"/>
              </a:rPr>
              <a:t>Estimate Cost</a:t>
            </a:r>
          </a:p>
          <a:p>
            <a:pPr lvl="0"/>
            <a:endParaRPr lang="en-AU" sz="400" b="1" i="1" dirty="0" smtClean="0">
              <a:solidFill>
                <a:srgbClr val="4F81BD"/>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Firm Specific </a:t>
            </a:r>
            <a:r>
              <a:rPr lang="en-US" sz="1100" b="1" dirty="0" smtClean="0">
                <a:solidFill>
                  <a:schemeClr val="tx1">
                    <a:lumMod val="65000"/>
                    <a:lumOff val="35000"/>
                  </a:schemeClr>
                </a:solidFill>
                <a:latin typeface="Century Gothic" pitchFamily="34" charset="0"/>
              </a:rPr>
              <a:t>–</a:t>
            </a:r>
            <a:r>
              <a:rPr lang="en-AU" sz="1100" b="1" dirty="0" smtClean="0">
                <a:solidFill>
                  <a:schemeClr val="tx1">
                    <a:lumMod val="65000"/>
                    <a:lumOff val="35000"/>
                  </a:schemeClr>
                </a:solidFill>
                <a:latin typeface="Century Gothic" pitchFamily="34" charset="0"/>
              </a:rPr>
              <a:t> Price TBA on receipt of artwork &amp; qty.</a:t>
            </a:r>
            <a:endParaRPr lang="en-AU" sz="1100" dirty="0" smtClean="0">
              <a:latin typeface="Century Gothic" pitchFamily="34" charset="0"/>
            </a:endParaRPr>
          </a:p>
          <a:p>
            <a:r>
              <a:rPr lang="en-AU" sz="1000" i="1" dirty="0" smtClean="0">
                <a:solidFill>
                  <a:srgbClr val="00B050"/>
                </a:solidFill>
                <a:latin typeface="Century Gothic" pitchFamily="34" charset="0"/>
              </a:rPr>
              <a:t>No quantity was provided – please suggest</a:t>
            </a:r>
            <a:endParaRPr lang="en-AU" sz="1000" i="1" dirty="0">
              <a:solidFill>
                <a:srgbClr val="00B050"/>
              </a:solidFill>
              <a:latin typeface="Century Gothic" pitchFamily="34" charset="0"/>
            </a:endParaRPr>
          </a:p>
          <a:p>
            <a:endParaRPr lang="en-AU" sz="1000" i="1" dirty="0">
              <a:solidFill>
                <a:srgbClr val="00B050"/>
              </a:solidFill>
              <a:latin typeface="Century Gothic" pitchFamily="34" charset="0"/>
            </a:endParaRPr>
          </a:p>
          <a:p>
            <a:endParaRPr lang="en-AU" sz="1000" i="1" dirty="0">
              <a:solidFill>
                <a:srgbClr val="00B050"/>
              </a:solidFill>
              <a:latin typeface="Century Gothic" pitchFamily="34" charset="0"/>
            </a:endParaRPr>
          </a:p>
          <a:p>
            <a:r>
              <a:rPr lang="en-AU" sz="1400" i="1" dirty="0" smtClean="0">
                <a:solidFill>
                  <a:srgbClr val="CA0000"/>
                </a:solidFill>
                <a:latin typeface="Century Gothic" pitchFamily="34" charset="0"/>
              </a:rPr>
              <a:t>Flyers </a:t>
            </a:r>
            <a:endParaRPr lang="en-AU" sz="1400" i="1" dirty="0">
              <a:solidFill>
                <a:srgbClr val="CA0000"/>
              </a:solidFill>
              <a:latin typeface="Century Gothic" pitchFamily="34" charset="0"/>
            </a:endParaRPr>
          </a:p>
          <a:p>
            <a:endParaRPr lang="en-AU" sz="1000" dirty="0">
              <a:solidFill>
                <a:schemeClr val="tx1">
                  <a:lumMod val="75000"/>
                  <a:lumOff val="25000"/>
                </a:schemeClr>
              </a:solidFill>
              <a:latin typeface="Century Gothic" pitchFamily="34" charset="0"/>
            </a:endParaRPr>
          </a:p>
          <a:p>
            <a:r>
              <a:rPr lang="en-AU" sz="1100" dirty="0" smtClean="0">
                <a:latin typeface="Century Gothic" pitchFamily="34" charset="0"/>
              </a:rPr>
              <a:t>Preferred stock &amp; size to be supplied.</a:t>
            </a:r>
            <a:endParaRPr lang="en-AU" sz="1100" dirty="0">
              <a:solidFill>
                <a:schemeClr val="tx1">
                  <a:lumMod val="75000"/>
                  <a:lumOff val="25000"/>
                </a:schemeClr>
              </a:solidFill>
              <a:latin typeface="Century Gothic" pitchFamily="34" charset="0"/>
            </a:endParaRPr>
          </a:p>
          <a:p>
            <a:endParaRPr lang="en-AU" sz="1000" dirty="0">
              <a:solidFill>
                <a:schemeClr val="tx1">
                  <a:lumMod val="75000"/>
                  <a:lumOff val="25000"/>
                </a:schemeClr>
              </a:solidFill>
              <a:latin typeface="Century Gothic" pitchFamily="34" charset="0"/>
            </a:endParaRPr>
          </a:p>
          <a:p>
            <a:r>
              <a:rPr lang="en-AU" sz="1000" dirty="0">
                <a:solidFill>
                  <a:srgbClr val="A6A6A6"/>
                </a:solidFill>
                <a:latin typeface="Century Gothic" pitchFamily="34" charset="0"/>
              </a:rPr>
              <a:t> </a:t>
            </a:r>
            <a:r>
              <a:rPr lang="en-AU" sz="800" b="1" i="1" dirty="0">
                <a:solidFill>
                  <a:srgbClr val="A6A6A6"/>
                </a:solidFill>
                <a:latin typeface="Century Gothic" pitchFamily="34" charset="0"/>
              </a:rPr>
              <a:t>Estimate Cost</a:t>
            </a:r>
          </a:p>
          <a:p>
            <a:pPr lvl="0"/>
            <a:endParaRPr lang="en-AU" sz="1100" b="1" i="1" dirty="0">
              <a:solidFill>
                <a:srgbClr val="4F81BD"/>
              </a:solidFill>
              <a:latin typeface="Century Gothic" pitchFamily="34" charset="0"/>
            </a:endParaRPr>
          </a:p>
          <a:p>
            <a:pPr marL="228600" indent="-228600"/>
            <a:r>
              <a:rPr lang="en-AU" sz="1100" b="1" dirty="0">
                <a:solidFill>
                  <a:schemeClr val="tx1">
                    <a:lumMod val="65000"/>
                    <a:lumOff val="35000"/>
                  </a:schemeClr>
                </a:solidFill>
                <a:latin typeface="Century Gothic" pitchFamily="34" charset="0"/>
              </a:rPr>
              <a:t>Firm Specific </a:t>
            </a:r>
            <a:r>
              <a:rPr lang="en-US" sz="1100" b="1" dirty="0">
                <a:solidFill>
                  <a:schemeClr val="tx1">
                    <a:lumMod val="65000"/>
                    <a:lumOff val="35000"/>
                  </a:schemeClr>
                </a:solidFill>
                <a:latin typeface="Century Gothic" pitchFamily="34" charset="0"/>
              </a:rPr>
              <a:t>–</a:t>
            </a:r>
            <a:r>
              <a:rPr lang="en-AU" sz="1100" b="1" dirty="0">
                <a:solidFill>
                  <a:schemeClr val="tx1">
                    <a:lumMod val="65000"/>
                    <a:lumOff val="35000"/>
                  </a:schemeClr>
                </a:solidFill>
                <a:latin typeface="Century Gothic" pitchFamily="34" charset="0"/>
              </a:rPr>
              <a:t> Price TBA on receipt of </a:t>
            </a:r>
            <a:r>
              <a:rPr lang="en-AU" sz="1100" b="1" dirty="0" smtClean="0">
                <a:solidFill>
                  <a:schemeClr val="tx1">
                    <a:lumMod val="65000"/>
                    <a:lumOff val="35000"/>
                  </a:schemeClr>
                </a:solidFill>
                <a:latin typeface="Century Gothic" pitchFamily="34" charset="0"/>
              </a:rPr>
              <a:t>artwork &amp; qty.</a:t>
            </a:r>
            <a:endParaRPr lang="en-AU" sz="1100" dirty="0">
              <a:latin typeface="Century Gothic" pitchFamily="34" charset="0"/>
            </a:endParaRPr>
          </a:p>
          <a:p>
            <a:endParaRPr lang="en-AU" sz="800" i="1" dirty="0" smtClean="0">
              <a:solidFill>
                <a:srgbClr val="00B050"/>
              </a:solidFill>
              <a:latin typeface="Century Gothic" pitchFamily="34" charset="0"/>
            </a:endParaRPr>
          </a:p>
          <a:p>
            <a:pPr marL="228600" indent="-228600"/>
            <a:endParaRPr lang="en-AU" sz="1100" dirty="0" smtClean="0">
              <a:latin typeface="Century Gothic" pitchFamily="34" charset="0"/>
            </a:endParaRPr>
          </a:p>
          <a:p>
            <a:pPr marL="228600" indent="-228600"/>
            <a:endParaRPr lang="en-AU" sz="1100" b="1" dirty="0">
              <a:solidFill>
                <a:srgbClr val="CA0000"/>
              </a:solidFill>
              <a:latin typeface="Century Gothic" pitchFamily="34" charset="0"/>
            </a:endParaRPr>
          </a:p>
          <a:p>
            <a:r>
              <a:rPr lang="en-AU" sz="1400" i="1" dirty="0" smtClean="0">
                <a:solidFill>
                  <a:srgbClr val="CA0000"/>
                </a:solidFill>
                <a:latin typeface="Century Gothic" pitchFamily="34" charset="0"/>
              </a:rPr>
              <a:t>Other Product Fact Sheets &amp; Brochures </a:t>
            </a:r>
            <a:endParaRPr lang="en-AU" sz="1400" i="1" dirty="0">
              <a:solidFill>
                <a:srgbClr val="CA0000"/>
              </a:solidFill>
              <a:latin typeface="Century Gothic" pitchFamily="34" charset="0"/>
            </a:endParaRPr>
          </a:p>
          <a:p>
            <a:endParaRPr lang="en-AU" sz="1000" dirty="0">
              <a:solidFill>
                <a:schemeClr val="tx1">
                  <a:lumMod val="75000"/>
                  <a:lumOff val="25000"/>
                </a:schemeClr>
              </a:solidFill>
              <a:latin typeface="Century Gothic" pitchFamily="34" charset="0"/>
            </a:endParaRPr>
          </a:p>
          <a:p>
            <a:r>
              <a:rPr lang="en-AU" sz="1100" dirty="0" smtClean="0">
                <a:latin typeface="Century Gothic" pitchFamily="34" charset="0"/>
              </a:rPr>
              <a:t>Specs </a:t>
            </a:r>
            <a:r>
              <a:rPr lang="en-AU" sz="1100" dirty="0">
                <a:latin typeface="Century Gothic" pitchFamily="34" charset="0"/>
              </a:rPr>
              <a:t>to be supplied.</a:t>
            </a:r>
            <a:endParaRPr lang="en-AU" sz="1100" dirty="0">
              <a:solidFill>
                <a:schemeClr val="tx1">
                  <a:lumMod val="75000"/>
                  <a:lumOff val="25000"/>
                </a:schemeClr>
              </a:solidFill>
              <a:latin typeface="Century Gothic" pitchFamily="34" charset="0"/>
            </a:endParaRPr>
          </a:p>
          <a:p>
            <a:endParaRPr lang="en-AU" sz="1000" dirty="0">
              <a:solidFill>
                <a:schemeClr val="tx1">
                  <a:lumMod val="75000"/>
                  <a:lumOff val="25000"/>
                </a:schemeClr>
              </a:solidFill>
              <a:latin typeface="Century Gothic" pitchFamily="34" charset="0"/>
            </a:endParaRPr>
          </a:p>
          <a:p>
            <a:r>
              <a:rPr lang="en-AU" sz="1000" dirty="0">
                <a:solidFill>
                  <a:srgbClr val="A6A6A6"/>
                </a:solidFill>
                <a:latin typeface="Century Gothic" pitchFamily="34" charset="0"/>
              </a:rPr>
              <a:t> </a:t>
            </a:r>
            <a:r>
              <a:rPr lang="en-AU" sz="800" b="1" i="1" dirty="0">
                <a:solidFill>
                  <a:srgbClr val="A6A6A6"/>
                </a:solidFill>
                <a:latin typeface="Century Gothic" pitchFamily="34" charset="0"/>
              </a:rPr>
              <a:t>Estimate Cost</a:t>
            </a:r>
          </a:p>
          <a:p>
            <a:pPr lvl="0"/>
            <a:endParaRPr lang="en-AU" sz="1100" b="1" i="1" dirty="0">
              <a:solidFill>
                <a:srgbClr val="4F81BD"/>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Price </a:t>
            </a:r>
            <a:r>
              <a:rPr lang="en-AU" sz="1100" b="1" dirty="0">
                <a:solidFill>
                  <a:schemeClr val="tx1">
                    <a:lumMod val="65000"/>
                    <a:lumOff val="35000"/>
                  </a:schemeClr>
                </a:solidFill>
                <a:latin typeface="Century Gothic" pitchFamily="34" charset="0"/>
              </a:rPr>
              <a:t>TBA on receipt of artwork &amp; qty.</a:t>
            </a:r>
            <a:endParaRPr lang="en-AU" sz="1100" dirty="0">
              <a:latin typeface="Century Gothic" pitchFamily="34" charset="0"/>
            </a:endParaRPr>
          </a:p>
          <a:p>
            <a:endParaRPr lang="en-AU" sz="800" i="1" dirty="0">
              <a:solidFill>
                <a:srgbClr val="00B050"/>
              </a:solidFill>
              <a:latin typeface="Century Gothic" pitchFamily="34" charset="0"/>
            </a:endParaRPr>
          </a:p>
          <a:p>
            <a:pPr marL="228600" indent="-228600"/>
            <a:endParaRPr lang="en-AU" sz="1100" dirty="0">
              <a:latin typeface="Century Gothic" pitchFamily="34" charset="0"/>
            </a:endParaRPr>
          </a:p>
          <a:p>
            <a:pPr marL="228600" indent="-228600"/>
            <a:endParaRPr lang="en-AU" sz="1100" b="1" dirty="0">
              <a:solidFill>
                <a:schemeClr val="tx1">
                  <a:lumMod val="65000"/>
                  <a:lumOff val="35000"/>
                </a:schemeClr>
              </a:solidFill>
              <a:latin typeface="Century Gothic" pitchFamily="34" charset="0"/>
            </a:endParaRPr>
          </a:p>
          <a:p>
            <a:pPr marL="228600" indent="-228600"/>
            <a:endParaRPr lang="en-AU" sz="1100" b="1" dirty="0">
              <a:solidFill>
                <a:schemeClr val="tx1">
                  <a:lumMod val="65000"/>
                  <a:lumOff val="35000"/>
                </a:schemeClr>
              </a:solidFill>
              <a:latin typeface="Century Gothic" pitchFamily="34" charset="0"/>
            </a:endParaRPr>
          </a:p>
          <a:p>
            <a:pPr marL="228600" indent="-228600"/>
            <a:endParaRPr lang="en-AU" sz="1100" b="1" dirty="0" smtClean="0">
              <a:solidFill>
                <a:schemeClr val="tx1">
                  <a:lumMod val="65000"/>
                  <a:lumOff val="35000"/>
                </a:schemeClr>
              </a:solidFill>
              <a:latin typeface="Century Gothic" pitchFamily="34" charset="0"/>
            </a:endParaRPr>
          </a:p>
        </p:txBody>
      </p:sp>
      <p:sp>
        <p:nvSpPr>
          <p:cNvPr id="5" name="Rectangle 4"/>
          <p:cNvSpPr/>
          <p:nvPr/>
        </p:nvSpPr>
        <p:spPr>
          <a:xfrm>
            <a:off x="467544" y="2780928"/>
            <a:ext cx="8358246" cy="954107"/>
          </a:xfrm>
          <a:prstGeom prst="rect">
            <a:avLst/>
          </a:prstGeom>
        </p:spPr>
        <p:txBody>
          <a:bodyPr wrap="square">
            <a:spAutoFit/>
          </a:bodyPr>
          <a:lstStyle/>
          <a:p>
            <a:r>
              <a:rPr lang="en-AU" sz="2800" dirty="0" smtClean="0">
                <a:solidFill>
                  <a:schemeClr val="tx1">
                    <a:lumMod val="65000"/>
                    <a:lumOff val="35000"/>
                  </a:schemeClr>
                </a:solidFill>
                <a:latin typeface="Century Gothic" pitchFamily="34" charset="0"/>
                <a:cs typeface="Aharoni" pitchFamily="2" charset="-79"/>
              </a:rPr>
              <a:t>Brochures/ </a:t>
            </a:r>
          </a:p>
          <a:p>
            <a:r>
              <a:rPr lang="en-AU" sz="2800" dirty="0" smtClean="0">
                <a:solidFill>
                  <a:srgbClr val="CA0000"/>
                </a:solidFill>
                <a:latin typeface="Century Gothic" pitchFamily="34" charset="0"/>
                <a:cs typeface="Aharoni" pitchFamily="2" charset="-79"/>
              </a:rPr>
              <a:t>Other</a:t>
            </a:r>
            <a:endParaRPr lang="en-AU" sz="2800" dirty="0">
              <a:solidFill>
                <a:srgbClr val="CA0000"/>
              </a:solidFill>
              <a:latin typeface="Century Gothic" pitchFamily="34" charset="0"/>
              <a:cs typeface="Aharoni" pitchFamily="2" charset="-79"/>
            </a:endParaRPr>
          </a:p>
        </p:txBody>
      </p:sp>
    </p:spTree>
    <p:extLst>
      <p:ext uri="{BB962C8B-B14F-4D97-AF65-F5344CB8AC3E}">
        <p14:creationId xmlns:p14="http://schemas.microsoft.com/office/powerpoint/2010/main" xmlns="" val="33846088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8"/>
          <p:cNvSpPr txBox="1">
            <a:spLocks noChangeArrowheads="1"/>
          </p:cNvSpPr>
          <p:nvPr/>
        </p:nvSpPr>
        <p:spPr bwMode="auto">
          <a:xfrm>
            <a:off x="3347864" y="692696"/>
            <a:ext cx="3744416" cy="4632037"/>
          </a:xfrm>
          <a:prstGeom prst="rect">
            <a:avLst/>
          </a:prstGeom>
          <a:noFill/>
          <a:ln w="9525">
            <a:noFill/>
            <a:miter lim="800000"/>
            <a:headEnd/>
            <a:tailEnd/>
          </a:ln>
        </p:spPr>
        <p:txBody>
          <a:bodyPr wrap="square">
            <a:spAutoFit/>
          </a:bodyPr>
          <a:lstStyle/>
          <a:p>
            <a:r>
              <a:rPr lang="en-AU" sz="1400" i="1" dirty="0" smtClean="0">
                <a:solidFill>
                  <a:srgbClr val="CA0000"/>
                </a:solidFill>
                <a:latin typeface="Century Gothic" pitchFamily="34" charset="0"/>
              </a:rPr>
              <a:t>Milano Drink Bottle</a:t>
            </a:r>
          </a:p>
          <a:p>
            <a:endParaRPr lang="en-AU" sz="1100" dirty="0" smtClean="0">
              <a:solidFill>
                <a:schemeClr val="tx1">
                  <a:lumMod val="75000"/>
                  <a:lumOff val="25000"/>
                </a:schemeClr>
              </a:solidFill>
              <a:latin typeface="Century Gothic" pitchFamily="34" charset="0"/>
            </a:endParaRPr>
          </a:p>
          <a:p>
            <a:r>
              <a:rPr lang="en-US" sz="1000" dirty="0">
                <a:solidFill>
                  <a:schemeClr val="tx1">
                    <a:lumMod val="85000"/>
                    <a:lumOff val="15000"/>
                  </a:schemeClr>
                </a:solidFill>
                <a:latin typeface="Century Gothic" pitchFamily="34" charset="0"/>
              </a:rPr>
              <a:t>BPA Free, 750ml Capacity, Translucent body with </a:t>
            </a:r>
            <a:r>
              <a:rPr lang="en-US" sz="1000" dirty="0" err="1">
                <a:solidFill>
                  <a:schemeClr val="tx1">
                    <a:lumMod val="85000"/>
                    <a:lumOff val="15000"/>
                  </a:schemeClr>
                </a:solidFill>
                <a:latin typeface="Century Gothic" pitchFamily="34" charset="0"/>
              </a:rPr>
              <a:t>coloured</a:t>
            </a:r>
            <a:r>
              <a:rPr lang="en-US" sz="1000" dirty="0">
                <a:solidFill>
                  <a:schemeClr val="tx1">
                    <a:lumMod val="85000"/>
                    <a:lumOff val="15000"/>
                  </a:schemeClr>
                </a:solidFill>
                <a:latin typeface="Century Gothic" pitchFamily="34" charset="0"/>
              </a:rPr>
              <a:t> silicon band</a:t>
            </a:r>
            <a:r>
              <a:rPr lang="en-US" sz="1000" dirty="0" smtClean="0">
                <a:solidFill>
                  <a:schemeClr val="tx1">
                    <a:lumMod val="85000"/>
                    <a:lumOff val="15000"/>
                  </a:schemeClr>
                </a:solidFill>
                <a:latin typeface="Century Gothic" pitchFamily="34" charset="0"/>
              </a:rPr>
              <a:t>, Flip </a:t>
            </a:r>
            <a:r>
              <a:rPr lang="en-US" sz="1000" dirty="0">
                <a:solidFill>
                  <a:schemeClr val="tx1">
                    <a:lumMod val="85000"/>
                    <a:lumOff val="15000"/>
                  </a:schemeClr>
                </a:solidFill>
                <a:latin typeface="Century Gothic" pitchFamily="34" charset="0"/>
              </a:rPr>
              <a:t>up drinking spout, Carry handle, Ribbed grip area, Supplied in white box, Hand wash </a:t>
            </a:r>
            <a:r>
              <a:rPr lang="en-US" sz="1000" dirty="0" smtClean="0">
                <a:solidFill>
                  <a:schemeClr val="tx1">
                    <a:lumMod val="85000"/>
                    <a:lumOff val="15000"/>
                  </a:schemeClr>
                </a:solidFill>
                <a:latin typeface="Century Gothic" pitchFamily="34" charset="0"/>
              </a:rPr>
              <a:t>only.</a:t>
            </a:r>
            <a:endParaRPr lang="en-AU" sz="1000" dirty="0" smtClean="0">
              <a:solidFill>
                <a:schemeClr val="tx1">
                  <a:lumMod val="85000"/>
                  <a:lumOff val="15000"/>
                </a:schemeClr>
              </a:solidFill>
              <a:latin typeface="Century Gothic" pitchFamily="34" charset="0"/>
            </a:endParaRPr>
          </a:p>
          <a:p>
            <a:endParaRPr lang="en-AU" sz="500" dirty="0" smtClean="0">
              <a:solidFill>
                <a:schemeClr val="tx1">
                  <a:lumMod val="75000"/>
                  <a:lumOff val="25000"/>
                </a:schemeClr>
              </a:solidFill>
              <a:latin typeface="Century Gothic" pitchFamily="34" charset="0"/>
            </a:endParaRPr>
          </a:p>
          <a:p>
            <a:r>
              <a:rPr lang="en-AU" sz="1100" dirty="0" smtClean="0">
                <a:solidFill>
                  <a:srgbClr val="A6A6A6"/>
                </a:solidFill>
                <a:latin typeface="Century Gothic" pitchFamily="34" charset="0"/>
              </a:rPr>
              <a:t> </a:t>
            </a:r>
            <a:r>
              <a:rPr lang="en-AU" sz="800" b="1" i="1" dirty="0" smtClean="0">
                <a:solidFill>
                  <a:srgbClr val="A6A6A6"/>
                </a:solidFill>
                <a:latin typeface="Century Gothic" pitchFamily="34" charset="0"/>
              </a:rPr>
              <a:t>Estimate Cost</a:t>
            </a:r>
          </a:p>
          <a:p>
            <a:pPr lvl="0"/>
            <a:endParaRPr lang="en-AU" sz="400" b="1" i="1" dirty="0" smtClean="0">
              <a:solidFill>
                <a:srgbClr val="4F81BD"/>
              </a:solidFill>
              <a:latin typeface="Century Gothic" pitchFamily="34" charset="0"/>
            </a:endParaRPr>
          </a:p>
          <a:p>
            <a:pPr marL="228600" indent="-228600"/>
            <a:r>
              <a:rPr lang="en-AU" sz="1100" b="1" dirty="0" smtClean="0">
                <a:solidFill>
                  <a:schemeClr val="tx1">
                    <a:lumMod val="65000"/>
                    <a:lumOff val="35000"/>
                  </a:schemeClr>
                </a:solidFill>
                <a:latin typeface="Century Gothic" pitchFamily="34" charset="0"/>
              </a:rPr>
              <a:t>2,000 units </a:t>
            </a:r>
            <a:r>
              <a:rPr lang="en-AU" sz="1100" dirty="0" smtClean="0">
                <a:solidFill>
                  <a:srgbClr val="FF0000"/>
                </a:solidFill>
                <a:latin typeface="Century Gothic" pitchFamily="34" charset="0"/>
              </a:rPr>
              <a:t>@</a:t>
            </a:r>
            <a:r>
              <a:rPr lang="en-AU" sz="1100" dirty="0" smtClean="0">
                <a:latin typeface="Century Gothic" pitchFamily="34" charset="0"/>
              </a:rPr>
              <a:t>  $4.88 + GST</a:t>
            </a:r>
          </a:p>
          <a:p>
            <a:pPr marL="228600" indent="-228600"/>
            <a:r>
              <a:rPr lang="en-AU" sz="1100" b="1" dirty="0" smtClean="0">
                <a:solidFill>
                  <a:schemeClr val="tx1">
                    <a:lumMod val="65000"/>
                    <a:lumOff val="35000"/>
                  </a:schemeClr>
                </a:solidFill>
                <a:latin typeface="Century Gothic" pitchFamily="34" charset="0"/>
              </a:rPr>
              <a:t>3,000 </a:t>
            </a:r>
            <a:r>
              <a:rPr lang="en-AU" sz="1100" b="1" dirty="0">
                <a:solidFill>
                  <a:schemeClr val="tx1">
                    <a:lumMod val="65000"/>
                    <a:lumOff val="35000"/>
                  </a:schemeClr>
                </a:solidFill>
                <a:latin typeface="Century Gothic" pitchFamily="34" charset="0"/>
              </a:rPr>
              <a:t>units </a:t>
            </a:r>
            <a:r>
              <a:rPr lang="en-AU" sz="1100" dirty="0">
                <a:solidFill>
                  <a:srgbClr val="FF0000"/>
                </a:solidFill>
                <a:latin typeface="Century Gothic" pitchFamily="34" charset="0"/>
              </a:rPr>
              <a:t>@</a:t>
            </a:r>
            <a:r>
              <a:rPr lang="en-AU" sz="1100" dirty="0">
                <a:latin typeface="Century Gothic" pitchFamily="34" charset="0"/>
              </a:rPr>
              <a:t>  </a:t>
            </a:r>
            <a:r>
              <a:rPr lang="en-AU" sz="1100" dirty="0" smtClean="0">
                <a:latin typeface="Century Gothic" pitchFamily="34" charset="0"/>
              </a:rPr>
              <a:t>$4.25 </a:t>
            </a:r>
            <a:r>
              <a:rPr lang="en-AU" sz="1100" dirty="0">
                <a:latin typeface="Century Gothic" pitchFamily="34" charset="0"/>
              </a:rPr>
              <a:t>+ GST</a:t>
            </a:r>
          </a:p>
          <a:p>
            <a:pPr marL="228600" indent="-228600"/>
            <a:r>
              <a:rPr lang="en-AU" sz="1100" b="1" dirty="0" smtClean="0">
                <a:solidFill>
                  <a:schemeClr val="tx1">
                    <a:lumMod val="65000"/>
                    <a:lumOff val="35000"/>
                  </a:schemeClr>
                </a:solidFill>
                <a:latin typeface="Century Gothic" pitchFamily="34" charset="0"/>
              </a:rPr>
              <a:t>5,000 </a:t>
            </a:r>
            <a:r>
              <a:rPr lang="en-AU" sz="1100" b="1" dirty="0">
                <a:solidFill>
                  <a:schemeClr val="tx1">
                    <a:lumMod val="65000"/>
                    <a:lumOff val="35000"/>
                  </a:schemeClr>
                </a:solidFill>
                <a:latin typeface="Century Gothic" pitchFamily="34" charset="0"/>
              </a:rPr>
              <a:t>units </a:t>
            </a:r>
            <a:r>
              <a:rPr lang="en-AU" sz="1100" dirty="0">
                <a:solidFill>
                  <a:srgbClr val="FF0000"/>
                </a:solidFill>
                <a:latin typeface="Century Gothic" pitchFamily="34" charset="0"/>
              </a:rPr>
              <a:t>@</a:t>
            </a:r>
            <a:r>
              <a:rPr lang="en-AU" sz="1100" dirty="0">
                <a:latin typeface="Century Gothic" pitchFamily="34" charset="0"/>
              </a:rPr>
              <a:t>  $</a:t>
            </a:r>
            <a:r>
              <a:rPr lang="en-AU" sz="1100" dirty="0" smtClean="0">
                <a:latin typeface="Century Gothic" pitchFamily="34" charset="0"/>
              </a:rPr>
              <a:t>3.98 </a:t>
            </a:r>
            <a:r>
              <a:rPr lang="en-AU" sz="1100" dirty="0">
                <a:latin typeface="Century Gothic" pitchFamily="34" charset="0"/>
              </a:rPr>
              <a:t>+ GST</a:t>
            </a:r>
          </a:p>
          <a:p>
            <a:pPr marL="228600" indent="-228600"/>
            <a:endParaRPr lang="en-US" sz="800" dirty="0">
              <a:latin typeface="Century Gothic" pitchFamily="34" charset="0"/>
            </a:endParaRPr>
          </a:p>
          <a:p>
            <a:pPr marL="228600" indent="-228600"/>
            <a:r>
              <a:rPr lang="en-US" sz="800" dirty="0" smtClean="0">
                <a:latin typeface="Century Gothic" pitchFamily="34" charset="0"/>
              </a:rPr>
              <a:t>Price </a:t>
            </a:r>
            <a:r>
              <a:rPr lang="en-US" sz="800" dirty="0">
                <a:latin typeface="Century Gothic" pitchFamily="34" charset="0"/>
              </a:rPr>
              <a:t>includes 2 </a:t>
            </a:r>
            <a:r>
              <a:rPr lang="en-US" sz="800" dirty="0" err="1">
                <a:latin typeface="Century Gothic" pitchFamily="34" charset="0"/>
              </a:rPr>
              <a:t>Colour</a:t>
            </a:r>
            <a:r>
              <a:rPr lang="en-US" sz="800" dirty="0">
                <a:latin typeface="Century Gothic" pitchFamily="34" charset="0"/>
              </a:rPr>
              <a:t> / 1 Position Print</a:t>
            </a:r>
          </a:p>
          <a:p>
            <a:r>
              <a:rPr lang="en-AU" sz="800" i="1" dirty="0" smtClean="0">
                <a:solidFill>
                  <a:srgbClr val="00B050"/>
                </a:solidFill>
                <a:latin typeface="Century Gothic" pitchFamily="34" charset="0"/>
              </a:rPr>
              <a:t> </a:t>
            </a:r>
          </a:p>
          <a:p>
            <a:endParaRPr lang="en-AU" sz="800" i="1" dirty="0" smtClean="0">
              <a:solidFill>
                <a:srgbClr val="00B050"/>
              </a:solidFill>
              <a:latin typeface="Century Gothic" pitchFamily="34" charset="0"/>
            </a:endParaRPr>
          </a:p>
          <a:p>
            <a:endParaRPr lang="en-AU" sz="800" i="1" dirty="0" smtClean="0">
              <a:solidFill>
                <a:srgbClr val="00B050"/>
              </a:solidFill>
              <a:latin typeface="Century Gothic" pitchFamily="34" charset="0"/>
            </a:endParaRPr>
          </a:p>
          <a:p>
            <a:endParaRPr lang="en-AU" sz="800" i="1" dirty="0" smtClean="0">
              <a:solidFill>
                <a:srgbClr val="00B050"/>
              </a:solidFill>
              <a:latin typeface="Century Gothic" pitchFamily="34" charset="0"/>
            </a:endParaRPr>
          </a:p>
          <a:p>
            <a:endParaRPr lang="en-AU" sz="800" i="1" dirty="0" smtClean="0">
              <a:solidFill>
                <a:srgbClr val="00B050"/>
              </a:solidFill>
              <a:latin typeface="Century Gothic" pitchFamily="34" charset="0"/>
            </a:endParaRPr>
          </a:p>
          <a:p>
            <a:r>
              <a:rPr lang="en-AU" sz="1400" i="1" dirty="0" smtClean="0">
                <a:solidFill>
                  <a:srgbClr val="CA0000"/>
                </a:solidFill>
                <a:latin typeface="Century Gothic" pitchFamily="34" charset="0"/>
              </a:rPr>
              <a:t>Suarez Stainless Drink Bottle</a:t>
            </a:r>
          </a:p>
          <a:p>
            <a:endParaRPr lang="en-AU" sz="800" dirty="0" smtClean="0">
              <a:solidFill>
                <a:schemeClr val="tx1">
                  <a:lumMod val="75000"/>
                  <a:lumOff val="25000"/>
                </a:schemeClr>
              </a:solidFill>
              <a:latin typeface="Century Gothic" pitchFamily="34" charset="0"/>
            </a:endParaRPr>
          </a:p>
          <a:p>
            <a:r>
              <a:rPr lang="en-US" sz="1000" dirty="0">
                <a:latin typeface="Century Gothic" pitchFamily="34" charset="0"/>
              </a:rPr>
              <a:t>750ml,  Stainless steel, Single wall with carabineer, BPA free</a:t>
            </a:r>
            <a:endParaRPr lang="en-AU" sz="800" dirty="0">
              <a:solidFill>
                <a:schemeClr val="tx1">
                  <a:lumMod val="75000"/>
                  <a:lumOff val="25000"/>
                </a:schemeClr>
              </a:solidFill>
              <a:latin typeface="Century Gothic" pitchFamily="34" charset="0"/>
            </a:endParaRPr>
          </a:p>
          <a:p>
            <a:endParaRPr lang="en-AU" sz="800" dirty="0" smtClean="0">
              <a:solidFill>
                <a:schemeClr val="tx1">
                  <a:lumMod val="75000"/>
                  <a:lumOff val="25000"/>
                </a:schemeClr>
              </a:solidFill>
              <a:latin typeface="Century Gothic" pitchFamily="34" charset="0"/>
            </a:endParaRPr>
          </a:p>
          <a:p>
            <a:r>
              <a:rPr lang="en-AU" sz="800" dirty="0" smtClean="0">
                <a:solidFill>
                  <a:srgbClr val="A6A6A6"/>
                </a:solidFill>
                <a:latin typeface="Century Gothic" pitchFamily="34" charset="0"/>
              </a:rPr>
              <a:t> </a:t>
            </a:r>
            <a:r>
              <a:rPr lang="en-AU" sz="800" b="1" i="1" dirty="0" smtClean="0">
                <a:solidFill>
                  <a:srgbClr val="A6A6A6"/>
                </a:solidFill>
                <a:latin typeface="Century Gothic" pitchFamily="34" charset="0"/>
              </a:rPr>
              <a:t>Estimate Cost</a:t>
            </a:r>
            <a:endParaRPr lang="en-AU" sz="1100" b="1" i="1" dirty="0" smtClean="0">
              <a:solidFill>
                <a:srgbClr val="4F81BD"/>
              </a:solidFill>
              <a:latin typeface="Century Gothic" pitchFamily="34" charset="0"/>
            </a:endParaRPr>
          </a:p>
          <a:p>
            <a:pPr marL="228600" indent="-228600"/>
            <a:r>
              <a:rPr lang="en-AU" sz="1100" b="1" dirty="0">
                <a:solidFill>
                  <a:schemeClr val="tx1">
                    <a:lumMod val="65000"/>
                    <a:lumOff val="35000"/>
                  </a:schemeClr>
                </a:solidFill>
                <a:latin typeface="Century Gothic" pitchFamily="34" charset="0"/>
              </a:rPr>
              <a:t>2,000 units </a:t>
            </a:r>
            <a:r>
              <a:rPr lang="en-AU" sz="1100" dirty="0">
                <a:solidFill>
                  <a:srgbClr val="FF0000"/>
                </a:solidFill>
                <a:latin typeface="Century Gothic" pitchFamily="34" charset="0"/>
              </a:rPr>
              <a:t>@</a:t>
            </a:r>
            <a:r>
              <a:rPr lang="en-AU" sz="1100" dirty="0">
                <a:latin typeface="Century Gothic" pitchFamily="34" charset="0"/>
              </a:rPr>
              <a:t>  </a:t>
            </a:r>
            <a:r>
              <a:rPr lang="en-AU" sz="1100" dirty="0" smtClean="0">
                <a:latin typeface="Century Gothic" pitchFamily="34" charset="0"/>
              </a:rPr>
              <a:t>$4.48 </a:t>
            </a:r>
            <a:r>
              <a:rPr lang="en-AU" sz="1100" dirty="0">
                <a:latin typeface="Century Gothic" pitchFamily="34" charset="0"/>
              </a:rPr>
              <a:t>+ GST</a:t>
            </a:r>
          </a:p>
          <a:p>
            <a:pPr marL="228600" indent="-228600"/>
            <a:r>
              <a:rPr lang="en-AU" sz="1100" b="1" dirty="0">
                <a:solidFill>
                  <a:schemeClr val="tx1">
                    <a:lumMod val="65000"/>
                    <a:lumOff val="35000"/>
                  </a:schemeClr>
                </a:solidFill>
                <a:latin typeface="Century Gothic" pitchFamily="34" charset="0"/>
              </a:rPr>
              <a:t>3,000 units </a:t>
            </a:r>
            <a:r>
              <a:rPr lang="en-AU" sz="1100" dirty="0">
                <a:solidFill>
                  <a:srgbClr val="FF0000"/>
                </a:solidFill>
                <a:latin typeface="Century Gothic" pitchFamily="34" charset="0"/>
              </a:rPr>
              <a:t>@</a:t>
            </a:r>
            <a:r>
              <a:rPr lang="en-AU" sz="1100" dirty="0">
                <a:latin typeface="Century Gothic" pitchFamily="34" charset="0"/>
              </a:rPr>
              <a:t>  </a:t>
            </a:r>
            <a:r>
              <a:rPr lang="en-AU" sz="1100" dirty="0" smtClean="0">
                <a:latin typeface="Century Gothic" pitchFamily="34" charset="0"/>
              </a:rPr>
              <a:t>$4.15 </a:t>
            </a:r>
            <a:r>
              <a:rPr lang="en-AU" sz="1100" dirty="0">
                <a:latin typeface="Century Gothic" pitchFamily="34" charset="0"/>
              </a:rPr>
              <a:t>+ GST</a:t>
            </a:r>
          </a:p>
          <a:p>
            <a:pPr marL="228600" indent="-228600"/>
            <a:r>
              <a:rPr lang="en-AU" sz="1100" b="1" dirty="0">
                <a:solidFill>
                  <a:schemeClr val="tx1">
                    <a:lumMod val="65000"/>
                    <a:lumOff val="35000"/>
                  </a:schemeClr>
                </a:solidFill>
                <a:latin typeface="Century Gothic" pitchFamily="34" charset="0"/>
              </a:rPr>
              <a:t>5,000 units </a:t>
            </a:r>
            <a:r>
              <a:rPr lang="en-AU" sz="1100" dirty="0">
                <a:solidFill>
                  <a:srgbClr val="FF0000"/>
                </a:solidFill>
                <a:latin typeface="Century Gothic" pitchFamily="34" charset="0"/>
              </a:rPr>
              <a:t>@</a:t>
            </a:r>
            <a:r>
              <a:rPr lang="en-AU" sz="1100" dirty="0">
                <a:latin typeface="Century Gothic" pitchFamily="34" charset="0"/>
              </a:rPr>
              <a:t>  $</a:t>
            </a:r>
            <a:r>
              <a:rPr lang="en-AU" sz="1100" dirty="0" smtClean="0">
                <a:latin typeface="Century Gothic" pitchFamily="34" charset="0"/>
              </a:rPr>
              <a:t>3.88 </a:t>
            </a:r>
            <a:r>
              <a:rPr lang="en-AU" sz="1100" dirty="0">
                <a:latin typeface="Century Gothic" pitchFamily="34" charset="0"/>
              </a:rPr>
              <a:t>+ GST</a:t>
            </a:r>
          </a:p>
          <a:p>
            <a:pPr marL="228600" indent="-228600"/>
            <a:endParaRPr lang="en-US" sz="800" dirty="0" smtClean="0">
              <a:latin typeface="Century Gothic" pitchFamily="34" charset="0"/>
            </a:endParaRPr>
          </a:p>
          <a:p>
            <a:pPr marL="228600" indent="-228600"/>
            <a:r>
              <a:rPr lang="en-US" sz="800" dirty="0" smtClean="0">
                <a:latin typeface="Century Gothic" pitchFamily="34" charset="0"/>
              </a:rPr>
              <a:t>Price includes1 </a:t>
            </a:r>
            <a:r>
              <a:rPr lang="en-US" sz="800" dirty="0">
                <a:latin typeface="Century Gothic" pitchFamily="34" charset="0"/>
              </a:rPr>
              <a:t>Position </a:t>
            </a:r>
            <a:r>
              <a:rPr lang="en-US" sz="800" dirty="0" smtClean="0">
                <a:latin typeface="Century Gothic" pitchFamily="34" charset="0"/>
              </a:rPr>
              <a:t>Laser Engraving or 2 </a:t>
            </a:r>
            <a:r>
              <a:rPr lang="en-US" sz="800" dirty="0" err="1" smtClean="0">
                <a:latin typeface="Century Gothic" pitchFamily="34" charset="0"/>
              </a:rPr>
              <a:t>colour</a:t>
            </a:r>
            <a:r>
              <a:rPr lang="en-US" sz="800" dirty="0" smtClean="0">
                <a:latin typeface="Century Gothic" pitchFamily="34" charset="0"/>
              </a:rPr>
              <a:t> print</a:t>
            </a:r>
            <a:endParaRPr lang="en-US" sz="800" dirty="0">
              <a:latin typeface="Century Gothic" pitchFamily="34" charset="0"/>
            </a:endParaRPr>
          </a:p>
          <a:p>
            <a:endParaRPr lang="en-AU" sz="1400" i="1" dirty="0" smtClean="0">
              <a:solidFill>
                <a:srgbClr val="0070C0"/>
              </a:solidFill>
              <a:latin typeface="Century Gothic" pitchFamily="34" charset="0"/>
            </a:endParaRPr>
          </a:p>
        </p:txBody>
      </p:sp>
      <p:sp>
        <p:nvSpPr>
          <p:cNvPr id="42" name="Rectangle 41"/>
          <p:cNvSpPr/>
          <p:nvPr/>
        </p:nvSpPr>
        <p:spPr>
          <a:xfrm>
            <a:off x="467544" y="2780928"/>
            <a:ext cx="8358246" cy="1508105"/>
          </a:xfrm>
          <a:prstGeom prst="rect">
            <a:avLst/>
          </a:prstGeom>
        </p:spPr>
        <p:txBody>
          <a:bodyPr wrap="square">
            <a:spAutoFit/>
          </a:bodyPr>
          <a:lstStyle/>
          <a:p>
            <a:r>
              <a:rPr lang="en-AU" sz="2800" dirty="0" smtClean="0">
                <a:solidFill>
                  <a:schemeClr val="tx1">
                    <a:lumMod val="65000"/>
                    <a:lumOff val="35000"/>
                  </a:schemeClr>
                </a:solidFill>
                <a:latin typeface="Century Gothic" pitchFamily="34" charset="0"/>
                <a:cs typeface="Aharoni" pitchFamily="2" charset="-79"/>
              </a:rPr>
              <a:t>Standard </a:t>
            </a:r>
          </a:p>
          <a:p>
            <a:r>
              <a:rPr lang="en-AU" sz="2800" dirty="0" smtClean="0">
                <a:solidFill>
                  <a:srgbClr val="CA0000"/>
                </a:solidFill>
                <a:latin typeface="Century Gothic" pitchFamily="34" charset="0"/>
                <a:cs typeface="Aharoni" pitchFamily="2" charset="-79"/>
              </a:rPr>
              <a:t>Merchandise</a:t>
            </a:r>
            <a:endParaRPr lang="en-AU" sz="1000" dirty="0">
              <a:solidFill>
                <a:srgbClr val="CA0000"/>
              </a:solidFill>
              <a:latin typeface="Century Gothic" pitchFamily="34" charset="0"/>
              <a:cs typeface="Aharoni" pitchFamily="2" charset="-79"/>
            </a:endParaRPr>
          </a:p>
          <a:p>
            <a:r>
              <a:rPr lang="en-AU" sz="1200" dirty="0" smtClean="0">
                <a:solidFill>
                  <a:schemeClr val="tx1">
                    <a:lumMod val="50000"/>
                    <a:lumOff val="50000"/>
                  </a:schemeClr>
                </a:solidFill>
                <a:latin typeface="Century Gothic" pitchFamily="34" charset="0"/>
                <a:cs typeface="Aharoni" pitchFamily="2" charset="-79"/>
              </a:rPr>
              <a:t>______________</a:t>
            </a:r>
          </a:p>
          <a:p>
            <a:r>
              <a:rPr lang="en-AU" sz="1200" dirty="0" smtClean="0">
                <a:solidFill>
                  <a:schemeClr val="tx1">
                    <a:lumMod val="50000"/>
                    <a:lumOff val="50000"/>
                  </a:schemeClr>
                </a:solidFill>
                <a:latin typeface="Century Gothic" pitchFamily="34" charset="0"/>
                <a:cs typeface="Aharoni" pitchFamily="2" charset="-79"/>
              </a:rPr>
              <a:t/>
            </a:r>
            <a:br>
              <a:rPr lang="en-AU" sz="1200" dirty="0" smtClean="0">
                <a:solidFill>
                  <a:schemeClr val="tx1">
                    <a:lumMod val="50000"/>
                    <a:lumOff val="50000"/>
                  </a:schemeClr>
                </a:solidFill>
                <a:latin typeface="Century Gothic" pitchFamily="34" charset="0"/>
                <a:cs typeface="Aharoni" pitchFamily="2" charset="-79"/>
              </a:rPr>
            </a:br>
            <a:r>
              <a:rPr lang="en-AU" sz="1200" dirty="0" smtClean="0">
                <a:solidFill>
                  <a:schemeClr val="tx1">
                    <a:lumMod val="50000"/>
                    <a:lumOff val="50000"/>
                  </a:schemeClr>
                </a:solidFill>
                <a:latin typeface="Century Gothic" pitchFamily="34" charset="0"/>
                <a:cs typeface="Aharoni" pitchFamily="2" charset="-79"/>
              </a:rPr>
              <a:t>DRINK BOTTLES</a:t>
            </a:r>
            <a:endParaRPr lang="en-AU" sz="1200" dirty="0">
              <a:solidFill>
                <a:schemeClr val="tx1">
                  <a:lumMod val="50000"/>
                  <a:lumOff val="50000"/>
                </a:schemeClr>
              </a:solidFill>
              <a:latin typeface="Century Gothic" pitchFamily="34" charset="0"/>
              <a:cs typeface="Aharoni" pitchFamily="2" charset="-79"/>
            </a:endParaRPr>
          </a:p>
        </p:txBody>
      </p:sp>
      <p:pic>
        <p:nvPicPr>
          <p:cNvPr id="2" name="Picture 1"/>
          <p:cNvPicPr>
            <a:picLocks noChangeAspect="1"/>
          </p:cNvPicPr>
          <p:nvPr/>
        </p:nvPicPr>
        <p:blipFill>
          <a:blip r:embed="rId3" cstate="print"/>
          <a:stretch>
            <a:fillRect/>
          </a:stretch>
        </p:blipFill>
        <p:spPr>
          <a:xfrm>
            <a:off x="7379761" y="260648"/>
            <a:ext cx="1008663" cy="2664296"/>
          </a:xfrm>
          <a:prstGeom prst="rect">
            <a:avLst/>
          </a:prstGeom>
        </p:spPr>
      </p:pic>
      <p:pic>
        <p:nvPicPr>
          <p:cNvPr id="3" name="Picture 2"/>
          <p:cNvPicPr>
            <a:picLocks noChangeAspect="1"/>
          </p:cNvPicPr>
          <p:nvPr/>
        </p:nvPicPr>
        <p:blipFill>
          <a:blip r:embed="rId4" cstate="print"/>
          <a:stretch>
            <a:fillRect/>
          </a:stretch>
        </p:blipFill>
        <p:spPr>
          <a:xfrm>
            <a:off x="7380312" y="3140968"/>
            <a:ext cx="923881" cy="2650655"/>
          </a:xfrm>
          <a:prstGeom prst="rect">
            <a:avLst/>
          </a:prstGeom>
        </p:spPr>
      </p:pic>
    </p:spTree>
    <p:extLst>
      <p:ext uri="{BB962C8B-B14F-4D97-AF65-F5344CB8AC3E}">
        <p14:creationId xmlns:p14="http://schemas.microsoft.com/office/powerpoint/2010/main" xmlns="" val="7090227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27584" y="836712"/>
            <a:ext cx="7704856" cy="5170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endParaRPr lang="en-AU" sz="2400" dirty="0" smtClean="0">
              <a:solidFill>
                <a:srgbClr val="FF2929"/>
              </a:solidFill>
              <a:latin typeface="Aharoni" pitchFamily="2" charset="-79"/>
              <a:ea typeface="Times New Roman" pitchFamily="18" charset="0"/>
              <a:cs typeface="Aharoni" pitchFamily="2" charset="-79"/>
            </a:endParaRPr>
          </a:p>
          <a:p>
            <a:pPr marL="0" marR="0" lvl="0" indent="0" algn="l" defTabSz="914400" rtl="0" eaLnBrk="1" fontAlgn="base" latinLnBrk="0" hangingPunct="1">
              <a:lnSpc>
                <a:spcPct val="100000"/>
              </a:lnSpc>
              <a:spcBef>
                <a:spcPct val="0"/>
              </a:spcBef>
              <a:spcAft>
                <a:spcPct val="0"/>
              </a:spcAft>
              <a:buClrTx/>
              <a:buSzTx/>
              <a:buFontTx/>
              <a:buNone/>
              <a:tabLst/>
            </a:pPr>
            <a:endParaRPr lang="en-AU" sz="1000" i="1" dirty="0" smtClean="0">
              <a:solidFill>
                <a:schemeClr val="tx1">
                  <a:lumMod val="75000"/>
                  <a:lumOff val="25000"/>
                </a:schemeClr>
              </a:solidFill>
              <a:latin typeface="Aharoni" pitchFamily="2" charset="-79"/>
              <a:ea typeface="Times New Roman" pitchFamily="18" charset="0"/>
              <a:cs typeface="Aharoni" pitchFamily="2" charset="-79"/>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AU" sz="800" b="0" i="1" u="none" strike="noStrike" cap="none" normalizeH="0" baseline="0" dirty="0" smtClean="0">
              <a:ln>
                <a:noFill/>
              </a:ln>
              <a:solidFill>
                <a:srgbClr val="FF0000"/>
              </a:solidFill>
              <a:effectLst/>
              <a:latin typeface="Aharoni" pitchFamily="2" charset="-79"/>
              <a:ea typeface="Times New Roman" pitchFamily="18" charset="0"/>
              <a:cs typeface="Aharoni" pitchFamily="2" charset="-79"/>
            </a:endParaRPr>
          </a:p>
          <a:p>
            <a:pPr lvl="0" fontAlgn="base">
              <a:spcBef>
                <a:spcPct val="0"/>
              </a:spcBef>
              <a:spcAft>
                <a:spcPct val="0"/>
              </a:spcAft>
            </a:pPr>
            <a:endParaRPr lang="en-AU" sz="500" dirty="0" smtClean="0">
              <a:solidFill>
                <a:srgbClr val="FF0000"/>
              </a:solidFill>
              <a:latin typeface="Century Gothic" pitchFamily="34" charset="0"/>
              <a:ea typeface="Times New Roman" pitchFamily="18" charset="0"/>
              <a:cs typeface="Aharoni" pitchFamily="2" charset="-79"/>
            </a:endParaRPr>
          </a:p>
          <a:p>
            <a:pPr lvl="0" fontAlgn="base">
              <a:spcBef>
                <a:spcPct val="0"/>
              </a:spcBef>
              <a:spcAft>
                <a:spcPct val="0"/>
              </a:spcAft>
            </a:pPr>
            <a:r>
              <a:rPr lang="en-AU" sz="1600" dirty="0" smtClean="0">
                <a:solidFill>
                  <a:srgbClr val="FF0000"/>
                </a:solidFill>
                <a:latin typeface="Century Gothic" pitchFamily="34" charset="0"/>
                <a:ea typeface="Times New Roman" pitchFamily="18" charset="0"/>
                <a:cs typeface="Aharoni" pitchFamily="2" charset="-79"/>
              </a:rPr>
              <a:t>IMPRESS YOUR BRAND</a:t>
            </a:r>
          </a:p>
          <a:p>
            <a:pPr lvl="0" fontAlgn="base">
              <a:spcBef>
                <a:spcPct val="0"/>
              </a:spcBef>
              <a:spcAft>
                <a:spcPct val="0"/>
              </a:spcAft>
            </a:pPr>
            <a:r>
              <a:rPr kumimoji="0" lang="en-AU" sz="1200" b="0" u="none" strike="noStrike" cap="none" normalizeH="0" baseline="0" dirty="0" smtClean="0">
                <a:ln>
                  <a:noFill/>
                </a:ln>
                <a:solidFill>
                  <a:srgbClr val="FF0000"/>
                </a:solidFill>
                <a:effectLst/>
                <a:latin typeface="Century Gothic" pitchFamily="34" charset="0"/>
                <a:ea typeface="Times New Roman" pitchFamily="18" charset="0"/>
                <a:cs typeface="Aharoni" pitchFamily="2" charset="-79"/>
              </a:rPr>
              <a:t>Impress -</a:t>
            </a:r>
            <a:r>
              <a:rPr lang="en-AU" sz="1200" i="1" dirty="0" smtClean="0">
                <a:solidFill>
                  <a:srgbClr val="FF0000"/>
                </a:solidFill>
                <a:latin typeface="Century Gothic" pitchFamily="34" charset="0"/>
                <a:ea typeface="Times New Roman" pitchFamily="18" charset="0"/>
                <a:cs typeface="Aharoni" pitchFamily="2" charset="-79"/>
              </a:rPr>
              <a:t>  </a:t>
            </a:r>
            <a:r>
              <a:rPr lang="en-AU" sz="1000" i="1" dirty="0" smtClean="0">
                <a:solidFill>
                  <a:schemeClr val="tx1">
                    <a:lumMod val="50000"/>
                    <a:lumOff val="50000"/>
                  </a:schemeClr>
                </a:solidFill>
                <a:latin typeface="Century Gothic" pitchFamily="34" charset="0"/>
                <a:ea typeface="Times New Roman" pitchFamily="18" charset="0"/>
                <a:cs typeface="Aharoni" pitchFamily="2" charset="-79"/>
              </a:rPr>
              <a:t>T</a:t>
            </a:r>
            <a:r>
              <a:rPr lang="en-AU" sz="1000" i="1" dirty="0" smtClean="0">
                <a:solidFill>
                  <a:schemeClr val="tx1">
                    <a:lumMod val="50000"/>
                    <a:lumOff val="50000"/>
                  </a:schemeClr>
                </a:solidFill>
                <a:latin typeface="Century Gothic" pitchFamily="34" charset="0"/>
              </a:rPr>
              <a:t>o press, stamp, or print something in or upon ; </a:t>
            </a:r>
            <a:r>
              <a:rPr lang="en-AU" sz="1000" i="1" dirty="0" smtClean="0">
                <a:solidFill>
                  <a:schemeClr val="tx1">
                    <a:lumMod val="50000"/>
                    <a:lumOff val="50000"/>
                  </a:schemeClr>
                </a:solidFill>
                <a:latin typeface="Century Gothic" pitchFamily="34" charset="0"/>
                <a:cs typeface="Aharoni" pitchFamily="2" charset="-79"/>
              </a:rPr>
              <a:t>T</a:t>
            </a:r>
            <a:r>
              <a:rPr kumimoji="0" lang="en-AU" sz="1000" b="0" i="1" u="none" strike="noStrike" cap="none" normalizeH="0" baseline="0" dirty="0" smtClean="0">
                <a:ln>
                  <a:noFill/>
                </a:ln>
                <a:solidFill>
                  <a:schemeClr val="tx1">
                    <a:lumMod val="50000"/>
                    <a:lumOff val="50000"/>
                  </a:schemeClr>
                </a:solidFill>
                <a:effectLst/>
                <a:latin typeface="Century Gothic" pitchFamily="34" charset="0"/>
                <a:ea typeface="Times New Roman" pitchFamily="18" charset="0"/>
                <a:cs typeface="Aharoni" pitchFamily="2" charset="-79"/>
              </a:rPr>
              <a:t>o touch the sensibilities, or affect the conscience</a:t>
            </a:r>
            <a:r>
              <a:rPr kumimoji="0" lang="en-AU" sz="1000" b="0" i="1" u="none" strike="noStrike" cap="none" normalizeH="0" dirty="0" smtClean="0">
                <a:ln>
                  <a:noFill/>
                </a:ln>
                <a:solidFill>
                  <a:schemeClr val="tx1">
                    <a:lumMod val="50000"/>
                    <a:lumOff val="50000"/>
                  </a:schemeClr>
                </a:solidFill>
                <a:effectLst/>
                <a:latin typeface="Century Gothic" pitchFamily="34" charset="0"/>
                <a:ea typeface="Times New Roman" pitchFamily="18" charset="0"/>
                <a:cs typeface="Aharoni" pitchFamily="2" charset="-79"/>
              </a:rPr>
              <a:t> ; </a:t>
            </a:r>
            <a:r>
              <a:rPr lang="en-AU" sz="1000" i="1" dirty="0" smtClean="0">
                <a:solidFill>
                  <a:schemeClr val="tx1">
                    <a:lumMod val="50000"/>
                    <a:lumOff val="50000"/>
                  </a:schemeClr>
                </a:solidFill>
                <a:latin typeface="Century Gothic" pitchFamily="34" charset="0"/>
              </a:rPr>
              <a:t>To fix deeply in the mind</a:t>
            </a:r>
            <a:endParaRPr kumimoji="0" lang="en-AU" sz="1000" b="0" i="1" u="none" strike="noStrike" cap="none" normalizeH="0" baseline="0" dirty="0" smtClean="0">
              <a:ln>
                <a:noFill/>
              </a:ln>
              <a:solidFill>
                <a:schemeClr val="tx1">
                  <a:lumMod val="50000"/>
                  <a:lumOff val="50000"/>
                </a:schemeClr>
              </a:solidFill>
              <a:effectLst/>
              <a:latin typeface="Century Gothic" pitchFamily="34" charset="0"/>
              <a:ea typeface="Times New Roman" pitchFamily="18" charset="0"/>
              <a:cs typeface="Aharoni" pitchFamily="2" charset="-79"/>
            </a:endParaRPr>
          </a:p>
          <a:p>
            <a:pPr fontAlgn="base" hangingPunct="0">
              <a:spcAft>
                <a:spcPts val="0"/>
              </a:spcAft>
            </a:pPr>
            <a:endParaRPr lang="en-AU" sz="2000" dirty="0" smtClean="0">
              <a:solidFill>
                <a:schemeClr val="tx1">
                  <a:lumMod val="65000"/>
                  <a:lumOff val="35000"/>
                </a:schemeClr>
              </a:solidFill>
              <a:latin typeface="Century Gothic" pitchFamily="34" charset="0"/>
              <a:ea typeface="Calibri"/>
            </a:endParaRPr>
          </a:p>
          <a:p>
            <a:pPr fontAlgn="base" hangingPunct="0">
              <a:spcAft>
                <a:spcPts val="0"/>
              </a:spcAft>
            </a:pPr>
            <a:r>
              <a:rPr lang="en-AU" sz="1200" dirty="0" smtClean="0">
                <a:solidFill>
                  <a:schemeClr val="tx1">
                    <a:lumMod val="65000"/>
                    <a:lumOff val="35000"/>
                  </a:schemeClr>
                </a:solidFill>
                <a:latin typeface="Century Gothic" pitchFamily="34" charset="0"/>
                <a:ea typeface="Calibri"/>
              </a:rPr>
              <a:t>Custom Gear are leaders in Branded Merchandise, Digital Printing and Promotional Concepts.</a:t>
            </a:r>
          </a:p>
          <a:p>
            <a:pPr fontAlgn="base" hangingPunct="0">
              <a:spcAft>
                <a:spcPts val="0"/>
              </a:spcAft>
            </a:pPr>
            <a:endParaRPr lang="en-AU" sz="1200" dirty="0" smtClean="0">
              <a:solidFill>
                <a:schemeClr val="tx1">
                  <a:lumMod val="65000"/>
                  <a:lumOff val="35000"/>
                </a:schemeClr>
              </a:solidFill>
              <a:latin typeface="Century Gothic" pitchFamily="34" charset="0"/>
              <a:ea typeface="Calibri"/>
            </a:endParaRPr>
          </a:p>
          <a:p>
            <a:pPr fontAlgn="base" hangingPunct="0">
              <a:spcAft>
                <a:spcPts val="0"/>
              </a:spcAft>
            </a:pPr>
            <a:r>
              <a:rPr lang="en-AU" sz="1200" dirty="0" smtClean="0">
                <a:solidFill>
                  <a:schemeClr val="tx1">
                    <a:lumMod val="65000"/>
                    <a:lumOff val="35000"/>
                  </a:schemeClr>
                </a:solidFill>
                <a:latin typeface="Century Gothic" pitchFamily="34" charset="0"/>
                <a:ea typeface="Calibri"/>
              </a:rPr>
              <a:t>From Strategy engagement &amp; Concept development through to market deployment Custom Gear will deliver a personalised, hands on approach to every project.</a:t>
            </a:r>
          </a:p>
          <a:p>
            <a:pPr fontAlgn="base" hangingPunct="0">
              <a:spcAft>
                <a:spcPts val="0"/>
              </a:spcAft>
            </a:pPr>
            <a:endParaRPr lang="en-AU" sz="1200" dirty="0" smtClean="0">
              <a:solidFill>
                <a:schemeClr val="tx1">
                  <a:lumMod val="65000"/>
                  <a:lumOff val="35000"/>
                </a:schemeClr>
              </a:solidFill>
              <a:latin typeface="Century Gothic" pitchFamily="34" charset="0"/>
              <a:ea typeface="Calibri"/>
            </a:endParaRPr>
          </a:p>
          <a:p>
            <a:pPr fontAlgn="base" hangingPunct="0">
              <a:spcAft>
                <a:spcPts val="0"/>
              </a:spcAft>
            </a:pPr>
            <a:r>
              <a:rPr lang="en-AU" sz="1200" dirty="0" smtClean="0">
                <a:solidFill>
                  <a:schemeClr val="tx1">
                    <a:lumMod val="65000"/>
                    <a:lumOff val="35000"/>
                  </a:schemeClr>
                </a:solidFill>
                <a:latin typeface="Century Gothic" pitchFamily="34" charset="0"/>
                <a:ea typeface="Calibri"/>
              </a:rPr>
              <a:t>We work side by side with our clientele to ensure that marketing objectives are met, in line with your business direction and corporate identity.</a:t>
            </a:r>
          </a:p>
          <a:p>
            <a:pPr fontAlgn="base" hangingPunct="0">
              <a:spcAft>
                <a:spcPts val="0"/>
              </a:spcAft>
            </a:pPr>
            <a:endParaRPr lang="en-AU" sz="1200" dirty="0" smtClean="0">
              <a:solidFill>
                <a:schemeClr val="tx1">
                  <a:lumMod val="65000"/>
                  <a:lumOff val="35000"/>
                </a:schemeClr>
              </a:solidFill>
              <a:latin typeface="Century Gothic" pitchFamily="34" charset="0"/>
              <a:ea typeface="Calibri"/>
            </a:endParaRPr>
          </a:p>
          <a:p>
            <a:pPr fontAlgn="base" hangingPunct="0">
              <a:spcAft>
                <a:spcPts val="0"/>
              </a:spcAft>
            </a:pPr>
            <a:r>
              <a:rPr lang="en-AU" sz="1200" dirty="0" smtClean="0">
                <a:solidFill>
                  <a:schemeClr val="tx1">
                    <a:lumMod val="65000"/>
                    <a:lumOff val="35000"/>
                  </a:schemeClr>
                </a:solidFill>
                <a:latin typeface="Century Gothic" pitchFamily="34" charset="0"/>
                <a:ea typeface="Calibri"/>
              </a:rPr>
              <a:t>Using our Local &amp; Global network of suppliers, we are able to extend the largest range, whilst guaranteeing the most cost effective solution every time.</a:t>
            </a:r>
          </a:p>
          <a:p>
            <a:pPr fontAlgn="base" hangingPunct="0">
              <a:spcAft>
                <a:spcPts val="0"/>
              </a:spcAft>
            </a:pPr>
            <a:endParaRPr lang="en-AU" sz="1200" dirty="0" smtClean="0">
              <a:solidFill>
                <a:schemeClr val="tx1">
                  <a:lumMod val="65000"/>
                  <a:lumOff val="35000"/>
                </a:schemeClr>
              </a:solidFill>
              <a:latin typeface="Century Gothic" pitchFamily="34" charset="0"/>
              <a:ea typeface="Calibri"/>
            </a:endParaRPr>
          </a:p>
          <a:p>
            <a:pPr fontAlgn="base" hangingPunct="0">
              <a:spcAft>
                <a:spcPts val="0"/>
              </a:spcAft>
            </a:pPr>
            <a:r>
              <a:rPr lang="en-AU" sz="1200" dirty="0" smtClean="0">
                <a:solidFill>
                  <a:schemeClr val="tx1">
                    <a:lumMod val="65000"/>
                    <a:lumOff val="35000"/>
                  </a:schemeClr>
                </a:solidFill>
                <a:latin typeface="Century Gothic" pitchFamily="34" charset="0"/>
                <a:ea typeface="Calibri"/>
              </a:rPr>
              <a:t>From items of the highest quality that will be within reach of your audience every day, to completely custom personal concepts, Custom Gear will deliver. </a:t>
            </a:r>
          </a:p>
          <a:p>
            <a:pPr fontAlgn="base" hangingPunct="0">
              <a:spcAft>
                <a:spcPts val="0"/>
              </a:spcAft>
            </a:pPr>
            <a:endParaRPr lang="en-AU" sz="1200" dirty="0" smtClean="0">
              <a:solidFill>
                <a:schemeClr val="tx1">
                  <a:lumMod val="65000"/>
                  <a:lumOff val="35000"/>
                </a:schemeClr>
              </a:solidFill>
              <a:latin typeface="Century Gothic" pitchFamily="34" charset="0"/>
              <a:ea typeface="Calibri"/>
            </a:endParaRPr>
          </a:p>
          <a:p>
            <a:r>
              <a:rPr lang="en-AU" sz="1200" dirty="0" smtClean="0">
                <a:solidFill>
                  <a:schemeClr val="tx1">
                    <a:lumMod val="65000"/>
                    <a:lumOff val="35000"/>
                  </a:schemeClr>
                </a:solidFill>
                <a:latin typeface="Century Gothic" pitchFamily="34" charset="0"/>
                <a:ea typeface="Calibri"/>
                <a:cs typeface="Arial"/>
              </a:rPr>
              <a:t>Whether it is out of the warehouse or off the drawing board, Custom Gear have what your business requires &amp; your market desires.</a:t>
            </a:r>
          </a:p>
          <a:p>
            <a:r>
              <a:rPr lang="en-AU" sz="1200" dirty="0" smtClean="0">
                <a:solidFill>
                  <a:srgbClr val="FF0000"/>
                </a:solidFill>
                <a:latin typeface="Aharoni" pitchFamily="2" charset="-79"/>
                <a:cs typeface="Aharoni" pitchFamily="2" charset="-79"/>
              </a:rPr>
              <a:t>						</a:t>
            </a:r>
            <a:r>
              <a:rPr lang="en-AU" sz="1600" dirty="0" smtClean="0">
                <a:solidFill>
                  <a:srgbClr val="FF0000"/>
                </a:solidFill>
                <a:latin typeface="Aharoni" pitchFamily="2" charset="-79"/>
                <a:cs typeface="Aharoni" pitchFamily="2" charset="-79"/>
              </a:rPr>
              <a:t>	</a:t>
            </a:r>
          </a:p>
          <a:p>
            <a:r>
              <a:rPr lang="en-AU" sz="1600" dirty="0" smtClean="0">
                <a:solidFill>
                  <a:srgbClr val="FF0000"/>
                </a:solidFill>
                <a:latin typeface="Aharoni" pitchFamily="2" charset="-79"/>
                <a:cs typeface="Aharoni" pitchFamily="2" charset="-79"/>
              </a:rPr>
              <a:t>			</a:t>
            </a:r>
            <a:r>
              <a:rPr lang="en-AU" sz="1700" dirty="0" smtClean="0">
                <a:solidFill>
                  <a:schemeClr val="tx1">
                    <a:lumMod val="75000"/>
                    <a:lumOff val="25000"/>
                  </a:schemeClr>
                </a:solidFill>
                <a:latin typeface="Aharoni" pitchFamily="2" charset="-79"/>
                <a:cs typeface="Aharoni" pitchFamily="2" charset="-79"/>
              </a:rPr>
              <a:t>					           </a:t>
            </a:r>
            <a:endParaRPr lang="en-AU" sz="1400" dirty="0" smtClean="0">
              <a:solidFill>
                <a:schemeClr val="tx1">
                  <a:lumMod val="75000"/>
                  <a:lumOff val="25000"/>
                </a:schemeClr>
              </a:solidFill>
              <a:latin typeface="Aharoni" pitchFamily="2" charset="-79"/>
              <a:cs typeface="Aharoni" pitchFamily="2" charset="-79"/>
            </a:endParaRPr>
          </a:p>
        </p:txBody>
      </p:sp>
      <p:pic>
        <p:nvPicPr>
          <p:cNvPr id="2" name="Picture 1"/>
          <p:cNvPicPr>
            <a:picLocks noChangeAspect="1"/>
          </p:cNvPicPr>
          <p:nvPr/>
        </p:nvPicPr>
        <p:blipFill>
          <a:blip r:embed="rId3" cstate="print"/>
          <a:stretch>
            <a:fillRect/>
          </a:stretch>
        </p:blipFill>
        <p:spPr>
          <a:xfrm>
            <a:off x="2551984" y="836712"/>
            <a:ext cx="4040032" cy="43204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467544" y="2780928"/>
            <a:ext cx="8358246" cy="954107"/>
          </a:xfrm>
          <a:prstGeom prst="rect">
            <a:avLst/>
          </a:prstGeom>
        </p:spPr>
        <p:txBody>
          <a:bodyPr wrap="square">
            <a:spAutoFit/>
          </a:bodyPr>
          <a:lstStyle/>
          <a:p>
            <a:r>
              <a:rPr lang="en-AU" sz="2800" dirty="0" smtClean="0">
                <a:solidFill>
                  <a:schemeClr val="tx1">
                    <a:lumMod val="65000"/>
                    <a:lumOff val="35000"/>
                  </a:schemeClr>
                </a:solidFill>
                <a:latin typeface="Century Gothic" pitchFamily="34" charset="0"/>
                <a:cs typeface="Aharoni" pitchFamily="2" charset="-79"/>
              </a:rPr>
              <a:t>Our </a:t>
            </a:r>
            <a:endParaRPr lang="en-AU" sz="2800" dirty="0">
              <a:solidFill>
                <a:schemeClr val="tx1">
                  <a:lumMod val="65000"/>
                  <a:lumOff val="35000"/>
                </a:schemeClr>
              </a:solidFill>
              <a:latin typeface="Century Gothic" pitchFamily="34" charset="0"/>
              <a:cs typeface="Aharoni" pitchFamily="2" charset="-79"/>
            </a:endParaRPr>
          </a:p>
          <a:p>
            <a:r>
              <a:rPr lang="en-AU" sz="2800" dirty="0" smtClean="0">
                <a:solidFill>
                  <a:srgbClr val="CA0000"/>
                </a:solidFill>
                <a:latin typeface="Century Gothic" pitchFamily="34" charset="0"/>
                <a:cs typeface="Aharoni" pitchFamily="2" charset="-79"/>
              </a:rPr>
              <a:t>Partners</a:t>
            </a:r>
            <a:endParaRPr lang="en-AU" sz="1000" dirty="0">
              <a:solidFill>
                <a:srgbClr val="CA0000"/>
              </a:solidFill>
              <a:latin typeface="Century Gothic" pitchFamily="34" charset="0"/>
              <a:cs typeface="Aharoni" pitchFamily="2" charset="-79"/>
            </a:endParaRPr>
          </a:p>
        </p:txBody>
      </p:sp>
      <p:pic>
        <p:nvPicPr>
          <p:cNvPr id="67586" name="Picture 2"/>
          <p:cNvPicPr>
            <a:picLocks noChangeAspect="1" noChangeArrowheads="1"/>
          </p:cNvPicPr>
          <p:nvPr/>
        </p:nvPicPr>
        <p:blipFill>
          <a:blip r:embed="rId3" cstate="print"/>
          <a:srcRect/>
          <a:stretch>
            <a:fillRect/>
          </a:stretch>
        </p:blipFill>
        <p:spPr bwMode="auto">
          <a:xfrm>
            <a:off x="2051720" y="260648"/>
            <a:ext cx="6471270" cy="5642255"/>
          </a:xfrm>
          <a:prstGeom prst="rect">
            <a:avLst/>
          </a:prstGeom>
          <a:noFill/>
          <a:ln w="9525">
            <a:noFill/>
            <a:miter lim="800000"/>
            <a:headEnd/>
            <a:tailEnd/>
          </a:ln>
        </p:spPr>
      </p:pic>
    </p:spTree>
    <p:extLst>
      <p:ext uri="{BB962C8B-B14F-4D97-AF65-F5344CB8AC3E}">
        <p14:creationId xmlns:p14="http://schemas.microsoft.com/office/powerpoint/2010/main" xmlns="" val="19234903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395536" y="908720"/>
            <a:ext cx="428466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dirty="0" smtClean="0">
                <a:latin typeface="Century Gothic"/>
                <a:cs typeface="Century Gothic"/>
              </a:rPr>
              <a:t>Contact us if </a:t>
            </a:r>
            <a:r>
              <a:rPr lang="en-US" sz="1400" dirty="0">
                <a:latin typeface="Century Gothic"/>
                <a:cs typeface="Century Gothic"/>
              </a:rPr>
              <a:t>you would like to learn </a:t>
            </a:r>
            <a:r>
              <a:rPr lang="en-US" sz="1400" dirty="0" smtClean="0">
                <a:latin typeface="Century Gothic"/>
                <a:cs typeface="Century Gothic"/>
              </a:rPr>
              <a:t>more. </a:t>
            </a:r>
            <a:r>
              <a:rPr lang="en-US" sz="1400" i="1" dirty="0">
                <a:solidFill>
                  <a:schemeClr val="bg1"/>
                </a:solidFill>
                <a:latin typeface="Century Gothic"/>
                <a:cs typeface="Century Gothic"/>
              </a:rPr>
              <a:t>get </a:t>
            </a:r>
            <a:r>
              <a:rPr lang="en-US" sz="1400" i="1" dirty="0">
                <a:solidFill>
                  <a:schemeClr val="bg1"/>
                </a:solidFill>
                <a:latin typeface="Georgia" charset="0"/>
                <a:cs typeface="Georgia" charset="0"/>
              </a:rPr>
              <a:t>in touch</a:t>
            </a:r>
          </a:p>
        </p:txBody>
      </p:sp>
      <p:sp>
        <p:nvSpPr>
          <p:cNvPr id="12" name="Rectangle 11"/>
          <p:cNvSpPr/>
          <p:nvPr/>
        </p:nvSpPr>
        <p:spPr>
          <a:xfrm>
            <a:off x="383431" y="1628800"/>
            <a:ext cx="3972545" cy="3463409"/>
          </a:xfrm>
          <a:prstGeom prst="rect">
            <a:avLst/>
          </a:prstGeom>
        </p:spPr>
        <p:txBody>
          <a:bodyPr wrap="square">
            <a:spAutoFit/>
          </a:bodyPr>
          <a:lstStyle/>
          <a:p>
            <a:pPr fontAlgn="base" hangingPunct="0"/>
            <a:r>
              <a:rPr lang="en-AU" sz="1000" dirty="0" smtClean="0">
                <a:solidFill>
                  <a:schemeClr val="tx1">
                    <a:lumMod val="75000"/>
                    <a:lumOff val="25000"/>
                  </a:schemeClr>
                </a:solidFill>
                <a:latin typeface="Century Gothic" pitchFamily="34" charset="0"/>
              </a:rPr>
              <a:t>Due </a:t>
            </a:r>
            <a:r>
              <a:rPr lang="en-AU" sz="1000" dirty="0">
                <a:solidFill>
                  <a:schemeClr val="tx1">
                    <a:lumMod val="75000"/>
                    <a:lumOff val="25000"/>
                  </a:schemeClr>
                </a:solidFill>
                <a:latin typeface="Century Gothic" pitchFamily="34" charset="0"/>
              </a:rPr>
              <a:t>to our volumes and strong business relationships with leading suppliers, Custom Gear is </a:t>
            </a:r>
            <a:r>
              <a:rPr lang="en-AU" sz="1000" dirty="0" smtClean="0">
                <a:solidFill>
                  <a:schemeClr val="tx1">
                    <a:lumMod val="75000"/>
                    <a:lumOff val="25000"/>
                  </a:schemeClr>
                </a:solidFill>
                <a:latin typeface="Century Gothic" pitchFamily="34" charset="0"/>
              </a:rPr>
              <a:t>driven </a:t>
            </a:r>
            <a:r>
              <a:rPr lang="en-AU" sz="1000" dirty="0">
                <a:solidFill>
                  <a:schemeClr val="tx1">
                    <a:lumMod val="75000"/>
                    <a:lumOff val="25000"/>
                  </a:schemeClr>
                </a:solidFill>
                <a:latin typeface="Century Gothic" pitchFamily="34" charset="0"/>
              </a:rPr>
              <a:t>to save our </a:t>
            </a:r>
            <a:r>
              <a:rPr lang="en-AU" sz="1000" dirty="0" smtClean="0">
                <a:solidFill>
                  <a:schemeClr val="tx1">
                    <a:lumMod val="75000"/>
                    <a:lumOff val="25000"/>
                  </a:schemeClr>
                </a:solidFill>
                <a:latin typeface="Century Gothic" pitchFamily="34" charset="0"/>
              </a:rPr>
              <a:t>partners </a:t>
            </a:r>
            <a:r>
              <a:rPr lang="en-AU" sz="1000" dirty="0">
                <a:solidFill>
                  <a:schemeClr val="tx1">
                    <a:lumMod val="75000"/>
                    <a:lumOff val="25000"/>
                  </a:schemeClr>
                </a:solidFill>
                <a:latin typeface="Century Gothic" pitchFamily="34" charset="0"/>
              </a:rPr>
              <a:t>time, effort and money. </a:t>
            </a:r>
          </a:p>
          <a:p>
            <a:pPr fontAlgn="base" hangingPunct="0"/>
            <a:endParaRPr lang="en-AU" sz="1000" dirty="0" smtClean="0">
              <a:solidFill>
                <a:schemeClr val="tx1">
                  <a:lumMod val="75000"/>
                  <a:lumOff val="25000"/>
                </a:schemeClr>
              </a:solidFill>
              <a:latin typeface="Century Gothic" pitchFamily="34" charset="0"/>
            </a:endParaRPr>
          </a:p>
          <a:p>
            <a:pPr fontAlgn="base" hangingPunct="0"/>
            <a:r>
              <a:rPr lang="en-AU" sz="1000" dirty="0" smtClean="0">
                <a:solidFill>
                  <a:schemeClr val="tx1">
                    <a:lumMod val="75000"/>
                    <a:lumOff val="25000"/>
                  </a:schemeClr>
                </a:solidFill>
                <a:latin typeface="Century Gothic" pitchFamily="34" charset="0"/>
              </a:rPr>
              <a:t>We encourage </a:t>
            </a:r>
            <a:r>
              <a:rPr lang="en-AU" sz="1000" dirty="0">
                <a:solidFill>
                  <a:schemeClr val="tx1">
                    <a:lumMod val="75000"/>
                    <a:lumOff val="25000"/>
                  </a:schemeClr>
                </a:solidFill>
                <a:latin typeface="Century Gothic" pitchFamily="34" charset="0"/>
              </a:rPr>
              <a:t>all our customers to speak with us openly </a:t>
            </a:r>
            <a:r>
              <a:rPr lang="en-AU" sz="1000" dirty="0" smtClean="0">
                <a:solidFill>
                  <a:schemeClr val="tx1">
                    <a:lumMod val="75000"/>
                    <a:lumOff val="25000"/>
                  </a:schemeClr>
                </a:solidFill>
                <a:latin typeface="Century Gothic" pitchFamily="34" charset="0"/>
              </a:rPr>
              <a:t>&amp; </a:t>
            </a:r>
            <a:r>
              <a:rPr lang="en-AU" sz="1000" dirty="0">
                <a:solidFill>
                  <a:schemeClr val="tx1">
                    <a:lumMod val="75000"/>
                    <a:lumOff val="25000"/>
                  </a:schemeClr>
                </a:solidFill>
                <a:latin typeface="Century Gothic" pitchFamily="34" charset="0"/>
              </a:rPr>
              <a:t>feel </a:t>
            </a:r>
            <a:r>
              <a:rPr lang="en-AU" sz="1000" dirty="0" smtClean="0">
                <a:solidFill>
                  <a:schemeClr val="tx1">
                    <a:lumMod val="75000"/>
                    <a:lumOff val="25000"/>
                  </a:schemeClr>
                </a:solidFill>
                <a:latin typeface="Century Gothic" pitchFamily="34" charset="0"/>
              </a:rPr>
              <a:t>able </a:t>
            </a:r>
            <a:r>
              <a:rPr lang="en-AU" sz="1000" dirty="0">
                <a:solidFill>
                  <a:schemeClr val="tx1">
                    <a:lumMod val="75000"/>
                    <a:lumOff val="25000"/>
                  </a:schemeClr>
                </a:solidFill>
                <a:latin typeface="Century Gothic" pitchFamily="34" charset="0"/>
              </a:rPr>
              <a:t>to compare us on all of the factors that are important to them.</a:t>
            </a:r>
          </a:p>
          <a:p>
            <a:pPr lvl="0" eaLnBrk="0" fontAlgn="base" hangingPunct="0">
              <a:spcBef>
                <a:spcPct val="0"/>
              </a:spcBef>
              <a:spcAft>
                <a:spcPct val="0"/>
              </a:spcAft>
            </a:pPr>
            <a:endParaRPr lang="en-AU" sz="1000" dirty="0">
              <a:solidFill>
                <a:srgbClr val="000000"/>
              </a:solidFill>
              <a:latin typeface="Century Gothic" pitchFamily="34" charset="0"/>
              <a:ea typeface="Times New Roman" pitchFamily="18" charset="0"/>
              <a:cs typeface="Arial" pitchFamily="34" charset="0"/>
            </a:endParaRPr>
          </a:p>
          <a:p>
            <a:pPr lvl="0" eaLnBrk="0" fontAlgn="base" hangingPunct="0">
              <a:spcBef>
                <a:spcPct val="0"/>
              </a:spcBef>
              <a:spcAft>
                <a:spcPct val="0"/>
              </a:spcAft>
            </a:pPr>
            <a:r>
              <a:rPr lang="en-AU" sz="1000" dirty="0" smtClean="0">
                <a:solidFill>
                  <a:schemeClr val="tx1">
                    <a:lumMod val="75000"/>
                    <a:lumOff val="25000"/>
                  </a:schemeClr>
                </a:solidFill>
                <a:latin typeface="Century Gothic" pitchFamily="34" charset="0"/>
                <a:ea typeface="Times New Roman" pitchFamily="18" charset="0"/>
                <a:cs typeface="Arial" pitchFamily="34" charset="0"/>
              </a:rPr>
              <a:t>Custom </a:t>
            </a:r>
            <a:r>
              <a:rPr lang="en-AU" sz="1000" dirty="0">
                <a:solidFill>
                  <a:schemeClr val="tx1">
                    <a:lumMod val="75000"/>
                    <a:lumOff val="25000"/>
                  </a:schemeClr>
                </a:solidFill>
                <a:latin typeface="Century Gothic" pitchFamily="34" charset="0"/>
                <a:ea typeface="Times New Roman" pitchFamily="18" charset="0"/>
                <a:cs typeface="Arial" pitchFamily="34" charset="0"/>
              </a:rPr>
              <a:t>Gear have earned the trust of many Fortune 500 and government bodies Australia wide.  We work every day to earn your repeat business and trust. </a:t>
            </a:r>
            <a:endParaRPr lang="en-AU" sz="1000" dirty="0">
              <a:solidFill>
                <a:schemeClr val="tx1">
                  <a:lumMod val="75000"/>
                  <a:lumOff val="25000"/>
                </a:schemeClr>
              </a:solidFill>
              <a:latin typeface="Century Gothic" pitchFamily="34" charset="0"/>
              <a:cs typeface="Arial" pitchFamily="34" charset="0"/>
            </a:endParaRPr>
          </a:p>
          <a:p>
            <a:pPr lvl="0" eaLnBrk="0" fontAlgn="base" hangingPunct="0">
              <a:spcBef>
                <a:spcPct val="0"/>
              </a:spcBef>
              <a:spcAft>
                <a:spcPct val="0"/>
              </a:spcAft>
            </a:pPr>
            <a:endParaRPr lang="en-AU" sz="1000" dirty="0" smtClean="0">
              <a:solidFill>
                <a:schemeClr val="tx1">
                  <a:lumMod val="75000"/>
                  <a:lumOff val="25000"/>
                </a:schemeClr>
              </a:solidFill>
              <a:latin typeface="Century Gothic" pitchFamily="34" charset="0"/>
              <a:ea typeface="Times New Roman" pitchFamily="18" charset="0"/>
              <a:cs typeface="Arial" pitchFamily="34" charset="0"/>
            </a:endParaRPr>
          </a:p>
          <a:p>
            <a:pPr lvl="0" eaLnBrk="0" fontAlgn="base" hangingPunct="0">
              <a:spcBef>
                <a:spcPct val="0"/>
              </a:spcBef>
              <a:spcAft>
                <a:spcPct val="0"/>
              </a:spcAft>
            </a:pPr>
            <a:r>
              <a:rPr lang="en-AU" sz="1000" dirty="0" smtClean="0">
                <a:solidFill>
                  <a:schemeClr val="tx1">
                    <a:lumMod val="75000"/>
                    <a:lumOff val="25000"/>
                  </a:schemeClr>
                </a:solidFill>
                <a:latin typeface="Century Gothic" pitchFamily="34" charset="0"/>
                <a:ea typeface="Times New Roman" pitchFamily="18" charset="0"/>
                <a:cs typeface="Arial" pitchFamily="34" charset="0"/>
              </a:rPr>
              <a:t>Your </a:t>
            </a:r>
            <a:r>
              <a:rPr lang="en-AU" sz="1000" dirty="0">
                <a:solidFill>
                  <a:schemeClr val="tx1">
                    <a:lumMod val="75000"/>
                    <a:lumOff val="25000"/>
                  </a:schemeClr>
                </a:solidFill>
                <a:latin typeface="Century Gothic" pitchFamily="34" charset="0"/>
                <a:ea typeface="Times New Roman" pitchFamily="18" charset="0"/>
                <a:cs typeface="Arial" pitchFamily="34" charset="0"/>
              </a:rPr>
              <a:t>personal account manager is an experienced professional who understands promotions, tradeshow giveaways, corporate gifts, customised products, logo imprinting, and the marketing tactics that will bring you the best return on your investment. </a:t>
            </a:r>
          </a:p>
          <a:p>
            <a:pPr lvl="0" eaLnBrk="0" fontAlgn="base" hangingPunct="0">
              <a:spcBef>
                <a:spcPct val="0"/>
              </a:spcBef>
              <a:spcAft>
                <a:spcPct val="0"/>
              </a:spcAft>
            </a:pPr>
            <a:endParaRPr lang="en-AU" sz="1000" dirty="0">
              <a:solidFill>
                <a:srgbClr val="FF0000"/>
              </a:solidFill>
              <a:latin typeface="Century Gothic" pitchFamily="34" charset="0"/>
              <a:ea typeface="Times New Roman" pitchFamily="18" charset="0"/>
              <a:cs typeface="Arial" pitchFamily="34" charset="0"/>
            </a:endParaRPr>
          </a:p>
        </p:txBody>
      </p:sp>
      <p:cxnSp>
        <p:nvCxnSpPr>
          <p:cNvPr id="13" name="Straight Connector 12"/>
          <p:cNvCxnSpPr/>
          <p:nvPr/>
        </p:nvCxnSpPr>
        <p:spPr bwMode="auto">
          <a:xfrm>
            <a:off x="4499992" y="1628800"/>
            <a:ext cx="5333" cy="3835375"/>
          </a:xfrm>
          <a:prstGeom prst="line">
            <a:avLst/>
          </a:prstGeom>
          <a:ln>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grpSp>
        <p:nvGrpSpPr>
          <p:cNvPr id="14" name="Group 13"/>
          <p:cNvGrpSpPr>
            <a:grpSpLocks/>
          </p:cNvGrpSpPr>
          <p:nvPr/>
        </p:nvGrpSpPr>
        <p:grpSpPr bwMode="auto">
          <a:xfrm>
            <a:off x="467544" y="4653136"/>
            <a:ext cx="2570225" cy="306150"/>
            <a:chOff x="378518" y="3631495"/>
            <a:chExt cx="2589562" cy="309538"/>
          </a:xfrm>
        </p:grpSpPr>
        <p:pic>
          <p:nvPicPr>
            <p:cNvPr id="15" name="Picture 6" descr="facebook-icon.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8518" y="3646931"/>
              <a:ext cx="303905" cy="2941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Box 19"/>
            <p:cNvSpPr txBox="1">
              <a:spLocks noChangeArrowheads="1"/>
            </p:cNvSpPr>
            <p:nvPr/>
          </p:nvSpPr>
          <p:spPr bwMode="auto">
            <a:xfrm>
              <a:off x="798718" y="3631495"/>
              <a:ext cx="2169362" cy="2776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latin typeface="Century Gothic"/>
                  <a:cs typeface="Century Gothic"/>
                </a:rPr>
                <a:t>/CUSTOMGEAR.COM.AU</a:t>
              </a:r>
            </a:p>
          </p:txBody>
        </p:sp>
      </p:grpSp>
      <p:grpSp>
        <p:nvGrpSpPr>
          <p:cNvPr id="17" name="Group 16"/>
          <p:cNvGrpSpPr>
            <a:grpSpLocks/>
          </p:cNvGrpSpPr>
          <p:nvPr/>
        </p:nvGrpSpPr>
        <p:grpSpPr bwMode="auto">
          <a:xfrm>
            <a:off x="467544" y="5134223"/>
            <a:ext cx="2423940" cy="311001"/>
            <a:chOff x="378518" y="4045493"/>
            <a:chExt cx="2443186" cy="314057"/>
          </a:xfrm>
        </p:grpSpPr>
        <p:pic>
          <p:nvPicPr>
            <p:cNvPr id="18" name="Picture 7" descr="twitter-icon.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8518" y="4056280"/>
              <a:ext cx="313379" cy="303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Box 20"/>
            <p:cNvSpPr txBox="1">
              <a:spLocks noChangeArrowheads="1"/>
            </p:cNvSpPr>
            <p:nvPr/>
          </p:nvSpPr>
          <p:spPr bwMode="auto">
            <a:xfrm>
              <a:off x="753508" y="4045493"/>
              <a:ext cx="2068196" cy="277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latin typeface="Century Gothic"/>
                  <a:cs typeface="Century Gothic"/>
                </a:rPr>
                <a:t>@CUSTOM_GEAR</a:t>
              </a:r>
            </a:p>
          </p:txBody>
        </p:sp>
      </p:grpSp>
      <p:pic>
        <p:nvPicPr>
          <p:cNvPr id="22" name="Picture 27" descr="Screen Shot 2013-04-18 at 1.08.33 PM.png"/>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38713" y="1700808"/>
            <a:ext cx="3848100" cy="2281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Rectangle 22"/>
          <p:cNvSpPr/>
          <p:nvPr/>
        </p:nvSpPr>
        <p:spPr>
          <a:xfrm>
            <a:off x="-1364463" y="188640"/>
            <a:ext cx="8312727" cy="830997"/>
          </a:xfrm>
          <a:prstGeom prst="rect">
            <a:avLst/>
          </a:prstGeom>
        </p:spPr>
        <p:txBody>
          <a:bodyPr wrap="square">
            <a:spAutoFit/>
          </a:bodyPr>
          <a:lstStyle/>
          <a:p>
            <a:pPr algn="ctr"/>
            <a:r>
              <a:rPr lang="en-AU" sz="4800" dirty="0" smtClean="0">
                <a:solidFill>
                  <a:schemeClr val="tx1">
                    <a:lumMod val="65000"/>
                    <a:lumOff val="35000"/>
                  </a:schemeClr>
                </a:solidFill>
                <a:latin typeface="Century Gothic" pitchFamily="34" charset="0"/>
                <a:cs typeface="Aharoni" pitchFamily="2" charset="-79"/>
              </a:rPr>
              <a:t>Any </a:t>
            </a:r>
            <a:r>
              <a:rPr lang="en-AU" sz="4800" dirty="0" smtClean="0">
                <a:solidFill>
                  <a:srgbClr val="CA0000"/>
                </a:solidFill>
                <a:latin typeface="Century Gothic" pitchFamily="34" charset="0"/>
                <a:cs typeface="Aharoni" pitchFamily="2" charset="-79"/>
              </a:rPr>
              <a:t>Questions?</a:t>
            </a:r>
            <a:endParaRPr lang="en-AU" sz="4800" dirty="0">
              <a:solidFill>
                <a:srgbClr val="CA0000"/>
              </a:solidFill>
              <a:latin typeface="Century Gothic" pitchFamily="34" charset="0"/>
              <a:cs typeface="Aharoni" pitchFamily="2" charset="-79"/>
            </a:endParaRPr>
          </a:p>
        </p:txBody>
      </p:sp>
      <p:sp>
        <p:nvSpPr>
          <p:cNvPr id="3" name="Rectangle 2"/>
          <p:cNvSpPr/>
          <p:nvPr/>
        </p:nvSpPr>
        <p:spPr>
          <a:xfrm>
            <a:off x="4919662" y="4293096"/>
            <a:ext cx="3900809" cy="1583767"/>
          </a:xfrm>
          <a:prstGeom prst="rect">
            <a:avLst/>
          </a:prstGeom>
        </p:spPr>
        <p:txBody>
          <a:bodyPr wrap="square">
            <a:spAutoFit/>
          </a:bodyPr>
          <a:lstStyle/>
          <a:p>
            <a:pPr lvl="0">
              <a:lnSpc>
                <a:spcPct val="150000"/>
              </a:lnSpc>
            </a:pPr>
            <a:r>
              <a:rPr lang="en-US" sz="1100" b="1" dirty="0">
                <a:solidFill>
                  <a:prstClr val="black">
                    <a:lumMod val="65000"/>
                    <a:lumOff val="35000"/>
                  </a:prstClr>
                </a:solidFill>
                <a:latin typeface="Century Gothic" pitchFamily="34" charset="0"/>
              </a:rPr>
              <a:t>w</a:t>
            </a:r>
            <a:r>
              <a:rPr lang="en-AU" sz="1100" b="1" dirty="0" smtClean="0">
                <a:solidFill>
                  <a:prstClr val="black">
                    <a:lumMod val="65000"/>
                    <a:lumOff val="35000"/>
                  </a:prstClr>
                </a:solidFill>
                <a:latin typeface="Century Gothic" pitchFamily="34" charset="0"/>
              </a:rPr>
              <a:t>here.</a:t>
            </a:r>
            <a:r>
              <a:rPr lang="en-AU" sz="900" b="1" dirty="0" smtClean="0">
                <a:solidFill>
                  <a:prstClr val="black">
                    <a:lumMod val="65000"/>
                    <a:lumOff val="35000"/>
                  </a:prstClr>
                </a:solidFill>
                <a:latin typeface="Century Gothic" pitchFamily="34" charset="0"/>
              </a:rPr>
              <a:t>	</a:t>
            </a:r>
            <a:r>
              <a:rPr lang="en-AU" sz="900" dirty="0" smtClean="0">
                <a:solidFill>
                  <a:prstClr val="black">
                    <a:lumMod val="65000"/>
                    <a:lumOff val="35000"/>
                  </a:prstClr>
                </a:solidFill>
                <a:latin typeface="Century Gothic" pitchFamily="34" charset="0"/>
              </a:rPr>
              <a:t>128 </a:t>
            </a:r>
            <a:r>
              <a:rPr lang="en-AU" sz="900" dirty="0">
                <a:solidFill>
                  <a:prstClr val="black">
                    <a:lumMod val="65000"/>
                    <a:lumOff val="35000"/>
                  </a:prstClr>
                </a:solidFill>
                <a:latin typeface="Century Gothic" pitchFamily="34" charset="0"/>
              </a:rPr>
              <a:t>Norton St, Leichhardt, NSW 2040 Australia</a:t>
            </a:r>
          </a:p>
          <a:p>
            <a:pPr lvl="0">
              <a:lnSpc>
                <a:spcPct val="150000"/>
              </a:lnSpc>
            </a:pPr>
            <a:r>
              <a:rPr lang="en-US" sz="1100" b="1" dirty="0" smtClean="0">
                <a:solidFill>
                  <a:prstClr val="black">
                    <a:lumMod val="65000"/>
                    <a:lumOff val="35000"/>
                  </a:prstClr>
                </a:solidFill>
                <a:latin typeface="Century Gothic" pitchFamily="34" charset="0"/>
              </a:rPr>
              <a:t>p</a:t>
            </a:r>
            <a:r>
              <a:rPr lang="en-AU" sz="1100" b="1" dirty="0" smtClean="0">
                <a:solidFill>
                  <a:prstClr val="black">
                    <a:lumMod val="65000"/>
                    <a:lumOff val="35000"/>
                  </a:prstClr>
                </a:solidFill>
                <a:latin typeface="Century Gothic" pitchFamily="34" charset="0"/>
              </a:rPr>
              <a:t>hone.</a:t>
            </a:r>
            <a:r>
              <a:rPr lang="en-AU" sz="900" b="1" dirty="0" smtClean="0">
                <a:solidFill>
                  <a:prstClr val="black">
                    <a:lumMod val="65000"/>
                    <a:lumOff val="35000"/>
                  </a:prstClr>
                </a:solidFill>
                <a:latin typeface="Century Gothic" pitchFamily="34" charset="0"/>
              </a:rPr>
              <a:t>	</a:t>
            </a:r>
            <a:r>
              <a:rPr lang="en-AU" sz="900" dirty="0" smtClean="0">
                <a:solidFill>
                  <a:prstClr val="black">
                    <a:lumMod val="65000"/>
                    <a:lumOff val="35000"/>
                  </a:prstClr>
                </a:solidFill>
                <a:latin typeface="Century Gothic" pitchFamily="34" charset="0"/>
              </a:rPr>
              <a:t>1300 </a:t>
            </a:r>
            <a:r>
              <a:rPr lang="en-AU" sz="900" dirty="0">
                <a:solidFill>
                  <a:prstClr val="black">
                    <a:lumMod val="65000"/>
                    <a:lumOff val="35000"/>
                  </a:prstClr>
                </a:solidFill>
                <a:latin typeface="Century Gothic" pitchFamily="34" charset="0"/>
              </a:rPr>
              <a:t>CG PROMO | 02  9090  2030| 0416  844  777</a:t>
            </a:r>
          </a:p>
          <a:p>
            <a:pPr lvl="0">
              <a:lnSpc>
                <a:spcPct val="150000"/>
              </a:lnSpc>
            </a:pPr>
            <a:r>
              <a:rPr lang="en-US" sz="1100" b="1" dirty="0">
                <a:solidFill>
                  <a:prstClr val="black">
                    <a:lumMod val="65000"/>
                    <a:lumOff val="35000"/>
                  </a:prstClr>
                </a:solidFill>
                <a:latin typeface="Century Gothic" pitchFamily="34" charset="0"/>
              </a:rPr>
              <a:t>e</a:t>
            </a:r>
            <a:r>
              <a:rPr lang="en-AU" sz="1100" b="1" dirty="0">
                <a:solidFill>
                  <a:prstClr val="black">
                    <a:lumMod val="65000"/>
                    <a:lumOff val="35000"/>
                  </a:prstClr>
                </a:solidFill>
                <a:latin typeface="Century Gothic" pitchFamily="34" charset="0"/>
              </a:rPr>
              <a:t>mail.</a:t>
            </a:r>
            <a:r>
              <a:rPr lang="en-AU" sz="1100" dirty="0">
                <a:solidFill>
                  <a:prstClr val="black">
                    <a:lumMod val="65000"/>
                    <a:lumOff val="35000"/>
                  </a:prstClr>
                </a:solidFill>
                <a:latin typeface="Century Gothic" pitchFamily="34" charset="0"/>
              </a:rPr>
              <a:t> </a:t>
            </a:r>
            <a:r>
              <a:rPr lang="en-AU" sz="900" dirty="0" smtClean="0">
                <a:solidFill>
                  <a:prstClr val="black">
                    <a:lumMod val="65000"/>
                    <a:lumOff val="35000"/>
                  </a:prstClr>
                </a:solidFill>
                <a:latin typeface="Century Gothic" pitchFamily="34" charset="0"/>
              </a:rPr>
              <a:t>	enquiries@customgear.com.au</a:t>
            </a:r>
            <a:endParaRPr lang="en-AU" sz="900" dirty="0">
              <a:solidFill>
                <a:prstClr val="black">
                  <a:lumMod val="65000"/>
                  <a:lumOff val="35000"/>
                </a:prstClr>
              </a:solidFill>
              <a:latin typeface="Century Gothic" pitchFamily="34" charset="0"/>
            </a:endParaRPr>
          </a:p>
          <a:p>
            <a:pPr lvl="0">
              <a:lnSpc>
                <a:spcPct val="150000"/>
              </a:lnSpc>
            </a:pPr>
            <a:r>
              <a:rPr lang="en-AU" sz="1100" b="1" dirty="0" smtClean="0">
                <a:solidFill>
                  <a:prstClr val="black">
                    <a:lumMod val="65000"/>
                    <a:lumOff val="35000"/>
                  </a:prstClr>
                </a:solidFill>
                <a:latin typeface="Century Gothic" pitchFamily="34" charset="0"/>
              </a:rPr>
              <a:t>web.</a:t>
            </a:r>
            <a:r>
              <a:rPr lang="en-AU" sz="900" dirty="0">
                <a:solidFill>
                  <a:prstClr val="black">
                    <a:lumMod val="65000"/>
                    <a:lumOff val="35000"/>
                  </a:prstClr>
                </a:solidFill>
                <a:latin typeface="Century Gothic" pitchFamily="34" charset="0"/>
              </a:rPr>
              <a:t>	</a:t>
            </a:r>
            <a:r>
              <a:rPr lang="en-AU" sz="900" dirty="0" err="1" smtClean="0">
                <a:solidFill>
                  <a:prstClr val="black">
                    <a:lumMod val="65000"/>
                    <a:lumOff val="35000"/>
                  </a:prstClr>
                </a:solidFill>
                <a:latin typeface="Century Gothic" pitchFamily="34" charset="0"/>
              </a:rPr>
              <a:t>www.customgear.com.au</a:t>
            </a:r>
            <a:endParaRPr lang="en-AU" sz="900" dirty="0">
              <a:solidFill>
                <a:prstClr val="black">
                  <a:lumMod val="65000"/>
                  <a:lumOff val="35000"/>
                </a:prstClr>
              </a:solidFill>
              <a:latin typeface="Century Gothic" pitchFamily="34" charset="0"/>
            </a:endParaRPr>
          </a:p>
          <a:p>
            <a:pPr lvl="0">
              <a:lnSpc>
                <a:spcPct val="150000"/>
              </a:lnSpc>
            </a:pPr>
            <a:r>
              <a:rPr lang="en-AU" sz="700" dirty="0" smtClean="0">
                <a:solidFill>
                  <a:prstClr val="black">
                    <a:lumMod val="65000"/>
                    <a:lumOff val="35000"/>
                  </a:prstClr>
                </a:solidFill>
                <a:latin typeface="Century Gothic" pitchFamily="34" charset="0"/>
              </a:rPr>
              <a:t>					</a:t>
            </a:r>
          </a:p>
          <a:p>
            <a:pPr lvl="0" algn="r">
              <a:lnSpc>
                <a:spcPct val="150000"/>
              </a:lnSpc>
            </a:pPr>
            <a:r>
              <a:rPr lang="en-AU" sz="700" dirty="0" smtClean="0">
                <a:solidFill>
                  <a:prstClr val="black">
                    <a:lumMod val="65000"/>
                    <a:lumOff val="35000"/>
                  </a:prstClr>
                </a:solidFill>
                <a:latin typeface="Century Gothic" pitchFamily="34" charset="0"/>
              </a:rPr>
              <a:t>Return </a:t>
            </a:r>
            <a:r>
              <a:rPr lang="en-AU" sz="700" dirty="0">
                <a:solidFill>
                  <a:prstClr val="black">
                    <a:lumMod val="65000"/>
                    <a:lumOff val="35000"/>
                  </a:prstClr>
                </a:solidFill>
                <a:latin typeface="Century Gothic" pitchFamily="34" charset="0"/>
              </a:rPr>
              <a:t>On PTY LTD  36 137 697 146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theme/theme1.xml><?xml version="1.0" encoding="utf-8"?>
<a:theme xmlns:a="http://schemas.openxmlformats.org/drawingml/2006/main" name="música - 2011 Event Requirements Ppoi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música - 2011 Event Requirements Ppoint</Template>
  <TotalTime>19960</TotalTime>
  <Words>811</Words>
  <Application>Microsoft Office PowerPoint</Application>
  <PresentationFormat>On-screen Show (4:3)</PresentationFormat>
  <Paragraphs>185</Paragraphs>
  <Slides>10</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Futura Std Book</vt:lpstr>
      <vt:lpstr>Century Gothic</vt:lpstr>
      <vt:lpstr>Aharoni</vt:lpstr>
      <vt:lpstr>Times New Roman</vt:lpstr>
      <vt:lpstr>Calibri</vt:lpstr>
      <vt:lpstr>ＭＳ Ｐゴシック</vt:lpstr>
      <vt:lpstr>Georgia</vt:lpstr>
      <vt:lpstr>música - 2011 Event Requirements Ppoint</vt:lpstr>
      <vt:lpstr>Title  this document is an example of layout and formating</vt:lpstr>
      <vt:lpstr>Slide 2</vt:lpstr>
      <vt:lpstr>  </vt:lpstr>
      <vt:lpstr>Slide 4</vt:lpstr>
      <vt:lpstr>Slide 5</vt:lpstr>
      <vt:lpstr>Slide 6</vt:lpstr>
      <vt:lpstr>Slide 7</vt:lpstr>
      <vt:lpstr>Slide 8</vt:lpstr>
      <vt:lpstr>Slide 9</vt:lpstr>
      <vt:lpstr>  </vt:lpstr>
    </vt:vector>
  </TitlesOfParts>
  <Company>Return On Pty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promotional  requirement  concepts  2011</dc:title>
  <dc:creator>Custom Gear</dc:creator>
  <cp:lastModifiedBy>Custom Gear</cp:lastModifiedBy>
  <cp:revision>644</cp:revision>
  <dcterms:created xsi:type="dcterms:W3CDTF">2011-05-25T05:39:54Z</dcterms:created>
  <dcterms:modified xsi:type="dcterms:W3CDTF">2013-07-18T08:20:40Z</dcterms:modified>
</cp:coreProperties>
</file>