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66" r:id="rId4"/>
    <p:sldId id="307" r:id="rId5"/>
    <p:sldId id="304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0" autoAdjust="0"/>
    <p:restoredTop sz="86359" autoAdjust="0"/>
  </p:normalViewPr>
  <p:slideViewPr>
    <p:cSldViewPr snapToObjects="1">
      <p:cViewPr>
        <p:scale>
          <a:sx n="100" d="100"/>
          <a:sy n="100" d="100"/>
        </p:scale>
        <p:origin x="-1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1AA591-D30F-4935-9349-5BEE5A4E4A5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E9A8E2A-626E-4358-8C8F-16E87AB97F92}">
      <dgm:prSet phldrT="[Text]"/>
      <dgm:spPr>
        <a:solidFill>
          <a:schemeClr val="tx2"/>
        </a:solidFill>
      </dgm:spPr>
      <dgm:t>
        <a:bodyPr/>
        <a:lstStyle/>
        <a:p>
          <a:endParaRPr lang="en-US" b="1" dirty="0"/>
        </a:p>
      </dgm:t>
    </dgm:pt>
    <dgm:pt modelId="{A43BD728-E650-40CB-B5AC-E1ECEA2E5CCE}" type="parTrans" cxnId="{55CE29F3-966E-4D86-9895-DACE3CF2FD70}">
      <dgm:prSet/>
      <dgm:spPr/>
      <dgm:t>
        <a:bodyPr/>
        <a:lstStyle/>
        <a:p>
          <a:endParaRPr lang="en-US"/>
        </a:p>
      </dgm:t>
    </dgm:pt>
    <dgm:pt modelId="{56894AB4-DF58-49CB-BEA2-FB396C7BAD98}" type="sibTrans" cxnId="{55CE29F3-966E-4D86-9895-DACE3CF2FD70}">
      <dgm:prSet/>
      <dgm:spPr/>
      <dgm:t>
        <a:bodyPr/>
        <a:lstStyle/>
        <a:p>
          <a:endParaRPr lang="en-US"/>
        </a:p>
      </dgm:t>
    </dgm:pt>
    <dgm:pt modelId="{653B5350-347D-4061-8966-0A67ECEDEF27}">
      <dgm:prSet phldrT="[Text]"/>
      <dgm:spPr>
        <a:solidFill>
          <a:schemeClr val="tx2"/>
        </a:solidFill>
      </dgm:spPr>
      <dgm:t>
        <a:bodyPr/>
        <a:lstStyle/>
        <a:p>
          <a:endParaRPr lang="en-US" b="1" dirty="0"/>
        </a:p>
      </dgm:t>
    </dgm:pt>
    <dgm:pt modelId="{3268FD28-22D6-49E1-847C-8097DC884912}" type="parTrans" cxnId="{F51AFF59-DC6D-4693-B2A1-A71560EA2F20}">
      <dgm:prSet/>
      <dgm:spPr/>
      <dgm:t>
        <a:bodyPr/>
        <a:lstStyle/>
        <a:p>
          <a:endParaRPr lang="en-US"/>
        </a:p>
      </dgm:t>
    </dgm:pt>
    <dgm:pt modelId="{2688FA76-2B2F-4836-B01B-59B6D5F28110}" type="sibTrans" cxnId="{F51AFF59-DC6D-4693-B2A1-A71560EA2F20}">
      <dgm:prSet/>
      <dgm:spPr/>
      <dgm:t>
        <a:bodyPr/>
        <a:lstStyle/>
        <a:p>
          <a:endParaRPr lang="en-US"/>
        </a:p>
      </dgm:t>
    </dgm:pt>
    <dgm:pt modelId="{3E55F659-D440-4242-A814-F47B26D40F8A}">
      <dgm:prSet phldrT="[Text]"/>
      <dgm:spPr>
        <a:solidFill>
          <a:schemeClr val="tx2"/>
        </a:solidFill>
      </dgm:spPr>
      <dgm:t>
        <a:bodyPr/>
        <a:lstStyle/>
        <a:p>
          <a:endParaRPr lang="en-US" b="1" dirty="0"/>
        </a:p>
      </dgm:t>
    </dgm:pt>
    <dgm:pt modelId="{184F7C88-BBA7-470C-98CD-5364AF75D44A}" type="parTrans" cxnId="{0715444E-F090-4733-B42B-DA849EFAD2E4}">
      <dgm:prSet/>
      <dgm:spPr/>
      <dgm:t>
        <a:bodyPr/>
        <a:lstStyle/>
        <a:p>
          <a:endParaRPr lang="en-US"/>
        </a:p>
      </dgm:t>
    </dgm:pt>
    <dgm:pt modelId="{DD31002E-3965-4CD8-97C6-1A511950024B}" type="sibTrans" cxnId="{0715444E-F090-4733-B42B-DA849EFAD2E4}">
      <dgm:prSet/>
      <dgm:spPr/>
      <dgm:t>
        <a:bodyPr/>
        <a:lstStyle/>
        <a:p>
          <a:endParaRPr lang="en-US"/>
        </a:p>
      </dgm:t>
    </dgm:pt>
    <dgm:pt modelId="{5E8293D4-ED02-4595-A98A-B0AE5D9F88B6}">
      <dgm:prSet phldrT="[Text]"/>
      <dgm:spPr>
        <a:solidFill>
          <a:schemeClr val="tx2"/>
        </a:solidFill>
      </dgm:spPr>
      <dgm:t>
        <a:bodyPr/>
        <a:lstStyle/>
        <a:p>
          <a:endParaRPr lang="en-US" b="1" dirty="0"/>
        </a:p>
      </dgm:t>
    </dgm:pt>
    <dgm:pt modelId="{C24EB458-DCE5-41A6-8D05-A04CD84D1976}" type="parTrans" cxnId="{2332ECCF-EBF5-4F3F-A85F-80B64AFF00B2}">
      <dgm:prSet/>
      <dgm:spPr/>
      <dgm:t>
        <a:bodyPr/>
        <a:lstStyle/>
        <a:p>
          <a:endParaRPr lang="en-US"/>
        </a:p>
      </dgm:t>
    </dgm:pt>
    <dgm:pt modelId="{3939B02D-DF5D-4C0C-B5D5-721041ED94D2}" type="sibTrans" cxnId="{2332ECCF-EBF5-4F3F-A85F-80B64AFF00B2}">
      <dgm:prSet/>
      <dgm:spPr/>
      <dgm:t>
        <a:bodyPr/>
        <a:lstStyle/>
        <a:p>
          <a:endParaRPr lang="en-US"/>
        </a:p>
      </dgm:t>
    </dgm:pt>
    <dgm:pt modelId="{7AB58710-C29F-413A-9510-87DB2CCF1CA5}" type="pres">
      <dgm:prSet presAssocID="{CA1AA591-D30F-4935-9349-5BEE5A4E4A55}" presName="Name0" presStyleCnt="0">
        <dgm:presLayoutVars>
          <dgm:dir/>
          <dgm:animLvl val="lvl"/>
          <dgm:resizeHandles val="exact"/>
        </dgm:presLayoutVars>
      </dgm:prSet>
      <dgm:spPr/>
    </dgm:pt>
    <dgm:pt modelId="{71644442-EE1C-45FA-BDCA-CD1C22575300}" type="pres">
      <dgm:prSet presAssocID="{DE9A8E2A-626E-4358-8C8F-16E87AB97F9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47D6B-ECC8-465E-99A9-79271BD823BD}" type="pres">
      <dgm:prSet presAssocID="{56894AB4-DF58-49CB-BEA2-FB396C7BAD98}" presName="parTxOnlySpace" presStyleCnt="0"/>
      <dgm:spPr/>
    </dgm:pt>
    <dgm:pt modelId="{042F900C-43C4-4709-BF32-DD2CDCBF36C5}" type="pres">
      <dgm:prSet presAssocID="{653B5350-347D-4061-8966-0A67ECEDEF27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D4924B-9549-42A8-8349-7CD24175C12C}" type="pres">
      <dgm:prSet presAssocID="{2688FA76-2B2F-4836-B01B-59B6D5F28110}" presName="parTxOnlySpace" presStyleCnt="0"/>
      <dgm:spPr/>
    </dgm:pt>
    <dgm:pt modelId="{A018D987-DFC3-4F5E-8918-CE9AB4FF0F01}" type="pres">
      <dgm:prSet presAssocID="{3E55F659-D440-4242-A814-F47B26D40F8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611281-CD02-4675-9837-530A0766987C}" type="pres">
      <dgm:prSet presAssocID="{DD31002E-3965-4CD8-97C6-1A511950024B}" presName="parTxOnlySpace" presStyleCnt="0"/>
      <dgm:spPr/>
    </dgm:pt>
    <dgm:pt modelId="{F8FCC4B2-5844-42F9-9798-5DF3C3E34642}" type="pres">
      <dgm:prSet presAssocID="{5E8293D4-ED02-4595-A98A-B0AE5D9F8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40E002-E6AC-4A90-94B2-03B9774BAFF2}" type="presOf" srcId="{653B5350-347D-4061-8966-0A67ECEDEF27}" destId="{042F900C-43C4-4709-BF32-DD2CDCBF36C5}" srcOrd="0" destOrd="0" presId="urn:microsoft.com/office/officeart/2005/8/layout/chevron1"/>
    <dgm:cxn modelId="{937EF6ED-4C99-438C-8F01-79FE5F166363}" type="presOf" srcId="{CA1AA591-D30F-4935-9349-5BEE5A4E4A55}" destId="{7AB58710-C29F-413A-9510-87DB2CCF1CA5}" srcOrd="0" destOrd="0" presId="urn:microsoft.com/office/officeart/2005/8/layout/chevron1"/>
    <dgm:cxn modelId="{55CE29F3-966E-4D86-9895-DACE3CF2FD70}" srcId="{CA1AA591-D30F-4935-9349-5BEE5A4E4A55}" destId="{DE9A8E2A-626E-4358-8C8F-16E87AB97F92}" srcOrd="0" destOrd="0" parTransId="{A43BD728-E650-40CB-B5AC-E1ECEA2E5CCE}" sibTransId="{56894AB4-DF58-49CB-BEA2-FB396C7BAD98}"/>
    <dgm:cxn modelId="{CDD77C93-E2E4-4DFE-AD44-C2C139FEE413}" type="presOf" srcId="{3E55F659-D440-4242-A814-F47B26D40F8A}" destId="{A018D987-DFC3-4F5E-8918-CE9AB4FF0F01}" srcOrd="0" destOrd="0" presId="urn:microsoft.com/office/officeart/2005/8/layout/chevron1"/>
    <dgm:cxn modelId="{63B79ECF-C6C8-4311-97FC-DC64260DF1B7}" type="presOf" srcId="{5E8293D4-ED02-4595-A98A-B0AE5D9F88B6}" destId="{F8FCC4B2-5844-42F9-9798-5DF3C3E34642}" srcOrd="0" destOrd="0" presId="urn:microsoft.com/office/officeart/2005/8/layout/chevron1"/>
    <dgm:cxn modelId="{2332ECCF-EBF5-4F3F-A85F-80B64AFF00B2}" srcId="{CA1AA591-D30F-4935-9349-5BEE5A4E4A55}" destId="{5E8293D4-ED02-4595-A98A-B0AE5D9F88B6}" srcOrd="3" destOrd="0" parTransId="{C24EB458-DCE5-41A6-8D05-A04CD84D1976}" sibTransId="{3939B02D-DF5D-4C0C-B5D5-721041ED94D2}"/>
    <dgm:cxn modelId="{0715444E-F090-4733-B42B-DA849EFAD2E4}" srcId="{CA1AA591-D30F-4935-9349-5BEE5A4E4A55}" destId="{3E55F659-D440-4242-A814-F47B26D40F8A}" srcOrd="2" destOrd="0" parTransId="{184F7C88-BBA7-470C-98CD-5364AF75D44A}" sibTransId="{DD31002E-3965-4CD8-97C6-1A511950024B}"/>
    <dgm:cxn modelId="{80FB2524-98AE-4969-8650-55E370FC3CE3}" type="presOf" srcId="{DE9A8E2A-626E-4358-8C8F-16E87AB97F92}" destId="{71644442-EE1C-45FA-BDCA-CD1C22575300}" srcOrd="0" destOrd="0" presId="urn:microsoft.com/office/officeart/2005/8/layout/chevron1"/>
    <dgm:cxn modelId="{F51AFF59-DC6D-4693-B2A1-A71560EA2F20}" srcId="{CA1AA591-D30F-4935-9349-5BEE5A4E4A55}" destId="{653B5350-347D-4061-8966-0A67ECEDEF27}" srcOrd="1" destOrd="0" parTransId="{3268FD28-22D6-49E1-847C-8097DC884912}" sibTransId="{2688FA76-2B2F-4836-B01B-59B6D5F28110}"/>
    <dgm:cxn modelId="{471B9B14-60CB-4C5F-B4C5-FEC3792EEA5A}" type="presParOf" srcId="{7AB58710-C29F-413A-9510-87DB2CCF1CA5}" destId="{71644442-EE1C-45FA-BDCA-CD1C22575300}" srcOrd="0" destOrd="0" presId="urn:microsoft.com/office/officeart/2005/8/layout/chevron1"/>
    <dgm:cxn modelId="{FAF95E71-96AB-4C5D-BFF1-6716FFD5F755}" type="presParOf" srcId="{7AB58710-C29F-413A-9510-87DB2CCF1CA5}" destId="{85347D6B-ECC8-465E-99A9-79271BD823BD}" srcOrd="1" destOrd="0" presId="urn:microsoft.com/office/officeart/2005/8/layout/chevron1"/>
    <dgm:cxn modelId="{CFDFF3ED-0D9F-44E8-93B7-399DF82BADBC}" type="presParOf" srcId="{7AB58710-C29F-413A-9510-87DB2CCF1CA5}" destId="{042F900C-43C4-4709-BF32-DD2CDCBF36C5}" srcOrd="2" destOrd="0" presId="urn:microsoft.com/office/officeart/2005/8/layout/chevron1"/>
    <dgm:cxn modelId="{7A166A45-3805-45E7-AF53-D9CFAD535833}" type="presParOf" srcId="{7AB58710-C29F-413A-9510-87DB2CCF1CA5}" destId="{46D4924B-9549-42A8-8349-7CD24175C12C}" srcOrd="3" destOrd="0" presId="urn:microsoft.com/office/officeart/2005/8/layout/chevron1"/>
    <dgm:cxn modelId="{867E73DE-A1B3-4D84-B8C6-39C199B333A5}" type="presParOf" srcId="{7AB58710-C29F-413A-9510-87DB2CCF1CA5}" destId="{A018D987-DFC3-4F5E-8918-CE9AB4FF0F01}" srcOrd="4" destOrd="0" presId="urn:microsoft.com/office/officeart/2005/8/layout/chevron1"/>
    <dgm:cxn modelId="{8F39692B-4D32-47E3-A79D-1729AC53505A}" type="presParOf" srcId="{7AB58710-C29F-413A-9510-87DB2CCF1CA5}" destId="{D5611281-CD02-4675-9837-530A0766987C}" srcOrd="5" destOrd="0" presId="urn:microsoft.com/office/officeart/2005/8/layout/chevron1"/>
    <dgm:cxn modelId="{07B9E159-C331-4059-A3EA-BF61FE62EE8D}" type="presParOf" srcId="{7AB58710-C29F-413A-9510-87DB2CCF1CA5}" destId="{F8FCC4B2-5844-42F9-9798-5DF3C3E3464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644442-EE1C-45FA-BDCA-CD1C22575300}">
      <dsp:nvSpPr>
        <dsp:cNvPr id="0" name=""/>
        <dsp:cNvSpPr/>
      </dsp:nvSpPr>
      <dsp:spPr>
        <a:xfrm>
          <a:off x="4064" y="1761963"/>
          <a:ext cx="2366180" cy="94647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70676" rIns="70676" bIns="70676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300" b="1" kern="1200" dirty="0"/>
        </a:p>
      </dsp:txBody>
      <dsp:txXfrm>
        <a:off x="4064" y="1761963"/>
        <a:ext cx="2366180" cy="946472"/>
      </dsp:txXfrm>
    </dsp:sp>
    <dsp:sp modelId="{042F900C-43C4-4709-BF32-DD2CDCBF36C5}">
      <dsp:nvSpPr>
        <dsp:cNvPr id="0" name=""/>
        <dsp:cNvSpPr/>
      </dsp:nvSpPr>
      <dsp:spPr>
        <a:xfrm>
          <a:off x="2133627" y="1761963"/>
          <a:ext cx="2366180" cy="94647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70676" rIns="70676" bIns="70676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300" b="1" kern="1200" dirty="0"/>
        </a:p>
      </dsp:txBody>
      <dsp:txXfrm>
        <a:off x="2133627" y="1761963"/>
        <a:ext cx="2366180" cy="946472"/>
      </dsp:txXfrm>
    </dsp:sp>
    <dsp:sp modelId="{A018D987-DFC3-4F5E-8918-CE9AB4FF0F01}">
      <dsp:nvSpPr>
        <dsp:cNvPr id="0" name=""/>
        <dsp:cNvSpPr/>
      </dsp:nvSpPr>
      <dsp:spPr>
        <a:xfrm>
          <a:off x="4263190" y="1761963"/>
          <a:ext cx="2366180" cy="94647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70676" rIns="70676" bIns="70676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300" b="1" kern="1200" dirty="0"/>
        </a:p>
      </dsp:txBody>
      <dsp:txXfrm>
        <a:off x="4263190" y="1761963"/>
        <a:ext cx="2366180" cy="946472"/>
      </dsp:txXfrm>
    </dsp:sp>
    <dsp:sp modelId="{F8FCC4B2-5844-42F9-9798-5DF3C3E34642}">
      <dsp:nvSpPr>
        <dsp:cNvPr id="0" name=""/>
        <dsp:cNvSpPr/>
      </dsp:nvSpPr>
      <dsp:spPr>
        <a:xfrm>
          <a:off x="6392753" y="1761963"/>
          <a:ext cx="2366180" cy="946472"/>
        </a:xfrm>
        <a:prstGeom prst="chevron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2027" tIns="70676" rIns="70676" bIns="70676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300" b="1" kern="1200" dirty="0"/>
        </a:p>
      </dsp:txBody>
      <dsp:txXfrm>
        <a:off x="6392753" y="1761963"/>
        <a:ext cx="2366180" cy="946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44598F6-27F6-4C3D-9D4D-48BAEB65F8DD}" type="datetimeFigureOut">
              <a:rPr lang="en-US" smtClean="0"/>
              <a:pPr/>
              <a:t>7/2/2013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3B5EF25-61FE-45E2-92E5-07AAD44C8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355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EF25-61FE-45E2-92E5-07AAD44C812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EF25-61FE-45E2-92E5-07AAD44C812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1549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EF25-61FE-45E2-92E5-07AAD44C812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95746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261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7256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245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2382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6259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270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3619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8473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9248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4473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1542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5477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2386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9511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829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377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46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464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340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366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026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107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28" name="Picture 4" descr="C:\Users\JDUHAD~1\AppData\Local\Temp\33\notesFEB623\composition 1.jpg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005" t="21015" r="9282" b="22914"/>
          <a:stretch/>
        </p:blipFill>
        <p:spPr bwMode="auto">
          <a:xfrm>
            <a:off x="247135" y="6280150"/>
            <a:ext cx="1021492" cy="4913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 baseline="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accent3"/>
                </a:solidFill>
              </a:defRPr>
            </a:lvl1pPr>
          </a:lstStyle>
          <a:p>
            <a:fld id="{74132EF6-62EA-4E40-A6C2-BAE9AEF003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0"/>
          </a:xfrm>
          <a:prstGeom prst="line">
            <a:avLst/>
          </a:prstGeom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0" y="6248400"/>
            <a:ext cx="9144000" cy="31750"/>
          </a:xfrm>
          <a:prstGeom prst="line">
            <a:avLst/>
          </a:prstGeom>
          <a:ln w="349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2972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9CAC0-F097-4832-8AD5-0F7829EC1B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978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DUHAD~1\AppData\Local\Temp\33\notesFEB623\~96358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43300" cy="2362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chemeClr val="accent1"/>
                </a:solidFill>
              </a:rPr>
              <a:t>Powering the Mortgage Industry, Piece by Piece</a:t>
            </a:r>
            <a:endParaRPr lang="en-US" i="1" dirty="0">
              <a:solidFill>
                <a:schemeClr val="accent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i="1" dirty="0" smtClean="0">
                <a:solidFill>
                  <a:schemeClr val="tx1"/>
                </a:solidFill>
              </a:rPr>
              <a:t>An </a:t>
            </a:r>
            <a:r>
              <a:rPr lang="en-US" b="1" i="1" dirty="0" smtClean="0">
                <a:solidFill>
                  <a:schemeClr val="tx1"/>
                </a:solidFill>
                <a:latin typeface="Roboto" pitchFamily="2" charset="0"/>
                <a:ea typeface="Roboto" pitchFamily="2" charset="0"/>
              </a:rPr>
              <a:t>opportunity</a:t>
            </a:r>
            <a:r>
              <a:rPr lang="en-US" b="1" i="1" dirty="0" smtClean="0">
                <a:solidFill>
                  <a:schemeClr val="tx1"/>
                </a:solidFill>
              </a:rPr>
              <a:t> to participate in a new, transparent and scalable platform which is changing institutional lending in a disruptive, game-changing manner</a:t>
            </a:r>
            <a:endParaRPr lang="en-US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17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="" xmlns:p14="http://schemas.microsoft.com/office/powerpoint/2010/main" val="2911221869"/>
              </p:ext>
            </p:extLst>
          </p:nvPr>
        </p:nvGraphicFramePr>
        <p:xfrm>
          <a:off x="152400" y="-838200"/>
          <a:ext cx="8762999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4825" y="2057400"/>
            <a:ext cx="2377440" cy="408623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13361" y="2895600"/>
            <a:ext cx="3069885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ü"/>
            </a:pPr>
            <a:r>
              <a:rPr lang="en-US" sz="1400" dirty="0" smtClean="0"/>
              <a:t>A</a:t>
            </a:r>
          </a:p>
          <a:p>
            <a:pPr marL="228600" indent="-228600">
              <a:buFont typeface="Wingdings" pitchFamily="2" charset="2"/>
              <a:buChar char="ü"/>
            </a:pPr>
            <a:r>
              <a:rPr lang="en-US" sz="1400" dirty="0" smtClean="0"/>
              <a:t>B</a:t>
            </a:r>
          </a:p>
          <a:p>
            <a:pPr marL="228600" indent="-228600">
              <a:buFont typeface="Wingdings" pitchFamily="2" charset="2"/>
              <a:buChar char="ü"/>
            </a:pPr>
            <a:r>
              <a:rPr lang="en-US" sz="1400" dirty="0" smtClean="0"/>
              <a:t>C</a:t>
            </a:r>
          </a:p>
          <a:p>
            <a:pPr marL="228600" indent="-228600">
              <a:buFont typeface="Wingdings" pitchFamily="2" charset="2"/>
              <a:buChar char="ü"/>
            </a:pPr>
            <a:r>
              <a:rPr lang="en-US" sz="1400" dirty="0" smtClean="0"/>
              <a:t>d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13362" y="4724400"/>
            <a:ext cx="2377440" cy="408623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$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83247" y="2057400"/>
            <a:ext cx="2377440" cy="408623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283247" y="2903386"/>
            <a:ext cx="2560572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endParaRPr lang="en-US" sz="1400" dirty="0"/>
          </a:p>
          <a:p>
            <a:endParaRPr lang="en-US" sz="1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283247" y="4734129"/>
            <a:ext cx="2377440" cy="408623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$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81668" y="2057400"/>
            <a:ext cx="2377440" cy="408623"/>
          </a:xfrm>
          <a:prstGeom prst="round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6389774" y="2913115"/>
            <a:ext cx="255184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endParaRPr lang="en-US" sz="1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389774" y="4734129"/>
            <a:ext cx="2377440" cy="408623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$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3361" y="5525869"/>
            <a:ext cx="870203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endParaRPr lang="en-US" i="1" dirty="0"/>
          </a:p>
        </p:txBody>
      </p:sp>
    </p:spTree>
    <p:extLst>
      <p:ext uri="{BB962C8B-B14F-4D97-AF65-F5344CB8AC3E}">
        <p14:creationId xmlns="" xmlns:p14="http://schemas.microsoft.com/office/powerpoint/2010/main" val="372220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114800" y="1371600"/>
          <a:ext cx="4419600" cy="3574812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762000"/>
                <a:gridCol w="685800"/>
                <a:gridCol w="838200"/>
                <a:gridCol w="685800"/>
                <a:gridCol w="685800"/>
                <a:gridCol w="762000"/>
              </a:tblGrid>
              <a:tr h="188148">
                <a:tc>
                  <a:txBody>
                    <a:bodyPr/>
                    <a:lstStyle/>
                    <a:p>
                      <a:pPr algn="l" fontAlgn="b"/>
                      <a:endParaRPr lang="en-US" sz="1100" b="0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9333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YEAR 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YEAR 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YEAR 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YEAR 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/>
                        <a:t>Down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933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2x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1.23x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2.54x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3.87x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1.18x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4x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4.48x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7.14x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5x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2.68x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5.45x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8.78x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6x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0.58x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6.42x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10.42x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/>
                        <a:t>Base</a:t>
                      </a:r>
                      <a:endParaRPr lang="en-US" sz="1100" b="0" i="0" u="sng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933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2x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3.05x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4.75x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2.14x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4.27x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6.82x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4x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0.58x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2.66x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5.50x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8.89x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5x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3.17x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6.72x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10.97x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6x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3.69x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7.95x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13.04x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/>
                        <a:t>Up</a:t>
                      </a:r>
                      <a:endParaRPr lang="en-US" sz="1100" b="0" i="0" u="sng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9333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2x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0.56x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2.09x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4.22x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6.58x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2.83x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6.03x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9.57x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4x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3.57x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7.84x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12.56x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5x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4.31x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9.65x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15.55x</a:t>
                      </a:r>
                    </a:p>
                  </a:txBody>
                  <a:tcPr marL="9525" marR="9525" marT="9525" marB="0" anchor="b"/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6x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0.87x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5.06x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11.46x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18.53x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3124200" y="1540932"/>
            <a:ext cx="990600" cy="340548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29200" y="1007532"/>
            <a:ext cx="3581400" cy="36406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04800" y="1007532"/>
            <a:ext cx="2438400" cy="2074332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57200" y="5334000"/>
            <a:ext cx="8229600" cy="6858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4" name="Picture 6" descr="https://s3.amazonaws.com/img.charteo.com/art_pictures/C0076/Contact-Thank-You-Slides_C0076_018_c01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7772399" cy="456628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32EF6-62EA-4E40-A6C2-BAE9AEF003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52578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additional information please contact: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John </a:t>
            </a:r>
            <a:r>
              <a:rPr lang="en-US" dirty="0" err="1" smtClean="0">
                <a:solidFill>
                  <a:schemeClr val="accent1"/>
                </a:solidFill>
              </a:rPr>
              <a:t>duHadway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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818.xxx.xxxx 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</a:t>
            </a:r>
            <a:r>
              <a:rPr lang="en-US" dirty="0" smtClean="0">
                <a:solidFill>
                  <a:schemeClr val="accent1"/>
                </a:solidFill>
              </a:rPr>
              <a:t>john.duhadway@liquidityspot.com</a:t>
            </a:r>
            <a:endParaRPr lang="en-US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lspot">
      <a:dk1>
        <a:sysClr val="windowText" lastClr="000000"/>
      </a:dk1>
      <a:lt1>
        <a:sysClr val="window" lastClr="FFFFFF"/>
      </a:lt1>
      <a:dk2>
        <a:srgbClr val="0A84C1"/>
      </a:dk2>
      <a:lt2>
        <a:srgbClr val="C9D0F2"/>
      </a:lt2>
      <a:accent1>
        <a:srgbClr val="FF7F00"/>
      </a:accent1>
      <a:accent2>
        <a:srgbClr val="D0D7A0"/>
      </a:accent2>
      <a:accent3>
        <a:srgbClr val="8F97BF"/>
      </a:accent3>
      <a:accent4>
        <a:srgbClr val="FFFFCC"/>
      </a:accent4>
      <a:accent5>
        <a:srgbClr val="CCCCCC"/>
      </a:accent5>
      <a:accent6>
        <a:srgbClr val="A9DAFF"/>
      </a:accent6>
      <a:hlink>
        <a:srgbClr val="EB8803"/>
      </a:hlink>
      <a:folHlink>
        <a:srgbClr val="E3E3E3"/>
      </a:folHlink>
    </a:clrScheme>
    <a:fontScheme name="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lspot">
      <a:dk1>
        <a:sysClr val="windowText" lastClr="000000"/>
      </a:dk1>
      <a:lt1>
        <a:sysClr val="window" lastClr="FFFFFF"/>
      </a:lt1>
      <a:dk2>
        <a:srgbClr val="0A84C1"/>
      </a:dk2>
      <a:lt2>
        <a:srgbClr val="C9D0F2"/>
      </a:lt2>
      <a:accent1>
        <a:srgbClr val="FF7F00"/>
      </a:accent1>
      <a:accent2>
        <a:srgbClr val="D0D7A0"/>
      </a:accent2>
      <a:accent3>
        <a:srgbClr val="8F97BF"/>
      </a:accent3>
      <a:accent4>
        <a:srgbClr val="FFFFCC"/>
      </a:accent4>
      <a:accent5>
        <a:srgbClr val="CCCCCC"/>
      </a:accent5>
      <a:accent6>
        <a:srgbClr val="A9DAFF"/>
      </a:accent6>
      <a:hlink>
        <a:srgbClr val="EB8803"/>
      </a:hlink>
      <a:folHlink>
        <a:srgbClr val="E3E3E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17319</TotalTime>
  <Words>165</Words>
  <Application>Microsoft Office PowerPoint</Application>
  <PresentationFormat>On-screen Show (4:3)</PresentationFormat>
  <Paragraphs>137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Powering the Mortgage Industry, Piece by Piece</vt:lpstr>
      <vt:lpstr>Title</vt:lpstr>
      <vt:lpstr>Title</vt:lpstr>
      <vt:lpstr>Slide 4</vt:lpstr>
    </vt:vector>
  </TitlesOfParts>
  <Company>Nationstar Mortgage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duHadway</dc:creator>
  <cp:lastModifiedBy>John duHadway</cp:lastModifiedBy>
  <cp:revision>82</cp:revision>
  <dcterms:created xsi:type="dcterms:W3CDTF">2013-04-10T16:22:05Z</dcterms:created>
  <dcterms:modified xsi:type="dcterms:W3CDTF">2013-07-02T14:26:05Z</dcterms:modified>
</cp:coreProperties>
</file>