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handoutMasterIdLst>
    <p:handoutMasterId r:id="rId4"/>
  </p:handoutMasterIdLst>
  <p:sldIdLst>
    <p:sldId id="312" r:id="rId2"/>
  </p:sldIdLst>
  <p:sldSz cx="9906000" cy="6858000" type="A4"/>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0">
          <p15:clr>
            <a:srgbClr val="A4A3A4"/>
          </p15:clr>
        </p15:guide>
        <p15:guide id="2" pos="1164">
          <p15:clr>
            <a:srgbClr val="A4A3A4"/>
          </p15:clr>
        </p15:guide>
        <p15:guide id="3" pos="599">
          <p15:clr>
            <a:srgbClr val="A4A3A4"/>
          </p15:clr>
        </p15:guide>
        <p15:guide id="4" pos="176">
          <p15:clr>
            <a:srgbClr val="A4A3A4"/>
          </p15:clr>
        </p15:guide>
        <p15:guide id="5" pos="1476">
          <p15:clr>
            <a:srgbClr val="A4A3A4"/>
          </p15:clr>
        </p15:guide>
        <p15:guide id="6" pos="3109">
          <p15:clr>
            <a:srgbClr val="A4A3A4"/>
          </p15:clr>
        </p15:guide>
      </p15:sldGuideLst>
    </p:ext>
    <p:ext uri="{2D200454-40CA-4A62-9FC3-DE9A4176ACB9}">
      <p15:notesGuideLst xmlns:p15="http://schemas.microsoft.com/office/powerpoint/2012/main">
        <p15:guide id="1" orient="horz" pos="3128">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59B"/>
    <a:srgbClr val="2D7A8F"/>
    <a:srgbClr val="B9B085"/>
    <a:srgbClr val="FF6600"/>
    <a:srgbClr val="205867"/>
    <a:srgbClr val="C5E4ED"/>
    <a:srgbClr val="C5DB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71" autoAdjust="0"/>
    <p:restoredTop sz="94660"/>
  </p:normalViewPr>
  <p:slideViewPr>
    <p:cSldViewPr showGuides="1">
      <p:cViewPr varScale="1">
        <p:scale>
          <a:sx n="72" d="100"/>
          <a:sy n="72" d="100"/>
        </p:scale>
        <p:origin x="1248" y="34"/>
      </p:cViewPr>
      <p:guideLst>
        <p:guide orient="horz" pos="400"/>
        <p:guide pos="1164"/>
        <p:guide pos="599"/>
        <p:guide pos="176"/>
        <p:guide pos="1476"/>
        <p:guide pos="3109"/>
      </p:guideLst>
    </p:cSldViewPr>
  </p:slideViewPr>
  <p:notesTextViewPr>
    <p:cViewPr>
      <p:scale>
        <a:sx n="50" d="100"/>
        <a:sy n="50" d="100"/>
      </p:scale>
      <p:origin x="0" y="0"/>
    </p:cViewPr>
  </p:notesTextViewPr>
  <p:sorterViewPr>
    <p:cViewPr>
      <p:scale>
        <a:sx n="66" d="100"/>
        <a:sy n="66" d="100"/>
      </p:scale>
      <p:origin x="0" y="0"/>
    </p:cViewPr>
  </p:sorterViewPr>
  <p:notesViewPr>
    <p:cSldViewPr showGuides="1">
      <p:cViewPr varScale="1">
        <p:scale>
          <a:sx n="77" d="100"/>
          <a:sy n="77" d="100"/>
        </p:scale>
        <p:origin x="-2094" y="-90"/>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2" y="0"/>
            <a:ext cx="2945659" cy="496411"/>
          </a:xfrm>
          <a:prstGeom prst="rect">
            <a:avLst/>
          </a:prstGeom>
        </p:spPr>
        <p:txBody>
          <a:bodyPr vert="horz" lIns="95159" tIns="47579" rIns="95159" bIns="47579" rtlCol="0"/>
          <a:lstStyle>
            <a:lvl1pPr algn="l">
              <a:defRPr sz="1300"/>
            </a:lvl1pPr>
          </a:lstStyle>
          <a:p>
            <a:endParaRPr lang="en-US"/>
          </a:p>
        </p:txBody>
      </p:sp>
      <p:sp>
        <p:nvSpPr>
          <p:cNvPr id="3" name="2 Marcador de fecha"/>
          <p:cNvSpPr>
            <a:spLocks noGrp="1"/>
          </p:cNvSpPr>
          <p:nvPr>
            <p:ph type="dt" sz="quarter" idx="1"/>
          </p:nvPr>
        </p:nvSpPr>
        <p:spPr>
          <a:xfrm>
            <a:off x="3850445" y="0"/>
            <a:ext cx="2945659" cy="496411"/>
          </a:xfrm>
          <a:prstGeom prst="rect">
            <a:avLst/>
          </a:prstGeom>
        </p:spPr>
        <p:txBody>
          <a:bodyPr vert="horz" lIns="95159" tIns="47579" rIns="95159" bIns="47579" rtlCol="0"/>
          <a:lstStyle>
            <a:lvl1pPr algn="r">
              <a:defRPr sz="1300"/>
            </a:lvl1pPr>
          </a:lstStyle>
          <a:p>
            <a:fld id="{783CCC72-9D02-42B0-8721-1C9B9B9836C0}" type="datetimeFigureOut">
              <a:rPr lang="en-US" smtClean="0"/>
              <a:pPr/>
              <a:t>8/10/2015</a:t>
            </a:fld>
            <a:endParaRPr lang="en-US"/>
          </a:p>
        </p:txBody>
      </p:sp>
      <p:sp>
        <p:nvSpPr>
          <p:cNvPr id="4" name="3 Marcador de pie de página"/>
          <p:cNvSpPr>
            <a:spLocks noGrp="1"/>
          </p:cNvSpPr>
          <p:nvPr>
            <p:ph type="ftr" sz="quarter" idx="2"/>
          </p:nvPr>
        </p:nvSpPr>
        <p:spPr>
          <a:xfrm>
            <a:off x="2" y="9430091"/>
            <a:ext cx="2945659" cy="496411"/>
          </a:xfrm>
          <a:prstGeom prst="rect">
            <a:avLst/>
          </a:prstGeom>
        </p:spPr>
        <p:txBody>
          <a:bodyPr vert="horz" lIns="95159" tIns="47579" rIns="95159" bIns="47579" rtlCol="0" anchor="b"/>
          <a:lstStyle>
            <a:lvl1pPr algn="l">
              <a:defRPr sz="1300"/>
            </a:lvl1pPr>
          </a:lstStyle>
          <a:p>
            <a:endParaRPr lang="en-US"/>
          </a:p>
        </p:txBody>
      </p:sp>
      <p:sp>
        <p:nvSpPr>
          <p:cNvPr id="5" name="4 Marcador de número de diapositiva"/>
          <p:cNvSpPr>
            <a:spLocks noGrp="1"/>
          </p:cNvSpPr>
          <p:nvPr>
            <p:ph type="sldNum" sz="quarter" idx="3"/>
          </p:nvPr>
        </p:nvSpPr>
        <p:spPr>
          <a:xfrm>
            <a:off x="3850445" y="9430091"/>
            <a:ext cx="2945659" cy="496411"/>
          </a:xfrm>
          <a:prstGeom prst="rect">
            <a:avLst/>
          </a:prstGeom>
        </p:spPr>
        <p:txBody>
          <a:bodyPr vert="horz" lIns="95159" tIns="47579" rIns="95159" bIns="47579" rtlCol="0" anchor="b"/>
          <a:lstStyle>
            <a:lvl1pPr algn="r">
              <a:defRPr sz="1300"/>
            </a:lvl1pPr>
          </a:lstStyle>
          <a:p>
            <a:fld id="{ADFBF68A-F5D7-4884-88C8-06DF6BFCA50E}" type="slidenum">
              <a:rPr lang="en-US" smtClean="0"/>
              <a:pPr/>
              <a:t>‹#›</a:t>
            </a:fld>
            <a:endParaRPr lang="en-US"/>
          </a:p>
        </p:txBody>
      </p:sp>
    </p:spTree>
    <p:extLst>
      <p:ext uri="{BB962C8B-B14F-4D97-AF65-F5344CB8AC3E}">
        <p14:creationId xmlns:p14="http://schemas.microsoft.com/office/powerpoint/2010/main" val="21699794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2" y="0"/>
            <a:ext cx="2945659" cy="496411"/>
          </a:xfrm>
          <a:prstGeom prst="rect">
            <a:avLst/>
          </a:prstGeom>
        </p:spPr>
        <p:txBody>
          <a:bodyPr vert="horz" lIns="95159" tIns="47579" rIns="95159" bIns="47579" rtlCol="0"/>
          <a:lstStyle>
            <a:lvl1pPr algn="l">
              <a:defRPr sz="1300"/>
            </a:lvl1pPr>
          </a:lstStyle>
          <a:p>
            <a:endParaRPr lang="en-US"/>
          </a:p>
        </p:txBody>
      </p:sp>
      <p:sp>
        <p:nvSpPr>
          <p:cNvPr id="3" name="2 Marcador de fecha"/>
          <p:cNvSpPr>
            <a:spLocks noGrp="1"/>
          </p:cNvSpPr>
          <p:nvPr>
            <p:ph type="dt" idx="1"/>
          </p:nvPr>
        </p:nvSpPr>
        <p:spPr>
          <a:xfrm>
            <a:off x="3850445" y="0"/>
            <a:ext cx="2945659" cy="496411"/>
          </a:xfrm>
          <a:prstGeom prst="rect">
            <a:avLst/>
          </a:prstGeom>
        </p:spPr>
        <p:txBody>
          <a:bodyPr vert="horz" lIns="95159" tIns="47579" rIns="95159" bIns="47579" rtlCol="0"/>
          <a:lstStyle>
            <a:lvl1pPr algn="r">
              <a:defRPr sz="1300"/>
            </a:lvl1pPr>
          </a:lstStyle>
          <a:p>
            <a:fld id="{709CD661-9346-47DD-B025-D5879A521B0A}" type="datetimeFigureOut">
              <a:rPr lang="en-US" smtClean="0"/>
              <a:pPr/>
              <a:t>8/10/2015</a:t>
            </a:fld>
            <a:endParaRPr lang="en-US"/>
          </a:p>
        </p:txBody>
      </p:sp>
      <p:sp>
        <p:nvSpPr>
          <p:cNvPr id="4" name="3 Marcador de imagen de diapositiva"/>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5159" tIns="47579" rIns="95159" bIns="47579" rtlCol="0" anchor="ctr"/>
          <a:lstStyle/>
          <a:p>
            <a:endParaRPr lang="en-US"/>
          </a:p>
        </p:txBody>
      </p:sp>
      <p:sp>
        <p:nvSpPr>
          <p:cNvPr id="5" name="4 Marcador de notas"/>
          <p:cNvSpPr>
            <a:spLocks noGrp="1"/>
          </p:cNvSpPr>
          <p:nvPr>
            <p:ph type="body" sz="quarter" idx="3"/>
          </p:nvPr>
        </p:nvSpPr>
        <p:spPr>
          <a:xfrm>
            <a:off x="679768" y="4715907"/>
            <a:ext cx="5438140" cy="4467702"/>
          </a:xfrm>
          <a:prstGeom prst="rect">
            <a:avLst/>
          </a:prstGeom>
        </p:spPr>
        <p:txBody>
          <a:bodyPr vert="horz" lIns="95159" tIns="47579" rIns="95159" bIns="4757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2" y="9430091"/>
            <a:ext cx="2945659" cy="496411"/>
          </a:xfrm>
          <a:prstGeom prst="rect">
            <a:avLst/>
          </a:prstGeom>
        </p:spPr>
        <p:txBody>
          <a:bodyPr vert="horz" lIns="95159" tIns="47579" rIns="95159" bIns="47579" rtlCol="0" anchor="b"/>
          <a:lstStyle>
            <a:lvl1pPr algn="l">
              <a:defRPr sz="1300"/>
            </a:lvl1pPr>
          </a:lstStyle>
          <a:p>
            <a:endParaRPr lang="en-US"/>
          </a:p>
        </p:txBody>
      </p:sp>
      <p:sp>
        <p:nvSpPr>
          <p:cNvPr id="7" name="6 Marcador de número de diapositiva"/>
          <p:cNvSpPr>
            <a:spLocks noGrp="1"/>
          </p:cNvSpPr>
          <p:nvPr>
            <p:ph type="sldNum" sz="quarter" idx="5"/>
          </p:nvPr>
        </p:nvSpPr>
        <p:spPr>
          <a:xfrm>
            <a:off x="3850445" y="9430091"/>
            <a:ext cx="2945659" cy="496411"/>
          </a:xfrm>
          <a:prstGeom prst="rect">
            <a:avLst/>
          </a:prstGeom>
        </p:spPr>
        <p:txBody>
          <a:bodyPr vert="horz" lIns="95159" tIns="47579" rIns="95159" bIns="47579" rtlCol="0" anchor="b"/>
          <a:lstStyle>
            <a:lvl1pPr algn="r">
              <a:defRPr sz="1300"/>
            </a:lvl1pPr>
          </a:lstStyle>
          <a:p>
            <a:fld id="{BC12DCA2-2313-49A9-86E9-36175423F20B}" type="slidenum">
              <a:rPr lang="en-US" smtClean="0"/>
              <a:pPr/>
              <a:t>‹#›</a:t>
            </a:fld>
            <a:endParaRPr lang="en-US"/>
          </a:p>
        </p:txBody>
      </p:sp>
    </p:spTree>
    <p:extLst>
      <p:ext uri="{BB962C8B-B14F-4D97-AF65-F5344CB8AC3E}">
        <p14:creationId xmlns:p14="http://schemas.microsoft.com/office/powerpoint/2010/main" val="1565390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13" name="12 Rectángulo"/>
          <p:cNvSpPr/>
          <p:nvPr userDrawn="1"/>
        </p:nvSpPr>
        <p:spPr bwMode="white">
          <a:xfrm>
            <a:off x="0" y="2132856"/>
            <a:ext cx="9906000" cy="4725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ctrTitle" hasCustomPrompt="1"/>
          </p:nvPr>
        </p:nvSpPr>
        <p:spPr bwMode="ltGray">
          <a:xfrm>
            <a:off x="2108200" y="3382289"/>
            <a:ext cx="7093272" cy="578489"/>
          </a:xfrm>
          <a:prstGeom prst="roundRect">
            <a:avLst/>
          </a:prstGeom>
          <a:noFill/>
        </p:spPr>
        <p:txBody>
          <a:bodyPr anchor="ctr" anchorCtr="0">
            <a:noAutofit/>
          </a:bodyPr>
          <a:lstStyle>
            <a:lvl1pPr algn="l">
              <a:defRPr sz="2800" b="1">
                <a:solidFill>
                  <a:schemeClr val="tx1"/>
                </a:solidFill>
              </a:defRPr>
            </a:lvl1pPr>
          </a:lstStyle>
          <a:p>
            <a:r>
              <a:rPr lang="es-ES" dirty="0" err="1" smtClean="0"/>
              <a:t>Title</a:t>
            </a:r>
            <a:r>
              <a:rPr lang="es-ES" dirty="0" smtClean="0"/>
              <a:t> </a:t>
            </a:r>
            <a:endParaRPr lang="en-US" dirty="0"/>
          </a:p>
        </p:txBody>
      </p:sp>
      <p:sp>
        <p:nvSpPr>
          <p:cNvPr id="3" name="2 Subtítulo"/>
          <p:cNvSpPr>
            <a:spLocks noGrp="1"/>
          </p:cNvSpPr>
          <p:nvPr>
            <p:ph type="subTitle" idx="1" hasCustomPrompt="1"/>
          </p:nvPr>
        </p:nvSpPr>
        <p:spPr>
          <a:xfrm>
            <a:off x="2108200" y="4052664"/>
            <a:ext cx="7093272" cy="1752600"/>
          </a:xfrm>
          <a:prstGeom prst="rect">
            <a:avLst/>
          </a:prstGeom>
        </p:spPr>
        <p:txBody>
          <a:bodyPr>
            <a:normAutofit/>
          </a:bodyPr>
          <a:lstStyle>
            <a:lvl1pPr marL="0" indent="0" algn="l">
              <a:buNone/>
              <a:defRPr sz="240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Sub-</a:t>
            </a:r>
            <a:r>
              <a:rPr lang="es-ES" dirty="0" err="1" smtClean="0"/>
              <a:t>title</a:t>
            </a:r>
            <a:endParaRPr lang="en-US" dirty="0"/>
          </a:p>
        </p:txBody>
      </p:sp>
      <p:sp>
        <p:nvSpPr>
          <p:cNvPr id="19" name="Rectangle 8"/>
          <p:cNvSpPr>
            <a:spLocks noChangeArrowheads="1"/>
          </p:cNvSpPr>
          <p:nvPr userDrawn="1"/>
        </p:nvSpPr>
        <p:spPr bwMode="white">
          <a:xfrm>
            <a:off x="6690279" y="44624"/>
            <a:ext cx="3015249" cy="92333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6000" b="1" i="0" u="none" strike="noStrike" cap="none" normalizeH="0" baseline="0" dirty="0" smtClean="0">
                <a:ln>
                  <a:noFill/>
                </a:ln>
                <a:solidFill>
                  <a:schemeClr val="bg1"/>
                </a:solidFill>
                <a:effectLst/>
                <a:latin typeface="Arial Narrow" panose="020B0606020202030204" pitchFamily="34" charset="0"/>
              </a:rPr>
              <a:t>CAPVENT</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456" y="0"/>
            <a:ext cx="2730986" cy="2713525"/>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30"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1"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cxnSp>
        <p:nvCxnSpPr>
          <p:cNvPr id="33" name="32 Conector recto"/>
          <p:cNvCxnSpPr/>
          <p:nvPr userDrawn="1"/>
        </p:nvCxnSpPr>
        <p:spPr bwMode="ltGray">
          <a:xfrm rot="5400000">
            <a:off x="1595645" y="894632"/>
            <a:ext cx="1008000" cy="0"/>
          </a:xfrm>
          <a:prstGeom prst="line">
            <a:avLst/>
          </a:prstGeom>
          <a:ln w="254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48" name="1 Título"/>
          <p:cNvSpPr>
            <a:spLocks noGrp="1"/>
          </p:cNvSpPr>
          <p:nvPr>
            <p:ph type="title"/>
          </p:nvPr>
        </p:nvSpPr>
        <p:spPr>
          <a:xfrm>
            <a:off x="2223492" y="269979"/>
            <a:ext cx="7482036" cy="492443"/>
          </a:xfrm>
          <a:prstGeom prst="rect">
            <a:avLst/>
          </a:prstGeom>
        </p:spPr>
        <p:txBody>
          <a:bodyPr wrap="square" anchor="b" anchorCtr="0">
            <a:spAutoFit/>
          </a:bodyPr>
          <a:lstStyle>
            <a:lvl1pPr algn="l">
              <a:defRPr sz="2600" cap="small" baseline="0">
                <a:solidFill>
                  <a:schemeClr val="bg2">
                    <a:lumMod val="25000"/>
                  </a:schemeClr>
                </a:solidFill>
              </a:defRPr>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sp>
        <p:nvSpPr>
          <p:cNvPr id="2"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 name="2 Marcador de contenido"/>
          <p:cNvSpPr>
            <a:spLocks noGrp="1"/>
          </p:cNvSpPr>
          <p:nvPr>
            <p:ph idx="1"/>
          </p:nvPr>
        </p:nvSpPr>
        <p:spPr>
          <a:xfrm>
            <a:off x="2235200" y="1700808"/>
            <a:ext cx="7175500" cy="1015663"/>
          </a:xfrm>
          <a:prstGeom prst="rect">
            <a:avLst/>
          </a:prstGeom>
        </p:spPr>
        <p:txBody>
          <a:bodyPr>
            <a:spAutoFit/>
          </a:bodyPr>
          <a:lstStyle>
            <a:lvl1pPr marL="177800" indent="-177800">
              <a:spcBef>
                <a:spcPts val="0"/>
              </a:spcBef>
              <a:defRPr sz="1800"/>
            </a:lvl1pPr>
            <a:lvl2pPr>
              <a:spcBef>
                <a:spcPts val="0"/>
              </a:spcBef>
              <a:defRPr sz="1600"/>
            </a:lvl2pPr>
            <a:lvl3pPr>
              <a:spcBef>
                <a:spcPts val="0"/>
              </a:spcBef>
              <a:buFont typeface="Wingdings" pitchFamily="2" charset="2"/>
              <a:buChar char="ü"/>
              <a:defRPr sz="1400"/>
            </a:lvl3pPr>
            <a:lvl4pPr>
              <a:spcBef>
                <a:spcPts val="0"/>
              </a:spcBef>
              <a:defRPr sz="1200"/>
            </a:lvl4pPr>
            <a:lvl5pPr>
              <a:defRPr sz="1600"/>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a:p>
            <a:pPr lvl="1"/>
            <a:r>
              <a:rPr lang="en-US" noProof="0" dirty="0" smtClean="0"/>
              <a:t>Segundo </a:t>
            </a:r>
            <a:r>
              <a:rPr lang="en-US" noProof="0" dirty="0" err="1" smtClean="0"/>
              <a:t>nivel</a:t>
            </a:r>
            <a:endParaRPr lang="en-US" noProof="0" dirty="0" smtClean="0"/>
          </a:p>
          <a:p>
            <a:pPr lvl="2"/>
            <a:r>
              <a:rPr lang="en-US" noProof="0" dirty="0" err="1" smtClean="0"/>
              <a:t>Tercer</a:t>
            </a:r>
            <a:r>
              <a:rPr lang="en-US" noProof="0" dirty="0" smtClean="0"/>
              <a:t> </a:t>
            </a:r>
            <a:r>
              <a:rPr lang="en-US" noProof="0" dirty="0" err="1" smtClean="0"/>
              <a:t>nivel</a:t>
            </a:r>
            <a:endParaRPr lang="en-US" noProof="0" dirty="0" smtClean="0"/>
          </a:p>
          <a:p>
            <a:pPr lvl="3"/>
            <a:r>
              <a:rPr lang="en-US" noProof="0" dirty="0" smtClean="0"/>
              <a:t>Cuarto </a:t>
            </a:r>
            <a:r>
              <a:rPr lang="en-US" noProof="0" dirty="0" err="1" smtClean="0"/>
              <a:t>nivel</a:t>
            </a:r>
            <a:endParaRPr lang="en-US" noProof="0" dirty="0" smtClean="0"/>
          </a:p>
        </p:txBody>
      </p:sp>
      <p:cxnSp>
        <p:nvCxnSpPr>
          <p:cNvPr id="39" name="38 Conector recto"/>
          <p:cNvCxnSpPr/>
          <p:nvPr userDrawn="1"/>
        </p:nvCxnSpPr>
        <p:spPr bwMode="ltGray">
          <a:xfrm rot="5400000">
            <a:off x="1595645" y="894632"/>
            <a:ext cx="1008000" cy="0"/>
          </a:xfrm>
          <a:prstGeom prst="line">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56"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57"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47900" y="1700808"/>
            <a:ext cx="7162799" cy="369332"/>
          </a:xfrm>
          <a:prstGeom prst="rect">
            <a:avLst/>
          </a:prstGeom>
        </p:spPr>
        <p:txBody>
          <a:bodyPr>
            <a:spAutoFit/>
          </a:bodyPr>
          <a:lstStyle>
            <a:lvl1pPr marL="0" indent="0" algn="just">
              <a:buFontTx/>
              <a:buNone/>
              <a:defRPr sz="1800"/>
            </a:lvl1pPr>
            <a:lvl2pPr>
              <a:defRPr sz="2000"/>
            </a:lvl2pPr>
            <a:lvl3pPr>
              <a:buFont typeface="Wingdings" pitchFamily="2" charset="2"/>
              <a:buChar char="ü"/>
              <a:defRPr sz="1800"/>
            </a:lvl3pPr>
            <a:lvl4pPr>
              <a:buFontTx/>
              <a:buNone/>
              <a:defRPr sz="1600"/>
            </a:lvl4pPr>
            <a:lvl5pPr>
              <a:defRPr sz="1600"/>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
        <p:nvSpPr>
          <p:cNvPr id="55"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56"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6"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cxnSp>
        <p:nvCxnSpPr>
          <p:cNvPr id="27" name="26 Conector recto"/>
          <p:cNvCxnSpPr/>
          <p:nvPr userDrawn="1"/>
        </p:nvCxnSpPr>
        <p:spPr bwMode="ltGray">
          <a:xfrm rot="5400000">
            <a:off x="1595645" y="894632"/>
            <a:ext cx="1008000" cy="0"/>
          </a:xfrm>
          <a:prstGeom prst="line">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ulo y objeto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sp>
        <p:nvSpPr>
          <p:cNvPr id="3" name="2 Marcador de contenido"/>
          <p:cNvSpPr>
            <a:spLocks noGrp="1"/>
          </p:cNvSpPr>
          <p:nvPr>
            <p:ph idx="1"/>
          </p:nvPr>
        </p:nvSpPr>
        <p:spPr>
          <a:xfrm>
            <a:off x="2247900" y="1412776"/>
            <a:ext cx="7162799" cy="461665"/>
          </a:xfrm>
          <a:prstGeom prst="rect">
            <a:avLst/>
          </a:prstGeom>
        </p:spPr>
        <p:txBody>
          <a:bodyPr>
            <a:spAutoFit/>
          </a:bodyPr>
          <a:lstStyle>
            <a:lvl1pPr>
              <a:buFontTx/>
              <a:buNone/>
              <a:defRPr sz="2400"/>
            </a:lvl1pPr>
            <a:lvl2pPr>
              <a:defRPr sz="2000"/>
            </a:lvl2pPr>
            <a:lvl3pPr>
              <a:buFont typeface="Wingdings" pitchFamily="2" charset="2"/>
              <a:buChar char="ü"/>
              <a:defRPr sz="1800"/>
            </a:lvl3pPr>
            <a:lvl4pPr>
              <a:buFontTx/>
              <a:buNone/>
              <a:defRPr sz="1600"/>
            </a:lvl4pPr>
            <a:lvl5pPr>
              <a:defRPr sz="1600"/>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
        <p:nvSpPr>
          <p:cNvPr id="55"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56"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3"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25"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31"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cxnSp>
        <p:nvCxnSpPr>
          <p:cNvPr id="32" name="31 Conector recto"/>
          <p:cNvCxnSpPr/>
          <p:nvPr userDrawn="1"/>
        </p:nvCxnSpPr>
        <p:spPr bwMode="ltGray">
          <a:xfrm rot="5400000">
            <a:off x="1595645" y="894632"/>
            <a:ext cx="1008000" cy="0"/>
          </a:xfrm>
          <a:prstGeom prst="line">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ación">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7341"/>
            <a:ext cx="2223492" cy="2348880"/>
          </a:xfrm>
          <a:prstGeom prst="rect">
            <a:avLst/>
          </a:prstGeom>
        </p:spPr>
      </p:pic>
      <p:sp>
        <p:nvSpPr>
          <p:cNvPr id="28" name="27 Rectángulo"/>
          <p:cNvSpPr/>
          <p:nvPr userDrawn="1"/>
        </p:nvSpPr>
        <p:spPr>
          <a:xfrm>
            <a:off x="56456" y="-65664"/>
            <a:ext cx="9906000" cy="6858000"/>
          </a:xfrm>
          <a:prstGeom prst="rect">
            <a:avLst/>
          </a:prstGeom>
          <a:solidFill>
            <a:srgbClr val="205867">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9"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cxnSp>
        <p:nvCxnSpPr>
          <p:cNvPr id="30" name="29 Conector recto"/>
          <p:cNvCxnSpPr/>
          <p:nvPr userDrawn="1"/>
        </p:nvCxnSpPr>
        <p:spPr bwMode="ltGray">
          <a:xfrm rot="5400000">
            <a:off x="1595645" y="894632"/>
            <a:ext cx="1008000" cy="0"/>
          </a:xfrm>
          <a:prstGeom prst="line">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bg1"/>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ación">
    <p:spTree>
      <p:nvGrpSpPr>
        <p:cNvPr id="1" name=""/>
        <p:cNvGrpSpPr/>
        <p:nvPr/>
      </p:nvGrpSpPr>
      <p:grpSpPr>
        <a:xfrm>
          <a:off x="0" y="0"/>
          <a:ext cx="0" cy="0"/>
          <a:chOff x="0" y="0"/>
          <a:chExt cx="0" cy="0"/>
        </a:xfrm>
      </p:grpSpPr>
      <p:sp>
        <p:nvSpPr>
          <p:cNvPr id="28" name="27 Rectángulo"/>
          <p:cNvSpPr/>
          <p:nvPr userDrawn="1"/>
        </p:nvSpPr>
        <p:spPr>
          <a:xfrm>
            <a:off x="0" y="0"/>
            <a:ext cx="9906000" cy="6858000"/>
          </a:xfrm>
          <a:prstGeom prst="rect">
            <a:avLst/>
          </a:prstGeom>
          <a:solidFill>
            <a:srgbClr val="205867">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useBgFill="1">
        <p:nvSpPr>
          <p:cNvPr id="3" name="2 Marcador de texto"/>
          <p:cNvSpPr>
            <a:spLocks noGrp="1"/>
          </p:cNvSpPr>
          <p:nvPr>
            <p:ph type="body" idx="1"/>
          </p:nvPr>
        </p:nvSpPr>
        <p:spPr>
          <a:xfrm>
            <a:off x="495300" y="2276872"/>
            <a:ext cx="4376870" cy="639762"/>
          </a:xfrm>
          <a:prstGeom prst="rect">
            <a:avLst/>
          </a:prstGeom>
        </p:spPr>
        <p:txBody>
          <a:bodyPr anchor="b"/>
          <a:lstStyle>
            <a:lvl1pPr marL="0" indent="0">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sp>
        <p:nvSpPr>
          <p:cNvPr id="4" name="3 Marcador de contenido"/>
          <p:cNvSpPr>
            <a:spLocks noGrp="1"/>
          </p:cNvSpPr>
          <p:nvPr>
            <p:ph sz="half" idx="2"/>
          </p:nvPr>
        </p:nvSpPr>
        <p:spPr>
          <a:xfrm>
            <a:off x="488195" y="2844873"/>
            <a:ext cx="4376870" cy="1643527"/>
          </a:xfrm>
          <a:prstGeom prst="rect">
            <a:avLst/>
          </a:prstGeom>
          <a:noFill/>
        </p:spPr>
        <p:txBody>
          <a:bodyPr>
            <a:spAutoFit/>
          </a:bodyPr>
          <a:lstStyle>
            <a:lvl1pPr marL="165100" indent="-165100">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useBgFill="1">
        <p:nvSpPr>
          <p:cNvPr id="5" name="4 Marcador de texto"/>
          <p:cNvSpPr>
            <a:spLocks noGrp="1"/>
          </p:cNvSpPr>
          <p:nvPr>
            <p:ph type="body" sz="quarter" idx="3"/>
          </p:nvPr>
        </p:nvSpPr>
        <p:spPr>
          <a:xfrm>
            <a:off x="5032113" y="2276872"/>
            <a:ext cx="4378590" cy="639762"/>
          </a:xfrm>
          <a:prstGeom prst="rect">
            <a:avLst/>
          </a:prstGeom>
        </p:spPr>
        <p:txBody>
          <a:bodyPr anchor="b"/>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del patrón</a:t>
            </a:r>
          </a:p>
        </p:txBody>
      </p:sp>
      <p:cxnSp>
        <p:nvCxnSpPr>
          <p:cNvPr id="32" name="31 Conector recto"/>
          <p:cNvCxnSpPr/>
          <p:nvPr userDrawn="1"/>
        </p:nvCxnSpPr>
        <p:spPr>
          <a:xfrm>
            <a:off x="495300" y="2832174"/>
            <a:ext cx="43561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userDrawn="1"/>
        </p:nvCxnSpPr>
        <p:spPr>
          <a:xfrm>
            <a:off x="5067300" y="2832174"/>
            <a:ext cx="43561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35"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31"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7"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7" name="Text Box 16"/>
          <p:cNvSpPr txBox="1">
            <a:spLocks noChangeArrowheads="1"/>
          </p:cNvSpPr>
          <p:nvPr userDrawn="1"/>
        </p:nvSpPr>
        <p:spPr bwMode="gray">
          <a:xfrm>
            <a:off x="9404350" y="6648450"/>
            <a:ext cx="406400" cy="138113"/>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US" sz="900" noProof="0" smtClean="0">
                <a:solidFill>
                  <a:schemeClr val="tx2">
                    <a:lumMod val="75000"/>
                  </a:schemeClr>
                </a:solidFill>
                <a:latin typeface="Arial Narrow" pitchFamily="34" charset="0"/>
              </a:rPr>
              <a:t>P.</a:t>
            </a:r>
            <a:fld id="{A0342F0A-9239-4568-B10D-0B6C940C5920}" type="slidenum">
              <a:rPr lang="en-US" sz="900" noProof="0" smtClean="0">
                <a:solidFill>
                  <a:schemeClr val="tx2">
                    <a:lumMod val="75000"/>
                  </a:schemeClr>
                </a:solidFill>
                <a:latin typeface="Arial Narrow" pitchFamily="34" charset="0"/>
              </a:rPr>
              <a:pPr fontAlgn="auto">
                <a:spcBef>
                  <a:spcPts val="0"/>
                </a:spcBef>
                <a:spcAft>
                  <a:spcPts val="0"/>
                </a:spcAft>
                <a:defRPr/>
              </a:pPr>
              <a:t>‹#›</a:t>
            </a:fld>
            <a:endParaRPr lang="en-US" sz="800" noProof="0">
              <a:solidFill>
                <a:schemeClr val="tx2">
                  <a:lumMod val="75000"/>
                </a:schemeClr>
              </a:solidFill>
              <a:latin typeface="Arial Narrow" pitchFamily="34" charset="0"/>
            </a:endParaRPr>
          </a:p>
        </p:txBody>
      </p:sp>
      <p:sp>
        <p:nvSpPr>
          <p:cNvPr id="28" name="Line 17"/>
          <p:cNvSpPr>
            <a:spLocks noChangeShapeType="1"/>
          </p:cNvSpPr>
          <p:nvPr userDrawn="1"/>
        </p:nvSpPr>
        <p:spPr bwMode="gray">
          <a:xfrm flipV="1">
            <a:off x="9313863" y="6532487"/>
            <a:ext cx="0" cy="252000"/>
          </a:xfrm>
          <a:prstGeom prst="line">
            <a:avLst/>
          </a:prstGeom>
          <a:noFill/>
          <a:ln w="9525">
            <a:solidFill>
              <a:schemeClr val="tx2">
                <a:lumMod val="75000"/>
              </a:schemeClr>
            </a:solidFill>
            <a:round/>
            <a:headEnd/>
            <a:tailEnd/>
          </a:ln>
          <a:effectLst/>
        </p:spPr>
        <p:txBody>
          <a:bodyPr/>
          <a:lstStyle/>
          <a:p>
            <a:pPr fontAlgn="auto">
              <a:spcBef>
                <a:spcPts val="0"/>
              </a:spcBef>
              <a:spcAft>
                <a:spcPts val="0"/>
              </a:spcAft>
              <a:defRPr/>
            </a:pPr>
            <a:endParaRPr lang="en-US" noProof="0">
              <a:solidFill>
                <a:schemeClr val="tx1">
                  <a:lumMod val="65000"/>
                  <a:lumOff val="35000"/>
                </a:schemeClr>
              </a:solidFill>
              <a:latin typeface="Arial Narrow" pitchFamily="34" charset="0"/>
            </a:endParaRPr>
          </a:p>
        </p:txBody>
      </p:sp>
      <p:sp>
        <p:nvSpPr>
          <p:cNvPr id="29" name="1 Título"/>
          <p:cNvSpPr>
            <a:spLocks noGrp="1"/>
          </p:cNvSpPr>
          <p:nvPr>
            <p:ph type="title"/>
          </p:nvPr>
        </p:nvSpPr>
        <p:spPr>
          <a:xfrm>
            <a:off x="2223492" y="260648"/>
            <a:ext cx="7682508" cy="492443"/>
          </a:xfrm>
          <a:prstGeom prst="rect">
            <a:avLst/>
          </a:prstGeom>
        </p:spPr>
        <p:txBody>
          <a:bodyPr wrap="square" anchor="t" anchorCtr="0">
            <a:spAutoFit/>
          </a:bodyPr>
          <a:lstStyle>
            <a:lvl1pPr algn="l">
              <a:defRPr sz="2600"/>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cxnSp>
        <p:nvCxnSpPr>
          <p:cNvPr id="30" name="29 Conector recto"/>
          <p:cNvCxnSpPr/>
          <p:nvPr userDrawn="1"/>
        </p:nvCxnSpPr>
        <p:spPr bwMode="ltGray">
          <a:xfrm rot="5400000">
            <a:off x="1595645" y="894632"/>
            <a:ext cx="1008000" cy="0"/>
          </a:xfrm>
          <a:prstGeom prst="line">
            <a:avLst/>
          </a:prstGeom>
          <a:ln w="254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11 Marcador de texto"/>
          <p:cNvSpPr>
            <a:spLocks noGrp="1"/>
          </p:cNvSpPr>
          <p:nvPr>
            <p:ph type="body" sz="quarter" idx="10"/>
          </p:nvPr>
        </p:nvSpPr>
        <p:spPr>
          <a:xfrm>
            <a:off x="2319338" y="757509"/>
            <a:ext cx="7114529" cy="276999"/>
          </a:xfrm>
          <a:prstGeom prst="rect">
            <a:avLst/>
          </a:prstGeom>
        </p:spPr>
        <p:txBody>
          <a:bodyPr wrap="square" lIns="0" tIns="0" rIns="0" bIns="0">
            <a:spAutoFit/>
          </a:bodyPr>
          <a:lstStyle>
            <a:lvl1pPr>
              <a:buFontTx/>
              <a:buNone/>
              <a:defRPr sz="1800" b="0" baseline="0">
                <a:solidFill>
                  <a:schemeClr val="tx1">
                    <a:lumMod val="65000"/>
                    <a:lumOff val="35000"/>
                  </a:schemeClr>
                </a:solidFill>
                <a:latin typeface="Arial Narrow" pitchFamily="34" charset="0"/>
              </a:defRPr>
            </a:lvl1pPr>
            <a:lvl2pPr>
              <a:buFontTx/>
              <a:buNone/>
              <a:defRPr>
                <a:latin typeface="Arial Narrow" pitchFamily="34" charset="0"/>
              </a:defRPr>
            </a:lvl2pPr>
            <a:lvl3pPr>
              <a:buFontTx/>
              <a:buNone/>
              <a:defRPr>
                <a:latin typeface="Arial Narrow" pitchFamily="34" charset="0"/>
              </a:defRPr>
            </a:lvl3pPr>
            <a:lvl4pPr>
              <a:buFontTx/>
              <a:buNone/>
              <a:defRPr>
                <a:latin typeface="Arial Narrow" pitchFamily="34" charset="0"/>
              </a:defRPr>
            </a:lvl4pPr>
            <a:lvl5pPr>
              <a:buFontTx/>
              <a:buNone/>
              <a:defRPr>
                <a:latin typeface="Arial Narrow" pitchFamily="34" charset="0"/>
              </a:defRPr>
            </a:lvl5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975798" cy="208721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6" r:id="rId1"/>
    <p:sldLayoutId id="2147483686" r:id="rId2"/>
    <p:sldLayoutId id="2147483697" r:id="rId3"/>
    <p:sldLayoutId id="2147483699" r:id="rId4"/>
    <p:sldLayoutId id="2147483689" r:id="rId5"/>
    <p:sldLayoutId id="2147483700" r:id="rId6"/>
    <p:sldLayoutId id="2147483701" r:id="rId7"/>
    <p:sldLayoutId id="2147483698" r:id="rId8"/>
    <p:sldLayoutId id="2147483690" r:id="rId9"/>
    <p:sldLayoutId id="2147483691" r:id="rId10"/>
  </p:sldLayoutIdLst>
  <p:txStyles>
    <p:titleStyle>
      <a:lvl1pPr algn="l" defTabSz="914400" rtl="0" eaLnBrk="1" latinLnBrk="0" hangingPunct="1">
        <a:spcBef>
          <a:spcPct val="0"/>
        </a:spcBef>
        <a:buNone/>
        <a:defRPr sz="2300" kern="1200">
          <a:solidFill>
            <a:schemeClr val="tx1"/>
          </a:solidFill>
          <a:latin typeface="Arial Narrow"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Narrow"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Narrow"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Narrow"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2247900" y="2119959"/>
            <a:ext cx="7162799" cy="3613297"/>
          </a:xfrm>
          <a:prstGeom prst="rect">
            <a:avLst/>
          </a:prstGeom>
        </p:spPr>
        <p:txBody>
          <a:bodyPr>
            <a:spAutoFit/>
          </a:bodyPr>
          <a:lstStyle/>
          <a:p>
            <a:pPr fontAlgn="base">
              <a:lnSpc>
                <a:spcPct val="110000"/>
              </a:lnSpc>
              <a:spcBef>
                <a:spcPts val="0"/>
              </a:spcBef>
              <a:spcAft>
                <a:spcPct val="0"/>
              </a:spcAft>
              <a:buClr>
                <a:schemeClr val="bg2">
                  <a:lumMod val="50000"/>
                </a:schemeClr>
              </a:buClr>
              <a:buSzPct val="100000"/>
              <a:defRPr/>
            </a:pPr>
            <a:r>
              <a:rPr lang="en-GB" sz="1300" b="1" dirty="0" smtClean="0"/>
              <a:t>URDANETA</a:t>
            </a:r>
          </a:p>
          <a:p>
            <a:pPr fontAlgn="base">
              <a:lnSpc>
                <a:spcPct val="110000"/>
              </a:lnSpc>
              <a:spcBef>
                <a:spcPts val="0"/>
              </a:spcBef>
              <a:spcAft>
                <a:spcPct val="0"/>
              </a:spcAft>
              <a:buClr>
                <a:schemeClr val="bg2">
                  <a:lumMod val="50000"/>
                </a:schemeClr>
              </a:buClr>
              <a:buSzPct val="100000"/>
              <a:defRPr/>
            </a:pPr>
            <a:r>
              <a:rPr lang="en-GB" sz="1300" dirty="0" smtClean="0"/>
              <a:t>Founded by Mark Marti and Jozef Jansen in 2014, Urdaneta </a:t>
            </a:r>
            <a:r>
              <a:rPr lang="en-GB" sz="1300" dirty="0"/>
              <a:t>Capital is a Euro-Indian partnership that invests in European industrial SMEs that face a growth </a:t>
            </a:r>
            <a:r>
              <a:rPr lang="en-GB" sz="1300" dirty="0" smtClean="0"/>
              <a:t>challenge.</a:t>
            </a:r>
            <a:r>
              <a:rPr lang="en-GB" sz="1300" dirty="0"/>
              <a:t> </a:t>
            </a:r>
            <a:r>
              <a:rPr lang="en-GB" sz="1300" dirty="0" err="1" smtClean="0"/>
              <a:t>Urdaneta</a:t>
            </a:r>
            <a:r>
              <a:rPr lang="en-GB" sz="1300" dirty="0" smtClean="0"/>
              <a:t> acquires </a:t>
            </a:r>
            <a:r>
              <a:rPr lang="en-GB" sz="1300" dirty="0"/>
              <a:t>controlling stakes in businesses facing "special situations"; either </a:t>
            </a:r>
            <a:r>
              <a:rPr lang="en-GB" sz="1300" dirty="0" smtClean="0"/>
              <a:t>underperformance, </a:t>
            </a:r>
            <a:r>
              <a:rPr lang="en-GB" sz="1300" dirty="0"/>
              <a:t>stress, distress or right-out insolvency. Our target companies are basic processing and manufacturing industries; a segment of industry that is mostly facing flat or declining home markets</a:t>
            </a:r>
            <a:r>
              <a:rPr lang="en-GB" sz="1300" dirty="0" smtClean="0"/>
              <a:t>.</a:t>
            </a:r>
            <a:endParaRPr lang="en-GB" sz="1300" dirty="0"/>
          </a:p>
          <a:p>
            <a:pPr fontAlgn="base">
              <a:lnSpc>
                <a:spcPct val="110000"/>
              </a:lnSpc>
              <a:spcBef>
                <a:spcPts val="0"/>
              </a:spcBef>
              <a:spcAft>
                <a:spcPct val="0"/>
              </a:spcAft>
              <a:buClr>
                <a:schemeClr val="bg2">
                  <a:lumMod val="50000"/>
                </a:schemeClr>
              </a:buClr>
              <a:buSzPct val="100000"/>
              <a:defRPr/>
            </a:pPr>
            <a:r>
              <a:rPr lang="en-GB" sz="1300" dirty="0" smtClean="0"/>
              <a:t>The </a:t>
            </a:r>
            <a:r>
              <a:rPr lang="en-GB" sz="1300" dirty="0"/>
              <a:t>EU-team is supported by growth </a:t>
            </a:r>
            <a:r>
              <a:rPr lang="en-GB" sz="1300" dirty="0" smtClean="0"/>
              <a:t>partners Vinay Kothari and </a:t>
            </a:r>
            <a:r>
              <a:rPr lang="en-GB" sz="1300" dirty="0" err="1" smtClean="0"/>
              <a:t>Sudhir</a:t>
            </a:r>
            <a:r>
              <a:rPr lang="en-GB" sz="1300" dirty="0" smtClean="0"/>
              <a:t> Mehta </a:t>
            </a:r>
            <a:r>
              <a:rPr lang="en-GB" sz="1300" dirty="0"/>
              <a:t>in </a:t>
            </a:r>
            <a:r>
              <a:rPr lang="en-GB" sz="1300" dirty="0" smtClean="0"/>
              <a:t>an emerging </a:t>
            </a:r>
            <a:r>
              <a:rPr lang="en-GB" sz="1300" dirty="0"/>
              <a:t>market like India both with strong industrial </a:t>
            </a:r>
            <a:r>
              <a:rPr lang="en-GB" sz="1300" dirty="0" smtClean="0"/>
              <a:t>experiences, </a:t>
            </a:r>
            <a:r>
              <a:rPr lang="en-GB" sz="1300" dirty="0"/>
              <a:t>operating as one single team in the value creation process.</a:t>
            </a:r>
            <a:endParaRPr lang="es-ES" sz="1300" dirty="0"/>
          </a:p>
          <a:p>
            <a:pPr fontAlgn="base">
              <a:lnSpc>
                <a:spcPct val="110000"/>
              </a:lnSpc>
              <a:spcBef>
                <a:spcPts val="0"/>
              </a:spcBef>
              <a:spcAft>
                <a:spcPct val="0"/>
              </a:spcAft>
              <a:buClr>
                <a:schemeClr val="bg2">
                  <a:lumMod val="50000"/>
                </a:schemeClr>
              </a:buClr>
              <a:buSzPct val="100000"/>
              <a:defRPr/>
            </a:pPr>
            <a:endParaRPr lang="es-ES" sz="1300" b="1" dirty="0" smtClean="0"/>
          </a:p>
          <a:p>
            <a:pPr fontAlgn="base">
              <a:lnSpc>
                <a:spcPct val="110000"/>
              </a:lnSpc>
              <a:spcBef>
                <a:spcPts val="0"/>
              </a:spcBef>
              <a:spcAft>
                <a:spcPct val="0"/>
              </a:spcAft>
              <a:buClr>
                <a:schemeClr val="bg2">
                  <a:lumMod val="50000"/>
                </a:schemeClr>
              </a:buClr>
              <a:buSzPct val="100000"/>
              <a:defRPr/>
            </a:pPr>
            <a:endParaRPr lang="es-ES" sz="1300" b="1" dirty="0"/>
          </a:p>
          <a:p>
            <a:pPr fontAlgn="base">
              <a:lnSpc>
                <a:spcPct val="110000"/>
              </a:lnSpc>
              <a:spcBef>
                <a:spcPts val="0"/>
              </a:spcBef>
              <a:spcAft>
                <a:spcPct val="0"/>
              </a:spcAft>
              <a:buClr>
                <a:schemeClr val="bg2">
                  <a:lumMod val="50000"/>
                </a:schemeClr>
              </a:buClr>
              <a:buSzPct val="100000"/>
              <a:defRPr/>
            </a:pPr>
            <a:r>
              <a:rPr lang="es-ES" sz="1300" b="1" dirty="0" smtClean="0"/>
              <a:t>CAPVENT</a:t>
            </a:r>
            <a:endParaRPr lang="es-ES" sz="1300" b="1" dirty="0"/>
          </a:p>
          <a:p>
            <a:pPr fontAlgn="base">
              <a:lnSpc>
                <a:spcPct val="110000"/>
              </a:lnSpc>
              <a:spcBef>
                <a:spcPts val="0"/>
              </a:spcBef>
              <a:spcAft>
                <a:spcPct val="0"/>
              </a:spcAft>
              <a:buClr>
                <a:schemeClr val="bg2">
                  <a:lumMod val="50000"/>
                </a:schemeClr>
              </a:buClr>
              <a:buSzPct val="100000"/>
              <a:defRPr/>
            </a:pPr>
            <a:r>
              <a:rPr lang="en-GB" sz="1300" dirty="0"/>
              <a:t>In 2000, </a:t>
            </a:r>
            <a:r>
              <a:rPr lang="en-GB" sz="1300" dirty="0" err="1"/>
              <a:t>Capvent</a:t>
            </a:r>
            <a:r>
              <a:rPr lang="en-GB" sz="1300" dirty="0"/>
              <a:t> was founded by partners Tom Clausen and Varun </a:t>
            </a:r>
            <a:r>
              <a:rPr lang="en-GB" sz="1300" dirty="0" err="1"/>
              <a:t>Sood</a:t>
            </a:r>
            <a:r>
              <a:rPr lang="en-GB" sz="1300" dirty="0"/>
              <a:t> and was later joined by Rohan </a:t>
            </a:r>
            <a:r>
              <a:rPr lang="en-GB" sz="1300" dirty="0" err="1" smtClean="0"/>
              <a:t>Ajila</a:t>
            </a:r>
            <a:r>
              <a:rPr lang="en-GB" sz="1300" dirty="0" smtClean="0"/>
              <a:t>. The </a:t>
            </a:r>
            <a:r>
              <a:rPr lang="en-GB" sz="1300" dirty="0"/>
              <a:t>partners  come from operational and investment backgrounds in emerging Asia and in mature markets of Europe and North America. The firm has been one of the early investors with fully dedicated local resources in emerging Asia. We focus solely on consumer-driven and life style investments in Asia where innovative local companies offer products and services to meet the specific needs of the local consumers.  The deep international, local industry networks and sector expertise that we can bring for management teams are truly valuable beyond capital</a:t>
            </a:r>
            <a:endParaRPr lang="en-GB" sz="1300" dirty="0" smtClean="0"/>
          </a:p>
        </p:txBody>
      </p:sp>
      <p:sp>
        <p:nvSpPr>
          <p:cNvPr id="6" name="Title 1"/>
          <p:cNvSpPr txBox="1">
            <a:spLocks noGrp="1"/>
          </p:cNvSpPr>
          <p:nvPr>
            <p:ph type="title"/>
          </p:nvPr>
        </p:nvSpPr>
        <p:spPr>
          <a:xfrm>
            <a:off x="2223492" y="260648"/>
            <a:ext cx="7682508" cy="892552"/>
          </a:xfrm>
          <a:prstGeom prst="rect">
            <a:avLst/>
          </a:prstGeom>
        </p:spPr>
        <p:txBody>
          <a:bodyPr wrap="square" anchor="t" anchorCtr="0">
            <a:spAutoFit/>
          </a:bodyPr>
          <a:lstStyle>
            <a:lvl1pPr algn="l" defTabSz="914400" rtl="0" eaLnBrk="1" latinLnBrk="0" hangingPunct="1">
              <a:spcBef>
                <a:spcPct val="0"/>
              </a:spcBef>
              <a:buNone/>
              <a:defRPr sz="2600" kern="1200">
                <a:solidFill>
                  <a:schemeClr val="tx1"/>
                </a:solidFill>
                <a:latin typeface="Arial Narrow" pitchFamily="34" charset="0"/>
                <a:ea typeface="+mj-ea"/>
                <a:cs typeface="+mj-cs"/>
              </a:defRPr>
            </a:lvl1pPr>
          </a:lstStyle>
          <a:p>
            <a:r>
              <a:rPr lang="en-GB" dirty="0" smtClean="0">
                <a:solidFill>
                  <a:schemeClr val="bg2">
                    <a:lumMod val="25000"/>
                  </a:schemeClr>
                </a:solidFill>
              </a:rPr>
              <a:t>History</a:t>
            </a:r>
            <a:br>
              <a:rPr lang="en-GB" dirty="0" smtClean="0">
                <a:solidFill>
                  <a:schemeClr val="bg2">
                    <a:lumMod val="25000"/>
                  </a:schemeClr>
                </a:solidFill>
              </a:rPr>
            </a:br>
            <a:r>
              <a:rPr lang="en-GB" dirty="0" smtClean="0">
                <a:solidFill>
                  <a:schemeClr val="bg2">
                    <a:lumMod val="25000"/>
                  </a:schemeClr>
                </a:solidFill>
              </a:rPr>
              <a:t>Urdaneta &amp; </a:t>
            </a:r>
            <a:r>
              <a:rPr lang="en-GB" dirty="0" err="1" smtClean="0">
                <a:solidFill>
                  <a:schemeClr val="bg2">
                    <a:lumMod val="25000"/>
                  </a:schemeClr>
                </a:solidFill>
              </a:rPr>
              <a:t>Capvent</a:t>
            </a:r>
            <a:r>
              <a:rPr lang="en-GB" dirty="0" smtClean="0">
                <a:solidFill>
                  <a:schemeClr val="bg2">
                    <a:lumMod val="25000"/>
                  </a:schemeClr>
                </a:solidFill>
              </a:rPr>
              <a:t> </a:t>
            </a:r>
            <a:r>
              <a:rPr lang="en-GB" dirty="0" smtClean="0">
                <a:solidFill>
                  <a:schemeClr val="bg2">
                    <a:lumMod val="25000"/>
                  </a:schemeClr>
                </a:solidFill>
              </a:rPr>
              <a:t>merging </a:t>
            </a:r>
            <a:r>
              <a:rPr lang="en-GB" dirty="0" smtClean="0">
                <a:solidFill>
                  <a:schemeClr val="bg2">
                    <a:lumMod val="25000"/>
                  </a:schemeClr>
                </a:solidFill>
              </a:rPr>
              <a:t>into one: UC Capital Partners</a:t>
            </a:r>
            <a:endParaRPr lang="en-GB" dirty="0"/>
          </a:p>
        </p:txBody>
      </p:sp>
    </p:spTree>
    <p:extLst>
      <p:ext uri="{BB962C8B-B14F-4D97-AF65-F5344CB8AC3E}">
        <p14:creationId xmlns:p14="http://schemas.microsoft.com/office/powerpoint/2010/main" val="1296857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Personalizado 37">
      <a:dk1>
        <a:srgbClr val="205867"/>
      </a:dk1>
      <a:lt1>
        <a:sysClr val="window" lastClr="FFFFFF"/>
      </a:lt1>
      <a:dk2>
        <a:srgbClr val="938953"/>
      </a:dk2>
      <a:lt2>
        <a:srgbClr val="EEECE1"/>
      </a:lt2>
      <a:accent1>
        <a:srgbClr val="C4BD97"/>
      </a:accent1>
      <a:accent2>
        <a:srgbClr val="31859B"/>
      </a:accent2>
      <a:accent3>
        <a:srgbClr val="4BACC6"/>
      </a:accent3>
      <a:accent4>
        <a:srgbClr val="C0C0C0"/>
      </a:accent4>
      <a:accent5>
        <a:srgbClr val="5F5F5F"/>
      </a:accent5>
      <a:accent6>
        <a:srgbClr val="494429"/>
      </a:accent6>
      <a:hlink>
        <a:srgbClr val="1B4955"/>
      </a:hlink>
      <a:folHlink>
        <a:srgbClr val="FFC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err="1" smtClean="0">
            <a:latin typeface="Arial Narrow" pitchFamily="34" charset="0"/>
          </a:defRPr>
        </a:defPPr>
      </a:lstStyle>
    </a:tx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496</TotalTime>
  <Words>222</Words>
  <Application>Microsoft Office PowerPoint</Application>
  <PresentationFormat>A4 Paper (210x297 mm)</PresentationFormat>
  <Paragraphs>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Wingdings</vt:lpstr>
      <vt:lpstr>Tema de Office</vt:lpstr>
      <vt:lpstr>History Urdaneta &amp; Capvent merging into one: UC Capital Partners</vt:lpstr>
    </vt:vector>
  </TitlesOfParts>
  <Company>InterBen Consulting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Eva Coll</dc:creator>
  <cp:lastModifiedBy>Jozef</cp:lastModifiedBy>
  <cp:revision>259</cp:revision>
  <cp:lastPrinted>2015-08-03T12:34:04Z</cp:lastPrinted>
  <dcterms:created xsi:type="dcterms:W3CDTF">2014-01-14T12:46:18Z</dcterms:created>
  <dcterms:modified xsi:type="dcterms:W3CDTF">2015-08-10T14:25:35Z</dcterms:modified>
</cp:coreProperties>
</file>