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9" r:id="rId3"/>
    <p:sldId id="272" r:id="rId4"/>
    <p:sldId id="303" r:id="rId5"/>
    <p:sldId id="296" r:id="rId6"/>
    <p:sldId id="295" r:id="rId7"/>
    <p:sldId id="260" r:id="rId8"/>
    <p:sldId id="297" r:id="rId9"/>
    <p:sldId id="298" r:id="rId10"/>
    <p:sldId id="299" r:id="rId11"/>
    <p:sldId id="302" r:id="rId12"/>
    <p:sldId id="287" r:id="rId13"/>
    <p:sldId id="288" r:id="rId14"/>
    <p:sldId id="289" r:id="rId15"/>
    <p:sldId id="292" r:id="rId16"/>
    <p:sldId id="293" r:id="rId17"/>
    <p:sldId id="294" r:id="rId18"/>
    <p:sldId id="300" r:id="rId19"/>
    <p:sldId id="301" r:id="rId20"/>
    <p:sldId id="285" r:id="rId21"/>
    <p:sldId id="276" r:id="rId22"/>
    <p:sldId id="279" r:id="rId23"/>
    <p:sldId id="306" r:id="rId24"/>
    <p:sldId id="265" r:id="rId25"/>
    <p:sldId id="282" r:id="rId26"/>
    <p:sldId id="283" r:id="rId27"/>
    <p:sldId id="284" r:id="rId28"/>
  </p:sldIdLst>
  <p:sldSz cx="9144000" cy="6858000" type="screen4x3"/>
  <p:notesSz cx="6858000" cy="10052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33CC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838" autoAdjust="0"/>
    <p:restoredTop sz="94671" autoAdjust="0"/>
  </p:normalViewPr>
  <p:slideViewPr>
    <p:cSldViewPr>
      <p:cViewPr varScale="1">
        <p:scale>
          <a:sx n="84" d="100"/>
          <a:sy n="84" d="100"/>
        </p:scale>
        <p:origin x="869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2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94AB63C-F0BF-45CE-A2F9-76B29752EC7C}" type="datetimeFigureOut">
              <a:rPr lang="en-NZ" smtClean="0"/>
              <a:t>25/06/2015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0CCA8F3-A027-47F5-9CD3-1B4EA168CBFB}" type="slidenum">
              <a:rPr lang="en-NZ" smtClean="0"/>
              <a:t>‹#›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hamish@chilltainers.com" TargetMode="External"/><Relationship Id="rId2" Type="http://schemas.openxmlformats.org/officeDocument/2006/relationships/hyperlink" Target="mailto:wayne@chilltainers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" t="27821" r="2735" b="28040"/>
          <a:stretch/>
        </p:blipFill>
        <p:spPr bwMode="auto">
          <a:xfrm>
            <a:off x="179511" y="188640"/>
            <a:ext cx="4608513" cy="7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3528" y="6165304"/>
            <a:ext cx="84249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NZ" sz="25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Award-winning environmentally-friendly thermal packaging</a:t>
            </a:r>
            <a:endParaRPr lang="en-NZ" sz="250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1028" name="Picture 4" descr="Chilltainer-Composi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15543"/>
            <a:ext cx="6768752" cy="394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6984776" cy="720080"/>
          </a:xfrm>
        </p:spPr>
        <p:txBody>
          <a:bodyPr>
            <a:normAutofit/>
          </a:bodyPr>
          <a:lstStyle/>
          <a:p>
            <a:pPr algn="l"/>
            <a:r>
              <a:rPr lang="en-NZ" sz="3000" i="1" dirty="0"/>
              <a:t>“Thermal Packaging that Saves the Earth”</a:t>
            </a:r>
            <a:endParaRPr lang="en-NZ" sz="3000" dirty="0"/>
          </a:p>
        </p:txBody>
      </p:sp>
    </p:spTree>
    <p:extLst>
      <p:ext uri="{BB962C8B-B14F-4D97-AF65-F5344CB8AC3E}">
        <p14:creationId xmlns:p14="http://schemas.microsoft.com/office/powerpoint/2010/main" val="43184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6805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NZ" sz="2600" b="1" dirty="0" smtClean="0"/>
              <a:t>Chilltainer </a:t>
            </a:r>
            <a:r>
              <a:rPr lang="en-NZ" sz="2600" b="1" dirty="0" err="1" smtClean="0"/>
              <a:t>vs</a:t>
            </a:r>
            <a:r>
              <a:rPr lang="en-NZ" sz="2600" b="1" dirty="0" smtClean="0"/>
              <a:t> EPS</a:t>
            </a:r>
          </a:p>
          <a:p>
            <a:pPr lvl="2">
              <a:buFont typeface="Arial" pitchFamily="34" charset="0"/>
              <a:buChar char="•"/>
            </a:pPr>
            <a:r>
              <a:rPr lang="en-NZ" b="1" dirty="0" smtClean="0"/>
              <a:t>36 hours from ambient </a:t>
            </a:r>
            <a:r>
              <a:rPr lang="en-NZ" b="1" dirty="0"/>
              <a:t> </a:t>
            </a:r>
            <a:r>
              <a:rPr lang="en-NZ" b="1" dirty="0" smtClean="0"/>
              <a:t>with coolant</a:t>
            </a:r>
          </a:p>
          <a:p>
            <a:pPr lvl="2">
              <a:buFont typeface="Arial" pitchFamily="34" charset="0"/>
              <a:buChar char="•"/>
            </a:pPr>
            <a:r>
              <a:rPr lang="en-NZ" b="1" dirty="0" smtClean="0"/>
              <a:t>No difference between the boxes</a:t>
            </a:r>
          </a:p>
          <a:p>
            <a:pPr lvl="2">
              <a:buFont typeface="Arial" pitchFamily="34" charset="0"/>
              <a:buChar char="•"/>
            </a:pPr>
            <a:r>
              <a:rPr lang="en-NZ" b="1" dirty="0" smtClean="0"/>
              <a:t>Initial food/product temperature critical &amp; coolant quantity	</a:t>
            </a:r>
            <a:endParaRPr lang="en-NZ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Scientific Tests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96" y="3863611"/>
            <a:ext cx="770572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771" y="5653633"/>
            <a:ext cx="7486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1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3924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NZ" sz="2600" b="1" u="sng" dirty="0" smtClean="0"/>
              <a:t>Salmon (chilled)</a:t>
            </a:r>
          </a:p>
          <a:p>
            <a:pPr lvl="1">
              <a:buFont typeface="Wingdings" pitchFamily="2" charset="2"/>
              <a:buChar char="§"/>
            </a:pPr>
            <a:r>
              <a:rPr lang="en-NZ" sz="2400" b="1" dirty="0" smtClean="0"/>
              <a:t>NZ to </a:t>
            </a:r>
            <a:r>
              <a:rPr lang="en-NZ" sz="2400" b="1" dirty="0" err="1" smtClean="0"/>
              <a:t>Aust</a:t>
            </a:r>
            <a:r>
              <a:rPr lang="en-NZ" sz="2400" b="1" dirty="0" smtClean="0"/>
              <a:t>; NZ to Europe, NZ to US, NZ to Japan</a:t>
            </a:r>
          </a:p>
          <a:p>
            <a:pPr lvl="1">
              <a:buFont typeface="Wingdings" pitchFamily="2" charset="2"/>
              <a:buChar char="§"/>
            </a:pPr>
            <a:r>
              <a:rPr lang="en-NZ" sz="2400" b="1" dirty="0" smtClean="0"/>
              <a:t>Chile to US </a:t>
            </a:r>
            <a:r>
              <a:rPr lang="en-NZ" sz="2400" dirty="0" smtClean="0"/>
              <a:t>(photos below)</a:t>
            </a:r>
          </a:p>
          <a:p>
            <a:pPr lvl="1">
              <a:buFont typeface="Wingdings" pitchFamily="2" charset="2"/>
              <a:buChar char="§"/>
            </a:pPr>
            <a:r>
              <a:rPr lang="en-NZ" sz="2400" b="1" dirty="0" smtClean="0"/>
              <a:t> Tasmania to Brisbane, Sydney, Perth, Asia</a:t>
            </a:r>
          </a:p>
          <a:p>
            <a:pPr>
              <a:buFont typeface="Wingdings" pitchFamily="2" charset="2"/>
              <a:buChar char="§"/>
            </a:pPr>
            <a:endParaRPr lang="en-NZ" sz="2600" b="1" dirty="0" smtClean="0"/>
          </a:p>
          <a:p>
            <a:pPr marL="0" indent="0">
              <a:buNone/>
            </a:pPr>
            <a:r>
              <a:rPr lang="en-NZ" sz="2600" b="1" u="sng" dirty="0" smtClean="0"/>
              <a:t>Tuna </a:t>
            </a:r>
            <a:r>
              <a:rPr lang="en-NZ" sz="2600" b="1" u="sng" dirty="0"/>
              <a:t>(chilled</a:t>
            </a:r>
            <a:r>
              <a:rPr lang="en-NZ" sz="2600" b="1" u="sng" dirty="0" smtClean="0"/>
              <a:t>) </a:t>
            </a:r>
          </a:p>
          <a:p>
            <a:pPr lvl="1">
              <a:buFont typeface="Wingdings" pitchFamily="2" charset="2"/>
              <a:buChar char="§"/>
            </a:pPr>
            <a:r>
              <a:rPr lang="en-NZ" sz="2400" b="1" dirty="0"/>
              <a:t>NZ &amp; </a:t>
            </a:r>
            <a:r>
              <a:rPr lang="en-NZ" sz="2400" b="1" dirty="0" err="1"/>
              <a:t>Aust</a:t>
            </a:r>
            <a:r>
              <a:rPr lang="en-NZ" sz="2400" b="1" dirty="0"/>
              <a:t> to Japan</a:t>
            </a:r>
          </a:p>
          <a:p>
            <a:pPr>
              <a:buFont typeface="Wingdings" pitchFamily="2" charset="2"/>
              <a:buChar char="q"/>
            </a:pPr>
            <a:endParaRPr lang="en-NZ" sz="2600" b="1" dirty="0"/>
          </a:p>
          <a:p>
            <a:pPr marL="0" indent="0">
              <a:buNone/>
            </a:pPr>
            <a:r>
              <a:rPr lang="en-NZ" sz="2600" b="1" u="sng" dirty="0" smtClean="0"/>
              <a:t>Lobster</a:t>
            </a:r>
            <a:r>
              <a:rPr lang="en-NZ" sz="2600" b="1" dirty="0" smtClean="0"/>
              <a:t> (chilled)</a:t>
            </a:r>
          </a:p>
          <a:p>
            <a:pPr lvl="1">
              <a:buFont typeface="Wingdings" pitchFamily="2" charset="2"/>
              <a:buChar char="§"/>
            </a:pPr>
            <a:r>
              <a:rPr lang="en-NZ" sz="2600" b="1" dirty="0" smtClean="0"/>
              <a:t>NZ </a:t>
            </a:r>
            <a:r>
              <a:rPr lang="en-NZ" sz="2600" b="1" dirty="0"/>
              <a:t>&amp; </a:t>
            </a:r>
            <a:r>
              <a:rPr lang="en-NZ" sz="2600" b="1" dirty="0" err="1" smtClean="0"/>
              <a:t>Aust</a:t>
            </a:r>
            <a:r>
              <a:rPr lang="en-NZ" sz="2600" b="1" dirty="0" smtClean="0"/>
              <a:t> to Asia; </a:t>
            </a:r>
            <a:r>
              <a:rPr lang="en-NZ" sz="2600" b="1" dirty="0"/>
              <a:t>US to Europe</a:t>
            </a:r>
          </a:p>
          <a:p>
            <a:pPr>
              <a:buFont typeface="Wingdings" pitchFamily="2" charset="2"/>
              <a:buChar char="q"/>
            </a:pPr>
            <a:endParaRPr lang="en-NZ" sz="2600" b="1" dirty="0"/>
          </a:p>
          <a:p>
            <a:pPr>
              <a:buFont typeface="Wingdings" pitchFamily="2" charset="2"/>
              <a:buChar char="q"/>
            </a:pPr>
            <a:endParaRPr lang="en-NZ" sz="2600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Successful Shipping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64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No Leaks, No Breakages</a:t>
            </a:r>
            <a:endParaRPr lang="en-NZ" dirty="0"/>
          </a:p>
        </p:txBody>
      </p:sp>
      <p:sp>
        <p:nvSpPr>
          <p:cNvPr id="2" name="Rectangle 1"/>
          <p:cNvSpPr/>
          <p:nvPr/>
        </p:nvSpPr>
        <p:spPr>
          <a:xfrm>
            <a:off x="3419872" y="3244334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dirty="0"/>
              <a:t> </a:t>
            </a:r>
          </a:p>
        </p:txBody>
      </p:sp>
      <p:pic>
        <p:nvPicPr>
          <p:cNvPr id="2050" name="Picture 2" descr="C:\Users\hamish\Pictures\Chilltainer Chile\MH Chile\Marine Harvest Trail Aug 3 2012 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53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33" y="2674938"/>
            <a:ext cx="5185872" cy="345122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074" name="Picture 2" descr="C:\Users\hamish\Pictures\Chilltainer Chile\MH Chile\Marine Harvest Trail Aug 3 2012 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91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33" y="2674938"/>
            <a:ext cx="5185872" cy="345122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074" name="Picture 2" descr="C:\Users\hamish\Pictures\Chilltainer Chile\MH Chile\Marine Harvest Trail Aug 3 2012 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hamish\Pictures\Chilltainer Chile\MH Chile\Marine Harvest Trail Aug 3 2012 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3175" y="-4095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460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33" y="2674938"/>
            <a:ext cx="5185872" cy="345122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074" name="Picture 2" descr="C:\Users\hamish\Pictures\Chilltainer Chile\MH Chile\Marine Harvest Trail Aug 3 2012 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hamish\Pictures\Chilltainer Chile\MH Chile\Marine Harvest Trail Aug 3 2012 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3175" y="-4095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amish\Pictures\Chilltainer Chile\MH Chile\Marine Harvest Trail Aug 3 2012 0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775" y="-2571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hamish\Pictures\Chilltainer Chile\Aqua Chile\Aqua Chile # 4 Aug 2012 (20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3126" y="-1395536"/>
            <a:ext cx="12961440" cy="862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hamish\Pictures\Chilltainer Chile\Aqua Chile\Aqua Chile # 5 Aug 2012 (22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5526" y="2543675"/>
            <a:ext cx="12961440" cy="862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hamish\Pictures\Chilltainer Chile\Aqua Chile\Aqua Chile # 6 Aug 2012(23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775" y="1823791"/>
            <a:ext cx="12173495" cy="81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hamish\Pictures\Chilltainer Chile\Aqua Chile\Aqua Chile # 12 Aug 2012 (31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3991" y="-1395536"/>
            <a:ext cx="18867470" cy="1256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78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33" y="2674938"/>
            <a:ext cx="5185872" cy="345122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074" name="Picture 2" descr="C:\Users\hamish\Pictures\Chilltainer Chile\MH Chile\Marine Harvest Trail Aug 3 2012 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hamish\Pictures\Chilltainer Chile\MH Chile\Marine Harvest Trail Aug 3 2012 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3175" y="-4095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amish\Pictures\Chilltainer Chile\MH Chile\Marine Harvest Trail Aug 3 2012 0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775" y="-2571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hamish\Pictures\Chilltainer Chile\Aqua Chile\Aqua Chile # 4 Aug 2012 (20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3126" y="-1395536"/>
            <a:ext cx="12961440" cy="862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hamish\Pictures\Chilltainer Chile\Aqua Chile\Aqua Chile # 5 Aug 2012 (22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5526" y="2543675"/>
            <a:ext cx="12961440" cy="862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hamish\Pictures\Chilltainer Chile\Aqua Chile\Aqua Chile # 6 Aug 2012(23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775" y="1823791"/>
            <a:ext cx="12173495" cy="81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hamish\Pictures\Chilltainer Chile\Aqua Chile\Aqua Chile # 12 Aug 2012 (31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3991" y="-1395536"/>
            <a:ext cx="18867470" cy="1256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hamish\Pictures\Chilltainer Chile\Aqua Chile\Aqua Chile # 10 Aug 2012 (27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6134" y="-1467544"/>
            <a:ext cx="18121341" cy="1206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7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33" y="2674938"/>
            <a:ext cx="5185872" cy="345122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074" name="Picture 2" descr="C:\Users\hamish\Pictures\Chilltainer Chile\MH Chile\Marine Harvest Trail Aug 3 2012 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hamish\Pictures\Chilltainer Chile\MH Chile\Marine Harvest Trail Aug 3 2012 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3175" y="-4095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amish\Pictures\Chilltainer Chile\MH Chile\Marine Harvest Trail Aug 3 2012 0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775" y="-257175"/>
            <a:ext cx="11996738" cy="79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hamish\Pictures\Chilltainer Chile\Aqua Chile\Aqua Chile # 4 Aug 2012 (20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-789716"/>
            <a:ext cx="12961440" cy="862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23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705275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NZ" dirty="0" smtClean="0"/>
              <a:t>Flat-pack</a:t>
            </a:r>
          </a:p>
          <a:p>
            <a:pPr>
              <a:buFont typeface="Wingdings" pitchFamily="2" charset="2"/>
              <a:buChar char="§"/>
            </a:pPr>
            <a:r>
              <a:rPr lang="en-NZ" dirty="0" smtClean="0"/>
              <a:t>Make on site</a:t>
            </a:r>
          </a:p>
          <a:p>
            <a:pPr>
              <a:buFont typeface="Wingdings" pitchFamily="2" charset="2"/>
              <a:buChar char="§"/>
            </a:pPr>
            <a:r>
              <a:rPr lang="en-NZ" dirty="0" smtClean="0"/>
              <a:t>Thin walls </a:t>
            </a:r>
            <a:r>
              <a:rPr lang="en-NZ" dirty="0" err="1" smtClean="0"/>
              <a:t>vs</a:t>
            </a:r>
            <a:r>
              <a:rPr lang="en-NZ" dirty="0" smtClean="0"/>
              <a:t> EPS/</a:t>
            </a:r>
            <a:r>
              <a:rPr lang="en-NZ" dirty="0" err="1" smtClean="0"/>
              <a:t>Styro</a:t>
            </a:r>
            <a:endParaRPr lang="en-NZ" dirty="0" smtClean="0"/>
          </a:p>
          <a:p>
            <a:pPr>
              <a:buFont typeface="Wingdings" pitchFamily="2" charset="2"/>
              <a:buChar char="§"/>
            </a:pPr>
            <a:r>
              <a:rPr lang="en-NZ" dirty="0" smtClean="0"/>
              <a:t>Up to 40% more in an airfreight container</a:t>
            </a:r>
          </a:p>
          <a:p>
            <a:pPr>
              <a:buFont typeface="Wingdings" pitchFamily="2" charset="2"/>
              <a:buChar char="§"/>
            </a:pPr>
            <a:r>
              <a:rPr lang="en-NZ" dirty="0" smtClean="0"/>
              <a:t>Strong &amp; robust</a:t>
            </a:r>
          </a:p>
          <a:p>
            <a:pPr>
              <a:buFont typeface="Wingdings" pitchFamily="2" charset="2"/>
              <a:buChar char="§"/>
            </a:pPr>
            <a:r>
              <a:rPr lang="en-NZ" dirty="0" smtClean="0"/>
              <a:t>No breakages</a:t>
            </a:r>
          </a:p>
          <a:p>
            <a:pPr>
              <a:buFont typeface="Wingdings" pitchFamily="2" charset="2"/>
              <a:buChar char="§"/>
            </a:pPr>
            <a:r>
              <a:rPr lang="en-NZ" dirty="0" smtClean="0"/>
              <a:t>No repack into US</a:t>
            </a:r>
          </a:p>
          <a:p>
            <a:pPr>
              <a:buFont typeface="Wingdings" pitchFamily="2" charset="2"/>
              <a:buChar char="§"/>
            </a:pPr>
            <a:r>
              <a:rPr lang="en-NZ" dirty="0" err="1" smtClean="0"/>
              <a:t>Reuseable</a:t>
            </a:r>
            <a:endParaRPr lang="en-NZ" dirty="0" smtClean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 smtClean="0"/>
          </a:p>
          <a:p>
            <a:pPr marL="0" indent="0">
              <a:buNone/>
            </a:pPr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Space Efficient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  <p:pic>
        <p:nvPicPr>
          <p:cNvPr id="1026" name="Picture 2" descr="DSCF108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902" y="1074892"/>
            <a:ext cx="3127243" cy="2345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02" y="4221088"/>
            <a:ext cx="5022556" cy="202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5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No Leaks, No Breakages</a:t>
            </a:r>
            <a:endParaRPr lang="en-NZ" dirty="0"/>
          </a:p>
        </p:txBody>
      </p:sp>
      <p:pic>
        <p:nvPicPr>
          <p:cNvPr id="5122" name="Picture 2" descr="C:\Users\hamish\Pictures\2012-02-01 Iphone\Iphone 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24943"/>
            <a:ext cx="2588418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24943"/>
            <a:ext cx="2588418" cy="34512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419872" y="3244334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dirty="0"/>
              <a:t> </a:t>
            </a:r>
          </a:p>
        </p:txBody>
      </p:sp>
      <p:pic>
        <p:nvPicPr>
          <p:cNvPr id="1026" name="Picture 2" descr="C:\Users\hamish\Pictures\Chilltainer Chile\MH Chile\Marine Harvest Trail Aug 3 2012 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53" y="2924943"/>
            <a:ext cx="3440058" cy="326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1412776"/>
            <a:ext cx="7948405" cy="471338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NZ" b="1" dirty="0" smtClean="0"/>
              <a:t>Thermal packaging to </a:t>
            </a:r>
            <a:r>
              <a:rPr lang="en-NZ" b="1" u="sng" dirty="0" smtClean="0"/>
              <a:t>replace</a:t>
            </a:r>
            <a:r>
              <a:rPr lang="en-NZ" b="1" dirty="0" smtClean="0"/>
              <a:t> Polystyrene/EPS</a:t>
            </a:r>
          </a:p>
          <a:p>
            <a:r>
              <a:rPr lang="en-NZ" dirty="0" smtClean="0"/>
              <a:t>Patented process that laminates a metallised plastic to corrugated cardboard</a:t>
            </a:r>
          </a:p>
          <a:p>
            <a:r>
              <a:rPr lang="en-NZ" dirty="0" smtClean="0"/>
              <a:t>Sustainable Cost Effective Packaging</a:t>
            </a:r>
          </a:p>
          <a:p>
            <a:r>
              <a:rPr lang="en-NZ" dirty="0" smtClean="0"/>
              <a:t>Salmon Markets: Norway/Europe/UK, Canada/USA, </a:t>
            </a:r>
            <a:r>
              <a:rPr lang="en-NZ" dirty="0"/>
              <a:t>Chile/</a:t>
            </a:r>
            <a:r>
              <a:rPr lang="en-NZ" dirty="0" err="1"/>
              <a:t>Sth</a:t>
            </a:r>
            <a:r>
              <a:rPr lang="en-NZ" dirty="0"/>
              <a:t> </a:t>
            </a:r>
            <a:r>
              <a:rPr lang="en-NZ" dirty="0" smtClean="0"/>
              <a:t>Am, NZ/</a:t>
            </a:r>
            <a:r>
              <a:rPr lang="en-NZ" dirty="0" err="1" smtClean="0"/>
              <a:t>Aust</a:t>
            </a:r>
            <a:endParaRPr lang="en-NZ" dirty="0" smtClean="0"/>
          </a:p>
          <a:p>
            <a:r>
              <a:rPr lang="en-NZ" dirty="0" smtClean="0"/>
              <a:t>Exclusive packaging partners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5554960" cy="936104"/>
          </a:xfrm>
        </p:spPr>
        <p:txBody>
          <a:bodyPr/>
          <a:lstStyle/>
          <a:p>
            <a:r>
              <a:rPr lang="en-NZ" dirty="0" smtClean="0"/>
              <a:t>Overview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  <p:pic>
        <p:nvPicPr>
          <p:cNvPr id="1026" name="Picture 2" descr="http://www.chilltainers.com/graphics/chilltainers_home_banner9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7112"/>
            <a:ext cx="8677111" cy="186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1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276872"/>
            <a:ext cx="7408333" cy="3849291"/>
          </a:xfrm>
        </p:spPr>
        <p:txBody>
          <a:bodyPr>
            <a:normAutofit/>
          </a:bodyPr>
          <a:lstStyle/>
          <a:p>
            <a:endParaRPr lang="en-NZ" dirty="0" smtClean="0"/>
          </a:p>
          <a:p>
            <a:r>
              <a:rPr lang="en-NZ" dirty="0" smtClean="0"/>
              <a:t>Extended patents internationally since 2000</a:t>
            </a:r>
          </a:p>
          <a:p>
            <a:r>
              <a:rPr lang="en-NZ" dirty="0" smtClean="0"/>
              <a:t>Patents in NZ, Aust., North America, Norway and Chile</a:t>
            </a:r>
          </a:p>
          <a:p>
            <a:r>
              <a:rPr lang="en-NZ" dirty="0" smtClean="0"/>
              <a:t>Further patent improvements pending</a:t>
            </a:r>
          </a:p>
          <a:p>
            <a:r>
              <a:rPr lang="en-NZ" dirty="0" smtClean="0"/>
              <a:t>Patent for laminating using the corrugator</a:t>
            </a:r>
          </a:p>
          <a:p>
            <a:r>
              <a:rPr lang="en-NZ" dirty="0" smtClean="0"/>
              <a:t>More product patent applications possible</a:t>
            </a:r>
          </a:p>
          <a:p>
            <a:endParaRPr lang="en-NZ" dirty="0"/>
          </a:p>
          <a:p>
            <a:endParaRPr lang="en-N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Chilltainer IP- Patents</a:t>
            </a:r>
            <a:endParaRPr lang="en-NZ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732381" cy="436870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v"/>
            </a:pPr>
            <a:r>
              <a:rPr lang="en-NZ" sz="3200" b="1" i="1" dirty="0" smtClean="0"/>
              <a:t>Total “Cool Chain” Savings</a:t>
            </a:r>
          </a:p>
          <a:p>
            <a:pPr marL="301943" lvl="1" indent="0">
              <a:buNone/>
            </a:pPr>
            <a:endParaRPr lang="en-NZ" sz="3200" b="1" i="1" dirty="0" smtClean="0"/>
          </a:p>
          <a:p>
            <a:r>
              <a:rPr lang="en-NZ" dirty="0" smtClean="0"/>
              <a:t>End-to-End Comparison to Poly/EPS </a:t>
            </a:r>
          </a:p>
          <a:p>
            <a:r>
              <a:rPr lang="en-NZ" dirty="0" smtClean="0"/>
              <a:t>Freight, Breakages, Labels, Printing, Airfreight/Truck volumes, Repack/Re-handle, Customer Sustainability Decision, Recycling &amp; Reuse</a:t>
            </a:r>
          </a:p>
          <a:p>
            <a:r>
              <a:rPr lang="en-NZ" u="sng" dirty="0" smtClean="0"/>
              <a:t>Consumers and Supermarkets demanding change</a:t>
            </a:r>
          </a:p>
          <a:p>
            <a:pPr marL="0" indent="0">
              <a:buNone/>
            </a:pPr>
            <a:r>
              <a:rPr lang="en-NZ" b="1" dirty="0" smtClean="0">
                <a:solidFill>
                  <a:srgbClr val="FF0000"/>
                </a:solidFill>
              </a:rPr>
              <a:t>-&gt; Chilltainers are Sustainable</a:t>
            </a:r>
          </a:p>
          <a:p>
            <a:pPr>
              <a:buFont typeface="Wingdings" pitchFamily="2" charset="2"/>
              <a:buChar char="v"/>
            </a:pPr>
            <a:r>
              <a:rPr lang="en-NZ" b="1" dirty="0" smtClean="0"/>
              <a:t>Chilltainers = </a:t>
            </a:r>
            <a:r>
              <a:rPr lang="en-NZ" b="1" u="sng" dirty="0" smtClean="0"/>
              <a:t>40-65%</a:t>
            </a:r>
            <a:r>
              <a:rPr lang="en-NZ" b="1" dirty="0" smtClean="0"/>
              <a:t> savings across total “Cool Chain”</a:t>
            </a:r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>
            <a:normAutofit/>
          </a:bodyPr>
          <a:lstStyle/>
          <a:p>
            <a:r>
              <a:rPr lang="en-NZ" dirty="0" smtClean="0"/>
              <a:t>The Sales </a:t>
            </a:r>
            <a:r>
              <a:rPr lang="en-NZ" dirty="0"/>
              <a:t>P</a:t>
            </a:r>
            <a:r>
              <a:rPr lang="en-NZ" dirty="0" smtClean="0"/>
              <a:t>roposition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57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732381" cy="4368700"/>
          </a:xfrm>
        </p:spPr>
        <p:txBody>
          <a:bodyPr>
            <a:normAutofit/>
          </a:bodyPr>
          <a:lstStyle/>
          <a:p>
            <a:endParaRPr lang="en-NZ" dirty="0" smtClean="0"/>
          </a:p>
          <a:p>
            <a:pPr marL="0" indent="0">
              <a:buNone/>
            </a:pPr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736564"/>
          </a:xfrm>
        </p:spPr>
        <p:txBody>
          <a:bodyPr>
            <a:normAutofit/>
          </a:bodyPr>
          <a:lstStyle/>
          <a:p>
            <a:pPr lvl="1"/>
            <a:r>
              <a:rPr lang="en-NZ" sz="3200" b="1" i="1" dirty="0"/>
              <a:t>Total “Cool Chain” Savings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endParaRPr lang="en-NZ" sz="1800" dirty="0">
              <a:solidFill>
                <a:srgbClr val="0066CC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352927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46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Key Success Factors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Chilltainers Ticks All The Boxes”</a:t>
            </a:r>
            <a:endParaRPr lang="en-NZ" sz="1800" dirty="0">
              <a:solidFill>
                <a:srgbClr val="0066CC"/>
              </a:solidFill>
            </a:endParaRPr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872067" y="2276872"/>
            <a:ext cx="7408333" cy="384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NZ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59330" y="1772816"/>
            <a:ext cx="6710093" cy="435334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NZ" dirty="0" smtClean="0"/>
              <a:t>Chilltainer Success Factors</a:t>
            </a:r>
          </a:p>
          <a:p>
            <a:pPr marL="0" indent="0">
              <a:buNone/>
            </a:pPr>
            <a:endParaRPr lang="en-NZ" dirty="0" smtClean="0"/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Product Temperature at packing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Coolant style and Packing technique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Box Design Customisation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Box Assembly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Box Branding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Eliminate double handling &gt; Customer Direct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Recycling and Sustainability</a:t>
            </a:r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r>
              <a:rPr lang="en-NZ" b="1" i="1" dirty="0" smtClean="0">
                <a:solidFill>
                  <a:srgbClr val="FF0000"/>
                </a:solidFill>
              </a:rPr>
              <a:t>Better Product Delivered Sustainably &amp; Economically</a:t>
            </a:r>
            <a:endParaRPr lang="en-NZ" b="1" dirty="0" smtClean="0">
              <a:solidFill>
                <a:srgbClr val="FF0000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1770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9392" y="2292225"/>
            <a:ext cx="7408333" cy="3921299"/>
          </a:xfrm>
        </p:spPr>
        <p:txBody>
          <a:bodyPr>
            <a:normAutofit fontScale="92500"/>
          </a:bodyPr>
          <a:lstStyle/>
          <a:p>
            <a:r>
              <a:rPr lang="en-NZ" dirty="0" smtClean="0"/>
              <a:t>NZ King Salmon – export US, Japan, Europe, </a:t>
            </a:r>
            <a:r>
              <a:rPr lang="en-NZ" dirty="0" err="1" smtClean="0"/>
              <a:t>Aust</a:t>
            </a:r>
            <a:r>
              <a:rPr lang="en-NZ" dirty="0" smtClean="0"/>
              <a:t>, NZ</a:t>
            </a:r>
          </a:p>
          <a:p>
            <a:r>
              <a:rPr lang="en-NZ" dirty="0" smtClean="0"/>
              <a:t>Salmon Chile to US (airfreight) &amp; Brazil (</a:t>
            </a:r>
            <a:r>
              <a:rPr lang="en-NZ" dirty="0" err="1"/>
              <a:t>r</a:t>
            </a:r>
            <a:r>
              <a:rPr lang="en-NZ" dirty="0" err="1" smtClean="0"/>
              <a:t>oadfreight</a:t>
            </a:r>
            <a:r>
              <a:rPr lang="en-NZ" dirty="0" smtClean="0"/>
              <a:t>)</a:t>
            </a:r>
          </a:p>
          <a:p>
            <a:r>
              <a:rPr lang="en-NZ" dirty="0" err="1" smtClean="0"/>
              <a:t>Patruel</a:t>
            </a:r>
            <a:r>
              <a:rPr lang="en-NZ" dirty="0" smtClean="0"/>
              <a:t>/East Coast </a:t>
            </a:r>
            <a:r>
              <a:rPr lang="en-NZ" dirty="0" err="1" smtClean="0"/>
              <a:t>Seafoods</a:t>
            </a:r>
            <a:r>
              <a:rPr lang="en-NZ" dirty="0" smtClean="0"/>
              <a:t> USA – live lobster</a:t>
            </a:r>
          </a:p>
          <a:p>
            <a:r>
              <a:rPr lang="en-NZ" dirty="0"/>
              <a:t>Leigh Fisheries &amp; </a:t>
            </a:r>
            <a:r>
              <a:rPr lang="en-NZ" dirty="0" err="1"/>
              <a:t>Moana</a:t>
            </a:r>
            <a:r>
              <a:rPr lang="en-NZ" dirty="0"/>
              <a:t> Pacific– live lobster </a:t>
            </a:r>
            <a:r>
              <a:rPr lang="en-NZ" dirty="0" smtClean="0"/>
              <a:t>exports</a:t>
            </a:r>
          </a:p>
          <a:p>
            <a:r>
              <a:rPr lang="en-NZ" dirty="0" err="1"/>
              <a:t>Mahurangi</a:t>
            </a:r>
            <a:r>
              <a:rPr lang="en-NZ" dirty="0"/>
              <a:t> Oysters – chilled live oysters</a:t>
            </a:r>
          </a:p>
          <a:p>
            <a:r>
              <a:rPr lang="en-NZ" dirty="0" err="1" smtClean="0"/>
              <a:t>Moana</a:t>
            </a:r>
            <a:r>
              <a:rPr lang="en-NZ" dirty="0" smtClean="0"/>
              <a:t> </a:t>
            </a:r>
            <a:r>
              <a:rPr lang="en-NZ" dirty="0"/>
              <a:t>Pacific – chilled tuna export to Tokyo markets</a:t>
            </a:r>
          </a:p>
          <a:p>
            <a:r>
              <a:rPr lang="en-NZ" dirty="0" smtClean="0"/>
              <a:t>My Food Bag</a:t>
            </a:r>
            <a:r>
              <a:rPr lang="en-NZ" dirty="0" smtClean="0"/>
              <a:t> </a:t>
            </a:r>
            <a:r>
              <a:rPr lang="en-NZ" dirty="0" smtClean="0"/>
              <a:t>– </a:t>
            </a:r>
            <a:r>
              <a:rPr lang="en-NZ" dirty="0" smtClean="0"/>
              <a:t>NZ &amp; </a:t>
            </a:r>
            <a:r>
              <a:rPr lang="en-NZ" dirty="0" err="1" smtClean="0"/>
              <a:t>Aust</a:t>
            </a:r>
            <a:r>
              <a:rPr lang="en-NZ" dirty="0" smtClean="0"/>
              <a:t> leading recipe meal delivery Coy</a:t>
            </a:r>
            <a:endParaRPr lang="en-NZ" dirty="0" smtClean="0"/>
          </a:p>
          <a:p>
            <a:r>
              <a:rPr lang="en-NZ" dirty="0" smtClean="0"/>
              <a:t>Moreish Foods – courier delivery of organic foods</a:t>
            </a:r>
          </a:p>
          <a:p>
            <a:r>
              <a:rPr lang="en-NZ" dirty="0" smtClean="0"/>
              <a:t>RKM – export of chilled meats</a:t>
            </a:r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Case Studies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17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What Sort of Products?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872067" y="2276872"/>
            <a:ext cx="7408333" cy="384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NZ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72067" y="2348880"/>
            <a:ext cx="6710093" cy="3777283"/>
          </a:xfrm>
        </p:spPr>
        <p:txBody>
          <a:bodyPr>
            <a:normAutofit lnSpcReduction="10000"/>
          </a:bodyPr>
          <a:lstStyle/>
          <a:p>
            <a:r>
              <a:rPr lang="en-NZ" dirty="0"/>
              <a:t>Replace </a:t>
            </a:r>
            <a:r>
              <a:rPr lang="en-NZ" dirty="0" smtClean="0"/>
              <a:t>EPS/Polystyrene </a:t>
            </a:r>
            <a:r>
              <a:rPr lang="en-NZ" dirty="0"/>
              <a:t>packaging</a:t>
            </a:r>
          </a:p>
          <a:p>
            <a:r>
              <a:rPr lang="en-NZ" dirty="0"/>
              <a:t>Cold or Hot &gt; anything </a:t>
            </a:r>
            <a:r>
              <a:rPr lang="en-NZ" dirty="0" smtClean="0"/>
              <a:t>perishable</a:t>
            </a:r>
            <a:endParaRPr lang="en-NZ" dirty="0"/>
          </a:p>
          <a:p>
            <a:r>
              <a:rPr lang="en-NZ" dirty="0"/>
              <a:t>Key </a:t>
            </a:r>
            <a:r>
              <a:rPr lang="en-NZ" dirty="0" smtClean="0"/>
              <a:t>Products:</a:t>
            </a:r>
            <a:endParaRPr lang="en-NZ" dirty="0"/>
          </a:p>
          <a:p>
            <a:pPr lvl="2">
              <a:buFont typeface="Wingdings" pitchFamily="2" charset="2"/>
              <a:buChar char="Ø"/>
            </a:pPr>
            <a:r>
              <a:rPr lang="en-NZ" sz="2400" b="1" dirty="0" smtClean="0"/>
              <a:t>Chilled </a:t>
            </a:r>
            <a:r>
              <a:rPr lang="en-NZ" sz="2400" b="1" dirty="0" err="1" smtClean="0"/>
              <a:t>Seafoods</a:t>
            </a:r>
            <a:r>
              <a:rPr lang="en-NZ" sz="2400" b="1" dirty="0" smtClean="0"/>
              <a:t>: salmon, fish, lobster, shellfish</a:t>
            </a:r>
          </a:p>
          <a:p>
            <a:pPr lvl="2">
              <a:buFont typeface="Wingdings" pitchFamily="2" charset="2"/>
              <a:buChar char="Ø"/>
            </a:pPr>
            <a:r>
              <a:rPr lang="en-NZ" sz="2400" dirty="0" smtClean="0"/>
              <a:t>Chilled Meats and Dairy</a:t>
            </a:r>
          </a:p>
          <a:p>
            <a:pPr lvl="2">
              <a:buFont typeface="Wingdings" pitchFamily="2" charset="2"/>
              <a:buChar char="Ø"/>
            </a:pPr>
            <a:r>
              <a:rPr lang="en-NZ" sz="2400" dirty="0" smtClean="0"/>
              <a:t>Vegetables and fruit</a:t>
            </a:r>
          </a:p>
          <a:p>
            <a:pPr lvl="2">
              <a:buFont typeface="Wingdings" pitchFamily="2" charset="2"/>
              <a:buChar char="Ø"/>
            </a:pPr>
            <a:r>
              <a:rPr lang="en-NZ" sz="2400" dirty="0" err="1" smtClean="0"/>
              <a:t>Pharmacueticals</a:t>
            </a:r>
            <a:endParaRPr lang="en-NZ" sz="2400" dirty="0" smtClean="0"/>
          </a:p>
          <a:p>
            <a:pPr lvl="2">
              <a:buFont typeface="Wingdings" pitchFamily="2" charset="2"/>
              <a:buChar char="Ø"/>
            </a:pPr>
            <a:r>
              <a:rPr lang="en-NZ" sz="2400" dirty="0" smtClean="0"/>
              <a:t>Local &amp; Home delivery</a:t>
            </a:r>
          </a:p>
          <a:p>
            <a:pPr lvl="1">
              <a:buFont typeface="Arial" pitchFamily="34" charset="0"/>
              <a:buChar char="•"/>
            </a:pPr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89960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5365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en-NZ" sz="2400" dirty="0" smtClean="0"/>
          </a:p>
          <a:p>
            <a:pPr>
              <a:buFont typeface="Wingdings" pitchFamily="2" charset="2"/>
              <a:buChar char="v"/>
            </a:pPr>
            <a:r>
              <a:rPr lang="en-NZ" dirty="0"/>
              <a:t> Wayne Harrison – Founder &amp; Technical Director</a:t>
            </a:r>
          </a:p>
          <a:p>
            <a:pPr lvl="3">
              <a:buFont typeface="Arial" pitchFamily="34" charset="0"/>
              <a:buChar char="•"/>
            </a:pPr>
            <a:r>
              <a:rPr lang="en-NZ" sz="2400" dirty="0"/>
              <a:t>Mobile +64-275-995390</a:t>
            </a:r>
          </a:p>
          <a:p>
            <a:pPr lvl="3">
              <a:buFont typeface="Arial" pitchFamily="34" charset="0"/>
              <a:buChar char="•"/>
            </a:pPr>
            <a:r>
              <a:rPr lang="en-NZ" sz="2400" dirty="0">
                <a:hlinkClick r:id="rId2"/>
              </a:rPr>
              <a:t>wayne@chilltainers.com</a:t>
            </a:r>
            <a:endParaRPr lang="en-NZ" sz="2400" dirty="0"/>
          </a:p>
          <a:p>
            <a:pPr lvl="3">
              <a:buFont typeface="Arial" pitchFamily="34" charset="0"/>
              <a:buChar char="•"/>
            </a:pPr>
            <a:endParaRPr lang="en-NZ" sz="2400" dirty="0"/>
          </a:p>
          <a:p>
            <a:pPr>
              <a:buFont typeface="Wingdings" pitchFamily="2" charset="2"/>
              <a:buChar char="v"/>
            </a:pPr>
            <a:r>
              <a:rPr lang="en-NZ" dirty="0"/>
              <a:t>Hamish McGregor – </a:t>
            </a:r>
            <a:r>
              <a:rPr lang="en-NZ" dirty="0" smtClean="0"/>
              <a:t>CEO</a:t>
            </a:r>
            <a:endParaRPr lang="en-NZ" dirty="0"/>
          </a:p>
          <a:p>
            <a:pPr lvl="3">
              <a:buFont typeface="Arial" pitchFamily="34" charset="0"/>
              <a:buChar char="•"/>
            </a:pPr>
            <a:r>
              <a:rPr lang="en-NZ" sz="2400" dirty="0"/>
              <a:t>Mobile +64-21-633677</a:t>
            </a:r>
          </a:p>
          <a:p>
            <a:pPr lvl="3">
              <a:buFont typeface="Arial" pitchFamily="34" charset="0"/>
              <a:buChar char="•"/>
            </a:pPr>
            <a:r>
              <a:rPr lang="en-NZ" sz="2400" dirty="0">
                <a:hlinkClick r:id="rId3"/>
              </a:rPr>
              <a:t>hamish@chilltainers.com</a:t>
            </a:r>
            <a:endParaRPr lang="en-NZ" sz="2400" dirty="0"/>
          </a:p>
          <a:p>
            <a:pPr marL="45720" indent="0">
              <a:buNone/>
            </a:pPr>
            <a:endParaRPr lang="en-NZ" sz="3000" dirty="0"/>
          </a:p>
          <a:p>
            <a:pPr marL="45720" indent="0">
              <a:buNone/>
            </a:pPr>
            <a:endParaRPr lang="en-NZ" sz="3000" dirty="0"/>
          </a:p>
          <a:p>
            <a:pPr>
              <a:buFont typeface="Wingdings" pitchFamily="2" charset="2"/>
              <a:buChar char="v"/>
            </a:pPr>
            <a:endParaRPr lang="en-NZ" sz="3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Contact Details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56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24847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en-NZ" dirty="0" smtClean="0"/>
          </a:p>
          <a:p>
            <a:pPr>
              <a:buFont typeface="Wingdings" pitchFamily="2" charset="2"/>
              <a:buChar char="v"/>
            </a:pPr>
            <a:r>
              <a:rPr lang="en-NZ" dirty="0" smtClean="0"/>
              <a:t>Please visit </a:t>
            </a:r>
            <a:r>
              <a:rPr lang="en-NZ" sz="2800" b="1" dirty="0" smtClean="0">
                <a:solidFill>
                  <a:srgbClr val="7030A0"/>
                </a:solidFill>
              </a:rPr>
              <a:t>www.Chilltainers.Com</a:t>
            </a:r>
          </a:p>
          <a:p>
            <a:pPr lvl="3">
              <a:buFont typeface="Arial" pitchFamily="34" charset="0"/>
              <a:buChar char="•"/>
            </a:pPr>
            <a:endParaRPr lang="en-NZ" sz="2400" dirty="0" smtClean="0"/>
          </a:p>
          <a:p>
            <a:pPr>
              <a:buFont typeface="Wingdings" pitchFamily="2" charset="2"/>
              <a:buChar char="v"/>
            </a:pPr>
            <a:r>
              <a:rPr lang="en-NZ" dirty="0"/>
              <a:t> </a:t>
            </a:r>
            <a:r>
              <a:rPr lang="en-NZ" dirty="0" smtClean="0"/>
              <a:t>Photos and Videos and Assembly/Erection</a:t>
            </a:r>
          </a:p>
          <a:p>
            <a:pPr>
              <a:buFont typeface="Wingdings" pitchFamily="2" charset="2"/>
              <a:buChar char="v"/>
            </a:pPr>
            <a:endParaRPr lang="en-NZ" dirty="0"/>
          </a:p>
          <a:p>
            <a:pPr>
              <a:buFont typeface="Wingdings" pitchFamily="2" charset="2"/>
              <a:buChar char="v"/>
            </a:pPr>
            <a:r>
              <a:rPr lang="en-NZ" dirty="0" smtClean="0"/>
              <a:t> Protocols, Trials &amp; Technical Evaluation</a:t>
            </a:r>
            <a:endParaRPr lang="en-NZ" sz="2400" dirty="0" smtClean="0"/>
          </a:p>
          <a:p>
            <a:pPr lvl="3">
              <a:buFont typeface="Arial" pitchFamily="34" charset="0"/>
              <a:buChar char="•"/>
            </a:pPr>
            <a:endParaRPr lang="en-NZ" sz="2400" dirty="0"/>
          </a:p>
          <a:p>
            <a:pPr>
              <a:buFont typeface="Wingdings" pitchFamily="2" charset="2"/>
              <a:buChar char="v"/>
            </a:pPr>
            <a:r>
              <a:rPr lang="en-NZ" dirty="0"/>
              <a:t> </a:t>
            </a:r>
            <a:r>
              <a:rPr lang="en-NZ" b="1" dirty="0">
                <a:solidFill>
                  <a:srgbClr val="7030A0"/>
                </a:solidFill>
              </a:rPr>
              <a:t>www.Chilltainers.Com</a:t>
            </a:r>
          </a:p>
          <a:p>
            <a:pPr marL="45720" indent="0">
              <a:buNone/>
            </a:pPr>
            <a:endParaRPr lang="en-NZ" sz="3000" dirty="0"/>
          </a:p>
          <a:p>
            <a:pPr marL="45720" indent="0">
              <a:buNone/>
            </a:pPr>
            <a:endParaRPr lang="en-NZ" sz="3000" dirty="0"/>
          </a:p>
          <a:p>
            <a:pPr>
              <a:buFont typeface="Wingdings" pitchFamily="2" charset="2"/>
              <a:buChar char="v"/>
            </a:pPr>
            <a:endParaRPr lang="en-NZ" sz="3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Website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14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4176464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en-NZ" dirty="0"/>
              <a:t>Highly recyclable, Carbon neutral, Sustainable</a:t>
            </a:r>
          </a:p>
          <a:p>
            <a:pPr>
              <a:buFont typeface="Wingdings" pitchFamily="2" charset="2"/>
              <a:buChar char="ü"/>
            </a:pPr>
            <a:r>
              <a:rPr lang="en-NZ" dirty="0" smtClean="0"/>
              <a:t>Space efficient </a:t>
            </a:r>
            <a:r>
              <a:rPr lang="en-NZ" dirty="0"/>
              <a:t>&amp; </a:t>
            </a:r>
            <a:r>
              <a:rPr lang="en-NZ" dirty="0" smtClean="0"/>
              <a:t>Slim-line: </a:t>
            </a:r>
            <a:r>
              <a:rPr lang="en-NZ" sz="2000" dirty="0" smtClean="0"/>
              <a:t>Lower transport </a:t>
            </a:r>
            <a:r>
              <a:rPr lang="en-NZ" sz="2000" dirty="0"/>
              <a:t>&amp; storage costs</a:t>
            </a:r>
            <a:endParaRPr lang="en-NZ" sz="2000" dirty="0" smtClean="0"/>
          </a:p>
          <a:p>
            <a:pPr>
              <a:buFont typeface="Wingdings" pitchFamily="2" charset="2"/>
              <a:buChar char="ü"/>
            </a:pPr>
            <a:r>
              <a:rPr lang="en-NZ" dirty="0" smtClean="0"/>
              <a:t>Strong, don’t fracture and </a:t>
            </a:r>
            <a:r>
              <a:rPr lang="en-NZ" dirty="0" err="1" smtClean="0"/>
              <a:t>Leakproof</a:t>
            </a:r>
            <a:r>
              <a:rPr lang="en-NZ" dirty="0" smtClean="0"/>
              <a:t>: </a:t>
            </a:r>
            <a:r>
              <a:rPr lang="en-NZ" sz="2000" dirty="0"/>
              <a:t>Airline </a:t>
            </a:r>
            <a:r>
              <a:rPr lang="en-NZ" sz="2000" dirty="0" smtClean="0"/>
              <a:t>approved</a:t>
            </a:r>
          </a:p>
          <a:p>
            <a:pPr>
              <a:buFont typeface="Wingdings" pitchFamily="2" charset="2"/>
              <a:buChar char="ü"/>
            </a:pPr>
            <a:r>
              <a:rPr lang="en-NZ" dirty="0"/>
              <a:t>No </a:t>
            </a:r>
            <a:r>
              <a:rPr lang="en-NZ" dirty="0" smtClean="0"/>
              <a:t>transhipping/repacking </a:t>
            </a:r>
            <a:r>
              <a:rPr lang="en-NZ" dirty="0"/>
              <a:t>required </a:t>
            </a:r>
            <a:r>
              <a:rPr lang="en-NZ" dirty="0" smtClean="0"/>
              <a:t>in US/Europe</a:t>
            </a:r>
            <a:endParaRPr lang="en-NZ" dirty="0"/>
          </a:p>
          <a:p>
            <a:pPr>
              <a:buFont typeface="Wingdings" pitchFamily="2" charset="2"/>
              <a:buChar char="ü"/>
            </a:pPr>
            <a:r>
              <a:rPr lang="en-NZ" dirty="0" smtClean="0"/>
              <a:t>Print </a:t>
            </a:r>
            <a:r>
              <a:rPr lang="en-NZ" dirty="0"/>
              <a:t>‘</a:t>
            </a:r>
            <a:r>
              <a:rPr lang="en-NZ" dirty="0" err="1"/>
              <a:t>brandable</a:t>
            </a:r>
            <a:r>
              <a:rPr lang="en-NZ" dirty="0"/>
              <a:t>’ to distinguish your </a:t>
            </a:r>
            <a:r>
              <a:rPr lang="en-NZ" dirty="0" smtClean="0"/>
              <a:t>products</a:t>
            </a:r>
          </a:p>
          <a:p>
            <a:pPr>
              <a:buFont typeface="Wingdings" pitchFamily="2" charset="2"/>
              <a:buChar char="ü"/>
            </a:pPr>
            <a:r>
              <a:rPr lang="en-NZ" dirty="0" smtClean="0"/>
              <a:t>Lower cost across the Cool Chain</a:t>
            </a:r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r>
              <a:rPr lang="en-NZ" b="1" i="1" dirty="0">
                <a:solidFill>
                  <a:srgbClr val="FF0000"/>
                </a:solidFill>
              </a:rPr>
              <a:t>Better Product Delivered Sustainably &amp; Economically</a:t>
            </a:r>
            <a:endParaRPr lang="en-NZ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NZ" dirty="0" smtClean="0"/>
          </a:p>
          <a:p>
            <a:pPr>
              <a:buFont typeface="Wingdings" pitchFamily="2" charset="2"/>
              <a:buChar char="ü"/>
            </a:pPr>
            <a:r>
              <a:rPr lang="en-NZ" b="1" i="1" dirty="0" smtClean="0"/>
              <a:t>Chilltainers “ticks all the boxes”</a:t>
            </a:r>
            <a:endParaRPr lang="en-NZ" b="1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Chilltainer Benefits</a:t>
            </a:r>
            <a:endParaRPr lang="en-NZ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65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Key Success Factors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Chilltainers Ticks All The Boxes”</a:t>
            </a:r>
            <a:endParaRPr lang="en-NZ" sz="1800" dirty="0">
              <a:solidFill>
                <a:srgbClr val="0066CC"/>
              </a:solidFill>
            </a:endParaRPr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872067" y="2276872"/>
            <a:ext cx="7408333" cy="384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NZ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72067" y="1700808"/>
            <a:ext cx="6710093" cy="4680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NZ" dirty="0" smtClean="0"/>
              <a:t>Chilltainer Success Factors</a:t>
            </a:r>
          </a:p>
          <a:p>
            <a:pPr marL="0" indent="0">
              <a:buNone/>
            </a:pPr>
            <a:endParaRPr lang="en-NZ" dirty="0" smtClean="0"/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Product Temperature at packing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Coolant style and Packing technique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Box Design Customisation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Box Assembly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Box Branding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Eliminate double handling &gt; Customer Direct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Recycling and Sustainability</a:t>
            </a:r>
          </a:p>
          <a:p>
            <a:pPr marL="301943" lvl="1" indent="0">
              <a:buNone/>
            </a:pPr>
            <a:endParaRPr lang="en-NZ" dirty="0" smtClean="0"/>
          </a:p>
          <a:p>
            <a:pPr marL="301943" lvl="1" indent="0">
              <a:buNone/>
            </a:pPr>
            <a:r>
              <a:rPr lang="en-NZ" b="1" i="1" dirty="0">
                <a:solidFill>
                  <a:srgbClr val="FF0000"/>
                </a:solidFill>
              </a:rPr>
              <a:t>Better Product Delivered Sustainably &amp; Economically</a:t>
            </a:r>
            <a:endParaRPr lang="en-NZ" b="1" dirty="0">
              <a:solidFill>
                <a:srgbClr val="FF0000"/>
              </a:solidFill>
            </a:endParaRPr>
          </a:p>
          <a:p>
            <a:pPr marL="301943" lvl="1" indent="0">
              <a:buNone/>
            </a:pPr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4768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NZ" sz="2800" b="1" dirty="0" smtClean="0"/>
              <a:t>Packaging shouldn’t </a:t>
            </a:r>
            <a:r>
              <a:rPr lang="en-NZ" sz="2800" b="1" u="sng" dirty="0" smtClean="0"/>
              <a:t>cost</a:t>
            </a:r>
            <a:r>
              <a:rPr lang="en-NZ" sz="2800" b="1" dirty="0" smtClean="0"/>
              <a:t> the Earth ?</a:t>
            </a:r>
          </a:p>
          <a:p>
            <a:pPr>
              <a:buFont typeface="Wingdings" pitchFamily="2" charset="2"/>
              <a:buChar char="§"/>
            </a:pPr>
            <a:endParaRPr lang="en-NZ" sz="2000" dirty="0" smtClean="0"/>
          </a:p>
          <a:p>
            <a:pPr marL="0" indent="0">
              <a:buNone/>
            </a:pPr>
            <a:r>
              <a:rPr lang="en-NZ" sz="2000" b="1" dirty="0" smtClean="0"/>
              <a:t>Chilltainers:</a:t>
            </a:r>
          </a:p>
          <a:p>
            <a:pPr>
              <a:buFont typeface="Wingdings" pitchFamily="2" charset="2"/>
              <a:buChar char="§"/>
            </a:pPr>
            <a:r>
              <a:rPr lang="en-NZ" sz="2000" dirty="0" smtClean="0"/>
              <a:t>97% Sustainable paper</a:t>
            </a:r>
          </a:p>
          <a:p>
            <a:pPr>
              <a:buFont typeface="Wingdings" pitchFamily="2" charset="2"/>
              <a:buChar char="§"/>
            </a:pPr>
            <a:r>
              <a:rPr lang="en-NZ" sz="2000" dirty="0" smtClean="0"/>
              <a:t>95-97% Recyclable in paper recycling = paid to recycle</a:t>
            </a:r>
          </a:p>
          <a:p>
            <a:pPr>
              <a:buFont typeface="Wingdings" pitchFamily="2" charset="2"/>
              <a:buChar char="§"/>
            </a:pPr>
            <a:r>
              <a:rPr lang="en-NZ" sz="2000" dirty="0" smtClean="0"/>
              <a:t>Carbon Neutral = no carbon taxes</a:t>
            </a:r>
          </a:p>
          <a:p>
            <a:pPr>
              <a:buFont typeface="Wingdings" pitchFamily="2" charset="2"/>
              <a:buChar char="§"/>
            </a:pPr>
            <a:r>
              <a:rPr lang="en-NZ" sz="2000" dirty="0" smtClean="0"/>
              <a:t>Easy to flatten, re-use or re-pack</a:t>
            </a:r>
          </a:p>
          <a:p>
            <a:pPr>
              <a:buFont typeface="Wingdings" pitchFamily="2" charset="2"/>
              <a:buChar char="§"/>
            </a:pPr>
            <a:r>
              <a:rPr lang="en-NZ" sz="2000" dirty="0" smtClean="0"/>
              <a:t>Deliver Direct – no </a:t>
            </a:r>
            <a:r>
              <a:rPr lang="en-NZ" sz="2000" dirty="0" smtClean="0"/>
              <a:t>re-packing</a:t>
            </a:r>
          </a:p>
          <a:p>
            <a:pPr>
              <a:buFont typeface="Wingdings" pitchFamily="2" charset="2"/>
              <a:buChar char="§"/>
            </a:pPr>
            <a:endParaRPr lang="en-NZ" sz="2000" dirty="0" smtClean="0"/>
          </a:p>
          <a:p>
            <a:pPr>
              <a:buFont typeface="Wingdings" pitchFamily="2" charset="2"/>
              <a:buChar char="§"/>
            </a:pPr>
            <a:endParaRPr lang="en-NZ" sz="2000" dirty="0" smtClean="0"/>
          </a:p>
          <a:p>
            <a:pPr marL="0" indent="0">
              <a:buNone/>
            </a:pPr>
            <a:r>
              <a:rPr lang="en-NZ" sz="2000" b="1" dirty="0" smtClean="0"/>
              <a:t>Polystyrene/EPS &gt; </a:t>
            </a:r>
            <a:r>
              <a:rPr lang="en-NZ" sz="2000" dirty="0" smtClean="0"/>
              <a:t>Oil based, </a:t>
            </a:r>
            <a:r>
              <a:rPr lang="en-NZ" sz="2000" dirty="0"/>
              <a:t>B</a:t>
            </a:r>
            <a:r>
              <a:rPr lang="en-NZ" sz="2000" dirty="0" smtClean="0"/>
              <a:t>ulky, Breakages, Huge waste &amp; recycling cost, Un-sustainable, Universally disliked….but 50+ years as the incumbent product</a:t>
            </a:r>
            <a:endParaRPr lang="en-NZ" sz="2000" dirty="0"/>
          </a:p>
          <a:p>
            <a:pPr>
              <a:buFont typeface="Wingdings" pitchFamily="2" charset="2"/>
              <a:buChar char="§"/>
            </a:pPr>
            <a:endParaRPr lang="en-NZ" dirty="0" smtClean="0"/>
          </a:p>
          <a:p>
            <a:pPr>
              <a:buFont typeface="Wingdings" pitchFamily="2" charset="2"/>
              <a:buChar char="§"/>
            </a:pPr>
            <a:endParaRPr lang="en-N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>
            <a:normAutofit/>
          </a:bodyPr>
          <a:lstStyle/>
          <a:p>
            <a:r>
              <a:rPr lang="en-NZ" dirty="0" smtClean="0"/>
              <a:t>Sustainability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37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276872"/>
            <a:ext cx="7408333" cy="3849291"/>
          </a:xfrm>
        </p:spPr>
        <p:txBody>
          <a:bodyPr/>
          <a:lstStyle/>
          <a:p>
            <a:r>
              <a:rPr lang="en-NZ" dirty="0" smtClean="0"/>
              <a:t>Chilltainers= Reflective (Radiation) insulation 		vs EPS = Conductive insulation</a:t>
            </a:r>
          </a:p>
          <a:p>
            <a:r>
              <a:rPr lang="en-NZ" dirty="0" smtClean="0"/>
              <a:t>Chilltainers important characteristics:</a:t>
            </a:r>
          </a:p>
          <a:p>
            <a:pPr lvl="1"/>
            <a:r>
              <a:rPr lang="en-NZ" dirty="0" smtClean="0"/>
              <a:t>Reflects away light/heat (outside and inside)</a:t>
            </a:r>
          </a:p>
          <a:p>
            <a:pPr lvl="1"/>
            <a:r>
              <a:rPr lang="en-NZ" dirty="0" smtClean="0"/>
              <a:t>Dark inside -&gt; cooler </a:t>
            </a:r>
            <a:r>
              <a:rPr lang="en-NZ" dirty="0"/>
              <a:t>if in </a:t>
            </a:r>
            <a:r>
              <a:rPr lang="en-NZ" dirty="0" smtClean="0"/>
              <a:t>light</a:t>
            </a:r>
            <a:endParaRPr lang="en-NZ" dirty="0"/>
          </a:p>
          <a:p>
            <a:pPr lvl="1"/>
            <a:r>
              <a:rPr lang="en-NZ" dirty="0" smtClean="0"/>
              <a:t>Less efficient touching warm surfaces -&gt; palletise</a:t>
            </a:r>
          </a:p>
          <a:p>
            <a:pPr lvl="1"/>
            <a:r>
              <a:rPr lang="en-NZ" dirty="0" smtClean="0"/>
              <a:t>Moisture </a:t>
            </a:r>
            <a:r>
              <a:rPr lang="en-NZ" dirty="0"/>
              <a:t>can develop </a:t>
            </a:r>
            <a:r>
              <a:rPr lang="en-NZ" dirty="0" smtClean="0"/>
              <a:t>externally -&gt; non-slip</a:t>
            </a:r>
          </a:p>
          <a:p>
            <a:pPr lvl="1"/>
            <a:r>
              <a:rPr lang="en-NZ" dirty="0" smtClean="0"/>
              <a:t>Holds internal temperature -&gt; start product as cold as possible and minimise ambient air content</a:t>
            </a:r>
            <a:endParaRPr lang="en-NZ" dirty="0"/>
          </a:p>
          <a:p>
            <a:pPr lvl="1"/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Insulation Science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2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92" y="2060849"/>
            <a:ext cx="7408333" cy="4152676"/>
          </a:xfrm>
        </p:spPr>
        <p:txBody>
          <a:bodyPr>
            <a:normAutofit/>
          </a:bodyPr>
          <a:lstStyle/>
          <a:p>
            <a:r>
              <a:rPr lang="en-NZ" dirty="0" smtClean="0"/>
              <a:t>Salmon 64 hours transport NZ to Brisbane 0-3.5</a:t>
            </a:r>
            <a:r>
              <a:rPr lang="en-NZ" dirty="0" smtClean="0">
                <a:latin typeface="Sylfaen"/>
              </a:rPr>
              <a:t>°C</a:t>
            </a:r>
            <a:endParaRPr lang="en-NZ" dirty="0" smtClean="0"/>
          </a:p>
          <a:p>
            <a:endParaRPr lang="en-NZ" dirty="0"/>
          </a:p>
          <a:p>
            <a:endParaRPr lang="en-N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Thermal Performance</a:t>
            </a:r>
            <a:endParaRPr lang="en-NZ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7848872" cy="372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70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3924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NZ" b="1" dirty="0" smtClean="0"/>
              <a:t>The Incumbent = </a:t>
            </a:r>
            <a:r>
              <a:rPr lang="en-NZ" b="1" u="sng" dirty="0" smtClean="0"/>
              <a:t>EPS / Styrofoam / Polystyrene</a:t>
            </a:r>
          </a:p>
          <a:p>
            <a:pPr lvl="1">
              <a:buFont typeface="Wingdings" pitchFamily="2" charset="2"/>
              <a:buChar char="Ø"/>
            </a:pPr>
            <a:r>
              <a:rPr lang="en-NZ" dirty="0" smtClean="0"/>
              <a:t>Ugly Features: </a:t>
            </a:r>
          </a:p>
          <a:p>
            <a:pPr lvl="3">
              <a:buFont typeface="Arial" pitchFamily="34" charset="0"/>
              <a:buChar char="•"/>
            </a:pPr>
            <a:r>
              <a:rPr lang="en-NZ" dirty="0" smtClean="0"/>
              <a:t>Completely unsustainable, 100% oil based </a:t>
            </a:r>
          </a:p>
          <a:p>
            <a:pPr lvl="3">
              <a:buFont typeface="Arial" pitchFamily="34" charset="0"/>
              <a:buChar char="•"/>
            </a:pPr>
            <a:r>
              <a:rPr lang="en-NZ" dirty="0" smtClean="0"/>
              <a:t>not </a:t>
            </a:r>
            <a:r>
              <a:rPr lang="en-NZ" dirty="0" smtClean="0"/>
              <a:t>biodegradable</a:t>
            </a:r>
            <a:endParaRPr lang="en-NZ" dirty="0" smtClean="0"/>
          </a:p>
          <a:p>
            <a:pPr lvl="3">
              <a:buFont typeface="Arial" pitchFamily="34" charset="0"/>
              <a:buChar char="•"/>
            </a:pPr>
            <a:r>
              <a:rPr lang="en-NZ" dirty="0" smtClean="0"/>
              <a:t>Large breakages, not flexible</a:t>
            </a:r>
          </a:p>
          <a:p>
            <a:pPr lvl="3">
              <a:buFont typeface="Arial" pitchFamily="34" charset="0"/>
              <a:buChar char="•"/>
            </a:pPr>
            <a:r>
              <a:rPr lang="en-NZ" dirty="0" smtClean="0"/>
              <a:t>Bulky and costly to ship</a:t>
            </a:r>
          </a:p>
          <a:p>
            <a:pPr lvl="1"/>
            <a:r>
              <a:rPr lang="en-NZ" dirty="0" smtClean="0"/>
              <a:t>Chilltainers -/+ 1.0 to 1.5 degrees temperature comparison</a:t>
            </a:r>
            <a:endParaRPr lang="en-NZ" dirty="0"/>
          </a:p>
          <a:p>
            <a:pPr lvl="1"/>
            <a:r>
              <a:rPr lang="en-NZ" dirty="0" smtClean="0"/>
              <a:t>Chilltainers more cost effective across the whole Cool Chain</a:t>
            </a:r>
          </a:p>
          <a:p>
            <a:pPr lvl="1"/>
            <a:r>
              <a:rPr lang="en-NZ" dirty="0" smtClean="0"/>
              <a:t>Poly-urethane and Wax box alternatives either not thermal or recyclable</a:t>
            </a:r>
          </a:p>
          <a:p>
            <a:pPr lvl="1"/>
            <a:endParaRPr lang="en-NZ" dirty="0" smtClean="0"/>
          </a:p>
          <a:p>
            <a:pPr lvl="1">
              <a:buFont typeface="Wingdings" pitchFamily="2" charset="2"/>
              <a:buChar char="Ø"/>
            </a:pPr>
            <a:r>
              <a:rPr lang="en-NZ" sz="2600" b="1" dirty="0" smtClean="0"/>
              <a:t>Chilltainers the cost effective answer to EPS</a:t>
            </a:r>
            <a:endParaRPr lang="en-NZ" sz="26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The Competition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2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39248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NZ" b="1" dirty="0" smtClean="0"/>
              <a:t> Dept. Primary Industry, Queensland</a:t>
            </a:r>
            <a:endParaRPr lang="en-NZ" b="1" u="sng" dirty="0" smtClean="0"/>
          </a:p>
          <a:p>
            <a:pPr lvl="3">
              <a:buFont typeface="Arial" pitchFamily="34" charset="0"/>
              <a:buChar char="•"/>
            </a:pPr>
            <a:r>
              <a:rPr lang="en-NZ" dirty="0" smtClean="0"/>
              <a:t>Compared EPS and Chilltainers with lobster and </a:t>
            </a:r>
            <a:r>
              <a:rPr lang="en-NZ" dirty="0" err="1" smtClean="0"/>
              <a:t>coolpacks</a:t>
            </a:r>
            <a:r>
              <a:rPr lang="en-NZ" dirty="0" smtClean="0"/>
              <a:t>  over 36 hours</a:t>
            </a:r>
          </a:p>
          <a:p>
            <a:pPr lvl="3">
              <a:buFont typeface="Arial" pitchFamily="34" charset="0"/>
              <a:buChar char="•"/>
            </a:pPr>
            <a:r>
              <a:rPr lang="en-NZ" dirty="0" smtClean="0"/>
              <a:t>Concluded no significant differences</a:t>
            </a:r>
          </a:p>
          <a:p>
            <a:pPr>
              <a:buFont typeface="Wingdings" pitchFamily="2" charset="2"/>
              <a:buChar char="q"/>
            </a:pPr>
            <a:r>
              <a:rPr lang="en-NZ" b="1" dirty="0"/>
              <a:t> </a:t>
            </a:r>
            <a:r>
              <a:rPr lang="en-NZ" b="1" dirty="0" smtClean="0"/>
              <a:t>Food &amp; Crop, Ministry Of Ag &amp; Fish, NZ</a:t>
            </a:r>
            <a:endParaRPr lang="en-NZ" b="1" u="sng" dirty="0"/>
          </a:p>
          <a:p>
            <a:pPr lvl="3">
              <a:buFont typeface="Arial" pitchFamily="34" charset="0"/>
              <a:buChar char="•"/>
            </a:pPr>
            <a:r>
              <a:rPr lang="en-NZ" dirty="0" smtClean="0"/>
              <a:t>Also compared </a:t>
            </a:r>
            <a:r>
              <a:rPr lang="en-NZ" dirty="0"/>
              <a:t>EPS and Chilltainers with lobster and </a:t>
            </a:r>
            <a:r>
              <a:rPr lang="en-NZ" dirty="0" err="1"/>
              <a:t>coolpacks</a:t>
            </a:r>
            <a:r>
              <a:rPr lang="en-NZ" dirty="0"/>
              <a:t>  over 36 hours</a:t>
            </a:r>
          </a:p>
          <a:p>
            <a:pPr lvl="3">
              <a:buFont typeface="Arial" pitchFamily="34" charset="0"/>
              <a:buChar char="•"/>
            </a:pPr>
            <a:r>
              <a:rPr lang="en-NZ" dirty="0"/>
              <a:t>Concluded no significant </a:t>
            </a:r>
            <a:r>
              <a:rPr lang="en-NZ" dirty="0" smtClean="0"/>
              <a:t>difference between the boxes</a:t>
            </a:r>
            <a:endParaRPr lang="en-NZ" dirty="0"/>
          </a:p>
          <a:p>
            <a:pPr lvl="1"/>
            <a:r>
              <a:rPr lang="en-NZ" dirty="0" smtClean="0"/>
              <a:t>Poly-urethane and Wax box alternatives either not thermally effective or not recyclable</a:t>
            </a:r>
          </a:p>
          <a:p>
            <a:pPr lvl="1"/>
            <a:endParaRPr lang="en-NZ" dirty="0" smtClean="0"/>
          </a:p>
          <a:p>
            <a:pPr lvl="1">
              <a:buFont typeface="Wingdings" pitchFamily="2" charset="2"/>
              <a:buChar char="Ø"/>
            </a:pPr>
            <a:r>
              <a:rPr lang="en-NZ" sz="2600" b="1" dirty="0" smtClean="0"/>
              <a:t>Chilltainers the cost effective answer to EPS</a:t>
            </a:r>
            <a:endParaRPr lang="en-NZ" sz="26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698976" cy="1252728"/>
          </a:xfrm>
        </p:spPr>
        <p:txBody>
          <a:bodyPr/>
          <a:lstStyle/>
          <a:p>
            <a:r>
              <a:rPr lang="en-NZ" dirty="0" smtClean="0"/>
              <a:t>Scientific Tests</a:t>
            </a:r>
            <a:endParaRPr lang="en-N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1"/>
            <a:ext cx="2851969" cy="9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3559" y="6213524"/>
            <a:ext cx="4934985" cy="5998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NZ" i="1" dirty="0" smtClean="0">
                <a:solidFill>
                  <a:srgbClr val="0066CC"/>
                </a:solidFill>
              </a:rPr>
              <a:t>“</a:t>
            </a:r>
            <a:r>
              <a:rPr lang="en-NZ" sz="1800" i="1" dirty="0" smtClean="0">
                <a:solidFill>
                  <a:srgbClr val="0066CC"/>
                </a:solidFill>
              </a:rPr>
              <a:t>Thermal Packaging that Saves the Earth”</a:t>
            </a:r>
            <a:endParaRPr lang="en-NZ" sz="1800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97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14724</TotalTime>
  <Words>933</Words>
  <Application>Microsoft Office PowerPoint</Application>
  <PresentationFormat>On-screen Show (4:3)</PresentationFormat>
  <Paragraphs>190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Candara</vt:lpstr>
      <vt:lpstr>Sylfaen</vt:lpstr>
      <vt:lpstr>Symbol</vt:lpstr>
      <vt:lpstr>Wingdings</vt:lpstr>
      <vt:lpstr>Wingdings 3</vt:lpstr>
      <vt:lpstr>Waveform</vt:lpstr>
      <vt:lpstr>PowerPoint Presentation</vt:lpstr>
      <vt:lpstr>Overview</vt:lpstr>
      <vt:lpstr>Chilltainer Benefits</vt:lpstr>
      <vt:lpstr>Key Success Factors</vt:lpstr>
      <vt:lpstr>Sustainability</vt:lpstr>
      <vt:lpstr>Insulation Science</vt:lpstr>
      <vt:lpstr>Thermal Performance</vt:lpstr>
      <vt:lpstr>The Competition</vt:lpstr>
      <vt:lpstr>Scientific Tests</vt:lpstr>
      <vt:lpstr>Scientific Tests</vt:lpstr>
      <vt:lpstr>Successful Shipping</vt:lpstr>
      <vt:lpstr>No Leaks, No Breakages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Space Efficient</vt:lpstr>
      <vt:lpstr>No Leaks, No Breakages</vt:lpstr>
      <vt:lpstr>Chilltainer IP- Patents</vt:lpstr>
      <vt:lpstr>The Sales Proposition</vt:lpstr>
      <vt:lpstr>Total “Cool Chain” Savings</vt:lpstr>
      <vt:lpstr>Key Success Factors</vt:lpstr>
      <vt:lpstr>Case Studies</vt:lpstr>
      <vt:lpstr>What Sort of Products?</vt:lpstr>
      <vt:lpstr>Contact Details</vt:lpstr>
      <vt:lpstr>Website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Chilltainers</dc:title>
  <dc:creator>Hamish</dc:creator>
  <cp:lastModifiedBy>Hamish McGregor</cp:lastModifiedBy>
  <cp:revision>88</cp:revision>
  <cp:lastPrinted>2012-02-23T20:12:10Z</cp:lastPrinted>
  <dcterms:created xsi:type="dcterms:W3CDTF">2012-02-14T05:43:30Z</dcterms:created>
  <dcterms:modified xsi:type="dcterms:W3CDTF">2015-06-25T15:01:15Z</dcterms:modified>
</cp:coreProperties>
</file>