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3240" y="-84"/>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891B038-523B-4254-94FC-95D2C399FFAC}" type="datetimeFigureOut">
              <a:rPr lang="en-US" smtClean="0"/>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90A6-6411-475B-8FB6-AA989DD3CCEF}" type="slidenum">
              <a:rPr lang="en-US" smtClean="0"/>
              <a:t>‹#›</a:t>
            </a:fld>
            <a:endParaRPr lang="en-US"/>
          </a:p>
        </p:txBody>
      </p:sp>
    </p:spTree>
    <p:extLst>
      <p:ext uri="{BB962C8B-B14F-4D97-AF65-F5344CB8AC3E}">
        <p14:creationId xmlns:p14="http://schemas.microsoft.com/office/powerpoint/2010/main" val="1274458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91B038-523B-4254-94FC-95D2C399FFAC}" type="datetimeFigureOut">
              <a:rPr lang="en-US" smtClean="0"/>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90A6-6411-475B-8FB6-AA989DD3CCEF}" type="slidenum">
              <a:rPr lang="en-US" smtClean="0"/>
              <a:t>‹#›</a:t>
            </a:fld>
            <a:endParaRPr lang="en-US"/>
          </a:p>
        </p:txBody>
      </p:sp>
    </p:spTree>
    <p:extLst>
      <p:ext uri="{BB962C8B-B14F-4D97-AF65-F5344CB8AC3E}">
        <p14:creationId xmlns:p14="http://schemas.microsoft.com/office/powerpoint/2010/main" val="41076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91B038-523B-4254-94FC-95D2C399FFAC}" type="datetimeFigureOut">
              <a:rPr lang="en-US" smtClean="0"/>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90A6-6411-475B-8FB6-AA989DD3CCEF}" type="slidenum">
              <a:rPr lang="en-US" smtClean="0"/>
              <a:t>‹#›</a:t>
            </a:fld>
            <a:endParaRPr lang="en-US"/>
          </a:p>
        </p:txBody>
      </p:sp>
    </p:spTree>
    <p:extLst>
      <p:ext uri="{BB962C8B-B14F-4D97-AF65-F5344CB8AC3E}">
        <p14:creationId xmlns:p14="http://schemas.microsoft.com/office/powerpoint/2010/main" val="2950693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91B038-523B-4254-94FC-95D2C399FFAC}" type="datetimeFigureOut">
              <a:rPr lang="en-US" smtClean="0"/>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90A6-6411-475B-8FB6-AA989DD3CCEF}" type="slidenum">
              <a:rPr lang="en-US" smtClean="0"/>
              <a:t>‹#›</a:t>
            </a:fld>
            <a:endParaRPr lang="en-US"/>
          </a:p>
        </p:txBody>
      </p:sp>
    </p:spTree>
    <p:extLst>
      <p:ext uri="{BB962C8B-B14F-4D97-AF65-F5344CB8AC3E}">
        <p14:creationId xmlns:p14="http://schemas.microsoft.com/office/powerpoint/2010/main" val="1172747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91B038-523B-4254-94FC-95D2C399FFAC}" type="datetimeFigureOut">
              <a:rPr lang="en-US" smtClean="0"/>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90A6-6411-475B-8FB6-AA989DD3CCEF}" type="slidenum">
              <a:rPr lang="en-US" smtClean="0"/>
              <a:t>‹#›</a:t>
            </a:fld>
            <a:endParaRPr lang="en-US"/>
          </a:p>
        </p:txBody>
      </p:sp>
    </p:spTree>
    <p:extLst>
      <p:ext uri="{BB962C8B-B14F-4D97-AF65-F5344CB8AC3E}">
        <p14:creationId xmlns:p14="http://schemas.microsoft.com/office/powerpoint/2010/main" val="4090963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91B038-523B-4254-94FC-95D2C399FFAC}" type="datetimeFigureOut">
              <a:rPr lang="en-US" smtClean="0"/>
              <a:t>4/2/2013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7590A6-6411-475B-8FB6-AA989DD3CCEF}" type="slidenum">
              <a:rPr lang="en-US" smtClean="0"/>
              <a:t>‹#›</a:t>
            </a:fld>
            <a:endParaRPr lang="en-US"/>
          </a:p>
        </p:txBody>
      </p:sp>
    </p:spTree>
    <p:extLst>
      <p:ext uri="{BB962C8B-B14F-4D97-AF65-F5344CB8AC3E}">
        <p14:creationId xmlns:p14="http://schemas.microsoft.com/office/powerpoint/2010/main" val="1921339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891B038-523B-4254-94FC-95D2C399FFAC}" type="datetimeFigureOut">
              <a:rPr lang="en-US" smtClean="0"/>
              <a:t>4/2/2013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7590A6-6411-475B-8FB6-AA989DD3CCEF}" type="slidenum">
              <a:rPr lang="en-US" smtClean="0"/>
              <a:t>‹#›</a:t>
            </a:fld>
            <a:endParaRPr lang="en-US"/>
          </a:p>
        </p:txBody>
      </p:sp>
    </p:spTree>
    <p:extLst>
      <p:ext uri="{BB962C8B-B14F-4D97-AF65-F5344CB8AC3E}">
        <p14:creationId xmlns:p14="http://schemas.microsoft.com/office/powerpoint/2010/main" val="2141866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91B038-523B-4254-94FC-95D2C399FFAC}" type="datetimeFigureOut">
              <a:rPr lang="en-US" smtClean="0"/>
              <a:t>4/2/2013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7590A6-6411-475B-8FB6-AA989DD3CCEF}" type="slidenum">
              <a:rPr lang="en-US" smtClean="0"/>
              <a:t>‹#›</a:t>
            </a:fld>
            <a:endParaRPr lang="en-US"/>
          </a:p>
        </p:txBody>
      </p:sp>
    </p:spTree>
    <p:extLst>
      <p:ext uri="{BB962C8B-B14F-4D97-AF65-F5344CB8AC3E}">
        <p14:creationId xmlns:p14="http://schemas.microsoft.com/office/powerpoint/2010/main" val="1584712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91B038-523B-4254-94FC-95D2C399FFAC}" type="datetimeFigureOut">
              <a:rPr lang="en-US" smtClean="0"/>
              <a:t>4/2/2013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7590A6-6411-475B-8FB6-AA989DD3CCEF}" type="slidenum">
              <a:rPr lang="en-US" smtClean="0"/>
              <a:t>‹#›</a:t>
            </a:fld>
            <a:endParaRPr lang="en-US"/>
          </a:p>
        </p:txBody>
      </p:sp>
    </p:spTree>
    <p:extLst>
      <p:ext uri="{BB962C8B-B14F-4D97-AF65-F5344CB8AC3E}">
        <p14:creationId xmlns:p14="http://schemas.microsoft.com/office/powerpoint/2010/main" val="32703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91B038-523B-4254-94FC-95D2C399FFAC}" type="datetimeFigureOut">
              <a:rPr lang="en-US" smtClean="0"/>
              <a:t>4/2/2013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7590A6-6411-475B-8FB6-AA989DD3CCEF}" type="slidenum">
              <a:rPr lang="en-US" smtClean="0"/>
              <a:t>‹#›</a:t>
            </a:fld>
            <a:endParaRPr lang="en-US"/>
          </a:p>
        </p:txBody>
      </p:sp>
    </p:spTree>
    <p:extLst>
      <p:ext uri="{BB962C8B-B14F-4D97-AF65-F5344CB8AC3E}">
        <p14:creationId xmlns:p14="http://schemas.microsoft.com/office/powerpoint/2010/main" val="1155976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91B038-523B-4254-94FC-95D2C399FFAC}" type="datetimeFigureOut">
              <a:rPr lang="en-US" smtClean="0"/>
              <a:t>4/2/2013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7590A6-6411-475B-8FB6-AA989DD3CCEF}" type="slidenum">
              <a:rPr lang="en-US" smtClean="0"/>
              <a:t>‹#›</a:t>
            </a:fld>
            <a:endParaRPr lang="en-US"/>
          </a:p>
        </p:txBody>
      </p:sp>
    </p:spTree>
    <p:extLst>
      <p:ext uri="{BB962C8B-B14F-4D97-AF65-F5344CB8AC3E}">
        <p14:creationId xmlns:p14="http://schemas.microsoft.com/office/powerpoint/2010/main" val="40885868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D891B038-523B-4254-94FC-95D2C399FFAC}" type="datetimeFigureOut">
              <a:rPr lang="en-US" smtClean="0"/>
              <a:t>4/2/2013</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3A7590A6-6411-475B-8FB6-AA989DD3CCEF}" type="slidenum">
              <a:rPr lang="en-US" smtClean="0"/>
              <a:t>‹#›</a:t>
            </a:fld>
            <a:endParaRPr lang="en-US"/>
          </a:p>
        </p:txBody>
      </p:sp>
    </p:spTree>
    <p:extLst>
      <p:ext uri="{BB962C8B-B14F-4D97-AF65-F5344CB8AC3E}">
        <p14:creationId xmlns:p14="http://schemas.microsoft.com/office/powerpoint/2010/main" val="37506300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6200" y="1371600"/>
            <a:ext cx="6648450" cy="628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08597" y="1495425"/>
            <a:ext cx="6383655" cy="381000"/>
          </a:xfrm>
        </p:spPr>
        <p:txBody>
          <a:bodyPr>
            <a:noAutofit/>
          </a:bodyPr>
          <a:lstStyle/>
          <a:p>
            <a:r>
              <a:rPr lang="en-US" sz="1600" b="1" dirty="0" smtClean="0">
                <a:solidFill>
                  <a:schemeClr val="bg1"/>
                </a:solidFill>
              </a:rPr>
              <a:t>Unlock the potential of your IBM i applications through modernization.</a:t>
            </a:r>
            <a:endParaRPr lang="en-US" sz="1600" b="1" dirty="0">
              <a:solidFill>
                <a:schemeClr val="bg1"/>
              </a:solidFill>
            </a:endParaRPr>
          </a:p>
        </p:txBody>
      </p:sp>
      <p:sp>
        <p:nvSpPr>
          <p:cNvPr id="3" name="Subtitle 2"/>
          <p:cNvSpPr>
            <a:spLocks noGrp="1"/>
          </p:cNvSpPr>
          <p:nvPr>
            <p:ph type="subTitle" idx="1"/>
          </p:nvPr>
        </p:nvSpPr>
        <p:spPr>
          <a:xfrm>
            <a:off x="3429000" y="419100"/>
            <a:ext cx="3352800" cy="762000"/>
          </a:xfrm>
        </p:spPr>
        <p:txBody>
          <a:bodyPr>
            <a:noAutofit/>
          </a:bodyPr>
          <a:lstStyle/>
          <a:p>
            <a:r>
              <a:rPr lang="en-US" sz="2000" dirty="0" smtClean="0"/>
              <a:t>Application Development </a:t>
            </a:r>
            <a:br>
              <a:rPr lang="en-US" sz="2000" dirty="0" smtClean="0"/>
            </a:br>
            <a:r>
              <a:rPr lang="en-US" sz="2000" dirty="0" smtClean="0"/>
              <a:t>and Modernization Suite</a:t>
            </a:r>
            <a:endParaRPr lang="en-US" sz="2000" dirty="0"/>
          </a:p>
        </p:txBody>
      </p:sp>
      <p:pic>
        <p:nvPicPr>
          <p:cNvPr id="1026" name="Picture 2" descr="C:\Users\Amanda Blackburn\Documents\Work\Creative\Logos\ProfoundUI Logo_400x2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09550"/>
            <a:ext cx="278674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5771"/>
          <a:stretch/>
        </p:blipFill>
        <p:spPr>
          <a:xfrm>
            <a:off x="510302" y="2133600"/>
            <a:ext cx="3143488" cy="2301783"/>
          </a:xfrm>
          <a:prstGeom prst="rect">
            <a:avLst/>
          </a:prstGeom>
          <a:effectLst>
            <a:outerShdw blurRad="50800" dist="38100" dir="2700000" algn="tl" rotWithShape="0">
              <a:prstClr val="black">
                <a:alpha val="40000"/>
              </a:prstClr>
            </a:outerShdw>
          </a:effectLst>
        </p:spPr>
      </p:pic>
      <p:sp>
        <p:nvSpPr>
          <p:cNvPr id="9" name="Rectangle 8"/>
          <p:cNvSpPr/>
          <p:nvPr/>
        </p:nvSpPr>
        <p:spPr>
          <a:xfrm>
            <a:off x="4267200" y="2209800"/>
            <a:ext cx="2308860" cy="5943600"/>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smtClean="0">
                <a:solidFill>
                  <a:schemeClr val="tx1"/>
                </a:solidFill>
              </a:rPr>
              <a:t>Profound </a:t>
            </a:r>
            <a:r>
              <a:rPr lang="en-US" sz="1600" dirty="0">
                <a:solidFill>
                  <a:schemeClr val="tx1"/>
                </a:solidFill>
              </a:rPr>
              <a:t>UI is the native, </a:t>
            </a:r>
            <a:r>
              <a:rPr lang="en-US" sz="1600" dirty="0" smtClean="0">
                <a:solidFill>
                  <a:schemeClr val="tx1"/>
                </a:solidFill>
              </a:rPr>
              <a:t>comprehensive and </a:t>
            </a:r>
            <a:r>
              <a:rPr lang="en-US" sz="1600" dirty="0">
                <a:solidFill>
                  <a:schemeClr val="tx1"/>
                </a:solidFill>
              </a:rPr>
              <a:t>integrated </a:t>
            </a:r>
            <a:r>
              <a:rPr lang="en-US" sz="1600" dirty="0" smtClean="0">
                <a:solidFill>
                  <a:schemeClr val="tx1"/>
                </a:solidFill>
              </a:rPr>
              <a:t>suite of tools for developers </a:t>
            </a:r>
            <a:r>
              <a:rPr lang="en-US" sz="1600" dirty="0">
                <a:solidFill>
                  <a:schemeClr val="tx1"/>
                </a:solidFill>
              </a:rPr>
              <a:t>who want to:</a:t>
            </a:r>
          </a:p>
          <a:p>
            <a:r>
              <a:rPr lang="en-US" sz="1400" dirty="0">
                <a:solidFill>
                  <a:schemeClr val="tx1"/>
                </a:solidFill>
              </a:rPr>
              <a:t> </a:t>
            </a:r>
          </a:p>
          <a:p>
            <a:pPr marL="285750" lvl="0" indent="-285750">
              <a:spcBef>
                <a:spcPts val="1200"/>
              </a:spcBef>
              <a:buFont typeface="Arial" pitchFamily="34" charset="0"/>
              <a:buChar char="•"/>
            </a:pPr>
            <a:r>
              <a:rPr lang="en-US" sz="1400" dirty="0">
                <a:solidFill>
                  <a:schemeClr val="tx1"/>
                </a:solidFill>
              </a:rPr>
              <a:t>Create modern IBM i applications using </a:t>
            </a:r>
            <a:r>
              <a:rPr lang="en-US" sz="1400" dirty="0" smtClean="0">
                <a:solidFill>
                  <a:schemeClr val="tx1"/>
                </a:solidFill>
              </a:rPr>
              <a:t>existing </a:t>
            </a:r>
            <a:r>
              <a:rPr lang="en-US" sz="1400" dirty="0">
                <a:solidFill>
                  <a:schemeClr val="tx1"/>
                </a:solidFill>
              </a:rPr>
              <a:t>RPG or PHP</a:t>
            </a:r>
            <a:r>
              <a:rPr lang="en-US" sz="1400" b="1" dirty="0">
                <a:solidFill>
                  <a:schemeClr val="tx1"/>
                </a:solidFill>
              </a:rPr>
              <a:t> </a:t>
            </a:r>
            <a:r>
              <a:rPr lang="en-US" sz="1400" dirty="0">
                <a:solidFill>
                  <a:schemeClr val="tx1"/>
                </a:solidFill>
              </a:rPr>
              <a:t>development skills</a:t>
            </a:r>
          </a:p>
          <a:p>
            <a:pPr marL="285750" lvl="0" indent="-285750">
              <a:spcBef>
                <a:spcPts val="1200"/>
              </a:spcBef>
              <a:buFont typeface="Arial" pitchFamily="34" charset="0"/>
              <a:buChar char="•"/>
            </a:pPr>
            <a:r>
              <a:rPr lang="en-US" sz="1400" dirty="0">
                <a:solidFill>
                  <a:schemeClr val="tx1"/>
                </a:solidFill>
              </a:rPr>
              <a:t>Easily convert legacy RPG and DDS code into modern and open </a:t>
            </a:r>
            <a:r>
              <a:rPr lang="en-US" sz="1400" dirty="0" smtClean="0">
                <a:solidFill>
                  <a:schemeClr val="tx1"/>
                </a:solidFill>
              </a:rPr>
              <a:t>user interfaces</a:t>
            </a:r>
            <a:endParaRPr lang="en-US" sz="1400" dirty="0">
              <a:solidFill>
                <a:schemeClr val="tx1"/>
              </a:solidFill>
            </a:endParaRPr>
          </a:p>
          <a:p>
            <a:pPr marL="285750" lvl="0" indent="-285750">
              <a:spcBef>
                <a:spcPts val="1200"/>
              </a:spcBef>
              <a:buFont typeface="Arial" pitchFamily="34" charset="0"/>
              <a:buChar char="•"/>
            </a:pPr>
            <a:r>
              <a:rPr lang="en-US" sz="1400" dirty="0">
                <a:solidFill>
                  <a:schemeClr val="tx1"/>
                </a:solidFill>
              </a:rPr>
              <a:t>Use native IBM i features, like RPG Open Access, to modernize</a:t>
            </a:r>
          </a:p>
          <a:p>
            <a:pPr marL="285750" lvl="0" indent="-285750">
              <a:spcBef>
                <a:spcPts val="1200"/>
              </a:spcBef>
              <a:buFont typeface="Arial" pitchFamily="34" charset="0"/>
              <a:buChar char="•"/>
            </a:pPr>
            <a:r>
              <a:rPr lang="en-US" sz="1400" dirty="0">
                <a:solidFill>
                  <a:schemeClr val="tx1"/>
                </a:solidFill>
              </a:rPr>
              <a:t>Avoid complicated tools, learning new programming languages, and outsourcing development talent</a:t>
            </a:r>
          </a:p>
          <a:p>
            <a:endParaRPr lang="en-US" sz="1400" dirty="0">
              <a:solidFill>
                <a:schemeClr val="tx1"/>
              </a:solidFill>
            </a:endParaRPr>
          </a:p>
          <a:p>
            <a:endParaRPr lang="en-US" sz="1400" dirty="0" smtClean="0">
              <a:solidFill>
                <a:schemeClr val="tx1"/>
              </a:solidFill>
            </a:endParaRPr>
          </a:p>
        </p:txBody>
      </p:sp>
      <p:sp>
        <p:nvSpPr>
          <p:cNvPr id="10" name="TextBox 9"/>
          <p:cNvSpPr txBox="1"/>
          <p:nvPr/>
        </p:nvSpPr>
        <p:spPr>
          <a:xfrm>
            <a:off x="381000" y="4572000"/>
            <a:ext cx="3615214" cy="3400931"/>
          </a:xfrm>
          <a:prstGeom prst="rect">
            <a:avLst/>
          </a:prstGeom>
          <a:noFill/>
        </p:spPr>
        <p:txBody>
          <a:bodyPr wrap="square" rtlCol="0">
            <a:spAutoFit/>
          </a:bodyPr>
          <a:lstStyle/>
          <a:p>
            <a:r>
              <a:rPr lang="en-US" sz="1200" b="1" dirty="0" smtClean="0"/>
              <a:t>Open </a:t>
            </a:r>
          </a:p>
          <a:p>
            <a:r>
              <a:rPr lang="en-US" sz="1100" dirty="0"/>
              <a:t>Profound UI </a:t>
            </a:r>
            <a:r>
              <a:rPr lang="en-US" sz="1100" dirty="0" smtClean="0"/>
              <a:t>offers an </a:t>
            </a:r>
            <a:r>
              <a:rPr lang="en-US" sz="1100" dirty="0" smtClean="0"/>
              <a:t>open-source </a:t>
            </a:r>
            <a:r>
              <a:rPr lang="en-US" sz="1100" dirty="0" smtClean="0"/>
              <a:t>Web 2.0 UI framework </a:t>
            </a:r>
            <a:r>
              <a:rPr lang="en-US" sz="1100" dirty="0" smtClean="0"/>
              <a:t>that puts </a:t>
            </a:r>
            <a:r>
              <a:rPr lang="en-US" sz="1100" dirty="0" smtClean="0"/>
              <a:t>you in control. Vendor </a:t>
            </a:r>
            <a:r>
              <a:rPr lang="en-US" sz="1100" dirty="0" smtClean="0"/>
              <a:t>lock-in </a:t>
            </a:r>
            <a:r>
              <a:rPr lang="en-US" sz="1100" dirty="0" smtClean="0"/>
              <a:t>is a thing of the past.</a:t>
            </a:r>
            <a:endParaRPr lang="en-US" sz="700" b="1" dirty="0" smtClean="0"/>
          </a:p>
          <a:p>
            <a:endParaRPr lang="en-US" sz="800" b="1" dirty="0"/>
          </a:p>
          <a:p>
            <a:r>
              <a:rPr lang="en-US" sz="1200" b="1" dirty="0" smtClean="0"/>
              <a:t>Native</a:t>
            </a:r>
          </a:p>
          <a:p>
            <a:r>
              <a:rPr lang="en-US" sz="1100" dirty="0" smtClean="0"/>
              <a:t>Profound UI uses native IBM i and Web technologies, like JSON and HTML5, for Web and mobile development, and </a:t>
            </a:r>
            <a:r>
              <a:rPr lang="en-US" sz="1100" dirty="0" smtClean="0"/>
              <a:t>the most mature RPG </a:t>
            </a:r>
            <a:r>
              <a:rPr lang="en-US" sz="1100" dirty="0" smtClean="0"/>
              <a:t>Open </a:t>
            </a:r>
            <a:r>
              <a:rPr lang="en-US" sz="1100" dirty="0" smtClean="0"/>
              <a:t>Access handler available.</a:t>
            </a:r>
            <a:endParaRPr lang="en-US" sz="700" dirty="0" smtClean="0"/>
          </a:p>
          <a:p>
            <a:endParaRPr lang="en-US" sz="800" b="1" dirty="0" smtClean="0"/>
          </a:p>
          <a:p>
            <a:r>
              <a:rPr lang="en-US" sz="1200" b="1" dirty="0" smtClean="0"/>
              <a:t>Intuitive </a:t>
            </a:r>
          </a:p>
          <a:p>
            <a:r>
              <a:rPr lang="en-US" sz="1100" dirty="0" smtClean="0"/>
              <a:t>The graphical development interface of Profound UI makes it easy to build Web 2.0 and mobile applications using the coding skills you already have.  </a:t>
            </a:r>
            <a:endParaRPr lang="en-US" sz="800" dirty="0" smtClean="0"/>
          </a:p>
          <a:p>
            <a:endParaRPr lang="en-US" sz="800" dirty="0" smtClean="0"/>
          </a:p>
          <a:p>
            <a:r>
              <a:rPr lang="en-US" sz="1200" b="1" dirty="0"/>
              <a:t>Comprehensive</a:t>
            </a:r>
          </a:p>
          <a:p>
            <a:r>
              <a:rPr lang="en-US" sz="1100" dirty="0" smtClean="0"/>
              <a:t>The Profound UI suite supports a wide range of development and modernization needs, including new application development, </a:t>
            </a:r>
            <a:r>
              <a:rPr lang="en-US" sz="1100" dirty="0" smtClean="0"/>
              <a:t>mobile development, green screen Web enablement, legacy </a:t>
            </a:r>
            <a:r>
              <a:rPr lang="en-US" sz="1100" dirty="0" smtClean="0"/>
              <a:t>application </a:t>
            </a:r>
            <a:r>
              <a:rPr lang="en-US" sz="1100" dirty="0" smtClean="0"/>
              <a:t>conversion, </a:t>
            </a:r>
            <a:br>
              <a:rPr lang="en-US" sz="1100" dirty="0" smtClean="0"/>
            </a:br>
            <a:r>
              <a:rPr lang="en-US" sz="1100" dirty="0" smtClean="0"/>
              <a:t>and </a:t>
            </a:r>
            <a:r>
              <a:rPr lang="en-US" sz="1100" dirty="0" smtClean="0"/>
              <a:t>support for </a:t>
            </a:r>
            <a:r>
              <a:rPr lang="en-US" sz="1100" dirty="0" smtClean="0"/>
              <a:t>both RPG and PHP</a:t>
            </a:r>
            <a:r>
              <a:rPr lang="en-US" sz="1100" dirty="0" smtClean="0"/>
              <a:t>.</a:t>
            </a:r>
            <a:endParaRPr lang="en-US" sz="1100" dirty="0"/>
          </a:p>
        </p:txBody>
      </p:sp>
      <p:sp>
        <p:nvSpPr>
          <p:cNvPr id="12" name="TextBox 11"/>
          <p:cNvSpPr txBox="1"/>
          <p:nvPr/>
        </p:nvSpPr>
        <p:spPr>
          <a:xfrm>
            <a:off x="457200" y="4154574"/>
            <a:ext cx="3196590" cy="276999"/>
          </a:xfrm>
          <a:prstGeom prst="rect">
            <a:avLst/>
          </a:prstGeom>
          <a:noFill/>
        </p:spPr>
        <p:txBody>
          <a:bodyPr wrap="square" rtlCol="0">
            <a:spAutoFit/>
          </a:bodyPr>
          <a:lstStyle/>
          <a:p>
            <a:pPr algn="ctr"/>
            <a:r>
              <a:rPr lang="en-US" sz="1200" dirty="0" smtClean="0"/>
              <a:t>Visual Designer</a:t>
            </a:r>
            <a:endParaRPr lang="en-US" sz="1050" dirty="0"/>
          </a:p>
        </p:txBody>
      </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66586" y="8313418"/>
            <a:ext cx="829628" cy="829628"/>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599" y="8467402"/>
            <a:ext cx="1674495" cy="529418"/>
          </a:xfrm>
          <a:prstGeom prst="rect">
            <a:avLst/>
          </a:prstGeom>
        </p:spPr>
      </p:pic>
      <p:sp>
        <p:nvSpPr>
          <p:cNvPr id="16" name="TextBox 15"/>
          <p:cNvSpPr txBox="1"/>
          <p:nvPr/>
        </p:nvSpPr>
        <p:spPr>
          <a:xfrm>
            <a:off x="5100976" y="8482011"/>
            <a:ext cx="1475084" cy="246221"/>
          </a:xfrm>
          <a:prstGeom prst="rect">
            <a:avLst/>
          </a:prstGeom>
          <a:noFill/>
        </p:spPr>
        <p:txBody>
          <a:bodyPr wrap="none" rtlCol="0">
            <a:spAutoFit/>
          </a:bodyPr>
          <a:lstStyle/>
          <a:p>
            <a:r>
              <a:rPr lang="en-US" sz="1000" dirty="0" smtClean="0"/>
              <a:t>www.profoundlogic.com</a:t>
            </a:r>
            <a:endParaRPr lang="en-US" sz="1000" dirty="0"/>
          </a:p>
        </p:txBody>
      </p:sp>
      <p:sp>
        <p:nvSpPr>
          <p:cNvPr id="18" name="TextBox 17"/>
          <p:cNvSpPr txBox="1"/>
          <p:nvPr/>
        </p:nvSpPr>
        <p:spPr>
          <a:xfrm>
            <a:off x="5657219" y="8763000"/>
            <a:ext cx="918841" cy="246221"/>
          </a:xfrm>
          <a:prstGeom prst="rect">
            <a:avLst/>
          </a:prstGeom>
          <a:noFill/>
        </p:spPr>
        <p:txBody>
          <a:bodyPr wrap="none" rtlCol="0">
            <a:spAutoFit/>
          </a:bodyPr>
          <a:lstStyle/>
          <a:p>
            <a:r>
              <a:rPr lang="en-US" sz="1000" dirty="0" smtClean="0"/>
              <a:t>877-224-7768</a:t>
            </a:r>
            <a:endParaRPr lang="en-US" sz="1000" dirty="0"/>
          </a:p>
        </p:txBody>
      </p:sp>
      <p:sp>
        <p:nvSpPr>
          <p:cNvPr id="19" name="TextBox 18"/>
          <p:cNvSpPr txBox="1"/>
          <p:nvPr/>
        </p:nvSpPr>
        <p:spPr>
          <a:xfrm>
            <a:off x="5038460" y="8633221"/>
            <a:ext cx="1537600" cy="246221"/>
          </a:xfrm>
          <a:prstGeom prst="rect">
            <a:avLst/>
          </a:prstGeom>
          <a:noFill/>
        </p:spPr>
        <p:txBody>
          <a:bodyPr wrap="none" rtlCol="0">
            <a:spAutoFit/>
          </a:bodyPr>
          <a:lstStyle/>
          <a:p>
            <a:r>
              <a:rPr lang="en-US" sz="1000" dirty="0" smtClean="0"/>
              <a:t>sales@profoundlogic.com</a:t>
            </a:r>
            <a:endParaRPr lang="en-US" sz="1000" dirty="0"/>
          </a:p>
        </p:txBody>
      </p:sp>
      <p:sp>
        <p:nvSpPr>
          <p:cNvPr id="20" name="Subtitle 2"/>
          <p:cNvSpPr txBox="1">
            <a:spLocks/>
          </p:cNvSpPr>
          <p:nvPr/>
        </p:nvSpPr>
        <p:spPr>
          <a:xfrm>
            <a:off x="5657218" y="53660"/>
            <a:ext cx="1129169" cy="327340"/>
          </a:xfrm>
          <a:prstGeom prst="rect">
            <a:avLst/>
          </a:prstGeom>
          <a:solidFill>
            <a:srgbClr val="FFFF00"/>
          </a:solidFill>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1200" dirty="0" smtClean="0">
                <a:solidFill>
                  <a:schemeClr val="tx1"/>
                </a:solidFill>
              </a:rPr>
              <a:t>Front</a:t>
            </a:r>
            <a:endParaRPr lang="en-US" sz="1200" dirty="0">
              <a:solidFill>
                <a:schemeClr val="tx1"/>
              </a:solidFill>
            </a:endParaRPr>
          </a:p>
        </p:txBody>
      </p:sp>
    </p:spTree>
    <p:extLst>
      <p:ext uri="{BB962C8B-B14F-4D97-AF65-F5344CB8AC3E}">
        <p14:creationId xmlns:p14="http://schemas.microsoft.com/office/powerpoint/2010/main" val="21282338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362060" y="476250"/>
            <a:ext cx="3352800" cy="762000"/>
          </a:xfrm>
        </p:spPr>
        <p:txBody>
          <a:bodyPr>
            <a:noAutofit/>
          </a:bodyPr>
          <a:lstStyle/>
          <a:p>
            <a:r>
              <a:rPr lang="en-US" sz="2000" dirty="0" smtClean="0"/>
              <a:t>Integrated Solutions</a:t>
            </a:r>
            <a:endParaRPr lang="en-US" sz="2000" dirty="0"/>
          </a:p>
        </p:txBody>
      </p:sp>
      <p:pic>
        <p:nvPicPr>
          <p:cNvPr id="1026" name="Picture 2" descr="C:\Users\Amanda Blackburn\Documents\Work\Creative\Logos\ProfoundUI Logo_400x2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09550"/>
            <a:ext cx="278674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66586" y="8313418"/>
            <a:ext cx="829628" cy="829628"/>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599" y="8467402"/>
            <a:ext cx="1674495" cy="529418"/>
          </a:xfrm>
          <a:prstGeom prst="rect">
            <a:avLst/>
          </a:prstGeom>
        </p:spPr>
      </p:pic>
      <p:sp>
        <p:nvSpPr>
          <p:cNvPr id="16" name="TextBox 15"/>
          <p:cNvSpPr txBox="1"/>
          <p:nvPr/>
        </p:nvSpPr>
        <p:spPr>
          <a:xfrm>
            <a:off x="5100976" y="8482011"/>
            <a:ext cx="1475084" cy="246221"/>
          </a:xfrm>
          <a:prstGeom prst="rect">
            <a:avLst/>
          </a:prstGeom>
          <a:noFill/>
        </p:spPr>
        <p:txBody>
          <a:bodyPr wrap="none" rtlCol="0">
            <a:spAutoFit/>
          </a:bodyPr>
          <a:lstStyle/>
          <a:p>
            <a:r>
              <a:rPr lang="en-US" sz="1000" dirty="0" smtClean="0"/>
              <a:t>www.profoundlogic.com</a:t>
            </a:r>
            <a:endParaRPr lang="en-US" sz="1000" dirty="0"/>
          </a:p>
        </p:txBody>
      </p:sp>
      <p:sp>
        <p:nvSpPr>
          <p:cNvPr id="18" name="TextBox 17"/>
          <p:cNvSpPr txBox="1"/>
          <p:nvPr/>
        </p:nvSpPr>
        <p:spPr>
          <a:xfrm>
            <a:off x="5657219" y="8763000"/>
            <a:ext cx="918841" cy="246221"/>
          </a:xfrm>
          <a:prstGeom prst="rect">
            <a:avLst/>
          </a:prstGeom>
          <a:noFill/>
        </p:spPr>
        <p:txBody>
          <a:bodyPr wrap="none" rtlCol="0">
            <a:spAutoFit/>
          </a:bodyPr>
          <a:lstStyle/>
          <a:p>
            <a:r>
              <a:rPr lang="en-US" sz="1000" dirty="0" smtClean="0"/>
              <a:t>877-224-7768</a:t>
            </a:r>
            <a:endParaRPr lang="en-US" sz="1000" dirty="0"/>
          </a:p>
        </p:txBody>
      </p:sp>
      <p:sp>
        <p:nvSpPr>
          <p:cNvPr id="19" name="TextBox 18"/>
          <p:cNvSpPr txBox="1"/>
          <p:nvPr/>
        </p:nvSpPr>
        <p:spPr>
          <a:xfrm>
            <a:off x="5038460" y="8633221"/>
            <a:ext cx="1537600" cy="246221"/>
          </a:xfrm>
          <a:prstGeom prst="rect">
            <a:avLst/>
          </a:prstGeom>
          <a:noFill/>
        </p:spPr>
        <p:txBody>
          <a:bodyPr wrap="none" rtlCol="0">
            <a:spAutoFit/>
          </a:bodyPr>
          <a:lstStyle/>
          <a:p>
            <a:r>
              <a:rPr lang="en-US" sz="1000" dirty="0" smtClean="0"/>
              <a:t>sales@profoundlogic.com</a:t>
            </a:r>
            <a:endParaRPr lang="en-US" sz="1000" dirty="0"/>
          </a:p>
        </p:txBody>
      </p:sp>
      <p:sp>
        <p:nvSpPr>
          <p:cNvPr id="17" name="Subtitle 2"/>
          <p:cNvSpPr txBox="1">
            <a:spLocks/>
          </p:cNvSpPr>
          <p:nvPr/>
        </p:nvSpPr>
        <p:spPr>
          <a:xfrm>
            <a:off x="5657218" y="53660"/>
            <a:ext cx="1129169" cy="327340"/>
          </a:xfrm>
          <a:prstGeom prst="rect">
            <a:avLst/>
          </a:prstGeom>
          <a:solidFill>
            <a:srgbClr val="FFFF00"/>
          </a:solidFill>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1200" dirty="0" smtClean="0">
                <a:solidFill>
                  <a:schemeClr val="tx1"/>
                </a:solidFill>
              </a:rPr>
              <a:t>Back</a:t>
            </a:r>
            <a:endParaRPr lang="en-US" sz="1200" dirty="0">
              <a:solidFill>
                <a:schemeClr val="tx1"/>
              </a:solidFill>
            </a:endParaRPr>
          </a:p>
        </p:txBody>
      </p:sp>
      <p:sp>
        <p:nvSpPr>
          <p:cNvPr id="1039" name="Oval 1038"/>
          <p:cNvSpPr/>
          <p:nvPr/>
        </p:nvSpPr>
        <p:spPr>
          <a:xfrm>
            <a:off x="2890332" y="1654929"/>
            <a:ext cx="3859645" cy="38431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 name="Oval 3"/>
          <p:cNvSpPr/>
          <p:nvPr/>
        </p:nvSpPr>
        <p:spPr>
          <a:xfrm>
            <a:off x="3217086" y="1989062"/>
            <a:ext cx="3275034" cy="319967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cxnSp>
        <p:nvCxnSpPr>
          <p:cNvPr id="6" name="Straight Connector 5"/>
          <p:cNvCxnSpPr/>
          <p:nvPr/>
        </p:nvCxnSpPr>
        <p:spPr>
          <a:xfrm flipH="1" flipV="1">
            <a:off x="4854603" y="1989062"/>
            <a:ext cx="11998" cy="1587449"/>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3755318" y="3576511"/>
            <a:ext cx="1105284" cy="1194317"/>
          </a:xfrm>
          <a:prstGeom prst="line">
            <a:avLst/>
          </a:prstGeom>
        </p:spPr>
        <p:style>
          <a:lnRef idx="1">
            <a:schemeClr val="accent1"/>
          </a:lnRef>
          <a:fillRef idx="0">
            <a:schemeClr val="accent1"/>
          </a:fillRef>
          <a:effectRef idx="0">
            <a:schemeClr val="accent1"/>
          </a:effectRef>
          <a:fontRef idx="minor">
            <a:schemeClr val="tx1"/>
          </a:fontRef>
        </p:style>
      </p:cxnSp>
      <p:sp>
        <p:nvSpPr>
          <p:cNvPr id="24" name="Title 1"/>
          <p:cNvSpPr txBox="1">
            <a:spLocks/>
          </p:cNvSpPr>
          <p:nvPr/>
        </p:nvSpPr>
        <p:spPr>
          <a:xfrm>
            <a:off x="3424626" y="2175314"/>
            <a:ext cx="1715057" cy="90566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400" dirty="0" smtClean="0">
                <a:solidFill>
                  <a:schemeClr val="tx2"/>
                </a:solidFill>
              </a:rPr>
              <a:t>New </a:t>
            </a:r>
            <a:br>
              <a:rPr lang="en-US" sz="1400" dirty="0" smtClean="0">
                <a:solidFill>
                  <a:schemeClr val="tx2"/>
                </a:solidFill>
              </a:rPr>
            </a:br>
            <a:r>
              <a:rPr lang="en-US" sz="1400" dirty="0" smtClean="0">
                <a:solidFill>
                  <a:schemeClr val="tx2"/>
                </a:solidFill>
              </a:rPr>
              <a:t>Application</a:t>
            </a:r>
          </a:p>
          <a:p>
            <a:r>
              <a:rPr lang="en-US" sz="1400" dirty="0" smtClean="0">
                <a:solidFill>
                  <a:schemeClr val="tx2"/>
                </a:solidFill>
              </a:rPr>
              <a:t>Development</a:t>
            </a:r>
            <a:endParaRPr lang="en-US" sz="1400" dirty="0">
              <a:solidFill>
                <a:schemeClr val="tx2"/>
              </a:solidFill>
            </a:endParaRPr>
          </a:p>
        </p:txBody>
      </p:sp>
      <p:cxnSp>
        <p:nvCxnSpPr>
          <p:cNvPr id="29" name="Straight Connector 28"/>
          <p:cNvCxnSpPr/>
          <p:nvPr/>
        </p:nvCxnSpPr>
        <p:spPr>
          <a:xfrm>
            <a:off x="4885833" y="3576511"/>
            <a:ext cx="1247759" cy="1046098"/>
          </a:xfrm>
          <a:prstGeom prst="line">
            <a:avLst/>
          </a:prstGeom>
        </p:spPr>
        <p:style>
          <a:lnRef idx="1">
            <a:schemeClr val="accent1"/>
          </a:lnRef>
          <a:fillRef idx="0">
            <a:schemeClr val="accent1"/>
          </a:fillRef>
          <a:effectRef idx="0">
            <a:schemeClr val="accent1"/>
          </a:effectRef>
          <a:fontRef idx="minor">
            <a:schemeClr val="tx1"/>
          </a:fontRef>
        </p:style>
      </p:cxnSp>
      <p:sp>
        <p:nvSpPr>
          <p:cNvPr id="40" name="Title 1"/>
          <p:cNvSpPr txBox="1">
            <a:spLocks/>
          </p:cNvSpPr>
          <p:nvPr/>
        </p:nvSpPr>
        <p:spPr>
          <a:xfrm>
            <a:off x="4080297" y="4284009"/>
            <a:ext cx="1747946" cy="7155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400" dirty="0" smtClean="0">
                <a:solidFill>
                  <a:schemeClr val="tx2"/>
                </a:solidFill>
              </a:rPr>
              <a:t>CGI &amp; </a:t>
            </a:r>
            <a:br>
              <a:rPr lang="en-US" sz="1400" dirty="0" smtClean="0">
                <a:solidFill>
                  <a:schemeClr val="tx2"/>
                </a:solidFill>
              </a:rPr>
            </a:br>
            <a:r>
              <a:rPr lang="en-US" sz="1400" dirty="0" smtClean="0">
                <a:solidFill>
                  <a:schemeClr val="tx2"/>
                </a:solidFill>
              </a:rPr>
              <a:t>Stateless</a:t>
            </a:r>
          </a:p>
          <a:p>
            <a:r>
              <a:rPr lang="en-US" sz="1400" dirty="0" smtClean="0">
                <a:solidFill>
                  <a:schemeClr val="tx2"/>
                </a:solidFill>
              </a:rPr>
              <a:t>Web Development</a:t>
            </a:r>
            <a:r>
              <a:rPr lang="en-US" sz="1400" dirty="0" smtClean="0">
                <a:solidFill>
                  <a:schemeClr val="tx2"/>
                </a:solidFill>
              </a:rPr>
              <a:t> </a:t>
            </a:r>
            <a:endParaRPr lang="en-US" sz="1400" dirty="0">
              <a:solidFill>
                <a:schemeClr val="tx2"/>
              </a:solidFill>
            </a:endParaRPr>
          </a:p>
        </p:txBody>
      </p:sp>
      <p:sp>
        <p:nvSpPr>
          <p:cNvPr id="1040" name="TextBox 1039"/>
          <p:cNvSpPr txBox="1"/>
          <p:nvPr/>
        </p:nvSpPr>
        <p:spPr>
          <a:xfrm>
            <a:off x="4598499" y="3962400"/>
            <a:ext cx="617549" cy="279919"/>
          </a:xfrm>
          <a:prstGeom prst="rect">
            <a:avLst/>
          </a:prstGeom>
          <a:noFill/>
        </p:spPr>
        <p:txBody>
          <a:bodyPr wrap="none" rtlCol="0">
            <a:spAutoFit/>
          </a:bodyPr>
          <a:lstStyle/>
          <a:p>
            <a:r>
              <a:rPr lang="en-US" sz="1600" dirty="0" err="1" smtClean="0"/>
              <a:t>RPGsp</a:t>
            </a:r>
            <a:endParaRPr lang="en-US" sz="1600" dirty="0"/>
          </a:p>
        </p:txBody>
      </p:sp>
      <p:sp>
        <p:nvSpPr>
          <p:cNvPr id="81" name="TextBox 80"/>
          <p:cNvSpPr txBox="1"/>
          <p:nvPr/>
        </p:nvSpPr>
        <p:spPr>
          <a:xfrm>
            <a:off x="3294251" y="2954456"/>
            <a:ext cx="1146867" cy="1089559"/>
          </a:xfrm>
          <a:prstGeom prst="rect">
            <a:avLst/>
          </a:prstGeom>
          <a:noFill/>
        </p:spPr>
        <p:txBody>
          <a:bodyPr wrap="none" rtlCol="0">
            <a:spAutoFit/>
          </a:bodyPr>
          <a:lstStyle/>
          <a:p>
            <a:pPr algn="ctr"/>
            <a:r>
              <a:rPr lang="en-US" sz="1200" dirty="0" smtClean="0"/>
              <a:t>Open Source </a:t>
            </a:r>
            <a:br>
              <a:rPr lang="en-US" sz="1200" dirty="0" smtClean="0"/>
            </a:br>
            <a:r>
              <a:rPr lang="en-US" sz="1200" dirty="0" smtClean="0"/>
              <a:t>Framework</a:t>
            </a:r>
            <a:r>
              <a:rPr lang="en-US" sz="400" dirty="0" smtClean="0"/>
              <a:t/>
            </a:r>
            <a:br>
              <a:rPr lang="en-US" sz="400" dirty="0" smtClean="0"/>
            </a:br>
            <a:endParaRPr lang="en-US" sz="400" dirty="0" smtClean="0"/>
          </a:p>
          <a:p>
            <a:pPr algn="ctr"/>
            <a:r>
              <a:rPr lang="en-US" sz="1200" dirty="0" smtClean="0"/>
              <a:t>Visual Designer</a:t>
            </a:r>
            <a:br>
              <a:rPr lang="en-US" sz="1200" dirty="0" smtClean="0"/>
            </a:br>
            <a:r>
              <a:rPr lang="en-US" sz="1200" dirty="0" smtClean="0"/>
              <a:t>(RPG &amp; PHP)</a:t>
            </a:r>
            <a:endParaRPr lang="en-US" sz="600" dirty="0" smtClean="0"/>
          </a:p>
          <a:p>
            <a:pPr algn="ctr"/>
            <a:endParaRPr lang="en-US" sz="600" dirty="0"/>
          </a:p>
          <a:p>
            <a:pPr algn="ctr"/>
            <a:r>
              <a:rPr lang="en-US" sz="1200" dirty="0" smtClean="0"/>
              <a:t>RPG OA Handler</a:t>
            </a:r>
            <a:endParaRPr lang="en-US" sz="1200" dirty="0"/>
          </a:p>
        </p:txBody>
      </p:sp>
      <p:sp>
        <p:nvSpPr>
          <p:cNvPr id="82" name="TextBox 81"/>
          <p:cNvSpPr txBox="1"/>
          <p:nvPr/>
        </p:nvSpPr>
        <p:spPr>
          <a:xfrm>
            <a:off x="5286965" y="2963987"/>
            <a:ext cx="526814" cy="254472"/>
          </a:xfrm>
          <a:prstGeom prst="rect">
            <a:avLst/>
          </a:prstGeom>
          <a:noFill/>
        </p:spPr>
        <p:txBody>
          <a:bodyPr wrap="none" rtlCol="0">
            <a:spAutoFit/>
          </a:bodyPr>
          <a:lstStyle/>
          <a:p>
            <a:pPr algn="ctr"/>
            <a:r>
              <a:rPr lang="en-US" sz="1400" dirty="0" smtClean="0"/>
              <a:t>Genie</a:t>
            </a:r>
            <a:endParaRPr lang="en-US" sz="1600" dirty="0"/>
          </a:p>
        </p:txBody>
      </p:sp>
      <p:sp>
        <p:nvSpPr>
          <p:cNvPr id="70" name="Oval 69"/>
          <p:cNvSpPr/>
          <p:nvPr/>
        </p:nvSpPr>
        <p:spPr>
          <a:xfrm>
            <a:off x="4495800" y="3495779"/>
            <a:ext cx="969082" cy="397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p:cNvSpPr txBox="1"/>
          <p:nvPr/>
        </p:nvSpPr>
        <p:spPr>
          <a:xfrm>
            <a:off x="4591383" y="3495779"/>
            <a:ext cx="588900" cy="254472"/>
          </a:xfrm>
          <a:prstGeom prst="rect">
            <a:avLst/>
          </a:prstGeom>
          <a:noFill/>
        </p:spPr>
        <p:txBody>
          <a:bodyPr wrap="none" rtlCol="0">
            <a:spAutoFit/>
          </a:bodyPr>
          <a:lstStyle/>
          <a:p>
            <a:pPr algn="ctr"/>
            <a:r>
              <a:rPr lang="en-US" sz="1400" dirty="0" smtClean="0"/>
              <a:t>Atrium</a:t>
            </a:r>
            <a:endParaRPr lang="en-US" sz="1600" dirty="0"/>
          </a:p>
        </p:txBody>
      </p:sp>
      <p:sp>
        <p:nvSpPr>
          <p:cNvPr id="1045" name="Rectangle 1044"/>
          <p:cNvSpPr/>
          <p:nvPr/>
        </p:nvSpPr>
        <p:spPr>
          <a:xfrm>
            <a:off x="152400" y="1676400"/>
            <a:ext cx="2716414" cy="1169551"/>
          </a:xfrm>
          <a:prstGeom prst="rect">
            <a:avLst/>
          </a:prstGeom>
        </p:spPr>
        <p:txBody>
          <a:bodyPr wrap="square">
            <a:spAutoFit/>
          </a:bodyPr>
          <a:lstStyle/>
          <a:p>
            <a:r>
              <a:rPr lang="en-US" sz="1400" dirty="0"/>
              <a:t>The Profound UI suite </a:t>
            </a:r>
            <a:r>
              <a:rPr lang="en-US" sz="1400" dirty="0" smtClean="0"/>
              <a:t>is made up of solutions that seamlessly integrate to meet your modernization needs today and for years to come.</a:t>
            </a:r>
            <a:endParaRPr lang="en-US" sz="1400" dirty="0"/>
          </a:p>
        </p:txBody>
      </p:sp>
      <p:sp>
        <p:nvSpPr>
          <p:cNvPr id="1047" name="Rectangle 1046"/>
          <p:cNvSpPr/>
          <p:nvPr/>
        </p:nvSpPr>
        <p:spPr>
          <a:xfrm>
            <a:off x="131156" y="3048000"/>
            <a:ext cx="2612044" cy="2492990"/>
          </a:xfrm>
          <a:prstGeom prst="rect">
            <a:avLst/>
          </a:prstGeom>
        </p:spPr>
        <p:txBody>
          <a:bodyPr wrap="square">
            <a:spAutoFit/>
          </a:bodyPr>
          <a:lstStyle/>
          <a:p>
            <a:pPr marL="285750" lvl="0" indent="-285750">
              <a:buFont typeface="Arial" pitchFamily="34" charset="0"/>
              <a:buChar char="•"/>
            </a:pPr>
            <a:r>
              <a:rPr lang="en-US" sz="1200" b="1" dirty="0" smtClean="0"/>
              <a:t>Profound UI Visual Designer </a:t>
            </a:r>
            <a:br>
              <a:rPr lang="en-US" sz="1200" b="1" dirty="0" smtClean="0"/>
            </a:br>
            <a:r>
              <a:rPr lang="en-US" sz="1200" dirty="0" smtClean="0"/>
              <a:t>A robust, intuitive IDE </a:t>
            </a:r>
            <a:r>
              <a:rPr lang="en-US" sz="1200" dirty="0" smtClean="0"/>
              <a:t>that enables </a:t>
            </a:r>
            <a:r>
              <a:rPr lang="en-US" sz="1200" dirty="0" smtClean="0"/>
              <a:t>you to drag-and-drop your way to new RPG and PHP applications for the Web and mobile devices </a:t>
            </a:r>
          </a:p>
          <a:p>
            <a:pPr marL="285750" lvl="0" indent="-285750">
              <a:buFont typeface="Arial" pitchFamily="34" charset="0"/>
              <a:buChar char="•"/>
            </a:pPr>
            <a:r>
              <a:rPr lang="en-US" sz="1200" b="1" dirty="0" smtClean="0"/>
              <a:t>RPG Open Access Handler</a:t>
            </a:r>
            <a:r>
              <a:rPr lang="en-US" sz="1200" dirty="0" smtClean="0"/>
              <a:t> </a:t>
            </a:r>
            <a:br>
              <a:rPr lang="en-US" sz="1200" dirty="0" smtClean="0"/>
            </a:br>
            <a:r>
              <a:rPr lang="en-US" sz="1200" dirty="0" smtClean="0"/>
              <a:t>Profound Logic was the first vendor to create a Handler for RPG OA – the IBM i feature that takes your RPG code completely off the 5250 stream for truly modern applications. </a:t>
            </a:r>
          </a:p>
        </p:txBody>
      </p:sp>
      <p:sp>
        <p:nvSpPr>
          <p:cNvPr id="1072" name="Rectangle 1071"/>
          <p:cNvSpPr/>
          <p:nvPr/>
        </p:nvSpPr>
        <p:spPr>
          <a:xfrm>
            <a:off x="4191000" y="5834896"/>
            <a:ext cx="2418735" cy="1785104"/>
          </a:xfrm>
          <a:prstGeom prst="rect">
            <a:avLst/>
          </a:prstGeom>
          <a:solidFill>
            <a:schemeClr val="bg1">
              <a:lumMod val="95000"/>
            </a:schemeClr>
          </a:solidFill>
        </p:spPr>
        <p:txBody>
          <a:bodyPr wrap="square">
            <a:spAutoFit/>
          </a:bodyPr>
          <a:lstStyle/>
          <a:p>
            <a:pPr algn="ctr"/>
            <a:r>
              <a:rPr lang="en-US" sz="1100" dirty="0" smtClean="0"/>
              <a:t>“We looked at a few solutions that claimed to do what we were looking for, but they didn’t offer the right combination of tools, services and support we knew we needed with this project. We found the right partner with Profound Logic Software.”</a:t>
            </a:r>
          </a:p>
          <a:p>
            <a:pPr algn="ctr"/>
            <a:r>
              <a:rPr lang="en-US" sz="1100" dirty="0" smtClean="0"/>
              <a:t/>
            </a:r>
            <a:br>
              <a:rPr lang="en-US" sz="1100" dirty="0" smtClean="0"/>
            </a:br>
            <a:r>
              <a:rPr lang="en-US" sz="1100" dirty="0" smtClean="0"/>
              <a:t>Rick </a:t>
            </a:r>
            <a:r>
              <a:rPr lang="en-US" sz="1100" dirty="0" err="1" smtClean="0"/>
              <a:t>Welage</a:t>
            </a:r>
            <a:r>
              <a:rPr lang="en-US" sz="1100" dirty="0" smtClean="0"/>
              <a:t>, Director of IT Applications, </a:t>
            </a:r>
            <a:r>
              <a:rPr lang="en-US" sz="1100" dirty="0" err="1" smtClean="0"/>
              <a:t>WinWholesale</a:t>
            </a:r>
            <a:endParaRPr lang="en-US" sz="1100" dirty="0"/>
          </a:p>
        </p:txBody>
      </p:sp>
      <p:sp>
        <p:nvSpPr>
          <p:cNvPr id="2" name="Rectangle 1"/>
          <p:cNvSpPr/>
          <p:nvPr/>
        </p:nvSpPr>
        <p:spPr>
          <a:xfrm>
            <a:off x="131156" y="5410200"/>
            <a:ext cx="3759593" cy="2492990"/>
          </a:xfrm>
          <a:prstGeom prst="rect">
            <a:avLst/>
          </a:prstGeom>
        </p:spPr>
        <p:txBody>
          <a:bodyPr wrap="square">
            <a:spAutoFit/>
          </a:bodyPr>
          <a:lstStyle/>
          <a:p>
            <a:pPr marL="285750" lvl="0" indent="-285750">
              <a:buFont typeface="Arial" pitchFamily="34" charset="0"/>
              <a:buChar char="•"/>
            </a:pPr>
            <a:r>
              <a:rPr lang="en-US" sz="1200" b="1" dirty="0"/>
              <a:t>Genie</a:t>
            </a:r>
            <a:r>
              <a:rPr lang="en-US" sz="1200" dirty="0"/>
              <a:t/>
            </a:r>
            <a:br>
              <a:rPr lang="en-US" sz="1200" dirty="0"/>
            </a:br>
            <a:r>
              <a:rPr lang="en-US" sz="1200" dirty="0"/>
              <a:t>The fastest, easiest way to modernize RPG applications by putting an intelligent GUI layer on top of them</a:t>
            </a:r>
          </a:p>
          <a:p>
            <a:pPr marL="285750" lvl="0" indent="-285750">
              <a:buFont typeface="Arial" pitchFamily="34" charset="0"/>
              <a:buChar char="•"/>
            </a:pPr>
            <a:r>
              <a:rPr lang="en-US" sz="1200" b="1" dirty="0"/>
              <a:t>Atrium </a:t>
            </a:r>
            <a:r>
              <a:rPr lang="en-US" sz="1200" dirty="0"/>
              <a:t/>
            </a:r>
            <a:br>
              <a:rPr lang="en-US" sz="1200" dirty="0"/>
            </a:br>
            <a:r>
              <a:rPr lang="en-US" sz="1200" dirty="0"/>
              <a:t>Centralized,  role-based navigation for IBM i applications</a:t>
            </a:r>
          </a:p>
          <a:p>
            <a:pPr marL="285750" lvl="0" indent="-285750">
              <a:buFont typeface="Arial" pitchFamily="34" charset="0"/>
              <a:buChar char="•"/>
            </a:pPr>
            <a:r>
              <a:rPr lang="en-US" sz="1200" b="1" dirty="0"/>
              <a:t>DDS Conversion</a:t>
            </a:r>
            <a:r>
              <a:rPr lang="en-US" sz="1200" dirty="0"/>
              <a:t/>
            </a:r>
            <a:br>
              <a:rPr lang="en-US" sz="1200" dirty="0"/>
            </a:br>
            <a:r>
              <a:rPr lang="en-US" sz="1200" dirty="0"/>
              <a:t>An automated solution to completely remove your applications’ dependency on 5250</a:t>
            </a:r>
          </a:p>
          <a:p>
            <a:pPr marL="285750" lvl="0" indent="-285750">
              <a:buFont typeface="Arial" pitchFamily="34" charset="0"/>
              <a:buChar char="•"/>
            </a:pPr>
            <a:r>
              <a:rPr lang="en-US" sz="1200" b="1" dirty="0" err="1"/>
              <a:t>RPGsp</a:t>
            </a:r>
            <a:r>
              <a:rPr lang="en-US" sz="1200" b="1" dirty="0"/>
              <a:t> </a:t>
            </a:r>
            <a:r>
              <a:rPr lang="en-US" sz="1200" dirty="0"/>
              <a:t/>
            </a:r>
            <a:br>
              <a:rPr lang="en-US" sz="1200" dirty="0"/>
            </a:br>
            <a:r>
              <a:rPr lang="en-US" sz="1200" dirty="0"/>
              <a:t>A website design and development tool built for the RPG developer </a:t>
            </a:r>
          </a:p>
        </p:txBody>
      </p:sp>
      <p:sp>
        <p:nvSpPr>
          <p:cNvPr id="30" name="Subtitle 2"/>
          <p:cNvSpPr txBox="1">
            <a:spLocks/>
          </p:cNvSpPr>
          <p:nvPr/>
        </p:nvSpPr>
        <p:spPr>
          <a:xfrm>
            <a:off x="6185392" y="2052129"/>
            <a:ext cx="2078656" cy="1536772"/>
          </a:xfrm>
          <a:prstGeom prst="rect">
            <a:avLst/>
          </a:prstGeom>
          <a:solidFill>
            <a:srgbClr val="FFFF00"/>
          </a:solidFill>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1200" dirty="0" smtClean="0">
                <a:solidFill>
                  <a:schemeClr val="tx1"/>
                </a:solidFill>
              </a:rPr>
              <a:t>3D Graphic/conceptual diagram</a:t>
            </a:r>
          </a:p>
          <a:p>
            <a:r>
              <a:rPr lang="en-US" sz="1200" dirty="0" smtClean="0">
                <a:solidFill>
                  <a:schemeClr val="tx1"/>
                </a:solidFill>
              </a:rPr>
              <a:t>Include on outer ring:</a:t>
            </a:r>
          </a:p>
          <a:p>
            <a:r>
              <a:rPr lang="en-US" sz="1200" b="1" dirty="0" smtClean="0">
                <a:solidFill>
                  <a:schemeClr val="tx1"/>
                </a:solidFill>
              </a:rPr>
              <a:t>Professional Services:</a:t>
            </a:r>
          </a:p>
          <a:p>
            <a:r>
              <a:rPr lang="en-US" sz="1200" b="1" dirty="0" smtClean="0">
                <a:solidFill>
                  <a:schemeClr val="tx1"/>
                </a:solidFill>
              </a:rPr>
              <a:t>Mass DDS Conversion   -   Hands-on Training  -  Expert Development</a:t>
            </a:r>
            <a:endParaRPr lang="en-US" sz="1200" b="1" dirty="0">
              <a:solidFill>
                <a:schemeClr val="tx1"/>
              </a:solidFill>
            </a:endParaRPr>
          </a:p>
        </p:txBody>
      </p:sp>
      <p:sp>
        <p:nvSpPr>
          <p:cNvPr id="31" name="TextBox 30"/>
          <p:cNvSpPr txBox="1"/>
          <p:nvPr/>
        </p:nvSpPr>
        <p:spPr>
          <a:xfrm>
            <a:off x="5308438" y="3292372"/>
            <a:ext cx="997644" cy="523220"/>
          </a:xfrm>
          <a:prstGeom prst="rect">
            <a:avLst/>
          </a:prstGeom>
          <a:noFill/>
        </p:spPr>
        <p:txBody>
          <a:bodyPr wrap="none" rtlCol="0">
            <a:spAutoFit/>
          </a:bodyPr>
          <a:lstStyle/>
          <a:p>
            <a:pPr algn="ctr"/>
            <a:r>
              <a:rPr lang="en-US" sz="1400" dirty="0" smtClean="0"/>
              <a:t>DDS </a:t>
            </a:r>
            <a:br>
              <a:rPr lang="en-US" sz="1400" dirty="0" smtClean="0"/>
            </a:br>
            <a:r>
              <a:rPr lang="en-US" sz="1400" dirty="0" smtClean="0"/>
              <a:t>Conversion</a:t>
            </a:r>
            <a:endParaRPr lang="en-US" sz="1600" dirty="0"/>
          </a:p>
        </p:txBody>
      </p:sp>
      <p:sp>
        <p:nvSpPr>
          <p:cNvPr id="5" name="TextBox 4"/>
          <p:cNvSpPr txBox="1"/>
          <p:nvPr/>
        </p:nvSpPr>
        <p:spPr>
          <a:xfrm>
            <a:off x="3735482" y="1285597"/>
            <a:ext cx="2238241" cy="369332"/>
          </a:xfrm>
          <a:prstGeom prst="rect">
            <a:avLst/>
          </a:prstGeom>
          <a:noFill/>
        </p:spPr>
        <p:txBody>
          <a:bodyPr wrap="none" rtlCol="0">
            <a:spAutoFit/>
          </a:bodyPr>
          <a:lstStyle/>
          <a:p>
            <a:r>
              <a:rPr lang="en-US" dirty="0" smtClean="0"/>
              <a:t>The Profound UI Suite</a:t>
            </a:r>
            <a:endParaRPr lang="en-US" dirty="0"/>
          </a:p>
        </p:txBody>
      </p:sp>
      <p:sp>
        <p:nvSpPr>
          <p:cNvPr id="39" name="Title 1"/>
          <p:cNvSpPr txBox="1">
            <a:spLocks/>
          </p:cNvSpPr>
          <p:nvPr/>
        </p:nvSpPr>
        <p:spPr>
          <a:xfrm>
            <a:off x="4724400" y="2133600"/>
            <a:ext cx="1560484" cy="90566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400" dirty="0" smtClean="0">
                <a:solidFill>
                  <a:schemeClr val="tx2"/>
                </a:solidFill>
              </a:rPr>
              <a:t>Legacy RPG </a:t>
            </a:r>
            <a:br>
              <a:rPr lang="en-US" sz="1400" dirty="0" smtClean="0">
                <a:solidFill>
                  <a:schemeClr val="tx2"/>
                </a:solidFill>
              </a:rPr>
            </a:br>
            <a:r>
              <a:rPr lang="en-US" sz="1400" dirty="0" smtClean="0">
                <a:solidFill>
                  <a:schemeClr val="tx2"/>
                </a:solidFill>
              </a:rPr>
              <a:t>Modernization</a:t>
            </a:r>
            <a:endParaRPr lang="en-US" sz="1400" dirty="0">
              <a:solidFill>
                <a:schemeClr val="tx2"/>
              </a:solidFill>
            </a:endParaRPr>
          </a:p>
        </p:txBody>
      </p:sp>
    </p:spTree>
    <p:extLst>
      <p:ext uri="{BB962C8B-B14F-4D97-AF65-F5344CB8AC3E}">
        <p14:creationId xmlns:p14="http://schemas.microsoft.com/office/powerpoint/2010/main" val="3630921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790</TotalTime>
  <Words>270</Words>
  <Application>Microsoft Office PowerPoint</Application>
  <PresentationFormat>On-screen Show (4:3)</PresentationFormat>
  <Paragraphs>56</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Unlock the potential of your IBM i applications through modernization.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Amanda Blackburn</dc:creator>
  <cp:lastModifiedBy>Amanda Blackburn</cp:lastModifiedBy>
  <cp:revision>31</cp:revision>
  <dcterms:created xsi:type="dcterms:W3CDTF">2013-03-29T17:36:11Z</dcterms:created>
  <dcterms:modified xsi:type="dcterms:W3CDTF">2013-04-03T01:55:38Z</dcterms:modified>
</cp:coreProperties>
</file>