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256" r:id="rId2"/>
    <p:sldId id="341" r:id="rId3"/>
    <p:sldId id="346" r:id="rId4"/>
    <p:sldId id="274" r:id="rId5"/>
    <p:sldId id="345" r:id="rId6"/>
    <p:sldId id="332" r:id="rId7"/>
    <p:sldId id="331" r:id="rId8"/>
    <p:sldId id="342" r:id="rId9"/>
    <p:sldId id="343" r:id="rId10"/>
    <p:sldId id="344" r:id="rId11"/>
    <p:sldId id="333" r:id="rId12"/>
    <p:sldId id="334" r:id="rId13"/>
    <p:sldId id="335" r:id="rId14"/>
    <p:sldId id="336" r:id="rId15"/>
    <p:sldId id="338" r:id="rId16"/>
    <p:sldId id="317" r:id="rId17"/>
    <p:sldId id="349" r:id="rId18"/>
    <p:sldId id="351" r:id="rId19"/>
    <p:sldId id="276" r:id="rId20"/>
    <p:sldId id="286" r:id="rId21"/>
    <p:sldId id="277" r:id="rId22"/>
    <p:sldId id="320" r:id="rId23"/>
    <p:sldId id="323" r:id="rId24"/>
    <p:sldId id="303" r:id="rId25"/>
    <p:sldId id="302" r:id="rId26"/>
    <p:sldId id="318" r:id="rId27"/>
    <p:sldId id="289" r:id="rId28"/>
    <p:sldId id="291" r:id="rId29"/>
    <p:sldId id="300" r:id="rId30"/>
    <p:sldId id="299" r:id="rId31"/>
    <p:sldId id="313" r:id="rId32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F63C"/>
    <a:srgbClr val="009999"/>
    <a:srgbClr val="FF4C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85607" autoAdjust="0"/>
  </p:normalViewPr>
  <p:slideViewPr>
    <p:cSldViewPr>
      <p:cViewPr varScale="1">
        <p:scale>
          <a:sx n="59" d="100"/>
          <a:sy n="59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50652-D6F2-6340-B0C6-66DA416E8464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0A61-5CC4-5E42-82F9-31DB427159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924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23AD3-EADF-4788-BB67-1A84FE609F4D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6D1E1-8EA9-4412-83EC-1E07DCB67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627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792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wall</a:t>
            </a:r>
            <a:r>
              <a:rPr lang="en-US" baseline="0" dirty="0" smtClean="0"/>
              <a:t> mural / collage </a:t>
            </a:r>
          </a:p>
          <a:p>
            <a:r>
              <a:rPr lang="en-US" baseline="0" dirty="0" smtClean="0"/>
              <a:t>creative merchandise displays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83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859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Inspiration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794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769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613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New generation of style seekers</a:t>
            </a:r>
            <a:r>
              <a:rPr lang="en-US" baseline="0" dirty="0" smtClean="0"/>
              <a:t> or street hounds.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22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r>
              <a:rPr lang="en-US" sz="1200" dirty="0" smtClean="0">
                <a:latin typeface="Lucida Sans Unicode" pitchFamily="34" charset="0"/>
                <a:cs typeface="Lucida Sans Unicode" pitchFamily="34" charset="0"/>
              </a:rPr>
              <a:t>unfinished cement</a:t>
            </a:r>
          </a:p>
          <a:p>
            <a:pPr algn="l" fontAlgn="base"/>
            <a:r>
              <a:rPr lang="en-US" sz="1200" dirty="0" smtClean="0">
                <a:latin typeface="Lucida Sans Unicode" pitchFamily="34" charset="0"/>
                <a:cs typeface="Lucida Sans Unicode" pitchFamily="34" charset="0"/>
              </a:rPr>
              <a:t>modern design</a:t>
            </a:r>
          </a:p>
          <a:p>
            <a:pPr algn="l" fontAlgn="base"/>
            <a:r>
              <a:rPr lang="en-US" sz="1200" dirty="0" smtClean="0">
                <a:latin typeface="Lucida Sans Unicode" pitchFamily="34" charset="0"/>
                <a:cs typeface="Lucida Sans Unicode" pitchFamily="34" charset="0"/>
              </a:rPr>
              <a:t>minimalist</a:t>
            </a:r>
          </a:p>
          <a:p>
            <a:pPr algn="l" fontAlgn="base"/>
            <a:r>
              <a:rPr lang="en-US" sz="1200" dirty="0" smtClean="0">
                <a:latin typeface="Lucida Sans Unicode" pitchFamily="34" charset="0"/>
                <a:cs typeface="Lucida Sans Unicode" pitchFamily="34" charset="0"/>
              </a:rPr>
              <a:t>highlight: window displays</a:t>
            </a:r>
          </a:p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10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Lucida Sans Unicode" pitchFamily="34" charset="0"/>
                <a:cs typeface="Lucida Sans Unicode" pitchFamily="34" charset="0"/>
              </a:rPr>
              <a:t>visually stimulating windows that grab attention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381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Creative</a:t>
            </a:r>
            <a:r>
              <a:rPr lang="en-US" baseline="0" dirty="0" smtClean="0"/>
              <a:t> merchandising</a:t>
            </a:r>
          </a:p>
          <a:p>
            <a:r>
              <a:rPr lang="en-US" baseline="0" dirty="0" smtClean="0"/>
              <a:t>Play of different lighting effects</a:t>
            </a:r>
          </a:p>
          <a:p>
            <a:r>
              <a:rPr lang="en-US" baseline="0" dirty="0" smtClean="0"/>
              <a:t>Pops of color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784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Pops of color</a:t>
            </a:r>
          </a:p>
          <a:p>
            <a:r>
              <a:rPr lang="en-US" dirty="0" smtClean="0"/>
              <a:t>Clean</a:t>
            </a:r>
            <a:r>
              <a:rPr lang="en-US" baseline="0" dirty="0" smtClean="0"/>
              <a:t> and modern design</a:t>
            </a:r>
          </a:p>
          <a:p>
            <a:r>
              <a:rPr lang="en-US" baseline="0" dirty="0" smtClean="0"/>
              <a:t>LED lighting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6D1E1-8EA9-4412-83EC-1E07DCB6707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2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467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420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578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882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92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147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02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041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67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84674-39D7-41B9-9FDA-7F59C8622108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3AE0D-5E00-4441-A081-C83E56853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52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2.png"/><Relationship Id="rId18" Type="http://schemas.microsoft.com/office/2007/relationships/hdphoto" Target="../media/hdphoto3.wdp"/><Relationship Id="rId3" Type="http://schemas.openxmlformats.org/officeDocument/2006/relationships/image" Target="../media/image42.jpeg"/><Relationship Id="rId21" Type="http://schemas.openxmlformats.org/officeDocument/2006/relationships/image" Target="../media/image59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17" Type="http://schemas.openxmlformats.org/officeDocument/2006/relationships/image" Target="../media/image56.png"/><Relationship Id="rId2" Type="http://schemas.openxmlformats.org/officeDocument/2006/relationships/image" Target="../media/image41.png"/><Relationship Id="rId16" Type="http://schemas.openxmlformats.org/officeDocument/2006/relationships/image" Target="../media/image55.png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5" Type="http://schemas.openxmlformats.org/officeDocument/2006/relationships/image" Target="../media/image54.png"/><Relationship Id="rId10" Type="http://schemas.openxmlformats.org/officeDocument/2006/relationships/image" Target="../media/image49.jpeg"/><Relationship Id="rId19" Type="http://schemas.openxmlformats.org/officeDocument/2006/relationships/image" Target="../media/image57.png"/><Relationship Id="rId4" Type="http://schemas.openxmlformats.org/officeDocument/2006/relationships/image" Target="../media/image43.jpeg"/><Relationship Id="rId9" Type="http://schemas.openxmlformats.org/officeDocument/2006/relationships/image" Target="../media/image48.png"/><Relationship Id="rId14" Type="http://schemas.openxmlformats.org/officeDocument/2006/relationships/image" Target="../media/image53.png"/><Relationship Id="rId22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png"/><Relationship Id="rId7" Type="http://schemas.openxmlformats.org/officeDocument/2006/relationships/image" Target="../media/image66.jpeg"/><Relationship Id="rId12" Type="http://schemas.openxmlformats.org/officeDocument/2006/relationships/image" Target="../media/image71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10" Type="http://schemas.openxmlformats.org/officeDocument/2006/relationships/image" Target="../media/image80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91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12" Type="http://schemas.openxmlformats.org/officeDocument/2006/relationships/image" Target="../media/image9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11" Type="http://schemas.openxmlformats.org/officeDocument/2006/relationships/image" Target="../media/image89.jpeg"/><Relationship Id="rId5" Type="http://schemas.openxmlformats.org/officeDocument/2006/relationships/image" Target="../media/image83.jpeg"/><Relationship Id="rId15" Type="http://schemas.openxmlformats.org/officeDocument/2006/relationships/image" Target="../media/image93.jpeg"/><Relationship Id="rId10" Type="http://schemas.openxmlformats.org/officeDocument/2006/relationships/image" Target="../media/image88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Relationship Id="rId14" Type="http://schemas.openxmlformats.org/officeDocument/2006/relationships/image" Target="../media/image9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microsoft.com/office/2007/relationships/hdphoto" Target="../media/hdphoto1.wdp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jpeg"/><Relationship Id="rId4" Type="http://schemas.openxmlformats.org/officeDocument/2006/relationships/image" Target="../media/image9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13" Type="http://schemas.openxmlformats.org/officeDocument/2006/relationships/image" Target="../media/image108.jpeg"/><Relationship Id="rId3" Type="http://schemas.openxmlformats.org/officeDocument/2006/relationships/image" Target="../media/image99.jpeg"/><Relationship Id="rId7" Type="http://schemas.openxmlformats.org/officeDocument/2006/relationships/image" Target="../media/image102.jpeg"/><Relationship Id="rId12" Type="http://schemas.openxmlformats.org/officeDocument/2006/relationships/image" Target="../media/image107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106.jpeg"/><Relationship Id="rId5" Type="http://schemas.openxmlformats.org/officeDocument/2006/relationships/image" Target="../media/image101.jpeg"/><Relationship Id="rId10" Type="http://schemas.openxmlformats.org/officeDocument/2006/relationships/image" Target="../media/image105.jpeg"/><Relationship Id="rId4" Type="http://schemas.openxmlformats.org/officeDocument/2006/relationships/image" Target="../media/image100.jpeg"/><Relationship Id="rId9" Type="http://schemas.openxmlformats.org/officeDocument/2006/relationships/image" Target="../media/image104.jpeg"/><Relationship Id="rId14" Type="http://schemas.openxmlformats.org/officeDocument/2006/relationships/image" Target="../media/image10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13" Type="http://schemas.openxmlformats.org/officeDocument/2006/relationships/image" Target="../media/image119.jpeg"/><Relationship Id="rId3" Type="http://schemas.openxmlformats.org/officeDocument/2006/relationships/image" Target="../media/image111.jpeg"/><Relationship Id="rId7" Type="http://schemas.openxmlformats.org/officeDocument/2006/relationships/image" Target="../media/image114.jpeg"/><Relationship Id="rId12" Type="http://schemas.microsoft.com/office/2007/relationships/hdphoto" Target="../media/hdphoto5.wdp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jpeg"/><Relationship Id="rId11" Type="http://schemas.openxmlformats.org/officeDocument/2006/relationships/image" Target="../media/image118.jpeg"/><Relationship Id="rId5" Type="http://schemas.microsoft.com/office/2007/relationships/hdphoto" Target="../media/hdphoto4.wdp"/><Relationship Id="rId10" Type="http://schemas.openxmlformats.org/officeDocument/2006/relationships/image" Target="../media/image117.jpeg"/><Relationship Id="rId4" Type="http://schemas.openxmlformats.org/officeDocument/2006/relationships/image" Target="../media/image112.jpeg"/><Relationship Id="rId9" Type="http://schemas.openxmlformats.org/officeDocument/2006/relationships/image" Target="../media/image1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image" Target="../media/image126.jpeg"/><Relationship Id="rId7" Type="http://schemas.openxmlformats.org/officeDocument/2006/relationships/image" Target="../media/image47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Relationship Id="rId9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13" Type="http://schemas.openxmlformats.org/officeDocument/2006/relationships/image" Target="../media/image139.jpeg"/><Relationship Id="rId3" Type="http://schemas.openxmlformats.org/officeDocument/2006/relationships/image" Target="../media/image131.png"/><Relationship Id="rId7" Type="http://schemas.openxmlformats.org/officeDocument/2006/relationships/image" Target="../media/image134.jpeg"/><Relationship Id="rId12" Type="http://schemas.openxmlformats.org/officeDocument/2006/relationships/image" Target="../media/image138.png"/><Relationship Id="rId2" Type="http://schemas.openxmlformats.org/officeDocument/2006/relationships/image" Target="../media/image130.jpeg"/><Relationship Id="rId16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jpeg"/><Relationship Id="rId11" Type="http://schemas.openxmlformats.org/officeDocument/2006/relationships/image" Target="../media/image137.jpeg"/><Relationship Id="rId5" Type="http://schemas.openxmlformats.org/officeDocument/2006/relationships/image" Target="../media/image50.jpeg"/><Relationship Id="rId15" Type="http://schemas.microsoft.com/office/2007/relationships/hdphoto" Target="../media/hdphoto6.wdp"/><Relationship Id="rId10" Type="http://schemas.openxmlformats.org/officeDocument/2006/relationships/image" Target="../media/image136.jpeg"/><Relationship Id="rId4" Type="http://schemas.openxmlformats.org/officeDocument/2006/relationships/image" Target="../media/image132.png"/><Relationship Id="rId9" Type="http://schemas.openxmlformats.org/officeDocument/2006/relationships/image" Target="../media/image51.jpeg"/><Relationship Id="rId14" Type="http://schemas.openxmlformats.org/officeDocument/2006/relationships/image" Target="../media/image140.jpe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48.jpeg"/><Relationship Id="rId3" Type="http://schemas.openxmlformats.org/officeDocument/2006/relationships/image" Target="../media/image143.jpeg"/><Relationship Id="rId7" Type="http://schemas.openxmlformats.org/officeDocument/2006/relationships/image" Target="../media/image56.png"/><Relationship Id="rId12" Type="http://schemas.openxmlformats.org/officeDocument/2006/relationships/image" Target="../media/image147.png"/><Relationship Id="rId2" Type="http://schemas.openxmlformats.org/officeDocument/2006/relationships/image" Target="../media/image142.jpeg"/><Relationship Id="rId16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jpeg"/><Relationship Id="rId11" Type="http://schemas.openxmlformats.org/officeDocument/2006/relationships/image" Target="../media/image58.jpeg"/><Relationship Id="rId5" Type="http://schemas.openxmlformats.org/officeDocument/2006/relationships/image" Target="../media/image144.jpeg"/><Relationship Id="rId15" Type="http://schemas.openxmlformats.org/officeDocument/2006/relationships/image" Target="../media/image149.jpeg"/><Relationship Id="rId10" Type="http://schemas.openxmlformats.org/officeDocument/2006/relationships/image" Target="../media/image146.png"/><Relationship Id="rId4" Type="http://schemas.openxmlformats.org/officeDocument/2006/relationships/image" Target="../media/image55.png"/><Relationship Id="rId9" Type="http://schemas.openxmlformats.org/officeDocument/2006/relationships/image" Target="../media/image57.png"/><Relationship Id="rId1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microsoft.com/office/2007/relationships/hdphoto" Target="../media/hdphoto8.wdp"/><Relationship Id="rId4" Type="http://schemas.openxmlformats.org/officeDocument/2006/relationships/image" Target="../media/image151.png"/><Relationship Id="rId9" Type="http://schemas.microsoft.com/office/2007/relationships/hdphoto" Target="../media/hdphoto10.wdp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6.png"/><Relationship Id="rId4" Type="http://schemas.openxmlformats.org/officeDocument/2006/relationships/image" Target="../media/image15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4.jpeg"/><Relationship Id="rId4" Type="http://schemas.openxmlformats.org/officeDocument/2006/relationships/image" Target="../media/image16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noFill/>
        </p:spPr>
        <p:txBody>
          <a:bodyPr>
            <a:normAutofit/>
          </a:bodyPr>
          <a:lstStyle/>
          <a:p>
            <a:r>
              <a:rPr lang="en-US" sz="3500" dirty="0" smtClean="0">
                <a:latin typeface="Lucida Sans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3500" dirty="0" smtClean="0">
                <a:latin typeface="Lucida Sans" pitchFamily="34" charset="0"/>
                <a:ea typeface="Tahoma" pitchFamily="34" charset="0"/>
                <a:cs typeface="Tahoma" pitchFamily="34" charset="0"/>
              </a:rPr>
            </a:br>
            <a:r>
              <a:rPr lang="en-US" sz="3500" dirty="0" smtClean="0">
                <a:latin typeface="Lucida Sans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3500" dirty="0" smtClean="0">
                <a:latin typeface="Lucida Sans" pitchFamily="34" charset="0"/>
                <a:ea typeface="Tahoma" pitchFamily="34" charset="0"/>
                <a:cs typeface="Tahoma" pitchFamily="34" charset="0"/>
              </a:rPr>
            </a:br>
            <a:r>
              <a:rPr lang="en-US" sz="3200" cap="all" dirty="0" err="1" smtClean="0">
                <a:solidFill>
                  <a:srgbClr val="009999"/>
                </a:solidFill>
                <a:latin typeface="Nexa Light" pitchFamily="50" charset="0"/>
                <a:ea typeface="Tahoma" pitchFamily="34" charset="0"/>
                <a:cs typeface="Tahoma" pitchFamily="34" charset="0"/>
              </a:rPr>
              <a:t>makati</a:t>
            </a:r>
            <a:r>
              <a:rPr lang="en-US" sz="3200" cap="all" dirty="0" smtClean="0">
                <a:solidFill>
                  <a:srgbClr val="009999"/>
                </a:solidFill>
                <a:latin typeface="Nexa Light" pitchFamily="50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200" cap="all" dirty="0" err="1" smtClean="0">
                <a:solidFill>
                  <a:srgbClr val="009999"/>
                </a:solidFill>
                <a:latin typeface="Nexa Light" pitchFamily="50" charset="0"/>
                <a:ea typeface="Tahoma" pitchFamily="34" charset="0"/>
                <a:cs typeface="Tahoma" pitchFamily="34" charset="0"/>
              </a:rPr>
              <a:t>philippines</a:t>
            </a:r>
            <a:endParaRPr lang="en-US" sz="3200" cap="all" dirty="0">
              <a:solidFill>
                <a:srgbClr val="009999"/>
              </a:solidFill>
              <a:latin typeface="Nexa Light" pitchFamily="50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0" y="6477000"/>
            <a:ext cx="55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*subject to senior management approval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2032" y="1524000"/>
            <a:ext cx="9144000" cy="3429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500" dirty="0" smtClean="0">
                <a:latin typeface="Lucida Sans" pitchFamily="34" charset="0"/>
                <a:ea typeface="Tahoma" pitchFamily="34" charset="0"/>
                <a:cs typeface="Tahoma" pitchFamily="34" charset="0"/>
              </a:rPr>
              <a:t>ABOVE</a:t>
            </a:r>
            <a:endParaRPr lang="en-US" sz="7500" cap="all" dirty="0">
              <a:solidFill>
                <a:srgbClr val="009999"/>
              </a:solidFill>
              <a:latin typeface="Nexa Light" pitchFamily="50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10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1" r="17245"/>
          <a:stretch/>
        </p:blipFill>
        <p:spPr>
          <a:xfrm>
            <a:off x="27709" y="523773"/>
            <a:ext cx="8839200" cy="63342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29000" y="6477000"/>
            <a:ext cx="55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*subject to senior management approval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40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s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tore front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pic>
        <p:nvPicPr>
          <p:cNvPr id="1028" name="Picture 4" descr="http://media.fashionmag.com/m/49a1/e333/9026/78b8/ac26/721d/96eb/49d4/fa02/84d5/510x800/84d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555" y="3232361"/>
            <a:ext cx="4366619" cy="255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isabelmarant.com/data/boutiques_be9d6/fiche/134/gene_fiche_hk-central_01_76db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02" y="2033652"/>
            <a:ext cx="3751653" cy="227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whatthewindows.com/sites/default/files/styles/article_banner_image/public/Resized%20Image%2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555" y="1202922"/>
            <a:ext cx="3551518" cy="202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8028" y="4511780"/>
            <a:ext cx="358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Simple store front </a:t>
            </a:r>
          </a:p>
          <a:p>
            <a:pPr algn="r"/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Unfinished cement</a:t>
            </a:r>
          </a:p>
          <a:p>
            <a:pPr algn="r"/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Focal point: creative window displays</a:t>
            </a:r>
            <a:endParaRPr lang="en-US" sz="1400" dirty="0">
              <a:latin typeface="Lucida Sans" pitchFamily="34" charset="0"/>
              <a:cs typeface="Lucida Sans Unicode" pitchFamily="34" charset="0"/>
            </a:endParaRPr>
          </a:p>
          <a:p>
            <a:pPr marL="285750" indent="-285750" algn="r">
              <a:buFont typeface="Arial" pitchFamily="34" charset="0"/>
              <a:buChar char="•"/>
            </a:pPr>
            <a:endParaRPr lang="en-US" sz="1400" dirty="0"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59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c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reative windows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pic>
        <p:nvPicPr>
          <p:cNvPr id="5122" name="Picture 2" descr="http://www.eurweb.com/wp-content/uploads/2010/05/Iman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47" y="1828800"/>
            <a:ext cx="4886061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content-b.cdninstagram.com/hphotos-xfa1/t51.2885-15/10624019_680978091990344_35291340_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747" y="1828800"/>
            <a:ext cx="32004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68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s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tore interiors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pic>
        <p:nvPicPr>
          <p:cNvPr id="4098" name="Picture 2" descr="http://assets.wallpaper.com/wallpaper/live/images/283_shoe_library_sa031111_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7"/>
          <a:stretch/>
        </p:blipFill>
        <p:spPr bwMode="auto">
          <a:xfrm>
            <a:off x="533400" y="1295400"/>
            <a:ext cx="4038600" cy="252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neonpunch.com/wp-content/uploads/2013/02/PaulSmithPopUp_img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3" b="2560"/>
          <a:stretch/>
        </p:blipFill>
        <p:spPr bwMode="auto">
          <a:xfrm>
            <a:off x="4572000" y="3810000"/>
            <a:ext cx="3886200" cy="259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uperfuture.com/sf/image/asset/00023225/image/526ccb47007ab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5181"/>
          <a:stretch/>
        </p:blipFill>
        <p:spPr bwMode="auto">
          <a:xfrm>
            <a:off x="524932" y="3810000"/>
            <a:ext cx="4047067" cy="2591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Screen shot 2015-06-16 at 11.53.47 PM.png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91" b="5303"/>
          <a:stretch/>
        </p:blipFill>
        <p:spPr>
          <a:xfrm>
            <a:off x="4572000" y="1288833"/>
            <a:ext cx="3886200" cy="25211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6911" y="6401797"/>
            <a:ext cx="807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Design inspirations</a:t>
            </a:r>
            <a:endParaRPr lang="en-US" sz="1400" dirty="0">
              <a:latin typeface="Lucida Sans" pitchFamily="34" charset="0"/>
              <a:cs typeface="Lucida Sans Unicode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1400" dirty="0"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38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40.media.tumblr.com/c066a57a905d1c36fa168ebcb39450db/tumblr_n7bbl4egDn1sqk0gqo2_r1_5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/>
          <a:stretch/>
        </p:blipFill>
        <p:spPr bwMode="auto">
          <a:xfrm>
            <a:off x="533400" y="1125881"/>
            <a:ext cx="4130683" cy="275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810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s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tore interiors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pic>
        <p:nvPicPr>
          <p:cNvPr id="6148" name="Picture 4" descr="http://cdn.shopify.com/s/files/1/0025/7932/files/Screen_Shot_2011-12-14_at_2.46.04_PM_grande.png?10072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34"/>
          <a:stretch/>
        </p:blipFill>
        <p:spPr bwMode="auto">
          <a:xfrm>
            <a:off x="4574548" y="1129690"/>
            <a:ext cx="4112252" cy="272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s3-us-west-2.amazonaws.com/hypebeast-wordpress/image/2013/09/Inside-Munichs-BSTN-Store-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724287"/>
            <a:ext cx="4130683" cy="275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ww.highsnobiety.com/files/2014/03/ELEVENPARIS-Berlin-Store-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073" y="3702516"/>
            <a:ext cx="4102727" cy="276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6911" y="6487180"/>
            <a:ext cx="807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Design inspirations</a:t>
            </a:r>
            <a:endParaRPr lang="en-US" sz="1400" dirty="0">
              <a:latin typeface="Lucida Sans" pitchFamily="34" charset="0"/>
              <a:cs typeface="Lucida Sans Unicode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1400" dirty="0"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35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etaildesignblog.net/wp-content/uploads/2013/10/Vero-Moda-Flagship-Store-at-Alexa-Mall-by-Riis-Retail-Berlin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3886199" cy="259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810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/>
                <a:cs typeface="Nexa Light"/>
              </a:rPr>
              <a:t>m</a:t>
            </a:r>
            <a:r>
              <a:rPr lang="en-US" sz="5000" b="1" dirty="0" smtClean="0">
                <a:latin typeface="Nexa Light"/>
                <a:cs typeface="Nexa Light"/>
              </a:rPr>
              <a:t>aterials &amp; elements</a:t>
            </a:r>
            <a:endParaRPr lang="en-US" sz="5000" b="1" dirty="0">
              <a:latin typeface="Nexa Light"/>
              <a:cs typeface="Nexa Light"/>
            </a:endParaRPr>
          </a:p>
        </p:txBody>
      </p:sp>
      <p:pic>
        <p:nvPicPr>
          <p:cNvPr id="2" name="Picture 1" descr="Screen shot 2015-06-16 at 11.51.0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440" y="2209801"/>
            <a:ext cx="4195365" cy="3048000"/>
          </a:xfrm>
          <a:prstGeom prst="rect">
            <a:avLst/>
          </a:prstGeom>
        </p:spPr>
      </p:pic>
      <p:pic>
        <p:nvPicPr>
          <p:cNvPr id="6" name="Picture 2" descr="http://www.selectism.com/files/2014/01/givenchy-seoul-2014-02-630x4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77" y="3847495"/>
            <a:ext cx="3306305" cy="247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4893" y="1447800"/>
            <a:ext cx="8077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Materials used in the store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Pop of color</a:t>
            </a:r>
            <a:endParaRPr lang="en-US" sz="1400" dirty="0">
              <a:latin typeface="Lucida Sans" pitchFamily="34" charset="0"/>
              <a:cs typeface="Lucida Sans Unicode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1400" dirty="0"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33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brands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pic>
        <p:nvPicPr>
          <p:cNvPr id="5" name="Picture 2" descr="https://pasadetodotio.files.wordpress.com/2012/06/nike-sportswear-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042" y="1939477"/>
            <a:ext cx="1504345" cy="84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bluntskateshop.com/wp-content/uploads/2014/05/LOGO-NIKE-S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2" t="24656" r="19286" b="26244"/>
          <a:stretch/>
        </p:blipFill>
        <p:spPr bwMode="auto">
          <a:xfrm>
            <a:off x="2331631" y="3041122"/>
            <a:ext cx="1583756" cy="81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lippomallkemangvillage.com/wp-content/uploads/2014/10/adidas-logo-originals-white-blue-12239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5" t="11378" r="24301" b="10079"/>
          <a:stretch/>
        </p:blipFill>
        <p:spPr bwMode="auto">
          <a:xfrm>
            <a:off x="685800" y="1828800"/>
            <a:ext cx="1143000" cy="133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daklinic.com/sites/default/files/brand_logo/adidas%20skateboardin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0" t="33703" r="15543" b="32594"/>
          <a:stretch/>
        </p:blipFill>
        <p:spPr bwMode="auto">
          <a:xfrm>
            <a:off x="491161" y="3346773"/>
            <a:ext cx="1642439" cy="458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upload.wikimedia.org/wikipedia/commons/thumb/4/44/Under_armour_logo.svg/500px-Under_armour_logo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908247"/>
            <a:ext cx="1108803" cy="83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pat\Desktop\OV CONCEPT STORE\undefeated-desktop-wallpaper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6" t="14200" r="31769" b="15421"/>
          <a:stretch/>
        </p:blipFill>
        <p:spPr bwMode="auto">
          <a:xfrm>
            <a:off x="838200" y="4955685"/>
            <a:ext cx="849230" cy="92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:\Users\pat\Desktop\OV CONCEPT STORE\4fc52df8c70c3e4a2c929c603b32864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r="19524"/>
          <a:stretch/>
        </p:blipFill>
        <p:spPr bwMode="auto">
          <a:xfrm>
            <a:off x="2378519" y="4809936"/>
            <a:ext cx="1355281" cy="127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:\Users\pat\Desktop\OV CONCEPT STORE\illest-log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7" y="4156161"/>
            <a:ext cx="1597434" cy="52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Users\pat\Desktop\OV CONCEPT STORE\obey-red-logo-55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164597"/>
            <a:ext cx="1329686" cy="52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pat\Desktop\OV CONCEPT STORE\GOH_4t8x.jpe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9" t="18445" r="17259" b="18445"/>
          <a:stretch/>
        </p:blipFill>
        <p:spPr bwMode="auto">
          <a:xfrm>
            <a:off x="5943600" y="1743537"/>
            <a:ext cx="1204629" cy="116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pat\Desktop\OV CONCEPT STORE\785924de577a984d23f7fb7f44c2498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698" y="1827617"/>
            <a:ext cx="1361102" cy="98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UF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1" t="34033" r="18577" b="36718"/>
          <a:stretch/>
        </p:blipFill>
        <p:spPr bwMode="auto">
          <a:xfrm>
            <a:off x="4343400" y="4207695"/>
            <a:ext cx="1143000" cy="5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d6l9mshoagsxo.cloudfront.net/vlogos/1274.pn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20952" r="13939" b="19656"/>
          <a:stretch/>
        </p:blipFill>
        <p:spPr bwMode="auto">
          <a:xfrm>
            <a:off x="3962400" y="5096303"/>
            <a:ext cx="1738745" cy="84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fbcdn-profile-a.akamaihd.net/hprofile-ak-xft1/v/t1.0-1/c12.0.160.160/p160x160/11127869_881026561941276_1188984686100665786_n.png?oh=3aeb204aef7fb7a49f566b76709a441e&amp;oe=5601492F&amp;__gda__=1442090927_8d8751f9028aecaa88d0224e39fff0e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38190"/>
            <a:ext cx="9144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marshallheadphones.com/wp-marshallheadphones/wp-content/uploads/2014/10/marshallHeadphones_black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2955630"/>
            <a:ext cx="1752600" cy="88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http://i106.photobucket.com/albums/m260/one-d_2006/Logo-Urbanears-fondo-blanco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024" y="4025966"/>
            <a:ext cx="1438625" cy="107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http://www.officialpsds.com/images/thumbs/Ray-Ban-psd89890.png"/>
          <p:cNvPicPr>
            <a:picLocks noChangeAspect="1" noChangeArrowheads="1"/>
          </p:cNvPicPr>
          <p:nvPr/>
        </p:nvPicPr>
        <p:blipFill>
          <a:blip r:embed="rId19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48000"/>
            <a:ext cx="1411264" cy="7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http://www.calculatorking.com.au/media/catalog/category/native_union_logo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18" y="3941323"/>
            <a:ext cx="1022992" cy="103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2" descr="https://hotspotorlando.files.wordpress.com/2015/04/20140728200651enprn130616-g-shock-logo-1y-1406578011mr.jpg?w=208&amp;h=206"/>
          <p:cNvPicPr>
            <a:picLocks noChangeAspect="1" noChangeArrowheads="1"/>
          </p:cNvPicPr>
          <p:nvPr/>
        </p:nvPicPr>
        <p:blipFill>
          <a:blip r:embed="rId21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34186"/>
            <a:ext cx="818536" cy="81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6" descr="http://static.overkillshop.com/images/categories/851.jp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7" t="26842" r="23556" b="30685"/>
          <a:stretch/>
        </p:blipFill>
        <p:spPr bwMode="auto">
          <a:xfrm>
            <a:off x="7232024" y="5237016"/>
            <a:ext cx="1396049" cy="54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34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4" name="Picture 16" descr="https://scontent-nrt.xx.fbcdn.net/hphotos-xpf1/t31.0-8/11004538_10153098613609114_8732800488091918935_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"/>
          <a:stretch/>
        </p:blipFill>
        <p:spPr bwMode="auto">
          <a:xfrm>
            <a:off x="304800" y="3933172"/>
            <a:ext cx="3031699" cy="239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pasadetodotio.files.wordpress.com/2012/06/nike-sportswear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00" y="768046"/>
            <a:ext cx="1845100" cy="121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://s3.amazonaws.com/nikeinc/assets/39785/NTF_womens_1_native_1600.jpg?14279389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120899"/>
            <a:ext cx="2774692" cy="185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3.amazonaws.com/nikeinc/assets/39801/NTF_Valerie_Julian_3_native_1600.jpg?14279394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492" y="2120899"/>
            <a:ext cx="1981819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scontent-nrt.xx.fbcdn.net/hphotos-xpa1/t31.0-8/10959977_10153070275364114_6026134722425901897_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454" y="2120899"/>
            <a:ext cx="2218446" cy="170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fbcdn-sphotos-h-a.akamaihd.net/hphotos-ak-xfp1/v/t1.0-9/11146285_10153235455459114_4855116450298622323_n.jpg?oh=78fd49a5fd4fa0c1bb35bee842c424da&amp;oe=55D8D1AD&amp;__gda__=1439875784_9ccf5b6ef7b75e474ffdff60e08e004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311" y="3797934"/>
            <a:ext cx="2514600" cy="1320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scontent-nrt.xx.fbcdn.net/hphotos-xap1/v/t1.0-9/11169906_10153235456944114_5312863577443699419_n.jpg?oh=03ff69287f2fa6fe34b00614eaf63562&amp;oe=55C3EAC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911" y="3797934"/>
            <a:ext cx="1246989" cy="253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fbcdn-sphotos-b-a.akamaihd.net/hphotos-ak-xtp1/t31.0-8/11110818_10153232619574114_2514929366707458253_o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8"/>
          <a:stretch/>
        </p:blipFill>
        <p:spPr bwMode="auto">
          <a:xfrm>
            <a:off x="5061311" y="2120899"/>
            <a:ext cx="2237589" cy="167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s://fbcdn-sphotos-b-a.akamaihd.net/hphotos-ak-xfp1/v/t1.0-9/10345769_10153121743519114_2295964334314921023_n.jpg?oh=30193590e21f0d57db7084280a6f1837&amp;oe=55C910E7&amp;__gda__=1440604546_a42df6b990c5825518d6513efef8bb9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493" y="609600"/>
            <a:ext cx="1987826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https://scontent-nrt.xx.fbcdn.net/hphotos-xtp1/t31.0-8/11059335_10153178907489114_7200213125512173188_o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311" y="609600"/>
            <a:ext cx="3761589" cy="175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https://scontent-nrt.xx.fbcdn.net/hphotos-xpf1/v/t1.0-9/11156190_10153232638774114_7471307306448814574_n.jpg?oh=4dd2d9bc30276c54146f63a115e4da0f&amp;oe=55C0FE46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4" b="13949"/>
          <a:stretch/>
        </p:blipFill>
        <p:spPr bwMode="auto">
          <a:xfrm>
            <a:off x="3079491" y="5067298"/>
            <a:ext cx="4496419" cy="128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90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s://scontent-nrt.xx.fbcdn.net/hphotos-xpa1/t31.0-8/1799154_609449052474041_892591659_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2"/>
          <a:stretch/>
        </p:blipFill>
        <p:spPr bwMode="auto">
          <a:xfrm>
            <a:off x="732971" y="2505075"/>
            <a:ext cx="3005326" cy="21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bluntskateshop.com/wp-content/uploads/2014/05/LOGO-NIKE-S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2" t="24656" r="19286" b="26244"/>
          <a:stretch/>
        </p:blipFill>
        <p:spPr bwMode="auto">
          <a:xfrm>
            <a:off x="726334" y="686449"/>
            <a:ext cx="2626466" cy="152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scontent-nrt.xx.fbcdn.net/hphotos-xfa1/l/t31.0-8/10457717_771153552970256_1933616213914920600_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8"/>
          <a:stretch/>
        </p:blipFill>
        <p:spPr bwMode="auto">
          <a:xfrm>
            <a:off x="5414697" y="2423489"/>
            <a:ext cx="3090674" cy="220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fbcdn-sphotos-a-a.akamaihd.net/hphotos-ak-xaf1/t31.0-8/10644198_783412481744363_6892297516000433812_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0" r="16934"/>
          <a:stretch/>
        </p:blipFill>
        <p:spPr bwMode="auto">
          <a:xfrm>
            <a:off x="6727370" y="457200"/>
            <a:ext cx="1778001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fbcdn-sphotos-f-a.akamaihd.net/hphotos-ak-xap1/t31.0-8/10257874_620931511325795_4927599696423489472_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171" y="457200"/>
            <a:ext cx="327660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s://fbcdn-sphotos-a-a.akamaihd.net/hphotos-ak-xfp1/t31.0-8/1836694_592895637462716_1581910151_o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10"/>
          <a:stretch/>
        </p:blipFill>
        <p:spPr bwMode="auto">
          <a:xfrm>
            <a:off x="732971" y="4633774"/>
            <a:ext cx="3505200" cy="177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https://fbcdn-sphotos-b-a.akamaihd.net/hphotos-ak-xpf1/t31.0-8/1911143_599435773475369_1837018540_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171" y="4626519"/>
            <a:ext cx="2667000" cy="178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https://scontent-nrt.xx.fbcdn.net/hphotos-xtp1/t31.0-8/1397567_545256455559968_382789512_o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738297" y="2505076"/>
            <a:ext cx="1676400" cy="212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Picture 20" descr="https://fbcdn-sphotos-c-a.akamaihd.net/hphotos-ak-ash2/t31.0-8/1265764_519716901447257_1032736598_o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r="37241"/>
          <a:stretch/>
        </p:blipFill>
        <p:spPr bwMode="auto">
          <a:xfrm>
            <a:off x="6905171" y="4626517"/>
            <a:ext cx="1600200" cy="178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30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22" name="Picture 30" descr="https://fbcdn-sphotos-e-a.akamaihd.net/hphotos-ak-xpf1/v/t1.0-9/11037884_10153405432723888_5857004011792265693_n.jpg?oh=9a99bb7b4aba08436eeb18d75a065fe6&amp;oe=55C3ED7E&amp;__gda__=1438750465_1163a142b5d2320ac877a3469e71cc4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1" r="10342"/>
          <a:stretch/>
        </p:blipFill>
        <p:spPr bwMode="auto">
          <a:xfrm rot="16200000">
            <a:off x="4207122" y="5248684"/>
            <a:ext cx="1511300" cy="933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https://scontent-nrt.xx.fbcdn.net/hphotos-xpf1/t31.0-8/10996826_10153372692593888_1988200403781940533_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664464" y="2375200"/>
            <a:ext cx="1831336" cy="1218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lippomallkemangvillage.com/wp-content/uploads/2014/10/adidas-logo-originals-white-blue-12239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5" t="11378" r="24301" b="10079"/>
          <a:stretch/>
        </p:blipFill>
        <p:spPr bwMode="auto">
          <a:xfrm>
            <a:off x="762000" y="527705"/>
            <a:ext cx="1447800" cy="169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fbcdn-sphotos-c-a.akamaihd.net/hphotos-ak-xfa1/v/t1.0-9/1904139_10153367808698888_7548205275728696862_n.jpg?oh=8ea7c9bc30f4d9c5c71ec0a1a4473234&amp;oe=560DBEE4&amp;__gda__=1439257455_e9ff7c1a6fdceeb9a7ad5450022bdaf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4910473"/>
            <a:ext cx="3886200" cy="156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fbcdn-sphotos-e-a.akamaihd.net/hphotos-ak-xat1/v/t1.0-9/11143410_10153528819548888_8704098397487635366_n.jpg?oh=52637dfe1e94f4010b54f26482292ff0&amp;oe=55E1E43F&amp;__gda__=1440157693_08ebad4c1afe5cb41d388f17021816c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368" y="2461221"/>
            <a:ext cx="1508740" cy="149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fbcdn-sphotos-g-a.akamaihd.net/hphotos-ak-xfa1/v/t1.0-9/10694_10153514888568888_3709125800502516302_n.jpg?oh=6bbe48e8cc11ceaf9c0a6e9d5036abd4&amp;oe=55CBC449&amp;__gda__=1443701017_b4ff55aba83a9eb0cdea4c4b4e472af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99974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scontent-nrt.xx.fbcdn.net/hphotos-xfa1/v/t1.0-9/10469747_10153493977608888_2696168755695204042_n.jpg?oh=95d3408ea6a506784fd5005e8a2e338b&amp;oe=55C93E5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57374"/>
            <a:ext cx="2362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fbcdn-sphotos-d-a.akamaihd.net/hphotos-ak-xtf1/v/t1.0-9/10410200_10153353003223888_5201846135496184733_n.jpg?oh=78baa847b7aae4fb9532bf7a8308afd7&amp;oe=55E1014E&amp;__gda__=1439337578_b396b1a66a99495be00707fb847743f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226" y="399974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s://fbcdn-sphotos-f-a.akamaihd.net/hphotos-ak-xat1/v/t1.0-9/11038880_10153368523303888_1652894132005348073_n.jpg?oh=68d0645d42f64c57ad5b17597ba3f215&amp;oe=55DC3E5A&amp;__gda__=1443506328_46fe870be8c140c9a1c638bbac598dbd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457374"/>
            <a:ext cx="2528567" cy="252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https://fbcdn-sphotos-d-a.akamaihd.net/hphotos-ak-xft1/v/t1.0-9/11150985_10153476820143888_5098480614707376039_n.jpg?oh=26c652234b6450e4ce651a0bce188896&amp;oe=55D26A15&amp;__gda__=1440427239_2dd45ffeb7778ad21d53b1519163ccf6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0" r="18915"/>
          <a:stretch/>
        </p:blipFill>
        <p:spPr bwMode="auto">
          <a:xfrm>
            <a:off x="7024367" y="3937634"/>
            <a:ext cx="1508741" cy="253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 descr="https://scontent-nrt.xx.fbcdn.net/hphotos-xap1/v/t1.0-9/11178269_10153525471433888_1634878904146886864_n.jpg?oh=2f31041cbc5d8d4ab98e05430b05fe1e&amp;oe=55C4093C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3392047"/>
            <a:ext cx="1524001" cy="151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8" name="Picture 26" descr="https://fbcdn-sphotos-g-a.akamaihd.net/hphotos-ak-xpa1/v/t1.0-9/10923221_10153479293098888_657421425515258728_n.jpg?oh=9a91383b435d0d88789d731df4f38f66&amp;oe=55C3E9E8&amp;__gda__=1439367554_baa04246f58873b926d4c821088d4cc5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5" t="7138" r="6791" b="42285"/>
          <a:stretch/>
        </p:blipFill>
        <p:spPr bwMode="auto">
          <a:xfrm>
            <a:off x="5424167" y="4985942"/>
            <a:ext cx="1600200" cy="148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0" name="Picture 28" descr="https://fbcdn-sphotos-h-a.akamaihd.net/hphotos-ak-xap1/v/t1.0-9/11070167_10153477290518888_2585278613154034649_n.jpg?oh=5b1b8d2bfad112d6ca7c809fc7d574d9&amp;oe=55D956D3&amp;__gda__=1438673030_d699b8ba456f94e3b65410234daceeaf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6" b="8887"/>
          <a:stretch/>
        </p:blipFill>
        <p:spPr bwMode="auto">
          <a:xfrm>
            <a:off x="6224267" y="399975"/>
            <a:ext cx="2308841" cy="2057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89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752600"/>
            <a:ext cx="9144000" cy="4724400"/>
            <a:chOff x="38100" y="1087192"/>
            <a:chExt cx="9041505" cy="4551609"/>
          </a:xfrm>
        </p:grpSpPr>
        <p:pic>
          <p:nvPicPr>
            <p:cNvPr id="4" name="Picture 8" descr="https://snobshots.highsnobiety.com/system/shot_images/images/000/055/744/large/11094469_1558390334426965_1554005889_n.jpg?14292192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" y="1087192"/>
              <a:ext cx="2272048" cy="2272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https://snobshots.highsnobiety.com/system/shot_images/images/000/054/778/large/11116587_647147935415950_1355827648_n.jpg?14290506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0148" y="1087192"/>
              <a:ext cx="2272048" cy="2272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https://snobshots.highsnobiety.com/system/shot_images/images/000/035/053/large/10848300_796720050400357_426544506_n.jpg?142539424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2196" y="1087192"/>
              <a:ext cx="2238241" cy="2272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s://snobshots.highsnobiety.com/system/shot_images/images/000/019/612/large/10950348_1403802563254004_1390849614_n.jpg?142237322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2196" y="3359240"/>
              <a:ext cx="2238241" cy="22783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s://snobshots.highsnobiety.com/system/shot_images/images/000/021/720/large/10948657_1540413436230205_1277977791_n.jpg?142291680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" y="3352801"/>
              <a:ext cx="2264535" cy="228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s://snobshots.highsnobiety.com/system/shot_images/images/000/017/583/large/10895402_782362041818793_155282758_n.jpg?142182420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2118" y="3346360"/>
              <a:ext cx="2267487" cy="2292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0" name="Picture 12" descr="https://snobshots.highsnobiety.com/system/shot_images/images/000/025/261/large/10950525_679420868833083_624968296_n.jpg?142368540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0437" y="1087192"/>
              <a:ext cx="2259168" cy="2259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https://snobshots.highsnobiety.com/system/shot_images/images/000/022/404/large/10932538_1411686729125860_2125089574_n.jpg?142307340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3798" y="3359240"/>
              <a:ext cx="2278398" cy="22783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252"/>
          <a:stretch/>
        </p:blipFill>
        <p:spPr bwMode="auto">
          <a:xfrm>
            <a:off x="-228600" y="-228600"/>
            <a:ext cx="9601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50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 smtClean="0">
                <a:latin typeface="Nexa Light"/>
                <a:cs typeface="Lucida Sans Unicode" pitchFamily="34" charset="0"/>
              </a:rPr>
              <a:t>sample</a:t>
            </a:r>
            <a:r>
              <a:rPr lang="en-US" sz="5000" b="1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5000" b="1" dirty="0" smtClean="0">
                <a:latin typeface="Nexa Light"/>
                <a:cs typeface="Nexa Light"/>
              </a:rPr>
              <a:t>merchandise</a:t>
            </a:r>
            <a:endParaRPr lang="en-US" sz="5000" b="1" dirty="0">
              <a:latin typeface="Nexa Light"/>
              <a:cs typeface="Nexa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7701" y="3240894"/>
            <a:ext cx="2743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500" dirty="0" smtClean="0">
                <a:latin typeface="Lucida Sans" pitchFamily="34" charset="0"/>
              </a:rPr>
              <a:t>Stan Smith</a:t>
            </a:r>
            <a:r>
              <a:rPr lang="en-US" sz="1500" dirty="0">
                <a:latin typeface="Lucida Sans" pitchFamily="34" charset="0"/>
              </a:rPr>
              <a:t> </a:t>
            </a:r>
          </a:p>
        </p:txBody>
      </p:sp>
      <p:pic>
        <p:nvPicPr>
          <p:cNvPr id="13314" name="Picture 2" descr="http://cdn.shopify.com/s/files/1/0076/1662/products/adidas_superstar-supercolors-pack_grenn_2_large.jpg?v=1427221467%20%7d%7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3" t="30556" r="10397" b="30316"/>
          <a:stretch/>
        </p:blipFill>
        <p:spPr bwMode="auto">
          <a:xfrm>
            <a:off x="1047587" y="1920668"/>
            <a:ext cx="2884714" cy="145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83873" y="3263762"/>
            <a:ext cx="2895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500" dirty="0">
                <a:latin typeface="Lucida Sans" pitchFamily="34" charset="0"/>
              </a:rPr>
              <a:t>Superstar </a:t>
            </a:r>
            <a:r>
              <a:rPr lang="en-US" sz="1500" dirty="0" err="1">
                <a:latin typeface="Lucida Sans" pitchFamily="34" charset="0"/>
              </a:rPr>
              <a:t>Supercolor</a:t>
            </a:r>
            <a:r>
              <a:rPr lang="en-US" sz="1500" dirty="0">
                <a:latin typeface="Lucida Sans" pitchFamily="34" charset="0"/>
              </a:rPr>
              <a:t> </a:t>
            </a:r>
            <a:r>
              <a:rPr lang="en-US" sz="1500" dirty="0" smtClean="0">
                <a:latin typeface="Lucida Sans" pitchFamily="34" charset="0"/>
              </a:rPr>
              <a:t>Pack</a:t>
            </a:r>
            <a:r>
              <a:rPr lang="en-US" sz="1500" dirty="0">
                <a:latin typeface="Lucida Sans" pitchFamily="34" charset="0"/>
              </a:rPr>
              <a:t> 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1" t="35913" r="16558" b="45238"/>
          <a:stretch/>
        </p:blipFill>
        <p:spPr bwMode="auto">
          <a:xfrm>
            <a:off x="5066547" y="2151220"/>
            <a:ext cx="2782053" cy="113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http://lippomallkemangvillage.com/wp-content/uploads/2014/10/adidas-logo-originals-white-blue-122394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5" t="11378" r="24301" b="10079"/>
          <a:stretch/>
        </p:blipFill>
        <p:spPr bwMode="auto">
          <a:xfrm>
            <a:off x="7530664" y="5210629"/>
            <a:ext cx="1124534" cy="131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pat\Desktop\OV CONCEPT STORE\ADIDAS TUBULA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94101" y="3579448"/>
            <a:ext cx="2819764" cy="177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246501" y="5299038"/>
            <a:ext cx="2895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500" dirty="0" smtClean="0">
                <a:latin typeface="Lucida Sans" pitchFamily="34" charset="0"/>
              </a:rPr>
              <a:t>Tubular Runner</a:t>
            </a:r>
            <a:r>
              <a:rPr lang="en-US" sz="1500" dirty="0">
                <a:latin typeface="Lucida Sans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3603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6" name="Picture 22" descr="https://fbcdn-sphotos-d-a.akamaihd.net/hphotos-ak-xap1/v/t1.0-9/11178245_951657384864817_2471961725393002973_n.jpg?oh=caa5098a5f950933f9b87a78326b6afb&amp;oe=55DBD3AF&amp;__gda__=1440589171_87f9aff0ebd615e51aada631bee9800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92" y="4615160"/>
            <a:ext cx="1797308" cy="179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5000" b="1" dirty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6146" name="Picture 2" descr="http://www.adidas.com/on/demandware.static/Sites-adidas-US-Site/Sites-adidas-US-Library/en_US/clp/skateboarding/Lookbook_05.jpg?$staticlink$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10" y="1625400"/>
            <a:ext cx="2731482" cy="17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adidas.com/on/demandware.static/Sites-adidas-US-Site/Sites-adidas-US-Library/en_US/clp/skateboarding/Lookbook_11.jpg?$staticlink$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868" y="4615160"/>
            <a:ext cx="2764932" cy="179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adidas.com/on/demandware.static/Sites-adidas-US-Site/Sites-adidas-US-Library/en_US/clp/skateboarding/Lookbook_16.jpg?$staticlink$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73" r="5972"/>
          <a:stretch/>
        </p:blipFill>
        <p:spPr bwMode="auto">
          <a:xfrm>
            <a:off x="6781800" y="3886200"/>
            <a:ext cx="1857604" cy="252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daklinic.com/sites/default/files/brand_logo/adidas%20skateboardin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0" t="33703" r="15543" b="32594"/>
          <a:stretch/>
        </p:blipFill>
        <p:spPr bwMode="auto">
          <a:xfrm>
            <a:off x="832108" y="609600"/>
            <a:ext cx="3130292" cy="87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scontent-nrt.xx.fbcdn.net/hphotos-xpa1/v/t1.0-9/11180606_953087424721813_6572989908456320486_n.jpg?oh=8c79b28d17e76b42848f27ac11a53217&amp;oe=560AE78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10" y="3390800"/>
            <a:ext cx="1785590" cy="181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fbcdn-sphotos-a-a.akamaihd.net/hphotos-ak-xap1/v/t1.0-9/13855_948053708558518_5839403766262204484_n.jpg?oh=1ca0502b166139cdf91ef0d50c8128f1&amp;oe=55DB819B&amp;__gda__=1440231670_9c83e14cb16de997f4187ebd37420711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95" b="7815"/>
          <a:stretch/>
        </p:blipFill>
        <p:spPr bwMode="auto">
          <a:xfrm>
            <a:off x="2286000" y="3386302"/>
            <a:ext cx="2108200" cy="122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https://fbcdn-sphotos-e-a.akamaihd.net/hphotos-ak-xpa1/v/t1.0-9/11149514_944312095599346_6606905840868021613_n.jpg?oh=fca10a4010b045edc7b8d9102b993b3f&amp;oe=55E1B5E7&amp;__gda__=1440397663_af8a81f2309ab31c1a2699988c56126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09713"/>
            <a:ext cx="2438400" cy="240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https://fbcdn-sphotos-b-a.akamaihd.net/hphotos-ak-xpf1/v/t1.0-9/11009171_949107195119836_7877890808050153116_n.jpg?oh=6e5f03ff1501bab9d05cceb25e7e6428&amp;oe=55D815FF&amp;__gda__=1443566741_14633817c1285779a6a5d2872740c23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041296"/>
            <a:ext cx="1871396" cy="184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https://fbcdn-sphotos-e-a.akamaihd.net/hphotos-ak-xfp1/t31.0-8/10272584_901779526519270_6654366146118566627_o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5" t="10983" r="10094"/>
          <a:stretch/>
        </p:blipFill>
        <p:spPr bwMode="auto">
          <a:xfrm>
            <a:off x="4343400" y="366758"/>
            <a:ext cx="2438400" cy="184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https://scontent-nrt.xx.fbcdn.net/hphotos-xpa1/v/t1.0-9/11203098_951158911581331_6491944587963016323_n.jpg?oh=5a2f9963edcb3417d8ca8700f4925b62&amp;oe=55C2E25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4" y="4615159"/>
            <a:ext cx="1740393" cy="179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fbcdn-sphotos-h-a.akamaihd.net/hphotos-ak-xtp1/v/t1.0-9/10885350_949585885071967_1009408829587121082_n.jpg?oh=2365920c4036cc29f31a8f2172349eca&amp;oe=55C74863&amp;__gda__=1440574549_7eb857fdb3df0065d4447e3b3f415c2b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" r="30752"/>
          <a:stretch/>
        </p:blipFill>
        <p:spPr bwMode="auto">
          <a:xfrm>
            <a:off x="3107938" y="1625400"/>
            <a:ext cx="1235462" cy="179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2" name="Picture 28" descr="https://fbcdn-sphotos-c-a.akamaihd.net/hphotos-ak-xfp1/v/t1.0-9/1939580_899689076728315_5783023408762849559_n.jpg?oh=c8ec72b77780f781f525173f1d1b2d8f&amp;oe=55D7C18A&amp;__gda__=1439929361_71e7d4fdb30276e0faf1d3048cc0f28b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1" b="5587"/>
          <a:stretch/>
        </p:blipFill>
        <p:spPr bwMode="auto">
          <a:xfrm>
            <a:off x="6781800" y="366758"/>
            <a:ext cx="1857604" cy="167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82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14568" r="5392" b="12693"/>
          <a:stretch/>
        </p:blipFill>
        <p:spPr bwMode="auto">
          <a:xfrm>
            <a:off x="533400" y="685800"/>
            <a:ext cx="2745998" cy="1263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http://journal.ubiqlife.com/wp-content/uploads/UBIQ-Vans-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1" y="2263965"/>
            <a:ext cx="3719946" cy="247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Sneakersnstuff x Vault by Vans OG Classic Slip-On LX &quot;Stockholm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51" r="18735"/>
          <a:stretch/>
        </p:blipFill>
        <p:spPr bwMode="auto">
          <a:xfrm>
            <a:off x="2748359" y="2263965"/>
            <a:ext cx="2280842" cy="247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s://encrypted-tbn2.gstatic.com/images?q=tbn:ANd9GcTBzp8oD1WjSgcQ6tvTWbER9ZvFG9gg2ok8aU3OcBOqWImOmoK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48"/>
          <a:stretch/>
        </p:blipFill>
        <p:spPr bwMode="auto">
          <a:xfrm>
            <a:off x="2748360" y="4743928"/>
            <a:ext cx="3607412" cy="110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The Darkside Initiative x Vault by Vans 2014 Fall/Winter &quot;Armored&quot; Pack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4" t="6010" r="7632"/>
          <a:stretch/>
        </p:blipFill>
        <p:spPr bwMode="auto">
          <a:xfrm flipH="1">
            <a:off x="6343649" y="4743928"/>
            <a:ext cx="2405498" cy="180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Vans Vault Classic Slip-On 59 LX Leather Palm Leaf Pack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9"/>
          <a:stretch/>
        </p:blipFill>
        <p:spPr bwMode="auto">
          <a:xfrm>
            <a:off x="3581400" y="342799"/>
            <a:ext cx="1978621" cy="192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picture-cdn.wheretoget.it/aq5gy8-l-610x610-pants-jeans-leather+jacket-jacket-flannel-tote+bag-tumblr-girl-model-black-white-yellow-shirt-bag-shoes-trainers-plimsolls-vans-sneakers-blue-cute-long-blue+jeans-blue+pants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5" r="9297"/>
          <a:stretch/>
        </p:blipFill>
        <p:spPr bwMode="auto">
          <a:xfrm>
            <a:off x="434545" y="2263964"/>
            <a:ext cx="2313814" cy="295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thevandallist.com/wp-content/uploads/2013/08/vans-editorial-london-jake-hold-jeff-boudreau-11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2"/>
          <a:stretch/>
        </p:blipFill>
        <p:spPr bwMode="auto">
          <a:xfrm>
            <a:off x="5548749" y="342799"/>
            <a:ext cx="3200398" cy="193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://fabricomagazine.com/wp-content/uploads/2012/11/vans-shoes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670"/>
          <a:stretch/>
        </p:blipFill>
        <p:spPr bwMode="auto">
          <a:xfrm>
            <a:off x="434545" y="5219600"/>
            <a:ext cx="2323426" cy="133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://www.fatbmx.com/uploads4/2010Q1/wk08/vanscustom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64" b="9483"/>
          <a:stretch/>
        </p:blipFill>
        <p:spPr bwMode="auto">
          <a:xfrm>
            <a:off x="2748359" y="5555673"/>
            <a:ext cx="3595290" cy="997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01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14568" r="5392" b="12693"/>
          <a:stretch/>
        </p:blipFill>
        <p:spPr bwMode="auto">
          <a:xfrm>
            <a:off x="6858000" y="5715000"/>
            <a:ext cx="1831598" cy="843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 smtClean="0">
                <a:latin typeface="Nexa Light"/>
                <a:cs typeface="Nexa Light"/>
              </a:rPr>
              <a:t>sample </a:t>
            </a:r>
            <a:r>
              <a:rPr lang="en-US" sz="5000" b="1" dirty="0" smtClean="0">
                <a:latin typeface="Nexa Light"/>
                <a:cs typeface="Nexa Light"/>
              </a:rPr>
              <a:t>merchandise</a:t>
            </a:r>
            <a:endParaRPr lang="en-US" sz="5000" b="1" dirty="0">
              <a:latin typeface="Nexa Light"/>
              <a:cs typeface="Nexa Ligh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72" b="26721"/>
          <a:stretch/>
        </p:blipFill>
        <p:spPr bwMode="auto">
          <a:xfrm>
            <a:off x="1055914" y="1823437"/>
            <a:ext cx="3135086" cy="1420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55914" y="3186379"/>
            <a:ext cx="31895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500" dirty="0" err="1" smtClean="0">
                <a:latin typeface="Lucida Sans" pitchFamily="34" charset="0"/>
              </a:rPr>
              <a:t>Chima</a:t>
            </a:r>
            <a:r>
              <a:rPr lang="en-US" sz="1500" dirty="0" smtClean="0">
                <a:latin typeface="Lucida Sans" pitchFamily="34" charset="0"/>
              </a:rPr>
              <a:t> Ferguson Pro</a:t>
            </a:r>
            <a:r>
              <a:rPr lang="en-US" sz="1500" dirty="0">
                <a:latin typeface="Lucida Sans" pitchFamily="34" charset="0"/>
              </a:rPr>
              <a:t> </a:t>
            </a:r>
          </a:p>
        </p:txBody>
      </p:sp>
      <p:pic>
        <p:nvPicPr>
          <p:cNvPr id="7172" name="Picture 4" descr="Old Skool 92 Pr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5"/>
          <a:stretch/>
        </p:blipFill>
        <p:spPr bwMode="auto">
          <a:xfrm>
            <a:off x="4724400" y="1620982"/>
            <a:ext cx="3390900" cy="260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825093" y="3337569"/>
            <a:ext cx="31895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500" dirty="0" smtClean="0">
                <a:latin typeface="Lucida Sans" pitchFamily="34" charset="0"/>
              </a:rPr>
              <a:t>Old </a:t>
            </a:r>
            <a:r>
              <a:rPr lang="en-US" sz="1500" dirty="0" err="1" smtClean="0">
                <a:latin typeface="Lucida Sans" pitchFamily="34" charset="0"/>
              </a:rPr>
              <a:t>Skool</a:t>
            </a:r>
            <a:r>
              <a:rPr lang="en-US" sz="1500" dirty="0" smtClean="0">
                <a:latin typeface="Lucida Sans" pitchFamily="34" charset="0"/>
              </a:rPr>
              <a:t> 92 Pro</a:t>
            </a:r>
            <a:r>
              <a:rPr lang="en-US" sz="1500" dirty="0">
                <a:latin typeface="Lucida Sans" pitchFamily="34" charset="0"/>
              </a:rPr>
              <a:t> 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6" b="28717"/>
          <a:stretch/>
        </p:blipFill>
        <p:spPr bwMode="auto">
          <a:xfrm>
            <a:off x="1021278" y="3759768"/>
            <a:ext cx="3169722" cy="1419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11382" y="5174554"/>
            <a:ext cx="31895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500" dirty="0" smtClean="0">
                <a:latin typeface="Lucida Sans" pitchFamily="34" charset="0"/>
              </a:rPr>
              <a:t>Gold Mono Era</a:t>
            </a:r>
            <a:r>
              <a:rPr lang="en-US" sz="1500" dirty="0">
                <a:latin typeface="Lucida Sans" pitchFamily="34" charset="0"/>
              </a:rPr>
              <a:t> </a:t>
            </a: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58" b="25797"/>
          <a:stretch/>
        </p:blipFill>
        <p:spPr bwMode="auto">
          <a:xfrm>
            <a:off x="4879521" y="3820992"/>
            <a:ext cx="3135086" cy="141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925786" y="5111721"/>
            <a:ext cx="31895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500" dirty="0" smtClean="0">
                <a:latin typeface="Lucida Sans" pitchFamily="34" charset="0"/>
              </a:rPr>
              <a:t>AV Classic</a:t>
            </a:r>
            <a:r>
              <a:rPr lang="en-US" sz="1500" dirty="0">
                <a:latin typeface="Lucida Sans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36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at\Desktop\OV CONCEPT STORE\OBE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6" y="1892915"/>
            <a:ext cx="1800224" cy="213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pat\Desktop\OV CONCEPT STORE\ILLE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934" y="1854814"/>
            <a:ext cx="21717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pat\Desktop\OV CONCEPT STORE\STUSSY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5" b="1629"/>
          <a:stretch/>
        </p:blipFill>
        <p:spPr bwMode="auto">
          <a:xfrm>
            <a:off x="4800600" y="1854813"/>
            <a:ext cx="16002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pat\Desktop\OV CONCEPT STORE\5-strik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05600" y="1854813"/>
            <a:ext cx="1774265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pat\Desktop\OV CONCEPT STORE\undefeated-desktop-wallpaper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6" t="14200" r="31769" b="15421"/>
          <a:stretch/>
        </p:blipFill>
        <p:spPr bwMode="auto">
          <a:xfrm>
            <a:off x="7168117" y="4335122"/>
            <a:ext cx="849230" cy="92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pat\Desktop\OV CONCEPT STORE\4fc52df8c70c3e4a2c929c603b32864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r="19524"/>
          <a:stretch/>
        </p:blipFill>
        <p:spPr bwMode="auto">
          <a:xfrm>
            <a:off x="4923059" y="4158117"/>
            <a:ext cx="1355281" cy="127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pat\Desktop\OV CONCEPT STORE\illest-log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58" y="4491332"/>
            <a:ext cx="1842651" cy="60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:\Users\pat\Desktop\OV CONCEPT STORE\obey-red-logo-55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46" y="4536111"/>
            <a:ext cx="1329686" cy="52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 smtClean="0">
                <a:latin typeface="Nexa Light"/>
                <a:cs typeface="Nexa Light"/>
              </a:rPr>
              <a:t>apparel</a:t>
            </a:r>
            <a:endParaRPr lang="en-US" sz="5000" b="1" dirty="0">
              <a:latin typeface="Nexa Light"/>
              <a:cs typeface="Nexa Light"/>
            </a:endParaRPr>
          </a:p>
        </p:txBody>
      </p:sp>
    </p:spTree>
    <p:extLst>
      <p:ext uri="{BB962C8B-B14F-4D97-AF65-F5344CB8AC3E}">
        <p14:creationId xmlns:p14="http://schemas.microsoft.com/office/powerpoint/2010/main" val="185544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 smtClean="0">
                <a:latin typeface="Nexa Light"/>
                <a:cs typeface="Nexa Light"/>
              </a:rPr>
              <a:t>other merchandise</a:t>
            </a:r>
            <a:endParaRPr lang="en-US" sz="5000" b="1" dirty="0">
              <a:latin typeface="Nexa Light"/>
              <a:cs typeface="Nexa Light"/>
            </a:endParaRPr>
          </a:p>
        </p:txBody>
      </p:sp>
      <p:pic>
        <p:nvPicPr>
          <p:cNvPr id="5" name="Picture 2" descr="C:\Users\pat\Desktop\img-th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615540"/>
            <a:ext cx="2104698" cy="210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pat\Desktop\OV CONCEPT STORE\nike-sb-rpm-backpack-light-crimson_1_bce103db-ed3d-44fd-b1e3-6823cbee7a68_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1447800"/>
            <a:ext cx="28194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pat\Desktop\OV CONCEPT STORE\ADIDAS ORIGINALS BACKPA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993" y="1615540"/>
            <a:ext cx="2260207" cy="2260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pat\Desktop\OV CONCEPT STORE\GOH_4t8x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9" t="18445" r="17259" b="18445"/>
          <a:stretch/>
        </p:blipFill>
        <p:spPr bwMode="auto">
          <a:xfrm>
            <a:off x="990465" y="1844140"/>
            <a:ext cx="533669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pat\Desktop\OV CONCEPT STORE\nike-shoes-sb-logo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9" t="27488" r="17751" b="27536"/>
          <a:stretch/>
        </p:blipFill>
        <p:spPr bwMode="auto">
          <a:xfrm>
            <a:off x="3354792" y="1881914"/>
            <a:ext cx="609726" cy="31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pat\Desktop\OV CONCEPT STORE\adidas-logo-originals-white-blue-122394-640x48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0" t="10630" r="24773" b="9745"/>
          <a:stretch/>
        </p:blipFill>
        <p:spPr bwMode="auto">
          <a:xfrm>
            <a:off x="5951598" y="1742720"/>
            <a:ext cx="492789" cy="586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pat\Desktop\OV CONCEPT STORE\rastaclat-pharoah-gold-black-whit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419" y="4476691"/>
            <a:ext cx="1524000" cy="97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pat\Desktop\OV CONCEPT STORE\785924de577a984d23f7fb7f44c2498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52" y="4648220"/>
            <a:ext cx="636948" cy="46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pat\Desktop\OV CONCEPT STORE\Rastaclat-Galaxy-Print-Bracelet-_225528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0" b="30090"/>
          <a:stretch/>
        </p:blipFill>
        <p:spPr bwMode="auto">
          <a:xfrm>
            <a:off x="1304926" y="5247760"/>
            <a:ext cx="1524000" cy="77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fauxsociety.com/wp-content/uploads/2013/01/All-Gone-Book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8" r="15744"/>
          <a:stretch/>
        </p:blipFill>
        <p:spPr bwMode="auto">
          <a:xfrm>
            <a:off x="6246237" y="4267200"/>
            <a:ext cx="2211963" cy="223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allgonebook.com/wp-content/themes/allgone/images/logo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599359"/>
            <a:ext cx="1046843" cy="31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arter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87" r="28421"/>
          <a:stretch/>
        </p:blipFill>
        <p:spPr bwMode="auto">
          <a:xfrm>
            <a:off x="4572000" y="4513040"/>
            <a:ext cx="821184" cy="19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Automahn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23" t="6000" r="29333" b="3954"/>
          <a:stretch/>
        </p:blipFill>
        <p:spPr bwMode="auto">
          <a:xfrm>
            <a:off x="3778239" y="4575164"/>
            <a:ext cx="809803" cy="1755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fbcdn-profile-a.akamaihd.net/hprofile-ak-xft1/v/t1.0-1/c12.0.160.160/p160x160/11127869_881026561941276_1188984686100665786_n.png?oh=3aeb204aef7fb7a49f566b76709a441e&amp;oe=5601492F&amp;__gda__=1442090927_8d8751f9028aecaa88d0224e39fff0e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998" y="4513040"/>
            <a:ext cx="602527" cy="60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00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://img6a.flixcart.com/image/sunglass/b/4/9/0rb3025112-19-rayban-58-1100x1100-imadqb2mcunys7ez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95" y="4928051"/>
            <a:ext cx="2529074" cy="154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dn.geekandhype.com/uploads/2010/11/marshall-headphones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873" y="1604574"/>
            <a:ext cx="2305050" cy="251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marshallheadphones.com/wp-marshallheadphones/wp-content/uploads/2014/10/marshallHeadphones_bla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69" y="1717501"/>
            <a:ext cx="979631" cy="49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 smtClean="0">
                <a:latin typeface="Nexa Light"/>
                <a:cs typeface="Nexa Light"/>
              </a:rPr>
              <a:t>other merchandise</a:t>
            </a:r>
            <a:endParaRPr lang="en-US" sz="5000" b="1" dirty="0">
              <a:latin typeface="Nexa Light"/>
              <a:cs typeface="Nexa Light"/>
            </a:endParaRPr>
          </a:p>
        </p:txBody>
      </p:sp>
      <p:pic>
        <p:nvPicPr>
          <p:cNvPr id="1032" name="Picture 8" descr="http://www.wired.com/wp-content/uploads/blogs/reviews/wp-content/uploads/2012/10/urbanears-bagis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10"/>
          <a:stretch/>
        </p:blipFill>
        <p:spPr bwMode="auto">
          <a:xfrm>
            <a:off x="3579177" y="2859687"/>
            <a:ext cx="919669" cy="968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1.wearecdn.net/images/2011/04/15/article/urbanears/hpw490248/urbanears-plattan-kopfhoerer-wine-1255-medium-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74880">
            <a:off x="4002023" y="2381904"/>
            <a:ext cx="2286000" cy="117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106.photobucket.com/albums/m260/one-d_2006/Logo-Urbanears-fondo-blan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466" y="1682531"/>
            <a:ext cx="913534" cy="67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officialpsds.com/images/thumbs/Ray-Ban-psd89890.png"/>
          <p:cNvPicPr>
            <a:picLocks noChangeAspect="1" noChangeArrowheads="1"/>
          </p:cNvPicPr>
          <p:nvPr/>
        </p:nvPicPr>
        <p:blipFill>
          <a:blip r:embed="rId9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93" y="4634781"/>
            <a:ext cx="788838" cy="39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9" t="19792" r="61786" b="29492"/>
          <a:stretch/>
        </p:blipFill>
        <p:spPr bwMode="auto">
          <a:xfrm>
            <a:off x="4055876" y="4572000"/>
            <a:ext cx="1007571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 descr="http://www.calculatorking.com.au/media/catalog/category/native_union_logo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743" y="4529664"/>
            <a:ext cx="571810" cy="57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6" t="26988" r="60861" b="44034"/>
          <a:stretch/>
        </p:blipFill>
        <p:spPr bwMode="auto">
          <a:xfrm>
            <a:off x="5089943" y="5541011"/>
            <a:ext cx="929857" cy="934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 descr="http://image.rakuten.co.jp/speedwagon/cabinet/watch/gw9401kj3jr_1.jpg?_ex=128x12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208" y="1874183"/>
            <a:ext cx="1373490" cy="177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hotspotorlando.files.wordpress.com/2015/04/20140728200651enprn130616-g-shock-logo-1y-1406578011mr.jpg?w=208&amp;h=206"/>
          <p:cNvPicPr>
            <a:picLocks noChangeAspect="1" noChangeArrowheads="1"/>
          </p:cNvPicPr>
          <p:nvPr/>
        </p:nvPicPr>
        <p:blipFill>
          <a:blip r:embed="rId1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764225"/>
            <a:ext cx="485238" cy="48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://d233fwfjhj966i.cloudfront.net/Jason-Markk-4-oz-Premium-Sneaker-Solution-Set/No-Color/Jason-Markk-4-oz-Premium-Sneaker-Solution-Set-No-Color_ufQLE_1600_1533_pad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53" y="4370337"/>
            <a:ext cx="2293034" cy="219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static.overkillshop.com/images/categories/851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7" t="26842" r="23556" b="30685"/>
          <a:stretch/>
        </p:blipFill>
        <p:spPr bwMode="auto">
          <a:xfrm>
            <a:off x="5975687" y="4532515"/>
            <a:ext cx="1062751" cy="41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/>
                <a:cs typeface="Nexa Light"/>
              </a:rPr>
              <a:t>s</a:t>
            </a:r>
            <a:r>
              <a:rPr lang="en-US" sz="5000" b="1" dirty="0" smtClean="0">
                <a:latin typeface="Nexa Light"/>
                <a:cs typeface="Nexa Light"/>
              </a:rPr>
              <a:t>ocial media &amp; events</a:t>
            </a:r>
            <a:endParaRPr lang="en-US" sz="5000" b="1" dirty="0">
              <a:latin typeface="Nexa Light"/>
              <a:cs typeface="Nexa Light"/>
            </a:endParaRPr>
          </a:p>
        </p:txBody>
      </p:sp>
      <p:pic>
        <p:nvPicPr>
          <p:cNvPr id="1026" name="Picture 2" descr="http://www.h3dwallpapers.com/wp-content/uploads/2014/12/Instagram_Logo_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07" y="1701085"/>
            <a:ext cx="493689" cy="50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underconsideration.com/brandnew/archives/facebook_logo.g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306" t="21322" r="11370" b="20433"/>
          <a:stretch/>
        </p:blipFill>
        <p:spPr bwMode="auto">
          <a:xfrm>
            <a:off x="1098996" y="2438400"/>
            <a:ext cx="533400" cy="51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00707" y="1793998"/>
            <a:ext cx="6096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300" dirty="0" smtClean="0">
                <a:latin typeface="Lucida Sans" pitchFamily="34" charset="0"/>
              </a:rPr>
              <a:t>promote via </a:t>
            </a:r>
            <a:r>
              <a:rPr lang="en-US" sz="1300" dirty="0" err="1" smtClean="0">
                <a:latin typeface="Lucida Sans" pitchFamily="34" charset="0"/>
              </a:rPr>
              <a:t>instagram</a:t>
            </a:r>
            <a:endParaRPr lang="en-US" sz="1300" dirty="0">
              <a:latin typeface="Lucida San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000" y="2549709"/>
            <a:ext cx="6096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300" dirty="0">
                <a:latin typeface="Lucida Sans" pitchFamily="34" charset="0"/>
              </a:rPr>
              <a:t>p</a:t>
            </a:r>
            <a:r>
              <a:rPr lang="en-US" sz="1300" dirty="0" smtClean="0">
                <a:latin typeface="Lucida Sans" pitchFamily="34" charset="0"/>
              </a:rPr>
              <a:t>ost product shots, scheduled sneaker releases, events</a:t>
            </a:r>
            <a:endParaRPr lang="en-US" sz="1300" dirty="0">
              <a:latin typeface="Lucida Sans" pitchFamily="34" charset="0"/>
            </a:endParaRPr>
          </a:p>
        </p:txBody>
      </p:sp>
      <p:pic>
        <p:nvPicPr>
          <p:cNvPr id="1030" name="Picture 6" descr="https://cdn2.iconfinder.com/data/icons/windows-8-metro-style/512/dj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16" y="3124201"/>
            <a:ext cx="566669" cy="566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05000" y="3241357"/>
            <a:ext cx="6096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300" dirty="0">
                <a:latin typeface="Lucida Sans" pitchFamily="34" charset="0"/>
              </a:rPr>
              <a:t>i</a:t>
            </a:r>
            <a:r>
              <a:rPr lang="en-US" sz="1300" dirty="0" smtClean="0">
                <a:latin typeface="Lucida Sans" pitchFamily="34" charset="0"/>
              </a:rPr>
              <a:t>nvite guest </a:t>
            </a:r>
            <a:r>
              <a:rPr lang="en-US" sz="1300" dirty="0" err="1" smtClean="0">
                <a:latin typeface="Lucida Sans" pitchFamily="34" charset="0"/>
              </a:rPr>
              <a:t>dj’s</a:t>
            </a:r>
            <a:r>
              <a:rPr lang="en-US" sz="1300" dirty="0" smtClean="0">
                <a:latin typeface="Lucida Sans" pitchFamily="34" charset="0"/>
              </a:rPr>
              <a:t> to play in the store</a:t>
            </a:r>
          </a:p>
          <a:p>
            <a:pPr fontAlgn="base"/>
            <a:endParaRPr lang="en-US" sz="1300" dirty="0">
              <a:latin typeface="Lucida Sans" pitchFamily="34" charset="0"/>
            </a:endParaRPr>
          </a:p>
        </p:txBody>
      </p:sp>
      <p:pic>
        <p:nvPicPr>
          <p:cNvPr id="3" name="Picture 2" descr="Screen shot 2015-06-17 at 12.39.16 AM.pn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692" b="89868" l="6762" r="95018">
                        <a14:foregroundMark x1="82562" y1="36564" x2="82562" y2="36564"/>
                        <a14:foregroundMark x1="29537" y1="62996" x2="29537" y2="62996"/>
                        <a14:foregroundMark x1="62278" y1="16300" x2="62278" y2="16300"/>
                        <a14:foregroundMark x1="70107" y1="19383" x2="70107" y2="19383"/>
                        <a14:foregroundMark x1="14947" y1="18502" x2="14947" y2="18502"/>
                        <a14:foregroundMark x1="7117" y1="25551" x2="7117" y2="25551"/>
                        <a14:foregroundMark x1="39146" y1="84581" x2="39146" y2="84581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07" y="3886200"/>
            <a:ext cx="644567" cy="5207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00707" y="4003357"/>
            <a:ext cx="6096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300" dirty="0">
                <a:latin typeface="Lucida Sans" pitchFamily="34" charset="0"/>
              </a:rPr>
              <a:t>i</a:t>
            </a:r>
            <a:r>
              <a:rPr lang="en-US" sz="1300" dirty="0" smtClean="0">
                <a:latin typeface="Lucida Sans" pitchFamily="34" charset="0"/>
              </a:rPr>
              <a:t>n-store coffee/juice bar</a:t>
            </a:r>
          </a:p>
          <a:p>
            <a:pPr fontAlgn="base"/>
            <a:endParaRPr lang="en-US" sz="1300" dirty="0">
              <a:latin typeface="Lucida Sans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9000" y="6477000"/>
            <a:ext cx="55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*subject to senior management approval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19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 smtClean="0">
                <a:latin typeface="Nexa Light"/>
                <a:cs typeface="Nexa Light"/>
              </a:rPr>
              <a:t>marketing</a:t>
            </a:r>
            <a:endParaRPr lang="en-US" sz="5000" b="1" dirty="0">
              <a:latin typeface="Nexa Light"/>
              <a:cs typeface="Nexa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4552" y="1502544"/>
            <a:ext cx="692024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 typeface="Arial" pitchFamily="34" charset="0"/>
              <a:buChar char="•"/>
            </a:pPr>
            <a:r>
              <a:rPr lang="en-US" sz="1400" dirty="0">
                <a:latin typeface="Lucida Sans" pitchFamily="34" charset="0"/>
                <a:cs typeface="Lucida Sans Unicode" pitchFamily="34" charset="0"/>
              </a:rPr>
              <a:t>n</a:t>
            </a: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on-traditional marketing to increase brand interaction with our audience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en-US" sz="1400" dirty="0">
                <a:latin typeface="Lucida Sans" pitchFamily="34" charset="0"/>
                <a:cs typeface="Lucida Sans Unicode" pitchFamily="34" charset="0"/>
              </a:rPr>
              <a:t>u</a:t>
            </a: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nique and fun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en-US" sz="1400" dirty="0" err="1" smtClean="0">
                <a:latin typeface="Lucida Sans" pitchFamily="34" charset="0"/>
                <a:cs typeface="Lucida Sans Unicode" pitchFamily="34" charset="0"/>
              </a:rPr>
              <a:t>etc</a:t>
            </a: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 channel television feature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en-US" sz="1400" dirty="0">
                <a:latin typeface="Lucida Sans" pitchFamily="34" charset="0"/>
                <a:cs typeface="Lucida Sans Unicode" pitchFamily="34" charset="0"/>
              </a:rPr>
              <a:t>e</a:t>
            </a: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vent tie ups with </a:t>
            </a:r>
            <a:r>
              <a:rPr lang="en-US" sz="1400" dirty="0">
                <a:latin typeface="Lucida Sans" pitchFamily="34" charset="0"/>
                <a:cs typeface="Lucida Sans Unicode" pitchFamily="34" charset="0"/>
              </a:rPr>
              <a:t>z</a:t>
            </a: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 hostel, </a:t>
            </a:r>
            <a:r>
              <a:rPr lang="en-US" sz="1400" dirty="0" err="1" smtClean="0">
                <a:latin typeface="Lucida Sans" pitchFamily="34" charset="0"/>
                <a:cs typeface="Lucida Sans Unicode" pitchFamily="34" charset="0"/>
              </a:rPr>
              <a:t>satchmi</a:t>
            </a: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 (vinyl day), </a:t>
            </a:r>
            <a:r>
              <a:rPr lang="en-US" sz="1400" dirty="0" err="1" smtClean="0">
                <a:latin typeface="Lucida Sans" pitchFamily="34" charset="0"/>
                <a:cs typeface="Lucida Sans Unicode" pitchFamily="34" charset="0"/>
              </a:rPr>
              <a:t>edsa</a:t>
            </a:r>
            <a:r>
              <a:rPr lang="en-US" sz="1400" dirty="0" smtClean="0">
                <a:latin typeface="Lucida Sans" pitchFamily="34" charset="0"/>
                <a:cs typeface="Lucida Sans Unicode" pitchFamily="34" charset="0"/>
              </a:rPr>
              <a:t> design group</a:t>
            </a:r>
          </a:p>
          <a:p>
            <a:pPr marL="285750" indent="-285750" fontAlgn="base">
              <a:buFont typeface="Arial" pitchFamily="34" charset="0"/>
              <a:buChar char="•"/>
            </a:pPr>
            <a:endParaRPr lang="en-US" sz="1400" dirty="0">
              <a:latin typeface="Lucida Sans" pitchFamily="34" charset="0"/>
              <a:cs typeface="Lucida Sans Unicode" pitchFamily="34" charset="0"/>
            </a:endParaRPr>
          </a:p>
        </p:txBody>
      </p:sp>
      <p:pic>
        <p:nvPicPr>
          <p:cNvPr id="1026" name="Picture 2" descr="http://2.bp.blogspot.com/-5blIyzdSdZE/UD8qbnifKSI/AAAAAAAAABw/T6u44AOP0MQ/s1600/etc+network+BEST+PHILIPPINE+TV+NETWORK+CHANNEL+SHOWS+PROGRAMMING.jpe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310" y="4859176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fbcdn-sphotos-a-a.akamaihd.net/hphotos-ak-xfp1/v/t1.0-9/11209600_1643432335886435_9128279144153037190_n.jpg?oh=737269b1372bb21644edc35111062ddb&amp;oe=5608599A&amp;__gda__=1442915786_38d1abc8775a46e135ee9fd6065b87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110" y="3124200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" t="14088" r="4064" b="8333"/>
          <a:stretch/>
        </p:blipFill>
        <p:spPr bwMode="auto">
          <a:xfrm>
            <a:off x="780143" y="2784136"/>
            <a:ext cx="4441967" cy="207504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29000" y="6477000"/>
            <a:ext cx="55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*subject to senior management approval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84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 smtClean="0">
                <a:latin typeface="Nexa Light"/>
                <a:cs typeface="Nexa Light"/>
              </a:rPr>
              <a:t>street marketing</a:t>
            </a:r>
            <a:endParaRPr lang="en-US" sz="5000" b="1" dirty="0">
              <a:latin typeface="Nexa Light"/>
              <a:cs typeface="Nexa Light"/>
            </a:endParaRPr>
          </a:p>
        </p:txBody>
      </p:sp>
      <p:pic>
        <p:nvPicPr>
          <p:cNvPr id="3" name="Picture 4" descr="C:\Users\pat\Desktop\OV CONCEPT STORE\ADS\madsteez_markpaulderen_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314" y="2308879"/>
            <a:ext cx="4898981" cy="241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pat\Desktop\OV CONCEPT STORE\ADS\569568de2e1472d2861c52dc416385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08880"/>
            <a:ext cx="3623313" cy="241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29000" y="6477000"/>
            <a:ext cx="55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*subject to senior management approval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69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i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nternational stores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pic>
        <p:nvPicPr>
          <p:cNvPr id="6" name="Picture 2" descr="http://cdn.solecollector.com/media/up/2013/11/images/footwear-news-10-best-sneaker-shops-wish-atlant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7" r="2935"/>
          <a:stretch/>
        </p:blipFill>
        <p:spPr bwMode="auto">
          <a:xfrm>
            <a:off x="381000" y="2136140"/>
            <a:ext cx="4076700" cy="292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ishatl.com/store/App_Themes/Wish/images/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750060"/>
            <a:ext cx="838199" cy="30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05841" y="5074930"/>
            <a:ext cx="28803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Lucida Sans Unicode" pitchFamily="34" charset="0"/>
                <a:cs typeface="Lucida Sans Unicode" pitchFamily="34" charset="0"/>
              </a:rPr>
              <a:t>Atlanta, Georgia</a:t>
            </a:r>
          </a:p>
          <a:p>
            <a:pPr algn="ctr"/>
            <a:r>
              <a:rPr lang="en-US" sz="1100" dirty="0">
                <a:latin typeface="Lucida Sans Unicode" pitchFamily="34" charset="0"/>
                <a:cs typeface="Lucida Sans Unicode" pitchFamily="34" charset="0"/>
              </a:rPr>
              <a:t>http://wishatl.com/store/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0" y="5057145"/>
            <a:ext cx="28803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Lucida Sans Unicode" pitchFamily="34" charset="0"/>
                <a:cs typeface="Lucida Sans Unicode" pitchFamily="34" charset="0"/>
              </a:rPr>
              <a:t>Cambridge</a:t>
            </a:r>
            <a:r>
              <a:rPr lang="en-US" sz="1100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sz="1100" dirty="0" err="1" smtClean="0">
                <a:latin typeface="Lucida Sans Unicode" pitchFamily="34" charset="0"/>
                <a:cs typeface="Lucida Sans Unicode" pitchFamily="34" charset="0"/>
              </a:rPr>
              <a:t>Masschusetts</a:t>
            </a:r>
            <a:endParaRPr lang="en-US" sz="1100" dirty="0" smtClean="0">
              <a:latin typeface="Lucida Sans Unicode" pitchFamily="34" charset="0"/>
              <a:cs typeface="Lucida Sans Unicode" pitchFamily="34" charset="0"/>
            </a:endParaRPr>
          </a:p>
          <a:p>
            <a:pPr algn="ctr"/>
            <a:r>
              <a:rPr lang="en-US" sz="1100" dirty="0">
                <a:latin typeface="Lucida Sans Unicode" pitchFamily="34" charset="0"/>
                <a:cs typeface="Lucida Sans Unicode" pitchFamily="34" charset="0"/>
              </a:rPr>
              <a:t>http://www.cncpts.com/</a:t>
            </a:r>
          </a:p>
        </p:txBody>
      </p:sp>
      <p:pic>
        <p:nvPicPr>
          <p:cNvPr id="3080" name="Picture 8" descr="https://fbcdn-sphotos-c-a.akamaihd.net/hphotos-ak-xaf1/v/t1.0-9/26846_379522643190_2118048_n.jpg?oh=99ae714a9cc82836ff43008039123407&amp;oe=55C0B65F&amp;__gda__=1443701358_63213c476f626a753ad54a6e77edb52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052" y="1600200"/>
            <a:ext cx="5334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mages.complex.com/complex/image/upload/t_article_image/wurhyuwkbsxetlvvjsfk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" r="5551"/>
          <a:stretch/>
        </p:blipFill>
        <p:spPr bwMode="auto">
          <a:xfrm>
            <a:off x="4690752" y="2133600"/>
            <a:ext cx="4076699" cy="292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6536" y="5841975"/>
            <a:ext cx="5334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en-US" sz="1500" dirty="0" smtClean="0">
              <a:latin typeface="Lucida Sans" pitchFamily="34" charset="0"/>
            </a:endParaRPr>
          </a:p>
          <a:p>
            <a:endParaRPr lang="en-US" sz="1500" dirty="0" smtClean="0">
              <a:latin typeface="Lucida San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500" dirty="0" smtClean="0">
                <a:latin typeface="Lucida Sans" pitchFamily="34" charset="0"/>
              </a:rPr>
              <a:t>Inspired by the top sneaker boutiques in the world</a:t>
            </a:r>
            <a:endParaRPr lang="en-US" sz="1500" dirty="0"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52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TAMPD White Cotton Slogan Tote Bag Model Pictur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33"/>
          <a:stretch/>
        </p:blipFill>
        <p:spPr bwMode="auto">
          <a:xfrm>
            <a:off x="1295400" y="1792224"/>
            <a:ext cx="4419600" cy="46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/>
                <a:cs typeface="Nexa Light"/>
              </a:rPr>
              <a:t>p</a:t>
            </a:r>
            <a:r>
              <a:rPr lang="en-US" sz="5000" b="1" dirty="0" smtClean="0">
                <a:latin typeface="Nexa Light"/>
                <a:cs typeface="Nexa Light"/>
              </a:rPr>
              <a:t>remium items</a:t>
            </a:r>
            <a:endParaRPr lang="en-US" sz="5000" b="1" dirty="0">
              <a:latin typeface="Nexa Light"/>
              <a:cs typeface="Nexa Light"/>
            </a:endParaRPr>
          </a:p>
        </p:txBody>
      </p:sp>
      <p:pic>
        <p:nvPicPr>
          <p:cNvPr id="2" name="Picture 2" descr="Static Marle Cube T-Shi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47800"/>
            <a:ext cx="2895600" cy="318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04552" y="1219478"/>
            <a:ext cx="6920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 typeface="Arial" pitchFamily="34" charset="0"/>
              <a:buChar char="•"/>
            </a:pPr>
            <a:r>
              <a:rPr lang="en-US" sz="1400" dirty="0">
                <a:latin typeface="Lucida Sans Unicode" pitchFamily="34" charset="0"/>
                <a:cs typeface="Lucida Sans Unicode" pitchFamily="34" charset="0"/>
              </a:rPr>
              <a:t>s</a:t>
            </a:r>
            <a:r>
              <a:rPr lang="en-US" sz="1400" dirty="0" smtClean="0">
                <a:latin typeface="Lucida Sans Unicode" pitchFamily="34" charset="0"/>
                <a:cs typeface="Lucida Sans Unicode" pitchFamily="34" charset="0"/>
              </a:rPr>
              <a:t>tore promotions &amp; giveaways</a:t>
            </a:r>
          </a:p>
          <a:p>
            <a:pPr marL="285750" indent="-285750" fontAlgn="base">
              <a:buFont typeface="Arial" pitchFamily="34" charset="0"/>
              <a:buChar char="•"/>
            </a:pPr>
            <a:endParaRPr lang="en-US" sz="1400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9000" y="6477000"/>
            <a:ext cx="55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*subject to senior management approval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55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.lanecrawford.com/W/Y/H/WYH023_ro_x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4" r="23933"/>
          <a:stretch/>
        </p:blipFill>
        <p:spPr bwMode="auto">
          <a:xfrm>
            <a:off x="457200" y="1281915"/>
            <a:ext cx="2008910" cy="513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 smtClean="0">
                <a:latin typeface="Nexa Light"/>
                <a:cs typeface="Nexa Light"/>
              </a:rPr>
              <a:t>uniforms</a:t>
            </a:r>
            <a:endParaRPr lang="en-US" sz="5000" b="1" dirty="0">
              <a:latin typeface="Nexa Light"/>
              <a:cs typeface="Nexa Light"/>
            </a:endParaRPr>
          </a:p>
        </p:txBody>
      </p:sp>
      <p:pic>
        <p:nvPicPr>
          <p:cNvPr id="6146" name="Picture 2" descr="Boglioli Button-Down Collar Cotton-Chambray Shi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25" y="588932"/>
            <a:ext cx="2581275" cy="269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Black/White Stripe Para Pant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99" y="2895600"/>
            <a:ext cx="2579077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anali Button-Down Collar Chambray Shi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876" y="3502768"/>
            <a:ext cx="2596849" cy="271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29000" y="6477000"/>
            <a:ext cx="55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*subject to senior management approval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35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t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he</a:t>
            </a:r>
            <a:r>
              <a:rPr lang="en-US" sz="5000" b="1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concept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pic>
        <p:nvPicPr>
          <p:cNvPr id="3076" name="Picture 4" descr="http://images.thesartorialist.com/thumbnails/2014/05/414skirt7794web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46736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51451" y="1905000"/>
            <a:ext cx="3352800" cy="389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50" dirty="0">
                <a:latin typeface="Lucida Sans" pitchFamily="34" charset="0"/>
                <a:cs typeface="Lucida Sans Unicode" pitchFamily="34" charset="0"/>
              </a:rPr>
              <a:t>t</a:t>
            </a:r>
            <a:r>
              <a:rPr lang="en-US" sz="1450" dirty="0" smtClean="0">
                <a:latin typeface="Lucida Sans" pitchFamily="34" charset="0"/>
                <a:cs typeface="Lucida Sans Unicode" pitchFamily="34" charset="0"/>
              </a:rPr>
              <a:t>o become Manila’s finest multi-brand sportswear &amp; </a:t>
            </a:r>
            <a:r>
              <a:rPr lang="en-US" sz="1450" dirty="0">
                <a:latin typeface="Lucida Sans" pitchFamily="34" charset="0"/>
                <a:cs typeface="Lucida Sans Unicode" pitchFamily="34" charset="0"/>
              </a:rPr>
              <a:t>lifestyle </a:t>
            </a:r>
            <a:r>
              <a:rPr lang="en-US" sz="1450" dirty="0" smtClean="0">
                <a:latin typeface="Lucida Sans" pitchFamily="34" charset="0"/>
                <a:cs typeface="Lucida Sans Unicode" pitchFamily="34" charset="0"/>
              </a:rPr>
              <a:t>boutique</a:t>
            </a:r>
          </a:p>
          <a:p>
            <a:endParaRPr lang="en-US" sz="1450" dirty="0" smtClean="0">
              <a:latin typeface="Lucida Sans" pitchFamily="34" charset="0"/>
              <a:cs typeface="Lucida Sans Unicode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450" dirty="0">
                <a:latin typeface="Lucida Sans" pitchFamily="34" charset="0"/>
                <a:cs typeface="Lucida Sans Unicode" pitchFamily="34" charset="0"/>
              </a:rPr>
              <a:t>o</a:t>
            </a:r>
            <a:r>
              <a:rPr lang="en-US" sz="1450" dirty="0" smtClean="0">
                <a:latin typeface="Lucida Sans" pitchFamily="34" charset="0"/>
                <a:cs typeface="Lucida Sans Unicode" pitchFamily="34" charset="0"/>
              </a:rPr>
              <a:t>ffer the most sought-after sneaker releases and a well curated apparel and accessories line</a:t>
            </a:r>
          </a:p>
          <a:p>
            <a:endParaRPr lang="en-US" sz="1450" dirty="0" smtClean="0">
              <a:latin typeface="Lucida Sans" pitchFamily="34" charset="0"/>
              <a:cs typeface="Lucida Sans Unicode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450" dirty="0">
                <a:latin typeface="Lucida Sans" pitchFamily="34" charset="0"/>
                <a:cs typeface="Lucida Sans Unicode" pitchFamily="34" charset="0"/>
              </a:rPr>
              <a:t>f</a:t>
            </a:r>
            <a:r>
              <a:rPr lang="en-US" sz="1450" dirty="0" smtClean="0">
                <a:latin typeface="Lucida Sans" pitchFamily="34" charset="0"/>
                <a:cs typeface="Lucida Sans Unicode" pitchFamily="34" charset="0"/>
              </a:rPr>
              <a:t>or the young, vibrant and active and discerning customer</a:t>
            </a:r>
          </a:p>
          <a:p>
            <a:endParaRPr lang="en-US" sz="1450" dirty="0" smtClean="0">
              <a:latin typeface="Lucida Sans" pitchFamily="34" charset="0"/>
              <a:cs typeface="Lucida Sans Unicode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450" dirty="0">
                <a:latin typeface="Lucida Sans" pitchFamily="34" charset="0"/>
                <a:cs typeface="Lucida Sans Unicode" pitchFamily="34" charset="0"/>
              </a:rPr>
              <a:t>s</a:t>
            </a:r>
            <a:r>
              <a:rPr lang="en-US" sz="1450" dirty="0" smtClean="0">
                <a:latin typeface="Lucida Sans" pitchFamily="34" charset="0"/>
                <a:cs typeface="Lucida Sans Unicode" pitchFamily="34" charset="0"/>
              </a:rPr>
              <a:t>eek inspiration from key cities such as new york, los </a:t>
            </a:r>
            <a:r>
              <a:rPr lang="en-US" sz="1450" dirty="0" err="1" smtClean="0">
                <a:latin typeface="Lucida Sans" pitchFamily="34" charset="0"/>
                <a:cs typeface="Lucida Sans Unicode" pitchFamily="34" charset="0"/>
              </a:rPr>
              <a:t>angeles</a:t>
            </a:r>
            <a:r>
              <a:rPr lang="en-US" sz="1450" dirty="0" smtClean="0">
                <a:latin typeface="Lucida Sans" pitchFamily="34" charset="0"/>
                <a:cs typeface="Lucida Sans Unicode" pitchFamily="34" charset="0"/>
              </a:rPr>
              <a:t>, </a:t>
            </a:r>
            <a:r>
              <a:rPr lang="en-US" sz="1450" dirty="0" err="1" smtClean="0">
                <a:latin typeface="Lucida Sans" pitchFamily="34" charset="0"/>
                <a:cs typeface="Lucida Sans Unicode" pitchFamily="34" charset="0"/>
              </a:rPr>
              <a:t>tokyo</a:t>
            </a:r>
            <a:r>
              <a:rPr lang="en-US" sz="1450" dirty="0" smtClean="0">
                <a:latin typeface="Lucida Sans" pitchFamily="34" charset="0"/>
                <a:cs typeface="Lucida Sans Unicode" pitchFamily="34" charset="0"/>
              </a:rPr>
              <a:t>, </a:t>
            </a:r>
            <a:r>
              <a:rPr lang="en-US" sz="1450" dirty="0" err="1" smtClean="0">
                <a:latin typeface="Lucida Sans" pitchFamily="34" charset="0"/>
                <a:cs typeface="Lucida Sans Unicode" pitchFamily="34" charset="0"/>
              </a:rPr>
              <a:t>london</a:t>
            </a:r>
            <a:r>
              <a:rPr lang="en-US" sz="1450" dirty="0" smtClean="0">
                <a:latin typeface="Lucida Sans" pitchFamily="34" charset="0"/>
                <a:cs typeface="Lucida Sans Unicode" pitchFamily="34" charset="0"/>
              </a:rPr>
              <a:t>, </a:t>
            </a:r>
            <a:r>
              <a:rPr lang="en-US" sz="1450" dirty="0" err="1" smtClean="0">
                <a:latin typeface="Lucida Sans" pitchFamily="34" charset="0"/>
                <a:cs typeface="Lucida Sans Unicode" pitchFamily="34" charset="0"/>
              </a:rPr>
              <a:t>paris</a:t>
            </a:r>
            <a:r>
              <a:rPr lang="en-US" sz="1450" dirty="0" smtClean="0">
                <a:latin typeface="Lucida Sans" pitchFamily="34" charset="0"/>
                <a:cs typeface="Lucida Sans Unicode" pitchFamily="34" charset="0"/>
              </a:rPr>
              <a:t>, </a:t>
            </a:r>
            <a:r>
              <a:rPr lang="en-US" sz="1450" dirty="0" err="1" smtClean="0">
                <a:latin typeface="Lucida Sans" pitchFamily="34" charset="0"/>
                <a:cs typeface="Lucida Sans Unicode" pitchFamily="34" charset="0"/>
              </a:rPr>
              <a:t>stockholm</a:t>
            </a:r>
            <a:endParaRPr lang="en-US" sz="1450" dirty="0">
              <a:latin typeface="Lucida Sans" pitchFamily="34" charset="0"/>
              <a:cs typeface="Lucida Sans Unicode" pitchFamily="34" charset="0"/>
            </a:endParaRPr>
          </a:p>
          <a:p>
            <a:pPr marL="285750" indent="-285750">
              <a:lnSpc>
                <a:spcPct val="250000"/>
              </a:lnSpc>
              <a:buFont typeface="Arial" pitchFamily="34" charset="0"/>
              <a:buChar char="•"/>
            </a:pPr>
            <a:endParaRPr lang="en-US" sz="1450" dirty="0">
              <a:latin typeface="Lucida Sans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2362200"/>
            <a:ext cx="5181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Lucida Sans" pitchFamily="34" charset="0"/>
              </a:rPr>
              <a:t>Adverb</a:t>
            </a:r>
          </a:p>
          <a:p>
            <a:endParaRPr lang="en-US" dirty="0">
              <a:latin typeface="Lucida Sans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Lucida Sans" pitchFamily="34" charset="0"/>
              </a:rPr>
              <a:t>In or to a higher place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Lucida Sans" pitchFamily="34" charset="0"/>
              </a:rPr>
              <a:t>In or to a higher rank or position</a:t>
            </a:r>
          </a:p>
          <a:p>
            <a:pPr marL="342900" indent="-342900">
              <a:buFont typeface="+mj-lt"/>
              <a:buAutoNum type="arabicPeriod"/>
            </a:pPr>
            <a:endParaRPr lang="en-US" b="1" dirty="0" smtClean="0">
              <a:latin typeface="Lucida Sans" pitchFamily="34" charset="0"/>
            </a:endParaRPr>
          </a:p>
          <a:p>
            <a:r>
              <a:rPr lang="en-US" b="1" dirty="0" smtClean="0">
                <a:latin typeface="Lucida Sans" pitchFamily="34" charset="0"/>
              </a:rPr>
              <a:t>Preposition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Lucida Sans" pitchFamily="34" charset="0"/>
              </a:rPr>
              <a:t>Over or higher than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Lucida Sans" pitchFamily="34" charset="0"/>
              </a:rPr>
              <a:t>Superior or in rank, position, or number, greater than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Lucida Sans" pitchFamily="34" charset="0"/>
              </a:rPr>
              <a:t>Beyond the level or reach of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Lucida Sans" pitchFamily="34" charset="0"/>
              </a:rPr>
              <a:t>In preference to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Lucida Sans" pitchFamily="34" charset="0"/>
              </a:rPr>
              <a:t>More than</a:t>
            </a:r>
            <a:endParaRPr lang="en-US" dirty="0">
              <a:latin typeface="Lucida Sans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64" y="-228600"/>
            <a:ext cx="4572000" cy="353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158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8600" y="228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t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arget market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"/>
          <a:stretch/>
        </p:blipFill>
        <p:spPr>
          <a:xfrm>
            <a:off x="0" y="1428613"/>
            <a:ext cx="1828800" cy="28640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0" y="660308"/>
            <a:ext cx="2088383" cy="31496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" r="302"/>
          <a:stretch/>
        </p:blipFill>
        <p:spPr>
          <a:xfrm>
            <a:off x="1828800" y="1428613"/>
            <a:ext cx="3219450" cy="2210039"/>
          </a:xfrm>
          <a:prstGeom prst="rect">
            <a:avLst/>
          </a:prstGeom>
        </p:spPr>
      </p:pic>
      <p:pic>
        <p:nvPicPr>
          <p:cNvPr id="2050" name="Picture 2" descr="http://cdn.carolinesmode.com/wp-content/uploads/feber/14/12/2075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390" y="3638652"/>
            <a:ext cx="1923616" cy="288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rossroadstrading.com/wp-content/uploads/edwar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633" y="1313522"/>
            <a:ext cx="1854177" cy="278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36.media.tumblr.com/a89ef601f3881fce589e390315babdba/tumblr_n5kv1aDimX1ro4k8no1_128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7" r="18333"/>
          <a:stretch/>
        </p:blipFill>
        <p:spPr bwMode="auto">
          <a:xfrm>
            <a:off x="4058006" y="3810000"/>
            <a:ext cx="1994452" cy="283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.dmarge.com/2014/03/current-sneakers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5"/>
          <a:stretch/>
        </p:blipFill>
        <p:spPr bwMode="auto">
          <a:xfrm>
            <a:off x="6052458" y="4094788"/>
            <a:ext cx="3086650" cy="242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28600" y="4475837"/>
            <a:ext cx="167719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 typeface="Arial" pitchFamily="34" charset="0"/>
              <a:buChar char="•"/>
            </a:pPr>
            <a:r>
              <a:rPr lang="en-US" sz="1200" dirty="0">
                <a:latin typeface="Lucida Sans"/>
                <a:cs typeface="Lucida Sans"/>
              </a:rPr>
              <a:t>y</a:t>
            </a:r>
            <a:r>
              <a:rPr lang="en-US" sz="1200" dirty="0" smtClean="0">
                <a:latin typeface="Lucida Sans"/>
                <a:cs typeface="Lucida Sans"/>
              </a:rPr>
              <a:t>oung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en-US" sz="1200" dirty="0" smtClean="0">
                <a:latin typeface="Lucida Sans"/>
                <a:cs typeface="Lucida Sans"/>
              </a:rPr>
              <a:t>hip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en-US" sz="1200" dirty="0">
                <a:latin typeface="Lucida Sans"/>
                <a:cs typeface="Lucida Sans"/>
              </a:rPr>
              <a:t>a</a:t>
            </a:r>
            <a:r>
              <a:rPr lang="en-US" sz="1200" dirty="0" smtClean="0">
                <a:latin typeface="Lucida Sans"/>
                <a:cs typeface="Lucida Sans"/>
              </a:rPr>
              <a:t> &amp; b market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en-US" sz="1200" dirty="0" smtClean="0">
                <a:latin typeface="Lucida Sans"/>
                <a:cs typeface="Lucida Sans"/>
              </a:rPr>
              <a:t>life in the fast lane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en-US" sz="1200" dirty="0">
                <a:latin typeface="Lucida Sans"/>
                <a:cs typeface="Lucida Sans"/>
              </a:rPr>
              <a:t>f</a:t>
            </a:r>
            <a:r>
              <a:rPr lang="en-US" sz="1200" dirty="0" smtClean="0">
                <a:latin typeface="Lucida Sans"/>
                <a:cs typeface="Lucida Sans"/>
              </a:rPr>
              <a:t>ashionable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en-US" sz="1200" dirty="0">
                <a:latin typeface="Lucida Sans"/>
                <a:cs typeface="Lucida Sans"/>
              </a:rPr>
              <a:t>a</a:t>
            </a:r>
            <a:r>
              <a:rPr lang="en-US" sz="1200" dirty="0" smtClean="0">
                <a:latin typeface="Lucida Sans"/>
                <a:cs typeface="Lucida Sans"/>
              </a:rPr>
              <a:t>ctive lifestyle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en-US" sz="1200" dirty="0">
                <a:latin typeface="Lucida Sans"/>
                <a:cs typeface="Lucida Sans"/>
              </a:rPr>
              <a:t>c</a:t>
            </a:r>
            <a:r>
              <a:rPr lang="en-US" sz="1200" dirty="0" smtClean="0">
                <a:latin typeface="Lucida Sans"/>
                <a:cs typeface="Lucida Sans"/>
              </a:rPr>
              <a:t>ompetitive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en-US" sz="1200" dirty="0" smtClean="0">
                <a:latin typeface="Lucida Sans"/>
                <a:cs typeface="Lucida Sans"/>
              </a:rPr>
              <a:t>ambitious</a:t>
            </a:r>
          </a:p>
          <a:p>
            <a:pPr fontAlgn="base"/>
            <a:endParaRPr lang="en-US" sz="1300" dirty="0" smtClean="0">
              <a:latin typeface="Lucida Sans Unicode" pitchFamily="34" charset="0"/>
              <a:cs typeface="Lucida Sans Unicode" pitchFamily="34" charset="0"/>
            </a:endParaRPr>
          </a:p>
          <a:p>
            <a:pPr marL="285750" indent="-285750" fontAlgn="base">
              <a:buFont typeface="Arial" pitchFamily="34" charset="0"/>
              <a:buChar char="•"/>
            </a:pPr>
            <a:endParaRPr lang="en-US" sz="1300" dirty="0"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3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28601"/>
            <a:ext cx="9144000" cy="685799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cap="all" dirty="0" smtClean="0">
                <a:latin typeface="Nexa Light" pitchFamily="50" charset="0"/>
                <a:ea typeface="Tahoma" pitchFamily="34" charset="0"/>
                <a:cs typeface="Tahoma" pitchFamily="34" charset="0"/>
              </a:rPr>
              <a:t/>
            </a:r>
            <a:br>
              <a:rPr lang="en-US" sz="3200" cap="all" dirty="0" smtClean="0">
                <a:latin typeface="Nexa Light" pitchFamily="50" charset="0"/>
                <a:ea typeface="Tahoma" pitchFamily="34" charset="0"/>
                <a:cs typeface="Tahoma" pitchFamily="34" charset="0"/>
              </a:rPr>
            </a:br>
            <a:r>
              <a:rPr lang="en-US" sz="3200" cap="all" dirty="0" smtClean="0">
                <a:latin typeface="Nexa Light" pitchFamily="50" charset="0"/>
                <a:ea typeface="Tahoma" pitchFamily="34" charset="0"/>
                <a:cs typeface="Tahoma" pitchFamily="34" charset="0"/>
              </a:rPr>
              <a:t/>
            </a:r>
            <a:br>
              <a:rPr lang="en-US" sz="3200" cap="all" dirty="0" smtClean="0">
                <a:latin typeface="Nexa Light" pitchFamily="50" charset="0"/>
                <a:ea typeface="Tahoma" pitchFamily="34" charset="0"/>
                <a:cs typeface="Tahoma" pitchFamily="34" charset="0"/>
              </a:rPr>
            </a:br>
            <a:r>
              <a:rPr lang="en-US" sz="3200" cap="all" dirty="0" smtClean="0">
                <a:solidFill>
                  <a:srgbClr val="009999"/>
                </a:solidFill>
                <a:latin typeface="Nexa Light" pitchFamily="50" charset="0"/>
                <a:ea typeface="Tahoma" pitchFamily="34" charset="0"/>
                <a:cs typeface="Tahoma" pitchFamily="34" charset="0"/>
              </a:rPr>
              <a:t>design studies</a:t>
            </a:r>
            <a:endParaRPr lang="en-US" sz="3200" cap="all" dirty="0">
              <a:solidFill>
                <a:srgbClr val="009999"/>
              </a:solidFill>
              <a:latin typeface="Nexa Light" pitchFamily="50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19200"/>
            <a:ext cx="4572000" cy="353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29000" y="6477000"/>
            <a:ext cx="55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*subject to senior management approval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8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9144000" cy="4606711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t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he</a:t>
            </a:r>
            <a:r>
              <a:rPr lang="en-US" sz="5000" b="1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perspective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0" y="6477000"/>
            <a:ext cx="55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*subject to senior management approval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600" y="4815457"/>
            <a:ext cx="807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en-US" sz="1400" dirty="0">
              <a:latin typeface="Lucida Sans" pitchFamily="34" charset="0"/>
              <a:cs typeface="Lucida Sans Unicode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>
                <a:latin typeface="Lucida Sans" pitchFamily="34" charset="0"/>
              </a:rPr>
              <a:t>We aim </a:t>
            </a:r>
            <a:r>
              <a:rPr lang="en-US" sz="1400" dirty="0">
                <a:latin typeface="Lucida Sans" pitchFamily="34" charset="0"/>
              </a:rPr>
              <a:t>to </a:t>
            </a:r>
            <a:r>
              <a:rPr lang="en-US" sz="1400" dirty="0" smtClean="0">
                <a:latin typeface="Lucida Sans" pitchFamily="34" charset="0"/>
              </a:rPr>
              <a:t>pique </a:t>
            </a:r>
            <a:r>
              <a:rPr lang="en-US" sz="1400" dirty="0">
                <a:latin typeface="Lucida Sans" pitchFamily="34" charset="0"/>
              </a:rPr>
              <a:t>the curiosity and interest of our customers by presenting the merchandise in a visually creative space that combines fashion, art &amp;</a:t>
            </a:r>
            <a:r>
              <a:rPr lang="en-US" sz="1400" dirty="0" smtClean="0">
                <a:latin typeface="Lucida Sans" pitchFamily="34" charset="0"/>
              </a:rPr>
              <a:t> </a:t>
            </a:r>
            <a:r>
              <a:rPr lang="en-US" sz="1400" dirty="0">
                <a:latin typeface="Lucida Sans" pitchFamily="34" charset="0"/>
              </a:rPr>
              <a:t>design. </a:t>
            </a:r>
            <a:endParaRPr lang="en-US" sz="1400" dirty="0">
              <a:latin typeface="Lucida Sans" pitchFamily="34" charset="0"/>
              <a:cs typeface="Lucida Sans Unicode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1400" dirty="0"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00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6" r="17424"/>
          <a:stretch/>
        </p:blipFill>
        <p:spPr>
          <a:xfrm>
            <a:off x="840780" y="533401"/>
            <a:ext cx="8284466" cy="57150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latin typeface="Nexa Light" pitchFamily="50" charset="0"/>
                <a:cs typeface="Lucida Sans Unicode" pitchFamily="34" charset="0"/>
              </a:rPr>
              <a:t>t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he</a:t>
            </a:r>
            <a:r>
              <a:rPr lang="en-US" sz="5000" b="1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5000" b="1" dirty="0" smtClean="0">
                <a:latin typeface="Nexa Light" pitchFamily="50" charset="0"/>
                <a:cs typeface="Lucida Sans Unicode" pitchFamily="34" charset="0"/>
              </a:rPr>
              <a:t>perspective</a:t>
            </a:r>
            <a:endParaRPr lang="en-US" sz="5000" b="1" dirty="0">
              <a:latin typeface="Nexa Light" pitchFamily="50" charset="0"/>
              <a:cs typeface="Lucida Sans Unicode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0" y="6477000"/>
            <a:ext cx="55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*subject to senior management approval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4852987"/>
            <a:ext cx="441960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latin typeface="Lucida Sans" pitchFamily="34" charset="0"/>
              </a:rPr>
              <a:t>w</a:t>
            </a:r>
            <a:r>
              <a:rPr lang="en-US" sz="1300" dirty="0" smtClean="0">
                <a:latin typeface="Lucida Sans" pitchFamily="34" charset="0"/>
              </a:rPr>
              <a:t>hat makes </a:t>
            </a:r>
            <a:r>
              <a:rPr lang="en-US" sz="1300" dirty="0" smtClean="0">
                <a:latin typeface="Lucida Sans" pitchFamily="34" charset="0"/>
              </a:rPr>
              <a:t>ABOVE</a:t>
            </a:r>
            <a:r>
              <a:rPr lang="en-US" sz="1300" dirty="0" smtClean="0">
                <a:latin typeface="Lucida Sans" pitchFamily="34" charset="0"/>
              </a:rPr>
              <a:t> </a:t>
            </a:r>
            <a:r>
              <a:rPr lang="en-US" sz="1300" dirty="0" smtClean="0">
                <a:latin typeface="Lucida Sans" pitchFamily="34" charset="0"/>
              </a:rPr>
              <a:t>different?</a:t>
            </a:r>
          </a:p>
          <a:p>
            <a:endParaRPr lang="en-US" sz="1300" dirty="0" smtClean="0">
              <a:latin typeface="Lucida San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300" dirty="0">
                <a:latin typeface="Lucida Sans" pitchFamily="34" charset="0"/>
              </a:rPr>
              <a:t>most discerning edit from the </a:t>
            </a:r>
            <a:r>
              <a:rPr lang="en-US" sz="1300" dirty="0" smtClean="0">
                <a:latin typeface="Lucida Sans" pitchFamily="34" charset="0"/>
              </a:rPr>
              <a:t>top sportswear and lifestyle brands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300" dirty="0">
                <a:latin typeface="Lucida Sans" pitchFamily="34" charset="0"/>
              </a:rPr>
              <a:t>c</a:t>
            </a:r>
            <a:r>
              <a:rPr lang="en-US" sz="1300" dirty="0" smtClean="0">
                <a:latin typeface="Lucida Sans" pitchFamily="34" charset="0"/>
              </a:rPr>
              <a:t>arry only the best brands per category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300" dirty="0">
                <a:latin typeface="Lucida Sans" pitchFamily="34" charset="0"/>
              </a:rPr>
              <a:t>v</a:t>
            </a:r>
            <a:r>
              <a:rPr lang="en-US" sz="1300" dirty="0" smtClean="0">
                <a:latin typeface="Lucida Sans" pitchFamily="34" charset="0"/>
              </a:rPr>
              <a:t>isually creative presentation that combines fashion, art &amp; design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300" dirty="0" smtClean="0">
              <a:latin typeface="Lucida San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1300" dirty="0" smtClean="0">
              <a:latin typeface="Lucida Sans" pitchFamily="34" charset="0"/>
            </a:endParaRPr>
          </a:p>
          <a:p>
            <a:endParaRPr lang="en-US" sz="1300" dirty="0">
              <a:latin typeface="Lucida Sans" pitchFamily="34" charset="0"/>
            </a:endParaRPr>
          </a:p>
          <a:p>
            <a:endParaRPr lang="en-US" sz="1300" dirty="0"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30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6165</TotalTime>
  <Words>459</Words>
  <Application>Microsoft Office PowerPoint</Application>
  <PresentationFormat>On-screen Show (4:3)</PresentationFormat>
  <Paragraphs>125</Paragraphs>
  <Slides>31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  makati, philippines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</dc:creator>
  <cp:lastModifiedBy>Carla Gervasio</cp:lastModifiedBy>
  <cp:revision>610</cp:revision>
  <cp:lastPrinted>2015-06-17T01:21:15Z</cp:lastPrinted>
  <dcterms:created xsi:type="dcterms:W3CDTF">2015-02-23T07:05:05Z</dcterms:created>
  <dcterms:modified xsi:type="dcterms:W3CDTF">2015-06-25T05:39:47Z</dcterms:modified>
</cp:coreProperties>
</file>