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0" r:id="rId1"/>
  </p:sldMasterIdLst>
  <p:handoutMasterIdLst>
    <p:handoutMasterId r:id="rId21"/>
  </p:handoutMasterIdLst>
  <p:sldIdLst>
    <p:sldId id="256" r:id="rId2"/>
    <p:sldId id="257" r:id="rId3"/>
    <p:sldId id="271" r:id="rId4"/>
    <p:sldId id="275" r:id="rId5"/>
    <p:sldId id="291" r:id="rId6"/>
    <p:sldId id="276" r:id="rId7"/>
    <p:sldId id="293" r:id="rId8"/>
    <p:sldId id="278" r:id="rId9"/>
    <p:sldId id="292" r:id="rId10"/>
    <p:sldId id="279" r:id="rId11"/>
    <p:sldId id="295" r:id="rId12"/>
    <p:sldId id="277" r:id="rId13"/>
    <p:sldId id="294" r:id="rId14"/>
    <p:sldId id="280" r:id="rId15"/>
    <p:sldId id="296" r:id="rId16"/>
    <p:sldId id="288" r:id="rId17"/>
    <p:sldId id="297" r:id="rId18"/>
    <p:sldId id="259" r:id="rId19"/>
    <p:sldId id="286" r:id="rId20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D0E9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Stile medio 3 - Colore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25E5076-3810-47DD-B79F-674D7AD40C01}" styleName="Stile scuro 1 - Color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71" autoAdjust="0"/>
  </p:normalViewPr>
  <p:slideViewPr>
    <p:cSldViewPr>
      <p:cViewPr>
        <p:scale>
          <a:sx n="66" d="100"/>
          <a:sy n="66" d="100"/>
        </p:scale>
        <p:origin x="-1482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B4E29-4DD5-4593-AE6A-41359AB97430}" type="datetimeFigureOut">
              <a:rPr lang="it-IT" smtClean="0"/>
              <a:t>22/06/2015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B6AF2-5CAD-4208-8378-0255679583D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258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o 10"/>
          <p:cNvGrpSpPr/>
          <p:nvPr/>
        </p:nvGrpSpPr>
        <p:grpSpPr>
          <a:xfrm>
            <a:off x="0" y="12700"/>
            <a:ext cx="9144000" cy="6858000"/>
            <a:chOff x="0" y="0"/>
            <a:chExt cx="9144000" cy="6858000"/>
          </a:xfrm>
        </p:grpSpPr>
        <p:pic>
          <p:nvPicPr>
            <p:cNvPr id="1026" name="Picture 2" descr="C:\Users\lucpea.VUEMMEIT\Desktop\Senza-titolo-1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398" t="530"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pic>
          <p:nvPicPr>
            <p:cNvPr id="10" name="Picture 2" descr="C:\Users\lucpea.VUEMMEIT\Desktop\Senza-titolo-1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398" t="530" r="79993" b="74801"/>
            <a:stretch>
              <a:fillRect/>
            </a:stretch>
          </p:blipFill>
          <p:spPr bwMode="auto">
            <a:xfrm>
              <a:off x="179512" y="0"/>
              <a:ext cx="1800200" cy="1700808"/>
            </a:xfrm>
            <a:prstGeom prst="rect">
              <a:avLst/>
            </a:prstGeom>
            <a:noFill/>
          </p:spPr>
        </p:pic>
      </p:grpSp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467544" y="1742951"/>
            <a:ext cx="8208912" cy="1902073"/>
          </a:xfrm>
        </p:spPr>
        <p:txBody>
          <a:bodyPr>
            <a:normAutofit/>
          </a:bodyPr>
          <a:lstStyle>
            <a:lvl1pPr marL="0" algn="l">
              <a:defRPr sz="3200" b="1" baseline="0">
                <a:solidFill>
                  <a:srgbClr val="002554"/>
                </a:solidFill>
              </a:defRPr>
            </a:lvl1pPr>
          </a:lstStyle>
          <a:p>
            <a:r>
              <a:rPr lang="it-IT" dirty="0" smtClean="0"/>
              <a:t>Inserire il descrittivo progetto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4139952" y="4077072"/>
            <a:ext cx="4536504" cy="1728192"/>
          </a:xfrm>
        </p:spPr>
        <p:txBody>
          <a:bodyPr>
            <a:normAutofit/>
          </a:bodyPr>
          <a:lstStyle>
            <a:lvl1pPr marL="0" indent="0" algn="r">
              <a:buNone/>
              <a:defRPr sz="1400" baseline="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 smtClean="0"/>
              <a:t>Inserire nome cliente, referente commerciale e referente tecnico</a:t>
            </a:r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ina Colonna Uni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egnaposto contenuto 2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489654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9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251520" y="6464393"/>
            <a:ext cx="6192688" cy="232226"/>
          </a:xfrm>
          <a:prstGeom prst="rect">
            <a:avLst/>
          </a:prstGeom>
        </p:spPr>
        <p:txBody>
          <a:bodyPr/>
          <a:lstStyle>
            <a:lvl1pPr algn="l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0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172400" y="6464393"/>
            <a:ext cx="720080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D7E63A33-8271-4DD0-9C48-789913D7C11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21" name="Segnaposto data 2"/>
          <p:cNvSpPr>
            <a:spLocks noGrp="1"/>
          </p:cNvSpPr>
          <p:nvPr>
            <p:ph type="dt" sz="half" idx="2"/>
          </p:nvPr>
        </p:nvSpPr>
        <p:spPr>
          <a:xfrm>
            <a:off x="6516216" y="6464393"/>
            <a:ext cx="1557536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28E80666-FB37-4B36-9149-507F3B0178E3}" type="datetimeFigureOut">
              <a:rPr lang="en-US" smtClean="0"/>
              <a:pPr/>
              <a:t>6/22/2015</a:t>
            </a:fld>
            <a:endParaRPr lang="en-US" dirty="0"/>
          </a:p>
        </p:txBody>
      </p:sp>
      <p:sp>
        <p:nvSpPr>
          <p:cNvPr id="7" name="Segnaposto titolo 1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ina Due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egnaposto contenuto 2"/>
          <p:cNvSpPr>
            <a:spLocks noGrp="1"/>
          </p:cNvSpPr>
          <p:nvPr>
            <p:ph idx="1"/>
          </p:nvPr>
        </p:nvSpPr>
        <p:spPr>
          <a:xfrm>
            <a:off x="251520" y="1124744"/>
            <a:ext cx="4176464" cy="489654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3" name="Segnaposto contenuto 2"/>
          <p:cNvSpPr>
            <a:spLocks noGrp="1"/>
          </p:cNvSpPr>
          <p:nvPr>
            <p:ph idx="13"/>
          </p:nvPr>
        </p:nvSpPr>
        <p:spPr>
          <a:xfrm>
            <a:off x="4705672" y="1124744"/>
            <a:ext cx="4114800" cy="489654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1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251520" y="6464393"/>
            <a:ext cx="6192688" cy="232226"/>
          </a:xfrm>
          <a:prstGeom prst="rect">
            <a:avLst/>
          </a:prstGeom>
        </p:spPr>
        <p:txBody>
          <a:bodyPr/>
          <a:lstStyle>
            <a:lvl1pPr algn="l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2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172400" y="6464393"/>
            <a:ext cx="720080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D7E63A33-8271-4DD0-9C48-789913D7C11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24" name="Segnaposto data 2"/>
          <p:cNvSpPr>
            <a:spLocks noGrp="1"/>
          </p:cNvSpPr>
          <p:nvPr>
            <p:ph type="dt" sz="half" idx="2"/>
          </p:nvPr>
        </p:nvSpPr>
        <p:spPr>
          <a:xfrm>
            <a:off x="6516216" y="6464393"/>
            <a:ext cx="1557536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28E80666-FB37-4B36-9149-507F3B0178E3}" type="datetimeFigureOut">
              <a:rPr lang="en-US" smtClean="0"/>
              <a:pPr/>
              <a:t>6/22/2015</a:t>
            </a:fld>
            <a:endParaRPr lang="en-US" dirty="0"/>
          </a:p>
        </p:txBody>
      </p:sp>
      <p:sp>
        <p:nvSpPr>
          <p:cNvPr id="8" name="Segnaposto titolo 1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ina 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251520" y="6464393"/>
            <a:ext cx="6192688" cy="232226"/>
          </a:xfrm>
          <a:prstGeom prst="rect">
            <a:avLst/>
          </a:prstGeom>
        </p:spPr>
        <p:txBody>
          <a:bodyPr/>
          <a:lstStyle>
            <a:lvl1pPr algn="l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172400" y="6464393"/>
            <a:ext cx="720080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D7E63A33-8271-4DD0-9C48-789913D7C11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20" name="Segnaposto data 2"/>
          <p:cNvSpPr>
            <a:spLocks noGrp="1"/>
          </p:cNvSpPr>
          <p:nvPr>
            <p:ph type="dt" sz="half" idx="2"/>
          </p:nvPr>
        </p:nvSpPr>
        <p:spPr>
          <a:xfrm>
            <a:off x="6516216" y="6464393"/>
            <a:ext cx="1557536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28E80666-FB37-4B36-9149-507F3B0178E3}" type="datetimeFigureOut">
              <a:rPr lang="en-US" smtClean="0"/>
              <a:pPr/>
              <a:t>6/22/2015</a:t>
            </a:fld>
            <a:endParaRPr lang="en-US" dirty="0"/>
          </a:p>
        </p:txBody>
      </p:sp>
      <p:sp>
        <p:nvSpPr>
          <p:cNvPr id="6" name="Segnaposto titolo 1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ina SENZ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251520" y="6464393"/>
            <a:ext cx="6192688" cy="232226"/>
          </a:xfrm>
          <a:prstGeom prst="rect">
            <a:avLst/>
          </a:prstGeom>
        </p:spPr>
        <p:txBody>
          <a:bodyPr/>
          <a:lstStyle>
            <a:lvl1pPr algn="l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172400" y="6464393"/>
            <a:ext cx="720080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D7E63A33-8271-4DD0-9C48-789913D7C11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1" name="Segnaposto data 2"/>
          <p:cNvSpPr>
            <a:spLocks noGrp="1"/>
          </p:cNvSpPr>
          <p:nvPr>
            <p:ph type="dt" sz="half" idx="2"/>
          </p:nvPr>
        </p:nvSpPr>
        <p:spPr>
          <a:xfrm>
            <a:off x="6516216" y="6464393"/>
            <a:ext cx="1557536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28E80666-FB37-4B36-9149-507F3B0178E3}" type="datetimeFigureOut">
              <a:rPr lang="en-US" smtClean="0"/>
              <a:pPr/>
              <a:t>6/22/2015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ina vuota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lucpea.VUEMMEIT\Desktop\Template_Binario_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108"/>
          </a:xfrm>
          <a:prstGeom prst="rect">
            <a:avLst/>
          </a:prstGeom>
          <a:noFill/>
        </p:spPr>
      </p:pic>
      <p:sp>
        <p:nvSpPr>
          <p:cNvPr id="4" name="Segnaposto titolo 1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o 26"/>
          <p:cNvGrpSpPr/>
          <p:nvPr/>
        </p:nvGrpSpPr>
        <p:grpSpPr>
          <a:xfrm>
            <a:off x="0" y="12700"/>
            <a:ext cx="9144000" cy="6858000"/>
            <a:chOff x="0" y="0"/>
            <a:chExt cx="9144000" cy="6858000"/>
          </a:xfrm>
        </p:grpSpPr>
        <p:pic>
          <p:nvPicPr>
            <p:cNvPr id="25" name="Picture 2" descr="C:\Users\lucpea.VUEMMEIT\Desktop\Senza-titolo-1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398" t="530"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pic>
          <p:nvPicPr>
            <p:cNvPr id="26" name="Picture 2" descr="C:\Users\lucpea.VUEMMEIT\Desktop\Senza-titolo-1.png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l="398" t="530" r="79993" b="74801"/>
            <a:stretch>
              <a:fillRect/>
            </a:stretch>
          </p:blipFill>
          <p:spPr bwMode="auto">
            <a:xfrm>
              <a:off x="179512" y="0"/>
              <a:ext cx="1800200" cy="1700808"/>
            </a:xfrm>
            <a:prstGeom prst="rect">
              <a:avLst/>
            </a:prstGeom>
            <a:noFill/>
          </p:spPr>
        </p:pic>
      </p:grpSp>
      <p:sp>
        <p:nvSpPr>
          <p:cNvPr id="9" name="CasellaDiTesto 8"/>
          <p:cNvSpPr txBox="1"/>
          <p:nvPr/>
        </p:nvSpPr>
        <p:spPr>
          <a:xfrm>
            <a:off x="323528" y="1671191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Grazie per l’attenzione!</a:t>
            </a:r>
            <a:endParaRPr lang="it-IT" sz="20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ettangolo arrotondato 10"/>
          <p:cNvSpPr/>
          <p:nvPr/>
        </p:nvSpPr>
        <p:spPr>
          <a:xfrm>
            <a:off x="2303748" y="2257127"/>
            <a:ext cx="4536504" cy="1963961"/>
          </a:xfrm>
          <a:prstGeom prst="roundRect">
            <a:avLst>
              <a:gd name="adj" fmla="val 6560"/>
            </a:avLst>
          </a:prstGeom>
          <a:solidFill>
            <a:schemeClr val="bg1"/>
          </a:solidFill>
          <a:ln w="3175">
            <a:solidFill>
              <a:srgbClr val="0025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491880" y="4221088"/>
            <a:ext cx="33123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b="0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Seguici</a:t>
            </a:r>
            <a:r>
              <a:rPr lang="it-IT" sz="14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su </a:t>
            </a:r>
            <a:r>
              <a:rPr lang="it-IT" sz="14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www.vmsistemi.it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2555776" y="2473151"/>
            <a:ext cx="4032448" cy="1603921"/>
          </a:xfrm>
        </p:spPr>
        <p:txBody>
          <a:bodyPr>
            <a:normAutofit/>
          </a:bodyPr>
          <a:lstStyle>
            <a:lvl1pPr marL="0" indent="0" algn="l">
              <a:lnSpc>
                <a:spcPts val="1400"/>
              </a:lnSpc>
              <a:buNone/>
              <a:defRPr sz="1400" b="0" baseline="0">
                <a:solidFill>
                  <a:schemeClr val="bg1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 smtClean="0"/>
              <a:t>Inserire  i dati del referente al progetto, con indirizzo </a:t>
            </a:r>
            <a:r>
              <a:rPr lang="it-IT" dirty="0" err="1" smtClean="0"/>
              <a:t>email</a:t>
            </a:r>
            <a:r>
              <a:rPr lang="it-IT" dirty="0" smtClean="0"/>
              <a:t> e numero di telefono diretti + eventuali riferimenti social (vedi </a:t>
            </a:r>
            <a:r>
              <a:rPr lang="it-IT" dirty="0" err="1" smtClean="0"/>
              <a:t>skype</a:t>
            </a:r>
            <a:r>
              <a:rPr lang="it-IT" dirty="0" smtClean="0"/>
              <a:t>, </a:t>
            </a:r>
            <a:r>
              <a:rPr lang="it-IT" dirty="0" err="1" smtClean="0"/>
              <a:t>linkedin</a:t>
            </a:r>
            <a:r>
              <a:rPr lang="it-IT" dirty="0" smtClean="0"/>
              <a:t>, </a:t>
            </a:r>
            <a:r>
              <a:rPr lang="it-IT" dirty="0" err="1" smtClean="0"/>
              <a:t>etc</a:t>
            </a:r>
            <a:r>
              <a:rPr lang="it-IT" dirty="0" smtClean="0"/>
              <a:t>)</a:t>
            </a:r>
          </a:p>
          <a:p>
            <a:r>
              <a:rPr lang="it-IT" dirty="0" err="1" smtClean="0"/>
              <a:t>asd</a:t>
            </a:r>
            <a:endParaRPr lang="it-IT" dirty="0" smtClean="0"/>
          </a:p>
          <a:p>
            <a:endParaRPr lang="it-IT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1835696" y="519644"/>
            <a:ext cx="61206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VM SISTEMI SpA</a:t>
            </a:r>
            <a:r>
              <a:rPr lang="it-IT" sz="1000" b="1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800" b="1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Faenza</a:t>
            </a:r>
            <a:r>
              <a:rPr lang="it-IT" sz="800" b="0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Via R. </a:t>
            </a:r>
            <a:r>
              <a:rPr lang="it-IT" sz="800" b="0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Ossani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18 - 48018 - Faenza (RA) -</a:t>
            </a:r>
            <a:r>
              <a:rPr lang="it-IT" sz="800" b="0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Tel 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0546 689511 – Fax</a:t>
            </a:r>
            <a:r>
              <a:rPr lang="it-IT" sz="800" b="0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0546 689591</a:t>
            </a:r>
          </a:p>
          <a:p>
            <a:r>
              <a:rPr lang="it-IT" sz="800" b="1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Milano</a:t>
            </a:r>
            <a:r>
              <a:rPr lang="it-IT" sz="800" b="0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Via L. Tolstoj 86 - Scala H - 20089 San Giuliano Milanese (MI) – Tel 02 57506417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800" b="1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Roma</a:t>
            </a:r>
            <a:r>
              <a:rPr lang="it-IT" sz="800" b="0" baseline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Via </a:t>
            </a:r>
            <a:r>
              <a:rPr lang="it-IT" sz="800" b="0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Troilo</a:t>
            </a:r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il Grande, 3 – 00131 Roma – Tel 06 41294278</a:t>
            </a:r>
          </a:p>
          <a:p>
            <a:r>
              <a:rPr lang="it-IT" sz="800" b="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www.vmsistemi.it – vm@vmsistemi.it</a:t>
            </a:r>
            <a:endParaRPr lang="it-IT" sz="800" b="0" dirty="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 descr="\\Enterprise\man\Marketing\Condivisione\Siti Web e Internet\Sito - Blog\Social Icon\youtube_col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96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Enterprise\man\Marketing\Condivisione\Siti Web e Internet\Sito - Blog\Social Icon\facebook_colo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68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Enterprise\man\Marketing\Condivisione\Siti Web e Internet\Sito - Blog\Social Icon\linkedin_colo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25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Enterprise\man\Marketing\Condivisione\Siti Web e Internet\Sito - Blog\Social Icon\slideshare_colo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\\Enterprise\man\Marketing\Condivisione\Siti Web e Internet\Sito - Blog\Social Icon\twitter_colo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82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\\Enterprise\man\Marketing\Condivisione\Siti Web e Internet\Sito - Blog\Social Icon\logo_color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112" y="6237312"/>
            <a:ext cx="394420" cy="39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lucpea.VUEMMEIT\Desktop\Template_Binario_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67108"/>
          </a:xfrm>
          <a:prstGeom prst="rect">
            <a:avLst/>
          </a:prstGeom>
          <a:noFill/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51520" y="1124744"/>
            <a:ext cx="8568952" cy="5001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it-IT" dirty="0"/>
          </a:p>
        </p:txBody>
      </p:sp>
      <p:sp>
        <p:nvSpPr>
          <p:cNvPr id="25" name="Rettangolo arrotondato 24"/>
          <p:cNvSpPr/>
          <p:nvPr/>
        </p:nvSpPr>
        <p:spPr>
          <a:xfrm>
            <a:off x="251520" y="6480720"/>
            <a:ext cx="6192688" cy="23222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Rettangolo arrotondato 25"/>
          <p:cNvSpPr/>
          <p:nvPr/>
        </p:nvSpPr>
        <p:spPr>
          <a:xfrm>
            <a:off x="6508206" y="6480720"/>
            <a:ext cx="1592186" cy="216023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Rettangolo arrotondato 26"/>
          <p:cNvSpPr/>
          <p:nvPr/>
        </p:nvSpPr>
        <p:spPr>
          <a:xfrm>
            <a:off x="8172400" y="6480720"/>
            <a:ext cx="720080" cy="216023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20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8" name="Segnaposto piè di pagina 3"/>
          <p:cNvSpPr>
            <a:spLocks noGrp="1"/>
          </p:cNvSpPr>
          <p:nvPr>
            <p:ph type="ftr" sz="quarter" idx="3"/>
          </p:nvPr>
        </p:nvSpPr>
        <p:spPr>
          <a:xfrm>
            <a:off x="251520" y="6464393"/>
            <a:ext cx="6192688" cy="232226"/>
          </a:xfrm>
          <a:prstGeom prst="rect">
            <a:avLst/>
          </a:prstGeom>
        </p:spPr>
        <p:txBody>
          <a:bodyPr/>
          <a:lstStyle>
            <a:lvl1pPr algn="l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9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172400" y="6464393"/>
            <a:ext cx="720080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D7E63A33-8271-4DD0-9C48-789913D7C11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30" name="Segnaposto data 2"/>
          <p:cNvSpPr>
            <a:spLocks noGrp="1"/>
          </p:cNvSpPr>
          <p:nvPr>
            <p:ph type="dt" sz="half" idx="2"/>
          </p:nvPr>
        </p:nvSpPr>
        <p:spPr>
          <a:xfrm>
            <a:off x="6516216" y="6464393"/>
            <a:ext cx="1557536" cy="216024"/>
          </a:xfrm>
          <a:prstGeom prst="rect">
            <a:avLst/>
          </a:prstGeom>
        </p:spPr>
        <p:txBody>
          <a:bodyPr/>
          <a:lstStyle>
            <a:lvl1pPr algn="ctr">
              <a:defRPr sz="1000" b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28E80666-FB37-4B36-9149-507F3B0178E3}" type="datetimeFigureOut">
              <a:rPr lang="en-US" smtClean="0"/>
              <a:pPr/>
              <a:t>6/22/2015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</p:sldLayoutIdLst>
  <p:txStyles>
    <p:titleStyle>
      <a:lvl1pPr marL="0" algn="l" defTabSz="914400" rtl="0" eaLnBrk="1" latinLnBrk="0" hangingPunct="1">
        <a:spcBef>
          <a:spcPct val="0"/>
        </a:spcBef>
        <a:buNone/>
        <a:defRPr lang="it-IT" sz="2000" b="1" kern="1200" dirty="0" smtClean="0">
          <a:solidFill>
            <a:schemeClr val="tx2">
              <a:lumMod val="75000"/>
            </a:schemeClr>
          </a:solidFill>
          <a:latin typeface="Verdana" pitchFamily="34" charset="0"/>
          <a:ea typeface="Verdana" pitchFamily="34" charset="0"/>
          <a:cs typeface="Verdana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2">
              <a:lumMod val="75000"/>
            </a:schemeClr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107504" y="1412776"/>
            <a:ext cx="8928992" cy="792088"/>
          </a:xfrm>
          <a:effectLst>
            <a:reflection blurRad="6350" stA="50000" endA="300" endPos="90000" dist="50800" dir="5400000" sy="-100000" algn="bl" rotWithShape="0"/>
          </a:effectLst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it-IT" sz="60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Crowd</a:t>
            </a:r>
            <a:r>
              <a:rPr lang="it-IT" sz="6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design </a:t>
            </a:r>
            <a:r>
              <a:rPr lang="it-IT" sz="6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contest</a:t>
            </a:r>
            <a:endParaRPr lang="en-US" sz="6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itolo 2"/>
          <p:cNvSpPr txBox="1">
            <a:spLocks/>
          </p:cNvSpPr>
          <p:nvPr/>
        </p:nvSpPr>
        <p:spPr>
          <a:xfrm>
            <a:off x="107504" y="2276872"/>
            <a:ext cx="8928992" cy="792088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it-IT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Brief attachment</a:t>
            </a:r>
            <a:endParaRPr lang="en-US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45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48488" y="1268760"/>
            <a:ext cx="2579296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4. Data </a:t>
            </a:r>
            <a:r>
              <a:rPr lang="it-IT" sz="2400" b="1" dirty="0" err="1"/>
              <a:t>Availability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155575" y="2224023"/>
            <a:ext cx="391236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Falco </a:t>
            </a:r>
            <a:endParaRPr lang="en-US" sz="1600" b="1" dirty="0" smtClean="0"/>
          </a:p>
          <a:p>
            <a:r>
              <a:rPr lang="en-US" sz="1600" dirty="0" smtClean="0"/>
              <a:t>The </a:t>
            </a:r>
            <a:r>
              <a:rPr lang="en-US" sz="1600" dirty="0"/>
              <a:t>Hawk is the messenger of God par excellence . Intermediary between human and otherworldly , is the spokesman for the celestial design . People who embody his skills are </a:t>
            </a:r>
            <a:r>
              <a:rPr lang="en-US" sz="1600" b="1" dirty="0"/>
              <a:t>generally very keen and careful observers , the photographic memory and developed very precise . Do not miss out on the smallest detail and are perfectly able to manage and control every situation , even the most difficult </a:t>
            </a:r>
            <a:r>
              <a:rPr lang="en-US" sz="1600" dirty="0"/>
              <a:t>. They are also able to notice and interpret the signs that come from the divine sphere .</a:t>
            </a:r>
            <a:endParaRPr lang="it-IT" sz="1600" dirty="0"/>
          </a:p>
        </p:txBody>
      </p:sp>
      <p:pic>
        <p:nvPicPr>
          <p:cNvPr id="13314" name="Picture 2" descr="Ferruginous attack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423" y="1824897"/>
            <a:ext cx="3511539" cy="232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/>
          <p:cNvSpPr/>
          <p:nvPr/>
        </p:nvSpPr>
        <p:spPr>
          <a:xfrm>
            <a:off x="155575" y="5448126"/>
            <a:ext cx="39123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Elephant</a:t>
            </a:r>
          </a:p>
          <a:p>
            <a:r>
              <a:rPr lang="en-US" sz="1600" dirty="0" smtClean="0"/>
              <a:t>It </a:t>
            </a:r>
            <a:r>
              <a:rPr lang="en-US" sz="1600" dirty="0"/>
              <a:t>symbolizes the strength, greatness of soul and the ancient lineage , given its </a:t>
            </a:r>
            <a:r>
              <a:rPr lang="en-US" sz="1600" b="1" dirty="0"/>
              <a:t>longevity</a:t>
            </a:r>
            <a:r>
              <a:rPr lang="en-US" sz="1600" dirty="0"/>
              <a:t> . Remembered for his </a:t>
            </a:r>
            <a:r>
              <a:rPr lang="en-US" sz="1600" b="1" dirty="0"/>
              <a:t>memory</a:t>
            </a:r>
            <a:r>
              <a:rPr lang="en-US" sz="1600" dirty="0"/>
              <a:t> .</a:t>
            </a:r>
            <a:endParaRPr lang="it-IT" sz="1600" dirty="0"/>
          </a:p>
        </p:txBody>
      </p:sp>
      <p:pic>
        <p:nvPicPr>
          <p:cNvPr id="11266" name="Picture 2" descr="Three Big Elephants on a Dirt Road royalty-free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073377"/>
            <a:ext cx="4109864" cy="273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2581224" y="1279396"/>
            <a:ext cx="2566840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High </a:t>
            </a:r>
            <a:r>
              <a:rPr lang="it-IT" sz="1200" dirty="0" err="1"/>
              <a:t>Availability</a:t>
            </a:r>
            <a:r>
              <a:rPr lang="it-IT" sz="1200" dirty="0"/>
              <a:t> Cluster</a:t>
            </a:r>
          </a:p>
          <a:p>
            <a:r>
              <a:rPr lang="it-IT" sz="1200" dirty="0" smtClean="0"/>
              <a:t>• </a:t>
            </a:r>
            <a:r>
              <a:rPr lang="it-IT" sz="1200" dirty="0"/>
              <a:t>Backup &amp; </a:t>
            </a:r>
            <a:r>
              <a:rPr lang="it-IT" sz="1200" dirty="0" err="1"/>
              <a:t>Restore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Cloud</a:t>
            </a:r>
            <a:r>
              <a:rPr lang="it-IT" sz="1200" dirty="0"/>
              <a:t> backup</a:t>
            </a:r>
          </a:p>
          <a:p>
            <a:r>
              <a:rPr lang="it-IT" sz="1200" dirty="0"/>
              <a:t>• </a:t>
            </a:r>
            <a:r>
              <a:rPr lang="it-IT" sz="1200" dirty="0" err="1"/>
              <a:t>Disaster</a:t>
            </a:r>
            <a:r>
              <a:rPr lang="it-IT" sz="1200" dirty="0"/>
              <a:t> </a:t>
            </a:r>
            <a:r>
              <a:rPr lang="it-IT" sz="1200" dirty="0" err="1"/>
              <a:t>Recovery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Power</a:t>
            </a:r>
            <a:r>
              <a:rPr lang="it-IT" sz="1200" dirty="0"/>
              <a:t> Management (UPS/PDU)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 rot="20291353">
            <a:off x="3070422" y="3801242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EXAMPLES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5" name="Titolo 2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</p:spPr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loud data server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56624"/>
            <a:ext cx="5295900" cy="352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35496" y="1268760"/>
            <a:ext cx="2579296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4. Data </a:t>
            </a:r>
            <a:r>
              <a:rPr lang="it-IT" sz="2400" b="1" dirty="0" err="1"/>
              <a:t>Availability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2581224" y="1279396"/>
            <a:ext cx="2566840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High </a:t>
            </a:r>
            <a:r>
              <a:rPr lang="it-IT" sz="1200" dirty="0" err="1"/>
              <a:t>Availability</a:t>
            </a:r>
            <a:r>
              <a:rPr lang="it-IT" sz="1200" dirty="0"/>
              <a:t> Cluster</a:t>
            </a:r>
          </a:p>
          <a:p>
            <a:r>
              <a:rPr lang="it-IT" sz="1200" dirty="0" smtClean="0"/>
              <a:t>• </a:t>
            </a:r>
            <a:r>
              <a:rPr lang="it-IT" sz="1200" dirty="0"/>
              <a:t>Backup &amp; </a:t>
            </a:r>
            <a:r>
              <a:rPr lang="it-IT" sz="1200" dirty="0" err="1"/>
              <a:t>Restore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Cloud</a:t>
            </a:r>
            <a:r>
              <a:rPr lang="it-IT" sz="1200" dirty="0"/>
              <a:t> backup</a:t>
            </a:r>
          </a:p>
          <a:p>
            <a:r>
              <a:rPr lang="it-IT" sz="1200" dirty="0"/>
              <a:t>• </a:t>
            </a:r>
            <a:r>
              <a:rPr lang="it-IT" sz="1200" dirty="0" err="1"/>
              <a:t>Disaster</a:t>
            </a:r>
            <a:r>
              <a:rPr lang="it-IT" sz="1200" dirty="0"/>
              <a:t> </a:t>
            </a:r>
            <a:r>
              <a:rPr lang="it-IT" sz="1200" dirty="0" err="1"/>
              <a:t>Recovery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Power</a:t>
            </a:r>
            <a:r>
              <a:rPr lang="it-IT" sz="1200" dirty="0"/>
              <a:t> Management (UPS/PDU)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 rot="20291353">
            <a:off x="2531647" y="3004596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err="1" smtClean="0"/>
              <a:t>Cloud</a:t>
            </a:r>
            <a:r>
              <a:rPr lang="it-IT" sz="1600" b="1" dirty="0" smtClean="0"/>
              <a:t> data server:</a:t>
            </a:r>
          </a:p>
        </p:txBody>
      </p:sp>
      <p:sp>
        <p:nvSpPr>
          <p:cNvPr id="15" name="Titolo 2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</p:spPr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4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835696" y="1230253"/>
            <a:ext cx="1523174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5. Security</a:t>
            </a:r>
            <a:endParaRPr lang="it-IT" sz="2400" dirty="0"/>
          </a:p>
        </p:txBody>
      </p:sp>
      <p:pic>
        <p:nvPicPr>
          <p:cNvPr id="11266" name="Picture 2" descr="Mountain Goat and Kid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501" y="1988840"/>
            <a:ext cx="4339994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151337" y="1898829"/>
            <a:ext cx="2982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He-goat</a:t>
            </a:r>
            <a:r>
              <a:rPr lang="en-US" sz="1400" dirty="0" smtClean="0"/>
              <a:t> </a:t>
            </a:r>
            <a:r>
              <a:rPr lang="en-US" sz="1400" dirty="0"/>
              <a:t>: as prolific , is just by the range and power of the seed . </a:t>
            </a:r>
            <a:r>
              <a:rPr lang="en-US" sz="1400" b="1" dirty="0"/>
              <a:t>For his abilities as a climber , it is also a symbol of safety </a:t>
            </a:r>
            <a:r>
              <a:rPr lang="en-US" sz="1400" dirty="0"/>
              <a:t>.</a:t>
            </a:r>
            <a:endParaRPr lang="it-IT" sz="1400" dirty="0"/>
          </a:p>
        </p:txBody>
      </p:sp>
      <p:pic>
        <p:nvPicPr>
          <p:cNvPr id="11268" name="Picture 4" descr="Striped Skunk royalty-free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88840"/>
            <a:ext cx="2294492" cy="284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>
          <a:xfrm>
            <a:off x="155575" y="4700740"/>
            <a:ext cx="14914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Goose</a:t>
            </a:r>
            <a:r>
              <a:rPr lang="en-US" sz="1400" dirty="0"/>
              <a:t> : since this animal has a very light sleeper , it is a </a:t>
            </a:r>
            <a:r>
              <a:rPr lang="en-US" sz="1400" b="1" dirty="0"/>
              <a:t>symbol of vigilance and custody</a:t>
            </a:r>
            <a:endParaRPr lang="it-IT" sz="1400" b="1" dirty="0"/>
          </a:p>
        </p:txBody>
      </p:sp>
      <p:sp>
        <p:nvSpPr>
          <p:cNvPr id="5" name="Rettangolo 4"/>
          <p:cNvSpPr/>
          <p:nvPr/>
        </p:nvSpPr>
        <p:spPr>
          <a:xfrm>
            <a:off x="179510" y="2837254"/>
            <a:ext cx="33843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Polecat</a:t>
            </a:r>
            <a:r>
              <a:rPr lang="en-US" sz="1400" dirty="0"/>
              <a:t> : And ' the symbol of self-confidence . </a:t>
            </a:r>
            <a:r>
              <a:rPr lang="en-US" sz="1400" b="1" dirty="0"/>
              <a:t>His demeanor quiet and safe </a:t>
            </a:r>
            <a:r>
              <a:rPr lang="en-US" sz="1400" dirty="0"/>
              <a:t>teaches us the importance of self-awareness . Although I have great defenses he commands respect to other creatures as they are able to threaten the sense of smell . This animal moves us toward wholeness through ideals of pride and dignity .</a:t>
            </a:r>
            <a:endParaRPr lang="it-IT" sz="1400" dirty="0"/>
          </a:p>
        </p:txBody>
      </p:sp>
      <p:pic>
        <p:nvPicPr>
          <p:cNvPr id="8196" name="Picture 4" descr="Canada Goose mother with goslings. royalty-free stock pho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1" y="4679847"/>
            <a:ext cx="3024334" cy="2094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>
          <a:xfrm>
            <a:off x="3296750" y="1230253"/>
            <a:ext cx="2694136" cy="15696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Sicurezza perimetrale</a:t>
            </a:r>
          </a:p>
          <a:p>
            <a:r>
              <a:rPr lang="it-IT" sz="1200" dirty="0"/>
              <a:t>• Sistemi IPS</a:t>
            </a:r>
          </a:p>
          <a:p>
            <a:r>
              <a:rPr lang="it-IT" sz="1200" dirty="0"/>
              <a:t>• End </a:t>
            </a:r>
            <a:r>
              <a:rPr lang="it-IT" sz="1200" dirty="0" err="1"/>
              <a:t>point</a:t>
            </a:r>
            <a:r>
              <a:rPr lang="it-IT" sz="1200" dirty="0"/>
              <a:t> security &amp; management</a:t>
            </a:r>
          </a:p>
          <a:p>
            <a:r>
              <a:rPr lang="it-IT" sz="1200" dirty="0"/>
              <a:t>• Antivirus</a:t>
            </a:r>
          </a:p>
          <a:p>
            <a:r>
              <a:rPr lang="it-IT" sz="1200" dirty="0"/>
              <a:t>• Controllo della posta</a:t>
            </a:r>
          </a:p>
          <a:p>
            <a:r>
              <a:rPr lang="it-IT" sz="1200" dirty="0"/>
              <a:t>• Controllo della navigazione Internet</a:t>
            </a:r>
          </a:p>
          <a:p>
            <a:r>
              <a:rPr lang="it-IT" sz="1200" dirty="0"/>
              <a:t>• Videosorveglianza</a:t>
            </a:r>
          </a:p>
        </p:txBody>
      </p:sp>
      <p:sp>
        <p:nvSpPr>
          <p:cNvPr id="8" name="Rettangolo 7"/>
          <p:cNvSpPr/>
          <p:nvPr/>
        </p:nvSpPr>
        <p:spPr>
          <a:xfrm>
            <a:off x="1670968" y="4653136"/>
            <a:ext cx="28400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/>
              <a:t>Kangaroo:</a:t>
            </a:r>
            <a:r>
              <a:rPr lang="en-US" sz="1400" dirty="0" smtClean="0"/>
              <a:t> </a:t>
            </a:r>
            <a:r>
              <a:rPr lang="en-US" sz="1400" dirty="0"/>
              <a:t>teaches you to take good </a:t>
            </a:r>
            <a:r>
              <a:rPr lang="en-US" sz="1400" b="1" dirty="0"/>
              <a:t>care of your projects </a:t>
            </a:r>
            <a:r>
              <a:rPr lang="en-US" sz="1400" dirty="0"/>
              <a:t>, you know what is needed to protect them , nurture them and bring them lovingly completed . The Kangaroo can alert you that you are about to make a leap forward , learn to dare and if necessary to defend with determination .</a:t>
            </a:r>
            <a:endParaRPr lang="it-IT" sz="1400" dirty="0"/>
          </a:p>
        </p:txBody>
      </p:sp>
      <p:pic>
        <p:nvPicPr>
          <p:cNvPr id="7170" name="Picture 2" descr="Wallaby and Joey royalty-free stock phot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4552632"/>
            <a:ext cx="1455645" cy="218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20291353">
            <a:off x="3349368" y="4300604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EXAMPLES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8" name="Titolo 2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</p:spPr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Internet Cyber Security royalty-free stock illust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996" y="3474989"/>
            <a:ext cx="4395800" cy="329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824690" y="1230253"/>
            <a:ext cx="1523174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5. Security</a:t>
            </a:r>
            <a:endParaRPr lang="it-IT" sz="2400" dirty="0"/>
          </a:p>
        </p:txBody>
      </p:sp>
      <p:sp>
        <p:nvSpPr>
          <p:cNvPr id="7" name="Rettangolo 6"/>
          <p:cNvSpPr/>
          <p:nvPr/>
        </p:nvSpPr>
        <p:spPr>
          <a:xfrm>
            <a:off x="3296750" y="1230253"/>
            <a:ext cx="2694136" cy="15696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Sicurezza perimetrale</a:t>
            </a:r>
          </a:p>
          <a:p>
            <a:r>
              <a:rPr lang="it-IT" sz="1200" dirty="0"/>
              <a:t>• Sistemi IPS</a:t>
            </a:r>
          </a:p>
          <a:p>
            <a:r>
              <a:rPr lang="it-IT" sz="1200" dirty="0"/>
              <a:t>• End </a:t>
            </a:r>
            <a:r>
              <a:rPr lang="it-IT" sz="1200" dirty="0" err="1"/>
              <a:t>point</a:t>
            </a:r>
            <a:r>
              <a:rPr lang="it-IT" sz="1200" dirty="0"/>
              <a:t> security &amp; management</a:t>
            </a:r>
          </a:p>
          <a:p>
            <a:r>
              <a:rPr lang="it-IT" sz="1200" dirty="0"/>
              <a:t>• Antivirus</a:t>
            </a:r>
          </a:p>
          <a:p>
            <a:r>
              <a:rPr lang="it-IT" sz="1200" dirty="0"/>
              <a:t>• Controllo della posta</a:t>
            </a:r>
          </a:p>
          <a:p>
            <a:r>
              <a:rPr lang="it-IT" sz="1200" dirty="0"/>
              <a:t>• Controllo della navigazione Internet</a:t>
            </a:r>
          </a:p>
          <a:p>
            <a:r>
              <a:rPr lang="it-IT" sz="1200" dirty="0"/>
              <a:t>• Videosorveglianza</a:t>
            </a: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20291353">
            <a:off x="2662307" y="3250574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Internet Cyber Security:</a:t>
            </a:r>
          </a:p>
        </p:txBody>
      </p:sp>
      <p:sp>
        <p:nvSpPr>
          <p:cNvPr id="20" name="Titolo 2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</p:spPr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63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56837" y="1271617"/>
            <a:ext cx="2217274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6. Collaboration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460375" y="3212976"/>
            <a:ext cx="32941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Bee </a:t>
            </a:r>
            <a:endParaRPr lang="en-US" sz="1600" b="1" dirty="0" smtClean="0"/>
          </a:p>
          <a:p>
            <a:r>
              <a:rPr lang="it-IT" sz="1600" dirty="0" err="1" smtClean="0"/>
              <a:t>Industriousness</a:t>
            </a:r>
            <a:r>
              <a:rPr lang="it-IT" sz="1600" dirty="0" smtClean="0"/>
              <a:t> </a:t>
            </a:r>
            <a:r>
              <a:rPr lang="en-US" sz="1600" dirty="0" smtClean="0"/>
              <a:t>animal </a:t>
            </a:r>
            <a:r>
              <a:rPr lang="en-US" sz="1600" dirty="0"/>
              <a:t>excellence </a:t>
            </a:r>
            <a:r>
              <a:rPr lang="en-US" sz="1600" dirty="0" smtClean="0"/>
              <a:t>symbol </a:t>
            </a:r>
            <a:r>
              <a:rPr lang="en-US" sz="1600" dirty="0"/>
              <a:t>of the work . </a:t>
            </a:r>
            <a:r>
              <a:rPr lang="en-US" sz="1600" b="1" dirty="0"/>
              <a:t>Cooperation</a:t>
            </a:r>
            <a:r>
              <a:rPr lang="en-US" sz="1600" dirty="0"/>
              <a:t> and </a:t>
            </a:r>
            <a:r>
              <a:rPr lang="en-US" sz="1600" b="1" dirty="0"/>
              <a:t>transport</a:t>
            </a:r>
            <a:r>
              <a:rPr lang="en-US" sz="1600" dirty="0"/>
              <a:t> / </a:t>
            </a:r>
            <a:r>
              <a:rPr lang="en-US" sz="1600" b="1" dirty="0"/>
              <a:t>shipping</a:t>
            </a:r>
            <a:r>
              <a:rPr lang="en-US" sz="1600" dirty="0"/>
              <a:t> are for the bee on the </a:t>
            </a:r>
            <a:r>
              <a:rPr lang="en-US" sz="1600" dirty="0" smtClean="0"/>
              <a:t>agenda.</a:t>
            </a:r>
            <a:endParaRPr lang="it-IT" sz="1600" dirty="0"/>
          </a:p>
        </p:txBody>
      </p:sp>
      <p:pic>
        <p:nvPicPr>
          <p:cNvPr id="14338" name="Picture 2" descr="Two bees on a flower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614" y="2256412"/>
            <a:ext cx="529590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2374111" y="1268760"/>
            <a:ext cx="2375545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E-mail</a:t>
            </a:r>
          </a:p>
          <a:p>
            <a:r>
              <a:rPr lang="it-IT" sz="1200" dirty="0"/>
              <a:t>• </a:t>
            </a:r>
            <a:r>
              <a:rPr lang="it-IT" sz="1200" dirty="0" err="1"/>
              <a:t>Instant</a:t>
            </a:r>
            <a:r>
              <a:rPr lang="it-IT" sz="1200" dirty="0"/>
              <a:t> </a:t>
            </a:r>
            <a:r>
              <a:rPr lang="it-IT" sz="1200" dirty="0" err="1"/>
              <a:t>messaging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Mobility</a:t>
            </a:r>
            <a:endParaRPr lang="it-IT" sz="1200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20291353">
            <a:off x="1845066" y="2170224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new technology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299" y="2486326"/>
            <a:ext cx="529590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56837" y="1271617"/>
            <a:ext cx="2217274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6. Collaboration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2374111" y="1268760"/>
            <a:ext cx="2375545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E-mail</a:t>
            </a:r>
          </a:p>
          <a:p>
            <a:r>
              <a:rPr lang="it-IT" sz="1200" dirty="0"/>
              <a:t>• </a:t>
            </a:r>
            <a:r>
              <a:rPr lang="it-IT" sz="1200" dirty="0" err="1"/>
              <a:t>Instant</a:t>
            </a:r>
            <a:r>
              <a:rPr lang="it-IT" sz="1200" dirty="0"/>
              <a:t> </a:t>
            </a:r>
            <a:r>
              <a:rPr lang="it-IT" sz="1200" dirty="0" err="1"/>
              <a:t>messaging</a:t>
            </a:r>
            <a:endParaRPr lang="it-IT" sz="1200" dirty="0"/>
          </a:p>
          <a:p>
            <a:r>
              <a:rPr lang="it-IT" sz="1200" dirty="0"/>
              <a:t>• </a:t>
            </a:r>
            <a:r>
              <a:rPr lang="it-IT" sz="1200" dirty="0" err="1"/>
              <a:t>Mobility</a:t>
            </a:r>
            <a:endParaRPr lang="it-IT" sz="1200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20291353">
            <a:off x="2999078" y="3320233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New </a:t>
            </a:r>
            <a:r>
              <a:rPr lang="it-IT" sz="1600" b="1" dirty="0" err="1" smtClean="0"/>
              <a:t>technology</a:t>
            </a:r>
            <a:r>
              <a:rPr lang="it-IT" sz="1600" b="1" dirty="0" smtClean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691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310927" y="1281514"/>
            <a:ext cx="4409797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7. Business </a:t>
            </a:r>
            <a:r>
              <a:rPr lang="it-IT" sz="2400" b="1" dirty="0" err="1"/>
              <a:t>P</a:t>
            </a:r>
            <a:r>
              <a:rPr lang="it-IT" sz="2400" b="1" dirty="0" err="1" smtClean="0"/>
              <a:t>rocess</a:t>
            </a:r>
            <a:r>
              <a:rPr lang="it-IT" sz="2400" b="1" dirty="0" smtClean="0"/>
              <a:t> Management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164026" y="1844824"/>
            <a:ext cx="437197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Butterfly </a:t>
            </a:r>
          </a:p>
          <a:p>
            <a:r>
              <a:rPr lang="en-US" sz="1600" dirty="0" smtClean="0"/>
              <a:t>As </a:t>
            </a:r>
            <a:r>
              <a:rPr lang="en-US" sz="1600" dirty="0"/>
              <a:t>animal butterfly symbolizes the </a:t>
            </a:r>
            <a:r>
              <a:rPr lang="en-US" sz="1600" b="1" dirty="0"/>
              <a:t>transformation process </a:t>
            </a:r>
            <a:r>
              <a:rPr lang="en-US" sz="1600" dirty="0"/>
              <a:t>which enables it to achieve a higher order of things. People who embody his skills know how to </a:t>
            </a:r>
            <a:r>
              <a:rPr lang="en-US" sz="1600" b="1" dirty="0"/>
              <a:t>improve</a:t>
            </a:r>
            <a:r>
              <a:rPr lang="en-US" sz="1600" dirty="0"/>
              <a:t> their lives , as to </a:t>
            </a:r>
            <a:r>
              <a:rPr lang="en-US" sz="1600" b="1" dirty="0"/>
              <a:t>adapt it to new circumstances </a:t>
            </a:r>
            <a:r>
              <a:rPr lang="en-US" sz="1600" dirty="0"/>
              <a:t>, to </a:t>
            </a:r>
            <a:r>
              <a:rPr lang="en-US" sz="1600" b="1" dirty="0"/>
              <a:t>regenerate continuously </a:t>
            </a:r>
            <a:r>
              <a:rPr lang="en-US" sz="1600" dirty="0"/>
              <a:t>. They get to know that they have set and know how to </a:t>
            </a:r>
            <a:r>
              <a:rPr lang="en-US" sz="1600" b="1" dirty="0"/>
              <a:t>carry out the projects</a:t>
            </a:r>
            <a:r>
              <a:rPr lang="en-US" sz="1600" dirty="0"/>
              <a:t> , even the difficult ones . Maybe slowly , maybe </a:t>
            </a:r>
            <a:r>
              <a:rPr lang="en-US" sz="1600" b="1" dirty="0" smtClean="0"/>
              <a:t>one step at a time </a:t>
            </a:r>
            <a:r>
              <a:rPr lang="en-US" sz="1600" dirty="0" smtClean="0"/>
              <a:t>, </a:t>
            </a:r>
            <a:r>
              <a:rPr lang="en-US" sz="1600" dirty="0"/>
              <a:t>but gradually manage to </a:t>
            </a:r>
            <a:r>
              <a:rPr lang="en-US" sz="1600" b="1" dirty="0"/>
              <a:t>give shape and substance to their ideas</a:t>
            </a:r>
            <a:r>
              <a:rPr lang="en-US" sz="1600" dirty="0"/>
              <a:t> </a:t>
            </a:r>
            <a:r>
              <a:rPr lang="en-US" sz="1600" dirty="0" smtClean="0"/>
              <a:t>.</a:t>
            </a:r>
            <a:endParaRPr lang="it-IT" sz="1600" b="1" dirty="0" smtClean="0"/>
          </a:p>
        </p:txBody>
      </p:sp>
      <p:pic>
        <p:nvPicPr>
          <p:cNvPr id="7172" name="Picture 4" descr="Beautiful butterfly (Ornithoptera priamus)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990" y="2564904"/>
            <a:ext cx="3437402" cy="228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716016" y="1292567"/>
            <a:ext cx="3723523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computerize </a:t>
            </a:r>
            <a:r>
              <a:rPr lang="en-US" sz="1200" dirty="0"/>
              <a:t>and streamline operational processes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ongoing </a:t>
            </a:r>
            <a:r>
              <a:rPr lang="en-US" sz="1200" dirty="0"/>
              <a:t>monitoring of the business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compliance </a:t>
            </a:r>
            <a:r>
              <a:rPr lang="en-US" sz="1200" dirty="0"/>
              <a:t>with company procedures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identify </a:t>
            </a:r>
            <a:r>
              <a:rPr lang="en-US" sz="1200" dirty="0"/>
              <a:t>critical points to improve them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check </a:t>
            </a:r>
            <a:r>
              <a:rPr lang="en-US" sz="1200" dirty="0"/>
              <a:t>the workload of staff</a:t>
            </a:r>
            <a:endParaRPr lang="it-IT" sz="1200" dirty="0"/>
          </a:p>
        </p:txBody>
      </p:sp>
      <p:sp>
        <p:nvSpPr>
          <p:cNvPr id="12" name="Rettangolo 11"/>
          <p:cNvSpPr/>
          <p:nvPr/>
        </p:nvSpPr>
        <p:spPr>
          <a:xfrm>
            <a:off x="216024" y="4653136"/>
            <a:ext cx="59401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Hummingbird </a:t>
            </a:r>
          </a:p>
          <a:p>
            <a:r>
              <a:rPr lang="en-US" sz="1600" dirty="0" smtClean="0"/>
              <a:t>The </a:t>
            </a:r>
            <a:r>
              <a:rPr lang="en-US" sz="1600" b="1" dirty="0"/>
              <a:t>lightness</a:t>
            </a:r>
            <a:r>
              <a:rPr lang="en-US" sz="1600" dirty="0"/>
              <a:t> , the joy of life and happiness of little things is what characterizes this animal first . Small and delicate , has no interest in the affairs of life , he prefers to overcome them with a smile and turning the page . Everything felt as negative and in harmony with nature , and it frightens him flee . Does not know what is ugly and bad mood , </a:t>
            </a:r>
            <a:r>
              <a:rPr lang="en-US" sz="1600" b="1" dirty="0"/>
              <a:t>harmony and joy are the center of his whole existence </a:t>
            </a:r>
            <a:r>
              <a:rPr lang="en-US" sz="1600" dirty="0"/>
              <a:t>.</a:t>
            </a:r>
            <a:endParaRPr lang="it-IT" sz="1600" dirty="0"/>
          </a:p>
        </p:txBody>
      </p:sp>
      <p:pic>
        <p:nvPicPr>
          <p:cNvPr id="13" name="Picture 4" descr="Male Ruby-throated Hummingbird royalty-free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154" y="4758616"/>
            <a:ext cx="3029350" cy="201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 rot="20291353">
            <a:off x="3600534" y="4506587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EXAMPLES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25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omputer and Paper Notes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162" y="3284984"/>
            <a:ext cx="4514326" cy="337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310927" y="1281514"/>
            <a:ext cx="4409797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7. Business </a:t>
            </a:r>
            <a:r>
              <a:rPr lang="it-IT" sz="2400" b="1" dirty="0" err="1"/>
              <a:t>P</a:t>
            </a:r>
            <a:r>
              <a:rPr lang="it-IT" sz="2400" b="1" dirty="0" err="1" smtClean="0"/>
              <a:t>rocess</a:t>
            </a:r>
            <a:r>
              <a:rPr lang="it-IT" sz="2400" b="1" dirty="0" smtClean="0"/>
              <a:t> Management</a:t>
            </a:r>
            <a:endParaRPr lang="it-IT" sz="2400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716016" y="1292567"/>
            <a:ext cx="3723523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computerize </a:t>
            </a:r>
            <a:r>
              <a:rPr lang="en-US" sz="1200" dirty="0"/>
              <a:t>and streamline operational processes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ongoing </a:t>
            </a:r>
            <a:r>
              <a:rPr lang="en-US" sz="1200" dirty="0"/>
              <a:t>monitoring of the business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compliance </a:t>
            </a:r>
            <a:r>
              <a:rPr lang="en-US" sz="1200" dirty="0"/>
              <a:t>with company procedures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identify </a:t>
            </a:r>
            <a:r>
              <a:rPr lang="en-US" sz="1200" dirty="0"/>
              <a:t>critical points to improve them </a:t>
            </a:r>
            <a:endParaRPr lang="en-US" sz="1200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dirty="0" smtClean="0"/>
              <a:t>check </a:t>
            </a:r>
            <a:r>
              <a:rPr lang="en-US" sz="1200" dirty="0"/>
              <a:t>the workload of staff</a:t>
            </a:r>
            <a:endParaRPr lang="it-IT" sz="1200" dirty="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 rot="20291353">
            <a:off x="2750101" y="3318262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err="1" smtClean="0"/>
              <a:t>Paper</a:t>
            </a:r>
            <a:r>
              <a:rPr lang="it-IT" sz="1600" b="1" dirty="0" smtClean="0"/>
              <a:t> notes:</a:t>
            </a:r>
          </a:p>
        </p:txBody>
      </p:sp>
    </p:spTree>
    <p:extLst>
      <p:ext uri="{BB962C8B-B14F-4D97-AF65-F5344CB8AC3E}">
        <p14:creationId xmlns:p14="http://schemas.microsoft.com/office/powerpoint/2010/main" val="38122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82880" algn="ctr"/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4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integrated</a:t>
            </a:r>
            <a:r>
              <a:rPr lang="it-IT" sz="4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communication</a:t>
            </a:r>
            <a:endParaRPr 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431800" y="908720"/>
            <a:ext cx="6156424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sz="2400" b="1" dirty="0" err="1" smtClean="0">
                <a:latin typeface="Calibri" pitchFamily="32" charset="0"/>
              </a:rPr>
              <a:t>Managed</a:t>
            </a:r>
            <a:r>
              <a:rPr lang="it-IT" sz="2400" b="1" dirty="0" smtClean="0">
                <a:latin typeface="Calibri" pitchFamily="32" charset="0"/>
              </a:rPr>
              <a:t> Services Pillar, Sub-</a:t>
            </a:r>
            <a:r>
              <a:rPr lang="it-IT" sz="2400" b="1" dirty="0" err="1" smtClean="0">
                <a:latin typeface="Calibri" pitchFamily="32" charset="0"/>
              </a:rPr>
              <a:t>services</a:t>
            </a:r>
            <a:r>
              <a:rPr lang="it-IT" sz="2400" b="1" dirty="0" smtClean="0">
                <a:latin typeface="Calibri" pitchFamily="32" charset="0"/>
              </a:rPr>
              <a:t> Logos</a:t>
            </a:r>
            <a:endParaRPr lang="it-IT" sz="2400" b="1" dirty="0">
              <a:latin typeface="Calibri" pitchFamily="32" charset="0"/>
            </a:endParaRPr>
          </a:p>
        </p:txBody>
      </p:sp>
      <p:pic>
        <p:nvPicPr>
          <p:cNvPr id="23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49646"/>
            <a:ext cx="2344356" cy="1591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 descr="Systems Support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004" y="1562564"/>
            <a:ext cx="2344355" cy="159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naged Backu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09909"/>
            <a:ext cx="2344355" cy="159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ndpoint Management Essential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25" y="3466836"/>
            <a:ext cx="2446868" cy="166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ardware Maintenance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766" y="3513180"/>
            <a:ext cx="2378593" cy="161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849" y="3429000"/>
            <a:ext cx="2262879" cy="16622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4263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95536" y="836712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en-US" sz="2800" dirty="0" smtClean="0"/>
              <a:t>Logo that we need must </a:t>
            </a:r>
            <a:r>
              <a:rPr lang="en-US" sz="2800" dirty="0"/>
              <a:t>be aligned with the related </a:t>
            </a:r>
            <a:r>
              <a:rPr lang="en-US" sz="2800" dirty="0" smtClean="0"/>
              <a:t>Pillar presentation</a:t>
            </a:r>
            <a:r>
              <a:rPr lang="en-US" sz="2800" dirty="0" smtClean="0"/>
              <a:t> </a:t>
            </a:r>
            <a:r>
              <a:rPr lang="en-US" sz="2800" dirty="0"/>
              <a:t>image (previously developed) and the 6 sub-services of the Pillar </a:t>
            </a:r>
            <a:r>
              <a:rPr lang="en-US" sz="2800" dirty="0" smtClean="0"/>
              <a:t>(previous slide).</a:t>
            </a:r>
          </a:p>
          <a:p>
            <a:pPr algn="ctr">
              <a:lnSpc>
                <a:spcPct val="102000"/>
              </a:lnSpc>
            </a:pPr>
            <a:r>
              <a:rPr lang="en-US" sz="2800" dirty="0" smtClean="0"/>
              <a:t>Logo has to contain </a:t>
            </a:r>
            <a:r>
              <a:rPr lang="en-US" sz="2800" dirty="0" err="1" smtClean="0"/>
              <a:t>aconysm</a:t>
            </a:r>
            <a:r>
              <a:rPr lang="en-US" sz="2800" dirty="0" smtClean="0"/>
              <a:t> (3 character) of any sub-service (6 variants)</a:t>
            </a: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362" name="Picture 2" descr="C:\Users\adacas.VUEMMEIT\Desktop\Studio comunicazine integrata\LogoMnS_lavorazione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3068961"/>
            <a:ext cx="4102100" cy="31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 rot="19830267">
            <a:off x="2176457" y="3136079"/>
            <a:ext cx="23042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u="sng" dirty="0" smtClean="0">
                <a:solidFill>
                  <a:srgbClr val="FF0000"/>
                </a:solidFill>
                <a:latin typeface="Forte" pitchFamily="66" charset="0"/>
              </a:rPr>
              <a:t>BRIEF EXAMPLE</a:t>
            </a:r>
            <a:endParaRPr lang="it-IT" sz="3200" u="sng" dirty="0">
              <a:solidFill>
                <a:srgbClr val="FF0000"/>
              </a:solidFill>
              <a:latin typeface="Forte" pitchFamily="66" charset="0"/>
            </a:endParaRPr>
          </a:p>
        </p:txBody>
      </p:sp>
      <p:sp>
        <p:nvSpPr>
          <p:cNvPr id="8" name="Titolo 2"/>
          <p:cNvSpPr>
            <a:spLocks noGrp="1"/>
          </p:cNvSpPr>
          <p:nvPr>
            <p:ph type="title"/>
          </p:nvPr>
        </p:nvSpPr>
        <p:spPr>
          <a:xfrm>
            <a:off x="262381" y="188640"/>
            <a:ext cx="8547411" cy="864096"/>
          </a:xfrm>
        </p:spPr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Managed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Services Logo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41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it-IT" sz="40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integrated</a:t>
            </a:r>
            <a:r>
              <a:rPr lang="it-IT" sz="40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communication</a:t>
            </a:r>
            <a:endParaRPr 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2317"/>
            <a:ext cx="5782034" cy="166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9959" y="993368"/>
            <a:ext cx="4921234" cy="34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b="1" dirty="0" smtClean="0">
                <a:latin typeface="Calibri" pitchFamily="32" charset="0"/>
              </a:rPr>
              <a:t>OUR SLOGAN</a:t>
            </a:r>
            <a:endParaRPr lang="it-IT" b="1" dirty="0">
              <a:latin typeface="Calibri" pitchFamily="32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491290" y="1482317"/>
            <a:ext cx="2383159" cy="1656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sz="1400" b="1" dirty="0" err="1" smtClean="0">
                <a:latin typeface="Calibri" pitchFamily="32" charset="0"/>
              </a:rPr>
              <a:t>Primary</a:t>
            </a:r>
            <a:r>
              <a:rPr lang="it-IT" sz="1400" b="1" dirty="0" smtClean="0">
                <a:latin typeface="Calibri" pitchFamily="32" charset="0"/>
              </a:rPr>
              <a:t> Slogan</a:t>
            </a:r>
          </a:p>
          <a:p>
            <a:pPr>
              <a:lnSpc>
                <a:spcPct val="102000"/>
              </a:lnSpc>
            </a:pPr>
            <a:endParaRPr lang="it-IT" sz="1400" b="1" dirty="0">
              <a:latin typeface="Calibri" pitchFamily="32" charset="0"/>
            </a:endParaRPr>
          </a:p>
          <a:p>
            <a:pPr>
              <a:lnSpc>
                <a:spcPct val="102000"/>
              </a:lnSpc>
            </a:pPr>
            <a:r>
              <a:rPr lang="en-US" sz="1400" dirty="0"/>
              <a:t>We give firm roots to the growth of your company</a:t>
            </a:r>
            <a:endParaRPr lang="it-IT" sz="1400" dirty="0" smtClean="0">
              <a:latin typeface="Calibri" pitchFamily="32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77120"/>
            <a:ext cx="5782033" cy="1656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869160"/>
            <a:ext cx="5814834" cy="1641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516216" y="3236885"/>
            <a:ext cx="2376264" cy="163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sz="1400" b="1" dirty="0" err="1" smtClean="0">
                <a:latin typeface="Calibri" pitchFamily="32" charset="0"/>
              </a:rPr>
              <a:t>Secondary</a:t>
            </a:r>
            <a:r>
              <a:rPr lang="it-IT" sz="1400" b="1" dirty="0" smtClean="0">
                <a:latin typeface="Calibri" pitchFamily="32" charset="0"/>
              </a:rPr>
              <a:t> Product </a:t>
            </a:r>
            <a:r>
              <a:rPr lang="it-IT" sz="1400" b="1" dirty="0" err="1" smtClean="0">
                <a:latin typeface="Calibri" pitchFamily="32" charset="0"/>
              </a:rPr>
              <a:t>Offer</a:t>
            </a:r>
            <a:r>
              <a:rPr lang="it-IT" sz="1400" b="1" dirty="0" smtClean="0">
                <a:latin typeface="Calibri" pitchFamily="32" charset="0"/>
              </a:rPr>
              <a:t> Slogan</a:t>
            </a:r>
            <a:endParaRPr lang="it-IT" sz="1400" dirty="0">
              <a:latin typeface="Calibri" pitchFamily="32" charset="0"/>
            </a:endParaRPr>
          </a:p>
          <a:p>
            <a:pPr>
              <a:lnSpc>
                <a:spcPct val="102000"/>
              </a:lnSpc>
            </a:pPr>
            <a:endParaRPr lang="it-IT" sz="1400" dirty="0">
              <a:latin typeface="Calibri" pitchFamily="32" charset="0"/>
            </a:endParaRPr>
          </a:p>
          <a:p>
            <a:pPr>
              <a:lnSpc>
                <a:spcPct val="102000"/>
              </a:lnSpc>
            </a:pPr>
            <a:r>
              <a:rPr lang="en-US" sz="1400" dirty="0" smtClean="0"/>
              <a:t>Application (software) </a:t>
            </a:r>
            <a:r>
              <a:rPr lang="en-US" sz="1400" dirty="0"/>
              <a:t>reliable forward-looking like you</a:t>
            </a:r>
            <a:endParaRPr lang="it-IT" sz="1400" dirty="0">
              <a:latin typeface="Calibri" pitchFamily="32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6516216" y="4965077"/>
            <a:ext cx="2376264" cy="163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sz="1400" b="1" dirty="0" err="1" smtClean="0">
                <a:latin typeface="Calibri" pitchFamily="32" charset="0"/>
              </a:rPr>
              <a:t>Secondary</a:t>
            </a:r>
            <a:r>
              <a:rPr lang="it-IT" sz="1400" b="1" dirty="0" smtClean="0">
                <a:latin typeface="Calibri" pitchFamily="32" charset="0"/>
              </a:rPr>
              <a:t> Solution </a:t>
            </a:r>
            <a:r>
              <a:rPr lang="it-IT" sz="1400" b="1" dirty="0" err="1" smtClean="0">
                <a:latin typeface="Calibri" pitchFamily="32" charset="0"/>
              </a:rPr>
              <a:t>Offer</a:t>
            </a:r>
            <a:r>
              <a:rPr lang="it-IT" sz="1400" b="1" dirty="0" smtClean="0">
                <a:latin typeface="Calibri" pitchFamily="32" charset="0"/>
              </a:rPr>
              <a:t> Slogan</a:t>
            </a:r>
            <a:endParaRPr lang="it-IT" sz="1400" dirty="0">
              <a:latin typeface="Calibri" pitchFamily="32" charset="0"/>
            </a:endParaRPr>
          </a:p>
          <a:p>
            <a:pPr>
              <a:lnSpc>
                <a:spcPct val="102000"/>
              </a:lnSpc>
            </a:pPr>
            <a:endParaRPr lang="it-IT" sz="1400" dirty="0">
              <a:latin typeface="Calibri" pitchFamily="32" charset="0"/>
            </a:endParaRPr>
          </a:p>
          <a:p>
            <a:pPr>
              <a:lnSpc>
                <a:spcPct val="102000"/>
              </a:lnSpc>
            </a:pPr>
            <a:r>
              <a:rPr lang="en-US" sz="1400" dirty="0" smtClean="0"/>
              <a:t>Solutions IT </a:t>
            </a:r>
            <a:r>
              <a:rPr lang="en-US" sz="1400" dirty="0"/>
              <a:t>unique as your company</a:t>
            </a:r>
            <a:endParaRPr lang="it-IT" sz="1400" dirty="0"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55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82880" algn="ctr"/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4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integrated</a:t>
            </a:r>
            <a:r>
              <a:rPr lang="it-IT" sz="40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40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communication</a:t>
            </a:r>
            <a:endParaRPr lang="en-US" sz="4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31801" y="1288077"/>
            <a:ext cx="3426823" cy="26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b="1" dirty="0" smtClean="0">
                <a:latin typeface="Calibri" pitchFamily="32" charset="0"/>
              </a:rPr>
              <a:t>Product </a:t>
            </a:r>
            <a:r>
              <a:rPr lang="it-IT" b="1" dirty="0" err="1" smtClean="0">
                <a:latin typeface="Calibri" pitchFamily="32" charset="0"/>
              </a:rPr>
              <a:t>presentation</a:t>
            </a:r>
            <a:r>
              <a:rPr lang="it-IT" b="1" dirty="0" smtClean="0">
                <a:latin typeface="Calibri" pitchFamily="32" charset="0"/>
              </a:rPr>
              <a:t> images</a:t>
            </a:r>
            <a:endParaRPr lang="it-IT" b="1" dirty="0">
              <a:latin typeface="Calibri" pitchFamily="32" charset="0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684214" y="1756390"/>
            <a:ext cx="3426823" cy="26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dirty="0" smtClean="0">
                <a:latin typeface="Calibri" pitchFamily="32" charset="0"/>
              </a:rPr>
              <a:t>Base </a:t>
            </a:r>
            <a:r>
              <a:rPr lang="it-IT" dirty="0" err="1" smtClean="0">
                <a:latin typeface="Calibri" pitchFamily="32" charset="0"/>
              </a:rPr>
              <a:t>solutions</a:t>
            </a:r>
            <a:endParaRPr lang="it-IT" dirty="0">
              <a:latin typeface="Calibri" pitchFamily="32" charset="0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566739" y="4239860"/>
            <a:ext cx="3426823" cy="269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2000"/>
              </a:lnSpc>
            </a:pPr>
            <a:r>
              <a:rPr lang="it-IT" dirty="0" err="1" smtClean="0">
                <a:latin typeface="Calibri" pitchFamily="32" charset="0"/>
              </a:rPr>
              <a:t>Other</a:t>
            </a:r>
            <a:r>
              <a:rPr lang="it-IT" dirty="0" smtClean="0">
                <a:latin typeface="Calibri" pitchFamily="32" charset="0"/>
              </a:rPr>
              <a:t> </a:t>
            </a:r>
            <a:r>
              <a:rPr lang="it-IT" dirty="0" err="1" smtClean="0">
                <a:latin typeface="Calibri" pitchFamily="32" charset="0"/>
              </a:rPr>
              <a:t>modules</a:t>
            </a:r>
            <a:endParaRPr lang="it-IT" dirty="0">
              <a:latin typeface="Calibri" pitchFamily="3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11" y="2050668"/>
            <a:ext cx="1478708" cy="208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61" y="2061550"/>
            <a:ext cx="1471004" cy="2077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069" y="2061551"/>
            <a:ext cx="1471003" cy="2077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607" y="4581128"/>
            <a:ext cx="1026282" cy="144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428" y="4581128"/>
            <a:ext cx="1029444" cy="1454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671" y="4567223"/>
            <a:ext cx="1039290" cy="1467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352" y="4581128"/>
            <a:ext cx="1029445" cy="145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26" y="4579154"/>
            <a:ext cx="1027679" cy="1451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431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pillar </a:t>
            </a:r>
            <a:r>
              <a:rPr lang="it-IT" sz="2800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683568" y="1179909"/>
            <a:ext cx="2803332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1. </a:t>
            </a:r>
            <a:r>
              <a:rPr lang="it-IT" sz="2400" b="1" dirty="0" err="1" smtClean="0"/>
              <a:t>Managed</a:t>
            </a:r>
            <a:r>
              <a:rPr lang="it-IT" sz="2400" b="1" dirty="0" smtClean="0"/>
              <a:t> </a:t>
            </a:r>
            <a:r>
              <a:rPr lang="it-IT" sz="2400" b="1" dirty="0"/>
              <a:t>Services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307975" y="2811700"/>
            <a:ext cx="422802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Animal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WOLF:</a:t>
            </a:r>
          </a:p>
          <a:p>
            <a:r>
              <a:rPr lang="en-US" sz="1600" dirty="0" smtClean="0"/>
              <a:t>the </a:t>
            </a:r>
            <a:r>
              <a:rPr lang="en-US" sz="1600" dirty="0"/>
              <a:t>wolf is related to the ancient masters . Particularly in light of the fact that he goes back to his pack after a long pilgrimage , bringing with them experiences and observations with which it shares . It ' a faithful animal as it chooses one mate for life , being able to reach the strength of this howling at the moon . Basically you are tied to your group but managed to maintain its </a:t>
            </a:r>
            <a:r>
              <a:rPr lang="en-US" sz="1600" dirty="0" smtClean="0"/>
              <a:t>independence. From the </a:t>
            </a:r>
            <a:r>
              <a:rPr lang="en-US" sz="1600" dirty="0"/>
              <a:t>wolf is possible to extrapolate the </a:t>
            </a:r>
            <a:r>
              <a:rPr lang="en-US" sz="1600" b="1" dirty="0"/>
              <a:t>energy to teach others , to guide them along the winding roads of life using his strength as we reach the master in us </a:t>
            </a:r>
            <a:r>
              <a:rPr lang="en-US" sz="1600" dirty="0"/>
              <a:t>.</a:t>
            </a:r>
            <a:endParaRPr lang="it-IT" sz="1600" dirty="0"/>
          </a:p>
        </p:txBody>
      </p:sp>
      <p:pic>
        <p:nvPicPr>
          <p:cNvPr id="9218" name="Picture 2" descr="http://www.istockphoto.com/image-zoom/12737330/3/380/248/zoom-12737330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933" y="2070472"/>
            <a:ext cx="3451462" cy="2252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189088"/>
            <a:ext cx="3920548" cy="2618926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3477366" y="1179909"/>
            <a:ext cx="2880320" cy="138499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400" b="1" dirty="0" smtClean="0"/>
              <a:t>Sub-</a:t>
            </a:r>
            <a:r>
              <a:rPr lang="it-IT" sz="1400" b="1" dirty="0" err="1" smtClean="0"/>
              <a:t>services</a:t>
            </a:r>
            <a:r>
              <a:rPr lang="it-IT" sz="1400" b="1" dirty="0" smtClean="0"/>
              <a:t> / </a:t>
            </a:r>
            <a:r>
              <a:rPr lang="it-IT" sz="1400" b="1" dirty="0" err="1" smtClean="0"/>
              <a:t>key</a:t>
            </a:r>
            <a:r>
              <a:rPr lang="it-IT" sz="1400" b="1" dirty="0" smtClean="0"/>
              <a:t> </a:t>
            </a:r>
            <a:r>
              <a:rPr lang="it-IT" sz="1400" b="1" dirty="0" err="1" smtClean="0"/>
              <a:t>features</a:t>
            </a:r>
            <a:endParaRPr lang="it-IT" sz="1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Network </a:t>
            </a:r>
            <a:r>
              <a:rPr lang="it-IT" sz="1400" dirty="0"/>
              <a:t>&amp; Systems </a:t>
            </a:r>
            <a:r>
              <a:rPr lang="it-IT" sz="1400" dirty="0" err="1" smtClean="0"/>
              <a:t>Monitoring</a:t>
            </a:r>
            <a:endParaRPr lang="it-IT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Systems </a:t>
            </a:r>
            <a:r>
              <a:rPr lang="it-IT" sz="1400" dirty="0" err="1"/>
              <a:t>Support</a:t>
            </a:r>
            <a:endParaRPr lang="it-IT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err="1" smtClean="0"/>
              <a:t>Managed</a:t>
            </a:r>
            <a:r>
              <a:rPr lang="it-IT" sz="1400" dirty="0" smtClean="0"/>
              <a:t> </a:t>
            </a:r>
            <a:r>
              <a:rPr lang="it-IT" sz="1400" dirty="0"/>
              <a:t>Backup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err="1" smtClean="0"/>
              <a:t>Endpoint</a:t>
            </a:r>
            <a:r>
              <a:rPr lang="it-IT" sz="1400" dirty="0" smtClean="0"/>
              <a:t> </a:t>
            </a:r>
            <a:r>
              <a:rPr lang="it-IT" sz="1400" dirty="0"/>
              <a:t>Management </a:t>
            </a:r>
            <a:r>
              <a:rPr lang="it-IT" sz="1400" dirty="0" err="1"/>
              <a:t>Essential</a:t>
            </a:r>
            <a:endParaRPr lang="it-IT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Hardware </a:t>
            </a:r>
            <a:r>
              <a:rPr lang="it-IT" sz="1400" dirty="0" err="1"/>
              <a:t>Maintenance</a:t>
            </a:r>
            <a:endParaRPr lang="it-IT" sz="1400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20291353">
            <a:off x="2989328" y="3937061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EXAMPLES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74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683568" y="1179909"/>
            <a:ext cx="2803332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1. </a:t>
            </a:r>
            <a:r>
              <a:rPr lang="it-IT" sz="2400" b="1" dirty="0" err="1" smtClean="0"/>
              <a:t>Managed</a:t>
            </a:r>
            <a:r>
              <a:rPr lang="it-IT" sz="2400" b="1" dirty="0" smtClean="0"/>
              <a:t> </a:t>
            </a:r>
            <a:r>
              <a:rPr lang="it-IT" sz="2400" b="1" dirty="0"/>
              <a:t>Services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Storage Data </a:t>
            </a:r>
            <a:r>
              <a:rPr lang="it-IT" sz="1600" b="1" dirty="0" err="1" smtClean="0"/>
              <a:t>bank</a:t>
            </a:r>
            <a:r>
              <a:rPr lang="it-IT" sz="1600" b="1" dirty="0" smtClean="0"/>
              <a:t>:</a:t>
            </a:r>
          </a:p>
        </p:txBody>
      </p:sp>
      <p:sp>
        <p:nvSpPr>
          <p:cNvPr id="5" name="Rettangolo 4"/>
          <p:cNvSpPr/>
          <p:nvPr/>
        </p:nvSpPr>
        <p:spPr>
          <a:xfrm>
            <a:off x="3477366" y="1179909"/>
            <a:ext cx="2880320" cy="138499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400" b="1" dirty="0" smtClean="0"/>
              <a:t>Sub-</a:t>
            </a:r>
            <a:r>
              <a:rPr lang="it-IT" sz="1400" b="1" dirty="0" err="1" smtClean="0"/>
              <a:t>services</a:t>
            </a:r>
            <a:endParaRPr lang="it-IT" sz="1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Network </a:t>
            </a:r>
            <a:r>
              <a:rPr lang="it-IT" sz="1400" dirty="0"/>
              <a:t>&amp; Systems </a:t>
            </a:r>
            <a:r>
              <a:rPr lang="it-IT" sz="1400" dirty="0" err="1" smtClean="0"/>
              <a:t>Monitoring</a:t>
            </a:r>
            <a:endParaRPr lang="it-IT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Systems </a:t>
            </a:r>
            <a:r>
              <a:rPr lang="it-IT" sz="1400" dirty="0" err="1"/>
              <a:t>Support</a:t>
            </a:r>
            <a:endParaRPr lang="it-IT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err="1" smtClean="0"/>
              <a:t>Managed</a:t>
            </a:r>
            <a:r>
              <a:rPr lang="it-IT" sz="1400" dirty="0" smtClean="0"/>
              <a:t> </a:t>
            </a:r>
            <a:r>
              <a:rPr lang="it-IT" sz="1400" dirty="0"/>
              <a:t>Backup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err="1" smtClean="0"/>
              <a:t>Endpoint</a:t>
            </a:r>
            <a:r>
              <a:rPr lang="it-IT" sz="1400" dirty="0" smtClean="0"/>
              <a:t> </a:t>
            </a:r>
            <a:r>
              <a:rPr lang="it-IT" sz="1400" dirty="0"/>
              <a:t>Management </a:t>
            </a:r>
            <a:r>
              <a:rPr lang="it-IT" sz="1400" dirty="0" err="1"/>
              <a:t>Essential</a:t>
            </a:r>
            <a:endParaRPr lang="it-IT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it-IT" sz="1400" dirty="0" smtClean="0"/>
              <a:t>Hardware </a:t>
            </a:r>
            <a:r>
              <a:rPr lang="it-IT" sz="1400" dirty="0" err="1"/>
              <a:t>Maintenance</a:t>
            </a:r>
            <a:endParaRPr lang="it-IT" sz="1400" dirty="0"/>
          </a:p>
        </p:txBody>
      </p:sp>
      <p:pic>
        <p:nvPicPr>
          <p:cNvPr id="8196" name="Picture 4" descr="Storage data bank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40855"/>
            <a:ext cx="4489298" cy="298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 rot="20291353">
            <a:off x="2242995" y="3602193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26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259632" y="1268760"/>
            <a:ext cx="1988173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2. Networking</a:t>
            </a:r>
            <a:endParaRPr lang="it-IT" sz="2400" dirty="0"/>
          </a:p>
        </p:txBody>
      </p:sp>
      <p:sp>
        <p:nvSpPr>
          <p:cNvPr id="2" name="Rettangolo 1"/>
          <p:cNvSpPr/>
          <p:nvPr/>
        </p:nvSpPr>
        <p:spPr>
          <a:xfrm>
            <a:off x="179512" y="2463274"/>
            <a:ext cx="377328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Ant </a:t>
            </a:r>
          </a:p>
          <a:p>
            <a:r>
              <a:rPr lang="en-US" sz="1600" dirty="0" smtClean="0"/>
              <a:t>Small </a:t>
            </a:r>
            <a:r>
              <a:rPr lang="en-US" sz="1600" dirty="0"/>
              <a:t>and tough , the ant symbolizes various qualities . </a:t>
            </a:r>
            <a:r>
              <a:rPr lang="en-US" sz="1600" b="1" dirty="0"/>
              <a:t>Strength</a:t>
            </a:r>
            <a:r>
              <a:rPr lang="en-US" sz="1600" dirty="0"/>
              <a:t> , </a:t>
            </a:r>
            <a:r>
              <a:rPr lang="en-US" sz="1600" b="1" dirty="0"/>
              <a:t>endurance</a:t>
            </a:r>
            <a:r>
              <a:rPr lang="en-US" sz="1600" dirty="0"/>
              <a:t> , </a:t>
            </a:r>
            <a:r>
              <a:rPr lang="en-US" sz="1600" b="1" dirty="0"/>
              <a:t>accuracy</a:t>
            </a:r>
            <a:r>
              <a:rPr lang="en-US" sz="1600" dirty="0"/>
              <a:t> , </a:t>
            </a:r>
            <a:r>
              <a:rPr lang="en-US" sz="1600" b="1" dirty="0"/>
              <a:t>diligence</a:t>
            </a:r>
            <a:r>
              <a:rPr lang="en-US" sz="1600" dirty="0"/>
              <a:t> , but also know how to defend aggression in properly , if it needs it. The ant is also the sacrifice of individual interests to the interest of the whole community . His </a:t>
            </a:r>
            <a:r>
              <a:rPr lang="en-US" sz="1600" b="1" dirty="0"/>
              <a:t>sense of social and community </a:t>
            </a:r>
            <a:r>
              <a:rPr lang="en-US" sz="1600" dirty="0"/>
              <a:t>is very strong , as well as the spirit of sacrifice and dedication . This is because people who embody the qualities of the ant are absolutely confident that </a:t>
            </a:r>
            <a:r>
              <a:rPr lang="en-US" sz="1600" b="1" dirty="0"/>
              <a:t>every effort will lead , sooner or later bear </a:t>
            </a:r>
            <a:r>
              <a:rPr lang="en-US" sz="1600" b="1" dirty="0" smtClean="0"/>
              <a:t>results</a:t>
            </a:r>
            <a:r>
              <a:rPr lang="en-US" sz="1600" dirty="0" smtClean="0"/>
              <a:t>, </a:t>
            </a:r>
            <a:r>
              <a:rPr lang="en-US" sz="1600" dirty="0"/>
              <a:t>then everything is worth to be tried , to be carried out with dedication and patience </a:t>
            </a:r>
            <a:r>
              <a:rPr lang="en-US" sz="1600" dirty="0" smtClean="0"/>
              <a:t>.</a:t>
            </a:r>
            <a:endParaRPr lang="it-IT" sz="1600" b="1" dirty="0" smtClean="0"/>
          </a:p>
        </p:txBody>
      </p:sp>
      <p:sp>
        <p:nvSpPr>
          <p:cNvPr id="5" name="Rettangolo 4"/>
          <p:cNvSpPr/>
          <p:nvPr/>
        </p:nvSpPr>
        <p:spPr>
          <a:xfrm>
            <a:off x="3229663" y="1292898"/>
            <a:ext cx="4032448" cy="1277273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100" b="1" dirty="0" smtClean="0"/>
              <a:t>Sub-</a:t>
            </a:r>
            <a:r>
              <a:rPr lang="it-IT" sz="1100" b="1" dirty="0" err="1" smtClean="0"/>
              <a:t>services</a:t>
            </a:r>
            <a:r>
              <a:rPr lang="it-IT" sz="1100" b="1" dirty="0" smtClean="0"/>
              <a:t> / </a:t>
            </a:r>
            <a:r>
              <a:rPr lang="it-IT" sz="1100" b="1" dirty="0" err="1" smtClean="0"/>
              <a:t>key</a:t>
            </a:r>
            <a:r>
              <a:rPr lang="it-IT" sz="1100" b="1" dirty="0" smtClean="0"/>
              <a:t> </a:t>
            </a:r>
            <a:r>
              <a:rPr lang="it-IT" sz="1100" b="1" dirty="0" err="1" smtClean="0"/>
              <a:t>features</a:t>
            </a:r>
            <a:endParaRPr lang="it-IT" sz="1100" b="1" dirty="0" smtClean="0"/>
          </a:p>
          <a:p>
            <a:r>
              <a:rPr lang="it-IT" sz="1100" dirty="0" smtClean="0"/>
              <a:t>• Sistemi di cablaggio strutturato</a:t>
            </a:r>
          </a:p>
          <a:p>
            <a:r>
              <a:rPr lang="it-IT" sz="1100" dirty="0" smtClean="0"/>
              <a:t>• </a:t>
            </a:r>
            <a:r>
              <a:rPr lang="it-IT" sz="1100" dirty="0"/>
              <a:t>Reti locali (LAN)</a:t>
            </a:r>
          </a:p>
          <a:p>
            <a:r>
              <a:rPr lang="it-IT" sz="1100" dirty="0"/>
              <a:t>• Reti geografiche (WAN)</a:t>
            </a:r>
          </a:p>
          <a:p>
            <a:r>
              <a:rPr lang="it-IT" sz="1100" dirty="0"/>
              <a:t>• Reti wireless (WLAN)</a:t>
            </a:r>
          </a:p>
          <a:p>
            <a:r>
              <a:rPr lang="it-IT" sz="1100" dirty="0"/>
              <a:t>• Collegamenti in radiofrequenza punto-punto </a:t>
            </a:r>
            <a:r>
              <a:rPr lang="it-IT" sz="1100" dirty="0" smtClean="0"/>
              <a:t>e punto-</a:t>
            </a:r>
            <a:r>
              <a:rPr lang="it-IT" sz="1100" dirty="0" err="1" smtClean="0"/>
              <a:t>multipunto</a:t>
            </a:r>
            <a:endParaRPr lang="it-IT" sz="1100" dirty="0"/>
          </a:p>
          <a:p>
            <a:r>
              <a:rPr lang="it-IT" sz="1100" dirty="0"/>
              <a:t>• Site </a:t>
            </a:r>
            <a:r>
              <a:rPr lang="it-IT" sz="1100" dirty="0" err="1"/>
              <a:t>survey</a:t>
            </a:r>
            <a:r>
              <a:rPr lang="it-IT" sz="1100" dirty="0"/>
              <a:t> wireless</a:t>
            </a:r>
          </a:p>
        </p:txBody>
      </p:sp>
      <p:pic>
        <p:nvPicPr>
          <p:cNvPr id="10242" name="Picture 2" descr="Ant bridge unity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804" y="2636912"/>
            <a:ext cx="3472179" cy="2441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Ants Working royalty-free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140968"/>
            <a:ext cx="2383976" cy="359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 rot="20291353">
            <a:off x="3942895" y="4848896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EXAMPLES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ithernet Cables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649324"/>
            <a:ext cx="4455861" cy="296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259632" y="1268760"/>
            <a:ext cx="1988173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2. Networking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3229663" y="1292898"/>
            <a:ext cx="4032448" cy="1277273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100" b="1" dirty="0"/>
              <a:t>Sub-</a:t>
            </a:r>
            <a:r>
              <a:rPr lang="it-IT" sz="1100" b="1" dirty="0" err="1"/>
              <a:t>services</a:t>
            </a:r>
            <a:r>
              <a:rPr lang="it-IT" sz="1100" b="1" dirty="0"/>
              <a:t> / </a:t>
            </a:r>
            <a:r>
              <a:rPr lang="it-IT" sz="1100" b="1" dirty="0" err="1"/>
              <a:t>key</a:t>
            </a:r>
            <a:r>
              <a:rPr lang="it-IT" sz="1100" b="1" dirty="0"/>
              <a:t> </a:t>
            </a:r>
            <a:r>
              <a:rPr lang="it-IT" sz="1100" b="1" dirty="0" err="1"/>
              <a:t>features</a:t>
            </a:r>
            <a:endParaRPr lang="it-IT" sz="1100" b="1" dirty="0"/>
          </a:p>
          <a:p>
            <a:r>
              <a:rPr lang="it-IT" sz="1100" dirty="0" smtClean="0"/>
              <a:t>• </a:t>
            </a:r>
            <a:r>
              <a:rPr lang="it-IT" sz="1100" dirty="0"/>
              <a:t>Sistemi di cablaggio strutturato</a:t>
            </a:r>
          </a:p>
          <a:p>
            <a:r>
              <a:rPr lang="it-IT" sz="1100" dirty="0"/>
              <a:t>• Reti locali (LAN)</a:t>
            </a:r>
          </a:p>
          <a:p>
            <a:r>
              <a:rPr lang="it-IT" sz="1100" dirty="0"/>
              <a:t>• Reti geografiche (WAN)</a:t>
            </a:r>
          </a:p>
          <a:p>
            <a:r>
              <a:rPr lang="it-IT" sz="1100" dirty="0"/>
              <a:t>• Reti wireless (WLAN)</a:t>
            </a:r>
          </a:p>
          <a:p>
            <a:r>
              <a:rPr lang="it-IT" sz="1100" dirty="0"/>
              <a:t>• Collegamenti in radiofrequenza punto-punto </a:t>
            </a:r>
            <a:r>
              <a:rPr lang="it-IT" sz="1100" dirty="0" smtClean="0"/>
              <a:t>e punto-</a:t>
            </a:r>
            <a:r>
              <a:rPr lang="it-IT" sz="1100" dirty="0" err="1" smtClean="0"/>
              <a:t>multipunto</a:t>
            </a:r>
            <a:endParaRPr lang="it-IT" sz="1100" dirty="0"/>
          </a:p>
          <a:p>
            <a:r>
              <a:rPr lang="it-IT" sz="1100" dirty="0"/>
              <a:t>• Site </a:t>
            </a:r>
            <a:r>
              <a:rPr lang="it-IT" sz="1100" dirty="0" err="1"/>
              <a:t>survey</a:t>
            </a:r>
            <a:r>
              <a:rPr lang="it-IT" sz="1100" dirty="0"/>
              <a:t> wireless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 rot="20291353">
            <a:off x="2952886" y="3617390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Networking </a:t>
            </a:r>
            <a:r>
              <a:rPr lang="it-IT" sz="1600" b="1" dirty="0" err="1" smtClean="0"/>
              <a:t>cables</a:t>
            </a:r>
            <a:r>
              <a:rPr lang="it-IT" sz="1600" b="1" dirty="0" smtClean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24516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35496" y="1285309"/>
            <a:ext cx="2009140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3. Data </a:t>
            </a:r>
            <a:r>
              <a:rPr lang="it-IT" sz="2400" b="1" dirty="0"/>
              <a:t>Center</a:t>
            </a:r>
            <a:endParaRPr lang="it-IT" sz="2400" dirty="0"/>
          </a:p>
        </p:txBody>
      </p:sp>
      <p:pic>
        <p:nvPicPr>
          <p:cNvPr id="12290" name="Picture 2" descr="Brown bear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538" y="1438216"/>
            <a:ext cx="3524250" cy="529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323528" y="3413318"/>
            <a:ext cx="34635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/>
              <a:t>Bear </a:t>
            </a:r>
            <a:endParaRPr lang="en-US" sz="1600" b="1" dirty="0" smtClean="0"/>
          </a:p>
          <a:p>
            <a:r>
              <a:rPr lang="en-US" sz="1600" dirty="0" smtClean="0"/>
              <a:t>A </a:t>
            </a:r>
            <a:r>
              <a:rPr lang="en-US" sz="1600" dirty="0"/>
              <a:t>symbol of the brave and proud warrior . It is easily associated with the process of hibernation , for which </a:t>
            </a:r>
            <a:r>
              <a:rPr lang="en-US" sz="1600" b="1" dirty="0"/>
              <a:t>accumulates ( stocking ) </a:t>
            </a:r>
            <a:r>
              <a:rPr lang="en-US" sz="1600" dirty="0"/>
              <a:t>nutritional resources for the cold season , during which </a:t>
            </a:r>
            <a:r>
              <a:rPr lang="en-US" sz="1600" b="1" dirty="0"/>
              <a:t>optimizes their energy </a:t>
            </a:r>
            <a:r>
              <a:rPr lang="en-US" sz="1600" dirty="0"/>
              <a:t>to ensure its survival </a:t>
            </a:r>
            <a:endParaRPr lang="it-IT" sz="1600" dirty="0"/>
          </a:p>
        </p:txBody>
      </p:sp>
      <p:sp>
        <p:nvSpPr>
          <p:cNvPr id="5" name="Rettangolo 4"/>
          <p:cNvSpPr/>
          <p:nvPr/>
        </p:nvSpPr>
        <p:spPr>
          <a:xfrm>
            <a:off x="2006704" y="1285309"/>
            <a:ext cx="2817440" cy="138499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Infrastrutture Data Center ad alta efficienza energetica</a:t>
            </a:r>
          </a:p>
          <a:p>
            <a:r>
              <a:rPr lang="it-IT" sz="1200" dirty="0"/>
              <a:t>• Server </a:t>
            </a:r>
            <a:r>
              <a:rPr lang="it-IT" sz="1200" dirty="0" err="1"/>
              <a:t>consolidation</a:t>
            </a:r>
            <a:endParaRPr lang="it-IT" sz="1200" dirty="0"/>
          </a:p>
          <a:p>
            <a:r>
              <a:rPr lang="it-IT" sz="1200" dirty="0"/>
              <a:t>• Operating Systems</a:t>
            </a:r>
          </a:p>
          <a:p>
            <a:r>
              <a:rPr lang="it-IT" sz="1200" dirty="0"/>
              <a:t>• Virtualizzazione</a:t>
            </a:r>
          </a:p>
          <a:p>
            <a:r>
              <a:rPr lang="it-IT" sz="1200" dirty="0"/>
              <a:t>• Storage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 rot="20291353">
            <a:off x="3340413" y="4267621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7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2880" algn="ctr"/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Our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needs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pillar </a:t>
            </a:r>
            <a:r>
              <a:rPr lang="it-IT" sz="2800" dirty="0" err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presentation</a:t>
            </a:r>
            <a:r>
              <a:rPr lang="it-IT" sz="280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images</a:t>
            </a: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AutoShape 4" descr="Bozzet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611560" y="1516142"/>
            <a:ext cx="2009140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it-IT" sz="2400" b="1" dirty="0" smtClean="0"/>
              <a:t>3. Data </a:t>
            </a:r>
            <a:r>
              <a:rPr lang="it-IT" sz="2400" b="1" dirty="0"/>
              <a:t>Center</a:t>
            </a:r>
            <a:endParaRPr lang="it-IT" sz="2400" dirty="0"/>
          </a:p>
        </p:txBody>
      </p:sp>
      <p:sp>
        <p:nvSpPr>
          <p:cNvPr id="5" name="Rettangolo 4"/>
          <p:cNvSpPr/>
          <p:nvPr/>
        </p:nvSpPr>
        <p:spPr>
          <a:xfrm>
            <a:off x="2623220" y="1516142"/>
            <a:ext cx="3825552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1200" b="1" dirty="0"/>
              <a:t>Sub-</a:t>
            </a:r>
            <a:r>
              <a:rPr lang="it-IT" sz="1200" b="1" dirty="0" err="1"/>
              <a:t>services</a:t>
            </a:r>
            <a:r>
              <a:rPr lang="it-IT" sz="1200" b="1" dirty="0"/>
              <a:t> / </a:t>
            </a:r>
            <a:r>
              <a:rPr lang="it-IT" sz="1200" b="1" dirty="0" err="1"/>
              <a:t>key</a:t>
            </a:r>
            <a:r>
              <a:rPr lang="it-IT" sz="1200" b="1" dirty="0"/>
              <a:t> </a:t>
            </a:r>
            <a:r>
              <a:rPr lang="it-IT" sz="1200" b="1" dirty="0" err="1"/>
              <a:t>features</a:t>
            </a:r>
            <a:endParaRPr lang="it-IT" sz="1200" b="1" dirty="0"/>
          </a:p>
          <a:p>
            <a:r>
              <a:rPr lang="it-IT" sz="1200" dirty="0" smtClean="0"/>
              <a:t>• </a:t>
            </a:r>
            <a:r>
              <a:rPr lang="it-IT" sz="1200" dirty="0"/>
              <a:t>Infrastrutture Data Center ad alta efficienza energetica</a:t>
            </a:r>
          </a:p>
          <a:p>
            <a:r>
              <a:rPr lang="it-IT" sz="1200" dirty="0"/>
              <a:t>• Server </a:t>
            </a:r>
            <a:r>
              <a:rPr lang="it-IT" sz="1200" dirty="0" err="1"/>
              <a:t>consolidation</a:t>
            </a:r>
            <a:endParaRPr lang="it-IT" sz="1200" dirty="0"/>
          </a:p>
          <a:p>
            <a:r>
              <a:rPr lang="it-IT" sz="1200" dirty="0"/>
              <a:t>• Operating Systems</a:t>
            </a:r>
          </a:p>
          <a:p>
            <a:r>
              <a:rPr lang="it-IT" sz="1200" dirty="0"/>
              <a:t>• Virtualizzazione</a:t>
            </a:r>
          </a:p>
          <a:p>
            <a:r>
              <a:rPr lang="it-IT" sz="1200" dirty="0"/>
              <a:t>• Storage</a:t>
            </a:r>
          </a:p>
        </p:txBody>
      </p:sp>
      <p:sp>
        <p:nvSpPr>
          <p:cNvPr id="10" name="Rettangolo 9"/>
          <p:cNvSpPr/>
          <p:nvPr/>
        </p:nvSpPr>
        <p:spPr>
          <a:xfrm>
            <a:off x="307975" y="2811700"/>
            <a:ext cx="49841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Technological image </a:t>
            </a:r>
            <a:r>
              <a:rPr lang="en-US" sz="1600" b="1" u="sng" dirty="0"/>
              <a:t>can be </a:t>
            </a:r>
            <a:r>
              <a:rPr lang="en-US" sz="1600" b="1" dirty="0"/>
              <a:t>associated with the pillar</a:t>
            </a:r>
            <a:endParaRPr lang="it-IT" sz="1600" b="1" dirty="0" smtClean="0"/>
          </a:p>
          <a:p>
            <a:r>
              <a:rPr lang="it-IT" sz="1600" b="1" dirty="0" smtClean="0"/>
              <a:t>Data Center:</a:t>
            </a:r>
          </a:p>
        </p:txBody>
      </p:sp>
      <p:pic>
        <p:nvPicPr>
          <p:cNvPr id="11" name="Picture 2" descr="Modern Datacenter royalty-free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9" y="3193027"/>
            <a:ext cx="4857509" cy="313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95536" y="764704"/>
            <a:ext cx="8280920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dirty="0" err="1" smtClean="0">
                <a:latin typeface="Calibri" pitchFamily="32" charset="0"/>
              </a:rPr>
              <a:t>Offering</a:t>
            </a:r>
            <a:r>
              <a:rPr lang="it-IT" sz="2400" dirty="0" smtClean="0">
                <a:latin typeface="Calibri" pitchFamily="32" charset="0"/>
              </a:rPr>
              <a:t> IT Pillar:</a:t>
            </a:r>
            <a:endParaRPr lang="it-IT" sz="800" b="1" dirty="0" smtClean="0">
              <a:latin typeface="Calibri" pitchFamily="32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 rot="20291353">
            <a:off x="1765193" y="3110779"/>
            <a:ext cx="4586001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4318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102000"/>
              </a:lnSpc>
            </a:pPr>
            <a:r>
              <a:rPr lang="it-IT" sz="2400" b="1" dirty="0" smtClean="0">
                <a:solidFill>
                  <a:srgbClr val="FF0000"/>
                </a:solidFill>
                <a:latin typeface="Calibri" pitchFamily="32" charset="0"/>
              </a:rPr>
              <a:t>EXAMPLE</a:t>
            </a:r>
            <a:endParaRPr lang="it-IT" sz="800" b="1" dirty="0" smtClean="0">
              <a:solidFill>
                <a:srgbClr val="FF0000"/>
              </a:solidFill>
              <a:latin typeface="Calibr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52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01_VMSistemi-Template_generic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001_VMSistemi-Template_generico</Template>
  <TotalTime>7713</TotalTime>
  <Words>1477</Words>
  <Application>Microsoft Office PowerPoint</Application>
  <PresentationFormat>Presentazione su schermo (4:3)</PresentationFormat>
  <Paragraphs>200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0" baseType="lpstr">
      <vt:lpstr>001_VMSistemi-Template_generico</vt:lpstr>
      <vt:lpstr>Crowd design contest</vt:lpstr>
      <vt:lpstr>Our integrated communication</vt:lpstr>
      <vt:lpstr>Our integrated communication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needs: pillar presentation images</vt:lpstr>
      <vt:lpstr>Our integrated communication</vt:lpstr>
      <vt:lpstr>Our needs: Managed Services Logo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Studio comunicazione</dc:title>
  <dc:creator>Adal</dc:creator>
  <cp:lastModifiedBy>Adalberto Casalboni</cp:lastModifiedBy>
  <cp:revision>169</cp:revision>
  <cp:lastPrinted>2015-06-18T12:49:06Z</cp:lastPrinted>
  <dcterms:created xsi:type="dcterms:W3CDTF">2015-05-05T08:52:33Z</dcterms:created>
  <dcterms:modified xsi:type="dcterms:W3CDTF">2015-06-22T10:02:17Z</dcterms:modified>
</cp:coreProperties>
</file>