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9"/>
  </p:notesMasterIdLst>
  <p:sldIdLst>
    <p:sldId id="256" r:id="rId2"/>
    <p:sldId id="273" r:id="rId3"/>
    <p:sldId id="263" r:id="rId4"/>
    <p:sldId id="279" r:id="rId5"/>
    <p:sldId id="276" r:id="rId6"/>
    <p:sldId id="280" r:id="rId7"/>
    <p:sldId id="278" r:id="rId8"/>
  </p:sldIdLst>
  <p:sldSz cx="12192000" cy="6858000"/>
  <p:notesSz cx="6889750" cy="100218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6088" cy="50165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902075" y="0"/>
            <a:ext cx="2986088" cy="501650"/>
          </a:xfrm>
          <a:prstGeom prst="rect">
            <a:avLst/>
          </a:prstGeom>
        </p:spPr>
        <p:txBody>
          <a:bodyPr vert="horz" lIns="91440" tIns="45720" rIns="91440" bIns="45720" rtlCol="0"/>
          <a:lstStyle>
            <a:lvl1pPr algn="r">
              <a:defRPr sz="1200"/>
            </a:lvl1pPr>
          </a:lstStyle>
          <a:p>
            <a:fld id="{C7734866-528E-4381-9928-A8C1ED77FD6E}" type="datetimeFigureOut">
              <a:rPr lang="en-AU" smtClean="0"/>
              <a:t>10/06/2015</a:t>
            </a:fld>
            <a:endParaRPr lang="en-AU" dirty="0"/>
          </a:p>
        </p:txBody>
      </p:sp>
      <p:sp>
        <p:nvSpPr>
          <p:cNvPr id="4" name="Slide Image Placeholder 3"/>
          <p:cNvSpPr>
            <a:spLocks noGrp="1" noRot="1" noChangeAspect="1"/>
          </p:cNvSpPr>
          <p:nvPr>
            <p:ph type="sldImg" idx="2"/>
          </p:nvPr>
        </p:nvSpPr>
        <p:spPr>
          <a:xfrm>
            <a:off x="438150" y="1252538"/>
            <a:ext cx="6013450" cy="3382962"/>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8975" y="4822825"/>
            <a:ext cx="5511800" cy="39465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520238"/>
            <a:ext cx="2986088" cy="50165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902075" y="9520238"/>
            <a:ext cx="2986088" cy="501650"/>
          </a:xfrm>
          <a:prstGeom prst="rect">
            <a:avLst/>
          </a:prstGeom>
        </p:spPr>
        <p:txBody>
          <a:bodyPr vert="horz" lIns="91440" tIns="45720" rIns="91440" bIns="45720" rtlCol="0" anchor="b"/>
          <a:lstStyle>
            <a:lvl1pPr algn="r">
              <a:defRPr sz="1200"/>
            </a:lvl1pPr>
          </a:lstStyle>
          <a:p>
            <a:fld id="{82C8C956-9AF1-438B-8107-30D99610F6CD}" type="slidenum">
              <a:rPr lang="en-AU" smtClean="0"/>
              <a:t>‹#›</a:t>
            </a:fld>
            <a:endParaRPr lang="en-AU" dirty="0"/>
          </a:p>
        </p:txBody>
      </p:sp>
    </p:spTree>
    <p:extLst>
      <p:ext uri="{BB962C8B-B14F-4D97-AF65-F5344CB8AC3E}">
        <p14:creationId xmlns:p14="http://schemas.microsoft.com/office/powerpoint/2010/main" val="3278779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929E5B6-5375-4C71-AF28-ED2B0F3BA588}" type="slidenum">
              <a:rPr lang="en-AU" smtClean="0"/>
              <a:t>7</a:t>
            </a:fld>
            <a:endParaRPr lang="en-AU" dirty="0"/>
          </a:p>
        </p:txBody>
      </p:sp>
    </p:spTree>
    <p:extLst>
      <p:ext uri="{BB962C8B-B14F-4D97-AF65-F5344CB8AC3E}">
        <p14:creationId xmlns:p14="http://schemas.microsoft.com/office/powerpoint/2010/main" val="552879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6/10/2015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6/10/2015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6/10/2015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838200" y="365125"/>
            <a:ext cx="10515600" cy="58118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3" name="Date Placeholder 2"/>
          <p:cNvSpPr>
            <a:spLocks noGrp="1"/>
          </p:cNvSpPr>
          <p:nvPr>
            <p:ph type="dt" sz="half" idx="10"/>
          </p:nvPr>
        </p:nvSpPr>
        <p:spPr/>
        <p:txBody>
          <a:bodyPr/>
          <a:lstStyle/>
          <a:p>
            <a:fld id="{C3113FD8-28DC-4BF2-8ED9-E1D765177AA0}" type="datetimeFigureOut">
              <a:rPr lang="en-AU" smtClean="0"/>
              <a:t>10/06/2015</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2B7E28AE-2D0B-4FEF-A194-D2AEA8BEFE3E}" type="slidenum">
              <a:rPr lang="en-AU" smtClean="0"/>
              <a:t>‹#›</a:t>
            </a:fld>
            <a:endParaRPr lang="en-AU" dirty="0"/>
          </a:p>
        </p:txBody>
      </p:sp>
    </p:spTree>
    <p:extLst>
      <p:ext uri="{BB962C8B-B14F-4D97-AF65-F5344CB8AC3E}">
        <p14:creationId xmlns:p14="http://schemas.microsoft.com/office/powerpoint/2010/main" val="365010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6/10/2015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61015F-7CC6-4D0A-9D87-873EA4C304CC}" type="datetimeFigureOut">
              <a:rPr lang="en-US" dirty="0"/>
              <a:t>6/10/2015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6/10/2015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6/10/2015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6/10/2015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6/10/2015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C68B11-C5A8-448C-8CE9-B1A273C79CFC}" type="datetimeFigureOut">
              <a:rPr lang="en-US" dirty="0"/>
              <a:t>6/10/2015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6/10/2015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dirty="0"/>
              <a:pPr/>
              <a:t>6/10/2015</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 id="2147483661" r:id="rId12"/>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australian.food@outlook.com"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AU" dirty="0" smtClean="0"/>
              <a:t>Australian Food Security </a:t>
            </a:r>
            <a:endParaRPr lang="en-AU" dirty="0"/>
          </a:p>
        </p:txBody>
      </p:sp>
      <p:sp>
        <p:nvSpPr>
          <p:cNvPr id="3" name="Subtitle 2"/>
          <p:cNvSpPr>
            <a:spLocks noGrp="1"/>
          </p:cNvSpPr>
          <p:nvPr>
            <p:ph type="subTitle" idx="1"/>
          </p:nvPr>
        </p:nvSpPr>
        <p:spPr/>
        <p:txBody>
          <a:bodyPr/>
          <a:lstStyle/>
          <a:p>
            <a:pPr algn="ctr"/>
            <a:r>
              <a:rPr lang="en-AU" dirty="0" smtClean="0"/>
              <a:t>CAPABILITY </a:t>
            </a:r>
          </a:p>
          <a:p>
            <a:pPr algn="ctr"/>
            <a:r>
              <a:rPr lang="en-AU" dirty="0" smtClean="0"/>
              <a:t>STATEMENT</a:t>
            </a:r>
          </a:p>
        </p:txBody>
      </p:sp>
    </p:spTree>
    <p:extLst>
      <p:ext uri="{BB962C8B-B14F-4D97-AF65-F5344CB8AC3E}">
        <p14:creationId xmlns:p14="http://schemas.microsoft.com/office/powerpoint/2010/main" val="26314180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Contents</a:t>
            </a:r>
            <a:endParaRPr lang="en-AU" dirty="0"/>
          </a:p>
        </p:txBody>
      </p:sp>
      <p:sp>
        <p:nvSpPr>
          <p:cNvPr id="3" name="Content Placeholder 2"/>
          <p:cNvSpPr>
            <a:spLocks noGrp="1"/>
          </p:cNvSpPr>
          <p:nvPr>
            <p:ph idx="1"/>
          </p:nvPr>
        </p:nvSpPr>
        <p:spPr>
          <a:xfrm>
            <a:off x="722287" y="2092288"/>
            <a:ext cx="9720073" cy="3855751"/>
          </a:xfrm>
        </p:spPr>
        <p:txBody>
          <a:bodyPr>
            <a:noAutofit/>
          </a:bodyPr>
          <a:lstStyle/>
          <a:p>
            <a:pPr marL="342900" indent="-342900">
              <a:buFont typeface="Tw Cen MT" panose="020B0602020104020603" pitchFamily="34" charset="0"/>
              <a:buAutoNum type="arabicPeriod"/>
            </a:pPr>
            <a:endParaRPr lang="en-AU" sz="3000" dirty="0" smtClean="0"/>
          </a:p>
          <a:p>
            <a:pPr lvl="1">
              <a:buFont typeface="Courier New" panose="02070309020205020404" pitchFamily="49" charset="0"/>
              <a:buChar char="o"/>
            </a:pPr>
            <a:r>
              <a:rPr lang="en-AU" sz="3000" dirty="0" smtClean="0"/>
              <a:t> ABOUT US</a:t>
            </a:r>
          </a:p>
          <a:p>
            <a:pPr lvl="1">
              <a:buFont typeface="Courier New" panose="02070309020205020404" pitchFamily="49" charset="0"/>
              <a:buChar char="o"/>
            </a:pPr>
            <a:endParaRPr lang="en-AU" sz="3000" dirty="0"/>
          </a:p>
          <a:p>
            <a:pPr lvl="1">
              <a:buFont typeface="Courier New" panose="02070309020205020404" pitchFamily="49" charset="0"/>
              <a:buChar char="o"/>
            </a:pPr>
            <a:r>
              <a:rPr lang="en-AU" sz="3000" dirty="0" smtClean="0"/>
              <a:t> OUR SERVICES</a:t>
            </a:r>
            <a:endParaRPr lang="en-AU" sz="3000" dirty="0"/>
          </a:p>
          <a:p>
            <a:pPr lvl="1">
              <a:buFont typeface="Courier New" panose="02070309020205020404" pitchFamily="49" charset="0"/>
              <a:buChar char="o"/>
            </a:pPr>
            <a:endParaRPr lang="en-AU" sz="3000" dirty="0"/>
          </a:p>
          <a:p>
            <a:pPr lvl="1">
              <a:buFont typeface="Courier New" panose="02070309020205020404" pitchFamily="49" charset="0"/>
              <a:buChar char="o"/>
            </a:pPr>
            <a:r>
              <a:rPr lang="en-AU" sz="3000" dirty="0" smtClean="0"/>
              <a:t> OUR TEAM</a:t>
            </a:r>
            <a:endParaRPr lang="en-AU" sz="3000" dirty="0"/>
          </a:p>
          <a:p>
            <a:pPr lvl="1">
              <a:buFont typeface="Courier New" panose="02070309020205020404" pitchFamily="49" charset="0"/>
              <a:buChar char="o"/>
            </a:pPr>
            <a:endParaRPr lang="en-AU" sz="3000" dirty="0"/>
          </a:p>
          <a:p>
            <a:pPr lvl="1">
              <a:buFont typeface="Courier New" panose="02070309020205020404" pitchFamily="49" charset="0"/>
              <a:buChar char="o"/>
            </a:pPr>
            <a:r>
              <a:rPr lang="en-AU" sz="3000" dirty="0" smtClean="0"/>
              <a:t> CONTACT DETAILS</a:t>
            </a:r>
            <a:endParaRPr lang="en-AU" sz="3000" dirty="0"/>
          </a:p>
          <a:p>
            <a:pPr marL="173736" lvl="1" indent="0">
              <a:buNone/>
            </a:pPr>
            <a:endParaRPr lang="en-AU" sz="1400" b="1" u="sng" dirty="0"/>
          </a:p>
          <a:p>
            <a:pPr marL="173736" lvl="1" indent="0">
              <a:buNone/>
            </a:pPr>
            <a:endParaRPr lang="en-AU" sz="1400" dirty="0"/>
          </a:p>
        </p:txBody>
      </p:sp>
      <p:sp>
        <p:nvSpPr>
          <p:cNvPr id="6" name="TextBox 5"/>
          <p:cNvSpPr txBox="1"/>
          <p:nvPr/>
        </p:nvSpPr>
        <p:spPr>
          <a:xfrm>
            <a:off x="9144000" y="6611112"/>
            <a:ext cx="184731" cy="369332"/>
          </a:xfrm>
          <a:prstGeom prst="rect">
            <a:avLst/>
          </a:prstGeom>
          <a:noFill/>
        </p:spPr>
        <p:txBody>
          <a:bodyPr wrap="none" rtlCol="0">
            <a:spAutoFit/>
          </a:bodyPr>
          <a:lstStyle/>
          <a:p>
            <a:endParaRPr lang="en-AU" dirty="0"/>
          </a:p>
        </p:txBody>
      </p:sp>
      <p:sp>
        <p:nvSpPr>
          <p:cNvPr id="7" name="TextBox 6"/>
          <p:cNvSpPr txBox="1"/>
          <p:nvPr/>
        </p:nvSpPr>
        <p:spPr>
          <a:xfrm>
            <a:off x="8394192" y="6327648"/>
            <a:ext cx="3295646" cy="369332"/>
          </a:xfrm>
          <a:prstGeom prst="rect">
            <a:avLst/>
          </a:prstGeom>
          <a:noFill/>
        </p:spPr>
        <p:txBody>
          <a:bodyPr wrap="none" rtlCol="0">
            <a:spAutoFit/>
          </a:bodyPr>
          <a:lstStyle/>
          <a:p>
            <a:r>
              <a:rPr lang="en-AU" dirty="0" smtClean="0">
                <a:solidFill>
                  <a:schemeClr val="bg1"/>
                </a:solidFill>
              </a:rPr>
              <a:t>     AUSTRALIAN FOOD SECURITY</a:t>
            </a:r>
            <a:endParaRPr lang="en-AU" dirty="0">
              <a:solidFill>
                <a:schemeClr val="bg1"/>
              </a:solidFill>
            </a:endParaRPr>
          </a:p>
        </p:txBody>
      </p:sp>
      <p:sp>
        <p:nvSpPr>
          <p:cNvPr id="8" name="TextBox 7"/>
          <p:cNvSpPr txBox="1"/>
          <p:nvPr/>
        </p:nvSpPr>
        <p:spPr>
          <a:xfrm>
            <a:off x="0" y="6390000"/>
            <a:ext cx="12192000" cy="468000"/>
          </a:xfrm>
          <a:prstGeom prst="rect">
            <a:avLst/>
          </a:prstGeom>
          <a:solidFill>
            <a:schemeClr val="accent1">
              <a:lumMod val="75000"/>
            </a:schemeClr>
          </a:solidFill>
        </p:spPr>
        <p:txBody>
          <a:bodyPr wrap="square" rtlCol="0">
            <a:spAutoFit/>
          </a:bodyPr>
          <a:lstStyle/>
          <a:p>
            <a:pPr algn="r"/>
            <a:endParaRPr lang="en-AU" dirty="0" smtClean="0"/>
          </a:p>
          <a:p>
            <a:pPr algn="r"/>
            <a:endParaRPr lang="en-AU" sz="400" dirty="0"/>
          </a:p>
          <a:p>
            <a:pPr algn="r"/>
            <a:endParaRPr lang="en-AU" dirty="0"/>
          </a:p>
        </p:txBody>
      </p:sp>
      <p:sp>
        <p:nvSpPr>
          <p:cNvPr id="9" name="TextBox 8"/>
          <p:cNvSpPr txBox="1"/>
          <p:nvPr/>
        </p:nvSpPr>
        <p:spPr>
          <a:xfrm>
            <a:off x="9288272" y="6439334"/>
            <a:ext cx="2524922" cy="369332"/>
          </a:xfrm>
          <a:prstGeom prst="rect">
            <a:avLst/>
          </a:prstGeom>
          <a:noFill/>
        </p:spPr>
        <p:txBody>
          <a:bodyPr wrap="none" rtlCol="0">
            <a:spAutoFit/>
          </a:bodyPr>
          <a:lstStyle/>
          <a:p>
            <a:r>
              <a:rPr lang="en-AU" dirty="0" smtClean="0">
                <a:solidFill>
                  <a:schemeClr val="bg1"/>
                </a:solidFill>
              </a:rPr>
              <a:t>     </a:t>
            </a:r>
            <a:r>
              <a:rPr lang="en-AU" sz="1300" dirty="0" smtClean="0">
                <a:solidFill>
                  <a:schemeClr val="bg1"/>
                </a:solidFill>
              </a:rPr>
              <a:t>AUSTRALIAN FOOD SECURITY</a:t>
            </a:r>
            <a:endParaRPr lang="en-AU" sz="1300" dirty="0">
              <a:solidFill>
                <a:schemeClr val="bg1"/>
              </a:solidFill>
            </a:endParaRPr>
          </a:p>
        </p:txBody>
      </p:sp>
    </p:spTree>
    <p:extLst>
      <p:ext uri="{BB962C8B-B14F-4D97-AF65-F5344CB8AC3E}">
        <p14:creationId xmlns:p14="http://schemas.microsoft.com/office/powerpoint/2010/main" val="9466865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About US</a:t>
            </a:r>
            <a:endParaRPr lang="en-AU" dirty="0"/>
          </a:p>
        </p:txBody>
      </p:sp>
      <p:sp>
        <p:nvSpPr>
          <p:cNvPr id="3" name="Content Placeholder 2"/>
          <p:cNvSpPr>
            <a:spLocks noGrp="1"/>
          </p:cNvSpPr>
          <p:nvPr>
            <p:ph idx="1"/>
          </p:nvPr>
        </p:nvSpPr>
        <p:spPr>
          <a:xfrm>
            <a:off x="722287" y="2092288"/>
            <a:ext cx="9720073" cy="3855751"/>
          </a:xfrm>
        </p:spPr>
        <p:txBody>
          <a:bodyPr>
            <a:noAutofit/>
          </a:bodyPr>
          <a:lstStyle/>
          <a:p>
            <a:pPr marL="173736" lvl="1" indent="0">
              <a:buNone/>
            </a:pPr>
            <a:endParaRPr lang="en-AU" sz="1300" dirty="0" smtClean="0"/>
          </a:p>
          <a:p>
            <a:pPr marL="173736" lvl="1" indent="0">
              <a:buNone/>
            </a:pPr>
            <a:r>
              <a:rPr lang="en-AU" sz="1300" b="1" dirty="0" smtClean="0"/>
              <a:t>Australian Food Security:</a:t>
            </a:r>
          </a:p>
          <a:p>
            <a:pPr marL="173736" lvl="1" indent="0">
              <a:buNone/>
            </a:pPr>
            <a:endParaRPr lang="en-AU" sz="600" b="1" dirty="0" smtClean="0"/>
          </a:p>
          <a:p>
            <a:pPr lvl="1">
              <a:buFont typeface="Courier New" panose="02070309020205020404" pitchFamily="49" charset="0"/>
              <a:buChar char="o"/>
            </a:pPr>
            <a:r>
              <a:rPr lang="en-AU" sz="1300" dirty="0"/>
              <a:t>AFS is a strategic advisory, investment manager and problem solver </a:t>
            </a:r>
            <a:r>
              <a:rPr lang="en-AU" sz="1300" dirty="0" smtClean="0"/>
              <a:t>within </a:t>
            </a:r>
            <a:r>
              <a:rPr lang="en-AU" sz="1300" dirty="0"/>
              <a:t>the Australian Agricultural sector.</a:t>
            </a:r>
          </a:p>
          <a:p>
            <a:pPr marL="173736" lvl="1" indent="0">
              <a:buNone/>
            </a:pPr>
            <a:endParaRPr lang="en-AU" sz="1300" dirty="0"/>
          </a:p>
          <a:p>
            <a:pPr marL="173736" lvl="1" indent="0">
              <a:buNone/>
            </a:pPr>
            <a:r>
              <a:rPr lang="en-AU" sz="1300" b="1" dirty="0" smtClean="0"/>
              <a:t>Our Mission:</a:t>
            </a:r>
          </a:p>
          <a:p>
            <a:pPr marL="173736" lvl="1" indent="0">
              <a:buNone/>
            </a:pPr>
            <a:endParaRPr lang="en-AU" sz="600" b="1" dirty="0" smtClean="0"/>
          </a:p>
          <a:p>
            <a:pPr lvl="1">
              <a:buFont typeface="Courier New" panose="02070309020205020404" pitchFamily="49" charset="0"/>
              <a:buChar char="o"/>
            </a:pPr>
            <a:r>
              <a:rPr lang="en-AU" sz="1300" dirty="0"/>
              <a:t>We are here to provide solutions to ALL of our Clients needs and desires within the Agricultural space.</a:t>
            </a:r>
          </a:p>
          <a:p>
            <a:pPr lvl="1">
              <a:buFont typeface="Courier New" panose="02070309020205020404" pitchFamily="49" charset="0"/>
              <a:buChar char="o"/>
            </a:pPr>
            <a:endParaRPr lang="en-AU" sz="1300" dirty="0"/>
          </a:p>
          <a:p>
            <a:pPr marL="173736" lvl="1" indent="0">
              <a:buNone/>
            </a:pPr>
            <a:r>
              <a:rPr lang="en-AU" sz="1300" b="1" dirty="0" smtClean="0"/>
              <a:t>Our Team:</a:t>
            </a:r>
          </a:p>
          <a:p>
            <a:pPr marL="173736" lvl="1" indent="0">
              <a:buNone/>
            </a:pPr>
            <a:endParaRPr lang="en-AU" sz="600" b="1" dirty="0" smtClean="0"/>
          </a:p>
          <a:p>
            <a:pPr lvl="1">
              <a:buFont typeface="Courier New" panose="02070309020205020404" pitchFamily="49" charset="0"/>
              <a:buChar char="o"/>
            </a:pPr>
            <a:r>
              <a:rPr lang="en-AU" sz="1300" dirty="0"/>
              <a:t>Our team has worked with some of the largest &amp; oldest Agricultural companies in </a:t>
            </a:r>
            <a:r>
              <a:rPr lang="en-AU" sz="1300" dirty="0" smtClean="0"/>
              <a:t>Australia</a:t>
            </a:r>
          </a:p>
          <a:p>
            <a:pPr lvl="1">
              <a:buFont typeface="Courier New" panose="02070309020205020404" pitchFamily="49" charset="0"/>
              <a:buChar char="o"/>
            </a:pPr>
            <a:endParaRPr lang="en-AU" sz="600" dirty="0" smtClean="0"/>
          </a:p>
          <a:p>
            <a:pPr lvl="1">
              <a:buFont typeface="Courier New" panose="02070309020205020404" pitchFamily="49" charset="0"/>
              <a:buChar char="o"/>
            </a:pPr>
            <a:r>
              <a:rPr lang="en-AU" sz="1300" dirty="0" smtClean="0"/>
              <a:t>We provide </a:t>
            </a:r>
            <a:r>
              <a:rPr lang="en-AU" sz="1300" dirty="0"/>
              <a:t>our Clients with a unique blend of </a:t>
            </a:r>
            <a:r>
              <a:rPr lang="en-AU" sz="1300" dirty="0" smtClean="0"/>
              <a:t>the best Corporate as well as Operational experience that the Industry has to offer.</a:t>
            </a:r>
            <a:endParaRPr lang="en-AU" sz="1300" dirty="0"/>
          </a:p>
          <a:p>
            <a:pPr marL="173736" lvl="1" indent="0">
              <a:buNone/>
            </a:pPr>
            <a:endParaRPr lang="en-AU" sz="1300" dirty="0"/>
          </a:p>
          <a:p>
            <a:pPr marL="173736" lvl="1" indent="0">
              <a:buNone/>
            </a:pPr>
            <a:endParaRPr lang="en-AU" sz="1300" dirty="0"/>
          </a:p>
          <a:p>
            <a:pPr marL="173736" lvl="1" indent="0">
              <a:buNone/>
            </a:pPr>
            <a:endParaRPr lang="en-AU" sz="1400" b="1" u="sng" dirty="0" smtClean="0"/>
          </a:p>
        </p:txBody>
      </p:sp>
      <p:sp>
        <p:nvSpPr>
          <p:cNvPr id="7" name="TextBox 6"/>
          <p:cNvSpPr txBox="1"/>
          <p:nvPr/>
        </p:nvSpPr>
        <p:spPr>
          <a:xfrm>
            <a:off x="8394192" y="6327648"/>
            <a:ext cx="3295646" cy="369332"/>
          </a:xfrm>
          <a:prstGeom prst="rect">
            <a:avLst/>
          </a:prstGeom>
          <a:noFill/>
        </p:spPr>
        <p:txBody>
          <a:bodyPr wrap="none" rtlCol="0">
            <a:spAutoFit/>
          </a:bodyPr>
          <a:lstStyle/>
          <a:p>
            <a:r>
              <a:rPr lang="en-AU" dirty="0" smtClean="0">
                <a:solidFill>
                  <a:schemeClr val="bg1"/>
                </a:solidFill>
              </a:rPr>
              <a:t>     AUSTRALIAN FOOD SECURITY</a:t>
            </a:r>
            <a:endParaRPr lang="en-AU" dirty="0">
              <a:solidFill>
                <a:schemeClr val="bg1"/>
              </a:solidFill>
            </a:endParaRPr>
          </a:p>
        </p:txBody>
      </p:sp>
      <p:sp>
        <p:nvSpPr>
          <p:cNvPr id="8" name="TextBox 7"/>
          <p:cNvSpPr txBox="1"/>
          <p:nvPr/>
        </p:nvSpPr>
        <p:spPr>
          <a:xfrm>
            <a:off x="0" y="6390000"/>
            <a:ext cx="12192000" cy="468000"/>
          </a:xfrm>
          <a:prstGeom prst="rect">
            <a:avLst/>
          </a:prstGeom>
          <a:solidFill>
            <a:schemeClr val="accent1">
              <a:lumMod val="75000"/>
            </a:schemeClr>
          </a:solidFill>
        </p:spPr>
        <p:txBody>
          <a:bodyPr wrap="square" rtlCol="0">
            <a:spAutoFit/>
          </a:bodyPr>
          <a:lstStyle/>
          <a:p>
            <a:pPr algn="r"/>
            <a:endParaRPr lang="en-AU" dirty="0" smtClean="0"/>
          </a:p>
          <a:p>
            <a:pPr algn="r"/>
            <a:endParaRPr lang="en-AU" sz="400" dirty="0"/>
          </a:p>
          <a:p>
            <a:pPr algn="r"/>
            <a:endParaRPr lang="en-AU" dirty="0"/>
          </a:p>
        </p:txBody>
      </p:sp>
      <p:sp>
        <p:nvSpPr>
          <p:cNvPr id="9" name="TextBox 8"/>
          <p:cNvSpPr txBox="1"/>
          <p:nvPr/>
        </p:nvSpPr>
        <p:spPr>
          <a:xfrm>
            <a:off x="9288272" y="6439334"/>
            <a:ext cx="2524922" cy="369332"/>
          </a:xfrm>
          <a:prstGeom prst="rect">
            <a:avLst/>
          </a:prstGeom>
          <a:noFill/>
        </p:spPr>
        <p:txBody>
          <a:bodyPr wrap="none" rtlCol="0">
            <a:spAutoFit/>
          </a:bodyPr>
          <a:lstStyle/>
          <a:p>
            <a:r>
              <a:rPr lang="en-AU" dirty="0" smtClean="0">
                <a:solidFill>
                  <a:schemeClr val="bg1"/>
                </a:solidFill>
              </a:rPr>
              <a:t>     </a:t>
            </a:r>
            <a:r>
              <a:rPr lang="en-AU" sz="1300" dirty="0" smtClean="0">
                <a:solidFill>
                  <a:schemeClr val="bg1"/>
                </a:solidFill>
              </a:rPr>
              <a:t>AUSTRALIAN FOOD SECURITY</a:t>
            </a:r>
            <a:endParaRPr lang="en-AU" sz="1300" dirty="0">
              <a:solidFill>
                <a:schemeClr val="bg1"/>
              </a:solidFill>
            </a:endParaRPr>
          </a:p>
        </p:txBody>
      </p:sp>
    </p:spTree>
    <p:extLst>
      <p:ext uri="{BB962C8B-B14F-4D97-AF65-F5344CB8AC3E}">
        <p14:creationId xmlns:p14="http://schemas.microsoft.com/office/powerpoint/2010/main" val="41164843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OUR SERVICES</a:t>
            </a:r>
            <a:endParaRPr lang="en-AU" dirty="0"/>
          </a:p>
        </p:txBody>
      </p:sp>
      <p:sp>
        <p:nvSpPr>
          <p:cNvPr id="3" name="Content Placeholder 2"/>
          <p:cNvSpPr>
            <a:spLocks noGrp="1"/>
          </p:cNvSpPr>
          <p:nvPr>
            <p:ph idx="1"/>
          </p:nvPr>
        </p:nvSpPr>
        <p:spPr>
          <a:xfrm>
            <a:off x="722287" y="2092288"/>
            <a:ext cx="9720073" cy="3855751"/>
          </a:xfrm>
        </p:spPr>
        <p:txBody>
          <a:bodyPr>
            <a:noAutofit/>
          </a:bodyPr>
          <a:lstStyle/>
          <a:p>
            <a:pPr marL="173736" lvl="1" indent="0">
              <a:buNone/>
            </a:pPr>
            <a:endParaRPr lang="en-AU" sz="1300" dirty="0"/>
          </a:p>
          <a:p>
            <a:pPr marL="173736" lvl="1" indent="0">
              <a:buNone/>
            </a:pPr>
            <a:r>
              <a:rPr lang="en-AU" sz="1300" b="1" dirty="0" smtClean="0"/>
              <a:t>Client-driven </a:t>
            </a:r>
            <a:r>
              <a:rPr lang="en-AU" sz="1300" b="1" dirty="0"/>
              <a:t>Services Approach:</a:t>
            </a:r>
          </a:p>
          <a:p>
            <a:pPr marL="128016" lvl="1" indent="0">
              <a:buNone/>
            </a:pPr>
            <a:endParaRPr lang="en-AU" sz="600" dirty="0"/>
          </a:p>
          <a:p>
            <a:pPr marL="128016" lvl="1" indent="0">
              <a:buNone/>
            </a:pPr>
            <a:r>
              <a:rPr lang="en-AU" sz="1300" dirty="0" smtClean="0"/>
              <a:t>AFS </a:t>
            </a:r>
            <a:r>
              <a:rPr lang="en-AU" sz="1300" dirty="0"/>
              <a:t>offers </a:t>
            </a:r>
            <a:r>
              <a:rPr lang="en-AU" sz="1300" dirty="0" smtClean="0"/>
              <a:t>a tailored service in order to meet the objectives </a:t>
            </a:r>
            <a:r>
              <a:rPr lang="en-AU" sz="1300" dirty="0"/>
              <a:t>and outcomes for each </a:t>
            </a:r>
            <a:r>
              <a:rPr lang="en-AU" sz="1300" dirty="0" smtClean="0"/>
              <a:t>and every client</a:t>
            </a:r>
            <a:r>
              <a:rPr lang="en-AU" sz="1300" dirty="0"/>
              <a:t>. </a:t>
            </a:r>
            <a:endParaRPr lang="en-AU" sz="1300" dirty="0" smtClean="0"/>
          </a:p>
          <a:p>
            <a:pPr marL="128016" lvl="1" indent="0">
              <a:buNone/>
            </a:pPr>
            <a:endParaRPr lang="en-AU" sz="600" dirty="0"/>
          </a:p>
          <a:p>
            <a:pPr marL="128016" lvl="1" indent="0">
              <a:buNone/>
            </a:pPr>
            <a:r>
              <a:rPr lang="en-AU" sz="1300" dirty="0" smtClean="0"/>
              <a:t>Some of our services include:</a:t>
            </a:r>
          </a:p>
          <a:p>
            <a:pPr marL="128016" lvl="1" indent="0">
              <a:buNone/>
            </a:pPr>
            <a:endParaRPr lang="en-AU" sz="600" dirty="0" smtClean="0"/>
          </a:p>
          <a:p>
            <a:pPr lvl="1"/>
            <a:r>
              <a:rPr lang="en-AU" sz="1300" dirty="0" smtClean="0"/>
              <a:t>Food Security / Supply</a:t>
            </a:r>
          </a:p>
          <a:p>
            <a:pPr lvl="1"/>
            <a:endParaRPr lang="en-AU" sz="600" dirty="0" smtClean="0"/>
          </a:p>
          <a:p>
            <a:pPr lvl="1"/>
            <a:r>
              <a:rPr lang="en-AU" sz="1300" dirty="0" smtClean="0"/>
              <a:t>Procurement strategies within and across agricultural supply-chains </a:t>
            </a:r>
          </a:p>
          <a:p>
            <a:pPr lvl="1"/>
            <a:endParaRPr lang="en-AU" sz="600" dirty="0" smtClean="0"/>
          </a:p>
          <a:p>
            <a:pPr lvl="1"/>
            <a:r>
              <a:rPr lang="en-AU" sz="1300" dirty="0" smtClean="0"/>
              <a:t>Strategic Agribusiness </a:t>
            </a:r>
            <a:r>
              <a:rPr lang="en-AU" sz="1300" dirty="0"/>
              <a:t>a</a:t>
            </a:r>
            <a:r>
              <a:rPr lang="en-AU" sz="1300" dirty="0" smtClean="0"/>
              <a:t>dvice for both Australian and Chinese based agricultural enterprises</a:t>
            </a:r>
          </a:p>
          <a:p>
            <a:pPr lvl="1"/>
            <a:endParaRPr lang="en-AU" sz="600" dirty="0" smtClean="0"/>
          </a:p>
          <a:p>
            <a:pPr lvl="1"/>
            <a:r>
              <a:rPr lang="en-AU" sz="1300" dirty="0" smtClean="0"/>
              <a:t>M&amp;A / Due </a:t>
            </a:r>
            <a:r>
              <a:rPr lang="en-AU" sz="1300" dirty="0"/>
              <a:t>D</a:t>
            </a:r>
            <a:r>
              <a:rPr lang="en-AU" sz="1300" dirty="0" smtClean="0"/>
              <a:t>iligence</a:t>
            </a:r>
            <a:endParaRPr lang="en-AU" sz="1300" dirty="0"/>
          </a:p>
          <a:p>
            <a:pPr lvl="1"/>
            <a:endParaRPr lang="en-AU" sz="600" dirty="0" smtClean="0"/>
          </a:p>
          <a:p>
            <a:pPr lvl="1"/>
            <a:r>
              <a:rPr lang="en-AU" sz="1300" dirty="0" smtClean="0"/>
              <a:t>Corporate governance &amp; risk </a:t>
            </a:r>
            <a:r>
              <a:rPr lang="en-AU" sz="1300" dirty="0"/>
              <a:t>management strategies</a:t>
            </a:r>
          </a:p>
          <a:p>
            <a:pPr marL="173736" lvl="1" indent="0">
              <a:buNone/>
            </a:pPr>
            <a:endParaRPr lang="en-AU" sz="1300" b="1" u="sng" dirty="0"/>
          </a:p>
        </p:txBody>
      </p:sp>
      <p:sp>
        <p:nvSpPr>
          <p:cNvPr id="7" name="TextBox 6"/>
          <p:cNvSpPr txBox="1"/>
          <p:nvPr/>
        </p:nvSpPr>
        <p:spPr>
          <a:xfrm>
            <a:off x="8394192" y="6327648"/>
            <a:ext cx="3295646" cy="369332"/>
          </a:xfrm>
          <a:prstGeom prst="rect">
            <a:avLst/>
          </a:prstGeom>
          <a:noFill/>
        </p:spPr>
        <p:txBody>
          <a:bodyPr wrap="none" rtlCol="0">
            <a:spAutoFit/>
          </a:bodyPr>
          <a:lstStyle/>
          <a:p>
            <a:r>
              <a:rPr lang="en-AU" dirty="0" smtClean="0">
                <a:solidFill>
                  <a:schemeClr val="bg1"/>
                </a:solidFill>
              </a:rPr>
              <a:t>     AUSTRALIAN FOOD SECURITY</a:t>
            </a:r>
            <a:endParaRPr lang="en-AU" dirty="0">
              <a:solidFill>
                <a:schemeClr val="bg1"/>
              </a:solidFill>
            </a:endParaRPr>
          </a:p>
        </p:txBody>
      </p:sp>
      <p:sp>
        <p:nvSpPr>
          <p:cNvPr id="8" name="TextBox 7"/>
          <p:cNvSpPr txBox="1"/>
          <p:nvPr/>
        </p:nvSpPr>
        <p:spPr>
          <a:xfrm>
            <a:off x="0" y="6390000"/>
            <a:ext cx="12192000" cy="468000"/>
          </a:xfrm>
          <a:prstGeom prst="rect">
            <a:avLst/>
          </a:prstGeom>
          <a:solidFill>
            <a:schemeClr val="accent1">
              <a:lumMod val="75000"/>
            </a:schemeClr>
          </a:solidFill>
        </p:spPr>
        <p:txBody>
          <a:bodyPr wrap="square" rtlCol="0">
            <a:spAutoFit/>
          </a:bodyPr>
          <a:lstStyle/>
          <a:p>
            <a:pPr algn="r"/>
            <a:endParaRPr lang="en-AU" dirty="0" smtClean="0"/>
          </a:p>
          <a:p>
            <a:pPr algn="r"/>
            <a:endParaRPr lang="en-AU" sz="400" dirty="0"/>
          </a:p>
          <a:p>
            <a:pPr algn="r"/>
            <a:endParaRPr lang="en-AU" dirty="0"/>
          </a:p>
        </p:txBody>
      </p:sp>
      <p:sp>
        <p:nvSpPr>
          <p:cNvPr id="9" name="TextBox 8"/>
          <p:cNvSpPr txBox="1"/>
          <p:nvPr/>
        </p:nvSpPr>
        <p:spPr>
          <a:xfrm>
            <a:off x="9288272" y="6439334"/>
            <a:ext cx="2524922" cy="369332"/>
          </a:xfrm>
          <a:prstGeom prst="rect">
            <a:avLst/>
          </a:prstGeom>
          <a:noFill/>
        </p:spPr>
        <p:txBody>
          <a:bodyPr wrap="none" rtlCol="0">
            <a:spAutoFit/>
          </a:bodyPr>
          <a:lstStyle/>
          <a:p>
            <a:r>
              <a:rPr lang="en-AU" dirty="0" smtClean="0">
                <a:solidFill>
                  <a:schemeClr val="bg1"/>
                </a:solidFill>
              </a:rPr>
              <a:t>     </a:t>
            </a:r>
            <a:r>
              <a:rPr lang="en-AU" sz="1300" dirty="0" smtClean="0">
                <a:solidFill>
                  <a:schemeClr val="bg1"/>
                </a:solidFill>
              </a:rPr>
              <a:t>AUSTRALIAN FOOD SECURITY</a:t>
            </a:r>
            <a:endParaRPr lang="en-AU" sz="1300" dirty="0">
              <a:solidFill>
                <a:schemeClr val="bg1"/>
              </a:solidFill>
            </a:endParaRPr>
          </a:p>
        </p:txBody>
      </p:sp>
    </p:spTree>
    <p:extLst>
      <p:ext uri="{BB962C8B-B14F-4D97-AF65-F5344CB8AC3E}">
        <p14:creationId xmlns:p14="http://schemas.microsoft.com/office/powerpoint/2010/main" val="14239253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OUR TEAM</a:t>
            </a:r>
            <a:endParaRPr lang="en-AU" dirty="0"/>
          </a:p>
        </p:txBody>
      </p:sp>
      <p:sp>
        <p:nvSpPr>
          <p:cNvPr id="3" name="Content Placeholder 2"/>
          <p:cNvSpPr>
            <a:spLocks noGrp="1"/>
          </p:cNvSpPr>
          <p:nvPr>
            <p:ph idx="1"/>
          </p:nvPr>
        </p:nvSpPr>
        <p:spPr>
          <a:xfrm>
            <a:off x="722287" y="2092288"/>
            <a:ext cx="9720073" cy="3855751"/>
          </a:xfrm>
        </p:spPr>
        <p:txBody>
          <a:bodyPr>
            <a:noAutofit/>
          </a:bodyPr>
          <a:lstStyle/>
          <a:p>
            <a:pPr marL="173736" lvl="1" indent="0">
              <a:buNone/>
            </a:pPr>
            <a:endParaRPr lang="en-AU" sz="1400" b="1" u="sng" dirty="0" smtClean="0"/>
          </a:p>
          <a:p>
            <a:pPr marL="173736" lvl="1" indent="0">
              <a:buNone/>
            </a:pPr>
            <a:r>
              <a:rPr lang="en-AU" sz="1300" b="1" u="sng" dirty="0" smtClean="0"/>
              <a:t>David Harris</a:t>
            </a:r>
          </a:p>
          <a:p>
            <a:pPr marL="173736" lvl="1" indent="0">
              <a:buNone/>
            </a:pPr>
            <a:endParaRPr lang="en-AU" sz="700" b="1" u="sng" dirty="0"/>
          </a:p>
          <a:p>
            <a:pPr marL="173736" lvl="1" indent="0">
              <a:buNone/>
            </a:pPr>
            <a:r>
              <a:rPr lang="en-AU" sz="1300" b="1" dirty="0" smtClean="0"/>
              <a:t>Education:</a:t>
            </a:r>
          </a:p>
          <a:p>
            <a:pPr marL="173736" lvl="1" indent="0">
              <a:buNone/>
            </a:pPr>
            <a:r>
              <a:rPr lang="en-AU" sz="1000" dirty="0" smtClean="0"/>
              <a:t>BSc: 	Rural Sciences		University of New England, Armidale.</a:t>
            </a:r>
          </a:p>
          <a:p>
            <a:pPr marL="173736" lvl="1" indent="0">
              <a:buNone/>
            </a:pPr>
            <a:r>
              <a:rPr lang="en-AU" sz="1000" dirty="0" smtClean="0"/>
              <a:t>Diploma:	NFAS QA Officer		AUSMEAT</a:t>
            </a:r>
          </a:p>
          <a:p>
            <a:pPr marL="173736" lvl="1" indent="0">
              <a:buNone/>
            </a:pPr>
            <a:endParaRPr lang="en-AU" sz="700" b="1" u="sng" dirty="0" smtClean="0"/>
          </a:p>
          <a:p>
            <a:pPr marL="173736" lvl="1" indent="0">
              <a:buNone/>
            </a:pPr>
            <a:r>
              <a:rPr lang="en-AU" sz="1300" b="1" dirty="0" smtClean="0"/>
              <a:t>Experience:</a:t>
            </a:r>
          </a:p>
          <a:p>
            <a:pPr marL="173736" lvl="1" indent="0">
              <a:buNone/>
            </a:pPr>
            <a:r>
              <a:rPr lang="en-AU" sz="1300" dirty="0" smtClean="0"/>
              <a:t>David brings AFS considerable </a:t>
            </a:r>
            <a:r>
              <a:rPr lang="en-AU" sz="1300" dirty="0"/>
              <a:t>experience </a:t>
            </a:r>
            <a:r>
              <a:rPr lang="en-AU" sz="1300" dirty="0" smtClean="0"/>
              <a:t>within the Agricultural sector from an operational, as well as executive                                               perspective. This is underpinned by David’s undergraduate studies at Australia’s most prestigious University with respect to the Industry.</a:t>
            </a:r>
            <a:endParaRPr lang="en-AU" sz="1300" dirty="0"/>
          </a:p>
          <a:p>
            <a:pPr marL="173736" lvl="1" indent="0">
              <a:buNone/>
            </a:pPr>
            <a:endParaRPr lang="en-AU" sz="500" dirty="0"/>
          </a:p>
          <a:p>
            <a:pPr marL="173736" lvl="1" indent="0">
              <a:buNone/>
            </a:pPr>
            <a:r>
              <a:rPr lang="en-AU" sz="1300" dirty="0" smtClean="0"/>
              <a:t>David’s early years were spent on the land, and is a 3rd generation farmer. Post studying, David spent over 6 years with the Smithfield Cattle Company, based in Central QLD. David worked his way from Trainee through to Feedlot Manager (2IC), reporting directly to the MD. His remit included the management of staff levels in excess of 35 headcount, and responsibility for a turnover in the order of $50m per annum (p.a.). </a:t>
            </a:r>
          </a:p>
          <a:p>
            <a:pPr marL="173736" lvl="1" indent="0">
              <a:buNone/>
            </a:pPr>
            <a:endParaRPr lang="en-AU" sz="700" dirty="0"/>
          </a:p>
          <a:p>
            <a:pPr marL="173736" lvl="1" indent="0">
              <a:buNone/>
            </a:pPr>
            <a:r>
              <a:rPr lang="en-AU" sz="1300" dirty="0" smtClean="0"/>
              <a:t>David spent the next 7 years with one of Australia’s leading fully-integrated agribusinesses, Stanbroke. Stanbroke’s operation are comprise of  a 200,000 head breeding herd, a state-of-the-art processing facility as well as its feedlotting capability. During his tenure, David was responsible for growing revenues three-fold ($135m p.a.), building a 30,000 head feedlot ($35m capex project over 4 years) as well as managing the day-to-day operations of the enhanced facility (45 staff, $35m p.a. commodity procurement, 150,000 head of cattle p.a.). David also held the Industry position of Non-Executive Member on ALFA’s (Australian Lot Feeders Assoc.) Animal Health &amp; Welfare Committee.</a:t>
            </a:r>
          </a:p>
          <a:p>
            <a:pPr marL="173736" lvl="1" indent="0">
              <a:buNone/>
            </a:pPr>
            <a:endParaRPr lang="en-AU" sz="1300" dirty="0" smtClean="0"/>
          </a:p>
          <a:p>
            <a:pPr marL="173736" lvl="1" indent="0">
              <a:buNone/>
            </a:pPr>
            <a:endParaRPr lang="en-AU" sz="1300" dirty="0"/>
          </a:p>
          <a:p>
            <a:pPr marL="173736" lvl="1" indent="0">
              <a:buNone/>
            </a:pPr>
            <a:r>
              <a:rPr lang="en-AU" sz="1300" dirty="0" smtClean="0"/>
              <a:t>.</a:t>
            </a:r>
            <a:endParaRPr lang="en-AU" sz="1300" dirty="0"/>
          </a:p>
          <a:p>
            <a:pPr marL="173736" lvl="1" indent="0">
              <a:buNone/>
            </a:pPr>
            <a:endParaRPr lang="en-AU" sz="1300" dirty="0"/>
          </a:p>
          <a:p>
            <a:pPr marL="173736" lvl="1" indent="0">
              <a:buNone/>
            </a:pPr>
            <a:endParaRPr lang="en-AU" sz="1300" dirty="0"/>
          </a:p>
        </p:txBody>
      </p:sp>
      <p:sp>
        <p:nvSpPr>
          <p:cNvPr id="10" name="TextBox 9"/>
          <p:cNvSpPr txBox="1"/>
          <p:nvPr/>
        </p:nvSpPr>
        <p:spPr>
          <a:xfrm>
            <a:off x="0" y="6390000"/>
            <a:ext cx="12192000" cy="468000"/>
          </a:xfrm>
          <a:prstGeom prst="rect">
            <a:avLst/>
          </a:prstGeom>
          <a:solidFill>
            <a:schemeClr val="accent1">
              <a:lumMod val="75000"/>
            </a:schemeClr>
          </a:solidFill>
        </p:spPr>
        <p:txBody>
          <a:bodyPr wrap="square" rtlCol="0">
            <a:spAutoFit/>
          </a:bodyPr>
          <a:lstStyle/>
          <a:p>
            <a:pPr algn="r"/>
            <a:endParaRPr lang="en-AU" dirty="0" smtClean="0"/>
          </a:p>
          <a:p>
            <a:pPr algn="r"/>
            <a:endParaRPr lang="en-AU" sz="400" dirty="0"/>
          </a:p>
          <a:p>
            <a:pPr algn="r"/>
            <a:endParaRPr lang="en-AU" dirty="0"/>
          </a:p>
        </p:txBody>
      </p:sp>
      <p:sp>
        <p:nvSpPr>
          <p:cNvPr id="11" name="TextBox 10"/>
          <p:cNvSpPr txBox="1"/>
          <p:nvPr/>
        </p:nvSpPr>
        <p:spPr>
          <a:xfrm>
            <a:off x="9288272" y="6439334"/>
            <a:ext cx="2524922" cy="369332"/>
          </a:xfrm>
          <a:prstGeom prst="rect">
            <a:avLst/>
          </a:prstGeom>
          <a:noFill/>
        </p:spPr>
        <p:txBody>
          <a:bodyPr wrap="none" rtlCol="0">
            <a:spAutoFit/>
          </a:bodyPr>
          <a:lstStyle/>
          <a:p>
            <a:r>
              <a:rPr lang="en-AU" dirty="0" smtClean="0">
                <a:solidFill>
                  <a:schemeClr val="bg1"/>
                </a:solidFill>
              </a:rPr>
              <a:t>     </a:t>
            </a:r>
            <a:r>
              <a:rPr lang="en-AU" sz="1300" dirty="0" smtClean="0">
                <a:solidFill>
                  <a:schemeClr val="bg1"/>
                </a:solidFill>
              </a:rPr>
              <a:t>AUSTRALIAN FOOD SECURITY</a:t>
            </a:r>
            <a:endParaRPr lang="en-AU" sz="1300" dirty="0">
              <a:solidFill>
                <a:schemeClr val="bg1"/>
              </a:solidFill>
            </a:endParaRPr>
          </a:p>
        </p:txBody>
      </p:sp>
      <p:pic>
        <p:nvPicPr>
          <p:cNvPr id="12" name="Picture 11"/>
          <p:cNvPicPr>
            <a:picLocks noChangeAspect="1"/>
          </p:cNvPicPr>
          <p:nvPr/>
        </p:nvPicPr>
        <p:blipFill rotWithShape="1">
          <a:blip r:embed="rId2">
            <a:extLst>
              <a:ext uri="{28A0092B-C50C-407E-A947-70E740481C1C}">
                <a14:useLocalDpi xmlns:a14="http://schemas.microsoft.com/office/drawing/2010/main" val="0"/>
              </a:ext>
            </a:extLst>
          </a:blip>
          <a:srcRect l="345" t="-1231" r="39518" b="1231"/>
          <a:stretch/>
        </p:blipFill>
        <p:spPr>
          <a:xfrm>
            <a:off x="8595360" y="2084832"/>
            <a:ext cx="1847000" cy="2046780"/>
          </a:xfrm>
          <a:prstGeom prst="rect">
            <a:avLst/>
          </a:prstGeom>
        </p:spPr>
      </p:pic>
    </p:spTree>
    <p:extLst>
      <p:ext uri="{BB962C8B-B14F-4D97-AF65-F5344CB8AC3E}">
        <p14:creationId xmlns:p14="http://schemas.microsoft.com/office/powerpoint/2010/main" val="16106312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OUR TEAM</a:t>
            </a:r>
            <a:endParaRPr lang="en-AU" dirty="0"/>
          </a:p>
        </p:txBody>
      </p:sp>
      <p:sp>
        <p:nvSpPr>
          <p:cNvPr id="3" name="Content Placeholder 2"/>
          <p:cNvSpPr>
            <a:spLocks noGrp="1"/>
          </p:cNvSpPr>
          <p:nvPr>
            <p:ph idx="1"/>
          </p:nvPr>
        </p:nvSpPr>
        <p:spPr>
          <a:xfrm>
            <a:off x="722287" y="2092288"/>
            <a:ext cx="9720073" cy="3855751"/>
          </a:xfrm>
        </p:spPr>
        <p:txBody>
          <a:bodyPr>
            <a:noAutofit/>
          </a:bodyPr>
          <a:lstStyle/>
          <a:p>
            <a:pPr marL="173736" lvl="1" indent="0">
              <a:buNone/>
            </a:pPr>
            <a:endParaRPr lang="en-AU" sz="1400" b="1" u="sng" dirty="0" smtClean="0"/>
          </a:p>
          <a:p>
            <a:pPr marL="173736" lvl="1" indent="0">
              <a:buNone/>
            </a:pPr>
            <a:r>
              <a:rPr lang="en-AU" sz="1300" b="1" u="sng" dirty="0" smtClean="0"/>
              <a:t>Amy </a:t>
            </a:r>
            <a:r>
              <a:rPr lang="en-AU" sz="1300" b="1" u="sng" dirty="0"/>
              <a:t>Collins </a:t>
            </a:r>
            <a:endParaRPr lang="en-AU" sz="1300" b="1" u="sng" dirty="0" smtClean="0"/>
          </a:p>
          <a:p>
            <a:pPr marL="173736" lvl="1" indent="0">
              <a:buNone/>
            </a:pPr>
            <a:endParaRPr lang="en-AU" sz="700" b="1" u="sng" dirty="0"/>
          </a:p>
          <a:p>
            <a:pPr marL="173736" lvl="1" indent="0">
              <a:buNone/>
            </a:pPr>
            <a:r>
              <a:rPr lang="en-AU" sz="1300" b="1" dirty="0" smtClean="0"/>
              <a:t>Education:</a:t>
            </a:r>
          </a:p>
          <a:p>
            <a:pPr marL="173736" lvl="1" indent="0">
              <a:buNone/>
            </a:pPr>
            <a:r>
              <a:rPr lang="en-AU" sz="1000" dirty="0" smtClean="0"/>
              <a:t>BSc: 	Political Science		Macquarie University</a:t>
            </a:r>
          </a:p>
          <a:p>
            <a:pPr marL="173736" lvl="1" indent="0">
              <a:buNone/>
            </a:pPr>
            <a:r>
              <a:rPr lang="en-AU" sz="1000" dirty="0" smtClean="0"/>
              <a:t>Masters:	Accounting and Law	Macquarie University</a:t>
            </a:r>
          </a:p>
          <a:p>
            <a:pPr marL="173736" lvl="1" indent="0">
              <a:buNone/>
            </a:pPr>
            <a:r>
              <a:rPr lang="en-AU" sz="1000" dirty="0" smtClean="0"/>
              <a:t>CA:	Chartered Accountant	Institute of Chartered Accountants Australia</a:t>
            </a:r>
          </a:p>
          <a:p>
            <a:pPr marL="173736" lvl="1" indent="0">
              <a:buNone/>
            </a:pPr>
            <a:endParaRPr lang="en-AU" sz="700" b="1" u="sng" dirty="0" smtClean="0"/>
          </a:p>
          <a:p>
            <a:pPr marL="173736" lvl="1" indent="0">
              <a:buNone/>
            </a:pPr>
            <a:r>
              <a:rPr lang="en-AU" sz="1300" b="1" dirty="0" smtClean="0"/>
              <a:t>Experience:</a:t>
            </a:r>
          </a:p>
          <a:p>
            <a:pPr marL="173736" lvl="1" indent="0">
              <a:buNone/>
            </a:pPr>
            <a:r>
              <a:rPr lang="en-AU" sz="1300" dirty="0" smtClean="0"/>
              <a:t>Amy </a:t>
            </a:r>
            <a:r>
              <a:rPr lang="en-AU" sz="1300" dirty="0"/>
              <a:t>has significant experience in agribusiness as a Commercial Director, which </a:t>
            </a:r>
            <a:r>
              <a:rPr lang="en-AU" sz="1300" dirty="0" smtClean="0"/>
              <a:t>has spanned </a:t>
            </a:r>
            <a:r>
              <a:rPr lang="en-AU" sz="1300" dirty="0"/>
              <a:t>across the entire </a:t>
            </a:r>
            <a:r>
              <a:rPr lang="en-AU" sz="1300" dirty="0" smtClean="0"/>
              <a:t>agricultural </a:t>
            </a:r>
            <a:r>
              <a:rPr lang="en-AU" sz="1300" dirty="0"/>
              <a:t>supply chain. Amy also brings strategic sales and management capabilities to </a:t>
            </a:r>
            <a:r>
              <a:rPr lang="en-AU" sz="1300" dirty="0" smtClean="0"/>
              <a:t>AFS, </a:t>
            </a:r>
            <a:r>
              <a:rPr lang="en-AU" sz="1300" dirty="0"/>
              <a:t>as well as possessing a background in Accounting &amp;</a:t>
            </a:r>
            <a:r>
              <a:rPr lang="en-AU" sz="1300" dirty="0" smtClean="0"/>
              <a:t> </a:t>
            </a:r>
            <a:r>
              <a:rPr lang="en-AU" sz="1300" dirty="0"/>
              <a:t>Law.</a:t>
            </a:r>
          </a:p>
          <a:p>
            <a:pPr marL="173736" lvl="1" indent="0">
              <a:buNone/>
            </a:pPr>
            <a:endParaRPr lang="en-AU" sz="500" dirty="0"/>
          </a:p>
          <a:p>
            <a:pPr marL="173736" lvl="1" indent="0">
              <a:buNone/>
            </a:pPr>
            <a:r>
              <a:rPr lang="en-AU" sz="1300" dirty="0"/>
              <a:t>Amy spent </a:t>
            </a:r>
            <a:r>
              <a:rPr lang="en-AU" sz="1300" dirty="0" smtClean="0"/>
              <a:t>10 </a:t>
            </a:r>
            <a:r>
              <a:rPr lang="en-AU" sz="1300" dirty="0"/>
              <a:t>years </a:t>
            </a:r>
            <a:r>
              <a:rPr lang="en-AU" sz="1300" dirty="0" smtClean="0"/>
              <a:t>in senior roles with </a:t>
            </a:r>
            <a:r>
              <a:rPr lang="en-AU" sz="1300" dirty="0"/>
              <a:t>PricewaterhouseCoopers within their Assurance practice, and is a Chartered </a:t>
            </a:r>
            <a:r>
              <a:rPr lang="en-AU" sz="1300" dirty="0" smtClean="0"/>
              <a:t>Accountant. Amy then spent the following 5 years in the </a:t>
            </a:r>
            <a:r>
              <a:rPr lang="en-AU" sz="1300" dirty="0"/>
              <a:t>role of Commercial Director with Ceres Agricultural </a:t>
            </a:r>
            <a:r>
              <a:rPr lang="en-AU" sz="1300" dirty="0" smtClean="0"/>
              <a:t>Company in </a:t>
            </a:r>
            <a:r>
              <a:rPr lang="en-AU" sz="1300" dirty="0"/>
              <a:t>NSW, an integrated agribusiness with a primary focus on cattle finishing </a:t>
            </a:r>
            <a:r>
              <a:rPr lang="en-AU" sz="1300" dirty="0" smtClean="0"/>
              <a:t>(finishing circa 80,000 head of cattle per year) where </a:t>
            </a:r>
            <a:r>
              <a:rPr lang="en-AU" sz="1300" dirty="0"/>
              <a:t>she performed a similar role with great success</a:t>
            </a:r>
            <a:r>
              <a:rPr lang="en-AU" sz="1300" dirty="0" smtClean="0"/>
              <a:t>. </a:t>
            </a:r>
          </a:p>
          <a:p>
            <a:pPr marL="173736" lvl="1" indent="0">
              <a:buNone/>
            </a:pPr>
            <a:endParaRPr lang="en-AU" sz="500" dirty="0"/>
          </a:p>
          <a:p>
            <a:pPr marL="173736" lvl="1" indent="0">
              <a:buNone/>
            </a:pPr>
            <a:r>
              <a:rPr lang="en-AU" sz="1300" dirty="0"/>
              <a:t>Most </a:t>
            </a:r>
            <a:r>
              <a:rPr lang="en-AU" sz="1300" dirty="0" smtClean="0"/>
              <a:t>recently, Amy held the role of General Manager of Sales and Supply Chain at the Australian Agricultural Company (AACo), Australia’s oldest Agricultural Company. AACo have been a world-leading </a:t>
            </a:r>
            <a:r>
              <a:rPr lang="en-AU" sz="1300" dirty="0"/>
              <a:t>provider of cattle, beef and agricultural products since </a:t>
            </a:r>
            <a:r>
              <a:rPr lang="en-AU" sz="1300" dirty="0" smtClean="0"/>
              <a:t>1824, and currently manage 1% of Australia’s land mass. Amy was responsible in delivering </a:t>
            </a:r>
            <a:r>
              <a:rPr lang="en-AU" sz="1300" dirty="0"/>
              <a:t>the Company's objectives of aligning the business and optimising value across the supply chains. This role </a:t>
            </a:r>
            <a:r>
              <a:rPr lang="en-AU" sz="1300" dirty="0" smtClean="0"/>
              <a:t>was </a:t>
            </a:r>
            <a:r>
              <a:rPr lang="en-AU" sz="1300" dirty="0"/>
              <a:t>critical in growing AACo revenue and sales </a:t>
            </a:r>
            <a:r>
              <a:rPr lang="en-AU" sz="1300" dirty="0" smtClean="0"/>
              <a:t>margins.</a:t>
            </a:r>
            <a:endParaRPr lang="en-AU" sz="1300" dirty="0"/>
          </a:p>
          <a:p>
            <a:pPr marL="173736" lvl="1" indent="0">
              <a:buNone/>
            </a:pPr>
            <a:endParaRPr lang="en-AU" sz="1300" dirty="0"/>
          </a:p>
          <a:p>
            <a:pPr marL="173736" lvl="1" indent="0">
              <a:buNone/>
            </a:pPr>
            <a:endParaRPr lang="en-AU" sz="1300"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 r="9579"/>
          <a:stretch/>
        </p:blipFill>
        <p:spPr>
          <a:xfrm>
            <a:off x="8616698" y="2084832"/>
            <a:ext cx="1825662" cy="2054236"/>
          </a:xfrm>
          <a:prstGeom prst="rect">
            <a:avLst/>
          </a:prstGeom>
        </p:spPr>
      </p:pic>
      <p:sp>
        <p:nvSpPr>
          <p:cNvPr id="10" name="TextBox 9"/>
          <p:cNvSpPr txBox="1"/>
          <p:nvPr/>
        </p:nvSpPr>
        <p:spPr>
          <a:xfrm>
            <a:off x="0" y="6390000"/>
            <a:ext cx="12192000" cy="468000"/>
          </a:xfrm>
          <a:prstGeom prst="rect">
            <a:avLst/>
          </a:prstGeom>
          <a:solidFill>
            <a:schemeClr val="accent1">
              <a:lumMod val="75000"/>
            </a:schemeClr>
          </a:solidFill>
        </p:spPr>
        <p:txBody>
          <a:bodyPr wrap="square" rtlCol="0">
            <a:spAutoFit/>
          </a:bodyPr>
          <a:lstStyle/>
          <a:p>
            <a:pPr algn="r"/>
            <a:endParaRPr lang="en-AU" dirty="0" smtClean="0"/>
          </a:p>
          <a:p>
            <a:pPr algn="r"/>
            <a:endParaRPr lang="en-AU" sz="400" dirty="0"/>
          </a:p>
          <a:p>
            <a:pPr algn="r"/>
            <a:endParaRPr lang="en-AU" dirty="0"/>
          </a:p>
        </p:txBody>
      </p:sp>
      <p:sp>
        <p:nvSpPr>
          <p:cNvPr id="11" name="TextBox 10"/>
          <p:cNvSpPr txBox="1"/>
          <p:nvPr/>
        </p:nvSpPr>
        <p:spPr>
          <a:xfrm>
            <a:off x="9288272" y="6439334"/>
            <a:ext cx="2524922" cy="369332"/>
          </a:xfrm>
          <a:prstGeom prst="rect">
            <a:avLst/>
          </a:prstGeom>
          <a:noFill/>
        </p:spPr>
        <p:txBody>
          <a:bodyPr wrap="none" rtlCol="0">
            <a:spAutoFit/>
          </a:bodyPr>
          <a:lstStyle/>
          <a:p>
            <a:r>
              <a:rPr lang="en-AU" dirty="0" smtClean="0">
                <a:solidFill>
                  <a:schemeClr val="bg1"/>
                </a:solidFill>
              </a:rPr>
              <a:t>     </a:t>
            </a:r>
            <a:r>
              <a:rPr lang="en-AU" sz="1300" dirty="0" smtClean="0">
                <a:solidFill>
                  <a:schemeClr val="bg1"/>
                </a:solidFill>
              </a:rPr>
              <a:t>AUSTRALIAN FOOD SECURITY</a:t>
            </a:r>
            <a:endParaRPr lang="en-AU" sz="1300" dirty="0">
              <a:solidFill>
                <a:schemeClr val="bg1"/>
              </a:solidFill>
            </a:endParaRPr>
          </a:p>
        </p:txBody>
      </p:sp>
    </p:spTree>
    <p:extLst>
      <p:ext uri="{BB962C8B-B14F-4D97-AF65-F5344CB8AC3E}">
        <p14:creationId xmlns:p14="http://schemas.microsoft.com/office/powerpoint/2010/main" val="12720878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71892" y="1871197"/>
            <a:ext cx="5028877" cy="3893374"/>
          </a:xfrm>
          <a:prstGeom prst="rect">
            <a:avLst/>
          </a:prstGeom>
          <a:noFill/>
        </p:spPr>
        <p:txBody>
          <a:bodyPr wrap="none" rtlCol="0">
            <a:spAutoFit/>
          </a:bodyPr>
          <a:lstStyle/>
          <a:p>
            <a:endParaRPr lang="en-AU" sz="1300" b="1" dirty="0" smtClean="0">
              <a:latin typeface="Tw Cen MT Condensed" panose="020B0606020104020203" pitchFamily="34" charset="0"/>
            </a:endParaRPr>
          </a:p>
          <a:p>
            <a:r>
              <a:rPr lang="en-AU" sz="1300" b="1" dirty="0" smtClean="0">
                <a:latin typeface="Tw Cen MT Condensed" panose="020B0606020104020203" pitchFamily="34" charset="0"/>
              </a:rPr>
              <a:t>Investment queries:</a:t>
            </a:r>
          </a:p>
          <a:p>
            <a:r>
              <a:rPr lang="en-AU" sz="1300" dirty="0" smtClean="0">
                <a:latin typeface="Tw Cen MT Condensed" panose="020B0606020104020203" pitchFamily="34" charset="0"/>
              </a:rPr>
              <a:t>Should you have any questions, we encourage you to contact us via one of the following channels:</a:t>
            </a:r>
          </a:p>
          <a:p>
            <a:endParaRPr lang="en-AU" sz="1300" dirty="0" smtClean="0">
              <a:latin typeface="Tw Cen MT Condensed" panose="020B0606020104020203" pitchFamily="34" charset="0"/>
            </a:endParaRPr>
          </a:p>
          <a:p>
            <a:endParaRPr lang="en-AU" sz="1300" dirty="0" smtClean="0">
              <a:latin typeface="Tw Cen MT Condensed" panose="020B0606020104020203" pitchFamily="34" charset="0"/>
            </a:endParaRPr>
          </a:p>
          <a:p>
            <a:r>
              <a:rPr lang="en-AU" sz="1300" b="1" dirty="0" smtClean="0">
                <a:latin typeface="Tw Cen MT Condensed" panose="020B0606020104020203" pitchFamily="34" charset="0"/>
              </a:rPr>
              <a:t>Postal:	</a:t>
            </a:r>
            <a:r>
              <a:rPr lang="en-AU" sz="1300" dirty="0" smtClean="0">
                <a:latin typeface="Tw Cen MT Condensed" panose="020B0606020104020203" pitchFamily="34" charset="0"/>
              </a:rPr>
              <a:t>	</a:t>
            </a:r>
          </a:p>
          <a:p>
            <a:r>
              <a:rPr lang="en-AU" sz="1300" dirty="0" smtClean="0">
                <a:latin typeface="Tw Cen MT Condensed" panose="020B0606020104020203" pitchFamily="34" charset="0"/>
              </a:rPr>
              <a:t>Australian Food Security Pty Ltd</a:t>
            </a:r>
          </a:p>
          <a:p>
            <a:r>
              <a:rPr lang="en-AU" sz="1300" dirty="0" smtClean="0">
                <a:latin typeface="Tw Cen MT Condensed" panose="020B0606020104020203" pitchFamily="34" charset="0"/>
              </a:rPr>
              <a:t>Investor Relations</a:t>
            </a:r>
          </a:p>
          <a:p>
            <a:r>
              <a:rPr lang="en-AU" sz="1300" dirty="0" smtClean="0">
                <a:latin typeface="Tw Cen MT Condensed" panose="020B0606020104020203" pitchFamily="34" charset="0"/>
              </a:rPr>
              <a:t>24 Main Street</a:t>
            </a:r>
          </a:p>
          <a:p>
            <a:r>
              <a:rPr lang="en-AU" sz="1300" dirty="0" smtClean="0">
                <a:latin typeface="Tw Cen MT Condensed" panose="020B0606020104020203" pitchFamily="34" charset="0"/>
              </a:rPr>
              <a:t>Lithgow, NSW 2790</a:t>
            </a:r>
          </a:p>
          <a:p>
            <a:endParaRPr lang="en-AU" sz="1300" dirty="0" smtClean="0">
              <a:latin typeface="Tw Cen MT Condensed" panose="020B0606020104020203" pitchFamily="34" charset="0"/>
            </a:endParaRPr>
          </a:p>
          <a:p>
            <a:endParaRPr lang="en-AU" sz="1300" dirty="0" smtClean="0">
              <a:latin typeface="Tw Cen MT Condensed" panose="020B0606020104020203" pitchFamily="34" charset="0"/>
            </a:endParaRPr>
          </a:p>
          <a:p>
            <a:r>
              <a:rPr lang="en-AU" sz="1300" b="1" dirty="0" smtClean="0">
                <a:latin typeface="Tw Cen MT Condensed" panose="020B0606020104020203" pitchFamily="34" charset="0"/>
              </a:rPr>
              <a:t>Email:</a:t>
            </a:r>
          </a:p>
          <a:p>
            <a:r>
              <a:rPr lang="en-AU" sz="1300" dirty="0" smtClean="0">
                <a:solidFill>
                  <a:schemeClr val="accent1">
                    <a:lumMod val="75000"/>
                  </a:schemeClr>
                </a:solidFill>
                <a:latin typeface="Tw Cen MT Condensed" panose="020B0606020104020203" pitchFamily="34" charset="0"/>
                <a:hlinkClick r:id="rId3"/>
              </a:rPr>
              <a:t>australian.food@outlook.com</a:t>
            </a:r>
            <a:endParaRPr lang="en-AU" sz="1300" dirty="0" smtClean="0">
              <a:solidFill>
                <a:schemeClr val="accent1">
                  <a:lumMod val="75000"/>
                </a:schemeClr>
              </a:solidFill>
              <a:latin typeface="Tw Cen MT Condensed" panose="020B0606020104020203" pitchFamily="34" charset="0"/>
            </a:endParaRPr>
          </a:p>
          <a:p>
            <a:endParaRPr lang="en-AU" sz="1300" dirty="0" smtClean="0">
              <a:latin typeface="Tw Cen MT Condensed" panose="020B0606020104020203" pitchFamily="34" charset="0"/>
            </a:endParaRPr>
          </a:p>
          <a:p>
            <a:endParaRPr lang="en-AU" sz="1300" dirty="0" smtClean="0">
              <a:latin typeface="Tw Cen MT Condensed" panose="020B0606020104020203" pitchFamily="34" charset="0"/>
            </a:endParaRPr>
          </a:p>
          <a:p>
            <a:r>
              <a:rPr lang="en-AU" sz="1300" b="1" dirty="0" smtClean="0">
                <a:latin typeface="Tw Cen MT Condensed" panose="020B0606020104020203" pitchFamily="34" charset="0"/>
              </a:rPr>
              <a:t>Phone:</a:t>
            </a:r>
          </a:p>
          <a:p>
            <a:r>
              <a:rPr lang="en-AU" sz="1300" dirty="0" smtClean="0">
                <a:latin typeface="Tw Cen MT Condensed" panose="020B0606020104020203" pitchFamily="34" charset="0"/>
              </a:rPr>
              <a:t>+61 458 021 573: 	Amy Collins</a:t>
            </a:r>
          </a:p>
          <a:p>
            <a:r>
              <a:rPr lang="en-AU" sz="1300" dirty="0" smtClean="0">
                <a:latin typeface="Tw Cen MT Condensed" panose="020B0606020104020203" pitchFamily="34" charset="0"/>
              </a:rPr>
              <a:t>+61 428 621 187:		David Harris</a:t>
            </a:r>
          </a:p>
        </p:txBody>
      </p:sp>
      <p:sp>
        <p:nvSpPr>
          <p:cNvPr id="9" name="Title 1"/>
          <p:cNvSpPr txBox="1">
            <a:spLocks/>
          </p:cNvSpPr>
          <p:nvPr/>
        </p:nvSpPr>
        <p:spPr>
          <a:xfrm>
            <a:off x="1133856" y="859536"/>
            <a:ext cx="9720072" cy="1499616"/>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r>
              <a:rPr lang="en-AU" sz="5000" dirty="0" smtClean="0">
                <a:latin typeface="+mj-lt"/>
              </a:rPr>
              <a:t>CONTACT DETAILS</a:t>
            </a:r>
            <a:endParaRPr lang="en-AU" sz="5000" dirty="0">
              <a:latin typeface="+mj-lt"/>
            </a:endParaRPr>
          </a:p>
        </p:txBody>
      </p:sp>
      <p:sp>
        <p:nvSpPr>
          <p:cNvPr id="10" name="TextBox 9"/>
          <p:cNvSpPr txBox="1"/>
          <p:nvPr/>
        </p:nvSpPr>
        <p:spPr>
          <a:xfrm>
            <a:off x="0" y="6390000"/>
            <a:ext cx="12192000" cy="468000"/>
          </a:xfrm>
          <a:prstGeom prst="rect">
            <a:avLst/>
          </a:prstGeom>
          <a:solidFill>
            <a:schemeClr val="accent1">
              <a:lumMod val="75000"/>
            </a:schemeClr>
          </a:solidFill>
        </p:spPr>
        <p:txBody>
          <a:bodyPr wrap="square" rtlCol="0">
            <a:spAutoFit/>
          </a:bodyPr>
          <a:lstStyle/>
          <a:p>
            <a:pPr algn="r"/>
            <a:endParaRPr lang="en-AU" dirty="0" smtClean="0"/>
          </a:p>
          <a:p>
            <a:pPr algn="r"/>
            <a:endParaRPr lang="en-AU" sz="400" dirty="0"/>
          </a:p>
          <a:p>
            <a:pPr algn="r"/>
            <a:endParaRPr lang="en-AU" dirty="0"/>
          </a:p>
        </p:txBody>
      </p:sp>
      <p:sp>
        <p:nvSpPr>
          <p:cNvPr id="11" name="TextBox 10"/>
          <p:cNvSpPr txBox="1"/>
          <p:nvPr/>
        </p:nvSpPr>
        <p:spPr>
          <a:xfrm>
            <a:off x="9288272" y="6439334"/>
            <a:ext cx="2524922" cy="369332"/>
          </a:xfrm>
          <a:prstGeom prst="rect">
            <a:avLst/>
          </a:prstGeom>
          <a:noFill/>
        </p:spPr>
        <p:txBody>
          <a:bodyPr wrap="none" rtlCol="0">
            <a:spAutoFit/>
          </a:bodyPr>
          <a:lstStyle/>
          <a:p>
            <a:r>
              <a:rPr lang="en-AU" dirty="0" smtClean="0">
                <a:solidFill>
                  <a:schemeClr val="bg1"/>
                </a:solidFill>
              </a:rPr>
              <a:t>     </a:t>
            </a:r>
            <a:r>
              <a:rPr lang="en-AU" sz="1300" dirty="0" smtClean="0">
                <a:solidFill>
                  <a:schemeClr val="bg1"/>
                </a:solidFill>
              </a:rPr>
              <a:t>AUSTRALIAN FOOD SECURITY</a:t>
            </a:r>
            <a:endParaRPr lang="en-AU" sz="1300" dirty="0">
              <a:solidFill>
                <a:schemeClr val="bg1"/>
              </a:solidFill>
            </a:endParaRPr>
          </a:p>
        </p:txBody>
      </p:sp>
    </p:spTree>
    <p:extLst>
      <p:ext uri="{BB962C8B-B14F-4D97-AF65-F5344CB8AC3E}">
        <p14:creationId xmlns:p14="http://schemas.microsoft.com/office/powerpoint/2010/main" val="320063274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1216</TotalTime>
  <Words>247</Words>
  <Application>Microsoft Office PowerPoint</Application>
  <PresentationFormat>Widescreen</PresentationFormat>
  <Paragraphs>113</Paragraphs>
  <Slides>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Calibri</vt:lpstr>
      <vt:lpstr>Courier New</vt:lpstr>
      <vt:lpstr>Tw Cen MT</vt:lpstr>
      <vt:lpstr>Tw Cen MT Condensed</vt:lpstr>
      <vt:lpstr>Wingdings 3</vt:lpstr>
      <vt:lpstr>Integral</vt:lpstr>
      <vt:lpstr>Australian Food Security </vt:lpstr>
      <vt:lpstr>Contents</vt:lpstr>
      <vt:lpstr>About US</vt:lpstr>
      <vt:lpstr>OUR SERVICES</vt:lpstr>
      <vt:lpstr>OUR TEAM</vt:lpstr>
      <vt:lpstr>OUR TEAM</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Australian Food Security</dc:title>
  <dc:creator>Amy Collins</dc:creator>
  <cp:lastModifiedBy>Amy Collins</cp:lastModifiedBy>
  <cp:revision>73</cp:revision>
  <cp:lastPrinted>2015-05-22T04:42:58Z</cp:lastPrinted>
  <dcterms:created xsi:type="dcterms:W3CDTF">2015-05-22T02:00:20Z</dcterms:created>
  <dcterms:modified xsi:type="dcterms:W3CDTF">2015-06-10T02:15:26Z</dcterms:modified>
</cp:coreProperties>
</file>