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2"/>
  </p:notesMasterIdLst>
  <p:sldIdLst>
    <p:sldId id="256" r:id="rId2"/>
    <p:sldId id="257" r:id="rId3"/>
    <p:sldId id="289" r:id="rId4"/>
    <p:sldId id="258" r:id="rId5"/>
    <p:sldId id="270" r:id="rId6"/>
    <p:sldId id="290" r:id="rId7"/>
    <p:sldId id="291" r:id="rId8"/>
    <p:sldId id="292" r:id="rId9"/>
    <p:sldId id="293" r:id="rId10"/>
    <p:sldId id="294" r:id="rId11"/>
  </p:sldIdLst>
  <p:sldSz cx="12192000" cy="6858000"/>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autoAdjust="0"/>
  </p:normalViewPr>
  <p:slideViewPr>
    <p:cSldViewPr snapToGrid="0">
      <p:cViewPr varScale="1">
        <p:scale>
          <a:sx n="90" d="100"/>
          <a:sy n="90" d="100"/>
        </p:scale>
        <p:origin x="120"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00D57461-30F6-4601-8B7A-0C924D5844FB}" type="datetimeFigureOut">
              <a:rPr lang="en-AU" smtClean="0"/>
              <a:t>06/10/2014</a:t>
            </a:fld>
            <a:endParaRPr lang="en-AU"/>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90E26705-8B54-4F20-9B43-FE365AD76133}" type="slidenum">
              <a:rPr lang="en-AU" smtClean="0"/>
              <a:t>‹#›</a:t>
            </a:fld>
            <a:endParaRPr lang="en-AU"/>
          </a:p>
        </p:txBody>
      </p:sp>
    </p:spTree>
    <p:extLst>
      <p:ext uri="{BB962C8B-B14F-4D97-AF65-F5344CB8AC3E}">
        <p14:creationId xmlns:p14="http://schemas.microsoft.com/office/powerpoint/2010/main" val="716445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90E26705-8B54-4F20-9B43-FE365AD76133}" type="slidenum">
              <a:rPr lang="en-AU" smtClean="0"/>
              <a:t>1</a:t>
            </a:fld>
            <a:endParaRPr lang="en-AU"/>
          </a:p>
        </p:txBody>
      </p:sp>
    </p:spTree>
    <p:extLst>
      <p:ext uri="{BB962C8B-B14F-4D97-AF65-F5344CB8AC3E}">
        <p14:creationId xmlns:p14="http://schemas.microsoft.com/office/powerpoint/2010/main" val="3962926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11/19/2013</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11/19/2013</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11/19/2013</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11/19/2013</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11/19/2013</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11/19/2013</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11/19/2013</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11/19/2013</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r>
              <a:rPr lang="en-US" smtClean="0"/>
              <a:t>11/19/2013</a:t>
            </a:r>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gif"/><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gif"/><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http://srselectric.com.au/comcell/files/2012/06/bsi_small.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SRS Group</a:t>
            </a:r>
            <a:endParaRPr lang="en-AU"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9719" y="5292503"/>
            <a:ext cx="1589901" cy="1483117"/>
          </a:xfrm>
          <a:prstGeom prst="rect">
            <a:avLst/>
          </a:prstGeom>
        </p:spPr>
      </p:pic>
    </p:spTree>
    <p:extLst>
      <p:ext uri="{BB962C8B-B14F-4D97-AF65-F5344CB8AC3E}">
        <p14:creationId xmlns:p14="http://schemas.microsoft.com/office/powerpoint/2010/main" val="616647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Infrastructure</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7" name="TextBox 6"/>
          <p:cNvSpPr txBox="1"/>
          <p:nvPr/>
        </p:nvSpPr>
        <p:spPr>
          <a:xfrm>
            <a:off x="1792652" y="1221019"/>
            <a:ext cx="8627253" cy="3785652"/>
          </a:xfrm>
          <a:prstGeom prst="rect">
            <a:avLst/>
          </a:prstGeom>
          <a:noFill/>
        </p:spPr>
        <p:txBody>
          <a:bodyPr wrap="square" rtlCol="0">
            <a:spAutoFit/>
          </a:bodyPr>
          <a:lstStyle/>
          <a:p>
            <a:r>
              <a:rPr lang="en-US" sz="1600" b="1" dirty="0" smtClean="0"/>
              <a:t>Integrated ERP System</a:t>
            </a:r>
            <a:endParaRPr lang="en-AU" sz="1600" b="1" dirty="0" smtClean="0"/>
          </a:p>
          <a:p>
            <a:r>
              <a:rPr lang="en-AU" sz="1600" dirty="0" smtClean="0"/>
              <a:t>SRS </a:t>
            </a:r>
            <a:r>
              <a:rPr lang="en-AU" sz="1600" dirty="0"/>
              <a:t>has </a:t>
            </a:r>
            <a:r>
              <a:rPr lang="en-AU" sz="1600" dirty="0" smtClean="0"/>
              <a:t>a fully implemented and robust ERP system which handles the entire project, this allows us to provide accurate quoting, scheduling, and forecasting. We can also help manage reporting and costing for our clients.</a:t>
            </a:r>
          </a:p>
          <a:p>
            <a:endParaRPr lang="en-US" sz="1600" dirty="0"/>
          </a:p>
          <a:p>
            <a:r>
              <a:rPr lang="en-AU" sz="1600" b="1" dirty="0" smtClean="0"/>
              <a:t>Document Management</a:t>
            </a:r>
          </a:p>
          <a:p>
            <a:r>
              <a:rPr lang="en-AU" sz="1600" dirty="0" smtClean="0"/>
              <a:t>Our cloud based system allows for a central depositary of documents for our projects, this system is hosted through Telstra and Microsoft and provides an easy interface for our clients and internal parties document control and sharing.</a:t>
            </a:r>
          </a:p>
          <a:p>
            <a:endParaRPr lang="en-US" sz="1600" dirty="0"/>
          </a:p>
          <a:p>
            <a:r>
              <a:rPr lang="en-US" sz="1600" b="1" dirty="0" smtClean="0"/>
              <a:t>New factory</a:t>
            </a:r>
            <a:endParaRPr lang="en-AU" sz="1600" b="1" dirty="0" smtClean="0"/>
          </a:p>
          <a:p>
            <a:r>
              <a:rPr lang="en-AU" sz="1600" dirty="0" smtClean="0"/>
              <a:t>In June, SRS moved to our new location which will house our three main businesses under one roof. The new factory will be located in Dandenong South and is adjacent to the </a:t>
            </a:r>
            <a:r>
              <a:rPr lang="en-AU" sz="1600" dirty="0" err="1" smtClean="0"/>
              <a:t>Eastlink</a:t>
            </a:r>
            <a:r>
              <a:rPr lang="en-AU" sz="1600" dirty="0" smtClean="0"/>
              <a:t> freeway for ease of access and transportation. With over 7000 square meters of floor space we will be well placed to become leaders in Australia delivering complete solutions.</a:t>
            </a:r>
            <a:endParaRPr lang="en-AU" sz="1600" dirty="0"/>
          </a:p>
        </p:txBody>
      </p:sp>
      <p:pic>
        <p:nvPicPr>
          <p:cNvPr id="1026" name="Picture 2" descr="https://fbcdn-sphotos-d-a.akamaihd.net/hphotos-ak-xpf1/v/t1.0-9/1969415_582158401893106_2112616635308002296_n.jpg?oh=ffa868488fecbfcf2dfa1ae0def74006&amp;oe=54C81B91&amp;__gda__=1418057552_009816d16fd621f34b751f49f725d3ac"/>
          <p:cNvPicPr>
            <a:picLocks noChangeAspect="1" noChangeArrowheads="1"/>
          </p:cNvPicPr>
          <p:nvPr/>
        </p:nvPicPr>
        <p:blipFill rotWithShape="1">
          <a:blip r:embed="rId3">
            <a:extLst>
              <a:ext uri="{28A0092B-C50C-407E-A947-70E740481C1C}">
                <a14:useLocalDpi xmlns:a14="http://schemas.microsoft.com/office/drawing/2010/main" val="0"/>
              </a:ext>
            </a:extLst>
          </a:blip>
          <a:srcRect t="27976" r="690"/>
          <a:stretch/>
        </p:blipFill>
        <p:spPr bwMode="auto">
          <a:xfrm>
            <a:off x="3409861" y="5006671"/>
            <a:ext cx="5392834" cy="1715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608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Overview</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5" name="TextBox 4"/>
          <p:cNvSpPr txBox="1"/>
          <p:nvPr/>
        </p:nvSpPr>
        <p:spPr>
          <a:xfrm>
            <a:off x="1484310" y="1614616"/>
            <a:ext cx="10018713" cy="4247317"/>
          </a:xfrm>
          <a:prstGeom prst="rect">
            <a:avLst/>
          </a:prstGeom>
          <a:noFill/>
        </p:spPr>
        <p:txBody>
          <a:bodyPr wrap="square" rtlCol="0">
            <a:spAutoFit/>
          </a:bodyPr>
          <a:lstStyle/>
          <a:p>
            <a:r>
              <a:rPr lang="en-AU" dirty="0"/>
              <a:t>SRS Group offers total solutions in the areas of electrical, sheet metal, portable building manufacturing, engineering, design, maintenance, and repairs site works. </a:t>
            </a:r>
            <a:endParaRPr lang="en-AU" dirty="0" smtClean="0"/>
          </a:p>
          <a:p>
            <a:endParaRPr lang="en-AU" dirty="0"/>
          </a:p>
          <a:p>
            <a:r>
              <a:rPr lang="en-AU" dirty="0"/>
              <a:t>The group came into operations in </a:t>
            </a:r>
            <a:r>
              <a:rPr lang="en-AU" dirty="0" smtClean="0"/>
              <a:t>1994 </a:t>
            </a:r>
            <a:r>
              <a:rPr lang="en-AU" dirty="0"/>
              <a:t>and has experienced rapid growth due to our attention to detail, quality and delivery. The group became a leader in the Australian manufacturing industry, maintaining high standards of workmanship and exceeding our customers’ expectations, ensuring a true adaptation of our slogan ‘We lead and deliver</a:t>
            </a:r>
            <a:r>
              <a:rPr lang="en-AU" dirty="0" smtClean="0"/>
              <a:t>’.</a:t>
            </a:r>
          </a:p>
          <a:p>
            <a:endParaRPr lang="en-US" dirty="0"/>
          </a:p>
          <a:p>
            <a:pPr marL="800100" lvl="1" indent="-342900">
              <a:buFont typeface="+mj-lt"/>
              <a:buAutoNum type="arabicPeriod"/>
            </a:pPr>
            <a:r>
              <a:rPr lang="en-AU" dirty="0" smtClean="0"/>
              <a:t>Group </a:t>
            </a:r>
            <a:r>
              <a:rPr lang="en-AU" dirty="0"/>
              <a:t>of 7 </a:t>
            </a:r>
            <a:r>
              <a:rPr lang="en-AU" dirty="0" smtClean="0"/>
              <a:t>companies</a:t>
            </a:r>
            <a:r>
              <a:rPr lang="en-AU" dirty="0"/>
              <a:t>;</a:t>
            </a:r>
          </a:p>
          <a:p>
            <a:pPr marL="800100" lvl="1" indent="-342900">
              <a:buFont typeface="+mj-lt"/>
              <a:buAutoNum type="arabicPeriod"/>
            </a:pPr>
            <a:r>
              <a:rPr lang="en-AU" dirty="0" smtClean="0"/>
              <a:t>20years </a:t>
            </a:r>
            <a:r>
              <a:rPr lang="en-AU" dirty="0"/>
              <a:t>in business; </a:t>
            </a:r>
          </a:p>
          <a:p>
            <a:pPr marL="800100" lvl="1" indent="-342900">
              <a:buFont typeface="+mj-lt"/>
              <a:buAutoNum type="arabicPeriod"/>
            </a:pPr>
            <a:r>
              <a:rPr lang="en-AU" dirty="0"/>
              <a:t>160+ full-time employees; </a:t>
            </a:r>
          </a:p>
          <a:p>
            <a:pPr marL="800100" lvl="1" indent="-342900">
              <a:buFont typeface="+mj-lt"/>
              <a:buAutoNum type="arabicPeriod"/>
            </a:pPr>
            <a:r>
              <a:rPr lang="en-AU" dirty="0"/>
              <a:t>Covering most of Australia </a:t>
            </a:r>
            <a:r>
              <a:rPr lang="en-AU" dirty="0" smtClean="0"/>
              <a:t>with offices </a:t>
            </a:r>
            <a:r>
              <a:rPr lang="en-AU" dirty="0"/>
              <a:t>in Victoria, NSW and QLD; and</a:t>
            </a:r>
          </a:p>
          <a:p>
            <a:pPr marL="800100" lvl="1" indent="-342900">
              <a:buFont typeface="+mj-lt"/>
              <a:buAutoNum type="arabicPeriod"/>
            </a:pPr>
            <a:r>
              <a:rPr lang="en-AU" dirty="0"/>
              <a:t>100% Australian owned, operated by local workforce and dedicated to the Australian market.</a:t>
            </a:r>
          </a:p>
          <a:p>
            <a:endParaRPr lang="en-AU" dirty="0"/>
          </a:p>
          <a:p>
            <a:endParaRPr lang="en-AU" dirty="0"/>
          </a:p>
        </p:txBody>
      </p:sp>
    </p:spTree>
    <p:extLst>
      <p:ext uri="{BB962C8B-B14F-4D97-AF65-F5344CB8AC3E}">
        <p14:creationId xmlns:p14="http://schemas.microsoft.com/office/powerpoint/2010/main" val="134638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Our Services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5" name="TextBox 4"/>
          <p:cNvSpPr txBox="1"/>
          <p:nvPr/>
        </p:nvSpPr>
        <p:spPr>
          <a:xfrm>
            <a:off x="1484310" y="1614616"/>
            <a:ext cx="10018713" cy="4585871"/>
          </a:xfrm>
          <a:prstGeom prst="rect">
            <a:avLst/>
          </a:prstGeom>
          <a:noFill/>
        </p:spPr>
        <p:txBody>
          <a:bodyPr wrap="square" rtlCol="0">
            <a:spAutoFit/>
          </a:bodyPr>
          <a:lstStyle/>
          <a:p>
            <a:r>
              <a:rPr lang="en-AU" sz="1600" b="1" cap="small" dirty="0"/>
              <a:t>Electrical Engineering and </a:t>
            </a:r>
            <a:r>
              <a:rPr lang="en-AU" sz="1600" b="1" cap="small" dirty="0" smtClean="0"/>
              <a:t>Manufacturing</a:t>
            </a:r>
          </a:p>
          <a:p>
            <a:r>
              <a:rPr lang="en-AU" sz="1600" dirty="0" smtClean="0"/>
              <a:t>Specialised </a:t>
            </a:r>
            <a:r>
              <a:rPr lang="en-AU" sz="1600" dirty="0"/>
              <a:t>in electrical switchboard manufacturing, offering engineering design, manufacturing, switchgear integration, maintenance and repairs. Our products vary from low and medium voltage cubicle manufacturing, substation control and protection panels, distribution boards, and other cubicles (such as Communications, PLCs &amp; kiosks) providing a one-stop-shop for motor control centres (MCCs) requirements.</a:t>
            </a:r>
            <a:endParaRPr lang="en-US" sz="1600" dirty="0"/>
          </a:p>
          <a:p>
            <a:pPr marL="342900" indent="-342900">
              <a:buFont typeface="+mj-lt"/>
              <a:buAutoNum type="arabicPeriod"/>
            </a:pPr>
            <a:endParaRPr lang="en-AU" sz="1600" b="1" cap="small" dirty="0" smtClean="0"/>
          </a:p>
          <a:p>
            <a:r>
              <a:rPr lang="en-AU" sz="1600" b="1" cap="small" dirty="0"/>
              <a:t>Sheet metal Engineering and </a:t>
            </a:r>
            <a:r>
              <a:rPr lang="en-AU" sz="1600" b="1" cap="small" dirty="0" smtClean="0"/>
              <a:t>Manufacturing</a:t>
            </a:r>
          </a:p>
          <a:p>
            <a:r>
              <a:rPr lang="en-US" sz="1600" dirty="0" smtClean="0"/>
              <a:t>Mild </a:t>
            </a:r>
            <a:r>
              <a:rPr lang="en-US" sz="1600" dirty="0"/>
              <a:t>steel, </a:t>
            </a:r>
            <a:r>
              <a:rPr lang="en-AU" sz="1600" dirty="0"/>
              <a:t>aluminium</a:t>
            </a:r>
            <a:r>
              <a:rPr lang="en-US" sz="1600" dirty="0"/>
              <a:t> &amp; stainless steel, offering a complete service including 3D design capabilities, punching, press brake, welding, fastener installation, powder coating &amp; assembly. The products that we carry vary from custom (home-made Australian) design, up to local manufacturing of leading international sheet metal products such as ABB 66kV and 11kV Medium voltage PowerCube, Siemens S8 SIVACON, SIMOTROL and SICUBE 19’ Rack system.</a:t>
            </a:r>
          </a:p>
          <a:p>
            <a:endParaRPr lang="en-AU" sz="1600" b="1" cap="small" dirty="0" smtClean="0"/>
          </a:p>
          <a:p>
            <a:r>
              <a:rPr lang="en-AU" sz="1600" b="1" cap="small" dirty="0"/>
              <a:t>Portable Building Engineering and </a:t>
            </a:r>
            <a:r>
              <a:rPr lang="en-AU" sz="1600" b="1" cap="small" dirty="0" smtClean="0"/>
              <a:t>Manufacturing</a:t>
            </a:r>
          </a:p>
          <a:p>
            <a:r>
              <a:rPr lang="en-AU" sz="1600" dirty="0" smtClean="0"/>
              <a:t>Geared </a:t>
            </a:r>
            <a:r>
              <a:rPr lang="en-AU" sz="1600" dirty="0"/>
              <a:t>towards commercial and industrial portable buildings manufacturing, offering engineering design, manufacture, transport, installation, testing, maintenance and repairs. Our primary focus is electrical switch, control and battery rooms, besides amenities and other specialised portable buildings.</a:t>
            </a:r>
            <a:endParaRPr lang="en-US" sz="1600" dirty="0"/>
          </a:p>
          <a:p>
            <a:pPr marL="342900" indent="-342900">
              <a:buFont typeface="+mj-lt"/>
              <a:buAutoNum type="arabicPeriod"/>
            </a:pPr>
            <a:endParaRPr lang="en-US" b="1" cap="small" dirty="0" smtClean="0"/>
          </a:p>
          <a:p>
            <a:endParaRPr lang="en-AU" b="1" cap="small" dirty="0" smtClean="0"/>
          </a:p>
        </p:txBody>
      </p:sp>
    </p:spTree>
    <p:extLst>
      <p:ext uri="{BB962C8B-B14F-4D97-AF65-F5344CB8AC3E}">
        <p14:creationId xmlns:p14="http://schemas.microsoft.com/office/powerpoint/2010/main" val="23887480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Our Clients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pic>
        <p:nvPicPr>
          <p:cNvPr id="3" name="Picture 2"/>
          <p:cNvPicPr>
            <a:picLocks noChangeAspect="1"/>
          </p:cNvPicPr>
          <p:nvPr/>
        </p:nvPicPr>
        <p:blipFill>
          <a:blip r:embed="rId3"/>
          <a:stretch>
            <a:fillRect/>
          </a:stretch>
        </p:blipFill>
        <p:spPr>
          <a:xfrm>
            <a:off x="4020083" y="1383534"/>
            <a:ext cx="1876425" cy="638175"/>
          </a:xfrm>
          <a:prstGeom prst="rect">
            <a:avLst/>
          </a:prstGeom>
        </p:spPr>
      </p:pic>
      <p:pic>
        <p:nvPicPr>
          <p:cNvPr id="5" name="Picture 4"/>
          <p:cNvPicPr>
            <a:picLocks noChangeAspect="1"/>
          </p:cNvPicPr>
          <p:nvPr/>
        </p:nvPicPr>
        <p:blipFill>
          <a:blip r:embed="rId4"/>
          <a:stretch>
            <a:fillRect/>
          </a:stretch>
        </p:blipFill>
        <p:spPr>
          <a:xfrm>
            <a:off x="6922511" y="1283522"/>
            <a:ext cx="1619250" cy="838200"/>
          </a:xfrm>
          <a:prstGeom prst="rect">
            <a:avLst/>
          </a:prstGeom>
        </p:spPr>
      </p:pic>
      <p:pic>
        <p:nvPicPr>
          <p:cNvPr id="7" name="Picture 6"/>
          <p:cNvPicPr>
            <a:picLocks noChangeAspect="1"/>
          </p:cNvPicPr>
          <p:nvPr/>
        </p:nvPicPr>
        <p:blipFill>
          <a:blip r:embed="rId5"/>
          <a:stretch>
            <a:fillRect/>
          </a:stretch>
        </p:blipFill>
        <p:spPr>
          <a:xfrm>
            <a:off x="1711862" y="2046000"/>
            <a:ext cx="9867900" cy="4086225"/>
          </a:xfrm>
          <a:prstGeom prst="rect">
            <a:avLst/>
          </a:prstGeom>
        </p:spPr>
      </p:pic>
      <p:pic>
        <p:nvPicPr>
          <p:cNvPr id="1026" name="Picture 1" descr="cid:image001.png@01CFAA95.3A49AE30"/>
          <p:cNvPicPr>
            <a:picLocks noChangeAspect="1" noChangeArrowheads="1"/>
          </p:cNvPicPr>
          <p:nvPr/>
        </p:nvPicPr>
        <p:blipFill rotWithShape="1">
          <a:blip r:embed="rId6">
            <a:extLst>
              <a:ext uri="{28A0092B-C50C-407E-A947-70E740481C1C}">
                <a14:useLocalDpi xmlns:a14="http://schemas.microsoft.com/office/drawing/2010/main" val="0"/>
              </a:ext>
            </a:extLst>
          </a:blip>
          <a:srcRect l="-719" t="6771" r="57320" b="-702"/>
          <a:stretch/>
        </p:blipFill>
        <p:spPr bwMode="auto">
          <a:xfrm>
            <a:off x="7578606" y="3285461"/>
            <a:ext cx="1926310" cy="14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01856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Projects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7" name="TextBox 6"/>
          <p:cNvSpPr txBox="1"/>
          <p:nvPr/>
        </p:nvSpPr>
        <p:spPr>
          <a:xfrm>
            <a:off x="1484311" y="1614616"/>
            <a:ext cx="9565593" cy="4524315"/>
          </a:xfrm>
          <a:prstGeom prst="rect">
            <a:avLst/>
          </a:prstGeom>
          <a:noFill/>
        </p:spPr>
        <p:txBody>
          <a:bodyPr wrap="square" rtlCol="0">
            <a:spAutoFit/>
          </a:bodyPr>
          <a:lstStyle/>
          <a:p>
            <a:r>
              <a:rPr lang="en-AU" sz="1600" b="1" dirty="0" smtClean="0">
                <a:latin typeface="Calibri"/>
              </a:rPr>
              <a:t>ABB - </a:t>
            </a:r>
            <a:r>
              <a:rPr lang="en-AU" sz="1600" b="1" dirty="0">
                <a:latin typeface="Calibri"/>
              </a:rPr>
              <a:t>Gold Coast Rapid Transit Project</a:t>
            </a:r>
          </a:p>
          <a:p>
            <a:pPr marL="285750" indent="-285750">
              <a:buFont typeface="Arial" panose="020B0604020202020204" pitchFamily="34" charset="0"/>
              <a:buChar char="•"/>
            </a:pPr>
            <a:r>
              <a:rPr lang="en-AU" sz="1600" dirty="0">
                <a:latin typeface="Calibri"/>
              </a:rPr>
              <a:t>7 x 12m </a:t>
            </a:r>
            <a:r>
              <a:rPr lang="en-AU" sz="1600" dirty="0" smtClean="0">
                <a:latin typeface="Calibri"/>
              </a:rPr>
              <a:t>Switch rooms</a:t>
            </a:r>
          </a:p>
          <a:p>
            <a:pPr marL="285750" indent="-285750">
              <a:buFont typeface="Arial" panose="020B0604020202020204" pitchFamily="34" charset="0"/>
              <a:buChar char="•"/>
            </a:pPr>
            <a:r>
              <a:rPr lang="en-US" sz="1600" dirty="0" smtClean="0">
                <a:latin typeface="Calibri"/>
              </a:rPr>
              <a:t>150+ panels with inter-panel wiring</a:t>
            </a:r>
          </a:p>
          <a:p>
            <a:pPr marL="285750" indent="-285750">
              <a:buFont typeface="Arial" panose="020B0604020202020204" pitchFamily="34" charset="0"/>
              <a:buChar char="•"/>
            </a:pPr>
            <a:r>
              <a:rPr lang="en-US" sz="1600" dirty="0" smtClean="0">
                <a:latin typeface="Calibri"/>
              </a:rPr>
              <a:t>HV wiring and terminations</a:t>
            </a:r>
            <a:endParaRPr lang="en-AU" sz="1600" dirty="0">
              <a:latin typeface="Calibri"/>
            </a:endParaRPr>
          </a:p>
          <a:p>
            <a:endParaRPr lang="en-AU" sz="1600" dirty="0">
              <a:latin typeface="Calibri"/>
            </a:endParaRPr>
          </a:p>
          <a:p>
            <a:r>
              <a:rPr lang="en-AU" sz="1600" b="1" dirty="0" smtClean="0">
                <a:latin typeface="Calibri"/>
              </a:rPr>
              <a:t>Essential </a:t>
            </a:r>
            <a:r>
              <a:rPr lang="en-AU" sz="1600" b="1" dirty="0">
                <a:latin typeface="Calibri"/>
              </a:rPr>
              <a:t>Energy – Ellerslie Project &amp; Gundagai</a:t>
            </a:r>
          </a:p>
          <a:p>
            <a:pPr marL="285750" indent="-285750">
              <a:buFont typeface="Arial" panose="020B0604020202020204" pitchFamily="34" charset="0"/>
              <a:buChar char="•"/>
            </a:pPr>
            <a:r>
              <a:rPr lang="en-AU" sz="1600" dirty="0" smtClean="0">
                <a:latin typeface="Calibri"/>
              </a:rPr>
              <a:t>15m &amp; 16.5m </a:t>
            </a:r>
            <a:r>
              <a:rPr lang="en-AU" sz="1600" dirty="0">
                <a:latin typeface="Calibri"/>
              </a:rPr>
              <a:t>Control Room/Battery </a:t>
            </a:r>
            <a:r>
              <a:rPr lang="en-AU" sz="1600" dirty="0" smtClean="0">
                <a:latin typeface="Calibri"/>
              </a:rPr>
              <a:t>Room/Amenities</a:t>
            </a:r>
          </a:p>
          <a:p>
            <a:pPr marL="285750" indent="-285750">
              <a:buFont typeface="Arial" panose="020B0604020202020204" pitchFamily="34" charset="0"/>
              <a:buChar char="•"/>
            </a:pPr>
            <a:endParaRPr lang="en-US" sz="1600" dirty="0">
              <a:latin typeface="Calibri"/>
            </a:endParaRPr>
          </a:p>
          <a:p>
            <a:r>
              <a:rPr lang="en-US" sz="1600" b="1" dirty="0" err="1" smtClean="0">
                <a:latin typeface="Calibri"/>
              </a:rPr>
              <a:t>Theiss</a:t>
            </a:r>
            <a:r>
              <a:rPr lang="en-US" sz="1600" b="1" dirty="0" smtClean="0">
                <a:latin typeface="Calibri"/>
              </a:rPr>
              <a:t> – Victorian Desalination Plant</a:t>
            </a:r>
          </a:p>
          <a:p>
            <a:endParaRPr lang="en-US" sz="1600" dirty="0" smtClean="0">
              <a:latin typeface="Calibri"/>
            </a:endParaRPr>
          </a:p>
          <a:p>
            <a:r>
              <a:rPr lang="en-US" sz="1600" b="1" dirty="0" smtClean="0">
                <a:latin typeface="Calibri"/>
              </a:rPr>
              <a:t>Solar Systems – </a:t>
            </a:r>
            <a:r>
              <a:rPr lang="en-US" sz="1600" b="1" dirty="0" err="1" smtClean="0">
                <a:latin typeface="Calibri"/>
              </a:rPr>
              <a:t>Mildura</a:t>
            </a:r>
            <a:r>
              <a:rPr lang="en-US" sz="1600" b="1" dirty="0" smtClean="0">
                <a:latin typeface="Calibri"/>
              </a:rPr>
              <a:t> &amp; Dubai</a:t>
            </a:r>
          </a:p>
          <a:p>
            <a:pPr marL="285750" indent="-285750">
              <a:buFont typeface="Arial" panose="020B0604020202020204" pitchFamily="34" charset="0"/>
              <a:buChar char="•"/>
            </a:pPr>
            <a:r>
              <a:rPr lang="en-US" sz="1600" dirty="0" smtClean="0">
                <a:latin typeface="Calibri"/>
              </a:rPr>
              <a:t>52 panels</a:t>
            </a:r>
          </a:p>
          <a:p>
            <a:pPr marL="285750" indent="-285750">
              <a:buFont typeface="Arial" panose="020B0604020202020204" pitchFamily="34" charset="0"/>
              <a:buChar char="•"/>
            </a:pPr>
            <a:endParaRPr lang="en-US" sz="1600" dirty="0">
              <a:latin typeface="Calibri"/>
            </a:endParaRPr>
          </a:p>
          <a:p>
            <a:r>
              <a:rPr lang="en-US" sz="1600" b="1" dirty="0" smtClean="0">
                <a:latin typeface="Calibri"/>
              </a:rPr>
              <a:t>APA Group – </a:t>
            </a:r>
            <a:r>
              <a:rPr lang="en-US" sz="1600" b="1" dirty="0" err="1" smtClean="0">
                <a:latin typeface="Calibri"/>
              </a:rPr>
              <a:t>Winchelsea</a:t>
            </a:r>
            <a:endParaRPr lang="en-US" sz="1600" b="1" dirty="0" smtClean="0">
              <a:latin typeface="Calibri"/>
            </a:endParaRPr>
          </a:p>
          <a:p>
            <a:pPr marL="285750" indent="-285750">
              <a:buFont typeface="Arial" panose="020B0604020202020204" pitchFamily="34" charset="0"/>
              <a:buChar char="•"/>
            </a:pPr>
            <a:r>
              <a:rPr lang="en-US" sz="1600" dirty="0" smtClean="0">
                <a:latin typeface="Calibri"/>
              </a:rPr>
              <a:t>27 panels</a:t>
            </a:r>
          </a:p>
          <a:p>
            <a:pPr marL="285750" indent="-285750">
              <a:buFont typeface="Arial" panose="020B0604020202020204" pitchFamily="34" charset="0"/>
              <a:buChar char="•"/>
            </a:pPr>
            <a:r>
              <a:rPr lang="en-US" sz="1600" dirty="0" smtClean="0">
                <a:latin typeface="Calibri"/>
              </a:rPr>
              <a:t>1 building</a:t>
            </a:r>
          </a:p>
          <a:p>
            <a:pPr marL="285750" indent="-285750">
              <a:buFont typeface="Arial" panose="020B0604020202020204" pitchFamily="34" charset="0"/>
              <a:buChar char="•"/>
            </a:pPr>
            <a:r>
              <a:rPr lang="en-US" sz="1600" dirty="0" smtClean="0">
                <a:latin typeface="Calibri"/>
              </a:rPr>
              <a:t>MCC panels</a:t>
            </a:r>
            <a:endParaRPr lang="en-AU" sz="1600" dirty="0">
              <a:latin typeface="Calibri"/>
            </a:endParaRPr>
          </a:p>
          <a:p>
            <a:pPr marL="285750" indent="-285750">
              <a:buFont typeface="Arial" panose="020B0604020202020204" pitchFamily="34" charset="0"/>
              <a:buChar char="•"/>
            </a:pPr>
            <a:endParaRPr lang="en-AU" sz="1600" dirty="0">
              <a:latin typeface="Calibri"/>
            </a:endParaRP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8375" b="17795"/>
          <a:stretch/>
        </p:blipFill>
        <p:spPr bwMode="auto">
          <a:xfrm>
            <a:off x="4979159" y="3672370"/>
            <a:ext cx="6419850" cy="2721934"/>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Content Placeholder 4"/>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t="27431"/>
          <a:stretch/>
        </p:blipFill>
        <p:spPr>
          <a:xfrm>
            <a:off x="5427037" y="1614616"/>
            <a:ext cx="6268778" cy="1218028"/>
          </a:xfrm>
        </p:spPr>
      </p:pic>
    </p:spTree>
    <p:extLst>
      <p:ext uri="{BB962C8B-B14F-4D97-AF65-F5344CB8AC3E}">
        <p14:creationId xmlns:p14="http://schemas.microsoft.com/office/powerpoint/2010/main" val="39354357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Partners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7" name="TextBox 6"/>
          <p:cNvSpPr txBox="1"/>
          <p:nvPr/>
        </p:nvSpPr>
        <p:spPr>
          <a:xfrm>
            <a:off x="1484311" y="1614616"/>
            <a:ext cx="5152177" cy="3785652"/>
          </a:xfrm>
          <a:prstGeom prst="rect">
            <a:avLst/>
          </a:prstGeom>
          <a:noFill/>
        </p:spPr>
        <p:txBody>
          <a:bodyPr wrap="square" rtlCol="0">
            <a:spAutoFit/>
          </a:bodyPr>
          <a:lstStyle/>
          <a:p>
            <a:r>
              <a:rPr lang="en-AU" sz="1600" b="1" dirty="0" smtClean="0">
                <a:latin typeface="Calibri"/>
              </a:rPr>
              <a:t>Siemens</a:t>
            </a:r>
            <a:endParaRPr lang="en-AU" sz="1600" b="1" dirty="0">
              <a:latin typeface="Calibri"/>
            </a:endParaRPr>
          </a:p>
          <a:p>
            <a:r>
              <a:rPr lang="en-AU" sz="1600" dirty="0"/>
              <a:t>In 2008 we purchased the licensing agreement from Siemens Ltd to manufacture SIVACON 8PT Type-Tested Power Distribution boards in both Victoria &amp; NSW. In early 2010 we upgraded our License to include manufacturing of the latest SIVACON S8 Type-Tested board</a:t>
            </a:r>
            <a:r>
              <a:rPr lang="en-AU" sz="1600" dirty="0" smtClean="0"/>
              <a:t>.</a:t>
            </a:r>
          </a:p>
          <a:p>
            <a:endParaRPr lang="en-AU" sz="1600" dirty="0"/>
          </a:p>
          <a:p>
            <a:r>
              <a:rPr lang="en-AU" sz="1600" dirty="0"/>
              <a:t>SIVACON 8PT &amp; S8 both offer the required degree of power supply flexibility and are suitable for the frequently changing requirements of all industries.</a:t>
            </a:r>
          </a:p>
          <a:p>
            <a:endParaRPr lang="en-US" sz="1600" dirty="0" smtClean="0">
              <a:latin typeface="Calibri"/>
            </a:endParaRPr>
          </a:p>
          <a:p>
            <a:r>
              <a:rPr lang="en-US" sz="1600" b="1" dirty="0" smtClean="0">
                <a:latin typeface="Calibri"/>
              </a:rPr>
              <a:t>ABB</a:t>
            </a:r>
          </a:p>
          <a:p>
            <a:r>
              <a:rPr lang="en-AU" sz="1600" dirty="0"/>
              <a:t>In 2012 we purchased the licensing agreement from ABB Ltd to manufacture ABB </a:t>
            </a:r>
            <a:r>
              <a:rPr lang="en-AU" sz="1600" dirty="0" smtClean="0"/>
              <a:t>Medium Voltage Switchgear.</a:t>
            </a:r>
            <a:endParaRPr lang="en-AU" sz="1600" dirty="0">
              <a:latin typeface="Calibri"/>
            </a:endParaRPr>
          </a:p>
          <a:p>
            <a:pPr marL="285750" indent="-285750">
              <a:buFont typeface="Arial" panose="020B0604020202020204" pitchFamily="34" charset="0"/>
              <a:buChar char="•"/>
            </a:pPr>
            <a:endParaRPr lang="en-AU" sz="1600" dirty="0">
              <a:latin typeface="Calibri"/>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636488" y="1359243"/>
            <a:ext cx="3017875" cy="607780"/>
          </a:xfrm>
          <a:prstGeom prst="rect">
            <a:avLst/>
          </a:prstGeom>
          <a:noFill/>
          <a:ln>
            <a:noFill/>
          </a:ln>
        </p:spPr>
      </p:pic>
      <p:pic>
        <p:nvPicPr>
          <p:cNvPr id="6" name="Picture 5"/>
          <p:cNvPicPr/>
          <p:nvPr/>
        </p:nvPicPr>
        <p:blipFill>
          <a:blip r:embed="rId4">
            <a:extLst>
              <a:ext uri="{28A0092B-C50C-407E-A947-70E740481C1C}">
                <a14:useLocalDpi xmlns:a14="http://schemas.microsoft.com/office/drawing/2010/main" val="0"/>
              </a:ext>
            </a:extLst>
          </a:blip>
          <a:srcRect t="23590" b="22565"/>
          <a:stretch>
            <a:fillRect/>
          </a:stretch>
        </p:blipFill>
        <p:spPr bwMode="auto">
          <a:xfrm>
            <a:off x="6455513" y="2064608"/>
            <a:ext cx="2266950" cy="533400"/>
          </a:xfrm>
          <a:prstGeom prst="rect">
            <a:avLst/>
          </a:prstGeom>
          <a:noFill/>
          <a:ln>
            <a:noFill/>
          </a:ln>
        </p:spPr>
      </p:pic>
      <p:pic>
        <p:nvPicPr>
          <p:cNvPr id="2050" name="Picture 2" descr="http://partnerfinder.siemens-lowvoltage.com/en/_gfx/sivacon_logo.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6488" y="2784984"/>
            <a:ext cx="19050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759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In-house Manufacturing</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7" name="TextBox 6"/>
          <p:cNvSpPr txBox="1"/>
          <p:nvPr/>
        </p:nvSpPr>
        <p:spPr>
          <a:xfrm>
            <a:off x="2760217" y="1253109"/>
            <a:ext cx="3970191" cy="4278094"/>
          </a:xfrm>
          <a:prstGeom prst="rect">
            <a:avLst/>
          </a:prstGeom>
          <a:noFill/>
        </p:spPr>
        <p:txBody>
          <a:bodyPr wrap="square" rtlCol="0">
            <a:spAutoFit/>
          </a:bodyPr>
          <a:lstStyle/>
          <a:p>
            <a:r>
              <a:rPr lang="en-AU" sz="1600" b="1" dirty="0" smtClean="0">
                <a:latin typeface="Calibri"/>
              </a:rPr>
              <a:t>Some of the products we manufacture:</a:t>
            </a:r>
            <a:endParaRPr lang="en-AU" sz="1600" b="1" dirty="0">
              <a:latin typeface="Calibri"/>
            </a:endParaRPr>
          </a:p>
          <a:p>
            <a:r>
              <a:rPr lang="en-AU" sz="1600" dirty="0" smtClean="0"/>
              <a:t>Motor </a:t>
            </a:r>
            <a:r>
              <a:rPr lang="en-AU" sz="1600" dirty="0"/>
              <a:t>Control </a:t>
            </a:r>
            <a:r>
              <a:rPr lang="en-AU" sz="1600" dirty="0" smtClean="0"/>
              <a:t>Cubicles (MCCs)</a:t>
            </a:r>
          </a:p>
          <a:p>
            <a:r>
              <a:rPr lang="en-AU" sz="1600" dirty="0" smtClean="0"/>
              <a:t>Marshalling </a:t>
            </a:r>
            <a:r>
              <a:rPr lang="en-AU" sz="1600" dirty="0"/>
              <a:t>c</a:t>
            </a:r>
            <a:r>
              <a:rPr lang="en-AU" sz="1600" dirty="0" smtClean="0"/>
              <a:t>abinets</a:t>
            </a:r>
            <a:endParaRPr lang="en-AU" sz="1600" dirty="0"/>
          </a:p>
          <a:p>
            <a:r>
              <a:rPr lang="en-AU" sz="1600" dirty="0" smtClean="0"/>
              <a:t>Distribution </a:t>
            </a:r>
            <a:r>
              <a:rPr lang="en-AU" sz="1600" dirty="0"/>
              <a:t>b</a:t>
            </a:r>
            <a:r>
              <a:rPr lang="en-AU" sz="1600" dirty="0" smtClean="0"/>
              <a:t>oards</a:t>
            </a:r>
            <a:endParaRPr lang="en-AU" sz="1600" dirty="0"/>
          </a:p>
          <a:p>
            <a:r>
              <a:rPr lang="en-AU" sz="1600" dirty="0" smtClean="0"/>
              <a:t>PLC cabinets</a:t>
            </a:r>
            <a:endParaRPr lang="en-AU" sz="1600" dirty="0"/>
          </a:p>
          <a:p>
            <a:r>
              <a:rPr lang="en-AU" sz="1600" dirty="0" smtClean="0"/>
              <a:t>Outdoor </a:t>
            </a:r>
            <a:r>
              <a:rPr lang="en-AU" sz="1600" dirty="0"/>
              <a:t>k</a:t>
            </a:r>
            <a:r>
              <a:rPr lang="en-AU" sz="1600" dirty="0" smtClean="0"/>
              <a:t>iosks</a:t>
            </a:r>
            <a:endParaRPr lang="en-AU" sz="1600" dirty="0"/>
          </a:p>
          <a:p>
            <a:endParaRPr lang="en-US" sz="1600" dirty="0" smtClean="0">
              <a:latin typeface="Calibri"/>
            </a:endParaRPr>
          </a:p>
          <a:p>
            <a:r>
              <a:rPr lang="en-US" sz="1600" b="1" dirty="0" smtClean="0">
                <a:latin typeface="Calibri"/>
              </a:rPr>
              <a:t>Internal resources:</a:t>
            </a:r>
          </a:p>
          <a:p>
            <a:r>
              <a:rPr lang="en-AU" sz="1600" dirty="0" smtClean="0"/>
              <a:t>CNC </a:t>
            </a:r>
            <a:r>
              <a:rPr lang="en-AU" sz="1600" dirty="0"/>
              <a:t>Turret </a:t>
            </a:r>
            <a:r>
              <a:rPr lang="en-AU" sz="1600" dirty="0" smtClean="0"/>
              <a:t>Punching</a:t>
            </a:r>
          </a:p>
          <a:p>
            <a:r>
              <a:rPr lang="en-AU" sz="1600" dirty="0" smtClean="0"/>
              <a:t>NC </a:t>
            </a:r>
            <a:r>
              <a:rPr lang="en-AU" sz="1600" dirty="0"/>
              <a:t>Press </a:t>
            </a:r>
            <a:r>
              <a:rPr lang="en-AU" sz="1600" dirty="0" smtClean="0"/>
              <a:t>Brake</a:t>
            </a:r>
            <a:endParaRPr lang="en-AU" sz="1600" dirty="0"/>
          </a:p>
          <a:p>
            <a:r>
              <a:rPr lang="en-AU" sz="1600" dirty="0" smtClean="0"/>
              <a:t>Mig</a:t>
            </a:r>
            <a:r>
              <a:rPr lang="en-AU" sz="1600" dirty="0"/>
              <a:t>, Tig &amp; Spot </a:t>
            </a:r>
            <a:r>
              <a:rPr lang="en-AU" sz="1600" dirty="0" smtClean="0"/>
              <a:t>Welding</a:t>
            </a:r>
          </a:p>
          <a:p>
            <a:r>
              <a:rPr lang="en-US" sz="1600" dirty="0" smtClean="0"/>
              <a:t>Engineering</a:t>
            </a:r>
            <a:endParaRPr lang="en-AU" sz="1600" dirty="0"/>
          </a:p>
          <a:p>
            <a:endParaRPr lang="en-US" sz="1600" dirty="0" smtClean="0"/>
          </a:p>
          <a:p>
            <a:r>
              <a:rPr lang="en-US" sz="1600" b="1" dirty="0" smtClean="0"/>
              <a:t>Commonly used material:</a:t>
            </a:r>
          </a:p>
          <a:p>
            <a:r>
              <a:rPr lang="en-AU" sz="1600" dirty="0"/>
              <a:t> </a:t>
            </a:r>
            <a:r>
              <a:rPr lang="en-AU" sz="1600" dirty="0" smtClean="0"/>
              <a:t>Stainless Steel</a:t>
            </a:r>
          </a:p>
          <a:p>
            <a:r>
              <a:rPr lang="en-AU" sz="1600" dirty="0" smtClean="0"/>
              <a:t>Aluminium</a:t>
            </a:r>
            <a:endParaRPr lang="en-AU" sz="1600" dirty="0"/>
          </a:p>
          <a:p>
            <a:r>
              <a:rPr lang="en-AU" sz="1600" dirty="0" smtClean="0"/>
              <a:t>Mild Steel</a:t>
            </a:r>
          </a:p>
        </p:txBody>
      </p:sp>
      <p:sp>
        <p:nvSpPr>
          <p:cNvPr id="8" name="TextBox 7"/>
          <p:cNvSpPr txBox="1"/>
          <p:nvPr/>
        </p:nvSpPr>
        <p:spPr>
          <a:xfrm>
            <a:off x="5900377" y="1240752"/>
            <a:ext cx="3970191" cy="4278094"/>
          </a:xfrm>
          <a:prstGeom prst="rect">
            <a:avLst/>
          </a:prstGeom>
          <a:noFill/>
        </p:spPr>
        <p:txBody>
          <a:bodyPr wrap="square" rtlCol="0">
            <a:spAutoFit/>
          </a:bodyPr>
          <a:lstStyle/>
          <a:p>
            <a:endParaRPr lang="en-AU" sz="1600" dirty="0" smtClean="0"/>
          </a:p>
          <a:p>
            <a:r>
              <a:rPr lang="en-AU" sz="1600" dirty="0" smtClean="0"/>
              <a:t>SIVACON </a:t>
            </a:r>
            <a:r>
              <a:rPr lang="en-AU" sz="1600" dirty="0"/>
              <a:t>8PT &amp; S8 Type Tested</a:t>
            </a:r>
          </a:p>
          <a:p>
            <a:r>
              <a:rPr lang="en-AU" sz="1600" dirty="0" smtClean="0"/>
              <a:t>Tunnel boards</a:t>
            </a:r>
            <a:endParaRPr lang="en-AU" sz="1600" dirty="0"/>
          </a:p>
          <a:p>
            <a:r>
              <a:rPr lang="en-AU" sz="1600" dirty="0" smtClean="0"/>
              <a:t>Control cubicles</a:t>
            </a:r>
            <a:endParaRPr lang="en-AU" sz="1600" dirty="0"/>
          </a:p>
          <a:p>
            <a:r>
              <a:rPr lang="en-AU" sz="1600" dirty="0" smtClean="0"/>
              <a:t>Custom buildings and boards</a:t>
            </a:r>
            <a:endParaRPr lang="en-AU" sz="1600" dirty="0"/>
          </a:p>
          <a:p>
            <a:endParaRPr lang="en-US" sz="1600" dirty="0" smtClean="0">
              <a:latin typeface="Calibri"/>
            </a:endParaRPr>
          </a:p>
          <a:p>
            <a:endParaRPr lang="en-AU" sz="1600" dirty="0" smtClean="0"/>
          </a:p>
          <a:p>
            <a:endParaRPr lang="en-AU" sz="1600" dirty="0"/>
          </a:p>
          <a:p>
            <a:r>
              <a:rPr lang="en-AU" sz="1600" dirty="0" smtClean="0"/>
              <a:t>Powder Coating</a:t>
            </a:r>
            <a:endParaRPr lang="en-AU" sz="1600" dirty="0"/>
          </a:p>
          <a:p>
            <a:r>
              <a:rPr lang="en-AU" sz="1600" dirty="0" smtClean="0"/>
              <a:t>3D </a:t>
            </a:r>
            <a:r>
              <a:rPr lang="en-AU" sz="1600" dirty="0"/>
              <a:t>CAD </a:t>
            </a:r>
            <a:r>
              <a:rPr lang="en-AU" sz="1600" dirty="0" smtClean="0"/>
              <a:t>Software</a:t>
            </a:r>
          </a:p>
          <a:p>
            <a:r>
              <a:rPr lang="en-AU" sz="1600" dirty="0" smtClean="0"/>
              <a:t>Assembly</a:t>
            </a:r>
          </a:p>
          <a:p>
            <a:endParaRPr lang="en-US" sz="1600" dirty="0"/>
          </a:p>
          <a:p>
            <a:endParaRPr lang="en-US" sz="1600" dirty="0" smtClean="0"/>
          </a:p>
          <a:p>
            <a:endParaRPr lang="en-US" sz="1600" dirty="0"/>
          </a:p>
          <a:p>
            <a:r>
              <a:rPr lang="en-AU" sz="1600" dirty="0"/>
              <a:t>Copper</a:t>
            </a:r>
          </a:p>
          <a:p>
            <a:r>
              <a:rPr lang="en-AU" sz="1600" dirty="0"/>
              <a:t>Brass</a:t>
            </a:r>
          </a:p>
          <a:p>
            <a:r>
              <a:rPr lang="en-AU" sz="1600" dirty="0" smtClean="0"/>
              <a:t>Polycarbonate</a:t>
            </a:r>
            <a:endParaRPr lang="en-AU" sz="1600" dirty="0"/>
          </a:p>
        </p:txBody>
      </p:sp>
    </p:spTree>
    <p:extLst>
      <p:ext uri="{BB962C8B-B14F-4D97-AF65-F5344CB8AC3E}">
        <p14:creationId xmlns:p14="http://schemas.microsoft.com/office/powerpoint/2010/main" val="1426785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0983" y="261052"/>
            <a:ext cx="5377776" cy="4034441"/>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9118" y="3136605"/>
            <a:ext cx="5150640" cy="3447252"/>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979828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87178"/>
            <a:ext cx="10018713" cy="972065"/>
          </a:xfrm>
        </p:spPr>
        <p:txBody>
          <a:bodyPr>
            <a:normAutofit/>
          </a:bodyPr>
          <a:lstStyle/>
          <a:p>
            <a:r>
              <a:rPr lang="en-AU" dirty="0" smtClean="0"/>
              <a:t>Systems and Processes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904" y="82380"/>
            <a:ext cx="1059716" cy="988541"/>
          </a:xfrm>
          <a:prstGeom prst="rect">
            <a:avLst/>
          </a:prstGeom>
        </p:spPr>
      </p:pic>
      <p:sp>
        <p:nvSpPr>
          <p:cNvPr id="7" name="TextBox 6"/>
          <p:cNvSpPr txBox="1"/>
          <p:nvPr/>
        </p:nvSpPr>
        <p:spPr>
          <a:xfrm>
            <a:off x="1760756" y="1359243"/>
            <a:ext cx="7884362" cy="4524315"/>
          </a:xfrm>
          <a:prstGeom prst="rect">
            <a:avLst/>
          </a:prstGeom>
          <a:noFill/>
        </p:spPr>
        <p:txBody>
          <a:bodyPr wrap="square" rtlCol="0">
            <a:spAutoFit/>
          </a:bodyPr>
          <a:lstStyle/>
          <a:p>
            <a:r>
              <a:rPr lang="en-US" sz="1600" b="1" dirty="0" smtClean="0"/>
              <a:t>Quality</a:t>
            </a:r>
            <a:endParaRPr lang="en-AU" sz="1600" b="1" dirty="0" smtClean="0"/>
          </a:p>
          <a:p>
            <a:r>
              <a:rPr lang="en-AU" sz="1600" dirty="0" smtClean="0"/>
              <a:t>SRS </a:t>
            </a:r>
            <a:r>
              <a:rPr lang="en-AU" sz="1600" dirty="0"/>
              <a:t>has a commitment to quality and excellence, as quality is enforced through the continued investment in manufacturing technology, product development and engineering resources, with a slogan ‘Quality is the responsibility of all staff’. This is how we ensure that we understand customer requirements and meet and exceed them</a:t>
            </a:r>
            <a:r>
              <a:rPr lang="en-AU" sz="1600" dirty="0" smtClean="0"/>
              <a:t>.</a:t>
            </a:r>
          </a:p>
          <a:p>
            <a:endParaRPr lang="en-US" sz="1600" dirty="0"/>
          </a:p>
          <a:p>
            <a:r>
              <a:rPr lang="en-AU" sz="1600" b="1" dirty="0"/>
              <a:t>Occupational Health and Safety </a:t>
            </a:r>
            <a:r>
              <a:rPr lang="en-AU" sz="1600" b="1" dirty="0" smtClean="0"/>
              <a:t>System</a:t>
            </a:r>
          </a:p>
          <a:p>
            <a:r>
              <a:rPr lang="en-AU" sz="1600" dirty="0" smtClean="0"/>
              <a:t>Whether </a:t>
            </a:r>
            <a:r>
              <a:rPr lang="en-AU" sz="1600" dirty="0"/>
              <a:t>it is in the office or conducting site work in hazardous conditions – safety is of paramount importance to SRS. We are committed to ensuring the safety and health of our employees. We abide by all Statutory Acts and Regulations as a minimum standard and strive to maintain a level of safety, which exceeds the legal requirements. We uphold the highest levels of safety standards and our low incident reports back this up – Safety First</a:t>
            </a:r>
            <a:r>
              <a:rPr lang="en-AU" sz="1600" dirty="0" smtClean="0"/>
              <a:t>.</a:t>
            </a:r>
          </a:p>
          <a:p>
            <a:endParaRPr lang="en-US" sz="1600" dirty="0"/>
          </a:p>
          <a:p>
            <a:r>
              <a:rPr lang="en-US" sz="1600" b="1" dirty="0" smtClean="0"/>
              <a:t>Environment</a:t>
            </a:r>
            <a:endParaRPr lang="en-AU" sz="1600" b="1" dirty="0" smtClean="0"/>
          </a:p>
          <a:p>
            <a:r>
              <a:rPr lang="en-AU" sz="1600" dirty="0" smtClean="0"/>
              <a:t>In </a:t>
            </a:r>
            <a:r>
              <a:rPr lang="en-AU" sz="1600" dirty="0"/>
              <a:t>regards to Environment, we are committed to protecting the environment. In order to meet this commitment, the company </a:t>
            </a:r>
            <a:r>
              <a:rPr lang="en-AU" sz="1600" dirty="0" smtClean="0"/>
              <a:t>enforces our </a:t>
            </a:r>
            <a:r>
              <a:rPr lang="en-AU" sz="1600" dirty="0"/>
              <a:t>Environmental </a:t>
            </a:r>
            <a:r>
              <a:rPr lang="en-AU" sz="1600" dirty="0" smtClean="0"/>
              <a:t>Policy, it is designed </a:t>
            </a:r>
            <a:r>
              <a:rPr lang="en-AU" sz="1600" dirty="0"/>
              <a:t>to ensure that the impact of all environmentally relevant activities are </a:t>
            </a:r>
            <a:r>
              <a:rPr lang="en-AU" sz="1600" dirty="0" smtClean="0"/>
              <a:t>minimised </a:t>
            </a:r>
            <a:r>
              <a:rPr lang="en-AU" sz="1600" dirty="0"/>
              <a:t>in accordance with best practice</a:t>
            </a:r>
            <a:r>
              <a:rPr lang="en-AU" sz="1600" dirty="0" smtClean="0"/>
              <a:t>.</a:t>
            </a:r>
            <a:endParaRPr lang="en-AU" sz="1600" dirty="0"/>
          </a:p>
        </p:txBody>
      </p:sp>
      <p:pic>
        <p:nvPicPr>
          <p:cNvPr id="6" name="Picture 5" descr="http://srselectric.com.au/comcell/files/2012/06/bsi_small.jpg"/>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9645118" y="1664041"/>
            <a:ext cx="1029970" cy="1410335"/>
          </a:xfrm>
          <a:prstGeom prst="rect">
            <a:avLst/>
          </a:prstGeom>
          <a:noFill/>
          <a:ln>
            <a:noFill/>
          </a:ln>
        </p:spPr>
      </p:pic>
      <p:pic>
        <p:nvPicPr>
          <p:cNvPr id="5122" name="Picture 2" descr="http://kjbeer.com.au/images/ISO-9001ct-RGB%20RED.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6142" y="3379175"/>
            <a:ext cx="928946" cy="1594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52951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TC103457496[[fn=Parallax]]</Template>
  <TotalTime>2732</TotalTime>
  <Words>899</Words>
  <Application>Microsoft Office PowerPoint</Application>
  <PresentationFormat>Widescreen</PresentationFormat>
  <Paragraphs>101</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Corbel</vt:lpstr>
      <vt:lpstr>Parallax</vt:lpstr>
      <vt:lpstr>SRS Group</vt:lpstr>
      <vt:lpstr>Overview</vt:lpstr>
      <vt:lpstr>Our Services</vt:lpstr>
      <vt:lpstr>Our Clients</vt:lpstr>
      <vt:lpstr>Projects</vt:lpstr>
      <vt:lpstr>Partners</vt:lpstr>
      <vt:lpstr>In-house Manufacturing</vt:lpstr>
      <vt:lpstr>PowerPoint Presentation</vt:lpstr>
      <vt:lpstr>Systems and Processes</vt:lpstr>
      <vt:lpstr>Infrastructure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SRS Group - Presentation</dc:title>
  <dc:creator>Nicholas.Staudt@srselectric.com.au</dc:creator>
  <cp:lastModifiedBy>Nicholas Staudt</cp:lastModifiedBy>
  <cp:revision>66</cp:revision>
  <cp:lastPrinted>2014-02-17T00:29:15Z</cp:lastPrinted>
  <dcterms:created xsi:type="dcterms:W3CDTF">2013-11-08T01:29:35Z</dcterms:created>
  <dcterms:modified xsi:type="dcterms:W3CDTF">2014-10-05T23:01:18Z</dcterms:modified>
</cp:coreProperties>
</file>