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ctiveX/activeX1.xml" ContentType="application/vnd.ms-office.activeX+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ctiveX/activeX2.xml" ContentType="application/vnd.ms-office.activeX+xml"/>
  <Override PartName="/ppt/activeX/activeX3.xml" ContentType="application/vnd.ms-office.activeX+xml"/>
  <Override PartName="/ppt/notesSlides/notesSlide13.xml" ContentType="application/vnd.openxmlformats-officedocument.presentationml.notesSlide+xml"/>
  <Override PartName="/ppt/activeX/activeX4.xml" ContentType="application/vnd.ms-office.activeX+xml"/>
  <Override PartName="/ppt/activeX/activeX5.xml" ContentType="application/vnd.ms-office.activeX+xml"/>
  <Override PartName="/ppt/activeX/activeX6.xml" ContentType="application/vnd.ms-office.activeX+xml"/>
  <Override PartName="/ppt/activeX/activeX7.xml" ContentType="application/vnd.ms-office.activeX+xml"/>
  <Override PartName="/ppt/notesSlides/notesSlide14.xml" ContentType="application/vnd.openxmlformats-officedocument.presentationml.notesSlide+xml"/>
  <Override PartName="/ppt/activeX/activeX8.xml" ContentType="application/vnd.ms-office.activeX+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ctiveX/activeX9.xml" ContentType="application/vnd.ms-office.activeX+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49"/>
  </p:notesMasterIdLst>
  <p:sldIdLst>
    <p:sldId id="405" r:id="rId5"/>
    <p:sldId id="408" r:id="rId6"/>
    <p:sldId id="409" r:id="rId7"/>
    <p:sldId id="410" r:id="rId8"/>
    <p:sldId id="411" r:id="rId9"/>
    <p:sldId id="344" r:id="rId10"/>
    <p:sldId id="466" r:id="rId11"/>
    <p:sldId id="453" r:id="rId12"/>
    <p:sldId id="467" r:id="rId13"/>
    <p:sldId id="263" r:id="rId14"/>
    <p:sldId id="434" r:id="rId15"/>
    <p:sldId id="435" r:id="rId16"/>
    <p:sldId id="436" r:id="rId17"/>
    <p:sldId id="464" r:id="rId18"/>
    <p:sldId id="469" r:id="rId19"/>
    <p:sldId id="406" r:id="rId20"/>
    <p:sldId id="454" r:id="rId21"/>
    <p:sldId id="437" r:id="rId22"/>
    <p:sldId id="455" r:id="rId23"/>
    <p:sldId id="420" r:id="rId24"/>
    <p:sldId id="456" r:id="rId25"/>
    <p:sldId id="465" r:id="rId26"/>
    <p:sldId id="470" r:id="rId27"/>
    <p:sldId id="438" r:id="rId28"/>
    <p:sldId id="439" r:id="rId29"/>
    <p:sldId id="440" r:id="rId30"/>
    <p:sldId id="441" r:id="rId31"/>
    <p:sldId id="442" r:id="rId32"/>
    <p:sldId id="443" r:id="rId33"/>
    <p:sldId id="444" r:id="rId34"/>
    <p:sldId id="445" r:id="rId35"/>
    <p:sldId id="446" r:id="rId36"/>
    <p:sldId id="447" r:id="rId37"/>
    <p:sldId id="448" r:id="rId38"/>
    <p:sldId id="449" r:id="rId39"/>
    <p:sldId id="450" r:id="rId40"/>
    <p:sldId id="457" r:id="rId41"/>
    <p:sldId id="451" r:id="rId42"/>
    <p:sldId id="458" r:id="rId43"/>
    <p:sldId id="428" r:id="rId44"/>
    <p:sldId id="429" r:id="rId45"/>
    <p:sldId id="430" r:id="rId46"/>
    <p:sldId id="459" r:id="rId47"/>
    <p:sldId id="432" r:id="rId48"/>
  </p:sldIdLst>
  <p:sldSz cx="12192000" cy="6858000"/>
  <p:notesSz cx="6858000" cy="9144000"/>
  <p:embeddedFontLst>
    <p:embeddedFont>
      <p:font typeface="Arsenal" panose="02010504060200020004" pitchFamily="2" charset="0"/>
      <p:regular r:id="rId50"/>
      <p:bold r:id="rId51"/>
      <p:italic r:id="rId52"/>
      <p:boldItalic r:id="rId53"/>
    </p:embeddedFont>
    <p:embeddedFont>
      <p:font typeface="Calibri" panose="020F0502020204030204" pitchFamily="34" charset="0"/>
      <p:regular r:id="rId54"/>
      <p:bold r:id="rId55"/>
      <p:italic r:id="rId56"/>
      <p:boldItalic r:id="rId57"/>
    </p:embeddedFont>
    <p:embeddedFont>
      <p:font typeface="Caviar Dreams" panose="020B0402020204020504" pitchFamily="34" charset="0"/>
      <p:regular r:id="rId58"/>
      <p:bold r:id="rId59"/>
      <p:italic r:id="rId60"/>
      <p:boldItalic r:id="rId61"/>
    </p:embeddedFont>
    <p:embeddedFont>
      <p:font typeface="Comfortaa" panose="020F0603070000060003" pitchFamily="34" charset="0"/>
      <p:regular r:id="rId62"/>
      <p:bold r:id="rId63"/>
    </p:embeddedFont>
    <p:embeddedFont>
      <p:font typeface="Georgia" panose="02040502050405020303" pitchFamily="18" charset="0"/>
      <p:regular r:id="rId64"/>
      <p:bold r:id="rId65"/>
      <p:italic r:id="rId66"/>
      <p:boldItalic r:id="rId67"/>
    </p:embeddedFont>
  </p:embeddedFontLst>
  <p:custShowLst>
    <p:custShow name="Custom Show 1" id="0">
      <p:sldLst>
        <p:sld r:id="rId14"/>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7" userDrawn="1">
          <p15:clr>
            <a:srgbClr val="A4A3A4"/>
          </p15:clr>
        </p15:guide>
        <p15:guide id="2" pos="3840" userDrawn="1">
          <p15:clr>
            <a:srgbClr val="A4A3A4"/>
          </p15:clr>
        </p15:guide>
        <p15:guide id="3" orient="horz" pos="2976" userDrawn="1">
          <p15:clr>
            <a:srgbClr val="A4A3A4"/>
          </p15:clr>
        </p15:guide>
        <p15:guide id="4" pos="5700" userDrawn="1">
          <p15:clr>
            <a:srgbClr val="A4A3A4"/>
          </p15:clr>
        </p15:guide>
        <p15:guide id="5" pos="5110" userDrawn="1">
          <p15:clr>
            <a:srgbClr val="A4A3A4"/>
          </p15:clr>
        </p15:guide>
        <p15:guide id="6" pos="2887" userDrawn="1">
          <p15:clr>
            <a:srgbClr val="A4A3A4"/>
          </p15:clr>
        </p15:guide>
        <p15:guide id="7" pos="1345" userDrawn="1">
          <p15:clr>
            <a:srgbClr val="A4A3A4"/>
          </p15:clr>
        </p15:guide>
        <p15:guide id="8" pos="393" userDrawn="1">
          <p15:clr>
            <a:srgbClr val="A4A3A4"/>
          </p15:clr>
        </p15:guide>
        <p15:guide id="9" pos="32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C902"/>
    <a:srgbClr val="01A8E0"/>
    <a:srgbClr val="018ABB"/>
    <a:srgbClr val="053A5A"/>
    <a:srgbClr val="FF6500"/>
    <a:srgbClr val="1BC8FF"/>
    <a:srgbClr val="1AC2FE"/>
    <a:srgbClr val="014057"/>
    <a:srgbClr val="015D7D"/>
    <a:srgbClr val="0177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84" autoAdjust="0"/>
    <p:restoredTop sz="90653" autoAdjust="0"/>
  </p:normalViewPr>
  <p:slideViewPr>
    <p:cSldViewPr>
      <p:cViewPr varScale="1">
        <p:scale>
          <a:sx n="72" d="100"/>
          <a:sy n="72" d="100"/>
        </p:scale>
        <p:origin x="582" y="54"/>
      </p:cViewPr>
      <p:guideLst>
        <p:guide orient="horz" pos="1207"/>
        <p:guide pos="3840"/>
        <p:guide orient="horz" pos="2976"/>
        <p:guide pos="5700"/>
        <p:guide pos="5110"/>
        <p:guide pos="2887"/>
        <p:guide pos="1345"/>
        <p:guide pos="393"/>
        <p:guide pos="3250"/>
      </p:guideLst>
    </p:cSldViewPr>
  </p:slideViewPr>
  <p:notesTextViewPr>
    <p:cViewPr>
      <p:scale>
        <a:sx n="1" d="1"/>
        <a:sy n="1" d="1"/>
      </p:scale>
      <p:origin x="0" y="0"/>
    </p:cViewPr>
  </p:notesTextViewPr>
  <p:sorterViewPr>
    <p:cViewPr>
      <p:scale>
        <a:sx n="90" d="100"/>
        <a:sy n="90" d="100"/>
      </p:scale>
      <p:origin x="0" y="-3780"/>
    </p:cViewPr>
  </p:sorterViewPr>
  <p:notesViewPr>
    <p:cSldViewPr>
      <p:cViewPr varScale="1">
        <p:scale>
          <a:sx n="55" d="100"/>
          <a:sy n="55" d="100"/>
        </p:scale>
        <p:origin x="279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font" Target="fonts/font14.fntdata"/><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font" Target="fonts/font1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openxmlformats.org/officeDocument/2006/relationships/font" Target="fonts/font8.fntdata"/><Relationship Id="rId61"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font" Target="fonts/font1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7.fntdata"/><Relationship Id="rId64" Type="http://schemas.openxmlformats.org/officeDocument/2006/relationships/font" Target="fonts/font15.fntdata"/><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2.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10.fntdata"/><Relationship Id="rId67" Type="http://schemas.openxmlformats.org/officeDocument/2006/relationships/font" Target="fonts/font18.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5.fntdata"/><Relationship Id="rId62" Type="http://schemas.openxmlformats.org/officeDocument/2006/relationships/font" Target="fonts/font13.fntdata"/><Relationship Id="rId70" Type="http://schemas.openxmlformats.org/officeDocument/2006/relationships/theme" Target="theme/theme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4D591C-BD6F-477B-AF52-FA6F33CE3126}" type="datetimeFigureOut">
              <a:rPr lang="en-AU" smtClean="0"/>
              <a:t>11/06/2015</a:t>
            </a:fld>
            <a:endParaRPr lang="en-A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17464B-D132-467D-9CDF-A0CDB16E53E8}" type="slidenum">
              <a:rPr lang="en-AU" smtClean="0"/>
              <a:t>‹#›</a:t>
            </a:fld>
            <a:endParaRPr lang="en-AU"/>
          </a:p>
        </p:txBody>
      </p:sp>
    </p:spTree>
    <p:extLst>
      <p:ext uri="{BB962C8B-B14F-4D97-AF65-F5344CB8AC3E}">
        <p14:creationId xmlns:p14="http://schemas.microsoft.com/office/powerpoint/2010/main" val="3451331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DE17464B-D132-467D-9CDF-A0CDB16E53E8}" type="slidenum">
              <a:rPr lang="en-AU" smtClean="0"/>
              <a:t>1</a:t>
            </a:fld>
            <a:endParaRPr lang="en-AU"/>
          </a:p>
        </p:txBody>
      </p:sp>
    </p:spTree>
    <p:extLst>
      <p:ext uri="{BB962C8B-B14F-4D97-AF65-F5344CB8AC3E}">
        <p14:creationId xmlns:p14="http://schemas.microsoft.com/office/powerpoint/2010/main" val="1459163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DE17464B-D132-467D-9CDF-A0CDB16E53E8}" type="slidenum">
              <a:rPr lang="en-AU" smtClean="0"/>
              <a:t>11</a:t>
            </a:fld>
            <a:endParaRPr lang="en-AU"/>
          </a:p>
        </p:txBody>
      </p:sp>
    </p:spTree>
    <p:extLst>
      <p:ext uri="{BB962C8B-B14F-4D97-AF65-F5344CB8AC3E}">
        <p14:creationId xmlns:p14="http://schemas.microsoft.com/office/powerpoint/2010/main" val="3855250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DE17464B-D132-467D-9CDF-A0CDB16E53E8}" type="slidenum">
              <a:rPr lang="en-AU" smtClean="0"/>
              <a:t>12</a:t>
            </a:fld>
            <a:endParaRPr lang="en-AU"/>
          </a:p>
        </p:txBody>
      </p:sp>
    </p:spTree>
    <p:extLst>
      <p:ext uri="{BB962C8B-B14F-4D97-AF65-F5344CB8AC3E}">
        <p14:creationId xmlns:p14="http://schemas.microsoft.com/office/powerpoint/2010/main" val="2432781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DE17464B-D132-467D-9CDF-A0CDB16E53E8}" type="slidenum">
              <a:rPr lang="en-AU" smtClean="0"/>
              <a:t>16</a:t>
            </a:fld>
            <a:endParaRPr lang="en-AU"/>
          </a:p>
        </p:txBody>
      </p:sp>
    </p:spTree>
    <p:extLst>
      <p:ext uri="{BB962C8B-B14F-4D97-AF65-F5344CB8AC3E}">
        <p14:creationId xmlns:p14="http://schemas.microsoft.com/office/powerpoint/2010/main" val="2229930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APSG – Peter’s video – Issues Report</a:t>
            </a:r>
          </a:p>
          <a:p>
            <a:r>
              <a:rPr lang="en-AU" dirty="0" smtClean="0"/>
              <a:t>Give them examples of </a:t>
            </a:r>
            <a:r>
              <a:rPr lang="en-AU" baseline="0" dirty="0" smtClean="0"/>
              <a:t>questionnaire for staff,  client/supplier </a:t>
            </a:r>
            <a:endParaRPr lang="en-AU" dirty="0"/>
          </a:p>
        </p:txBody>
      </p:sp>
      <p:sp>
        <p:nvSpPr>
          <p:cNvPr id="4" name="Slide Number Placeholder 3"/>
          <p:cNvSpPr>
            <a:spLocks noGrp="1"/>
          </p:cNvSpPr>
          <p:nvPr>
            <p:ph type="sldNum" sz="quarter" idx="10"/>
          </p:nvPr>
        </p:nvSpPr>
        <p:spPr/>
        <p:txBody>
          <a:bodyPr/>
          <a:lstStyle/>
          <a:p>
            <a:fld id="{DE17464B-D132-467D-9CDF-A0CDB16E53E8}" type="slidenum">
              <a:rPr lang="en-AU" smtClean="0"/>
              <a:t>20</a:t>
            </a:fld>
            <a:endParaRPr lang="en-AU"/>
          </a:p>
        </p:txBody>
      </p:sp>
    </p:spTree>
    <p:extLst>
      <p:ext uri="{BB962C8B-B14F-4D97-AF65-F5344CB8AC3E}">
        <p14:creationId xmlns:p14="http://schemas.microsoft.com/office/powerpoint/2010/main" val="2638810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APSG – Peter’s video – Issues Report</a:t>
            </a:r>
          </a:p>
          <a:p>
            <a:r>
              <a:rPr lang="en-AU" dirty="0" smtClean="0"/>
              <a:t>Give them examples of </a:t>
            </a:r>
            <a:r>
              <a:rPr lang="en-AU" baseline="0" dirty="0" smtClean="0"/>
              <a:t>questionnaire for staff,  client/supplier </a:t>
            </a:r>
            <a:endParaRPr lang="en-AU" dirty="0"/>
          </a:p>
        </p:txBody>
      </p:sp>
      <p:sp>
        <p:nvSpPr>
          <p:cNvPr id="4" name="Slide Number Placeholder 3"/>
          <p:cNvSpPr>
            <a:spLocks noGrp="1"/>
          </p:cNvSpPr>
          <p:nvPr>
            <p:ph type="sldNum" sz="quarter" idx="10"/>
          </p:nvPr>
        </p:nvSpPr>
        <p:spPr/>
        <p:txBody>
          <a:bodyPr/>
          <a:lstStyle/>
          <a:p>
            <a:fld id="{DE17464B-D132-467D-9CDF-A0CDB16E53E8}" type="slidenum">
              <a:rPr lang="en-AU" smtClean="0"/>
              <a:t>38</a:t>
            </a:fld>
            <a:endParaRPr lang="en-AU"/>
          </a:p>
        </p:txBody>
      </p:sp>
    </p:spTree>
    <p:extLst>
      <p:ext uri="{BB962C8B-B14F-4D97-AF65-F5344CB8AC3E}">
        <p14:creationId xmlns:p14="http://schemas.microsoft.com/office/powerpoint/2010/main" val="496259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Are they focused on the value</a:t>
            </a:r>
            <a:r>
              <a:rPr lang="en-US" baseline="0" dirty="0" smtClean="0"/>
              <a:t> of the business?</a:t>
            </a:r>
            <a:endParaRPr lang="en-US" dirty="0"/>
          </a:p>
        </p:txBody>
      </p:sp>
      <p:sp>
        <p:nvSpPr>
          <p:cNvPr id="4" name="Slide Number Placeholder 3"/>
          <p:cNvSpPr>
            <a:spLocks noGrp="1"/>
          </p:cNvSpPr>
          <p:nvPr>
            <p:ph type="sldNum" sz="quarter" idx="10"/>
          </p:nvPr>
        </p:nvSpPr>
        <p:spPr/>
        <p:txBody>
          <a:bodyPr/>
          <a:lstStyle/>
          <a:p>
            <a:fld id="{DE17464B-D132-467D-9CDF-A0CDB16E53E8}" type="slidenum">
              <a:rPr lang="en-AU" smtClean="0"/>
              <a:t>40</a:t>
            </a:fld>
            <a:endParaRPr lang="en-AU"/>
          </a:p>
        </p:txBody>
      </p:sp>
    </p:spTree>
    <p:extLst>
      <p:ext uri="{BB962C8B-B14F-4D97-AF65-F5344CB8AC3E}">
        <p14:creationId xmlns:p14="http://schemas.microsoft.com/office/powerpoint/2010/main" val="3038630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Are they focused on the value</a:t>
            </a:r>
            <a:r>
              <a:rPr lang="en-US" baseline="0" dirty="0" smtClean="0"/>
              <a:t> of the business?</a:t>
            </a:r>
            <a:endParaRPr lang="en-US" dirty="0"/>
          </a:p>
        </p:txBody>
      </p:sp>
      <p:sp>
        <p:nvSpPr>
          <p:cNvPr id="4" name="Slide Number Placeholder 3"/>
          <p:cNvSpPr>
            <a:spLocks noGrp="1"/>
          </p:cNvSpPr>
          <p:nvPr>
            <p:ph type="sldNum" sz="quarter" idx="10"/>
          </p:nvPr>
        </p:nvSpPr>
        <p:spPr/>
        <p:txBody>
          <a:bodyPr/>
          <a:lstStyle/>
          <a:p>
            <a:fld id="{DE17464B-D132-467D-9CDF-A0CDB16E53E8}" type="slidenum">
              <a:rPr lang="en-AU" smtClean="0"/>
              <a:t>41</a:t>
            </a:fld>
            <a:endParaRPr lang="en-AU"/>
          </a:p>
        </p:txBody>
      </p:sp>
    </p:spTree>
    <p:extLst>
      <p:ext uri="{BB962C8B-B14F-4D97-AF65-F5344CB8AC3E}">
        <p14:creationId xmlns:p14="http://schemas.microsoft.com/office/powerpoint/2010/main" val="1681936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Are they focused on the value</a:t>
            </a:r>
            <a:r>
              <a:rPr lang="en-US" baseline="0" dirty="0" smtClean="0"/>
              <a:t> of the business?</a:t>
            </a:r>
            <a:endParaRPr lang="en-US" dirty="0"/>
          </a:p>
        </p:txBody>
      </p:sp>
      <p:sp>
        <p:nvSpPr>
          <p:cNvPr id="4" name="Slide Number Placeholder 3"/>
          <p:cNvSpPr>
            <a:spLocks noGrp="1"/>
          </p:cNvSpPr>
          <p:nvPr>
            <p:ph type="sldNum" sz="quarter" idx="10"/>
          </p:nvPr>
        </p:nvSpPr>
        <p:spPr/>
        <p:txBody>
          <a:bodyPr/>
          <a:lstStyle/>
          <a:p>
            <a:fld id="{DE17464B-D132-467D-9CDF-A0CDB16E53E8}" type="slidenum">
              <a:rPr lang="en-AU" smtClean="0"/>
              <a:t>42</a:t>
            </a:fld>
            <a:endParaRPr lang="en-AU"/>
          </a:p>
        </p:txBody>
      </p:sp>
    </p:spTree>
    <p:extLst>
      <p:ext uri="{BB962C8B-B14F-4D97-AF65-F5344CB8AC3E}">
        <p14:creationId xmlns:p14="http://schemas.microsoft.com/office/powerpoint/2010/main" val="1690141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DE17464B-D132-467D-9CDF-A0CDB16E53E8}" type="slidenum">
              <a:rPr lang="en-AU" smtClean="0"/>
              <a:t>44</a:t>
            </a:fld>
            <a:endParaRPr lang="en-AU"/>
          </a:p>
        </p:txBody>
      </p:sp>
    </p:spTree>
    <p:extLst>
      <p:ext uri="{BB962C8B-B14F-4D97-AF65-F5344CB8AC3E}">
        <p14:creationId xmlns:p14="http://schemas.microsoft.com/office/powerpoint/2010/main" val="36874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Are they focused on the value</a:t>
            </a:r>
            <a:r>
              <a:rPr lang="en-US" baseline="0" dirty="0" smtClean="0"/>
              <a:t> of the business?</a:t>
            </a:r>
            <a:endParaRPr lang="en-US" dirty="0"/>
          </a:p>
        </p:txBody>
      </p:sp>
      <p:sp>
        <p:nvSpPr>
          <p:cNvPr id="4" name="Slide Number Placeholder 3"/>
          <p:cNvSpPr>
            <a:spLocks noGrp="1"/>
          </p:cNvSpPr>
          <p:nvPr>
            <p:ph type="sldNum" sz="quarter" idx="10"/>
          </p:nvPr>
        </p:nvSpPr>
        <p:spPr/>
        <p:txBody>
          <a:bodyPr/>
          <a:lstStyle/>
          <a:p>
            <a:fld id="{DE17464B-D132-467D-9CDF-A0CDB16E53E8}" type="slidenum">
              <a:rPr lang="en-AU" smtClean="0"/>
              <a:t>2</a:t>
            </a:fld>
            <a:endParaRPr lang="en-AU"/>
          </a:p>
        </p:txBody>
      </p:sp>
    </p:spTree>
    <p:extLst>
      <p:ext uri="{BB962C8B-B14F-4D97-AF65-F5344CB8AC3E}">
        <p14:creationId xmlns:p14="http://schemas.microsoft.com/office/powerpoint/2010/main" val="392890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Question here is </a:t>
            </a:r>
            <a:r>
              <a:rPr lang="en-US" dirty="0" err="1"/>
              <a:t>Is</a:t>
            </a:r>
            <a:r>
              <a:rPr lang="en-US" dirty="0"/>
              <a:t> the Business at the optimal value?  Will the business be worth as much as it should be worth in 3 years time? </a:t>
            </a:r>
            <a:r>
              <a:rPr lang="en-US" dirty="0" err="1"/>
              <a:t>Optimisation</a:t>
            </a:r>
            <a:r>
              <a:rPr lang="en-US" dirty="0"/>
              <a:t> not just the value</a:t>
            </a:r>
          </a:p>
          <a:p>
            <a:endParaRPr lang="en-US" dirty="0"/>
          </a:p>
        </p:txBody>
      </p:sp>
      <p:sp>
        <p:nvSpPr>
          <p:cNvPr id="4" name="Slide Number Placeholder 3"/>
          <p:cNvSpPr>
            <a:spLocks noGrp="1"/>
          </p:cNvSpPr>
          <p:nvPr>
            <p:ph type="sldNum" sz="quarter" idx="10"/>
          </p:nvPr>
        </p:nvSpPr>
        <p:spPr/>
        <p:txBody>
          <a:bodyPr/>
          <a:lstStyle/>
          <a:p>
            <a:fld id="{DE17464B-D132-467D-9CDF-A0CDB16E53E8}" type="slidenum">
              <a:rPr lang="en-AU" smtClean="0"/>
              <a:t>3</a:t>
            </a:fld>
            <a:endParaRPr lang="en-AU"/>
          </a:p>
        </p:txBody>
      </p:sp>
    </p:spTree>
    <p:extLst>
      <p:ext uri="{BB962C8B-B14F-4D97-AF65-F5344CB8AC3E}">
        <p14:creationId xmlns:p14="http://schemas.microsoft.com/office/powerpoint/2010/main" val="1010200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17464B-D132-467D-9CDF-A0CDB16E53E8}" type="slidenum">
              <a:rPr lang="en-AU" smtClean="0"/>
              <a:t>4</a:t>
            </a:fld>
            <a:endParaRPr lang="en-AU"/>
          </a:p>
        </p:txBody>
      </p:sp>
    </p:spTree>
    <p:extLst>
      <p:ext uri="{BB962C8B-B14F-4D97-AF65-F5344CB8AC3E}">
        <p14:creationId xmlns:p14="http://schemas.microsoft.com/office/powerpoint/2010/main" val="3414976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Process – the 6/7 things you need to do</a:t>
            </a:r>
          </a:p>
        </p:txBody>
      </p:sp>
      <p:sp>
        <p:nvSpPr>
          <p:cNvPr id="4" name="Slide Number Placeholder 3"/>
          <p:cNvSpPr>
            <a:spLocks noGrp="1"/>
          </p:cNvSpPr>
          <p:nvPr>
            <p:ph type="sldNum" sz="quarter" idx="10"/>
          </p:nvPr>
        </p:nvSpPr>
        <p:spPr/>
        <p:txBody>
          <a:bodyPr/>
          <a:lstStyle/>
          <a:p>
            <a:fld id="{DE17464B-D132-467D-9CDF-A0CDB16E53E8}" type="slidenum">
              <a:rPr lang="en-AU" smtClean="0"/>
              <a:t>5</a:t>
            </a:fld>
            <a:endParaRPr lang="en-AU"/>
          </a:p>
        </p:txBody>
      </p:sp>
    </p:spTree>
    <p:extLst>
      <p:ext uri="{BB962C8B-B14F-4D97-AF65-F5344CB8AC3E}">
        <p14:creationId xmlns:p14="http://schemas.microsoft.com/office/powerpoint/2010/main" val="1137539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17464B-D132-467D-9CDF-A0CDB16E53E8}" type="slidenum">
              <a:rPr lang="en-AU" smtClean="0"/>
              <a:t>6</a:t>
            </a:fld>
            <a:endParaRPr lang="en-AU"/>
          </a:p>
        </p:txBody>
      </p:sp>
    </p:spTree>
    <p:extLst>
      <p:ext uri="{BB962C8B-B14F-4D97-AF65-F5344CB8AC3E}">
        <p14:creationId xmlns:p14="http://schemas.microsoft.com/office/powerpoint/2010/main" val="2171985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DE17464B-D132-467D-9CDF-A0CDB16E53E8}" type="slidenum">
              <a:rPr lang="en-AU" smtClean="0"/>
              <a:t>7</a:t>
            </a:fld>
            <a:endParaRPr lang="en-AU"/>
          </a:p>
        </p:txBody>
      </p:sp>
    </p:spTree>
    <p:extLst>
      <p:ext uri="{BB962C8B-B14F-4D97-AF65-F5344CB8AC3E}">
        <p14:creationId xmlns:p14="http://schemas.microsoft.com/office/powerpoint/2010/main" val="2379778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DE17464B-D132-467D-9CDF-A0CDB16E53E8}" type="slidenum">
              <a:rPr lang="en-AU" smtClean="0"/>
              <a:t>9</a:t>
            </a:fld>
            <a:endParaRPr lang="en-AU"/>
          </a:p>
        </p:txBody>
      </p:sp>
    </p:spTree>
    <p:extLst>
      <p:ext uri="{BB962C8B-B14F-4D97-AF65-F5344CB8AC3E}">
        <p14:creationId xmlns:p14="http://schemas.microsoft.com/office/powerpoint/2010/main" val="966477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50" dirty="0"/>
              <a:t>Video on </a:t>
            </a:r>
            <a:r>
              <a:rPr lang="en-AU" sz="1050" dirty="0" err="1"/>
              <a:t>sustainabilityKey</a:t>
            </a:r>
            <a:r>
              <a:rPr lang="en-AU" sz="1050" dirty="0"/>
              <a:t> Staff (conversation with audience).</a:t>
            </a:r>
          </a:p>
          <a:p>
            <a:r>
              <a:rPr lang="en-AU" sz="1050" dirty="0"/>
              <a:t>Is there a plan? Who knows about it?</a:t>
            </a:r>
          </a:p>
          <a:p>
            <a:r>
              <a:rPr lang="en-AU" sz="1050" dirty="0"/>
              <a:t>A performance management system is in place where the success or otherwise in delivering on the business plan by individuals and team is linked to remuneration.</a:t>
            </a:r>
          </a:p>
          <a:p>
            <a:r>
              <a:rPr lang="en-AU" sz="1050" dirty="0"/>
              <a:t>The business as a whole has a clear idea of its sustainable competitive advantages, and is committed to both protecting them and developing them.</a:t>
            </a:r>
          </a:p>
          <a:p>
            <a:r>
              <a:rPr lang="en-AU" sz="1050" dirty="0"/>
              <a:t>There is in place a go to market process which ensure sustainable growth i.e. the business should be growing at least 5% above industry average.</a:t>
            </a:r>
          </a:p>
          <a:p>
            <a:r>
              <a:rPr lang="en-AU" sz="1050" dirty="0"/>
              <a:t>There are systems and processes in-place that minimize costs and reliably ensure appropriate levels of customer service.</a:t>
            </a:r>
          </a:p>
          <a:p>
            <a:r>
              <a:rPr lang="en-AU" sz="1050" dirty="0"/>
              <a:t>Regular reporting on financial and management information is considered and evaluated by the management team and acted upon as appropriate.</a:t>
            </a:r>
          </a:p>
          <a:p>
            <a:r>
              <a:rPr lang="en-AU" sz="1050" dirty="0"/>
              <a:t>Replace with a fork in the road</a:t>
            </a:r>
          </a:p>
          <a:p>
            <a:endParaRPr lang="en-AU" sz="1050" dirty="0"/>
          </a:p>
          <a:p>
            <a:r>
              <a:rPr lang="en-AU" sz="1050" dirty="0"/>
              <a:t>Points 1 and 2 are one point</a:t>
            </a:r>
          </a:p>
          <a:p>
            <a:r>
              <a:rPr lang="en-AU" sz="1050" dirty="0"/>
              <a:t>Tell a story</a:t>
            </a:r>
          </a:p>
          <a:p>
            <a:r>
              <a:rPr lang="en-AU" sz="1050" dirty="0" smtClean="0"/>
              <a:t>Key </a:t>
            </a:r>
            <a:r>
              <a:rPr lang="en-AU" sz="1050" dirty="0"/>
              <a:t>Staff (conversation with audience).</a:t>
            </a:r>
          </a:p>
          <a:p>
            <a:r>
              <a:rPr lang="en-AU" sz="1050" dirty="0"/>
              <a:t>Is there a plan? Who knows about it?</a:t>
            </a:r>
          </a:p>
          <a:p>
            <a:r>
              <a:rPr lang="en-AU" sz="1050" dirty="0"/>
              <a:t>A performance management system is in place where the success or otherwise in delivering on the business plan by individuals and team is linked to remuneration.</a:t>
            </a:r>
          </a:p>
          <a:p>
            <a:r>
              <a:rPr lang="en-AU" sz="1050" dirty="0"/>
              <a:t>The business as a whole has a clear idea of its sustainable competitive advantages, and is committed to both protecting them and developing them.</a:t>
            </a:r>
          </a:p>
          <a:p>
            <a:r>
              <a:rPr lang="en-AU" sz="1050" dirty="0"/>
              <a:t>There is in place a go to market process which ensure sustainable growth i.e. the business should be growing at least 5% above industry average.</a:t>
            </a:r>
          </a:p>
          <a:p>
            <a:r>
              <a:rPr lang="en-AU" sz="1050" dirty="0"/>
              <a:t>There are systems and processes in-place that minimize costs and reliably ensure appropriate levels of customer service.</a:t>
            </a:r>
          </a:p>
          <a:p>
            <a:r>
              <a:rPr lang="en-AU" sz="1050" dirty="0"/>
              <a:t>Regular reporting on financial and management information is considered and evaluated by the management team and acted upon as appropriate</a:t>
            </a:r>
          </a:p>
          <a:p>
            <a:endParaRPr lang="en-CA" sz="1050" dirty="0"/>
          </a:p>
        </p:txBody>
      </p:sp>
      <p:sp>
        <p:nvSpPr>
          <p:cNvPr id="4" name="Slide Number Placeholder 3"/>
          <p:cNvSpPr>
            <a:spLocks noGrp="1"/>
          </p:cNvSpPr>
          <p:nvPr>
            <p:ph type="sldNum" sz="quarter" idx="10"/>
          </p:nvPr>
        </p:nvSpPr>
        <p:spPr/>
        <p:txBody>
          <a:bodyPr/>
          <a:lstStyle/>
          <a:p>
            <a:fld id="{DE17464B-D132-467D-9CDF-A0CDB16E53E8}" type="slidenum">
              <a:rPr lang="en-AU" smtClean="0"/>
              <a:t>10</a:t>
            </a:fld>
            <a:endParaRPr lang="en-AU"/>
          </a:p>
        </p:txBody>
      </p:sp>
    </p:spTree>
    <p:extLst>
      <p:ext uri="{BB962C8B-B14F-4D97-AF65-F5344CB8AC3E}">
        <p14:creationId xmlns:p14="http://schemas.microsoft.com/office/powerpoint/2010/main" val="713951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6" name="Slide Number Placeholder 5"/>
          <p:cNvSpPr>
            <a:spLocks noGrp="1"/>
          </p:cNvSpPr>
          <p:nvPr>
            <p:ph type="sldNum" sz="quarter" idx="12"/>
          </p:nvPr>
        </p:nvSpPr>
        <p:spPr/>
        <p:txBody>
          <a:bodyPr/>
          <a:lstStyle/>
          <a:p>
            <a:fld id="{1FD7F595-5B1D-4AE8-B709-62415EA1B067}" type="slidenum">
              <a:rPr lang="en-AU" smtClean="0"/>
              <a:t>‹#›</a:t>
            </a:fld>
            <a:endParaRPr lang="en-AU"/>
          </a:p>
        </p:txBody>
      </p:sp>
    </p:spTree>
    <p:extLst>
      <p:ext uri="{BB962C8B-B14F-4D97-AF65-F5344CB8AC3E}">
        <p14:creationId xmlns:p14="http://schemas.microsoft.com/office/powerpoint/2010/main" val="173949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B5BD1E5-1FF9-4B3B-90BE-7072C80EE545}" type="datetime1">
              <a:rPr lang="en-AU" smtClean="0"/>
              <a:t>11/06/2015</a:t>
            </a:fld>
            <a:endParaRPr lang="en-AU"/>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AU"/>
          </a:p>
        </p:txBody>
      </p:sp>
      <p:sp>
        <p:nvSpPr>
          <p:cNvPr id="6" name="Slide Number Placeholder 5"/>
          <p:cNvSpPr>
            <a:spLocks noGrp="1"/>
          </p:cNvSpPr>
          <p:nvPr>
            <p:ph type="sldNum" sz="quarter" idx="12"/>
          </p:nvPr>
        </p:nvSpPr>
        <p:spPr/>
        <p:txBody>
          <a:bodyPr/>
          <a:lstStyle/>
          <a:p>
            <a:fld id="{1FD7F595-5B1D-4AE8-B709-62415EA1B067}" type="slidenum">
              <a:rPr lang="en-AU" smtClean="0"/>
              <a:t>‹#›</a:t>
            </a:fld>
            <a:endParaRPr lang="en-AU"/>
          </a:p>
        </p:txBody>
      </p:sp>
    </p:spTree>
    <p:extLst>
      <p:ext uri="{BB962C8B-B14F-4D97-AF65-F5344CB8AC3E}">
        <p14:creationId xmlns:p14="http://schemas.microsoft.com/office/powerpoint/2010/main" val="1326799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E2005DF0-1B20-46DC-9C45-F81F35461219}" type="datetime1">
              <a:rPr lang="en-AU" smtClean="0"/>
              <a:t>11/06/2015</a:t>
            </a:fld>
            <a:endParaRPr lang="en-AU"/>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AU"/>
          </a:p>
        </p:txBody>
      </p:sp>
      <p:sp>
        <p:nvSpPr>
          <p:cNvPr id="6" name="Slide Number Placeholder 5"/>
          <p:cNvSpPr>
            <a:spLocks noGrp="1"/>
          </p:cNvSpPr>
          <p:nvPr>
            <p:ph type="sldNum" sz="quarter" idx="12"/>
          </p:nvPr>
        </p:nvSpPr>
        <p:spPr/>
        <p:txBody>
          <a:bodyPr/>
          <a:lstStyle/>
          <a:p>
            <a:fld id="{1FD7F595-5B1D-4AE8-B709-62415EA1B067}" type="slidenum">
              <a:rPr lang="en-AU" smtClean="0"/>
              <a:t>‹#›</a:t>
            </a:fld>
            <a:endParaRPr lang="en-AU"/>
          </a:p>
        </p:txBody>
      </p:sp>
    </p:spTree>
    <p:extLst>
      <p:ext uri="{BB962C8B-B14F-4D97-AF65-F5344CB8AC3E}">
        <p14:creationId xmlns:p14="http://schemas.microsoft.com/office/powerpoint/2010/main" val="3784809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Diamond 7"/>
          <p:cNvSpPr>
            <a:spLocks noChangeAspect="1"/>
          </p:cNvSpPr>
          <p:nvPr userDrawn="1"/>
        </p:nvSpPr>
        <p:spPr>
          <a:xfrm>
            <a:off x="11294371" y="6303503"/>
            <a:ext cx="471874" cy="471874"/>
          </a:xfrm>
          <a:prstGeom prst="diamond">
            <a:avLst/>
          </a:prstGeom>
          <a:solidFill>
            <a:srgbClr val="01A8E0"/>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Korolev Light" panose="02000506000000020004" pitchFamily="50" charset="0"/>
            </a:endParaRPr>
          </a:p>
        </p:txBody>
      </p:sp>
      <p:sp>
        <p:nvSpPr>
          <p:cNvPr id="9" name="Rectangle 8"/>
          <p:cNvSpPr/>
          <p:nvPr userDrawn="1"/>
        </p:nvSpPr>
        <p:spPr>
          <a:xfrm>
            <a:off x="0" y="904639"/>
            <a:ext cx="12192000" cy="5313384"/>
          </a:xfrm>
          <a:prstGeom prst="rect">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CA" sz="1800"/>
          </a:p>
        </p:txBody>
      </p:sp>
      <p:sp>
        <p:nvSpPr>
          <p:cNvPr id="2" name="Title 1"/>
          <p:cNvSpPr>
            <a:spLocks noGrp="1"/>
          </p:cNvSpPr>
          <p:nvPr>
            <p:ph type="title"/>
          </p:nvPr>
        </p:nvSpPr>
        <p:spPr>
          <a:xfrm>
            <a:off x="609600" y="274638"/>
            <a:ext cx="10972800" cy="630000"/>
          </a:xfrm>
        </p:spPr>
        <p:txBody>
          <a:bodyPr>
            <a:noAutofit/>
          </a:bodyPr>
          <a:lstStyle>
            <a:lvl1pPr>
              <a:defRPr sz="3600">
                <a:solidFill>
                  <a:schemeClr val="bg2"/>
                </a:solidFill>
                <a:latin typeface="Comfortaa" panose="020F0603070000060003" pitchFamily="34" charset="0"/>
              </a:defRPr>
            </a:lvl1pPr>
          </a:lstStyle>
          <a:p>
            <a:r>
              <a:rPr lang="en-US" dirty="0" smtClean="0"/>
              <a:t>Click to edit Master title style</a:t>
            </a:r>
            <a:endParaRPr lang="en-AU" dirty="0"/>
          </a:p>
        </p:txBody>
      </p:sp>
      <p:sp>
        <p:nvSpPr>
          <p:cNvPr id="3" name="Content Placeholder 2"/>
          <p:cNvSpPr>
            <a:spLocks noGrp="1"/>
          </p:cNvSpPr>
          <p:nvPr>
            <p:ph idx="1"/>
          </p:nvPr>
        </p:nvSpPr>
        <p:spPr/>
        <p:txBody>
          <a:bodyPr/>
          <a:lstStyle>
            <a:lvl1pPr>
              <a:defRPr>
                <a:latin typeface="Arsenal" panose="02010504060200020004" pitchFamily="50" charset="0"/>
              </a:defRPr>
            </a:lvl1pPr>
            <a:lvl2pPr>
              <a:defRPr>
                <a:latin typeface="Arsenal" panose="02010504060200020004" pitchFamily="50" charset="0"/>
              </a:defRPr>
            </a:lvl2pPr>
            <a:lvl3pPr>
              <a:defRPr>
                <a:latin typeface="Arsenal" panose="02010504060200020004" pitchFamily="50" charset="0"/>
              </a:defRPr>
            </a:lvl3pPr>
            <a:lvl4pPr>
              <a:defRPr>
                <a:latin typeface="Arsenal" panose="02010504060200020004" pitchFamily="50" charset="0"/>
              </a:defRPr>
            </a:lvl4pPr>
            <a:lvl5pPr>
              <a:defRPr>
                <a:latin typeface="Arsenal" panose="02010504060200020004" pitchFamily="50"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36D6BC24-A8E7-4366-A959-6E9F5FB8DCCE}" type="datetime1">
              <a:rPr lang="en-AU" smtClean="0"/>
              <a:t>11/06/2015</a:t>
            </a:fld>
            <a:endParaRPr lang="en-AU"/>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AU"/>
          </a:p>
        </p:txBody>
      </p:sp>
      <p:pic>
        <p:nvPicPr>
          <p:cNvPr id="7" name="Picture 2" descr="C:\Users\sonia liu.2\AppData\Local\Microsoft\Windows\Temporary Internet Files\Content.Outlook\662B2T0Z\0082_Trans Paradigm Logo_landscape.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362" y="6285438"/>
            <a:ext cx="1828514" cy="501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userDrawn="1"/>
        </p:nvSpPr>
        <p:spPr>
          <a:xfrm>
            <a:off x="0" y="-7277"/>
            <a:ext cx="12192000" cy="281915"/>
          </a:xfrm>
          <a:prstGeom prst="rect">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CA" sz="1800"/>
          </a:p>
        </p:txBody>
      </p:sp>
      <p:sp>
        <p:nvSpPr>
          <p:cNvPr id="13" name="TextBox 12"/>
          <p:cNvSpPr txBox="1"/>
          <p:nvPr userDrawn="1"/>
        </p:nvSpPr>
        <p:spPr>
          <a:xfrm>
            <a:off x="11056878" y="6341258"/>
            <a:ext cx="946859" cy="400110"/>
          </a:xfrm>
          <a:prstGeom prst="rect">
            <a:avLst/>
          </a:prstGeom>
          <a:noFill/>
        </p:spPr>
        <p:txBody>
          <a:bodyPr wrap="square" rtlCol="0">
            <a:spAutoFit/>
          </a:bodyPr>
          <a:lstStyle/>
          <a:p>
            <a:pPr algn="ctr"/>
            <a:fld id="{CECB67D4-FCCD-44DE-81BD-40C51ADD07CE}" type="slidenum">
              <a:rPr lang="en-CA" sz="2000" b="1" smtClean="0">
                <a:latin typeface="Arsenal" panose="02010504060200020004" pitchFamily="2" charset="0"/>
              </a:rPr>
              <a:pPr algn="ctr"/>
              <a:t>‹#›</a:t>
            </a:fld>
            <a:endParaRPr lang="en-CA" sz="2000" b="1" dirty="0">
              <a:latin typeface="Arsenal" panose="02010504060200020004" pitchFamily="2" charset="0"/>
            </a:endParaRPr>
          </a:p>
        </p:txBody>
      </p:sp>
    </p:spTree>
    <p:extLst>
      <p:ext uri="{BB962C8B-B14F-4D97-AF65-F5344CB8AC3E}">
        <p14:creationId xmlns:p14="http://schemas.microsoft.com/office/powerpoint/2010/main" val="5791187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28255562-7A80-456D-9893-C9F86E98394D}" type="datetime1">
              <a:rPr lang="en-AU" smtClean="0"/>
              <a:t>11/06/2015</a:t>
            </a:fld>
            <a:endParaRPr lang="en-AU"/>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AU"/>
          </a:p>
        </p:txBody>
      </p:sp>
      <p:sp>
        <p:nvSpPr>
          <p:cNvPr id="6" name="Slide Number Placeholder 5"/>
          <p:cNvSpPr>
            <a:spLocks noGrp="1"/>
          </p:cNvSpPr>
          <p:nvPr>
            <p:ph type="sldNum" sz="quarter" idx="12"/>
          </p:nvPr>
        </p:nvSpPr>
        <p:spPr/>
        <p:txBody>
          <a:bodyPr/>
          <a:lstStyle/>
          <a:p>
            <a:fld id="{1FD7F595-5B1D-4AE8-B709-62415EA1B067}" type="slidenum">
              <a:rPr lang="en-AU" smtClean="0"/>
              <a:t>‹#›</a:t>
            </a:fld>
            <a:endParaRPr lang="en-AU"/>
          </a:p>
        </p:txBody>
      </p:sp>
    </p:spTree>
    <p:extLst>
      <p:ext uri="{BB962C8B-B14F-4D97-AF65-F5344CB8AC3E}">
        <p14:creationId xmlns:p14="http://schemas.microsoft.com/office/powerpoint/2010/main" val="4219073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652D8F1E-1163-401F-8493-8F92961B7E26}" type="datetime1">
              <a:rPr lang="en-AU" smtClean="0"/>
              <a:t>11/06/2015</a:t>
            </a:fld>
            <a:endParaRPr lang="en-AU"/>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AU"/>
          </a:p>
        </p:txBody>
      </p:sp>
      <p:sp>
        <p:nvSpPr>
          <p:cNvPr id="7" name="Slide Number Placeholder 6"/>
          <p:cNvSpPr>
            <a:spLocks noGrp="1"/>
          </p:cNvSpPr>
          <p:nvPr>
            <p:ph type="sldNum" sz="quarter" idx="12"/>
          </p:nvPr>
        </p:nvSpPr>
        <p:spPr/>
        <p:txBody>
          <a:bodyPr/>
          <a:lstStyle/>
          <a:p>
            <a:fld id="{1FD7F595-5B1D-4AE8-B709-62415EA1B067}" type="slidenum">
              <a:rPr lang="en-AU" smtClean="0"/>
              <a:t>‹#›</a:t>
            </a:fld>
            <a:endParaRPr lang="en-AU"/>
          </a:p>
        </p:txBody>
      </p:sp>
    </p:spTree>
    <p:extLst>
      <p:ext uri="{BB962C8B-B14F-4D97-AF65-F5344CB8AC3E}">
        <p14:creationId xmlns:p14="http://schemas.microsoft.com/office/powerpoint/2010/main" val="1462722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a:xfrm>
            <a:off x="609600" y="6356351"/>
            <a:ext cx="2844800" cy="365125"/>
          </a:xfrm>
          <a:prstGeom prst="rect">
            <a:avLst/>
          </a:prstGeom>
        </p:spPr>
        <p:txBody>
          <a:bodyPr/>
          <a:lstStyle/>
          <a:p>
            <a:fld id="{F834459A-9854-4AC5-AA53-C031A1064DB3}" type="datetime1">
              <a:rPr lang="en-AU" smtClean="0"/>
              <a:t>11/06/2015</a:t>
            </a:fld>
            <a:endParaRPr lang="en-AU"/>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AU"/>
          </a:p>
        </p:txBody>
      </p:sp>
      <p:sp>
        <p:nvSpPr>
          <p:cNvPr id="9" name="Slide Number Placeholder 8"/>
          <p:cNvSpPr>
            <a:spLocks noGrp="1"/>
          </p:cNvSpPr>
          <p:nvPr>
            <p:ph type="sldNum" sz="quarter" idx="12"/>
          </p:nvPr>
        </p:nvSpPr>
        <p:spPr/>
        <p:txBody>
          <a:bodyPr/>
          <a:lstStyle/>
          <a:p>
            <a:fld id="{1FD7F595-5B1D-4AE8-B709-62415EA1B067}" type="slidenum">
              <a:rPr lang="en-AU" smtClean="0"/>
              <a:t>‹#›</a:t>
            </a:fld>
            <a:endParaRPr lang="en-AU"/>
          </a:p>
        </p:txBody>
      </p:sp>
    </p:spTree>
    <p:extLst>
      <p:ext uri="{BB962C8B-B14F-4D97-AF65-F5344CB8AC3E}">
        <p14:creationId xmlns:p14="http://schemas.microsoft.com/office/powerpoint/2010/main" val="4079795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C7F7E138-93B4-4483-AADD-69EDC67173EF}" type="datetime1">
              <a:rPr lang="en-AU" smtClean="0"/>
              <a:t>11/06/2015</a:t>
            </a:fld>
            <a:endParaRPr lang="en-AU"/>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AU"/>
          </a:p>
        </p:txBody>
      </p:sp>
      <p:sp>
        <p:nvSpPr>
          <p:cNvPr id="5" name="Slide Number Placeholder 4"/>
          <p:cNvSpPr>
            <a:spLocks noGrp="1"/>
          </p:cNvSpPr>
          <p:nvPr>
            <p:ph type="sldNum" sz="quarter" idx="12"/>
          </p:nvPr>
        </p:nvSpPr>
        <p:spPr/>
        <p:txBody>
          <a:bodyPr/>
          <a:lstStyle/>
          <a:p>
            <a:fld id="{1FD7F595-5B1D-4AE8-B709-62415EA1B067}" type="slidenum">
              <a:rPr lang="en-AU" smtClean="0"/>
              <a:t>‹#›</a:t>
            </a:fld>
            <a:endParaRPr lang="en-AU"/>
          </a:p>
        </p:txBody>
      </p:sp>
    </p:spTree>
    <p:extLst>
      <p:ext uri="{BB962C8B-B14F-4D97-AF65-F5344CB8AC3E}">
        <p14:creationId xmlns:p14="http://schemas.microsoft.com/office/powerpoint/2010/main" val="2822118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991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800F037B-44B8-4D65-BDE5-02C225AE9620}" type="datetime1">
              <a:rPr lang="en-AU" smtClean="0"/>
              <a:t>11/06/2015</a:t>
            </a:fld>
            <a:endParaRPr lang="en-AU"/>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AU"/>
          </a:p>
        </p:txBody>
      </p:sp>
      <p:sp>
        <p:nvSpPr>
          <p:cNvPr id="7" name="Slide Number Placeholder 6"/>
          <p:cNvSpPr>
            <a:spLocks noGrp="1"/>
          </p:cNvSpPr>
          <p:nvPr>
            <p:ph type="sldNum" sz="quarter" idx="12"/>
          </p:nvPr>
        </p:nvSpPr>
        <p:spPr/>
        <p:txBody>
          <a:bodyPr/>
          <a:lstStyle/>
          <a:p>
            <a:fld id="{1FD7F595-5B1D-4AE8-B709-62415EA1B067}" type="slidenum">
              <a:rPr lang="en-AU" smtClean="0"/>
              <a:t>‹#›</a:t>
            </a:fld>
            <a:endParaRPr lang="en-AU"/>
          </a:p>
        </p:txBody>
      </p:sp>
    </p:spTree>
    <p:extLst>
      <p:ext uri="{BB962C8B-B14F-4D97-AF65-F5344CB8AC3E}">
        <p14:creationId xmlns:p14="http://schemas.microsoft.com/office/powerpoint/2010/main" val="2451505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48FF88E7-E8A3-432D-B79B-3D7A6139DCFE}" type="datetime1">
              <a:rPr lang="en-AU" smtClean="0"/>
              <a:t>11/06/2015</a:t>
            </a:fld>
            <a:endParaRPr lang="en-AU"/>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AU"/>
          </a:p>
        </p:txBody>
      </p:sp>
      <p:sp>
        <p:nvSpPr>
          <p:cNvPr id="7" name="Slide Number Placeholder 6"/>
          <p:cNvSpPr>
            <a:spLocks noGrp="1"/>
          </p:cNvSpPr>
          <p:nvPr>
            <p:ph type="sldNum" sz="quarter" idx="12"/>
          </p:nvPr>
        </p:nvSpPr>
        <p:spPr/>
        <p:txBody>
          <a:bodyPr/>
          <a:lstStyle/>
          <a:p>
            <a:fld id="{1FD7F595-5B1D-4AE8-B709-62415EA1B067}" type="slidenum">
              <a:rPr lang="en-AU" smtClean="0"/>
              <a:t>‹#›</a:t>
            </a:fld>
            <a:endParaRPr lang="en-AU"/>
          </a:p>
        </p:txBody>
      </p:sp>
    </p:spTree>
    <p:extLst>
      <p:ext uri="{BB962C8B-B14F-4D97-AF65-F5344CB8AC3E}">
        <p14:creationId xmlns:p14="http://schemas.microsoft.com/office/powerpoint/2010/main" val="3574419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850106"/>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Slide Number Placeholder 5"/>
          <p:cNvSpPr>
            <a:spLocks noGrp="1"/>
          </p:cNvSpPr>
          <p:nvPr>
            <p:ph type="sldNum" sz="quarter" idx="4"/>
          </p:nvPr>
        </p:nvSpPr>
        <p:spPr>
          <a:xfrm>
            <a:off x="10200456" y="6218023"/>
            <a:ext cx="756568" cy="470595"/>
          </a:xfrm>
          <a:prstGeom prst="rect">
            <a:avLst/>
          </a:prstGeom>
        </p:spPr>
        <p:txBody>
          <a:bodyPr vert="horz" lIns="91440" tIns="45720" rIns="91440" bIns="45720" rtlCol="0" anchor="ctr"/>
          <a:lstStyle>
            <a:lvl1pPr algn="r">
              <a:defRPr sz="1200">
                <a:solidFill>
                  <a:schemeClr val="tx1">
                    <a:tint val="75000"/>
                  </a:schemeClr>
                </a:solidFill>
              </a:defRPr>
            </a:lvl1pPr>
          </a:lstStyle>
          <a:p>
            <a:fld id="{1FD7F595-5B1D-4AE8-B709-62415EA1B067}" type="slidenum">
              <a:rPr lang="en-AU" smtClean="0"/>
              <a:t>‹#›</a:t>
            </a:fld>
            <a:endParaRPr lang="en-AU"/>
          </a:p>
        </p:txBody>
      </p:sp>
    </p:spTree>
    <p:extLst>
      <p:ext uri="{BB962C8B-B14F-4D97-AF65-F5344CB8AC3E}">
        <p14:creationId xmlns:p14="http://schemas.microsoft.com/office/powerpoint/2010/main" val="2352265940"/>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23.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24.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24.wm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24.w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25.wmf"/></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25.wm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4" Type="http://schemas.openxmlformats.org/officeDocument/2006/relationships/image" Target="../media/image2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4" Type="http://schemas.openxmlformats.org/officeDocument/2006/relationships/image" Target="../media/image29.wmf"/></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38" y="-1"/>
            <a:ext cx="12214938" cy="6870903"/>
          </a:xfrm>
          <a:prstGeom prst="rect">
            <a:avLst/>
          </a:prstGeom>
        </p:spPr>
      </p:pic>
      <p:sp>
        <p:nvSpPr>
          <p:cNvPr id="7" name="Rectangle 6"/>
          <p:cNvSpPr/>
          <p:nvPr/>
        </p:nvSpPr>
        <p:spPr>
          <a:xfrm>
            <a:off x="8040216" y="5478922"/>
            <a:ext cx="4151784" cy="10367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Box 7"/>
          <p:cNvSpPr txBox="1"/>
          <p:nvPr/>
        </p:nvSpPr>
        <p:spPr>
          <a:xfrm>
            <a:off x="275155" y="1268760"/>
            <a:ext cx="5832648" cy="2308324"/>
          </a:xfrm>
          <a:prstGeom prst="rect">
            <a:avLst/>
          </a:prstGeom>
          <a:noFill/>
        </p:spPr>
        <p:txBody>
          <a:bodyPr wrap="square" rtlCol="0">
            <a:spAutoFit/>
          </a:bodyPr>
          <a:lstStyle/>
          <a:p>
            <a:r>
              <a:rPr lang="en-AU" sz="4800" dirty="0" smtClean="0">
                <a:latin typeface="Comfortaa" panose="020F0603070000060003" pitchFamily="34" charset="0"/>
              </a:rPr>
              <a:t>Maximize </a:t>
            </a:r>
            <a:r>
              <a:rPr lang="en-AU" sz="4800" dirty="0">
                <a:latin typeface="Comfortaa" panose="020F0603070000060003" pitchFamily="34" charset="0"/>
              </a:rPr>
              <a:t>the Value of Your Business over Time</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0256" y="5564495"/>
            <a:ext cx="3168352" cy="865639"/>
          </a:xfrm>
          <a:prstGeom prst="rect">
            <a:avLst/>
          </a:prstGeom>
        </p:spPr>
      </p:pic>
      <p:sp>
        <p:nvSpPr>
          <p:cNvPr id="12" name="TextBox 11"/>
          <p:cNvSpPr txBox="1"/>
          <p:nvPr/>
        </p:nvSpPr>
        <p:spPr>
          <a:xfrm>
            <a:off x="7848872" y="5055567"/>
            <a:ext cx="4439816" cy="461665"/>
          </a:xfrm>
          <a:prstGeom prst="rect">
            <a:avLst/>
          </a:prstGeom>
          <a:noFill/>
        </p:spPr>
        <p:txBody>
          <a:bodyPr wrap="square" rtlCol="0">
            <a:spAutoFit/>
          </a:bodyPr>
          <a:lstStyle/>
          <a:p>
            <a:pPr algn="ctr"/>
            <a:r>
              <a:rPr lang="en-AU" sz="2400" b="1" dirty="0" smtClean="0">
                <a:latin typeface="Arsenal" panose="02010504060200020004" pitchFamily="50" charset="0"/>
              </a:rPr>
              <a:t>By Michael </a:t>
            </a:r>
            <a:r>
              <a:rPr lang="en-AU" sz="2400" b="1" dirty="0" err="1" smtClean="0">
                <a:latin typeface="Arsenal" panose="02010504060200020004" pitchFamily="50" charset="0"/>
              </a:rPr>
              <a:t>Liley</a:t>
            </a:r>
            <a:r>
              <a:rPr lang="en-AU" sz="2400" b="1" dirty="0" smtClean="0">
                <a:latin typeface="Arsenal" panose="02010504060200020004" pitchFamily="50" charset="0"/>
              </a:rPr>
              <a:t>, CEO</a:t>
            </a:r>
            <a:endParaRPr lang="en-CA" sz="2400" b="1" dirty="0">
              <a:latin typeface="Arsenal" panose="02010504060200020004" pitchFamily="50" charset="0"/>
            </a:endParaRPr>
          </a:p>
        </p:txBody>
      </p:sp>
    </p:spTree>
    <p:extLst>
      <p:ext uri="{BB962C8B-B14F-4D97-AF65-F5344CB8AC3E}">
        <p14:creationId xmlns:p14="http://schemas.microsoft.com/office/powerpoint/2010/main" val="2816135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Competitive Business</a:t>
            </a:r>
            <a:endParaRPr lang="en-AU" dirty="0"/>
          </a:p>
        </p:txBody>
      </p:sp>
      <p:sp>
        <p:nvSpPr>
          <p:cNvPr id="3" name="Content Placeholder 2"/>
          <p:cNvSpPr>
            <a:spLocks noGrp="1"/>
          </p:cNvSpPr>
          <p:nvPr>
            <p:ph idx="1"/>
          </p:nvPr>
        </p:nvSpPr>
        <p:spPr>
          <a:xfrm>
            <a:off x="767408" y="1052736"/>
            <a:ext cx="10972800" cy="936104"/>
          </a:xfrm>
        </p:spPr>
        <p:txBody>
          <a:bodyPr>
            <a:noAutofit/>
          </a:bodyPr>
          <a:lstStyle/>
          <a:p>
            <a:pPr marL="0" indent="0">
              <a:buNone/>
            </a:pPr>
            <a:r>
              <a:rPr lang="en-AU" sz="2400" dirty="0" smtClean="0"/>
              <a:t>To make your business truly competitive (and optimize its value) it must have the following characteristics:</a:t>
            </a:r>
          </a:p>
          <a:p>
            <a:pPr marL="0" indent="0">
              <a:buNone/>
            </a:pPr>
            <a:endParaRPr lang="en-AU" sz="2400" dirty="0"/>
          </a:p>
        </p:txBody>
      </p:sp>
      <p:sp>
        <p:nvSpPr>
          <p:cNvPr id="6" name="Rectangle 5"/>
          <p:cNvSpPr/>
          <p:nvPr/>
        </p:nvSpPr>
        <p:spPr>
          <a:xfrm>
            <a:off x="695400" y="3212976"/>
            <a:ext cx="2747324" cy="646331"/>
          </a:xfrm>
          <a:prstGeom prst="rect">
            <a:avLst/>
          </a:prstGeom>
        </p:spPr>
        <p:txBody>
          <a:bodyPr wrap="square">
            <a:spAutoFit/>
          </a:bodyPr>
          <a:lstStyle/>
          <a:p>
            <a:pPr algn="ctr"/>
            <a:r>
              <a:rPr lang="en-AU" b="1" dirty="0">
                <a:latin typeface="Arsenal" panose="02010504060200020004" pitchFamily="50" charset="0"/>
              </a:rPr>
              <a:t>Sustainability </a:t>
            </a:r>
            <a:r>
              <a:rPr lang="en-AU" b="1" dirty="0" smtClean="0">
                <a:latin typeface="Arsenal" panose="02010504060200020004" pitchFamily="50" charset="0"/>
              </a:rPr>
              <a:t>–</a:t>
            </a:r>
            <a:br>
              <a:rPr lang="en-AU" b="1" dirty="0" smtClean="0">
                <a:latin typeface="Arsenal" panose="02010504060200020004" pitchFamily="50" charset="0"/>
              </a:rPr>
            </a:br>
            <a:r>
              <a:rPr lang="en-AU" b="1" dirty="0" smtClean="0">
                <a:latin typeface="Arsenal" panose="02010504060200020004" pitchFamily="50" charset="0"/>
              </a:rPr>
              <a:t>“</a:t>
            </a:r>
            <a:r>
              <a:rPr lang="en-AU" b="1" dirty="0">
                <a:latin typeface="Arsenal" panose="02010504060200020004" pitchFamily="50" charset="0"/>
              </a:rPr>
              <a:t>the Bahamas Beach Test”</a:t>
            </a:r>
          </a:p>
        </p:txBody>
      </p:sp>
      <p:sp>
        <p:nvSpPr>
          <p:cNvPr id="7" name="Rectangle 6"/>
          <p:cNvSpPr/>
          <p:nvPr/>
        </p:nvSpPr>
        <p:spPr>
          <a:xfrm>
            <a:off x="3913495" y="3212976"/>
            <a:ext cx="1724840" cy="646331"/>
          </a:xfrm>
          <a:prstGeom prst="rect">
            <a:avLst/>
          </a:prstGeom>
        </p:spPr>
        <p:txBody>
          <a:bodyPr wrap="square">
            <a:spAutoFit/>
          </a:bodyPr>
          <a:lstStyle/>
          <a:p>
            <a:pPr algn="ctr"/>
            <a:r>
              <a:rPr lang="en-AU" b="1" dirty="0">
                <a:latin typeface="Arsenal" panose="02010504060200020004" pitchFamily="50" charset="0"/>
              </a:rPr>
              <a:t>“End-to-end” process design </a:t>
            </a:r>
          </a:p>
        </p:txBody>
      </p:sp>
      <p:sp>
        <p:nvSpPr>
          <p:cNvPr id="8" name="Rectangle 7"/>
          <p:cNvSpPr/>
          <p:nvPr/>
        </p:nvSpPr>
        <p:spPr>
          <a:xfrm>
            <a:off x="6591922" y="3212976"/>
            <a:ext cx="1768343" cy="646331"/>
          </a:xfrm>
          <a:prstGeom prst="rect">
            <a:avLst/>
          </a:prstGeom>
        </p:spPr>
        <p:txBody>
          <a:bodyPr wrap="square">
            <a:spAutoFit/>
          </a:bodyPr>
          <a:lstStyle/>
          <a:p>
            <a:pPr algn="ctr"/>
            <a:r>
              <a:rPr lang="en-AU" b="1" dirty="0">
                <a:latin typeface="Arsenal" panose="02010504060200020004" pitchFamily="50" charset="0"/>
              </a:rPr>
              <a:t>Professional management</a:t>
            </a:r>
          </a:p>
        </p:txBody>
      </p:sp>
      <p:sp>
        <p:nvSpPr>
          <p:cNvPr id="9" name="Rectangle 8"/>
          <p:cNvSpPr/>
          <p:nvPr/>
        </p:nvSpPr>
        <p:spPr>
          <a:xfrm>
            <a:off x="8664307" y="3212976"/>
            <a:ext cx="2921096" cy="646331"/>
          </a:xfrm>
          <a:prstGeom prst="rect">
            <a:avLst/>
          </a:prstGeom>
        </p:spPr>
        <p:txBody>
          <a:bodyPr wrap="square">
            <a:spAutoFit/>
          </a:bodyPr>
          <a:lstStyle/>
          <a:p>
            <a:pPr algn="ctr"/>
            <a:r>
              <a:rPr lang="en-AU" b="1" dirty="0" smtClean="0">
                <a:latin typeface="Arsenal" panose="02010504060200020004" pitchFamily="50" charset="0"/>
              </a:rPr>
              <a:t>Professionally developed business plan</a:t>
            </a:r>
            <a:endParaRPr lang="en-AU" b="1" dirty="0">
              <a:latin typeface="Arsenal" panose="02010504060200020004" pitchFamily="50" charset="0"/>
            </a:endParaRPr>
          </a:p>
        </p:txBody>
      </p:sp>
      <p:sp>
        <p:nvSpPr>
          <p:cNvPr id="10" name="Rectangle 9"/>
          <p:cNvSpPr/>
          <p:nvPr/>
        </p:nvSpPr>
        <p:spPr>
          <a:xfrm>
            <a:off x="1380158" y="5433839"/>
            <a:ext cx="1329764" cy="659457"/>
          </a:xfrm>
          <a:prstGeom prst="rect">
            <a:avLst/>
          </a:prstGeom>
        </p:spPr>
        <p:txBody>
          <a:bodyPr wrap="square">
            <a:spAutoFit/>
          </a:bodyPr>
          <a:lstStyle/>
          <a:p>
            <a:pPr algn="ctr"/>
            <a:r>
              <a:rPr lang="en-AU" b="1" dirty="0">
                <a:latin typeface="Arsenal" panose="02010504060200020004" pitchFamily="50" charset="0"/>
              </a:rPr>
              <a:t>Continuous growth</a:t>
            </a:r>
          </a:p>
        </p:txBody>
      </p:sp>
      <p:sp>
        <p:nvSpPr>
          <p:cNvPr id="11" name="Rectangle 10"/>
          <p:cNvSpPr/>
          <p:nvPr/>
        </p:nvSpPr>
        <p:spPr>
          <a:xfrm>
            <a:off x="4047818" y="5433839"/>
            <a:ext cx="1456193" cy="646331"/>
          </a:xfrm>
          <a:prstGeom prst="rect">
            <a:avLst/>
          </a:prstGeom>
        </p:spPr>
        <p:txBody>
          <a:bodyPr wrap="square">
            <a:spAutoFit/>
          </a:bodyPr>
          <a:lstStyle/>
          <a:p>
            <a:pPr algn="ctr"/>
            <a:r>
              <a:rPr lang="en-AU" b="1" dirty="0">
                <a:latin typeface="Arsenal" panose="02010504060200020004" pitchFamily="50" charset="0"/>
              </a:rPr>
              <a:t>Competitive advantage</a:t>
            </a:r>
          </a:p>
        </p:txBody>
      </p:sp>
      <p:sp>
        <p:nvSpPr>
          <p:cNvPr id="12" name="Rectangle 11"/>
          <p:cNvSpPr/>
          <p:nvPr/>
        </p:nvSpPr>
        <p:spPr>
          <a:xfrm>
            <a:off x="6459931" y="5433839"/>
            <a:ext cx="2108606" cy="646331"/>
          </a:xfrm>
          <a:prstGeom prst="rect">
            <a:avLst/>
          </a:prstGeom>
        </p:spPr>
        <p:txBody>
          <a:bodyPr wrap="square">
            <a:spAutoFit/>
          </a:bodyPr>
          <a:lstStyle/>
          <a:p>
            <a:pPr algn="ctr"/>
            <a:r>
              <a:rPr lang="en-AU" b="1" dirty="0">
                <a:latin typeface="Arsenal" panose="02010504060200020004" pitchFamily="50" charset="0"/>
              </a:rPr>
              <a:t>Internationally competitive </a:t>
            </a:r>
          </a:p>
        </p:txBody>
      </p:sp>
      <p:sp>
        <p:nvSpPr>
          <p:cNvPr id="13" name="Rectangle 12"/>
          <p:cNvSpPr/>
          <p:nvPr/>
        </p:nvSpPr>
        <p:spPr>
          <a:xfrm>
            <a:off x="8754412" y="5433839"/>
            <a:ext cx="2541502" cy="646331"/>
          </a:xfrm>
          <a:prstGeom prst="rect">
            <a:avLst/>
          </a:prstGeom>
        </p:spPr>
        <p:txBody>
          <a:bodyPr wrap="square">
            <a:spAutoFit/>
          </a:bodyPr>
          <a:lstStyle/>
          <a:p>
            <a:pPr algn="ctr"/>
            <a:r>
              <a:rPr lang="en-AU" b="1" dirty="0" smtClean="0">
                <a:latin typeface="Arsenal" panose="02010504060200020004" pitchFamily="50" charset="0"/>
              </a:rPr>
              <a:t>Distribution - national/international </a:t>
            </a:r>
            <a:endParaRPr lang="en-AU" b="1" dirty="0">
              <a:latin typeface="Arsenal" panose="02010504060200020004" pitchFamily="50" charset="0"/>
            </a:endParaRPr>
          </a:p>
        </p:txBody>
      </p:sp>
      <p:grpSp>
        <p:nvGrpSpPr>
          <p:cNvPr id="96" name="Group 95"/>
          <p:cNvGrpSpPr>
            <a:grpSpLocks noChangeAspect="1"/>
          </p:cNvGrpSpPr>
          <p:nvPr/>
        </p:nvGrpSpPr>
        <p:grpSpPr>
          <a:xfrm>
            <a:off x="9558099" y="2136301"/>
            <a:ext cx="972000" cy="972000"/>
            <a:chOff x="9219985" y="2369531"/>
            <a:chExt cx="1100786" cy="1100786"/>
          </a:xfrm>
        </p:grpSpPr>
        <p:sp>
          <p:nvSpPr>
            <p:cNvPr id="4" name="Oval 3"/>
            <p:cNvSpPr/>
            <p:nvPr/>
          </p:nvSpPr>
          <p:spPr>
            <a:xfrm>
              <a:off x="9219985" y="2369531"/>
              <a:ext cx="1100786" cy="1100786"/>
            </a:xfrm>
            <a:prstGeom prst="ellipse">
              <a:avLst/>
            </a:prstGeom>
            <a:solidFill>
              <a:schemeClr val="tx1"/>
            </a:solidFill>
            <a:ln w="762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51" name="Group 50"/>
            <p:cNvGrpSpPr/>
            <p:nvPr/>
          </p:nvGrpSpPr>
          <p:grpSpPr>
            <a:xfrm>
              <a:off x="9480480" y="2550851"/>
              <a:ext cx="579796" cy="741110"/>
              <a:chOff x="5552794" y="3008515"/>
              <a:chExt cx="783771" cy="1001836"/>
            </a:xfrm>
          </p:grpSpPr>
          <p:sp>
            <p:nvSpPr>
              <p:cNvPr id="32" name="Rectangle 31"/>
              <p:cNvSpPr/>
              <p:nvPr/>
            </p:nvSpPr>
            <p:spPr>
              <a:xfrm>
                <a:off x="5552794" y="3008515"/>
                <a:ext cx="783771" cy="1001836"/>
              </a:xfrm>
              <a:prstGeom prst="rect">
                <a:avLst/>
              </a:prstGeom>
              <a:solidFill>
                <a:schemeClr val="tx1"/>
              </a:solidFill>
              <a:ln w="254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33" name="Group 32"/>
              <p:cNvGrpSpPr/>
              <p:nvPr/>
            </p:nvGrpSpPr>
            <p:grpSpPr>
              <a:xfrm>
                <a:off x="5864597" y="3164055"/>
                <a:ext cx="407429" cy="111609"/>
                <a:chOff x="5889216" y="3149258"/>
                <a:chExt cx="327347" cy="111609"/>
              </a:xfrm>
            </p:grpSpPr>
            <p:cxnSp>
              <p:nvCxnSpPr>
                <p:cNvPr id="48" name="Straight Connector 47"/>
                <p:cNvCxnSpPr/>
                <p:nvPr/>
              </p:nvCxnSpPr>
              <p:spPr>
                <a:xfrm>
                  <a:off x="5889216" y="3149258"/>
                  <a:ext cx="327347"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889216" y="3205063"/>
                  <a:ext cx="327347"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889216" y="3260867"/>
                  <a:ext cx="327347"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5609659" y="3366300"/>
                <a:ext cx="670040" cy="509807"/>
                <a:chOff x="5554196" y="3351503"/>
                <a:chExt cx="670040" cy="509807"/>
              </a:xfrm>
            </p:grpSpPr>
            <p:cxnSp>
              <p:nvCxnSpPr>
                <p:cNvPr id="38" name="Straight Connector 37"/>
                <p:cNvCxnSpPr/>
                <p:nvPr/>
              </p:nvCxnSpPr>
              <p:spPr>
                <a:xfrm>
                  <a:off x="5554196" y="3351503"/>
                  <a:ext cx="670040"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554196" y="3408148"/>
                  <a:ext cx="670040"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554196" y="3464793"/>
                  <a:ext cx="670040"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554196" y="3521438"/>
                  <a:ext cx="670040"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554196" y="3578083"/>
                  <a:ext cx="670040"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554196" y="3634728"/>
                  <a:ext cx="670040"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554196" y="3691373"/>
                  <a:ext cx="670040"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554196" y="3861310"/>
                  <a:ext cx="506366"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554196" y="3748018"/>
                  <a:ext cx="670040"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554196" y="3804663"/>
                  <a:ext cx="670040" cy="0"/>
                </a:xfrm>
                <a:prstGeom prst="line">
                  <a:avLst/>
                </a:prstGeom>
                <a:ln w="22225">
                  <a:solidFill>
                    <a:srgbClr val="01A8E0"/>
                  </a:solidFill>
                </a:ln>
              </p:spPr>
              <p:style>
                <a:lnRef idx="1">
                  <a:schemeClr val="accent1"/>
                </a:lnRef>
                <a:fillRef idx="0">
                  <a:schemeClr val="accent1"/>
                </a:fillRef>
                <a:effectRef idx="0">
                  <a:schemeClr val="accent1"/>
                </a:effectRef>
                <a:fontRef idx="minor">
                  <a:schemeClr val="tx1"/>
                </a:fontRef>
              </p:style>
            </p:cxnSp>
          </p:grpSp>
          <p:sp>
            <p:nvSpPr>
              <p:cNvPr id="36" name="Rectangle 35"/>
              <p:cNvSpPr/>
              <p:nvPr/>
            </p:nvSpPr>
            <p:spPr>
              <a:xfrm>
                <a:off x="5594461" y="3555106"/>
                <a:ext cx="422944" cy="2414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ounded Rectangle 33"/>
              <p:cNvSpPr/>
              <p:nvPr/>
            </p:nvSpPr>
            <p:spPr>
              <a:xfrm>
                <a:off x="5609659" y="3071987"/>
                <a:ext cx="217583" cy="217583"/>
              </a:xfrm>
              <a:prstGeom prst="roundRect">
                <a:avLst>
                  <a:gd name="adj" fmla="val 8003"/>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Freeform 36"/>
              <p:cNvSpPr/>
              <p:nvPr/>
            </p:nvSpPr>
            <p:spPr>
              <a:xfrm>
                <a:off x="5619534" y="3577073"/>
                <a:ext cx="363642" cy="190648"/>
              </a:xfrm>
              <a:custGeom>
                <a:avLst/>
                <a:gdLst>
                  <a:gd name="connsiteX0" fmla="*/ 0 w 363642"/>
                  <a:gd name="connsiteY0" fmla="*/ 190648 h 190648"/>
                  <a:gd name="connsiteX1" fmla="*/ 28244 w 363642"/>
                  <a:gd name="connsiteY1" fmla="*/ 91793 h 190648"/>
                  <a:gd name="connsiteX2" fmla="*/ 95324 w 363642"/>
                  <a:gd name="connsiteY2" fmla="*/ 112977 h 190648"/>
                  <a:gd name="connsiteX3" fmla="*/ 148281 w 363642"/>
                  <a:gd name="connsiteY3" fmla="*/ 0 h 190648"/>
                  <a:gd name="connsiteX4" fmla="*/ 268318 w 363642"/>
                  <a:gd name="connsiteY4" fmla="*/ 35305 h 190648"/>
                  <a:gd name="connsiteX5" fmla="*/ 363642 w 363642"/>
                  <a:gd name="connsiteY5" fmla="*/ 190648 h 190648"/>
                  <a:gd name="connsiteX6" fmla="*/ 0 w 363642"/>
                  <a:gd name="connsiteY6" fmla="*/ 190648 h 19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642" h="190648">
                    <a:moveTo>
                      <a:pt x="0" y="190648"/>
                    </a:moveTo>
                    <a:lnTo>
                      <a:pt x="28244" y="91793"/>
                    </a:lnTo>
                    <a:lnTo>
                      <a:pt x="95324" y="112977"/>
                    </a:lnTo>
                    <a:lnTo>
                      <a:pt x="148281" y="0"/>
                    </a:lnTo>
                    <a:lnTo>
                      <a:pt x="268318" y="35305"/>
                    </a:lnTo>
                    <a:lnTo>
                      <a:pt x="363642" y="190648"/>
                    </a:lnTo>
                    <a:lnTo>
                      <a:pt x="0" y="190648"/>
                    </a:lnTo>
                    <a:close/>
                  </a:path>
                </a:pathLst>
              </a:cu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grpSp>
        <p:nvGrpSpPr>
          <p:cNvPr id="93" name="Group 92"/>
          <p:cNvGrpSpPr>
            <a:grpSpLocks noChangeAspect="1"/>
          </p:cNvGrpSpPr>
          <p:nvPr/>
        </p:nvGrpSpPr>
        <p:grpSpPr>
          <a:xfrm>
            <a:off x="6998060" y="2136301"/>
            <a:ext cx="972000" cy="972000"/>
            <a:chOff x="6581689" y="2804430"/>
            <a:chExt cx="1488048" cy="1488048"/>
          </a:xfrm>
        </p:grpSpPr>
        <p:pic>
          <p:nvPicPr>
            <p:cNvPr id="56" name="Picture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5713" y="2836812"/>
              <a:ext cx="1440000" cy="1440000"/>
            </a:xfrm>
            <a:prstGeom prst="rect">
              <a:avLst/>
            </a:prstGeom>
          </p:spPr>
        </p:pic>
        <p:sp>
          <p:nvSpPr>
            <p:cNvPr id="52" name="Oval 51"/>
            <p:cNvSpPr/>
            <p:nvPr/>
          </p:nvSpPr>
          <p:spPr>
            <a:xfrm>
              <a:off x="6581689" y="2804430"/>
              <a:ext cx="1488048" cy="1488048"/>
            </a:xfrm>
            <a:prstGeom prst="ellipse">
              <a:avLst/>
            </a:prstGeom>
            <a:noFill/>
            <a:ln w="762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52" name="Group 151"/>
          <p:cNvGrpSpPr/>
          <p:nvPr/>
        </p:nvGrpSpPr>
        <p:grpSpPr>
          <a:xfrm>
            <a:off x="1583885" y="4394192"/>
            <a:ext cx="972000" cy="972000"/>
            <a:chOff x="1213687" y="4262795"/>
            <a:chExt cx="972000" cy="972000"/>
          </a:xfrm>
        </p:grpSpPr>
        <p:sp>
          <p:nvSpPr>
            <p:cNvPr id="95" name="Oval 94"/>
            <p:cNvSpPr>
              <a:spLocks noChangeAspect="1"/>
            </p:cNvSpPr>
            <p:nvPr/>
          </p:nvSpPr>
          <p:spPr>
            <a:xfrm>
              <a:off x="1213687" y="4262795"/>
              <a:ext cx="972000" cy="972000"/>
            </a:xfrm>
            <a:prstGeom prst="ellipse">
              <a:avLst/>
            </a:prstGeom>
            <a:solidFill>
              <a:schemeClr val="tx1"/>
            </a:solidFill>
            <a:ln w="762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98" name="Straight Connector 97"/>
            <p:cNvCxnSpPr>
              <a:stCxn id="95" idx="3"/>
            </p:cNvCxnSpPr>
            <p:nvPr/>
          </p:nvCxnSpPr>
          <p:spPr>
            <a:xfrm flipV="1">
              <a:off x="1356033" y="4787831"/>
              <a:ext cx="190925" cy="304618"/>
            </a:xfrm>
            <a:prstGeom prst="line">
              <a:avLst/>
            </a:prstGeom>
            <a:ln w="88900" cap="rnd">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1546906" y="4787828"/>
              <a:ext cx="255873" cy="269320"/>
            </a:xfrm>
            <a:prstGeom prst="line">
              <a:avLst/>
            </a:prstGeom>
            <a:ln w="88900" cap="rnd">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endCxn id="95" idx="7"/>
            </p:cNvCxnSpPr>
            <p:nvPr/>
          </p:nvCxnSpPr>
          <p:spPr>
            <a:xfrm flipV="1">
              <a:off x="1802831" y="4405141"/>
              <a:ext cx="240510" cy="652008"/>
            </a:xfrm>
            <a:prstGeom prst="line">
              <a:avLst/>
            </a:prstGeom>
            <a:ln w="88900" cap="rnd">
              <a:solidFill>
                <a:srgbClr val="01A8E0"/>
              </a:solidFill>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16" name="Group 115"/>
          <p:cNvGrpSpPr>
            <a:grpSpLocks noChangeAspect="1"/>
          </p:cNvGrpSpPr>
          <p:nvPr/>
        </p:nvGrpSpPr>
        <p:grpSpPr>
          <a:xfrm>
            <a:off x="4289916" y="4394192"/>
            <a:ext cx="972000" cy="972000"/>
            <a:chOff x="3276862" y="4238447"/>
            <a:chExt cx="1100786" cy="1100786"/>
          </a:xfrm>
        </p:grpSpPr>
        <p:sp>
          <p:nvSpPr>
            <p:cNvPr id="115" name="Oval 114"/>
            <p:cNvSpPr/>
            <p:nvPr/>
          </p:nvSpPr>
          <p:spPr>
            <a:xfrm>
              <a:off x="3276862" y="4238447"/>
              <a:ext cx="1100786" cy="1100786"/>
            </a:xfrm>
            <a:prstGeom prst="ellipse">
              <a:avLst/>
            </a:prstGeom>
            <a:solidFill>
              <a:schemeClr val="tx1"/>
            </a:solidFill>
            <a:ln w="762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4" name="Picture 1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78334" y="4339919"/>
              <a:ext cx="897842" cy="897842"/>
            </a:xfrm>
            <a:prstGeom prst="rect">
              <a:avLst/>
            </a:prstGeom>
          </p:spPr>
        </p:pic>
      </p:grpSp>
      <p:grpSp>
        <p:nvGrpSpPr>
          <p:cNvPr id="130" name="Group 129"/>
          <p:cNvGrpSpPr/>
          <p:nvPr/>
        </p:nvGrpSpPr>
        <p:grpSpPr>
          <a:xfrm>
            <a:off x="6650138" y="4409817"/>
            <a:ext cx="1728192" cy="1323439"/>
            <a:chOff x="4980080" y="4193793"/>
            <a:chExt cx="1728192" cy="1323439"/>
          </a:xfrm>
        </p:grpSpPr>
        <p:pic>
          <p:nvPicPr>
            <p:cNvPr id="121" name="Picture 1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60474" y="4203920"/>
              <a:ext cx="972000" cy="969570"/>
            </a:xfrm>
            <a:prstGeom prst="rect">
              <a:avLst/>
            </a:prstGeom>
          </p:spPr>
        </p:pic>
        <p:sp>
          <p:nvSpPr>
            <p:cNvPr id="125" name="TextBox 124"/>
            <p:cNvSpPr txBox="1"/>
            <p:nvPr/>
          </p:nvSpPr>
          <p:spPr>
            <a:xfrm>
              <a:off x="4980080" y="4193793"/>
              <a:ext cx="1728192" cy="1323439"/>
            </a:xfrm>
            <a:prstGeom prst="rect">
              <a:avLst/>
            </a:prstGeom>
            <a:noFill/>
          </p:spPr>
          <p:txBody>
            <a:bodyPr wrap="square" rtlCol="0">
              <a:spAutoFit/>
            </a:bodyPr>
            <a:lstStyle/>
            <a:p>
              <a:pPr algn="ctr"/>
              <a:r>
                <a:rPr lang="en-CA" sz="8000" dirty="0" smtClean="0">
                  <a:latin typeface="Arsenal" panose="02010504060200020004" pitchFamily="50" charset="0"/>
                  <a:sym typeface="Wingdings" panose="05000000000000000000" pitchFamily="2" charset="2"/>
                </a:rPr>
                <a:t></a:t>
              </a:r>
              <a:endParaRPr lang="en-CA" sz="8000" dirty="0">
                <a:latin typeface="Arsenal" panose="02010504060200020004" pitchFamily="50" charset="0"/>
              </a:endParaRPr>
            </a:p>
          </p:txBody>
        </p:sp>
      </p:grpSp>
      <p:grpSp>
        <p:nvGrpSpPr>
          <p:cNvPr id="151" name="Group 150"/>
          <p:cNvGrpSpPr/>
          <p:nvPr/>
        </p:nvGrpSpPr>
        <p:grpSpPr>
          <a:xfrm>
            <a:off x="9539163" y="4394192"/>
            <a:ext cx="972000" cy="972000"/>
            <a:chOff x="8103946" y="4265342"/>
            <a:chExt cx="972000" cy="972000"/>
          </a:xfrm>
        </p:grpSpPr>
        <p:sp>
          <p:nvSpPr>
            <p:cNvPr id="150" name="Oval 149"/>
            <p:cNvSpPr>
              <a:spLocks noChangeAspect="1"/>
            </p:cNvSpPr>
            <p:nvPr/>
          </p:nvSpPr>
          <p:spPr>
            <a:xfrm>
              <a:off x="8107618" y="4270139"/>
              <a:ext cx="954000" cy="9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20" name="Picture 1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3946" y="4265342"/>
              <a:ext cx="972000" cy="972000"/>
            </a:xfrm>
            <a:prstGeom prst="rect">
              <a:avLst/>
            </a:prstGeom>
          </p:spPr>
        </p:pic>
        <p:grpSp>
          <p:nvGrpSpPr>
            <p:cNvPr id="133" name="Group 132"/>
            <p:cNvGrpSpPr/>
            <p:nvPr/>
          </p:nvGrpSpPr>
          <p:grpSpPr>
            <a:xfrm>
              <a:off x="8135764" y="4752190"/>
              <a:ext cx="922096" cy="6496"/>
              <a:chOff x="8107618" y="4782569"/>
              <a:chExt cx="922096" cy="6496"/>
            </a:xfrm>
          </p:grpSpPr>
          <p:cxnSp>
            <p:nvCxnSpPr>
              <p:cNvPr id="131" name="Straight Arrow Connector 130"/>
              <p:cNvCxnSpPr/>
              <p:nvPr/>
            </p:nvCxnSpPr>
            <p:spPr>
              <a:xfrm flipH="1">
                <a:off x="8107618" y="4789065"/>
                <a:ext cx="114514" cy="0"/>
              </a:xfrm>
              <a:prstGeom prst="straightConnector1">
                <a:avLst/>
              </a:prstGeom>
              <a:ln w="31750">
                <a:solidFill>
                  <a:srgbClr val="01A8E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a:off x="8981148" y="4782569"/>
                <a:ext cx="48566" cy="0"/>
              </a:xfrm>
              <a:prstGeom prst="straightConnector1">
                <a:avLst/>
              </a:prstGeom>
              <a:ln w="31750">
                <a:solidFill>
                  <a:srgbClr val="01A8E0"/>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138" name="Group 137"/>
            <p:cNvGrpSpPr/>
            <p:nvPr/>
          </p:nvGrpSpPr>
          <p:grpSpPr>
            <a:xfrm rot="5400000">
              <a:off x="8119478" y="4755916"/>
              <a:ext cx="942145" cy="4422"/>
              <a:chOff x="8196532" y="4782569"/>
              <a:chExt cx="942145" cy="6482"/>
            </a:xfrm>
          </p:grpSpPr>
          <p:cxnSp>
            <p:nvCxnSpPr>
              <p:cNvPr id="139" name="Straight Arrow Connector 138"/>
              <p:cNvCxnSpPr/>
              <p:nvPr/>
            </p:nvCxnSpPr>
            <p:spPr>
              <a:xfrm flipH="1">
                <a:off x="8196532" y="4789051"/>
                <a:ext cx="114514" cy="0"/>
              </a:xfrm>
              <a:prstGeom prst="straightConnector1">
                <a:avLst/>
              </a:prstGeom>
              <a:ln w="31750">
                <a:solidFill>
                  <a:srgbClr val="01A8E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9024163" y="4782569"/>
                <a:ext cx="114514" cy="0"/>
              </a:xfrm>
              <a:prstGeom prst="straightConnector1">
                <a:avLst/>
              </a:prstGeom>
              <a:ln w="31750">
                <a:solidFill>
                  <a:srgbClr val="01A8E0"/>
                </a:solidFill>
                <a:tailEnd type="triangle" w="lg" len="lg"/>
              </a:ln>
            </p:spPr>
            <p:style>
              <a:lnRef idx="1">
                <a:schemeClr val="accent1"/>
              </a:lnRef>
              <a:fillRef idx="0">
                <a:schemeClr val="accent1"/>
              </a:fillRef>
              <a:effectRef idx="0">
                <a:schemeClr val="accent1"/>
              </a:effectRef>
              <a:fontRef idx="minor">
                <a:schemeClr val="tx1"/>
              </a:fontRef>
            </p:style>
          </p:cxnSp>
        </p:grpSp>
      </p:grpSp>
      <p:grpSp>
        <p:nvGrpSpPr>
          <p:cNvPr id="148" name="Group 147"/>
          <p:cNvGrpSpPr/>
          <p:nvPr/>
        </p:nvGrpSpPr>
        <p:grpSpPr>
          <a:xfrm>
            <a:off x="4143100" y="1988840"/>
            <a:ext cx="1266922" cy="1266922"/>
            <a:chOff x="3498638" y="2218381"/>
            <a:chExt cx="1266922" cy="1266922"/>
          </a:xfrm>
        </p:grpSpPr>
        <p:sp>
          <p:nvSpPr>
            <p:cNvPr id="57" name="Oval 56"/>
            <p:cNvSpPr>
              <a:spLocks noChangeAspect="1"/>
            </p:cNvSpPr>
            <p:nvPr/>
          </p:nvSpPr>
          <p:spPr>
            <a:xfrm>
              <a:off x="3646099" y="2369531"/>
              <a:ext cx="972000" cy="972000"/>
            </a:xfrm>
            <a:prstGeom prst="ellipse">
              <a:avLst/>
            </a:prstGeom>
            <a:solidFill>
              <a:schemeClr val="tx1"/>
            </a:solidFill>
            <a:ln w="1016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144" name="Group 143"/>
            <p:cNvGrpSpPr/>
            <p:nvPr/>
          </p:nvGrpSpPr>
          <p:grpSpPr>
            <a:xfrm>
              <a:off x="3954286" y="2218381"/>
              <a:ext cx="360446" cy="1266922"/>
              <a:chOff x="3954286" y="2218381"/>
              <a:chExt cx="360446" cy="1266922"/>
            </a:xfrm>
          </p:grpSpPr>
          <p:sp>
            <p:nvSpPr>
              <p:cNvPr id="142" name="Isosceles Triangle 141"/>
              <p:cNvSpPr/>
              <p:nvPr/>
            </p:nvSpPr>
            <p:spPr>
              <a:xfrm rot="5400000">
                <a:off x="4081021" y="2274279"/>
                <a:ext cx="289610" cy="177813"/>
              </a:xfrm>
              <a:prstGeom prst="triangle">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3" name="Isosceles Triangle 142"/>
              <p:cNvSpPr/>
              <p:nvPr/>
            </p:nvSpPr>
            <p:spPr>
              <a:xfrm rot="16200000" flipH="1">
                <a:off x="3898388" y="3251591"/>
                <a:ext cx="289610" cy="177813"/>
              </a:xfrm>
              <a:prstGeom prst="triangle">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45" name="Group 144"/>
            <p:cNvGrpSpPr/>
            <p:nvPr/>
          </p:nvGrpSpPr>
          <p:grpSpPr>
            <a:xfrm rot="5400000">
              <a:off x="3951876" y="2219277"/>
              <a:ext cx="360446" cy="1266922"/>
              <a:chOff x="3954286" y="2218381"/>
              <a:chExt cx="360446" cy="1266922"/>
            </a:xfrm>
          </p:grpSpPr>
          <p:sp>
            <p:nvSpPr>
              <p:cNvPr id="146" name="Isosceles Triangle 145"/>
              <p:cNvSpPr/>
              <p:nvPr/>
            </p:nvSpPr>
            <p:spPr>
              <a:xfrm rot="5400000">
                <a:off x="4081021" y="2274279"/>
                <a:ext cx="289610" cy="177813"/>
              </a:xfrm>
              <a:prstGeom prst="triangle">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7" name="Isosceles Triangle 146"/>
              <p:cNvSpPr/>
              <p:nvPr/>
            </p:nvSpPr>
            <p:spPr>
              <a:xfrm rot="16200000" flipH="1">
                <a:off x="3898388" y="3251591"/>
                <a:ext cx="289610" cy="177813"/>
              </a:xfrm>
              <a:prstGeom prst="triangle">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grpSp>
        <p:nvGrpSpPr>
          <p:cNvPr id="14" name="Group 13"/>
          <p:cNvGrpSpPr/>
          <p:nvPr/>
        </p:nvGrpSpPr>
        <p:grpSpPr>
          <a:xfrm>
            <a:off x="1583062" y="2136301"/>
            <a:ext cx="972000" cy="972000"/>
            <a:chOff x="1583062" y="2136301"/>
            <a:chExt cx="972000" cy="972000"/>
          </a:xfrm>
        </p:grpSpPr>
        <p:sp>
          <p:nvSpPr>
            <p:cNvPr id="72" name="Oval 71"/>
            <p:cNvSpPr/>
            <p:nvPr/>
          </p:nvSpPr>
          <p:spPr>
            <a:xfrm>
              <a:off x="1583062" y="2136301"/>
              <a:ext cx="972000" cy="972000"/>
            </a:xfrm>
            <a:prstGeom prst="ellipse">
              <a:avLst/>
            </a:prstGeom>
            <a:solidFill>
              <a:schemeClr val="tx1"/>
            </a:solidFill>
            <a:ln w="762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48726" y="2198557"/>
              <a:ext cx="705346" cy="881683"/>
            </a:xfrm>
            <a:prstGeom prst="rect">
              <a:avLst/>
            </a:prstGeom>
          </p:spPr>
        </p:pic>
      </p:grpSp>
    </p:spTree>
    <p:extLst>
      <p:ext uri="{BB962C8B-B14F-4D97-AF65-F5344CB8AC3E}">
        <p14:creationId xmlns:p14="http://schemas.microsoft.com/office/powerpoint/2010/main" val="164944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5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1000"/>
                            </p:stCondLst>
                            <p:childTnLst>
                              <p:par>
                                <p:cTn id="14" presetID="10" presetClass="entr" presetSubtype="0" fill="hold" grpId="0" nodeType="after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500"/>
                                  </p:stCondLst>
                                  <p:childTnLst>
                                    <p:set>
                                      <p:cBhvr>
                                        <p:cTn id="20" dur="1" fill="hold">
                                          <p:stCondLst>
                                            <p:cond delay="0"/>
                                          </p:stCondLst>
                                        </p:cTn>
                                        <p:tgtEl>
                                          <p:spTgt spid="148"/>
                                        </p:tgtEl>
                                        <p:attrNameLst>
                                          <p:attrName>style.visibility</p:attrName>
                                        </p:attrNameLst>
                                      </p:cBhvr>
                                      <p:to>
                                        <p:strVal val="visible"/>
                                      </p:to>
                                    </p:set>
                                    <p:animEffect transition="in" filter="fade">
                                      <p:cBhvr>
                                        <p:cTn id="21" dur="500"/>
                                        <p:tgtEl>
                                          <p:spTgt spid="148"/>
                                        </p:tgtEl>
                                      </p:cBhvr>
                                    </p:animEffect>
                                  </p:childTnLst>
                                </p:cTn>
                              </p:par>
                            </p:childTnLst>
                          </p:cTn>
                        </p:par>
                        <p:par>
                          <p:cTn id="22" fill="hold">
                            <p:stCondLst>
                              <p:cond delay="1000"/>
                            </p:stCondLst>
                            <p:childTnLst>
                              <p:par>
                                <p:cTn id="23" presetID="10" presetClass="entr" presetSubtype="0" fill="hold" grpId="0" nodeType="after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500"/>
                                  </p:stCondLst>
                                  <p:childTnLst>
                                    <p:set>
                                      <p:cBhvr>
                                        <p:cTn id="29" dur="1" fill="hold">
                                          <p:stCondLst>
                                            <p:cond delay="0"/>
                                          </p:stCondLst>
                                        </p:cTn>
                                        <p:tgtEl>
                                          <p:spTgt spid="93"/>
                                        </p:tgtEl>
                                        <p:attrNameLst>
                                          <p:attrName>style.visibility</p:attrName>
                                        </p:attrNameLst>
                                      </p:cBhvr>
                                      <p:to>
                                        <p:strVal val="visible"/>
                                      </p:to>
                                    </p:set>
                                    <p:animEffect transition="in" filter="fade">
                                      <p:cBhvr>
                                        <p:cTn id="30" dur="500"/>
                                        <p:tgtEl>
                                          <p:spTgt spid="93"/>
                                        </p:tgtEl>
                                      </p:cBhvr>
                                    </p:animEffect>
                                  </p:childTnLst>
                                </p:cTn>
                              </p:par>
                            </p:childTnLst>
                          </p:cTn>
                        </p:par>
                        <p:par>
                          <p:cTn id="31" fill="hold">
                            <p:stCondLst>
                              <p:cond delay="1000"/>
                            </p:stCondLst>
                            <p:childTnLst>
                              <p:par>
                                <p:cTn id="32" presetID="10" presetClass="entr" presetSubtype="0" fill="hold" grpId="0" nodeType="after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500"/>
                                  </p:stCondLst>
                                  <p:childTnLst>
                                    <p:set>
                                      <p:cBhvr>
                                        <p:cTn id="38" dur="1" fill="hold">
                                          <p:stCondLst>
                                            <p:cond delay="0"/>
                                          </p:stCondLst>
                                        </p:cTn>
                                        <p:tgtEl>
                                          <p:spTgt spid="96"/>
                                        </p:tgtEl>
                                        <p:attrNameLst>
                                          <p:attrName>style.visibility</p:attrName>
                                        </p:attrNameLst>
                                      </p:cBhvr>
                                      <p:to>
                                        <p:strVal val="visible"/>
                                      </p:to>
                                    </p:set>
                                    <p:animEffect transition="in" filter="fade">
                                      <p:cBhvr>
                                        <p:cTn id="39" dur="500"/>
                                        <p:tgtEl>
                                          <p:spTgt spid="96"/>
                                        </p:tgtEl>
                                      </p:cBhvr>
                                    </p:animEffect>
                                  </p:childTnLst>
                                </p:cTn>
                              </p:par>
                            </p:childTnLst>
                          </p:cTn>
                        </p:par>
                        <p:par>
                          <p:cTn id="40" fill="hold">
                            <p:stCondLst>
                              <p:cond delay="1000"/>
                            </p:stCondLst>
                            <p:childTnLst>
                              <p:par>
                                <p:cTn id="41" presetID="10" presetClass="entr" presetSubtype="0" fill="hold" grpId="0" nodeType="afterEffect">
                                  <p:stCondLst>
                                    <p:cond delay="5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500"/>
                                  </p:stCondLst>
                                  <p:childTnLst>
                                    <p:set>
                                      <p:cBhvr>
                                        <p:cTn id="47" dur="1" fill="hold">
                                          <p:stCondLst>
                                            <p:cond delay="0"/>
                                          </p:stCondLst>
                                        </p:cTn>
                                        <p:tgtEl>
                                          <p:spTgt spid="152"/>
                                        </p:tgtEl>
                                        <p:attrNameLst>
                                          <p:attrName>style.visibility</p:attrName>
                                        </p:attrNameLst>
                                      </p:cBhvr>
                                      <p:to>
                                        <p:strVal val="visible"/>
                                      </p:to>
                                    </p:set>
                                    <p:animEffect transition="in" filter="fade">
                                      <p:cBhvr>
                                        <p:cTn id="48" dur="500"/>
                                        <p:tgtEl>
                                          <p:spTgt spid="152"/>
                                        </p:tgtEl>
                                      </p:cBhvr>
                                    </p:animEffect>
                                  </p:childTnLst>
                                </p:cTn>
                              </p:par>
                            </p:childTnLst>
                          </p:cTn>
                        </p:par>
                        <p:par>
                          <p:cTn id="49" fill="hold">
                            <p:stCondLst>
                              <p:cond delay="1000"/>
                            </p:stCondLst>
                            <p:childTnLst>
                              <p:par>
                                <p:cTn id="50" presetID="10" presetClass="entr" presetSubtype="0" fill="hold" grpId="0" nodeType="afterEffect">
                                  <p:stCondLst>
                                    <p:cond delay="50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500"/>
                                  </p:stCondLst>
                                  <p:childTnLst>
                                    <p:set>
                                      <p:cBhvr>
                                        <p:cTn id="56" dur="1" fill="hold">
                                          <p:stCondLst>
                                            <p:cond delay="0"/>
                                          </p:stCondLst>
                                        </p:cTn>
                                        <p:tgtEl>
                                          <p:spTgt spid="116"/>
                                        </p:tgtEl>
                                        <p:attrNameLst>
                                          <p:attrName>style.visibility</p:attrName>
                                        </p:attrNameLst>
                                      </p:cBhvr>
                                      <p:to>
                                        <p:strVal val="visible"/>
                                      </p:to>
                                    </p:set>
                                    <p:animEffect transition="in" filter="fade">
                                      <p:cBhvr>
                                        <p:cTn id="57" dur="500"/>
                                        <p:tgtEl>
                                          <p:spTgt spid="116"/>
                                        </p:tgtEl>
                                      </p:cBhvr>
                                    </p:animEffect>
                                  </p:childTnLst>
                                </p:cTn>
                              </p:par>
                            </p:childTnLst>
                          </p:cTn>
                        </p:par>
                        <p:par>
                          <p:cTn id="58" fill="hold">
                            <p:stCondLst>
                              <p:cond delay="1000"/>
                            </p:stCondLst>
                            <p:childTnLst>
                              <p:par>
                                <p:cTn id="59" presetID="10" presetClass="entr" presetSubtype="0" fill="hold" grpId="0" nodeType="afterEffect">
                                  <p:stCondLst>
                                    <p:cond delay="50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500"/>
                                  </p:stCondLst>
                                  <p:childTnLst>
                                    <p:set>
                                      <p:cBhvr>
                                        <p:cTn id="65" dur="1" fill="hold">
                                          <p:stCondLst>
                                            <p:cond delay="0"/>
                                          </p:stCondLst>
                                        </p:cTn>
                                        <p:tgtEl>
                                          <p:spTgt spid="130"/>
                                        </p:tgtEl>
                                        <p:attrNameLst>
                                          <p:attrName>style.visibility</p:attrName>
                                        </p:attrNameLst>
                                      </p:cBhvr>
                                      <p:to>
                                        <p:strVal val="visible"/>
                                      </p:to>
                                    </p:set>
                                    <p:animEffect transition="in" filter="fade">
                                      <p:cBhvr>
                                        <p:cTn id="66" dur="500"/>
                                        <p:tgtEl>
                                          <p:spTgt spid="130"/>
                                        </p:tgtEl>
                                      </p:cBhvr>
                                    </p:animEffect>
                                  </p:childTnLst>
                                </p:cTn>
                              </p:par>
                            </p:childTnLst>
                          </p:cTn>
                        </p:par>
                        <p:par>
                          <p:cTn id="67" fill="hold">
                            <p:stCondLst>
                              <p:cond delay="1000"/>
                            </p:stCondLst>
                            <p:childTnLst>
                              <p:par>
                                <p:cTn id="68" presetID="10" presetClass="entr" presetSubtype="0" fill="hold" grpId="0" nodeType="afterEffect">
                                  <p:stCondLst>
                                    <p:cond delay="50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500"/>
                                  </p:stCondLst>
                                  <p:childTnLst>
                                    <p:set>
                                      <p:cBhvr>
                                        <p:cTn id="74" dur="1" fill="hold">
                                          <p:stCondLst>
                                            <p:cond delay="0"/>
                                          </p:stCondLst>
                                        </p:cTn>
                                        <p:tgtEl>
                                          <p:spTgt spid="151"/>
                                        </p:tgtEl>
                                        <p:attrNameLst>
                                          <p:attrName>style.visibility</p:attrName>
                                        </p:attrNameLst>
                                      </p:cBhvr>
                                      <p:to>
                                        <p:strVal val="visible"/>
                                      </p:to>
                                    </p:set>
                                    <p:animEffect transition="in" filter="fade">
                                      <p:cBhvr>
                                        <p:cTn id="75" dur="500"/>
                                        <p:tgtEl>
                                          <p:spTgt spid="151"/>
                                        </p:tgtEl>
                                      </p:cBhvr>
                                    </p:animEffect>
                                  </p:childTnLst>
                                </p:cTn>
                              </p:par>
                            </p:childTnLst>
                          </p:cTn>
                        </p:par>
                        <p:par>
                          <p:cTn id="76" fill="hold">
                            <p:stCondLst>
                              <p:cond delay="1000"/>
                            </p:stCondLst>
                            <p:childTnLst>
                              <p:par>
                                <p:cTn id="77" presetID="10" presetClass="entr" presetSubtype="0" fill="hold" grpId="0" nodeType="afterEffect">
                                  <p:stCondLst>
                                    <p:cond delay="50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p:bldP spid="9" grpId="0"/>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What is Sustainability?</a:t>
            </a:r>
            <a:endParaRPr lang="en-CA" dirty="0"/>
          </a:p>
        </p:txBody>
      </p:sp>
      <p:sp>
        <p:nvSpPr>
          <p:cNvPr id="3" name="Content Placeholder 2"/>
          <p:cNvSpPr>
            <a:spLocks noGrp="1"/>
          </p:cNvSpPr>
          <p:nvPr>
            <p:ph idx="1"/>
          </p:nvPr>
        </p:nvSpPr>
        <p:spPr>
          <a:xfrm>
            <a:off x="911424" y="2238531"/>
            <a:ext cx="2966120" cy="2664296"/>
          </a:xfrm>
        </p:spPr>
        <p:txBody>
          <a:bodyPr>
            <a:normAutofit/>
          </a:bodyPr>
          <a:lstStyle/>
          <a:p>
            <a:pPr marL="0" indent="0">
              <a:buNone/>
            </a:pPr>
            <a:r>
              <a:rPr lang="en-AU" sz="3600" dirty="0" smtClean="0"/>
              <a:t>Sustainability for a business is the </a:t>
            </a:r>
            <a:r>
              <a:rPr lang="en-AU" sz="3600" b="1" dirty="0" smtClean="0">
                <a:solidFill>
                  <a:srgbClr val="FF6500"/>
                </a:solidFill>
              </a:rPr>
              <a:t>KEY</a:t>
            </a:r>
            <a:r>
              <a:rPr lang="en-AU" sz="3600" dirty="0" smtClean="0">
                <a:solidFill>
                  <a:srgbClr val="FF6500"/>
                </a:solidFill>
              </a:rPr>
              <a:t> </a:t>
            </a:r>
            <a:r>
              <a:rPr lang="en-AU" sz="3600" dirty="0" smtClean="0"/>
              <a:t>to optimal value</a:t>
            </a:r>
            <a:endParaRPr lang="en-CA" sz="3600" dirty="0"/>
          </a:p>
        </p:txBody>
      </p:sp>
      <p:sp>
        <p:nvSpPr>
          <p:cNvPr id="4" name="Footer Placeholder 3"/>
          <p:cNvSpPr>
            <a:spLocks noGrp="1"/>
          </p:cNvSpPr>
          <p:nvPr>
            <p:ph type="ftr" sz="quarter" idx="11"/>
          </p:nvPr>
        </p:nvSpPr>
        <p:spPr/>
        <p:txBody>
          <a:bodyPr/>
          <a:lstStyle/>
          <a:p>
            <a:endParaRPr lang="en-AU"/>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7888" y="1268760"/>
            <a:ext cx="6905758" cy="4603838"/>
          </a:xfrm>
          <a:prstGeom prst="rect">
            <a:avLst/>
          </a:prstGeom>
        </p:spPr>
      </p:pic>
    </p:spTree>
    <p:extLst>
      <p:ext uri="{BB962C8B-B14F-4D97-AF65-F5344CB8AC3E}">
        <p14:creationId xmlns:p14="http://schemas.microsoft.com/office/powerpoint/2010/main" val="822966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is a Sustainable Business?</a:t>
            </a:r>
            <a:endParaRPr lang="en-CA" dirty="0"/>
          </a:p>
        </p:txBody>
      </p:sp>
      <p:sp>
        <p:nvSpPr>
          <p:cNvPr id="4" name="Footer Placeholder 3"/>
          <p:cNvSpPr>
            <a:spLocks noGrp="1"/>
          </p:cNvSpPr>
          <p:nvPr>
            <p:ph type="ftr" sz="quarter" idx="11"/>
          </p:nvPr>
        </p:nvSpPr>
        <p:spPr/>
        <p:txBody>
          <a:bodyPr/>
          <a:lstStyle/>
          <a:p>
            <a:endParaRPr lang="en-AU"/>
          </a:p>
        </p:txBody>
      </p:sp>
      <p:grpSp>
        <p:nvGrpSpPr>
          <p:cNvPr id="28" name="Group 27"/>
          <p:cNvGrpSpPr/>
          <p:nvPr/>
        </p:nvGrpSpPr>
        <p:grpSpPr>
          <a:xfrm>
            <a:off x="1796589" y="1817667"/>
            <a:ext cx="720000" cy="720000"/>
            <a:chOff x="1796589" y="1817667"/>
            <a:chExt cx="720000" cy="720000"/>
          </a:xfrm>
        </p:grpSpPr>
        <p:sp>
          <p:nvSpPr>
            <p:cNvPr id="27" name="Oval 26"/>
            <p:cNvSpPr>
              <a:spLocks noChangeAspect="1"/>
            </p:cNvSpPr>
            <p:nvPr/>
          </p:nvSpPr>
          <p:spPr>
            <a:xfrm>
              <a:off x="1796589" y="1817667"/>
              <a:ext cx="720000" cy="720000"/>
            </a:xfrm>
            <a:prstGeom prst="ellipse">
              <a:avLst/>
            </a:prstGeom>
            <a:solidFill>
              <a:schemeClr val="tx1"/>
            </a:solidFill>
            <a:ln>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12" name="Group 11"/>
            <p:cNvGrpSpPr/>
            <p:nvPr/>
          </p:nvGrpSpPr>
          <p:grpSpPr>
            <a:xfrm>
              <a:off x="1928368" y="1873181"/>
              <a:ext cx="456442" cy="612837"/>
              <a:chOff x="3671887" y="3214236"/>
              <a:chExt cx="911945" cy="1224414"/>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0558" y="3214236"/>
                <a:ext cx="834603" cy="832517"/>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1887" y="4058822"/>
                <a:ext cx="911945" cy="379828"/>
              </a:xfrm>
              <a:prstGeom prst="rect">
                <a:avLst/>
              </a:prstGeom>
            </p:spPr>
          </p:pic>
        </p:grpSp>
      </p:grpSp>
      <p:sp>
        <p:nvSpPr>
          <p:cNvPr id="13" name="Arc 12"/>
          <p:cNvSpPr/>
          <p:nvPr/>
        </p:nvSpPr>
        <p:spPr>
          <a:xfrm rot="2700000">
            <a:off x="-613350" y="1684020"/>
            <a:ext cx="3763675" cy="3763675"/>
          </a:xfrm>
          <a:prstGeom prst="arc">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5" name="Arc 14"/>
          <p:cNvSpPr/>
          <p:nvPr/>
        </p:nvSpPr>
        <p:spPr>
          <a:xfrm rot="2700000" flipH="1" flipV="1">
            <a:off x="1186850" y="1684020"/>
            <a:ext cx="3763675" cy="3763675"/>
          </a:xfrm>
          <a:prstGeom prst="arc">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6" name="TextBox 15"/>
          <p:cNvSpPr txBox="1"/>
          <p:nvPr/>
        </p:nvSpPr>
        <p:spPr>
          <a:xfrm>
            <a:off x="1313881" y="3421535"/>
            <a:ext cx="1709413" cy="491747"/>
          </a:xfrm>
          <a:prstGeom prst="roundRect">
            <a:avLst>
              <a:gd name="adj" fmla="val 50000"/>
            </a:avLst>
          </a:prstGeom>
          <a:solidFill>
            <a:srgbClr val="FBC902"/>
          </a:solidFill>
        </p:spPr>
        <p:txBody>
          <a:bodyPr wrap="square" lIns="36000" tIns="36000" rIns="36000" bIns="36000" rtlCol="0" anchor="ctr">
            <a:spAutoFit/>
          </a:bodyPr>
          <a:lstStyle/>
          <a:p>
            <a:pPr algn="ctr"/>
            <a:r>
              <a:rPr lang="en-CA" b="1" dirty="0" smtClean="0">
                <a:solidFill>
                  <a:schemeClr val="bg2"/>
                </a:solidFill>
                <a:latin typeface="Arsenal" panose="02010504060200020004" pitchFamily="50" charset="0"/>
              </a:rPr>
              <a:t>A transaction</a:t>
            </a:r>
            <a:endParaRPr lang="en-CA" b="1" dirty="0">
              <a:solidFill>
                <a:schemeClr val="bg2"/>
              </a:solidFill>
              <a:latin typeface="Arsenal" panose="02010504060200020004" pitchFamily="50" charset="0"/>
            </a:endParaRPr>
          </a:p>
        </p:txBody>
      </p:sp>
      <p:sp>
        <p:nvSpPr>
          <p:cNvPr id="18" name="TextBox 17"/>
          <p:cNvSpPr txBox="1"/>
          <p:nvPr/>
        </p:nvSpPr>
        <p:spPr>
          <a:xfrm>
            <a:off x="3160636" y="3437882"/>
            <a:ext cx="1371600" cy="523220"/>
          </a:xfrm>
          <a:prstGeom prst="rect">
            <a:avLst/>
          </a:prstGeom>
          <a:noFill/>
        </p:spPr>
        <p:txBody>
          <a:bodyPr wrap="square" rtlCol="0">
            <a:spAutoFit/>
          </a:bodyPr>
          <a:lstStyle/>
          <a:p>
            <a:pPr algn="ctr"/>
            <a:r>
              <a:rPr lang="en-AU" sz="1400" i="1" dirty="0" smtClean="0">
                <a:latin typeface="Arsenal" panose="02010504060200020004" pitchFamily="50" charset="0"/>
              </a:rPr>
              <a:t>Value Creation via transaction</a:t>
            </a:r>
            <a:endParaRPr lang="en-AU" sz="1400" i="1" dirty="0">
              <a:latin typeface="Arsenal" panose="02010504060200020004" pitchFamily="50" charset="0"/>
            </a:endParaRPr>
          </a:p>
        </p:txBody>
      </p:sp>
      <p:sp>
        <p:nvSpPr>
          <p:cNvPr id="19" name="TextBox 18"/>
          <p:cNvSpPr txBox="1"/>
          <p:nvPr/>
        </p:nvSpPr>
        <p:spPr>
          <a:xfrm>
            <a:off x="3723385" y="4137882"/>
            <a:ext cx="4495800" cy="307777"/>
          </a:xfrm>
          <a:prstGeom prst="rect">
            <a:avLst/>
          </a:prstGeom>
          <a:noFill/>
        </p:spPr>
        <p:txBody>
          <a:bodyPr wrap="square" rtlCol="0">
            <a:spAutoFit/>
          </a:bodyPr>
          <a:lstStyle/>
          <a:p>
            <a:pPr algn="ctr"/>
            <a:r>
              <a:rPr lang="en-AU" sz="1400" i="1" dirty="0" smtClean="0">
                <a:latin typeface="Arsenal" panose="02010504060200020004" pitchFamily="50" charset="0"/>
              </a:rPr>
              <a:t>Multi-transactions</a:t>
            </a:r>
            <a:endParaRPr lang="en-AU" sz="1400" i="1" dirty="0">
              <a:latin typeface="Arsenal" panose="02010504060200020004" pitchFamily="50" charset="0"/>
            </a:endParaRPr>
          </a:p>
        </p:txBody>
      </p:sp>
      <p:sp>
        <p:nvSpPr>
          <p:cNvPr id="20" name="TextBox 19"/>
          <p:cNvSpPr txBox="1"/>
          <p:nvPr/>
        </p:nvSpPr>
        <p:spPr>
          <a:xfrm>
            <a:off x="6886701" y="3330160"/>
            <a:ext cx="2161627" cy="738664"/>
          </a:xfrm>
          <a:prstGeom prst="rect">
            <a:avLst/>
          </a:prstGeom>
          <a:noFill/>
        </p:spPr>
        <p:txBody>
          <a:bodyPr wrap="square" rtlCol="0">
            <a:spAutoFit/>
          </a:bodyPr>
          <a:lstStyle/>
          <a:p>
            <a:pPr algn="ctr"/>
            <a:r>
              <a:rPr lang="en-AU" sz="1400" i="1" dirty="0" smtClean="0">
                <a:latin typeface="Arsenal" panose="02010504060200020004" pitchFamily="50" charset="0"/>
              </a:rPr>
              <a:t>Transactions are</a:t>
            </a:r>
          </a:p>
          <a:p>
            <a:pPr algn="ctr"/>
            <a:r>
              <a:rPr lang="en-AU" sz="1400" i="1" dirty="0">
                <a:latin typeface="Arsenal" panose="02010504060200020004" pitchFamily="50" charset="0"/>
              </a:rPr>
              <a:t>r</a:t>
            </a:r>
            <a:r>
              <a:rPr lang="en-AU" sz="1400" i="1" dirty="0" smtClean="0">
                <a:latin typeface="Arsenal" panose="02010504060200020004" pitchFamily="50" charset="0"/>
              </a:rPr>
              <a:t>epeatable, replicable,</a:t>
            </a:r>
          </a:p>
          <a:p>
            <a:pPr algn="ctr"/>
            <a:r>
              <a:rPr lang="en-AU" sz="1400" i="1" dirty="0" smtClean="0">
                <a:latin typeface="Arsenal" panose="02010504060200020004" pitchFamily="50" charset="0"/>
              </a:rPr>
              <a:t>transportable</a:t>
            </a:r>
            <a:endParaRPr lang="en-AU" sz="1400" i="1" dirty="0">
              <a:latin typeface="Arsenal" panose="02010504060200020004" pitchFamily="50" charset="0"/>
            </a:endParaRPr>
          </a:p>
        </p:txBody>
      </p:sp>
      <p:sp>
        <p:nvSpPr>
          <p:cNvPr id="21" name="TextBox 20"/>
          <p:cNvSpPr txBox="1"/>
          <p:nvPr/>
        </p:nvSpPr>
        <p:spPr>
          <a:xfrm>
            <a:off x="3685348" y="2657672"/>
            <a:ext cx="4495800" cy="523220"/>
          </a:xfrm>
          <a:prstGeom prst="rect">
            <a:avLst/>
          </a:prstGeom>
          <a:noFill/>
        </p:spPr>
        <p:txBody>
          <a:bodyPr wrap="square" rtlCol="0">
            <a:spAutoFit/>
          </a:bodyPr>
          <a:lstStyle/>
          <a:p>
            <a:pPr algn="ctr"/>
            <a:r>
              <a:rPr lang="en-AU" sz="1400" i="1" dirty="0" smtClean="0">
                <a:latin typeface="Arsenal" panose="02010504060200020004" pitchFamily="50" charset="0"/>
              </a:rPr>
              <a:t>Business plan is in place, a go to market strategy, processes and systems, and professional management </a:t>
            </a:r>
            <a:endParaRPr lang="en-AU" sz="1400" i="1" dirty="0">
              <a:latin typeface="Arsenal" panose="02010504060200020004" pitchFamily="50" charset="0"/>
            </a:endParaRPr>
          </a:p>
        </p:txBody>
      </p:sp>
      <p:sp>
        <p:nvSpPr>
          <p:cNvPr id="22" name="TextBox 21"/>
          <p:cNvSpPr txBox="1"/>
          <p:nvPr/>
        </p:nvSpPr>
        <p:spPr>
          <a:xfrm>
            <a:off x="1479411" y="5412829"/>
            <a:ext cx="1461537" cy="369332"/>
          </a:xfrm>
          <a:prstGeom prst="rect">
            <a:avLst/>
          </a:prstGeom>
          <a:noFill/>
        </p:spPr>
        <p:txBody>
          <a:bodyPr wrap="square" rtlCol="0">
            <a:spAutoFit/>
          </a:bodyPr>
          <a:lstStyle/>
          <a:p>
            <a:pPr algn="ctr"/>
            <a:r>
              <a:rPr lang="en-AU" dirty="0" smtClean="0">
                <a:latin typeface="Comfortaa" panose="020F0603070000060003" pitchFamily="34" charset="0"/>
              </a:rPr>
              <a:t>Customer</a:t>
            </a:r>
            <a:endParaRPr lang="en-AU" dirty="0">
              <a:latin typeface="Comfortaa" panose="020F0603070000060003" pitchFamily="34" charset="0"/>
            </a:endParaRPr>
          </a:p>
        </p:txBody>
      </p:sp>
      <p:sp>
        <p:nvSpPr>
          <p:cNvPr id="23" name="TextBox 22"/>
          <p:cNvSpPr txBox="1"/>
          <p:nvPr/>
        </p:nvSpPr>
        <p:spPr>
          <a:xfrm>
            <a:off x="1515972" y="2545664"/>
            <a:ext cx="1288975" cy="369332"/>
          </a:xfrm>
          <a:prstGeom prst="rect">
            <a:avLst/>
          </a:prstGeom>
          <a:noFill/>
        </p:spPr>
        <p:txBody>
          <a:bodyPr wrap="square" rtlCol="0">
            <a:spAutoFit/>
          </a:bodyPr>
          <a:lstStyle/>
          <a:p>
            <a:pPr algn="ctr"/>
            <a:r>
              <a:rPr lang="en-AU" dirty="0" smtClean="0">
                <a:latin typeface="Comfortaa" panose="020F0603070000060003" pitchFamily="34" charset="0"/>
              </a:rPr>
              <a:t>Supplier</a:t>
            </a:r>
            <a:endParaRPr lang="en-AU" dirty="0">
              <a:latin typeface="Comfortaa" panose="020F0603070000060003" pitchFamily="34" charset="0"/>
            </a:endParaRPr>
          </a:p>
        </p:txBody>
      </p:sp>
      <p:sp>
        <p:nvSpPr>
          <p:cNvPr id="24" name="TextBox 23"/>
          <p:cNvSpPr txBox="1"/>
          <p:nvPr/>
        </p:nvSpPr>
        <p:spPr>
          <a:xfrm>
            <a:off x="9069017" y="5400159"/>
            <a:ext cx="1514311" cy="646331"/>
          </a:xfrm>
          <a:prstGeom prst="rect">
            <a:avLst/>
          </a:prstGeom>
          <a:noFill/>
        </p:spPr>
        <p:txBody>
          <a:bodyPr wrap="square" rtlCol="0">
            <a:spAutoFit/>
          </a:bodyPr>
          <a:lstStyle/>
          <a:p>
            <a:pPr algn="ctr"/>
            <a:r>
              <a:rPr lang="en-AU" dirty="0" smtClean="0">
                <a:latin typeface="Comfortaa" panose="020F0603070000060003" pitchFamily="34" charset="0"/>
              </a:rPr>
              <a:t>Many Customers</a:t>
            </a:r>
            <a:endParaRPr lang="en-AU" dirty="0">
              <a:latin typeface="Comfortaa" panose="020F0603070000060003" pitchFamily="34" charset="0"/>
            </a:endParaRPr>
          </a:p>
        </p:txBody>
      </p:sp>
      <p:sp>
        <p:nvSpPr>
          <p:cNvPr id="25" name="TextBox 24"/>
          <p:cNvSpPr txBox="1"/>
          <p:nvPr/>
        </p:nvSpPr>
        <p:spPr>
          <a:xfrm>
            <a:off x="9019249" y="2512402"/>
            <a:ext cx="1653022" cy="646331"/>
          </a:xfrm>
          <a:prstGeom prst="rect">
            <a:avLst/>
          </a:prstGeom>
          <a:noFill/>
        </p:spPr>
        <p:txBody>
          <a:bodyPr wrap="square" rtlCol="0">
            <a:spAutoFit/>
          </a:bodyPr>
          <a:lstStyle/>
          <a:p>
            <a:pPr algn="ctr"/>
            <a:r>
              <a:rPr lang="en-AU" dirty="0" smtClean="0">
                <a:latin typeface="Comfortaa" panose="020F0603070000060003" pitchFamily="34" charset="0"/>
              </a:rPr>
              <a:t>Many Customers</a:t>
            </a:r>
            <a:endParaRPr lang="en-AU" dirty="0">
              <a:latin typeface="Comfortaa" panose="020F0603070000060003" pitchFamily="34" charset="0"/>
            </a:endParaRPr>
          </a:p>
        </p:txBody>
      </p:sp>
      <p:grpSp>
        <p:nvGrpSpPr>
          <p:cNvPr id="33" name="Group 32"/>
          <p:cNvGrpSpPr/>
          <p:nvPr/>
        </p:nvGrpSpPr>
        <p:grpSpPr>
          <a:xfrm>
            <a:off x="9466174" y="4702691"/>
            <a:ext cx="720000" cy="720000"/>
            <a:chOff x="9466174" y="4702691"/>
            <a:chExt cx="720000" cy="720000"/>
          </a:xfrm>
        </p:grpSpPr>
        <p:sp>
          <p:nvSpPr>
            <p:cNvPr id="32" name="Oval 31"/>
            <p:cNvSpPr>
              <a:spLocks noChangeAspect="1"/>
            </p:cNvSpPr>
            <p:nvPr/>
          </p:nvSpPr>
          <p:spPr>
            <a:xfrm>
              <a:off x="9466174" y="4702691"/>
              <a:ext cx="720000" cy="720000"/>
            </a:xfrm>
            <a:prstGeom prst="ellipse">
              <a:avLst/>
            </a:prstGeom>
            <a:solidFill>
              <a:schemeClr val="tx1"/>
            </a:solidFill>
            <a:ln>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37824" y="4859760"/>
              <a:ext cx="576699" cy="396000"/>
            </a:xfrm>
            <a:prstGeom prst="rect">
              <a:avLst/>
            </a:prstGeom>
          </p:spPr>
        </p:pic>
      </p:grpSp>
      <p:grpSp>
        <p:nvGrpSpPr>
          <p:cNvPr id="31" name="Group 30"/>
          <p:cNvGrpSpPr/>
          <p:nvPr/>
        </p:nvGrpSpPr>
        <p:grpSpPr>
          <a:xfrm>
            <a:off x="1796059" y="4702691"/>
            <a:ext cx="720000" cy="720000"/>
            <a:chOff x="1796059" y="4702691"/>
            <a:chExt cx="720000" cy="720000"/>
          </a:xfrm>
        </p:grpSpPr>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05059" y="4711691"/>
              <a:ext cx="702000" cy="702000"/>
            </a:xfrm>
            <a:prstGeom prst="rect">
              <a:avLst/>
            </a:prstGeom>
          </p:spPr>
        </p:pic>
        <p:sp>
          <p:nvSpPr>
            <p:cNvPr id="29" name="Oval 28"/>
            <p:cNvSpPr>
              <a:spLocks noChangeAspect="1"/>
            </p:cNvSpPr>
            <p:nvPr/>
          </p:nvSpPr>
          <p:spPr>
            <a:xfrm>
              <a:off x="1796059" y="4702691"/>
              <a:ext cx="720000" cy="720000"/>
            </a:xfrm>
            <a:prstGeom prst="ellipse">
              <a:avLst/>
            </a:prstGeom>
            <a:noFill/>
            <a:ln>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4" name="Group 33"/>
          <p:cNvGrpSpPr/>
          <p:nvPr/>
        </p:nvGrpSpPr>
        <p:grpSpPr>
          <a:xfrm>
            <a:off x="9485761" y="1721524"/>
            <a:ext cx="720000" cy="720000"/>
            <a:chOff x="9466174" y="4702691"/>
            <a:chExt cx="720000" cy="720000"/>
          </a:xfrm>
        </p:grpSpPr>
        <p:sp>
          <p:nvSpPr>
            <p:cNvPr id="35" name="Oval 34"/>
            <p:cNvSpPr>
              <a:spLocks noChangeAspect="1"/>
            </p:cNvSpPr>
            <p:nvPr/>
          </p:nvSpPr>
          <p:spPr>
            <a:xfrm>
              <a:off x="9466174" y="4702691"/>
              <a:ext cx="720000" cy="720000"/>
            </a:xfrm>
            <a:prstGeom prst="ellipse">
              <a:avLst/>
            </a:prstGeom>
            <a:solidFill>
              <a:schemeClr val="tx1"/>
            </a:solidFill>
            <a:ln>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36" name="Picture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37824" y="4859760"/>
              <a:ext cx="576699" cy="396000"/>
            </a:xfrm>
            <a:prstGeom prst="rect">
              <a:avLst/>
            </a:prstGeom>
          </p:spPr>
        </p:pic>
      </p:grpSp>
      <p:sp>
        <p:nvSpPr>
          <p:cNvPr id="39" name="Arc 38"/>
          <p:cNvSpPr/>
          <p:nvPr/>
        </p:nvSpPr>
        <p:spPr>
          <a:xfrm rot="2700000">
            <a:off x="7063822" y="1684020"/>
            <a:ext cx="3763675" cy="3763675"/>
          </a:xfrm>
          <a:prstGeom prst="arc">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40" name="Arc 39"/>
          <p:cNvSpPr/>
          <p:nvPr/>
        </p:nvSpPr>
        <p:spPr>
          <a:xfrm rot="2700000" flipH="1" flipV="1">
            <a:off x="8864022" y="1684020"/>
            <a:ext cx="3763675" cy="3763675"/>
          </a:xfrm>
          <a:prstGeom prst="arc">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41" name="Arc 40"/>
          <p:cNvSpPr>
            <a:spLocks noChangeAspect="1"/>
          </p:cNvSpPr>
          <p:nvPr/>
        </p:nvSpPr>
        <p:spPr>
          <a:xfrm rot="20400000">
            <a:off x="-3750001" y="4480513"/>
            <a:ext cx="19692000" cy="19692000"/>
          </a:xfrm>
          <a:prstGeom prst="arc">
            <a:avLst>
              <a:gd name="adj1" fmla="val 16200000"/>
              <a:gd name="adj2" fmla="val 18534316"/>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42" name="Arc 41"/>
          <p:cNvSpPr>
            <a:spLocks noChangeAspect="1"/>
          </p:cNvSpPr>
          <p:nvPr/>
        </p:nvSpPr>
        <p:spPr>
          <a:xfrm rot="20400000" flipH="1" flipV="1">
            <a:off x="-3912360" y="-13887488"/>
            <a:ext cx="19692000" cy="19692000"/>
          </a:xfrm>
          <a:prstGeom prst="arc">
            <a:avLst>
              <a:gd name="adj1" fmla="val 16200000"/>
              <a:gd name="adj2" fmla="val 18534316"/>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47" name="Arc 46"/>
          <p:cNvSpPr>
            <a:spLocks noChangeAspect="1"/>
          </p:cNvSpPr>
          <p:nvPr/>
        </p:nvSpPr>
        <p:spPr>
          <a:xfrm rot="20400000">
            <a:off x="-3785321" y="1324948"/>
            <a:ext cx="19692000" cy="19692000"/>
          </a:xfrm>
          <a:prstGeom prst="arc">
            <a:avLst>
              <a:gd name="adj1" fmla="val 16200000"/>
              <a:gd name="adj2" fmla="val 18534316"/>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48" name="Arc 47"/>
          <p:cNvSpPr>
            <a:spLocks noChangeAspect="1"/>
          </p:cNvSpPr>
          <p:nvPr/>
        </p:nvSpPr>
        <p:spPr>
          <a:xfrm rot="20400000" flipH="1" flipV="1">
            <a:off x="-3947680" y="-17043053"/>
            <a:ext cx="19692000" cy="19692000"/>
          </a:xfrm>
          <a:prstGeom prst="arc">
            <a:avLst>
              <a:gd name="adj1" fmla="val 16200000"/>
              <a:gd name="adj2" fmla="val 18534316"/>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45" name="TextBox 44"/>
          <p:cNvSpPr txBox="1"/>
          <p:nvPr/>
        </p:nvSpPr>
        <p:spPr>
          <a:xfrm>
            <a:off x="3639460" y="4905215"/>
            <a:ext cx="4663650" cy="484983"/>
          </a:xfrm>
          <a:prstGeom prst="roundRect">
            <a:avLst>
              <a:gd name="adj" fmla="val 48074"/>
            </a:avLst>
          </a:prstGeom>
          <a:solidFill>
            <a:srgbClr val="FBC902"/>
          </a:solidFill>
        </p:spPr>
        <p:txBody>
          <a:bodyPr wrap="square" lIns="36000" tIns="36000" rIns="36000" bIns="36000" rtlCol="0" anchor="ctr">
            <a:spAutoFit/>
          </a:bodyPr>
          <a:lstStyle/>
          <a:p>
            <a:pPr algn="ctr"/>
            <a:r>
              <a:rPr lang="en-CA" b="1" dirty="0" smtClean="0">
                <a:solidFill>
                  <a:schemeClr val="bg2"/>
                </a:solidFill>
                <a:latin typeface="Arsenal" panose="02010504060200020004" pitchFamily="50" charset="0"/>
              </a:rPr>
              <a:t>A potentially interesting idea for a business</a:t>
            </a:r>
            <a:endParaRPr lang="en-CA" b="1" dirty="0">
              <a:solidFill>
                <a:schemeClr val="bg2"/>
              </a:solidFill>
              <a:latin typeface="Arsenal" panose="02010504060200020004" pitchFamily="50" charset="0"/>
            </a:endParaRPr>
          </a:p>
        </p:txBody>
      </p:sp>
      <p:sp>
        <p:nvSpPr>
          <p:cNvPr id="46" name="TextBox 45"/>
          <p:cNvSpPr txBox="1"/>
          <p:nvPr/>
        </p:nvSpPr>
        <p:spPr>
          <a:xfrm>
            <a:off x="8991053" y="3212976"/>
            <a:ext cx="1709413" cy="908864"/>
          </a:xfrm>
          <a:prstGeom prst="roundRect">
            <a:avLst>
              <a:gd name="adj" fmla="val 50000"/>
            </a:avLst>
          </a:prstGeom>
          <a:solidFill>
            <a:srgbClr val="FBC902"/>
          </a:solidFill>
        </p:spPr>
        <p:txBody>
          <a:bodyPr wrap="square" lIns="36000" tIns="36000" rIns="36000" bIns="36000" rtlCol="0" anchor="ctr">
            <a:spAutoFit/>
          </a:bodyPr>
          <a:lstStyle/>
          <a:p>
            <a:pPr algn="ctr"/>
            <a:r>
              <a:rPr lang="en-CA" b="1" dirty="0" smtClean="0">
                <a:solidFill>
                  <a:schemeClr val="bg2"/>
                </a:solidFill>
                <a:latin typeface="Arsenal" panose="02010504060200020004" pitchFamily="50" charset="0"/>
              </a:rPr>
              <a:t>A business is created</a:t>
            </a:r>
            <a:endParaRPr lang="en-CA" b="1" dirty="0">
              <a:solidFill>
                <a:schemeClr val="bg2"/>
              </a:solidFill>
              <a:latin typeface="Arsenal" panose="02010504060200020004" pitchFamily="50" charset="0"/>
            </a:endParaRPr>
          </a:p>
        </p:txBody>
      </p:sp>
      <p:sp>
        <p:nvSpPr>
          <p:cNvPr id="49" name="TextBox 48"/>
          <p:cNvSpPr txBox="1"/>
          <p:nvPr/>
        </p:nvSpPr>
        <p:spPr>
          <a:xfrm>
            <a:off x="3316215" y="1726031"/>
            <a:ext cx="5310140" cy="484983"/>
          </a:xfrm>
          <a:prstGeom prst="roundRect">
            <a:avLst>
              <a:gd name="adj" fmla="val 48074"/>
            </a:avLst>
          </a:prstGeom>
          <a:solidFill>
            <a:srgbClr val="FBC902"/>
          </a:solidFill>
        </p:spPr>
        <p:txBody>
          <a:bodyPr wrap="square" lIns="36000" tIns="36000" rIns="36000" bIns="36000" rtlCol="0" anchor="ctr">
            <a:spAutoFit/>
          </a:bodyPr>
          <a:lstStyle/>
          <a:p>
            <a:pPr algn="ctr"/>
            <a:r>
              <a:rPr lang="en-CA" b="1" dirty="0" smtClean="0">
                <a:solidFill>
                  <a:schemeClr val="bg2"/>
                </a:solidFill>
                <a:latin typeface="Arsenal" panose="02010504060200020004" pitchFamily="50" charset="0"/>
              </a:rPr>
              <a:t>The business has reached the point of sustainability</a:t>
            </a:r>
            <a:endParaRPr lang="en-CA" b="1" dirty="0">
              <a:solidFill>
                <a:schemeClr val="bg2"/>
              </a:solidFill>
              <a:latin typeface="Arsenal" panose="02010504060200020004" pitchFamily="50" charset="0"/>
            </a:endParaRPr>
          </a:p>
        </p:txBody>
      </p:sp>
    </p:spTree>
    <p:extLst>
      <p:ext uri="{BB962C8B-B14F-4D97-AF65-F5344CB8AC3E}">
        <p14:creationId xmlns:p14="http://schemas.microsoft.com/office/powerpoint/2010/main" val="303148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22" presetClass="entr" presetSubtype="8" fill="hold" grpId="0" nodeType="afterEffect">
                                  <p:stCondLst>
                                    <p:cond delay="100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childTnLst>
                          </p:cTn>
                        </p:par>
                        <p:par>
                          <p:cTn id="49" fill="hold">
                            <p:stCondLst>
                              <p:cond delay="1500"/>
                            </p:stCondLst>
                            <p:childTnLst>
                              <p:par>
                                <p:cTn id="50" presetID="22" presetClass="entr" presetSubtype="2"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right)">
                                      <p:cBhvr>
                                        <p:cTn id="52" dur="500"/>
                                        <p:tgtEl>
                                          <p:spTgt spid="42"/>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par>
                          <p:cTn id="57" fill="hold">
                            <p:stCondLst>
                              <p:cond delay="2500"/>
                            </p:stCondLst>
                            <p:childTnLst>
                              <p:par>
                                <p:cTn id="58" presetID="22" presetClass="entr" presetSubtype="8" fill="hold" grpId="0" nodeType="afterEffect">
                                  <p:stCondLst>
                                    <p:cond delay="1000"/>
                                  </p:stCondLst>
                                  <p:childTnLst>
                                    <p:set>
                                      <p:cBhvr>
                                        <p:cTn id="59" dur="1" fill="hold">
                                          <p:stCondLst>
                                            <p:cond delay="0"/>
                                          </p:stCondLst>
                                        </p:cTn>
                                        <p:tgtEl>
                                          <p:spTgt spid="45"/>
                                        </p:tgtEl>
                                        <p:attrNameLst>
                                          <p:attrName>style.visibility</p:attrName>
                                        </p:attrNameLst>
                                      </p:cBhvr>
                                      <p:to>
                                        <p:strVal val="visible"/>
                                      </p:to>
                                    </p:set>
                                    <p:animEffect transition="in" filter="wipe(left)">
                                      <p:cBhvr>
                                        <p:cTn id="60" dur="500"/>
                                        <p:tgtEl>
                                          <p:spTgt spid="45"/>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par>
                          <p:cTn id="70" fill="hold">
                            <p:stCondLst>
                              <p:cond delay="1000"/>
                            </p:stCondLst>
                            <p:childTnLst>
                              <p:par>
                                <p:cTn id="71" presetID="22" presetClass="entr" presetSubtype="4" fill="hold" grpId="0" nodeType="after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wipe(down)">
                                      <p:cBhvr>
                                        <p:cTn id="73" dur="500"/>
                                        <p:tgtEl>
                                          <p:spTgt spid="40"/>
                                        </p:tgtEl>
                                      </p:cBhvr>
                                    </p:animEffect>
                                  </p:childTnLst>
                                </p:cTn>
                              </p:par>
                            </p:childTnLst>
                          </p:cTn>
                        </p:par>
                        <p:par>
                          <p:cTn id="74" fill="hold">
                            <p:stCondLst>
                              <p:cond delay="1500"/>
                            </p:stCondLst>
                            <p:childTnLst>
                              <p:par>
                                <p:cTn id="75" presetID="22" presetClass="entr" presetSubtype="1"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up)">
                                      <p:cBhvr>
                                        <p:cTn id="77" dur="500"/>
                                        <p:tgtEl>
                                          <p:spTgt spid="39"/>
                                        </p:tgtEl>
                                      </p:cBhvr>
                                    </p:animEffect>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2500"/>
                            </p:stCondLst>
                            <p:childTnLst>
                              <p:par>
                                <p:cTn id="83" presetID="22" presetClass="entr" presetSubtype="8" fill="hold" grpId="0" nodeType="afterEffect">
                                  <p:stCondLst>
                                    <p:cond delay="1000"/>
                                  </p:stCondLst>
                                  <p:childTnLst>
                                    <p:set>
                                      <p:cBhvr>
                                        <p:cTn id="84" dur="1" fill="hold">
                                          <p:stCondLst>
                                            <p:cond delay="0"/>
                                          </p:stCondLst>
                                        </p:cTn>
                                        <p:tgtEl>
                                          <p:spTgt spid="46"/>
                                        </p:tgtEl>
                                        <p:attrNameLst>
                                          <p:attrName>style.visibility</p:attrName>
                                        </p:attrNameLst>
                                      </p:cBhvr>
                                      <p:to>
                                        <p:strVal val="visible"/>
                                      </p:to>
                                    </p:set>
                                    <p:animEffect transition="in" filter="wipe(left)">
                                      <p:cBhvr>
                                        <p:cTn id="85" dur="500"/>
                                        <p:tgtEl>
                                          <p:spTgt spid="4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right)">
                                      <p:cBhvr>
                                        <p:cTn id="90" dur="500"/>
                                        <p:tgtEl>
                                          <p:spTgt spid="48"/>
                                        </p:tgtEl>
                                      </p:cBhvr>
                                    </p:animEffect>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ipe(left)">
                                      <p:cBhvr>
                                        <p:cTn id="94" dur="500"/>
                                        <p:tgtEl>
                                          <p:spTgt spid="47"/>
                                        </p:tgtEl>
                                      </p:cBhvr>
                                    </p:animEffect>
                                  </p:childTnLst>
                                </p:cTn>
                              </p:par>
                            </p:childTnLst>
                          </p:cTn>
                        </p:par>
                        <p:par>
                          <p:cTn id="95" fill="hold">
                            <p:stCondLst>
                              <p:cond delay="1000"/>
                            </p:stCondLst>
                            <p:childTnLst>
                              <p:par>
                                <p:cTn id="96" presetID="10" presetClass="entr" presetSubtype="0" fill="hold" grpId="0" nodeType="after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500"/>
                                        <p:tgtEl>
                                          <p:spTgt spid="21"/>
                                        </p:tgtEl>
                                      </p:cBhvr>
                                    </p:animEffect>
                                  </p:childTnLst>
                                </p:cTn>
                              </p:par>
                            </p:childTnLst>
                          </p:cTn>
                        </p:par>
                        <p:par>
                          <p:cTn id="99" fill="hold">
                            <p:stCondLst>
                              <p:cond delay="1500"/>
                            </p:stCondLst>
                            <p:childTnLst>
                              <p:par>
                                <p:cTn id="100" presetID="22" presetClass="entr" presetSubtype="8" fill="hold" grpId="0" nodeType="afterEffect">
                                  <p:stCondLst>
                                    <p:cond delay="1000"/>
                                  </p:stCondLst>
                                  <p:childTnLst>
                                    <p:set>
                                      <p:cBhvr>
                                        <p:cTn id="101" dur="1" fill="hold">
                                          <p:stCondLst>
                                            <p:cond delay="0"/>
                                          </p:stCondLst>
                                        </p:cTn>
                                        <p:tgtEl>
                                          <p:spTgt spid="49"/>
                                        </p:tgtEl>
                                        <p:attrNameLst>
                                          <p:attrName>style.visibility</p:attrName>
                                        </p:attrNameLst>
                                      </p:cBhvr>
                                      <p:to>
                                        <p:strVal val="visible"/>
                                      </p:to>
                                    </p:set>
                                    <p:animEffect transition="in" filter="wipe(left)">
                                      <p:cBhvr>
                                        <p:cTn id="10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8" grpId="0"/>
      <p:bldP spid="19" grpId="0"/>
      <p:bldP spid="20" grpId="0"/>
      <p:bldP spid="21" grpId="0"/>
      <p:bldP spid="22" grpId="0"/>
      <p:bldP spid="23" grpId="0"/>
      <p:bldP spid="24" grpId="0"/>
      <p:bldP spid="25" grpId="0"/>
      <p:bldP spid="39" grpId="0" animBg="1"/>
      <p:bldP spid="40" grpId="0" animBg="1"/>
      <p:bldP spid="41" grpId="0" animBg="1"/>
      <p:bldP spid="42" grpId="0" animBg="1"/>
      <p:bldP spid="47" grpId="0" animBg="1"/>
      <p:bldP spid="48" grpId="0" animBg="1"/>
      <p:bldP spid="45" grpId="0" animBg="1"/>
      <p:bldP spid="46" grpId="0" animBg="1"/>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6305356" y="3733728"/>
            <a:ext cx="2808000" cy="2196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t"/>
          <a:lstStyle/>
          <a:p>
            <a:r>
              <a:rPr lang="en-AU" dirty="0">
                <a:latin typeface="Arsenal" panose="02010504060200020004" pitchFamily="50" charset="0"/>
              </a:rPr>
              <a:t>Regular reporting on financial and management information is considered and evaluated by the management team and acted upon as appropriate</a:t>
            </a:r>
            <a:r>
              <a:rPr lang="en-AU" dirty="0" smtClean="0">
                <a:latin typeface="Arsenal" panose="02010504060200020004" pitchFamily="50" charset="0"/>
              </a:rPr>
              <a:t>.</a:t>
            </a:r>
            <a:endParaRPr lang="en-AU" dirty="0">
              <a:latin typeface="Arsenal" panose="02010504060200020004" pitchFamily="50" charset="0"/>
            </a:endParaRPr>
          </a:p>
        </p:txBody>
      </p:sp>
      <p:sp>
        <p:nvSpPr>
          <p:cNvPr id="2" name="Title 1"/>
          <p:cNvSpPr>
            <a:spLocks noGrp="1"/>
          </p:cNvSpPr>
          <p:nvPr>
            <p:ph type="title"/>
          </p:nvPr>
        </p:nvSpPr>
        <p:spPr/>
        <p:txBody>
          <a:bodyPr/>
          <a:lstStyle/>
          <a:p>
            <a:r>
              <a:rPr lang="en-CA" smtClean="0"/>
              <a:t>The Tests of a Sustainable Business</a:t>
            </a:r>
            <a:endParaRPr lang="en-CA" dirty="0"/>
          </a:p>
        </p:txBody>
      </p:sp>
      <p:sp>
        <p:nvSpPr>
          <p:cNvPr id="4" name="Footer Placeholder 3"/>
          <p:cNvSpPr>
            <a:spLocks noGrp="1"/>
          </p:cNvSpPr>
          <p:nvPr>
            <p:ph type="ftr" sz="quarter" idx="11"/>
          </p:nvPr>
        </p:nvSpPr>
        <p:spPr/>
        <p:txBody>
          <a:bodyPr/>
          <a:lstStyle/>
          <a:p>
            <a:endParaRPr lang="en-AU"/>
          </a:p>
        </p:txBody>
      </p:sp>
      <p:sp>
        <p:nvSpPr>
          <p:cNvPr id="8" name="Rectangle 7"/>
          <p:cNvSpPr/>
          <p:nvPr/>
        </p:nvSpPr>
        <p:spPr>
          <a:xfrm>
            <a:off x="299664" y="1215682"/>
            <a:ext cx="2808000" cy="2196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t"/>
          <a:lstStyle/>
          <a:p>
            <a:r>
              <a:rPr lang="en-AU" dirty="0">
                <a:latin typeface="Arsenal" panose="02010504060200020004" pitchFamily="50" charset="0"/>
              </a:rPr>
              <a:t>You, the owner/leader of the business, can leave it for an extended period of time and it will be self sustaining and profitable</a:t>
            </a:r>
            <a:r>
              <a:rPr lang="en-AU" dirty="0" smtClean="0">
                <a:latin typeface="Arsenal" panose="02010504060200020004" pitchFamily="50" charset="0"/>
              </a:rPr>
              <a:t>.</a:t>
            </a:r>
            <a:endParaRPr lang="en-AU" dirty="0">
              <a:latin typeface="Arsenal" panose="02010504060200020004" pitchFamily="50" charset="0"/>
            </a:endParaRPr>
          </a:p>
        </p:txBody>
      </p:sp>
      <p:sp>
        <p:nvSpPr>
          <p:cNvPr id="9" name="Rectangle 8"/>
          <p:cNvSpPr/>
          <p:nvPr/>
        </p:nvSpPr>
        <p:spPr>
          <a:xfrm>
            <a:off x="299664" y="3733728"/>
            <a:ext cx="2808000" cy="2196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t"/>
          <a:lstStyle/>
          <a:p>
            <a:r>
              <a:rPr lang="en-AU" dirty="0">
                <a:latin typeface="Arsenal" panose="02010504060200020004" pitchFamily="50" charset="0"/>
              </a:rPr>
              <a:t>The business as a whole has a clear idea of its sustainable competitive advantages, and is committed to both protecting them and developing them</a:t>
            </a:r>
            <a:r>
              <a:rPr lang="en-AU" dirty="0" smtClean="0">
                <a:latin typeface="Arsenal" panose="02010504060200020004" pitchFamily="50" charset="0"/>
              </a:rPr>
              <a:t>.</a:t>
            </a:r>
            <a:endParaRPr lang="en-AU" dirty="0">
              <a:latin typeface="Arsenal" panose="02010504060200020004" pitchFamily="50" charset="0"/>
            </a:endParaRPr>
          </a:p>
        </p:txBody>
      </p:sp>
      <p:sp>
        <p:nvSpPr>
          <p:cNvPr id="14" name="Rectangle 13"/>
          <p:cNvSpPr/>
          <p:nvPr/>
        </p:nvSpPr>
        <p:spPr>
          <a:xfrm>
            <a:off x="3292829" y="1215682"/>
            <a:ext cx="2808000" cy="2196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t"/>
          <a:lstStyle/>
          <a:p>
            <a:r>
              <a:rPr lang="en-AU" dirty="0">
                <a:latin typeface="Arsenal" panose="02010504060200020004" pitchFamily="50" charset="0"/>
              </a:rPr>
              <a:t>Any of your key staff can leave the business for a period of time and it will be self sustaining and profitable</a:t>
            </a:r>
            <a:r>
              <a:rPr lang="en-AU" dirty="0" smtClean="0">
                <a:latin typeface="Arsenal" panose="02010504060200020004" pitchFamily="50" charset="0"/>
              </a:rPr>
              <a:t>.</a:t>
            </a:r>
            <a:endParaRPr lang="en-AU" dirty="0">
              <a:latin typeface="Arsenal" panose="02010504060200020004" pitchFamily="50" charset="0"/>
            </a:endParaRPr>
          </a:p>
        </p:txBody>
      </p:sp>
      <p:sp>
        <p:nvSpPr>
          <p:cNvPr id="15" name="Rectangle 14"/>
          <p:cNvSpPr/>
          <p:nvPr/>
        </p:nvSpPr>
        <p:spPr>
          <a:xfrm>
            <a:off x="3292829" y="3733728"/>
            <a:ext cx="2808000" cy="2196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t"/>
          <a:lstStyle/>
          <a:p>
            <a:r>
              <a:rPr lang="en-AU" dirty="0">
                <a:latin typeface="Arsenal" panose="02010504060200020004" pitchFamily="50" charset="0"/>
              </a:rPr>
              <a:t>There is in place a go to market process which ensure sustainable growth i.e. the business should be growing at least 5% above industry average</a:t>
            </a:r>
            <a:r>
              <a:rPr lang="en-AU" dirty="0" smtClean="0">
                <a:latin typeface="Arsenal" panose="02010504060200020004" pitchFamily="50" charset="0"/>
              </a:rPr>
              <a:t>.</a:t>
            </a:r>
            <a:endParaRPr lang="en-AU" dirty="0">
              <a:latin typeface="Arsenal" panose="02010504060200020004" pitchFamily="50" charset="0"/>
            </a:endParaRPr>
          </a:p>
        </p:txBody>
      </p:sp>
      <p:sp>
        <p:nvSpPr>
          <p:cNvPr id="16" name="Rectangle 15"/>
          <p:cNvSpPr/>
          <p:nvPr/>
        </p:nvSpPr>
        <p:spPr>
          <a:xfrm>
            <a:off x="6285994" y="1215682"/>
            <a:ext cx="2808000" cy="2196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t"/>
          <a:lstStyle/>
          <a:p>
            <a:r>
              <a:rPr lang="en-AU" dirty="0">
                <a:latin typeface="Arsenal" panose="02010504060200020004" pitchFamily="50" charset="0"/>
              </a:rPr>
              <a:t>There is a business plan in place which is understood at all levels of the </a:t>
            </a:r>
            <a:r>
              <a:rPr lang="en-AU" dirty="0" smtClean="0">
                <a:latin typeface="Arsenal" panose="02010504060200020004" pitchFamily="50" charset="0"/>
              </a:rPr>
              <a:t>company</a:t>
            </a:r>
            <a:r>
              <a:rPr lang="en-AU" dirty="0">
                <a:latin typeface="Arsenal" panose="02010504060200020004" pitchFamily="50" charset="0"/>
              </a:rPr>
              <a:t>, and individual and team role’s in delivering on the business plan  are understood and monitored</a:t>
            </a:r>
            <a:r>
              <a:rPr lang="en-AU" dirty="0" smtClean="0">
                <a:latin typeface="Arsenal" panose="02010504060200020004" pitchFamily="50" charset="0"/>
              </a:rPr>
              <a:t>.</a:t>
            </a:r>
            <a:endParaRPr lang="en-AU" dirty="0">
              <a:latin typeface="Arsenal" panose="02010504060200020004" pitchFamily="50" charset="0"/>
            </a:endParaRPr>
          </a:p>
        </p:txBody>
      </p:sp>
      <p:sp>
        <p:nvSpPr>
          <p:cNvPr id="17" name="Rectangle 16"/>
          <p:cNvSpPr/>
          <p:nvPr/>
        </p:nvSpPr>
        <p:spPr>
          <a:xfrm>
            <a:off x="9293380" y="3733728"/>
            <a:ext cx="2808000" cy="2196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t"/>
          <a:lstStyle/>
          <a:p>
            <a:r>
              <a:rPr lang="en-AU" dirty="0">
                <a:latin typeface="Arsenal" panose="02010504060200020004" pitchFamily="50" charset="0"/>
              </a:rPr>
              <a:t>There are systems and processes in-place that minimize costs and reliably ensure appropriate levels of customer service</a:t>
            </a:r>
            <a:r>
              <a:rPr lang="en-AU" dirty="0" smtClean="0">
                <a:latin typeface="Arsenal" panose="02010504060200020004" pitchFamily="50" charset="0"/>
              </a:rPr>
              <a:t>.</a:t>
            </a:r>
            <a:endParaRPr lang="en-AU" dirty="0">
              <a:latin typeface="Arsenal" panose="02010504060200020004" pitchFamily="50" charset="0"/>
            </a:endParaRPr>
          </a:p>
        </p:txBody>
      </p:sp>
      <p:sp>
        <p:nvSpPr>
          <p:cNvPr id="18" name="Rectangle 17"/>
          <p:cNvSpPr/>
          <p:nvPr/>
        </p:nvSpPr>
        <p:spPr>
          <a:xfrm>
            <a:off x="9279160" y="1215682"/>
            <a:ext cx="2808000" cy="2196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t"/>
          <a:lstStyle/>
          <a:p>
            <a:r>
              <a:rPr lang="en-AU" dirty="0">
                <a:latin typeface="Arsenal" panose="02010504060200020004" pitchFamily="50" charset="0"/>
              </a:rPr>
              <a:t>A performance management system is in place where the success or otherwise in delivering on the business plan by individuals and team is linked to remuneration</a:t>
            </a:r>
            <a:r>
              <a:rPr lang="en-AU" dirty="0" smtClean="0">
                <a:latin typeface="Arsenal" panose="02010504060200020004" pitchFamily="50" charset="0"/>
              </a:rPr>
              <a:t>.</a:t>
            </a:r>
            <a:endParaRPr lang="en-AU" dirty="0">
              <a:latin typeface="Arsenal" panose="02010504060200020004" pitchFamily="50" charset="0"/>
            </a:endParaRPr>
          </a:p>
        </p:txBody>
      </p:sp>
      <p:sp>
        <p:nvSpPr>
          <p:cNvPr id="20" name="Diamond 19"/>
          <p:cNvSpPr>
            <a:spLocks noChangeAspect="1"/>
          </p:cNvSpPr>
          <p:nvPr/>
        </p:nvSpPr>
        <p:spPr>
          <a:xfrm>
            <a:off x="37225" y="945682"/>
            <a:ext cx="540000" cy="540000"/>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1</a:t>
            </a:r>
            <a:endParaRPr lang="en-CA" sz="2400" b="1" dirty="0">
              <a:solidFill>
                <a:schemeClr val="bg2"/>
              </a:solidFill>
              <a:latin typeface="Arsenal" panose="02010504060200020004" pitchFamily="50" charset="0"/>
            </a:endParaRPr>
          </a:p>
        </p:txBody>
      </p:sp>
      <p:sp>
        <p:nvSpPr>
          <p:cNvPr id="21" name="Diamond 20"/>
          <p:cNvSpPr>
            <a:spLocks noChangeAspect="1"/>
          </p:cNvSpPr>
          <p:nvPr/>
        </p:nvSpPr>
        <p:spPr>
          <a:xfrm>
            <a:off x="3022829" y="945682"/>
            <a:ext cx="540000" cy="506312"/>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2</a:t>
            </a:r>
            <a:endParaRPr lang="en-CA" sz="2400" b="1" dirty="0">
              <a:solidFill>
                <a:schemeClr val="bg2"/>
              </a:solidFill>
              <a:latin typeface="Arsenal" panose="02010504060200020004" pitchFamily="50" charset="0"/>
            </a:endParaRPr>
          </a:p>
        </p:txBody>
      </p:sp>
      <p:sp>
        <p:nvSpPr>
          <p:cNvPr id="22" name="Diamond 21"/>
          <p:cNvSpPr>
            <a:spLocks noChangeAspect="1"/>
          </p:cNvSpPr>
          <p:nvPr/>
        </p:nvSpPr>
        <p:spPr>
          <a:xfrm>
            <a:off x="6019987" y="945682"/>
            <a:ext cx="540000" cy="506312"/>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3</a:t>
            </a:r>
            <a:endParaRPr lang="en-CA" sz="2400" b="1" dirty="0">
              <a:solidFill>
                <a:schemeClr val="bg2"/>
              </a:solidFill>
              <a:latin typeface="Arsenal" panose="02010504060200020004" pitchFamily="50" charset="0"/>
            </a:endParaRPr>
          </a:p>
        </p:txBody>
      </p:sp>
      <p:sp>
        <p:nvSpPr>
          <p:cNvPr id="23" name="Diamond 22"/>
          <p:cNvSpPr>
            <a:spLocks noChangeAspect="1"/>
          </p:cNvSpPr>
          <p:nvPr/>
        </p:nvSpPr>
        <p:spPr>
          <a:xfrm>
            <a:off x="9017145" y="945682"/>
            <a:ext cx="540000" cy="506312"/>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4</a:t>
            </a:r>
            <a:endParaRPr lang="en-CA" sz="2400" b="1" dirty="0">
              <a:solidFill>
                <a:schemeClr val="bg2"/>
              </a:solidFill>
              <a:latin typeface="Arsenal" panose="02010504060200020004" pitchFamily="50" charset="0"/>
            </a:endParaRPr>
          </a:p>
        </p:txBody>
      </p:sp>
      <p:sp>
        <p:nvSpPr>
          <p:cNvPr id="24" name="Diamond 23"/>
          <p:cNvSpPr>
            <a:spLocks noChangeAspect="1"/>
          </p:cNvSpPr>
          <p:nvPr/>
        </p:nvSpPr>
        <p:spPr>
          <a:xfrm>
            <a:off x="37225" y="3480572"/>
            <a:ext cx="540000" cy="540000"/>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5</a:t>
            </a:r>
            <a:endParaRPr lang="en-CA" sz="2400" b="1" dirty="0">
              <a:solidFill>
                <a:schemeClr val="bg2"/>
              </a:solidFill>
              <a:latin typeface="Arsenal" panose="02010504060200020004" pitchFamily="50" charset="0"/>
            </a:endParaRPr>
          </a:p>
        </p:txBody>
      </p:sp>
      <p:sp>
        <p:nvSpPr>
          <p:cNvPr id="25" name="Diamond 24"/>
          <p:cNvSpPr>
            <a:spLocks noChangeAspect="1"/>
          </p:cNvSpPr>
          <p:nvPr/>
        </p:nvSpPr>
        <p:spPr>
          <a:xfrm>
            <a:off x="3022829" y="3480572"/>
            <a:ext cx="540000" cy="506312"/>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6</a:t>
            </a:r>
            <a:endParaRPr lang="en-CA" sz="2400" b="1" dirty="0">
              <a:solidFill>
                <a:schemeClr val="bg2"/>
              </a:solidFill>
              <a:latin typeface="Arsenal" panose="02010504060200020004" pitchFamily="50" charset="0"/>
            </a:endParaRPr>
          </a:p>
        </p:txBody>
      </p:sp>
      <p:sp>
        <p:nvSpPr>
          <p:cNvPr id="26" name="Diamond 25"/>
          <p:cNvSpPr>
            <a:spLocks noChangeAspect="1"/>
          </p:cNvSpPr>
          <p:nvPr/>
        </p:nvSpPr>
        <p:spPr>
          <a:xfrm>
            <a:off x="6019987" y="3480572"/>
            <a:ext cx="540000" cy="506312"/>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7</a:t>
            </a:r>
            <a:endParaRPr lang="en-CA" sz="2400" b="1" dirty="0">
              <a:solidFill>
                <a:schemeClr val="bg2"/>
              </a:solidFill>
              <a:latin typeface="Arsenal" panose="02010504060200020004" pitchFamily="50" charset="0"/>
            </a:endParaRPr>
          </a:p>
        </p:txBody>
      </p:sp>
      <p:sp>
        <p:nvSpPr>
          <p:cNvPr id="27" name="Diamond 26"/>
          <p:cNvSpPr>
            <a:spLocks noChangeAspect="1"/>
          </p:cNvSpPr>
          <p:nvPr/>
        </p:nvSpPr>
        <p:spPr>
          <a:xfrm>
            <a:off x="9017145" y="3480572"/>
            <a:ext cx="540000" cy="506312"/>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8</a:t>
            </a:r>
            <a:endParaRPr lang="en-CA" sz="2400" b="1" dirty="0">
              <a:solidFill>
                <a:schemeClr val="bg2"/>
              </a:solidFill>
              <a:latin typeface="Arsenal" panose="02010504060200020004" pitchFamily="50" charset="0"/>
            </a:endParaRPr>
          </a:p>
        </p:txBody>
      </p:sp>
    </p:spTree>
    <p:extLst>
      <p:ext uri="{BB962C8B-B14F-4D97-AF65-F5344CB8AC3E}">
        <p14:creationId xmlns:p14="http://schemas.microsoft.com/office/powerpoint/2010/main" val="243726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p:stCondLst>
                              <p:cond delay="500"/>
                            </p:stCondLst>
                            <p:childTnLst>
                              <p:par>
                                <p:cTn id="45" presetID="22" presetClass="entr" presetSubtype="1"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500"/>
                            </p:stCondLst>
                            <p:childTnLst>
                              <p:par>
                                <p:cTn id="54" presetID="22" presetClass="entr" presetSubtype="1"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up)">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childTnLst>
                          </p:cTn>
                        </p:par>
                        <p:par>
                          <p:cTn id="71" fill="hold">
                            <p:stCondLst>
                              <p:cond delay="500"/>
                            </p:stCondLst>
                            <p:childTnLst>
                              <p:par>
                                <p:cTn id="72" presetID="22" presetClass="entr" presetSubtype="1"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up)">
                                      <p:cBhvr>
                                        <p:cTn id="7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0" animBg="1"/>
      <p:bldP spid="9" grpId="0" animBg="1"/>
      <p:bldP spid="14" grpId="0" animBg="1"/>
      <p:bldP spid="15" grpId="0" animBg="1"/>
      <p:bldP spid="16" grpId="0" animBg="1"/>
      <p:bldP spid="17" grpId="0" animBg="1"/>
      <p:bldP spid="18"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Our Technology Approach</a:t>
            </a:r>
            <a:endParaRPr lang="en-CA" dirty="0"/>
          </a:p>
        </p:txBody>
      </p:sp>
      <p:sp>
        <p:nvSpPr>
          <p:cNvPr id="4" name="Footer Placeholder 3"/>
          <p:cNvSpPr>
            <a:spLocks noGrp="1"/>
          </p:cNvSpPr>
          <p:nvPr>
            <p:ph type="ftr" sz="quarter" idx="11"/>
          </p:nvPr>
        </p:nvSpPr>
        <p:spPr/>
        <p:txBody>
          <a:bodyPr/>
          <a:lstStyle/>
          <a:p>
            <a:endParaRPr lang="en-AU"/>
          </a:p>
        </p:txBody>
      </p:sp>
      <p:sp>
        <p:nvSpPr>
          <p:cNvPr id="5" name="Rectangle 4"/>
          <p:cNvSpPr/>
          <p:nvPr/>
        </p:nvSpPr>
        <p:spPr>
          <a:xfrm>
            <a:off x="1344909" y="1088465"/>
            <a:ext cx="2520280" cy="7731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24000" tIns="108000" rIns="108000" rtlCol="0" anchor="t"/>
          <a:lstStyle/>
          <a:p>
            <a:r>
              <a:rPr lang="en-AU" dirty="0" smtClean="0">
                <a:latin typeface="Arsenal" panose="02010504060200020004" pitchFamily="50" charset="0"/>
              </a:rPr>
              <a:t>We look at the current systems &amp; processes</a:t>
            </a:r>
            <a:endParaRPr lang="en-AU" dirty="0">
              <a:latin typeface="Arsenal" panose="02010504060200020004" pitchFamily="50" charset="0"/>
            </a:endParaRPr>
          </a:p>
        </p:txBody>
      </p:sp>
      <p:sp>
        <p:nvSpPr>
          <p:cNvPr id="6" name="Diamond 5"/>
          <p:cNvSpPr>
            <a:spLocks noChangeAspect="1"/>
          </p:cNvSpPr>
          <p:nvPr/>
        </p:nvSpPr>
        <p:spPr>
          <a:xfrm>
            <a:off x="970955" y="1205044"/>
            <a:ext cx="540000" cy="540000"/>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1</a:t>
            </a:r>
            <a:endParaRPr lang="en-CA" sz="2400" b="1" dirty="0">
              <a:solidFill>
                <a:schemeClr val="bg2"/>
              </a:solidFill>
              <a:latin typeface="Arsenal" panose="02010504060200020004" pitchFamily="50" charset="0"/>
            </a:endParaRPr>
          </a:p>
        </p:txBody>
      </p:sp>
      <p:grpSp>
        <p:nvGrpSpPr>
          <p:cNvPr id="26" name="Group 25"/>
          <p:cNvGrpSpPr/>
          <p:nvPr/>
        </p:nvGrpSpPr>
        <p:grpSpPr>
          <a:xfrm>
            <a:off x="4359762" y="2763631"/>
            <a:ext cx="2067095" cy="847210"/>
            <a:chOff x="4429951" y="2763631"/>
            <a:chExt cx="2067095" cy="847210"/>
          </a:xfrm>
        </p:grpSpPr>
        <p:sp>
          <p:nvSpPr>
            <p:cNvPr id="15" name="Right Arrow 14"/>
            <p:cNvSpPr/>
            <p:nvPr/>
          </p:nvSpPr>
          <p:spPr>
            <a:xfrm>
              <a:off x="4436100" y="2763631"/>
              <a:ext cx="2060946" cy="847210"/>
            </a:xfrm>
            <a:prstGeom prst="rightArrow">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Rectangle 6"/>
            <p:cNvSpPr/>
            <p:nvPr/>
          </p:nvSpPr>
          <p:spPr>
            <a:xfrm>
              <a:off x="4429951" y="2899799"/>
              <a:ext cx="1926717" cy="490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Ins="0" rtlCol="0" anchor="ctr"/>
            <a:lstStyle/>
            <a:p>
              <a:pPr algn="ctr"/>
              <a:r>
                <a:rPr lang="en-AU" dirty="0" smtClean="0">
                  <a:latin typeface="Arsenal" panose="02010504060200020004" pitchFamily="50" charset="0"/>
                </a:rPr>
                <a:t>We reinvent them</a:t>
              </a:r>
              <a:endParaRPr lang="en-AU" dirty="0">
                <a:latin typeface="Arsenal" panose="02010504060200020004" pitchFamily="50" charset="0"/>
              </a:endParaRPr>
            </a:p>
          </p:txBody>
        </p:sp>
      </p:grpSp>
      <p:sp>
        <p:nvSpPr>
          <p:cNvPr id="8" name="Diamond 7"/>
          <p:cNvSpPr>
            <a:spLocks noChangeAspect="1"/>
          </p:cNvSpPr>
          <p:nvPr/>
        </p:nvSpPr>
        <p:spPr>
          <a:xfrm>
            <a:off x="5015880" y="2256516"/>
            <a:ext cx="540000" cy="545767"/>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2</a:t>
            </a:r>
            <a:endParaRPr lang="en-CA" sz="2400" b="1" dirty="0">
              <a:solidFill>
                <a:schemeClr val="bg2"/>
              </a:solidFill>
              <a:latin typeface="Arsenal" panose="02010504060200020004" pitchFamily="50" charset="0"/>
            </a:endParaRPr>
          </a:p>
        </p:txBody>
      </p:sp>
      <p:sp>
        <p:nvSpPr>
          <p:cNvPr id="9" name="Rectangle 8"/>
          <p:cNvSpPr/>
          <p:nvPr/>
        </p:nvSpPr>
        <p:spPr>
          <a:xfrm>
            <a:off x="7290614" y="1146755"/>
            <a:ext cx="2520280" cy="6565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24000" tIns="108000" rIns="108000" bIns="108000" rtlCol="0" anchor="ctr"/>
          <a:lstStyle/>
          <a:p>
            <a:r>
              <a:rPr lang="en-AU" dirty="0" smtClean="0">
                <a:latin typeface="Arsenal" panose="02010504060200020004" pitchFamily="50" charset="0"/>
              </a:rPr>
              <a:t>We apply technology</a:t>
            </a:r>
            <a:endParaRPr lang="en-AU" dirty="0">
              <a:latin typeface="Arsenal" panose="02010504060200020004" pitchFamily="50" charset="0"/>
            </a:endParaRPr>
          </a:p>
        </p:txBody>
      </p:sp>
      <p:sp>
        <p:nvSpPr>
          <p:cNvPr id="10" name="Diamond 9"/>
          <p:cNvSpPr>
            <a:spLocks noChangeAspect="1"/>
          </p:cNvSpPr>
          <p:nvPr/>
        </p:nvSpPr>
        <p:spPr>
          <a:xfrm>
            <a:off x="6927550" y="1205044"/>
            <a:ext cx="540000" cy="540000"/>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3</a:t>
            </a:r>
            <a:endParaRPr lang="en-CA" sz="2400" b="1" dirty="0">
              <a:solidFill>
                <a:schemeClr val="bg2"/>
              </a:solidFill>
              <a:latin typeface="Arsenal" panose="02010504060200020004" pitchFamily="50" charset="0"/>
            </a:endParaRPr>
          </a:p>
        </p:txBody>
      </p:sp>
      <p:sp>
        <p:nvSpPr>
          <p:cNvPr id="11" name="Diamond 10"/>
          <p:cNvSpPr>
            <a:spLocks noChangeAspect="1"/>
          </p:cNvSpPr>
          <p:nvPr/>
        </p:nvSpPr>
        <p:spPr>
          <a:xfrm>
            <a:off x="652420" y="5067319"/>
            <a:ext cx="540000" cy="540000"/>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smtClean="0">
                <a:solidFill>
                  <a:schemeClr val="bg2"/>
                </a:solidFill>
                <a:latin typeface="Arsenal" panose="02010504060200020004" pitchFamily="50" charset="0"/>
              </a:rPr>
              <a:t>4</a:t>
            </a:r>
            <a:endParaRPr lang="en-CA" sz="2400" b="1" dirty="0">
              <a:solidFill>
                <a:schemeClr val="bg2"/>
              </a:solidFill>
              <a:latin typeface="Arsenal" panose="02010504060200020004" pitchFamily="50" charset="0"/>
            </a:endParaRPr>
          </a:p>
        </p:txBody>
      </p:sp>
      <p:sp>
        <p:nvSpPr>
          <p:cNvPr id="12" name="Rectangle 11"/>
          <p:cNvSpPr/>
          <p:nvPr/>
        </p:nvSpPr>
        <p:spPr>
          <a:xfrm>
            <a:off x="937146" y="5082754"/>
            <a:ext cx="1357915" cy="4837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24000" tIns="108000" rIns="108000" rtlCol="0" anchor="t"/>
          <a:lstStyle/>
          <a:p>
            <a:r>
              <a:rPr lang="en-AU" dirty="0" smtClean="0">
                <a:latin typeface="Arsenal" panose="02010504060200020004" pitchFamily="50" charset="0"/>
              </a:rPr>
              <a:t>RESULTS:</a:t>
            </a:r>
            <a:endParaRPr lang="en-AU" dirty="0">
              <a:latin typeface="Arsenal" panose="02010504060200020004" pitchFamily="50" charset="0"/>
            </a:endParaRP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22" y="1924610"/>
            <a:ext cx="3464500" cy="2340000"/>
          </a:xfrm>
          <a:prstGeom prst="rect">
            <a:avLst/>
          </a:prstGeom>
          <a:ln w="31750">
            <a:solidFill>
              <a:srgbClr val="018ABB"/>
            </a:solidFill>
          </a:ln>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6297" y="1924610"/>
            <a:ext cx="3465850" cy="2340000"/>
          </a:xfrm>
          <a:prstGeom prst="rect">
            <a:avLst/>
          </a:prstGeom>
          <a:ln w="31750">
            <a:solidFill>
              <a:srgbClr val="018ABB"/>
            </a:solidFill>
          </a:ln>
        </p:spPr>
      </p:pic>
      <p:sp>
        <p:nvSpPr>
          <p:cNvPr id="16" name="Rectangle 15"/>
          <p:cNvSpPr>
            <a:spLocks noChangeAspect="1"/>
          </p:cNvSpPr>
          <p:nvPr/>
        </p:nvSpPr>
        <p:spPr>
          <a:xfrm>
            <a:off x="2562792" y="4478917"/>
            <a:ext cx="1620000" cy="1620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dirty="0" smtClean="0">
                <a:latin typeface="Arsenal" panose="02010504060200020004" pitchFamily="50" charset="0"/>
              </a:rPr>
              <a:t>Significant cost savings</a:t>
            </a:r>
            <a:endParaRPr lang="en-CA" sz="1600" dirty="0">
              <a:latin typeface="Arsenal" panose="02010504060200020004" pitchFamily="50" charset="0"/>
            </a:endParaRPr>
          </a:p>
        </p:txBody>
      </p:sp>
      <p:sp>
        <p:nvSpPr>
          <p:cNvPr id="17" name="Rectangle 16"/>
          <p:cNvSpPr>
            <a:spLocks noChangeAspect="1"/>
          </p:cNvSpPr>
          <p:nvPr/>
        </p:nvSpPr>
        <p:spPr>
          <a:xfrm>
            <a:off x="4544677" y="4478917"/>
            <a:ext cx="1620000" cy="1620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dirty="0" smtClean="0">
                <a:latin typeface="Arsenal" panose="02010504060200020004" pitchFamily="50" charset="0"/>
              </a:rPr>
              <a:t>Extreme service improvements for our customers' clients</a:t>
            </a:r>
            <a:endParaRPr lang="en-CA" sz="1600" dirty="0">
              <a:latin typeface="Arsenal" panose="02010504060200020004" pitchFamily="50" charset="0"/>
            </a:endParaRPr>
          </a:p>
        </p:txBody>
      </p:sp>
      <p:sp>
        <p:nvSpPr>
          <p:cNvPr id="18" name="Rectangle 17"/>
          <p:cNvSpPr>
            <a:spLocks noChangeAspect="1"/>
          </p:cNvSpPr>
          <p:nvPr/>
        </p:nvSpPr>
        <p:spPr>
          <a:xfrm>
            <a:off x="6526562" y="4478917"/>
            <a:ext cx="1620000" cy="1620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dirty="0" smtClean="0">
                <a:latin typeface="Arsenal" panose="02010504060200020004" pitchFamily="50" charset="0"/>
              </a:rPr>
              <a:t>Complete visibility of everything in the business</a:t>
            </a:r>
            <a:endParaRPr lang="en-CA" sz="1600" dirty="0">
              <a:latin typeface="Arsenal" panose="02010504060200020004" pitchFamily="50" charset="0"/>
            </a:endParaRPr>
          </a:p>
        </p:txBody>
      </p:sp>
      <p:sp>
        <p:nvSpPr>
          <p:cNvPr id="19" name="Rectangle 18"/>
          <p:cNvSpPr>
            <a:spLocks noChangeAspect="1"/>
          </p:cNvSpPr>
          <p:nvPr/>
        </p:nvSpPr>
        <p:spPr>
          <a:xfrm>
            <a:off x="8508448" y="4478917"/>
            <a:ext cx="1620000" cy="1620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dirty="0" smtClean="0">
                <a:latin typeface="Arsenal" panose="02010504060200020004" pitchFamily="50" charset="0"/>
              </a:rPr>
              <a:t>Scalable growth without things coming undone</a:t>
            </a:r>
            <a:endParaRPr lang="en-CA" sz="1600" dirty="0">
              <a:latin typeface="Arsenal" panose="02010504060200020004" pitchFamily="50" charset="0"/>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478399">
            <a:off x="9888569" y="3117618"/>
            <a:ext cx="1948764" cy="1996622"/>
          </a:xfrm>
          <a:prstGeom prst="rect">
            <a:avLst/>
          </a:prstGeom>
        </p:spPr>
      </p:pic>
      <p:sp>
        <p:nvSpPr>
          <p:cNvPr id="22" name="Rectangle 21"/>
          <p:cNvSpPr/>
          <p:nvPr/>
        </p:nvSpPr>
        <p:spPr>
          <a:xfrm>
            <a:off x="2326621" y="5526992"/>
            <a:ext cx="728083" cy="923330"/>
          </a:xfrm>
          <a:prstGeom prst="rect">
            <a:avLst/>
          </a:prstGeom>
        </p:spPr>
        <p:txBody>
          <a:bodyPr wrap="none">
            <a:spAutoFit/>
          </a:bodyPr>
          <a:lstStyle/>
          <a:p>
            <a:pPr algn="ctr"/>
            <a:r>
              <a:rPr lang="en-CA" sz="5400" dirty="0">
                <a:solidFill>
                  <a:srgbClr val="FBC902"/>
                </a:solidFill>
                <a:latin typeface="Arsenal" panose="02010504060200020004" pitchFamily="50" charset="0"/>
                <a:sym typeface="Wingdings" panose="05000000000000000000" pitchFamily="2" charset="2"/>
              </a:rPr>
              <a:t></a:t>
            </a:r>
            <a:endParaRPr lang="en-CA" sz="5400" dirty="0">
              <a:solidFill>
                <a:srgbClr val="FBC902"/>
              </a:solidFill>
              <a:latin typeface="Arsenal" panose="02010504060200020004" pitchFamily="50" charset="0"/>
            </a:endParaRPr>
          </a:p>
        </p:txBody>
      </p:sp>
      <p:sp>
        <p:nvSpPr>
          <p:cNvPr id="23" name="Rectangle 22"/>
          <p:cNvSpPr/>
          <p:nvPr/>
        </p:nvSpPr>
        <p:spPr>
          <a:xfrm>
            <a:off x="4295641" y="5526992"/>
            <a:ext cx="728083" cy="923330"/>
          </a:xfrm>
          <a:prstGeom prst="rect">
            <a:avLst/>
          </a:prstGeom>
        </p:spPr>
        <p:txBody>
          <a:bodyPr wrap="none">
            <a:spAutoFit/>
          </a:bodyPr>
          <a:lstStyle/>
          <a:p>
            <a:pPr algn="ctr"/>
            <a:r>
              <a:rPr lang="en-CA" sz="5400" dirty="0">
                <a:solidFill>
                  <a:srgbClr val="FBC902"/>
                </a:solidFill>
                <a:latin typeface="Arsenal" panose="02010504060200020004" pitchFamily="50" charset="0"/>
                <a:sym typeface="Wingdings" panose="05000000000000000000" pitchFamily="2" charset="2"/>
              </a:rPr>
              <a:t></a:t>
            </a:r>
            <a:endParaRPr lang="en-CA" sz="5400" dirty="0">
              <a:solidFill>
                <a:srgbClr val="FBC902"/>
              </a:solidFill>
              <a:latin typeface="Arsenal" panose="02010504060200020004" pitchFamily="50" charset="0"/>
            </a:endParaRPr>
          </a:p>
        </p:txBody>
      </p:sp>
      <p:sp>
        <p:nvSpPr>
          <p:cNvPr id="24" name="Rectangle 23"/>
          <p:cNvSpPr/>
          <p:nvPr/>
        </p:nvSpPr>
        <p:spPr>
          <a:xfrm>
            <a:off x="6272255" y="5526992"/>
            <a:ext cx="728083" cy="923330"/>
          </a:xfrm>
          <a:prstGeom prst="rect">
            <a:avLst/>
          </a:prstGeom>
        </p:spPr>
        <p:txBody>
          <a:bodyPr wrap="none">
            <a:spAutoFit/>
          </a:bodyPr>
          <a:lstStyle/>
          <a:p>
            <a:pPr algn="ctr"/>
            <a:r>
              <a:rPr lang="en-CA" sz="5400" dirty="0">
                <a:solidFill>
                  <a:srgbClr val="FBC902"/>
                </a:solidFill>
                <a:latin typeface="Arsenal" panose="02010504060200020004" pitchFamily="50" charset="0"/>
                <a:sym typeface="Wingdings" panose="05000000000000000000" pitchFamily="2" charset="2"/>
              </a:rPr>
              <a:t></a:t>
            </a:r>
            <a:endParaRPr lang="en-CA" sz="5400" dirty="0">
              <a:solidFill>
                <a:srgbClr val="FBC902"/>
              </a:solidFill>
              <a:latin typeface="Arsenal" panose="02010504060200020004" pitchFamily="50" charset="0"/>
            </a:endParaRPr>
          </a:p>
        </p:txBody>
      </p:sp>
      <p:sp>
        <p:nvSpPr>
          <p:cNvPr id="25" name="Rectangle 24"/>
          <p:cNvSpPr/>
          <p:nvPr/>
        </p:nvSpPr>
        <p:spPr>
          <a:xfrm>
            <a:off x="8245748" y="5526992"/>
            <a:ext cx="728083" cy="923330"/>
          </a:xfrm>
          <a:prstGeom prst="rect">
            <a:avLst/>
          </a:prstGeom>
        </p:spPr>
        <p:txBody>
          <a:bodyPr wrap="none">
            <a:spAutoFit/>
          </a:bodyPr>
          <a:lstStyle/>
          <a:p>
            <a:pPr algn="ctr"/>
            <a:r>
              <a:rPr lang="en-CA" sz="5400" dirty="0">
                <a:solidFill>
                  <a:srgbClr val="FBC902"/>
                </a:solidFill>
                <a:latin typeface="Arsenal" panose="02010504060200020004" pitchFamily="50" charset="0"/>
                <a:sym typeface="Wingdings" panose="05000000000000000000" pitchFamily="2" charset="2"/>
              </a:rPr>
              <a:t></a:t>
            </a:r>
            <a:endParaRPr lang="en-CA" sz="5400" dirty="0">
              <a:solidFill>
                <a:srgbClr val="FBC902"/>
              </a:solidFill>
              <a:latin typeface="Arsenal" panose="02010504060200020004" pitchFamily="50" charset="0"/>
            </a:endParaRPr>
          </a:p>
        </p:txBody>
      </p:sp>
    </p:spTree>
    <p:extLst>
      <p:ext uri="{BB962C8B-B14F-4D97-AF65-F5344CB8AC3E}">
        <p14:creationId xmlns:p14="http://schemas.microsoft.com/office/powerpoint/2010/main" val="375263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left)">
                                      <p:cBhvr>
                                        <p:cTn id="82" dur="500"/>
                                        <p:tgtEl>
                                          <p:spTgt spid="19"/>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animBg="1"/>
      <p:bldP spid="11" grpId="0" animBg="1"/>
      <p:bldP spid="12" grpId="0"/>
      <p:bldP spid="16" grpId="0" animBg="1"/>
      <p:bldP spid="17" grpId="0" animBg="1"/>
      <p:bldP spid="18" grpId="0" animBg="1"/>
      <p:bldP spid="19" grpId="0" animBg="1"/>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Technology Delivery Revolution</a:t>
            </a:r>
            <a:endParaRPr lang="en-CA" dirty="0"/>
          </a:p>
        </p:txBody>
      </p:sp>
      <p:sp>
        <p:nvSpPr>
          <p:cNvPr id="3" name="Content Placeholder 2"/>
          <p:cNvSpPr>
            <a:spLocks noGrp="1"/>
          </p:cNvSpPr>
          <p:nvPr>
            <p:ph idx="1"/>
          </p:nvPr>
        </p:nvSpPr>
        <p:spPr>
          <a:xfrm>
            <a:off x="407368" y="4501924"/>
            <a:ext cx="11017224" cy="1624239"/>
          </a:xfrm>
        </p:spPr>
        <p:txBody>
          <a:bodyPr>
            <a:normAutofit fontScale="55000" lnSpcReduction="20000"/>
          </a:bodyPr>
          <a:lstStyle/>
          <a:p>
            <a:pPr>
              <a:lnSpc>
                <a:spcPct val="120000"/>
              </a:lnSpc>
              <a:spcBef>
                <a:spcPts val="1200"/>
              </a:spcBef>
            </a:pPr>
            <a:r>
              <a:rPr lang="en-CA" dirty="0" smtClean="0"/>
              <a:t>The </a:t>
            </a:r>
            <a:r>
              <a:rPr lang="en-CA" dirty="0"/>
              <a:t>technology can </a:t>
            </a:r>
            <a:r>
              <a:rPr lang="en-CA" b="1" dirty="0" smtClean="0"/>
              <a:t>REPLACE</a:t>
            </a:r>
            <a:r>
              <a:rPr lang="en-CA" dirty="0" smtClean="0"/>
              <a:t> a </a:t>
            </a:r>
            <a:r>
              <a:rPr lang="en-CA" dirty="0"/>
              <a:t>lot of tasks which people </a:t>
            </a:r>
            <a:r>
              <a:rPr lang="en-CA" dirty="0" smtClean="0"/>
              <a:t>do</a:t>
            </a:r>
          </a:p>
          <a:p>
            <a:pPr>
              <a:lnSpc>
                <a:spcPct val="120000"/>
              </a:lnSpc>
              <a:spcBef>
                <a:spcPts val="1200"/>
              </a:spcBef>
            </a:pPr>
            <a:r>
              <a:rPr lang="en-CA" dirty="0" smtClean="0"/>
              <a:t>Although </a:t>
            </a:r>
            <a:r>
              <a:rPr lang="en-CA" dirty="0"/>
              <a:t>there </a:t>
            </a:r>
            <a:r>
              <a:rPr lang="en-CA" dirty="0" smtClean="0"/>
              <a:t>is an </a:t>
            </a:r>
            <a:r>
              <a:rPr lang="en-CA" b="1" dirty="0" smtClean="0"/>
              <a:t>UPFRONT COST</a:t>
            </a:r>
            <a:r>
              <a:rPr lang="en-CA" dirty="0" smtClean="0"/>
              <a:t> </a:t>
            </a:r>
            <a:r>
              <a:rPr lang="en-CA" dirty="0"/>
              <a:t>in the technology, the </a:t>
            </a:r>
            <a:r>
              <a:rPr lang="en-CA" b="1" dirty="0" smtClean="0"/>
              <a:t>SAVINGS</a:t>
            </a:r>
            <a:r>
              <a:rPr lang="en-CA" dirty="0" smtClean="0"/>
              <a:t> in </a:t>
            </a:r>
            <a:r>
              <a:rPr lang="en-CA" dirty="0"/>
              <a:t>people you get far outweigh </a:t>
            </a:r>
            <a:r>
              <a:rPr lang="en-CA" dirty="0" smtClean="0"/>
              <a:t>it</a:t>
            </a:r>
          </a:p>
          <a:p>
            <a:pPr>
              <a:lnSpc>
                <a:spcPct val="120000"/>
              </a:lnSpc>
              <a:spcBef>
                <a:spcPts val="1200"/>
              </a:spcBef>
            </a:pPr>
            <a:r>
              <a:rPr lang="en-CA" dirty="0" smtClean="0"/>
              <a:t>Because </a:t>
            </a:r>
            <a:r>
              <a:rPr lang="en-CA" dirty="0"/>
              <a:t>technology is handling the tasks and the communication, everything becomes far more </a:t>
            </a:r>
            <a:r>
              <a:rPr lang="en-CA" b="1" dirty="0" smtClean="0"/>
              <a:t>CONSISTENT,</a:t>
            </a:r>
            <a:r>
              <a:rPr lang="en-CA" dirty="0" smtClean="0"/>
              <a:t> which </a:t>
            </a:r>
            <a:r>
              <a:rPr lang="en-CA" dirty="0"/>
              <a:t>leads to </a:t>
            </a:r>
            <a:r>
              <a:rPr lang="en-CA" b="1" u="sng" dirty="0">
                <a:solidFill>
                  <a:srgbClr val="FBC902"/>
                </a:solidFill>
              </a:rPr>
              <a:t>greater client satisfaction </a:t>
            </a:r>
            <a:r>
              <a:rPr lang="en-CA" dirty="0"/>
              <a:t>and </a:t>
            </a:r>
            <a:r>
              <a:rPr lang="en-CA" b="1" u="sng" dirty="0">
                <a:solidFill>
                  <a:srgbClr val="FBC902"/>
                </a:solidFill>
              </a:rPr>
              <a:t>longer term, more profitable client relationships</a:t>
            </a:r>
          </a:p>
        </p:txBody>
      </p:sp>
      <p:sp>
        <p:nvSpPr>
          <p:cNvPr id="4" name="Footer Placeholder 3"/>
          <p:cNvSpPr>
            <a:spLocks noGrp="1"/>
          </p:cNvSpPr>
          <p:nvPr>
            <p:ph type="ftr" sz="quarter" idx="11"/>
          </p:nvPr>
        </p:nvSpPr>
        <p:spPr/>
        <p:txBody>
          <a:bodyPr/>
          <a:lstStyle/>
          <a:p>
            <a:endParaRPr lang="en-AU"/>
          </a:p>
        </p:txBody>
      </p:sp>
      <p:sp>
        <p:nvSpPr>
          <p:cNvPr id="7" name="Rectangle 6"/>
          <p:cNvSpPr/>
          <p:nvPr/>
        </p:nvSpPr>
        <p:spPr>
          <a:xfrm>
            <a:off x="1014190" y="3180211"/>
            <a:ext cx="2385982" cy="830997"/>
          </a:xfrm>
          <a:prstGeom prst="rect">
            <a:avLst/>
          </a:prstGeom>
          <a:noFill/>
        </p:spPr>
        <p:txBody>
          <a:bodyPr wrap="square">
            <a:spAutoFit/>
          </a:bodyPr>
          <a:lstStyle/>
          <a:p>
            <a:r>
              <a:rPr lang="en-CA" sz="1600" dirty="0">
                <a:latin typeface="Arsenal" panose="02010504060200020004" pitchFamily="2" charset="0"/>
              </a:rPr>
              <a:t>laborious process of requirement documents and development</a:t>
            </a:r>
          </a:p>
        </p:txBody>
      </p:sp>
      <p:sp>
        <p:nvSpPr>
          <p:cNvPr id="8" name="Rectangle 7"/>
          <p:cNvSpPr/>
          <p:nvPr/>
        </p:nvSpPr>
        <p:spPr>
          <a:xfrm>
            <a:off x="3846434" y="3180211"/>
            <a:ext cx="1536865" cy="584775"/>
          </a:xfrm>
          <a:prstGeom prst="rect">
            <a:avLst/>
          </a:prstGeom>
          <a:noFill/>
        </p:spPr>
        <p:txBody>
          <a:bodyPr wrap="square">
            <a:spAutoFit/>
          </a:bodyPr>
          <a:lstStyle/>
          <a:p>
            <a:r>
              <a:rPr lang="en-CA" sz="1600" dirty="0" smtClean="0">
                <a:latin typeface="Arsenal" panose="02010504060200020004" pitchFamily="2" charset="0"/>
              </a:rPr>
              <a:t>cloud </a:t>
            </a:r>
            <a:r>
              <a:rPr lang="en-CA" sz="1600" dirty="0">
                <a:latin typeface="Arsenal" panose="02010504060200020004" pitchFamily="2" charset="0"/>
              </a:rPr>
              <a:t>based technology </a:t>
            </a:r>
          </a:p>
        </p:txBody>
      </p:sp>
      <p:sp>
        <p:nvSpPr>
          <p:cNvPr id="9" name="Rounded Rectangle 8"/>
          <p:cNvSpPr/>
          <p:nvPr/>
        </p:nvSpPr>
        <p:spPr>
          <a:xfrm>
            <a:off x="6342394" y="1408803"/>
            <a:ext cx="4506134" cy="1120494"/>
          </a:xfrm>
          <a:prstGeom prst="roundRect">
            <a:avLst/>
          </a:prstGeom>
          <a:solidFill>
            <a:srgbClr val="01A8E0"/>
          </a:solidFill>
        </p:spPr>
        <p:txBody>
          <a:bodyPr wrap="square" lIns="180000" tIns="72000" rIns="144000" bIns="108000">
            <a:spAutoFit/>
          </a:bodyPr>
          <a:lstStyle/>
          <a:p>
            <a:r>
              <a:rPr lang="en-CA" b="1" dirty="0">
                <a:latin typeface="Arsenal" panose="02010504060200020004" pitchFamily="2" charset="0"/>
              </a:rPr>
              <a:t>you can get it in weeks not years, much cheaper...simpler by choosing the right technologies and "</a:t>
            </a:r>
            <a:r>
              <a:rPr lang="en-CA" b="1" dirty="0" err="1">
                <a:latin typeface="Arsenal" panose="02010504060200020004" pitchFamily="2" charset="0"/>
              </a:rPr>
              <a:t>glueing</a:t>
            </a:r>
            <a:r>
              <a:rPr lang="en-CA" b="1" dirty="0">
                <a:latin typeface="Arsenal" panose="02010504060200020004" pitchFamily="2" charset="0"/>
              </a:rPr>
              <a:t> them together". </a:t>
            </a:r>
          </a:p>
        </p:txBody>
      </p:sp>
      <p:sp>
        <p:nvSpPr>
          <p:cNvPr id="5" name="Rectangle 4"/>
          <p:cNvSpPr/>
          <p:nvPr/>
        </p:nvSpPr>
        <p:spPr>
          <a:xfrm>
            <a:off x="1014190" y="2749996"/>
            <a:ext cx="1614545" cy="369332"/>
          </a:xfrm>
          <a:prstGeom prst="rect">
            <a:avLst/>
          </a:prstGeom>
        </p:spPr>
        <p:txBody>
          <a:bodyPr wrap="none">
            <a:spAutoFit/>
          </a:bodyPr>
          <a:lstStyle/>
          <a:p>
            <a:r>
              <a:rPr lang="en-CA" b="1" dirty="0" smtClean="0">
                <a:latin typeface="Arsenal" panose="02010504060200020004" pitchFamily="2" charset="0"/>
              </a:rPr>
              <a:t>20 YEARS AGO</a:t>
            </a:r>
            <a:endParaRPr lang="en-CA" b="1" dirty="0">
              <a:latin typeface="Arsenal" panose="02010504060200020004" pitchFamily="2" charset="0"/>
            </a:endParaRPr>
          </a:p>
        </p:txBody>
      </p:sp>
      <p:grpSp>
        <p:nvGrpSpPr>
          <p:cNvPr id="22" name="Group 21"/>
          <p:cNvGrpSpPr/>
          <p:nvPr/>
        </p:nvGrpSpPr>
        <p:grpSpPr>
          <a:xfrm>
            <a:off x="1137386" y="1235787"/>
            <a:ext cx="1368152" cy="1368152"/>
            <a:chOff x="1847528" y="1050695"/>
            <a:chExt cx="1368152" cy="1368152"/>
          </a:xfrm>
        </p:grpSpPr>
        <p:sp>
          <p:nvSpPr>
            <p:cNvPr id="13" name="Oval 12"/>
            <p:cNvSpPr/>
            <p:nvPr/>
          </p:nvSpPr>
          <p:spPr>
            <a:xfrm>
              <a:off x="1847528" y="1050695"/>
              <a:ext cx="1368152" cy="1368152"/>
            </a:xfrm>
            <a:prstGeom prst="ellipse">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Freeform 14"/>
            <p:cNvSpPr/>
            <p:nvPr/>
          </p:nvSpPr>
          <p:spPr>
            <a:xfrm>
              <a:off x="2062463" y="1766857"/>
              <a:ext cx="938283" cy="371901"/>
            </a:xfrm>
            <a:custGeom>
              <a:avLst/>
              <a:gdLst>
                <a:gd name="connsiteX0" fmla="*/ 440140 w 938283"/>
                <a:gd name="connsiteY0" fmla="*/ 0 h 371901"/>
                <a:gd name="connsiteX1" fmla="*/ 0 w 938283"/>
                <a:gd name="connsiteY1" fmla="*/ 320722 h 371901"/>
                <a:gd name="connsiteX2" fmla="*/ 549322 w 938283"/>
                <a:gd name="connsiteY2" fmla="*/ 371901 h 371901"/>
                <a:gd name="connsiteX3" fmla="*/ 938283 w 938283"/>
                <a:gd name="connsiteY3" fmla="*/ 37531 h 371901"/>
                <a:gd name="connsiteX4" fmla="*/ 440140 w 938283"/>
                <a:gd name="connsiteY4" fmla="*/ 0 h 371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283" h="371901">
                  <a:moveTo>
                    <a:pt x="440140" y="0"/>
                  </a:moveTo>
                  <a:lnTo>
                    <a:pt x="0" y="320722"/>
                  </a:lnTo>
                  <a:lnTo>
                    <a:pt x="549322" y="371901"/>
                  </a:lnTo>
                  <a:lnTo>
                    <a:pt x="938283" y="37531"/>
                  </a:lnTo>
                  <a:lnTo>
                    <a:pt x="440140" y="0"/>
                  </a:lnTo>
                  <a:close/>
                </a:path>
              </a:pathLst>
            </a:custGeom>
            <a:solidFill>
              <a:schemeClr val="tx1"/>
            </a:solidFill>
            <a:ln w="381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Freeform 15"/>
            <p:cNvSpPr/>
            <p:nvPr/>
          </p:nvSpPr>
          <p:spPr>
            <a:xfrm>
              <a:off x="2062463" y="1669359"/>
              <a:ext cx="938283" cy="371901"/>
            </a:xfrm>
            <a:custGeom>
              <a:avLst/>
              <a:gdLst>
                <a:gd name="connsiteX0" fmla="*/ 440140 w 938283"/>
                <a:gd name="connsiteY0" fmla="*/ 0 h 371901"/>
                <a:gd name="connsiteX1" fmla="*/ 0 w 938283"/>
                <a:gd name="connsiteY1" fmla="*/ 320722 h 371901"/>
                <a:gd name="connsiteX2" fmla="*/ 549322 w 938283"/>
                <a:gd name="connsiteY2" fmla="*/ 371901 h 371901"/>
                <a:gd name="connsiteX3" fmla="*/ 938283 w 938283"/>
                <a:gd name="connsiteY3" fmla="*/ 37531 h 371901"/>
                <a:gd name="connsiteX4" fmla="*/ 440140 w 938283"/>
                <a:gd name="connsiteY4" fmla="*/ 0 h 371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283" h="371901">
                  <a:moveTo>
                    <a:pt x="440140" y="0"/>
                  </a:moveTo>
                  <a:lnTo>
                    <a:pt x="0" y="320722"/>
                  </a:lnTo>
                  <a:lnTo>
                    <a:pt x="549322" y="371901"/>
                  </a:lnTo>
                  <a:lnTo>
                    <a:pt x="938283" y="37531"/>
                  </a:lnTo>
                  <a:lnTo>
                    <a:pt x="440140" y="0"/>
                  </a:lnTo>
                  <a:close/>
                </a:path>
              </a:pathLst>
            </a:custGeom>
            <a:solidFill>
              <a:schemeClr val="tx1"/>
            </a:solidFill>
            <a:ln w="381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 name="Freeform 16"/>
            <p:cNvSpPr/>
            <p:nvPr/>
          </p:nvSpPr>
          <p:spPr>
            <a:xfrm>
              <a:off x="2062463" y="1571859"/>
              <a:ext cx="938283" cy="371901"/>
            </a:xfrm>
            <a:custGeom>
              <a:avLst/>
              <a:gdLst>
                <a:gd name="connsiteX0" fmla="*/ 440140 w 938283"/>
                <a:gd name="connsiteY0" fmla="*/ 0 h 371901"/>
                <a:gd name="connsiteX1" fmla="*/ 0 w 938283"/>
                <a:gd name="connsiteY1" fmla="*/ 320722 h 371901"/>
                <a:gd name="connsiteX2" fmla="*/ 549322 w 938283"/>
                <a:gd name="connsiteY2" fmla="*/ 371901 h 371901"/>
                <a:gd name="connsiteX3" fmla="*/ 938283 w 938283"/>
                <a:gd name="connsiteY3" fmla="*/ 37531 h 371901"/>
                <a:gd name="connsiteX4" fmla="*/ 440140 w 938283"/>
                <a:gd name="connsiteY4" fmla="*/ 0 h 371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283" h="371901">
                  <a:moveTo>
                    <a:pt x="440140" y="0"/>
                  </a:moveTo>
                  <a:lnTo>
                    <a:pt x="0" y="320722"/>
                  </a:lnTo>
                  <a:lnTo>
                    <a:pt x="549322" y="371901"/>
                  </a:lnTo>
                  <a:lnTo>
                    <a:pt x="938283" y="37531"/>
                  </a:lnTo>
                  <a:lnTo>
                    <a:pt x="440140" y="0"/>
                  </a:lnTo>
                  <a:close/>
                </a:path>
              </a:pathLst>
            </a:custGeom>
            <a:solidFill>
              <a:schemeClr val="tx1"/>
            </a:solidFill>
            <a:ln w="381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Freeform 17"/>
            <p:cNvSpPr/>
            <p:nvPr/>
          </p:nvSpPr>
          <p:spPr>
            <a:xfrm>
              <a:off x="2062463" y="1474359"/>
              <a:ext cx="938283" cy="371901"/>
            </a:xfrm>
            <a:custGeom>
              <a:avLst/>
              <a:gdLst>
                <a:gd name="connsiteX0" fmla="*/ 440140 w 938283"/>
                <a:gd name="connsiteY0" fmla="*/ 0 h 371901"/>
                <a:gd name="connsiteX1" fmla="*/ 0 w 938283"/>
                <a:gd name="connsiteY1" fmla="*/ 320722 h 371901"/>
                <a:gd name="connsiteX2" fmla="*/ 549322 w 938283"/>
                <a:gd name="connsiteY2" fmla="*/ 371901 h 371901"/>
                <a:gd name="connsiteX3" fmla="*/ 938283 w 938283"/>
                <a:gd name="connsiteY3" fmla="*/ 37531 h 371901"/>
                <a:gd name="connsiteX4" fmla="*/ 440140 w 938283"/>
                <a:gd name="connsiteY4" fmla="*/ 0 h 371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283" h="371901">
                  <a:moveTo>
                    <a:pt x="440140" y="0"/>
                  </a:moveTo>
                  <a:lnTo>
                    <a:pt x="0" y="320722"/>
                  </a:lnTo>
                  <a:lnTo>
                    <a:pt x="549322" y="371901"/>
                  </a:lnTo>
                  <a:lnTo>
                    <a:pt x="938283" y="37531"/>
                  </a:lnTo>
                  <a:lnTo>
                    <a:pt x="440140" y="0"/>
                  </a:lnTo>
                  <a:close/>
                </a:path>
              </a:pathLst>
            </a:custGeom>
            <a:solidFill>
              <a:schemeClr val="tx1"/>
            </a:solidFill>
            <a:ln w="381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Freeform 18"/>
            <p:cNvSpPr/>
            <p:nvPr/>
          </p:nvSpPr>
          <p:spPr>
            <a:xfrm>
              <a:off x="2062463" y="1376859"/>
              <a:ext cx="938283" cy="371901"/>
            </a:xfrm>
            <a:custGeom>
              <a:avLst/>
              <a:gdLst>
                <a:gd name="connsiteX0" fmla="*/ 440140 w 938283"/>
                <a:gd name="connsiteY0" fmla="*/ 0 h 371901"/>
                <a:gd name="connsiteX1" fmla="*/ 0 w 938283"/>
                <a:gd name="connsiteY1" fmla="*/ 320722 h 371901"/>
                <a:gd name="connsiteX2" fmla="*/ 549322 w 938283"/>
                <a:gd name="connsiteY2" fmla="*/ 371901 h 371901"/>
                <a:gd name="connsiteX3" fmla="*/ 938283 w 938283"/>
                <a:gd name="connsiteY3" fmla="*/ 37531 h 371901"/>
                <a:gd name="connsiteX4" fmla="*/ 440140 w 938283"/>
                <a:gd name="connsiteY4" fmla="*/ 0 h 371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283" h="371901">
                  <a:moveTo>
                    <a:pt x="440140" y="0"/>
                  </a:moveTo>
                  <a:lnTo>
                    <a:pt x="0" y="320722"/>
                  </a:lnTo>
                  <a:lnTo>
                    <a:pt x="549322" y="371901"/>
                  </a:lnTo>
                  <a:lnTo>
                    <a:pt x="938283" y="37531"/>
                  </a:lnTo>
                  <a:lnTo>
                    <a:pt x="440140" y="0"/>
                  </a:lnTo>
                  <a:close/>
                </a:path>
              </a:pathLst>
            </a:custGeom>
            <a:solidFill>
              <a:schemeClr val="tx1"/>
            </a:solidFill>
            <a:ln w="381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6" name="Rectangle 5"/>
          <p:cNvSpPr/>
          <p:nvPr/>
        </p:nvSpPr>
        <p:spPr>
          <a:xfrm>
            <a:off x="4079609" y="2749996"/>
            <a:ext cx="688715" cy="369332"/>
          </a:xfrm>
          <a:prstGeom prst="rect">
            <a:avLst/>
          </a:prstGeom>
        </p:spPr>
        <p:txBody>
          <a:bodyPr wrap="none">
            <a:spAutoFit/>
          </a:bodyPr>
          <a:lstStyle/>
          <a:p>
            <a:r>
              <a:rPr lang="en-CA" b="1" dirty="0" smtClean="0">
                <a:latin typeface="Arsenal" panose="02010504060200020004" pitchFamily="2" charset="0"/>
              </a:rPr>
              <a:t>NOW</a:t>
            </a:r>
            <a:endParaRPr lang="en-CA" b="1" dirty="0">
              <a:latin typeface="Arsenal" panose="02010504060200020004" pitchFamily="2" charset="0"/>
            </a:endParaRPr>
          </a:p>
        </p:txBody>
      </p:sp>
      <p:grpSp>
        <p:nvGrpSpPr>
          <p:cNvPr id="23" name="Group 22"/>
          <p:cNvGrpSpPr/>
          <p:nvPr/>
        </p:nvGrpSpPr>
        <p:grpSpPr>
          <a:xfrm>
            <a:off x="3739890" y="1235787"/>
            <a:ext cx="1368152" cy="1368152"/>
            <a:chOff x="3825881" y="1050695"/>
            <a:chExt cx="1368152" cy="1368152"/>
          </a:xfrm>
        </p:grpSpPr>
        <p:sp>
          <p:nvSpPr>
            <p:cNvPr id="20" name="Oval 19"/>
            <p:cNvSpPr/>
            <p:nvPr/>
          </p:nvSpPr>
          <p:spPr>
            <a:xfrm>
              <a:off x="3825881" y="1050695"/>
              <a:ext cx="1368152" cy="1368152"/>
            </a:xfrm>
            <a:prstGeom prst="ellipse">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7482" y="1315526"/>
              <a:ext cx="1064951" cy="1064951"/>
            </a:xfrm>
            <a:prstGeom prst="rect">
              <a:avLst/>
            </a:prstGeom>
          </p:spPr>
        </p:pic>
      </p:grpSp>
      <p:sp>
        <p:nvSpPr>
          <p:cNvPr id="26" name="TextBox 25"/>
          <p:cNvSpPr txBox="1"/>
          <p:nvPr/>
        </p:nvSpPr>
        <p:spPr>
          <a:xfrm>
            <a:off x="2811325" y="1676234"/>
            <a:ext cx="720080" cy="461665"/>
          </a:xfrm>
          <a:prstGeom prst="rect">
            <a:avLst/>
          </a:prstGeom>
          <a:noFill/>
        </p:spPr>
        <p:txBody>
          <a:bodyPr wrap="square" rtlCol="0">
            <a:spAutoFit/>
          </a:bodyPr>
          <a:lstStyle/>
          <a:p>
            <a:pPr algn="ctr"/>
            <a:r>
              <a:rPr lang="en-CA" sz="2400" b="1" dirty="0" smtClean="0">
                <a:latin typeface="Arsenal" panose="02010504060200020004" pitchFamily="2" charset="0"/>
              </a:rPr>
              <a:t>vs.</a:t>
            </a:r>
            <a:endParaRPr lang="en-CA" sz="2400" b="1" dirty="0">
              <a:latin typeface="Arsenal" panose="02010504060200020004" pitchFamily="2" charset="0"/>
            </a:endParaRPr>
          </a:p>
        </p:txBody>
      </p:sp>
      <p:sp>
        <p:nvSpPr>
          <p:cNvPr id="27" name="Right Triangle 26"/>
          <p:cNvSpPr>
            <a:spLocks noChangeAspect="1"/>
          </p:cNvSpPr>
          <p:nvPr/>
        </p:nvSpPr>
        <p:spPr>
          <a:xfrm rot="13500000">
            <a:off x="5391085" y="1750792"/>
            <a:ext cx="360000" cy="36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9" name="Straight Connector 28"/>
          <p:cNvCxnSpPr/>
          <p:nvPr/>
        </p:nvCxnSpPr>
        <p:spPr>
          <a:xfrm flipH="1">
            <a:off x="911424" y="3119328"/>
            <a:ext cx="1789319" cy="0"/>
          </a:xfrm>
          <a:prstGeom prst="line">
            <a:avLst/>
          </a:prstGeom>
          <a:ln w="25400" cap="rnd">
            <a:solidFill>
              <a:srgbClr val="FBC90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911424" y="3119328"/>
            <a:ext cx="0" cy="828837"/>
          </a:xfrm>
          <a:prstGeom prst="line">
            <a:avLst/>
          </a:prstGeom>
          <a:ln w="25400" cap="rnd">
            <a:solidFill>
              <a:srgbClr val="FBC90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3739890" y="3119328"/>
            <a:ext cx="1455927" cy="0"/>
          </a:xfrm>
          <a:prstGeom prst="line">
            <a:avLst/>
          </a:prstGeom>
          <a:ln w="25400" cap="rnd">
            <a:solidFill>
              <a:srgbClr val="FBC90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739890" y="3119328"/>
            <a:ext cx="0" cy="828837"/>
          </a:xfrm>
          <a:prstGeom prst="line">
            <a:avLst/>
          </a:prstGeom>
          <a:ln w="25400" cap="rnd">
            <a:solidFill>
              <a:srgbClr val="FBC90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291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right)">
                                      <p:cBhvr>
                                        <p:cTn id="15" dur="500"/>
                                        <p:tgtEl>
                                          <p:spTgt spid="2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childTnLst>
                          </p:cTn>
                        </p:par>
                        <p:par>
                          <p:cTn id="41" fill="hold">
                            <p:stCondLst>
                              <p:cond delay="2000"/>
                            </p:stCondLst>
                            <p:childTnLst>
                              <p:par>
                                <p:cTn id="42" presetID="22" presetClass="entr" presetSubtype="1"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up)">
                                      <p:cBhvr>
                                        <p:cTn id="44" dur="500"/>
                                        <p:tgtEl>
                                          <p:spTgt spid="35"/>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0" end="0"/>
                                            </p:txEl>
                                          </p:spTgt>
                                        </p:tgtEl>
                                        <p:attrNameLst>
                                          <p:attrName>style.visibility</p:attrName>
                                        </p:attrNameLst>
                                      </p:cBhvr>
                                      <p:to>
                                        <p:strVal val="visible"/>
                                      </p:to>
                                    </p:set>
                                    <p:animEffect transition="in" filter="fade">
                                      <p:cBhvr>
                                        <p:cTn id="62" dur="500"/>
                                        <p:tgtEl>
                                          <p:spTgt spid="3">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1" end="1"/>
                                            </p:txEl>
                                          </p:spTgt>
                                        </p:tgtEl>
                                        <p:attrNameLst>
                                          <p:attrName>style.visibility</p:attrName>
                                        </p:attrNameLst>
                                      </p:cBhvr>
                                      <p:to>
                                        <p:strVal val="visible"/>
                                      </p:to>
                                    </p:set>
                                    <p:animEffect transition="in" filter="fade">
                                      <p:cBhvr>
                                        <p:cTn id="67" dur="500"/>
                                        <p:tgtEl>
                                          <p:spTgt spid="3">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
                                            <p:txEl>
                                              <p:pRg st="2" end="2"/>
                                            </p:txEl>
                                          </p:spTgt>
                                        </p:tgtEl>
                                        <p:attrNameLst>
                                          <p:attrName>style.visibility</p:attrName>
                                        </p:attrNameLst>
                                      </p:cBhvr>
                                      <p:to>
                                        <p:strVal val="visible"/>
                                      </p:to>
                                    </p:set>
                                    <p:animEffect transition="in" filter="fade">
                                      <p:cBhvr>
                                        <p:cTn id="7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p:bldP spid="9" grpId="0" animBg="1"/>
      <p:bldP spid="5" grpId="0"/>
      <p:bldP spid="6" grpId="0"/>
      <p:bldP spid="26" grpId="0"/>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Transition</a:t>
            </a:r>
            <a:endParaRPr lang="en-CA" dirty="0"/>
          </a:p>
        </p:txBody>
      </p:sp>
      <p:sp>
        <p:nvSpPr>
          <p:cNvPr id="7" name="Content Placeholder 6"/>
          <p:cNvSpPr>
            <a:spLocks noGrp="1"/>
          </p:cNvSpPr>
          <p:nvPr>
            <p:ph idx="1"/>
          </p:nvPr>
        </p:nvSpPr>
        <p:spPr>
          <a:xfrm>
            <a:off x="609599" y="980728"/>
            <a:ext cx="10972800" cy="891544"/>
          </a:xfrm>
        </p:spPr>
        <p:txBody>
          <a:bodyPr>
            <a:normAutofit/>
          </a:bodyPr>
          <a:lstStyle/>
          <a:p>
            <a:pPr marL="0" indent="0">
              <a:buNone/>
            </a:pPr>
            <a:r>
              <a:rPr lang="en-CA" sz="2000" dirty="0"/>
              <a:t>To </a:t>
            </a:r>
            <a:r>
              <a:rPr lang="en-CA" sz="2000" dirty="0" smtClean="0"/>
              <a:t>get </a:t>
            </a:r>
            <a:r>
              <a:rPr lang="en-CA" sz="2000" dirty="0"/>
              <a:t>to the Point of Sustainability you need to go though a critical transition </a:t>
            </a:r>
            <a:r>
              <a:rPr lang="en-CA" sz="2000" dirty="0" smtClean="0"/>
              <a:t>process:</a:t>
            </a:r>
            <a:endParaRPr lang="en-CA" sz="2000" dirty="0">
              <a:latin typeface="Arsenal" panose="02010504060200020004" pitchFamily="50" charset="0"/>
            </a:endParaRPr>
          </a:p>
        </p:txBody>
      </p:sp>
      <p:sp>
        <p:nvSpPr>
          <p:cNvPr id="4" name="TextBox 3"/>
          <p:cNvSpPr txBox="1"/>
          <p:nvPr/>
        </p:nvSpPr>
        <p:spPr>
          <a:xfrm>
            <a:off x="29641" y="2868281"/>
            <a:ext cx="2307429" cy="830997"/>
          </a:xfrm>
          <a:prstGeom prst="rect">
            <a:avLst/>
          </a:prstGeom>
          <a:solidFill>
            <a:srgbClr val="01A8E0"/>
          </a:solidFill>
        </p:spPr>
        <p:txBody>
          <a:bodyPr wrap="square" rtlCol="0">
            <a:spAutoFit/>
          </a:bodyPr>
          <a:lstStyle/>
          <a:p>
            <a:pPr algn="ctr"/>
            <a:r>
              <a:rPr lang="en-AU" sz="2400" b="1" dirty="0" smtClean="0">
                <a:latin typeface="Arsenal" panose="02010504060200020004" pitchFamily="50" charset="0"/>
              </a:rPr>
              <a:t>Entrepreneurial Stage</a:t>
            </a:r>
            <a:endParaRPr lang="en-AU" sz="2400" b="1" dirty="0">
              <a:latin typeface="Arsenal" panose="02010504060200020004" pitchFamily="50" charset="0"/>
            </a:endParaRPr>
          </a:p>
        </p:txBody>
      </p:sp>
      <p:sp>
        <p:nvSpPr>
          <p:cNvPr id="6" name="TextBox 5"/>
          <p:cNvSpPr txBox="1"/>
          <p:nvPr/>
        </p:nvSpPr>
        <p:spPr>
          <a:xfrm>
            <a:off x="10546544" y="2868281"/>
            <a:ext cx="1584176" cy="830997"/>
          </a:xfrm>
          <a:prstGeom prst="rect">
            <a:avLst/>
          </a:prstGeom>
          <a:solidFill>
            <a:srgbClr val="01A8E0"/>
          </a:solidFill>
        </p:spPr>
        <p:txBody>
          <a:bodyPr wrap="square" rtlCol="0">
            <a:spAutoFit/>
          </a:bodyPr>
          <a:lstStyle/>
          <a:p>
            <a:pPr algn="ctr"/>
            <a:r>
              <a:rPr lang="en-AU" sz="2400" b="1" dirty="0" smtClean="0">
                <a:latin typeface="Arsenal" panose="02010504060200020004" pitchFamily="50" charset="0"/>
              </a:rPr>
              <a:t>Corporate </a:t>
            </a:r>
            <a:r>
              <a:rPr lang="en-AU" sz="2400" b="1" dirty="0">
                <a:latin typeface="Arsenal" panose="02010504060200020004" pitchFamily="50" charset="0"/>
              </a:rPr>
              <a:t>Stage</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7783" y="1844824"/>
            <a:ext cx="4050001" cy="2700000"/>
          </a:xfrm>
          <a:prstGeom prst="rect">
            <a:avLst/>
          </a:prstGeom>
        </p:spPr>
      </p:pic>
      <p:sp>
        <p:nvSpPr>
          <p:cNvPr id="16" name="TextBox 15"/>
          <p:cNvSpPr txBox="1"/>
          <p:nvPr/>
        </p:nvSpPr>
        <p:spPr>
          <a:xfrm>
            <a:off x="2773447" y="4673967"/>
            <a:ext cx="3275545" cy="1477328"/>
          </a:xfrm>
          <a:prstGeom prst="rect">
            <a:avLst/>
          </a:prstGeom>
          <a:noFill/>
        </p:spPr>
        <p:txBody>
          <a:bodyPr wrap="square" rtlCol="0">
            <a:spAutoFit/>
          </a:bodyPr>
          <a:lstStyle/>
          <a:p>
            <a:pPr marL="285750" indent="-285750">
              <a:buFont typeface="Arial" panose="020B0604020202020204" pitchFamily="34" charset="0"/>
              <a:buChar char="•"/>
            </a:pPr>
            <a:r>
              <a:rPr lang="en-AU" dirty="0">
                <a:latin typeface="Arsenal" panose="02010504060200020004" pitchFamily="50" charset="0"/>
              </a:rPr>
              <a:t>Chaotic growth</a:t>
            </a:r>
          </a:p>
          <a:p>
            <a:pPr marL="285750" indent="-285750">
              <a:buFont typeface="Arial" panose="020B0604020202020204" pitchFamily="34" charset="0"/>
              <a:buChar char="•"/>
            </a:pPr>
            <a:r>
              <a:rPr lang="en-AU" dirty="0">
                <a:latin typeface="Arsenal" panose="02010504060200020004" pitchFamily="50" charset="0"/>
              </a:rPr>
              <a:t>Unplanned</a:t>
            </a:r>
          </a:p>
          <a:p>
            <a:pPr marL="285750" indent="-285750">
              <a:buFont typeface="Arial" panose="020B0604020202020204" pitchFamily="34" charset="0"/>
              <a:buChar char="•"/>
            </a:pPr>
            <a:r>
              <a:rPr lang="en-AU" dirty="0">
                <a:latin typeface="Arsenal" panose="02010504060200020004" pitchFamily="50" charset="0"/>
              </a:rPr>
              <a:t>Few processes and systems</a:t>
            </a:r>
          </a:p>
          <a:p>
            <a:pPr marL="285750" indent="-285750">
              <a:buFont typeface="Arial" panose="020B0604020202020204" pitchFamily="34" charset="0"/>
              <a:buChar char="•"/>
            </a:pPr>
            <a:r>
              <a:rPr lang="en-AU" dirty="0">
                <a:latin typeface="Arsenal" panose="02010504060200020004" pitchFamily="50" charset="0"/>
              </a:rPr>
              <a:t>Reactive to the market</a:t>
            </a:r>
          </a:p>
          <a:p>
            <a:pPr marL="285750" indent="-285750">
              <a:buFont typeface="Arial" panose="020B0604020202020204" pitchFamily="34" charset="0"/>
              <a:buChar char="•"/>
            </a:pPr>
            <a:r>
              <a:rPr lang="en-AU" dirty="0">
                <a:latin typeface="Arsenal" panose="02010504060200020004" pitchFamily="50" charset="0"/>
              </a:rPr>
              <a:t>Non-strategic</a:t>
            </a:r>
          </a:p>
        </p:txBody>
      </p:sp>
      <p:sp>
        <p:nvSpPr>
          <p:cNvPr id="18" name="TextBox 17"/>
          <p:cNvSpPr txBox="1"/>
          <p:nvPr/>
        </p:nvSpPr>
        <p:spPr>
          <a:xfrm>
            <a:off x="6528048" y="4673966"/>
            <a:ext cx="4383358" cy="1477328"/>
          </a:xfrm>
          <a:prstGeom prst="rect">
            <a:avLst/>
          </a:prstGeom>
          <a:noFill/>
        </p:spPr>
        <p:txBody>
          <a:bodyPr wrap="square" rtlCol="0">
            <a:spAutoFit/>
          </a:bodyPr>
          <a:lstStyle/>
          <a:p>
            <a:pPr marL="285750" indent="-285750">
              <a:buFont typeface="Arial" panose="020B0604020202020204" pitchFamily="34" charset="0"/>
              <a:buChar char="•"/>
            </a:pPr>
            <a:r>
              <a:rPr lang="en-AU" dirty="0">
                <a:latin typeface="Arsenal" panose="02010504060200020004" pitchFamily="50" charset="0"/>
              </a:rPr>
              <a:t>Strategic</a:t>
            </a:r>
          </a:p>
          <a:p>
            <a:pPr marL="285750" indent="-285750">
              <a:buFont typeface="Arial" panose="020B0604020202020204" pitchFamily="34" charset="0"/>
              <a:buChar char="•"/>
            </a:pPr>
            <a:r>
              <a:rPr lang="en-AU" dirty="0">
                <a:latin typeface="Arsenal" panose="02010504060200020004" pitchFamily="50" charset="0"/>
              </a:rPr>
              <a:t>Planned growth around a strategic plan</a:t>
            </a:r>
          </a:p>
          <a:p>
            <a:pPr marL="285750" indent="-285750">
              <a:buFont typeface="Arial" panose="020B0604020202020204" pitchFamily="34" charset="0"/>
              <a:buChar char="•"/>
            </a:pPr>
            <a:r>
              <a:rPr lang="en-AU" dirty="0">
                <a:latin typeface="Arsenal" panose="02010504060200020004" pitchFamily="50" charset="0"/>
              </a:rPr>
              <a:t>Well developed processes and systems</a:t>
            </a:r>
          </a:p>
          <a:p>
            <a:pPr marL="285750" indent="-285750">
              <a:buFont typeface="Arial" panose="020B0604020202020204" pitchFamily="34" charset="0"/>
              <a:buChar char="•"/>
            </a:pPr>
            <a:r>
              <a:rPr lang="en-AU" dirty="0">
                <a:latin typeface="Arsenal" panose="02010504060200020004" pitchFamily="50" charset="0"/>
              </a:rPr>
              <a:t>Heavy external market focus</a:t>
            </a:r>
          </a:p>
          <a:p>
            <a:pPr marL="285750" indent="-285750">
              <a:buFont typeface="Arial" panose="020B0604020202020204" pitchFamily="34" charset="0"/>
              <a:buChar char="•"/>
            </a:pPr>
            <a:r>
              <a:rPr lang="en-AU" dirty="0">
                <a:latin typeface="Arsenal" panose="02010504060200020004" pitchFamily="50" charset="0"/>
              </a:rPr>
              <a:t>International in outlook and ambition</a:t>
            </a:r>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9757" y="1844824"/>
            <a:ext cx="3509515" cy="2700000"/>
          </a:xfrm>
          <a:prstGeom prst="rect">
            <a:avLst/>
          </a:prstGeom>
        </p:spPr>
      </p:pic>
      <p:sp>
        <p:nvSpPr>
          <p:cNvPr id="5" name="Pentagon 4"/>
          <p:cNvSpPr/>
          <p:nvPr/>
        </p:nvSpPr>
        <p:spPr>
          <a:xfrm>
            <a:off x="5951984" y="1844824"/>
            <a:ext cx="360040" cy="2700000"/>
          </a:xfrm>
          <a:prstGeom prst="homePlate">
            <a:avLst>
              <a:gd name="adj" fmla="val 96887"/>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42002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53A5A"/>
        </a:solidFill>
        <a:effectLst/>
      </p:bgPr>
    </p:bg>
    <p:spTree>
      <p:nvGrpSpPr>
        <p:cNvPr id="1" name=""/>
        <p:cNvGrpSpPr/>
        <p:nvPr/>
      </p:nvGrpSpPr>
      <p:grpSpPr>
        <a:xfrm>
          <a:off x="0" y="0"/>
          <a:ext cx="0" cy="0"/>
          <a:chOff x="0" y="0"/>
          <a:chExt cx="0" cy="0"/>
        </a:xfrm>
      </p:grpSpPr>
      <p:sp>
        <p:nvSpPr>
          <p:cNvPr id="2" name="TextBox 1"/>
          <p:cNvSpPr txBox="1"/>
          <p:nvPr/>
        </p:nvSpPr>
        <p:spPr>
          <a:xfrm>
            <a:off x="1847528" y="116632"/>
            <a:ext cx="8568952" cy="584775"/>
          </a:xfrm>
          <a:prstGeom prst="rect">
            <a:avLst/>
          </a:prstGeom>
          <a:noFill/>
        </p:spPr>
        <p:txBody>
          <a:bodyPr wrap="square" rtlCol="0">
            <a:spAutoFit/>
          </a:bodyPr>
          <a:lstStyle/>
          <a:p>
            <a:r>
              <a:rPr lang="en-CA" sz="3200" i="1" dirty="0" smtClean="0"/>
              <a:t>How To Optimize The Value Of Your Business </a:t>
            </a:r>
            <a:r>
              <a:rPr lang="en-CA" sz="3200" dirty="0" smtClean="0"/>
              <a:t>video</a:t>
            </a:r>
            <a:endParaRPr lang="en-CA" sz="3200" dirty="0"/>
          </a:p>
        </p:txBody>
      </p:sp>
    </p:spTree>
    <p:controls>
      <mc:AlternateContent xmlns:mc="http://schemas.openxmlformats.org/markup-compatibility/2006">
        <mc:Choice xmlns:v="urn:schemas-microsoft-com:vml" Requires="v">
          <p:control spid="2057" name="ShockwaveFlash1" r:id="rId2" imgW="12192120" imgH="6021360"/>
        </mc:Choice>
        <mc:Fallback>
          <p:control name="ShockwaveFlash1" r:id="rId2" imgW="12192120" imgH="6021360">
            <p:pic>
              <p:nvPicPr>
                <p:cNvPr id="3" name="ShockwaveFlash1"/>
                <p:cNvPicPr>
                  <a:picLocks/>
                </p:cNvPicPr>
                <p:nvPr/>
              </p:nvPicPr>
              <p:blipFill>
                <a:blip r:embed="rId4"/>
                <a:stretch>
                  <a:fillRect/>
                </a:stretch>
              </p:blipFill>
              <p:spPr>
                <a:xfrm>
                  <a:off x="0" y="836613"/>
                  <a:ext cx="12192000" cy="6021387"/>
                </a:xfrm>
                <a:prstGeom prst="rect">
                  <a:avLst/>
                </a:prstGeom>
              </p:spPr>
            </p:pic>
          </p:control>
        </mc:Fallback>
      </mc:AlternateContent>
    </p:controls>
    <p:extLst>
      <p:ext uri="{BB962C8B-B14F-4D97-AF65-F5344CB8AC3E}">
        <p14:creationId xmlns:p14="http://schemas.microsoft.com/office/powerpoint/2010/main" val="22503643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422346" y="4509120"/>
            <a:ext cx="6122196" cy="1404000"/>
          </a:xfrm>
          <a:prstGeom prst="rect">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9" name="Group 28"/>
          <p:cNvGrpSpPr/>
          <p:nvPr/>
        </p:nvGrpSpPr>
        <p:grpSpPr>
          <a:xfrm>
            <a:off x="422346" y="3106031"/>
            <a:ext cx="6120000" cy="1953247"/>
            <a:chOff x="422346" y="3194264"/>
            <a:chExt cx="6120000" cy="1953247"/>
          </a:xfrm>
        </p:grpSpPr>
        <p:sp>
          <p:nvSpPr>
            <p:cNvPr id="22" name="Rectangle 21"/>
            <p:cNvSpPr/>
            <p:nvPr/>
          </p:nvSpPr>
          <p:spPr>
            <a:xfrm>
              <a:off x="422346" y="3194264"/>
              <a:ext cx="6120000" cy="1404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Isosceles Triangle 24"/>
            <p:cNvSpPr/>
            <p:nvPr/>
          </p:nvSpPr>
          <p:spPr>
            <a:xfrm flipV="1">
              <a:off x="5246202" y="4598264"/>
              <a:ext cx="1296144" cy="549247"/>
            </a:xfrm>
            <a:prstGeom prst="triangle">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8" name="Group 27"/>
          <p:cNvGrpSpPr/>
          <p:nvPr/>
        </p:nvGrpSpPr>
        <p:grpSpPr>
          <a:xfrm>
            <a:off x="422346" y="2169927"/>
            <a:ext cx="6120000" cy="1481952"/>
            <a:chOff x="422346" y="2218454"/>
            <a:chExt cx="6120000" cy="1481952"/>
          </a:xfrm>
        </p:grpSpPr>
        <p:sp>
          <p:nvSpPr>
            <p:cNvPr id="21" name="Rectangle 20"/>
            <p:cNvSpPr/>
            <p:nvPr/>
          </p:nvSpPr>
          <p:spPr>
            <a:xfrm>
              <a:off x="422346" y="2218454"/>
              <a:ext cx="6120000" cy="936000"/>
            </a:xfrm>
            <a:prstGeom prst="rect">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Isosceles Triangle 25"/>
            <p:cNvSpPr/>
            <p:nvPr/>
          </p:nvSpPr>
          <p:spPr>
            <a:xfrm flipV="1">
              <a:off x="422346" y="3151159"/>
              <a:ext cx="1296144" cy="549247"/>
            </a:xfrm>
            <a:prstGeom prst="triangle">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 name="Title 1"/>
          <p:cNvSpPr>
            <a:spLocks noGrp="1"/>
          </p:cNvSpPr>
          <p:nvPr>
            <p:ph type="title"/>
          </p:nvPr>
        </p:nvSpPr>
        <p:spPr/>
        <p:txBody>
          <a:bodyPr/>
          <a:lstStyle/>
          <a:p>
            <a:r>
              <a:rPr lang="en-CA" dirty="0" smtClean="0"/>
              <a:t>Sale of Business Methodology to Optimize Value</a:t>
            </a:r>
            <a:endParaRPr lang="en-CA" dirty="0"/>
          </a:p>
        </p:txBody>
      </p:sp>
      <p:sp>
        <p:nvSpPr>
          <p:cNvPr id="3" name="Content Placeholder 2"/>
          <p:cNvSpPr>
            <a:spLocks noGrp="1"/>
          </p:cNvSpPr>
          <p:nvPr>
            <p:ph idx="1"/>
          </p:nvPr>
        </p:nvSpPr>
        <p:spPr>
          <a:xfrm>
            <a:off x="6888088" y="2825728"/>
            <a:ext cx="5084621" cy="2088232"/>
          </a:xfrm>
        </p:spPr>
        <p:txBody>
          <a:bodyPr>
            <a:normAutofit/>
          </a:bodyPr>
          <a:lstStyle/>
          <a:p>
            <a:pPr marL="0" indent="0" algn="ctr">
              <a:buNone/>
            </a:pPr>
            <a:r>
              <a:rPr lang="en-AU" sz="2000" dirty="0" smtClean="0"/>
              <a:t>It is </a:t>
            </a:r>
            <a:r>
              <a:rPr lang="en-AU" sz="2000" b="1" dirty="0" smtClean="0">
                <a:solidFill>
                  <a:srgbClr val="FBC902"/>
                </a:solidFill>
              </a:rPr>
              <a:t>GOOD BUSINESS PRACTICE </a:t>
            </a:r>
            <a:r>
              <a:rPr lang="en-AU" sz="2000" dirty="0" smtClean="0"/>
              <a:t>to run your business as though it will be sold at any time.</a:t>
            </a:r>
            <a:br>
              <a:rPr lang="en-AU" sz="2000" dirty="0" smtClean="0"/>
            </a:br>
            <a:r>
              <a:rPr lang="en-AU" sz="2000" dirty="0" smtClean="0"/>
              <a:t>It keeps the focus on costs, market improvement and innovation – all sound business practices.</a:t>
            </a:r>
            <a:endParaRPr lang="en-AU" sz="2000" dirty="0"/>
          </a:p>
        </p:txBody>
      </p:sp>
      <p:sp>
        <p:nvSpPr>
          <p:cNvPr id="4" name="Footer Placeholder 3"/>
          <p:cNvSpPr>
            <a:spLocks noGrp="1"/>
          </p:cNvSpPr>
          <p:nvPr>
            <p:ph type="ftr" sz="quarter" idx="11"/>
          </p:nvPr>
        </p:nvSpPr>
        <p:spPr/>
        <p:txBody>
          <a:bodyPr/>
          <a:lstStyle/>
          <a:p>
            <a:endParaRPr lang="en-AU"/>
          </a:p>
        </p:txBody>
      </p:sp>
      <p:sp>
        <p:nvSpPr>
          <p:cNvPr id="11" name="Rectangle 10"/>
          <p:cNvSpPr/>
          <p:nvPr/>
        </p:nvSpPr>
        <p:spPr>
          <a:xfrm>
            <a:off x="574249" y="2321382"/>
            <a:ext cx="3150990" cy="646331"/>
          </a:xfrm>
          <a:prstGeom prst="rect">
            <a:avLst/>
          </a:prstGeom>
        </p:spPr>
        <p:txBody>
          <a:bodyPr wrap="square">
            <a:spAutoFit/>
          </a:bodyPr>
          <a:lstStyle/>
          <a:p>
            <a:r>
              <a:rPr lang="en-AU" dirty="0">
                <a:solidFill>
                  <a:schemeClr val="bg1"/>
                </a:solidFill>
                <a:latin typeface="Arsenal" panose="02010504060200020004" pitchFamily="50" charset="0"/>
              </a:rPr>
              <a:t>Identify potential buyers of the business 2-3 years before sale</a:t>
            </a:r>
          </a:p>
        </p:txBody>
      </p:sp>
      <p:sp>
        <p:nvSpPr>
          <p:cNvPr id="12" name="Rectangle 11"/>
          <p:cNvSpPr/>
          <p:nvPr/>
        </p:nvSpPr>
        <p:spPr>
          <a:xfrm>
            <a:off x="1718490" y="3346144"/>
            <a:ext cx="4377607" cy="923330"/>
          </a:xfrm>
          <a:prstGeom prst="rect">
            <a:avLst/>
          </a:prstGeom>
        </p:spPr>
        <p:txBody>
          <a:bodyPr wrap="square">
            <a:spAutoFit/>
          </a:bodyPr>
          <a:lstStyle/>
          <a:p>
            <a:r>
              <a:rPr lang="en-AU" dirty="0">
                <a:latin typeface="Arsenal" panose="02010504060200020004" pitchFamily="50" charset="0"/>
              </a:rPr>
              <a:t>Work with them to ensure your business has the features and performance embedded in it to ensure value is optimised</a:t>
            </a:r>
          </a:p>
        </p:txBody>
      </p:sp>
      <p:sp>
        <p:nvSpPr>
          <p:cNvPr id="13" name="Rectangle 12"/>
          <p:cNvSpPr/>
          <p:nvPr/>
        </p:nvSpPr>
        <p:spPr>
          <a:xfrm>
            <a:off x="574249" y="4616216"/>
            <a:ext cx="4549570" cy="1200329"/>
          </a:xfrm>
          <a:prstGeom prst="rect">
            <a:avLst/>
          </a:prstGeom>
        </p:spPr>
        <p:txBody>
          <a:bodyPr wrap="square">
            <a:spAutoFit/>
          </a:bodyPr>
          <a:lstStyle/>
          <a:p>
            <a:r>
              <a:rPr lang="en-AU" dirty="0">
                <a:solidFill>
                  <a:schemeClr val="bg1"/>
                </a:solidFill>
                <a:latin typeface="Arsenal" panose="02010504060200020004" pitchFamily="50" charset="0"/>
              </a:rPr>
              <a:t>When the business is formally put on the market for sale, inform your target buyers with a view to facilitating a bidding war – a bit like an auction for a house</a:t>
            </a:r>
          </a:p>
        </p:txBody>
      </p:sp>
      <p:grpSp>
        <p:nvGrpSpPr>
          <p:cNvPr id="27" name="Group 26"/>
          <p:cNvGrpSpPr/>
          <p:nvPr/>
        </p:nvGrpSpPr>
        <p:grpSpPr>
          <a:xfrm>
            <a:off x="422346" y="1239017"/>
            <a:ext cx="6120000" cy="1482701"/>
            <a:chOff x="422346" y="1239017"/>
            <a:chExt cx="6120000" cy="1482701"/>
          </a:xfrm>
        </p:grpSpPr>
        <p:sp>
          <p:nvSpPr>
            <p:cNvPr id="20" name="Rectangle 19"/>
            <p:cNvSpPr/>
            <p:nvPr/>
          </p:nvSpPr>
          <p:spPr>
            <a:xfrm>
              <a:off x="422346" y="1239017"/>
              <a:ext cx="6120000" cy="936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Isosceles Triangle 23"/>
            <p:cNvSpPr/>
            <p:nvPr/>
          </p:nvSpPr>
          <p:spPr>
            <a:xfrm flipV="1">
              <a:off x="5246202" y="2172471"/>
              <a:ext cx="1296144" cy="549247"/>
            </a:xfrm>
            <a:prstGeom prst="triangle">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10" name="Rectangle 9"/>
          <p:cNvSpPr/>
          <p:nvPr/>
        </p:nvSpPr>
        <p:spPr>
          <a:xfrm>
            <a:off x="1718490" y="1383851"/>
            <a:ext cx="3529263" cy="646331"/>
          </a:xfrm>
          <a:prstGeom prst="rect">
            <a:avLst/>
          </a:prstGeom>
        </p:spPr>
        <p:txBody>
          <a:bodyPr wrap="square">
            <a:spAutoFit/>
          </a:bodyPr>
          <a:lstStyle/>
          <a:p>
            <a:r>
              <a:rPr lang="en-AU" dirty="0">
                <a:latin typeface="Arsenal" panose="02010504060200020004" pitchFamily="50" charset="0"/>
              </a:rPr>
              <a:t>Should begin the </a:t>
            </a:r>
            <a:r>
              <a:rPr lang="en-AU" dirty="0" smtClean="0">
                <a:latin typeface="Arsenal" panose="02010504060200020004" pitchFamily="50" charset="0"/>
              </a:rPr>
              <a:t>process as </a:t>
            </a:r>
            <a:r>
              <a:rPr lang="en-AU" dirty="0">
                <a:latin typeface="Arsenal" panose="02010504060200020004" pitchFamily="50" charset="0"/>
              </a:rPr>
              <a:t>early as possible before intended sale</a:t>
            </a:r>
          </a:p>
        </p:txBody>
      </p:sp>
    </p:spTree>
    <p:extLst>
      <p:ext uri="{BB962C8B-B14F-4D97-AF65-F5344CB8AC3E}">
        <p14:creationId xmlns:p14="http://schemas.microsoft.com/office/powerpoint/2010/main" val="239526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500"/>
                                        <p:tgtEl>
                                          <p:spTgt spid="2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0" end="0"/>
                                            </p:txEl>
                                          </p:spTgt>
                                        </p:tgtEl>
                                        <p:attrNameLst>
                                          <p:attrName>style.visibility</p:attrName>
                                        </p:attrNameLst>
                                      </p:cBhvr>
                                      <p:to>
                                        <p:strVal val="visible"/>
                                      </p:to>
                                    </p:set>
                                    <p:animEffect transition="in" filter="fade">
                                      <p:cBhvr>
                                        <p:cTn id="4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 grpId="0" build="p"/>
      <p:bldP spid="11" grpId="0"/>
      <p:bldP spid="12" grpId="0"/>
      <p:bldP spid="13"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53A5A"/>
        </a:solidFill>
        <a:effectLst/>
      </p:bgPr>
    </p:bg>
    <p:spTree>
      <p:nvGrpSpPr>
        <p:cNvPr id="1" name=""/>
        <p:cNvGrpSpPr/>
        <p:nvPr/>
      </p:nvGrpSpPr>
      <p:grpSpPr>
        <a:xfrm>
          <a:off x="0" y="0"/>
          <a:ext cx="0" cy="0"/>
          <a:chOff x="0" y="0"/>
          <a:chExt cx="0" cy="0"/>
        </a:xfrm>
      </p:grpSpPr>
      <p:sp>
        <p:nvSpPr>
          <p:cNvPr id="2" name="TextBox 1"/>
          <p:cNvSpPr txBox="1"/>
          <p:nvPr/>
        </p:nvSpPr>
        <p:spPr>
          <a:xfrm>
            <a:off x="1703512" y="116632"/>
            <a:ext cx="8568952" cy="584775"/>
          </a:xfrm>
          <a:prstGeom prst="rect">
            <a:avLst/>
          </a:prstGeom>
          <a:noFill/>
        </p:spPr>
        <p:txBody>
          <a:bodyPr wrap="square" rtlCol="0">
            <a:spAutoFit/>
          </a:bodyPr>
          <a:lstStyle/>
          <a:p>
            <a:pPr algn="ctr"/>
            <a:r>
              <a:rPr lang="en-CA" sz="3200" i="1" dirty="0" smtClean="0"/>
              <a:t>Barriers to Growth </a:t>
            </a:r>
            <a:r>
              <a:rPr lang="en-CA" sz="3200" dirty="0" smtClean="0"/>
              <a:t>video</a:t>
            </a:r>
            <a:endParaRPr lang="en-CA" sz="3200" dirty="0"/>
          </a:p>
        </p:txBody>
      </p:sp>
    </p:spTree>
    <p:controls>
      <mc:AlternateContent xmlns:mc="http://schemas.openxmlformats.org/markup-compatibility/2006">
        <mc:Choice xmlns:v="urn:schemas-microsoft-com:vml" Requires="v">
          <p:control spid="3080" name="ShockwaveFlash1" r:id="rId2" imgW="12192120" imgH="6093000"/>
        </mc:Choice>
        <mc:Fallback>
          <p:control name="ShockwaveFlash1" r:id="rId2" imgW="12192120" imgH="6093000">
            <p:pic>
              <p:nvPicPr>
                <p:cNvPr id="3" name="ShockwaveFlash1"/>
                <p:cNvPicPr>
                  <a:picLocks/>
                </p:cNvPicPr>
                <p:nvPr/>
              </p:nvPicPr>
              <p:blipFill>
                <a:blip r:embed="rId4"/>
                <a:stretch>
                  <a:fillRect/>
                </a:stretch>
              </p:blipFill>
              <p:spPr>
                <a:xfrm>
                  <a:off x="0" y="765175"/>
                  <a:ext cx="12192000" cy="6092825"/>
                </a:xfrm>
                <a:prstGeom prst="rect">
                  <a:avLst/>
                </a:prstGeom>
              </p:spPr>
            </p:pic>
          </p:control>
        </mc:Fallback>
      </mc:AlternateContent>
    </p:controls>
    <p:extLst>
      <p:ext uri="{BB962C8B-B14F-4D97-AF65-F5344CB8AC3E}">
        <p14:creationId xmlns:p14="http://schemas.microsoft.com/office/powerpoint/2010/main" val="23614592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 A</a:t>
            </a:r>
            <a:endParaRPr lang="en-AU" dirty="0"/>
          </a:p>
        </p:txBody>
      </p:sp>
      <p:sp>
        <p:nvSpPr>
          <p:cNvPr id="10" name="Content Placeholder 9"/>
          <p:cNvSpPr>
            <a:spLocks noGrp="1"/>
          </p:cNvSpPr>
          <p:nvPr>
            <p:ph idx="1"/>
          </p:nvPr>
        </p:nvSpPr>
        <p:spPr>
          <a:xfrm>
            <a:off x="6095999" y="3414500"/>
            <a:ext cx="1440161" cy="1206552"/>
          </a:xfrm>
        </p:spPr>
        <p:txBody>
          <a:bodyPr>
            <a:normAutofit/>
          </a:bodyPr>
          <a:lstStyle/>
          <a:p>
            <a:pPr marL="0" indent="0">
              <a:spcBef>
                <a:spcPts val="1200"/>
              </a:spcBef>
              <a:buNone/>
            </a:pPr>
            <a:r>
              <a:rPr lang="en-AU" sz="2800" b="1" dirty="0" smtClean="0">
                <a:latin typeface="Arsenal" panose="02010504060200020004" pitchFamily="50" charset="0"/>
              </a:rPr>
              <a:t>Yes</a:t>
            </a:r>
          </a:p>
          <a:p>
            <a:pPr marL="0" indent="0">
              <a:spcBef>
                <a:spcPts val="1200"/>
              </a:spcBef>
              <a:buNone/>
            </a:pPr>
            <a:r>
              <a:rPr lang="en-AU" sz="2800" b="1" dirty="0" smtClean="0">
                <a:latin typeface="Arsenal" panose="02010504060200020004" pitchFamily="50" charset="0"/>
              </a:rPr>
              <a:t>No</a:t>
            </a:r>
          </a:p>
        </p:txBody>
      </p:sp>
      <p:sp>
        <p:nvSpPr>
          <p:cNvPr id="7" name="TextBox 6"/>
          <p:cNvSpPr txBox="1"/>
          <p:nvPr/>
        </p:nvSpPr>
        <p:spPr>
          <a:xfrm>
            <a:off x="1716695" y="1340768"/>
            <a:ext cx="8758611" cy="1200329"/>
          </a:xfrm>
          <a:prstGeom prst="rect">
            <a:avLst/>
          </a:prstGeom>
          <a:noFill/>
        </p:spPr>
        <p:txBody>
          <a:bodyPr wrap="square" rtlCol="0">
            <a:spAutoFit/>
          </a:bodyPr>
          <a:lstStyle/>
          <a:p>
            <a:pPr algn="ctr"/>
            <a:r>
              <a:rPr lang="en-AU" sz="3600" b="1" i="1" dirty="0" smtClean="0">
                <a:latin typeface="Arsenal" panose="02010504060200020004" pitchFamily="50" charset="0"/>
              </a:rPr>
              <a:t>Do you know what is your business worth – RIGHT NOW ?</a:t>
            </a:r>
            <a:endParaRPr lang="en-AU" sz="2800" b="1" i="1" dirty="0">
              <a:effectLst>
                <a:outerShdw blurRad="38100" dist="38100" dir="2700000" algn="tl">
                  <a:srgbClr val="000000">
                    <a:alpha val="43137"/>
                  </a:srgbClr>
                </a:outerShdw>
              </a:effectLst>
              <a:latin typeface="Arsenal" panose="02010504060200020004" pitchFamily="50" charset="0"/>
            </a:endParaRPr>
          </a:p>
        </p:txBody>
      </p:sp>
      <p:grpSp>
        <p:nvGrpSpPr>
          <p:cNvPr id="21" name="Group 20"/>
          <p:cNvGrpSpPr/>
          <p:nvPr/>
        </p:nvGrpSpPr>
        <p:grpSpPr>
          <a:xfrm>
            <a:off x="5663951" y="3494605"/>
            <a:ext cx="288000" cy="858755"/>
            <a:chOff x="5056872" y="4413094"/>
            <a:chExt cx="288000" cy="858755"/>
          </a:xfrm>
        </p:grpSpPr>
        <p:sp>
          <p:nvSpPr>
            <p:cNvPr id="19" name="Rectangle 18"/>
            <p:cNvSpPr>
              <a:spLocks noChangeAspect="1"/>
            </p:cNvSpPr>
            <p:nvPr/>
          </p:nvSpPr>
          <p:spPr>
            <a:xfrm>
              <a:off x="5056872" y="4413094"/>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Rectangle 19"/>
            <p:cNvSpPr>
              <a:spLocks noChangeAspect="1"/>
            </p:cNvSpPr>
            <p:nvPr/>
          </p:nvSpPr>
          <p:spPr>
            <a:xfrm>
              <a:off x="5056872" y="4983849"/>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2434861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Pentagon 42"/>
          <p:cNvSpPr>
            <a:spLocks/>
          </p:cNvSpPr>
          <p:nvPr/>
        </p:nvSpPr>
        <p:spPr>
          <a:xfrm>
            <a:off x="623392" y="1837673"/>
            <a:ext cx="1980000" cy="2258547"/>
          </a:xfrm>
          <a:prstGeom prst="homePlate">
            <a:avLst>
              <a:gd name="adj" fmla="val 21020"/>
            </a:avLst>
          </a:prstGeom>
          <a:solidFill>
            <a:srgbClr val="0B79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bg1"/>
              </a:solidFill>
              <a:latin typeface="Caviar Dreams" panose="020B0402020204020504" pitchFamily="34" charset="0"/>
              <a:ea typeface="Kozuka Mincho Pr6N H" panose="02020900000000000000" pitchFamily="18" charset="-128"/>
              <a:cs typeface="Georgia"/>
            </a:endParaRPr>
          </a:p>
        </p:txBody>
      </p:sp>
      <p:sp>
        <p:nvSpPr>
          <p:cNvPr id="44" name="Chevron 43"/>
          <p:cNvSpPr>
            <a:spLocks/>
          </p:cNvSpPr>
          <p:nvPr/>
        </p:nvSpPr>
        <p:spPr>
          <a:xfrm>
            <a:off x="2231675" y="1837673"/>
            <a:ext cx="3384000" cy="2258547"/>
          </a:xfrm>
          <a:prstGeom prst="chevron">
            <a:avLst>
              <a:gd name="adj" fmla="val 18874"/>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bg1"/>
              </a:solidFill>
              <a:latin typeface="Caviar Dreams" panose="020B0402020204020504" pitchFamily="34" charset="0"/>
              <a:ea typeface="Kozuka Mincho Pr6N H" panose="02020900000000000000" pitchFamily="18" charset="-128"/>
              <a:cs typeface="Georgia"/>
            </a:endParaRPr>
          </a:p>
        </p:txBody>
      </p:sp>
      <p:sp>
        <p:nvSpPr>
          <p:cNvPr id="45" name="Chevron 44"/>
          <p:cNvSpPr>
            <a:spLocks/>
          </p:cNvSpPr>
          <p:nvPr/>
        </p:nvSpPr>
        <p:spPr>
          <a:xfrm>
            <a:off x="5243958" y="1837673"/>
            <a:ext cx="3384000" cy="2258547"/>
          </a:xfrm>
          <a:prstGeom prst="chevron">
            <a:avLst>
              <a:gd name="adj" fmla="val 18874"/>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bg1"/>
              </a:solidFill>
              <a:latin typeface="Caviar Dreams" panose="020B0402020204020504" pitchFamily="34" charset="0"/>
              <a:ea typeface="Kozuka Mincho Pr6N H" panose="02020900000000000000" pitchFamily="18" charset="-128"/>
              <a:cs typeface="Georgia"/>
            </a:endParaRPr>
          </a:p>
        </p:txBody>
      </p:sp>
      <p:sp>
        <p:nvSpPr>
          <p:cNvPr id="2" name="Title 1"/>
          <p:cNvSpPr>
            <a:spLocks noGrp="1"/>
          </p:cNvSpPr>
          <p:nvPr>
            <p:ph type="title"/>
          </p:nvPr>
        </p:nvSpPr>
        <p:spPr/>
        <p:txBody>
          <a:bodyPr/>
          <a:lstStyle/>
          <a:p>
            <a:r>
              <a:rPr lang="en-AU" dirty="0" smtClean="0"/>
              <a:t>A Suggested Path through Transition</a:t>
            </a:r>
            <a:endParaRPr lang="en-AU" dirty="0"/>
          </a:p>
        </p:txBody>
      </p:sp>
      <p:sp>
        <p:nvSpPr>
          <p:cNvPr id="21" name="TextBox 20"/>
          <p:cNvSpPr txBox="1"/>
          <p:nvPr/>
        </p:nvSpPr>
        <p:spPr>
          <a:xfrm>
            <a:off x="772859" y="2611895"/>
            <a:ext cx="1681066" cy="707886"/>
          </a:xfrm>
          <a:prstGeom prst="rect">
            <a:avLst/>
          </a:prstGeom>
          <a:noFill/>
        </p:spPr>
        <p:txBody>
          <a:bodyPr wrap="square" rtlCol="0">
            <a:spAutoFit/>
          </a:bodyPr>
          <a:lstStyle/>
          <a:p>
            <a:r>
              <a:rPr lang="en-AU" sz="2000" b="1" dirty="0">
                <a:latin typeface="Arsenal" panose="02010504060200020004" pitchFamily="50" charset="0"/>
              </a:rPr>
              <a:t>Research: Issues Report</a:t>
            </a:r>
          </a:p>
        </p:txBody>
      </p:sp>
      <p:sp>
        <p:nvSpPr>
          <p:cNvPr id="17" name="TextBox 16"/>
          <p:cNvSpPr txBox="1"/>
          <p:nvPr/>
        </p:nvSpPr>
        <p:spPr>
          <a:xfrm>
            <a:off x="2963060" y="2611895"/>
            <a:ext cx="2058839" cy="707886"/>
          </a:xfrm>
          <a:prstGeom prst="rect">
            <a:avLst/>
          </a:prstGeom>
          <a:noFill/>
          <a:ln w="28575">
            <a:noFill/>
          </a:ln>
        </p:spPr>
        <p:txBody>
          <a:bodyPr wrap="square" rtlCol="0">
            <a:spAutoFit/>
          </a:bodyPr>
          <a:lstStyle/>
          <a:p>
            <a:r>
              <a:rPr lang="en-AU" sz="2000" b="1" dirty="0" smtClean="0">
                <a:latin typeface="Arsenal" panose="02010504060200020004" pitchFamily="50" charset="0"/>
              </a:rPr>
              <a:t>Strategic Plan &amp; Financial Model</a:t>
            </a:r>
            <a:endParaRPr lang="en-AU" sz="2000" b="1" dirty="0">
              <a:latin typeface="Arsenal" panose="02010504060200020004" pitchFamily="50" charset="0"/>
            </a:endParaRPr>
          </a:p>
        </p:txBody>
      </p:sp>
      <p:sp>
        <p:nvSpPr>
          <p:cNvPr id="18" name="Rectangle 17"/>
          <p:cNvSpPr/>
          <p:nvPr/>
        </p:nvSpPr>
        <p:spPr>
          <a:xfrm>
            <a:off x="5896562" y="2611895"/>
            <a:ext cx="2886816" cy="707886"/>
          </a:xfrm>
          <a:prstGeom prst="rect">
            <a:avLst/>
          </a:prstGeom>
        </p:spPr>
        <p:txBody>
          <a:bodyPr wrap="square">
            <a:spAutoFit/>
          </a:bodyPr>
          <a:lstStyle/>
          <a:p>
            <a:r>
              <a:rPr lang="en-AU" sz="2000" b="1" dirty="0" smtClean="0">
                <a:latin typeface="Arsenal" panose="02010504060200020004" pitchFamily="50" charset="0"/>
              </a:rPr>
              <a:t>Shared Management</a:t>
            </a:r>
            <a:endParaRPr lang="en-AU" sz="2000" b="1" dirty="0">
              <a:latin typeface="Arsenal" panose="02010504060200020004" pitchFamily="50" charset="0"/>
            </a:endParaRPr>
          </a:p>
          <a:p>
            <a:r>
              <a:rPr lang="en-AU" sz="2000" b="1" dirty="0" smtClean="0">
                <a:latin typeface="Arsenal" panose="02010504060200020004" pitchFamily="50" charset="0"/>
              </a:rPr>
              <a:t>Shared Distribution</a:t>
            </a:r>
            <a:endParaRPr lang="en-AU" sz="2000" b="1" dirty="0">
              <a:latin typeface="Arsenal" panose="02010504060200020004" pitchFamily="50" charset="0"/>
            </a:endParaRPr>
          </a:p>
        </p:txBody>
      </p:sp>
      <p:sp>
        <p:nvSpPr>
          <p:cNvPr id="25" name="TextBox 24"/>
          <p:cNvSpPr txBox="1"/>
          <p:nvPr/>
        </p:nvSpPr>
        <p:spPr>
          <a:xfrm>
            <a:off x="633065" y="4445141"/>
            <a:ext cx="966355" cy="738664"/>
          </a:xfrm>
          <a:prstGeom prst="rect">
            <a:avLst/>
          </a:prstGeom>
          <a:noFill/>
        </p:spPr>
        <p:txBody>
          <a:bodyPr wrap="none" rtlCol="0">
            <a:spAutoFit/>
          </a:bodyPr>
          <a:lstStyle/>
          <a:p>
            <a:r>
              <a:rPr lang="en-AU" sz="1400" dirty="0">
                <a:latin typeface="Arsenal" panose="02010504060200020004" pitchFamily="50" charset="0"/>
              </a:rPr>
              <a:t>Facilitate</a:t>
            </a:r>
          </a:p>
          <a:p>
            <a:r>
              <a:rPr lang="en-AU" sz="1400" dirty="0">
                <a:latin typeface="Arsenal" panose="02010504060200020004" pitchFamily="50" charset="0"/>
              </a:rPr>
              <a:t>Business </a:t>
            </a:r>
          </a:p>
          <a:p>
            <a:r>
              <a:rPr lang="en-AU" sz="1400" dirty="0">
                <a:latin typeface="Arsenal" panose="02010504060200020004" pitchFamily="50" charset="0"/>
              </a:rPr>
              <a:t>Valuation 1</a:t>
            </a:r>
          </a:p>
        </p:txBody>
      </p:sp>
      <p:sp>
        <p:nvSpPr>
          <p:cNvPr id="26" name="TextBox 25"/>
          <p:cNvSpPr txBox="1"/>
          <p:nvPr/>
        </p:nvSpPr>
        <p:spPr>
          <a:xfrm>
            <a:off x="2140137" y="4445141"/>
            <a:ext cx="985591" cy="738664"/>
          </a:xfrm>
          <a:prstGeom prst="rect">
            <a:avLst/>
          </a:prstGeom>
          <a:noFill/>
        </p:spPr>
        <p:txBody>
          <a:bodyPr wrap="none" rtlCol="0">
            <a:spAutoFit/>
          </a:bodyPr>
          <a:lstStyle/>
          <a:p>
            <a:r>
              <a:rPr lang="en-AU" sz="1400" dirty="0">
                <a:latin typeface="Arsenal" panose="02010504060200020004" pitchFamily="50" charset="0"/>
              </a:rPr>
              <a:t>Facilitate</a:t>
            </a:r>
          </a:p>
          <a:p>
            <a:r>
              <a:rPr lang="en-AU" sz="1400" dirty="0">
                <a:latin typeface="Arsenal" panose="02010504060200020004" pitchFamily="50" charset="0"/>
              </a:rPr>
              <a:t>Business </a:t>
            </a:r>
          </a:p>
          <a:p>
            <a:r>
              <a:rPr lang="en-AU" sz="1400" dirty="0">
                <a:latin typeface="Arsenal" panose="02010504060200020004" pitchFamily="50" charset="0"/>
              </a:rPr>
              <a:t>Valuation 2</a:t>
            </a:r>
          </a:p>
        </p:txBody>
      </p:sp>
      <p:sp>
        <p:nvSpPr>
          <p:cNvPr id="27" name="TextBox 26"/>
          <p:cNvSpPr txBox="1"/>
          <p:nvPr/>
        </p:nvSpPr>
        <p:spPr>
          <a:xfrm>
            <a:off x="5178189" y="4445141"/>
            <a:ext cx="985591" cy="738664"/>
          </a:xfrm>
          <a:prstGeom prst="rect">
            <a:avLst/>
          </a:prstGeom>
          <a:noFill/>
        </p:spPr>
        <p:txBody>
          <a:bodyPr wrap="none" rtlCol="0">
            <a:spAutoFit/>
          </a:bodyPr>
          <a:lstStyle/>
          <a:p>
            <a:r>
              <a:rPr lang="en-AU" sz="1400" dirty="0">
                <a:latin typeface="Arsenal" panose="02010504060200020004" pitchFamily="50" charset="0"/>
              </a:rPr>
              <a:t>Facilitate</a:t>
            </a:r>
          </a:p>
          <a:p>
            <a:r>
              <a:rPr lang="en-AU" sz="1400" dirty="0">
                <a:latin typeface="Arsenal" panose="02010504060200020004" pitchFamily="50" charset="0"/>
              </a:rPr>
              <a:t>Business </a:t>
            </a:r>
          </a:p>
          <a:p>
            <a:r>
              <a:rPr lang="en-AU" sz="1400" dirty="0">
                <a:latin typeface="Arsenal" panose="02010504060200020004" pitchFamily="50" charset="0"/>
              </a:rPr>
              <a:t>Valuation 3</a:t>
            </a:r>
          </a:p>
        </p:txBody>
      </p:sp>
      <p:sp>
        <p:nvSpPr>
          <p:cNvPr id="28" name="TextBox 27"/>
          <p:cNvSpPr txBox="1"/>
          <p:nvPr/>
        </p:nvSpPr>
        <p:spPr>
          <a:xfrm>
            <a:off x="8151553" y="4445141"/>
            <a:ext cx="988797" cy="738664"/>
          </a:xfrm>
          <a:prstGeom prst="rect">
            <a:avLst/>
          </a:prstGeom>
          <a:noFill/>
        </p:spPr>
        <p:txBody>
          <a:bodyPr wrap="none" rtlCol="0">
            <a:spAutoFit/>
          </a:bodyPr>
          <a:lstStyle/>
          <a:p>
            <a:r>
              <a:rPr lang="en-AU" sz="1400" dirty="0">
                <a:latin typeface="Arsenal" panose="02010504060200020004" pitchFamily="50" charset="0"/>
              </a:rPr>
              <a:t>Facilitate</a:t>
            </a:r>
          </a:p>
          <a:p>
            <a:r>
              <a:rPr lang="en-AU" sz="1400" dirty="0">
                <a:latin typeface="Arsenal" panose="02010504060200020004" pitchFamily="50" charset="0"/>
              </a:rPr>
              <a:t>Business </a:t>
            </a:r>
          </a:p>
          <a:p>
            <a:r>
              <a:rPr lang="en-AU" sz="1400" dirty="0">
                <a:latin typeface="Arsenal" panose="02010504060200020004" pitchFamily="50" charset="0"/>
              </a:rPr>
              <a:t>Valuation 4</a:t>
            </a:r>
          </a:p>
        </p:txBody>
      </p:sp>
      <p:sp>
        <p:nvSpPr>
          <p:cNvPr id="29" name="TextBox 28"/>
          <p:cNvSpPr txBox="1"/>
          <p:nvPr/>
        </p:nvSpPr>
        <p:spPr>
          <a:xfrm>
            <a:off x="11199889" y="4660585"/>
            <a:ext cx="880701" cy="523220"/>
          </a:xfrm>
          <a:prstGeom prst="rect">
            <a:avLst/>
          </a:prstGeom>
          <a:noFill/>
        </p:spPr>
        <p:txBody>
          <a:bodyPr wrap="square" rtlCol="0">
            <a:spAutoFit/>
          </a:bodyPr>
          <a:lstStyle/>
          <a:p>
            <a:r>
              <a:rPr lang="en-AU" sz="1400" b="1" dirty="0" smtClean="0">
                <a:solidFill>
                  <a:srgbClr val="FBC902"/>
                </a:solidFill>
                <a:latin typeface="Arsenal" panose="02010504060200020004" pitchFamily="50" charset="0"/>
              </a:rPr>
              <a:t>Sale </a:t>
            </a:r>
            <a:r>
              <a:rPr lang="en-AU" sz="1400" b="1" dirty="0">
                <a:solidFill>
                  <a:srgbClr val="FBC902"/>
                </a:solidFill>
                <a:latin typeface="Arsenal" panose="02010504060200020004" pitchFamily="50" charset="0"/>
              </a:rPr>
              <a:t>of </a:t>
            </a:r>
          </a:p>
          <a:p>
            <a:r>
              <a:rPr lang="en-AU" sz="1400" b="1" dirty="0">
                <a:solidFill>
                  <a:srgbClr val="FBC902"/>
                </a:solidFill>
                <a:latin typeface="Arsenal" panose="02010504060200020004" pitchFamily="50" charset="0"/>
              </a:rPr>
              <a:t>Business</a:t>
            </a:r>
          </a:p>
        </p:txBody>
      </p:sp>
      <p:sp>
        <p:nvSpPr>
          <p:cNvPr id="46" name="Chevron 45"/>
          <p:cNvSpPr>
            <a:spLocks/>
          </p:cNvSpPr>
          <p:nvPr/>
        </p:nvSpPr>
        <p:spPr>
          <a:xfrm>
            <a:off x="8256240" y="1837673"/>
            <a:ext cx="3384000" cy="2258547"/>
          </a:xfrm>
          <a:prstGeom prst="chevron">
            <a:avLst>
              <a:gd name="adj" fmla="val 18874"/>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bg1"/>
              </a:solidFill>
              <a:latin typeface="Caviar Dreams" panose="020B0402020204020504" pitchFamily="34" charset="0"/>
              <a:ea typeface="Kozuka Mincho Pr6N H" panose="02020900000000000000" pitchFamily="18" charset="-128"/>
              <a:cs typeface="Georgia"/>
            </a:endParaRPr>
          </a:p>
        </p:txBody>
      </p:sp>
      <p:sp>
        <p:nvSpPr>
          <p:cNvPr id="19" name="Rectangle 18"/>
          <p:cNvSpPr/>
          <p:nvPr/>
        </p:nvSpPr>
        <p:spPr>
          <a:xfrm>
            <a:off x="8734265" y="2431598"/>
            <a:ext cx="2879457" cy="1015663"/>
          </a:xfrm>
          <a:prstGeom prst="rect">
            <a:avLst/>
          </a:prstGeom>
        </p:spPr>
        <p:txBody>
          <a:bodyPr wrap="square">
            <a:spAutoFit/>
          </a:bodyPr>
          <a:lstStyle/>
          <a:p>
            <a:r>
              <a:rPr lang="en-AU" sz="2000" b="1" dirty="0">
                <a:latin typeface="Arsenal" panose="02010504060200020004" pitchFamily="50" charset="0"/>
              </a:rPr>
              <a:t>Work towards formal mandate to sell business over proceeding years</a:t>
            </a:r>
          </a:p>
        </p:txBody>
      </p:sp>
      <p:cxnSp>
        <p:nvCxnSpPr>
          <p:cNvPr id="13" name="Straight Connector 12"/>
          <p:cNvCxnSpPr/>
          <p:nvPr/>
        </p:nvCxnSpPr>
        <p:spPr>
          <a:xfrm>
            <a:off x="631411" y="4198730"/>
            <a:ext cx="10544838"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09388"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119330"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159896"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8135511"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1159040"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631411" y="5548411"/>
            <a:ext cx="1504956" cy="0"/>
          </a:xfrm>
          <a:prstGeom prst="straightConnector1">
            <a:avLst/>
          </a:prstGeom>
          <a:ln w="31750">
            <a:solidFill>
              <a:srgbClr val="01A8E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941396" y="5394523"/>
            <a:ext cx="884986" cy="307777"/>
          </a:xfrm>
          <a:prstGeom prst="rect">
            <a:avLst/>
          </a:prstGeom>
          <a:solidFill>
            <a:srgbClr val="033C5A"/>
          </a:solidFill>
          <a:ln>
            <a:solidFill>
              <a:srgbClr val="01A8E0"/>
            </a:solidFill>
          </a:ln>
        </p:spPr>
        <p:txBody>
          <a:bodyPr wrap="none" rtlCol="0">
            <a:spAutoFit/>
          </a:bodyPr>
          <a:lstStyle/>
          <a:p>
            <a:r>
              <a:rPr lang="en-AU" sz="1400" dirty="0">
                <a:latin typeface="Arsenal" panose="02010504060200020004" pitchFamily="50" charset="0"/>
              </a:rPr>
              <a:t>2-3 weeks</a:t>
            </a:r>
          </a:p>
        </p:txBody>
      </p:sp>
      <p:cxnSp>
        <p:nvCxnSpPr>
          <p:cNvPr id="67" name="Straight Arrow Connector 66"/>
          <p:cNvCxnSpPr/>
          <p:nvPr/>
        </p:nvCxnSpPr>
        <p:spPr>
          <a:xfrm>
            <a:off x="2135188" y="5548411"/>
            <a:ext cx="3035014" cy="0"/>
          </a:xfrm>
          <a:prstGeom prst="straightConnector1">
            <a:avLst/>
          </a:prstGeom>
          <a:ln w="31750">
            <a:solidFill>
              <a:srgbClr val="01A8E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245351" y="5394523"/>
            <a:ext cx="747128" cy="307777"/>
          </a:xfrm>
          <a:prstGeom prst="rect">
            <a:avLst/>
          </a:prstGeom>
          <a:solidFill>
            <a:srgbClr val="033C5A"/>
          </a:solidFill>
          <a:ln>
            <a:solidFill>
              <a:srgbClr val="01A8E0"/>
            </a:solidFill>
          </a:ln>
        </p:spPr>
        <p:txBody>
          <a:bodyPr wrap="none" rtlCol="0">
            <a:spAutoFit/>
          </a:bodyPr>
          <a:lstStyle/>
          <a:p>
            <a:r>
              <a:rPr lang="en-AU" sz="1400" dirty="0">
                <a:latin typeface="Arsenal" panose="02010504060200020004" pitchFamily="50" charset="0"/>
              </a:rPr>
              <a:t>2 weeks</a:t>
            </a:r>
          </a:p>
        </p:txBody>
      </p:sp>
      <p:cxnSp>
        <p:nvCxnSpPr>
          <p:cNvPr id="69" name="Straight Arrow Connector 68"/>
          <p:cNvCxnSpPr/>
          <p:nvPr/>
        </p:nvCxnSpPr>
        <p:spPr>
          <a:xfrm>
            <a:off x="5159896" y="5548411"/>
            <a:ext cx="2949097" cy="0"/>
          </a:xfrm>
          <a:prstGeom prst="straightConnector1">
            <a:avLst/>
          </a:prstGeom>
          <a:ln w="31750">
            <a:solidFill>
              <a:srgbClr val="01A8E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345606" y="5394523"/>
            <a:ext cx="1058303" cy="307777"/>
          </a:xfrm>
          <a:prstGeom prst="rect">
            <a:avLst/>
          </a:prstGeom>
          <a:solidFill>
            <a:srgbClr val="033C5A"/>
          </a:solidFill>
          <a:ln>
            <a:solidFill>
              <a:srgbClr val="01A8E0"/>
            </a:solidFill>
          </a:ln>
        </p:spPr>
        <p:txBody>
          <a:bodyPr wrap="none" rtlCol="0">
            <a:spAutoFit/>
          </a:bodyPr>
          <a:lstStyle/>
          <a:p>
            <a:r>
              <a:rPr lang="en-AU" sz="1400" dirty="0">
                <a:latin typeface="Arsenal" panose="02010504060200020004" pitchFamily="50" charset="0"/>
              </a:rPr>
              <a:t>6-12 months</a:t>
            </a:r>
          </a:p>
        </p:txBody>
      </p:sp>
      <p:cxnSp>
        <p:nvCxnSpPr>
          <p:cNvPr id="71" name="Straight Arrow Connector 70"/>
          <p:cNvCxnSpPr/>
          <p:nvPr/>
        </p:nvCxnSpPr>
        <p:spPr>
          <a:xfrm>
            <a:off x="8112224" y="5548411"/>
            <a:ext cx="3024696" cy="0"/>
          </a:xfrm>
          <a:prstGeom prst="straightConnector1">
            <a:avLst/>
          </a:prstGeom>
          <a:ln w="31750">
            <a:solidFill>
              <a:srgbClr val="01A8E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209386" y="5394523"/>
            <a:ext cx="909031" cy="307777"/>
          </a:xfrm>
          <a:prstGeom prst="rect">
            <a:avLst/>
          </a:prstGeom>
          <a:solidFill>
            <a:srgbClr val="033C5A"/>
          </a:solidFill>
          <a:ln>
            <a:solidFill>
              <a:srgbClr val="01A8E0"/>
            </a:solidFill>
          </a:ln>
        </p:spPr>
        <p:txBody>
          <a:bodyPr wrap="none" rtlCol="0">
            <a:spAutoFit/>
          </a:bodyPr>
          <a:lstStyle/>
          <a:p>
            <a:r>
              <a:rPr lang="en-AU" sz="1400" dirty="0">
                <a:latin typeface="Arsenal" panose="02010504060200020004" pitchFamily="50" charset="0"/>
              </a:rPr>
              <a:t>2-10 years</a:t>
            </a:r>
          </a:p>
        </p:txBody>
      </p:sp>
    </p:spTree>
    <p:extLst>
      <p:ext uri="{BB962C8B-B14F-4D97-AF65-F5344CB8AC3E}">
        <p14:creationId xmlns:p14="http://schemas.microsoft.com/office/powerpoint/2010/main" val="3665553190"/>
      </p:ext>
    </p:extLst>
  </p:cSld>
  <p:clrMapOvr>
    <a:masterClrMapping/>
  </p:clrMapOvr>
  <mc:AlternateContent xmlns:mc="http://schemas.openxmlformats.org/markup-compatibility/2006" xmlns:p14="http://schemas.microsoft.com/office/powerpoint/2010/main">
    <mc:Choice Requires="p14">
      <p:transition spd="med" p14:dur="700" advTm="25000">
        <p:fade/>
      </p:transition>
    </mc:Choice>
    <mc:Fallback xmlns="">
      <p:transition spd="med" advTm="2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500"/>
                                        <p:tgtEl>
                                          <p:spTgt spid="4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500"/>
                                        <p:tgtEl>
                                          <p:spTgt spid="45"/>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left)">
                                      <p:cBhvr>
                                        <p:cTn id="34" dur="500"/>
                                        <p:tgtEl>
                                          <p:spTgt spid="46"/>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500"/>
                            </p:stCondLst>
                            <p:childTnLst>
                              <p:par>
                                <p:cTn id="45" presetID="22" presetClass="entr" presetSubtype="1"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up)">
                                      <p:cBhvr>
                                        <p:cTn id="47" dur="500"/>
                                        <p:tgtEl>
                                          <p:spTgt spid="59"/>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wipe(up)">
                                      <p:cBhvr>
                                        <p:cTn id="56" dur="500"/>
                                        <p:tgtEl>
                                          <p:spTgt spid="61"/>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wipe(up)">
                                      <p:cBhvr>
                                        <p:cTn id="65" dur="500"/>
                                        <p:tgtEl>
                                          <p:spTgt spid="62"/>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up)">
                                      <p:cBhvr>
                                        <p:cTn id="74" dur="500"/>
                                        <p:tgtEl>
                                          <p:spTgt spid="63"/>
                                        </p:tgtEl>
                                      </p:cBhvr>
                                    </p:animEffect>
                                  </p:childTnLst>
                                </p:cTn>
                              </p:par>
                            </p:childTnLst>
                          </p:cTn>
                        </p:par>
                        <p:par>
                          <p:cTn id="75" fill="hold">
                            <p:stCondLst>
                              <p:cond delay="500"/>
                            </p:stCondLst>
                            <p:childTnLst>
                              <p:par>
                                <p:cTn id="76" presetID="10" presetClass="entr" presetSubtype="0"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ipe(up)">
                                      <p:cBhvr>
                                        <p:cTn id="83" dur="500"/>
                                        <p:tgtEl>
                                          <p:spTgt spid="64"/>
                                        </p:tgtEl>
                                      </p:cBhvr>
                                    </p:animEffect>
                                  </p:childTnLst>
                                </p:cTn>
                              </p:par>
                            </p:childTnLst>
                          </p:cTn>
                        </p:par>
                        <p:par>
                          <p:cTn id="84" fill="hold">
                            <p:stCondLst>
                              <p:cond delay="500"/>
                            </p:stCondLst>
                            <p:childTnLst>
                              <p:par>
                                <p:cTn id="85" presetID="10" presetClass="entr" presetSubtype="0"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37" fill="hold" nodeType="click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barn(outVertical)">
                                      <p:cBhvr>
                                        <p:cTn id="92" dur="500"/>
                                        <p:tgtEl>
                                          <p:spTgt spid="66"/>
                                        </p:tgtEl>
                                      </p:cBhvr>
                                    </p:animEffect>
                                  </p:childTnLst>
                                </p:cTn>
                              </p:par>
                            </p:childTnLst>
                          </p:cTn>
                        </p:par>
                        <p:par>
                          <p:cTn id="93" fill="hold">
                            <p:stCondLst>
                              <p:cond delay="500"/>
                            </p:stCondLst>
                            <p:childTnLst>
                              <p:par>
                                <p:cTn id="94" presetID="1" presetClass="entr" presetSubtype="0" fill="hold" grpId="0" nodeType="afterEffect">
                                  <p:stCondLst>
                                    <p:cond delay="0"/>
                                  </p:stCondLst>
                                  <p:childTnLst>
                                    <p:set>
                                      <p:cBhvr>
                                        <p:cTn id="95" dur="1" fill="hold">
                                          <p:stCondLst>
                                            <p:cond delay="0"/>
                                          </p:stCondLst>
                                        </p:cTn>
                                        <p:tgtEl>
                                          <p:spTgt spid="30"/>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6" presetClass="entr" presetSubtype="37" fill="hold" nodeType="clickEffect">
                                  <p:stCondLst>
                                    <p:cond delay="0"/>
                                  </p:stCondLst>
                                  <p:childTnLst>
                                    <p:set>
                                      <p:cBhvr>
                                        <p:cTn id="99" dur="1" fill="hold">
                                          <p:stCondLst>
                                            <p:cond delay="0"/>
                                          </p:stCondLst>
                                        </p:cTn>
                                        <p:tgtEl>
                                          <p:spTgt spid="67"/>
                                        </p:tgtEl>
                                        <p:attrNameLst>
                                          <p:attrName>style.visibility</p:attrName>
                                        </p:attrNameLst>
                                      </p:cBhvr>
                                      <p:to>
                                        <p:strVal val="visible"/>
                                      </p:to>
                                    </p:set>
                                    <p:animEffect transition="in" filter="barn(outVertical)">
                                      <p:cBhvr>
                                        <p:cTn id="100" dur="500"/>
                                        <p:tgtEl>
                                          <p:spTgt spid="67"/>
                                        </p:tgtEl>
                                      </p:cBhvr>
                                    </p:animEffect>
                                  </p:childTnLst>
                                </p:cTn>
                              </p:par>
                            </p:childTnLst>
                          </p:cTn>
                        </p:par>
                        <p:par>
                          <p:cTn id="101" fill="hold">
                            <p:stCondLst>
                              <p:cond delay="500"/>
                            </p:stCondLst>
                            <p:childTnLst>
                              <p:par>
                                <p:cTn id="102" presetID="1" presetClass="entr" presetSubtype="0" fill="hold" grpId="0" nodeType="afterEffect">
                                  <p:stCondLst>
                                    <p:cond delay="0"/>
                                  </p:stCondLst>
                                  <p:childTnLst>
                                    <p:set>
                                      <p:cBhvr>
                                        <p:cTn id="103" dur="1" fill="hold">
                                          <p:stCondLst>
                                            <p:cond delay="0"/>
                                          </p:stCondLst>
                                        </p:cTn>
                                        <p:tgtEl>
                                          <p:spTgt spid="31"/>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6" presetClass="entr" presetSubtype="37" fill="hold" nodeType="click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barn(outVertical)">
                                      <p:cBhvr>
                                        <p:cTn id="108" dur="500"/>
                                        <p:tgtEl>
                                          <p:spTgt spid="69"/>
                                        </p:tgtEl>
                                      </p:cBhvr>
                                    </p:animEffect>
                                  </p:childTnLst>
                                </p:cTn>
                              </p:par>
                            </p:childTnLst>
                          </p:cTn>
                        </p:par>
                        <p:par>
                          <p:cTn id="109" fill="hold">
                            <p:stCondLst>
                              <p:cond delay="500"/>
                            </p:stCondLst>
                            <p:childTnLst>
                              <p:par>
                                <p:cTn id="110" presetID="1" presetClass="entr" presetSubtype="0" fill="hold" grpId="0" nodeType="afterEffect">
                                  <p:stCondLst>
                                    <p:cond delay="0"/>
                                  </p:stCondLst>
                                  <p:childTnLst>
                                    <p:set>
                                      <p:cBhvr>
                                        <p:cTn id="111" dur="1" fill="hold">
                                          <p:stCondLst>
                                            <p:cond delay="0"/>
                                          </p:stCondLst>
                                        </p:cTn>
                                        <p:tgtEl>
                                          <p:spTgt spid="32"/>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16" presetClass="entr" presetSubtype="37" fill="hold" nodeType="click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barn(outVertical)">
                                      <p:cBhvr>
                                        <p:cTn id="116" dur="500"/>
                                        <p:tgtEl>
                                          <p:spTgt spid="71"/>
                                        </p:tgtEl>
                                      </p:cBhvr>
                                    </p:animEffect>
                                  </p:childTnLst>
                                </p:cTn>
                              </p:par>
                            </p:childTnLst>
                          </p:cTn>
                        </p:par>
                        <p:par>
                          <p:cTn id="117" fill="hold">
                            <p:stCondLst>
                              <p:cond delay="500"/>
                            </p:stCondLst>
                            <p:childTnLst>
                              <p:par>
                                <p:cTn id="118" presetID="1" presetClass="entr" presetSubtype="0" fill="hold" grpId="0" nodeType="afterEffect">
                                  <p:stCondLst>
                                    <p:cond delay="0"/>
                                  </p:stCondLst>
                                  <p:childTnLst>
                                    <p:set>
                                      <p:cBhvr>
                                        <p:cTn id="119"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21" grpId="0"/>
      <p:bldP spid="17" grpId="0"/>
      <p:bldP spid="18" grpId="0"/>
      <p:bldP spid="25" grpId="0"/>
      <p:bldP spid="26" grpId="0"/>
      <p:bldP spid="27" grpId="0"/>
      <p:bldP spid="28" grpId="0"/>
      <p:bldP spid="29" grpId="0"/>
      <p:bldP spid="46" grpId="0" animBg="1"/>
      <p:bldP spid="19" grpId="0"/>
      <p:bldP spid="30" grpId="0" animBg="1"/>
      <p:bldP spid="31" grpId="0" animBg="1"/>
      <p:bldP spid="32" grpId="0" animBg="1"/>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53A5A"/>
        </a:solidFill>
        <a:effectLst/>
      </p:bgPr>
    </p:bg>
    <p:spTree>
      <p:nvGrpSpPr>
        <p:cNvPr id="1" name=""/>
        <p:cNvGrpSpPr/>
        <p:nvPr/>
      </p:nvGrpSpPr>
      <p:grpSpPr>
        <a:xfrm>
          <a:off x="0" y="0"/>
          <a:ext cx="0" cy="0"/>
          <a:chOff x="0" y="0"/>
          <a:chExt cx="0" cy="0"/>
        </a:xfrm>
      </p:grpSpPr>
      <p:sp>
        <p:nvSpPr>
          <p:cNvPr id="2" name="TextBox 1"/>
          <p:cNvSpPr txBox="1"/>
          <p:nvPr/>
        </p:nvSpPr>
        <p:spPr>
          <a:xfrm>
            <a:off x="1343472" y="116632"/>
            <a:ext cx="9901100" cy="584775"/>
          </a:xfrm>
          <a:prstGeom prst="rect">
            <a:avLst/>
          </a:prstGeom>
          <a:noFill/>
        </p:spPr>
        <p:txBody>
          <a:bodyPr wrap="square" rtlCol="0">
            <a:spAutoFit/>
          </a:bodyPr>
          <a:lstStyle/>
          <a:p>
            <a:pPr algn="ctr"/>
            <a:r>
              <a:rPr lang="en-CA" sz="3200" dirty="0" smtClean="0"/>
              <a:t>How does Trans Paradigm’s model address the challenges</a:t>
            </a:r>
          </a:p>
        </p:txBody>
      </p:sp>
    </p:spTree>
    <p:controls>
      <mc:AlternateContent xmlns:mc="http://schemas.openxmlformats.org/markup-compatibility/2006">
        <mc:Choice xmlns:v="urn:schemas-microsoft-com:vml" Requires="v">
          <p:control spid="4103" name="ShockwaveFlash1" r:id="rId2" imgW="12192120" imgH="6093000"/>
        </mc:Choice>
        <mc:Fallback>
          <p:control name="ShockwaveFlash1" r:id="rId2" imgW="12192120" imgH="6093000">
            <p:pic>
              <p:nvPicPr>
                <p:cNvPr id="3" name="ShockwaveFlash1"/>
                <p:cNvPicPr>
                  <a:picLocks/>
                </p:cNvPicPr>
                <p:nvPr/>
              </p:nvPicPr>
              <p:blipFill>
                <a:blip r:embed="rId4"/>
                <a:stretch>
                  <a:fillRect/>
                </a:stretch>
              </p:blipFill>
              <p:spPr>
                <a:xfrm>
                  <a:off x="0" y="765175"/>
                  <a:ext cx="12192000" cy="6092825"/>
                </a:xfrm>
                <a:prstGeom prst="rect">
                  <a:avLst/>
                </a:prstGeom>
              </p:spPr>
            </p:pic>
          </p:control>
        </mc:Fallback>
      </mc:AlternateContent>
    </p:controls>
    <p:extLst>
      <p:ext uri="{BB962C8B-B14F-4D97-AF65-F5344CB8AC3E}">
        <p14:creationId xmlns:p14="http://schemas.microsoft.com/office/powerpoint/2010/main" val="39657002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53A5A"/>
        </a:solidFill>
        <a:effectLst/>
      </p:bgPr>
    </p:bg>
    <p:spTree>
      <p:nvGrpSpPr>
        <p:cNvPr id="1" name=""/>
        <p:cNvGrpSpPr/>
        <p:nvPr/>
      </p:nvGrpSpPr>
      <p:grpSpPr>
        <a:xfrm>
          <a:off x="0" y="0"/>
          <a:ext cx="0" cy="0"/>
          <a:chOff x="0" y="0"/>
          <a:chExt cx="0" cy="0"/>
        </a:xfrm>
      </p:grpSpPr>
      <p:sp>
        <p:nvSpPr>
          <p:cNvPr id="2" name="TextBox 1"/>
          <p:cNvSpPr txBox="1"/>
          <p:nvPr/>
        </p:nvSpPr>
        <p:spPr>
          <a:xfrm>
            <a:off x="1847528" y="116632"/>
            <a:ext cx="8568952" cy="584775"/>
          </a:xfrm>
          <a:prstGeom prst="rect">
            <a:avLst/>
          </a:prstGeom>
          <a:noFill/>
        </p:spPr>
        <p:txBody>
          <a:bodyPr wrap="square" rtlCol="0">
            <a:spAutoFit/>
          </a:bodyPr>
          <a:lstStyle/>
          <a:p>
            <a:pPr algn="ctr"/>
            <a:r>
              <a:rPr lang="en-CA" sz="3200" dirty="0" smtClean="0"/>
              <a:t>The Critical Nature of Technology -1 </a:t>
            </a:r>
            <a:endParaRPr lang="en-CA" sz="3200" dirty="0"/>
          </a:p>
        </p:txBody>
      </p:sp>
    </p:spTree>
    <p:controls>
      <mc:AlternateContent xmlns:mc="http://schemas.openxmlformats.org/markup-compatibility/2006">
        <mc:Choice xmlns:v="urn:schemas-microsoft-com:vml" Requires="v">
          <p:control spid="5126" name="ShockwaveFlash1" r:id="rId2" imgW="12192120" imgH="6093000"/>
        </mc:Choice>
        <mc:Fallback>
          <p:control name="ShockwaveFlash1" r:id="rId2" imgW="12192120" imgH="6093000">
            <p:pic>
              <p:nvPicPr>
                <p:cNvPr id="3" name="ShockwaveFlash1"/>
                <p:cNvPicPr>
                  <a:picLocks/>
                </p:cNvPicPr>
                <p:nvPr/>
              </p:nvPicPr>
              <p:blipFill>
                <a:blip r:embed="rId4"/>
                <a:stretch>
                  <a:fillRect/>
                </a:stretch>
              </p:blipFill>
              <p:spPr>
                <a:xfrm>
                  <a:off x="0" y="765175"/>
                  <a:ext cx="12192000" cy="6092825"/>
                </a:xfrm>
                <a:prstGeom prst="rect">
                  <a:avLst/>
                </a:prstGeom>
              </p:spPr>
            </p:pic>
          </p:control>
        </mc:Fallback>
      </mc:AlternateContent>
    </p:controls>
    <p:extLst>
      <p:ext uri="{BB962C8B-B14F-4D97-AF65-F5344CB8AC3E}">
        <p14:creationId xmlns:p14="http://schemas.microsoft.com/office/powerpoint/2010/main" val="14976047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53A5A"/>
        </a:solidFill>
        <a:effectLst/>
      </p:bgPr>
    </p:bg>
    <p:spTree>
      <p:nvGrpSpPr>
        <p:cNvPr id="1" name=""/>
        <p:cNvGrpSpPr/>
        <p:nvPr/>
      </p:nvGrpSpPr>
      <p:grpSpPr>
        <a:xfrm>
          <a:off x="0" y="0"/>
          <a:ext cx="0" cy="0"/>
          <a:chOff x="0" y="0"/>
          <a:chExt cx="0" cy="0"/>
        </a:xfrm>
      </p:grpSpPr>
      <p:sp>
        <p:nvSpPr>
          <p:cNvPr id="2" name="TextBox 1"/>
          <p:cNvSpPr txBox="1"/>
          <p:nvPr/>
        </p:nvSpPr>
        <p:spPr>
          <a:xfrm>
            <a:off x="1847528" y="116632"/>
            <a:ext cx="8568952" cy="584775"/>
          </a:xfrm>
          <a:prstGeom prst="rect">
            <a:avLst/>
          </a:prstGeom>
          <a:noFill/>
        </p:spPr>
        <p:txBody>
          <a:bodyPr wrap="square" rtlCol="0">
            <a:spAutoFit/>
          </a:bodyPr>
          <a:lstStyle/>
          <a:p>
            <a:pPr algn="ctr"/>
            <a:r>
              <a:rPr lang="en-CA" sz="3200" dirty="0" smtClean="0"/>
              <a:t>The Critical Nature of Technology -2 </a:t>
            </a:r>
            <a:endParaRPr lang="en-CA" sz="3200" dirty="0"/>
          </a:p>
        </p:txBody>
      </p:sp>
    </p:spTree>
    <p:controls>
      <mc:AlternateContent xmlns:mc="http://schemas.openxmlformats.org/markup-compatibility/2006">
        <mc:Choice xmlns:v="urn:schemas-microsoft-com:vml" Requires="v">
          <p:control spid="6149" name="ShockwaveFlash1" r:id="rId2" imgW="12192120" imgH="6165720"/>
        </mc:Choice>
        <mc:Fallback>
          <p:control name="ShockwaveFlash1" r:id="rId2" imgW="12192120" imgH="6165720">
            <p:pic>
              <p:nvPicPr>
                <p:cNvPr id="3" name="ShockwaveFlash1"/>
                <p:cNvPicPr>
                  <a:picLocks/>
                </p:cNvPicPr>
                <p:nvPr/>
              </p:nvPicPr>
              <p:blipFill>
                <a:blip r:embed="rId4"/>
                <a:stretch>
                  <a:fillRect/>
                </a:stretch>
              </p:blipFill>
              <p:spPr>
                <a:xfrm>
                  <a:off x="0" y="692150"/>
                  <a:ext cx="12192000" cy="6165850"/>
                </a:xfrm>
                <a:prstGeom prst="rect">
                  <a:avLst/>
                </a:prstGeom>
              </p:spPr>
            </p:pic>
          </p:control>
        </mc:Fallback>
      </mc:AlternateContent>
    </p:controls>
    <p:extLst>
      <p:ext uri="{BB962C8B-B14F-4D97-AF65-F5344CB8AC3E}">
        <p14:creationId xmlns:p14="http://schemas.microsoft.com/office/powerpoint/2010/main" val="29088518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551384" y="980728"/>
            <a:ext cx="5832648" cy="2308324"/>
          </a:xfrm>
          <a:prstGeom prst="rect">
            <a:avLst/>
          </a:prstGeom>
          <a:noFill/>
        </p:spPr>
        <p:txBody>
          <a:bodyPr wrap="square" rtlCol="0">
            <a:spAutoFit/>
          </a:bodyPr>
          <a:lstStyle/>
          <a:p>
            <a:r>
              <a:rPr lang="en-AU" sz="7200" dirty="0" smtClean="0">
                <a:solidFill>
                  <a:srgbClr val="FF6500"/>
                </a:solidFill>
                <a:latin typeface="Comfortaa" panose="020F0603070000060003" pitchFamily="34" charset="0"/>
              </a:rPr>
              <a:t>Case Studies</a:t>
            </a:r>
          </a:p>
          <a:p>
            <a:r>
              <a:rPr lang="en-AU" sz="3500" dirty="0">
                <a:latin typeface="Comfortaa" panose="020F0603070000060003" pitchFamily="34" charset="0"/>
              </a:rPr>
              <a:t>o</a:t>
            </a:r>
            <a:r>
              <a:rPr lang="en-AU" sz="3500" dirty="0" smtClean="0">
                <a:latin typeface="Comfortaa" panose="020F0603070000060003" pitchFamily="34" charset="0"/>
              </a:rPr>
              <a:t>f businesses that have been through this process</a:t>
            </a:r>
            <a:endParaRPr lang="en-AU" sz="3500" dirty="0">
              <a:latin typeface="Comfortaa" panose="020F0603070000060003" pitchFamily="34" charset="0"/>
            </a:endParaRPr>
          </a:p>
        </p:txBody>
      </p:sp>
    </p:spTree>
    <p:extLst>
      <p:ext uri="{BB962C8B-B14F-4D97-AF65-F5344CB8AC3E}">
        <p14:creationId xmlns:p14="http://schemas.microsoft.com/office/powerpoint/2010/main" val="4024591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Case Study 1: Asia-wide Services Business</a:t>
            </a:r>
            <a:endParaRPr lang="en-CA" dirty="0"/>
          </a:p>
        </p:txBody>
      </p:sp>
      <p:sp>
        <p:nvSpPr>
          <p:cNvPr id="7" name="Content Placeholder 6"/>
          <p:cNvSpPr>
            <a:spLocks noGrp="1"/>
          </p:cNvSpPr>
          <p:nvPr>
            <p:ph idx="1"/>
          </p:nvPr>
        </p:nvSpPr>
        <p:spPr>
          <a:xfrm>
            <a:off x="1702546" y="2542172"/>
            <a:ext cx="10298110" cy="3623131"/>
          </a:xfrm>
          <a:ln w="31750">
            <a:solidFill>
              <a:srgbClr val="01A8E0"/>
            </a:solidFill>
          </a:ln>
        </p:spPr>
        <p:txBody>
          <a:bodyPr lIns="144000" tIns="144000" rIns="144000" bIns="144000">
            <a:noAutofit/>
          </a:bodyPr>
          <a:lstStyle/>
          <a:p>
            <a:pPr>
              <a:lnSpc>
                <a:spcPct val="120000"/>
              </a:lnSpc>
              <a:spcBef>
                <a:spcPts val="600"/>
              </a:spcBef>
              <a:buFont typeface="+mj-lt"/>
              <a:buAutoNum type="arabicPeriod"/>
            </a:pPr>
            <a:r>
              <a:rPr lang="en-AU" sz="1500" dirty="0" smtClean="0"/>
              <a:t>Cut </a:t>
            </a:r>
            <a:r>
              <a:rPr lang="en-AU" sz="1500" dirty="0"/>
              <a:t>costs and determined obvious revenue opportunities to return to profitability within 6 months of appointment</a:t>
            </a:r>
          </a:p>
          <a:p>
            <a:pPr>
              <a:lnSpc>
                <a:spcPct val="120000"/>
              </a:lnSpc>
              <a:spcBef>
                <a:spcPts val="600"/>
              </a:spcBef>
              <a:buFont typeface="+mj-lt"/>
              <a:buAutoNum type="arabicPeriod"/>
            </a:pPr>
            <a:r>
              <a:rPr lang="en-AU" sz="1500" dirty="0"/>
              <a:t>Undertook detailed interviews with management in each of the 12 countries involved to develop an “Issues Sheet”. Tabled this at executive level , from which was developed a business plan in parallel with extensive market research  and economic modelling</a:t>
            </a:r>
          </a:p>
          <a:p>
            <a:pPr>
              <a:lnSpc>
                <a:spcPct val="120000"/>
              </a:lnSpc>
              <a:spcBef>
                <a:spcPts val="600"/>
              </a:spcBef>
              <a:buFont typeface="+mj-lt"/>
              <a:buAutoNum type="arabicPeriod"/>
            </a:pPr>
            <a:r>
              <a:rPr lang="en-AU" sz="1500" dirty="0"/>
              <a:t>Had the business plan agreed at executive level</a:t>
            </a:r>
          </a:p>
          <a:p>
            <a:pPr>
              <a:lnSpc>
                <a:spcPct val="120000"/>
              </a:lnSpc>
              <a:spcBef>
                <a:spcPts val="600"/>
              </a:spcBef>
              <a:buFont typeface="+mj-lt"/>
              <a:buAutoNum type="arabicPeriod"/>
            </a:pPr>
            <a:r>
              <a:rPr lang="en-AU" sz="1500" dirty="0"/>
              <a:t>While aggressively going after  obvious growth opportunities, brought in key appointments, both market related and support.</a:t>
            </a:r>
          </a:p>
          <a:p>
            <a:pPr>
              <a:lnSpc>
                <a:spcPct val="120000"/>
              </a:lnSpc>
              <a:spcBef>
                <a:spcPts val="600"/>
              </a:spcBef>
              <a:buFont typeface="+mj-lt"/>
              <a:buAutoNum type="arabicPeriod"/>
            </a:pPr>
            <a:r>
              <a:rPr lang="en-AU" sz="1500" dirty="0"/>
              <a:t>Opened new outlets, and closed down certain lines of business which weren’t profitable.</a:t>
            </a:r>
          </a:p>
          <a:p>
            <a:pPr>
              <a:lnSpc>
                <a:spcPct val="120000"/>
              </a:lnSpc>
              <a:spcBef>
                <a:spcPts val="600"/>
              </a:spcBef>
              <a:buFont typeface="+mj-lt"/>
              <a:buAutoNum type="arabicPeriod"/>
            </a:pPr>
            <a:r>
              <a:rPr lang="en-AU" sz="1500" dirty="0"/>
              <a:t>Weeded out non performing staff, and employed new staff especially highly skilled locals.</a:t>
            </a:r>
          </a:p>
          <a:p>
            <a:pPr>
              <a:lnSpc>
                <a:spcPct val="120000"/>
              </a:lnSpc>
              <a:spcBef>
                <a:spcPts val="600"/>
              </a:spcBef>
              <a:buFont typeface="+mj-lt"/>
              <a:buAutoNum type="arabicPeriod"/>
            </a:pPr>
            <a:r>
              <a:rPr lang="en-AU" sz="1500" dirty="0"/>
              <a:t>Developed a detailed region-wide implementation plan  with full participation of local and regional management.</a:t>
            </a:r>
          </a:p>
          <a:p>
            <a:pPr>
              <a:lnSpc>
                <a:spcPct val="120000"/>
              </a:lnSpc>
              <a:spcBef>
                <a:spcPts val="600"/>
              </a:spcBef>
              <a:buFont typeface="+mj-lt"/>
              <a:buAutoNum type="arabicPeriod"/>
            </a:pPr>
            <a:r>
              <a:rPr lang="en-AU" sz="1500" dirty="0"/>
              <a:t>Managed that through  a team based management system concentrating on continuous improvement practices, best practice exchange, and elimination of waste</a:t>
            </a:r>
            <a:r>
              <a:rPr lang="en-AU" sz="1500" dirty="0" smtClean="0"/>
              <a:t>.</a:t>
            </a:r>
            <a:endParaRPr lang="en-CA" sz="1500" dirty="0"/>
          </a:p>
        </p:txBody>
      </p:sp>
      <p:sp>
        <p:nvSpPr>
          <p:cNvPr id="4" name="Footer Placeholder 3"/>
          <p:cNvSpPr>
            <a:spLocks noGrp="1"/>
          </p:cNvSpPr>
          <p:nvPr>
            <p:ph type="ftr" sz="quarter" idx="11"/>
          </p:nvPr>
        </p:nvSpPr>
        <p:spPr/>
        <p:txBody>
          <a:bodyPr/>
          <a:lstStyle/>
          <a:p>
            <a:endParaRPr lang="en-AU" dirty="0"/>
          </a:p>
        </p:txBody>
      </p:sp>
      <p:sp>
        <p:nvSpPr>
          <p:cNvPr id="8" name="Rounded Rectangle 7"/>
          <p:cNvSpPr/>
          <p:nvPr/>
        </p:nvSpPr>
        <p:spPr>
          <a:xfrm>
            <a:off x="2495600" y="1210186"/>
            <a:ext cx="7200800" cy="562630"/>
          </a:xfrm>
          <a:prstGeom prst="roundRect">
            <a:avLst>
              <a:gd name="adj" fmla="val 50000"/>
            </a:avLst>
          </a:prstGeom>
          <a:solidFill>
            <a:srgbClr val="FBC902"/>
          </a:solidFill>
        </p:spPr>
        <p:txBody>
          <a:bodyPr wrap="square" anchor="ctr">
            <a:spAutoFit/>
          </a:bodyPr>
          <a:lstStyle/>
          <a:p>
            <a:pPr algn="ctr"/>
            <a:r>
              <a:rPr lang="en-AU" sz="2000" b="1" dirty="0">
                <a:solidFill>
                  <a:schemeClr val="bg2"/>
                </a:solidFill>
                <a:latin typeface="Arsenal" panose="02010504060200020004" pitchFamily="50" charset="0"/>
              </a:rPr>
              <a:t>Initially </a:t>
            </a:r>
            <a:r>
              <a:rPr lang="en-AU" sz="2000" b="1" dirty="0" smtClean="0">
                <a:solidFill>
                  <a:schemeClr val="bg2"/>
                </a:solidFill>
                <a:latin typeface="Arsenal" panose="02010504060200020004" pitchFamily="50" charset="0"/>
              </a:rPr>
              <a:t>losing $</a:t>
            </a:r>
            <a:r>
              <a:rPr lang="en-AU" sz="2000" b="1" dirty="0">
                <a:solidFill>
                  <a:schemeClr val="bg2"/>
                </a:solidFill>
                <a:latin typeface="Arsenal" panose="02010504060200020004" pitchFamily="50" charset="0"/>
              </a:rPr>
              <a:t>10m per annum when the process began.</a:t>
            </a:r>
          </a:p>
        </p:txBody>
      </p:sp>
      <p:sp>
        <p:nvSpPr>
          <p:cNvPr id="9" name="Round Same Side Corner Rectangle 8"/>
          <p:cNvSpPr/>
          <p:nvPr/>
        </p:nvSpPr>
        <p:spPr>
          <a:xfrm>
            <a:off x="1686734" y="2105944"/>
            <a:ext cx="2637944" cy="433691"/>
          </a:xfrm>
          <a:prstGeom prst="round2SameRect">
            <a:avLst>
              <a:gd name="adj1" fmla="val 27475"/>
              <a:gd name="adj2" fmla="val 0"/>
            </a:avLst>
          </a:prstGeom>
          <a:solidFill>
            <a:srgbClr val="01A8E0"/>
          </a:solidFill>
        </p:spPr>
        <p:txBody>
          <a:bodyPr wrap="none">
            <a:spAutoFit/>
          </a:bodyPr>
          <a:lstStyle/>
          <a:p>
            <a:pPr algn="ctr">
              <a:lnSpc>
                <a:spcPct val="120000"/>
              </a:lnSpc>
              <a:spcBef>
                <a:spcPts val="600"/>
              </a:spcBef>
            </a:pPr>
            <a:r>
              <a:rPr lang="en-AU" dirty="0" smtClean="0"/>
              <a:t>Took the following </a:t>
            </a:r>
            <a:r>
              <a:rPr lang="en-AU" b="1" dirty="0" smtClean="0"/>
              <a:t>STEPS</a:t>
            </a:r>
            <a:r>
              <a:rPr lang="en-AU" dirty="0" smtClean="0"/>
              <a:t>:</a:t>
            </a:r>
            <a:endParaRPr lang="en-AU" dirty="0"/>
          </a:p>
        </p:txBody>
      </p:sp>
      <p:grpSp>
        <p:nvGrpSpPr>
          <p:cNvPr id="25" name="Group 24"/>
          <p:cNvGrpSpPr/>
          <p:nvPr/>
        </p:nvGrpSpPr>
        <p:grpSpPr>
          <a:xfrm>
            <a:off x="335360" y="3573016"/>
            <a:ext cx="1103479" cy="936104"/>
            <a:chOff x="10272464" y="1263374"/>
            <a:chExt cx="1103479" cy="936104"/>
          </a:xfrm>
        </p:grpSpPr>
        <p:sp>
          <p:nvSpPr>
            <p:cNvPr id="10" name="Oval 9"/>
            <p:cNvSpPr/>
            <p:nvPr/>
          </p:nvSpPr>
          <p:spPr>
            <a:xfrm>
              <a:off x="10356151" y="1263374"/>
              <a:ext cx="936104" cy="936104"/>
            </a:xfrm>
            <a:prstGeom prst="ellipse">
              <a:avLst/>
            </a:prstGeom>
            <a:solidFill>
              <a:srgbClr val="01A8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4" name="Group 23"/>
            <p:cNvGrpSpPr/>
            <p:nvPr/>
          </p:nvGrpSpPr>
          <p:grpSpPr>
            <a:xfrm>
              <a:off x="10272464" y="1540363"/>
              <a:ext cx="1103479" cy="375729"/>
              <a:chOff x="10272464" y="1540363"/>
              <a:chExt cx="1103479" cy="375729"/>
            </a:xfrm>
          </p:grpSpPr>
          <p:sp>
            <p:nvSpPr>
              <p:cNvPr id="12" name="TextBox 11"/>
              <p:cNvSpPr txBox="1"/>
              <p:nvPr/>
            </p:nvSpPr>
            <p:spPr>
              <a:xfrm>
                <a:off x="10272464" y="1546760"/>
                <a:ext cx="432048" cy="369332"/>
              </a:xfrm>
              <a:prstGeom prst="rect">
                <a:avLst/>
              </a:prstGeom>
              <a:noFill/>
            </p:spPr>
            <p:txBody>
              <a:bodyPr wrap="square" rtlCol="0">
                <a:spAutoFit/>
              </a:bodyPr>
              <a:lstStyle/>
              <a:p>
                <a:pPr algn="ctr"/>
                <a:r>
                  <a:rPr lang="en-CA" b="1" dirty="0" smtClean="0">
                    <a:latin typeface="Arsenal" panose="02010504060200020004" pitchFamily="50" charset="0"/>
                  </a:rPr>
                  <a:t>1</a:t>
                </a:r>
                <a:endParaRPr lang="en-CA" b="1" dirty="0">
                  <a:latin typeface="Arsenal" panose="02010504060200020004" pitchFamily="50" charset="0"/>
                </a:endParaRPr>
              </a:p>
            </p:txBody>
          </p:sp>
          <p:cxnSp>
            <p:nvCxnSpPr>
              <p:cNvPr id="14" name="Straight Arrow Connector 13"/>
              <p:cNvCxnSpPr/>
              <p:nvPr/>
            </p:nvCxnSpPr>
            <p:spPr>
              <a:xfrm>
                <a:off x="10545132" y="1731426"/>
                <a:ext cx="216024"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596500" y="1540363"/>
                <a:ext cx="432048" cy="369332"/>
              </a:xfrm>
              <a:prstGeom prst="rect">
                <a:avLst/>
              </a:prstGeom>
              <a:noFill/>
            </p:spPr>
            <p:txBody>
              <a:bodyPr wrap="square" rtlCol="0">
                <a:spAutoFit/>
              </a:bodyPr>
              <a:lstStyle/>
              <a:p>
                <a:pPr algn="ctr"/>
                <a:r>
                  <a:rPr lang="en-CA" b="1" dirty="0" smtClean="0">
                    <a:latin typeface="Arsenal" panose="02010504060200020004" pitchFamily="50" charset="0"/>
                  </a:rPr>
                  <a:t>2</a:t>
                </a:r>
                <a:endParaRPr lang="en-CA" b="1" dirty="0">
                  <a:latin typeface="Arsenal" panose="02010504060200020004" pitchFamily="50" charset="0"/>
                </a:endParaRPr>
              </a:p>
            </p:txBody>
          </p:sp>
          <p:sp>
            <p:nvSpPr>
              <p:cNvPr id="16" name="TextBox 15"/>
              <p:cNvSpPr txBox="1"/>
              <p:nvPr/>
            </p:nvSpPr>
            <p:spPr>
              <a:xfrm>
                <a:off x="10943895" y="1545692"/>
                <a:ext cx="432048" cy="369332"/>
              </a:xfrm>
              <a:prstGeom prst="rect">
                <a:avLst/>
              </a:prstGeom>
              <a:noFill/>
            </p:spPr>
            <p:txBody>
              <a:bodyPr wrap="square" rtlCol="0">
                <a:spAutoFit/>
              </a:bodyPr>
              <a:lstStyle/>
              <a:p>
                <a:pPr algn="ctr"/>
                <a:r>
                  <a:rPr lang="en-CA" b="1" dirty="0" smtClean="0">
                    <a:latin typeface="Arsenal" panose="02010504060200020004" pitchFamily="50" charset="0"/>
                  </a:rPr>
                  <a:t>3</a:t>
                </a:r>
                <a:endParaRPr lang="en-CA" b="1" dirty="0">
                  <a:latin typeface="Arsenal" panose="02010504060200020004" pitchFamily="50" charset="0"/>
                </a:endParaRPr>
              </a:p>
            </p:txBody>
          </p:sp>
          <p:cxnSp>
            <p:nvCxnSpPr>
              <p:cNvPr id="23" name="Straight Arrow Connector 22"/>
              <p:cNvCxnSpPr/>
              <p:nvPr/>
            </p:nvCxnSpPr>
            <p:spPr>
              <a:xfrm>
                <a:off x="10897111" y="1731426"/>
                <a:ext cx="216024"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75372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Case Study 1: Asia-wide Services Business</a:t>
            </a:r>
            <a:endParaRPr lang="en-CA" dirty="0"/>
          </a:p>
        </p:txBody>
      </p:sp>
      <p:sp>
        <p:nvSpPr>
          <p:cNvPr id="7" name="Content Placeholder 6"/>
          <p:cNvSpPr>
            <a:spLocks noGrp="1"/>
          </p:cNvSpPr>
          <p:nvPr>
            <p:ph idx="1"/>
          </p:nvPr>
        </p:nvSpPr>
        <p:spPr>
          <a:xfrm>
            <a:off x="1702546" y="1723405"/>
            <a:ext cx="9506022" cy="1417564"/>
          </a:xfrm>
          <a:ln w="31750">
            <a:solidFill>
              <a:srgbClr val="01A8E0"/>
            </a:solidFill>
          </a:ln>
        </p:spPr>
        <p:txBody>
          <a:bodyPr lIns="144000" tIns="144000" rIns="144000" bIns="144000">
            <a:noAutofit/>
          </a:bodyPr>
          <a:lstStyle/>
          <a:p>
            <a:r>
              <a:rPr lang="en-AU" sz="1600" dirty="0"/>
              <a:t>Business had a morale problem. Most of the management felt unloved, and they felt the business was not important in the overall scheme of things.</a:t>
            </a:r>
          </a:p>
          <a:p>
            <a:r>
              <a:rPr lang="en-AU" sz="1600" dirty="0"/>
              <a:t>It was underinvested the potential of the region</a:t>
            </a:r>
          </a:p>
          <a:p>
            <a:r>
              <a:rPr lang="en-AU" sz="1600" dirty="0"/>
              <a:t>It lacked capability to expand, and leadership </a:t>
            </a:r>
          </a:p>
        </p:txBody>
      </p:sp>
      <p:sp>
        <p:nvSpPr>
          <p:cNvPr id="4" name="Footer Placeholder 3"/>
          <p:cNvSpPr>
            <a:spLocks noGrp="1"/>
          </p:cNvSpPr>
          <p:nvPr>
            <p:ph type="ftr" sz="quarter" idx="11"/>
          </p:nvPr>
        </p:nvSpPr>
        <p:spPr/>
        <p:txBody>
          <a:bodyPr/>
          <a:lstStyle/>
          <a:p>
            <a:endParaRPr lang="en-AU"/>
          </a:p>
        </p:txBody>
      </p:sp>
      <p:sp>
        <p:nvSpPr>
          <p:cNvPr id="9" name="Round Same Side Corner Rectangle 8"/>
          <p:cNvSpPr/>
          <p:nvPr/>
        </p:nvSpPr>
        <p:spPr>
          <a:xfrm>
            <a:off x="1688177" y="1276570"/>
            <a:ext cx="1437314" cy="433691"/>
          </a:xfrm>
          <a:prstGeom prst="round2SameRect">
            <a:avLst>
              <a:gd name="adj1" fmla="val 27475"/>
              <a:gd name="adj2" fmla="val 0"/>
            </a:avLst>
          </a:prstGeom>
          <a:solidFill>
            <a:srgbClr val="01A8E0"/>
          </a:solidFill>
        </p:spPr>
        <p:txBody>
          <a:bodyPr wrap="none">
            <a:spAutoFit/>
          </a:bodyPr>
          <a:lstStyle/>
          <a:p>
            <a:pPr algn="ctr">
              <a:lnSpc>
                <a:spcPct val="120000"/>
              </a:lnSpc>
              <a:spcBef>
                <a:spcPts val="600"/>
              </a:spcBef>
            </a:pPr>
            <a:r>
              <a:rPr lang="en-AU" b="1" dirty="0" smtClean="0"/>
              <a:t>Key Findings</a:t>
            </a:r>
            <a:endParaRPr lang="en-AU" b="1" dirty="0"/>
          </a:p>
        </p:txBody>
      </p:sp>
      <p:sp>
        <p:nvSpPr>
          <p:cNvPr id="17" name="Content Placeholder 6"/>
          <p:cNvSpPr txBox="1">
            <a:spLocks/>
          </p:cNvSpPr>
          <p:nvPr/>
        </p:nvSpPr>
        <p:spPr>
          <a:xfrm>
            <a:off x="1702546" y="3800338"/>
            <a:ext cx="9506022" cy="2004926"/>
          </a:xfrm>
          <a:prstGeom prst="rect">
            <a:avLst/>
          </a:prstGeom>
          <a:ln w="31750">
            <a:solidFill>
              <a:srgbClr val="01A8E0"/>
            </a:solidFill>
          </a:ln>
        </p:spPr>
        <p:txBody>
          <a:bodyPr vert="horz" lIns="144000" tIns="144000" rIns="144000" bIns="14400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senal" panose="02010504060200020004" pitchFamily="50"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senal" panose="02010504060200020004" pitchFamily="50"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senal" panose="02010504060200020004" pitchFamily="50"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senal" panose="02010504060200020004" pitchFamily="50"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senal" panose="02010504060200020004" pitchFamily="50"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AU" sz="1600" dirty="0"/>
              <a:t>Got global CEO to visit on his way to Europe regularly</a:t>
            </a:r>
          </a:p>
          <a:p>
            <a:r>
              <a:rPr lang="en-AU" sz="1600" dirty="0"/>
              <a:t>Developed extensive Strategic Plan, and presented to the group board which was accepted</a:t>
            </a:r>
          </a:p>
          <a:p>
            <a:r>
              <a:rPr lang="en-AU" sz="1600" dirty="0"/>
              <a:t>Improved performance in the short and long term</a:t>
            </a:r>
          </a:p>
          <a:p>
            <a:r>
              <a:rPr lang="en-AU" sz="1600" dirty="0"/>
              <a:t>Injected skilled management</a:t>
            </a:r>
          </a:p>
          <a:p>
            <a:r>
              <a:rPr lang="en-AU" sz="1600" dirty="0"/>
              <a:t>Positioned the business as the “laboratory for the Group” so it became valuable beyond merely its profitability</a:t>
            </a:r>
          </a:p>
          <a:p>
            <a:r>
              <a:rPr lang="en-AU" sz="1600" dirty="0"/>
              <a:t>Tested and Implemented the “Team based Management model”</a:t>
            </a:r>
          </a:p>
        </p:txBody>
      </p:sp>
      <p:sp>
        <p:nvSpPr>
          <p:cNvPr id="18" name="Round Same Side Corner Rectangle 17"/>
          <p:cNvSpPr/>
          <p:nvPr/>
        </p:nvSpPr>
        <p:spPr>
          <a:xfrm>
            <a:off x="1688177" y="3366647"/>
            <a:ext cx="955373" cy="433691"/>
          </a:xfrm>
          <a:prstGeom prst="round2SameRect">
            <a:avLst>
              <a:gd name="adj1" fmla="val 27475"/>
              <a:gd name="adj2" fmla="val 0"/>
            </a:avLst>
          </a:prstGeom>
          <a:solidFill>
            <a:srgbClr val="01A8E0"/>
          </a:solidFill>
        </p:spPr>
        <p:txBody>
          <a:bodyPr wrap="none">
            <a:spAutoFit/>
          </a:bodyPr>
          <a:lstStyle/>
          <a:p>
            <a:pPr algn="ctr">
              <a:lnSpc>
                <a:spcPct val="120000"/>
              </a:lnSpc>
              <a:spcBef>
                <a:spcPts val="600"/>
              </a:spcBef>
            </a:pPr>
            <a:r>
              <a:rPr lang="en-AU" b="1" dirty="0" smtClean="0"/>
              <a:t>Actions</a:t>
            </a:r>
            <a:endParaRPr lang="en-AU" b="1" dirty="0"/>
          </a:p>
        </p:txBody>
      </p:sp>
      <p:grpSp>
        <p:nvGrpSpPr>
          <p:cNvPr id="11" name="Group 10"/>
          <p:cNvGrpSpPr/>
          <p:nvPr/>
        </p:nvGrpSpPr>
        <p:grpSpPr>
          <a:xfrm>
            <a:off x="407368" y="1964135"/>
            <a:ext cx="936104" cy="936104"/>
            <a:chOff x="419047" y="1964135"/>
            <a:chExt cx="936104" cy="936104"/>
          </a:xfrm>
        </p:grpSpPr>
        <p:sp>
          <p:nvSpPr>
            <p:cNvPr id="10" name="Oval 9"/>
            <p:cNvSpPr/>
            <p:nvPr/>
          </p:nvSpPr>
          <p:spPr>
            <a:xfrm>
              <a:off x="419047" y="1964135"/>
              <a:ext cx="936104" cy="936104"/>
            </a:xfrm>
            <a:prstGeom prst="ellipse">
              <a:avLst/>
            </a:prstGeom>
            <a:solidFill>
              <a:srgbClr val="01A8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6" name="Group 5"/>
            <p:cNvGrpSpPr/>
            <p:nvPr/>
          </p:nvGrpSpPr>
          <p:grpSpPr>
            <a:xfrm>
              <a:off x="520802" y="2075460"/>
              <a:ext cx="738080" cy="592843"/>
              <a:chOff x="520802" y="2075460"/>
              <a:chExt cx="738080" cy="592843"/>
            </a:xfrm>
          </p:grpSpPr>
          <p:sp>
            <p:nvSpPr>
              <p:cNvPr id="3" name="Oval 2"/>
              <p:cNvSpPr/>
              <p:nvPr/>
            </p:nvSpPr>
            <p:spPr>
              <a:xfrm>
                <a:off x="520802" y="2075460"/>
                <a:ext cx="504056" cy="504056"/>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ounded Rectangle 4"/>
              <p:cNvSpPr/>
              <p:nvPr/>
            </p:nvSpPr>
            <p:spPr>
              <a:xfrm rot="18670303">
                <a:off x="1040986" y="2450406"/>
                <a:ext cx="108000" cy="32779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grpSp>
        <p:nvGrpSpPr>
          <p:cNvPr id="31" name="Group 30"/>
          <p:cNvGrpSpPr/>
          <p:nvPr/>
        </p:nvGrpSpPr>
        <p:grpSpPr>
          <a:xfrm>
            <a:off x="407368" y="4334749"/>
            <a:ext cx="936104" cy="936104"/>
            <a:chOff x="407368" y="4334749"/>
            <a:chExt cx="936104" cy="936104"/>
          </a:xfrm>
        </p:grpSpPr>
        <p:sp>
          <p:nvSpPr>
            <p:cNvPr id="22" name="Oval 21"/>
            <p:cNvSpPr/>
            <p:nvPr/>
          </p:nvSpPr>
          <p:spPr>
            <a:xfrm>
              <a:off x="407368" y="4334749"/>
              <a:ext cx="936104" cy="936104"/>
            </a:xfrm>
            <a:prstGeom prst="ellipse">
              <a:avLst/>
            </a:prstGeom>
            <a:solidFill>
              <a:srgbClr val="01A8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0" name="Group 19"/>
            <p:cNvGrpSpPr/>
            <p:nvPr/>
          </p:nvGrpSpPr>
          <p:grpSpPr>
            <a:xfrm>
              <a:off x="616496" y="4586777"/>
              <a:ext cx="517848" cy="432048"/>
              <a:chOff x="609600" y="4653136"/>
              <a:chExt cx="517848" cy="432048"/>
            </a:xfrm>
          </p:grpSpPr>
          <p:cxnSp>
            <p:nvCxnSpPr>
              <p:cNvPr id="19" name="Straight Arrow Connector 18"/>
              <p:cNvCxnSpPr/>
              <p:nvPr/>
            </p:nvCxnSpPr>
            <p:spPr>
              <a:xfrm>
                <a:off x="609600" y="4653136"/>
                <a:ext cx="517848" cy="0"/>
              </a:xfrm>
              <a:prstGeom prst="straightConnector1">
                <a:avLst/>
              </a:prstGeom>
              <a:ln w="571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609600" y="4869160"/>
                <a:ext cx="517848" cy="0"/>
              </a:xfrm>
              <a:prstGeom prst="straightConnector1">
                <a:avLst/>
              </a:prstGeom>
              <a:ln w="571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609600" y="5085184"/>
                <a:ext cx="517848" cy="0"/>
              </a:xfrm>
              <a:prstGeom prst="straightConnector1">
                <a:avLst/>
              </a:prstGeom>
              <a:ln w="571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984136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Case Study 1: Asia-wide Services Business</a:t>
            </a:r>
            <a:endParaRPr lang="en-CA" dirty="0"/>
          </a:p>
        </p:txBody>
      </p:sp>
      <p:sp>
        <p:nvSpPr>
          <p:cNvPr id="7" name="Content Placeholder 6"/>
          <p:cNvSpPr>
            <a:spLocks noGrp="1"/>
          </p:cNvSpPr>
          <p:nvPr>
            <p:ph idx="1"/>
          </p:nvPr>
        </p:nvSpPr>
        <p:spPr>
          <a:xfrm>
            <a:off x="9640079" y="4534196"/>
            <a:ext cx="2664296" cy="973689"/>
          </a:xfrm>
          <a:noFill/>
          <a:ln w="31750">
            <a:noFill/>
          </a:ln>
        </p:spPr>
        <p:txBody>
          <a:bodyPr lIns="144000" tIns="144000" rIns="144000" bIns="144000">
            <a:noAutofit/>
          </a:bodyPr>
          <a:lstStyle/>
          <a:p>
            <a:pPr marL="0" indent="0">
              <a:buNone/>
            </a:pPr>
            <a:r>
              <a:rPr lang="en-AU" sz="1600" dirty="0" smtClean="0"/>
              <a:t>Its </a:t>
            </a:r>
            <a:r>
              <a:rPr lang="en-AU" sz="1600" dirty="0"/>
              <a:t>growth was substantially above the rest of the company</a:t>
            </a:r>
          </a:p>
        </p:txBody>
      </p:sp>
      <p:sp>
        <p:nvSpPr>
          <p:cNvPr id="4" name="Footer Placeholder 3"/>
          <p:cNvSpPr>
            <a:spLocks noGrp="1"/>
          </p:cNvSpPr>
          <p:nvPr>
            <p:ph type="ftr" sz="quarter" idx="11"/>
          </p:nvPr>
        </p:nvSpPr>
        <p:spPr/>
        <p:txBody>
          <a:bodyPr/>
          <a:lstStyle/>
          <a:p>
            <a:endParaRPr lang="en-AU"/>
          </a:p>
        </p:txBody>
      </p:sp>
      <p:sp>
        <p:nvSpPr>
          <p:cNvPr id="9" name="Rounded Rectangle 8"/>
          <p:cNvSpPr/>
          <p:nvPr/>
        </p:nvSpPr>
        <p:spPr>
          <a:xfrm>
            <a:off x="5203687" y="1124744"/>
            <a:ext cx="1784626" cy="597253"/>
          </a:xfrm>
          <a:prstGeom prst="roundRect">
            <a:avLst>
              <a:gd name="adj" fmla="val 50000"/>
            </a:avLst>
          </a:prstGeom>
          <a:solidFill>
            <a:srgbClr val="FBC902"/>
          </a:solidFill>
          <a:ln w="25400">
            <a:noFill/>
          </a:ln>
        </p:spPr>
        <p:txBody>
          <a:bodyPr wrap="square" anchor="ctr">
            <a:spAutoFit/>
          </a:bodyPr>
          <a:lstStyle/>
          <a:p>
            <a:pPr algn="ctr">
              <a:lnSpc>
                <a:spcPct val="120000"/>
              </a:lnSpc>
              <a:spcBef>
                <a:spcPts val="600"/>
              </a:spcBef>
            </a:pPr>
            <a:r>
              <a:rPr lang="en-AU" b="1" dirty="0" smtClean="0">
                <a:solidFill>
                  <a:schemeClr val="bg2"/>
                </a:solidFill>
              </a:rPr>
              <a:t>THE RESULTS</a:t>
            </a:r>
            <a:endParaRPr lang="en-AU" b="1" dirty="0">
              <a:solidFill>
                <a:schemeClr val="bg2"/>
              </a:solidFill>
            </a:endParaRPr>
          </a:p>
        </p:txBody>
      </p:sp>
      <p:grpSp>
        <p:nvGrpSpPr>
          <p:cNvPr id="11" name="Group 10"/>
          <p:cNvGrpSpPr/>
          <p:nvPr/>
        </p:nvGrpSpPr>
        <p:grpSpPr>
          <a:xfrm>
            <a:off x="545983" y="2101981"/>
            <a:ext cx="1440160" cy="1440160"/>
            <a:chOff x="1127448" y="2732754"/>
            <a:chExt cx="1440160" cy="1440160"/>
          </a:xfrm>
        </p:grpSpPr>
        <p:sp>
          <p:nvSpPr>
            <p:cNvPr id="3" name="Oval 2"/>
            <p:cNvSpPr/>
            <p:nvPr/>
          </p:nvSpPr>
          <p:spPr>
            <a:xfrm>
              <a:off x="1127448" y="2732754"/>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p:cNvSpPr txBox="1"/>
            <p:nvPr/>
          </p:nvSpPr>
          <p:spPr>
            <a:xfrm>
              <a:off x="1271464" y="2885753"/>
              <a:ext cx="1152128" cy="830997"/>
            </a:xfrm>
            <a:prstGeom prst="rect">
              <a:avLst/>
            </a:prstGeom>
            <a:noFill/>
          </p:spPr>
          <p:txBody>
            <a:bodyPr wrap="square" rtlCol="0">
              <a:spAutoFit/>
            </a:bodyPr>
            <a:lstStyle/>
            <a:p>
              <a:pPr algn="ctr"/>
              <a:r>
                <a:rPr lang="en-CA" sz="4800" b="1" dirty="0" smtClean="0">
                  <a:solidFill>
                    <a:srgbClr val="01A8E0"/>
                  </a:solidFill>
                  <a:latin typeface="Arsenal" panose="02010504060200020004" pitchFamily="50" charset="0"/>
                </a:rPr>
                <a:t>9</a:t>
              </a:r>
              <a:endParaRPr lang="en-CA" sz="4800" b="1" dirty="0">
                <a:solidFill>
                  <a:srgbClr val="01A8E0"/>
                </a:solidFill>
                <a:latin typeface="Arsenal" panose="02010504060200020004" pitchFamily="50" charset="0"/>
              </a:endParaRPr>
            </a:p>
          </p:txBody>
        </p:sp>
        <p:sp>
          <p:nvSpPr>
            <p:cNvPr id="6" name="TextBox 5"/>
            <p:cNvSpPr txBox="1"/>
            <p:nvPr/>
          </p:nvSpPr>
          <p:spPr>
            <a:xfrm>
              <a:off x="1271464" y="3514348"/>
              <a:ext cx="1152128"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MONTHS</a:t>
              </a:r>
              <a:endParaRPr lang="en-CA" b="1" dirty="0">
                <a:solidFill>
                  <a:srgbClr val="01A8E0"/>
                </a:solidFill>
                <a:latin typeface="Arsenal" panose="02010504060200020004" pitchFamily="50" charset="0"/>
              </a:endParaRPr>
            </a:p>
          </p:txBody>
        </p:sp>
      </p:grpSp>
      <p:grpSp>
        <p:nvGrpSpPr>
          <p:cNvPr id="19" name="Group 18"/>
          <p:cNvGrpSpPr/>
          <p:nvPr/>
        </p:nvGrpSpPr>
        <p:grpSpPr>
          <a:xfrm>
            <a:off x="4639798" y="2101981"/>
            <a:ext cx="1458162" cy="1440160"/>
            <a:chOff x="1127448" y="2732754"/>
            <a:chExt cx="1458162" cy="1440160"/>
          </a:xfrm>
        </p:grpSpPr>
        <p:sp>
          <p:nvSpPr>
            <p:cNvPr id="20" name="Oval 19"/>
            <p:cNvSpPr/>
            <p:nvPr/>
          </p:nvSpPr>
          <p:spPr>
            <a:xfrm>
              <a:off x="1127448" y="2732754"/>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TextBox 20"/>
            <p:cNvSpPr txBox="1"/>
            <p:nvPr/>
          </p:nvSpPr>
          <p:spPr>
            <a:xfrm>
              <a:off x="1145450" y="2895147"/>
              <a:ext cx="1440160" cy="830997"/>
            </a:xfrm>
            <a:prstGeom prst="rect">
              <a:avLst/>
            </a:prstGeom>
            <a:noFill/>
          </p:spPr>
          <p:txBody>
            <a:bodyPr wrap="square" rtlCol="0">
              <a:spAutoFit/>
            </a:bodyPr>
            <a:lstStyle/>
            <a:p>
              <a:pPr algn="ctr"/>
              <a:r>
                <a:rPr lang="en-CA" sz="2400" b="1" dirty="0" smtClean="0">
                  <a:solidFill>
                    <a:srgbClr val="01A8E0"/>
                  </a:solidFill>
                  <a:latin typeface="Arsenal" panose="02010504060200020004" pitchFamily="50" charset="0"/>
                </a:rPr>
                <a:t>$</a:t>
              </a:r>
              <a:r>
                <a:rPr lang="en-CA" sz="4800" b="1" dirty="0" smtClean="0">
                  <a:solidFill>
                    <a:srgbClr val="01A8E0"/>
                  </a:solidFill>
                  <a:latin typeface="Arsenal" panose="02010504060200020004" pitchFamily="50" charset="0"/>
                </a:rPr>
                <a:t>1</a:t>
              </a:r>
              <a:r>
                <a:rPr lang="en-CA" sz="2400" b="1" dirty="0" smtClean="0">
                  <a:solidFill>
                    <a:srgbClr val="01A8E0"/>
                  </a:solidFill>
                  <a:latin typeface="Arsenal" panose="02010504060200020004" pitchFamily="50" charset="0"/>
                </a:rPr>
                <a:t>M</a:t>
              </a:r>
              <a:endParaRPr lang="en-CA" sz="2400" b="1" dirty="0">
                <a:solidFill>
                  <a:srgbClr val="01A8E0"/>
                </a:solidFill>
                <a:latin typeface="Arsenal" panose="02010504060200020004" pitchFamily="50" charset="0"/>
              </a:endParaRPr>
            </a:p>
          </p:txBody>
        </p:sp>
        <p:sp>
          <p:nvSpPr>
            <p:cNvPr id="22" name="TextBox 21"/>
            <p:cNvSpPr txBox="1"/>
            <p:nvPr/>
          </p:nvSpPr>
          <p:spPr>
            <a:xfrm>
              <a:off x="1271464" y="3519047"/>
              <a:ext cx="1152128"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YEAR 1</a:t>
              </a:r>
              <a:endParaRPr lang="en-CA" b="1" dirty="0">
                <a:solidFill>
                  <a:srgbClr val="01A8E0"/>
                </a:solidFill>
                <a:latin typeface="Arsenal" panose="02010504060200020004" pitchFamily="50" charset="0"/>
              </a:endParaRPr>
            </a:p>
          </p:txBody>
        </p:sp>
      </p:grpSp>
      <p:grpSp>
        <p:nvGrpSpPr>
          <p:cNvPr id="17" name="Group 16"/>
          <p:cNvGrpSpPr/>
          <p:nvPr/>
        </p:nvGrpSpPr>
        <p:grpSpPr>
          <a:xfrm>
            <a:off x="8036571" y="2060050"/>
            <a:ext cx="1702990" cy="1440160"/>
            <a:chOff x="4171585" y="2538368"/>
            <a:chExt cx="1702990" cy="1440160"/>
          </a:xfrm>
        </p:grpSpPr>
        <p:sp>
          <p:nvSpPr>
            <p:cNvPr id="27" name="Oval 26"/>
            <p:cNvSpPr/>
            <p:nvPr/>
          </p:nvSpPr>
          <p:spPr>
            <a:xfrm>
              <a:off x="4303000" y="2538368"/>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TextBox 27"/>
            <p:cNvSpPr txBox="1"/>
            <p:nvPr/>
          </p:nvSpPr>
          <p:spPr>
            <a:xfrm>
              <a:off x="4171585" y="2765428"/>
              <a:ext cx="1702990" cy="830997"/>
            </a:xfrm>
            <a:prstGeom prst="rect">
              <a:avLst/>
            </a:prstGeom>
            <a:noFill/>
          </p:spPr>
          <p:txBody>
            <a:bodyPr wrap="square" rtlCol="0">
              <a:spAutoFit/>
            </a:bodyPr>
            <a:lstStyle/>
            <a:p>
              <a:pPr algn="ctr"/>
              <a:r>
                <a:rPr lang="en-CA" sz="2400" b="1" dirty="0" smtClean="0">
                  <a:solidFill>
                    <a:srgbClr val="01A8E0"/>
                  </a:solidFill>
                  <a:latin typeface="Arsenal" panose="02010504060200020004" pitchFamily="50" charset="0"/>
                </a:rPr>
                <a:t>$</a:t>
              </a:r>
              <a:r>
                <a:rPr lang="en-CA" sz="4800" b="1" dirty="0" smtClean="0">
                  <a:solidFill>
                    <a:srgbClr val="01A8E0"/>
                  </a:solidFill>
                  <a:latin typeface="Arsenal" panose="02010504060200020004" pitchFamily="50" charset="0"/>
                </a:rPr>
                <a:t>500</a:t>
              </a:r>
              <a:r>
                <a:rPr lang="en-CA" sz="2400" b="1" dirty="0" smtClean="0">
                  <a:solidFill>
                    <a:srgbClr val="01A8E0"/>
                  </a:solidFill>
                  <a:latin typeface="Arsenal" panose="02010504060200020004" pitchFamily="50" charset="0"/>
                </a:rPr>
                <a:t>M</a:t>
              </a:r>
              <a:endParaRPr lang="en-CA" sz="2400" b="1" dirty="0">
                <a:solidFill>
                  <a:srgbClr val="01A8E0"/>
                </a:solidFill>
                <a:latin typeface="Arsenal" panose="02010504060200020004" pitchFamily="50" charset="0"/>
              </a:endParaRPr>
            </a:p>
          </p:txBody>
        </p:sp>
        <p:sp>
          <p:nvSpPr>
            <p:cNvPr id="29" name="TextBox 28"/>
            <p:cNvSpPr txBox="1"/>
            <p:nvPr/>
          </p:nvSpPr>
          <p:spPr>
            <a:xfrm>
              <a:off x="4447016" y="3394022"/>
              <a:ext cx="1152128"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YEAR 7</a:t>
              </a:r>
              <a:endParaRPr lang="en-CA" b="1" dirty="0">
                <a:solidFill>
                  <a:srgbClr val="01A8E0"/>
                </a:solidFill>
                <a:latin typeface="Arsenal" panose="02010504060200020004" pitchFamily="50" charset="0"/>
              </a:endParaRPr>
            </a:p>
          </p:txBody>
        </p:sp>
      </p:grpSp>
      <p:grpSp>
        <p:nvGrpSpPr>
          <p:cNvPr id="13" name="Group 12"/>
          <p:cNvGrpSpPr/>
          <p:nvPr/>
        </p:nvGrpSpPr>
        <p:grpSpPr>
          <a:xfrm>
            <a:off x="556042" y="4365104"/>
            <a:ext cx="1440160" cy="1440160"/>
            <a:chOff x="7853903" y="2522281"/>
            <a:chExt cx="1440160" cy="1440160"/>
          </a:xfrm>
        </p:grpSpPr>
        <p:sp>
          <p:nvSpPr>
            <p:cNvPr id="31" name="Oval 30"/>
            <p:cNvSpPr/>
            <p:nvPr/>
          </p:nvSpPr>
          <p:spPr>
            <a:xfrm>
              <a:off x="7853903" y="2522281"/>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TextBox 31"/>
            <p:cNvSpPr txBox="1"/>
            <p:nvPr/>
          </p:nvSpPr>
          <p:spPr>
            <a:xfrm>
              <a:off x="8053279" y="2742019"/>
              <a:ext cx="1041408" cy="830997"/>
            </a:xfrm>
            <a:prstGeom prst="rect">
              <a:avLst/>
            </a:prstGeom>
            <a:noFill/>
          </p:spPr>
          <p:txBody>
            <a:bodyPr wrap="square" rtlCol="0">
              <a:spAutoFit/>
            </a:bodyPr>
            <a:lstStyle/>
            <a:p>
              <a:pPr algn="ctr"/>
              <a:r>
                <a:rPr lang="en-CA" sz="4800" b="1" dirty="0" smtClean="0">
                  <a:solidFill>
                    <a:srgbClr val="01A8E0"/>
                  </a:solidFill>
                  <a:latin typeface="Arsenal" panose="02010504060200020004" pitchFamily="50" charset="0"/>
                </a:rPr>
                <a:t>82</a:t>
              </a:r>
              <a:endParaRPr lang="en-CA" sz="4800" b="1" dirty="0">
                <a:solidFill>
                  <a:srgbClr val="01A8E0"/>
                </a:solidFill>
                <a:latin typeface="Arsenal" panose="02010504060200020004" pitchFamily="50" charset="0"/>
              </a:endParaRPr>
            </a:p>
          </p:txBody>
        </p:sp>
        <p:sp>
          <p:nvSpPr>
            <p:cNvPr id="33" name="TextBox 32"/>
            <p:cNvSpPr txBox="1"/>
            <p:nvPr/>
          </p:nvSpPr>
          <p:spPr>
            <a:xfrm>
              <a:off x="7853903" y="3351871"/>
              <a:ext cx="1440160"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EMPLOYEES</a:t>
              </a:r>
              <a:endParaRPr lang="en-CA" b="1" dirty="0">
                <a:solidFill>
                  <a:srgbClr val="01A8E0"/>
                </a:solidFill>
                <a:latin typeface="Arsenal" panose="02010504060200020004" pitchFamily="50" charset="0"/>
              </a:endParaRPr>
            </a:p>
          </p:txBody>
        </p:sp>
      </p:grpSp>
      <p:grpSp>
        <p:nvGrpSpPr>
          <p:cNvPr id="34" name="Group 33"/>
          <p:cNvGrpSpPr/>
          <p:nvPr/>
        </p:nvGrpSpPr>
        <p:grpSpPr>
          <a:xfrm>
            <a:off x="4639798" y="4299738"/>
            <a:ext cx="1440160" cy="1440160"/>
            <a:chOff x="7853903" y="2522281"/>
            <a:chExt cx="1440160" cy="1440160"/>
          </a:xfrm>
        </p:grpSpPr>
        <p:sp>
          <p:nvSpPr>
            <p:cNvPr id="35" name="Oval 34"/>
            <p:cNvSpPr/>
            <p:nvPr/>
          </p:nvSpPr>
          <p:spPr>
            <a:xfrm>
              <a:off x="7853903" y="2522281"/>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6" name="TextBox 35"/>
            <p:cNvSpPr txBox="1"/>
            <p:nvPr/>
          </p:nvSpPr>
          <p:spPr>
            <a:xfrm>
              <a:off x="8053279" y="2742019"/>
              <a:ext cx="1041408" cy="830997"/>
            </a:xfrm>
            <a:prstGeom prst="rect">
              <a:avLst/>
            </a:prstGeom>
            <a:noFill/>
          </p:spPr>
          <p:txBody>
            <a:bodyPr wrap="square" rtlCol="0">
              <a:spAutoFit/>
            </a:bodyPr>
            <a:lstStyle/>
            <a:p>
              <a:pPr algn="ctr"/>
              <a:r>
                <a:rPr lang="en-CA" sz="4800" b="1" dirty="0" smtClean="0">
                  <a:solidFill>
                    <a:srgbClr val="01A8E0"/>
                  </a:solidFill>
                  <a:latin typeface="Arsenal" panose="02010504060200020004" pitchFamily="50" charset="0"/>
                </a:rPr>
                <a:t>+4</a:t>
              </a:r>
              <a:endParaRPr lang="en-CA" sz="4800" b="1" dirty="0">
                <a:solidFill>
                  <a:srgbClr val="01A8E0"/>
                </a:solidFill>
                <a:latin typeface="Arsenal" panose="02010504060200020004" pitchFamily="50" charset="0"/>
              </a:endParaRPr>
            </a:p>
          </p:txBody>
        </p:sp>
        <p:sp>
          <p:nvSpPr>
            <p:cNvPr id="37" name="TextBox 36"/>
            <p:cNvSpPr txBox="1"/>
            <p:nvPr/>
          </p:nvSpPr>
          <p:spPr>
            <a:xfrm>
              <a:off x="7853903" y="3351871"/>
              <a:ext cx="1440160"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COUNTRIES</a:t>
              </a:r>
              <a:endParaRPr lang="en-CA" b="1" dirty="0">
                <a:solidFill>
                  <a:srgbClr val="01A8E0"/>
                </a:solidFill>
                <a:latin typeface="Arsenal" panose="02010504060200020004" pitchFamily="50" charset="0"/>
              </a:endParaRPr>
            </a:p>
          </p:txBody>
        </p:sp>
      </p:grpSp>
      <p:grpSp>
        <p:nvGrpSpPr>
          <p:cNvPr id="67" name="Group 66"/>
          <p:cNvGrpSpPr/>
          <p:nvPr/>
        </p:nvGrpSpPr>
        <p:grpSpPr>
          <a:xfrm>
            <a:off x="8147103" y="4365263"/>
            <a:ext cx="1453029" cy="1440001"/>
            <a:chOff x="10200456" y="2538448"/>
            <a:chExt cx="1453029" cy="1440001"/>
          </a:xfrm>
        </p:grpSpPr>
        <p:sp>
          <p:nvSpPr>
            <p:cNvPr id="39" name="Oval 38"/>
            <p:cNvSpPr>
              <a:spLocks noChangeAspect="1"/>
            </p:cNvSpPr>
            <p:nvPr/>
          </p:nvSpPr>
          <p:spPr>
            <a:xfrm>
              <a:off x="10200456" y="2538448"/>
              <a:ext cx="1440000" cy="1440001"/>
            </a:xfrm>
            <a:prstGeom prst="ellipse">
              <a:avLst/>
            </a:prstGeom>
            <a:solidFill>
              <a:schemeClr val="tx1"/>
            </a:solidFill>
            <a:ln w="762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66" name="Group 65"/>
            <p:cNvGrpSpPr/>
            <p:nvPr/>
          </p:nvGrpSpPr>
          <p:grpSpPr>
            <a:xfrm>
              <a:off x="10411339" y="2749331"/>
              <a:ext cx="1018234" cy="1018235"/>
              <a:chOff x="10411339" y="2749331"/>
              <a:chExt cx="1018234" cy="1018235"/>
            </a:xfrm>
          </p:grpSpPr>
          <p:cxnSp>
            <p:nvCxnSpPr>
              <p:cNvPr id="40" name="Straight Connector 39"/>
              <p:cNvCxnSpPr>
                <a:stCxn id="39" idx="3"/>
              </p:cNvCxnSpPr>
              <p:nvPr/>
            </p:nvCxnSpPr>
            <p:spPr>
              <a:xfrm flipV="1">
                <a:off x="10411339" y="3316280"/>
                <a:ext cx="282852" cy="451286"/>
              </a:xfrm>
              <a:prstGeom prst="line">
                <a:avLst/>
              </a:prstGeom>
              <a:ln w="88900" cap="rnd">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10694115" y="3212976"/>
                <a:ext cx="379147" cy="103299"/>
              </a:xfrm>
              <a:prstGeom prst="line">
                <a:avLst/>
              </a:prstGeom>
              <a:ln w="88900" cap="rnd">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endCxn id="39" idx="7"/>
              </p:cNvCxnSpPr>
              <p:nvPr/>
            </p:nvCxnSpPr>
            <p:spPr>
              <a:xfrm flipV="1">
                <a:off x="11073262" y="2749331"/>
                <a:ext cx="356311" cy="463645"/>
              </a:xfrm>
              <a:prstGeom prst="line">
                <a:avLst/>
              </a:prstGeom>
              <a:ln w="88900" cap="rnd">
                <a:solidFill>
                  <a:srgbClr val="01A8E0"/>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59" name="Freeform 58"/>
            <p:cNvSpPr/>
            <p:nvPr/>
          </p:nvSpPr>
          <p:spPr>
            <a:xfrm>
              <a:off x="10451286" y="3291754"/>
              <a:ext cx="1202199" cy="488166"/>
            </a:xfrm>
            <a:custGeom>
              <a:avLst/>
              <a:gdLst>
                <a:gd name="connsiteX0" fmla="*/ 0 w 1202199"/>
                <a:gd name="connsiteY0" fmla="*/ 488166 h 488166"/>
                <a:gd name="connsiteX1" fmla="*/ 338801 w 1202199"/>
                <a:gd name="connsiteY1" fmla="*/ 262298 h 488166"/>
                <a:gd name="connsiteX2" fmla="*/ 757750 w 1202199"/>
                <a:gd name="connsiteY2" fmla="*/ 185794 h 488166"/>
                <a:gd name="connsiteX3" fmla="*/ 1202199 w 1202199"/>
                <a:gd name="connsiteY3" fmla="*/ 0 h 488166"/>
                <a:gd name="connsiteX4" fmla="*/ 1202199 w 1202199"/>
                <a:gd name="connsiteY4" fmla="*/ 0 h 488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2199" h="488166">
                  <a:moveTo>
                    <a:pt x="0" y="488166"/>
                  </a:moveTo>
                  <a:lnTo>
                    <a:pt x="338801" y="262298"/>
                  </a:lnTo>
                  <a:lnTo>
                    <a:pt x="757750" y="185794"/>
                  </a:lnTo>
                  <a:lnTo>
                    <a:pt x="1202199" y="0"/>
                  </a:lnTo>
                  <a:lnTo>
                    <a:pt x="1202199" y="0"/>
                  </a:lnTo>
                </a:path>
              </a:pathLst>
            </a:custGeom>
            <a:noFill/>
            <a:ln>
              <a:solidFill>
                <a:srgbClr val="01A8E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61" name="Rectangle 60"/>
          <p:cNvSpPr/>
          <p:nvPr/>
        </p:nvSpPr>
        <p:spPr>
          <a:xfrm>
            <a:off x="2060559" y="2464850"/>
            <a:ext cx="2169509" cy="830997"/>
          </a:xfrm>
          <a:prstGeom prst="rect">
            <a:avLst/>
          </a:prstGeom>
        </p:spPr>
        <p:txBody>
          <a:bodyPr wrap="square">
            <a:spAutoFit/>
          </a:bodyPr>
          <a:lstStyle/>
          <a:p>
            <a:r>
              <a:rPr lang="en-AU" sz="1600" dirty="0">
                <a:latin typeface="Arsenal" panose="02010504060200020004" pitchFamily="50" charset="0"/>
              </a:rPr>
              <a:t>The business was in the black within 9 months of the process beginning</a:t>
            </a:r>
          </a:p>
        </p:txBody>
      </p:sp>
      <p:sp>
        <p:nvSpPr>
          <p:cNvPr id="62" name="Rectangle 61"/>
          <p:cNvSpPr/>
          <p:nvPr/>
        </p:nvSpPr>
        <p:spPr>
          <a:xfrm>
            <a:off x="6132980" y="2587418"/>
            <a:ext cx="1828441" cy="584775"/>
          </a:xfrm>
          <a:prstGeom prst="rect">
            <a:avLst/>
          </a:prstGeom>
        </p:spPr>
        <p:txBody>
          <a:bodyPr wrap="square">
            <a:spAutoFit/>
          </a:bodyPr>
          <a:lstStyle/>
          <a:p>
            <a:r>
              <a:rPr lang="en-AU" sz="1600" dirty="0">
                <a:latin typeface="Arsenal" panose="02010504060200020004" pitchFamily="50" charset="0"/>
              </a:rPr>
              <a:t>In the first year it made $1m</a:t>
            </a:r>
          </a:p>
        </p:txBody>
      </p:sp>
      <p:sp>
        <p:nvSpPr>
          <p:cNvPr id="63" name="Rectangle 62"/>
          <p:cNvSpPr/>
          <p:nvPr/>
        </p:nvSpPr>
        <p:spPr>
          <a:xfrm>
            <a:off x="9693685" y="2370801"/>
            <a:ext cx="2156395" cy="830997"/>
          </a:xfrm>
          <a:prstGeom prst="rect">
            <a:avLst/>
          </a:prstGeom>
        </p:spPr>
        <p:txBody>
          <a:bodyPr wrap="square">
            <a:spAutoFit/>
          </a:bodyPr>
          <a:lstStyle/>
          <a:p>
            <a:r>
              <a:rPr lang="en-AU" sz="1600" dirty="0">
                <a:latin typeface="Arsenal" panose="02010504060200020004" pitchFamily="50" charset="0"/>
              </a:rPr>
              <a:t>By year 4 it made $35m, and within three years was valued at $500m</a:t>
            </a:r>
          </a:p>
        </p:txBody>
      </p:sp>
      <p:sp>
        <p:nvSpPr>
          <p:cNvPr id="64" name="Rectangle 63"/>
          <p:cNvSpPr/>
          <p:nvPr/>
        </p:nvSpPr>
        <p:spPr>
          <a:xfrm>
            <a:off x="2060559" y="4669686"/>
            <a:ext cx="2044221" cy="830997"/>
          </a:xfrm>
          <a:prstGeom prst="rect">
            <a:avLst/>
          </a:prstGeom>
        </p:spPr>
        <p:txBody>
          <a:bodyPr wrap="square">
            <a:spAutoFit/>
          </a:bodyPr>
          <a:lstStyle/>
          <a:p>
            <a:r>
              <a:rPr lang="en-AU" sz="1600" dirty="0">
                <a:latin typeface="Arsenal" panose="02010504060200020004" pitchFamily="50" charset="0"/>
              </a:rPr>
              <a:t>Employee numbers went up from 35 to 82 over that period</a:t>
            </a:r>
          </a:p>
        </p:txBody>
      </p:sp>
      <p:sp>
        <p:nvSpPr>
          <p:cNvPr id="65" name="Rectangle 64"/>
          <p:cNvSpPr/>
          <p:nvPr/>
        </p:nvSpPr>
        <p:spPr>
          <a:xfrm>
            <a:off x="6132980" y="4604320"/>
            <a:ext cx="1657823" cy="830997"/>
          </a:xfrm>
          <a:prstGeom prst="rect">
            <a:avLst/>
          </a:prstGeom>
        </p:spPr>
        <p:txBody>
          <a:bodyPr wrap="square">
            <a:spAutoFit/>
          </a:bodyPr>
          <a:lstStyle/>
          <a:p>
            <a:r>
              <a:rPr lang="en-AU" sz="1600" dirty="0">
                <a:latin typeface="Arsenal" panose="02010504060200020004" pitchFamily="50" charset="0"/>
              </a:rPr>
              <a:t>It expanded into four more Asian countries</a:t>
            </a:r>
          </a:p>
        </p:txBody>
      </p:sp>
    </p:spTree>
    <p:extLst>
      <p:ext uri="{BB962C8B-B14F-4D97-AF65-F5344CB8AC3E}">
        <p14:creationId xmlns:p14="http://schemas.microsoft.com/office/powerpoint/2010/main" val="3573593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Case Study 2:  British-based Technology Company </a:t>
            </a:r>
            <a:endParaRPr lang="en-CA" dirty="0"/>
          </a:p>
        </p:txBody>
      </p:sp>
      <p:sp>
        <p:nvSpPr>
          <p:cNvPr id="7" name="Content Placeholder 6"/>
          <p:cNvSpPr>
            <a:spLocks noGrp="1"/>
          </p:cNvSpPr>
          <p:nvPr>
            <p:ph idx="1"/>
          </p:nvPr>
        </p:nvSpPr>
        <p:spPr>
          <a:xfrm>
            <a:off x="1579252" y="2286545"/>
            <a:ext cx="10133372" cy="3843589"/>
          </a:xfrm>
          <a:ln w="31750">
            <a:solidFill>
              <a:srgbClr val="01A8E0"/>
            </a:solidFill>
          </a:ln>
        </p:spPr>
        <p:txBody>
          <a:bodyPr vert="horz" lIns="144000" tIns="144000" rIns="144000" bIns="72000" numCol="2" spcCol="72000" rtlCol="0">
            <a:noAutofit/>
          </a:bodyPr>
          <a:lstStyle/>
          <a:p>
            <a:pPr marL="263525" indent="-263525">
              <a:spcBef>
                <a:spcPts val="1200"/>
              </a:spcBef>
              <a:buFont typeface="+mj-lt"/>
              <a:buAutoNum type="arabicPeriod"/>
            </a:pPr>
            <a:r>
              <a:rPr lang="en-AU" sz="1400" dirty="0"/>
              <a:t>Cut costs and determined obvious revenue opportunities to boost short term profitability</a:t>
            </a:r>
          </a:p>
          <a:p>
            <a:pPr marL="263525" indent="-263525">
              <a:spcBef>
                <a:spcPts val="1200"/>
              </a:spcBef>
              <a:buFont typeface="+mj-lt"/>
              <a:buAutoNum type="arabicPeriod"/>
            </a:pPr>
            <a:r>
              <a:rPr lang="en-AU" sz="1400" dirty="0"/>
              <a:t>Undertook detailed interviews with executive management from which we developed a questionnaire which was rolled out to all 35 employees.</a:t>
            </a:r>
          </a:p>
          <a:p>
            <a:pPr marL="263525" indent="-263525">
              <a:spcBef>
                <a:spcPts val="1200"/>
              </a:spcBef>
              <a:buFont typeface="+mj-lt"/>
              <a:buAutoNum type="arabicPeriod"/>
            </a:pPr>
            <a:r>
              <a:rPr lang="en-AU" sz="1400" dirty="0" smtClean="0"/>
              <a:t>Conducted  </a:t>
            </a:r>
            <a:r>
              <a:rPr lang="en-AU" sz="1400" dirty="0"/>
              <a:t>personal  interviews with all employees based on the questionnaire from which was developed an “Issues Sheet”.</a:t>
            </a:r>
          </a:p>
          <a:p>
            <a:pPr marL="263525" indent="-263525">
              <a:spcBef>
                <a:spcPts val="1200"/>
              </a:spcBef>
              <a:buFont typeface="+mj-lt"/>
              <a:buAutoNum type="arabicPeriod"/>
            </a:pPr>
            <a:r>
              <a:rPr lang="en-AU" sz="1400" dirty="0"/>
              <a:t>This was tabled and debated at Board level, from which a business plan was developed. With extensive involvement of the executive team, together with the existing inputs from all staff.</a:t>
            </a:r>
          </a:p>
          <a:p>
            <a:pPr marL="263525" indent="-263525">
              <a:spcBef>
                <a:spcPts val="1200"/>
              </a:spcBef>
              <a:buFont typeface="+mj-lt"/>
              <a:buAutoNum type="arabicPeriod"/>
            </a:pPr>
            <a:r>
              <a:rPr lang="en-AU" sz="1400" dirty="0"/>
              <a:t>Had the business plan agreed at Board </a:t>
            </a:r>
            <a:r>
              <a:rPr lang="en-AU" sz="1400" dirty="0" smtClean="0"/>
              <a:t>level</a:t>
            </a:r>
            <a:endParaRPr lang="en-AU" sz="1400" dirty="0"/>
          </a:p>
          <a:p>
            <a:pPr marL="263525" indent="-263525">
              <a:spcBef>
                <a:spcPts val="1200"/>
              </a:spcBef>
              <a:buFont typeface="+mj-lt"/>
              <a:buAutoNum type="arabicPeriod"/>
            </a:pPr>
            <a:r>
              <a:rPr lang="en-AU" sz="1400" dirty="0"/>
              <a:t>Changed the pricing model from a licensing to transaction </a:t>
            </a:r>
            <a:r>
              <a:rPr lang="en-AU" sz="1400" dirty="0" smtClean="0"/>
              <a:t>model, and </a:t>
            </a:r>
            <a:r>
              <a:rPr lang="en-AU" sz="1400" dirty="0"/>
              <a:t>changed targeting away from large corporates to </a:t>
            </a:r>
            <a:r>
              <a:rPr lang="en-AU" sz="1400" dirty="0" smtClean="0"/>
              <a:t>SME’s.</a:t>
            </a:r>
            <a:endParaRPr lang="en-AU" sz="1400" dirty="0"/>
          </a:p>
          <a:p>
            <a:pPr marL="263525" indent="-263525">
              <a:spcBef>
                <a:spcPts val="1200"/>
              </a:spcBef>
              <a:buFont typeface="+mj-lt"/>
              <a:buAutoNum type="arabicPeriod"/>
            </a:pPr>
            <a:r>
              <a:rPr lang="en-AU" sz="1400" dirty="0"/>
              <a:t>Expanded distribution system from an essentially a British market to a European wide market and then to the US and Asia, principally Japan.</a:t>
            </a:r>
          </a:p>
          <a:p>
            <a:pPr marL="263525" indent="-263525">
              <a:spcBef>
                <a:spcPts val="1200"/>
              </a:spcBef>
              <a:buFont typeface="+mj-lt"/>
              <a:buAutoNum type="arabicPeriod"/>
            </a:pPr>
            <a:r>
              <a:rPr lang="en-AU" sz="1400" dirty="0"/>
              <a:t>Opened new outlets, and closed down certain lines of business which weren’t profitable.</a:t>
            </a:r>
          </a:p>
          <a:p>
            <a:pPr marL="263525" indent="-263525">
              <a:spcBef>
                <a:spcPts val="1200"/>
              </a:spcBef>
              <a:buFont typeface="+mj-lt"/>
              <a:buAutoNum type="arabicPeriod"/>
            </a:pPr>
            <a:r>
              <a:rPr lang="en-AU" sz="1400" dirty="0"/>
              <a:t>Weeded out non performing staff, and employed new staff especially highly skilled locals.</a:t>
            </a:r>
          </a:p>
          <a:p>
            <a:pPr marL="263525" indent="-263525">
              <a:spcBef>
                <a:spcPts val="1200"/>
              </a:spcBef>
              <a:buFont typeface="+mj-lt"/>
              <a:buAutoNum type="arabicPeriod"/>
            </a:pPr>
            <a:r>
              <a:rPr lang="en-AU" sz="1400" dirty="0"/>
              <a:t>Developed a detailed region-wide implementation plan  with full participation of local and regional management.</a:t>
            </a:r>
          </a:p>
          <a:p>
            <a:pPr marL="263525" indent="-263525">
              <a:spcBef>
                <a:spcPts val="1200"/>
              </a:spcBef>
              <a:buFont typeface="+mj-lt"/>
              <a:buAutoNum type="arabicPeriod"/>
            </a:pPr>
            <a:r>
              <a:rPr lang="en-AU" sz="1400" dirty="0"/>
              <a:t>Managed that through  a team based management system concentrating on continuous improvement practices, best practice exchange, and elimination of waste.</a:t>
            </a:r>
          </a:p>
        </p:txBody>
      </p:sp>
      <p:sp>
        <p:nvSpPr>
          <p:cNvPr id="4" name="Footer Placeholder 3"/>
          <p:cNvSpPr>
            <a:spLocks noGrp="1"/>
          </p:cNvSpPr>
          <p:nvPr>
            <p:ph type="ftr" sz="quarter" idx="11"/>
          </p:nvPr>
        </p:nvSpPr>
        <p:spPr/>
        <p:txBody>
          <a:bodyPr/>
          <a:lstStyle/>
          <a:p>
            <a:endParaRPr lang="en-AU" dirty="0"/>
          </a:p>
        </p:txBody>
      </p:sp>
      <p:sp>
        <p:nvSpPr>
          <p:cNvPr id="9" name="Round Same Side Corner Rectangle 8"/>
          <p:cNvSpPr/>
          <p:nvPr/>
        </p:nvSpPr>
        <p:spPr>
          <a:xfrm>
            <a:off x="1567398" y="1850902"/>
            <a:ext cx="2872418" cy="457593"/>
          </a:xfrm>
          <a:prstGeom prst="round2SameRect">
            <a:avLst>
              <a:gd name="adj1" fmla="val 27475"/>
              <a:gd name="adj2" fmla="val 0"/>
            </a:avLst>
          </a:prstGeom>
          <a:solidFill>
            <a:srgbClr val="01A8E0"/>
          </a:solidFill>
        </p:spPr>
        <p:txBody>
          <a:bodyPr wrap="square">
            <a:spAutoFit/>
          </a:bodyPr>
          <a:lstStyle/>
          <a:p>
            <a:pPr algn="ctr">
              <a:lnSpc>
                <a:spcPct val="120000"/>
              </a:lnSpc>
              <a:spcBef>
                <a:spcPts val="600"/>
              </a:spcBef>
            </a:pPr>
            <a:r>
              <a:rPr lang="en-AU" dirty="0" smtClean="0"/>
              <a:t>Took the following </a:t>
            </a:r>
            <a:r>
              <a:rPr lang="en-AU" b="1" dirty="0" smtClean="0"/>
              <a:t>STEPS</a:t>
            </a:r>
            <a:r>
              <a:rPr lang="en-AU" dirty="0" smtClean="0"/>
              <a:t>:</a:t>
            </a:r>
            <a:endParaRPr lang="en-AU" dirty="0"/>
          </a:p>
        </p:txBody>
      </p:sp>
      <p:grpSp>
        <p:nvGrpSpPr>
          <p:cNvPr id="25" name="Group 24"/>
          <p:cNvGrpSpPr/>
          <p:nvPr/>
        </p:nvGrpSpPr>
        <p:grpSpPr>
          <a:xfrm>
            <a:off x="263352" y="3429000"/>
            <a:ext cx="1103479" cy="936104"/>
            <a:chOff x="10272464" y="1263374"/>
            <a:chExt cx="1103479" cy="936104"/>
          </a:xfrm>
        </p:grpSpPr>
        <p:sp>
          <p:nvSpPr>
            <p:cNvPr id="10" name="Oval 9"/>
            <p:cNvSpPr/>
            <p:nvPr/>
          </p:nvSpPr>
          <p:spPr>
            <a:xfrm>
              <a:off x="10356151" y="1263374"/>
              <a:ext cx="936104" cy="936104"/>
            </a:xfrm>
            <a:prstGeom prst="ellipse">
              <a:avLst/>
            </a:prstGeom>
            <a:solidFill>
              <a:srgbClr val="01A8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4" name="Group 23"/>
            <p:cNvGrpSpPr/>
            <p:nvPr/>
          </p:nvGrpSpPr>
          <p:grpSpPr>
            <a:xfrm>
              <a:off x="10272464" y="1540363"/>
              <a:ext cx="1103479" cy="375729"/>
              <a:chOff x="10272464" y="1540363"/>
              <a:chExt cx="1103479" cy="375729"/>
            </a:xfrm>
          </p:grpSpPr>
          <p:sp>
            <p:nvSpPr>
              <p:cNvPr id="12" name="TextBox 11"/>
              <p:cNvSpPr txBox="1"/>
              <p:nvPr/>
            </p:nvSpPr>
            <p:spPr>
              <a:xfrm>
                <a:off x="10272464" y="1546760"/>
                <a:ext cx="432048" cy="369332"/>
              </a:xfrm>
              <a:prstGeom prst="rect">
                <a:avLst/>
              </a:prstGeom>
              <a:noFill/>
            </p:spPr>
            <p:txBody>
              <a:bodyPr wrap="square" rtlCol="0">
                <a:spAutoFit/>
              </a:bodyPr>
              <a:lstStyle/>
              <a:p>
                <a:pPr algn="ctr"/>
                <a:r>
                  <a:rPr lang="en-CA" b="1" dirty="0" smtClean="0">
                    <a:latin typeface="Arsenal" panose="02010504060200020004" pitchFamily="50" charset="0"/>
                  </a:rPr>
                  <a:t>1</a:t>
                </a:r>
                <a:endParaRPr lang="en-CA" b="1" dirty="0">
                  <a:latin typeface="Arsenal" panose="02010504060200020004" pitchFamily="50" charset="0"/>
                </a:endParaRPr>
              </a:p>
            </p:txBody>
          </p:sp>
          <p:cxnSp>
            <p:nvCxnSpPr>
              <p:cNvPr id="14" name="Straight Arrow Connector 13"/>
              <p:cNvCxnSpPr/>
              <p:nvPr/>
            </p:nvCxnSpPr>
            <p:spPr>
              <a:xfrm>
                <a:off x="10545132" y="1731426"/>
                <a:ext cx="216024"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596500" y="1540363"/>
                <a:ext cx="432048" cy="369332"/>
              </a:xfrm>
              <a:prstGeom prst="rect">
                <a:avLst/>
              </a:prstGeom>
              <a:noFill/>
            </p:spPr>
            <p:txBody>
              <a:bodyPr wrap="square" rtlCol="0">
                <a:spAutoFit/>
              </a:bodyPr>
              <a:lstStyle/>
              <a:p>
                <a:pPr algn="ctr"/>
                <a:r>
                  <a:rPr lang="en-CA" b="1" dirty="0" smtClean="0">
                    <a:latin typeface="Arsenal" panose="02010504060200020004" pitchFamily="50" charset="0"/>
                  </a:rPr>
                  <a:t>2</a:t>
                </a:r>
                <a:endParaRPr lang="en-CA" b="1" dirty="0">
                  <a:latin typeface="Arsenal" panose="02010504060200020004" pitchFamily="50" charset="0"/>
                </a:endParaRPr>
              </a:p>
            </p:txBody>
          </p:sp>
          <p:sp>
            <p:nvSpPr>
              <p:cNvPr id="16" name="TextBox 15"/>
              <p:cNvSpPr txBox="1"/>
              <p:nvPr/>
            </p:nvSpPr>
            <p:spPr>
              <a:xfrm>
                <a:off x="10943895" y="1545692"/>
                <a:ext cx="432048" cy="369332"/>
              </a:xfrm>
              <a:prstGeom prst="rect">
                <a:avLst/>
              </a:prstGeom>
              <a:noFill/>
            </p:spPr>
            <p:txBody>
              <a:bodyPr wrap="square" rtlCol="0">
                <a:spAutoFit/>
              </a:bodyPr>
              <a:lstStyle/>
              <a:p>
                <a:pPr algn="ctr"/>
                <a:r>
                  <a:rPr lang="en-CA" b="1" dirty="0" smtClean="0">
                    <a:latin typeface="Arsenal" panose="02010504060200020004" pitchFamily="50" charset="0"/>
                  </a:rPr>
                  <a:t>3</a:t>
                </a:r>
                <a:endParaRPr lang="en-CA" b="1" dirty="0">
                  <a:latin typeface="Arsenal" panose="02010504060200020004" pitchFamily="50" charset="0"/>
                </a:endParaRPr>
              </a:p>
            </p:txBody>
          </p:sp>
          <p:cxnSp>
            <p:nvCxnSpPr>
              <p:cNvPr id="23" name="Straight Arrow Connector 22"/>
              <p:cNvCxnSpPr/>
              <p:nvPr/>
            </p:nvCxnSpPr>
            <p:spPr>
              <a:xfrm>
                <a:off x="10897111" y="1731426"/>
                <a:ext cx="216024"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1" name="Rounded Rectangle 10"/>
          <p:cNvSpPr/>
          <p:nvPr/>
        </p:nvSpPr>
        <p:spPr>
          <a:xfrm>
            <a:off x="1698588" y="1146906"/>
            <a:ext cx="8794824" cy="562630"/>
          </a:xfrm>
          <a:prstGeom prst="roundRect">
            <a:avLst>
              <a:gd name="adj" fmla="val 50000"/>
            </a:avLst>
          </a:prstGeom>
          <a:solidFill>
            <a:srgbClr val="FBC902"/>
          </a:solidFill>
        </p:spPr>
        <p:txBody>
          <a:bodyPr wrap="square" anchor="ctr">
            <a:spAutoFit/>
          </a:bodyPr>
          <a:lstStyle/>
          <a:p>
            <a:pPr algn="ctr"/>
            <a:r>
              <a:rPr lang="en-AU" sz="2000" b="1" dirty="0">
                <a:solidFill>
                  <a:schemeClr val="bg2"/>
                </a:solidFill>
                <a:latin typeface="Arsenal" panose="02010504060200020004" pitchFamily="50" charset="0"/>
              </a:rPr>
              <a:t>British-based technology company, with its share price languishing at 4p.</a:t>
            </a:r>
          </a:p>
        </p:txBody>
      </p:sp>
    </p:spTree>
    <p:extLst>
      <p:ext uri="{BB962C8B-B14F-4D97-AF65-F5344CB8AC3E}">
        <p14:creationId xmlns:p14="http://schemas.microsoft.com/office/powerpoint/2010/main" val="1753339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Case Study 2:  British-based Technology Company </a:t>
            </a:r>
            <a:endParaRPr lang="en-CA" dirty="0"/>
          </a:p>
        </p:txBody>
      </p:sp>
      <p:sp>
        <p:nvSpPr>
          <p:cNvPr id="7" name="Content Placeholder 6"/>
          <p:cNvSpPr>
            <a:spLocks noGrp="1"/>
          </p:cNvSpPr>
          <p:nvPr>
            <p:ph idx="1"/>
          </p:nvPr>
        </p:nvSpPr>
        <p:spPr>
          <a:xfrm>
            <a:off x="1702546" y="1723405"/>
            <a:ext cx="9506022" cy="1643242"/>
          </a:xfrm>
          <a:ln w="31750">
            <a:solidFill>
              <a:srgbClr val="01A8E0"/>
            </a:solidFill>
          </a:ln>
        </p:spPr>
        <p:txBody>
          <a:bodyPr lIns="144000" tIns="144000" rIns="144000" bIns="144000">
            <a:noAutofit/>
          </a:bodyPr>
          <a:lstStyle/>
          <a:p>
            <a:pPr marL="285750" indent="-285750"/>
            <a:r>
              <a:rPr lang="en-AU" sz="1600" dirty="0"/>
              <a:t>Lacked national and international distribution</a:t>
            </a:r>
          </a:p>
          <a:p>
            <a:pPr marL="285750" indent="-285750"/>
            <a:r>
              <a:rPr lang="en-AU" sz="1600" dirty="0"/>
              <a:t>Was not positioned in the growth markets </a:t>
            </a:r>
            <a:r>
              <a:rPr lang="en-AU" sz="1600" dirty="0" err="1"/>
              <a:t>ie</a:t>
            </a:r>
            <a:r>
              <a:rPr lang="en-AU" sz="1600" dirty="0"/>
              <a:t> SMEs</a:t>
            </a:r>
          </a:p>
          <a:p>
            <a:pPr marL="285750" indent="-285750"/>
            <a:r>
              <a:rPr lang="en-AU" sz="1600" dirty="0"/>
              <a:t>Was inappropriately priced for those markets</a:t>
            </a:r>
          </a:p>
          <a:p>
            <a:pPr marL="285750" indent="-285750"/>
            <a:r>
              <a:rPr lang="en-AU" sz="1600" dirty="0"/>
              <a:t>Underinvested in new technology</a:t>
            </a:r>
          </a:p>
          <a:p>
            <a:pPr marL="285750" indent="-285750"/>
            <a:r>
              <a:rPr lang="en-AU" sz="1600" dirty="0"/>
              <a:t>Key staff felt under appreciated</a:t>
            </a:r>
          </a:p>
        </p:txBody>
      </p:sp>
      <p:sp>
        <p:nvSpPr>
          <p:cNvPr id="4" name="Footer Placeholder 3"/>
          <p:cNvSpPr>
            <a:spLocks noGrp="1"/>
          </p:cNvSpPr>
          <p:nvPr>
            <p:ph type="ftr" sz="quarter" idx="11"/>
          </p:nvPr>
        </p:nvSpPr>
        <p:spPr/>
        <p:txBody>
          <a:bodyPr/>
          <a:lstStyle/>
          <a:p>
            <a:endParaRPr lang="en-AU"/>
          </a:p>
        </p:txBody>
      </p:sp>
      <p:sp>
        <p:nvSpPr>
          <p:cNvPr id="9" name="Round Same Side Corner Rectangle 8"/>
          <p:cNvSpPr/>
          <p:nvPr/>
        </p:nvSpPr>
        <p:spPr>
          <a:xfrm>
            <a:off x="1688177" y="1276570"/>
            <a:ext cx="1437314" cy="433691"/>
          </a:xfrm>
          <a:prstGeom prst="round2SameRect">
            <a:avLst>
              <a:gd name="adj1" fmla="val 27475"/>
              <a:gd name="adj2" fmla="val 0"/>
            </a:avLst>
          </a:prstGeom>
          <a:solidFill>
            <a:srgbClr val="01A8E0"/>
          </a:solidFill>
        </p:spPr>
        <p:txBody>
          <a:bodyPr wrap="none">
            <a:spAutoFit/>
          </a:bodyPr>
          <a:lstStyle/>
          <a:p>
            <a:pPr algn="ctr">
              <a:lnSpc>
                <a:spcPct val="120000"/>
              </a:lnSpc>
              <a:spcBef>
                <a:spcPts val="600"/>
              </a:spcBef>
            </a:pPr>
            <a:r>
              <a:rPr lang="en-AU" b="1" dirty="0" smtClean="0"/>
              <a:t>Key Findings</a:t>
            </a:r>
            <a:endParaRPr lang="en-AU" b="1" dirty="0"/>
          </a:p>
        </p:txBody>
      </p:sp>
      <p:sp>
        <p:nvSpPr>
          <p:cNvPr id="17" name="Content Placeholder 6"/>
          <p:cNvSpPr txBox="1">
            <a:spLocks/>
          </p:cNvSpPr>
          <p:nvPr/>
        </p:nvSpPr>
        <p:spPr>
          <a:xfrm>
            <a:off x="1702546" y="3944354"/>
            <a:ext cx="9506022" cy="2004926"/>
          </a:xfrm>
          <a:prstGeom prst="rect">
            <a:avLst/>
          </a:prstGeom>
          <a:ln w="31750">
            <a:solidFill>
              <a:srgbClr val="01A8E0"/>
            </a:solidFill>
          </a:ln>
        </p:spPr>
        <p:txBody>
          <a:bodyPr vert="horz" lIns="144000" tIns="144000" rIns="144000" bIns="14400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senal" panose="02010504060200020004" pitchFamily="50"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senal" panose="02010504060200020004" pitchFamily="50"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senal" panose="02010504060200020004" pitchFamily="50"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senal" panose="02010504060200020004" pitchFamily="50"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senal" panose="02010504060200020004" pitchFamily="50"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85750" indent="-285750"/>
            <a:r>
              <a:rPr lang="en-AU" sz="1600" dirty="0"/>
              <a:t>Developed a strategic plan  repositioning the business into new markets with a different pricing model</a:t>
            </a:r>
          </a:p>
          <a:p>
            <a:pPr marL="285750" indent="-285750"/>
            <a:r>
              <a:rPr lang="en-AU" sz="1600" dirty="0"/>
              <a:t>Understood  value delivery in those key markets and better understood client needs</a:t>
            </a:r>
          </a:p>
          <a:p>
            <a:pPr marL="285750" indent="-285750"/>
            <a:r>
              <a:rPr lang="en-AU" sz="1600" dirty="0"/>
              <a:t>Changed pricing from a licencing model to a transaction model</a:t>
            </a:r>
          </a:p>
          <a:p>
            <a:pPr marL="285750" indent="-285750"/>
            <a:r>
              <a:rPr lang="en-AU" sz="1600" dirty="0"/>
              <a:t>Redirected business building in that direction</a:t>
            </a:r>
          </a:p>
          <a:p>
            <a:pPr marL="285750" indent="-285750"/>
            <a:r>
              <a:rPr lang="en-AU" sz="1600" dirty="0"/>
              <a:t>Expanded into Europe, Asia and north America</a:t>
            </a:r>
          </a:p>
          <a:p>
            <a:pPr marL="285750" indent="-285750"/>
            <a:r>
              <a:rPr lang="en-AU" sz="1600" dirty="0"/>
              <a:t>Implemented the “Team based Management System”</a:t>
            </a:r>
          </a:p>
        </p:txBody>
      </p:sp>
      <p:sp>
        <p:nvSpPr>
          <p:cNvPr id="18" name="Round Same Side Corner Rectangle 17"/>
          <p:cNvSpPr/>
          <p:nvPr/>
        </p:nvSpPr>
        <p:spPr>
          <a:xfrm>
            <a:off x="1688177" y="3510663"/>
            <a:ext cx="955373" cy="433691"/>
          </a:xfrm>
          <a:prstGeom prst="round2SameRect">
            <a:avLst>
              <a:gd name="adj1" fmla="val 27475"/>
              <a:gd name="adj2" fmla="val 0"/>
            </a:avLst>
          </a:prstGeom>
          <a:solidFill>
            <a:srgbClr val="01A8E0"/>
          </a:solidFill>
        </p:spPr>
        <p:txBody>
          <a:bodyPr wrap="none">
            <a:spAutoFit/>
          </a:bodyPr>
          <a:lstStyle/>
          <a:p>
            <a:pPr algn="ctr">
              <a:lnSpc>
                <a:spcPct val="120000"/>
              </a:lnSpc>
              <a:spcBef>
                <a:spcPts val="600"/>
              </a:spcBef>
            </a:pPr>
            <a:r>
              <a:rPr lang="en-AU" b="1" dirty="0" smtClean="0"/>
              <a:t>Actions</a:t>
            </a:r>
            <a:endParaRPr lang="en-AU" b="1" dirty="0"/>
          </a:p>
        </p:txBody>
      </p:sp>
      <p:grpSp>
        <p:nvGrpSpPr>
          <p:cNvPr id="11" name="Group 10"/>
          <p:cNvGrpSpPr/>
          <p:nvPr/>
        </p:nvGrpSpPr>
        <p:grpSpPr>
          <a:xfrm>
            <a:off x="407368" y="1964135"/>
            <a:ext cx="936104" cy="936104"/>
            <a:chOff x="419047" y="1964135"/>
            <a:chExt cx="936104" cy="936104"/>
          </a:xfrm>
        </p:grpSpPr>
        <p:sp>
          <p:nvSpPr>
            <p:cNvPr id="10" name="Oval 9"/>
            <p:cNvSpPr/>
            <p:nvPr/>
          </p:nvSpPr>
          <p:spPr>
            <a:xfrm>
              <a:off x="419047" y="1964135"/>
              <a:ext cx="936104" cy="936104"/>
            </a:xfrm>
            <a:prstGeom prst="ellipse">
              <a:avLst/>
            </a:prstGeom>
            <a:solidFill>
              <a:srgbClr val="01A8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6" name="Group 5"/>
            <p:cNvGrpSpPr/>
            <p:nvPr/>
          </p:nvGrpSpPr>
          <p:grpSpPr>
            <a:xfrm>
              <a:off x="520802" y="2075460"/>
              <a:ext cx="738080" cy="592843"/>
              <a:chOff x="520802" y="2075460"/>
              <a:chExt cx="738080" cy="592843"/>
            </a:xfrm>
          </p:grpSpPr>
          <p:sp>
            <p:nvSpPr>
              <p:cNvPr id="3" name="Oval 2"/>
              <p:cNvSpPr/>
              <p:nvPr/>
            </p:nvSpPr>
            <p:spPr>
              <a:xfrm>
                <a:off x="520802" y="2075460"/>
                <a:ext cx="504056" cy="504056"/>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ounded Rectangle 4"/>
              <p:cNvSpPr/>
              <p:nvPr/>
            </p:nvSpPr>
            <p:spPr>
              <a:xfrm rot="18670303">
                <a:off x="1040986" y="2450406"/>
                <a:ext cx="108000" cy="32779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grpSp>
        <p:nvGrpSpPr>
          <p:cNvPr id="31" name="Group 30"/>
          <p:cNvGrpSpPr/>
          <p:nvPr/>
        </p:nvGrpSpPr>
        <p:grpSpPr>
          <a:xfrm>
            <a:off x="407368" y="4334749"/>
            <a:ext cx="936104" cy="936104"/>
            <a:chOff x="407368" y="4334749"/>
            <a:chExt cx="936104" cy="936104"/>
          </a:xfrm>
        </p:grpSpPr>
        <p:sp>
          <p:nvSpPr>
            <p:cNvPr id="22" name="Oval 21"/>
            <p:cNvSpPr/>
            <p:nvPr/>
          </p:nvSpPr>
          <p:spPr>
            <a:xfrm>
              <a:off x="407368" y="4334749"/>
              <a:ext cx="936104" cy="936104"/>
            </a:xfrm>
            <a:prstGeom prst="ellipse">
              <a:avLst/>
            </a:prstGeom>
            <a:solidFill>
              <a:srgbClr val="01A8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0" name="Group 19"/>
            <p:cNvGrpSpPr/>
            <p:nvPr/>
          </p:nvGrpSpPr>
          <p:grpSpPr>
            <a:xfrm>
              <a:off x="616496" y="4586777"/>
              <a:ext cx="517848" cy="432048"/>
              <a:chOff x="609600" y="4653136"/>
              <a:chExt cx="517848" cy="432048"/>
            </a:xfrm>
          </p:grpSpPr>
          <p:cxnSp>
            <p:nvCxnSpPr>
              <p:cNvPr id="19" name="Straight Arrow Connector 18"/>
              <p:cNvCxnSpPr/>
              <p:nvPr/>
            </p:nvCxnSpPr>
            <p:spPr>
              <a:xfrm>
                <a:off x="609600" y="4653136"/>
                <a:ext cx="517848" cy="0"/>
              </a:xfrm>
              <a:prstGeom prst="straightConnector1">
                <a:avLst/>
              </a:prstGeom>
              <a:ln w="571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609600" y="4869160"/>
                <a:ext cx="517848" cy="0"/>
              </a:xfrm>
              <a:prstGeom prst="straightConnector1">
                <a:avLst/>
              </a:prstGeom>
              <a:ln w="571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609600" y="5085184"/>
                <a:ext cx="517848" cy="0"/>
              </a:xfrm>
              <a:prstGeom prst="straightConnector1">
                <a:avLst/>
              </a:prstGeom>
              <a:ln w="571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76539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 B</a:t>
            </a:r>
            <a:endParaRPr lang="en-AU" dirty="0"/>
          </a:p>
        </p:txBody>
      </p:sp>
      <p:sp>
        <p:nvSpPr>
          <p:cNvPr id="7" name="TextBox 6"/>
          <p:cNvSpPr txBox="1"/>
          <p:nvPr/>
        </p:nvSpPr>
        <p:spPr>
          <a:xfrm>
            <a:off x="1199456" y="1284669"/>
            <a:ext cx="9793088" cy="646331"/>
          </a:xfrm>
          <a:prstGeom prst="rect">
            <a:avLst/>
          </a:prstGeom>
          <a:noFill/>
        </p:spPr>
        <p:txBody>
          <a:bodyPr wrap="square" rtlCol="0">
            <a:spAutoFit/>
          </a:bodyPr>
          <a:lstStyle/>
          <a:p>
            <a:pPr algn="ctr"/>
            <a:r>
              <a:rPr lang="en-AU" sz="3600" b="1" i="1" dirty="0" smtClean="0">
                <a:latin typeface="Arsenal" panose="02010504060200020004" pitchFamily="50" charset="0"/>
              </a:rPr>
              <a:t>Will the business be worth more in 3 years’ time?</a:t>
            </a:r>
            <a:endParaRPr lang="en-AU" sz="2800" b="1" i="1" dirty="0">
              <a:effectLst>
                <a:outerShdw blurRad="38100" dist="38100" dir="2700000" algn="tl">
                  <a:srgbClr val="000000">
                    <a:alpha val="43137"/>
                  </a:srgbClr>
                </a:outerShdw>
              </a:effectLst>
              <a:latin typeface="Arsenal" panose="02010504060200020004" pitchFamily="50" charset="0"/>
            </a:endParaRPr>
          </a:p>
        </p:txBody>
      </p:sp>
      <p:sp>
        <p:nvSpPr>
          <p:cNvPr id="9" name="Content Placeholder 9"/>
          <p:cNvSpPr txBox="1">
            <a:spLocks/>
          </p:cNvSpPr>
          <p:nvPr/>
        </p:nvSpPr>
        <p:spPr>
          <a:xfrm>
            <a:off x="6095999" y="3414500"/>
            <a:ext cx="1440161" cy="120655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en-AU" sz="2800" b="1" dirty="0" smtClean="0">
                <a:latin typeface="Arsenal" panose="02010504060200020004" pitchFamily="50" charset="0"/>
              </a:rPr>
              <a:t>Yes</a:t>
            </a:r>
          </a:p>
          <a:p>
            <a:pPr marL="0" indent="0">
              <a:spcBef>
                <a:spcPts val="1200"/>
              </a:spcBef>
              <a:buFont typeface="Arial" panose="020B0604020202020204" pitchFamily="34" charset="0"/>
              <a:buNone/>
            </a:pPr>
            <a:r>
              <a:rPr lang="en-AU" sz="2800" b="1" dirty="0" smtClean="0">
                <a:latin typeface="Arsenal" panose="02010504060200020004" pitchFamily="50" charset="0"/>
              </a:rPr>
              <a:t>No</a:t>
            </a:r>
          </a:p>
        </p:txBody>
      </p:sp>
      <p:grpSp>
        <p:nvGrpSpPr>
          <p:cNvPr id="11" name="Group 10"/>
          <p:cNvGrpSpPr/>
          <p:nvPr/>
        </p:nvGrpSpPr>
        <p:grpSpPr>
          <a:xfrm>
            <a:off x="5663951" y="3494605"/>
            <a:ext cx="288000" cy="858755"/>
            <a:chOff x="5056872" y="4413094"/>
            <a:chExt cx="288000" cy="858755"/>
          </a:xfrm>
        </p:grpSpPr>
        <p:sp>
          <p:nvSpPr>
            <p:cNvPr id="12" name="Rectangle 11"/>
            <p:cNvSpPr>
              <a:spLocks noChangeAspect="1"/>
            </p:cNvSpPr>
            <p:nvPr/>
          </p:nvSpPr>
          <p:spPr>
            <a:xfrm>
              <a:off x="5056872" y="4413094"/>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p:cNvSpPr>
              <a:spLocks noChangeAspect="1"/>
            </p:cNvSpPr>
            <p:nvPr/>
          </p:nvSpPr>
          <p:spPr>
            <a:xfrm>
              <a:off x="5056872" y="4983849"/>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1259068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Case Study 2:  British-based Technology Company </a:t>
            </a:r>
            <a:endParaRPr lang="en-CA" dirty="0"/>
          </a:p>
        </p:txBody>
      </p:sp>
      <p:sp>
        <p:nvSpPr>
          <p:cNvPr id="4" name="Footer Placeholder 3"/>
          <p:cNvSpPr>
            <a:spLocks noGrp="1"/>
          </p:cNvSpPr>
          <p:nvPr>
            <p:ph type="ftr" sz="quarter" idx="11"/>
          </p:nvPr>
        </p:nvSpPr>
        <p:spPr>
          <a:xfrm>
            <a:off x="4165600" y="6284343"/>
            <a:ext cx="3860800" cy="365125"/>
          </a:xfrm>
        </p:spPr>
        <p:txBody>
          <a:bodyPr/>
          <a:lstStyle/>
          <a:p>
            <a:endParaRPr lang="en-AU"/>
          </a:p>
        </p:txBody>
      </p:sp>
      <p:sp>
        <p:nvSpPr>
          <p:cNvPr id="9" name="Rounded Rectangle 8"/>
          <p:cNvSpPr/>
          <p:nvPr/>
        </p:nvSpPr>
        <p:spPr>
          <a:xfrm>
            <a:off x="5203687" y="1124744"/>
            <a:ext cx="1784626" cy="597253"/>
          </a:xfrm>
          <a:prstGeom prst="roundRect">
            <a:avLst>
              <a:gd name="adj" fmla="val 50000"/>
            </a:avLst>
          </a:prstGeom>
          <a:solidFill>
            <a:srgbClr val="FBC902"/>
          </a:solidFill>
          <a:ln w="25400">
            <a:noFill/>
          </a:ln>
        </p:spPr>
        <p:txBody>
          <a:bodyPr wrap="square" anchor="ctr">
            <a:spAutoFit/>
          </a:bodyPr>
          <a:lstStyle/>
          <a:p>
            <a:pPr algn="ctr">
              <a:lnSpc>
                <a:spcPct val="120000"/>
              </a:lnSpc>
              <a:spcBef>
                <a:spcPts val="600"/>
              </a:spcBef>
            </a:pPr>
            <a:r>
              <a:rPr lang="en-AU" b="1" dirty="0" smtClean="0">
                <a:solidFill>
                  <a:schemeClr val="bg2"/>
                </a:solidFill>
              </a:rPr>
              <a:t>THE RESULTS</a:t>
            </a:r>
            <a:endParaRPr lang="en-AU" b="1" dirty="0">
              <a:solidFill>
                <a:schemeClr val="bg2"/>
              </a:solidFill>
            </a:endParaRPr>
          </a:p>
        </p:txBody>
      </p:sp>
      <p:grpSp>
        <p:nvGrpSpPr>
          <p:cNvPr id="11" name="Group 10"/>
          <p:cNvGrpSpPr/>
          <p:nvPr/>
        </p:nvGrpSpPr>
        <p:grpSpPr>
          <a:xfrm>
            <a:off x="545983" y="2276872"/>
            <a:ext cx="1440160" cy="1440160"/>
            <a:chOff x="1127448" y="2732754"/>
            <a:chExt cx="1440160" cy="1440160"/>
          </a:xfrm>
        </p:grpSpPr>
        <p:sp>
          <p:nvSpPr>
            <p:cNvPr id="3" name="Oval 2"/>
            <p:cNvSpPr/>
            <p:nvPr/>
          </p:nvSpPr>
          <p:spPr>
            <a:xfrm>
              <a:off x="1127448" y="2732754"/>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p:cNvSpPr txBox="1"/>
            <p:nvPr/>
          </p:nvSpPr>
          <p:spPr>
            <a:xfrm>
              <a:off x="1271464" y="2885753"/>
              <a:ext cx="1152128" cy="830997"/>
            </a:xfrm>
            <a:prstGeom prst="rect">
              <a:avLst/>
            </a:prstGeom>
            <a:noFill/>
          </p:spPr>
          <p:txBody>
            <a:bodyPr wrap="square" rtlCol="0">
              <a:spAutoFit/>
            </a:bodyPr>
            <a:lstStyle/>
            <a:p>
              <a:pPr algn="ctr"/>
              <a:r>
                <a:rPr lang="en-CA" sz="3200" b="1" dirty="0" smtClean="0">
                  <a:solidFill>
                    <a:srgbClr val="01A8E0"/>
                  </a:solidFill>
                  <a:latin typeface="Arsenal" panose="02010504060200020004" pitchFamily="50" charset="0"/>
                </a:rPr>
                <a:t>X</a:t>
              </a:r>
              <a:r>
                <a:rPr lang="en-CA" sz="4800" b="1" dirty="0" smtClean="0">
                  <a:solidFill>
                    <a:srgbClr val="01A8E0"/>
                  </a:solidFill>
                  <a:latin typeface="Arsenal" panose="02010504060200020004" pitchFamily="50" charset="0"/>
                </a:rPr>
                <a:t>3</a:t>
              </a:r>
              <a:endParaRPr lang="en-CA" sz="4800" b="1" dirty="0">
                <a:solidFill>
                  <a:srgbClr val="01A8E0"/>
                </a:solidFill>
                <a:latin typeface="Arsenal" panose="02010504060200020004" pitchFamily="50" charset="0"/>
              </a:endParaRPr>
            </a:p>
          </p:txBody>
        </p:sp>
        <p:sp>
          <p:nvSpPr>
            <p:cNvPr id="6" name="TextBox 5"/>
            <p:cNvSpPr txBox="1"/>
            <p:nvPr/>
          </p:nvSpPr>
          <p:spPr>
            <a:xfrm>
              <a:off x="1271464" y="3514348"/>
              <a:ext cx="1152128"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3 YEARS</a:t>
              </a:r>
              <a:endParaRPr lang="en-CA" b="1" dirty="0">
                <a:solidFill>
                  <a:srgbClr val="01A8E0"/>
                </a:solidFill>
                <a:latin typeface="Arsenal" panose="02010504060200020004" pitchFamily="50" charset="0"/>
              </a:endParaRPr>
            </a:p>
          </p:txBody>
        </p:sp>
      </p:grpSp>
      <p:grpSp>
        <p:nvGrpSpPr>
          <p:cNvPr id="19" name="Group 18"/>
          <p:cNvGrpSpPr/>
          <p:nvPr/>
        </p:nvGrpSpPr>
        <p:grpSpPr>
          <a:xfrm>
            <a:off x="5647910" y="2276872"/>
            <a:ext cx="1458162" cy="1440160"/>
            <a:chOff x="1127448" y="2732754"/>
            <a:chExt cx="1458162" cy="1440160"/>
          </a:xfrm>
        </p:grpSpPr>
        <p:sp>
          <p:nvSpPr>
            <p:cNvPr id="20" name="Oval 19"/>
            <p:cNvSpPr/>
            <p:nvPr/>
          </p:nvSpPr>
          <p:spPr>
            <a:xfrm>
              <a:off x="1127448" y="2732754"/>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TextBox 20"/>
            <p:cNvSpPr txBox="1"/>
            <p:nvPr/>
          </p:nvSpPr>
          <p:spPr>
            <a:xfrm>
              <a:off x="1145450" y="2895147"/>
              <a:ext cx="1440160" cy="830997"/>
            </a:xfrm>
            <a:prstGeom prst="rect">
              <a:avLst/>
            </a:prstGeom>
            <a:noFill/>
          </p:spPr>
          <p:txBody>
            <a:bodyPr wrap="square" rtlCol="0">
              <a:spAutoFit/>
            </a:bodyPr>
            <a:lstStyle/>
            <a:p>
              <a:pPr algn="ctr"/>
              <a:r>
                <a:rPr lang="en-CA" sz="4800" b="1" dirty="0" smtClean="0">
                  <a:solidFill>
                    <a:srgbClr val="01A8E0"/>
                  </a:solidFill>
                  <a:latin typeface="Arsenal" panose="02010504060200020004" pitchFamily="50" charset="0"/>
                </a:rPr>
                <a:t>30</a:t>
              </a:r>
              <a:r>
                <a:rPr lang="en-CA" sz="2400" b="1" dirty="0" smtClean="0">
                  <a:solidFill>
                    <a:srgbClr val="01A8E0"/>
                  </a:solidFill>
                  <a:latin typeface="Arsenal" panose="02010504060200020004" pitchFamily="50" charset="0"/>
                </a:rPr>
                <a:t>P</a:t>
              </a:r>
              <a:endParaRPr lang="en-CA" sz="2400" b="1" dirty="0">
                <a:solidFill>
                  <a:srgbClr val="01A8E0"/>
                </a:solidFill>
                <a:latin typeface="Arsenal" panose="02010504060200020004" pitchFamily="50" charset="0"/>
              </a:endParaRPr>
            </a:p>
          </p:txBody>
        </p:sp>
        <p:sp>
          <p:nvSpPr>
            <p:cNvPr id="22" name="TextBox 21"/>
            <p:cNvSpPr txBox="1"/>
            <p:nvPr/>
          </p:nvSpPr>
          <p:spPr>
            <a:xfrm>
              <a:off x="1271464" y="3519047"/>
              <a:ext cx="1152128"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3 YEARS</a:t>
              </a:r>
              <a:endParaRPr lang="en-CA" b="1" dirty="0">
                <a:solidFill>
                  <a:srgbClr val="01A8E0"/>
                </a:solidFill>
                <a:latin typeface="Arsenal" panose="02010504060200020004" pitchFamily="50" charset="0"/>
              </a:endParaRPr>
            </a:p>
          </p:txBody>
        </p:sp>
      </p:grpSp>
      <p:grpSp>
        <p:nvGrpSpPr>
          <p:cNvPr id="13" name="Group 12"/>
          <p:cNvGrpSpPr/>
          <p:nvPr/>
        </p:nvGrpSpPr>
        <p:grpSpPr>
          <a:xfrm>
            <a:off x="1986143" y="4247031"/>
            <a:ext cx="1440160" cy="1440160"/>
            <a:chOff x="7853903" y="2522281"/>
            <a:chExt cx="1440160" cy="1440160"/>
          </a:xfrm>
        </p:grpSpPr>
        <p:sp>
          <p:nvSpPr>
            <p:cNvPr id="31" name="Oval 30"/>
            <p:cNvSpPr/>
            <p:nvPr/>
          </p:nvSpPr>
          <p:spPr>
            <a:xfrm>
              <a:off x="7853903" y="2522281"/>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TextBox 31"/>
            <p:cNvSpPr txBox="1"/>
            <p:nvPr/>
          </p:nvSpPr>
          <p:spPr>
            <a:xfrm>
              <a:off x="8053279" y="2742019"/>
              <a:ext cx="1041408" cy="830997"/>
            </a:xfrm>
            <a:prstGeom prst="rect">
              <a:avLst/>
            </a:prstGeom>
            <a:noFill/>
          </p:spPr>
          <p:txBody>
            <a:bodyPr wrap="square" rtlCol="0">
              <a:spAutoFit/>
            </a:bodyPr>
            <a:lstStyle/>
            <a:p>
              <a:pPr algn="ctr"/>
              <a:r>
                <a:rPr lang="en-CA" sz="4800" b="1" dirty="0" smtClean="0">
                  <a:solidFill>
                    <a:srgbClr val="01A8E0"/>
                  </a:solidFill>
                  <a:latin typeface="Arsenal" panose="02010504060200020004" pitchFamily="50" charset="0"/>
                </a:rPr>
                <a:t>60</a:t>
              </a:r>
              <a:endParaRPr lang="en-CA" sz="4800" b="1" dirty="0">
                <a:solidFill>
                  <a:srgbClr val="01A8E0"/>
                </a:solidFill>
                <a:latin typeface="Arsenal" panose="02010504060200020004" pitchFamily="50" charset="0"/>
              </a:endParaRPr>
            </a:p>
          </p:txBody>
        </p:sp>
        <p:sp>
          <p:nvSpPr>
            <p:cNvPr id="33" name="TextBox 32"/>
            <p:cNvSpPr txBox="1"/>
            <p:nvPr/>
          </p:nvSpPr>
          <p:spPr>
            <a:xfrm>
              <a:off x="7853903" y="3351871"/>
              <a:ext cx="1440160"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EMPLOYEES</a:t>
              </a:r>
              <a:endParaRPr lang="en-CA" b="1" dirty="0">
                <a:solidFill>
                  <a:srgbClr val="01A8E0"/>
                </a:solidFill>
                <a:latin typeface="Arsenal" panose="02010504060200020004" pitchFamily="50" charset="0"/>
              </a:endParaRPr>
            </a:p>
          </p:txBody>
        </p:sp>
      </p:grpSp>
      <p:sp>
        <p:nvSpPr>
          <p:cNvPr id="8" name="Rectangle 7"/>
          <p:cNvSpPr/>
          <p:nvPr/>
        </p:nvSpPr>
        <p:spPr>
          <a:xfrm>
            <a:off x="8700030" y="4477055"/>
            <a:ext cx="3024336" cy="923330"/>
          </a:xfrm>
          <a:prstGeom prst="rect">
            <a:avLst/>
          </a:prstGeom>
        </p:spPr>
        <p:txBody>
          <a:bodyPr wrap="square">
            <a:spAutoFit/>
          </a:bodyPr>
          <a:lstStyle/>
          <a:p>
            <a:r>
              <a:rPr lang="en-AU" dirty="0" smtClean="0"/>
              <a:t>It </a:t>
            </a:r>
            <a:r>
              <a:rPr lang="en-AU" dirty="0"/>
              <a:t>was now an international business which was eventually sold to a major multi-national</a:t>
            </a:r>
          </a:p>
        </p:txBody>
      </p:sp>
      <p:sp>
        <p:nvSpPr>
          <p:cNvPr id="12" name="Rectangle 11"/>
          <p:cNvSpPr/>
          <p:nvPr/>
        </p:nvSpPr>
        <p:spPr>
          <a:xfrm>
            <a:off x="2098229" y="2673786"/>
            <a:ext cx="2375658" cy="646331"/>
          </a:xfrm>
          <a:prstGeom prst="rect">
            <a:avLst/>
          </a:prstGeom>
        </p:spPr>
        <p:txBody>
          <a:bodyPr wrap="square">
            <a:spAutoFit/>
          </a:bodyPr>
          <a:lstStyle/>
          <a:p>
            <a:r>
              <a:rPr lang="en-AU" dirty="0"/>
              <a:t>The business tripled its profits in three years</a:t>
            </a:r>
          </a:p>
        </p:txBody>
      </p:sp>
      <p:sp>
        <p:nvSpPr>
          <p:cNvPr id="14" name="Rectangle 13"/>
          <p:cNvSpPr/>
          <p:nvPr/>
        </p:nvSpPr>
        <p:spPr>
          <a:xfrm>
            <a:off x="7176120" y="2673786"/>
            <a:ext cx="2880320" cy="646331"/>
          </a:xfrm>
          <a:prstGeom prst="rect">
            <a:avLst/>
          </a:prstGeom>
        </p:spPr>
        <p:txBody>
          <a:bodyPr wrap="square">
            <a:spAutoFit/>
          </a:bodyPr>
          <a:lstStyle/>
          <a:p>
            <a:r>
              <a:rPr lang="en-AU" dirty="0"/>
              <a:t>The share price went from 4p to 30p in three years </a:t>
            </a:r>
          </a:p>
        </p:txBody>
      </p:sp>
      <p:sp>
        <p:nvSpPr>
          <p:cNvPr id="15" name="Rectangle 14"/>
          <p:cNvSpPr/>
          <p:nvPr/>
        </p:nvSpPr>
        <p:spPr>
          <a:xfrm>
            <a:off x="3539404" y="4643945"/>
            <a:ext cx="3268577" cy="646331"/>
          </a:xfrm>
          <a:prstGeom prst="rect">
            <a:avLst/>
          </a:prstGeom>
        </p:spPr>
        <p:txBody>
          <a:bodyPr wrap="square">
            <a:spAutoFit/>
          </a:bodyPr>
          <a:lstStyle/>
          <a:p>
            <a:r>
              <a:rPr lang="en-AU" dirty="0"/>
              <a:t>Employee numbers went up from 35 to 60 over that period</a:t>
            </a:r>
          </a:p>
        </p:txBody>
      </p:sp>
      <p:grpSp>
        <p:nvGrpSpPr>
          <p:cNvPr id="43" name="Group 42"/>
          <p:cNvGrpSpPr/>
          <p:nvPr/>
        </p:nvGrpSpPr>
        <p:grpSpPr>
          <a:xfrm>
            <a:off x="6448709" y="4167608"/>
            <a:ext cx="2692660" cy="2062023"/>
            <a:chOff x="4980080" y="4193793"/>
            <a:chExt cx="1728192" cy="1323439"/>
          </a:xfrm>
        </p:grpSpPr>
        <p:pic>
          <p:nvPicPr>
            <p:cNvPr id="44" name="Picture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0474" y="4203920"/>
              <a:ext cx="972000" cy="969570"/>
            </a:xfrm>
            <a:prstGeom prst="rect">
              <a:avLst/>
            </a:prstGeom>
          </p:spPr>
        </p:pic>
        <p:sp>
          <p:nvSpPr>
            <p:cNvPr id="45" name="TextBox 44"/>
            <p:cNvSpPr txBox="1"/>
            <p:nvPr/>
          </p:nvSpPr>
          <p:spPr>
            <a:xfrm>
              <a:off x="4980080" y="4193793"/>
              <a:ext cx="1728192" cy="1323439"/>
            </a:xfrm>
            <a:prstGeom prst="rect">
              <a:avLst/>
            </a:prstGeom>
            <a:noFill/>
          </p:spPr>
          <p:txBody>
            <a:bodyPr wrap="square" rtlCol="0">
              <a:spAutoFit/>
            </a:bodyPr>
            <a:lstStyle/>
            <a:p>
              <a:pPr algn="ctr"/>
              <a:r>
                <a:rPr lang="en-CA" sz="8000" dirty="0" smtClean="0">
                  <a:latin typeface="Arsenal" panose="02010504060200020004" pitchFamily="50" charset="0"/>
                  <a:sym typeface="Wingdings" panose="05000000000000000000" pitchFamily="2" charset="2"/>
                </a:rPr>
                <a:t></a:t>
              </a:r>
              <a:endParaRPr lang="en-CA" sz="8000" dirty="0">
                <a:latin typeface="Arsenal" panose="02010504060200020004" pitchFamily="50" charset="0"/>
              </a:endParaRPr>
            </a:p>
          </p:txBody>
        </p:sp>
      </p:grpSp>
    </p:spTree>
    <p:extLst>
      <p:ext uri="{BB962C8B-B14F-4D97-AF65-F5344CB8AC3E}">
        <p14:creationId xmlns:p14="http://schemas.microsoft.com/office/powerpoint/2010/main" val="3830031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12192000" cy="630000"/>
          </a:xfrm>
        </p:spPr>
        <p:txBody>
          <a:bodyPr/>
          <a:lstStyle/>
          <a:p>
            <a:r>
              <a:rPr lang="en-AU" dirty="0" smtClean="0"/>
              <a:t>Case Study 3: Australian Marketing Services Company</a:t>
            </a:r>
            <a:endParaRPr lang="en-CA" dirty="0"/>
          </a:p>
        </p:txBody>
      </p:sp>
      <p:sp>
        <p:nvSpPr>
          <p:cNvPr id="4" name="Footer Placeholder 3"/>
          <p:cNvSpPr>
            <a:spLocks noGrp="1"/>
          </p:cNvSpPr>
          <p:nvPr>
            <p:ph type="ftr" sz="quarter" idx="11"/>
          </p:nvPr>
        </p:nvSpPr>
        <p:spPr/>
        <p:txBody>
          <a:bodyPr/>
          <a:lstStyle/>
          <a:p>
            <a:endParaRPr lang="en-AU" dirty="0"/>
          </a:p>
        </p:txBody>
      </p:sp>
      <p:sp>
        <p:nvSpPr>
          <p:cNvPr id="9" name="Round Same Side Corner Rectangle 8"/>
          <p:cNvSpPr/>
          <p:nvPr/>
        </p:nvSpPr>
        <p:spPr>
          <a:xfrm>
            <a:off x="1567398" y="1988840"/>
            <a:ext cx="2872418" cy="457593"/>
          </a:xfrm>
          <a:prstGeom prst="round2SameRect">
            <a:avLst>
              <a:gd name="adj1" fmla="val 27475"/>
              <a:gd name="adj2" fmla="val 0"/>
            </a:avLst>
          </a:prstGeom>
          <a:solidFill>
            <a:srgbClr val="01A8E0"/>
          </a:solidFill>
        </p:spPr>
        <p:txBody>
          <a:bodyPr wrap="square">
            <a:spAutoFit/>
          </a:bodyPr>
          <a:lstStyle/>
          <a:p>
            <a:pPr algn="ctr">
              <a:lnSpc>
                <a:spcPct val="120000"/>
              </a:lnSpc>
              <a:spcBef>
                <a:spcPts val="600"/>
              </a:spcBef>
            </a:pPr>
            <a:r>
              <a:rPr lang="en-AU" dirty="0" smtClean="0"/>
              <a:t>Took the following </a:t>
            </a:r>
            <a:r>
              <a:rPr lang="en-AU" b="1" dirty="0" smtClean="0"/>
              <a:t>STEPS</a:t>
            </a:r>
            <a:r>
              <a:rPr lang="en-AU" dirty="0" smtClean="0"/>
              <a:t>:</a:t>
            </a:r>
            <a:endParaRPr lang="en-AU" dirty="0"/>
          </a:p>
        </p:txBody>
      </p:sp>
      <p:grpSp>
        <p:nvGrpSpPr>
          <p:cNvPr id="25" name="Group 24"/>
          <p:cNvGrpSpPr/>
          <p:nvPr/>
        </p:nvGrpSpPr>
        <p:grpSpPr>
          <a:xfrm>
            <a:off x="263352" y="3429000"/>
            <a:ext cx="1103479" cy="936104"/>
            <a:chOff x="10272464" y="1263374"/>
            <a:chExt cx="1103479" cy="936104"/>
          </a:xfrm>
        </p:grpSpPr>
        <p:sp>
          <p:nvSpPr>
            <p:cNvPr id="10" name="Oval 9"/>
            <p:cNvSpPr/>
            <p:nvPr/>
          </p:nvSpPr>
          <p:spPr>
            <a:xfrm>
              <a:off x="10356151" y="1263374"/>
              <a:ext cx="936104" cy="936104"/>
            </a:xfrm>
            <a:prstGeom prst="ellipse">
              <a:avLst/>
            </a:prstGeom>
            <a:solidFill>
              <a:srgbClr val="01A8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4" name="Group 23"/>
            <p:cNvGrpSpPr/>
            <p:nvPr/>
          </p:nvGrpSpPr>
          <p:grpSpPr>
            <a:xfrm>
              <a:off x="10272464" y="1540363"/>
              <a:ext cx="1103479" cy="375729"/>
              <a:chOff x="10272464" y="1540363"/>
              <a:chExt cx="1103479" cy="375729"/>
            </a:xfrm>
          </p:grpSpPr>
          <p:sp>
            <p:nvSpPr>
              <p:cNvPr id="12" name="TextBox 11"/>
              <p:cNvSpPr txBox="1"/>
              <p:nvPr/>
            </p:nvSpPr>
            <p:spPr>
              <a:xfrm>
                <a:off x="10272464" y="1546760"/>
                <a:ext cx="432048" cy="369332"/>
              </a:xfrm>
              <a:prstGeom prst="rect">
                <a:avLst/>
              </a:prstGeom>
              <a:noFill/>
            </p:spPr>
            <p:txBody>
              <a:bodyPr wrap="square" rtlCol="0">
                <a:spAutoFit/>
              </a:bodyPr>
              <a:lstStyle/>
              <a:p>
                <a:pPr algn="ctr"/>
                <a:r>
                  <a:rPr lang="en-CA" b="1" dirty="0" smtClean="0">
                    <a:latin typeface="Arsenal" panose="02010504060200020004" pitchFamily="50" charset="0"/>
                  </a:rPr>
                  <a:t>1</a:t>
                </a:r>
                <a:endParaRPr lang="en-CA" b="1" dirty="0">
                  <a:latin typeface="Arsenal" panose="02010504060200020004" pitchFamily="50" charset="0"/>
                </a:endParaRPr>
              </a:p>
            </p:txBody>
          </p:sp>
          <p:cxnSp>
            <p:nvCxnSpPr>
              <p:cNvPr id="14" name="Straight Arrow Connector 13"/>
              <p:cNvCxnSpPr/>
              <p:nvPr/>
            </p:nvCxnSpPr>
            <p:spPr>
              <a:xfrm>
                <a:off x="10545132" y="1731426"/>
                <a:ext cx="216024"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596500" y="1540363"/>
                <a:ext cx="432048" cy="369332"/>
              </a:xfrm>
              <a:prstGeom prst="rect">
                <a:avLst/>
              </a:prstGeom>
              <a:noFill/>
            </p:spPr>
            <p:txBody>
              <a:bodyPr wrap="square" rtlCol="0">
                <a:spAutoFit/>
              </a:bodyPr>
              <a:lstStyle/>
              <a:p>
                <a:pPr algn="ctr"/>
                <a:r>
                  <a:rPr lang="en-CA" b="1" dirty="0" smtClean="0">
                    <a:latin typeface="Arsenal" panose="02010504060200020004" pitchFamily="50" charset="0"/>
                  </a:rPr>
                  <a:t>2</a:t>
                </a:r>
                <a:endParaRPr lang="en-CA" b="1" dirty="0">
                  <a:latin typeface="Arsenal" panose="02010504060200020004" pitchFamily="50" charset="0"/>
                </a:endParaRPr>
              </a:p>
            </p:txBody>
          </p:sp>
          <p:sp>
            <p:nvSpPr>
              <p:cNvPr id="16" name="TextBox 15"/>
              <p:cNvSpPr txBox="1"/>
              <p:nvPr/>
            </p:nvSpPr>
            <p:spPr>
              <a:xfrm>
                <a:off x="10943895" y="1545692"/>
                <a:ext cx="432048" cy="369332"/>
              </a:xfrm>
              <a:prstGeom prst="rect">
                <a:avLst/>
              </a:prstGeom>
              <a:noFill/>
            </p:spPr>
            <p:txBody>
              <a:bodyPr wrap="square" rtlCol="0">
                <a:spAutoFit/>
              </a:bodyPr>
              <a:lstStyle/>
              <a:p>
                <a:pPr algn="ctr"/>
                <a:r>
                  <a:rPr lang="en-CA" b="1" dirty="0" smtClean="0">
                    <a:latin typeface="Arsenal" panose="02010504060200020004" pitchFamily="50" charset="0"/>
                  </a:rPr>
                  <a:t>3</a:t>
                </a:r>
                <a:endParaRPr lang="en-CA" b="1" dirty="0">
                  <a:latin typeface="Arsenal" panose="02010504060200020004" pitchFamily="50" charset="0"/>
                </a:endParaRPr>
              </a:p>
            </p:txBody>
          </p:sp>
          <p:cxnSp>
            <p:nvCxnSpPr>
              <p:cNvPr id="23" name="Straight Arrow Connector 22"/>
              <p:cNvCxnSpPr/>
              <p:nvPr/>
            </p:nvCxnSpPr>
            <p:spPr>
              <a:xfrm>
                <a:off x="10897111" y="1731426"/>
                <a:ext cx="216024"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8" name="Rounded Rectangle 7"/>
          <p:cNvSpPr/>
          <p:nvPr/>
        </p:nvSpPr>
        <p:spPr>
          <a:xfrm>
            <a:off x="3558469" y="1052736"/>
            <a:ext cx="6096000" cy="865584"/>
          </a:xfrm>
          <a:prstGeom prst="roundRect">
            <a:avLst>
              <a:gd name="adj" fmla="val 50000"/>
            </a:avLst>
          </a:prstGeom>
          <a:solidFill>
            <a:srgbClr val="FBC902"/>
          </a:solidFill>
        </p:spPr>
        <p:txBody>
          <a:bodyPr wrap="square" tIns="0" bIns="0" anchor="ctr">
            <a:spAutoFit/>
          </a:bodyPr>
          <a:lstStyle/>
          <a:p>
            <a:pPr algn="ctr"/>
            <a:r>
              <a:rPr lang="en-AU" sz="2000" b="1" dirty="0">
                <a:solidFill>
                  <a:schemeClr val="bg2"/>
                </a:solidFill>
                <a:latin typeface="Arsenal" panose="02010504060200020004" pitchFamily="50" charset="0"/>
              </a:rPr>
              <a:t>A privately owned Australian marketing services  company, essentially Melbourne and Sydney </a:t>
            </a:r>
            <a:r>
              <a:rPr lang="en-AU" sz="2000" b="1" dirty="0" smtClean="0">
                <a:solidFill>
                  <a:schemeClr val="bg2"/>
                </a:solidFill>
                <a:latin typeface="Arsenal" panose="02010504060200020004" pitchFamily="50" charset="0"/>
              </a:rPr>
              <a:t>based.</a:t>
            </a:r>
            <a:endParaRPr lang="en-AU" sz="2000" b="1" dirty="0">
              <a:solidFill>
                <a:schemeClr val="bg2"/>
              </a:solidFill>
              <a:latin typeface="Arsenal" panose="02010504060200020004" pitchFamily="50" charset="0"/>
            </a:endParaRPr>
          </a:p>
        </p:txBody>
      </p:sp>
      <p:sp>
        <p:nvSpPr>
          <p:cNvPr id="20" name="Content Placeholder 6"/>
          <p:cNvSpPr>
            <a:spLocks noGrp="1"/>
          </p:cNvSpPr>
          <p:nvPr>
            <p:ph idx="1"/>
          </p:nvPr>
        </p:nvSpPr>
        <p:spPr>
          <a:xfrm>
            <a:off x="1579252" y="2424483"/>
            <a:ext cx="10421404" cy="3662735"/>
          </a:xfrm>
          <a:ln w="31750">
            <a:solidFill>
              <a:srgbClr val="01A8E0"/>
            </a:solidFill>
          </a:ln>
        </p:spPr>
        <p:txBody>
          <a:bodyPr vert="horz" lIns="144000" tIns="144000" rIns="144000" bIns="72000" numCol="2" spcCol="72000" rtlCol="0">
            <a:noAutofit/>
          </a:bodyPr>
          <a:lstStyle/>
          <a:p>
            <a:pPr>
              <a:buFont typeface="+mj-lt"/>
              <a:buAutoNum type="arabicPeriod"/>
            </a:pPr>
            <a:r>
              <a:rPr lang="en-AU" sz="1500" dirty="0"/>
              <a:t>Undertook detailed interviews with executive management from which we developed a questionnaire which was rolled out to all 55 employees.</a:t>
            </a:r>
          </a:p>
          <a:p>
            <a:pPr>
              <a:buFont typeface="+mj-lt"/>
              <a:buAutoNum type="arabicPeriod"/>
            </a:pPr>
            <a:r>
              <a:rPr lang="en-AU" sz="1500" dirty="0"/>
              <a:t> Conducted  personal  interviews with all employees based on the questionnaire from which was developed an “Issues Sheet”.</a:t>
            </a:r>
          </a:p>
          <a:p>
            <a:pPr>
              <a:buFont typeface="+mj-lt"/>
              <a:buAutoNum type="arabicPeriod"/>
            </a:pPr>
            <a:r>
              <a:rPr lang="en-AU" sz="1500" dirty="0"/>
              <a:t>This was tabled and debated at Board level, from which a business plan was developed. With extensive involvement of the executive team and board, together with the existing inputs from all staff.</a:t>
            </a:r>
          </a:p>
          <a:p>
            <a:pPr>
              <a:buFont typeface="+mj-lt"/>
              <a:buAutoNum type="arabicPeriod"/>
            </a:pPr>
            <a:r>
              <a:rPr lang="en-AU" sz="1500" dirty="0"/>
              <a:t>Had the business plan agreed at Board level</a:t>
            </a:r>
          </a:p>
          <a:p>
            <a:pPr>
              <a:buFont typeface="+mj-lt"/>
              <a:buAutoNum type="arabicPeriod"/>
            </a:pPr>
            <a:r>
              <a:rPr lang="en-AU" sz="1500" dirty="0"/>
              <a:t>Developed an extensive “go to market model” to boost revenues, including </a:t>
            </a:r>
            <a:r>
              <a:rPr lang="en-AU" sz="1500" dirty="0" smtClean="0"/>
              <a:t>organising </a:t>
            </a:r>
            <a:r>
              <a:rPr lang="en-AU" sz="1500" dirty="0"/>
              <a:t>sales force </a:t>
            </a:r>
            <a:r>
              <a:rPr lang="en-AU" sz="1500" dirty="0" smtClean="0"/>
              <a:t>along</a:t>
            </a:r>
            <a:br>
              <a:rPr lang="en-AU" sz="1500" dirty="0" smtClean="0"/>
            </a:br>
            <a:r>
              <a:rPr lang="en-AU" sz="1500" dirty="0" smtClean="0"/>
              <a:t>“industry </a:t>
            </a:r>
            <a:r>
              <a:rPr lang="en-AU" sz="1500" dirty="0"/>
              <a:t>vertical” lines.</a:t>
            </a:r>
          </a:p>
          <a:p>
            <a:pPr>
              <a:buFont typeface="+mj-lt"/>
              <a:buAutoNum type="arabicPeriod"/>
            </a:pPr>
            <a:r>
              <a:rPr lang="en-AU" sz="1500" dirty="0"/>
              <a:t>Expanded representative offices to Brisbane, Adelaide, Perth and Auckland</a:t>
            </a:r>
          </a:p>
          <a:p>
            <a:pPr>
              <a:buFont typeface="+mj-lt"/>
              <a:buAutoNum type="arabicPeriod"/>
            </a:pPr>
            <a:r>
              <a:rPr lang="en-AU" sz="1500" dirty="0"/>
              <a:t>Replaced the book-keeper with a professional accountant </a:t>
            </a:r>
          </a:p>
          <a:p>
            <a:pPr>
              <a:buFont typeface="+mj-lt"/>
              <a:buAutoNum type="arabicPeriod"/>
            </a:pPr>
            <a:r>
              <a:rPr lang="en-AU" sz="1500" dirty="0"/>
              <a:t>Brought in a systems analyst to transition what were essentially manual processes to web based “cloud based” systems which made extensive use of remote delivery devices and social media.</a:t>
            </a:r>
          </a:p>
          <a:p>
            <a:pPr>
              <a:buFont typeface="+mj-lt"/>
              <a:buAutoNum type="arabicPeriod"/>
            </a:pPr>
            <a:r>
              <a:rPr lang="en-AU" sz="1500" dirty="0"/>
              <a:t>Weeded out non performing staff, and employed new staff especially highly skilled locals.</a:t>
            </a:r>
          </a:p>
          <a:p>
            <a:pPr>
              <a:buFont typeface="+mj-lt"/>
              <a:buAutoNum type="arabicPeriod"/>
            </a:pPr>
            <a:r>
              <a:rPr lang="en-AU" sz="1500" dirty="0"/>
              <a:t>Developed a detailed region-wide implementation plan  with full participation of local and regional management.</a:t>
            </a:r>
          </a:p>
          <a:p>
            <a:pPr>
              <a:buFont typeface="+mj-lt"/>
              <a:buAutoNum type="arabicPeriod"/>
            </a:pPr>
            <a:r>
              <a:rPr lang="en-AU" sz="1500" dirty="0"/>
              <a:t>Managed that through  a team based management system concentrating on continuous improvement practices, best practice exchange, and elimination of waste.</a:t>
            </a:r>
          </a:p>
        </p:txBody>
      </p:sp>
    </p:spTree>
    <p:extLst>
      <p:ext uri="{BB962C8B-B14F-4D97-AF65-F5344CB8AC3E}">
        <p14:creationId xmlns:p14="http://schemas.microsoft.com/office/powerpoint/2010/main" val="515244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12192000" cy="630000"/>
          </a:xfrm>
        </p:spPr>
        <p:txBody>
          <a:bodyPr/>
          <a:lstStyle/>
          <a:p>
            <a:r>
              <a:rPr lang="en-AU" dirty="0" smtClean="0"/>
              <a:t>Case Study 3: Australian Marketing Services Company</a:t>
            </a:r>
            <a:endParaRPr lang="en-CA" dirty="0"/>
          </a:p>
        </p:txBody>
      </p:sp>
      <p:sp>
        <p:nvSpPr>
          <p:cNvPr id="7" name="Content Placeholder 6"/>
          <p:cNvSpPr>
            <a:spLocks noGrp="1"/>
          </p:cNvSpPr>
          <p:nvPr>
            <p:ph idx="1"/>
          </p:nvPr>
        </p:nvSpPr>
        <p:spPr>
          <a:xfrm>
            <a:off x="1702546" y="1723405"/>
            <a:ext cx="9506022" cy="1643242"/>
          </a:xfrm>
          <a:ln w="31750">
            <a:solidFill>
              <a:srgbClr val="01A8E0"/>
            </a:solidFill>
          </a:ln>
        </p:spPr>
        <p:txBody>
          <a:bodyPr lIns="144000" tIns="144000" rIns="144000" bIns="144000">
            <a:noAutofit/>
          </a:bodyPr>
          <a:lstStyle/>
          <a:p>
            <a:pPr marL="285750" indent="-285750"/>
            <a:r>
              <a:rPr lang="en-AU" sz="1600" dirty="0"/>
              <a:t>Lacked national distribution</a:t>
            </a:r>
          </a:p>
          <a:p>
            <a:pPr marL="285750" indent="-285750"/>
            <a:r>
              <a:rPr lang="en-AU" sz="1600" dirty="0"/>
              <a:t>Was not positioned in the growth markets </a:t>
            </a:r>
          </a:p>
          <a:p>
            <a:pPr marL="285750" indent="-285750"/>
            <a:r>
              <a:rPr lang="en-AU" sz="1600" dirty="0"/>
              <a:t>Was inappropriately priced for those markets</a:t>
            </a:r>
          </a:p>
          <a:p>
            <a:pPr marL="285750" indent="-285750"/>
            <a:r>
              <a:rPr lang="en-AU" sz="1600" dirty="0"/>
              <a:t>Underinvested in new technology</a:t>
            </a:r>
          </a:p>
          <a:p>
            <a:pPr marL="285750" indent="-285750"/>
            <a:r>
              <a:rPr lang="en-AU" sz="1600" dirty="0"/>
              <a:t>Had a quality problem, particularly amongst Directors</a:t>
            </a:r>
          </a:p>
        </p:txBody>
      </p:sp>
      <p:sp>
        <p:nvSpPr>
          <p:cNvPr id="4" name="Footer Placeholder 3"/>
          <p:cNvSpPr>
            <a:spLocks noGrp="1"/>
          </p:cNvSpPr>
          <p:nvPr>
            <p:ph type="ftr" sz="quarter" idx="11"/>
          </p:nvPr>
        </p:nvSpPr>
        <p:spPr/>
        <p:txBody>
          <a:bodyPr/>
          <a:lstStyle/>
          <a:p>
            <a:endParaRPr lang="en-AU"/>
          </a:p>
        </p:txBody>
      </p:sp>
      <p:sp>
        <p:nvSpPr>
          <p:cNvPr id="9" name="Round Same Side Corner Rectangle 8"/>
          <p:cNvSpPr/>
          <p:nvPr/>
        </p:nvSpPr>
        <p:spPr>
          <a:xfrm>
            <a:off x="1688177" y="1276570"/>
            <a:ext cx="1437314" cy="433691"/>
          </a:xfrm>
          <a:prstGeom prst="round2SameRect">
            <a:avLst>
              <a:gd name="adj1" fmla="val 27475"/>
              <a:gd name="adj2" fmla="val 0"/>
            </a:avLst>
          </a:prstGeom>
          <a:solidFill>
            <a:srgbClr val="01A8E0"/>
          </a:solidFill>
        </p:spPr>
        <p:txBody>
          <a:bodyPr wrap="none">
            <a:spAutoFit/>
          </a:bodyPr>
          <a:lstStyle/>
          <a:p>
            <a:pPr algn="ctr">
              <a:lnSpc>
                <a:spcPct val="120000"/>
              </a:lnSpc>
              <a:spcBef>
                <a:spcPts val="600"/>
              </a:spcBef>
            </a:pPr>
            <a:r>
              <a:rPr lang="en-AU" b="1" dirty="0" smtClean="0"/>
              <a:t>Key Findings</a:t>
            </a:r>
            <a:endParaRPr lang="en-AU" b="1" dirty="0"/>
          </a:p>
        </p:txBody>
      </p:sp>
      <p:sp>
        <p:nvSpPr>
          <p:cNvPr id="17" name="Content Placeholder 6"/>
          <p:cNvSpPr txBox="1">
            <a:spLocks/>
          </p:cNvSpPr>
          <p:nvPr/>
        </p:nvSpPr>
        <p:spPr>
          <a:xfrm>
            <a:off x="1702546" y="3944354"/>
            <a:ext cx="9506022" cy="2004926"/>
          </a:xfrm>
          <a:prstGeom prst="rect">
            <a:avLst/>
          </a:prstGeom>
          <a:ln w="31750">
            <a:solidFill>
              <a:srgbClr val="01A8E0"/>
            </a:solidFill>
          </a:ln>
        </p:spPr>
        <p:txBody>
          <a:bodyPr vert="horz" lIns="144000" tIns="144000" rIns="144000" bIns="14400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senal" panose="02010504060200020004" pitchFamily="50"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senal" panose="02010504060200020004" pitchFamily="50"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senal" panose="02010504060200020004" pitchFamily="50"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senal" panose="02010504060200020004" pitchFamily="50"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senal" panose="02010504060200020004" pitchFamily="50"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85750" indent="-285750"/>
            <a:r>
              <a:rPr lang="en-AU" sz="1600" dirty="0"/>
              <a:t>Developed a strategic plan  repositioning the business into new markets with a different pricing model</a:t>
            </a:r>
          </a:p>
          <a:p>
            <a:pPr marL="285750" indent="-285750"/>
            <a:r>
              <a:rPr lang="en-AU" sz="1600" dirty="0"/>
              <a:t>Understood  value delivery in those key markets and better understood client needs, particularly as they related to quality</a:t>
            </a:r>
          </a:p>
          <a:p>
            <a:pPr marL="285750" indent="-285750"/>
            <a:r>
              <a:rPr lang="en-AU" sz="1600" dirty="0"/>
              <a:t>Designed  and implemented a comprehensive  process model</a:t>
            </a:r>
          </a:p>
          <a:p>
            <a:pPr marL="285750" indent="-285750"/>
            <a:r>
              <a:rPr lang="en-AU" sz="1600" dirty="0"/>
              <a:t>Redirected business building in that direction</a:t>
            </a:r>
          </a:p>
          <a:p>
            <a:pPr marL="285750" indent="-285750"/>
            <a:r>
              <a:rPr lang="en-AU" sz="1600" dirty="0"/>
              <a:t>Expanded business into all mainland states</a:t>
            </a:r>
          </a:p>
        </p:txBody>
      </p:sp>
      <p:sp>
        <p:nvSpPr>
          <p:cNvPr id="18" name="Round Same Side Corner Rectangle 17"/>
          <p:cNvSpPr/>
          <p:nvPr/>
        </p:nvSpPr>
        <p:spPr>
          <a:xfrm>
            <a:off x="1688177" y="3510663"/>
            <a:ext cx="955373" cy="433691"/>
          </a:xfrm>
          <a:prstGeom prst="round2SameRect">
            <a:avLst>
              <a:gd name="adj1" fmla="val 27475"/>
              <a:gd name="adj2" fmla="val 0"/>
            </a:avLst>
          </a:prstGeom>
          <a:solidFill>
            <a:srgbClr val="01A8E0"/>
          </a:solidFill>
        </p:spPr>
        <p:txBody>
          <a:bodyPr wrap="none">
            <a:spAutoFit/>
          </a:bodyPr>
          <a:lstStyle/>
          <a:p>
            <a:pPr algn="ctr">
              <a:lnSpc>
                <a:spcPct val="120000"/>
              </a:lnSpc>
              <a:spcBef>
                <a:spcPts val="600"/>
              </a:spcBef>
            </a:pPr>
            <a:r>
              <a:rPr lang="en-AU" b="1" dirty="0" smtClean="0"/>
              <a:t>Actions</a:t>
            </a:r>
            <a:endParaRPr lang="en-AU" b="1" dirty="0"/>
          </a:p>
        </p:txBody>
      </p:sp>
      <p:grpSp>
        <p:nvGrpSpPr>
          <p:cNvPr id="11" name="Group 10"/>
          <p:cNvGrpSpPr/>
          <p:nvPr/>
        </p:nvGrpSpPr>
        <p:grpSpPr>
          <a:xfrm>
            <a:off x="407368" y="1964135"/>
            <a:ext cx="936104" cy="936104"/>
            <a:chOff x="419047" y="1964135"/>
            <a:chExt cx="936104" cy="936104"/>
          </a:xfrm>
        </p:grpSpPr>
        <p:sp>
          <p:nvSpPr>
            <p:cNvPr id="10" name="Oval 9"/>
            <p:cNvSpPr/>
            <p:nvPr/>
          </p:nvSpPr>
          <p:spPr>
            <a:xfrm>
              <a:off x="419047" y="1964135"/>
              <a:ext cx="936104" cy="936104"/>
            </a:xfrm>
            <a:prstGeom prst="ellipse">
              <a:avLst/>
            </a:prstGeom>
            <a:solidFill>
              <a:srgbClr val="01A8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6" name="Group 5"/>
            <p:cNvGrpSpPr/>
            <p:nvPr/>
          </p:nvGrpSpPr>
          <p:grpSpPr>
            <a:xfrm>
              <a:off x="520802" y="2075460"/>
              <a:ext cx="738080" cy="592843"/>
              <a:chOff x="520802" y="2075460"/>
              <a:chExt cx="738080" cy="592843"/>
            </a:xfrm>
          </p:grpSpPr>
          <p:sp>
            <p:nvSpPr>
              <p:cNvPr id="3" name="Oval 2"/>
              <p:cNvSpPr/>
              <p:nvPr/>
            </p:nvSpPr>
            <p:spPr>
              <a:xfrm>
                <a:off x="520802" y="2075460"/>
                <a:ext cx="504056" cy="504056"/>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ounded Rectangle 4"/>
              <p:cNvSpPr/>
              <p:nvPr/>
            </p:nvSpPr>
            <p:spPr>
              <a:xfrm rot="18670303">
                <a:off x="1040986" y="2450406"/>
                <a:ext cx="108000" cy="32779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grpSp>
        <p:nvGrpSpPr>
          <p:cNvPr id="31" name="Group 30"/>
          <p:cNvGrpSpPr/>
          <p:nvPr/>
        </p:nvGrpSpPr>
        <p:grpSpPr>
          <a:xfrm>
            <a:off x="407368" y="4334749"/>
            <a:ext cx="936104" cy="936104"/>
            <a:chOff x="407368" y="4334749"/>
            <a:chExt cx="936104" cy="936104"/>
          </a:xfrm>
        </p:grpSpPr>
        <p:sp>
          <p:nvSpPr>
            <p:cNvPr id="22" name="Oval 21"/>
            <p:cNvSpPr/>
            <p:nvPr/>
          </p:nvSpPr>
          <p:spPr>
            <a:xfrm>
              <a:off x="407368" y="4334749"/>
              <a:ext cx="936104" cy="936104"/>
            </a:xfrm>
            <a:prstGeom prst="ellipse">
              <a:avLst/>
            </a:prstGeom>
            <a:solidFill>
              <a:srgbClr val="01A8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0" name="Group 19"/>
            <p:cNvGrpSpPr/>
            <p:nvPr/>
          </p:nvGrpSpPr>
          <p:grpSpPr>
            <a:xfrm>
              <a:off x="616496" y="4586777"/>
              <a:ext cx="517848" cy="432048"/>
              <a:chOff x="609600" y="4653136"/>
              <a:chExt cx="517848" cy="432048"/>
            </a:xfrm>
          </p:grpSpPr>
          <p:cxnSp>
            <p:nvCxnSpPr>
              <p:cNvPr id="19" name="Straight Arrow Connector 18"/>
              <p:cNvCxnSpPr/>
              <p:nvPr/>
            </p:nvCxnSpPr>
            <p:spPr>
              <a:xfrm>
                <a:off x="609600" y="4653136"/>
                <a:ext cx="517848" cy="0"/>
              </a:xfrm>
              <a:prstGeom prst="straightConnector1">
                <a:avLst/>
              </a:prstGeom>
              <a:ln w="571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609600" y="4869160"/>
                <a:ext cx="517848" cy="0"/>
              </a:xfrm>
              <a:prstGeom prst="straightConnector1">
                <a:avLst/>
              </a:prstGeom>
              <a:ln w="571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609600" y="5085184"/>
                <a:ext cx="517848" cy="0"/>
              </a:xfrm>
              <a:prstGeom prst="straightConnector1">
                <a:avLst/>
              </a:prstGeom>
              <a:ln w="571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51351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12192000" cy="630000"/>
          </a:xfrm>
        </p:spPr>
        <p:txBody>
          <a:bodyPr/>
          <a:lstStyle/>
          <a:p>
            <a:r>
              <a:rPr lang="en-AU" dirty="0"/>
              <a:t>Case Study 3: Australian Marketing Services Company</a:t>
            </a:r>
            <a:endParaRPr lang="en-CA" dirty="0"/>
          </a:p>
        </p:txBody>
      </p:sp>
      <p:sp>
        <p:nvSpPr>
          <p:cNvPr id="4" name="Footer Placeholder 3"/>
          <p:cNvSpPr>
            <a:spLocks noGrp="1"/>
          </p:cNvSpPr>
          <p:nvPr>
            <p:ph type="ftr" sz="quarter" idx="11"/>
          </p:nvPr>
        </p:nvSpPr>
        <p:spPr>
          <a:xfrm>
            <a:off x="4093592" y="6284343"/>
            <a:ext cx="3860800" cy="365125"/>
          </a:xfrm>
        </p:spPr>
        <p:txBody>
          <a:bodyPr/>
          <a:lstStyle/>
          <a:p>
            <a:endParaRPr lang="en-AU"/>
          </a:p>
        </p:txBody>
      </p:sp>
      <p:sp>
        <p:nvSpPr>
          <p:cNvPr id="9" name="Rounded Rectangle 8"/>
          <p:cNvSpPr/>
          <p:nvPr/>
        </p:nvSpPr>
        <p:spPr>
          <a:xfrm>
            <a:off x="5203687" y="1124744"/>
            <a:ext cx="1784626" cy="597253"/>
          </a:xfrm>
          <a:prstGeom prst="roundRect">
            <a:avLst>
              <a:gd name="adj" fmla="val 50000"/>
            </a:avLst>
          </a:prstGeom>
          <a:solidFill>
            <a:srgbClr val="FBC902"/>
          </a:solidFill>
          <a:ln w="25400">
            <a:noFill/>
          </a:ln>
        </p:spPr>
        <p:txBody>
          <a:bodyPr wrap="square" anchor="ctr">
            <a:spAutoFit/>
          </a:bodyPr>
          <a:lstStyle/>
          <a:p>
            <a:pPr algn="ctr">
              <a:lnSpc>
                <a:spcPct val="120000"/>
              </a:lnSpc>
              <a:spcBef>
                <a:spcPts val="600"/>
              </a:spcBef>
            </a:pPr>
            <a:r>
              <a:rPr lang="en-AU" b="1" dirty="0" smtClean="0">
                <a:solidFill>
                  <a:schemeClr val="bg2"/>
                </a:solidFill>
              </a:rPr>
              <a:t>THE RESULTS</a:t>
            </a:r>
            <a:endParaRPr lang="en-AU" b="1" dirty="0">
              <a:solidFill>
                <a:schemeClr val="bg2"/>
              </a:solidFill>
            </a:endParaRPr>
          </a:p>
        </p:txBody>
      </p:sp>
      <p:grpSp>
        <p:nvGrpSpPr>
          <p:cNvPr id="11" name="Group 10"/>
          <p:cNvGrpSpPr/>
          <p:nvPr/>
        </p:nvGrpSpPr>
        <p:grpSpPr>
          <a:xfrm>
            <a:off x="8382187" y="2276872"/>
            <a:ext cx="1440160" cy="1440160"/>
            <a:chOff x="1127448" y="2732754"/>
            <a:chExt cx="1440160" cy="1440160"/>
          </a:xfrm>
        </p:grpSpPr>
        <p:sp>
          <p:nvSpPr>
            <p:cNvPr id="3" name="Oval 2"/>
            <p:cNvSpPr/>
            <p:nvPr/>
          </p:nvSpPr>
          <p:spPr>
            <a:xfrm>
              <a:off x="1127448" y="2732754"/>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p:cNvSpPr txBox="1"/>
            <p:nvPr/>
          </p:nvSpPr>
          <p:spPr>
            <a:xfrm>
              <a:off x="1271464" y="2885753"/>
              <a:ext cx="1152128" cy="830997"/>
            </a:xfrm>
            <a:prstGeom prst="rect">
              <a:avLst/>
            </a:prstGeom>
            <a:noFill/>
          </p:spPr>
          <p:txBody>
            <a:bodyPr wrap="square" rtlCol="0">
              <a:spAutoFit/>
            </a:bodyPr>
            <a:lstStyle/>
            <a:p>
              <a:pPr algn="ctr"/>
              <a:r>
                <a:rPr lang="en-CA" sz="3200" b="1" dirty="0" smtClean="0">
                  <a:solidFill>
                    <a:srgbClr val="01A8E0"/>
                  </a:solidFill>
                  <a:latin typeface="Arsenal" panose="02010504060200020004" pitchFamily="50" charset="0"/>
                </a:rPr>
                <a:t>X</a:t>
              </a:r>
              <a:r>
                <a:rPr lang="en-CA" sz="4800" b="1" dirty="0" smtClean="0">
                  <a:solidFill>
                    <a:srgbClr val="01A8E0"/>
                  </a:solidFill>
                  <a:latin typeface="Arsenal" panose="02010504060200020004" pitchFamily="50" charset="0"/>
                </a:rPr>
                <a:t>3</a:t>
              </a:r>
              <a:endParaRPr lang="en-CA" sz="4800" b="1" dirty="0">
                <a:solidFill>
                  <a:srgbClr val="01A8E0"/>
                </a:solidFill>
                <a:latin typeface="Arsenal" panose="02010504060200020004" pitchFamily="50" charset="0"/>
              </a:endParaRPr>
            </a:p>
          </p:txBody>
        </p:sp>
        <p:sp>
          <p:nvSpPr>
            <p:cNvPr id="6" name="TextBox 5"/>
            <p:cNvSpPr txBox="1"/>
            <p:nvPr/>
          </p:nvSpPr>
          <p:spPr>
            <a:xfrm>
              <a:off x="1271464" y="3514348"/>
              <a:ext cx="1152128"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1 YEAR</a:t>
              </a:r>
              <a:endParaRPr lang="en-CA" b="1" dirty="0">
                <a:solidFill>
                  <a:srgbClr val="01A8E0"/>
                </a:solidFill>
                <a:latin typeface="Arsenal" panose="02010504060200020004" pitchFamily="50" charset="0"/>
              </a:endParaRPr>
            </a:p>
          </p:txBody>
        </p:sp>
      </p:grpSp>
      <p:sp>
        <p:nvSpPr>
          <p:cNvPr id="12" name="Rectangle 11"/>
          <p:cNvSpPr/>
          <p:nvPr/>
        </p:nvSpPr>
        <p:spPr>
          <a:xfrm>
            <a:off x="9934433" y="2673786"/>
            <a:ext cx="1706183" cy="646331"/>
          </a:xfrm>
          <a:prstGeom prst="rect">
            <a:avLst/>
          </a:prstGeom>
        </p:spPr>
        <p:txBody>
          <a:bodyPr wrap="square">
            <a:spAutoFit/>
          </a:bodyPr>
          <a:lstStyle/>
          <a:p>
            <a:r>
              <a:rPr lang="en-AU" dirty="0">
                <a:latin typeface="Arsenal" panose="02010504060200020004" pitchFamily="50" charset="0"/>
              </a:rPr>
              <a:t>The business tripled </a:t>
            </a:r>
            <a:r>
              <a:rPr lang="en-AU" dirty="0" smtClean="0">
                <a:latin typeface="Arsenal" panose="02010504060200020004" pitchFamily="50" charset="0"/>
              </a:rPr>
              <a:t>in value</a:t>
            </a:r>
            <a:endParaRPr lang="en-AU" dirty="0">
              <a:latin typeface="Arsenal" panose="02010504060200020004" pitchFamily="50" charset="0"/>
            </a:endParaRPr>
          </a:p>
        </p:txBody>
      </p:sp>
      <p:sp>
        <p:nvSpPr>
          <p:cNvPr id="24" name="TextBox 23"/>
          <p:cNvSpPr txBox="1"/>
          <p:nvPr/>
        </p:nvSpPr>
        <p:spPr>
          <a:xfrm>
            <a:off x="8625388" y="4627600"/>
            <a:ext cx="2580241" cy="923330"/>
          </a:xfrm>
          <a:prstGeom prst="rect">
            <a:avLst/>
          </a:prstGeom>
          <a:noFill/>
        </p:spPr>
        <p:txBody>
          <a:bodyPr wrap="square" rtlCol="0">
            <a:spAutoFit/>
          </a:bodyPr>
          <a:lstStyle/>
          <a:p>
            <a:r>
              <a:rPr lang="en-AU" dirty="0" smtClean="0">
                <a:latin typeface="Arsenal" panose="02010504060200020004" pitchFamily="50" charset="0"/>
              </a:rPr>
              <a:t>The business quadrupled in value over three years</a:t>
            </a:r>
          </a:p>
          <a:p>
            <a:endParaRPr lang="en-AU" dirty="0">
              <a:latin typeface="Arsenal" panose="02010504060200020004" pitchFamily="50" charset="0"/>
            </a:endParaRPr>
          </a:p>
        </p:txBody>
      </p:sp>
      <p:sp>
        <p:nvSpPr>
          <p:cNvPr id="7" name="Rectangle 6"/>
          <p:cNvSpPr/>
          <p:nvPr/>
        </p:nvSpPr>
        <p:spPr>
          <a:xfrm>
            <a:off x="3322858" y="2406645"/>
            <a:ext cx="4237235" cy="1200329"/>
          </a:xfrm>
          <a:prstGeom prst="rect">
            <a:avLst/>
          </a:prstGeom>
        </p:spPr>
        <p:txBody>
          <a:bodyPr wrap="square">
            <a:spAutoFit/>
          </a:bodyPr>
          <a:lstStyle/>
          <a:p>
            <a:r>
              <a:rPr lang="en-AU" dirty="0">
                <a:latin typeface="Arsenal" panose="02010504060200020004" pitchFamily="50" charset="0"/>
              </a:rPr>
              <a:t>The business substantially improved profits in first year even though considerable investment was necessary to put the business onto a professional footing.</a:t>
            </a:r>
          </a:p>
        </p:txBody>
      </p:sp>
      <p:grpSp>
        <p:nvGrpSpPr>
          <p:cNvPr id="26" name="Group 25"/>
          <p:cNvGrpSpPr/>
          <p:nvPr/>
        </p:nvGrpSpPr>
        <p:grpSpPr>
          <a:xfrm>
            <a:off x="1741922" y="2276872"/>
            <a:ext cx="1453029" cy="1440001"/>
            <a:chOff x="10200456" y="2538448"/>
            <a:chExt cx="1453029" cy="1440001"/>
          </a:xfrm>
        </p:grpSpPr>
        <p:sp>
          <p:nvSpPr>
            <p:cNvPr id="27" name="Oval 26"/>
            <p:cNvSpPr>
              <a:spLocks noChangeAspect="1"/>
            </p:cNvSpPr>
            <p:nvPr/>
          </p:nvSpPr>
          <p:spPr>
            <a:xfrm>
              <a:off x="10200456" y="2538448"/>
              <a:ext cx="1440000" cy="1440001"/>
            </a:xfrm>
            <a:prstGeom prst="ellipse">
              <a:avLst/>
            </a:prstGeom>
            <a:solidFill>
              <a:schemeClr val="tx1"/>
            </a:solidFill>
            <a:ln w="762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8" name="Group 27"/>
            <p:cNvGrpSpPr/>
            <p:nvPr/>
          </p:nvGrpSpPr>
          <p:grpSpPr>
            <a:xfrm>
              <a:off x="10411339" y="2749331"/>
              <a:ext cx="1018234" cy="1018235"/>
              <a:chOff x="10411339" y="2749331"/>
              <a:chExt cx="1018234" cy="1018235"/>
            </a:xfrm>
          </p:grpSpPr>
          <p:cxnSp>
            <p:nvCxnSpPr>
              <p:cNvPr id="30" name="Straight Connector 29"/>
              <p:cNvCxnSpPr>
                <a:stCxn id="27" idx="3"/>
              </p:cNvCxnSpPr>
              <p:nvPr/>
            </p:nvCxnSpPr>
            <p:spPr>
              <a:xfrm flipV="1">
                <a:off x="10411339" y="3316280"/>
                <a:ext cx="282852" cy="451286"/>
              </a:xfrm>
              <a:prstGeom prst="line">
                <a:avLst/>
              </a:prstGeom>
              <a:ln w="88900" cap="rnd">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0694115" y="3212976"/>
                <a:ext cx="379147" cy="103299"/>
              </a:xfrm>
              <a:prstGeom prst="line">
                <a:avLst/>
              </a:prstGeom>
              <a:ln w="88900" cap="rnd">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endCxn id="27" idx="7"/>
              </p:cNvCxnSpPr>
              <p:nvPr/>
            </p:nvCxnSpPr>
            <p:spPr>
              <a:xfrm flipV="1">
                <a:off x="11073262" y="2749331"/>
                <a:ext cx="356311" cy="463645"/>
              </a:xfrm>
              <a:prstGeom prst="line">
                <a:avLst/>
              </a:prstGeom>
              <a:ln w="88900" cap="rnd">
                <a:solidFill>
                  <a:srgbClr val="01A8E0"/>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29" name="Freeform 28"/>
            <p:cNvSpPr/>
            <p:nvPr/>
          </p:nvSpPr>
          <p:spPr>
            <a:xfrm>
              <a:off x="10451286" y="3291754"/>
              <a:ext cx="1202199" cy="488166"/>
            </a:xfrm>
            <a:custGeom>
              <a:avLst/>
              <a:gdLst>
                <a:gd name="connsiteX0" fmla="*/ 0 w 1202199"/>
                <a:gd name="connsiteY0" fmla="*/ 488166 h 488166"/>
                <a:gd name="connsiteX1" fmla="*/ 338801 w 1202199"/>
                <a:gd name="connsiteY1" fmla="*/ 262298 h 488166"/>
                <a:gd name="connsiteX2" fmla="*/ 757750 w 1202199"/>
                <a:gd name="connsiteY2" fmla="*/ 185794 h 488166"/>
                <a:gd name="connsiteX3" fmla="*/ 1202199 w 1202199"/>
                <a:gd name="connsiteY3" fmla="*/ 0 h 488166"/>
                <a:gd name="connsiteX4" fmla="*/ 1202199 w 1202199"/>
                <a:gd name="connsiteY4" fmla="*/ 0 h 488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2199" h="488166">
                  <a:moveTo>
                    <a:pt x="0" y="488166"/>
                  </a:moveTo>
                  <a:lnTo>
                    <a:pt x="338801" y="262298"/>
                  </a:lnTo>
                  <a:lnTo>
                    <a:pt x="757750" y="185794"/>
                  </a:lnTo>
                  <a:lnTo>
                    <a:pt x="1202199" y="0"/>
                  </a:lnTo>
                  <a:lnTo>
                    <a:pt x="1202199" y="0"/>
                  </a:lnTo>
                </a:path>
              </a:pathLst>
            </a:custGeom>
            <a:noFill/>
            <a:ln>
              <a:solidFill>
                <a:srgbClr val="01A8E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10" name="Rectangle 9"/>
          <p:cNvSpPr/>
          <p:nvPr/>
        </p:nvSpPr>
        <p:spPr>
          <a:xfrm>
            <a:off x="2204629" y="4503145"/>
            <a:ext cx="4404905" cy="923330"/>
          </a:xfrm>
          <a:prstGeom prst="rect">
            <a:avLst/>
          </a:prstGeom>
        </p:spPr>
        <p:txBody>
          <a:bodyPr wrap="square">
            <a:spAutoFit/>
          </a:bodyPr>
          <a:lstStyle/>
          <a:p>
            <a:r>
              <a:rPr lang="en-AU" dirty="0">
                <a:latin typeface="Arsenal" panose="02010504060200020004" pitchFamily="50" charset="0"/>
              </a:rPr>
              <a:t>Recommended acquisition of business which had capabilities which clients indicated they needed, and would like from this business</a:t>
            </a:r>
          </a:p>
        </p:txBody>
      </p:sp>
      <p:grpSp>
        <p:nvGrpSpPr>
          <p:cNvPr id="36" name="Group 35"/>
          <p:cNvGrpSpPr/>
          <p:nvPr/>
        </p:nvGrpSpPr>
        <p:grpSpPr>
          <a:xfrm>
            <a:off x="7076571" y="4247031"/>
            <a:ext cx="1440160" cy="1440160"/>
            <a:chOff x="1127448" y="2732754"/>
            <a:chExt cx="1440160" cy="1440160"/>
          </a:xfrm>
        </p:grpSpPr>
        <p:sp>
          <p:nvSpPr>
            <p:cNvPr id="37" name="Oval 36"/>
            <p:cNvSpPr/>
            <p:nvPr/>
          </p:nvSpPr>
          <p:spPr>
            <a:xfrm>
              <a:off x="1127448" y="2732754"/>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8" name="TextBox 37"/>
            <p:cNvSpPr txBox="1"/>
            <p:nvPr/>
          </p:nvSpPr>
          <p:spPr>
            <a:xfrm>
              <a:off x="1271464" y="2885753"/>
              <a:ext cx="1152128" cy="830997"/>
            </a:xfrm>
            <a:prstGeom prst="rect">
              <a:avLst/>
            </a:prstGeom>
            <a:noFill/>
          </p:spPr>
          <p:txBody>
            <a:bodyPr wrap="square" rtlCol="0">
              <a:spAutoFit/>
            </a:bodyPr>
            <a:lstStyle/>
            <a:p>
              <a:pPr algn="ctr"/>
              <a:r>
                <a:rPr lang="en-CA" sz="3200" b="1" dirty="0" smtClean="0">
                  <a:solidFill>
                    <a:srgbClr val="01A8E0"/>
                  </a:solidFill>
                  <a:latin typeface="Arsenal" panose="02010504060200020004" pitchFamily="50" charset="0"/>
                </a:rPr>
                <a:t>X</a:t>
              </a:r>
              <a:r>
                <a:rPr lang="en-CA" sz="4800" b="1" dirty="0">
                  <a:solidFill>
                    <a:srgbClr val="01A8E0"/>
                  </a:solidFill>
                  <a:latin typeface="Arsenal" panose="02010504060200020004" pitchFamily="50" charset="0"/>
                </a:rPr>
                <a:t>4</a:t>
              </a:r>
            </a:p>
          </p:txBody>
        </p:sp>
        <p:sp>
          <p:nvSpPr>
            <p:cNvPr id="39" name="TextBox 38"/>
            <p:cNvSpPr txBox="1"/>
            <p:nvPr/>
          </p:nvSpPr>
          <p:spPr>
            <a:xfrm>
              <a:off x="1271464" y="3514348"/>
              <a:ext cx="1152128" cy="369332"/>
            </a:xfrm>
            <a:prstGeom prst="rect">
              <a:avLst/>
            </a:prstGeom>
            <a:noFill/>
          </p:spPr>
          <p:txBody>
            <a:bodyPr wrap="square" rtlCol="0">
              <a:spAutoFit/>
            </a:bodyPr>
            <a:lstStyle/>
            <a:p>
              <a:pPr algn="ctr"/>
              <a:r>
                <a:rPr lang="en-CA" b="1" dirty="0">
                  <a:solidFill>
                    <a:srgbClr val="01A8E0"/>
                  </a:solidFill>
                  <a:latin typeface="Arsenal" panose="02010504060200020004" pitchFamily="50" charset="0"/>
                </a:rPr>
                <a:t>3</a:t>
              </a:r>
              <a:r>
                <a:rPr lang="en-CA" b="1" dirty="0" smtClean="0">
                  <a:solidFill>
                    <a:srgbClr val="01A8E0"/>
                  </a:solidFill>
                  <a:latin typeface="Arsenal" panose="02010504060200020004" pitchFamily="50" charset="0"/>
                </a:rPr>
                <a:t> YEARS</a:t>
              </a:r>
              <a:endParaRPr lang="en-CA" b="1" dirty="0">
                <a:solidFill>
                  <a:srgbClr val="01A8E0"/>
                </a:solidFill>
                <a:latin typeface="Arsenal" panose="02010504060200020004" pitchFamily="50" charset="0"/>
              </a:endParaRPr>
            </a:p>
          </p:txBody>
        </p:sp>
      </p:grpSp>
      <p:grpSp>
        <p:nvGrpSpPr>
          <p:cNvPr id="17" name="Group 16"/>
          <p:cNvGrpSpPr/>
          <p:nvPr/>
        </p:nvGrpSpPr>
        <p:grpSpPr>
          <a:xfrm>
            <a:off x="623392" y="4247031"/>
            <a:ext cx="1440160" cy="1440160"/>
            <a:chOff x="1559496" y="4247031"/>
            <a:chExt cx="1440160" cy="1440160"/>
          </a:xfrm>
        </p:grpSpPr>
        <p:sp>
          <p:nvSpPr>
            <p:cNvPr id="31" name="Oval 30"/>
            <p:cNvSpPr/>
            <p:nvPr/>
          </p:nvSpPr>
          <p:spPr>
            <a:xfrm>
              <a:off x="1559496" y="4247031"/>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4452" y="4429686"/>
              <a:ext cx="1070248" cy="1070248"/>
            </a:xfrm>
            <a:prstGeom prst="rect">
              <a:avLst/>
            </a:prstGeom>
          </p:spPr>
        </p:pic>
      </p:grpSp>
    </p:spTree>
    <p:extLst>
      <p:ext uri="{BB962C8B-B14F-4D97-AF65-F5344CB8AC3E}">
        <p14:creationId xmlns:p14="http://schemas.microsoft.com/office/powerpoint/2010/main" val="3700192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12192000" cy="630000"/>
          </a:xfrm>
        </p:spPr>
        <p:txBody>
          <a:bodyPr/>
          <a:lstStyle/>
          <a:p>
            <a:r>
              <a:rPr lang="en-AU" sz="3200" dirty="0" smtClean="0"/>
              <a:t>Case Study 4: A Privately Owned Australian Services  Company</a:t>
            </a:r>
            <a:endParaRPr lang="en-CA" sz="3200" dirty="0"/>
          </a:p>
        </p:txBody>
      </p:sp>
      <p:sp>
        <p:nvSpPr>
          <p:cNvPr id="20" name="Content Placeholder 6"/>
          <p:cNvSpPr>
            <a:spLocks noGrp="1"/>
          </p:cNvSpPr>
          <p:nvPr>
            <p:ph idx="1"/>
          </p:nvPr>
        </p:nvSpPr>
        <p:spPr>
          <a:xfrm>
            <a:off x="839416" y="2803000"/>
            <a:ext cx="5597472" cy="2668671"/>
          </a:xfrm>
          <a:ln w="31750">
            <a:solidFill>
              <a:srgbClr val="01A8E0"/>
            </a:solidFill>
          </a:ln>
        </p:spPr>
        <p:txBody>
          <a:bodyPr vert="horz" lIns="144000" tIns="144000" rIns="144000" bIns="72000" numCol="1" spcCol="72000" rtlCol="0">
            <a:noAutofit/>
          </a:bodyPr>
          <a:lstStyle/>
          <a:p>
            <a:pPr>
              <a:buFont typeface="+mj-lt"/>
              <a:buAutoNum type="arabicPeriod"/>
            </a:pPr>
            <a:r>
              <a:rPr lang="en-AU" sz="1600" dirty="0"/>
              <a:t>Industry had a quality problem</a:t>
            </a:r>
          </a:p>
          <a:p>
            <a:pPr>
              <a:buFont typeface="+mj-lt"/>
              <a:buAutoNum type="arabicPeriod"/>
            </a:pPr>
            <a:r>
              <a:rPr lang="en-AU" sz="1600" dirty="0"/>
              <a:t>Clients very dissatisfied with industry standards in people, training, ethics and practices</a:t>
            </a:r>
          </a:p>
          <a:p>
            <a:pPr>
              <a:buFont typeface="+mj-lt"/>
              <a:buAutoNum type="arabicPeriod"/>
            </a:pPr>
            <a:r>
              <a:rPr lang="en-AU" sz="1600" dirty="0"/>
              <a:t>Industry largely fragmented and serviced mostly by subcontractors, who were very insecure because they didn’t have consistent work so worked for anyone and everyone, often leading to a lack of business ethics</a:t>
            </a:r>
          </a:p>
          <a:p>
            <a:pPr>
              <a:buFont typeface="+mj-lt"/>
              <a:buAutoNum type="arabicPeriod"/>
            </a:pPr>
            <a:r>
              <a:rPr lang="en-AU" sz="1600" dirty="0"/>
              <a:t>Singularly lacked consistent process model</a:t>
            </a:r>
          </a:p>
          <a:p>
            <a:pPr>
              <a:buFont typeface="+mj-lt"/>
              <a:buAutoNum type="arabicPeriod"/>
            </a:pPr>
            <a:r>
              <a:rPr lang="en-AU" sz="1600" dirty="0"/>
              <a:t>Business lacked a plan and a strategy</a:t>
            </a:r>
          </a:p>
        </p:txBody>
      </p:sp>
      <p:sp>
        <p:nvSpPr>
          <p:cNvPr id="4" name="Footer Placeholder 3"/>
          <p:cNvSpPr>
            <a:spLocks noGrp="1"/>
          </p:cNvSpPr>
          <p:nvPr>
            <p:ph type="ftr" sz="quarter" idx="11"/>
          </p:nvPr>
        </p:nvSpPr>
        <p:spPr/>
        <p:txBody>
          <a:bodyPr/>
          <a:lstStyle/>
          <a:p>
            <a:endParaRPr lang="en-AU" dirty="0"/>
          </a:p>
        </p:txBody>
      </p:sp>
      <p:sp>
        <p:nvSpPr>
          <p:cNvPr id="9" name="Round Same Side Corner Rectangle 8"/>
          <p:cNvSpPr/>
          <p:nvPr/>
        </p:nvSpPr>
        <p:spPr>
          <a:xfrm>
            <a:off x="825508" y="2106049"/>
            <a:ext cx="2598202" cy="696337"/>
          </a:xfrm>
          <a:prstGeom prst="round2SameRect">
            <a:avLst>
              <a:gd name="adj1" fmla="val 27475"/>
              <a:gd name="adj2" fmla="val 0"/>
            </a:avLst>
          </a:prstGeom>
          <a:solidFill>
            <a:srgbClr val="01A8E0"/>
          </a:solidFill>
        </p:spPr>
        <p:txBody>
          <a:bodyPr wrap="square">
            <a:spAutoFit/>
          </a:bodyPr>
          <a:lstStyle/>
          <a:p>
            <a:r>
              <a:rPr lang="en-AU" dirty="0">
                <a:latin typeface="Arsenal" panose="02010504060200020004" pitchFamily="50" charset="0"/>
              </a:rPr>
              <a:t>Uncovered  key issues in the fact  gathering stage.</a:t>
            </a:r>
          </a:p>
        </p:txBody>
      </p:sp>
      <p:sp>
        <p:nvSpPr>
          <p:cNvPr id="8" name="Rounded Rectangle 7"/>
          <p:cNvSpPr/>
          <p:nvPr/>
        </p:nvSpPr>
        <p:spPr>
          <a:xfrm>
            <a:off x="3558469" y="1052736"/>
            <a:ext cx="6096000" cy="865584"/>
          </a:xfrm>
          <a:prstGeom prst="roundRect">
            <a:avLst>
              <a:gd name="adj" fmla="val 50000"/>
            </a:avLst>
          </a:prstGeom>
          <a:solidFill>
            <a:srgbClr val="FBC902"/>
          </a:solidFill>
        </p:spPr>
        <p:txBody>
          <a:bodyPr wrap="square" tIns="0" bIns="0" anchor="ctr">
            <a:spAutoFit/>
          </a:bodyPr>
          <a:lstStyle/>
          <a:p>
            <a:pPr algn="ctr"/>
            <a:r>
              <a:rPr lang="en-AU" sz="2000" b="1" dirty="0">
                <a:solidFill>
                  <a:schemeClr val="bg2"/>
                </a:solidFill>
                <a:latin typeface="Arsenal" panose="02010504060200020004" pitchFamily="50" charset="0"/>
              </a:rPr>
              <a:t>A privately owned Australian marketing services  company, essentially Melbourne and Sydney </a:t>
            </a:r>
            <a:r>
              <a:rPr lang="en-AU" sz="2000" b="1" dirty="0" smtClean="0">
                <a:solidFill>
                  <a:schemeClr val="bg2"/>
                </a:solidFill>
                <a:latin typeface="Arsenal" panose="02010504060200020004" pitchFamily="50" charset="0"/>
              </a:rPr>
              <a:t>based.</a:t>
            </a:r>
            <a:endParaRPr lang="en-AU" sz="2000" b="1" dirty="0">
              <a:solidFill>
                <a:schemeClr val="bg2"/>
              </a:solidFill>
              <a:latin typeface="Arsenal" panose="02010504060200020004" pitchFamily="50" charset="0"/>
            </a:endParaRPr>
          </a:p>
        </p:txBody>
      </p:sp>
      <p:sp>
        <p:nvSpPr>
          <p:cNvPr id="7" name="Rectangle 6"/>
          <p:cNvSpPr/>
          <p:nvPr/>
        </p:nvSpPr>
        <p:spPr>
          <a:xfrm>
            <a:off x="7104112" y="2803001"/>
            <a:ext cx="4038295" cy="2088000"/>
          </a:xfrm>
          <a:prstGeom prst="rect">
            <a:avLst/>
          </a:prstGeom>
          <a:ln w="31750">
            <a:solidFill>
              <a:srgbClr val="01A8E0"/>
            </a:solidFill>
          </a:ln>
        </p:spPr>
        <p:txBody>
          <a:bodyPr vert="horz" lIns="144000" tIns="144000" rIns="144000" bIns="72000" numCol="1" spcCol="72000" rtlCol="0">
            <a:noAutofit/>
          </a:bodyPr>
          <a:lstStyle/>
          <a:p>
            <a:pPr marL="342900" indent="-342900">
              <a:spcBef>
                <a:spcPct val="20000"/>
              </a:spcBef>
              <a:buFont typeface="+mj-lt"/>
              <a:buAutoNum type="arabicPeriod"/>
            </a:pPr>
            <a:r>
              <a:rPr lang="en-AU" sz="1600" dirty="0" smtClean="0">
                <a:latin typeface="Arsenal" panose="02010504060200020004" pitchFamily="50" charset="0"/>
              </a:rPr>
              <a:t>Roll </a:t>
            </a:r>
            <a:r>
              <a:rPr lang="en-AU" sz="1600" dirty="0">
                <a:latin typeface="Arsenal" panose="02010504060200020004" pitchFamily="50" charset="0"/>
              </a:rPr>
              <a:t>up as many sub sized competitors as possible.</a:t>
            </a:r>
          </a:p>
          <a:p>
            <a:pPr marL="342900" indent="-342900">
              <a:spcBef>
                <a:spcPct val="20000"/>
              </a:spcBef>
              <a:buFont typeface="+mj-lt"/>
              <a:buAutoNum type="arabicPeriod"/>
            </a:pPr>
            <a:r>
              <a:rPr lang="en-AU" sz="1600" dirty="0">
                <a:latin typeface="Arsenal" panose="02010504060200020004" pitchFamily="50" charset="0"/>
              </a:rPr>
              <a:t>Employ the people, and only allow them to work for you in return for giving them proper training, but with an insistence that they practice your values around ethics and  client service </a:t>
            </a:r>
            <a:r>
              <a:rPr lang="en-AU" sz="1600" dirty="0" smtClean="0">
                <a:latin typeface="Arsenal" panose="02010504060200020004" pitchFamily="50" charset="0"/>
              </a:rPr>
              <a:t>standards</a:t>
            </a:r>
            <a:endParaRPr lang="en-AU" sz="1600" dirty="0">
              <a:latin typeface="Arsenal" panose="02010504060200020004" pitchFamily="50" charset="0"/>
            </a:endParaRPr>
          </a:p>
        </p:txBody>
      </p:sp>
      <p:sp>
        <p:nvSpPr>
          <p:cNvPr id="19" name="Round Same Side Corner Rectangle 18"/>
          <p:cNvSpPr/>
          <p:nvPr/>
        </p:nvSpPr>
        <p:spPr>
          <a:xfrm>
            <a:off x="7090204" y="2405093"/>
            <a:ext cx="1674934" cy="397907"/>
          </a:xfrm>
          <a:prstGeom prst="round2SameRect">
            <a:avLst>
              <a:gd name="adj1" fmla="val 27475"/>
              <a:gd name="adj2" fmla="val 0"/>
            </a:avLst>
          </a:prstGeom>
          <a:solidFill>
            <a:srgbClr val="01A8E0"/>
          </a:solidFill>
        </p:spPr>
        <p:txBody>
          <a:bodyPr wrap="square">
            <a:spAutoFit/>
          </a:bodyPr>
          <a:lstStyle/>
          <a:p>
            <a:pPr algn="ctr">
              <a:spcBef>
                <a:spcPct val="20000"/>
              </a:spcBef>
            </a:pPr>
            <a:r>
              <a:rPr lang="en-AU" dirty="0">
                <a:latin typeface="Arsenal" panose="02010504060200020004" pitchFamily="50" charset="0"/>
              </a:rPr>
              <a:t>Recommended:</a:t>
            </a:r>
          </a:p>
        </p:txBody>
      </p:sp>
    </p:spTree>
    <p:extLst>
      <p:ext uri="{BB962C8B-B14F-4D97-AF65-F5344CB8AC3E}">
        <p14:creationId xmlns:p14="http://schemas.microsoft.com/office/powerpoint/2010/main" val="357121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12192000" cy="630000"/>
          </a:xfrm>
        </p:spPr>
        <p:txBody>
          <a:bodyPr/>
          <a:lstStyle/>
          <a:p>
            <a:r>
              <a:rPr lang="en-AU" sz="3200" dirty="0"/>
              <a:t>Case Study 4: A Privately Owned Australian Services  Company</a:t>
            </a:r>
            <a:endParaRPr lang="en-CA" sz="3200" dirty="0"/>
          </a:p>
        </p:txBody>
      </p:sp>
      <p:sp>
        <p:nvSpPr>
          <p:cNvPr id="4" name="Footer Placeholder 3"/>
          <p:cNvSpPr>
            <a:spLocks noGrp="1"/>
          </p:cNvSpPr>
          <p:nvPr>
            <p:ph type="ftr" sz="quarter" idx="11"/>
          </p:nvPr>
        </p:nvSpPr>
        <p:spPr>
          <a:xfrm>
            <a:off x="4093592" y="6284343"/>
            <a:ext cx="3860800" cy="365125"/>
          </a:xfrm>
        </p:spPr>
        <p:txBody>
          <a:bodyPr/>
          <a:lstStyle/>
          <a:p>
            <a:endParaRPr lang="en-AU"/>
          </a:p>
        </p:txBody>
      </p:sp>
      <p:sp>
        <p:nvSpPr>
          <p:cNvPr id="9" name="Rounded Rectangle 8"/>
          <p:cNvSpPr/>
          <p:nvPr/>
        </p:nvSpPr>
        <p:spPr>
          <a:xfrm>
            <a:off x="5203687" y="1124744"/>
            <a:ext cx="1784626" cy="597253"/>
          </a:xfrm>
          <a:prstGeom prst="roundRect">
            <a:avLst>
              <a:gd name="adj" fmla="val 50000"/>
            </a:avLst>
          </a:prstGeom>
          <a:solidFill>
            <a:srgbClr val="FBC902"/>
          </a:solidFill>
          <a:ln w="25400">
            <a:noFill/>
          </a:ln>
        </p:spPr>
        <p:txBody>
          <a:bodyPr wrap="square" anchor="ctr">
            <a:spAutoFit/>
          </a:bodyPr>
          <a:lstStyle/>
          <a:p>
            <a:pPr algn="ctr">
              <a:lnSpc>
                <a:spcPct val="120000"/>
              </a:lnSpc>
              <a:spcBef>
                <a:spcPts val="600"/>
              </a:spcBef>
            </a:pPr>
            <a:r>
              <a:rPr lang="en-AU" b="1" dirty="0" smtClean="0">
                <a:solidFill>
                  <a:schemeClr val="bg2"/>
                </a:solidFill>
              </a:rPr>
              <a:t>THE RESULTS</a:t>
            </a:r>
            <a:endParaRPr lang="en-AU" b="1" dirty="0">
              <a:solidFill>
                <a:schemeClr val="bg2"/>
              </a:solidFill>
            </a:endParaRPr>
          </a:p>
        </p:txBody>
      </p:sp>
      <p:grpSp>
        <p:nvGrpSpPr>
          <p:cNvPr id="11" name="Group 10"/>
          <p:cNvGrpSpPr/>
          <p:nvPr/>
        </p:nvGrpSpPr>
        <p:grpSpPr>
          <a:xfrm>
            <a:off x="1145864" y="4255471"/>
            <a:ext cx="1440160" cy="1440160"/>
            <a:chOff x="1127448" y="2732754"/>
            <a:chExt cx="1440160" cy="1440160"/>
          </a:xfrm>
        </p:grpSpPr>
        <p:sp>
          <p:nvSpPr>
            <p:cNvPr id="3" name="Oval 2"/>
            <p:cNvSpPr/>
            <p:nvPr/>
          </p:nvSpPr>
          <p:spPr>
            <a:xfrm>
              <a:off x="1127448" y="2732754"/>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p:cNvSpPr txBox="1"/>
            <p:nvPr/>
          </p:nvSpPr>
          <p:spPr>
            <a:xfrm>
              <a:off x="1271464" y="2885753"/>
              <a:ext cx="1152128" cy="830997"/>
            </a:xfrm>
            <a:prstGeom prst="rect">
              <a:avLst/>
            </a:prstGeom>
            <a:noFill/>
          </p:spPr>
          <p:txBody>
            <a:bodyPr wrap="square" rtlCol="0">
              <a:spAutoFit/>
            </a:bodyPr>
            <a:lstStyle/>
            <a:p>
              <a:pPr algn="ctr"/>
              <a:r>
                <a:rPr lang="en-CA" sz="3200" b="1" dirty="0" smtClean="0">
                  <a:solidFill>
                    <a:srgbClr val="01A8E0"/>
                  </a:solidFill>
                  <a:latin typeface="Arsenal" panose="02010504060200020004" pitchFamily="50" charset="0"/>
                </a:rPr>
                <a:t>X</a:t>
              </a:r>
              <a:r>
                <a:rPr lang="en-CA" sz="4800" b="1" dirty="0">
                  <a:solidFill>
                    <a:srgbClr val="01A8E0"/>
                  </a:solidFill>
                  <a:latin typeface="Arsenal" panose="02010504060200020004" pitchFamily="50" charset="0"/>
                </a:rPr>
                <a:t>8</a:t>
              </a:r>
            </a:p>
          </p:txBody>
        </p:sp>
        <p:sp>
          <p:nvSpPr>
            <p:cNvPr id="6" name="TextBox 5"/>
            <p:cNvSpPr txBox="1"/>
            <p:nvPr/>
          </p:nvSpPr>
          <p:spPr>
            <a:xfrm>
              <a:off x="1271464" y="3514348"/>
              <a:ext cx="1152128"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1 YEAR</a:t>
              </a:r>
              <a:endParaRPr lang="en-CA" b="1" dirty="0">
                <a:solidFill>
                  <a:srgbClr val="01A8E0"/>
                </a:solidFill>
                <a:latin typeface="Arsenal" panose="02010504060200020004" pitchFamily="50" charset="0"/>
              </a:endParaRPr>
            </a:p>
          </p:txBody>
        </p:sp>
      </p:grpSp>
      <p:sp>
        <p:nvSpPr>
          <p:cNvPr id="7" name="Rectangle 6"/>
          <p:cNvSpPr/>
          <p:nvPr/>
        </p:nvSpPr>
        <p:spPr>
          <a:xfrm>
            <a:off x="2002781" y="2406645"/>
            <a:ext cx="4237235" cy="1200329"/>
          </a:xfrm>
          <a:prstGeom prst="rect">
            <a:avLst/>
          </a:prstGeom>
        </p:spPr>
        <p:txBody>
          <a:bodyPr wrap="square">
            <a:spAutoFit/>
          </a:bodyPr>
          <a:lstStyle/>
          <a:p>
            <a:r>
              <a:rPr lang="en-AU" dirty="0">
                <a:latin typeface="Arsenal" panose="02010504060200020004" pitchFamily="50" charset="0"/>
              </a:rPr>
              <a:t>The business substantially improved profits in first year even though considerable investment was necessary to put the business onto a professional footing.</a:t>
            </a:r>
          </a:p>
        </p:txBody>
      </p:sp>
      <p:grpSp>
        <p:nvGrpSpPr>
          <p:cNvPr id="26" name="Group 25"/>
          <p:cNvGrpSpPr/>
          <p:nvPr/>
        </p:nvGrpSpPr>
        <p:grpSpPr>
          <a:xfrm>
            <a:off x="421845" y="2276872"/>
            <a:ext cx="1453029" cy="1440001"/>
            <a:chOff x="10200456" y="2538448"/>
            <a:chExt cx="1453029" cy="1440001"/>
          </a:xfrm>
        </p:grpSpPr>
        <p:sp>
          <p:nvSpPr>
            <p:cNvPr id="27" name="Oval 26"/>
            <p:cNvSpPr>
              <a:spLocks noChangeAspect="1"/>
            </p:cNvSpPr>
            <p:nvPr/>
          </p:nvSpPr>
          <p:spPr>
            <a:xfrm>
              <a:off x="10200456" y="2538448"/>
              <a:ext cx="1440000" cy="1440001"/>
            </a:xfrm>
            <a:prstGeom prst="ellipse">
              <a:avLst/>
            </a:prstGeom>
            <a:solidFill>
              <a:schemeClr val="tx1"/>
            </a:solidFill>
            <a:ln w="762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8" name="Group 27"/>
            <p:cNvGrpSpPr/>
            <p:nvPr/>
          </p:nvGrpSpPr>
          <p:grpSpPr>
            <a:xfrm>
              <a:off x="10411339" y="2749331"/>
              <a:ext cx="1018234" cy="1018235"/>
              <a:chOff x="10411339" y="2749331"/>
              <a:chExt cx="1018234" cy="1018235"/>
            </a:xfrm>
          </p:grpSpPr>
          <p:cxnSp>
            <p:nvCxnSpPr>
              <p:cNvPr id="30" name="Straight Connector 29"/>
              <p:cNvCxnSpPr>
                <a:stCxn id="27" idx="3"/>
              </p:cNvCxnSpPr>
              <p:nvPr/>
            </p:nvCxnSpPr>
            <p:spPr>
              <a:xfrm flipV="1">
                <a:off x="10411339" y="3316280"/>
                <a:ext cx="282852" cy="451286"/>
              </a:xfrm>
              <a:prstGeom prst="line">
                <a:avLst/>
              </a:prstGeom>
              <a:ln w="88900" cap="rnd">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0694115" y="3212976"/>
                <a:ext cx="379147" cy="103299"/>
              </a:xfrm>
              <a:prstGeom prst="line">
                <a:avLst/>
              </a:prstGeom>
              <a:ln w="88900" cap="rnd">
                <a:solidFill>
                  <a:srgbClr val="01A8E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endCxn id="27" idx="7"/>
              </p:cNvCxnSpPr>
              <p:nvPr/>
            </p:nvCxnSpPr>
            <p:spPr>
              <a:xfrm flipV="1">
                <a:off x="11073262" y="2749331"/>
                <a:ext cx="356311" cy="463645"/>
              </a:xfrm>
              <a:prstGeom prst="line">
                <a:avLst/>
              </a:prstGeom>
              <a:ln w="88900" cap="rnd">
                <a:solidFill>
                  <a:srgbClr val="01A8E0"/>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29" name="Freeform 28"/>
            <p:cNvSpPr/>
            <p:nvPr/>
          </p:nvSpPr>
          <p:spPr>
            <a:xfrm>
              <a:off x="10451286" y="3291754"/>
              <a:ext cx="1202199" cy="488166"/>
            </a:xfrm>
            <a:custGeom>
              <a:avLst/>
              <a:gdLst>
                <a:gd name="connsiteX0" fmla="*/ 0 w 1202199"/>
                <a:gd name="connsiteY0" fmla="*/ 488166 h 488166"/>
                <a:gd name="connsiteX1" fmla="*/ 338801 w 1202199"/>
                <a:gd name="connsiteY1" fmla="*/ 262298 h 488166"/>
                <a:gd name="connsiteX2" fmla="*/ 757750 w 1202199"/>
                <a:gd name="connsiteY2" fmla="*/ 185794 h 488166"/>
                <a:gd name="connsiteX3" fmla="*/ 1202199 w 1202199"/>
                <a:gd name="connsiteY3" fmla="*/ 0 h 488166"/>
                <a:gd name="connsiteX4" fmla="*/ 1202199 w 1202199"/>
                <a:gd name="connsiteY4" fmla="*/ 0 h 488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2199" h="488166">
                  <a:moveTo>
                    <a:pt x="0" y="488166"/>
                  </a:moveTo>
                  <a:lnTo>
                    <a:pt x="338801" y="262298"/>
                  </a:lnTo>
                  <a:lnTo>
                    <a:pt x="757750" y="185794"/>
                  </a:lnTo>
                  <a:lnTo>
                    <a:pt x="1202199" y="0"/>
                  </a:lnTo>
                  <a:lnTo>
                    <a:pt x="1202199" y="0"/>
                  </a:lnTo>
                </a:path>
              </a:pathLst>
            </a:custGeom>
            <a:noFill/>
            <a:ln>
              <a:solidFill>
                <a:srgbClr val="01A8E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4" name="Group 13"/>
          <p:cNvGrpSpPr/>
          <p:nvPr/>
        </p:nvGrpSpPr>
        <p:grpSpPr>
          <a:xfrm>
            <a:off x="7032442" y="4255471"/>
            <a:ext cx="1440160" cy="1440160"/>
            <a:chOff x="7032442" y="4247031"/>
            <a:chExt cx="1440160" cy="1440160"/>
          </a:xfrm>
        </p:grpSpPr>
        <p:sp>
          <p:nvSpPr>
            <p:cNvPr id="37" name="Oval 36"/>
            <p:cNvSpPr/>
            <p:nvPr/>
          </p:nvSpPr>
          <p:spPr>
            <a:xfrm>
              <a:off x="7032442" y="4247031"/>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8" name="TextBox 37"/>
            <p:cNvSpPr txBox="1"/>
            <p:nvPr/>
          </p:nvSpPr>
          <p:spPr>
            <a:xfrm>
              <a:off x="7060321" y="4400030"/>
              <a:ext cx="1384402" cy="830997"/>
            </a:xfrm>
            <a:prstGeom prst="rect">
              <a:avLst/>
            </a:prstGeom>
            <a:noFill/>
          </p:spPr>
          <p:txBody>
            <a:bodyPr wrap="square" rtlCol="0">
              <a:spAutoFit/>
            </a:bodyPr>
            <a:lstStyle/>
            <a:p>
              <a:pPr algn="ctr"/>
              <a:r>
                <a:rPr lang="en-CA" sz="4800" b="1" dirty="0" smtClean="0">
                  <a:solidFill>
                    <a:srgbClr val="01A8E0"/>
                  </a:solidFill>
                  <a:latin typeface="Arsenal" panose="02010504060200020004" pitchFamily="50" charset="0"/>
                </a:rPr>
                <a:t>50%</a:t>
              </a:r>
              <a:endParaRPr lang="en-CA" sz="7200" b="1" dirty="0">
                <a:solidFill>
                  <a:srgbClr val="01A8E0"/>
                </a:solidFill>
                <a:latin typeface="Arsenal" panose="02010504060200020004" pitchFamily="50" charset="0"/>
              </a:endParaRPr>
            </a:p>
          </p:txBody>
        </p:sp>
        <p:sp>
          <p:nvSpPr>
            <p:cNvPr id="39" name="TextBox 38"/>
            <p:cNvSpPr txBox="1"/>
            <p:nvPr/>
          </p:nvSpPr>
          <p:spPr>
            <a:xfrm>
              <a:off x="7176458" y="5028625"/>
              <a:ext cx="1152128" cy="369332"/>
            </a:xfrm>
            <a:prstGeom prst="rect">
              <a:avLst/>
            </a:prstGeom>
            <a:noFill/>
          </p:spPr>
          <p:txBody>
            <a:bodyPr wrap="square" rtlCol="0">
              <a:spAutoFit/>
            </a:bodyPr>
            <a:lstStyle/>
            <a:p>
              <a:pPr algn="ctr"/>
              <a:r>
                <a:rPr lang="en-CA" b="1" dirty="0" smtClean="0">
                  <a:solidFill>
                    <a:srgbClr val="01A8E0"/>
                  </a:solidFill>
                  <a:latin typeface="Arsenal" panose="02010504060200020004" pitchFamily="50" charset="0"/>
                </a:rPr>
                <a:t>1 YEAR</a:t>
              </a:r>
              <a:endParaRPr lang="en-CA" b="1" dirty="0">
                <a:solidFill>
                  <a:srgbClr val="01A8E0"/>
                </a:solidFill>
                <a:latin typeface="Arsenal" panose="02010504060200020004" pitchFamily="50" charset="0"/>
              </a:endParaRPr>
            </a:p>
          </p:txBody>
        </p:sp>
      </p:grpSp>
      <p:grpSp>
        <p:nvGrpSpPr>
          <p:cNvPr id="17" name="Group 16"/>
          <p:cNvGrpSpPr/>
          <p:nvPr/>
        </p:nvGrpSpPr>
        <p:grpSpPr>
          <a:xfrm>
            <a:off x="6233063" y="2276872"/>
            <a:ext cx="1440160" cy="1440160"/>
            <a:chOff x="1559496" y="4247031"/>
            <a:chExt cx="1440160" cy="1440160"/>
          </a:xfrm>
        </p:grpSpPr>
        <p:sp>
          <p:nvSpPr>
            <p:cNvPr id="31" name="Oval 30"/>
            <p:cNvSpPr/>
            <p:nvPr/>
          </p:nvSpPr>
          <p:spPr>
            <a:xfrm>
              <a:off x="1559496" y="4247031"/>
              <a:ext cx="1440160" cy="1440160"/>
            </a:xfrm>
            <a:prstGeom prst="ellipse">
              <a:avLst/>
            </a:prstGeom>
            <a:solidFill>
              <a:schemeClr val="tx1"/>
            </a:solidFill>
            <a:ln w="635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4452" y="4429686"/>
              <a:ext cx="1070248" cy="1070248"/>
            </a:xfrm>
            <a:prstGeom prst="rect">
              <a:avLst/>
            </a:prstGeom>
          </p:spPr>
        </p:pic>
      </p:grpSp>
      <p:sp>
        <p:nvSpPr>
          <p:cNvPr id="32" name="TextBox 31"/>
          <p:cNvSpPr txBox="1"/>
          <p:nvPr/>
        </p:nvSpPr>
        <p:spPr>
          <a:xfrm>
            <a:off x="8660747" y="4630862"/>
            <a:ext cx="3204504" cy="923330"/>
          </a:xfrm>
          <a:prstGeom prst="rect">
            <a:avLst/>
          </a:prstGeom>
          <a:noFill/>
        </p:spPr>
        <p:txBody>
          <a:bodyPr wrap="square" rtlCol="0">
            <a:spAutoFit/>
          </a:bodyPr>
          <a:lstStyle/>
          <a:p>
            <a:r>
              <a:rPr lang="en-AU" dirty="0" smtClean="0">
                <a:latin typeface="Arsenal" panose="02010504060200020004" pitchFamily="50" charset="0"/>
              </a:rPr>
              <a:t>After 12 months, the business has increased in value by 50%</a:t>
            </a:r>
          </a:p>
          <a:p>
            <a:endParaRPr lang="en-AU" dirty="0">
              <a:latin typeface="Arsenal" panose="02010504060200020004" pitchFamily="50" charset="0"/>
            </a:endParaRPr>
          </a:p>
        </p:txBody>
      </p:sp>
      <p:sp>
        <p:nvSpPr>
          <p:cNvPr id="8" name="Rectangle 7"/>
          <p:cNvSpPr/>
          <p:nvPr/>
        </p:nvSpPr>
        <p:spPr>
          <a:xfrm>
            <a:off x="7768759" y="2402305"/>
            <a:ext cx="4564045" cy="1209008"/>
          </a:xfrm>
          <a:prstGeom prst="rect">
            <a:avLst/>
          </a:prstGeom>
        </p:spPr>
        <p:txBody>
          <a:bodyPr wrap="square">
            <a:spAutoFit/>
          </a:bodyPr>
          <a:lstStyle/>
          <a:p>
            <a:r>
              <a:rPr lang="en-AU" dirty="0">
                <a:latin typeface="Arsenal" panose="02010504060200020004" pitchFamily="50" charset="0"/>
              </a:rPr>
              <a:t>Clients are responding to the new business model by giving the overall business national accounts, leading to this business using our shared management and distribution models</a:t>
            </a:r>
          </a:p>
        </p:txBody>
      </p:sp>
      <p:sp>
        <p:nvSpPr>
          <p:cNvPr id="13" name="Rectangle 12"/>
          <p:cNvSpPr/>
          <p:nvPr/>
        </p:nvSpPr>
        <p:spPr>
          <a:xfrm>
            <a:off x="2703769" y="4375387"/>
            <a:ext cx="4116410" cy="1200329"/>
          </a:xfrm>
          <a:prstGeom prst="rect">
            <a:avLst/>
          </a:prstGeom>
        </p:spPr>
        <p:txBody>
          <a:bodyPr wrap="square">
            <a:spAutoFit/>
          </a:bodyPr>
          <a:lstStyle/>
          <a:p>
            <a:r>
              <a:rPr lang="en-AU" dirty="0">
                <a:latin typeface="Arsenal" panose="02010504060200020004" pitchFamily="50" charset="0"/>
              </a:rPr>
              <a:t>The business is projected to increase in sales by five times, and increase in profit by eight times, as well on track to have a national footprint by the end of the year.</a:t>
            </a:r>
          </a:p>
        </p:txBody>
      </p:sp>
    </p:spTree>
    <p:extLst>
      <p:ext uri="{BB962C8B-B14F-4D97-AF65-F5344CB8AC3E}">
        <p14:creationId xmlns:p14="http://schemas.microsoft.com/office/powerpoint/2010/main" val="417452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txBox="1">
            <a:spLocks/>
          </p:cNvSpPr>
          <p:nvPr/>
        </p:nvSpPr>
        <p:spPr>
          <a:xfrm>
            <a:off x="551384" y="764704"/>
            <a:ext cx="6336704" cy="288032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z="2800" dirty="0" smtClean="0">
                <a:solidFill>
                  <a:srgbClr val="FF6500"/>
                </a:solidFill>
                <a:latin typeface="Comfortaa" panose="020F0603070000060003" pitchFamily="34" charset="0"/>
              </a:rPr>
              <a:t>If you want to deliver </a:t>
            </a:r>
            <a:r>
              <a:rPr lang="en-AU" sz="2800" b="1" dirty="0" smtClean="0">
                <a:solidFill>
                  <a:srgbClr val="FF6500"/>
                </a:solidFill>
                <a:latin typeface="Comfortaa" panose="020F0603070000060003" pitchFamily="34" charset="0"/>
              </a:rPr>
              <a:t>OPTIMUM VALUE </a:t>
            </a:r>
            <a:r>
              <a:rPr lang="en-AU" sz="2800" dirty="0" smtClean="0">
                <a:solidFill>
                  <a:srgbClr val="FF6500"/>
                </a:solidFill>
                <a:latin typeface="Comfortaa" panose="020F0603070000060003" pitchFamily="34" charset="0"/>
              </a:rPr>
              <a:t>for your business in the long term, you must begin the process </a:t>
            </a:r>
            <a:r>
              <a:rPr lang="en-AU" sz="2800" b="1" dirty="0" smtClean="0">
                <a:solidFill>
                  <a:srgbClr val="FF6500"/>
                </a:solidFill>
                <a:latin typeface="Comfortaa" panose="020F0603070000060003" pitchFamily="34" charset="0"/>
              </a:rPr>
              <a:t>NOW</a:t>
            </a:r>
            <a:r>
              <a:rPr lang="en-AU" sz="2800" dirty="0" smtClean="0">
                <a:solidFill>
                  <a:srgbClr val="FF6500"/>
                </a:solidFill>
                <a:latin typeface="Comfortaa" panose="020F0603070000060003" pitchFamily="34" charset="0"/>
              </a:rPr>
              <a:t>.</a:t>
            </a:r>
            <a:br>
              <a:rPr lang="en-AU" sz="2800" dirty="0" smtClean="0">
                <a:solidFill>
                  <a:srgbClr val="FF6500"/>
                </a:solidFill>
                <a:latin typeface="Comfortaa" panose="020F0603070000060003" pitchFamily="34" charset="0"/>
              </a:rPr>
            </a:br>
            <a:r>
              <a:rPr lang="en-AU" sz="2800" dirty="0" smtClean="0">
                <a:solidFill>
                  <a:srgbClr val="FF6500"/>
                </a:solidFill>
                <a:latin typeface="Comfortaa" panose="020F0603070000060003" pitchFamily="34" charset="0"/>
              </a:rPr>
              <a:t>It is a never ending transition, but the sooner your start, the better</a:t>
            </a:r>
            <a:br>
              <a:rPr lang="en-AU" sz="2800" dirty="0" smtClean="0">
                <a:solidFill>
                  <a:srgbClr val="FF6500"/>
                </a:solidFill>
                <a:latin typeface="Comfortaa" panose="020F0603070000060003" pitchFamily="34" charset="0"/>
              </a:rPr>
            </a:br>
            <a:r>
              <a:rPr lang="en-AU" sz="2800" dirty="0" smtClean="0">
                <a:solidFill>
                  <a:srgbClr val="FF6500"/>
                </a:solidFill>
                <a:latin typeface="Comfortaa" panose="020F0603070000060003" pitchFamily="34" charset="0"/>
              </a:rPr>
              <a:t>the results will be.</a:t>
            </a:r>
            <a:br>
              <a:rPr lang="en-AU" sz="2800" dirty="0" smtClean="0">
                <a:solidFill>
                  <a:srgbClr val="FF6500"/>
                </a:solidFill>
                <a:latin typeface="Comfortaa" panose="020F0603070000060003" pitchFamily="34" charset="0"/>
              </a:rPr>
            </a:br>
            <a:endParaRPr lang="en-AU" sz="2800" dirty="0">
              <a:solidFill>
                <a:srgbClr val="FF6500"/>
              </a:solidFill>
              <a:latin typeface="Comfortaa" panose="020F0603070000060003" pitchFamily="34" charset="0"/>
            </a:endParaRPr>
          </a:p>
        </p:txBody>
      </p:sp>
    </p:spTree>
    <p:extLst>
      <p:ext uri="{BB962C8B-B14F-4D97-AF65-F5344CB8AC3E}">
        <p14:creationId xmlns:p14="http://schemas.microsoft.com/office/powerpoint/2010/main" val="1125194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53A5A"/>
        </a:solidFill>
        <a:effectLst/>
      </p:bgPr>
    </p:bg>
    <p:spTree>
      <p:nvGrpSpPr>
        <p:cNvPr id="1" name=""/>
        <p:cNvGrpSpPr/>
        <p:nvPr/>
      </p:nvGrpSpPr>
      <p:grpSpPr>
        <a:xfrm>
          <a:off x="0" y="0"/>
          <a:ext cx="0" cy="0"/>
          <a:chOff x="0" y="0"/>
          <a:chExt cx="0" cy="0"/>
        </a:xfrm>
      </p:grpSpPr>
      <p:sp>
        <p:nvSpPr>
          <p:cNvPr id="2" name="TextBox 1"/>
          <p:cNvSpPr txBox="1"/>
          <p:nvPr/>
        </p:nvSpPr>
        <p:spPr>
          <a:xfrm>
            <a:off x="1703512" y="116632"/>
            <a:ext cx="8568952" cy="584775"/>
          </a:xfrm>
          <a:prstGeom prst="rect">
            <a:avLst/>
          </a:prstGeom>
          <a:noFill/>
        </p:spPr>
        <p:txBody>
          <a:bodyPr wrap="square" rtlCol="0">
            <a:spAutoFit/>
          </a:bodyPr>
          <a:lstStyle/>
          <a:p>
            <a:pPr algn="ctr"/>
            <a:r>
              <a:rPr lang="en-CA" sz="3200" i="1" dirty="0" smtClean="0"/>
              <a:t>Consultancy is not Enough</a:t>
            </a:r>
            <a:endParaRPr lang="en-CA" sz="3200" i="1" dirty="0"/>
          </a:p>
        </p:txBody>
      </p:sp>
    </p:spTree>
    <p:controls>
      <mc:AlternateContent xmlns:mc="http://schemas.openxmlformats.org/markup-compatibility/2006">
        <mc:Choice xmlns:v="urn:schemas-microsoft-com:vml" Requires="v">
          <p:control spid="7172" name="ShockwaveFlash1" r:id="rId2" imgW="12192120" imgH="6165720"/>
        </mc:Choice>
        <mc:Fallback>
          <p:control name="ShockwaveFlash1" r:id="rId2" imgW="12192120" imgH="6165720">
            <p:pic>
              <p:nvPicPr>
                <p:cNvPr id="3" name="ShockwaveFlash1"/>
                <p:cNvPicPr>
                  <a:picLocks/>
                </p:cNvPicPr>
                <p:nvPr/>
              </p:nvPicPr>
              <p:blipFill>
                <a:blip r:embed="rId4"/>
                <a:stretch>
                  <a:fillRect/>
                </a:stretch>
              </p:blipFill>
              <p:spPr>
                <a:xfrm>
                  <a:off x="0" y="692150"/>
                  <a:ext cx="12192000" cy="6165850"/>
                </a:xfrm>
                <a:prstGeom prst="rect">
                  <a:avLst/>
                </a:prstGeom>
              </p:spPr>
            </p:pic>
          </p:control>
        </mc:Fallback>
      </mc:AlternateContent>
    </p:controls>
    <p:extLst>
      <p:ext uri="{BB962C8B-B14F-4D97-AF65-F5344CB8AC3E}">
        <p14:creationId xmlns:p14="http://schemas.microsoft.com/office/powerpoint/2010/main" val="15023435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Pentagon 42"/>
          <p:cNvSpPr>
            <a:spLocks/>
          </p:cNvSpPr>
          <p:nvPr/>
        </p:nvSpPr>
        <p:spPr>
          <a:xfrm>
            <a:off x="623392" y="1837673"/>
            <a:ext cx="1980000" cy="2258547"/>
          </a:xfrm>
          <a:prstGeom prst="homePlate">
            <a:avLst>
              <a:gd name="adj" fmla="val 21020"/>
            </a:avLst>
          </a:prstGeom>
          <a:solidFill>
            <a:srgbClr val="0B79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bg1"/>
              </a:solidFill>
              <a:latin typeface="Caviar Dreams" panose="020B0402020204020504" pitchFamily="34" charset="0"/>
              <a:ea typeface="Kozuka Mincho Pr6N H" panose="02020900000000000000" pitchFamily="18" charset="-128"/>
              <a:cs typeface="Georgia"/>
            </a:endParaRPr>
          </a:p>
        </p:txBody>
      </p:sp>
      <p:sp>
        <p:nvSpPr>
          <p:cNvPr id="44" name="Chevron 43"/>
          <p:cNvSpPr>
            <a:spLocks/>
          </p:cNvSpPr>
          <p:nvPr/>
        </p:nvSpPr>
        <p:spPr>
          <a:xfrm>
            <a:off x="2231675" y="1837673"/>
            <a:ext cx="3384000" cy="2258547"/>
          </a:xfrm>
          <a:prstGeom prst="chevron">
            <a:avLst>
              <a:gd name="adj" fmla="val 18874"/>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bg1"/>
              </a:solidFill>
              <a:latin typeface="Caviar Dreams" panose="020B0402020204020504" pitchFamily="34" charset="0"/>
              <a:ea typeface="Kozuka Mincho Pr6N H" panose="02020900000000000000" pitchFamily="18" charset="-128"/>
              <a:cs typeface="Georgia"/>
            </a:endParaRPr>
          </a:p>
        </p:txBody>
      </p:sp>
      <p:sp>
        <p:nvSpPr>
          <p:cNvPr id="45" name="Chevron 44"/>
          <p:cNvSpPr>
            <a:spLocks/>
          </p:cNvSpPr>
          <p:nvPr/>
        </p:nvSpPr>
        <p:spPr>
          <a:xfrm>
            <a:off x="5243958" y="1837673"/>
            <a:ext cx="3384000" cy="2258547"/>
          </a:xfrm>
          <a:prstGeom prst="chevron">
            <a:avLst>
              <a:gd name="adj" fmla="val 18874"/>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bg1"/>
              </a:solidFill>
              <a:latin typeface="Caviar Dreams" panose="020B0402020204020504" pitchFamily="34" charset="0"/>
              <a:ea typeface="Kozuka Mincho Pr6N H" panose="02020900000000000000" pitchFamily="18" charset="-128"/>
              <a:cs typeface="Georgia"/>
            </a:endParaRPr>
          </a:p>
        </p:txBody>
      </p:sp>
      <p:sp>
        <p:nvSpPr>
          <p:cNvPr id="2" name="Title 1"/>
          <p:cNvSpPr>
            <a:spLocks noGrp="1"/>
          </p:cNvSpPr>
          <p:nvPr>
            <p:ph type="title"/>
          </p:nvPr>
        </p:nvSpPr>
        <p:spPr/>
        <p:txBody>
          <a:bodyPr/>
          <a:lstStyle/>
          <a:p>
            <a:r>
              <a:rPr lang="en-AU" dirty="0" smtClean="0"/>
              <a:t>Often Consulting is not Enough</a:t>
            </a:r>
            <a:endParaRPr lang="en-AU" dirty="0"/>
          </a:p>
        </p:txBody>
      </p:sp>
      <p:sp>
        <p:nvSpPr>
          <p:cNvPr id="5" name="Content Placeholder 4"/>
          <p:cNvSpPr>
            <a:spLocks noGrp="1"/>
          </p:cNvSpPr>
          <p:nvPr>
            <p:ph idx="1"/>
          </p:nvPr>
        </p:nvSpPr>
        <p:spPr>
          <a:xfrm>
            <a:off x="609600" y="1101674"/>
            <a:ext cx="10972800" cy="551390"/>
          </a:xfrm>
        </p:spPr>
        <p:txBody>
          <a:bodyPr>
            <a:normAutofit/>
          </a:bodyPr>
          <a:lstStyle/>
          <a:p>
            <a:pPr marL="0" indent="0" algn="ctr">
              <a:buNone/>
            </a:pPr>
            <a:r>
              <a:rPr lang="en-AU" sz="2400" dirty="0" smtClean="0"/>
              <a:t>Hence the complete Trans Paradigm Business model:</a:t>
            </a:r>
            <a:endParaRPr lang="en-CA" sz="2400" dirty="0"/>
          </a:p>
        </p:txBody>
      </p:sp>
      <p:sp>
        <p:nvSpPr>
          <p:cNvPr id="21" name="TextBox 20"/>
          <p:cNvSpPr txBox="1"/>
          <p:nvPr/>
        </p:nvSpPr>
        <p:spPr>
          <a:xfrm>
            <a:off x="772859" y="2611895"/>
            <a:ext cx="1681066" cy="707886"/>
          </a:xfrm>
          <a:prstGeom prst="rect">
            <a:avLst/>
          </a:prstGeom>
          <a:noFill/>
        </p:spPr>
        <p:txBody>
          <a:bodyPr wrap="square" rtlCol="0">
            <a:spAutoFit/>
          </a:bodyPr>
          <a:lstStyle/>
          <a:p>
            <a:r>
              <a:rPr lang="en-AU" sz="2000" b="1" dirty="0">
                <a:latin typeface="Arsenal" panose="02010504060200020004" pitchFamily="50" charset="0"/>
              </a:rPr>
              <a:t>Research: Issues Report</a:t>
            </a:r>
          </a:p>
        </p:txBody>
      </p:sp>
      <p:sp>
        <p:nvSpPr>
          <p:cNvPr id="17" name="TextBox 16"/>
          <p:cNvSpPr txBox="1"/>
          <p:nvPr/>
        </p:nvSpPr>
        <p:spPr>
          <a:xfrm>
            <a:off x="2963060" y="2611895"/>
            <a:ext cx="2058839" cy="707886"/>
          </a:xfrm>
          <a:prstGeom prst="rect">
            <a:avLst/>
          </a:prstGeom>
          <a:noFill/>
          <a:ln w="28575">
            <a:noFill/>
          </a:ln>
        </p:spPr>
        <p:txBody>
          <a:bodyPr wrap="square" rtlCol="0">
            <a:spAutoFit/>
          </a:bodyPr>
          <a:lstStyle/>
          <a:p>
            <a:r>
              <a:rPr lang="en-AU" sz="2000" b="1" dirty="0" smtClean="0">
                <a:latin typeface="Arsenal" panose="02010504060200020004" pitchFamily="50" charset="0"/>
              </a:rPr>
              <a:t>Strategic Plan &amp; Financial Model</a:t>
            </a:r>
            <a:endParaRPr lang="en-AU" sz="2000" b="1" dirty="0">
              <a:latin typeface="Arsenal" panose="02010504060200020004" pitchFamily="50" charset="0"/>
            </a:endParaRPr>
          </a:p>
        </p:txBody>
      </p:sp>
      <p:sp>
        <p:nvSpPr>
          <p:cNvPr id="18" name="Rectangle 17"/>
          <p:cNvSpPr/>
          <p:nvPr/>
        </p:nvSpPr>
        <p:spPr>
          <a:xfrm>
            <a:off x="5896562" y="2611895"/>
            <a:ext cx="2886816" cy="707886"/>
          </a:xfrm>
          <a:prstGeom prst="rect">
            <a:avLst/>
          </a:prstGeom>
        </p:spPr>
        <p:txBody>
          <a:bodyPr wrap="square">
            <a:spAutoFit/>
          </a:bodyPr>
          <a:lstStyle/>
          <a:p>
            <a:r>
              <a:rPr lang="en-AU" sz="2000" b="1" dirty="0" smtClean="0">
                <a:latin typeface="Arsenal" panose="02010504060200020004" pitchFamily="50" charset="0"/>
              </a:rPr>
              <a:t>Shared Management</a:t>
            </a:r>
            <a:endParaRPr lang="en-AU" sz="2000" b="1" dirty="0">
              <a:latin typeface="Arsenal" panose="02010504060200020004" pitchFamily="50" charset="0"/>
            </a:endParaRPr>
          </a:p>
          <a:p>
            <a:r>
              <a:rPr lang="en-AU" sz="2000" b="1" dirty="0" smtClean="0">
                <a:latin typeface="Arsenal" panose="02010504060200020004" pitchFamily="50" charset="0"/>
              </a:rPr>
              <a:t>Shared Distribution</a:t>
            </a:r>
            <a:endParaRPr lang="en-AU" sz="2000" b="1" dirty="0">
              <a:latin typeface="Arsenal" panose="02010504060200020004" pitchFamily="50" charset="0"/>
            </a:endParaRPr>
          </a:p>
        </p:txBody>
      </p:sp>
      <p:sp>
        <p:nvSpPr>
          <p:cNvPr id="25" name="TextBox 24"/>
          <p:cNvSpPr txBox="1"/>
          <p:nvPr/>
        </p:nvSpPr>
        <p:spPr>
          <a:xfrm>
            <a:off x="633065" y="4445141"/>
            <a:ext cx="966355" cy="738664"/>
          </a:xfrm>
          <a:prstGeom prst="rect">
            <a:avLst/>
          </a:prstGeom>
          <a:noFill/>
        </p:spPr>
        <p:txBody>
          <a:bodyPr wrap="none" rtlCol="0">
            <a:spAutoFit/>
          </a:bodyPr>
          <a:lstStyle/>
          <a:p>
            <a:r>
              <a:rPr lang="en-AU" sz="1400" dirty="0">
                <a:latin typeface="Arsenal" panose="02010504060200020004" pitchFamily="50" charset="0"/>
              </a:rPr>
              <a:t>Facilitate</a:t>
            </a:r>
          </a:p>
          <a:p>
            <a:r>
              <a:rPr lang="en-AU" sz="1400" dirty="0">
                <a:latin typeface="Arsenal" panose="02010504060200020004" pitchFamily="50" charset="0"/>
              </a:rPr>
              <a:t>Business </a:t>
            </a:r>
          </a:p>
          <a:p>
            <a:r>
              <a:rPr lang="en-AU" sz="1400" dirty="0">
                <a:latin typeface="Arsenal" panose="02010504060200020004" pitchFamily="50" charset="0"/>
              </a:rPr>
              <a:t>Valuation 1</a:t>
            </a:r>
          </a:p>
        </p:txBody>
      </p:sp>
      <p:sp>
        <p:nvSpPr>
          <p:cNvPr id="26" name="TextBox 25"/>
          <p:cNvSpPr txBox="1"/>
          <p:nvPr/>
        </p:nvSpPr>
        <p:spPr>
          <a:xfrm>
            <a:off x="2140137" y="4445141"/>
            <a:ext cx="985591" cy="738664"/>
          </a:xfrm>
          <a:prstGeom prst="rect">
            <a:avLst/>
          </a:prstGeom>
          <a:noFill/>
        </p:spPr>
        <p:txBody>
          <a:bodyPr wrap="none" rtlCol="0">
            <a:spAutoFit/>
          </a:bodyPr>
          <a:lstStyle/>
          <a:p>
            <a:r>
              <a:rPr lang="en-AU" sz="1400" dirty="0">
                <a:latin typeface="Arsenal" panose="02010504060200020004" pitchFamily="50" charset="0"/>
              </a:rPr>
              <a:t>Facilitate</a:t>
            </a:r>
          </a:p>
          <a:p>
            <a:r>
              <a:rPr lang="en-AU" sz="1400" dirty="0">
                <a:latin typeface="Arsenal" panose="02010504060200020004" pitchFamily="50" charset="0"/>
              </a:rPr>
              <a:t>Business </a:t>
            </a:r>
          </a:p>
          <a:p>
            <a:r>
              <a:rPr lang="en-AU" sz="1400" dirty="0">
                <a:latin typeface="Arsenal" panose="02010504060200020004" pitchFamily="50" charset="0"/>
              </a:rPr>
              <a:t>Valuation 2</a:t>
            </a:r>
          </a:p>
        </p:txBody>
      </p:sp>
      <p:sp>
        <p:nvSpPr>
          <p:cNvPr id="27" name="TextBox 26"/>
          <p:cNvSpPr txBox="1"/>
          <p:nvPr/>
        </p:nvSpPr>
        <p:spPr>
          <a:xfrm>
            <a:off x="5178189" y="4445141"/>
            <a:ext cx="985591" cy="738664"/>
          </a:xfrm>
          <a:prstGeom prst="rect">
            <a:avLst/>
          </a:prstGeom>
          <a:noFill/>
        </p:spPr>
        <p:txBody>
          <a:bodyPr wrap="none" rtlCol="0">
            <a:spAutoFit/>
          </a:bodyPr>
          <a:lstStyle/>
          <a:p>
            <a:r>
              <a:rPr lang="en-AU" sz="1400" dirty="0">
                <a:latin typeface="Arsenal" panose="02010504060200020004" pitchFamily="50" charset="0"/>
              </a:rPr>
              <a:t>Facilitate</a:t>
            </a:r>
          </a:p>
          <a:p>
            <a:r>
              <a:rPr lang="en-AU" sz="1400" dirty="0">
                <a:latin typeface="Arsenal" panose="02010504060200020004" pitchFamily="50" charset="0"/>
              </a:rPr>
              <a:t>Business </a:t>
            </a:r>
          </a:p>
          <a:p>
            <a:r>
              <a:rPr lang="en-AU" sz="1400" dirty="0">
                <a:latin typeface="Arsenal" panose="02010504060200020004" pitchFamily="50" charset="0"/>
              </a:rPr>
              <a:t>Valuation 3</a:t>
            </a:r>
          </a:p>
        </p:txBody>
      </p:sp>
      <p:sp>
        <p:nvSpPr>
          <p:cNvPr id="28" name="TextBox 27"/>
          <p:cNvSpPr txBox="1"/>
          <p:nvPr/>
        </p:nvSpPr>
        <p:spPr>
          <a:xfrm>
            <a:off x="8151553" y="4445141"/>
            <a:ext cx="988797" cy="738664"/>
          </a:xfrm>
          <a:prstGeom prst="rect">
            <a:avLst/>
          </a:prstGeom>
          <a:noFill/>
        </p:spPr>
        <p:txBody>
          <a:bodyPr wrap="none" rtlCol="0">
            <a:spAutoFit/>
          </a:bodyPr>
          <a:lstStyle/>
          <a:p>
            <a:r>
              <a:rPr lang="en-AU" sz="1400" dirty="0">
                <a:latin typeface="Arsenal" panose="02010504060200020004" pitchFamily="50" charset="0"/>
              </a:rPr>
              <a:t>Facilitate</a:t>
            </a:r>
          </a:p>
          <a:p>
            <a:r>
              <a:rPr lang="en-AU" sz="1400" dirty="0">
                <a:latin typeface="Arsenal" panose="02010504060200020004" pitchFamily="50" charset="0"/>
              </a:rPr>
              <a:t>Business </a:t>
            </a:r>
          </a:p>
          <a:p>
            <a:r>
              <a:rPr lang="en-AU" sz="1400" dirty="0">
                <a:latin typeface="Arsenal" panose="02010504060200020004" pitchFamily="50" charset="0"/>
              </a:rPr>
              <a:t>Valuation 4</a:t>
            </a:r>
          </a:p>
        </p:txBody>
      </p:sp>
      <p:sp>
        <p:nvSpPr>
          <p:cNvPr id="29" name="TextBox 28"/>
          <p:cNvSpPr txBox="1"/>
          <p:nvPr/>
        </p:nvSpPr>
        <p:spPr>
          <a:xfrm>
            <a:off x="11199889" y="4660585"/>
            <a:ext cx="880701" cy="523220"/>
          </a:xfrm>
          <a:prstGeom prst="rect">
            <a:avLst/>
          </a:prstGeom>
          <a:noFill/>
        </p:spPr>
        <p:txBody>
          <a:bodyPr wrap="square" rtlCol="0">
            <a:spAutoFit/>
          </a:bodyPr>
          <a:lstStyle/>
          <a:p>
            <a:r>
              <a:rPr lang="en-AU" sz="1400" b="1" dirty="0" smtClean="0">
                <a:solidFill>
                  <a:srgbClr val="FBC902"/>
                </a:solidFill>
                <a:latin typeface="Arsenal" panose="02010504060200020004" pitchFamily="50" charset="0"/>
              </a:rPr>
              <a:t>Sale </a:t>
            </a:r>
            <a:r>
              <a:rPr lang="en-AU" sz="1400" b="1" dirty="0">
                <a:solidFill>
                  <a:srgbClr val="FBC902"/>
                </a:solidFill>
                <a:latin typeface="Arsenal" panose="02010504060200020004" pitchFamily="50" charset="0"/>
              </a:rPr>
              <a:t>of </a:t>
            </a:r>
          </a:p>
          <a:p>
            <a:r>
              <a:rPr lang="en-AU" sz="1400" b="1" dirty="0">
                <a:solidFill>
                  <a:srgbClr val="FBC902"/>
                </a:solidFill>
                <a:latin typeface="Arsenal" panose="02010504060200020004" pitchFamily="50" charset="0"/>
              </a:rPr>
              <a:t>Business</a:t>
            </a:r>
          </a:p>
        </p:txBody>
      </p:sp>
      <p:sp>
        <p:nvSpPr>
          <p:cNvPr id="46" name="Chevron 45"/>
          <p:cNvSpPr>
            <a:spLocks/>
          </p:cNvSpPr>
          <p:nvPr/>
        </p:nvSpPr>
        <p:spPr>
          <a:xfrm>
            <a:off x="8256240" y="1837673"/>
            <a:ext cx="3384000" cy="2258547"/>
          </a:xfrm>
          <a:prstGeom prst="chevron">
            <a:avLst>
              <a:gd name="adj" fmla="val 18874"/>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bg1"/>
              </a:solidFill>
              <a:latin typeface="Caviar Dreams" panose="020B0402020204020504" pitchFamily="34" charset="0"/>
              <a:ea typeface="Kozuka Mincho Pr6N H" panose="02020900000000000000" pitchFamily="18" charset="-128"/>
              <a:cs typeface="Georgia"/>
            </a:endParaRPr>
          </a:p>
        </p:txBody>
      </p:sp>
      <p:sp>
        <p:nvSpPr>
          <p:cNvPr id="19" name="Rectangle 18"/>
          <p:cNvSpPr/>
          <p:nvPr/>
        </p:nvSpPr>
        <p:spPr>
          <a:xfrm>
            <a:off x="8734265" y="2431598"/>
            <a:ext cx="2879457" cy="1015663"/>
          </a:xfrm>
          <a:prstGeom prst="rect">
            <a:avLst/>
          </a:prstGeom>
        </p:spPr>
        <p:txBody>
          <a:bodyPr wrap="square">
            <a:spAutoFit/>
          </a:bodyPr>
          <a:lstStyle/>
          <a:p>
            <a:r>
              <a:rPr lang="en-AU" sz="2000" b="1" dirty="0">
                <a:latin typeface="Arsenal" panose="02010504060200020004" pitchFamily="50" charset="0"/>
              </a:rPr>
              <a:t>Work towards formal mandate to sell business over proceeding years</a:t>
            </a:r>
          </a:p>
        </p:txBody>
      </p:sp>
      <p:cxnSp>
        <p:nvCxnSpPr>
          <p:cNvPr id="13" name="Straight Connector 12"/>
          <p:cNvCxnSpPr/>
          <p:nvPr/>
        </p:nvCxnSpPr>
        <p:spPr>
          <a:xfrm>
            <a:off x="631411" y="4198730"/>
            <a:ext cx="10544838"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09388"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119330"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159896"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8135511"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1159040" y="4199375"/>
            <a:ext cx="0" cy="900000"/>
          </a:xfrm>
          <a:prstGeom prst="line">
            <a:avLst/>
          </a:prstGeom>
          <a:ln w="19050">
            <a:solidFill>
              <a:srgbClr val="FBC902"/>
            </a:solidFill>
            <a:prstDash val="solid"/>
            <a:headEnd type="oval" w="lg" len="lg"/>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631411" y="5548411"/>
            <a:ext cx="1504956" cy="0"/>
          </a:xfrm>
          <a:prstGeom prst="straightConnector1">
            <a:avLst/>
          </a:prstGeom>
          <a:ln w="31750">
            <a:solidFill>
              <a:srgbClr val="01A8E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941396" y="5394523"/>
            <a:ext cx="884986" cy="307777"/>
          </a:xfrm>
          <a:prstGeom prst="rect">
            <a:avLst/>
          </a:prstGeom>
          <a:solidFill>
            <a:srgbClr val="033C5A"/>
          </a:solidFill>
          <a:ln>
            <a:solidFill>
              <a:srgbClr val="01A8E0"/>
            </a:solidFill>
          </a:ln>
        </p:spPr>
        <p:txBody>
          <a:bodyPr wrap="none" rtlCol="0">
            <a:spAutoFit/>
          </a:bodyPr>
          <a:lstStyle/>
          <a:p>
            <a:r>
              <a:rPr lang="en-AU" sz="1400" dirty="0">
                <a:latin typeface="Arsenal" panose="02010504060200020004" pitchFamily="50" charset="0"/>
              </a:rPr>
              <a:t>2-3 weeks</a:t>
            </a:r>
          </a:p>
        </p:txBody>
      </p:sp>
      <p:cxnSp>
        <p:nvCxnSpPr>
          <p:cNvPr id="67" name="Straight Arrow Connector 66"/>
          <p:cNvCxnSpPr/>
          <p:nvPr/>
        </p:nvCxnSpPr>
        <p:spPr>
          <a:xfrm>
            <a:off x="2135188" y="5548411"/>
            <a:ext cx="3035014" cy="0"/>
          </a:xfrm>
          <a:prstGeom prst="straightConnector1">
            <a:avLst/>
          </a:prstGeom>
          <a:ln w="31750">
            <a:solidFill>
              <a:srgbClr val="01A8E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245351" y="5394523"/>
            <a:ext cx="747128" cy="307777"/>
          </a:xfrm>
          <a:prstGeom prst="rect">
            <a:avLst/>
          </a:prstGeom>
          <a:solidFill>
            <a:srgbClr val="033C5A"/>
          </a:solidFill>
          <a:ln>
            <a:solidFill>
              <a:srgbClr val="01A8E0"/>
            </a:solidFill>
          </a:ln>
        </p:spPr>
        <p:txBody>
          <a:bodyPr wrap="none" rtlCol="0">
            <a:spAutoFit/>
          </a:bodyPr>
          <a:lstStyle/>
          <a:p>
            <a:r>
              <a:rPr lang="en-AU" sz="1400" dirty="0">
                <a:latin typeface="Arsenal" panose="02010504060200020004" pitchFamily="50" charset="0"/>
              </a:rPr>
              <a:t>2 weeks</a:t>
            </a:r>
          </a:p>
        </p:txBody>
      </p:sp>
      <p:cxnSp>
        <p:nvCxnSpPr>
          <p:cNvPr id="69" name="Straight Arrow Connector 68"/>
          <p:cNvCxnSpPr/>
          <p:nvPr/>
        </p:nvCxnSpPr>
        <p:spPr>
          <a:xfrm>
            <a:off x="5159896" y="5548411"/>
            <a:ext cx="2949097" cy="0"/>
          </a:xfrm>
          <a:prstGeom prst="straightConnector1">
            <a:avLst/>
          </a:prstGeom>
          <a:ln w="31750">
            <a:solidFill>
              <a:srgbClr val="01A8E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345606" y="5394523"/>
            <a:ext cx="1058303" cy="307777"/>
          </a:xfrm>
          <a:prstGeom prst="rect">
            <a:avLst/>
          </a:prstGeom>
          <a:solidFill>
            <a:srgbClr val="033C5A"/>
          </a:solidFill>
          <a:ln>
            <a:solidFill>
              <a:srgbClr val="01A8E0"/>
            </a:solidFill>
          </a:ln>
        </p:spPr>
        <p:txBody>
          <a:bodyPr wrap="none" rtlCol="0">
            <a:spAutoFit/>
          </a:bodyPr>
          <a:lstStyle/>
          <a:p>
            <a:r>
              <a:rPr lang="en-AU" sz="1400" dirty="0">
                <a:latin typeface="Arsenal" panose="02010504060200020004" pitchFamily="50" charset="0"/>
              </a:rPr>
              <a:t>6-12 months</a:t>
            </a:r>
          </a:p>
        </p:txBody>
      </p:sp>
      <p:cxnSp>
        <p:nvCxnSpPr>
          <p:cNvPr id="71" name="Straight Arrow Connector 70"/>
          <p:cNvCxnSpPr/>
          <p:nvPr/>
        </p:nvCxnSpPr>
        <p:spPr>
          <a:xfrm>
            <a:off x="8112224" y="5548411"/>
            <a:ext cx="3024696" cy="0"/>
          </a:xfrm>
          <a:prstGeom prst="straightConnector1">
            <a:avLst/>
          </a:prstGeom>
          <a:ln w="31750">
            <a:solidFill>
              <a:srgbClr val="01A8E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209386" y="5394523"/>
            <a:ext cx="909031" cy="307777"/>
          </a:xfrm>
          <a:prstGeom prst="rect">
            <a:avLst/>
          </a:prstGeom>
          <a:solidFill>
            <a:srgbClr val="033C5A"/>
          </a:solidFill>
          <a:ln>
            <a:solidFill>
              <a:srgbClr val="01A8E0"/>
            </a:solidFill>
          </a:ln>
        </p:spPr>
        <p:txBody>
          <a:bodyPr wrap="none" rtlCol="0">
            <a:spAutoFit/>
          </a:bodyPr>
          <a:lstStyle/>
          <a:p>
            <a:r>
              <a:rPr lang="en-AU" sz="1400" dirty="0">
                <a:latin typeface="Arsenal" panose="02010504060200020004" pitchFamily="50" charset="0"/>
              </a:rPr>
              <a:t>2-10 years</a:t>
            </a:r>
          </a:p>
        </p:txBody>
      </p:sp>
    </p:spTree>
    <p:extLst>
      <p:ext uri="{BB962C8B-B14F-4D97-AF65-F5344CB8AC3E}">
        <p14:creationId xmlns:p14="http://schemas.microsoft.com/office/powerpoint/2010/main" val="3972784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left)">
                                      <p:cBhvr>
                                        <p:cTn id="30" dur="500"/>
                                        <p:tgtEl>
                                          <p:spTgt spid="45"/>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500"/>
                            </p:stCondLst>
                            <p:childTnLst>
                              <p:par>
                                <p:cTn id="50" presetID="22" presetClass="entr" presetSubtype="1"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up)">
                                      <p:cBhvr>
                                        <p:cTn id="52" dur="500"/>
                                        <p:tgtEl>
                                          <p:spTgt spid="59"/>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up)">
                                      <p:cBhvr>
                                        <p:cTn id="61" dur="500"/>
                                        <p:tgtEl>
                                          <p:spTgt spid="61"/>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62"/>
                                        </p:tgtEl>
                                        <p:attrNameLst>
                                          <p:attrName>style.visibility</p:attrName>
                                        </p:attrNameLst>
                                      </p:cBhvr>
                                      <p:to>
                                        <p:strVal val="visible"/>
                                      </p:to>
                                    </p:set>
                                    <p:animEffect transition="in" filter="wipe(up)">
                                      <p:cBhvr>
                                        <p:cTn id="70" dur="500"/>
                                        <p:tgtEl>
                                          <p:spTgt spid="62"/>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nodeType="click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up)">
                                      <p:cBhvr>
                                        <p:cTn id="79" dur="500"/>
                                        <p:tgtEl>
                                          <p:spTgt spid="63"/>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nodeType="clickEffect">
                                  <p:stCondLst>
                                    <p:cond delay="0"/>
                                  </p:stCondLst>
                                  <p:childTnLst>
                                    <p:set>
                                      <p:cBhvr>
                                        <p:cTn id="87" dur="1" fill="hold">
                                          <p:stCondLst>
                                            <p:cond delay="0"/>
                                          </p:stCondLst>
                                        </p:cTn>
                                        <p:tgtEl>
                                          <p:spTgt spid="64"/>
                                        </p:tgtEl>
                                        <p:attrNameLst>
                                          <p:attrName>style.visibility</p:attrName>
                                        </p:attrNameLst>
                                      </p:cBhvr>
                                      <p:to>
                                        <p:strVal val="visible"/>
                                      </p:to>
                                    </p:set>
                                    <p:animEffect transition="in" filter="wipe(up)">
                                      <p:cBhvr>
                                        <p:cTn id="88" dur="500"/>
                                        <p:tgtEl>
                                          <p:spTgt spid="64"/>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37" fill="hold" nodeType="click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barn(outVertical)">
                                      <p:cBhvr>
                                        <p:cTn id="97" dur="500"/>
                                        <p:tgtEl>
                                          <p:spTgt spid="66"/>
                                        </p:tgtEl>
                                      </p:cBhvr>
                                    </p:animEffect>
                                  </p:childTnLst>
                                </p:cTn>
                              </p:par>
                            </p:childTnLst>
                          </p:cTn>
                        </p:par>
                        <p:par>
                          <p:cTn id="98" fill="hold">
                            <p:stCondLst>
                              <p:cond delay="500"/>
                            </p:stCondLst>
                            <p:childTnLst>
                              <p:par>
                                <p:cTn id="99" presetID="1" presetClass="entr" presetSubtype="0"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6" presetClass="entr" presetSubtype="37" fill="hold" nodeType="clickEffect">
                                  <p:stCondLst>
                                    <p:cond delay="0"/>
                                  </p:stCondLst>
                                  <p:childTnLst>
                                    <p:set>
                                      <p:cBhvr>
                                        <p:cTn id="104" dur="1" fill="hold">
                                          <p:stCondLst>
                                            <p:cond delay="0"/>
                                          </p:stCondLst>
                                        </p:cTn>
                                        <p:tgtEl>
                                          <p:spTgt spid="67"/>
                                        </p:tgtEl>
                                        <p:attrNameLst>
                                          <p:attrName>style.visibility</p:attrName>
                                        </p:attrNameLst>
                                      </p:cBhvr>
                                      <p:to>
                                        <p:strVal val="visible"/>
                                      </p:to>
                                    </p:set>
                                    <p:animEffect transition="in" filter="barn(outVertical)">
                                      <p:cBhvr>
                                        <p:cTn id="105" dur="500"/>
                                        <p:tgtEl>
                                          <p:spTgt spid="67"/>
                                        </p:tgtEl>
                                      </p:cBhvr>
                                    </p:animEffect>
                                  </p:childTnLst>
                                </p:cTn>
                              </p:par>
                            </p:childTnLst>
                          </p:cTn>
                        </p:par>
                        <p:par>
                          <p:cTn id="106" fill="hold">
                            <p:stCondLst>
                              <p:cond delay="500"/>
                            </p:stCondLst>
                            <p:childTnLst>
                              <p:par>
                                <p:cTn id="107" presetID="1" presetClass="entr" presetSubtype="0"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6" presetClass="entr" presetSubtype="37" fill="hold" nodeType="click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barn(outVertical)">
                                      <p:cBhvr>
                                        <p:cTn id="113" dur="500"/>
                                        <p:tgtEl>
                                          <p:spTgt spid="69"/>
                                        </p:tgtEl>
                                      </p:cBhvr>
                                    </p:animEffect>
                                  </p:childTnLst>
                                </p:cTn>
                              </p:par>
                            </p:childTnLst>
                          </p:cTn>
                        </p:par>
                        <p:par>
                          <p:cTn id="114" fill="hold">
                            <p:stCondLst>
                              <p:cond delay="500"/>
                            </p:stCondLst>
                            <p:childTnLst>
                              <p:par>
                                <p:cTn id="115" presetID="1" presetClass="entr" presetSubtype="0"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6" presetClass="entr" presetSubtype="37" fill="hold" nodeType="clickEffect">
                                  <p:stCondLst>
                                    <p:cond delay="0"/>
                                  </p:stCondLst>
                                  <p:childTnLst>
                                    <p:set>
                                      <p:cBhvr>
                                        <p:cTn id="120" dur="1" fill="hold">
                                          <p:stCondLst>
                                            <p:cond delay="0"/>
                                          </p:stCondLst>
                                        </p:cTn>
                                        <p:tgtEl>
                                          <p:spTgt spid="71"/>
                                        </p:tgtEl>
                                        <p:attrNameLst>
                                          <p:attrName>style.visibility</p:attrName>
                                        </p:attrNameLst>
                                      </p:cBhvr>
                                      <p:to>
                                        <p:strVal val="visible"/>
                                      </p:to>
                                    </p:set>
                                    <p:animEffect transition="in" filter="barn(outVertical)">
                                      <p:cBhvr>
                                        <p:cTn id="121" dur="500"/>
                                        <p:tgtEl>
                                          <p:spTgt spid="71"/>
                                        </p:tgtEl>
                                      </p:cBhvr>
                                    </p:animEffect>
                                  </p:childTnLst>
                                </p:cTn>
                              </p:par>
                            </p:childTnLst>
                          </p:cTn>
                        </p:par>
                        <p:par>
                          <p:cTn id="122" fill="hold">
                            <p:stCondLst>
                              <p:cond delay="500"/>
                            </p:stCondLst>
                            <p:childTnLst>
                              <p:par>
                                <p:cTn id="123" presetID="1" presetClass="entr" presetSubtype="0" fill="hold" grpId="0" nodeType="afterEffect">
                                  <p:stCondLst>
                                    <p:cond delay="0"/>
                                  </p:stCondLst>
                                  <p:childTnLst>
                                    <p:set>
                                      <p:cBhvr>
                                        <p:cTn id="12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5" grpId="0" build="p"/>
      <p:bldP spid="21" grpId="0"/>
      <p:bldP spid="17" grpId="0"/>
      <p:bldP spid="18" grpId="0"/>
      <p:bldP spid="25" grpId="0"/>
      <p:bldP spid="26" grpId="0"/>
      <p:bldP spid="27" grpId="0"/>
      <p:bldP spid="28" grpId="0"/>
      <p:bldP spid="29" grpId="0"/>
      <p:bldP spid="46" grpId="0" animBg="1"/>
      <p:bldP spid="19" grpId="0"/>
      <p:bldP spid="30" grpId="0" animBg="1"/>
      <p:bldP spid="31" grpId="0" animBg="1"/>
      <p:bldP spid="32" grpId="0" animBg="1"/>
      <p:bldP spid="3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53A5A"/>
        </a:solidFill>
        <a:effectLst/>
      </p:bgPr>
    </p:bg>
    <p:spTree>
      <p:nvGrpSpPr>
        <p:cNvPr id="1" name=""/>
        <p:cNvGrpSpPr/>
        <p:nvPr/>
      </p:nvGrpSpPr>
      <p:grpSpPr>
        <a:xfrm>
          <a:off x="0" y="0"/>
          <a:ext cx="0" cy="0"/>
          <a:chOff x="0" y="0"/>
          <a:chExt cx="0" cy="0"/>
        </a:xfrm>
      </p:grpSpPr>
      <p:sp>
        <p:nvSpPr>
          <p:cNvPr id="2" name="TextBox 1"/>
          <p:cNvSpPr txBox="1"/>
          <p:nvPr/>
        </p:nvSpPr>
        <p:spPr>
          <a:xfrm>
            <a:off x="1775520" y="188640"/>
            <a:ext cx="8568952" cy="584775"/>
          </a:xfrm>
          <a:prstGeom prst="rect">
            <a:avLst/>
          </a:prstGeom>
          <a:noFill/>
        </p:spPr>
        <p:txBody>
          <a:bodyPr wrap="square" rtlCol="0">
            <a:spAutoFit/>
          </a:bodyPr>
          <a:lstStyle/>
          <a:p>
            <a:pPr algn="ctr"/>
            <a:r>
              <a:rPr lang="en-CA" sz="3200" dirty="0" smtClean="0"/>
              <a:t>What </a:t>
            </a:r>
            <a:r>
              <a:rPr lang="en-CA" sz="3200" dirty="0" err="1" smtClean="0"/>
              <a:t>Transparadigm</a:t>
            </a:r>
            <a:r>
              <a:rPr lang="en-CA" sz="3200" dirty="0" smtClean="0"/>
              <a:t> clients say about us</a:t>
            </a:r>
          </a:p>
        </p:txBody>
      </p:sp>
    </p:spTree>
    <p:controls>
      <mc:AlternateContent xmlns:mc="http://schemas.openxmlformats.org/markup-compatibility/2006">
        <mc:Choice xmlns:v="urn:schemas-microsoft-com:vml" Requires="v">
          <p:control spid="8195" name="ShockwaveFlash1" r:id="rId2" imgW="12192120" imgH="6093000"/>
        </mc:Choice>
        <mc:Fallback>
          <p:control name="ShockwaveFlash1" r:id="rId2" imgW="12192120" imgH="6093000">
            <p:pic>
              <p:nvPicPr>
                <p:cNvPr id="3" name="ShockwaveFlash1"/>
                <p:cNvPicPr>
                  <a:picLocks/>
                </p:cNvPicPr>
                <p:nvPr/>
              </p:nvPicPr>
              <p:blipFill>
                <a:blip r:embed="rId4"/>
                <a:stretch>
                  <a:fillRect/>
                </a:stretch>
              </p:blipFill>
              <p:spPr>
                <a:xfrm>
                  <a:off x="0" y="765175"/>
                  <a:ext cx="12192000" cy="6092825"/>
                </a:xfrm>
                <a:prstGeom prst="rect">
                  <a:avLst/>
                </a:prstGeom>
              </p:spPr>
            </p:pic>
          </p:control>
        </mc:Fallback>
      </mc:AlternateContent>
    </p:controls>
    <p:extLst>
      <p:ext uri="{BB962C8B-B14F-4D97-AF65-F5344CB8AC3E}">
        <p14:creationId xmlns:p14="http://schemas.microsoft.com/office/powerpoint/2010/main" val="2375692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 C</a:t>
            </a:r>
            <a:endParaRPr lang="en-AU" dirty="0"/>
          </a:p>
        </p:txBody>
      </p:sp>
      <p:sp>
        <p:nvSpPr>
          <p:cNvPr id="7" name="TextBox 6"/>
          <p:cNvSpPr txBox="1"/>
          <p:nvPr/>
        </p:nvSpPr>
        <p:spPr>
          <a:xfrm>
            <a:off x="1464667" y="1340768"/>
            <a:ext cx="9262667" cy="1077218"/>
          </a:xfrm>
          <a:prstGeom prst="rect">
            <a:avLst/>
          </a:prstGeom>
          <a:noFill/>
        </p:spPr>
        <p:txBody>
          <a:bodyPr wrap="square" rtlCol="0">
            <a:spAutoFit/>
          </a:bodyPr>
          <a:lstStyle/>
          <a:p>
            <a:pPr algn="ctr"/>
            <a:r>
              <a:rPr lang="en-AU" sz="3200" b="1" i="1" dirty="0" smtClean="0">
                <a:latin typeface="Arsenal" panose="02010504060200020004" pitchFamily="50" charset="0"/>
              </a:rPr>
              <a:t>Are you confident that if you sold your business today you would get what you think it is worth?</a:t>
            </a:r>
            <a:endParaRPr lang="en-AU" sz="2400" b="1" i="1" dirty="0">
              <a:effectLst>
                <a:outerShdw blurRad="38100" dist="38100" dir="2700000" algn="tl">
                  <a:srgbClr val="000000">
                    <a:alpha val="43137"/>
                  </a:srgbClr>
                </a:outerShdw>
              </a:effectLst>
              <a:latin typeface="Arsenal" panose="02010504060200020004" pitchFamily="50" charset="0"/>
            </a:endParaRPr>
          </a:p>
        </p:txBody>
      </p:sp>
      <p:sp>
        <p:nvSpPr>
          <p:cNvPr id="9" name="Content Placeholder 9"/>
          <p:cNvSpPr txBox="1">
            <a:spLocks/>
          </p:cNvSpPr>
          <p:nvPr/>
        </p:nvSpPr>
        <p:spPr>
          <a:xfrm>
            <a:off x="6095999" y="3414500"/>
            <a:ext cx="1440161" cy="120655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en-AU" sz="2800" b="1" dirty="0" smtClean="0">
                <a:latin typeface="Arsenal" panose="02010504060200020004" pitchFamily="50" charset="0"/>
              </a:rPr>
              <a:t>Yes</a:t>
            </a:r>
          </a:p>
          <a:p>
            <a:pPr marL="0" indent="0">
              <a:spcBef>
                <a:spcPts val="1200"/>
              </a:spcBef>
              <a:buFont typeface="Arial" panose="020B0604020202020204" pitchFamily="34" charset="0"/>
              <a:buNone/>
            </a:pPr>
            <a:r>
              <a:rPr lang="en-AU" sz="2800" b="1" dirty="0" smtClean="0">
                <a:latin typeface="Arsenal" panose="02010504060200020004" pitchFamily="50" charset="0"/>
              </a:rPr>
              <a:t>No</a:t>
            </a:r>
          </a:p>
        </p:txBody>
      </p:sp>
      <p:grpSp>
        <p:nvGrpSpPr>
          <p:cNvPr id="11" name="Group 10"/>
          <p:cNvGrpSpPr/>
          <p:nvPr/>
        </p:nvGrpSpPr>
        <p:grpSpPr>
          <a:xfrm>
            <a:off x="5663951" y="3494605"/>
            <a:ext cx="288000" cy="858755"/>
            <a:chOff x="5056872" y="4413094"/>
            <a:chExt cx="288000" cy="858755"/>
          </a:xfrm>
        </p:grpSpPr>
        <p:sp>
          <p:nvSpPr>
            <p:cNvPr id="12" name="Rectangle 11"/>
            <p:cNvSpPr>
              <a:spLocks noChangeAspect="1"/>
            </p:cNvSpPr>
            <p:nvPr/>
          </p:nvSpPr>
          <p:spPr>
            <a:xfrm>
              <a:off x="5056872" y="4413094"/>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p:cNvSpPr>
              <a:spLocks noChangeAspect="1"/>
            </p:cNvSpPr>
            <p:nvPr/>
          </p:nvSpPr>
          <p:spPr>
            <a:xfrm>
              <a:off x="5056872" y="4983849"/>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306667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 A</a:t>
            </a:r>
            <a:endParaRPr lang="en-AU" dirty="0"/>
          </a:p>
        </p:txBody>
      </p:sp>
      <p:sp>
        <p:nvSpPr>
          <p:cNvPr id="7" name="TextBox 6"/>
          <p:cNvSpPr txBox="1"/>
          <p:nvPr/>
        </p:nvSpPr>
        <p:spPr>
          <a:xfrm>
            <a:off x="1464667" y="1340768"/>
            <a:ext cx="9262667" cy="1200329"/>
          </a:xfrm>
          <a:prstGeom prst="rect">
            <a:avLst/>
          </a:prstGeom>
          <a:noFill/>
        </p:spPr>
        <p:txBody>
          <a:bodyPr wrap="square" rtlCol="0">
            <a:spAutoFit/>
          </a:bodyPr>
          <a:lstStyle/>
          <a:p>
            <a:pPr algn="ctr"/>
            <a:r>
              <a:rPr lang="en-AU" sz="3600" b="1" i="1" dirty="0" smtClean="0">
                <a:latin typeface="Arsenal" panose="02010504060200020004" pitchFamily="50" charset="0"/>
              </a:rPr>
              <a:t>Do you think you can now maximize the value of your business over the next 3-5 years?</a:t>
            </a:r>
            <a:endParaRPr lang="en-AU" sz="2800" b="1" i="1" dirty="0">
              <a:effectLst>
                <a:outerShdw blurRad="38100" dist="38100" dir="2700000" algn="tl">
                  <a:srgbClr val="000000">
                    <a:alpha val="43137"/>
                  </a:srgbClr>
                </a:outerShdw>
              </a:effectLst>
              <a:latin typeface="Arsenal" panose="02010504060200020004" pitchFamily="50" charset="0"/>
            </a:endParaRPr>
          </a:p>
        </p:txBody>
      </p:sp>
      <p:sp>
        <p:nvSpPr>
          <p:cNvPr id="9" name="Content Placeholder 9"/>
          <p:cNvSpPr txBox="1">
            <a:spLocks/>
          </p:cNvSpPr>
          <p:nvPr/>
        </p:nvSpPr>
        <p:spPr>
          <a:xfrm>
            <a:off x="6095999" y="3414500"/>
            <a:ext cx="1440161" cy="203072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en-AU" sz="2800" b="1" dirty="0" smtClean="0">
                <a:latin typeface="Arsenal" panose="02010504060200020004" pitchFamily="50" charset="0"/>
              </a:rPr>
              <a:t>Yes</a:t>
            </a:r>
          </a:p>
          <a:p>
            <a:pPr marL="0" indent="0">
              <a:spcBef>
                <a:spcPts val="1200"/>
              </a:spcBef>
              <a:buFont typeface="Arial" panose="020B0604020202020204" pitchFamily="34" charset="0"/>
              <a:buNone/>
            </a:pPr>
            <a:r>
              <a:rPr lang="en-AU" sz="2800" b="1" dirty="0" smtClean="0">
                <a:latin typeface="Arsenal" panose="02010504060200020004" pitchFamily="50" charset="0"/>
              </a:rPr>
              <a:t>No</a:t>
            </a:r>
          </a:p>
          <a:p>
            <a:pPr marL="0" indent="0">
              <a:spcBef>
                <a:spcPts val="1200"/>
              </a:spcBef>
              <a:buFont typeface="Arial" panose="020B0604020202020204" pitchFamily="34" charset="0"/>
              <a:buNone/>
            </a:pPr>
            <a:r>
              <a:rPr lang="en-AU" sz="2800" b="1" dirty="0" smtClean="0">
                <a:latin typeface="Arsenal" panose="02010504060200020004" pitchFamily="50" charset="0"/>
              </a:rPr>
              <a:t>Maybe</a:t>
            </a:r>
          </a:p>
        </p:txBody>
      </p:sp>
      <p:grpSp>
        <p:nvGrpSpPr>
          <p:cNvPr id="11" name="Group 10"/>
          <p:cNvGrpSpPr/>
          <p:nvPr/>
        </p:nvGrpSpPr>
        <p:grpSpPr>
          <a:xfrm>
            <a:off x="5663951" y="3494605"/>
            <a:ext cx="288000" cy="1439297"/>
            <a:chOff x="5056872" y="4413094"/>
            <a:chExt cx="288000" cy="1439297"/>
          </a:xfrm>
        </p:grpSpPr>
        <p:sp>
          <p:nvSpPr>
            <p:cNvPr id="12" name="Rectangle 11"/>
            <p:cNvSpPr>
              <a:spLocks noChangeAspect="1"/>
            </p:cNvSpPr>
            <p:nvPr/>
          </p:nvSpPr>
          <p:spPr>
            <a:xfrm>
              <a:off x="5056872" y="4413094"/>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p:cNvSpPr>
              <a:spLocks noChangeAspect="1"/>
            </p:cNvSpPr>
            <p:nvPr/>
          </p:nvSpPr>
          <p:spPr>
            <a:xfrm>
              <a:off x="5056872" y="4983849"/>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ectangle 13"/>
            <p:cNvSpPr>
              <a:spLocks noChangeAspect="1"/>
            </p:cNvSpPr>
            <p:nvPr/>
          </p:nvSpPr>
          <p:spPr>
            <a:xfrm>
              <a:off x="5056872" y="5564391"/>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2696807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 B</a:t>
            </a:r>
            <a:endParaRPr lang="en-AU" dirty="0"/>
          </a:p>
        </p:txBody>
      </p:sp>
      <p:sp>
        <p:nvSpPr>
          <p:cNvPr id="7" name="TextBox 6"/>
          <p:cNvSpPr txBox="1"/>
          <p:nvPr/>
        </p:nvSpPr>
        <p:spPr>
          <a:xfrm>
            <a:off x="1464667" y="1340768"/>
            <a:ext cx="9262667" cy="1077218"/>
          </a:xfrm>
          <a:prstGeom prst="rect">
            <a:avLst/>
          </a:prstGeom>
          <a:noFill/>
        </p:spPr>
        <p:txBody>
          <a:bodyPr wrap="square" rtlCol="0">
            <a:spAutoFit/>
          </a:bodyPr>
          <a:lstStyle/>
          <a:p>
            <a:pPr algn="ctr"/>
            <a:r>
              <a:rPr lang="en-AU" sz="3200" b="1" i="1" dirty="0" smtClean="0">
                <a:latin typeface="Arsenal" panose="02010504060200020004" pitchFamily="50" charset="0"/>
              </a:rPr>
              <a:t>Are you confident that if you sold your business in the future you would get what you think it is worth?</a:t>
            </a:r>
            <a:endParaRPr lang="en-AU" sz="2400" b="1" i="1" dirty="0">
              <a:effectLst>
                <a:outerShdw blurRad="38100" dist="38100" dir="2700000" algn="tl">
                  <a:srgbClr val="000000">
                    <a:alpha val="43137"/>
                  </a:srgbClr>
                </a:outerShdw>
              </a:effectLst>
              <a:latin typeface="Arsenal" panose="02010504060200020004" pitchFamily="50" charset="0"/>
            </a:endParaRPr>
          </a:p>
        </p:txBody>
      </p:sp>
      <p:sp>
        <p:nvSpPr>
          <p:cNvPr id="9" name="Content Placeholder 9"/>
          <p:cNvSpPr txBox="1">
            <a:spLocks/>
          </p:cNvSpPr>
          <p:nvPr/>
        </p:nvSpPr>
        <p:spPr>
          <a:xfrm>
            <a:off x="6095999" y="3414500"/>
            <a:ext cx="1440161" cy="203072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en-AU" sz="2800" b="1" dirty="0" smtClean="0">
                <a:latin typeface="Arsenal" panose="02010504060200020004" pitchFamily="50" charset="0"/>
              </a:rPr>
              <a:t>Yes</a:t>
            </a:r>
          </a:p>
          <a:p>
            <a:pPr marL="0" indent="0">
              <a:spcBef>
                <a:spcPts val="1200"/>
              </a:spcBef>
              <a:buFont typeface="Arial" panose="020B0604020202020204" pitchFamily="34" charset="0"/>
              <a:buNone/>
            </a:pPr>
            <a:r>
              <a:rPr lang="en-AU" sz="2800" b="1" dirty="0" smtClean="0">
                <a:latin typeface="Arsenal" panose="02010504060200020004" pitchFamily="50" charset="0"/>
              </a:rPr>
              <a:t>No</a:t>
            </a:r>
          </a:p>
          <a:p>
            <a:pPr marL="0" indent="0">
              <a:spcBef>
                <a:spcPts val="1200"/>
              </a:spcBef>
              <a:buFont typeface="Arial" panose="020B0604020202020204" pitchFamily="34" charset="0"/>
              <a:buNone/>
            </a:pPr>
            <a:r>
              <a:rPr lang="en-AU" sz="2800" b="1" dirty="0" smtClean="0">
                <a:latin typeface="Arsenal" panose="02010504060200020004" pitchFamily="50" charset="0"/>
              </a:rPr>
              <a:t>Maybe</a:t>
            </a:r>
          </a:p>
        </p:txBody>
      </p:sp>
      <p:grpSp>
        <p:nvGrpSpPr>
          <p:cNvPr id="11" name="Group 10"/>
          <p:cNvGrpSpPr/>
          <p:nvPr/>
        </p:nvGrpSpPr>
        <p:grpSpPr>
          <a:xfrm>
            <a:off x="5663951" y="3494605"/>
            <a:ext cx="288000" cy="1439297"/>
            <a:chOff x="5056872" y="4413094"/>
            <a:chExt cx="288000" cy="1439297"/>
          </a:xfrm>
        </p:grpSpPr>
        <p:sp>
          <p:nvSpPr>
            <p:cNvPr id="12" name="Rectangle 11"/>
            <p:cNvSpPr>
              <a:spLocks noChangeAspect="1"/>
            </p:cNvSpPr>
            <p:nvPr/>
          </p:nvSpPr>
          <p:spPr>
            <a:xfrm>
              <a:off x="5056872" y="4413094"/>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p:cNvSpPr>
              <a:spLocks noChangeAspect="1"/>
            </p:cNvSpPr>
            <p:nvPr/>
          </p:nvSpPr>
          <p:spPr>
            <a:xfrm>
              <a:off x="5056872" y="4983849"/>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ectangle 13"/>
            <p:cNvSpPr>
              <a:spLocks noChangeAspect="1"/>
            </p:cNvSpPr>
            <p:nvPr/>
          </p:nvSpPr>
          <p:spPr>
            <a:xfrm>
              <a:off x="5056872" y="5564391"/>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2543233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 C</a:t>
            </a:r>
            <a:endParaRPr lang="en-AU" dirty="0"/>
          </a:p>
        </p:txBody>
      </p:sp>
      <p:sp>
        <p:nvSpPr>
          <p:cNvPr id="7" name="TextBox 6"/>
          <p:cNvSpPr txBox="1"/>
          <p:nvPr/>
        </p:nvSpPr>
        <p:spPr>
          <a:xfrm>
            <a:off x="1464667" y="1340768"/>
            <a:ext cx="9262667" cy="1077218"/>
          </a:xfrm>
          <a:prstGeom prst="rect">
            <a:avLst/>
          </a:prstGeom>
          <a:noFill/>
        </p:spPr>
        <p:txBody>
          <a:bodyPr wrap="square" rtlCol="0">
            <a:spAutoFit/>
          </a:bodyPr>
          <a:lstStyle/>
          <a:p>
            <a:pPr algn="ctr"/>
            <a:r>
              <a:rPr lang="en-AU" sz="3200" b="1" i="1" dirty="0" smtClean="0">
                <a:latin typeface="Arsenal" panose="02010504060200020004" pitchFamily="50" charset="0"/>
              </a:rPr>
              <a:t>Do you now better understand how to put a strategy in place to optimize the value of your business?</a:t>
            </a:r>
            <a:endParaRPr lang="en-AU" sz="2400" b="1" i="1" dirty="0">
              <a:effectLst>
                <a:outerShdw blurRad="38100" dist="38100" dir="2700000" algn="tl">
                  <a:srgbClr val="000000">
                    <a:alpha val="43137"/>
                  </a:srgbClr>
                </a:outerShdw>
              </a:effectLst>
              <a:latin typeface="Arsenal" panose="02010504060200020004" pitchFamily="50" charset="0"/>
            </a:endParaRPr>
          </a:p>
        </p:txBody>
      </p:sp>
      <p:sp>
        <p:nvSpPr>
          <p:cNvPr id="9" name="Content Placeholder 9"/>
          <p:cNvSpPr txBox="1">
            <a:spLocks/>
          </p:cNvSpPr>
          <p:nvPr/>
        </p:nvSpPr>
        <p:spPr>
          <a:xfrm>
            <a:off x="6095999" y="3414500"/>
            <a:ext cx="1440161" cy="203072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en-AU" sz="2800" b="1" dirty="0" smtClean="0">
                <a:latin typeface="Arsenal" panose="02010504060200020004" pitchFamily="50" charset="0"/>
              </a:rPr>
              <a:t>Yes</a:t>
            </a:r>
          </a:p>
          <a:p>
            <a:pPr marL="0" indent="0">
              <a:spcBef>
                <a:spcPts val="1200"/>
              </a:spcBef>
              <a:buFont typeface="Arial" panose="020B0604020202020204" pitchFamily="34" charset="0"/>
              <a:buNone/>
            </a:pPr>
            <a:r>
              <a:rPr lang="en-AU" sz="2800" b="1" dirty="0" smtClean="0">
                <a:latin typeface="Arsenal" panose="02010504060200020004" pitchFamily="50" charset="0"/>
              </a:rPr>
              <a:t>No</a:t>
            </a:r>
          </a:p>
          <a:p>
            <a:pPr marL="0" indent="0">
              <a:spcBef>
                <a:spcPts val="1200"/>
              </a:spcBef>
              <a:buFont typeface="Arial" panose="020B0604020202020204" pitchFamily="34" charset="0"/>
              <a:buNone/>
            </a:pPr>
            <a:r>
              <a:rPr lang="en-AU" sz="2800" b="1" dirty="0" smtClean="0">
                <a:latin typeface="Arsenal" panose="02010504060200020004" pitchFamily="50" charset="0"/>
              </a:rPr>
              <a:t>Maybe</a:t>
            </a:r>
          </a:p>
        </p:txBody>
      </p:sp>
      <p:grpSp>
        <p:nvGrpSpPr>
          <p:cNvPr id="11" name="Group 10"/>
          <p:cNvGrpSpPr/>
          <p:nvPr/>
        </p:nvGrpSpPr>
        <p:grpSpPr>
          <a:xfrm>
            <a:off x="5663951" y="3494605"/>
            <a:ext cx="288000" cy="1439297"/>
            <a:chOff x="5056872" y="4413094"/>
            <a:chExt cx="288000" cy="1439297"/>
          </a:xfrm>
        </p:grpSpPr>
        <p:sp>
          <p:nvSpPr>
            <p:cNvPr id="12" name="Rectangle 11"/>
            <p:cNvSpPr>
              <a:spLocks noChangeAspect="1"/>
            </p:cNvSpPr>
            <p:nvPr/>
          </p:nvSpPr>
          <p:spPr>
            <a:xfrm>
              <a:off x="5056872" y="4413094"/>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p:cNvSpPr>
              <a:spLocks noChangeAspect="1"/>
            </p:cNvSpPr>
            <p:nvPr/>
          </p:nvSpPr>
          <p:spPr>
            <a:xfrm>
              <a:off x="5056872" y="4983849"/>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ectangle 13"/>
            <p:cNvSpPr>
              <a:spLocks noChangeAspect="1"/>
            </p:cNvSpPr>
            <p:nvPr/>
          </p:nvSpPr>
          <p:spPr>
            <a:xfrm>
              <a:off x="5056872" y="5564391"/>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367586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53A5A"/>
        </a:solidFill>
        <a:effectLst/>
      </p:bgPr>
    </p:bg>
    <p:spTree>
      <p:nvGrpSpPr>
        <p:cNvPr id="1" name=""/>
        <p:cNvGrpSpPr/>
        <p:nvPr/>
      </p:nvGrpSpPr>
      <p:grpSpPr>
        <a:xfrm>
          <a:off x="0" y="0"/>
          <a:ext cx="0" cy="0"/>
          <a:chOff x="0" y="0"/>
          <a:chExt cx="0" cy="0"/>
        </a:xfrm>
      </p:grpSpPr>
      <p:sp>
        <p:nvSpPr>
          <p:cNvPr id="2" name="TextBox 1"/>
          <p:cNvSpPr txBox="1"/>
          <p:nvPr/>
        </p:nvSpPr>
        <p:spPr>
          <a:xfrm>
            <a:off x="1775520" y="116632"/>
            <a:ext cx="8568952" cy="584775"/>
          </a:xfrm>
          <a:prstGeom prst="rect">
            <a:avLst/>
          </a:prstGeom>
          <a:noFill/>
        </p:spPr>
        <p:txBody>
          <a:bodyPr wrap="square" rtlCol="0">
            <a:spAutoFit/>
          </a:bodyPr>
          <a:lstStyle/>
          <a:p>
            <a:pPr algn="ctr"/>
            <a:r>
              <a:rPr lang="en-CA" sz="3200" i="1" dirty="0" smtClean="0"/>
              <a:t>The Value of Perspective </a:t>
            </a:r>
            <a:r>
              <a:rPr lang="en-CA" sz="3200" dirty="0" smtClean="0"/>
              <a:t>video</a:t>
            </a:r>
            <a:endParaRPr lang="en-CA" sz="3200" dirty="0"/>
          </a:p>
        </p:txBody>
      </p:sp>
    </p:spTree>
    <p:controls>
      <mc:AlternateContent xmlns:mc="http://schemas.openxmlformats.org/markup-compatibility/2006">
        <mc:Choice xmlns:v="urn:schemas-microsoft-com:vml" Requires="v">
          <p:control spid="9218" name="ShockwaveFlash1" r:id="rId2" imgW="12192120" imgH="6093000"/>
        </mc:Choice>
        <mc:Fallback>
          <p:control name="ShockwaveFlash1" r:id="rId2" imgW="12192120" imgH="6093000">
            <p:pic>
              <p:nvPicPr>
                <p:cNvPr id="3" name="ShockwaveFlash1"/>
                <p:cNvPicPr>
                  <a:picLocks/>
                </p:cNvPicPr>
                <p:nvPr/>
              </p:nvPicPr>
              <p:blipFill>
                <a:blip r:embed="rId4"/>
                <a:stretch>
                  <a:fillRect/>
                </a:stretch>
              </p:blipFill>
              <p:spPr>
                <a:xfrm>
                  <a:off x="0" y="765175"/>
                  <a:ext cx="12192000" cy="6092825"/>
                </a:xfrm>
                <a:prstGeom prst="rect">
                  <a:avLst/>
                </a:prstGeom>
              </p:spPr>
            </p:pic>
          </p:control>
        </mc:Fallback>
      </mc:AlternateContent>
    </p:controls>
    <p:extLst>
      <p:ext uri="{BB962C8B-B14F-4D97-AF65-F5344CB8AC3E}">
        <p14:creationId xmlns:p14="http://schemas.microsoft.com/office/powerpoint/2010/main" val="20003892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38" y="-1"/>
            <a:ext cx="12214938" cy="6870903"/>
          </a:xfrm>
          <a:prstGeom prst="rect">
            <a:avLst/>
          </a:prstGeom>
        </p:spPr>
      </p:pic>
      <p:sp>
        <p:nvSpPr>
          <p:cNvPr id="7" name="Rectangle 6"/>
          <p:cNvSpPr/>
          <p:nvPr/>
        </p:nvSpPr>
        <p:spPr>
          <a:xfrm>
            <a:off x="8040216" y="5478922"/>
            <a:ext cx="4151784" cy="10367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Box 7"/>
          <p:cNvSpPr txBox="1"/>
          <p:nvPr/>
        </p:nvSpPr>
        <p:spPr>
          <a:xfrm>
            <a:off x="275155" y="1268760"/>
            <a:ext cx="5316789" cy="1107996"/>
          </a:xfrm>
          <a:prstGeom prst="rect">
            <a:avLst/>
          </a:prstGeom>
          <a:noFill/>
        </p:spPr>
        <p:txBody>
          <a:bodyPr wrap="square" rtlCol="0">
            <a:spAutoFit/>
          </a:bodyPr>
          <a:lstStyle/>
          <a:p>
            <a:r>
              <a:rPr lang="en-AU" sz="6600" dirty="0" smtClean="0">
                <a:latin typeface="Comfortaa" panose="020F0603070000060003" pitchFamily="34" charset="0"/>
              </a:rPr>
              <a:t>Questions?</a:t>
            </a:r>
            <a:endParaRPr lang="en-AU" sz="6600" dirty="0">
              <a:latin typeface="Comfortaa" panose="020F0603070000060003" pitchFamily="34"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0256" y="5564495"/>
            <a:ext cx="3168352" cy="865639"/>
          </a:xfrm>
          <a:prstGeom prst="rect">
            <a:avLst/>
          </a:prstGeom>
        </p:spPr>
      </p:pic>
      <p:sp>
        <p:nvSpPr>
          <p:cNvPr id="12" name="TextBox 11"/>
          <p:cNvSpPr txBox="1"/>
          <p:nvPr/>
        </p:nvSpPr>
        <p:spPr>
          <a:xfrm>
            <a:off x="7848872" y="5055567"/>
            <a:ext cx="4439816" cy="461665"/>
          </a:xfrm>
          <a:prstGeom prst="rect">
            <a:avLst/>
          </a:prstGeom>
          <a:noFill/>
        </p:spPr>
        <p:txBody>
          <a:bodyPr wrap="square" rtlCol="0">
            <a:spAutoFit/>
          </a:bodyPr>
          <a:lstStyle/>
          <a:p>
            <a:pPr algn="ctr"/>
            <a:r>
              <a:rPr lang="en-AU" sz="2400" b="1" dirty="0" smtClean="0">
                <a:latin typeface="Arsenal" panose="02010504060200020004" pitchFamily="50" charset="0"/>
              </a:rPr>
              <a:t>A DISCUSSION FACILITATED BY</a:t>
            </a:r>
            <a:endParaRPr lang="en-CA" sz="2400" b="1" dirty="0">
              <a:latin typeface="Arsenal" panose="02010504060200020004" pitchFamily="50" charset="0"/>
            </a:endParaRPr>
          </a:p>
        </p:txBody>
      </p:sp>
    </p:spTree>
    <p:extLst>
      <p:ext uri="{BB962C8B-B14F-4D97-AF65-F5344CB8AC3E}">
        <p14:creationId xmlns:p14="http://schemas.microsoft.com/office/powerpoint/2010/main" val="952674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 D</a:t>
            </a:r>
            <a:endParaRPr lang="en-AU" dirty="0"/>
          </a:p>
        </p:txBody>
      </p:sp>
      <p:sp>
        <p:nvSpPr>
          <p:cNvPr id="7" name="TextBox 6"/>
          <p:cNvSpPr txBox="1"/>
          <p:nvPr/>
        </p:nvSpPr>
        <p:spPr>
          <a:xfrm>
            <a:off x="1464667" y="1340768"/>
            <a:ext cx="9262667" cy="1200329"/>
          </a:xfrm>
          <a:prstGeom prst="rect">
            <a:avLst/>
          </a:prstGeom>
          <a:noFill/>
        </p:spPr>
        <p:txBody>
          <a:bodyPr wrap="square" rtlCol="0">
            <a:spAutoFit/>
          </a:bodyPr>
          <a:lstStyle/>
          <a:p>
            <a:pPr algn="ctr"/>
            <a:r>
              <a:rPr lang="en-AU" sz="3600" b="1" i="1" dirty="0" smtClean="0">
                <a:latin typeface="Arsenal" panose="02010504060200020004" pitchFamily="50" charset="0"/>
              </a:rPr>
              <a:t>Do you know how to optimize the value of your business over the next 3-5 years?</a:t>
            </a:r>
            <a:endParaRPr lang="en-AU" sz="2800" b="1" i="1" dirty="0">
              <a:effectLst>
                <a:outerShdw blurRad="38100" dist="38100" dir="2700000" algn="tl">
                  <a:srgbClr val="000000">
                    <a:alpha val="43137"/>
                  </a:srgbClr>
                </a:outerShdw>
              </a:effectLst>
              <a:latin typeface="Arsenal" panose="02010504060200020004" pitchFamily="50" charset="0"/>
            </a:endParaRPr>
          </a:p>
        </p:txBody>
      </p:sp>
      <p:sp>
        <p:nvSpPr>
          <p:cNvPr id="9" name="Content Placeholder 9"/>
          <p:cNvSpPr txBox="1">
            <a:spLocks/>
          </p:cNvSpPr>
          <p:nvPr/>
        </p:nvSpPr>
        <p:spPr>
          <a:xfrm>
            <a:off x="6095999" y="3414500"/>
            <a:ext cx="1440161" cy="203072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en-AU" sz="2800" b="1" dirty="0" smtClean="0">
                <a:latin typeface="Arsenal" panose="02010504060200020004" pitchFamily="50" charset="0"/>
              </a:rPr>
              <a:t>Yes</a:t>
            </a:r>
          </a:p>
          <a:p>
            <a:pPr marL="0" indent="0">
              <a:spcBef>
                <a:spcPts val="1200"/>
              </a:spcBef>
              <a:buFont typeface="Arial" panose="020B0604020202020204" pitchFamily="34" charset="0"/>
              <a:buNone/>
            </a:pPr>
            <a:r>
              <a:rPr lang="en-AU" sz="2800" b="1" dirty="0" smtClean="0">
                <a:latin typeface="Arsenal" panose="02010504060200020004" pitchFamily="50" charset="0"/>
              </a:rPr>
              <a:t>No</a:t>
            </a:r>
          </a:p>
          <a:p>
            <a:pPr marL="0" indent="0">
              <a:spcBef>
                <a:spcPts val="1200"/>
              </a:spcBef>
              <a:buFont typeface="Arial" panose="020B0604020202020204" pitchFamily="34" charset="0"/>
              <a:buNone/>
            </a:pPr>
            <a:r>
              <a:rPr lang="en-AU" sz="2800" b="1" dirty="0" smtClean="0">
                <a:latin typeface="Arsenal" panose="02010504060200020004" pitchFamily="50" charset="0"/>
              </a:rPr>
              <a:t>Maybe</a:t>
            </a:r>
          </a:p>
        </p:txBody>
      </p:sp>
      <p:grpSp>
        <p:nvGrpSpPr>
          <p:cNvPr id="11" name="Group 10"/>
          <p:cNvGrpSpPr/>
          <p:nvPr/>
        </p:nvGrpSpPr>
        <p:grpSpPr>
          <a:xfrm>
            <a:off x="5663951" y="3494605"/>
            <a:ext cx="288000" cy="1439297"/>
            <a:chOff x="5056872" y="4413094"/>
            <a:chExt cx="288000" cy="1439297"/>
          </a:xfrm>
        </p:grpSpPr>
        <p:sp>
          <p:nvSpPr>
            <p:cNvPr id="12" name="Rectangle 11"/>
            <p:cNvSpPr>
              <a:spLocks noChangeAspect="1"/>
            </p:cNvSpPr>
            <p:nvPr/>
          </p:nvSpPr>
          <p:spPr>
            <a:xfrm>
              <a:off x="5056872" y="4413094"/>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p:cNvSpPr>
              <a:spLocks noChangeAspect="1"/>
            </p:cNvSpPr>
            <p:nvPr/>
          </p:nvSpPr>
          <p:spPr>
            <a:xfrm>
              <a:off x="5056872" y="4983849"/>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ectangle 13"/>
            <p:cNvSpPr>
              <a:spLocks noChangeAspect="1"/>
            </p:cNvSpPr>
            <p:nvPr/>
          </p:nvSpPr>
          <p:spPr>
            <a:xfrm>
              <a:off x="5056872" y="5564391"/>
              <a:ext cx="288000" cy="288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2418998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7104112" y="3212976"/>
            <a:ext cx="5231904" cy="3442394"/>
          </a:xfrm>
        </p:spPr>
        <p:txBody>
          <a:bodyPr/>
          <a:lstStyle/>
          <a:p>
            <a:r>
              <a:rPr lang="en-AU" b="1" dirty="0" smtClean="0">
                <a:solidFill>
                  <a:srgbClr val="033C5A"/>
                </a:solidFill>
                <a:latin typeface="Comfortaa" panose="020F0603070000060003" pitchFamily="34" charset="0"/>
              </a:rPr>
              <a:t>A business can be positioned for </a:t>
            </a:r>
            <a:r>
              <a:rPr lang="en-AU" b="1" dirty="0" smtClean="0">
                <a:solidFill>
                  <a:srgbClr val="FC5A24"/>
                </a:solidFill>
                <a:latin typeface="Comfortaa" panose="020F0603070000060003" pitchFamily="34" charset="0"/>
              </a:rPr>
              <a:t>optimal value</a:t>
            </a:r>
            <a:endParaRPr lang="en-CA" b="1" dirty="0">
              <a:solidFill>
                <a:srgbClr val="FC5A24"/>
              </a:solidFill>
              <a:latin typeface="Comfortaa" panose="020F0603070000060003" pitchFamily="34" charset="0"/>
            </a:endParaRPr>
          </a:p>
        </p:txBody>
      </p:sp>
    </p:spTree>
    <p:extLst>
      <p:ext uri="{BB962C8B-B14F-4D97-AF65-F5344CB8AC3E}">
        <p14:creationId xmlns:p14="http://schemas.microsoft.com/office/powerpoint/2010/main" val="648264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2856869" y="3452175"/>
            <a:ext cx="3556191" cy="2160000"/>
            <a:chOff x="2856869" y="3452175"/>
            <a:chExt cx="3556191" cy="2160000"/>
          </a:xfrm>
        </p:grpSpPr>
        <p:sp>
          <p:nvSpPr>
            <p:cNvPr id="57" name="Right Triangle 56"/>
            <p:cNvSpPr>
              <a:spLocks noChangeAspect="1"/>
            </p:cNvSpPr>
            <p:nvPr/>
          </p:nvSpPr>
          <p:spPr>
            <a:xfrm rot="8100000" flipH="1">
              <a:off x="2856869" y="4208175"/>
              <a:ext cx="648000" cy="648000"/>
            </a:xfrm>
            <a:prstGeom prst="rtTriangle">
              <a:avLst/>
            </a:prstGeom>
            <a:solidFill>
              <a:srgbClr val="01A8E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12" name="Group 11"/>
            <p:cNvGrpSpPr/>
            <p:nvPr/>
          </p:nvGrpSpPr>
          <p:grpSpPr>
            <a:xfrm>
              <a:off x="3176259" y="3452175"/>
              <a:ext cx="3236801" cy="2160000"/>
              <a:chOff x="2396173" y="3596989"/>
              <a:chExt cx="3236801" cy="2160000"/>
            </a:xfrm>
          </p:grpSpPr>
          <p:sp>
            <p:nvSpPr>
              <p:cNvPr id="11" name="Rectangle 10"/>
              <p:cNvSpPr/>
              <p:nvPr/>
            </p:nvSpPr>
            <p:spPr>
              <a:xfrm>
                <a:off x="2396173" y="3596989"/>
                <a:ext cx="2880000" cy="2160000"/>
              </a:xfrm>
              <a:prstGeom prst="rect">
                <a:avLst/>
              </a:prstGeom>
              <a:solidFill>
                <a:srgbClr val="01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6" name="Right Triangle 55"/>
              <p:cNvSpPr>
                <a:spLocks noChangeAspect="1"/>
              </p:cNvSpPr>
              <p:nvPr/>
            </p:nvSpPr>
            <p:spPr>
              <a:xfrm rot="8100000" flipH="1">
                <a:off x="4984974" y="4352989"/>
                <a:ext cx="648000" cy="648000"/>
              </a:xfrm>
              <a:prstGeom prst="rtTriangle">
                <a:avLst/>
              </a:prstGeom>
              <a:solidFill>
                <a:srgbClr val="053A5A"/>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grpSp>
        <p:nvGrpSpPr>
          <p:cNvPr id="53" name="Group 52"/>
          <p:cNvGrpSpPr/>
          <p:nvPr/>
        </p:nvGrpSpPr>
        <p:grpSpPr>
          <a:xfrm flipH="1">
            <a:off x="5757776" y="2750266"/>
            <a:ext cx="3578584" cy="3563818"/>
            <a:chOff x="3392190" y="479581"/>
            <a:chExt cx="3578584" cy="3563818"/>
          </a:xfrm>
        </p:grpSpPr>
        <p:sp>
          <p:nvSpPr>
            <p:cNvPr id="54" name="Freeform 53"/>
            <p:cNvSpPr>
              <a:spLocks noChangeAspect="1"/>
            </p:cNvSpPr>
            <p:nvPr/>
          </p:nvSpPr>
          <p:spPr>
            <a:xfrm rot="-8100000">
              <a:off x="3406956" y="479581"/>
              <a:ext cx="3563818" cy="3563818"/>
            </a:xfrm>
            <a:custGeom>
              <a:avLst/>
              <a:gdLst>
                <a:gd name="connsiteX0" fmla="*/ 3563818 w 3563818"/>
                <a:gd name="connsiteY0" fmla="*/ 1527350 h 3563818"/>
                <a:gd name="connsiteX1" fmla="*/ 1527350 w 3563818"/>
                <a:gd name="connsiteY1" fmla="*/ 3563818 h 3563818"/>
                <a:gd name="connsiteX2" fmla="*/ 1053144 w 3563818"/>
                <a:gd name="connsiteY2" fmla="*/ 3089612 h 3563818"/>
                <a:gd name="connsiteX3" fmla="*/ 474205 w 3563818"/>
                <a:gd name="connsiteY3" fmla="*/ 3089612 h 3563818"/>
                <a:gd name="connsiteX4" fmla="*/ 474205 w 3563818"/>
                <a:gd name="connsiteY4" fmla="*/ 2510673 h 3563818"/>
                <a:gd name="connsiteX5" fmla="*/ 0 w 3563818"/>
                <a:gd name="connsiteY5" fmla="*/ 2036467 h 3563818"/>
                <a:gd name="connsiteX6" fmla="*/ 2036467 w 3563818"/>
                <a:gd name="connsiteY6" fmla="*/ 0 h 356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3818" h="3563818">
                  <a:moveTo>
                    <a:pt x="3563818" y="1527350"/>
                  </a:moveTo>
                  <a:lnTo>
                    <a:pt x="1527350" y="3563818"/>
                  </a:lnTo>
                  <a:lnTo>
                    <a:pt x="1053144" y="3089612"/>
                  </a:lnTo>
                  <a:lnTo>
                    <a:pt x="474205" y="3089612"/>
                  </a:lnTo>
                  <a:lnTo>
                    <a:pt x="474205" y="2510673"/>
                  </a:lnTo>
                  <a:lnTo>
                    <a:pt x="0" y="2036467"/>
                  </a:lnTo>
                  <a:lnTo>
                    <a:pt x="2036467" y="0"/>
                  </a:lnTo>
                  <a:close/>
                </a:path>
              </a:pathLst>
            </a:custGeom>
            <a:solidFill>
              <a:srgbClr val="FBC902"/>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5" name="Right Triangle 54"/>
            <p:cNvSpPr>
              <a:spLocks noChangeAspect="1"/>
            </p:cNvSpPr>
            <p:nvPr/>
          </p:nvSpPr>
          <p:spPr>
            <a:xfrm rot="-8100000">
              <a:off x="3392190" y="1919490"/>
              <a:ext cx="684000" cy="684000"/>
            </a:xfrm>
            <a:prstGeom prst="rtTriangle">
              <a:avLst/>
            </a:prstGeom>
            <a:solidFill>
              <a:srgbClr val="053A5A"/>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0" name="Group 9"/>
          <p:cNvGrpSpPr/>
          <p:nvPr/>
        </p:nvGrpSpPr>
        <p:grpSpPr>
          <a:xfrm>
            <a:off x="8688288" y="2750266"/>
            <a:ext cx="3563818" cy="3563818"/>
            <a:chOff x="8615986" y="2707860"/>
            <a:chExt cx="3563818" cy="3563818"/>
          </a:xfrm>
        </p:grpSpPr>
        <p:sp>
          <p:nvSpPr>
            <p:cNvPr id="45" name="Freeform 44"/>
            <p:cNvSpPr>
              <a:spLocks noChangeAspect="1"/>
            </p:cNvSpPr>
            <p:nvPr/>
          </p:nvSpPr>
          <p:spPr>
            <a:xfrm rot="2700000">
              <a:off x="8615986" y="2707860"/>
              <a:ext cx="3563818" cy="3563818"/>
            </a:xfrm>
            <a:custGeom>
              <a:avLst/>
              <a:gdLst>
                <a:gd name="connsiteX0" fmla="*/ 0 w 3563818"/>
                <a:gd name="connsiteY0" fmla="*/ 2036467 h 3563818"/>
                <a:gd name="connsiteX1" fmla="*/ 2036468 w 3563818"/>
                <a:gd name="connsiteY1" fmla="*/ 0 h 3563818"/>
                <a:gd name="connsiteX2" fmla="*/ 3563818 w 3563818"/>
                <a:gd name="connsiteY2" fmla="*/ 1527351 h 3563818"/>
                <a:gd name="connsiteX3" fmla="*/ 1527351 w 3563818"/>
                <a:gd name="connsiteY3" fmla="*/ 3563818 h 3563818"/>
                <a:gd name="connsiteX4" fmla="*/ 1098644 w 3563818"/>
                <a:gd name="connsiteY4" fmla="*/ 3135112 h 3563818"/>
                <a:gd name="connsiteX5" fmla="*/ 428706 w 3563818"/>
                <a:gd name="connsiteY5" fmla="*/ 3135112 h 3563818"/>
                <a:gd name="connsiteX6" fmla="*/ 428706 w 3563818"/>
                <a:gd name="connsiteY6" fmla="*/ 2465174 h 356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3818" h="3563818">
                  <a:moveTo>
                    <a:pt x="0" y="2036467"/>
                  </a:moveTo>
                  <a:lnTo>
                    <a:pt x="2036468" y="0"/>
                  </a:lnTo>
                  <a:lnTo>
                    <a:pt x="3563818" y="1527351"/>
                  </a:lnTo>
                  <a:lnTo>
                    <a:pt x="1527351" y="3563818"/>
                  </a:lnTo>
                  <a:lnTo>
                    <a:pt x="1098644" y="3135112"/>
                  </a:lnTo>
                  <a:lnTo>
                    <a:pt x="428706" y="3135112"/>
                  </a:lnTo>
                  <a:lnTo>
                    <a:pt x="428706" y="2465174"/>
                  </a:lnTo>
                  <a:close/>
                </a:path>
              </a:pathLst>
            </a:custGeom>
            <a:solidFill>
              <a:srgbClr val="01A8E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8" name="Right Triangle 37"/>
            <p:cNvSpPr>
              <a:spLocks noChangeAspect="1"/>
            </p:cNvSpPr>
            <p:nvPr/>
          </p:nvSpPr>
          <p:spPr>
            <a:xfrm rot="18900000">
              <a:off x="10051600" y="3050060"/>
              <a:ext cx="684000" cy="684000"/>
            </a:xfrm>
            <a:prstGeom prst="rtTriangle">
              <a:avLst/>
            </a:prstGeom>
            <a:solidFill>
              <a:srgbClr val="053A5A"/>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9" name="Group 8"/>
          <p:cNvGrpSpPr/>
          <p:nvPr/>
        </p:nvGrpSpPr>
        <p:grpSpPr>
          <a:xfrm>
            <a:off x="8711322" y="1205882"/>
            <a:ext cx="3190572" cy="2643661"/>
            <a:chOff x="8676351" y="1191368"/>
            <a:chExt cx="3190572" cy="2643661"/>
          </a:xfrm>
        </p:grpSpPr>
        <p:sp>
          <p:nvSpPr>
            <p:cNvPr id="39" name="Freeform 38"/>
            <p:cNvSpPr/>
            <p:nvPr/>
          </p:nvSpPr>
          <p:spPr>
            <a:xfrm>
              <a:off x="8986923" y="1191368"/>
              <a:ext cx="2880000" cy="2643661"/>
            </a:xfrm>
            <a:custGeom>
              <a:avLst/>
              <a:gdLst>
                <a:gd name="connsiteX0" fmla="*/ 0 w 2880000"/>
                <a:gd name="connsiteY0" fmla="*/ 0 h 2643661"/>
                <a:gd name="connsiteX1" fmla="*/ 2880000 w 2880000"/>
                <a:gd name="connsiteY1" fmla="*/ 0 h 2643661"/>
                <a:gd name="connsiteX2" fmla="*/ 2880000 w 2880000"/>
                <a:gd name="connsiteY2" fmla="*/ 2160000 h 2643661"/>
                <a:gd name="connsiteX3" fmla="*/ 1923661 w 2880000"/>
                <a:gd name="connsiteY3" fmla="*/ 2160000 h 2643661"/>
                <a:gd name="connsiteX4" fmla="*/ 1440000 w 2880000"/>
                <a:gd name="connsiteY4" fmla="*/ 2643661 h 2643661"/>
                <a:gd name="connsiteX5" fmla="*/ 956339 w 2880000"/>
                <a:gd name="connsiteY5" fmla="*/ 2160000 h 2643661"/>
                <a:gd name="connsiteX6" fmla="*/ 0 w 2880000"/>
                <a:gd name="connsiteY6" fmla="*/ 2160000 h 26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0000" h="2643661">
                  <a:moveTo>
                    <a:pt x="0" y="0"/>
                  </a:moveTo>
                  <a:lnTo>
                    <a:pt x="2880000" y="0"/>
                  </a:lnTo>
                  <a:lnTo>
                    <a:pt x="2880000" y="2160000"/>
                  </a:lnTo>
                  <a:lnTo>
                    <a:pt x="1923661" y="2160000"/>
                  </a:lnTo>
                  <a:lnTo>
                    <a:pt x="1440000" y="2643661"/>
                  </a:lnTo>
                  <a:lnTo>
                    <a:pt x="956339" y="2160000"/>
                  </a:lnTo>
                  <a:lnTo>
                    <a:pt x="0" y="2160000"/>
                  </a:lnTo>
                  <a:close/>
                </a:path>
              </a:pathLst>
            </a:cu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Right Triangle 31"/>
            <p:cNvSpPr>
              <a:spLocks noChangeAspect="1"/>
            </p:cNvSpPr>
            <p:nvPr/>
          </p:nvSpPr>
          <p:spPr>
            <a:xfrm rot="13500000">
              <a:off x="8676351" y="1957060"/>
              <a:ext cx="612000" cy="612000"/>
            </a:xfrm>
            <a:prstGeom prst="rtTriangle">
              <a:avLst/>
            </a:prstGeom>
            <a:solidFill>
              <a:srgbClr val="053A5A"/>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8" name="Group 27"/>
          <p:cNvGrpSpPr/>
          <p:nvPr/>
        </p:nvGrpSpPr>
        <p:grpSpPr>
          <a:xfrm>
            <a:off x="5757394" y="494095"/>
            <a:ext cx="3563818" cy="3563818"/>
            <a:chOff x="3406956" y="479581"/>
            <a:chExt cx="3563818" cy="3563818"/>
          </a:xfrm>
        </p:grpSpPr>
        <p:sp>
          <p:nvSpPr>
            <p:cNvPr id="29" name="Freeform 28"/>
            <p:cNvSpPr>
              <a:spLocks noChangeAspect="1"/>
            </p:cNvSpPr>
            <p:nvPr/>
          </p:nvSpPr>
          <p:spPr>
            <a:xfrm rot="13500000">
              <a:off x="3406956" y="479581"/>
              <a:ext cx="3563818" cy="3563818"/>
            </a:xfrm>
            <a:custGeom>
              <a:avLst/>
              <a:gdLst>
                <a:gd name="connsiteX0" fmla="*/ 3563818 w 3563818"/>
                <a:gd name="connsiteY0" fmla="*/ 1527350 h 3563818"/>
                <a:gd name="connsiteX1" fmla="*/ 1527350 w 3563818"/>
                <a:gd name="connsiteY1" fmla="*/ 3563818 h 3563818"/>
                <a:gd name="connsiteX2" fmla="*/ 1053144 w 3563818"/>
                <a:gd name="connsiteY2" fmla="*/ 3089612 h 3563818"/>
                <a:gd name="connsiteX3" fmla="*/ 474205 w 3563818"/>
                <a:gd name="connsiteY3" fmla="*/ 3089612 h 3563818"/>
                <a:gd name="connsiteX4" fmla="*/ 474205 w 3563818"/>
                <a:gd name="connsiteY4" fmla="*/ 2510673 h 3563818"/>
                <a:gd name="connsiteX5" fmla="*/ 0 w 3563818"/>
                <a:gd name="connsiteY5" fmla="*/ 2036467 h 3563818"/>
                <a:gd name="connsiteX6" fmla="*/ 2036467 w 3563818"/>
                <a:gd name="connsiteY6" fmla="*/ 0 h 356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3818" h="3563818">
                  <a:moveTo>
                    <a:pt x="3563818" y="1527350"/>
                  </a:moveTo>
                  <a:lnTo>
                    <a:pt x="1527350" y="3563818"/>
                  </a:lnTo>
                  <a:lnTo>
                    <a:pt x="1053144" y="3089612"/>
                  </a:lnTo>
                  <a:lnTo>
                    <a:pt x="474205" y="3089612"/>
                  </a:lnTo>
                  <a:lnTo>
                    <a:pt x="474205" y="2510673"/>
                  </a:lnTo>
                  <a:lnTo>
                    <a:pt x="0" y="2036467"/>
                  </a:lnTo>
                  <a:lnTo>
                    <a:pt x="2036467" y="0"/>
                  </a:lnTo>
                  <a:close/>
                </a:path>
              </a:pathLst>
            </a:custGeom>
            <a:solidFill>
              <a:srgbClr val="01A8E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Right Triangle 29"/>
            <p:cNvSpPr>
              <a:spLocks noChangeAspect="1"/>
            </p:cNvSpPr>
            <p:nvPr/>
          </p:nvSpPr>
          <p:spPr>
            <a:xfrm rot="13500000">
              <a:off x="3428190" y="1955490"/>
              <a:ext cx="612000" cy="612000"/>
            </a:xfrm>
            <a:prstGeom prst="rtTriangle">
              <a:avLst/>
            </a:prstGeom>
            <a:solidFill>
              <a:srgbClr val="053A5A"/>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6" name="Group 5"/>
          <p:cNvGrpSpPr/>
          <p:nvPr/>
        </p:nvGrpSpPr>
        <p:grpSpPr>
          <a:xfrm>
            <a:off x="2833931" y="494095"/>
            <a:ext cx="3563818" cy="3563818"/>
            <a:chOff x="3406956" y="479581"/>
            <a:chExt cx="3563818" cy="3563818"/>
          </a:xfrm>
        </p:grpSpPr>
        <p:sp>
          <p:nvSpPr>
            <p:cNvPr id="25" name="Freeform 24"/>
            <p:cNvSpPr>
              <a:spLocks noChangeAspect="1"/>
            </p:cNvSpPr>
            <p:nvPr/>
          </p:nvSpPr>
          <p:spPr>
            <a:xfrm rot="13500000">
              <a:off x="3406956" y="479581"/>
              <a:ext cx="3563818" cy="3563818"/>
            </a:xfrm>
            <a:custGeom>
              <a:avLst/>
              <a:gdLst>
                <a:gd name="connsiteX0" fmla="*/ 3563818 w 3563818"/>
                <a:gd name="connsiteY0" fmla="*/ 1527350 h 3563818"/>
                <a:gd name="connsiteX1" fmla="*/ 1527350 w 3563818"/>
                <a:gd name="connsiteY1" fmla="*/ 3563818 h 3563818"/>
                <a:gd name="connsiteX2" fmla="*/ 1053144 w 3563818"/>
                <a:gd name="connsiteY2" fmla="*/ 3089612 h 3563818"/>
                <a:gd name="connsiteX3" fmla="*/ 474205 w 3563818"/>
                <a:gd name="connsiteY3" fmla="*/ 3089612 h 3563818"/>
                <a:gd name="connsiteX4" fmla="*/ 474205 w 3563818"/>
                <a:gd name="connsiteY4" fmla="*/ 2510673 h 3563818"/>
                <a:gd name="connsiteX5" fmla="*/ 0 w 3563818"/>
                <a:gd name="connsiteY5" fmla="*/ 2036467 h 3563818"/>
                <a:gd name="connsiteX6" fmla="*/ 2036467 w 3563818"/>
                <a:gd name="connsiteY6" fmla="*/ 0 h 356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3818" h="3563818">
                  <a:moveTo>
                    <a:pt x="3563818" y="1527350"/>
                  </a:moveTo>
                  <a:lnTo>
                    <a:pt x="1527350" y="3563818"/>
                  </a:lnTo>
                  <a:lnTo>
                    <a:pt x="1053144" y="3089612"/>
                  </a:lnTo>
                  <a:lnTo>
                    <a:pt x="474205" y="3089612"/>
                  </a:lnTo>
                  <a:lnTo>
                    <a:pt x="474205" y="2510673"/>
                  </a:lnTo>
                  <a:lnTo>
                    <a:pt x="0" y="2036467"/>
                  </a:lnTo>
                  <a:lnTo>
                    <a:pt x="2036467" y="0"/>
                  </a:lnTo>
                  <a:close/>
                </a:path>
              </a:pathLst>
            </a:custGeom>
            <a:solidFill>
              <a:srgbClr val="FBC902"/>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Right Triangle 20"/>
            <p:cNvSpPr>
              <a:spLocks noChangeAspect="1"/>
            </p:cNvSpPr>
            <p:nvPr/>
          </p:nvSpPr>
          <p:spPr>
            <a:xfrm rot="13500000">
              <a:off x="3428190" y="1955490"/>
              <a:ext cx="612000" cy="612000"/>
            </a:xfrm>
            <a:prstGeom prst="rtTriangle">
              <a:avLst/>
            </a:prstGeom>
            <a:solidFill>
              <a:srgbClr val="053A5A"/>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6" name="Freeform 25"/>
          <p:cNvSpPr>
            <a:spLocks noChangeAspect="1"/>
          </p:cNvSpPr>
          <p:nvPr/>
        </p:nvSpPr>
        <p:spPr>
          <a:xfrm rot="-8100000">
            <a:off x="-78677" y="494095"/>
            <a:ext cx="3563819" cy="3563818"/>
          </a:xfrm>
          <a:custGeom>
            <a:avLst/>
            <a:gdLst>
              <a:gd name="connsiteX0" fmla="*/ 3563819 w 3563819"/>
              <a:gd name="connsiteY0" fmla="*/ 1527351 h 3563818"/>
              <a:gd name="connsiteX1" fmla="*/ 1527351 w 3563819"/>
              <a:gd name="connsiteY1" fmla="*/ 3563818 h 3563818"/>
              <a:gd name="connsiteX2" fmla="*/ 1031534 w 3563819"/>
              <a:gd name="connsiteY2" fmla="*/ 3068001 h 3563818"/>
              <a:gd name="connsiteX3" fmla="*/ 495817 w 3563819"/>
              <a:gd name="connsiteY3" fmla="*/ 3068001 h 3563818"/>
              <a:gd name="connsiteX4" fmla="*/ 495817 w 3563819"/>
              <a:gd name="connsiteY4" fmla="*/ 2532284 h 3563818"/>
              <a:gd name="connsiteX5" fmla="*/ 0 w 3563819"/>
              <a:gd name="connsiteY5" fmla="*/ 2036468 h 3563818"/>
              <a:gd name="connsiteX6" fmla="*/ 2036468 w 3563819"/>
              <a:gd name="connsiteY6" fmla="*/ 0 h 356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3819" h="3563818">
                <a:moveTo>
                  <a:pt x="3563819" y="1527351"/>
                </a:moveTo>
                <a:lnTo>
                  <a:pt x="1527351" y="3563818"/>
                </a:lnTo>
                <a:lnTo>
                  <a:pt x="1031534" y="3068001"/>
                </a:lnTo>
                <a:lnTo>
                  <a:pt x="495817" y="3068001"/>
                </a:lnTo>
                <a:lnTo>
                  <a:pt x="495817" y="2532284"/>
                </a:lnTo>
                <a:lnTo>
                  <a:pt x="0" y="2036468"/>
                </a:lnTo>
                <a:lnTo>
                  <a:pt x="2036468" y="0"/>
                </a:lnTo>
                <a:close/>
              </a:path>
            </a:pathLst>
          </a:custGeom>
          <a:solidFill>
            <a:srgbClr val="01A8E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p:txBody>
          <a:bodyPr>
            <a:normAutofit fontScale="90000"/>
          </a:bodyPr>
          <a:lstStyle/>
          <a:p>
            <a:r>
              <a:rPr lang="en-AU" dirty="0" smtClean="0">
                <a:solidFill>
                  <a:srgbClr val="053A5A"/>
                </a:solidFill>
              </a:rPr>
              <a:t>A Business can be Positioned for Optimal Value</a:t>
            </a:r>
            <a:endParaRPr lang="en-CA" dirty="0">
              <a:solidFill>
                <a:srgbClr val="053A5A"/>
              </a:solidFill>
            </a:endParaRPr>
          </a:p>
        </p:txBody>
      </p:sp>
      <p:sp>
        <p:nvSpPr>
          <p:cNvPr id="46" name="Rectangle 45"/>
          <p:cNvSpPr/>
          <p:nvPr/>
        </p:nvSpPr>
        <p:spPr>
          <a:xfrm>
            <a:off x="3317273" y="3762906"/>
            <a:ext cx="2592291" cy="1754326"/>
          </a:xfrm>
          <a:prstGeom prst="rect">
            <a:avLst/>
          </a:prstGeom>
        </p:spPr>
        <p:txBody>
          <a:bodyPr wrap="square">
            <a:spAutoFit/>
          </a:bodyPr>
          <a:lstStyle/>
          <a:p>
            <a:r>
              <a:rPr lang="en-AU" b="1" dirty="0" smtClean="0">
                <a:latin typeface="Arsenal" panose="02010504060200020004" pitchFamily="50" charset="0"/>
              </a:rPr>
              <a:t>It </a:t>
            </a:r>
            <a:r>
              <a:rPr lang="en-AU" b="1" dirty="0">
                <a:latin typeface="Arsenal" panose="02010504060200020004" pitchFamily="50" charset="0"/>
              </a:rPr>
              <a:t>is always sensible to run your business for optimum value: you don’t know what is round the corner; </a:t>
            </a:r>
            <a:r>
              <a:rPr lang="en-AU" b="1" dirty="0" smtClean="0">
                <a:latin typeface="Arsenal" panose="02010504060200020004" pitchFamily="50" charset="0"/>
              </a:rPr>
              <a:t>and </a:t>
            </a:r>
            <a:r>
              <a:rPr lang="en-AU" b="1" dirty="0">
                <a:latin typeface="Arsenal" panose="02010504060200020004" pitchFamily="50" charset="0"/>
              </a:rPr>
              <a:t>it is good business practice</a:t>
            </a:r>
          </a:p>
        </p:txBody>
      </p:sp>
      <p:sp>
        <p:nvSpPr>
          <p:cNvPr id="47" name="Rectangle 46"/>
          <p:cNvSpPr/>
          <p:nvPr/>
        </p:nvSpPr>
        <p:spPr>
          <a:xfrm>
            <a:off x="337309" y="1679886"/>
            <a:ext cx="2767304" cy="1200329"/>
          </a:xfrm>
          <a:prstGeom prst="rect">
            <a:avLst/>
          </a:prstGeom>
        </p:spPr>
        <p:txBody>
          <a:bodyPr wrap="square">
            <a:spAutoFit/>
          </a:bodyPr>
          <a:lstStyle/>
          <a:p>
            <a:r>
              <a:rPr lang="en-AU" b="1" dirty="0">
                <a:latin typeface="Arsenal" panose="02010504060200020004" pitchFamily="50" charset="0"/>
              </a:rPr>
              <a:t>It IS possible to influence the value of your business and it is not always about P&amp;L, </a:t>
            </a:r>
            <a:r>
              <a:rPr lang="en-AU" b="1" dirty="0" smtClean="0">
                <a:latin typeface="Arsenal" panose="02010504060200020004" pitchFamily="50" charset="0"/>
              </a:rPr>
              <a:t>but…</a:t>
            </a:r>
            <a:endParaRPr lang="en-AU" b="1" dirty="0">
              <a:latin typeface="Arsenal" panose="02010504060200020004" pitchFamily="50" charset="0"/>
            </a:endParaRPr>
          </a:p>
        </p:txBody>
      </p:sp>
      <p:sp>
        <p:nvSpPr>
          <p:cNvPr id="48" name="Rectangle 47"/>
          <p:cNvSpPr/>
          <p:nvPr/>
        </p:nvSpPr>
        <p:spPr>
          <a:xfrm>
            <a:off x="3615093" y="1541386"/>
            <a:ext cx="2510156" cy="1477328"/>
          </a:xfrm>
          <a:prstGeom prst="rect">
            <a:avLst/>
          </a:prstGeom>
        </p:spPr>
        <p:txBody>
          <a:bodyPr wrap="square">
            <a:spAutoFit/>
          </a:bodyPr>
          <a:lstStyle/>
          <a:p>
            <a:r>
              <a:rPr lang="en-AU" b="1" dirty="0">
                <a:latin typeface="Arsenal" panose="02010504060200020004" pitchFamily="50" charset="0"/>
              </a:rPr>
              <a:t>This has to be done </a:t>
            </a:r>
            <a:r>
              <a:rPr lang="en-AU" b="1" dirty="0" smtClean="0">
                <a:latin typeface="Arsenal" panose="02010504060200020004" pitchFamily="50" charset="0"/>
              </a:rPr>
              <a:t>in</a:t>
            </a:r>
            <a:br>
              <a:rPr lang="en-AU" b="1" dirty="0" smtClean="0">
                <a:latin typeface="Arsenal" panose="02010504060200020004" pitchFamily="50" charset="0"/>
              </a:rPr>
            </a:br>
            <a:r>
              <a:rPr lang="en-AU" b="1" dirty="0" smtClean="0">
                <a:latin typeface="Arsenal" panose="02010504060200020004" pitchFamily="50" charset="0"/>
              </a:rPr>
              <a:t>a </a:t>
            </a:r>
            <a:r>
              <a:rPr lang="en-AU" b="1" dirty="0">
                <a:latin typeface="Arsenal" panose="02010504060200020004" pitchFamily="50" charset="0"/>
              </a:rPr>
              <a:t>planned systematic way much like most other things in effective business management</a:t>
            </a:r>
          </a:p>
        </p:txBody>
      </p:sp>
      <p:sp>
        <p:nvSpPr>
          <p:cNvPr id="49" name="Rectangle 48"/>
          <p:cNvSpPr/>
          <p:nvPr/>
        </p:nvSpPr>
        <p:spPr>
          <a:xfrm>
            <a:off x="6654761" y="1541386"/>
            <a:ext cx="2437599" cy="1477328"/>
          </a:xfrm>
          <a:prstGeom prst="rect">
            <a:avLst/>
          </a:prstGeom>
        </p:spPr>
        <p:txBody>
          <a:bodyPr wrap="square">
            <a:spAutoFit/>
          </a:bodyPr>
          <a:lstStyle/>
          <a:p>
            <a:r>
              <a:rPr lang="en-AU" b="1" dirty="0">
                <a:latin typeface="Arsenal" panose="02010504060200020004" pitchFamily="50" charset="0"/>
              </a:rPr>
              <a:t>Your business is usually worth more than you think if you follow some simple points and actions</a:t>
            </a:r>
          </a:p>
        </p:txBody>
      </p:sp>
      <p:sp>
        <p:nvSpPr>
          <p:cNvPr id="50" name="Rectangle 49"/>
          <p:cNvSpPr/>
          <p:nvPr/>
        </p:nvSpPr>
        <p:spPr>
          <a:xfrm>
            <a:off x="9631890" y="1541386"/>
            <a:ext cx="1876145" cy="1477328"/>
          </a:xfrm>
          <a:prstGeom prst="rect">
            <a:avLst/>
          </a:prstGeom>
        </p:spPr>
        <p:txBody>
          <a:bodyPr wrap="square">
            <a:spAutoFit/>
          </a:bodyPr>
          <a:lstStyle/>
          <a:p>
            <a:r>
              <a:rPr lang="en-AU" b="1" dirty="0">
                <a:latin typeface="Arsenal" panose="02010504060200020004" pitchFamily="50" charset="0"/>
              </a:rPr>
              <a:t>This presentation is designed to give your actions points to start that journey</a:t>
            </a:r>
          </a:p>
        </p:txBody>
      </p:sp>
      <p:sp>
        <p:nvSpPr>
          <p:cNvPr id="51" name="Rectangle 50"/>
          <p:cNvSpPr/>
          <p:nvPr/>
        </p:nvSpPr>
        <p:spPr>
          <a:xfrm>
            <a:off x="9222132" y="3901405"/>
            <a:ext cx="2736902" cy="1477328"/>
          </a:xfrm>
          <a:prstGeom prst="rect">
            <a:avLst/>
          </a:prstGeom>
        </p:spPr>
        <p:txBody>
          <a:bodyPr wrap="square">
            <a:spAutoFit/>
          </a:bodyPr>
          <a:lstStyle/>
          <a:p>
            <a:r>
              <a:rPr lang="en-AU" b="1" dirty="0">
                <a:latin typeface="Arsenal" panose="02010504060200020004" pitchFamily="50" charset="0"/>
              </a:rPr>
              <a:t>Without these actions, your business when you come to sell it with be worth no more </a:t>
            </a:r>
            <a:r>
              <a:rPr lang="en-AU" b="1" dirty="0" smtClean="0">
                <a:latin typeface="Arsenal" panose="02010504060200020004" pitchFamily="50" charset="0"/>
              </a:rPr>
              <a:t>than</a:t>
            </a:r>
            <a:br>
              <a:rPr lang="en-AU" b="1" dirty="0" smtClean="0">
                <a:latin typeface="Arsenal" panose="02010504060200020004" pitchFamily="50" charset="0"/>
              </a:rPr>
            </a:br>
            <a:r>
              <a:rPr lang="en-AU" b="1" dirty="0" smtClean="0">
                <a:latin typeface="Arsenal" panose="02010504060200020004" pitchFamily="50" charset="0"/>
              </a:rPr>
              <a:t>1 – 1.5 X annual </a:t>
            </a:r>
            <a:r>
              <a:rPr lang="en-AU" b="1" dirty="0">
                <a:latin typeface="Arsenal" panose="02010504060200020004" pitchFamily="50" charset="0"/>
              </a:rPr>
              <a:t>earnings</a:t>
            </a:r>
          </a:p>
        </p:txBody>
      </p:sp>
      <p:sp>
        <p:nvSpPr>
          <p:cNvPr id="52" name="Rectangle 51"/>
          <p:cNvSpPr/>
          <p:nvPr/>
        </p:nvSpPr>
        <p:spPr>
          <a:xfrm>
            <a:off x="6255276" y="3901405"/>
            <a:ext cx="2292810" cy="1477328"/>
          </a:xfrm>
          <a:prstGeom prst="rect">
            <a:avLst/>
          </a:prstGeom>
        </p:spPr>
        <p:txBody>
          <a:bodyPr wrap="square">
            <a:spAutoFit/>
          </a:bodyPr>
          <a:lstStyle/>
          <a:p>
            <a:r>
              <a:rPr lang="en-AU" b="1" dirty="0">
                <a:latin typeface="Arsenal" panose="02010504060200020004" pitchFamily="50" charset="0"/>
              </a:rPr>
              <a:t>It is essential though you start this journey now, even if you do not plan to sell for another 5-10 years</a:t>
            </a:r>
          </a:p>
        </p:txBody>
      </p:sp>
      <p:sp>
        <p:nvSpPr>
          <p:cNvPr id="14" name="Diamond 13"/>
          <p:cNvSpPr/>
          <p:nvPr/>
        </p:nvSpPr>
        <p:spPr>
          <a:xfrm>
            <a:off x="567087" y="3515890"/>
            <a:ext cx="2032570" cy="2032570"/>
          </a:xfrm>
          <a:prstGeom prst="diamond">
            <a:avLst/>
          </a:prstGeom>
          <a:solidFill>
            <a:srgbClr val="FBC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p:cNvSpPr/>
          <p:nvPr/>
        </p:nvSpPr>
        <p:spPr>
          <a:xfrm>
            <a:off x="769783" y="4272784"/>
            <a:ext cx="1656224" cy="523220"/>
          </a:xfrm>
          <a:prstGeom prst="rect">
            <a:avLst/>
          </a:prstGeom>
        </p:spPr>
        <p:txBody>
          <a:bodyPr wrap="none">
            <a:spAutoFit/>
          </a:bodyPr>
          <a:lstStyle/>
          <a:p>
            <a:pPr algn="ctr"/>
            <a:r>
              <a:rPr lang="en-CA" sz="2800" b="1" dirty="0">
                <a:latin typeface="Arsenal" panose="02010504060200020004" pitchFamily="2" charset="0"/>
              </a:rPr>
              <a:t>SUCCESS!</a:t>
            </a:r>
          </a:p>
        </p:txBody>
      </p:sp>
    </p:spTree>
    <p:extLst>
      <p:ext uri="{BB962C8B-B14F-4D97-AF65-F5344CB8AC3E}">
        <p14:creationId xmlns:p14="http://schemas.microsoft.com/office/powerpoint/2010/main" val="257219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right)">
                                      <p:cBhvr>
                                        <p:cTn id="52" dur="500"/>
                                        <p:tgtEl>
                                          <p:spTgt spid="53"/>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500"/>
                                        <p:tgtEl>
                                          <p:spTgt spid="5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right)">
                                      <p:cBhvr>
                                        <p:cTn id="61" dur="500"/>
                                        <p:tgtEl>
                                          <p:spTgt spid="16"/>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500"/>
                                        <p:tgtEl>
                                          <p:spTgt spid="4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right)">
                                      <p:cBhvr>
                                        <p:cTn id="70" dur="500"/>
                                        <p:tgtEl>
                                          <p:spTgt spid="14"/>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6" grpId="0"/>
      <p:bldP spid="47" grpId="0"/>
      <p:bldP spid="48" grpId="0"/>
      <p:bldP spid="49" grpId="0"/>
      <p:bldP spid="50" grpId="0"/>
      <p:bldP spid="51" grpId="0"/>
      <p:bldP spid="52" grpId="0"/>
      <p:bldP spid="14" grpId="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53A5A"/>
        </a:solidFill>
        <a:effectLst/>
      </p:bgPr>
    </p:bg>
    <p:spTree>
      <p:nvGrpSpPr>
        <p:cNvPr id="1" name=""/>
        <p:cNvGrpSpPr/>
        <p:nvPr/>
      </p:nvGrpSpPr>
      <p:grpSpPr>
        <a:xfrm>
          <a:off x="0" y="0"/>
          <a:ext cx="0" cy="0"/>
          <a:chOff x="0" y="0"/>
          <a:chExt cx="0" cy="0"/>
        </a:xfrm>
      </p:grpSpPr>
      <p:sp>
        <p:nvSpPr>
          <p:cNvPr id="2" name="TextBox 1"/>
          <p:cNvSpPr txBox="1"/>
          <p:nvPr/>
        </p:nvSpPr>
        <p:spPr>
          <a:xfrm>
            <a:off x="2783632" y="116632"/>
            <a:ext cx="7056784" cy="584775"/>
          </a:xfrm>
          <a:prstGeom prst="rect">
            <a:avLst/>
          </a:prstGeom>
          <a:noFill/>
        </p:spPr>
        <p:txBody>
          <a:bodyPr wrap="square" rtlCol="0">
            <a:spAutoFit/>
          </a:bodyPr>
          <a:lstStyle/>
          <a:p>
            <a:r>
              <a:rPr lang="en-CA" sz="3200" i="1" dirty="0" smtClean="0"/>
              <a:t>Why You Need A Sellable Business </a:t>
            </a:r>
            <a:r>
              <a:rPr lang="en-CA" sz="3200" dirty="0" smtClean="0"/>
              <a:t>video</a:t>
            </a:r>
            <a:endParaRPr lang="en-CA" sz="3200" dirty="0"/>
          </a:p>
        </p:txBody>
      </p:sp>
    </p:spTree>
    <p:controls>
      <mc:AlternateContent xmlns:mc="http://schemas.openxmlformats.org/markup-compatibility/2006">
        <mc:Choice xmlns:v="urn:schemas-microsoft-com:vml" Requires="v">
          <p:control spid="1034" name="ShockwaveFlash1" r:id="rId2" imgW="12192120" imgH="5950080"/>
        </mc:Choice>
        <mc:Fallback>
          <p:control name="ShockwaveFlash1" r:id="rId2" imgW="12192120" imgH="5950080">
            <p:pic>
              <p:nvPicPr>
                <p:cNvPr id="3" name="ShockwaveFlash1"/>
                <p:cNvPicPr>
                  <a:picLocks/>
                </p:cNvPicPr>
                <p:nvPr/>
              </p:nvPicPr>
              <p:blipFill>
                <a:blip r:embed="rId4"/>
                <a:stretch>
                  <a:fillRect/>
                </a:stretch>
              </p:blipFill>
              <p:spPr>
                <a:xfrm>
                  <a:off x="1" y="908050"/>
                  <a:ext cx="12192000" cy="5949950"/>
                </a:xfrm>
                <a:prstGeom prst="rect">
                  <a:avLst/>
                </a:prstGeom>
              </p:spPr>
            </p:pic>
          </p:control>
        </mc:Fallback>
      </mc:AlternateContent>
    </p:controls>
    <p:extLst>
      <p:ext uri="{BB962C8B-B14F-4D97-AF65-F5344CB8AC3E}">
        <p14:creationId xmlns:p14="http://schemas.microsoft.com/office/powerpoint/2010/main" val="17921668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srcRect l="34610" t="26769" r="22739" b="27147"/>
          <a:stretch/>
        </p:blipFill>
        <p:spPr>
          <a:xfrm>
            <a:off x="2952944" y="2204614"/>
            <a:ext cx="3492000" cy="4428000"/>
          </a:xfrm>
          <a:prstGeom prst="rect">
            <a:avLst/>
          </a:prstGeom>
        </p:spPr>
      </p:pic>
      <p:sp>
        <p:nvSpPr>
          <p:cNvPr id="2" name="Title 1"/>
          <p:cNvSpPr>
            <a:spLocks noGrp="1"/>
          </p:cNvSpPr>
          <p:nvPr>
            <p:ph type="title"/>
          </p:nvPr>
        </p:nvSpPr>
        <p:spPr/>
        <p:txBody>
          <a:bodyPr>
            <a:normAutofit fontScale="90000"/>
          </a:bodyPr>
          <a:lstStyle/>
          <a:p>
            <a:r>
              <a:rPr lang="en-AU" dirty="0" smtClean="0">
                <a:solidFill>
                  <a:srgbClr val="053A5A"/>
                </a:solidFill>
              </a:rPr>
              <a:t>Why does a Business Buy Another?</a:t>
            </a:r>
            <a:endParaRPr lang="en-CA" dirty="0">
              <a:solidFill>
                <a:srgbClr val="053A5A"/>
              </a:solidFill>
            </a:endParaRPr>
          </a:p>
        </p:txBody>
      </p:sp>
      <p:sp>
        <p:nvSpPr>
          <p:cNvPr id="3" name="Rectangle 2"/>
          <p:cNvSpPr/>
          <p:nvPr/>
        </p:nvSpPr>
        <p:spPr>
          <a:xfrm>
            <a:off x="190823" y="4462556"/>
            <a:ext cx="2521822" cy="1503689"/>
          </a:xfrm>
          <a:prstGeom prst="rect">
            <a:avLst/>
          </a:prstGeom>
          <a:solidFill>
            <a:schemeClr val="tx1"/>
          </a:solidFill>
          <a:ln w="38100">
            <a:solidFill>
              <a:srgbClr val="01A8E0"/>
            </a:solidFill>
          </a:ln>
        </p:spPr>
        <p:style>
          <a:lnRef idx="2">
            <a:schemeClr val="accent1">
              <a:shade val="50000"/>
            </a:schemeClr>
          </a:lnRef>
          <a:fillRef idx="1">
            <a:schemeClr val="accent1"/>
          </a:fillRef>
          <a:effectRef idx="0">
            <a:schemeClr val="accent1"/>
          </a:effectRef>
          <a:fontRef idx="minor">
            <a:schemeClr val="lt1"/>
          </a:fontRef>
        </p:style>
        <p:txBody>
          <a:bodyPr lIns="144000" tIns="288000" rIns="144000" rtlCol="0" anchor="ctr"/>
          <a:lstStyle/>
          <a:p>
            <a:pPr algn="ctr"/>
            <a:r>
              <a:rPr lang="en-AU" sz="2000" b="1" dirty="0">
                <a:solidFill>
                  <a:srgbClr val="053A5A"/>
                </a:solidFill>
                <a:latin typeface="Arsenal" panose="02010504060200020004" pitchFamily="50" charset="0"/>
              </a:rPr>
              <a:t>The reasons are many and varied, and it is not always about P&amp;L:</a:t>
            </a:r>
          </a:p>
          <a:p>
            <a:pPr algn="ctr"/>
            <a:endParaRPr lang="en-CA" sz="2000" b="1" dirty="0">
              <a:solidFill>
                <a:srgbClr val="053A5A"/>
              </a:solidFill>
              <a:latin typeface="Arsenal" panose="02010504060200020004" pitchFamily="50" charset="0"/>
            </a:endParaRPr>
          </a:p>
        </p:txBody>
      </p:sp>
      <p:grpSp>
        <p:nvGrpSpPr>
          <p:cNvPr id="14" name="Group 13"/>
          <p:cNvGrpSpPr>
            <a:grpSpLocks noChangeAspect="1"/>
          </p:cNvGrpSpPr>
          <p:nvPr/>
        </p:nvGrpSpPr>
        <p:grpSpPr>
          <a:xfrm rot="20941177">
            <a:off x="3005124" y="2700060"/>
            <a:ext cx="973760" cy="377883"/>
            <a:chOff x="6629760" y="2216250"/>
            <a:chExt cx="973757" cy="377881"/>
          </a:xfrm>
        </p:grpSpPr>
        <p:sp>
          <p:nvSpPr>
            <p:cNvPr id="7" name="Block Arc 6"/>
            <p:cNvSpPr>
              <a:spLocks noChangeAspect="1"/>
            </p:cNvSpPr>
            <p:nvPr/>
          </p:nvSpPr>
          <p:spPr>
            <a:xfrm rot="13082288">
              <a:off x="6946549" y="2417610"/>
              <a:ext cx="176521" cy="176521"/>
            </a:xfrm>
            <a:prstGeom prst="blockArc">
              <a:avLst>
                <a:gd name="adj1" fmla="val 6972863"/>
                <a:gd name="adj2" fmla="val 3440473"/>
                <a:gd name="adj3" fmla="val 18630"/>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cxnSp>
          <p:nvCxnSpPr>
            <p:cNvPr id="6" name="Straight Connector 5"/>
            <p:cNvCxnSpPr/>
            <p:nvPr/>
          </p:nvCxnSpPr>
          <p:spPr>
            <a:xfrm rot="13082288">
              <a:off x="7099116" y="2583454"/>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3082288">
              <a:off x="6629760" y="2216250"/>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rot="13082288">
              <a:off x="7048229" y="2391242"/>
              <a:ext cx="89193" cy="74298"/>
              <a:chOff x="2066889" y="4869160"/>
              <a:chExt cx="127331" cy="216024"/>
            </a:xfrm>
          </p:grpSpPr>
          <p:cxnSp>
            <p:nvCxnSpPr>
              <p:cNvPr id="23" name="Straight Connector 22"/>
              <p:cNvCxnSpPr/>
              <p:nvPr/>
            </p:nvCxnSpPr>
            <p:spPr>
              <a:xfrm>
                <a:off x="2194220"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066889"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grpSp>
      <p:grpSp>
        <p:nvGrpSpPr>
          <p:cNvPr id="85" name="Group 84"/>
          <p:cNvGrpSpPr>
            <a:grpSpLocks noChangeAspect="1"/>
          </p:cNvGrpSpPr>
          <p:nvPr/>
        </p:nvGrpSpPr>
        <p:grpSpPr>
          <a:xfrm rot="1747687">
            <a:off x="3418688" y="2420655"/>
            <a:ext cx="973760" cy="377883"/>
            <a:chOff x="6629760" y="2216250"/>
            <a:chExt cx="973757" cy="377881"/>
          </a:xfrm>
        </p:grpSpPr>
        <p:sp>
          <p:nvSpPr>
            <p:cNvPr id="86" name="Block Arc 85"/>
            <p:cNvSpPr>
              <a:spLocks noChangeAspect="1"/>
            </p:cNvSpPr>
            <p:nvPr/>
          </p:nvSpPr>
          <p:spPr>
            <a:xfrm rot="13082288">
              <a:off x="6946549" y="2417610"/>
              <a:ext cx="176521" cy="176521"/>
            </a:xfrm>
            <a:prstGeom prst="blockArc">
              <a:avLst>
                <a:gd name="adj1" fmla="val 6972863"/>
                <a:gd name="adj2" fmla="val 3440473"/>
                <a:gd name="adj3" fmla="val 18630"/>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cxnSp>
          <p:nvCxnSpPr>
            <p:cNvPr id="87" name="Straight Connector 86"/>
            <p:cNvCxnSpPr/>
            <p:nvPr/>
          </p:nvCxnSpPr>
          <p:spPr>
            <a:xfrm rot="13082288">
              <a:off x="7099116" y="2583454"/>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13082288">
              <a:off x="6629760" y="2216250"/>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nvGrpSpPr>
            <p:cNvPr id="89" name="Group 88"/>
            <p:cNvGrpSpPr/>
            <p:nvPr/>
          </p:nvGrpSpPr>
          <p:grpSpPr>
            <a:xfrm rot="13082288">
              <a:off x="7048229" y="2391242"/>
              <a:ext cx="89193" cy="74298"/>
              <a:chOff x="2066889" y="4869160"/>
              <a:chExt cx="127331" cy="216024"/>
            </a:xfrm>
          </p:grpSpPr>
          <p:cxnSp>
            <p:nvCxnSpPr>
              <p:cNvPr id="90" name="Straight Connector 89"/>
              <p:cNvCxnSpPr/>
              <p:nvPr/>
            </p:nvCxnSpPr>
            <p:spPr>
              <a:xfrm>
                <a:off x="2194220"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2066889"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grpSp>
      <p:grpSp>
        <p:nvGrpSpPr>
          <p:cNvPr id="92" name="Group 91"/>
          <p:cNvGrpSpPr>
            <a:grpSpLocks noChangeAspect="1"/>
          </p:cNvGrpSpPr>
          <p:nvPr/>
        </p:nvGrpSpPr>
        <p:grpSpPr>
          <a:xfrm rot="4046287">
            <a:off x="3933442" y="2429745"/>
            <a:ext cx="973760" cy="377883"/>
            <a:chOff x="6629760" y="2216250"/>
            <a:chExt cx="973757" cy="377881"/>
          </a:xfrm>
        </p:grpSpPr>
        <p:sp>
          <p:nvSpPr>
            <p:cNvPr id="93" name="Block Arc 92"/>
            <p:cNvSpPr>
              <a:spLocks noChangeAspect="1"/>
            </p:cNvSpPr>
            <p:nvPr/>
          </p:nvSpPr>
          <p:spPr>
            <a:xfrm rot="13082288">
              <a:off x="6946549" y="2417610"/>
              <a:ext cx="176521" cy="176521"/>
            </a:xfrm>
            <a:prstGeom prst="blockArc">
              <a:avLst>
                <a:gd name="adj1" fmla="val 6972863"/>
                <a:gd name="adj2" fmla="val 3440473"/>
                <a:gd name="adj3" fmla="val 18630"/>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cxnSp>
          <p:nvCxnSpPr>
            <p:cNvPr id="94" name="Straight Connector 93"/>
            <p:cNvCxnSpPr/>
            <p:nvPr/>
          </p:nvCxnSpPr>
          <p:spPr>
            <a:xfrm rot="13082288">
              <a:off x="7099116" y="2583454"/>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13082288">
              <a:off x="6629760" y="2216250"/>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nvGrpSpPr>
            <p:cNvPr id="96" name="Group 95"/>
            <p:cNvGrpSpPr/>
            <p:nvPr/>
          </p:nvGrpSpPr>
          <p:grpSpPr>
            <a:xfrm rot="13082288">
              <a:off x="7048229" y="2391242"/>
              <a:ext cx="89193" cy="74298"/>
              <a:chOff x="2066889" y="4869160"/>
              <a:chExt cx="127331" cy="216024"/>
            </a:xfrm>
          </p:grpSpPr>
          <p:cxnSp>
            <p:nvCxnSpPr>
              <p:cNvPr id="97" name="Straight Connector 96"/>
              <p:cNvCxnSpPr/>
              <p:nvPr/>
            </p:nvCxnSpPr>
            <p:spPr>
              <a:xfrm>
                <a:off x="2194220"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2066889"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grpSp>
      <p:grpSp>
        <p:nvGrpSpPr>
          <p:cNvPr id="99" name="Group 98"/>
          <p:cNvGrpSpPr>
            <a:grpSpLocks noChangeAspect="1"/>
          </p:cNvGrpSpPr>
          <p:nvPr/>
        </p:nvGrpSpPr>
        <p:grpSpPr>
          <a:xfrm rot="6730184">
            <a:off x="4312618" y="2680305"/>
            <a:ext cx="973760" cy="377883"/>
            <a:chOff x="6629760" y="2216250"/>
            <a:chExt cx="973757" cy="377881"/>
          </a:xfrm>
        </p:grpSpPr>
        <p:sp>
          <p:nvSpPr>
            <p:cNvPr id="100" name="Block Arc 99"/>
            <p:cNvSpPr>
              <a:spLocks noChangeAspect="1"/>
            </p:cNvSpPr>
            <p:nvPr/>
          </p:nvSpPr>
          <p:spPr>
            <a:xfrm rot="13082288">
              <a:off x="6946549" y="2417610"/>
              <a:ext cx="176521" cy="176521"/>
            </a:xfrm>
            <a:prstGeom prst="blockArc">
              <a:avLst>
                <a:gd name="adj1" fmla="val 6972863"/>
                <a:gd name="adj2" fmla="val 3440473"/>
                <a:gd name="adj3" fmla="val 18630"/>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cxnSp>
          <p:nvCxnSpPr>
            <p:cNvPr id="101" name="Straight Connector 100"/>
            <p:cNvCxnSpPr/>
            <p:nvPr/>
          </p:nvCxnSpPr>
          <p:spPr>
            <a:xfrm rot="13082288">
              <a:off x="7099116" y="2583454"/>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13082288">
              <a:off x="6629760" y="2216250"/>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nvGrpSpPr>
            <p:cNvPr id="103" name="Group 102"/>
            <p:cNvGrpSpPr/>
            <p:nvPr/>
          </p:nvGrpSpPr>
          <p:grpSpPr>
            <a:xfrm rot="13082288">
              <a:off x="7048229" y="2391242"/>
              <a:ext cx="89193" cy="74298"/>
              <a:chOff x="2066889" y="4869160"/>
              <a:chExt cx="127331" cy="216024"/>
            </a:xfrm>
          </p:grpSpPr>
          <p:cxnSp>
            <p:nvCxnSpPr>
              <p:cNvPr id="104" name="Straight Connector 103"/>
              <p:cNvCxnSpPr/>
              <p:nvPr/>
            </p:nvCxnSpPr>
            <p:spPr>
              <a:xfrm>
                <a:off x="2194220"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2066889"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grpSp>
      <p:grpSp>
        <p:nvGrpSpPr>
          <p:cNvPr id="106" name="Group 105"/>
          <p:cNvGrpSpPr>
            <a:grpSpLocks noChangeAspect="1"/>
          </p:cNvGrpSpPr>
          <p:nvPr/>
        </p:nvGrpSpPr>
        <p:grpSpPr>
          <a:xfrm rot="8498469">
            <a:off x="4396257" y="3106651"/>
            <a:ext cx="973760" cy="377883"/>
            <a:chOff x="6629760" y="2216250"/>
            <a:chExt cx="973757" cy="377881"/>
          </a:xfrm>
        </p:grpSpPr>
        <p:sp>
          <p:nvSpPr>
            <p:cNvPr id="107" name="Block Arc 106"/>
            <p:cNvSpPr>
              <a:spLocks noChangeAspect="1"/>
            </p:cNvSpPr>
            <p:nvPr/>
          </p:nvSpPr>
          <p:spPr>
            <a:xfrm rot="13082288">
              <a:off x="6946549" y="2417610"/>
              <a:ext cx="176521" cy="176521"/>
            </a:xfrm>
            <a:prstGeom prst="blockArc">
              <a:avLst>
                <a:gd name="adj1" fmla="val 6972863"/>
                <a:gd name="adj2" fmla="val 3440473"/>
                <a:gd name="adj3" fmla="val 18630"/>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cxnSp>
          <p:nvCxnSpPr>
            <p:cNvPr id="108" name="Straight Connector 107"/>
            <p:cNvCxnSpPr/>
            <p:nvPr/>
          </p:nvCxnSpPr>
          <p:spPr>
            <a:xfrm rot="13082288">
              <a:off x="7099116" y="2583454"/>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13082288">
              <a:off x="6629760" y="2216250"/>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nvGrpSpPr>
            <p:cNvPr id="110" name="Group 109"/>
            <p:cNvGrpSpPr/>
            <p:nvPr/>
          </p:nvGrpSpPr>
          <p:grpSpPr>
            <a:xfrm rot="13082288">
              <a:off x="7048229" y="2391242"/>
              <a:ext cx="89193" cy="74298"/>
              <a:chOff x="2066889" y="4869160"/>
              <a:chExt cx="127331" cy="216024"/>
            </a:xfrm>
          </p:grpSpPr>
          <p:cxnSp>
            <p:nvCxnSpPr>
              <p:cNvPr id="111" name="Straight Connector 110"/>
              <p:cNvCxnSpPr/>
              <p:nvPr/>
            </p:nvCxnSpPr>
            <p:spPr>
              <a:xfrm>
                <a:off x="2194220"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2066889"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grpSp>
      <p:grpSp>
        <p:nvGrpSpPr>
          <p:cNvPr id="113" name="Group 112"/>
          <p:cNvGrpSpPr>
            <a:grpSpLocks noChangeAspect="1"/>
          </p:cNvGrpSpPr>
          <p:nvPr/>
        </p:nvGrpSpPr>
        <p:grpSpPr>
          <a:xfrm rot="9596083">
            <a:off x="4161448" y="3511424"/>
            <a:ext cx="973760" cy="377883"/>
            <a:chOff x="6629760" y="2216250"/>
            <a:chExt cx="973757" cy="377881"/>
          </a:xfrm>
        </p:grpSpPr>
        <p:sp>
          <p:nvSpPr>
            <p:cNvPr id="114" name="Block Arc 113"/>
            <p:cNvSpPr>
              <a:spLocks noChangeAspect="1"/>
            </p:cNvSpPr>
            <p:nvPr/>
          </p:nvSpPr>
          <p:spPr>
            <a:xfrm rot="13082288">
              <a:off x="6946549" y="2417610"/>
              <a:ext cx="176521" cy="176521"/>
            </a:xfrm>
            <a:prstGeom prst="blockArc">
              <a:avLst>
                <a:gd name="adj1" fmla="val 6972863"/>
                <a:gd name="adj2" fmla="val 3440473"/>
                <a:gd name="adj3" fmla="val 18630"/>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cxnSp>
          <p:nvCxnSpPr>
            <p:cNvPr id="115" name="Straight Connector 114"/>
            <p:cNvCxnSpPr/>
            <p:nvPr/>
          </p:nvCxnSpPr>
          <p:spPr>
            <a:xfrm rot="13082288">
              <a:off x="7099116" y="2583454"/>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rot="13082288">
              <a:off x="6629760" y="2216250"/>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nvGrpSpPr>
            <p:cNvPr id="117" name="Group 116"/>
            <p:cNvGrpSpPr/>
            <p:nvPr/>
          </p:nvGrpSpPr>
          <p:grpSpPr>
            <a:xfrm rot="13082288">
              <a:off x="7048229" y="2391242"/>
              <a:ext cx="89193" cy="74298"/>
              <a:chOff x="2066889" y="4869160"/>
              <a:chExt cx="127331" cy="216024"/>
            </a:xfrm>
          </p:grpSpPr>
          <p:cxnSp>
            <p:nvCxnSpPr>
              <p:cNvPr id="118" name="Straight Connector 117"/>
              <p:cNvCxnSpPr/>
              <p:nvPr/>
            </p:nvCxnSpPr>
            <p:spPr>
              <a:xfrm>
                <a:off x="2194220"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2066889"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grpSp>
      <p:grpSp>
        <p:nvGrpSpPr>
          <p:cNvPr id="120" name="Group 119"/>
          <p:cNvGrpSpPr>
            <a:grpSpLocks noChangeAspect="1"/>
          </p:cNvGrpSpPr>
          <p:nvPr/>
        </p:nvGrpSpPr>
        <p:grpSpPr>
          <a:xfrm rot="10033998">
            <a:off x="3785731" y="3927500"/>
            <a:ext cx="973760" cy="377883"/>
            <a:chOff x="6629760" y="2216250"/>
            <a:chExt cx="973757" cy="377881"/>
          </a:xfrm>
        </p:grpSpPr>
        <p:sp>
          <p:nvSpPr>
            <p:cNvPr id="121" name="Block Arc 120"/>
            <p:cNvSpPr>
              <a:spLocks noChangeAspect="1"/>
            </p:cNvSpPr>
            <p:nvPr/>
          </p:nvSpPr>
          <p:spPr>
            <a:xfrm rot="13082288">
              <a:off x="6946549" y="2417610"/>
              <a:ext cx="176521" cy="176521"/>
            </a:xfrm>
            <a:prstGeom prst="blockArc">
              <a:avLst>
                <a:gd name="adj1" fmla="val 6972863"/>
                <a:gd name="adj2" fmla="val 3440473"/>
                <a:gd name="adj3" fmla="val 18630"/>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cxnSp>
          <p:nvCxnSpPr>
            <p:cNvPr id="122" name="Straight Connector 121"/>
            <p:cNvCxnSpPr/>
            <p:nvPr/>
          </p:nvCxnSpPr>
          <p:spPr>
            <a:xfrm rot="13082288">
              <a:off x="7099116" y="2583454"/>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13082288">
              <a:off x="6629760" y="2216250"/>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nvGrpSpPr>
            <p:cNvPr id="124" name="Group 123"/>
            <p:cNvGrpSpPr/>
            <p:nvPr/>
          </p:nvGrpSpPr>
          <p:grpSpPr>
            <a:xfrm rot="13082288">
              <a:off x="7048229" y="2391242"/>
              <a:ext cx="89193" cy="74298"/>
              <a:chOff x="2066889" y="4869160"/>
              <a:chExt cx="127331" cy="216024"/>
            </a:xfrm>
          </p:grpSpPr>
          <p:cxnSp>
            <p:nvCxnSpPr>
              <p:cNvPr id="125" name="Straight Connector 124"/>
              <p:cNvCxnSpPr/>
              <p:nvPr/>
            </p:nvCxnSpPr>
            <p:spPr>
              <a:xfrm>
                <a:off x="2194220"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2066889"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grpSp>
      <p:grpSp>
        <p:nvGrpSpPr>
          <p:cNvPr id="134" name="Group 133"/>
          <p:cNvGrpSpPr>
            <a:grpSpLocks noChangeAspect="1"/>
          </p:cNvGrpSpPr>
          <p:nvPr/>
        </p:nvGrpSpPr>
        <p:grpSpPr>
          <a:xfrm rot="8508340">
            <a:off x="3665735" y="5005714"/>
            <a:ext cx="973760" cy="377883"/>
            <a:chOff x="6629760" y="2216250"/>
            <a:chExt cx="973757" cy="377881"/>
          </a:xfrm>
        </p:grpSpPr>
        <p:sp>
          <p:nvSpPr>
            <p:cNvPr id="135" name="Block Arc 134"/>
            <p:cNvSpPr>
              <a:spLocks noChangeAspect="1"/>
            </p:cNvSpPr>
            <p:nvPr/>
          </p:nvSpPr>
          <p:spPr>
            <a:xfrm rot="13082288">
              <a:off x="6946549" y="2417610"/>
              <a:ext cx="176521" cy="176521"/>
            </a:xfrm>
            <a:prstGeom prst="blockArc">
              <a:avLst>
                <a:gd name="adj1" fmla="val 6972863"/>
                <a:gd name="adj2" fmla="val 3440473"/>
                <a:gd name="adj3" fmla="val 18630"/>
              </a:avLst>
            </a:prstGeom>
            <a:solidFill>
              <a:srgbClr val="05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cxnSp>
          <p:nvCxnSpPr>
            <p:cNvPr id="136" name="Straight Connector 135"/>
            <p:cNvCxnSpPr/>
            <p:nvPr/>
          </p:nvCxnSpPr>
          <p:spPr>
            <a:xfrm rot="13082288">
              <a:off x="7099116" y="2583454"/>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rot="13082288">
              <a:off x="6629760" y="2216250"/>
              <a:ext cx="504401" cy="0"/>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nvGrpSpPr>
            <p:cNvPr id="138" name="Group 137"/>
            <p:cNvGrpSpPr/>
            <p:nvPr/>
          </p:nvGrpSpPr>
          <p:grpSpPr>
            <a:xfrm rot="13082288">
              <a:off x="7048229" y="2391242"/>
              <a:ext cx="89193" cy="74298"/>
              <a:chOff x="2066889" y="4869160"/>
              <a:chExt cx="127331" cy="216024"/>
            </a:xfrm>
          </p:grpSpPr>
          <p:cxnSp>
            <p:nvCxnSpPr>
              <p:cNvPr id="139" name="Straight Connector 138"/>
              <p:cNvCxnSpPr/>
              <p:nvPr/>
            </p:nvCxnSpPr>
            <p:spPr>
              <a:xfrm>
                <a:off x="2194220"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2066889" y="4869160"/>
                <a:ext cx="0" cy="216024"/>
              </a:xfrm>
              <a:prstGeom prst="line">
                <a:avLst/>
              </a:prstGeom>
              <a:ln w="38100" cap="rnd">
                <a:solidFill>
                  <a:srgbClr val="053A5A"/>
                </a:solidFill>
              </a:ln>
            </p:spPr>
            <p:style>
              <a:lnRef idx="1">
                <a:schemeClr val="accent1"/>
              </a:lnRef>
              <a:fillRef idx="0">
                <a:schemeClr val="accent1"/>
              </a:fillRef>
              <a:effectRef idx="0">
                <a:schemeClr val="accent1"/>
              </a:effectRef>
              <a:fontRef idx="minor">
                <a:schemeClr val="tx1"/>
              </a:fontRef>
            </p:style>
          </p:cxnSp>
        </p:grpSp>
      </p:grpSp>
      <p:sp>
        <p:nvSpPr>
          <p:cNvPr id="15" name="TextBox 14"/>
          <p:cNvSpPr txBox="1">
            <a:spLocks noChangeAspect="1"/>
          </p:cNvSpPr>
          <p:nvPr/>
        </p:nvSpPr>
        <p:spPr>
          <a:xfrm>
            <a:off x="2953881" y="2932940"/>
            <a:ext cx="504060" cy="369329"/>
          </a:xfrm>
          <a:prstGeom prst="rect">
            <a:avLst/>
          </a:prstGeom>
          <a:noFill/>
        </p:spPr>
        <p:txBody>
          <a:bodyPr wrap="square" rtlCol="0">
            <a:spAutoFit/>
          </a:bodyPr>
          <a:lstStyle/>
          <a:p>
            <a:pPr algn="ctr"/>
            <a:r>
              <a:rPr lang="en-CA" b="1" dirty="0" smtClean="0">
                <a:latin typeface="Arsenal" panose="02010504060200020004" pitchFamily="50" charset="0"/>
              </a:rPr>
              <a:t>01</a:t>
            </a:r>
            <a:endParaRPr lang="en-CA" b="1" dirty="0">
              <a:latin typeface="Arsenal" panose="02010504060200020004" pitchFamily="50" charset="0"/>
            </a:endParaRPr>
          </a:p>
        </p:txBody>
      </p:sp>
      <p:sp>
        <p:nvSpPr>
          <p:cNvPr id="141" name="TextBox 140"/>
          <p:cNvSpPr txBox="1">
            <a:spLocks noChangeAspect="1"/>
          </p:cNvSpPr>
          <p:nvPr/>
        </p:nvSpPr>
        <p:spPr>
          <a:xfrm>
            <a:off x="3240884" y="2483060"/>
            <a:ext cx="504060" cy="369329"/>
          </a:xfrm>
          <a:prstGeom prst="rect">
            <a:avLst/>
          </a:prstGeom>
          <a:noFill/>
        </p:spPr>
        <p:txBody>
          <a:bodyPr wrap="square" rtlCol="0">
            <a:spAutoFit/>
          </a:bodyPr>
          <a:lstStyle/>
          <a:p>
            <a:pPr algn="ctr"/>
            <a:r>
              <a:rPr lang="en-CA" b="1" dirty="0" smtClean="0">
                <a:latin typeface="Arsenal" panose="02010504060200020004" pitchFamily="50" charset="0"/>
              </a:rPr>
              <a:t>02</a:t>
            </a:r>
            <a:endParaRPr lang="en-CA" b="1" dirty="0">
              <a:latin typeface="Arsenal" panose="02010504060200020004" pitchFamily="50" charset="0"/>
            </a:endParaRPr>
          </a:p>
        </p:txBody>
      </p:sp>
      <p:sp>
        <p:nvSpPr>
          <p:cNvPr id="142" name="TextBox 141"/>
          <p:cNvSpPr txBox="1">
            <a:spLocks noChangeAspect="1"/>
          </p:cNvSpPr>
          <p:nvPr/>
        </p:nvSpPr>
        <p:spPr>
          <a:xfrm>
            <a:off x="3766038" y="2231167"/>
            <a:ext cx="504060" cy="369329"/>
          </a:xfrm>
          <a:prstGeom prst="rect">
            <a:avLst/>
          </a:prstGeom>
          <a:noFill/>
        </p:spPr>
        <p:txBody>
          <a:bodyPr wrap="square" rtlCol="0">
            <a:spAutoFit/>
          </a:bodyPr>
          <a:lstStyle/>
          <a:p>
            <a:pPr algn="ctr"/>
            <a:r>
              <a:rPr lang="en-CA" b="1" dirty="0" smtClean="0">
                <a:latin typeface="Arsenal" panose="02010504060200020004" pitchFamily="50" charset="0"/>
              </a:rPr>
              <a:t>03</a:t>
            </a:r>
            <a:endParaRPr lang="en-CA" b="1" dirty="0">
              <a:latin typeface="Arsenal" panose="02010504060200020004" pitchFamily="50" charset="0"/>
            </a:endParaRPr>
          </a:p>
        </p:txBody>
      </p:sp>
      <p:sp>
        <p:nvSpPr>
          <p:cNvPr id="143" name="TextBox 142"/>
          <p:cNvSpPr txBox="1">
            <a:spLocks noChangeAspect="1"/>
          </p:cNvSpPr>
          <p:nvPr/>
        </p:nvSpPr>
        <p:spPr>
          <a:xfrm>
            <a:off x="4453880" y="2299573"/>
            <a:ext cx="504060" cy="369329"/>
          </a:xfrm>
          <a:prstGeom prst="rect">
            <a:avLst/>
          </a:prstGeom>
          <a:noFill/>
        </p:spPr>
        <p:txBody>
          <a:bodyPr wrap="square" rtlCol="0">
            <a:spAutoFit/>
          </a:bodyPr>
          <a:lstStyle/>
          <a:p>
            <a:pPr algn="ctr"/>
            <a:r>
              <a:rPr lang="en-CA" b="1" dirty="0" smtClean="0">
                <a:latin typeface="Arsenal" panose="02010504060200020004" pitchFamily="50" charset="0"/>
              </a:rPr>
              <a:t>04</a:t>
            </a:r>
            <a:endParaRPr lang="en-CA" b="1" dirty="0">
              <a:latin typeface="Arsenal" panose="02010504060200020004" pitchFamily="50" charset="0"/>
            </a:endParaRPr>
          </a:p>
        </p:txBody>
      </p:sp>
      <p:sp>
        <p:nvSpPr>
          <p:cNvPr id="144" name="TextBox 143"/>
          <p:cNvSpPr txBox="1">
            <a:spLocks noChangeAspect="1"/>
          </p:cNvSpPr>
          <p:nvPr/>
        </p:nvSpPr>
        <p:spPr>
          <a:xfrm>
            <a:off x="4862286" y="2749604"/>
            <a:ext cx="504060" cy="369329"/>
          </a:xfrm>
          <a:prstGeom prst="rect">
            <a:avLst/>
          </a:prstGeom>
          <a:noFill/>
        </p:spPr>
        <p:txBody>
          <a:bodyPr wrap="square" rtlCol="0">
            <a:spAutoFit/>
          </a:bodyPr>
          <a:lstStyle/>
          <a:p>
            <a:pPr algn="ctr"/>
            <a:r>
              <a:rPr lang="en-CA" b="1" dirty="0" smtClean="0">
                <a:latin typeface="Arsenal" panose="02010504060200020004" pitchFamily="50" charset="0"/>
              </a:rPr>
              <a:t>05</a:t>
            </a:r>
            <a:endParaRPr lang="en-CA" b="1" dirty="0">
              <a:latin typeface="Arsenal" panose="02010504060200020004" pitchFamily="50" charset="0"/>
            </a:endParaRPr>
          </a:p>
        </p:txBody>
      </p:sp>
      <p:sp>
        <p:nvSpPr>
          <p:cNvPr id="145" name="TextBox 144"/>
          <p:cNvSpPr txBox="1">
            <a:spLocks noChangeAspect="1"/>
          </p:cNvSpPr>
          <p:nvPr/>
        </p:nvSpPr>
        <p:spPr>
          <a:xfrm>
            <a:off x="4807223" y="3296694"/>
            <a:ext cx="504060" cy="369329"/>
          </a:xfrm>
          <a:prstGeom prst="rect">
            <a:avLst/>
          </a:prstGeom>
          <a:noFill/>
        </p:spPr>
        <p:txBody>
          <a:bodyPr wrap="square" rtlCol="0">
            <a:spAutoFit/>
          </a:bodyPr>
          <a:lstStyle/>
          <a:p>
            <a:pPr algn="ctr"/>
            <a:r>
              <a:rPr lang="en-CA" b="1" dirty="0" smtClean="0">
                <a:latin typeface="Arsenal" panose="02010504060200020004" pitchFamily="50" charset="0"/>
              </a:rPr>
              <a:t>06</a:t>
            </a:r>
            <a:endParaRPr lang="en-CA" b="1" dirty="0">
              <a:latin typeface="Arsenal" panose="02010504060200020004" pitchFamily="50" charset="0"/>
            </a:endParaRPr>
          </a:p>
        </p:txBody>
      </p:sp>
      <p:sp>
        <p:nvSpPr>
          <p:cNvPr id="146" name="TextBox 145"/>
          <p:cNvSpPr txBox="1">
            <a:spLocks noChangeAspect="1"/>
          </p:cNvSpPr>
          <p:nvPr/>
        </p:nvSpPr>
        <p:spPr>
          <a:xfrm>
            <a:off x="4345454" y="3716888"/>
            <a:ext cx="504060" cy="369329"/>
          </a:xfrm>
          <a:prstGeom prst="rect">
            <a:avLst/>
          </a:prstGeom>
          <a:noFill/>
        </p:spPr>
        <p:txBody>
          <a:bodyPr wrap="square" rtlCol="0">
            <a:spAutoFit/>
          </a:bodyPr>
          <a:lstStyle/>
          <a:p>
            <a:pPr algn="ctr"/>
            <a:r>
              <a:rPr lang="en-CA" b="1" dirty="0" smtClean="0">
                <a:latin typeface="Arsenal" panose="02010504060200020004" pitchFamily="50" charset="0"/>
              </a:rPr>
              <a:t>07</a:t>
            </a:r>
            <a:endParaRPr lang="en-CA" b="1" dirty="0">
              <a:latin typeface="Arsenal" panose="02010504060200020004" pitchFamily="50" charset="0"/>
            </a:endParaRPr>
          </a:p>
        </p:txBody>
      </p:sp>
      <p:sp>
        <p:nvSpPr>
          <p:cNvPr id="147" name="TextBox 146"/>
          <p:cNvSpPr txBox="1">
            <a:spLocks noChangeAspect="1"/>
          </p:cNvSpPr>
          <p:nvPr/>
        </p:nvSpPr>
        <p:spPr>
          <a:xfrm>
            <a:off x="3832227" y="4093227"/>
            <a:ext cx="504060" cy="369329"/>
          </a:xfrm>
          <a:prstGeom prst="rect">
            <a:avLst/>
          </a:prstGeom>
          <a:noFill/>
        </p:spPr>
        <p:txBody>
          <a:bodyPr wrap="square" rtlCol="0">
            <a:spAutoFit/>
          </a:bodyPr>
          <a:lstStyle/>
          <a:p>
            <a:pPr algn="ctr"/>
            <a:r>
              <a:rPr lang="en-CA" b="1" dirty="0" smtClean="0">
                <a:latin typeface="Arsenal" panose="02010504060200020004" pitchFamily="50" charset="0"/>
              </a:rPr>
              <a:t>08</a:t>
            </a:r>
            <a:endParaRPr lang="en-CA" b="1" dirty="0">
              <a:latin typeface="Arsenal" panose="02010504060200020004" pitchFamily="50" charset="0"/>
            </a:endParaRPr>
          </a:p>
        </p:txBody>
      </p:sp>
      <p:sp>
        <p:nvSpPr>
          <p:cNvPr id="148" name="TextBox 147"/>
          <p:cNvSpPr txBox="1">
            <a:spLocks noChangeAspect="1"/>
          </p:cNvSpPr>
          <p:nvPr/>
        </p:nvSpPr>
        <p:spPr>
          <a:xfrm>
            <a:off x="4154672" y="4829388"/>
            <a:ext cx="504060" cy="369329"/>
          </a:xfrm>
          <a:prstGeom prst="rect">
            <a:avLst/>
          </a:prstGeom>
          <a:noFill/>
        </p:spPr>
        <p:txBody>
          <a:bodyPr wrap="square" rtlCol="0">
            <a:spAutoFit/>
          </a:bodyPr>
          <a:lstStyle/>
          <a:p>
            <a:pPr algn="ctr"/>
            <a:r>
              <a:rPr lang="en-CA" b="1" dirty="0" smtClean="0">
                <a:latin typeface="Arsenal" panose="02010504060200020004" pitchFamily="50" charset="0"/>
              </a:rPr>
              <a:t>09</a:t>
            </a:r>
            <a:endParaRPr lang="en-CA" b="1" dirty="0">
              <a:latin typeface="Arsenal" panose="02010504060200020004" pitchFamily="50" charset="0"/>
            </a:endParaRPr>
          </a:p>
        </p:txBody>
      </p:sp>
      <p:sp>
        <p:nvSpPr>
          <p:cNvPr id="149" name="TextBox 148"/>
          <p:cNvSpPr txBox="1">
            <a:spLocks noChangeAspect="1"/>
          </p:cNvSpPr>
          <p:nvPr/>
        </p:nvSpPr>
        <p:spPr>
          <a:xfrm>
            <a:off x="3797177" y="5163595"/>
            <a:ext cx="504060" cy="369329"/>
          </a:xfrm>
          <a:prstGeom prst="rect">
            <a:avLst/>
          </a:prstGeom>
          <a:noFill/>
        </p:spPr>
        <p:txBody>
          <a:bodyPr wrap="square" rtlCol="0">
            <a:spAutoFit/>
          </a:bodyPr>
          <a:lstStyle/>
          <a:p>
            <a:pPr algn="ctr"/>
            <a:r>
              <a:rPr lang="en-CA" b="1" dirty="0" smtClean="0">
                <a:latin typeface="Arsenal" panose="02010504060200020004" pitchFamily="50" charset="0"/>
              </a:rPr>
              <a:t>10</a:t>
            </a:r>
            <a:endParaRPr lang="en-CA" b="1" dirty="0">
              <a:latin typeface="Arsenal" panose="02010504060200020004" pitchFamily="50" charset="0"/>
            </a:endParaRPr>
          </a:p>
        </p:txBody>
      </p:sp>
      <p:sp>
        <p:nvSpPr>
          <p:cNvPr id="4" name="Rounded Rectangle 3"/>
          <p:cNvSpPr/>
          <p:nvPr/>
        </p:nvSpPr>
        <p:spPr>
          <a:xfrm>
            <a:off x="542340" y="2708920"/>
            <a:ext cx="2138167" cy="715089"/>
          </a:xfrm>
          <a:prstGeom prst="roundRect">
            <a:avLst/>
          </a:prstGeom>
          <a:solidFill>
            <a:srgbClr val="FBC902"/>
          </a:solidFill>
        </p:spPr>
        <p:txBody>
          <a:bodyPr wrap="square">
            <a:spAutoFit/>
          </a:bodyPr>
          <a:lstStyle/>
          <a:p>
            <a:pPr marL="0" lvl="1" algn="r"/>
            <a:r>
              <a:rPr lang="en-AU" b="1" dirty="0">
                <a:solidFill>
                  <a:srgbClr val="053A5A"/>
                </a:solidFill>
                <a:latin typeface="Arsenal" panose="02010504060200020004" pitchFamily="50" charset="0"/>
              </a:rPr>
              <a:t>They may want to buy your expertise</a:t>
            </a:r>
          </a:p>
        </p:txBody>
      </p:sp>
      <p:sp>
        <p:nvSpPr>
          <p:cNvPr id="5" name="Rounded Rectangle 4"/>
          <p:cNvSpPr/>
          <p:nvPr/>
        </p:nvSpPr>
        <p:spPr>
          <a:xfrm>
            <a:off x="944805" y="2060848"/>
            <a:ext cx="1967674" cy="408623"/>
          </a:xfrm>
          <a:prstGeom prst="roundRect">
            <a:avLst/>
          </a:prstGeom>
          <a:solidFill>
            <a:srgbClr val="FBC902"/>
          </a:solidFill>
        </p:spPr>
        <p:txBody>
          <a:bodyPr wrap="none">
            <a:spAutoFit/>
          </a:bodyPr>
          <a:lstStyle/>
          <a:p>
            <a:pPr marL="0" lvl="1"/>
            <a:r>
              <a:rPr lang="en-AU" b="1" dirty="0">
                <a:solidFill>
                  <a:srgbClr val="053A5A"/>
                </a:solidFill>
                <a:latin typeface="Arsenal" panose="02010504060200020004" pitchFamily="50" charset="0"/>
              </a:rPr>
              <a:t>Your management</a:t>
            </a:r>
          </a:p>
        </p:txBody>
      </p:sp>
      <p:sp>
        <p:nvSpPr>
          <p:cNvPr id="8" name="Rounded Rectangle 7"/>
          <p:cNvSpPr/>
          <p:nvPr/>
        </p:nvSpPr>
        <p:spPr>
          <a:xfrm>
            <a:off x="1918272" y="1196752"/>
            <a:ext cx="2437789" cy="715089"/>
          </a:xfrm>
          <a:prstGeom prst="roundRect">
            <a:avLst/>
          </a:prstGeom>
          <a:solidFill>
            <a:srgbClr val="FBC902"/>
          </a:solidFill>
        </p:spPr>
        <p:txBody>
          <a:bodyPr wrap="square">
            <a:spAutoFit/>
          </a:bodyPr>
          <a:lstStyle/>
          <a:p>
            <a:pPr marL="0" lvl="1" algn="ctr"/>
            <a:r>
              <a:rPr lang="en-AU" b="1" dirty="0">
                <a:solidFill>
                  <a:srgbClr val="053A5A"/>
                </a:solidFill>
                <a:latin typeface="Arsenal" panose="02010504060200020004" pitchFamily="50" charset="0"/>
              </a:rPr>
              <a:t>Your market competitive advantage</a:t>
            </a:r>
          </a:p>
        </p:txBody>
      </p:sp>
      <p:sp>
        <p:nvSpPr>
          <p:cNvPr id="10" name="Rounded Rectangle 9"/>
          <p:cNvSpPr/>
          <p:nvPr/>
        </p:nvSpPr>
        <p:spPr>
          <a:xfrm>
            <a:off x="4597484" y="1503218"/>
            <a:ext cx="1359528" cy="408623"/>
          </a:xfrm>
          <a:prstGeom prst="roundRect">
            <a:avLst/>
          </a:prstGeom>
          <a:solidFill>
            <a:srgbClr val="FBC902"/>
          </a:solidFill>
        </p:spPr>
        <p:txBody>
          <a:bodyPr wrap="none">
            <a:spAutoFit/>
          </a:bodyPr>
          <a:lstStyle/>
          <a:p>
            <a:pPr marL="0" lvl="1"/>
            <a:r>
              <a:rPr lang="en-AU" b="1" dirty="0">
                <a:solidFill>
                  <a:srgbClr val="053A5A"/>
                </a:solidFill>
                <a:latin typeface="Arsenal" panose="02010504060200020004" pitchFamily="50" charset="0"/>
              </a:rPr>
              <a:t>Your clients</a:t>
            </a:r>
          </a:p>
        </p:txBody>
      </p:sp>
      <p:sp>
        <p:nvSpPr>
          <p:cNvPr id="11" name="Rounded Rectangle 10"/>
          <p:cNvSpPr/>
          <p:nvPr/>
        </p:nvSpPr>
        <p:spPr>
          <a:xfrm>
            <a:off x="5348695" y="2060848"/>
            <a:ext cx="1645774" cy="408623"/>
          </a:xfrm>
          <a:prstGeom prst="roundRect">
            <a:avLst/>
          </a:prstGeom>
          <a:solidFill>
            <a:srgbClr val="FBC902"/>
          </a:solidFill>
        </p:spPr>
        <p:txBody>
          <a:bodyPr wrap="none">
            <a:spAutoFit/>
          </a:bodyPr>
          <a:lstStyle/>
          <a:p>
            <a:pPr marL="0" lvl="1"/>
            <a:r>
              <a:rPr lang="en-AU" b="1" dirty="0">
                <a:solidFill>
                  <a:srgbClr val="053A5A"/>
                </a:solidFill>
                <a:latin typeface="Arsenal" panose="02010504060200020004" pitchFamily="50" charset="0"/>
              </a:rPr>
              <a:t>Your cash flow</a:t>
            </a:r>
          </a:p>
        </p:txBody>
      </p:sp>
      <p:sp>
        <p:nvSpPr>
          <p:cNvPr id="12" name="Rounded Rectangle 11"/>
          <p:cNvSpPr/>
          <p:nvPr/>
        </p:nvSpPr>
        <p:spPr>
          <a:xfrm>
            <a:off x="5699334" y="2708920"/>
            <a:ext cx="2133210" cy="1021556"/>
          </a:xfrm>
          <a:prstGeom prst="roundRect">
            <a:avLst/>
          </a:prstGeom>
          <a:solidFill>
            <a:srgbClr val="FBC902"/>
          </a:solidFill>
        </p:spPr>
        <p:txBody>
          <a:bodyPr wrap="square">
            <a:spAutoFit/>
          </a:bodyPr>
          <a:lstStyle/>
          <a:p>
            <a:pPr marL="0" lvl="1"/>
            <a:r>
              <a:rPr lang="en-AU" b="1" dirty="0">
                <a:solidFill>
                  <a:srgbClr val="053A5A"/>
                </a:solidFill>
                <a:latin typeface="Arsenal" panose="02010504060200020004" pitchFamily="50" charset="0"/>
              </a:rPr>
              <a:t>Your business complements and adds to their own</a:t>
            </a:r>
          </a:p>
        </p:txBody>
      </p:sp>
      <p:sp>
        <p:nvSpPr>
          <p:cNvPr id="16" name="Rounded Rectangle 15"/>
          <p:cNvSpPr/>
          <p:nvPr/>
        </p:nvSpPr>
        <p:spPr>
          <a:xfrm>
            <a:off x="5462154" y="3844854"/>
            <a:ext cx="1859829" cy="408623"/>
          </a:xfrm>
          <a:prstGeom prst="roundRect">
            <a:avLst/>
          </a:prstGeom>
          <a:solidFill>
            <a:srgbClr val="FBC902"/>
          </a:solidFill>
        </p:spPr>
        <p:txBody>
          <a:bodyPr wrap="none">
            <a:spAutoFit/>
          </a:bodyPr>
          <a:lstStyle/>
          <a:p>
            <a:pPr marL="0" lvl="1"/>
            <a:r>
              <a:rPr lang="en-AU" b="1" dirty="0">
                <a:solidFill>
                  <a:srgbClr val="053A5A"/>
                </a:solidFill>
                <a:latin typeface="Arsenal" panose="02010504060200020004" pitchFamily="50" charset="0"/>
              </a:rPr>
              <a:t>Your distribution</a:t>
            </a:r>
          </a:p>
        </p:txBody>
      </p:sp>
      <p:sp>
        <p:nvSpPr>
          <p:cNvPr id="17" name="Rounded Rectangle 16"/>
          <p:cNvSpPr/>
          <p:nvPr/>
        </p:nvSpPr>
        <p:spPr>
          <a:xfrm>
            <a:off x="5090877" y="4416441"/>
            <a:ext cx="2188544" cy="408623"/>
          </a:xfrm>
          <a:prstGeom prst="roundRect">
            <a:avLst/>
          </a:prstGeom>
          <a:solidFill>
            <a:srgbClr val="FBC902"/>
          </a:solidFill>
        </p:spPr>
        <p:txBody>
          <a:bodyPr wrap="none">
            <a:spAutoFit/>
          </a:bodyPr>
          <a:lstStyle/>
          <a:p>
            <a:pPr marL="0" lvl="1"/>
            <a:r>
              <a:rPr lang="en-AU" b="1" dirty="0">
                <a:solidFill>
                  <a:srgbClr val="053A5A"/>
                </a:solidFill>
                <a:latin typeface="Arsenal" panose="02010504060200020004" pitchFamily="50" charset="0"/>
              </a:rPr>
              <a:t>Your business model</a:t>
            </a:r>
          </a:p>
        </p:txBody>
      </p:sp>
      <p:sp>
        <p:nvSpPr>
          <p:cNvPr id="18" name="Rounded Rectangle 17"/>
          <p:cNvSpPr/>
          <p:nvPr/>
        </p:nvSpPr>
        <p:spPr>
          <a:xfrm>
            <a:off x="4799738" y="4988028"/>
            <a:ext cx="1784665" cy="408623"/>
          </a:xfrm>
          <a:prstGeom prst="roundRect">
            <a:avLst/>
          </a:prstGeom>
          <a:solidFill>
            <a:srgbClr val="FBC902"/>
          </a:solidFill>
        </p:spPr>
        <p:txBody>
          <a:bodyPr wrap="none">
            <a:spAutoFit/>
          </a:bodyPr>
          <a:lstStyle/>
          <a:p>
            <a:pPr marL="0" lvl="1"/>
            <a:r>
              <a:rPr lang="en-AU" b="1" dirty="0">
                <a:solidFill>
                  <a:srgbClr val="053A5A"/>
                </a:solidFill>
                <a:latin typeface="Arsenal" panose="02010504060200020004" pitchFamily="50" charset="0"/>
              </a:rPr>
              <a:t>Your </a:t>
            </a:r>
            <a:r>
              <a:rPr lang="en-AU" b="1" dirty="0" smtClean="0">
                <a:solidFill>
                  <a:srgbClr val="053A5A"/>
                </a:solidFill>
                <a:latin typeface="Arsenal" panose="02010504060200020004" pitchFamily="50" charset="0"/>
              </a:rPr>
              <a:t>technology</a:t>
            </a:r>
            <a:endParaRPr lang="en-AU" b="1" dirty="0">
              <a:solidFill>
                <a:srgbClr val="053A5A"/>
              </a:solidFill>
              <a:latin typeface="Arsenal" panose="02010504060200020004" pitchFamily="50" charset="0"/>
            </a:endParaRPr>
          </a:p>
        </p:txBody>
      </p:sp>
      <p:sp>
        <p:nvSpPr>
          <p:cNvPr id="19" name="Rounded Rectangle 18"/>
          <p:cNvSpPr/>
          <p:nvPr/>
        </p:nvSpPr>
        <p:spPr>
          <a:xfrm>
            <a:off x="4506653" y="5559616"/>
            <a:ext cx="2405424" cy="408623"/>
          </a:xfrm>
          <a:prstGeom prst="roundRect">
            <a:avLst/>
          </a:prstGeom>
          <a:solidFill>
            <a:srgbClr val="FBC902"/>
          </a:solidFill>
        </p:spPr>
        <p:txBody>
          <a:bodyPr wrap="none">
            <a:spAutoFit/>
          </a:bodyPr>
          <a:lstStyle/>
          <a:p>
            <a:pPr marL="0" lvl="1"/>
            <a:r>
              <a:rPr lang="en-AU" b="1" dirty="0">
                <a:solidFill>
                  <a:srgbClr val="053A5A"/>
                </a:solidFill>
                <a:latin typeface="Arsenal" panose="02010504060200020004" pitchFamily="50" charset="0"/>
              </a:rPr>
              <a:t>Eliminate a competitor</a:t>
            </a:r>
          </a:p>
        </p:txBody>
      </p:sp>
      <p:sp>
        <p:nvSpPr>
          <p:cNvPr id="20" name="Pentagon 19"/>
          <p:cNvSpPr/>
          <p:nvPr/>
        </p:nvSpPr>
        <p:spPr>
          <a:xfrm>
            <a:off x="8328248" y="2600926"/>
            <a:ext cx="3254152" cy="2652210"/>
          </a:xfrm>
          <a:prstGeom prst="homePlate">
            <a:avLst>
              <a:gd name="adj" fmla="val 16259"/>
            </a:avLst>
          </a:prstGeom>
          <a:solidFill>
            <a:srgbClr val="01A8E0"/>
          </a:solidFill>
        </p:spPr>
        <p:txBody>
          <a:bodyPr wrap="square" lIns="324000" tIns="216000" bIns="216000">
            <a:spAutoFit/>
          </a:bodyPr>
          <a:lstStyle/>
          <a:p>
            <a:r>
              <a:rPr lang="en-AU" sz="2400" dirty="0">
                <a:latin typeface="Arsenal" panose="02010504060200020004" pitchFamily="2" charset="0"/>
              </a:rPr>
              <a:t>BUT</a:t>
            </a:r>
            <a:r>
              <a:rPr lang="en-AU" sz="2400" dirty="0" smtClean="0">
                <a:latin typeface="Arsenal" panose="02010504060200020004" pitchFamily="2" charset="0"/>
              </a:rPr>
              <a:t>….</a:t>
            </a:r>
            <a:br>
              <a:rPr lang="en-AU" sz="2400" dirty="0" smtClean="0">
                <a:latin typeface="Arsenal" panose="02010504060200020004" pitchFamily="2" charset="0"/>
              </a:rPr>
            </a:br>
            <a:r>
              <a:rPr lang="en-AU" sz="2400" dirty="0" smtClean="0">
                <a:latin typeface="Arsenal" panose="02010504060200020004" pitchFamily="2" charset="0"/>
              </a:rPr>
              <a:t>there </a:t>
            </a:r>
            <a:r>
              <a:rPr lang="en-AU" sz="2400" dirty="0">
                <a:latin typeface="Arsenal" panose="02010504060200020004" pitchFamily="2" charset="0"/>
              </a:rPr>
              <a:t>are some </a:t>
            </a:r>
            <a:r>
              <a:rPr lang="en-AU" sz="2400" b="1" dirty="0" smtClean="0">
                <a:latin typeface="Arsenal" panose="02010504060200020004" pitchFamily="2" charset="0"/>
              </a:rPr>
              <a:t>CHARACTERISTICS</a:t>
            </a:r>
            <a:br>
              <a:rPr lang="en-AU" sz="2400" b="1" dirty="0" smtClean="0">
                <a:latin typeface="Arsenal" panose="02010504060200020004" pitchFamily="2" charset="0"/>
              </a:rPr>
            </a:br>
            <a:r>
              <a:rPr lang="en-AU" sz="2400" dirty="0" smtClean="0">
                <a:latin typeface="Arsenal" panose="02010504060200020004" pitchFamily="2" charset="0"/>
              </a:rPr>
              <a:t>which </a:t>
            </a:r>
            <a:r>
              <a:rPr lang="en-AU" sz="2400" dirty="0">
                <a:latin typeface="Arsenal" panose="02010504060200020004" pitchFamily="2" charset="0"/>
              </a:rPr>
              <a:t>are </a:t>
            </a:r>
            <a:r>
              <a:rPr lang="en-AU" sz="2400" dirty="0" smtClean="0">
                <a:latin typeface="Arsenal" panose="02010504060200020004" pitchFamily="2" charset="0"/>
              </a:rPr>
              <a:t>essential</a:t>
            </a:r>
            <a:br>
              <a:rPr lang="en-AU" sz="2400" dirty="0" smtClean="0">
                <a:latin typeface="Arsenal" panose="02010504060200020004" pitchFamily="2" charset="0"/>
              </a:rPr>
            </a:br>
            <a:r>
              <a:rPr lang="en-AU" sz="2400" dirty="0" smtClean="0">
                <a:latin typeface="Arsenal" panose="02010504060200020004" pitchFamily="2" charset="0"/>
              </a:rPr>
              <a:t>for </a:t>
            </a:r>
            <a:r>
              <a:rPr lang="en-AU" sz="2400" dirty="0">
                <a:latin typeface="Arsenal" panose="02010504060200020004" pitchFamily="2" charset="0"/>
              </a:rPr>
              <a:t>any </a:t>
            </a:r>
            <a:r>
              <a:rPr lang="en-AU" sz="2400" dirty="0" smtClean="0">
                <a:latin typeface="Arsenal" panose="02010504060200020004" pitchFamily="2" charset="0"/>
              </a:rPr>
              <a:t>lucrative</a:t>
            </a:r>
            <a:br>
              <a:rPr lang="en-AU" sz="2400" dirty="0" smtClean="0">
                <a:latin typeface="Arsenal" panose="02010504060200020004" pitchFamily="2" charset="0"/>
              </a:rPr>
            </a:br>
            <a:r>
              <a:rPr lang="en-AU" sz="2400" dirty="0" smtClean="0">
                <a:latin typeface="Arsenal" panose="02010504060200020004" pitchFamily="2" charset="0"/>
              </a:rPr>
              <a:t>business sale</a:t>
            </a:r>
            <a:r>
              <a:rPr lang="en-AU" sz="2400" dirty="0">
                <a:latin typeface="Arsenal" panose="02010504060200020004" pitchFamily="2" charset="0"/>
              </a:rPr>
              <a:t>:</a:t>
            </a:r>
          </a:p>
        </p:txBody>
      </p:sp>
    </p:spTree>
    <p:extLst>
      <p:ext uri="{BB962C8B-B14F-4D97-AF65-F5344CB8AC3E}">
        <p14:creationId xmlns:p14="http://schemas.microsoft.com/office/powerpoint/2010/main" val="519358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500"/>
                                        <p:tgtEl>
                                          <p:spTgt spid="14"/>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nodeType="click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barn(outVertical)">
                                      <p:cBhvr>
                                        <p:cTn id="30" dur="500"/>
                                        <p:tgtEl>
                                          <p:spTgt spid="85"/>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41"/>
                                        </p:tgtEl>
                                        <p:attrNameLst>
                                          <p:attrName>style.visibility</p:attrName>
                                        </p:attrNameLst>
                                      </p:cBhvr>
                                      <p:to>
                                        <p:strVal val="visible"/>
                                      </p:to>
                                    </p:set>
                                    <p:animEffect transition="in" filter="fade">
                                      <p:cBhvr>
                                        <p:cTn id="34" dur="500"/>
                                        <p:tgtEl>
                                          <p:spTgt spid="141"/>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barn(outVertical)">
                                      <p:cBhvr>
                                        <p:cTn id="43" dur="500"/>
                                        <p:tgtEl>
                                          <p:spTgt spid="92"/>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42"/>
                                        </p:tgtEl>
                                        <p:attrNameLst>
                                          <p:attrName>style.visibility</p:attrName>
                                        </p:attrNameLst>
                                      </p:cBhvr>
                                      <p:to>
                                        <p:strVal val="visible"/>
                                      </p:to>
                                    </p:set>
                                    <p:animEffect transition="in" filter="fade">
                                      <p:cBhvr>
                                        <p:cTn id="47" dur="500"/>
                                        <p:tgtEl>
                                          <p:spTgt spid="142"/>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nodeType="click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barn(outVertical)">
                                      <p:cBhvr>
                                        <p:cTn id="56" dur="500"/>
                                        <p:tgtEl>
                                          <p:spTgt spid="99"/>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143"/>
                                        </p:tgtEl>
                                        <p:attrNameLst>
                                          <p:attrName>style.visibility</p:attrName>
                                        </p:attrNameLst>
                                      </p:cBhvr>
                                      <p:to>
                                        <p:strVal val="visible"/>
                                      </p:to>
                                    </p:set>
                                    <p:animEffect transition="in" filter="fade">
                                      <p:cBhvr>
                                        <p:cTn id="60" dur="500"/>
                                        <p:tgtEl>
                                          <p:spTgt spid="143"/>
                                        </p:tgtEl>
                                      </p:cBhvr>
                                    </p:animEffect>
                                  </p:childTnLst>
                                </p:cTn>
                              </p:par>
                            </p:childTnLst>
                          </p:cTn>
                        </p:par>
                        <p:par>
                          <p:cTn id="61" fill="hold">
                            <p:stCondLst>
                              <p:cond delay="1000"/>
                            </p:stCondLst>
                            <p:childTnLst>
                              <p:par>
                                <p:cTn id="62" presetID="10"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500"/>
                                        <p:tgtEl>
                                          <p:spTgt spid="10"/>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37" fill="hold" nodeType="click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barn(outVertical)">
                                      <p:cBhvr>
                                        <p:cTn id="69" dur="500"/>
                                        <p:tgtEl>
                                          <p:spTgt spid="106"/>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144"/>
                                        </p:tgtEl>
                                        <p:attrNameLst>
                                          <p:attrName>style.visibility</p:attrName>
                                        </p:attrNameLst>
                                      </p:cBhvr>
                                      <p:to>
                                        <p:strVal val="visible"/>
                                      </p:to>
                                    </p:set>
                                    <p:animEffect transition="in" filter="fade">
                                      <p:cBhvr>
                                        <p:cTn id="73" dur="500"/>
                                        <p:tgtEl>
                                          <p:spTgt spid="144"/>
                                        </p:tgtEl>
                                      </p:cBhvr>
                                    </p:animEffect>
                                  </p:childTnLst>
                                </p:cTn>
                              </p:par>
                            </p:childTnLst>
                          </p:cTn>
                        </p:par>
                        <p:par>
                          <p:cTn id="74" fill="hold">
                            <p:stCondLst>
                              <p:cond delay="1000"/>
                            </p:stCondLst>
                            <p:childTnLst>
                              <p:par>
                                <p:cTn id="75" presetID="10" presetClass="entr" presetSubtype="0"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37" fill="hold" nodeType="clickEffect">
                                  <p:stCondLst>
                                    <p:cond delay="0"/>
                                  </p:stCondLst>
                                  <p:childTnLst>
                                    <p:set>
                                      <p:cBhvr>
                                        <p:cTn id="81" dur="1" fill="hold">
                                          <p:stCondLst>
                                            <p:cond delay="0"/>
                                          </p:stCondLst>
                                        </p:cTn>
                                        <p:tgtEl>
                                          <p:spTgt spid="113"/>
                                        </p:tgtEl>
                                        <p:attrNameLst>
                                          <p:attrName>style.visibility</p:attrName>
                                        </p:attrNameLst>
                                      </p:cBhvr>
                                      <p:to>
                                        <p:strVal val="visible"/>
                                      </p:to>
                                    </p:set>
                                    <p:animEffect transition="in" filter="barn(outVertical)">
                                      <p:cBhvr>
                                        <p:cTn id="82" dur="500"/>
                                        <p:tgtEl>
                                          <p:spTgt spid="113"/>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145"/>
                                        </p:tgtEl>
                                        <p:attrNameLst>
                                          <p:attrName>style.visibility</p:attrName>
                                        </p:attrNameLst>
                                      </p:cBhvr>
                                      <p:to>
                                        <p:strVal val="visible"/>
                                      </p:to>
                                    </p:set>
                                    <p:animEffect transition="in" filter="fade">
                                      <p:cBhvr>
                                        <p:cTn id="86" dur="500"/>
                                        <p:tgtEl>
                                          <p:spTgt spid="145"/>
                                        </p:tgtEl>
                                      </p:cBhvr>
                                    </p:animEffect>
                                  </p:childTnLst>
                                </p:cTn>
                              </p:par>
                            </p:childTnLst>
                          </p:cTn>
                        </p:par>
                        <p:par>
                          <p:cTn id="87" fill="hold">
                            <p:stCondLst>
                              <p:cond delay="1000"/>
                            </p:stCondLst>
                            <p:childTnLst>
                              <p:par>
                                <p:cTn id="88" presetID="10" presetClass="entr" presetSubtype="0" fill="hold" grpId="0" nodeType="after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fade">
                                      <p:cBhvr>
                                        <p:cTn id="90" dur="500"/>
                                        <p:tgtEl>
                                          <p:spTgt spid="12"/>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37" fill="hold" nodeType="clickEffect">
                                  <p:stCondLst>
                                    <p:cond delay="0"/>
                                  </p:stCondLst>
                                  <p:childTnLst>
                                    <p:set>
                                      <p:cBhvr>
                                        <p:cTn id="94" dur="1" fill="hold">
                                          <p:stCondLst>
                                            <p:cond delay="0"/>
                                          </p:stCondLst>
                                        </p:cTn>
                                        <p:tgtEl>
                                          <p:spTgt spid="120"/>
                                        </p:tgtEl>
                                        <p:attrNameLst>
                                          <p:attrName>style.visibility</p:attrName>
                                        </p:attrNameLst>
                                      </p:cBhvr>
                                      <p:to>
                                        <p:strVal val="visible"/>
                                      </p:to>
                                    </p:set>
                                    <p:animEffect transition="in" filter="barn(outVertical)">
                                      <p:cBhvr>
                                        <p:cTn id="95" dur="500"/>
                                        <p:tgtEl>
                                          <p:spTgt spid="120"/>
                                        </p:tgtEl>
                                      </p:cBhvr>
                                    </p:animEffect>
                                  </p:childTnLst>
                                </p:cTn>
                              </p:par>
                            </p:childTnLst>
                          </p:cTn>
                        </p:par>
                        <p:par>
                          <p:cTn id="96" fill="hold">
                            <p:stCondLst>
                              <p:cond delay="500"/>
                            </p:stCondLst>
                            <p:childTnLst>
                              <p:par>
                                <p:cTn id="97" presetID="10" presetClass="entr" presetSubtype="0" fill="hold" grpId="0" nodeType="afterEffect">
                                  <p:stCondLst>
                                    <p:cond delay="0"/>
                                  </p:stCondLst>
                                  <p:childTnLst>
                                    <p:set>
                                      <p:cBhvr>
                                        <p:cTn id="98" dur="1" fill="hold">
                                          <p:stCondLst>
                                            <p:cond delay="0"/>
                                          </p:stCondLst>
                                        </p:cTn>
                                        <p:tgtEl>
                                          <p:spTgt spid="146"/>
                                        </p:tgtEl>
                                        <p:attrNameLst>
                                          <p:attrName>style.visibility</p:attrName>
                                        </p:attrNameLst>
                                      </p:cBhvr>
                                      <p:to>
                                        <p:strVal val="visible"/>
                                      </p:to>
                                    </p:set>
                                    <p:animEffect transition="in" filter="fade">
                                      <p:cBhvr>
                                        <p:cTn id="99" dur="500"/>
                                        <p:tgtEl>
                                          <p:spTgt spid="146"/>
                                        </p:tgtEl>
                                      </p:cBhvr>
                                    </p:animEffect>
                                  </p:childTnLst>
                                </p:cTn>
                              </p:par>
                            </p:childTnLst>
                          </p:cTn>
                        </p:par>
                        <p:par>
                          <p:cTn id="100" fill="hold">
                            <p:stCondLst>
                              <p:cond delay="1000"/>
                            </p:stCondLst>
                            <p:childTnLst>
                              <p:par>
                                <p:cTn id="101" presetID="10" presetClass="entr" presetSubtype="0" fill="hold" grpId="0" nodeType="afterEffect">
                                  <p:stCondLst>
                                    <p:cond delay="0"/>
                                  </p:stCondLst>
                                  <p:childTnLst>
                                    <p:set>
                                      <p:cBhvr>
                                        <p:cTn id="102" dur="1" fill="hold">
                                          <p:stCondLst>
                                            <p:cond delay="0"/>
                                          </p:stCondLst>
                                        </p:cTn>
                                        <p:tgtEl>
                                          <p:spTgt spid="16"/>
                                        </p:tgtEl>
                                        <p:attrNameLst>
                                          <p:attrName>style.visibility</p:attrName>
                                        </p:attrNameLst>
                                      </p:cBhvr>
                                      <p:to>
                                        <p:strVal val="visible"/>
                                      </p:to>
                                    </p:set>
                                    <p:animEffect transition="in" filter="fade">
                                      <p:cBhvr>
                                        <p:cTn id="103" dur="500"/>
                                        <p:tgtEl>
                                          <p:spTgt spid="16"/>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47"/>
                                        </p:tgtEl>
                                        <p:attrNameLst>
                                          <p:attrName>style.visibility</p:attrName>
                                        </p:attrNameLst>
                                      </p:cBhvr>
                                      <p:to>
                                        <p:strVal val="visible"/>
                                      </p:to>
                                    </p:set>
                                    <p:animEffect transition="in" filter="fade">
                                      <p:cBhvr>
                                        <p:cTn id="108" dur="500"/>
                                        <p:tgtEl>
                                          <p:spTgt spid="147"/>
                                        </p:tgtEl>
                                      </p:cBhvr>
                                    </p:animEffect>
                                  </p:childTnLst>
                                </p:cTn>
                              </p:par>
                            </p:childTnLst>
                          </p:cTn>
                        </p:par>
                        <p:par>
                          <p:cTn id="109" fill="hold">
                            <p:stCondLst>
                              <p:cond delay="500"/>
                            </p:stCondLst>
                            <p:childTnLst>
                              <p:par>
                                <p:cTn id="110" presetID="10" presetClass="entr" presetSubtype="0" fill="hold" grpId="0" nodeType="after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500"/>
                                        <p:tgtEl>
                                          <p:spTgt spid="17"/>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37" fill="hold" nodeType="clickEffect">
                                  <p:stCondLst>
                                    <p:cond delay="0"/>
                                  </p:stCondLst>
                                  <p:childTnLst>
                                    <p:set>
                                      <p:cBhvr>
                                        <p:cTn id="116" dur="1" fill="hold">
                                          <p:stCondLst>
                                            <p:cond delay="0"/>
                                          </p:stCondLst>
                                        </p:cTn>
                                        <p:tgtEl>
                                          <p:spTgt spid="134"/>
                                        </p:tgtEl>
                                        <p:attrNameLst>
                                          <p:attrName>style.visibility</p:attrName>
                                        </p:attrNameLst>
                                      </p:cBhvr>
                                      <p:to>
                                        <p:strVal val="visible"/>
                                      </p:to>
                                    </p:set>
                                    <p:animEffect transition="in" filter="barn(outVertical)">
                                      <p:cBhvr>
                                        <p:cTn id="117" dur="500"/>
                                        <p:tgtEl>
                                          <p:spTgt spid="134"/>
                                        </p:tgtEl>
                                      </p:cBhvr>
                                    </p:animEffect>
                                  </p:childTnLst>
                                </p:cTn>
                              </p:par>
                            </p:childTnLst>
                          </p:cTn>
                        </p:par>
                        <p:par>
                          <p:cTn id="118" fill="hold">
                            <p:stCondLst>
                              <p:cond delay="500"/>
                            </p:stCondLst>
                            <p:childTnLst>
                              <p:par>
                                <p:cTn id="119" presetID="10" presetClass="entr" presetSubtype="0" fill="hold" grpId="0" nodeType="afterEffect">
                                  <p:stCondLst>
                                    <p:cond delay="0"/>
                                  </p:stCondLst>
                                  <p:childTnLst>
                                    <p:set>
                                      <p:cBhvr>
                                        <p:cTn id="120" dur="1" fill="hold">
                                          <p:stCondLst>
                                            <p:cond delay="0"/>
                                          </p:stCondLst>
                                        </p:cTn>
                                        <p:tgtEl>
                                          <p:spTgt spid="148"/>
                                        </p:tgtEl>
                                        <p:attrNameLst>
                                          <p:attrName>style.visibility</p:attrName>
                                        </p:attrNameLst>
                                      </p:cBhvr>
                                      <p:to>
                                        <p:strVal val="visible"/>
                                      </p:to>
                                    </p:set>
                                    <p:animEffect transition="in" filter="fade">
                                      <p:cBhvr>
                                        <p:cTn id="121" dur="500"/>
                                        <p:tgtEl>
                                          <p:spTgt spid="148"/>
                                        </p:tgtEl>
                                      </p:cBhvr>
                                    </p:animEffect>
                                  </p:childTnLst>
                                </p:cTn>
                              </p:par>
                            </p:childTnLst>
                          </p:cTn>
                        </p:par>
                        <p:par>
                          <p:cTn id="122" fill="hold">
                            <p:stCondLst>
                              <p:cond delay="1000"/>
                            </p:stCondLst>
                            <p:childTnLst>
                              <p:par>
                                <p:cTn id="123" presetID="10" presetClass="entr" presetSubtype="0" fill="hold" grpId="0" nodeType="afterEffect">
                                  <p:stCondLst>
                                    <p:cond delay="0"/>
                                  </p:stCondLst>
                                  <p:childTnLst>
                                    <p:set>
                                      <p:cBhvr>
                                        <p:cTn id="124" dur="1" fill="hold">
                                          <p:stCondLst>
                                            <p:cond delay="0"/>
                                          </p:stCondLst>
                                        </p:cTn>
                                        <p:tgtEl>
                                          <p:spTgt spid="18"/>
                                        </p:tgtEl>
                                        <p:attrNameLst>
                                          <p:attrName>style.visibility</p:attrName>
                                        </p:attrNameLst>
                                      </p:cBhvr>
                                      <p:to>
                                        <p:strVal val="visible"/>
                                      </p:to>
                                    </p:set>
                                    <p:animEffect transition="in" filter="fade">
                                      <p:cBhvr>
                                        <p:cTn id="125" dur="500"/>
                                        <p:tgtEl>
                                          <p:spTgt spid="18"/>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149"/>
                                        </p:tgtEl>
                                        <p:attrNameLst>
                                          <p:attrName>style.visibility</p:attrName>
                                        </p:attrNameLst>
                                      </p:cBhvr>
                                      <p:to>
                                        <p:strVal val="visible"/>
                                      </p:to>
                                    </p:set>
                                    <p:animEffect transition="in" filter="fade">
                                      <p:cBhvr>
                                        <p:cTn id="130" dur="500"/>
                                        <p:tgtEl>
                                          <p:spTgt spid="149"/>
                                        </p:tgtEl>
                                      </p:cBhvr>
                                    </p:animEffect>
                                  </p:childTnLst>
                                </p:cTn>
                              </p:par>
                            </p:childTnLst>
                          </p:cTn>
                        </p:par>
                        <p:par>
                          <p:cTn id="131" fill="hold">
                            <p:stCondLst>
                              <p:cond delay="500"/>
                            </p:stCondLst>
                            <p:childTnLst>
                              <p:par>
                                <p:cTn id="132" presetID="10" presetClass="entr" presetSubtype="0" fill="hold" grpId="0" nodeType="afterEffect">
                                  <p:stCondLst>
                                    <p:cond delay="0"/>
                                  </p:stCondLst>
                                  <p:childTnLst>
                                    <p:set>
                                      <p:cBhvr>
                                        <p:cTn id="133" dur="1" fill="hold">
                                          <p:stCondLst>
                                            <p:cond delay="0"/>
                                          </p:stCondLst>
                                        </p:cTn>
                                        <p:tgtEl>
                                          <p:spTgt spid="19"/>
                                        </p:tgtEl>
                                        <p:attrNameLst>
                                          <p:attrName>style.visibility</p:attrName>
                                        </p:attrNameLst>
                                      </p:cBhvr>
                                      <p:to>
                                        <p:strVal val="visible"/>
                                      </p:to>
                                    </p:set>
                                    <p:animEffect transition="in" filter="fade">
                                      <p:cBhvr>
                                        <p:cTn id="134" dur="500"/>
                                        <p:tgtEl>
                                          <p:spTgt spid="19"/>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20"/>
                                        </p:tgtEl>
                                        <p:attrNameLst>
                                          <p:attrName>style.visibility</p:attrName>
                                        </p:attrNameLst>
                                      </p:cBhvr>
                                      <p:to>
                                        <p:strVal val="visible"/>
                                      </p:to>
                                    </p:set>
                                    <p:animEffect transition="in" filter="wipe(left)">
                                      <p:cBhvr>
                                        <p:cTn id="13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141" grpId="0"/>
      <p:bldP spid="142" grpId="0"/>
      <p:bldP spid="143" grpId="0"/>
      <p:bldP spid="144" grpId="0"/>
      <p:bldP spid="145" grpId="0"/>
      <p:bldP spid="146" grpId="0"/>
      <p:bldP spid="147" grpId="0"/>
      <p:bldP spid="148" grpId="0"/>
      <p:bldP spid="149" grpId="0"/>
      <p:bldP spid="4" grpId="0" animBg="1"/>
      <p:bldP spid="5" grpId="0" animBg="1"/>
      <p:bldP spid="8" grpId="0" animBg="1"/>
      <p:bldP spid="10" grpId="0" animBg="1"/>
      <p:bldP spid="11" grpId="0" animBg="1"/>
      <p:bldP spid="12" grpId="0" animBg="1"/>
      <p:bldP spid="16" grpId="0" animBg="1"/>
      <p:bldP spid="17" grpId="0" animBg="1"/>
      <p:bldP spid="18" grpId="0" animBg="1"/>
      <p:bldP spid="19" grpId="0" animBg="1"/>
      <p:bldP spid="2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1E734DFF9D54541B861CFB85E56DE94" ma:contentTypeVersion="1" ma:contentTypeDescription="Create a new document." ma:contentTypeScope="" ma:versionID="2e39cab24bb3acac5765300affffb382">
  <xsd:schema xmlns:xsd="http://www.w3.org/2001/XMLSchema" xmlns:xs="http://www.w3.org/2001/XMLSchema" xmlns:p="http://schemas.microsoft.com/office/2006/metadata/properties" xmlns:ns3="b1925fd9-1a08-489d-b2cf-a262fd1d3ca7" targetNamespace="http://schemas.microsoft.com/office/2006/metadata/properties" ma:root="true" ma:fieldsID="ca5ffeaf4dea26b0166b5b1f2ec4816e" ns3:_="">
    <xsd:import namespace="b1925fd9-1a08-489d-b2cf-a262fd1d3ca7"/>
    <xsd:element name="properties">
      <xsd:complexType>
        <xsd:sequence>
          <xsd:element name="documentManagement">
            <xsd:complexType>
              <xsd:all>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925fd9-1a08-489d-b2cf-a262fd1d3ca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0DA711-D673-477B-A3A5-8B5BFD5D65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925fd9-1a08-489d-b2cf-a262fd1d3c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373DCFF-8AA0-4330-AD1F-7D2D23E9A89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b1925fd9-1a08-489d-b2cf-a262fd1d3ca7"/>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2D4B30B8-D586-4D84-A689-289C12A5BC2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6045</TotalTime>
  <Words>3003</Words>
  <Application>Microsoft Office PowerPoint</Application>
  <PresentationFormat>Widescreen</PresentationFormat>
  <Paragraphs>417</Paragraphs>
  <Slides>44</Slides>
  <Notes>18</Notes>
  <HiddenSlides>0</HiddenSlides>
  <MMClips>0</MMClips>
  <ScaleCrop>false</ScaleCrop>
  <HeadingPairs>
    <vt:vector size="8" baseType="variant">
      <vt:variant>
        <vt:lpstr>Fonts Used</vt:lpstr>
      </vt:variant>
      <vt:variant>
        <vt:i4>9</vt:i4>
      </vt:variant>
      <vt:variant>
        <vt:lpstr>Theme</vt:lpstr>
      </vt:variant>
      <vt:variant>
        <vt:i4>1</vt:i4>
      </vt:variant>
      <vt:variant>
        <vt:lpstr>Slide Titles</vt:lpstr>
      </vt:variant>
      <vt:variant>
        <vt:i4>44</vt:i4>
      </vt:variant>
      <vt:variant>
        <vt:lpstr>Custom Shows</vt:lpstr>
      </vt:variant>
      <vt:variant>
        <vt:i4>1</vt:i4>
      </vt:variant>
    </vt:vector>
  </HeadingPairs>
  <TitlesOfParts>
    <vt:vector size="55" baseType="lpstr">
      <vt:lpstr>Arial</vt:lpstr>
      <vt:lpstr>Wingdings</vt:lpstr>
      <vt:lpstr>Arsenal</vt:lpstr>
      <vt:lpstr>Calibri</vt:lpstr>
      <vt:lpstr>Kozuka Mincho Pr6N H</vt:lpstr>
      <vt:lpstr>Caviar Dreams</vt:lpstr>
      <vt:lpstr>Korolev Light</vt:lpstr>
      <vt:lpstr>Comfortaa</vt:lpstr>
      <vt:lpstr>Georgia</vt:lpstr>
      <vt:lpstr>Office Theme</vt:lpstr>
      <vt:lpstr>PowerPoint Presentation</vt:lpstr>
      <vt:lpstr>Question A</vt:lpstr>
      <vt:lpstr>Question B</vt:lpstr>
      <vt:lpstr>Question C</vt:lpstr>
      <vt:lpstr>Question D</vt:lpstr>
      <vt:lpstr>A business can be positioned for optimal value</vt:lpstr>
      <vt:lpstr>A Business can be Positioned for Optimal Value</vt:lpstr>
      <vt:lpstr>PowerPoint Presentation</vt:lpstr>
      <vt:lpstr>Why does a Business Buy Another?</vt:lpstr>
      <vt:lpstr>The Competitive Business</vt:lpstr>
      <vt:lpstr>What is Sustainability?</vt:lpstr>
      <vt:lpstr>What is a Sustainable Business?</vt:lpstr>
      <vt:lpstr>The Tests of a Sustainable Business</vt:lpstr>
      <vt:lpstr>Our Technology Approach</vt:lpstr>
      <vt:lpstr>Technology Delivery Revolution</vt:lpstr>
      <vt:lpstr>Transition</vt:lpstr>
      <vt:lpstr>PowerPoint Presentation</vt:lpstr>
      <vt:lpstr>Sale of Business Methodology to Optimize Value</vt:lpstr>
      <vt:lpstr>PowerPoint Presentation</vt:lpstr>
      <vt:lpstr>A Suggested Path through Transition</vt:lpstr>
      <vt:lpstr>PowerPoint Presentation</vt:lpstr>
      <vt:lpstr>PowerPoint Presentation</vt:lpstr>
      <vt:lpstr>PowerPoint Presentation</vt:lpstr>
      <vt:lpstr>PowerPoint Presentation</vt:lpstr>
      <vt:lpstr>Case Study 1: Asia-wide Services Business</vt:lpstr>
      <vt:lpstr>Case Study 1: Asia-wide Services Business</vt:lpstr>
      <vt:lpstr>Case Study 1: Asia-wide Services Business</vt:lpstr>
      <vt:lpstr>Case Study 2:  British-based Technology Company </vt:lpstr>
      <vt:lpstr>Case Study 2:  British-based Technology Company </vt:lpstr>
      <vt:lpstr>Case Study 2:  British-based Technology Company </vt:lpstr>
      <vt:lpstr>Case Study 3: Australian Marketing Services Company</vt:lpstr>
      <vt:lpstr>Case Study 3: Australian Marketing Services Company</vt:lpstr>
      <vt:lpstr>Case Study 3: Australian Marketing Services Company</vt:lpstr>
      <vt:lpstr>Case Study 4: A Privately Owned Australian Services  Company</vt:lpstr>
      <vt:lpstr>Case Study 4: A Privately Owned Australian Services  Company</vt:lpstr>
      <vt:lpstr>PowerPoint Presentation</vt:lpstr>
      <vt:lpstr>PowerPoint Presentation</vt:lpstr>
      <vt:lpstr>Often Consulting is not Enough</vt:lpstr>
      <vt:lpstr>PowerPoint Presentation</vt:lpstr>
      <vt:lpstr>Question A</vt:lpstr>
      <vt:lpstr>Question B</vt:lpstr>
      <vt:lpstr>Question C</vt:lpstr>
      <vt:lpstr>PowerPoint Presentation</vt:lpstr>
      <vt:lpstr>PowerPoint Presentation</vt:lpstr>
      <vt:lpstr>Custom Show 1</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Strategic Directions for Agfab</dc:title>
  <dc:creator>mikes2014@gmail.com</dc:creator>
  <cp:lastModifiedBy>Valentine Platon</cp:lastModifiedBy>
  <cp:revision>269</cp:revision>
  <dcterms:created xsi:type="dcterms:W3CDTF">2014-07-14T23:03:16Z</dcterms:created>
  <dcterms:modified xsi:type="dcterms:W3CDTF">2015-06-11T05:49:24Z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0x01010071E734DFF9D54541B861CFB85E56DE94</vt:lpwstr>
  </property>
  <property fmtid="{D5CDD505-2E9C-101B-9397-08002B2CF9AE}" pid="3" name="IsMyDocuments">
    <vt:bool>true</vt:bool>
  </property>
</Properties>
</file>