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6"/>
  </p:notesMasterIdLst>
  <p:handoutMasterIdLst>
    <p:handoutMasterId r:id="rId17"/>
  </p:handoutMasterIdLst>
  <p:sldIdLst>
    <p:sldId id="265" r:id="rId3"/>
    <p:sldId id="274" r:id="rId4"/>
    <p:sldId id="299" r:id="rId5"/>
    <p:sldId id="301" r:id="rId6"/>
    <p:sldId id="289" r:id="rId7"/>
    <p:sldId id="290" r:id="rId8"/>
    <p:sldId id="303" r:id="rId9"/>
    <p:sldId id="292" r:id="rId10"/>
    <p:sldId id="311" r:id="rId11"/>
    <p:sldId id="322" r:id="rId12"/>
    <p:sldId id="323" r:id="rId13"/>
    <p:sldId id="313" r:id="rId14"/>
    <p:sldId id="31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6085017-52EB-427E-B6D7-36BB22DE2148}">
          <p14:sldIdLst>
            <p14:sldId id="265"/>
            <p14:sldId id="274"/>
            <p14:sldId id="299"/>
            <p14:sldId id="301"/>
            <p14:sldId id="289"/>
            <p14:sldId id="290"/>
            <p14:sldId id="303"/>
            <p14:sldId id="292"/>
          </p14:sldIdLst>
        </p14:section>
        <p14:section name="Untitled Section" id="{FFC781D0-977C-49EB-9AFD-473EDB32CD00}">
          <p14:sldIdLst>
            <p14:sldId id="311"/>
            <p14:sldId id="322"/>
            <p14:sldId id="323"/>
            <p14:sldId id="313"/>
            <p14:sldId id="314"/>
          </p14:sldIdLst>
        </p14:section>
      </p14:sectionLst>
    </p:ext>
    <p:ext uri="{EFAFB233-063F-42B5-8137-9DF3F51BA10A}">
      <p15:sldGuideLst xmlns:p15="http://schemas.microsoft.com/office/powerpoint/2012/main" xmlns="">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8"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3533" autoAdjust="0"/>
  </p:normalViewPr>
  <p:slideViewPr>
    <p:cSldViewPr>
      <p:cViewPr varScale="1">
        <p:scale>
          <a:sx n="65" d="100"/>
          <a:sy n="65" d="100"/>
        </p:scale>
        <p:origin x="-376" y="-104"/>
      </p:cViewPr>
      <p:guideLst>
        <p:guide orient="horz" pos="2160"/>
        <p:guide pos="3840"/>
        <p:guide pos="6816"/>
        <p:guide pos="816"/>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notesMaster" Target="notesMasters/notesMaster1.xml"/><Relationship Id="rId17" Type="http://schemas.openxmlformats.org/officeDocument/2006/relationships/handoutMaster" Target="handoutMasters/handoutMaster1.xml"/><Relationship Id="rId18" Type="http://schemas.openxmlformats.org/officeDocument/2006/relationships/printerSettings" Target="printerSettings/printerSettings1.bin"/><Relationship Id="rId19" Type="http://schemas.openxmlformats.org/officeDocument/2006/relationships/commentAuthors" Target="commentAuthors.xml"/><Relationship Id="rId1" Type="http://schemas.openxmlformats.org/officeDocument/2006/relationships/customXml" Target="../customXml/item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11/06/15</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11/06/15</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FB667E1-E601-4AAF-B95C-B25720D70A60}" type="slidenum">
              <a:rPr lang="en-AU" smtClean="0"/>
              <a:t>1</a:t>
            </a:fld>
            <a:endParaRPr lang="en-AU"/>
          </a:p>
        </p:txBody>
      </p:sp>
    </p:spTree>
    <p:extLst>
      <p:ext uri="{BB962C8B-B14F-4D97-AF65-F5344CB8AC3E}">
        <p14:creationId xmlns:p14="http://schemas.microsoft.com/office/powerpoint/2010/main" val="3639637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FB667E1-E601-4AAF-B95C-B25720D70A60}" type="slidenum">
              <a:rPr lang="en-US" smtClean="0"/>
              <a:t>2</a:t>
            </a:fld>
            <a:endParaRPr lang="en-US"/>
          </a:p>
        </p:txBody>
      </p:sp>
    </p:spTree>
    <p:extLst>
      <p:ext uri="{BB962C8B-B14F-4D97-AF65-F5344CB8AC3E}">
        <p14:creationId xmlns:p14="http://schemas.microsoft.com/office/powerpoint/2010/main" val="2909310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May require more than one slide</a:t>
            </a:r>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t>5</a:t>
            </a:fld>
            <a:endParaRPr lang="en-US"/>
          </a:p>
        </p:txBody>
      </p:sp>
    </p:spTree>
    <p:extLst>
      <p:ext uri="{BB962C8B-B14F-4D97-AF65-F5344CB8AC3E}">
        <p14:creationId xmlns:p14="http://schemas.microsoft.com/office/powerpoint/2010/main" val="4265826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FB667E1-E601-4AAF-B95C-B25720D70A60}" type="slidenum">
              <a:rPr lang="en-AU" smtClean="0"/>
              <a:t>6</a:t>
            </a:fld>
            <a:endParaRPr lang="en-AU"/>
          </a:p>
        </p:txBody>
      </p:sp>
    </p:spTree>
    <p:extLst>
      <p:ext uri="{BB962C8B-B14F-4D97-AF65-F5344CB8AC3E}">
        <p14:creationId xmlns:p14="http://schemas.microsoft.com/office/powerpoint/2010/main" val="557752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the aspects described in this slide are end points in a nervous systems.  Each has an impact on the other.  To be different we need, we must perform well at all of these aspects.</a:t>
            </a:r>
          </a:p>
          <a:p>
            <a:endParaRPr lang="en-US" dirty="0" smtClean="0"/>
          </a:p>
        </p:txBody>
      </p:sp>
      <p:sp>
        <p:nvSpPr>
          <p:cNvPr id="4" name="Slide Number Placeholder 3"/>
          <p:cNvSpPr>
            <a:spLocks noGrp="1"/>
          </p:cNvSpPr>
          <p:nvPr>
            <p:ph type="sldNum" sz="quarter" idx="10"/>
          </p:nvPr>
        </p:nvSpPr>
        <p:spPr/>
        <p:txBody>
          <a:bodyPr/>
          <a:lstStyle/>
          <a:p>
            <a:fld id="{7FB667E1-E601-4AAF-B95C-B25720D70A60}" type="slidenum">
              <a:rPr lang="en-US" smtClean="0"/>
              <a:t>9</a:t>
            </a:fld>
            <a:endParaRPr lang="en-US"/>
          </a:p>
        </p:txBody>
      </p:sp>
    </p:spTree>
    <p:extLst>
      <p:ext uri="{BB962C8B-B14F-4D97-AF65-F5344CB8AC3E}">
        <p14:creationId xmlns:p14="http://schemas.microsoft.com/office/powerpoint/2010/main" val="39663153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FB667E1-E601-4AAF-B95C-B25720D70A60}" type="slidenum">
              <a:rPr lang="en-AU" smtClean="0"/>
              <a:t>10</a:t>
            </a:fld>
            <a:endParaRPr lang="en-AU"/>
          </a:p>
        </p:txBody>
      </p:sp>
    </p:spTree>
    <p:extLst>
      <p:ext uri="{BB962C8B-B14F-4D97-AF65-F5344CB8AC3E}">
        <p14:creationId xmlns:p14="http://schemas.microsoft.com/office/powerpoint/2010/main" val="1890345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Action – All</a:t>
            </a:r>
            <a:r>
              <a:rPr lang="en-AU" baseline="0" dirty="0" smtClean="0"/>
              <a:t> describe your thoughts on the most important aspects/attributes we need to foster/respect about people, ethical behaviour and safety.  If you wish to add other, you are more than welcome.  Send them through to me and I will collate these into a draft Charter for </a:t>
            </a:r>
            <a:r>
              <a:rPr lang="hu-HU" baseline="0" dirty="0" smtClean="0"/>
              <a:t>TMG Strategy</a:t>
            </a:r>
            <a:r>
              <a:rPr lang="en-AU" baseline="0" dirty="0" smtClean="0"/>
              <a:t> </a:t>
            </a:r>
            <a:r>
              <a:rPr lang="en-AU" baseline="0" dirty="0" smtClean="0"/>
              <a:t>and release it at the next meeting.</a:t>
            </a:r>
            <a:endParaRPr lang="en-AU" dirty="0"/>
          </a:p>
        </p:txBody>
      </p:sp>
      <p:sp>
        <p:nvSpPr>
          <p:cNvPr id="4" name="Slide Number Placeholder 3"/>
          <p:cNvSpPr>
            <a:spLocks noGrp="1"/>
          </p:cNvSpPr>
          <p:nvPr>
            <p:ph type="sldNum" sz="quarter" idx="10"/>
          </p:nvPr>
        </p:nvSpPr>
        <p:spPr/>
        <p:txBody>
          <a:bodyPr/>
          <a:lstStyle/>
          <a:p>
            <a:fld id="{7FB667E1-E601-4AAF-B95C-B25720D70A60}" type="slidenum">
              <a:rPr lang="en-AU" smtClean="0"/>
              <a:t>11</a:t>
            </a:fld>
            <a:endParaRPr lang="en-AU"/>
          </a:p>
        </p:txBody>
      </p:sp>
    </p:spTree>
    <p:extLst>
      <p:ext uri="{BB962C8B-B14F-4D97-AF65-F5344CB8AC3E}">
        <p14:creationId xmlns:p14="http://schemas.microsoft.com/office/powerpoint/2010/main" val="881531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Our professional service portfolio increased in include Consulting</a:t>
            </a:r>
            <a:r>
              <a:rPr lang="en-AU" baseline="0" dirty="0" smtClean="0"/>
              <a:t> and Business intelligence.</a:t>
            </a:r>
          </a:p>
          <a:p>
            <a:endParaRPr lang="en-AU" baseline="0" dirty="0" smtClean="0"/>
          </a:p>
          <a:p>
            <a:r>
              <a:rPr lang="en-AU" baseline="0" dirty="0" smtClean="0"/>
              <a:t>Support Service can be defined as providing assistance to an internal or external service provider of a Client where it is not part of our core business but we can source the products required.  We can provide training is very specific areas based on the skill set of our personnel.</a:t>
            </a:r>
            <a:endParaRPr lang="en-AU" dirty="0"/>
          </a:p>
        </p:txBody>
      </p:sp>
      <p:sp>
        <p:nvSpPr>
          <p:cNvPr id="4" name="Slide Number Placeholder 3"/>
          <p:cNvSpPr>
            <a:spLocks noGrp="1"/>
          </p:cNvSpPr>
          <p:nvPr>
            <p:ph type="sldNum" sz="quarter" idx="10"/>
          </p:nvPr>
        </p:nvSpPr>
        <p:spPr/>
        <p:txBody>
          <a:bodyPr/>
          <a:lstStyle/>
          <a:p>
            <a:fld id="{7FB667E1-E601-4AAF-B95C-B25720D70A60}" type="slidenum">
              <a:rPr lang="en-AU" smtClean="0"/>
              <a:t>12</a:t>
            </a:fld>
            <a:endParaRPr lang="en-AU"/>
          </a:p>
        </p:txBody>
      </p:sp>
    </p:spTree>
    <p:extLst>
      <p:ext uri="{BB962C8B-B14F-4D97-AF65-F5344CB8AC3E}">
        <p14:creationId xmlns:p14="http://schemas.microsoft.com/office/powerpoint/2010/main" val="1122707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We</a:t>
            </a:r>
            <a:r>
              <a:rPr lang="en-AU" baseline="0" dirty="0" smtClean="0"/>
              <a:t> have begun improving our business processes. Our business strategy is only as good a our processes and the personnel following the processes.  No doubt we all have had some process handed to us and asked to follow it.  It is fair to question a process, in its appropriateness and its effectiveness.  Holding an opinion without offering alternatives is non conducive to business process management.  We all have an obligation to each other to participate in the development and improvement of our processes.</a:t>
            </a:r>
          </a:p>
          <a:p>
            <a:endParaRPr lang="en-AU" baseline="0" dirty="0" smtClean="0"/>
          </a:p>
          <a:p>
            <a:r>
              <a:rPr lang="en-AU" baseline="0" dirty="0" smtClean="0"/>
              <a:t>Tendering is discussed briefly in the next slide.</a:t>
            </a:r>
          </a:p>
          <a:p>
            <a:endParaRPr lang="en-AU" baseline="0" dirty="0" smtClean="0"/>
          </a:p>
          <a:p>
            <a:r>
              <a:rPr lang="en-AU" baseline="0" dirty="0" smtClean="0"/>
              <a:t>Estimates, Proposals and projects will be all performed out of </a:t>
            </a:r>
            <a:r>
              <a:rPr lang="en-AU" baseline="0" dirty="0" err="1" smtClean="0"/>
              <a:t>WorkflowMax</a:t>
            </a:r>
            <a:r>
              <a:rPr lang="en-AU" baseline="0" dirty="0" smtClean="0"/>
              <a:t>.  We all have been guilty at some stage of having </a:t>
            </a:r>
            <a:r>
              <a:rPr lang="hu-HU" baseline="0" dirty="0" smtClean="0"/>
              <a:t>TMG Strategy</a:t>
            </a:r>
            <a:r>
              <a:rPr lang="en-AU" baseline="0" dirty="0" smtClean="0"/>
              <a:t> </a:t>
            </a:r>
            <a:r>
              <a:rPr lang="en-AU" baseline="0" dirty="0" smtClean="0"/>
              <a:t>business related data on our local drive.  We need to ensure all company data in stored in the Cloud.  Failure will lead to us letting down our fellow team members when they need to reference the data.  Remember it is all about us as a Team.</a:t>
            </a:r>
          </a:p>
          <a:p>
            <a:endParaRPr lang="en-AU" baseline="0" dirty="0" smtClean="0"/>
          </a:p>
          <a:p>
            <a:r>
              <a:rPr lang="en-AU" baseline="0" dirty="0" smtClean="0"/>
              <a:t>Action – Please make sure by the end of the week that all data resides in the Cloud. (All)</a:t>
            </a:r>
            <a:endParaRPr lang="en-AU" dirty="0"/>
          </a:p>
        </p:txBody>
      </p:sp>
      <p:sp>
        <p:nvSpPr>
          <p:cNvPr id="4" name="Slide Number Placeholder 3"/>
          <p:cNvSpPr>
            <a:spLocks noGrp="1"/>
          </p:cNvSpPr>
          <p:nvPr>
            <p:ph type="sldNum" sz="quarter" idx="10"/>
          </p:nvPr>
        </p:nvSpPr>
        <p:spPr/>
        <p:txBody>
          <a:bodyPr/>
          <a:lstStyle/>
          <a:p>
            <a:fld id="{7FB667E1-E601-4AAF-B95C-B25720D70A60}" type="slidenum">
              <a:rPr lang="en-AU" smtClean="0"/>
              <a:t>13</a:t>
            </a:fld>
            <a:endParaRPr lang="en-AU"/>
          </a:p>
        </p:txBody>
      </p:sp>
    </p:spTree>
    <p:extLst>
      <p:ext uri="{BB962C8B-B14F-4D97-AF65-F5344CB8AC3E}">
        <p14:creationId xmlns:p14="http://schemas.microsoft.com/office/powerpoint/2010/main" val="3744432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n-US" smtClean="0"/>
              <a:t>Click to edit Master title style</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11/06/15</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n-US" smtClean="0"/>
              <a:t>Click to edit Master title style</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583DDF-CA54-461A-A486-592D2374C532}" type="datetimeFigureOut">
              <a:rPr lang="en-US"/>
              <a:t>11/06/15</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E583DDF-CA54-461A-A486-592D2374C532}" type="datetimeFigureOut">
              <a:rPr lang="en-US"/>
              <a:t>11/06/15</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E583DDF-CA54-461A-A486-592D2374C532}" type="datetimeFigureOut">
              <a:rPr lang="en-US"/>
              <a:t>11/06/15</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6pPr>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E583DDF-CA54-461A-A486-592D2374C532}" type="datetimeFigureOut">
              <a:rPr lang="en-US"/>
              <a:t>11/06/15</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n-US" smtClean="0"/>
              <a:t>Click to edit Master title style</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583DDF-CA54-461A-A486-592D2374C532}" type="datetimeFigureOut">
              <a:rPr lang="en-US"/>
              <a:t>11/06/15</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Alternate 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n-US" smtClean="0"/>
              <a:t>Click to edit Master title style</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11/06/15</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9DD7D43D-6574-4C7B-808D-C6C12215A4D4}" type="datetimeFigureOut">
              <a:rPr lang="en-US"/>
              <a:t>11/06/15</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n-US" smtClean="0"/>
              <a:t>Click to edit Master title style</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9E583DDF-CA54-461A-A486-592D2374C532}" type="datetimeFigureOut">
              <a:rPr lang="en-US"/>
              <a:t>11/06/15</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9E583DDF-CA54-461A-A486-592D2374C532}" type="datetimeFigureOut">
              <a:rPr lang="en-US"/>
              <a:t>11/06/15</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11/06/15</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n-US" smtClean="0"/>
              <a:t>Click to edit Master title style</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583DDF-CA54-461A-A486-592D2374C532}" type="datetimeFigureOut">
              <a:rPr lang="en-US"/>
              <a:t>11/06/15</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11/06/15</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10" advTm="0">
        <p:fade/>
      </p:transition>
    </mc:Choice>
    <mc:Fallback xmlns="">
      <p:transition advTm="0">
        <p:fade/>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4.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TMG</a:t>
            </a:r>
            <a:endParaRPr lang="en-US" dirty="0"/>
          </a:p>
        </p:txBody>
      </p:sp>
      <p:sp>
        <p:nvSpPr>
          <p:cNvPr id="4" name="Subtitle 3"/>
          <p:cNvSpPr>
            <a:spLocks noGrp="1"/>
          </p:cNvSpPr>
          <p:nvPr>
            <p:ph type="subTitle" idx="1"/>
          </p:nvPr>
        </p:nvSpPr>
        <p:spPr/>
        <p:txBody>
          <a:bodyPr>
            <a:noAutofit/>
          </a:bodyPr>
          <a:lstStyle/>
          <a:p>
            <a:r>
              <a:rPr lang="en-US" sz="6600" dirty="0" smtClean="0"/>
              <a:t>2015</a:t>
            </a:r>
            <a:endParaRPr lang="en-US" sz="6600" dirty="0"/>
          </a:p>
        </p:txBody>
      </p:sp>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spd="slow" p14:dur="10000" advClick="0" advTm="0">
        <p:fade/>
      </p:transition>
    </mc:Choice>
    <mc:Fallback xmlns="">
      <p:transition spd="slow" advClick="0" advTm="0">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Vision, Mission, Value &amp; Charter</a:t>
            </a:r>
            <a:endParaRPr lang="en-AU" dirty="0"/>
          </a:p>
        </p:txBody>
      </p:sp>
      <p:sp>
        <p:nvSpPr>
          <p:cNvPr id="3" name="Content Placeholder 2"/>
          <p:cNvSpPr>
            <a:spLocks noGrp="1"/>
          </p:cNvSpPr>
          <p:nvPr>
            <p:ph idx="1"/>
          </p:nvPr>
        </p:nvSpPr>
        <p:spPr/>
        <p:txBody>
          <a:bodyPr/>
          <a:lstStyle/>
          <a:p>
            <a:r>
              <a:rPr lang="en-AU" dirty="0" smtClean="0"/>
              <a:t>Vision</a:t>
            </a:r>
          </a:p>
          <a:p>
            <a:pPr lvl="1"/>
            <a:r>
              <a:rPr lang="en-AU" dirty="0" smtClean="0"/>
              <a:t>We, a united </a:t>
            </a:r>
            <a:r>
              <a:rPr lang="hu-HU" dirty="0" smtClean="0"/>
              <a:t>TMG Strategy</a:t>
            </a:r>
            <a:r>
              <a:rPr lang="en-AU" dirty="0" smtClean="0"/>
              <a:t> </a:t>
            </a:r>
            <a:r>
              <a:rPr lang="en-AU" dirty="0" smtClean="0"/>
              <a:t>Team, are committed to growing our people and refining our processes to produce a minimum of 10% increase in our profit per quarter in 2014. in addition, we are focussed on building our Client base by one new Client per quarter, in 2014.</a:t>
            </a:r>
          </a:p>
          <a:p>
            <a:r>
              <a:rPr lang="en-AU" dirty="0" smtClean="0"/>
              <a:t>Mission</a:t>
            </a:r>
          </a:p>
          <a:p>
            <a:pPr lvl="1"/>
            <a:r>
              <a:rPr lang="en-AU" dirty="0" smtClean="0"/>
              <a:t>As a Team we are committed to building mutual respect between each member and our Clients. Based on mutual respect we will develop mutually rewarding relationships between our team members and our Clients.</a:t>
            </a:r>
          </a:p>
          <a:p>
            <a:r>
              <a:rPr lang="en-AU" dirty="0" smtClean="0"/>
              <a:t>Values</a:t>
            </a:r>
          </a:p>
          <a:p>
            <a:pPr lvl="1"/>
            <a:r>
              <a:rPr lang="en-AU" dirty="0" smtClean="0"/>
              <a:t>At the core of our values are our people, who are committed to developing partnerships between </a:t>
            </a:r>
            <a:r>
              <a:rPr lang="hu-HU" dirty="0" smtClean="0"/>
              <a:t>TMG Strategy</a:t>
            </a:r>
            <a:r>
              <a:rPr lang="en-AU" dirty="0" smtClean="0"/>
              <a:t> </a:t>
            </a:r>
            <a:r>
              <a:rPr lang="en-AU" dirty="0" smtClean="0"/>
              <a:t>and our Clients through constant and consistent communication.</a:t>
            </a:r>
          </a:p>
          <a:p>
            <a:endParaRPr lang="en-AU" dirty="0"/>
          </a:p>
        </p:txBody>
      </p:sp>
    </p:spTree>
    <p:extLst>
      <p:ext uri="{BB962C8B-B14F-4D97-AF65-F5344CB8AC3E}">
        <p14:creationId xmlns:p14="http://schemas.microsoft.com/office/powerpoint/2010/main" val="100269470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Charter</a:t>
            </a:r>
            <a:endParaRPr lang="en-AU" dirty="0"/>
          </a:p>
        </p:txBody>
      </p:sp>
      <p:sp>
        <p:nvSpPr>
          <p:cNvPr id="3" name="Content Placeholder 2"/>
          <p:cNvSpPr>
            <a:spLocks noGrp="1"/>
          </p:cNvSpPr>
          <p:nvPr>
            <p:ph idx="1"/>
          </p:nvPr>
        </p:nvSpPr>
        <p:spPr/>
        <p:txBody>
          <a:bodyPr/>
          <a:lstStyle/>
          <a:p>
            <a:r>
              <a:rPr lang="en-AU" dirty="0" smtClean="0"/>
              <a:t>In development</a:t>
            </a:r>
          </a:p>
          <a:p>
            <a:pPr lvl="1"/>
            <a:r>
              <a:rPr lang="en-AU" dirty="0" smtClean="0"/>
              <a:t>Core elements</a:t>
            </a:r>
          </a:p>
          <a:p>
            <a:pPr lvl="2"/>
            <a:r>
              <a:rPr lang="en-US" dirty="0"/>
              <a:t>People</a:t>
            </a:r>
          </a:p>
          <a:p>
            <a:pPr lvl="2"/>
            <a:r>
              <a:rPr lang="en-US" dirty="0"/>
              <a:t>Ethics</a:t>
            </a:r>
          </a:p>
          <a:p>
            <a:pPr lvl="2"/>
            <a:r>
              <a:rPr lang="en-US" dirty="0"/>
              <a:t>Safety</a:t>
            </a:r>
          </a:p>
          <a:p>
            <a:pPr lvl="1"/>
            <a:endParaRPr lang="en-AU" dirty="0"/>
          </a:p>
        </p:txBody>
      </p:sp>
    </p:spTree>
    <p:extLst>
      <p:ext uri="{BB962C8B-B14F-4D97-AF65-F5344CB8AC3E}">
        <p14:creationId xmlns:p14="http://schemas.microsoft.com/office/powerpoint/2010/main" val="168296866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auto" latinLnBrk="0" hangingPunct="1">
              <a:lnSpc>
                <a:spcPct val="90000"/>
              </a:lnSpc>
              <a:spcBef>
                <a:spcPct val="0"/>
              </a:spcBef>
              <a:spcAft>
                <a:spcPts val="0"/>
              </a:spcAft>
              <a:buClrTx/>
              <a:buSzTx/>
              <a:buFont typeface="Arial" pitchFamily="34" charset="0"/>
              <a:buNone/>
              <a:tabLst/>
              <a:defRPr/>
            </a:pPr>
            <a:r>
              <a:rPr lang="en-US" sz="3400" kern="1200" dirty="0" smtClean="0">
                <a:solidFill>
                  <a:schemeClr val="tx2">
                    <a:lumMod val="75000"/>
                  </a:schemeClr>
                </a:solidFill>
                <a:effectLst/>
                <a:latin typeface="+mj-lt"/>
                <a:ea typeface="+mj-ea"/>
                <a:cs typeface="+mj-cs"/>
              </a:rPr>
              <a:t>Professional Services</a:t>
            </a:r>
            <a:endParaRPr lang="en-AU" sz="3400" dirty="0" smtClean="0">
              <a:effectLst/>
            </a:endParaRPr>
          </a:p>
          <a:p>
            <a:endParaRPr lang="en-AU" dirty="0"/>
          </a:p>
        </p:txBody>
      </p:sp>
      <p:sp>
        <p:nvSpPr>
          <p:cNvPr id="3" name="Content Placeholder 2"/>
          <p:cNvSpPr>
            <a:spLocks noGrp="1"/>
          </p:cNvSpPr>
          <p:nvPr>
            <p:ph idx="1"/>
          </p:nvPr>
        </p:nvSpPr>
        <p:spPr/>
        <p:txBody>
          <a:bodyPr>
            <a:normAutofit lnSpcReduction="10000"/>
          </a:bodyPr>
          <a:lstStyle/>
          <a:p>
            <a:r>
              <a:rPr lang="en-AU" dirty="0" smtClean="0"/>
              <a:t>Consulting</a:t>
            </a:r>
          </a:p>
          <a:p>
            <a:r>
              <a:rPr lang="en-AU" dirty="0" smtClean="0"/>
              <a:t>Business Intelligence</a:t>
            </a:r>
          </a:p>
          <a:p>
            <a:r>
              <a:rPr lang="en-AU" dirty="0" smtClean="0"/>
              <a:t>Design</a:t>
            </a:r>
          </a:p>
          <a:p>
            <a:r>
              <a:rPr lang="en-AU" dirty="0" smtClean="0"/>
              <a:t>Installation</a:t>
            </a:r>
          </a:p>
          <a:p>
            <a:r>
              <a:rPr lang="en-AU" dirty="0" smtClean="0"/>
              <a:t>Integration</a:t>
            </a:r>
          </a:p>
          <a:p>
            <a:r>
              <a:rPr lang="en-AU" dirty="0" smtClean="0"/>
              <a:t>Maintenance </a:t>
            </a:r>
          </a:p>
          <a:p>
            <a:r>
              <a:rPr lang="en-AU" dirty="0" smtClean="0"/>
              <a:t>Support Services</a:t>
            </a:r>
          </a:p>
          <a:p>
            <a:pPr lvl="1"/>
            <a:r>
              <a:rPr lang="en-AU" dirty="0" smtClean="0"/>
              <a:t>Products</a:t>
            </a:r>
          </a:p>
          <a:p>
            <a:pPr lvl="1"/>
            <a:r>
              <a:rPr lang="en-AU" dirty="0" smtClean="0"/>
              <a:t>Training</a:t>
            </a:r>
            <a:endParaRPr lang="en-AU" dirty="0"/>
          </a:p>
        </p:txBody>
      </p:sp>
    </p:spTree>
    <p:extLst>
      <p:ext uri="{BB962C8B-B14F-4D97-AF65-F5344CB8AC3E}">
        <p14:creationId xmlns:p14="http://schemas.microsoft.com/office/powerpoint/2010/main" val="284980253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Process</a:t>
            </a:r>
            <a:endParaRPr lang="en-US" dirty="0"/>
          </a:p>
        </p:txBody>
      </p:sp>
      <p:sp>
        <p:nvSpPr>
          <p:cNvPr id="3" name="Content Placeholder 2"/>
          <p:cNvSpPr>
            <a:spLocks noGrp="1"/>
          </p:cNvSpPr>
          <p:nvPr>
            <p:ph idx="1"/>
          </p:nvPr>
        </p:nvSpPr>
        <p:spPr/>
        <p:txBody>
          <a:bodyPr/>
          <a:lstStyle/>
          <a:p>
            <a:r>
              <a:rPr lang="en-US" dirty="0" smtClean="0"/>
              <a:t>Consulting</a:t>
            </a:r>
            <a:endParaRPr lang="en-US" dirty="0" smtClean="0"/>
          </a:p>
          <a:p>
            <a:r>
              <a:rPr lang="en-US" dirty="0" smtClean="0"/>
              <a:t>Estimates</a:t>
            </a:r>
          </a:p>
          <a:p>
            <a:r>
              <a:rPr lang="en-US" dirty="0" smtClean="0"/>
              <a:t>Proposals (previously called quotes)</a:t>
            </a:r>
          </a:p>
          <a:p>
            <a:r>
              <a:rPr lang="en-US" dirty="0" smtClean="0"/>
              <a:t>Projects</a:t>
            </a:r>
          </a:p>
          <a:p>
            <a:endParaRPr lang="en-US" dirty="0" smtClean="0"/>
          </a:p>
        </p:txBody>
      </p:sp>
    </p:spTree>
    <p:extLst>
      <p:ext uri="{BB962C8B-B14F-4D97-AF65-F5344CB8AC3E}">
        <p14:creationId xmlns:p14="http://schemas.microsoft.com/office/powerpoint/2010/main" val="401699227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Strategic &amp; Operational Plan</a:t>
            </a:r>
            <a:endParaRPr lang="en-US" dirty="0"/>
          </a:p>
        </p:txBody>
      </p:sp>
      <p:sp>
        <p:nvSpPr>
          <p:cNvPr id="3" name="Content Placeholder 2"/>
          <p:cNvSpPr>
            <a:spLocks noGrp="1"/>
          </p:cNvSpPr>
          <p:nvPr>
            <p:ph type="body" idx="1"/>
          </p:nvPr>
        </p:nvSpPr>
        <p:spPr>
          <a:xfrm>
            <a:off x="1529267" y="3810000"/>
            <a:ext cx="9144000" cy="1143000"/>
          </a:xfrm>
        </p:spPr>
        <p:txBody>
          <a:bodyPr/>
          <a:lstStyle/>
          <a:p>
            <a:pPr lvl="0"/>
            <a:r>
              <a:rPr lang="en-US" dirty="0" smtClean="0"/>
              <a:t>Our People and Our Processes are the                                !</a:t>
            </a:r>
          </a:p>
        </p:txBody>
      </p:sp>
      <p:sp>
        <p:nvSpPr>
          <p:cNvPr id="4" name="TextBox 3"/>
          <p:cNvSpPr txBox="1"/>
          <p:nvPr/>
        </p:nvSpPr>
        <p:spPr>
          <a:xfrm rot="21424011">
            <a:off x="7392144" y="3810000"/>
            <a:ext cx="1944216" cy="461665"/>
          </a:xfrm>
          <a:prstGeom prst="rect">
            <a:avLst/>
          </a:prstGeom>
          <a:noFill/>
        </p:spPr>
        <p:txBody>
          <a:bodyPr wrap="square" rtlCol="0">
            <a:spAutoFit/>
          </a:bodyPr>
          <a:lstStyle/>
          <a:p>
            <a:r>
              <a:rPr lang="en-AU" sz="2400" dirty="0" smtClean="0">
                <a:latin typeface="Lucida Handwriting" panose="03010101010101010101" pitchFamily="66" charset="0"/>
              </a:rPr>
              <a:t>difference</a:t>
            </a:r>
            <a:endParaRPr lang="en-AU" sz="2400" dirty="0">
              <a:latin typeface="Lucida Handwriting" panose="03010101010101010101" pitchFamily="66" charset="0"/>
            </a:endParaRPr>
          </a:p>
        </p:txBody>
      </p:sp>
      <p:sp>
        <p:nvSpPr>
          <p:cNvPr id="6" name="Arc 5"/>
          <p:cNvSpPr/>
          <p:nvPr/>
        </p:nvSpPr>
        <p:spPr>
          <a:xfrm rot="21289128" flipV="1">
            <a:off x="4717308" y="4365201"/>
            <a:ext cx="5328592" cy="72008"/>
          </a:xfrm>
          <a:prstGeom prst="arc">
            <a:avLst/>
          </a:prstGeom>
          <a:solidFill>
            <a:schemeClr val="tx1"/>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7" name="Content Placeholder 2"/>
          <p:cNvSpPr txBox="1">
            <a:spLocks/>
          </p:cNvSpPr>
          <p:nvPr/>
        </p:nvSpPr>
        <p:spPr>
          <a:xfrm>
            <a:off x="1534534" y="3810000"/>
            <a:ext cx="9144000" cy="1143000"/>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0"/>
              </a:spcBef>
              <a:buClr>
                <a:schemeClr val="tx2"/>
              </a:buClr>
              <a:buSzPct val="80000"/>
              <a:buFont typeface="Wingdings" pitchFamily="2" charset="2"/>
              <a:buNone/>
              <a:defRPr sz="2400" kern="1200" cap="none" baseline="0">
                <a:solidFill>
                  <a:schemeClr val="tx1"/>
                </a:solidFill>
                <a:latin typeface="+mn-lt"/>
                <a:ea typeface="+mn-ea"/>
                <a:cs typeface="+mn-cs"/>
              </a:defRPr>
            </a:lvl1pPr>
            <a:lvl2pPr marL="457200" indent="0" algn="l" defTabSz="914400" rtl="0" eaLnBrk="1" latinLnBrk="0" hangingPunct="1">
              <a:lnSpc>
                <a:spcPct val="90000"/>
              </a:lnSpc>
              <a:spcBef>
                <a:spcPts val="1000"/>
              </a:spcBef>
              <a:buClr>
                <a:schemeClr val="tx2"/>
              </a:buClr>
              <a:buSzPct val="80000"/>
              <a:buFont typeface="Wingdings" pitchFamily="2" charset="2"/>
              <a:buNone/>
              <a:defRPr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800"/>
              </a:spcBef>
              <a:buClr>
                <a:schemeClr val="tx2"/>
              </a:buClr>
              <a:buSzPct val="80000"/>
              <a:buFont typeface="Wingdings" pitchFamily="2" charset="2"/>
              <a:buNone/>
              <a:defRPr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800"/>
              </a:spcBef>
              <a:buClr>
                <a:schemeClr val="tx2"/>
              </a:buClr>
              <a:buSzPct val="80000"/>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800"/>
              </a:spcBef>
              <a:buClr>
                <a:schemeClr val="tx2"/>
              </a:buClr>
              <a:buSzPct val="80000"/>
              <a:buFont typeface="Wingdings" pitchFamily="2" charset="2"/>
              <a:buNone/>
              <a:defRPr sz="14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800"/>
              </a:spcBef>
              <a:buSzPct val="80000"/>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800"/>
              </a:spcBef>
              <a:buSzPct val="80000"/>
              <a:buFont typeface="Wingdings" pitchFamily="2" charset="2"/>
              <a:buNone/>
              <a:defRPr sz="1400" kern="1200" baseline="0">
                <a:solidFill>
                  <a:schemeClr val="tx1">
                    <a:tint val="75000"/>
                  </a:schemeClr>
                </a:solidFill>
                <a:latin typeface="+mn-lt"/>
                <a:ea typeface="+mn-ea"/>
                <a:cs typeface="+mn-cs"/>
              </a:defRPr>
            </a:lvl7pPr>
            <a:lvl8pPr marL="3200400" indent="0" algn="l" defTabSz="914400" rtl="0" eaLnBrk="1" latinLnBrk="0" hangingPunct="1">
              <a:lnSpc>
                <a:spcPct val="90000"/>
              </a:lnSpc>
              <a:spcBef>
                <a:spcPts val="800"/>
              </a:spcBef>
              <a:buSzPct val="80000"/>
              <a:buFont typeface="Wingdings" pitchFamily="2" charset="2"/>
              <a:buNone/>
              <a:defRPr sz="1400" kern="1200" baseline="0">
                <a:solidFill>
                  <a:schemeClr val="tx1">
                    <a:tint val="75000"/>
                  </a:schemeClr>
                </a:solidFill>
                <a:latin typeface="+mn-lt"/>
                <a:ea typeface="+mn-ea"/>
                <a:cs typeface="+mn-cs"/>
              </a:defRPr>
            </a:lvl8pPr>
            <a:lvl9pPr marL="3657600" indent="0" algn="l" defTabSz="914400" rtl="0" eaLnBrk="1" latinLnBrk="0" hangingPunct="1">
              <a:lnSpc>
                <a:spcPct val="90000"/>
              </a:lnSpc>
              <a:spcBef>
                <a:spcPts val="800"/>
              </a:spcBef>
              <a:buSzPct val="80000"/>
              <a:buFont typeface="Wingdings" pitchFamily="2" charset="2"/>
              <a:buNone/>
              <a:defRPr sz="1400" kern="1200" baseline="0">
                <a:solidFill>
                  <a:schemeClr val="tx1">
                    <a:tint val="75000"/>
                  </a:schemeClr>
                </a:solidFill>
                <a:latin typeface="+mn-lt"/>
                <a:ea typeface="+mn-ea"/>
                <a:cs typeface="+mn-cs"/>
              </a:defRPr>
            </a:lvl9pPr>
          </a:lstStyle>
          <a:p>
            <a:r>
              <a:rPr lang="en-US" dirty="0" smtClean="0"/>
              <a:t>Our People and Our Processes are the                                !</a:t>
            </a:r>
          </a:p>
        </p:txBody>
      </p:sp>
    </p:spTree>
    <p:extLst>
      <p:ext uri="{BB962C8B-B14F-4D97-AF65-F5344CB8AC3E}">
        <p14:creationId xmlns:p14="http://schemas.microsoft.com/office/powerpoint/2010/main" val="3332817386"/>
      </p:ext>
    </p:extLst>
  </p:cSld>
  <p:clrMapOvr>
    <a:masterClrMapping/>
  </p:clrMapOvr>
  <mc:AlternateContent xmlns:mc="http://schemas.openxmlformats.org/markup-compatibility/2006" xmlns:p14="http://schemas.microsoft.com/office/powerpoint/2010/main">
    <mc:Choice Requires="p14">
      <p:transition spd="slow" p14:dur="10000" advTm="0">
        <p:fade/>
      </p:transition>
    </mc:Choice>
    <mc:Fallback xmlns="">
      <p:transition spd="slow" advTm="0">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59496" y="620688"/>
            <a:ext cx="9144000" cy="1143000"/>
          </a:xfrm>
        </p:spPr>
        <p:txBody>
          <a:bodyPr/>
          <a:lstStyle/>
          <a:p>
            <a:r>
              <a:rPr lang="en-AU" dirty="0" smtClean="0"/>
              <a:t>We have the building blocks</a:t>
            </a:r>
            <a:endParaRPr lang="en-AU" dirty="0"/>
          </a:p>
        </p:txBody>
      </p:sp>
      <p:sp>
        <p:nvSpPr>
          <p:cNvPr id="5" name="TextBox 4"/>
          <p:cNvSpPr txBox="1"/>
          <p:nvPr/>
        </p:nvSpPr>
        <p:spPr>
          <a:xfrm>
            <a:off x="3386768" y="4209478"/>
            <a:ext cx="2370112" cy="707886"/>
          </a:xfrm>
          <a:prstGeom prst="rect">
            <a:avLst/>
          </a:prstGeom>
          <a:noFill/>
        </p:spPr>
        <p:txBody>
          <a:bodyPr wrap="square" rtlCol="0">
            <a:spAutoFit/>
          </a:bodyPr>
          <a:lstStyle/>
          <a:p>
            <a:r>
              <a:rPr lang="en-AU" sz="4000" dirty="0" smtClean="0"/>
              <a:t>Strategy</a:t>
            </a:r>
            <a:endParaRPr lang="en-AU" sz="4000" dirty="0"/>
          </a:p>
        </p:txBody>
      </p:sp>
      <p:sp>
        <p:nvSpPr>
          <p:cNvPr id="6" name="TextBox 5"/>
          <p:cNvSpPr txBox="1"/>
          <p:nvPr/>
        </p:nvSpPr>
        <p:spPr>
          <a:xfrm rot="11398605">
            <a:off x="6619903" y="3081399"/>
            <a:ext cx="2664296" cy="1323439"/>
          </a:xfrm>
          <a:prstGeom prst="rect">
            <a:avLst/>
          </a:prstGeom>
          <a:noFill/>
        </p:spPr>
        <p:txBody>
          <a:bodyPr wrap="square" rtlCol="0">
            <a:spAutoFit/>
          </a:bodyPr>
          <a:lstStyle/>
          <a:p>
            <a:r>
              <a:rPr lang="en-AU" sz="4000" dirty="0" smtClean="0"/>
              <a:t>Marketing &amp; Sales</a:t>
            </a:r>
            <a:endParaRPr lang="en-AU" sz="4000" dirty="0"/>
          </a:p>
        </p:txBody>
      </p:sp>
      <p:sp>
        <p:nvSpPr>
          <p:cNvPr id="7" name="TextBox 6"/>
          <p:cNvSpPr txBox="1"/>
          <p:nvPr/>
        </p:nvSpPr>
        <p:spPr>
          <a:xfrm rot="16200000">
            <a:off x="7950702" y="3479995"/>
            <a:ext cx="3168352" cy="1323439"/>
          </a:xfrm>
          <a:prstGeom prst="rect">
            <a:avLst/>
          </a:prstGeom>
          <a:noFill/>
        </p:spPr>
        <p:txBody>
          <a:bodyPr wrap="square" rtlCol="0">
            <a:spAutoFit/>
          </a:bodyPr>
          <a:lstStyle/>
          <a:p>
            <a:r>
              <a:rPr lang="en-AU" sz="4000" dirty="0" smtClean="0"/>
              <a:t>Professional Services</a:t>
            </a:r>
            <a:endParaRPr lang="en-AU" sz="4000" dirty="0"/>
          </a:p>
        </p:txBody>
      </p:sp>
      <p:sp>
        <p:nvSpPr>
          <p:cNvPr id="8" name="TextBox 7"/>
          <p:cNvSpPr txBox="1"/>
          <p:nvPr/>
        </p:nvSpPr>
        <p:spPr>
          <a:xfrm rot="16502309">
            <a:off x="3953044" y="3468035"/>
            <a:ext cx="1664216" cy="707886"/>
          </a:xfrm>
          <a:prstGeom prst="rect">
            <a:avLst/>
          </a:prstGeom>
          <a:noFill/>
        </p:spPr>
        <p:txBody>
          <a:bodyPr wrap="square" rtlCol="0">
            <a:spAutoFit/>
          </a:bodyPr>
          <a:lstStyle/>
          <a:p>
            <a:r>
              <a:rPr lang="en-AU" sz="4000" dirty="0" smtClean="0"/>
              <a:t>Clients</a:t>
            </a:r>
            <a:endParaRPr lang="en-AU" sz="4000" dirty="0"/>
          </a:p>
        </p:txBody>
      </p:sp>
      <p:sp>
        <p:nvSpPr>
          <p:cNvPr id="9" name="TextBox 8"/>
          <p:cNvSpPr txBox="1"/>
          <p:nvPr/>
        </p:nvSpPr>
        <p:spPr>
          <a:xfrm rot="20820544">
            <a:off x="6141617" y="4410230"/>
            <a:ext cx="3618510" cy="1323439"/>
          </a:xfrm>
          <a:prstGeom prst="rect">
            <a:avLst/>
          </a:prstGeom>
          <a:noFill/>
        </p:spPr>
        <p:txBody>
          <a:bodyPr wrap="square" rtlCol="0">
            <a:spAutoFit/>
          </a:bodyPr>
          <a:lstStyle/>
          <a:p>
            <a:r>
              <a:rPr lang="en-AU" sz="4000" dirty="0" smtClean="0"/>
              <a:t>Organisational Structure</a:t>
            </a:r>
            <a:endParaRPr lang="en-AU" sz="4000" dirty="0"/>
          </a:p>
        </p:txBody>
      </p:sp>
      <p:sp>
        <p:nvSpPr>
          <p:cNvPr id="10" name="TextBox 9"/>
          <p:cNvSpPr txBox="1"/>
          <p:nvPr/>
        </p:nvSpPr>
        <p:spPr>
          <a:xfrm rot="18717795">
            <a:off x="3965891" y="2470692"/>
            <a:ext cx="2894889" cy="707886"/>
          </a:xfrm>
          <a:prstGeom prst="rect">
            <a:avLst/>
          </a:prstGeom>
          <a:noFill/>
        </p:spPr>
        <p:txBody>
          <a:bodyPr wrap="square" rtlCol="0">
            <a:spAutoFit/>
          </a:bodyPr>
          <a:lstStyle/>
          <a:p>
            <a:r>
              <a:rPr lang="en-AU" sz="4000" dirty="0" smtClean="0"/>
              <a:t>Governance</a:t>
            </a:r>
            <a:endParaRPr lang="en-AU" sz="4000" dirty="0"/>
          </a:p>
        </p:txBody>
      </p:sp>
      <p:sp>
        <p:nvSpPr>
          <p:cNvPr id="11" name="TextBox 10"/>
          <p:cNvSpPr txBox="1"/>
          <p:nvPr/>
        </p:nvSpPr>
        <p:spPr>
          <a:xfrm rot="3954497">
            <a:off x="5208761" y="2866245"/>
            <a:ext cx="2503100" cy="1323439"/>
          </a:xfrm>
          <a:prstGeom prst="rect">
            <a:avLst/>
          </a:prstGeom>
          <a:noFill/>
        </p:spPr>
        <p:txBody>
          <a:bodyPr wrap="square" rtlCol="0">
            <a:spAutoFit/>
          </a:bodyPr>
          <a:lstStyle/>
          <a:p>
            <a:r>
              <a:rPr lang="en-AU" sz="4000" dirty="0" smtClean="0"/>
              <a:t>Business Process</a:t>
            </a:r>
            <a:endParaRPr lang="en-AU" sz="4000" dirty="0"/>
          </a:p>
        </p:txBody>
      </p:sp>
      <p:sp>
        <p:nvSpPr>
          <p:cNvPr id="12" name="TextBox 11"/>
          <p:cNvSpPr txBox="1"/>
          <p:nvPr/>
        </p:nvSpPr>
        <p:spPr>
          <a:xfrm rot="2008361">
            <a:off x="4648293" y="3793527"/>
            <a:ext cx="2664296" cy="1323439"/>
          </a:xfrm>
          <a:prstGeom prst="rect">
            <a:avLst/>
          </a:prstGeom>
          <a:noFill/>
        </p:spPr>
        <p:txBody>
          <a:bodyPr wrap="square" rtlCol="0">
            <a:spAutoFit/>
          </a:bodyPr>
          <a:lstStyle/>
          <a:p>
            <a:r>
              <a:rPr lang="en-AU" sz="4000" dirty="0" smtClean="0"/>
              <a:t>Office Technology</a:t>
            </a:r>
            <a:endParaRPr lang="en-AU" sz="4000" dirty="0"/>
          </a:p>
        </p:txBody>
      </p:sp>
      <p:sp>
        <p:nvSpPr>
          <p:cNvPr id="13" name="TextBox 12"/>
          <p:cNvSpPr txBox="1"/>
          <p:nvPr/>
        </p:nvSpPr>
        <p:spPr>
          <a:xfrm rot="18230019">
            <a:off x="2360214" y="3335380"/>
            <a:ext cx="1664216" cy="707886"/>
          </a:xfrm>
          <a:prstGeom prst="rect">
            <a:avLst/>
          </a:prstGeom>
          <a:noFill/>
        </p:spPr>
        <p:txBody>
          <a:bodyPr wrap="square" rtlCol="0">
            <a:spAutoFit/>
          </a:bodyPr>
          <a:lstStyle/>
          <a:p>
            <a:r>
              <a:rPr lang="en-AU" sz="4000" dirty="0" smtClean="0"/>
              <a:t>SWOT</a:t>
            </a:r>
            <a:endParaRPr lang="en-AU" sz="4000" dirty="0"/>
          </a:p>
        </p:txBody>
      </p:sp>
      <p:sp>
        <p:nvSpPr>
          <p:cNvPr id="14" name="TextBox 13"/>
          <p:cNvSpPr txBox="1"/>
          <p:nvPr/>
        </p:nvSpPr>
        <p:spPr>
          <a:xfrm rot="2257965">
            <a:off x="3026177" y="3911855"/>
            <a:ext cx="2263860" cy="707886"/>
          </a:xfrm>
          <a:prstGeom prst="rect">
            <a:avLst/>
          </a:prstGeom>
          <a:noFill/>
        </p:spPr>
        <p:txBody>
          <a:bodyPr wrap="square" rtlCol="0">
            <a:spAutoFit/>
          </a:bodyPr>
          <a:lstStyle/>
          <a:p>
            <a:r>
              <a:rPr lang="en-AU" sz="4000" dirty="0" smtClean="0"/>
              <a:t>PESTLE</a:t>
            </a:r>
            <a:endParaRPr lang="en-AU" sz="4000" dirty="0"/>
          </a:p>
        </p:txBody>
      </p:sp>
    </p:spTree>
    <p:extLst>
      <p:ext uri="{BB962C8B-B14F-4D97-AF65-F5344CB8AC3E}">
        <p14:creationId xmlns:p14="http://schemas.microsoft.com/office/powerpoint/2010/main" val="1573902450"/>
      </p:ext>
    </p:extLst>
  </p:cSld>
  <p:clrMapOvr>
    <a:masterClrMapping/>
  </p:clrMapOvr>
  <mc:AlternateContent xmlns:mc="http://schemas.openxmlformats.org/markup-compatibility/2006" xmlns:p14="http://schemas.microsoft.com/office/powerpoint/2010/main">
    <mc:Choice Requires="p14">
      <p:transition spd="slow" p14:dur="10000" advTm="0">
        <p:fade/>
      </p:transition>
    </mc:Choice>
    <mc:Fallback xmlns="">
      <p:transition spd="slow"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50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50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50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50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50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50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50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50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50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44350" y="302471"/>
            <a:ext cx="9144000" cy="524019"/>
          </a:xfrm>
        </p:spPr>
        <p:txBody>
          <a:bodyPr/>
          <a:lstStyle/>
          <a:p>
            <a:r>
              <a:rPr lang="en-AU" dirty="0" smtClean="0"/>
              <a:t>We build the difference and they will want it.</a:t>
            </a:r>
            <a:endParaRPr lang="en-AU" dirty="0"/>
          </a:p>
        </p:txBody>
      </p:sp>
      <p:sp>
        <p:nvSpPr>
          <p:cNvPr id="5" name="TextBox 4"/>
          <p:cNvSpPr txBox="1"/>
          <p:nvPr/>
        </p:nvSpPr>
        <p:spPr>
          <a:xfrm rot="16200000">
            <a:off x="4299009" y="3885608"/>
            <a:ext cx="1664216" cy="461665"/>
          </a:xfrm>
          <a:prstGeom prst="rect">
            <a:avLst/>
          </a:prstGeom>
          <a:noFill/>
        </p:spPr>
        <p:txBody>
          <a:bodyPr wrap="square" rtlCol="0">
            <a:spAutoFit/>
          </a:bodyPr>
          <a:lstStyle/>
          <a:p>
            <a:r>
              <a:rPr lang="en-AU" sz="2400" dirty="0" smtClean="0"/>
              <a:t>Strategy</a:t>
            </a:r>
            <a:endParaRPr lang="en-AU" sz="2400" dirty="0"/>
          </a:p>
        </p:txBody>
      </p:sp>
      <p:sp>
        <p:nvSpPr>
          <p:cNvPr id="6" name="TextBox 5"/>
          <p:cNvSpPr txBox="1"/>
          <p:nvPr/>
        </p:nvSpPr>
        <p:spPr>
          <a:xfrm rot="16200000">
            <a:off x="6320586" y="3441003"/>
            <a:ext cx="2664296" cy="461665"/>
          </a:xfrm>
          <a:prstGeom prst="rect">
            <a:avLst/>
          </a:prstGeom>
          <a:noFill/>
        </p:spPr>
        <p:txBody>
          <a:bodyPr wrap="square" rtlCol="0">
            <a:spAutoFit/>
          </a:bodyPr>
          <a:lstStyle/>
          <a:p>
            <a:r>
              <a:rPr lang="en-AU" sz="2400" dirty="0" smtClean="0"/>
              <a:t>Marketing &amp; Sales</a:t>
            </a:r>
            <a:endParaRPr lang="en-AU" sz="2400" dirty="0"/>
          </a:p>
        </p:txBody>
      </p:sp>
      <p:sp>
        <p:nvSpPr>
          <p:cNvPr id="7" name="TextBox 6"/>
          <p:cNvSpPr txBox="1"/>
          <p:nvPr/>
        </p:nvSpPr>
        <p:spPr>
          <a:xfrm rot="19505572">
            <a:off x="3201356" y="1507526"/>
            <a:ext cx="3168352" cy="461665"/>
          </a:xfrm>
          <a:prstGeom prst="rect">
            <a:avLst/>
          </a:prstGeom>
          <a:noFill/>
        </p:spPr>
        <p:txBody>
          <a:bodyPr wrap="square" rtlCol="0">
            <a:spAutoFit/>
          </a:bodyPr>
          <a:lstStyle/>
          <a:p>
            <a:r>
              <a:rPr lang="en-AU" sz="2400" dirty="0" smtClean="0"/>
              <a:t>Professional Services</a:t>
            </a:r>
            <a:endParaRPr lang="en-AU" sz="2400" dirty="0"/>
          </a:p>
        </p:txBody>
      </p:sp>
      <p:sp>
        <p:nvSpPr>
          <p:cNvPr id="8" name="TextBox 7"/>
          <p:cNvSpPr txBox="1"/>
          <p:nvPr/>
        </p:nvSpPr>
        <p:spPr>
          <a:xfrm rot="16200000">
            <a:off x="6008480" y="2179890"/>
            <a:ext cx="1664216" cy="461665"/>
          </a:xfrm>
          <a:prstGeom prst="rect">
            <a:avLst/>
          </a:prstGeom>
          <a:noFill/>
        </p:spPr>
        <p:txBody>
          <a:bodyPr wrap="square" rtlCol="0">
            <a:spAutoFit/>
          </a:bodyPr>
          <a:lstStyle/>
          <a:p>
            <a:r>
              <a:rPr lang="en-AU" sz="2400" dirty="0" smtClean="0"/>
              <a:t>Clients</a:t>
            </a:r>
            <a:endParaRPr lang="en-AU" sz="2400" dirty="0"/>
          </a:p>
        </p:txBody>
      </p:sp>
      <p:sp>
        <p:nvSpPr>
          <p:cNvPr id="9" name="TextBox 8"/>
          <p:cNvSpPr txBox="1"/>
          <p:nvPr/>
        </p:nvSpPr>
        <p:spPr>
          <a:xfrm rot="1988369">
            <a:off x="5718638" y="1702577"/>
            <a:ext cx="3618510" cy="461665"/>
          </a:xfrm>
          <a:prstGeom prst="rect">
            <a:avLst/>
          </a:prstGeom>
          <a:noFill/>
        </p:spPr>
        <p:txBody>
          <a:bodyPr wrap="square" rtlCol="0">
            <a:spAutoFit/>
          </a:bodyPr>
          <a:lstStyle/>
          <a:p>
            <a:r>
              <a:rPr lang="en-AU" sz="2400" dirty="0" smtClean="0"/>
              <a:t>Organisational Structure</a:t>
            </a:r>
            <a:endParaRPr lang="en-AU" sz="2400" dirty="0"/>
          </a:p>
        </p:txBody>
      </p:sp>
      <p:sp>
        <p:nvSpPr>
          <p:cNvPr id="10" name="TextBox 9"/>
          <p:cNvSpPr txBox="1"/>
          <p:nvPr/>
        </p:nvSpPr>
        <p:spPr>
          <a:xfrm rot="16200000">
            <a:off x="5832476" y="3736959"/>
            <a:ext cx="2016224" cy="461665"/>
          </a:xfrm>
          <a:prstGeom prst="rect">
            <a:avLst/>
          </a:prstGeom>
          <a:noFill/>
        </p:spPr>
        <p:txBody>
          <a:bodyPr wrap="square" rtlCol="0">
            <a:spAutoFit/>
          </a:bodyPr>
          <a:lstStyle/>
          <a:p>
            <a:r>
              <a:rPr lang="en-AU" sz="2400" dirty="0" smtClean="0"/>
              <a:t>Governance</a:t>
            </a:r>
            <a:endParaRPr lang="en-AU" sz="2400" dirty="0"/>
          </a:p>
        </p:txBody>
      </p:sp>
      <p:sp>
        <p:nvSpPr>
          <p:cNvPr id="11" name="TextBox 10"/>
          <p:cNvSpPr txBox="1"/>
          <p:nvPr/>
        </p:nvSpPr>
        <p:spPr>
          <a:xfrm rot="16200000">
            <a:off x="3124153" y="3493521"/>
            <a:ext cx="2503100" cy="461665"/>
          </a:xfrm>
          <a:prstGeom prst="rect">
            <a:avLst/>
          </a:prstGeom>
          <a:noFill/>
        </p:spPr>
        <p:txBody>
          <a:bodyPr wrap="square" rtlCol="0">
            <a:spAutoFit/>
          </a:bodyPr>
          <a:lstStyle/>
          <a:p>
            <a:r>
              <a:rPr lang="en-AU" sz="2400" dirty="0" smtClean="0"/>
              <a:t>Business Process</a:t>
            </a:r>
            <a:endParaRPr lang="en-AU" sz="2400" dirty="0"/>
          </a:p>
        </p:txBody>
      </p:sp>
      <p:sp>
        <p:nvSpPr>
          <p:cNvPr id="12" name="TextBox 11"/>
          <p:cNvSpPr txBox="1"/>
          <p:nvPr/>
        </p:nvSpPr>
        <p:spPr>
          <a:xfrm rot="16200000">
            <a:off x="4678801" y="3450195"/>
            <a:ext cx="2664296" cy="461665"/>
          </a:xfrm>
          <a:prstGeom prst="rect">
            <a:avLst/>
          </a:prstGeom>
          <a:noFill/>
        </p:spPr>
        <p:txBody>
          <a:bodyPr wrap="square" rtlCol="0">
            <a:spAutoFit/>
          </a:bodyPr>
          <a:lstStyle/>
          <a:p>
            <a:r>
              <a:rPr lang="en-AU" sz="2400" dirty="0" smtClean="0"/>
              <a:t>Office Technology</a:t>
            </a:r>
            <a:endParaRPr lang="en-AU" sz="2400" dirty="0"/>
          </a:p>
        </p:txBody>
      </p:sp>
      <p:sp>
        <p:nvSpPr>
          <p:cNvPr id="13" name="TextBox 12"/>
          <p:cNvSpPr txBox="1"/>
          <p:nvPr/>
        </p:nvSpPr>
        <p:spPr>
          <a:xfrm rot="16200000">
            <a:off x="4373234" y="2179890"/>
            <a:ext cx="1664216" cy="461665"/>
          </a:xfrm>
          <a:prstGeom prst="rect">
            <a:avLst/>
          </a:prstGeom>
          <a:noFill/>
        </p:spPr>
        <p:txBody>
          <a:bodyPr wrap="square" rtlCol="0">
            <a:spAutoFit/>
          </a:bodyPr>
          <a:lstStyle/>
          <a:p>
            <a:r>
              <a:rPr lang="en-AU" sz="2400" dirty="0" smtClean="0"/>
              <a:t>SWOT</a:t>
            </a:r>
            <a:endParaRPr lang="en-AU" sz="2400" dirty="0"/>
          </a:p>
        </p:txBody>
      </p:sp>
      <p:sp>
        <p:nvSpPr>
          <p:cNvPr id="14" name="TextBox 13"/>
          <p:cNvSpPr txBox="1"/>
          <p:nvPr/>
        </p:nvSpPr>
        <p:spPr>
          <a:xfrm rot="16200000">
            <a:off x="5196334" y="1481267"/>
            <a:ext cx="1664216" cy="461665"/>
          </a:xfrm>
          <a:prstGeom prst="rect">
            <a:avLst/>
          </a:prstGeom>
          <a:noFill/>
        </p:spPr>
        <p:txBody>
          <a:bodyPr wrap="square" rtlCol="0">
            <a:spAutoFit/>
          </a:bodyPr>
          <a:lstStyle/>
          <a:p>
            <a:r>
              <a:rPr lang="en-AU" sz="2400" dirty="0" smtClean="0"/>
              <a:t>PESTLE</a:t>
            </a:r>
            <a:endParaRPr lang="en-AU" sz="2400" dirty="0"/>
          </a:p>
        </p:txBody>
      </p:sp>
      <p:grpSp>
        <p:nvGrpSpPr>
          <p:cNvPr id="24" name="Group 23"/>
          <p:cNvGrpSpPr/>
          <p:nvPr/>
        </p:nvGrpSpPr>
        <p:grpSpPr>
          <a:xfrm>
            <a:off x="3468423" y="4962219"/>
            <a:ext cx="5233290" cy="1014289"/>
            <a:chOff x="3632673" y="4914122"/>
            <a:chExt cx="4906425" cy="1023824"/>
          </a:xfrm>
        </p:grpSpPr>
        <p:pic>
          <p:nvPicPr>
            <p:cNvPr id="2" name="Picture 1"/>
            <p:cNvPicPr>
              <a:picLocks noChangeAspect="1"/>
            </p:cNvPicPr>
            <p:nvPr/>
          </p:nvPicPr>
          <p:blipFill>
            <a:blip r:embed="rId2"/>
            <a:stretch>
              <a:fillRect/>
            </a:stretch>
          </p:blipFill>
          <p:spPr>
            <a:xfrm>
              <a:off x="3632673" y="4914122"/>
              <a:ext cx="1414701" cy="1023824"/>
            </a:xfrm>
            <a:prstGeom prst="rect">
              <a:avLst/>
            </a:prstGeom>
          </p:spPr>
        </p:pic>
        <p:pic>
          <p:nvPicPr>
            <p:cNvPr id="16" name="Picture 15"/>
            <p:cNvPicPr>
              <a:picLocks noChangeAspect="1"/>
            </p:cNvPicPr>
            <p:nvPr/>
          </p:nvPicPr>
          <p:blipFill>
            <a:blip r:embed="rId3"/>
            <a:stretch>
              <a:fillRect/>
            </a:stretch>
          </p:blipFill>
          <p:spPr>
            <a:xfrm>
              <a:off x="6412472" y="4914122"/>
              <a:ext cx="1038980" cy="1023824"/>
            </a:xfrm>
            <a:prstGeom prst="rect">
              <a:avLst/>
            </a:prstGeom>
          </p:spPr>
        </p:pic>
        <p:pic>
          <p:nvPicPr>
            <p:cNvPr id="19" name="Picture 18"/>
            <p:cNvPicPr>
              <a:picLocks noChangeAspect="1"/>
            </p:cNvPicPr>
            <p:nvPr/>
          </p:nvPicPr>
          <p:blipFill>
            <a:blip r:embed="rId4"/>
            <a:stretch>
              <a:fillRect/>
            </a:stretch>
          </p:blipFill>
          <p:spPr>
            <a:xfrm>
              <a:off x="7451452" y="4914122"/>
              <a:ext cx="1087646" cy="1023824"/>
            </a:xfrm>
            <a:prstGeom prst="rect">
              <a:avLst/>
            </a:prstGeom>
          </p:spPr>
        </p:pic>
        <p:pic>
          <p:nvPicPr>
            <p:cNvPr id="23" name="Picture 22"/>
            <p:cNvPicPr>
              <a:picLocks noChangeAspect="1"/>
            </p:cNvPicPr>
            <p:nvPr/>
          </p:nvPicPr>
          <p:blipFill>
            <a:blip r:embed="rId5"/>
            <a:stretch>
              <a:fillRect/>
            </a:stretch>
          </p:blipFill>
          <p:spPr>
            <a:xfrm>
              <a:off x="5047374" y="4914122"/>
              <a:ext cx="1365098" cy="1023824"/>
            </a:xfrm>
            <a:prstGeom prst="rect">
              <a:avLst/>
            </a:prstGeom>
          </p:spPr>
        </p:pic>
      </p:grpSp>
      <p:grpSp>
        <p:nvGrpSpPr>
          <p:cNvPr id="30" name="Group 29"/>
          <p:cNvGrpSpPr/>
          <p:nvPr/>
        </p:nvGrpSpPr>
        <p:grpSpPr>
          <a:xfrm>
            <a:off x="3753482" y="6137288"/>
            <a:ext cx="4926591" cy="277888"/>
            <a:chOff x="4177597" y="6257310"/>
            <a:chExt cx="4926591" cy="277888"/>
          </a:xfrm>
        </p:grpSpPr>
        <p:sp>
          <p:nvSpPr>
            <p:cNvPr id="25" name="TextBox 24"/>
            <p:cNvSpPr txBox="1"/>
            <p:nvPr/>
          </p:nvSpPr>
          <p:spPr>
            <a:xfrm>
              <a:off x="4177597" y="6257310"/>
              <a:ext cx="831225" cy="276999"/>
            </a:xfrm>
            <a:prstGeom prst="rect">
              <a:avLst/>
            </a:prstGeom>
            <a:noFill/>
          </p:spPr>
          <p:txBody>
            <a:bodyPr wrap="square" rtlCol="0">
              <a:spAutoFit/>
            </a:bodyPr>
            <a:lstStyle/>
            <a:p>
              <a:r>
                <a:rPr lang="en-AU" sz="1200" i="1" dirty="0" smtClean="0">
                  <a:latin typeface="Aharoni" panose="02010803020104030203" pitchFamily="2" charset="-79"/>
                  <a:cs typeface="Aharoni" panose="02010803020104030203" pitchFamily="2" charset="-79"/>
                </a:rPr>
                <a:t>PEOPLE</a:t>
              </a:r>
              <a:endParaRPr lang="en-AU" sz="1200" i="1" dirty="0">
                <a:latin typeface="Aharoni" panose="02010803020104030203" pitchFamily="2" charset="-79"/>
                <a:cs typeface="Aharoni" panose="02010803020104030203" pitchFamily="2" charset="-79"/>
              </a:endParaRPr>
            </a:p>
          </p:txBody>
        </p:sp>
        <p:sp>
          <p:nvSpPr>
            <p:cNvPr id="27" name="TextBox 26"/>
            <p:cNvSpPr txBox="1"/>
            <p:nvPr/>
          </p:nvSpPr>
          <p:spPr>
            <a:xfrm>
              <a:off x="5462167" y="6257311"/>
              <a:ext cx="849137" cy="276999"/>
            </a:xfrm>
            <a:prstGeom prst="rect">
              <a:avLst/>
            </a:prstGeom>
            <a:noFill/>
          </p:spPr>
          <p:txBody>
            <a:bodyPr wrap="square" rtlCol="0">
              <a:spAutoFit/>
            </a:bodyPr>
            <a:lstStyle/>
            <a:p>
              <a:r>
                <a:rPr lang="en-AU" sz="1200" i="1" dirty="0" smtClean="0">
                  <a:latin typeface="Aharoni" panose="02010803020104030203" pitchFamily="2" charset="-79"/>
                  <a:cs typeface="Aharoni" panose="02010803020104030203" pitchFamily="2" charset="-79"/>
                </a:rPr>
                <a:t>PROCESS</a:t>
              </a:r>
              <a:endParaRPr lang="en-AU" sz="1200" i="1" dirty="0">
                <a:latin typeface="Aharoni" panose="02010803020104030203" pitchFamily="2" charset="-79"/>
                <a:cs typeface="Aharoni" panose="02010803020104030203" pitchFamily="2" charset="-79"/>
              </a:endParaRPr>
            </a:p>
          </p:txBody>
        </p:sp>
        <p:sp>
          <p:nvSpPr>
            <p:cNvPr id="28" name="Rectangle 27"/>
            <p:cNvSpPr/>
            <p:nvPr/>
          </p:nvSpPr>
          <p:spPr>
            <a:xfrm>
              <a:off x="6487606" y="6257310"/>
              <a:ext cx="1255472" cy="276999"/>
            </a:xfrm>
            <a:prstGeom prst="rect">
              <a:avLst/>
            </a:prstGeom>
          </p:spPr>
          <p:txBody>
            <a:bodyPr wrap="none">
              <a:spAutoFit/>
            </a:bodyPr>
            <a:lstStyle/>
            <a:p>
              <a:r>
                <a:rPr lang="en-AU" sz="1200" i="1" dirty="0" smtClean="0">
                  <a:latin typeface="Aharoni" panose="02010803020104030203" pitchFamily="2" charset="-79"/>
                  <a:cs typeface="Aharoni" panose="02010803020104030203" pitchFamily="2" charset="-79"/>
                </a:rPr>
                <a:t>PRODUCTIVITY</a:t>
              </a:r>
              <a:endParaRPr lang="en-AU" sz="1200" dirty="0"/>
            </a:p>
          </p:txBody>
        </p:sp>
        <p:sp>
          <p:nvSpPr>
            <p:cNvPr id="29" name="Rectangle 28"/>
            <p:cNvSpPr/>
            <p:nvPr/>
          </p:nvSpPr>
          <p:spPr>
            <a:xfrm>
              <a:off x="7866349" y="6258199"/>
              <a:ext cx="1237839" cy="276999"/>
            </a:xfrm>
            <a:prstGeom prst="rect">
              <a:avLst/>
            </a:prstGeom>
          </p:spPr>
          <p:txBody>
            <a:bodyPr wrap="none">
              <a:spAutoFit/>
            </a:bodyPr>
            <a:lstStyle/>
            <a:p>
              <a:r>
                <a:rPr lang="en-AU" sz="1200" i="1" dirty="0" smtClean="0">
                  <a:latin typeface="Aharoni" panose="02010803020104030203" pitchFamily="2" charset="-79"/>
                  <a:cs typeface="Aharoni" panose="02010803020104030203" pitchFamily="2" charset="-79"/>
                </a:rPr>
                <a:t>PROFITABILITY</a:t>
              </a:r>
              <a:endParaRPr lang="en-AU" sz="1200" dirty="0"/>
            </a:p>
          </p:txBody>
        </p:sp>
      </p:grpSp>
    </p:spTree>
    <p:extLst>
      <p:ext uri="{BB962C8B-B14F-4D97-AF65-F5344CB8AC3E}">
        <p14:creationId xmlns:p14="http://schemas.microsoft.com/office/powerpoint/2010/main" val="2413679105"/>
      </p:ext>
    </p:extLst>
  </p:cSld>
  <p:clrMapOvr>
    <a:masterClrMapping/>
  </p:clrMapOvr>
  <mc:AlternateContent xmlns:mc="http://schemas.openxmlformats.org/markup-compatibility/2006" xmlns:p14="http://schemas.microsoft.com/office/powerpoint/2010/main">
    <mc:Choice Requires="p14">
      <p:transition spd="slow" p14:dur="10000" advTm="0">
        <p:fade/>
      </p:transition>
    </mc:Choice>
    <mc:Fallback xmlns="">
      <p:transition spd="slow"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50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50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50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50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50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50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50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50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50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50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50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anim calcmode="lin" valueType="num">
                                      <p:cBhvr>
                                        <p:cTn id="55" dur="1000" fill="hold"/>
                                        <p:tgtEl>
                                          <p:spTgt spid="30"/>
                                        </p:tgtEl>
                                        <p:attrNameLst>
                                          <p:attrName>ppt_x</p:attrName>
                                        </p:attrNameLst>
                                      </p:cBhvr>
                                      <p:tavLst>
                                        <p:tav tm="0">
                                          <p:val>
                                            <p:strVal val="#ppt_x"/>
                                          </p:val>
                                        </p:tav>
                                        <p:tav tm="100000">
                                          <p:val>
                                            <p:strVal val="#ppt_x"/>
                                          </p:val>
                                        </p:tav>
                                      </p:tavLst>
                                    </p:anim>
                                    <p:anim calcmode="lin" valueType="num">
                                      <p:cBhvr>
                                        <p:cTn id="5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a:t>
            </a:r>
            <a:endParaRPr lang="en-US" dirty="0"/>
          </a:p>
        </p:txBody>
      </p:sp>
      <p:sp>
        <p:nvSpPr>
          <p:cNvPr id="3" name="Content Placeholder 2"/>
          <p:cNvSpPr>
            <a:spLocks noGrp="1"/>
          </p:cNvSpPr>
          <p:nvPr>
            <p:ph idx="1"/>
          </p:nvPr>
        </p:nvSpPr>
        <p:spPr>
          <a:xfrm>
            <a:off x="1055440" y="1901627"/>
            <a:ext cx="2592288" cy="1959422"/>
          </a:xfrm>
        </p:spPr>
        <p:txBody>
          <a:bodyPr>
            <a:normAutofit fontScale="25000" lnSpcReduction="20000"/>
          </a:bodyPr>
          <a:lstStyle/>
          <a:p>
            <a:r>
              <a:rPr lang="en-US" sz="8000" dirty="0" smtClean="0"/>
              <a:t>Vision </a:t>
            </a:r>
          </a:p>
          <a:p>
            <a:pPr lvl="1">
              <a:lnSpc>
                <a:spcPct val="120000"/>
              </a:lnSpc>
            </a:pPr>
            <a:r>
              <a:rPr lang="en-US" sz="8000" dirty="0" smtClean="0"/>
              <a:t>Growth</a:t>
            </a:r>
          </a:p>
          <a:p>
            <a:pPr lvl="1">
              <a:lnSpc>
                <a:spcPct val="120000"/>
              </a:lnSpc>
            </a:pPr>
            <a:r>
              <a:rPr lang="en-US" sz="8000" dirty="0" smtClean="0"/>
              <a:t>Profitability</a:t>
            </a:r>
          </a:p>
          <a:p>
            <a:pPr lvl="1">
              <a:lnSpc>
                <a:spcPct val="120000"/>
              </a:lnSpc>
            </a:pPr>
            <a:r>
              <a:rPr lang="en-US" sz="8000" dirty="0" smtClean="0"/>
              <a:t>Sustainability</a:t>
            </a:r>
          </a:p>
          <a:p>
            <a:endParaRPr lang="en-US" dirty="0" smtClean="0"/>
          </a:p>
        </p:txBody>
      </p:sp>
      <p:sp>
        <p:nvSpPr>
          <p:cNvPr id="4" name="Content Placeholder 2"/>
          <p:cNvSpPr txBox="1">
            <a:spLocks/>
          </p:cNvSpPr>
          <p:nvPr/>
        </p:nvSpPr>
        <p:spPr>
          <a:xfrm>
            <a:off x="3503712" y="1841183"/>
            <a:ext cx="3314720" cy="1383032"/>
          </a:xfrm>
          <a:prstGeom prst="rect">
            <a:avLst/>
          </a:prstGeom>
        </p:spPr>
        <p:txBody>
          <a:bodyPr vert="horz" lIns="91440" tIns="45720" rIns="91440" bIns="45720" rtlCol="0">
            <a:noAutofit/>
          </a:bodyPr>
          <a:lst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a:lstStyle>
          <a:p>
            <a:r>
              <a:rPr lang="en-US" dirty="0" smtClean="0"/>
              <a:t>Mission </a:t>
            </a:r>
          </a:p>
          <a:p>
            <a:pPr lvl="1">
              <a:lnSpc>
                <a:spcPct val="100000"/>
              </a:lnSpc>
            </a:pPr>
            <a:r>
              <a:rPr lang="en-US" sz="2000" dirty="0"/>
              <a:t>Respect</a:t>
            </a:r>
          </a:p>
          <a:p>
            <a:pPr lvl="1">
              <a:lnSpc>
                <a:spcPct val="100000"/>
              </a:lnSpc>
            </a:pPr>
            <a:r>
              <a:rPr lang="en-US" sz="2000" dirty="0" smtClean="0"/>
              <a:t>Reputation</a:t>
            </a:r>
            <a:endParaRPr lang="en-US" sz="2000" dirty="0"/>
          </a:p>
          <a:p>
            <a:pPr lvl="1">
              <a:lnSpc>
                <a:spcPct val="100000"/>
              </a:lnSpc>
            </a:pPr>
            <a:r>
              <a:rPr lang="en-US" sz="2000" dirty="0"/>
              <a:t>Relationship</a:t>
            </a:r>
          </a:p>
          <a:p>
            <a:pPr lvl="1">
              <a:lnSpc>
                <a:spcPct val="100000"/>
              </a:lnSpc>
            </a:pPr>
            <a:r>
              <a:rPr lang="en-US" sz="2000" dirty="0" smtClean="0"/>
              <a:t>Reward</a:t>
            </a:r>
            <a:endParaRPr lang="en-US" sz="2000" dirty="0"/>
          </a:p>
        </p:txBody>
      </p:sp>
      <p:sp>
        <p:nvSpPr>
          <p:cNvPr id="5" name="Content Placeholder 2"/>
          <p:cNvSpPr txBox="1">
            <a:spLocks/>
          </p:cNvSpPr>
          <p:nvPr/>
        </p:nvSpPr>
        <p:spPr>
          <a:xfrm>
            <a:off x="5920772" y="1841182"/>
            <a:ext cx="3345932" cy="2163882"/>
          </a:xfrm>
          <a:prstGeom prst="rect">
            <a:avLst/>
          </a:prstGeom>
        </p:spPr>
        <p:txBody>
          <a:bodyPr vert="horz" lIns="91440" tIns="45720" rIns="91440" bIns="45720" rtlCol="0">
            <a:noAutofit/>
          </a:bodyPr>
          <a:lst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a:lstStyle>
          <a:p>
            <a:r>
              <a:rPr lang="en-US" dirty="0" smtClean="0"/>
              <a:t>Values </a:t>
            </a:r>
            <a:endParaRPr lang="en-US" dirty="0"/>
          </a:p>
          <a:p>
            <a:pPr lvl="1"/>
            <a:r>
              <a:rPr lang="en-US" sz="2000" dirty="0" smtClean="0"/>
              <a:t>People</a:t>
            </a:r>
            <a:endParaRPr lang="en-US" sz="2000" dirty="0"/>
          </a:p>
          <a:p>
            <a:pPr lvl="1"/>
            <a:r>
              <a:rPr lang="en-US" sz="2000" dirty="0" smtClean="0"/>
              <a:t>Partnership</a:t>
            </a:r>
            <a:endParaRPr lang="en-US" sz="2000" dirty="0"/>
          </a:p>
          <a:p>
            <a:pPr lvl="1"/>
            <a:r>
              <a:rPr lang="en-US" sz="2000" dirty="0"/>
              <a:t>Communication</a:t>
            </a:r>
          </a:p>
          <a:p>
            <a:pPr lvl="1"/>
            <a:r>
              <a:rPr lang="en-US" sz="2000" dirty="0" smtClean="0"/>
              <a:t>Commitment</a:t>
            </a:r>
            <a:endParaRPr lang="en-US" sz="2000" dirty="0"/>
          </a:p>
        </p:txBody>
      </p:sp>
      <p:sp>
        <p:nvSpPr>
          <p:cNvPr id="6" name="Content Placeholder 2"/>
          <p:cNvSpPr txBox="1">
            <a:spLocks/>
          </p:cNvSpPr>
          <p:nvPr/>
        </p:nvSpPr>
        <p:spPr>
          <a:xfrm>
            <a:off x="8760296" y="1841183"/>
            <a:ext cx="3314720" cy="1383032"/>
          </a:xfrm>
          <a:prstGeom prst="rect">
            <a:avLst/>
          </a:prstGeom>
        </p:spPr>
        <p:txBody>
          <a:bodyPr vert="horz" lIns="91440" tIns="45720" rIns="91440" bIns="45720" rtlCol="0">
            <a:noAutofit/>
          </a:bodyPr>
          <a:lst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a:lstStyle>
          <a:p>
            <a:r>
              <a:rPr lang="en-US" dirty="0"/>
              <a:t>Charter</a:t>
            </a:r>
          </a:p>
          <a:p>
            <a:pPr lvl="1"/>
            <a:r>
              <a:rPr lang="en-US" sz="2000" dirty="0"/>
              <a:t>People</a:t>
            </a:r>
          </a:p>
          <a:p>
            <a:pPr lvl="1"/>
            <a:r>
              <a:rPr lang="en-US" sz="2000" dirty="0"/>
              <a:t>Ethics</a:t>
            </a:r>
          </a:p>
          <a:p>
            <a:pPr lvl="1"/>
            <a:r>
              <a:rPr lang="en-US" sz="2000" dirty="0" smtClean="0"/>
              <a:t>Safety</a:t>
            </a:r>
            <a:endParaRPr lang="en-US" sz="2000" dirty="0"/>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spd="slow" p14:dur="10000" advTm="0">
        <p:fade/>
      </p:transition>
    </mc:Choice>
    <mc:Fallback xmlns="">
      <p:transition spd="slow"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grpId="0" nodeType="withEffect">
                                  <p:stCondLst>
                                    <p:cond delay="200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grpId="0" nodeType="withEffect">
                                  <p:stCondLst>
                                    <p:cond delay="200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200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200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200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Marketing and Business</a:t>
            </a:r>
            <a:r>
              <a:rPr lang="en-US" baseline="0" dirty="0" smtClean="0"/>
              <a:t> Development</a:t>
            </a:r>
            <a:endParaRPr lang="en-US" dirty="0"/>
          </a:p>
        </p:txBody>
      </p:sp>
      <p:sp>
        <p:nvSpPr>
          <p:cNvPr id="3" name="Content Placeholder 2"/>
          <p:cNvSpPr>
            <a:spLocks noGrp="1"/>
          </p:cNvSpPr>
          <p:nvPr>
            <p:ph idx="1"/>
          </p:nvPr>
        </p:nvSpPr>
        <p:spPr/>
        <p:txBody>
          <a:bodyPr>
            <a:normAutofit/>
          </a:bodyPr>
          <a:lstStyle/>
          <a:p>
            <a:r>
              <a:rPr lang="en-US" dirty="0" smtClean="0"/>
              <a:t>Location</a:t>
            </a:r>
          </a:p>
          <a:p>
            <a:pPr lvl="1"/>
            <a:r>
              <a:rPr lang="en-US" dirty="0" smtClean="0"/>
              <a:t>Local</a:t>
            </a:r>
          </a:p>
          <a:p>
            <a:pPr lvl="1"/>
            <a:r>
              <a:rPr lang="en-US" dirty="0" smtClean="0"/>
              <a:t>National</a:t>
            </a:r>
          </a:p>
          <a:p>
            <a:pPr lvl="1"/>
            <a:r>
              <a:rPr lang="en-US" dirty="0" smtClean="0"/>
              <a:t>International</a:t>
            </a:r>
          </a:p>
          <a:p>
            <a:r>
              <a:rPr lang="en-US" dirty="0" smtClean="0"/>
              <a:t>Industries</a:t>
            </a:r>
          </a:p>
          <a:p>
            <a:pPr lvl="1"/>
            <a:r>
              <a:rPr lang="en-US" dirty="0" smtClean="0"/>
              <a:t>Government</a:t>
            </a:r>
          </a:p>
          <a:p>
            <a:pPr lvl="1"/>
            <a:r>
              <a:rPr lang="en-US" dirty="0" smtClean="0"/>
              <a:t>Commercial</a:t>
            </a:r>
          </a:p>
          <a:p>
            <a:pPr lvl="1"/>
            <a:r>
              <a:rPr lang="en-US" dirty="0" smtClean="0"/>
              <a:t>Construction</a:t>
            </a:r>
          </a:p>
          <a:p>
            <a:pPr lvl="1"/>
            <a:r>
              <a:rPr lang="en-US" dirty="0" smtClean="0"/>
              <a:t>Health</a:t>
            </a:r>
          </a:p>
        </p:txBody>
      </p:sp>
    </p:spTree>
    <p:extLst>
      <p:ext uri="{BB962C8B-B14F-4D97-AF65-F5344CB8AC3E}">
        <p14:creationId xmlns:p14="http://schemas.microsoft.com/office/powerpoint/2010/main" val="3765865988"/>
      </p:ext>
    </p:extLst>
  </p:cSld>
  <p:clrMapOvr>
    <a:masterClrMapping/>
  </p:clrMapOvr>
  <mc:AlternateContent xmlns:mc="http://schemas.openxmlformats.org/markup-compatibility/2006" xmlns:p14="http://schemas.microsoft.com/office/powerpoint/2010/main">
    <mc:Choice Requires="p14">
      <p:transition spd="slow" p14:dur="10000" advTm="0">
        <p:fade/>
      </p:transition>
    </mc:Choice>
    <mc:Fallback xmlns="">
      <p:transition spd="slow" advTm="0">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auto" latinLnBrk="0" hangingPunct="1">
              <a:lnSpc>
                <a:spcPct val="90000"/>
              </a:lnSpc>
              <a:spcBef>
                <a:spcPct val="0"/>
              </a:spcBef>
              <a:spcAft>
                <a:spcPts val="0"/>
              </a:spcAft>
              <a:buClrTx/>
              <a:buSzTx/>
              <a:buFont typeface="Arial" pitchFamily="34" charset="0"/>
              <a:buNone/>
              <a:tabLst/>
              <a:defRPr/>
            </a:pPr>
            <a:r>
              <a:rPr lang="en-US" sz="3400" kern="1200" dirty="0" smtClean="0">
                <a:solidFill>
                  <a:schemeClr val="tx2">
                    <a:lumMod val="75000"/>
                  </a:schemeClr>
                </a:solidFill>
                <a:effectLst/>
                <a:latin typeface="+mj-lt"/>
                <a:ea typeface="+mj-ea"/>
                <a:cs typeface="+mj-cs"/>
              </a:rPr>
              <a:t>Professional Services</a:t>
            </a:r>
            <a:endParaRPr lang="en-AU" sz="3400" dirty="0" smtClean="0">
              <a:effectLst/>
            </a:endParaRPr>
          </a:p>
          <a:p>
            <a:endParaRPr lang="en-AU" dirty="0"/>
          </a:p>
        </p:txBody>
      </p:sp>
      <p:sp>
        <p:nvSpPr>
          <p:cNvPr id="3" name="Content Placeholder 2"/>
          <p:cNvSpPr>
            <a:spLocks noGrp="1"/>
          </p:cNvSpPr>
          <p:nvPr>
            <p:ph idx="1"/>
          </p:nvPr>
        </p:nvSpPr>
        <p:spPr/>
        <p:txBody>
          <a:bodyPr>
            <a:normAutofit lnSpcReduction="10000"/>
          </a:bodyPr>
          <a:lstStyle/>
          <a:p>
            <a:r>
              <a:rPr lang="en-AU" dirty="0" smtClean="0"/>
              <a:t>Consulting</a:t>
            </a:r>
          </a:p>
          <a:p>
            <a:r>
              <a:rPr lang="en-AU" dirty="0"/>
              <a:t>Business </a:t>
            </a:r>
            <a:r>
              <a:rPr lang="en-AU" dirty="0" smtClean="0"/>
              <a:t>Intelligence</a:t>
            </a:r>
            <a:endParaRPr lang="en-AU" b="1" dirty="0" smtClean="0"/>
          </a:p>
          <a:p>
            <a:r>
              <a:rPr lang="en-AU" dirty="0" smtClean="0"/>
              <a:t>Design</a:t>
            </a:r>
          </a:p>
          <a:p>
            <a:r>
              <a:rPr lang="en-AU" dirty="0" smtClean="0"/>
              <a:t>Installation</a:t>
            </a:r>
          </a:p>
          <a:p>
            <a:r>
              <a:rPr lang="en-AU" dirty="0" smtClean="0"/>
              <a:t>Integration</a:t>
            </a:r>
          </a:p>
          <a:p>
            <a:r>
              <a:rPr lang="en-AU" dirty="0" smtClean="0"/>
              <a:t>Maintenance </a:t>
            </a:r>
          </a:p>
          <a:p>
            <a:r>
              <a:rPr lang="en-AU" dirty="0" smtClean="0"/>
              <a:t>Support Services</a:t>
            </a:r>
          </a:p>
          <a:p>
            <a:pPr lvl="1"/>
            <a:r>
              <a:rPr lang="en-AU" dirty="0" smtClean="0"/>
              <a:t>Products</a:t>
            </a:r>
          </a:p>
          <a:p>
            <a:pPr lvl="1"/>
            <a:r>
              <a:rPr lang="en-AU" dirty="0" smtClean="0"/>
              <a:t>Training</a:t>
            </a:r>
            <a:endParaRPr lang="en-AU" dirty="0"/>
          </a:p>
        </p:txBody>
      </p:sp>
    </p:spTree>
    <p:extLst>
      <p:ext uri="{BB962C8B-B14F-4D97-AF65-F5344CB8AC3E}">
        <p14:creationId xmlns:p14="http://schemas.microsoft.com/office/powerpoint/2010/main" val="2861800775"/>
      </p:ext>
    </p:extLst>
  </p:cSld>
  <p:clrMapOvr>
    <a:masterClrMapping/>
  </p:clrMapOvr>
  <mc:AlternateContent xmlns:mc="http://schemas.openxmlformats.org/markup-compatibility/2006" xmlns:p14="http://schemas.microsoft.com/office/powerpoint/2010/main">
    <mc:Choice Requires="p14">
      <p:transition spd="slow" p14:dur="10000" advTm="0">
        <p:fade/>
      </p:transition>
    </mc:Choice>
    <mc:Fallback xmlns="">
      <p:transition spd="slow" advTm="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100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100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100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100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100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100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3">
                                            <p:txEl>
                                              <p:pRg st="6" end="6"/>
                                            </p:txEl>
                                          </p:spTgt>
                                        </p:tgtEl>
                                      </p:cBhvr>
                                    </p:animEffect>
                                  </p:childTnLst>
                                </p:cTn>
                              </p:par>
                              <p:par>
                                <p:cTn id="52" presetID="53" presetClass="entr" presetSubtype="16" fill="hold" grpId="0" nodeType="withEffect">
                                  <p:stCondLst>
                                    <p:cond delay="100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p:cTn id="54"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5"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56" dur="500"/>
                                        <p:tgtEl>
                                          <p:spTgt spid="3">
                                            <p:txEl>
                                              <p:pRg st="7" end="7"/>
                                            </p:txEl>
                                          </p:spTgt>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3">
                                            <p:txEl>
                                              <p:pRg st="8" end="8"/>
                                            </p:txEl>
                                          </p:spTgt>
                                        </p:tgtEl>
                                        <p:attrNameLst>
                                          <p:attrName>style.visibility</p:attrName>
                                        </p:attrNameLst>
                                      </p:cBhvr>
                                      <p:to>
                                        <p:strVal val="visible"/>
                                      </p:to>
                                    </p:set>
                                    <p:anim calcmode="lin" valueType="num">
                                      <p:cBhvr>
                                        <p:cTn id="59"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0"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6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Process</a:t>
            </a:r>
            <a:endParaRPr lang="en-US" dirty="0"/>
          </a:p>
        </p:txBody>
      </p:sp>
      <p:sp>
        <p:nvSpPr>
          <p:cNvPr id="3" name="Content Placeholder 2"/>
          <p:cNvSpPr>
            <a:spLocks noGrp="1"/>
          </p:cNvSpPr>
          <p:nvPr>
            <p:ph idx="1"/>
          </p:nvPr>
        </p:nvSpPr>
        <p:spPr/>
        <p:txBody>
          <a:bodyPr/>
          <a:lstStyle/>
          <a:p>
            <a:r>
              <a:rPr lang="en-US" dirty="0" smtClean="0"/>
              <a:t>Tendering </a:t>
            </a:r>
          </a:p>
          <a:p>
            <a:r>
              <a:rPr lang="en-US" dirty="0" smtClean="0"/>
              <a:t>Estimates</a:t>
            </a:r>
          </a:p>
          <a:p>
            <a:r>
              <a:rPr lang="en-US" dirty="0" smtClean="0"/>
              <a:t>Quotes</a:t>
            </a:r>
          </a:p>
          <a:p>
            <a:r>
              <a:rPr lang="en-US" dirty="0" smtClean="0"/>
              <a:t>Projects</a:t>
            </a:r>
          </a:p>
          <a:p>
            <a:endParaRPr lang="en-US" dirty="0" smtClean="0"/>
          </a:p>
        </p:txBody>
      </p:sp>
    </p:spTree>
    <p:extLst>
      <p:ext uri="{BB962C8B-B14F-4D97-AF65-F5344CB8AC3E}">
        <p14:creationId xmlns:p14="http://schemas.microsoft.com/office/powerpoint/2010/main" val="1511145347"/>
      </p:ext>
    </p:extLst>
  </p:cSld>
  <p:clrMapOvr>
    <a:masterClrMapping/>
  </p:clrMapOvr>
  <mc:AlternateContent xmlns:mc="http://schemas.openxmlformats.org/markup-compatibility/2006" xmlns:p14="http://schemas.microsoft.com/office/powerpoint/2010/main">
    <mc:Choice Requires="p14">
      <p:transition spd="slow" p14:dur="10000" advTm="0">
        <p:fade/>
      </p:transition>
    </mc:Choice>
    <mc:Fallback xmlns="">
      <p:transition spd="slow" advTm="0">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a:t>
            </a:r>
            <a:endParaRPr lang="en-US" dirty="0"/>
          </a:p>
        </p:txBody>
      </p:sp>
      <p:sp>
        <p:nvSpPr>
          <p:cNvPr id="3" name="Content Placeholder 2"/>
          <p:cNvSpPr>
            <a:spLocks noGrp="1"/>
          </p:cNvSpPr>
          <p:nvPr>
            <p:ph idx="1"/>
          </p:nvPr>
        </p:nvSpPr>
        <p:spPr>
          <a:xfrm>
            <a:off x="1055440" y="1901627"/>
            <a:ext cx="2592288" cy="1959422"/>
          </a:xfrm>
        </p:spPr>
        <p:txBody>
          <a:bodyPr>
            <a:normAutofit fontScale="25000" lnSpcReduction="20000"/>
          </a:bodyPr>
          <a:lstStyle/>
          <a:p>
            <a:r>
              <a:rPr lang="en-US" sz="8000" dirty="0" smtClean="0"/>
              <a:t>Vision </a:t>
            </a:r>
          </a:p>
          <a:p>
            <a:pPr lvl="1">
              <a:lnSpc>
                <a:spcPct val="120000"/>
              </a:lnSpc>
            </a:pPr>
            <a:r>
              <a:rPr lang="en-US" sz="8000" dirty="0" smtClean="0"/>
              <a:t>Growth</a:t>
            </a:r>
          </a:p>
          <a:p>
            <a:pPr lvl="1">
              <a:lnSpc>
                <a:spcPct val="120000"/>
              </a:lnSpc>
            </a:pPr>
            <a:r>
              <a:rPr lang="en-US" sz="8000" dirty="0" smtClean="0"/>
              <a:t>Profitability</a:t>
            </a:r>
          </a:p>
          <a:p>
            <a:pPr lvl="1">
              <a:lnSpc>
                <a:spcPct val="120000"/>
              </a:lnSpc>
            </a:pPr>
            <a:r>
              <a:rPr lang="en-US" sz="8000" dirty="0" smtClean="0"/>
              <a:t>Sustainability</a:t>
            </a:r>
          </a:p>
          <a:p>
            <a:endParaRPr lang="en-US" dirty="0" smtClean="0"/>
          </a:p>
        </p:txBody>
      </p:sp>
      <p:sp>
        <p:nvSpPr>
          <p:cNvPr id="4" name="Content Placeholder 2"/>
          <p:cNvSpPr txBox="1">
            <a:spLocks/>
          </p:cNvSpPr>
          <p:nvPr/>
        </p:nvSpPr>
        <p:spPr>
          <a:xfrm>
            <a:off x="3503712" y="1841183"/>
            <a:ext cx="3314720" cy="1383032"/>
          </a:xfrm>
          <a:prstGeom prst="rect">
            <a:avLst/>
          </a:prstGeom>
        </p:spPr>
        <p:txBody>
          <a:bodyPr vert="horz" lIns="91440" tIns="45720" rIns="91440" bIns="45720" rtlCol="0">
            <a:noAutofit/>
          </a:bodyPr>
          <a:lst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a:lstStyle>
          <a:p>
            <a:r>
              <a:rPr lang="en-US" dirty="0" smtClean="0"/>
              <a:t>Mission </a:t>
            </a:r>
          </a:p>
          <a:p>
            <a:pPr lvl="1">
              <a:lnSpc>
                <a:spcPct val="100000"/>
              </a:lnSpc>
            </a:pPr>
            <a:r>
              <a:rPr lang="en-US" sz="2000" dirty="0"/>
              <a:t>Respect</a:t>
            </a:r>
          </a:p>
          <a:p>
            <a:pPr lvl="1">
              <a:lnSpc>
                <a:spcPct val="100000"/>
              </a:lnSpc>
            </a:pPr>
            <a:r>
              <a:rPr lang="en-US" sz="2000" dirty="0" smtClean="0"/>
              <a:t>Reputation</a:t>
            </a:r>
            <a:endParaRPr lang="en-US" sz="2000" dirty="0"/>
          </a:p>
          <a:p>
            <a:pPr lvl="1">
              <a:lnSpc>
                <a:spcPct val="100000"/>
              </a:lnSpc>
            </a:pPr>
            <a:r>
              <a:rPr lang="en-US" sz="2000" dirty="0"/>
              <a:t>Relationship</a:t>
            </a:r>
          </a:p>
          <a:p>
            <a:pPr lvl="1">
              <a:lnSpc>
                <a:spcPct val="100000"/>
              </a:lnSpc>
            </a:pPr>
            <a:r>
              <a:rPr lang="en-US" sz="2000" dirty="0" smtClean="0"/>
              <a:t>Reward</a:t>
            </a:r>
            <a:endParaRPr lang="en-US" sz="2000" dirty="0"/>
          </a:p>
        </p:txBody>
      </p:sp>
      <p:sp>
        <p:nvSpPr>
          <p:cNvPr id="5" name="Content Placeholder 2"/>
          <p:cNvSpPr txBox="1">
            <a:spLocks/>
          </p:cNvSpPr>
          <p:nvPr/>
        </p:nvSpPr>
        <p:spPr>
          <a:xfrm>
            <a:off x="5920772" y="1841182"/>
            <a:ext cx="3345932" cy="2163882"/>
          </a:xfrm>
          <a:prstGeom prst="rect">
            <a:avLst/>
          </a:prstGeom>
        </p:spPr>
        <p:txBody>
          <a:bodyPr vert="horz" lIns="91440" tIns="45720" rIns="91440" bIns="45720" rtlCol="0">
            <a:noAutofit/>
          </a:bodyPr>
          <a:lst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a:lstStyle>
          <a:p>
            <a:r>
              <a:rPr lang="en-US" dirty="0" smtClean="0"/>
              <a:t>Values </a:t>
            </a:r>
            <a:endParaRPr lang="en-US" dirty="0"/>
          </a:p>
          <a:p>
            <a:pPr lvl="1"/>
            <a:r>
              <a:rPr lang="en-US" sz="2000" dirty="0" smtClean="0"/>
              <a:t>People</a:t>
            </a:r>
            <a:endParaRPr lang="en-US" sz="2000" dirty="0"/>
          </a:p>
          <a:p>
            <a:pPr lvl="1"/>
            <a:r>
              <a:rPr lang="en-US" sz="2000" dirty="0" smtClean="0"/>
              <a:t>Partnership</a:t>
            </a:r>
            <a:endParaRPr lang="en-US" sz="2000" dirty="0"/>
          </a:p>
          <a:p>
            <a:pPr lvl="1"/>
            <a:r>
              <a:rPr lang="en-US" sz="2000" dirty="0"/>
              <a:t>Communication</a:t>
            </a:r>
          </a:p>
          <a:p>
            <a:pPr lvl="1"/>
            <a:r>
              <a:rPr lang="en-US" sz="2000" dirty="0" smtClean="0"/>
              <a:t>Commitment</a:t>
            </a:r>
            <a:endParaRPr lang="en-US" sz="2000" dirty="0"/>
          </a:p>
        </p:txBody>
      </p:sp>
      <p:sp>
        <p:nvSpPr>
          <p:cNvPr id="6" name="Content Placeholder 2"/>
          <p:cNvSpPr txBox="1">
            <a:spLocks/>
          </p:cNvSpPr>
          <p:nvPr/>
        </p:nvSpPr>
        <p:spPr>
          <a:xfrm>
            <a:off x="8760296" y="1841183"/>
            <a:ext cx="3314720" cy="1383032"/>
          </a:xfrm>
          <a:prstGeom prst="rect">
            <a:avLst/>
          </a:prstGeom>
        </p:spPr>
        <p:txBody>
          <a:bodyPr vert="horz" lIns="91440" tIns="45720" rIns="91440" bIns="45720" rtlCol="0">
            <a:noAutofit/>
          </a:bodyPr>
          <a:lst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a:lstStyle>
          <a:p>
            <a:r>
              <a:rPr lang="en-US" dirty="0"/>
              <a:t>Charter</a:t>
            </a:r>
          </a:p>
          <a:p>
            <a:pPr lvl="1"/>
            <a:r>
              <a:rPr lang="en-US" sz="2000" dirty="0"/>
              <a:t>People</a:t>
            </a:r>
          </a:p>
          <a:p>
            <a:pPr lvl="1"/>
            <a:r>
              <a:rPr lang="en-US" sz="2000" dirty="0"/>
              <a:t>Ethics</a:t>
            </a:r>
          </a:p>
          <a:p>
            <a:pPr lvl="1"/>
            <a:r>
              <a:rPr lang="en-US" sz="2000" dirty="0" smtClean="0"/>
              <a:t>Safety</a:t>
            </a:r>
            <a:endParaRPr lang="en-US" sz="2000" dirty="0"/>
          </a:p>
        </p:txBody>
      </p:sp>
    </p:spTree>
    <p:extLst>
      <p:ext uri="{BB962C8B-B14F-4D97-AF65-F5344CB8AC3E}">
        <p14:creationId xmlns:p14="http://schemas.microsoft.com/office/powerpoint/2010/main" val="26220814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Business project plan presentation (widescreen)</Template>
  <TotalTime>0</TotalTime>
  <Words>683</Words>
  <Application>Microsoft Macintosh PowerPoint</Application>
  <PresentationFormat>Custom</PresentationFormat>
  <Paragraphs>145</Paragraphs>
  <Slides>13</Slides>
  <Notes>9</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Banded Design Blue 16x9</vt:lpstr>
      <vt:lpstr>TMG</vt:lpstr>
      <vt:lpstr>Strategic &amp; Operational Plan</vt:lpstr>
      <vt:lpstr>PowerPoint Presentation</vt:lpstr>
      <vt:lpstr>PowerPoint Presentation</vt:lpstr>
      <vt:lpstr>Strategy</vt:lpstr>
      <vt:lpstr>Marketing and Business Development</vt:lpstr>
      <vt:lpstr>Professional Services </vt:lpstr>
      <vt:lpstr>Business Process</vt:lpstr>
      <vt:lpstr>Strategy</vt:lpstr>
      <vt:lpstr>Vision, Mission, Value &amp; Charter</vt:lpstr>
      <vt:lpstr>Charter</vt:lpstr>
      <vt:lpstr>Professional Services </vt:lpstr>
      <vt:lpstr>Business Process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2014-01-30T12:06:28Z</dcterms:created>
  <dcterms:modified xsi:type="dcterms:W3CDTF">2015-06-11T12:29:58Z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