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144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40000"/>
    <a:srgbClr val="860000"/>
    <a:srgbClr val="81351D"/>
    <a:srgbClr val="751111"/>
    <a:srgbClr val="993300"/>
    <a:srgbClr val="144886"/>
    <a:srgbClr val="800000"/>
    <a:srgbClr val="1B5FB1"/>
    <a:srgbClr val="2514A0"/>
    <a:srgbClr val="55343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6" autoAdjust="0"/>
    <p:restoredTop sz="94344" autoAdjust="0"/>
  </p:normalViewPr>
  <p:slideViewPr>
    <p:cSldViewPr>
      <p:cViewPr varScale="1">
        <p:scale>
          <a:sx n="48" d="100"/>
          <a:sy n="48" d="100"/>
        </p:scale>
        <p:origin x="-2598" y="-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2F89DD8-F1B9-4AAF-9B6E-DBF985DD6D8B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06638" y="720725"/>
            <a:ext cx="2701925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1B2C9DC-9E35-4085-B1C6-A77B02E85E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1553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2C9DC-9E35-4085-B1C6-A77B02E85EA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5926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6ABB8-ADB3-427E-9EFA-ACC8985525A6}" type="datetimeFigureOut">
              <a:rPr lang="en-US" smtClean="0"/>
              <a:pPr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ADD8E-D3ED-479A-A3C9-0CBC5E739BF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8" descr="C:\Users\Gao\Desktop\backdrop.png"/>
          <p:cNvPicPr>
            <a:picLocks noChangeAspect="1" noChangeArrowheads="1"/>
          </p:cNvPicPr>
          <p:nvPr/>
        </p:nvPicPr>
        <p:blipFill>
          <a:blip r:embed="rId3" cstate="print"/>
          <a:srcRect l="62500" t="19427" r="35000" b="19304"/>
          <a:stretch>
            <a:fillRect/>
          </a:stretch>
        </p:blipFill>
        <p:spPr bwMode="auto">
          <a:xfrm>
            <a:off x="188640" y="5004048"/>
            <a:ext cx="3456384" cy="3077760"/>
          </a:xfrm>
          <a:prstGeom prst="rect">
            <a:avLst/>
          </a:prstGeom>
          <a:noFill/>
        </p:spPr>
      </p:pic>
      <p:pic>
        <p:nvPicPr>
          <p:cNvPr id="42" name="Picture 8" descr="C:\Users\Gao\Desktop\backdrop.png"/>
          <p:cNvPicPr>
            <a:picLocks noChangeAspect="1" noChangeArrowheads="1"/>
          </p:cNvPicPr>
          <p:nvPr/>
        </p:nvPicPr>
        <p:blipFill>
          <a:blip r:embed="rId3" cstate="print"/>
          <a:srcRect t="40348" r="57500" b="5855"/>
          <a:stretch>
            <a:fillRect/>
          </a:stretch>
        </p:blipFill>
        <p:spPr bwMode="auto">
          <a:xfrm rot="16200000">
            <a:off x="3632078" y="5423148"/>
            <a:ext cx="3347861" cy="3158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" name="TextBox 43"/>
          <p:cNvSpPr txBox="1"/>
          <p:nvPr/>
        </p:nvSpPr>
        <p:spPr>
          <a:xfrm>
            <a:off x="4038600" y="533400"/>
            <a:ext cx="25922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Tahoma" pitchFamily="34" charset="0"/>
                <a:cs typeface="Tahoma" pitchFamily="34" charset="0"/>
              </a:rPr>
              <a:t>PRIMARY CELLS</a:t>
            </a:r>
          </a:p>
          <a:p>
            <a:pPr algn="ctr"/>
            <a:r>
              <a:rPr lang="en-US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Human and Animal Cells</a:t>
            </a:r>
            <a:endParaRPr lang="en-US" sz="1400" b="1" dirty="0">
              <a:solidFill>
                <a:srgbClr val="0070C0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50" name="Picture 31" descr="C:\Documents and Settings\xgao\Desktop\2012AACR\images no word\catalog-1Matrigel.EC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962400"/>
            <a:ext cx="1504006" cy="90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6" descr="C:\Documents and Settings\xgao\Desktop\Ms.Images13\images13\HLMVEC-M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2743200"/>
            <a:ext cx="1512168" cy="936104"/>
          </a:xfrm>
          <a:prstGeom prst="rect">
            <a:avLst/>
          </a:prstGeom>
          <a:noFill/>
        </p:spPr>
      </p:pic>
      <p:pic>
        <p:nvPicPr>
          <p:cNvPr id="55" name="Picture 8" descr="C:\Users\Gao\Desktop\backdrop.png"/>
          <p:cNvPicPr>
            <a:picLocks noChangeAspect="1" noChangeArrowheads="1"/>
          </p:cNvPicPr>
          <p:nvPr/>
        </p:nvPicPr>
        <p:blipFill>
          <a:blip r:embed="rId3" cstate="print"/>
          <a:srcRect l="62500" t="19427" r="35000" b="19304"/>
          <a:stretch>
            <a:fillRect/>
          </a:stretch>
        </p:blipFill>
        <p:spPr bwMode="auto">
          <a:xfrm>
            <a:off x="4038600" y="1219200"/>
            <a:ext cx="2520280" cy="2952328"/>
          </a:xfrm>
          <a:prstGeom prst="rect">
            <a:avLst/>
          </a:prstGeom>
          <a:noFill/>
        </p:spPr>
      </p:pic>
      <p:sp>
        <p:nvSpPr>
          <p:cNvPr id="56" name="Isosceles Triangle 55"/>
          <p:cNvSpPr/>
          <p:nvPr/>
        </p:nvSpPr>
        <p:spPr>
          <a:xfrm rot="5400000" flipH="1">
            <a:off x="4077416" y="5192154"/>
            <a:ext cx="153408" cy="108000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4240466" y="1447800"/>
            <a:ext cx="2617534" cy="1938992"/>
            <a:chOff x="4073148" y="1691680"/>
            <a:chExt cx="2617534" cy="1938992"/>
          </a:xfrm>
        </p:grpSpPr>
        <p:sp>
          <p:nvSpPr>
            <p:cNvPr id="58" name="TextBox 57"/>
            <p:cNvSpPr txBox="1"/>
            <p:nvPr/>
          </p:nvSpPr>
          <p:spPr>
            <a:xfrm>
              <a:off x="4149080" y="1691680"/>
              <a:ext cx="254160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600" dirty="0" smtClean="0">
                  <a:latin typeface="Arial Black" pitchFamily="34" charset="0"/>
                  <a:ea typeface="Arial Unicode MS" pitchFamily="34" charset="-122"/>
                  <a:cs typeface="Vrinda" pitchFamily="2" charset="0"/>
                </a:rPr>
                <a:t>Endothelial Cells</a:t>
              </a:r>
            </a:p>
            <a:p>
              <a:pPr>
                <a:lnSpc>
                  <a:spcPct val="150000"/>
                </a:lnSpc>
              </a:pPr>
              <a:r>
                <a:rPr lang="en-US" sz="1600" dirty="0" smtClean="0">
                  <a:latin typeface="Arial Black" pitchFamily="34" charset="0"/>
                  <a:ea typeface="Arial Unicode MS" pitchFamily="34" charset="-122"/>
                  <a:cs typeface="Vrinda" pitchFamily="2" charset="0"/>
                </a:rPr>
                <a:t>Epithelial Cells</a:t>
              </a:r>
            </a:p>
            <a:p>
              <a:pPr>
                <a:lnSpc>
                  <a:spcPct val="150000"/>
                </a:lnSpc>
              </a:pPr>
              <a:r>
                <a:rPr lang="en-US" sz="1600" dirty="0" smtClean="0">
                  <a:latin typeface="Arial Black" pitchFamily="34" charset="0"/>
                  <a:ea typeface="Arial Unicode MS" pitchFamily="34" charset="-122"/>
                  <a:cs typeface="Vrinda" pitchFamily="2" charset="0"/>
                </a:rPr>
                <a:t>Bone Marrow Cells</a:t>
              </a:r>
            </a:p>
            <a:p>
              <a:pPr>
                <a:lnSpc>
                  <a:spcPct val="150000"/>
                </a:lnSpc>
              </a:pPr>
              <a:r>
                <a:rPr lang="en-US" sz="1600" dirty="0" smtClean="0">
                  <a:latin typeface="Arial Black" pitchFamily="34" charset="0"/>
                  <a:ea typeface="Arial Unicode MS" pitchFamily="34" charset="-122"/>
                  <a:cs typeface="Vrinda" pitchFamily="2" charset="0"/>
                </a:rPr>
                <a:t>Tumor Cells</a:t>
              </a:r>
            </a:p>
            <a:p>
              <a:pPr>
                <a:lnSpc>
                  <a:spcPct val="150000"/>
                </a:lnSpc>
              </a:pPr>
              <a:r>
                <a:rPr lang="en-US" sz="1600" dirty="0" smtClean="0">
                  <a:latin typeface="Arial Black" pitchFamily="34" charset="0"/>
                  <a:ea typeface="Arial Unicode MS" pitchFamily="34" charset="-122"/>
                  <a:cs typeface="Vrinda" pitchFamily="2" charset="0"/>
                </a:rPr>
                <a:t>Stem Cells</a:t>
              </a:r>
              <a:endParaRPr lang="en-US" sz="1600" dirty="0" smtClean="0">
                <a:solidFill>
                  <a:srgbClr val="0070C0"/>
                </a:solidFill>
                <a:latin typeface="Arial Black" pitchFamily="34" charset="0"/>
                <a:ea typeface="Arial Unicode MS" pitchFamily="34" charset="-122"/>
                <a:cs typeface="Vrinda" pitchFamily="2" charset="0"/>
              </a:endParaRPr>
            </a:p>
          </p:txBody>
        </p:sp>
        <p:sp>
          <p:nvSpPr>
            <p:cNvPr id="59" name="Isosceles Triangle 58"/>
            <p:cNvSpPr/>
            <p:nvPr/>
          </p:nvSpPr>
          <p:spPr>
            <a:xfrm rot="5400000" flipH="1">
              <a:off x="4050444" y="2218440"/>
              <a:ext cx="153408" cy="1080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0" name="Isosceles Triangle 59"/>
            <p:cNvSpPr/>
            <p:nvPr/>
          </p:nvSpPr>
          <p:spPr>
            <a:xfrm rot="5400000" flipH="1">
              <a:off x="4050444" y="1900075"/>
              <a:ext cx="153408" cy="1080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1" name="Isosceles Triangle 60"/>
            <p:cNvSpPr/>
            <p:nvPr/>
          </p:nvSpPr>
          <p:spPr>
            <a:xfrm rot="5400000" flipH="1">
              <a:off x="4050444" y="2641096"/>
              <a:ext cx="153408" cy="1080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2" name="Isosceles Triangle 61"/>
            <p:cNvSpPr/>
            <p:nvPr/>
          </p:nvSpPr>
          <p:spPr>
            <a:xfrm rot="5400000" flipH="1">
              <a:off x="4050444" y="3001136"/>
              <a:ext cx="153408" cy="1080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3" name="Isosceles Triangle 62"/>
            <p:cNvSpPr/>
            <p:nvPr/>
          </p:nvSpPr>
          <p:spPr>
            <a:xfrm rot="5400000" flipH="1">
              <a:off x="4050444" y="3361176"/>
              <a:ext cx="153408" cy="1080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64" name="Picture 2" descr="C:\Shared Folder with JC\AACR2012Images\Meeting Pt Images\60'thr MM 1z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7400" y="1524000"/>
            <a:ext cx="1512168" cy="936104"/>
          </a:xfrm>
          <a:prstGeom prst="rect">
            <a:avLst/>
          </a:prstGeom>
          <a:noFill/>
        </p:spPr>
      </p:pic>
      <p:pic>
        <p:nvPicPr>
          <p:cNvPr id="65" name="Picture 3" descr="C:\Shared Folder with JC\AACR2012Images\Meeting Pt Images\HLMVEC-MT-cadh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1524000"/>
            <a:ext cx="1512168" cy="936105"/>
          </a:xfrm>
          <a:prstGeom prst="rect">
            <a:avLst/>
          </a:prstGeom>
          <a:noFill/>
        </p:spPr>
      </p:pic>
      <p:pic>
        <p:nvPicPr>
          <p:cNvPr id="66" name="Picture 4" descr="C:\Shared Folder with JC\AACR2012Images\Ctalog2012Images\18.icam-1+ actin 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7400" y="2743200"/>
            <a:ext cx="1512168" cy="936104"/>
          </a:xfrm>
          <a:prstGeom prst="rect">
            <a:avLst/>
          </a:prstGeom>
          <a:noFill/>
        </p:spPr>
      </p:pic>
      <p:sp>
        <p:nvSpPr>
          <p:cNvPr id="68" name="Rectangle 67"/>
          <p:cNvSpPr/>
          <p:nvPr/>
        </p:nvSpPr>
        <p:spPr>
          <a:xfrm>
            <a:off x="4239816" y="7239000"/>
            <a:ext cx="261818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www.cellbiologics.com </a:t>
            </a:r>
          </a:p>
          <a:p>
            <a:pPr algn="r"/>
            <a:r>
              <a:rPr lang="en-US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info@cellbiologics.com</a:t>
            </a:r>
          </a:p>
          <a:p>
            <a:pPr algn="r"/>
            <a:r>
              <a:rPr lang="en-US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 (312) </a:t>
            </a:r>
            <a:r>
              <a:rPr lang="en-US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226-8198</a:t>
            </a:r>
          </a:p>
          <a:p>
            <a:pPr algn="r"/>
            <a:r>
              <a:rPr lang="en-US" sz="1400" b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Fax: (312) 226-8958</a:t>
            </a:r>
            <a:endParaRPr lang="en-US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64704" y="7029522"/>
            <a:ext cx="250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Arial Black" pitchFamily="34" charset="0"/>
                <a:ea typeface="Arial Unicode MS" pitchFamily="34" charset="-122"/>
                <a:cs typeface="Vrinda" pitchFamily="2" charset="0"/>
              </a:rPr>
              <a:t>Cell </a:t>
            </a:r>
            <a:r>
              <a:rPr lang="en-US" dirty="0" smtClean="0">
                <a:solidFill>
                  <a:srgbClr val="0070C0"/>
                </a:solidFill>
                <a:latin typeface="Arial Black" pitchFamily="34" charset="0"/>
                <a:ea typeface="Arial Unicode MS" pitchFamily="34" charset="-122"/>
                <a:cs typeface="Vrinda" pitchFamily="2" charset="0"/>
              </a:rPr>
              <a:t>Culture Media</a:t>
            </a:r>
            <a:endParaRPr lang="en-US" dirty="0">
              <a:solidFill>
                <a:srgbClr val="0070C0"/>
              </a:solidFill>
              <a:latin typeface="Arial Black" pitchFamily="34" charset="0"/>
              <a:ea typeface="Arial Unicode MS" pitchFamily="34" charset="-122"/>
              <a:cs typeface="Vrinda" pitchFamily="2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1628800" y="651621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 Black" panose="020B0A04020102020204" pitchFamily="34" charset="0"/>
                <a:ea typeface="Arial Unicode MS" pitchFamily="34" charset="-122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16632" y="5220072"/>
            <a:ext cx="36100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smtClean="0">
                <a:latin typeface="Arial Black" panose="020B0A04020102020204" pitchFamily="34" charset="0"/>
                <a:ea typeface="Arial Unicode MS" pitchFamily="34" charset="-122"/>
                <a:cs typeface="Arial" panose="020B0604020202020204" pitchFamily="34" charset="0"/>
              </a:rPr>
              <a:t>Genetically Modified </a:t>
            </a:r>
            <a:r>
              <a:rPr lang="en-US" sz="1400" b="1" dirty="0">
                <a:latin typeface="Arial Black" panose="020B0A04020102020204" pitchFamily="34" charset="0"/>
                <a:ea typeface="Arial Unicode MS" pitchFamily="34" charset="-122"/>
                <a:cs typeface="Arial" panose="020B0604020202020204" pitchFamily="34" charset="0"/>
              </a:rPr>
              <a:t>&amp; </a:t>
            </a:r>
            <a:r>
              <a:rPr lang="en-US" sz="1400" b="1" dirty="0" smtClean="0">
                <a:latin typeface="Arial Black" panose="020B0A04020102020204" pitchFamily="34" charset="0"/>
                <a:ea typeface="Arial Unicode MS" pitchFamily="34" charset="-122"/>
                <a:cs typeface="Arial" panose="020B0604020202020204" pitchFamily="34" charset="0"/>
              </a:rPr>
              <a:t>Wild-Type </a:t>
            </a:r>
            <a:r>
              <a:rPr lang="en-US" sz="1600" b="1" dirty="0" smtClean="0">
                <a:latin typeface="Arial Black" panose="020B0A04020102020204" pitchFamily="34" charset="0"/>
                <a:ea typeface="Arial Unicode MS" pitchFamily="34" charset="-122"/>
                <a:cs typeface="Arial" panose="020B0604020202020204" pitchFamily="34" charset="0"/>
              </a:rPr>
              <a:t>Mouse    Rat Cells </a:t>
            </a:r>
          </a:p>
          <a:p>
            <a:pPr algn="ctr">
              <a:lnSpc>
                <a:spcPct val="150000"/>
              </a:lnSpc>
            </a:pPr>
            <a:r>
              <a:rPr lang="en-US" sz="1600" b="1" dirty="0" smtClean="0">
                <a:latin typeface="Arial Black" panose="020B0A04020102020204" pitchFamily="34" charset="0"/>
                <a:ea typeface="Arial Unicode MS" pitchFamily="34" charset="-122"/>
                <a:cs typeface="Arial" panose="020B0604020202020204" pitchFamily="34" charset="0"/>
              </a:rPr>
              <a:t>Rabbit    Porcine Cells</a:t>
            </a:r>
          </a:p>
          <a:p>
            <a:pPr algn="ctr">
              <a:lnSpc>
                <a:spcPct val="150000"/>
              </a:lnSpc>
            </a:pPr>
            <a:r>
              <a:rPr lang="en-US" sz="1600" b="1" dirty="0">
                <a:latin typeface="Arial Black" panose="020B0A04020102020204" pitchFamily="34" charset="0"/>
                <a:ea typeface="Arial Unicode MS" pitchFamily="34" charset="-122"/>
                <a:cs typeface="Arial" panose="020B0604020202020204" pitchFamily="34" charset="0"/>
              </a:rPr>
              <a:t>Monkey   </a:t>
            </a:r>
            <a:r>
              <a:rPr lang="en-US" sz="1600" b="1" dirty="0" smtClean="0">
                <a:latin typeface="Arial Black" panose="020B0A04020102020204" pitchFamily="34" charset="0"/>
                <a:ea typeface="Arial Unicode MS" pitchFamily="34" charset="-122"/>
                <a:cs typeface="Arial" panose="020B0604020202020204" pitchFamily="34" charset="0"/>
              </a:rPr>
              <a:t> Human Cells</a:t>
            </a:r>
            <a:endParaRPr lang="en-US" sz="200" b="1" dirty="0" smtClean="0">
              <a:solidFill>
                <a:srgbClr val="144886"/>
              </a:solidFill>
              <a:latin typeface="Arial Black" pitchFamily="34" charset="0"/>
              <a:ea typeface="Arial Unicode MS" pitchFamily="34" charset="-122"/>
              <a:cs typeface="Vrinda" pitchFamily="2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154121" y="5097542"/>
            <a:ext cx="19639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Arial Black" pitchFamily="34" charset="0"/>
                <a:ea typeface="Arial Unicode MS" pitchFamily="34" charset="-122"/>
                <a:cs typeface="Vrinda" pitchFamily="2" charset="0"/>
              </a:rPr>
              <a:t>Custom Cell </a:t>
            </a:r>
            <a:endParaRPr lang="en-US" sz="2000" b="1" dirty="0" smtClean="0">
              <a:solidFill>
                <a:srgbClr val="0070C0"/>
              </a:solidFill>
              <a:latin typeface="Arial Black" pitchFamily="34" charset="0"/>
              <a:ea typeface="Arial Unicode MS" pitchFamily="34" charset="-122"/>
              <a:cs typeface="Vrinda" pitchFamily="2" charset="0"/>
            </a:endParaRPr>
          </a:p>
          <a:p>
            <a:r>
              <a:rPr lang="en-US" sz="2000" b="1" dirty="0" smtClean="0">
                <a:solidFill>
                  <a:srgbClr val="0070C0"/>
                </a:solidFill>
                <a:latin typeface="Arial Black" pitchFamily="34" charset="0"/>
                <a:ea typeface="Arial Unicode MS" pitchFamily="34" charset="-122"/>
                <a:cs typeface="Vrinda" pitchFamily="2" charset="0"/>
              </a:rPr>
              <a:t>Isolation</a:t>
            </a:r>
            <a:endParaRPr lang="en-US" sz="2000" b="1" dirty="0">
              <a:solidFill>
                <a:srgbClr val="0070C0"/>
              </a:solidFill>
              <a:latin typeface="Arial Black" pitchFamily="34" charset="0"/>
              <a:ea typeface="Arial Unicode MS" pitchFamily="34" charset="-122"/>
              <a:cs typeface="Vrinda" pitchFamily="2" charset="0"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4077072" y="3505200"/>
            <a:ext cx="2780928" cy="1338828"/>
            <a:chOff x="4077072" y="3719189"/>
            <a:chExt cx="2780928" cy="1338828"/>
          </a:xfrm>
        </p:grpSpPr>
        <p:sp>
          <p:nvSpPr>
            <p:cNvPr id="79" name="TextBox 78"/>
            <p:cNvSpPr txBox="1"/>
            <p:nvPr/>
          </p:nvSpPr>
          <p:spPr>
            <a:xfrm>
              <a:off x="4175734" y="3719189"/>
              <a:ext cx="268226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b="1" dirty="0" smtClean="0">
                  <a:solidFill>
                    <a:srgbClr val="0070C0"/>
                  </a:solidFill>
                  <a:latin typeface="Arial Black" panose="020B0A0402010202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Featured Products </a:t>
              </a:r>
            </a:p>
            <a:p>
              <a:pPr>
                <a:lnSpc>
                  <a:spcPct val="150000"/>
                </a:lnSpc>
              </a:pPr>
              <a:r>
                <a:rPr lang="en-US" sz="1200" b="1" dirty="0" smtClean="0">
                  <a:solidFill>
                    <a:srgbClr val="75111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Mouse and Rat Endothelial Cells</a:t>
              </a:r>
            </a:p>
            <a:p>
              <a:pPr>
                <a:lnSpc>
                  <a:spcPct val="150000"/>
                </a:lnSpc>
              </a:pPr>
              <a:r>
                <a:rPr lang="en-US" sz="1200" b="1" dirty="0" smtClean="0">
                  <a:solidFill>
                    <a:srgbClr val="75111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Mouse and Rat Epithelial Cells</a:t>
              </a:r>
            </a:p>
            <a:p>
              <a:pPr>
                <a:lnSpc>
                  <a:spcPct val="150000"/>
                </a:lnSpc>
              </a:pPr>
              <a:r>
                <a:rPr lang="en-US" sz="1200" b="1" dirty="0" smtClean="0">
                  <a:solidFill>
                    <a:srgbClr val="75111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Tumor Endothelial Cells</a:t>
              </a:r>
              <a:endParaRPr lang="en-US" sz="1200" b="1" dirty="0">
                <a:solidFill>
                  <a:srgbClr val="7511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0" name="Isosceles Triangle 79"/>
            <p:cNvSpPr/>
            <p:nvPr/>
          </p:nvSpPr>
          <p:spPr>
            <a:xfrm rot="5400000" flipH="1">
              <a:off x="4054368" y="4081255"/>
              <a:ext cx="153408" cy="1080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1026" name="Picture 2" descr="C:\Users\gao\Desktop\images for meeting display\049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707" y="7669648"/>
            <a:ext cx="1289483" cy="115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gao\Desktop\2013CellBiologics\2012AACR\catalog images\Image_1897RatEC.LDL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37691" r="56110" b="18669"/>
          <a:stretch/>
        </p:blipFill>
        <p:spPr bwMode="auto">
          <a:xfrm>
            <a:off x="2057400" y="3962400"/>
            <a:ext cx="1502024" cy="91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gao\Desktop\images for meeting display\Medium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2856" y="7669648"/>
            <a:ext cx="1271207" cy="115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Oval 38"/>
          <p:cNvSpPr/>
          <p:nvPr/>
        </p:nvSpPr>
        <p:spPr>
          <a:xfrm>
            <a:off x="1511073" y="6156176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 Black" panose="020B0A04020102020204" pitchFamily="34" charset="0"/>
                <a:ea typeface="Arial Unicode MS" pitchFamily="34" charset="-122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Oval 39"/>
          <p:cNvSpPr/>
          <p:nvPr/>
        </p:nvSpPr>
        <p:spPr>
          <a:xfrm>
            <a:off x="1759646" y="5762972"/>
            <a:ext cx="45719" cy="4571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 Black" panose="020B0A04020102020204" pitchFamily="34" charset="0"/>
                <a:ea typeface="Arial Unicode MS" pitchFamily="34" charset="-122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097441" y="8821052"/>
            <a:ext cx="2787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2201 West Campbell Park Drive, Chicago, IL </a:t>
            </a:r>
            <a:r>
              <a:rPr lang="en-US" sz="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60612 USA</a:t>
            </a:r>
            <a:endParaRPr lang="en-US" sz="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228600"/>
            <a:ext cx="1065415" cy="756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 Box 4"/>
          <p:cNvSpPr txBox="1">
            <a:spLocks noChangeArrowheads="1"/>
          </p:cNvSpPr>
          <p:nvPr/>
        </p:nvSpPr>
        <p:spPr bwMode="auto">
          <a:xfrm>
            <a:off x="304800" y="990600"/>
            <a:ext cx="1371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0467" tIns="40234" rIns="80467" bIns="4023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zh-CN" sz="1100" b="1" i="0" u="none" strike="noStrike" cap="none" normalizeH="0" baseline="0" dirty="0" smtClean="0">
                <a:ln>
                  <a:noFill/>
                </a:ln>
                <a:solidFill>
                  <a:srgbClr val="A40000"/>
                </a:solidFill>
                <a:effectLst/>
                <a:latin typeface="Tahoma" panose="020B0604030504040204" pitchFamily="34" charset="0"/>
                <a:ea typeface="SimSun" panose="02010600030101010101" pitchFamily="2" charset="-122"/>
              </a:rPr>
              <a:t>Cell Biologics</a:t>
            </a: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rgbClr val="A40000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1323</TotalTime>
  <Words>82</Words>
  <Application>Microsoft Office PowerPoint</Application>
  <PresentationFormat>On-screen Show (4:3)</PresentationFormat>
  <Paragraphs>27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gao</dc:creator>
  <cp:lastModifiedBy>Administrator</cp:lastModifiedBy>
  <cp:revision>317</cp:revision>
  <cp:lastPrinted>2014-09-11T16:18:29Z</cp:lastPrinted>
  <dcterms:created xsi:type="dcterms:W3CDTF">2013-07-21T01:15:01Z</dcterms:created>
  <dcterms:modified xsi:type="dcterms:W3CDTF">2015-05-02T03:40:54Z</dcterms:modified>
</cp:coreProperties>
</file>