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18"/>
  </p:handoutMasterIdLst>
  <p:sldIdLst>
    <p:sldId id="256" r:id="rId2"/>
    <p:sldId id="258" r:id="rId3"/>
    <p:sldId id="257" r:id="rId4"/>
    <p:sldId id="283" r:id="rId5"/>
    <p:sldId id="284" r:id="rId6"/>
    <p:sldId id="285" r:id="rId7"/>
    <p:sldId id="282" r:id="rId8"/>
    <p:sldId id="260" r:id="rId9"/>
    <p:sldId id="276" r:id="rId10"/>
    <p:sldId id="277" r:id="rId11"/>
    <p:sldId id="278" r:id="rId12"/>
    <p:sldId id="279" r:id="rId13"/>
    <p:sldId id="280" r:id="rId14"/>
    <p:sldId id="281" r:id="rId15"/>
    <p:sldId id="286" r:id="rId16"/>
    <p:sldId id="287"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2" d="100"/>
          <a:sy n="92" d="100"/>
        </p:scale>
        <p:origin x="-1152" y="-102"/>
      </p:cViewPr>
      <p:guideLst>
        <p:guide orient="horz" pos="2160"/>
        <p:guide pos="2880"/>
      </p:guideLst>
    </p:cSldViewPr>
  </p:slideViewPr>
  <p:notesTextViewPr>
    <p:cViewPr>
      <p:scale>
        <a:sx n="1" d="1"/>
        <a:sy n="1" d="1"/>
      </p:scale>
      <p:origin x="0" y="0"/>
    </p:cViewPr>
  </p:notesTextViewPr>
  <p:notesViewPr>
    <p:cSldViewPr>
      <p:cViewPr varScale="1">
        <p:scale>
          <a:sx n="74" d="100"/>
          <a:sy n="74" d="100"/>
        </p:scale>
        <p:origin x="-2934"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88B8ED-1F3D-4777-BDBF-9073B5CC14F6}" type="datetimeFigureOut">
              <a:rPr lang="en-US" smtClean="0"/>
              <a:t>4/9/2015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B230100-EE9B-44CE-B277-BA2FB68AD9AF}" type="slidenum">
              <a:rPr lang="en-US" smtClean="0"/>
              <a:t>‹#›</a:t>
            </a:fld>
            <a:endParaRPr lang="en-US"/>
          </a:p>
        </p:txBody>
      </p:sp>
    </p:spTree>
    <p:extLst>
      <p:ext uri="{BB962C8B-B14F-4D97-AF65-F5344CB8AC3E}">
        <p14:creationId xmlns:p14="http://schemas.microsoft.com/office/powerpoint/2010/main" val="123552176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67E690B-91F4-43AF-B479-2A93F9A0780A}" type="datetimeFigureOut">
              <a:rPr lang="en-US" smtClean="0"/>
              <a:t>4/9/2015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A6DFC5-49B5-4170-BD7A-8F6C8B56F316}" type="slidenum">
              <a:rPr lang="en-US" smtClean="0"/>
              <a:t>‹#›</a:t>
            </a:fld>
            <a:endParaRPr 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67E690B-91F4-43AF-B479-2A93F9A0780A}" type="datetimeFigureOut">
              <a:rPr lang="en-US" smtClean="0"/>
              <a:t>4/9/2015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A6DFC5-49B5-4170-BD7A-8F6C8B56F31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67E690B-91F4-43AF-B479-2A93F9A0780A}" type="datetimeFigureOut">
              <a:rPr lang="en-US" smtClean="0"/>
              <a:t>4/9/2015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A6DFC5-49B5-4170-BD7A-8F6C8B56F31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67E690B-91F4-43AF-B479-2A93F9A0780A}" type="datetimeFigureOut">
              <a:rPr lang="en-US" smtClean="0"/>
              <a:t>4/9/2015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A6DFC5-49B5-4170-BD7A-8F6C8B56F316}"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67E690B-91F4-43AF-B479-2A93F9A0780A}" type="datetimeFigureOut">
              <a:rPr lang="en-US" smtClean="0"/>
              <a:t>4/9/2015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A6DFC5-49B5-4170-BD7A-8F6C8B56F31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67E690B-91F4-43AF-B479-2A93F9A0780A}" type="datetimeFigureOut">
              <a:rPr lang="en-US" smtClean="0"/>
              <a:t>4/9/2015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A6DFC5-49B5-4170-BD7A-8F6C8B56F316}"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67E690B-91F4-43AF-B479-2A93F9A0780A}" type="datetimeFigureOut">
              <a:rPr lang="en-US" smtClean="0"/>
              <a:t>4/9/2015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6A6DFC5-49B5-4170-BD7A-8F6C8B56F316}"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67E690B-91F4-43AF-B479-2A93F9A0780A}" type="datetimeFigureOut">
              <a:rPr lang="en-US" smtClean="0"/>
              <a:t>4/9/2015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6A6DFC5-49B5-4170-BD7A-8F6C8B56F31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7E690B-91F4-43AF-B479-2A93F9A0780A}" type="datetimeFigureOut">
              <a:rPr lang="en-US" smtClean="0"/>
              <a:t>4/9/2015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6A6DFC5-49B5-4170-BD7A-8F6C8B56F31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7E690B-91F4-43AF-B479-2A93F9A0780A}" type="datetimeFigureOut">
              <a:rPr lang="en-US" smtClean="0"/>
              <a:t>4/9/2015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A6DFC5-49B5-4170-BD7A-8F6C8B56F316}"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67E690B-91F4-43AF-B479-2A93F9A0780A}" type="datetimeFigureOut">
              <a:rPr lang="en-US" smtClean="0"/>
              <a:t>4/9/2015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A6DFC5-49B5-4170-BD7A-8F6C8B56F316}" type="slidenum">
              <a:rPr lang="en-US" smtClean="0"/>
              <a:t>‹#›</a:t>
            </a:fld>
            <a:endParaRPr 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167E690B-91F4-43AF-B479-2A93F9A0780A}" type="datetimeFigureOut">
              <a:rPr lang="en-US" smtClean="0"/>
              <a:t>4/9/2015</a:t>
            </a:fld>
            <a:endParaRPr lang="en-US"/>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6A6DFC5-49B5-4170-BD7A-8F6C8B56F316}" type="slidenum">
              <a:rPr lang="en-US" smtClean="0"/>
              <a:pPr/>
              <a:t>‹#›</a:t>
            </a:fld>
            <a:r>
              <a:rPr lang="en-US" dirty="0" smtClean="0"/>
              <a:t> of &lt;#’s&gt;</a:t>
            </a:r>
            <a:endParaRPr lang="en-US" dirty="0"/>
          </a:p>
        </p:txBody>
      </p:sp>
      <p:pic>
        <p:nvPicPr>
          <p:cNvPr id="11" name="Picture 10"/>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2400" y="5981700"/>
            <a:ext cx="2645298" cy="710184"/>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365797" y="5105400"/>
            <a:ext cx="2412405" cy="433855"/>
          </a:xfrm>
        </p:spPr>
        <p:txBody>
          <a:bodyPr/>
          <a:lstStyle/>
          <a:p>
            <a:pPr algn="ctr"/>
            <a:r>
              <a:rPr lang="en-US" dirty="0" smtClean="0"/>
              <a:t>For your Business</a:t>
            </a:r>
            <a:endParaRPr lang="en-US" dirty="0"/>
          </a:p>
        </p:txBody>
      </p:sp>
      <p:sp>
        <p:nvSpPr>
          <p:cNvPr id="2" name="Title 1"/>
          <p:cNvSpPr>
            <a:spLocks noGrp="1"/>
          </p:cNvSpPr>
          <p:nvPr>
            <p:ph type="ctrTitle"/>
          </p:nvPr>
        </p:nvSpPr>
        <p:spPr>
          <a:xfrm>
            <a:off x="914400" y="685800"/>
            <a:ext cx="7315200" cy="1793167"/>
          </a:xfrm>
        </p:spPr>
        <p:txBody>
          <a:bodyPr/>
          <a:lstStyle/>
          <a:p>
            <a:pPr marL="182880" indent="0" algn="ctr">
              <a:buNone/>
            </a:pPr>
            <a:r>
              <a:rPr lang="en-US" sz="4800" dirty="0" smtClean="0"/>
              <a:t>Supply Chain Management Solutions</a:t>
            </a:r>
            <a:r>
              <a:rPr lang="en-US" dirty="0" smtClean="0"/>
              <a:t/>
            </a:r>
            <a:br>
              <a:rPr lang="en-US" dirty="0" smtClean="0"/>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3189395"/>
            <a:ext cx="5486400" cy="1472936"/>
          </a:xfrm>
          <a:prstGeom prst="rect">
            <a:avLst/>
          </a:prstGeom>
        </p:spPr>
      </p:pic>
    </p:spTree>
    <p:extLst>
      <p:ext uri="{BB962C8B-B14F-4D97-AF65-F5344CB8AC3E}">
        <p14:creationId xmlns:p14="http://schemas.microsoft.com/office/powerpoint/2010/main" val="21581864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315200" cy="1143000"/>
          </a:xfrm>
        </p:spPr>
        <p:txBody>
          <a:bodyPr/>
          <a:lstStyle/>
          <a:p>
            <a:pPr marL="0" indent="0" algn="ctr">
              <a:buNone/>
            </a:pPr>
            <a:r>
              <a:rPr lang="en-US" dirty="0" smtClean="0"/>
              <a:t>Placing an Order</a:t>
            </a:r>
            <a:endParaRPr lang="en-US" dirty="0"/>
          </a:p>
        </p:txBody>
      </p:sp>
      <p:sp>
        <p:nvSpPr>
          <p:cNvPr id="3" name="Content Placeholder 2"/>
          <p:cNvSpPr>
            <a:spLocks noGrp="1"/>
          </p:cNvSpPr>
          <p:nvPr>
            <p:ph sz="quarter" idx="13"/>
          </p:nvPr>
        </p:nvSpPr>
        <p:spPr>
          <a:xfrm>
            <a:off x="152400" y="1828800"/>
            <a:ext cx="3724672" cy="3810000"/>
          </a:xfrm>
        </p:spPr>
        <p:txBody>
          <a:bodyPr>
            <a:normAutofit fontScale="70000" lnSpcReduction="20000"/>
          </a:bodyPr>
          <a:lstStyle/>
          <a:p>
            <a:r>
              <a:rPr lang="en-US" dirty="0" smtClean="0"/>
              <a:t>Build Custom Shopping lists, and order directly from the list (Similar to item category list)</a:t>
            </a:r>
          </a:p>
          <a:p>
            <a:r>
              <a:rPr lang="en-US" dirty="0" smtClean="0"/>
              <a:t>Quick Order Form</a:t>
            </a:r>
          </a:p>
          <a:p>
            <a:pPr lvl="1"/>
            <a:r>
              <a:rPr lang="en-US" dirty="0" smtClean="0"/>
              <a:t>If the user knows the item number, they can select “Quick Order Form” from the menu, and enter Item and </a:t>
            </a:r>
            <a:r>
              <a:rPr lang="en-US" dirty="0" err="1" smtClean="0"/>
              <a:t>Qty</a:t>
            </a:r>
            <a:r>
              <a:rPr lang="en-US" dirty="0" smtClean="0"/>
              <a:t> directly into the form.</a:t>
            </a:r>
          </a:p>
          <a:p>
            <a:pPr lvl="1"/>
            <a:r>
              <a:rPr lang="en-US" dirty="0" smtClean="0"/>
              <a:t>Customer Item numbers can be utilized for this option as well.</a:t>
            </a:r>
          </a:p>
          <a:p>
            <a:r>
              <a:rPr lang="en-US" dirty="0" smtClean="0"/>
              <a:t>Clone order</a:t>
            </a:r>
          </a:p>
          <a:p>
            <a:pPr lvl="1"/>
            <a:r>
              <a:rPr lang="en-US" dirty="0" smtClean="0"/>
              <a:t>Used for repeat orders.  i.e. – Job #123 requires 5 of part A, 3 of part B, and 10 of part C. </a:t>
            </a:r>
          </a:p>
          <a:p>
            <a:pPr lvl="1"/>
            <a:r>
              <a:rPr lang="en-US" dirty="0" smtClean="0"/>
              <a:t>User can “Clone” a previous order vs. ordering every single item over again.</a:t>
            </a:r>
            <a:endParaRPr lang="en-US" dirty="0"/>
          </a:p>
        </p:txBody>
      </p:sp>
      <p:pic>
        <p:nvPicPr>
          <p:cNvPr id="6"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94726" y="1371600"/>
            <a:ext cx="4593410" cy="1563615"/>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93881" y="2594909"/>
            <a:ext cx="1447800" cy="1920146"/>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4149" y="4648200"/>
            <a:ext cx="4754563" cy="1355725"/>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7261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315200" cy="1143000"/>
          </a:xfrm>
        </p:spPr>
        <p:txBody>
          <a:bodyPr/>
          <a:lstStyle/>
          <a:p>
            <a:pPr marL="0" indent="0" algn="ctr">
              <a:buNone/>
            </a:pPr>
            <a:r>
              <a:rPr lang="en-US" dirty="0" smtClean="0"/>
              <a:t>My Store</a:t>
            </a:r>
            <a:endParaRPr lang="en-US" dirty="0"/>
          </a:p>
        </p:txBody>
      </p:sp>
      <p:sp>
        <p:nvSpPr>
          <p:cNvPr id="3" name="Content Placeholder 2"/>
          <p:cNvSpPr>
            <a:spLocks noGrp="1"/>
          </p:cNvSpPr>
          <p:nvPr>
            <p:ph sz="quarter" idx="13"/>
          </p:nvPr>
        </p:nvSpPr>
        <p:spPr>
          <a:xfrm>
            <a:off x="152400" y="1828800"/>
            <a:ext cx="3724672" cy="3810000"/>
          </a:xfrm>
        </p:spPr>
        <p:txBody>
          <a:bodyPr>
            <a:normAutofit/>
          </a:bodyPr>
          <a:lstStyle/>
          <a:p>
            <a:r>
              <a:rPr lang="en-US" dirty="0" smtClean="0"/>
              <a:t>Orders</a:t>
            </a:r>
          </a:p>
          <a:p>
            <a:r>
              <a:rPr lang="en-US" dirty="0" smtClean="0"/>
              <a:t>Ordering Schedule</a:t>
            </a:r>
          </a:p>
          <a:p>
            <a:r>
              <a:rPr lang="en-US" dirty="0" smtClean="0"/>
              <a:t>Store Information</a:t>
            </a:r>
          </a:p>
          <a:p>
            <a:r>
              <a:rPr lang="en-US" dirty="0" smtClean="0"/>
              <a:t>Product Limits</a:t>
            </a:r>
          </a:p>
          <a:p>
            <a:r>
              <a:rPr lang="en-US" dirty="0" smtClean="0"/>
              <a:t>Rolling Product Limits</a:t>
            </a:r>
          </a:p>
          <a:p>
            <a:r>
              <a:rPr lang="en-US" dirty="0" smtClean="0"/>
              <a:t>Documentation</a:t>
            </a:r>
          </a:p>
          <a:p>
            <a:r>
              <a:rPr lang="en-US" dirty="0" smtClean="0"/>
              <a:t>Inventory Count</a:t>
            </a:r>
          </a:p>
          <a:p>
            <a:r>
              <a:rPr lang="en-US" dirty="0" smtClean="0"/>
              <a:t>Receiving</a:t>
            </a:r>
            <a:endParaRPr lang="en-US" dirty="0"/>
          </a:p>
        </p:txBody>
      </p:sp>
      <p:pic>
        <p:nvPicPr>
          <p:cNvPr id="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58156" y="2133600"/>
            <a:ext cx="5736974" cy="2438400"/>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51538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315200" cy="1143000"/>
          </a:xfrm>
        </p:spPr>
        <p:txBody>
          <a:bodyPr/>
          <a:lstStyle/>
          <a:p>
            <a:pPr marL="0" indent="0" algn="ctr">
              <a:buNone/>
            </a:pPr>
            <a:r>
              <a:rPr lang="en-US" dirty="0" smtClean="0"/>
              <a:t>My Store (cont’d)</a:t>
            </a:r>
            <a:endParaRPr lang="en-US" dirty="0"/>
          </a:p>
        </p:txBody>
      </p:sp>
      <p:sp>
        <p:nvSpPr>
          <p:cNvPr id="3" name="Content Placeholder 2"/>
          <p:cNvSpPr>
            <a:spLocks noGrp="1"/>
          </p:cNvSpPr>
          <p:nvPr>
            <p:ph sz="quarter" idx="13"/>
          </p:nvPr>
        </p:nvSpPr>
        <p:spPr>
          <a:xfrm>
            <a:off x="152400" y="1828800"/>
            <a:ext cx="4308316" cy="4114800"/>
          </a:xfrm>
        </p:spPr>
        <p:txBody>
          <a:bodyPr>
            <a:normAutofit fontScale="70000" lnSpcReduction="20000"/>
          </a:bodyPr>
          <a:lstStyle/>
          <a:p>
            <a:r>
              <a:rPr lang="en-US" dirty="0" smtClean="0"/>
              <a:t>Orders</a:t>
            </a:r>
          </a:p>
          <a:p>
            <a:pPr lvl="1"/>
            <a:r>
              <a:rPr lang="en-US" dirty="0" smtClean="0"/>
              <a:t>Quickly View your previously placed orders</a:t>
            </a:r>
          </a:p>
          <a:p>
            <a:pPr lvl="1"/>
            <a:r>
              <a:rPr lang="en-US" dirty="0" smtClean="0"/>
              <a:t>Click on the hyperlink for detail</a:t>
            </a:r>
          </a:p>
          <a:p>
            <a:pPr lvl="1"/>
            <a:r>
              <a:rPr lang="en-US" dirty="0" smtClean="0"/>
              <a:t>Review status of previously placed orders</a:t>
            </a:r>
          </a:p>
          <a:p>
            <a:pPr lvl="1"/>
            <a:r>
              <a:rPr lang="en-US" dirty="0" smtClean="0"/>
              <a:t>Clone previous orders</a:t>
            </a:r>
          </a:p>
          <a:p>
            <a:r>
              <a:rPr lang="en-US" dirty="0" smtClean="0"/>
              <a:t>Ordering Schedule</a:t>
            </a:r>
          </a:p>
          <a:p>
            <a:pPr lvl="1"/>
            <a:r>
              <a:rPr lang="en-US" dirty="0" smtClean="0"/>
              <a:t>Review your location’s ordering schedule – Delivery days, Consolidated release dates, etc.</a:t>
            </a:r>
          </a:p>
          <a:p>
            <a:pPr lvl="1"/>
            <a:r>
              <a:rPr lang="en-US" dirty="0" smtClean="0"/>
              <a:t>Manage your shipping schedule to consolidate shipments (for freight purposes) or to manage supply spend to budget or cash flow. </a:t>
            </a:r>
          </a:p>
          <a:p>
            <a:r>
              <a:rPr lang="en-US" dirty="0" smtClean="0"/>
              <a:t>Store Information</a:t>
            </a:r>
          </a:p>
          <a:p>
            <a:pPr lvl="1"/>
            <a:r>
              <a:rPr lang="en-US" dirty="0" smtClean="0"/>
              <a:t>Overview of your store/ department/ location’s shipping address and store contacts.</a:t>
            </a:r>
          </a:p>
        </p:txBody>
      </p:sp>
      <p:pic>
        <p:nvPicPr>
          <p:cNvPr id="5"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60716" y="1371600"/>
            <a:ext cx="3937160" cy="1600200"/>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5552" y="3124200"/>
            <a:ext cx="3787487" cy="1116988"/>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3599" y="4419600"/>
            <a:ext cx="3649439" cy="1590382"/>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619784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315200" cy="1143000"/>
          </a:xfrm>
        </p:spPr>
        <p:txBody>
          <a:bodyPr/>
          <a:lstStyle/>
          <a:p>
            <a:pPr marL="0" indent="0" algn="ctr">
              <a:buNone/>
            </a:pPr>
            <a:r>
              <a:rPr lang="en-US" dirty="0" smtClean="0"/>
              <a:t>My Store (cont’d)</a:t>
            </a:r>
            <a:endParaRPr lang="en-US" dirty="0"/>
          </a:p>
        </p:txBody>
      </p:sp>
      <p:sp>
        <p:nvSpPr>
          <p:cNvPr id="3" name="Content Placeholder 2"/>
          <p:cNvSpPr>
            <a:spLocks noGrp="1"/>
          </p:cNvSpPr>
          <p:nvPr>
            <p:ph sz="quarter" idx="13"/>
          </p:nvPr>
        </p:nvSpPr>
        <p:spPr>
          <a:xfrm>
            <a:off x="152400" y="1828800"/>
            <a:ext cx="4308316" cy="4114800"/>
          </a:xfrm>
        </p:spPr>
        <p:txBody>
          <a:bodyPr>
            <a:normAutofit fontScale="85000" lnSpcReduction="20000"/>
          </a:bodyPr>
          <a:lstStyle/>
          <a:p>
            <a:r>
              <a:rPr lang="en-US" dirty="0" smtClean="0"/>
              <a:t>Product Limits</a:t>
            </a:r>
          </a:p>
          <a:p>
            <a:pPr lvl="1"/>
            <a:r>
              <a:rPr lang="en-US" dirty="0" smtClean="0"/>
              <a:t>Set product order limits per budget period</a:t>
            </a:r>
          </a:p>
          <a:p>
            <a:pPr lvl="1"/>
            <a:r>
              <a:rPr lang="en-US" dirty="0" smtClean="0"/>
              <a:t>Control “Hoarding” of supplies</a:t>
            </a:r>
          </a:p>
          <a:p>
            <a:pPr lvl="1"/>
            <a:r>
              <a:rPr lang="en-US" dirty="0" smtClean="0"/>
              <a:t>Mechanism allows corporate user to manage spend, as well as velocity of certain key items.</a:t>
            </a:r>
          </a:p>
          <a:p>
            <a:pPr lvl="1"/>
            <a:r>
              <a:rPr lang="en-US" dirty="0" smtClean="0"/>
              <a:t>Helps to ensure adequate supply of key items.</a:t>
            </a:r>
          </a:p>
          <a:p>
            <a:r>
              <a:rPr lang="en-US" dirty="0" smtClean="0"/>
              <a:t>Rolling Product Limits</a:t>
            </a:r>
          </a:p>
          <a:p>
            <a:pPr lvl="1"/>
            <a:r>
              <a:rPr lang="en-US" dirty="0" smtClean="0"/>
              <a:t>Set product order limits for longer periods of time.</a:t>
            </a:r>
          </a:p>
          <a:p>
            <a:pPr lvl="1"/>
            <a:r>
              <a:rPr lang="en-US" dirty="0" smtClean="0"/>
              <a:t>Typically used for higher expense / durable goods such as refrigerators, microwaves, computer accessories, printers, etc.</a:t>
            </a:r>
          </a:p>
        </p:txBody>
      </p:sp>
      <p:pic>
        <p:nvPicPr>
          <p:cNvPr id="8"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9600" y="1219200"/>
            <a:ext cx="3581400" cy="3254060"/>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3962400"/>
            <a:ext cx="3386137" cy="2566564"/>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394889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315200" cy="1143000"/>
          </a:xfrm>
        </p:spPr>
        <p:txBody>
          <a:bodyPr/>
          <a:lstStyle/>
          <a:p>
            <a:pPr marL="0" indent="0" algn="ctr">
              <a:buNone/>
            </a:pPr>
            <a:r>
              <a:rPr lang="en-US" dirty="0" smtClean="0"/>
              <a:t>My Store (cont’d)</a:t>
            </a:r>
            <a:endParaRPr lang="en-US" dirty="0"/>
          </a:p>
        </p:txBody>
      </p:sp>
      <p:sp>
        <p:nvSpPr>
          <p:cNvPr id="3" name="Content Placeholder 2"/>
          <p:cNvSpPr>
            <a:spLocks noGrp="1"/>
          </p:cNvSpPr>
          <p:nvPr>
            <p:ph sz="quarter" idx="13"/>
          </p:nvPr>
        </p:nvSpPr>
        <p:spPr>
          <a:xfrm>
            <a:off x="152400" y="1828800"/>
            <a:ext cx="4308316" cy="4114800"/>
          </a:xfrm>
        </p:spPr>
        <p:txBody>
          <a:bodyPr>
            <a:normAutofit fontScale="77500" lnSpcReduction="20000"/>
          </a:bodyPr>
          <a:lstStyle/>
          <a:p>
            <a:r>
              <a:rPr lang="en-US" dirty="0" smtClean="0"/>
              <a:t>Documentation</a:t>
            </a:r>
          </a:p>
          <a:p>
            <a:pPr lvl="1"/>
            <a:r>
              <a:rPr lang="en-US" dirty="0" smtClean="0"/>
              <a:t>Attach documents that are commonly used by multiple departments.</a:t>
            </a:r>
          </a:p>
          <a:p>
            <a:pPr lvl="1"/>
            <a:r>
              <a:rPr lang="en-US" dirty="0" smtClean="0"/>
              <a:t>Attach documents such as MSDS sheets, product documentation, processes and procedures.</a:t>
            </a:r>
          </a:p>
          <a:p>
            <a:r>
              <a:rPr lang="en-US" dirty="0" smtClean="0"/>
              <a:t>Inventory Count</a:t>
            </a:r>
          </a:p>
          <a:p>
            <a:pPr lvl="1"/>
            <a:r>
              <a:rPr lang="en-US" dirty="0" smtClean="0"/>
              <a:t>Determine inventory counts of key items in each location/ department by adding an inventory count at regular intervals.</a:t>
            </a:r>
          </a:p>
          <a:p>
            <a:pPr lvl="1"/>
            <a:r>
              <a:rPr lang="en-US" dirty="0" smtClean="0"/>
              <a:t>Supplement inventory counts with an auto-reorder function.  i.e. once an item drops below a pre-established minimum inventory level, automatically generate an order for said item to bring counts to pre-set level.</a:t>
            </a:r>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3427" y="1981200"/>
            <a:ext cx="2191657" cy="1438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8721" y="3505200"/>
            <a:ext cx="2752725" cy="275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38359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315200" cy="1143000"/>
          </a:xfrm>
        </p:spPr>
        <p:txBody>
          <a:bodyPr/>
          <a:lstStyle/>
          <a:p>
            <a:pPr marL="0" indent="0" algn="ctr">
              <a:buNone/>
            </a:pPr>
            <a:r>
              <a:rPr lang="en-US" dirty="0" smtClean="0"/>
              <a:t>Customer Service</a:t>
            </a:r>
            <a:endParaRPr lang="en-US" dirty="0"/>
          </a:p>
        </p:txBody>
      </p:sp>
      <p:sp>
        <p:nvSpPr>
          <p:cNvPr id="3" name="Content Placeholder 2"/>
          <p:cNvSpPr>
            <a:spLocks noGrp="1"/>
          </p:cNvSpPr>
          <p:nvPr>
            <p:ph sz="quarter" idx="13"/>
          </p:nvPr>
        </p:nvSpPr>
        <p:spPr>
          <a:xfrm>
            <a:off x="152400" y="1828800"/>
            <a:ext cx="4308316" cy="4114800"/>
          </a:xfrm>
        </p:spPr>
        <p:txBody>
          <a:bodyPr>
            <a:normAutofit/>
          </a:bodyPr>
          <a:lstStyle/>
          <a:p>
            <a:r>
              <a:rPr lang="en-US" dirty="0" smtClean="0"/>
              <a:t>Contact Us</a:t>
            </a:r>
          </a:p>
          <a:p>
            <a:pPr lvl="1"/>
            <a:r>
              <a:rPr lang="en-US" dirty="0" smtClean="0"/>
              <a:t>Contact information for TSS Customer Support.</a:t>
            </a:r>
          </a:p>
          <a:p>
            <a:r>
              <a:rPr lang="en-US" dirty="0" smtClean="0"/>
              <a:t>FAQ’s</a:t>
            </a:r>
          </a:p>
          <a:p>
            <a:pPr lvl="1"/>
            <a:r>
              <a:rPr lang="en-US" dirty="0" smtClean="0"/>
              <a:t>Frequently Asked Questions about the website, and how to perform standard tasks.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8729" y="1492466"/>
            <a:ext cx="5522913" cy="1627187"/>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199" y="4191000"/>
            <a:ext cx="4645025" cy="2536825"/>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49372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315200" cy="1143000"/>
          </a:xfrm>
        </p:spPr>
        <p:txBody>
          <a:bodyPr/>
          <a:lstStyle/>
          <a:p>
            <a:pPr marL="0" indent="0" algn="ctr">
              <a:buNone/>
            </a:pPr>
            <a:r>
              <a:rPr lang="en-US" dirty="0" smtClean="0"/>
              <a:t>CHAT</a:t>
            </a:r>
            <a:endParaRPr lang="en-US" dirty="0"/>
          </a:p>
        </p:txBody>
      </p:sp>
      <p:sp>
        <p:nvSpPr>
          <p:cNvPr id="3" name="Content Placeholder 2"/>
          <p:cNvSpPr>
            <a:spLocks noGrp="1"/>
          </p:cNvSpPr>
          <p:nvPr>
            <p:ph sz="quarter" idx="13"/>
          </p:nvPr>
        </p:nvSpPr>
        <p:spPr>
          <a:xfrm>
            <a:off x="152400" y="1828800"/>
            <a:ext cx="2743200" cy="2743200"/>
          </a:xfrm>
        </p:spPr>
        <p:txBody>
          <a:bodyPr>
            <a:normAutofit/>
          </a:bodyPr>
          <a:lstStyle/>
          <a:p>
            <a:r>
              <a:rPr lang="en-US" dirty="0" smtClean="0"/>
              <a:t>Chat Feature	</a:t>
            </a:r>
          </a:p>
          <a:p>
            <a:pPr lvl="1"/>
            <a:r>
              <a:rPr lang="en-US" dirty="0" smtClean="0"/>
              <a:t>Allows for real time communication with a Customer Support Professional</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1371600"/>
            <a:ext cx="3217718" cy="2294074"/>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2743200"/>
            <a:ext cx="2878137" cy="2322513"/>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9843" y="3733800"/>
            <a:ext cx="2751788" cy="2240641"/>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7057" y="4641273"/>
            <a:ext cx="2545925" cy="2057400"/>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516743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05800" cy="1143000"/>
          </a:xfrm>
        </p:spPr>
        <p:txBody>
          <a:bodyPr/>
          <a:lstStyle/>
          <a:p>
            <a:pPr marL="0" indent="0" algn="ctr">
              <a:buNone/>
            </a:pPr>
            <a:r>
              <a:rPr lang="en-US" sz="3600" dirty="0" smtClean="0"/>
              <a:t>Supply Chain Management Solutions</a:t>
            </a:r>
            <a:r>
              <a:rPr lang="en-US" dirty="0" smtClean="0"/>
              <a:t/>
            </a:r>
            <a:br>
              <a:rPr lang="en-US" dirty="0" smtClean="0"/>
            </a:br>
            <a:endParaRPr lang="en-US" dirty="0"/>
          </a:p>
        </p:txBody>
      </p:sp>
      <p:sp>
        <p:nvSpPr>
          <p:cNvPr id="3" name="Content Placeholder 2"/>
          <p:cNvSpPr>
            <a:spLocks noGrp="1"/>
          </p:cNvSpPr>
          <p:nvPr>
            <p:ph sz="quarter" idx="13"/>
          </p:nvPr>
        </p:nvSpPr>
        <p:spPr>
          <a:xfrm>
            <a:off x="1295400" y="1295400"/>
            <a:ext cx="6450052" cy="4267200"/>
          </a:xfrm>
        </p:spPr>
        <p:txBody>
          <a:bodyPr>
            <a:normAutofit fontScale="92500"/>
          </a:bodyPr>
          <a:lstStyle/>
          <a:p>
            <a:r>
              <a:rPr lang="en-US" dirty="0" smtClean="0"/>
              <a:t>Are your Procurement Professionals managing transactional purchases across multiple locations, departments, or business units?</a:t>
            </a:r>
          </a:p>
          <a:p>
            <a:r>
              <a:rPr lang="en-US" dirty="0" smtClean="0"/>
              <a:t>Do you have a need to control your indirect supply spend across multiple categories and suppliers?</a:t>
            </a:r>
          </a:p>
          <a:p>
            <a:r>
              <a:rPr lang="en-US" dirty="0" smtClean="0"/>
              <a:t>Would you like to consolidate your indirect supply purchases on one ordering platform?</a:t>
            </a:r>
          </a:p>
          <a:p>
            <a:r>
              <a:rPr lang="en-US" dirty="0" smtClean="0"/>
              <a:t>Would you like to put the transactional ordering of “supplies” into the hands of the people that have the need, while still controlling budgets, item mix, and the ability to leverage your spend with multiple suppliers?</a:t>
            </a:r>
          </a:p>
          <a:p>
            <a:pPr marL="45720" indent="0">
              <a:buNone/>
            </a:pPr>
            <a:endParaRPr lang="en-US" dirty="0"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5410200"/>
            <a:ext cx="2536904"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09" y="2286000"/>
            <a:ext cx="1315357" cy="1657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80646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6512511" cy="1143000"/>
          </a:xfrm>
        </p:spPr>
        <p:txBody>
          <a:bodyPr/>
          <a:lstStyle/>
          <a:p>
            <a:pPr marL="0" indent="0" algn="ctr">
              <a:buNone/>
            </a:pPr>
            <a:r>
              <a:rPr lang="en-US" dirty="0" smtClean="0"/>
              <a:t>TSS Web Platform</a:t>
            </a:r>
            <a:endParaRPr lang="en-US" dirty="0"/>
          </a:p>
        </p:txBody>
      </p:sp>
      <p:pic>
        <p:nvPicPr>
          <p:cNvPr id="1026" name="Picture 2"/>
          <p:cNvPicPr>
            <a:picLocks noGrp="1" noChangeAspect="1" noChangeArrowheads="1"/>
          </p:cNvPicPr>
          <p:nvPr>
            <p:ph sz="quarter" idx="13"/>
          </p:nvPr>
        </p:nvPicPr>
        <p:blipFill>
          <a:blip r:embed="rId2">
            <a:extLst>
              <a:ext uri="{BEBA8EAE-BF5A-486C-A8C5-ECC9F3942E4B}">
                <a14:imgProps xmlns:a14="http://schemas.microsoft.com/office/drawing/2010/main">
                  <a14:imgLayer r:embed="rId3">
                    <a14:imgEffect>
                      <a14:sharpenSoften amount="33000"/>
                    </a14:imgEffect>
                  </a14:imgLayer>
                </a14:imgProps>
              </a:ext>
              <a:ext uri="{28A0092B-C50C-407E-A947-70E740481C1C}">
                <a14:useLocalDpi xmlns:a14="http://schemas.microsoft.com/office/drawing/2010/main" val="0"/>
              </a:ext>
            </a:extLst>
          </a:blip>
          <a:stretch>
            <a:fillRect/>
          </a:stretch>
        </p:blipFill>
        <p:spPr bwMode="auto">
          <a:xfrm>
            <a:off x="4191000" y="1905000"/>
            <a:ext cx="4532065" cy="3475037"/>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63682" y="1905000"/>
            <a:ext cx="3903517" cy="4247317"/>
          </a:xfrm>
          <a:prstGeom prst="rect">
            <a:avLst/>
          </a:prstGeom>
          <a:noFill/>
        </p:spPr>
        <p:txBody>
          <a:bodyPr wrap="square" rtlCol="0">
            <a:spAutoFit/>
          </a:bodyPr>
          <a:lstStyle/>
          <a:p>
            <a:pPr marL="285750" indent="-285750">
              <a:buFont typeface="Arial" panose="020B0604020202020204" pitchFamily="34" charset="0"/>
              <a:buChar char="•"/>
            </a:pPr>
            <a:r>
              <a:rPr lang="en-US" dirty="0" smtClean="0"/>
              <a:t>Easy to use storefront type of Web Interface.</a:t>
            </a:r>
          </a:p>
          <a:p>
            <a:pPr marL="285750" indent="-285750">
              <a:buFont typeface="Arial" panose="020B0604020202020204" pitchFamily="34" charset="0"/>
              <a:buChar char="•"/>
            </a:pPr>
            <a:r>
              <a:rPr lang="en-US" dirty="0" smtClean="0"/>
              <a:t>Each user has their own user id and password</a:t>
            </a:r>
          </a:p>
          <a:p>
            <a:pPr marL="285750" indent="-285750">
              <a:buFont typeface="Arial" panose="020B0604020202020204" pitchFamily="34" charset="0"/>
              <a:buChar char="•"/>
            </a:pPr>
            <a:r>
              <a:rPr lang="en-US" dirty="0" smtClean="0"/>
              <a:t>Purchases are mapped to the particular user/ department.</a:t>
            </a:r>
          </a:p>
          <a:p>
            <a:pPr marL="285750" indent="-285750">
              <a:buFont typeface="Arial" panose="020B0604020202020204" pitchFamily="34" charset="0"/>
              <a:buChar char="•"/>
            </a:pPr>
            <a:r>
              <a:rPr lang="en-US" dirty="0" smtClean="0"/>
              <a:t>Dashboard allows user to quickly review most current order and previous orders.</a:t>
            </a:r>
          </a:p>
          <a:p>
            <a:pPr marL="285750" indent="-285750">
              <a:buFont typeface="Arial" panose="020B0604020202020204" pitchFamily="34" charset="0"/>
              <a:buChar char="•"/>
            </a:pPr>
            <a:r>
              <a:rPr lang="en-US" dirty="0" smtClean="0"/>
              <a:t>Communicate messages to users via the website.</a:t>
            </a:r>
          </a:p>
          <a:p>
            <a:pPr marL="285750" indent="-285750">
              <a:buFont typeface="Arial" panose="020B0604020202020204" pitchFamily="34" charset="0"/>
              <a:buChar char="•"/>
            </a:pPr>
            <a:r>
              <a:rPr lang="en-US" dirty="0" smtClean="0"/>
              <a:t>Chat with TSS Customer Support regarding your orders, or ask questions relevant to website.</a:t>
            </a:r>
          </a:p>
          <a:p>
            <a:pPr marL="285750" indent="-285750">
              <a:buFont typeface="Arial" panose="020B0604020202020204" pitchFamily="34" charset="0"/>
              <a:buChar char="•"/>
            </a:pPr>
            <a:endParaRPr lang="en-US" dirty="0" smtClean="0"/>
          </a:p>
        </p:txBody>
      </p:sp>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381000"/>
            <a:ext cx="1449848" cy="145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72789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05800" cy="1143000"/>
          </a:xfrm>
        </p:spPr>
        <p:txBody>
          <a:bodyPr/>
          <a:lstStyle/>
          <a:p>
            <a:pPr marL="0" indent="0" algn="ctr">
              <a:buNone/>
            </a:pPr>
            <a:r>
              <a:rPr lang="en-US" sz="3600" dirty="0" smtClean="0"/>
              <a:t>Website Features</a:t>
            </a:r>
            <a:r>
              <a:rPr lang="en-US" dirty="0" smtClean="0"/>
              <a:t/>
            </a:r>
            <a:br>
              <a:rPr lang="en-US" dirty="0" smtClean="0"/>
            </a:br>
            <a:endParaRPr lang="en-US" dirty="0"/>
          </a:p>
        </p:txBody>
      </p:sp>
      <p:sp>
        <p:nvSpPr>
          <p:cNvPr id="3" name="Content Placeholder 2"/>
          <p:cNvSpPr>
            <a:spLocks noGrp="1"/>
          </p:cNvSpPr>
          <p:nvPr>
            <p:ph sz="quarter" idx="13"/>
          </p:nvPr>
        </p:nvSpPr>
        <p:spPr>
          <a:xfrm>
            <a:off x="1295400" y="1295400"/>
            <a:ext cx="6450052" cy="4267200"/>
          </a:xfrm>
        </p:spPr>
        <p:txBody>
          <a:bodyPr>
            <a:normAutofit fontScale="70000" lnSpcReduction="20000"/>
          </a:bodyPr>
          <a:lstStyle/>
          <a:p>
            <a:r>
              <a:rPr lang="en-US" dirty="0" smtClean="0"/>
              <a:t>Budget Controls at Corporate level</a:t>
            </a:r>
          </a:p>
          <a:p>
            <a:pPr lvl="1"/>
            <a:r>
              <a:rPr lang="en-US" dirty="0" smtClean="0"/>
              <a:t>Per budget code</a:t>
            </a:r>
          </a:p>
          <a:p>
            <a:pPr lvl="1"/>
            <a:r>
              <a:rPr lang="en-US" dirty="0" smtClean="0"/>
              <a:t>Per Location or Department</a:t>
            </a:r>
          </a:p>
          <a:p>
            <a:pPr lvl="1"/>
            <a:r>
              <a:rPr lang="en-US" dirty="0" smtClean="0"/>
              <a:t>Per Budget Period</a:t>
            </a:r>
          </a:p>
          <a:p>
            <a:pPr lvl="1"/>
            <a:r>
              <a:rPr lang="en-US" dirty="0" smtClean="0"/>
              <a:t>Tailored to the customer’s budget periods, etc.</a:t>
            </a:r>
          </a:p>
          <a:p>
            <a:r>
              <a:rPr lang="en-US" dirty="0" smtClean="0"/>
              <a:t>Order Restrictions</a:t>
            </a:r>
          </a:p>
          <a:p>
            <a:pPr lvl="1"/>
            <a:r>
              <a:rPr lang="en-US" dirty="0" smtClean="0"/>
              <a:t>Control spend by setting quantity limits (as well as budgetary limits).</a:t>
            </a:r>
          </a:p>
          <a:p>
            <a:pPr lvl="1"/>
            <a:r>
              <a:rPr lang="en-US" dirty="0" smtClean="0"/>
              <a:t>Per order, per budget period, or custom timeframes (i.e. 1 per every 365 days).</a:t>
            </a:r>
          </a:p>
          <a:p>
            <a:r>
              <a:rPr lang="en-US" dirty="0" smtClean="0"/>
              <a:t>Multi-level Approvals</a:t>
            </a:r>
          </a:p>
          <a:p>
            <a:pPr lvl="1"/>
            <a:r>
              <a:rPr lang="en-US" dirty="0" smtClean="0"/>
              <a:t>Implement approvals at various management levels for orders that exceed limits.</a:t>
            </a:r>
          </a:p>
          <a:p>
            <a:pPr lvl="1"/>
            <a:r>
              <a:rPr lang="en-US" dirty="0" smtClean="0"/>
              <a:t>Easy to approve directly from an e-mail.</a:t>
            </a:r>
          </a:p>
          <a:p>
            <a:r>
              <a:rPr lang="en-US" dirty="0" smtClean="0"/>
              <a:t>Order Cycle Management</a:t>
            </a:r>
          </a:p>
          <a:p>
            <a:pPr lvl="1"/>
            <a:r>
              <a:rPr lang="en-US" dirty="0" smtClean="0"/>
              <a:t>Set order cycles that coincide with your plant activity, marketing activity, or budget periods.</a:t>
            </a:r>
          </a:p>
          <a:p>
            <a:pPr marL="45720" indent="0">
              <a:buNone/>
            </a:pPr>
            <a:endParaRPr lang="en-US" dirty="0" smtClean="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0" y="762000"/>
            <a:ext cx="1644732" cy="175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48520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05800" cy="1143000"/>
          </a:xfrm>
        </p:spPr>
        <p:txBody>
          <a:bodyPr/>
          <a:lstStyle/>
          <a:p>
            <a:pPr marL="0" indent="0" algn="ctr">
              <a:buNone/>
            </a:pPr>
            <a:r>
              <a:rPr lang="en-US" sz="3600" dirty="0" smtClean="0"/>
              <a:t>Website Features (cont’d)</a:t>
            </a:r>
            <a:r>
              <a:rPr lang="en-US" dirty="0" smtClean="0"/>
              <a:t/>
            </a:r>
            <a:br>
              <a:rPr lang="en-US" dirty="0" smtClean="0"/>
            </a:br>
            <a:endParaRPr lang="en-US" dirty="0"/>
          </a:p>
        </p:txBody>
      </p:sp>
      <p:sp>
        <p:nvSpPr>
          <p:cNvPr id="3" name="Content Placeholder 2"/>
          <p:cNvSpPr>
            <a:spLocks noGrp="1"/>
          </p:cNvSpPr>
          <p:nvPr>
            <p:ph sz="quarter" idx="13"/>
          </p:nvPr>
        </p:nvSpPr>
        <p:spPr>
          <a:xfrm>
            <a:off x="1295400" y="1295400"/>
            <a:ext cx="6450052" cy="4267200"/>
          </a:xfrm>
        </p:spPr>
        <p:txBody>
          <a:bodyPr>
            <a:normAutofit fontScale="70000" lnSpcReduction="20000"/>
          </a:bodyPr>
          <a:lstStyle/>
          <a:p>
            <a:r>
              <a:rPr lang="en-US" dirty="0" smtClean="0"/>
              <a:t>Consolidate your spend on one platform!</a:t>
            </a:r>
          </a:p>
          <a:p>
            <a:pPr lvl="1"/>
            <a:r>
              <a:rPr lang="en-US" dirty="0" smtClean="0"/>
              <a:t>Order items from TSS, or manage orders for your Customer Owned inventory.</a:t>
            </a:r>
          </a:p>
          <a:p>
            <a:pPr lvl="1"/>
            <a:r>
              <a:rPr lang="en-US" dirty="0" smtClean="0"/>
              <a:t>Manage orders for outside vendors </a:t>
            </a:r>
          </a:p>
          <a:p>
            <a:pPr lvl="1"/>
            <a:r>
              <a:rPr lang="en-US" dirty="0" smtClean="0"/>
              <a:t>Different Programs available</a:t>
            </a:r>
          </a:p>
          <a:p>
            <a:pPr lvl="2"/>
            <a:r>
              <a:rPr lang="en-US" dirty="0" smtClean="0"/>
              <a:t>Managed “</a:t>
            </a:r>
            <a:r>
              <a:rPr lang="en-US" dirty="0" err="1" smtClean="0"/>
              <a:t>Passthrough</a:t>
            </a:r>
            <a:r>
              <a:rPr lang="en-US" dirty="0" smtClean="0"/>
              <a:t>” items set up with a maintenance fee – i.e. $</a:t>
            </a:r>
            <a:r>
              <a:rPr lang="en-US" dirty="0" err="1" smtClean="0"/>
              <a:t>x.xx</a:t>
            </a:r>
            <a:r>
              <a:rPr lang="en-US" dirty="0" smtClean="0"/>
              <a:t> per item, per month.</a:t>
            </a:r>
          </a:p>
          <a:p>
            <a:pPr lvl="2"/>
            <a:r>
              <a:rPr lang="en-US" dirty="0"/>
              <a:t>Managed “</a:t>
            </a:r>
            <a:r>
              <a:rPr lang="en-US" dirty="0" err="1"/>
              <a:t>Passthrough</a:t>
            </a:r>
            <a:r>
              <a:rPr lang="en-US" dirty="0"/>
              <a:t>” items set up with a </a:t>
            </a:r>
            <a:r>
              <a:rPr lang="en-US" dirty="0" smtClean="0"/>
              <a:t>transaction fee </a:t>
            </a:r>
            <a:r>
              <a:rPr lang="en-US" dirty="0"/>
              <a:t>– i.e. $</a:t>
            </a:r>
            <a:r>
              <a:rPr lang="en-US" dirty="0" err="1"/>
              <a:t>x.xx</a:t>
            </a:r>
            <a:r>
              <a:rPr lang="en-US" dirty="0"/>
              <a:t> per item, per </a:t>
            </a:r>
            <a:r>
              <a:rPr lang="en-US" dirty="0" smtClean="0"/>
              <a:t>transaction.</a:t>
            </a:r>
          </a:p>
          <a:p>
            <a:r>
              <a:rPr lang="en-US" dirty="0" smtClean="0"/>
              <a:t>Order Receipt Verification</a:t>
            </a:r>
          </a:p>
          <a:p>
            <a:pPr lvl="1"/>
            <a:r>
              <a:rPr lang="en-US" dirty="0" smtClean="0"/>
              <a:t>Receive all inbound orders via the system.</a:t>
            </a:r>
          </a:p>
          <a:p>
            <a:pPr lvl="1"/>
            <a:r>
              <a:rPr lang="en-US" dirty="0" smtClean="0"/>
              <a:t>Verify that quantities stated to be shipped by supplier are actually received by location.</a:t>
            </a:r>
          </a:p>
          <a:p>
            <a:r>
              <a:rPr lang="en-US" dirty="0" smtClean="0"/>
              <a:t>Reporting</a:t>
            </a:r>
          </a:p>
          <a:p>
            <a:pPr lvl="1"/>
            <a:r>
              <a:rPr lang="en-US" dirty="0" smtClean="0"/>
              <a:t>Spend reporting by location, department, or a combination of both.</a:t>
            </a:r>
          </a:p>
          <a:p>
            <a:pPr lvl="1"/>
            <a:r>
              <a:rPr lang="en-US" dirty="0" smtClean="0"/>
              <a:t>Usage Trends</a:t>
            </a:r>
          </a:p>
          <a:p>
            <a:pPr lvl="1"/>
            <a:r>
              <a:rPr lang="en-US" dirty="0" smtClean="0"/>
              <a:t>Budget Trends</a:t>
            </a:r>
          </a:p>
          <a:p>
            <a:pPr lvl="1"/>
            <a:r>
              <a:rPr lang="en-US" dirty="0" smtClean="0"/>
              <a:t>Inventory Reporting</a:t>
            </a:r>
          </a:p>
          <a:p>
            <a:pPr marL="45720" indent="0">
              <a:buNone/>
            </a:pPr>
            <a:endParaRPr lang="en-US" dirty="0" smtClean="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62600" y="4724400"/>
            <a:ext cx="2590800" cy="19633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049004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05800" cy="1143000"/>
          </a:xfrm>
        </p:spPr>
        <p:txBody>
          <a:bodyPr/>
          <a:lstStyle/>
          <a:p>
            <a:pPr marL="0" indent="0" algn="ctr">
              <a:buNone/>
            </a:pPr>
            <a:r>
              <a:rPr lang="en-US" sz="3600" dirty="0" smtClean="0"/>
              <a:t>Website Benefits</a:t>
            </a:r>
            <a:r>
              <a:rPr lang="en-US" dirty="0" smtClean="0"/>
              <a:t/>
            </a:r>
            <a:br>
              <a:rPr lang="en-US" dirty="0" smtClean="0"/>
            </a:br>
            <a:endParaRPr lang="en-US" dirty="0"/>
          </a:p>
        </p:txBody>
      </p:sp>
      <p:sp>
        <p:nvSpPr>
          <p:cNvPr id="3" name="Content Placeholder 2"/>
          <p:cNvSpPr>
            <a:spLocks noGrp="1"/>
          </p:cNvSpPr>
          <p:nvPr>
            <p:ph sz="quarter" idx="13"/>
          </p:nvPr>
        </p:nvSpPr>
        <p:spPr>
          <a:xfrm>
            <a:off x="1295400" y="1295400"/>
            <a:ext cx="6450052" cy="4267200"/>
          </a:xfrm>
        </p:spPr>
        <p:txBody>
          <a:bodyPr>
            <a:normAutofit/>
          </a:bodyPr>
          <a:lstStyle/>
          <a:p>
            <a:r>
              <a:rPr lang="en-US" dirty="0" smtClean="0"/>
              <a:t>Control your Spend</a:t>
            </a:r>
          </a:p>
          <a:p>
            <a:r>
              <a:rPr lang="en-US" dirty="0" smtClean="0"/>
              <a:t>Eliminate Rogue Spend</a:t>
            </a:r>
          </a:p>
          <a:p>
            <a:r>
              <a:rPr lang="en-US" dirty="0" smtClean="0"/>
              <a:t>Improve Cash Flow</a:t>
            </a:r>
          </a:p>
          <a:p>
            <a:r>
              <a:rPr lang="en-US" dirty="0" smtClean="0"/>
              <a:t>Prevent Spending Abuse</a:t>
            </a:r>
          </a:p>
          <a:p>
            <a:r>
              <a:rPr lang="en-US" dirty="0" smtClean="0"/>
              <a:t>Gain Clarity into trends and patterns</a:t>
            </a:r>
          </a:p>
          <a:p>
            <a:r>
              <a:rPr lang="en-US" dirty="0" smtClean="0"/>
              <a:t>Purchasing Efficiencies</a:t>
            </a:r>
          </a:p>
          <a:p>
            <a:r>
              <a:rPr lang="en-US" dirty="0" smtClean="0"/>
              <a:t>Manage multiple business units/ locations </a:t>
            </a:r>
          </a:p>
          <a:p>
            <a:r>
              <a:rPr lang="en-US" dirty="0" smtClean="0"/>
              <a:t>Customize your Indirect Supply Program</a:t>
            </a:r>
          </a:p>
          <a:p>
            <a:r>
              <a:rPr lang="en-US" dirty="0" smtClean="0"/>
              <a:t>Real Time Tracking</a:t>
            </a:r>
          </a:p>
          <a:p>
            <a:pPr marL="45720" indent="0">
              <a:buNone/>
            </a:pPr>
            <a:endParaRPr lang="en-US" dirty="0" smtClean="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4876800"/>
            <a:ext cx="2590800"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1295400"/>
            <a:ext cx="260985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07535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4800"/>
            <a:ext cx="6512511" cy="1143000"/>
          </a:xfrm>
        </p:spPr>
        <p:txBody>
          <a:bodyPr/>
          <a:lstStyle/>
          <a:p>
            <a:pPr marL="0" indent="0" algn="ctr">
              <a:buNone/>
            </a:pPr>
            <a:r>
              <a:rPr lang="en-US" dirty="0" smtClean="0"/>
              <a:t>TSS Web Dashboard</a:t>
            </a:r>
            <a:endParaRPr lang="en-US" dirty="0"/>
          </a:p>
        </p:txBody>
      </p:sp>
      <p:pic>
        <p:nvPicPr>
          <p:cNvPr id="1026" name="Picture 2"/>
          <p:cNvPicPr>
            <a:picLocks noGrp="1" noChangeAspect="1" noChangeArrowheads="1"/>
          </p:cNvPicPr>
          <p:nvPr>
            <p:ph sz="quarter" idx="13"/>
          </p:nvPr>
        </p:nvPicPr>
        <p:blipFill>
          <a:blip r:embed="rId2">
            <a:extLst>
              <a:ext uri="{BEBA8EAE-BF5A-486C-A8C5-ECC9F3942E4B}">
                <a14:imgProps xmlns:a14="http://schemas.microsoft.com/office/drawing/2010/main">
                  <a14:imgLayer r:embed="rId3">
                    <a14:imgEffect>
                      <a14:sharpenSoften amount="33000"/>
                    </a14:imgEffect>
                  </a14:imgLayer>
                </a14:imgProps>
              </a:ext>
              <a:ext uri="{28A0092B-C50C-407E-A947-70E740481C1C}">
                <a14:useLocalDpi xmlns:a14="http://schemas.microsoft.com/office/drawing/2010/main" val="0"/>
              </a:ext>
            </a:extLst>
          </a:blip>
          <a:stretch>
            <a:fillRect/>
          </a:stretch>
        </p:blipFill>
        <p:spPr bwMode="auto">
          <a:xfrm>
            <a:off x="4191000" y="1905000"/>
            <a:ext cx="4532065" cy="3475037"/>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63682" y="1905000"/>
            <a:ext cx="3903517" cy="1754326"/>
          </a:xfrm>
          <a:prstGeom prst="rect">
            <a:avLst/>
          </a:prstGeom>
          <a:noFill/>
        </p:spPr>
        <p:txBody>
          <a:bodyPr wrap="square" rtlCol="0">
            <a:spAutoFit/>
          </a:bodyPr>
          <a:lstStyle/>
          <a:p>
            <a:pPr marL="285750" indent="-285750">
              <a:buFont typeface="Arial" panose="020B0604020202020204" pitchFamily="34" charset="0"/>
              <a:buChar char="•"/>
            </a:pPr>
            <a:r>
              <a:rPr lang="en-US" dirty="0" smtClean="0"/>
              <a:t>Dashboard allows user to quickly review most current order and previous orders.</a:t>
            </a:r>
          </a:p>
          <a:p>
            <a:pPr marL="285750" indent="-285750">
              <a:buFont typeface="Arial" panose="020B0604020202020204" pitchFamily="34" charset="0"/>
              <a:buChar char="•"/>
            </a:pPr>
            <a:r>
              <a:rPr lang="en-US" dirty="0" smtClean="0"/>
              <a:t>Use the Message Center to post important messages to users within your organization.</a:t>
            </a: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5695" y="3657600"/>
            <a:ext cx="2219325" cy="206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35415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381000"/>
            <a:ext cx="5486400" cy="1143000"/>
          </a:xfrm>
        </p:spPr>
        <p:txBody>
          <a:bodyPr/>
          <a:lstStyle/>
          <a:p>
            <a:pPr marL="0" indent="0" algn="ctr">
              <a:buNone/>
            </a:pPr>
            <a:r>
              <a:rPr lang="en-US" dirty="0" smtClean="0"/>
              <a:t>Item Categories</a:t>
            </a:r>
            <a:endParaRPr lang="en-US" dirty="0"/>
          </a:p>
        </p:txBody>
      </p:sp>
      <p:sp>
        <p:nvSpPr>
          <p:cNvPr id="3" name="Content Placeholder 2"/>
          <p:cNvSpPr>
            <a:spLocks noGrp="1"/>
          </p:cNvSpPr>
          <p:nvPr>
            <p:ph sz="quarter" idx="13"/>
          </p:nvPr>
        </p:nvSpPr>
        <p:spPr>
          <a:xfrm>
            <a:off x="152400" y="1828800"/>
            <a:ext cx="3724672" cy="3474720"/>
          </a:xfrm>
        </p:spPr>
        <p:txBody>
          <a:bodyPr>
            <a:normAutofit lnSpcReduction="10000"/>
          </a:bodyPr>
          <a:lstStyle/>
          <a:p>
            <a:r>
              <a:rPr lang="en-US" dirty="0" smtClean="0"/>
              <a:t>Use stock categories from TSS Database, or Customize in order to provide familiarity to users.</a:t>
            </a:r>
          </a:p>
          <a:p>
            <a:r>
              <a:rPr lang="en-US" dirty="0" smtClean="0"/>
              <a:t>Master categories and subcategories allow users to quickly identify the item that they are searching for.</a:t>
            </a:r>
            <a:endParaRPr lang="en-US"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3714" y="1828800"/>
            <a:ext cx="5124230" cy="2895600"/>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924050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7315200" cy="1143000"/>
          </a:xfrm>
        </p:spPr>
        <p:txBody>
          <a:bodyPr/>
          <a:lstStyle/>
          <a:p>
            <a:pPr marL="0" indent="0" algn="ctr">
              <a:buNone/>
            </a:pPr>
            <a:r>
              <a:rPr lang="en-US" dirty="0" smtClean="0"/>
              <a:t>Item Categories (cont’d)</a:t>
            </a:r>
            <a:br>
              <a:rPr lang="en-US" dirty="0" smtClean="0"/>
            </a:br>
            <a:endParaRPr lang="en-US" dirty="0"/>
          </a:p>
        </p:txBody>
      </p:sp>
      <p:sp>
        <p:nvSpPr>
          <p:cNvPr id="3" name="Content Placeholder 2"/>
          <p:cNvSpPr>
            <a:spLocks noGrp="1"/>
          </p:cNvSpPr>
          <p:nvPr>
            <p:ph sz="quarter" idx="13"/>
          </p:nvPr>
        </p:nvSpPr>
        <p:spPr>
          <a:xfrm>
            <a:off x="152400" y="1828800"/>
            <a:ext cx="3724672" cy="3810000"/>
          </a:xfrm>
        </p:spPr>
        <p:txBody>
          <a:bodyPr>
            <a:normAutofit fontScale="92500" lnSpcReduction="10000"/>
          </a:bodyPr>
          <a:lstStyle/>
          <a:p>
            <a:r>
              <a:rPr lang="en-US" dirty="0" smtClean="0"/>
              <a:t>Item Images provide visual verification of the item being ordered.</a:t>
            </a:r>
          </a:p>
          <a:p>
            <a:r>
              <a:rPr lang="en-US" dirty="0" smtClean="0"/>
              <a:t>Add items directly to your cart from this list.</a:t>
            </a:r>
          </a:p>
          <a:p>
            <a:r>
              <a:rPr lang="en-US" dirty="0" smtClean="0"/>
              <a:t>Create custom Shopping Lists from the items within the category.</a:t>
            </a:r>
          </a:p>
          <a:p>
            <a:r>
              <a:rPr lang="en-US" dirty="0" smtClean="0"/>
              <a:t>Integrate your own item numbers on the site to provide point of reference for users.</a:t>
            </a:r>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1905000"/>
            <a:ext cx="5307744" cy="3398838"/>
          </a:xfrm>
          <a:prstGeom prst="rect">
            <a:avLst/>
          </a:prstGeom>
          <a:noFill/>
          <a:ln>
            <a:noFill/>
          </a:ln>
          <a:effectLst>
            <a:glow rad="127000">
              <a:schemeClr val="bg2">
                <a:lumMod val="5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8879344"/>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8283</TotalTime>
  <Words>958</Words>
  <Application>Microsoft Office PowerPoint</Application>
  <PresentationFormat>On-screen Show (4:3)</PresentationFormat>
  <Paragraphs>116</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Slipstream</vt:lpstr>
      <vt:lpstr>Supply Chain Management Solutions </vt:lpstr>
      <vt:lpstr>Supply Chain Management Solutions </vt:lpstr>
      <vt:lpstr>TSS Web Platform</vt:lpstr>
      <vt:lpstr>Website Features </vt:lpstr>
      <vt:lpstr>Website Features (cont’d) </vt:lpstr>
      <vt:lpstr>Website Benefits </vt:lpstr>
      <vt:lpstr>TSS Web Dashboard</vt:lpstr>
      <vt:lpstr>Item Categories</vt:lpstr>
      <vt:lpstr>Item Categories (cont’d) </vt:lpstr>
      <vt:lpstr>Placing an Order</vt:lpstr>
      <vt:lpstr>My Store</vt:lpstr>
      <vt:lpstr>My Store (cont’d)</vt:lpstr>
      <vt:lpstr>My Store (cont’d)</vt:lpstr>
      <vt:lpstr>My Store (cont’d)</vt:lpstr>
      <vt:lpstr>Customer Service</vt:lpstr>
      <vt:lpstr>CHAT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Supply Source</dc:title>
  <dc:creator>Eric Lewis</dc:creator>
  <cp:lastModifiedBy>Eric Lewis</cp:lastModifiedBy>
  <cp:revision>33</cp:revision>
  <dcterms:created xsi:type="dcterms:W3CDTF">2015-02-23T16:43:20Z</dcterms:created>
  <dcterms:modified xsi:type="dcterms:W3CDTF">2015-04-09T13:39:12Z</dcterms:modified>
</cp:coreProperties>
</file>