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handoutMasterIdLst>
    <p:handoutMasterId r:id="rId13"/>
  </p:handoutMasterIdLst>
  <p:sldIdLst>
    <p:sldId id="309" r:id="rId2"/>
    <p:sldId id="319" r:id="rId3"/>
    <p:sldId id="302" r:id="rId4"/>
    <p:sldId id="318" r:id="rId5"/>
    <p:sldId id="304" r:id="rId6"/>
    <p:sldId id="305" r:id="rId7"/>
    <p:sldId id="312" r:id="rId8"/>
    <p:sldId id="306" r:id="rId9"/>
    <p:sldId id="320" r:id="rId10"/>
    <p:sldId id="307" r:id="rId11"/>
    <p:sldId id="308" r:id="rId1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handouts2" scaleToFitPaper="1" frameSlides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231" autoAdjust="0"/>
    <p:restoredTop sz="85474" autoAdjust="0"/>
  </p:normalViewPr>
  <p:slideViewPr>
    <p:cSldViewPr snapToGrid="0" snapToObjects="1">
      <p:cViewPr>
        <p:scale>
          <a:sx n="100" d="100"/>
          <a:sy n="100" d="100"/>
        </p:scale>
        <p:origin x="-1312" y="-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19" d="100"/>
        <a:sy n="119" d="100"/>
      </p:scale>
      <p:origin x="0" y="620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handoutMaster" Target="handoutMasters/handoutMaster1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B2411B8-0342-F54C-93CD-52790560EE1F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EB09E0-F35A-2149-B9DD-8AACD248E8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134913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00471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50651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433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20308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71531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6093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24478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6455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2461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6410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0420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F6D2FD-8EC8-734D-B705-C919E9B393F7}" type="datetimeFigureOut">
              <a:rPr lang="en-US" smtClean="0"/>
              <a:t>13/04/15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6816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>
              <a:buNone/>
            </a:pPr>
            <a:r>
              <a:rPr lang="en-US" dirty="0" smtClean="0"/>
              <a:t>[</a:t>
            </a:r>
            <a:r>
              <a:rPr lang="en-US" smtClean="0"/>
              <a:t>Space for Customer </a:t>
            </a:r>
            <a:r>
              <a:rPr lang="en-US" dirty="0"/>
              <a:t>Logo</a:t>
            </a:r>
            <a:r>
              <a:rPr lang="en-US" dirty="0" smtClean="0"/>
              <a:t>]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iter8 Corporate Presentation</a:t>
            </a:r>
            <a:endParaRPr lang="en-US" dirty="0"/>
          </a:p>
          <a:p>
            <a:pPr marL="0" indent="0">
              <a:buNone/>
            </a:pPr>
            <a:r>
              <a:rPr lang="en-US" sz="2400" dirty="0" smtClean="0"/>
              <a:t>[Date]</a:t>
            </a:r>
          </a:p>
          <a:p>
            <a:pPr marL="0" indent="0">
              <a:buNone/>
            </a:pPr>
            <a:r>
              <a:rPr lang="en-US" sz="2400" dirty="0" smtClean="0"/>
              <a:t>[Presenter]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630145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Delivery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50814" y="1600200"/>
            <a:ext cx="6835986" cy="4525963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sz="2100" dirty="0" smtClean="0"/>
              <a:t>Your Requirements Defined</a:t>
            </a:r>
          </a:p>
          <a:p>
            <a:pPr marL="400050" lvl="1" indent="0">
              <a:buNone/>
            </a:pPr>
            <a:r>
              <a:rPr lang="en-US" sz="1600" dirty="0" smtClean="0"/>
              <a:t>Define and agree your requirements in a Statement of Work</a:t>
            </a:r>
          </a:p>
          <a:p>
            <a:pPr marL="685800" lvl="1"/>
            <a:r>
              <a:rPr lang="en-US" sz="1600" dirty="0" smtClean="0"/>
              <a:t>Candidate profile, hiring process, timeline, service levels, costs.</a:t>
            </a:r>
          </a:p>
          <a:p>
            <a:pPr marL="400050" lvl="1" indent="0">
              <a:buNone/>
            </a:pPr>
            <a:endParaRPr lang="en-US" sz="2400" dirty="0" smtClean="0"/>
          </a:p>
          <a:p>
            <a:pPr marL="400050" lvl="1" indent="0">
              <a:buNone/>
            </a:pPr>
            <a:endParaRPr lang="en-US" sz="700" dirty="0" smtClean="0"/>
          </a:p>
          <a:p>
            <a:pPr marL="0" indent="0">
              <a:buNone/>
            </a:pPr>
            <a:r>
              <a:rPr lang="en-US" sz="2100" dirty="0" smtClean="0"/>
              <a:t>Kick-off</a:t>
            </a:r>
          </a:p>
          <a:p>
            <a:pPr marL="400050" lvl="1" indent="0">
              <a:buNone/>
            </a:pPr>
            <a:r>
              <a:rPr lang="en-US" sz="1600" dirty="0" smtClean="0"/>
              <a:t>We review the project and set it up to ensure success:</a:t>
            </a:r>
          </a:p>
          <a:p>
            <a:pPr marL="685800" lvl="1"/>
            <a:r>
              <a:rPr lang="en-US" sz="1600" dirty="0" smtClean="0"/>
              <a:t>Review scope, agree points of contact, communication, escalation.</a:t>
            </a:r>
          </a:p>
          <a:p>
            <a:pPr marL="400050" lvl="1" indent="0">
              <a:buNone/>
            </a:pPr>
            <a:endParaRPr lang="en-US" sz="1300" dirty="0" smtClean="0"/>
          </a:p>
          <a:p>
            <a:pPr marL="400050" lvl="1" indent="0">
              <a:buNone/>
            </a:pPr>
            <a:endParaRPr lang="en-US" sz="1100" dirty="0" smtClean="0"/>
          </a:p>
          <a:p>
            <a:pPr marL="0" indent="0">
              <a:buNone/>
            </a:pPr>
            <a:r>
              <a:rPr lang="en-US" sz="2100" dirty="0" smtClean="0"/>
              <a:t>Delivery</a:t>
            </a:r>
            <a:endParaRPr lang="en-US" sz="2000" dirty="0" smtClean="0"/>
          </a:p>
          <a:p>
            <a:pPr marL="400050" lvl="1" indent="0">
              <a:buNone/>
            </a:pPr>
            <a:r>
              <a:rPr lang="en-US" sz="1600" dirty="0" smtClean="0"/>
              <a:t>We deliver your services:</a:t>
            </a:r>
          </a:p>
          <a:p>
            <a:pPr marL="685800" lvl="1"/>
            <a:r>
              <a:rPr lang="en-US" sz="1600" dirty="0"/>
              <a:t>i</a:t>
            </a:r>
            <a:r>
              <a:rPr lang="en-US" sz="1600" dirty="0" smtClean="0"/>
              <a:t>ter8 Resourcing, iter8 Resourcing Management.</a:t>
            </a:r>
          </a:p>
          <a:p>
            <a:pPr marL="400050" lvl="1" indent="0">
              <a:buNone/>
            </a:pPr>
            <a:endParaRPr lang="en-US" sz="1200" dirty="0" smtClean="0"/>
          </a:p>
          <a:p>
            <a:pPr marL="400050" lvl="1" indent="0">
              <a:buNone/>
            </a:pPr>
            <a:endParaRPr lang="en-US" sz="1200" dirty="0" smtClean="0"/>
          </a:p>
          <a:p>
            <a:pPr marL="0" indent="0">
              <a:buNone/>
            </a:pPr>
            <a:r>
              <a:rPr lang="en-US" sz="2100" dirty="0" smtClean="0"/>
              <a:t>Service Management</a:t>
            </a:r>
          </a:p>
          <a:p>
            <a:pPr marL="400050" lvl="1" indent="0">
              <a:buNone/>
            </a:pPr>
            <a:r>
              <a:rPr lang="en-US" sz="1600" dirty="0" smtClean="0"/>
              <a:t>Offering full transparency and control over your service:</a:t>
            </a:r>
          </a:p>
          <a:p>
            <a:pPr marL="685800" lvl="1"/>
            <a:r>
              <a:rPr lang="en-US" sz="1600" dirty="0" smtClean="0"/>
              <a:t>Regular service reviews</a:t>
            </a:r>
          </a:p>
          <a:p>
            <a:pPr marL="685800" lvl="1"/>
            <a:r>
              <a:rPr lang="en-US" sz="1600" dirty="0" smtClean="0"/>
              <a:t>Service performance monitoring and </a:t>
            </a:r>
            <a:r>
              <a:rPr lang="en-US" sz="1600" dirty="0"/>
              <a:t>reporting - milestone, activity </a:t>
            </a:r>
            <a:r>
              <a:rPr lang="en-US" sz="1600" dirty="0" smtClean="0"/>
              <a:t>and SLA’s.</a:t>
            </a:r>
          </a:p>
          <a:p>
            <a:pPr marL="685800" lvl="1"/>
            <a:r>
              <a:rPr lang="en-US" sz="1600" dirty="0" smtClean="0"/>
              <a:t>Issue management</a:t>
            </a:r>
            <a:r>
              <a:rPr lang="en-US" sz="1600" dirty="0"/>
              <a:t> </a:t>
            </a:r>
            <a:r>
              <a:rPr lang="en-US" sz="1600" dirty="0" smtClean="0"/>
              <a:t>and improvement.</a:t>
            </a:r>
          </a:p>
          <a:p>
            <a:pPr marL="901700" lvl="1" indent="0">
              <a:buNone/>
            </a:pPr>
            <a:endParaRPr lang="en-US" sz="1600" dirty="0"/>
          </a:p>
        </p:txBody>
      </p:sp>
      <p:sp>
        <p:nvSpPr>
          <p:cNvPr id="6" name="Rectangle 5"/>
          <p:cNvSpPr/>
          <p:nvPr/>
        </p:nvSpPr>
        <p:spPr>
          <a:xfrm>
            <a:off x="939800" y="1955800"/>
            <a:ext cx="279400" cy="3064933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694268" y="1405459"/>
            <a:ext cx="778933" cy="787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/>
              <a:t>1</a:t>
            </a:r>
            <a:endParaRPr lang="en-US" sz="2800" dirty="0"/>
          </a:p>
        </p:txBody>
      </p:sp>
      <p:sp>
        <p:nvSpPr>
          <p:cNvPr id="8" name="Oval 7"/>
          <p:cNvSpPr/>
          <p:nvPr/>
        </p:nvSpPr>
        <p:spPr>
          <a:xfrm>
            <a:off x="694268" y="2480726"/>
            <a:ext cx="778933" cy="787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2</a:t>
            </a:r>
          </a:p>
        </p:txBody>
      </p:sp>
      <p:sp>
        <p:nvSpPr>
          <p:cNvPr id="9" name="Oval 8"/>
          <p:cNvSpPr/>
          <p:nvPr/>
        </p:nvSpPr>
        <p:spPr>
          <a:xfrm>
            <a:off x="694268" y="3547526"/>
            <a:ext cx="778933" cy="787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/>
              <a:t>3</a:t>
            </a:r>
            <a:endParaRPr lang="en-US" sz="2800" dirty="0"/>
          </a:p>
        </p:txBody>
      </p:sp>
      <p:sp>
        <p:nvSpPr>
          <p:cNvPr id="10" name="Oval 9"/>
          <p:cNvSpPr/>
          <p:nvPr/>
        </p:nvSpPr>
        <p:spPr>
          <a:xfrm>
            <a:off x="694268" y="4580458"/>
            <a:ext cx="778933" cy="787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70483742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5601" y="291571"/>
            <a:ext cx="8517467" cy="1143000"/>
          </a:xfrm>
        </p:spPr>
        <p:txBody>
          <a:bodyPr>
            <a:normAutofit/>
          </a:bodyPr>
          <a:lstStyle/>
          <a:p>
            <a:r>
              <a:rPr lang="en-US" dirty="0" smtClean="0"/>
              <a:t>Why iter8?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8809" y="1537480"/>
            <a:ext cx="8839657" cy="532052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400" dirty="0" smtClean="0"/>
              <a:t>IT Service Delivery &amp; Resourcing Experts</a:t>
            </a:r>
          </a:p>
          <a:p>
            <a:pPr lvl="1"/>
            <a:r>
              <a:rPr lang="en-US" sz="2000" dirty="0" smtClean="0"/>
              <a:t>We have setup and grown significant businesses and understand the critical challenges of building a great team</a:t>
            </a:r>
          </a:p>
          <a:p>
            <a:pPr lvl="1"/>
            <a:r>
              <a:rPr lang="en-US" sz="2000" dirty="0" smtClean="0"/>
              <a:t>Outstanding IT delivery and resourcing expertise.</a:t>
            </a:r>
          </a:p>
          <a:p>
            <a:pPr marL="457200" lvl="1" indent="0">
              <a:buNone/>
            </a:pPr>
            <a:endParaRPr lang="en-US" sz="1800" dirty="0"/>
          </a:p>
          <a:p>
            <a:pPr marL="57150" indent="0">
              <a:buNone/>
            </a:pPr>
            <a:r>
              <a:rPr lang="en-US" sz="2200" dirty="0" smtClean="0"/>
              <a:t>Our </a:t>
            </a:r>
            <a:r>
              <a:rPr lang="en-US" sz="2200" dirty="0"/>
              <a:t>approach combines the best of IT service delivery and </a:t>
            </a:r>
            <a:r>
              <a:rPr lang="en-US" sz="2200" dirty="0" smtClean="0"/>
              <a:t>resourcing:</a:t>
            </a:r>
            <a:endParaRPr lang="en-US" sz="2200" dirty="0"/>
          </a:p>
          <a:p>
            <a:pPr lvl="1"/>
            <a:r>
              <a:rPr lang="en-US" sz="2000" dirty="0">
                <a:solidFill>
                  <a:srgbClr val="FF0000"/>
                </a:solidFill>
              </a:rPr>
              <a:t>Always </a:t>
            </a:r>
            <a:r>
              <a:rPr lang="en-US" sz="2000" dirty="0" smtClean="0">
                <a:solidFill>
                  <a:srgbClr val="FF0000"/>
                </a:solidFill>
              </a:rPr>
              <a:t>deliver - </a:t>
            </a:r>
            <a:r>
              <a:rPr lang="en-US" sz="2000" dirty="0">
                <a:solidFill>
                  <a:srgbClr val="FF0000"/>
                </a:solidFill>
              </a:rPr>
              <a:t>through UK and global market access.</a:t>
            </a:r>
          </a:p>
          <a:p>
            <a:pPr lvl="1"/>
            <a:r>
              <a:rPr lang="en-US" sz="2000" dirty="0" smtClean="0">
                <a:solidFill>
                  <a:srgbClr val="FF0000"/>
                </a:solidFill>
              </a:rPr>
              <a:t>Charge </a:t>
            </a:r>
            <a:r>
              <a:rPr lang="en-US" sz="2000" dirty="0">
                <a:solidFill>
                  <a:srgbClr val="FF0000"/>
                </a:solidFill>
              </a:rPr>
              <a:t>less, for doing </a:t>
            </a:r>
            <a:r>
              <a:rPr lang="en-US" sz="2000" dirty="0" smtClean="0">
                <a:solidFill>
                  <a:srgbClr val="FF0000"/>
                </a:solidFill>
              </a:rPr>
              <a:t>more - with attractive commercial models.</a:t>
            </a:r>
            <a:endParaRPr lang="en-US" sz="2000" dirty="0">
              <a:solidFill>
                <a:srgbClr val="FF0000"/>
              </a:solidFill>
            </a:endParaRPr>
          </a:p>
          <a:p>
            <a:pPr lvl="1"/>
            <a:r>
              <a:rPr lang="en-US" sz="2000" dirty="0" smtClean="0">
                <a:solidFill>
                  <a:srgbClr val="FF0000"/>
                </a:solidFill>
              </a:rPr>
              <a:t>Bring </a:t>
            </a:r>
            <a:r>
              <a:rPr lang="en-US" sz="2000" dirty="0">
                <a:solidFill>
                  <a:srgbClr val="FF0000"/>
                </a:solidFill>
              </a:rPr>
              <a:t>some </a:t>
            </a:r>
            <a:r>
              <a:rPr lang="en-US" sz="2000" dirty="0" err="1" smtClean="0">
                <a:solidFill>
                  <a:srgbClr val="FF0000"/>
                </a:solidFill>
              </a:rPr>
              <a:t>rigour</a:t>
            </a:r>
            <a:r>
              <a:rPr lang="en-US" sz="2000" dirty="0">
                <a:solidFill>
                  <a:srgbClr val="FF0000"/>
                </a:solidFill>
              </a:rPr>
              <a:t> </a:t>
            </a:r>
            <a:r>
              <a:rPr lang="en-US" sz="2000" dirty="0" smtClean="0">
                <a:solidFill>
                  <a:srgbClr val="FF0000"/>
                </a:solidFill>
              </a:rPr>
              <a:t>– with solid processes to assure quality.</a:t>
            </a:r>
          </a:p>
          <a:p>
            <a:pPr lvl="2"/>
            <a:endParaRPr lang="en-US" sz="1800" dirty="0"/>
          </a:p>
          <a:p>
            <a:pPr marL="57150" indent="0">
              <a:buNone/>
            </a:pPr>
            <a:r>
              <a:rPr lang="en-US" sz="2200" dirty="0"/>
              <a:t>Underpinned by a fantastic team.</a:t>
            </a:r>
          </a:p>
          <a:p>
            <a:pPr lvl="2"/>
            <a:endParaRPr lang="en-US" sz="2000" dirty="0" smtClean="0"/>
          </a:p>
          <a:p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28995185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Mission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2400" dirty="0" smtClean="0"/>
              <a:t>Combine the best of recruitment and IT service delivery expertise to:</a:t>
            </a:r>
          </a:p>
          <a:p>
            <a:endParaRPr lang="en-US" sz="2400" dirty="0" smtClean="0"/>
          </a:p>
          <a:p>
            <a:pPr marL="0" indent="0">
              <a:buNone/>
            </a:pPr>
            <a:r>
              <a:rPr lang="en-US" sz="2400" dirty="0" smtClean="0"/>
              <a:t>Offer access </a:t>
            </a:r>
            <a:r>
              <a:rPr lang="en-US" sz="2400" dirty="0"/>
              <a:t>to </a:t>
            </a:r>
            <a:r>
              <a:rPr lang="en-US" sz="2400" dirty="0" smtClean="0"/>
              <a:t>the best possible IT resources from the UK and Globally, in </a:t>
            </a:r>
            <a:r>
              <a:rPr lang="en-US" sz="2400" dirty="0"/>
              <a:t>a range of </a:t>
            </a:r>
            <a:r>
              <a:rPr lang="en-US" sz="2400" dirty="0" smtClean="0"/>
              <a:t>commercial models </a:t>
            </a:r>
            <a:r>
              <a:rPr lang="en-US" sz="2400" dirty="0"/>
              <a:t>that </a:t>
            </a:r>
            <a:r>
              <a:rPr lang="en-US" sz="2400" dirty="0" smtClean="0"/>
              <a:t>offer cost </a:t>
            </a:r>
            <a:r>
              <a:rPr lang="en-US" sz="2400" dirty="0"/>
              <a:t>savings and </a:t>
            </a:r>
            <a:r>
              <a:rPr lang="en-US" sz="2400" dirty="0" smtClean="0"/>
              <a:t>agility</a:t>
            </a:r>
            <a:r>
              <a:rPr lang="en-US" sz="2400" dirty="0"/>
              <a:t>. </a:t>
            </a:r>
            <a:r>
              <a:rPr lang="en-US" sz="2400" dirty="0" smtClean="0"/>
              <a:t>Using </a:t>
            </a:r>
            <a:r>
              <a:rPr lang="en-US" sz="2400" dirty="0"/>
              <a:t>best practice service delivery to assure </a:t>
            </a:r>
            <a:r>
              <a:rPr lang="en-US" sz="2400" dirty="0" smtClean="0"/>
              <a:t>quality</a:t>
            </a:r>
            <a:r>
              <a:rPr lang="en-US" sz="2400" dirty="0"/>
              <a:t>.</a:t>
            </a:r>
            <a:endParaRPr lang="en-US" sz="2400" dirty="0" smtClean="0"/>
          </a:p>
          <a:p>
            <a:endParaRPr lang="en-US" sz="2400" dirty="0"/>
          </a:p>
          <a:p>
            <a:pPr marL="0" indent="0">
              <a:buNone/>
            </a:pPr>
            <a:r>
              <a:rPr lang="en-US" sz="2400" dirty="0" smtClean="0"/>
              <a:t>Our foundations are </a:t>
            </a:r>
            <a:r>
              <a:rPr lang="en-US" sz="2400" dirty="0"/>
              <a:t>o</a:t>
            </a:r>
            <a:r>
              <a:rPr lang="en-US" sz="2400" dirty="0" smtClean="0"/>
              <a:t>utstanding </a:t>
            </a:r>
            <a:r>
              <a:rPr lang="en-US" sz="2400" dirty="0"/>
              <a:t>employee </a:t>
            </a:r>
            <a:r>
              <a:rPr lang="en-US" sz="2400" dirty="0" smtClean="0"/>
              <a:t>satisfaction, and fantastic </a:t>
            </a:r>
            <a:r>
              <a:rPr lang="en-US" sz="2400" dirty="0"/>
              <a:t>customer service.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19454352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Resourcing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lvl="1" indent="0">
              <a:buNone/>
            </a:pPr>
            <a:r>
              <a:rPr lang="en-US" sz="3200" dirty="0" smtClean="0"/>
              <a:t>We wanted to do something different….</a:t>
            </a:r>
          </a:p>
          <a:p>
            <a:pPr marL="1828800" lvl="4" indent="0">
              <a:buNone/>
            </a:pPr>
            <a:endParaRPr lang="en-US" dirty="0"/>
          </a:p>
          <a:p>
            <a:pPr lvl="2">
              <a:buFontTx/>
              <a:buChar char="-"/>
            </a:pPr>
            <a:r>
              <a:rPr lang="en-US" sz="3200" dirty="0" smtClean="0"/>
              <a:t>Always deliver.</a:t>
            </a:r>
            <a:endParaRPr lang="en-US" sz="3200" dirty="0"/>
          </a:p>
          <a:p>
            <a:pPr lvl="2">
              <a:buFontTx/>
              <a:buChar char="-"/>
            </a:pPr>
            <a:r>
              <a:rPr lang="en-US" sz="3200" dirty="0" smtClean="0"/>
              <a:t>Charge less, for doing more.</a:t>
            </a:r>
          </a:p>
          <a:p>
            <a:pPr marL="914400" lvl="2" indent="0">
              <a:buNone/>
            </a:pPr>
            <a:r>
              <a:rPr lang="en-US" sz="3200" dirty="0" smtClean="0"/>
              <a:t>- Bring some </a:t>
            </a:r>
            <a:r>
              <a:rPr lang="en-US" sz="3200" dirty="0" err="1" smtClean="0"/>
              <a:t>rigour</a:t>
            </a:r>
            <a:r>
              <a:rPr lang="en-US" sz="32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1173744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4508500"/>
            <a:ext cx="9144000" cy="243840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An iteration of traditional resourcing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355600" y="5247045"/>
            <a:ext cx="39243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Reduce cost per hire by sharing the financial benefits </a:t>
            </a:r>
            <a:r>
              <a:rPr lang="en-US" sz="2000" dirty="0">
                <a:solidFill>
                  <a:srgbClr val="FF0000"/>
                </a:solidFill>
              </a:rPr>
              <a:t>of resourcing more efficiently together.</a:t>
            </a:r>
          </a:p>
        </p:txBody>
      </p:sp>
      <p:sp>
        <p:nvSpPr>
          <p:cNvPr id="10" name="Rectangle 9"/>
          <p:cNvSpPr/>
          <p:nvPr/>
        </p:nvSpPr>
        <p:spPr>
          <a:xfrm>
            <a:off x="4737100" y="1625935"/>
            <a:ext cx="42799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Combine local market coverage, with access to global markets to deliver exceptional people quickly.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5181600" y="5247045"/>
            <a:ext cx="36957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Bring </a:t>
            </a:r>
            <a:r>
              <a:rPr lang="en-US" sz="2000" dirty="0">
                <a:solidFill>
                  <a:srgbClr val="FF0000"/>
                </a:solidFill>
              </a:rPr>
              <a:t>IT service delivery quality to the resourcing </a:t>
            </a:r>
            <a:r>
              <a:rPr lang="en-US" sz="2000" dirty="0" smtClean="0">
                <a:solidFill>
                  <a:srgbClr val="FF0000"/>
                </a:solidFill>
              </a:rPr>
              <a:t>process to assure the quality of hires.</a:t>
            </a:r>
            <a:endParaRPr lang="en-US" sz="2000" dirty="0">
              <a:solidFill>
                <a:srgbClr val="FF0000"/>
              </a:solidFill>
            </a:endParaRPr>
          </a:p>
        </p:txBody>
      </p:sp>
      <p:sp>
        <p:nvSpPr>
          <p:cNvPr id="13" name="Left-Right-Up Arrow 12"/>
          <p:cNvSpPr/>
          <p:nvPr/>
        </p:nvSpPr>
        <p:spPr>
          <a:xfrm>
            <a:off x="2057400" y="2692399"/>
            <a:ext cx="3594100" cy="2364145"/>
          </a:xfrm>
          <a:prstGeom prst="leftRightUpArrow">
            <a:avLst>
              <a:gd name="adj1" fmla="val 17002"/>
              <a:gd name="adj2" fmla="val 18335"/>
              <a:gd name="adj3" fmla="val 21445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4" name="Picture 13"/>
          <p:cNvPicPr>
            <a:picLocks noChangeAspect="1"/>
          </p:cNvPicPr>
          <p:nvPr/>
        </p:nvPicPr>
        <p:blipFill rotWithShape="1">
          <a:blip r:embed="rId2"/>
          <a:srcRect l="28141" t="34000" r="27988" b="32933"/>
          <a:stretch/>
        </p:blipFill>
        <p:spPr>
          <a:xfrm>
            <a:off x="3124200" y="4102094"/>
            <a:ext cx="1536700" cy="965206"/>
          </a:xfrm>
          <a:prstGeom prst="rect">
            <a:avLst/>
          </a:prstGeom>
        </p:spPr>
      </p:pic>
      <p:sp>
        <p:nvSpPr>
          <p:cNvPr id="15" name="Rounded Rectangle 14"/>
          <p:cNvSpPr/>
          <p:nvPr/>
        </p:nvSpPr>
        <p:spPr>
          <a:xfrm>
            <a:off x="3060700" y="1638299"/>
            <a:ext cx="1587500" cy="1003300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rgbClr val="660066"/>
                </a:solidFill>
              </a:rPr>
              <a:t>TIME </a:t>
            </a:r>
          </a:p>
          <a:p>
            <a:pPr algn="ctr"/>
            <a:r>
              <a:rPr lang="en-US" sz="2800" dirty="0" smtClean="0">
                <a:solidFill>
                  <a:srgbClr val="660066"/>
                </a:solidFill>
              </a:rPr>
              <a:t>to hire</a:t>
            </a:r>
            <a:endParaRPr lang="en-US" sz="2800" dirty="0">
              <a:solidFill>
                <a:srgbClr val="660066"/>
              </a:solidFill>
            </a:endParaRPr>
          </a:p>
        </p:txBody>
      </p:sp>
      <p:sp>
        <p:nvSpPr>
          <p:cNvPr id="16" name="Rounded Rectangle 15"/>
          <p:cNvSpPr/>
          <p:nvPr/>
        </p:nvSpPr>
        <p:spPr>
          <a:xfrm>
            <a:off x="419100" y="4104085"/>
            <a:ext cx="1587500" cy="1003300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rgbClr val="660066"/>
                </a:solidFill>
              </a:rPr>
              <a:t>COST </a:t>
            </a:r>
          </a:p>
          <a:p>
            <a:pPr algn="ctr"/>
            <a:r>
              <a:rPr lang="en-US" sz="2800" dirty="0" smtClean="0">
                <a:solidFill>
                  <a:srgbClr val="660066"/>
                </a:solidFill>
              </a:rPr>
              <a:t>to hire</a:t>
            </a:r>
          </a:p>
        </p:txBody>
      </p:sp>
      <p:sp>
        <p:nvSpPr>
          <p:cNvPr id="17" name="Rounded Rectangle 16"/>
          <p:cNvSpPr/>
          <p:nvPr/>
        </p:nvSpPr>
        <p:spPr>
          <a:xfrm>
            <a:off x="5740400" y="4118770"/>
            <a:ext cx="1587500" cy="1003300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rgbClr val="660066"/>
                </a:solidFill>
              </a:rPr>
              <a:t>QUALITY of hires</a:t>
            </a:r>
            <a:endParaRPr lang="en-US" sz="2800" dirty="0">
              <a:solidFill>
                <a:srgbClr val="6600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2534277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Services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457221" y="4097342"/>
            <a:ext cx="8381978" cy="1782760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400" b="1" dirty="0" smtClean="0">
                <a:solidFill>
                  <a:srgbClr val="000000"/>
                </a:solidFill>
              </a:rPr>
              <a:t>iter8</a:t>
            </a:r>
          </a:p>
          <a:p>
            <a:r>
              <a:rPr lang="en-US" sz="2400" b="1" dirty="0" smtClean="0">
                <a:solidFill>
                  <a:srgbClr val="000000"/>
                </a:solidFill>
              </a:rPr>
              <a:t>Resourcing</a:t>
            </a:r>
          </a:p>
          <a:p>
            <a:r>
              <a:rPr lang="en-US" sz="2400" b="1" dirty="0" smtClean="0">
                <a:solidFill>
                  <a:srgbClr val="000000"/>
                </a:solidFill>
              </a:rPr>
              <a:t>Management</a:t>
            </a:r>
            <a:endParaRPr lang="en-US" sz="2400" b="1" dirty="0">
              <a:solidFill>
                <a:srgbClr val="000000"/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2540000" y="4097341"/>
            <a:ext cx="6299200" cy="1782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buFont typeface="Arial"/>
              <a:buChar char="•"/>
            </a:pPr>
            <a:r>
              <a:rPr lang="en-US" sz="1600" dirty="0"/>
              <a:t>Take responsibility for some or all of your </a:t>
            </a:r>
            <a:r>
              <a:rPr lang="en-US" sz="1600" dirty="0" smtClean="0"/>
              <a:t>IT recruitment process.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 smtClean="0"/>
              <a:t>The greater responsibility</a:t>
            </a:r>
            <a:r>
              <a:rPr lang="en-US" sz="1600" dirty="0"/>
              <a:t>,</a:t>
            </a:r>
            <a:r>
              <a:rPr lang="en-US" sz="1600" dirty="0" smtClean="0"/>
              <a:t> </a:t>
            </a:r>
            <a:r>
              <a:rPr lang="en-US" sz="1600" dirty="0"/>
              <a:t>the lower the </a:t>
            </a:r>
            <a:r>
              <a:rPr lang="en-US" sz="1600" dirty="0" smtClean="0"/>
              <a:t>cost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 err="1" smtClean="0"/>
              <a:t>Maximise</a:t>
            </a:r>
            <a:r>
              <a:rPr lang="en-US" sz="1600" dirty="0" smtClean="0"/>
              <a:t> hiring cost </a:t>
            </a:r>
            <a:r>
              <a:rPr lang="en-US" sz="1600" dirty="0"/>
              <a:t>and time savings </a:t>
            </a:r>
            <a:r>
              <a:rPr lang="en-US" sz="1600" dirty="0" smtClean="0"/>
              <a:t>from time </a:t>
            </a:r>
            <a:r>
              <a:rPr lang="en-US" sz="1600" dirty="0"/>
              <a:t>to hire, </a:t>
            </a:r>
            <a:r>
              <a:rPr lang="en-US" sz="1600" dirty="0" smtClean="0"/>
              <a:t>lower </a:t>
            </a:r>
            <a:r>
              <a:rPr lang="en-US" sz="1600" dirty="0"/>
              <a:t>churn, and improved candidate experience.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 smtClean="0"/>
              <a:t>No service charge AND lower rates to reflect efficiencies.</a:t>
            </a:r>
          </a:p>
        </p:txBody>
      </p:sp>
      <p:sp>
        <p:nvSpPr>
          <p:cNvPr id="10" name="Rectangle 9"/>
          <p:cNvSpPr/>
          <p:nvPr/>
        </p:nvSpPr>
        <p:spPr>
          <a:xfrm>
            <a:off x="457229" y="1257300"/>
            <a:ext cx="8229600" cy="2636841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400" b="1" dirty="0">
                <a:solidFill>
                  <a:srgbClr val="000000"/>
                </a:solidFill>
              </a:rPr>
              <a:t>i</a:t>
            </a:r>
            <a:r>
              <a:rPr lang="en-US" sz="2400" b="1" dirty="0" smtClean="0">
                <a:solidFill>
                  <a:srgbClr val="000000"/>
                </a:solidFill>
              </a:rPr>
              <a:t>ter8 </a:t>
            </a:r>
          </a:p>
          <a:p>
            <a:r>
              <a:rPr lang="en-US" sz="2400" b="1" dirty="0" smtClean="0">
                <a:solidFill>
                  <a:srgbClr val="000000"/>
                </a:solidFill>
              </a:rPr>
              <a:t>Resourcing</a:t>
            </a:r>
          </a:p>
          <a:p>
            <a:endParaRPr lang="en-US" sz="2400" b="1" dirty="0" smtClean="0">
              <a:solidFill>
                <a:srgbClr val="000000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2540000" y="1257300"/>
            <a:ext cx="6299200" cy="2636841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b="1" dirty="0"/>
              <a:t>Local</a:t>
            </a:r>
            <a:endParaRPr lang="en-US" sz="1600" b="1" dirty="0"/>
          </a:p>
          <a:p>
            <a:pPr marL="285750" indent="-285750">
              <a:buFont typeface="Arial"/>
              <a:buChar char="•"/>
            </a:pPr>
            <a:r>
              <a:rPr lang="en-US" sz="1600" dirty="0"/>
              <a:t>High quality IT resources delivered on-site.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/>
              <a:t>Permanent or contract hires</a:t>
            </a:r>
          </a:p>
          <a:p>
            <a:endParaRPr lang="en-US" sz="800" dirty="0" smtClean="0"/>
          </a:p>
          <a:p>
            <a:r>
              <a:rPr lang="en-US" b="1" dirty="0" smtClean="0">
                <a:solidFill>
                  <a:srgbClr val="FF0000"/>
                </a:solidFill>
              </a:rPr>
              <a:t>Global</a:t>
            </a:r>
            <a:endParaRPr lang="en-US" sz="1600" b="1" dirty="0" smtClean="0">
              <a:solidFill>
                <a:srgbClr val="FF0000"/>
              </a:solidFill>
            </a:endParaRPr>
          </a:p>
          <a:p>
            <a:pPr marL="285750" indent="-285750">
              <a:buFont typeface="Arial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Access to global markets to deliver hard to find resources.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High </a:t>
            </a:r>
            <a:r>
              <a:rPr lang="en-US" sz="1600" dirty="0">
                <a:solidFill>
                  <a:srgbClr val="FF0000"/>
                </a:solidFill>
              </a:rPr>
              <a:t>quality </a:t>
            </a:r>
            <a:r>
              <a:rPr lang="en-US" sz="1600" dirty="0" smtClean="0">
                <a:solidFill>
                  <a:srgbClr val="FF0000"/>
                </a:solidFill>
              </a:rPr>
              <a:t>IT resourcing </a:t>
            </a:r>
            <a:r>
              <a:rPr lang="en-US" sz="1600" dirty="0">
                <a:solidFill>
                  <a:srgbClr val="FF0000"/>
                </a:solidFill>
              </a:rPr>
              <a:t>delivered </a:t>
            </a:r>
            <a:r>
              <a:rPr lang="en-US" sz="1600" dirty="0" smtClean="0">
                <a:solidFill>
                  <a:srgbClr val="FF0000"/>
                </a:solidFill>
              </a:rPr>
              <a:t>from Eastern Europe.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Near-shoring - Permanent</a:t>
            </a:r>
            <a:r>
              <a:rPr lang="en-US" sz="1600" dirty="0">
                <a:solidFill>
                  <a:srgbClr val="FF0000"/>
                </a:solidFill>
              </a:rPr>
              <a:t>, flexible and project delivery </a:t>
            </a:r>
            <a:r>
              <a:rPr lang="en-US" sz="1600" dirty="0" smtClean="0">
                <a:solidFill>
                  <a:srgbClr val="FF0000"/>
                </a:solidFill>
              </a:rPr>
              <a:t>solutions.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 smtClean="0">
                <a:solidFill>
                  <a:srgbClr val="FF0000"/>
                </a:solidFill>
              </a:rPr>
              <a:t>On-shoring – Bringing global resources to the UK.</a:t>
            </a:r>
            <a:endParaRPr lang="en-US" sz="16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2681405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RESOURCE – your best practice toolset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30467767"/>
              </p:ext>
            </p:extLst>
          </p:nvPr>
        </p:nvGraphicFramePr>
        <p:xfrm>
          <a:off x="457200" y="1270001"/>
          <a:ext cx="8229600" cy="465466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53466"/>
                <a:gridCol w="1693334"/>
                <a:gridCol w="2082800"/>
              </a:tblGrid>
              <a:tr h="631302"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Gold</a:t>
                      </a:r>
                    </a:p>
                    <a:p>
                      <a:pPr algn="ctr"/>
                      <a:r>
                        <a:rPr lang="en-US" sz="1600" dirty="0" smtClean="0"/>
                        <a:t>Standard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Platinum</a:t>
                      </a:r>
                    </a:p>
                    <a:p>
                      <a:pPr algn="ctr"/>
                      <a:r>
                        <a:rPr lang="en-US" sz="1600" dirty="0" smtClean="0"/>
                        <a:t>Options</a:t>
                      </a:r>
                    </a:p>
                  </a:txBody>
                  <a:tcPr anchor="ctr"/>
                </a:tc>
              </a:tr>
              <a:tr h="332416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Workforce Planning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  <a:endParaRPr lang="en-US" sz="1600" dirty="0">
                        <a:latin typeface="Wingdings 2" charset="2"/>
                        <a:cs typeface="Wingdings 2" charset="2"/>
                      </a:endParaRP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Process audit and design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Candidate Specification &amp;</a:t>
                      </a:r>
                      <a:r>
                        <a:rPr lang="en-US" sz="1600" b="1" baseline="0" dirty="0" smtClean="0"/>
                        <a:t> P</a:t>
                      </a:r>
                      <a:r>
                        <a:rPr lang="en-US" sz="1600" b="1" dirty="0" smtClean="0"/>
                        <a:t>rofiling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r>
                        <a:rPr lang="en-US" sz="1600" b="1" dirty="0" smtClean="0"/>
                        <a:t>Candidate Attraction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r>
                        <a:rPr lang="en-US" sz="1600" b="1" dirty="0" smtClean="0"/>
                        <a:t>Candidate</a:t>
                      </a:r>
                      <a:r>
                        <a:rPr lang="en-US" sz="1600" b="1" baseline="0" dirty="0" smtClean="0"/>
                        <a:t> Relationship Management</a:t>
                      </a:r>
                      <a:endParaRPr lang="en-US" sz="16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r>
                        <a:rPr lang="en-US" sz="1600" b="1" dirty="0" smtClean="0"/>
                        <a:t>Screening, Selection &amp; Vetting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  <a:endParaRPr lang="en-US" sz="1600" dirty="0" smtClean="0">
                        <a:latin typeface="+mj-lt"/>
                        <a:cs typeface="Wingdings 2" charset="2"/>
                      </a:endParaRP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r>
                        <a:rPr lang="en-US" sz="1600" b="1" dirty="0" smtClean="0"/>
                        <a:t>Technical and behavioral evaluation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  <a:endParaRPr lang="en-US" sz="1600" dirty="0" smtClean="0">
                        <a:latin typeface="+mj-lt"/>
                        <a:cs typeface="Wingdings 2" charset="2"/>
                      </a:endParaRPr>
                    </a:p>
                  </a:txBody>
                  <a:tcPr/>
                </a:tc>
              </a:tr>
              <a:tr h="303619">
                <a:tc>
                  <a:txBody>
                    <a:bodyPr/>
                    <a:lstStyle/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Hiring</a:t>
                      </a:r>
                      <a:r>
                        <a:rPr lang="en-US" sz="1600" b="1" baseline="0" dirty="0" smtClean="0"/>
                        <a:t> &amp; 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Onboarding</a:t>
                      </a:r>
                      <a:endParaRPr lang="en-US" sz="1600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03619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kern="1200" dirty="0" smtClean="0">
                          <a:solidFill>
                            <a:srgbClr val="FF0000"/>
                          </a:solidFill>
                          <a:latin typeface="+mn-lt"/>
                          <a:ea typeface="+mn-ea"/>
                          <a:cs typeface="+mn-cs"/>
                        </a:rPr>
                        <a:t>On-shoring of global</a:t>
                      </a:r>
                      <a:r>
                        <a:rPr lang="en-US" sz="1600" b="1" kern="1200" baseline="0" dirty="0" smtClean="0">
                          <a:solidFill>
                            <a:srgbClr val="FF0000"/>
                          </a:solidFill>
                          <a:latin typeface="+mn-lt"/>
                          <a:ea typeface="+mn-ea"/>
                          <a:cs typeface="+mn-cs"/>
                        </a:rPr>
                        <a:t> resources to UK</a:t>
                      </a:r>
                      <a:endParaRPr lang="en-US" sz="1600" b="1" kern="1200" dirty="0" smtClean="0">
                        <a:solidFill>
                          <a:srgbClr val="FF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solidFill>
                            <a:srgbClr val="FF0000"/>
                          </a:solidFill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03619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Supply Chain Management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03619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Iter8 Service Levels &amp; Penalties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03619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Performance Monitoring &amp; Reporting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7127342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Promises, Backed Up.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45957365"/>
              </p:ext>
            </p:extLst>
          </p:nvPr>
        </p:nvGraphicFramePr>
        <p:xfrm>
          <a:off x="457199" y="1600200"/>
          <a:ext cx="7797801" cy="3743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91468"/>
                <a:gridCol w="1981200"/>
                <a:gridCol w="2125133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Failure</a:t>
                      </a:r>
                      <a:r>
                        <a:rPr lang="en-US" baseline="0" dirty="0" smtClean="0"/>
                        <a:t> Rate Warranty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Iter8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Resourcing</a:t>
                      </a:r>
                    </a:p>
                    <a:p>
                      <a:pPr algn="ctr"/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Iter8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Resourcing</a:t>
                      </a:r>
                      <a:r>
                        <a:rPr lang="en-US" baseline="0" dirty="0" smtClean="0"/>
                        <a:t> Management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vl="0"/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rgbClr val="FF0000"/>
                          </a:solidFill>
                        </a:rPr>
                        <a:t>Rehire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en-US" dirty="0" smtClean="0"/>
                        <a:t>0-6</a:t>
                      </a:r>
                      <a:r>
                        <a:rPr lang="en-US" baseline="0" dirty="0" smtClean="0"/>
                        <a:t> months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Free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>
                          <a:solidFill>
                            <a:srgbClr val="FF0000"/>
                          </a:solidFill>
                        </a:rPr>
                        <a:t>Free</a:t>
                      </a:r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878840">
                <a:tc>
                  <a:txBody>
                    <a:bodyPr/>
                    <a:lstStyle/>
                    <a:p>
                      <a:pPr lvl="0"/>
                      <a:r>
                        <a:rPr lang="en-US" dirty="0" smtClean="0"/>
                        <a:t>OR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vl="1"/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b="1" dirty="0" smtClean="0">
                          <a:solidFill>
                            <a:srgbClr val="FF0000"/>
                          </a:solidFill>
                        </a:rPr>
                        <a:t>Rebate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en-US" dirty="0" smtClean="0"/>
                        <a:t>1-2 months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100%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100%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en-US" dirty="0" smtClean="0"/>
                        <a:t>3-4 months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50%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100%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en-US" dirty="0" smtClean="0"/>
                        <a:t>5-6 months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25%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50%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829575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Technology Competence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196" y="3285067"/>
            <a:ext cx="8229600" cy="1490134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400" b="1" dirty="0" smtClean="0">
                <a:solidFill>
                  <a:srgbClr val="FF0000"/>
                </a:solidFill>
              </a:rPr>
              <a:t>Mobile</a:t>
            </a:r>
          </a:p>
          <a:p>
            <a:r>
              <a:rPr lang="en-US" sz="2400" b="1" dirty="0" smtClean="0">
                <a:solidFill>
                  <a:srgbClr val="FF0000"/>
                </a:solidFill>
              </a:rPr>
              <a:t>Applications</a:t>
            </a:r>
            <a:endParaRPr lang="en-US" sz="2400" b="1" dirty="0">
              <a:solidFill>
                <a:srgbClr val="FF0000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895595" y="3285070"/>
            <a:ext cx="5791203" cy="149013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 smtClean="0">
                <a:solidFill>
                  <a:srgbClr val="FF0000"/>
                </a:solidFill>
              </a:rPr>
              <a:t>Role across entire SDLC</a:t>
            </a:r>
          </a:p>
          <a:p>
            <a:pPr marL="285750" indent="-285750">
              <a:buFontTx/>
              <a:buChar char="-"/>
            </a:pPr>
            <a:r>
              <a:rPr lang="en-US" dirty="0" smtClean="0">
                <a:solidFill>
                  <a:srgbClr val="FF0000"/>
                </a:solidFill>
              </a:rPr>
              <a:t>Android</a:t>
            </a:r>
            <a:endParaRPr lang="en-US" dirty="0">
              <a:solidFill>
                <a:srgbClr val="FF0000"/>
              </a:solidFill>
            </a:endParaRPr>
          </a:p>
          <a:p>
            <a:pPr marL="285750" indent="-285750">
              <a:buFontTx/>
              <a:buChar char="-"/>
            </a:pPr>
            <a:r>
              <a:rPr lang="en-US" dirty="0" err="1" smtClean="0">
                <a:solidFill>
                  <a:srgbClr val="FF0000"/>
                </a:solidFill>
              </a:rPr>
              <a:t>iOS</a:t>
            </a:r>
            <a:endParaRPr lang="en-US" dirty="0">
              <a:solidFill>
                <a:srgbClr val="FF0000"/>
              </a:solidFill>
            </a:endParaRPr>
          </a:p>
          <a:p>
            <a:pPr marL="285750" indent="-285750">
              <a:buFontTx/>
              <a:buChar char="-"/>
            </a:pPr>
            <a:r>
              <a:rPr lang="en-US" dirty="0" smtClean="0">
                <a:solidFill>
                  <a:srgbClr val="FF0000"/>
                </a:solidFill>
              </a:rPr>
              <a:t>Windows Phone</a:t>
            </a:r>
          </a:p>
        </p:txBody>
      </p:sp>
      <p:sp>
        <p:nvSpPr>
          <p:cNvPr id="10" name="Rectangle 9"/>
          <p:cNvSpPr/>
          <p:nvPr/>
        </p:nvSpPr>
        <p:spPr>
          <a:xfrm>
            <a:off x="457203" y="1591738"/>
            <a:ext cx="8229600" cy="1490134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400" b="1" dirty="0" smtClean="0">
                <a:solidFill>
                  <a:srgbClr val="FF0000"/>
                </a:solidFill>
              </a:rPr>
              <a:t>Software</a:t>
            </a:r>
          </a:p>
          <a:p>
            <a:r>
              <a:rPr lang="en-US" sz="2400" b="1" dirty="0" smtClean="0">
                <a:solidFill>
                  <a:srgbClr val="FF0000"/>
                </a:solidFill>
              </a:rPr>
              <a:t>Development</a:t>
            </a:r>
            <a:endParaRPr lang="en-US" sz="2400" b="1" dirty="0">
              <a:solidFill>
                <a:srgbClr val="FF0000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2895602" y="1591741"/>
            <a:ext cx="5791203" cy="149013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 smtClean="0">
                <a:solidFill>
                  <a:srgbClr val="FF0000"/>
                </a:solidFill>
              </a:rPr>
              <a:t>Roles across entire SDLC</a:t>
            </a:r>
          </a:p>
          <a:p>
            <a:pPr marL="285750" indent="-285750">
              <a:buFontTx/>
              <a:buChar char="-"/>
            </a:pPr>
            <a:r>
              <a:rPr lang="en-US" dirty="0" smtClean="0">
                <a:solidFill>
                  <a:srgbClr val="FF0000"/>
                </a:solidFill>
              </a:rPr>
              <a:t>Desktop</a:t>
            </a:r>
            <a:r>
              <a:rPr lang="en-US" dirty="0">
                <a:solidFill>
                  <a:srgbClr val="FF0000"/>
                </a:solidFill>
              </a:rPr>
              <a:t>, web &amp; enterprise solutions</a:t>
            </a:r>
          </a:p>
          <a:p>
            <a:pPr marL="285750" indent="-285750">
              <a:buFontTx/>
              <a:buChar char="-"/>
            </a:pPr>
            <a:r>
              <a:rPr lang="en-US" dirty="0" smtClean="0">
                <a:solidFill>
                  <a:srgbClr val="FF0000"/>
                </a:solidFill>
              </a:rPr>
              <a:t>Java</a:t>
            </a:r>
            <a:r>
              <a:rPr lang="en-US" dirty="0">
                <a:solidFill>
                  <a:srgbClr val="FF0000"/>
                </a:solidFill>
              </a:rPr>
              <a:t>, C#, C++</a:t>
            </a:r>
          </a:p>
          <a:p>
            <a:pPr marL="285750" indent="-285750">
              <a:buFontTx/>
              <a:buChar char="-"/>
            </a:pPr>
            <a:r>
              <a:rPr lang="en-US" dirty="0" smtClean="0">
                <a:solidFill>
                  <a:srgbClr val="FF0000"/>
                </a:solidFill>
              </a:rPr>
              <a:t>Ruby</a:t>
            </a:r>
            <a:r>
              <a:rPr lang="en-US" dirty="0">
                <a:solidFill>
                  <a:srgbClr val="FF0000"/>
                </a:solidFill>
              </a:rPr>
              <a:t>, </a:t>
            </a:r>
            <a:r>
              <a:rPr lang="en-US" dirty="0" err="1">
                <a:solidFill>
                  <a:srgbClr val="FF0000"/>
                </a:solidFill>
              </a:rPr>
              <a:t>Php</a:t>
            </a:r>
            <a:r>
              <a:rPr lang="en-US" dirty="0">
                <a:solidFill>
                  <a:srgbClr val="FF0000"/>
                </a:solidFill>
              </a:rPr>
              <a:t>, Python, </a:t>
            </a:r>
            <a:r>
              <a:rPr lang="en-US" dirty="0" smtClean="0">
                <a:solidFill>
                  <a:srgbClr val="FF0000"/>
                </a:solidFill>
              </a:rPr>
              <a:t>JavaScript</a:t>
            </a:r>
          </a:p>
        </p:txBody>
      </p:sp>
      <p:sp>
        <p:nvSpPr>
          <p:cNvPr id="9" name="Rectangle 8"/>
          <p:cNvSpPr/>
          <p:nvPr/>
        </p:nvSpPr>
        <p:spPr>
          <a:xfrm>
            <a:off x="457194" y="4978407"/>
            <a:ext cx="8229600" cy="1490134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400" b="1" dirty="0" smtClean="0">
                <a:solidFill>
                  <a:srgbClr val="FF0000"/>
                </a:solidFill>
              </a:rPr>
              <a:t>Senior</a:t>
            </a:r>
          </a:p>
          <a:p>
            <a:r>
              <a:rPr lang="en-US" sz="2400" b="1" dirty="0" smtClean="0">
                <a:solidFill>
                  <a:srgbClr val="FF0000"/>
                </a:solidFill>
              </a:rPr>
              <a:t>Appointments</a:t>
            </a:r>
            <a:endParaRPr lang="en-US" sz="2400" b="1" dirty="0">
              <a:solidFill>
                <a:srgbClr val="FF0000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895593" y="4978410"/>
            <a:ext cx="5791203" cy="149013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buFontTx/>
              <a:buChar char="-"/>
            </a:pPr>
            <a:r>
              <a:rPr lang="en-US" dirty="0" smtClean="0">
                <a:solidFill>
                  <a:srgbClr val="FF0000"/>
                </a:solidFill>
              </a:rPr>
              <a:t>CTO </a:t>
            </a:r>
            <a:r>
              <a:rPr lang="en-US" dirty="0">
                <a:solidFill>
                  <a:srgbClr val="FF0000"/>
                </a:solidFill>
              </a:rPr>
              <a:t>&amp; Development </a:t>
            </a:r>
            <a:r>
              <a:rPr lang="en-US" dirty="0" smtClean="0">
                <a:solidFill>
                  <a:srgbClr val="FF0000"/>
                </a:solidFill>
              </a:rPr>
              <a:t>Directors</a:t>
            </a:r>
          </a:p>
          <a:p>
            <a:pPr marL="285750" indent="-285750">
              <a:buFontTx/>
              <a:buChar char="-"/>
            </a:pPr>
            <a:r>
              <a:rPr lang="en-US" dirty="0" smtClean="0">
                <a:solidFill>
                  <a:srgbClr val="FF0000"/>
                </a:solidFill>
              </a:rPr>
              <a:t>Development</a:t>
            </a:r>
            <a:r>
              <a:rPr lang="en-US" dirty="0">
                <a:solidFill>
                  <a:srgbClr val="FF0000"/>
                </a:solidFill>
              </a:rPr>
              <a:t>, Project &amp; Product </a:t>
            </a:r>
            <a:r>
              <a:rPr lang="en-US" dirty="0" smtClean="0">
                <a:solidFill>
                  <a:srgbClr val="FF0000"/>
                </a:solidFill>
              </a:rPr>
              <a:t>Managers</a:t>
            </a:r>
          </a:p>
          <a:p>
            <a:pPr marL="285750" indent="-285750">
              <a:buFontTx/>
              <a:buChar char="-"/>
            </a:pPr>
            <a:r>
              <a:rPr lang="en-US" dirty="0" err="1" smtClean="0">
                <a:solidFill>
                  <a:srgbClr val="FF0000"/>
                </a:solidFill>
              </a:rPr>
              <a:t>Programme</a:t>
            </a:r>
            <a:r>
              <a:rPr lang="en-US" dirty="0" smtClean="0">
                <a:solidFill>
                  <a:srgbClr val="FF0000"/>
                </a:solidFill>
              </a:rPr>
              <a:t>, </a:t>
            </a:r>
            <a:r>
              <a:rPr lang="en-US" dirty="0">
                <a:solidFill>
                  <a:srgbClr val="FF0000"/>
                </a:solidFill>
              </a:rPr>
              <a:t>Service </a:t>
            </a:r>
            <a:r>
              <a:rPr lang="en-US" dirty="0" smtClean="0">
                <a:solidFill>
                  <a:srgbClr val="FF0000"/>
                </a:solidFill>
              </a:rPr>
              <a:t>Delivery Management / Directorship </a:t>
            </a:r>
            <a:r>
              <a:rPr lang="en-US" dirty="0">
                <a:solidFill>
                  <a:srgbClr val="FF0000"/>
                </a:solidFill>
              </a:rPr>
              <a:t>(ITIL)</a:t>
            </a:r>
          </a:p>
        </p:txBody>
      </p:sp>
    </p:spTree>
    <p:extLst>
      <p:ext uri="{BB962C8B-B14F-4D97-AF65-F5344CB8AC3E}">
        <p14:creationId xmlns:p14="http://schemas.microsoft.com/office/powerpoint/2010/main" val="8450245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solidFill>
                  <a:srgbClr val="FF0000"/>
                </a:solidFill>
              </a:rPr>
              <a:t>Our focus</a:t>
            </a:r>
            <a:endParaRPr lang="en-U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dirty="0" smtClean="0">
                <a:solidFill>
                  <a:srgbClr val="FF0000"/>
                </a:solidFill>
              </a:rPr>
              <a:t>We are a focused on customers who have: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High </a:t>
            </a:r>
            <a:r>
              <a:rPr lang="en-US" dirty="0">
                <a:solidFill>
                  <a:srgbClr val="FF0000"/>
                </a:solidFill>
              </a:rPr>
              <a:t>reliance on </a:t>
            </a:r>
            <a:r>
              <a:rPr lang="en-US" dirty="0" smtClean="0">
                <a:solidFill>
                  <a:srgbClr val="FF0000"/>
                </a:solidFill>
              </a:rPr>
              <a:t>IT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Significant application development requirement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Early </a:t>
            </a:r>
            <a:r>
              <a:rPr lang="en-US" dirty="0">
                <a:solidFill>
                  <a:srgbClr val="FF0000"/>
                </a:solidFill>
              </a:rPr>
              <a:t>or mid-growth phases (up to 250 employees</a:t>
            </a:r>
            <a:r>
              <a:rPr lang="en-US" dirty="0" smtClean="0">
                <a:solidFill>
                  <a:srgbClr val="FF0000"/>
                </a:solidFill>
              </a:rPr>
              <a:t>)</a:t>
            </a:r>
          </a:p>
          <a:p>
            <a:r>
              <a:rPr lang="en-US" dirty="0" smtClean="0">
                <a:solidFill>
                  <a:srgbClr val="FF0000"/>
                </a:solidFill>
              </a:rPr>
              <a:t>Resourcing </a:t>
            </a:r>
            <a:r>
              <a:rPr lang="en-US" dirty="0">
                <a:solidFill>
                  <a:srgbClr val="FF0000"/>
                </a:solidFill>
              </a:rPr>
              <a:t>is a critical hindrance to growth</a:t>
            </a:r>
          </a:p>
          <a:p>
            <a:r>
              <a:rPr lang="en-US" dirty="0">
                <a:solidFill>
                  <a:srgbClr val="FF0000"/>
                </a:solidFill>
              </a:rPr>
              <a:t>Limited recruitment capability and immature recruitment </a:t>
            </a:r>
            <a:r>
              <a:rPr lang="en-US" dirty="0" smtClean="0">
                <a:solidFill>
                  <a:srgbClr val="FF0000"/>
                </a:solidFill>
              </a:rPr>
              <a:t>processes</a:t>
            </a:r>
          </a:p>
          <a:p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927316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4434</TotalTime>
  <Words>692</Words>
  <Application>Microsoft Macintosh PowerPoint</Application>
  <PresentationFormat>On-screen Show (4:3)</PresentationFormat>
  <Paragraphs>161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PowerPoint Presentation</vt:lpstr>
      <vt:lpstr>Our Mission</vt:lpstr>
      <vt:lpstr>Resourcing</vt:lpstr>
      <vt:lpstr>An iteration of traditional resourcing</vt:lpstr>
      <vt:lpstr>Our Services</vt:lpstr>
      <vt:lpstr>RESOURCE – your best practice toolset</vt:lpstr>
      <vt:lpstr>Our Promises, Backed Up.</vt:lpstr>
      <vt:lpstr>Technology Competence</vt:lpstr>
      <vt:lpstr>Our focus</vt:lpstr>
      <vt:lpstr>Our Delivery</vt:lpstr>
      <vt:lpstr>Why iter8?</vt:lpstr>
    </vt:vector>
  </TitlesOfParts>
  <Company>nscglobal Ltd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Julian Laister</dc:creator>
  <cp:lastModifiedBy>Julian Laister</cp:lastModifiedBy>
  <cp:revision>395</cp:revision>
  <cp:lastPrinted>2015-04-13T08:33:39Z</cp:lastPrinted>
  <dcterms:created xsi:type="dcterms:W3CDTF">2015-01-05T09:02:33Z</dcterms:created>
  <dcterms:modified xsi:type="dcterms:W3CDTF">2015-04-13T08:47:54Z</dcterms:modified>
</cp:coreProperties>
</file>