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6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0" d="100"/>
          <a:sy n="120" d="100"/>
        </p:scale>
        <p:origin x="-79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2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9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03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1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4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01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731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33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94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6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20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6C2C4-840A-4046-B03C-74A630BD5488}" type="datetimeFigureOut">
              <a:rPr lang="en-US" smtClean="0"/>
              <a:t>2015-01-22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8F7C1-96B5-4716-A9A0-0F41431B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5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754" y="5262979"/>
            <a:ext cx="1489076" cy="837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61" y="4188946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58" y="1196068"/>
            <a:ext cx="2735036" cy="1538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92485" y="244929"/>
            <a:ext cx="1399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66838"/>
                </a:solidFill>
              </a:rPr>
              <a:t>Services</a:t>
            </a:r>
            <a:endParaRPr lang="en-US" sz="2800" b="1" dirty="0">
              <a:solidFill>
                <a:srgbClr val="E66838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432957" y="1714500"/>
            <a:ext cx="2175302" cy="0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432957" y="1722666"/>
            <a:ext cx="0" cy="1737360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99" y="3486150"/>
            <a:ext cx="2083715" cy="1172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485" y="3088399"/>
            <a:ext cx="1414228" cy="795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485" y="5279663"/>
            <a:ext cx="1438741" cy="809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19" y="4185165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5489535" y="4292922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Construction</a:t>
            </a:r>
            <a:endParaRPr lang="en-US" sz="200" b="1" dirty="0" smtClean="0">
              <a:solidFill>
                <a:srgbClr val="E66939"/>
              </a:solidFill>
            </a:endParaRPr>
          </a:p>
          <a:p>
            <a:endParaRPr lang="en-US" sz="150" dirty="0"/>
          </a:p>
        </p:txBody>
      </p:sp>
      <p:sp>
        <p:nvSpPr>
          <p:cNvPr id="23" name="TextBox 22"/>
          <p:cNvSpPr txBox="1"/>
          <p:nvPr/>
        </p:nvSpPr>
        <p:spPr>
          <a:xfrm>
            <a:off x="5810478" y="4610197"/>
            <a:ext cx="565345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u="sng" dirty="0" smtClean="0">
                <a:solidFill>
                  <a:srgbClr val="E66939"/>
                </a:solidFill>
              </a:rPr>
              <a:t>CONSTRUCTION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Installation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Commissioning</a:t>
            </a:r>
            <a:endParaRPr lang="en-US" sz="150" dirty="0" smtClean="0">
              <a:solidFill>
                <a:srgbClr val="E66939"/>
              </a:solidFill>
              <a:effectLst/>
            </a:endParaRPr>
          </a:p>
          <a:p>
            <a:endParaRPr lang="en-US" sz="800" dirty="0"/>
          </a:p>
        </p:txBody>
      </p:sp>
      <p:sp>
        <p:nvSpPr>
          <p:cNvPr id="24" name="TextBox 23"/>
          <p:cNvSpPr txBox="1"/>
          <p:nvPr/>
        </p:nvSpPr>
        <p:spPr>
          <a:xfrm>
            <a:off x="5651962" y="4449333"/>
            <a:ext cx="35997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CONSTRUCTION</a:t>
            </a:r>
          </a:p>
          <a:p>
            <a:endParaRPr lang="en-US" sz="150" dirty="0"/>
          </a:p>
        </p:txBody>
      </p:sp>
      <p:sp>
        <p:nvSpPr>
          <p:cNvPr id="26" name="TextBox 25"/>
          <p:cNvSpPr txBox="1"/>
          <p:nvPr/>
        </p:nvSpPr>
        <p:spPr>
          <a:xfrm>
            <a:off x="7447623" y="4279587"/>
            <a:ext cx="359970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Controls and</a:t>
            </a:r>
          </a:p>
          <a:p>
            <a:r>
              <a:rPr lang="en-US" sz="150" b="1" dirty="0" smtClean="0">
                <a:solidFill>
                  <a:srgbClr val="E66939"/>
                </a:solidFill>
              </a:rPr>
              <a:t>Automation</a:t>
            </a:r>
            <a:r>
              <a:rPr lang="en-US" sz="150" b="1" dirty="0" smtClean="0">
                <a:solidFill>
                  <a:srgbClr val="E66939"/>
                </a:solidFill>
              </a:rPr>
              <a:t> </a:t>
            </a:r>
          </a:p>
          <a:p>
            <a:endParaRPr lang="en-US" sz="15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61" y="3088399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7423661" y="3163097"/>
            <a:ext cx="4304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Project </a:t>
            </a:r>
          </a:p>
          <a:p>
            <a:r>
              <a:rPr lang="en-US" sz="200" b="1" dirty="0" smtClean="0">
                <a:solidFill>
                  <a:srgbClr val="E66939"/>
                </a:solidFill>
              </a:rPr>
              <a:t>Management</a:t>
            </a:r>
            <a:endParaRPr lang="en-US" sz="200" b="1" dirty="0" smtClean="0">
              <a:solidFill>
                <a:srgbClr val="E66939"/>
              </a:solidFill>
            </a:endParaRPr>
          </a:p>
          <a:p>
            <a:endParaRPr lang="en-US" sz="300" dirty="0"/>
          </a:p>
        </p:txBody>
      </p:sp>
      <p:sp>
        <p:nvSpPr>
          <p:cNvPr id="30" name="Rectangle 29"/>
          <p:cNvSpPr/>
          <p:nvPr/>
        </p:nvSpPr>
        <p:spPr>
          <a:xfrm>
            <a:off x="7730141" y="3533690"/>
            <a:ext cx="446400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" b="1" u="sng" dirty="0">
                <a:solidFill>
                  <a:srgbClr val="E66939"/>
                </a:solidFill>
              </a:rPr>
              <a:t>PROJECT </a:t>
            </a:r>
            <a:r>
              <a:rPr lang="en-US" sz="150" b="1" u="sng" dirty="0" smtClean="0">
                <a:solidFill>
                  <a:srgbClr val="E66939"/>
                </a:solidFill>
              </a:rPr>
              <a:t>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Procurement</a:t>
            </a:r>
            <a:endParaRPr lang="en-US" sz="150" dirty="0">
              <a:solidFill>
                <a:srgbClr val="E66939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>
                <a:solidFill>
                  <a:srgbClr val="E66939"/>
                </a:solidFill>
              </a:rPr>
              <a:t>Scheduling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>
                <a:solidFill>
                  <a:srgbClr val="E66939"/>
                </a:solidFill>
              </a:rPr>
              <a:t>Costing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>
                <a:solidFill>
                  <a:srgbClr val="E66939"/>
                </a:solidFill>
              </a:rPr>
              <a:t>Reporting</a:t>
            </a:r>
            <a:endParaRPr lang="en-US" sz="150" dirty="0">
              <a:solidFill>
                <a:srgbClr val="E66939"/>
              </a:solidFill>
              <a:effectLst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715653" y="4615895"/>
            <a:ext cx="685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" b="1" u="sng" dirty="0" smtClean="0">
                <a:solidFill>
                  <a:srgbClr val="E66939"/>
                </a:solidFill>
              </a:rPr>
              <a:t>CONTROLS AND AUTOMATION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" dirty="0" smtClean="0">
                <a:solidFill>
                  <a:srgbClr val="E66939"/>
                </a:solidFill>
              </a:rPr>
              <a:t>Consulting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" dirty="0" smtClean="0">
                <a:solidFill>
                  <a:srgbClr val="E66939"/>
                </a:solidFill>
              </a:rPr>
              <a:t>PLC/HMI Programming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" dirty="0" smtClean="0">
                <a:solidFill>
                  <a:srgbClr val="E66939"/>
                </a:solidFill>
              </a:rPr>
              <a:t>DCS Configuration and Programming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" dirty="0" smtClean="0">
                <a:solidFill>
                  <a:srgbClr val="E66939"/>
                </a:solidFill>
              </a:rPr>
              <a:t>SCADA/RTU Systems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" dirty="0" smtClean="0">
                <a:solidFill>
                  <a:srgbClr val="E66939"/>
                </a:solidFill>
              </a:rPr>
              <a:t>Data Acquisition Systems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" dirty="0" smtClean="0">
                <a:solidFill>
                  <a:srgbClr val="E66939"/>
                </a:solidFill>
              </a:rPr>
              <a:t>Radio, Cellular and Satellite Communications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" dirty="0" smtClean="0">
                <a:solidFill>
                  <a:srgbClr val="E66939"/>
                </a:solidFill>
              </a:rPr>
              <a:t>Fire and Gas Systems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" dirty="0" smtClean="0">
                <a:solidFill>
                  <a:srgbClr val="E66939"/>
                </a:solidFill>
              </a:rPr>
              <a:t>Flow/Temp/Volume/Pressure Measurement</a:t>
            </a:r>
            <a:endParaRPr lang="en-US" sz="200" dirty="0">
              <a:solidFill>
                <a:srgbClr val="E66939"/>
              </a:solidFill>
              <a:effectLst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730141" y="5684309"/>
            <a:ext cx="6713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" b="1" u="sng" dirty="0" smtClean="0">
                <a:solidFill>
                  <a:srgbClr val="E66939"/>
                </a:solidFill>
              </a:rPr>
              <a:t>FIELD SERVICES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24hr Support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Troubleshooting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Commissioning Support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Turn Around Assistance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Preventative Maintenance Scheduling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Inspections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" dirty="0" smtClean="0">
                <a:solidFill>
                  <a:srgbClr val="E66939"/>
                </a:solidFill>
              </a:rPr>
              <a:t>Remote Monitor</a:t>
            </a:r>
            <a:endParaRPr lang="en-US" sz="150" dirty="0">
              <a:solidFill>
                <a:srgbClr val="E66939"/>
              </a:solidFill>
              <a:effectLst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39001" y="5376480"/>
            <a:ext cx="35997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Field Services</a:t>
            </a:r>
            <a:endParaRPr lang="en-US" sz="150" b="1" dirty="0" smtClean="0">
              <a:solidFill>
                <a:srgbClr val="E66939"/>
              </a:solidFill>
            </a:endParaRPr>
          </a:p>
          <a:p>
            <a:endParaRPr lang="en-US" sz="150" dirty="0"/>
          </a:p>
        </p:txBody>
      </p:sp>
      <p:cxnSp>
        <p:nvCxnSpPr>
          <p:cNvPr id="36" name="Straight Arrow Connector 35"/>
          <p:cNvCxnSpPr>
            <a:endCxn id="15" idx="3"/>
          </p:cNvCxnSpPr>
          <p:nvPr/>
        </p:nvCxnSpPr>
        <p:spPr>
          <a:xfrm flipH="1">
            <a:off x="3474814" y="4072195"/>
            <a:ext cx="1234292" cy="0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4709106" y="3533690"/>
            <a:ext cx="486349" cy="2150619"/>
            <a:chOff x="4709106" y="3533690"/>
            <a:chExt cx="486349" cy="2150619"/>
          </a:xfrm>
        </p:grpSpPr>
        <p:cxnSp>
          <p:nvCxnSpPr>
            <p:cNvPr id="35" name="Straight Arrow Connector 34"/>
            <p:cNvCxnSpPr/>
            <p:nvPr/>
          </p:nvCxnSpPr>
          <p:spPr>
            <a:xfrm flipV="1">
              <a:off x="4709106" y="3533691"/>
              <a:ext cx="1" cy="2150618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4709106" y="3533690"/>
              <a:ext cx="486349" cy="6146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4709106" y="4658240"/>
              <a:ext cx="459642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18" idx="1"/>
            </p:cNvCxnSpPr>
            <p:nvPr/>
          </p:nvCxnSpPr>
          <p:spPr>
            <a:xfrm flipH="1">
              <a:off x="4709106" y="5684309"/>
              <a:ext cx="483379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6988486" y="3524388"/>
            <a:ext cx="486349" cy="2150619"/>
            <a:chOff x="4709106" y="3533690"/>
            <a:chExt cx="486349" cy="2150619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709106" y="3533691"/>
              <a:ext cx="1" cy="2150618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709106" y="3533690"/>
              <a:ext cx="486349" cy="6146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>
              <a:off x="4709106" y="4658240"/>
              <a:ext cx="459642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4709106" y="5684309"/>
              <a:ext cx="483379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 flipH="1">
            <a:off x="4709107" y="6410461"/>
            <a:ext cx="2279379" cy="18578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709106" y="5675007"/>
            <a:ext cx="0" cy="754032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6988486" y="5675007"/>
            <a:ext cx="1" cy="735454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4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61" y="5265506"/>
            <a:ext cx="1489076" cy="837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61" y="4188946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58" y="1196068"/>
            <a:ext cx="2735036" cy="1538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92485" y="244929"/>
            <a:ext cx="1494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66838"/>
                </a:solidFill>
              </a:rPr>
              <a:t>Products</a:t>
            </a:r>
            <a:endParaRPr lang="en-US" sz="2800" b="1" dirty="0">
              <a:solidFill>
                <a:srgbClr val="E66838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430236" y="1782536"/>
            <a:ext cx="2178023" cy="272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430236" y="1782536"/>
            <a:ext cx="2721" cy="1677490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19" y="4185165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5489535" y="4292922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Product 2</a:t>
            </a:r>
          </a:p>
          <a:p>
            <a:endParaRPr lang="en-US" sz="150" dirty="0"/>
          </a:p>
        </p:txBody>
      </p:sp>
      <p:sp>
        <p:nvSpPr>
          <p:cNvPr id="24" name="TextBox 23"/>
          <p:cNvSpPr txBox="1"/>
          <p:nvPr/>
        </p:nvSpPr>
        <p:spPr>
          <a:xfrm>
            <a:off x="5651962" y="4449333"/>
            <a:ext cx="35997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CONSTRUCTION</a:t>
            </a:r>
          </a:p>
          <a:p>
            <a:endParaRPr lang="en-US" sz="150" dirty="0"/>
          </a:p>
        </p:txBody>
      </p:sp>
      <p:sp>
        <p:nvSpPr>
          <p:cNvPr id="26" name="TextBox 25"/>
          <p:cNvSpPr txBox="1"/>
          <p:nvPr/>
        </p:nvSpPr>
        <p:spPr>
          <a:xfrm>
            <a:off x="7447623" y="4279587"/>
            <a:ext cx="359970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Controls and</a:t>
            </a:r>
          </a:p>
          <a:p>
            <a:r>
              <a:rPr lang="en-US" sz="150" b="1" dirty="0" smtClean="0">
                <a:solidFill>
                  <a:srgbClr val="E66939"/>
                </a:solidFill>
              </a:rPr>
              <a:t>Automation</a:t>
            </a:r>
            <a:r>
              <a:rPr lang="en-US" sz="150" b="1" dirty="0" smtClean="0">
                <a:solidFill>
                  <a:srgbClr val="E66939"/>
                </a:solidFill>
              </a:rPr>
              <a:t> </a:t>
            </a:r>
          </a:p>
          <a:p>
            <a:endParaRPr lang="en-US" sz="15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61" y="3088399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7423661" y="3163097"/>
            <a:ext cx="4304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Project </a:t>
            </a:r>
          </a:p>
          <a:p>
            <a:r>
              <a:rPr lang="en-US" sz="200" b="1" dirty="0" smtClean="0">
                <a:solidFill>
                  <a:srgbClr val="E66939"/>
                </a:solidFill>
              </a:rPr>
              <a:t>Management</a:t>
            </a:r>
            <a:endParaRPr lang="en-US" sz="200" b="1" dirty="0" smtClean="0">
              <a:solidFill>
                <a:srgbClr val="E66939"/>
              </a:solidFill>
            </a:endParaRPr>
          </a:p>
          <a:p>
            <a:endParaRPr lang="en-US" sz="300" dirty="0"/>
          </a:p>
        </p:txBody>
      </p:sp>
      <p:sp>
        <p:nvSpPr>
          <p:cNvPr id="34" name="TextBox 33"/>
          <p:cNvSpPr txBox="1"/>
          <p:nvPr/>
        </p:nvSpPr>
        <p:spPr>
          <a:xfrm>
            <a:off x="7439001" y="5376480"/>
            <a:ext cx="35997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Field Services</a:t>
            </a:r>
            <a:endParaRPr lang="en-US" sz="150" b="1" dirty="0" smtClean="0">
              <a:solidFill>
                <a:srgbClr val="E66939"/>
              </a:solidFill>
            </a:endParaRPr>
          </a:p>
          <a:p>
            <a:endParaRPr lang="en-US" sz="15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3474814" y="4072195"/>
            <a:ext cx="1234292" cy="0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4709106" y="3533690"/>
            <a:ext cx="486349" cy="2150619"/>
            <a:chOff x="4709106" y="3533690"/>
            <a:chExt cx="486349" cy="2150619"/>
          </a:xfrm>
        </p:grpSpPr>
        <p:cxnSp>
          <p:nvCxnSpPr>
            <p:cNvPr id="35" name="Straight Arrow Connector 34"/>
            <p:cNvCxnSpPr/>
            <p:nvPr/>
          </p:nvCxnSpPr>
          <p:spPr>
            <a:xfrm flipV="1">
              <a:off x="4709106" y="3533691"/>
              <a:ext cx="1" cy="2150618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4709106" y="3533690"/>
              <a:ext cx="486349" cy="6146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4709106" y="4658240"/>
              <a:ext cx="459642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4709106" y="5684309"/>
              <a:ext cx="483379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6988486" y="3524388"/>
            <a:ext cx="486349" cy="2150619"/>
            <a:chOff x="4709106" y="3533690"/>
            <a:chExt cx="486349" cy="2150619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709106" y="3533691"/>
              <a:ext cx="1" cy="2150618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709106" y="3533690"/>
              <a:ext cx="486349" cy="6146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>
              <a:off x="4709106" y="4658240"/>
              <a:ext cx="459642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4709106" y="5684309"/>
              <a:ext cx="483379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 flipH="1">
            <a:off x="4709107" y="6410461"/>
            <a:ext cx="2279379" cy="18578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709106" y="5675007"/>
            <a:ext cx="0" cy="754032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6988486" y="5675007"/>
            <a:ext cx="1" cy="735454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46" y="3486151"/>
            <a:ext cx="2083715" cy="1172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19" y="3067390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TextBox 37"/>
          <p:cNvSpPr txBox="1"/>
          <p:nvPr/>
        </p:nvSpPr>
        <p:spPr>
          <a:xfrm>
            <a:off x="5489535" y="3175147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Product 1</a:t>
            </a:r>
          </a:p>
          <a:p>
            <a:endParaRPr lang="en-US" sz="15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485" y="5278389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TextBox 40"/>
          <p:cNvSpPr txBox="1"/>
          <p:nvPr/>
        </p:nvSpPr>
        <p:spPr>
          <a:xfrm>
            <a:off x="5485501" y="5386146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Product 3</a:t>
            </a:r>
          </a:p>
          <a:p>
            <a:endParaRPr lang="en-US" sz="150" dirty="0"/>
          </a:p>
        </p:txBody>
      </p:sp>
      <p:sp>
        <p:nvSpPr>
          <p:cNvPr id="45" name="TextBox 44"/>
          <p:cNvSpPr txBox="1"/>
          <p:nvPr/>
        </p:nvSpPr>
        <p:spPr>
          <a:xfrm>
            <a:off x="7715653" y="3190027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Product 4</a:t>
            </a:r>
          </a:p>
          <a:p>
            <a:endParaRPr lang="en-US" sz="150" dirty="0"/>
          </a:p>
        </p:txBody>
      </p:sp>
      <p:sp>
        <p:nvSpPr>
          <p:cNvPr id="46" name="TextBox 45"/>
          <p:cNvSpPr txBox="1"/>
          <p:nvPr/>
        </p:nvSpPr>
        <p:spPr>
          <a:xfrm>
            <a:off x="7715899" y="4291518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Product 5</a:t>
            </a:r>
          </a:p>
          <a:p>
            <a:endParaRPr lang="en-US" sz="150" dirty="0"/>
          </a:p>
        </p:txBody>
      </p:sp>
      <p:sp>
        <p:nvSpPr>
          <p:cNvPr id="47" name="TextBox 46"/>
          <p:cNvSpPr txBox="1"/>
          <p:nvPr/>
        </p:nvSpPr>
        <p:spPr>
          <a:xfrm>
            <a:off x="7730141" y="5376480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Product 6</a:t>
            </a:r>
          </a:p>
          <a:p>
            <a:endParaRPr lang="en-US" sz="150" dirty="0"/>
          </a:p>
        </p:txBody>
      </p:sp>
    </p:spTree>
    <p:extLst>
      <p:ext uri="{BB962C8B-B14F-4D97-AF65-F5344CB8AC3E}">
        <p14:creationId xmlns:p14="http://schemas.microsoft.com/office/powerpoint/2010/main" val="18676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61" y="5265506"/>
            <a:ext cx="1489076" cy="837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61" y="4188946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58" y="1196068"/>
            <a:ext cx="2735036" cy="1538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92485" y="244929"/>
            <a:ext cx="1806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66838"/>
                </a:solidFill>
              </a:rPr>
              <a:t>Equipment</a:t>
            </a:r>
            <a:endParaRPr lang="en-US" sz="2800" b="1" dirty="0">
              <a:solidFill>
                <a:srgbClr val="E66838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430235" y="1820636"/>
            <a:ext cx="2178023" cy="272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428343" y="1823358"/>
            <a:ext cx="4615" cy="1636668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19" y="4185165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5489535" y="4292922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Equipment </a:t>
            </a:r>
            <a:r>
              <a:rPr lang="en-US" sz="200" b="1" dirty="0" smtClean="0">
                <a:solidFill>
                  <a:srgbClr val="E66939"/>
                </a:solidFill>
              </a:rPr>
              <a:t>2</a:t>
            </a:r>
          </a:p>
          <a:p>
            <a:endParaRPr lang="en-US" sz="150" dirty="0"/>
          </a:p>
        </p:txBody>
      </p:sp>
      <p:sp>
        <p:nvSpPr>
          <p:cNvPr id="24" name="TextBox 23"/>
          <p:cNvSpPr txBox="1"/>
          <p:nvPr/>
        </p:nvSpPr>
        <p:spPr>
          <a:xfrm>
            <a:off x="5651962" y="4449333"/>
            <a:ext cx="35997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CONSTRUCTION</a:t>
            </a:r>
          </a:p>
          <a:p>
            <a:endParaRPr lang="en-US" sz="150" dirty="0"/>
          </a:p>
        </p:txBody>
      </p:sp>
      <p:sp>
        <p:nvSpPr>
          <p:cNvPr id="26" name="TextBox 25"/>
          <p:cNvSpPr txBox="1"/>
          <p:nvPr/>
        </p:nvSpPr>
        <p:spPr>
          <a:xfrm>
            <a:off x="7447623" y="4279587"/>
            <a:ext cx="359970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Controls and</a:t>
            </a:r>
          </a:p>
          <a:p>
            <a:r>
              <a:rPr lang="en-US" sz="150" b="1" dirty="0" smtClean="0">
                <a:solidFill>
                  <a:srgbClr val="E66939"/>
                </a:solidFill>
              </a:rPr>
              <a:t>Automation</a:t>
            </a:r>
            <a:r>
              <a:rPr lang="en-US" sz="150" b="1" dirty="0" smtClean="0">
                <a:solidFill>
                  <a:srgbClr val="E66939"/>
                </a:solidFill>
              </a:rPr>
              <a:t> </a:t>
            </a:r>
          </a:p>
          <a:p>
            <a:endParaRPr lang="en-US" sz="15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61" y="3088399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7423661" y="3163097"/>
            <a:ext cx="4304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Project </a:t>
            </a:r>
          </a:p>
          <a:p>
            <a:r>
              <a:rPr lang="en-US" sz="200" b="1" dirty="0" smtClean="0">
                <a:solidFill>
                  <a:srgbClr val="E66939"/>
                </a:solidFill>
              </a:rPr>
              <a:t>Management</a:t>
            </a:r>
            <a:endParaRPr lang="en-US" sz="200" b="1" dirty="0" smtClean="0">
              <a:solidFill>
                <a:srgbClr val="E66939"/>
              </a:solidFill>
            </a:endParaRPr>
          </a:p>
          <a:p>
            <a:endParaRPr lang="en-US" sz="300" dirty="0"/>
          </a:p>
        </p:txBody>
      </p:sp>
      <p:sp>
        <p:nvSpPr>
          <p:cNvPr id="34" name="TextBox 33"/>
          <p:cNvSpPr txBox="1"/>
          <p:nvPr/>
        </p:nvSpPr>
        <p:spPr>
          <a:xfrm>
            <a:off x="7439001" y="5376480"/>
            <a:ext cx="35997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Field Services</a:t>
            </a:r>
            <a:endParaRPr lang="en-US" sz="150" b="1" dirty="0" smtClean="0">
              <a:solidFill>
                <a:srgbClr val="E66939"/>
              </a:solidFill>
            </a:endParaRPr>
          </a:p>
          <a:p>
            <a:endParaRPr lang="en-US" sz="15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3474814" y="4072195"/>
            <a:ext cx="1234292" cy="0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4709106" y="3533690"/>
            <a:ext cx="486349" cy="2150619"/>
            <a:chOff x="4709106" y="3533690"/>
            <a:chExt cx="486349" cy="2150619"/>
          </a:xfrm>
        </p:grpSpPr>
        <p:cxnSp>
          <p:nvCxnSpPr>
            <p:cNvPr id="35" name="Straight Arrow Connector 34"/>
            <p:cNvCxnSpPr/>
            <p:nvPr/>
          </p:nvCxnSpPr>
          <p:spPr>
            <a:xfrm flipV="1">
              <a:off x="4709106" y="3533691"/>
              <a:ext cx="1" cy="2150618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4709106" y="3533690"/>
              <a:ext cx="486349" cy="6146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4709106" y="4658240"/>
              <a:ext cx="459642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4709106" y="5684309"/>
              <a:ext cx="483379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6988486" y="3524388"/>
            <a:ext cx="486349" cy="2150619"/>
            <a:chOff x="4709106" y="3533690"/>
            <a:chExt cx="486349" cy="2150619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709106" y="3533691"/>
              <a:ext cx="1" cy="2150618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709106" y="3533690"/>
              <a:ext cx="486349" cy="6146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>
              <a:off x="4709106" y="4658240"/>
              <a:ext cx="459642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4709106" y="5684309"/>
              <a:ext cx="483379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 flipH="1">
            <a:off x="4709107" y="6410461"/>
            <a:ext cx="2279379" cy="18578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709106" y="5675007"/>
            <a:ext cx="0" cy="754032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6988486" y="5675007"/>
            <a:ext cx="1" cy="735454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19" y="3067390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TextBox 37"/>
          <p:cNvSpPr txBox="1"/>
          <p:nvPr/>
        </p:nvSpPr>
        <p:spPr>
          <a:xfrm>
            <a:off x="5489535" y="3175147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Equipment</a:t>
            </a:r>
            <a:r>
              <a:rPr lang="en-US" sz="200" b="1" dirty="0" smtClean="0">
                <a:solidFill>
                  <a:srgbClr val="E66939"/>
                </a:solidFill>
              </a:rPr>
              <a:t> 1</a:t>
            </a:r>
          </a:p>
          <a:p>
            <a:endParaRPr lang="en-US" sz="15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485" y="5278389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TextBox 40"/>
          <p:cNvSpPr txBox="1"/>
          <p:nvPr/>
        </p:nvSpPr>
        <p:spPr>
          <a:xfrm>
            <a:off x="5485501" y="5386146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Equipment</a:t>
            </a:r>
            <a:r>
              <a:rPr lang="en-US" sz="200" b="1" dirty="0" smtClean="0">
                <a:solidFill>
                  <a:srgbClr val="E66939"/>
                </a:solidFill>
              </a:rPr>
              <a:t> 3</a:t>
            </a:r>
          </a:p>
          <a:p>
            <a:endParaRPr lang="en-US" sz="150" dirty="0"/>
          </a:p>
        </p:txBody>
      </p:sp>
      <p:sp>
        <p:nvSpPr>
          <p:cNvPr id="45" name="TextBox 44"/>
          <p:cNvSpPr txBox="1"/>
          <p:nvPr/>
        </p:nvSpPr>
        <p:spPr>
          <a:xfrm>
            <a:off x="7715653" y="3190027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Equipment </a:t>
            </a:r>
            <a:r>
              <a:rPr lang="en-US" sz="200" b="1" dirty="0" smtClean="0">
                <a:solidFill>
                  <a:srgbClr val="E66939"/>
                </a:solidFill>
              </a:rPr>
              <a:t>4</a:t>
            </a:r>
          </a:p>
          <a:p>
            <a:endParaRPr lang="en-US" sz="150" dirty="0"/>
          </a:p>
        </p:txBody>
      </p:sp>
      <p:sp>
        <p:nvSpPr>
          <p:cNvPr id="46" name="TextBox 45"/>
          <p:cNvSpPr txBox="1"/>
          <p:nvPr/>
        </p:nvSpPr>
        <p:spPr>
          <a:xfrm>
            <a:off x="7715899" y="4291518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Equipment</a:t>
            </a:r>
            <a:r>
              <a:rPr lang="en-US" sz="200" b="1" dirty="0" smtClean="0">
                <a:solidFill>
                  <a:srgbClr val="E66939"/>
                </a:solidFill>
              </a:rPr>
              <a:t> 5</a:t>
            </a:r>
          </a:p>
          <a:p>
            <a:endParaRPr lang="en-US" sz="150" dirty="0"/>
          </a:p>
        </p:txBody>
      </p:sp>
      <p:sp>
        <p:nvSpPr>
          <p:cNvPr id="47" name="TextBox 46"/>
          <p:cNvSpPr txBox="1"/>
          <p:nvPr/>
        </p:nvSpPr>
        <p:spPr>
          <a:xfrm>
            <a:off x="7730141" y="5376480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Equipment</a:t>
            </a:r>
            <a:r>
              <a:rPr lang="en-US" sz="200" b="1" dirty="0" smtClean="0">
                <a:solidFill>
                  <a:srgbClr val="E66939"/>
                </a:solidFill>
              </a:rPr>
              <a:t> 6</a:t>
            </a:r>
          </a:p>
          <a:p>
            <a:endParaRPr lang="en-US" sz="15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56" y="3460026"/>
            <a:ext cx="2146225" cy="1207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512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58" y="4837588"/>
            <a:ext cx="1433098" cy="806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58" y="3761027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55" y="768149"/>
            <a:ext cx="2735036" cy="1538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92485" y="244929"/>
            <a:ext cx="1687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66838"/>
                </a:solidFill>
              </a:rPr>
              <a:t>Resources</a:t>
            </a:r>
            <a:endParaRPr lang="en-US" sz="2800" b="1" dirty="0">
              <a:solidFill>
                <a:srgbClr val="E66838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459732" y="1443778"/>
            <a:ext cx="2178023" cy="272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456893" y="1443778"/>
            <a:ext cx="5563" cy="1588329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016" y="3757246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5519032" y="3865003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Applications</a:t>
            </a:r>
          </a:p>
          <a:p>
            <a:endParaRPr lang="en-US" sz="150" dirty="0"/>
          </a:p>
        </p:txBody>
      </p:sp>
      <p:sp>
        <p:nvSpPr>
          <p:cNvPr id="24" name="TextBox 23"/>
          <p:cNvSpPr txBox="1"/>
          <p:nvPr/>
        </p:nvSpPr>
        <p:spPr>
          <a:xfrm>
            <a:off x="5681459" y="4021414"/>
            <a:ext cx="35997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CONSTRUCTION</a:t>
            </a:r>
          </a:p>
          <a:p>
            <a:endParaRPr lang="en-US" sz="150" dirty="0"/>
          </a:p>
        </p:txBody>
      </p:sp>
      <p:sp>
        <p:nvSpPr>
          <p:cNvPr id="26" name="TextBox 25"/>
          <p:cNvSpPr txBox="1"/>
          <p:nvPr/>
        </p:nvSpPr>
        <p:spPr>
          <a:xfrm>
            <a:off x="7477120" y="3851668"/>
            <a:ext cx="359970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Controls and</a:t>
            </a:r>
          </a:p>
          <a:p>
            <a:r>
              <a:rPr lang="en-US" sz="150" b="1" dirty="0" smtClean="0">
                <a:solidFill>
                  <a:srgbClr val="E66939"/>
                </a:solidFill>
              </a:rPr>
              <a:t>Automation</a:t>
            </a:r>
            <a:r>
              <a:rPr lang="en-US" sz="150" b="1" dirty="0" smtClean="0">
                <a:solidFill>
                  <a:srgbClr val="E66939"/>
                </a:solidFill>
              </a:rPr>
              <a:t> </a:t>
            </a:r>
          </a:p>
          <a:p>
            <a:endParaRPr lang="en-US" sz="15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113" y="5892416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5521210" y="5994328"/>
            <a:ext cx="43040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OEM Links</a:t>
            </a:r>
          </a:p>
          <a:p>
            <a:endParaRPr lang="en-US" sz="300" dirty="0"/>
          </a:p>
        </p:txBody>
      </p:sp>
      <p:sp>
        <p:nvSpPr>
          <p:cNvPr id="34" name="TextBox 33"/>
          <p:cNvSpPr txBox="1"/>
          <p:nvPr/>
        </p:nvSpPr>
        <p:spPr>
          <a:xfrm>
            <a:off x="7468498" y="4948561"/>
            <a:ext cx="35997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" b="1" dirty="0" smtClean="0">
                <a:solidFill>
                  <a:srgbClr val="E66939"/>
                </a:solidFill>
              </a:rPr>
              <a:t>Field Services</a:t>
            </a:r>
            <a:endParaRPr lang="en-US" sz="150" b="1" dirty="0" smtClean="0">
              <a:solidFill>
                <a:srgbClr val="E66939"/>
              </a:solidFill>
            </a:endParaRPr>
          </a:p>
          <a:p>
            <a:endParaRPr lang="en-US" sz="15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3504311" y="3644276"/>
            <a:ext cx="1234292" cy="0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4738603" y="3105772"/>
            <a:ext cx="1" cy="2150618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738603" y="3105771"/>
            <a:ext cx="486349" cy="6146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4738603" y="4230321"/>
            <a:ext cx="481097" cy="3012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4738603" y="5256390"/>
            <a:ext cx="483379" cy="0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7014329" y="3104935"/>
            <a:ext cx="486349" cy="2150619"/>
            <a:chOff x="4709106" y="3533690"/>
            <a:chExt cx="486349" cy="2150619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709106" y="3533691"/>
              <a:ext cx="1" cy="2150618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709106" y="3533690"/>
              <a:ext cx="486349" cy="6146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>
              <a:off x="4709106" y="4658240"/>
              <a:ext cx="459642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4709106" y="5684309"/>
              <a:ext cx="483379" cy="0"/>
            </a:xfrm>
            <a:prstGeom prst="straightConnector1">
              <a:avLst/>
            </a:prstGeom>
            <a:ln>
              <a:solidFill>
                <a:srgbClr val="E66838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Arrow Connector 63"/>
          <p:cNvCxnSpPr/>
          <p:nvPr/>
        </p:nvCxnSpPr>
        <p:spPr>
          <a:xfrm flipV="1">
            <a:off x="4738603" y="5247088"/>
            <a:ext cx="0" cy="1197255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7017982" y="5247087"/>
            <a:ext cx="1" cy="1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016" y="2639471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TextBox 37"/>
          <p:cNvSpPr txBox="1"/>
          <p:nvPr/>
        </p:nvSpPr>
        <p:spPr>
          <a:xfrm>
            <a:off x="5567109" y="2741776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FAQ’s</a:t>
            </a:r>
          </a:p>
          <a:p>
            <a:endParaRPr lang="en-US" sz="15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982" y="4850470"/>
            <a:ext cx="1410194" cy="79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TextBox 40"/>
          <p:cNvSpPr txBox="1"/>
          <p:nvPr/>
        </p:nvSpPr>
        <p:spPr>
          <a:xfrm>
            <a:off x="5543573" y="4948561"/>
            <a:ext cx="35997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Library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745396" y="3863599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App 2</a:t>
            </a:r>
          </a:p>
          <a:p>
            <a:endParaRPr lang="en-US" sz="150" dirty="0"/>
          </a:p>
        </p:txBody>
      </p:sp>
      <p:sp>
        <p:nvSpPr>
          <p:cNvPr id="47" name="TextBox 46"/>
          <p:cNvSpPr txBox="1"/>
          <p:nvPr/>
        </p:nvSpPr>
        <p:spPr>
          <a:xfrm>
            <a:off x="7759638" y="4948561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 smtClean="0">
                <a:solidFill>
                  <a:srgbClr val="E66939"/>
                </a:solidFill>
              </a:rPr>
              <a:t>App 3</a:t>
            </a:r>
          </a:p>
          <a:p>
            <a:endParaRPr lang="en-US" sz="15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566" y="3045995"/>
            <a:ext cx="2105469" cy="1184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48" name="Straight Arrow Connector 47"/>
          <p:cNvCxnSpPr/>
          <p:nvPr/>
        </p:nvCxnSpPr>
        <p:spPr>
          <a:xfrm flipH="1">
            <a:off x="4726734" y="6442933"/>
            <a:ext cx="483379" cy="0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353" y="2646322"/>
            <a:ext cx="1386256" cy="7797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0" name="Straight Arrow Connector 49"/>
          <p:cNvCxnSpPr/>
          <p:nvPr/>
        </p:nvCxnSpPr>
        <p:spPr>
          <a:xfrm flipH="1" flipV="1">
            <a:off x="6642100" y="4229100"/>
            <a:ext cx="375884" cy="1222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798285" y="2744834"/>
            <a:ext cx="359970" cy="14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b="1" dirty="0">
                <a:solidFill>
                  <a:srgbClr val="E66939"/>
                </a:solidFill>
              </a:rPr>
              <a:t> </a:t>
            </a:r>
            <a:r>
              <a:rPr lang="en-US" sz="200" b="1" dirty="0" smtClean="0">
                <a:solidFill>
                  <a:srgbClr val="E66939"/>
                </a:solidFill>
              </a:rPr>
              <a:t>  App 1</a:t>
            </a:r>
            <a:endParaRPr lang="en-US" dirty="0"/>
          </a:p>
          <a:p>
            <a:endParaRPr lang="en-US" sz="15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20" y="5812200"/>
            <a:ext cx="1367578" cy="924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4" name="Straight Arrow Connector 53"/>
          <p:cNvCxnSpPr/>
          <p:nvPr/>
        </p:nvCxnSpPr>
        <p:spPr>
          <a:xfrm>
            <a:off x="6632057" y="6254696"/>
            <a:ext cx="1016426" cy="6146"/>
          </a:xfrm>
          <a:prstGeom prst="straightConnector1">
            <a:avLst/>
          </a:prstGeom>
          <a:ln>
            <a:solidFill>
              <a:srgbClr val="E6683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22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55" y="768149"/>
            <a:ext cx="2735036" cy="1538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92485" y="244929"/>
            <a:ext cx="1009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66838"/>
                </a:solidFill>
              </a:rPr>
              <a:t>News</a:t>
            </a:r>
            <a:endParaRPr lang="en-US" sz="2800" b="1" dirty="0">
              <a:solidFill>
                <a:srgbClr val="E66838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463951" y="1534656"/>
            <a:ext cx="2178023" cy="272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462457" y="1534656"/>
            <a:ext cx="1494" cy="149745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574" y="3032107"/>
            <a:ext cx="2231845" cy="1255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995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55" y="768149"/>
            <a:ext cx="2735036" cy="1538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92485" y="244929"/>
            <a:ext cx="1563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66838"/>
                </a:solidFill>
              </a:rPr>
              <a:t>About Us</a:t>
            </a:r>
            <a:endParaRPr lang="en-US" sz="2800" b="1" dirty="0">
              <a:solidFill>
                <a:srgbClr val="E66838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459732" y="1585456"/>
            <a:ext cx="2178023" cy="272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459732" y="1585456"/>
            <a:ext cx="2725" cy="144665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513" y="3032108"/>
            <a:ext cx="2235887" cy="1257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758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55" y="768149"/>
            <a:ext cx="2735036" cy="1538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92485" y="244929"/>
            <a:ext cx="1790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66838"/>
                </a:solidFill>
              </a:rPr>
              <a:t>Contact Us</a:t>
            </a:r>
            <a:endParaRPr lang="en-US" sz="2800" b="1" dirty="0">
              <a:solidFill>
                <a:srgbClr val="E66838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459732" y="1629906"/>
            <a:ext cx="2178023" cy="272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459732" y="1629906"/>
            <a:ext cx="2726" cy="140220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789" y="3032108"/>
            <a:ext cx="2235886" cy="1257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73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55" y="768149"/>
            <a:ext cx="2735036" cy="1538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92485" y="244929"/>
            <a:ext cx="1306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66838"/>
                </a:solidFill>
              </a:rPr>
              <a:t>Careers</a:t>
            </a:r>
            <a:endParaRPr lang="en-US" sz="2800" b="1" dirty="0">
              <a:solidFill>
                <a:srgbClr val="E66838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456007" y="1744206"/>
            <a:ext cx="2178023" cy="272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452282" y="1744206"/>
            <a:ext cx="10176" cy="1287902"/>
          </a:xfrm>
          <a:prstGeom prst="straightConnector1">
            <a:avLst/>
          </a:prstGeom>
          <a:ln>
            <a:solidFill>
              <a:srgbClr val="E6683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153" y="3032108"/>
            <a:ext cx="2218610" cy="1247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940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129</Words>
  <Application>Microsoft Office PowerPoint</Application>
  <PresentationFormat>Widescreen</PresentationFormat>
  <Paragraphs>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Jamie Kellerman</dc:creator>
  <cp:lastModifiedBy>Jamie Kellerman</cp:lastModifiedBy>
  <cp:revision>16</cp:revision>
  <dcterms:created xsi:type="dcterms:W3CDTF">2015-01-22T15:37:22Z</dcterms:created>
  <dcterms:modified xsi:type="dcterms:W3CDTF">2015-01-22T19:42:02Z</dcterms:modified>
</cp:coreProperties>
</file>