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5" r:id="rId10"/>
    <p:sldId id="263" r:id="rId11"/>
    <p:sldId id="26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80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60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5" y="0"/>
            <a:ext cx="1217831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5978" y="643942"/>
            <a:ext cx="9144000" cy="1423583"/>
          </a:xfrm>
        </p:spPr>
        <p:txBody>
          <a:bodyPr anchor="b"/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978" y="2159601"/>
            <a:ext cx="9144000" cy="731705"/>
          </a:xfrm>
        </p:spPr>
        <p:txBody>
          <a:bodyPr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611892" y="5314520"/>
            <a:ext cx="1883801" cy="12994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v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806" y="5537852"/>
            <a:ext cx="3375050" cy="967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946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3C7D2F-B605-7C47-A559-6E915AC2B77E}" type="datetimeFigureOut">
              <a:rPr lang="en-US" smtClean="0"/>
              <a:t>1/16/24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D58A6D-2885-4E48-BF84-9BC046E3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96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3C7D2F-B605-7C47-A559-6E915AC2B77E}" type="datetimeFigureOut">
              <a:rPr lang="en-US" smtClean="0"/>
              <a:t>1/16/24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D58A6D-2885-4E48-BF84-9BC046E3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851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3C7D2F-B605-7C47-A559-6E915AC2B77E}" type="datetimeFigureOut">
              <a:rPr lang="en-US" smtClean="0"/>
              <a:t>1/16/24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D58A6D-2885-4E48-BF84-9BC046E3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964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3C7D2F-B605-7C47-A559-6E915AC2B77E}" type="datetimeFigureOut">
              <a:rPr lang="en-US" smtClean="0"/>
              <a:t>1/16/24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D58A6D-2885-4E48-BF84-9BC046E3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192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3C7D2F-B605-7C47-A559-6E915AC2B77E}" type="datetimeFigureOut">
              <a:rPr lang="en-US" smtClean="0"/>
              <a:t>1/16/24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D58A6D-2885-4E48-BF84-9BC046E3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29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3C7D2F-B605-7C47-A559-6E915AC2B77E}" type="datetimeFigureOut">
              <a:rPr lang="en-US" smtClean="0"/>
              <a:t>1/16/24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D58A6D-2885-4E48-BF84-9BC046E3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728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3C7D2F-B605-7C47-A559-6E915AC2B77E}" type="datetimeFigureOut">
              <a:rPr lang="en-US" smtClean="0"/>
              <a:t>1/16/24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D58A6D-2885-4E48-BF84-9BC046E3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744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3C7D2F-B605-7C47-A559-6E915AC2B77E}" type="datetimeFigureOut">
              <a:rPr lang="en-US" smtClean="0"/>
              <a:t>1/16/24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D58A6D-2885-4E48-BF84-9BC046E3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673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3C7D2F-B605-7C47-A559-6E915AC2B77E}" type="datetimeFigureOut">
              <a:rPr lang="en-US" smtClean="0"/>
              <a:t>1/16/24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D58A6D-2885-4E48-BF84-9BC046E3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97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3C7D2F-B605-7C47-A559-6E915AC2B77E}" type="datetimeFigureOut">
              <a:rPr lang="en-US" smtClean="0"/>
              <a:t>1/16/24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D58A6D-2885-4E48-BF84-9BC046E3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245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"/>
            <a:ext cx="12192001" cy="686570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288758" y="6036415"/>
            <a:ext cx="1203158" cy="74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99907" y="5849090"/>
            <a:ext cx="624496" cy="74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758" y="6103853"/>
            <a:ext cx="2027513" cy="58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264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53622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8E560D3-CFF2-4157-94BB-BCA76481A079}"/>
              </a:ext>
            </a:extLst>
          </p:cNvPr>
          <p:cNvSpPr txBox="1"/>
          <p:nvPr/>
        </p:nvSpPr>
        <p:spPr>
          <a:xfrm>
            <a:off x="6096000" y="2319594"/>
            <a:ext cx="421005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Match of a Lifetime</a:t>
            </a: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As a </a:t>
            </a:r>
            <a:r>
              <a:rPr lang="en-AU" sz="1200" u="sng" dirty="0">
                <a:latin typeface="Calibri Light" panose="020F0302020204030204" pitchFamily="34" charset="0"/>
                <a:cs typeface="Calibri Light" panose="020F0302020204030204" pitchFamily="34" charset="0"/>
              </a:rPr>
              <a:t>separate package that is only available to Partners of SCG Cricket</a:t>
            </a:r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 is the Match of a Lifetime on the SCG. </a:t>
            </a: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This could take the form of one 40-over match for 24 clients/staff or two T20 matches involving 44 clients/staff. Teams will have full access to the changerooms and be provided with a sit down lunch. </a:t>
            </a: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Fee: $45,000 + Catering</a:t>
            </a: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8196" name="Picture 4" descr="Image result for cricket on the scg">
            <a:extLst>
              <a:ext uri="{FF2B5EF4-FFF2-40B4-BE49-F238E27FC236}">
                <a16:creationId xmlns:a16="http://schemas.microsoft.com/office/drawing/2014/main" id="{E08A588D-B584-4C17-BBAF-06D3497EFC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762000"/>
            <a:ext cx="4933950" cy="37004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29C9A39-370E-4B9A-B041-B9FC8E05EE9A}"/>
              </a:ext>
            </a:extLst>
          </p:cNvPr>
          <p:cNvSpPr/>
          <p:nvPr/>
        </p:nvSpPr>
        <p:spPr>
          <a:xfrm>
            <a:off x="7046745" y="1306752"/>
            <a:ext cx="1525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FF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484175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D20D40F-F643-44FA-992F-E0F574778820}"/>
              </a:ext>
            </a:extLst>
          </p:cNvPr>
          <p:cNvSpPr txBox="1"/>
          <p:nvPr/>
        </p:nvSpPr>
        <p:spPr>
          <a:xfrm>
            <a:off x="749424" y="1679782"/>
            <a:ext cx="4523912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>
                <a:solidFill>
                  <a:schemeClr val="accent4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Proposed Package</a:t>
            </a:r>
            <a:endParaRPr lang="en-AU" sz="1200" dirty="0">
              <a:solidFill>
                <a:schemeClr val="accent4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AU" sz="12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AU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Net Session and Barbecue</a:t>
            </a: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	- 20 x kids with nominated parent (client)</a:t>
            </a: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	- training session with NSW and/or Australian player</a:t>
            </a: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	- Tour of SCG change rooms and photos on ground</a:t>
            </a: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	- BBQ for all guests</a:t>
            </a: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AU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Corporate Suite – Day of Test Match</a:t>
            </a: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	- 16 x guests</a:t>
            </a: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	- Gold Catering &amp; Beverage package</a:t>
            </a: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	- Host car parking spot</a:t>
            </a:r>
          </a:p>
          <a:p>
            <a:endParaRPr lang="en-AU" sz="12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AU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Corporate Suite – ODI</a:t>
            </a: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	- 16 x guests</a:t>
            </a: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	- Gold Catering &amp; Beverage package</a:t>
            </a: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	- Host car parking spot</a:t>
            </a: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E6E47B-8CCE-426F-9744-E573CC29025E}"/>
              </a:ext>
            </a:extLst>
          </p:cNvPr>
          <p:cNvSpPr txBox="1"/>
          <p:nvPr/>
        </p:nvSpPr>
        <p:spPr>
          <a:xfrm>
            <a:off x="6452218" y="1955734"/>
            <a:ext cx="452391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Corporate Suite – BBL Match</a:t>
            </a: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	- 16 x guests</a:t>
            </a: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	- Gold Catering &amp; Beverage package</a:t>
            </a: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	- Host car parking spot</a:t>
            </a:r>
          </a:p>
          <a:p>
            <a:endParaRPr lang="en-AU" sz="12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AU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SCG Dressing Room ‘Silver Service’ Executive Lunch</a:t>
            </a: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	- 12 x people</a:t>
            </a: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	- Fine Dining</a:t>
            </a: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	- Former Australian Player as host</a:t>
            </a: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AU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Primary Sponsor of SCG Cricket</a:t>
            </a:r>
          </a:p>
          <a:p>
            <a:r>
              <a:rPr lang="en-AU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	- </a:t>
            </a:r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Brand associated with Sydney Cricket Club</a:t>
            </a:r>
          </a:p>
          <a:p>
            <a:r>
              <a:rPr lang="en-AU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	- </a:t>
            </a:r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Logos present on team Uniform</a:t>
            </a:r>
            <a:endParaRPr lang="en-AU" sz="12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AU" sz="12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AU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Access to Match of a Lifetime</a:t>
            </a: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	- Host a Cricket match on the SCG</a:t>
            </a: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	- Only available to partners of SCG Cricket</a:t>
            </a: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AU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Fee: </a:t>
            </a:r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$80,000 (+ GST)</a:t>
            </a: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98BEAFA-D33F-47AA-AFC4-6DEB5165E1F0}"/>
              </a:ext>
            </a:extLst>
          </p:cNvPr>
          <p:cNvSpPr/>
          <p:nvPr/>
        </p:nvSpPr>
        <p:spPr>
          <a:xfrm>
            <a:off x="894520" y="714198"/>
            <a:ext cx="1525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FF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386262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D0703DC-5144-4225-8EC7-C612F18E7CC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6876" y="968375"/>
            <a:ext cx="6106038" cy="40702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8E560D3-CFF2-4157-94BB-BCA76481A079}"/>
              </a:ext>
            </a:extLst>
          </p:cNvPr>
          <p:cNvSpPr txBox="1"/>
          <p:nvPr/>
        </p:nvSpPr>
        <p:spPr>
          <a:xfrm>
            <a:off x="838200" y="2828835"/>
            <a:ext cx="42100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>
                <a:latin typeface="+mj-lt"/>
              </a:rPr>
              <a:t>This proposal details a range of assets that we hope meet and complement the objectives of both your company and SCG Cricket</a:t>
            </a:r>
          </a:p>
          <a:p>
            <a:endParaRPr lang="en-AU" sz="1200" dirty="0">
              <a:latin typeface="+mj-lt"/>
            </a:endParaRPr>
          </a:p>
          <a:p>
            <a:r>
              <a:rPr lang="en-AU" sz="1200" dirty="0">
                <a:latin typeface="+mj-lt"/>
              </a:rPr>
              <a:t>The benefits detailed overleaf are flexible in nature. Should emphasis be required in any particular area we would be only to happy to accommodate.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B5E14E7-69EC-49D7-A46D-A8A0795A404B}"/>
              </a:ext>
            </a:extLst>
          </p:cNvPr>
          <p:cNvSpPr/>
          <p:nvPr/>
        </p:nvSpPr>
        <p:spPr>
          <a:xfrm>
            <a:off x="1560345" y="1406655"/>
            <a:ext cx="1759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FF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349894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8E560D3-CFF2-4157-94BB-BCA76481A079}"/>
              </a:ext>
            </a:extLst>
          </p:cNvPr>
          <p:cNvSpPr txBox="1"/>
          <p:nvPr/>
        </p:nvSpPr>
        <p:spPr>
          <a:xfrm>
            <a:off x="869129" y="2717369"/>
            <a:ext cx="4210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+mj-lt"/>
              </a:rPr>
              <a:t>Primary Sponsorship Partner of SCG Cricket</a:t>
            </a:r>
          </a:p>
          <a:p>
            <a:endParaRPr lang="en-AU" sz="1200" b="1" dirty="0">
              <a:latin typeface="+mj-lt"/>
            </a:endParaRPr>
          </a:p>
          <a:p>
            <a:r>
              <a:rPr lang="en-AU" sz="1200" dirty="0">
                <a:latin typeface="+mj-lt"/>
              </a:rPr>
              <a:t>Your company brand associated with SCG Cricket and placed on the Sydney Cricket Club training and playing shirts for both male (the current T20 State Champions) and female. </a:t>
            </a:r>
          </a:p>
          <a:p>
            <a:endParaRPr lang="en-AU" sz="1200" dirty="0"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8785F4-1579-4EEC-B8F8-7F842F3C0EB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2270" y="956420"/>
            <a:ext cx="5570601" cy="45362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F104631-541A-4C3F-A309-47A2DBA26400}"/>
              </a:ext>
            </a:extLst>
          </p:cNvPr>
          <p:cNvSpPr/>
          <p:nvPr/>
        </p:nvSpPr>
        <p:spPr>
          <a:xfrm>
            <a:off x="1622489" y="1451045"/>
            <a:ext cx="1525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FF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3663459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8E560D3-CFF2-4157-94BB-BCA76481A079}"/>
              </a:ext>
            </a:extLst>
          </p:cNvPr>
          <p:cNvSpPr txBox="1"/>
          <p:nvPr/>
        </p:nvSpPr>
        <p:spPr>
          <a:xfrm>
            <a:off x="838200" y="2762923"/>
            <a:ext cx="42100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Net Session and Barbeque</a:t>
            </a: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Treat your clients and their families to a training session with a NSW and/or Australian player at the SCG nets. </a:t>
            </a: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A total of 20 kids and accompanying parents will also be treated to a tour of the historic SCG change rooms and photos on the SCG followed by a barbecue for all guests. </a:t>
            </a:r>
          </a:p>
        </p:txBody>
      </p:sp>
      <p:pic>
        <p:nvPicPr>
          <p:cNvPr id="4098" name="Picture 2" descr="Image result for india SCG nets">
            <a:extLst>
              <a:ext uri="{FF2B5EF4-FFF2-40B4-BE49-F238E27FC236}">
                <a16:creationId xmlns:a16="http://schemas.microsoft.com/office/drawing/2014/main" id="{E0B7080D-8D82-42E8-874A-28E93B91A5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94387" y="1547503"/>
            <a:ext cx="5535613" cy="35890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5EB21BA-9E04-479F-A3A1-F8B6EF079A27}"/>
              </a:ext>
            </a:extLst>
          </p:cNvPr>
          <p:cNvSpPr/>
          <p:nvPr/>
        </p:nvSpPr>
        <p:spPr>
          <a:xfrm>
            <a:off x="1417936" y="1547503"/>
            <a:ext cx="1525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FF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2508738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8E560D3-CFF2-4157-94BB-BCA76481A079}"/>
              </a:ext>
            </a:extLst>
          </p:cNvPr>
          <p:cNvSpPr txBox="1"/>
          <p:nvPr/>
        </p:nvSpPr>
        <p:spPr>
          <a:xfrm>
            <a:off x="838200" y="2833944"/>
            <a:ext cx="42100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Corporate Suite at the Sydney Test Match (</a:t>
            </a:r>
            <a:r>
              <a:rPr lang="en-AU" sz="1200" b="1" dirty="0">
                <a:solidFill>
                  <a:srgbClr val="FF00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January</a:t>
            </a:r>
            <a:r>
              <a:rPr lang="en-AU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16 x Guests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Gold Catering Package – Gold buffet package + Platinum beverage package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Host car parking spot</a:t>
            </a: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2E32581-C909-411F-B70D-11AEA8CB344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8250" y="1675764"/>
            <a:ext cx="6630980" cy="26676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BA4896C-9569-4D8D-A42F-FF623C71EAAD}"/>
              </a:ext>
            </a:extLst>
          </p:cNvPr>
          <p:cNvSpPr/>
          <p:nvPr/>
        </p:nvSpPr>
        <p:spPr>
          <a:xfrm>
            <a:off x="1417936" y="1491098"/>
            <a:ext cx="1525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FF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1421280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8E560D3-CFF2-4157-94BB-BCA76481A079}"/>
              </a:ext>
            </a:extLst>
          </p:cNvPr>
          <p:cNvSpPr txBox="1"/>
          <p:nvPr/>
        </p:nvSpPr>
        <p:spPr>
          <a:xfrm>
            <a:off x="838200" y="2833944"/>
            <a:ext cx="42100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Corporate Suite at ODI (</a:t>
            </a:r>
            <a:r>
              <a:rPr lang="en-AU" sz="1200" b="1" dirty="0">
                <a:solidFill>
                  <a:srgbClr val="FF00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v.  team</a:t>
            </a:r>
            <a:r>
              <a:rPr lang="en-AU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16 x Guests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Gold Catering Package – Gold buffet package + Platinum beverage package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Host car parking spot</a:t>
            </a: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2050" name="Picture 2" descr="Image result for scg cricket private suite">
            <a:extLst>
              <a:ext uri="{FF2B5EF4-FFF2-40B4-BE49-F238E27FC236}">
                <a16:creationId xmlns:a16="http://schemas.microsoft.com/office/drawing/2014/main" id="{882E8C51-BFA9-4074-BCB8-EBDE3BD85F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4464" y="863533"/>
            <a:ext cx="6191250" cy="4267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CCAF75B-F180-454F-A0C4-90CB50B8D391}"/>
              </a:ext>
            </a:extLst>
          </p:cNvPr>
          <p:cNvSpPr/>
          <p:nvPr/>
        </p:nvSpPr>
        <p:spPr>
          <a:xfrm>
            <a:off x="1417936" y="1459922"/>
            <a:ext cx="1525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FF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7995202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8E560D3-CFF2-4157-94BB-BCA76481A079}"/>
              </a:ext>
            </a:extLst>
          </p:cNvPr>
          <p:cNvSpPr txBox="1"/>
          <p:nvPr/>
        </p:nvSpPr>
        <p:spPr>
          <a:xfrm>
            <a:off x="838200" y="2833944"/>
            <a:ext cx="42100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Corporate Suite at the BBL Match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16 x Guests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Gold Catering Package – Gold buffet package + Platinum beverage package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Host car parking spot</a:t>
            </a: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146" name="Picture 2" descr="Image result for scg bbl">
            <a:extLst>
              <a:ext uri="{FF2B5EF4-FFF2-40B4-BE49-F238E27FC236}">
                <a16:creationId xmlns:a16="http://schemas.microsoft.com/office/drawing/2014/main" id="{4ED48BF6-4467-4574-9051-769AFDEBF0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9900" y="1244379"/>
            <a:ext cx="6852050" cy="35859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5CC2ED3-65A2-4B25-A4C6-1CDA5F7A7658}"/>
              </a:ext>
            </a:extLst>
          </p:cNvPr>
          <p:cNvSpPr/>
          <p:nvPr/>
        </p:nvSpPr>
        <p:spPr>
          <a:xfrm>
            <a:off x="1417936" y="1524659"/>
            <a:ext cx="1525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FF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24120869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8E560D3-CFF2-4157-94BB-BCA76481A079}"/>
              </a:ext>
            </a:extLst>
          </p:cNvPr>
          <p:cNvSpPr txBox="1"/>
          <p:nvPr/>
        </p:nvSpPr>
        <p:spPr>
          <a:xfrm>
            <a:off x="838200" y="2833944"/>
            <a:ext cx="42100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SCG Dressing Room ‘Silver Service’ Executive Lunch</a:t>
            </a: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The Australian Dressing Room is not seen by many, imagine an exclusive dining experience hosted by a former Australian cricketer for 12 of your clients. </a:t>
            </a: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A walk onto </a:t>
            </a:r>
            <a:r>
              <a:rPr lang="en-AU" sz="1200">
                <a:latin typeface="Calibri Light" panose="020F0302020204030204" pitchFamily="34" charset="0"/>
                <a:cs typeface="Calibri Light" panose="020F0302020204030204" pitchFamily="34" charset="0"/>
              </a:rPr>
              <a:t>the hallowed turf </a:t>
            </a:r>
            <a:r>
              <a:rPr lang="en-AU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and a behind the scenes look at the historic ground that money cant buy.</a:t>
            </a: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170" name="Picture 2" descr="Image result for dressing room dining scg">
            <a:extLst>
              <a:ext uri="{FF2B5EF4-FFF2-40B4-BE49-F238E27FC236}">
                <a16:creationId xmlns:a16="http://schemas.microsoft.com/office/drawing/2014/main" id="{C1E541A2-BE7B-46CE-A5D2-85496A6504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49659" y="437790"/>
            <a:ext cx="4227532" cy="24527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Related image">
            <a:extLst>
              <a:ext uri="{FF2B5EF4-FFF2-40B4-BE49-F238E27FC236}">
                <a16:creationId xmlns:a16="http://schemas.microsoft.com/office/drawing/2014/main" id="{F77020A9-D4ED-406C-A8C8-D41A1CA349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1775" y="3416764"/>
            <a:ext cx="3323300" cy="22155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5677285-D97E-438A-8054-CAEBB542FE2A}"/>
              </a:ext>
            </a:extLst>
          </p:cNvPr>
          <p:cNvSpPr/>
          <p:nvPr/>
        </p:nvSpPr>
        <p:spPr>
          <a:xfrm>
            <a:off x="1614809" y="1664149"/>
            <a:ext cx="1525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FF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41991154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8E560D3-CFF2-4157-94BB-BCA76481A079}"/>
              </a:ext>
            </a:extLst>
          </p:cNvPr>
          <p:cNvSpPr txBox="1"/>
          <p:nvPr/>
        </p:nvSpPr>
        <p:spPr>
          <a:xfrm>
            <a:off x="838200" y="2833944"/>
            <a:ext cx="4210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>
                <a:solidFill>
                  <a:srgbClr val="FF00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Michael Hussey </a:t>
            </a:r>
            <a:r>
              <a:rPr lang="en-AU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– </a:t>
            </a:r>
            <a:r>
              <a:rPr lang="en-AU" sz="1200" b="1" dirty="0">
                <a:solidFill>
                  <a:srgbClr val="FF00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Company</a:t>
            </a:r>
            <a:r>
              <a:rPr lang="en-AU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Brand Ambassador</a:t>
            </a: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9218" name="Picture 2" descr="Image result for michael hussey">
            <a:extLst>
              <a:ext uri="{FF2B5EF4-FFF2-40B4-BE49-F238E27FC236}">
                <a16:creationId xmlns:a16="http://schemas.microsoft.com/office/drawing/2014/main" id="{4AB32366-C9DE-4D9C-9976-3730D8FD1B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43832" y="1450181"/>
            <a:ext cx="4962267" cy="33099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6DA6C1E-7F5C-4766-837A-9C991B0E2F13}"/>
              </a:ext>
            </a:extLst>
          </p:cNvPr>
          <p:cNvSpPr/>
          <p:nvPr/>
        </p:nvSpPr>
        <p:spPr>
          <a:xfrm>
            <a:off x="1417936" y="1628598"/>
            <a:ext cx="1525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n w="0"/>
                <a:solidFill>
                  <a:srgbClr val="FF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22983991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9216</TotalTime>
  <Words>576</Words>
  <Application>Microsoft Macintosh PowerPoint</Application>
  <PresentationFormat>Widescreen</PresentationFormat>
  <Paragraphs>111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Nathan Lyttleton</dc:creator>
  <cp:lastModifiedBy>Neil Maxwell</cp:lastModifiedBy>
  <cp:revision>28</cp:revision>
  <dcterms:created xsi:type="dcterms:W3CDTF">2017-06-14T04:05:41Z</dcterms:created>
  <dcterms:modified xsi:type="dcterms:W3CDTF">2024-01-22T01:34:21Z</dcterms:modified>
</cp:coreProperties>
</file>