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2" r:id="rId5"/>
    <p:sldId id="259" r:id="rId6"/>
    <p:sldId id="261" r:id="rId7"/>
    <p:sldId id="287" r:id="rId8"/>
    <p:sldId id="28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8" r:id="rId1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186"/>
  </p:normalViewPr>
  <p:slideViewPr>
    <p:cSldViewPr snapToGrid="0">
      <p:cViewPr varScale="1">
        <p:scale>
          <a:sx n="110" d="100"/>
          <a:sy n="110" d="100"/>
        </p:scale>
        <p:origin x="6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" y="0"/>
            <a:ext cx="1217831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itle Text"/>
          <p:cNvSpPr txBox="1">
            <a:spLocks noGrp="1"/>
          </p:cNvSpPr>
          <p:nvPr>
            <p:ph type="title"/>
          </p:nvPr>
        </p:nvSpPr>
        <p:spPr>
          <a:xfrm>
            <a:off x="2695978" y="643941"/>
            <a:ext cx="9144001" cy="1423584"/>
          </a:xfrm>
          <a:prstGeom prst="rect">
            <a:avLst/>
          </a:prstGeom>
        </p:spPr>
        <p:txBody>
          <a:bodyPr anchor="b"/>
          <a:lstStyle>
            <a:lvl1pPr algn="r">
              <a:defRPr sz="6000"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695978" y="2159600"/>
            <a:ext cx="9144001" cy="731706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457200" algn="r">
              <a:buSzTx/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914400" algn="r">
              <a:buSzTx/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1371600" algn="r">
              <a:buSzTx/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1828800" algn="r">
              <a:buSzTx/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22" name="Rectangle 4"/>
          <p:cNvGrpSpPr/>
          <p:nvPr/>
        </p:nvGrpSpPr>
        <p:grpSpPr>
          <a:xfrm>
            <a:off x="611892" y="5314520"/>
            <a:ext cx="1883800" cy="1299412"/>
            <a:chOff x="0" y="0"/>
            <a:chExt cx="1883799" cy="1299410"/>
          </a:xfrm>
        </p:grpSpPr>
        <p:sp>
          <p:nvSpPr>
            <p:cNvPr id="20" name="Rectangle"/>
            <p:cNvSpPr/>
            <p:nvPr/>
          </p:nvSpPr>
          <p:spPr>
            <a:xfrm>
              <a:off x="0" y="0"/>
              <a:ext cx="1883800" cy="129941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v"/>
            <p:cNvSpPr txBox="1"/>
            <p:nvPr/>
          </p:nvSpPr>
          <p:spPr>
            <a:xfrm>
              <a:off x="0" y="470635"/>
              <a:ext cx="1883800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23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06" y="5537851"/>
            <a:ext cx="3375051" cy="967847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41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139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0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142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4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5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57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155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6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158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60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 1">
    <p:bg>
      <p:bgPr>
        <a:solidFill>
          <a:srgbClr val="4141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53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51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5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8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66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7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69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3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81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84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98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96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7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99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2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14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112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3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115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8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126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7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129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2" y="1"/>
            <a:ext cx="12192002" cy="686570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 3"/>
          <p:cNvSpPr/>
          <p:nvPr/>
        </p:nvSpPr>
        <p:spPr>
          <a:xfrm>
            <a:off x="288758" y="6036414"/>
            <a:ext cx="1203158" cy="7425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" name="Rectangle 5"/>
          <p:cNvGrpSpPr/>
          <p:nvPr/>
        </p:nvGrpSpPr>
        <p:grpSpPr>
          <a:xfrm>
            <a:off x="399907" y="5849089"/>
            <a:ext cx="624497" cy="742521"/>
            <a:chOff x="0" y="0"/>
            <a:chExt cx="624495" cy="742519"/>
          </a:xfrm>
        </p:grpSpPr>
        <p:sp>
          <p:nvSpPr>
            <p:cNvPr id="4" name="Rectangle"/>
            <p:cNvSpPr/>
            <p:nvPr/>
          </p:nvSpPr>
          <p:spPr>
            <a:xfrm>
              <a:off x="0" y="0"/>
              <a:ext cx="624496" cy="74252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v"/>
            <p:cNvSpPr txBox="1"/>
            <p:nvPr/>
          </p:nvSpPr>
          <p:spPr>
            <a:xfrm>
              <a:off x="0" y="192189"/>
              <a:ext cx="62449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v</a:t>
              </a:r>
            </a:p>
          </p:txBody>
        </p:sp>
      </p:grpSp>
      <p:pic>
        <p:nvPicPr>
          <p:cNvPr id="7" name="Picture 7" descr="Picture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8758" y="6103853"/>
            <a:ext cx="2027514" cy="58142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9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610600" y="6356350"/>
            <a:ext cx="343903" cy="35814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40404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tif"/><Relationship Id="rId4" Type="http://schemas.openxmlformats.org/officeDocument/2006/relationships/image" Target="../media/image2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ti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tif"/><Relationship Id="rId5" Type="http://schemas.openxmlformats.org/officeDocument/2006/relationships/image" Target="../media/image37.tif"/><Relationship Id="rId4" Type="http://schemas.openxmlformats.org/officeDocument/2006/relationships/image" Target="../media/image36.t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tif"/><Relationship Id="rId3" Type="http://schemas.openxmlformats.org/officeDocument/2006/relationships/image" Target="../media/image40.jpeg"/><Relationship Id="rId7" Type="http://schemas.openxmlformats.org/officeDocument/2006/relationships/image" Target="../media/image44.tif"/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tif"/><Relationship Id="rId11" Type="http://schemas.openxmlformats.org/officeDocument/2006/relationships/image" Target="../media/image33.tif"/><Relationship Id="rId5" Type="http://schemas.openxmlformats.org/officeDocument/2006/relationships/image" Target="../media/image42.tif"/><Relationship Id="rId10" Type="http://schemas.openxmlformats.org/officeDocument/2006/relationships/image" Target="../media/image47.tif"/><Relationship Id="rId4" Type="http://schemas.openxmlformats.org/officeDocument/2006/relationships/image" Target="../media/image41.tif"/><Relationship Id="rId9" Type="http://schemas.openxmlformats.org/officeDocument/2006/relationships/image" Target="../media/image4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tif"/><Relationship Id="rId4" Type="http://schemas.openxmlformats.org/officeDocument/2006/relationships/image" Target="../media/image50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 1"/>
          <p:cNvSpPr txBox="1">
            <a:spLocks noGrp="1"/>
          </p:cNvSpPr>
          <p:nvPr>
            <p:ph type="ctrTitle"/>
          </p:nvPr>
        </p:nvSpPr>
        <p:spPr>
          <a:xfrm>
            <a:off x="3420412" y="1847039"/>
            <a:ext cx="5351176" cy="741919"/>
          </a:xfrm>
          <a:prstGeom prst="rect">
            <a:avLst/>
          </a:prstGeom>
        </p:spPr>
        <p:txBody>
          <a:bodyPr/>
          <a:lstStyle/>
          <a:p>
            <a:pPr defTabSz="868680">
              <a:defRPr sz="3800"/>
            </a:pPr>
            <a:r>
              <a:t>“Live your </a:t>
            </a:r>
            <a:r>
              <a:rPr sz="3420"/>
              <a:t>Cricket</a:t>
            </a:r>
            <a:r>
              <a:t> </a:t>
            </a:r>
            <a:r>
              <a:rPr sz="3420"/>
              <a:t>Dream”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Picture 5" descr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85051" y="10"/>
            <a:ext cx="5997576" cy="6857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1447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21" name="Picture 2" descr="Picture 2"/>
          <p:cNvPicPr>
            <a:picLocks noChangeAspect="1"/>
          </p:cNvPicPr>
          <p:nvPr/>
        </p:nvPicPr>
        <p:blipFill>
          <a:blip r:embed="rId3"/>
          <a:srcRect r="1"/>
          <a:stretch>
            <a:fillRect/>
          </a:stretch>
        </p:blipFill>
        <p:spPr>
          <a:xfrm>
            <a:off x="-2" y="10"/>
            <a:ext cx="9141620" cy="6857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409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22" name="Freeform: Shape 12"/>
          <p:cNvSpPr/>
          <p:nvPr/>
        </p:nvSpPr>
        <p:spPr>
          <a:xfrm>
            <a:off x="-1" y="1773846"/>
            <a:ext cx="6434785" cy="3310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6454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262626">
              <a:alpha val="88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3" name="TextBox 4"/>
          <p:cNvSpPr txBox="1"/>
          <p:nvPr/>
        </p:nvSpPr>
        <p:spPr>
          <a:xfrm>
            <a:off x="618063" y="2166721"/>
            <a:ext cx="3886200" cy="915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32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The Dunk Cup</a:t>
            </a:r>
          </a:p>
        </p:txBody>
      </p:sp>
      <p:sp>
        <p:nvSpPr>
          <p:cNvPr id="324" name="TextBox 7"/>
          <p:cNvSpPr txBox="1"/>
          <p:nvPr/>
        </p:nvSpPr>
        <p:spPr>
          <a:xfrm>
            <a:off x="618064" y="3081756"/>
            <a:ext cx="4620545" cy="1775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Annual match at the SCG</a:t>
            </a:r>
          </a:p>
          <a:p>
            <a:pPr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Supported by John Dunk $10k</a:t>
            </a:r>
          </a:p>
          <a:p>
            <a:pPr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City Members v. Country Members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27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8" y="3474720"/>
            <a:ext cx="6044378" cy="3383247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tangle 17"/>
          <p:cNvSpPr/>
          <p:nvPr/>
        </p:nvSpPr>
        <p:spPr>
          <a:xfrm>
            <a:off x="6145910" y="3474720"/>
            <a:ext cx="6046091" cy="3383282"/>
          </a:xfrm>
          <a:prstGeom prst="rect">
            <a:avLst/>
          </a:prstGeom>
          <a:solidFill>
            <a:srgbClr val="424C3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TextBox 4"/>
          <p:cNvSpPr txBox="1"/>
          <p:nvPr/>
        </p:nvSpPr>
        <p:spPr>
          <a:xfrm>
            <a:off x="6491652" y="3799271"/>
            <a:ext cx="5193750" cy="637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32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Hosting</a:t>
            </a:r>
          </a:p>
        </p:txBody>
      </p:sp>
      <p:sp>
        <p:nvSpPr>
          <p:cNvPr id="330" name="TextBox 7"/>
          <p:cNvSpPr txBox="1"/>
          <p:nvPr/>
        </p:nvSpPr>
        <p:spPr>
          <a:xfrm>
            <a:off x="6479647" y="4510585"/>
            <a:ext cx="5366611" cy="17587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r>
              <a:t>Swans event</a:t>
            </a:r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r>
              <a:t>Test match breakfast</a:t>
            </a:r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r>
              <a:t>Annual cricket lunch</a:t>
            </a:r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r>
              <a:t>Wine tasting</a:t>
            </a:r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r>
              <a:t>Bradman Museum Match &amp; Tours</a:t>
            </a:r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r>
              <a:t>Golf Tours</a:t>
            </a:r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endParaRPr/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 b="1">
                <a:solidFill>
                  <a:srgbClr val="FFFFFF"/>
                </a:solidFill>
              </a:defRPr>
            </a:pPr>
            <a:endParaRPr/>
          </a:p>
          <a:p>
            <a:pPr marL="180022" indent="-144018" defTabSz="576072">
              <a:lnSpc>
                <a:spcPct val="81000"/>
              </a:lnSpc>
              <a:spcBef>
                <a:spcPts val="300"/>
              </a:spcBef>
              <a:buSzPct val="100000"/>
              <a:buFont typeface="Arial"/>
              <a:buChar char="•"/>
              <a:defRPr sz="1008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31" name="Picture 18" descr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00" y="17262"/>
            <a:ext cx="2969127" cy="3383269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Picture 19" descr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525" y="0"/>
            <a:ext cx="6043421" cy="33832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Picture 20" descr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5907" y="1"/>
            <a:ext cx="2941823" cy="3383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Rectangle 1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3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235"/>
            <a:ext cx="3255404" cy="250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389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7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5" y="10"/>
            <a:ext cx="4809982" cy="2501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206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206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8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537" y="-6235"/>
            <a:ext cx="3677818" cy="250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18" y="0"/>
                </a:moveTo>
                <a:lnTo>
                  <a:pt x="0" y="21600"/>
                </a:lnTo>
                <a:lnTo>
                  <a:pt x="14782" y="21600"/>
                </a:lnTo>
                <a:lnTo>
                  <a:pt x="21600" y="0"/>
                </a:lnTo>
                <a:lnTo>
                  <a:pt x="681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9" name="Picture 1" descr="Picture 1"/>
          <p:cNvPicPr>
            <a:picLocks noChangeAspect="1"/>
          </p:cNvPicPr>
          <p:nvPr/>
        </p:nvPicPr>
        <p:blipFill>
          <a:blip r:embed="rId5"/>
          <a:srcRect b="3"/>
          <a:stretch>
            <a:fillRect/>
          </a:stretch>
        </p:blipFill>
        <p:spPr>
          <a:xfrm>
            <a:off x="5353049" y="2660089"/>
            <a:ext cx="6838814" cy="4197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43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6143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40" name="Freeform 11"/>
          <p:cNvSpPr/>
          <p:nvPr/>
        </p:nvSpPr>
        <p:spPr>
          <a:xfrm flipV="1">
            <a:off x="0" y="2660090"/>
            <a:ext cx="7122524" cy="4197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15701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1" name="TextBox 7"/>
          <p:cNvSpPr txBox="1"/>
          <p:nvPr/>
        </p:nvSpPr>
        <p:spPr>
          <a:xfrm>
            <a:off x="682386" y="3741077"/>
            <a:ext cx="4746863" cy="213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WBBL matches incl. Finals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Sheffield Shield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AFL NAB Cup &amp; AFLW matches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Overflow facility for SCG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t>Operates at no cost to SCG</a:t>
            </a:r>
          </a:p>
        </p:txBody>
      </p:sp>
      <p:sp>
        <p:nvSpPr>
          <p:cNvPr id="342" name="TextBox 4"/>
          <p:cNvSpPr txBox="1"/>
          <p:nvPr/>
        </p:nvSpPr>
        <p:spPr>
          <a:xfrm>
            <a:off x="682387" y="3098041"/>
            <a:ext cx="5308981" cy="85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 defTabSz="868680">
              <a:lnSpc>
                <a:spcPct val="90000"/>
              </a:lnSpc>
              <a:spcBef>
                <a:spcPts val="500"/>
              </a:spcBef>
              <a:defRPr sz="304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Drummoyne Oval (SCG No. 2)</a:t>
            </a:r>
          </a:p>
        </p:txBody>
      </p:sp>
      <p:pic>
        <p:nvPicPr>
          <p:cNvPr id="2" name="Picture 21" descr="Picture 21">
            <a:extLst>
              <a:ext uri="{FF2B5EF4-FFF2-40B4-BE49-F238E27FC236}">
                <a16:creationId xmlns:a16="http://schemas.microsoft.com/office/drawing/2014/main" id="{D56DB7D6-C46B-67AD-35E3-A4FC8447C1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5817" y="217090"/>
            <a:ext cx="1948494" cy="2126060"/>
          </a:xfrm>
          <a:prstGeom prst="ellipse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Rectangle 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46" name="Picture 19" descr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2970318" cy="3383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Picture 13" descr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956" y="9"/>
            <a:ext cx="2970376" cy="3383269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Picture 16" descr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5908" y="9"/>
            <a:ext cx="2971801" cy="3383269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Picture 10" descr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0200" y="10"/>
            <a:ext cx="2971800" cy="338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Picture 23" descr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18" y="3474720"/>
            <a:ext cx="6044378" cy="3383280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Rectangle 57"/>
          <p:cNvSpPr/>
          <p:nvPr/>
        </p:nvSpPr>
        <p:spPr>
          <a:xfrm>
            <a:off x="6145910" y="3474720"/>
            <a:ext cx="6046091" cy="3383282"/>
          </a:xfrm>
          <a:prstGeom prst="rect">
            <a:avLst/>
          </a:prstGeom>
          <a:solidFill>
            <a:srgbClr val="4257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TextBox 7"/>
          <p:cNvSpPr txBox="1"/>
          <p:nvPr/>
        </p:nvSpPr>
        <p:spPr>
          <a:xfrm>
            <a:off x="6145908" y="3474708"/>
            <a:ext cx="6046092" cy="3383282"/>
          </a:xfrm>
          <a:prstGeom prst="rect">
            <a:avLst/>
          </a:prstGeom>
          <a:solidFill>
            <a:srgbClr val="40404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defRPr sz="1100" b="1">
                <a:solidFill>
                  <a:srgbClr val="FFFFFF"/>
                </a:solidFill>
              </a:defRPr>
            </a:pPr>
            <a:endParaRPr/>
          </a:p>
          <a:p>
            <a:pPr>
              <a:lnSpc>
                <a:spcPct val="90000"/>
              </a:lnSpc>
              <a:spcBef>
                <a:spcPts val="600"/>
              </a:spcBef>
              <a:defRPr sz="1100" b="1">
                <a:solidFill>
                  <a:srgbClr val="FFFFFF"/>
                </a:solidFill>
              </a:defRPr>
            </a:pPr>
            <a:endParaRPr/>
          </a:p>
          <a:p>
            <a:pPr>
              <a:lnSpc>
                <a:spcPct val="90000"/>
              </a:lnSpc>
              <a:spcBef>
                <a:spcPts val="600"/>
              </a:spcBef>
              <a:defRPr sz="1100" b="1">
                <a:solidFill>
                  <a:srgbClr val="FFFFFF"/>
                </a:solidFill>
              </a:defRPr>
            </a:pPr>
            <a:r>
              <a:t>	</a:t>
            </a:r>
            <a:r>
              <a:rPr sz="3200"/>
              <a:t>Cricket Fixtures</a:t>
            </a:r>
          </a:p>
          <a:p>
            <a:pPr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1600" b="1">
                <a:solidFill>
                  <a:srgbClr val="FFFFFF"/>
                </a:solidFill>
              </a:defRPr>
            </a:pPr>
            <a:endParaRPr sz="3200"/>
          </a:p>
          <a:p>
            <a:pPr marL="1371600" lvl="3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10-13 per ‘home’ season</a:t>
            </a:r>
          </a:p>
          <a:p>
            <a:pPr marL="1371600" lvl="3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1 x international or national tour</a:t>
            </a:r>
          </a:p>
          <a:p>
            <a:pPr marL="1371600" lvl="3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180 players</a:t>
            </a:r>
          </a:p>
          <a:p>
            <a:pPr marL="1371600" lvl="3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Annual Tour</a:t>
            </a:r>
          </a:p>
          <a:p>
            <a:pPr marL="1371600" lvl="3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1600">
                <a:solidFill>
                  <a:srgbClr val="FFFFFF"/>
                </a:solidFill>
              </a:defRPr>
            </a:pPr>
            <a:endParaRPr/>
          </a:p>
          <a:p>
            <a:pPr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11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3" name="TextBox 5"/>
          <p:cNvSpPr/>
          <p:nvPr/>
        </p:nvSpPr>
        <p:spPr>
          <a:xfrm>
            <a:off x="12054840" y="6278879"/>
            <a:ext cx="184732" cy="369333"/>
          </a:xfrm>
          <a:prstGeom prst="rect">
            <a:avLst/>
          </a:prstGeom>
          <a:solidFill>
            <a:srgbClr val="595959">
              <a:alpha val="0"/>
            </a:srgbClr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56" name="Picture 10" descr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587329" y="1690689"/>
            <a:ext cx="5604670" cy="2501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68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446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57" name="Picture 2" descr="Picture 2"/>
          <p:cNvPicPr>
            <a:picLocks noChangeAspect="1"/>
          </p:cNvPicPr>
          <p:nvPr/>
        </p:nvPicPr>
        <p:blipFill>
          <a:blip r:embed="rId3"/>
          <a:srcRect l="7545" b="6"/>
          <a:stretch>
            <a:fillRect/>
          </a:stretch>
        </p:blipFill>
        <p:spPr>
          <a:xfrm>
            <a:off x="5349478" y="4357116"/>
            <a:ext cx="6842374" cy="25007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58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3658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58" name="Freeform 37"/>
          <p:cNvSpPr/>
          <p:nvPr/>
        </p:nvSpPr>
        <p:spPr>
          <a:xfrm flipV="1">
            <a:off x="0" y="1691640"/>
            <a:ext cx="7571262" cy="5166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14771" y="0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9" name="TextBox 7"/>
          <p:cNvSpPr txBox="1"/>
          <p:nvPr/>
        </p:nvSpPr>
        <p:spPr>
          <a:xfrm>
            <a:off x="998220" y="2376116"/>
            <a:ext cx="5097781" cy="40659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defRPr sz="2400" b="1">
                <a:solidFill>
                  <a:srgbClr val="FFFFFF"/>
                </a:solidFill>
              </a:defRPr>
            </a:pPr>
            <a:r>
              <a:t>Global Cricket Challenge</a:t>
            </a:r>
          </a:p>
          <a:p>
            <a:pPr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solidFill>
                  <a:srgbClr val="FFFFFF"/>
                </a:solidFill>
              </a:defRPr>
            </a:pPr>
            <a:endParaRPr/>
          </a:p>
          <a:p>
            <a:pPr marL="285750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solidFill>
                  <a:srgbClr val="FFFFFF"/>
                </a:solidFill>
              </a:defRPr>
            </a:pPr>
            <a:r>
              <a:t>Held in 2017/18 in Sydney</a:t>
            </a:r>
          </a:p>
          <a:p>
            <a:pPr marL="285750" indent="-22860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solidFill>
                  <a:srgbClr val="FFFFFF"/>
                </a:solidFill>
              </a:defRPr>
            </a:pPr>
            <a:r>
              <a:t>8 x teams from around the world incl.</a:t>
            </a:r>
          </a:p>
          <a:p>
            <a:pPr marL="857250" lvl="1" indent="-342900">
              <a:lnSpc>
                <a:spcPct val="90000"/>
              </a:lnSpc>
              <a:spcBef>
                <a:spcPts val="600"/>
              </a:spcBef>
              <a:buSzPct val="100000"/>
              <a:buFont typeface="Courier New"/>
              <a:buChar char="o"/>
              <a:defRPr sz="2000">
                <a:solidFill>
                  <a:srgbClr val="FFFFFF"/>
                </a:solidFill>
              </a:defRPr>
            </a:pPr>
            <a:r>
              <a:t>MCC</a:t>
            </a:r>
          </a:p>
          <a:p>
            <a:pPr marL="857250" lvl="1" indent="-342900">
              <a:lnSpc>
                <a:spcPct val="90000"/>
              </a:lnSpc>
              <a:spcBef>
                <a:spcPts val="600"/>
              </a:spcBef>
              <a:buSzPct val="100000"/>
              <a:buFont typeface="Courier New"/>
              <a:buChar char="o"/>
              <a:defRPr sz="2000">
                <a:solidFill>
                  <a:srgbClr val="FFFFFF"/>
                </a:solidFill>
              </a:defRPr>
            </a:pPr>
            <a:r>
              <a:t>HKCC</a:t>
            </a:r>
          </a:p>
          <a:p>
            <a:pPr marL="857250" lvl="1" indent="-342900">
              <a:lnSpc>
                <a:spcPct val="90000"/>
              </a:lnSpc>
              <a:spcBef>
                <a:spcPts val="600"/>
              </a:spcBef>
              <a:buSzPct val="100000"/>
              <a:buFont typeface="Courier New"/>
              <a:buChar char="o"/>
              <a:defRPr sz="2000">
                <a:solidFill>
                  <a:srgbClr val="FFFFFF"/>
                </a:solidFill>
              </a:defRPr>
            </a:pPr>
            <a:r>
              <a:t>CCI</a:t>
            </a:r>
          </a:p>
          <a:p>
            <a:pPr marL="857250" lvl="1" indent="-342900">
              <a:lnSpc>
                <a:spcPct val="90000"/>
              </a:lnSpc>
              <a:spcBef>
                <a:spcPts val="600"/>
              </a:spcBef>
              <a:buSzPct val="100000"/>
              <a:buFont typeface="Courier New"/>
              <a:buChar char="o"/>
              <a:defRPr sz="2000">
                <a:solidFill>
                  <a:srgbClr val="FFFFFF"/>
                </a:solidFill>
              </a:defRPr>
            </a:pPr>
            <a:r>
              <a:t>Singapore CC</a:t>
            </a:r>
          </a:p>
          <a:p>
            <a:pPr marL="857250" lvl="1" indent="-342900">
              <a:lnSpc>
                <a:spcPct val="90000"/>
              </a:lnSpc>
              <a:spcBef>
                <a:spcPts val="600"/>
              </a:spcBef>
              <a:buSzPct val="100000"/>
              <a:buFont typeface="Courier New"/>
              <a:buChar char="o"/>
              <a:defRPr sz="2000">
                <a:solidFill>
                  <a:srgbClr val="FFFFFF"/>
                </a:solidFill>
              </a:defRPr>
            </a:pPr>
            <a:r>
              <a:t>SACA</a:t>
            </a:r>
          </a:p>
          <a:p>
            <a:pPr marL="857250" lvl="1" indent="-342900">
              <a:lnSpc>
                <a:spcPct val="90000"/>
              </a:lnSpc>
              <a:spcBef>
                <a:spcPts val="600"/>
              </a:spcBef>
              <a:buSzPct val="100000"/>
              <a:buFont typeface="Courier New"/>
              <a:buChar char="o"/>
              <a:defRPr sz="2000">
                <a:solidFill>
                  <a:srgbClr val="FFFFFF"/>
                </a:solidFill>
              </a:defRPr>
            </a:pPr>
            <a:r>
              <a:t>IZingari</a:t>
            </a:r>
          </a:p>
        </p:txBody>
      </p:sp>
      <p:pic>
        <p:nvPicPr>
          <p:cNvPr id="360" name="Picture 13" descr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474" y="346330"/>
            <a:ext cx="1163595" cy="11635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1" name="Picture 14" descr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782" y="408522"/>
            <a:ext cx="785012" cy="9982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2" name="Picture 16" descr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0598" y="169655"/>
            <a:ext cx="1521035" cy="15210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3" name="Picture 18" descr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6812" y="333392"/>
            <a:ext cx="871766" cy="1159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64" name="Picture 19" descr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195" y="341000"/>
            <a:ext cx="807027" cy="1017685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Picture 5" descr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68562" y="272544"/>
            <a:ext cx="1180172" cy="1432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Picture 20" descr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15359" y="313181"/>
            <a:ext cx="1229217" cy="12292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Picture 21" descr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9839" y="224140"/>
            <a:ext cx="1289762" cy="1407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Rectangle 20"/>
          <p:cNvSpPr/>
          <p:nvPr/>
        </p:nvSpPr>
        <p:spPr>
          <a:xfrm>
            <a:off x="-2" y="0"/>
            <a:ext cx="4703137" cy="6858000"/>
          </a:xfrm>
          <a:prstGeom prst="rect">
            <a:avLst/>
          </a:prstGeom>
          <a:solidFill>
            <a:srgbClr val="40404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0" name="Rectangle 121"/>
          <p:cNvSpPr/>
          <p:nvPr/>
        </p:nvSpPr>
        <p:spPr>
          <a:xfrm>
            <a:off x="4632245" y="0"/>
            <a:ext cx="7559755" cy="6858000"/>
          </a:xfrm>
          <a:prstGeom prst="rect">
            <a:avLst/>
          </a:prstGeom>
          <a:solidFill>
            <a:srgbClr val="C8CACA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Rounded Rectangle 9"/>
          <p:cNvSpPr/>
          <p:nvPr/>
        </p:nvSpPr>
        <p:spPr>
          <a:xfrm>
            <a:off x="5092994" y="484631"/>
            <a:ext cx="6709146" cy="573918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solidFill>
              <a:srgbClr val="C8CACA"/>
            </a:solidFill>
            <a:miter/>
          </a:ln>
          <a:effectLst>
            <a:outerShdw blurRad="63500" dist="19050" dir="5400000" rotWithShape="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72" name="Picture 36" descr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728" y="827677"/>
            <a:ext cx="1917598" cy="1996782"/>
          </a:xfrm>
          <a:prstGeom prst="rect">
            <a:avLst/>
          </a:prstGeom>
          <a:ln w="12700">
            <a:miter lim="400000"/>
          </a:ln>
        </p:spPr>
      </p:pic>
      <p:pic>
        <p:nvPicPr>
          <p:cNvPr id="373" name="Picture 46" descr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327" y="829732"/>
            <a:ext cx="1917734" cy="1994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Picture 53" descr="Picture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571927" y="827679"/>
            <a:ext cx="1917734" cy="199678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Picture 58" descr="Picture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4729" y="2989902"/>
            <a:ext cx="6074811" cy="2922098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TextBox 7"/>
          <p:cNvSpPr txBox="1"/>
          <p:nvPr/>
        </p:nvSpPr>
        <p:spPr>
          <a:xfrm>
            <a:off x="502811" y="1339244"/>
            <a:ext cx="3697510" cy="378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defTabSz="777240">
              <a:lnSpc>
                <a:spcPct val="81000"/>
              </a:lnSpc>
              <a:spcBef>
                <a:spcPts val="500"/>
              </a:spcBef>
              <a:defRPr sz="2720" b="1">
                <a:solidFill>
                  <a:srgbClr val="FFFFFF"/>
                </a:solidFill>
              </a:defRPr>
            </a:pPr>
            <a:r>
              <a:t>Country Matches</a:t>
            </a:r>
          </a:p>
          <a:p>
            <a:pPr defTabSz="777240">
              <a:lnSpc>
                <a:spcPct val="90000"/>
              </a:lnSpc>
              <a:defRPr sz="153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  <a:p>
            <a:pPr defTabSz="777240">
              <a:lnSpc>
                <a:spcPct val="90000"/>
              </a:lnSpc>
              <a:defRPr sz="153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Cricket community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	- Baggy Blues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	- CNSW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	- SCGXI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endParaRPr/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Addressing mental health issues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endParaRPr/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Engaging Country members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	- Dubbo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	- Canberra</a:t>
            </a:r>
          </a:p>
          <a:p>
            <a:pPr lvl="1" indent="388620" defTabSz="777240">
              <a:lnSpc>
                <a:spcPct val="90000"/>
              </a:lnSpc>
              <a:defRPr sz="1530" b="1">
                <a:solidFill>
                  <a:srgbClr val="FFFFFF"/>
                </a:solidFill>
              </a:defRPr>
            </a:pPr>
            <a:r>
              <a:t>	</a:t>
            </a:r>
          </a:p>
          <a:p>
            <a:pPr indent="-194310" defTabSz="777240">
              <a:lnSpc>
                <a:spcPct val="81000"/>
              </a:lnSpc>
              <a:spcBef>
                <a:spcPts val="500"/>
              </a:spcBef>
              <a:buSzPct val="100000"/>
              <a:buFont typeface="Arial"/>
              <a:buChar char="•"/>
              <a:defRPr sz="1530" b="1">
                <a:solidFill>
                  <a:srgbClr val="FFFFFF"/>
                </a:solidFill>
              </a:defRPr>
            </a:pPr>
            <a:endParaRPr/>
          </a:p>
          <a:p>
            <a:pPr indent="-194310" defTabSz="777240">
              <a:lnSpc>
                <a:spcPct val="81000"/>
              </a:lnSpc>
              <a:spcBef>
                <a:spcPts val="500"/>
              </a:spcBef>
              <a:buSzPct val="100000"/>
              <a:buFont typeface="Arial"/>
              <a:buChar char="•"/>
              <a:defRPr sz="1530" b="1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Rectangle 1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3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235"/>
            <a:ext cx="3255404" cy="250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389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7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5" y="10"/>
            <a:ext cx="4809982" cy="2501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206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206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8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537" y="-6235"/>
            <a:ext cx="3677818" cy="2505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18" y="0"/>
                </a:moveTo>
                <a:lnTo>
                  <a:pt x="0" y="21600"/>
                </a:lnTo>
                <a:lnTo>
                  <a:pt x="14782" y="21600"/>
                </a:lnTo>
                <a:lnTo>
                  <a:pt x="21600" y="0"/>
                </a:lnTo>
                <a:lnTo>
                  <a:pt x="681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9" name="Picture 1" descr="Picture 1"/>
          <p:cNvPicPr>
            <a:picLocks noChangeAspect="1"/>
          </p:cNvPicPr>
          <p:nvPr/>
        </p:nvPicPr>
        <p:blipFill>
          <a:blip r:embed="rId5"/>
          <a:srcRect b="3"/>
          <a:stretch>
            <a:fillRect/>
          </a:stretch>
        </p:blipFill>
        <p:spPr>
          <a:xfrm>
            <a:off x="5353049" y="2660089"/>
            <a:ext cx="6838814" cy="4197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43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6143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340" name="Freeform 11"/>
          <p:cNvSpPr/>
          <p:nvPr/>
        </p:nvSpPr>
        <p:spPr>
          <a:xfrm flipV="1">
            <a:off x="0" y="2660090"/>
            <a:ext cx="7122524" cy="4197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15701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1" name="TextBox 7"/>
          <p:cNvSpPr txBox="1"/>
          <p:nvPr/>
        </p:nvSpPr>
        <p:spPr>
          <a:xfrm>
            <a:off x="644286" y="4094127"/>
            <a:ext cx="4746863" cy="213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rPr lang="en-AU" dirty="0"/>
              <a:t>Provision of scholarships to players coming through the SCG Cricket system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b="1">
                <a:solidFill>
                  <a:srgbClr val="FFFFFF"/>
                </a:solidFill>
              </a:defRPr>
            </a:pPr>
            <a:r>
              <a:rPr lang="en-AU" dirty="0"/>
              <a:t>Monies to support progression of cricket &amp; / or education</a:t>
            </a:r>
            <a:endParaRPr dirty="0"/>
          </a:p>
        </p:txBody>
      </p:sp>
      <p:sp>
        <p:nvSpPr>
          <p:cNvPr id="342" name="TextBox 4"/>
          <p:cNvSpPr txBox="1"/>
          <p:nvPr/>
        </p:nvSpPr>
        <p:spPr>
          <a:xfrm>
            <a:off x="682386" y="2975749"/>
            <a:ext cx="5308981" cy="13697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 fontScale="92500" lnSpcReduction="10000"/>
          </a:bodyPr>
          <a:lstStyle>
            <a:lvl1pPr defTabSz="868680">
              <a:lnSpc>
                <a:spcPct val="90000"/>
              </a:lnSpc>
              <a:spcBef>
                <a:spcPts val="500"/>
              </a:spcBef>
              <a:defRPr sz="304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en-AU" dirty="0"/>
              <a:t>Scholarship Programmes</a:t>
            </a:r>
          </a:p>
          <a:p>
            <a:r>
              <a:rPr lang="en-AU" dirty="0"/>
              <a:t>- John Price Scholarships</a:t>
            </a:r>
          </a:p>
          <a:p>
            <a:r>
              <a:rPr lang="en-AU" dirty="0"/>
              <a:t>- SCG Cricket Patron’s Scholarships</a:t>
            </a:r>
            <a:endParaRPr dirty="0"/>
          </a:p>
        </p:txBody>
      </p:sp>
      <p:pic>
        <p:nvPicPr>
          <p:cNvPr id="343" name="Picture 9" descr="Picture 9"/>
          <p:cNvPicPr>
            <a:picLocks noChangeAspect="1"/>
          </p:cNvPicPr>
          <p:nvPr/>
        </p:nvPicPr>
        <p:blipFill>
          <a:blip r:embed="rId6"/>
          <a:srcRect b="5"/>
          <a:stretch>
            <a:fillRect/>
          </a:stretch>
        </p:blipFill>
        <p:spPr>
          <a:xfrm>
            <a:off x="2268501" y="9"/>
            <a:ext cx="3393943" cy="2502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80" y="0"/>
                </a:moveTo>
                <a:lnTo>
                  <a:pt x="0" y="21600"/>
                </a:lnTo>
                <a:lnTo>
                  <a:pt x="14220" y="21600"/>
                </a:lnTo>
                <a:lnTo>
                  <a:pt x="21600" y="0"/>
                </a:lnTo>
                <a:lnTo>
                  <a:pt x="7380" y="0"/>
                </a:lnTo>
                <a:close/>
              </a:path>
            </a:pathLst>
          </a:cu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8230443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806000"/>
                </a:solidFill>
              </a:defRPr>
            </a:lvl1pPr>
          </a:lstStyle>
          <a:p>
            <a:r>
              <a:t>SCG Cricket</a:t>
            </a:r>
          </a:p>
        </p:txBody>
      </p:sp>
      <p:sp>
        <p:nvSpPr>
          <p:cNvPr id="17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198" y="1600200"/>
            <a:ext cx="8520115" cy="4731658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t>SCG Cricket delivers five key areas which are unique to our Club and offer cricket in a diverse manner: 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SCG XI Program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Junior Academy Program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Leadership Program 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Women’s Premier Cricket Program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Men’s Premier Cricket Program</a:t>
            </a:r>
          </a:p>
          <a:p>
            <a:pPr>
              <a:defRPr sz="2000"/>
            </a:pPr>
            <a:r>
              <a:t>Capped at 300 members – quality not quantity! </a:t>
            </a:r>
          </a:p>
          <a:p>
            <a:pPr>
              <a:defRPr sz="2000"/>
            </a:pPr>
            <a:r>
              <a:t>Growing female membership</a:t>
            </a:r>
          </a:p>
          <a:p>
            <a:pPr>
              <a:defRPr sz="2000"/>
            </a:pPr>
            <a:r>
              <a:t>Ability to grow brand (domestically &amp; internationally)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SCG Cricket Coaching Clinics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SCGXI Tours</a:t>
            </a:r>
          </a:p>
          <a:p>
            <a:pPr marL="1600200" lvl="3" indent="-228600">
              <a:spcBef>
                <a:spcPts val="500"/>
              </a:spcBef>
              <a:defRPr sz="1800"/>
            </a:pPr>
            <a:r>
              <a:t>Spirit of Cricket – Global Challenge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806000"/>
                </a:solidFill>
              </a:defRPr>
            </a:lvl1pPr>
          </a:lstStyle>
          <a:p>
            <a:r>
              <a:rPr dirty="0"/>
              <a:t>SCGXI</a:t>
            </a:r>
          </a:p>
        </p:txBody>
      </p:sp>
      <p:sp>
        <p:nvSpPr>
          <p:cNvPr id="17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852385" y="1690688"/>
            <a:ext cx="9177565" cy="45259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defRPr sz="2000"/>
            </a:pPr>
            <a:r>
              <a:rPr dirty="0"/>
              <a:t>‘Building global friendships through the game of cricket!’</a:t>
            </a:r>
          </a:p>
          <a:p>
            <a:pPr>
              <a:lnSpc>
                <a:spcPct val="150000"/>
              </a:lnSpc>
              <a:defRPr sz="2000"/>
            </a:pPr>
            <a:r>
              <a:rPr dirty="0"/>
              <a:t>SCGXI – providing an international profile and ‘personality’ for the SCG Membership</a:t>
            </a:r>
          </a:p>
          <a:p>
            <a:pPr>
              <a:lnSpc>
                <a:spcPct val="150000"/>
              </a:lnSpc>
              <a:defRPr sz="2000"/>
            </a:pPr>
            <a:r>
              <a:rPr dirty="0"/>
              <a:t>SCG Member’s are ‘Living their cricketing dreams’ - opportunity to feel like a first-class player </a:t>
            </a:r>
          </a:p>
          <a:p>
            <a:pPr>
              <a:lnSpc>
                <a:spcPct val="150000"/>
              </a:lnSpc>
              <a:defRPr sz="2000"/>
            </a:pPr>
            <a:r>
              <a:rPr dirty="0"/>
              <a:t>Providing a cricket personality to Members and the world!</a:t>
            </a:r>
          </a:p>
          <a:p>
            <a:pPr>
              <a:lnSpc>
                <a:spcPct val="150000"/>
              </a:lnSpc>
              <a:defRPr sz="2000"/>
            </a:pPr>
            <a:r>
              <a:rPr dirty="0"/>
              <a:t>SCG’s connect with former players – all current and former NSW Players are Honorary Members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itle 1"/>
          <p:cNvSpPr txBox="1">
            <a:spLocks noGrp="1"/>
          </p:cNvSpPr>
          <p:nvPr>
            <p:ph type="ctrTitle"/>
          </p:nvPr>
        </p:nvSpPr>
        <p:spPr>
          <a:xfrm>
            <a:off x="2457244" y="1798272"/>
            <a:ext cx="5351175" cy="741919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t>What we do…..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Box 4"/>
          <p:cNvSpPr txBox="1"/>
          <p:nvPr/>
        </p:nvSpPr>
        <p:spPr>
          <a:xfrm>
            <a:off x="551219" y="603034"/>
            <a:ext cx="1335228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>
                <a:solidFill>
                  <a:srgbClr val="806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Structure</a:t>
            </a:r>
          </a:p>
        </p:txBody>
      </p:sp>
      <p:pic>
        <p:nvPicPr>
          <p:cNvPr id="180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533972"/>
            <a:ext cx="598170" cy="8257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1843" y="2505836"/>
            <a:ext cx="794618" cy="13267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4429" y="2435495"/>
            <a:ext cx="890169" cy="1426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3158" y="4199728"/>
            <a:ext cx="445770" cy="61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8660" y="4209706"/>
            <a:ext cx="445770" cy="61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4121" y="4208895"/>
            <a:ext cx="445770" cy="61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7975" y="4170226"/>
            <a:ext cx="445770" cy="61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9846" y="4170226"/>
            <a:ext cx="445770" cy="615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Picture 9" descr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2837" y="238737"/>
            <a:ext cx="1229713" cy="1769822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TextBox 15"/>
          <p:cNvSpPr txBox="1"/>
          <p:nvPr/>
        </p:nvSpPr>
        <p:spPr>
          <a:xfrm>
            <a:off x="3063723" y="4815125"/>
            <a:ext cx="653703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Mens</a:t>
            </a:r>
          </a:p>
        </p:txBody>
      </p:sp>
      <p:sp>
        <p:nvSpPr>
          <p:cNvPr id="190" name="TextBox 17"/>
          <p:cNvSpPr txBox="1"/>
          <p:nvPr/>
        </p:nvSpPr>
        <p:spPr>
          <a:xfrm>
            <a:off x="4314773" y="4804686"/>
            <a:ext cx="1048668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Womens</a:t>
            </a:r>
          </a:p>
        </p:txBody>
      </p:sp>
      <p:sp>
        <p:nvSpPr>
          <p:cNvPr id="191" name="TextBox 18"/>
          <p:cNvSpPr txBox="1"/>
          <p:nvPr/>
        </p:nvSpPr>
        <p:spPr>
          <a:xfrm>
            <a:off x="9156459" y="4785624"/>
            <a:ext cx="1048668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Womens</a:t>
            </a:r>
          </a:p>
        </p:txBody>
      </p:sp>
      <p:sp>
        <p:nvSpPr>
          <p:cNvPr id="192" name="TextBox 19"/>
          <p:cNvSpPr txBox="1"/>
          <p:nvPr/>
        </p:nvSpPr>
        <p:spPr>
          <a:xfrm>
            <a:off x="7884593" y="4803971"/>
            <a:ext cx="653703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Mens</a:t>
            </a:r>
          </a:p>
        </p:txBody>
      </p:sp>
      <p:pic>
        <p:nvPicPr>
          <p:cNvPr id="193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8763" y="5141855"/>
            <a:ext cx="445770" cy="615399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TextBox 21"/>
          <p:cNvSpPr txBox="1"/>
          <p:nvPr/>
        </p:nvSpPr>
        <p:spPr>
          <a:xfrm>
            <a:off x="3813824" y="5747275"/>
            <a:ext cx="653703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Youth</a:t>
            </a:r>
          </a:p>
        </p:txBody>
      </p:sp>
      <p:pic>
        <p:nvPicPr>
          <p:cNvPr id="195" name="Picture 1" descr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2586" y="5122902"/>
            <a:ext cx="445770" cy="615399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TextBox 23"/>
          <p:cNvSpPr txBox="1"/>
          <p:nvPr/>
        </p:nvSpPr>
        <p:spPr>
          <a:xfrm>
            <a:off x="8577649" y="5728322"/>
            <a:ext cx="653703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Youth</a:t>
            </a:r>
          </a:p>
        </p:txBody>
      </p:sp>
      <p:sp>
        <p:nvSpPr>
          <p:cNvPr id="197" name="TextBox 24"/>
          <p:cNvSpPr txBox="1"/>
          <p:nvPr/>
        </p:nvSpPr>
        <p:spPr>
          <a:xfrm>
            <a:off x="5702837" y="3375002"/>
            <a:ext cx="1384492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Cricket Community</a:t>
            </a:r>
          </a:p>
        </p:txBody>
      </p:sp>
      <p:sp>
        <p:nvSpPr>
          <p:cNvPr id="198" name="TextBox 25"/>
          <p:cNvSpPr txBox="1"/>
          <p:nvPr/>
        </p:nvSpPr>
        <p:spPr>
          <a:xfrm>
            <a:off x="5774887" y="4861292"/>
            <a:ext cx="1384492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400">
                <a:solidFill>
                  <a:srgbClr val="806000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r>
              <a:t>Training Facilities &amp; Coaching Programmes</a:t>
            </a:r>
          </a:p>
        </p:txBody>
      </p:sp>
      <p:sp>
        <p:nvSpPr>
          <p:cNvPr id="199" name="Straight Connector 26"/>
          <p:cNvSpPr/>
          <p:nvPr/>
        </p:nvSpPr>
        <p:spPr>
          <a:xfrm>
            <a:off x="3385613" y="3898222"/>
            <a:ext cx="1345461" cy="1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0" name="Straight Connector 28"/>
          <p:cNvSpPr/>
          <p:nvPr/>
        </p:nvSpPr>
        <p:spPr>
          <a:xfrm flipV="1">
            <a:off x="8200859" y="3862096"/>
            <a:ext cx="1322643" cy="8738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1" name="Straight Connector 29"/>
          <p:cNvSpPr/>
          <p:nvPr/>
        </p:nvSpPr>
        <p:spPr>
          <a:xfrm flipV="1">
            <a:off x="3397594" y="3898222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2" name="Straight Connector 34"/>
          <p:cNvSpPr/>
          <p:nvPr/>
        </p:nvSpPr>
        <p:spPr>
          <a:xfrm flipV="1">
            <a:off x="4731432" y="3898222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3" name="Straight Connector 35"/>
          <p:cNvSpPr/>
          <p:nvPr/>
        </p:nvSpPr>
        <p:spPr>
          <a:xfrm flipV="1">
            <a:off x="8214927" y="3884155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4" name="Straight Connector 36"/>
          <p:cNvSpPr/>
          <p:nvPr/>
        </p:nvSpPr>
        <p:spPr>
          <a:xfrm flipV="1">
            <a:off x="6423206" y="3901314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5" name="Straight Connector 37"/>
          <p:cNvSpPr/>
          <p:nvPr/>
        </p:nvSpPr>
        <p:spPr>
          <a:xfrm flipV="1">
            <a:off x="9523501" y="3870833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6" name="Straight Connector 41"/>
          <p:cNvSpPr/>
          <p:nvPr/>
        </p:nvSpPr>
        <p:spPr>
          <a:xfrm flipV="1">
            <a:off x="4039513" y="2232467"/>
            <a:ext cx="4719638" cy="2114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7" name="Straight Connector 44"/>
          <p:cNvSpPr/>
          <p:nvPr/>
        </p:nvSpPr>
        <p:spPr>
          <a:xfrm flipV="1">
            <a:off x="4044451" y="2234415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8" name="Straight Connector 45"/>
          <p:cNvSpPr/>
          <p:nvPr/>
        </p:nvSpPr>
        <p:spPr>
          <a:xfrm flipV="1">
            <a:off x="8761742" y="2232467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9" name="Straight Connector 46"/>
          <p:cNvSpPr/>
          <p:nvPr/>
        </p:nvSpPr>
        <p:spPr>
          <a:xfrm flipV="1">
            <a:off x="6395082" y="2257180"/>
            <a:ext cx="1" cy="232969"/>
          </a:xfrm>
          <a:prstGeom prst="line">
            <a:avLst/>
          </a:prstGeom>
          <a:ln w="19050">
            <a:solidFill>
              <a:srgbClr val="806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2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2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2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2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2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2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2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2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1" animBg="1" advAuto="0"/>
      <p:bldP spid="181" grpId="2" animBg="1" advAuto="0"/>
      <p:bldP spid="182" grpId="3" animBg="1" advAuto="0"/>
      <p:bldP spid="183" grpId="9" animBg="1" advAuto="0"/>
      <p:bldP spid="184" grpId="10" animBg="1" advAuto="0"/>
      <p:bldP spid="185" grpId="12" animBg="1" advAuto="0"/>
      <p:bldP spid="186" grpId="13" animBg="1" advAuto="0"/>
      <p:bldP spid="187" grpId="14" animBg="1" advAuto="0"/>
      <p:bldP spid="189" grpId="25" animBg="1" advAuto="0"/>
      <p:bldP spid="190" grpId="24" animBg="1" advAuto="0"/>
      <p:bldP spid="191" grpId="23" animBg="1" advAuto="0"/>
      <p:bldP spid="192" grpId="22" animBg="1" advAuto="0"/>
      <p:bldP spid="193" grpId="26" animBg="1" advAuto="0"/>
      <p:bldP spid="194" grpId="27" animBg="1" advAuto="0"/>
      <p:bldP spid="195" grpId="28" animBg="1" advAuto="0"/>
      <p:bldP spid="196" grpId="29" animBg="1" advAuto="0"/>
      <p:bldP spid="197" grpId="8" animBg="1" advAuto="0"/>
      <p:bldP spid="198" grpId="21" animBg="1" advAuto="0"/>
      <p:bldP spid="199" grpId="15" animBg="1" advAuto="0"/>
      <p:bldP spid="200" grpId="11" animBg="1" advAuto="0"/>
      <p:bldP spid="201" grpId="16" animBg="1" advAuto="0"/>
      <p:bldP spid="202" grpId="17" animBg="1" advAuto="0"/>
      <p:bldP spid="203" grpId="18" animBg="1" advAuto="0"/>
      <p:bldP spid="204" grpId="19" animBg="1" advAuto="0"/>
      <p:bldP spid="205" grpId="20" animBg="1" advAuto="0"/>
      <p:bldP spid="206" grpId="4" animBg="1" advAuto="0"/>
      <p:bldP spid="207" grpId="5" animBg="1" advAuto="0"/>
      <p:bldP spid="208" grpId="6" animBg="1" advAuto="0"/>
      <p:bldP spid="209" grpId="7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Box 7"/>
          <p:cNvSpPr txBox="1"/>
          <p:nvPr/>
        </p:nvSpPr>
        <p:spPr>
          <a:xfrm>
            <a:off x="5677661" y="720739"/>
            <a:ext cx="4210051" cy="6847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1600">
                <a:solidFill>
                  <a:srgbClr val="806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SCG XI Test Players </a:t>
            </a:r>
          </a:p>
          <a:p>
            <a:pPr>
              <a:lnSpc>
                <a:spcPct val="150000"/>
              </a:lnSpc>
              <a:defRPr sz="1600"/>
            </a:pPr>
            <a:r>
              <a:t>Simon Katich – Club Captain</a:t>
            </a:r>
          </a:p>
          <a:p>
            <a:pPr>
              <a:lnSpc>
                <a:spcPct val="150000"/>
              </a:lnSpc>
              <a:defRPr sz="1600"/>
            </a:pPr>
            <a:r>
              <a:t>Brett Lee</a:t>
            </a:r>
          </a:p>
          <a:p>
            <a:pPr>
              <a:lnSpc>
                <a:spcPct val="150000"/>
              </a:lnSpc>
              <a:defRPr sz="1600"/>
            </a:pPr>
            <a:r>
              <a:t>Russel Arnold</a:t>
            </a:r>
          </a:p>
          <a:p>
            <a:pPr>
              <a:lnSpc>
                <a:spcPct val="150000"/>
              </a:lnSpc>
              <a:defRPr sz="1600"/>
            </a:pPr>
            <a:r>
              <a:t>Phil Waugh</a:t>
            </a:r>
          </a:p>
          <a:p>
            <a:pPr>
              <a:lnSpc>
                <a:spcPct val="150000"/>
              </a:lnSpc>
              <a:defRPr sz="1600"/>
            </a:pPr>
            <a:r>
              <a:t>Robbie Dean</a:t>
            </a:r>
          </a:p>
          <a:p>
            <a:pPr>
              <a:lnSpc>
                <a:spcPct val="150000"/>
              </a:lnSpc>
              <a:defRPr sz="1600"/>
            </a:pPr>
            <a:r>
              <a:t>Alyssa Healy</a:t>
            </a:r>
          </a:p>
          <a:p>
            <a:pPr>
              <a:lnSpc>
                <a:spcPct val="150000"/>
              </a:lnSpc>
              <a:defRPr sz="1600"/>
            </a:pPr>
            <a:r>
              <a:t>Elyse Perry</a:t>
            </a:r>
          </a:p>
          <a:p>
            <a:pPr>
              <a:lnSpc>
                <a:spcPct val="150000"/>
              </a:lnSpc>
              <a:defRPr sz="1600"/>
            </a:pPr>
            <a:r>
              <a:t>Stuart MacGill</a:t>
            </a:r>
          </a:p>
          <a:p>
            <a:pPr>
              <a:lnSpc>
                <a:spcPct val="150000"/>
              </a:lnSpc>
              <a:defRPr sz="1600"/>
            </a:pPr>
            <a:r>
              <a:t>Stuart Clark</a:t>
            </a:r>
          </a:p>
          <a:p>
            <a:pPr>
              <a:lnSpc>
                <a:spcPct val="150000"/>
              </a:lnSpc>
              <a:defRPr sz="1600"/>
            </a:pPr>
            <a:r>
              <a:t>Corey Collymore</a:t>
            </a:r>
          </a:p>
          <a:p>
            <a:pPr>
              <a:lnSpc>
                <a:spcPct val="150000"/>
              </a:lnSpc>
              <a:defRPr sz="1600"/>
            </a:pPr>
            <a:r>
              <a:t>Chandika Hathurasingha</a:t>
            </a:r>
          </a:p>
          <a:p>
            <a:pPr>
              <a:lnSpc>
                <a:spcPct val="150000"/>
              </a:lnSpc>
              <a:defRPr sz="1600"/>
            </a:pPr>
            <a:r>
              <a:t>Brett Papworth</a:t>
            </a:r>
          </a:p>
          <a:p>
            <a:pPr>
              <a:lnSpc>
                <a:spcPct val="150000"/>
              </a:lnSpc>
              <a:defRPr sz="1600"/>
            </a:pPr>
            <a:r>
              <a:t>Joe Denly</a:t>
            </a:r>
          </a:p>
          <a:p>
            <a:pPr>
              <a:lnSpc>
                <a:spcPct val="150000"/>
              </a:lnSpc>
              <a:defRPr sz="1600" b="1"/>
            </a:pPr>
            <a:r>
              <a:t> </a:t>
            </a:r>
          </a:p>
          <a:p>
            <a:pPr>
              <a:lnSpc>
                <a:spcPct val="150000"/>
              </a:lnSpc>
              <a:defRPr sz="1600" b="1"/>
            </a:pPr>
            <a:r>
              <a:t> </a:t>
            </a:r>
          </a:p>
          <a:p>
            <a:pPr>
              <a:lnSpc>
                <a:spcPct val="150000"/>
              </a:lnSpc>
              <a:defRPr sz="1600" b="1"/>
            </a:pPr>
            <a:r>
              <a:t> </a:t>
            </a:r>
          </a:p>
          <a:p>
            <a:pPr>
              <a:lnSpc>
                <a:spcPct val="150000"/>
              </a:lnSpc>
              <a:defRPr sz="1600" b="1"/>
            </a:pPr>
            <a:r>
              <a:t> </a:t>
            </a:r>
          </a:p>
        </p:txBody>
      </p:sp>
      <p:sp>
        <p:nvSpPr>
          <p:cNvPr id="304" name="TextBox 4"/>
          <p:cNvSpPr txBox="1"/>
          <p:nvPr/>
        </p:nvSpPr>
        <p:spPr>
          <a:xfrm>
            <a:off x="460248" y="829055"/>
            <a:ext cx="332168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806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Members &amp; Honorary Members</a:t>
            </a:r>
          </a:p>
        </p:txBody>
      </p:sp>
      <p:sp>
        <p:nvSpPr>
          <p:cNvPr id="305" name="TextBox 5"/>
          <p:cNvSpPr txBox="1"/>
          <p:nvPr/>
        </p:nvSpPr>
        <p:spPr>
          <a:xfrm>
            <a:off x="8787833" y="720739"/>
            <a:ext cx="6046335" cy="3888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1600">
                <a:solidFill>
                  <a:srgbClr val="806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SCG XI First Class Players </a:t>
            </a:r>
          </a:p>
          <a:p>
            <a:pPr>
              <a:lnSpc>
                <a:spcPct val="150000"/>
              </a:lnSpc>
              <a:defRPr sz="1600"/>
            </a:pPr>
            <a:r>
              <a:t>James Crosthwaite</a:t>
            </a:r>
          </a:p>
          <a:p>
            <a:pPr>
              <a:lnSpc>
                <a:spcPct val="150000"/>
              </a:lnSpc>
              <a:defRPr sz="1600"/>
            </a:pPr>
            <a:r>
              <a:t>Jon Moss</a:t>
            </a:r>
          </a:p>
          <a:p>
            <a:pPr>
              <a:lnSpc>
                <a:spcPct val="150000"/>
              </a:lnSpc>
              <a:defRPr sz="1600"/>
            </a:pPr>
            <a:r>
              <a:t>Greg Mail</a:t>
            </a:r>
          </a:p>
          <a:p>
            <a:pPr>
              <a:lnSpc>
                <a:spcPct val="150000"/>
              </a:lnSpc>
              <a:defRPr sz="1600"/>
            </a:pPr>
            <a:r>
              <a:t>Adam Crosthwaite</a:t>
            </a:r>
          </a:p>
          <a:p>
            <a:pPr>
              <a:lnSpc>
                <a:spcPct val="150000"/>
              </a:lnSpc>
              <a:defRPr sz="1600"/>
            </a:pPr>
            <a:r>
              <a:t>Dan Smith</a:t>
            </a:r>
          </a:p>
          <a:p>
            <a:pPr>
              <a:lnSpc>
                <a:spcPct val="150000"/>
              </a:lnSpc>
              <a:defRPr sz="1600"/>
            </a:pPr>
            <a:r>
              <a:t>Nick Bills</a:t>
            </a:r>
          </a:p>
          <a:p>
            <a:pPr>
              <a:lnSpc>
                <a:spcPct val="150000"/>
              </a:lnSpc>
              <a:defRPr sz="1600"/>
            </a:pPr>
            <a:r>
              <a:t>Tim Cruikshank</a:t>
            </a:r>
          </a:p>
          <a:p>
            <a:pPr>
              <a:lnSpc>
                <a:spcPct val="150000"/>
              </a:lnSpc>
              <a:defRPr sz="1600"/>
            </a:pPr>
            <a:r>
              <a:t>Neil Maxwell</a:t>
            </a:r>
          </a:p>
          <a:p>
            <a:pPr>
              <a:lnSpc>
                <a:spcPct val="150000"/>
              </a:lnSpc>
              <a:defRPr sz="1600"/>
            </a:pPr>
            <a:r>
              <a:t>Dom Thornley</a:t>
            </a:r>
          </a:p>
        </p:txBody>
      </p:sp>
      <p:sp>
        <p:nvSpPr>
          <p:cNvPr id="306" name="TextBox 1"/>
          <p:cNvSpPr txBox="1"/>
          <p:nvPr/>
        </p:nvSpPr>
        <p:spPr>
          <a:xfrm>
            <a:off x="1404753" y="2281315"/>
            <a:ext cx="3637619" cy="153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600" b="1"/>
            </a:pPr>
            <a:r>
              <a:t>Only way to play SCGXI is:</a:t>
            </a:r>
          </a:p>
          <a:p>
            <a:pPr>
              <a:defRPr sz="1600" b="1"/>
            </a:pPr>
            <a:endParaRPr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600"/>
            </a:pPr>
            <a:r>
              <a:t>Member of SCG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600"/>
            </a:pPr>
            <a:r>
              <a:t>SCG Waiting List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600"/>
            </a:pPr>
            <a:r>
              <a:t>Honorary Member – NSW First-class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77F896-62DF-3829-949A-9DFFF01B76DF}"/>
              </a:ext>
            </a:extLst>
          </p:cNvPr>
          <p:cNvSpPr/>
          <p:nvPr/>
        </p:nvSpPr>
        <p:spPr>
          <a:xfrm>
            <a:off x="-1" y="4419600"/>
            <a:ext cx="12192001" cy="243840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6" name="Picture 5" descr="A collage of different types of jackets&#10;&#10;Description automatically generated">
            <a:extLst>
              <a:ext uri="{FF2B5EF4-FFF2-40B4-BE49-F238E27FC236}">
                <a16:creationId xmlns:a16="http://schemas.microsoft.com/office/drawing/2014/main" id="{EAC02978-1BA2-1543-EEBA-5046E1936D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05" y="2173296"/>
            <a:ext cx="5468694" cy="4117605"/>
          </a:xfrm>
          <a:prstGeom prst="rect">
            <a:avLst/>
          </a:prstGeom>
        </p:spPr>
      </p:pic>
      <p:pic>
        <p:nvPicPr>
          <p:cNvPr id="9" name="Picture 8" descr="A green and gold uniform&#10;&#10;Description automatically generated">
            <a:extLst>
              <a:ext uri="{FF2B5EF4-FFF2-40B4-BE49-F238E27FC236}">
                <a16:creationId xmlns:a16="http://schemas.microsoft.com/office/drawing/2014/main" id="{9C383B32-A128-A49E-510A-A4092F6B68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968" y="2132265"/>
            <a:ext cx="5650592" cy="4324350"/>
          </a:xfrm>
          <a:prstGeom prst="rect">
            <a:avLst/>
          </a:prstGeom>
        </p:spPr>
      </p:pic>
      <p:pic>
        <p:nvPicPr>
          <p:cNvPr id="11" name="Picture 10" descr="A logo with a letter and text&#10;&#10;Description automatically generated">
            <a:extLst>
              <a:ext uri="{FF2B5EF4-FFF2-40B4-BE49-F238E27FC236}">
                <a16:creationId xmlns:a16="http://schemas.microsoft.com/office/drawing/2014/main" id="{EB331D94-807B-54DB-16CC-D922C464E1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877" y="342514"/>
            <a:ext cx="1016402" cy="178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5337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FB28153-494D-4626-A3A8-58957B2ECEC5}"/>
              </a:ext>
            </a:extLst>
          </p:cNvPr>
          <p:cNvSpPr/>
          <p:nvPr/>
        </p:nvSpPr>
        <p:spPr>
          <a:xfrm>
            <a:off x="197909" y="6245157"/>
            <a:ext cx="2237361" cy="612843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E12AD8-5EF0-4251-8151-66CB66CDBD9B}"/>
              </a:ext>
            </a:extLst>
          </p:cNvPr>
          <p:cNvSpPr/>
          <p:nvPr/>
        </p:nvSpPr>
        <p:spPr>
          <a:xfrm>
            <a:off x="197909" y="5938735"/>
            <a:ext cx="658126" cy="612843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bg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373384E-002B-4776-842A-453803E5F8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09" y="6245156"/>
            <a:ext cx="3230165" cy="4804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0DEEB09-1F4A-B4F6-8386-5D50F1DB8434}"/>
              </a:ext>
            </a:extLst>
          </p:cNvPr>
          <p:cNvSpPr/>
          <p:nvPr/>
        </p:nvSpPr>
        <p:spPr>
          <a:xfrm>
            <a:off x="0" y="4038600"/>
            <a:ext cx="12192000" cy="281940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0" name="Picture 9" descr="A logo for a cricket club&#10;&#10;Description automatically generated">
            <a:extLst>
              <a:ext uri="{FF2B5EF4-FFF2-40B4-BE49-F238E27FC236}">
                <a16:creationId xmlns:a16="http://schemas.microsoft.com/office/drawing/2014/main" id="{8D52B65F-D63A-CC7D-E170-6206EBA5B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7936" y="244057"/>
            <a:ext cx="1447800" cy="1866900"/>
          </a:xfrm>
          <a:prstGeom prst="rect">
            <a:avLst/>
          </a:prstGeom>
        </p:spPr>
      </p:pic>
      <p:pic>
        <p:nvPicPr>
          <p:cNvPr id="4" name="Picture 3" descr="A black and gold sports uniform&#10;&#10;Description automatically generated">
            <a:extLst>
              <a:ext uri="{FF2B5EF4-FFF2-40B4-BE49-F238E27FC236}">
                <a16:creationId xmlns:a16="http://schemas.microsoft.com/office/drawing/2014/main" id="{D86787BB-C459-FA66-D7E0-93210C2B82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3473"/>
            <a:ext cx="5792919" cy="4602011"/>
          </a:xfrm>
          <a:prstGeom prst="rect">
            <a:avLst/>
          </a:prstGeom>
        </p:spPr>
      </p:pic>
      <p:pic>
        <p:nvPicPr>
          <p:cNvPr id="7" name="Picture 6" descr="A front and back view of a sports uniform&#10;&#10;Description automatically generated">
            <a:extLst>
              <a:ext uri="{FF2B5EF4-FFF2-40B4-BE49-F238E27FC236}">
                <a16:creationId xmlns:a16="http://schemas.microsoft.com/office/drawing/2014/main" id="{7C30DA48-8591-D454-D67E-7E16D7E73DF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9091" y="2220685"/>
            <a:ext cx="5912909" cy="456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0570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Rectangle 9"/>
          <p:cNvSpPr/>
          <p:nvPr/>
        </p:nvSpPr>
        <p:spPr>
          <a:xfrm>
            <a:off x="7622378" y="2735639"/>
            <a:ext cx="4569603" cy="4122361"/>
          </a:xfrm>
          <a:prstGeom prst="rect">
            <a:avLst/>
          </a:prstGeom>
          <a:solidFill>
            <a:srgbClr val="40404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1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" y="-2"/>
            <a:ext cx="4613983" cy="45159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441" y="-1"/>
            <a:ext cx="2829215" cy="21829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Picture 6" descr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441" y="2274491"/>
            <a:ext cx="2825497" cy="224146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Picture 3" descr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17" y="4616536"/>
            <a:ext cx="2829212" cy="224146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Picture 1" descr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3221" y="4607393"/>
            <a:ext cx="4614003" cy="2250608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TextBox 7"/>
          <p:cNvSpPr txBox="1"/>
          <p:nvPr/>
        </p:nvSpPr>
        <p:spPr>
          <a:xfrm>
            <a:off x="8238905" y="2489454"/>
            <a:ext cx="3336547" cy="4368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 lnSpcReduction="10000"/>
          </a:bodyPr>
          <a:lstStyle/>
          <a:p>
            <a:pPr indent="-224027" defTabSz="896111">
              <a:lnSpc>
                <a:spcPct val="81000"/>
              </a:lnSpc>
              <a:spcBef>
                <a:spcPts val="500"/>
              </a:spcBef>
              <a:buSzPct val="100000"/>
              <a:buFont typeface="Arial"/>
              <a:buChar char="•"/>
              <a:defRPr sz="1372" b="1"/>
            </a:pPr>
            <a:endParaRPr dirty="0"/>
          </a:p>
          <a:p>
            <a:pPr defTabSz="896111">
              <a:lnSpc>
                <a:spcPct val="81000"/>
              </a:lnSpc>
              <a:spcBef>
                <a:spcPts val="500"/>
              </a:spcBef>
              <a:defRPr sz="3136" b="1">
                <a:solidFill>
                  <a:srgbClr val="FFFFFF"/>
                </a:solidFill>
              </a:defRPr>
            </a:pPr>
            <a:r>
              <a:rPr dirty="0"/>
              <a:t>Tours</a:t>
            </a:r>
          </a:p>
          <a:p>
            <a:pPr marL="280035" indent="-280035" defTabSz="896111">
              <a:lnSpc>
                <a:spcPct val="81000"/>
              </a:lnSpc>
              <a:spcBef>
                <a:spcPts val="500"/>
              </a:spcBef>
              <a:buSzPct val="100000"/>
              <a:buFont typeface="Arial"/>
              <a:buChar char="•"/>
              <a:defRPr sz="100">
                <a:solidFill>
                  <a:srgbClr val="FFFFFF"/>
                </a:solidFill>
              </a:defRPr>
            </a:pPr>
            <a:endParaRPr dirty="0"/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UK 2009 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UK 2013 – three-week tour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UK Youth Team Tour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Hong Kong 2014 – tour of 10 days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India 2016 - 12 days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Singapore 2018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UK 2019 – Two-week tour</a:t>
            </a:r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dirty="0"/>
              <a:t>Hobart 2020</a:t>
            </a:r>
            <a:endParaRPr lang="en-AU" dirty="0"/>
          </a:p>
          <a:p>
            <a:pPr marL="336042" indent="-280035" defTabSz="896111">
              <a:lnSpc>
                <a:spcPct val="144000"/>
              </a:lnSpc>
              <a:spcBef>
                <a:spcPts val="500"/>
              </a:spcBef>
              <a:buSzPct val="100000"/>
              <a:buFont typeface="Arial"/>
              <a:buChar char="•"/>
              <a:defRPr sz="1568">
                <a:solidFill>
                  <a:srgbClr val="FFFFFF"/>
                </a:solidFill>
              </a:defRPr>
            </a:pPr>
            <a:r>
              <a:rPr lang="en-AU" dirty="0"/>
              <a:t>India Womens 2023</a:t>
            </a:r>
            <a:endParaRPr dirty="0"/>
          </a:p>
        </p:txBody>
      </p:sp>
      <p:sp>
        <p:nvSpPr>
          <p:cNvPr id="317" name="TextBox 4"/>
          <p:cNvSpPr txBox="1"/>
          <p:nvPr/>
        </p:nvSpPr>
        <p:spPr>
          <a:xfrm>
            <a:off x="781142" y="757836"/>
            <a:ext cx="155255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spcBef>
                <a:spcPts val="600"/>
              </a:spcBef>
              <a:defRPr>
                <a:solidFill>
                  <a:srgbClr val="80600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Achievements</a:t>
            </a:r>
          </a:p>
        </p:txBody>
      </p:sp>
      <p:pic>
        <p:nvPicPr>
          <p:cNvPr id="318" name="Picture 8" descr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2378" y="0"/>
            <a:ext cx="4569604" cy="2634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454</Words>
  <Application>Microsoft Macintosh PowerPoint</Application>
  <PresentationFormat>Widescreen</PresentationFormat>
  <Paragraphs>132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Baskerville</vt:lpstr>
      <vt:lpstr>Calibri</vt:lpstr>
      <vt:lpstr>Calibri Light</vt:lpstr>
      <vt:lpstr>Courier New</vt:lpstr>
      <vt:lpstr>Office Theme</vt:lpstr>
      <vt:lpstr>“Live your Cricket Dream”</vt:lpstr>
      <vt:lpstr>SCG Cricket</vt:lpstr>
      <vt:lpstr>SCGXI</vt:lpstr>
      <vt:lpstr>What we do…..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“Live your Cricket Dream”</dc:title>
  <cp:lastModifiedBy>Neil Maxwell</cp:lastModifiedBy>
  <cp:revision>5</cp:revision>
  <dcterms:modified xsi:type="dcterms:W3CDTF">2023-11-02T23:04:06Z</dcterms:modified>
</cp:coreProperties>
</file>