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8" r:id="rId1"/>
  </p:sldMasterIdLst>
  <p:notesMasterIdLst>
    <p:notesMasterId r:id="rId10"/>
  </p:notesMasterIdLst>
  <p:handoutMasterIdLst>
    <p:handoutMasterId r:id="rId11"/>
  </p:handoutMasterIdLst>
  <p:sldIdLst>
    <p:sldId id="1256" r:id="rId2"/>
    <p:sldId id="1668" r:id="rId3"/>
    <p:sldId id="2976" r:id="rId4"/>
    <p:sldId id="2962" r:id="rId5"/>
    <p:sldId id="2966" r:id="rId6"/>
    <p:sldId id="2967" r:id="rId7"/>
    <p:sldId id="2968" r:id="rId8"/>
    <p:sldId id="296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5490">
          <p15:clr>
            <a:srgbClr val="A4A3A4"/>
          </p15:clr>
        </p15:guide>
        <p15:guide id="3" pos="5487">
          <p15:clr>
            <a:srgbClr val="A4A3A4"/>
          </p15:clr>
        </p15:guide>
        <p15:guide id="4" pos="3678">
          <p15:clr>
            <a:srgbClr val="A4A3A4"/>
          </p15:clr>
        </p15:guide>
        <p15:guide id="5" pos="310">
          <p15:clr>
            <a:srgbClr val="A4A3A4"/>
          </p15:clr>
        </p15:guide>
        <p15:guide id="6" pos="2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6" autoAdjust="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704" y="90"/>
      </p:cViewPr>
      <p:guideLst>
        <p:guide orient="horz" pos="4319"/>
        <p:guide pos="5490"/>
        <p:guide pos="5487"/>
        <p:guide pos="3678"/>
        <p:guide pos="310"/>
        <p:guide pos="2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1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Jeynes" userId="811778d69defb5d3" providerId="LiveId" clId="{CBAA780C-DAB4-40BF-AA44-2A9DDA1EFF2E}"/>
    <pc:docChg chg="undo custSel addSld delSld">
      <pc:chgData name="Simon Jeynes" userId="811778d69defb5d3" providerId="LiveId" clId="{CBAA780C-DAB4-40BF-AA44-2A9DDA1EFF2E}" dt="2026-07-29T14:21:06.278" v="44" actId="47"/>
      <pc:docMkLst>
        <pc:docMk/>
      </pc:docMkLst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0" sldId="284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1826896327" sldId="300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2186228976" sldId="301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553220552" sldId="302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4055387546" sldId="30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4115823533" sldId="309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3542137328" sldId="31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770983509" sldId="336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918829620" sldId="36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153880079" sldId="36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977457125" sldId="36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263211617" sldId="370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678681055" sldId="371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271081857" sldId="397"/>
        </pc:sldMkLst>
      </pc:sldChg>
      <pc:sldChg chg="del">
        <pc:chgData name="Simon Jeynes" userId="811778d69defb5d3" providerId="LiveId" clId="{CBAA780C-DAB4-40BF-AA44-2A9DDA1EFF2E}" dt="2026-07-29T14:20:13.434" v="39" actId="47"/>
        <pc:sldMkLst>
          <pc:docMk/>
          <pc:sldMk cId="2785948994" sldId="41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515251167" sldId="100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01903279" sldId="1010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852370227" sldId="1141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407460839" sldId="1142"/>
        </pc:sldMkLst>
      </pc:sldChg>
      <pc:sldChg chg="add del">
        <pc:chgData name="Simon Jeynes" userId="811778d69defb5d3" providerId="LiveId" clId="{CBAA780C-DAB4-40BF-AA44-2A9DDA1EFF2E}" dt="2026-07-29T14:20:12.251" v="38" actId="47"/>
        <pc:sldMkLst>
          <pc:docMk/>
          <pc:sldMk cId="3642584969" sldId="116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697193872" sldId="123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766227761" sldId="1245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958004350" sldId="1411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857776356" sldId="1412"/>
        </pc:sldMkLst>
      </pc:sldChg>
      <pc:sldChg chg="del">
        <pc:chgData name="Simon Jeynes" userId="811778d69defb5d3" providerId="LiveId" clId="{CBAA780C-DAB4-40BF-AA44-2A9DDA1EFF2E}" dt="2026-07-29T14:20:14.735" v="40" actId="47"/>
        <pc:sldMkLst>
          <pc:docMk/>
          <pc:sldMk cId="4022268952" sldId="1441"/>
        </pc:sldMkLst>
      </pc:sldChg>
      <pc:sldChg chg="add del">
        <pc:chgData name="Simon Jeynes" userId="811778d69defb5d3" providerId="LiveId" clId="{CBAA780C-DAB4-40BF-AA44-2A9DDA1EFF2E}" dt="2026-07-29T14:20:06.833" v="35" actId="47"/>
        <pc:sldMkLst>
          <pc:docMk/>
          <pc:sldMk cId="3953227212" sldId="166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4038725919" sldId="167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642657552" sldId="167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886202148" sldId="208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648139398" sldId="210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30384052" sldId="2110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376995632" sldId="2146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3490096590" sldId="214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088668794" sldId="221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66556054" sldId="225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936871" sldId="236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393487186" sldId="241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41073640" sldId="2416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055998864" sldId="241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131685140" sldId="241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106784751" sldId="241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4025211442" sldId="245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437698951" sldId="251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795440546" sldId="2690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551351809" sldId="282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385072834" sldId="283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4234513408" sldId="2842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106988273" sldId="2846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85864409" sldId="284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041282875" sldId="284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574690124" sldId="2850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756348504" sldId="2852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144974262" sldId="285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697006134" sldId="285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325543703" sldId="2855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732164564" sldId="2856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4258259823" sldId="285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547939255" sldId="2862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892785467" sldId="286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766958355" sldId="286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029751137" sldId="286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216134640" sldId="2871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726016150" sldId="2872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368954346" sldId="287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4145119328" sldId="287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793482330" sldId="2875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805169331" sldId="2876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709707568" sldId="287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203913751" sldId="2946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0" sldId="294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34769272" sldId="2952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282662160" sldId="2953"/>
        </pc:sldMkLst>
      </pc:sldChg>
      <pc:sldChg chg="add del">
        <pc:chgData name="Simon Jeynes" userId="811778d69defb5d3" providerId="LiveId" clId="{CBAA780C-DAB4-40BF-AA44-2A9DDA1EFF2E}" dt="2026-07-29T14:20:15.877" v="41" actId="47"/>
        <pc:sldMkLst>
          <pc:docMk/>
          <pc:sldMk cId="201352264" sldId="2954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362627801" sldId="295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355873100" sldId="2958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1244089393" sldId="2959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629066186" sldId="2960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931003177" sldId="2961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603604932" sldId="2963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659964567" sldId="2964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1647355215" sldId="2965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3375058731" sldId="2970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0" sldId="2972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0" sldId="2973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343705044" sldId="2974"/>
        </pc:sldMkLst>
      </pc:sldChg>
      <pc:sldChg chg="add del">
        <pc:chgData name="Simon Jeynes" userId="811778d69defb5d3" providerId="LiveId" clId="{CBAA780C-DAB4-40BF-AA44-2A9DDA1EFF2E}" dt="2026-07-29T14:20:29.380" v="42" actId="47"/>
        <pc:sldMkLst>
          <pc:docMk/>
          <pc:sldMk cId="3755641824" sldId="2975"/>
        </pc:sldMkLst>
      </pc:sldChg>
      <pc:sldChg chg="add del">
        <pc:chgData name="Simon Jeynes" userId="811778d69defb5d3" providerId="LiveId" clId="{CBAA780C-DAB4-40BF-AA44-2A9DDA1EFF2E}" dt="2026-07-29T14:20:04.782" v="27" actId="47"/>
        <pc:sldMkLst>
          <pc:docMk/>
          <pc:sldMk cId="863959626" sldId="2976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180970477" sldId="2977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931662898" sldId="2978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1767821025" sldId="2979"/>
        </pc:sldMkLst>
      </pc:sldChg>
      <pc:sldChg chg="add del">
        <pc:chgData name="Simon Jeynes" userId="811778d69defb5d3" providerId="LiveId" clId="{CBAA780C-DAB4-40BF-AA44-2A9DDA1EFF2E}" dt="2026-07-29T14:20:46.045" v="43" actId="47"/>
        <pc:sldMkLst>
          <pc:docMk/>
          <pc:sldMk cId="2068015162" sldId="2980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504228705" sldId="2981"/>
        </pc:sldMkLst>
      </pc:sldChg>
      <pc:sldChg chg="del">
        <pc:chgData name="Simon Jeynes" userId="811778d69defb5d3" providerId="LiveId" clId="{CBAA780C-DAB4-40BF-AA44-2A9DDA1EFF2E}" dt="2026-07-29T14:21:06.278" v="44" actId="47"/>
        <pc:sldMkLst>
          <pc:docMk/>
          <pc:sldMk cId="2587605981" sldId="2982"/>
        </pc:sldMkLst>
      </pc:sldChg>
      <pc:sldMasterChg chg="addSldLayout delSldLayout">
        <pc:chgData name="Simon Jeynes" userId="811778d69defb5d3" providerId="LiveId" clId="{CBAA780C-DAB4-40BF-AA44-2A9DDA1EFF2E}" dt="2026-07-29T14:21:06.278" v="44" actId="47"/>
        <pc:sldMasterMkLst>
          <pc:docMk/>
          <pc:sldMasterMk cId="635749470" sldId="2147483738"/>
        </pc:sldMasterMkLst>
        <pc:sldLayoutChg chg="add del">
          <pc:chgData name="Simon Jeynes" userId="811778d69defb5d3" providerId="LiveId" clId="{CBAA780C-DAB4-40BF-AA44-2A9DDA1EFF2E}" dt="2026-07-29T14:20:12.251" v="38" actId="47"/>
          <pc:sldLayoutMkLst>
            <pc:docMk/>
            <pc:sldMasterMk cId="635749470" sldId="2147483738"/>
            <pc:sldLayoutMk cId="2668450414" sldId="2147483750"/>
          </pc:sldLayoutMkLst>
        </pc:sldLayoutChg>
        <pc:sldLayoutChg chg="del">
          <pc:chgData name="Simon Jeynes" userId="811778d69defb5d3" providerId="LiveId" clId="{CBAA780C-DAB4-40BF-AA44-2A9DDA1EFF2E}" dt="2026-07-29T14:21:06.278" v="44" actId="47"/>
          <pc:sldLayoutMkLst>
            <pc:docMk/>
            <pc:sldMasterMk cId="635749470" sldId="2147483738"/>
            <pc:sldLayoutMk cId="2871160980" sldId="2147483751"/>
          </pc:sldLayoutMkLst>
        </pc:sldLayoutChg>
        <pc:sldLayoutChg chg="del">
          <pc:chgData name="Simon Jeynes" userId="811778d69defb5d3" providerId="LiveId" clId="{CBAA780C-DAB4-40BF-AA44-2A9DDA1EFF2E}" dt="2026-07-29T14:21:06.278" v="44" actId="47"/>
          <pc:sldLayoutMkLst>
            <pc:docMk/>
            <pc:sldMasterMk cId="635749470" sldId="2147483738"/>
            <pc:sldLayoutMk cId="1540084661" sldId="2147483755"/>
          </pc:sldLayoutMkLst>
        </pc:sldLayoutChg>
        <pc:sldLayoutChg chg="del">
          <pc:chgData name="Simon Jeynes" userId="811778d69defb5d3" providerId="LiveId" clId="{CBAA780C-DAB4-40BF-AA44-2A9DDA1EFF2E}" dt="2026-07-29T14:21:06.278" v="44" actId="47"/>
          <pc:sldLayoutMkLst>
            <pc:docMk/>
            <pc:sldMasterMk cId="635749470" sldId="2147483738"/>
            <pc:sldLayoutMk cId="720629255" sldId="2147483757"/>
          </pc:sldLayoutMkLst>
        </pc:sldLayoutChg>
        <pc:sldLayoutChg chg="del">
          <pc:chgData name="Simon Jeynes" userId="811778d69defb5d3" providerId="LiveId" clId="{CBAA780C-DAB4-40BF-AA44-2A9DDA1EFF2E}" dt="2026-07-29T14:21:06.278" v="44" actId="47"/>
          <pc:sldLayoutMkLst>
            <pc:docMk/>
            <pc:sldMasterMk cId="635749470" sldId="2147483738"/>
            <pc:sldLayoutMk cId="992079715" sldId="214748375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A5446-82AA-7F45-B4D8-79E1A304094F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85AC0-BC2B-ED46-BC86-E62D48CB53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60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11B-E458-7549-9F73-C7192D435CFE}" type="datetimeFigureOut">
              <a:rPr lang="en-US" smtClean="0"/>
              <a:pPr/>
              <a:t>7/29/2026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E78C5-D7D4-7543-9880-95B202D7C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9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212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97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77687" y="526291"/>
            <a:ext cx="82296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73697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2890" y="0"/>
            <a:ext cx="9167745" cy="3302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2890" y="6543194"/>
            <a:ext cx="9144000" cy="330200"/>
          </a:xfrm>
          <a:prstGeom prst="rect">
            <a:avLst/>
          </a:prstGeom>
        </p:spPr>
      </p:pic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73359" y="6543194"/>
            <a:ext cx="4916921" cy="2616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kern="120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Arial"/>
              </a:rPr>
              <a:t>©</a:t>
            </a:r>
            <a:r>
              <a:rPr lang="en-US" sz="1100" kern="1200" baseline="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Arial"/>
              </a:rPr>
              <a:t> </a:t>
            </a:r>
            <a:r>
              <a:rPr lang="en-US" sz="110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Arial"/>
              </a:rPr>
              <a:t>2026 Christian School Management  - Principal Certification  Poimen: Shepherd         </a:t>
            </a: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0" y="14610"/>
            <a:ext cx="9143999" cy="3155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10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 Black"/>
                <a:cs typeface="Arial Black"/>
              </a:rPr>
              <a:t>FOR JESUS; THROUGH MISSION; WITH CHILDREN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5214026" y="6577488"/>
            <a:ext cx="30155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		                      Mission Delivery</a:t>
            </a:r>
          </a:p>
        </p:txBody>
      </p:sp>
      <p:pic>
        <p:nvPicPr>
          <p:cNvPr id="11" name="Shape 21">
            <a:extLst>
              <a:ext uri="{FF2B5EF4-FFF2-40B4-BE49-F238E27FC236}">
                <a16:creationId xmlns:a16="http://schemas.microsoft.com/office/drawing/2014/main" id="{25688B2A-E9BF-400A-9B25-0EB47F8BF443}"/>
              </a:ext>
            </a:extLst>
          </p:cNvPr>
          <p:cNvPicPr preferRelativeResize="0"/>
          <p:nvPr userDrawn="1"/>
        </p:nvPicPr>
        <p:blipFill rotWithShape="1">
          <a:blip r:embed="rId6">
            <a:alphaModFix/>
          </a:blip>
          <a:srcRect l="15952" t="8000" r="12856" b="38571"/>
          <a:stretch/>
        </p:blipFill>
        <p:spPr>
          <a:xfrm>
            <a:off x="7996637" y="6126163"/>
            <a:ext cx="1158218" cy="724371"/>
          </a:xfrm>
          <a:prstGeom prst="rect">
            <a:avLst/>
          </a:prstGeom>
          <a:noFill/>
          <a:ln w="9525" cap="flat" cmpd="sng">
            <a:solidFill>
              <a:srgbClr val="3A3838"/>
            </a:solidFill>
            <a:prstDash val="solid"/>
            <a:round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635749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52" r:id="rId2"/>
    <p:sldLayoutId id="2147483756" r:id="rId3"/>
  </p:sldLayoutIdLst>
  <p:txStyles>
    <p:titleStyle>
      <a:lvl1pPr algn="r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75000"/>
            </a:schemeClr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3C42B-C0A1-4B7A-ADDB-2EA7F6083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CSM Mission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343C8-0210-4E5F-B416-D10AFAEBD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2434442"/>
            <a:ext cx="2090799" cy="3742521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rgbClr val="0070C0"/>
                </a:solidFill>
              </a:rPr>
              <a:t>For Jesus; Through Mission; With Children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2EB2B3-5112-4DB4-9DC9-F75AAF468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449" y="1518133"/>
            <a:ext cx="5769617" cy="384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07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43BBDAE-6032-4CB6-AA6A-E058F8F1B5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12" r="700" b="21776"/>
          <a:stretch/>
        </p:blipFill>
        <p:spPr>
          <a:xfrm>
            <a:off x="20" y="552670"/>
            <a:ext cx="9158936" cy="536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2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5D721-1271-5EE6-8532-9147FED43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0EF4B-2AFC-5640-ECE8-90161CC1F682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u="sng" dirty="0">
                <a:solidFill>
                  <a:schemeClr val="tx1"/>
                </a:solidFill>
              </a:rPr>
              <a:t>Professional Learning Journey Stages of Growth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 fontAlgn="base">
              <a:buNone/>
            </a:pPr>
            <a:r>
              <a:rPr lang="en-US" dirty="0">
                <a:solidFill>
                  <a:schemeClr val="tx1"/>
                </a:solidFill>
              </a:rPr>
              <a:t>Stage 1	The focus is on “I”</a:t>
            </a:r>
          </a:p>
          <a:p>
            <a:pPr marL="0" indent="0" fontAlgn="base">
              <a:buNone/>
            </a:pPr>
            <a:r>
              <a:rPr lang="en-US" dirty="0">
                <a:solidFill>
                  <a:schemeClr val="tx1"/>
                </a:solidFill>
              </a:rPr>
              <a:t>Stage 2 	Becoming part of the Christian Professional 			Learning Community</a:t>
            </a:r>
          </a:p>
          <a:p>
            <a:pPr marL="0" indent="0" fontAlgn="base">
              <a:buNone/>
            </a:pPr>
            <a:r>
              <a:rPr lang="en-US" dirty="0">
                <a:solidFill>
                  <a:schemeClr val="tx1"/>
                </a:solidFill>
              </a:rPr>
              <a:t>Stage 3	Learning leadership within the faculty culture 			/ CPLC</a:t>
            </a:r>
          </a:p>
          <a:p>
            <a:pPr marL="0" indent="0" fontAlgn="base">
              <a:buNone/>
            </a:pPr>
            <a:r>
              <a:rPr lang="en-US" dirty="0">
                <a:solidFill>
                  <a:schemeClr val="tx1"/>
                </a:solidFill>
              </a:rPr>
              <a:t>Stage 4	So good, I am “invisible”; I have let go of control 		and share it with my children/teens</a:t>
            </a:r>
          </a:p>
          <a:p>
            <a:pPr marL="514350" indent="-514350" fontAlgn="base">
              <a:buFont typeface="+mj-lt"/>
              <a:buAutoNum type="arabicPeriod"/>
            </a:pPr>
            <a:endParaRPr lang="en-US" dirty="0">
              <a:solidFill>
                <a:schemeClr val="tx1"/>
              </a:solidFill>
            </a:endParaRPr>
          </a:p>
          <a:p>
            <a:pPr marL="0" indent="0" fontAlgn="base">
              <a:buNone/>
            </a:pPr>
            <a:r>
              <a:rPr lang="en-US" dirty="0">
                <a:solidFill>
                  <a:schemeClr val="tx1"/>
                </a:solidFill>
              </a:rPr>
              <a:t>All are good. The only sin is not growing. It is a 40 year career-long Professional Learning Journey. I want to grow so that children and teenagers will become more than before. They are also on a life-long Personal Learning Journey. 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6395962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959E9-6A44-76E4-5AC8-E1E9116C0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627D8-9C04-390C-CD68-1CC4CA98BB8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7687" y="526291"/>
            <a:ext cx="4127007" cy="5853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Learning Journey Step One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fontAlgn="base"/>
            <a:r>
              <a:rPr lang="en-US" dirty="0"/>
              <a:t>The focus is on “I”</a:t>
            </a:r>
          </a:p>
          <a:p>
            <a:pPr fontAlgn="base"/>
            <a:r>
              <a:rPr lang="en-US" dirty="0"/>
              <a:t>Fundamental skills dominate such as classroom management</a:t>
            </a:r>
          </a:p>
          <a:p>
            <a:pPr fontAlgn="base"/>
            <a:r>
              <a:rPr lang="en-US" dirty="0"/>
              <a:t>Curriculum is where I spend my time</a:t>
            </a:r>
          </a:p>
          <a:p>
            <a:pPr fontAlgn="base"/>
            <a:r>
              <a:rPr lang="en-US" dirty="0"/>
              <a:t>I am a sponge rather than a contributor</a:t>
            </a:r>
          </a:p>
          <a:p>
            <a:pPr fontAlgn="base"/>
            <a:r>
              <a:rPr lang="en-US" dirty="0"/>
              <a:t>I see myself as a learner</a:t>
            </a:r>
          </a:p>
          <a:p>
            <a:pPr fontAlgn="base"/>
            <a:r>
              <a:rPr lang="en-US" dirty="0"/>
              <a:t>I reflect on my practice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4F6E31-E9CA-51DF-AFB5-AA1C6627BB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646"/>
          <a:stretch>
            <a:fillRect/>
          </a:stretch>
        </p:blipFill>
        <p:spPr>
          <a:xfrm>
            <a:off x="4572000" y="730131"/>
            <a:ext cx="4504693" cy="50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8248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CE920-7D3A-F72B-DF32-A9DD17BC4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29EB-92EE-5215-4B38-48D5656C09A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7687" y="526291"/>
            <a:ext cx="4127007" cy="58531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Learning Journey Step Two</a:t>
            </a:r>
          </a:p>
          <a:p>
            <a:pPr marL="0" indent="0">
              <a:buNone/>
            </a:pPr>
            <a:endParaRPr lang="en-US" dirty="0"/>
          </a:p>
          <a:p>
            <a:pPr fontAlgn="base"/>
            <a:r>
              <a:rPr lang="en-US" dirty="0"/>
              <a:t>My Christian Professional Learning Community is important to me as a place where I give and take</a:t>
            </a:r>
          </a:p>
          <a:p>
            <a:pPr fontAlgn="base"/>
            <a:r>
              <a:rPr lang="en-US" dirty="0"/>
              <a:t>I recognize that “we” is more powerful for the child than “I”</a:t>
            </a:r>
          </a:p>
          <a:p>
            <a:pPr fontAlgn="base"/>
            <a:r>
              <a:rPr lang="en-US" dirty="0"/>
              <a:t>I know my curriculum - I am more focused on how, on pedagogy</a:t>
            </a:r>
          </a:p>
          <a:p>
            <a:pPr fontAlgn="base"/>
            <a:r>
              <a:rPr lang="en-US" dirty="0"/>
              <a:t>I assess relevant and effective assessment tools</a:t>
            </a:r>
          </a:p>
          <a:p>
            <a:pPr fontAlgn="base"/>
            <a:r>
              <a:rPr lang="en-US" dirty="0"/>
              <a:t>I reflect on my practice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1A8F6-713D-3783-8F3A-5082AF52FB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646"/>
          <a:stretch>
            <a:fillRect/>
          </a:stretch>
        </p:blipFill>
        <p:spPr>
          <a:xfrm>
            <a:off x="4572000" y="730131"/>
            <a:ext cx="4504693" cy="50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99740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8CD7A-07E1-06AD-8E59-24F38BE90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05F9D-89F0-FDAD-7289-2BA75EA8A62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55639" y="526291"/>
            <a:ext cx="4249055" cy="58531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Learning Journey Step Three A</a:t>
            </a:r>
          </a:p>
          <a:p>
            <a:pPr fontAlgn="base"/>
            <a:r>
              <a:rPr lang="en-US" dirty="0"/>
              <a:t>I lead in my Christian Professional Learning Community</a:t>
            </a:r>
          </a:p>
          <a:p>
            <a:pPr fontAlgn="base"/>
            <a:r>
              <a:rPr lang="en-US" dirty="0"/>
              <a:t>Ensuring my colleagues continue to grow is critical to me</a:t>
            </a:r>
          </a:p>
          <a:p>
            <a:pPr fontAlgn="base"/>
            <a:r>
              <a:rPr lang="en-US" dirty="0"/>
              <a:t>Together, we are humble in understanding where we still need to go</a:t>
            </a:r>
          </a:p>
          <a:p>
            <a:pPr fontAlgn="base"/>
            <a:r>
              <a:rPr lang="en-US" dirty="0"/>
              <a:t>My colleagues see me as an important resource</a:t>
            </a:r>
          </a:p>
          <a:p>
            <a:pPr fontAlgn="base"/>
            <a:r>
              <a:rPr lang="en-US" dirty="0"/>
              <a:t>I am a master of growth</a:t>
            </a:r>
          </a:p>
          <a:p>
            <a:pPr fontAlgn="base"/>
            <a:r>
              <a:rPr lang="en-US" dirty="0"/>
              <a:t>I help my colleagues reflect 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D119ED-6C84-35C8-E16D-128605BA9C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646"/>
          <a:stretch>
            <a:fillRect/>
          </a:stretch>
        </p:blipFill>
        <p:spPr>
          <a:xfrm>
            <a:off x="4572000" y="730131"/>
            <a:ext cx="4504693" cy="50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2540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708F3-F4C1-16A8-A7DC-794BA36A5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8D7CA-B4E0-0550-40B2-1C9ACA34480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55639" y="526291"/>
            <a:ext cx="4249055" cy="58531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Learning Journey Step Three B</a:t>
            </a:r>
          </a:p>
          <a:p>
            <a:pPr fontAlgn="base"/>
            <a:r>
              <a:rPr lang="en-US" dirty="0"/>
              <a:t>I move to position the child as the owner of their own learning</a:t>
            </a:r>
          </a:p>
          <a:p>
            <a:pPr fontAlgn="base"/>
            <a:r>
              <a:rPr lang="en-US" dirty="0"/>
              <a:t>I give up control so the child can gain control</a:t>
            </a:r>
          </a:p>
          <a:p>
            <a:pPr fontAlgn="base"/>
            <a:r>
              <a:rPr lang="en-US" dirty="0"/>
              <a:t>The child becomes an architect in their curriculum</a:t>
            </a:r>
          </a:p>
          <a:p>
            <a:pPr fontAlgn="base"/>
            <a:r>
              <a:rPr lang="en-US" dirty="0"/>
              <a:t>The child becomes a collaborator in the how</a:t>
            </a:r>
          </a:p>
          <a:p>
            <a:pPr fontAlgn="base"/>
            <a:r>
              <a:rPr lang="en-US" dirty="0"/>
              <a:t>I am more a learner than a teacher</a:t>
            </a:r>
          </a:p>
          <a:p>
            <a:pPr fontAlgn="base"/>
            <a:r>
              <a:rPr lang="en-US" dirty="0"/>
              <a:t>I am a master of pedagogies</a:t>
            </a:r>
          </a:p>
          <a:p>
            <a:pPr fontAlgn="base"/>
            <a:r>
              <a:rPr lang="en-US" dirty="0"/>
              <a:t>I reflect on my practice through the eyes of children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477993-C929-4495-FFA2-28AE46F2D4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646"/>
          <a:stretch>
            <a:fillRect/>
          </a:stretch>
        </p:blipFill>
        <p:spPr>
          <a:xfrm>
            <a:off x="4572000" y="730131"/>
            <a:ext cx="4504693" cy="50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396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CCFB0-E18D-BC49-8A4A-AD54A8E6D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94D6-792C-6E3D-9E61-AA8379CBC9A1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55639" y="526291"/>
            <a:ext cx="4249055" cy="58531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Learning Journey Step Four</a:t>
            </a:r>
          </a:p>
          <a:p>
            <a:pPr fontAlgn="base"/>
            <a:r>
              <a:rPr lang="en-US" dirty="0"/>
              <a:t>I am comfortable both in making the child owner and in taking on leadership roles with colleagues</a:t>
            </a:r>
          </a:p>
          <a:p>
            <a:pPr fontAlgn="base"/>
            <a:r>
              <a:rPr lang="en-US" dirty="0"/>
              <a:t>Children come to and stay at the school because I am there</a:t>
            </a:r>
          </a:p>
          <a:p>
            <a:pPr fontAlgn="base"/>
            <a:r>
              <a:rPr lang="en-US" dirty="0"/>
              <a:t>I want and work to ensure that every child to succeed</a:t>
            </a:r>
          </a:p>
          <a:p>
            <a:pPr fontAlgn="base"/>
            <a:r>
              <a:rPr lang="en-US" dirty="0"/>
              <a:t>I want and work to ensure that every one of my colleagues to succeed</a:t>
            </a:r>
          </a:p>
          <a:p>
            <a:pPr fontAlgn="base"/>
            <a:r>
              <a:rPr lang="en-US" dirty="0"/>
              <a:t>I am a master of several pedagogies</a:t>
            </a:r>
          </a:p>
          <a:p>
            <a:pPr fontAlgn="base"/>
            <a:r>
              <a:rPr lang="en-US" dirty="0"/>
              <a:t>I am a master of metacognition</a:t>
            </a:r>
          </a:p>
          <a:p>
            <a:pPr fontAlgn="base"/>
            <a:r>
              <a:rPr lang="en-US" dirty="0"/>
              <a:t>I see myself as a learner</a:t>
            </a:r>
          </a:p>
          <a:p>
            <a:pPr fontAlgn="base"/>
            <a:r>
              <a:rPr lang="en-US" dirty="0"/>
              <a:t>I reflect on my practice with my children / teens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42A31D-C7D6-7BF4-3ADA-55187A948A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646"/>
          <a:stretch>
            <a:fillRect/>
          </a:stretch>
        </p:blipFill>
        <p:spPr>
          <a:xfrm>
            <a:off x="4572000" y="730131"/>
            <a:ext cx="4504693" cy="50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8560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2140</TotalTime>
  <Words>444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Calibri</vt:lpstr>
      <vt:lpstr>Office Theme</vt:lpstr>
      <vt:lpstr>CSM Mission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Jeynes</dc:creator>
  <cp:lastModifiedBy>Simon Jeynes</cp:lastModifiedBy>
  <cp:revision>3</cp:revision>
  <dcterms:created xsi:type="dcterms:W3CDTF">2020-07-21T16:24:11Z</dcterms:created>
  <dcterms:modified xsi:type="dcterms:W3CDTF">2026-07-29T14:21:15Z</dcterms:modified>
</cp:coreProperties>
</file>