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256" r:id="rId5"/>
    <p:sldId id="323" r:id="rId6"/>
    <p:sldId id="331" r:id="rId7"/>
    <p:sldId id="271" r:id="rId8"/>
    <p:sldId id="286" r:id="rId9"/>
    <p:sldId id="273" r:id="rId10"/>
    <p:sldId id="275" r:id="rId11"/>
    <p:sldId id="306" r:id="rId12"/>
    <p:sldId id="336" r:id="rId13"/>
    <p:sldId id="325" r:id="rId14"/>
    <p:sldId id="347" r:id="rId15"/>
    <p:sldId id="289" r:id="rId16"/>
    <p:sldId id="342" r:id="rId17"/>
    <p:sldId id="288" r:id="rId18"/>
    <p:sldId id="343" r:id="rId19"/>
    <p:sldId id="346" r:id="rId20"/>
    <p:sldId id="344" r:id="rId21"/>
    <p:sldId id="345" r:id="rId22"/>
    <p:sldId id="338" r:id="rId23"/>
    <p:sldId id="337" r:id="rId24"/>
    <p:sldId id="305" r:id="rId25"/>
    <p:sldId id="302" r:id="rId26"/>
    <p:sldId id="339" r:id="rId27"/>
    <p:sldId id="340" r:id="rId28"/>
    <p:sldId id="266" r:id="rId29"/>
    <p:sldId id="268" r:id="rId30"/>
    <p:sldId id="290" r:id="rId3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758"/>
    <a:srgbClr val="D0CC38"/>
    <a:srgbClr val="B7B42B"/>
    <a:srgbClr val="CAC630"/>
    <a:srgbClr val="E3E088"/>
    <a:srgbClr val="DFDC7A"/>
    <a:srgbClr val="F1F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616" autoAdjust="0"/>
  </p:normalViewPr>
  <p:slideViewPr>
    <p:cSldViewPr snapToGrid="0">
      <p:cViewPr varScale="1">
        <p:scale>
          <a:sx n="83" d="100"/>
          <a:sy n="83" d="100"/>
        </p:scale>
        <p:origin x="10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trick Kehrli" userId="458c5557-5106-42c9-a57d-d407f1db8eeb" providerId="ADAL" clId="{7824D28A-CD4F-4AF9-8B9A-662FD9124260}"/>
    <pc:docChg chg="undo custSel addSld delSld modSld modMainMaster">
      <pc:chgData name="Patrick Kehrli" userId="458c5557-5106-42c9-a57d-d407f1db8eeb" providerId="ADAL" clId="{7824D28A-CD4F-4AF9-8B9A-662FD9124260}" dt="2026-04-01T11:45:31.843" v="49" actId="20577"/>
      <pc:docMkLst>
        <pc:docMk/>
      </pc:docMkLst>
      <pc:sldChg chg="modSp mod">
        <pc:chgData name="Patrick Kehrli" userId="458c5557-5106-42c9-a57d-d407f1db8eeb" providerId="ADAL" clId="{7824D28A-CD4F-4AF9-8B9A-662FD9124260}" dt="2026-04-01T11:45:31.843" v="49" actId="20577"/>
        <pc:sldMkLst>
          <pc:docMk/>
          <pc:sldMk cId="2488070381" sldId="256"/>
        </pc:sldMkLst>
        <pc:spChg chg="mod">
          <ac:chgData name="Patrick Kehrli" userId="458c5557-5106-42c9-a57d-d407f1db8eeb" providerId="ADAL" clId="{7824D28A-CD4F-4AF9-8B9A-662FD9124260}" dt="2026-04-01T11:45:31.843" v="49" actId="20577"/>
          <ac:spMkLst>
            <pc:docMk/>
            <pc:sldMk cId="2488070381" sldId="256"/>
            <ac:spMk id="2" creationId="{AA522779-2B8F-7237-1970-A9F2E6E7B94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B0F96-3467-4102-9B84-7607B1AF1357}" type="datetimeFigureOut">
              <a:rPr lang="de-CH" smtClean="0"/>
              <a:t>01.04.2026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6EBF7-7A14-4986-BBC4-84D11831788E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27742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Daniel</a:t>
            </a:r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95814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6671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8565E-D395-0E77-3F7E-8599F7BAB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4903633-BE55-F042-1166-31AFE157C6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8C71361-8D0F-F268-9488-886FF1779D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Geschichte erklären</a:t>
            </a:r>
            <a:endParaRPr lang="de-CH"/>
          </a:p>
          <a:p>
            <a:r>
              <a:rPr lang="de-CH"/>
              <a:t>PPS erklären</a:t>
            </a:r>
          </a:p>
          <a:p>
            <a:r>
              <a:rPr lang="de-CH"/>
              <a:t>Auf Referenz in Lebensmittelbereicht bei </a:t>
            </a:r>
            <a:r>
              <a:rPr lang="de-CH" err="1"/>
              <a:t>Worldpac</a:t>
            </a:r>
            <a:r>
              <a:rPr lang="de-CH"/>
              <a:t> </a:t>
            </a:r>
            <a:r>
              <a:rPr lang="de-CH" err="1"/>
              <a:t>hinweis</a:t>
            </a:r>
            <a:r>
              <a:rPr lang="de-CH"/>
              <a:t> und das da auch mit MHD gearbeitet wird.</a:t>
            </a:r>
          </a:p>
          <a:p>
            <a:r>
              <a:rPr lang="de-CH"/>
              <a:t>Sie beschichten Chips mit Gewürzen unser Kunde beschichtet Kunstdärme mit Gewürzen</a:t>
            </a:r>
          </a:p>
          <a:p>
            <a:r>
              <a:rPr lang="de-CH"/>
              <a:t>Hinweis, dass es noch Demo später gibt</a:t>
            </a:r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C3F93B-A1A0-1700-8E79-4FAA5417DB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27947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Geschichte erklären</a:t>
            </a:r>
            <a:endParaRPr lang="de-CH"/>
          </a:p>
          <a:p>
            <a:r>
              <a:rPr lang="de-CH"/>
              <a:t>PPS erklären</a:t>
            </a:r>
          </a:p>
          <a:p>
            <a:r>
              <a:rPr lang="de-CH"/>
              <a:t>Auf Referenz in Lebensmittelbereicht bei </a:t>
            </a:r>
            <a:r>
              <a:rPr lang="de-CH" err="1"/>
              <a:t>Worldpac</a:t>
            </a:r>
            <a:r>
              <a:rPr lang="de-CH"/>
              <a:t> </a:t>
            </a:r>
            <a:r>
              <a:rPr lang="de-CH" err="1"/>
              <a:t>hinweis</a:t>
            </a:r>
            <a:r>
              <a:rPr lang="de-CH"/>
              <a:t> und das da auch mit MHD gearbeitet wird.</a:t>
            </a:r>
          </a:p>
          <a:p>
            <a:r>
              <a:rPr lang="de-CH"/>
              <a:t>Sie beschichten Chips mit Gewürzen unser Kunde beschichtet Kunstdärme mit Gewürzen</a:t>
            </a:r>
          </a:p>
          <a:p>
            <a:r>
              <a:rPr lang="de-CH"/>
              <a:t>Hinweis, dass es noch Demo später gibt</a:t>
            </a:r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080347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Patrick</a:t>
            </a:r>
          </a:p>
          <a:p>
            <a:endParaRPr lang="de-DE" dirty="0"/>
          </a:p>
          <a:p>
            <a:r>
              <a:rPr lang="de-CH" dirty="0"/>
              <a:t>Eine etwas anderes Transportgut, jedoch sonst sehr identische Voraussetzungen. </a:t>
            </a:r>
          </a:p>
          <a:p>
            <a:endParaRPr lang="de-CH" dirty="0"/>
          </a:p>
          <a:p>
            <a:pPr marL="171450" indent="-171450">
              <a:buFontTx/>
              <a:buChar char="-"/>
            </a:pPr>
            <a:r>
              <a:rPr lang="de-CH" dirty="0"/>
              <a:t>Täglich ändernde Touren, die von uns zusammengestellt werden mussten. </a:t>
            </a:r>
          </a:p>
          <a:p>
            <a:pPr marL="171450" indent="-171450">
              <a:buFontTx/>
              <a:buChar char="-"/>
            </a:pPr>
            <a:r>
              <a:rPr lang="de-CH" dirty="0"/>
              <a:t>Optimierung der Transportzeit / -kosten</a:t>
            </a:r>
          </a:p>
          <a:p>
            <a:pPr marL="171450" indent="-171450">
              <a:buFontTx/>
              <a:buChar char="-"/>
            </a:pPr>
            <a:r>
              <a:rPr lang="de-CH" dirty="0"/>
              <a:t>Visualisierung der Veränderungen</a:t>
            </a:r>
          </a:p>
          <a:p>
            <a:pPr marL="171450" indent="-171450">
              <a:buFontTx/>
              <a:buChar char="-"/>
            </a:pPr>
            <a:r>
              <a:rPr lang="de-CH" dirty="0"/>
              <a:t>Überzeugung von verschiedenen Stakeholdern</a:t>
            </a:r>
          </a:p>
          <a:p>
            <a:pPr marL="171450" indent="-171450">
              <a:buFontTx/>
              <a:buChar char="-"/>
            </a:pP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3435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76E6D-F0C5-9912-9428-023E5DD6D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9C864C2-FA3C-4EBD-3E4E-CBE9D2B0B9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09A512E-38D9-D186-22D3-79E207A9EA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Geschichte erklären</a:t>
            </a:r>
            <a:endParaRPr lang="de-CH"/>
          </a:p>
          <a:p>
            <a:r>
              <a:rPr lang="de-CH"/>
              <a:t>PPS erklären</a:t>
            </a:r>
          </a:p>
          <a:p>
            <a:r>
              <a:rPr lang="de-CH"/>
              <a:t>Auf Referenz in Lebensmittelbereicht bei </a:t>
            </a:r>
            <a:r>
              <a:rPr lang="de-CH" err="1"/>
              <a:t>Worldpac</a:t>
            </a:r>
            <a:r>
              <a:rPr lang="de-CH"/>
              <a:t> </a:t>
            </a:r>
            <a:r>
              <a:rPr lang="de-CH" err="1"/>
              <a:t>hinweis</a:t>
            </a:r>
            <a:r>
              <a:rPr lang="de-CH"/>
              <a:t> und das da auch mit MHD gearbeitet wird.</a:t>
            </a:r>
          </a:p>
          <a:p>
            <a:r>
              <a:rPr lang="de-CH"/>
              <a:t>Sie beschichten Chips mit Gewürzen unser Kunde beschichtet Kunstdärme mit Gewürzen</a:t>
            </a:r>
          </a:p>
          <a:p>
            <a:r>
              <a:rPr lang="de-CH"/>
              <a:t>Hinweis, dass es noch Demo später gibt</a:t>
            </a:r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E4F205-C3FB-794C-1FF5-8F6627F73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8901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E729B-9F16-6B12-F3E8-3AF0D1A127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E2E069C-156E-D24A-F696-94135529D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EBB09DE-FD82-1A9B-97F3-6C9FA61B10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Geschichte erklären</a:t>
            </a:r>
            <a:endParaRPr lang="de-CH"/>
          </a:p>
          <a:p>
            <a:r>
              <a:rPr lang="de-CH"/>
              <a:t>PPS erklären</a:t>
            </a:r>
          </a:p>
          <a:p>
            <a:r>
              <a:rPr lang="de-CH"/>
              <a:t>Auf Referenz in Lebensmittelbereicht bei </a:t>
            </a:r>
            <a:r>
              <a:rPr lang="de-CH" err="1"/>
              <a:t>Worldpac</a:t>
            </a:r>
            <a:r>
              <a:rPr lang="de-CH"/>
              <a:t> </a:t>
            </a:r>
            <a:r>
              <a:rPr lang="de-CH" err="1"/>
              <a:t>hinweis</a:t>
            </a:r>
            <a:r>
              <a:rPr lang="de-CH"/>
              <a:t> und das da auch mit MHD gearbeitet wird.</a:t>
            </a:r>
          </a:p>
          <a:p>
            <a:r>
              <a:rPr lang="de-CH"/>
              <a:t>Sie beschichten Chips mit Gewürzen unser Kunde beschichtet Kunstdärme mit Gewürzen</a:t>
            </a:r>
          </a:p>
          <a:p>
            <a:r>
              <a:rPr lang="de-CH"/>
              <a:t>Hinweis, dass es noch Demo später gibt</a:t>
            </a:r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104A0CD-E740-7EA8-C7D6-E3D7C5919A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8491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0B8CC7-E8D4-F24E-23BC-07CDD0F43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BABCDD8-AD65-5DA3-1F78-90DE3772C3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6542213-D574-2C81-3C30-2A1DB15148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1870E4-5C65-1203-2B69-B12C92F359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167659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E4F694-0DC1-0137-70A8-62DE2C757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38B684B-E280-D09E-D94B-E1F61BDC9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6584764-A688-39F2-27D4-87583005361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4D4C7FE-EA6A-70EF-935E-683523895E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693460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Patrick</a:t>
            </a:r>
            <a:endParaRPr lang="de-CH"/>
          </a:p>
          <a:p>
            <a:endParaRPr lang="de-CH"/>
          </a:p>
          <a:p>
            <a:r>
              <a:rPr lang="de-CH"/>
              <a:t>Einheitlicher und moderne Technologien, die uns effizient neue Lösungen </a:t>
            </a:r>
            <a:r>
              <a:rPr lang="de-CH" err="1"/>
              <a:t>entwicklen</a:t>
            </a:r>
            <a:r>
              <a:rPr lang="de-CH"/>
              <a:t> lässt.</a:t>
            </a:r>
          </a:p>
          <a:p>
            <a:endParaRPr lang="de-CH"/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CH"/>
              <a:t>Modern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CH"/>
              <a:t>Effizient</a:t>
            </a:r>
          </a:p>
          <a:p>
            <a:pPr marL="171450" indent="-171450">
              <a:buFont typeface="Wingdings" panose="05000000000000000000" pitchFamily="2" charset="2"/>
              <a:buChar char="è"/>
            </a:pPr>
            <a:r>
              <a:rPr lang="de-CH"/>
              <a:t>Flexibel (nicht </a:t>
            </a:r>
            <a:r>
              <a:rPr lang="de-CH" err="1"/>
              <a:t>einängend</a:t>
            </a:r>
            <a:r>
              <a:rPr lang="de-CH"/>
              <a:t>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10555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Patrick</a:t>
            </a:r>
            <a:endParaRPr lang="de-CH"/>
          </a:p>
          <a:p>
            <a:endParaRPr lang="de-DE"/>
          </a:p>
          <a:p>
            <a:r>
              <a:rPr lang="de-DE"/>
              <a:t>„Wir liefern nicht nur ein Tool – sondern eine Lösung, die einfach betrieben werden kann. Ob im Schweizer Rechenzentrum, auf Ihrer Infrastruktur oder als Mischform – wir passen uns an Ihre Realität an. Wichtig ist uns: schlanker Betrieb, klare Verantwortlichkeiten, volle Kontrolle für Zweifel.“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9133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Daniel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97706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92E74-D1EB-68E5-8C30-E9ED989977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8792349-7E05-8D23-4B3B-4E59DBEC22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F8EDF46-7E64-DAB4-DF25-DC3F410809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470FF4-B72D-35EA-CB1F-54FF409947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21761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97F6B-DA10-9E59-B935-47C051661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AD381C3-13BE-1A1C-D654-E70E4EA4E4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06EB632-C8D1-C069-FCDE-5E7BF98B9D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F50979-20FF-DCA2-EEF1-17994733A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780536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Patrick</a:t>
            </a:r>
            <a:endParaRPr lang="de-CH"/>
          </a:p>
          <a:p>
            <a:endParaRPr lang="de-CH"/>
          </a:p>
          <a:p>
            <a:r>
              <a:rPr lang="de-CH"/>
              <a:t>Was wir nicht machen, seitenweise Anforderungsdokumente verfassen. </a:t>
            </a:r>
          </a:p>
          <a:p>
            <a:endParaRPr lang="de-CH"/>
          </a:p>
          <a:p>
            <a:r>
              <a:rPr lang="de-CH"/>
              <a:t>Kurze Entwicklungszyklen</a:t>
            </a:r>
          </a:p>
          <a:p>
            <a:r>
              <a:rPr lang="de-CH"/>
              <a:t>Direkte Kommunikation</a:t>
            </a:r>
          </a:p>
          <a:p>
            <a:r>
              <a:rPr lang="de-CH"/>
              <a:t>Schnelle Anpassungen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23960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r>
              <a:rPr lang="de-CH"/>
              <a:t>Hinweis dass Framework für Software und für Schnittstelle schon bei vielen Projekten zum Einsatz gekommen ist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164014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/>
              <a:t>Alle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9286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69806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9187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r>
              <a:rPr lang="de-CH"/>
              <a:t>Simulation, Optimierung und Webapplikation macht uns einzigartig </a:t>
            </a:r>
          </a:p>
          <a:p>
            <a:r>
              <a:rPr lang="de-CH"/>
              <a:t>Diese 3 Elemente ergeben Digitalisierung</a:t>
            </a:r>
          </a:p>
          <a:p>
            <a:r>
              <a:rPr lang="de-CH"/>
              <a:t>Durch Elemente rechts wird alles aus einer Hand angeboten und macht uns komplett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3369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5715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927742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r>
              <a:rPr lang="de-CH"/>
              <a:t>Hinweis, das Patrick und ich am Institut für Datenanalyse gearbeitet haben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840835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55E5A-62F3-CB88-D831-70B16952B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A08DF4D-E24D-9AAB-8B8A-EBFD61A8F1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C77E8C0-FD7A-3BF3-334C-228B5677B1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/>
              <a:t>Daniel</a:t>
            </a:r>
            <a:endParaRPr lang="de-CH"/>
          </a:p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9925D26-1E7E-013F-E58B-0B4651BC37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6EBF7-7A14-4986-BBC4-84D11831788E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2128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4">
            <a:extLst>
              <a:ext uri="{FF2B5EF4-FFF2-40B4-BE49-F238E27FC236}">
                <a16:creationId xmlns:a16="http://schemas.microsoft.com/office/drawing/2014/main" id="{256A3402-D31A-5EF2-80A1-1F857C7BB8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3057" cy="6858594"/>
          </a:xfrm>
          <a:prstGeom prst="rect">
            <a:avLst/>
          </a:prstGeom>
        </p:spPr>
      </p:pic>
      <p:sp>
        <p:nvSpPr>
          <p:cNvPr id="77" name="Freeform 5">
            <a:extLst>
              <a:ext uri="{FF2B5EF4-FFF2-40B4-BE49-F238E27FC236}">
                <a16:creationId xmlns:a16="http://schemas.microsoft.com/office/drawing/2014/main" id="{03C7CD88-1D14-1EBE-E984-A6F4D008607F}"/>
              </a:ext>
            </a:extLst>
          </p:cNvPr>
          <p:cNvSpPr>
            <a:spLocks/>
          </p:cNvSpPr>
          <p:nvPr userDrawn="1"/>
        </p:nvSpPr>
        <p:spPr bwMode="auto">
          <a:xfrm>
            <a:off x="0" y="6340475"/>
            <a:ext cx="6453188" cy="520700"/>
          </a:xfrm>
          <a:custGeom>
            <a:avLst/>
            <a:gdLst>
              <a:gd name="T0" fmla="*/ 1944 w 2033"/>
              <a:gd name="T1" fmla="*/ 49 h 164"/>
              <a:gd name="T2" fmla="*/ 2033 w 2033"/>
              <a:gd name="T3" fmla="*/ 0 h 164"/>
              <a:gd name="T4" fmla="*/ 0 w 2033"/>
              <a:gd name="T5" fmla="*/ 0 h 164"/>
              <a:gd name="T6" fmla="*/ 0 w 2033"/>
              <a:gd name="T7" fmla="*/ 164 h 164"/>
              <a:gd name="T8" fmla="*/ 1802 w 2033"/>
              <a:gd name="T9" fmla="*/ 164 h 164"/>
              <a:gd name="T10" fmla="*/ 1944 w 2033"/>
              <a:gd name="T11" fmla="*/ 4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3" h="164">
                <a:moveTo>
                  <a:pt x="1944" y="49"/>
                </a:moveTo>
                <a:cubicBezTo>
                  <a:pt x="1970" y="27"/>
                  <a:pt x="2001" y="10"/>
                  <a:pt x="20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1802" y="164"/>
                  <a:pt x="1802" y="164"/>
                  <a:pt x="1802" y="164"/>
                </a:cubicBezTo>
                <a:lnTo>
                  <a:pt x="1944" y="49"/>
                </a:lnTo>
                <a:close/>
              </a:path>
            </a:pathLst>
          </a:custGeom>
          <a:solidFill>
            <a:srgbClr val="D4D7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Freeform 6">
            <a:extLst>
              <a:ext uri="{FF2B5EF4-FFF2-40B4-BE49-F238E27FC236}">
                <a16:creationId xmlns:a16="http://schemas.microsoft.com/office/drawing/2014/main" id="{9B6720FA-B1B6-692C-1558-B50588D83A3D}"/>
              </a:ext>
            </a:extLst>
          </p:cNvPr>
          <p:cNvSpPr>
            <a:spLocks/>
          </p:cNvSpPr>
          <p:nvPr userDrawn="1"/>
        </p:nvSpPr>
        <p:spPr bwMode="auto">
          <a:xfrm>
            <a:off x="5789613" y="6340475"/>
            <a:ext cx="6396038" cy="520700"/>
          </a:xfrm>
          <a:custGeom>
            <a:avLst/>
            <a:gdLst>
              <a:gd name="T0" fmla="*/ 2015 w 2015"/>
              <a:gd name="T1" fmla="*/ 164 h 164"/>
              <a:gd name="T2" fmla="*/ 0 w 2015"/>
              <a:gd name="T3" fmla="*/ 164 h 164"/>
              <a:gd name="T4" fmla="*/ 129 w 2015"/>
              <a:gd name="T5" fmla="*/ 60 h 164"/>
              <a:gd name="T6" fmla="*/ 298 w 2015"/>
              <a:gd name="T7" fmla="*/ 0 h 164"/>
              <a:gd name="T8" fmla="*/ 2015 w 2015"/>
              <a:gd name="T9" fmla="*/ 0 h 164"/>
              <a:gd name="T10" fmla="*/ 2015 w 2015"/>
              <a:gd name="T11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5" h="164">
                <a:moveTo>
                  <a:pt x="2015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77" y="21"/>
                  <a:pt x="236" y="0"/>
                  <a:pt x="298" y="0"/>
                </a:cubicBezTo>
                <a:cubicBezTo>
                  <a:pt x="2015" y="0"/>
                  <a:pt x="2015" y="0"/>
                  <a:pt x="2015" y="0"/>
                </a:cubicBezTo>
                <a:lnTo>
                  <a:pt x="2015" y="164"/>
                </a:lnTo>
                <a:close/>
              </a:path>
            </a:pathLst>
          </a:custGeom>
          <a:solidFill>
            <a:srgbClr val="273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Rectangle 7">
            <a:extLst>
              <a:ext uri="{FF2B5EF4-FFF2-40B4-BE49-F238E27FC236}">
                <a16:creationId xmlns:a16="http://schemas.microsoft.com/office/drawing/2014/main" id="{F79D3EA6-F405-AC46-EA45-027C0DCEE44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99750" y="6505575"/>
            <a:ext cx="12509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www.prosim.ch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0" name="Rectangle 8">
            <a:extLst>
              <a:ext uri="{FF2B5EF4-FFF2-40B4-BE49-F238E27FC236}">
                <a16:creationId xmlns:a16="http://schemas.microsoft.com/office/drawing/2014/main" id="{81BC066C-3685-F9DA-B1BF-AB03994E5E7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40788" y="6505575"/>
            <a:ext cx="12382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info@prosim.ch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1" name="Rectangle 9">
            <a:extLst>
              <a:ext uri="{FF2B5EF4-FFF2-40B4-BE49-F238E27FC236}">
                <a16:creationId xmlns:a16="http://schemas.microsoft.com/office/drawing/2014/main" id="{D62C9138-723A-D34B-F131-8AA3F986E43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4513" y="6505575"/>
            <a:ext cx="13589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+41 81 552 17 00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2" name="Freeform 10">
            <a:extLst>
              <a:ext uri="{FF2B5EF4-FFF2-40B4-BE49-F238E27FC236}">
                <a16:creationId xmlns:a16="http://schemas.microsoft.com/office/drawing/2014/main" id="{10ECBCBA-F7BB-F2E5-3E26-A558D8F4641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1713" y="6562725"/>
            <a:ext cx="165100" cy="117475"/>
          </a:xfrm>
          <a:custGeom>
            <a:avLst/>
            <a:gdLst>
              <a:gd name="T0" fmla="*/ 52 w 52"/>
              <a:gd name="T1" fmla="*/ 3 h 37"/>
              <a:gd name="T2" fmla="*/ 52 w 52"/>
              <a:gd name="T3" fmla="*/ 3 h 37"/>
              <a:gd name="T4" fmla="*/ 51 w 52"/>
              <a:gd name="T5" fmla="*/ 2 h 37"/>
              <a:gd name="T6" fmla="*/ 51 w 52"/>
              <a:gd name="T7" fmla="*/ 2 h 37"/>
              <a:gd name="T8" fmla="*/ 51 w 52"/>
              <a:gd name="T9" fmla="*/ 2 h 37"/>
              <a:gd name="T10" fmla="*/ 51 w 52"/>
              <a:gd name="T11" fmla="*/ 1 h 37"/>
              <a:gd name="T12" fmla="*/ 50 w 52"/>
              <a:gd name="T13" fmla="*/ 1 h 37"/>
              <a:gd name="T14" fmla="*/ 50 w 52"/>
              <a:gd name="T15" fmla="*/ 1 h 37"/>
              <a:gd name="T16" fmla="*/ 50 w 52"/>
              <a:gd name="T17" fmla="*/ 1 h 37"/>
              <a:gd name="T18" fmla="*/ 49 w 52"/>
              <a:gd name="T19" fmla="*/ 0 h 37"/>
              <a:gd name="T20" fmla="*/ 49 w 52"/>
              <a:gd name="T21" fmla="*/ 0 h 37"/>
              <a:gd name="T22" fmla="*/ 49 w 52"/>
              <a:gd name="T23" fmla="*/ 0 h 37"/>
              <a:gd name="T24" fmla="*/ 48 w 52"/>
              <a:gd name="T25" fmla="*/ 0 h 37"/>
              <a:gd name="T26" fmla="*/ 48 w 52"/>
              <a:gd name="T27" fmla="*/ 0 h 37"/>
              <a:gd name="T28" fmla="*/ 48 w 52"/>
              <a:gd name="T29" fmla="*/ 0 h 37"/>
              <a:gd name="T30" fmla="*/ 47 w 52"/>
              <a:gd name="T31" fmla="*/ 0 h 37"/>
              <a:gd name="T32" fmla="*/ 5 w 52"/>
              <a:gd name="T33" fmla="*/ 0 h 37"/>
              <a:gd name="T34" fmla="*/ 5 w 52"/>
              <a:gd name="T35" fmla="*/ 0 h 37"/>
              <a:gd name="T36" fmla="*/ 4 w 52"/>
              <a:gd name="T37" fmla="*/ 0 h 37"/>
              <a:gd name="T38" fmla="*/ 4 w 52"/>
              <a:gd name="T39" fmla="*/ 0 h 37"/>
              <a:gd name="T40" fmla="*/ 4 w 52"/>
              <a:gd name="T41" fmla="*/ 0 h 37"/>
              <a:gd name="T42" fmla="*/ 3 w 52"/>
              <a:gd name="T43" fmla="*/ 0 h 37"/>
              <a:gd name="T44" fmla="*/ 3 w 52"/>
              <a:gd name="T45" fmla="*/ 0 h 37"/>
              <a:gd name="T46" fmla="*/ 2 w 52"/>
              <a:gd name="T47" fmla="*/ 1 h 37"/>
              <a:gd name="T48" fmla="*/ 2 w 52"/>
              <a:gd name="T49" fmla="*/ 1 h 37"/>
              <a:gd name="T50" fmla="*/ 2 w 52"/>
              <a:gd name="T51" fmla="*/ 1 h 37"/>
              <a:gd name="T52" fmla="*/ 2 w 52"/>
              <a:gd name="T53" fmla="*/ 1 h 37"/>
              <a:gd name="T54" fmla="*/ 1 w 52"/>
              <a:gd name="T55" fmla="*/ 2 h 37"/>
              <a:gd name="T56" fmla="*/ 1 w 52"/>
              <a:gd name="T57" fmla="*/ 2 h 37"/>
              <a:gd name="T58" fmla="*/ 1 w 52"/>
              <a:gd name="T59" fmla="*/ 2 h 37"/>
              <a:gd name="T60" fmla="*/ 1 w 52"/>
              <a:gd name="T61" fmla="*/ 3 h 37"/>
              <a:gd name="T62" fmla="*/ 1 w 52"/>
              <a:gd name="T63" fmla="*/ 3 h 37"/>
              <a:gd name="T64" fmla="*/ 5 w 52"/>
              <a:gd name="T65" fmla="*/ 37 h 37"/>
              <a:gd name="T66" fmla="*/ 52 w 52"/>
              <a:gd name="T67" fmla="*/ 33 h 37"/>
              <a:gd name="T68" fmla="*/ 4 w 52"/>
              <a:gd name="T69" fmla="*/ 3 h 37"/>
              <a:gd name="T70" fmla="*/ 5 w 52"/>
              <a:gd name="T71" fmla="*/ 3 h 37"/>
              <a:gd name="T72" fmla="*/ 5 w 52"/>
              <a:gd name="T73" fmla="*/ 3 h 37"/>
              <a:gd name="T74" fmla="*/ 5 w 52"/>
              <a:gd name="T75" fmla="*/ 3 h 37"/>
              <a:gd name="T76" fmla="*/ 47 w 52"/>
              <a:gd name="T77" fmla="*/ 3 h 37"/>
              <a:gd name="T78" fmla="*/ 47 w 52"/>
              <a:gd name="T79" fmla="*/ 3 h 37"/>
              <a:gd name="T80" fmla="*/ 48 w 52"/>
              <a:gd name="T81" fmla="*/ 3 h 37"/>
              <a:gd name="T82" fmla="*/ 48 w 52"/>
              <a:gd name="T83" fmla="*/ 3 h 37"/>
              <a:gd name="T84" fmla="*/ 48 w 52"/>
              <a:gd name="T85" fmla="*/ 4 h 37"/>
              <a:gd name="T86" fmla="*/ 4 w 52"/>
              <a:gd name="T87" fmla="*/ 4 h 37"/>
              <a:gd name="T88" fmla="*/ 4 w 52"/>
              <a:gd name="T89" fmla="*/ 29 h 37"/>
              <a:gd name="T90" fmla="*/ 4 w 52"/>
              <a:gd name="T91" fmla="*/ 33 h 37"/>
              <a:gd name="T92" fmla="*/ 30 w 52"/>
              <a:gd name="T93" fmla="*/ 27 h 37"/>
              <a:gd name="T94" fmla="*/ 49 w 52"/>
              <a:gd name="T95" fmla="*/ 29 h 37"/>
              <a:gd name="T96" fmla="*/ 49 w 52"/>
              <a:gd name="T97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" h="37">
                <a:moveTo>
                  <a:pt x="52" y="3"/>
                </a:move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5"/>
                  <a:pt x="3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7"/>
                  <a:pt x="51" y="35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2"/>
                  <a:pt x="52" y="32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4"/>
                  <a:pt x="52" y="4"/>
                  <a:pt x="52" y="3"/>
                </a:cubicBezTo>
                <a:close/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5"/>
                  <a:pt x="27" y="25"/>
                  <a:pt x="26" y="25"/>
                </a:cubicBezTo>
                <a:cubicBezTo>
                  <a:pt x="26" y="25"/>
                  <a:pt x="25" y="25"/>
                  <a:pt x="25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3"/>
                </a:cubicBezTo>
                <a:close/>
                <a:moveTo>
                  <a:pt x="4" y="8"/>
                </a:moveTo>
                <a:cubicBezTo>
                  <a:pt x="14" y="18"/>
                  <a:pt x="14" y="18"/>
                  <a:pt x="14" y="18"/>
                </a:cubicBezTo>
                <a:cubicBezTo>
                  <a:pt x="4" y="29"/>
                  <a:pt x="4" y="29"/>
                  <a:pt x="4" y="29"/>
                </a:cubicBezTo>
                <a:lnTo>
                  <a:pt x="4" y="8"/>
                </a:lnTo>
                <a:close/>
                <a:moveTo>
                  <a:pt x="47" y="34"/>
                </a:move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3"/>
                  <a:pt x="4" y="33"/>
                </a:cubicBezTo>
                <a:cubicBezTo>
                  <a:pt x="17" y="21"/>
                  <a:pt x="17" y="21"/>
                  <a:pt x="17" y="21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8"/>
                  <a:pt x="25" y="28"/>
                  <a:pt x="26" y="28"/>
                </a:cubicBezTo>
                <a:cubicBezTo>
                  <a:pt x="28" y="28"/>
                  <a:pt x="29" y="28"/>
                  <a:pt x="30" y="27"/>
                </a:cubicBezTo>
                <a:cubicBezTo>
                  <a:pt x="36" y="21"/>
                  <a:pt x="36" y="21"/>
                  <a:pt x="36" y="21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7" y="34"/>
                </a:cubicBezTo>
                <a:close/>
                <a:moveTo>
                  <a:pt x="49" y="29"/>
                </a:moveTo>
                <a:cubicBezTo>
                  <a:pt x="38" y="18"/>
                  <a:pt x="38" y="18"/>
                  <a:pt x="38" y="18"/>
                </a:cubicBezTo>
                <a:cubicBezTo>
                  <a:pt x="49" y="8"/>
                  <a:pt x="49" y="8"/>
                  <a:pt x="49" y="8"/>
                </a:cubicBezTo>
                <a:lnTo>
                  <a:pt x="49" y="29"/>
                </a:lnTo>
                <a:close/>
                <a:moveTo>
                  <a:pt x="49" y="29"/>
                </a:moveTo>
                <a:cubicBezTo>
                  <a:pt x="49" y="29"/>
                  <a:pt x="49" y="29"/>
                  <a:pt x="49" y="29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Freeform 11">
            <a:extLst>
              <a:ext uri="{FF2B5EF4-FFF2-40B4-BE49-F238E27FC236}">
                <a16:creationId xmlns:a16="http://schemas.microsoft.com/office/drawing/2014/main" id="{9A3F9374-C5FB-780B-8D91-01F18E27F26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52100" y="6508750"/>
            <a:ext cx="177800" cy="180975"/>
          </a:xfrm>
          <a:custGeom>
            <a:avLst/>
            <a:gdLst>
              <a:gd name="T0" fmla="*/ 28 w 56"/>
              <a:gd name="T1" fmla="*/ 0 h 57"/>
              <a:gd name="T2" fmla="*/ 8 w 56"/>
              <a:gd name="T3" fmla="*/ 9 h 57"/>
              <a:gd name="T4" fmla="*/ 8 w 56"/>
              <a:gd name="T5" fmla="*/ 48 h 57"/>
              <a:gd name="T6" fmla="*/ 48 w 56"/>
              <a:gd name="T7" fmla="*/ 48 h 57"/>
              <a:gd name="T8" fmla="*/ 48 w 56"/>
              <a:gd name="T9" fmla="*/ 9 h 57"/>
              <a:gd name="T10" fmla="*/ 42 w 56"/>
              <a:gd name="T11" fmla="*/ 40 h 57"/>
              <a:gd name="T12" fmla="*/ 53 w 56"/>
              <a:gd name="T13" fmla="*/ 30 h 57"/>
              <a:gd name="T14" fmla="*/ 28 w 56"/>
              <a:gd name="T15" fmla="*/ 53 h 57"/>
              <a:gd name="T16" fmla="*/ 37 w 56"/>
              <a:gd name="T17" fmla="*/ 44 h 57"/>
              <a:gd name="T18" fmla="*/ 18 w 56"/>
              <a:gd name="T19" fmla="*/ 40 h 57"/>
              <a:gd name="T20" fmla="*/ 40 w 56"/>
              <a:gd name="T21" fmla="*/ 30 h 57"/>
              <a:gd name="T22" fmla="*/ 18 w 56"/>
              <a:gd name="T23" fmla="*/ 40 h 57"/>
              <a:gd name="T24" fmla="*/ 13 w 56"/>
              <a:gd name="T25" fmla="*/ 30 h 57"/>
              <a:gd name="T26" fmla="*/ 7 w 56"/>
              <a:gd name="T27" fmla="*/ 40 h 57"/>
              <a:gd name="T28" fmla="*/ 7 w 56"/>
              <a:gd name="T29" fmla="*/ 17 h 57"/>
              <a:gd name="T30" fmla="*/ 13 w 56"/>
              <a:gd name="T31" fmla="*/ 27 h 57"/>
              <a:gd name="T32" fmla="*/ 7 w 56"/>
              <a:gd name="T33" fmla="*/ 17 h 57"/>
              <a:gd name="T34" fmla="*/ 37 w 56"/>
              <a:gd name="T35" fmla="*/ 13 h 57"/>
              <a:gd name="T36" fmla="*/ 28 w 56"/>
              <a:gd name="T37" fmla="*/ 4 h 57"/>
              <a:gd name="T38" fmla="*/ 40 w 56"/>
              <a:gd name="T39" fmla="*/ 27 h 57"/>
              <a:gd name="T40" fmla="*/ 18 w 56"/>
              <a:gd name="T41" fmla="*/ 17 h 57"/>
              <a:gd name="T42" fmla="*/ 53 w 56"/>
              <a:gd name="T43" fmla="*/ 27 h 57"/>
              <a:gd name="T44" fmla="*/ 42 w 56"/>
              <a:gd name="T45" fmla="*/ 17 h 57"/>
              <a:gd name="T46" fmla="*/ 53 w 56"/>
              <a:gd name="T47" fmla="*/ 27 h 57"/>
              <a:gd name="T48" fmla="*/ 34 w 56"/>
              <a:gd name="T49" fmla="*/ 4 h 57"/>
              <a:gd name="T50" fmla="*/ 40 w 56"/>
              <a:gd name="T51" fmla="*/ 13 h 57"/>
              <a:gd name="T52" fmla="*/ 16 w 56"/>
              <a:gd name="T53" fmla="*/ 13 h 57"/>
              <a:gd name="T54" fmla="*/ 22 w 56"/>
              <a:gd name="T55" fmla="*/ 4 h 57"/>
              <a:gd name="T56" fmla="*/ 22 w 56"/>
              <a:gd name="T57" fmla="*/ 53 h 57"/>
              <a:gd name="T58" fmla="*/ 16 w 56"/>
              <a:gd name="T59" fmla="*/ 44 h 57"/>
              <a:gd name="T60" fmla="*/ 40 w 56"/>
              <a:gd name="T61" fmla="*/ 44 h 57"/>
              <a:gd name="T62" fmla="*/ 34 w 56"/>
              <a:gd name="T63" fmla="*/ 53 h 57"/>
              <a:gd name="T64" fmla="*/ 34 w 56"/>
              <a:gd name="T65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7">
                <a:moveTo>
                  <a:pt x="48" y="9"/>
                </a:moveTo>
                <a:cubicBezTo>
                  <a:pt x="43" y="3"/>
                  <a:pt x="36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3"/>
                  <a:pt x="8" y="9"/>
                </a:cubicBezTo>
                <a:cubicBezTo>
                  <a:pt x="3" y="14"/>
                  <a:pt x="0" y="21"/>
                  <a:pt x="0" y="29"/>
                </a:cubicBezTo>
                <a:cubicBezTo>
                  <a:pt x="0" y="36"/>
                  <a:pt x="3" y="43"/>
                  <a:pt x="8" y="48"/>
                </a:cubicBezTo>
                <a:cubicBezTo>
                  <a:pt x="14" y="54"/>
                  <a:pt x="21" y="57"/>
                  <a:pt x="28" y="57"/>
                </a:cubicBezTo>
                <a:cubicBezTo>
                  <a:pt x="36" y="57"/>
                  <a:pt x="43" y="54"/>
                  <a:pt x="48" y="48"/>
                </a:cubicBezTo>
                <a:cubicBezTo>
                  <a:pt x="53" y="43"/>
                  <a:pt x="56" y="36"/>
                  <a:pt x="56" y="29"/>
                </a:cubicBezTo>
                <a:cubicBezTo>
                  <a:pt x="56" y="21"/>
                  <a:pt x="53" y="14"/>
                  <a:pt x="48" y="9"/>
                </a:cubicBezTo>
                <a:close/>
                <a:moveTo>
                  <a:pt x="50" y="40"/>
                </a:moveTo>
                <a:cubicBezTo>
                  <a:pt x="42" y="40"/>
                  <a:pt x="42" y="40"/>
                  <a:pt x="42" y="40"/>
                </a:cubicBezTo>
                <a:cubicBezTo>
                  <a:pt x="43" y="37"/>
                  <a:pt x="43" y="34"/>
                  <a:pt x="44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4"/>
                  <a:pt x="52" y="37"/>
                  <a:pt x="50" y="40"/>
                </a:cubicBezTo>
                <a:close/>
                <a:moveTo>
                  <a:pt x="28" y="53"/>
                </a:moveTo>
                <a:cubicBezTo>
                  <a:pt x="25" y="51"/>
                  <a:pt x="22" y="48"/>
                  <a:pt x="20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5" y="48"/>
                  <a:pt x="32" y="51"/>
                  <a:pt x="28" y="53"/>
                </a:cubicBezTo>
                <a:close/>
                <a:moveTo>
                  <a:pt x="18" y="40"/>
                </a:moveTo>
                <a:cubicBezTo>
                  <a:pt x="17" y="37"/>
                  <a:pt x="16" y="34"/>
                  <a:pt x="16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4"/>
                  <a:pt x="39" y="37"/>
                  <a:pt x="38" y="40"/>
                </a:cubicBezTo>
                <a:lnTo>
                  <a:pt x="18" y="40"/>
                </a:lnTo>
                <a:close/>
                <a:moveTo>
                  <a:pt x="4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4"/>
                  <a:pt x="14" y="37"/>
                  <a:pt x="15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37"/>
                  <a:pt x="4" y="34"/>
                  <a:pt x="4" y="30"/>
                </a:cubicBezTo>
                <a:close/>
                <a:moveTo>
                  <a:pt x="7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4" y="20"/>
                  <a:pt x="13" y="23"/>
                  <a:pt x="13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3"/>
                  <a:pt x="5" y="20"/>
                  <a:pt x="7" y="17"/>
                </a:cubicBezTo>
                <a:close/>
                <a:moveTo>
                  <a:pt x="28" y="4"/>
                </a:moveTo>
                <a:cubicBezTo>
                  <a:pt x="32" y="6"/>
                  <a:pt x="35" y="9"/>
                  <a:pt x="37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2" y="9"/>
                  <a:pt x="25" y="6"/>
                  <a:pt x="28" y="4"/>
                </a:cubicBezTo>
                <a:close/>
                <a:moveTo>
                  <a:pt x="38" y="17"/>
                </a:moveTo>
                <a:cubicBezTo>
                  <a:pt x="39" y="20"/>
                  <a:pt x="40" y="23"/>
                  <a:pt x="40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3"/>
                  <a:pt x="17" y="20"/>
                  <a:pt x="18" y="17"/>
                </a:cubicBezTo>
                <a:lnTo>
                  <a:pt x="38" y="17"/>
                </a:lnTo>
                <a:close/>
                <a:moveTo>
                  <a:pt x="53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3" y="23"/>
                  <a:pt x="43" y="20"/>
                  <a:pt x="42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20"/>
                  <a:pt x="53" y="23"/>
                  <a:pt x="53" y="27"/>
                </a:cubicBezTo>
                <a:close/>
                <a:moveTo>
                  <a:pt x="40" y="13"/>
                </a:moveTo>
                <a:cubicBezTo>
                  <a:pt x="39" y="10"/>
                  <a:pt x="37" y="7"/>
                  <a:pt x="34" y="4"/>
                </a:cubicBezTo>
                <a:cubicBezTo>
                  <a:pt x="40" y="6"/>
                  <a:pt x="44" y="9"/>
                  <a:pt x="48" y="13"/>
                </a:cubicBezTo>
                <a:lnTo>
                  <a:pt x="40" y="13"/>
                </a:lnTo>
                <a:close/>
                <a:moveTo>
                  <a:pt x="22" y="4"/>
                </a:moveTo>
                <a:cubicBezTo>
                  <a:pt x="20" y="7"/>
                  <a:pt x="18" y="10"/>
                  <a:pt x="1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9"/>
                  <a:pt x="17" y="6"/>
                  <a:pt x="22" y="4"/>
                </a:cubicBezTo>
                <a:close/>
                <a:moveTo>
                  <a:pt x="16" y="44"/>
                </a:moveTo>
                <a:cubicBezTo>
                  <a:pt x="18" y="47"/>
                  <a:pt x="20" y="50"/>
                  <a:pt x="22" y="53"/>
                </a:cubicBezTo>
                <a:cubicBezTo>
                  <a:pt x="17" y="51"/>
                  <a:pt x="12" y="48"/>
                  <a:pt x="9" y="44"/>
                </a:cubicBezTo>
                <a:lnTo>
                  <a:pt x="16" y="44"/>
                </a:lnTo>
                <a:close/>
                <a:moveTo>
                  <a:pt x="34" y="53"/>
                </a:moveTo>
                <a:cubicBezTo>
                  <a:pt x="37" y="50"/>
                  <a:pt x="39" y="47"/>
                  <a:pt x="40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8"/>
                  <a:pt x="40" y="51"/>
                  <a:pt x="34" y="53"/>
                </a:cubicBezTo>
                <a:close/>
                <a:moveTo>
                  <a:pt x="34" y="53"/>
                </a:moveTo>
                <a:cubicBezTo>
                  <a:pt x="34" y="53"/>
                  <a:pt x="34" y="53"/>
                  <a:pt x="34" y="53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4" name="Freeform 12">
            <a:extLst>
              <a:ext uri="{FF2B5EF4-FFF2-40B4-BE49-F238E27FC236}">
                <a16:creationId xmlns:a16="http://schemas.microsoft.com/office/drawing/2014/main" id="{D4AABCE3-BC5D-5FBA-4149-4FFE5A82534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88138" y="6534150"/>
            <a:ext cx="142875" cy="142875"/>
          </a:xfrm>
          <a:custGeom>
            <a:avLst/>
            <a:gdLst>
              <a:gd name="T0" fmla="*/ 0 w 45"/>
              <a:gd name="T1" fmla="*/ 5 h 45"/>
              <a:gd name="T2" fmla="*/ 1 w 45"/>
              <a:gd name="T3" fmla="*/ 1 h 45"/>
              <a:gd name="T4" fmla="*/ 5 w 45"/>
              <a:gd name="T5" fmla="*/ 0 h 45"/>
              <a:gd name="T6" fmla="*/ 12 w 45"/>
              <a:gd name="T7" fmla="*/ 0 h 45"/>
              <a:gd name="T8" fmla="*/ 17 w 45"/>
              <a:gd name="T9" fmla="*/ 4 h 45"/>
              <a:gd name="T10" fmla="*/ 18 w 45"/>
              <a:gd name="T11" fmla="*/ 9 h 45"/>
              <a:gd name="T12" fmla="*/ 17 w 45"/>
              <a:gd name="T13" fmla="*/ 14 h 45"/>
              <a:gd name="T14" fmla="*/ 14 w 45"/>
              <a:gd name="T15" fmla="*/ 17 h 45"/>
              <a:gd name="T16" fmla="*/ 27 w 45"/>
              <a:gd name="T17" fmla="*/ 30 h 45"/>
              <a:gd name="T18" fmla="*/ 30 w 45"/>
              <a:gd name="T19" fmla="*/ 27 h 45"/>
              <a:gd name="T20" fmla="*/ 35 w 45"/>
              <a:gd name="T21" fmla="*/ 26 h 45"/>
              <a:gd name="T22" fmla="*/ 40 w 45"/>
              <a:gd name="T23" fmla="*/ 27 h 45"/>
              <a:gd name="T24" fmla="*/ 45 w 45"/>
              <a:gd name="T25" fmla="*/ 32 h 45"/>
              <a:gd name="T26" fmla="*/ 45 w 45"/>
              <a:gd name="T27" fmla="*/ 39 h 45"/>
              <a:gd name="T28" fmla="*/ 43 w 45"/>
              <a:gd name="T29" fmla="*/ 43 h 45"/>
              <a:gd name="T30" fmla="*/ 39 w 45"/>
              <a:gd name="T31" fmla="*/ 45 h 45"/>
              <a:gd name="T32" fmla="*/ 24 w 45"/>
              <a:gd name="T33" fmla="*/ 41 h 45"/>
              <a:gd name="T34" fmla="*/ 12 w 45"/>
              <a:gd name="T35" fmla="*/ 32 h 45"/>
              <a:gd name="T36" fmla="*/ 4 w 45"/>
              <a:gd name="T37" fmla="*/ 20 h 45"/>
              <a:gd name="T38" fmla="*/ 0 w 45"/>
              <a:gd name="T39" fmla="*/ 5 h 45"/>
              <a:gd name="T40" fmla="*/ 0 w 45"/>
              <a:gd name="T41" fmla="*/ 5 h 45"/>
              <a:gd name="T42" fmla="*/ 15 w 45"/>
              <a:gd name="T43" fmla="*/ 10 h 45"/>
              <a:gd name="T44" fmla="*/ 15 w 45"/>
              <a:gd name="T45" fmla="*/ 10 h 45"/>
              <a:gd name="T46" fmla="*/ 14 w 45"/>
              <a:gd name="T47" fmla="*/ 5 h 45"/>
              <a:gd name="T48" fmla="*/ 12 w 45"/>
              <a:gd name="T49" fmla="*/ 3 h 45"/>
              <a:gd name="T50" fmla="*/ 5 w 45"/>
              <a:gd name="T51" fmla="*/ 3 h 45"/>
              <a:gd name="T52" fmla="*/ 4 w 45"/>
              <a:gd name="T53" fmla="*/ 4 h 45"/>
              <a:gd name="T54" fmla="*/ 3 w 45"/>
              <a:gd name="T55" fmla="*/ 5 h 45"/>
              <a:gd name="T56" fmla="*/ 39 w 45"/>
              <a:gd name="T57" fmla="*/ 41 h 45"/>
              <a:gd name="T58" fmla="*/ 41 w 45"/>
              <a:gd name="T59" fmla="*/ 41 h 45"/>
              <a:gd name="T60" fmla="*/ 41 w 45"/>
              <a:gd name="T61" fmla="*/ 39 h 45"/>
              <a:gd name="T62" fmla="*/ 41 w 45"/>
              <a:gd name="T63" fmla="*/ 32 h 45"/>
              <a:gd name="T64" fmla="*/ 40 w 45"/>
              <a:gd name="T65" fmla="*/ 31 h 45"/>
              <a:gd name="T66" fmla="*/ 34 w 45"/>
              <a:gd name="T67" fmla="*/ 29 h 45"/>
              <a:gd name="T68" fmla="*/ 33 w 45"/>
              <a:gd name="T69" fmla="*/ 30 h 45"/>
              <a:gd name="T70" fmla="*/ 28 w 45"/>
              <a:gd name="T71" fmla="*/ 35 h 45"/>
              <a:gd name="T72" fmla="*/ 27 w 45"/>
              <a:gd name="T73" fmla="*/ 34 h 45"/>
              <a:gd name="T74" fmla="*/ 10 w 45"/>
              <a:gd name="T75" fmla="*/ 18 h 45"/>
              <a:gd name="T76" fmla="*/ 10 w 45"/>
              <a:gd name="T77" fmla="*/ 16 h 45"/>
              <a:gd name="T78" fmla="*/ 15 w 45"/>
              <a:gd name="T79" fmla="*/ 12 h 45"/>
              <a:gd name="T80" fmla="*/ 15 w 45"/>
              <a:gd name="T81" fmla="*/ 10 h 45"/>
              <a:gd name="T82" fmla="*/ 15 w 45"/>
              <a:gd name="T83" fmla="*/ 10 h 45"/>
              <a:gd name="T84" fmla="*/ 15 w 45"/>
              <a:gd name="T85" fmla="*/ 1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" h="45">
                <a:moveTo>
                  <a:pt x="0" y="5"/>
                </a:moveTo>
                <a:cubicBezTo>
                  <a:pt x="0" y="4"/>
                  <a:pt x="0" y="2"/>
                  <a:pt x="1" y="1"/>
                </a:cubicBezTo>
                <a:cubicBezTo>
                  <a:pt x="2" y="0"/>
                  <a:pt x="4" y="0"/>
                  <a:pt x="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8" y="6"/>
                  <a:pt x="18" y="7"/>
                  <a:pt x="18" y="9"/>
                </a:cubicBezTo>
                <a:cubicBezTo>
                  <a:pt x="19" y="11"/>
                  <a:pt x="18" y="13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7" y="23"/>
                  <a:pt x="22" y="27"/>
                  <a:pt x="27" y="30"/>
                </a:cubicBezTo>
                <a:cubicBezTo>
                  <a:pt x="30" y="27"/>
                  <a:pt x="30" y="27"/>
                  <a:pt x="30" y="27"/>
                </a:cubicBezTo>
                <a:cubicBezTo>
                  <a:pt x="32" y="26"/>
                  <a:pt x="34" y="25"/>
                  <a:pt x="35" y="26"/>
                </a:cubicBezTo>
                <a:cubicBezTo>
                  <a:pt x="37" y="27"/>
                  <a:pt x="39" y="27"/>
                  <a:pt x="40" y="27"/>
                </a:cubicBezTo>
                <a:cubicBezTo>
                  <a:pt x="43" y="27"/>
                  <a:pt x="45" y="30"/>
                  <a:pt x="45" y="32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1"/>
                  <a:pt x="44" y="42"/>
                  <a:pt x="43" y="43"/>
                </a:cubicBezTo>
                <a:cubicBezTo>
                  <a:pt x="42" y="44"/>
                  <a:pt x="40" y="45"/>
                  <a:pt x="39" y="45"/>
                </a:cubicBezTo>
                <a:cubicBezTo>
                  <a:pt x="34" y="44"/>
                  <a:pt x="29" y="43"/>
                  <a:pt x="24" y="41"/>
                </a:cubicBezTo>
                <a:cubicBezTo>
                  <a:pt x="20" y="39"/>
                  <a:pt x="16" y="36"/>
                  <a:pt x="12" y="32"/>
                </a:cubicBezTo>
                <a:cubicBezTo>
                  <a:pt x="9" y="29"/>
                  <a:pt x="6" y="25"/>
                  <a:pt x="4" y="20"/>
                </a:cubicBezTo>
                <a:cubicBezTo>
                  <a:pt x="2" y="15"/>
                  <a:pt x="0" y="11"/>
                  <a:pt x="0" y="5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4" y="8"/>
                  <a:pt x="14" y="6"/>
                  <a:pt x="14" y="5"/>
                </a:cubicBezTo>
                <a:cubicBezTo>
                  <a:pt x="14" y="4"/>
                  <a:pt x="13" y="3"/>
                  <a:pt x="12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4"/>
                </a:cubicBezTo>
                <a:cubicBezTo>
                  <a:pt x="3" y="4"/>
                  <a:pt x="3" y="5"/>
                  <a:pt x="3" y="5"/>
                </a:cubicBezTo>
                <a:cubicBezTo>
                  <a:pt x="5" y="24"/>
                  <a:pt x="20" y="39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0"/>
                  <a:pt x="41" y="40"/>
                  <a:pt x="41" y="39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1"/>
                  <a:pt x="41" y="31"/>
                  <a:pt x="40" y="31"/>
                </a:cubicBezTo>
                <a:cubicBezTo>
                  <a:pt x="38" y="30"/>
                  <a:pt x="36" y="30"/>
                  <a:pt x="34" y="29"/>
                </a:cubicBezTo>
                <a:cubicBezTo>
                  <a:pt x="34" y="29"/>
                  <a:pt x="33" y="29"/>
                  <a:pt x="33" y="30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0" y="30"/>
                  <a:pt x="14" y="25"/>
                  <a:pt x="10" y="18"/>
                </a:cubicBezTo>
                <a:cubicBezTo>
                  <a:pt x="10" y="16"/>
                  <a:pt x="10" y="16"/>
                  <a:pt x="10" y="16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0"/>
                </a:cubicBezTo>
                <a:close/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Line 14">
            <a:extLst>
              <a:ext uri="{FF2B5EF4-FFF2-40B4-BE49-F238E27FC236}">
                <a16:creationId xmlns:a16="http://schemas.microsoft.com/office/drawing/2014/main" id="{74DE4459-AACB-DF87-9273-45539122B6B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377238" y="6508750"/>
            <a:ext cx="0" cy="222250"/>
          </a:xfrm>
          <a:prstGeom prst="line">
            <a:avLst/>
          </a:prstGeom>
          <a:noFill/>
          <a:ln w="6350" cap="flat">
            <a:solidFill>
              <a:srgbClr val="DBD86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7" name="Line 15">
            <a:extLst>
              <a:ext uri="{FF2B5EF4-FFF2-40B4-BE49-F238E27FC236}">
                <a16:creationId xmlns:a16="http://schemas.microsoft.com/office/drawing/2014/main" id="{0BE3E6DC-4976-B2DA-9F22-FDC7567CF21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10207625" y="6508750"/>
            <a:ext cx="0" cy="222250"/>
          </a:xfrm>
          <a:prstGeom prst="line">
            <a:avLst/>
          </a:prstGeom>
          <a:noFill/>
          <a:ln w="6350" cap="flat">
            <a:solidFill>
              <a:srgbClr val="DBD86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37">
            <a:extLst>
              <a:ext uri="{FF2B5EF4-FFF2-40B4-BE49-F238E27FC236}">
                <a16:creationId xmlns:a16="http://schemas.microsoft.com/office/drawing/2014/main" id="{D76FD670-4154-9C18-0DE5-48F9D39165F4}"/>
              </a:ext>
            </a:extLst>
          </p:cNvPr>
          <p:cNvSpPr>
            <a:spLocks/>
          </p:cNvSpPr>
          <p:nvPr userDrawn="1"/>
        </p:nvSpPr>
        <p:spPr bwMode="auto">
          <a:xfrm>
            <a:off x="5846763" y="846138"/>
            <a:ext cx="4262438" cy="4202113"/>
          </a:xfrm>
          <a:custGeom>
            <a:avLst/>
            <a:gdLst>
              <a:gd name="T0" fmla="*/ 398 w 1343"/>
              <a:gd name="T1" fmla="*/ 1236 h 1322"/>
              <a:gd name="T2" fmla="*/ 312 w 1343"/>
              <a:gd name="T3" fmla="*/ 441 h 1322"/>
              <a:gd name="T4" fmla="*/ 769 w 1343"/>
              <a:gd name="T5" fmla="*/ 231 h 1322"/>
              <a:gd name="T6" fmla="*/ 1343 w 1343"/>
              <a:gd name="T7" fmla="*/ 406 h 1322"/>
              <a:gd name="T8" fmla="*/ 1196 w 1343"/>
              <a:gd name="T9" fmla="*/ 245 h 1322"/>
              <a:gd name="T10" fmla="*/ 202 w 1343"/>
              <a:gd name="T11" fmla="*/ 352 h 1322"/>
              <a:gd name="T12" fmla="*/ 135 w 1343"/>
              <a:gd name="T13" fmla="*/ 1140 h 1322"/>
              <a:gd name="T14" fmla="*/ 547 w 1343"/>
              <a:gd name="T15" fmla="*/ 1322 h 1322"/>
              <a:gd name="T16" fmla="*/ 398 w 1343"/>
              <a:gd name="T17" fmla="*/ 1236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3" h="1322">
                <a:moveTo>
                  <a:pt x="398" y="1236"/>
                </a:moveTo>
                <a:cubicBezTo>
                  <a:pt x="155" y="1040"/>
                  <a:pt x="117" y="684"/>
                  <a:pt x="312" y="441"/>
                </a:cubicBezTo>
                <a:cubicBezTo>
                  <a:pt x="427" y="298"/>
                  <a:pt x="598" y="226"/>
                  <a:pt x="769" y="231"/>
                </a:cubicBezTo>
                <a:cubicBezTo>
                  <a:pt x="975" y="224"/>
                  <a:pt x="1175" y="285"/>
                  <a:pt x="1343" y="406"/>
                </a:cubicBezTo>
                <a:cubicBezTo>
                  <a:pt x="1302" y="345"/>
                  <a:pt x="1253" y="291"/>
                  <a:pt x="1196" y="245"/>
                </a:cubicBezTo>
                <a:cubicBezTo>
                  <a:pt x="892" y="0"/>
                  <a:pt x="446" y="49"/>
                  <a:pt x="202" y="352"/>
                </a:cubicBezTo>
                <a:cubicBezTo>
                  <a:pt x="16" y="583"/>
                  <a:pt x="0" y="896"/>
                  <a:pt x="135" y="1140"/>
                </a:cubicBezTo>
                <a:cubicBezTo>
                  <a:pt x="257" y="1236"/>
                  <a:pt x="398" y="1298"/>
                  <a:pt x="547" y="1322"/>
                </a:cubicBezTo>
                <a:cubicBezTo>
                  <a:pt x="493" y="1301"/>
                  <a:pt x="443" y="1272"/>
                  <a:pt x="398" y="1236"/>
                </a:cubicBezTo>
                <a:close/>
              </a:path>
            </a:pathLst>
          </a:custGeom>
          <a:solidFill>
            <a:srgbClr val="D4D75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9" name="Freeform 38">
            <a:extLst>
              <a:ext uri="{FF2B5EF4-FFF2-40B4-BE49-F238E27FC236}">
                <a16:creationId xmlns:a16="http://schemas.microsoft.com/office/drawing/2014/main" id="{6DEA7BD1-7FA1-8A1F-52DA-DAE89F4C2C43}"/>
              </a:ext>
            </a:extLst>
          </p:cNvPr>
          <p:cNvSpPr>
            <a:spLocks/>
          </p:cNvSpPr>
          <p:nvPr userDrawn="1"/>
        </p:nvSpPr>
        <p:spPr bwMode="auto">
          <a:xfrm>
            <a:off x="6364288" y="1743075"/>
            <a:ext cx="4262438" cy="4202113"/>
          </a:xfrm>
          <a:custGeom>
            <a:avLst/>
            <a:gdLst>
              <a:gd name="T0" fmla="*/ 944 w 1343"/>
              <a:gd name="T1" fmla="*/ 86 h 1322"/>
              <a:gd name="T2" fmla="*/ 1030 w 1343"/>
              <a:gd name="T3" fmla="*/ 881 h 1322"/>
              <a:gd name="T4" fmla="*/ 573 w 1343"/>
              <a:gd name="T5" fmla="*/ 1091 h 1322"/>
              <a:gd name="T6" fmla="*/ 0 w 1343"/>
              <a:gd name="T7" fmla="*/ 916 h 1322"/>
              <a:gd name="T8" fmla="*/ 147 w 1343"/>
              <a:gd name="T9" fmla="*/ 1077 h 1322"/>
              <a:gd name="T10" fmla="*/ 1141 w 1343"/>
              <a:gd name="T11" fmla="*/ 970 h 1322"/>
              <a:gd name="T12" fmla="*/ 1207 w 1343"/>
              <a:gd name="T13" fmla="*/ 182 h 1322"/>
              <a:gd name="T14" fmla="*/ 795 w 1343"/>
              <a:gd name="T15" fmla="*/ 0 h 1322"/>
              <a:gd name="T16" fmla="*/ 944 w 1343"/>
              <a:gd name="T17" fmla="*/ 86 h 1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3" h="1322">
                <a:moveTo>
                  <a:pt x="944" y="86"/>
                </a:moveTo>
                <a:cubicBezTo>
                  <a:pt x="1187" y="282"/>
                  <a:pt x="1226" y="638"/>
                  <a:pt x="1030" y="881"/>
                </a:cubicBezTo>
                <a:cubicBezTo>
                  <a:pt x="915" y="1024"/>
                  <a:pt x="744" y="1096"/>
                  <a:pt x="573" y="1091"/>
                </a:cubicBezTo>
                <a:cubicBezTo>
                  <a:pt x="368" y="1098"/>
                  <a:pt x="168" y="1037"/>
                  <a:pt x="0" y="916"/>
                </a:cubicBezTo>
                <a:cubicBezTo>
                  <a:pt x="40" y="977"/>
                  <a:pt x="90" y="1031"/>
                  <a:pt x="147" y="1077"/>
                </a:cubicBezTo>
                <a:cubicBezTo>
                  <a:pt x="450" y="1322"/>
                  <a:pt x="896" y="1273"/>
                  <a:pt x="1141" y="970"/>
                </a:cubicBezTo>
                <a:cubicBezTo>
                  <a:pt x="1326" y="739"/>
                  <a:pt x="1343" y="426"/>
                  <a:pt x="1207" y="182"/>
                </a:cubicBezTo>
                <a:cubicBezTo>
                  <a:pt x="1085" y="86"/>
                  <a:pt x="944" y="24"/>
                  <a:pt x="795" y="0"/>
                </a:cubicBezTo>
                <a:cubicBezTo>
                  <a:pt x="849" y="21"/>
                  <a:pt x="899" y="50"/>
                  <a:pt x="944" y="8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0" name="Oval 39">
            <a:extLst>
              <a:ext uri="{FF2B5EF4-FFF2-40B4-BE49-F238E27FC236}">
                <a16:creationId xmlns:a16="http://schemas.microsoft.com/office/drawing/2014/main" id="{3B8D29FF-DF30-3DC4-989D-A73D32EC85C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564313" y="1720850"/>
            <a:ext cx="3344863" cy="3349625"/>
          </a:xfrm>
          <a:prstGeom prst="ellipse">
            <a:avLst/>
          </a:prstGeom>
          <a:blipFill>
            <a:blip r:embed="rId3"/>
            <a:srcRect/>
            <a:stretch>
              <a:fillRect l="-13662" t="-3146" r="-45950" b="-3146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1" name="Oval 30">
            <a:extLst>
              <a:ext uri="{FF2B5EF4-FFF2-40B4-BE49-F238E27FC236}">
                <a16:creationId xmlns:a16="http://schemas.microsoft.com/office/drawing/2014/main" id="{2E6DED5C-D5D0-1FBB-35D1-710BB7BCED82}"/>
              </a:ext>
            </a:extLst>
          </p:cNvPr>
          <p:cNvSpPr/>
          <p:nvPr userDrawn="1"/>
        </p:nvSpPr>
        <p:spPr>
          <a:xfrm>
            <a:off x="7294789" y="2348308"/>
            <a:ext cx="2161976" cy="2161976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DBD868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1033">
            <a:extLst>
              <a:ext uri="{FF2B5EF4-FFF2-40B4-BE49-F238E27FC236}">
                <a16:creationId xmlns:a16="http://schemas.microsoft.com/office/drawing/2014/main" id="{B81016D8-91C2-7AD7-1764-267536D02206}"/>
              </a:ext>
            </a:extLst>
          </p:cNvPr>
          <p:cNvGrpSpPr/>
          <p:nvPr userDrawn="1"/>
        </p:nvGrpSpPr>
        <p:grpSpPr>
          <a:xfrm>
            <a:off x="381000" y="1504950"/>
            <a:ext cx="4891088" cy="1185863"/>
            <a:chOff x="381000" y="1504950"/>
            <a:chExt cx="4891088" cy="1185863"/>
          </a:xfrm>
        </p:grpSpPr>
        <p:sp>
          <p:nvSpPr>
            <p:cNvPr id="94" name="Freeform 45">
              <a:extLst>
                <a:ext uri="{FF2B5EF4-FFF2-40B4-BE49-F238E27FC236}">
                  <a16:creationId xmlns:a16="http://schemas.microsoft.com/office/drawing/2014/main" id="{192F0C9C-F6EF-16B4-9822-81EBD3184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000" y="1504950"/>
              <a:ext cx="993775" cy="979488"/>
            </a:xfrm>
            <a:custGeom>
              <a:avLst/>
              <a:gdLst>
                <a:gd name="T0" fmla="*/ 93 w 313"/>
                <a:gd name="T1" fmla="*/ 288 h 308"/>
                <a:gd name="T2" fmla="*/ 73 w 313"/>
                <a:gd name="T3" fmla="*/ 102 h 308"/>
                <a:gd name="T4" fmla="*/ 180 w 313"/>
                <a:gd name="T5" fmla="*/ 53 h 308"/>
                <a:gd name="T6" fmla="*/ 313 w 313"/>
                <a:gd name="T7" fmla="*/ 94 h 308"/>
                <a:gd name="T8" fmla="*/ 279 w 313"/>
                <a:gd name="T9" fmla="*/ 57 h 308"/>
                <a:gd name="T10" fmla="*/ 47 w 313"/>
                <a:gd name="T11" fmla="*/ 82 h 308"/>
                <a:gd name="T12" fmla="*/ 32 w 313"/>
                <a:gd name="T13" fmla="*/ 265 h 308"/>
                <a:gd name="T14" fmla="*/ 128 w 313"/>
                <a:gd name="T15" fmla="*/ 308 h 308"/>
                <a:gd name="T16" fmla="*/ 93 w 313"/>
                <a:gd name="T17" fmla="*/ 28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08">
                  <a:moveTo>
                    <a:pt x="93" y="288"/>
                  </a:moveTo>
                  <a:cubicBezTo>
                    <a:pt x="37" y="242"/>
                    <a:pt x="28" y="159"/>
                    <a:pt x="73" y="102"/>
                  </a:cubicBezTo>
                  <a:cubicBezTo>
                    <a:pt x="100" y="69"/>
                    <a:pt x="140" y="52"/>
                    <a:pt x="180" y="53"/>
                  </a:cubicBezTo>
                  <a:cubicBezTo>
                    <a:pt x="228" y="52"/>
                    <a:pt x="274" y="66"/>
                    <a:pt x="313" y="94"/>
                  </a:cubicBezTo>
                  <a:cubicBezTo>
                    <a:pt x="304" y="80"/>
                    <a:pt x="292" y="67"/>
                    <a:pt x="279" y="57"/>
                  </a:cubicBezTo>
                  <a:cubicBezTo>
                    <a:pt x="208" y="0"/>
                    <a:pt x="104" y="11"/>
                    <a:pt x="47" y="82"/>
                  </a:cubicBezTo>
                  <a:cubicBezTo>
                    <a:pt x="4" y="135"/>
                    <a:pt x="0" y="208"/>
                    <a:pt x="32" y="265"/>
                  </a:cubicBezTo>
                  <a:cubicBezTo>
                    <a:pt x="60" y="288"/>
                    <a:pt x="93" y="302"/>
                    <a:pt x="128" y="308"/>
                  </a:cubicBezTo>
                  <a:cubicBezTo>
                    <a:pt x="115" y="303"/>
                    <a:pt x="104" y="296"/>
                    <a:pt x="93" y="288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46">
              <a:extLst>
                <a:ext uri="{FF2B5EF4-FFF2-40B4-BE49-F238E27FC236}">
                  <a16:creationId xmlns:a16="http://schemas.microsoft.com/office/drawing/2014/main" id="{D2DC48FD-E260-6410-FB5C-FF30E952F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" y="1712913"/>
              <a:ext cx="993775" cy="977900"/>
            </a:xfrm>
            <a:custGeom>
              <a:avLst/>
              <a:gdLst>
                <a:gd name="T0" fmla="*/ 220 w 313"/>
                <a:gd name="T1" fmla="*/ 20 h 308"/>
                <a:gd name="T2" fmla="*/ 240 w 313"/>
                <a:gd name="T3" fmla="*/ 206 h 308"/>
                <a:gd name="T4" fmla="*/ 134 w 313"/>
                <a:gd name="T5" fmla="*/ 255 h 308"/>
                <a:gd name="T6" fmla="*/ 0 w 313"/>
                <a:gd name="T7" fmla="*/ 214 h 308"/>
                <a:gd name="T8" fmla="*/ 34 w 313"/>
                <a:gd name="T9" fmla="*/ 251 h 308"/>
                <a:gd name="T10" fmla="*/ 266 w 313"/>
                <a:gd name="T11" fmla="*/ 226 h 308"/>
                <a:gd name="T12" fmla="*/ 282 w 313"/>
                <a:gd name="T13" fmla="*/ 43 h 308"/>
                <a:gd name="T14" fmla="*/ 186 w 313"/>
                <a:gd name="T15" fmla="*/ 0 h 308"/>
                <a:gd name="T16" fmla="*/ 220 w 313"/>
                <a:gd name="T17" fmla="*/ 2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3" h="308">
                  <a:moveTo>
                    <a:pt x="220" y="20"/>
                  </a:moveTo>
                  <a:cubicBezTo>
                    <a:pt x="277" y="66"/>
                    <a:pt x="286" y="149"/>
                    <a:pt x="240" y="206"/>
                  </a:cubicBezTo>
                  <a:cubicBezTo>
                    <a:pt x="214" y="239"/>
                    <a:pt x="174" y="256"/>
                    <a:pt x="134" y="255"/>
                  </a:cubicBezTo>
                  <a:cubicBezTo>
                    <a:pt x="86" y="256"/>
                    <a:pt x="39" y="242"/>
                    <a:pt x="0" y="214"/>
                  </a:cubicBezTo>
                  <a:cubicBezTo>
                    <a:pt x="10" y="228"/>
                    <a:pt x="21" y="241"/>
                    <a:pt x="34" y="251"/>
                  </a:cubicBezTo>
                  <a:cubicBezTo>
                    <a:pt x="105" y="308"/>
                    <a:pt x="209" y="297"/>
                    <a:pt x="266" y="226"/>
                  </a:cubicBezTo>
                  <a:cubicBezTo>
                    <a:pt x="309" y="172"/>
                    <a:pt x="313" y="100"/>
                    <a:pt x="282" y="43"/>
                  </a:cubicBezTo>
                  <a:cubicBezTo>
                    <a:pt x="253" y="20"/>
                    <a:pt x="220" y="6"/>
                    <a:pt x="186" y="0"/>
                  </a:cubicBezTo>
                  <a:cubicBezTo>
                    <a:pt x="198" y="5"/>
                    <a:pt x="210" y="12"/>
                    <a:pt x="220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47">
              <a:extLst>
                <a:ext uri="{FF2B5EF4-FFF2-40B4-BE49-F238E27FC236}">
                  <a16:creationId xmlns:a16="http://schemas.microsoft.com/office/drawing/2014/main" id="{C0BAAAC5-3A42-3A8F-051D-745F5E628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5" y="2008188"/>
              <a:ext cx="117475" cy="241300"/>
            </a:xfrm>
            <a:custGeom>
              <a:avLst/>
              <a:gdLst>
                <a:gd name="T0" fmla="*/ 3 w 37"/>
                <a:gd name="T1" fmla="*/ 0 h 76"/>
                <a:gd name="T2" fmla="*/ 3 w 37"/>
                <a:gd name="T3" fmla="*/ 1 h 76"/>
                <a:gd name="T4" fmla="*/ 0 w 37"/>
                <a:gd name="T5" fmla="*/ 30 h 76"/>
                <a:gd name="T6" fmla="*/ 9 w 37"/>
                <a:gd name="T7" fmla="*/ 76 h 76"/>
                <a:gd name="T8" fmla="*/ 37 w 37"/>
                <a:gd name="T9" fmla="*/ 15 h 76"/>
                <a:gd name="T10" fmla="*/ 3 w 37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76"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10"/>
                    <a:pt x="0" y="20"/>
                    <a:pt x="0" y="30"/>
                  </a:cubicBezTo>
                  <a:cubicBezTo>
                    <a:pt x="0" y="46"/>
                    <a:pt x="3" y="62"/>
                    <a:pt x="9" y="76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48">
              <a:extLst>
                <a:ext uri="{FF2B5EF4-FFF2-40B4-BE49-F238E27FC236}">
                  <a16:creationId xmlns:a16="http://schemas.microsoft.com/office/drawing/2014/main" id="{CB78D153-EDDE-1DF0-CF57-1891AE911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425" y="1935163"/>
              <a:ext cx="266700" cy="409575"/>
            </a:xfrm>
            <a:custGeom>
              <a:avLst/>
              <a:gdLst>
                <a:gd name="T0" fmla="*/ 84 w 84"/>
                <a:gd name="T1" fmla="*/ 16 h 129"/>
                <a:gd name="T2" fmla="*/ 51 w 84"/>
                <a:gd name="T3" fmla="*/ 0 h 129"/>
                <a:gd name="T4" fmla="*/ 0 w 84"/>
                <a:gd name="T5" fmla="*/ 110 h 129"/>
                <a:gd name="T6" fmla="*/ 4 w 84"/>
                <a:gd name="T7" fmla="*/ 117 h 129"/>
                <a:gd name="T8" fmla="*/ 31 w 84"/>
                <a:gd name="T9" fmla="*/ 129 h 129"/>
                <a:gd name="T10" fmla="*/ 84 w 84"/>
                <a:gd name="T11" fmla="*/ 1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29">
                  <a:moveTo>
                    <a:pt x="84" y="16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" y="112"/>
                    <a:pt x="2" y="114"/>
                    <a:pt x="4" y="117"/>
                  </a:cubicBezTo>
                  <a:cubicBezTo>
                    <a:pt x="31" y="129"/>
                    <a:pt x="31" y="129"/>
                    <a:pt x="31" y="129"/>
                  </a:cubicBezTo>
                  <a:lnTo>
                    <a:pt x="84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49">
              <a:extLst>
                <a:ext uri="{FF2B5EF4-FFF2-40B4-BE49-F238E27FC236}">
                  <a16:creationId xmlns:a16="http://schemas.microsoft.com/office/drawing/2014/main" id="{E4A07C27-BDBA-4057-1DFB-05242F756A8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1925638"/>
              <a:ext cx="307975" cy="482600"/>
            </a:xfrm>
            <a:custGeom>
              <a:avLst/>
              <a:gdLst>
                <a:gd name="T0" fmla="*/ 128 w 194"/>
                <a:gd name="T1" fmla="*/ 0 h 304"/>
                <a:gd name="T2" fmla="*/ 194 w 194"/>
                <a:gd name="T3" fmla="*/ 30 h 304"/>
                <a:gd name="T4" fmla="*/ 66 w 194"/>
                <a:gd name="T5" fmla="*/ 304 h 304"/>
                <a:gd name="T6" fmla="*/ 0 w 194"/>
                <a:gd name="T7" fmla="*/ 274 h 304"/>
                <a:gd name="T8" fmla="*/ 128 w 194"/>
                <a:gd name="T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304">
                  <a:moveTo>
                    <a:pt x="128" y="0"/>
                  </a:moveTo>
                  <a:lnTo>
                    <a:pt x="194" y="30"/>
                  </a:lnTo>
                  <a:lnTo>
                    <a:pt x="66" y="304"/>
                  </a:lnTo>
                  <a:lnTo>
                    <a:pt x="0" y="274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0">
              <a:extLst>
                <a:ext uri="{FF2B5EF4-FFF2-40B4-BE49-F238E27FC236}">
                  <a16:creationId xmlns:a16="http://schemas.microsoft.com/office/drawing/2014/main" id="{468BC500-5299-52CD-1E88-BF68D1744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" y="1862138"/>
              <a:ext cx="368300" cy="609600"/>
            </a:xfrm>
            <a:custGeom>
              <a:avLst/>
              <a:gdLst>
                <a:gd name="T0" fmla="*/ 164 w 232"/>
                <a:gd name="T1" fmla="*/ 0 h 384"/>
                <a:gd name="T2" fmla="*/ 232 w 232"/>
                <a:gd name="T3" fmla="*/ 30 h 384"/>
                <a:gd name="T4" fmla="*/ 66 w 232"/>
                <a:gd name="T5" fmla="*/ 384 h 384"/>
                <a:gd name="T6" fmla="*/ 0 w 232"/>
                <a:gd name="T7" fmla="*/ 352 h 384"/>
                <a:gd name="T8" fmla="*/ 164 w 232"/>
                <a:gd name="T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384">
                  <a:moveTo>
                    <a:pt x="164" y="0"/>
                  </a:moveTo>
                  <a:lnTo>
                    <a:pt x="232" y="30"/>
                  </a:lnTo>
                  <a:lnTo>
                    <a:pt x="66" y="384"/>
                  </a:lnTo>
                  <a:lnTo>
                    <a:pt x="0" y="352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1">
              <a:extLst>
                <a:ext uri="{FF2B5EF4-FFF2-40B4-BE49-F238E27FC236}">
                  <a16:creationId xmlns:a16="http://schemas.microsoft.com/office/drawing/2014/main" id="{EBCD3158-1E44-4917-3F27-0EC246EC02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125" y="2122488"/>
              <a:ext cx="269875" cy="358775"/>
            </a:xfrm>
            <a:custGeom>
              <a:avLst/>
              <a:gdLst>
                <a:gd name="T0" fmla="*/ 52 w 85"/>
                <a:gd name="T1" fmla="*/ 0 h 113"/>
                <a:gd name="T2" fmla="*/ 0 w 85"/>
                <a:gd name="T3" fmla="*/ 113 h 113"/>
                <a:gd name="T4" fmla="*/ 50 w 85"/>
                <a:gd name="T5" fmla="*/ 90 h 113"/>
                <a:gd name="T6" fmla="*/ 85 w 85"/>
                <a:gd name="T7" fmla="*/ 15 h 113"/>
                <a:gd name="T8" fmla="*/ 52 w 85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13">
                  <a:moveTo>
                    <a:pt x="52" y="0"/>
                  </a:moveTo>
                  <a:cubicBezTo>
                    <a:pt x="0" y="113"/>
                    <a:pt x="0" y="113"/>
                    <a:pt x="0" y="113"/>
                  </a:cubicBezTo>
                  <a:cubicBezTo>
                    <a:pt x="18" y="109"/>
                    <a:pt x="36" y="102"/>
                    <a:pt x="50" y="90"/>
                  </a:cubicBezTo>
                  <a:cubicBezTo>
                    <a:pt x="85" y="15"/>
                    <a:pt x="85" y="15"/>
                    <a:pt x="85" y="15"/>
                  </a:cubicBez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2">
              <a:extLst>
                <a:ext uri="{FF2B5EF4-FFF2-40B4-BE49-F238E27FC236}">
                  <a16:creationId xmlns:a16="http://schemas.microsoft.com/office/drawing/2014/main" id="{6BE7C392-6DF0-8571-5A9D-4FB94E968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100" y="2366963"/>
              <a:ext cx="130175" cy="200025"/>
            </a:xfrm>
            <a:custGeom>
              <a:avLst/>
              <a:gdLst>
                <a:gd name="T0" fmla="*/ 33 w 41"/>
                <a:gd name="T1" fmla="*/ 15 h 63"/>
                <a:gd name="T2" fmla="*/ 28 w 41"/>
                <a:gd name="T3" fmla="*/ 11 h 63"/>
                <a:gd name="T4" fmla="*/ 22 w 41"/>
                <a:gd name="T5" fmla="*/ 10 h 63"/>
                <a:gd name="T6" fmla="*/ 19 w 41"/>
                <a:gd name="T7" fmla="*/ 10 h 63"/>
                <a:gd name="T8" fmla="*/ 16 w 41"/>
                <a:gd name="T9" fmla="*/ 12 h 63"/>
                <a:gd name="T10" fmla="*/ 13 w 41"/>
                <a:gd name="T11" fmla="*/ 14 h 63"/>
                <a:gd name="T12" fmla="*/ 13 w 41"/>
                <a:gd name="T13" fmla="*/ 18 h 63"/>
                <a:gd name="T14" fmla="*/ 15 w 41"/>
                <a:gd name="T15" fmla="*/ 22 h 63"/>
                <a:gd name="T16" fmla="*/ 20 w 41"/>
                <a:gd name="T17" fmla="*/ 25 h 63"/>
                <a:gd name="T18" fmla="*/ 27 w 41"/>
                <a:gd name="T19" fmla="*/ 27 h 63"/>
                <a:gd name="T20" fmla="*/ 34 w 41"/>
                <a:gd name="T21" fmla="*/ 30 h 63"/>
                <a:gd name="T22" fmla="*/ 39 w 41"/>
                <a:gd name="T23" fmla="*/ 35 h 63"/>
                <a:gd name="T24" fmla="*/ 41 w 41"/>
                <a:gd name="T25" fmla="*/ 44 h 63"/>
                <a:gd name="T26" fmla="*/ 39 w 41"/>
                <a:gd name="T27" fmla="*/ 52 h 63"/>
                <a:gd name="T28" fmla="*/ 34 w 41"/>
                <a:gd name="T29" fmla="*/ 58 h 63"/>
                <a:gd name="T30" fmla="*/ 27 w 41"/>
                <a:gd name="T31" fmla="*/ 62 h 63"/>
                <a:gd name="T32" fmla="*/ 19 w 41"/>
                <a:gd name="T33" fmla="*/ 63 h 63"/>
                <a:gd name="T34" fmla="*/ 8 w 41"/>
                <a:gd name="T35" fmla="*/ 61 h 63"/>
                <a:gd name="T36" fmla="*/ 0 w 41"/>
                <a:gd name="T37" fmla="*/ 55 h 63"/>
                <a:gd name="T38" fmla="*/ 8 w 41"/>
                <a:gd name="T39" fmla="*/ 47 h 63"/>
                <a:gd name="T40" fmla="*/ 13 w 41"/>
                <a:gd name="T41" fmla="*/ 52 h 63"/>
                <a:gd name="T42" fmla="*/ 19 w 41"/>
                <a:gd name="T43" fmla="*/ 53 h 63"/>
                <a:gd name="T44" fmla="*/ 23 w 41"/>
                <a:gd name="T45" fmla="*/ 53 h 63"/>
                <a:gd name="T46" fmla="*/ 26 w 41"/>
                <a:gd name="T47" fmla="*/ 51 h 63"/>
                <a:gd name="T48" fmla="*/ 29 w 41"/>
                <a:gd name="T49" fmla="*/ 49 h 63"/>
                <a:gd name="T50" fmla="*/ 30 w 41"/>
                <a:gd name="T51" fmla="*/ 45 h 63"/>
                <a:gd name="T52" fmla="*/ 28 w 41"/>
                <a:gd name="T53" fmla="*/ 40 h 63"/>
                <a:gd name="T54" fmla="*/ 22 w 41"/>
                <a:gd name="T55" fmla="*/ 37 h 63"/>
                <a:gd name="T56" fmla="*/ 16 w 41"/>
                <a:gd name="T57" fmla="*/ 35 h 63"/>
                <a:gd name="T58" fmla="*/ 9 w 41"/>
                <a:gd name="T59" fmla="*/ 32 h 63"/>
                <a:gd name="T60" fmla="*/ 4 w 41"/>
                <a:gd name="T61" fmla="*/ 27 h 63"/>
                <a:gd name="T62" fmla="*/ 1 w 41"/>
                <a:gd name="T63" fmla="*/ 18 h 63"/>
                <a:gd name="T64" fmla="*/ 3 w 41"/>
                <a:gd name="T65" fmla="*/ 10 h 63"/>
                <a:gd name="T66" fmla="*/ 8 w 41"/>
                <a:gd name="T67" fmla="*/ 5 h 63"/>
                <a:gd name="T68" fmla="*/ 15 w 41"/>
                <a:gd name="T69" fmla="*/ 1 h 63"/>
                <a:gd name="T70" fmla="*/ 23 w 41"/>
                <a:gd name="T71" fmla="*/ 0 h 63"/>
                <a:gd name="T72" fmla="*/ 33 w 41"/>
                <a:gd name="T73" fmla="*/ 2 h 63"/>
                <a:gd name="T74" fmla="*/ 41 w 41"/>
                <a:gd name="T75" fmla="*/ 6 h 63"/>
                <a:gd name="T76" fmla="*/ 33 w 41"/>
                <a:gd name="T7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63">
                  <a:moveTo>
                    <a:pt x="33" y="15"/>
                  </a:moveTo>
                  <a:cubicBezTo>
                    <a:pt x="32" y="13"/>
                    <a:pt x="30" y="12"/>
                    <a:pt x="28" y="11"/>
                  </a:cubicBezTo>
                  <a:cubicBezTo>
                    <a:pt x="26" y="10"/>
                    <a:pt x="24" y="10"/>
                    <a:pt x="22" y="10"/>
                  </a:cubicBezTo>
                  <a:cubicBezTo>
                    <a:pt x="21" y="10"/>
                    <a:pt x="20" y="10"/>
                    <a:pt x="19" y="10"/>
                  </a:cubicBezTo>
                  <a:cubicBezTo>
                    <a:pt x="18" y="11"/>
                    <a:pt x="17" y="11"/>
                    <a:pt x="16" y="12"/>
                  </a:cubicBezTo>
                  <a:cubicBezTo>
                    <a:pt x="15" y="12"/>
                    <a:pt x="14" y="13"/>
                    <a:pt x="13" y="14"/>
                  </a:cubicBezTo>
                  <a:cubicBezTo>
                    <a:pt x="13" y="15"/>
                    <a:pt x="13" y="16"/>
                    <a:pt x="13" y="18"/>
                  </a:cubicBezTo>
                  <a:cubicBezTo>
                    <a:pt x="13" y="20"/>
                    <a:pt x="13" y="21"/>
                    <a:pt x="15" y="22"/>
                  </a:cubicBezTo>
                  <a:cubicBezTo>
                    <a:pt x="16" y="23"/>
                    <a:pt x="18" y="24"/>
                    <a:pt x="20" y="25"/>
                  </a:cubicBezTo>
                  <a:cubicBezTo>
                    <a:pt x="22" y="26"/>
                    <a:pt x="24" y="27"/>
                    <a:pt x="27" y="27"/>
                  </a:cubicBezTo>
                  <a:cubicBezTo>
                    <a:pt x="29" y="28"/>
                    <a:pt x="32" y="29"/>
                    <a:pt x="34" y="30"/>
                  </a:cubicBezTo>
                  <a:cubicBezTo>
                    <a:pt x="36" y="32"/>
                    <a:pt x="37" y="33"/>
                    <a:pt x="39" y="35"/>
                  </a:cubicBezTo>
                  <a:cubicBezTo>
                    <a:pt x="40" y="38"/>
                    <a:pt x="41" y="40"/>
                    <a:pt x="41" y="44"/>
                  </a:cubicBezTo>
                  <a:cubicBezTo>
                    <a:pt x="41" y="47"/>
                    <a:pt x="40" y="50"/>
                    <a:pt x="39" y="52"/>
                  </a:cubicBezTo>
                  <a:cubicBezTo>
                    <a:pt x="38" y="55"/>
                    <a:pt x="36" y="57"/>
                    <a:pt x="34" y="58"/>
                  </a:cubicBezTo>
                  <a:cubicBezTo>
                    <a:pt x="32" y="60"/>
                    <a:pt x="30" y="61"/>
                    <a:pt x="27" y="62"/>
                  </a:cubicBezTo>
                  <a:cubicBezTo>
                    <a:pt x="25" y="63"/>
                    <a:pt x="22" y="63"/>
                    <a:pt x="19" y="63"/>
                  </a:cubicBezTo>
                  <a:cubicBezTo>
                    <a:pt x="15" y="63"/>
                    <a:pt x="12" y="62"/>
                    <a:pt x="8" y="61"/>
                  </a:cubicBezTo>
                  <a:cubicBezTo>
                    <a:pt x="5" y="60"/>
                    <a:pt x="2" y="58"/>
                    <a:pt x="0" y="55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49"/>
                    <a:pt x="11" y="51"/>
                    <a:pt x="13" y="52"/>
                  </a:cubicBezTo>
                  <a:cubicBezTo>
                    <a:pt x="15" y="53"/>
                    <a:pt x="17" y="53"/>
                    <a:pt x="19" y="53"/>
                  </a:cubicBezTo>
                  <a:cubicBezTo>
                    <a:pt x="21" y="53"/>
                    <a:pt x="22" y="53"/>
                    <a:pt x="23" y="53"/>
                  </a:cubicBezTo>
                  <a:cubicBezTo>
                    <a:pt x="24" y="53"/>
                    <a:pt x="25" y="52"/>
                    <a:pt x="26" y="51"/>
                  </a:cubicBezTo>
                  <a:cubicBezTo>
                    <a:pt x="27" y="51"/>
                    <a:pt x="28" y="50"/>
                    <a:pt x="29" y="49"/>
                  </a:cubicBezTo>
                  <a:cubicBezTo>
                    <a:pt x="29" y="48"/>
                    <a:pt x="30" y="47"/>
                    <a:pt x="30" y="45"/>
                  </a:cubicBezTo>
                  <a:cubicBezTo>
                    <a:pt x="30" y="43"/>
                    <a:pt x="29" y="41"/>
                    <a:pt x="28" y="40"/>
                  </a:cubicBezTo>
                  <a:cubicBezTo>
                    <a:pt x="26" y="39"/>
                    <a:pt x="25" y="38"/>
                    <a:pt x="22" y="37"/>
                  </a:cubicBezTo>
                  <a:cubicBezTo>
                    <a:pt x="20" y="36"/>
                    <a:pt x="18" y="36"/>
                    <a:pt x="16" y="35"/>
                  </a:cubicBezTo>
                  <a:cubicBezTo>
                    <a:pt x="13" y="34"/>
                    <a:pt x="11" y="33"/>
                    <a:pt x="9" y="32"/>
                  </a:cubicBezTo>
                  <a:cubicBezTo>
                    <a:pt x="7" y="31"/>
                    <a:pt x="5" y="29"/>
                    <a:pt x="4" y="27"/>
                  </a:cubicBezTo>
                  <a:cubicBezTo>
                    <a:pt x="2" y="25"/>
                    <a:pt x="1" y="22"/>
                    <a:pt x="1" y="18"/>
                  </a:cubicBezTo>
                  <a:cubicBezTo>
                    <a:pt x="1" y="15"/>
                    <a:pt x="2" y="13"/>
                    <a:pt x="3" y="10"/>
                  </a:cubicBezTo>
                  <a:cubicBezTo>
                    <a:pt x="5" y="8"/>
                    <a:pt x="6" y="6"/>
                    <a:pt x="8" y="5"/>
                  </a:cubicBezTo>
                  <a:cubicBezTo>
                    <a:pt x="10" y="3"/>
                    <a:pt x="13" y="2"/>
                    <a:pt x="15" y="1"/>
                  </a:cubicBezTo>
                  <a:cubicBezTo>
                    <a:pt x="18" y="1"/>
                    <a:pt x="21" y="0"/>
                    <a:pt x="23" y="0"/>
                  </a:cubicBezTo>
                  <a:cubicBezTo>
                    <a:pt x="27" y="0"/>
                    <a:pt x="30" y="1"/>
                    <a:pt x="33" y="2"/>
                  </a:cubicBezTo>
                  <a:cubicBezTo>
                    <a:pt x="36" y="3"/>
                    <a:pt x="38" y="4"/>
                    <a:pt x="41" y="6"/>
                  </a:cubicBezTo>
                  <a:cubicBezTo>
                    <a:pt x="33" y="15"/>
                    <a:pt x="33" y="15"/>
                    <a:pt x="33" y="15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Rectangle 53">
              <a:extLst>
                <a:ext uri="{FF2B5EF4-FFF2-40B4-BE49-F238E27FC236}">
                  <a16:creationId xmlns:a16="http://schemas.microsoft.com/office/drawing/2014/main" id="{49BE7734-E862-8A47-8DB2-765062CEC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7375" y="2373313"/>
              <a:ext cx="34925" cy="190500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4">
              <a:extLst>
                <a:ext uri="{FF2B5EF4-FFF2-40B4-BE49-F238E27FC236}">
                  <a16:creationId xmlns:a16="http://schemas.microsoft.com/office/drawing/2014/main" id="{C53AB496-913E-4CCA-6342-EEBE5AA86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9925" y="2373313"/>
              <a:ext cx="203200" cy="190500"/>
            </a:xfrm>
            <a:custGeom>
              <a:avLst/>
              <a:gdLst>
                <a:gd name="T0" fmla="*/ 0 w 128"/>
                <a:gd name="T1" fmla="*/ 0 h 120"/>
                <a:gd name="T2" fmla="*/ 32 w 128"/>
                <a:gd name="T3" fmla="*/ 0 h 120"/>
                <a:gd name="T4" fmla="*/ 64 w 128"/>
                <a:gd name="T5" fmla="*/ 84 h 120"/>
                <a:gd name="T6" fmla="*/ 96 w 128"/>
                <a:gd name="T7" fmla="*/ 0 h 120"/>
                <a:gd name="T8" fmla="*/ 128 w 128"/>
                <a:gd name="T9" fmla="*/ 0 h 120"/>
                <a:gd name="T10" fmla="*/ 128 w 128"/>
                <a:gd name="T11" fmla="*/ 120 h 120"/>
                <a:gd name="T12" fmla="*/ 108 w 128"/>
                <a:gd name="T13" fmla="*/ 120 h 120"/>
                <a:gd name="T14" fmla="*/ 108 w 128"/>
                <a:gd name="T15" fmla="*/ 20 h 120"/>
                <a:gd name="T16" fmla="*/ 108 w 128"/>
                <a:gd name="T17" fmla="*/ 20 h 120"/>
                <a:gd name="T18" fmla="*/ 72 w 128"/>
                <a:gd name="T19" fmla="*/ 120 h 120"/>
                <a:gd name="T20" fmla="*/ 56 w 128"/>
                <a:gd name="T21" fmla="*/ 120 h 120"/>
                <a:gd name="T22" fmla="*/ 20 w 128"/>
                <a:gd name="T23" fmla="*/ 20 h 120"/>
                <a:gd name="T24" fmla="*/ 20 w 128"/>
                <a:gd name="T25" fmla="*/ 20 h 120"/>
                <a:gd name="T26" fmla="*/ 20 w 128"/>
                <a:gd name="T27" fmla="*/ 120 h 120"/>
                <a:gd name="T28" fmla="*/ 0 w 128"/>
                <a:gd name="T29" fmla="*/ 120 h 120"/>
                <a:gd name="T30" fmla="*/ 0 w 128"/>
                <a:gd name="T31" fmla="*/ 0 h 120"/>
                <a:gd name="T32" fmla="*/ 0 w 128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8" h="120">
                  <a:moveTo>
                    <a:pt x="0" y="0"/>
                  </a:moveTo>
                  <a:lnTo>
                    <a:pt x="32" y="0"/>
                  </a:lnTo>
                  <a:lnTo>
                    <a:pt x="64" y="84"/>
                  </a:lnTo>
                  <a:lnTo>
                    <a:pt x="96" y="0"/>
                  </a:lnTo>
                  <a:lnTo>
                    <a:pt x="128" y="0"/>
                  </a:lnTo>
                  <a:lnTo>
                    <a:pt x="128" y="120"/>
                  </a:lnTo>
                  <a:lnTo>
                    <a:pt x="108" y="120"/>
                  </a:lnTo>
                  <a:lnTo>
                    <a:pt x="108" y="20"/>
                  </a:lnTo>
                  <a:lnTo>
                    <a:pt x="108" y="20"/>
                  </a:lnTo>
                  <a:lnTo>
                    <a:pt x="72" y="120"/>
                  </a:lnTo>
                  <a:lnTo>
                    <a:pt x="56" y="120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0" y="120"/>
                  </a:lnTo>
                  <a:lnTo>
                    <a:pt x="0" y="1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5">
              <a:extLst>
                <a:ext uri="{FF2B5EF4-FFF2-40B4-BE49-F238E27FC236}">
                  <a16:creationId xmlns:a16="http://schemas.microsoft.com/office/drawing/2014/main" id="{6AEF491B-DDEB-D38D-2EBB-796A264004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2373313"/>
              <a:ext cx="152400" cy="193675"/>
            </a:xfrm>
            <a:custGeom>
              <a:avLst/>
              <a:gdLst>
                <a:gd name="T0" fmla="*/ 48 w 48"/>
                <a:gd name="T1" fmla="*/ 38 h 61"/>
                <a:gd name="T2" fmla="*/ 47 w 48"/>
                <a:gd name="T3" fmla="*/ 47 h 61"/>
                <a:gd name="T4" fmla="*/ 41 w 48"/>
                <a:gd name="T5" fmla="*/ 55 h 61"/>
                <a:gd name="T6" fmla="*/ 34 w 48"/>
                <a:gd name="T7" fmla="*/ 59 h 61"/>
                <a:gd name="T8" fmla="*/ 24 w 48"/>
                <a:gd name="T9" fmla="*/ 61 h 61"/>
                <a:gd name="T10" fmla="*/ 15 w 48"/>
                <a:gd name="T11" fmla="*/ 59 h 61"/>
                <a:gd name="T12" fmla="*/ 7 w 48"/>
                <a:gd name="T13" fmla="*/ 55 h 61"/>
                <a:gd name="T14" fmla="*/ 2 w 48"/>
                <a:gd name="T15" fmla="*/ 47 h 61"/>
                <a:gd name="T16" fmla="*/ 0 w 48"/>
                <a:gd name="T17" fmla="*/ 38 h 61"/>
                <a:gd name="T18" fmla="*/ 0 w 48"/>
                <a:gd name="T19" fmla="*/ 0 h 61"/>
                <a:gd name="T20" fmla="*/ 11 w 48"/>
                <a:gd name="T21" fmla="*/ 0 h 61"/>
                <a:gd name="T22" fmla="*/ 11 w 48"/>
                <a:gd name="T23" fmla="*/ 37 h 61"/>
                <a:gd name="T24" fmla="*/ 12 w 48"/>
                <a:gd name="T25" fmla="*/ 42 h 61"/>
                <a:gd name="T26" fmla="*/ 14 w 48"/>
                <a:gd name="T27" fmla="*/ 46 h 61"/>
                <a:gd name="T28" fmla="*/ 18 w 48"/>
                <a:gd name="T29" fmla="*/ 50 h 61"/>
                <a:gd name="T30" fmla="*/ 24 w 48"/>
                <a:gd name="T31" fmla="*/ 51 h 61"/>
                <a:gd name="T32" fmla="*/ 31 w 48"/>
                <a:gd name="T33" fmla="*/ 50 h 61"/>
                <a:gd name="T34" fmla="*/ 35 w 48"/>
                <a:gd name="T35" fmla="*/ 46 h 61"/>
                <a:gd name="T36" fmla="*/ 37 w 48"/>
                <a:gd name="T37" fmla="*/ 42 h 61"/>
                <a:gd name="T38" fmla="*/ 38 w 48"/>
                <a:gd name="T39" fmla="*/ 37 h 61"/>
                <a:gd name="T40" fmla="*/ 38 w 48"/>
                <a:gd name="T41" fmla="*/ 0 h 61"/>
                <a:gd name="T42" fmla="*/ 48 w 48"/>
                <a:gd name="T43" fmla="*/ 0 h 61"/>
                <a:gd name="T44" fmla="*/ 48 w 48"/>
                <a:gd name="T4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61">
                  <a:moveTo>
                    <a:pt x="48" y="38"/>
                  </a:moveTo>
                  <a:cubicBezTo>
                    <a:pt x="48" y="41"/>
                    <a:pt x="48" y="44"/>
                    <a:pt x="47" y="47"/>
                  </a:cubicBezTo>
                  <a:cubicBezTo>
                    <a:pt x="45" y="50"/>
                    <a:pt x="44" y="53"/>
                    <a:pt x="41" y="55"/>
                  </a:cubicBezTo>
                  <a:cubicBezTo>
                    <a:pt x="39" y="57"/>
                    <a:pt x="37" y="58"/>
                    <a:pt x="34" y="59"/>
                  </a:cubicBezTo>
                  <a:cubicBezTo>
                    <a:pt x="31" y="60"/>
                    <a:pt x="28" y="61"/>
                    <a:pt x="24" y="61"/>
                  </a:cubicBezTo>
                  <a:cubicBezTo>
                    <a:pt x="21" y="61"/>
                    <a:pt x="18" y="60"/>
                    <a:pt x="15" y="59"/>
                  </a:cubicBezTo>
                  <a:cubicBezTo>
                    <a:pt x="12" y="58"/>
                    <a:pt x="9" y="57"/>
                    <a:pt x="7" y="55"/>
                  </a:cubicBezTo>
                  <a:cubicBezTo>
                    <a:pt x="5" y="53"/>
                    <a:pt x="3" y="50"/>
                    <a:pt x="2" y="47"/>
                  </a:cubicBezTo>
                  <a:cubicBezTo>
                    <a:pt x="1" y="44"/>
                    <a:pt x="0" y="41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40"/>
                    <a:pt x="12" y="42"/>
                  </a:cubicBezTo>
                  <a:cubicBezTo>
                    <a:pt x="12" y="43"/>
                    <a:pt x="13" y="45"/>
                    <a:pt x="14" y="46"/>
                  </a:cubicBezTo>
                  <a:cubicBezTo>
                    <a:pt x="15" y="48"/>
                    <a:pt x="16" y="49"/>
                    <a:pt x="18" y="50"/>
                  </a:cubicBezTo>
                  <a:cubicBezTo>
                    <a:pt x="20" y="50"/>
                    <a:pt x="22" y="51"/>
                    <a:pt x="24" y="51"/>
                  </a:cubicBezTo>
                  <a:cubicBezTo>
                    <a:pt x="27" y="51"/>
                    <a:pt x="29" y="50"/>
                    <a:pt x="31" y="50"/>
                  </a:cubicBezTo>
                  <a:cubicBezTo>
                    <a:pt x="32" y="49"/>
                    <a:pt x="34" y="48"/>
                    <a:pt x="35" y="46"/>
                  </a:cubicBezTo>
                  <a:cubicBezTo>
                    <a:pt x="36" y="45"/>
                    <a:pt x="37" y="43"/>
                    <a:pt x="37" y="42"/>
                  </a:cubicBezTo>
                  <a:cubicBezTo>
                    <a:pt x="38" y="40"/>
                    <a:pt x="38" y="39"/>
                    <a:pt x="38" y="37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48" y="3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6">
              <a:extLst>
                <a:ext uri="{FF2B5EF4-FFF2-40B4-BE49-F238E27FC236}">
                  <a16:creationId xmlns:a16="http://schemas.microsoft.com/office/drawing/2014/main" id="{3B8D2BDF-DA3E-DCB1-B8DE-B73E3D7C3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775" y="2373313"/>
              <a:ext cx="114300" cy="187325"/>
            </a:xfrm>
            <a:custGeom>
              <a:avLst/>
              <a:gdLst>
                <a:gd name="T0" fmla="*/ 0 w 72"/>
                <a:gd name="T1" fmla="*/ 0 h 118"/>
                <a:gd name="T2" fmla="*/ 22 w 72"/>
                <a:gd name="T3" fmla="*/ 0 h 118"/>
                <a:gd name="T4" fmla="*/ 22 w 72"/>
                <a:gd name="T5" fmla="*/ 100 h 118"/>
                <a:gd name="T6" fmla="*/ 72 w 72"/>
                <a:gd name="T7" fmla="*/ 100 h 118"/>
                <a:gd name="T8" fmla="*/ 72 w 72"/>
                <a:gd name="T9" fmla="*/ 118 h 118"/>
                <a:gd name="T10" fmla="*/ 0 w 72"/>
                <a:gd name="T11" fmla="*/ 118 h 118"/>
                <a:gd name="T12" fmla="*/ 0 w 72"/>
                <a:gd name="T13" fmla="*/ 0 h 118"/>
                <a:gd name="T14" fmla="*/ 0 w 72"/>
                <a:gd name="T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8">
                  <a:moveTo>
                    <a:pt x="0" y="0"/>
                  </a:moveTo>
                  <a:lnTo>
                    <a:pt x="22" y="0"/>
                  </a:lnTo>
                  <a:lnTo>
                    <a:pt x="22" y="100"/>
                  </a:lnTo>
                  <a:lnTo>
                    <a:pt x="72" y="100"/>
                  </a:lnTo>
                  <a:lnTo>
                    <a:pt x="72" y="118"/>
                  </a:lnTo>
                  <a:lnTo>
                    <a:pt x="0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7">
              <a:extLst>
                <a:ext uri="{FF2B5EF4-FFF2-40B4-BE49-F238E27FC236}">
                  <a16:creationId xmlns:a16="http://schemas.microsoft.com/office/drawing/2014/main" id="{53553D26-162C-7C51-ADC0-A6831360B4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4600" y="2373313"/>
              <a:ext cx="193675" cy="190500"/>
            </a:xfrm>
            <a:custGeom>
              <a:avLst/>
              <a:gdLst>
                <a:gd name="T0" fmla="*/ 52 w 122"/>
                <a:gd name="T1" fmla="*/ 0 h 120"/>
                <a:gd name="T2" fmla="*/ 70 w 122"/>
                <a:gd name="T3" fmla="*/ 0 h 120"/>
                <a:gd name="T4" fmla="*/ 122 w 122"/>
                <a:gd name="T5" fmla="*/ 120 h 120"/>
                <a:gd name="T6" fmla="*/ 98 w 122"/>
                <a:gd name="T7" fmla="*/ 120 h 120"/>
                <a:gd name="T8" fmla="*/ 86 w 122"/>
                <a:gd name="T9" fmla="*/ 92 h 120"/>
                <a:gd name="T10" fmla="*/ 34 w 122"/>
                <a:gd name="T11" fmla="*/ 92 h 120"/>
                <a:gd name="T12" fmla="*/ 24 w 122"/>
                <a:gd name="T13" fmla="*/ 120 h 120"/>
                <a:gd name="T14" fmla="*/ 0 w 122"/>
                <a:gd name="T15" fmla="*/ 120 h 120"/>
                <a:gd name="T16" fmla="*/ 52 w 122"/>
                <a:gd name="T17" fmla="*/ 0 h 120"/>
                <a:gd name="T18" fmla="*/ 52 w 122"/>
                <a:gd name="T19" fmla="*/ 0 h 120"/>
                <a:gd name="T20" fmla="*/ 78 w 122"/>
                <a:gd name="T21" fmla="*/ 74 h 120"/>
                <a:gd name="T22" fmla="*/ 60 w 122"/>
                <a:gd name="T23" fmla="*/ 24 h 120"/>
                <a:gd name="T24" fmla="*/ 42 w 122"/>
                <a:gd name="T25" fmla="*/ 74 h 120"/>
                <a:gd name="T26" fmla="*/ 78 w 122"/>
                <a:gd name="T27" fmla="*/ 7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" h="120">
                  <a:moveTo>
                    <a:pt x="52" y="0"/>
                  </a:moveTo>
                  <a:lnTo>
                    <a:pt x="70" y="0"/>
                  </a:lnTo>
                  <a:lnTo>
                    <a:pt x="122" y="120"/>
                  </a:lnTo>
                  <a:lnTo>
                    <a:pt x="98" y="120"/>
                  </a:lnTo>
                  <a:lnTo>
                    <a:pt x="86" y="92"/>
                  </a:lnTo>
                  <a:lnTo>
                    <a:pt x="34" y="92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52" y="0"/>
                  </a:lnTo>
                  <a:lnTo>
                    <a:pt x="52" y="0"/>
                  </a:lnTo>
                  <a:close/>
                  <a:moveTo>
                    <a:pt x="78" y="74"/>
                  </a:moveTo>
                  <a:lnTo>
                    <a:pt x="60" y="24"/>
                  </a:lnTo>
                  <a:lnTo>
                    <a:pt x="42" y="74"/>
                  </a:lnTo>
                  <a:lnTo>
                    <a:pt x="78" y="74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8">
              <a:extLst>
                <a:ext uri="{FF2B5EF4-FFF2-40B4-BE49-F238E27FC236}">
                  <a16:creationId xmlns:a16="http://schemas.microsoft.com/office/drawing/2014/main" id="{DCFE9BD6-1E83-E928-CC63-2A6F88F50C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4625" y="2373313"/>
              <a:ext cx="149225" cy="187325"/>
            </a:xfrm>
            <a:custGeom>
              <a:avLst/>
              <a:gdLst>
                <a:gd name="T0" fmla="*/ 36 w 94"/>
                <a:gd name="T1" fmla="*/ 18 h 118"/>
                <a:gd name="T2" fmla="*/ 0 w 94"/>
                <a:gd name="T3" fmla="*/ 18 h 118"/>
                <a:gd name="T4" fmla="*/ 0 w 94"/>
                <a:gd name="T5" fmla="*/ 0 h 118"/>
                <a:gd name="T6" fmla="*/ 94 w 94"/>
                <a:gd name="T7" fmla="*/ 0 h 118"/>
                <a:gd name="T8" fmla="*/ 94 w 94"/>
                <a:gd name="T9" fmla="*/ 18 h 118"/>
                <a:gd name="T10" fmla="*/ 58 w 94"/>
                <a:gd name="T11" fmla="*/ 18 h 118"/>
                <a:gd name="T12" fmla="*/ 58 w 94"/>
                <a:gd name="T13" fmla="*/ 118 h 118"/>
                <a:gd name="T14" fmla="*/ 36 w 94"/>
                <a:gd name="T15" fmla="*/ 118 h 118"/>
                <a:gd name="T16" fmla="*/ 36 w 94"/>
                <a:gd name="T17" fmla="*/ 18 h 118"/>
                <a:gd name="T18" fmla="*/ 36 w 94"/>
                <a:gd name="T19" fmla="*/ 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18">
                  <a:moveTo>
                    <a:pt x="36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18"/>
                  </a:lnTo>
                  <a:lnTo>
                    <a:pt x="58" y="18"/>
                  </a:lnTo>
                  <a:lnTo>
                    <a:pt x="58" y="118"/>
                  </a:lnTo>
                  <a:lnTo>
                    <a:pt x="36" y="118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Rectangle 59">
              <a:extLst>
                <a:ext uri="{FF2B5EF4-FFF2-40B4-BE49-F238E27FC236}">
                  <a16:creationId xmlns:a16="http://schemas.microsoft.com/office/drawing/2014/main" id="{69BA8B9A-DD8A-6C19-B3B8-F929C4ED2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2373313"/>
              <a:ext cx="34925" cy="190500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60">
              <a:extLst>
                <a:ext uri="{FF2B5EF4-FFF2-40B4-BE49-F238E27FC236}">
                  <a16:creationId xmlns:a16="http://schemas.microsoft.com/office/drawing/2014/main" id="{5ABF9B2D-C987-C48F-8D64-76E2E158F2F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2275" y="2366963"/>
              <a:ext cx="203200" cy="200025"/>
            </a:xfrm>
            <a:custGeom>
              <a:avLst/>
              <a:gdLst>
                <a:gd name="T0" fmla="*/ 0 w 64"/>
                <a:gd name="T1" fmla="*/ 32 h 63"/>
                <a:gd name="T2" fmla="*/ 3 w 64"/>
                <a:gd name="T3" fmla="*/ 19 h 63"/>
                <a:gd name="T4" fmla="*/ 9 w 64"/>
                <a:gd name="T5" fmla="*/ 9 h 63"/>
                <a:gd name="T6" fmla="*/ 19 w 64"/>
                <a:gd name="T7" fmla="*/ 3 h 63"/>
                <a:gd name="T8" fmla="*/ 32 w 64"/>
                <a:gd name="T9" fmla="*/ 0 h 63"/>
                <a:gd name="T10" fmla="*/ 45 w 64"/>
                <a:gd name="T11" fmla="*/ 2 h 63"/>
                <a:gd name="T12" fmla="*/ 55 w 64"/>
                <a:gd name="T13" fmla="*/ 9 h 63"/>
                <a:gd name="T14" fmla="*/ 61 w 64"/>
                <a:gd name="T15" fmla="*/ 19 h 63"/>
                <a:gd name="T16" fmla="*/ 64 w 64"/>
                <a:gd name="T17" fmla="*/ 32 h 63"/>
                <a:gd name="T18" fmla="*/ 61 w 64"/>
                <a:gd name="T19" fmla="*/ 44 h 63"/>
                <a:gd name="T20" fmla="*/ 55 w 64"/>
                <a:gd name="T21" fmla="*/ 54 h 63"/>
                <a:gd name="T22" fmla="*/ 45 w 64"/>
                <a:gd name="T23" fmla="*/ 61 h 63"/>
                <a:gd name="T24" fmla="*/ 32 w 64"/>
                <a:gd name="T25" fmla="*/ 63 h 63"/>
                <a:gd name="T26" fmla="*/ 19 w 64"/>
                <a:gd name="T27" fmla="*/ 61 h 63"/>
                <a:gd name="T28" fmla="*/ 9 w 64"/>
                <a:gd name="T29" fmla="*/ 54 h 63"/>
                <a:gd name="T30" fmla="*/ 3 w 64"/>
                <a:gd name="T31" fmla="*/ 45 h 63"/>
                <a:gd name="T32" fmla="*/ 0 w 64"/>
                <a:gd name="T33" fmla="*/ 32 h 63"/>
                <a:gd name="T34" fmla="*/ 11 w 64"/>
                <a:gd name="T35" fmla="*/ 31 h 63"/>
                <a:gd name="T36" fmla="*/ 13 w 64"/>
                <a:gd name="T37" fmla="*/ 40 h 63"/>
                <a:gd name="T38" fmla="*/ 17 w 64"/>
                <a:gd name="T39" fmla="*/ 47 h 63"/>
                <a:gd name="T40" fmla="*/ 23 w 64"/>
                <a:gd name="T41" fmla="*/ 52 h 63"/>
                <a:gd name="T42" fmla="*/ 32 w 64"/>
                <a:gd name="T43" fmla="*/ 53 h 63"/>
                <a:gd name="T44" fmla="*/ 40 w 64"/>
                <a:gd name="T45" fmla="*/ 52 h 63"/>
                <a:gd name="T46" fmla="*/ 47 w 64"/>
                <a:gd name="T47" fmla="*/ 47 h 63"/>
                <a:gd name="T48" fmla="*/ 51 w 64"/>
                <a:gd name="T49" fmla="*/ 40 h 63"/>
                <a:gd name="T50" fmla="*/ 52 w 64"/>
                <a:gd name="T51" fmla="*/ 31 h 63"/>
                <a:gd name="T52" fmla="*/ 51 w 64"/>
                <a:gd name="T53" fmla="*/ 23 h 63"/>
                <a:gd name="T54" fmla="*/ 47 w 64"/>
                <a:gd name="T55" fmla="*/ 16 h 63"/>
                <a:gd name="T56" fmla="*/ 40 w 64"/>
                <a:gd name="T57" fmla="*/ 12 h 63"/>
                <a:gd name="T58" fmla="*/ 32 w 64"/>
                <a:gd name="T59" fmla="*/ 10 h 63"/>
                <a:gd name="T60" fmla="*/ 23 w 64"/>
                <a:gd name="T61" fmla="*/ 12 h 63"/>
                <a:gd name="T62" fmla="*/ 17 w 64"/>
                <a:gd name="T63" fmla="*/ 16 h 63"/>
                <a:gd name="T64" fmla="*/ 13 w 64"/>
                <a:gd name="T65" fmla="*/ 23 h 63"/>
                <a:gd name="T66" fmla="*/ 11 w 64"/>
                <a:gd name="T67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" h="63">
                  <a:moveTo>
                    <a:pt x="0" y="32"/>
                  </a:moveTo>
                  <a:cubicBezTo>
                    <a:pt x="0" y="27"/>
                    <a:pt x="1" y="23"/>
                    <a:pt x="3" y="19"/>
                  </a:cubicBezTo>
                  <a:cubicBezTo>
                    <a:pt x="4" y="15"/>
                    <a:pt x="6" y="12"/>
                    <a:pt x="9" y="9"/>
                  </a:cubicBezTo>
                  <a:cubicBezTo>
                    <a:pt x="12" y="6"/>
                    <a:pt x="15" y="4"/>
                    <a:pt x="19" y="3"/>
                  </a:cubicBezTo>
                  <a:cubicBezTo>
                    <a:pt x="23" y="1"/>
                    <a:pt x="27" y="0"/>
                    <a:pt x="32" y="0"/>
                  </a:cubicBezTo>
                  <a:cubicBezTo>
                    <a:pt x="36" y="0"/>
                    <a:pt x="41" y="1"/>
                    <a:pt x="45" y="2"/>
                  </a:cubicBezTo>
                  <a:cubicBezTo>
                    <a:pt x="48" y="4"/>
                    <a:pt x="52" y="6"/>
                    <a:pt x="55" y="9"/>
                  </a:cubicBezTo>
                  <a:cubicBezTo>
                    <a:pt x="57" y="11"/>
                    <a:pt x="60" y="15"/>
                    <a:pt x="61" y="19"/>
                  </a:cubicBezTo>
                  <a:cubicBezTo>
                    <a:pt x="63" y="22"/>
                    <a:pt x="64" y="27"/>
                    <a:pt x="64" y="32"/>
                  </a:cubicBezTo>
                  <a:cubicBezTo>
                    <a:pt x="64" y="36"/>
                    <a:pt x="63" y="40"/>
                    <a:pt x="61" y="44"/>
                  </a:cubicBezTo>
                  <a:cubicBezTo>
                    <a:pt x="60" y="48"/>
                    <a:pt x="57" y="51"/>
                    <a:pt x="55" y="54"/>
                  </a:cubicBezTo>
                  <a:cubicBezTo>
                    <a:pt x="52" y="57"/>
                    <a:pt x="48" y="59"/>
                    <a:pt x="45" y="61"/>
                  </a:cubicBezTo>
                  <a:cubicBezTo>
                    <a:pt x="41" y="62"/>
                    <a:pt x="36" y="63"/>
                    <a:pt x="32" y="63"/>
                  </a:cubicBezTo>
                  <a:cubicBezTo>
                    <a:pt x="27" y="63"/>
                    <a:pt x="23" y="62"/>
                    <a:pt x="19" y="61"/>
                  </a:cubicBezTo>
                  <a:cubicBezTo>
                    <a:pt x="15" y="59"/>
                    <a:pt x="12" y="57"/>
                    <a:pt x="9" y="54"/>
                  </a:cubicBezTo>
                  <a:cubicBezTo>
                    <a:pt x="6" y="52"/>
                    <a:pt x="4" y="48"/>
                    <a:pt x="3" y="45"/>
                  </a:cubicBezTo>
                  <a:cubicBezTo>
                    <a:pt x="1" y="41"/>
                    <a:pt x="0" y="37"/>
                    <a:pt x="0" y="32"/>
                  </a:cubicBezTo>
                  <a:close/>
                  <a:moveTo>
                    <a:pt x="11" y="31"/>
                  </a:moveTo>
                  <a:cubicBezTo>
                    <a:pt x="11" y="34"/>
                    <a:pt x="12" y="37"/>
                    <a:pt x="13" y="40"/>
                  </a:cubicBezTo>
                  <a:cubicBezTo>
                    <a:pt x="14" y="43"/>
                    <a:pt x="15" y="45"/>
                    <a:pt x="17" y="47"/>
                  </a:cubicBezTo>
                  <a:cubicBezTo>
                    <a:pt x="19" y="49"/>
                    <a:pt x="21" y="51"/>
                    <a:pt x="23" y="52"/>
                  </a:cubicBezTo>
                  <a:cubicBezTo>
                    <a:pt x="26" y="53"/>
                    <a:pt x="29" y="53"/>
                    <a:pt x="32" y="53"/>
                  </a:cubicBezTo>
                  <a:cubicBezTo>
                    <a:pt x="35" y="53"/>
                    <a:pt x="38" y="53"/>
                    <a:pt x="40" y="52"/>
                  </a:cubicBezTo>
                  <a:cubicBezTo>
                    <a:pt x="43" y="51"/>
                    <a:pt x="45" y="49"/>
                    <a:pt x="47" y="47"/>
                  </a:cubicBezTo>
                  <a:cubicBezTo>
                    <a:pt x="49" y="45"/>
                    <a:pt x="50" y="43"/>
                    <a:pt x="51" y="40"/>
                  </a:cubicBezTo>
                  <a:cubicBezTo>
                    <a:pt x="52" y="37"/>
                    <a:pt x="52" y="34"/>
                    <a:pt x="52" y="31"/>
                  </a:cubicBezTo>
                  <a:cubicBezTo>
                    <a:pt x="52" y="28"/>
                    <a:pt x="52" y="25"/>
                    <a:pt x="51" y="23"/>
                  </a:cubicBezTo>
                  <a:cubicBezTo>
                    <a:pt x="50" y="20"/>
                    <a:pt x="49" y="18"/>
                    <a:pt x="47" y="16"/>
                  </a:cubicBezTo>
                  <a:cubicBezTo>
                    <a:pt x="45" y="14"/>
                    <a:pt x="43" y="13"/>
                    <a:pt x="40" y="12"/>
                  </a:cubicBezTo>
                  <a:cubicBezTo>
                    <a:pt x="38" y="10"/>
                    <a:pt x="35" y="10"/>
                    <a:pt x="32" y="10"/>
                  </a:cubicBezTo>
                  <a:cubicBezTo>
                    <a:pt x="29" y="10"/>
                    <a:pt x="26" y="10"/>
                    <a:pt x="23" y="12"/>
                  </a:cubicBezTo>
                  <a:cubicBezTo>
                    <a:pt x="21" y="13"/>
                    <a:pt x="19" y="14"/>
                    <a:pt x="17" y="16"/>
                  </a:cubicBezTo>
                  <a:cubicBezTo>
                    <a:pt x="15" y="18"/>
                    <a:pt x="14" y="20"/>
                    <a:pt x="13" y="23"/>
                  </a:cubicBezTo>
                  <a:cubicBezTo>
                    <a:pt x="12" y="25"/>
                    <a:pt x="11" y="28"/>
                    <a:pt x="11" y="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61">
              <a:extLst>
                <a:ext uri="{FF2B5EF4-FFF2-40B4-BE49-F238E27FC236}">
                  <a16:creationId xmlns:a16="http://schemas.microsoft.com/office/drawing/2014/main" id="{551CB434-15DF-CC08-B03C-EB10B646E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0400" y="2373313"/>
              <a:ext cx="169863" cy="190500"/>
            </a:xfrm>
            <a:custGeom>
              <a:avLst/>
              <a:gdLst>
                <a:gd name="T0" fmla="*/ 0 w 107"/>
                <a:gd name="T1" fmla="*/ 0 h 120"/>
                <a:gd name="T2" fmla="*/ 27 w 107"/>
                <a:gd name="T3" fmla="*/ 0 h 120"/>
                <a:gd name="T4" fmla="*/ 85 w 107"/>
                <a:gd name="T5" fmla="*/ 88 h 120"/>
                <a:gd name="T6" fmla="*/ 87 w 107"/>
                <a:gd name="T7" fmla="*/ 88 h 120"/>
                <a:gd name="T8" fmla="*/ 87 w 107"/>
                <a:gd name="T9" fmla="*/ 0 h 120"/>
                <a:gd name="T10" fmla="*/ 107 w 107"/>
                <a:gd name="T11" fmla="*/ 0 h 120"/>
                <a:gd name="T12" fmla="*/ 107 w 107"/>
                <a:gd name="T13" fmla="*/ 120 h 120"/>
                <a:gd name="T14" fmla="*/ 81 w 107"/>
                <a:gd name="T15" fmla="*/ 120 h 120"/>
                <a:gd name="T16" fmla="*/ 22 w 107"/>
                <a:gd name="T17" fmla="*/ 28 h 120"/>
                <a:gd name="T18" fmla="*/ 22 w 107"/>
                <a:gd name="T19" fmla="*/ 28 h 120"/>
                <a:gd name="T20" fmla="*/ 22 w 107"/>
                <a:gd name="T21" fmla="*/ 120 h 120"/>
                <a:gd name="T22" fmla="*/ 0 w 107"/>
                <a:gd name="T23" fmla="*/ 120 h 120"/>
                <a:gd name="T24" fmla="*/ 0 w 107"/>
                <a:gd name="T2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20">
                  <a:moveTo>
                    <a:pt x="0" y="0"/>
                  </a:moveTo>
                  <a:lnTo>
                    <a:pt x="27" y="0"/>
                  </a:lnTo>
                  <a:lnTo>
                    <a:pt x="85" y="88"/>
                  </a:lnTo>
                  <a:lnTo>
                    <a:pt x="87" y="88"/>
                  </a:lnTo>
                  <a:lnTo>
                    <a:pt x="87" y="0"/>
                  </a:lnTo>
                  <a:lnTo>
                    <a:pt x="107" y="0"/>
                  </a:lnTo>
                  <a:lnTo>
                    <a:pt x="107" y="120"/>
                  </a:lnTo>
                  <a:lnTo>
                    <a:pt x="81" y="12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120"/>
                  </a:lnTo>
                  <a:lnTo>
                    <a:pt x="0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62">
              <a:extLst>
                <a:ext uri="{FF2B5EF4-FFF2-40B4-BE49-F238E27FC236}">
                  <a16:creationId xmlns:a16="http://schemas.microsoft.com/office/drawing/2014/main" id="{36D289D5-8D4F-0692-C01D-9C82B923C2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94088" y="2366963"/>
              <a:ext cx="180975" cy="200025"/>
            </a:xfrm>
            <a:custGeom>
              <a:avLst/>
              <a:gdLst>
                <a:gd name="T0" fmla="*/ 45 w 57"/>
                <a:gd name="T1" fmla="*/ 47 h 63"/>
                <a:gd name="T2" fmla="*/ 57 w 57"/>
                <a:gd name="T3" fmla="*/ 61 h 63"/>
                <a:gd name="T4" fmla="*/ 44 w 57"/>
                <a:gd name="T5" fmla="*/ 61 h 63"/>
                <a:gd name="T6" fmla="*/ 38 w 57"/>
                <a:gd name="T7" fmla="*/ 55 h 63"/>
                <a:gd name="T8" fmla="*/ 30 w 57"/>
                <a:gd name="T9" fmla="*/ 61 h 63"/>
                <a:gd name="T10" fmla="*/ 20 w 57"/>
                <a:gd name="T11" fmla="*/ 63 h 63"/>
                <a:gd name="T12" fmla="*/ 13 w 57"/>
                <a:gd name="T13" fmla="*/ 62 h 63"/>
                <a:gd name="T14" fmla="*/ 6 w 57"/>
                <a:gd name="T15" fmla="*/ 59 h 63"/>
                <a:gd name="T16" fmla="*/ 2 w 57"/>
                <a:gd name="T17" fmla="*/ 53 h 63"/>
                <a:gd name="T18" fmla="*/ 0 w 57"/>
                <a:gd name="T19" fmla="*/ 45 h 63"/>
                <a:gd name="T20" fmla="*/ 1 w 57"/>
                <a:gd name="T21" fmla="*/ 40 h 63"/>
                <a:gd name="T22" fmla="*/ 4 w 57"/>
                <a:gd name="T23" fmla="*/ 35 h 63"/>
                <a:gd name="T24" fmla="*/ 8 w 57"/>
                <a:gd name="T25" fmla="*/ 31 h 63"/>
                <a:gd name="T26" fmla="*/ 13 w 57"/>
                <a:gd name="T27" fmla="*/ 29 h 63"/>
                <a:gd name="T28" fmla="*/ 10 w 57"/>
                <a:gd name="T29" fmla="*/ 26 h 63"/>
                <a:gd name="T30" fmla="*/ 8 w 57"/>
                <a:gd name="T31" fmla="*/ 22 h 63"/>
                <a:gd name="T32" fmla="*/ 7 w 57"/>
                <a:gd name="T33" fmla="*/ 19 h 63"/>
                <a:gd name="T34" fmla="*/ 6 w 57"/>
                <a:gd name="T35" fmla="*/ 15 h 63"/>
                <a:gd name="T36" fmla="*/ 8 w 57"/>
                <a:gd name="T37" fmla="*/ 9 h 63"/>
                <a:gd name="T38" fmla="*/ 11 w 57"/>
                <a:gd name="T39" fmla="*/ 4 h 63"/>
                <a:gd name="T40" fmla="*/ 17 w 57"/>
                <a:gd name="T41" fmla="*/ 1 h 63"/>
                <a:gd name="T42" fmla="*/ 23 w 57"/>
                <a:gd name="T43" fmla="*/ 0 h 63"/>
                <a:gd name="T44" fmla="*/ 30 w 57"/>
                <a:gd name="T45" fmla="*/ 1 h 63"/>
                <a:gd name="T46" fmla="*/ 35 w 57"/>
                <a:gd name="T47" fmla="*/ 4 h 63"/>
                <a:gd name="T48" fmla="*/ 39 w 57"/>
                <a:gd name="T49" fmla="*/ 8 h 63"/>
                <a:gd name="T50" fmla="*/ 40 w 57"/>
                <a:gd name="T51" fmla="*/ 14 h 63"/>
                <a:gd name="T52" fmla="*/ 39 w 57"/>
                <a:gd name="T53" fmla="*/ 20 h 63"/>
                <a:gd name="T54" fmla="*/ 37 w 57"/>
                <a:gd name="T55" fmla="*/ 24 h 63"/>
                <a:gd name="T56" fmla="*/ 33 w 57"/>
                <a:gd name="T57" fmla="*/ 27 h 63"/>
                <a:gd name="T58" fmla="*/ 28 w 57"/>
                <a:gd name="T59" fmla="*/ 30 h 63"/>
                <a:gd name="T60" fmla="*/ 38 w 57"/>
                <a:gd name="T61" fmla="*/ 40 h 63"/>
                <a:gd name="T62" fmla="*/ 45 w 57"/>
                <a:gd name="T63" fmla="*/ 30 h 63"/>
                <a:gd name="T64" fmla="*/ 56 w 57"/>
                <a:gd name="T65" fmla="*/ 30 h 63"/>
                <a:gd name="T66" fmla="*/ 45 w 57"/>
                <a:gd name="T67" fmla="*/ 47 h 63"/>
                <a:gd name="T68" fmla="*/ 19 w 57"/>
                <a:gd name="T69" fmla="*/ 35 h 63"/>
                <a:gd name="T70" fmla="*/ 17 w 57"/>
                <a:gd name="T71" fmla="*/ 37 h 63"/>
                <a:gd name="T72" fmla="*/ 14 w 57"/>
                <a:gd name="T73" fmla="*/ 39 h 63"/>
                <a:gd name="T74" fmla="*/ 12 w 57"/>
                <a:gd name="T75" fmla="*/ 41 h 63"/>
                <a:gd name="T76" fmla="*/ 11 w 57"/>
                <a:gd name="T77" fmla="*/ 45 h 63"/>
                <a:gd name="T78" fmla="*/ 12 w 57"/>
                <a:gd name="T79" fmla="*/ 49 h 63"/>
                <a:gd name="T80" fmla="*/ 14 w 57"/>
                <a:gd name="T81" fmla="*/ 51 h 63"/>
                <a:gd name="T82" fmla="*/ 17 w 57"/>
                <a:gd name="T83" fmla="*/ 53 h 63"/>
                <a:gd name="T84" fmla="*/ 21 w 57"/>
                <a:gd name="T85" fmla="*/ 54 h 63"/>
                <a:gd name="T86" fmla="*/ 27 w 57"/>
                <a:gd name="T87" fmla="*/ 52 h 63"/>
                <a:gd name="T88" fmla="*/ 32 w 57"/>
                <a:gd name="T89" fmla="*/ 48 h 63"/>
                <a:gd name="T90" fmla="*/ 19 w 57"/>
                <a:gd name="T91" fmla="*/ 35 h 63"/>
                <a:gd name="T92" fmla="*/ 24 w 57"/>
                <a:gd name="T93" fmla="*/ 9 h 63"/>
                <a:gd name="T94" fmla="*/ 18 w 57"/>
                <a:gd name="T95" fmla="*/ 11 h 63"/>
                <a:gd name="T96" fmla="*/ 16 w 57"/>
                <a:gd name="T97" fmla="*/ 15 h 63"/>
                <a:gd name="T98" fmla="*/ 17 w 57"/>
                <a:gd name="T99" fmla="*/ 18 h 63"/>
                <a:gd name="T100" fmla="*/ 18 w 57"/>
                <a:gd name="T101" fmla="*/ 20 h 63"/>
                <a:gd name="T102" fmla="*/ 20 w 57"/>
                <a:gd name="T103" fmla="*/ 22 h 63"/>
                <a:gd name="T104" fmla="*/ 22 w 57"/>
                <a:gd name="T105" fmla="*/ 24 h 63"/>
                <a:gd name="T106" fmla="*/ 25 w 57"/>
                <a:gd name="T107" fmla="*/ 22 h 63"/>
                <a:gd name="T108" fmla="*/ 27 w 57"/>
                <a:gd name="T109" fmla="*/ 20 h 63"/>
                <a:gd name="T110" fmla="*/ 29 w 57"/>
                <a:gd name="T111" fmla="*/ 18 h 63"/>
                <a:gd name="T112" fmla="*/ 30 w 57"/>
                <a:gd name="T113" fmla="*/ 15 h 63"/>
                <a:gd name="T114" fmla="*/ 28 w 57"/>
                <a:gd name="T115" fmla="*/ 11 h 63"/>
                <a:gd name="T116" fmla="*/ 24 w 57"/>
                <a:gd name="T117" fmla="*/ 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7" h="63">
                  <a:moveTo>
                    <a:pt x="45" y="47"/>
                  </a:moveTo>
                  <a:cubicBezTo>
                    <a:pt x="57" y="61"/>
                    <a:pt x="57" y="61"/>
                    <a:pt x="57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6" y="58"/>
                    <a:pt x="33" y="60"/>
                    <a:pt x="30" y="61"/>
                  </a:cubicBezTo>
                  <a:cubicBezTo>
                    <a:pt x="28" y="62"/>
                    <a:pt x="24" y="63"/>
                    <a:pt x="20" y="63"/>
                  </a:cubicBezTo>
                  <a:cubicBezTo>
                    <a:pt x="18" y="63"/>
                    <a:pt x="15" y="63"/>
                    <a:pt x="13" y="62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4" y="57"/>
                    <a:pt x="3" y="55"/>
                    <a:pt x="2" y="53"/>
                  </a:cubicBezTo>
                  <a:cubicBezTo>
                    <a:pt x="1" y="51"/>
                    <a:pt x="0" y="48"/>
                    <a:pt x="0" y="45"/>
                  </a:cubicBezTo>
                  <a:cubicBezTo>
                    <a:pt x="0" y="43"/>
                    <a:pt x="0" y="42"/>
                    <a:pt x="1" y="40"/>
                  </a:cubicBezTo>
                  <a:cubicBezTo>
                    <a:pt x="2" y="38"/>
                    <a:pt x="3" y="37"/>
                    <a:pt x="4" y="35"/>
                  </a:cubicBezTo>
                  <a:cubicBezTo>
                    <a:pt x="5" y="34"/>
                    <a:pt x="6" y="32"/>
                    <a:pt x="8" y="31"/>
                  </a:cubicBezTo>
                  <a:cubicBezTo>
                    <a:pt x="10" y="30"/>
                    <a:pt x="11" y="29"/>
                    <a:pt x="13" y="29"/>
                  </a:cubicBezTo>
                  <a:cubicBezTo>
                    <a:pt x="12" y="28"/>
                    <a:pt x="11" y="27"/>
                    <a:pt x="10" y="26"/>
                  </a:cubicBezTo>
                  <a:cubicBezTo>
                    <a:pt x="10" y="25"/>
                    <a:pt x="9" y="24"/>
                    <a:pt x="8" y="22"/>
                  </a:cubicBezTo>
                  <a:cubicBezTo>
                    <a:pt x="8" y="21"/>
                    <a:pt x="7" y="20"/>
                    <a:pt x="7" y="19"/>
                  </a:cubicBezTo>
                  <a:cubicBezTo>
                    <a:pt x="6" y="18"/>
                    <a:pt x="6" y="16"/>
                    <a:pt x="6" y="15"/>
                  </a:cubicBezTo>
                  <a:cubicBezTo>
                    <a:pt x="6" y="13"/>
                    <a:pt x="7" y="10"/>
                    <a:pt x="8" y="9"/>
                  </a:cubicBezTo>
                  <a:cubicBezTo>
                    <a:pt x="9" y="7"/>
                    <a:pt x="10" y="5"/>
                    <a:pt x="11" y="4"/>
                  </a:cubicBezTo>
                  <a:cubicBezTo>
                    <a:pt x="13" y="3"/>
                    <a:pt x="15" y="2"/>
                    <a:pt x="17" y="1"/>
                  </a:cubicBezTo>
                  <a:cubicBezTo>
                    <a:pt x="19" y="1"/>
                    <a:pt x="21" y="0"/>
                    <a:pt x="23" y="0"/>
                  </a:cubicBezTo>
                  <a:cubicBezTo>
                    <a:pt x="26" y="0"/>
                    <a:pt x="28" y="1"/>
                    <a:pt x="30" y="1"/>
                  </a:cubicBezTo>
                  <a:cubicBezTo>
                    <a:pt x="32" y="2"/>
                    <a:pt x="34" y="3"/>
                    <a:pt x="35" y="4"/>
                  </a:cubicBezTo>
                  <a:cubicBezTo>
                    <a:pt x="37" y="5"/>
                    <a:pt x="38" y="6"/>
                    <a:pt x="39" y="8"/>
                  </a:cubicBezTo>
                  <a:cubicBezTo>
                    <a:pt x="40" y="10"/>
                    <a:pt x="40" y="12"/>
                    <a:pt x="40" y="14"/>
                  </a:cubicBezTo>
                  <a:cubicBezTo>
                    <a:pt x="40" y="16"/>
                    <a:pt x="40" y="18"/>
                    <a:pt x="39" y="20"/>
                  </a:cubicBezTo>
                  <a:cubicBezTo>
                    <a:pt x="39" y="21"/>
                    <a:pt x="38" y="23"/>
                    <a:pt x="37" y="24"/>
                  </a:cubicBezTo>
                  <a:cubicBezTo>
                    <a:pt x="35" y="25"/>
                    <a:pt x="34" y="26"/>
                    <a:pt x="33" y="27"/>
                  </a:cubicBezTo>
                  <a:cubicBezTo>
                    <a:pt x="31" y="28"/>
                    <a:pt x="30" y="29"/>
                    <a:pt x="28" y="3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45" y="47"/>
                    <a:pt x="45" y="47"/>
                    <a:pt x="45" y="47"/>
                  </a:cubicBezTo>
                  <a:close/>
                  <a:moveTo>
                    <a:pt x="19" y="35"/>
                  </a:moveTo>
                  <a:cubicBezTo>
                    <a:pt x="18" y="35"/>
                    <a:pt x="17" y="36"/>
                    <a:pt x="17" y="37"/>
                  </a:cubicBezTo>
                  <a:cubicBezTo>
                    <a:pt x="16" y="37"/>
                    <a:pt x="15" y="38"/>
                    <a:pt x="14" y="39"/>
                  </a:cubicBezTo>
                  <a:cubicBezTo>
                    <a:pt x="13" y="40"/>
                    <a:pt x="12" y="40"/>
                    <a:pt x="12" y="41"/>
                  </a:cubicBezTo>
                  <a:cubicBezTo>
                    <a:pt x="12" y="42"/>
                    <a:pt x="11" y="44"/>
                    <a:pt x="11" y="45"/>
                  </a:cubicBezTo>
                  <a:cubicBezTo>
                    <a:pt x="11" y="46"/>
                    <a:pt x="12" y="47"/>
                    <a:pt x="12" y="49"/>
                  </a:cubicBezTo>
                  <a:cubicBezTo>
                    <a:pt x="13" y="50"/>
                    <a:pt x="13" y="51"/>
                    <a:pt x="14" y="51"/>
                  </a:cubicBezTo>
                  <a:cubicBezTo>
                    <a:pt x="15" y="52"/>
                    <a:pt x="16" y="53"/>
                    <a:pt x="17" y="53"/>
                  </a:cubicBezTo>
                  <a:cubicBezTo>
                    <a:pt x="18" y="54"/>
                    <a:pt x="19" y="54"/>
                    <a:pt x="21" y="54"/>
                  </a:cubicBezTo>
                  <a:cubicBezTo>
                    <a:pt x="23" y="54"/>
                    <a:pt x="25" y="53"/>
                    <a:pt x="27" y="52"/>
                  </a:cubicBezTo>
                  <a:cubicBezTo>
                    <a:pt x="29" y="51"/>
                    <a:pt x="30" y="49"/>
                    <a:pt x="32" y="48"/>
                  </a:cubicBezTo>
                  <a:lnTo>
                    <a:pt x="19" y="35"/>
                  </a:lnTo>
                  <a:close/>
                  <a:moveTo>
                    <a:pt x="24" y="9"/>
                  </a:moveTo>
                  <a:cubicBezTo>
                    <a:pt x="22" y="9"/>
                    <a:pt x="20" y="10"/>
                    <a:pt x="18" y="11"/>
                  </a:cubicBezTo>
                  <a:cubicBezTo>
                    <a:pt x="17" y="12"/>
                    <a:pt x="16" y="14"/>
                    <a:pt x="16" y="15"/>
                  </a:cubicBezTo>
                  <a:cubicBezTo>
                    <a:pt x="16" y="16"/>
                    <a:pt x="17" y="17"/>
                    <a:pt x="17" y="18"/>
                  </a:cubicBezTo>
                  <a:cubicBezTo>
                    <a:pt x="17" y="18"/>
                    <a:pt x="18" y="19"/>
                    <a:pt x="18" y="20"/>
                  </a:cubicBezTo>
                  <a:cubicBezTo>
                    <a:pt x="19" y="21"/>
                    <a:pt x="19" y="21"/>
                    <a:pt x="20" y="22"/>
                  </a:cubicBezTo>
                  <a:cubicBezTo>
                    <a:pt x="21" y="23"/>
                    <a:pt x="21" y="23"/>
                    <a:pt x="22" y="24"/>
                  </a:cubicBezTo>
                  <a:cubicBezTo>
                    <a:pt x="23" y="24"/>
                    <a:pt x="24" y="23"/>
                    <a:pt x="25" y="22"/>
                  </a:cubicBezTo>
                  <a:cubicBezTo>
                    <a:pt x="26" y="22"/>
                    <a:pt x="27" y="21"/>
                    <a:pt x="27" y="20"/>
                  </a:cubicBezTo>
                  <a:cubicBezTo>
                    <a:pt x="28" y="20"/>
                    <a:pt x="29" y="19"/>
                    <a:pt x="29" y="18"/>
                  </a:cubicBezTo>
                  <a:cubicBezTo>
                    <a:pt x="30" y="17"/>
                    <a:pt x="30" y="16"/>
                    <a:pt x="30" y="15"/>
                  </a:cubicBezTo>
                  <a:cubicBezTo>
                    <a:pt x="30" y="13"/>
                    <a:pt x="29" y="12"/>
                    <a:pt x="28" y="11"/>
                  </a:cubicBezTo>
                  <a:cubicBezTo>
                    <a:pt x="27" y="10"/>
                    <a:pt x="25" y="9"/>
                    <a:pt x="24" y="9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63">
              <a:extLst>
                <a:ext uri="{FF2B5EF4-FFF2-40B4-BE49-F238E27FC236}">
                  <a16:creationId xmlns:a16="http://schemas.microsoft.com/office/drawing/2014/main" id="{7AE97179-770E-2844-F982-E967BF142D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70313" y="2373313"/>
              <a:ext cx="193675" cy="190500"/>
            </a:xfrm>
            <a:custGeom>
              <a:avLst/>
              <a:gdLst>
                <a:gd name="T0" fmla="*/ 52 w 122"/>
                <a:gd name="T1" fmla="*/ 0 h 120"/>
                <a:gd name="T2" fmla="*/ 70 w 122"/>
                <a:gd name="T3" fmla="*/ 0 h 120"/>
                <a:gd name="T4" fmla="*/ 122 w 122"/>
                <a:gd name="T5" fmla="*/ 120 h 120"/>
                <a:gd name="T6" fmla="*/ 98 w 122"/>
                <a:gd name="T7" fmla="*/ 120 h 120"/>
                <a:gd name="T8" fmla="*/ 86 w 122"/>
                <a:gd name="T9" fmla="*/ 92 h 120"/>
                <a:gd name="T10" fmla="*/ 34 w 122"/>
                <a:gd name="T11" fmla="*/ 92 h 120"/>
                <a:gd name="T12" fmla="*/ 24 w 122"/>
                <a:gd name="T13" fmla="*/ 120 h 120"/>
                <a:gd name="T14" fmla="*/ 0 w 122"/>
                <a:gd name="T15" fmla="*/ 120 h 120"/>
                <a:gd name="T16" fmla="*/ 52 w 122"/>
                <a:gd name="T17" fmla="*/ 0 h 120"/>
                <a:gd name="T18" fmla="*/ 78 w 122"/>
                <a:gd name="T19" fmla="*/ 74 h 120"/>
                <a:gd name="T20" fmla="*/ 60 w 122"/>
                <a:gd name="T21" fmla="*/ 24 h 120"/>
                <a:gd name="T22" fmla="*/ 42 w 122"/>
                <a:gd name="T23" fmla="*/ 74 h 120"/>
                <a:gd name="T24" fmla="*/ 78 w 122"/>
                <a:gd name="T25" fmla="*/ 7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0">
                  <a:moveTo>
                    <a:pt x="52" y="0"/>
                  </a:moveTo>
                  <a:lnTo>
                    <a:pt x="70" y="0"/>
                  </a:lnTo>
                  <a:lnTo>
                    <a:pt x="122" y="120"/>
                  </a:lnTo>
                  <a:lnTo>
                    <a:pt x="98" y="120"/>
                  </a:lnTo>
                  <a:lnTo>
                    <a:pt x="86" y="92"/>
                  </a:lnTo>
                  <a:lnTo>
                    <a:pt x="34" y="92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52" y="0"/>
                  </a:lnTo>
                  <a:close/>
                  <a:moveTo>
                    <a:pt x="78" y="74"/>
                  </a:moveTo>
                  <a:lnTo>
                    <a:pt x="60" y="24"/>
                  </a:lnTo>
                  <a:lnTo>
                    <a:pt x="42" y="74"/>
                  </a:lnTo>
                  <a:lnTo>
                    <a:pt x="78" y="74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64">
              <a:extLst>
                <a:ext uri="{FF2B5EF4-FFF2-40B4-BE49-F238E27FC236}">
                  <a16:creationId xmlns:a16="http://schemas.microsoft.com/office/drawing/2014/main" id="{300D63B1-E66F-D7AD-0E73-6D3FBD5A53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9388" y="2373313"/>
              <a:ext cx="171450" cy="190500"/>
            </a:xfrm>
            <a:custGeom>
              <a:avLst/>
              <a:gdLst>
                <a:gd name="T0" fmla="*/ 0 w 108"/>
                <a:gd name="T1" fmla="*/ 0 h 120"/>
                <a:gd name="T2" fmla="*/ 28 w 108"/>
                <a:gd name="T3" fmla="*/ 0 h 120"/>
                <a:gd name="T4" fmla="*/ 86 w 108"/>
                <a:gd name="T5" fmla="*/ 88 h 120"/>
                <a:gd name="T6" fmla="*/ 86 w 108"/>
                <a:gd name="T7" fmla="*/ 88 h 120"/>
                <a:gd name="T8" fmla="*/ 86 w 108"/>
                <a:gd name="T9" fmla="*/ 0 h 120"/>
                <a:gd name="T10" fmla="*/ 108 w 108"/>
                <a:gd name="T11" fmla="*/ 0 h 120"/>
                <a:gd name="T12" fmla="*/ 108 w 108"/>
                <a:gd name="T13" fmla="*/ 120 h 120"/>
                <a:gd name="T14" fmla="*/ 80 w 108"/>
                <a:gd name="T15" fmla="*/ 120 h 120"/>
                <a:gd name="T16" fmla="*/ 22 w 108"/>
                <a:gd name="T17" fmla="*/ 28 h 120"/>
                <a:gd name="T18" fmla="*/ 22 w 108"/>
                <a:gd name="T19" fmla="*/ 28 h 120"/>
                <a:gd name="T20" fmla="*/ 22 w 108"/>
                <a:gd name="T21" fmla="*/ 120 h 120"/>
                <a:gd name="T22" fmla="*/ 0 w 108"/>
                <a:gd name="T23" fmla="*/ 120 h 120"/>
                <a:gd name="T24" fmla="*/ 0 w 108"/>
                <a:gd name="T25" fmla="*/ 0 h 120"/>
                <a:gd name="T26" fmla="*/ 0 w 108"/>
                <a:gd name="T2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20">
                  <a:moveTo>
                    <a:pt x="0" y="0"/>
                  </a:moveTo>
                  <a:lnTo>
                    <a:pt x="28" y="0"/>
                  </a:lnTo>
                  <a:lnTo>
                    <a:pt x="86" y="88"/>
                  </a:lnTo>
                  <a:lnTo>
                    <a:pt x="86" y="88"/>
                  </a:lnTo>
                  <a:lnTo>
                    <a:pt x="86" y="0"/>
                  </a:lnTo>
                  <a:lnTo>
                    <a:pt x="108" y="0"/>
                  </a:lnTo>
                  <a:lnTo>
                    <a:pt x="108" y="120"/>
                  </a:lnTo>
                  <a:lnTo>
                    <a:pt x="80" y="120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22" y="120"/>
                  </a:lnTo>
                  <a:lnTo>
                    <a:pt x="0" y="1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65">
              <a:extLst>
                <a:ext uri="{FF2B5EF4-FFF2-40B4-BE49-F238E27FC236}">
                  <a16:creationId xmlns:a16="http://schemas.microsoft.com/office/drawing/2014/main" id="{46EC5EA9-895A-9535-3AA6-046AB54381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6238" y="2373313"/>
              <a:ext cx="193675" cy="190500"/>
            </a:xfrm>
            <a:custGeom>
              <a:avLst/>
              <a:gdLst>
                <a:gd name="T0" fmla="*/ 52 w 122"/>
                <a:gd name="T1" fmla="*/ 0 h 120"/>
                <a:gd name="T2" fmla="*/ 70 w 122"/>
                <a:gd name="T3" fmla="*/ 0 h 120"/>
                <a:gd name="T4" fmla="*/ 122 w 122"/>
                <a:gd name="T5" fmla="*/ 120 h 120"/>
                <a:gd name="T6" fmla="*/ 98 w 122"/>
                <a:gd name="T7" fmla="*/ 120 h 120"/>
                <a:gd name="T8" fmla="*/ 86 w 122"/>
                <a:gd name="T9" fmla="*/ 92 h 120"/>
                <a:gd name="T10" fmla="*/ 36 w 122"/>
                <a:gd name="T11" fmla="*/ 92 h 120"/>
                <a:gd name="T12" fmla="*/ 24 w 122"/>
                <a:gd name="T13" fmla="*/ 120 h 120"/>
                <a:gd name="T14" fmla="*/ 0 w 122"/>
                <a:gd name="T15" fmla="*/ 120 h 120"/>
                <a:gd name="T16" fmla="*/ 52 w 122"/>
                <a:gd name="T17" fmla="*/ 0 h 120"/>
                <a:gd name="T18" fmla="*/ 80 w 122"/>
                <a:gd name="T19" fmla="*/ 74 h 120"/>
                <a:gd name="T20" fmla="*/ 62 w 122"/>
                <a:gd name="T21" fmla="*/ 24 h 120"/>
                <a:gd name="T22" fmla="*/ 42 w 122"/>
                <a:gd name="T23" fmla="*/ 74 h 120"/>
                <a:gd name="T24" fmla="*/ 80 w 122"/>
                <a:gd name="T25" fmla="*/ 7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2" h="120">
                  <a:moveTo>
                    <a:pt x="52" y="0"/>
                  </a:moveTo>
                  <a:lnTo>
                    <a:pt x="70" y="0"/>
                  </a:lnTo>
                  <a:lnTo>
                    <a:pt x="122" y="120"/>
                  </a:lnTo>
                  <a:lnTo>
                    <a:pt x="98" y="120"/>
                  </a:lnTo>
                  <a:lnTo>
                    <a:pt x="86" y="92"/>
                  </a:lnTo>
                  <a:lnTo>
                    <a:pt x="36" y="92"/>
                  </a:lnTo>
                  <a:lnTo>
                    <a:pt x="24" y="120"/>
                  </a:lnTo>
                  <a:lnTo>
                    <a:pt x="0" y="120"/>
                  </a:lnTo>
                  <a:lnTo>
                    <a:pt x="52" y="0"/>
                  </a:lnTo>
                  <a:close/>
                  <a:moveTo>
                    <a:pt x="80" y="74"/>
                  </a:moveTo>
                  <a:lnTo>
                    <a:pt x="62" y="24"/>
                  </a:lnTo>
                  <a:lnTo>
                    <a:pt x="42" y="74"/>
                  </a:lnTo>
                  <a:lnTo>
                    <a:pt x="80" y="74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66">
              <a:extLst>
                <a:ext uri="{FF2B5EF4-FFF2-40B4-BE49-F238E27FC236}">
                  <a16:creationId xmlns:a16="http://schemas.microsoft.com/office/drawing/2014/main" id="{EC579B01-0808-4EC2-F292-335782AC6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488" y="2373313"/>
              <a:ext cx="114300" cy="187325"/>
            </a:xfrm>
            <a:custGeom>
              <a:avLst/>
              <a:gdLst>
                <a:gd name="T0" fmla="*/ 0 w 72"/>
                <a:gd name="T1" fmla="*/ 0 h 118"/>
                <a:gd name="T2" fmla="*/ 20 w 72"/>
                <a:gd name="T3" fmla="*/ 0 h 118"/>
                <a:gd name="T4" fmla="*/ 20 w 72"/>
                <a:gd name="T5" fmla="*/ 100 h 118"/>
                <a:gd name="T6" fmla="*/ 72 w 72"/>
                <a:gd name="T7" fmla="*/ 100 h 118"/>
                <a:gd name="T8" fmla="*/ 72 w 72"/>
                <a:gd name="T9" fmla="*/ 118 h 118"/>
                <a:gd name="T10" fmla="*/ 0 w 72"/>
                <a:gd name="T11" fmla="*/ 118 h 118"/>
                <a:gd name="T12" fmla="*/ 0 w 72"/>
                <a:gd name="T13" fmla="*/ 0 h 118"/>
                <a:gd name="T14" fmla="*/ 0 w 72"/>
                <a:gd name="T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18">
                  <a:moveTo>
                    <a:pt x="0" y="0"/>
                  </a:moveTo>
                  <a:lnTo>
                    <a:pt x="20" y="0"/>
                  </a:lnTo>
                  <a:lnTo>
                    <a:pt x="20" y="100"/>
                  </a:lnTo>
                  <a:lnTo>
                    <a:pt x="72" y="100"/>
                  </a:lnTo>
                  <a:lnTo>
                    <a:pt x="72" y="118"/>
                  </a:lnTo>
                  <a:lnTo>
                    <a:pt x="0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67">
              <a:extLst>
                <a:ext uri="{FF2B5EF4-FFF2-40B4-BE49-F238E27FC236}">
                  <a16:creationId xmlns:a16="http://schemas.microsoft.com/office/drawing/2014/main" id="{9697BCEB-8AB7-2FBD-5BCD-3F2416FF16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963" y="2373313"/>
              <a:ext cx="177800" cy="187325"/>
            </a:xfrm>
            <a:custGeom>
              <a:avLst/>
              <a:gdLst>
                <a:gd name="T0" fmla="*/ 46 w 112"/>
                <a:gd name="T1" fmla="*/ 68 h 118"/>
                <a:gd name="T2" fmla="*/ 0 w 112"/>
                <a:gd name="T3" fmla="*/ 0 h 118"/>
                <a:gd name="T4" fmla="*/ 28 w 112"/>
                <a:gd name="T5" fmla="*/ 0 h 118"/>
                <a:gd name="T6" fmla="*/ 56 w 112"/>
                <a:gd name="T7" fmla="*/ 48 h 118"/>
                <a:gd name="T8" fmla="*/ 86 w 112"/>
                <a:gd name="T9" fmla="*/ 0 h 118"/>
                <a:gd name="T10" fmla="*/ 112 w 112"/>
                <a:gd name="T11" fmla="*/ 0 h 118"/>
                <a:gd name="T12" fmla="*/ 66 w 112"/>
                <a:gd name="T13" fmla="*/ 68 h 118"/>
                <a:gd name="T14" fmla="*/ 66 w 112"/>
                <a:gd name="T15" fmla="*/ 118 h 118"/>
                <a:gd name="T16" fmla="*/ 46 w 112"/>
                <a:gd name="T17" fmla="*/ 118 h 118"/>
                <a:gd name="T18" fmla="*/ 46 w 112"/>
                <a:gd name="T19" fmla="*/ 68 h 118"/>
                <a:gd name="T20" fmla="*/ 46 w 112"/>
                <a:gd name="T21" fmla="*/ 6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8">
                  <a:moveTo>
                    <a:pt x="46" y="68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56" y="48"/>
                  </a:lnTo>
                  <a:lnTo>
                    <a:pt x="86" y="0"/>
                  </a:lnTo>
                  <a:lnTo>
                    <a:pt x="112" y="0"/>
                  </a:lnTo>
                  <a:lnTo>
                    <a:pt x="66" y="68"/>
                  </a:lnTo>
                  <a:lnTo>
                    <a:pt x="66" y="118"/>
                  </a:lnTo>
                  <a:lnTo>
                    <a:pt x="46" y="118"/>
                  </a:lnTo>
                  <a:lnTo>
                    <a:pt x="46" y="68"/>
                  </a:lnTo>
                  <a:lnTo>
                    <a:pt x="46" y="6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68">
              <a:extLst>
                <a:ext uri="{FF2B5EF4-FFF2-40B4-BE49-F238E27FC236}">
                  <a16:creationId xmlns:a16="http://schemas.microsoft.com/office/drawing/2014/main" id="{1F89693E-82EB-6893-2F0D-ECD963E08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6938" y="2373313"/>
              <a:ext cx="149225" cy="187325"/>
            </a:xfrm>
            <a:custGeom>
              <a:avLst/>
              <a:gdLst>
                <a:gd name="T0" fmla="*/ 36 w 94"/>
                <a:gd name="T1" fmla="*/ 18 h 118"/>
                <a:gd name="T2" fmla="*/ 0 w 94"/>
                <a:gd name="T3" fmla="*/ 18 h 118"/>
                <a:gd name="T4" fmla="*/ 0 w 94"/>
                <a:gd name="T5" fmla="*/ 0 h 118"/>
                <a:gd name="T6" fmla="*/ 94 w 94"/>
                <a:gd name="T7" fmla="*/ 0 h 118"/>
                <a:gd name="T8" fmla="*/ 94 w 94"/>
                <a:gd name="T9" fmla="*/ 18 h 118"/>
                <a:gd name="T10" fmla="*/ 58 w 94"/>
                <a:gd name="T11" fmla="*/ 18 h 118"/>
                <a:gd name="T12" fmla="*/ 58 w 94"/>
                <a:gd name="T13" fmla="*/ 118 h 118"/>
                <a:gd name="T14" fmla="*/ 36 w 94"/>
                <a:gd name="T15" fmla="*/ 118 h 118"/>
                <a:gd name="T16" fmla="*/ 36 w 94"/>
                <a:gd name="T17" fmla="*/ 18 h 118"/>
                <a:gd name="T18" fmla="*/ 36 w 94"/>
                <a:gd name="T19" fmla="*/ 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18">
                  <a:moveTo>
                    <a:pt x="36" y="18"/>
                  </a:moveTo>
                  <a:lnTo>
                    <a:pt x="0" y="18"/>
                  </a:lnTo>
                  <a:lnTo>
                    <a:pt x="0" y="0"/>
                  </a:lnTo>
                  <a:lnTo>
                    <a:pt x="94" y="0"/>
                  </a:lnTo>
                  <a:lnTo>
                    <a:pt x="94" y="18"/>
                  </a:lnTo>
                  <a:lnTo>
                    <a:pt x="58" y="18"/>
                  </a:lnTo>
                  <a:lnTo>
                    <a:pt x="58" y="118"/>
                  </a:lnTo>
                  <a:lnTo>
                    <a:pt x="36" y="118"/>
                  </a:lnTo>
                  <a:lnTo>
                    <a:pt x="36" y="18"/>
                  </a:lnTo>
                  <a:lnTo>
                    <a:pt x="36" y="1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Rectangle 69">
              <a:extLst>
                <a:ext uri="{FF2B5EF4-FFF2-40B4-BE49-F238E27FC236}">
                  <a16:creationId xmlns:a16="http://schemas.microsoft.com/office/drawing/2014/main" id="{090D173C-506B-D956-CEAE-745951DDF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738" y="2373313"/>
              <a:ext cx="31750" cy="190500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70">
              <a:extLst>
                <a:ext uri="{FF2B5EF4-FFF2-40B4-BE49-F238E27FC236}">
                  <a16:creationId xmlns:a16="http://schemas.microsoft.com/office/drawing/2014/main" id="{F00975EA-EA7F-46C3-C3F2-E7B7F53342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4588" y="2366963"/>
              <a:ext cx="171450" cy="200025"/>
            </a:xfrm>
            <a:custGeom>
              <a:avLst/>
              <a:gdLst>
                <a:gd name="T0" fmla="*/ 44 w 54"/>
                <a:gd name="T1" fmla="*/ 16 h 63"/>
                <a:gd name="T2" fmla="*/ 38 w 54"/>
                <a:gd name="T3" fmla="*/ 11 h 63"/>
                <a:gd name="T4" fmla="*/ 31 w 54"/>
                <a:gd name="T5" fmla="*/ 10 h 63"/>
                <a:gd name="T6" fmla="*/ 23 w 54"/>
                <a:gd name="T7" fmla="*/ 12 h 63"/>
                <a:gd name="T8" fmla="*/ 17 w 54"/>
                <a:gd name="T9" fmla="*/ 16 h 63"/>
                <a:gd name="T10" fmla="*/ 12 w 54"/>
                <a:gd name="T11" fmla="*/ 23 h 63"/>
                <a:gd name="T12" fmla="*/ 11 w 54"/>
                <a:gd name="T13" fmla="*/ 31 h 63"/>
                <a:gd name="T14" fmla="*/ 12 w 54"/>
                <a:gd name="T15" fmla="*/ 40 h 63"/>
                <a:gd name="T16" fmla="*/ 17 w 54"/>
                <a:gd name="T17" fmla="*/ 47 h 63"/>
                <a:gd name="T18" fmla="*/ 23 w 54"/>
                <a:gd name="T19" fmla="*/ 52 h 63"/>
                <a:gd name="T20" fmla="*/ 31 w 54"/>
                <a:gd name="T21" fmla="*/ 53 h 63"/>
                <a:gd name="T22" fmla="*/ 39 w 54"/>
                <a:gd name="T23" fmla="*/ 52 h 63"/>
                <a:gd name="T24" fmla="*/ 45 w 54"/>
                <a:gd name="T25" fmla="*/ 46 h 63"/>
                <a:gd name="T26" fmla="*/ 54 w 54"/>
                <a:gd name="T27" fmla="*/ 52 h 63"/>
                <a:gd name="T28" fmla="*/ 44 w 54"/>
                <a:gd name="T29" fmla="*/ 60 h 63"/>
                <a:gd name="T30" fmla="*/ 31 w 54"/>
                <a:gd name="T31" fmla="*/ 63 h 63"/>
                <a:gd name="T32" fmla="*/ 19 w 54"/>
                <a:gd name="T33" fmla="*/ 61 h 63"/>
                <a:gd name="T34" fmla="*/ 9 w 54"/>
                <a:gd name="T35" fmla="*/ 54 h 63"/>
                <a:gd name="T36" fmla="*/ 2 w 54"/>
                <a:gd name="T37" fmla="*/ 45 h 63"/>
                <a:gd name="T38" fmla="*/ 0 w 54"/>
                <a:gd name="T39" fmla="*/ 32 h 63"/>
                <a:gd name="T40" fmla="*/ 2 w 54"/>
                <a:gd name="T41" fmla="*/ 19 h 63"/>
                <a:gd name="T42" fmla="*/ 9 w 54"/>
                <a:gd name="T43" fmla="*/ 9 h 63"/>
                <a:gd name="T44" fmla="*/ 19 w 54"/>
                <a:gd name="T45" fmla="*/ 3 h 63"/>
                <a:gd name="T46" fmla="*/ 31 w 54"/>
                <a:gd name="T47" fmla="*/ 0 h 63"/>
                <a:gd name="T48" fmla="*/ 43 w 54"/>
                <a:gd name="T49" fmla="*/ 2 h 63"/>
                <a:gd name="T50" fmla="*/ 52 w 54"/>
                <a:gd name="T51" fmla="*/ 10 h 63"/>
                <a:gd name="T52" fmla="*/ 44 w 54"/>
                <a:gd name="T53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63">
                  <a:moveTo>
                    <a:pt x="44" y="16"/>
                  </a:moveTo>
                  <a:cubicBezTo>
                    <a:pt x="42" y="13"/>
                    <a:pt x="40" y="12"/>
                    <a:pt x="38" y="11"/>
                  </a:cubicBezTo>
                  <a:cubicBezTo>
                    <a:pt x="36" y="10"/>
                    <a:pt x="34" y="10"/>
                    <a:pt x="31" y="10"/>
                  </a:cubicBezTo>
                  <a:cubicBezTo>
                    <a:pt x="28" y="10"/>
                    <a:pt x="26" y="10"/>
                    <a:pt x="23" y="12"/>
                  </a:cubicBezTo>
                  <a:cubicBezTo>
                    <a:pt x="21" y="13"/>
                    <a:pt x="18" y="14"/>
                    <a:pt x="17" y="16"/>
                  </a:cubicBezTo>
                  <a:cubicBezTo>
                    <a:pt x="15" y="18"/>
                    <a:pt x="13" y="20"/>
                    <a:pt x="12" y="23"/>
                  </a:cubicBezTo>
                  <a:cubicBezTo>
                    <a:pt x="11" y="25"/>
                    <a:pt x="11" y="28"/>
                    <a:pt x="11" y="31"/>
                  </a:cubicBezTo>
                  <a:cubicBezTo>
                    <a:pt x="11" y="34"/>
                    <a:pt x="11" y="37"/>
                    <a:pt x="12" y="40"/>
                  </a:cubicBezTo>
                  <a:cubicBezTo>
                    <a:pt x="13" y="43"/>
                    <a:pt x="15" y="45"/>
                    <a:pt x="17" y="47"/>
                  </a:cubicBezTo>
                  <a:cubicBezTo>
                    <a:pt x="18" y="49"/>
                    <a:pt x="21" y="51"/>
                    <a:pt x="23" y="52"/>
                  </a:cubicBezTo>
                  <a:cubicBezTo>
                    <a:pt x="26" y="53"/>
                    <a:pt x="28" y="53"/>
                    <a:pt x="31" y="53"/>
                  </a:cubicBezTo>
                  <a:cubicBezTo>
                    <a:pt x="34" y="53"/>
                    <a:pt x="36" y="53"/>
                    <a:pt x="39" y="52"/>
                  </a:cubicBezTo>
                  <a:cubicBezTo>
                    <a:pt x="41" y="51"/>
                    <a:pt x="43" y="49"/>
                    <a:pt x="45" y="4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6"/>
                    <a:pt x="48" y="59"/>
                    <a:pt x="44" y="60"/>
                  </a:cubicBezTo>
                  <a:cubicBezTo>
                    <a:pt x="40" y="62"/>
                    <a:pt x="36" y="63"/>
                    <a:pt x="31" y="63"/>
                  </a:cubicBezTo>
                  <a:cubicBezTo>
                    <a:pt x="27" y="63"/>
                    <a:pt x="23" y="62"/>
                    <a:pt x="19" y="61"/>
                  </a:cubicBezTo>
                  <a:cubicBezTo>
                    <a:pt x="15" y="59"/>
                    <a:pt x="12" y="57"/>
                    <a:pt x="9" y="54"/>
                  </a:cubicBezTo>
                  <a:cubicBezTo>
                    <a:pt x="6" y="52"/>
                    <a:pt x="4" y="48"/>
                    <a:pt x="2" y="45"/>
                  </a:cubicBezTo>
                  <a:cubicBezTo>
                    <a:pt x="1" y="41"/>
                    <a:pt x="0" y="37"/>
                    <a:pt x="0" y="32"/>
                  </a:cubicBezTo>
                  <a:cubicBezTo>
                    <a:pt x="0" y="27"/>
                    <a:pt x="1" y="23"/>
                    <a:pt x="2" y="19"/>
                  </a:cubicBezTo>
                  <a:cubicBezTo>
                    <a:pt x="4" y="15"/>
                    <a:pt x="6" y="12"/>
                    <a:pt x="9" y="9"/>
                  </a:cubicBezTo>
                  <a:cubicBezTo>
                    <a:pt x="12" y="6"/>
                    <a:pt x="15" y="4"/>
                    <a:pt x="19" y="3"/>
                  </a:cubicBezTo>
                  <a:cubicBezTo>
                    <a:pt x="23" y="1"/>
                    <a:pt x="27" y="0"/>
                    <a:pt x="31" y="0"/>
                  </a:cubicBezTo>
                  <a:cubicBezTo>
                    <a:pt x="35" y="0"/>
                    <a:pt x="39" y="1"/>
                    <a:pt x="43" y="2"/>
                  </a:cubicBezTo>
                  <a:cubicBezTo>
                    <a:pt x="46" y="4"/>
                    <a:pt x="49" y="6"/>
                    <a:pt x="52" y="10"/>
                  </a:cubicBezTo>
                  <a:lnTo>
                    <a:pt x="44" y="1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71">
              <a:extLst>
                <a:ext uri="{FF2B5EF4-FFF2-40B4-BE49-F238E27FC236}">
                  <a16:creationId xmlns:a16="http://schemas.microsoft.com/office/drawing/2014/main" id="{89D80C6E-3E5C-2E57-D155-F8162BF12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8738" y="2366963"/>
              <a:ext cx="133350" cy="200025"/>
            </a:xfrm>
            <a:custGeom>
              <a:avLst/>
              <a:gdLst>
                <a:gd name="T0" fmla="*/ 34 w 42"/>
                <a:gd name="T1" fmla="*/ 15 h 63"/>
                <a:gd name="T2" fmla="*/ 29 w 42"/>
                <a:gd name="T3" fmla="*/ 11 h 63"/>
                <a:gd name="T4" fmla="*/ 23 w 42"/>
                <a:gd name="T5" fmla="*/ 10 h 63"/>
                <a:gd name="T6" fmla="*/ 20 w 42"/>
                <a:gd name="T7" fmla="*/ 10 h 63"/>
                <a:gd name="T8" fmla="*/ 17 w 42"/>
                <a:gd name="T9" fmla="*/ 12 h 63"/>
                <a:gd name="T10" fmla="*/ 14 w 42"/>
                <a:gd name="T11" fmla="*/ 14 h 63"/>
                <a:gd name="T12" fmla="*/ 14 w 42"/>
                <a:gd name="T13" fmla="*/ 18 h 63"/>
                <a:gd name="T14" fmla="*/ 16 w 42"/>
                <a:gd name="T15" fmla="*/ 22 h 63"/>
                <a:gd name="T16" fmla="*/ 21 w 42"/>
                <a:gd name="T17" fmla="*/ 25 h 63"/>
                <a:gd name="T18" fmla="*/ 28 w 42"/>
                <a:gd name="T19" fmla="*/ 27 h 63"/>
                <a:gd name="T20" fmla="*/ 35 w 42"/>
                <a:gd name="T21" fmla="*/ 30 h 63"/>
                <a:gd name="T22" fmla="*/ 40 w 42"/>
                <a:gd name="T23" fmla="*/ 35 h 63"/>
                <a:gd name="T24" fmla="*/ 42 w 42"/>
                <a:gd name="T25" fmla="*/ 44 h 63"/>
                <a:gd name="T26" fmla="*/ 40 w 42"/>
                <a:gd name="T27" fmla="*/ 52 h 63"/>
                <a:gd name="T28" fmla="*/ 35 w 42"/>
                <a:gd name="T29" fmla="*/ 58 h 63"/>
                <a:gd name="T30" fmla="*/ 28 w 42"/>
                <a:gd name="T31" fmla="*/ 62 h 63"/>
                <a:gd name="T32" fmla="*/ 20 w 42"/>
                <a:gd name="T33" fmla="*/ 63 h 63"/>
                <a:gd name="T34" fmla="*/ 9 w 42"/>
                <a:gd name="T35" fmla="*/ 61 h 63"/>
                <a:gd name="T36" fmla="*/ 0 w 42"/>
                <a:gd name="T37" fmla="*/ 55 h 63"/>
                <a:gd name="T38" fmla="*/ 9 w 42"/>
                <a:gd name="T39" fmla="*/ 47 h 63"/>
                <a:gd name="T40" fmla="*/ 14 w 42"/>
                <a:gd name="T41" fmla="*/ 52 h 63"/>
                <a:gd name="T42" fmla="*/ 20 w 42"/>
                <a:gd name="T43" fmla="*/ 53 h 63"/>
                <a:gd name="T44" fmla="*/ 24 w 42"/>
                <a:gd name="T45" fmla="*/ 53 h 63"/>
                <a:gd name="T46" fmla="*/ 27 w 42"/>
                <a:gd name="T47" fmla="*/ 51 h 63"/>
                <a:gd name="T48" fmla="*/ 30 w 42"/>
                <a:gd name="T49" fmla="*/ 49 h 63"/>
                <a:gd name="T50" fmla="*/ 31 w 42"/>
                <a:gd name="T51" fmla="*/ 45 h 63"/>
                <a:gd name="T52" fmla="*/ 29 w 42"/>
                <a:gd name="T53" fmla="*/ 40 h 63"/>
                <a:gd name="T54" fmla="*/ 23 w 42"/>
                <a:gd name="T55" fmla="*/ 37 h 63"/>
                <a:gd name="T56" fmla="*/ 17 w 42"/>
                <a:gd name="T57" fmla="*/ 35 h 63"/>
                <a:gd name="T58" fmla="*/ 10 w 42"/>
                <a:gd name="T59" fmla="*/ 32 h 63"/>
                <a:gd name="T60" fmla="*/ 5 w 42"/>
                <a:gd name="T61" fmla="*/ 27 h 63"/>
                <a:gd name="T62" fmla="*/ 2 w 42"/>
                <a:gd name="T63" fmla="*/ 18 h 63"/>
                <a:gd name="T64" fmla="*/ 4 w 42"/>
                <a:gd name="T65" fmla="*/ 10 h 63"/>
                <a:gd name="T66" fmla="*/ 9 w 42"/>
                <a:gd name="T67" fmla="*/ 5 h 63"/>
                <a:gd name="T68" fmla="*/ 16 w 42"/>
                <a:gd name="T69" fmla="*/ 1 h 63"/>
                <a:gd name="T70" fmla="*/ 24 w 42"/>
                <a:gd name="T71" fmla="*/ 0 h 63"/>
                <a:gd name="T72" fmla="*/ 34 w 42"/>
                <a:gd name="T73" fmla="*/ 2 h 63"/>
                <a:gd name="T74" fmla="*/ 42 w 42"/>
                <a:gd name="T75" fmla="*/ 6 h 63"/>
                <a:gd name="T76" fmla="*/ 34 w 42"/>
                <a:gd name="T7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" h="63">
                  <a:moveTo>
                    <a:pt x="34" y="15"/>
                  </a:moveTo>
                  <a:cubicBezTo>
                    <a:pt x="33" y="13"/>
                    <a:pt x="31" y="12"/>
                    <a:pt x="29" y="11"/>
                  </a:cubicBezTo>
                  <a:cubicBezTo>
                    <a:pt x="27" y="10"/>
                    <a:pt x="25" y="10"/>
                    <a:pt x="23" y="10"/>
                  </a:cubicBezTo>
                  <a:cubicBezTo>
                    <a:pt x="22" y="10"/>
                    <a:pt x="21" y="10"/>
                    <a:pt x="20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6" y="12"/>
                    <a:pt x="15" y="13"/>
                    <a:pt x="14" y="14"/>
                  </a:cubicBezTo>
                  <a:cubicBezTo>
                    <a:pt x="14" y="15"/>
                    <a:pt x="14" y="16"/>
                    <a:pt x="14" y="18"/>
                  </a:cubicBezTo>
                  <a:cubicBezTo>
                    <a:pt x="14" y="20"/>
                    <a:pt x="14" y="21"/>
                    <a:pt x="16" y="22"/>
                  </a:cubicBezTo>
                  <a:cubicBezTo>
                    <a:pt x="17" y="23"/>
                    <a:pt x="19" y="24"/>
                    <a:pt x="21" y="25"/>
                  </a:cubicBezTo>
                  <a:cubicBezTo>
                    <a:pt x="23" y="26"/>
                    <a:pt x="25" y="27"/>
                    <a:pt x="28" y="27"/>
                  </a:cubicBezTo>
                  <a:cubicBezTo>
                    <a:pt x="30" y="28"/>
                    <a:pt x="32" y="29"/>
                    <a:pt x="35" y="30"/>
                  </a:cubicBezTo>
                  <a:cubicBezTo>
                    <a:pt x="37" y="32"/>
                    <a:pt x="38" y="33"/>
                    <a:pt x="40" y="35"/>
                  </a:cubicBezTo>
                  <a:cubicBezTo>
                    <a:pt x="41" y="38"/>
                    <a:pt x="42" y="40"/>
                    <a:pt x="42" y="44"/>
                  </a:cubicBezTo>
                  <a:cubicBezTo>
                    <a:pt x="42" y="47"/>
                    <a:pt x="41" y="50"/>
                    <a:pt x="40" y="52"/>
                  </a:cubicBezTo>
                  <a:cubicBezTo>
                    <a:pt x="39" y="55"/>
                    <a:pt x="37" y="57"/>
                    <a:pt x="35" y="58"/>
                  </a:cubicBezTo>
                  <a:cubicBezTo>
                    <a:pt x="33" y="60"/>
                    <a:pt x="31" y="61"/>
                    <a:pt x="28" y="62"/>
                  </a:cubicBezTo>
                  <a:cubicBezTo>
                    <a:pt x="26" y="63"/>
                    <a:pt x="23" y="63"/>
                    <a:pt x="20" y="63"/>
                  </a:cubicBezTo>
                  <a:cubicBezTo>
                    <a:pt x="16" y="63"/>
                    <a:pt x="13" y="62"/>
                    <a:pt x="9" y="61"/>
                  </a:cubicBezTo>
                  <a:cubicBezTo>
                    <a:pt x="6" y="60"/>
                    <a:pt x="3" y="58"/>
                    <a:pt x="0" y="55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0" y="49"/>
                    <a:pt x="12" y="51"/>
                    <a:pt x="14" y="52"/>
                  </a:cubicBezTo>
                  <a:cubicBezTo>
                    <a:pt x="16" y="53"/>
                    <a:pt x="18" y="53"/>
                    <a:pt x="20" y="53"/>
                  </a:cubicBezTo>
                  <a:cubicBezTo>
                    <a:pt x="22" y="53"/>
                    <a:pt x="23" y="53"/>
                    <a:pt x="24" y="53"/>
                  </a:cubicBezTo>
                  <a:cubicBezTo>
                    <a:pt x="25" y="53"/>
                    <a:pt x="26" y="52"/>
                    <a:pt x="27" y="51"/>
                  </a:cubicBezTo>
                  <a:cubicBezTo>
                    <a:pt x="28" y="51"/>
                    <a:pt x="29" y="50"/>
                    <a:pt x="30" y="49"/>
                  </a:cubicBezTo>
                  <a:cubicBezTo>
                    <a:pt x="30" y="48"/>
                    <a:pt x="31" y="47"/>
                    <a:pt x="31" y="45"/>
                  </a:cubicBezTo>
                  <a:cubicBezTo>
                    <a:pt x="31" y="43"/>
                    <a:pt x="30" y="41"/>
                    <a:pt x="29" y="40"/>
                  </a:cubicBezTo>
                  <a:cubicBezTo>
                    <a:pt x="27" y="39"/>
                    <a:pt x="26" y="38"/>
                    <a:pt x="23" y="37"/>
                  </a:cubicBezTo>
                  <a:cubicBezTo>
                    <a:pt x="21" y="36"/>
                    <a:pt x="19" y="36"/>
                    <a:pt x="17" y="35"/>
                  </a:cubicBezTo>
                  <a:cubicBezTo>
                    <a:pt x="14" y="34"/>
                    <a:pt x="12" y="33"/>
                    <a:pt x="10" y="32"/>
                  </a:cubicBezTo>
                  <a:cubicBezTo>
                    <a:pt x="8" y="31"/>
                    <a:pt x="6" y="29"/>
                    <a:pt x="5" y="27"/>
                  </a:cubicBezTo>
                  <a:cubicBezTo>
                    <a:pt x="3" y="25"/>
                    <a:pt x="2" y="22"/>
                    <a:pt x="2" y="18"/>
                  </a:cubicBezTo>
                  <a:cubicBezTo>
                    <a:pt x="2" y="15"/>
                    <a:pt x="3" y="13"/>
                    <a:pt x="4" y="10"/>
                  </a:cubicBezTo>
                  <a:cubicBezTo>
                    <a:pt x="6" y="8"/>
                    <a:pt x="7" y="6"/>
                    <a:pt x="9" y="5"/>
                  </a:cubicBezTo>
                  <a:cubicBezTo>
                    <a:pt x="11" y="3"/>
                    <a:pt x="14" y="2"/>
                    <a:pt x="16" y="1"/>
                  </a:cubicBezTo>
                  <a:cubicBezTo>
                    <a:pt x="19" y="1"/>
                    <a:pt x="22" y="0"/>
                    <a:pt x="24" y="0"/>
                  </a:cubicBezTo>
                  <a:cubicBezTo>
                    <a:pt x="28" y="0"/>
                    <a:pt x="31" y="1"/>
                    <a:pt x="34" y="2"/>
                  </a:cubicBezTo>
                  <a:cubicBezTo>
                    <a:pt x="37" y="3"/>
                    <a:pt x="39" y="4"/>
                    <a:pt x="42" y="6"/>
                  </a:cubicBezTo>
                  <a:cubicBezTo>
                    <a:pt x="34" y="15"/>
                    <a:pt x="34" y="15"/>
                    <a:pt x="34" y="15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72">
              <a:extLst>
                <a:ext uri="{FF2B5EF4-FFF2-40B4-BE49-F238E27FC236}">
                  <a16:creationId xmlns:a16="http://schemas.microsoft.com/office/drawing/2014/main" id="{F487ECED-EC8C-45B6-D910-60AEF6BDF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5450" y="1662113"/>
              <a:ext cx="615950" cy="568325"/>
            </a:xfrm>
            <a:custGeom>
              <a:avLst/>
              <a:gdLst>
                <a:gd name="T0" fmla="*/ 60 w 194"/>
                <a:gd name="T1" fmla="*/ 131 h 179"/>
                <a:gd name="T2" fmla="*/ 60 w 194"/>
                <a:gd name="T3" fmla="*/ 94 h 179"/>
                <a:gd name="T4" fmla="*/ 127 w 194"/>
                <a:gd name="T5" fmla="*/ 94 h 179"/>
                <a:gd name="T6" fmla="*/ 157 w 194"/>
                <a:gd name="T7" fmla="*/ 66 h 179"/>
                <a:gd name="T8" fmla="*/ 127 w 194"/>
                <a:gd name="T9" fmla="*/ 39 h 179"/>
                <a:gd name="T10" fmla="*/ 38 w 194"/>
                <a:gd name="T11" fmla="*/ 39 h 179"/>
                <a:gd name="T12" fmla="*/ 38 w 194"/>
                <a:gd name="T13" fmla="*/ 179 h 179"/>
                <a:gd name="T14" fmla="*/ 0 w 194"/>
                <a:gd name="T15" fmla="*/ 179 h 179"/>
                <a:gd name="T16" fmla="*/ 0 w 194"/>
                <a:gd name="T17" fmla="*/ 0 h 179"/>
                <a:gd name="T18" fmla="*/ 127 w 194"/>
                <a:gd name="T19" fmla="*/ 0 h 179"/>
                <a:gd name="T20" fmla="*/ 194 w 194"/>
                <a:gd name="T21" fmla="*/ 65 h 179"/>
                <a:gd name="T22" fmla="*/ 127 w 194"/>
                <a:gd name="T23" fmla="*/ 131 h 179"/>
                <a:gd name="T24" fmla="*/ 60 w 194"/>
                <a:gd name="T25" fmla="*/ 13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4" h="179">
                  <a:moveTo>
                    <a:pt x="60" y="131"/>
                  </a:moveTo>
                  <a:cubicBezTo>
                    <a:pt x="60" y="94"/>
                    <a:pt x="60" y="94"/>
                    <a:pt x="60" y="94"/>
                  </a:cubicBezTo>
                  <a:cubicBezTo>
                    <a:pt x="127" y="94"/>
                    <a:pt x="127" y="94"/>
                    <a:pt x="127" y="94"/>
                  </a:cubicBezTo>
                  <a:cubicBezTo>
                    <a:pt x="146" y="94"/>
                    <a:pt x="157" y="83"/>
                    <a:pt x="157" y="66"/>
                  </a:cubicBezTo>
                  <a:cubicBezTo>
                    <a:pt x="157" y="49"/>
                    <a:pt x="146" y="39"/>
                    <a:pt x="127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69" y="0"/>
                    <a:pt x="194" y="25"/>
                    <a:pt x="194" y="65"/>
                  </a:cubicBezTo>
                  <a:cubicBezTo>
                    <a:pt x="194" y="104"/>
                    <a:pt x="169" y="131"/>
                    <a:pt x="127" y="131"/>
                  </a:cubicBezTo>
                  <a:cubicBezTo>
                    <a:pt x="60" y="131"/>
                    <a:pt x="60" y="131"/>
                    <a:pt x="60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73">
              <a:extLst>
                <a:ext uri="{FF2B5EF4-FFF2-40B4-BE49-F238E27FC236}">
                  <a16:creationId xmlns:a16="http://schemas.microsoft.com/office/drawing/2014/main" id="{0D75E3AB-0E7A-42B7-64B0-2478D3FD2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9825" y="1776413"/>
              <a:ext cx="542925" cy="454025"/>
            </a:xfrm>
            <a:custGeom>
              <a:avLst/>
              <a:gdLst>
                <a:gd name="T0" fmla="*/ 128 w 171"/>
                <a:gd name="T1" fmla="*/ 143 h 143"/>
                <a:gd name="T2" fmla="*/ 93 w 171"/>
                <a:gd name="T3" fmla="*/ 104 h 143"/>
                <a:gd name="T4" fmla="*/ 48 w 171"/>
                <a:gd name="T5" fmla="*/ 104 h 143"/>
                <a:gd name="T6" fmla="*/ 48 w 171"/>
                <a:gd name="T7" fmla="*/ 78 h 143"/>
                <a:gd name="T8" fmla="*/ 104 w 171"/>
                <a:gd name="T9" fmla="*/ 78 h 143"/>
                <a:gd name="T10" fmla="*/ 127 w 171"/>
                <a:gd name="T11" fmla="*/ 54 h 143"/>
                <a:gd name="T12" fmla="*/ 104 w 171"/>
                <a:gd name="T13" fmla="*/ 31 h 143"/>
                <a:gd name="T14" fmla="*/ 30 w 171"/>
                <a:gd name="T15" fmla="*/ 31 h 143"/>
                <a:gd name="T16" fmla="*/ 30 w 171"/>
                <a:gd name="T17" fmla="*/ 143 h 143"/>
                <a:gd name="T18" fmla="*/ 0 w 171"/>
                <a:gd name="T19" fmla="*/ 143 h 143"/>
                <a:gd name="T20" fmla="*/ 0 w 171"/>
                <a:gd name="T21" fmla="*/ 0 h 143"/>
                <a:gd name="T22" fmla="*/ 104 w 171"/>
                <a:gd name="T23" fmla="*/ 0 h 143"/>
                <a:gd name="T24" fmla="*/ 157 w 171"/>
                <a:gd name="T25" fmla="*/ 53 h 143"/>
                <a:gd name="T26" fmla="*/ 128 w 171"/>
                <a:gd name="T27" fmla="*/ 100 h 143"/>
                <a:gd name="T28" fmla="*/ 171 w 171"/>
                <a:gd name="T29" fmla="*/ 143 h 143"/>
                <a:gd name="T30" fmla="*/ 128 w 171"/>
                <a:gd name="T31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" h="143">
                  <a:moveTo>
                    <a:pt x="128" y="143"/>
                  </a:moveTo>
                  <a:cubicBezTo>
                    <a:pt x="93" y="104"/>
                    <a:pt x="93" y="104"/>
                    <a:pt x="93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9" y="78"/>
                    <a:pt x="127" y="69"/>
                    <a:pt x="127" y="54"/>
                  </a:cubicBezTo>
                  <a:cubicBezTo>
                    <a:pt x="127" y="39"/>
                    <a:pt x="118" y="31"/>
                    <a:pt x="104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37" y="0"/>
                    <a:pt x="157" y="21"/>
                    <a:pt x="157" y="53"/>
                  </a:cubicBezTo>
                  <a:cubicBezTo>
                    <a:pt x="157" y="77"/>
                    <a:pt x="146" y="93"/>
                    <a:pt x="128" y="100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28" y="143"/>
                    <a:pt x="128" y="143"/>
                    <a:pt x="128" y="143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74">
              <a:extLst>
                <a:ext uri="{FF2B5EF4-FFF2-40B4-BE49-F238E27FC236}">
                  <a16:creationId xmlns:a16="http://schemas.microsoft.com/office/drawing/2014/main" id="{506EA2DB-4E10-2491-A278-6FD345063E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09900" y="1776413"/>
              <a:ext cx="563563" cy="454025"/>
            </a:xfrm>
            <a:custGeom>
              <a:avLst/>
              <a:gdLst>
                <a:gd name="T0" fmla="*/ 71 w 178"/>
                <a:gd name="T1" fmla="*/ 143 h 143"/>
                <a:gd name="T2" fmla="*/ 0 w 178"/>
                <a:gd name="T3" fmla="*/ 70 h 143"/>
                <a:gd name="T4" fmla="*/ 71 w 178"/>
                <a:gd name="T5" fmla="*/ 0 h 143"/>
                <a:gd name="T6" fmla="*/ 106 w 178"/>
                <a:gd name="T7" fmla="*/ 0 h 143"/>
                <a:gd name="T8" fmla="*/ 178 w 178"/>
                <a:gd name="T9" fmla="*/ 70 h 143"/>
                <a:gd name="T10" fmla="*/ 106 w 178"/>
                <a:gd name="T11" fmla="*/ 143 h 143"/>
                <a:gd name="T12" fmla="*/ 71 w 178"/>
                <a:gd name="T13" fmla="*/ 143 h 143"/>
                <a:gd name="T14" fmla="*/ 106 w 178"/>
                <a:gd name="T15" fmla="*/ 112 h 143"/>
                <a:gd name="T16" fmla="*/ 147 w 178"/>
                <a:gd name="T17" fmla="*/ 72 h 143"/>
                <a:gd name="T18" fmla="*/ 106 w 178"/>
                <a:gd name="T19" fmla="*/ 31 h 143"/>
                <a:gd name="T20" fmla="*/ 71 w 178"/>
                <a:gd name="T21" fmla="*/ 31 h 143"/>
                <a:gd name="T22" fmla="*/ 31 w 178"/>
                <a:gd name="T23" fmla="*/ 72 h 143"/>
                <a:gd name="T24" fmla="*/ 71 w 178"/>
                <a:gd name="T25" fmla="*/ 112 h 143"/>
                <a:gd name="T26" fmla="*/ 106 w 178"/>
                <a:gd name="T27" fmla="*/ 1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8" h="143">
                  <a:moveTo>
                    <a:pt x="71" y="143"/>
                  </a:moveTo>
                  <a:cubicBezTo>
                    <a:pt x="30" y="143"/>
                    <a:pt x="0" y="112"/>
                    <a:pt x="0" y="70"/>
                  </a:cubicBezTo>
                  <a:cubicBezTo>
                    <a:pt x="0" y="28"/>
                    <a:pt x="30" y="0"/>
                    <a:pt x="7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48" y="0"/>
                    <a:pt x="178" y="29"/>
                    <a:pt x="178" y="70"/>
                  </a:cubicBezTo>
                  <a:cubicBezTo>
                    <a:pt x="178" y="112"/>
                    <a:pt x="148" y="143"/>
                    <a:pt x="106" y="143"/>
                  </a:cubicBezTo>
                  <a:lnTo>
                    <a:pt x="71" y="143"/>
                  </a:lnTo>
                  <a:close/>
                  <a:moveTo>
                    <a:pt x="106" y="112"/>
                  </a:moveTo>
                  <a:cubicBezTo>
                    <a:pt x="130" y="112"/>
                    <a:pt x="147" y="95"/>
                    <a:pt x="147" y="72"/>
                  </a:cubicBezTo>
                  <a:cubicBezTo>
                    <a:pt x="147" y="48"/>
                    <a:pt x="130" y="31"/>
                    <a:pt x="106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48" y="31"/>
                    <a:pt x="31" y="48"/>
                    <a:pt x="31" y="72"/>
                  </a:cubicBezTo>
                  <a:cubicBezTo>
                    <a:pt x="31" y="95"/>
                    <a:pt x="48" y="112"/>
                    <a:pt x="71" y="112"/>
                  </a:cubicBezTo>
                  <a:lnTo>
                    <a:pt x="106" y="112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75">
              <a:extLst>
                <a:ext uri="{FF2B5EF4-FFF2-40B4-BE49-F238E27FC236}">
                  <a16:creationId xmlns:a16="http://schemas.microsoft.com/office/drawing/2014/main" id="{21332F36-8D87-D895-F2EF-5A5F9A7E5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538" y="1662113"/>
              <a:ext cx="622300" cy="568325"/>
            </a:xfrm>
            <a:custGeom>
              <a:avLst/>
              <a:gdLst>
                <a:gd name="T0" fmla="*/ 3 w 196"/>
                <a:gd name="T1" fmla="*/ 179 h 179"/>
                <a:gd name="T2" fmla="*/ 3 w 196"/>
                <a:gd name="T3" fmla="*/ 141 h 179"/>
                <a:gd name="T4" fmla="*/ 138 w 196"/>
                <a:gd name="T5" fmla="*/ 141 h 179"/>
                <a:gd name="T6" fmla="*/ 159 w 196"/>
                <a:gd name="T7" fmla="*/ 122 h 179"/>
                <a:gd name="T8" fmla="*/ 138 w 196"/>
                <a:gd name="T9" fmla="*/ 103 h 179"/>
                <a:gd name="T10" fmla="*/ 57 w 196"/>
                <a:gd name="T11" fmla="*/ 103 h 179"/>
                <a:gd name="T12" fmla="*/ 0 w 196"/>
                <a:gd name="T13" fmla="*/ 52 h 179"/>
                <a:gd name="T14" fmla="*/ 57 w 196"/>
                <a:gd name="T15" fmla="*/ 0 h 179"/>
                <a:gd name="T16" fmla="*/ 187 w 196"/>
                <a:gd name="T17" fmla="*/ 0 h 179"/>
                <a:gd name="T18" fmla="*/ 187 w 196"/>
                <a:gd name="T19" fmla="*/ 39 h 179"/>
                <a:gd name="T20" fmla="*/ 57 w 196"/>
                <a:gd name="T21" fmla="*/ 39 h 179"/>
                <a:gd name="T22" fmla="*/ 40 w 196"/>
                <a:gd name="T23" fmla="*/ 56 h 179"/>
                <a:gd name="T24" fmla="*/ 57 w 196"/>
                <a:gd name="T25" fmla="*/ 73 h 179"/>
                <a:gd name="T26" fmla="*/ 138 w 196"/>
                <a:gd name="T27" fmla="*/ 73 h 179"/>
                <a:gd name="T28" fmla="*/ 196 w 196"/>
                <a:gd name="T29" fmla="*/ 126 h 179"/>
                <a:gd name="T30" fmla="*/ 138 w 196"/>
                <a:gd name="T31" fmla="*/ 179 h 179"/>
                <a:gd name="T32" fmla="*/ 3 w 196"/>
                <a:gd name="T33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79">
                  <a:moveTo>
                    <a:pt x="3" y="179"/>
                  </a:moveTo>
                  <a:cubicBezTo>
                    <a:pt x="3" y="141"/>
                    <a:pt x="3" y="141"/>
                    <a:pt x="3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52" y="141"/>
                    <a:pt x="159" y="134"/>
                    <a:pt x="159" y="122"/>
                  </a:cubicBezTo>
                  <a:cubicBezTo>
                    <a:pt x="159" y="110"/>
                    <a:pt x="152" y="103"/>
                    <a:pt x="13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22" y="103"/>
                    <a:pt x="0" y="82"/>
                    <a:pt x="0" y="52"/>
                  </a:cubicBezTo>
                  <a:cubicBezTo>
                    <a:pt x="0" y="22"/>
                    <a:pt x="20" y="0"/>
                    <a:pt x="5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9"/>
                    <a:pt x="40" y="45"/>
                    <a:pt x="40" y="56"/>
                  </a:cubicBezTo>
                  <a:cubicBezTo>
                    <a:pt x="40" y="67"/>
                    <a:pt x="47" y="73"/>
                    <a:pt x="57" y="73"/>
                  </a:cubicBezTo>
                  <a:cubicBezTo>
                    <a:pt x="138" y="73"/>
                    <a:pt x="138" y="73"/>
                    <a:pt x="138" y="73"/>
                  </a:cubicBezTo>
                  <a:cubicBezTo>
                    <a:pt x="175" y="73"/>
                    <a:pt x="196" y="90"/>
                    <a:pt x="196" y="126"/>
                  </a:cubicBezTo>
                  <a:cubicBezTo>
                    <a:pt x="196" y="156"/>
                    <a:pt x="177" y="179"/>
                    <a:pt x="138" y="179"/>
                  </a:cubicBezTo>
                  <a:lnTo>
                    <a:pt x="3" y="17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Rectangle 76">
              <a:extLst>
                <a:ext uri="{FF2B5EF4-FFF2-40B4-BE49-F238E27FC236}">
                  <a16:creationId xmlns:a16="http://schemas.microsoft.com/office/drawing/2014/main" id="{6BA22D95-B23A-5830-0FC6-9C9BA60BC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2138" y="1776413"/>
              <a:ext cx="98425" cy="4540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77">
              <a:extLst>
                <a:ext uri="{FF2B5EF4-FFF2-40B4-BE49-F238E27FC236}">
                  <a16:creationId xmlns:a16="http://schemas.microsoft.com/office/drawing/2014/main" id="{815E8848-6D05-A7DD-A999-EFDBEFE98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9463" y="1770063"/>
              <a:ext cx="679450" cy="466725"/>
            </a:xfrm>
            <a:custGeom>
              <a:avLst/>
              <a:gdLst>
                <a:gd name="T0" fmla="*/ 184 w 214"/>
                <a:gd name="T1" fmla="*/ 145 h 147"/>
                <a:gd name="T2" fmla="*/ 160 w 214"/>
                <a:gd name="T3" fmla="*/ 55 h 147"/>
                <a:gd name="T4" fmla="*/ 122 w 214"/>
                <a:gd name="T5" fmla="*/ 136 h 147"/>
                <a:gd name="T6" fmla="*/ 106 w 214"/>
                <a:gd name="T7" fmla="*/ 147 h 147"/>
                <a:gd name="T8" fmla="*/ 91 w 214"/>
                <a:gd name="T9" fmla="*/ 136 h 147"/>
                <a:gd name="T10" fmla="*/ 53 w 214"/>
                <a:gd name="T11" fmla="*/ 55 h 147"/>
                <a:gd name="T12" fmla="*/ 30 w 214"/>
                <a:gd name="T13" fmla="*/ 145 h 147"/>
                <a:gd name="T14" fmla="*/ 0 w 214"/>
                <a:gd name="T15" fmla="*/ 145 h 147"/>
                <a:gd name="T16" fmla="*/ 35 w 214"/>
                <a:gd name="T17" fmla="*/ 13 h 147"/>
                <a:gd name="T18" fmla="*/ 50 w 214"/>
                <a:gd name="T19" fmla="*/ 0 h 147"/>
                <a:gd name="T20" fmla="*/ 65 w 214"/>
                <a:gd name="T21" fmla="*/ 11 h 147"/>
                <a:gd name="T22" fmla="*/ 107 w 214"/>
                <a:gd name="T23" fmla="*/ 102 h 147"/>
                <a:gd name="T24" fmla="*/ 150 w 214"/>
                <a:gd name="T25" fmla="*/ 11 h 147"/>
                <a:gd name="T26" fmla="*/ 165 w 214"/>
                <a:gd name="T27" fmla="*/ 0 h 147"/>
                <a:gd name="T28" fmla="*/ 179 w 214"/>
                <a:gd name="T29" fmla="*/ 13 h 147"/>
                <a:gd name="T30" fmla="*/ 214 w 214"/>
                <a:gd name="T31" fmla="*/ 145 h 147"/>
                <a:gd name="T32" fmla="*/ 184 w 214"/>
                <a:gd name="T33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4" h="147">
                  <a:moveTo>
                    <a:pt x="184" y="145"/>
                  </a:moveTo>
                  <a:cubicBezTo>
                    <a:pt x="160" y="55"/>
                    <a:pt x="160" y="55"/>
                    <a:pt x="160" y="55"/>
                  </a:cubicBezTo>
                  <a:cubicBezTo>
                    <a:pt x="122" y="136"/>
                    <a:pt x="122" y="136"/>
                    <a:pt x="122" y="136"/>
                  </a:cubicBezTo>
                  <a:cubicBezTo>
                    <a:pt x="119" y="143"/>
                    <a:pt x="114" y="147"/>
                    <a:pt x="106" y="147"/>
                  </a:cubicBezTo>
                  <a:cubicBezTo>
                    <a:pt x="99" y="147"/>
                    <a:pt x="94" y="143"/>
                    <a:pt x="91" y="136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7" y="4"/>
                    <a:pt x="42" y="0"/>
                    <a:pt x="50" y="0"/>
                  </a:cubicBezTo>
                  <a:cubicBezTo>
                    <a:pt x="56" y="0"/>
                    <a:pt x="62" y="4"/>
                    <a:pt x="65" y="11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3" y="4"/>
                    <a:pt x="158" y="0"/>
                    <a:pt x="165" y="0"/>
                  </a:cubicBezTo>
                  <a:cubicBezTo>
                    <a:pt x="172" y="0"/>
                    <a:pt x="177" y="4"/>
                    <a:pt x="179" y="13"/>
                  </a:cubicBezTo>
                  <a:cubicBezTo>
                    <a:pt x="214" y="145"/>
                    <a:pt x="214" y="145"/>
                    <a:pt x="214" y="145"/>
                  </a:cubicBezTo>
                  <a:cubicBezTo>
                    <a:pt x="184" y="145"/>
                    <a:pt x="184" y="145"/>
                    <a:pt x="184" y="14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8" name="Rectangle 81">
            <a:extLst>
              <a:ext uri="{FF2B5EF4-FFF2-40B4-BE49-F238E27FC236}">
                <a16:creationId xmlns:a16="http://schemas.microsoft.com/office/drawing/2014/main" id="{9259F447-DD2A-F965-AC77-53BD33954A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676400" y="4106863"/>
            <a:ext cx="3941763" cy="53975"/>
          </a:xfrm>
          <a:prstGeom prst="rect">
            <a:avLst/>
          </a:pr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7EF3D91-D7DD-7057-640A-723BF91502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6399" y="2786064"/>
            <a:ext cx="4262437" cy="1214438"/>
          </a:xfrm>
        </p:spPr>
        <p:txBody>
          <a:bodyPr anchor="b">
            <a:noAutofit/>
          </a:bodyPr>
          <a:lstStyle>
            <a:lvl1pPr algn="l">
              <a:defRPr sz="3300" b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D7F244-18DA-960B-A4FA-549DF87BDB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76401" y="4360222"/>
            <a:ext cx="4262436" cy="1027111"/>
          </a:xfrm>
        </p:spPr>
        <p:txBody>
          <a:bodyPr>
            <a:normAutofit/>
          </a:bodyPr>
          <a:lstStyle>
            <a:lvl1pPr marL="0" indent="0" algn="l">
              <a:buNone/>
              <a:defRPr sz="2100">
                <a:latin typeface="Roboto Light" panose="02000000000000000000" pitchFamily="2" charset="0"/>
                <a:ea typeface="Roboto Light" panose="02000000000000000000" pitchFamily="2" charset="0"/>
                <a:cs typeface="Roboto Light" panose="02000000000000000000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8B8EB0-4E2A-D777-61F9-78728137B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de-CH" dirty="0"/>
              <a:t>Jetzt Vorprojekt starten.</a:t>
            </a:r>
          </a:p>
        </p:txBody>
      </p:sp>
    </p:spTree>
    <p:extLst>
      <p:ext uri="{BB962C8B-B14F-4D97-AF65-F5344CB8AC3E}">
        <p14:creationId xmlns:p14="http://schemas.microsoft.com/office/powerpoint/2010/main" val="266349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BE545C-8061-7C66-9CC7-99B76732E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93800"/>
            <a:ext cx="3932237" cy="15748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2FC825-4A69-180E-7544-76ED33D03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193800"/>
            <a:ext cx="6172200" cy="466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79CC6F3-272E-2888-CF6A-6ABEAC2A00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68600"/>
            <a:ext cx="3932237" cy="31003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0AD273-01EC-60D6-DD16-A4D0487EB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156A089-E5E1-F705-46D2-9E5B43883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94645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8B6D5A-CFD2-B6EB-CAA0-0FFD753BE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1430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978CE132-D946-BB1B-891A-288C28D0C7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143000"/>
            <a:ext cx="6172200" cy="47180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64F84C-98B8-DA8B-59AC-ED9DC8A75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43200"/>
            <a:ext cx="3932237" cy="31257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C084C3D-BA80-5484-AE6F-36B37D426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32E5ADA-AFAB-5505-E2CE-67715B914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55813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1AD348-AD48-33B7-04B1-CF475723D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90E93C6-6D4E-4FD6-852D-0BFE016129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FB5CD59-FBF0-8D22-52C9-82A413A22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83A1489-E438-1533-59E0-3EAAF52A6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456445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4458091-54C9-005D-211D-81F22F5123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181099"/>
            <a:ext cx="2628900" cy="499586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236B15F-BF0F-3275-FCD9-75CE4E751F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181099"/>
            <a:ext cx="7734300" cy="499586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8D6B270-1BDD-2C8B-C070-0FE8A71C1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6800C06-E2CC-C467-68A2-E890AD5B0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04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4084A9-D5E2-7700-CDB0-54174173B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74883F-9E30-43AD-41EB-4B77A1BBA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25" y="1435100"/>
            <a:ext cx="10515600" cy="4699000"/>
          </a:xfrm>
        </p:spPr>
        <p:txBody>
          <a:bodyPr/>
          <a:lstStyle>
            <a:lvl1pPr marL="230400" indent="-230400">
              <a:lnSpc>
                <a:spcPct val="100000"/>
              </a:lnSpc>
              <a:buClr>
                <a:srgbClr val="D4D758"/>
              </a:buClr>
              <a:buSzPct val="100000"/>
              <a:defRPr/>
            </a:lvl1pPr>
            <a:lvl2pPr marL="691200" indent="-230400">
              <a:lnSpc>
                <a:spcPct val="100000"/>
              </a:lnSpc>
              <a:buClr>
                <a:srgbClr val="D4D758"/>
              </a:buClr>
              <a:buSzPct val="100000"/>
              <a:defRPr/>
            </a:lvl2pPr>
            <a:lvl3pPr marL="1144800" indent="-230400">
              <a:lnSpc>
                <a:spcPct val="100000"/>
              </a:lnSpc>
              <a:buClr>
                <a:srgbClr val="D4D758"/>
              </a:buClr>
              <a:buSzPct val="100000"/>
              <a:defRPr/>
            </a:lvl3pPr>
            <a:lvl4pPr marL="1634400" indent="-230400">
              <a:lnSpc>
                <a:spcPct val="100000"/>
              </a:lnSpc>
              <a:buClr>
                <a:srgbClr val="D4D758"/>
              </a:buClr>
              <a:buSzPct val="100000"/>
              <a:defRPr/>
            </a:lvl4pPr>
            <a:lvl5pPr marL="2059200" indent="-230400">
              <a:lnSpc>
                <a:spcPct val="100000"/>
              </a:lnSpc>
              <a:buClr>
                <a:srgbClr val="D4D758"/>
              </a:buClr>
              <a:buSzPct val="100000"/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2B700A1-E5A1-76CA-4DDF-0CC1346F7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4FA78CA-1183-C799-83C3-533481384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683844" y="6454774"/>
            <a:ext cx="774105" cy="288925"/>
          </a:xfrm>
        </p:spPr>
        <p:txBody>
          <a:bodyPr/>
          <a:lstStyle>
            <a:lvl1pPr algn="ctr">
              <a:defRPr sz="1000" b="1"/>
            </a:lvl1pPr>
          </a:lstStyle>
          <a:p>
            <a:fld id="{E7F3B151-4A35-4EC1-9206-50AAAB88D865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12735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48DF9-6694-41B0-AEEA-D0D2E8F1A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A10831B-8DC7-ACC9-1C00-B43293099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F07C25A-858E-1682-5DEB-5A00E620A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9A99219-FA97-94B0-B29F-F93A52505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51914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8EB767-1425-7193-CA52-B10FE029A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856F1C-18B8-BA41-F224-133EA937E0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5" y="1409700"/>
            <a:ext cx="5057775" cy="47672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9190646-BAEC-D812-D3E5-44B860D7B9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18299" y="1409700"/>
            <a:ext cx="5057775" cy="476726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CBF560B-9014-BF92-3F1B-6B95F149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4106C90-CBE4-DEBA-EDCB-10F0D48B8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  <p:pic>
        <p:nvPicPr>
          <p:cNvPr id="8" name="Picture 83">
            <a:extLst>
              <a:ext uri="{FF2B5EF4-FFF2-40B4-BE49-F238E27FC236}">
                <a16:creationId xmlns:a16="http://schemas.microsoft.com/office/drawing/2014/main" id="{A2FF839E-06C8-64B7-7516-C840533F41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748" y="1443726"/>
            <a:ext cx="341406" cy="473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44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88EB767-1425-7193-CA52-B10FE029A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856F1C-18B8-BA41-F224-133EA937E0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5" y="1409700"/>
            <a:ext cx="7024732" cy="47672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9190646-BAEC-D812-D3E5-44B860D7B9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20135" y="1409700"/>
            <a:ext cx="3455939" cy="476726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CBF560B-9014-BF92-3F1B-6B95F149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4106C90-CBE4-DEBA-EDCB-10F0D48B8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  <p:pic>
        <p:nvPicPr>
          <p:cNvPr id="8" name="Picture 83">
            <a:extLst>
              <a:ext uri="{FF2B5EF4-FFF2-40B4-BE49-F238E27FC236}">
                <a16:creationId xmlns:a16="http://schemas.microsoft.com/office/drawing/2014/main" id="{A2FF839E-06C8-64B7-7516-C840533F41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693" y="1409700"/>
            <a:ext cx="341406" cy="473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3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97DBE-C7D0-526B-6E40-9DFEFF9BF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1" y="120657"/>
            <a:ext cx="7770812" cy="82391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E35FE0-DF2A-7527-CC37-27C50C84E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8328" y="1299370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76A594D-8405-A528-30DA-523C038974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8328" y="2174368"/>
            <a:ext cx="5157787" cy="3684588"/>
          </a:xfrm>
        </p:spPr>
        <p:txBody>
          <a:bodyPr/>
          <a:lstStyle>
            <a:lvl1pPr>
              <a:buClr>
                <a:srgbClr val="D4D758"/>
              </a:buClr>
              <a:defRPr/>
            </a:lvl1pPr>
            <a:lvl2pPr>
              <a:buClr>
                <a:srgbClr val="D4D758"/>
              </a:buClr>
              <a:defRPr/>
            </a:lvl2pPr>
            <a:lvl3pPr>
              <a:buClr>
                <a:srgbClr val="D4D758"/>
              </a:buClr>
              <a:defRPr/>
            </a:lvl3pPr>
            <a:lvl4pPr>
              <a:buClr>
                <a:srgbClr val="D4D758"/>
              </a:buClr>
              <a:defRPr/>
            </a:lvl4pPr>
            <a:lvl5pPr>
              <a:buClr>
                <a:srgbClr val="D4D758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307161A-3BE0-D78E-60AC-4A1E84DF6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10484" y="1305839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3FD2C1-1987-2A27-6867-47B847DD0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10484" y="2174368"/>
            <a:ext cx="5183188" cy="3684588"/>
          </a:xfrm>
        </p:spPr>
        <p:txBody>
          <a:bodyPr/>
          <a:lstStyle>
            <a:lvl1pPr>
              <a:buClr>
                <a:srgbClr val="D4D758"/>
              </a:buClr>
              <a:defRPr/>
            </a:lvl1pPr>
            <a:lvl2pPr>
              <a:buClr>
                <a:srgbClr val="D4D758"/>
              </a:buClr>
              <a:defRPr/>
            </a:lvl2pPr>
            <a:lvl3pPr>
              <a:buClr>
                <a:srgbClr val="D4D758"/>
              </a:buClr>
              <a:defRPr/>
            </a:lvl3pPr>
            <a:lvl4pPr>
              <a:buClr>
                <a:srgbClr val="D4D758"/>
              </a:buClr>
              <a:defRPr/>
            </a:lvl4pPr>
            <a:lvl5pPr>
              <a:buClr>
                <a:srgbClr val="D4D758"/>
              </a:buClr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C862AFF-289F-6271-A95B-9B00B78D5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DB20BA3-9574-DF97-02D2-1A99E1A27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  <p:pic>
        <p:nvPicPr>
          <p:cNvPr id="10" name="Picture 83">
            <a:extLst>
              <a:ext uri="{FF2B5EF4-FFF2-40B4-BE49-F238E27FC236}">
                <a16:creationId xmlns:a16="http://schemas.microsoft.com/office/drawing/2014/main" id="{4761E3F1-BCB9-8A35-7D2B-8AD0B2A127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561" y="1304023"/>
            <a:ext cx="341406" cy="461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30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397DBE-C7D0-526B-6E40-9DFEFF9BF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701" y="153769"/>
            <a:ext cx="7770812" cy="82391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0E35FE0-DF2A-7527-CC37-27C50C84E1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3701" y="1269207"/>
            <a:ext cx="3539265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76A594D-8405-A528-30DA-523C038974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701" y="2093119"/>
            <a:ext cx="3539265" cy="400288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1307161A-3BE0-D78E-60AC-4A1E84DF6E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67291" y="1269207"/>
            <a:ext cx="3539265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3FD2C1-1987-2A27-6867-47B847DD0C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467291" y="2093119"/>
            <a:ext cx="3539265" cy="400288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C862AFF-289F-6271-A95B-9B00B78D5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DB20BA3-9574-DF97-02D2-1A99E1A27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C6CEBFD8-179E-3B5B-C96A-271B384845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40882" y="1269207"/>
            <a:ext cx="3539265" cy="823912"/>
          </a:xfrm>
        </p:spPr>
        <p:txBody>
          <a:bodyPr anchor="b"/>
          <a:lstStyle>
            <a:lvl1pPr marL="0" indent="0">
              <a:buNone/>
              <a:defRPr sz="2400" b="1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5">
            <a:extLst>
              <a:ext uri="{FF2B5EF4-FFF2-40B4-BE49-F238E27FC236}">
                <a16:creationId xmlns:a16="http://schemas.microsoft.com/office/drawing/2014/main" id="{07E18EE7-B067-3853-D360-91450A2ACF7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40882" y="2093118"/>
            <a:ext cx="3539265" cy="40028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pic>
        <p:nvPicPr>
          <p:cNvPr id="12" name="Picture 83">
            <a:extLst>
              <a:ext uri="{FF2B5EF4-FFF2-40B4-BE49-F238E27FC236}">
                <a16:creationId xmlns:a16="http://schemas.microsoft.com/office/drawing/2014/main" id="{E7BB240F-04EA-07B0-E9A9-E5FE0FD15C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226" y="1269206"/>
            <a:ext cx="250596" cy="4826793"/>
          </a:xfrm>
          <a:prstGeom prst="rect">
            <a:avLst/>
          </a:prstGeom>
        </p:spPr>
      </p:pic>
      <p:pic>
        <p:nvPicPr>
          <p:cNvPr id="15" name="Picture 83">
            <a:extLst>
              <a:ext uri="{FF2B5EF4-FFF2-40B4-BE49-F238E27FC236}">
                <a16:creationId xmlns:a16="http://schemas.microsoft.com/office/drawing/2014/main" id="{6936B1FF-CB31-79A5-597D-A354D7E199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3737" y="1243804"/>
            <a:ext cx="251915" cy="485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587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701895-3EC2-F91E-BED8-0BE0643FA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BF33A85-CFBF-3E52-51A8-F15C8D38F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6B9B6B-F7A1-774E-A56D-280DFBE4B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95722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2E96E58-D859-3F2E-B3A8-9B82A1D02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F9B6E39-9409-BA8E-B63B-5CFBD4929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112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Freeform 5">
            <a:extLst>
              <a:ext uri="{FF2B5EF4-FFF2-40B4-BE49-F238E27FC236}">
                <a16:creationId xmlns:a16="http://schemas.microsoft.com/office/drawing/2014/main" id="{D8F9A614-4B5C-A5EC-0C6B-54989F77688A}"/>
              </a:ext>
            </a:extLst>
          </p:cNvPr>
          <p:cNvSpPr>
            <a:spLocks/>
          </p:cNvSpPr>
          <p:nvPr userDrawn="1"/>
        </p:nvSpPr>
        <p:spPr bwMode="auto">
          <a:xfrm>
            <a:off x="0" y="6340475"/>
            <a:ext cx="6453188" cy="520700"/>
          </a:xfrm>
          <a:custGeom>
            <a:avLst/>
            <a:gdLst>
              <a:gd name="T0" fmla="*/ 1944 w 2033"/>
              <a:gd name="T1" fmla="*/ 49 h 164"/>
              <a:gd name="T2" fmla="*/ 2033 w 2033"/>
              <a:gd name="T3" fmla="*/ 0 h 164"/>
              <a:gd name="T4" fmla="*/ 0 w 2033"/>
              <a:gd name="T5" fmla="*/ 0 h 164"/>
              <a:gd name="T6" fmla="*/ 0 w 2033"/>
              <a:gd name="T7" fmla="*/ 164 h 164"/>
              <a:gd name="T8" fmla="*/ 1802 w 2033"/>
              <a:gd name="T9" fmla="*/ 164 h 164"/>
              <a:gd name="T10" fmla="*/ 1944 w 2033"/>
              <a:gd name="T11" fmla="*/ 49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33" h="164">
                <a:moveTo>
                  <a:pt x="1944" y="49"/>
                </a:moveTo>
                <a:cubicBezTo>
                  <a:pt x="1970" y="27"/>
                  <a:pt x="2001" y="10"/>
                  <a:pt x="20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1802" y="164"/>
                  <a:pt x="1802" y="164"/>
                  <a:pt x="1802" y="164"/>
                </a:cubicBezTo>
                <a:lnTo>
                  <a:pt x="1944" y="49"/>
                </a:lnTo>
                <a:close/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3B57C5B2-DA8C-9983-9BD2-7610BD5FA71E}"/>
              </a:ext>
            </a:extLst>
          </p:cNvPr>
          <p:cNvSpPr>
            <a:spLocks/>
          </p:cNvSpPr>
          <p:nvPr userDrawn="1"/>
        </p:nvSpPr>
        <p:spPr bwMode="auto">
          <a:xfrm>
            <a:off x="5789613" y="6340475"/>
            <a:ext cx="6396038" cy="520700"/>
          </a:xfrm>
          <a:custGeom>
            <a:avLst/>
            <a:gdLst>
              <a:gd name="T0" fmla="*/ 2015 w 2015"/>
              <a:gd name="T1" fmla="*/ 164 h 164"/>
              <a:gd name="T2" fmla="*/ 0 w 2015"/>
              <a:gd name="T3" fmla="*/ 164 h 164"/>
              <a:gd name="T4" fmla="*/ 129 w 2015"/>
              <a:gd name="T5" fmla="*/ 60 h 164"/>
              <a:gd name="T6" fmla="*/ 298 w 2015"/>
              <a:gd name="T7" fmla="*/ 0 h 164"/>
              <a:gd name="T8" fmla="*/ 2015 w 2015"/>
              <a:gd name="T9" fmla="*/ 0 h 164"/>
              <a:gd name="T10" fmla="*/ 2015 w 2015"/>
              <a:gd name="T11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15" h="164">
                <a:moveTo>
                  <a:pt x="2015" y="164"/>
                </a:moveTo>
                <a:cubicBezTo>
                  <a:pt x="0" y="164"/>
                  <a:pt x="0" y="164"/>
                  <a:pt x="0" y="164"/>
                </a:cubicBezTo>
                <a:cubicBezTo>
                  <a:pt x="129" y="60"/>
                  <a:pt x="129" y="60"/>
                  <a:pt x="129" y="60"/>
                </a:cubicBezTo>
                <a:cubicBezTo>
                  <a:pt x="177" y="21"/>
                  <a:pt x="236" y="0"/>
                  <a:pt x="298" y="0"/>
                </a:cubicBezTo>
                <a:cubicBezTo>
                  <a:pt x="2015" y="0"/>
                  <a:pt x="2015" y="0"/>
                  <a:pt x="2015" y="0"/>
                </a:cubicBezTo>
                <a:lnTo>
                  <a:pt x="2015" y="164"/>
                </a:lnTo>
                <a:close/>
              </a:path>
            </a:pathLst>
          </a:custGeom>
          <a:solidFill>
            <a:srgbClr val="2735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Rectangle 7">
            <a:extLst>
              <a:ext uri="{FF2B5EF4-FFF2-40B4-BE49-F238E27FC236}">
                <a16:creationId xmlns:a16="http://schemas.microsoft.com/office/drawing/2014/main" id="{E5348F7C-921C-9E05-82D6-45B22CAB65F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99750" y="6505575"/>
            <a:ext cx="12509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" panose="02000000000000000000" pitchFamily="2" charset="0"/>
              </a:rPr>
              <a:t>www.prosim.ch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7" name="Rectangle 8">
            <a:extLst>
              <a:ext uri="{FF2B5EF4-FFF2-40B4-BE49-F238E27FC236}">
                <a16:creationId xmlns:a16="http://schemas.microsoft.com/office/drawing/2014/main" id="{DC911F37-E106-8440-9856-82056A99EC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840788" y="6505575"/>
            <a:ext cx="123825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info@prosim.ch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3C3129D5-49F5-5804-7626-B0185D80102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94513" y="6505575"/>
            <a:ext cx="13589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3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+41 81 552 17 00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9" name="Freeform 10">
            <a:extLst>
              <a:ext uri="{FF2B5EF4-FFF2-40B4-BE49-F238E27FC236}">
                <a16:creationId xmlns:a16="http://schemas.microsoft.com/office/drawing/2014/main" id="{CCBB6BFA-6711-59CD-7C09-C475D78A9F93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8621713" y="6562725"/>
            <a:ext cx="165100" cy="117475"/>
          </a:xfrm>
          <a:custGeom>
            <a:avLst/>
            <a:gdLst>
              <a:gd name="T0" fmla="*/ 52 w 52"/>
              <a:gd name="T1" fmla="*/ 3 h 37"/>
              <a:gd name="T2" fmla="*/ 52 w 52"/>
              <a:gd name="T3" fmla="*/ 3 h 37"/>
              <a:gd name="T4" fmla="*/ 51 w 52"/>
              <a:gd name="T5" fmla="*/ 2 h 37"/>
              <a:gd name="T6" fmla="*/ 51 w 52"/>
              <a:gd name="T7" fmla="*/ 2 h 37"/>
              <a:gd name="T8" fmla="*/ 51 w 52"/>
              <a:gd name="T9" fmla="*/ 2 h 37"/>
              <a:gd name="T10" fmla="*/ 51 w 52"/>
              <a:gd name="T11" fmla="*/ 1 h 37"/>
              <a:gd name="T12" fmla="*/ 50 w 52"/>
              <a:gd name="T13" fmla="*/ 1 h 37"/>
              <a:gd name="T14" fmla="*/ 50 w 52"/>
              <a:gd name="T15" fmla="*/ 1 h 37"/>
              <a:gd name="T16" fmla="*/ 50 w 52"/>
              <a:gd name="T17" fmla="*/ 1 h 37"/>
              <a:gd name="T18" fmla="*/ 49 w 52"/>
              <a:gd name="T19" fmla="*/ 0 h 37"/>
              <a:gd name="T20" fmla="*/ 49 w 52"/>
              <a:gd name="T21" fmla="*/ 0 h 37"/>
              <a:gd name="T22" fmla="*/ 49 w 52"/>
              <a:gd name="T23" fmla="*/ 0 h 37"/>
              <a:gd name="T24" fmla="*/ 48 w 52"/>
              <a:gd name="T25" fmla="*/ 0 h 37"/>
              <a:gd name="T26" fmla="*/ 48 w 52"/>
              <a:gd name="T27" fmla="*/ 0 h 37"/>
              <a:gd name="T28" fmla="*/ 48 w 52"/>
              <a:gd name="T29" fmla="*/ 0 h 37"/>
              <a:gd name="T30" fmla="*/ 47 w 52"/>
              <a:gd name="T31" fmla="*/ 0 h 37"/>
              <a:gd name="T32" fmla="*/ 5 w 52"/>
              <a:gd name="T33" fmla="*/ 0 h 37"/>
              <a:gd name="T34" fmla="*/ 5 w 52"/>
              <a:gd name="T35" fmla="*/ 0 h 37"/>
              <a:gd name="T36" fmla="*/ 4 w 52"/>
              <a:gd name="T37" fmla="*/ 0 h 37"/>
              <a:gd name="T38" fmla="*/ 4 w 52"/>
              <a:gd name="T39" fmla="*/ 0 h 37"/>
              <a:gd name="T40" fmla="*/ 4 w 52"/>
              <a:gd name="T41" fmla="*/ 0 h 37"/>
              <a:gd name="T42" fmla="*/ 3 w 52"/>
              <a:gd name="T43" fmla="*/ 0 h 37"/>
              <a:gd name="T44" fmla="*/ 3 w 52"/>
              <a:gd name="T45" fmla="*/ 0 h 37"/>
              <a:gd name="T46" fmla="*/ 2 w 52"/>
              <a:gd name="T47" fmla="*/ 1 h 37"/>
              <a:gd name="T48" fmla="*/ 2 w 52"/>
              <a:gd name="T49" fmla="*/ 1 h 37"/>
              <a:gd name="T50" fmla="*/ 2 w 52"/>
              <a:gd name="T51" fmla="*/ 1 h 37"/>
              <a:gd name="T52" fmla="*/ 2 w 52"/>
              <a:gd name="T53" fmla="*/ 1 h 37"/>
              <a:gd name="T54" fmla="*/ 1 w 52"/>
              <a:gd name="T55" fmla="*/ 2 h 37"/>
              <a:gd name="T56" fmla="*/ 1 w 52"/>
              <a:gd name="T57" fmla="*/ 2 h 37"/>
              <a:gd name="T58" fmla="*/ 1 w 52"/>
              <a:gd name="T59" fmla="*/ 2 h 37"/>
              <a:gd name="T60" fmla="*/ 1 w 52"/>
              <a:gd name="T61" fmla="*/ 3 h 37"/>
              <a:gd name="T62" fmla="*/ 1 w 52"/>
              <a:gd name="T63" fmla="*/ 3 h 37"/>
              <a:gd name="T64" fmla="*/ 5 w 52"/>
              <a:gd name="T65" fmla="*/ 37 h 37"/>
              <a:gd name="T66" fmla="*/ 52 w 52"/>
              <a:gd name="T67" fmla="*/ 33 h 37"/>
              <a:gd name="T68" fmla="*/ 4 w 52"/>
              <a:gd name="T69" fmla="*/ 3 h 37"/>
              <a:gd name="T70" fmla="*/ 5 w 52"/>
              <a:gd name="T71" fmla="*/ 3 h 37"/>
              <a:gd name="T72" fmla="*/ 5 w 52"/>
              <a:gd name="T73" fmla="*/ 3 h 37"/>
              <a:gd name="T74" fmla="*/ 5 w 52"/>
              <a:gd name="T75" fmla="*/ 3 h 37"/>
              <a:gd name="T76" fmla="*/ 47 w 52"/>
              <a:gd name="T77" fmla="*/ 3 h 37"/>
              <a:gd name="T78" fmla="*/ 47 w 52"/>
              <a:gd name="T79" fmla="*/ 3 h 37"/>
              <a:gd name="T80" fmla="*/ 48 w 52"/>
              <a:gd name="T81" fmla="*/ 3 h 37"/>
              <a:gd name="T82" fmla="*/ 48 w 52"/>
              <a:gd name="T83" fmla="*/ 3 h 37"/>
              <a:gd name="T84" fmla="*/ 48 w 52"/>
              <a:gd name="T85" fmla="*/ 4 h 37"/>
              <a:gd name="T86" fmla="*/ 4 w 52"/>
              <a:gd name="T87" fmla="*/ 4 h 37"/>
              <a:gd name="T88" fmla="*/ 4 w 52"/>
              <a:gd name="T89" fmla="*/ 29 h 37"/>
              <a:gd name="T90" fmla="*/ 4 w 52"/>
              <a:gd name="T91" fmla="*/ 33 h 37"/>
              <a:gd name="T92" fmla="*/ 30 w 52"/>
              <a:gd name="T93" fmla="*/ 27 h 37"/>
              <a:gd name="T94" fmla="*/ 49 w 52"/>
              <a:gd name="T95" fmla="*/ 29 h 37"/>
              <a:gd name="T96" fmla="*/ 49 w 52"/>
              <a:gd name="T97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" h="37">
                <a:moveTo>
                  <a:pt x="52" y="3"/>
                </a:move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5"/>
                  <a:pt x="3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7"/>
                  <a:pt x="51" y="35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2"/>
                  <a:pt x="52" y="32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4"/>
                  <a:pt x="52" y="4"/>
                  <a:pt x="52" y="3"/>
                </a:cubicBezTo>
                <a:close/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4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5"/>
                  <a:pt x="27" y="25"/>
                  <a:pt x="26" y="25"/>
                </a:cubicBezTo>
                <a:cubicBezTo>
                  <a:pt x="26" y="25"/>
                  <a:pt x="25" y="25"/>
                  <a:pt x="25" y="2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4" y="3"/>
                  <a:pt x="4" y="3"/>
                </a:cubicBezTo>
                <a:close/>
                <a:moveTo>
                  <a:pt x="4" y="8"/>
                </a:moveTo>
                <a:cubicBezTo>
                  <a:pt x="14" y="18"/>
                  <a:pt x="14" y="18"/>
                  <a:pt x="14" y="18"/>
                </a:cubicBezTo>
                <a:cubicBezTo>
                  <a:pt x="4" y="29"/>
                  <a:pt x="4" y="29"/>
                  <a:pt x="4" y="29"/>
                </a:cubicBezTo>
                <a:lnTo>
                  <a:pt x="4" y="8"/>
                </a:lnTo>
                <a:close/>
                <a:moveTo>
                  <a:pt x="47" y="34"/>
                </a:move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3"/>
                  <a:pt x="4" y="33"/>
                </a:cubicBezTo>
                <a:cubicBezTo>
                  <a:pt x="17" y="21"/>
                  <a:pt x="17" y="21"/>
                  <a:pt x="17" y="21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8"/>
                  <a:pt x="25" y="28"/>
                  <a:pt x="26" y="28"/>
                </a:cubicBezTo>
                <a:cubicBezTo>
                  <a:pt x="28" y="28"/>
                  <a:pt x="29" y="28"/>
                  <a:pt x="30" y="27"/>
                </a:cubicBezTo>
                <a:cubicBezTo>
                  <a:pt x="36" y="21"/>
                  <a:pt x="36" y="21"/>
                  <a:pt x="36" y="21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7" y="34"/>
                </a:cubicBezTo>
                <a:close/>
                <a:moveTo>
                  <a:pt x="49" y="29"/>
                </a:moveTo>
                <a:cubicBezTo>
                  <a:pt x="38" y="18"/>
                  <a:pt x="38" y="18"/>
                  <a:pt x="38" y="18"/>
                </a:cubicBezTo>
                <a:cubicBezTo>
                  <a:pt x="49" y="8"/>
                  <a:pt x="49" y="8"/>
                  <a:pt x="49" y="8"/>
                </a:cubicBezTo>
                <a:lnTo>
                  <a:pt x="49" y="29"/>
                </a:lnTo>
                <a:close/>
                <a:moveTo>
                  <a:pt x="49" y="29"/>
                </a:moveTo>
                <a:cubicBezTo>
                  <a:pt x="49" y="29"/>
                  <a:pt x="49" y="29"/>
                  <a:pt x="49" y="29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11">
            <a:extLst>
              <a:ext uri="{FF2B5EF4-FFF2-40B4-BE49-F238E27FC236}">
                <a16:creationId xmlns:a16="http://schemas.microsoft.com/office/drawing/2014/main" id="{E5B971BD-EDCE-1C18-02FD-BC6D290E6AC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452100" y="6508750"/>
            <a:ext cx="177800" cy="180975"/>
          </a:xfrm>
          <a:custGeom>
            <a:avLst/>
            <a:gdLst>
              <a:gd name="T0" fmla="*/ 28 w 56"/>
              <a:gd name="T1" fmla="*/ 0 h 57"/>
              <a:gd name="T2" fmla="*/ 8 w 56"/>
              <a:gd name="T3" fmla="*/ 9 h 57"/>
              <a:gd name="T4" fmla="*/ 8 w 56"/>
              <a:gd name="T5" fmla="*/ 48 h 57"/>
              <a:gd name="T6" fmla="*/ 48 w 56"/>
              <a:gd name="T7" fmla="*/ 48 h 57"/>
              <a:gd name="T8" fmla="*/ 48 w 56"/>
              <a:gd name="T9" fmla="*/ 9 h 57"/>
              <a:gd name="T10" fmla="*/ 42 w 56"/>
              <a:gd name="T11" fmla="*/ 40 h 57"/>
              <a:gd name="T12" fmla="*/ 53 w 56"/>
              <a:gd name="T13" fmla="*/ 30 h 57"/>
              <a:gd name="T14" fmla="*/ 28 w 56"/>
              <a:gd name="T15" fmla="*/ 53 h 57"/>
              <a:gd name="T16" fmla="*/ 37 w 56"/>
              <a:gd name="T17" fmla="*/ 44 h 57"/>
              <a:gd name="T18" fmla="*/ 18 w 56"/>
              <a:gd name="T19" fmla="*/ 40 h 57"/>
              <a:gd name="T20" fmla="*/ 40 w 56"/>
              <a:gd name="T21" fmla="*/ 30 h 57"/>
              <a:gd name="T22" fmla="*/ 18 w 56"/>
              <a:gd name="T23" fmla="*/ 40 h 57"/>
              <a:gd name="T24" fmla="*/ 13 w 56"/>
              <a:gd name="T25" fmla="*/ 30 h 57"/>
              <a:gd name="T26" fmla="*/ 7 w 56"/>
              <a:gd name="T27" fmla="*/ 40 h 57"/>
              <a:gd name="T28" fmla="*/ 7 w 56"/>
              <a:gd name="T29" fmla="*/ 17 h 57"/>
              <a:gd name="T30" fmla="*/ 13 w 56"/>
              <a:gd name="T31" fmla="*/ 27 h 57"/>
              <a:gd name="T32" fmla="*/ 7 w 56"/>
              <a:gd name="T33" fmla="*/ 17 h 57"/>
              <a:gd name="T34" fmla="*/ 37 w 56"/>
              <a:gd name="T35" fmla="*/ 13 h 57"/>
              <a:gd name="T36" fmla="*/ 28 w 56"/>
              <a:gd name="T37" fmla="*/ 4 h 57"/>
              <a:gd name="T38" fmla="*/ 40 w 56"/>
              <a:gd name="T39" fmla="*/ 27 h 57"/>
              <a:gd name="T40" fmla="*/ 18 w 56"/>
              <a:gd name="T41" fmla="*/ 17 h 57"/>
              <a:gd name="T42" fmla="*/ 53 w 56"/>
              <a:gd name="T43" fmla="*/ 27 h 57"/>
              <a:gd name="T44" fmla="*/ 42 w 56"/>
              <a:gd name="T45" fmla="*/ 17 h 57"/>
              <a:gd name="T46" fmla="*/ 53 w 56"/>
              <a:gd name="T47" fmla="*/ 27 h 57"/>
              <a:gd name="T48" fmla="*/ 34 w 56"/>
              <a:gd name="T49" fmla="*/ 4 h 57"/>
              <a:gd name="T50" fmla="*/ 40 w 56"/>
              <a:gd name="T51" fmla="*/ 13 h 57"/>
              <a:gd name="T52" fmla="*/ 16 w 56"/>
              <a:gd name="T53" fmla="*/ 13 h 57"/>
              <a:gd name="T54" fmla="*/ 22 w 56"/>
              <a:gd name="T55" fmla="*/ 4 h 57"/>
              <a:gd name="T56" fmla="*/ 22 w 56"/>
              <a:gd name="T57" fmla="*/ 53 h 57"/>
              <a:gd name="T58" fmla="*/ 16 w 56"/>
              <a:gd name="T59" fmla="*/ 44 h 57"/>
              <a:gd name="T60" fmla="*/ 40 w 56"/>
              <a:gd name="T61" fmla="*/ 44 h 57"/>
              <a:gd name="T62" fmla="*/ 34 w 56"/>
              <a:gd name="T63" fmla="*/ 53 h 57"/>
              <a:gd name="T64" fmla="*/ 34 w 56"/>
              <a:gd name="T65" fmla="*/ 5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7">
                <a:moveTo>
                  <a:pt x="48" y="9"/>
                </a:moveTo>
                <a:cubicBezTo>
                  <a:pt x="43" y="3"/>
                  <a:pt x="36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3"/>
                  <a:pt x="8" y="9"/>
                </a:cubicBezTo>
                <a:cubicBezTo>
                  <a:pt x="3" y="14"/>
                  <a:pt x="0" y="21"/>
                  <a:pt x="0" y="29"/>
                </a:cubicBezTo>
                <a:cubicBezTo>
                  <a:pt x="0" y="36"/>
                  <a:pt x="3" y="43"/>
                  <a:pt x="8" y="48"/>
                </a:cubicBezTo>
                <a:cubicBezTo>
                  <a:pt x="14" y="54"/>
                  <a:pt x="21" y="57"/>
                  <a:pt x="28" y="57"/>
                </a:cubicBezTo>
                <a:cubicBezTo>
                  <a:pt x="36" y="57"/>
                  <a:pt x="43" y="54"/>
                  <a:pt x="48" y="48"/>
                </a:cubicBezTo>
                <a:cubicBezTo>
                  <a:pt x="53" y="43"/>
                  <a:pt x="56" y="36"/>
                  <a:pt x="56" y="29"/>
                </a:cubicBezTo>
                <a:cubicBezTo>
                  <a:pt x="56" y="21"/>
                  <a:pt x="53" y="14"/>
                  <a:pt x="48" y="9"/>
                </a:cubicBezTo>
                <a:close/>
                <a:moveTo>
                  <a:pt x="50" y="40"/>
                </a:moveTo>
                <a:cubicBezTo>
                  <a:pt x="42" y="40"/>
                  <a:pt x="42" y="40"/>
                  <a:pt x="42" y="40"/>
                </a:cubicBezTo>
                <a:cubicBezTo>
                  <a:pt x="43" y="37"/>
                  <a:pt x="43" y="34"/>
                  <a:pt x="44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4"/>
                  <a:pt x="52" y="37"/>
                  <a:pt x="50" y="40"/>
                </a:cubicBezTo>
                <a:close/>
                <a:moveTo>
                  <a:pt x="28" y="53"/>
                </a:moveTo>
                <a:cubicBezTo>
                  <a:pt x="25" y="51"/>
                  <a:pt x="22" y="48"/>
                  <a:pt x="20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5" y="48"/>
                  <a:pt x="32" y="51"/>
                  <a:pt x="28" y="53"/>
                </a:cubicBezTo>
                <a:close/>
                <a:moveTo>
                  <a:pt x="18" y="40"/>
                </a:moveTo>
                <a:cubicBezTo>
                  <a:pt x="17" y="37"/>
                  <a:pt x="16" y="34"/>
                  <a:pt x="16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4"/>
                  <a:pt x="39" y="37"/>
                  <a:pt x="38" y="40"/>
                </a:cubicBezTo>
                <a:lnTo>
                  <a:pt x="18" y="40"/>
                </a:lnTo>
                <a:close/>
                <a:moveTo>
                  <a:pt x="4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4"/>
                  <a:pt x="14" y="37"/>
                  <a:pt x="15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37"/>
                  <a:pt x="4" y="34"/>
                  <a:pt x="4" y="30"/>
                </a:cubicBezTo>
                <a:close/>
                <a:moveTo>
                  <a:pt x="7" y="17"/>
                </a:moveTo>
                <a:cubicBezTo>
                  <a:pt x="15" y="17"/>
                  <a:pt x="15" y="17"/>
                  <a:pt x="15" y="17"/>
                </a:cubicBezTo>
                <a:cubicBezTo>
                  <a:pt x="14" y="20"/>
                  <a:pt x="13" y="23"/>
                  <a:pt x="13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3"/>
                  <a:pt x="5" y="20"/>
                  <a:pt x="7" y="17"/>
                </a:cubicBezTo>
                <a:close/>
                <a:moveTo>
                  <a:pt x="28" y="4"/>
                </a:moveTo>
                <a:cubicBezTo>
                  <a:pt x="32" y="6"/>
                  <a:pt x="35" y="9"/>
                  <a:pt x="37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2" y="9"/>
                  <a:pt x="25" y="6"/>
                  <a:pt x="28" y="4"/>
                </a:cubicBezTo>
                <a:close/>
                <a:moveTo>
                  <a:pt x="38" y="17"/>
                </a:moveTo>
                <a:cubicBezTo>
                  <a:pt x="39" y="20"/>
                  <a:pt x="40" y="23"/>
                  <a:pt x="40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3"/>
                  <a:pt x="17" y="20"/>
                  <a:pt x="18" y="17"/>
                </a:cubicBezTo>
                <a:lnTo>
                  <a:pt x="38" y="17"/>
                </a:lnTo>
                <a:close/>
                <a:moveTo>
                  <a:pt x="53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3" y="23"/>
                  <a:pt x="43" y="20"/>
                  <a:pt x="42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2" y="20"/>
                  <a:pt x="53" y="23"/>
                  <a:pt x="53" y="27"/>
                </a:cubicBezTo>
                <a:close/>
                <a:moveTo>
                  <a:pt x="40" y="13"/>
                </a:moveTo>
                <a:cubicBezTo>
                  <a:pt x="39" y="10"/>
                  <a:pt x="37" y="7"/>
                  <a:pt x="34" y="4"/>
                </a:cubicBezTo>
                <a:cubicBezTo>
                  <a:pt x="40" y="6"/>
                  <a:pt x="44" y="9"/>
                  <a:pt x="48" y="13"/>
                </a:cubicBezTo>
                <a:lnTo>
                  <a:pt x="40" y="13"/>
                </a:lnTo>
                <a:close/>
                <a:moveTo>
                  <a:pt x="22" y="4"/>
                </a:moveTo>
                <a:cubicBezTo>
                  <a:pt x="20" y="7"/>
                  <a:pt x="18" y="10"/>
                  <a:pt x="1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9"/>
                  <a:pt x="17" y="6"/>
                  <a:pt x="22" y="4"/>
                </a:cubicBezTo>
                <a:close/>
                <a:moveTo>
                  <a:pt x="16" y="44"/>
                </a:moveTo>
                <a:cubicBezTo>
                  <a:pt x="18" y="47"/>
                  <a:pt x="20" y="50"/>
                  <a:pt x="22" y="53"/>
                </a:cubicBezTo>
                <a:cubicBezTo>
                  <a:pt x="17" y="51"/>
                  <a:pt x="12" y="48"/>
                  <a:pt x="9" y="44"/>
                </a:cubicBezTo>
                <a:lnTo>
                  <a:pt x="16" y="44"/>
                </a:lnTo>
                <a:close/>
                <a:moveTo>
                  <a:pt x="34" y="53"/>
                </a:moveTo>
                <a:cubicBezTo>
                  <a:pt x="37" y="50"/>
                  <a:pt x="39" y="47"/>
                  <a:pt x="40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8"/>
                  <a:pt x="40" y="51"/>
                  <a:pt x="34" y="53"/>
                </a:cubicBezTo>
                <a:close/>
                <a:moveTo>
                  <a:pt x="34" y="53"/>
                </a:moveTo>
                <a:cubicBezTo>
                  <a:pt x="34" y="53"/>
                  <a:pt x="34" y="53"/>
                  <a:pt x="34" y="53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12">
            <a:extLst>
              <a:ext uri="{FF2B5EF4-FFF2-40B4-BE49-F238E27FC236}">
                <a16:creationId xmlns:a16="http://schemas.microsoft.com/office/drawing/2014/main" id="{5C3CA2A6-0CFC-0458-9448-72D375F6831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88138" y="6534150"/>
            <a:ext cx="142875" cy="142875"/>
          </a:xfrm>
          <a:custGeom>
            <a:avLst/>
            <a:gdLst>
              <a:gd name="T0" fmla="*/ 0 w 45"/>
              <a:gd name="T1" fmla="*/ 5 h 45"/>
              <a:gd name="T2" fmla="*/ 1 w 45"/>
              <a:gd name="T3" fmla="*/ 1 h 45"/>
              <a:gd name="T4" fmla="*/ 5 w 45"/>
              <a:gd name="T5" fmla="*/ 0 h 45"/>
              <a:gd name="T6" fmla="*/ 12 w 45"/>
              <a:gd name="T7" fmla="*/ 0 h 45"/>
              <a:gd name="T8" fmla="*/ 17 w 45"/>
              <a:gd name="T9" fmla="*/ 4 h 45"/>
              <a:gd name="T10" fmla="*/ 18 w 45"/>
              <a:gd name="T11" fmla="*/ 9 h 45"/>
              <a:gd name="T12" fmla="*/ 17 w 45"/>
              <a:gd name="T13" fmla="*/ 14 h 45"/>
              <a:gd name="T14" fmla="*/ 14 w 45"/>
              <a:gd name="T15" fmla="*/ 17 h 45"/>
              <a:gd name="T16" fmla="*/ 27 w 45"/>
              <a:gd name="T17" fmla="*/ 30 h 45"/>
              <a:gd name="T18" fmla="*/ 30 w 45"/>
              <a:gd name="T19" fmla="*/ 27 h 45"/>
              <a:gd name="T20" fmla="*/ 35 w 45"/>
              <a:gd name="T21" fmla="*/ 26 h 45"/>
              <a:gd name="T22" fmla="*/ 40 w 45"/>
              <a:gd name="T23" fmla="*/ 27 h 45"/>
              <a:gd name="T24" fmla="*/ 45 w 45"/>
              <a:gd name="T25" fmla="*/ 32 h 45"/>
              <a:gd name="T26" fmla="*/ 45 w 45"/>
              <a:gd name="T27" fmla="*/ 39 h 45"/>
              <a:gd name="T28" fmla="*/ 43 w 45"/>
              <a:gd name="T29" fmla="*/ 43 h 45"/>
              <a:gd name="T30" fmla="*/ 39 w 45"/>
              <a:gd name="T31" fmla="*/ 45 h 45"/>
              <a:gd name="T32" fmla="*/ 24 w 45"/>
              <a:gd name="T33" fmla="*/ 41 h 45"/>
              <a:gd name="T34" fmla="*/ 12 w 45"/>
              <a:gd name="T35" fmla="*/ 32 h 45"/>
              <a:gd name="T36" fmla="*/ 4 w 45"/>
              <a:gd name="T37" fmla="*/ 20 h 45"/>
              <a:gd name="T38" fmla="*/ 0 w 45"/>
              <a:gd name="T39" fmla="*/ 5 h 45"/>
              <a:gd name="T40" fmla="*/ 0 w 45"/>
              <a:gd name="T41" fmla="*/ 5 h 45"/>
              <a:gd name="T42" fmla="*/ 15 w 45"/>
              <a:gd name="T43" fmla="*/ 10 h 45"/>
              <a:gd name="T44" fmla="*/ 15 w 45"/>
              <a:gd name="T45" fmla="*/ 10 h 45"/>
              <a:gd name="T46" fmla="*/ 14 w 45"/>
              <a:gd name="T47" fmla="*/ 5 h 45"/>
              <a:gd name="T48" fmla="*/ 12 w 45"/>
              <a:gd name="T49" fmla="*/ 3 h 45"/>
              <a:gd name="T50" fmla="*/ 5 w 45"/>
              <a:gd name="T51" fmla="*/ 3 h 45"/>
              <a:gd name="T52" fmla="*/ 4 w 45"/>
              <a:gd name="T53" fmla="*/ 4 h 45"/>
              <a:gd name="T54" fmla="*/ 3 w 45"/>
              <a:gd name="T55" fmla="*/ 5 h 45"/>
              <a:gd name="T56" fmla="*/ 39 w 45"/>
              <a:gd name="T57" fmla="*/ 41 h 45"/>
              <a:gd name="T58" fmla="*/ 41 w 45"/>
              <a:gd name="T59" fmla="*/ 41 h 45"/>
              <a:gd name="T60" fmla="*/ 41 w 45"/>
              <a:gd name="T61" fmla="*/ 39 h 45"/>
              <a:gd name="T62" fmla="*/ 41 w 45"/>
              <a:gd name="T63" fmla="*/ 32 h 45"/>
              <a:gd name="T64" fmla="*/ 40 w 45"/>
              <a:gd name="T65" fmla="*/ 31 h 45"/>
              <a:gd name="T66" fmla="*/ 34 w 45"/>
              <a:gd name="T67" fmla="*/ 29 h 45"/>
              <a:gd name="T68" fmla="*/ 33 w 45"/>
              <a:gd name="T69" fmla="*/ 30 h 45"/>
              <a:gd name="T70" fmla="*/ 28 w 45"/>
              <a:gd name="T71" fmla="*/ 35 h 45"/>
              <a:gd name="T72" fmla="*/ 27 w 45"/>
              <a:gd name="T73" fmla="*/ 34 h 45"/>
              <a:gd name="T74" fmla="*/ 10 w 45"/>
              <a:gd name="T75" fmla="*/ 18 h 45"/>
              <a:gd name="T76" fmla="*/ 10 w 45"/>
              <a:gd name="T77" fmla="*/ 16 h 45"/>
              <a:gd name="T78" fmla="*/ 15 w 45"/>
              <a:gd name="T79" fmla="*/ 12 h 45"/>
              <a:gd name="T80" fmla="*/ 15 w 45"/>
              <a:gd name="T81" fmla="*/ 10 h 45"/>
              <a:gd name="T82" fmla="*/ 15 w 45"/>
              <a:gd name="T83" fmla="*/ 10 h 45"/>
              <a:gd name="T84" fmla="*/ 15 w 45"/>
              <a:gd name="T85" fmla="*/ 1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" h="45">
                <a:moveTo>
                  <a:pt x="0" y="5"/>
                </a:moveTo>
                <a:cubicBezTo>
                  <a:pt x="0" y="4"/>
                  <a:pt x="0" y="2"/>
                  <a:pt x="1" y="1"/>
                </a:cubicBezTo>
                <a:cubicBezTo>
                  <a:pt x="2" y="0"/>
                  <a:pt x="4" y="0"/>
                  <a:pt x="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0"/>
                  <a:pt x="17" y="2"/>
                  <a:pt x="17" y="4"/>
                </a:cubicBezTo>
                <a:cubicBezTo>
                  <a:pt x="18" y="6"/>
                  <a:pt x="18" y="7"/>
                  <a:pt x="18" y="9"/>
                </a:cubicBezTo>
                <a:cubicBezTo>
                  <a:pt x="19" y="11"/>
                  <a:pt x="18" y="13"/>
                  <a:pt x="17" y="14"/>
                </a:cubicBezTo>
                <a:cubicBezTo>
                  <a:pt x="14" y="17"/>
                  <a:pt x="14" y="17"/>
                  <a:pt x="14" y="17"/>
                </a:cubicBezTo>
                <a:cubicBezTo>
                  <a:pt x="17" y="23"/>
                  <a:pt x="22" y="27"/>
                  <a:pt x="27" y="30"/>
                </a:cubicBezTo>
                <a:cubicBezTo>
                  <a:pt x="30" y="27"/>
                  <a:pt x="30" y="27"/>
                  <a:pt x="30" y="27"/>
                </a:cubicBezTo>
                <a:cubicBezTo>
                  <a:pt x="32" y="26"/>
                  <a:pt x="34" y="25"/>
                  <a:pt x="35" y="26"/>
                </a:cubicBezTo>
                <a:cubicBezTo>
                  <a:pt x="37" y="27"/>
                  <a:pt x="39" y="27"/>
                  <a:pt x="40" y="27"/>
                </a:cubicBezTo>
                <a:cubicBezTo>
                  <a:pt x="43" y="27"/>
                  <a:pt x="45" y="30"/>
                  <a:pt x="45" y="32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1"/>
                  <a:pt x="44" y="42"/>
                  <a:pt x="43" y="43"/>
                </a:cubicBezTo>
                <a:cubicBezTo>
                  <a:pt x="42" y="44"/>
                  <a:pt x="40" y="45"/>
                  <a:pt x="39" y="45"/>
                </a:cubicBezTo>
                <a:cubicBezTo>
                  <a:pt x="34" y="44"/>
                  <a:pt x="29" y="43"/>
                  <a:pt x="24" y="41"/>
                </a:cubicBezTo>
                <a:cubicBezTo>
                  <a:pt x="20" y="39"/>
                  <a:pt x="16" y="36"/>
                  <a:pt x="12" y="32"/>
                </a:cubicBezTo>
                <a:cubicBezTo>
                  <a:pt x="9" y="29"/>
                  <a:pt x="6" y="25"/>
                  <a:pt x="4" y="20"/>
                </a:cubicBezTo>
                <a:cubicBezTo>
                  <a:pt x="2" y="15"/>
                  <a:pt x="0" y="11"/>
                  <a:pt x="0" y="5"/>
                </a:cubicBezTo>
                <a:cubicBezTo>
                  <a:pt x="0" y="5"/>
                  <a:pt x="0" y="5"/>
                  <a:pt x="0" y="5"/>
                </a:cubicBezTo>
                <a:close/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  <a:cubicBezTo>
                  <a:pt x="14" y="8"/>
                  <a:pt x="14" y="6"/>
                  <a:pt x="14" y="5"/>
                </a:cubicBezTo>
                <a:cubicBezTo>
                  <a:pt x="14" y="4"/>
                  <a:pt x="13" y="3"/>
                  <a:pt x="12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4"/>
                </a:cubicBezTo>
                <a:cubicBezTo>
                  <a:pt x="3" y="4"/>
                  <a:pt x="3" y="5"/>
                  <a:pt x="3" y="5"/>
                </a:cubicBezTo>
                <a:cubicBezTo>
                  <a:pt x="5" y="24"/>
                  <a:pt x="20" y="39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1" y="40"/>
                  <a:pt x="41" y="40"/>
                  <a:pt x="41" y="39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1"/>
                  <a:pt x="41" y="31"/>
                  <a:pt x="40" y="31"/>
                </a:cubicBezTo>
                <a:cubicBezTo>
                  <a:pt x="38" y="30"/>
                  <a:pt x="36" y="30"/>
                  <a:pt x="34" y="29"/>
                </a:cubicBezTo>
                <a:cubicBezTo>
                  <a:pt x="34" y="29"/>
                  <a:pt x="33" y="29"/>
                  <a:pt x="33" y="30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0" y="30"/>
                  <a:pt x="14" y="25"/>
                  <a:pt x="10" y="18"/>
                </a:cubicBezTo>
                <a:cubicBezTo>
                  <a:pt x="10" y="16"/>
                  <a:pt x="10" y="16"/>
                  <a:pt x="10" y="16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0"/>
                </a:cubicBezTo>
                <a:close/>
                <a:moveTo>
                  <a:pt x="15" y="10"/>
                </a:moveTo>
                <a:cubicBezTo>
                  <a:pt x="15" y="10"/>
                  <a:pt x="15" y="10"/>
                  <a:pt x="15" y="10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Line 14">
            <a:extLst>
              <a:ext uri="{FF2B5EF4-FFF2-40B4-BE49-F238E27FC236}">
                <a16:creationId xmlns:a16="http://schemas.microsoft.com/office/drawing/2014/main" id="{19518DF2-37D2-61A8-2627-4DC3DCF687D0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8377238" y="6508750"/>
            <a:ext cx="0" cy="222250"/>
          </a:xfrm>
          <a:prstGeom prst="line">
            <a:avLst/>
          </a:prstGeom>
          <a:noFill/>
          <a:ln w="6350" cap="flat">
            <a:solidFill>
              <a:srgbClr val="DBD86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Line 15">
            <a:extLst>
              <a:ext uri="{FF2B5EF4-FFF2-40B4-BE49-F238E27FC236}">
                <a16:creationId xmlns:a16="http://schemas.microsoft.com/office/drawing/2014/main" id="{B93CE40D-5FFA-6696-222F-48970B48DF1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10207625" y="6508750"/>
            <a:ext cx="0" cy="222250"/>
          </a:xfrm>
          <a:prstGeom prst="line">
            <a:avLst/>
          </a:prstGeom>
          <a:noFill/>
          <a:ln w="6350" cap="flat">
            <a:solidFill>
              <a:srgbClr val="DBD86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Oval 5">
            <a:extLst>
              <a:ext uri="{FF2B5EF4-FFF2-40B4-BE49-F238E27FC236}">
                <a16:creationId xmlns:a16="http://schemas.microsoft.com/office/drawing/2014/main" id="{A1D17459-17FE-382C-5BC1-31E6A582FBB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26139" y="6461125"/>
            <a:ext cx="276225" cy="279400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27351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" name="Group 17">
            <a:extLst>
              <a:ext uri="{FF2B5EF4-FFF2-40B4-BE49-F238E27FC236}">
                <a16:creationId xmlns:a16="http://schemas.microsoft.com/office/drawing/2014/main" id="{2909BA2C-7FFD-48F4-9AFA-C32B86DED595}"/>
              </a:ext>
            </a:extLst>
          </p:cNvPr>
          <p:cNvGrpSpPr/>
          <p:nvPr userDrawn="1"/>
        </p:nvGrpSpPr>
        <p:grpSpPr>
          <a:xfrm>
            <a:off x="9836150" y="285750"/>
            <a:ext cx="2000250" cy="484188"/>
            <a:chOff x="9836150" y="285750"/>
            <a:chExt cx="2000250" cy="484188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FB95949-2C5D-D6E7-D3AC-3E882E71B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36150" y="285750"/>
              <a:ext cx="406400" cy="401638"/>
            </a:xfrm>
            <a:custGeom>
              <a:avLst/>
              <a:gdLst>
                <a:gd name="T0" fmla="*/ 38 w 128"/>
                <a:gd name="T1" fmla="*/ 117 h 126"/>
                <a:gd name="T2" fmla="*/ 30 w 128"/>
                <a:gd name="T3" fmla="*/ 42 h 126"/>
                <a:gd name="T4" fmla="*/ 73 w 128"/>
                <a:gd name="T5" fmla="*/ 22 h 126"/>
                <a:gd name="T6" fmla="*/ 128 w 128"/>
                <a:gd name="T7" fmla="*/ 38 h 126"/>
                <a:gd name="T8" fmla="*/ 114 w 128"/>
                <a:gd name="T9" fmla="*/ 23 h 126"/>
                <a:gd name="T10" fmla="*/ 19 w 128"/>
                <a:gd name="T11" fmla="*/ 33 h 126"/>
                <a:gd name="T12" fmla="*/ 13 w 128"/>
                <a:gd name="T13" fmla="*/ 108 h 126"/>
                <a:gd name="T14" fmla="*/ 52 w 128"/>
                <a:gd name="T15" fmla="*/ 126 h 126"/>
                <a:gd name="T16" fmla="*/ 38 w 128"/>
                <a:gd name="T17" fmla="*/ 117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6">
                  <a:moveTo>
                    <a:pt x="38" y="117"/>
                  </a:moveTo>
                  <a:cubicBezTo>
                    <a:pt x="15" y="99"/>
                    <a:pt x="11" y="65"/>
                    <a:pt x="30" y="42"/>
                  </a:cubicBezTo>
                  <a:cubicBezTo>
                    <a:pt x="41" y="28"/>
                    <a:pt x="57" y="21"/>
                    <a:pt x="73" y="22"/>
                  </a:cubicBezTo>
                  <a:cubicBezTo>
                    <a:pt x="93" y="21"/>
                    <a:pt x="112" y="27"/>
                    <a:pt x="128" y="38"/>
                  </a:cubicBezTo>
                  <a:cubicBezTo>
                    <a:pt x="124" y="32"/>
                    <a:pt x="119" y="27"/>
                    <a:pt x="114" y="23"/>
                  </a:cubicBezTo>
                  <a:cubicBezTo>
                    <a:pt x="85" y="0"/>
                    <a:pt x="43" y="4"/>
                    <a:pt x="19" y="33"/>
                  </a:cubicBezTo>
                  <a:cubicBezTo>
                    <a:pt x="2" y="55"/>
                    <a:pt x="0" y="85"/>
                    <a:pt x="13" y="108"/>
                  </a:cubicBezTo>
                  <a:cubicBezTo>
                    <a:pt x="25" y="117"/>
                    <a:pt x="38" y="123"/>
                    <a:pt x="52" y="126"/>
                  </a:cubicBezTo>
                  <a:cubicBezTo>
                    <a:pt x="47" y="124"/>
                    <a:pt x="42" y="121"/>
                    <a:pt x="38" y="117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DB30A12-0E15-9237-FB37-63CEDAAB6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886950" y="368300"/>
              <a:ext cx="406400" cy="401638"/>
            </a:xfrm>
            <a:custGeom>
              <a:avLst/>
              <a:gdLst>
                <a:gd name="T0" fmla="*/ 90 w 128"/>
                <a:gd name="T1" fmla="*/ 9 h 126"/>
                <a:gd name="T2" fmla="*/ 98 w 128"/>
                <a:gd name="T3" fmla="*/ 84 h 126"/>
                <a:gd name="T4" fmla="*/ 54 w 128"/>
                <a:gd name="T5" fmla="*/ 104 h 126"/>
                <a:gd name="T6" fmla="*/ 0 w 128"/>
                <a:gd name="T7" fmla="*/ 88 h 126"/>
                <a:gd name="T8" fmla="*/ 14 w 128"/>
                <a:gd name="T9" fmla="*/ 103 h 126"/>
                <a:gd name="T10" fmla="*/ 108 w 128"/>
                <a:gd name="T11" fmla="*/ 93 h 126"/>
                <a:gd name="T12" fmla="*/ 115 w 128"/>
                <a:gd name="T13" fmla="*/ 18 h 126"/>
                <a:gd name="T14" fmla="*/ 75 w 128"/>
                <a:gd name="T15" fmla="*/ 0 h 126"/>
                <a:gd name="T16" fmla="*/ 90 w 128"/>
                <a:gd name="T17" fmla="*/ 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6">
                  <a:moveTo>
                    <a:pt x="90" y="9"/>
                  </a:moveTo>
                  <a:cubicBezTo>
                    <a:pt x="113" y="27"/>
                    <a:pt x="116" y="61"/>
                    <a:pt x="98" y="84"/>
                  </a:cubicBezTo>
                  <a:cubicBezTo>
                    <a:pt x="87" y="98"/>
                    <a:pt x="71" y="105"/>
                    <a:pt x="54" y="104"/>
                  </a:cubicBezTo>
                  <a:cubicBezTo>
                    <a:pt x="35" y="105"/>
                    <a:pt x="16" y="99"/>
                    <a:pt x="0" y="88"/>
                  </a:cubicBezTo>
                  <a:cubicBezTo>
                    <a:pt x="3" y="93"/>
                    <a:pt x="8" y="99"/>
                    <a:pt x="14" y="103"/>
                  </a:cubicBezTo>
                  <a:cubicBezTo>
                    <a:pt x="43" y="126"/>
                    <a:pt x="85" y="122"/>
                    <a:pt x="108" y="93"/>
                  </a:cubicBezTo>
                  <a:cubicBezTo>
                    <a:pt x="126" y="71"/>
                    <a:pt x="128" y="41"/>
                    <a:pt x="115" y="18"/>
                  </a:cubicBezTo>
                  <a:cubicBezTo>
                    <a:pt x="103" y="9"/>
                    <a:pt x="90" y="3"/>
                    <a:pt x="75" y="0"/>
                  </a:cubicBezTo>
                  <a:cubicBezTo>
                    <a:pt x="81" y="2"/>
                    <a:pt x="85" y="5"/>
                    <a:pt x="9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435AB051-8C90-FE73-283A-01A39C7F1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9175" y="488950"/>
              <a:ext cx="47625" cy="100013"/>
            </a:xfrm>
            <a:custGeom>
              <a:avLst/>
              <a:gdLst>
                <a:gd name="T0" fmla="*/ 2 w 15"/>
                <a:gd name="T1" fmla="*/ 0 h 31"/>
                <a:gd name="T2" fmla="*/ 1 w 15"/>
                <a:gd name="T3" fmla="*/ 1 h 31"/>
                <a:gd name="T4" fmla="*/ 0 w 15"/>
                <a:gd name="T5" fmla="*/ 12 h 31"/>
                <a:gd name="T6" fmla="*/ 4 w 15"/>
                <a:gd name="T7" fmla="*/ 31 h 31"/>
                <a:gd name="T8" fmla="*/ 15 w 15"/>
                <a:gd name="T9" fmla="*/ 7 h 31"/>
                <a:gd name="T10" fmla="*/ 2 w 15"/>
                <a:gd name="T1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1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5"/>
                    <a:pt x="0" y="8"/>
                    <a:pt x="0" y="12"/>
                  </a:cubicBezTo>
                  <a:cubicBezTo>
                    <a:pt x="0" y="19"/>
                    <a:pt x="1" y="26"/>
                    <a:pt x="4" y="31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593CE3C-9E98-4807-DA7F-72CA983AC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9928225" y="460375"/>
              <a:ext cx="107950" cy="169863"/>
            </a:xfrm>
            <a:custGeom>
              <a:avLst/>
              <a:gdLst>
                <a:gd name="T0" fmla="*/ 34 w 34"/>
                <a:gd name="T1" fmla="*/ 6 h 53"/>
                <a:gd name="T2" fmla="*/ 21 w 34"/>
                <a:gd name="T3" fmla="*/ 0 h 53"/>
                <a:gd name="T4" fmla="*/ 0 w 34"/>
                <a:gd name="T5" fmla="*/ 45 h 53"/>
                <a:gd name="T6" fmla="*/ 2 w 34"/>
                <a:gd name="T7" fmla="*/ 48 h 53"/>
                <a:gd name="T8" fmla="*/ 13 w 34"/>
                <a:gd name="T9" fmla="*/ 53 h 53"/>
                <a:gd name="T10" fmla="*/ 34 w 34"/>
                <a:gd name="T11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3">
                  <a:moveTo>
                    <a:pt x="34" y="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1" y="47"/>
                    <a:pt x="2" y="48"/>
                  </a:cubicBezTo>
                  <a:cubicBezTo>
                    <a:pt x="13" y="53"/>
                    <a:pt x="13" y="53"/>
                    <a:pt x="13" y="53"/>
                  </a:cubicBezTo>
                  <a:lnTo>
                    <a:pt x="3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59BF7A4F-2BEF-4B4D-46FF-35CC2307B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9025" y="457200"/>
              <a:ext cx="127000" cy="198438"/>
            </a:xfrm>
            <a:custGeom>
              <a:avLst/>
              <a:gdLst>
                <a:gd name="T0" fmla="*/ 54 w 80"/>
                <a:gd name="T1" fmla="*/ 0 h 125"/>
                <a:gd name="T2" fmla="*/ 80 w 80"/>
                <a:gd name="T3" fmla="*/ 12 h 125"/>
                <a:gd name="T4" fmla="*/ 28 w 80"/>
                <a:gd name="T5" fmla="*/ 125 h 125"/>
                <a:gd name="T6" fmla="*/ 0 w 80"/>
                <a:gd name="T7" fmla="*/ 113 h 125"/>
                <a:gd name="T8" fmla="*/ 54 w 80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25">
                  <a:moveTo>
                    <a:pt x="54" y="0"/>
                  </a:moveTo>
                  <a:lnTo>
                    <a:pt x="80" y="12"/>
                  </a:lnTo>
                  <a:lnTo>
                    <a:pt x="28" y="125"/>
                  </a:lnTo>
                  <a:lnTo>
                    <a:pt x="0" y="113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9923D4C-8044-160D-AA9F-82BC985E7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6175" y="431800"/>
              <a:ext cx="149225" cy="249238"/>
            </a:xfrm>
            <a:custGeom>
              <a:avLst/>
              <a:gdLst>
                <a:gd name="T0" fmla="*/ 66 w 94"/>
                <a:gd name="T1" fmla="*/ 0 h 157"/>
                <a:gd name="T2" fmla="*/ 94 w 94"/>
                <a:gd name="T3" fmla="*/ 12 h 157"/>
                <a:gd name="T4" fmla="*/ 26 w 94"/>
                <a:gd name="T5" fmla="*/ 157 h 157"/>
                <a:gd name="T6" fmla="*/ 0 w 94"/>
                <a:gd name="T7" fmla="*/ 145 h 157"/>
                <a:gd name="T8" fmla="*/ 66 w 94"/>
                <a:gd name="T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57">
                  <a:moveTo>
                    <a:pt x="66" y="0"/>
                  </a:moveTo>
                  <a:lnTo>
                    <a:pt x="94" y="12"/>
                  </a:lnTo>
                  <a:lnTo>
                    <a:pt x="26" y="157"/>
                  </a:lnTo>
                  <a:lnTo>
                    <a:pt x="0" y="145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8402020-EF8F-4F42-4FE7-A6ABA0399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0150" y="538163"/>
              <a:ext cx="111125" cy="146050"/>
            </a:xfrm>
            <a:custGeom>
              <a:avLst/>
              <a:gdLst>
                <a:gd name="T0" fmla="*/ 21 w 35"/>
                <a:gd name="T1" fmla="*/ 0 h 46"/>
                <a:gd name="T2" fmla="*/ 0 w 35"/>
                <a:gd name="T3" fmla="*/ 46 h 46"/>
                <a:gd name="T4" fmla="*/ 20 w 35"/>
                <a:gd name="T5" fmla="*/ 37 h 46"/>
                <a:gd name="T6" fmla="*/ 35 w 35"/>
                <a:gd name="T7" fmla="*/ 6 h 46"/>
                <a:gd name="T8" fmla="*/ 21 w 35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6">
                  <a:moveTo>
                    <a:pt x="21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7" y="45"/>
                    <a:pt x="14" y="42"/>
                    <a:pt x="20" y="37"/>
                  </a:cubicBezTo>
                  <a:cubicBezTo>
                    <a:pt x="35" y="6"/>
                    <a:pt x="35" y="6"/>
                    <a:pt x="35" y="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E340EA7-4683-07DD-C680-0BA32A803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69550" y="639763"/>
              <a:ext cx="53975" cy="79375"/>
            </a:xfrm>
            <a:custGeom>
              <a:avLst/>
              <a:gdLst>
                <a:gd name="T0" fmla="*/ 14 w 17"/>
                <a:gd name="T1" fmla="*/ 6 h 25"/>
                <a:gd name="T2" fmla="*/ 12 w 17"/>
                <a:gd name="T3" fmla="*/ 4 h 25"/>
                <a:gd name="T4" fmla="*/ 10 w 17"/>
                <a:gd name="T5" fmla="*/ 4 h 25"/>
                <a:gd name="T6" fmla="*/ 8 w 17"/>
                <a:gd name="T7" fmla="*/ 4 h 25"/>
                <a:gd name="T8" fmla="*/ 7 w 17"/>
                <a:gd name="T9" fmla="*/ 4 h 25"/>
                <a:gd name="T10" fmla="*/ 6 w 17"/>
                <a:gd name="T11" fmla="*/ 5 h 25"/>
                <a:gd name="T12" fmla="*/ 6 w 17"/>
                <a:gd name="T13" fmla="*/ 7 h 25"/>
                <a:gd name="T14" fmla="*/ 6 w 17"/>
                <a:gd name="T15" fmla="*/ 9 h 25"/>
                <a:gd name="T16" fmla="*/ 9 w 17"/>
                <a:gd name="T17" fmla="*/ 10 h 25"/>
                <a:gd name="T18" fmla="*/ 11 w 17"/>
                <a:gd name="T19" fmla="*/ 11 h 25"/>
                <a:gd name="T20" fmla="*/ 14 w 17"/>
                <a:gd name="T21" fmla="*/ 12 h 25"/>
                <a:gd name="T22" fmla="*/ 16 w 17"/>
                <a:gd name="T23" fmla="*/ 14 h 25"/>
                <a:gd name="T24" fmla="*/ 17 w 17"/>
                <a:gd name="T25" fmla="*/ 18 h 25"/>
                <a:gd name="T26" fmla="*/ 16 w 17"/>
                <a:gd name="T27" fmla="*/ 21 h 25"/>
                <a:gd name="T28" fmla="*/ 14 w 17"/>
                <a:gd name="T29" fmla="*/ 23 h 25"/>
                <a:gd name="T30" fmla="*/ 12 w 17"/>
                <a:gd name="T31" fmla="*/ 25 h 25"/>
                <a:gd name="T32" fmla="*/ 8 w 17"/>
                <a:gd name="T33" fmla="*/ 25 h 25"/>
                <a:gd name="T34" fmla="*/ 4 w 17"/>
                <a:gd name="T35" fmla="*/ 25 h 25"/>
                <a:gd name="T36" fmla="*/ 0 w 17"/>
                <a:gd name="T37" fmla="*/ 22 h 25"/>
                <a:gd name="T38" fmla="*/ 3 w 17"/>
                <a:gd name="T39" fmla="*/ 19 h 25"/>
                <a:gd name="T40" fmla="*/ 6 w 17"/>
                <a:gd name="T41" fmla="*/ 21 h 25"/>
                <a:gd name="T42" fmla="*/ 8 w 17"/>
                <a:gd name="T43" fmla="*/ 21 h 25"/>
                <a:gd name="T44" fmla="*/ 10 w 17"/>
                <a:gd name="T45" fmla="*/ 21 h 25"/>
                <a:gd name="T46" fmla="*/ 11 w 17"/>
                <a:gd name="T47" fmla="*/ 21 h 25"/>
                <a:gd name="T48" fmla="*/ 12 w 17"/>
                <a:gd name="T49" fmla="*/ 19 h 25"/>
                <a:gd name="T50" fmla="*/ 13 w 17"/>
                <a:gd name="T51" fmla="*/ 18 h 25"/>
                <a:gd name="T52" fmla="*/ 12 w 17"/>
                <a:gd name="T53" fmla="*/ 16 h 25"/>
                <a:gd name="T54" fmla="*/ 10 w 17"/>
                <a:gd name="T55" fmla="*/ 15 h 25"/>
                <a:gd name="T56" fmla="*/ 7 w 17"/>
                <a:gd name="T57" fmla="*/ 14 h 25"/>
                <a:gd name="T58" fmla="*/ 4 w 17"/>
                <a:gd name="T59" fmla="*/ 13 h 25"/>
                <a:gd name="T60" fmla="*/ 2 w 17"/>
                <a:gd name="T61" fmla="*/ 10 h 25"/>
                <a:gd name="T62" fmla="*/ 1 w 17"/>
                <a:gd name="T63" fmla="*/ 7 h 25"/>
                <a:gd name="T64" fmla="*/ 2 w 17"/>
                <a:gd name="T65" fmla="*/ 4 h 25"/>
                <a:gd name="T66" fmla="*/ 4 w 17"/>
                <a:gd name="T67" fmla="*/ 1 h 25"/>
                <a:gd name="T68" fmla="*/ 7 w 17"/>
                <a:gd name="T69" fmla="*/ 0 h 25"/>
                <a:gd name="T70" fmla="*/ 10 w 17"/>
                <a:gd name="T71" fmla="*/ 0 h 25"/>
                <a:gd name="T72" fmla="*/ 14 w 17"/>
                <a:gd name="T73" fmla="*/ 0 h 25"/>
                <a:gd name="T74" fmla="*/ 17 w 17"/>
                <a:gd name="T75" fmla="*/ 2 h 25"/>
                <a:gd name="T76" fmla="*/ 14 w 17"/>
                <a:gd name="T7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" h="25">
                  <a:moveTo>
                    <a:pt x="14" y="6"/>
                  </a:moveTo>
                  <a:cubicBezTo>
                    <a:pt x="13" y="5"/>
                    <a:pt x="13" y="4"/>
                    <a:pt x="12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7" y="9"/>
                    <a:pt x="8" y="9"/>
                    <a:pt x="9" y="10"/>
                  </a:cubicBezTo>
                  <a:cubicBezTo>
                    <a:pt x="9" y="10"/>
                    <a:pt x="10" y="10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5" y="12"/>
                    <a:pt x="16" y="13"/>
                    <a:pt x="16" y="14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20"/>
                    <a:pt x="16" y="21"/>
                  </a:cubicBezTo>
                  <a:cubicBezTo>
                    <a:pt x="16" y="22"/>
                    <a:pt x="15" y="23"/>
                    <a:pt x="14" y="23"/>
                  </a:cubicBezTo>
                  <a:cubicBezTo>
                    <a:pt x="14" y="24"/>
                    <a:pt x="13" y="25"/>
                    <a:pt x="12" y="25"/>
                  </a:cubicBezTo>
                  <a:cubicBezTo>
                    <a:pt x="11" y="25"/>
                    <a:pt x="9" y="25"/>
                    <a:pt x="8" y="25"/>
                  </a:cubicBezTo>
                  <a:cubicBezTo>
                    <a:pt x="7" y="25"/>
                    <a:pt x="5" y="25"/>
                    <a:pt x="4" y="25"/>
                  </a:cubicBezTo>
                  <a:cubicBezTo>
                    <a:pt x="2" y="24"/>
                    <a:pt x="1" y="23"/>
                    <a:pt x="0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7" y="21"/>
                    <a:pt x="8" y="21"/>
                  </a:cubicBezTo>
                  <a:cubicBezTo>
                    <a:pt x="9" y="21"/>
                    <a:pt x="9" y="21"/>
                    <a:pt x="10" y="21"/>
                  </a:cubicBezTo>
                  <a:cubicBezTo>
                    <a:pt x="10" y="21"/>
                    <a:pt x="11" y="21"/>
                    <a:pt x="11" y="21"/>
                  </a:cubicBezTo>
                  <a:cubicBezTo>
                    <a:pt x="12" y="20"/>
                    <a:pt x="12" y="20"/>
                    <a:pt x="12" y="19"/>
                  </a:cubicBezTo>
                  <a:cubicBezTo>
                    <a:pt x="12" y="19"/>
                    <a:pt x="13" y="19"/>
                    <a:pt x="13" y="18"/>
                  </a:cubicBezTo>
                  <a:cubicBezTo>
                    <a:pt x="13" y="17"/>
                    <a:pt x="12" y="16"/>
                    <a:pt x="12" y="16"/>
                  </a:cubicBezTo>
                  <a:cubicBezTo>
                    <a:pt x="11" y="15"/>
                    <a:pt x="10" y="15"/>
                    <a:pt x="10" y="15"/>
                  </a:cubicBezTo>
                  <a:cubicBezTo>
                    <a:pt x="9" y="14"/>
                    <a:pt x="8" y="14"/>
                    <a:pt x="7" y="14"/>
                  </a:cubicBezTo>
                  <a:cubicBezTo>
                    <a:pt x="6" y="13"/>
                    <a:pt x="5" y="13"/>
                    <a:pt x="4" y="13"/>
                  </a:cubicBezTo>
                  <a:cubicBezTo>
                    <a:pt x="3" y="12"/>
                    <a:pt x="2" y="11"/>
                    <a:pt x="2" y="10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1" y="5"/>
                    <a:pt x="2" y="4"/>
                  </a:cubicBezTo>
                  <a:cubicBezTo>
                    <a:pt x="2" y="3"/>
                    <a:pt x="3" y="2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5" y="1"/>
                    <a:pt x="16" y="1"/>
                    <a:pt x="17" y="2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F4E289A-5F46-8151-5607-B78A6F231D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39400" y="639763"/>
              <a:ext cx="15875" cy="793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09564971-CD56-5288-B4FE-3D7BFEB47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4325" y="639763"/>
              <a:ext cx="82550" cy="79375"/>
            </a:xfrm>
            <a:custGeom>
              <a:avLst/>
              <a:gdLst>
                <a:gd name="T0" fmla="*/ 0 w 52"/>
                <a:gd name="T1" fmla="*/ 0 h 50"/>
                <a:gd name="T2" fmla="*/ 12 w 52"/>
                <a:gd name="T3" fmla="*/ 0 h 50"/>
                <a:gd name="T4" fmla="*/ 26 w 52"/>
                <a:gd name="T5" fmla="*/ 34 h 50"/>
                <a:gd name="T6" fmla="*/ 38 w 52"/>
                <a:gd name="T7" fmla="*/ 0 h 50"/>
                <a:gd name="T8" fmla="*/ 52 w 52"/>
                <a:gd name="T9" fmla="*/ 0 h 50"/>
                <a:gd name="T10" fmla="*/ 52 w 52"/>
                <a:gd name="T11" fmla="*/ 50 h 50"/>
                <a:gd name="T12" fmla="*/ 44 w 52"/>
                <a:gd name="T13" fmla="*/ 50 h 50"/>
                <a:gd name="T14" fmla="*/ 44 w 52"/>
                <a:gd name="T15" fmla="*/ 8 h 50"/>
                <a:gd name="T16" fmla="*/ 44 w 52"/>
                <a:gd name="T17" fmla="*/ 8 h 50"/>
                <a:gd name="T18" fmla="*/ 28 w 52"/>
                <a:gd name="T19" fmla="*/ 50 h 50"/>
                <a:gd name="T20" fmla="*/ 22 w 52"/>
                <a:gd name="T21" fmla="*/ 50 h 50"/>
                <a:gd name="T22" fmla="*/ 8 w 52"/>
                <a:gd name="T23" fmla="*/ 8 h 50"/>
                <a:gd name="T24" fmla="*/ 8 w 52"/>
                <a:gd name="T25" fmla="*/ 8 h 50"/>
                <a:gd name="T26" fmla="*/ 8 w 52"/>
                <a:gd name="T27" fmla="*/ 50 h 50"/>
                <a:gd name="T28" fmla="*/ 0 w 52"/>
                <a:gd name="T29" fmla="*/ 50 h 50"/>
                <a:gd name="T30" fmla="*/ 0 w 52"/>
                <a:gd name="T31" fmla="*/ 0 h 50"/>
                <a:gd name="T32" fmla="*/ 0 w 52"/>
                <a:gd name="T3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" h="50">
                  <a:moveTo>
                    <a:pt x="0" y="0"/>
                  </a:moveTo>
                  <a:lnTo>
                    <a:pt x="12" y="0"/>
                  </a:lnTo>
                  <a:lnTo>
                    <a:pt x="26" y="34"/>
                  </a:lnTo>
                  <a:lnTo>
                    <a:pt x="38" y="0"/>
                  </a:lnTo>
                  <a:lnTo>
                    <a:pt x="52" y="0"/>
                  </a:lnTo>
                  <a:lnTo>
                    <a:pt x="52" y="50"/>
                  </a:lnTo>
                  <a:lnTo>
                    <a:pt x="44" y="50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28" y="50"/>
                  </a:lnTo>
                  <a:lnTo>
                    <a:pt x="22" y="50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75C9F254-7518-C5B9-9DA0-EA85C3F25D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5925" y="639763"/>
              <a:ext cx="63500" cy="79375"/>
            </a:xfrm>
            <a:custGeom>
              <a:avLst/>
              <a:gdLst>
                <a:gd name="T0" fmla="*/ 20 w 20"/>
                <a:gd name="T1" fmla="*/ 16 h 25"/>
                <a:gd name="T2" fmla="*/ 19 w 20"/>
                <a:gd name="T3" fmla="*/ 20 h 25"/>
                <a:gd name="T4" fmla="*/ 17 w 20"/>
                <a:gd name="T5" fmla="*/ 23 h 25"/>
                <a:gd name="T6" fmla="*/ 14 w 20"/>
                <a:gd name="T7" fmla="*/ 25 h 25"/>
                <a:gd name="T8" fmla="*/ 10 w 20"/>
                <a:gd name="T9" fmla="*/ 25 h 25"/>
                <a:gd name="T10" fmla="*/ 6 w 20"/>
                <a:gd name="T11" fmla="*/ 25 h 25"/>
                <a:gd name="T12" fmla="*/ 3 w 20"/>
                <a:gd name="T13" fmla="*/ 23 h 25"/>
                <a:gd name="T14" fmla="*/ 1 w 20"/>
                <a:gd name="T15" fmla="*/ 20 h 25"/>
                <a:gd name="T16" fmla="*/ 0 w 20"/>
                <a:gd name="T17" fmla="*/ 16 h 25"/>
                <a:gd name="T18" fmla="*/ 0 w 20"/>
                <a:gd name="T19" fmla="*/ 0 h 25"/>
                <a:gd name="T20" fmla="*/ 4 w 20"/>
                <a:gd name="T21" fmla="*/ 0 h 25"/>
                <a:gd name="T22" fmla="*/ 4 w 20"/>
                <a:gd name="T23" fmla="*/ 16 h 25"/>
                <a:gd name="T24" fmla="*/ 5 w 20"/>
                <a:gd name="T25" fmla="*/ 17 h 25"/>
                <a:gd name="T26" fmla="*/ 6 w 20"/>
                <a:gd name="T27" fmla="*/ 19 h 25"/>
                <a:gd name="T28" fmla="*/ 7 w 20"/>
                <a:gd name="T29" fmla="*/ 21 h 25"/>
                <a:gd name="T30" fmla="*/ 10 w 20"/>
                <a:gd name="T31" fmla="*/ 21 h 25"/>
                <a:gd name="T32" fmla="*/ 13 w 20"/>
                <a:gd name="T33" fmla="*/ 21 h 25"/>
                <a:gd name="T34" fmla="*/ 14 w 20"/>
                <a:gd name="T35" fmla="*/ 19 h 25"/>
                <a:gd name="T36" fmla="*/ 15 w 20"/>
                <a:gd name="T37" fmla="*/ 17 h 25"/>
                <a:gd name="T38" fmla="*/ 15 w 20"/>
                <a:gd name="T39" fmla="*/ 16 h 25"/>
                <a:gd name="T40" fmla="*/ 15 w 20"/>
                <a:gd name="T41" fmla="*/ 0 h 25"/>
                <a:gd name="T42" fmla="*/ 20 w 20"/>
                <a:gd name="T43" fmla="*/ 0 h 25"/>
                <a:gd name="T44" fmla="*/ 20 w 20"/>
                <a:gd name="T45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" h="25">
                  <a:moveTo>
                    <a:pt x="20" y="16"/>
                  </a:moveTo>
                  <a:cubicBezTo>
                    <a:pt x="20" y="17"/>
                    <a:pt x="19" y="19"/>
                    <a:pt x="19" y="20"/>
                  </a:cubicBezTo>
                  <a:cubicBezTo>
                    <a:pt x="18" y="21"/>
                    <a:pt x="18" y="22"/>
                    <a:pt x="17" y="23"/>
                  </a:cubicBezTo>
                  <a:cubicBezTo>
                    <a:pt x="16" y="24"/>
                    <a:pt x="15" y="24"/>
                    <a:pt x="14" y="25"/>
                  </a:cubicBezTo>
                  <a:cubicBezTo>
                    <a:pt x="13" y="25"/>
                    <a:pt x="11" y="25"/>
                    <a:pt x="10" y="25"/>
                  </a:cubicBezTo>
                  <a:cubicBezTo>
                    <a:pt x="9" y="25"/>
                    <a:pt x="7" y="25"/>
                    <a:pt x="6" y="25"/>
                  </a:cubicBezTo>
                  <a:cubicBezTo>
                    <a:pt x="5" y="24"/>
                    <a:pt x="4" y="24"/>
                    <a:pt x="3" y="23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0" y="19"/>
                    <a:pt x="0" y="17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5" y="17"/>
                    <a:pt x="5" y="17"/>
                  </a:cubicBezTo>
                  <a:cubicBezTo>
                    <a:pt x="5" y="18"/>
                    <a:pt x="5" y="19"/>
                    <a:pt x="6" y="19"/>
                  </a:cubicBezTo>
                  <a:cubicBezTo>
                    <a:pt x="6" y="20"/>
                    <a:pt x="7" y="20"/>
                    <a:pt x="7" y="21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1" y="21"/>
                    <a:pt x="12" y="21"/>
                    <a:pt x="13" y="21"/>
                  </a:cubicBezTo>
                  <a:cubicBezTo>
                    <a:pt x="13" y="20"/>
                    <a:pt x="14" y="20"/>
                    <a:pt x="14" y="19"/>
                  </a:cubicBezTo>
                  <a:cubicBezTo>
                    <a:pt x="15" y="19"/>
                    <a:pt x="15" y="18"/>
                    <a:pt x="15" y="17"/>
                  </a:cubicBezTo>
                  <a:cubicBezTo>
                    <a:pt x="15" y="17"/>
                    <a:pt x="15" y="16"/>
                    <a:pt x="15" y="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20" y="1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3352BD6-FA8C-DD03-6049-0B2F5E787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58475" y="639763"/>
              <a:ext cx="44450" cy="79375"/>
            </a:xfrm>
            <a:custGeom>
              <a:avLst/>
              <a:gdLst>
                <a:gd name="T0" fmla="*/ 0 w 28"/>
                <a:gd name="T1" fmla="*/ 0 h 50"/>
                <a:gd name="T2" fmla="*/ 8 w 28"/>
                <a:gd name="T3" fmla="*/ 0 h 50"/>
                <a:gd name="T4" fmla="*/ 8 w 28"/>
                <a:gd name="T5" fmla="*/ 42 h 50"/>
                <a:gd name="T6" fmla="*/ 28 w 28"/>
                <a:gd name="T7" fmla="*/ 42 h 50"/>
                <a:gd name="T8" fmla="*/ 28 w 28"/>
                <a:gd name="T9" fmla="*/ 50 h 50"/>
                <a:gd name="T10" fmla="*/ 0 w 28"/>
                <a:gd name="T11" fmla="*/ 50 h 50"/>
                <a:gd name="T12" fmla="*/ 0 w 28"/>
                <a:gd name="T13" fmla="*/ 0 h 50"/>
                <a:gd name="T14" fmla="*/ 0 w 28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50">
                  <a:moveTo>
                    <a:pt x="0" y="0"/>
                  </a:moveTo>
                  <a:lnTo>
                    <a:pt x="8" y="0"/>
                  </a:lnTo>
                  <a:lnTo>
                    <a:pt x="8" y="42"/>
                  </a:lnTo>
                  <a:lnTo>
                    <a:pt x="28" y="42"/>
                  </a:lnTo>
                  <a:lnTo>
                    <a:pt x="28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49A6CFED-7AC8-5804-9D41-4ECDEAD95C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09275" y="639763"/>
              <a:ext cx="79375" cy="79375"/>
            </a:xfrm>
            <a:custGeom>
              <a:avLst/>
              <a:gdLst>
                <a:gd name="T0" fmla="*/ 20 w 50"/>
                <a:gd name="T1" fmla="*/ 0 h 50"/>
                <a:gd name="T2" fmla="*/ 28 w 50"/>
                <a:gd name="T3" fmla="*/ 0 h 50"/>
                <a:gd name="T4" fmla="*/ 50 w 50"/>
                <a:gd name="T5" fmla="*/ 50 h 50"/>
                <a:gd name="T6" fmla="*/ 40 w 50"/>
                <a:gd name="T7" fmla="*/ 50 h 50"/>
                <a:gd name="T8" fmla="*/ 34 w 50"/>
                <a:gd name="T9" fmla="*/ 38 h 50"/>
                <a:gd name="T10" fmla="*/ 14 w 50"/>
                <a:gd name="T11" fmla="*/ 38 h 50"/>
                <a:gd name="T12" fmla="*/ 8 w 50"/>
                <a:gd name="T13" fmla="*/ 50 h 50"/>
                <a:gd name="T14" fmla="*/ 0 w 50"/>
                <a:gd name="T15" fmla="*/ 50 h 50"/>
                <a:gd name="T16" fmla="*/ 20 w 50"/>
                <a:gd name="T17" fmla="*/ 0 h 50"/>
                <a:gd name="T18" fmla="*/ 20 w 50"/>
                <a:gd name="T19" fmla="*/ 0 h 50"/>
                <a:gd name="T20" fmla="*/ 32 w 50"/>
                <a:gd name="T21" fmla="*/ 30 h 50"/>
                <a:gd name="T22" fmla="*/ 24 w 50"/>
                <a:gd name="T23" fmla="*/ 10 h 50"/>
                <a:gd name="T24" fmla="*/ 16 w 50"/>
                <a:gd name="T25" fmla="*/ 30 h 50"/>
                <a:gd name="T26" fmla="*/ 32 w 50"/>
                <a:gd name="T27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50">
                  <a:moveTo>
                    <a:pt x="20" y="0"/>
                  </a:moveTo>
                  <a:lnTo>
                    <a:pt x="28" y="0"/>
                  </a:lnTo>
                  <a:lnTo>
                    <a:pt x="50" y="50"/>
                  </a:lnTo>
                  <a:lnTo>
                    <a:pt x="40" y="50"/>
                  </a:lnTo>
                  <a:lnTo>
                    <a:pt x="34" y="38"/>
                  </a:lnTo>
                  <a:lnTo>
                    <a:pt x="14" y="38"/>
                  </a:lnTo>
                  <a:lnTo>
                    <a:pt x="8" y="50"/>
                  </a:lnTo>
                  <a:lnTo>
                    <a:pt x="0" y="50"/>
                  </a:lnTo>
                  <a:lnTo>
                    <a:pt x="20" y="0"/>
                  </a:lnTo>
                  <a:lnTo>
                    <a:pt x="20" y="0"/>
                  </a:lnTo>
                  <a:close/>
                  <a:moveTo>
                    <a:pt x="32" y="30"/>
                  </a:moveTo>
                  <a:lnTo>
                    <a:pt x="24" y="10"/>
                  </a:lnTo>
                  <a:lnTo>
                    <a:pt x="16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5F0F23C7-A054-C423-563E-B709B83EE9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8650" y="639763"/>
              <a:ext cx="63500" cy="79375"/>
            </a:xfrm>
            <a:custGeom>
              <a:avLst/>
              <a:gdLst>
                <a:gd name="T0" fmla="*/ 16 w 40"/>
                <a:gd name="T1" fmla="*/ 8 h 50"/>
                <a:gd name="T2" fmla="*/ 0 w 40"/>
                <a:gd name="T3" fmla="*/ 8 h 50"/>
                <a:gd name="T4" fmla="*/ 0 w 40"/>
                <a:gd name="T5" fmla="*/ 0 h 50"/>
                <a:gd name="T6" fmla="*/ 40 w 40"/>
                <a:gd name="T7" fmla="*/ 0 h 50"/>
                <a:gd name="T8" fmla="*/ 40 w 40"/>
                <a:gd name="T9" fmla="*/ 8 h 50"/>
                <a:gd name="T10" fmla="*/ 24 w 40"/>
                <a:gd name="T11" fmla="*/ 8 h 50"/>
                <a:gd name="T12" fmla="*/ 24 w 40"/>
                <a:gd name="T13" fmla="*/ 50 h 50"/>
                <a:gd name="T14" fmla="*/ 16 w 40"/>
                <a:gd name="T15" fmla="*/ 50 h 50"/>
                <a:gd name="T16" fmla="*/ 16 w 40"/>
                <a:gd name="T17" fmla="*/ 8 h 50"/>
                <a:gd name="T18" fmla="*/ 16 w 40"/>
                <a:gd name="T19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50">
                  <a:moveTo>
                    <a:pt x="16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24" y="50"/>
                  </a:lnTo>
                  <a:lnTo>
                    <a:pt x="16" y="50"/>
                  </a:lnTo>
                  <a:lnTo>
                    <a:pt x="16" y="8"/>
                  </a:lnTo>
                  <a:lnTo>
                    <a:pt x="16" y="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5580CE8-AD5F-0AA8-1539-E052A3EFA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1675" y="639763"/>
              <a:ext cx="15875" cy="793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DB676385-3141-3F1A-1872-C7684FC392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0250" y="639763"/>
              <a:ext cx="82550" cy="79375"/>
            </a:xfrm>
            <a:custGeom>
              <a:avLst/>
              <a:gdLst>
                <a:gd name="T0" fmla="*/ 0 w 26"/>
                <a:gd name="T1" fmla="*/ 13 h 25"/>
                <a:gd name="T2" fmla="*/ 1 w 26"/>
                <a:gd name="T3" fmla="*/ 7 h 25"/>
                <a:gd name="T4" fmla="*/ 4 w 26"/>
                <a:gd name="T5" fmla="*/ 3 h 25"/>
                <a:gd name="T6" fmla="*/ 8 w 26"/>
                <a:gd name="T7" fmla="*/ 1 h 25"/>
                <a:gd name="T8" fmla="*/ 13 w 26"/>
                <a:gd name="T9" fmla="*/ 0 h 25"/>
                <a:gd name="T10" fmla="*/ 18 w 26"/>
                <a:gd name="T11" fmla="*/ 1 h 25"/>
                <a:gd name="T12" fmla="*/ 23 w 26"/>
                <a:gd name="T13" fmla="*/ 3 h 25"/>
                <a:gd name="T14" fmla="*/ 25 w 26"/>
                <a:gd name="T15" fmla="*/ 7 h 25"/>
                <a:gd name="T16" fmla="*/ 26 w 26"/>
                <a:gd name="T17" fmla="*/ 12 h 25"/>
                <a:gd name="T18" fmla="*/ 25 w 26"/>
                <a:gd name="T19" fmla="*/ 18 h 25"/>
                <a:gd name="T20" fmla="*/ 23 w 26"/>
                <a:gd name="T21" fmla="*/ 22 h 25"/>
                <a:gd name="T22" fmla="*/ 18 w 26"/>
                <a:gd name="T23" fmla="*/ 24 h 25"/>
                <a:gd name="T24" fmla="*/ 13 w 26"/>
                <a:gd name="T25" fmla="*/ 25 h 25"/>
                <a:gd name="T26" fmla="*/ 8 w 26"/>
                <a:gd name="T27" fmla="*/ 24 h 25"/>
                <a:gd name="T28" fmla="*/ 4 w 26"/>
                <a:gd name="T29" fmla="*/ 22 h 25"/>
                <a:gd name="T30" fmla="*/ 1 w 26"/>
                <a:gd name="T31" fmla="*/ 18 h 25"/>
                <a:gd name="T32" fmla="*/ 0 w 26"/>
                <a:gd name="T33" fmla="*/ 13 h 25"/>
                <a:gd name="T34" fmla="*/ 5 w 26"/>
                <a:gd name="T35" fmla="*/ 12 h 25"/>
                <a:gd name="T36" fmla="*/ 5 w 26"/>
                <a:gd name="T37" fmla="*/ 16 h 25"/>
                <a:gd name="T38" fmla="*/ 7 w 26"/>
                <a:gd name="T39" fmla="*/ 19 h 25"/>
                <a:gd name="T40" fmla="*/ 10 w 26"/>
                <a:gd name="T41" fmla="*/ 21 h 25"/>
                <a:gd name="T42" fmla="*/ 13 w 26"/>
                <a:gd name="T43" fmla="*/ 21 h 25"/>
                <a:gd name="T44" fmla="*/ 17 w 26"/>
                <a:gd name="T45" fmla="*/ 21 h 25"/>
                <a:gd name="T46" fmla="*/ 19 w 26"/>
                <a:gd name="T47" fmla="*/ 19 h 25"/>
                <a:gd name="T48" fmla="*/ 21 w 26"/>
                <a:gd name="T49" fmla="*/ 16 h 25"/>
                <a:gd name="T50" fmla="*/ 22 w 26"/>
                <a:gd name="T51" fmla="*/ 12 h 25"/>
                <a:gd name="T52" fmla="*/ 21 w 26"/>
                <a:gd name="T53" fmla="*/ 9 h 25"/>
                <a:gd name="T54" fmla="*/ 19 w 26"/>
                <a:gd name="T55" fmla="*/ 6 h 25"/>
                <a:gd name="T56" fmla="*/ 17 w 26"/>
                <a:gd name="T57" fmla="*/ 4 h 25"/>
                <a:gd name="T58" fmla="*/ 13 w 26"/>
                <a:gd name="T59" fmla="*/ 4 h 25"/>
                <a:gd name="T60" fmla="*/ 10 w 26"/>
                <a:gd name="T61" fmla="*/ 4 h 25"/>
                <a:gd name="T62" fmla="*/ 7 w 26"/>
                <a:gd name="T63" fmla="*/ 6 h 25"/>
                <a:gd name="T64" fmla="*/ 5 w 26"/>
                <a:gd name="T65" fmla="*/ 9 h 25"/>
                <a:gd name="T66" fmla="*/ 5 w 26"/>
                <a:gd name="T67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" h="25">
                  <a:moveTo>
                    <a:pt x="0" y="13"/>
                  </a:moveTo>
                  <a:cubicBezTo>
                    <a:pt x="0" y="11"/>
                    <a:pt x="1" y="9"/>
                    <a:pt x="1" y="7"/>
                  </a:cubicBezTo>
                  <a:cubicBezTo>
                    <a:pt x="2" y="6"/>
                    <a:pt x="3" y="4"/>
                    <a:pt x="4" y="3"/>
                  </a:cubicBezTo>
                  <a:cubicBezTo>
                    <a:pt x="5" y="2"/>
                    <a:pt x="6" y="1"/>
                    <a:pt x="8" y="1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1"/>
                    <a:pt x="21" y="2"/>
                    <a:pt x="23" y="3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9"/>
                    <a:pt x="26" y="10"/>
                    <a:pt x="26" y="12"/>
                  </a:cubicBezTo>
                  <a:cubicBezTo>
                    <a:pt x="26" y="14"/>
                    <a:pt x="26" y="16"/>
                    <a:pt x="25" y="18"/>
                  </a:cubicBezTo>
                  <a:cubicBezTo>
                    <a:pt x="25" y="19"/>
                    <a:pt x="24" y="21"/>
                    <a:pt x="23" y="22"/>
                  </a:cubicBezTo>
                  <a:cubicBezTo>
                    <a:pt x="21" y="23"/>
                    <a:pt x="20" y="24"/>
                    <a:pt x="18" y="24"/>
                  </a:cubicBezTo>
                  <a:cubicBezTo>
                    <a:pt x="17" y="25"/>
                    <a:pt x="15" y="25"/>
                    <a:pt x="13" y="25"/>
                  </a:cubicBezTo>
                  <a:cubicBezTo>
                    <a:pt x="11" y="25"/>
                    <a:pt x="10" y="25"/>
                    <a:pt x="8" y="24"/>
                  </a:cubicBezTo>
                  <a:cubicBezTo>
                    <a:pt x="6" y="24"/>
                    <a:pt x="5" y="23"/>
                    <a:pt x="4" y="22"/>
                  </a:cubicBezTo>
                  <a:cubicBezTo>
                    <a:pt x="3" y="21"/>
                    <a:pt x="2" y="19"/>
                    <a:pt x="1" y="18"/>
                  </a:cubicBezTo>
                  <a:cubicBezTo>
                    <a:pt x="1" y="16"/>
                    <a:pt x="0" y="14"/>
                    <a:pt x="0" y="13"/>
                  </a:cubicBezTo>
                  <a:close/>
                  <a:moveTo>
                    <a:pt x="5" y="12"/>
                  </a:moveTo>
                  <a:cubicBezTo>
                    <a:pt x="5" y="14"/>
                    <a:pt x="5" y="15"/>
                    <a:pt x="5" y="16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8" y="20"/>
                    <a:pt x="9" y="20"/>
                    <a:pt x="10" y="21"/>
                  </a:cubicBezTo>
                  <a:cubicBezTo>
                    <a:pt x="11" y="21"/>
                    <a:pt x="12" y="21"/>
                    <a:pt x="13" y="21"/>
                  </a:cubicBezTo>
                  <a:cubicBezTo>
                    <a:pt x="15" y="21"/>
                    <a:pt x="16" y="21"/>
                    <a:pt x="17" y="21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20" y="18"/>
                    <a:pt x="21" y="17"/>
                    <a:pt x="21" y="16"/>
                  </a:cubicBezTo>
                  <a:cubicBezTo>
                    <a:pt x="21" y="15"/>
                    <a:pt x="22" y="14"/>
                    <a:pt x="22" y="12"/>
                  </a:cubicBezTo>
                  <a:cubicBezTo>
                    <a:pt x="22" y="11"/>
                    <a:pt x="21" y="10"/>
                    <a:pt x="21" y="9"/>
                  </a:cubicBezTo>
                  <a:cubicBezTo>
                    <a:pt x="21" y="8"/>
                    <a:pt x="20" y="7"/>
                    <a:pt x="19" y="6"/>
                  </a:cubicBezTo>
                  <a:cubicBezTo>
                    <a:pt x="19" y="5"/>
                    <a:pt x="18" y="5"/>
                    <a:pt x="17" y="4"/>
                  </a:cubicBezTo>
                  <a:cubicBezTo>
                    <a:pt x="16" y="4"/>
                    <a:pt x="15" y="4"/>
                    <a:pt x="13" y="4"/>
                  </a:cubicBezTo>
                  <a:cubicBezTo>
                    <a:pt x="12" y="4"/>
                    <a:pt x="11" y="4"/>
                    <a:pt x="10" y="4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6" y="7"/>
                    <a:pt x="6" y="8"/>
                    <a:pt x="5" y="9"/>
                  </a:cubicBezTo>
                  <a:cubicBezTo>
                    <a:pt x="5" y="10"/>
                    <a:pt x="5" y="11"/>
                    <a:pt x="5" y="12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48D2AD9-141C-2C46-E92D-69C86FA48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8675" y="639763"/>
              <a:ext cx="69850" cy="79375"/>
            </a:xfrm>
            <a:custGeom>
              <a:avLst/>
              <a:gdLst>
                <a:gd name="T0" fmla="*/ 0 w 44"/>
                <a:gd name="T1" fmla="*/ 0 h 50"/>
                <a:gd name="T2" fmla="*/ 12 w 44"/>
                <a:gd name="T3" fmla="*/ 0 h 50"/>
                <a:gd name="T4" fmla="*/ 36 w 44"/>
                <a:gd name="T5" fmla="*/ 36 h 50"/>
                <a:gd name="T6" fmla="*/ 36 w 44"/>
                <a:gd name="T7" fmla="*/ 36 h 50"/>
                <a:gd name="T8" fmla="*/ 36 w 44"/>
                <a:gd name="T9" fmla="*/ 0 h 50"/>
                <a:gd name="T10" fmla="*/ 44 w 44"/>
                <a:gd name="T11" fmla="*/ 0 h 50"/>
                <a:gd name="T12" fmla="*/ 44 w 44"/>
                <a:gd name="T13" fmla="*/ 50 h 50"/>
                <a:gd name="T14" fmla="*/ 34 w 44"/>
                <a:gd name="T15" fmla="*/ 50 h 50"/>
                <a:gd name="T16" fmla="*/ 8 w 44"/>
                <a:gd name="T17" fmla="*/ 12 h 50"/>
                <a:gd name="T18" fmla="*/ 8 w 44"/>
                <a:gd name="T19" fmla="*/ 12 h 50"/>
                <a:gd name="T20" fmla="*/ 8 w 44"/>
                <a:gd name="T21" fmla="*/ 50 h 50"/>
                <a:gd name="T22" fmla="*/ 0 w 44"/>
                <a:gd name="T23" fmla="*/ 50 h 50"/>
                <a:gd name="T24" fmla="*/ 0 w 44"/>
                <a:gd name="T2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50">
                  <a:moveTo>
                    <a:pt x="0" y="0"/>
                  </a:moveTo>
                  <a:lnTo>
                    <a:pt x="12" y="0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44" y="50"/>
                  </a:lnTo>
                  <a:lnTo>
                    <a:pt x="34" y="5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50"/>
                  </a:lnTo>
                  <a:lnTo>
                    <a:pt x="0" y="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228F7D6-1F6C-BAA3-BECC-37B89B56C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09325" y="639763"/>
              <a:ext cx="73025" cy="79375"/>
            </a:xfrm>
            <a:custGeom>
              <a:avLst/>
              <a:gdLst>
                <a:gd name="T0" fmla="*/ 18 w 23"/>
                <a:gd name="T1" fmla="*/ 19 h 25"/>
                <a:gd name="T2" fmla="*/ 23 w 23"/>
                <a:gd name="T3" fmla="*/ 25 h 25"/>
                <a:gd name="T4" fmla="*/ 18 w 23"/>
                <a:gd name="T5" fmla="*/ 25 h 25"/>
                <a:gd name="T6" fmla="*/ 15 w 23"/>
                <a:gd name="T7" fmla="*/ 22 h 25"/>
                <a:gd name="T8" fmla="*/ 12 w 23"/>
                <a:gd name="T9" fmla="*/ 24 h 25"/>
                <a:gd name="T10" fmla="*/ 8 w 23"/>
                <a:gd name="T11" fmla="*/ 25 h 25"/>
                <a:gd name="T12" fmla="*/ 5 w 23"/>
                <a:gd name="T13" fmla="*/ 25 h 25"/>
                <a:gd name="T14" fmla="*/ 3 w 23"/>
                <a:gd name="T15" fmla="*/ 23 h 25"/>
                <a:gd name="T16" fmla="*/ 1 w 23"/>
                <a:gd name="T17" fmla="*/ 21 h 25"/>
                <a:gd name="T18" fmla="*/ 0 w 23"/>
                <a:gd name="T19" fmla="*/ 18 h 25"/>
                <a:gd name="T20" fmla="*/ 0 w 23"/>
                <a:gd name="T21" fmla="*/ 16 h 25"/>
                <a:gd name="T22" fmla="*/ 2 w 23"/>
                <a:gd name="T23" fmla="*/ 14 h 25"/>
                <a:gd name="T24" fmla="*/ 3 w 23"/>
                <a:gd name="T25" fmla="*/ 12 h 25"/>
                <a:gd name="T26" fmla="*/ 5 w 23"/>
                <a:gd name="T27" fmla="*/ 11 h 25"/>
                <a:gd name="T28" fmla="*/ 4 w 23"/>
                <a:gd name="T29" fmla="*/ 10 h 25"/>
                <a:gd name="T30" fmla="*/ 3 w 23"/>
                <a:gd name="T31" fmla="*/ 9 h 25"/>
                <a:gd name="T32" fmla="*/ 3 w 23"/>
                <a:gd name="T33" fmla="*/ 7 h 25"/>
                <a:gd name="T34" fmla="*/ 2 w 23"/>
                <a:gd name="T35" fmla="*/ 6 h 25"/>
                <a:gd name="T36" fmla="*/ 3 w 23"/>
                <a:gd name="T37" fmla="*/ 3 h 25"/>
                <a:gd name="T38" fmla="*/ 5 w 23"/>
                <a:gd name="T39" fmla="*/ 1 h 25"/>
                <a:gd name="T40" fmla="*/ 7 w 23"/>
                <a:gd name="T41" fmla="*/ 0 h 25"/>
                <a:gd name="T42" fmla="*/ 9 w 23"/>
                <a:gd name="T43" fmla="*/ 0 h 25"/>
                <a:gd name="T44" fmla="*/ 12 w 23"/>
                <a:gd name="T45" fmla="*/ 0 h 25"/>
                <a:gd name="T46" fmla="*/ 14 w 23"/>
                <a:gd name="T47" fmla="*/ 1 h 25"/>
                <a:gd name="T48" fmla="*/ 16 w 23"/>
                <a:gd name="T49" fmla="*/ 3 h 25"/>
                <a:gd name="T50" fmla="*/ 16 w 23"/>
                <a:gd name="T51" fmla="*/ 5 h 25"/>
                <a:gd name="T52" fmla="*/ 16 w 23"/>
                <a:gd name="T53" fmla="*/ 8 h 25"/>
                <a:gd name="T54" fmla="*/ 15 w 23"/>
                <a:gd name="T55" fmla="*/ 9 h 25"/>
                <a:gd name="T56" fmla="*/ 13 w 23"/>
                <a:gd name="T57" fmla="*/ 11 h 25"/>
                <a:gd name="T58" fmla="*/ 11 w 23"/>
                <a:gd name="T59" fmla="*/ 12 h 25"/>
                <a:gd name="T60" fmla="*/ 15 w 23"/>
                <a:gd name="T61" fmla="*/ 16 h 25"/>
                <a:gd name="T62" fmla="*/ 18 w 23"/>
                <a:gd name="T63" fmla="*/ 12 h 25"/>
                <a:gd name="T64" fmla="*/ 23 w 23"/>
                <a:gd name="T65" fmla="*/ 12 h 25"/>
                <a:gd name="T66" fmla="*/ 18 w 23"/>
                <a:gd name="T67" fmla="*/ 19 h 25"/>
                <a:gd name="T68" fmla="*/ 8 w 23"/>
                <a:gd name="T69" fmla="*/ 14 h 25"/>
                <a:gd name="T70" fmla="*/ 7 w 23"/>
                <a:gd name="T71" fmla="*/ 14 h 25"/>
                <a:gd name="T72" fmla="*/ 6 w 23"/>
                <a:gd name="T73" fmla="*/ 15 h 25"/>
                <a:gd name="T74" fmla="*/ 5 w 23"/>
                <a:gd name="T75" fmla="*/ 16 h 25"/>
                <a:gd name="T76" fmla="*/ 5 w 23"/>
                <a:gd name="T77" fmla="*/ 18 h 25"/>
                <a:gd name="T78" fmla="*/ 5 w 23"/>
                <a:gd name="T79" fmla="*/ 19 h 25"/>
                <a:gd name="T80" fmla="*/ 6 w 23"/>
                <a:gd name="T81" fmla="*/ 21 h 25"/>
                <a:gd name="T82" fmla="*/ 7 w 23"/>
                <a:gd name="T83" fmla="*/ 21 h 25"/>
                <a:gd name="T84" fmla="*/ 8 w 23"/>
                <a:gd name="T85" fmla="*/ 22 h 25"/>
                <a:gd name="T86" fmla="*/ 11 w 23"/>
                <a:gd name="T87" fmla="*/ 21 h 25"/>
                <a:gd name="T88" fmla="*/ 13 w 23"/>
                <a:gd name="T89" fmla="*/ 19 h 25"/>
                <a:gd name="T90" fmla="*/ 8 w 23"/>
                <a:gd name="T91" fmla="*/ 14 h 25"/>
                <a:gd name="T92" fmla="*/ 10 w 23"/>
                <a:gd name="T93" fmla="*/ 3 h 25"/>
                <a:gd name="T94" fmla="*/ 7 w 23"/>
                <a:gd name="T95" fmla="*/ 4 h 25"/>
                <a:gd name="T96" fmla="*/ 7 w 23"/>
                <a:gd name="T97" fmla="*/ 6 h 25"/>
                <a:gd name="T98" fmla="*/ 7 w 23"/>
                <a:gd name="T99" fmla="*/ 7 h 25"/>
                <a:gd name="T100" fmla="*/ 7 w 23"/>
                <a:gd name="T101" fmla="*/ 8 h 25"/>
                <a:gd name="T102" fmla="*/ 8 w 23"/>
                <a:gd name="T103" fmla="*/ 9 h 25"/>
                <a:gd name="T104" fmla="*/ 9 w 23"/>
                <a:gd name="T105" fmla="*/ 9 h 25"/>
                <a:gd name="T106" fmla="*/ 10 w 23"/>
                <a:gd name="T107" fmla="*/ 9 h 25"/>
                <a:gd name="T108" fmla="*/ 11 w 23"/>
                <a:gd name="T109" fmla="*/ 8 h 25"/>
                <a:gd name="T110" fmla="*/ 12 w 23"/>
                <a:gd name="T111" fmla="*/ 7 h 25"/>
                <a:gd name="T112" fmla="*/ 12 w 23"/>
                <a:gd name="T113" fmla="*/ 6 h 25"/>
                <a:gd name="T114" fmla="*/ 11 w 23"/>
                <a:gd name="T115" fmla="*/ 4 h 25"/>
                <a:gd name="T116" fmla="*/ 10 w 23"/>
                <a:gd name="T117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3" h="25">
                  <a:moveTo>
                    <a:pt x="18" y="19"/>
                  </a:moveTo>
                  <a:cubicBezTo>
                    <a:pt x="23" y="25"/>
                    <a:pt x="23" y="25"/>
                    <a:pt x="23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3"/>
                    <a:pt x="13" y="24"/>
                    <a:pt x="12" y="24"/>
                  </a:cubicBezTo>
                  <a:cubicBezTo>
                    <a:pt x="11" y="25"/>
                    <a:pt x="10" y="25"/>
                    <a:pt x="8" y="25"/>
                  </a:cubicBezTo>
                  <a:cubicBezTo>
                    <a:pt x="7" y="25"/>
                    <a:pt x="6" y="25"/>
                    <a:pt x="5" y="25"/>
                  </a:cubicBezTo>
                  <a:cubicBezTo>
                    <a:pt x="4" y="25"/>
                    <a:pt x="3" y="24"/>
                    <a:pt x="3" y="23"/>
                  </a:cubicBezTo>
                  <a:cubicBezTo>
                    <a:pt x="2" y="23"/>
                    <a:pt x="1" y="22"/>
                    <a:pt x="1" y="21"/>
                  </a:cubicBezTo>
                  <a:cubicBezTo>
                    <a:pt x="0" y="20"/>
                    <a:pt x="0" y="19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1" y="15"/>
                    <a:pt x="1" y="14"/>
                    <a:pt x="2" y="14"/>
                  </a:cubicBezTo>
                  <a:cubicBezTo>
                    <a:pt x="2" y="13"/>
                    <a:pt x="3" y="13"/>
                    <a:pt x="3" y="12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5" y="11"/>
                    <a:pt x="5" y="10"/>
                    <a:pt x="4" y="10"/>
                  </a:cubicBezTo>
                  <a:cubicBezTo>
                    <a:pt x="4" y="10"/>
                    <a:pt x="4" y="9"/>
                    <a:pt x="3" y="9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2" y="6"/>
                    <a:pt x="2" y="6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3" y="0"/>
                    <a:pt x="14" y="1"/>
                    <a:pt x="14" y="1"/>
                  </a:cubicBezTo>
                  <a:cubicBezTo>
                    <a:pt x="15" y="2"/>
                    <a:pt x="15" y="2"/>
                    <a:pt x="16" y="3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6" y="6"/>
                    <a:pt x="16" y="7"/>
                    <a:pt x="16" y="8"/>
                  </a:cubicBezTo>
                  <a:cubicBezTo>
                    <a:pt x="16" y="8"/>
                    <a:pt x="15" y="9"/>
                    <a:pt x="15" y="9"/>
                  </a:cubicBezTo>
                  <a:cubicBezTo>
                    <a:pt x="14" y="10"/>
                    <a:pt x="14" y="10"/>
                    <a:pt x="13" y="11"/>
                  </a:cubicBezTo>
                  <a:cubicBezTo>
                    <a:pt x="13" y="11"/>
                    <a:pt x="12" y="11"/>
                    <a:pt x="11" y="12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18" y="19"/>
                    <a:pt x="18" y="19"/>
                    <a:pt x="18" y="19"/>
                  </a:cubicBezTo>
                  <a:close/>
                  <a:moveTo>
                    <a:pt x="8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20"/>
                    <a:pt x="5" y="20"/>
                    <a:pt x="6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9" y="22"/>
                    <a:pt x="10" y="21"/>
                    <a:pt x="11" y="21"/>
                  </a:cubicBezTo>
                  <a:cubicBezTo>
                    <a:pt x="12" y="20"/>
                    <a:pt x="12" y="20"/>
                    <a:pt x="13" y="19"/>
                  </a:cubicBezTo>
                  <a:lnTo>
                    <a:pt x="8" y="14"/>
                  </a:lnTo>
                  <a:close/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7" y="4"/>
                    <a:pt x="7" y="5"/>
                    <a:pt x="7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9"/>
                    <a:pt x="10" y="9"/>
                    <a:pt x="10" y="9"/>
                  </a:cubicBezTo>
                  <a:cubicBezTo>
                    <a:pt x="10" y="8"/>
                    <a:pt x="11" y="8"/>
                    <a:pt x="11" y="8"/>
                  </a:cubicBezTo>
                  <a:cubicBezTo>
                    <a:pt x="11" y="8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1" y="4"/>
                    <a:pt x="10" y="3"/>
                    <a:pt x="10" y="3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EF668B3-1385-71A3-0206-FF18E40A7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20450" y="639763"/>
              <a:ext cx="79375" cy="79375"/>
            </a:xfrm>
            <a:custGeom>
              <a:avLst/>
              <a:gdLst>
                <a:gd name="T0" fmla="*/ 22 w 50"/>
                <a:gd name="T1" fmla="*/ 0 h 50"/>
                <a:gd name="T2" fmla="*/ 30 w 50"/>
                <a:gd name="T3" fmla="*/ 0 h 50"/>
                <a:gd name="T4" fmla="*/ 50 w 50"/>
                <a:gd name="T5" fmla="*/ 50 h 50"/>
                <a:gd name="T6" fmla="*/ 40 w 50"/>
                <a:gd name="T7" fmla="*/ 50 h 50"/>
                <a:gd name="T8" fmla="*/ 36 w 50"/>
                <a:gd name="T9" fmla="*/ 38 h 50"/>
                <a:gd name="T10" fmla="*/ 16 w 50"/>
                <a:gd name="T11" fmla="*/ 38 h 50"/>
                <a:gd name="T12" fmla="*/ 10 w 50"/>
                <a:gd name="T13" fmla="*/ 50 h 50"/>
                <a:gd name="T14" fmla="*/ 0 w 50"/>
                <a:gd name="T15" fmla="*/ 50 h 50"/>
                <a:gd name="T16" fmla="*/ 22 w 50"/>
                <a:gd name="T17" fmla="*/ 0 h 50"/>
                <a:gd name="T18" fmla="*/ 34 w 50"/>
                <a:gd name="T19" fmla="*/ 30 h 50"/>
                <a:gd name="T20" fmla="*/ 26 w 50"/>
                <a:gd name="T21" fmla="*/ 10 h 50"/>
                <a:gd name="T22" fmla="*/ 18 w 50"/>
                <a:gd name="T23" fmla="*/ 30 h 50"/>
                <a:gd name="T24" fmla="*/ 34 w 50"/>
                <a:gd name="T25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0">
                  <a:moveTo>
                    <a:pt x="22" y="0"/>
                  </a:moveTo>
                  <a:lnTo>
                    <a:pt x="30" y="0"/>
                  </a:lnTo>
                  <a:lnTo>
                    <a:pt x="50" y="50"/>
                  </a:lnTo>
                  <a:lnTo>
                    <a:pt x="40" y="50"/>
                  </a:lnTo>
                  <a:lnTo>
                    <a:pt x="36" y="38"/>
                  </a:lnTo>
                  <a:lnTo>
                    <a:pt x="16" y="38"/>
                  </a:lnTo>
                  <a:lnTo>
                    <a:pt x="10" y="50"/>
                  </a:lnTo>
                  <a:lnTo>
                    <a:pt x="0" y="50"/>
                  </a:lnTo>
                  <a:lnTo>
                    <a:pt x="22" y="0"/>
                  </a:lnTo>
                  <a:close/>
                  <a:moveTo>
                    <a:pt x="34" y="30"/>
                  </a:moveTo>
                  <a:lnTo>
                    <a:pt x="26" y="10"/>
                  </a:lnTo>
                  <a:lnTo>
                    <a:pt x="18" y="30"/>
                  </a:lnTo>
                  <a:lnTo>
                    <a:pt x="34" y="3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8380D6C2-B3E1-0532-49EF-64EEB71BA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2525" y="639763"/>
              <a:ext cx="69850" cy="79375"/>
            </a:xfrm>
            <a:custGeom>
              <a:avLst/>
              <a:gdLst>
                <a:gd name="T0" fmla="*/ 0 w 44"/>
                <a:gd name="T1" fmla="*/ 0 h 50"/>
                <a:gd name="T2" fmla="*/ 12 w 44"/>
                <a:gd name="T3" fmla="*/ 0 h 50"/>
                <a:gd name="T4" fmla="*/ 34 w 44"/>
                <a:gd name="T5" fmla="*/ 36 h 50"/>
                <a:gd name="T6" fmla="*/ 34 w 44"/>
                <a:gd name="T7" fmla="*/ 36 h 50"/>
                <a:gd name="T8" fmla="*/ 34 w 44"/>
                <a:gd name="T9" fmla="*/ 0 h 50"/>
                <a:gd name="T10" fmla="*/ 44 w 44"/>
                <a:gd name="T11" fmla="*/ 0 h 50"/>
                <a:gd name="T12" fmla="*/ 44 w 44"/>
                <a:gd name="T13" fmla="*/ 50 h 50"/>
                <a:gd name="T14" fmla="*/ 32 w 44"/>
                <a:gd name="T15" fmla="*/ 50 h 50"/>
                <a:gd name="T16" fmla="*/ 8 w 44"/>
                <a:gd name="T17" fmla="*/ 12 h 50"/>
                <a:gd name="T18" fmla="*/ 8 w 44"/>
                <a:gd name="T19" fmla="*/ 12 h 50"/>
                <a:gd name="T20" fmla="*/ 8 w 44"/>
                <a:gd name="T21" fmla="*/ 50 h 50"/>
                <a:gd name="T22" fmla="*/ 0 w 44"/>
                <a:gd name="T23" fmla="*/ 50 h 50"/>
                <a:gd name="T24" fmla="*/ 0 w 44"/>
                <a:gd name="T25" fmla="*/ 0 h 50"/>
                <a:gd name="T26" fmla="*/ 0 w 44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50">
                  <a:moveTo>
                    <a:pt x="0" y="0"/>
                  </a:moveTo>
                  <a:lnTo>
                    <a:pt x="12" y="0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44" y="50"/>
                  </a:lnTo>
                  <a:lnTo>
                    <a:pt x="32" y="50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8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D056142A-4F8E-C534-2FD5-C5A3BEB731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391900" y="639763"/>
              <a:ext cx="79375" cy="79375"/>
            </a:xfrm>
            <a:custGeom>
              <a:avLst/>
              <a:gdLst>
                <a:gd name="T0" fmla="*/ 22 w 50"/>
                <a:gd name="T1" fmla="*/ 0 h 50"/>
                <a:gd name="T2" fmla="*/ 30 w 50"/>
                <a:gd name="T3" fmla="*/ 0 h 50"/>
                <a:gd name="T4" fmla="*/ 50 w 50"/>
                <a:gd name="T5" fmla="*/ 50 h 50"/>
                <a:gd name="T6" fmla="*/ 40 w 50"/>
                <a:gd name="T7" fmla="*/ 50 h 50"/>
                <a:gd name="T8" fmla="*/ 36 w 50"/>
                <a:gd name="T9" fmla="*/ 38 h 50"/>
                <a:gd name="T10" fmla="*/ 14 w 50"/>
                <a:gd name="T11" fmla="*/ 38 h 50"/>
                <a:gd name="T12" fmla="*/ 10 w 50"/>
                <a:gd name="T13" fmla="*/ 50 h 50"/>
                <a:gd name="T14" fmla="*/ 0 w 50"/>
                <a:gd name="T15" fmla="*/ 50 h 50"/>
                <a:gd name="T16" fmla="*/ 22 w 50"/>
                <a:gd name="T17" fmla="*/ 0 h 50"/>
                <a:gd name="T18" fmla="*/ 32 w 50"/>
                <a:gd name="T19" fmla="*/ 30 h 50"/>
                <a:gd name="T20" fmla="*/ 26 w 50"/>
                <a:gd name="T21" fmla="*/ 10 h 50"/>
                <a:gd name="T22" fmla="*/ 18 w 50"/>
                <a:gd name="T23" fmla="*/ 30 h 50"/>
                <a:gd name="T24" fmla="*/ 32 w 50"/>
                <a:gd name="T25" fmla="*/ 3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50">
                  <a:moveTo>
                    <a:pt x="22" y="0"/>
                  </a:moveTo>
                  <a:lnTo>
                    <a:pt x="30" y="0"/>
                  </a:lnTo>
                  <a:lnTo>
                    <a:pt x="50" y="50"/>
                  </a:lnTo>
                  <a:lnTo>
                    <a:pt x="40" y="50"/>
                  </a:lnTo>
                  <a:lnTo>
                    <a:pt x="36" y="38"/>
                  </a:lnTo>
                  <a:lnTo>
                    <a:pt x="14" y="38"/>
                  </a:lnTo>
                  <a:lnTo>
                    <a:pt x="10" y="50"/>
                  </a:lnTo>
                  <a:lnTo>
                    <a:pt x="0" y="50"/>
                  </a:lnTo>
                  <a:lnTo>
                    <a:pt x="22" y="0"/>
                  </a:lnTo>
                  <a:close/>
                  <a:moveTo>
                    <a:pt x="32" y="30"/>
                  </a:moveTo>
                  <a:lnTo>
                    <a:pt x="26" y="10"/>
                  </a:lnTo>
                  <a:lnTo>
                    <a:pt x="18" y="30"/>
                  </a:lnTo>
                  <a:lnTo>
                    <a:pt x="32" y="3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817F407D-BA0D-E384-5D24-EE611DC52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0800" y="639763"/>
              <a:ext cx="47625" cy="79375"/>
            </a:xfrm>
            <a:custGeom>
              <a:avLst/>
              <a:gdLst>
                <a:gd name="T0" fmla="*/ 0 w 30"/>
                <a:gd name="T1" fmla="*/ 0 h 50"/>
                <a:gd name="T2" fmla="*/ 10 w 30"/>
                <a:gd name="T3" fmla="*/ 0 h 50"/>
                <a:gd name="T4" fmla="*/ 10 w 30"/>
                <a:gd name="T5" fmla="*/ 42 h 50"/>
                <a:gd name="T6" fmla="*/ 30 w 30"/>
                <a:gd name="T7" fmla="*/ 42 h 50"/>
                <a:gd name="T8" fmla="*/ 30 w 30"/>
                <a:gd name="T9" fmla="*/ 50 h 50"/>
                <a:gd name="T10" fmla="*/ 0 w 30"/>
                <a:gd name="T11" fmla="*/ 50 h 50"/>
                <a:gd name="T12" fmla="*/ 0 w 30"/>
                <a:gd name="T13" fmla="*/ 0 h 50"/>
                <a:gd name="T14" fmla="*/ 0 w 30"/>
                <a:gd name="T1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50">
                  <a:moveTo>
                    <a:pt x="0" y="0"/>
                  </a:moveTo>
                  <a:lnTo>
                    <a:pt x="10" y="0"/>
                  </a:lnTo>
                  <a:lnTo>
                    <a:pt x="10" y="42"/>
                  </a:lnTo>
                  <a:lnTo>
                    <a:pt x="30" y="42"/>
                  </a:lnTo>
                  <a:lnTo>
                    <a:pt x="30" y="50"/>
                  </a:lnTo>
                  <a:lnTo>
                    <a:pt x="0" y="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880990B-51E3-3333-1BFC-CA7054D08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1600" y="639763"/>
              <a:ext cx="69850" cy="79375"/>
            </a:xfrm>
            <a:custGeom>
              <a:avLst/>
              <a:gdLst>
                <a:gd name="T0" fmla="*/ 18 w 44"/>
                <a:gd name="T1" fmla="*/ 28 h 50"/>
                <a:gd name="T2" fmla="*/ 0 w 44"/>
                <a:gd name="T3" fmla="*/ 0 h 50"/>
                <a:gd name="T4" fmla="*/ 10 w 44"/>
                <a:gd name="T5" fmla="*/ 0 h 50"/>
                <a:gd name="T6" fmla="*/ 22 w 44"/>
                <a:gd name="T7" fmla="*/ 20 h 50"/>
                <a:gd name="T8" fmla="*/ 34 w 44"/>
                <a:gd name="T9" fmla="*/ 0 h 50"/>
                <a:gd name="T10" fmla="*/ 44 w 44"/>
                <a:gd name="T11" fmla="*/ 0 h 50"/>
                <a:gd name="T12" fmla="*/ 26 w 44"/>
                <a:gd name="T13" fmla="*/ 28 h 50"/>
                <a:gd name="T14" fmla="*/ 26 w 44"/>
                <a:gd name="T15" fmla="*/ 50 h 50"/>
                <a:gd name="T16" fmla="*/ 18 w 44"/>
                <a:gd name="T17" fmla="*/ 50 h 50"/>
                <a:gd name="T18" fmla="*/ 18 w 44"/>
                <a:gd name="T19" fmla="*/ 28 h 50"/>
                <a:gd name="T20" fmla="*/ 18 w 44"/>
                <a:gd name="T2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50">
                  <a:moveTo>
                    <a:pt x="18" y="2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22" y="20"/>
                  </a:lnTo>
                  <a:lnTo>
                    <a:pt x="34" y="0"/>
                  </a:lnTo>
                  <a:lnTo>
                    <a:pt x="44" y="0"/>
                  </a:lnTo>
                  <a:lnTo>
                    <a:pt x="26" y="28"/>
                  </a:lnTo>
                  <a:lnTo>
                    <a:pt x="26" y="50"/>
                  </a:lnTo>
                  <a:lnTo>
                    <a:pt x="18" y="50"/>
                  </a:lnTo>
                  <a:lnTo>
                    <a:pt x="18" y="28"/>
                  </a:lnTo>
                  <a:lnTo>
                    <a:pt x="18" y="2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8AD02A38-A8C4-6C48-73B3-D59368FF3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04625" y="639763"/>
              <a:ext cx="60325" cy="79375"/>
            </a:xfrm>
            <a:custGeom>
              <a:avLst/>
              <a:gdLst>
                <a:gd name="T0" fmla="*/ 14 w 38"/>
                <a:gd name="T1" fmla="*/ 8 h 50"/>
                <a:gd name="T2" fmla="*/ 0 w 38"/>
                <a:gd name="T3" fmla="*/ 8 h 50"/>
                <a:gd name="T4" fmla="*/ 0 w 38"/>
                <a:gd name="T5" fmla="*/ 0 h 50"/>
                <a:gd name="T6" fmla="*/ 38 w 38"/>
                <a:gd name="T7" fmla="*/ 0 h 50"/>
                <a:gd name="T8" fmla="*/ 38 w 38"/>
                <a:gd name="T9" fmla="*/ 8 h 50"/>
                <a:gd name="T10" fmla="*/ 24 w 38"/>
                <a:gd name="T11" fmla="*/ 8 h 50"/>
                <a:gd name="T12" fmla="*/ 24 w 38"/>
                <a:gd name="T13" fmla="*/ 50 h 50"/>
                <a:gd name="T14" fmla="*/ 14 w 38"/>
                <a:gd name="T15" fmla="*/ 50 h 50"/>
                <a:gd name="T16" fmla="*/ 14 w 38"/>
                <a:gd name="T17" fmla="*/ 8 h 50"/>
                <a:gd name="T18" fmla="*/ 14 w 38"/>
                <a:gd name="T19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50">
                  <a:moveTo>
                    <a:pt x="14" y="8"/>
                  </a:moveTo>
                  <a:lnTo>
                    <a:pt x="0" y="8"/>
                  </a:lnTo>
                  <a:lnTo>
                    <a:pt x="0" y="0"/>
                  </a:lnTo>
                  <a:lnTo>
                    <a:pt x="38" y="0"/>
                  </a:lnTo>
                  <a:lnTo>
                    <a:pt x="38" y="8"/>
                  </a:lnTo>
                  <a:lnTo>
                    <a:pt x="24" y="8"/>
                  </a:lnTo>
                  <a:lnTo>
                    <a:pt x="24" y="50"/>
                  </a:lnTo>
                  <a:lnTo>
                    <a:pt x="14" y="50"/>
                  </a:lnTo>
                  <a:lnTo>
                    <a:pt x="14" y="8"/>
                  </a:lnTo>
                  <a:lnTo>
                    <a:pt x="14" y="8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629C8A5-23DB-8F00-3016-C5A5DC684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77650" y="639763"/>
              <a:ext cx="12700" cy="793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7424798B-76E6-0CD5-57E1-D049A4D24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06225" y="639763"/>
              <a:ext cx="69850" cy="79375"/>
            </a:xfrm>
            <a:custGeom>
              <a:avLst/>
              <a:gdLst>
                <a:gd name="T0" fmla="*/ 18 w 22"/>
                <a:gd name="T1" fmla="*/ 6 h 25"/>
                <a:gd name="T2" fmla="*/ 15 w 22"/>
                <a:gd name="T3" fmla="*/ 4 h 25"/>
                <a:gd name="T4" fmla="*/ 13 w 22"/>
                <a:gd name="T5" fmla="*/ 4 h 25"/>
                <a:gd name="T6" fmla="*/ 9 w 22"/>
                <a:gd name="T7" fmla="*/ 4 h 25"/>
                <a:gd name="T8" fmla="*/ 7 w 22"/>
                <a:gd name="T9" fmla="*/ 6 h 25"/>
                <a:gd name="T10" fmla="*/ 5 w 22"/>
                <a:gd name="T11" fmla="*/ 9 h 25"/>
                <a:gd name="T12" fmla="*/ 4 w 22"/>
                <a:gd name="T13" fmla="*/ 12 h 25"/>
                <a:gd name="T14" fmla="*/ 5 w 22"/>
                <a:gd name="T15" fmla="*/ 16 h 25"/>
                <a:gd name="T16" fmla="*/ 7 w 22"/>
                <a:gd name="T17" fmla="*/ 19 h 25"/>
                <a:gd name="T18" fmla="*/ 9 w 22"/>
                <a:gd name="T19" fmla="*/ 21 h 25"/>
                <a:gd name="T20" fmla="*/ 13 w 22"/>
                <a:gd name="T21" fmla="*/ 21 h 25"/>
                <a:gd name="T22" fmla="*/ 16 w 22"/>
                <a:gd name="T23" fmla="*/ 21 h 25"/>
                <a:gd name="T24" fmla="*/ 18 w 22"/>
                <a:gd name="T25" fmla="*/ 18 h 25"/>
                <a:gd name="T26" fmla="*/ 22 w 22"/>
                <a:gd name="T27" fmla="*/ 21 h 25"/>
                <a:gd name="T28" fmla="*/ 18 w 22"/>
                <a:gd name="T29" fmla="*/ 24 h 25"/>
                <a:gd name="T30" fmla="*/ 13 w 22"/>
                <a:gd name="T31" fmla="*/ 25 h 25"/>
                <a:gd name="T32" fmla="*/ 8 w 22"/>
                <a:gd name="T33" fmla="*/ 24 h 25"/>
                <a:gd name="T34" fmla="*/ 3 w 22"/>
                <a:gd name="T35" fmla="*/ 22 h 25"/>
                <a:gd name="T36" fmla="*/ 1 w 22"/>
                <a:gd name="T37" fmla="*/ 18 h 25"/>
                <a:gd name="T38" fmla="*/ 0 w 22"/>
                <a:gd name="T39" fmla="*/ 13 h 25"/>
                <a:gd name="T40" fmla="*/ 1 w 22"/>
                <a:gd name="T41" fmla="*/ 7 h 25"/>
                <a:gd name="T42" fmla="*/ 3 w 22"/>
                <a:gd name="T43" fmla="*/ 3 h 25"/>
                <a:gd name="T44" fmla="*/ 8 w 22"/>
                <a:gd name="T45" fmla="*/ 1 h 25"/>
                <a:gd name="T46" fmla="*/ 13 w 22"/>
                <a:gd name="T47" fmla="*/ 0 h 25"/>
                <a:gd name="T48" fmla="*/ 17 w 22"/>
                <a:gd name="T49" fmla="*/ 1 h 25"/>
                <a:gd name="T50" fmla="*/ 21 w 22"/>
                <a:gd name="T51" fmla="*/ 4 h 25"/>
                <a:gd name="T52" fmla="*/ 18 w 22"/>
                <a:gd name="T5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25">
                  <a:moveTo>
                    <a:pt x="18" y="6"/>
                  </a:moveTo>
                  <a:cubicBezTo>
                    <a:pt x="17" y="5"/>
                    <a:pt x="16" y="4"/>
                    <a:pt x="15" y="4"/>
                  </a:cubicBezTo>
                  <a:cubicBezTo>
                    <a:pt x="14" y="4"/>
                    <a:pt x="14" y="4"/>
                    <a:pt x="13" y="4"/>
                  </a:cubicBezTo>
                  <a:cubicBezTo>
                    <a:pt x="12" y="4"/>
                    <a:pt x="10" y="4"/>
                    <a:pt x="9" y="4"/>
                  </a:cubicBezTo>
                  <a:cubicBezTo>
                    <a:pt x="8" y="5"/>
                    <a:pt x="7" y="5"/>
                    <a:pt x="7" y="6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4" y="11"/>
                    <a:pt x="4" y="12"/>
                  </a:cubicBezTo>
                  <a:cubicBezTo>
                    <a:pt x="4" y="14"/>
                    <a:pt x="5" y="15"/>
                    <a:pt x="5" y="16"/>
                  </a:cubicBezTo>
                  <a:cubicBezTo>
                    <a:pt x="5" y="17"/>
                    <a:pt x="6" y="18"/>
                    <a:pt x="7" y="19"/>
                  </a:cubicBezTo>
                  <a:cubicBezTo>
                    <a:pt x="7" y="20"/>
                    <a:pt x="8" y="20"/>
                    <a:pt x="9" y="21"/>
                  </a:cubicBezTo>
                  <a:cubicBezTo>
                    <a:pt x="10" y="21"/>
                    <a:pt x="12" y="21"/>
                    <a:pt x="13" y="21"/>
                  </a:cubicBezTo>
                  <a:cubicBezTo>
                    <a:pt x="14" y="21"/>
                    <a:pt x="15" y="21"/>
                    <a:pt x="16" y="21"/>
                  </a:cubicBezTo>
                  <a:cubicBezTo>
                    <a:pt x="17" y="20"/>
                    <a:pt x="17" y="19"/>
                    <a:pt x="18" y="18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2"/>
                    <a:pt x="19" y="24"/>
                    <a:pt x="18" y="24"/>
                  </a:cubicBezTo>
                  <a:cubicBezTo>
                    <a:pt x="16" y="25"/>
                    <a:pt x="15" y="25"/>
                    <a:pt x="13" y="25"/>
                  </a:cubicBezTo>
                  <a:cubicBezTo>
                    <a:pt x="11" y="25"/>
                    <a:pt x="9" y="25"/>
                    <a:pt x="8" y="24"/>
                  </a:cubicBezTo>
                  <a:cubicBezTo>
                    <a:pt x="6" y="24"/>
                    <a:pt x="5" y="23"/>
                    <a:pt x="3" y="22"/>
                  </a:cubicBezTo>
                  <a:cubicBezTo>
                    <a:pt x="2" y="21"/>
                    <a:pt x="1" y="19"/>
                    <a:pt x="1" y="18"/>
                  </a:cubicBezTo>
                  <a:cubicBezTo>
                    <a:pt x="0" y="16"/>
                    <a:pt x="0" y="14"/>
                    <a:pt x="0" y="13"/>
                  </a:cubicBezTo>
                  <a:cubicBezTo>
                    <a:pt x="0" y="11"/>
                    <a:pt x="0" y="9"/>
                    <a:pt x="1" y="7"/>
                  </a:cubicBezTo>
                  <a:cubicBezTo>
                    <a:pt x="1" y="6"/>
                    <a:pt x="2" y="4"/>
                    <a:pt x="3" y="3"/>
                  </a:cubicBezTo>
                  <a:cubicBezTo>
                    <a:pt x="5" y="2"/>
                    <a:pt x="6" y="1"/>
                    <a:pt x="8" y="1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4" y="0"/>
                    <a:pt x="16" y="0"/>
                    <a:pt x="17" y="1"/>
                  </a:cubicBezTo>
                  <a:cubicBezTo>
                    <a:pt x="19" y="1"/>
                    <a:pt x="20" y="2"/>
                    <a:pt x="21" y="4"/>
                  </a:cubicBezTo>
                  <a:lnTo>
                    <a:pt x="18" y="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E5160408-1AD4-6447-0BE5-FB1287E63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2425" y="639763"/>
              <a:ext cx="53975" cy="79375"/>
            </a:xfrm>
            <a:custGeom>
              <a:avLst/>
              <a:gdLst>
                <a:gd name="T0" fmla="*/ 13 w 17"/>
                <a:gd name="T1" fmla="*/ 6 h 25"/>
                <a:gd name="T2" fmla="*/ 12 w 17"/>
                <a:gd name="T3" fmla="*/ 4 h 25"/>
                <a:gd name="T4" fmla="*/ 9 w 17"/>
                <a:gd name="T5" fmla="*/ 4 h 25"/>
                <a:gd name="T6" fmla="*/ 8 w 17"/>
                <a:gd name="T7" fmla="*/ 4 h 25"/>
                <a:gd name="T8" fmla="*/ 6 w 17"/>
                <a:gd name="T9" fmla="*/ 4 h 25"/>
                <a:gd name="T10" fmla="*/ 6 w 17"/>
                <a:gd name="T11" fmla="*/ 5 h 25"/>
                <a:gd name="T12" fmla="*/ 5 w 17"/>
                <a:gd name="T13" fmla="*/ 7 h 25"/>
                <a:gd name="T14" fmla="*/ 6 w 17"/>
                <a:gd name="T15" fmla="*/ 9 h 25"/>
                <a:gd name="T16" fmla="*/ 8 w 17"/>
                <a:gd name="T17" fmla="*/ 10 h 25"/>
                <a:gd name="T18" fmla="*/ 11 w 17"/>
                <a:gd name="T19" fmla="*/ 11 h 25"/>
                <a:gd name="T20" fmla="*/ 14 w 17"/>
                <a:gd name="T21" fmla="*/ 12 h 25"/>
                <a:gd name="T22" fmla="*/ 16 w 17"/>
                <a:gd name="T23" fmla="*/ 14 h 25"/>
                <a:gd name="T24" fmla="*/ 17 w 17"/>
                <a:gd name="T25" fmla="*/ 18 h 25"/>
                <a:gd name="T26" fmla="*/ 16 w 17"/>
                <a:gd name="T27" fmla="*/ 21 h 25"/>
                <a:gd name="T28" fmla="*/ 14 w 17"/>
                <a:gd name="T29" fmla="*/ 23 h 25"/>
                <a:gd name="T30" fmla="*/ 11 w 17"/>
                <a:gd name="T31" fmla="*/ 25 h 25"/>
                <a:gd name="T32" fmla="*/ 8 w 17"/>
                <a:gd name="T33" fmla="*/ 25 h 25"/>
                <a:gd name="T34" fmla="*/ 3 w 17"/>
                <a:gd name="T35" fmla="*/ 25 h 25"/>
                <a:gd name="T36" fmla="*/ 0 w 17"/>
                <a:gd name="T37" fmla="*/ 22 h 25"/>
                <a:gd name="T38" fmla="*/ 3 w 17"/>
                <a:gd name="T39" fmla="*/ 19 h 25"/>
                <a:gd name="T40" fmla="*/ 5 w 17"/>
                <a:gd name="T41" fmla="*/ 21 h 25"/>
                <a:gd name="T42" fmla="*/ 8 w 17"/>
                <a:gd name="T43" fmla="*/ 21 h 25"/>
                <a:gd name="T44" fmla="*/ 9 w 17"/>
                <a:gd name="T45" fmla="*/ 21 h 25"/>
                <a:gd name="T46" fmla="*/ 11 w 17"/>
                <a:gd name="T47" fmla="*/ 21 h 25"/>
                <a:gd name="T48" fmla="*/ 12 w 17"/>
                <a:gd name="T49" fmla="*/ 19 h 25"/>
                <a:gd name="T50" fmla="*/ 12 w 17"/>
                <a:gd name="T51" fmla="*/ 18 h 25"/>
                <a:gd name="T52" fmla="*/ 11 w 17"/>
                <a:gd name="T53" fmla="*/ 16 h 25"/>
                <a:gd name="T54" fmla="*/ 9 w 17"/>
                <a:gd name="T55" fmla="*/ 15 h 25"/>
                <a:gd name="T56" fmla="*/ 6 w 17"/>
                <a:gd name="T57" fmla="*/ 14 h 25"/>
                <a:gd name="T58" fmla="*/ 4 w 17"/>
                <a:gd name="T59" fmla="*/ 13 h 25"/>
                <a:gd name="T60" fmla="*/ 1 w 17"/>
                <a:gd name="T61" fmla="*/ 10 h 25"/>
                <a:gd name="T62" fmla="*/ 1 w 17"/>
                <a:gd name="T63" fmla="*/ 7 h 25"/>
                <a:gd name="T64" fmla="*/ 1 w 17"/>
                <a:gd name="T65" fmla="*/ 4 h 25"/>
                <a:gd name="T66" fmla="*/ 3 w 17"/>
                <a:gd name="T67" fmla="*/ 1 h 25"/>
                <a:gd name="T68" fmla="*/ 6 w 17"/>
                <a:gd name="T69" fmla="*/ 0 h 25"/>
                <a:gd name="T70" fmla="*/ 10 w 17"/>
                <a:gd name="T71" fmla="*/ 0 h 25"/>
                <a:gd name="T72" fmla="*/ 13 w 17"/>
                <a:gd name="T73" fmla="*/ 0 h 25"/>
                <a:gd name="T74" fmla="*/ 17 w 17"/>
                <a:gd name="T75" fmla="*/ 2 h 25"/>
                <a:gd name="T76" fmla="*/ 13 w 17"/>
                <a:gd name="T77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" h="25">
                  <a:moveTo>
                    <a:pt x="13" y="6"/>
                  </a:moveTo>
                  <a:cubicBezTo>
                    <a:pt x="13" y="5"/>
                    <a:pt x="12" y="4"/>
                    <a:pt x="12" y="4"/>
                  </a:cubicBezTo>
                  <a:cubicBezTo>
                    <a:pt x="11" y="4"/>
                    <a:pt x="10" y="4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8"/>
                    <a:pt x="5" y="8"/>
                    <a:pt x="6" y="9"/>
                  </a:cubicBezTo>
                  <a:cubicBezTo>
                    <a:pt x="7" y="9"/>
                    <a:pt x="7" y="9"/>
                    <a:pt x="8" y="10"/>
                  </a:cubicBezTo>
                  <a:cubicBezTo>
                    <a:pt x="9" y="10"/>
                    <a:pt x="10" y="10"/>
                    <a:pt x="11" y="11"/>
                  </a:cubicBezTo>
                  <a:cubicBezTo>
                    <a:pt x="12" y="11"/>
                    <a:pt x="13" y="11"/>
                    <a:pt x="14" y="12"/>
                  </a:cubicBezTo>
                  <a:cubicBezTo>
                    <a:pt x="15" y="12"/>
                    <a:pt x="15" y="13"/>
                    <a:pt x="16" y="14"/>
                  </a:cubicBezTo>
                  <a:cubicBezTo>
                    <a:pt x="16" y="15"/>
                    <a:pt x="17" y="16"/>
                    <a:pt x="17" y="18"/>
                  </a:cubicBezTo>
                  <a:cubicBezTo>
                    <a:pt x="17" y="19"/>
                    <a:pt x="17" y="20"/>
                    <a:pt x="16" y="21"/>
                  </a:cubicBezTo>
                  <a:cubicBezTo>
                    <a:pt x="16" y="22"/>
                    <a:pt x="15" y="23"/>
                    <a:pt x="14" y="23"/>
                  </a:cubicBezTo>
                  <a:cubicBezTo>
                    <a:pt x="13" y="24"/>
                    <a:pt x="12" y="25"/>
                    <a:pt x="11" y="25"/>
                  </a:cubicBezTo>
                  <a:cubicBezTo>
                    <a:pt x="10" y="25"/>
                    <a:pt x="9" y="25"/>
                    <a:pt x="8" y="25"/>
                  </a:cubicBezTo>
                  <a:cubicBezTo>
                    <a:pt x="6" y="25"/>
                    <a:pt x="5" y="25"/>
                    <a:pt x="3" y="25"/>
                  </a:cubicBezTo>
                  <a:cubicBezTo>
                    <a:pt x="2" y="24"/>
                    <a:pt x="1" y="23"/>
                    <a:pt x="0" y="2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4" y="20"/>
                    <a:pt x="5" y="21"/>
                  </a:cubicBezTo>
                  <a:cubicBezTo>
                    <a:pt x="6" y="21"/>
                    <a:pt x="7" y="21"/>
                    <a:pt x="8" y="21"/>
                  </a:cubicBezTo>
                  <a:cubicBezTo>
                    <a:pt x="8" y="21"/>
                    <a:pt x="9" y="21"/>
                    <a:pt x="9" y="21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0"/>
                    <a:pt x="12" y="20"/>
                    <a:pt x="12" y="19"/>
                  </a:cubicBezTo>
                  <a:cubicBezTo>
                    <a:pt x="12" y="19"/>
                    <a:pt x="12" y="19"/>
                    <a:pt x="12" y="18"/>
                  </a:cubicBezTo>
                  <a:cubicBezTo>
                    <a:pt x="12" y="17"/>
                    <a:pt x="12" y="16"/>
                    <a:pt x="11" y="16"/>
                  </a:cubicBezTo>
                  <a:cubicBezTo>
                    <a:pt x="11" y="15"/>
                    <a:pt x="10" y="15"/>
                    <a:pt x="9" y="15"/>
                  </a:cubicBezTo>
                  <a:cubicBezTo>
                    <a:pt x="8" y="14"/>
                    <a:pt x="7" y="14"/>
                    <a:pt x="6" y="14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2" y="11"/>
                    <a:pt x="1" y="10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1"/>
                    <a:pt x="16" y="1"/>
                    <a:pt x="17" y="2"/>
                  </a:cubicBezTo>
                  <a:cubicBezTo>
                    <a:pt x="13" y="6"/>
                    <a:pt x="13" y="6"/>
                    <a:pt x="13" y="6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49E3F6C-00E8-2DD9-D3C0-3D0108DCA8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72725" y="349250"/>
              <a:ext cx="254000" cy="233363"/>
            </a:xfrm>
            <a:custGeom>
              <a:avLst/>
              <a:gdLst>
                <a:gd name="T0" fmla="*/ 25 w 80"/>
                <a:gd name="T1" fmla="*/ 53 h 73"/>
                <a:gd name="T2" fmla="*/ 25 w 80"/>
                <a:gd name="T3" fmla="*/ 38 h 73"/>
                <a:gd name="T4" fmla="*/ 52 w 80"/>
                <a:gd name="T5" fmla="*/ 38 h 73"/>
                <a:gd name="T6" fmla="*/ 64 w 80"/>
                <a:gd name="T7" fmla="*/ 27 h 73"/>
                <a:gd name="T8" fmla="*/ 52 w 80"/>
                <a:gd name="T9" fmla="*/ 16 h 73"/>
                <a:gd name="T10" fmla="*/ 16 w 80"/>
                <a:gd name="T11" fmla="*/ 16 h 73"/>
                <a:gd name="T12" fmla="*/ 16 w 80"/>
                <a:gd name="T13" fmla="*/ 73 h 73"/>
                <a:gd name="T14" fmla="*/ 0 w 80"/>
                <a:gd name="T15" fmla="*/ 73 h 73"/>
                <a:gd name="T16" fmla="*/ 0 w 80"/>
                <a:gd name="T17" fmla="*/ 0 h 73"/>
                <a:gd name="T18" fmla="*/ 52 w 80"/>
                <a:gd name="T19" fmla="*/ 0 h 73"/>
                <a:gd name="T20" fmla="*/ 80 w 80"/>
                <a:gd name="T21" fmla="*/ 26 h 73"/>
                <a:gd name="T22" fmla="*/ 52 w 80"/>
                <a:gd name="T23" fmla="*/ 53 h 73"/>
                <a:gd name="T24" fmla="*/ 25 w 80"/>
                <a:gd name="T25" fmla="*/ 5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73">
                  <a:moveTo>
                    <a:pt x="25" y="53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60" y="38"/>
                    <a:pt x="64" y="34"/>
                    <a:pt x="64" y="27"/>
                  </a:cubicBezTo>
                  <a:cubicBezTo>
                    <a:pt x="64" y="20"/>
                    <a:pt x="60" y="16"/>
                    <a:pt x="5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9" y="0"/>
                    <a:pt x="80" y="10"/>
                    <a:pt x="80" y="26"/>
                  </a:cubicBezTo>
                  <a:cubicBezTo>
                    <a:pt x="80" y="42"/>
                    <a:pt x="69" y="53"/>
                    <a:pt x="52" y="53"/>
                  </a:cubicBezTo>
                  <a:cubicBezTo>
                    <a:pt x="25" y="53"/>
                    <a:pt x="25" y="53"/>
                    <a:pt x="25" y="53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917CE63F-C380-D94A-1E8A-2F2BC67D5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64825" y="396875"/>
              <a:ext cx="222250" cy="185738"/>
            </a:xfrm>
            <a:custGeom>
              <a:avLst/>
              <a:gdLst>
                <a:gd name="T0" fmla="*/ 52 w 70"/>
                <a:gd name="T1" fmla="*/ 58 h 58"/>
                <a:gd name="T2" fmla="*/ 38 w 70"/>
                <a:gd name="T3" fmla="*/ 42 h 58"/>
                <a:gd name="T4" fmla="*/ 20 w 70"/>
                <a:gd name="T5" fmla="*/ 42 h 58"/>
                <a:gd name="T6" fmla="*/ 20 w 70"/>
                <a:gd name="T7" fmla="*/ 31 h 58"/>
                <a:gd name="T8" fmla="*/ 43 w 70"/>
                <a:gd name="T9" fmla="*/ 31 h 58"/>
                <a:gd name="T10" fmla="*/ 52 w 70"/>
                <a:gd name="T11" fmla="*/ 22 h 58"/>
                <a:gd name="T12" fmla="*/ 43 w 70"/>
                <a:gd name="T13" fmla="*/ 12 h 58"/>
                <a:gd name="T14" fmla="*/ 13 w 70"/>
                <a:gd name="T15" fmla="*/ 12 h 58"/>
                <a:gd name="T16" fmla="*/ 13 w 70"/>
                <a:gd name="T17" fmla="*/ 58 h 58"/>
                <a:gd name="T18" fmla="*/ 0 w 70"/>
                <a:gd name="T19" fmla="*/ 58 h 58"/>
                <a:gd name="T20" fmla="*/ 0 w 70"/>
                <a:gd name="T21" fmla="*/ 0 h 58"/>
                <a:gd name="T22" fmla="*/ 43 w 70"/>
                <a:gd name="T23" fmla="*/ 0 h 58"/>
                <a:gd name="T24" fmla="*/ 64 w 70"/>
                <a:gd name="T25" fmla="*/ 21 h 58"/>
                <a:gd name="T26" fmla="*/ 53 w 70"/>
                <a:gd name="T27" fmla="*/ 40 h 58"/>
                <a:gd name="T28" fmla="*/ 70 w 70"/>
                <a:gd name="T29" fmla="*/ 58 h 58"/>
                <a:gd name="T30" fmla="*/ 52 w 70"/>
                <a:gd name="T31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58">
                  <a:moveTo>
                    <a:pt x="52" y="58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9" y="31"/>
                    <a:pt x="52" y="28"/>
                    <a:pt x="52" y="22"/>
                  </a:cubicBezTo>
                  <a:cubicBezTo>
                    <a:pt x="52" y="15"/>
                    <a:pt x="49" y="12"/>
                    <a:pt x="4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56" y="0"/>
                    <a:pt x="64" y="8"/>
                    <a:pt x="64" y="21"/>
                  </a:cubicBezTo>
                  <a:cubicBezTo>
                    <a:pt x="64" y="31"/>
                    <a:pt x="60" y="38"/>
                    <a:pt x="53" y="40"/>
                  </a:cubicBezTo>
                  <a:cubicBezTo>
                    <a:pt x="70" y="58"/>
                    <a:pt x="70" y="58"/>
                    <a:pt x="70" y="58"/>
                  </a:cubicBezTo>
                  <a:cubicBezTo>
                    <a:pt x="52" y="58"/>
                    <a:pt x="52" y="58"/>
                    <a:pt x="52" y="58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3ABD5FB8-2A3C-9390-3C4F-8BDA47870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9300" y="396875"/>
              <a:ext cx="231775" cy="185738"/>
            </a:xfrm>
            <a:custGeom>
              <a:avLst/>
              <a:gdLst>
                <a:gd name="T0" fmla="*/ 29 w 73"/>
                <a:gd name="T1" fmla="*/ 58 h 58"/>
                <a:gd name="T2" fmla="*/ 0 w 73"/>
                <a:gd name="T3" fmla="*/ 28 h 58"/>
                <a:gd name="T4" fmla="*/ 29 w 73"/>
                <a:gd name="T5" fmla="*/ 0 h 58"/>
                <a:gd name="T6" fmla="*/ 44 w 73"/>
                <a:gd name="T7" fmla="*/ 0 h 58"/>
                <a:gd name="T8" fmla="*/ 73 w 73"/>
                <a:gd name="T9" fmla="*/ 28 h 58"/>
                <a:gd name="T10" fmla="*/ 44 w 73"/>
                <a:gd name="T11" fmla="*/ 58 h 58"/>
                <a:gd name="T12" fmla="*/ 29 w 73"/>
                <a:gd name="T13" fmla="*/ 58 h 58"/>
                <a:gd name="T14" fmla="*/ 44 w 73"/>
                <a:gd name="T15" fmla="*/ 46 h 58"/>
                <a:gd name="T16" fmla="*/ 60 w 73"/>
                <a:gd name="T17" fmla="*/ 29 h 58"/>
                <a:gd name="T18" fmla="*/ 44 w 73"/>
                <a:gd name="T19" fmla="*/ 12 h 58"/>
                <a:gd name="T20" fmla="*/ 29 w 73"/>
                <a:gd name="T21" fmla="*/ 12 h 58"/>
                <a:gd name="T22" fmla="*/ 13 w 73"/>
                <a:gd name="T23" fmla="*/ 29 h 58"/>
                <a:gd name="T24" fmla="*/ 29 w 73"/>
                <a:gd name="T25" fmla="*/ 46 h 58"/>
                <a:gd name="T26" fmla="*/ 44 w 73"/>
                <a:gd name="T27" fmla="*/ 4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58">
                  <a:moveTo>
                    <a:pt x="29" y="58"/>
                  </a:moveTo>
                  <a:cubicBezTo>
                    <a:pt x="13" y="58"/>
                    <a:pt x="0" y="45"/>
                    <a:pt x="0" y="28"/>
                  </a:cubicBezTo>
                  <a:cubicBezTo>
                    <a:pt x="0" y="11"/>
                    <a:pt x="13" y="0"/>
                    <a:pt x="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61" y="0"/>
                    <a:pt x="73" y="11"/>
                    <a:pt x="73" y="28"/>
                  </a:cubicBezTo>
                  <a:cubicBezTo>
                    <a:pt x="73" y="45"/>
                    <a:pt x="61" y="58"/>
                    <a:pt x="44" y="58"/>
                  </a:cubicBezTo>
                  <a:lnTo>
                    <a:pt x="29" y="58"/>
                  </a:lnTo>
                  <a:close/>
                  <a:moveTo>
                    <a:pt x="44" y="46"/>
                  </a:moveTo>
                  <a:cubicBezTo>
                    <a:pt x="54" y="46"/>
                    <a:pt x="60" y="39"/>
                    <a:pt x="60" y="29"/>
                  </a:cubicBezTo>
                  <a:cubicBezTo>
                    <a:pt x="60" y="19"/>
                    <a:pt x="54" y="12"/>
                    <a:pt x="44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0" y="12"/>
                    <a:pt x="13" y="19"/>
                    <a:pt x="13" y="29"/>
                  </a:cubicBezTo>
                  <a:cubicBezTo>
                    <a:pt x="13" y="39"/>
                    <a:pt x="20" y="46"/>
                    <a:pt x="29" y="46"/>
                  </a:cubicBezTo>
                  <a:lnTo>
                    <a:pt x="44" y="4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91FCBCA2-2200-5415-D1F5-7F886968A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79175" y="349250"/>
              <a:ext cx="254000" cy="233363"/>
            </a:xfrm>
            <a:custGeom>
              <a:avLst/>
              <a:gdLst>
                <a:gd name="T0" fmla="*/ 1 w 80"/>
                <a:gd name="T1" fmla="*/ 73 h 73"/>
                <a:gd name="T2" fmla="*/ 1 w 80"/>
                <a:gd name="T3" fmla="*/ 57 h 73"/>
                <a:gd name="T4" fmla="*/ 56 w 80"/>
                <a:gd name="T5" fmla="*/ 57 h 73"/>
                <a:gd name="T6" fmla="*/ 65 w 80"/>
                <a:gd name="T7" fmla="*/ 50 h 73"/>
                <a:gd name="T8" fmla="*/ 56 w 80"/>
                <a:gd name="T9" fmla="*/ 42 h 73"/>
                <a:gd name="T10" fmla="*/ 23 w 80"/>
                <a:gd name="T11" fmla="*/ 42 h 73"/>
                <a:gd name="T12" fmla="*/ 0 w 80"/>
                <a:gd name="T13" fmla="*/ 21 h 73"/>
                <a:gd name="T14" fmla="*/ 23 w 80"/>
                <a:gd name="T15" fmla="*/ 0 h 73"/>
                <a:gd name="T16" fmla="*/ 76 w 80"/>
                <a:gd name="T17" fmla="*/ 0 h 73"/>
                <a:gd name="T18" fmla="*/ 76 w 80"/>
                <a:gd name="T19" fmla="*/ 16 h 73"/>
                <a:gd name="T20" fmla="*/ 23 w 80"/>
                <a:gd name="T21" fmla="*/ 16 h 73"/>
                <a:gd name="T22" fmla="*/ 16 w 80"/>
                <a:gd name="T23" fmla="*/ 23 h 73"/>
                <a:gd name="T24" fmla="*/ 23 w 80"/>
                <a:gd name="T25" fmla="*/ 30 h 73"/>
                <a:gd name="T26" fmla="*/ 56 w 80"/>
                <a:gd name="T27" fmla="*/ 30 h 73"/>
                <a:gd name="T28" fmla="*/ 80 w 80"/>
                <a:gd name="T29" fmla="*/ 51 h 73"/>
                <a:gd name="T30" fmla="*/ 56 w 80"/>
                <a:gd name="T31" fmla="*/ 73 h 73"/>
                <a:gd name="T32" fmla="*/ 1 w 80"/>
                <a:gd name="T3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" h="73">
                  <a:moveTo>
                    <a:pt x="1" y="73"/>
                  </a:moveTo>
                  <a:cubicBezTo>
                    <a:pt x="1" y="57"/>
                    <a:pt x="1" y="57"/>
                    <a:pt x="1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2" y="57"/>
                    <a:pt x="65" y="54"/>
                    <a:pt x="65" y="50"/>
                  </a:cubicBezTo>
                  <a:cubicBezTo>
                    <a:pt x="65" y="45"/>
                    <a:pt x="62" y="42"/>
                    <a:pt x="56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8" y="0"/>
                    <a:pt x="2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9" y="16"/>
                    <a:pt x="16" y="18"/>
                    <a:pt x="16" y="23"/>
                  </a:cubicBezTo>
                  <a:cubicBezTo>
                    <a:pt x="16" y="27"/>
                    <a:pt x="19" y="30"/>
                    <a:pt x="23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72" y="30"/>
                    <a:pt x="80" y="37"/>
                    <a:pt x="80" y="51"/>
                  </a:cubicBezTo>
                  <a:cubicBezTo>
                    <a:pt x="80" y="64"/>
                    <a:pt x="72" y="73"/>
                    <a:pt x="56" y="73"/>
                  </a:cubicBezTo>
                  <a:lnTo>
                    <a:pt x="1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C614522D-1DE5-03C6-C467-9B8D4DCDD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80800" y="396875"/>
              <a:ext cx="38100" cy="1857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1F186646-3535-38E4-CAE2-4B840F5F7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7000" y="393700"/>
              <a:ext cx="276225" cy="192088"/>
            </a:xfrm>
            <a:custGeom>
              <a:avLst/>
              <a:gdLst>
                <a:gd name="T0" fmla="*/ 75 w 87"/>
                <a:gd name="T1" fmla="*/ 59 h 60"/>
                <a:gd name="T2" fmla="*/ 65 w 87"/>
                <a:gd name="T3" fmla="*/ 22 h 60"/>
                <a:gd name="T4" fmla="*/ 50 w 87"/>
                <a:gd name="T5" fmla="*/ 55 h 60"/>
                <a:gd name="T6" fmla="*/ 43 w 87"/>
                <a:gd name="T7" fmla="*/ 60 h 60"/>
                <a:gd name="T8" fmla="*/ 37 w 87"/>
                <a:gd name="T9" fmla="*/ 55 h 60"/>
                <a:gd name="T10" fmla="*/ 22 w 87"/>
                <a:gd name="T11" fmla="*/ 22 h 60"/>
                <a:gd name="T12" fmla="*/ 12 w 87"/>
                <a:gd name="T13" fmla="*/ 59 h 60"/>
                <a:gd name="T14" fmla="*/ 0 w 87"/>
                <a:gd name="T15" fmla="*/ 59 h 60"/>
                <a:gd name="T16" fmla="*/ 14 w 87"/>
                <a:gd name="T17" fmla="*/ 5 h 60"/>
                <a:gd name="T18" fmla="*/ 20 w 87"/>
                <a:gd name="T19" fmla="*/ 0 h 60"/>
                <a:gd name="T20" fmla="*/ 26 w 87"/>
                <a:gd name="T21" fmla="*/ 4 h 60"/>
                <a:gd name="T22" fmla="*/ 44 w 87"/>
                <a:gd name="T23" fmla="*/ 41 h 60"/>
                <a:gd name="T24" fmla="*/ 61 w 87"/>
                <a:gd name="T25" fmla="*/ 4 h 60"/>
                <a:gd name="T26" fmla="*/ 67 w 87"/>
                <a:gd name="T27" fmla="*/ 0 h 60"/>
                <a:gd name="T28" fmla="*/ 73 w 87"/>
                <a:gd name="T29" fmla="*/ 5 h 60"/>
                <a:gd name="T30" fmla="*/ 87 w 87"/>
                <a:gd name="T31" fmla="*/ 59 h 60"/>
                <a:gd name="T32" fmla="*/ 75 w 87"/>
                <a:gd name="T33" fmla="*/ 5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60">
                  <a:moveTo>
                    <a:pt x="75" y="59"/>
                  </a:moveTo>
                  <a:cubicBezTo>
                    <a:pt x="65" y="22"/>
                    <a:pt x="65" y="22"/>
                    <a:pt x="65" y="2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48" y="58"/>
                    <a:pt x="47" y="60"/>
                    <a:pt x="43" y="60"/>
                  </a:cubicBezTo>
                  <a:cubicBezTo>
                    <a:pt x="40" y="60"/>
                    <a:pt x="38" y="58"/>
                    <a:pt x="37" y="5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2"/>
                    <a:pt x="17" y="0"/>
                    <a:pt x="20" y="0"/>
                  </a:cubicBezTo>
                  <a:cubicBezTo>
                    <a:pt x="23" y="0"/>
                    <a:pt x="25" y="1"/>
                    <a:pt x="26" y="4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5" y="0"/>
                    <a:pt x="67" y="0"/>
                  </a:cubicBezTo>
                  <a:cubicBezTo>
                    <a:pt x="70" y="0"/>
                    <a:pt x="72" y="2"/>
                    <a:pt x="73" y="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5" y="59"/>
                    <a:pt x="75" y="59"/>
                    <a:pt x="75" y="5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7" name="Picture 16">
            <a:extLst>
              <a:ext uri="{FF2B5EF4-FFF2-40B4-BE49-F238E27FC236}">
                <a16:creationId xmlns:a16="http://schemas.microsoft.com/office/drawing/2014/main" id="{24A1470B-5C6B-F073-15B6-15910FA2375D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675191" cy="1030313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6B816E0-F192-1738-10BE-3097BF16F9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5" y="169280"/>
            <a:ext cx="7772400" cy="689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923562F-DA75-5784-6252-8DFEF5EC99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5925" y="1428750"/>
            <a:ext cx="10515600" cy="456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CFA4239-95B0-1EAF-6D03-2F2AA944C2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3701" y="641667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9DF3EAB-40EC-6C31-C2D2-FDA48F90A2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76900" y="6449999"/>
            <a:ext cx="778952" cy="3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1">
                <a:solidFill>
                  <a:schemeClr val="tx1">
                    <a:tint val="82000"/>
                  </a:schemeClr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defRPr>
            </a:lvl1pPr>
          </a:lstStyle>
          <a:p>
            <a:fld id="{E7F3B151-4A35-4EC1-9206-50AAAB88D865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33043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1" r:id="rId5"/>
    <p:sldLayoutId id="2147483653" r:id="rId6"/>
    <p:sldLayoutId id="2147483660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500" b="1" kern="1200">
          <a:solidFill>
            <a:schemeClr val="tx1"/>
          </a:solidFill>
          <a:latin typeface="Roboto" panose="02000000000000000000" pitchFamily="2" charset="0"/>
          <a:ea typeface="Roboto" panose="02000000000000000000" pitchFamily="2" charset="0"/>
          <a:cs typeface="Roboto" panose="020000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D4D758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4D758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4D758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4D75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4D758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522779-2B8F-7237-1970-A9F2E6E7B9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ts val="3300"/>
              </a:lnSpc>
            </a:pPr>
            <a:r>
              <a:rPr lang="en-US" altLang="en-US" sz="3200" dirty="0" err="1">
                <a:solidFill>
                  <a:srgbClr val="000000"/>
                </a:solidFill>
              </a:rPr>
              <a:t>Ihr</a:t>
            </a:r>
            <a:r>
              <a:rPr lang="en-US" altLang="en-US" sz="3200" dirty="0">
                <a:solidFill>
                  <a:srgbClr val="000000"/>
                </a:solidFill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</a:rPr>
              <a:t>nächster</a:t>
            </a:r>
            <a:r>
              <a:rPr lang="en-US" altLang="en-US" sz="3200" dirty="0">
                <a:solidFill>
                  <a:srgbClr val="000000"/>
                </a:solidFill>
              </a:rPr>
              <a:t> Schritt –</a:t>
            </a:r>
            <a:r>
              <a:rPr lang="en-US" altLang="en-US" sz="3200" dirty="0" err="1">
                <a:solidFill>
                  <a:srgbClr val="000000"/>
                </a:solidFill>
              </a:rPr>
              <a:t>intelligenter</a:t>
            </a:r>
            <a:r>
              <a:rPr lang="en-US" altLang="en-US" sz="3200" dirty="0">
                <a:solidFill>
                  <a:srgbClr val="000000"/>
                </a:solidFill>
              </a:rPr>
              <a:t> </a:t>
            </a:r>
            <a:r>
              <a:rPr lang="en-US" altLang="en-US" sz="3200" dirty="0" err="1">
                <a:solidFill>
                  <a:srgbClr val="000000"/>
                </a:solidFill>
              </a:rPr>
              <a:t>gemacht</a:t>
            </a:r>
            <a:r>
              <a:rPr lang="en-US" altLang="en-US" sz="3200" dirty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13F073B-8F67-A8B5-E138-0BE8311E24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en-US" dirty="0" err="1">
                <a:solidFill>
                  <a:srgbClr val="000000"/>
                </a:solidFill>
              </a:rPr>
              <a:t>Strategische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Entscheidungen</a:t>
            </a:r>
            <a:r>
              <a:rPr lang="en-US" altLang="en-US" dirty="0">
                <a:solidFill>
                  <a:srgbClr val="000000"/>
                </a:solidFill>
              </a:rPr>
              <a:t> - </a:t>
            </a:r>
            <a:r>
              <a:rPr lang="en-US" altLang="en-US" dirty="0" err="1">
                <a:solidFill>
                  <a:srgbClr val="000000"/>
                </a:solidFill>
              </a:rPr>
              <a:t>unterstützt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durch</a:t>
            </a:r>
            <a:r>
              <a:rPr lang="en-US" altLang="en-US" dirty="0">
                <a:solidFill>
                  <a:srgbClr val="000000"/>
                </a:solidFill>
              </a:rPr>
              <a:t> Simulation, </a:t>
            </a:r>
            <a:r>
              <a:rPr lang="en-US" altLang="en-US" dirty="0" err="1">
                <a:solidFill>
                  <a:srgbClr val="000000"/>
                </a:solidFill>
              </a:rPr>
              <a:t>optimiert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durch</a:t>
            </a:r>
            <a:r>
              <a:rPr lang="en-US" altLang="en-US" dirty="0">
                <a:solidFill>
                  <a:srgbClr val="000000"/>
                </a:solidFill>
              </a:rPr>
              <a:t> </a:t>
            </a:r>
            <a:r>
              <a:rPr lang="en-US" altLang="en-US" dirty="0" err="1">
                <a:solidFill>
                  <a:srgbClr val="000000"/>
                </a:solidFill>
              </a:rPr>
              <a:t>Analytik</a:t>
            </a:r>
            <a:r>
              <a:rPr lang="en-US" altLang="en-US" dirty="0">
                <a:solidFill>
                  <a:srgbClr val="000000"/>
                </a:solidFill>
              </a:rPr>
              <a:t>.</a:t>
            </a:r>
            <a:endParaRPr lang="en-US" altLang="en-US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9A36C9A-A310-0C4C-408F-5CBCEFF61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488070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3EE790-DCF5-173B-D4FE-C648DB631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15511ED6-82D7-2D79-59EA-857B70195EC7}"/>
              </a:ext>
            </a:extLst>
          </p:cNvPr>
          <p:cNvGrpSpPr/>
          <p:nvPr/>
        </p:nvGrpSpPr>
        <p:grpSpPr>
          <a:xfrm>
            <a:off x="-2247900" y="1901198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A3025FEF-8DDA-7E73-D500-0853F9F92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599489A-A20F-E9F7-7C18-BB0462C64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A90296D-0F13-1C58-93D3-C8B4E70C3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589F58-0F79-E2D1-5D2F-E2AA039ABE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 marL="0" indent="0">
              <a:buClr>
                <a:srgbClr val="D4D758"/>
              </a:buClr>
              <a:buNone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4BB1B76-19D7-A4BD-1140-C2044A32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826D303-8A6E-C4F8-6F74-EAC3459E6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77467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427DE0-088C-F74F-2A3E-25E8ECB02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AD81C6-61E2-3499-02E0-8237B35ED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Model AG - Produktionssimulation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9F5121C-047B-A7B5-E67F-13D7388E26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7" y="1203492"/>
            <a:ext cx="5057775" cy="476726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Unternehmen:</a:t>
            </a:r>
            <a:br>
              <a:rPr lang="de-DE" sz="1800" b="1" dirty="0"/>
            </a:br>
            <a:r>
              <a:rPr lang="de-DE" sz="1800" dirty="0"/>
              <a:t>Die Model AG ist ein führender Hersteller von Verpackungslösungen aus Karton und Papier mit mehreren Produktions- und Logistikstandorten.</a:t>
            </a:r>
            <a:br>
              <a:rPr lang="de-DE" sz="1800" b="1" dirty="0"/>
            </a:br>
            <a:endParaRPr lang="de-DE" sz="1800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Ziel des Projekts:</a:t>
            </a:r>
            <a:br>
              <a:rPr lang="de-DE" sz="1800" b="1" dirty="0"/>
            </a:br>
            <a:r>
              <a:rPr lang="de-DE" sz="1800" dirty="0"/>
              <a:t>Bewertung von Produktions- und Logistiklayout zur Verbesserung von Durchsatz, Lagerorganisation und Materialfluss.</a:t>
            </a:r>
            <a:br>
              <a:rPr lang="de-DE" sz="1800" dirty="0"/>
            </a:br>
            <a:endParaRPr lang="de-CH" sz="18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7EF46C9-63F8-561E-6FEB-8958C2960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5852" y="1254292"/>
            <a:ext cx="5205923" cy="476726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Rahmenbedingungen: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Abbildung des gesamten Produktions- und Logistikprozesses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Fokus auf Layout, Durchlaufzeiten und Ressourcenauslastung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Lösung &amp; Tools: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Aufbau eines Simulationsmodells der Produktions- und Logistikprozesse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Analyse verschiedener Szenarien zur Engpass- und Layoutoptimierung</a:t>
            </a:r>
            <a:endParaRPr lang="de-CH" sz="1800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Nutzen: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Transparente Bewertung von Prozessvarianten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Optimierte Produktions- und Logistikplanung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38E95AD-6EB8-D9DE-29BD-F9B1926CD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6019561-A82F-030E-5F84-2AAB82899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1676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D4766A-BB01-D542-A9C1-AA2AE4E78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Braun AG - Logistik Simulation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0C3853-167D-30D1-EB97-95E433065D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7" y="1203492"/>
            <a:ext cx="5057775" cy="476726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Unternehmen:</a:t>
            </a:r>
            <a:br>
              <a:rPr lang="de-DE" sz="1800" b="1" dirty="0"/>
            </a:br>
            <a:r>
              <a:rPr lang="de-DE" sz="1800" dirty="0"/>
              <a:t>Braun AG, Gossau – führender Holzfachhändler und Logistikdienstleister für Holzprodukte und Baustoffe mit regionaler Distribution</a:t>
            </a:r>
            <a:br>
              <a:rPr lang="de-DE" sz="1800" b="1" dirty="0"/>
            </a:br>
            <a:endParaRPr lang="de-DE" sz="1800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Ziel des Projekts:</a:t>
            </a:r>
            <a:br>
              <a:rPr lang="de-DE" sz="1800" b="1" dirty="0"/>
            </a:br>
            <a:r>
              <a:rPr lang="de-DE" sz="1800" dirty="0"/>
              <a:t>Bewertung und Optimierung verschiedener Logistik-Layoutvarianten zur Verbesserung von Materialfluss, Flächennutzung und Prozessdurchsatz.</a:t>
            </a:r>
            <a:br>
              <a:rPr lang="de-DE" sz="1800" dirty="0"/>
            </a:br>
            <a:endParaRPr lang="de-CH" sz="18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989687C-012B-CE48-3EBA-53520A81A8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04000" y="1254292"/>
            <a:ext cx="5057775" cy="4767262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Rahmenbedingungen: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Abbildung des Materialflusses von Wareneingang bis Versand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Nutzung realer Leistungsdaten und Prozesszeiten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Lösung &amp; Tools: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Erstellung eines detaillierten Simulationsmodells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Analyse mehrerer Layout- und Prozessvarianten</a:t>
            </a:r>
            <a:endParaRPr lang="de-CH" sz="1800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DE" sz="1800" dirty="0"/>
              <a:t>Power BI-Anbindung für interaktive </a:t>
            </a:r>
            <a:r>
              <a:rPr lang="de-DE" sz="1800" dirty="0" err="1"/>
              <a:t>Szenarioauswertung</a:t>
            </a:r>
            <a:r>
              <a:rPr lang="de-CH" sz="18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Nutzen: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Vergleich und Bewertung von Layoutoptionen</a:t>
            </a:r>
            <a:endParaRPr lang="de-CH" sz="18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Klare Entscheidungsgrundlage für Investitionen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Aufdeckung von Engpässen und Optimierungspotenzialen</a:t>
            </a:r>
            <a:endParaRPr lang="de-CH" sz="18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F903564-E3B5-1AE8-CA51-633B8D5C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8C02A5-72BA-1E10-2CEC-8C46CD96F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35878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6337DD-CCC8-F6B0-587A-D21899A20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Auswertung &amp; Visualisierung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B69FE8-D241-BB50-62BF-B14E977FF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66A7C11-9AD1-7136-6F90-37CF54D56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13</a:t>
            </a:fld>
            <a:endParaRPr lang="de-CH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FF3E9BAA-5946-5586-E0FC-4666B9D6A6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05" y="3961224"/>
            <a:ext cx="3768046" cy="210026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C2F7EBF-13BD-B5C3-6265-CB5FD3C5B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148" y="1285319"/>
            <a:ext cx="5509435" cy="4462186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388FACD-56CF-3ED0-65A2-99826FA15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6729" y="1128390"/>
            <a:ext cx="4389770" cy="317232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3807A46C-45D6-0DB0-3C5A-2B883C6359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44775" y="4073387"/>
            <a:ext cx="3746416" cy="2100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8018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D4766A-BB01-D542-A9C1-AA2AE4E78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Debrunner </a:t>
            </a:r>
            <a:r>
              <a:rPr lang="de-CH" dirty="0" err="1"/>
              <a:t>Koenig</a:t>
            </a:r>
            <a:r>
              <a:rPr lang="de-CH" dirty="0"/>
              <a:t> AG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B0C3853-167D-30D1-EB97-95E433065D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5" y="1253331"/>
            <a:ext cx="5057775" cy="49236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800" b="1" dirty="0">
                <a:latin typeface="+mj-lt"/>
              </a:rPr>
              <a:t>Unternehmen:</a:t>
            </a:r>
            <a:endParaRPr lang="de-DE" sz="1800" dirty="0"/>
          </a:p>
          <a:p>
            <a:pPr marL="0" indent="0">
              <a:lnSpc>
                <a:spcPct val="120000"/>
              </a:lnSpc>
              <a:buNone/>
            </a:pPr>
            <a:r>
              <a:rPr lang="de-DE" sz="1800" dirty="0" err="1"/>
              <a:t>Debunner</a:t>
            </a:r>
            <a:r>
              <a:rPr lang="de-DE" sz="1800" dirty="0"/>
              <a:t> </a:t>
            </a:r>
            <a:r>
              <a:rPr lang="de-DE" sz="1800" dirty="0" err="1"/>
              <a:t>Koenig</a:t>
            </a:r>
            <a:r>
              <a:rPr lang="de-DE" sz="1800" dirty="0"/>
              <a:t> AG ist ein schweizweit tätiger Handels- und Logistikdienstleister für Stahl, Metalle, Befestigungstechnik und Tiefbauprodukte. </a:t>
            </a:r>
          </a:p>
          <a:p>
            <a:pPr marL="0" indent="0">
              <a:lnSpc>
                <a:spcPct val="120000"/>
              </a:lnSpc>
              <a:buNone/>
            </a:pPr>
            <a:endParaRPr lang="de-DE" sz="1800" b="1" dirty="0"/>
          </a:p>
          <a:p>
            <a:pPr marL="0" indent="0">
              <a:buNone/>
            </a:pPr>
            <a:r>
              <a:rPr lang="de-DE" sz="1800" b="1" dirty="0">
                <a:latin typeface="+mj-lt"/>
              </a:rPr>
              <a:t>Ziel des Projekts: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de-DE" sz="1800" dirty="0"/>
              <a:t>Bewertung verschiedener Standort- und Distributionskonzepte zur Optimierung der Logistikkosten und Lieferperformance.</a:t>
            </a:r>
            <a:endParaRPr lang="de-CH" sz="18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989687C-012B-CE48-3EBA-53520A81A8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6678" y="1253331"/>
            <a:ext cx="5673968" cy="49236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700" b="1" dirty="0">
                <a:latin typeface="+mj-lt"/>
              </a:rPr>
              <a:t>Rahmenbedingungen:</a:t>
            </a:r>
            <a:endParaRPr lang="de-DE" sz="1700" dirty="0"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de-DE" sz="1700" dirty="0"/>
              <a:t>Analyse mehrerer Standort- und Netzwerkvarianten</a:t>
            </a:r>
          </a:p>
          <a:p>
            <a:pPr>
              <a:spcBef>
                <a:spcPts val="600"/>
              </a:spcBef>
            </a:pPr>
            <a:r>
              <a:rPr lang="de-DE" sz="1700" dirty="0"/>
              <a:t>Berücksichtigung von Transportkosten, Lagerkapazitäten und Servicelevel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1700" b="1" dirty="0">
                <a:latin typeface="+mj-lt"/>
              </a:rPr>
              <a:t>Lösung &amp; Tools:</a:t>
            </a:r>
            <a:endParaRPr lang="de-DE" sz="1700" dirty="0"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de-DE" sz="1700" dirty="0"/>
              <a:t>Entwicklung eines Simulationsmodells zur Bewertung alternativer Standortkonstellationen</a:t>
            </a:r>
          </a:p>
          <a:p>
            <a:pPr>
              <a:spcBef>
                <a:spcPts val="600"/>
              </a:spcBef>
            </a:pPr>
            <a:r>
              <a:rPr lang="de-DE" sz="1700" dirty="0"/>
              <a:t>Visualisierung der Ergebnisse mit Power BI</a:t>
            </a:r>
          </a:p>
          <a:p>
            <a:pPr>
              <a:spcBef>
                <a:spcPts val="600"/>
              </a:spcBef>
            </a:pPr>
            <a:r>
              <a:rPr lang="de-DE" sz="1700" dirty="0"/>
              <a:t>Quantitative Bewertung von Kosten, Auslastung und Lieferzeiten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de-DE" sz="1700" b="1" dirty="0">
                <a:latin typeface="+mj-lt"/>
              </a:rPr>
              <a:t>Nutzen:</a:t>
            </a:r>
            <a:endParaRPr lang="de-DE" sz="1700" dirty="0"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de-CH" sz="1700" dirty="0"/>
              <a:t>Identifikation des optimalen Distributionsnetzwerks</a:t>
            </a:r>
            <a:endParaRPr lang="de-DE" sz="1700" dirty="0"/>
          </a:p>
          <a:p>
            <a:pPr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DE" sz="1700" dirty="0"/>
              <a:t>Quantitative Grundlage für Investitionsentscheidungen</a:t>
            </a:r>
          </a:p>
          <a:p>
            <a:pPr>
              <a:spcBef>
                <a:spcPts val="600"/>
              </a:spcBef>
            </a:pPr>
            <a:r>
              <a:rPr lang="de-DE" sz="1700" dirty="0"/>
              <a:t>Fundierte Entscheidungsgrundlage für die Standortstrategie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F903564-E3B5-1AE8-CA51-633B8D5C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421C6F-1DE0-C489-2888-564834580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109820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FAF9C-8C48-62D1-AA65-A257C0AB1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F1A82A0-4A98-6E88-136D-D0D573229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966" y="3579745"/>
            <a:ext cx="4666034" cy="262190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41B2191-50E1-5F7A-897F-AA89C249C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Auswertungen Standortplanung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641452D-716A-733E-BD0F-F74C55B17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D77975D-C5D6-2514-6EBE-6324D9AA89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15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A312B7E-5B49-C554-89C0-0A792B4C6C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" y="1208962"/>
            <a:ext cx="4114800" cy="2738883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9DEACBA-516B-C975-5724-B819D16AD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0007" y="1108099"/>
            <a:ext cx="4350225" cy="308028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A05530C-22FF-C56E-9DEB-AC843F77FA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5120" y="3170873"/>
            <a:ext cx="4290955" cy="283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699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6ED4C0-195F-2537-3B30-BB955B7CD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9F785E-912C-C224-61D3-B1F4C8F44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dirty="0"/>
              <a:t>SBB – Digital Asset Twin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628408-E6FA-D18F-6FF3-1C622746EC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7" y="1203492"/>
            <a:ext cx="5057775" cy="476726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Unternehmen:</a:t>
            </a:r>
            <a:br>
              <a:rPr lang="de-DE" sz="1800" b="1" dirty="0"/>
            </a:br>
            <a:r>
              <a:rPr lang="de-DE" sz="1800" dirty="0"/>
              <a:t>SBB – Schweizerische Bundesbahnen – nationales Bahnunternehmen mit komplexen Logistik- und Betriebsprozessen im Personen- und Güterverkehr.</a:t>
            </a:r>
            <a:br>
              <a:rPr lang="de-DE" sz="1800" b="1" dirty="0"/>
            </a:br>
            <a:endParaRPr lang="de-DE" sz="1800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800" b="1" dirty="0">
                <a:latin typeface="+mj-lt"/>
              </a:rPr>
              <a:t>Ziel des Projekts:</a:t>
            </a:r>
            <a:br>
              <a:rPr lang="de-DE" sz="1800" b="1" dirty="0"/>
            </a:br>
            <a:r>
              <a:rPr lang="de-DE" sz="1800" dirty="0"/>
              <a:t>Optimierung von Betriebs- und Logistikprozessen durch Simulation, um Engpässe zu erkennen und betriebliche Abläufe zu verbessern.</a:t>
            </a:r>
            <a:br>
              <a:rPr lang="de-DE" sz="1800" dirty="0"/>
            </a:br>
            <a:endParaRPr lang="de-CH" sz="18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4E4E0FD-4969-D44E-E5AA-49191976F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04000" y="1254292"/>
            <a:ext cx="5057775" cy="4767262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Rahmenbedingungen: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Abbildung realer Fahr- und Logistikprozesse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Berücksichtigung von Infrastruktur, Fahrplänen und Personalressourcen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Lösung &amp; Tools: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E</a:t>
            </a:r>
            <a:r>
              <a:rPr lang="de-DE" sz="1800" dirty="0" err="1"/>
              <a:t>ntwicklung</a:t>
            </a:r>
            <a:r>
              <a:rPr lang="de-DE" sz="1800" dirty="0"/>
              <a:t> eines Simulationsmodells zur Analyse von Prozessvarianten</a:t>
            </a:r>
            <a:endParaRPr lang="de-CH" sz="1800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Untersuchung von Engpässen und Auslastungsszenarien</a:t>
            </a:r>
            <a:endParaRPr lang="de-CH" sz="1800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DE" sz="1800" dirty="0"/>
              <a:t>Visualisierung der Resultate mit Power BI und interaktiven Dashboards</a:t>
            </a:r>
            <a:r>
              <a:rPr lang="de-CH" sz="18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Nutzen: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CH" sz="1800" dirty="0"/>
              <a:t>Frühzeitige Erkennung betrieblicher Engpässe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de-DE" sz="1800" dirty="0"/>
              <a:t>Objektive Entscheidungsgrundlage für zukünftige Anpassungen</a:t>
            </a:r>
            <a:endParaRPr lang="de-CH" sz="18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8A40700-5301-E618-10D0-87582CF38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C4CF09-14BC-C23B-77DA-37132F7E1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41511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A38D7C-C622-FDD6-2339-CE33535F5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Auswertungen DAT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B02C0E4-88C5-C3AD-3A03-D5AD8AE1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0EE4DB-755D-2C69-0996-7FD635D63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17</a:t>
            </a:fld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9B652A9-1126-2EE8-50EF-0A82EBA83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6090" y="3459812"/>
            <a:ext cx="5046223" cy="2802722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02440E1E-01A6-DA88-D87A-0599AB4660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3914" y="1110773"/>
            <a:ext cx="5289286" cy="296716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992FC72-BC05-3867-B8A1-7DDBDEAF17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867" y="3914954"/>
            <a:ext cx="4597185" cy="215169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F9881B9-D619-5DE9-631F-EDFB900039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7931" y="1335530"/>
            <a:ext cx="6027921" cy="3379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92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B6317-661F-B776-9741-49DEA6DA2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607232-A7B0-1BA7-D11B-9684EAF21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EVOPRO APS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860E4C1-0391-5750-CDCF-0DF7F60176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5927" y="1203492"/>
            <a:ext cx="5057775" cy="476726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600" b="1" dirty="0">
                <a:latin typeface="+mj-lt"/>
              </a:rPr>
              <a:t>Unternehmen:</a:t>
            </a:r>
            <a:br>
              <a:rPr lang="de-DE" sz="1600" b="1" dirty="0"/>
            </a:br>
            <a:r>
              <a:rPr lang="de-DE" sz="1600" dirty="0"/>
              <a:t>EVOPRO ist eine eigenentwickelte Produktionsplanungssoftware (APS), die bei verschiedenen Produktionskunden in der Schweiz im Einsatz ist. Zielgruppe sind mittelständische Industrieunternehmen mit hoher Varianten- &amp; Ressourcenkomplexität.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de-DE" sz="1600" b="1" dirty="0"/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de-DE" sz="1600" b="1" dirty="0">
                <a:latin typeface="+mj-lt"/>
              </a:rPr>
              <a:t>Ziel des Projekts:</a:t>
            </a:r>
            <a:br>
              <a:rPr lang="de-DE" sz="1600" dirty="0"/>
            </a:br>
            <a:r>
              <a:rPr lang="de-DE" sz="1600" dirty="0"/>
              <a:t>Entwicklung eines APS zur automatisierten Produktionsplanung mit Echtzeitreaktion auf Störungen, Nachfrageschwankungen und </a:t>
            </a:r>
            <a:r>
              <a:rPr lang="de-DE" sz="1600" dirty="0" err="1"/>
              <a:t>Resourcenverfügbarkeit</a:t>
            </a:r>
            <a:r>
              <a:rPr lang="de-DE" sz="1600" dirty="0"/>
              <a:t>.</a:t>
            </a:r>
            <a:endParaRPr lang="de-CH" sz="16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25563D7-3019-D438-3B69-7DF10979D0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604000" y="1254292"/>
            <a:ext cx="5057775" cy="476726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Rahmenbedingungen: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Typischer Einsatz: 10–50 User, 500–5000 SKUs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Mehrlinienplanung mit Ressourcen- und Reihenfolgeoptimierung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Lösung &amp; Tools: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Optimierung mittels Simulation und genetischer Algorithmen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 err="1"/>
              <a:t>WebApp</a:t>
            </a:r>
            <a:r>
              <a:rPr lang="de-CH" sz="1800" dirty="0"/>
              <a:t> mit Java Spring / </a:t>
            </a:r>
            <a:r>
              <a:rPr lang="de-CH" sz="1800" dirty="0" err="1"/>
              <a:t>Vaadin</a:t>
            </a:r>
            <a:endParaRPr lang="de-CH" sz="1800" dirty="0"/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Schnittstellen zu ERP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de-CH" sz="1800" b="1" dirty="0">
                <a:latin typeface="+mj-lt"/>
              </a:rPr>
              <a:t>Nutzen:</a:t>
            </a:r>
            <a:endParaRPr lang="de-CH" sz="1800" dirty="0">
              <a:latin typeface="+mj-lt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Bis zu 25 % höhere Ressourcenauslastung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D4D758"/>
              </a:buClr>
              <a:buFont typeface="Arial" panose="020B0604020202020204" pitchFamily="34" charset="0"/>
              <a:buChar char="•"/>
            </a:pPr>
            <a:r>
              <a:rPr lang="de-CH" sz="1800" dirty="0"/>
              <a:t>Weniger manuelle Eingriffe, transparente Priorisierung</a:t>
            </a:r>
          </a:p>
          <a:p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62F01D-F7EE-9612-0F10-1EA582132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DF915B-F731-C960-9809-9DF8185D8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72866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B4933B-D6DF-AED4-81BC-945A3DC4B8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A89AAA5-C051-6653-5684-396EB091878F}"/>
              </a:ext>
            </a:extLst>
          </p:cNvPr>
          <p:cNvGrpSpPr/>
          <p:nvPr/>
        </p:nvGrpSpPr>
        <p:grpSpPr>
          <a:xfrm>
            <a:off x="-2247900" y="1901198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53EFC4E3-2562-1FDA-59AC-7CADE1C5A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7C131A73-E712-9C72-49F6-F9D78AB3A5B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14086A41-046E-375D-54D9-3981D052E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198614-F509-3FF8-040D-17C3BF77FE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38FE3E0-FA37-0C13-30C7-F7FFD7C29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99CF96-0E7A-CACA-8B4C-E671A98C0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202218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B177E-40D8-026F-BE75-423DAB6EA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710C84-FBD3-DCF8-C9D3-0752B0F51A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4BFDC20-E01E-EFBA-AE40-BDFCD655C9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 marL="0" indent="0">
              <a:buClr>
                <a:srgbClr val="D4D758"/>
              </a:buClr>
              <a:buNone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6FDD568-683D-01B3-3F38-E7A165B13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7282D2E-99C5-803F-550B-07BD0AF8C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836604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49548-7323-B2F7-D757-F25DF6656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23C96A2-4E1C-3C8E-46F1-2E76790C2891}"/>
              </a:ext>
            </a:extLst>
          </p:cNvPr>
          <p:cNvGrpSpPr/>
          <p:nvPr/>
        </p:nvGrpSpPr>
        <p:grpSpPr>
          <a:xfrm>
            <a:off x="-1900167" y="2351959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875AA718-8A25-D509-B8DC-A9CCC9B714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19341688-D47E-C088-B42A-4AB57F506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CAD5C1BF-E3EF-FCDA-6BAA-16D8F79CD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30E753B-37A9-9669-CFD5-870663181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9D2DE38-F84B-6DF0-6172-B6447A763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7281D12-24E4-FE22-C210-77D62465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20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500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A295A5-0823-4126-E99E-DA3B3229C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/>
              <a:t>Unser Technologie-Stack –</a:t>
            </a:r>
            <a:br>
              <a:rPr lang="de-DE" sz="3200"/>
            </a:br>
            <a:r>
              <a:rPr lang="de-DE" sz="3200"/>
              <a:t>Robust, modern, effizient</a:t>
            </a:r>
            <a:endParaRPr lang="de-CH" sz="320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41695C7-4CA0-3B19-FE43-D6371A032B0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de-DE" sz="1400" b="1" dirty="0">
                <a:latin typeface="+mj-lt"/>
              </a:rPr>
              <a:t>Technologische Basis: Java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400" dirty="0"/>
              <a:t>Bewährte und weit verbreitete Plattform für Business-Anwendungen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400" dirty="0"/>
              <a:t>Stabil, wartbar, zukunftssicher – mit exzellenter Tool- und Entwicklerbasis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400" dirty="0"/>
              <a:t>Kompatibel mit bestehenden IT-Landschaften &amp; Sicherheitsvorgaben</a:t>
            </a:r>
          </a:p>
          <a:p>
            <a:pPr marL="0" indent="0">
              <a:buNone/>
            </a:pPr>
            <a:r>
              <a:rPr lang="de-CH" sz="1400" b="1" dirty="0">
                <a:latin typeface="+mj-lt"/>
              </a:rPr>
              <a:t>Unsere Kern-Frameworks</a:t>
            </a:r>
          </a:p>
          <a:p>
            <a:r>
              <a:rPr lang="de-CH" sz="1400" b="1" dirty="0">
                <a:latin typeface="+mj-lt"/>
              </a:rPr>
              <a:t>AnyLogic</a:t>
            </a:r>
            <a:endParaRPr lang="de-CH" sz="1400" dirty="0">
              <a:latin typeface="+mj-lt"/>
            </a:endParaRPr>
          </a:p>
          <a:p>
            <a:pPr lvl="1"/>
            <a:r>
              <a:rPr lang="de-CH" sz="1200" dirty="0"/>
              <a:t>Simulationsplattform für agentenbasierte, diskrete &amp; systemdynamische Modelle</a:t>
            </a:r>
          </a:p>
          <a:p>
            <a:pPr lvl="1"/>
            <a:r>
              <a:rPr lang="de-CH" sz="1200" dirty="0"/>
              <a:t>Ideal für die Modellierung jeglicher Business-Prozesse</a:t>
            </a:r>
          </a:p>
          <a:p>
            <a:pPr lvl="1"/>
            <a:r>
              <a:rPr lang="de-CH" sz="1200" dirty="0"/>
              <a:t>Industriestandard für Logistik-, Produktions- und Verkehrsmodelle</a:t>
            </a:r>
            <a:endParaRPr lang="de-DE" sz="1400" b="1" dirty="0">
              <a:latin typeface="+mj-lt"/>
            </a:endParaRPr>
          </a:p>
          <a:p>
            <a:r>
              <a:rPr lang="de-CH" sz="1400" b="1" dirty="0">
                <a:latin typeface="+mj-lt"/>
              </a:rPr>
              <a:t>Spring Boot</a:t>
            </a:r>
            <a:endParaRPr lang="de-CH" sz="1400" dirty="0">
              <a:latin typeface="+mj-lt"/>
            </a:endParaRPr>
          </a:p>
          <a:p>
            <a:pPr lvl="1"/>
            <a:r>
              <a:rPr lang="de-CH" sz="1200" dirty="0"/>
              <a:t>Backend-Framework für REST-APIs, Schnittstellen &amp; Geschäftslogik</a:t>
            </a:r>
          </a:p>
          <a:p>
            <a:pPr lvl="1"/>
            <a:r>
              <a:rPr lang="de-CH" sz="1200" dirty="0"/>
              <a:t>Extrem effizient für modulare und testbare Services</a:t>
            </a:r>
          </a:p>
          <a:p>
            <a:pPr lvl="1"/>
            <a:r>
              <a:rPr lang="de-CH" sz="1200" dirty="0"/>
              <a:t>Ideal für Docker-/Cloud-Betrieb &amp; Integration mit anderen Systemen</a:t>
            </a:r>
          </a:p>
          <a:p>
            <a:r>
              <a:rPr lang="de-CH" sz="1400" b="1" dirty="0" err="1">
                <a:latin typeface="+mj-lt"/>
              </a:rPr>
              <a:t>Vaadin</a:t>
            </a:r>
            <a:endParaRPr lang="de-CH" sz="1400" dirty="0">
              <a:latin typeface="+mj-lt"/>
            </a:endParaRPr>
          </a:p>
          <a:p>
            <a:pPr lvl="1"/>
            <a:r>
              <a:rPr lang="de-CH" sz="1200" dirty="0"/>
              <a:t>UI-Framework für moderne </a:t>
            </a:r>
            <a:r>
              <a:rPr lang="de-CH" sz="1200" dirty="0" err="1"/>
              <a:t>WebApps</a:t>
            </a:r>
            <a:r>
              <a:rPr lang="de-CH" sz="1200" dirty="0"/>
              <a:t> auf Java-Basis</a:t>
            </a:r>
          </a:p>
          <a:p>
            <a:pPr lvl="1"/>
            <a:r>
              <a:rPr lang="de-CH" sz="1200" dirty="0"/>
              <a:t>Native PWA-Funktionalität (mobil &amp; desktopfähig)</a:t>
            </a:r>
          </a:p>
          <a:p>
            <a:pPr lvl="1"/>
            <a:r>
              <a:rPr lang="de-CH" sz="1200" dirty="0"/>
              <a:t>Intuitive, performante Oberflächen ohne JavaScript-Overhead</a:t>
            </a:r>
          </a:p>
          <a:p>
            <a:pPr marL="0" indent="0">
              <a:buNone/>
            </a:pPr>
            <a:endParaRPr lang="de-DE" sz="1400" dirty="0"/>
          </a:p>
          <a:p>
            <a:endParaRPr lang="de-CH" sz="1400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BDC3382-6233-B108-2630-EC35D30BD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4D3D159-0000-C807-E700-C87B1D9AC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21</a:t>
            </a:fld>
            <a:endParaRPr lang="de-CH"/>
          </a:p>
        </p:txBody>
      </p:sp>
      <p:pic>
        <p:nvPicPr>
          <p:cNvPr id="2050" name="Picture 2" descr="Java – Logos Download">
            <a:extLst>
              <a:ext uri="{FF2B5EF4-FFF2-40B4-BE49-F238E27FC236}">
                <a16:creationId xmlns:a16="http://schemas.microsoft.com/office/drawing/2014/main" id="{4534EC15-3065-C919-CC80-ADF61FF8BE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9775" y="1984345"/>
            <a:ext cx="1668780" cy="934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ile:Spring Framework Logo Wikimedia Commons, 52% OFF">
            <a:extLst>
              <a:ext uri="{FF2B5EF4-FFF2-40B4-BE49-F238E27FC236}">
                <a16:creationId xmlns:a16="http://schemas.microsoft.com/office/drawing/2014/main" id="{F0538797-EBBB-8F0F-E5A0-D1E2E672E5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431" y="3173353"/>
            <a:ext cx="1086170" cy="108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Vaadin Logo - PNG Logo Vector Brand Downloads (SVG, EPS)">
            <a:extLst>
              <a:ext uri="{FF2B5EF4-FFF2-40B4-BE49-F238E27FC236}">
                <a16:creationId xmlns:a16="http://schemas.microsoft.com/office/drawing/2014/main" id="{473F0162-6C1E-74F5-A1CC-30C1D0377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1057" y="3449528"/>
            <a:ext cx="1801178" cy="41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AnyLogic Simulation Software Download | MOSIMTEC">
            <a:extLst>
              <a:ext uri="{FF2B5EF4-FFF2-40B4-BE49-F238E27FC236}">
                <a16:creationId xmlns:a16="http://schemas.microsoft.com/office/drawing/2014/main" id="{E39C6F7E-69D8-6DF7-496A-5F24F23CC2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6100" y="4443645"/>
            <a:ext cx="2076131" cy="675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274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5130AA92-5285-DF98-6B72-D08839F64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 dirty="0"/>
              <a:t>Deployment &amp; Betrieb</a:t>
            </a:r>
            <a:br>
              <a:rPr lang="de-DE" sz="3200" dirty="0"/>
            </a:br>
            <a:r>
              <a:rPr lang="de-DE" sz="3200" dirty="0"/>
              <a:t>einfach, sicher, in der Schweiz</a:t>
            </a:r>
            <a:endParaRPr lang="de-CH" sz="3200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2873B96-8928-0690-618F-9E657F5D840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sz="2400" dirty="0"/>
              <a:t>Bereitstellung als Cloud-Service oder </a:t>
            </a:r>
            <a:r>
              <a:rPr lang="de-CH" sz="2400" dirty="0" err="1"/>
              <a:t>Standalone</a:t>
            </a:r>
            <a:r>
              <a:rPr lang="de-CH" sz="2400" dirty="0"/>
              <a:t> Java-Applikation</a:t>
            </a:r>
          </a:p>
          <a:p>
            <a:r>
              <a:rPr lang="de-CH" sz="2400" dirty="0"/>
              <a:t>Einfaches Deployment &amp; Updatehandling mittels CI/CD-Pipeline</a:t>
            </a:r>
          </a:p>
          <a:p>
            <a:r>
              <a:rPr lang="de-CH" sz="2400" dirty="0"/>
              <a:t>Hosting individuell auf Ihre Wünsche anpassbar (in unserer oder Ihrer IT-Umgebung)</a:t>
            </a:r>
          </a:p>
          <a:p>
            <a:r>
              <a:rPr lang="de-CH" sz="2400" dirty="0"/>
              <a:t>Sichere Authentifizierung über IAM</a:t>
            </a:r>
          </a:p>
          <a:p>
            <a:r>
              <a:rPr lang="de-CH" sz="2400" dirty="0"/>
              <a:t>Standard-Monitoring über Logs &amp; Health Checks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BBFA86F4-FB01-A750-6D07-5868C24B2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pic>
        <p:nvPicPr>
          <p:cNvPr id="6" name="Picture 20" descr="Icon Docker Container">
            <a:extLst>
              <a:ext uri="{FF2B5EF4-FFF2-40B4-BE49-F238E27FC236}">
                <a16:creationId xmlns:a16="http://schemas.microsoft.com/office/drawing/2014/main" id="{81007951-96E4-FE4C-D390-83E32AFBE9C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536" y="2727305"/>
            <a:ext cx="2494915" cy="140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D96A0AA-CAD9-F29D-43DB-AB2BBB85A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12475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0EAE00-D4C4-3930-0106-A2C31253B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F73D69FB-D00A-2505-64E7-EA53418DDC0F}"/>
              </a:ext>
            </a:extLst>
          </p:cNvPr>
          <p:cNvGrpSpPr/>
          <p:nvPr/>
        </p:nvGrpSpPr>
        <p:grpSpPr>
          <a:xfrm>
            <a:off x="-1951683" y="2351959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C84DBE4B-1B27-F984-0836-7C449068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DFE89870-1575-8748-FEC5-6C7830249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2394E1D-55C4-57C7-1026-D885B14A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CB6C4F1-A468-BD97-A6D7-EA966291D3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DE6242-451F-22A8-3194-F68A77C15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056AFCD-72B5-21FB-9F26-8554E09FF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697525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4718D-2619-CA7F-318B-C58BD086B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7C95E285-0760-4BAD-8567-191C5F8B9C03}"/>
              </a:ext>
            </a:extLst>
          </p:cNvPr>
          <p:cNvGrpSpPr/>
          <p:nvPr/>
        </p:nvGrpSpPr>
        <p:grpSpPr>
          <a:xfrm>
            <a:off x="-3097907" y="2815602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773917CE-6B88-73BB-AB58-214EA5B76C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F670165-9F28-6DBE-116A-10AB90C8E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B17071B4-CBAE-28C9-95E5-6064FB13E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2532D1-410E-E532-B3B2-5BFBF2804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 err="1"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 marL="0" indent="0">
              <a:buClr>
                <a:srgbClr val="D4D758"/>
              </a:buClr>
              <a:buNone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0D7AC5F-C9FE-0D21-76AC-7F36F3869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8A5929C-5A6E-F1B6-0DF1-110F69D3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24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5518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61B67B-0277-5DFA-4BC1-7F416A102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/>
              <a:t>So arbeiten wir zusammen</a:t>
            </a:r>
            <a:endParaRPr lang="de-CH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29C0AC7-50CF-C082-2668-4C5F90FA4A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Agiles, iteratives Vorgehen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6D32C192-0360-4D58-A0F6-9689D5A25F3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DE" sz="2000"/>
              <a:t>Kurze Entwicklungszyklen mit klaren Ergebnissen</a:t>
            </a:r>
          </a:p>
          <a:p>
            <a:r>
              <a:rPr lang="de-DE" sz="2000"/>
              <a:t>Frühes Feedback durch MVP</a:t>
            </a:r>
          </a:p>
          <a:p>
            <a:r>
              <a:rPr lang="de-DE" sz="2000"/>
              <a:t>Kontinuierliche Verbesserungen in enger Abstimmung</a:t>
            </a:r>
            <a:endParaRPr lang="de-CH" sz="200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4D07860B-28B6-E5F8-5914-F9BA801FB6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CH"/>
              <a:t>Klare Rollen &amp; direkte Kommunikation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173A0D06-21F4-A7FB-51E7-5BE1CCD06D8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Autofit/>
          </a:bodyPr>
          <a:lstStyle/>
          <a:p>
            <a:r>
              <a:rPr lang="de-DE" sz="2000"/>
              <a:t>Direkte Kommunikation mit der Entwicklung</a:t>
            </a:r>
          </a:p>
          <a:p>
            <a:r>
              <a:rPr lang="de-DE" sz="2000"/>
              <a:t>Zusammenarbeit über Jira &amp; strukturierte Reviews</a:t>
            </a:r>
          </a:p>
          <a:p>
            <a:r>
              <a:rPr lang="de-DE" sz="2000"/>
              <a:t>Technischer Austausch mit IT</a:t>
            </a:r>
          </a:p>
          <a:p>
            <a:r>
              <a:rPr lang="de-DE" sz="2000"/>
              <a:t>Fachlicher Austausch mit Verkauf &amp; Logistik</a:t>
            </a:r>
            <a:endParaRPr lang="de-CH" sz="200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0B02338-B93A-3C26-F406-738099E2C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D52C415-41C8-FD31-087D-75BEB4B39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Schnell startklar – schlank &amp; effizient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8B3E8885-AE75-3979-0AEC-EBE029F7E1B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de-DE" sz="2000"/>
              <a:t>Kein Overhead, kein schweres Framework</a:t>
            </a:r>
          </a:p>
          <a:p>
            <a:r>
              <a:rPr lang="de-DE" sz="2000"/>
              <a:t>Lösung wird gemeinsam geformt – vom Pilot bis zum Rollout</a:t>
            </a:r>
            <a:endParaRPr lang="de-CH" sz="200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DF604AC-547B-001B-FA17-F386ECC3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25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85503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848533-928C-80F7-BF44-0FCFC77B6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 sz="3200"/>
              <a:t>Was uns unterscheidet</a:t>
            </a:r>
            <a:endParaRPr lang="de-CH" sz="320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D3CBD7D-CBBE-1612-840D-045CCA9B9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Fachliche Kompetenz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9542AF07-DC7E-0E13-4DCA-3C26F1B689D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de-CH" sz="1800" dirty="0"/>
              <a:t>Spezialisiert auf Simulation &amp; Optimierung verschiedenere Business Prozesse</a:t>
            </a:r>
          </a:p>
          <a:p>
            <a:r>
              <a:rPr lang="de-CH" sz="1800" dirty="0"/>
              <a:t>Erfolgreiche Projekte u. a. für SBB, Swiss, Industrie &amp; Handel</a:t>
            </a:r>
          </a:p>
          <a:p>
            <a:r>
              <a:rPr lang="de-CH" sz="1800" dirty="0"/>
              <a:t>Tiefe Methodenkompetenz: genetische Algorithmen, Reinforcement Learning, Prognosemodelle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8470CFFB-4F4D-3ED5-FF08-5F6DB4D1FD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CH"/>
              <a:t>Technische Stärke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E7D21C01-D05B-8A11-E3D9-02C3FD582251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de-DE" sz="1800"/>
              <a:t>Modularer Architekturansatz, vollständig in der Schweiz entwickelt</a:t>
            </a:r>
          </a:p>
          <a:p>
            <a:r>
              <a:rPr lang="de-DE" sz="1800"/>
              <a:t>Erfahrung mit komplexen Schnittstellen an ERP-Systeme</a:t>
            </a:r>
          </a:p>
          <a:p>
            <a:r>
              <a:rPr lang="de-DE" sz="1800"/>
              <a:t>Moderne Technologien: </a:t>
            </a:r>
            <a:br>
              <a:rPr lang="de-DE" sz="1800"/>
            </a:br>
            <a:r>
              <a:rPr lang="de-DE" sz="1800"/>
              <a:t>Java, </a:t>
            </a:r>
            <a:r>
              <a:rPr lang="de-DE" sz="1800" err="1"/>
              <a:t>Vaadin</a:t>
            </a:r>
            <a:r>
              <a:rPr lang="de-DE" sz="1800"/>
              <a:t>, PowerBI, AnyLogic</a:t>
            </a:r>
            <a:endParaRPr lang="de-CH" sz="180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FAFE5AD-1F2B-CCB4-572B-E76AA048A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Frische-Service Disposition 2029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F137D5B-6E00-7A54-36FB-0AF7B34FD1C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Partnerschaftlich &amp; nachhaltig</a:t>
            </a:r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84487420-A59E-48ED-AD13-37CBA9221BA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Autofit/>
          </a:bodyPr>
          <a:lstStyle/>
          <a:p>
            <a:r>
              <a:rPr lang="de-CH" sz="1800"/>
              <a:t>Schnelle Prototypen, kein Overhead – greifbare Ergebnisse in Wochen</a:t>
            </a:r>
          </a:p>
          <a:p>
            <a:r>
              <a:rPr lang="de-CH" sz="1800"/>
              <a:t>Agile Zusammenarbeit auf Augenhöhe</a:t>
            </a:r>
          </a:p>
          <a:p>
            <a:r>
              <a:rPr lang="de-CH" sz="1800"/>
              <a:t>Verlässlicher Support &amp; Weiterentwicklung auch nach dem Rollout</a:t>
            </a:r>
            <a:br>
              <a:rPr lang="de-CH" sz="1800"/>
            </a:br>
            <a:r>
              <a:rPr lang="de-CH" sz="1800"/>
              <a:t>→ Regelmässige Updates, persönliche Betreuung, keine Ticket-Hürden</a:t>
            </a:r>
          </a:p>
          <a:p>
            <a:r>
              <a:rPr lang="de-CH" sz="1800"/>
              <a:t>Swiss Made Software – </a:t>
            </a:r>
            <a:br>
              <a:rPr lang="de-CH" sz="1800"/>
            </a:br>
            <a:r>
              <a:rPr lang="de-CH" sz="1800"/>
              <a:t>nah, direkt, zuverlässig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A451D4-119F-A9F8-1202-7E808AF8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26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4462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3057" cy="685859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057" cy="6858594"/>
          </a:xfrm>
          <a:prstGeom prst="rect">
            <a:avLst/>
          </a:prstGeom>
        </p:spPr>
      </p:pic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8081963" y="3859213"/>
            <a:ext cx="165100" cy="117475"/>
          </a:xfrm>
          <a:custGeom>
            <a:avLst/>
            <a:gdLst>
              <a:gd name="T0" fmla="*/ 52 w 52"/>
              <a:gd name="T1" fmla="*/ 3 h 37"/>
              <a:gd name="T2" fmla="*/ 52 w 52"/>
              <a:gd name="T3" fmla="*/ 3 h 37"/>
              <a:gd name="T4" fmla="*/ 51 w 52"/>
              <a:gd name="T5" fmla="*/ 2 h 37"/>
              <a:gd name="T6" fmla="*/ 51 w 52"/>
              <a:gd name="T7" fmla="*/ 2 h 37"/>
              <a:gd name="T8" fmla="*/ 51 w 52"/>
              <a:gd name="T9" fmla="*/ 2 h 37"/>
              <a:gd name="T10" fmla="*/ 51 w 52"/>
              <a:gd name="T11" fmla="*/ 1 h 37"/>
              <a:gd name="T12" fmla="*/ 50 w 52"/>
              <a:gd name="T13" fmla="*/ 1 h 37"/>
              <a:gd name="T14" fmla="*/ 50 w 52"/>
              <a:gd name="T15" fmla="*/ 1 h 37"/>
              <a:gd name="T16" fmla="*/ 50 w 52"/>
              <a:gd name="T17" fmla="*/ 1 h 37"/>
              <a:gd name="T18" fmla="*/ 49 w 52"/>
              <a:gd name="T19" fmla="*/ 0 h 37"/>
              <a:gd name="T20" fmla="*/ 49 w 52"/>
              <a:gd name="T21" fmla="*/ 0 h 37"/>
              <a:gd name="T22" fmla="*/ 49 w 52"/>
              <a:gd name="T23" fmla="*/ 0 h 37"/>
              <a:gd name="T24" fmla="*/ 48 w 52"/>
              <a:gd name="T25" fmla="*/ 0 h 37"/>
              <a:gd name="T26" fmla="*/ 48 w 52"/>
              <a:gd name="T27" fmla="*/ 0 h 37"/>
              <a:gd name="T28" fmla="*/ 47 w 52"/>
              <a:gd name="T29" fmla="*/ 0 h 37"/>
              <a:gd name="T30" fmla="*/ 47 w 52"/>
              <a:gd name="T31" fmla="*/ 0 h 37"/>
              <a:gd name="T32" fmla="*/ 5 w 52"/>
              <a:gd name="T33" fmla="*/ 0 h 37"/>
              <a:gd name="T34" fmla="*/ 5 w 52"/>
              <a:gd name="T35" fmla="*/ 0 h 37"/>
              <a:gd name="T36" fmla="*/ 4 w 52"/>
              <a:gd name="T37" fmla="*/ 0 h 37"/>
              <a:gd name="T38" fmla="*/ 4 w 52"/>
              <a:gd name="T39" fmla="*/ 0 h 37"/>
              <a:gd name="T40" fmla="*/ 3 w 52"/>
              <a:gd name="T41" fmla="*/ 0 h 37"/>
              <a:gd name="T42" fmla="*/ 3 w 52"/>
              <a:gd name="T43" fmla="*/ 0 h 37"/>
              <a:gd name="T44" fmla="*/ 3 w 52"/>
              <a:gd name="T45" fmla="*/ 0 h 37"/>
              <a:gd name="T46" fmla="*/ 2 w 52"/>
              <a:gd name="T47" fmla="*/ 1 h 37"/>
              <a:gd name="T48" fmla="*/ 2 w 52"/>
              <a:gd name="T49" fmla="*/ 1 h 37"/>
              <a:gd name="T50" fmla="*/ 2 w 52"/>
              <a:gd name="T51" fmla="*/ 1 h 37"/>
              <a:gd name="T52" fmla="*/ 2 w 52"/>
              <a:gd name="T53" fmla="*/ 1 h 37"/>
              <a:gd name="T54" fmla="*/ 1 w 52"/>
              <a:gd name="T55" fmla="*/ 2 h 37"/>
              <a:gd name="T56" fmla="*/ 1 w 52"/>
              <a:gd name="T57" fmla="*/ 2 h 37"/>
              <a:gd name="T58" fmla="*/ 1 w 52"/>
              <a:gd name="T59" fmla="*/ 2 h 37"/>
              <a:gd name="T60" fmla="*/ 1 w 52"/>
              <a:gd name="T61" fmla="*/ 3 h 37"/>
              <a:gd name="T62" fmla="*/ 1 w 52"/>
              <a:gd name="T63" fmla="*/ 3 h 37"/>
              <a:gd name="T64" fmla="*/ 5 w 52"/>
              <a:gd name="T65" fmla="*/ 37 h 37"/>
              <a:gd name="T66" fmla="*/ 52 w 52"/>
              <a:gd name="T67" fmla="*/ 33 h 37"/>
              <a:gd name="T68" fmla="*/ 4 w 52"/>
              <a:gd name="T69" fmla="*/ 3 h 37"/>
              <a:gd name="T70" fmla="*/ 5 w 52"/>
              <a:gd name="T71" fmla="*/ 3 h 37"/>
              <a:gd name="T72" fmla="*/ 5 w 52"/>
              <a:gd name="T73" fmla="*/ 3 h 37"/>
              <a:gd name="T74" fmla="*/ 5 w 52"/>
              <a:gd name="T75" fmla="*/ 3 h 37"/>
              <a:gd name="T76" fmla="*/ 47 w 52"/>
              <a:gd name="T77" fmla="*/ 3 h 37"/>
              <a:gd name="T78" fmla="*/ 47 w 52"/>
              <a:gd name="T79" fmla="*/ 3 h 37"/>
              <a:gd name="T80" fmla="*/ 48 w 52"/>
              <a:gd name="T81" fmla="*/ 3 h 37"/>
              <a:gd name="T82" fmla="*/ 48 w 52"/>
              <a:gd name="T83" fmla="*/ 3 h 37"/>
              <a:gd name="T84" fmla="*/ 48 w 52"/>
              <a:gd name="T85" fmla="*/ 3 h 37"/>
              <a:gd name="T86" fmla="*/ 4 w 52"/>
              <a:gd name="T87" fmla="*/ 3 h 37"/>
              <a:gd name="T88" fmla="*/ 4 w 52"/>
              <a:gd name="T89" fmla="*/ 29 h 37"/>
              <a:gd name="T90" fmla="*/ 4 w 52"/>
              <a:gd name="T91" fmla="*/ 33 h 37"/>
              <a:gd name="T92" fmla="*/ 30 w 52"/>
              <a:gd name="T93" fmla="*/ 27 h 37"/>
              <a:gd name="T94" fmla="*/ 49 w 52"/>
              <a:gd name="T95" fmla="*/ 29 h 37"/>
              <a:gd name="T96" fmla="*/ 49 w 52"/>
              <a:gd name="T97" fmla="*/ 2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2" h="37">
                <a:moveTo>
                  <a:pt x="52" y="3"/>
                </a:move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2" y="3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0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5"/>
                  <a:pt x="2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9" y="37"/>
                  <a:pt x="51" y="35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2"/>
                  <a:pt x="52" y="32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4"/>
                  <a:pt x="52" y="4"/>
                  <a:pt x="52" y="3"/>
                </a:cubicBezTo>
                <a:close/>
                <a:moveTo>
                  <a:pt x="4" y="3"/>
                </a:move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47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5"/>
                  <a:pt x="26" y="25"/>
                </a:cubicBezTo>
                <a:cubicBezTo>
                  <a:pt x="26" y="25"/>
                  <a:pt x="25" y="24"/>
                  <a:pt x="25" y="24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3"/>
                  <a:pt x="4" y="3"/>
                </a:cubicBezTo>
                <a:close/>
                <a:moveTo>
                  <a:pt x="4" y="8"/>
                </a:moveTo>
                <a:cubicBezTo>
                  <a:pt x="14" y="18"/>
                  <a:pt x="14" y="18"/>
                  <a:pt x="14" y="18"/>
                </a:cubicBezTo>
                <a:cubicBezTo>
                  <a:pt x="4" y="29"/>
                  <a:pt x="4" y="29"/>
                  <a:pt x="4" y="29"/>
                </a:cubicBezTo>
                <a:lnTo>
                  <a:pt x="4" y="8"/>
                </a:lnTo>
                <a:close/>
                <a:moveTo>
                  <a:pt x="47" y="33"/>
                </a:move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4" y="33"/>
                </a:cubicBezTo>
                <a:cubicBezTo>
                  <a:pt x="17" y="21"/>
                  <a:pt x="17" y="21"/>
                  <a:pt x="17" y="21"/>
                </a:cubicBezTo>
                <a:cubicBezTo>
                  <a:pt x="23" y="27"/>
                  <a:pt x="23" y="27"/>
                  <a:pt x="23" y="27"/>
                </a:cubicBezTo>
                <a:cubicBezTo>
                  <a:pt x="24" y="28"/>
                  <a:pt x="25" y="28"/>
                  <a:pt x="26" y="28"/>
                </a:cubicBezTo>
                <a:cubicBezTo>
                  <a:pt x="28" y="28"/>
                  <a:pt x="29" y="28"/>
                  <a:pt x="30" y="27"/>
                </a:cubicBezTo>
                <a:cubicBezTo>
                  <a:pt x="36" y="21"/>
                  <a:pt x="36" y="21"/>
                  <a:pt x="36" y="21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7" y="33"/>
                  <a:pt x="47" y="33"/>
                </a:cubicBezTo>
                <a:close/>
                <a:moveTo>
                  <a:pt x="49" y="29"/>
                </a:moveTo>
                <a:cubicBezTo>
                  <a:pt x="38" y="18"/>
                  <a:pt x="38" y="18"/>
                  <a:pt x="38" y="18"/>
                </a:cubicBezTo>
                <a:cubicBezTo>
                  <a:pt x="49" y="8"/>
                  <a:pt x="49" y="8"/>
                  <a:pt x="49" y="8"/>
                </a:cubicBezTo>
                <a:lnTo>
                  <a:pt x="49" y="29"/>
                </a:lnTo>
                <a:close/>
                <a:moveTo>
                  <a:pt x="49" y="29"/>
                </a:moveTo>
                <a:cubicBezTo>
                  <a:pt x="49" y="29"/>
                  <a:pt x="49" y="29"/>
                  <a:pt x="49" y="29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8075613" y="4548188"/>
            <a:ext cx="177800" cy="177800"/>
          </a:xfrm>
          <a:custGeom>
            <a:avLst/>
            <a:gdLst>
              <a:gd name="T0" fmla="*/ 28 w 56"/>
              <a:gd name="T1" fmla="*/ 0 h 56"/>
              <a:gd name="T2" fmla="*/ 8 w 56"/>
              <a:gd name="T3" fmla="*/ 8 h 56"/>
              <a:gd name="T4" fmla="*/ 8 w 56"/>
              <a:gd name="T5" fmla="*/ 48 h 56"/>
              <a:gd name="T6" fmla="*/ 48 w 56"/>
              <a:gd name="T7" fmla="*/ 48 h 56"/>
              <a:gd name="T8" fmla="*/ 48 w 56"/>
              <a:gd name="T9" fmla="*/ 8 h 56"/>
              <a:gd name="T10" fmla="*/ 42 w 56"/>
              <a:gd name="T11" fmla="*/ 40 h 56"/>
              <a:gd name="T12" fmla="*/ 53 w 56"/>
              <a:gd name="T13" fmla="*/ 30 h 56"/>
              <a:gd name="T14" fmla="*/ 28 w 56"/>
              <a:gd name="T15" fmla="*/ 53 h 56"/>
              <a:gd name="T16" fmla="*/ 37 w 56"/>
              <a:gd name="T17" fmla="*/ 44 h 56"/>
              <a:gd name="T18" fmla="*/ 18 w 56"/>
              <a:gd name="T19" fmla="*/ 40 h 56"/>
              <a:gd name="T20" fmla="*/ 40 w 56"/>
              <a:gd name="T21" fmla="*/ 30 h 56"/>
              <a:gd name="T22" fmla="*/ 18 w 56"/>
              <a:gd name="T23" fmla="*/ 40 h 56"/>
              <a:gd name="T24" fmla="*/ 13 w 56"/>
              <a:gd name="T25" fmla="*/ 30 h 56"/>
              <a:gd name="T26" fmla="*/ 7 w 56"/>
              <a:gd name="T27" fmla="*/ 40 h 56"/>
              <a:gd name="T28" fmla="*/ 7 w 56"/>
              <a:gd name="T29" fmla="*/ 16 h 56"/>
              <a:gd name="T30" fmla="*/ 13 w 56"/>
              <a:gd name="T31" fmla="*/ 27 h 56"/>
              <a:gd name="T32" fmla="*/ 7 w 56"/>
              <a:gd name="T33" fmla="*/ 16 h 56"/>
              <a:gd name="T34" fmla="*/ 37 w 56"/>
              <a:gd name="T35" fmla="*/ 13 h 56"/>
              <a:gd name="T36" fmla="*/ 28 w 56"/>
              <a:gd name="T37" fmla="*/ 4 h 56"/>
              <a:gd name="T38" fmla="*/ 40 w 56"/>
              <a:gd name="T39" fmla="*/ 27 h 56"/>
              <a:gd name="T40" fmla="*/ 18 w 56"/>
              <a:gd name="T41" fmla="*/ 16 h 56"/>
              <a:gd name="T42" fmla="*/ 53 w 56"/>
              <a:gd name="T43" fmla="*/ 27 h 56"/>
              <a:gd name="T44" fmla="*/ 42 w 56"/>
              <a:gd name="T45" fmla="*/ 16 h 56"/>
              <a:gd name="T46" fmla="*/ 53 w 56"/>
              <a:gd name="T47" fmla="*/ 27 h 56"/>
              <a:gd name="T48" fmla="*/ 34 w 56"/>
              <a:gd name="T49" fmla="*/ 4 h 56"/>
              <a:gd name="T50" fmla="*/ 40 w 56"/>
              <a:gd name="T51" fmla="*/ 13 h 56"/>
              <a:gd name="T52" fmla="*/ 16 w 56"/>
              <a:gd name="T53" fmla="*/ 13 h 56"/>
              <a:gd name="T54" fmla="*/ 22 w 56"/>
              <a:gd name="T55" fmla="*/ 4 h 56"/>
              <a:gd name="T56" fmla="*/ 22 w 56"/>
              <a:gd name="T57" fmla="*/ 52 h 56"/>
              <a:gd name="T58" fmla="*/ 16 w 56"/>
              <a:gd name="T59" fmla="*/ 44 h 56"/>
              <a:gd name="T60" fmla="*/ 40 w 56"/>
              <a:gd name="T61" fmla="*/ 44 h 56"/>
              <a:gd name="T62" fmla="*/ 34 w 56"/>
              <a:gd name="T63" fmla="*/ 52 h 56"/>
              <a:gd name="T64" fmla="*/ 34 w 56"/>
              <a:gd name="T65" fmla="*/ 5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6" h="56">
                <a:moveTo>
                  <a:pt x="48" y="8"/>
                </a:moveTo>
                <a:cubicBezTo>
                  <a:pt x="43" y="3"/>
                  <a:pt x="36" y="0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1" y="0"/>
                  <a:pt x="14" y="3"/>
                  <a:pt x="8" y="8"/>
                </a:cubicBezTo>
                <a:cubicBezTo>
                  <a:pt x="3" y="14"/>
                  <a:pt x="0" y="21"/>
                  <a:pt x="0" y="28"/>
                </a:cubicBezTo>
                <a:cubicBezTo>
                  <a:pt x="0" y="36"/>
                  <a:pt x="3" y="43"/>
                  <a:pt x="8" y="48"/>
                </a:cubicBezTo>
                <a:cubicBezTo>
                  <a:pt x="14" y="53"/>
                  <a:pt x="21" y="56"/>
                  <a:pt x="28" y="56"/>
                </a:cubicBezTo>
                <a:cubicBezTo>
                  <a:pt x="36" y="56"/>
                  <a:pt x="43" y="53"/>
                  <a:pt x="48" y="48"/>
                </a:cubicBezTo>
                <a:cubicBezTo>
                  <a:pt x="53" y="43"/>
                  <a:pt x="56" y="36"/>
                  <a:pt x="56" y="28"/>
                </a:cubicBezTo>
                <a:cubicBezTo>
                  <a:pt x="56" y="21"/>
                  <a:pt x="53" y="14"/>
                  <a:pt x="48" y="8"/>
                </a:cubicBezTo>
                <a:close/>
                <a:moveTo>
                  <a:pt x="50" y="40"/>
                </a:moveTo>
                <a:cubicBezTo>
                  <a:pt x="42" y="40"/>
                  <a:pt x="42" y="40"/>
                  <a:pt x="42" y="40"/>
                </a:cubicBezTo>
                <a:cubicBezTo>
                  <a:pt x="43" y="37"/>
                  <a:pt x="43" y="34"/>
                  <a:pt x="44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4"/>
                  <a:pt x="52" y="37"/>
                  <a:pt x="50" y="40"/>
                </a:cubicBezTo>
                <a:close/>
                <a:moveTo>
                  <a:pt x="28" y="53"/>
                </a:moveTo>
                <a:cubicBezTo>
                  <a:pt x="25" y="51"/>
                  <a:pt x="22" y="47"/>
                  <a:pt x="20" y="44"/>
                </a:cubicBezTo>
                <a:cubicBezTo>
                  <a:pt x="37" y="44"/>
                  <a:pt x="37" y="44"/>
                  <a:pt x="37" y="44"/>
                </a:cubicBezTo>
                <a:cubicBezTo>
                  <a:pt x="35" y="47"/>
                  <a:pt x="32" y="51"/>
                  <a:pt x="28" y="53"/>
                </a:cubicBezTo>
                <a:close/>
                <a:moveTo>
                  <a:pt x="18" y="40"/>
                </a:moveTo>
                <a:cubicBezTo>
                  <a:pt x="17" y="37"/>
                  <a:pt x="16" y="34"/>
                  <a:pt x="16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4"/>
                  <a:pt x="39" y="37"/>
                  <a:pt x="38" y="40"/>
                </a:cubicBezTo>
                <a:lnTo>
                  <a:pt x="18" y="40"/>
                </a:lnTo>
                <a:close/>
                <a:moveTo>
                  <a:pt x="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34"/>
                  <a:pt x="14" y="37"/>
                  <a:pt x="15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37"/>
                  <a:pt x="4" y="34"/>
                  <a:pt x="3" y="30"/>
                </a:cubicBezTo>
                <a:close/>
                <a:moveTo>
                  <a:pt x="7" y="16"/>
                </a:moveTo>
                <a:cubicBezTo>
                  <a:pt x="15" y="16"/>
                  <a:pt x="15" y="16"/>
                  <a:pt x="15" y="16"/>
                </a:cubicBezTo>
                <a:cubicBezTo>
                  <a:pt x="14" y="20"/>
                  <a:pt x="13" y="23"/>
                  <a:pt x="1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3"/>
                  <a:pt x="5" y="19"/>
                  <a:pt x="7" y="16"/>
                </a:cubicBezTo>
                <a:close/>
                <a:moveTo>
                  <a:pt x="28" y="4"/>
                </a:moveTo>
                <a:cubicBezTo>
                  <a:pt x="32" y="6"/>
                  <a:pt x="35" y="9"/>
                  <a:pt x="37" y="13"/>
                </a:cubicBezTo>
                <a:cubicBezTo>
                  <a:pt x="20" y="13"/>
                  <a:pt x="20" y="13"/>
                  <a:pt x="20" y="13"/>
                </a:cubicBezTo>
                <a:cubicBezTo>
                  <a:pt x="22" y="9"/>
                  <a:pt x="25" y="6"/>
                  <a:pt x="28" y="4"/>
                </a:cubicBezTo>
                <a:close/>
                <a:moveTo>
                  <a:pt x="38" y="16"/>
                </a:moveTo>
                <a:cubicBezTo>
                  <a:pt x="39" y="19"/>
                  <a:pt x="40" y="23"/>
                  <a:pt x="40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3"/>
                  <a:pt x="17" y="19"/>
                  <a:pt x="18" y="16"/>
                </a:cubicBezTo>
                <a:lnTo>
                  <a:pt x="38" y="16"/>
                </a:lnTo>
                <a:close/>
                <a:moveTo>
                  <a:pt x="53" y="27"/>
                </a:moveTo>
                <a:cubicBezTo>
                  <a:pt x="44" y="27"/>
                  <a:pt x="44" y="27"/>
                  <a:pt x="44" y="27"/>
                </a:cubicBezTo>
                <a:cubicBezTo>
                  <a:pt x="43" y="23"/>
                  <a:pt x="43" y="20"/>
                  <a:pt x="42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2" y="19"/>
                  <a:pt x="53" y="23"/>
                  <a:pt x="53" y="27"/>
                </a:cubicBezTo>
                <a:close/>
                <a:moveTo>
                  <a:pt x="40" y="13"/>
                </a:moveTo>
                <a:cubicBezTo>
                  <a:pt x="39" y="10"/>
                  <a:pt x="37" y="7"/>
                  <a:pt x="34" y="4"/>
                </a:cubicBezTo>
                <a:cubicBezTo>
                  <a:pt x="40" y="6"/>
                  <a:pt x="44" y="9"/>
                  <a:pt x="48" y="13"/>
                </a:cubicBezTo>
                <a:lnTo>
                  <a:pt x="40" y="13"/>
                </a:lnTo>
                <a:close/>
                <a:moveTo>
                  <a:pt x="22" y="4"/>
                </a:moveTo>
                <a:cubicBezTo>
                  <a:pt x="20" y="7"/>
                  <a:pt x="18" y="10"/>
                  <a:pt x="16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12" y="9"/>
                  <a:pt x="17" y="6"/>
                  <a:pt x="22" y="4"/>
                </a:cubicBezTo>
                <a:close/>
                <a:moveTo>
                  <a:pt x="16" y="44"/>
                </a:moveTo>
                <a:cubicBezTo>
                  <a:pt x="18" y="47"/>
                  <a:pt x="20" y="50"/>
                  <a:pt x="22" y="52"/>
                </a:cubicBezTo>
                <a:cubicBezTo>
                  <a:pt x="17" y="51"/>
                  <a:pt x="12" y="48"/>
                  <a:pt x="9" y="44"/>
                </a:cubicBezTo>
                <a:lnTo>
                  <a:pt x="16" y="44"/>
                </a:lnTo>
                <a:close/>
                <a:moveTo>
                  <a:pt x="34" y="52"/>
                </a:moveTo>
                <a:cubicBezTo>
                  <a:pt x="37" y="50"/>
                  <a:pt x="39" y="47"/>
                  <a:pt x="40" y="44"/>
                </a:cubicBezTo>
                <a:cubicBezTo>
                  <a:pt x="48" y="44"/>
                  <a:pt x="48" y="44"/>
                  <a:pt x="48" y="44"/>
                </a:cubicBezTo>
                <a:cubicBezTo>
                  <a:pt x="44" y="48"/>
                  <a:pt x="40" y="51"/>
                  <a:pt x="34" y="52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7"/>
          <p:cNvSpPr>
            <a:spLocks noEditPoints="1"/>
          </p:cNvSpPr>
          <p:nvPr/>
        </p:nvSpPr>
        <p:spPr bwMode="auto">
          <a:xfrm>
            <a:off x="8094663" y="4189413"/>
            <a:ext cx="142875" cy="146050"/>
          </a:xfrm>
          <a:custGeom>
            <a:avLst/>
            <a:gdLst>
              <a:gd name="T0" fmla="*/ 0 w 45"/>
              <a:gd name="T1" fmla="*/ 6 h 46"/>
              <a:gd name="T2" fmla="*/ 1 w 45"/>
              <a:gd name="T3" fmla="*/ 2 h 46"/>
              <a:gd name="T4" fmla="*/ 5 w 45"/>
              <a:gd name="T5" fmla="*/ 0 h 46"/>
              <a:gd name="T6" fmla="*/ 12 w 45"/>
              <a:gd name="T7" fmla="*/ 0 h 46"/>
              <a:gd name="T8" fmla="*/ 17 w 45"/>
              <a:gd name="T9" fmla="*/ 5 h 46"/>
              <a:gd name="T10" fmla="*/ 18 w 45"/>
              <a:gd name="T11" fmla="*/ 10 h 46"/>
              <a:gd name="T12" fmla="*/ 17 w 45"/>
              <a:gd name="T13" fmla="*/ 15 h 46"/>
              <a:gd name="T14" fmla="*/ 14 w 45"/>
              <a:gd name="T15" fmla="*/ 18 h 46"/>
              <a:gd name="T16" fmla="*/ 27 w 45"/>
              <a:gd name="T17" fmla="*/ 31 h 46"/>
              <a:gd name="T18" fmla="*/ 30 w 45"/>
              <a:gd name="T19" fmla="*/ 28 h 46"/>
              <a:gd name="T20" fmla="*/ 35 w 45"/>
              <a:gd name="T21" fmla="*/ 27 h 46"/>
              <a:gd name="T22" fmla="*/ 40 w 45"/>
              <a:gd name="T23" fmla="*/ 28 h 46"/>
              <a:gd name="T24" fmla="*/ 45 w 45"/>
              <a:gd name="T25" fmla="*/ 33 h 46"/>
              <a:gd name="T26" fmla="*/ 45 w 45"/>
              <a:gd name="T27" fmla="*/ 40 h 46"/>
              <a:gd name="T28" fmla="*/ 43 w 45"/>
              <a:gd name="T29" fmla="*/ 44 h 46"/>
              <a:gd name="T30" fmla="*/ 39 w 45"/>
              <a:gd name="T31" fmla="*/ 46 h 46"/>
              <a:gd name="T32" fmla="*/ 24 w 45"/>
              <a:gd name="T33" fmla="*/ 42 h 46"/>
              <a:gd name="T34" fmla="*/ 12 w 45"/>
              <a:gd name="T35" fmla="*/ 33 h 46"/>
              <a:gd name="T36" fmla="*/ 4 w 45"/>
              <a:gd name="T37" fmla="*/ 21 h 46"/>
              <a:gd name="T38" fmla="*/ 0 w 45"/>
              <a:gd name="T39" fmla="*/ 6 h 46"/>
              <a:gd name="T40" fmla="*/ 0 w 45"/>
              <a:gd name="T41" fmla="*/ 6 h 46"/>
              <a:gd name="T42" fmla="*/ 15 w 45"/>
              <a:gd name="T43" fmla="*/ 11 h 46"/>
              <a:gd name="T44" fmla="*/ 15 w 45"/>
              <a:gd name="T45" fmla="*/ 11 h 46"/>
              <a:gd name="T46" fmla="*/ 14 w 45"/>
              <a:gd name="T47" fmla="*/ 6 h 46"/>
              <a:gd name="T48" fmla="*/ 12 w 45"/>
              <a:gd name="T49" fmla="*/ 4 h 46"/>
              <a:gd name="T50" fmla="*/ 5 w 45"/>
              <a:gd name="T51" fmla="*/ 4 h 46"/>
              <a:gd name="T52" fmla="*/ 4 w 45"/>
              <a:gd name="T53" fmla="*/ 5 h 46"/>
              <a:gd name="T54" fmla="*/ 3 w 45"/>
              <a:gd name="T55" fmla="*/ 6 h 46"/>
              <a:gd name="T56" fmla="*/ 39 w 45"/>
              <a:gd name="T57" fmla="*/ 42 h 46"/>
              <a:gd name="T58" fmla="*/ 41 w 45"/>
              <a:gd name="T59" fmla="*/ 42 h 46"/>
              <a:gd name="T60" fmla="*/ 41 w 45"/>
              <a:gd name="T61" fmla="*/ 40 h 46"/>
              <a:gd name="T62" fmla="*/ 41 w 45"/>
              <a:gd name="T63" fmla="*/ 33 h 46"/>
              <a:gd name="T64" fmla="*/ 40 w 45"/>
              <a:gd name="T65" fmla="*/ 31 h 46"/>
              <a:gd name="T66" fmla="*/ 34 w 45"/>
              <a:gd name="T67" fmla="*/ 30 h 46"/>
              <a:gd name="T68" fmla="*/ 33 w 45"/>
              <a:gd name="T69" fmla="*/ 31 h 46"/>
              <a:gd name="T70" fmla="*/ 28 w 45"/>
              <a:gd name="T71" fmla="*/ 35 h 46"/>
              <a:gd name="T72" fmla="*/ 27 w 45"/>
              <a:gd name="T73" fmla="*/ 35 h 46"/>
              <a:gd name="T74" fmla="*/ 10 w 45"/>
              <a:gd name="T75" fmla="*/ 18 h 46"/>
              <a:gd name="T76" fmla="*/ 10 w 45"/>
              <a:gd name="T77" fmla="*/ 17 h 46"/>
              <a:gd name="T78" fmla="*/ 14 w 45"/>
              <a:gd name="T79" fmla="*/ 13 h 46"/>
              <a:gd name="T80" fmla="*/ 15 w 45"/>
              <a:gd name="T81" fmla="*/ 11 h 46"/>
              <a:gd name="T82" fmla="*/ 15 w 45"/>
              <a:gd name="T83" fmla="*/ 11 h 46"/>
              <a:gd name="T84" fmla="*/ 15 w 45"/>
              <a:gd name="T85" fmla="*/ 1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5" h="46">
                <a:moveTo>
                  <a:pt x="0" y="6"/>
                </a:moveTo>
                <a:cubicBezTo>
                  <a:pt x="0" y="4"/>
                  <a:pt x="0" y="3"/>
                  <a:pt x="1" y="2"/>
                </a:cubicBezTo>
                <a:cubicBezTo>
                  <a:pt x="2" y="1"/>
                  <a:pt x="3" y="0"/>
                  <a:pt x="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0"/>
                  <a:pt x="17" y="3"/>
                  <a:pt x="17" y="5"/>
                </a:cubicBezTo>
                <a:cubicBezTo>
                  <a:pt x="17" y="7"/>
                  <a:pt x="18" y="8"/>
                  <a:pt x="18" y="10"/>
                </a:cubicBezTo>
                <a:cubicBezTo>
                  <a:pt x="19" y="12"/>
                  <a:pt x="18" y="14"/>
                  <a:pt x="17" y="15"/>
                </a:cubicBezTo>
                <a:cubicBezTo>
                  <a:pt x="14" y="18"/>
                  <a:pt x="14" y="18"/>
                  <a:pt x="14" y="18"/>
                </a:cubicBezTo>
                <a:cubicBezTo>
                  <a:pt x="17" y="24"/>
                  <a:pt x="22" y="28"/>
                  <a:pt x="27" y="31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7"/>
                  <a:pt x="34" y="26"/>
                  <a:pt x="35" y="27"/>
                </a:cubicBezTo>
                <a:cubicBezTo>
                  <a:pt x="37" y="27"/>
                  <a:pt x="38" y="28"/>
                  <a:pt x="40" y="28"/>
                </a:cubicBezTo>
                <a:cubicBezTo>
                  <a:pt x="43" y="28"/>
                  <a:pt x="45" y="30"/>
                  <a:pt x="45" y="33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2"/>
                  <a:pt x="44" y="43"/>
                  <a:pt x="43" y="44"/>
                </a:cubicBezTo>
                <a:cubicBezTo>
                  <a:pt x="42" y="45"/>
                  <a:pt x="40" y="46"/>
                  <a:pt x="39" y="46"/>
                </a:cubicBezTo>
                <a:cubicBezTo>
                  <a:pt x="34" y="45"/>
                  <a:pt x="29" y="44"/>
                  <a:pt x="24" y="42"/>
                </a:cubicBezTo>
                <a:cubicBezTo>
                  <a:pt x="20" y="39"/>
                  <a:pt x="16" y="37"/>
                  <a:pt x="12" y="33"/>
                </a:cubicBezTo>
                <a:cubicBezTo>
                  <a:pt x="9" y="29"/>
                  <a:pt x="6" y="25"/>
                  <a:pt x="4" y="21"/>
                </a:cubicBezTo>
                <a:cubicBezTo>
                  <a:pt x="2" y="16"/>
                  <a:pt x="0" y="11"/>
                  <a:pt x="0" y="6"/>
                </a:cubicBezTo>
                <a:cubicBezTo>
                  <a:pt x="0" y="6"/>
                  <a:pt x="0" y="6"/>
                  <a:pt x="0" y="6"/>
                </a:cubicBezTo>
                <a:close/>
                <a:moveTo>
                  <a:pt x="15" y="11"/>
                </a:moveTo>
                <a:cubicBezTo>
                  <a:pt x="15" y="11"/>
                  <a:pt x="15" y="11"/>
                  <a:pt x="15" y="11"/>
                </a:cubicBezTo>
                <a:cubicBezTo>
                  <a:pt x="14" y="9"/>
                  <a:pt x="14" y="7"/>
                  <a:pt x="14" y="6"/>
                </a:cubicBezTo>
                <a:cubicBezTo>
                  <a:pt x="14" y="5"/>
                  <a:pt x="13" y="4"/>
                  <a:pt x="12" y="4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4" y="4"/>
                  <a:pt x="4" y="5"/>
                </a:cubicBezTo>
                <a:cubicBezTo>
                  <a:pt x="3" y="5"/>
                  <a:pt x="3" y="5"/>
                  <a:pt x="3" y="6"/>
                </a:cubicBezTo>
                <a:cubicBezTo>
                  <a:pt x="5" y="25"/>
                  <a:pt x="20" y="40"/>
                  <a:pt x="39" y="42"/>
                </a:cubicBezTo>
                <a:cubicBezTo>
                  <a:pt x="40" y="42"/>
                  <a:pt x="40" y="42"/>
                  <a:pt x="41" y="42"/>
                </a:cubicBezTo>
                <a:cubicBezTo>
                  <a:pt x="41" y="41"/>
                  <a:pt x="41" y="41"/>
                  <a:pt x="41" y="40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2"/>
                  <a:pt x="41" y="32"/>
                  <a:pt x="40" y="31"/>
                </a:cubicBezTo>
                <a:cubicBezTo>
                  <a:pt x="38" y="31"/>
                  <a:pt x="36" y="31"/>
                  <a:pt x="34" y="30"/>
                </a:cubicBezTo>
                <a:cubicBezTo>
                  <a:pt x="34" y="30"/>
                  <a:pt x="33" y="30"/>
                  <a:pt x="33" y="31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0" y="31"/>
                  <a:pt x="14" y="26"/>
                  <a:pt x="10" y="18"/>
                </a:cubicBezTo>
                <a:cubicBezTo>
                  <a:pt x="10" y="17"/>
                  <a:pt x="10" y="17"/>
                  <a:pt x="10" y="17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2"/>
                  <a:pt x="15" y="12"/>
                  <a:pt x="15" y="11"/>
                </a:cubicBezTo>
                <a:close/>
                <a:moveTo>
                  <a:pt x="15" y="11"/>
                </a:moveTo>
                <a:cubicBezTo>
                  <a:pt x="15" y="11"/>
                  <a:pt x="15" y="11"/>
                  <a:pt x="15" y="11"/>
                </a:cubicBezTo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066088" y="3433763"/>
            <a:ext cx="20002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err="1">
                <a:ln>
                  <a:noFill/>
                </a:ln>
                <a:solidFill>
                  <a:srgbClr val="FFFFFF"/>
                </a:solidFill>
                <a:effectLst/>
                <a:latin typeface="Roboto Medium" panose="02000000000000000000" pitchFamily="2" charset="0"/>
              </a:rPr>
              <a:t>Kontaktieren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Medium" panose="02000000000000000000" pitchFamily="2" charset="0"/>
              </a:rPr>
              <a:t> </a:t>
            </a:r>
            <a:r>
              <a:rPr kumimoji="0" lang="en-US" altLang="en-US" sz="1600" b="1" i="0" u="none" strike="noStrike" cap="none" normalizeH="0" baseline="0" err="1">
                <a:ln>
                  <a:noFill/>
                </a:ln>
                <a:solidFill>
                  <a:srgbClr val="FFFFFF"/>
                </a:solidFill>
                <a:effectLst/>
                <a:latin typeface="Roboto Medium" panose="02000000000000000000" pitchFamily="2" charset="0"/>
              </a:rPr>
              <a:t>Sie</a:t>
            </a:r>
            <a:r>
              <a:rPr kumimoji="0" lang="en-US" altLang="en-US" sz="16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Medium" panose="02000000000000000000" pitchFamily="2" charset="0"/>
              </a:rPr>
              <a:t> </a:t>
            </a:r>
            <a:r>
              <a:rPr kumimoji="0" lang="en-US" altLang="en-US" sz="1600" b="1" i="0" u="none" strike="noStrike" cap="none" normalizeH="0" baseline="0" err="1">
                <a:ln>
                  <a:noFill/>
                </a:ln>
                <a:solidFill>
                  <a:srgbClr val="FFFFFF"/>
                </a:solidFill>
                <a:effectLst/>
                <a:latin typeface="Roboto Medium" panose="02000000000000000000" pitchFamily="2" charset="0"/>
              </a:rPr>
              <a:t>uns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8066088" y="3789363"/>
            <a:ext cx="17716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     info@prosim.ch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8066088" y="4144963"/>
            <a:ext cx="19081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     +41 81 552 17 00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8066088" y="4500563"/>
            <a:ext cx="17526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oboto Light" panose="02000000000000000000" pitchFamily="2" charset="0"/>
              </a:rPr>
              <a:t>     www.prosim.ch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527049" y="2100263"/>
            <a:ext cx="2418169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en-US" altLang="en-US" sz="3500" b="1" i="0" u="none" strike="noStrike" cap="none" normalizeH="0" baseline="0" err="1">
                <a:ln>
                  <a:noFill/>
                </a:ln>
                <a:solidFill>
                  <a:srgbClr val="DBD868"/>
                </a:solidFill>
                <a:effectLst/>
                <a:latin typeface="Roboto" panose="02000000000000000000" pitchFamily="2" charset="0"/>
              </a:rPr>
              <a:t>Simulieren</a:t>
            </a:r>
            <a:r>
              <a:rPr kumimoji="0" lang="en-US" altLang="en-US" sz="3500" b="1" i="0" u="none" strike="noStrike" cap="none" normalizeH="0" baseline="0">
                <a:ln>
                  <a:noFill/>
                </a:ln>
                <a:solidFill>
                  <a:srgbClr val="DBD868"/>
                </a:solidFill>
                <a:effectLst/>
                <a:latin typeface="Roboto" panose="02000000000000000000" pitchFamily="2" charset="0"/>
              </a:rPr>
              <a:t> </a:t>
            </a:r>
            <a:r>
              <a:rPr lang="en-US" altLang="en-US" sz="3500" b="1" err="1">
                <a:solidFill>
                  <a:srgbClr val="DBD868"/>
                </a:solidFill>
                <a:latin typeface="Roboto" panose="02000000000000000000" pitchFamily="2" charset="0"/>
              </a:rPr>
              <a:t>Sie</a:t>
            </a:r>
            <a:r>
              <a:rPr lang="en-US" altLang="en-US" sz="3500" b="1">
                <a:solidFill>
                  <a:srgbClr val="DBD868"/>
                </a:solidFill>
                <a:latin typeface="Roboto" panose="02000000000000000000" pitchFamily="2" charset="0"/>
              </a:rPr>
              <a:t> </a:t>
            </a:r>
            <a:r>
              <a:rPr lang="en-US" altLang="en-US" sz="3500" b="1" err="1">
                <a:solidFill>
                  <a:srgbClr val="DBD868"/>
                </a:solidFill>
                <a:latin typeface="Roboto" panose="02000000000000000000" pitchFamily="2" charset="0"/>
              </a:rPr>
              <a:t>Ihren</a:t>
            </a:r>
            <a:endParaRPr lang="en-US" altLang="en-US" sz="3500" b="1">
              <a:solidFill>
                <a:srgbClr val="DBD868"/>
              </a:solidFill>
              <a:latin typeface="Roboto" panose="02000000000000000000" pitchFamily="2" charset="0"/>
            </a:endParaRPr>
          </a:p>
          <a:p>
            <a:r>
              <a:rPr lang="en-US" altLang="en-US" sz="3500" b="1" err="1">
                <a:solidFill>
                  <a:srgbClr val="DBD868"/>
                </a:solidFill>
                <a:latin typeface="Roboto" panose="02000000000000000000" pitchFamily="2" charset="0"/>
              </a:rPr>
              <a:t>Erfolg</a:t>
            </a:r>
            <a:r>
              <a:rPr lang="en-US" altLang="en-US" sz="3500" b="1">
                <a:solidFill>
                  <a:srgbClr val="DBD868"/>
                </a:solidFill>
                <a:latin typeface="Roboto" panose="02000000000000000000" pitchFamily="2" charset="0"/>
              </a:rPr>
              <a:t>.</a:t>
            </a:r>
          </a:p>
        </p:txBody>
      </p:sp>
      <p:sp>
        <p:nvSpPr>
          <p:cNvPr id="20" name="Rectangle 15"/>
          <p:cNvSpPr>
            <a:spLocks noChangeArrowheads="1"/>
          </p:cNvSpPr>
          <p:nvPr/>
        </p:nvSpPr>
        <p:spPr bwMode="auto">
          <a:xfrm>
            <a:off x="527049" y="3871913"/>
            <a:ext cx="174831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en-US" altLang="en-US" sz="1800" b="0" i="0" u="none" strike="noStrike" cap="none" normalizeH="0" baseline="0" err="1">
                <a:ln>
                  <a:noFill/>
                </a:ln>
                <a:solidFill>
                  <a:srgbClr val="000000"/>
                </a:solidFill>
                <a:effectLst/>
                <a:latin typeface="Roboto Light" panose="02000000000000000000" pitchFamily="2" charset="0"/>
              </a:rPr>
              <a:t>Datenbasierte</a:t>
            </a: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Roboto Light" panose="02000000000000000000" pitchFamily="2" charset="0"/>
              </a:rPr>
              <a:t> </a:t>
            </a:r>
            <a:r>
              <a:rPr lang="en-US" altLang="en-US" err="1">
                <a:solidFill>
                  <a:srgbClr val="000000"/>
                </a:solidFill>
                <a:latin typeface="Roboto Light" panose="02000000000000000000" pitchFamily="2" charset="0"/>
              </a:rPr>
              <a:t>Entscheidungen</a:t>
            </a:r>
            <a:endParaRPr lang="en-US" altLang="en-US"/>
          </a:p>
          <a:p>
            <a:r>
              <a:rPr lang="en-US" altLang="en-US" err="1">
                <a:solidFill>
                  <a:srgbClr val="000000"/>
                </a:solidFill>
                <a:latin typeface="Roboto Light" panose="02000000000000000000" pitchFamily="2" charset="0"/>
              </a:rPr>
              <a:t>beginnen</a:t>
            </a:r>
            <a:r>
              <a:rPr lang="en-US" altLang="en-US">
                <a:solidFill>
                  <a:srgbClr val="000000"/>
                </a:solidFill>
                <a:latin typeface="Roboto Light" panose="02000000000000000000" pitchFamily="2" charset="0"/>
              </a:rPr>
              <a:t> </a:t>
            </a:r>
            <a:r>
              <a:rPr lang="en-US" altLang="en-US" err="1">
                <a:solidFill>
                  <a:srgbClr val="000000"/>
                </a:solidFill>
                <a:latin typeface="Roboto Light" panose="02000000000000000000" pitchFamily="2" charset="0"/>
              </a:rPr>
              <a:t>hier</a:t>
            </a:r>
            <a:r>
              <a:rPr lang="en-US" altLang="en-US">
                <a:solidFill>
                  <a:srgbClr val="000000"/>
                </a:solidFill>
                <a:latin typeface="Roboto Light" panose="02000000000000000000" pitchFamily="2" charset="0"/>
              </a:rPr>
              <a:t>.</a:t>
            </a:r>
            <a:endParaRPr lang="en-US" altLang="en-US"/>
          </a:p>
        </p:txBody>
      </p:sp>
      <p:grpSp>
        <p:nvGrpSpPr>
          <p:cNvPr id="56" name="Group 55"/>
          <p:cNvGrpSpPr/>
          <p:nvPr/>
        </p:nvGrpSpPr>
        <p:grpSpPr>
          <a:xfrm>
            <a:off x="8047038" y="2157413"/>
            <a:ext cx="3014662" cy="730250"/>
            <a:chOff x="8047038" y="2157413"/>
            <a:chExt cx="3014662" cy="730250"/>
          </a:xfrm>
        </p:grpSpPr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8047038" y="2157413"/>
              <a:ext cx="612775" cy="603250"/>
            </a:xfrm>
            <a:custGeom>
              <a:avLst/>
              <a:gdLst>
                <a:gd name="T0" fmla="*/ 57 w 193"/>
                <a:gd name="T1" fmla="*/ 177 h 190"/>
                <a:gd name="T2" fmla="*/ 45 w 193"/>
                <a:gd name="T3" fmla="*/ 63 h 190"/>
                <a:gd name="T4" fmla="*/ 111 w 193"/>
                <a:gd name="T5" fmla="*/ 33 h 190"/>
                <a:gd name="T6" fmla="*/ 193 w 193"/>
                <a:gd name="T7" fmla="*/ 58 h 190"/>
                <a:gd name="T8" fmla="*/ 172 w 193"/>
                <a:gd name="T9" fmla="*/ 35 h 190"/>
                <a:gd name="T10" fmla="*/ 29 w 193"/>
                <a:gd name="T11" fmla="*/ 50 h 190"/>
                <a:gd name="T12" fmla="*/ 20 w 193"/>
                <a:gd name="T13" fmla="*/ 163 h 190"/>
                <a:gd name="T14" fmla="*/ 79 w 193"/>
                <a:gd name="T15" fmla="*/ 190 h 190"/>
                <a:gd name="T16" fmla="*/ 57 w 193"/>
                <a:gd name="T17" fmla="*/ 17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0">
                  <a:moveTo>
                    <a:pt x="57" y="177"/>
                  </a:moveTo>
                  <a:cubicBezTo>
                    <a:pt x="22" y="149"/>
                    <a:pt x="17" y="98"/>
                    <a:pt x="45" y="63"/>
                  </a:cubicBezTo>
                  <a:cubicBezTo>
                    <a:pt x="62" y="42"/>
                    <a:pt x="86" y="32"/>
                    <a:pt x="111" y="33"/>
                  </a:cubicBezTo>
                  <a:cubicBezTo>
                    <a:pt x="140" y="32"/>
                    <a:pt x="169" y="41"/>
                    <a:pt x="193" y="58"/>
                  </a:cubicBezTo>
                  <a:cubicBezTo>
                    <a:pt x="187" y="49"/>
                    <a:pt x="180" y="41"/>
                    <a:pt x="172" y="35"/>
                  </a:cubicBezTo>
                  <a:cubicBezTo>
                    <a:pt x="128" y="0"/>
                    <a:pt x="64" y="7"/>
                    <a:pt x="29" y="50"/>
                  </a:cubicBezTo>
                  <a:cubicBezTo>
                    <a:pt x="3" y="83"/>
                    <a:pt x="0" y="128"/>
                    <a:pt x="20" y="163"/>
                  </a:cubicBezTo>
                  <a:cubicBezTo>
                    <a:pt x="37" y="177"/>
                    <a:pt x="57" y="186"/>
                    <a:pt x="79" y="190"/>
                  </a:cubicBezTo>
                  <a:cubicBezTo>
                    <a:pt x="71" y="187"/>
                    <a:pt x="64" y="182"/>
                    <a:pt x="57" y="177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123238" y="2284413"/>
              <a:ext cx="612775" cy="603250"/>
            </a:xfrm>
            <a:custGeom>
              <a:avLst/>
              <a:gdLst>
                <a:gd name="T0" fmla="*/ 135 w 193"/>
                <a:gd name="T1" fmla="*/ 13 h 190"/>
                <a:gd name="T2" fmla="*/ 148 w 193"/>
                <a:gd name="T3" fmla="*/ 127 h 190"/>
                <a:gd name="T4" fmla="*/ 82 w 193"/>
                <a:gd name="T5" fmla="*/ 157 h 190"/>
                <a:gd name="T6" fmla="*/ 0 w 193"/>
                <a:gd name="T7" fmla="*/ 132 h 190"/>
                <a:gd name="T8" fmla="*/ 21 w 193"/>
                <a:gd name="T9" fmla="*/ 155 h 190"/>
                <a:gd name="T10" fmla="*/ 163 w 193"/>
                <a:gd name="T11" fmla="*/ 139 h 190"/>
                <a:gd name="T12" fmla="*/ 173 w 193"/>
                <a:gd name="T13" fmla="*/ 26 h 190"/>
                <a:gd name="T14" fmla="*/ 114 w 193"/>
                <a:gd name="T15" fmla="*/ 0 h 190"/>
                <a:gd name="T16" fmla="*/ 135 w 193"/>
                <a:gd name="T17" fmla="*/ 1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0">
                  <a:moveTo>
                    <a:pt x="135" y="13"/>
                  </a:moveTo>
                  <a:cubicBezTo>
                    <a:pt x="170" y="41"/>
                    <a:pt x="176" y="92"/>
                    <a:pt x="148" y="127"/>
                  </a:cubicBezTo>
                  <a:cubicBezTo>
                    <a:pt x="131" y="147"/>
                    <a:pt x="107" y="158"/>
                    <a:pt x="82" y="157"/>
                  </a:cubicBezTo>
                  <a:cubicBezTo>
                    <a:pt x="52" y="158"/>
                    <a:pt x="24" y="149"/>
                    <a:pt x="0" y="132"/>
                  </a:cubicBezTo>
                  <a:cubicBezTo>
                    <a:pt x="5" y="140"/>
                    <a:pt x="12" y="148"/>
                    <a:pt x="21" y="155"/>
                  </a:cubicBezTo>
                  <a:cubicBezTo>
                    <a:pt x="64" y="190"/>
                    <a:pt x="128" y="183"/>
                    <a:pt x="163" y="139"/>
                  </a:cubicBezTo>
                  <a:cubicBezTo>
                    <a:pt x="190" y="106"/>
                    <a:pt x="193" y="61"/>
                    <a:pt x="173" y="26"/>
                  </a:cubicBezTo>
                  <a:cubicBezTo>
                    <a:pt x="155" y="13"/>
                    <a:pt x="135" y="4"/>
                    <a:pt x="114" y="0"/>
                  </a:cubicBezTo>
                  <a:cubicBezTo>
                    <a:pt x="122" y="3"/>
                    <a:pt x="129" y="7"/>
                    <a:pt x="13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158163" y="2465388"/>
              <a:ext cx="73025" cy="149225"/>
            </a:xfrm>
            <a:custGeom>
              <a:avLst/>
              <a:gdLst>
                <a:gd name="T0" fmla="*/ 2 w 23"/>
                <a:gd name="T1" fmla="*/ 0 h 47"/>
                <a:gd name="T2" fmla="*/ 2 w 23"/>
                <a:gd name="T3" fmla="*/ 1 h 47"/>
                <a:gd name="T4" fmla="*/ 0 w 23"/>
                <a:gd name="T5" fmla="*/ 19 h 47"/>
                <a:gd name="T6" fmla="*/ 5 w 23"/>
                <a:gd name="T7" fmla="*/ 47 h 47"/>
                <a:gd name="T8" fmla="*/ 23 w 23"/>
                <a:gd name="T9" fmla="*/ 10 h 47"/>
                <a:gd name="T10" fmla="*/ 2 w 23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7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7"/>
                    <a:pt x="0" y="13"/>
                    <a:pt x="0" y="19"/>
                  </a:cubicBezTo>
                  <a:cubicBezTo>
                    <a:pt x="0" y="29"/>
                    <a:pt x="2" y="38"/>
                    <a:pt x="5" y="47"/>
                  </a:cubicBezTo>
                  <a:cubicBezTo>
                    <a:pt x="23" y="10"/>
                    <a:pt x="23" y="10"/>
                    <a:pt x="23" y="10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8183563" y="2420938"/>
              <a:ext cx="165100" cy="254000"/>
            </a:xfrm>
            <a:custGeom>
              <a:avLst/>
              <a:gdLst>
                <a:gd name="T0" fmla="*/ 52 w 52"/>
                <a:gd name="T1" fmla="*/ 10 h 80"/>
                <a:gd name="T2" fmla="*/ 32 w 52"/>
                <a:gd name="T3" fmla="*/ 0 h 80"/>
                <a:gd name="T4" fmla="*/ 0 w 52"/>
                <a:gd name="T5" fmla="*/ 68 h 80"/>
                <a:gd name="T6" fmla="*/ 3 w 52"/>
                <a:gd name="T7" fmla="*/ 72 h 80"/>
                <a:gd name="T8" fmla="*/ 20 w 52"/>
                <a:gd name="T9" fmla="*/ 80 h 80"/>
                <a:gd name="T10" fmla="*/ 52 w 52"/>
                <a:gd name="T11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80">
                  <a:moveTo>
                    <a:pt x="52" y="1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9"/>
                    <a:pt x="2" y="71"/>
                    <a:pt x="3" y="72"/>
                  </a:cubicBezTo>
                  <a:cubicBezTo>
                    <a:pt x="20" y="80"/>
                    <a:pt x="20" y="80"/>
                    <a:pt x="20" y="80"/>
                  </a:cubicBezTo>
                  <a:lnTo>
                    <a:pt x="5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8262938" y="2414588"/>
              <a:ext cx="190500" cy="298450"/>
            </a:xfrm>
            <a:custGeom>
              <a:avLst/>
              <a:gdLst>
                <a:gd name="T0" fmla="*/ 80 w 120"/>
                <a:gd name="T1" fmla="*/ 0 h 188"/>
                <a:gd name="T2" fmla="*/ 120 w 120"/>
                <a:gd name="T3" fmla="*/ 20 h 188"/>
                <a:gd name="T4" fmla="*/ 42 w 120"/>
                <a:gd name="T5" fmla="*/ 188 h 188"/>
                <a:gd name="T6" fmla="*/ 0 w 120"/>
                <a:gd name="T7" fmla="*/ 170 h 188"/>
                <a:gd name="T8" fmla="*/ 80 w 120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188">
                  <a:moveTo>
                    <a:pt x="80" y="0"/>
                  </a:moveTo>
                  <a:lnTo>
                    <a:pt x="120" y="20"/>
                  </a:lnTo>
                  <a:lnTo>
                    <a:pt x="42" y="188"/>
                  </a:lnTo>
                  <a:lnTo>
                    <a:pt x="0" y="17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8345488" y="2376488"/>
              <a:ext cx="228600" cy="374650"/>
            </a:xfrm>
            <a:custGeom>
              <a:avLst/>
              <a:gdLst>
                <a:gd name="T0" fmla="*/ 102 w 144"/>
                <a:gd name="T1" fmla="*/ 0 h 236"/>
                <a:gd name="T2" fmla="*/ 144 w 144"/>
                <a:gd name="T3" fmla="*/ 18 h 236"/>
                <a:gd name="T4" fmla="*/ 42 w 144"/>
                <a:gd name="T5" fmla="*/ 236 h 236"/>
                <a:gd name="T6" fmla="*/ 0 w 144"/>
                <a:gd name="T7" fmla="*/ 218 h 236"/>
                <a:gd name="T8" fmla="*/ 102 w 144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36">
                  <a:moveTo>
                    <a:pt x="102" y="0"/>
                  </a:moveTo>
                  <a:lnTo>
                    <a:pt x="144" y="18"/>
                  </a:lnTo>
                  <a:lnTo>
                    <a:pt x="42" y="236"/>
                  </a:lnTo>
                  <a:lnTo>
                    <a:pt x="0" y="218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8428038" y="2535238"/>
              <a:ext cx="168275" cy="222250"/>
            </a:xfrm>
            <a:custGeom>
              <a:avLst/>
              <a:gdLst>
                <a:gd name="T0" fmla="*/ 32 w 53"/>
                <a:gd name="T1" fmla="*/ 0 h 70"/>
                <a:gd name="T2" fmla="*/ 0 w 53"/>
                <a:gd name="T3" fmla="*/ 70 h 70"/>
                <a:gd name="T4" fmla="*/ 31 w 53"/>
                <a:gd name="T5" fmla="*/ 56 h 70"/>
                <a:gd name="T6" fmla="*/ 53 w 53"/>
                <a:gd name="T7" fmla="*/ 10 h 70"/>
                <a:gd name="T8" fmla="*/ 32 w 53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0">
                  <a:moveTo>
                    <a:pt x="32" y="0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12" y="68"/>
                    <a:pt x="22" y="63"/>
                    <a:pt x="31" y="56"/>
                  </a:cubicBezTo>
                  <a:cubicBezTo>
                    <a:pt x="53" y="10"/>
                    <a:pt x="53" y="10"/>
                    <a:pt x="53" y="10"/>
                  </a:cubicBez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53488" y="2687638"/>
              <a:ext cx="79375" cy="123825"/>
            </a:xfrm>
            <a:custGeom>
              <a:avLst/>
              <a:gdLst>
                <a:gd name="T0" fmla="*/ 20 w 25"/>
                <a:gd name="T1" fmla="*/ 9 h 39"/>
                <a:gd name="T2" fmla="*/ 17 w 25"/>
                <a:gd name="T3" fmla="*/ 7 h 39"/>
                <a:gd name="T4" fmla="*/ 14 w 25"/>
                <a:gd name="T5" fmla="*/ 6 h 39"/>
                <a:gd name="T6" fmla="*/ 12 w 25"/>
                <a:gd name="T7" fmla="*/ 6 h 39"/>
                <a:gd name="T8" fmla="*/ 10 w 25"/>
                <a:gd name="T9" fmla="*/ 7 h 39"/>
                <a:gd name="T10" fmla="*/ 8 w 25"/>
                <a:gd name="T11" fmla="*/ 9 h 39"/>
                <a:gd name="T12" fmla="*/ 8 w 25"/>
                <a:gd name="T13" fmla="*/ 11 h 39"/>
                <a:gd name="T14" fmla="*/ 9 w 25"/>
                <a:gd name="T15" fmla="*/ 14 h 39"/>
                <a:gd name="T16" fmla="*/ 12 w 25"/>
                <a:gd name="T17" fmla="*/ 15 h 39"/>
                <a:gd name="T18" fmla="*/ 16 w 25"/>
                <a:gd name="T19" fmla="*/ 17 h 39"/>
                <a:gd name="T20" fmla="*/ 21 w 25"/>
                <a:gd name="T21" fmla="*/ 19 h 39"/>
                <a:gd name="T22" fmla="*/ 24 w 25"/>
                <a:gd name="T23" fmla="*/ 22 h 39"/>
                <a:gd name="T24" fmla="*/ 25 w 25"/>
                <a:gd name="T25" fmla="*/ 27 h 39"/>
                <a:gd name="T26" fmla="*/ 24 w 25"/>
                <a:gd name="T27" fmla="*/ 32 h 39"/>
                <a:gd name="T28" fmla="*/ 21 w 25"/>
                <a:gd name="T29" fmla="*/ 36 h 39"/>
                <a:gd name="T30" fmla="*/ 17 w 25"/>
                <a:gd name="T31" fmla="*/ 38 h 39"/>
                <a:gd name="T32" fmla="*/ 12 w 25"/>
                <a:gd name="T33" fmla="*/ 39 h 39"/>
                <a:gd name="T34" fmla="*/ 5 w 25"/>
                <a:gd name="T35" fmla="*/ 38 h 39"/>
                <a:gd name="T36" fmla="*/ 0 w 25"/>
                <a:gd name="T37" fmla="*/ 34 h 39"/>
                <a:gd name="T38" fmla="*/ 5 w 25"/>
                <a:gd name="T39" fmla="*/ 29 h 39"/>
                <a:gd name="T40" fmla="*/ 8 w 25"/>
                <a:gd name="T41" fmla="*/ 32 h 39"/>
                <a:gd name="T42" fmla="*/ 12 w 25"/>
                <a:gd name="T43" fmla="*/ 33 h 39"/>
                <a:gd name="T44" fmla="*/ 14 w 25"/>
                <a:gd name="T45" fmla="*/ 33 h 39"/>
                <a:gd name="T46" fmla="*/ 16 w 25"/>
                <a:gd name="T47" fmla="*/ 32 h 39"/>
                <a:gd name="T48" fmla="*/ 18 w 25"/>
                <a:gd name="T49" fmla="*/ 30 h 39"/>
                <a:gd name="T50" fmla="*/ 18 w 25"/>
                <a:gd name="T51" fmla="*/ 28 h 39"/>
                <a:gd name="T52" fmla="*/ 17 w 25"/>
                <a:gd name="T53" fmla="*/ 25 h 39"/>
                <a:gd name="T54" fmla="*/ 14 w 25"/>
                <a:gd name="T55" fmla="*/ 23 h 39"/>
                <a:gd name="T56" fmla="*/ 10 w 25"/>
                <a:gd name="T57" fmla="*/ 21 h 39"/>
                <a:gd name="T58" fmla="*/ 5 w 25"/>
                <a:gd name="T59" fmla="*/ 20 h 39"/>
                <a:gd name="T60" fmla="*/ 2 w 25"/>
                <a:gd name="T61" fmla="*/ 16 h 39"/>
                <a:gd name="T62" fmla="*/ 1 w 25"/>
                <a:gd name="T63" fmla="*/ 11 h 39"/>
                <a:gd name="T64" fmla="*/ 2 w 25"/>
                <a:gd name="T65" fmla="*/ 6 h 39"/>
                <a:gd name="T66" fmla="*/ 5 w 25"/>
                <a:gd name="T67" fmla="*/ 3 h 39"/>
                <a:gd name="T68" fmla="*/ 9 w 25"/>
                <a:gd name="T69" fmla="*/ 1 h 39"/>
                <a:gd name="T70" fmla="*/ 14 w 25"/>
                <a:gd name="T71" fmla="*/ 0 h 39"/>
                <a:gd name="T72" fmla="*/ 20 w 25"/>
                <a:gd name="T73" fmla="*/ 1 h 39"/>
                <a:gd name="T74" fmla="*/ 25 w 25"/>
                <a:gd name="T75" fmla="*/ 4 h 39"/>
                <a:gd name="T76" fmla="*/ 20 w 25"/>
                <a:gd name="T7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" h="39">
                  <a:moveTo>
                    <a:pt x="20" y="9"/>
                  </a:moveTo>
                  <a:cubicBezTo>
                    <a:pt x="19" y="8"/>
                    <a:pt x="19" y="7"/>
                    <a:pt x="17" y="7"/>
                  </a:cubicBezTo>
                  <a:cubicBezTo>
                    <a:pt x="16" y="6"/>
                    <a:pt x="15" y="6"/>
                    <a:pt x="14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6"/>
                    <a:pt x="10" y="7"/>
                    <a:pt x="10" y="7"/>
                  </a:cubicBezTo>
                  <a:cubicBezTo>
                    <a:pt x="9" y="8"/>
                    <a:pt x="9" y="8"/>
                    <a:pt x="8" y="9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8" y="13"/>
                    <a:pt x="9" y="14"/>
                  </a:cubicBezTo>
                  <a:cubicBezTo>
                    <a:pt x="10" y="14"/>
                    <a:pt x="11" y="15"/>
                    <a:pt x="12" y="15"/>
                  </a:cubicBezTo>
                  <a:cubicBezTo>
                    <a:pt x="14" y="16"/>
                    <a:pt x="15" y="16"/>
                    <a:pt x="16" y="17"/>
                  </a:cubicBezTo>
                  <a:cubicBezTo>
                    <a:pt x="18" y="17"/>
                    <a:pt x="19" y="18"/>
                    <a:pt x="21" y="19"/>
                  </a:cubicBezTo>
                  <a:cubicBezTo>
                    <a:pt x="22" y="19"/>
                    <a:pt x="23" y="21"/>
                    <a:pt x="24" y="22"/>
                  </a:cubicBezTo>
                  <a:cubicBezTo>
                    <a:pt x="25" y="23"/>
                    <a:pt x="25" y="25"/>
                    <a:pt x="25" y="27"/>
                  </a:cubicBezTo>
                  <a:cubicBezTo>
                    <a:pt x="25" y="29"/>
                    <a:pt x="25" y="31"/>
                    <a:pt x="24" y="32"/>
                  </a:cubicBezTo>
                  <a:cubicBezTo>
                    <a:pt x="23" y="34"/>
                    <a:pt x="22" y="35"/>
                    <a:pt x="21" y="36"/>
                  </a:cubicBezTo>
                  <a:cubicBezTo>
                    <a:pt x="20" y="37"/>
                    <a:pt x="18" y="38"/>
                    <a:pt x="17" y="38"/>
                  </a:cubicBez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7" y="38"/>
                    <a:pt x="5" y="38"/>
                  </a:cubicBezTo>
                  <a:cubicBezTo>
                    <a:pt x="3" y="37"/>
                    <a:pt x="1" y="36"/>
                    <a:pt x="0" y="3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6" y="31"/>
                    <a:pt x="8" y="32"/>
                  </a:cubicBezTo>
                  <a:cubicBezTo>
                    <a:pt x="9" y="33"/>
                    <a:pt x="10" y="33"/>
                    <a:pt x="12" y="33"/>
                  </a:cubicBezTo>
                  <a:cubicBezTo>
                    <a:pt x="13" y="33"/>
                    <a:pt x="13" y="33"/>
                    <a:pt x="14" y="33"/>
                  </a:cubicBezTo>
                  <a:cubicBezTo>
                    <a:pt x="15" y="32"/>
                    <a:pt x="16" y="32"/>
                    <a:pt x="16" y="32"/>
                  </a:cubicBezTo>
                  <a:cubicBezTo>
                    <a:pt x="17" y="31"/>
                    <a:pt x="17" y="31"/>
                    <a:pt x="18" y="30"/>
                  </a:cubicBezTo>
                  <a:cubicBezTo>
                    <a:pt x="18" y="29"/>
                    <a:pt x="18" y="29"/>
                    <a:pt x="18" y="28"/>
                  </a:cubicBezTo>
                  <a:cubicBezTo>
                    <a:pt x="18" y="26"/>
                    <a:pt x="18" y="25"/>
                    <a:pt x="17" y="25"/>
                  </a:cubicBezTo>
                  <a:cubicBezTo>
                    <a:pt x="16" y="24"/>
                    <a:pt x="15" y="23"/>
                    <a:pt x="14" y="23"/>
                  </a:cubicBezTo>
                  <a:cubicBezTo>
                    <a:pt x="12" y="22"/>
                    <a:pt x="11" y="22"/>
                    <a:pt x="10" y="21"/>
                  </a:cubicBezTo>
                  <a:cubicBezTo>
                    <a:pt x="8" y="21"/>
                    <a:pt x="7" y="20"/>
                    <a:pt x="5" y="20"/>
                  </a:cubicBezTo>
                  <a:cubicBezTo>
                    <a:pt x="4" y="19"/>
                    <a:pt x="3" y="18"/>
                    <a:pt x="2" y="16"/>
                  </a:cubicBezTo>
                  <a:cubicBezTo>
                    <a:pt x="1" y="15"/>
                    <a:pt x="1" y="13"/>
                    <a:pt x="1" y="11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6" y="2"/>
                    <a:pt x="8" y="1"/>
                    <a:pt x="9" y="1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6" y="0"/>
                    <a:pt x="18" y="0"/>
                    <a:pt x="20" y="1"/>
                  </a:cubicBezTo>
                  <a:cubicBezTo>
                    <a:pt x="22" y="2"/>
                    <a:pt x="23" y="3"/>
                    <a:pt x="25" y="4"/>
                  </a:cubicBezTo>
                  <a:cubicBezTo>
                    <a:pt x="20" y="9"/>
                    <a:pt x="20" y="9"/>
                    <a:pt x="20" y="9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8958263" y="2690813"/>
              <a:ext cx="19050" cy="1174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9009063" y="2690813"/>
              <a:ext cx="123825" cy="117475"/>
            </a:xfrm>
            <a:custGeom>
              <a:avLst/>
              <a:gdLst>
                <a:gd name="T0" fmla="*/ 0 w 78"/>
                <a:gd name="T1" fmla="*/ 0 h 74"/>
                <a:gd name="T2" fmla="*/ 20 w 78"/>
                <a:gd name="T3" fmla="*/ 0 h 74"/>
                <a:gd name="T4" fmla="*/ 38 w 78"/>
                <a:gd name="T5" fmla="*/ 52 h 74"/>
                <a:gd name="T6" fmla="*/ 58 w 78"/>
                <a:gd name="T7" fmla="*/ 0 h 74"/>
                <a:gd name="T8" fmla="*/ 78 w 78"/>
                <a:gd name="T9" fmla="*/ 0 h 74"/>
                <a:gd name="T10" fmla="*/ 78 w 78"/>
                <a:gd name="T11" fmla="*/ 74 h 74"/>
                <a:gd name="T12" fmla="*/ 66 w 78"/>
                <a:gd name="T13" fmla="*/ 74 h 74"/>
                <a:gd name="T14" fmla="*/ 66 w 78"/>
                <a:gd name="T15" fmla="*/ 12 h 74"/>
                <a:gd name="T16" fmla="*/ 66 w 78"/>
                <a:gd name="T17" fmla="*/ 12 h 74"/>
                <a:gd name="T18" fmla="*/ 44 w 78"/>
                <a:gd name="T19" fmla="*/ 74 h 74"/>
                <a:gd name="T20" fmla="*/ 34 w 78"/>
                <a:gd name="T21" fmla="*/ 74 h 74"/>
                <a:gd name="T22" fmla="*/ 12 w 78"/>
                <a:gd name="T23" fmla="*/ 12 h 74"/>
                <a:gd name="T24" fmla="*/ 12 w 78"/>
                <a:gd name="T25" fmla="*/ 12 h 74"/>
                <a:gd name="T26" fmla="*/ 12 w 78"/>
                <a:gd name="T27" fmla="*/ 74 h 74"/>
                <a:gd name="T28" fmla="*/ 0 w 78"/>
                <a:gd name="T29" fmla="*/ 74 h 74"/>
                <a:gd name="T30" fmla="*/ 0 w 78"/>
                <a:gd name="T31" fmla="*/ 0 h 74"/>
                <a:gd name="T32" fmla="*/ 0 w 78"/>
                <a:gd name="T3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74">
                  <a:moveTo>
                    <a:pt x="0" y="0"/>
                  </a:moveTo>
                  <a:lnTo>
                    <a:pt x="20" y="0"/>
                  </a:lnTo>
                  <a:lnTo>
                    <a:pt x="38" y="52"/>
                  </a:lnTo>
                  <a:lnTo>
                    <a:pt x="58" y="0"/>
                  </a:lnTo>
                  <a:lnTo>
                    <a:pt x="78" y="0"/>
                  </a:lnTo>
                  <a:lnTo>
                    <a:pt x="78" y="74"/>
                  </a:lnTo>
                  <a:lnTo>
                    <a:pt x="66" y="74"/>
                  </a:lnTo>
                  <a:lnTo>
                    <a:pt x="66" y="12"/>
                  </a:lnTo>
                  <a:lnTo>
                    <a:pt x="66" y="12"/>
                  </a:lnTo>
                  <a:lnTo>
                    <a:pt x="44" y="74"/>
                  </a:lnTo>
                  <a:lnTo>
                    <a:pt x="34" y="74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2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9164638" y="2690813"/>
              <a:ext cx="92075" cy="120650"/>
            </a:xfrm>
            <a:custGeom>
              <a:avLst/>
              <a:gdLst>
                <a:gd name="T0" fmla="*/ 29 w 29"/>
                <a:gd name="T1" fmla="*/ 23 h 38"/>
                <a:gd name="T2" fmla="*/ 28 w 29"/>
                <a:gd name="T3" fmla="*/ 29 h 38"/>
                <a:gd name="T4" fmla="*/ 25 w 29"/>
                <a:gd name="T5" fmla="*/ 34 h 38"/>
                <a:gd name="T6" fmla="*/ 20 w 29"/>
                <a:gd name="T7" fmla="*/ 37 h 38"/>
                <a:gd name="T8" fmla="*/ 14 w 29"/>
                <a:gd name="T9" fmla="*/ 38 h 38"/>
                <a:gd name="T10" fmla="*/ 8 w 29"/>
                <a:gd name="T11" fmla="*/ 37 h 38"/>
                <a:gd name="T12" fmla="*/ 4 w 29"/>
                <a:gd name="T13" fmla="*/ 34 h 38"/>
                <a:gd name="T14" fmla="*/ 1 w 29"/>
                <a:gd name="T15" fmla="*/ 29 h 38"/>
                <a:gd name="T16" fmla="*/ 0 w 29"/>
                <a:gd name="T17" fmla="*/ 23 h 38"/>
                <a:gd name="T18" fmla="*/ 0 w 29"/>
                <a:gd name="T19" fmla="*/ 0 h 38"/>
                <a:gd name="T20" fmla="*/ 6 w 29"/>
                <a:gd name="T21" fmla="*/ 0 h 38"/>
                <a:gd name="T22" fmla="*/ 6 w 29"/>
                <a:gd name="T23" fmla="*/ 23 h 38"/>
                <a:gd name="T24" fmla="*/ 6 w 29"/>
                <a:gd name="T25" fmla="*/ 26 h 38"/>
                <a:gd name="T26" fmla="*/ 8 w 29"/>
                <a:gd name="T27" fmla="*/ 29 h 38"/>
                <a:gd name="T28" fmla="*/ 10 w 29"/>
                <a:gd name="T29" fmla="*/ 31 h 38"/>
                <a:gd name="T30" fmla="*/ 14 w 29"/>
                <a:gd name="T31" fmla="*/ 32 h 38"/>
                <a:gd name="T32" fmla="*/ 18 w 29"/>
                <a:gd name="T33" fmla="*/ 31 h 38"/>
                <a:gd name="T34" fmla="*/ 21 w 29"/>
                <a:gd name="T35" fmla="*/ 29 h 38"/>
                <a:gd name="T36" fmla="*/ 22 w 29"/>
                <a:gd name="T37" fmla="*/ 26 h 38"/>
                <a:gd name="T38" fmla="*/ 23 w 29"/>
                <a:gd name="T39" fmla="*/ 23 h 38"/>
                <a:gd name="T40" fmla="*/ 23 w 29"/>
                <a:gd name="T41" fmla="*/ 0 h 38"/>
                <a:gd name="T42" fmla="*/ 29 w 29"/>
                <a:gd name="T43" fmla="*/ 0 h 38"/>
                <a:gd name="T44" fmla="*/ 29 w 29"/>
                <a:gd name="T45" fmla="*/ 2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" h="38">
                  <a:moveTo>
                    <a:pt x="29" y="23"/>
                  </a:moveTo>
                  <a:cubicBezTo>
                    <a:pt x="29" y="26"/>
                    <a:pt x="29" y="28"/>
                    <a:pt x="28" y="29"/>
                  </a:cubicBezTo>
                  <a:cubicBezTo>
                    <a:pt x="27" y="31"/>
                    <a:pt x="26" y="33"/>
                    <a:pt x="25" y="34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18" y="37"/>
                    <a:pt x="16" y="38"/>
                    <a:pt x="14" y="38"/>
                  </a:cubicBezTo>
                  <a:cubicBezTo>
                    <a:pt x="12" y="38"/>
                    <a:pt x="10" y="37"/>
                    <a:pt x="8" y="37"/>
                  </a:cubicBezTo>
                  <a:cubicBezTo>
                    <a:pt x="7" y="36"/>
                    <a:pt x="5" y="35"/>
                    <a:pt x="4" y="34"/>
                  </a:cubicBezTo>
                  <a:cubicBezTo>
                    <a:pt x="2" y="33"/>
                    <a:pt x="1" y="31"/>
                    <a:pt x="1" y="29"/>
                  </a:cubicBezTo>
                  <a:cubicBezTo>
                    <a:pt x="0" y="28"/>
                    <a:pt x="0" y="26"/>
                    <a:pt x="0" y="2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5"/>
                    <a:pt x="6" y="26"/>
                  </a:cubicBezTo>
                  <a:cubicBezTo>
                    <a:pt x="7" y="27"/>
                    <a:pt x="7" y="28"/>
                    <a:pt x="8" y="29"/>
                  </a:cubicBezTo>
                  <a:cubicBezTo>
                    <a:pt x="9" y="30"/>
                    <a:pt x="9" y="30"/>
                    <a:pt x="10" y="31"/>
                  </a:cubicBezTo>
                  <a:cubicBezTo>
                    <a:pt x="11" y="31"/>
                    <a:pt x="13" y="32"/>
                    <a:pt x="14" y="32"/>
                  </a:cubicBezTo>
                  <a:cubicBezTo>
                    <a:pt x="16" y="32"/>
                    <a:pt x="17" y="31"/>
                    <a:pt x="18" y="31"/>
                  </a:cubicBezTo>
                  <a:cubicBezTo>
                    <a:pt x="19" y="30"/>
                    <a:pt x="20" y="30"/>
                    <a:pt x="21" y="29"/>
                  </a:cubicBezTo>
                  <a:cubicBezTo>
                    <a:pt x="21" y="28"/>
                    <a:pt x="22" y="27"/>
                    <a:pt x="22" y="26"/>
                  </a:cubicBezTo>
                  <a:cubicBezTo>
                    <a:pt x="22" y="25"/>
                    <a:pt x="23" y="24"/>
                    <a:pt x="23" y="2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29" y="23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9285288" y="2690813"/>
              <a:ext cx="68263" cy="117475"/>
            </a:xfrm>
            <a:custGeom>
              <a:avLst/>
              <a:gdLst>
                <a:gd name="T0" fmla="*/ 0 w 43"/>
                <a:gd name="T1" fmla="*/ 0 h 74"/>
                <a:gd name="T2" fmla="*/ 14 w 43"/>
                <a:gd name="T3" fmla="*/ 0 h 74"/>
                <a:gd name="T4" fmla="*/ 14 w 43"/>
                <a:gd name="T5" fmla="*/ 62 h 74"/>
                <a:gd name="T6" fmla="*/ 43 w 43"/>
                <a:gd name="T7" fmla="*/ 62 h 74"/>
                <a:gd name="T8" fmla="*/ 43 w 43"/>
                <a:gd name="T9" fmla="*/ 74 h 74"/>
                <a:gd name="T10" fmla="*/ 0 w 43"/>
                <a:gd name="T11" fmla="*/ 74 h 74"/>
                <a:gd name="T12" fmla="*/ 0 w 43"/>
                <a:gd name="T13" fmla="*/ 0 h 74"/>
                <a:gd name="T14" fmla="*/ 0 w 43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4">
                  <a:moveTo>
                    <a:pt x="0" y="0"/>
                  </a:moveTo>
                  <a:lnTo>
                    <a:pt x="14" y="0"/>
                  </a:lnTo>
                  <a:lnTo>
                    <a:pt x="14" y="62"/>
                  </a:lnTo>
                  <a:lnTo>
                    <a:pt x="43" y="62"/>
                  </a:lnTo>
                  <a:lnTo>
                    <a:pt x="43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9359900" y="2690813"/>
              <a:ext cx="120650" cy="117475"/>
            </a:xfrm>
            <a:custGeom>
              <a:avLst/>
              <a:gdLst>
                <a:gd name="T0" fmla="*/ 32 w 76"/>
                <a:gd name="T1" fmla="*/ 0 h 74"/>
                <a:gd name="T2" fmla="*/ 44 w 76"/>
                <a:gd name="T3" fmla="*/ 0 h 74"/>
                <a:gd name="T4" fmla="*/ 76 w 76"/>
                <a:gd name="T5" fmla="*/ 74 h 74"/>
                <a:gd name="T6" fmla="*/ 60 w 76"/>
                <a:gd name="T7" fmla="*/ 74 h 74"/>
                <a:gd name="T8" fmla="*/ 54 w 76"/>
                <a:gd name="T9" fmla="*/ 56 h 74"/>
                <a:gd name="T10" fmla="*/ 22 w 76"/>
                <a:gd name="T11" fmla="*/ 56 h 74"/>
                <a:gd name="T12" fmla="*/ 14 w 76"/>
                <a:gd name="T13" fmla="*/ 74 h 74"/>
                <a:gd name="T14" fmla="*/ 0 w 76"/>
                <a:gd name="T15" fmla="*/ 74 h 74"/>
                <a:gd name="T16" fmla="*/ 32 w 76"/>
                <a:gd name="T17" fmla="*/ 0 h 74"/>
                <a:gd name="T18" fmla="*/ 32 w 76"/>
                <a:gd name="T19" fmla="*/ 0 h 74"/>
                <a:gd name="T20" fmla="*/ 48 w 76"/>
                <a:gd name="T21" fmla="*/ 46 h 74"/>
                <a:gd name="T22" fmla="*/ 38 w 76"/>
                <a:gd name="T23" fmla="*/ 16 h 74"/>
                <a:gd name="T24" fmla="*/ 26 w 76"/>
                <a:gd name="T25" fmla="*/ 46 h 74"/>
                <a:gd name="T26" fmla="*/ 48 w 76"/>
                <a:gd name="T27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4">
                  <a:moveTo>
                    <a:pt x="32" y="0"/>
                  </a:moveTo>
                  <a:lnTo>
                    <a:pt x="44" y="0"/>
                  </a:lnTo>
                  <a:lnTo>
                    <a:pt x="76" y="74"/>
                  </a:lnTo>
                  <a:lnTo>
                    <a:pt x="60" y="74"/>
                  </a:lnTo>
                  <a:lnTo>
                    <a:pt x="54" y="56"/>
                  </a:lnTo>
                  <a:lnTo>
                    <a:pt x="22" y="56"/>
                  </a:lnTo>
                  <a:lnTo>
                    <a:pt x="14" y="74"/>
                  </a:lnTo>
                  <a:lnTo>
                    <a:pt x="0" y="74"/>
                  </a:lnTo>
                  <a:lnTo>
                    <a:pt x="32" y="0"/>
                  </a:lnTo>
                  <a:lnTo>
                    <a:pt x="32" y="0"/>
                  </a:lnTo>
                  <a:close/>
                  <a:moveTo>
                    <a:pt x="48" y="46"/>
                  </a:moveTo>
                  <a:lnTo>
                    <a:pt x="38" y="16"/>
                  </a:lnTo>
                  <a:lnTo>
                    <a:pt x="26" y="46"/>
                  </a:lnTo>
                  <a:lnTo>
                    <a:pt x="48" y="4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9483725" y="2690813"/>
              <a:ext cx="92075" cy="117475"/>
            </a:xfrm>
            <a:custGeom>
              <a:avLst/>
              <a:gdLst>
                <a:gd name="T0" fmla="*/ 22 w 58"/>
                <a:gd name="T1" fmla="*/ 12 h 74"/>
                <a:gd name="T2" fmla="*/ 0 w 58"/>
                <a:gd name="T3" fmla="*/ 12 h 74"/>
                <a:gd name="T4" fmla="*/ 0 w 58"/>
                <a:gd name="T5" fmla="*/ 0 h 74"/>
                <a:gd name="T6" fmla="*/ 58 w 58"/>
                <a:gd name="T7" fmla="*/ 0 h 74"/>
                <a:gd name="T8" fmla="*/ 58 w 58"/>
                <a:gd name="T9" fmla="*/ 12 h 74"/>
                <a:gd name="T10" fmla="*/ 36 w 58"/>
                <a:gd name="T11" fmla="*/ 12 h 74"/>
                <a:gd name="T12" fmla="*/ 36 w 58"/>
                <a:gd name="T13" fmla="*/ 74 h 74"/>
                <a:gd name="T14" fmla="*/ 22 w 58"/>
                <a:gd name="T15" fmla="*/ 74 h 74"/>
                <a:gd name="T16" fmla="*/ 22 w 58"/>
                <a:gd name="T17" fmla="*/ 12 h 74"/>
                <a:gd name="T18" fmla="*/ 22 w 58"/>
                <a:gd name="T1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74">
                  <a:moveTo>
                    <a:pt x="22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2"/>
                  </a:lnTo>
                  <a:lnTo>
                    <a:pt x="36" y="12"/>
                  </a:lnTo>
                  <a:lnTo>
                    <a:pt x="36" y="74"/>
                  </a:lnTo>
                  <a:lnTo>
                    <a:pt x="22" y="74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2"/>
            <p:cNvSpPr>
              <a:spLocks noChangeArrowheads="1"/>
            </p:cNvSpPr>
            <p:nvPr/>
          </p:nvSpPr>
          <p:spPr bwMode="auto">
            <a:xfrm>
              <a:off x="9594850" y="2690813"/>
              <a:ext cx="19050" cy="1174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 noEditPoints="1"/>
            </p:cNvSpPr>
            <p:nvPr/>
          </p:nvSpPr>
          <p:spPr bwMode="auto">
            <a:xfrm>
              <a:off x="9636125" y="2687638"/>
              <a:ext cx="123825" cy="123825"/>
            </a:xfrm>
            <a:custGeom>
              <a:avLst/>
              <a:gdLst>
                <a:gd name="T0" fmla="*/ 0 w 39"/>
                <a:gd name="T1" fmla="*/ 20 h 39"/>
                <a:gd name="T2" fmla="*/ 2 w 39"/>
                <a:gd name="T3" fmla="*/ 12 h 39"/>
                <a:gd name="T4" fmla="*/ 6 w 39"/>
                <a:gd name="T5" fmla="*/ 5 h 39"/>
                <a:gd name="T6" fmla="*/ 12 w 39"/>
                <a:gd name="T7" fmla="*/ 2 h 39"/>
                <a:gd name="T8" fmla="*/ 20 w 39"/>
                <a:gd name="T9" fmla="*/ 0 h 39"/>
                <a:gd name="T10" fmla="*/ 28 w 39"/>
                <a:gd name="T11" fmla="*/ 1 h 39"/>
                <a:gd name="T12" fmla="*/ 34 w 39"/>
                <a:gd name="T13" fmla="*/ 5 h 39"/>
                <a:gd name="T14" fmla="*/ 38 w 39"/>
                <a:gd name="T15" fmla="*/ 11 h 39"/>
                <a:gd name="T16" fmla="*/ 39 w 39"/>
                <a:gd name="T17" fmla="*/ 19 h 39"/>
                <a:gd name="T18" fmla="*/ 38 w 39"/>
                <a:gd name="T19" fmla="*/ 27 h 39"/>
                <a:gd name="T20" fmla="*/ 34 w 39"/>
                <a:gd name="T21" fmla="*/ 33 h 39"/>
                <a:gd name="T22" fmla="*/ 28 w 39"/>
                <a:gd name="T23" fmla="*/ 37 h 39"/>
                <a:gd name="T24" fmla="*/ 20 w 39"/>
                <a:gd name="T25" fmla="*/ 39 h 39"/>
                <a:gd name="T26" fmla="*/ 12 w 39"/>
                <a:gd name="T27" fmla="*/ 37 h 39"/>
                <a:gd name="T28" fmla="*/ 6 w 39"/>
                <a:gd name="T29" fmla="*/ 34 h 39"/>
                <a:gd name="T30" fmla="*/ 2 w 39"/>
                <a:gd name="T31" fmla="*/ 28 h 39"/>
                <a:gd name="T32" fmla="*/ 0 w 39"/>
                <a:gd name="T33" fmla="*/ 20 h 39"/>
                <a:gd name="T34" fmla="*/ 7 w 39"/>
                <a:gd name="T35" fmla="*/ 19 h 39"/>
                <a:gd name="T36" fmla="*/ 8 w 39"/>
                <a:gd name="T37" fmla="*/ 25 h 39"/>
                <a:gd name="T38" fmla="*/ 11 w 39"/>
                <a:gd name="T39" fmla="*/ 29 h 39"/>
                <a:gd name="T40" fmla="*/ 15 w 39"/>
                <a:gd name="T41" fmla="*/ 32 h 39"/>
                <a:gd name="T42" fmla="*/ 20 w 39"/>
                <a:gd name="T43" fmla="*/ 33 h 39"/>
                <a:gd name="T44" fmla="*/ 25 w 39"/>
                <a:gd name="T45" fmla="*/ 32 h 39"/>
                <a:gd name="T46" fmla="*/ 29 w 39"/>
                <a:gd name="T47" fmla="*/ 29 h 39"/>
                <a:gd name="T48" fmla="*/ 31 w 39"/>
                <a:gd name="T49" fmla="*/ 25 h 39"/>
                <a:gd name="T50" fmla="*/ 32 w 39"/>
                <a:gd name="T51" fmla="*/ 19 h 39"/>
                <a:gd name="T52" fmla="*/ 31 w 39"/>
                <a:gd name="T53" fmla="*/ 14 h 39"/>
                <a:gd name="T54" fmla="*/ 29 w 39"/>
                <a:gd name="T55" fmla="*/ 10 h 39"/>
                <a:gd name="T56" fmla="*/ 25 w 39"/>
                <a:gd name="T57" fmla="*/ 7 h 39"/>
                <a:gd name="T58" fmla="*/ 20 w 39"/>
                <a:gd name="T59" fmla="*/ 6 h 39"/>
                <a:gd name="T60" fmla="*/ 15 w 39"/>
                <a:gd name="T61" fmla="*/ 7 h 39"/>
                <a:gd name="T62" fmla="*/ 11 w 39"/>
                <a:gd name="T63" fmla="*/ 10 h 39"/>
                <a:gd name="T64" fmla="*/ 8 w 39"/>
                <a:gd name="T65" fmla="*/ 14 h 39"/>
                <a:gd name="T66" fmla="*/ 7 w 39"/>
                <a:gd name="T67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" h="39">
                  <a:moveTo>
                    <a:pt x="0" y="20"/>
                  </a:moveTo>
                  <a:cubicBezTo>
                    <a:pt x="0" y="17"/>
                    <a:pt x="1" y="14"/>
                    <a:pt x="2" y="12"/>
                  </a:cubicBezTo>
                  <a:cubicBezTo>
                    <a:pt x="3" y="9"/>
                    <a:pt x="4" y="7"/>
                    <a:pt x="6" y="5"/>
                  </a:cubicBezTo>
                  <a:cubicBezTo>
                    <a:pt x="7" y="4"/>
                    <a:pt x="9" y="2"/>
                    <a:pt x="12" y="2"/>
                  </a:cubicBezTo>
                  <a:cubicBezTo>
                    <a:pt x="14" y="1"/>
                    <a:pt x="17" y="0"/>
                    <a:pt x="20" y="0"/>
                  </a:cubicBezTo>
                  <a:cubicBezTo>
                    <a:pt x="23" y="0"/>
                    <a:pt x="25" y="1"/>
                    <a:pt x="28" y="1"/>
                  </a:cubicBezTo>
                  <a:cubicBezTo>
                    <a:pt x="30" y="2"/>
                    <a:pt x="32" y="4"/>
                    <a:pt x="34" y="5"/>
                  </a:cubicBezTo>
                  <a:cubicBezTo>
                    <a:pt x="35" y="7"/>
                    <a:pt x="37" y="9"/>
                    <a:pt x="38" y="11"/>
                  </a:cubicBezTo>
                  <a:cubicBezTo>
                    <a:pt x="39" y="14"/>
                    <a:pt x="39" y="16"/>
                    <a:pt x="39" y="19"/>
                  </a:cubicBezTo>
                  <a:cubicBezTo>
                    <a:pt x="39" y="22"/>
                    <a:pt x="39" y="25"/>
                    <a:pt x="38" y="27"/>
                  </a:cubicBezTo>
                  <a:cubicBezTo>
                    <a:pt x="37" y="30"/>
                    <a:pt x="35" y="32"/>
                    <a:pt x="34" y="33"/>
                  </a:cubicBezTo>
                  <a:cubicBezTo>
                    <a:pt x="32" y="35"/>
                    <a:pt x="30" y="36"/>
                    <a:pt x="28" y="37"/>
                  </a:cubicBezTo>
                  <a:cubicBezTo>
                    <a:pt x="25" y="38"/>
                    <a:pt x="23" y="39"/>
                    <a:pt x="20" y="39"/>
                  </a:cubicBezTo>
                  <a:cubicBezTo>
                    <a:pt x="17" y="39"/>
                    <a:pt x="14" y="38"/>
                    <a:pt x="12" y="37"/>
                  </a:cubicBezTo>
                  <a:cubicBezTo>
                    <a:pt x="9" y="37"/>
                    <a:pt x="7" y="35"/>
                    <a:pt x="6" y="34"/>
                  </a:cubicBezTo>
                  <a:cubicBezTo>
                    <a:pt x="4" y="32"/>
                    <a:pt x="3" y="30"/>
                    <a:pt x="2" y="28"/>
                  </a:cubicBezTo>
                  <a:cubicBezTo>
                    <a:pt x="1" y="25"/>
                    <a:pt x="0" y="23"/>
                    <a:pt x="0" y="20"/>
                  </a:cubicBezTo>
                  <a:close/>
                  <a:moveTo>
                    <a:pt x="7" y="19"/>
                  </a:moveTo>
                  <a:cubicBezTo>
                    <a:pt x="7" y="21"/>
                    <a:pt x="7" y="23"/>
                    <a:pt x="8" y="25"/>
                  </a:cubicBezTo>
                  <a:cubicBezTo>
                    <a:pt x="9" y="26"/>
                    <a:pt x="9" y="28"/>
                    <a:pt x="11" y="29"/>
                  </a:cubicBezTo>
                  <a:cubicBezTo>
                    <a:pt x="12" y="30"/>
                    <a:pt x="13" y="31"/>
                    <a:pt x="15" y="32"/>
                  </a:cubicBezTo>
                  <a:cubicBezTo>
                    <a:pt x="16" y="33"/>
                    <a:pt x="18" y="33"/>
                    <a:pt x="20" y="33"/>
                  </a:cubicBezTo>
                  <a:cubicBezTo>
                    <a:pt x="22" y="33"/>
                    <a:pt x="23" y="33"/>
                    <a:pt x="25" y="32"/>
                  </a:cubicBezTo>
                  <a:cubicBezTo>
                    <a:pt x="26" y="31"/>
                    <a:pt x="28" y="30"/>
                    <a:pt x="29" y="29"/>
                  </a:cubicBezTo>
                  <a:cubicBezTo>
                    <a:pt x="30" y="28"/>
                    <a:pt x="31" y="26"/>
                    <a:pt x="31" y="25"/>
                  </a:cubicBezTo>
                  <a:cubicBezTo>
                    <a:pt x="32" y="23"/>
                    <a:pt x="32" y="21"/>
                    <a:pt x="32" y="19"/>
                  </a:cubicBezTo>
                  <a:cubicBezTo>
                    <a:pt x="32" y="17"/>
                    <a:pt x="32" y="16"/>
                    <a:pt x="31" y="14"/>
                  </a:cubicBezTo>
                  <a:cubicBezTo>
                    <a:pt x="31" y="13"/>
                    <a:pt x="30" y="11"/>
                    <a:pt x="29" y="10"/>
                  </a:cubicBezTo>
                  <a:cubicBezTo>
                    <a:pt x="28" y="9"/>
                    <a:pt x="26" y="8"/>
                    <a:pt x="25" y="7"/>
                  </a:cubicBezTo>
                  <a:cubicBezTo>
                    <a:pt x="23" y="6"/>
                    <a:pt x="22" y="6"/>
                    <a:pt x="20" y="6"/>
                  </a:cubicBezTo>
                  <a:cubicBezTo>
                    <a:pt x="18" y="6"/>
                    <a:pt x="16" y="6"/>
                    <a:pt x="15" y="7"/>
                  </a:cubicBezTo>
                  <a:cubicBezTo>
                    <a:pt x="13" y="8"/>
                    <a:pt x="12" y="9"/>
                    <a:pt x="11" y="10"/>
                  </a:cubicBezTo>
                  <a:cubicBezTo>
                    <a:pt x="9" y="11"/>
                    <a:pt x="9" y="12"/>
                    <a:pt x="8" y="14"/>
                  </a:cubicBezTo>
                  <a:cubicBezTo>
                    <a:pt x="7" y="16"/>
                    <a:pt x="7" y="17"/>
                    <a:pt x="7" y="19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9785350" y="2690813"/>
              <a:ext cx="104775" cy="117475"/>
            </a:xfrm>
            <a:custGeom>
              <a:avLst/>
              <a:gdLst>
                <a:gd name="T0" fmla="*/ 0 w 66"/>
                <a:gd name="T1" fmla="*/ 0 h 74"/>
                <a:gd name="T2" fmla="*/ 16 w 66"/>
                <a:gd name="T3" fmla="*/ 0 h 74"/>
                <a:gd name="T4" fmla="*/ 52 w 66"/>
                <a:gd name="T5" fmla="*/ 54 h 74"/>
                <a:gd name="T6" fmla="*/ 52 w 66"/>
                <a:gd name="T7" fmla="*/ 54 h 74"/>
                <a:gd name="T8" fmla="*/ 52 w 66"/>
                <a:gd name="T9" fmla="*/ 0 h 74"/>
                <a:gd name="T10" fmla="*/ 66 w 66"/>
                <a:gd name="T11" fmla="*/ 0 h 74"/>
                <a:gd name="T12" fmla="*/ 66 w 66"/>
                <a:gd name="T13" fmla="*/ 74 h 74"/>
                <a:gd name="T14" fmla="*/ 48 w 66"/>
                <a:gd name="T15" fmla="*/ 74 h 74"/>
                <a:gd name="T16" fmla="*/ 12 w 66"/>
                <a:gd name="T17" fmla="*/ 18 h 74"/>
                <a:gd name="T18" fmla="*/ 12 w 66"/>
                <a:gd name="T19" fmla="*/ 18 h 74"/>
                <a:gd name="T20" fmla="*/ 12 w 66"/>
                <a:gd name="T21" fmla="*/ 74 h 74"/>
                <a:gd name="T22" fmla="*/ 0 w 66"/>
                <a:gd name="T23" fmla="*/ 74 h 74"/>
                <a:gd name="T24" fmla="*/ 0 w 66"/>
                <a:gd name="T2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74">
                  <a:moveTo>
                    <a:pt x="0" y="0"/>
                  </a:moveTo>
                  <a:lnTo>
                    <a:pt x="16" y="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66" y="74"/>
                  </a:lnTo>
                  <a:lnTo>
                    <a:pt x="48" y="74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74"/>
                  </a:lnTo>
                  <a:lnTo>
                    <a:pt x="0" y="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 noEditPoints="1"/>
            </p:cNvSpPr>
            <p:nvPr/>
          </p:nvSpPr>
          <p:spPr bwMode="auto">
            <a:xfrm>
              <a:off x="9966325" y="2687638"/>
              <a:ext cx="111125" cy="123825"/>
            </a:xfrm>
            <a:custGeom>
              <a:avLst/>
              <a:gdLst>
                <a:gd name="T0" fmla="*/ 27 w 35"/>
                <a:gd name="T1" fmla="*/ 29 h 39"/>
                <a:gd name="T2" fmla="*/ 35 w 35"/>
                <a:gd name="T3" fmla="*/ 38 h 39"/>
                <a:gd name="T4" fmla="*/ 27 w 35"/>
                <a:gd name="T5" fmla="*/ 38 h 39"/>
                <a:gd name="T6" fmla="*/ 23 w 35"/>
                <a:gd name="T7" fmla="*/ 34 h 39"/>
                <a:gd name="T8" fmla="*/ 18 w 35"/>
                <a:gd name="T9" fmla="*/ 38 h 39"/>
                <a:gd name="T10" fmla="*/ 12 w 35"/>
                <a:gd name="T11" fmla="*/ 39 h 39"/>
                <a:gd name="T12" fmla="*/ 8 w 35"/>
                <a:gd name="T13" fmla="*/ 38 h 39"/>
                <a:gd name="T14" fmla="*/ 4 w 35"/>
                <a:gd name="T15" fmla="*/ 36 h 39"/>
                <a:gd name="T16" fmla="*/ 1 w 35"/>
                <a:gd name="T17" fmla="*/ 33 h 39"/>
                <a:gd name="T18" fmla="*/ 0 w 35"/>
                <a:gd name="T19" fmla="*/ 28 h 39"/>
                <a:gd name="T20" fmla="*/ 0 w 35"/>
                <a:gd name="T21" fmla="*/ 25 h 39"/>
                <a:gd name="T22" fmla="*/ 2 w 35"/>
                <a:gd name="T23" fmla="*/ 22 h 39"/>
                <a:gd name="T24" fmla="*/ 5 w 35"/>
                <a:gd name="T25" fmla="*/ 19 h 39"/>
                <a:gd name="T26" fmla="*/ 8 w 35"/>
                <a:gd name="T27" fmla="*/ 18 h 39"/>
                <a:gd name="T28" fmla="*/ 6 w 35"/>
                <a:gd name="T29" fmla="*/ 16 h 39"/>
                <a:gd name="T30" fmla="*/ 5 w 35"/>
                <a:gd name="T31" fmla="*/ 14 h 39"/>
                <a:gd name="T32" fmla="*/ 4 w 35"/>
                <a:gd name="T33" fmla="*/ 12 h 39"/>
                <a:gd name="T34" fmla="*/ 3 w 35"/>
                <a:gd name="T35" fmla="*/ 9 h 39"/>
                <a:gd name="T36" fmla="*/ 4 w 35"/>
                <a:gd name="T37" fmla="*/ 5 h 39"/>
                <a:gd name="T38" fmla="*/ 7 w 35"/>
                <a:gd name="T39" fmla="*/ 2 h 39"/>
                <a:gd name="T40" fmla="*/ 10 w 35"/>
                <a:gd name="T41" fmla="*/ 1 h 39"/>
                <a:gd name="T42" fmla="*/ 14 w 35"/>
                <a:gd name="T43" fmla="*/ 0 h 39"/>
                <a:gd name="T44" fmla="*/ 18 w 35"/>
                <a:gd name="T45" fmla="*/ 1 h 39"/>
                <a:gd name="T46" fmla="*/ 21 w 35"/>
                <a:gd name="T47" fmla="*/ 2 h 39"/>
                <a:gd name="T48" fmla="*/ 24 w 35"/>
                <a:gd name="T49" fmla="*/ 5 h 39"/>
                <a:gd name="T50" fmla="*/ 24 w 35"/>
                <a:gd name="T51" fmla="*/ 9 h 39"/>
                <a:gd name="T52" fmla="*/ 24 w 35"/>
                <a:gd name="T53" fmla="*/ 12 h 39"/>
                <a:gd name="T54" fmla="*/ 22 w 35"/>
                <a:gd name="T55" fmla="*/ 15 h 39"/>
                <a:gd name="T56" fmla="*/ 20 w 35"/>
                <a:gd name="T57" fmla="*/ 17 h 39"/>
                <a:gd name="T58" fmla="*/ 17 w 35"/>
                <a:gd name="T59" fmla="*/ 18 h 39"/>
                <a:gd name="T60" fmla="*/ 23 w 35"/>
                <a:gd name="T61" fmla="*/ 25 h 39"/>
                <a:gd name="T62" fmla="*/ 27 w 35"/>
                <a:gd name="T63" fmla="*/ 19 h 39"/>
                <a:gd name="T64" fmla="*/ 34 w 35"/>
                <a:gd name="T65" fmla="*/ 19 h 39"/>
                <a:gd name="T66" fmla="*/ 27 w 35"/>
                <a:gd name="T67" fmla="*/ 29 h 39"/>
                <a:gd name="T68" fmla="*/ 12 w 35"/>
                <a:gd name="T69" fmla="*/ 21 h 39"/>
                <a:gd name="T70" fmla="*/ 10 w 35"/>
                <a:gd name="T71" fmla="*/ 23 h 39"/>
                <a:gd name="T72" fmla="*/ 8 w 35"/>
                <a:gd name="T73" fmla="*/ 24 h 39"/>
                <a:gd name="T74" fmla="*/ 7 w 35"/>
                <a:gd name="T75" fmla="*/ 26 h 39"/>
                <a:gd name="T76" fmla="*/ 7 w 35"/>
                <a:gd name="T77" fmla="*/ 28 h 39"/>
                <a:gd name="T78" fmla="*/ 7 w 35"/>
                <a:gd name="T79" fmla="*/ 30 h 39"/>
                <a:gd name="T80" fmla="*/ 8 w 35"/>
                <a:gd name="T81" fmla="*/ 32 h 39"/>
                <a:gd name="T82" fmla="*/ 10 w 35"/>
                <a:gd name="T83" fmla="*/ 33 h 39"/>
                <a:gd name="T84" fmla="*/ 12 w 35"/>
                <a:gd name="T85" fmla="*/ 33 h 39"/>
                <a:gd name="T86" fmla="*/ 16 w 35"/>
                <a:gd name="T87" fmla="*/ 32 h 39"/>
                <a:gd name="T88" fmla="*/ 19 w 35"/>
                <a:gd name="T89" fmla="*/ 30 h 39"/>
                <a:gd name="T90" fmla="*/ 12 w 35"/>
                <a:gd name="T91" fmla="*/ 21 h 39"/>
                <a:gd name="T92" fmla="*/ 14 w 35"/>
                <a:gd name="T93" fmla="*/ 6 h 39"/>
                <a:gd name="T94" fmla="*/ 11 w 35"/>
                <a:gd name="T95" fmla="*/ 7 h 39"/>
                <a:gd name="T96" fmla="*/ 10 w 35"/>
                <a:gd name="T97" fmla="*/ 9 h 39"/>
                <a:gd name="T98" fmla="*/ 10 w 35"/>
                <a:gd name="T99" fmla="*/ 11 h 39"/>
                <a:gd name="T100" fmla="*/ 11 w 35"/>
                <a:gd name="T101" fmla="*/ 12 h 39"/>
                <a:gd name="T102" fmla="*/ 12 w 35"/>
                <a:gd name="T103" fmla="*/ 14 h 39"/>
                <a:gd name="T104" fmla="*/ 13 w 35"/>
                <a:gd name="T105" fmla="*/ 15 h 39"/>
                <a:gd name="T106" fmla="*/ 15 w 35"/>
                <a:gd name="T107" fmla="*/ 14 h 39"/>
                <a:gd name="T108" fmla="*/ 17 w 35"/>
                <a:gd name="T109" fmla="*/ 13 h 39"/>
                <a:gd name="T110" fmla="*/ 18 w 35"/>
                <a:gd name="T111" fmla="*/ 11 h 39"/>
                <a:gd name="T112" fmla="*/ 18 w 35"/>
                <a:gd name="T113" fmla="*/ 9 h 39"/>
                <a:gd name="T114" fmla="*/ 17 w 35"/>
                <a:gd name="T115" fmla="*/ 7 h 39"/>
                <a:gd name="T116" fmla="*/ 14 w 35"/>
                <a:gd name="T11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" h="39">
                  <a:moveTo>
                    <a:pt x="27" y="29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5"/>
                    <a:pt x="20" y="37"/>
                    <a:pt x="18" y="38"/>
                  </a:cubicBezTo>
                  <a:cubicBezTo>
                    <a:pt x="17" y="38"/>
                    <a:pt x="15" y="39"/>
                    <a:pt x="12" y="39"/>
                  </a:cubicBezTo>
                  <a:cubicBezTo>
                    <a:pt x="11" y="39"/>
                    <a:pt x="9" y="39"/>
                    <a:pt x="8" y="38"/>
                  </a:cubicBezTo>
                  <a:cubicBezTo>
                    <a:pt x="6" y="38"/>
                    <a:pt x="5" y="37"/>
                    <a:pt x="4" y="36"/>
                  </a:cubicBezTo>
                  <a:cubicBezTo>
                    <a:pt x="2" y="35"/>
                    <a:pt x="1" y="34"/>
                    <a:pt x="1" y="33"/>
                  </a:cubicBezTo>
                  <a:cubicBezTo>
                    <a:pt x="0" y="31"/>
                    <a:pt x="0" y="30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1" y="23"/>
                    <a:pt x="1" y="23"/>
                    <a:pt x="2" y="22"/>
                  </a:cubicBezTo>
                  <a:cubicBezTo>
                    <a:pt x="3" y="21"/>
                    <a:pt x="4" y="20"/>
                    <a:pt x="5" y="19"/>
                  </a:cubicBezTo>
                  <a:cubicBezTo>
                    <a:pt x="6" y="19"/>
                    <a:pt x="7" y="18"/>
                    <a:pt x="8" y="18"/>
                  </a:cubicBezTo>
                  <a:cubicBezTo>
                    <a:pt x="7" y="17"/>
                    <a:pt x="7" y="16"/>
                    <a:pt x="6" y="16"/>
                  </a:cubicBezTo>
                  <a:cubicBezTo>
                    <a:pt x="6" y="15"/>
                    <a:pt x="5" y="14"/>
                    <a:pt x="5" y="14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4" y="11"/>
                    <a:pt x="3" y="10"/>
                    <a:pt x="3" y="9"/>
                  </a:cubicBezTo>
                  <a:cubicBezTo>
                    <a:pt x="3" y="8"/>
                    <a:pt x="4" y="6"/>
                    <a:pt x="4" y="5"/>
                  </a:cubicBezTo>
                  <a:cubicBezTo>
                    <a:pt x="5" y="4"/>
                    <a:pt x="6" y="3"/>
                    <a:pt x="7" y="2"/>
                  </a:cubicBezTo>
                  <a:cubicBezTo>
                    <a:pt x="8" y="2"/>
                    <a:pt x="9" y="1"/>
                    <a:pt x="10" y="1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19" y="1"/>
                    <a:pt x="20" y="2"/>
                    <a:pt x="21" y="2"/>
                  </a:cubicBezTo>
                  <a:cubicBezTo>
                    <a:pt x="22" y="3"/>
                    <a:pt x="23" y="4"/>
                    <a:pt x="24" y="5"/>
                  </a:cubicBezTo>
                  <a:cubicBezTo>
                    <a:pt x="24" y="6"/>
                    <a:pt x="24" y="7"/>
                    <a:pt x="24" y="9"/>
                  </a:cubicBezTo>
                  <a:cubicBezTo>
                    <a:pt x="24" y="10"/>
                    <a:pt x="24" y="11"/>
                    <a:pt x="24" y="12"/>
                  </a:cubicBezTo>
                  <a:cubicBezTo>
                    <a:pt x="23" y="13"/>
                    <a:pt x="23" y="14"/>
                    <a:pt x="22" y="15"/>
                  </a:cubicBezTo>
                  <a:cubicBezTo>
                    <a:pt x="21" y="15"/>
                    <a:pt x="21" y="16"/>
                    <a:pt x="20" y="17"/>
                  </a:cubicBezTo>
                  <a:cubicBezTo>
                    <a:pt x="19" y="17"/>
                    <a:pt x="18" y="18"/>
                    <a:pt x="17" y="18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12" y="21"/>
                  </a:moveTo>
                  <a:cubicBezTo>
                    <a:pt x="11" y="22"/>
                    <a:pt x="10" y="22"/>
                    <a:pt x="10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7" y="25"/>
                    <a:pt x="7" y="26"/>
                  </a:cubicBezTo>
                  <a:cubicBezTo>
                    <a:pt x="7" y="26"/>
                    <a:pt x="7" y="27"/>
                    <a:pt x="7" y="28"/>
                  </a:cubicBezTo>
                  <a:cubicBezTo>
                    <a:pt x="7" y="28"/>
                    <a:pt x="7" y="29"/>
                    <a:pt x="7" y="30"/>
                  </a:cubicBezTo>
                  <a:cubicBezTo>
                    <a:pt x="7" y="31"/>
                    <a:pt x="8" y="31"/>
                    <a:pt x="8" y="32"/>
                  </a:cubicBezTo>
                  <a:cubicBezTo>
                    <a:pt x="9" y="32"/>
                    <a:pt x="9" y="33"/>
                    <a:pt x="10" y="33"/>
                  </a:cubicBezTo>
                  <a:cubicBezTo>
                    <a:pt x="11" y="33"/>
                    <a:pt x="12" y="33"/>
                    <a:pt x="12" y="33"/>
                  </a:cubicBezTo>
                  <a:cubicBezTo>
                    <a:pt x="14" y="33"/>
                    <a:pt x="15" y="33"/>
                    <a:pt x="16" y="32"/>
                  </a:cubicBezTo>
                  <a:cubicBezTo>
                    <a:pt x="17" y="31"/>
                    <a:pt x="18" y="30"/>
                    <a:pt x="19" y="30"/>
                  </a:cubicBezTo>
                  <a:lnTo>
                    <a:pt x="12" y="21"/>
                  </a:lnTo>
                  <a:close/>
                  <a:moveTo>
                    <a:pt x="14" y="6"/>
                  </a:moveTo>
                  <a:cubicBezTo>
                    <a:pt x="13" y="6"/>
                    <a:pt x="12" y="6"/>
                    <a:pt x="11" y="7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1" y="12"/>
                    <a:pt x="11" y="12"/>
                  </a:cubicBezTo>
                  <a:cubicBezTo>
                    <a:pt x="11" y="13"/>
                    <a:pt x="12" y="13"/>
                    <a:pt x="12" y="14"/>
                  </a:cubicBezTo>
                  <a:cubicBezTo>
                    <a:pt x="12" y="14"/>
                    <a:pt x="13" y="14"/>
                    <a:pt x="13" y="15"/>
                  </a:cubicBezTo>
                  <a:cubicBezTo>
                    <a:pt x="14" y="15"/>
                    <a:pt x="14" y="14"/>
                    <a:pt x="15" y="14"/>
                  </a:cubicBezTo>
                  <a:cubicBezTo>
                    <a:pt x="15" y="13"/>
                    <a:pt x="16" y="13"/>
                    <a:pt x="17" y="13"/>
                  </a:cubicBezTo>
                  <a:cubicBezTo>
                    <a:pt x="17" y="12"/>
                    <a:pt x="17" y="12"/>
                    <a:pt x="18" y="11"/>
                  </a:cubicBezTo>
                  <a:cubicBezTo>
                    <a:pt x="18" y="11"/>
                    <a:pt x="18" y="10"/>
                    <a:pt x="18" y="9"/>
                  </a:cubicBezTo>
                  <a:cubicBezTo>
                    <a:pt x="18" y="8"/>
                    <a:pt x="18" y="7"/>
                    <a:pt x="17" y="7"/>
                  </a:cubicBezTo>
                  <a:cubicBezTo>
                    <a:pt x="16" y="6"/>
                    <a:pt x="15" y="6"/>
                    <a:pt x="14" y="6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 noEditPoints="1"/>
            </p:cNvSpPr>
            <p:nvPr/>
          </p:nvSpPr>
          <p:spPr bwMode="auto">
            <a:xfrm>
              <a:off x="10134600" y="2690813"/>
              <a:ext cx="120650" cy="117475"/>
            </a:xfrm>
            <a:custGeom>
              <a:avLst/>
              <a:gdLst>
                <a:gd name="T0" fmla="*/ 32 w 76"/>
                <a:gd name="T1" fmla="*/ 0 h 74"/>
                <a:gd name="T2" fmla="*/ 44 w 76"/>
                <a:gd name="T3" fmla="*/ 0 h 74"/>
                <a:gd name="T4" fmla="*/ 76 w 76"/>
                <a:gd name="T5" fmla="*/ 74 h 74"/>
                <a:gd name="T6" fmla="*/ 60 w 76"/>
                <a:gd name="T7" fmla="*/ 74 h 74"/>
                <a:gd name="T8" fmla="*/ 54 w 76"/>
                <a:gd name="T9" fmla="*/ 56 h 74"/>
                <a:gd name="T10" fmla="*/ 22 w 76"/>
                <a:gd name="T11" fmla="*/ 56 h 74"/>
                <a:gd name="T12" fmla="*/ 16 w 76"/>
                <a:gd name="T13" fmla="*/ 74 h 74"/>
                <a:gd name="T14" fmla="*/ 0 w 76"/>
                <a:gd name="T15" fmla="*/ 74 h 74"/>
                <a:gd name="T16" fmla="*/ 32 w 76"/>
                <a:gd name="T17" fmla="*/ 0 h 74"/>
                <a:gd name="T18" fmla="*/ 50 w 76"/>
                <a:gd name="T19" fmla="*/ 46 h 74"/>
                <a:gd name="T20" fmla="*/ 38 w 76"/>
                <a:gd name="T21" fmla="*/ 16 h 74"/>
                <a:gd name="T22" fmla="*/ 26 w 76"/>
                <a:gd name="T23" fmla="*/ 46 h 74"/>
                <a:gd name="T24" fmla="*/ 50 w 76"/>
                <a:gd name="T25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4">
                  <a:moveTo>
                    <a:pt x="32" y="0"/>
                  </a:moveTo>
                  <a:lnTo>
                    <a:pt x="44" y="0"/>
                  </a:lnTo>
                  <a:lnTo>
                    <a:pt x="76" y="74"/>
                  </a:lnTo>
                  <a:lnTo>
                    <a:pt x="60" y="74"/>
                  </a:lnTo>
                  <a:lnTo>
                    <a:pt x="54" y="56"/>
                  </a:lnTo>
                  <a:lnTo>
                    <a:pt x="22" y="56"/>
                  </a:lnTo>
                  <a:lnTo>
                    <a:pt x="16" y="74"/>
                  </a:lnTo>
                  <a:lnTo>
                    <a:pt x="0" y="74"/>
                  </a:lnTo>
                  <a:lnTo>
                    <a:pt x="32" y="0"/>
                  </a:lnTo>
                  <a:close/>
                  <a:moveTo>
                    <a:pt x="50" y="46"/>
                  </a:moveTo>
                  <a:lnTo>
                    <a:pt x="38" y="16"/>
                  </a:lnTo>
                  <a:lnTo>
                    <a:pt x="26" y="46"/>
                  </a:lnTo>
                  <a:lnTo>
                    <a:pt x="50" y="4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10271125" y="2690813"/>
              <a:ext cx="104775" cy="117475"/>
            </a:xfrm>
            <a:custGeom>
              <a:avLst/>
              <a:gdLst>
                <a:gd name="T0" fmla="*/ 0 w 66"/>
                <a:gd name="T1" fmla="*/ 0 h 74"/>
                <a:gd name="T2" fmla="*/ 18 w 66"/>
                <a:gd name="T3" fmla="*/ 0 h 74"/>
                <a:gd name="T4" fmla="*/ 52 w 66"/>
                <a:gd name="T5" fmla="*/ 54 h 74"/>
                <a:gd name="T6" fmla="*/ 52 w 66"/>
                <a:gd name="T7" fmla="*/ 54 h 74"/>
                <a:gd name="T8" fmla="*/ 52 w 66"/>
                <a:gd name="T9" fmla="*/ 0 h 74"/>
                <a:gd name="T10" fmla="*/ 66 w 66"/>
                <a:gd name="T11" fmla="*/ 0 h 74"/>
                <a:gd name="T12" fmla="*/ 66 w 66"/>
                <a:gd name="T13" fmla="*/ 74 h 74"/>
                <a:gd name="T14" fmla="*/ 50 w 66"/>
                <a:gd name="T15" fmla="*/ 74 h 74"/>
                <a:gd name="T16" fmla="*/ 14 w 66"/>
                <a:gd name="T17" fmla="*/ 18 h 74"/>
                <a:gd name="T18" fmla="*/ 12 w 66"/>
                <a:gd name="T19" fmla="*/ 18 h 74"/>
                <a:gd name="T20" fmla="*/ 12 w 66"/>
                <a:gd name="T21" fmla="*/ 74 h 74"/>
                <a:gd name="T22" fmla="*/ 0 w 66"/>
                <a:gd name="T23" fmla="*/ 74 h 74"/>
                <a:gd name="T24" fmla="*/ 0 w 66"/>
                <a:gd name="T25" fmla="*/ 0 h 74"/>
                <a:gd name="T26" fmla="*/ 0 w 66"/>
                <a:gd name="T2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74">
                  <a:moveTo>
                    <a:pt x="0" y="0"/>
                  </a:moveTo>
                  <a:lnTo>
                    <a:pt x="18" y="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52" y="0"/>
                  </a:lnTo>
                  <a:lnTo>
                    <a:pt x="66" y="0"/>
                  </a:lnTo>
                  <a:lnTo>
                    <a:pt x="66" y="74"/>
                  </a:lnTo>
                  <a:lnTo>
                    <a:pt x="50" y="74"/>
                  </a:lnTo>
                  <a:lnTo>
                    <a:pt x="14" y="18"/>
                  </a:lnTo>
                  <a:lnTo>
                    <a:pt x="12" y="18"/>
                  </a:lnTo>
                  <a:lnTo>
                    <a:pt x="12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10391775" y="2690813"/>
              <a:ext cx="120650" cy="117475"/>
            </a:xfrm>
            <a:custGeom>
              <a:avLst/>
              <a:gdLst>
                <a:gd name="T0" fmla="*/ 32 w 76"/>
                <a:gd name="T1" fmla="*/ 0 h 74"/>
                <a:gd name="T2" fmla="*/ 44 w 76"/>
                <a:gd name="T3" fmla="*/ 0 h 74"/>
                <a:gd name="T4" fmla="*/ 76 w 76"/>
                <a:gd name="T5" fmla="*/ 74 h 74"/>
                <a:gd name="T6" fmla="*/ 60 w 76"/>
                <a:gd name="T7" fmla="*/ 74 h 74"/>
                <a:gd name="T8" fmla="*/ 54 w 76"/>
                <a:gd name="T9" fmla="*/ 56 h 74"/>
                <a:gd name="T10" fmla="*/ 22 w 76"/>
                <a:gd name="T11" fmla="*/ 56 h 74"/>
                <a:gd name="T12" fmla="*/ 16 w 76"/>
                <a:gd name="T13" fmla="*/ 74 h 74"/>
                <a:gd name="T14" fmla="*/ 0 w 76"/>
                <a:gd name="T15" fmla="*/ 74 h 74"/>
                <a:gd name="T16" fmla="*/ 32 w 76"/>
                <a:gd name="T17" fmla="*/ 0 h 74"/>
                <a:gd name="T18" fmla="*/ 50 w 76"/>
                <a:gd name="T19" fmla="*/ 46 h 74"/>
                <a:gd name="T20" fmla="*/ 38 w 76"/>
                <a:gd name="T21" fmla="*/ 16 h 74"/>
                <a:gd name="T22" fmla="*/ 26 w 76"/>
                <a:gd name="T23" fmla="*/ 46 h 74"/>
                <a:gd name="T24" fmla="*/ 50 w 76"/>
                <a:gd name="T25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4">
                  <a:moveTo>
                    <a:pt x="32" y="0"/>
                  </a:moveTo>
                  <a:lnTo>
                    <a:pt x="44" y="0"/>
                  </a:lnTo>
                  <a:lnTo>
                    <a:pt x="76" y="74"/>
                  </a:lnTo>
                  <a:lnTo>
                    <a:pt x="60" y="74"/>
                  </a:lnTo>
                  <a:lnTo>
                    <a:pt x="54" y="56"/>
                  </a:lnTo>
                  <a:lnTo>
                    <a:pt x="22" y="56"/>
                  </a:lnTo>
                  <a:lnTo>
                    <a:pt x="16" y="74"/>
                  </a:lnTo>
                  <a:lnTo>
                    <a:pt x="0" y="74"/>
                  </a:lnTo>
                  <a:lnTo>
                    <a:pt x="32" y="0"/>
                  </a:lnTo>
                  <a:close/>
                  <a:moveTo>
                    <a:pt x="50" y="46"/>
                  </a:moveTo>
                  <a:lnTo>
                    <a:pt x="38" y="16"/>
                  </a:lnTo>
                  <a:lnTo>
                    <a:pt x="26" y="46"/>
                  </a:lnTo>
                  <a:lnTo>
                    <a:pt x="50" y="46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10528300" y="2690813"/>
              <a:ext cx="69850" cy="117475"/>
            </a:xfrm>
            <a:custGeom>
              <a:avLst/>
              <a:gdLst>
                <a:gd name="T0" fmla="*/ 0 w 44"/>
                <a:gd name="T1" fmla="*/ 0 h 74"/>
                <a:gd name="T2" fmla="*/ 12 w 44"/>
                <a:gd name="T3" fmla="*/ 0 h 74"/>
                <a:gd name="T4" fmla="*/ 12 w 44"/>
                <a:gd name="T5" fmla="*/ 62 h 74"/>
                <a:gd name="T6" fmla="*/ 44 w 44"/>
                <a:gd name="T7" fmla="*/ 62 h 74"/>
                <a:gd name="T8" fmla="*/ 44 w 44"/>
                <a:gd name="T9" fmla="*/ 74 h 74"/>
                <a:gd name="T10" fmla="*/ 0 w 44"/>
                <a:gd name="T11" fmla="*/ 74 h 74"/>
                <a:gd name="T12" fmla="*/ 0 w 44"/>
                <a:gd name="T13" fmla="*/ 0 h 74"/>
                <a:gd name="T14" fmla="*/ 0 w 44"/>
                <a:gd name="T15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74">
                  <a:moveTo>
                    <a:pt x="0" y="0"/>
                  </a:moveTo>
                  <a:lnTo>
                    <a:pt x="12" y="0"/>
                  </a:lnTo>
                  <a:lnTo>
                    <a:pt x="12" y="62"/>
                  </a:lnTo>
                  <a:lnTo>
                    <a:pt x="44" y="62"/>
                  </a:lnTo>
                  <a:lnTo>
                    <a:pt x="44" y="74"/>
                  </a:lnTo>
                  <a:lnTo>
                    <a:pt x="0" y="7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601325" y="2690813"/>
              <a:ext cx="107950" cy="117475"/>
            </a:xfrm>
            <a:custGeom>
              <a:avLst/>
              <a:gdLst>
                <a:gd name="T0" fmla="*/ 28 w 68"/>
                <a:gd name="T1" fmla="*/ 42 h 74"/>
                <a:gd name="T2" fmla="*/ 0 w 68"/>
                <a:gd name="T3" fmla="*/ 0 h 74"/>
                <a:gd name="T4" fmla="*/ 16 w 68"/>
                <a:gd name="T5" fmla="*/ 0 h 74"/>
                <a:gd name="T6" fmla="*/ 34 w 68"/>
                <a:gd name="T7" fmla="*/ 30 h 74"/>
                <a:gd name="T8" fmla="*/ 52 w 68"/>
                <a:gd name="T9" fmla="*/ 0 h 74"/>
                <a:gd name="T10" fmla="*/ 68 w 68"/>
                <a:gd name="T11" fmla="*/ 0 h 74"/>
                <a:gd name="T12" fmla="*/ 40 w 68"/>
                <a:gd name="T13" fmla="*/ 42 h 74"/>
                <a:gd name="T14" fmla="*/ 40 w 68"/>
                <a:gd name="T15" fmla="*/ 74 h 74"/>
                <a:gd name="T16" fmla="*/ 28 w 68"/>
                <a:gd name="T17" fmla="*/ 74 h 74"/>
                <a:gd name="T18" fmla="*/ 28 w 68"/>
                <a:gd name="T19" fmla="*/ 42 h 74"/>
                <a:gd name="T20" fmla="*/ 28 w 68"/>
                <a:gd name="T2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74">
                  <a:moveTo>
                    <a:pt x="28" y="42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34" y="30"/>
                  </a:lnTo>
                  <a:lnTo>
                    <a:pt x="52" y="0"/>
                  </a:lnTo>
                  <a:lnTo>
                    <a:pt x="68" y="0"/>
                  </a:lnTo>
                  <a:lnTo>
                    <a:pt x="40" y="42"/>
                  </a:lnTo>
                  <a:lnTo>
                    <a:pt x="40" y="74"/>
                  </a:lnTo>
                  <a:lnTo>
                    <a:pt x="28" y="74"/>
                  </a:lnTo>
                  <a:lnTo>
                    <a:pt x="28" y="42"/>
                  </a:lnTo>
                  <a:lnTo>
                    <a:pt x="28" y="42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0712450" y="2690813"/>
              <a:ext cx="92075" cy="117475"/>
            </a:xfrm>
            <a:custGeom>
              <a:avLst/>
              <a:gdLst>
                <a:gd name="T0" fmla="*/ 22 w 58"/>
                <a:gd name="T1" fmla="*/ 12 h 74"/>
                <a:gd name="T2" fmla="*/ 0 w 58"/>
                <a:gd name="T3" fmla="*/ 12 h 74"/>
                <a:gd name="T4" fmla="*/ 0 w 58"/>
                <a:gd name="T5" fmla="*/ 0 h 74"/>
                <a:gd name="T6" fmla="*/ 58 w 58"/>
                <a:gd name="T7" fmla="*/ 0 h 74"/>
                <a:gd name="T8" fmla="*/ 58 w 58"/>
                <a:gd name="T9" fmla="*/ 12 h 74"/>
                <a:gd name="T10" fmla="*/ 36 w 58"/>
                <a:gd name="T11" fmla="*/ 12 h 74"/>
                <a:gd name="T12" fmla="*/ 36 w 58"/>
                <a:gd name="T13" fmla="*/ 74 h 74"/>
                <a:gd name="T14" fmla="*/ 22 w 58"/>
                <a:gd name="T15" fmla="*/ 74 h 74"/>
                <a:gd name="T16" fmla="*/ 22 w 58"/>
                <a:gd name="T17" fmla="*/ 12 h 74"/>
                <a:gd name="T18" fmla="*/ 22 w 58"/>
                <a:gd name="T1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74">
                  <a:moveTo>
                    <a:pt x="22" y="12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2"/>
                  </a:lnTo>
                  <a:lnTo>
                    <a:pt x="36" y="12"/>
                  </a:lnTo>
                  <a:lnTo>
                    <a:pt x="36" y="74"/>
                  </a:lnTo>
                  <a:lnTo>
                    <a:pt x="22" y="74"/>
                  </a:lnTo>
                  <a:lnTo>
                    <a:pt x="22" y="12"/>
                  </a:lnTo>
                  <a:lnTo>
                    <a:pt x="22" y="12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2"/>
            <p:cNvSpPr>
              <a:spLocks noChangeArrowheads="1"/>
            </p:cNvSpPr>
            <p:nvPr/>
          </p:nvSpPr>
          <p:spPr bwMode="auto">
            <a:xfrm>
              <a:off x="10820400" y="2690813"/>
              <a:ext cx="22225" cy="117475"/>
            </a:xfrm>
            <a:prstGeom prst="rect">
              <a:avLst/>
            </a:pr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0864850" y="2687638"/>
              <a:ext cx="104775" cy="123825"/>
            </a:xfrm>
            <a:custGeom>
              <a:avLst/>
              <a:gdLst>
                <a:gd name="T0" fmla="*/ 27 w 33"/>
                <a:gd name="T1" fmla="*/ 10 h 39"/>
                <a:gd name="T2" fmla="*/ 23 w 33"/>
                <a:gd name="T3" fmla="*/ 7 h 39"/>
                <a:gd name="T4" fmla="*/ 20 w 33"/>
                <a:gd name="T5" fmla="*/ 6 h 39"/>
                <a:gd name="T6" fmla="*/ 14 w 33"/>
                <a:gd name="T7" fmla="*/ 7 h 39"/>
                <a:gd name="T8" fmla="*/ 10 w 33"/>
                <a:gd name="T9" fmla="*/ 10 h 39"/>
                <a:gd name="T10" fmla="*/ 8 w 33"/>
                <a:gd name="T11" fmla="*/ 14 h 39"/>
                <a:gd name="T12" fmla="*/ 7 w 33"/>
                <a:gd name="T13" fmla="*/ 19 h 39"/>
                <a:gd name="T14" fmla="*/ 8 w 33"/>
                <a:gd name="T15" fmla="*/ 25 h 39"/>
                <a:gd name="T16" fmla="*/ 10 w 33"/>
                <a:gd name="T17" fmla="*/ 29 h 39"/>
                <a:gd name="T18" fmla="*/ 14 w 33"/>
                <a:gd name="T19" fmla="*/ 32 h 39"/>
                <a:gd name="T20" fmla="*/ 20 w 33"/>
                <a:gd name="T21" fmla="*/ 33 h 39"/>
                <a:gd name="T22" fmla="*/ 24 w 33"/>
                <a:gd name="T23" fmla="*/ 32 h 39"/>
                <a:gd name="T24" fmla="*/ 28 w 33"/>
                <a:gd name="T25" fmla="*/ 28 h 39"/>
                <a:gd name="T26" fmla="*/ 33 w 33"/>
                <a:gd name="T27" fmla="*/ 32 h 39"/>
                <a:gd name="T28" fmla="*/ 27 w 33"/>
                <a:gd name="T29" fmla="*/ 37 h 39"/>
                <a:gd name="T30" fmla="*/ 19 w 33"/>
                <a:gd name="T31" fmla="*/ 39 h 39"/>
                <a:gd name="T32" fmla="*/ 12 w 33"/>
                <a:gd name="T33" fmla="*/ 37 h 39"/>
                <a:gd name="T34" fmla="*/ 6 w 33"/>
                <a:gd name="T35" fmla="*/ 34 h 39"/>
                <a:gd name="T36" fmla="*/ 2 w 33"/>
                <a:gd name="T37" fmla="*/ 27 h 39"/>
                <a:gd name="T38" fmla="*/ 0 w 33"/>
                <a:gd name="T39" fmla="*/ 20 h 39"/>
                <a:gd name="T40" fmla="*/ 2 w 33"/>
                <a:gd name="T41" fmla="*/ 12 h 39"/>
                <a:gd name="T42" fmla="*/ 6 w 33"/>
                <a:gd name="T43" fmla="*/ 5 h 39"/>
                <a:gd name="T44" fmla="*/ 12 w 33"/>
                <a:gd name="T45" fmla="*/ 2 h 39"/>
                <a:gd name="T46" fmla="*/ 19 w 33"/>
                <a:gd name="T47" fmla="*/ 0 h 39"/>
                <a:gd name="T48" fmla="*/ 26 w 33"/>
                <a:gd name="T49" fmla="*/ 1 h 39"/>
                <a:gd name="T50" fmla="*/ 32 w 33"/>
                <a:gd name="T51" fmla="*/ 6 h 39"/>
                <a:gd name="T52" fmla="*/ 27 w 33"/>
                <a:gd name="T53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" h="39">
                  <a:moveTo>
                    <a:pt x="27" y="10"/>
                  </a:moveTo>
                  <a:cubicBezTo>
                    <a:pt x="26" y="8"/>
                    <a:pt x="25" y="7"/>
                    <a:pt x="23" y="7"/>
                  </a:cubicBezTo>
                  <a:cubicBezTo>
                    <a:pt x="22" y="6"/>
                    <a:pt x="21" y="6"/>
                    <a:pt x="20" y="6"/>
                  </a:cubicBezTo>
                  <a:cubicBezTo>
                    <a:pt x="18" y="6"/>
                    <a:pt x="16" y="6"/>
                    <a:pt x="14" y="7"/>
                  </a:cubicBezTo>
                  <a:cubicBezTo>
                    <a:pt x="13" y="8"/>
                    <a:pt x="12" y="9"/>
                    <a:pt x="10" y="10"/>
                  </a:cubicBezTo>
                  <a:cubicBezTo>
                    <a:pt x="9" y="11"/>
                    <a:pt x="8" y="12"/>
                    <a:pt x="8" y="14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7" y="21"/>
                    <a:pt x="7" y="23"/>
                    <a:pt x="8" y="25"/>
                  </a:cubicBezTo>
                  <a:cubicBezTo>
                    <a:pt x="8" y="26"/>
                    <a:pt x="9" y="28"/>
                    <a:pt x="10" y="29"/>
                  </a:cubicBezTo>
                  <a:cubicBezTo>
                    <a:pt x="11" y="30"/>
                    <a:pt x="13" y="31"/>
                    <a:pt x="14" y="32"/>
                  </a:cubicBezTo>
                  <a:cubicBezTo>
                    <a:pt x="16" y="33"/>
                    <a:pt x="18" y="33"/>
                    <a:pt x="20" y="33"/>
                  </a:cubicBezTo>
                  <a:cubicBezTo>
                    <a:pt x="21" y="33"/>
                    <a:pt x="22" y="33"/>
                    <a:pt x="24" y="32"/>
                  </a:cubicBezTo>
                  <a:cubicBezTo>
                    <a:pt x="25" y="31"/>
                    <a:pt x="27" y="30"/>
                    <a:pt x="28" y="28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5"/>
                    <a:pt x="30" y="36"/>
                    <a:pt x="27" y="37"/>
                  </a:cubicBezTo>
                  <a:cubicBezTo>
                    <a:pt x="25" y="38"/>
                    <a:pt x="22" y="39"/>
                    <a:pt x="19" y="39"/>
                  </a:cubicBezTo>
                  <a:cubicBezTo>
                    <a:pt x="17" y="39"/>
                    <a:pt x="14" y="38"/>
                    <a:pt x="12" y="37"/>
                  </a:cubicBezTo>
                  <a:cubicBezTo>
                    <a:pt x="9" y="37"/>
                    <a:pt x="7" y="35"/>
                    <a:pt x="6" y="34"/>
                  </a:cubicBezTo>
                  <a:cubicBezTo>
                    <a:pt x="4" y="32"/>
                    <a:pt x="2" y="30"/>
                    <a:pt x="2" y="27"/>
                  </a:cubicBezTo>
                  <a:cubicBezTo>
                    <a:pt x="1" y="25"/>
                    <a:pt x="0" y="23"/>
                    <a:pt x="0" y="20"/>
                  </a:cubicBezTo>
                  <a:cubicBezTo>
                    <a:pt x="0" y="17"/>
                    <a:pt x="1" y="14"/>
                    <a:pt x="2" y="12"/>
                  </a:cubicBezTo>
                  <a:cubicBezTo>
                    <a:pt x="2" y="9"/>
                    <a:pt x="4" y="7"/>
                    <a:pt x="6" y="5"/>
                  </a:cubicBezTo>
                  <a:cubicBezTo>
                    <a:pt x="7" y="4"/>
                    <a:pt x="9" y="2"/>
                    <a:pt x="12" y="2"/>
                  </a:cubicBezTo>
                  <a:cubicBezTo>
                    <a:pt x="14" y="1"/>
                    <a:pt x="17" y="0"/>
                    <a:pt x="19" y="0"/>
                  </a:cubicBezTo>
                  <a:cubicBezTo>
                    <a:pt x="22" y="0"/>
                    <a:pt x="24" y="1"/>
                    <a:pt x="26" y="1"/>
                  </a:cubicBezTo>
                  <a:cubicBezTo>
                    <a:pt x="29" y="2"/>
                    <a:pt x="31" y="4"/>
                    <a:pt x="32" y="6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0979150" y="2687638"/>
              <a:ext cx="82550" cy="123825"/>
            </a:xfrm>
            <a:custGeom>
              <a:avLst/>
              <a:gdLst>
                <a:gd name="T0" fmla="*/ 21 w 26"/>
                <a:gd name="T1" fmla="*/ 9 h 39"/>
                <a:gd name="T2" fmla="*/ 18 w 26"/>
                <a:gd name="T3" fmla="*/ 7 h 39"/>
                <a:gd name="T4" fmla="*/ 14 w 26"/>
                <a:gd name="T5" fmla="*/ 6 h 39"/>
                <a:gd name="T6" fmla="*/ 12 w 26"/>
                <a:gd name="T7" fmla="*/ 6 h 39"/>
                <a:gd name="T8" fmla="*/ 10 w 26"/>
                <a:gd name="T9" fmla="*/ 7 h 39"/>
                <a:gd name="T10" fmla="*/ 9 w 26"/>
                <a:gd name="T11" fmla="*/ 9 h 39"/>
                <a:gd name="T12" fmla="*/ 8 w 26"/>
                <a:gd name="T13" fmla="*/ 11 h 39"/>
                <a:gd name="T14" fmla="*/ 10 w 26"/>
                <a:gd name="T15" fmla="*/ 14 h 39"/>
                <a:gd name="T16" fmla="*/ 13 w 26"/>
                <a:gd name="T17" fmla="*/ 15 h 39"/>
                <a:gd name="T18" fmla="*/ 17 w 26"/>
                <a:gd name="T19" fmla="*/ 17 h 39"/>
                <a:gd name="T20" fmla="*/ 21 w 26"/>
                <a:gd name="T21" fmla="*/ 19 h 39"/>
                <a:gd name="T22" fmla="*/ 24 w 26"/>
                <a:gd name="T23" fmla="*/ 22 h 39"/>
                <a:gd name="T24" fmla="*/ 26 w 26"/>
                <a:gd name="T25" fmla="*/ 27 h 39"/>
                <a:gd name="T26" fmla="*/ 25 w 26"/>
                <a:gd name="T27" fmla="*/ 32 h 39"/>
                <a:gd name="T28" fmla="*/ 22 w 26"/>
                <a:gd name="T29" fmla="*/ 36 h 39"/>
                <a:gd name="T30" fmla="*/ 17 w 26"/>
                <a:gd name="T31" fmla="*/ 38 h 39"/>
                <a:gd name="T32" fmla="*/ 12 w 26"/>
                <a:gd name="T33" fmla="*/ 39 h 39"/>
                <a:gd name="T34" fmla="*/ 6 w 26"/>
                <a:gd name="T35" fmla="*/ 38 h 39"/>
                <a:gd name="T36" fmla="*/ 0 w 26"/>
                <a:gd name="T37" fmla="*/ 34 h 39"/>
                <a:gd name="T38" fmla="*/ 5 w 26"/>
                <a:gd name="T39" fmla="*/ 29 h 39"/>
                <a:gd name="T40" fmla="*/ 8 w 26"/>
                <a:gd name="T41" fmla="*/ 32 h 39"/>
                <a:gd name="T42" fmla="*/ 12 w 26"/>
                <a:gd name="T43" fmla="*/ 33 h 39"/>
                <a:gd name="T44" fmla="*/ 15 w 26"/>
                <a:gd name="T45" fmla="*/ 33 h 39"/>
                <a:gd name="T46" fmla="*/ 17 w 26"/>
                <a:gd name="T47" fmla="*/ 32 h 39"/>
                <a:gd name="T48" fmla="*/ 18 w 26"/>
                <a:gd name="T49" fmla="*/ 30 h 39"/>
                <a:gd name="T50" fmla="*/ 19 w 26"/>
                <a:gd name="T51" fmla="*/ 28 h 39"/>
                <a:gd name="T52" fmla="*/ 18 w 26"/>
                <a:gd name="T53" fmla="*/ 25 h 39"/>
                <a:gd name="T54" fmla="*/ 14 w 26"/>
                <a:gd name="T55" fmla="*/ 23 h 39"/>
                <a:gd name="T56" fmla="*/ 10 w 26"/>
                <a:gd name="T57" fmla="*/ 21 h 39"/>
                <a:gd name="T58" fmla="*/ 6 w 26"/>
                <a:gd name="T59" fmla="*/ 20 h 39"/>
                <a:gd name="T60" fmla="*/ 3 w 26"/>
                <a:gd name="T61" fmla="*/ 16 h 39"/>
                <a:gd name="T62" fmla="*/ 1 w 26"/>
                <a:gd name="T63" fmla="*/ 11 h 39"/>
                <a:gd name="T64" fmla="*/ 3 w 26"/>
                <a:gd name="T65" fmla="*/ 6 h 39"/>
                <a:gd name="T66" fmla="*/ 6 w 26"/>
                <a:gd name="T67" fmla="*/ 3 h 39"/>
                <a:gd name="T68" fmla="*/ 10 w 26"/>
                <a:gd name="T69" fmla="*/ 1 h 39"/>
                <a:gd name="T70" fmla="*/ 15 w 26"/>
                <a:gd name="T71" fmla="*/ 0 h 39"/>
                <a:gd name="T72" fmla="*/ 21 w 26"/>
                <a:gd name="T73" fmla="*/ 1 h 39"/>
                <a:gd name="T74" fmla="*/ 26 w 26"/>
                <a:gd name="T75" fmla="*/ 4 h 39"/>
                <a:gd name="T76" fmla="*/ 21 w 26"/>
                <a:gd name="T77" fmla="*/ 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6" h="39">
                  <a:moveTo>
                    <a:pt x="21" y="9"/>
                  </a:moveTo>
                  <a:cubicBezTo>
                    <a:pt x="20" y="8"/>
                    <a:pt x="19" y="7"/>
                    <a:pt x="18" y="7"/>
                  </a:cubicBezTo>
                  <a:cubicBezTo>
                    <a:pt x="17" y="6"/>
                    <a:pt x="16" y="6"/>
                    <a:pt x="14" y="6"/>
                  </a:cubicBezTo>
                  <a:cubicBezTo>
                    <a:pt x="14" y="6"/>
                    <a:pt x="13" y="6"/>
                    <a:pt x="12" y="6"/>
                  </a:cubicBezTo>
                  <a:cubicBezTo>
                    <a:pt x="11" y="6"/>
                    <a:pt x="11" y="7"/>
                    <a:pt x="10" y="7"/>
                  </a:cubicBezTo>
                  <a:cubicBezTo>
                    <a:pt x="10" y="8"/>
                    <a:pt x="9" y="8"/>
                    <a:pt x="9" y="9"/>
                  </a:cubicBezTo>
                  <a:cubicBezTo>
                    <a:pt x="8" y="9"/>
                    <a:pt x="8" y="10"/>
                    <a:pt x="8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0" y="14"/>
                    <a:pt x="11" y="15"/>
                    <a:pt x="13" y="15"/>
                  </a:cubicBezTo>
                  <a:cubicBezTo>
                    <a:pt x="14" y="16"/>
                    <a:pt x="15" y="16"/>
                    <a:pt x="17" y="17"/>
                  </a:cubicBezTo>
                  <a:cubicBezTo>
                    <a:pt x="19" y="17"/>
                    <a:pt x="20" y="18"/>
                    <a:pt x="21" y="19"/>
                  </a:cubicBezTo>
                  <a:cubicBezTo>
                    <a:pt x="22" y="19"/>
                    <a:pt x="24" y="21"/>
                    <a:pt x="24" y="22"/>
                  </a:cubicBezTo>
                  <a:cubicBezTo>
                    <a:pt x="25" y="23"/>
                    <a:pt x="26" y="25"/>
                    <a:pt x="26" y="27"/>
                  </a:cubicBezTo>
                  <a:cubicBezTo>
                    <a:pt x="26" y="29"/>
                    <a:pt x="25" y="31"/>
                    <a:pt x="25" y="32"/>
                  </a:cubicBezTo>
                  <a:cubicBezTo>
                    <a:pt x="24" y="34"/>
                    <a:pt x="23" y="35"/>
                    <a:pt x="22" y="36"/>
                  </a:cubicBezTo>
                  <a:cubicBezTo>
                    <a:pt x="20" y="37"/>
                    <a:pt x="19" y="38"/>
                    <a:pt x="17" y="38"/>
                  </a:cubicBezTo>
                  <a:cubicBezTo>
                    <a:pt x="16" y="39"/>
                    <a:pt x="14" y="39"/>
                    <a:pt x="12" y="39"/>
                  </a:cubicBezTo>
                  <a:cubicBezTo>
                    <a:pt x="10" y="39"/>
                    <a:pt x="8" y="38"/>
                    <a:pt x="6" y="38"/>
                  </a:cubicBezTo>
                  <a:cubicBezTo>
                    <a:pt x="4" y="37"/>
                    <a:pt x="2" y="36"/>
                    <a:pt x="0" y="3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30"/>
                    <a:pt x="7" y="31"/>
                    <a:pt x="8" y="32"/>
                  </a:cubicBezTo>
                  <a:cubicBezTo>
                    <a:pt x="10" y="33"/>
                    <a:pt x="11" y="33"/>
                    <a:pt x="12" y="33"/>
                  </a:cubicBezTo>
                  <a:cubicBezTo>
                    <a:pt x="13" y="33"/>
                    <a:pt x="14" y="33"/>
                    <a:pt x="15" y="33"/>
                  </a:cubicBezTo>
                  <a:cubicBezTo>
                    <a:pt x="15" y="32"/>
                    <a:pt x="16" y="32"/>
                    <a:pt x="17" y="32"/>
                  </a:cubicBezTo>
                  <a:cubicBezTo>
                    <a:pt x="17" y="31"/>
                    <a:pt x="18" y="31"/>
                    <a:pt x="18" y="30"/>
                  </a:cubicBezTo>
                  <a:cubicBezTo>
                    <a:pt x="19" y="29"/>
                    <a:pt x="19" y="29"/>
                    <a:pt x="19" y="28"/>
                  </a:cubicBezTo>
                  <a:cubicBezTo>
                    <a:pt x="19" y="26"/>
                    <a:pt x="18" y="25"/>
                    <a:pt x="18" y="25"/>
                  </a:cubicBezTo>
                  <a:cubicBezTo>
                    <a:pt x="17" y="24"/>
                    <a:pt x="16" y="23"/>
                    <a:pt x="14" y="23"/>
                  </a:cubicBezTo>
                  <a:cubicBezTo>
                    <a:pt x="13" y="22"/>
                    <a:pt x="12" y="22"/>
                    <a:pt x="10" y="21"/>
                  </a:cubicBezTo>
                  <a:cubicBezTo>
                    <a:pt x="9" y="21"/>
                    <a:pt x="7" y="20"/>
                    <a:pt x="6" y="20"/>
                  </a:cubicBezTo>
                  <a:cubicBezTo>
                    <a:pt x="5" y="19"/>
                    <a:pt x="4" y="18"/>
                    <a:pt x="3" y="16"/>
                  </a:cubicBezTo>
                  <a:cubicBezTo>
                    <a:pt x="2" y="15"/>
                    <a:pt x="1" y="13"/>
                    <a:pt x="1" y="11"/>
                  </a:cubicBezTo>
                  <a:cubicBezTo>
                    <a:pt x="1" y="9"/>
                    <a:pt x="2" y="8"/>
                    <a:pt x="3" y="6"/>
                  </a:cubicBezTo>
                  <a:cubicBezTo>
                    <a:pt x="3" y="5"/>
                    <a:pt x="4" y="4"/>
                    <a:pt x="6" y="3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7" y="0"/>
                    <a:pt x="19" y="0"/>
                    <a:pt x="21" y="1"/>
                  </a:cubicBezTo>
                  <a:cubicBezTo>
                    <a:pt x="22" y="2"/>
                    <a:pt x="24" y="3"/>
                    <a:pt x="26" y="4"/>
                  </a:cubicBezTo>
                  <a:cubicBezTo>
                    <a:pt x="21" y="9"/>
                    <a:pt x="21" y="9"/>
                    <a:pt x="21" y="9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8856663" y="2252663"/>
              <a:ext cx="381000" cy="352425"/>
            </a:xfrm>
            <a:custGeom>
              <a:avLst/>
              <a:gdLst>
                <a:gd name="T0" fmla="*/ 37 w 120"/>
                <a:gd name="T1" fmla="*/ 81 h 111"/>
                <a:gd name="T2" fmla="*/ 37 w 120"/>
                <a:gd name="T3" fmla="*/ 58 h 111"/>
                <a:gd name="T4" fmla="*/ 79 w 120"/>
                <a:gd name="T5" fmla="*/ 58 h 111"/>
                <a:gd name="T6" fmla="*/ 97 w 120"/>
                <a:gd name="T7" fmla="*/ 41 h 111"/>
                <a:gd name="T8" fmla="*/ 79 w 120"/>
                <a:gd name="T9" fmla="*/ 24 h 111"/>
                <a:gd name="T10" fmla="*/ 24 w 120"/>
                <a:gd name="T11" fmla="*/ 24 h 111"/>
                <a:gd name="T12" fmla="*/ 24 w 120"/>
                <a:gd name="T13" fmla="*/ 111 h 111"/>
                <a:gd name="T14" fmla="*/ 0 w 120"/>
                <a:gd name="T15" fmla="*/ 111 h 111"/>
                <a:gd name="T16" fmla="*/ 0 w 120"/>
                <a:gd name="T17" fmla="*/ 0 h 111"/>
                <a:gd name="T18" fmla="*/ 79 w 120"/>
                <a:gd name="T19" fmla="*/ 0 h 111"/>
                <a:gd name="T20" fmla="*/ 120 w 120"/>
                <a:gd name="T21" fmla="*/ 40 h 111"/>
                <a:gd name="T22" fmla="*/ 79 w 120"/>
                <a:gd name="T23" fmla="*/ 81 h 111"/>
                <a:gd name="T24" fmla="*/ 37 w 120"/>
                <a:gd name="T25" fmla="*/ 8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111">
                  <a:moveTo>
                    <a:pt x="37" y="81"/>
                  </a:moveTo>
                  <a:cubicBezTo>
                    <a:pt x="37" y="58"/>
                    <a:pt x="37" y="58"/>
                    <a:pt x="37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90" y="58"/>
                    <a:pt x="97" y="51"/>
                    <a:pt x="97" y="41"/>
                  </a:cubicBezTo>
                  <a:cubicBezTo>
                    <a:pt x="97" y="31"/>
                    <a:pt x="90" y="24"/>
                    <a:pt x="79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05" y="0"/>
                    <a:pt x="120" y="16"/>
                    <a:pt x="120" y="40"/>
                  </a:cubicBezTo>
                  <a:cubicBezTo>
                    <a:pt x="120" y="64"/>
                    <a:pt x="105" y="81"/>
                    <a:pt x="79" y="81"/>
                  </a:cubicBezTo>
                  <a:cubicBezTo>
                    <a:pt x="37" y="81"/>
                    <a:pt x="37" y="81"/>
                    <a:pt x="37" y="8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9297988" y="2322513"/>
              <a:ext cx="331788" cy="282575"/>
            </a:xfrm>
            <a:custGeom>
              <a:avLst/>
              <a:gdLst>
                <a:gd name="T0" fmla="*/ 79 w 105"/>
                <a:gd name="T1" fmla="*/ 89 h 89"/>
                <a:gd name="T2" fmla="*/ 57 w 105"/>
                <a:gd name="T3" fmla="*/ 65 h 89"/>
                <a:gd name="T4" fmla="*/ 30 w 105"/>
                <a:gd name="T5" fmla="*/ 65 h 89"/>
                <a:gd name="T6" fmla="*/ 30 w 105"/>
                <a:gd name="T7" fmla="*/ 48 h 89"/>
                <a:gd name="T8" fmla="*/ 64 w 105"/>
                <a:gd name="T9" fmla="*/ 48 h 89"/>
                <a:gd name="T10" fmla="*/ 78 w 105"/>
                <a:gd name="T11" fmla="*/ 34 h 89"/>
                <a:gd name="T12" fmla="*/ 64 w 105"/>
                <a:gd name="T13" fmla="*/ 19 h 89"/>
                <a:gd name="T14" fmla="*/ 19 w 105"/>
                <a:gd name="T15" fmla="*/ 19 h 89"/>
                <a:gd name="T16" fmla="*/ 19 w 105"/>
                <a:gd name="T17" fmla="*/ 89 h 89"/>
                <a:gd name="T18" fmla="*/ 0 w 105"/>
                <a:gd name="T19" fmla="*/ 89 h 89"/>
                <a:gd name="T20" fmla="*/ 0 w 105"/>
                <a:gd name="T21" fmla="*/ 0 h 89"/>
                <a:gd name="T22" fmla="*/ 64 w 105"/>
                <a:gd name="T23" fmla="*/ 0 h 89"/>
                <a:gd name="T24" fmla="*/ 97 w 105"/>
                <a:gd name="T25" fmla="*/ 33 h 89"/>
                <a:gd name="T26" fmla="*/ 79 w 105"/>
                <a:gd name="T27" fmla="*/ 62 h 89"/>
                <a:gd name="T28" fmla="*/ 105 w 105"/>
                <a:gd name="T29" fmla="*/ 89 h 89"/>
                <a:gd name="T30" fmla="*/ 79 w 105"/>
                <a:gd name="T3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89">
                  <a:moveTo>
                    <a:pt x="79" y="89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73" y="48"/>
                    <a:pt x="78" y="43"/>
                    <a:pt x="78" y="34"/>
                  </a:cubicBezTo>
                  <a:cubicBezTo>
                    <a:pt x="78" y="24"/>
                    <a:pt x="73" y="19"/>
                    <a:pt x="64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84" y="0"/>
                    <a:pt x="97" y="13"/>
                    <a:pt x="97" y="33"/>
                  </a:cubicBezTo>
                  <a:cubicBezTo>
                    <a:pt x="97" y="48"/>
                    <a:pt x="90" y="58"/>
                    <a:pt x="79" y="62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79" y="89"/>
                    <a:pt x="79" y="89"/>
                    <a:pt x="79" y="89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 noEditPoints="1"/>
            </p:cNvSpPr>
            <p:nvPr/>
          </p:nvSpPr>
          <p:spPr bwMode="auto">
            <a:xfrm>
              <a:off x="9664700" y="2322513"/>
              <a:ext cx="349250" cy="282575"/>
            </a:xfrm>
            <a:custGeom>
              <a:avLst/>
              <a:gdLst>
                <a:gd name="T0" fmla="*/ 44 w 110"/>
                <a:gd name="T1" fmla="*/ 89 h 89"/>
                <a:gd name="T2" fmla="*/ 0 w 110"/>
                <a:gd name="T3" fmla="*/ 44 h 89"/>
                <a:gd name="T4" fmla="*/ 44 w 110"/>
                <a:gd name="T5" fmla="*/ 0 h 89"/>
                <a:gd name="T6" fmla="*/ 66 w 110"/>
                <a:gd name="T7" fmla="*/ 0 h 89"/>
                <a:gd name="T8" fmla="*/ 110 w 110"/>
                <a:gd name="T9" fmla="*/ 44 h 89"/>
                <a:gd name="T10" fmla="*/ 66 w 110"/>
                <a:gd name="T11" fmla="*/ 89 h 89"/>
                <a:gd name="T12" fmla="*/ 44 w 110"/>
                <a:gd name="T13" fmla="*/ 89 h 89"/>
                <a:gd name="T14" fmla="*/ 66 w 110"/>
                <a:gd name="T15" fmla="*/ 70 h 89"/>
                <a:gd name="T16" fmla="*/ 91 w 110"/>
                <a:gd name="T17" fmla="*/ 45 h 89"/>
                <a:gd name="T18" fmla="*/ 66 w 110"/>
                <a:gd name="T19" fmla="*/ 19 h 89"/>
                <a:gd name="T20" fmla="*/ 44 w 110"/>
                <a:gd name="T21" fmla="*/ 19 h 89"/>
                <a:gd name="T22" fmla="*/ 19 w 110"/>
                <a:gd name="T23" fmla="*/ 45 h 89"/>
                <a:gd name="T24" fmla="*/ 44 w 110"/>
                <a:gd name="T25" fmla="*/ 70 h 89"/>
                <a:gd name="T26" fmla="*/ 66 w 110"/>
                <a:gd name="T27" fmla="*/ 7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89">
                  <a:moveTo>
                    <a:pt x="44" y="89"/>
                  </a:moveTo>
                  <a:cubicBezTo>
                    <a:pt x="19" y="89"/>
                    <a:pt x="0" y="69"/>
                    <a:pt x="0" y="44"/>
                  </a:cubicBezTo>
                  <a:cubicBezTo>
                    <a:pt x="0" y="18"/>
                    <a:pt x="19" y="0"/>
                    <a:pt x="4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92" y="0"/>
                    <a:pt x="110" y="18"/>
                    <a:pt x="110" y="44"/>
                  </a:cubicBezTo>
                  <a:cubicBezTo>
                    <a:pt x="110" y="69"/>
                    <a:pt x="91" y="89"/>
                    <a:pt x="66" y="89"/>
                  </a:cubicBezTo>
                  <a:lnTo>
                    <a:pt x="44" y="89"/>
                  </a:lnTo>
                  <a:close/>
                  <a:moveTo>
                    <a:pt x="66" y="70"/>
                  </a:moveTo>
                  <a:cubicBezTo>
                    <a:pt x="80" y="70"/>
                    <a:pt x="91" y="59"/>
                    <a:pt x="91" y="45"/>
                  </a:cubicBezTo>
                  <a:cubicBezTo>
                    <a:pt x="91" y="30"/>
                    <a:pt x="80" y="19"/>
                    <a:pt x="66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30" y="19"/>
                    <a:pt x="19" y="30"/>
                    <a:pt x="19" y="45"/>
                  </a:cubicBezTo>
                  <a:cubicBezTo>
                    <a:pt x="19" y="59"/>
                    <a:pt x="30" y="70"/>
                    <a:pt x="44" y="70"/>
                  </a:cubicBezTo>
                  <a:lnTo>
                    <a:pt x="66" y="70"/>
                  </a:ln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10071100" y="2252663"/>
              <a:ext cx="384175" cy="352425"/>
            </a:xfrm>
            <a:custGeom>
              <a:avLst/>
              <a:gdLst>
                <a:gd name="T0" fmla="*/ 2 w 121"/>
                <a:gd name="T1" fmla="*/ 111 h 111"/>
                <a:gd name="T2" fmla="*/ 2 w 121"/>
                <a:gd name="T3" fmla="*/ 87 h 111"/>
                <a:gd name="T4" fmla="*/ 85 w 121"/>
                <a:gd name="T5" fmla="*/ 87 h 111"/>
                <a:gd name="T6" fmla="*/ 98 w 121"/>
                <a:gd name="T7" fmla="*/ 76 h 111"/>
                <a:gd name="T8" fmla="*/ 85 w 121"/>
                <a:gd name="T9" fmla="*/ 64 h 111"/>
                <a:gd name="T10" fmla="*/ 35 w 121"/>
                <a:gd name="T11" fmla="*/ 64 h 111"/>
                <a:gd name="T12" fmla="*/ 0 w 121"/>
                <a:gd name="T13" fmla="*/ 32 h 111"/>
                <a:gd name="T14" fmla="*/ 35 w 121"/>
                <a:gd name="T15" fmla="*/ 0 h 111"/>
                <a:gd name="T16" fmla="*/ 115 w 121"/>
                <a:gd name="T17" fmla="*/ 0 h 111"/>
                <a:gd name="T18" fmla="*/ 115 w 121"/>
                <a:gd name="T19" fmla="*/ 24 h 111"/>
                <a:gd name="T20" fmla="*/ 35 w 121"/>
                <a:gd name="T21" fmla="*/ 24 h 111"/>
                <a:gd name="T22" fmla="*/ 24 w 121"/>
                <a:gd name="T23" fmla="*/ 35 h 111"/>
                <a:gd name="T24" fmla="*/ 35 w 121"/>
                <a:gd name="T25" fmla="*/ 45 h 111"/>
                <a:gd name="T26" fmla="*/ 85 w 121"/>
                <a:gd name="T27" fmla="*/ 45 h 111"/>
                <a:gd name="T28" fmla="*/ 121 w 121"/>
                <a:gd name="T29" fmla="*/ 78 h 111"/>
                <a:gd name="T30" fmla="*/ 85 w 121"/>
                <a:gd name="T31" fmla="*/ 111 h 111"/>
                <a:gd name="T32" fmla="*/ 2 w 121"/>
                <a:gd name="T3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1" h="111">
                  <a:moveTo>
                    <a:pt x="2" y="111"/>
                  </a:moveTo>
                  <a:cubicBezTo>
                    <a:pt x="2" y="87"/>
                    <a:pt x="2" y="87"/>
                    <a:pt x="2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93" y="87"/>
                    <a:pt x="98" y="83"/>
                    <a:pt x="98" y="76"/>
                  </a:cubicBezTo>
                  <a:cubicBezTo>
                    <a:pt x="98" y="68"/>
                    <a:pt x="93" y="64"/>
                    <a:pt x="85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13" y="64"/>
                    <a:pt x="0" y="51"/>
                    <a:pt x="0" y="32"/>
                  </a:cubicBezTo>
                  <a:cubicBezTo>
                    <a:pt x="0" y="14"/>
                    <a:pt x="12" y="0"/>
                    <a:pt x="35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29" y="24"/>
                    <a:pt x="24" y="28"/>
                    <a:pt x="24" y="35"/>
                  </a:cubicBezTo>
                  <a:cubicBezTo>
                    <a:pt x="24" y="41"/>
                    <a:pt x="29" y="45"/>
                    <a:pt x="35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108" y="45"/>
                    <a:pt x="121" y="56"/>
                    <a:pt x="121" y="78"/>
                  </a:cubicBezTo>
                  <a:cubicBezTo>
                    <a:pt x="121" y="97"/>
                    <a:pt x="109" y="111"/>
                    <a:pt x="85" y="111"/>
                  </a:cubicBezTo>
                  <a:lnTo>
                    <a:pt x="2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49"/>
            <p:cNvSpPr>
              <a:spLocks noChangeArrowheads="1"/>
            </p:cNvSpPr>
            <p:nvPr/>
          </p:nvSpPr>
          <p:spPr bwMode="auto">
            <a:xfrm>
              <a:off x="10525125" y="2322513"/>
              <a:ext cx="60325" cy="28257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10639425" y="2319338"/>
              <a:ext cx="419100" cy="288925"/>
            </a:xfrm>
            <a:custGeom>
              <a:avLst/>
              <a:gdLst>
                <a:gd name="T0" fmla="*/ 113 w 132"/>
                <a:gd name="T1" fmla="*/ 90 h 91"/>
                <a:gd name="T2" fmla="*/ 99 w 132"/>
                <a:gd name="T3" fmla="*/ 34 h 91"/>
                <a:gd name="T4" fmla="*/ 75 w 132"/>
                <a:gd name="T5" fmla="*/ 84 h 91"/>
                <a:gd name="T6" fmla="*/ 66 w 132"/>
                <a:gd name="T7" fmla="*/ 91 h 91"/>
                <a:gd name="T8" fmla="*/ 56 w 132"/>
                <a:gd name="T9" fmla="*/ 84 h 91"/>
                <a:gd name="T10" fmla="*/ 33 w 132"/>
                <a:gd name="T11" fmla="*/ 34 h 91"/>
                <a:gd name="T12" fmla="*/ 19 w 132"/>
                <a:gd name="T13" fmla="*/ 90 h 91"/>
                <a:gd name="T14" fmla="*/ 0 w 132"/>
                <a:gd name="T15" fmla="*/ 90 h 91"/>
                <a:gd name="T16" fmla="*/ 22 w 132"/>
                <a:gd name="T17" fmla="*/ 8 h 91"/>
                <a:gd name="T18" fmla="*/ 31 w 132"/>
                <a:gd name="T19" fmla="*/ 0 h 91"/>
                <a:gd name="T20" fmla="*/ 40 w 132"/>
                <a:gd name="T21" fmla="*/ 7 h 91"/>
                <a:gd name="T22" fmla="*/ 67 w 132"/>
                <a:gd name="T23" fmla="*/ 63 h 91"/>
                <a:gd name="T24" fmla="*/ 93 w 132"/>
                <a:gd name="T25" fmla="*/ 7 h 91"/>
                <a:gd name="T26" fmla="*/ 102 w 132"/>
                <a:gd name="T27" fmla="*/ 0 h 91"/>
                <a:gd name="T28" fmla="*/ 111 w 132"/>
                <a:gd name="T29" fmla="*/ 8 h 91"/>
                <a:gd name="T30" fmla="*/ 132 w 132"/>
                <a:gd name="T31" fmla="*/ 90 h 91"/>
                <a:gd name="T32" fmla="*/ 113 w 132"/>
                <a:gd name="T33" fmla="*/ 9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91">
                  <a:moveTo>
                    <a:pt x="113" y="90"/>
                  </a:moveTo>
                  <a:cubicBezTo>
                    <a:pt x="99" y="34"/>
                    <a:pt x="99" y="34"/>
                    <a:pt x="99" y="34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73" y="88"/>
                    <a:pt x="71" y="91"/>
                    <a:pt x="66" y="91"/>
                  </a:cubicBezTo>
                  <a:cubicBezTo>
                    <a:pt x="61" y="91"/>
                    <a:pt x="58" y="88"/>
                    <a:pt x="56" y="8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3"/>
                    <a:pt x="26" y="0"/>
                    <a:pt x="31" y="0"/>
                  </a:cubicBezTo>
                  <a:cubicBezTo>
                    <a:pt x="35" y="0"/>
                    <a:pt x="38" y="3"/>
                    <a:pt x="40" y="7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95" y="3"/>
                    <a:pt x="98" y="0"/>
                    <a:pt x="102" y="0"/>
                  </a:cubicBezTo>
                  <a:cubicBezTo>
                    <a:pt x="106" y="0"/>
                    <a:pt x="109" y="3"/>
                    <a:pt x="111" y="8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13" y="90"/>
                    <a:pt x="113" y="90"/>
                    <a:pt x="113" y="9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54"/>
          <p:cNvSpPr>
            <a:spLocks/>
          </p:cNvSpPr>
          <p:nvPr/>
        </p:nvSpPr>
        <p:spPr bwMode="auto">
          <a:xfrm>
            <a:off x="3171825" y="1544638"/>
            <a:ext cx="3157538" cy="3113088"/>
          </a:xfrm>
          <a:custGeom>
            <a:avLst/>
            <a:gdLst>
              <a:gd name="T0" fmla="*/ 295 w 995"/>
              <a:gd name="T1" fmla="*/ 915 h 979"/>
              <a:gd name="T2" fmla="*/ 231 w 995"/>
              <a:gd name="T3" fmla="*/ 327 h 979"/>
              <a:gd name="T4" fmla="*/ 570 w 995"/>
              <a:gd name="T5" fmla="*/ 171 h 979"/>
              <a:gd name="T6" fmla="*/ 995 w 995"/>
              <a:gd name="T7" fmla="*/ 301 h 979"/>
              <a:gd name="T8" fmla="*/ 886 w 995"/>
              <a:gd name="T9" fmla="*/ 181 h 979"/>
              <a:gd name="T10" fmla="*/ 150 w 995"/>
              <a:gd name="T11" fmla="*/ 261 h 979"/>
              <a:gd name="T12" fmla="*/ 100 w 995"/>
              <a:gd name="T13" fmla="*/ 844 h 979"/>
              <a:gd name="T14" fmla="*/ 405 w 995"/>
              <a:gd name="T15" fmla="*/ 979 h 979"/>
              <a:gd name="T16" fmla="*/ 295 w 995"/>
              <a:gd name="T17" fmla="*/ 915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79">
                <a:moveTo>
                  <a:pt x="295" y="915"/>
                </a:moveTo>
                <a:cubicBezTo>
                  <a:pt x="115" y="771"/>
                  <a:pt x="87" y="506"/>
                  <a:pt x="231" y="327"/>
                </a:cubicBezTo>
                <a:cubicBezTo>
                  <a:pt x="317" y="221"/>
                  <a:pt x="443" y="167"/>
                  <a:pt x="570" y="171"/>
                </a:cubicBezTo>
                <a:cubicBezTo>
                  <a:pt x="723" y="166"/>
                  <a:pt x="870" y="211"/>
                  <a:pt x="995" y="301"/>
                </a:cubicBezTo>
                <a:cubicBezTo>
                  <a:pt x="965" y="256"/>
                  <a:pt x="929" y="215"/>
                  <a:pt x="886" y="181"/>
                </a:cubicBezTo>
                <a:cubicBezTo>
                  <a:pt x="661" y="0"/>
                  <a:pt x="331" y="36"/>
                  <a:pt x="150" y="261"/>
                </a:cubicBezTo>
                <a:cubicBezTo>
                  <a:pt x="12" y="432"/>
                  <a:pt x="0" y="663"/>
                  <a:pt x="100" y="844"/>
                </a:cubicBezTo>
                <a:cubicBezTo>
                  <a:pt x="191" y="915"/>
                  <a:pt x="295" y="961"/>
                  <a:pt x="405" y="979"/>
                </a:cubicBezTo>
                <a:cubicBezTo>
                  <a:pt x="365" y="964"/>
                  <a:pt x="328" y="942"/>
                  <a:pt x="295" y="915"/>
                </a:cubicBezTo>
                <a:close/>
              </a:path>
            </a:pathLst>
          </a:custGeom>
          <a:solidFill>
            <a:srgbClr val="DBD8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1" name="Freeform 55"/>
          <p:cNvSpPr>
            <a:spLocks/>
          </p:cNvSpPr>
          <p:nvPr/>
        </p:nvSpPr>
        <p:spPr bwMode="auto">
          <a:xfrm>
            <a:off x="3554413" y="2209800"/>
            <a:ext cx="3159125" cy="3113088"/>
          </a:xfrm>
          <a:custGeom>
            <a:avLst/>
            <a:gdLst>
              <a:gd name="T0" fmla="*/ 700 w 995"/>
              <a:gd name="T1" fmla="*/ 64 h 979"/>
              <a:gd name="T2" fmla="*/ 763 w 995"/>
              <a:gd name="T3" fmla="*/ 653 h 979"/>
              <a:gd name="T4" fmla="*/ 425 w 995"/>
              <a:gd name="T5" fmla="*/ 808 h 979"/>
              <a:gd name="T6" fmla="*/ 0 w 995"/>
              <a:gd name="T7" fmla="*/ 678 h 979"/>
              <a:gd name="T8" fmla="*/ 108 w 995"/>
              <a:gd name="T9" fmla="*/ 798 h 979"/>
              <a:gd name="T10" fmla="*/ 845 w 995"/>
              <a:gd name="T11" fmla="*/ 718 h 979"/>
              <a:gd name="T12" fmla="*/ 894 w 995"/>
              <a:gd name="T13" fmla="*/ 135 h 979"/>
              <a:gd name="T14" fmla="*/ 589 w 995"/>
              <a:gd name="T15" fmla="*/ 0 h 979"/>
              <a:gd name="T16" fmla="*/ 700 w 995"/>
              <a:gd name="T17" fmla="*/ 64 h 9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5" h="979">
                <a:moveTo>
                  <a:pt x="700" y="64"/>
                </a:moveTo>
                <a:cubicBezTo>
                  <a:pt x="880" y="208"/>
                  <a:pt x="908" y="473"/>
                  <a:pt x="763" y="653"/>
                </a:cubicBezTo>
                <a:cubicBezTo>
                  <a:pt x="678" y="758"/>
                  <a:pt x="551" y="812"/>
                  <a:pt x="425" y="808"/>
                </a:cubicBezTo>
                <a:cubicBezTo>
                  <a:pt x="272" y="813"/>
                  <a:pt x="124" y="768"/>
                  <a:pt x="0" y="678"/>
                </a:cubicBezTo>
                <a:cubicBezTo>
                  <a:pt x="29" y="723"/>
                  <a:pt x="66" y="764"/>
                  <a:pt x="108" y="798"/>
                </a:cubicBezTo>
                <a:cubicBezTo>
                  <a:pt x="333" y="979"/>
                  <a:pt x="664" y="943"/>
                  <a:pt x="845" y="718"/>
                </a:cubicBezTo>
                <a:cubicBezTo>
                  <a:pt x="983" y="547"/>
                  <a:pt x="995" y="316"/>
                  <a:pt x="894" y="135"/>
                </a:cubicBezTo>
                <a:cubicBezTo>
                  <a:pt x="804" y="63"/>
                  <a:pt x="700" y="18"/>
                  <a:pt x="589" y="0"/>
                </a:cubicBezTo>
                <a:cubicBezTo>
                  <a:pt x="629" y="15"/>
                  <a:pt x="666" y="37"/>
                  <a:pt x="700" y="6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Oval 56"/>
          <p:cNvSpPr>
            <a:spLocks noChangeArrowheads="1"/>
          </p:cNvSpPr>
          <p:nvPr/>
        </p:nvSpPr>
        <p:spPr bwMode="auto">
          <a:xfrm>
            <a:off x="3700463" y="2193925"/>
            <a:ext cx="2479675" cy="2479675"/>
          </a:xfrm>
          <a:prstGeom prst="ellipse">
            <a:avLst/>
          </a:prstGeom>
          <a:blipFill>
            <a:blip r:embed="rId5"/>
            <a:srcRect/>
            <a:stretch>
              <a:fillRect l="-51626" t="-22590" r="-51626" b="-2259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3562649" y="2048149"/>
            <a:ext cx="2161976" cy="2161976"/>
          </a:xfrm>
          <a:prstGeom prst="ellipse">
            <a:avLst/>
          </a:prstGeom>
          <a:gradFill flip="none" rotWithShape="1">
            <a:gsLst>
              <a:gs pos="56000">
                <a:schemeClr val="accent1">
                  <a:lumMod val="5000"/>
                  <a:lumOff val="95000"/>
                  <a:alpha val="0"/>
                </a:schemeClr>
              </a:gs>
              <a:gs pos="0">
                <a:srgbClr val="DBD868">
                  <a:alpha val="8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00608DB-1906-965F-1D03-9B0BC91DE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A081ADD-36BE-E46E-3446-44D0E57B8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27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1335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6C0EE-A755-9947-19E4-8BAEA764D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4D2BE556-300F-E67D-2141-6BEA8974929C}"/>
              </a:ext>
            </a:extLst>
          </p:cNvPr>
          <p:cNvGrpSpPr/>
          <p:nvPr/>
        </p:nvGrpSpPr>
        <p:grpSpPr>
          <a:xfrm>
            <a:off x="-3857758" y="1424680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E380BC73-1503-2A80-C8B0-D9B7CC13F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34D92850-7AD4-7FC2-C20F-3607E080E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6EAFA0E-B9A8-8A3E-CEEE-D5F55FF86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A6B2738-B193-EB16-0517-D6D5B8179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b="1" dirty="0" err="1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 marL="0" indent="0">
              <a:buClr>
                <a:srgbClr val="D4D758"/>
              </a:buClr>
              <a:buNone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15BC4B7-0F51-27F2-7DB7-15515488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3EA6155-9AB0-51F4-8FA3-F66D7EDAD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35661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A438CD-47D8-E797-2FCF-56132AE8E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5924" y="169280"/>
            <a:ext cx="8359775" cy="689893"/>
          </a:xfrm>
        </p:spPr>
        <p:txBody>
          <a:bodyPr>
            <a:noAutofit/>
          </a:bodyPr>
          <a:lstStyle/>
          <a:p>
            <a:r>
              <a:rPr lang="de-CH" sz="3600" err="1"/>
              <a:t>ProSim</a:t>
            </a:r>
            <a:r>
              <a:rPr lang="de-CH" sz="3600"/>
              <a:t> – Simulation, die entscheidet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0F18FB-52BF-330A-45C5-D19213DEE5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Schweizer Spezialist für Simulation, Datenanalyse und digitale Entscheidungsunterstützung</a:t>
            </a:r>
          </a:p>
          <a:p>
            <a:r>
              <a:rPr lang="de-DE"/>
              <a:t>Gegründet 2017, mit Sitz in Sargans (SG) und Weinfelden (TG)</a:t>
            </a:r>
          </a:p>
          <a:p>
            <a:r>
              <a:rPr lang="de-DE"/>
              <a:t>Übernahme </a:t>
            </a:r>
            <a:r>
              <a:rPr lang="de-DE" err="1"/>
              <a:t>Tima</a:t>
            </a:r>
            <a:r>
              <a:rPr lang="de-DE"/>
              <a:t> Software GmbH 2020</a:t>
            </a:r>
          </a:p>
          <a:p>
            <a:r>
              <a:rPr lang="de-DE"/>
              <a:t>Branchenfokus: Logistik, Produktion, Handel und Verkehr</a:t>
            </a:r>
          </a:p>
          <a:p>
            <a:r>
              <a:rPr lang="de-DE"/>
              <a:t>Mission: Komplexe Abläufe greifbar machen und fundierte Entscheidungen ermöglichen</a:t>
            </a:r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ED7E049-BE26-FC02-E38F-9F5EE4E47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6EF9423-15DA-B041-962A-5ACE39D1B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87595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E40D2-DC5E-82C2-0183-1A4FB8AFE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86B721-DF7C-B493-9D80-2185B1E5D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 Leistungsportfolio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E23299E-21BB-DA83-634D-1751EABC40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grpSp>
        <p:nvGrpSpPr>
          <p:cNvPr id="52" name="Group 3">
            <a:extLst>
              <a:ext uri="{FF2B5EF4-FFF2-40B4-BE49-F238E27FC236}">
                <a16:creationId xmlns:a16="http://schemas.microsoft.com/office/drawing/2014/main" id="{A8F17C4A-ECDA-18FB-90BC-8BBD78AC5F3B}"/>
              </a:ext>
            </a:extLst>
          </p:cNvPr>
          <p:cNvGrpSpPr/>
          <p:nvPr/>
        </p:nvGrpSpPr>
        <p:grpSpPr>
          <a:xfrm>
            <a:off x="2903372" y="3051843"/>
            <a:ext cx="2431472" cy="864523"/>
            <a:chOff x="3025832" y="2269374"/>
            <a:chExt cx="2431472" cy="864523"/>
          </a:xfrm>
        </p:grpSpPr>
        <p:sp>
          <p:nvSpPr>
            <p:cNvPr id="53" name="Rounded Rectangle 1">
              <a:extLst>
                <a:ext uri="{FF2B5EF4-FFF2-40B4-BE49-F238E27FC236}">
                  <a16:creationId xmlns:a16="http://schemas.microsoft.com/office/drawing/2014/main" id="{C53B4B9E-6B87-4D9C-54A3-FF9DA5A345FA}"/>
                </a:ext>
              </a:extLst>
            </p:cNvPr>
            <p:cNvSpPr/>
            <p:nvPr/>
          </p:nvSpPr>
          <p:spPr>
            <a:xfrm>
              <a:off x="3025832" y="2269374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0" y="0"/>
                  </a:moveTo>
                  <a:lnTo>
                    <a:pt x="1999210" y="0"/>
                  </a:lnTo>
                  <a:lnTo>
                    <a:pt x="1999210" y="864523"/>
                  </a:lnTo>
                  <a:lnTo>
                    <a:pt x="0" y="864523"/>
                  </a:lnTo>
                  <a:close/>
                  <a:moveTo>
                    <a:pt x="1999210" y="864523"/>
                  </a:moveTo>
                  <a:lnTo>
                    <a:pt x="1999210" y="0"/>
                  </a:lnTo>
                  <a:cubicBezTo>
                    <a:pt x="2237942" y="0"/>
                    <a:pt x="2431472" y="193529"/>
                    <a:pt x="2431472" y="432261"/>
                  </a:cubicBezTo>
                  <a:cubicBezTo>
                    <a:pt x="2431472" y="670993"/>
                    <a:pt x="2237942" y="864523"/>
                    <a:pt x="1999210" y="864523"/>
                  </a:cubicBezTo>
                  <a:close/>
                </a:path>
              </a:pathLst>
            </a:custGeom>
            <a:solidFill>
              <a:srgbClr val="A2A650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4" name="Rounded Rectangle 2">
              <a:extLst>
                <a:ext uri="{FF2B5EF4-FFF2-40B4-BE49-F238E27FC236}">
                  <a16:creationId xmlns:a16="http://schemas.microsoft.com/office/drawing/2014/main" id="{82C2D5B1-F24C-5D2B-8935-E66ED0784366}"/>
                </a:ext>
              </a:extLst>
            </p:cNvPr>
            <p:cNvSpPr/>
            <p:nvPr/>
          </p:nvSpPr>
          <p:spPr>
            <a:xfrm>
              <a:off x="3025832" y="2269374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1999210" y="864523"/>
                  </a:moveTo>
                  <a:lnTo>
                    <a:pt x="0" y="864523"/>
                  </a:lnTo>
                  <a:moveTo>
                    <a:pt x="0" y="0"/>
                  </a:moveTo>
                  <a:lnTo>
                    <a:pt x="1999210" y="0"/>
                  </a:lnTo>
                  <a:moveTo>
                    <a:pt x="1999210" y="0"/>
                  </a:moveTo>
                  <a:cubicBezTo>
                    <a:pt x="2237942" y="0"/>
                    <a:pt x="2431472" y="193529"/>
                    <a:pt x="2431472" y="432261"/>
                  </a:cubicBezTo>
                  <a:cubicBezTo>
                    <a:pt x="2431472" y="670993"/>
                    <a:pt x="2237942" y="864523"/>
                    <a:pt x="1999210" y="864523"/>
                  </a:cubicBezTo>
                  <a:moveTo>
                    <a:pt x="0" y="864523"/>
                  </a:moveTo>
                  <a:lnTo>
                    <a:pt x="0" y="0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55" name="Group 6">
            <a:extLst>
              <a:ext uri="{FF2B5EF4-FFF2-40B4-BE49-F238E27FC236}">
                <a16:creationId xmlns:a16="http://schemas.microsoft.com/office/drawing/2014/main" id="{057DBBF2-C9DE-2DE0-A494-51469859D6D1}"/>
              </a:ext>
            </a:extLst>
          </p:cNvPr>
          <p:cNvGrpSpPr/>
          <p:nvPr/>
        </p:nvGrpSpPr>
        <p:grpSpPr>
          <a:xfrm>
            <a:off x="2903372" y="5213152"/>
            <a:ext cx="2323407" cy="864523"/>
            <a:chOff x="3025832" y="4430683"/>
            <a:chExt cx="2323407" cy="864523"/>
          </a:xfrm>
        </p:grpSpPr>
        <p:sp>
          <p:nvSpPr>
            <p:cNvPr id="56" name="Rounded Rectangle 4">
              <a:extLst>
                <a:ext uri="{FF2B5EF4-FFF2-40B4-BE49-F238E27FC236}">
                  <a16:creationId xmlns:a16="http://schemas.microsoft.com/office/drawing/2014/main" id="{2B715B80-0876-AF80-0DA6-C30329B3719F}"/>
                </a:ext>
              </a:extLst>
            </p:cNvPr>
            <p:cNvSpPr/>
            <p:nvPr/>
          </p:nvSpPr>
          <p:spPr>
            <a:xfrm>
              <a:off x="3025832" y="4430683"/>
              <a:ext cx="2323407" cy="864523"/>
            </a:xfrm>
            <a:custGeom>
              <a:avLst/>
              <a:gdLst/>
              <a:ahLst/>
              <a:cxnLst/>
              <a:rect l="0" t="0" r="0" b="0"/>
              <a:pathLst>
                <a:path w="2323407" h="864523">
                  <a:moveTo>
                    <a:pt x="0" y="0"/>
                  </a:moveTo>
                  <a:lnTo>
                    <a:pt x="1891145" y="0"/>
                  </a:lnTo>
                  <a:lnTo>
                    <a:pt x="1891145" y="864523"/>
                  </a:lnTo>
                  <a:lnTo>
                    <a:pt x="0" y="864523"/>
                  </a:lnTo>
                  <a:close/>
                  <a:moveTo>
                    <a:pt x="1891145" y="864523"/>
                  </a:moveTo>
                  <a:lnTo>
                    <a:pt x="1891145" y="0"/>
                  </a:lnTo>
                  <a:cubicBezTo>
                    <a:pt x="2129877" y="0"/>
                    <a:pt x="2323407" y="193529"/>
                    <a:pt x="2323407" y="432261"/>
                  </a:cubicBezTo>
                  <a:cubicBezTo>
                    <a:pt x="2323407" y="670993"/>
                    <a:pt x="2129877" y="864523"/>
                    <a:pt x="1891145" y="864523"/>
                  </a:cubicBezTo>
                  <a:close/>
                </a:path>
              </a:pathLst>
            </a:custGeom>
            <a:solidFill>
              <a:srgbClr val="DEE292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57" name="Rounded Rectangle 5">
              <a:extLst>
                <a:ext uri="{FF2B5EF4-FFF2-40B4-BE49-F238E27FC236}">
                  <a16:creationId xmlns:a16="http://schemas.microsoft.com/office/drawing/2014/main" id="{041E4C37-0EC2-7B70-E784-9E32FCC28BA3}"/>
                </a:ext>
              </a:extLst>
            </p:cNvPr>
            <p:cNvSpPr/>
            <p:nvPr/>
          </p:nvSpPr>
          <p:spPr>
            <a:xfrm>
              <a:off x="3025832" y="4430683"/>
              <a:ext cx="2323407" cy="864523"/>
            </a:xfrm>
            <a:custGeom>
              <a:avLst/>
              <a:gdLst/>
              <a:ahLst/>
              <a:cxnLst/>
              <a:rect l="0" t="0" r="0" b="0"/>
              <a:pathLst>
                <a:path w="2323407" h="864523">
                  <a:moveTo>
                    <a:pt x="1891145" y="864523"/>
                  </a:moveTo>
                  <a:lnTo>
                    <a:pt x="0" y="864523"/>
                  </a:lnTo>
                  <a:moveTo>
                    <a:pt x="0" y="0"/>
                  </a:moveTo>
                  <a:lnTo>
                    <a:pt x="1891145" y="0"/>
                  </a:lnTo>
                  <a:moveTo>
                    <a:pt x="1891145" y="0"/>
                  </a:moveTo>
                  <a:cubicBezTo>
                    <a:pt x="2129877" y="0"/>
                    <a:pt x="2323407" y="193529"/>
                    <a:pt x="2323407" y="432261"/>
                  </a:cubicBezTo>
                  <a:cubicBezTo>
                    <a:pt x="2323407" y="670993"/>
                    <a:pt x="2129877" y="864523"/>
                    <a:pt x="1891145" y="864523"/>
                  </a:cubicBezTo>
                  <a:moveTo>
                    <a:pt x="0" y="864523"/>
                  </a:moveTo>
                  <a:lnTo>
                    <a:pt x="0" y="0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58" name="Group 9">
            <a:extLst>
              <a:ext uri="{FF2B5EF4-FFF2-40B4-BE49-F238E27FC236}">
                <a16:creationId xmlns:a16="http://schemas.microsoft.com/office/drawing/2014/main" id="{936D56CB-6380-6291-9BAA-C20B37BC79A7}"/>
              </a:ext>
            </a:extLst>
          </p:cNvPr>
          <p:cNvGrpSpPr/>
          <p:nvPr/>
        </p:nvGrpSpPr>
        <p:grpSpPr>
          <a:xfrm>
            <a:off x="1012227" y="1971189"/>
            <a:ext cx="1891145" cy="864523"/>
            <a:chOff x="1134687" y="1188720"/>
            <a:chExt cx="1891145" cy="864523"/>
          </a:xfrm>
        </p:grpSpPr>
        <p:sp>
          <p:nvSpPr>
            <p:cNvPr id="59" name="Rounded Rectangle 7">
              <a:extLst>
                <a:ext uri="{FF2B5EF4-FFF2-40B4-BE49-F238E27FC236}">
                  <a16:creationId xmlns:a16="http://schemas.microsoft.com/office/drawing/2014/main" id="{DEB4C750-10CA-D677-CF13-BD4C526E9D6C}"/>
                </a:ext>
              </a:extLst>
            </p:cNvPr>
            <p:cNvSpPr/>
            <p:nvPr/>
          </p:nvSpPr>
          <p:spPr>
            <a:xfrm>
              <a:off x="1134687" y="1188720"/>
              <a:ext cx="1891145" cy="864523"/>
            </a:xfrm>
            <a:custGeom>
              <a:avLst/>
              <a:gdLst/>
              <a:ahLst/>
              <a:cxnLst/>
              <a:rect l="0" t="0" r="0" b="0"/>
              <a:pathLst>
                <a:path w="1891145" h="864523">
                  <a:moveTo>
                    <a:pt x="432261" y="0"/>
                  </a:moveTo>
                  <a:lnTo>
                    <a:pt x="1891145" y="0"/>
                  </a:lnTo>
                  <a:lnTo>
                    <a:pt x="1891145" y="864523"/>
                  </a:lnTo>
                  <a:lnTo>
                    <a:pt x="432261" y="864523"/>
                  </a:lnTo>
                  <a:close/>
                  <a:moveTo>
                    <a:pt x="432261" y="0"/>
                  </a:moveTo>
                  <a:lnTo>
                    <a:pt x="432261" y="864523"/>
                  </a:ln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close/>
                </a:path>
              </a:pathLst>
            </a:custGeom>
            <a:solidFill>
              <a:srgbClr val="878A5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0" name="Rounded Rectangle 8">
              <a:extLst>
                <a:ext uri="{FF2B5EF4-FFF2-40B4-BE49-F238E27FC236}">
                  <a16:creationId xmlns:a16="http://schemas.microsoft.com/office/drawing/2014/main" id="{8B311221-4576-862D-79F0-4A8A1EB7687D}"/>
                </a:ext>
              </a:extLst>
            </p:cNvPr>
            <p:cNvSpPr/>
            <p:nvPr/>
          </p:nvSpPr>
          <p:spPr>
            <a:xfrm>
              <a:off x="1134687" y="1188720"/>
              <a:ext cx="1891145" cy="864523"/>
            </a:xfrm>
            <a:custGeom>
              <a:avLst/>
              <a:gdLst/>
              <a:ahLst/>
              <a:cxnLst/>
              <a:rect l="0" t="0" r="0" b="0"/>
              <a:pathLst>
                <a:path w="1891145" h="864523">
                  <a:moveTo>
                    <a:pt x="432261" y="0"/>
                  </a:moveTo>
                  <a:lnTo>
                    <a:pt x="1891145" y="0"/>
                  </a:lnTo>
                  <a:moveTo>
                    <a:pt x="432261" y="864523"/>
                  </a:moveTo>
                  <a:lnTo>
                    <a:pt x="1891145" y="864523"/>
                  </a:lnTo>
                  <a:moveTo>
                    <a:pt x="432261" y="864523"/>
                  </a:move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moveTo>
                    <a:pt x="1891145" y="0"/>
                  </a:moveTo>
                  <a:lnTo>
                    <a:pt x="1891145" y="864523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61" name="Group 12">
            <a:extLst>
              <a:ext uri="{FF2B5EF4-FFF2-40B4-BE49-F238E27FC236}">
                <a16:creationId xmlns:a16="http://schemas.microsoft.com/office/drawing/2014/main" id="{104447A9-E661-63D5-80AA-BC52E8E6646E}"/>
              </a:ext>
            </a:extLst>
          </p:cNvPr>
          <p:cNvGrpSpPr/>
          <p:nvPr/>
        </p:nvGrpSpPr>
        <p:grpSpPr>
          <a:xfrm>
            <a:off x="471900" y="4132498"/>
            <a:ext cx="2431472" cy="864523"/>
            <a:chOff x="594360" y="3350029"/>
            <a:chExt cx="2431472" cy="864523"/>
          </a:xfrm>
        </p:grpSpPr>
        <p:sp>
          <p:nvSpPr>
            <p:cNvPr id="62" name="Rounded Rectangle 10">
              <a:extLst>
                <a:ext uri="{FF2B5EF4-FFF2-40B4-BE49-F238E27FC236}">
                  <a16:creationId xmlns:a16="http://schemas.microsoft.com/office/drawing/2014/main" id="{F9106F03-506F-718E-26E8-DD5828C80E1C}"/>
                </a:ext>
              </a:extLst>
            </p:cNvPr>
            <p:cNvSpPr/>
            <p:nvPr/>
          </p:nvSpPr>
          <p:spPr>
            <a:xfrm>
              <a:off x="594360" y="3350029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432261" y="0"/>
                  </a:moveTo>
                  <a:lnTo>
                    <a:pt x="2431472" y="0"/>
                  </a:lnTo>
                  <a:lnTo>
                    <a:pt x="2431472" y="864523"/>
                  </a:lnTo>
                  <a:lnTo>
                    <a:pt x="432261" y="864523"/>
                  </a:lnTo>
                  <a:close/>
                  <a:moveTo>
                    <a:pt x="432261" y="0"/>
                  </a:moveTo>
                  <a:lnTo>
                    <a:pt x="432261" y="864523"/>
                  </a:ln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close/>
                </a:path>
              </a:pathLst>
            </a:custGeom>
            <a:solidFill>
              <a:srgbClr val="BBC055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63" name="Rounded Rectangle 11">
              <a:extLst>
                <a:ext uri="{FF2B5EF4-FFF2-40B4-BE49-F238E27FC236}">
                  <a16:creationId xmlns:a16="http://schemas.microsoft.com/office/drawing/2014/main" id="{90A21DBA-63FE-BB58-1A84-34F133C462C8}"/>
                </a:ext>
              </a:extLst>
            </p:cNvPr>
            <p:cNvSpPr/>
            <p:nvPr/>
          </p:nvSpPr>
          <p:spPr>
            <a:xfrm>
              <a:off x="594360" y="3350029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432261" y="0"/>
                  </a:moveTo>
                  <a:lnTo>
                    <a:pt x="2431472" y="0"/>
                  </a:lnTo>
                  <a:moveTo>
                    <a:pt x="2431472" y="864523"/>
                  </a:moveTo>
                  <a:lnTo>
                    <a:pt x="432261" y="864523"/>
                  </a:lnTo>
                  <a:moveTo>
                    <a:pt x="432261" y="864523"/>
                  </a:move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moveTo>
                    <a:pt x="2431472" y="0"/>
                  </a:moveTo>
                  <a:lnTo>
                    <a:pt x="2431472" y="864523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64" name="TextBox 14">
            <a:extLst>
              <a:ext uri="{FF2B5EF4-FFF2-40B4-BE49-F238E27FC236}">
                <a16:creationId xmlns:a16="http://schemas.microsoft.com/office/drawing/2014/main" id="{3787F8E4-23DF-D9FC-DD0B-CCABA1CBE7A4}"/>
              </a:ext>
            </a:extLst>
          </p:cNvPr>
          <p:cNvSpPr txBox="1"/>
          <p:nvPr/>
        </p:nvSpPr>
        <p:spPr>
          <a:xfrm>
            <a:off x="3029449" y="2046806"/>
            <a:ext cx="2197330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l"/>
            <a:r>
              <a:rPr sz="1400" b="0" err="1">
                <a:solidFill>
                  <a:srgbClr val="0D1F1F"/>
                </a:solidFill>
                <a:latin typeface="Roboto"/>
              </a:rPr>
              <a:t>Entwicklung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individueller</a:t>
            </a:r>
            <a:r>
              <a:rPr lang="de-DE"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Simulationstools</a:t>
            </a:r>
            <a:r>
              <a:rPr sz="1400" b="0">
                <a:solidFill>
                  <a:srgbClr val="0D1F1F"/>
                </a:solidFill>
                <a:latin typeface="Roboto"/>
              </a:rPr>
              <a:t> und</a:t>
            </a:r>
            <a:r>
              <a:rPr lang="de-DE" sz="1400">
                <a:solidFill>
                  <a:srgbClr val="0D1F1F"/>
                </a:solidFill>
                <a:latin typeface="Roboto"/>
              </a:rPr>
              <a:t> E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ntscheidungsmodelle</a:t>
            </a:r>
            <a:r>
              <a:rPr sz="1400" b="0">
                <a:solidFill>
                  <a:srgbClr val="0D1F1F"/>
                </a:solidFill>
                <a:latin typeface="Roboto"/>
              </a:rPr>
              <a:t>.</a:t>
            </a:r>
          </a:p>
        </p:txBody>
      </p:sp>
      <p:sp>
        <p:nvSpPr>
          <p:cNvPr id="65" name="TextBox 15">
            <a:extLst>
              <a:ext uri="{FF2B5EF4-FFF2-40B4-BE49-F238E27FC236}">
                <a16:creationId xmlns:a16="http://schemas.microsoft.com/office/drawing/2014/main" id="{B5D76568-085C-AFB8-AFE3-DC9913291EC4}"/>
              </a:ext>
            </a:extLst>
          </p:cNvPr>
          <p:cNvSpPr txBox="1"/>
          <p:nvPr/>
        </p:nvSpPr>
        <p:spPr>
          <a:xfrm>
            <a:off x="1916335" y="2316030"/>
            <a:ext cx="870431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1">
                <a:solidFill>
                  <a:srgbClr val="FFFFFF"/>
                </a:solidFill>
                <a:latin typeface="Roboto"/>
              </a:rPr>
              <a:t>Simulation</a:t>
            </a:r>
          </a:p>
        </p:txBody>
      </p:sp>
      <p:sp>
        <p:nvSpPr>
          <p:cNvPr id="66" name="TextBox 16">
            <a:extLst>
              <a:ext uri="{FF2B5EF4-FFF2-40B4-BE49-F238E27FC236}">
                <a16:creationId xmlns:a16="http://schemas.microsoft.com/office/drawing/2014/main" id="{059E576D-690A-1799-E7C0-DD76F38A4BF8}"/>
              </a:ext>
            </a:extLst>
          </p:cNvPr>
          <p:cNvSpPr txBox="1"/>
          <p:nvPr/>
        </p:nvSpPr>
        <p:spPr>
          <a:xfrm>
            <a:off x="440622" y="3124229"/>
            <a:ext cx="2293898" cy="64633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>
            <a:spAutoFit/>
          </a:bodyPr>
          <a:lstStyle/>
          <a:p>
            <a:pPr algn="r"/>
            <a:r>
              <a:rPr sz="1400" b="0" err="1">
                <a:solidFill>
                  <a:srgbClr val="0D1F1F"/>
                </a:solidFill>
                <a:latin typeface="Roboto"/>
              </a:rPr>
              <a:t>Entwicklung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datenbasierter</a:t>
            </a:r>
            <a:r>
              <a:rPr lang="de-DE" sz="140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Optimierungsalgorithmen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zur</a:t>
            </a:r>
            <a:r>
              <a:rPr lang="de-DE" sz="1400">
                <a:solidFill>
                  <a:srgbClr val="0D1F1F"/>
                </a:solidFill>
                <a:latin typeface="Roboto"/>
              </a:rPr>
              <a:t> </a:t>
            </a:r>
            <a:r>
              <a:rPr lang="de-DE" sz="1400" b="0">
                <a:solidFill>
                  <a:srgbClr val="0D1F1F"/>
                </a:solidFill>
                <a:latin typeface="Roboto"/>
              </a:rPr>
              <a:t> E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ffizienzsteigerung</a:t>
            </a:r>
            <a:r>
              <a:rPr sz="1400" b="0">
                <a:solidFill>
                  <a:srgbClr val="0D1F1F"/>
                </a:solidFill>
                <a:latin typeface="Roboto"/>
              </a:rPr>
              <a:t>.</a:t>
            </a:r>
          </a:p>
        </p:txBody>
      </p:sp>
      <p:sp>
        <p:nvSpPr>
          <p:cNvPr id="67" name="TextBox 17">
            <a:extLst>
              <a:ext uri="{FF2B5EF4-FFF2-40B4-BE49-F238E27FC236}">
                <a16:creationId xmlns:a16="http://schemas.microsoft.com/office/drawing/2014/main" id="{AF655285-814C-58F7-CF1D-8B244B1FFDA7}"/>
              </a:ext>
            </a:extLst>
          </p:cNvPr>
          <p:cNvSpPr txBox="1"/>
          <p:nvPr/>
        </p:nvSpPr>
        <p:spPr>
          <a:xfrm>
            <a:off x="3029449" y="3416564"/>
            <a:ext cx="1003480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1" err="1">
                <a:solidFill>
                  <a:srgbClr val="FFFFFF"/>
                </a:solidFill>
                <a:latin typeface="Roboto"/>
              </a:rPr>
              <a:t>Optimierung</a:t>
            </a:r>
            <a:endParaRPr sz="1400" b="1">
              <a:solidFill>
                <a:srgbClr val="FFFFFF"/>
              </a:solidFill>
              <a:latin typeface="Roboto"/>
            </a:endParaRPr>
          </a:p>
        </p:txBody>
      </p:sp>
      <p:sp>
        <p:nvSpPr>
          <p:cNvPr id="68" name="TextBox 18">
            <a:extLst>
              <a:ext uri="{FF2B5EF4-FFF2-40B4-BE49-F238E27FC236}">
                <a16:creationId xmlns:a16="http://schemas.microsoft.com/office/drawing/2014/main" id="{FBB2FF63-289A-9C3C-A322-C284AA3E63E0}"/>
              </a:ext>
            </a:extLst>
          </p:cNvPr>
          <p:cNvSpPr txBox="1"/>
          <p:nvPr/>
        </p:nvSpPr>
        <p:spPr>
          <a:xfrm>
            <a:off x="3029449" y="4127066"/>
            <a:ext cx="2293898" cy="86177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0" err="1">
                <a:solidFill>
                  <a:srgbClr val="0D1F1F"/>
                </a:solidFill>
                <a:latin typeface="Roboto"/>
              </a:rPr>
              <a:t>Individuelle</a:t>
            </a:r>
            <a:r>
              <a:rPr sz="1400" b="0">
                <a:solidFill>
                  <a:srgbClr val="0D1F1F"/>
                </a:solidFill>
                <a:latin typeface="Roboto"/>
              </a:rPr>
              <a:t>
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Anwendungsentwicklung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zur</a:t>
            </a:r>
            <a:r>
              <a:rPr sz="1400" b="0">
                <a:solidFill>
                  <a:srgbClr val="0D1F1F"/>
                </a:solidFill>
                <a:latin typeface="Roboto"/>
              </a:rPr>
              <a:t>
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Erfüllung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spezifischer</a:t>
            </a:r>
            <a:r>
              <a:rPr sz="1400" b="0">
                <a:solidFill>
                  <a:srgbClr val="0D1F1F"/>
                </a:solidFill>
                <a:latin typeface="Roboto"/>
              </a:rPr>
              <a:t>
Bedürfnisse.</a:t>
            </a:r>
          </a:p>
        </p:txBody>
      </p:sp>
      <p:sp>
        <p:nvSpPr>
          <p:cNvPr id="69" name="TextBox 19">
            <a:extLst>
              <a:ext uri="{FF2B5EF4-FFF2-40B4-BE49-F238E27FC236}">
                <a16:creationId xmlns:a16="http://schemas.microsoft.com/office/drawing/2014/main" id="{DBBE8A29-812A-10F9-C0A2-F64EAF6F3989}"/>
              </a:ext>
            </a:extLst>
          </p:cNvPr>
          <p:cNvSpPr txBox="1"/>
          <p:nvPr/>
        </p:nvSpPr>
        <p:spPr>
          <a:xfrm>
            <a:off x="1314446" y="4470202"/>
            <a:ext cx="1449116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lang="de-DE" sz="1400" b="1">
                <a:solidFill>
                  <a:srgbClr val="FFFFFF"/>
                </a:solidFill>
                <a:latin typeface="Roboto"/>
              </a:rPr>
              <a:t>Webapplikationen</a:t>
            </a:r>
            <a:endParaRPr sz="1400" b="1">
              <a:solidFill>
                <a:srgbClr val="FFFFFF"/>
              </a:solidFill>
              <a:latin typeface="Roboto"/>
            </a:endParaRPr>
          </a:p>
        </p:txBody>
      </p:sp>
      <p:sp>
        <p:nvSpPr>
          <p:cNvPr id="70" name="TextBox 20">
            <a:extLst>
              <a:ext uri="{FF2B5EF4-FFF2-40B4-BE49-F238E27FC236}">
                <a16:creationId xmlns:a16="http://schemas.microsoft.com/office/drawing/2014/main" id="{F87197BE-0A67-A3FC-EA10-6D0563F4F04F}"/>
              </a:ext>
            </a:extLst>
          </p:cNvPr>
          <p:cNvSpPr txBox="1"/>
          <p:nvPr/>
        </p:nvSpPr>
        <p:spPr>
          <a:xfrm>
            <a:off x="263068" y="5261753"/>
            <a:ext cx="2489464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0" err="1">
                <a:solidFill>
                  <a:srgbClr val="0D1F1F"/>
                </a:solidFill>
                <a:latin typeface="Roboto"/>
              </a:rPr>
              <a:t>Strukturierung</a:t>
            </a:r>
            <a:r>
              <a:rPr sz="1400" b="0">
                <a:solidFill>
                  <a:srgbClr val="0D1F1F"/>
                </a:solidFill>
                <a:latin typeface="Roboto"/>
              </a:rPr>
              <a:t>, Integration und
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Automatisierung</a:t>
            </a:r>
            <a:r>
              <a:rPr sz="1400" b="0">
                <a:solidFill>
                  <a:srgbClr val="0D1F1F"/>
                </a:solidFill>
                <a:latin typeface="Roboto"/>
              </a:rPr>
              <a:t> 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verschiedener</a:t>
            </a:r>
            <a:r>
              <a:rPr sz="1400" b="0">
                <a:solidFill>
                  <a:srgbClr val="0D1F1F"/>
                </a:solidFill>
                <a:latin typeface="Roboto"/>
              </a:rPr>
              <a:t>
</a:t>
            </a:r>
            <a:r>
              <a:rPr sz="1400" b="0" err="1">
                <a:solidFill>
                  <a:srgbClr val="0D1F1F"/>
                </a:solidFill>
                <a:latin typeface="Roboto"/>
              </a:rPr>
              <a:t>Prozesse</a:t>
            </a:r>
            <a:r>
              <a:rPr sz="1400" b="0">
                <a:solidFill>
                  <a:srgbClr val="0D1F1F"/>
                </a:solidFill>
                <a:latin typeface="Roboto"/>
              </a:rPr>
              <a:t>.</a:t>
            </a:r>
          </a:p>
        </p:txBody>
      </p:sp>
      <p:sp>
        <p:nvSpPr>
          <p:cNvPr id="71" name="TextBox 21">
            <a:extLst>
              <a:ext uri="{FF2B5EF4-FFF2-40B4-BE49-F238E27FC236}">
                <a16:creationId xmlns:a16="http://schemas.microsoft.com/office/drawing/2014/main" id="{04BC407C-C0BA-6EB0-9D9C-65A9C9CDCFB1}"/>
              </a:ext>
            </a:extLst>
          </p:cNvPr>
          <p:cNvSpPr txBox="1"/>
          <p:nvPr/>
        </p:nvSpPr>
        <p:spPr>
          <a:xfrm>
            <a:off x="3029449" y="5577873"/>
            <a:ext cx="1176604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lang="de-DE" sz="1400" b="1">
                <a:solidFill>
                  <a:srgbClr val="FFFFFF"/>
                </a:solidFill>
                <a:latin typeface="Roboto"/>
              </a:rPr>
              <a:t>Digitalisierung</a:t>
            </a:r>
            <a:endParaRPr sz="1400" b="1">
              <a:solidFill>
                <a:srgbClr val="FFFFFF"/>
              </a:solidFill>
              <a:latin typeface="Roboto"/>
            </a:endParaRPr>
          </a:p>
        </p:txBody>
      </p:sp>
      <p:sp>
        <p:nvSpPr>
          <p:cNvPr id="72" name="Rounded Rectangle 22">
            <a:extLst>
              <a:ext uri="{FF2B5EF4-FFF2-40B4-BE49-F238E27FC236}">
                <a16:creationId xmlns:a16="http://schemas.microsoft.com/office/drawing/2014/main" id="{7D36CEC2-72B1-F5FE-0DF6-2B041423FE68}"/>
              </a:ext>
            </a:extLst>
          </p:cNvPr>
          <p:cNvSpPr/>
          <p:nvPr/>
        </p:nvSpPr>
        <p:spPr>
          <a:xfrm>
            <a:off x="1287627" y="2248055"/>
            <a:ext cx="313330" cy="312270"/>
          </a:xfrm>
          <a:custGeom>
            <a:avLst/>
            <a:gdLst/>
            <a:ahLst/>
            <a:cxnLst/>
            <a:rect l="0" t="0" r="0" b="0"/>
            <a:pathLst>
              <a:path w="313330" h="312270">
                <a:moveTo>
                  <a:pt x="232764" y="67605"/>
                </a:moveTo>
                <a:cubicBezTo>
                  <a:pt x="232764" y="78325"/>
                  <a:pt x="241454" y="87016"/>
                  <a:pt x="252175" y="87016"/>
                </a:cubicBezTo>
                <a:cubicBezTo>
                  <a:pt x="262896" y="87016"/>
                  <a:pt x="271586" y="78325"/>
                  <a:pt x="271586" y="67605"/>
                </a:cubicBezTo>
                <a:cubicBezTo>
                  <a:pt x="271586" y="56884"/>
                  <a:pt x="262896" y="48194"/>
                  <a:pt x="252175" y="48194"/>
                </a:cubicBezTo>
                <a:cubicBezTo>
                  <a:pt x="241454" y="48194"/>
                  <a:pt x="232764" y="56884"/>
                  <a:pt x="232764" y="67605"/>
                </a:cubicBezTo>
                <a:close/>
                <a:moveTo>
                  <a:pt x="264927" y="9506"/>
                </a:moveTo>
                <a:lnTo>
                  <a:pt x="269357" y="24041"/>
                </a:lnTo>
                <a:cubicBezTo>
                  <a:pt x="270895" y="29021"/>
                  <a:pt x="276018" y="31969"/>
                  <a:pt x="281096" y="30795"/>
                </a:cubicBezTo>
                <a:lnTo>
                  <a:pt x="295833" y="27378"/>
                </a:lnTo>
                <a:cubicBezTo>
                  <a:pt x="301568" y="26084"/>
                  <a:pt x="307476" y="28679"/>
                  <a:pt x="310403" y="33777"/>
                </a:cubicBezTo>
                <a:cubicBezTo>
                  <a:pt x="313330" y="38874"/>
                  <a:pt x="312593" y="45285"/>
                  <a:pt x="308585" y="49585"/>
                </a:cubicBezTo>
                <a:lnTo>
                  <a:pt x="298265" y="60837"/>
                </a:lnTo>
                <a:cubicBezTo>
                  <a:pt x="294696" y="64674"/>
                  <a:pt x="294696" y="70616"/>
                  <a:pt x="298265" y="74454"/>
                </a:cubicBezTo>
                <a:lnTo>
                  <a:pt x="308572" y="85584"/>
                </a:lnTo>
                <a:cubicBezTo>
                  <a:pt x="312567" y="89886"/>
                  <a:pt x="313296" y="96288"/>
                  <a:pt x="310372" y="101379"/>
                </a:cubicBezTo>
                <a:cubicBezTo>
                  <a:pt x="307447" y="106469"/>
                  <a:pt x="301549" y="109063"/>
                  <a:pt x="295820" y="107778"/>
                </a:cubicBezTo>
                <a:lnTo>
                  <a:pt x="281137" y="104320"/>
                </a:lnTo>
                <a:cubicBezTo>
                  <a:pt x="276058" y="103146"/>
                  <a:pt x="270935" y="106094"/>
                  <a:pt x="269398" y="111074"/>
                </a:cubicBezTo>
                <a:lnTo>
                  <a:pt x="264927" y="125677"/>
                </a:lnTo>
                <a:cubicBezTo>
                  <a:pt x="263239" y="131306"/>
                  <a:pt x="258058" y="135161"/>
                  <a:pt x="252182" y="135161"/>
                </a:cubicBezTo>
                <a:cubicBezTo>
                  <a:pt x="246305" y="135161"/>
                  <a:pt x="241125" y="131306"/>
                  <a:pt x="239437" y="125677"/>
                </a:cubicBezTo>
                <a:lnTo>
                  <a:pt x="235006" y="111142"/>
                </a:lnTo>
                <a:cubicBezTo>
                  <a:pt x="233469" y="106161"/>
                  <a:pt x="228346" y="103214"/>
                  <a:pt x="223268" y="104388"/>
                </a:cubicBezTo>
                <a:lnTo>
                  <a:pt x="208530" y="107805"/>
                </a:lnTo>
                <a:cubicBezTo>
                  <a:pt x="202801" y="109090"/>
                  <a:pt x="196903" y="106496"/>
                  <a:pt x="193979" y="101406"/>
                </a:cubicBezTo>
                <a:cubicBezTo>
                  <a:pt x="191054" y="96315"/>
                  <a:pt x="191783" y="89913"/>
                  <a:pt x="195778" y="85611"/>
                </a:cubicBezTo>
                <a:lnTo>
                  <a:pt x="206085" y="74481"/>
                </a:lnTo>
                <a:cubicBezTo>
                  <a:pt x="209654" y="70644"/>
                  <a:pt x="209654" y="64701"/>
                  <a:pt x="206085" y="60864"/>
                </a:cubicBezTo>
                <a:lnTo>
                  <a:pt x="195778" y="49747"/>
                </a:lnTo>
                <a:cubicBezTo>
                  <a:pt x="191771" y="45447"/>
                  <a:pt x="191034" y="39036"/>
                  <a:pt x="193961" y="33939"/>
                </a:cubicBezTo>
                <a:cubicBezTo>
                  <a:pt x="196888" y="28841"/>
                  <a:pt x="202796" y="26246"/>
                  <a:pt x="208530" y="27540"/>
                </a:cubicBezTo>
                <a:lnTo>
                  <a:pt x="223268" y="30957"/>
                </a:lnTo>
                <a:cubicBezTo>
                  <a:pt x="228346" y="32131"/>
                  <a:pt x="233469" y="29183"/>
                  <a:pt x="235006" y="24203"/>
                </a:cubicBezTo>
                <a:lnTo>
                  <a:pt x="239423" y="9506"/>
                </a:lnTo>
                <a:cubicBezTo>
                  <a:pt x="241104" y="3866"/>
                  <a:pt x="246290" y="0"/>
                  <a:pt x="252175" y="0"/>
                </a:cubicBezTo>
                <a:cubicBezTo>
                  <a:pt x="258060" y="0"/>
                  <a:pt x="263246" y="3866"/>
                  <a:pt x="264927" y="9506"/>
                </a:cubicBezTo>
                <a:close/>
                <a:moveTo>
                  <a:pt x="89739" y="123326"/>
                </a:moveTo>
                <a:cubicBezTo>
                  <a:pt x="93070" y="127051"/>
                  <a:pt x="97831" y="129180"/>
                  <a:pt x="102828" y="129180"/>
                </a:cubicBezTo>
                <a:cubicBezTo>
                  <a:pt x="107826" y="129180"/>
                  <a:pt x="112587" y="127051"/>
                  <a:pt x="115918" y="123326"/>
                </a:cubicBezTo>
                <a:lnTo>
                  <a:pt x="124442" y="113951"/>
                </a:lnTo>
                <a:cubicBezTo>
                  <a:pt x="129443" y="108407"/>
                  <a:pt x="137394" y="106612"/>
                  <a:pt x="144292" y="109470"/>
                </a:cubicBezTo>
                <a:cubicBezTo>
                  <a:pt x="151191" y="112328"/>
                  <a:pt x="155543" y="119219"/>
                  <a:pt x="155159" y="126676"/>
                </a:cubicBezTo>
                <a:lnTo>
                  <a:pt x="154511" y="139293"/>
                </a:lnTo>
                <a:cubicBezTo>
                  <a:pt x="154260" y="144277"/>
                  <a:pt x="156131" y="149135"/>
                  <a:pt x="159659" y="152664"/>
                </a:cubicBezTo>
                <a:cubicBezTo>
                  <a:pt x="163188" y="156193"/>
                  <a:pt x="168046" y="158063"/>
                  <a:pt x="173030" y="157813"/>
                </a:cubicBezTo>
                <a:lnTo>
                  <a:pt x="185647" y="157164"/>
                </a:lnTo>
                <a:cubicBezTo>
                  <a:pt x="193104" y="156780"/>
                  <a:pt x="199996" y="161132"/>
                  <a:pt x="202853" y="168031"/>
                </a:cubicBezTo>
                <a:cubicBezTo>
                  <a:pt x="205711" y="174929"/>
                  <a:pt x="203916" y="182880"/>
                  <a:pt x="198372" y="187882"/>
                </a:cubicBezTo>
                <a:lnTo>
                  <a:pt x="188997" y="196351"/>
                </a:lnTo>
                <a:cubicBezTo>
                  <a:pt x="185272" y="199683"/>
                  <a:pt x="183143" y="204443"/>
                  <a:pt x="183143" y="209441"/>
                </a:cubicBezTo>
                <a:cubicBezTo>
                  <a:pt x="183143" y="214438"/>
                  <a:pt x="185272" y="219199"/>
                  <a:pt x="188997" y="222530"/>
                </a:cubicBezTo>
                <a:lnTo>
                  <a:pt x="198372" y="231000"/>
                </a:lnTo>
                <a:cubicBezTo>
                  <a:pt x="203916" y="236002"/>
                  <a:pt x="205711" y="243952"/>
                  <a:pt x="202853" y="250851"/>
                </a:cubicBezTo>
                <a:cubicBezTo>
                  <a:pt x="199996" y="257749"/>
                  <a:pt x="193104" y="262102"/>
                  <a:pt x="185647" y="261717"/>
                </a:cubicBezTo>
                <a:lnTo>
                  <a:pt x="173030" y="261069"/>
                </a:lnTo>
                <a:cubicBezTo>
                  <a:pt x="168046" y="260818"/>
                  <a:pt x="163188" y="262689"/>
                  <a:pt x="159660" y="266218"/>
                </a:cubicBezTo>
                <a:cubicBezTo>
                  <a:pt x="156131" y="269747"/>
                  <a:pt x="154260" y="274604"/>
                  <a:pt x="154511" y="279589"/>
                </a:cubicBezTo>
                <a:lnTo>
                  <a:pt x="155159" y="292205"/>
                </a:lnTo>
                <a:cubicBezTo>
                  <a:pt x="155543" y="299663"/>
                  <a:pt x="151191" y="306554"/>
                  <a:pt x="144293" y="309412"/>
                </a:cubicBezTo>
                <a:cubicBezTo>
                  <a:pt x="137394" y="312270"/>
                  <a:pt x="129443" y="310475"/>
                  <a:pt x="124442" y="304930"/>
                </a:cubicBezTo>
                <a:lnTo>
                  <a:pt x="115972" y="295555"/>
                </a:lnTo>
                <a:cubicBezTo>
                  <a:pt x="112641" y="291831"/>
                  <a:pt x="107880" y="289701"/>
                  <a:pt x="102882" y="289701"/>
                </a:cubicBezTo>
                <a:cubicBezTo>
                  <a:pt x="97885" y="289701"/>
                  <a:pt x="93124" y="291831"/>
                  <a:pt x="89793" y="295555"/>
                </a:cubicBezTo>
                <a:lnTo>
                  <a:pt x="81215" y="304930"/>
                </a:lnTo>
                <a:cubicBezTo>
                  <a:pt x="76214" y="310475"/>
                  <a:pt x="68263" y="312270"/>
                  <a:pt x="61364" y="309412"/>
                </a:cubicBezTo>
                <a:cubicBezTo>
                  <a:pt x="54466" y="306554"/>
                  <a:pt x="50113" y="299663"/>
                  <a:pt x="50498" y="292205"/>
                </a:cubicBezTo>
                <a:lnTo>
                  <a:pt x="51146" y="279589"/>
                </a:lnTo>
                <a:cubicBezTo>
                  <a:pt x="51397" y="274604"/>
                  <a:pt x="49526" y="269747"/>
                  <a:pt x="45997" y="266218"/>
                </a:cubicBezTo>
                <a:cubicBezTo>
                  <a:pt x="42468" y="262689"/>
                  <a:pt x="37611" y="260818"/>
                  <a:pt x="32626" y="261069"/>
                </a:cubicBezTo>
                <a:lnTo>
                  <a:pt x="20010" y="261717"/>
                </a:lnTo>
                <a:cubicBezTo>
                  <a:pt x="12582" y="262056"/>
                  <a:pt x="5739" y="257701"/>
                  <a:pt x="2901" y="250829"/>
                </a:cubicBezTo>
                <a:cubicBezTo>
                  <a:pt x="62" y="243956"/>
                  <a:pt x="1837" y="236042"/>
                  <a:pt x="7339" y="231040"/>
                </a:cubicBezTo>
                <a:lnTo>
                  <a:pt x="16714" y="222571"/>
                </a:lnTo>
                <a:cubicBezTo>
                  <a:pt x="20439" y="219239"/>
                  <a:pt x="22568" y="214479"/>
                  <a:pt x="22568" y="209481"/>
                </a:cubicBezTo>
                <a:cubicBezTo>
                  <a:pt x="22568" y="204484"/>
                  <a:pt x="20439" y="199723"/>
                  <a:pt x="16714" y="196392"/>
                </a:cubicBezTo>
                <a:lnTo>
                  <a:pt x="7339" y="187922"/>
                </a:lnTo>
                <a:cubicBezTo>
                  <a:pt x="1795" y="182921"/>
                  <a:pt x="0" y="174970"/>
                  <a:pt x="2857" y="168071"/>
                </a:cubicBezTo>
                <a:cubicBezTo>
                  <a:pt x="5715" y="161173"/>
                  <a:pt x="12607" y="156820"/>
                  <a:pt x="20064" y="157205"/>
                </a:cubicBezTo>
                <a:lnTo>
                  <a:pt x="32680" y="157853"/>
                </a:lnTo>
                <a:cubicBezTo>
                  <a:pt x="37665" y="158104"/>
                  <a:pt x="42522" y="156233"/>
                  <a:pt x="46051" y="152704"/>
                </a:cubicBezTo>
                <a:cubicBezTo>
                  <a:pt x="49580" y="149175"/>
                  <a:pt x="51451" y="144318"/>
                  <a:pt x="51200" y="139333"/>
                </a:cubicBezTo>
                <a:lnTo>
                  <a:pt x="50552" y="126676"/>
                </a:lnTo>
                <a:cubicBezTo>
                  <a:pt x="50195" y="119245"/>
                  <a:pt x="54540" y="112389"/>
                  <a:pt x="61411" y="109537"/>
                </a:cubicBezTo>
                <a:cubicBezTo>
                  <a:pt x="68283" y="106685"/>
                  <a:pt x="76205" y="108451"/>
                  <a:pt x="81215" y="113951"/>
                </a:cubicBezTo>
                <a:close/>
                <a:moveTo>
                  <a:pt x="55550" y="209441"/>
                </a:moveTo>
                <a:cubicBezTo>
                  <a:pt x="55550" y="235552"/>
                  <a:pt x="76717" y="256719"/>
                  <a:pt x="102828" y="256719"/>
                </a:cubicBezTo>
                <a:cubicBezTo>
                  <a:pt x="128940" y="256719"/>
                  <a:pt x="150107" y="235552"/>
                  <a:pt x="150107" y="209441"/>
                </a:cubicBezTo>
                <a:cubicBezTo>
                  <a:pt x="150107" y="183329"/>
                  <a:pt x="128940" y="162162"/>
                  <a:pt x="102828" y="162162"/>
                </a:cubicBezTo>
                <a:cubicBezTo>
                  <a:pt x="76717" y="162162"/>
                  <a:pt x="55550" y="183329"/>
                  <a:pt x="55550" y="209441"/>
                </a:cubicBezTo>
                <a:close/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Rounded Rectangle 23">
            <a:extLst>
              <a:ext uri="{FF2B5EF4-FFF2-40B4-BE49-F238E27FC236}">
                <a16:creationId xmlns:a16="http://schemas.microsoft.com/office/drawing/2014/main" id="{6F60B39C-F913-08ED-667E-F57C9108167D}"/>
              </a:ext>
            </a:extLst>
          </p:cNvPr>
          <p:cNvSpPr/>
          <p:nvPr/>
        </p:nvSpPr>
        <p:spPr>
          <a:xfrm>
            <a:off x="4747239" y="3328761"/>
            <a:ext cx="310688" cy="310688"/>
          </a:xfrm>
          <a:custGeom>
            <a:avLst/>
            <a:gdLst/>
            <a:ahLst/>
            <a:cxnLst/>
            <a:rect l="0" t="0" r="0" b="0"/>
            <a:pathLst>
              <a:path w="310688" h="310688">
                <a:moveTo>
                  <a:pt x="310688" y="283671"/>
                </a:moveTo>
                <a:lnTo>
                  <a:pt x="27016" y="283671"/>
                </a:lnTo>
                <a:lnTo>
                  <a:pt x="27016" y="0"/>
                </a:lnTo>
                <a:moveTo>
                  <a:pt x="108065" y="216184"/>
                </a:moveTo>
                <a:cubicBezTo>
                  <a:pt x="108065" y="231105"/>
                  <a:pt x="120161" y="243201"/>
                  <a:pt x="135081" y="243201"/>
                </a:cubicBezTo>
                <a:cubicBezTo>
                  <a:pt x="150002" y="243201"/>
                  <a:pt x="162098" y="231105"/>
                  <a:pt x="162098" y="216184"/>
                </a:cubicBezTo>
                <a:cubicBezTo>
                  <a:pt x="162098" y="201264"/>
                  <a:pt x="150002" y="189168"/>
                  <a:pt x="135081" y="189168"/>
                </a:cubicBezTo>
                <a:cubicBezTo>
                  <a:pt x="120161" y="189168"/>
                  <a:pt x="108065" y="201264"/>
                  <a:pt x="108065" y="216184"/>
                </a:cubicBezTo>
                <a:close/>
                <a:moveTo>
                  <a:pt x="229639" y="27070"/>
                </a:moveTo>
                <a:cubicBezTo>
                  <a:pt x="244559" y="27070"/>
                  <a:pt x="256655" y="39166"/>
                  <a:pt x="256655" y="54086"/>
                </a:cubicBezTo>
                <a:cubicBezTo>
                  <a:pt x="256655" y="69007"/>
                  <a:pt x="244559" y="81103"/>
                  <a:pt x="229639" y="81103"/>
                </a:cubicBezTo>
                <a:cubicBezTo>
                  <a:pt x="214718" y="81103"/>
                  <a:pt x="202622" y="69007"/>
                  <a:pt x="202622" y="54086"/>
                </a:cubicBezTo>
                <a:cubicBezTo>
                  <a:pt x="202622" y="39165"/>
                  <a:pt x="214718" y="27070"/>
                  <a:pt x="229639" y="27070"/>
                </a:cubicBezTo>
                <a:close/>
                <a:moveTo>
                  <a:pt x="250198" y="36580"/>
                </a:moveTo>
                <a:cubicBezTo>
                  <a:pt x="267026" y="22024"/>
                  <a:pt x="288441" y="13856"/>
                  <a:pt x="310688" y="13508"/>
                </a:cubicBezTo>
                <a:moveTo>
                  <a:pt x="154628" y="197570"/>
                </a:moveTo>
                <a:cubicBezTo>
                  <a:pt x="166275" y="180288"/>
                  <a:pt x="175599" y="161549"/>
                  <a:pt x="182360" y="141835"/>
                </a:cubicBezTo>
                <a:cubicBezTo>
                  <a:pt x="190135" y="118689"/>
                  <a:pt x="200820" y="96625"/>
                  <a:pt x="214158" y="76172"/>
                </a:cubicBezTo>
                <a:moveTo>
                  <a:pt x="27016" y="283671"/>
                </a:moveTo>
                <a:cubicBezTo>
                  <a:pt x="27016" y="283671"/>
                  <a:pt x="68405" y="280673"/>
                  <a:pt x="118763" y="237743"/>
                </a:cubicBezTo>
                <a:moveTo>
                  <a:pt x="54032" y="27016"/>
                </a:moveTo>
                <a:lnTo>
                  <a:pt x="27016" y="0"/>
                </a:lnTo>
                <a:lnTo>
                  <a:pt x="0" y="27016"/>
                </a:lnTo>
                <a:moveTo>
                  <a:pt x="283671" y="310688"/>
                </a:moveTo>
                <a:lnTo>
                  <a:pt x="310688" y="283671"/>
                </a:lnTo>
                <a:lnTo>
                  <a:pt x="283671" y="256655"/>
                </a:ln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Rounded Rectangle 24">
            <a:extLst>
              <a:ext uri="{FF2B5EF4-FFF2-40B4-BE49-F238E27FC236}">
                <a16:creationId xmlns:a16="http://schemas.microsoft.com/office/drawing/2014/main" id="{FEBE6533-6D3C-7D4C-AA66-AF449AA972C8}"/>
              </a:ext>
            </a:extLst>
          </p:cNvPr>
          <p:cNvSpPr/>
          <p:nvPr/>
        </p:nvSpPr>
        <p:spPr>
          <a:xfrm>
            <a:off x="742063" y="4402661"/>
            <a:ext cx="314741" cy="308830"/>
          </a:xfrm>
          <a:custGeom>
            <a:avLst/>
            <a:gdLst/>
            <a:ahLst/>
            <a:cxnLst/>
            <a:rect l="0" t="0" r="0" b="0"/>
            <a:pathLst>
              <a:path w="314741" h="308830">
                <a:moveTo>
                  <a:pt x="0" y="0"/>
                </a:moveTo>
                <a:moveTo>
                  <a:pt x="160486" y="178645"/>
                </a:moveTo>
                <a:lnTo>
                  <a:pt x="140224" y="198907"/>
                </a:lnTo>
                <a:lnTo>
                  <a:pt x="160486" y="219170"/>
                </a:lnTo>
                <a:moveTo>
                  <a:pt x="0" y="0"/>
                </a:moveTo>
                <a:moveTo>
                  <a:pt x="259096" y="219170"/>
                </a:moveTo>
                <a:lnTo>
                  <a:pt x="279358" y="198907"/>
                </a:lnTo>
                <a:lnTo>
                  <a:pt x="259096" y="178645"/>
                </a:lnTo>
                <a:moveTo>
                  <a:pt x="0" y="0"/>
                </a:moveTo>
                <a:moveTo>
                  <a:pt x="221273" y="165137"/>
                </a:moveTo>
                <a:lnTo>
                  <a:pt x="194257" y="219170"/>
                </a:lnTo>
                <a:moveTo>
                  <a:pt x="0" y="0"/>
                </a:moveTo>
                <a:moveTo>
                  <a:pt x="92946" y="21950"/>
                </a:moveTo>
                <a:lnTo>
                  <a:pt x="98349" y="38160"/>
                </a:lnTo>
                <a:cubicBezTo>
                  <a:pt x="99700" y="43564"/>
                  <a:pt x="106454" y="47616"/>
                  <a:pt x="111857" y="46265"/>
                </a:cubicBezTo>
                <a:lnTo>
                  <a:pt x="128067" y="42213"/>
                </a:lnTo>
                <a:cubicBezTo>
                  <a:pt x="142926" y="39511"/>
                  <a:pt x="152381" y="55721"/>
                  <a:pt x="142926" y="66527"/>
                </a:cubicBezTo>
                <a:lnTo>
                  <a:pt x="130769" y="78685"/>
                </a:lnTo>
                <a:cubicBezTo>
                  <a:pt x="126716" y="82737"/>
                  <a:pt x="126716" y="89491"/>
                  <a:pt x="130769" y="93544"/>
                </a:cubicBezTo>
                <a:lnTo>
                  <a:pt x="142926" y="105701"/>
                </a:lnTo>
                <a:cubicBezTo>
                  <a:pt x="152381" y="116508"/>
                  <a:pt x="142926" y="134068"/>
                  <a:pt x="128067" y="130016"/>
                </a:cubicBezTo>
                <a:lnTo>
                  <a:pt x="111857" y="125963"/>
                </a:lnTo>
                <a:cubicBezTo>
                  <a:pt x="106454" y="124613"/>
                  <a:pt x="99700" y="127314"/>
                  <a:pt x="98349" y="134068"/>
                </a:cubicBezTo>
                <a:lnTo>
                  <a:pt x="92946" y="150278"/>
                </a:lnTo>
                <a:cubicBezTo>
                  <a:pt x="88893" y="165137"/>
                  <a:pt x="68631" y="165137"/>
                  <a:pt x="64579" y="150278"/>
                </a:cubicBezTo>
                <a:lnTo>
                  <a:pt x="59175" y="134068"/>
                </a:lnTo>
                <a:cubicBezTo>
                  <a:pt x="57825" y="128665"/>
                  <a:pt x="51070" y="124613"/>
                  <a:pt x="45667" y="125963"/>
                </a:cubicBezTo>
                <a:lnTo>
                  <a:pt x="29457" y="130016"/>
                </a:lnTo>
                <a:cubicBezTo>
                  <a:pt x="14598" y="132717"/>
                  <a:pt x="5143" y="116508"/>
                  <a:pt x="14598" y="105701"/>
                </a:cubicBezTo>
                <a:lnTo>
                  <a:pt x="26756" y="93544"/>
                </a:lnTo>
                <a:cubicBezTo>
                  <a:pt x="30808" y="89491"/>
                  <a:pt x="30808" y="82737"/>
                  <a:pt x="26756" y="78685"/>
                </a:cubicBezTo>
                <a:lnTo>
                  <a:pt x="14598" y="66527"/>
                </a:lnTo>
                <a:cubicBezTo>
                  <a:pt x="5143" y="55721"/>
                  <a:pt x="14598" y="38160"/>
                  <a:pt x="29457" y="42213"/>
                </a:cubicBezTo>
                <a:lnTo>
                  <a:pt x="45667" y="46265"/>
                </a:lnTo>
                <a:cubicBezTo>
                  <a:pt x="51070" y="47616"/>
                  <a:pt x="57825" y="44914"/>
                  <a:pt x="59175" y="38160"/>
                </a:cubicBezTo>
                <a:lnTo>
                  <a:pt x="64579" y="21950"/>
                </a:lnTo>
                <a:cubicBezTo>
                  <a:pt x="68631" y="7091"/>
                  <a:pt x="88893" y="7091"/>
                  <a:pt x="92946" y="21950"/>
                </a:cubicBezTo>
                <a:close/>
                <a:moveTo>
                  <a:pt x="0" y="0"/>
                </a:moveTo>
                <a:moveTo>
                  <a:pt x="122249" y="308830"/>
                </a:moveTo>
                <a:lnTo>
                  <a:pt x="135757" y="254527"/>
                </a:lnTo>
                <a:moveTo>
                  <a:pt x="0" y="0"/>
                </a:moveTo>
                <a:moveTo>
                  <a:pt x="189789" y="254527"/>
                </a:moveTo>
                <a:lnTo>
                  <a:pt x="203298" y="308830"/>
                </a:lnTo>
                <a:moveTo>
                  <a:pt x="81725" y="308830"/>
                </a:moveTo>
                <a:lnTo>
                  <a:pt x="243822" y="308830"/>
                </a:lnTo>
                <a:moveTo>
                  <a:pt x="195024" y="37316"/>
                </a:moveTo>
                <a:lnTo>
                  <a:pt x="287725" y="37316"/>
                </a:lnTo>
                <a:cubicBezTo>
                  <a:pt x="302584" y="37316"/>
                  <a:pt x="314741" y="49534"/>
                  <a:pt x="314741" y="64467"/>
                </a:cubicBezTo>
                <a:lnTo>
                  <a:pt x="314741" y="227376"/>
                </a:lnTo>
                <a:cubicBezTo>
                  <a:pt x="314741" y="242309"/>
                  <a:pt x="302584" y="254527"/>
                  <a:pt x="287725" y="254527"/>
                </a:cubicBezTo>
                <a:lnTo>
                  <a:pt x="37823" y="254527"/>
                </a:lnTo>
                <a:cubicBezTo>
                  <a:pt x="22964" y="254527"/>
                  <a:pt x="10807" y="242309"/>
                  <a:pt x="10807" y="227376"/>
                </a:cubicBezTo>
                <a:lnTo>
                  <a:pt x="10807" y="183204"/>
                </a:lnTo>
                <a:moveTo>
                  <a:pt x="58503" y="86114"/>
                </a:moveTo>
                <a:cubicBezTo>
                  <a:pt x="58503" y="97305"/>
                  <a:pt x="67575" y="106376"/>
                  <a:pt x="78766" y="106376"/>
                </a:cubicBezTo>
                <a:cubicBezTo>
                  <a:pt x="89956" y="106376"/>
                  <a:pt x="99028" y="97305"/>
                  <a:pt x="99028" y="86114"/>
                </a:cubicBezTo>
                <a:cubicBezTo>
                  <a:pt x="99028" y="74924"/>
                  <a:pt x="89956" y="65852"/>
                  <a:pt x="78766" y="65852"/>
                </a:cubicBezTo>
                <a:cubicBezTo>
                  <a:pt x="67575" y="65852"/>
                  <a:pt x="58503" y="74924"/>
                  <a:pt x="58503" y="86114"/>
                </a:cubicBez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Rounded Rectangle 25">
            <a:extLst>
              <a:ext uri="{FF2B5EF4-FFF2-40B4-BE49-F238E27FC236}">
                <a16:creationId xmlns:a16="http://schemas.microsoft.com/office/drawing/2014/main" id="{5FB7CABB-4BA4-2A6A-2DB0-41D54DF60C18}"/>
              </a:ext>
            </a:extLst>
          </p:cNvPr>
          <p:cNvSpPr/>
          <p:nvPr/>
        </p:nvSpPr>
        <p:spPr>
          <a:xfrm>
            <a:off x="4639174" y="5490070"/>
            <a:ext cx="310688" cy="310688"/>
          </a:xfrm>
          <a:custGeom>
            <a:avLst/>
            <a:gdLst/>
            <a:ahLst/>
            <a:cxnLst/>
            <a:rect l="0" t="0" r="0" b="0"/>
            <a:pathLst>
              <a:path w="310688" h="310688">
                <a:moveTo>
                  <a:pt x="128327" y="30393"/>
                </a:moveTo>
                <a:cubicBezTo>
                  <a:pt x="128327" y="47179"/>
                  <a:pt x="114720" y="60786"/>
                  <a:pt x="97934" y="60786"/>
                </a:cubicBezTo>
                <a:lnTo>
                  <a:pt x="37147" y="60786"/>
                </a:lnTo>
                <a:cubicBezTo>
                  <a:pt x="20361" y="60786"/>
                  <a:pt x="6754" y="47179"/>
                  <a:pt x="6754" y="30393"/>
                </a:cubicBezTo>
                <a:cubicBezTo>
                  <a:pt x="6754" y="13607"/>
                  <a:pt x="20361" y="0"/>
                  <a:pt x="37147" y="0"/>
                </a:cubicBezTo>
                <a:lnTo>
                  <a:pt x="97934" y="0"/>
                </a:lnTo>
                <a:cubicBezTo>
                  <a:pt x="114720" y="0"/>
                  <a:pt x="128327" y="13607"/>
                  <a:pt x="128327" y="30393"/>
                </a:cubicBezTo>
                <a:close/>
                <a:moveTo>
                  <a:pt x="67540" y="182360"/>
                </a:moveTo>
                <a:lnTo>
                  <a:pt x="0" y="144983"/>
                </a:lnTo>
                <a:lnTo>
                  <a:pt x="67540" y="101311"/>
                </a:lnTo>
                <a:lnTo>
                  <a:pt x="135081" y="141835"/>
                </a:lnTo>
                <a:close/>
                <a:moveTo>
                  <a:pt x="67540" y="60786"/>
                </a:moveTo>
                <a:lnTo>
                  <a:pt x="67540" y="101311"/>
                </a:lnTo>
                <a:moveTo>
                  <a:pt x="67540" y="227991"/>
                </a:moveTo>
                <a:lnTo>
                  <a:pt x="67540" y="182360"/>
                </a:lnTo>
                <a:moveTo>
                  <a:pt x="216130" y="108065"/>
                </a:moveTo>
                <a:lnTo>
                  <a:pt x="310688" y="108065"/>
                </a:lnTo>
                <a:lnTo>
                  <a:pt x="310688" y="175606"/>
                </a:lnTo>
                <a:lnTo>
                  <a:pt x="216130" y="175606"/>
                </a:lnTo>
                <a:close/>
                <a:moveTo>
                  <a:pt x="214185" y="141835"/>
                </a:moveTo>
                <a:lnTo>
                  <a:pt x="131326" y="141835"/>
                </a:lnTo>
                <a:moveTo>
                  <a:pt x="263409" y="175606"/>
                </a:moveTo>
                <a:lnTo>
                  <a:pt x="263409" y="209079"/>
                </a:lnTo>
                <a:cubicBezTo>
                  <a:pt x="263402" y="216701"/>
                  <a:pt x="257225" y="222877"/>
                  <a:pt x="249604" y="222885"/>
                </a:cubicBezTo>
                <a:lnTo>
                  <a:pt x="168852" y="222885"/>
                </a:lnTo>
                <a:moveTo>
                  <a:pt x="27016" y="270163"/>
                </a:moveTo>
                <a:cubicBezTo>
                  <a:pt x="27016" y="247782"/>
                  <a:pt x="45159" y="229639"/>
                  <a:pt x="67540" y="229639"/>
                </a:cubicBezTo>
                <a:cubicBezTo>
                  <a:pt x="89921" y="229639"/>
                  <a:pt x="108065" y="247782"/>
                  <a:pt x="108065" y="270163"/>
                </a:cubicBezTo>
                <a:cubicBezTo>
                  <a:pt x="108065" y="292544"/>
                  <a:pt x="89921" y="310688"/>
                  <a:pt x="67540" y="310688"/>
                </a:cubicBezTo>
                <a:cubicBezTo>
                  <a:pt x="45159" y="310688"/>
                  <a:pt x="27016" y="292544"/>
                  <a:pt x="27016" y="270163"/>
                </a:cubicBez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grpSp>
        <p:nvGrpSpPr>
          <p:cNvPr id="106" name="Group 3">
            <a:extLst>
              <a:ext uri="{FF2B5EF4-FFF2-40B4-BE49-F238E27FC236}">
                <a16:creationId xmlns:a16="http://schemas.microsoft.com/office/drawing/2014/main" id="{308F1DFE-95C6-5C52-7030-E8E548D1DF0C}"/>
              </a:ext>
            </a:extLst>
          </p:cNvPr>
          <p:cNvGrpSpPr/>
          <p:nvPr/>
        </p:nvGrpSpPr>
        <p:grpSpPr>
          <a:xfrm>
            <a:off x="9007250" y="3051843"/>
            <a:ext cx="3035459" cy="864523"/>
            <a:chOff x="3025832" y="2269374"/>
            <a:chExt cx="3295996" cy="864523"/>
          </a:xfrm>
        </p:grpSpPr>
        <p:sp>
          <p:nvSpPr>
            <p:cNvPr id="107" name="Rounded Rectangle 1">
              <a:extLst>
                <a:ext uri="{FF2B5EF4-FFF2-40B4-BE49-F238E27FC236}">
                  <a16:creationId xmlns:a16="http://schemas.microsoft.com/office/drawing/2014/main" id="{F6C91041-0F6F-237D-A62E-B9E2C5860713}"/>
                </a:ext>
              </a:extLst>
            </p:cNvPr>
            <p:cNvSpPr/>
            <p:nvPr/>
          </p:nvSpPr>
          <p:spPr>
            <a:xfrm>
              <a:off x="3025832" y="2269374"/>
              <a:ext cx="3295996" cy="864523"/>
            </a:xfrm>
            <a:custGeom>
              <a:avLst/>
              <a:gdLst/>
              <a:ahLst/>
              <a:cxnLst/>
              <a:rect l="0" t="0" r="0" b="0"/>
              <a:pathLst>
                <a:path w="3295996" h="864523">
                  <a:moveTo>
                    <a:pt x="0" y="0"/>
                  </a:moveTo>
                  <a:lnTo>
                    <a:pt x="2863734" y="0"/>
                  </a:lnTo>
                  <a:lnTo>
                    <a:pt x="2863734" y="864523"/>
                  </a:lnTo>
                  <a:lnTo>
                    <a:pt x="0" y="864523"/>
                  </a:lnTo>
                  <a:close/>
                  <a:moveTo>
                    <a:pt x="2863734" y="864523"/>
                  </a:moveTo>
                  <a:lnTo>
                    <a:pt x="2863734" y="0"/>
                  </a:lnTo>
                  <a:cubicBezTo>
                    <a:pt x="3102466" y="0"/>
                    <a:pt x="3295996" y="193529"/>
                    <a:pt x="3295996" y="432261"/>
                  </a:cubicBezTo>
                  <a:cubicBezTo>
                    <a:pt x="3295996" y="670993"/>
                    <a:pt x="3102466" y="864523"/>
                    <a:pt x="2863734" y="864523"/>
                  </a:cubicBezTo>
                  <a:close/>
                </a:path>
              </a:pathLst>
            </a:custGeom>
            <a:solidFill>
              <a:srgbClr val="1A96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8" name="Rounded Rectangle 2">
              <a:extLst>
                <a:ext uri="{FF2B5EF4-FFF2-40B4-BE49-F238E27FC236}">
                  <a16:creationId xmlns:a16="http://schemas.microsoft.com/office/drawing/2014/main" id="{8F3F8F4E-CE17-E925-3FFA-1E5E8B3D1570}"/>
                </a:ext>
              </a:extLst>
            </p:cNvPr>
            <p:cNvSpPr/>
            <p:nvPr/>
          </p:nvSpPr>
          <p:spPr>
            <a:xfrm>
              <a:off x="3025832" y="2269374"/>
              <a:ext cx="3295996" cy="864523"/>
            </a:xfrm>
            <a:custGeom>
              <a:avLst/>
              <a:gdLst/>
              <a:ahLst/>
              <a:cxnLst/>
              <a:rect l="0" t="0" r="0" b="0"/>
              <a:pathLst>
                <a:path w="3295996" h="864523">
                  <a:moveTo>
                    <a:pt x="2863734" y="864523"/>
                  </a:moveTo>
                  <a:lnTo>
                    <a:pt x="0" y="864523"/>
                  </a:lnTo>
                  <a:moveTo>
                    <a:pt x="0" y="0"/>
                  </a:moveTo>
                  <a:lnTo>
                    <a:pt x="2863734" y="0"/>
                  </a:lnTo>
                  <a:moveTo>
                    <a:pt x="2863734" y="0"/>
                  </a:moveTo>
                  <a:cubicBezTo>
                    <a:pt x="3102466" y="0"/>
                    <a:pt x="3295996" y="193529"/>
                    <a:pt x="3295996" y="432261"/>
                  </a:cubicBezTo>
                  <a:cubicBezTo>
                    <a:pt x="3295996" y="670993"/>
                    <a:pt x="3102466" y="864523"/>
                    <a:pt x="2863734" y="864523"/>
                  </a:cubicBezTo>
                  <a:moveTo>
                    <a:pt x="0" y="864523"/>
                  </a:moveTo>
                  <a:lnTo>
                    <a:pt x="0" y="0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09" name="Group 6">
            <a:extLst>
              <a:ext uri="{FF2B5EF4-FFF2-40B4-BE49-F238E27FC236}">
                <a16:creationId xmlns:a16="http://schemas.microsoft.com/office/drawing/2014/main" id="{697A2AEE-C36F-9BEB-7FAE-E3F0330B30A8}"/>
              </a:ext>
            </a:extLst>
          </p:cNvPr>
          <p:cNvGrpSpPr/>
          <p:nvPr/>
        </p:nvGrpSpPr>
        <p:grpSpPr>
          <a:xfrm>
            <a:off x="9007250" y="5213152"/>
            <a:ext cx="2431472" cy="864523"/>
            <a:chOff x="3025832" y="4430683"/>
            <a:chExt cx="2431472" cy="864523"/>
          </a:xfrm>
        </p:grpSpPr>
        <p:sp>
          <p:nvSpPr>
            <p:cNvPr id="110" name="Rounded Rectangle 4">
              <a:extLst>
                <a:ext uri="{FF2B5EF4-FFF2-40B4-BE49-F238E27FC236}">
                  <a16:creationId xmlns:a16="http://schemas.microsoft.com/office/drawing/2014/main" id="{A203CB0C-F04A-D40B-264E-6514FA0A1046}"/>
                </a:ext>
              </a:extLst>
            </p:cNvPr>
            <p:cNvSpPr/>
            <p:nvPr/>
          </p:nvSpPr>
          <p:spPr>
            <a:xfrm>
              <a:off x="3025832" y="4430683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0" y="0"/>
                  </a:moveTo>
                  <a:lnTo>
                    <a:pt x="1999210" y="0"/>
                  </a:lnTo>
                  <a:lnTo>
                    <a:pt x="1999210" y="864523"/>
                  </a:lnTo>
                  <a:lnTo>
                    <a:pt x="0" y="864523"/>
                  </a:lnTo>
                  <a:close/>
                  <a:moveTo>
                    <a:pt x="1999210" y="864523"/>
                  </a:moveTo>
                  <a:lnTo>
                    <a:pt x="1999210" y="0"/>
                  </a:lnTo>
                  <a:cubicBezTo>
                    <a:pt x="2237942" y="0"/>
                    <a:pt x="2431472" y="193529"/>
                    <a:pt x="2431472" y="432261"/>
                  </a:cubicBezTo>
                  <a:cubicBezTo>
                    <a:pt x="2431472" y="670993"/>
                    <a:pt x="2237942" y="864523"/>
                    <a:pt x="1999210" y="864523"/>
                  </a:cubicBezTo>
                  <a:close/>
                </a:path>
              </a:pathLst>
            </a:custGeom>
            <a:solidFill>
              <a:srgbClr val="87C8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1" name="Rounded Rectangle 5">
              <a:extLst>
                <a:ext uri="{FF2B5EF4-FFF2-40B4-BE49-F238E27FC236}">
                  <a16:creationId xmlns:a16="http://schemas.microsoft.com/office/drawing/2014/main" id="{AA3A429E-7333-2BE8-2028-C947EE7EAD14}"/>
                </a:ext>
              </a:extLst>
            </p:cNvPr>
            <p:cNvSpPr/>
            <p:nvPr/>
          </p:nvSpPr>
          <p:spPr>
            <a:xfrm>
              <a:off x="3025832" y="4430683"/>
              <a:ext cx="2431472" cy="864523"/>
            </a:xfrm>
            <a:custGeom>
              <a:avLst/>
              <a:gdLst/>
              <a:ahLst/>
              <a:cxnLst/>
              <a:rect l="0" t="0" r="0" b="0"/>
              <a:pathLst>
                <a:path w="2431472" h="864523">
                  <a:moveTo>
                    <a:pt x="1999210" y="864523"/>
                  </a:moveTo>
                  <a:lnTo>
                    <a:pt x="0" y="864523"/>
                  </a:lnTo>
                  <a:moveTo>
                    <a:pt x="0" y="0"/>
                  </a:moveTo>
                  <a:lnTo>
                    <a:pt x="1999210" y="0"/>
                  </a:lnTo>
                  <a:moveTo>
                    <a:pt x="1999210" y="0"/>
                  </a:moveTo>
                  <a:cubicBezTo>
                    <a:pt x="2237942" y="0"/>
                    <a:pt x="2431472" y="193529"/>
                    <a:pt x="2431472" y="432261"/>
                  </a:cubicBezTo>
                  <a:cubicBezTo>
                    <a:pt x="2431472" y="670993"/>
                    <a:pt x="2237942" y="864523"/>
                    <a:pt x="1999210" y="864523"/>
                  </a:cubicBezTo>
                  <a:moveTo>
                    <a:pt x="0" y="864523"/>
                  </a:moveTo>
                  <a:lnTo>
                    <a:pt x="0" y="0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12" name="Group 9">
            <a:extLst>
              <a:ext uri="{FF2B5EF4-FFF2-40B4-BE49-F238E27FC236}">
                <a16:creationId xmlns:a16="http://schemas.microsoft.com/office/drawing/2014/main" id="{9B426C1B-0E44-1B5F-E167-439049038237}"/>
              </a:ext>
            </a:extLst>
          </p:cNvPr>
          <p:cNvGrpSpPr/>
          <p:nvPr/>
        </p:nvGrpSpPr>
        <p:grpSpPr>
          <a:xfrm>
            <a:off x="6588318" y="1971189"/>
            <a:ext cx="2418932" cy="864523"/>
            <a:chOff x="378229" y="1188720"/>
            <a:chExt cx="2647603" cy="864523"/>
          </a:xfrm>
        </p:grpSpPr>
        <p:sp>
          <p:nvSpPr>
            <p:cNvPr id="113" name="Rounded Rectangle 7">
              <a:extLst>
                <a:ext uri="{FF2B5EF4-FFF2-40B4-BE49-F238E27FC236}">
                  <a16:creationId xmlns:a16="http://schemas.microsoft.com/office/drawing/2014/main" id="{5AF86830-34EB-7C82-FFAB-5059DCCE7D52}"/>
                </a:ext>
              </a:extLst>
            </p:cNvPr>
            <p:cNvSpPr/>
            <p:nvPr/>
          </p:nvSpPr>
          <p:spPr>
            <a:xfrm>
              <a:off x="378229" y="1188720"/>
              <a:ext cx="2647603" cy="864523"/>
            </a:xfrm>
            <a:custGeom>
              <a:avLst/>
              <a:gdLst/>
              <a:ahLst/>
              <a:cxnLst/>
              <a:rect l="0" t="0" r="0" b="0"/>
              <a:pathLst>
                <a:path w="2647603" h="864523">
                  <a:moveTo>
                    <a:pt x="432261" y="0"/>
                  </a:moveTo>
                  <a:lnTo>
                    <a:pt x="2647603" y="0"/>
                  </a:lnTo>
                  <a:lnTo>
                    <a:pt x="2647603" y="864523"/>
                  </a:lnTo>
                  <a:lnTo>
                    <a:pt x="432261" y="864523"/>
                  </a:lnTo>
                  <a:close/>
                  <a:moveTo>
                    <a:pt x="432261" y="0"/>
                  </a:moveTo>
                  <a:lnTo>
                    <a:pt x="432261" y="864523"/>
                  </a:ln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close/>
                </a:path>
              </a:pathLst>
            </a:custGeom>
            <a:solidFill>
              <a:srgbClr val="0B88F1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4" name="Rounded Rectangle 8">
              <a:extLst>
                <a:ext uri="{FF2B5EF4-FFF2-40B4-BE49-F238E27FC236}">
                  <a16:creationId xmlns:a16="http://schemas.microsoft.com/office/drawing/2014/main" id="{A769C16C-86F5-C9B9-10D3-B71F8D624B79}"/>
                </a:ext>
              </a:extLst>
            </p:cNvPr>
            <p:cNvSpPr/>
            <p:nvPr/>
          </p:nvSpPr>
          <p:spPr>
            <a:xfrm>
              <a:off x="378229" y="1188720"/>
              <a:ext cx="2647603" cy="864523"/>
            </a:xfrm>
            <a:custGeom>
              <a:avLst/>
              <a:gdLst/>
              <a:ahLst/>
              <a:cxnLst/>
              <a:rect l="0" t="0" r="0" b="0"/>
              <a:pathLst>
                <a:path w="2647603" h="864523">
                  <a:moveTo>
                    <a:pt x="2647603" y="0"/>
                  </a:moveTo>
                  <a:lnTo>
                    <a:pt x="432261" y="0"/>
                  </a:lnTo>
                  <a:moveTo>
                    <a:pt x="2647603" y="864523"/>
                  </a:moveTo>
                  <a:lnTo>
                    <a:pt x="432261" y="864523"/>
                  </a:lnTo>
                  <a:moveTo>
                    <a:pt x="432261" y="864523"/>
                  </a:move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moveTo>
                    <a:pt x="2647603" y="0"/>
                  </a:moveTo>
                  <a:lnTo>
                    <a:pt x="2647603" y="864523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grpSp>
        <p:nvGrpSpPr>
          <p:cNvPr id="115" name="Group 12">
            <a:extLst>
              <a:ext uri="{FF2B5EF4-FFF2-40B4-BE49-F238E27FC236}">
                <a16:creationId xmlns:a16="http://schemas.microsoft.com/office/drawing/2014/main" id="{43A457DB-2268-5C62-7E59-885FDE015DD1}"/>
              </a:ext>
            </a:extLst>
          </p:cNvPr>
          <p:cNvGrpSpPr/>
          <p:nvPr/>
        </p:nvGrpSpPr>
        <p:grpSpPr>
          <a:xfrm>
            <a:off x="6306560" y="4132498"/>
            <a:ext cx="2700689" cy="864523"/>
            <a:chOff x="162098" y="3350029"/>
            <a:chExt cx="2863734" cy="864523"/>
          </a:xfrm>
        </p:grpSpPr>
        <p:sp>
          <p:nvSpPr>
            <p:cNvPr id="116" name="Rounded Rectangle 10">
              <a:extLst>
                <a:ext uri="{FF2B5EF4-FFF2-40B4-BE49-F238E27FC236}">
                  <a16:creationId xmlns:a16="http://schemas.microsoft.com/office/drawing/2014/main" id="{9FB19D26-29F8-55F5-010E-672209A5EAD1}"/>
                </a:ext>
              </a:extLst>
            </p:cNvPr>
            <p:cNvSpPr/>
            <p:nvPr/>
          </p:nvSpPr>
          <p:spPr>
            <a:xfrm>
              <a:off x="162098" y="3350029"/>
              <a:ext cx="2863734" cy="864523"/>
            </a:xfrm>
            <a:custGeom>
              <a:avLst/>
              <a:gdLst/>
              <a:ahLst/>
              <a:cxnLst/>
              <a:rect l="0" t="0" r="0" b="0"/>
              <a:pathLst>
                <a:path w="2863734" h="864523">
                  <a:moveTo>
                    <a:pt x="432261" y="0"/>
                  </a:moveTo>
                  <a:lnTo>
                    <a:pt x="2863734" y="0"/>
                  </a:lnTo>
                  <a:lnTo>
                    <a:pt x="2863734" y="864523"/>
                  </a:lnTo>
                  <a:lnTo>
                    <a:pt x="432261" y="864523"/>
                  </a:lnTo>
                  <a:close/>
                  <a:moveTo>
                    <a:pt x="432261" y="0"/>
                  </a:moveTo>
                  <a:lnTo>
                    <a:pt x="432261" y="864523"/>
                  </a:ln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close/>
                </a:path>
              </a:pathLst>
            </a:custGeom>
            <a:solidFill>
              <a:srgbClr val="37A3FF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7" name="Rounded Rectangle 11">
              <a:extLst>
                <a:ext uri="{FF2B5EF4-FFF2-40B4-BE49-F238E27FC236}">
                  <a16:creationId xmlns:a16="http://schemas.microsoft.com/office/drawing/2014/main" id="{E4E86BD7-772D-776E-E5F0-4D9C185A9E8D}"/>
                </a:ext>
              </a:extLst>
            </p:cNvPr>
            <p:cNvSpPr/>
            <p:nvPr/>
          </p:nvSpPr>
          <p:spPr>
            <a:xfrm>
              <a:off x="162098" y="3350029"/>
              <a:ext cx="2863734" cy="864523"/>
            </a:xfrm>
            <a:custGeom>
              <a:avLst/>
              <a:gdLst/>
              <a:ahLst/>
              <a:cxnLst/>
              <a:rect l="0" t="0" r="0" b="0"/>
              <a:pathLst>
                <a:path w="2863734" h="864523">
                  <a:moveTo>
                    <a:pt x="2863734" y="0"/>
                  </a:moveTo>
                  <a:lnTo>
                    <a:pt x="432261" y="0"/>
                  </a:lnTo>
                  <a:moveTo>
                    <a:pt x="2863734" y="864523"/>
                  </a:moveTo>
                  <a:lnTo>
                    <a:pt x="432261" y="864523"/>
                  </a:lnTo>
                  <a:moveTo>
                    <a:pt x="432261" y="864523"/>
                  </a:moveTo>
                  <a:cubicBezTo>
                    <a:pt x="193529" y="864523"/>
                    <a:pt x="0" y="670993"/>
                    <a:pt x="0" y="432261"/>
                  </a:cubicBezTo>
                  <a:cubicBezTo>
                    <a:pt x="0" y="193529"/>
                    <a:pt x="193529" y="0"/>
                    <a:pt x="432261" y="0"/>
                  </a:cubicBezTo>
                  <a:moveTo>
                    <a:pt x="2863734" y="0"/>
                  </a:moveTo>
                  <a:lnTo>
                    <a:pt x="2863734" y="864523"/>
                  </a:lnTo>
                </a:path>
              </a:pathLst>
            </a:custGeom>
            <a:noFill/>
            <a:ln w="6753">
              <a:solidFill>
                <a:srgbClr val="FFFFFF"/>
              </a:solidFill>
            </a:ln>
          </p:spPr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18" name="TextBox 14">
            <a:extLst>
              <a:ext uri="{FF2B5EF4-FFF2-40B4-BE49-F238E27FC236}">
                <a16:creationId xmlns:a16="http://schemas.microsoft.com/office/drawing/2014/main" id="{CA950D71-D65A-ED42-EC4D-29BED5E8E186}"/>
              </a:ext>
            </a:extLst>
          </p:cNvPr>
          <p:cNvSpPr txBox="1"/>
          <p:nvPr/>
        </p:nvSpPr>
        <p:spPr>
          <a:xfrm>
            <a:off x="9133327" y="2046806"/>
            <a:ext cx="2253822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0" dirty="0" err="1">
                <a:solidFill>
                  <a:srgbClr val="1A1A1A"/>
                </a:solidFill>
                <a:latin typeface="Roboto"/>
              </a:rPr>
              <a:t>Vertrieb</a:t>
            </a:r>
            <a:r>
              <a:rPr sz="1400" b="0" dirty="0">
                <a:solidFill>
                  <a:srgbClr val="1A1A1A"/>
                </a:solidFill>
                <a:latin typeface="Roboto"/>
              </a:rPr>
              <a:t> und </a:t>
            </a:r>
            <a:r>
              <a:rPr sz="1400" b="0" dirty="0" err="1">
                <a:solidFill>
                  <a:srgbClr val="1A1A1A"/>
                </a:solidFill>
                <a:latin typeface="Roboto"/>
              </a:rPr>
              <a:t>Beratung</a:t>
            </a:r>
            <a:r>
              <a:rPr sz="1400" b="0" dirty="0">
                <a:solidFill>
                  <a:srgbClr val="1A1A1A"/>
                </a:solidFill>
                <a:latin typeface="Roboto"/>
              </a:rPr>
              <a:t> für
</a:t>
            </a:r>
            <a:r>
              <a:rPr sz="1400" b="0" dirty="0" err="1">
                <a:solidFill>
                  <a:srgbClr val="1A1A1A"/>
                </a:solidFill>
                <a:latin typeface="Roboto"/>
              </a:rPr>
              <a:t>Geschäftsanwendungen</a:t>
            </a:r>
            <a:r>
              <a:rPr sz="1400" b="0" dirty="0">
                <a:solidFill>
                  <a:srgbClr val="1A1A1A"/>
                </a:solidFill>
                <a:latin typeface="Roboto"/>
              </a:rPr>
              <a:t> </a:t>
            </a:r>
            <a:r>
              <a:rPr sz="1400" b="0" dirty="0" err="1">
                <a:solidFill>
                  <a:srgbClr val="1A1A1A"/>
                </a:solidFill>
                <a:latin typeface="Roboto"/>
              </a:rPr>
              <a:t>wie</a:t>
            </a:r>
            <a:r>
              <a:rPr sz="1400" b="0" dirty="0">
                <a:solidFill>
                  <a:srgbClr val="1A1A1A"/>
                </a:solidFill>
                <a:latin typeface="Roboto"/>
              </a:rPr>
              <a:t>
</a:t>
            </a:r>
            <a:r>
              <a:rPr sz="1400" b="0" dirty="0" err="1">
                <a:solidFill>
                  <a:srgbClr val="1A1A1A"/>
                </a:solidFill>
                <a:latin typeface="Roboto"/>
              </a:rPr>
              <a:t>Proffix</a:t>
            </a:r>
            <a:r>
              <a:rPr sz="1400" b="0" dirty="0">
                <a:solidFill>
                  <a:srgbClr val="1A1A1A"/>
                </a:solidFill>
                <a:latin typeface="Roboto"/>
              </a:rPr>
              <a:t> und EVOPRO.</a:t>
            </a:r>
          </a:p>
        </p:txBody>
      </p:sp>
      <p:sp>
        <p:nvSpPr>
          <p:cNvPr id="119" name="TextBox 15">
            <a:extLst>
              <a:ext uri="{FF2B5EF4-FFF2-40B4-BE49-F238E27FC236}">
                <a16:creationId xmlns:a16="http://schemas.microsoft.com/office/drawing/2014/main" id="{2646CE63-D7D6-B0A7-B505-DB4B2DBD8A6E}"/>
              </a:ext>
            </a:extLst>
          </p:cNvPr>
          <p:cNvSpPr txBox="1"/>
          <p:nvPr/>
        </p:nvSpPr>
        <p:spPr>
          <a:xfrm>
            <a:off x="7316697" y="2310601"/>
            <a:ext cx="1596591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1" err="1">
                <a:solidFill>
                  <a:srgbClr val="FFFFFF"/>
                </a:solidFill>
                <a:latin typeface="Roboto"/>
              </a:rPr>
              <a:t>Vertrieb</a:t>
            </a:r>
            <a:r>
              <a:rPr sz="1400" b="1">
                <a:solidFill>
                  <a:srgbClr val="FFFFFF"/>
                </a:solidFill>
                <a:latin typeface="Roboto"/>
              </a:rPr>
              <a:t> </a:t>
            </a:r>
            <a:r>
              <a:rPr lang="de-DE" sz="1400" b="1">
                <a:solidFill>
                  <a:srgbClr val="FFFFFF"/>
                </a:solidFill>
                <a:latin typeface="Roboto"/>
              </a:rPr>
              <a:t>&amp;</a:t>
            </a:r>
            <a:r>
              <a:rPr sz="1400" b="1">
                <a:solidFill>
                  <a:srgbClr val="FFFFFF"/>
                </a:solidFill>
                <a:latin typeface="Roboto"/>
              </a:rPr>
              <a:t> </a:t>
            </a:r>
            <a:r>
              <a:rPr sz="1400" b="1" err="1">
                <a:solidFill>
                  <a:srgbClr val="FFFFFF"/>
                </a:solidFill>
                <a:latin typeface="Roboto"/>
              </a:rPr>
              <a:t>Beratung</a:t>
            </a:r>
            <a:endParaRPr sz="1400" b="1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20" name="TextBox 16">
            <a:extLst>
              <a:ext uri="{FF2B5EF4-FFF2-40B4-BE49-F238E27FC236}">
                <a16:creationId xmlns:a16="http://schemas.microsoft.com/office/drawing/2014/main" id="{49D134B1-FE4F-1704-02FE-35175DE36E98}"/>
              </a:ext>
            </a:extLst>
          </p:cNvPr>
          <p:cNvSpPr txBox="1"/>
          <p:nvPr/>
        </p:nvSpPr>
        <p:spPr>
          <a:xfrm>
            <a:off x="6494356" y="3032903"/>
            <a:ext cx="2418932" cy="64633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0" err="1">
                <a:solidFill>
                  <a:srgbClr val="1A1A1A"/>
                </a:solidFill>
                <a:latin typeface="Roboto"/>
              </a:rPr>
              <a:t>Implementierung</a:t>
            </a:r>
            <a:r>
              <a:rPr sz="1400" b="0">
                <a:solidFill>
                  <a:srgbClr val="1A1A1A"/>
                </a:solidFill>
                <a:latin typeface="Roboto"/>
              </a:rPr>
              <a:t> und </a:t>
            </a:r>
            <a:r>
              <a:rPr sz="1400" b="0" err="1">
                <a:solidFill>
                  <a:srgbClr val="1A1A1A"/>
                </a:solidFill>
                <a:latin typeface="Roboto"/>
              </a:rPr>
              <a:t>Wartung</a:t>
            </a:r>
            <a:r>
              <a:rPr sz="1400" b="0">
                <a:solidFill>
                  <a:srgbClr val="1A1A1A"/>
                </a:solidFill>
                <a:latin typeface="Roboto"/>
              </a:rPr>
              <a:t>
von </a:t>
            </a:r>
            <a:r>
              <a:rPr lang="de-DE" sz="1400" b="0">
                <a:solidFill>
                  <a:srgbClr val="1A1A1A"/>
                </a:solidFill>
                <a:latin typeface="Roboto"/>
              </a:rPr>
              <a:t>Business-Software </a:t>
            </a:r>
            <a:r>
              <a:rPr sz="1400" b="0">
                <a:solidFill>
                  <a:srgbClr val="1A1A1A"/>
                </a:solidFill>
                <a:latin typeface="Roboto"/>
              </a:rPr>
              <a:t>für
</a:t>
            </a:r>
            <a:r>
              <a:rPr sz="1400" b="0" err="1">
                <a:solidFill>
                  <a:srgbClr val="1A1A1A"/>
                </a:solidFill>
                <a:latin typeface="Roboto"/>
              </a:rPr>
              <a:t>Unternehmen</a:t>
            </a:r>
            <a:r>
              <a:rPr sz="1400" b="0">
                <a:solidFill>
                  <a:srgbClr val="1A1A1A"/>
                </a:solidFill>
                <a:latin typeface="Roboto"/>
              </a:rPr>
              <a:t>.</a:t>
            </a:r>
          </a:p>
        </p:txBody>
      </p:sp>
      <p:sp>
        <p:nvSpPr>
          <p:cNvPr id="121" name="TextBox 17">
            <a:extLst>
              <a:ext uri="{FF2B5EF4-FFF2-40B4-BE49-F238E27FC236}">
                <a16:creationId xmlns:a16="http://schemas.microsoft.com/office/drawing/2014/main" id="{F8704342-77BE-B6CE-304D-99D6B88984FC}"/>
              </a:ext>
            </a:extLst>
          </p:cNvPr>
          <p:cNvSpPr txBox="1"/>
          <p:nvPr/>
        </p:nvSpPr>
        <p:spPr>
          <a:xfrm>
            <a:off x="9133327" y="3394050"/>
            <a:ext cx="2274662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1" err="1">
                <a:solidFill>
                  <a:srgbClr val="FFFFFF"/>
                </a:solidFill>
                <a:latin typeface="Roboto"/>
              </a:rPr>
              <a:t>Implementierung</a:t>
            </a:r>
            <a:r>
              <a:rPr sz="1400" b="1">
                <a:solidFill>
                  <a:srgbClr val="FFFFFF"/>
                </a:solidFill>
                <a:latin typeface="Roboto"/>
              </a:rPr>
              <a:t> </a:t>
            </a:r>
            <a:r>
              <a:rPr lang="de-DE" sz="1400" b="1">
                <a:solidFill>
                  <a:srgbClr val="FFFFFF"/>
                </a:solidFill>
                <a:latin typeface="Roboto"/>
              </a:rPr>
              <a:t>&amp;</a:t>
            </a:r>
            <a:r>
              <a:rPr sz="1400" b="1">
                <a:solidFill>
                  <a:srgbClr val="FFFFFF"/>
                </a:solidFill>
                <a:latin typeface="Roboto"/>
              </a:rPr>
              <a:t> </a:t>
            </a:r>
            <a:r>
              <a:rPr sz="1400" b="1" err="1">
                <a:solidFill>
                  <a:srgbClr val="FFFFFF"/>
                </a:solidFill>
                <a:latin typeface="Roboto"/>
              </a:rPr>
              <a:t>Wartung</a:t>
            </a:r>
            <a:endParaRPr sz="1400" b="1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22" name="TextBox 18">
            <a:extLst>
              <a:ext uri="{FF2B5EF4-FFF2-40B4-BE49-F238E27FC236}">
                <a16:creationId xmlns:a16="http://schemas.microsoft.com/office/drawing/2014/main" id="{88D28B54-3E18-52DD-220A-605EB51C8D32}"/>
              </a:ext>
            </a:extLst>
          </p:cNvPr>
          <p:cNvSpPr txBox="1"/>
          <p:nvPr/>
        </p:nvSpPr>
        <p:spPr>
          <a:xfrm>
            <a:off x="9133327" y="4127066"/>
            <a:ext cx="2226572" cy="86177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0">
                <a:solidFill>
                  <a:srgbClr val="1A1A1A"/>
                </a:solidFill>
                <a:latin typeface="Roboto"/>
              </a:rPr>
              <a:t>Schulungen und Support für
Benutzer und
Systemadministratoren der
Software.</a:t>
            </a:r>
          </a:p>
        </p:txBody>
      </p:sp>
      <p:sp>
        <p:nvSpPr>
          <p:cNvPr id="123" name="TextBox 19">
            <a:extLst>
              <a:ext uri="{FF2B5EF4-FFF2-40B4-BE49-F238E27FC236}">
                <a16:creationId xmlns:a16="http://schemas.microsoft.com/office/drawing/2014/main" id="{B9CC8D9E-C9A3-30E4-56E1-326C4903D123}"/>
              </a:ext>
            </a:extLst>
          </p:cNvPr>
          <p:cNvSpPr txBox="1"/>
          <p:nvPr/>
        </p:nvSpPr>
        <p:spPr>
          <a:xfrm>
            <a:off x="7046924" y="4461986"/>
            <a:ext cx="1804981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1" err="1">
                <a:solidFill>
                  <a:srgbClr val="FFFFFF"/>
                </a:solidFill>
                <a:latin typeface="Roboto"/>
              </a:rPr>
              <a:t>Schulungen</a:t>
            </a:r>
            <a:r>
              <a:rPr sz="1400" b="1">
                <a:solidFill>
                  <a:srgbClr val="FFFFFF"/>
                </a:solidFill>
                <a:latin typeface="Roboto"/>
              </a:rPr>
              <a:t> </a:t>
            </a:r>
            <a:r>
              <a:rPr lang="de-DE" sz="1400" b="1">
                <a:solidFill>
                  <a:srgbClr val="FFFFFF"/>
                </a:solidFill>
                <a:latin typeface="Roboto"/>
              </a:rPr>
              <a:t>&amp;</a:t>
            </a:r>
            <a:r>
              <a:rPr sz="1400" b="1">
                <a:solidFill>
                  <a:srgbClr val="FFFFFF"/>
                </a:solidFill>
                <a:latin typeface="Roboto"/>
              </a:rPr>
              <a:t> Support</a:t>
            </a:r>
          </a:p>
        </p:txBody>
      </p:sp>
      <p:sp>
        <p:nvSpPr>
          <p:cNvPr id="124" name="TextBox 20">
            <a:extLst>
              <a:ext uri="{FF2B5EF4-FFF2-40B4-BE49-F238E27FC236}">
                <a16:creationId xmlns:a16="http://schemas.microsoft.com/office/drawing/2014/main" id="{51D42CA4-894B-B83C-14C5-188E10C84047}"/>
              </a:ext>
            </a:extLst>
          </p:cNvPr>
          <p:cNvSpPr txBox="1"/>
          <p:nvPr/>
        </p:nvSpPr>
        <p:spPr>
          <a:xfrm>
            <a:off x="6558710" y="5194212"/>
            <a:ext cx="2292294" cy="86177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r"/>
            <a:r>
              <a:rPr sz="1400" b="0" err="1">
                <a:solidFill>
                  <a:srgbClr val="1A1A1A"/>
                </a:solidFill>
                <a:latin typeface="Roboto"/>
              </a:rPr>
              <a:t>Technischer</a:t>
            </a:r>
            <a:r>
              <a:rPr sz="1400" b="0">
                <a:solidFill>
                  <a:srgbClr val="1A1A1A"/>
                </a:solidFill>
                <a:latin typeface="Roboto"/>
              </a:rPr>
              <a:t> </a:t>
            </a:r>
            <a:r>
              <a:rPr sz="1400" b="0" err="1">
                <a:solidFill>
                  <a:srgbClr val="1A1A1A"/>
                </a:solidFill>
                <a:latin typeface="Roboto"/>
              </a:rPr>
              <a:t>Betrieb</a:t>
            </a:r>
            <a:r>
              <a:rPr sz="1400" b="0">
                <a:solidFill>
                  <a:srgbClr val="1A1A1A"/>
                </a:solidFill>
                <a:latin typeface="Roboto"/>
              </a:rPr>
              <a:t>,
</a:t>
            </a:r>
            <a:r>
              <a:rPr sz="1400" b="0" err="1">
                <a:solidFill>
                  <a:srgbClr val="1A1A1A"/>
                </a:solidFill>
                <a:latin typeface="Roboto"/>
              </a:rPr>
              <a:t>Sicherheitsmanagement</a:t>
            </a:r>
            <a:r>
              <a:rPr sz="1400" b="0">
                <a:solidFill>
                  <a:srgbClr val="1A1A1A"/>
                </a:solidFill>
                <a:latin typeface="Roboto"/>
              </a:rPr>
              <a:t> und
Updates für die
</a:t>
            </a:r>
            <a:r>
              <a:rPr sz="1400" b="0" err="1">
                <a:solidFill>
                  <a:srgbClr val="1A1A1A"/>
                </a:solidFill>
                <a:latin typeface="Roboto"/>
              </a:rPr>
              <a:t>Softwaresysteme</a:t>
            </a:r>
            <a:r>
              <a:rPr sz="1400" b="0">
                <a:solidFill>
                  <a:srgbClr val="1A1A1A"/>
                </a:solidFill>
                <a:latin typeface="Roboto"/>
              </a:rPr>
              <a:t>.</a:t>
            </a:r>
          </a:p>
        </p:txBody>
      </p:sp>
      <p:sp>
        <p:nvSpPr>
          <p:cNvPr id="125" name="TextBox 21">
            <a:extLst>
              <a:ext uri="{FF2B5EF4-FFF2-40B4-BE49-F238E27FC236}">
                <a16:creationId xmlns:a16="http://schemas.microsoft.com/office/drawing/2014/main" id="{273460FC-F7C1-B32F-FA49-5674F3EA853C}"/>
              </a:ext>
            </a:extLst>
          </p:cNvPr>
          <p:cNvSpPr txBox="1"/>
          <p:nvPr/>
        </p:nvSpPr>
        <p:spPr>
          <a:xfrm>
            <a:off x="9133327" y="5555359"/>
            <a:ext cx="1625445" cy="21544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>
            <a:spAutoFit/>
          </a:bodyPr>
          <a:lstStyle/>
          <a:p>
            <a:pPr algn="l"/>
            <a:r>
              <a:rPr sz="1400" b="1">
                <a:solidFill>
                  <a:srgbClr val="FFFFFF"/>
                </a:solidFill>
                <a:latin typeface="Roboto"/>
              </a:rPr>
              <a:t>Technischer Betrieb</a:t>
            </a:r>
          </a:p>
        </p:txBody>
      </p:sp>
      <p:sp>
        <p:nvSpPr>
          <p:cNvPr id="126" name="Rounded Rectangle 22">
            <a:extLst>
              <a:ext uri="{FF2B5EF4-FFF2-40B4-BE49-F238E27FC236}">
                <a16:creationId xmlns:a16="http://schemas.microsoft.com/office/drawing/2014/main" id="{29F1617F-DDBD-5FA6-549A-E32EB181E8DE}"/>
              </a:ext>
            </a:extLst>
          </p:cNvPr>
          <p:cNvSpPr/>
          <p:nvPr/>
        </p:nvSpPr>
        <p:spPr>
          <a:xfrm>
            <a:off x="6879166" y="2248106"/>
            <a:ext cx="310688" cy="311745"/>
          </a:xfrm>
          <a:custGeom>
            <a:avLst/>
            <a:gdLst/>
            <a:ahLst/>
            <a:cxnLst/>
            <a:rect l="0" t="0" r="0" b="0"/>
            <a:pathLst>
              <a:path w="310688" h="311745">
                <a:moveTo>
                  <a:pt x="270163" y="272189"/>
                </a:moveTo>
                <a:lnTo>
                  <a:pt x="217076" y="282861"/>
                </a:lnTo>
                <a:moveTo>
                  <a:pt x="222885" y="222885"/>
                </a:moveTo>
                <a:lnTo>
                  <a:pt x="197894" y="233151"/>
                </a:lnTo>
                <a:cubicBezTo>
                  <a:pt x="193911" y="234773"/>
                  <a:pt x="189451" y="234773"/>
                  <a:pt x="185467" y="233151"/>
                </a:cubicBezTo>
                <a:cubicBezTo>
                  <a:pt x="179628" y="230694"/>
                  <a:pt x="175756" y="225061"/>
                  <a:pt x="175552" y="218730"/>
                </a:cubicBezTo>
                <a:cubicBezTo>
                  <a:pt x="175349" y="212399"/>
                  <a:pt x="178852" y="206529"/>
                  <a:pt x="184521" y="203703"/>
                </a:cubicBezTo>
                <a:lnTo>
                  <a:pt x="209376" y="191546"/>
                </a:lnTo>
                <a:cubicBezTo>
                  <a:pt x="212462" y="189937"/>
                  <a:pt x="215893" y="189103"/>
                  <a:pt x="219372" y="189114"/>
                </a:cubicBezTo>
                <a:cubicBezTo>
                  <a:pt x="221999" y="189101"/>
                  <a:pt x="224607" y="189559"/>
                  <a:pt x="227072" y="190465"/>
                </a:cubicBezTo>
                <a:lnTo>
                  <a:pt x="272730" y="207890"/>
                </a:lnTo>
                <a:moveTo>
                  <a:pt x="207350" y="229233"/>
                </a:moveTo>
                <a:lnTo>
                  <a:pt x="233286" y="257871"/>
                </a:lnTo>
                <a:cubicBezTo>
                  <a:pt x="236348" y="261819"/>
                  <a:pt x="235752" y="267479"/>
                  <a:pt x="231935" y="270703"/>
                </a:cubicBezTo>
                <a:lnTo>
                  <a:pt x="184656" y="308526"/>
                </a:lnTo>
                <a:cubicBezTo>
                  <a:pt x="180880" y="311745"/>
                  <a:pt x="175216" y="311323"/>
                  <a:pt x="171959" y="307581"/>
                </a:cubicBezTo>
                <a:lnTo>
                  <a:pt x="140485" y="283671"/>
                </a:lnTo>
                <a:lnTo>
                  <a:pt x="121573" y="283671"/>
                </a:lnTo>
                <a:moveTo>
                  <a:pt x="121573" y="216130"/>
                </a:moveTo>
                <a:lnTo>
                  <a:pt x="159936" y="199786"/>
                </a:lnTo>
                <a:cubicBezTo>
                  <a:pt x="162246" y="198815"/>
                  <a:pt x="164725" y="198310"/>
                  <a:pt x="167231" y="198300"/>
                </a:cubicBezTo>
                <a:cubicBezTo>
                  <a:pt x="171470" y="198290"/>
                  <a:pt x="175597" y="199665"/>
                  <a:pt x="178983" y="202217"/>
                </a:cubicBezTo>
                <a:lnTo>
                  <a:pt x="182360" y="205054"/>
                </a:lnTo>
                <a:moveTo>
                  <a:pt x="81049" y="202622"/>
                </a:moveTo>
                <a:lnTo>
                  <a:pt x="108065" y="202622"/>
                </a:lnTo>
                <a:cubicBezTo>
                  <a:pt x="115525" y="202622"/>
                  <a:pt x="121573" y="208670"/>
                  <a:pt x="121573" y="216130"/>
                </a:cubicBezTo>
                <a:lnTo>
                  <a:pt x="121573" y="283671"/>
                </a:lnTo>
                <a:cubicBezTo>
                  <a:pt x="121573" y="291132"/>
                  <a:pt x="115525" y="297180"/>
                  <a:pt x="108065" y="297180"/>
                </a:cubicBezTo>
                <a:lnTo>
                  <a:pt x="81049" y="297180"/>
                </a:lnTo>
                <a:moveTo>
                  <a:pt x="310688" y="297180"/>
                </a:moveTo>
                <a:lnTo>
                  <a:pt x="283671" y="297180"/>
                </a:lnTo>
                <a:cubicBezTo>
                  <a:pt x="276211" y="297180"/>
                  <a:pt x="270163" y="291132"/>
                  <a:pt x="270163" y="283671"/>
                </a:cubicBezTo>
                <a:lnTo>
                  <a:pt x="270163" y="216130"/>
                </a:lnTo>
                <a:cubicBezTo>
                  <a:pt x="270163" y="208670"/>
                  <a:pt x="276211" y="202622"/>
                  <a:pt x="283671" y="202622"/>
                </a:cubicBezTo>
                <a:lnTo>
                  <a:pt x="310688" y="202622"/>
                </a:lnTo>
                <a:moveTo>
                  <a:pt x="47278" y="310688"/>
                </a:moveTo>
                <a:lnTo>
                  <a:pt x="6754" y="310688"/>
                </a:lnTo>
                <a:cubicBezTo>
                  <a:pt x="3023" y="310688"/>
                  <a:pt x="0" y="307664"/>
                  <a:pt x="0" y="303934"/>
                </a:cubicBezTo>
                <a:lnTo>
                  <a:pt x="0" y="40524"/>
                </a:lnTo>
                <a:cubicBezTo>
                  <a:pt x="0" y="18143"/>
                  <a:pt x="18143" y="0"/>
                  <a:pt x="40524" y="0"/>
                </a:cubicBezTo>
                <a:lnTo>
                  <a:pt x="222885" y="0"/>
                </a:lnTo>
                <a:moveTo>
                  <a:pt x="148590" y="54032"/>
                </a:moveTo>
                <a:lnTo>
                  <a:pt x="40524" y="54032"/>
                </a:lnTo>
                <a:moveTo>
                  <a:pt x="148590" y="94557"/>
                </a:moveTo>
                <a:lnTo>
                  <a:pt x="40524" y="94557"/>
                </a:lnTo>
                <a:moveTo>
                  <a:pt x="40524" y="135081"/>
                </a:moveTo>
                <a:lnTo>
                  <a:pt x="87803" y="135081"/>
                </a:lnTo>
                <a:moveTo>
                  <a:pt x="189114" y="168852"/>
                </a:moveTo>
                <a:lnTo>
                  <a:pt x="189114" y="33770"/>
                </a:lnTo>
                <a:cubicBezTo>
                  <a:pt x="189114" y="15119"/>
                  <a:pt x="204234" y="0"/>
                  <a:pt x="222885" y="0"/>
                </a:cubicBezTo>
                <a:cubicBezTo>
                  <a:pt x="241526" y="0"/>
                  <a:pt x="256655" y="15129"/>
                  <a:pt x="256655" y="40524"/>
                </a:cubicBezTo>
                <a:lnTo>
                  <a:pt x="189114" y="40524"/>
                </a:ln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27" name="Rounded Rectangle 23">
            <a:extLst>
              <a:ext uri="{FF2B5EF4-FFF2-40B4-BE49-F238E27FC236}">
                <a16:creationId xmlns:a16="http://schemas.microsoft.com/office/drawing/2014/main" id="{33541A92-9DBB-8393-14C2-D0B5F2766D04}"/>
              </a:ext>
            </a:extLst>
          </p:cNvPr>
          <p:cNvSpPr/>
          <p:nvPr/>
        </p:nvSpPr>
        <p:spPr>
          <a:xfrm>
            <a:off x="11501951" y="3371435"/>
            <a:ext cx="305702" cy="305702"/>
          </a:xfrm>
          <a:custGeom>
            <a:avLst/>
            <a:gdLst/>
            <a:ahLst/>
            <a:cxnLst/>
            <a:rect l="0" t="0" r="0" b="0"/>
            <a:pathLst>
              <a:path w="305702" h="305702">
                <a:moveTo>
                  <a:pt x="178361" y="305702"/>
                </a:moveTo>
                <a:cubicBezTo>
                  <a:pt x="187645" y="279895"/>
                  <a:pt x="212002" y="262585"/>
                  <a:pt x="239427" y="262305"/>
                </a:cubicBezTo>
                <a:cubicBezTo>
                  <a:pt x="266852" y="262025"/>
                  <a:pt x="291557" y="278834"/>
                  <a:pt x="301366" y="304446"/>
                </a:cubicBezTo>
                <a:moveTo>
                  <a:pt x="286183" y="196475"/>
                </a:moveTo>
                <a:cubicBezTo>
                  <a:pt x="286468" y="213127"/>
                  <a:pt x="277748" y="228638"/>
                  <a:pt x="263372" y="237047"/>
                </a:cubicBezTo>
                <a:cubicBezTo>
                  <a:pt x="248997" y="245456"/>
                  <a:pt x="231203" y="245456"/>
                  <a:pt x="216827" y="237047"/>
                </a:cubicBezTo>
                <a:cubicBezTo>
                  <a:pt x="202452" y="228638"/>
                  <a:pt x="193732" y="213127"/>
                  <a:pt x="194017" y="196475"/>
                </a:cubicBezTo>
                <a:moveTo>
                  <a:pt x="256100" y="139781"/>
                </a:moveTo>
                <a:cubicBezTo>
                  <a:pt x="277838" y="146811"/>
                  <a:pt x="292568" y="167050"/>
                  <a:pt x="292572" y="189897"/>
                </a:cubicBezTo>
                <a:moveTo>
                  <a:pt x="187195" y="196475"/>
                </a:moveTo>
                <a:lnTo>
                  <a:pt x="187195" y="189897"/>
                </a:lnTo>
                <a:cubicBezTo>
                  <a:pt x="187195" y="165713"/>
                  <a:pt x="203661" y="144635"/>
                  <a:pt x="227125" y="138782"/>
                </a:cubicBezTo>
                <a:moveTo>
                  <a:pt x="174025" y="196475"/>
                </a:moveTo>
                <a:lnTo>
                  <a:pt x="305702" y="196475"/>
                </a:lnTo>
                <a:moveTo>
                  <a:pt x="144550" y="230462"/>
                </a:moveTo>
                <a:lnTo>
                  <a:pt x="134716" y="219561"/>
                </a:lnTo>
                <a:cubicBezTo>
                  <a:pt x="130826" y="215260"/>
                  <a:pt x="125298" y="212806"/>
                  <a:pt x="119499" y="212806"/>
                </a:cubicBezTo>
                <a:cubicBezTo>
                  <a:pt x="113700" y="212806"/>
                  <a:pt x="108172" y="215260"/>
                  <a:pt x="104282" y="219561"/>
                </a:cubicBezTo>
                <a:lnTo>
                  <a:pt x="94434" y="230462"/>
                </a:lnTo>
                <a:cubicBezTo>
                  <a:pt x="88620" y="236891"/>
                  <a:pt x="79390" y="238970"/>
                  <a:pt x="71381" y="235653"/>
                </a:cubicBezTo>
                <a:cubicBezTo>
                  <a:pt x="63371" y="232337"/>
                  <a:pt x="58313" y="224342"/>
                  <a:pt x="58746" y="215684"/>
                </a:cubicBezTo>
                <a:lnTo>
                  <a:pt x="59502" y="201014"/>
                </a:lnTo>
                <a:cubicBezTo>
                  <a:pt x="59796" y="195222"/>
                  <a:pt x="57624" y="189576"/>
                  <a:pt x="53523" y="185475"/>
                </a:cubicBezTo>
                <a:cubicBezTo>
                  <a:pt x="49422" y="181374"/>
                  <a:pt x="43776" y="179201"/>
                  <a:pt x="37984" y="179495"/>
                </a:cubicBezTo>
                <a:lnTo>
                  <a:pt x="23314" y="180238"/>
                </a:lnTo>
                <a:cubicBezTo>
                  <a:pt x="14648" y="180688"/>
                  <a:pt x="6639" y="175631"/>
                  <a:pt x="3319" y="167614"/>
                </a:cubicBezTo>
                <a:cubicBezTo>
                  <a:pt x="0" y="159597"/>
                  <a:pt x="2089" y="150358"/>
                  <a:pt x="8536" y="144550"/>
                </a:cubicBezTo>
                <a:lnTo>
                  <a:pt x="19437" y="134716"/>
                </a:lnTo>
                <a:cubicBezTo>
                  <a:pt x="23737" y="130826"/>
                  <a:pt x="26191" y="125297"/>
                  <a:pt x="26191" y="119499"/>
                </a:cubicBezTo>
                <a:cubicBezTo>
                  <a:pt x="26191" y="113700"/>
                  <a:pt x="23737" y="108172"/>
                  <a:pt x="19437" y="104282"/>
                </a:cubicBezTo>
                <a:lnTo>
                  <a:pt x="8536" y="94448"/>
                </a:lnTo>
                <a:cubicBezTo>
                  <a:pt x="2095" y="88635"/>
                  <a:pt x="9" y="79398"/>
                  <a:pt x="3327" y="71382"/>
                </a:cubicBezTo>
                <a:cubicBezTo>
                  <a:pt x="6645" y="63366"/>
                  <a:pt x="14649" y="58306"/>
                  <a:pt x="23314" y="58746"/>
                </a:cubicBezTo>
                <a:lnTo>
                  <a:pt x="37984" y="59502"/>
                </a:lnTo>
                <a:cubicBezTo>
                  <a:pt x="43775" y="59792"/>
                  <a:pt x="49418" y="57618"/>
                  <a:pt x="53518" y="53518"/>
                </a:cubicBezTo>
                <a:cubicBezTo>
                  <a:pt x="57618" y="49418"/>
                  <a:pt x="59792" y="43775"/>
                  <a:pt x="59502" y="37984"/>
                </a:cubicBezTo>
                <a:lnTo>
                  <a:pt x="58746" y="23314"/>
                </a:lnTo>
                <a:cubicBezTo>
                  <a:pt x="58313" y="14656"/>
                  <a:pt x="63371" y="6661"/>
                  <a:pt x="71381" y="3344"/>
                </a:cubicBezTo>
                <a:cubicBezTo>
                  <a:pt x="79390" y="27"/>
                  <a:pt x="88620" y="2106"/>
                  <a:pt x="94434" y="8536"/>
                </a:cubicBezTo>
                <a:lnTo>
                  <a:pt x="104282" y="19437"/>
                </a:lnTo>
                <a:cubicBezTo>
                  <a:pt x="108172" y="23737"/>
                  <a:pt x="113700" y="26191"/>
                  <a:pt x="119499" y="26191"/>
                </a:cubicBezTo>
                <a:cubicBezTo>
                  <a:pt x="125297" y="26191"/>
                  <a:pt x="130826" y="23737"/>
                  <a:pt x="134716" y="19437"/>
                </a:cubicBezTo>
                <a:lnTo>
                  <a:pt x="144550" y="8536"/>
                </a:lnTo>
                <a:cubicBezTo>
                  <a:pt x="150358" y="2089"/>
                  <a:pt x="159597" y="0"/>
                  <a:pt x="167614" y="3319"/>
                </a:cubicBezTo>
                <a:cubicBezTo>
                  <a:pt x="175631" y="6639"/>
                  <a:pt x="180688" y="14648"/>
                  <a:pt x="180238" y="23314"/>
                </a:cubicBezTo>
                <a:lnTo>
                  <a:pt x="179495" y="37984"/>
                </a:lnTo>
                <a:cubicBezTo>
                  <a:pt x="179201" y="43776"/>
                  <a:pt x="181374" y="49422"/>
                  <a:pt x="185475" y="53523"/>
                </a:cubicBezTo>
                <a:cubicBezTo>
                  <a:pt x="189576" y="57624"/>
                  <a:pt x="195222" y="59796"/>
                  <a:pt x="201014" y="59502"/>
                </a:cubicBezTo>
                <a:lnTo>
                  <a:pt x="215684" y="58746"/>
                </a:lnTo>
                <a:cubicBezTo>
                  <a:pt x="224348" y="58305"/>
                  <a:pt x="232352" y="63366"/>
                  <a:pt x="235670" y="71382"/>
                </a:cubicBezTo>
                <a:cubicBezTo>
                  <a:pt x="238988" y="79398"/>
                  <a:pt x="236902" y="88635"/>
                  <a:pt x="230462" y="94448"/>
                </a:cubicBezTo>
                <a:lnTo>
                  <a:pt x="219560" y="104282"/>
                </a:lnTo>
                <a:moveTo>
                  <a:pt x="72402" y="119492"/>
                </a:moveTo>
                <a:cubicBezTo>
                  <a:pt x="72402" y="145499"/>
                  <a:pt x="93485" y="166581"/>
                  <a:pt x="119492" y="166581"/>
                </a:cubicBezTo>
                <a:cubicBezTo>
                  <a:pt x="145499" y="166581"/>
                  <a:pt x="166581" y="145499"/>
                  <a:pt x="166581" y="119492"/>
                </a:cubicBezTo>
                <a:cubicBezTo>
                  <a:pt x="166581" y="93485"/>
                  <a:pt x="145499" y="72402"/>
                  <a:pt x="119492" y="72402"/>
                </a:cubicBezTo>
                <a:cubicBezTo>
                  <a:pt x="93485" y="72402"/>
                  <a:pt x="72402" y="93485"/>
                  <a:pt x="72402" y="119492"/>
                </a:cubicBezTo>
                <a:moveTo>
                  <a:pt x="250819" y="163313"/>
                </a:moveTo>
                <a:lnTo>
                  <a:pt x="230556" y="163313"/>
                </a:lnTo>
                <a:lnTo>
                  <a:pt x="226031" y="131420"/>
                </a:lnTo>
                <a:cubicBezTo>
                  <a:pt x="225755" y="129471"/>
                  <a:pt x="226343" y="127499"/>
                  <a:pt x="227641" y="126020"/>
                </a:cubicBezTo>
                <a:cubicBezTo>
                  <a:pt x="228939" y="124541"/>
                  <a:pt x="230817" y="123701"/>
                  <a:pt x="232785" y="123720"/>
                </a:cubicBezTo>
                <a:lnTo>
                  <a:pt x="248671" y="123720"/>
                </a:lnTo>
                <a:cubicBezTo>
                  <a:pt x="250639" y="123701"/>
                  <a:pt x="252517" y="124541"/>
                  <a:pt x="253815" y="126020"/>
                </a:cubicBezTo>
                <a:cubicBezTo>
                  <a:pt x="255112" y="127499"/>
                  <a:pt x="255700" y="129471"/>
                  <a:pt x="255425" y="131420"/>
                </a:cubicBezTo>
                <a:close/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28" name="Rounded Rectangle 24">
            <a:extLst>
              <a:ext uri="{FF2B5EF4-FFF2-40B4-BE49-F238E27FC236}">
                <a16:creationId xmlns:a16="http://schemas.microsoft.com/office/drawing/2014/main" id="{C6C8CED2-A7D0-A0E6-5F81-04C0C8B67656}"/>
              </a:ext>
            </a:extLst>
          </p:cNvPr>
          <p:cNvSpPr/>
          <p:nvPr/>
        </p:nvSpPr>
        <p:spPr>
          <a:xfrm>
            <a:off x="6619162" y="4409407"/>
            <a:ext cx="305122" cy="310696"/>
          </a:xfrm>
          <a:custGeom>
            <a:avLst/>
            <a:gdLst/>
            <a:ahLst/>
            <a:cxnLst/>
            <a:rect l="0" t="0" r="0" b="0"/>
            <a:pathLst>
              <a:path w="305122" h="310696">
                <a:moveTo>
                  <a:pt x="115940" y="310696"/>
                </a:moveTo>
                <a:lnTo>
                  <a:pt x="115940" y="299660"/>
                </a:lnTo>
                <a:cubicBezTo>
                  <a:pt x="116898" y="274424"/>
                  <a:pt x="137634" y="254460"/>
                  <a:pt x="162888" y="254460"/>
                </a:cubicBezTo>
                <a:cubicBezTo>
                  <a:pt x="188142" y="254460"/>
                  <a:pt x="208878" y="274424"/>
                  <a:pt x="209836" y="299660"/>
                </a:cubicBezTo>
                <a:lnTo>
                  <a:pt x="209836" y="310696"/>
                </a:lnTo>
                <a:moveTo>
                  <a:pt x="136797" y="203266"/>
                </a:moveTo>
                <a:cubicBezTo>
                  <a:pt x="136792" y="188857"/>
                  <a:pt x="148883" y="177173"/>
                  <a:pt x="163800" y="177173"/>
                </a:cubicBezTo>
                <a:cubicBezTo>
                  <a:pt x="178716" y="177173"/>
                  <a:pt x="190807" y="188857"/>
                  <a:pt x="190803" y="203266"/>
                </a:cubicBezTo>
                <a:cubicBezTo>
                  <a:pt x="190807" y="217675"/>
                  <a:pt x="178716" y="229358"/>
                  <a:pt x="163800" y="229358"/>
                </a:cubicBezTo>
                <a:cubicBezTo>
                  <a:pt x="148883" y="229358"/>
                  <a:pt x="136792" y="217675"/>
                  <a:pt x="136797" y="203266"/>
                </a:cubicBezTo>
                <a:moveTo>
                  <a:pt x="209836" y="310696"/>
                </a:moveTo>
                <a:lnTo>
                  <a:pt x="209836" y="299660"/>
                </a:lnTo>
                <a:cubicBezTo>
                  <a:pt x="210694" y="274348"/>
                  <a:pt x="231463" y="254272"/>
                  <a:pt x="256790" y="254272"/>
                </a:cubicBezTo>
                <a:cubicBezTo>
                  <a:pt x="282117" y="254272"/>
                  <a:pt x="302886" y="274348"/>
                  <a:pt x="303744" y="299660"/>
                </a:cubicBezTo>
                <a:lnTo>
                  <a:pt x="303744" y="310696"/>
                </a:lnTo>
                <a:moveTo>
                  <a:pt x="230692" y="203266"/>
                </a:moveTo>
                <a:cubicBezTo>
                  <a:pt x="230688" y="188857"/>
                  <a:pt x="242779" y="177173"/>
                  <a:pt x="257695" y="177173"/>
                </a:cubicBezTo>
                <a:cubicBezTo>
                  <a:pt x="272612" y="177173"/>
                  <a:pt x="284703" y="188857"/>
                  <a:pt x="284698" y="203266"/>
                </a:cubicBezTo>
                <a:cubicBezTo>
                  <a:pt x="284703" y="217675"/>
                  <a:pt x="272612" y="229358"/>
                  <a:pt x="257695" y="229358"/>
                </a:cubicBezTo>
                <a:cubicBezTo>
                  <a:pt x="242779" y="229358"/>
                  <a:pt x="230688" y="217675"/>
                  <a:pt x="230692" y="203266"/>
                </a:cubicBezTo>
                <a:moveTo>
                  <a:pt x="183994" y="8"/>
                </a:moveTo>
                <a:lnTo>
                  <a:pt x="291303" y="8"/>
                </a:lnTo>
                <a:cubicBezTo>
                  <a:pt x="298930" y="8"/>
                  <a:pt x="305115" y="6187"/>
                  <a:pt x="305122" y="13814"/>
                </a:cubicBezTo>
                <a:lnTo>
                  <a:pt x="305122" y="103575"/>
                </a:lnTo>
                <a:cubicBezTo>
                  <a:pt x="305115" y="111202"/>
                  <a:pt x="298930" y="117381"/>
                  <a:pt x="291303" y="117381"/>
                </a:cubicBezTo>
                <a:lnTo>
                  <a:pt x="172958" y="117381"/>
                </a:lnTo>
                <a:moveTo>
                  <a:pt x="271149" y="77356"/>
                </a:moveTo>
                <a:lnTo>
                  <a:pt x="258614" y="57472"/>
                </a:lnTo>
                <a:lnTo>
                  <a:pt x="235380" y="71277"/>
                </a:lnTo>
                <a:lnTo>
                  <a:pt x="217954" y="50569"/>
                </a:lnTo>
                <a:moveTo>
                  <a:pt x="20708" y="35278"/>
                </a:moveTo>
                <a:cubicBezTo>
                  <a:pt x="20703" y="15796"/>
                  <a:pt x="36495" y="0"/>
                  <a:pt x="55977" y="0"/>
                </a:cubicBezTo>
                <a:cubicBezTo>
                  <a:pt x="75460" y="0"/>
                  <a:pt x="91252" y="15796"/>
                  <a:pt x="91247" y="35278"/>
                </a:cubicBezTo>
                <a:cubicBezTo>
                  <a:pt x="91252" y="54760"/>
                  <a:pt x="75460" y="70557"/>
                  <a:pt x="55977" y="70557"/>
                </a:cubicBezTo>
                <a:cubicBezTo>
                  <a:pt x="36495" y="70557"/>
                  <a:pt x="20703" y="54761"/>
                  <a:pt x="20708" y="35278"/>
                </a:cubicBezTo>
                <a:moveTo>
                  <a:pt x="0" y="190001"/>
                </a:moveTo>
                <a:lnTo>
                  <a:pt x="0" y="136562"/>
                </a:lnTo>
                <a:cubicBezTo>
                  <a:pt x="0" y="124411"/>
                  <a:pt x="4832" y="112758"/>
                  <a:pt x="13433" y="104173"/>
                </a:cubicBezTo>
                <a:cubicBezTo>
                  <a:pt x="22033" y="95587"/>
                  <a:pt x="33694" y="90775"/>
                  <a:pt x="45846" y="90797"/>
                </a:cubicBezTo>
                <a:lnTo>
                  <a:pt x="90261" y="90797"/>
                </a:lnTo>
                <a:cubicBezTo>
                  <a:pt x="94944" y="90800"/>
                  <a:pt x="99368" y="88648"/>
                  <a:pt x="102256" y="84961"/>
                </a:cubicBezTo>
                <a:lnTo>
                  <a:pt x="142930" y="32712"/>
                </a:lnTo>
                <a:cubicBezTo>
                  <a:pt x="150710" y="22998"/>
                  <a:pt x="164825" y="21277"/>
                  <a:pt x="174711" y="28839"/>
                </a:cubicBezTo>
                <a:cubicBezTo>
                  <a:pt x="184596" y="36400"/>
                  <a:pt x="186632" y="50473"/>
                  <a:pt x="179294" y="60525"/>
                </a:cubicBezTo>
                <a:lnTo>
                  <a:pt x="178929" y="60984"/>
                </a:lnTo>
                <a:lnTo>
                  <a:pt x="104391" y="158486"/>
                </a:lnTo>
                <a:lnTo>
                  <a:pt x="104391" y="158486"/>
                </a:lnTo>
                <a:lnTo>
                  <a:pt x="104391" y="191176"/>
                </a:lnTo>
                <a:moveTo>
                  <a:pt x="279173" y="117381"/>
                </a:moveTo>
                <a:lnTo>
                  <a:pt x="279173" y="142533"/>
                </a:lnTo>
                <a:moveTo>
                  <a:pt x="55977" y="142533"/>
                </a:moveTo>
                <a:lnTo>
                  <a:pt x="55977" y="121730"/>
                </a:ln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129" name="Rounded Rectangle 25">
            <a:extLst>
              <a:ext uri="{FF2B5EF4-FFF2-40B4-BE49-F238E27FC236}">
                <a16:creationId xmlns:a16="http://schemas.microsoft.com/office/drawing/2014/main" id="{846D2C35-B437-CD88-5E71-90CC48971D93}"/>
              </a:ext>
            </a:extLst>
          </p:cNvPr>
          <p:cNvSpPr/>
          <p:nvPr/>
        </p:nvSpPr>
        <p:spPr>
          <a:xfrm>
            <a:off x="10844363" y="5483316"/>
            <a:ext cx="312036" cy="301829"/>
          </a:xfrm>
          <a:custGeom>
            <a:avLst/>
            <a:gdLst/>
            <a:ahLst/>
            <a:cxnLst/>
            <a:rect l="0" t="0" r="0" b="0"/>
            <a:pathLst>
              <a:path w="312036" h="301829">
                <a:moveTo>
                  <a:pt x="164752" y="212301"/>
                </a:moveTo>
                <a:cubicBezTo>
                  <a:pt x="191908" y="201821"/>
                  <a:pt x="209846" y="175717"/>
                  <a:pt x="209867" y="146612"/>
                </a:cubicBezTo>
                <a:lnTo>
                  <a:pt x="209867" y="125158"/>
                </a:lnTo>
                <a:cubicBezTo>
                  <a:pt x="209867" y="121108"/>
                  <a:pt x="206567" y="117807"/>
                  <a:pt x="202516" y="117807"/>
                </a:cubicBezTo>
                <a:lnTo>
                  <a:pt x="121695" y="117807"/>
                </a:lnTo>
                <a:cubicBezTo>
                  <a:pt x="117645" y="117807"/>
                  <a:pt x="114344" y="121108"/>
                  <a:pt x="114344" y="125158"/>
                </a:cubicBezTo>
                <a:lnTo>
                  <a:pt x="114344" y="146612"/>
                </a:lnTo>
                <a:cubicBezTo>
                  <a:pt x="114387" y="175738"/>
                  <a:pt x="132304" y="201843"/>
                  <a:pt x="159458" y="212322"/>
                </a:cubicBezTo>
                <a:cubicBezTo>
                  <a:pt x="161174" y="212987"/>
                  <a:pt x="163059" y="212987"/>
                  <a:pt x="164752" y="212322"/>
                </a:cubicBezTo>
                <a:close/>
                <a:moveTo>
                  <a:pt x="61502" y="157127"/>
                </a:moveTo>
                <a:cubicBezTo>
                  <a:pt x="61495" y="101556"/>
                  <a:pt x="106541" y="56504"/>
                  <a:pt x="162111" y="56504"/>
                </a:cubicBezTo>
                <a:cubicBezTo>
                  <a:pt x="217681" y="56504"/>
                  <a:pt x="262728" y="101556"/>
                  <a:pt x="262720" y="157127"/>
                </a:cubicBezTo>
                <a:cubicBezTo>
                  <a:pt x="262728" y="212697"/>
                  <a:pt x="217681" y="257749"/>
                  <a:pt x="162111" y="257749"/>
                </a:cubicBezTo>
                <a:cubicBezTo>
                  <a:pt x="106541" y="257749"/>
                  <a:pt x="61495" y="212697"/>
                  <a:pt x="61502" y="157127"/>
                </a:cubicBezTo>
                <a:moveTo>
                  <a:pt x="271825" y="42469"/>
                </a:moveTo>
                <a:cubicBezTo>
                  <a:pt x="271825" y="31368"/>
                  <a:pt x="280824" y="22369"/>
                  <a:pt x="291925" y="22369"/>
                </a:cubicBezTo>
                <a:cubicBezTo>
                  <a:pt x="303026" y="22369"/>
                  <a:pt x="312025" y="31368"/>
                  <a:pt x="312025" y="42469"/>
                </a:cubicBezTo>
                <a:cubicBezTo>
                  <a:pt x="312025" y="53570"/>
                  <a:pt x="303026" y="62569"/>
                  <a:pt x="291925" y="62569"/>
                </a:cubicBezTo>
                <a:cubicBezTo>
                  <a:pt x="280824" y="62569"/>
                  <a:pt x="271825" y="53570"/>
                  <a:pt x="271825" y="42469"/>
                </a:cubicBezTo>
                <a:moveTo>
                  <a:pt x="52371" y="42469"/>
                </a:moveTo>
                <a:cubicBezTo>
                  <a:pt x="52371" y="53570"/>
                  <a:pt x="43372" y="62569"/>
                  <a:pt x="32271" y="62569"/>
                </a:cubicBezTo>
                <a:cubicBezTo>
                  <a:pt x="21170" y="62569"/>
                  <a:pt x="12170" y="53570"/>
                  <a:pt x="12170" y="42469"/>
                </a:cubicBezTo>
                <a:cubicBezTo>
                  <a:pt x="12170" y="31368"/>
                  <a:pt x="21170" y="22369"/>
                  <a:pt x="32271" y="22369"/>
                </a:cubicBezTo>
                <a:cubicBezTo>
                  <a:pt x="43372" y="22369"/>
                  <a:pt x="52371" y="31368"/>
                  <a:pt x="52371" y="42469"/>
                </a:cubicBezTo>
                <a:moveTo>
                  <a:pt x="0" y="0"/>
                </a:moveTo>
                <a:moveTo>
                  <a:pt x="109753" y="243147"/>
                </a:moveTo>
                <a:lnTo>
                  <a:pt x="89258" y="272133"/>
                </a:lnTo>
                <a:lnTo>
                  <a:pt x="12452" y="272131"/>
                </a:lnTo>
                <a:moveTo>
                  <a:pt x="0" y="0"/>
                </a:moveTo>
                <a:moveTo>
                  <a:pt x="312036" y="272133"/>
                </a:moveTo>
                <a:lnTo>
                  <a:pt x="240688" y="272131"/>
                </a:lnTo>
                <a:lnTo>
                  <a:pt x="218663" y="240825"/>
                </a:lnTo>
                <a:moveTo>
                  <a:pt x="52352" y="42463"/>
                </a:moveTo>
                <a:lnTo>
                  <a:pt x="89247" y="42463"/>
                </a:lnTo>
                <a:lnTo>
                  <a:pt x="109331" y="71128"/>
                </a:lnTo>
                <a:moveTo>
                  <a:pt x="0" y="0"/>
                </a:moveTo>
                <a:moveTo>
                  <a:pt x="214863" y="71340"/>
                </a:moveTo>
                <a:lnTo>
                  <a:pt x="234935" y="42463"/>
                </a:lnTo>
                <a:lnTo>
                  <a:pt x="271830" y="42463"/>
                </a:lnTo>
                <a:moveTo>
                  <a:pt x="0" y="0"/>
                </a:moveTo>
                <a:moveTo>
                  <a:pt x="282326" y="301829"/>
                </a:moveTo>
                <a:lnTo>
                  <a:pt x="312024" y="272133"/>
                </a:lnTo>
                <a:lnTo>
                  <a:pt x="282326" y="242435"/>
                </a:lnTo>
                <a:moveTo>
                  <a:pt x="41870" y="301829"/>
                </a:moveTo>
                <a:lnTo>
                  <a:pt x="12172" y="272133"/>
                </a:lnTo>
                <a:lnTo>
                  <a:pt x="41870" y="242435"/>
                </a:lnTo>
              </a:path>
            </a:pathLst>
          </a:custGeom>
          <a:noFill/>
          <a:ln w="6753">
            <a:solidFill>
              <a:srgbClr val="FFFFFF"/>
            </a:solidFill>
          </a:ln>
        </p:spPr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3E1A9CF-6B04-3E18-3A5B-9D821F28B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t>5</a:t>
            </a:fld>
            <a:endParaRPr lang="de-CH"/>
          </a:p>
        </p:txBody>
      </p:sp>
      <p:pic>
        <p:nvPicPr>
          <p:cNvPr id="6" name="Grafik 5" descr="Ein Bild, das Schrift, Grafiken, Grafikdesign, Logo enthält.&#10;&#10;KI-generierte Inhalte können fehlerhaft sein.">
            <a:extLst>
              <a:ext uri="{FF2B5EF4-FFF2-40B4-BE49-F238E27FC236}">
                <a16:creationId xmlns:a16="http://schemas.microsoft.com/office/drawing/2014/main" id="{954B4365-22A5-DA46-B66A-43331C082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861" y="1358879"/>
            <a:ext cx="2418932" cy="320397"/>
          </a:xfrm>
          <a:prstGeom prst="rect">
            <a:avLst/>
          </a:prstGeom>
        </p:spPr>
      </p:pic>
      <p:pic>
        <p:nvPicPr>
          <p:cNvPr id="8" name="Grafik 7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F605EBBC-2BA1-D4CC-7B48-9D786F88A7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123" y="1303276"/>
            <a:ext cx="1804555" cy="37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952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6EBF88-6EEA-8B7E-DC6E-2DCAADAA7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de-DE"/>
              <a:t>Unser Vorgehen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A98A997-8218-475C-5B1C-8462A5BE8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136" y="1435100"/>
            <a:ext cx="6524049" cy="4699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e-DE" b="1" dirty="0">
                <a:latin typeface="+mj-lt"/>
              </a:rPr>
              <a:t>Vorprojekt (1–2 Wochen)</a:t>
            </a:r>
            <a:br>
              <a:rPr lang="de-DE" b="1" dirty="0">
                <a:latin typeface="+mj-lt"/>
              </a:rPr>
            </a:br>
            <a:r>
              <a:rPr lang="de-DE" dirty="0"/>
              <a:t>Analyse der Anforderungen und Definition des MVP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de-DE" b="1" dirty="0">
                <a:latin typeface="+mj-lt"/>
              </a:rPr>
              <a:t>MVP (2–6 Wochen)</a:t>
            </a:r>
            <a:br>
              <a:rPr lang="de-DE" b="1" dirty="0">
                <a:latin typeface="+mj-lt"/>
              </a:rPr>
            </a:br>
            <a:r>
              <a:rPr lang="de-DE" dirty="0"/>
              <a:t>Entwicklung eines funktionalen Prototyps oder Simulationsmodells</a:t>
            </a:r>
          </a:p>
          <a:p>
            <a:pPr marL="0" indent="0">
              <a:spcBef>
                <a:spcPts val="3000"/>
              </a:spcBef>
              <a:buNone/>
            </a:pPr>
            <a:r>
              <a:rPr lang="de-DE" b="1" dirty="0">
                <a:latin typeface="+mj-lt"/>
              </a:rPr>
              <a:t>Iterative Weiterentwicklung</a:t>
            </a:r>
            <a:br>
              <a:rPr lang="de-DE" b="1" dirty="0">
                <a:latin typeface="+mj-lt"/>
              </a:rPr>
            </a:br>
            <a:r>
              <a:rPr lang="de-DE" dirty="0"/>
              <a:t>Verfeinerung und Erweiterung des Modells oder der Applikation in kurzen Zyklen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6AC619E-5F46-25D9-BC50-C25AE527A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1973A026-C81B-9E81-BFA0-54DB0EDC6E3F}"/>
              </a:ext>
            </a:extLst>
          </p:cNvPr>
          <p:cNvSpPr/>
          <p:nvPr/>
        </p:nvSpPr>
        <p:spPr>
          <a:xfrm>
            <a:off x="415925" y="1563116"/>
            <a:ext cx="603504" cy="557784"/>
          </a:xfrm>
          <a:prstGeom prst="ellipse">
            <a:avLst/>
          </a:prstGeom>
          <a:solidFill>
            <a:srgbClr val="D4D758"/>
          </a:solidFill>
          <a:ln>
            <a:solidFill>
              <a:srgbClr val="D4D7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>
                <a:latin typeface="+mj-lt"/>
              </a:rPr>
              <a:t>1</a:t>
            </a:r>
            <a:endParaRPr lang="de-CH" sz="2400" b="1">
              <a:latin typeface="+mj-lt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06C6B7C-30AD-FE0F-AADB-93A98718167E}"/>
              </a:ext>
            </a:extLst>
          </p:cNvPr>
          <p:cNvSpPr/>
          <p:nvPr/>
        </p:nvSpPr>
        <p:spPr>
          <a:xfrm>
            <a:off x="415925" y="2922895"/>
            <a:ext cx="603504" cy="557784"/>
          </a:xfrm>
          <a:prstGeom prst="ellipse">
            <a:avLst/>
          </a:prstGeom>
          <a:solidFill>
            <a:srgbClr val="D4D758"/>
          </a:solidFill>
          <a:ln>
            <a:solidFill>
              <a:srgbClr val="D4D7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>
                <a:latin typeface="+mj-lt"/>
              </a:rPr>
              <a:t>2</a:t>
            </a:r>
            <a:endParaRPr lang="de-CH" sz="2400" b="1">
              <a:latin typeface="+mj-lt"/>
            </a:endParaRP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BF84E10A-A4E5-9F55-56AF-FAB6683DF66D}"/>
              </a:ext>
            </a:extLst>
          </p:cNvPr>
          <p:cNvSpPr/>
          <p:nvPr/>
        </p:nvSpPr>
        <p:spPr>
          <a:xfrm>
            <a:off x="415925" y="4459044"/>
            <a:ext cx="603504" cy="557784"/>
          </a:xfrm>
          <a:prstGeom prst="ellipse">
            <a:avLst/>
          </a:prstGeom>
          <a:solidFill>
            <a:srgbClr val="D4D758"/>
          </a:solidFill>
          <a:ln>
            <a:solidFill>
              <a:srgbClr val="D4D75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>
                <a:latin typeface="+mj-lt"/>
              </a:rPr>
              <a:t>3</a:t>
            </a:r>
            <a:endParaRPr lang="de-CH" sz="2400" b="1">
              <a:latin typeface="+mj-lt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2C7C2ED-7E1D-C1AB-F786-C52B4D0F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6</a:t>
            </a:fld>
            <a:endParaRPr lang="de-CH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5A6AC33-5206-B49C-2818-DDBDAEDA4278}"/>
              </a:ext>
            </a:extLst>
          </p:cNvPr>
          <p:cNvSpPr/>
          <p:nvPr/>
        </p:nvSpPr>
        <p:spPr>
          <a:xfrm>
            <a:off x="8628182" y="1292470"/>
            <a:ext cx="1922585" cy="765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D4D758"/>
              </a:gs>
              <a:gs pos="83000">
                <a:srgbClr val="D4D758"/>
              </a:gs>
              <a:gs pos="100000">
                <a:srgbClr val="F1F2CA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830C831B-FF85-65FE-E2AA-26A2FF4C34EB}"/>
              </a:ext>
            </a:extLst>
          </p:cNvPr>
          <p:cNvSpPr/>
          <p:nvPr/>
        </p:nvSpPr>
        <p:spPr>
          <a:xfrm>
            <a:off x="8628181" y="2345517"/>
            <a:ext cx="1922586" cy="63819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D4D758"/>
              </a:gs>
              <a:gs pos="83000">
                <a:srgbClr val="D4D758"/>
              </a:gs>
              <a:gs pos="100000">
                <a:srgbClr val="F1F2CA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3885965B-64DD-2708-3093-AC8FE79556F7}"/>
              </a:ext>
            </a:extLst>
          </p:cNvPr>
          <p:cNvSpPr/>
          <p:nvPr/>
        </p:nvSpPr>
        <p:spPr>
          <a:xfrm>
            <a:off x="8628181" y="3270890"/>
            <a:ext cx="1922586" cy="765869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D4D758"/>
              </a:gs>
              <a:gs pos="83000">
                <a:srgbClr val="D4D758"/>
              </a:gs>
              <a:gs pos="100000">
                <a:srgbClr val="F1F2CA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2" name="Flussdiagramm: Verzweigung 11">
            <a:extLst>
              <a:ext uri="{FF2B5EF4-FFF2-40B4-BE49-F238E27FC236}">
                <a16:creationId xmlns:a16="http://schemas.microsoft.com/office/drawing/2014/main" id="{C03BF5C4-C9E4-FCEA-97BD-5C2ECCEE71CA}"/>
              </a:ext>
            </a:extLst>
          </p:cNvPr>
          <p:cNvSpPr/>
          <p:nvPr/>
        </p:nvSpPr>
        <p:spPr>
          <a:xfrm>
            <a:off x="8979874" y="4323937"/>
            <a:ext cx="1219200" cy="757115"/>
          </a:xfrm>
          <a:prstGeom prst="flowChartDecision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D4D758"/>
              </a:gs>
              <a:gs pos="83000">
                <a:srgbClr val="D4D758"/>
              </a:gs>
              <a:gs pos="100000">
                <a:srgbClr val="F1F2CA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3014572-C1F0-F253-9525-522F1B5DB91A}"/>
              </a:ext>
            </a:extLst>
          </p:cNvPr>
          <p:cNvSpPr/>
          <p:nvPr/>
        </p:nvSpPr>
        <p:spPr>
          <a:xfrm>
            <a:off x="8628182" y="5368231"/>
            <a:ext cx="1922585" cy="76586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rgbClr val="D4D758"/>
              </a:gs>
              <a:gs pos="83000">
                <a:srgbClr val="D4D758"/>
              </a:gs>
              <a:gs pos="100000">
                <a:srgbClr val="F1F2CA"/>
              </a:gs>
            </a:gsLst>
            <a:lin ang="5400000" scaled="1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1EFAC853-6C56-CB66-9885-B6E4FC0DCA55}"/>
              </a:ext>
            </a:extLst>
          </p:cNvPr>
          <p:cNvCxnSpPr>
            <a:cxnSpLocks/>
            <a:stCxn id="6" idx="4"/>
            <a:endCxn id="7" idx="0"/>
          </p:cNvCxnSpPr>
          <p:nvPr/>
        </p:nvCxnSpPr>
        <p:spPr>
          <a:xfrm flipH="1">
            <a:off x="9589474" y="2058339"/>
            <a:ext cx="1" cy="2871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8E288A9E-4E8A-5550-A1E1-EB9B8BE28FDE}"/>
              </a:ext>
            </a:extLst>
          </p:cNvPr>
          <p:cNvCxnSpPr>
            <a:cxnSpLocks/>
            <a:stCxn id="7" idx="2"/>
            <a:endCxn id="11" idx="0"/>
          </p:cNvCxnSpPr>
          <p:nvPr/>
        </p:nvCxnSpPr>
        <p:spPr>
          <a:xfrm>
            <a:off x="9589474" y="2983712"/>
            <a:ext cx="0" cy="2871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05C8F30B-661E-6FA4-6B1C-EF0653A00C23}"/>
              </a:ext>
            </a:extLst>
          </p:cNvPr>
          <p:cNvCxnSpPr>
            <a:stCxn id="11" idx="2"/>
            <a:endCxn id="12" idx="0"/>
          </p:cNvCxnSpPr>
          <p:nvPr/>
        </p:nvCxnSpPr>
        <p:spPr>
          <a:xfrm>
            <a:off x="9589474" y="4036759"/>
            <a:ext cx="0" cy="28717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Gerade Verbindung mit Pfeil 20">
            <a:extLst>
              <a:ext uri="{FF2B5EF4-FFF2-40B4-BE49-F238E27FC236}">
                <a16:creationId xmlns:a16="http://schemas.microsoft.com/office/drawing/2014/main" id="{54C029EB-D111-54D0-D6D8-C7D9E12E2D23}"/>
              </a:ext>
            </a:extLst>
          </p:cNvPr>
          <p:cNvCxnSpPr>
            <a:stCxn id="12" idx="2"/>
            <a:endCxn id="13" idx="0"/>
          </p:cNvCxnSpPr>
          <p:nvPr/>
        </p:nvCxnSpPr>
        <p:spPr>
          <a:xfrm>
            <a:off x="9589474" y="5081052"/>
            <a:ext cx="1" cy="28717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3" name="Verbinder: gewinkelt 22">
            <a:extLst>
              <a:ext uri="{FF2B5EF4-FFF2-40B4-BE49-F238E27FC236}">
                <a16:creationId xmlns:a16="http://schemas.microsoft.com/office/drawing/2014/main" id="{791BBB1D-7D37-33BB-E5AC-2DBFD789C27C}"/>
              </a:ext>
            </a:extLst>
          </p:cNvPr>
          <p:cNvCxnSpPr>
            <a:stCxn id="12" idx="1"/>
            <a:endCxn id="11" idx="1"/>
          </p:cNvCxnSpPr>
          <p:nvPr/>
        </p:nvCxnSpPr>
        <p:spPr>
          <a:xfrm rot="10800000">
            <a:off x="8628182" y="3653825"/>
            <a:ext cx="351693" cy="1048670"/>
          </a:xfrm>
          <a:prstGeom prst="bentConnector3">
            <a:avLst>
              <a:gd name="adj1" fmla="val 165000"/>
            </a:avLst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6725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25CBA9-2367-2C2E-3D6D-7813BD39B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Warum </a:t>
            </a:r>
            <a:r>
              <a:rPr lang="de-CH" err="1"/>
              <a:t>ProSim</a:t>
            </a:r>
            <a:r>
              <a:rPr lang="de-CH"/>
              <a:t>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1DA9F60-0B36-876C-3F53-D17D4EC2E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5925" y="1435100"/>
            <a:ext cx="10515600" cy="4699000"/>
          </a:xfrm>
        </p:spPr>
        <p:txBody>
          <a:bodyPr/>
          <a:lstStyle/>
          <a:p>
            <a:r>
              <a:rPr lang="de-DE"/>
              <a:t>Technische Exzellenz: Kombination aus Simulation, Datenanalyse und Optimierung</a:t>
            </a:r>
          </a:p>
          <a:p>
            <a:r>
              <a:rPr lang="de-DE"/>
              <a:t>Pragmatische Umsetzung: Fokus auf schnelle, greifbare Ergebnisse</a:t>
            </a:r>
          </a:p>
          <a:p>
            <a:r>
              <a:rPr lang="de-DE"/>
              <a:t>Branchenverständnis: Erfahrung in verschiedenen Sektoren wie Logistik, Produktion und Verkehr</a:t>
            </a:r>
          </a:p>
          <a:p>
            <a:r>
              <a:rPr lang="de-DE"/>
              <a:t>Kundennähe: Persönliche Betreuung und langfristige Partnerschaften</a:t>
            </a:r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485ACBF-7F15-C599-F41F-9744049E3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D20E997-CA03-7025-D04D-A718CC3A8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20733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3EEDB-5F3A-283A-7015-D6B86C8B4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 err="1"/>
              <a:t>ProSim</a:t>
            </a:r>
            <a:r>
              <a:rPr lang="de-CH"/>
              <a:t> in Zahlen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BF0AA0C-7A6B-BA93-615A-23C38244A7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/>
              <a:t>Ca. 360 zufriedene Kunden </a:t>
            </a:r>
            <a:endParaRPr lang="de-DE"/>
          </a:p>
          <a:p>
            <a:pPr lvl="1"/>
            <a:r>
              <a:rPr lang="de-DE"/>
              <a:t>Schlüsselkunden: Swiss, SBB und Imlig Käserei Oberriet GmbH</a:t>
            </a:r>
          </a:p>
          <a:p>
            <a:r>
              <a:rPr lang="de-DE"/>
              <a:t>14 Mitarbeiter </a:t>
            </a:r>
          </a:p>
          <a:p>
            <a:pPr lvl="1"/>
            <a:r>
              <a:rPr lang="de-DE"/>
              <a:t>Projektleiter, Software-Entwickler, Simulationsingenieur, Daten-Scientist</a:t>
            </a:r>
          </a:p>
          <a:p>
            <a:r>
              <a:rPr lang="de-DE"/>
              <a:t>Durchschnittlich ca. 20 </a:t>
            </a:r>
            <a:r>
              <a:rPr lang="de-DE" err="1"/>
              <a:t>grössere</a:t>
            </a:r>
            <a:r>
              <a:rPr lang="de-DE"/>
              <a:t> Software-Projekte pro Jahr</a:t>
            </a:r>
          </a:p>
          <a:p>
            <a:r>
              <a:rPr lang="de-DE"/>
              <a:t>Partner des Jahres 2022 &amp; 2024 von </a:t>
            </a:r>
            <a:r>
              <a:rPr lang="de-DE" err="1"/>
              <a:t>Proffix</a:t>
            </a:r>
            <a:r>
              <a:rPr lang="de-DE"/>
              <a:t> (ERP-Software)</a:t>
            </a:r>
          </a:p>
          <a:p>
            <a:r>
              <a:rPr lang="de-DE"/>
              <a:t>Träger des Labels „Swiss Made Software“</a:t>
            </a:r>
          </a:p>
          <a:p>
            <a:r>
              <a:rPr lang="de-DE"/>
              <a:t>Alles aus einer Hand: Entwicklung bis Support</a:t>
            </a:r>
          </a:p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DBAB2C-F97F-DC24-FD02-6C6CCD5C4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EDA67A-2FD9-3D32-09A8-A7C2F566E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000740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B72C3-0196-F038-EE1E-A8C711D740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318CC165-977D-9FDB-AF3F-C815F7B5AC00}"/>
              </a:ext>
            </a:extLst>
          </p:cNvPr>
          <p:cNvGrpSpPr/>
          <p:nvPr/>
        </p:nvGrpSpPr>
        <p:grpSpPr>
          <a:xfrm>
            <a:off x="-3857758" y="1424680"/>
            <a:ext cx="7938094" cy="415925"/>
            <a:chOff x="0" y="2345698"/>
            <a:chExt cx="7938094" cy="41592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A1191B7-28A8-F7EB-3C57-91110446F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593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59060C07-8FB4-AEC7-1B9B-2BDEB3384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345698"/>
              <a:ext cx="4508501" cy="415925"/>
            </a:xfrm>
            <a:custGeom>
              <a:avLst/>
              <a:gdLst>
                <a:gd name="T0" fmla="*/ 1227 w 1293"/>
                <a:gd name="T1" fmla="*/ 131 h 131"/>
                <a:gd name="T2" fmla="*/ 0 w 1293"/>
                <a:gd name="T3" fmla="*/ 131 h 131"/>
                <a:gd name="T4" fmla="*/ 0 w 1293"/>
                <a:gd name="T5" fmla="*/ 0 h 131"/>
                <a:gd name="T6" fmla="*/ 1227 w 1293"/>
                <a:gd name="T7" fmla="*/ 0 h 131"/>
                <a:gd name="T8" fmla="*/ 1293 w 1293"/>
                <a:gd name="T9" fmla="*/ 66 h 131"/>
                <a:gd name="T10" fmla="*/ 1293 w 1293"/>
                <a:gd name="T11" fmla="*/ 66 h 131"/>
                <a:gd name="T12" fmla="*/ 1227 w 1293"/>
                <a:gd name="T1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3" h="131">
                  <a:moveTo>
                    <a:pt x="1227" y="131"/>
                  </a:moveTo>
                  <a:cubicBezTo>
                    <a:pt x="0" y="131"/>
                    <a:pt x="0" y="131"/>
                    <a:pt x="0" y="13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27" y="0"/>
                    <a:pt x="1227" y="0"/>
                    <a:pt x="1227" y="0"/>
                  </a:cubicBezTo>
                  <a:cubicBezTo>
                    <a:pt x="1263" y="0"/>
                    <a:pt x="1293" y="30"/>
                    <a:pt x="1293" y="66"/>
                  </a:cubicBezTo>
                  <a:cubicBezTo>
                    <a:pt x="1293" y="66"/>
                    <a:pt x="1293" y="66"/>
                    <a:pt x="1293" y="66"/>
                  </a:cubicBezTo>
                  <a:cubicBezTo>
                    <a:pt x="1293" y="102"/>
                    <a:pt x="1263" y="131"/>
                    <a:pt x="1227" y="131"/>
                  </a:cubicBezTo>
                  <a:close/>
                </a:path>
              </a:pathLst>
            </a:custGeom>
            <a:solidFill>
              <a:srgbClr val="DBD8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b="1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715B7AC-607B-3321-72A3-B943F3E7D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CH"/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9CD0428-373D-6649-7FA6-31614DBF7F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b="1" dirty="0" err="1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ProSim</a:t>
            </a:r>
            <a:r>
              <a:rPr lang="de-CH" sz="2200" b="1" dirty="0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Roboto Light" panose="02000000000000000000" pitchFamily="2" charset="0"/>
              </a:rPr>
              <a:t> – Wer wir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Referenzen – Worauf wir stolz sind</a:t>
            </a:r>
          </a:p>
          <a:p>
            <a:pPr indent="-540000">
              <a:buClr>
                <a:srgbClr val="D4D758"/>
              </a:buClr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Technologie – Womit was wir arbeiten</a:t>
            </a:r>
          </a:p>
          <a:p>
            <a:pPr indent="-540000">
              <a:buFont typeface="Wingdings" panose="05000000000000000000" pitchFamily="2" charset="2"/>
              <a:buChar char="Ø"/>
            </a:pPr>
            <a:r>
              <a:rPr lang="de-CH" sz="2200" dirty="0">
                <a:ea typeface="Roboto Light" panose="02000000000000000000" pitchFamily="2" charset="0"/>
                <a:cs typeface="Roboto Light" panose="02000000000000000000" pitchFamily="2" charset="0"/>
              </a:rPr>
              <a:t>Vorgehen – Wie wir arbeiten</a:t>
            </a:r>
          </a:p>
          <a:p>
            <a:pPr>
              <a:buClr>
                <a:srgbClr val="D4D758"/>
              </a:buClr>
              <a:buFont typeface="Wingdings" panose="05000000000000000000" pitchFamily="2" charset="2"/>
              <a:buChar char="Ø"/>
            </a:pPr>
            <a:endParaRPr lang="de-CH" sz="2200" dirty="0">
              <a:ea typeface="Roboto Light" panose="02000000000000000000" pitchFamily="2" charset="0"/>
              <a:cs typeface="Roboto Light" panose="02000000000000000000" pitchFamily="2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0DF68E8-281C-E3DF-D293-F1A75479C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Jetzt Vorprojekt starten.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547964-CB75-21E1-FDDA-16C0FE9F6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3B151-4A35-4EC1-9206-50AAAB88D865}" type="slidenum">
              <a:rPr lang="de-CH" smtClean="0"/>
              <a:pPr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76246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Roboto Schriftart">
      <a:majorFont>
        <a:latin typeface="Roboto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76122a1-6329-4cdb-98a5-4f5b207b92c2">
      <Terms xmlns="http://schemas.microsoft.com/office/infopath/2007/PartnerControls"/>
    </lcf76f155ced4ddcb4097134ff3c332f>
    <TaxCatchAll xmlns="4396dc9a-ad8d-4d37-b015-4933e206d9e6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8D40028995014C9349AAD286910416" ma:contentTypeVersion="12" ma:contentTypeDescription="Ein neues Dokument erstellen." ma:contentTypeScope="" ma:versionID="04ba34419d1aa937bba2af98d350306f">
  <xsd:schema xmlns:xsd="http://www.w3.org/2001/XMLSchema" xmlns:xs="http://www.w3.org/2001/XMLSchema" xmlns:p="http://schemas.microsoft.com/office/2006/metadata/properties" xmlns:ns2="876122a1-6329-4cdb-98a5-4f5b207b92c2" xmlns:ns3="4396dc9a-ad8d-4d37-b015-4933e206d9e6" targetNamespace="http://schemas.microsoft.com/office/2006/metadata/properties" ma:root="true" ma:fieldsID="d6ed600b82757f5b6b3668857822168d" ns2:_="" ns3:_="">
    <xsd:import namespace="876122a1-6329-4cdb-98a5-4f5b207b92c2"/>
    <xsd:import namespace="4396dc9a-ad8d-4d37-b015-4933e206d9e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6122a1-6329-4cdb-98a5-4f5b207b92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Bildmarkierungen" ma:readOnly="false" ma:fieldId="{5cf76f15-5ced-4ddc-b409-7134ff3c332f}" ma:taxonomyMulti="true" ma:sspId="445e0d7e-57a4-47ea-959a-20b96217976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96dc9a-ad8d-4d37-b015-4933e206d9e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4d69bdba-6b9d-489c-8670-9d4ae6a1e44c}" ma:internalName="TaxCatchAll" ma:showField="CatchAllData" ma:web="4396dc9a-ad8d-4d37-b015-4933e206d9e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704D05-BD3F-4BAD-96DF-675731C58A3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C0730EA-58AF-4E14-9CB7-73E10F7E3493}">
  <ds:schemaRefs>
    <ds:schemaRef ds:uri="4396dc9a-ad8d-4d37-b015-4933e206d9e6"/>
    <ds:schemaRef ds:uri="876122a1-6329-4cdb-98a5-4f5b207b92c2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980430-9361-4A9F-ACF1-8706A70CA3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76122a1-6329-4cdb-98a5-4f5b207b92c2"/>
    <ds:schemaRef ds:uri="4396dc9a-ad8d-4d37-b015-4933e206d9e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1869</Words>
  <Application>Microsoft Office PowerPoint</Application>
  <PresentationFormat>Breitbild</PresentationFormat>
  <Paragraphs>365</Paragraphs>
  <Slides>27</Slides>
  <Notes>24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4" baseType="lpstr">
      <vt:lpstr>Aptos</vt:lpstr>
      <vt:lpstr>Arial</vt:lpstr>
      <vt:lpstr>Roboto</vt:lpstr>
      <vt:lpstr>Roboto Light</vt:lpstr>
      <vt:lpstr>Roboto Medium</vt:lpstr>
      <vt:lpstr>Wingdings</vt:lpstr>
      <vt:lpstr>Office</vt:lpstr>
      <vt:lpstr>Ihr nächster Schritt –intelligenter gemacht.</vt:lpstr>
      <vt:lpstr>Agenda</vt:lpstr>
      <vt:lpstr>Agenda</vt:lpstr>
      <vt:lpstr>ProSim – Simulation, die entscheidet</vt:lpstr>
      <vt:lpstr>Unser Leistungsportfolio</vt:lpstr>
      <vt:lpstr>Unser Vorgehen</vt:lpstr>
      <vt:lpstr>Warum ProSim?</vt:lpstr>
      <vt:lpstr>ProSim in Zahlen</vt:lpstr>
      <vt:lpstr>Agenda</vt:lpstr>
      <vt:lpstr>Agenda</vt:lpstr>
      <vt:lpstr>Model AG - Produktionssimulation</vt:lpstr>
      <vt:lpstr>Braun AG - Logistik Simulation</vt:lpstr>
      <vt:lpstr>Auswertung &amp; Visualisierung</vt:lpstr>
      <vt:lpstr>Debrunner Koenig AG</vt:lpstr>
      <vt:lpstr>Auswertungen Standortplanung</vt:lpstr>
      <vt:lpstr>SBB – Digital Asset Twin</vt:lpstr>
      <vt:lpstr>Auswertungen DAT</vt:lpstr>
      <vt:lpstr>EVOPRO APS</vt:lpstr>
      <vt:lpstr>Agenda</vt:lpstr>
      <vt:lpstr>Agenda</vt:lpstr>
      <vt:lpstr>Unser Technologie-Stack – Robust, modern, effizient</vt:lpstr>
      <vt:lpstr>Deployment &amp; Betrieb einfach, sicher, in der Schweiz</vt:lpstr>
      <vt:lpstr>Agenda</vt:lpstr>
      <vt:lpstr>Agenda</vt:lpstr>
      <vt:lpstr>So arbeiten wir zusammen</vt:lpstr>
      <vt:lpstr>Was uns unterscheidet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Patrick Kehrli</dc:creator>
  <cp:lastModifiedBy>Patrick Kehrli</cp:lastModifiedBy>
  <cp:revision>4</cp:revision>
  <dcterms:created xsi:type="dcterms:W3CDTF">2025-07-11T09:11:41Z</dcterms:created>
  <dcterms:modified xsi:type="dcterms:W3CDTF">2026-04-01T11:45:40Z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0x010100C68D40028995014C9349AAD286910416</vt:lpwstr>
  </property>
  <property fmtid="{D5CDD505-2E9C-101B-9397-08002B2CF9AE}" pid="3" name="MediaServiceImageTags">
    <vt:lpwstr/>
  </property>
  <property fmtid="{D5CDD505-2E9C-101B-9397-08002B2CF9AE}" pid="4" name="xd_ProgID">
    <vt:lpwstr/>
  </property>
  <property fmtid="{D5CDD505-2E9C-101B-9397-08002B2CF9AE}" pid="5" name="ComplianceAssetId">
    <vt:lpwstr/>
  </property>
  <property fmtid="{D5CDD505-2E9C-101B-9397-08002B2CF9AE}" pid="6" name="TemplateUrl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xd_Signature">
    <vt:lpwstr/>
  </property>
</Properties>
</file>