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30.jpg" ContentType="image/png"/>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8"/>
  </p:notesMasterIdLst>
  <p:sldIdLst>
    <p:sldId id="293" r:id="rId3"/>
    <p:sldId id="257" r:id="rId4"/>
    <p:sldId id="294" r:id="rId5"/>
    <p:sldId id="295" r:id="rId6"/>
    <p:sldId id="298" r:id="rId7"/>
    <p:sldId id="296" r:id="rId8"/>
    <p:sldId id="299" r:id="rId9"/>
    <p:sldId id="300" r:id="rId10"/>
    <p:sldId id="301" r:id="rId11"/>
    <p:sldId id="313" r:id="rId12"/>
    <p:sldId id="314" r:id="rId13"/>
    <p:sldId id="304" r:id="rId14"/>
    <p:sldId id="303" r:id="rId15"/>
    <p:sldId id="302" r:id="rId16"/>
    <p:sldId id="31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10006B9-D5CC-9000-75F8-3A9849E7065D}" name="Parina Sahedani" initials="PS" userId="f4f1f303e262c8a4"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B6"/>
    <a:srgbClr val="2B2F39"/>
    <a:srgbClr val="00B9B3"/>
    <a:srgbClr val="0D1B2A"/>
    <a:srgbClr val="2C7A7B"/>
    <a:srgbClr val="333333"/>
    <a:srgbClr val="D7F0F1"/>
    <a:srgbClr val="ADD3DC"/>
    <a:srgbClr val="E3E3E3"/>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8/10/relationships/authors" Target="authors.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13F9F8-6BB4-4A9A-97C7-4F3F0E9A1F29}" type="datetimeFigureOut">
              <a:rPr lang="en-US" smtClean="0"/>
              <a:t>3/5/2026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EDE633-D55C-405A-A9F0-CC32B1605742}" type="slidenum">
              <a:rPr lang="en-US" smtClean="0"/>
              <a:t>‹#›</a:t>
            </a:fld>
            <a:endParaRPr lang="en-US"/>
          </a:p>
        </p:txBody>
      </p:sp>
    </p:spTree>
    <p:extLst>
      <p:ext uri="{BB962C8B-B14F-4D97-AF65-F5344CB8AC3E}">
        <p14:creationId xmlns:p14="http://schemas.microsoft.com/office/powerpoint/2010/main" val="4156344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8AE2900-0FB8-08CB-ADA9-ECD52BBCF18E}"/>
              </a:ext>
            </a:extLst>
          </p:cNvPr>
          <p:cNvSpPr/>
          <p:nvPr userDrawn="1"/>
        </p:nvSpPr>
        <p:spPr>
          <a:xfrm>
            <a:off x="0" y="6008915"/>
            <a:ext cx="12192000" cy="849086"/>
          </a:xfrm>
          <a:prstGeom prst="rect">
            <a:avLst/>
          </a:prstGeom>
          <a:solidFill>
            <a:srgbClr val="2C7A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FC731661-BC25-C97A-C01D-48A0DC9C3A63}"/>
              </a:ext>
            </a:extLst>
          </p:cNvPr>
          <p:cNvSpPr/>
          <p:nvPr userDrawn="1"/>
        </p:nvSpPr>
        <p:spPr>
          <a:xfrm>
            <a:off x="248195" y="6008914"/>
            <a:ext cx="927462" cy="849086"/>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Logo</a:t>
            </a:r>
          </a:p>
        </p:txBody>
      </p:sp>
      <p:sp>
        <p:nvSpPr>
          <p:cNvPr id="13" name="TextBox 12">
            <a:extLst>
              <a:ext uri="{FF2B5EF4-FFF2-40B4-BE49-F238E27FC236}">
                <a16:creationId xmlns:a16="http://schemas.microsoft.com/office/drawing/2014/main" id="{104DF3E5-D1A4-4F9C-E9F9-404C84AD3C54}"/>
              </a:ext>
            </a:extLst>
          </p:cNvPr>
          <p:cNvSpPr txBox="1"/>
          <p:nvPr userDrawn="1"/>
        </p:nvSpPr>
        <p:spPr>
          <a:xfrm>
            <a:off x="3049088" y="6064124"/>
            <a:ext cx="6552111" cy="369332"/>
          </a:xfrm>
          <a:prstGeom prst="rect">
            <a:avLst/>
          </a:prstGeom>
          <a:noFill/>
        </p:spPr>
        <p:txBody>
          <a:bodyPr wrap="square">
            <a:spAutoFit/>
          </a:bodyPr>
          <a:lstStyle/>
          <a:p>
            <a:r>
              <a:rPr lang="en-US" dirty="0">
                <a:solidFill>
                  <a:schemeClr val="bg1"/>
                </a:solidFill>
                <a:latin typeface="WordVisi_MSFontService"/>
              </a:rPr>
              <a:t>PLASTIC TO DIESEL |PLIESEL | pliesel.com | office@pliesel.com</a:t>
            </a:r>
            <a:endParaRPr lang="en-US" dirty="0"/>
          </a:p>
        </p:txBody>
      </p:sp>
      <p:sp>
        <p:nvSpPr>
          <p:cNvPr id="14" name="Footer Placeholder 9">
            <a:extLst>
              <a:ext uri="{FF2B5EF4-FFF2-40B4-BE49-F238E27FC236}">
                <a16:creationId xmlns:a16="http://schemas.microsoft.com/office/drawing/2014/main" id="{AD6ED2B3-AAC5-1E8D-8B30-3323B996597D}"/>
              </a:ext>
            </a:extLst>
          </p:cNvPr>
          <p:cNvSpPr txBox="1">
            <a:spLocks/>
          </p:cNvSpPr>
          <p:nvPr userDrawn="1"/>
        </p:nvSpPr>
        <p:spPr>
          <a:xfrm>
            <a:off x="2727177" y="6600020"/>
            <a:ext cx="7199588" cy="365125"/>
          </a:xfrm>
          <a:prstGeom prst="rect">
            <a:avLst/>
          </a:prstGeom>
        </p:spPr>
        <p:txBody>
          <a:bodyPr vert="horz" lIns="91440" tIns="45720" rIns="91440" bIns="45720" rtlCol="0" anchor="ctr"/>
          <a:lstStyle>
            <a:defPPr>
              <a:defRPr lang="en-US"/>
            </a:defPPr>
            <a:lvl1pPr marL="0" algn="ctr" defTabSz="586496" rtl="0" eaLnBrk="1" latinLnBrk="0" hangingPunct="1">
              <a:defRPr sz="1200" kern="1200">
                <a:solidFill>
                  <a:schemeClr val="tx1">
                    <a:tint val="82000"/>
                  </a:schemeClr>
                </a:solidFill>
                <a:latin typeface="+mn-lt"/>
                <a:ea typeface="+mn-ea"/>
                <a:cs typeface="+mn-cs"/>
              </a:defRPr>
            </a:lvl1pPr>
            <a:lvl2pPr marL="293248" algn="l" defTabSz="586496" rtl="0" eaLnBrk="1" latinLnBrk="0" hangingPunct="1">
              <a:defRPr sz="1155" kern="1200">
                <a:solidFill>
                  <a:schemeClr val="tx1"/>
                </a:solidFill>
                <a:latin typeface="+mn-lt"/>
                <a:ea typeface="+mn-ea"/>
                <a:cs typeface="+mn-cs"/>
              </a:defRPr>
            </a:lvl2pPr>
            <a:lvl3pPr marL="586496" algn="l" defTabSz="586496" rtl="0" eaLnBrk="1" latinLnBrk="0" hangingPunct="1">
              <a:defRPr sz="1155" kern="1200">
                <a:solidFill>
                  <a:schemeClr val="tx1"/>
                </a:solidFill>
                <a:latin typeface="+mn-lt"/>
                <a:ea typeface="+mn-ea"/>
                <a:cs typeface="+mn-cs"/>
              </a:defRPr>
            </a:lvl3pPr>
            <a:lvl4pPr marL="879744" algn="l" defTabSz="586496" rtl="0" eaLnBrk="1" latinLnBrk="0" hangingPunct="1">
              <a:defRPr sz="1155" kern="1200">
                <a:solidFill>
                  <a:schemeClr val="tx1"/>
                </a:solidFill>
                <a:latin typeface="+mn-lt"/>
                <a:ea typeface="+mn-ea"/>
                <a:cs typeface="+mn-cs"/>
              </a:defRPr>
            </a:lvl4pPr>
            <a:lvl5pPr marL="1172992" algn="l" defTabSz="586496" rtl="0" eaLnBrk="1" latinLnBrk="0" hangingPunct="1">
              <a:defRPr sz="1155" kern="1200">
                <a:solidFill>
                  <a:schemeClr val="tx1"/>
                </a:solidFill>
                <a:latin typeface="+mn-lt"/>
                <a:ea typeface="+mn-ea"/>
                <a:cs typeface="+mn-cs"/>
              </a:defRPr>
            </a:lvl5pPr>
            <a:lvl6pPr marL="1466240" algn="l" defTabSz="586496" rtl="0" eaLnBrk="1" latinLnBrk="0" hangingPunct="1">
              <a:defRPr sz="1155" kern="1200">
                <a:solidFill>
                  <a:schemeClr val="tx1"/>
                </a:solidFill>
                <a:latin typeface="+mn-lt"/>
                <a:ea typeface="+mn-ea"/>
                <a:cs typeface="+mn-cs"/>
              </a:defRPr>
            </a:lvl6pPr>
            <a:lvl7pPr marL="1759488" algn="l" defTabSz="586496" rtl="0" eaLnBrk="1" latinLnBrk="0" hangingPunct="1">
              <a:defRPr sz="1155" kern="1200">
                <a:solidFill>
                  <a:schemeClr val="tx1"/>
                </a:solidFill>
                <a:latin typeface="+mn-lt"/>
                <a:ea typeface="+mn-ea"/>
                <a:cs typeface="+mn-cs"/>
              </a:defRPr>
            </a:lvl7pPr>
            <a:lvl8pPr marL="2052737" algn="l" defTabSz="586496" rtl="0" eaLnBrk="1" latinLnBrk="0" hangingPunct="1">
              <a:defRPr sz="1155" kern="1200">
                <a:solidFill>
                  <a:schemeClr val="tx1"/>
                </a:solidFill>
                <a:latin typeface="+mn-lt"/>
                <a:ea typeface="+mn-ea"/>
                <a:cs typeface="+mn-cs"/>
              </a:defRPr>
            </a:lvl8pPr>
            <a:lvl9pPr marL="2345985" algn="l" defTabSz="586496" rtl="0" eaLnBrk="1" latinLnBrk="0" hangingPunct="1">
              <a:defRPr sz="1155" kern="1200">
                <a:solidFill>
                  <a:schemeClr val="tx1"/>
                </a:solidFill>
                <a:latin typeface="+mn-lt"/>
                <a:ea typeface="+mn-ea"/>
                <a:cs typeface="+mn-cs"/>
              </a:defRPr>
            </a:lvl9pPr>
          </a:lstStyle>
          <a:p>
            <a:r>
              <a:rPr lang="en-US" dirty="0">
                <a:solidFill>
                  <a:srgbClr val="000000"/>
                </a:solidFill>
                <a:latin typeface="Calibri" panose="020F0502020204030204" pitchFamily="34" charset="0"/>
              </a:rPr>
              <a:t>© PLIESEL. All rights reserved. All figures are indicative and for informational purposes only. </a:t>
            </a:r>
            <a:endParaRPr lang="en-US" dirty="0">
              <a:solidFill>
                <a:srgbClr val="000000"/>
              </a:solidFill>
              <a:latin typeface="WordVisi_MSFontService"/>
            </a:endParaRPr>
          </a:p>
          <a:p>
            <a:endParaRPr lang="en-US" dirty="0"/>
          </a:p>
        </p:txBody>
      </p:sp>
    </p:spTree>
    <p:extLst>
      <p:ext uri="{BB962C8B-B14F-4D97-AF65-F5344CB8AC3E}">
        <p14:creationId xmlns:p14="http://schemas.microsoft.com/office/powerpoint/2010/main" val="2210508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8AE2900-0FB8-08CB-ADA9-ECD52BBCF18E}"/>
              </a:ext>
            </a:extLst>
          </p:cNvPr>
          <p:cNvSpPr/>
          <p:nvPr userDrawn="1"/>
        </p:nvSpPr>
        <p:spPr>
          <a:xfrm>
            <a:off x="0" y="6008915"/>
            <a:ext cx="12192000" cy="849086"/>
          </a:xfrm>
          <a:prstGeom prst="rect">
            <a:avLst/>
          </a:prstGeom>
          <a:solidFill>
            <a:srgbClr val="2C7A7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FC731661-BC25-C97A-C01D-48A0DC9C3A63}"/>
              </a:ext>
            </a:extLst>
          </p:cNvPr>
          <p:cNvSpPr/>
          <p:nvPr userDrawn="1"/>
        </p:nvSpPr>
        <p:spPr>
          <a:xfrm>
            <a:off x="248195" y="6008914"/>
            <a:ext cx="927462" cy="849086"/>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Logo</a:t>
            </a:r>
          </a:p>
        </p:txBody>
      </p:sp>
      <p:sp>
        <p:nvSpPr>
          <p:cNvPr id="13" name="TextBox 12">
            <a:extLst>
              <a:ext uri="{FF2B5EF4-FFF2-40B4-BE49-F238E27FC236}">
                <a16:creationId xmlns:a16="http://schemas.microsoft.com/office/drawing/2014/main" id="{104DF3E5-D1A4-4F9C-E9F9-404C84AD3C54}"/>
              </a:ext>
            </a:extLst>
          </p:cNvPr>
          <p:cNvSpPr txBox="1"/>
          <p:nvPr userDrawn="1"/>
        </p:nvSpPr>
        <p:spPr>
          <a:xfrm>
            <a:off x="3049089" y="6064124"/>
            <a:ext cx="6656614" cy="369332"/>
          </a:xfrm>
          <a:prstGeom prst="rect">
            <a:avLst/>
          </a:prstGeom>
          <a:noFill/>
        </p:spPr>
        <p:txBody>
          <a:bodyPr wrap="square">
            <a:spAutoFit/>
          </a:bodyPr>
          <a:lstStyle/>
          <a:p>
            <a:r>
              <a:rPr lang="en-US" dirty="0">
                <a:solidFill>
                  <a:schemeClr val="bg1"/>
                </a:solidFill>
                <a:latin typeface="WordVisi_MSFontService"/>
              </a:rPr>
              <a:t>PLASTIC TO DIESEL |PLIESEL | pliesel.com | office@pliesel.com</a:t>
            </a:r>
            <a:endParaRPr lang="en-US" dirty="0"/>
          </a:p>
        </p:txBody>
      </p:sp>
      <p:sp>
        <p:nvSpPr>
          <p:cNvPr id="14" name="Footer Placeholder 9">
            <a:extLst>
              <a:ext uri="{FF2B5EF4-FFF2-40B4-BE49-F238E27FC236}">
                <a16:creationId xmlns:a16="http://schemas.microsoft.com/office/drawing/2014/main" id="{AD6ED2B3-AAC5-1E8D-8B30-3323B996597D}"/>
              </a:ext>
            </a:extLst>
          </p:cNvPr>
          <p:cNvSpPr txBox="1">
            <a:spLocks/>
          </p:cNvSpPr>
          <p:nvPr userDrawn="1"/>
        </p:nvSpPr>
        <p:spPr>
          <a:xfrm>
            <a:off x="2622674" y="6488665"/>
            <a:ext cx="7199588" cy="365125"/>
          </a:xfrm>
          <a:prstGeom prst="rect">
            <a:avLst/>
          </a:prstGeom>
        </p:spPr>
        <p:txBody>
          <a:bodyPr vert="horz" lIns="91440" tIns="45720" rIns="91440" bIns="45720" rtlCol="0" anchor="ctr"/>
          <a:lstStyle>
            <a:defPPr>
              <a:defRPr lang="en-US"/>
            </a:defPPr>
            <a:lvl1pPr marL="0" algn="ctr" defTabSz="586496" rtl="0" eaLnBrk="1" latinLnBrk="0" hangingPunct="1">
              <a:defRPr sz="1200" kern="1200">
                <a:solidFill>
                  <a:schemeClr val="tx1">
                    <a:tint val="82000"/>
                  </a:schemeClr>
                </a:solidFill>
                <a:latin typeface="+mn-lt"/>
                <a:ea typeface="+mn-ea"/>
                <a:cs typeface="+mn-cs"/>
              </a:defRPr>
            </a:lvl1pPr>
            <a:lvl2pPr marL="293248" algn="l" defTabSz="586496" rtl="0" eaLnBrk="1" latinLnBrk="0" hangingPunct="1">
              <a:defRPr sz="1155" kern="1200">
                <a:solidFill>
                  <a:schemeClr val="tx1"/>
                </a:solidFill>
                <a:latin typeface="+mn-lt"/>
                <a:ea typeface="+mn-ea"/>
                <a:cs typeface="+mn-cs"/>
              </a:defRPr>
            </a:lvl2pPr>
            <a:lvl3pPr marL="586496" algn="l" defTabSz="586496" rtl="0" eaLnBrk="1" latinLnBrk="0" hangingPunct="1">
              <a:defRPr sz="1155" kern="1200">
                <a:solidFill>
                  <a:schemeClr val="tx1"/>
                </a:solidFill>
                <a:latin typeface="+mn-lt"/>
                <a:ea typeface="+mn-ea"/>
                <a:cs typeface="+mn-cs"/>
              </a:defRPr>
            </a:lvl3pPr>
            <a:lvl4pPr marL="879744" algn="l" defTabSz="586496" rtl="0" eaLnBrk="1" latinLnBrk="0" hangingPunct="1">
              <a:defRPr sz="1155" kern="1200">
                <a:solidFill>
                  <a:schemeClr val="tx1"/>
                </a:solidFill>
                <a:latin typeface="+mn-lt"/>
                <a:ea typeface="+mn-ea"/>
                <a:cs typeface="+mn-cs"/>
              </a:defRPr>
            </a:lvl4pPr>
            <a:lvl5pPr marL="1172992" algn="l" defTabSz="586496" rtl="0" eaLnBrk="1" latinLnBrk="0" hangingPunct="1">
              <a:defRPr sz="1155" kern="1200">
                <a:solidFill>
                  <a:schemeClr val="tx1"/>
                </a:solidFill>
                <a:latin typeface="+mn-lt"/>
                <a:ea typeface="+mn-ea"/>
                <a:cs typeface="+mn-cs"/>
              </a:defRPr>
            </a:lvl5pPr>
            <a:lvl6pPr marL="1466240" algn="l" defTabSz="586496" rtl="0" eaLnBrk="1" latinLnBrk="0" hangingPunct="1">
              <a:defRPr sz="1155" kern="1200">
                <a:solidFill>
                  <a:schemeClr val="tx1"/>
                </a:solidFill>
                <a:latin typeface="+mn-lt"/>
                <a:ea typeface="+mn-ea"/>
                <a:cs typeface="+mn-cs"/>
              </a:defRPr>
            </a:lvl6pPr>
            <a:lvl7pPr marL="1759488" algn="l" defTabSz="586496" rtl="0" eaLnBrk="1" latinLnBrk="0" hangingPunct="1">
              <a:defRPr sz="1155" kern="1200">
                <a:solidFill>
                  <a:schemeClr val="tx1"/>
                </a:solidFill>
                <a:latin typeface="+mn-lt"/>
                <a:ea typeface="+mn-ea"/>
                <a:cs typeface="+mn-cs"/>
              </a:defRPr>
            </a:lvl7pPr>
            <a:lvl8pPr marL="2052737" algn="l" defTabSz="586496" rtl="0" eaLnBrk="1" latinLnBrk="0" hangingPunct="1">
              <a:defRPr sz="1155" kern="1200">
                <a:solidFill>
                  <a:schemeClr val="tx1"/>
                </a:solidFill>
                <a:latin typeface="+mn-lt"/>
                <a:ea typeface="+mn-ea"/>
                <a:cs typeface="+mn-cs"/>
              </a:defRPr>
            </a:lvl8pPr>
            <a:lvl9pPr marL="2345985" algn="l" defTabSz="586496" rtl="0" eaLnBrk="1" latinLnBrk="0" hangingPunct="1">
              <a:defRPr sz="1155" kern="1200">
                <a:solidFill>
                  <a:schemeClr val="tx1"/>
                </a:solidFill>
                <a:latin typeface="+mn-lt"/>
                <a:ea typeface="+mn-ea"/>
                <a:cs typeface="+mn-cs"/>
              </a:defRPr>
            </a:lvl9pPr>
          </a:lstStyle>
          <a:p>
            <a:pPr marL="0" marR="0" lvl="0" indent="0" algn="ctr" defTabSz="586496"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Calibri" panose="020F0502020204030204" pitchFamily="34" charset="0"/>
              </a:rPr>
              <a:t>© PLIESEL. All rights reserved. All figures are indicative and for informational purposes only. </a:t>
            </a:r>
            <a:endParaRPr lang="en-US" dirty="0">
              <a:solidFill>
                <a:srgbClr val="000000"/>
              </a:solidFill>
              <a:latin typeface="WordVisi_MSFontService"/>
            </a:endParaRPr>
          </a:p>
        </p:txBody>
      </p:sp>
    </p:spTree>
    <p:extLst>
      <p:ext uri="{BB962C8B-B14F-4D97-AF65-F5344CB8AC3E}">
        <p14:creationId xmlns:p14="http://schemas.microsoft.com/office/powerpoint/2010/main" val="112485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Slide Opt4">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FABA21FF-BBF8-2268-48C7-4C67502C58EA}"/>
              </a:ext>
            </a:extLst>
          </p:cNvPr>
          <p:cNvSpPr/>
          <p:nvPr/>
        </p:nvSpPr>
        <p:spPr>
          <a:xfrm>
            <a:off x="-12218" y="2284982"/>
            <a:ext cx="7766690" cy="4582182"/>
          </a:xfrm>
          <a:custGeom>
            <a:avLst/>
            <a:gdLst>
              <a:gd name="connsiteX0" fmla="*/ 0 w 15449550"/>
              <a:gd name="connsiteY0" fmla="*/ 7105650 h 7105650"/>
              <a:gd name="connsiteX1" fmla="*/ 15449550 w 15449550"/>
              <a:gd name="connsiteY1" fmla="*/ 7105650 h 7105650"/>
              <a:gd name="connsiteX2" fmla="*/ 19050 w 15449550"/>
              <a:gd name="connsiteY2" fmla="*/ 0 h 7105650"/>
              <a:gd name="connsiteX3" fmla="*/ 0 w 15449550"/>
              <a:gd name="connsiteY3" fmla="*/ 7105650 h 7105650"/>
            </a:gdLst>
            <a:ahLst/>
            <a:cxnLst>
              <a:cxn ang="0">
                <a:pos x="connsiteX0" y="connsiteY0"/>
              </a:cxn>
              <a:cxn ang="0">
                <a:pos x="connsiteX1" y="connsiteY1"/>
              </a:cxn>
              <a:cxn ang="0">
                <a:pos x="connsiteX2" y="connsiteY2"/>
              </a:cxn>
              <a:cxn ang="0">
                <a:pos x="connsiteX3" y="connsiteY3"/>
              </a:cxn>
            </a:cxnLst>
            <a:rect l="l" t="t" r="r" b="b"/>
            <a:pathLst>
              <a:path w="15449550" h="7105650">
                <a:moveTo>
                  <a:pt x="0" y="7105650"/>
                </a:moveTo>
                <a:lnTo>
                  <a:pt x="15449550" y="7105650"/>
                </a:lnTo>
                <a:lnTo>
                  <a:pt x="19050" y="0"/>
                </a:lnTo>
                <a:lnTo>
                  <a:pt x="0" y="7105650"/>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741" dirty="0"/>
          </a:p>
        </p:txBody>
      </p:sp>
      <p:sp>
        <p:nvSpPr>
          <p:cNvPr id="10" name="Text Placeholder 14">
            <a:extLst>
              <a:ext uri="{FF2B5EF4-FFF2-40B4-BE49-F238E27FC236}">
                <a16:creationId xmlns:a16="http://schemas.microsoft.com/office/drawing/2014/main" id="{1F2CB7A0-5291-1A89-2A2E-D3CAAAD3AAF4}"/>
              </a:ext>
            </a:extLst>
          </p:cNvPr>
          <p:cNvSpPr>
            <a:spLocks noGrp="1"/>
          </p:cNvSpPr>
          <p:nvPr>
            <p:ph type="body" sz="quarter" idx="11"/>
          </p:nvPr>
        </p:nvSpPr>
        <p:spPr>
          <a:xfrm>
            <a:off x="552933" y="5530921"/>
            <a:ext cx="4884742" cy="703620"/>
          </a:xfrm>
        </p:spPr>
        <p:txBody>
          <a:bodyPr vert="horz" lIns="0" tIns="0" rIns="0" bIns="0" rtlCol="0">
            <a:noAutofit/>
          </a:bodyPr>
          <a:lstStyle>
            <a:lvl1pPr>
              <a:defRPr lang="en-GB" sz="2000" b="0" dirty="0">
                <a:solidFill>
                  <a:schemeClr val="tx1"/>
                </a:solidFill>
              </a:defRPr>
            </a:lvl1pPr>
          </a:lstStyle>
          <a:p>
            <a:pPr lvl="0">
              <a:lnSpc>
                <a:spcPts val="2400"/>
              </a:lnSpc>
              <a:spcAft>
                <a:spcPts val="0"/>
              </a:spcAft>
            </a:pPr>
            <a:r>
              <a:rPr lang="en-GB"/>
              <a:t>Click to edit Master text styles</a:t>
            </a:r>
          </a:p>
        </p:txBody>
      </p:sp>
      <p:sp>
        <p:nvSpPr>
          <p:cNvPr id="7" name="Slide Number Placeholder 2">
            <a:extLst>
              <a:ext uri="{FF2B5EF4-FFF2-40B4-BE49-F238E27FC236}">
                <a16:creationId xmlns:a16="http://schemas.microsoft.com/office/drawing/2014/main" id="{671A8822-F04E-B31B-ECE3-8C3F48E55972}"/>
              </a:ext>
            </a:extLst>
          </p:cNvPr>
          <p:cNvSpPr txBox="1">
            <a:spLocks noChangeAspect="1"/>
          </p:cNvSpPr>
          <p:nvPr userDrawn="1"/>
        </p:nvSpPr>
        <p:spPr>
          <a:xfrm>
            <a:off x="11469644" y="6365864"/>
            <a:ext cx="169423" cy="154800"/>
          </a:xfrm>
          <a:prstGeom prst="rect">
            <a:avLst/>
          </a:prstGeom>
          <a:ln w="9525">
            <a:noFill/>
          </a:ln>
        </p:spPr>
        <p:txBody>
          <a:bodyPr vert="horz" wrap="square" lIns="0" tIns="0" rIns="0" bIns="0" rtlCol="0" anchor="ctr"/>
          <a:lstStyle>
            <a:defPPr>
              <a:defRPr lang="en-US"/>
            </a:defPPr>
            <a:lvl1pPr marL="0" algn="ctr" defTabSz="457200" rtl="0" eaLnBrk="1" latinLnBrk="0" hangingPunct="1">
              <a:defRPr sz="800" kern="1200">
                <a:solidFill>
                  <a:srgbClr val="C8C8C8"/>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R="0" lvl="0" indent="0" algn="r" defTabSz="586496" fontAlgn="auto">
              <a:lnSpc>
                <a:spcPct val="100000"/>
              </a:lnSpc>
              <a:spcBef>
                <a:spcPts val="0"/>
              </a:spcBef>
              <a:spcAft>
                <a:spcPts val="0"/>
              </a:spcAft>
              <a:buClrTx/>
              <a:buSzTx/>
              <a:buFontTx/>
              <a:buNone/>
              <a:tabLst/>
              <a:defRPr/>
            </a:pPr>
            <a:fld id="{63368F52-51B1-49F8-B8AA-0D13F07473B7}" type="slidenum">
              <a:rPr lang="en-US" sz="898">
                <a:solidFill>
                  <a:schemeClr val="tx1">
                    <a:tint val="75000"/>
                  </a:schemeClr>
                </a:solidFill>
                <a:sym typeface="Helvetica Light"/>
              </a:rPr>
              <a:pPr marR="0" lvl="0" indent="0" algn="r" defTabSz="586496" fontAlgn="auto">
                <a:lnSpc>
                  <a:spcPct val="100000"/>
                </a:lnSpc>
                <a:spcBef>
                  <a:spcPts val="0"/>
                </a:spcBef>
                <a:spcAft>
                  <a:spcPts val="0"/>
                </a:spcAft>
                <a:buClrTx/>
                <a:buSzTx/>
                <a:buFontTx/>
                <a:buNone/>
                <a:tabLst/>
                <a:defRPr/>
              </a:pPr>
              <a:t>‹#›</a:t>
            </a:fld>
            <a:endParaRPr lang="en-US" sz="898" dirty="0">
              <a:solidFill>
                <a:schemeClr val="tx1">
                  <a:tint val="75000"/>
                </a:schemeClr>
              </a:solidFill>
              <a:sym typeface="Helvetica Light"/>
            </a:endParaRPr>
          </a:p>
        </p:txBody>
      </p:sp>
      <p:sp>
        <p:nvSpPr>
          <p:cNvPr id="8" name="Content Placeholder 2">
            <a:extLst>
              <a:ext uri="{FF2B5EF4-FFF2-40B4-BE49-F238E27FC236}">
                <a16:creationId xmlns:a16="http://schemas.microsoft.com/office/drawing/2014/main" id="{BC6266E9-227C-098D-90C2-58EA0CD9D88E}"/>
              </a:ext>
            </a:extLst>
          </p:cNvPr>
          <p:cNvSpPr txBox="1">
            <a:spLocks/>
          </p:cNvSpPr>
          <p:nvPr userDrawn="1"/>
        </p:nvSpPr>
        <p:spPr>
          <a:xfrm>
            <a:off x="-1" y="5158375"/>
            <a:ext cx="12192001" cy="1848711"/>
          </a:xfrm>
          <a:prstGeom prst="rect">
            <a:avLst/>
          </a:prstGeom>
          <a:solidFill>
            <a:srgbClr val="2C7A7B"/>
          </a:solidFill>
        </p:spPr>
        <p:txBody>
          <a:bodyPr/>
          <a:lstStyle>
            <a:lvl1pPr marL="0" indent="0" algn="l" defTabSz="914363" rtl="0" eaLnBrk="1" latinLnBrk="0" hangingPunct="1">
              <a:lnSpc>
                <a:spcPts val="1668"/>
              </a:lnSpc>
              <a:spcBef>
                <a:spcPts val="0"/>
              </a:spcBef>
              <a:spcAft>
                <a:spcPts val="641"/>
              </a:spcAft>
              <a:buFont typeface="Arial" pitchFamily="34" charset="0"/>
              <a:buNone/>
              <a:defRPr sz="1400" b="1" kern="1200">
                <a:solidFill>
                  <a:schemeClr val="tx2"/>
                </a:solidFill>
                <a:latin typeface="+mn-lt"/>
                <a:ea typeface="+mn-ea"/>
                <a:cs typeface="+mn-cs"/>
              </a:defRPr>
            </a:lvl1pPr>
            <a:lvl2pPr marL="0" indent="0" algn="l" defTabSz="914363" rtl="0" eaLnBrk="1" latinLnBrk="0" hangingPunct="1">
              <a:lnSpc>
                <a:spcPts val="1411"/>
              </a:lnSpc>
              <a:spcBef>
                <a:spcPts val="0"/>
              </a:spcBef>
              <a:spcAft>
                <a:spcPts val="545"/>
              </a:spcAft>
              <a:buFont typeface="Arial" pitchFamily="34" charset="0"/>
              <a:buNone/>
              <a:defRPr lang="en-US" sz="1100" b="0" i="0" kern="1200" smtClean="0">
                <a:solidFill>
                  <a:schemeClr val="bg1"/>
                </a:solidFill>
                <a:effectLst/>
                <a:latin typeface="+mj-lt"/>
                <a:ea typeface="+mn-ea"/>
                <a:cs typeface="+mn-cs"/>
              </a:defRPr>
            </a:lvl2pPr>
            <a:lvl3pPr marL="143357" indent="-143357" algn="l" defTabSz="914363" rtl="0" eaLnBrk="1" latinLnBrk="0" hangingPunct="1">
              <a:lnSpc>
                <a:spcPts val="1411"/>
              </a:lnSpc>
              <a:spcBef>
                <a:spcPts val="0"/>
              </a:spcBef>
              <a:spcAft>
                <a:spcPts val="545"/>
              </a:spcAft>
              <a:buClr>
                <a:schemeClr val="tx2"/>
              </a:buClr>
              <a:buFont typeface="Arial" pitchFamily="34" charset="0"/>
              <a:buChar char="•"/>
              <a:defRPr sz="1200" kern="1200">
                <a:solidFill>
                  <a:schemeClr val="tx1"/>
                </a:solidFill>
                <a:latin typeface="+mn-lt"/>
                <a:ea typeface="+mn-ea"/>
                <a:cs typeface="+mn-cs"/>
              </a:defRPr>
            </a:lvl3pPr>
            <a:lvl4pPr marL="322556" indent="-179199" algn="l" defTabSz="914363" rtl="0" eaLnBrk="1" latinLnBrk="0" hangingPunct="1">
              <a:lnSpc>
                <a:spcPts val="1411"/>
              </a:lnSpc>
              <a:spcBef>
                <a:spcPts val="0"/>
              </a:spcBef>
              <a:spcAft>
                <a:spcPts val="545"/>
              </a:spcAft>
              <a:buClr>
                <a:schemeClr val="tx2"/>
              </a:buClr>
              <a:buFont typeface="Arial" pitchFamily="34" charset="0"/>
              <a:buChar char="–"/>
              <a:defRPr sz="1200" kern="1200">
                <a:solidFill>
                  <a:schemeClr val="tx1"/>
                </a:solidFill>
                <a:latin typeface="+mn-lt"/>
                <a:ea typeface="+mn-ea"/>
                <a:cs typeface="+mn-cs"/>
              </a:defRPr>
            </a:lvl4pPr>
            <a:lvl5pPr marL="511996" indent="-163838" algn="l" defTabSz="914363" rtl="0" eaLnBrk="1" latinLnBrk="0" hangingPunct="1">
              <a:lnSpc>
                <a:spcPts val="1411"/>
              </a:lnSpc>
              <a:spcBef>
                <a:spcPts val="0"/>
              </a:spcBef>
              <a:spcAft>
                <a:spcPts val="545"/>
              </a:spcAft>
              <a:buClr>
                <a:schemeClr val="tx2"/>
              </a:buClr>
              <a:buFont typeface="Arial" pitchFamily="34" charset="0"/>
              <a:buChar char="»"/>
              <a:defRPr sz="1200" kern="1200">
                <a:solidFill>
                  <a:schemeClr val="tx1"/>
                </a:solidFill>
                <a:latin typeface="+mn-lt"/>
                <a:ea typeface="+mn-ea"/>
                <a:cs typeface="+mn-cs"/>
              </a:defRPr>
            </a:lvl5pPr>
            <a:lvl6pPr marL="2514501" indent="-228591" algn="l" defTabSz="914363" rtl="0" eaLnBrk="1" latinLnBrk="0" hangingPunct="1">
              <a:spcBef>
                <a:spcPct val="20000"/>
              </a:spcBef>
              <a:buFont typeface="Arial" pitchFamily="34" charset="0"/>
              <a:buChar char="•"/>
              <a:defRPr sz="1998" kern="1200">
                <a:solidFill>
                  <a:schemeClr val="tx1"/>
                </a:solidFill>
                <a:latin typeface="+mn-lt"/>
                <a:ea typeface="+mn-ea"/>
                <a:cs typeface="+mn-cs"/>
              </a:defRPr>
            </a:lvl6pPr>
            <a:lvl7pPr marL="2971682" indent="-228591" algn="l" defTabSz="914363" rtl="0" eaLnBrk="1" latinLnBrk="0" hangingPunct="1">
              <a:spcBef>
                <a:spcPct val="20000"/>
              </a:spcBef>
              <a:buFont typeface="Arial" pitchFamily="34" charset="0"/>
              <a:buChar char="•"/>
              <a:defRPr sz="1998" kern="1200">
                <a:solidFill>
                  <a:schemeClr val="tx1"/>
                </a:solidFill>
                <a:latin typeface="+mn-lt"/>
                <a:ea typeface="+mn-ea"/>
                <a:cs typeface="+mn-cs"/>
              </a:defRPr>
            </a:lvl7pPr>
            <a:lvl8pPr marL="3428867" indent="-228591" algn="l" defTabSz="914363" rtl="0" eaLnBrk="1" latinLnBrk="0" hangingPunct="1">
              <a:spcBef>
                <a:spcPct val="20000"/>
              </a:spcBef>
              <a:buFont typeface="Arial" pitchFamily="34" charset="0"/>
              <a:buChar char="•"/>
              <a:defRPr sz="1998" kern="1200">
                <a:solidFill>
                  <a:schemeClr val="tx1"/>
                </a:solidFill>
                <a:latin typeface="+mn-lt"/>
                <a:ea typeface="+mn-ea"/>
                <a:cs typeface="+mn-cs"/>
              </a:defRPr>
            </a:lvl8pPr>
            <a:lvl9pPr marL="3886048" indent="-228591" algn="l" defTabSz="914363" rtl="0" eaLnBrk="1" latinLnBrk="0" hangingPunct="1">
              <a:spcBef>
                <a:spcPct val="20000"/>
              </a:spcBef>
              <a:buFont typeface="Arial" pitchFamily="34" charset="0"/>
              <a:buChar char="•"/>
              <a:defRPr sz="1998" kern="1200">
                <a:solidFill>
                  <a:schemeClr val="tx1"/>
                </a:solidFill>
                <a:latin typeface="+mn-lt"/>
                <a:ea typeface="+mn-ea"/>
                <a:cs typeface="+mn-cs"/>
              </a:defRPr>
            </a:lvl9pPr>
          </a:lstStyle>
          <a:p>
            <a:pPr lvl="1"/>
            <a:endParaRPr lang="en-US" dirty="0">
              <a:solidFill>
                <a:srgbClr val="000000"/>
              </a:solidFill>
              <a:latin typeface="WordVisi_MSFontService"/>
            </a:endParaRPr>
          </a:p>
          <a:p>
            <a:pPr lvl="1"/>
            <a:endParaRPr lang="en-US" dirty="0">
              <a:solidFill>
                <a:srgbClr val="000000"/>
              </a:solidFill>
              <a:latin typeface="WordVisi_MSFontService"/>
            </a:endParaRPr>
          </a:p>
          <a:p>
            <a:pPr lvl="1"/>
            <a:r>
              <a:rPr lang="en-US" dirty="0">
                <a:solidFill>
                  <a:srgbClr val="000000"/>
                </a:solidFill>
                <a:latin typeface="WordVisi_MSFontService"/>
              </a:rPr>
              <a:t>	Logo	</a:t>
            </a:r>
            <a:r>
              <a:rPr lang="en-US" dirty="0">
                <a:solidFill>
                  <a:schemeClr val="bg1"/>
                </a:solidFill>
                <a:latin typeface="WordVisi_MSFontService"/>
              </a:rPr>
              <a:t>Company Name | Website | Investor Relations Email | Phone</a:t>
            </a:r>
          </a:p>
        </p:txBody>
      </p:sp>
      <p:sp>
        <p:nvSpPr>
          <p:cNvPr id="11" name="Oval 10">
            <a:extLst>
              <a:ext uri="{FF2B5EF4-FFF2-40B4-BE49-F238E27FC236}">
                <a16:creationId xmlns:a16="http://schemas.microsoft.com/office/drawing/2014/main" id="{6D97BF21-18C2-57A9-C571-A9B6B93891B6}"/>
              </a:ext>
            </a:extLst>
          </p:cNvPr>
          <p:cNvSpPr/>
          <p:nvPr userDrawn="1"/>
        </p:nvSpPr>
        <p:spPr>
          <a:xfrm>
            <a:off x="457200" y="5196111"/>
            <a:ext cx="1192696" cy="1169753"/>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9">
            <a:extLst>
              <a:ext uri="{FF2B5EF4-FFF2-40B4-BE49-F238E27FC236}">
                <a16:creationId xmlns:a16="http://schemas.microsoft.com/office/drawing/2014/main" id="{20103614-22A2-41B2-F377-8F91BE21CC1F}"/>
              </a:ext>
            </a:extLst>
          </p:cNvPr>
          <p:cNvSpPr>
            <a:spLocks noGrp="1"/>
          </p:cNvSpPr>
          <p:nvPr>
            <p:ph type="ftr" sz="quarter" idx="3"/>
          </p:nvPr>
        </p:nvSpPr>
        <p:spPr>
          <a:xfrm>
            <a:off x="1669085" y="6443264"/>
            <a:ext cx="7199588"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US" dirty="0">
                <a:solidFill>
                  <a:schemeClr val="bg1"/>
                </a:solidFill>
                <a:latin typeface="Calibri" panose="020F0502020204030204" pitchFamily="34" charset="0"/>
              </a:rPr>
              <a:t>© [Year] Company Name. All rights reserved. All figures are indicative and for informational purposes only. </a:t>
            </a:r>
            <a:endParaRPr lang="en-US" dirty="0">
              <a:solidFill>
                <a:schemeClr val="bg1"/>
              </a:solidFill>
              <a:latin typeface="WordVisi_MSFontService"/>
            </a:endParaRPr>
          </a:p>
          <a:p>
            <a:endParaRPr lang="en-US" dirty="0"/>
          </a:p>
        </p:txBody>
      </p:sp>
    </p:spTree>
    <p:extLst>
      <p:ext uri="{BB962C8B-B14F-4D97-AF65-F5344CB8AC3E}">
        <p14:creationId xmlns:p14="http://schemas.microsoft.com/office/powerpoint/2010/main" val="2318131609"/>
      </p:ext>
    </p:extLst>
  </p:cSld>
  <p:clrMapOvr>
    <a:masterClrMapping/>
  </p:clrMapOvr>
  <p:extLst>
    <p:ext uri="{DCECCB84-F9BA-43D5-87BE-67443E8EF086}">
      <p15:sldGuideLst xmlns:p15="http://schemas.microsoft.com/office/powerpoint/2012/main">
        <p15:guide id="1" orient="horz" pos="335">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17FA5-71E6-D811-3310-D728FF66797B}"/>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1B052BB-D9C9-A9A0-4F74-5884C7C3AEB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627994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0788987"/>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3556816"/>
      </p:ext>
    </p:ext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3.svg"/><Relationship Id="rId7" Type="http://schemas.openxmlformats.org/officeDocument/2006/relationships/image" Target="../media/image47.sv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svg"/><Relationship Id="rId7" Type="http://schemas.openxmlformats.org/officeDocument/2006/relationships/image" Target="../media/image53.sv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svg"/><Relationship Id="rId4" Type="http://schemas.openxmlformats.org/officeDocument/2006/relationships/image" Target="../media/image50.png"/><Relationship Id="rId9" Type="http://schemas.openxmlformats.org/officeDocument/2006/relationships/image" Target="../media/image55.svg"/></Relationships>
</file>

<file path=ppt/slides/_rels/slide1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svg"/><Relationship Id="rId7" Type="http://schemas.openxmlformats.org/officeDocument/2006/relationships/image" Target="../media/image14.svg"/><Relationship Id="rId12"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s>
</file>

<file path=ppt/slides/_rels/slide5.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png"/><Relationship Id="rId9" Type="http://schemas.openxmlformats.org/officeDocument/2006/relationships/image" Target="../media/image28.png"/></Relationships>
</file>

<file path=ppt/slides/_rels/slide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40.jpeg"/><Relationship Id="rId4" Type="http://schemas.openxmlformats.org/officeDocument/2006/relationships/image" Target="../media/image34.png"/><Relationship Id="rId9" Type="http://schemas.openxmlformats.org/officeDocument/2006/relationships/image" Target="../media/image39.png"/></Relationships>
</file>

<file path=ppt/slides/_rels/slide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56C1EE3-8FDC-9EE7-2654-CD235C26EE00}"/>
            </a:ext>
          </a:extLst>
        </p:cNvPr>
        <p:cNvGrpSpPr/>
        <p:nvPr/>
      </p:nvGrpSpPr>
      <p:grpSpPr>
        <a:xfrm>
          <a:off x="0" y="0"/>
          <a:ext cx="0" cy="0"/>
          <a:chOff x="0" y="0"/>
          <a:chExt cx="0" cy="0"/>
        </a:xfrm>
      </p:grpSpPr>
      <p:pic>
        <p:nvPicPr>
          <p:cNvPr id="4" name="Picture 3" descr="A close-up of a plant&#10;&#10;AI-generated content may be incorrect.">
            <a:extLst>
              <a:ext uri="{FF2B5EF4-FFF2-40B4-BE49-F238E27FC236}">
                <a16:creationId xmlns:a16="http://schemas.microsoft.com/office/drawing/2014/main" id="{0139E9E2-2951-AC6D-730B-3BDC9096FD9A}"/>
              </a:ext>
            </a:extLst>
          </p:cNvPr>
          <p:cNvPicPr>
            <a:picLocks noChangeAspect="1"/>
          </p:cNvPicPr>
          <p:nvPr/>
        </p:nvPicPr>
        <p:blipFill>
          <a:blip r:embed="rId2"/>
          <a:stretch>
            <a:fillRect/>
          </a:stretch>
        </p:blipFill>
        <p:spPr>
          <a:xfrm>
            <a:off x="-873360" y="64008"/>
            <a:ext cx="12178392" cy="6858000"/>
          </a:xfrm>
          <a:prstGeom prst="rect">
            <a:avLst/>
          </a:prstGeom>
        </p:spPr>
      </p:pic>
      <p:sp>
        <p:nvSpPr>
          <p:cNvPr id="6" name="Text Placeholder 3">
            <a:extLst>
              <a:ext uri="{FF2B5EF4-FFF2-40B4-BE49-F238E27FC236}">
                <a16:creationId xmlns:a16="http://schemas.microsoft.com/office/drawing/2014/main" id="{31A7D0F9-A66D-7E20-414A-200D758E82C5}"/>
              </a:ext>
            </a:extLst>
          </p:cNvPr>
          <p:cNvSpPr txBox="1">
            <a:spLocks/>
          </p:cNvSpPr>
          <p:nvPr/>
        </p:nvSpPr>
        <p:spPr>
          <a:xfrm>
            <a:off x="3229601" y="5485499"/>
            <a:ext cx="6119220" cy="1029050"/>
          </a:xfrm>
          <a:prstGeom prst="rect">
            <a:avLst/>
          </a:prstGeom>
        </p:spPr>
        <p:txBody>
          <a:bodyPr lIns="91440" tIns="45720" rIns="91440" bIns="4572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363">
              <a:lnSpc>
                <a:spcPct val="100000"/>
              </a:lnSpc>
              <a:spcBef>
                <a:spcPts val="0"/>
              </a:spcBef>
              <a:spcAft>
                <a:spcPts val="641"/>
              </a:spcAft>
              <a:buNone/>
            </a:pPr>
            <a:endParaRPr lang="en-GB" sz="2000" b="1" dirty="0">
              <a:solidFill>
                <a:srgbClr val="FFFFFF"/>
              </a:solidFill>
              <a:latin typeface="Montserrat"/>
            </a:endParaRPr>
          </a:p>
        </p:txBody>
      </p:sp>
    </p:spTree>
    <p:extLst>
      <p:ext uri="{BB962C8B-B14F-4D97-AF65-F5344CB8AC3E}">
        <p14:creationId xmlns:p14="http://schemas.microsoft.com/office/powerpoint/2010/main" val="16916442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F272C-3DB1-14AD-D838-9C16B7A359B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3263473F-162F-9AC4-0252-39C2805A846F}"/>
              </a:ext>
            </a:extLst>
          </p:cNvPr>
          <p:cNvSpPr txBox="1">
            <a:spLocks/>
          </p:cNvSpPr>
          <p:nvPr/>
        </p:nvSpPr>
        <p:spPr>
          <a:xfrm>
            <a:off x="587376" y="374103"/>
            <a:ext cx="10616918" cy="387798"/>
          </a:xfrm>
          <a:prstGeom prst="rect">
            <a:avLst/>
          </a:prstGeom>
        </p:spPr>
        <p:txBody>
          <a:bodyPr vert="horz"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latin typeface="Montserrat"/>
              </a:rPr>
              <a:t>Technology Overview </a:t>
            </a:r>
            <a:r>
              <a:rPr lang="en-US" sz="2800">
                <a:latin typeface="Montserrat"/>
              </a:rPr>
              <a:t>| Process Flow Chart</a:t>
            </a:r>
            <a:endParaRPr lang="en-US" sz="2800" dirty="0">
              <a:latin typeface="Montserrat" pitchFamily="2" charset="0"/>
            </a:endParaRPr>
          </a:p>
        </p:txBody>
      </p:sp>
      <p:sp>
        <p:nvSpPr>
          <p:cNvPr id="67" name="object 8">
            <a:extLst>
              <a:ext uri="{FF2B5EF4-FFF2-40B4-BE49-F238E27FC236}">
                <a16:creationId xmlns:a16="http://schemas.microsoft.com/office/drawing/2014/main" id="{373EDB39-2827-411A-7E30-A0215A7514EC}"/>
              </a:ext>
            </a:extLst>
          </p:cNvPr>
          <p:cNvSpPr txBox="1"/>
          <p:nvPr/>
        </p:nvSpPr>
        <p:spPr>
          <a:xfrm>
            <a:off x="959208" y="1108809"/>
            <a:ext cx="1092835" cy="948337"/>
          </a:xfrm>
          <a:prstGeom prst="rect">
            <a:avLst/>
          </a:prstGeom>
          <a:solidFill>
            <a:srgbClr val="F0F0F0"/>
          </a:solidFill>
          <a:ln w="28575">
            <a:solidFill>
              <a:srgbClr val="2B2F39"/>
            </a:solidFill>
          </a:ln>
        </p:spPr>
        <p:txBody>
          <a:bodyPr vert="horz" wrap="square" lIns="0" tIns="24765" rIns="0" bIns="0" rtlCol="0" anchor="ctr">
            <a:spAutoFit/>
          </a:bodyPr>
          <a:lstStyle/>
          <a:p>
            <a:pPr marL="155575" marR="142875" indent="-1270">
              <a:spcBef>
                <a:spcPts val="195"/>
              </a:spcBef>
            </a:pPr>
            <a:endParaRPr lang="en-US" sz="1100" dirty="0">
              <a:latin typeface="Montserrat"/>
              <a:cs typeface="Arial MT"/>
            </a:endParaRPr>
          </a:p>
          <a:p>
            <a:pPr marL="155575" marR="142875" indent="-1270">
              <a:spcBef>
                <a:spcPts val="195"/>
              </a:spcBef>
            </a:pPr>
            <a:r>
              <a:rPr lang="en-US" sz="1100" dirty="0">
                <a:latin typeface="Montserrat"/>
                <a:cs typeface="Arial MT"/>
              </a:rPr>
              <a:t>Plastic </a:t>
            </a:r>
            <a:endParaRPr lang="en-US" dirty="0">
              <a:ea typeface="Calibri"/>
              <a:cs typeface="Calibri"/>
            </a:endParaRPr>
          </a:p>
          <a:p>
            <a:pPr marL="155575" marR="142875" indent="-1270">
              <a:spcBef>
                <a:spcPts val="195"/>
              </a:spcBef>
            </a:pPr>
            <a:r>
              <a:rPr lang="en-US" sz="1100" dirty="0">
                <a:latin typeface="Montserrat"/>
                <a:cs typeface="Arial MT"/>
              </a:rPr>
              <a:t>Waste Collection</a:t>
            </a:r>
            <a:endParaRPr lang="en-US"/>
          </a:p>
          <a:p>
            <a:pPr marL="155575" marR="142875" indent="-1270">
              <a:spcBef>
                <a:spcPts val="195"/>
              </a:spcBef>
            </a:pPr>
            <a:endParaRPr lang="en-US" sz="1100" dirty="0">
              <a:latin typeface="Montserrat"/>
              <a:cs typeface="Arial MT"/>
            </a:endParaRPr>
          </a:p>
        </p:txBody>
      </p:sp>
      <p:sp>
        <p:nvSpPr>
          <p:cNvPr id="68" name="object 9">
            <a:extLst>
              <a:ext uri="{FF2B5EF4-FFF2-40B4-BE49-F238E27FC236}">
                <a16:creationId xmlns:a16="http://schemas.microsoft.com/office/drawing/2014/main" id="{C743E4AE-38AB-9BBF-85C3-38F1FD5E64E2}"/>
              </a:ext>
            </a:extLst>
          </p:cNvPr>
          <p:cNvSpPr txBox="1"/>
          <p:nvPr/>
        </p:nvSpPr>
        <p:spPr>
          <a:xfrm>
            <a:off x="2364336" y="1704594"/>
            <a:ext cx="1367155" cy="965008"/>
          </a:xfrm>
          <a:prstGeom prst="rect">
            <a:avLst/>
          </a:prstGeom>
          <a:ln w="28575">
            <a:solidFill>
              <a:srgbClr val="C7EB51"/>
            </a:solidFill>
          </a:ln>
        </p:spPr>
        <p:txBody>
          <a:bodyPr vert="horz" wrap="square" lIns="0" tIns="117475" rIns="0" bIns="0" rtlCol="0" anchor="t">
            <a:spAutoFit/>
          </a:bodyPr>
          <a:lstStyle/>
          <a:p>
            <a:pPr>
              <a:lnSpc>
                <a:spcPct val="100000"/>
              </a:lnSpc>
              <a:spcBef>
                <a:spcPts val="925"/>
              </a:spcBef>
            </a:pPr>
            <a:endParaRPr sz="1100" dirty="0">
              <a:latin typeface="Times New Roman"/>
              <a:cs typeface="Times New Roman"/>
            </a:endParaRPr>
          </a:p>
          <a:p>
            <a:pPr marL="225425"/>
            <a:r>
              <a:rPr lang="en-US" sz="1100" dirty="0">
                <a:latin typeface="Montserrat"/>
                <a:cs typeface="Arial MT"/>
              </a:rPr>
              <a:t>Sorting and Segregation</a:t>
            </a:r>
          </a:p>
          <a:p>
            <a:pPr marL="225425"/>
            <a:endParaRPr lang="en-US" sz="1100" dirty="0">
              <a:latin typeface="Arial MT"/>
              <a:cs typeface="Arial MT"/>
            </a:endParaRPr>
          </a:p>
          <a:p>
            <a:pPr marL="225425"/>
            <a:endParaRPr lang="en-US" sz="1100" dirty="0">
              <a:latin typeface="Arial MT"/>
              <a:cs typeface="Arial MT"/>
            </a:endParaRPr>
          </a:p>
        </p:txBody>
      </p:sp>
      <p:sp>
        <p:nvSpPr>
          <p:cNvPr id="69" name="object 10">
            <a:extLst>
              <a:ext uri="{FF2B5EF4-FFF2-40B4-BE49-F238E27FC236}">
                <a16:creationId xmlns:a16="http://schemas.microsoft.com/office/drawing/2014/main" id="{BC1F632A-5368-722F-0AC6-BA71007C8CB8}"/>
              </a:ext>
            </a:extLst>
          </p:cNvPr>
          <p:cNvSpPr txBox="1"/>
          <p:nvPr/>
        </p:nvSpPr>
        <p:spPr>
          <a:xfrm>
            <a:off x="4522321" y="1704594"/>
            <a:ext cx="1367155" cy="1026563"/>
          </a:xfrm>
          <a:prstGeom prst="rect">
            <a:avLst/>
          </a:prstGeom>
          <a:ln w="28575">
            <a:solidFill>
              <a:srgbClr val="959595"/>
            </a:solidFill>
          </a:ln>
        </p:spPr>
        <p:txBody>
          <a:bodyPr vert="horz" wrap="square" lIns="0" tIns="117475" rIns="0" bIns="0" rtlCol="0" anchor="ctr">
            <a:spAutoFit/>
          </a:bodyPr>
          <a:lstStyle/>
          <a:p>
            <a:pPr algn="ctr">
              <a:lnSpc>
                <a:spcPct val="100000"/>
              </a:lnSpc>
              <a:spcBef>
                <a:spcPts val="925"/>
              </a:spcBef>
            </a:pPr>
            <a:endParaRPr lang="en-US" sz="1100" dirty="0">
              <a:latin typeface="Montserrat"/>
              <a:cs typeface="Times New Roman"/>
            </a:endParaRPr>
          </a:p>
          <a:p>
            <a:pPr algn="ctr">
              <a:spcBef>
                <a:spcPts val="925"/>
              </a:spcBef>
            </a:pPr>
            <a:r>
              <a:rPr lang="en-US" sz="1100" dirty="0">
                <a:latin typeface="Montserrat"/>
                <a:cs typeface="Times New Roman"/>
              </a:rPr>
              <a:t>Cleaning and Drying </a:t>
            </a:r>
          </a:p>
          <a:p>
            <a:pPr algn="ctr">
              <a:spcBef>
                <a:spcPts val="925"/>
              </a:spcBef>
            </a:pPr>
            <a:endParaRPr lang="en-US" sz="1100" dirty="0">
              <a:latin typeface="Montserrat"/>
              <a:cs typeface="Times New Roman"/>
            </a:endParaRPr>
          </a:p>
        </p:txBody>
      </p:sp>
      <p:sp>
        <p:nvSpPr>
          <p:cNvPr id="70" name="object 11">
            <a:extLst>
              <a:ext uri="{FF2B5EF4-FFF2-40B4-BE49-F238E27FC236}">
                <a16:creationId xmlns:a16="http://schemas.microsoft.com/office/drawing/2014/main" id="{06A8EF2B-432B-30E7-192D-DF5CF1F28393}"/>
              </a:ext>
            </a:extLst>
          </p:cNvPr>
          <p:cNvSpPr txBox="1"/>
          <p:nvPr/>
        </p:nvSpPr>
        <p:spPr>
          <a:xfrm>
            <a:off x="6680304" y="1704594"/>
            <a:ext cx="1367155" cy="1015663"/>
          </a:xfrm>
          <a:prstGeom prst="rect">
            <a:avLst/>
          </a:prstGeom>
          <a:ln w="28575">
            <a:solidFill>
              <a:srgbClr val="C7EB51"/>
            </a:solidFill>
          </a:ln>
        </p:spPr>
        <p:txBody>
          <a:bodyPr vert="horz" wrap="square" lIns="0" tIns="0" rIns="0" bIns="0" rtlCol="0" anchor="t">
            <a:spAutoFit/>
          </a:bodyPr>
          <a:lstStyle/>
          <a:p>
            <a:pPr algn="ctr" rtl="0"/>
            <a:r>
              <a:rPr lang="en-US" sz="1100" dirty="0">
                <a:latin typeface="Montserrat"/>
                <a:ea typeface="Segoe UI"/>
                <a:cs typeface="Segoe UI"/>
              </a:rPr>
              <a:t>​</a:t>
            </a:r>
          </a:p>
          <a:p>
            <a:pPr algn="ctr"/>
            <a:endParaRPr lang="en-US" sz="1100" dirty="0">
              <a:latin typeface="Montserrat"/>
              <a:ea typeface="Segoe UI"/>
              <a:cs typeface="Segoe UI"/>
            </a:endParaRPr>
          </a:p>
          <a:p>
            <a:pPr algn="ctr"/>
            <a:r>
              <a:rPr lang="en-US" sz="1100" dirty="0">
                <a:latin typeface="Montserrat"/>
                <a:cs typeface="Segoe UI"/>
              </a:rPr>
              <a:t>Shredding / Size Reduction</a:t>
            </a:r>
          </a:p>
          <a:p>
            <a:pPr algn="ctr"/>
            <a:endParaRPr lang="en-US" sz="1100" dirty="0">
              <a:latin typeface="Montserrat"/>
              <a:cs typeface="Segoe UI"/>
            </a:endParaRPr>
          </a:p>
          <a:p>
            <a:pPr algn="ctr"/>
            <a:endParaRPr lang="en-US" sz="1100" dirty="0">
              <a:latin typeface="Montserrat"/>
              <a:cs typeface="Segoe UI"/>
            </a:endParaRPr>
          </a:p>
        </p:txBody>
      </p:sp>
      <p:sp>
        <p:nvSpPr>
          <p:cNvPr id="71" name="object 12">
            <a:extLst>
              <a:ext uri="{FF2B5EF4-FFF2-40B4-BE49-F238E27FC236}">
                <a16:creationId xmlns:a16="http://schemas.microsoft.com/office/drawing/2014/main" id="{B7A3D3F3-D3F5-2CC3-FA04-083439AEDCF1}"/>
              </a:ext>
            </a:extLst>
          </p:cNvPr>
          <p:cNvSpPr txBox="1"/>
          <p:nvPr/>
        </p:nvSpPr>
        <p:spPr>
          <a:xfrm>
            <a:off x="8836764" y="1619955"/>
            <a:ext cx="1367155" cy="1015663"/>
          </a:xfrm>
          <a:prstGeom prst="rect">
            <a:avLst/>
          </a:prstGeom>
          <a:ln w="28575">
            <a:solidFill>
              <a:srgbClr val="959595"/>
            </a:solidFill>
          </a:ln>
        </p:spPr>
        <p:txBody>
          <a:bodyPr vert="horz" wrap="square" lIns="0" tIns="0" rIns="0" bIns="0" rtlCol="0" anchor="ctr">
            <a:spAutoFit/>
          </a:bodyPr>
          <a:lstStyle/>
          <a:p>
            <a:pPr algn="ctr"/>
            <a:endParaRPr lang="en-US" sz="1100" dirty="0">
              <a:latin typeface="Montserrat"/>
              <a:cs typeface="Segoe UI"/>
            </a:endParaRPr>
          </a:p>
          <a:p>
            <a:pPr algn="ctr"/>
            <a:endParaRPr lang="en-US" sz="1100" dirty="0">
              <a:latin typeface="Montserrat"/>
              <a:cs typeface="Segoe UI"/>
            </a:endParaRPr>
          </a:p>
          <a:p>
            <a:pPr algn="ctr"/>
            <a:r>
              <a:rPr lang="en-US" sz="1100" dirty="0">
                <a:latin typeface="Montserrat"/>
                <a:cs typeface="Segoe UI"/>
              </a:rPr>
              <a:t>Feedstock Storage</a:t>
            </a:r>
            <a:endParaRPr lang="en-US" dirty="0">
              <a:ea typeface="Calibri"/>
              <a:cs typeface="Calibri"/>
            </a:endParaRPr>
          </a:p>
          <a:p>
            <a:endParaRPr lang="en-US" sz="1100" dirty="0">
              <a:latin typeface="Montserrat"/>
              <a:cs typeface="Segoe UI"/>
            </a:endParaRPr>
          </a:p>
          <a:p>
            <a:endParaRPr lang="en-US" sz="1100" dirty="0">
              <a:latin typeface="Montserrat"/>
              <a:cs typeface="Segoe UI"/>
            </a:endParaRPr>
          </a:p>
          <a:p>
            <a:endParaRPr lang="en-US" sz="1100" dirty="0">
              <a:latin typeface="Montserrat"/>
              <a:cs typeface="Segoe UI"/>
            </a:endParaRPr>
          </a:p>
        </p:txBody>
      </p:sp>
      <p:sp>
        <p:nvSpPr>
          <p:cNvPr id="72" name="object 13">
            <a:extLst>
              <a:ext uri="{FF2B5EF4-FFF2-40B4-BE49-F238E27FC236}">
                <a16:creationId xmlns:a16="http://schemas.microsoft.com/office/drawing/2014/main" id="{8588B685-DF8A-0AE1-B4E3-ED0B2E0230C4}"/>
              </a:ext>
            </a:extLst>
          </p:cNvPr>
          <p:cNvSpPr txBox="1"/>
          <p:nvPr/>
        </p:nvSpPr>
        <p:spPr>
          <a:xfrm>
            <a:off x="9777073" y="3361182"/>
            <a:ext cx="1367155" cy="897682"/>
          </a:xfrm>
          <a:prstGeom prst="rect">
            <a:avLst/>
          </a:prstGeom>
          <a:ln w="28575">
            <a:solidFill>
              <a:srgbClr val="C7EB51"/>
            </a:solidFill>
          </a:ln>
        </p:spPr>
        <p:txBody>
          <a:bodyPr vert="horz" wrap="square" lIns="0" tIns="0" rIns="0" bIns="0" rtlCol="0" anchor="t">
            <a:spAutoFit/>
          </a:bodyPr>
          <a:lstStyle/>
          <a:p>
            <a:pPr>
              <a:lnSpc>
                <a:spcPct val="100000"/>
              </a:lnSpc>
            </a:pPr>
            <a:endParaRPr sz="1100">
              <a:latin typeface="Times New Roman"/>
              <a:cs typeface="Times New Roman"/>
            </a:endParaRPr>
          </a:p>
          <a:p>
            <a:pPr>
              <a:lnSpc>
                <a:spcPct val="100000"/>
              </a:lnSpc>
              <a:spcBef>
                <a:spcPts val="380"/>
              </a:spcBef>
            </a:pPr>
            <a:endParaRPr sz="1100">
              <a:latin typeface="Times New Roman"/>
              <a:cs typeface="Times New Roman"/>
            </a:endParaRPr>
          </a:p>
          <a:p>
            <a:pPr algn="ctr">
              <a:spcBef>
                <a:spcPts val="5"/>
              </a:spcBef>
            </a:pPr>
            <a:r>
              <a:rPr lang="en-US" sz="1100" dirty="0">
                <a:latin typeface="Montserrat"/>
                <a:cs typeface="Segoe UI"/>
              </a:rPr>
              <a:t>Pyrolysis Reactor</a:t>
            </a:r>
          </a:p>
          <a:p>
            <a:pPr algn="ctr">
              <a:spcBef>
                <a:spcPts val="5"/>
              </a:spcBef>
            </a:pPr>
            <a:endParaRPr lang="en-US" sz="1100" dirty="0">
              <a:latin typeface="Montserrat"/>
              <a:cs typeface="Segoe UI"/>
            </a:endParaRPr>
          </a:p>
          <a:p>
            <a:pPr algn="ctr">
              <a:spcBef>
                <a:spcPts val="5"/>
              </a:spcBef>
            </a:pPr>
            <a:endParaRPr lang="en-US" sz="1100" dirty="0">
              <a:latin typeface="Montserrat"/>
              <a:cs typeface="Segoe UI"/>
            </a:endParaRPr>
          </a:p>
        </p:txBody>
      </p:sp>
      <p:sp>
        <p:nvSpPr>
          <p:cNvPr id="73" name="object 14">
            <a:extLst>
              <a:ext uri="{FF2B5EF4-FFF2-40B4-BE49-F238E27FC236}">
                <a16:creationId xmlns:a16="http://schemas.microsoft.com/office/drawing/2014/main" id="{3D012F3F-517E-7E84-A6F0-B0A06A5D79C3}"/>
              </a:ext>
            </a:extLst>
          </p:cNvPr>
          <p:cNvSpPr txBox="1"/>
          <p:nvPr/>
        </p:nvSpPr>
        <p:spPr>
          <a:xfrm>
            <a:off x="3684121" y="3361182"/>
            <a:ext cx="1367155" cy="1015663"/>
          </a:xfrm>
          <a:prstGeom prst="rect">
            <a:avLst/>
          </a:prstGeom>
          <a:ln w="28575">
            <a:solidFill>
              <a:srgbClr val="959595"/>
            </a:solidFill>
          </a:ln>
        </p:spPr>
        <p:txBody>
          <a:bodyPr vert="horz" wrap="square" lIns="0" tIns="0" rIns="0" bIns="0" rtlCol="0" anchor="t">
            <a:spAutoFit/>
          </a:bodyPr>
          <a:lstStyle/>
          <a:p>
            <a:pPr>
              <a:lnSpc>
                <a:spcPct val="100000"/>
              </a:lnSpc>
            </a:pPr>
            <a:endParaRPr sz="1100" dirty="0">
              <a:latin typeface="Times New Roman"/>
              <a:cs typeface="Times New Roman"/>
            </a:endParaRPr>
          </a:p>
          <a:p>
            <a:pPr marR="119380" indent="43815" algn="ctr">
              <a:spcBef>
                <a:spcPts val="5"/>
              </a:spcBef>
            </a:pPr>
            <a:endParaRPr lang="en-US" sz="1100" dirty="0">
              <a:latin typeface="Montserrat"/>
              <a:cs typeface="Segoe UI"/>
            </a:endParaRPr>
          </a:p>
          <a:p>
            <a:pPr marR="119380" indent="43815" algn="ctr">
              <a:spcBef>
                <a:spcPts val="5"/>
              </a:spcBef>
            </a:pPr>
            <a:r>
              <a:rPr lang="en-US" sz="1100" dirty="0">
                <a:latin typeface="Montserrat"/>
                <a:cs typeface="Segoe UI"/>
              </a:rPr>
              <a:t>Fractional Distillation</a:t>
            </a:r>
            <a:endParaRPr lang="en-US"/>
          </a:p>
          <a:p>
            <a:pPr marR="119380" indent="43815" algn="ctr">
              <a:spcBef>
                <a:spcPts val="5"/>
              </a:spcBef>
            </a:pPr>
            <a:endParaRPr lang="en-US" sz="1100" dirty="0">
              <a:latin typeface="Montserrat"/>
              <a:cs typeface="Segoe UI"/>
            </a:endParaRPr>
          </a:p>
          <a:p>
            <a:pPr marR="119380" indent="43815" algn="ctr">
              <a:spcBef>
                <a:spcPts val="5"/>
              </a:spcBef>
            </a:pPr>
            <a:endParaRPr lang="en-US" sz="1100" dirty="0">
              <a:latin typeface="Montserrat"/>
              <a:cs typeface="Segoe UI"/>
            </a:endParaRPr>
          </a:p>
        </p:txBody>
      </p:sp>
      <p:sp>
        <p:nvSpPr>
          <p:cNvPr id="74" name="object 15">
            <a:extLst>
              <a:ext uri="{FF2B5EF4-FFF2-40B4-BE49-F238E27FC236}">
                <a16:creationId xmlns:a16="http://schemas.microsoft.com/office/drawing/2014/main" id="{25FB2324-AA63-426C-9146-246CA06CADEF}"/>
              </a:ext>
            </a:extLst>
          </p:cNvPr>
          <p:cNvSpPr txBox="1"/>
          <p:nvPr/>
        </p:nvSpPr>
        <p:spPr>
          <a:xfrm>
            <a:off x="5715612" y="3361182"/>
            <a:ext cx="1367155" cy="1015663"/>
          </a:xfrm>
          <a:prstGeom prst="rect">
            <a:avLst/>
          </a:prstGeom>
          <a:ln w="28575">
            <a:solidFill>
              <a:srgbClr val="C7EB51"/>
            </a:solidFill>
          </a:ln>
        </p:spPr>
        <p:txBody>
          <a:bodyPr vert="horz" wrap="square" lIns="0" tIns="0" rIns="0" bIns="0" rtlCol="0" anchor="t">
            <a:spAutoFit/>
          </a:bodyPr>
          <a:lstStyle/>
          <a:p>
            <a:pPr>
              <a:lnSpc>
                <a:spcPct val="100000"/>
              </a:lnSpc>
            </a:pPr>
            <a:endParaRPr sz="1100">
              <a:latin typeface="Times New Roman"/>
              <a:cs typeface="Times New Roman"/>
            </a:endParaRPr>
          </a:p>
          <a:p>
            <a:pPr marR="119380" indent="43815" algn="ctr">
              <a:spcBef>
                <a:spcPts val="5"/>
              </a:spcBef>
            </a:pPr>
            <a:endParaRPr lang="en-US" sz="1100" dirty="0">
              <a:latin typeface="Montserrat"/>
              <a:cs typeface="Segoe UI"/>
            </a:endParaRPr>
          </a:p>
          <a:p>
            <a:pPr marR="119380" indent="43815" algn="ctr">
              <a:spcBef>
                <a:spcPts val="5"/>
              </a:spcBef>
            </a:pPr>
            <a:r>
              <a:rPr lang="en-US" sz="1100">
                <a:latin typeface="Montserrat"/>
                <a:cs typeface="Segoe UI"/>
              </a:rPr>
              <a:t>Crude Pyrolysis </a:t>
            </a:r>
            <a:r>
              <a:rPr lang="en-US" sz="1100" dirty="0">
                <a:latin typeface="Montserrat"/>
                <a:cs typeface="Segoe UI"/>
              </a:rPr>
              <a:t>Oil</a:t>
            </a:r>
            <a:endParaRPr lang="en-US"/>
          </a:p>
          <a:p>
            <a:pPr marR="119380" indent="43815" algn="ctr">
              <a:spcBef>
                <a:spcPts val="5"/>
              </a:spcBef>
            </a:pPr>
            <a:endParaRPr lang="en-US" sz="1100" dirty="0">
              <a:latin typeface="Montserrat"/>
              <a:cs typeface="Segoe UI"/>
            </a:endParaRPr>
          </a:p>
          <a:p>
            <a:pPr marR="119380" indent="43815" algn="ctr">
              <a:spcBef>
                <a:spcPts val="5"/>
              </a:spcBef>
            </a:pPr>
            <a:endParaRPr lang="en-US" sz="1100" dirty="0">
              <a:latin typeface="Montserrat"/>
              <a:cs typeface="Segoe UI"/>
            </a:endParaRPr>
          </a:p>
        </p:txBody>
      </p:sp>
      <p:sp>
        <p:nvSpPr>
          <p:cNvPr id="75" name="object 16">
            <a:extLst>
              <a:ext uri="{FF2B5EF4-FFF2-40B4-BE49-F238E27FC236}">
                <a16:creationId xmlns:a16="http://schemas.microsoft.com/office/drawing/2014/main" id="{6906437C-559E-64B2-CEF3-3A333E1DA063}"/>
              </a:ext>
            </a:extLst>
          </p:cNvPr>
          <p:cNvSpPr txBox="1"/>
          <p:nvPr/>
        </p:nvSpPr>
        <p:spPr>
          <a:xfrm>
            <a:off x="7745580" y="3361182"/>
            <a:ext cx="1367155" cy="964366"/>
          </a:xfrm>
          <a:prstGeom prst="rect">
            <a:avLst/>
          </a:prstGeom>
          <a:ln w="28575">
            <a:solidFill>
              <a:srgbClr val="959595"/>
            </a:solidFill>
          </a:ln>
        </p:spPr>
        <p:txBody>
          <a:bodyPr vert="horz" wrap="square" lIns="0" tIns="116839" rIns="0" bIns="0" rtlCol="0" anchor="t">
            <a:spAutoFit/>
          </a:bodyPr>
          <a:lstStyle/>
          <a:p>
            <a:pPr algn="ctr">
              <a:lnSpc>
                <a:spcPct val="100000"/>
              </a:lnSpc>
              <a:spcBef>
                <a:spcPts val="5"/>
              </a:spcBef>
            </a:pPr>
            <a:endParaRPr sz="1100">
              <a:latin typeface="Montserrat"/>
              <a:cs typeface="Segoe UI"/>
            </a:endParaRPr>
          </a:p>
          <a:p>
            <a:pPr marR="119380" indent="43815" algn="ctr">
              <a:spcBef>
                <a:spcPts val="5"/>
              </a:spcBef>
            </a:pPr>
            <a:r>
              <a:rPr lang="en-US" sz="1100">
                <a:latin typeface="Montserrat"/>
                <a:cs typeface="Segoe UI"/>
              </a:rPr>
              <a:t>Condensation System</a:t>
            </a:r>
          </a:p>
          <a:p>
            <a:pPr marR="119380" indent="43815" algn="ctr">
              <a:spcBef>
                <a:spcPts val="5"/>
              </a:spcBef>
            </a:pPr>
            <a:endParaRPr lang="en-US" sz="1100" dirty="0">
              <a:latin typeface="Montserrat"/>
              <a:cs typeface="Segoe UI"/>
            </a:endParaRPr>
          </a:p>
          <a:p>
            <a:pPr marR="119380" indent="43815" algn="ctr">
              <a:spcBef>
                <a:spcPts val="5"/>
              </a:spcBef>
            </a:pPr>
            <a:endParaRPr lang="en-US" sz="1100" dirty="0">
              <a:latin typeface="Montserrat"/>
              <a:cs typeface="Segoe UI"/>
            </a:endParaRPr>
          </a:p>
        </p:txBody>
      </p:sp>
      <p:sp>
        <p:nvSpPr>
          <p:cNvPr id="76" name="object 17">
            <a:extLst>
              <a:ext uri="{FF2B5EF4-FFF2-40B4-BE49-F238E27FC236}">
                <a16:creationId xmlns:a16="http://schemas.microsoft.com/office/drawing/2014/main" id="{AD321405-4C63-79C5-3B6E-9173DA736920}"/>
              </a:ext>
            </a:extLst>
          </p:cNvPr>
          <p:cNvSpPr txBox="1"/>
          <p:nvPr/>
        </p:nvSpPr>
        <p:spPr>
          <a:xfrm>
            <a:off x="1654153" y="3361182"/>
            <a:ext cx="1367155" cy="897682"/>
          </a:xfrm>
          <a:prstGeom prst="rect">
            <a:avLst/>
          </a:prstGeom>
          <a:ln w="28575">
            <a:solidFill>
              <a:srgbClr val="C7EB51"/>
            </a:solidFill>
          </a:ln>
        </p:spPr>
        <p:txBody>
          <a:bodyPr vert="horz" wrap="square" lIns="0" tIns="0" rIns="0" bIns="0" rtlCol="0" anchor="t">
            <a:spAutoFit/>
          </a:bodyPr>
          <a:lstStyle/>
          <a:p>
            <a:pPr>
              <a:lnSpc>
                <a:spcPct val="100000"/>
              </a:lnSpc>
            </a:pPr>
            <a:endParaRPr sz="1100">
              <a:latin typeface="Times New Roman"/>
              <a:cs typeface="Times New Roman"/>
            </a:endParaRPr>
          </a:p>
          <a:p>
            <a:pPr>
              <a:lnSpc>
                <a:spcPct val="100000"/>
              </a:lnSpc>
              <a:spcBef>
                <a:spcPts val="380"/>
              </a:spcBef>
            </a:pPr>
            <a:endParaRPr sz="1100">
              <a:latin typeface="Montserrat"/>
              <a:cs typeface="Segoe UI"/>
            </a:endParaRPr>
          </a:p>
          <a:p>
            <a:pPr marL="1905" algn="ctr">
              <a:lnSpc>
                <a:spcPct val="100000"/>
              </a:lnSpc>
              <a:spcBef>
                <a:spcPts val="5"/>
              </a:spcBef>
            </a:pPr>
            <a:r>
              <a:rPr sz="1100" dirty="0">
                <a:latin typeface="Montserrat"/>
                <a:cs typeface="Segoe UI"/>
              </a:rPr>
              <a:t>Stored</a:t>
            </a:r>
          </a:p>
          <a:p>
            <a:pPr marL="1905" algn="ctr">
              <a:spcBef>
                <a:spcPts val="5"/>
              </a:spcBef>
            </a:pPr>
            <a:endParaRPr lang="en-US" sz="1100" dirty="0">
              <a:latin typeface="Montserrat"/>
              <a:cs typeface="Segoe UI"/>
            </a:endParaRPr>
          </a:p>
          <a:p>
            <a:pPr marL="1905" algn="ctr">
              <a:spcBef>
                <a:spcPts val="5"/>
              </a:spcBef>
            </a:pPr>
            <a:endParaRPr lang="en-US" sz="1100" dirty="0">
              <a:latin typeface="Montserrat"/>
              <a:cs typeface="Segoe UI"/>
            </a:endParaRPr>
          </a:p>
        </p:txBody>
      </p:sp>
      <p:sp>
        <p:nvSpPr>
          <p:cNvPr id="77" name="object 18">
            <a:extLst>
              <a:ext uri="{FF2B5EF4-FFF2-40B4-BE49-F238E27FC236}">
                <a16:creationId xmlns:a16="http://schemas.microsoft.com/office/drawing/2014/main" id="{40250B8F-90CE-ADC0-6C0B-6FE641F5B9B4}"/>
              </a:ext>
            </a:extLst>
          </p:cNvPr>
          <p:cNvSpPr txBox="1"/>
          <p:nvPr/>
        </p:nvSpPr>
        <p:spPr>
          <a:xfrm>
            <a:off x="962257" y="4773667"/>
            <a:ext cx="1359025" cy="1059264"/>
          </a:xfrm>
          <a:prstGeom prst="rect">
            <a:avLst/>
          </a:prstGeom>
          <a:solidFill>
            <a:srgbClr val="F0F0F0"/>
          </a:solidFill>
          <a:ln w="28575">
            <a:solidFill>
              <a:srgbClr val="2B2F39"/>
            </a:solidFill>
          </a:ln>
        </p:spPr>
        <p:txBody>
          <a:bodyPr vert="horz" wrap="square" lIns="0" tIns="124460" rIns="0" bIns="0" rtlCol="0" anchor="ctr">
            <a:spAutoFit/>
          </a:bodyPr>
          <a:lstStyle/>
          <a:p>
            <a:pPr algn="ctr">
              <a:spcBef>
                <a:spcPts val="980"/>
              </a:spcBef>
            </a:pPr>
            <a:endParaRPr lang="en-US" sz="1100" dirty="0">
              <a:latin typeface="Montserrat"/>
              <a:cs typeface="Segoe UI"/>
            </a:endParaRPr>
          </a:p>
          <a:p>
            <a:pPr algn="ctr">
              <a:spcBef>
                <a:spcPts val="980"/>
              </a:spcBef>
            </a:pPr>
            <a:r>
              <a:rPr lang="en-US" sz="1100" dirty="0">
                <a:latin typeface="Montserrat"/>
                <a:cs typeface="Segoe UI"/>
              </a:rPr>
              <a:t>Commercial Diesel Dispatched</a:t>
            </a:r>
            <a:endParaRPr lang="en-US"/>
          </a:p>
          <a:p>
            <a:pPr algn="ctr">
              <a:spcBef>
                <a:spcPts val="980"/>
              </a:spcBef>
            </a:pPr>
            <a:endParaRPr lang="en-US" sz="1100" dirty="0">
              <a:latin typeface="Montserrat"/>
              <a:cs typeface="Segoe UI"/>
            </a:endParaRPr>
          </a:p>
        </p:txBody>
      </p:sp>
      <p:sp>
        <p:nvSpPr>
          <p:cNvPr id="78" name="object 19">
            <a:extLst>
              <a:ext uri="{FF2B5EF4-FFF2-40B4-BE49-F238E27FC236}">
                <a16:creationId xmlns:a16="http://schemas.microsoft.com/office/drawing/2014/main" id="{6CB228C9-0897-8EF1-DE74-F75E53C2D5A6}"/>
              </a:ext>
            </a:extLst>
          </p:cNvPr>
          <p:cNvSpPr/>
          <p:nvPr/>
        </p:nvSpPr>
        <p:spPr>
          <a:xfrm>
            <a:off x="3730603" y="2112263"/>
            <a:ext cx="790575" cy="76200"/>
          </a:xfrm>
          <a:custGeom>
            <a:avLst/>
            <a:gdLst/>
            <a:ahLst/>
            <a:cxnLst/>
            <a:rect l="l" t="t" r="r" b="b"/>
            <a:pathLst>
              <a:path w="790575" h="76200">
                <a:moveTo>
                  <a:pt x="790321" y="38100"/>
                </a:moveTo>
                <a:lnTo>
                  <a:pt x="777621" y="31750"/>
                </a:lnTo>
                <a:lnTo>
                  <a:pt x="714121" y="0"/>
                </a:lnTo>
                <a:lnTo>
                  <a:pt x="714121" y="31750"/>
                </a:lnTo>
                <a:lnTo>
                  <a:pt x="0" y="31750"/>
                </a:lnTo>
                <a:lnTo>
                  <a:pt x="0" y="44450"/>
                </a:lnTo>
                <a:lnTo>
                  <a:pt x="714121" y="44450"/>
                </a:lnTo>
                <a:lnTo>
                  <a:pt x="714121" y="76200"/>
                </a:lnTo>
                <a:lnTo>
                  <a:pt x="777621" y="44450"/>
                </a:lnTo>
                <a:lnTo>
                  <a:pt x="790321" y="38100"/>
                </a:lnTo>
                <a:close/>
              </a:path>
            </a:pathLst>
          </a:custGeom>
          <a:solidFill>
            <a:srgbClr val="000000"/>
          </a:solidFill>
        </p:spPr>
        <p:txBody>
          <a:bodyPr wrap="square" lIns="0" tIns="0" rIns="0" bIns="0" rtlCol="0"/>
          <a:lstStyle/>
          <a:p>
            <a:endParaRPr/>
          </a:p>
        </p:txBody>
      </p:sp>
      <p:sp>
        <p:nvSpPr>
          <p:cNvPr id="79" name="object 20">
            <a:extLst>
              <a:ext uri="{FF2B5EF4-FFF2-40B4-BE49-F238E27FC236}">
                <a16:creationId xmlns:a16="http://schemas.microsoft.com/office/drawing/2014/main" id="{85BE620E-C2D4-65D1-522F-103C4AA35341}"/>
              </a:ext>
            </a:extLst>
          </p:cNvPr>
          <p:cNvSpPr/>
          <p:nvPr/>
        </p:nvSpPr>
        <p:spPr>
          <a:xfrm>
            <a:off x="8046571" y="2112263"/>
            <a:ext cx="790575" cy="76200"/>
          </a:xfrm>
          <a:custGeom>
            <a:avLst/>
            <a:gdLst/>
            <a:ahLst/>
            <a:cxnLst/>
            <a:rect l="l" t="t" r="r" b="b"/>
            <a:pathLst>
              <a:path w="790575" h="76200">
                <a:moveTo>
                  <a:pt x="790321" y="38100"/>
                </a:moveTo>
                <a:lnTo>
                  <a:pt x="777621" y="31750"/>
                </a:lnTo>
                <a:lnTo>
                  <a:pt x="714121" y="0"/>
                </a:lnTo>
                <a:lnTo>
                  <a:pt x="714121" y="31750"/>
                </a:lnTo>
                <a:lnTo>
                  <a:pt x="0" y="31750"/>
                </a:lnTo>
                <a:lnTo>
                  <a:pt x="0" y="44450"/>
                </a:lnTo>
                <a:lnTo>
                  <a:pt x="714121" y="44450"/>
                </a:lnTo>
                <a:lnTo>
                  <a:pt x="714121" y="76200"/>
                </a:lnTo>
                <a:lnTo>
                  <a:pt x="777621" y="44450"/>
                </a:lnTo>
                <a:lnTo>
                  <a:pt x="790321" y="38100"/>
                </a:lnTo>
                <a:close/>
              </a:path>
            </a:pathLst>
          </a:custGeom>
          <a:solidFill>
            <a:srgbClr val="000000"/>
          </a:solidFill>
        </p:spPr>
        <p:txBody>
          <a:bodyPr wrap="square" lIns="0" tIns="0" rIns="0" bIns="0" rtlCol="0"/>
          <a:lstStyle/>
          <a:p>
            <a:endParaRPr/>
          </a:p>
        </p:txBody>
      </p:sp>
      <p:sp>
        <p:nvSpPr>
          <p:cNvPr id="80" name="object 21">
            <a:extLst>
              <a:ext uri="{FF2B5EF4-FFF2-40B4-BE49-F238E27FC236}">
                <a16:creationId xmlns:a16="http://schemas.microsoft.com/office/drawing/2014/main" id="{278DA5FC-437F-7605-AD05-A2C05993FC00}"/>
              </a:ext>
            </a:extLst>
          </p:cNvPr>
          <p:cNvSpPr/>
          <p:nvPr/>
        </p:nvSpPr>
        <p:spPr>
          <a:xfrm>
            <a:off x="5888587" y="2112263"/>
            <a:ext cx="790575" cy="76200"/>
          </a:xfrm>
          <a:custGeom>
            <a:avLst/>
            <a:gdLst/>
            <a:ahLst/>
            <a:cxnLst/>
            <a:rect l="l" t="t" r="r" b="b"/>
            <a:pathLst>
              <a:path w="790575" h="76200">
                <a:moveTo>
                  <a:pt x="790321" y="38100"/>
                </a:moveTo>
                <a:lnTo>
                  <a:pt x="777621" y="31750"/>
                </a:lnTo>
                <a:lnTo>
                  <a:pt x="714121" y="0"/>
                </a:lnTo>
                <a:lnTo>
                  <a:pt x="714121" y="31750"/>
                </a:lnTo>
                <a:lnTo>
                  <a:pt x="0" y="31750"/>
                </a:lnTo>
                <a:lnTo>
                  <a:pt x="0" y="44450"/>
                </a:lnTo>
                <a:lnTo>
                  <a:pt x="714121" y="44450"/>
                </a:lnTo>
                <a:lnTo>
                  <a:pt x="714121" y="76200"/>
                </a:lnTo>
                <a:lnTo>
                  <a:pt x="777621" y="44450"/>
                </a:lnTo>
                <a:lnTo>
                  <a:pt x="790321" y="38100"/>
                </a:lnTo>
                <a:close/>
              </a:path>
            </a:pathLst>
          </a:custGeom>
          <a:solidFill>
            <a:srgbClr val="000000"/>
          </a:solidFill>
        </p:spPr>
        <p:txBody>
          <a:bodyPr wrap="square" lIns="0" tIns="0" rIns="0" bIns="0" rtlCol="0"/>
          <a:lstStyle/>
          <a:p>
            <a:endParaRPr/>
          </a:p>
        </p:txBody>
      </p:sp>
      <p:sp>
        <p:nvSpPr>
          <p:cNvPr id="81" name="object 22">
            <a:extLst>
              <a:ext uri="{FF2B5EF4-FFF2-40B4-BE49-F238E27FC236}">
                <a16:creationId xmlns:a16="http://schemas.microsoft.com/office/drawing/2014/main" id="{BE693FDA-946C-2D70-BEF7-2195B7C196E6}"/>
              </a:ext>
            </a:extLst>
          </p:cNvPr>
          <p:cNvSpPr/>
          <p:nvPr/>
        </p:nvSpPr>
        <p:spPr>
          <a:xfrm>
            <a:off x="7081879" y="3768851"/>
            <a:ext cx="664210" cy="76200"/>
          </a:xfrm>
          <a:custGeom>
            <a:avLst/>
            <a:gdLst/>
            <a:ahLst/>
            <a:cxnLst/>
            <a:rect l="l" t="t" r="r" b="b"/>
            <a:pathLst>
              <a:path w="664209" h="76200">
                <a:moveTo>
                  <a:pt x="663702" y="31750"/>
                </a:moveTo>
                <a:lnTo>
                  <a:pt x="76200" y="31750"/>
                </a:lnTo>
                <a:lnTo>
                  <a:pt x="76200" y="0"/>
                </a:lnTo>
                <a:lnTo>
                  <a:pt x="0" y="38100"/>
                </a:lnTo>
                <a:lnTo>
                  <a:pt x="76200" y="76200"/>
                </a:lnTo>
                <a:lnTo>
                  <a:pt x="76200" y="44450"/>
                </a:lnTo>
                <a:lnTo>
                  <a:pt x="663702" y="44450"/>
                </a:lnTo>
                <a:lnTo>
                  <a:pt x="663702" y="31750"/>
                </a:lnTo>
                <a:close/>
              </a:path>
            </a:pathLst>
          </a:custGeom>
          <a:solidFill>
            <a:srgbClr val="000000"/>
          </a:solidFill>
        </p:spPr>
        <p:txBody>
          <a:bodyPr wrap="square" lIns="0" tIns="0" rIns="0" bIns="0" rtlCol="0"/>
          <a:lstStyle/>
          <a:p>
            <a:endParaRPr/>
          </a:p>
        </p:txBody>
      </p:sp>
      <p:sp>
        <p:nvSpPr>
          <p:cNvPr id="82" name="object 23">
            <a:extLst>
              <a:ext uri="{FF2B5EF4-FFF2-40B4-BE49-F238E27FC236}">
                <a16:creationId xmlns:a16="http://schemas.microsoft.com/office/drawing/2014/main" id="{8A34E3D2-6D55-58A3-6B49-8D7D37A2198D}"/>
              </a:ext>
            </a:extLst>
          </p:cNvPr>
          <p:cNvSpPr/>
          <p:nvPr/>
        </p:nvSpPr>
        <p:spPr>
          <a:xfrm>
            <a:off x="9111847" y="3768851"/>
            <a:ext cx="664210" cy="76200"/>
          </a:xfrm>
          <a:custGeom>
            <a:avLst/>
            <a:gdLst/>
            <a:ahLst/>
            <a:cxnLst/>
            <a:rect l="l" t="t" r="r" b="b"/>
            <a:pathLst>
              <a:path w="664209" h="76200">
                <a:moveTo>
                  <a:pt x="663702" y="31750"/>
                </a:moveTo>
                <a:lnTo>
                  <a:pt x="76200" y="31750"/>
                </a:lnTo>
                <a:lnTo>
                  <a:pt x="76200" y="0"/>
                </a:lnTo>
                <a:lnTo>
                  <a:pt x="0" y="38100"/>
                </a:lnTo>
                <a:lnTo>
                  <a:pt x="76200" y="76200"/>
                </a:lnTo>
                <a:lnTo>
                  <a:pt x="76200" y="44450"/>
                </a:lnTo>
                <a:lnTo>
                  <a:pt x="663702" y="44450"/>
                </a:lnTo>
                <a:lnTo>
                  <a:pt x="663702" y="31750"/>
                </a:lnTo>
                <a:close/>
              </a:path>
            </a:pathLst>
          </a:custGeom>
          <a:solidFill>
            <a:srgbClr val="000000"/>
          </a:solidFill>
        </p:spPr>
        <p:txBody>
          <a:bodyPr wrap="square" lIns="0" tIns="0" rIns="0" bIns="0" rtlCol="0"/>
          <a:lstStyle/>
          <a:p>
            <a:endParaRPr/>
          </a:p>
        </p:txBody>
      </p:sp>
      <p:sp>
        <p:nvSpPr>
          <p:cNvPr id="83" name="object 24">
            <a:extLst>
              <a:ext uri="{FF2B5EF4-FFF2-40B4-BE49-F238E27FC236}">
                <a16:creationId xmlns:a16="http://schemas.microsoft.com/office/drawing/2014/main" id="{4365E4FF-2568-CDF4-4B71-EBC8E30A3669}"/>
              </a:ext>
            </a:extLst>
          </p:cNvPr>
          <p:cNvSpPr/>
          <p:nvPr/>
        </p:nvSpPr>
        <p:spPr>
          <a:xfrm>
            <a:off x="1458024" y="2089561"/>
            <a:ext cx="865505" cy="130810"/>
          </a:xfrm>
          <a:custGeom>
            <a:avLst/>
            <a:gdLst/>
            <a:ahLst/>
            <a:cxnLst/>
            <a:rect l="l" t="t" r="r" b="b"/>
            <a:pathLst>
              <a:path w="865505" h="130810">
                <a:moveTo>
                  <a:pt x="864997" y="92329"/>
                </a:moveTo>
                <a:lnTo>
                  <a:pt x="852297" y="85979"/>
                </a:lnTo>
                <a:lnTo>
                  <a:pt x="788797" y="54229"/>
                </a:lnTo>
                <a:lnTo>
                  <a:pt x="788797" y="85979"/>
                </a:lnTo>
                <a:lnTo>
                  <a:pt x="788797" y="92329"/>
                </a:lnTo>
                <a:lnTo>
                  <a:pt x="788797" y="92710"/>
                </a:lnTo>
                <a:lnTo>
                  <a:pt x="9893" y="92710"/>
                </a:lnTo>
                <a:lnTo>
                  <a:pt x="9893" y="89522"/>
                </a:lnTo>
                <a:lnTo>
                  <a:pt x="12700" y="92329"/>
                </a:lnTo>
                <a:lnTo>
                  <a:pt x="788797" y="92329"/>
                </a:lnTo>
                <a:lnTo>
                  <a:pt x="788797" y="85979"/>
                </a:lnTo>
                <a:lnTo>
                  <a:pt x="12700" y="85979"/>
                </a:lnTo>
                <a:lnTo>
                  <a:pt x="12700" y="0"/>
                </a:lnTo>
                <a:lnTo>
                  <a:pt x="0" y="0"/>
                </a:lnTo>
                <a:lnTo>
                  <a:pt x="0" y="86360"/>
                </a:lnTo>
                <a:lnTo>
                  <a:pt x="0" y="92710"/>
                </a:lnTo>
                <a:lnTo>
                  <a:pt x="0" y="99060"/>
                </a:lnTo>
                <a:lnTo>
                  <a:pt x="788797" y="99060"/>
                </a:lnTo>
                <a:lnTo>
                  <a:pt x="788797" y="130429"/>
                </a:lnTo>
                <a:lnTo>
                  <a:pt x="852297" y="98679"/>
                </a:lnTo>
                <a:lnTo>
                  <a:pt x="864997" y="92329"/>
                </a:lnTo>
                <a:close/>
              </a:path>
            </a:pathLst>
          </a:custGeom>
          <a:solidFill>
            <a:srgbClr val="000000"/>
          </a:solidFill>
        </p:spPr>
        <p:txBody>
          <a:bodyPr wrap="square" lIns="0" tIns="0" rIns="0" bIns="0" rtlCol="0"/>
          <a:lstStyle/>
          <a:p>
            <a:endParaRPr/>
          </a:p>
        </p:txBody>
      </p:sp>
      <p:sp>
        <p:nvSpPr>
          <p:cNvPr id="84" name="object 25">
            <a:extLst>
              <a:ext uri="{FF2B5EF4-FFF2-40B4-BE49-F238E27FC236}">
                <a16:creationId xmlns:a16="http://schemas.microsoft.com/office/drawing/2014/main" id="{BB0BA953-1375-1B46-1128-3D940F5CE981}"/>
              </a:ext>
            </a:extLst>
          </p:cNvPr>
          <p:cNvSpPr/>
          <p:nvPr/>
        </p:nvSpPr>
        <p:spPr>
          <a:xfrm>
            <a:off x="3020419" y="3768851"/>
            <a:ext cx="664210" cy="76200"/>
          </a:xfrm>
          <a:custGeom>
            <a:avLst/>
            <a:gdLst/>
            <a:ahLst/>
            <a:cxnLst/>
            <a:rect l="l" t="t" r="r" b="b"/>
            <a:pathLst>
              <a:path w="664210" h="76200">
                <a:moveTo>
                  <a:pt x="663702" y="31750"/>
                </a:moveTo>
                <a:lnTo>
                  <a:pt x="76200" y="31750"/>
                </a:lnTo>
                <a:lnTo>
                  <a:pt x="76200" y="0"/>
                </a:lnTo>
                <a:lnTo>
                  <a:pt x="0" y="38100"/>
                </a:lnTo>
                <a:lnTo>
                  <a:pt x="76200" y="76200"/>
                </a:lnTo>
                <a:lnTo>
                  <a:pt x="76200" y="44450"/>
                </a:lnTo>
                <a:lnTo>
                  <a:pt x="663702" y="44450"/>
                </a:lnTo>
                <a:lnTo>
                  <a:pt x="663702" y="31750"/>
                </a:lnTo>
                <a:close/>
              </a:path>
            </a:pathLst>
          </a:custGeom>
          <a:solidFill>
            <a:srgbClr val="000000"/>
          </a:solidFill>
        </p:spPr>
        <p:txBody>
          <a:bodyPr wrap="square" lIns="0" tIns="0" rIns="0" bIns="0" rtlCol="0"/>
          <a:lstStyle/>
          <a:p>
            <a:endParaRPr/>
          </a:p>
        </p:txBody>
      </p:sp>
      <p:sp>
        <p:nvSpPr>
          <p:cNvPr id="85" name="object 26">
            <a:extLst>
              <a:ext uri="{FF2B5EF4-FFF2-40B4-BE49-F238E27FC236}">
                <a16:creationId xmlns:a16="http://schemas.microsoft.com/office/drawing/2014/main" id="{D90E233B-0E7E-9663-DF78-3B066301FDC8}"/>
              </a:ext>
            </a:extLst>
          </p:cNvPr>
          <p:cNvSpPr/>
          <p:nvPr/>
        </p:nvSpPr>
        <p:spPr>
          <a:xfrm>
            <a:off x="5050387" y="3768851"/>
            <a:ext cx="664210" cy="76200"/>
          </a:xfrm>
          <a:custGeom>
            <a:avLst/>
            <a:gdLst/>
            <a:ahLst/>
            <a:cxnLst/>
            <a:rect l="l" t="t" r="r" b="b"/>
            <a:pathLst>
              <a:path w="664210" h="76200">
                <a:moveTo>
                  <a:pt x="663689" y="31750"/>
                </a:moveTo>
                <a:lnTo>
                  <a:pt x="76200" y="31750"/>
                </a:lnTo>
                <a:lnTo>
                  <a:pt x="76200" y="0"/>
                </a:lnTo>
                <a:lnTo>
                  <a:pt x="0" y="38100"/>
                </a:lnTo>
                <a:lnTo>
                  <a:pt x="76200" y="76200"/>
                </a:lnTo>
                <a:lnTo>
                  <a:pt x="76200" y="44450"/>
                </a:lnTo>
                <a:lnTo>
                  <a:pt x="663689" y="44450"/>
                </a:lnTo>
                <a:lnTo>
                  <a:pt x="663689" y="31750"/>
                </a:lnTo>
                <a:close/>
              </a:path>
            </a:pathLst>
          </a:custGeom>
          <a:solidFill>
            <a:srgbClr val="000000"/>
          </a:solidFill>
        </p:spPr>
        <p:txBody>
          <a:bodyPr wrap="square" lIns="0" tIns="0" rIns="0" bIns="0" rtlCol="0"/>
          <a:lstStyle/>
          <a:p>
            <a:endParaRPr/>
          </a:p>
        </p:txBody>
      </p:sp>
      <p:sp>
        <p:nvSpPr>
          <p:cNvPr id="86" name="object 27">
            <a:extLst>
              <a:ext uri="{FF2B5EF4-FFF2-40B4-BE49-F238E27FC236}">
                <a16:creationId xmlns:a16="http://schemas.microsoft.com/office/drawing/2014/main" id="{3F2C6A90-A05E-BBB7-6CD1-B77506DF6CCE}"/>
              </a:ext>
            </a:extLst>
          </p:cNvPr>
          <p:cNvSpPr/>
          <p:nvPr/>
        </p:nvSpPr>
        <p:spPr>
          <a:xfrm>
            <a:off x="10203031" y="2143759"/>
            <a:ext cx="294005" cy="1216025"/>
          </a:xfrm>
          <a:custGeom>
            <a:avLst/>
            <a:gdLst/>
            <a:ahLst/>
            <a:cxnLst/>
            <a:rect l="l" t="t" r="r" b="b"/>
            <a:pathLst>
              <a:path w="294004" h="1216025">
                <a:moveTo>
                  <a:pt x="293878" y="1139444"/>
                </a:moveTo>
                <a:lnTo>
                  <a:pt x="262128" y="1139444"/>
                </a:lnTo>
                <a:lnTo>
                  <a:pt x="262128" y="1151890"/>
                </a:lnTo>
                <a:lnTo>
                  <a:pt x="262128" y="1152144"/>
                </a:lnTo>
                <a:lnTo>
                  <a:pt x="249428" y="1152144"/>
                </a:lnTo>
                <a:lnTo>
                  <a:pt x="249428" y="1151890"/>
                </a:lnTo>
                <a:lnTo>
                  <a:pt x="262128" y="1151890"/>
                </a:lnTo>
                <a:lnTo>
                  <a:pt x="262128" y="1139444"/>
                </a:lnTo>
                <a:lnTo>
                  <a:pt x="262128" y="12954"/>
                </a:lnTo>
                <a:lnTo>
                  <a:pt x="262128" y="12700"/>
                </a:lnTo>
                <a:lnTo>
                  <a:pt x="262128" y="6604"/>
                </a:lnTo>
                <a:lnTo>
                  <a:pt x="255524" y="6604"/>
                </a:lnTo>
                <a:lnTo>
                  <a:pt x="255524" y="12700"/>
                </a:lnTo>
                <a:lnTo>
                  <a:pt x="252349" y="12700"/>
                </a:lnTo>
                <a:lnTo>
                  <a:pt x="252349" y="9525"/>
                </a:lnTo>
                <a:lnTo>
                  <a:pt x="255524" y="12700"/>
                </a:lnTo>
                <a:lnTo>
                  <a:pt x="255524" y="6604"/>
                </a:lnTo>
                <a:lnTo>
                  <a:pt x="252349" y="6604"/>
                </a:lnTo>
                <a:lnTo>
                  <a:pt x="252349" y="6350"/>
                </a:lnTo>
                <a:lnTo>
                  <a:pt x="262128" y="6350"/>
                </a:lnTo>
                <a:lnTo>
                  <a:pt x="262128" y="0"/>
                </a:lnTo>
                <a:lnTo>
                  <a:pt x="0" y="0"/>
                </a:lnTo>
                <a:lnTo>
                  <a:pt x="0" y="6350"/>
                </a:lnTo>
                <a:lnTo>
                  <a:pt x="0" y="12700"/>
                </a:lnTo>
                <a:lnTo>
                  <a:pt x="249428" y="12700"/>
                </a:lnTo>
                <a:lnTo>
                  <a:pt x="249428" y="1139444"/>
                </a:lnTo>
                <a:lnTo>
                  <a:pt x="217678" y="1139444"/>
                </a:lnTo>
                <a:lnTo>
                  <a:pt x="255778" y="1215644"/>
                </a:lnTo>
                <a:lnTo>
                  <a:pt x="287528" y="1152144"/>
                </a:lnTo>
                <a:lnTo>
                  <a:pt x="293878" y="1139444"/>
                </a:lnTo>
                <a:close/>
              </a:path>
            </a:pathLst>
          </a:custGeom>
          <a:solidFill>
            <a:srgbClr val="000000"/>
          </a:solidFill>
        </p:spPr>
        <p:txBody>
          <a:bodyPr wrap="square" lIns="0" tIns="0" rIns="0" bIns="0" rtlCol="0"/>
          <a:lstStyle/>
          <a:p>
            <a:endParaRPr/>
          </a:p>
        </p:txBody>
      </p:sp>
      <p:sp>
        <p:nvSpPr>
          <p:cNvPr id="87" name="object 28">
            <a:extLst>
              <a:ext uri="{FF2B5EF4-FFF2-40B4-BE49-F238E27FC236}">
                <a16:creationId xmlns:a16="http://schemas.microsoft.com/office/drawing/2014/main" id="{1C569489-4101-243F-86F6-132EB1BC703E}"/>
              </a:ext>
            </a:extLst>
          </p:cNvPr>
          <p:cNvSpPr/>
          <p:nvPr/>
        </p:nvSpPr>
        <p:spPr>
          <a:xfrm>
            <a:off x="1514372" y="3810401"/>
            <a:ext cx="129727" cy="1022181"/>
          </a:xfrm>
          <a:custGeom>
            <a:avLst/>
            <a:gdLst/>
            <a:ahLst/>
            <a:cxnLst/>
            <a:rect l="l" t="t" r="r" b="b"/>
            <a:pathLst>
              <a:path w="213359" h="1040764">
                <a:moveTo>
                  <a:pt x="212852" y="0"/>
                </a:moveTo>
                <a:lnTo>
                  <a:pt x="43942" y="0"/>
                </a:lnTo>
                <a:lnTo>
                  <a:pt x="43942" y="6350"/>
                </a:lnTo>
                <a:lnTo>
                  <a:pt x="40767" y="9525"/>
                </a:lnTo>
                <a:lnTo>
                  <a:pt x="40767" y="6350"/>
                </a:lnTo>
                <a:lnTo>
                  <a:pt x="43942" y="6350"/>
                </a:lnTo>
                <a:lnTo>
                  <a:pt x="43942" y="0"/>
                </a:lnTo>
                <a:lnTo>
                  <a:pt x="31750" y="0"/>
                </a:lnTo>
                <a:lnTo>
                  <a:pt x="31750" y="6350"/>
                </a:lnTo>
                <a:lnTo>
                  <a:pt x="31750" y="12700"/>
                </a:lnTo>
                <a:lnTo>
                  <a:pt x="31750" y="964565"/>
                </a:lnTo>
                <a:lnTo>
                  <a:pt x="0" y="964565"/>
                </a:lnTo>
                <a:lnTo>
                  <a:pt x="38100" y="1040765"/>
                </a:lnTo>
                <a:lnTo>
                  <a:pt x="69850" y="977265"/>
                </a:lnTo>
                <a:lnTo>
                  <a:pt x="76200" y="964565"/>
                </a:lnTo>
                <a:lnTo>
                  <a:pt x="44450" y="964565"/>
                </a:lnTo>
                <a:lnTo>
                  <a:pt x="44450" y="12700"/>
                </a:lnTo>
                <a:lnTo>
                  <a:pt x="40767" y="12700"/>
                </a:lnTo>
                <a:lnTo>
                  <a:pt x="40767" y="12192"/>
                </a:lnTo>
                <a:lnTo>
                  <a:pt x="44450" y="12192"/>
                </a:lnTo>
                <a:lnTo>
                  <a:pt x="212852" y="12192"/>
                </a:lnTo>
                <a:lnTo>
                  <a:pt x="212852" y="6350"/>
                </a:lnTo>
                <a:lnTo>
                  <a:pt x="212852" y="5842"/>
                </a:lnTo>
                <a:lnTo>
                  <a:pt x="212852"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1354202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1C250-DD39-86F9-CE02-5C11B1E74307}"/>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36AEA18-F6F4-BD83-20F9-19D7A5FA0E83}"/>
              </a:ext>
            </a:extLst>
          </p:cNvPr>
          <p:cNvSpPr txBox="1">
            <a:spLocks/>
          </p:cNvSpPr>
          <p:nvPr/>
        </p:nvSpPr>
        <p:spPr>
          <a:xfrm>
            <a:off x="587376" y="374103"/>
            <a:ext cx="10616918" cy="387798"/>
          </a:xfrm>
          <a:prstGeom prst="rect">
            <a:avLst/>
          </a:prstGeom>
        </p:spPr>
        <p:txBody>
          <a:bodyPr vert="horz"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latin typeface="Montserrat"/>
              </a:rPr>
              <a:t>Technology Overview | Independent Emissions &amp; Gas Tests</a:t>
            </a:r>
            <a:endParaRPr lang="en-US" sz="2800" dirty="0">
              <a:latin typeface="Montserrat" pitchFamily="2" charset="0"/>
            </a:endParaRPr>
          </a:p>
        </p:txBody>
      </p:sp>
      <p:sp>
        <p:nvSpPr>
          <p:cNvPr id="2" name="TextBox 1">
            <a:extLst>
              <a:ext uri="{FF2B5EF4-FFF2-40B4-BE49-F238E27FC236}">
                <a16:creationId xmlns:a16="http://schemas.microsoft.com/office/drawing/2014/main" id="{F646D1B8-8468-D867-49B7-0010D9D0F574}"/>
              </a:ext>
            </a:extLst>
          </p:cNvPr>
          <p:cNvSpPr txBox="1"/>
          <p:nvPr/>
        </p:nvSpPr>
        <p:spPr>
          <a:xfrm>
            <a:off x="582692" y="984244"/>
            <a:ext cx="5213198" cy="259045"/>
          </a:xfrm>
          <a:prstGeom prst="rect">
            <a:avLst/>
          </a:prstGeom>
          <a:solidFill>
            <a:srgbClr val="2B2F39"/>
          </a:solidFill>
          <a:ln>
            <a:noFill/>
          </a:ln>
        </p:spPr>
        <p:txBody>
          <a:bodyPr wrap="square" lIns="91440" tIns="45720" rIns="91440" bIns="45720" rtlCol="0" anchor="t">
            <a:spAutoFit/>
          </a:bodyPr>
          <a:lstStyle/>
          <a:p>
            <a:pPr algn="ctr">
              <a:lnSpc>
                <a:spcPts val="1300"/>
              </a:lnSpc>
            </a:pPr>
            <a:r>
              <a:rPr lang="en-US" sz="1100" b="1" dirty="0">
                <a:solidFill>
                  <a:schemeClr val="bg1"/>
                </a:solidFill>
                <a:latin typeface="Montserrat" pitchFamily="2" charset="0"/>
              </a:rPr>
              <a:t>Emission Test – Key Takeaways</a:t>
            </a:r>
          </a:p>
        </p:txBody>
      </p:sp>
      <p:sp>
        <p:nvSpPr>
          <p:cNvPr id="4" name="TextBox 3">
            <a:extLst>
              <a:ext uri="{FF2B5EF4-FFF2-40B4-BE49-F238E27FC236}">
                <a16:creationId xmlns:a16="http://schemas.microsoft.com/office/drawing/2014/main" id="{B07E4070-AB8A-4184-458C-7CC2CD3A53F4}"/>
              </a:ext>
            </a:extLst>
          </p:cNvPr>
          <p:cNvSpPr txBox="1"/>
          <p:nvPr/>
        </p:nvSpPr>
        <p:spPr>
          <a:xfrm>
            <a:off x="5991096" y="984243"/>
            <a:ext cx="5213198" cy="259045"/>
          </a:xfrm>
          <a:prstGeom prst="rect">
            <a:avLst/>
          </a:prstGeom>
          <a:solidFill>
            <a:srgbClr val="2B2F39"/>
          </a:solidFill>
          <a:ln>
            <a:noFill/>
          </a:ln>
        </p:spPr>
        <p:txBody>
          <a:bodyPr wrap="square" lIns="91440" tIns="45720" rIns="91440" bIns="45720" rtlCol="0" anchor="t">
            <a:spAutoFit/>
          </a:bodyPr>
          <a:lstStyle/>
          <a:p>
            <a:pPr algn="ctr">
              <a:lnSpc>
                <a:spcPts val="1300"/>
              </a:lnSpc>
            </a:pPr>
            <a:r>
              <a:rPr lang="en-US" sz="1100" b="1" dirty="0">
                <a:solidFill>
                  <a:schemeClr val="bg1"/>
                </a:solidFill>
                <a:latin typeface="Montserrat" pitchFamily="2" charset="0"/>
              </a:rPr>
              <a:t>Gas Test – Key Takeaways</a:t>
            </a:r>
          </a:p>
        </p:txBody>
      </p:sp>
      <p:pic>
        <p:nvPicPr>
          <p:cNvPr id="6" name="Graphic 5" descr="Magnifying glass">
            <a:extLst>
              <a:ext uri="{FF2B5EF4-FFF2-40B4-BE49-F238E27FC236}">
                <a16:creationId xmlns:a16="http://schemas.microsoft.com/office/drawing/2014/main" id="{EC744C38-3127-93E4-971C-31018DD63D1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3369" y="1305558"/>
            <a:ext cx="317640" cy="317640"/>
          </a:xfrm>
          <a:prstGeom prst="rect">
            <a:avLst/>
          </a:prstGeom>
        </p:spPr>
      </p:pic>
      <p:sp>
        <p:nvSpPr>
          <p:cNvPr id="7" name="TextBox 6">
            <a:extLst>
              <a:ext uri="{FF2B5EF4-FFF2-40B4-BE49-F238E27FC236}">
                <a16:creationId xmlns:a16="http://schemas.microsoft.com/office/drawing/2014/main" id="{F219AD8B-3C50-7F75-59F4-DD85D92BF978}"/>
              </a:ext>
            </a:extLst>
          </p:cNvPr>
          <p:cNvSpPr txBox="1"/>
          <p:nvPr/>
        </p:nvSpPr>
        <p:spPr>
          <a:xfrm>
            <a:off x="1167618" y="1292826"/>
            <a:ext cx="4628272" cy="276999"/>
          </a:xfrm>
          <a:prstGeom prst="rect">
            <a:avLst/>
          </a:prstGeom>
          <a:noFill/>
        </p:spPr>
        <p:txBody>
          <a:bodyPr wrap="square" rtlCol="0">
            <a:spAutoFit/>
          </a:bodyPr>
          <a:lstStyle/>
          <a:p>
            <a:r>
              <a:rPr lang="en-US" sz="1200" b="1" dirty="0">
                <a:latin typeface="Montserrat" pitchFamily="2" charset="0"/>
              </a:rPr>
              <a:t>Independent Testing &amp; Validation</a:t>
            </a:r>
          </a:p>
        </p:txBody>
      </p:sp>
      <p:sp>
        <p:nvSpPr>
          <p:cNvPr id="8" name="TextBox 7">
            <a:extLst>
              <a:ext uri="{FF2B5EF4-FFF2-40B4-BE49-F238E27FC236}">
                <a16:creationId xmlns:a16="http://schemas.microsoft.com/office/drawing/2014/main" id="{819A3D0D-C544-1CBB-6F5E-7E07A3AB9910}"/>
              </a:ext>
            </a:extLst>
          </p:cNvPr>
          <p:cNvSpPr txBox="1"/>
          <p:nvPr/>
        </p:nvSpPr>
        <p:spPr>
          <a:xfrm>
            <a:off x="1259059" y="1527621"/>
            <a:ext cx="4529798" cy="938719"/>
          </a:xfrm>
          <a:prstGeom prst="rect">
            <a:avLst/>
          </a:prstGeom>
          <a:noFill/>
        </p:spPr>
        <p:txBody>
          <a:bodyPr wrap="square" rtlCol="0">
            <a:spAutoFit/>
          </a:bodyPr>
          <a:lstStyle/>
          <a:p>
            <a:pPr marL="285750" indent="-285750" algn="just">
              <a:buFont typeface="Arial" panose="020B0604020202020204" pitchFamily="34" charset="0"/>
              <a:buChar char="•"/>
            </a:pPr>
            <a:r>
              <a:rPr lang="en-US" sz="1100" dirty="0">
                <a:latin typeface="Montserrat" pitchFamily="2" charset="0"/>
              </a:rPr>
              <a:t>Emissions testing was conducted on an operational plastic-to-diesel conversion system under real operating conditions (Appendix A).</a:t>
            </a:r>
          </a:p>
          <a:p>
            <a:pPr marL="285750" indent="-285750" algn="just">
              <a:buFont typeface="Arial" panose="020B0604020202020204" pitchFamily="34" charset="0"/>
              <a:buChar char="•"/>
            </a:pPr>
            <a:r>
              <a:rPr lang="en-US" sz="1100" dirty="0">
                <a:latin typeface="Montserrat" pitchFamily="2" charset="0"/>
              </a:rPr>
              <a:t>Tests were carried out by </a:t>
            </a:r>
            <a:r>
              <a:rPr lang="en-US" sz="1100" b="1" dirty="0">
                <a:latin typeface="Montserrat" pitchFamily="2" charset="0"/>
              </a:rPr>
              <a:t>Ecological Laboratories</a:t>
            </a:r>
            <a:r>
              <a:rPr lang="en-US" sz="1100" dirty="0">
                <a:latin typeface="Montserrat" pitchFamily="2" charset="0"/>
              </a:rPr>
              <a:t>, an independent industrial testing agency.</a:t>
            </a:r>
          </a:p>
        </p:txBody>
      </p:sp>
      <p:sp>
        <p:nvSpPr>
          <p:cNvPr id="11" name="TextBox 10">
            <a:extLst>
              <a:ext uri="{FF2B5EF4-FFF2-40B4-BE49-F238E27FC236}">
                <a16:creationId xmlns:a16="http://schemas.microsoft.com/office/drawing/2014/main" id="{C1432404-D212-A9A7-CE69-9BE22928EF4A}"/>
              </a:ext>
            </a:extLst>
          </p:cNvPr>
          <p:cNvSpPr txBox="1"/>
          <p:nvPr/>
        </p:nvSpPr>
        <p:spPr>
          <a:xfrm>
            <a:off x="1167618" y="2472168"/>
            <a:ext cx="4628272" cy="276999"/>
          </a:xfrm>
          <a:prstGeom prst="rect">
            <a:avLst/>
          </a:prstGeom>
          <a:noFill/>
        </p:spPr>
        <p:txBody>
          <a:bodyPr wrap="square" rtlCol="0">
            <a:spAutoFit/>
          </a:bodyPr>
          <a:lstStyle/>
          <a:p>
            <a:r>
              <a:rPr lang="en-US" sz="1200" b="1" dirty="0">
                <a:latin typeface="Montserrat" pitchFamily="2" charset="0"/>
              </a:rPr>
              <a:t>Regulatory &amp; Environmental Performance </a:t>
            </a:r>
          </a:p>
        </p:txBody>
      </p:sp>
      <p:sp>
        <p:nvSpPr>
          <p:cNvPr id="12" name="TextBox 11">
            <a:extLst>
              <a:ext uri="{FF2B5EF4-FFF2-40B4-BE49-F238E27FC236}">
                <a16:creationId xmlns:a16="http://schemas.microsoft.com/office/drawing/2014/main" id="{36C82134-B0B5-CBFF-D698-8AE200674273}"/>
              </a:ext>
            </a:extLst>
          </p:cNvPr>
          <p:cNvSpPr txBox="1"/>
          <p:nvPr/>
        </p:nvSpPr>
        <p:spPr>
          <a:xfrm>
            <a:off x="1230923" y="2721028"/>
            <a:ext cx="4529798" cy="1446550"/>
          </a:xfrm>
          <a:prstGeom prst="rect">
            <a:avLst/>
          </a:prstGeom>
          <a:noFill/>
        </p:spPr>
        <p:txBody>
          <a:bodyPr wrap="square" rtlCol="0">
            <a:spAutoFit/>
          </a:bodyPr>
          <a:lstStyle/>
          <a:p>
            <a:pPr marL="285750" indent="-285750" algn="just">
              <a:buFont typeface="Arial" panose="020B0604020202020204" pitchFamily="34" charset="0"/>
              <a:buChar char="•"/>
            </a:pPr>
            <a:r>
              <a:rPr lang="en-US" sz="1100" dirty="0">
                <a:latin typeface="Montserrat" pitchFamily="2" charset="0"/>
              </a:rPr>
              <a:t>Key regulated emission parameters including Carbon Monoxide (CO), Sulphur Dioxide (SO₂) and Hydrogen Chloride (HCl) were measured.</a:t>
            </a:r>
          </a:p>
          <a:p>
            <a:pPr marL="285750" indent="-285750" algn="just">
              <a:buFont typeface="Arial" panose="020B0604020202020204" pitchFamily="34" charset="0"/>
              <a:buChar char="•"/>
            </a:pPr>
            <a:r>
              <a:rPr lang="en-US" sz="1100" dirty="0">
                <a:latin typeface="Montserrat" pitchFamily="2" charset="0"/>
              </a:rPr>
              <a:t>Recorded emission levels were within applicable industrial environmental limits, indicating compliance with standard air-quality norms.</a:t>
            </a:r>
          </a:p>
          <a:p>
            <a:pPr marL="285750" indent="-285750" algn="just">
              <a:buFont typeface="Arial" panose="020B0604020202020204" pitchFamily="34" charset="0"/>
              <a:buChar char="•"/>
            </a:pPr>
            <a:r>
              <a:rPr lang="en-US" sz="1100" dirty="0">
                <a:latin typeface="Montserrat" pitchFamily="2" charset="0"/>
              </a:rPr>
              <a:t>Results confirm stable emissions during continuous operation, supporting 24/7 plant design.</a:t>
            </a:r>
          </a:p>
        </p:txBody>
      </p:sp>
      <p:sp>
        <p:nvSpPr>
          <p:cNvPr id="13" name="TextBox 12">
            <a:extLst>
              <a:ext uri="{FF2B5EF4-FFF2-40B4-BE49-F238E27FC236}">
                <a16:creationId xmlns:a16="http://schemas.microsoft.com/office/drawing/2014/main" id="{5D1A4994-FBE6-67BD-5B27-3218BA96A5E3}"/>
              </a:ext>
            </a:extLst>
          </p:cNvPr>
          <p:cNvSpPr txBox="1"/>
          <p:nvPr/>
        </p:nvSpPr>
        <p:spPr>
          <a:xfrm>
            <a:off x="1146517" y="4195714"/>
            <a:ext cx="4628272" cy="276999"/>
          </a:xfrm>
          <a:prstGeom prst="rect">
            <a:avLst/>
          </a:prstGeom>
          <a:noFill/>
        </p:spPr>
        <p:txBody>
          <a:bodyPr wrap="square" rtlCol="0">
            <a:spAutoFit/>
          </a:bodyPr>
          <a:lstStyle/>
          <a:p>
            <a:r>
              <a:rPr lang="en-US" sz="1200" b="1" dirty="0">
                <a:latin typeface="Montserrat" pitchFamily="2" charset="0"/>
              </a:rPr>
              <a:t>Environmental Performance Indicators  </a:t>
            </a:r>
          </a:p>
        </p:txBody>
      </p:sp>
      <p:sp>
        <p:nvSpPr>
          <p:cNvPr id="14" name="TextBox 13">
            <a:extLst>
              <a:ext uri="{FF2B5EF4-FFF2-40B4-BE49-F238E27FC236}">
                <a16:creationId xmlns:a16="http://schemas.microsoft.com/office/drawing/2014/main" id="{A1A6A9D5-B49C-B0F9-C285-387CF2287B99}"/>
              </a:ext>
            </a:extLst>
          </p:cNvPr>
          <p:cNvSpPr txBox="1"/>
          <p:nvPr/>
        </p:nvSpPr>
        <p:spPr>
          <a:xfrm>
            <a:off x="1216855" y="4500849"/>
            <a:ext cx="4529798" cy="1107996"/>
          </a:xfrm>
          <a:prstGeom prst="rect">
            <a:avLst/>
          </a:prstGeom>
          <a:noFill/>
        </p:spPr>
        <p:txBody>
          <a:bodyPr wrap="square" rtlCol="0">
            <a:spAutoFit/>
          </a:bodyPr>
          <a:lstStyle/>
          <a:p>
            <a:pPr marL="285750" indent="-285750" algn="just">
              <a:buFont typeface="Arial" panose="020B0604020202020204" pitchFamily="34" charset="0"/>
              <a:buChar char="•"/>
            </a:pPr>
            <a:r>
              <a:rPr lang="en-US" sz="1100" dirty="0">
                <a:latin typeface="Montserrat" pitchFamily="2" charset="0"/>
              </a:rPr>
              <a:t>CO levels recorded at ~45% below the permissible threshold.</a:t>
            </a:r>
          </a:p>
          <a:p>
            <a:pPr marL="285750" indent="-285750" algn="just">
              <a:buFont typeface="Arial" panose="020B0604020202020204" pitchFamily="34" charset="0"/>
              <a:buChar char="•"/>
            </a:pPr>
            <a:r>
              <a:rPr lang="en-US" sz="1100" dirty="0">
                <a:latin typeface="Montserrat" pitchFamily="2" charset="0"/>
              </a:rPr>
              <a:t>SO₂ levels recorded at ~98% below allowable limits</a:t>
            </a:r>
          </a:p>
          <a:p>
            <a:pPr marL="285750" indent="-285750" algn="just">
              <a:buFont typeface="Arial" panose="020B0604020202020204" pitchFamily="34" charset="0"/>
              <a:buChar char="•"/>
            </a:pPr>
            <a:r>
              <a:rPr lang="en-US" sz="1100" dirty="0">
                <a:latin typeface="Montserrat" pitchFamily="2" charset="0"/>
              </a:rPr>
              <a:t>No abnormal fluctuations observed during test period.</a:t>
            </a:r>
          </a:p>
          <a:p>
            <a:pPr marL="285750" indent="-285750" algn="just">
              <a:buFont typeface="Arial" panose="020B0604020202020204" pitchFamily="34" charset="0"/>
              <a:buChar char="•"/>
            </a:pPr>
            <a:r>
              <a:rPr lang="en-US" sz="1100" dirty="0">
                <a:latin typeface="Montserrat" pitchFamily="2" charset="0"/>
              </a:rPr>
              <a:t>Emission profile consistent with controlled pyrolysis combustion systems</a:t>
            </a:r>
          </a:p>
        </p:txBody>
      </p:sp>
      <p:pic>
        <p:nvPicPr>
          <p:cNvPr id="17" name="Graphic 16" descr="Sustainability">
            <a:extLst>
              <a:ext uri="{FF2B5EF4-FFF2-40B4-BE49-F238E27FC236}">
                <a16:creationId xmlns:a16="http://schemas.microsoft.com/office/drawing/2014/main" id="{FEB7B01E-0D73-17A6-3050-E5A30754FA6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0969" y="4180809"/>
            <a:ext cx="320040" cy="320040"/>
          </a:xfrm>
          <a:prstGeom prst="rect">
            <a:avLst/>
          </a:prstGeom>
        </p:spPr>
      </p:pic>
      <p:pic>
        <p:nvPicPr>
          <p:cNvPr id="21" name="Graphic 20" descr="Checklist RTL">
            <a:extLst>
              <a:ext uri="{FF2B5EF4-FFF2-40B4-BE49-F238E27FC236}">
                <a16:creationId xmlns:a16="http://schemas.microsoft.com/office/drawing/2014/main" id="{E21ACF4E-8918-1719-42A0-618A8CC387A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5143" y="2400988"/>
            <a:ext cx="320040" cy="320040"/>
          </a:xfrm>
          <a:prstGeom prst="rect">
            <a:avLst/>
          </a:prstGeom>
        </p:spPr>
      </p:pic>
      <p:sp>
        <p:nvSpPr>
          <p:cNvPr id="22" name="TextBox 21">
            <a:extLst>
              <a:ext uri="{FF2B5EF4-FFF2-40B4-BE49-F238E27FC236}">
                <a16:creationId xmlns:a16="http://schemas.microsoft.com/office/drawing/2014/main" id="{98C41EC8-EB3E-C656-839E-09BA518550AE}"/>
              </a:ext>
            </a:extLst>
          </p:cNvPr>
          <p:cNvSpPr txBox="1"/>
          <p:nvPr/>
        </p:nvSpPr>
        <p:spPr>
          <a:xfrm>
            <a:off x="6546164" y="1288753"/>
            <a:ext cx="4628272" cy="276999"/>
          </a:xfrm>
          <a:prstGeom prst="rect">
            <a:avLst/>
          </a:prstGeom>
          <a:noFill/>
        </p:spPr>
        <p:txBody>
          <a:bodyPr wrap="square" rtlCol="0">
            <a:spAutoFit/>
          </a:bodyPr>
          <a:lstStyle/>
          <a:p>
            <a:r>
              <a:rPr lang="en-US" sz="1200" b="1" dirty="0">
                <a:latin typeface="Montserrat" pitchFamily="2" charset="0"/>
              </a:rPr>
              <a:t>Independent Gas Composition testing </a:t>
            </a:r>
          </a:p>
        </p:txBody>
      </p:sp>
      <p:sp>
        <p:nvSpPr>
          <p:cNvPr id="23" name="TextBox 22">
            <a:extLst>
              <a:ext uri="{FF2B5EF4-FFF2-40B4-BE49-F238E27FC236}">
                <a16:creationId xmlns:a16="http://schemas.microsoft.com/office/drawing/2014/main" id="{C613FFA2-A3D1-1746-7F3B-E507EA71716A}"/>
              </a:ext>
            </a:extLst>
          </p:cNvPr>
          <p:cNvSpPr txBox="1"/>
          <p:nvPr/>
        </p:nvSpPr>
        <p:spPr>
          <a:xfrm>
            <a:off x="6525063" y="2444029"/>
            <a:ext cx="4628272" cy="276999"/>
          </a:xfrm>
          <a:prstGeom prst="rect">
            <a:avLst/>
          </a:prstGeom>
          <a:noFill/>
        </p:spPr>
        <p:txBody>
          <a:bodyPr wrap="square" rtlCol="0">
            <a:spAutoFit/>
          </a:bodyPr>
          <a:lstStyle/>
          <a:p>
            <a:r>
              <a:rPr lang="en-US" sz="1200" b="1" dirty="0">
                <a:latin typeface="Montserrat" pitchFamily="2" charset="0"/>
              </a:rPr>
              <a:t>Process Gas characteristics </a:t>
            </a:r>
          </a:p>
        </p:txBody>
      </p:sp>
      <p:sp>
        <p:nvSpPr>
          <p:cNvPr id="24" name="TextBox 23">
            <a:extLst>
              <a:ext uri="{FF2B5EF4-FFF2-40B4-BE49-F238E27FC236}">
                <a16:creationId xmlns:a16="http://schemas.microsoft.com/office/drawing/2014/main" id="{891C036E-5F53-4642-6C36-2EBDE8367645}"/>
              </a:ext>
            </a:extLst>
          </p:cNvPr>
          <p:cNvSpPr txBox="1"/>
          <p:nvPr/>
        </p:nvSpPr>
        <p:spPr>
          <a:xfrm>
            <a:off x="6532102" y="4221502"/>
            <a:ext cx="4628272" cy="276999"/>
          </a:xfrm>
          <a:prstGeom prst="rect">
            <a:avLst/>
          </a:prstGeom>
          <a:noFill/>
        </p:spPr>
        <p:txBody>
          <a:bodyPr wrap="square" rtlCol="0">
            <a:spAutoFit/>
          </a:bodyPr>
          <a:lstStyle/>
          <a:p>
            <a:r>
              <a:rPr lang="en-US" sz="1200" b="1" dirty="0">
                <a:latin typeface="Montserrat" pitchFamily="2" charset="0"/>
              </a:rPr>
              <a:t>Environmental Performance Indicators  </a:t>
            </a:r>
          </a:p>
        </p:txBody>
      </p:sp>
      <p:sp>
        <p:nvSpPr>
          <p:cNvPr id="25" name="TextBox 24">
            <a:extLst>
              <a:ext uri="{FF2B5EF4-FFF2-40B4-BE49-F238E27FC236}">
                <a16:creationId xmlns:a16="http://schemas.microsoft.com/office/drawing/2014/main" id="{7BFA2E37-35C0-2686-1BFB-8DE4BAF8552E}"/>
              </a:ext>
            </a:extLst>
          </p:cNvPr>
          <p:cNvSpPr txBox="1"/>
          <p:nvPr/>
        </p:nvSpPr>
        <p:spPr>
          <a:xfrm>
            <a:off x="6581339" y="1518572"/>
            <a:ext cx="4529798" cy="600164"/>
          </a:xfrm>
          <a:prstGeom prst="rect">
            <a:avLst/>
          </a:prstGeom>
          <a:noFill/>
        </p:spPr>
        <p:txBody>
          <a:bodyPr wrap="square" rtlCol="0">
            <a:spAutoFit/>
          </a:bodyPr>
          <a:lstStyle/>
          <a:p>
            <a:pPr marL="285750" indent="-285750" algn="just">
              <a:buFont typeface="Arial" panose="020B0604020202020204" pitchFamily="34" charset="0"/>
              <a:buChar char="•"/>
            </a:pPr>
            <a:r>
              <a:rPr lang="en-US" sz="1100" dirty="0">
                <a:latin typeface="Montserrat" pitchFamily="2" charset="0"/>
              </a:rPr>
              <a:t>Gas composition testing was conducted by </a:t>
            </a:r>
            <a:r>
              <a:rPr lang="en-US" sz="1100" b="1" dirty="0">
                <a:latin typeface="Montserrat" pitchFamily="2" charset="0"/>
              </a:rPr>
              <a:t>Chemical testing laboratory</a:t>
            </a:r>
            <a:r>
              <a:rPr lang="en-US" sz="1100" dirty="0">
                <a:latin typeface="Montserrat" pitchFamily="2" charset="0"/>
              </a:rPr>
              <a:t> as part of the operational validation process. (Appendix A)</a:t>
            </a:r>
          </a:p>
        </p:txBody>
      </p:sp>
      <p:sp>
        <p:nvSpPr>
          <p:cNvPr id="26" name="TextBox 25">
            <a:extLst>
              <a:ext uri="{FF2B5EF4-FFF2-40B4-BE49-F238E27FC236}">
                <a16:creationId xmlns:a16="http://schemas.microsoft.com/office/drawing/2014/main" id="{C443F151-D599-AA2F-8C32-FD59FC684CBD}"/>
              </a:ext>
            </a:extLst>
          </p:cNvPr>
          <p:cNvSpPr txBox="1"/>
          <p:nvPr/>
        </p:nvSpPr>
        <p:spPr>
          <a:xfrm>
            <a:off x="6574300" y="2749167"/>
            <a:ext cx="4529798" cy="769441"/>
          </a:xfrm>
          <a:prstGeom prst="rect">
            <a:avLst/>
          </a:prstGeom>
          <a:noFill/>
        </p:spPr>
        <p:txBody>
          <a:bodyPr wrap="square" rtlCol="0">
            <a:spAutoFit/>
          </a:bodyPr>
          <a:lstStyle/>
          <a:p>
            <a:pPr marL="285750" indent="-285750" algn="just">
              <a:buFont typeface="Arial" panose="020B0604020202020204" pitchFamily="34" charset="0"/>
              <a:buChar char="•"/>
            </a:pPr>
            <a:r>
              <a:rPr lang="en-US" sz="1100" dirty="0">
                <a:latin typeface="Montserrat" pitchFamily="2" charset="0"/>
              </a:rPr>
              <a:t>Incondensable process gas contains high-calorific hydrocarbon components generated during pyrolysis.</a:t>
            </a:r>
          </a:p>
          <a:p>
            <a:pPr marL="285750" indent="-285750" algn="just">
              <a:buFont typeface="Arial" panose="020B0604020202020204" pitchFamily="34" charset="0"/>
              <a:buChar char="•"/>
            </a:pPr>
            <a:r>
              <a:rPr lang="en-US" sz="1100" dirty="0">
                <a:latin typeface="Montserrat" pitchFamily="2" charset="0"/>
              </a:rPr>
              <a:t>Gas is safely reused within the system, supporting internal energy requirements.</a:t>
            </a:r>
          </a:p>
        </p:txBody>
      </p:sp>
      <p:pic>
        <p:nvPicPr>
          <p:cNvPr id="29" name="Graphic 28" descr="Magnifying glass">
            <a:extLst>
              <a:ext uri="{FF2B5EF4-FFF2-40B4-BE49-F238E27FC236}">
                <a16:creationId xmlns:a16="http://schemas.microsoft.com/office/drawing/2014/main" id="{C55FC515-5077-4EA8-F128-B6F5EF1A4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22377" y="1306810"/>
            <a:ext cx="317640" cy="317640"/>
          </a:xfrm>
          <a:prstGeom prst="rect">
            <a:avLst/>
          </a:prstGeom>
        </p:spPr>
      </p:pic>
      <p:sp>
        <p:nvSpPr>
          <p:cNvPr id="30" name="TextBox 29">
            <a:extLst>
              <a:ext uri="{FF2B5EF4-FFF2-40B4-BE49-F238E27FC236}">
                <a16:creationId xmlns:a16="http://schemas.microsoft.com/office/drawing/2014/main" id="{0F0DA25B-1AE7-83BA-3BC4-604175FD4511}"/>
              </a:ext>
            </a:extLst>
          </p:cNvPr>
          <p:cNvSpPr txBox="1"/>
          <p:nvPr/>
        </p:nvSpPr>
        <p:spPr>
          <a:xfrm>
            <a:off x="6581339" y="4483620"/>
            <a:ext cx="4529798" cy="938719"/>
          </a:xfrm>
          <a:prstGeom prst="rect">
            <a:avLst/>
          </a:prstGeom>
          <a:noFill/>
        </p:spPr>
        <p:txBody>
          <a:bodyPr wrap="square" rtlCol="0">
            <a:spAutoFit/>
          </a:bodyPr>
          <a:lstStyle/>
          <a:p>
            <a:pPr marL="285750" indent="-285750" algn="just">
              <a:buFont typeface="Arial" panose="020B0604020202020204" pitchFamily="34" charset="0"/>
              <a:buChar char="•"/>
            </a:pPr>
            <a:r>
              <a:rPr lang="en-US" sz="1100" dirty="0">
                <a:latin typeface="Montserrat" pitchFamily="2" charset="0"/>
              </a:rPr>
              <a:t>Presence of methane (CH₄)</a:t>
            </a:r>
          </a:p>
          <a:p>
            <a:pPr marL="285750" indent="-285750" algn="just">
              <a:buFont typeface="Arial" panose="020B0604020202020204" pitchFamily="34" charset="0"/>
              <a:buChar char="•"/>
            </a:pPr>
            <a:r>
              <a:rPr lang="en-US" sz="1100" dirty="0">
                <a:latin typeface="Montserrat" pitchFamily="2" charset="0"/>
              </a:rPr>
              <a:t>Presence of ethane (C₂H₆)</a:t>
            </a:r>
          </a:p>
          <a:p>
            <a:pPr marL="285750" indent="-285750" algn="just">
              <a:buFont typeface="Arial" panose="020B0604020202020204" pitchFamily="34" charset="0"/>
              <a:buChar char="•"/>
            </a:pPr>
            <a:r>
              <a:rPr lang="en-US" sz="1100" dirty="0">
                <a:latin typeface="Montserrat" pitchFamily="2" charset="0"/>
              </a:rPr>
              <a:t>Presence of propane (C₃H₈)</a:t>
            </a:r>
          </a:p>
          <a:p>
            <a:pPr marL="285750" indent="-285750" algn="just">
              <a:buFont typeface="Arial" panose="020B0604020202020204" pitchFamily="34" charset="0"/>
              <a:buChar char="•"/>
            </a:pPr>
            <a:r>
              <a:rPr lang="en-US" sz="1100" dirty="0">
                <a:latin typeface="Montserrat" pitchFamily="2" charset="0"/>
              </a:rPr>
              <a:t>Presence of butane (C₄H₁₀)</a:t>
            </a:r>
          </a:p>
          <a:p>
            <a:pPr marL="285750" indent="-285750" algn="just">
              <a:buFont typeface="Arial" panose="020B0604020202020204" pitchFamily="34" charset="0"/>
              <a:buChar char="•"/>
            </a:pPr>
            <a:r>
              <a:rPr lang="en-US" sz="1100" dirty="0">
                <a:latin typeface="Montserrat" pitchFamily="2" charset="0"/>
              </a:rPr>
              <a:t>Trace hydrogen (H₂) detected</a:t>
            </a:r>
          </a:p>
        </p:txBody>
      </p:sp>
      <p:pic>
        <p:nvPicPr>
          <p:cNvPr id="31" name="Graphic 30" descr="Checklist RTL">
            <a:extLst>
              <a:ext uri="{FF2B5EF4-FFF2-40B4-BE49-F238E27FC236}">
                <a16:creationId xmlns:a16="http://schemas.microsoft.com/office/drawing/2014/main" id="{5B5EE8C0-397B-0814-9C71-C1E37592752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27651" y="2443192"/>
            <a:ext cx="320040" cy="320040"/>
          </a:xfrm>
          <a:prstGeom prst="rect">
            <a:avLst/>
          </a:prstGeom>
        </p:spPr>
      </p:pic>
      <p:pic>
        <p:nvPicPr>
          <p:cNvPr id="33" name="Graphic 32" descr="Sustainability">
            <a:extLst>
              <a:ext uri="{FF2B5EF4-FFF2-40B4-BE49-F238E27FC236}">
                <a16:creationId xmlns:a16="http://schemas.microsoft.com/office/drawing/2014/main" id="{DA982016-88D8-7A96-6555-60F445E5745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1841" y="4178461"/>
            <a:ext cx="320040" cy="320040"/>
          </a:xfrm>
          <a:prstGeom prst="rect">
            <a:avLst/>
          </a:prstGeom>
        </p:spPr>
      </p:pic>
    </p:spTree>
    <p:extLst>
      <p:ext uri="{BB962C8B-B14F-4D97-AF65-F5344CB8AC3E}">
        <p14:creationId xmlns:p14="http://schemas.microsoft.com/office/powerpoint/2010/main" val="41795837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E3A81-98FE-A14D-48A6-8720F03337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B4FEB5-EAEF-7BF7-B575-C71016212C5A}"/>
              </a:ext>
            </a:extLst>
          </p:cNvPr>
          <p:cNvSpPr txBox="1">
            <a:spLocks/>
          </p:cNvSpPr>
          <p:nvPr/>
        </p:nvSpPr>
        <p:spPr>
          <a:xfrm>
            <a:off x="587376" y="374103"/>
            <a:ext cx="10616918" cy="387798"/>
          </a:xfrm>
          <a:prstGeom prst="rect">
            <a:avLst/>
          </a:prstGeom>
        </p:spPr>
        <p:txBody>
          <a:bodyPr vert="horz"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ym typeface="Calibri Light" panose="020F0302020204030204" pitchFamily="34" charset="0"/>
              </a:rPr>
              <a:t>SWOT Analysis</a:t>
            </a:r>
            <a:r>
              <a:rPr lang="en-US" sz="2800" dirty="0">
                <a:latin typeface="+mj-lt"/>
                <a:sym typeface="Calibri Light" panose="020F0302020204030204" pitchFamily="34" charset="0"/>
              </a:rPr>
              <a:t> </a:t>
            </a:r>
            <a:endParaRPr lang="en-US" altLang="en-US" sz="2800" dirty="0">
              <a:latin typeface="Montserrat" pitchFamily="2" charset="0"/>
            </a:endParaRPr>
          </a:p>
        </p:txBody>
      </p:sp>
      <p:grpSp>
        <p:nvGrpSpPr>
          <p:cNvPr id="3" name="Group 2">
            <a:extLst>
              <a:ext uri="{FF2B5EF4-FFF2-40B4-BE49-F238E27FC236}">
                <a16:creationId xmlns:a16="http://schemas.microsoft.com/office/drawing/2014/main" id="{2C221339-0818-F8DC-71A2-D05913901F19}"/>
              </a:ext>
            </a:extLst>
          </p:cNvPr>
          <p:cNvGrpSpPr/>
          <p:nvPr/>
        </p:nvGrpSpPr>
        <p:grpSpPr>
          <a:xfrm>
            <a:off x="4216077" y="1832847"/>
            <a:ext cx="3115903" cy="2967754"/>
            <a:chOff x="4187265" y="1965193"/>
            <a:chExt cx="3736078" cy="3737293"/>
          </a:xfrm>
        </p:grpSpPr>
        <p:sp>
          <p:nvSpPr>
            <p:cNvPr id="4" name="Freeform 253">
              <a:extLst>
                <a:ext uri="{FF2B5EF4-FFF2-40B4-BE49-F238E27FC236}">
                  <a16:creationId xmlns:a16="http://schemas.microsoft.com/office/drawing/2014/main" id="{6BCACDEB-BFAA-A764-24D5-CD3A441E34D8}"/>
                </a:ext>
              </a:extLst>
            </p:cNvPr>
            <p:cNvSpPr>
              <a:spLocks/>
            </p:cNvSpPr>
            <p:nvPr/>
          </p:nvSpPr>
          <p:spPr bwMode="auto">
            <a:xfrm>
              <a:off x="4187265" y="1965193"/>
              <a:ext cx="3736078" cy="3737293"/>
            </a:xfrm>
            <a:custGeom>
              <a:avLst/>
              <a:gdLst>
                <a:gd name="T0" fmla="*/ 1280 w 1300"/>
                <a:gd name="T1" fmla="*/ 614 h 1300"/>
                <a:gd name="T2" fmla="*/ 686 w 1300"/>
                <a:gd name="T3" fmla="*/ 20 h 1300"/>
                <a:gd name="T4" fmla="*/ 614 w 1300"/>
                <a:gd name="T5" fmla="*/ 20 h 1300"/>
                <a:gd name="T6" fmla="*/ 20 w 1300"/>
                <a:gd name="T7" fmla="*/ 614 h 1300"/>
                <a:gd name="T8" fmla="*/ 20 w 1300"/>
                <a:gd name="T9" fmla="*/ 686 h 1300"/>
                <a:gd name="T10" fmla="*/ 614 w 1300"/>
                <a:gd name="T11" fmla="*/ 1280 h 1300"/>
                <a:gd name="T12" fmla="*/ 686 w 1300"/>
                <a:gd name="T13" fmla="*/ 1280 h 1300"/>
                <a:gd name="T14" fmla="*/ 1280 w 1300"/>
                <a:gd name="T15" fmla="*/ 686 h 1300"/>
                <a:gd name="T16" fmla="*/ 1280 w 1300"/>
                <a:gd name="T17" fmla="*/ 614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0" h="1300">
                  <a:moveTo>
                    <a:pt x="1280" y="614"/>
                  </a:moveTo>
                  <a:cubicBezTo>
                    <a:pt x="686" y="20"/>
                    <a:pt x="686" y="20"/>
                    <a:pt x="686" y="20"/>
                  </a:cubicBezTo>
                  <a:cubicBezTo>
                    <a:pt x="666" y="0"/>
                    <a:pt x="634" y="0"/>
                    <a:pt x="614" y="20"/>
                  </a:cubicBezTo>
                  <a:cubicBezTo>
                    <a:pt x="20" y="614"/>
                    <a:pt x="20" y="614"/>
                    <a:pt x="20" y="614"/>
                  </a:cubicBezTo>
                  <a:cubicBezTo>
                    <a:pt x="0" y="634"/>
                    <a:pt x="0" y="666"/>
                    <a:pt x="20" y="686"/>
                  </a:cubicBezTo>
                  <a:cubicBezTo>
                    <a:pt x="614" y="1280"/>
                    <a:pt x="614" y="1280"/>
                    <a:pt x="614" y="1280"/>
                  </a:cubicBezTo>
                  <a:cubicBezTo>
                    <a:pt x="634" y="1300"/>
                    <a:pt x="666" y="1300"/>
                    <a:pt x="686" y="1280"/>
                  </a:cubicBezTo>
                  <a:cubicBezTo>
                    <a:pt x="1280" y="686"/>
                    <a:pt x="1280" y="686"/>
                    <a:pt x="1280" y="686"/>
                  </a:cubicBezTo>
                  <a:cubicBezTo>
                    <a:pt x="1300" y="666"/>
                    <a:pt x="1300" y="634"/>
                    <a:pt x="1280" y="614"/>
                  </a:cubicBezTo>
                </a:path>
              </a:pathLst>
            </a:custGeom>
            <a:solidFill>
              <a:schemeClr val="bg2"/>
            </a:solidFill>
            <a:ln>
              <a:solidFill>
                <a:schemeClr val="bg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mn-cs"/>
                <a:sym typeface="Helvetica Light"/>
              </a:endParaRPr>
            </a:p>
          </p:txBody>
        </p:sp>
        <p:sp>
          <p:nvSpPr>
            <p:cNvPr id="5" name="Rectangle: Rounded Corners 4">
              <a:extLst>
                <a:ext uri="{FF2B5EF4-FFF2-40B4-BE49-F238E27FC236}">
                  <a16:creationId xmlns:a16="http://schemas.microsoft.com/office/drawing/2014/main" id="{076D051F-3873-900F-9F56-6B262C40E309}"/>
                </a:ext>
              </a:extLst>
            </p:cNvPr>
            <p:cNvSpPr/>
            <p:nvPr/>
          </p:nvSpPr>
          <p:spPr>
            <a:xfrm rot="2696637">
              <a:off x="5526428" y="2366457"/>
              <a:ext cx="1139144" cy="1102789"/>
            </a:xfrm>
            <a:prstGeom prst="roundRect">
              <a:avLst/>
            </a:prstGeom>
            <a:solidFill>
              <a:schemeClr val="accent3">
                <a:lumMod val="90000"/>
              </a:schemeClr>
            </a:solidFill>
            <a:ln w="31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596FC530-2940-AB4D-E28C-84C7119AD03D}"/>
                </a:ext>
              </a:extLst>
            </p:cNvPr>
            <p:cNvSpPr/>
            <p:nvPr/>
          </p:nvSpPr>
          <p:spPr>
            <a:xfrm rot="2696637">
              <a:off x="6457897" y="3282442"/>
              <a:ext cx="1139144" cy="1102789"/>
            </a:xfrm>
            <a:prstGeom prst="roundRect">
              <a:avLst/>
            </a:prstGeom>
            <a:solidFill>
              <a:schemeClr val="bg2">
                <a:lumMod val="75000"/>
              </a:schemeClr>
            </a:solidFill>
            <a:ln w="3175">
              <a:solidFill>
                <a:srgbClr val="EBF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6AA4B7CC-41C7-19E0-E7D0-FB82570BE772}"/>
                </a:ext>
              </a:extLst>
            </p:cNvPr>
            <p:cNvSpPr/>
            <p:nvPr/>
          </p:nvSpPr>
          <p:spPr>
            <a:xfrm rot="2696637">
              <a:off x="4594959" y="3272156"/>
              <a:ext cx="1139144" cy="1102789"/>
            </a:xfrm>
            <a:prstGeom prst="roundRect">
              <a:avLst/>
            </a:prstGeom>
            <a:solidFill>
              <a:schemeClr val="accent1">
                <a:lumMod val="20000"/>
                <a:lumOff val="80000"/>
              </a:schemeClr>
            </a:solidFill>
            <a:ln w="31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166288D6-A42C-8458-862D-89E46B6CAD05}"/>
                </a:ext>
              </a:extLst>
            </p:cNvPr>
            <p:cNvSpPr/>
            <p:nvPr/>
          </p:nvSpPr>
          <p:spPr>
            <a:xfrm rot="2696637">
              <a:off x="5526429" y="4188140"/>
              <a:ext cx="1139144" cy="1102789"/>
            </a:xfrm>
            <a:prstGeom prst="roundRect">
              <a:avLst/>
            </a:prstGeom>
            <a:solidFill>
              <a:schemeClr val="accent5">
                <a:lumMod val="20000"/>
                <a:lumOff val="80000"/>
              </a:schemeClr>
            </a:solidFill>
            <a:ln w="317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Dumbbell with solid fill">
              <a:extLst>
                <a:ext uri="{FF2B5EF4-FFF2-40B4-BE49-F238E27FC236}">
                  <a16:creationId xmlns:a16="http://schemas.microsoft.com/office/drawing/2014/main" id="{A7006E8E-9CD8-81E9-D9A0-64B0BC78ACD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13383" y="3335353"/>
              <a:ext cx="914400" cy="914400"/>
            </a:xfrm>
            <a:prstGeom prst="rect">
              <a:avLst/>
            </a:prstGeom>
          </p:spPr>
        </p:pic>
        <p:pic>
          <p:nvPicPr>
            <p:cNvPr id="10" name="Graphic 9" descr="Thumbs Down with solid fill">
              <a:extLst>
                <a:ext uri="{FF2B5EF4-FFF2-40B4-BE49-F238E27FC236}">
                  <a16:creationId xmlns:a16="http://schemas.microsoft.com/office/drawing/2014/main" id="{FBE0D46A-611D-882F-77D3-623C622B47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80364" y="2528619"/>
              <a:ext cx="831273" cy="831273"/>
            </a:xfrm>
            <a:prstGeom prst="rect">
              <a:avLst/>
            </a:prstGeom>
          </p:spPr>
        </p:pic>
        <p:pic>
          <p:nvPicPr>
            <p:cNvPr id="11" name="Graphic 10" descr="Warning with solid fill">
              <a:extLst>
                <a:ext uri="{FF2B5EF4-FFF2-40B4-BE49-F238E27FC236}">
                  <a16:creationId xmlns:a16="http://schemas.microsoft.com/office/drawing/2014/main" id="{234CA4B4-2673-B386-281F-C71C34CC8EE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16797" y="3299805"/>
              <a:ext cx="831273" cy="831273"/>
            </a:xfrm>
            <a:prstGeom prst="rect">
              <a:avLst/>
            </a:prstGeom>
          </p:spPr>
        </p:pic>
        <p:pic>
          <p:nvPicPr>
            <p:cNvPr id="12" name="Graphic 11" descr="Lights On with solid fill">
              <a:extLst>
                <a:ext uri="{FF2B5EF4-FFF2-40B4-BE49-F238E27FC236}">
                  <a16:creationId xmlns:a16="http://schemas.microsoft.com/office/drawing/2014/main" id="{184A2A25-BD12-1279-0063-09BEEF1E03E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680364" y="4302335"/>
              <a:ext cx="831273" cy="831273"/>
            </a:xfrm>
            <a:prstGeom prst="rect">
              <a:avLst/>
            </a:prstGeom>
          </p:spPr>
        </p:pic>
        <p:sp>
          <p:nvSpPr>
            <p:cNvPr id="13" name="Oval 12">
              <a:extLst>
                <a:ext uri="{FF2B5EF4-FFF2-40B4-BE49-F238E27FC236}">
                  <a16:creationId xmlns:a16="http://schemas.microsoft.com/office/drawing/2014/main" id="{1FC83B93-0437-B7BB-DEB4-B8FB874A2716}"/>
                </a:ext>
              </a:extLst>
            </p:cNvPr>
            <p:cNvSpPr/>
            <p:nvPr/>
          </p:nvSpPr>
          <p:spPr>
            <a:xfrm>
              <a:off x="4483865" y="3095739"/>
              <a:ext cx="512109" cy="473725"/>
            </a:xfrm>
            <a:prstGeom prst="ellipse">
              <a:avLst/>
            </a:prstGeom>
            <a:solidFill>
              <a:schemeClr val="bg2"/>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6DCAB209-3294-7D4D-58FF-1EC379B62BB6}"/>
                </a:ext>
              </a:extLst>
            </p:cNvPr>
            <p:cNvSpPr/>
            <p:nvPr/>
          </p:nvSpPr>
          <p:spPr>
            <a:xfrm>
              <a:off x="4557044" y="3140913"/>
              <a:ext cx="373298" cy="373298"/>
            </a:xfrm>
            <a:prstGeom prst="ellipse">
              <a:avLst/>
            </a:prstGeom>
            <a:solidFill>
              <a:schemeClr val="accent1">
                <a:lumMod val="20000"/>
                <a:lumOff val="80000"/>
              </a:schemeClr>
            </a:solidFill>
            <a:ln w="31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7F339D1-FDC1-D151-C1E8-1E828320EC6A}"/>
                </a:ext>
              </a:extLst>
            </p:cNvPr>
            <p:cNvSpPr/>
            <p:nvPr/>
          </p:nvSpPr>
          <p:spPr>
            <a:xfrm>
              <a:off x="6315651" y="2202259"/>
              <a:ext cx="512109" cy="473725"/>
            </a:xfrm>
            <a:prstGeom prst="ellipse">
              <a:avLst/>
            </a:prstGeom>
            <a:solidFill>
              <a:schemeClr val="bg2"/>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EC5C459B-8992-F9F8-5F70-E946A022B899}"/>
                </a:ext>
              </a:extLst>
            </p:cNvPr>
            <p:cNvSpPr/>
            <p:nvPr/>
          </p:nvSpPr>
          <p:spPr>
            <a:xfrm>
              <a:off x="6388830" y="2247433"/>
              <a:ext cx="373298" cy="373298"/>
            </a:xfrm>
            <a:prstGeom prst="ellipse">
              <a:avLst/>
            </a:prstGeom>
            <a:solidFill>
              <a:schemeClr val="accent4">
                <a:lumMod val="20000"/>
                <a:lumOff val="80000"/>
              </a:schemeClr>
            </a:solidFill>
            <a:ln w="317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5832841E-E360-1E01-13A0-89159AE256CA}"/>
                </a:ext>
              </a:extLst>
            </p:cNvPr>
            <p:cNvSpPr/>
            <p:nvPr/>
          </p:nvSpPr>
          <p:spPr>
            <a:xfrm>
              <a:off x="7379462" y="3953358"/>
              <a:ext cx="512109" cy="473725"/>
            </a:xfrm>
            <a:prstGeom prst="ellipse">
              <a:avLst/>
            </a:prstGeom>
            <a:solidFill>
              <a:schemeClr val="bg2"/>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49A423D-AE82-5BBE-8156-D57DF3F52681}"/>
                </a:ext>
              </a:extLst>
            </p:cNvPr>
            <p:cNvSpPr/>
            <p:nvPr/>
          </p:nvSpPr>
          <p:spPr>
            <a:xfrm>
              <a:off x="7452641" y="3998532"/>
              <a:ext cx="373298" cy="373298"/>
            </a:xfrm>
            <a:prstGeom prst="ellipse">
              <a:avLst/>
            </a:prstGeom>
            <a:solidFill>
              <a:srgbClr val="EBF9FF"/>
            </a:solidFill>
            <a:ln w="3175">
              <a:solidFill>
                <a:srgbClr val="EBF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2653239-DF70-51C2-E3E3-367DFA1A0874}"/>
                </a:ext>
              </a:extLst>
            </p:cNvPr>
            <p:cNvSpPr/>
            <p:nvPr/>
          </p:nvSpPr>
          <p:spPr>
            <a:xfrm>
              <a:off x="5269766" y="4921549"/>
              <a:ext cx="512109" cy="473725"/>
            </a:xfrm>
            <a:prstGeom prst="ellipse">
              <a:avLst/>
            </a:prstGeom>
            <a:solidFill>
              <a:schemeClr val="bg2"/>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CA0D6610-9C5D-9161-EF39-B1DF27B650BD}"/>
                </a:ext>
              </a:extLst>
            </p:cNvPr>
            <p:cNvSpPr/>
            <p:nvPr/>
          </p:nvSpPr>
          <p:spPr>
            <a:xfrm>
              <a:off x="5342945" y="4966723"/>
              <a:ext cx="373298" cy="373298"/>
            </a:xfrm>
            <a:prstGeom prst="ellipse">
              <a:avLst/>
            </a:prstGeom>
            <a:solidFill>
              <a:schemeClr val="accent5">
                <a:lumMod val="20000"/>
                <a:lumOff val="80000"/>
              </a:schemeClr>
            </a:solidFill>
            <a:ln w="317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EB81392C-C1F3-0ABD-4546-1610C5CB57A7}"/>
                </a:ext>
              </a:extLst>
            </p:cNvPr>
            <p:cNvSpPr txBox="1"/>
            <p:nvPr/>
          </p:nvSpPr>
          <p:spPr>
            <a:xfrm>
              <a:off x="4552950" y="3238500"/>
              <a:ext cx="373298" cy="280718"/>
            </a:xfrm>
            <a:prstGeom prst="rect">
              <a:avLst/>
            </a:prstGeom>
            <a:noFill/>
          </p:spPr>
          <p:txBody>
            <a:bodyPr wrap="square" rtlCol="0">
              <a:spAutoFit/>
            </a:bodyPr>
            <a:lstStyle/>
            <a:p>
              <a:pPr algn="l">
                <a:lnSpc>
                  <a:spcPts val="1300"/>
                </a:lnSpc>
              </a:pPr>
              <a:r>
                <a:rPr lang="en-US" sz="2000" b="1" dirty="0"/>
                <a:t>S</a:t>
              </a:r>
              <a:endParaRPr lang="en-US" sz="1800" b="1" dirty="0"/>
            </a:p>
          </p:txBody>
        </p:sp>
        <p:sp>
          <p:nvSpPr>
            <p:cNvPr id="22" name="TextBox 21">
              <a:extLst>
                <a:ext uri="{FF2B5EF4-FFF2-40B4-BE49-F238E27FC236}">
                  <a16:creationId xmlns:a16="http://schemas.microsoft.com/office/drawing/2014/main" id="{B7726A51-14E0-9965-2C10-5FBF639FFB43}"/>
                </a:ext>
              </a:extLst>
            </p:cNvPr>
            <p:cNvSpPr txBox="1"/>
            <p:nvPr/>
          </p:nvSpPr>
          <p:spPr>
            <a:xfrm>
              <a:off x="6343650" y="2362200"/>
              <a:ext cx="373298" cy="280718"/>
            </a:xfrm>
            <a:prstGeom prst="rect">
              <a:avLst/>
            </a:prstGeom>
            <a:noFill/>
          </p:spPr>
          <p:txBody>
            <a:bodyPr wrap="square" rtlCol="0">
              <a:spAutoFit/>
            </a:bodyPr>
            <a:lstStyle/>
            <a:p>
              <a:pPr algn="l">
                <a:lnSpc>
                  <a:spcPts val="1300"/>
                </a:lnSpc>
              </a:pPr>
              <a:r>
                <a:rPr lang="en-US" sz="2000" b="1" dirty="0"/>
                <a:t>W</a:t>
              </a:r>
              <a:endParaRPr lang="en-US" sz="1800" b="1" dirty="0"/>
            </a:p>
          </p:txBody>
        </p:sp>
        <p:sp>
          <p:nvSpPr>
            <p:cNvPr id="23" name="TextBox 22">
              <a:extLst>
                <a:ext uri="{FF2B5EF4-FFF2-40B4-BE49-F238E27FC236}">
                  <a16:creationId xmlns:a16="http://schemas.microsoft.com/office/drawing/2014/main" id="{0086648A-6B84-F1DD-151B-7E943A657B7C}"/>
                </a:ext>
              </a:extLst>
            </p:cNvPr>
            <p:cNvSpPr txBox="1"/>
            <p:nvPr/>
          </p:nvSpPr>
          <p:spPr>
            <a:xfrm>
              <a:off x="7477125" y="4105275"/>
              <a:ext cx="373298" cy="280718"/>
            </a:xfrm>
            <a:prstGeom prst="rect">
              <a:avLst/>
            </a:prstGeom>
            <a:noFill/>
          </p:spPr>
          <p:txBody>
            <a:bodyPr wrap="square" rtlCol="0">
              <a:spAutoFit/>
            </a:bodyPr>
            <a:lstStyle/>
            <a:p>
              <a:pPr algn="l">
                <a:lnSpc>
                  <a:spcPts val="1300"/>
                </a:lnSpc>
              </a:pPr>
              <a:r>
                <a:rPr lang="en-US" sz="2000" b="1" dirty="0"/>
                <a:t>T</a:t>
              </a:r>
              <a:endParaRPr lang="en-US" sz="1800" b="1" dirty="0"/>
            </a:p>
          </p:txBody>
        </p:sp>
        <p:sp>
          <p:nvSpPr>
            <p:cNvPr id="24" name="TextBox 23">
              <a:extLst>
                <a:ext uri="{FF2B5EF4-FFF2-40B4-BE49-F238E27FC236}">
                  <a16:creationId xmlns:a16="http://schemas.microsoft.com/office/drawing/2014/main" id="{09901CBA-3976-0A99-F84D-E4D7FF258D0E}"/>
                </a:ext>
              </a:extLst>
            </p:cNvPr>
            <p:cNvSpPr txBox="1"/>
            <p:nvPr/>
          </p:nvSpPr>
          <p:spPr>
            <a:xfrm>
              <a:off x="5334000" y="5057775"/>
              <a:ext cx="373298" cy="280718"/>
            </a:xfrm>
            <a:prstGeom prst="rect">
              <a:avLst/>
            </a:prstGeom>
            <a:noFill/>
          </p:spPr>
          <p:txBody>
            <a:bodyPr wrap="square" rtlCol="0">
              <a:spAutoFit/>
            </a:bodyPr>
            <a:lstStyle/>
            <a:p>
              <a:pPr algn="l">
                <a:lnSpc>
                  <a:spcPts val="1300"/>
                </a:lnSpc>
              </a:pPr>
              <a:r>
                <a:rPr lang="en-US" sz="2000" b="1" dirty="0"/>
                <a:t>O</a:t>
              </a:r>
              <a:endParaRPr lang="en-US" sz="1800" b="1" dirty="0"/>
            </a:p>
          </p:txBody>
        </p:sp>
      </p:grpSp>
      <p:sp>
        <p:nvSpPr>
          <p:cNvPr id="26" name="TextBox 25">
            <a:extLst>
              <a:ext uri="{FF2B5EF4-FFF2-40B4-BE49-F238E27FC236}">
                <a16:creationId xmlns:a16="http://schemas.microsoft.com/office/drawing/2014/main" id="{2D184E92-20A2-5570-8A19-ABB48B84CEED}"/>
              </a:ext>
            </a:extLst>
          </p:cNvPr>
          <p:cNvSpPr txBox="1"/>
          <p:nvPr/>
        </p:nvSpPr>
        <p:spPr>
          <a:xfrm>
            <a:off x="428730" y="1176949"/>
            <a:ext cx="3736077" cy="1916166"/>
          </a:xfrm>
          <a:prstGeom prst="rect">
            <a:avLst/>
          </a:prstGeom>
          <a:solidFill>
            <a:srgbClr val="D7F0F1"/>
          </a:solidFill>
          <a:ln>
            <a:solidFill>
              <a:schemeClr val="accent1">
                <a:lumMod val="20000"/>
                <a:lumOff val="80000"/>
              </a:schemeClr>
            </a:solidFill>
          </a:ln>
        </p:spPr>
        <p:txBody>
          <a:bodyPr wrap="square" rtlCol="0">
            <a:spAutoFit/>
          </a:bodyPr>
          <a:lstStyle/>
          <a:p>
            <a:pPr algn="l">
              <a:lnSpc>
                <a:spcPts val="1300"/>
              </a:lnSpc>
            </a:pPr>
            <a:r>
              <a:rPr lang="en-US" sz="1000" b="1" dirty="0">
                <a:latin typeface="Montserrat" pitchFamily="2" charset="0"/>
              </a:rPr>
              <a:t>Strength:</a:t>
            </a:r>
          </a:p>
          <a:p>
            <a:pPr marL="171450" indent="-171450" algn="just">
              <a:lnSpc>
                <a:spcPts val="1300"/>
              </a:lnSpc>
              <a:buFont typeface="Arial" panose="020B0604020202020204" pitchFamily="34" charset="0"/>
              <a:buChar char="•"/>
            </a:pPr>
            <a:r>
              <a:rPr lang="en-US" sz="1000" dirty="0">
                <a:latin typeface="Montserrat" pitchFamily="2" charset="0"/>
              </a:rPr>
              <a:t>The plant is designed to operate continuously, enabling maximum utilization of installed capacity and ensuring stable and predictable revenue generation.</a:t>
            </a:r>
          </a:p>
          <a:p>
            <a:pPr marL="171450" indent="-171450">
              <a:lnSpc>
                <a:spcPts val="1300"/>
              </a:lnSpc>
              <a:buFont typeface="Arial" panose="020B0604020202020204" pitchFamily="34" charset="0"/>
              <a:buChar char="•"/>
            </a:pPr>
            <a:r>
              <a:rPr lang="en-US" sz="1000" dirty="0">
                <a:latin typeface="Montserrat" pitchFamily="2" charset="0"/>
              </a:rPr>
              <a:t>With feedstock suppliers and diesel buyers already secured, the project minimizes supply-chain risk.</a:t>
            </a:r>
          </a:p>
          <a:p>
            <a:pPr marL="171450" indent="-171450" algn="just">
              <a:lnSpc>
                <a:spcPts val="1300"/>
              </a:lnSpc>
              <a:buFont typeface="Arial" panose="020B0604020202020204" pitchFamily="34" charset="0"/>
              <a:buChar char="•"/>
            </a:pPr>
            <a:r>
              <a:rPr lang="en-US" sz="1000" dirty="0">
                <a:latin typeface="Montserrat" pitchFamily="2" charset="0"/>
              </a:rPr>
              <a:t>The project monetizes plastic waste by converting it into usable fuel, directly addressing a critical environmental challenge while creating a commercially viable revenue stream.</a:t>
            </a:r>
          </a:p>
        </p:txBody>
      </p:sp>
      <p:sp>
        <p:nvSpPr>
          <p:cNvPr id="29" name="TextBox 28">
            <a:extLst>
              <a:ext uri="{FF2B5EF4-FFF2-40B4-BE49-F238E27FC236}">
                <a16:creationId xmlns:a16="http://schemas.microsoft.com/office/drawing/2014/main" id="{7425BC50-6BAE-97F5-AA25-750F72C64721}"/>
              </a:ext>
            </a:extLst>
          </p:cNvPr>
          <p:cNvSpPr txBox="1"/>
          <p:nvPr/>
        </p:nvSpPr>
        <p:spPr>
          <a:xfrm>
            <a:off x="7975924" y="1176949"/>
            <a:ext cx="3812038" cy="1749453"/>
          </a:xfrm>
          <a:prstGeom prst="rect">
            <a:avLst/>
          </a:prstGeom>
          <a:solidFill>
            <a:schemeClr val="bg1">
              <a:lumMod val="85000"/>
            </a:schemeClr>
          </a:solidFill>
          <a:ln>
            <a:solidFill>
              <a:schemeClr val="accent3">
                <a:lumMod val="90000"/>
              </a:schemeClr>
            </a:solidFill>
          </a:ln>
        </p:spPr>
        <p:txBody>
          <a:bodyPr wrap="square" rtlCol="0">
            <a:spAutoFit/>
          </a:bodyPr>
          <a:lstStyle/>
          <a:p>
            <a:pPr algn="l">
              <a:lnSpc>
                <a:spcPts val="1300"/>
              </a:lnSpc>
            </a:pPr>
            <a:r>
              <a:rPr lang="en-US" sz="1000" b="1" dirty="0">
                <a:latin typeface="Montserrat" pitchFamily="2" charset="0"/>
              </a:rPr>
              <a:t>Weakness:</a:t>
            </a:r>
          </a:p>
          <a:p>
            <a:pPr marL="171450" indent="-171450" algn="just">
              <a:lnSpc>
                <a:spcPts val="1300"/>
              </a:lnSpc>
              <a:buFont typeface="Arial" panose="020B0604020202020204" pitchFamily="34" charset="0"/>
              <a:buChar char="•"/>
            </a:pPr>
            <a:r>
              <a:rPr lang="en-US" sz="1000" dirty="0">
                <a:latin typeface="Montserrat" pitchFamily="2" charset="0"/>
              </a:rPr>
              <a:t>Operational performance relies on consistent quality and quantity of plastic waste supply.</a:t>
            </a:r>
          </a:p>
          <a:p>
            <a:pPr marL="171450" indent="-171450" algn="just">
              <a:lnSpc>
                <a:spcPts val="1300"/>
              </a:lnSpc>
              <a:buFont typeface="Arial" panose="020B0604020202020204" pitchFamily="34" charset="0"/>
              <a:buChar char="•"/>
            </a:pPr>
            <a:r>
              <a:rPr lang="en-US" sz="1000" dirty="0">
                <a:latin typeface="Montserrat" pitchFamily="2" charset="0"/>
              </a:rPr>
              <a:t>There is a general lack of widespread public and industry recognition of the environmental and economic advantages of recycling, along with limited awareness of regulatory compliance requirements.</a:t>
            </a:r>
          </a:p>
          <a:p>
            <a:pPr marL="171450" indent="-171450" algn="just">
              <a:lnSpc>
                <a:spcPts val="1300"/>
              </a:lnSpc>
              <a:buFont typeface="Arial" panose="020B0604020202020204" pitchFamily="34" charset="0"/>
              <a:buChar char="•"/>
            </a:pPr>
            <a:r>
              <a:rPr lang="en-US" sz="1000" dirty="0">
                <a:latin typeface="Montserrat" pitchFamily="2" charset="0"/>
              </a:rPr>
              <a:t>The organization is vulnerable to abrupt changes in government policies related to waste import/export regulations and local recycling mandates.</a:t>
            </a:r>
          </a:p>
        </p:txBody>
      </p:sp>
      <p:cxnSp>
        <p:nvCxnSpPr>
          <p:cNvPr id="31" name="Connector: Elbow 30">
            <a:extLst>
              <a:ext uri="{FF2B5EF4-FFF2-40B4-BE49-F238E27FC236}">
                <a16:creationId xmlns:a16="http://schemas.microsoft.com/office/drawing/2014/main" id="{F8817C1C-4254-FC45-CFF9-DDD2E7C43483}"/>
              </a:ext>
            </a:extLst>
          </p:cNvPr>
          <p:cNvCxnSpPr>
            <a:cxnSpLocks/>
            <a:stCxn id="13" idx="0"/>
            <a:endCxn id="26" idx="3"/>
          </p:cNvCxnSpPr>
          <p:nvPr/>
        </p:nvCxnSpPr>
        <p:spPr>
          <a:xfrm rot="16200000" flipV="1">
            <a:off x="4123115" y="2176724"/>
            <a:ext cx="595572" cy="512187"/>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32" name="Connector: Elbow 31">
            <a:extLst>
              <a:ext uri="{FF2B5EF4-FFF2-40B4-BE49-F238E27FC236}">
                <a16:creationId xmlns:a16="http://schemas.microsoft.com/office/drawing/2014/main" id="{FAA1375C-5CAF-997C-D91C-5699676B99B0}"/>
              </a:ext>
            </a:extLst>
          </p:cNvPr>
          <p:cNvCxnSpPr>
            <a:stCxn id="15" idx="0"/>
          </p:cNvCxnSpPr>
          <p:nvPr/>
        </p:nvCxnSpPr>
        <p:spPr>
          <a:xfrm rot="5400000" flipH="1" flipV="1">
            <a:off x="7054528" y="1072445"/>
            <a:ext cx="98837" cy="1798472"/>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33" name="TextBox 32">
            <a:extLst>
              <a:ext uri="{FF2B5EF4-FFF2-40B4-BE49-F238E27FC236}">
                <a16:creationId xmlns:a16="http://schemas.microsoft.com/office/drawing/2014/main" id="{F2F04F75-08CB-891B-8864-219DE6D76C84}"/>
              </a:ext>
            </a:extLst>
          </p:cNvPr>
          <p:cNvSpPr txBox="1"/>
          <p:nvPr/>
        </p:nvSpPr>
        <p:spPr>
          <a:xfrm>
            <a:off x="7989234" y="4185181"/>
            <a:ext cx="3812038" cy="1749453"/>
          </a:xfrm>
          <a:prstGeom prst="rect">
            <a:avLst/>
          </a:prstGeom>
          <a:solidFill>
            <a:schemeClr val="bg2">
              <a:lumMod val="50000"/>
            </a:schemeClr>
          </a:solidFill>
          <a:ln>
            <a:solidFill>
              <a:srgbClr val="EBF9FF"/>
            </a:solidFill>
          </a:ln>
        </p:spPr>
        <p:txBody>
          <a:bodyPr wrap="square" lIns="91440" tIns="45720" rIns="91440" bIns="45720" rtlCol="0" anchor="t">
            <a:spAutoFit/>
          </a:bodyPr>
          <a:lstStyle/>
          <a:p>
            <a:pPr algn="l">
              <a:lnSpc>
                <a:spcPts val="1300"/>
              </a:lnSpc>
            </a:pPr>
            <a:r>
              <a:rPr lang="en-US" sz="1000" b="1" dirty="0">
                <a:solidFill>
                  <a:schemeClr val="bg1"/>
                </a:solidFill>
                <a:latin typeface="Montserrat"/>
              </a:rPr>
              <a:t>Threat:</a:t>
            </a:r>
          </a:p>
          <a:p>
            <a:pPr marL="171450" indent="-171450" algn="just">
              <a:lnSpc>
                <a:spcPts val="1300"/>
              </a:lnSpc>
              <a:buFont typeface="Arial" panose="020B0604020202020204" pitchFamily="34" charset="0"/>
              <a:buChar char="•"/>
            </a:pPr>
            <a:r>
              <a:rPr lang="en-US" sz="1000" dirty="0">
                <a:solidFill>
                  <a:schemeClr val="bg1"/>
                </a:solidFill>
                <a:latin typeface="Montserrat"/>
              </a:rPr>
              <a:t>The recycling sector faces several external challenges, including policy delays or shifts in waste segregation and landfill regulations, as well as potential favoritism toward government-backed entities. </a:t>
            </a:r>
          </a:p>
          <a:p>
            <a:pPr marL="171450" indent="-171450" algn="just">
              <a:lnSpc>
                <a:spcPts val="1300"/>
              </a:lnSpc>
              <a:buFont typeface="Arial" panose="020B0604020202020204" pitchFamily="34" charset="0"/>
              <a:buChar char="•"/>
            </a:pPr>
            <a:r>
              <a:rPr lang="en-US" sz="1000" dirty="0">
                <a:solidFill>
                  <a:schemeClr val="bg1"/>
                </a:solidFill>
                <a:latin typeface="Montserrat"/>
              </a:rPr>
              <a:t>International trade restrictions, like those under the Basel Convention, can limit cross-border waste processing. </a:t>
            </a:r>
          </a:p>
          <a:p>
            <a:pPr marL="171450" indent="-171450" algn="just">
              <a:lnSpc>
                <a:spcPts val="1300"/>
              </a:lnSpc>
              <a:buFont typeface="Arial" panose="020B0604020202020204" pitchFamily="34" charset="0"/>
              <a:buChar char="•"/>
            </a:pPr>
            <a:r>
              <a:rPr lang="en-US" sz="1000" dirty="0">
                <a:solidFill>
                  <a:schemeClr val="bg1"/>
                </a:solidFill>
                <a:latin typeface="Montserrat"/>
              </a:rPr>
              <a:t>Additionally, fluctuations in global commodity prices affect the resale value of recovered materials.</a:t>
            </a:r>
          </a:p>
        </p:txBody>
      </p:sp>
      <p:sp>
        <p:nvSpPr>
          <p:cNvPr id="34" name="TextBox 33">
            <a:extLst>
              <a:ext uri="{FF2B5EF4-FFF2-40B4-BE49-F238E27FC236}">
                <a16:creationId xmlns:a16="http://schemas.microsoft.com/office/drawing/2014/main" id="{C824D8CE-301F-5993-A775-A5BF50467D3F}"/>
              </a:ext>
            </a:extLst>
          </p:cNvPr>
          <p:cNvSpPr txBox="1"/>
          <p:nvPr/>
        </p:nvSpPr>
        <p:spPr>
          <a:xfrm>
            <a:off x="418506" y="4570795"/>
            <a:ext cx="3756523" cy="1249316"/>
          </a:xfrm>
          <a:prstGeom prst="rect">
            <a:avLst/>
          </a:prstGeom>
          <a:solidFill>
            <a:schemeClr val="tx2">
              <a:lumMod val="40000"/>
              <a:lumOff val="60000"/>
            </a:schemeClr>
          </a:solidFill>
          <a:ln>
            <a:solidFill>
              <a:schemeClr val="accent5">
                <a:lumMod val="20000"/>
                <a:lumOff val="80000"/>
              </a:schemeClr>
            </a:solidFill>
          </a:ln>
        </p:spPr>
        <p:txBody>
          <a:bodyPr wrap="square" rtlCol="0">
            <a:spAutoFit/>
          </a:bodyPr>
          <a:lstStyle/>
          <a:p>
            <a:pPr algn="l">
              <a:lnSpc>
                <a:spcPts val="1300"/>
              </a:lnSpc>
            </a:pPr>
            <a:r>
              <a:rPr lang="en-US" sz="1000" b="1" dirty="0">
                <a:latin typeface="Montserrat" pitchFamily="2" charset="0"/>
              </a:rPr>
              <a:t>Opportunity:</a:t>
            </a:r>
          </a:p>
          <a:p>
            <a:pPr marL="171450" indent="-171450" algn="just">
              <a:lnSpc>
                <a:spcPts val="1300"/>
              </a:lnSpc>
              <a:buFont typeface="Arial" panose="020B0604020202020204" pitchFamily="34" charset="0"/>
              <a:buChar char="•"/>
            </a:pPr>
            <a:r>
              <a:rPr lang="en-US" sz="1000" dirty="0">
                <a:latin typeface="Montserrat" pitchFamily="2" charset="0"/>
              </a:rPr>
              <a:t>Rapidly growing waste-to-energy market is emerging for waste-to-energy solutions.</a:t>
            </a:r>
          </a:p>
          <a:p>
            <a:pPr marL="171450" indent="-171450" algn="just">
              <a:lnSpc>
                <a:spcPts val="1300"/>
              </a:lnSpc>
              <a:buFont typeface="Arial" panose="020B0604020202020204" pitchFamily="34" charset="0"/>
              <a:buChar char="•"/>
            </a:pPr>
            <a:r>
              <a:rPr lang="en-US" sz="1000" dirty="0">
                <a:latin typeface="Montserrat" pitchFamily="2" charset="0"/>
              </a:rPr>
              <a:t>Governments are restricting landfills and tightening waste disposal rules.</a:t>
            </a:r>
          </a:p>
          <a:p>
            <a:pPr marL="171450" indent="-171450" algn="just">
              <a:lnSpc>
                <a:spcPts val="1300"/>
              </a:lnSpc>
              <a:buFont typeface="Arial" panose="020B0604020202020204" pitchFamily="34" charset="0"/>
              <a:buChar char="•"/>
            </a:pPr>
            <a:r>
              <a:rPr lang="en-US" sz="1000" dirty="0">
                <a:latin typeface="Montserrat" pitchFamily="2" charset="0"/>
              </a:rPr>
              <a:t>These policies support long-term demand and investment visibility.</a:t>
            </a:r>
          </a:p>
        </p:txBody>
      </p:sp>
      <p:cxnSp>
        <p:nvCxnSpPr>
          <p:cNvPr id="35" name="Connector: Elbow 34">
            <a:extLst>
              <a:ext uri="{FF2B5EF4-FFF2-40B4-BE49-F238E27FC236}">
                <a16:creationId xmlns:a16="http://schemas.microsoft.com/office/drawing/2014/main" id="{5CE526DF-5AAB-DEF5-619D-50AAF4F171A2}"/>
              </a:ext>
            </a:extLst>
          </p:cNvPr>
          <p:cNvCxnSpPr>
            <a:cxnSpLocks/>
            <a:stCxn id="24" idx="2"/>
            <a:endCxn id="34" idx="3"/>
          </p:cNvCxnSpPr>
          <p:nvPr/>
        </p:nvCxnSpPr>
        <p:spPr>
          <a:xfrm rot="5400000">
            <a:off x="4409629" y="4276958"/>
            <a:ext cx="683896" cy="1153095"/>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36" name="Connector: Elbow 35">
            <a:extLst>
              <a:ext uri="{FF2B5EF4-FFF2-40B4-BE49-F238E27FC236}">
                <a16:creationId xmlns:a16="http://schemas.microsoft.com/office/drawing/2014/main" id="{0CB5E765-DC9E-63E5-405C-D430804BABDE}"/>
              </a:ext>
            </a:extLst>
          </p:cNvPr>
          <p:cNvCxnSpPr>
            <a:stCxn id="17" idx="4"/>
            <a:endCxn id="33" idx="1"/>
          </p:cNvCxnSpPr>
          <p:nvPr/>
        </p:nvCxnSpPr>
        <p:spPr>
          <a:xfrm rot="16200000" flipH="1">
            <a:off x="6904536" y="3975210"/>
            <a:ext cx="1272094" cy="897302"/>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33321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9794F5-4888-1307-DC78-7DFC122C1BE9}"/>
            </a:ext>
          </a:extLst>
        </p:cNvPr>
        <p:cNvGrpSpPr/>
        <p:nvPr/>
      </p:nvGrpSpPr>
      <p:grpSpPr>
        <a:xfrm>
          <a:off x="0" y="0"/>
          <a:ext cx="0" cy="0"/>
          <a:chOff x="0" y="0"/>
          <a:chExt cx="0" cy="0"/>
        </a:xfrm>
      </p:grpSpPr>
      <p:sp>
        <p:nvSpPr>
          <p:cNvPr id="5" name="Text Placeholder 2">
            <a:extLst>
              <a:ext uri="{FF2B5EF4-FFF2-40B4-BE49-F238E27FC236}">
                <a16:creationId xmlns:a16="http://schemas.microsoft.com/office/drawing/2014/main" id="{F38008AD-F88A-9259-DA54-58A72039F739}"/>
              </a:ext>
            </a:extLst>
          </p:cNvPr>
          <p:cNvSpPr txBox="1">
            <a:spLocks/>
          </p:cNvSpPr>
          <p:nvPr/>
        </p:nvSpPr>
        <p:spPr>
          <a:xfrm>
            <a:off x="552932" y="2901256"/>
            <a:ext cx="7239788" cy="1477704"/>
          </a:xfrm>
          <a:prstGeom prst="rect">
            <a:avLst/>
          </a:prstGeom>
        </p:spPr>
        <p:txBody>
          <a:bodyPr lIns="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dirty="0">
                <a:solidFill>
                  <a:schemeClr val="tx2"/>
                </a:solidFill>
                <a:latin typeface="Montserrat"/>
              </a:rPr>
              <a:t>Global and US Industry Analysis</a:t>
            </a:r>
          </a:p>
          <a:p>
            <a:pPr marL="0" indent="0">
              <a:lnSpc>
                <a:spcPct val="100000"/>
              </a:lnSpc>
              <a:buNone/>
            </a:pPr>
            <a:endParaRPr lang="en-US" dirty="0">
              <a:solidFill>
                <a:schemeClr val="tx2"/>
              </a:solidFill>
              <a:latin typeface="Montserrat" pitchFamily="2" charset="0"/>
            </a:endParaRPr>
          </a:p>
        </p:txBody>
      </p:sp>
      <p:pic>
        <p:nvPicPr>
          <p:cNvPr id="3" name="Picture 2">
            <a:extLst>
              <a:ext uri="{FF2B5EF4-FFF2-40B4-BE49-F238E27FC236}">
                <a16:creationId xmlns:a16="http://schemas.microsoft.com/office/drawing/2014/main" id="{D55A2360-AA51-B277-9FF0-2D7A5A7CC4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9778" y="0"/>
            <a:ext cx="5172221" cy="5992837"/>
          </a:xfrm>
          <a:prstGeom prst="rect">
            <a:avLst/>
          </a:prstGeom>
        </p:spPr>
      </p:pic>
    </p:spTree>
    <p:extLst>
      <p:ext uri="{BB962C8B-B14F-4D97-AF65-F5344CB8AC3E}">
        <p14:creationId xmlns:p14="http://schemas.microsoft.com/office/powerpoint/2010/main" val="1549346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BBBC9-F1F9-10B7-F115-6A49D7C204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1F3C69-25B1-EF9C-4AB7-FB76252E3CFB}"/>
              </a:ext>
            </a:extLst>
          </p:cNvPr>
          <p:cNvSpPr txBox="1">
            <a:spLocks/>
          </p:cNvSpPr>
          <p:nvPr/>
        </p:nvSpPr>
        <p:spPr>
          <a:xfrm>
            <a:off x="587376" y="374103"/>
            <a:ext cx="10616918" cy="387798"/>
          </a:xfrm>
          <a:prstGeom prst="rect">
            <a:avLst/>
          </a:prstGeom>
        </p:spPr>
        <p:txBody>
          <a:bodyPr vert="horz"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latin typeface="+mj-lt"/>
                <a:sym typeface="Calibri Light" panose="020F0302020204030204" pitchFamily="34" charset="0"/>
              </a:rPr>
              <a:t>Industry Analysis | </a:t>
            </a:r>
            <a:r>
              <a:rPr lang="en-US" sz="2800" dirty="0">
                <a:sym typeface="Calibri Light" panose="020F0302020204030204" pitchFamily="34" charset="0"/>
              </a:rPr>
              <a:t>Global Plastic</a:t>
            </a:r>
            <a:r>
              <a:rPr lang="en-US" sz="2800" dirty="0">
                <a:latin typeface="+mj-lt"/>
                <a:sym typeface="Calibri Light" panose="020F0302020204030204" pitchFamily="34" charset="0"/>
              </a:rPr>
              <a:t> to Fuel Conversion Technologies Market</a:t>
            </a:r>
            <a:endParaRPr lang="en-US" altLang="en-US" sz="2800" dirty="0">
              <a:latin typeface="Montserrat" pitchFamily="2" charset="0"/>
            </a:endParaRPr>
          </a:p>
        </p:txBody>
      </p:sp>
      <p:sp>
        <p:nvSpPr>
          <p:cNvPr id="25" name="Rectangle: Diagonal Corners Snipped 24">
            <a:extLst>
              <a:ext uri="{FF2B5EF4-FFF2-40B4-BE49-F238E27FC236}">
                <a16:creationId xmlns:a16="http://schemas.microsoft.com/office/drawing/2014/main" id="{E79B5F42-C6CF-04A4-6D57-8200E4634238}"/>
              </a:ext>
            </a:extLst>
          </p:cNvPr>
          <p:cNvSpPr/>
          <p:nvPr/>
        </p:nvSpPr>
        <p:spPr>
          <a:xfrm>
            <a:off x="514888" y="1107194"/>
            <a:ext cx="5370960" cy="295708"/>
          </a:xfrm>
          <a:prstGeom prst="snip2DiagRect">
            <a:avLst/>
          </a:prstGeom>
          <a:solidFill>
            <a:srgbClr val="2B2F3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40" tIns="50800" rIns="50800" bIns="50800" numCol="1" spcCol="38100" rtlCol="0" anchor="ctr">
            <a:noAutofit/>
          </a:bodyPr>
          <a:lstStyle/>
          <a:p>
            <a:pPr defTabSz="825500" hangingPunct="0">
              <a:defRPr/>
            </a:pPr>
            <a:r>
              <a:rPr lang="en-US" sz="1100" b="1" kern="0" dirty="0">
                <a:solidFill>
                  <a:prstClr val="white"/>
                </a:solidFill>
                <a:latin typeface="Montserrat"/>
              </a:rPr>
              <a:t>Market Overview and Growth Potential </a:t>
            </a:r>
            <a:endParaRPr lang="en-US" sz="1100" b="1" i="0" u="none" strike="noStrike" kern="0" cap="none" spc="0" normalizeH="0" baseline="0" noProof="0" dirty="0">
              <a:ln>
                <a:noFill/>
              </a:ln>
              <a:solidFill>
                <a:prstClr val="white"/>
              </a:solidFill>
              <a:effectLst/>
              <a:uLnTx/>
              <a:uFillTx/>
              <a:latin typeface="Montserrat"/>
            </a:endParaRPr>
          </a:p>
        </p:txBody>
      </p:sp>
      <p:sp>
        <p:nvSpPr>
          <p:cNvPr id="27" name="TextBox 26">
            <a:extLst>
              <a:ext uri="{FF2B5EF4-FFF2-40B4-BE49-F238E27FC236}">
                <a16:creationId xmlns:a16="http://schemas.microsoft.com/office/drawing/2014/main" id="{59009DF8-06F0-6ED6-C042-CE91D0EC16A7}"/>
              </a:ext>
            </a:extLst>
          </p:cNvPr>
          <p:cNvSpPr txBox="1"/>
          <p:nvPr/>
        </p:nvSpPr>
        <p:spPr>
          <a:xfrm>
            <a:off x="509872" y="1402902"/>
            <a:ext cx="5384133" cy="2094997"/>
          </a:xfrm>
          <a:prstGeom prst="rect">
            <a:avLst/>
          </a:prstGeom>
          <a:noFill/>
        </p:spPr>
        <p:txBody>
          <a:bodyPr wrap="square" lIns="91440" tIns="45720" rIns="91440" bIns="45720" anchor="t">
            <a:spAutoFit/>
          </a:bodyPr>
          <a:lstStyle/>
          <a:p>
            <a:pPr marL="182880" indent="-182880" algn="just" defTabSz="586496">
              <a:lnSpc>
                <a:spcPct val="150000"/>
              </a:lnSpc>
              <a:buFont typeface="Arial"/>
              <a:buChar char="•"/>
            </a:pPr>
            <a:r>
              <a:rPr lang="en-US" sz="1100" dirty="0">
                <a:solidFill>
                  <a:prstClr val="black"/>
                </a:solidFill>
                <a:latin typeface="Montserrat"/>
                <a:ea typeface="+mn-lt"/>
                <a:cs typeface="+mn-lt"/>
              </a:rPr>
              <a:t>The global waste to diesel market size was </a:t>
            </a:r>
            <a:r>
              <a:rPr lang="en-US" sz="1100" b="1" dirty="0">
                <a:solidFill>
                  <a:prstClr val="black"/>
                </a:solidFill>
                <a:latin typeface="Montserrat"/>
                <a:ea typeface="+mn-lt"/>
                <a:cs typeface="+mn-lt"/>
              </a:rPr>
              <a:t>~$3.5 B in 2024</a:t>
            </a:r>
            <a:r>
              <a:rPr lang="en-US" sz="1100" dirty="0">
                <a:solidFill>
                  <a:prstClr val="black"/>
                </a:solidFill>
                <a:latin typeface="Montserrat"/>
                <a:ea typeface="+mn-lt"/>
                <a:cs typeface="+mn-lt"/>
              </a:rPr>
              <a:t> and is projected to reach </a:t>
            </a:r>
            <a:r>
              <a:rPr lang="en-US" sz="1100" b="1" dirty="0">
                <a:solidFill>
                  <a:prstClr val="black"/>
                </a:solidFill>
                <a:latin typeface="Montserrat"/>
                <a:ea typeface="+mn-lt"/>
                <a:cs typeface="+mn-lt"/>
              </a:rPr>
              <a:t>$6.66 B by 2033</a:t>
            </a:r>
            <a:r>
              <a:rPr lang="en-US" sz="1100" dirty="0">
                <a:solidFill>
                  <a:prstClr val="black"/>
                </a:solidFill>
                <a:latin typeface="Montserrat"/>
                <a:ea typeface="+mn-lt"/>
                <a:cs typeface="+mn-lt"/>
              </a:rPr>
              <a:t> at a </a:t>
            </a:r>
            <a:r>
              <a:rPr lang="en-US" sz="1100" b="1" dirty="0">
                <a:solidFill>
                  <a:prstClr val="black"/>
                </a:solidFill>
                <a:latin typeface="Montserrat"/>
                <a:ea typeface="+mn-lt"/>
                <a:cs typeface="+mn-lt"/>
              </a:rPr>
              <a:t>CAGR of ~7.2%. </a:t>
            </a:r>
            <a:endParaRPr lang="en-US" sz="1100" dirty="0">
              <a:solidFill>
                <a:prstClr val="black"/>
              </a:solidFill>
              <a:latin typeface="Montserrat"/>
              <a:ea typeface="+mn-lt"/>
              <a:cs typeface="+mn-lt"/>
            </a:endParaRPr>
          </a:p>
          <a:p>
            <a:pPr marL="182880" indent="-182880" algn="just" defTabSz="586496">
              <a:lnSpc>
                <a:spcPct val="150000"/>
              </a:lnSpc>
              <a:buFont typeface="Arial"/>
              <a:buChar char="•"/>
            </a:pPr>
            <a:r>
              <a:rPr lang="en-US" sz="1100" dirty="0">
                <a:solidFill>
                  <a:prstClr val="black"/>
                </a:solidFill>
                <a:latin typeface="Montserrat"/>
                <a:ea typeface="+mn-lt"/>
                <a:cs typeface="Calibri"/>
              </a:rPr>
              <a:t>This market is witnessing growing adoption due to increasing concerns over landfills, plastic pollution, and the global push for alternative fuels. </a:t>
            </a:r>
          </a:p>
          <a:p>
            <a:pPr marL="182880" indent="-182880" algn="just" defTabSz="586496">
              <a:lnSpc>
                <a:spcPct val="150000"/>
              </a:lnSpc>
              <a:buFont typeface="Arial"/>
              <a:buChar char="•"/>
            </a:pPr>
            <a:r>
              <a:rPr lang="en-US" sz="1100" b="1" dirty="0">
                <a:solidFill>
                  <a:prstClr val="black"/>
                </a:solidFill>
                <a:latin typeface="Montserrat"/>
                <a:ea typeface="+mn-lt"/>
                <a:cs typeface="+mn-lt"/>
              </a:rPr>
              <a:t>Market reflects </a:t>
            </a:r>
            <a:r>
              <a:rPr lang="en-US" sz="1100" dirty="0">
                <a:solidFill>
                  <a:prstClr val="black"/>
                </a:solidFill>
                <a:latin typeface="Montserrat"/>
                <a:ea typeface="+mn-lt"/>
                <a:cs typeface="+mn-lt"/>
              </a:rPr>
              <a:t>strong long-term growth and increasing commercial viability of converting waste into diesel-grade fuel.</a:t>
            </a:r>
            <a:endParaRPr lang="en-US" sz="1100" b="1" dirty="0">
              <a:solidFill>
                <a:prstClr val="black"/>
              </a:solidFill>
              <a:latin typeface="Montserrat"/>
              <a:ea typeface="+mn-lt"/>
              <a:cs typeface="+mn-lt"/>
            </a:endParaRPr>
          </a:p>
          <a:p>
            <a:pPr marL="171450" indent="-171450" algn="just" defTabSz="586496">
              <a:lnSpc>
                <a:spcPct val="150000"/>
              </a:lnSpc>
              <a:buFont typeface="Arial"/>
              <a:buChar char="•"/>
            </a:pPr>
            <a:r>
              <a:rPr lang="en-US" sz="1100" dirty="0">
                <a:solidFill>
                  <a:prstClr val="black"/>
                </a:solidFill>
                <a:latin typeface="Montserrat"/>
                <a:ea typeface="+mn-lt"/>
                <a:cs typeface="+mn-lt"/>
              </a:rPr>
              <a:t>Market expansion backed by supportive </a:t>
            </a:r>
            <a:r>
              <a:rPr lang="en-US" sz="1100" b="1" dirty="0">
                <a:solidFill>
                  <a:prstClr val="black"/>
                </a:solidFill>
                <a:latin typeface="Montserrat"/>
                <a:ea typeface="+mn-lt"/>
                <a:cs typeface="+mn-lt"/>
              </a:rPr>
              <a:t>government policies and regulatory incentives</a:t>
            </a:r>
            <a:r>
              <a:rPr lang="en-US" sz="1100" dirty="0">
                <a:solidFill>
                  <a:prstClr val="black"/>
                </a:solidFill>
                <a:latin typeface="Montserrat"/>
                <a:ea typeface="+mn-lt"/>
                <a:cs typeface="+mn-lt"/>
              </a:rPr>
              <a:t> for recycling and carbon reduction.</a:t>
            </a:r>
            <a:endParaRPr lang="en-US" sz="1100" b="1" dirty="0">
              <a:solidFill>
                <a:prstClr val="black"/>
              </a:solidFill>
              <a:latin typeface="Montserrat"/>
              <a:ea typeface="+mn-lt"/>
              <a:cs typeface="+mn-lt"/>
            </a:endParaRPr>
          </a:p>
        </p:txBody>
      </p:sp>
      <p:sp>
        <p:nvSpPr>
          <p:cNvPr id="28" name="Rectangle: Diagonal Corners Snipped 27">
            <a:extLst>
              <a:ext uri="{FF2B5EF4-FFF2-40B4-BE49-F238E27FC236}">
                <a16:creationId xmlns:a16="http://schemas.microsoft.com/office/drawing/2014/main" id="{791DBFA4-2CA0-992B-A143-85F4F7408893}"/>
              </a:ext>
            </a:extLst>
          </p:cNvPr>
          <p:cNvSpPr/>
          <p:nvPr/>
        </p:nvSpPr>
        <p:spPr>
          <a:xfrm>
            <a:off x="510943" y="3500041"/>
            <a:ext cx="5441144" cy="295708"/>
          </a:xfrm>
          <a:prstGeom prst="snip2DiagRect">
            <a:avLst/>
          </a:prstGeom>
          <a:solidFill>
            <a:srgbClr val="2B2F3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40" tIns="50800" rIns="50800" bIns="50800" numCol="1" spcCol="38100" rtlCol="0" anchor="ctr">
            <a:noAutofit/>
          </a:bodyPr>
          <a:lstStyle/>
          <a:p>
            <a:pPr marL="0" marR="0" lvl="0" indent="0" algn="l" defTabSz="825500" rtl="0" eaLnBrk="1"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latin typeface="Montserrat"/>
                <a:ea typeface="+mn-ea"/>
                <a:cs typeface="+mn-cs"/>
                <a:sym typeface="Helvetica Light"/>
              </a:rPr>
              <a:t>Regional Market Outlook</a:t>
            </a:r>
          </a:p>
        </p:txBody>
      </p:sp>
      <p:sp>
        <p:nvSpPr>
          <p:cNvPr id="30" name="TextBox 29">
            <a:extLst>
              <a:ext uri="{FF2B5EF4-FFF2-40B4-BE49-F238E27FC236}">
                <a16:creationId xmlns:a16="http://schemas.microsoft.com/office/drawing/2014/main" id="{2B8DA828-9673-5E62-FD15-C45583C76DE3}"/>
              </a:ext>
            </a:extLst>
          </p:cNvPr>
          <p:cNvSpPr txBox="1"/>
          <p:nvPr/>
        </p:nvSpPr>
        <p:spPr>
          <a:xfrm>
            <a:off x="512813" y="3804187"/>
            <a:ext cx="5404183" cy="2143792"/>
          </a:xfrm>
          <a:prstGeom prst="rect">
            <a:avLst/>
          </a:prstGeom>
          <a:noFill/>
        </p:spPr>
        <p:txBody>
          <a:bodyPr wrap="square" lIns="91440" tIns="45720" rIns="91440" bIns="45720" anchor="t">
            <a:spAutoFit/>
          </a:bodyPr>
          <a:lstStyle/>
          <a:p>
            <a:pPr marL="182880" indent="-182880" algn="just" defTabSz="586496">
              <a:lnSpc>
                <a:spcPct val="150000"/>
              </a:lnSpc>
              <a:buFont typeface="Arial"/>
              <a:buChar char="•"/>
            </a:pPr>
            <a:r>
              <a:rPr lang="en-US" sz="1000" dirty="0">
                <a:solidFill>
                  <a:prstClr val="black"/>
                </a:solidFill>
                <a:latin typeface="Montserrat"/>
                <a:ea typeface="+mn-lt"/>
                <a:cs typeface="+mn-lt"/>
              </a:rPr>
              <a:t>Europe holds the largest regional share (~45.80%), supported by strong regulatory frameworks and circular economy policies.</a:t>
            </a:r>
          </a:p>
          <a:p>
            <a:pPr marL="182880" indent="-182880" algn="just" defTabSz="586496">
              <a:lnSpc>
                <a:spcPct val="150000"/>
              </a:lnSpc>
              <a:buFont typeface="Arial"/>
              <a:buChar char="•"/>
            </a:pPr>
            <a:r>
              <a:rPr lang="en-US" sz="1000" dirty="0">
                <a:solidFill>
                  <a:prstClr val="black"/>
                </a:solidFill>
                <a:latin typeface="Montserrat"/>
                <a:ea typeface="+mn-lt"/>
                <a:cs typeface="+mn-lt"/>
              </a:rPr>
              <a:t>North America—particularly the US—is gaining momentum due to stricter EPA regulations and demand for alternatives to fossil diesel. South America shows gradual adoption, with the market expected to grow from 0.13 units in 2024 to 0.25 units by 2033.</a:t>
            </a:r>
          </a:p>
          <a:p>
            <a:pPr marL="182880" indent="-182880" algn="just" defTabSz="586496">
              <a:lnSpc>
                <a:spcPct val="150000"/>
              </a:lnSpc>
              <a:buFont typeface="Arial"/>
              <a:buChar char="•"/>
            </a:pPr>
            <a:r>
              <a:rPr lang="en-US" sz="1000" dirty="0">
                <a:solidFill>
                  <a:prstClr val="black"/>
                </a:solidFill>
                <a:latin typeface="Montserrat"/>
              </a:rPr>
              <a:t>Meanwhile, the Middle East &amp; Africa and Latin America remain at earlier stages of market development, with growing awareness and pilot projects beginning to shape future opportunities.</a:t>
            </a:r>
          </a:p>
        </p:txBody>
      </p:sp>
      <p:pic>
        <p:nvPicPr>
          <p:cNvPr id="5" name="Picture 4" descr="A graph of a market analysis&#10;&#10;AI-generated content may be incorrect.">
            <a:extLst>
              <a:ext uri="{FF2B5EF4-FFF2-40B4-BE49-F238E27FC236}">
                <a16:creationId xmlns:a16="http://schemas.microsoft.com/office/drawing/2014/main" id="{54643DC3-3411-2D22-295E-1731EAB78F70}"/>
              </a:ext>
            </a:extLst>
          </p:cNvPr>
          <p:cNvPicPr>
            <a:picLocks noChangeAspect="1"/>
          </p:cNvPicPr>
          <p:nvPr/>
        </p:nvPicPr>
        <p:blipFill>
          <a:blip r:embed="rId2"/>
          <a:stretch>
            <a:fillRect/>
          </a:stretch>
        </p:blipFill>
        <p:spPr>
          <a:xfrm>
            <a:off x="6304547" y="3702216"/>
            <a:ext cx="5408196" cy="2150647"/>
          </a:xfrm>
          <a:prstGeom prst="rect">
            <a:avLst/>
          </a:prstGeom>
        </p:spPr>
      </p:pic>
      <p:pic>
        <p:nvPicPr>
          <p:cNvPr id="7" name="Picture 6">
            <a:extLst>
              <a:ext uri="{FF2B5EF4-FFF2-40B4-BE49-F238E27FC236}">
                <a16:creationId xmlns:a16="http://schemas.microsoft.com/office/drawing/2014/main" id="{A7FA14B1-98F9-0DA6-7552-6253E1DACECF}"/>
              </a:ext>
            </a:extLst>
          </p:cNvPr>
          <p:cNvPicPr>
            <a:picLocks noChangeAspect="1"/>
          </p:cNvPicPr>
          <p:nvPr/>
        </p:nvPicPr>
        <p:blipFill>
          <a:blip r:embed="rId3"/>
          <a:stretch>
            <a:fillRect/>
          </a:stretch>
        </p:blipFill>
        <p:spPr>
          <a:xfrm>
            <a:off x="6301540" y="1400177"/>
            <a:ext cx="5404186" cy="2162676"/>
          </a:xfrm>
          <a:prstGeom prst="rect">
            <a:avLst/>
          </a:prstGeom>
        </p:spPr>
      </p:pic>
      <p:sp>
        <p:nvSpPr>
          <p:cNvPr id="8" name="Rectangle: Diagonal Corners Snipped 7">
            <a:extLst>
              <a:ext uri="{FF2B5EF4-FFF2-40B4-BE49-F238E27FC236}">
                <a16:creationId xmlns:a16="http://schemas.microsoft.com/office/drawing/2014/main" id="{F7608789-6213-61E2-8178-95857C11CC5A}"/>
              </a:ext>
            </a:extLst>
          </p:cNvPr>
          <p:cNvSpPr/>
          <p:nvPr/>
        </p:nvSpPr>
        <p:spPr>
          <a:xfrm>
            <a:off x="6266048" y="1103750"/>
            <a:ext cx="5441144" cy="295708"/>
          </a:xfrm>
          <a:prstGeom prst="snip2DiagRect">
            <a:avLst/>
          </a:prstGeom>
          <a:solidFill>
            <a:srgbClr val="2B2F3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40" tIns="50800" rIns="50800" bIns="50800" numCol="1" spcCol="38100" rtlCol="0" anchor="ctr">
            <a:noAutofit/>
          </a:bodyPr>
          <a:lstStyle/>
          <a:p>
            <a:pPr defTabSz="825500" hangingPunct="0">
              <a:defRPr/>
            </a:pPr>
            <a:r>
              <a:rPr lang="en-US" sz="1100" b="1" kern="0" dirty="0">
                <a:solidFill>
                  <a:prstClr val="white"/>
                </a:solidFill>
                <a:latin typeface="Montserrat"/>
              </a:rPr>
              <a:t>Global Plastic to Fuel Market – By Technology and Feedstock</a:t>
            </a:r>
            <a:endParaRPr lang="en-US" sz="1100" b="1" i="0" u="none" strike="noStrike" kern="0" cap="none" spc="0" normalizeH="0" baseline="0" noProof="0" dirty="0">
              <a:ln>
                <a:noFill/>
              </a:ln>
              <a:solidFill>
                <a:prstClr val="white"/>
              </a:solidFill>
              <a:effectLst/>
              <a:uLnTx/>
              <a:uFillTx/>
              <a:latin typeface="Montserrat"/>
            </a:endParaRPr>
          </a:p>
        </p:txBody>
      </p:sp>
    </p:spTree>
    <p:extLst>
      <p:ext uri="{BB962C8B-B14F-4D97-AF65-F5344CB8AC3E}">
        <p14:creationId xmlns:p14="http://schemas.microsoft.com/office/powerpoint/2010/main" val="18638202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36B35-43D1-2921-3BFA-C184C4004A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31E0D9-53D8-C526-6DE7-37A80FEE6DCA}"/>
              </a:ext>
            </a:extLst>
          </p:cNvPr>
          <p:cNvSpPr txBox="1">
            <a:spLocks/>
          </p:cNvSpPr>
          <p:nvPr/>
        </p:nvSpPr>
        <p:spPr>
          <a:xfrm>
            <a:off x="587376" y="374103"/>
            <a:ext cx="10616918" cy="387798"/>
          </a:xfrm>
          <a:prstGeom prst="rect">
            <a:avLst/>
          </a:prstGeom>
        </p:spPr>
        <p:txBody>
          <a:bodyPr vert="horz"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latin typeface="+mj-lt"/>
                <a:sym typeface="Calibri Light" panose="020F0302020204030204" pitchFamily="34" charset="0"/>
              </a:rPr>
              <a:t>Industry Analysis | </a:t>
            </a:r>
            <a:r>
              <a:rPr lang="en-US" sz="2800" dirty="0">
                <a:sym typeface="Calibri Light" panose="020F0302020204030204" pitchFamily="34" charset="0"/>
              </a:rPr>
              <a:t>United States </a:t>
            </a:r>
            <a:r>
              <a:rPr lang="en-US" sz="2800" dirty="0">
                <a:latin typeface="+mj-lt"/>
                <a:sym typeface="Calibri Light" panose="020F0302020204030204" pitchFamily="34" charset="0"/>
              </a:rPr>
              <a:t>Market</a:t>
            </a:r>
            <a:endParaRPr lang="en-US" altLang="en-US" sz="2800" dirty="0">
              <a:latin typeface="Montserrat" pitchFamily="2" charset="0"/>
            </a:endParaRPr>
          </a:p>
        </p:txBody>
      </p:sp>
      <p:sp>
        <p:nvSpPr>
          <p:cNvPr id="38" name="TextBox 37">
            <a:extLst>
              <a:ext uri="{FF2B5EF4-FFF2-40B4-BE49-F238E27FC236}">
                <a16:creationId xmlns:a16="http://schemas.microsoft.com/office/drawing/2014/main" id="{381A96E7-BE8E-6EE8-9CEB-88E96F886AF0}"/>
              </a:ext>
            </a:extLst>
          </p:cNvPr>
          <p:cNvSpPr txBox="1"/>
          <p:nvPr/>
        </p:nvSpPr>
        <p:spPr>
          <a:xfrm>
            <a:off x="587376" y="1099600"/>
            <a:ext cx="10616918" cy="259045"/>
          </a:xfrm>
          <a:prstGeom prst="rect">
            <a:avLst/>
          </a:prstGeom>
          <a:solidFill>
            <a:srgbClr val="2B2F39"/>
          </a:solidFill>
          <a:ln>
            <a:solidFill>
              <a:srgbClr val="3494BA"/>
            </a:solidFill>
          </a:ln>
        </p:spPr>
        <p:txBody>
          <a:bodyPr wrap="square" lIns="91440" tIns="45720" rIns="91440" bIns="45720" rtlCol="0" anchor="t">
            <a:spAutoFit/>
          </a:bodyPr>
          <a:lstStyle/>
          <a:p>
            <a:pPr defTabSz="586496">
              <a:lnSpc>
                <a:spcPts val="1300"/>
              </a:lnSpc>
              <a:defRPr/>
            </a:pPr>
            <a:r>
              <a:rPr lang="en-US" sz="1100" b="1" kern="0" dirty="0">
                <a:solidFill>
                  <a:prstClr val="white"/>
                </a:solidFill>
                <a:latin typeface="Montserrat"/>
              </a:rPr>
              <a:t>United States -  Waste to Energy (</a:t>
            </a:r>
            <a:r>
              <a:rPr lang="en-US" sz="1100" b="1" kern="0" dirty="0" err="1">
                <a:solidFill>
                  <a:prstClr val="white"/>
                </a:solidFill>
                <a:latin typeface="Montserrat"/>
              </a:rPr>
              <a:t>WtE</a:t>
            </a:r>
            <a:r>
              <a:rPr lang="en-US" sz="1100" b="1" kern="0" dirty="0">
                <a:solidFill>
                  <a:prstClr val="white"/>
                </a:solidFill>
                <a:latin typeface="Montserrat"/>
              </a:rPr>
              <a:t>) Market</a:t>
            </a:r>
            <a:endParaRPr lang="en-US" sz="1100" b="1" i="0" u="none" strike="noStrike" kern="0" cap="none" spc="0" normalizeH="0" baseline="0" noProof="0" dirty="0">
              <a:ln>
                <a:noFill/>
              </a:ln>
              <a:solidFill>
                <a:prstClr val="white"/>
              </a:solidFill>
              <a:effectLst/>
              <a:uLnTx/>
              <a:uFillTx/>
              <a:latin typeface="Montserrat"/>
            </a:endParaRPr>
          </a:p>
        </p:txBody>
      </p:sp>
      <p:grpSp>
        <p:nvGrpSpPr>
          <p:cNvPr id="39" name="Group 38">
            <a:extLst>
              <a:ext uri="{FF2B5EF4-FFF2-40B4-BE49-F238E27FC236}">
                <a16:creationId xmlns:a16="http://schemas.microsoft.com/office/drawing/2014/main" id="{FF298296-654E-DBA0-CB60-C5431EB9D782}"/>
              </a:ext>
            </a:extLst>
          </p:cNvPr>
          <p:cNvGrpSpPr/>
          <p:nvPr/>
        </p:nvGrpSpPr>
        <p:grpSpPr>
          <a:xfrm>
            <a:off x="784139" y="1443104"/>
            <a:ext cx="1565516" cy="4397674"/>
            <a:chOff x="587374" y="1666754"/>
            <a:chExt cx="1565516" cy="4789676"/>
          </a:xfrm>
        </p:grpSpPr>
        <p:sp>
          <p:nvSpPr>
            <p:cNvPr id="40" name="Rectangle: Rounded Corners 39">
              <a:extLst>
                <a:ext uri="{FF2B5EF4-FFF2-40B4-BE49-F238E27FC236}">
                  <a16:creationId xmlns:a16="http://schemas.microsoft.com/office/drawing/2014/main" id="{25E8F517-050E-BDB0-CC11-1DD05FE6EB35}"/>
                </a:ext>
              </a:extLst>
            </p:cNvPr>
            <p:cNvSpPr/>
            <p:nvPr/>
          </p:nvSpPr>
          <p:spPr>
            <a:xfrm>
              <a:off x="587376" y="2060294"/>
              <a:ext cx="1565514" cy="4396136"/>
            </a:xfrm>
            <a:prstGeom prst="roundRect">
              <a:avLst/>
            </a:prstGeom>
            <a:solidFill>
              <a:srgbClr val="373545"/>
            </a:solidFill>
            <a:ln w="3175" cap="flat" cmpd="sng" algn="ctr">
              <a:solidFill>
                <a:srgbClr val="373545"/>
              </a:solidFill>
              <a:prstDash val="solid"/>
            </a:ln>
            <a:effectLst/>
          </p:spPr>
          <p:txBody>
            <a:bodyPr rtlCol="0" anchor="ctr"/>
            <a:lstStyle/>
            <a:p>
              <a:pPr marL="0" marR="0" lvl="0" indent="0" algn="ctr" defTabSz="586496" eaLnBrk="1" fontAlgn="auto" latinLnBrk="0" hangingPunct="1">
                <a:lnSpc>
                  <a:spcPct val="100000"/>
                </a:lnSpc>
                <a:spcBef>
                  <a:spcPts val="0"/>
                </a:spcBef>
                <a:spcAft>
                  <a:spcPts val="0"/>
                </a:spcAft>
                <a:buClrTx/>
                <a:buSzTx/>
                <a:buFontTx/>
                <a:buNone/>
                <a:tabLst/>
                <a:defRPr/>
              </a:pPr>
              <a:endParaRPr kumimoji="0" lang="en-US" sz="1155" b="0" i="0" u="none" strike="noStrike" kern="0" cap="none" spc="0" normalizeH="0" baseline="0" noProof="0">
                <a:ln>
                  <a:noFill/>
                </a:ln>
                <a:solidFill>
                  <a:prstClr val="white"/>
                </a:solidFill>
                <a:effectLst/>
                <a:uLnTx/>
                <a:uFillTx/>
                <a:latin typeface="Montserrat"/>
                <a:ea typeface="+mn-ea"/>
                <a:cs typeface="+mn-cs"/>
              </a:endParaRPr>
            </a:p>
          </p:txBody>
        </p:sp>
        <p:sp>
          <p:nvSpPr>
            <p:cNvPr id="41" name="Oval 40">
              <a:extLst>
                <a:ext uri="{FF2B5EF4-FFF2-40B4-BE49-F238E27FC236}">
                  <a16:creationId xmlns:a16="http://schemas.microsoft.com/office/drawing/2014/main" id="{10B15CD4-CBA6-B3BE-86EB-94E39069F911}"/>
                </a:ext>
              </a:extLst>
            </p:cNvPr>
            <p:cNvSpPr/>
            <p:nvPr/>
          </p:nvSpPr>
          <p:spPr>
            <a:xfrm>
              <a:off x="587375" y="1666754"/>
              <a:ext cx="1565515" cy="1446836"/>
            </a:xfrm>
            <a:prstGeom prst="ellipse">
              <a:avLst/>
            </a:prstGeom>
            <a:solidFill>
              <a:sysClr val="window" lastClr="FFFFFF"/>
            </a:solidFill>
            <a:ln w="3175" cap="flat" cmpd="sng" algn="ctr">
              <a:solidFill>
                <a:srgbClr val="373545"/>
              </a:solidFill>
              <a:prstDash val="solid"/>
            </a:ln>
            <a:effectLst/>
          </p:spPr>
          <p:txBody>
            <a:bodyPr rtlCol="0" anchor="ctr"/>
            <a:lstStyle/>
            <a:p>
              <a:pPr marL="0" marR="0" lvl="0" indent="0" algn="ctr" defTabSz="586496" eaLnBrk="1" fontAlgn="auto" latinLnBrk="0" hangingPunct="1">
                <a:lnSpc>
                  <a:spcPct val="100000"/>
                </a:lnSpc>
                <a:spcBef>
                  <a:spcPts val="0"/>
                </a:spcBef>
                <a:spcAft>
                  <a:spcPts val="0"/>
                </a:spcAft>
                <a:buClrTx/>
                <a:buSzTx/>
                <a:buFontTx/>
                <a:buNone/>
                <a:tabLst/>
                <a:defRPr/>
              </a:pPr>
              <a:endParaRPr kumimoji="0" lang="en-US" sz="1155" b="0" i="0" u="none" strike="noStrike" kern="0" cap="none" spc="0" normalizeH="0" baseline="0" noProof="0">
                <a:ln>
                  <a:noFill/>
                </a:ln>
                <a:solidFill>
                  <a:prstClr val="white"/>
                </a:solidFill>
                <a:effectLst/>
                <a:uLnTx/>
                <a:uFillTx/>
                <a:latin typeface="Montserrat"/>
                <a:ea typeface="+mn-ea"/>
                <a:cs typeface="+mn-cs"/>
              </a:endParaRPr>
            </a:p>
          </p:txBody>
        </p:sp>
        <p:sp>
          <p:nvSpPr>
            <p:cNvPr id="42" name="TextBox 41">
              <a:extLst>
                <a:ext uri="{FF2B5EF4-FFF2-40B4-BE49-F238E27FC236}">
                  <a16:creationId xmlns:a16="http://schemas.microsoft.com/office/drawing/2014/main" id="{950044C4-D0F6-73C6-F73B-D966E1E637B1}"/>
                </a:ext>
              </a:extLst>
            </p:cNvPr>
            <p:cNvSpPr txBox="1"/>
            <p:nvPr/>
          </p:nvSpPr>
          <p:spPr>
            <a:xfrm>
              <a:off x="787080" y="1936025"/>
              <a:ext cx="1250066" cy="657600"/>
            </a:xfrm>
            <a:prstGeom prst="rect">
              <a:avLst/>
            </a:prstGeom>
            <a:noFill/>
          </p:spPr>
          <p:txBody>
            <a:bodyPr wrap="square" rtlCol="0">
              <a:spAutoFit/>
            </a:bodyPr>
            <a:lstStyle/>
            <a:p>
              <a:pPr marL="0" marR="0" lvl="0" indent="0" defTabSz="586496" eaLnBrk="1" fontAlgn="auto" latinLnBrk="0" hangingPunct="1">
                <a:lnSpc>
                  <a:spcPts val="13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solidFill>
                  <a:effectLst/>
                  <a:uLnTx/>
                  <a:uFillTx/>
                  <a:latin typeface="Montserrat"/>
                </a:rPr>
                <a:t>US Waste to </a:t>
              </a:r>
              <a:r>
                <a:rPr kumimoji="0" lang="en-US" sz="1100" b="1" i="0" u="none" strike="noStrike" kern="0" cap="none" spc="0" normalizeH="0" baseline="0" noProof="0" dirty="0" err="1">
                  <a:ln>
                    <a:noFill/>
                  </a:ln>
                  <a:solidFill>
                    <a:prstClr val="black"/>
                  </a:solidFill>
                  <a:effectLst/>
                  <a:uLnTx/>
                  <a:uFillTx/>
                  <a:latin typeface="Montserrat"/>
                </a:rPr>
                <a:t>Energ</a:t>
              </a:r>
              <a:r>
                <a:rPr lang="en-US" sz="1100" b="1" kern="0" dirty="0">
                  <a:solidFill>
                    <a:prstClr val="black"/>
                  </a:solidFill>
                  <a:latin typeface="Montserrat"/>
                </a:rPr>
                <a:t>y Market Size </a:t>
              </a:r>
              <a:endParaRPr kumimoji="0" lang="en-US" sz="1100" b="1" i="0" u="none" strike="noStrike" kern="0" cap="none" spc="0" normalizeH="0" baseline="0" noProof="0" dirty="0">
                <a:ln>
                  <a:noFill/>
                </a:ln>
                <a:solidFill>
                  <a:prstClr val="black"/>
                </a:solidFill>
                <a:effectLst/>
                <a:uLnTx/>
                <a:uFillTx/>
                <a:latin typeface="Montserrat"/>
              </a:endParaRPr>
            </a:p>
          </p:txBody>
        </p:sp>
        <p:sp>
          <p:nvSpPr>
            <p:cNvPr id="43" name="TextBox 42">
              <a:extLst>
                <a:ext uri="{FF2B5EF4-FFF2-40B4-BE49-F238E27FC236}">
                  <a16:creationId xmlns:a16="http://schemas.microsoft.com/office/drawing/2014/main" id="{09F84E97-90F6-571C-2D1F-2432846E440D}"/>
                </a:ext>
              </a:extLst>
            </p:cNvPr>
            <p:cNvSpPr txBox="1"/>
            <p:nvPr/>
          </p:nvSpPr>
          <p:spPr>
            <a:xfrm>
              <a:off x="587374" y="3095480"/>
              <a:ext cx="1565514" cy="2311849"/>
            </a:xfrm>
            <a:prstGeom prst="rect">
              <a:avLst/>
            </a:prstGeom>
            <a:noFill/>
          </p:spPr>
          <p:txBody>
            <a:bodyPr wrap="square" lIns="91440" tIns="45720" rIns="91440" bIns="45720" rtlCol="0" anchor="t">
              <a:spAutoFit/>
            </a:bodyPr>
            <a:lstStyle/>
            <a:p>
              <a:pPr marL="171450" indent="-171450" defTabSz="586496">
                <a:lnSpc>
                  <a:spcPts val="1300"/>
                </a:lnSpc>
                <a:buFont typeface="Arial" panose="020B0604020202020204" pitchFamily="34" charset="0"/>
                <a:buChar char="•"/>
                <a:defRPr/>
              </a:pPr>
              <a:r>
                <a:rPr kumimoji="0" lang="en-US" sz="1000" b="0" kern="0" dirty="0">
                  <a:solidFill>
                    <a:prstClr val="white"/>
                  </a:solidFill>
                  <a:latin typeface="Montserrat"/>
                </a:rPr>
                <a:t>The </a:t>
              </a:r>
              <a:r>
                <a:rPr lang="en-US" sz="1000" kern="0" dirty="0">
                  <a:solidFill>
                    <a:prstClr val="white"/>
                  </a:solidFill>
                  <a:latin typeface="Montserrat"/>
                </a:rPr>
                <a:t>United States waste-to-energy market was </a:t>
              </a:r>
              <a:r>
                <a:rPr kumimoji="0" lang="en-US" sz="1000" b="0" kern="0" dirty="0">
                  <a:solidFill>
                    <a:prstClr val="white"/>
                  </a:solidFill>
                  <a:latin typeface="Montserrat"/>
                </a:rPr>
                <a:t>valued at </a:t>
              </a:r>
              <a:r>
                <a:rPr lang="en-US" sz="1000" kern="0" dirty="0">
                  <a:solidFill>
                    <a:prstClr val="white"/>
                  </a:solidFill>
                  <a:latin typeface="Montserrat"/>
                </a:rPr>
                <a:t>US$ 3.1 </a:t>
              </a:r>
              <a:r>
                <a:rPr kumimoji="0" lang="en-US" sz="1000" b="0" kern="0" dirty="0">
                  <a:solidFill>
                    <a:prstClr val="white"/>
                  </a:solidFill>
                  <a:latin typeface="Montserrat"/>
                </a:rPr>
                <a:t>Billion in </a:t>
              </a:r>
              <a:r>
                <a:rPr lang="en-US" sz="1000" kern="0" dirty="0">
                  <a:solidFill>
                    <a:prstClr val="white"/>
                  </a:solidFill>
                  <a:latin typeface="Montserrat"/>
                </a:rPr>
                <a:t>2024 </a:t>
              </a:r>
              <a:r>
                <a:rPr kumimoji="0" lang="en-US" sz="1000" b="0" kern="0" dirty="0">
                  <a:solidFill>
                    <a:prstClr val="white"/>
                  </a:solidFill>
                  <a:latin typeface="Montserrat"/>
                </a:rPr>
                <a:t>and is </a:t>
              </a:r>
              <a:r>
                <a:rPr lang="en-US" sz="1000" kern="0" dirty="0">
                  <a:solidFill>
                    <a:prstClr val="white"/>
                  </a:solidFill>
                  <a:latin typeface="Montserrat"/>
                </a:rPr>
                <a:t>expected </a:t>
              </a:r>
              <a:r>
                <a:rPr kumimoji="0" lang="en-US" sz="1000" b="0" kern="0" dirty="0">
                  <a:solidFill>
                    <a:prstClr val="white"/>
                  </a:solidFill>
                  <a:latin typeface="Montserrat"/>
                </a:rPr>
                <a:t>to </a:t>
              </a:r>
              <a:r>
                <a:rPr lang="en-US" sz="1000" kern="0" dirty="0">
                  <a:solidFill>
                    <a:prstClr val="white"/>
                  </a:solidFill>
                  <a:latin typeface="Montserrat"/>
                </a:rPr>
                <a:t>register </a:t>
              </a:r>
              <a:r>
                <a:rPr kumimoji="0" lang="en-US" sz="1000" b="0" kern="0" dirty="0">
                  <a:solidFill>
                    <a:prstClr val="white"/>
                  </a:solidFill>
                  <a:latin typeface="Montserrat"/>
                </a:rPr>
                <a:t>a CAGR of </a:t>
              </a:r>
              <a:r>
                <a:rPr lang="en-US" sz="1000" kern="0" dirty="0">
                  <a:solidFill>
                    <a:prstClr val="white"/>
                  </a:solidFill>
                  <a:latin typeface="Montserrat"/>
                </a:rPr>
                <a:t>5.2</a:t>
              </a:r>
              <a:r>
                <a:rPr kumimoji="0" lang="en-US" sz="1000" b="0" kern="0" dirty="0">
                  <a:solidFill>
                    <a:prstClr val="white"/>
                  </a:solidFill>
                  <a:latin typeface="Montserrat"/>
                </a:rPr>
                <a:t>% </a:t>
              </a:r>
              <a:r>
                <a:rPr lang="en-US" sz="1000" kern="0" dirty="0">
                  <a:solidFill>
                    <a:prstClr val="white"/>
                  </a:solidFill>
                  <a:latin typeface="Montserrat"/>
                </a:rPr>
                <a:t>over </a:t>
              </a:r>
              <a:r>
                <a:rPr kumimoji="0" lang="en-US" sz="1000" b="0" kern="0" dirty="0">
                  <a:solidFill>
                    <a:prstClr val="white"/>
                  </a:solidFill>
                  <a:latin typeface="Montserrat"/>
                </a:rPr>
                <a:t>the forecast period</a:t>
              </a:r>
              <a:r>
                <a:rPr lang="en-US" sz="1000" kern="0" dirty="0">
                  <a:solidFill>
                    <a:prstClr val="white"/>
                  </a:solidFill>
                  <a:latin typeface="Montserrat"/>
                </a:rPr>
                <a:t> and reach US$ 4.9 Billion in 2033.</a:t>
              </a:r>
              <a:endParaRPr lang="en-US" dirty="0">
                <a:solidFill>
                  <a:prstClr val="white"/>
                </a:solidFill>
                <a:latin typeface="Calibri"/>
                <a:ea typeface="Calibri"/>
                <a:cs typeface="Calibri"/>
              </a:endParaRPr>
            </a:p>
            <a:p>
              <a:pPr marL="171450" indent="-171450" defTabSz="586496">
                <a:lnSpc>
                  <a:spcPts val="1300"/>
                </a:lnSpc>
                <a:buFont typeface="Arial" panose="020B0604020202020204" pitchFamily="34" charset="0"/>
                <a:buChar char="•"/>
                <a:defRPr/>
              </a:pPr>
              <a:endParaRPr lang="en-US" sz="1000" kern="0" dirty="0">
                <a:solidFill>
                  <a:prstClr val="white"/>
                </a:solidFill>
                <a:latin typeface="Montserrat"/>
                <a:ea typeface="Calibri"/>
                <a:cs typeface="Calibri"/>
              </a:endParaRPr>
            </a:p>
          </p:txBody>
        </p:sp>
      </p:grpSp>
      <p:grpSp>
        <p:nvGrpSpPr>
          <p:cNvPr id="44" name="Group 43">
            <a:extLst>
              <a:ext uri="{FF2B5EF4-FFF2-40B4-BE49-F238E27FC236}">
                <a16:creationId xmlns:a16="http://schemas.microsoft.com/office/drawing/2014/main" id="{FB7D0285-F1B7-AAAD-5B53-3D44CA8190B9}"/>
              </a:ext>
            </a:extLst>
          </p:cNvPr>
          <p:cNvGrpSpPr/>
          <p:nvPr/>
        </p:nvGrpSpPr>
        <p:grpSpPr>
          <a:xfrm>
            <a:off x="4314580" y="1443104"/>
            <a:ext cx="1586110" cy="4477041"/>
            <a:chOff x="587374" y="1666754"/>
            <a:chExt cx="1586110" cy="4994828"/>
          </a:xfrm>
        </p:grpSpPr>
        <p:sp>
          <p:nvSpPr>
            <p:cNvPr id="45" name="Rectangle: Rounded Corners 44">
              <a:extLst>
                <a:ext uri="{FF2B5EF4-FFF2-40B4-BE49-F238E27FC236}">
                  <a16:creationId xmlns:a16="http://schemas.microsoft.com/office/drawing/2014/main" id="{E3CAA50E-B45F-D725-4B19-4096B9BFAAFE}"/>
                </a:ext>
              </a:extLst>
            </p:cNvPr>
            <p:cNvSpPr/>
            <p:nvPr/>
          </p:nvSpPr>
          <p:spPr>
            <a:xfrm>
              <a:off x="587376" y="2060294"/>
              <a:ext cx="1586108" cy="4511017"/>
            </a:xfrm>
            <a:prstGeom prst="roundRect">
              <a:avLst/>
            </a:prstGeom>
            <a:solidFill>
              <a:srgbClr val="84ACB6"/>
            </a:solidFill>
            <a:ln w="3175" cap="flat" cmpd="sng" algn="ctr">
              <a:solidFill>
                <a:srgbClr val="84ACB6"/>
              </a:solidFill>
              <a:prstDash val="solid"/>
            </a:ln>
            <a:effectLst/>
          </p:spPr>
          <p:txBody>
            <a:bodyPr rtlCol="0" anchor="ctr"/>
            <a:lstStyle/>
            <a:p>
              <a:pPr marL="0" marR="0" lvl="0" indent="0" algn="ctr" defTabSz="586496" eaLnBrk="1" fontAlgn="auto" latinLnBrk="0" hangingPunct="1">
                <a:lnSpc>
                  <a:spcPct val="100000"/>
                </a:lnSpc>
                <a:spcBef>
                  <a:spcPts val="0"/>
                </a:spcBef>
                <a:spcAft>
                  <a:spcPts val="0"/>
                </a:spcAft>
                <a:buClrTx/>
                <a:buSzTx/>
                <a:buFontTx/>
                <a:buNone/>
                <a:tabLst/>
                <a:defRPr/>
              </a:pPr>
              <a:endParaRPr kumimoji="0" lang="en-US" sz="1155" b="0" i="0" u="none" strike="noStrike" kern="0" cap="none" spc="0" normalizeH="0" baseline="0" noProof="0">
                <a:ln>
                  <a:noFill/>
                </a:ln>
                <a:solidFill>
                  <a:prstClr val="white"/>
                </a:solidFill>
                <a:effectLst/>
                <a:uLnTx/>
                <a:uFillTx/>
                <a:latin typeface="Montserrat"/>
                <a:ea typeface="+mn-ea"/>
                <a:cs typeface="+mn-cs"/>
              </a:endParaRPr>
            </a:p>
          </p:txBody>
        </p:sp>
        <p:sp>
          <p:nvSpPr>
            <p:cNvPr id="46" name="Oval 45">
              <a:extLst>
                <a:ext uri="{FF2B5EF4-FFF2-40B4-BE49-F238E27FC236}">
                  <a16:creationId xmlns:a16="http://schemas.microsoft.com/office/drawing/2014/main" id="{64995CB1-5270-614E-536E-8276558F0676}"/>
                </a:ext>
              </a:extLst>
            </p:cNvPr>
            <p:cNvSpPr/>
            <p:nvPr/>
          </p:nvSpPr>
          <p:spPr>
            <a:xfrm>
              <a:off x="587375" y="1666754"/>
              <a:ext cx="1565515" cy="1446836"/>
            </a:xfrm>
            <a:prstGeom prst="ellipse">
              <a:avLst/>
            </a:prstGeom>
            <a:solidFill>
              <a:sysClr val="window" lastClr="FFFFFF"/>
            </a:solidFill>
            <a:ln w="3175" cap="flat" cmpd="sng" algn="ctr">
              <a:solidFill>
                <a:srgbClr val="84ACB6"/>
              </a:solidFill>
              <a:prstDash val="solid"/>
            </a:ln>
            <a:effectLst/>
          </p:spPr>
          <p:txBody>
            <a:bodyPr rtlCol="0" anchor="ctr"/>
            <a:lstStyle/>
            <a:p>
              <a:pPr marL="0" marR="0" lvl="0" indent="0" algn="ctr" defTabSz="586496" eaLnBrk="1" fontAlgn="auto" latinLnBrk="0" hangingPunct="1">
                <a:lnSpc>
                  <a:spcPct val="100000"/>
                </a:lnSpc>
                <a:spcBef>
                  <a:spcPts val="0"/>
                </a:spcBef>
                <a:spcAft>
                  <a:spcPts val="0"/>
                </a:spcAft>
                <a:buClrTx/>
                <a:buSzTx/>
                <a:buFontTx/>
                <a:buNone/>
                <a:tabLst/>
                <a:defRPr/>
              </a:pPr>
              <a:endParaRPr kumimoji="0" lang="en-US" sz="1155" b="0" i="0" u="none" strike="noStrike" kern="0" cap="none" spc="0" normalizeH="0" baseline="0" noProof="0">
                <a:ln>
                  <a:noFill/>
                </a:ln>
                <a:solidFill>
                  <a:prstClr val="white"/>
                </a:solidFill>
                <a:effectLst/>
                <a:uLnTx/>
                <a:uFillTx/>
                <a:latin typeface="Montserrat"/>
                <a:ea typeface="+mn-ea"/>
                <a:cs typeface="+mn-cs"/>
              </a:endParaRPr>
            </a:p>
          </p:txBody>
        </p:sp>
        <p:sp>
          <p:nvSpPr>
            <p:cNvPr id="47" name="TextBox 46">
              <a:extLst>
                <a:ext uri="{FF2B5EF4-FFF2-40B4-BE49-F238E27FC236}">
                  <a16:creationId xmlns:a16="http://schemas.microsoft.com/office/drawing/2014/main" id="{D5912322-54CD-D31B-E287-ED9562FFE33A}"/>
                </a:ext>
              </a:extLst>
            </p:cNvPr>
            <p:cNvSpPr txBox="1"/>
            <p:nvPr/>
          </p:nvSpPr>
          <p:spPr>
            <a:xfrm>
              <a:off x="752355" y="1936025"/>
              <a:ext cx="1238333" cy="925894"/>
            </a:xfrm>
            <a:prstGeom prst="rect">
              <a:avLst/>
            </a:prstGeom>
            <a:noFill/>
          </p:spPr>
          <p:txBody>
            <a:bodyPr wrap="square" rtlCol="0">
              <a:spAutoFit/>
            </a:bodyPr>
            <a:lstStyle/>
            <a:p>
              <a:pPr marL="0" marR="0" lvl="0" indent="0" defTabSz="586496" eaLnBrk="1" fontAlgn="auto" latinLnBrk="0" hangingPunct="1">
                <a:lnSpc>
                  <a:spcPts val="13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solidFill>
                  <a:effectLst/>
                  <a:uLnTx/>
                  <a:uFillTx/>
                  <a:latin typeface="Montserrat"/>
                </a:rPr>
                <a:t>Construction and Industrial Boom driving Waste Volumes</a:t>
              </a:r>
            </a:p>
          </p:txBody>
        </p:sp>
        <p:sp>
          <p:nvSpPr>
            <p:cNvPr id="48" name="TextBox 47">
              <a:extLst>
                <a:ext uri="{FF2B5EF4-FFF2-40B4-BE49-F238E27FC236}">
                  <a16:creationId xmlns:a16="http://schemas.microsoft.com/office/drawing/2014/main" id="{516BE003-E41A-63B3-2BB9-A4514E9F9F6B}"/>
                </a:ext>
              </a:extLst>
            </p:cNvPr>
            <p:cNvSpPr txBox="1"/>
            <p:nvPr/>
          </p:nvSpPr>
          <p:spPr>
            <a:xfrm>
              <a:off x="587374" y="3095482"/>
              <a:ext cx="1586108" cy="3566100"/>
            </a:xfrm>
            <a:prstGeom prst="rect">
              <a:avLst/>
            </a:prstGeom>
            <a:noFill/>
          </p:spPr>
          <p:txBody>
            <a:bodyPr wrap="square" lIns="91440" tIns="45720" rIns="91440" bIns="45720" rtlCol="0" anchor="t">
              <a:spAutoFit/>
            </a:bodyPr>
            <a:lstStyle/>
            <a:p>
              <a:pPr marL="171450" indent="-171450" defTabSz="586496">
                <a:lnSpc>
                  <a:spcPts val="1300"/>
                </a:lnSpc>
                <a:buFont typeface="Arial" panose="020B0604020202020204" pitchFamily="34" charset="0"/>
                <a:buChar char="•"/>
                <a:defRPr/>
              </a:pPr>
              <a:r>
                <a:rPr lang="en-US" sz="1000" kern="0">
                  <a:solidFill>
                    <a:prstClr val="white"/>
                  </a:solidFill>
                  <a:latin typeface="Montserrat"/>
                  <a:ea typeface="+mn-lt"/>
                  <a:cs typeface="+mn-lt"/>
                </a:rPr>
                <a:t>Rising construction and industrial activity in the U.S. continues to increase solid and industrial waste volumes, creating more feedstock for </a:t>
              </a:r>
              <a:r>
                <a:rPr lang="en-US" sz="1000" kern="0" err="1">
                  <a:solidFill>
                    <a:prstClr val="white"/>
                  </a:solidFill>
                  <a:latin typeface="Montserrat"/>
                  <a:ea typeface="+mn-lt"/>
                  <a:cs typeface="+mn-lt"/>
                </a:rPr>
                <a:t>WtE</a:t>
              </a:r>
              <a:r>
                <a:rPr lang="en-US" sz="1000" kern="0">
                  <a:solidFill>
                    <a:prstClr val="white"/>
                  </a:solidFill>
                  <a:latin typeface="Montserrat"/>
                  <a:ea typeface="+mn-lt"/>
                  <a:cs typeface="+mn-lt"/>
                </a:rPr>
                <a:t> facilities. As municipal solid waste grows, </a:t>
              </a:r>
              <a:r>
                <a:rPr lang="en-US" sz="1000" kern="0" err="1">
                  <a:solidFill>
                    <a:prstClr val="white"/>
                  </a:solidFill>
                  <a:latin typeface="Montserrat"/>
                  <a:ea typeface="+mn-lt"/>
                  <a:cs typeface="+mn-lt"/>
                </a:rPr>
                <a:t>WtE</a:t>
              </a:r>
              <a:r>
                <a:rPr lang="en-US" sz="1000" kern="0">
                  <a:solidFill>
                    <a:prstClr val="white"/>
                  </a:solidFill>
                  <a:latin typeface="Montserrat"/>
                  <a:ea typeface="+mn-lt"/>
                  <a:cs typeface="+mn-lt"/>
                </a:rPr>
                <a:t> solutions help mitigate landfill pressures while providing a renewable energy source.</a:t>
              </a:r>
              <a:endParaRPr lang="en-US" sz="1000" kern="0" dirty="0">
                <a:solidFill>
                  <a:prstClr val="white"/>
                </a:solidFill>
                <a:latin typeface="Montserrat"/>
              </a:endParaRPr>
            </a:p>
          </p:txBody>
        </p:sp>
      </p:grpSp>
      <p:grpSp>
        <p:nvGrpSpPr>
          <p:cNvPr id="49" name="Group 48">
            <a:extLst>
              <a:ext uri="{FF2B5EF4-FFF2-40B4-BE49-F238E27FC236}">
                <a16:creationId xmlns:a16="http://schemas.microsoft.com/office/drawing/2014/main" id="{1AEF1FA5-72B7-ED53-20C1-501DB7DC9D18}"/>
              </a:ext>
            </a:extLst>
          </p:cNvPr>
          <p:cNvGrpSpPr/>
          <p:nvPr/>
        </p:nvGrpSpPr>
        <p:grpSpPr>
          <a:xfrm>
            <a:off x="6079795" y="1443104"/>
            <a:ext cx="1565515" cy="4396128"/>
            <a:chOff x="587375" y="1666754"/>
            <a:chExt cx="1565515" cy="4904557"/>
          </a:xfrm>
        </p:grpSpPr>
        <p:sp>
          <p:nvSpPr>
            <p:cNvPr id="50" name="Rectangle: Rounded Corners 49">
              <a:extLst>
                <a:ext uri="{FF2B5EF4-FFF2-40B4-BE49-F238E27FC236}">
                  <a16:creationId xmlns:a16="http://schemas.microsoft.com/office/drawing/2014/main" id="{5D27A0C7-1B50-DA32-1847-D8D89E04A3FC}"/>
                </a:ext>
              </a:extLst>
            </p:cNvPr>
            <p:cNvSpPr/>
            <p:nvPr/>
          </p:nvSpPr>
          <p:spPr>
            <a:xfrm>
              <a:off x="607970" y="2060294"/>
              <a:ext cx="1544920" cy="4511017"/>
            </a:xfrm>
            <a:prstGeom prst="roundRect">
              <a:avLst/>
            </a:prstGeom>
            <a:solidFill>
              <a:srgbClr val="373545"/>
            </a:solidFill>
            <a:ln w="3175" cap="flat" cmpd="sng" algn="ctr">
              <a:solidFill>
                <a:srgbClr val="373545"/>
              </a:solidFill>
              <a:prstDash val="solid"/>
            </a:ln>
            <a:effectLst/>
          </p:spPr>
          <p:txBody>
            <a:bodyPr rtlCol="0" anchor="ctr"/>
            <a:lstStyle/>
            <a:p>
              <a:pPr marL="0" marR="0" lvl="0" indent="0" algn="ctr" defTabSz="586496" eaLnBrk="1" fontAlgn="auto" latinLnBrk="0" hangingPunct="1">
                <a:lnSpc>
                  <a:spcPct val="100000"/>
                </a:lnSpc>
                <a:spcBef>
                  <a:spcPts val="0"/>
                </a:spcBef>
                <a:spcAft>
                  <a:spcPts val="0"/>
                </a:spcAft>
                <a:buClrTx/>
                <a:buSzTx/>
                <a:buFontTx/>
                <a:buNone/>
                <a:tabLst/>
                <a:defRPr/>
              </a:pPr>
              <a:endParaRPr kumimoji="0" lang="en-US" sz="1155" b="0" i="0" u="none" strike="noStrike" kern="0" cap="none" spc="0" normalizeH="0" baseline="0" noProof="0">
                <a:ln>
                  <a:noFill/>
                </a:ln>
                <a:solidFill>
                  <a:prstClr val="white"/>
                </a:solidFill>
                <a:effectLst/>
                <a:uLnTx/>
                <a:uFillTx/>
                <a:latin typeface="Montserrat"/>
                <a:ea typeface="+mn-ea"/>
                <a:cs typeface="+mn-cs"/>
              </a:endParaRPr>
            </a:p>
          </p:txBody>
        </p:sp>
        <p:sp>
          <p:nvSpPr>
            <p:cNvPr id="51" name="Oval 50">
              <a:extLst>
                <a:ext uri="{FF2B5EF4-FFF2-40B4-BE49-F238E27FC236}">
                  <a16:creationId xmlns:a16="http://schemas.microsoft.com/office/drawing/2014/main" id="{83CF4305-A9F0-4544-2885-E081C42A2F43}"/>
                </a:ext>
              </a:extLst>
            </p:cNvPr>
            <p:cNvSpPr/>
            <p:nvPr/>
          </p:nvSpPr>
          <p:spPr>
            <a:xfrm>
              <a:off x="587375" y="1666754"/>
              <a:ext cx="1565515" cy="1446836"/>
            </a:xfrm>
            <a:prstGeom prst="ellipse">
              <a:avLst/>
            </a:prstGeom>
            <a:solidFill>
              <a:sysClr val="window" lastClr="FFFFFF"/>
            </a:solidFill>
            <a:ln w="3175" cap="flat" cmpd="sng" algn="ctr">
              <a:solidFill>
                <a:srgbClr val="373545"/>
              </a:solidFill>
              <a:prstDash val="solid"/>
            </a:ln>
            <a:effectLst/>
          </p:spPr>
          <p:txBody>
            <a:bodyPr rtlCol="0" anchor="ctr"/>
            <a:lstStyle/>
            <a:p>
              <a:pPr marL="0" marR="0" lvl="0" indent="0" algn="ctr" defTabSz="586496" eaLnBrk="1" fontAlgn="auto" latinLnBrk="0" hangingPunct="1">
                <a:lnSpc>
                  <a:spcPct val="100000"/>
                </a:lnSpc>
                <a:spcBef>
                  <a:spcPts val="0"/>
                </a:spcBef>
                <a:spcAft>
                  <a:spcPts val="0"/>
                </a:spcAft>
                <a:buClrTx/>
                <a:buSzTx/>
                <a:buFontTx/>
                <a:buNone/>
                <a:tabLst/>
                <a:defRPr/>
              </a:pPr>
              <a:endParaRPr kumimoji="0" lang="en-US" sz="1155" b="0" i="0" u="none" strike="noStrike" kern="0" cap="none" spc="0" normalizeH="0" baseline="0" noProof="0">
                <a:ln>
                  <a:noFill/>
                </a:ln>
                <a:solidFill>
                  <a:prstClr val="white"/>
                </a:solidFill>
                <a:effectLst/>
                <a:uLnTx/>
                <a:uFillTx/>
                <a:latin typeface="Montserrat"/>
                <a:ea typeface="+mn-ea"/>
                <a:cs typeface="+mn-cs"/>
              </a:endParaRPr>
            </a:p>
          </p:txBody>
        </p:sp>
        <p:sp>
          <p:nvSpPr>
            <p:cNvPr id="52" name="TextBox 51">
              <a:extLst>
                <a:ext uri="{FF2B5EF4-FFF2-40B4-BE49-F238E27FC236}">
                  <a16:creationId xmlns:a16="http://schemas.microsoft.com/office/drawing/2014/main" id="{E56ADF4E-68AF-3AE9-F168-FB972E6F687E}"/>
                </a:ext>
              </a:extLst>
            </p:cNvPr>
            <p:cNvSpPr txBox="1"/>
            <p:nvPr/>
          </p:nvSpPr>
          <p:spPr>
            <a:xfrm>
              <a:off x="768248" y="2028625"/>
              <a:ext cx="1350066" cy="592470"/>
            </a:xfrm>
            <a:prstGeom prst="rect">
              <a:avLst/>
            </a:prstGeom>
            <a:noFill/>
          </p:spPr>
          <p:txBody>
            <a:bodyPr wrap="square" rtlCol="0">
              <a:spAutoFit/>
            </a:bodyPr>
            <a:lstStyle/>
            <a:p>
              <a:pPr marL="0" marR="0" lvl="0" indent="0" defTabSz="586496" eaLnBrk="1" fontAlgn="auto" latinLnBrk="0" hangingPunct="1">
                <a:lnSpc>
                  <a:spcPts val="13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solidFill>
                  <a:effectLst/>
                  <a:uLnTx/>
                  <a:uFillTx/>
                  <a:latin typeface="Montserrat"/>
                </a:rPr>
                <a:t>Stricter Environmental Regulations</a:t>
              </a:r>
            </a:p>
          </p:txBody>
        </p:sp>
        <p:sp>
          <p:nvSpPr>
            <p:cNvPr id="53" name="TextBox 52">
              <a:extLst>
                <a:ext uri="{FF2B5EF4-FFF2-40B4-BE49-F238E27FC236}">
                  <a16:creationId xmlns:a16="http://schemas.microsoft.com/office/drawing/2014/main" id="{6231FD46-A6D3-FBC0-8439-587EC06A28FA}"/>
                </a:ext>
              </a:extLst>
            </p:cNvPr>
            <p:cNvSpPr txBox="1"/>
            <p:nvPr/>
          </p:nvSpPr>
          <p:spPr>
            <a:xfrm>
              <a:off x="607968" y="3130205"/>
              <a:ext cx="1544920" cy="3253736"/>
            </a:xfrm>
            <a:prstGeom prst="rect">
              <a:avLst/>
            </a:prstGeom>
            <a:noFill/>
          </p:spPr>
          <p:txBody>
            <a:bodyPr wrap="square" lIns="91440" tIns="45720" rIns="91440" bIns="45720" rtlCol="0" anchor="t">
              <a:spAutoFit/>
            </a:bodyPr>
            <a:lstStyle/>
            <a:p>
              <a:pPr marL="171450" indent="-171450" defTabSz="586496">
                <a:lnSpc>
                  <a:spcPts val="1300"/>
                </a:lnSpc>
                <a:buFont typeface="Arial" panose="020B0604020202020204" pitchFamily="34" charset="0"/>
                <a:buChar char="•"/>
                <a:defRPr/>
              </a:pPr>
              <a:r>
                <a:rPr lang="en-US" sz="1000" kern="0" dirty="0">
                  <a:solidFill>
                    <a:prstClr val="white"/>
                  </a:solidFill>
                  <a:latin typeface="Montserrat"/>
                  <a:ea typeface="+mn-lt"/>
                  <a:cs typeface="+mn-lt"/>
                </a:rPr>
                <a:t> The U.S. Environmental Protection Agency (EPA) and state regulators have tightened emissions and waste management rules, encouraging alternatives to landfilling and promoting cleaner </a:t>
              </a:r>
              <a:r>
                <a:rPr lang="en-US" sz="1000" kern="0" err="1">
                  <a:solidFill>
                    <a:prstClr val="white"/>
                  </a:solidFill>
                  <a:latin typeface="Montserrat"/>
                  <a:ea typeface="+mn-lt"/>
                  <a:cs typeface="+mn-lt"/>
                </a:rPr>
                <a:t>WtE</a:t>
              </a:r>
              <a:r>
                <a:rPr lang="en-US" sz="1000" kern="0" dirty="0">
                  <a:solidFill>
                    <a:prstClr val="white"/>
                  </a:solidFill>
                  <a:latin typeface="Montserrat"/>
                  <a:ea typeface="+mn-lt"/>
                  <a:cs typeface="+mn-lt"/>
                </a:rPr>
                <a:t> operations with modern emission controls.</a:t>
              </a:r>
              <a:endParaRPr lang="en-US" sz="1000" b="0" i="0" u="none" strike="noStrike" kern="0" cap="none" spc="0" normalizeH="0" baseline="0" noProof="0" dirty="0">
                <a:ln>
                  <a:noFill/>
                </a:ln>
                <a:solidFill>
                  <a:prstClr val="white"/>
                </a:solidFill>
                <a:effectLst/>
                <a:uLnTx/>
                <a:uFillTx/>
                <a:latin typeface="Montserrat"/>
              </a:endParaRPr>
            </a:p>
          </p:txBody>
        </p:sp>
      </p:grpSp>
      <p:grpSp>
        <p:nvGrpSpPr>
          <p:cNvPr id="54" name="Group 53">
            <a:extLst>
              <a:ext uri="{FF2B5EF4-FFF2-40B4-BE49-F238E27FC236}">
                <a16:creationId xmlns:a16="http://schemas.microsoft.com/office/drawing/2014/main" id="{AE0320D0-F31C-5C78-5DE6-FCFD72241A1D}"/>
              </a:ext>
            </a:extLst>
          </p:cNvPr>
          <p:cNvGrpSpPr/>
          <p:nvPr/>
        </p:nvGrpSpPr>
        <p:grpSpPr>
          <a:xfrm>
            <a:off x="7810436" y="1443104"/>
            <a:ext cx="1565516" cy="4396128"/>
            <a:chOff x="587374" y="1666754"/>
            <a:chExt cx="1565516" cy="4789676"/>
          </a:xfrm>
        </p:grpSpPr>
        <p:sp>
          <p:nvSpPr>
            <p:cNvPr id="55" name="Rectangle: Rounded Corners 54">
              <a:extLst>
                <a:ext uri="{FF2B5EF4-FFF2-40B4-BE49-F238E27FC236}">
                  <a16:creationId xmlns:a16="http://schemas.microsoft.com/office/drawing/2014/main" id="{D4D156E2-AEC2-26D7-A5EB-ADB0C5467045}"/>
                </a:ext>
              </a:extLst>
            </p:cNvPr>
            <p:cNvSpPr/>
            <p:nvPr/>
          </p:nvSpPr>
          <p:spPr>
            <a:xfrm>
              <a:off x="587376" y="2060294"/>
              <a:ext cx="1565514" cy="4396136"/>
            </a:xfrm>
            <a:prstGeom prst="roundRect">
              <a:avLst/>
            </a:prstGeom>
            <a:solidFill>
              <a:srgbClr val="58B6C0"/>
            </a:solidFill>
            <a:ln w="3175" cap="flat" cmpd="sng" algn="ctr">
              <a:solidFill>
                <a:srgbClr val="58B6C0"/>
              </a:solidFill>
              <a:prstDash val="solid"/>
            </a:ln>
            <a:effectLst/>
          </p:spPr>
          <p:txBody>
            <a:bodyPr rtlCol="0" anchor="ctr"/>
            <a:lstStyle/>
            <a:p>
              <a:pPr marL="0" marR="0" lvl="0" indent="0" algn="ctr" defTabSz="586496" eaLnBrk="1" fontAlgn="auto" latinLnBrk="0" hangingPunct="1">
                <a:lnSpc>
                  <a:spcPct val="100000"/>
                </a:lnSpc>
                <a:spcBef>
                  <a:spcPts val="0"/>
                </a:spcBef>
                <a:spcAft>
                  <a:spcPts val="0"/>
                </a:spcAft>
                <a:buClrTx/>
                <a:buSzTx/>
                <a:buFontTx/>
                <a:buNone/>
                <a:tabLst/>
                <a:defRPr/>
              </a:pPr>
              <a:endParaRPr kumimoji="0" lang="en-US" sz="1155" b="0" i="0" u="none" strike="noStrike" kern="0" cap="none" spc="0" normalizeH="0" baseline="0" noProof="0">
                <a:ln>
                  <a:noFill/>
                </a:ln>
                <a:solidFill>
                  <a:prstClr val="white"/>
                </a:solidFill>
                <a:effectLst/>
                <a:uLnTx/>
                <a:uFillTx/>
                <a:latin typeface="Montserrat"/>
                <a:ea typeface="+mn-ea"/>
                <a:cs typeface="+mn-cs"/>
              </a:endParaRPr>
            </a:p>
          </p:txBody>
        </p:sp>
        <p:sp>
          <p:nvSpPr>
            <p:cNvPr id="56" name="Oval 55">
              <a:extLst>
                <a:ext uri="{FF2B5EF4-FFF2-40B4-BE49-F238E27FC236}">
                  <a16:creationId xmlns:a16="http://schemas.microsoft.com/office/drawing/2014/main" id="{59033692-5883-9E1F-784A-398FA92DB241}"/>
                </a:ext>
              </a:extLst>
            </p:cNvPr>
            <p:cNvSpPr/>
            <p:nvPr/>
          </p:nvSpPr>
          <p:spPr>
            <a:xfrm>
              <a:off x="587375" y="1666754"/>
              <a:ext cx="1565515" cy="1446836"/>
            </a:xfrm>
            <a:prstGeom prst="ellipse">
              <a:avLst/>
            </a:prstGeom>
            <a:solidFill>
              <a:sysClr val="window" lastClr="FFFFFF"/>
            </a:solidFill>
            <a:ln w="3175" cap="flat" cmpd="sng" algn="ctr">
              <a:solidFill>
                <a:srgbClr val="58B6C0"/>
              </a:solidFill>
              <a:prstDash val="solid"/>
            </a:ln>
            <a:effectLst/>
          </p:spPr>
          <p:txBody>
            <a:bodyPr rtlCol="0" anchor="ctr"/>
            <a:lstStyle/>
            <a:p>
              <a:pPr marL="0" marR="0" lvl="0" indent="0" algn="ctr" defTabSz="586496" eaLnBrk="1" fontAlgn="auto" latinLnBrk="0" hangingPunct="1">
                <a:lnSpc>
                  <a:spcPct val="100000"/>
                </a:lnSpc>
                <a:spcBef>
                  <a:spcPts val="0"/>
                </a:spcBef>
                <a:spcAft>
                  <a:spcPts val="0"/>
                </a:spcAft>
                <a:buClrTx/>
                <a:buSzTx/>
                <a:buFontTx/>
                <a:buNone/>
                <a:tabLst/>
                <a:defRPr/>
              </a:pPr>
              <a:endParaRPr kumimoji="0" lang="en-US" sz="1155" b="0" i="0" u="none" strike="noStrike" kern="0" cap="none" spc="0" normalizeH="0" baseline="0" noProof="0" dirty="0">
                <a:ln>
                  <a:noFill/>
                </a:ln>
                <a:solidFill>
                  <a:prstClr val="white"/>
                </a:solidFill>
                <a:effectLst/>
                <a:uLnTx/>
                <a:uFillTx/>
                <a:latin typeface="Montserrat"/>
                <a:ea typeface="+mn-ea"/>
                <a:cs typeface="+mn-cs"/>
              </a:endParaRPr>
            </a:p>
          </p:txBody>
        </p:sp>
        <p:sp>
          <p:nvSpPr>
            <p:cNvPr id="57" name="TextBox 56">
              <a:extLst>
                <a:ext uri="{FF2B5EF4-FFF2-40B4-BE49-F238E27FC236}">
                  <a16:creationId xmlns:a16="http://schemas.microsoft.com/office/drawing/2014/main" id="{B82950CA-3C5A-F47B-B473-7C345C9E3863}"/>
                </a:ext>
              </a:extLst>
            </p:cNvPr>
            <p:cNvSpPr txBox="1"/>
            <p:nvPr/>
          </p:nvSpPr>
          <p:spPr>
            <a:xfrm>
              <a:off x="787080" y="2109647"/>
              <a:ext cx="1250066" cy="425758"/>
            </a:xfrm>
            <a:prstGeom prst="rect">
              <a:avLst/>
            </a:prstGeom>
            <a:noFill/>
          </p:spPr>
          <p:txBody>
            <a:bodyPr wrap="square" rtlCol="0">
              <a:spAutoFit/>
            </a:bodyPr>
            <a:lstStyle/>
            <a:p>
              <a:pPr marL="0" marR="0" lvl="0" indent="0" defTabSz="586496" eaLnBrk="1" fontAlgn="auto" latinLnBrk="0" hangingPunct="1">
                <a:lnSpc>
                  <a:spcPts val="13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solidFill>
                  <a:effectLst/>
                  <a:uLnTx/>
                  <a:uFillTx/>
                  <a:latin typeface="Montserrat"/>
                </a:rPr>
                <a:t>Public-Private Partnerships</a:t>
              </a:r>
            </a:p>
          </p:txBody>
        </p:sp>
        <p:sp>
          <p:nvSpPr>
            <p:cNvPr id="58" name="TextBox 57">
              <a:extLst>
                <a:ext uri="{FF2B5EF4-FFF2-40B4-BE49-F238E27FC236}">
                  <a16:creationId xmlns:a16="http://schemas.microsoft.com/office/drawing/2014/main" id="{DBA077CD-CEC9-D08A-FFCF-5164D3A65505}"/>
                </a:ext>
              </a:extLst>
            </p:cNvPr>
            <p:cNvSpPr txBox="1"/>
            <p:nvPr/>
          </p:nvSpPr>
          <p:spPr>
            <a:xfrm>
              <a:off x="587374" y="3141780"/>
              <a:ext cx="1565514" cy="3177523"/>
            </a:xfrm>
            <a:prstGeom prst="rect">
              <a:avLst/>
            </a:prstGeom>
            <a:noFill/>
          </p:spPr>
          <p:txBody>
            <a:bodyPr wrap="square" lIns="91440" tIns="45720" rIns="91440" bIns="45720" rtlCol="0" anchor="t">
              <a:spAutoFit/>
            </a:bodyPr>
            <a:lstStyle/>
            <a:p>
              <a:pPr marL="171450" indent="-171450" defTabSz="586496">
                <a:lnSpc>
                  <a:spcPts val="1300"/>
                </a:lnSpc>
                <a:buFont typeface="Arial" panose="020B0604020202020204" pitchFamily="34" charset="0"/>
                <a:buChar char="•"/>
                <a:defRPr/>
              </a:pPr>
              <a:r>
                <a:rPr lang="en-US" sz="1000" kern="0" dirty="0">
                  <a:solidFill>
                    <a:prstClr val="white"/>
                  </a:solidFill>
                  <a:latin typeface="Montserrat"/>
                  <a:ea typeface="+mn-lt"/>
                  <a:cs typeface="+mn-lt"/>
                </a:rPr>
                <a:t>Collaboration between government bodies and major industry players (e.g., Covanta, Wheelabrator) supports project development, technology adoption, and risk sharing, </a:t>
              </a:r>
              <a:r>
                <a:rPr kumimoji="0" lang="en-US" sz="1000" b="0" i="0" u="none" strike="noStrike" kern="0" cap="none" spc="0" normalizeH="0" baseline="0" noProof="0" dirty="0">
                  <a:ln>
                    <a:noFill/>
                  </a:ln>
                  <a:solidFill>
                    <a:prstClr val="white"/>
                  </a:solidFill>
                  <a:effectLst/>
                  <a:uLnTx/>
                  <a:uFillTx/>
                  <a:latin typeface="Montserrat"/>
                  <a:ea typeface="+mn-lt"/>
                  <a:cs typeface="+mn-lt"/>
                </a:rPr>
                <a:t>helping </a:t>
              </a:r>
              <a:r>
                <a:rPr lang="en-US" sz="1000" kern="0" dirty="0">
                  <a:solidFill>
                    <a:prstClr val="white"/>
                  </a:solidFill>
                  <a:latin typeface="Montserrat"/>
                  <a:ea typeface="+mn-lt"/>
                  <a:cs typeface="+mn-lt"/>
                </a:rPr>
                <a:t>municipalities overcome </a:t>
              </a:r>
              <a:r>
                <a:rPr kumimoji="0" lang="en-US" sz="1000" b="0" i="0" u="none" strike="noStrike" kern="0" cap="none" spc="0" normalizeH="0" baseline="0" noProof="0" dirty="0">
                  <a:ln>
                    <a:noFill/>
                  </a:ln>
                  <a:solidFill>
                    <a:prstClr val="white"/>
                  </a:solidFill>
                  <a:effectLst/>
                  <a:uLnTx/>
                  <a:uFillTx/>
                  <a:latin typeface="Montserrat"/>
                  <a:ea typeface="+mn-lt"/>
                  <a:cs typeface="+mn-lt"/>
                </a:rPr>
                <a:t>investment</a:t>
              </a:r>
              <a:r>
                <a:rPr lang="en-US" sz="1000" kern="0" dirty="0">
                  <a:solidFill>
                    <a:prstClr val="white"/>
                  </a:solidFill>
                  <a:latin typeface="Montserrat"/>
                  <a:ea typeface="+mn-lt"/>
                  <a:cs typeface="+mn-lt"/>
                </a:rPr>
                <a:t> barriers</a:t>
              </a:r>
              <a:r>
                <a:rPr kumimoji="0" lang="en-US" sz="1000" b="0" i="0" u="none" strike="noStrike" kern="0" cap="none" spc="0" normalizeH="0" baseline="0" noProof="0" dirty="0">
                  <a:ln>
                    <a:noFill/>
                  </a:ln>
                  <a:solidFill>
                    <a:prstClr val="white"/>
                  </a:solidFill>
                  <a:effectLst/>
                  <a:uLnTx/>
                  <a:uFillTx/>
                  <a:latin typeface="Montserrat"/>
                  <a:ea typeface="+mn-lt"/>
                  <a:cs typeface="+mn-lt"/>
                </a:rPr>
                <a:t>.</a:t>
              </a:r>
              <a:r>
                <a:rPr lang="en-US" sz="1000" kern="0" dirty="0">
                  <a:solidFill>
                    <a:prstClr val="white"/>
                  </a:solidFill>
                  <a:latin typeface="Montserrat"/>
                  <a:ea typeface="+mn-lt"/>
                  <a:cs typeface="+mn-lt"/>
                </a:rPr>
                <a:t> </a:t>
              </a:r>
              <a:endParaRPr lang="en-US" dirty="0"/>
            </a:p>
            <a:p>
              <a:pPr marL="171450" indent="-171450" defTabSz="586496">
                <a:lnSpc>
                  <a:spcPts val="1300"/>
                </a:lnSpc>
                <a:buFont typeface="Arial" panose="020B0604020202020204" pitchFamily="34" charset="0"/>
                <a:buChar char="•"/>
                <a:defRPr/>
              </a:pPr>
              <a:endParaRPr lang="en-US" sz="1000" kern="0" dirty="0">
                <a:solidFill>
                  <a:prstClr val="white"/>
                </a:solidFill>
                <a:latin typeface="Montserrat"/>
              </a:endParaRPr>
            </a:p>
          </p:txBody>
        </p:sp>
      </p:grpSp>
      <p:grpSp>
        <p:nvGrpSpPr>
          <p:cNvPr id="59" name="Group 58">
            <a:extLst>
              <a:ext uri="{FF2B5EF4-FFF2-40B4-BE49-F238E27FC236}">
                <a16:creationId xmlns:a16="http://schemas.microsoft.com/office/drawing/2014/main" id="{195B1D9F-9B0D-56FA-4441-5F29BF3502F9}"/>
              </a:ext>
            </a:extLst>
          </p:cNvPr>
          <p:cNvGrpSpPr/>
          <p:nvPr/>
        </p:nvGrpSpPr>
        <p:grpSpPr>
          <a:xfrm>
            <a:off x="9575655" y="1443104"/>
            <a:ext cx="1623388" cy="4390706"/>
            <a:chOff x="587375" y="1666754"/>
            <a:chExt cx="1623388" cy="4789676"/>
          </a:xfrm>
        </p:grpSpPr>
        <p:sp>
          <p:nvSpPr>
            <p:cNvPr id="60" name="Rectangle: Rounded Corners 59">
              <a:extLst>
                <a:ext uri="{FF2B5EF4-FFF2-40B4-BE49-F238E27FC236}">
                  <a16:creationId xmlns:a16="http://schemas.microsoft.com/office/drawing/2014/main" id="{E3BD6867-1AD9-7D43-38AD-114CE6AE6BA3}"/>
                </a:ext>
              </a:extLst>
            </p:cNvPr>
            <p:cNvSpPr/>
            <p:nvPr/>
          </p:nvSpPr>
          <p:spPr>
            <a:xfrm>
              <a:off x="587376" y="2060294"/>
              <a:ext cx="1565514" cy="4396136"/>
            </a:xfrm>
            <a:prstGeom prst="roundRect">
              <a:avLst/>
            </a:prstGeom>
            <a:solidFill>
              <a:srgbClr val="84ACB6"/>
            </a:solidFill>
            <a:ln w="3175" cap="flat" cmpd="sng" algn="ctr">
              <a:solidFill>
                <a:srgbClr val="84ACB6"/>
              </a:solidFill>
              <a:prstDash val="solid"/>
            </a:ln>
            <a:effectLst/>
          </p:spPr>
          <p:txBody>
            <a:bodyPr lIns="91440" tIns="45720" rIns="91440" bIns="45720" rtlCol="0" anchor="ctr"/>
            <a:lstStyle/>
            <a:p>
              <a:pPr algn="ctr" defTabSz="586496">
                <a:defRPr/>
              </a:pPr>
              <a:endParaRPr lang="en-US" sz="1150" kern="0" dirty="0">
                <a:solidFill>
                  <a:prstClr val="white"/>
                </a:solidFill>
                <a:latin typeface="Montserrat"/>
                <a:ea typeface="Calibri" panose="020F0502020204030204"/>
                <a:cs typeface="Calibri" panose="020F0502020204030204"/>
              </a:endParaRPr>
            </a:p>
          </p:txBody>
        </p:sp>
        <p:sp>
          <p:nvSpPr>
            <p:cNvPr id="61" name="Oval 60">
              <a:extLst>
                <a:ext uri="{FF2B5EF4-FFF2-40B4-BE49-F238E27FC236}">
                  <a16:creationId xmlns:a16="http://schemas.microsoft.com/office/drawing/2014/main" id="{6AA63993-278A-2F26-FD53-19A2297776DC}"/>
                </a:ext>
              </a:extLst>
            </p:cNvPr>
            <p:cNvSpPr/>
            <p:nvPr/>
          </p:nvSpPr>
          <p:spPr>
            <a:xfrm>
              <a:off x="587375" y="1666754"/>
              <a:ext cx="1565515" cy="1446836"/>
            </a:xfrm>
            <a:prstGeom prst="ellipse">
              <a:avLst/>
            </a:prstGeom>
            <a:solidFill>
              <a:sysClr val="window" lastClr="FFFFFF"/>
            </a:solidFill>
            <a:ln w="3175" cap="flat" cmpd="sng" algn="ctr">
              <a:solidFill>
                <a:srgbClr val="84ACB6"/>
              </a:solidFill>
              <a:prstDash val="solid"/>
            </a:ln>
            <a:effectLst/>
          </p:spPr>
          <p:txBody>
            <a:bodyPr rtlCol="0" anchor="ctr"/>
            <a:lstStyle/>
            <a:p>
              <a:pPr marL="0" marR="0" lvl="0" indent="0" algn="ctr" defTabSz="586496" eaLnBrk="1" fontAlgn="auto" latinLnBrk="0" hangingPunct="1">
                <a:lnSpc>
                  <a:spcPct val="100000"/>
                </a:lnSpc>
                <a:spcBef>
                  <a:spcPts val="0"/>
                </a:spcBef>
                <a:spcAft>
                  <a:spcPts val="0"/>
                </a:spcAft>
                <a:buClrTx/>
                <a:buSzTx/>
                <a:buFontTx/>
                <a:buNone/>
                <a:tabLst/>
                <a:defRPr/>
              </a:pPr>
              <a:endParaRPr kumimoji="0" lang="en-US" sz="1155" b="0" i="0" u="none" strike="noStrike" kern="0" cap="none" spc="0" normalizeH="0" baseline="0" noProof="0">
                <a:ln>
                  <a:noFill/>
                </a:ln>
                <a:solidFill>
                  <a:prstClr val="white"/>
                </a:solidFill>
                <a:effectLst/>
                <a:uLnTx/>
                <a:uFillTx/>
                <a:latin typeface="Montserrat"/>
                <a:ea typeface="+mn-ea"/>
                <a:cs typeface="+mn-cs"/>
              </a:endParaRPr>
            </a:p>
          </p:txBody>
        </p:sp>
        <p:sp>
          <p:nvSpPr>
            <p:cNvPr id="62" name="TextBox 61">
              <a:extLst>
                <a:ext uri="{FF2B5EF4-FFF2-40B4-BE49-F238E27FC236}">
                  <a16:creationId xmlns:a16="http://schemas.microsoft.com/office/drawing/2014/main" id="{2BEB82C7-5D0D-B3E3-ADC9-70539C26A77C}"/>
                </a:ext>
              </a:extLst>
            </p:cNvPr>
            <p:cNvSpPr txBox="1"/>
            <p:nvPr/>
          </p:nvSpPr>
          <p:spPr>
            <a:xfrm>
              <a:off x="775504" y="1959175"/>
              <a:ext cx="1324763" cy="759182"/>
            </a:xfrm>
            <a:prstGeom prst="rect">
              <a:avLst/>
            </a:prstGeom>
            <a:noFill/>
          </p:spPr>
          <p:txBody>
            <a:bodyPr wrap="square" rtlCol="0">
              <a:spAutoFit/>
            </a:bodyPr>
            <a:lstStyle/>
            <a:p>
              <a:pPr marL="0" marR="0" lvl="0" indent="0" defTabSz="586496" eaLnBrk="1" fontAlgn="auto" latinLnBrk="0" hangingPunct="1">
                <a:lnSpc>
                  <a:spcPts val="13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solidFill>
                  <a:effectLst/>
                  <a:uLnTx/>
                  <a:uFillTx/>
                  <a:latin typeface="Montserrat"/>
                </a:rPr>
                <a:t>Export Dependency and Regional Recycling Gaps</a:t>
              </a:r>
            </a:p>
          </p:txBody>
        </p:sp>
        <p:sp>
          <p:nvSpPr>
            <p:cNvPr id="63" name="TextBox 62">
              <a:extLst>
                <a:ext uri="{FF2B5EF4-FFF2-40B4-BE49-F238E27FC236}">
                  <a16:creationId xmlns:a16="http://schemas.microsoft.com/office/drawing/2014/main" id="{4BF9FA9B-5907-3B94-5E48-544C54B86C85}"/>
                </a:ext>
              </a:extLst>
            </p:cNvPr>
            <p:cNvSpPr txBox="1"/>
            <p:nvPr/>
          </p:nvSpPr>
          <p:spPr>
            <a:xfrm>
              <a:off x="645249" y="3083905"/>
              <a:ext cx="1565514" cy="2527010"/>
            </a:xfrm>
            <a:prstGeom prst="rect">
              <a:avLst/>
            </a:prstGeom>
            <a:noFill/>
          </p:spPr>
          <p:txBody>
            <a:bodyPr wrap="square" lIns="91440" tIns="45720" rIns="91440" bIns="45720" rtlCol="0" anchor="t">
              <a:spAutoFit/>
            </a:bodyPr>
            <a:lstStyle/>
            <a:p>
              <a:pPr marL="171450" indent="-171450" defTabSz="586496">
                <a:lnSpc>
                  <a:spcPts val="1300"/>
                </a:lnSpc>
                <a:buFont typeface="Arial" panose="020B0604020202020204" pitchFamily="34" charset="0"/>
                <a:buChar char="•"/>
                <a:defRPr/>
              </a:pPr>
              <a:r>
                <a:rPr lang="en-US" sz="1000" kern="0" dirty="0">
                  <a:solidFill>
                    <a:prstClr val="white"/>
                  </a:solidFill>
                  <a:latin typeface="Montserrat"/>
                  <a:ea typeface="+mn-lt"/>
                  <a:cs typeface="+mn-lt"/>
                </a:rPr>
                <a:t>While not as prominent as in some other sectors, the U.S. still exports a large share of recyclable materials due to limited domestic recycling capacity, which highlights gaps in regional recycling infrastructure.</a:t>
              </a:r>
              <a:endParaRPr lang="en-US" dirty="0">
                <a:solidFill>
                  <a:prstClr val="white"/>
                </a:solidFill>
                <a:latin typeface="Calibri"/>
                <a:ea typeface="+mn-lt"/>
                <a:cs typeface="+mn-lt"/>
              </a:endParaRPr>
            </a:p>
          </p:txBody>
        </p:sp>
      </p:grpSp>
      <p:grpSp>
        <p:nvGrpSpPr>
          <p:cNvPr id="64" name="Group 63">
            <a:extLst>
              <a:ext uri="{FF2B5EF4-FFF2-40B4-BE49-F238E27FC236}">
                <a16:creationId xmlns:a16="http://schemas.microsoft.com/office/drawing/2014/main" id="{DFAF5147-90CC-E62C-F30A-C3ADC3947C01}"/>
              </a:ext>
            </a:extLst>
          </p:cNvPr>
          <p:cNvGrpSpPr/>
          <p:nvPr/>
        </p:nvGrpSpPr>
        <p:grpSpPr>
          <a:xfrm>
            <a:off x="2479910" y="1443104"/>
            <a:ext cx="1669542" cy="4396129"/>
            <a:chOff x="517924" y="1666754"/>
            <a:chExt cx="1669542" cy="4789676"/>
          </a:xfrm>
        </p:grpSpPr>
        <p:sp>
          <p:nvSpPr>
            <p:cNvPr id="65" name="Rectangle: Rounded Corners 64">
              <a:extLst>
                <a:ext uri="{FF2B5EF4-FFF2-40B4-BE49-F238E27FC236}">
                  <a16:creationId xmlns:a16="http://schemas.microsoft.com/office/drawing/2014/main" id="{585A4245-29A8-55C5-C89E-0734D90B38F8}"/>
                </a:ext>
              </a:extLst>
            </p:cNvPr>
            <p:cNvSpPr/>
            <p:nvPr/>
          </p:nvSpPr>
          <p:spPr>
            <a:xfrm>
              <a:off x="587376" y="2060294"/>
              <a:ext cx="1565514" cy="4396136"/>
            </a:xfrm>
            <a:prstGeom prst="roundRect">
              <a:avLst/>
            </a:prstGeom>
            <a:solidFill>
              <a:srgbClr val="58B6C0"/>
            </a:solidFill>
            <a:ln w="3175" cap="flat" cmpd="sng" algn="ctr">
              <a:solidFill>
                <a:srgbClr val="58B6C0"/>
              </a:solidFill>
              <a:prstDash val="solid"/>
            </a:ln>
            <a:effectLst/>
          </p:spPr>
          <p:txBody>
            <a:bodyPr rtlCol="0" anchor="ctr"/>
            <a:lstStyle/>
            <a:p>
              <a:pPr marL="0" marR="0" lvl="0" indent="0" algn="ctr" defTabSz="586496" eaLnBrk="1" fontAlgn="auto" latinLnBrk="0" hangingPunct="1">
                <a:lnSpc>
                  <a:spcPct val="100000"/>
                </a:lnSpc>
                <a:spcBef>
                  <a:spcPts val="0"/>
                </a:spcBef>
                <a:spcAft>
                  <a:spcPts val="0"/>
                </a:spcAft>
                <a:buClrTx/>
                <a:buSzTx/>
                <a:buFontTx/>
                <a:buNone/>
                <a:tabLst/>
                <a:defRPr/>
              </a:pPr>
              <a:endParaRPr kumimoji="0" lang="en-US" sz="1155" b="0" i="0" u="none" strike="noStrike" kern="0" cap="none" spc="0" normalizeH="0" baseline="0" noProof="0">
                <a:ln>
                  <a:noFill/>
                </a:ln>
                <a:solidFill>
                  <a:prstClr val="white"/>
                </a:solidFill>
                <a:effectLst/>
                <a:uLnTx/>
                <a:uFillTx/>
                <a:latin typeface="Montserrat"/>
                <a:ea typeface="+mn-ea"/>
                <a:cs typeface="+mn-cs"/>
              </a:endParaRPr>
            </a:p>
          </p:txBody>
        </p:sp>
        <p:sp>
          <p:nvSpPr>
            <p:cNvPr id="66" name="Oval 65">
              <a:extLst>
                <a:ext uri="{FF2B5EF4-FFF2-40B4-BE49-F238E27FC236}">
                  <a16:creationId xmlns:a16="http://schemas.microsoft.com/office/drawing/2014/main" id="{5796C697-C039-6976-F486-7256626980CE}"/>
                </a:ext>
              </a:extLst>
            </p:cNvPr>
            <p:cNvSpPr/>
            <p:nvPr/>
          </p:nvSpPr>
          <p:spPr>
            <a:xfrm>
              <a:off x="587375" y="1666754"/>
              <a:ext cx="1565515" cy="1446836"/>
            </a:xfrm>
            <a:prstGeom prst="ellipse">
              <a:avLst/>
            </a:prstGeom>
            <a:solidFill>
              <a:sysClr val="window" lastClr="FFFFFF"/>
            </a:solidFill>
            <a:ln w="3175" cap="flat" cmpd="sng" algn="ctr">
              <a:solidFill>
                <a:srgbClr val="58B6C0"/>
              </a:solidFill>
              <a:prstDash val="solid"/>
            </a:ln>
            <a:effectLst/>
          </p:spPr>
          <p:txBody>
            <a:bodyPr rtlCol="0" anchor="ctr"/>
            <a:lstStyle/>
            <a:p>
              <a:pPr marL="0" marR="0" lvl="0" indent="0" algn="ctr" defTabSz="586496" eaLnBrk="1" fontAlgn="auto" latinLnBrk="0" hangingPunct="1">
                <a:lnSpc>
                  <a:spcPct val="100000"/>
                </a:lnSpc>
                <a:spcBef>
                  <a:spcPts val="0"/>
                </a:spcBef>
                <a:spcAft>
                  <a:spcPts val="0"/>
                </a:spcAft>
                <a:buClrTx/>
                <a:buSzTx/>
                <a:buFontTx/>
                <a:buNone/>
                <a:tabLst/>
                <a:defRPr/>
              </a:pPr>
              <a:endParaRPr kumimoji="0" lang="en-US" sz="1155" b="0" i="0" u="none" strike="noStrike" kern="0" cap="none" spc="0" normalizeH="0" baseline="0" noProof="0">
                <a:ln>
                  <a:noFill/>
                </a:ln>
                <a:solidFill>
                  <a:prstClr val="white"/>
                </a:solidFill>
                <a:effectLst/>
                <a:uLnTx/>
                <a:uFillTx/>
                <a:latin typeface="Montserrat"/>
                <a:ea typeface="+mn-ea"/>
                <a:cs typeface="+mn-cs"/>
              </a:endParaRPr>
            </a:p>
          </p:txBody>
        </p:sp>
        <p:sp>
          <p:nvSpPr>
            <p:cNvPr id="67" name="TextBox 66">
              <a:extLst>
                <a:ext uri="{FF2B5EF4-FFF2-40B4-BE49-F238E27FC236}">
                  <a16:creationId xmlns:a16="http://schemas.microsoft.com/office/drawing/2014/main" id="{46925C1E-765C-B252-8A6D-B7C5929F08E2}"/>
                </a:ext>
              </a:extLst>
            </p:cNvPr>
            <p:cNvSpPr txBox="1"/>
            <p:nvPr/>
          </p:nvSpPr>
          <p:spPr>
            <a:xfrm>
              <a:off x="715465" y="1987619"/>
              <a:ext cx="1309331" cy="759182"/>
            </a:xfrm>
            <a:prstGeom prst="rect">
              <a:avLst/>
            </a:prstGeom>
            <a:noFill/>
          </p:spPr>
          <p:txBody>
            <a:bodyPr wrap="square" rtlCol="0">
              <a:spAutoFit/>
            </a:bodyPr>
            <a:lstStyle/>
            <a:p>
              <a:pPr marL="0" marR="0" lvl="0" indent="0" defTabSz="586496" eaLnBrk="1" fontAlgn="auto" latinLnBrk="0" hangingPunct="1">
                <a:lnSpc>
                  <a:spcPts val="13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solidFill>
                  <a:effectLst/>
                  <a:uLnTx/>
                  <a:uFillTx/>
                  <a:latin typeface="Montserrat"/>
                </a:rPr>
                <a:t>Technological Advancements in Waste Processing</a:t>
              </a:r>
            </a:p>
          </p:txBody>
        </p:sp>
        <p:sp>
          <p:nvSpPr>
            <p:cNvPr id="68" name="TextBox 67">
              <a:extLst>
                <a:ext uri="{FF2B5EF4-FFF2-40B4-BE49-F238E27FC236}">
                  <a16:creationId xmlns:a16="http://schemas.microsoft.com/office/drawing/2014/main" id="{38D2488B-B0B3-E797-8218-5AC56BFE1B9B}"/>
                </a:ext>
              </a:extLst>
            </p:cNvPr>
            <p:cNvSpPr txBox="1"/>
            <p:nvPr/>
          </p:nvSpPr>
          <p:spPr>
            <a:xfrm>
              <a:off x="517924" y="3064554"/>
              <a:ext cx="1669542" cy="3253736"/>
            </a:xfrm>
            <a:prstGeom prst="rect">
              <a:avLst/>
            </a:prstGeom>
            <a:noFill/>
          </p:spPr>
          <p:txBody>
            <a:bodyPr wrap="square" lIns="91440" tIns="45720" rIns="91440" bIns="45720" rtlCol="0" anchor="t">
              <a:spAutoFit/>
            </a:bodyPr>
            <a:lstStyle/>
            <a:p>
              <a:pPr marL="171450" indent="-171450" defTabSz="586496">
                <a:lnSpc>
                  <a:spcPts val="1300"/>
                </a:lnSpc>
                <a:buFont typeface="Arial" panose="020B0604020202020204" pitchFamily="34" charset="0"/>
                <a:buChar char="•"/>
                <a:defRPr/>
              </a:pPr>
              <a:r>
                <a:rPr lang="en-US" sz="1000" kern="0" dirty="0">
                  <a:solidFill>
                    <a:prstClr val="white"/>
                  </a:solidFill>
                  <a:latin typeface="Montserrat"/>
                </a:rPr>
                <a:t>Technological improvements such as traditional thermal processes (incineration, gasification, pyrolysis) dominate today. </a:t>
              </a:r>
            </a:p>
            <a:p>
              <a:pPr marL="171450" indent="-171450" defTabSz="586496">
                <a:lnSpc>
                  <a:spcPts val="1300"/>
                </a:lnSpc>
                <a:buFont typeface="Arial" panose="020B0604020202020204" pitchFamily="34" charset="0"/>
                <a:buChar char="•"/>
                <a:defRPr/>
              </a:pPr>
              <a:r>
                <a:rPr lang="en-US" sz="1000" kern="0" dirty="0">
                  <a:solidFill>
                    <a:prstClr val="white"/>
                  </a:solidFill>
                  <a:latin typeface="Montserrat"/>
                  <a:ea typeface="+mn-lt"/>
                  <a:cs typeface="+mn-lt"/>
                </a:rPr>
                <a:t>Advances in automation, digital controls, and emissions reduction technologies further improve operational efficiency and regulatory compliance.</a:t>
              </a:r>
              <a:endParaRPr lang="en-US" sz="1000" kern="0" dirty="0">
                <a:solidFill>
                  <a:prstClr val="white"/>
                </a:solidFill>
                <a:latin typeface="Montserrat"/>
              </a:endParaRPr>
            </a:p>
          </p:txBody>
        </p:sp>
      </p:grpSp>
    </p:spTree>
    <p:extLst>
      <p:ext uri="{BB962C8B-B14F-4D97-AF65-F5344CB8AC3E}">
        <p14:creationId xmlns:p14="http://schemas.microsoft.com/office/powerpoint/2010/main" val="2687417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31665-FB75-8A2C-4608-4CE57FB57F9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EEEA129-32EE-3FCE-73BF-7D9B582353FA}"/>
              </a:ext>
            </a:extLst>
          </p:cNvPr>
          <p:cNvPicPr>
            <a:picLocks noChangeAspect="1"/>
          </p:cNvPicPr>
          <p:nvPr/>
        </p:nvPicPr>
        <p:blipFill>
          <a:blip r:embed="rId2">
            <a:extLst>
              <a:ext uri="{28A0092B-C50C-407E-A947-70E740481C1C}">
                <a14:useLocalDpi xmlns:a14="http://schemas.microsoft.com/office/drawing/2010/main" val="0"/>
              </a:ext>
            </a:extLst>
          </a:blip>
          <a:srcRect r="39351"/>
          <a:stretch>
            <a:fillRect/>
          </a:stretch>
        </p:blipFill>
        <p:spPr>
          <a:xfrm>
            <a:off x="5861539" y="0"/>
            <a:ext cx="6330461" cy="5964474"/>
          </a:xfrm>
          <a:prstGeom prst="rect">
            <a:avLst/>
          </a:prstGeom>
        </p:spPr>
      </p:pic>
      <p:sp>
        <p:nvSpPr>
          <p:cNvPr id="4" name="Text Placeholder 2">
            <a:extLst>
              <a:ext uri="{FF2B5EF4-FFF2-40B4-BE49-F238E27FC236}">
                <a16:creationId xmlns:a16="http://schemas.microsoft.com/office/drawing/2014/main" id="{5CD6CA50-A3A0-FB6D-BAA3-00F3F1A7B8BB}"/>
              </a:ext>
            </a:extLst>
          </p:cNvPr>
          <p:cNvSpPr txBox="1">
            <a:spLocks/>
          </p:cNvSpPr>
          <p:nvPr/>
        </p:nvSpPr>
        <p:spPr>
          <a:xfrm>
            <a:off x="552932" y="2901256"/>
            <a:ext cx="7239788" cy="1477704"/>
          </a:xfrm>
          <a:prstGeom prst="rect">
            <a:avLst/>
          </a:prstGeom>
        </p:spPr>
        <p:txBody>
          <a:bodyPr lIns="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dirty="0">
                <a:solidFill>
                  <a:schemeClr val="tx2"/>
                </a:solidFill>
                <a:latin typeface="Montserrat"/>
              </a:rPr>
              <a:t>Executive Summary </a:t>
            </a:r>
          </a:p>
        </p:txBody>
      </p:sp>
    </p:spTree>
    <p:extLst>
      <p:ext uri="{BB962C8B-B14F-4D97-AF65-F5344CB8AC3E}">
        <p14:creationId xmlns:p14="http://schemas.microsoft.com/office/powerpoint/2010/main" val="3259453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bject 5">
            <a:extLst>
              <a:ext uri="{FF2B5EF4-FFF2-40B4-BE49-F238E27FC236}">
                <a16:creationId xmlns:a16="http://schemas.microsoft.com/office/drawing/2014/main" id="{71C3A909-B2DD-49BA-8A01-709377498F66}"/>
              </a:ext>
            </a:extLst>
          </p:cNvPr>
          <p:cNvSpPr txBox="1">
            <a:spLocks/>
          </p:cNvSpPr>
          <p:nvPr/>
        </p:nvSpPr>
        <p:spPr>
          <a:xfrm>
            <a:off x="574649" y="282651"/>
            <a:ext cx="11217577" cy="627736"/>
          </a:xfrm>
          <a:prstGeom prst="rect">
            <a:avLst/>
          </a:prstGeom>
        </p:spPr>
        <p:txBody>
          <a:bodyPr vert="horz" wrap="square" lIns="0" tIns="12065"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nSpc>
                <a:spcPct val="100000"/>
              </a:lnSpc>
              <a:spcBef>
                <a:spcPts val="95"/>
              </a:spcBef>
            </a:pPr>
            <a:r>
              <a:rPr lang="en-US" sz="4000" dirty="0"/>
              <a:t>Invest in Clean Diesel: High Output, High Impact</a:t>
            </a:r>
            <a:endParaRPr lang="en-US" sz="3700" spc="-10" dirty="0">
              <a:solidFill>
                <a:srgbClr val="000000"/>
              </a:solidFill>
              <a:latin typeface="Montserrat" pitchFamily="2" charset="0"/>
            </a:endParaRPr>
          </a:p>
        </p:txBody>
      </p:sp>
      <p:sp>
        <p:nvSpPr>
          <p:cNvPr id="3" name="Rectangle: Rounded Corners 2">
            <a:extLst>
              <a:ext uri="{FF2B5EF4-FFF2-40B4-BE49-F238E27FC236}">
                <a16:creationId xmlns:a16="http://schemas.microsoft.com/office/drawing/2014/main" id="{9048C0EE-1D69-4DC9-6494-F39CD7EA948E}"/>
              </a:ext>
            </a:extLst>
          </p:cNvPr>
          <p:cNvSpPr/>
          <p:nvPr/>
        </p:nvSpPr>
        <p:spPr>
          <a:xfrm>
            <a:off x="4325451" y="1318177"/>
            <a:ext cx="7466775" cy="990389"/>
          </a:xfrm>
          <a:prstGeom prst="roundRect">
            <a:avLst/>
          </a:prstGeom>
          <a:solidFill>
            <a:srgbClr val="2B2F3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n-US" sz="1200" dirty="0">
              <a:latin typeface="Montserrat"/>
              <a:ea typeface="Calibri"/>
              <a:cs typeface="Calibri"/>
            </a:endParaRPr>
          </a:p>
        </p:txBody>
      </p:sp>
      <p:pic>
        <p:nvPicPr>
          <p:cNvPr id="4" name="Picture 3">
            <a:extLst>
              <a:ext uri="{FF2B5EF4-FFF2-40B4-BE49-F238E27FC236}">
                <a16:creationId xmlns:a16="http://schemas.microsoft.com/office/drawing/2014/main" id="{FE26A8BA-2835-C12D-E277-CE376A7DA3C3}"/>
              </a:ext>
            </a:extLst>
          </p:cNvPr>
          <p:cNvPicPr>
            <a:picLocks noChangeAspect="1"/>
          </p:cNvPicPr>
          <p:nvPr/>
        </p:nvPicPr>
        <p:blipFill>
          <a:blip r:embed="rId2"/>
          <a:stretch>
            <a:fillRect/>
          </a:stretch>
        </p:blipFill>
        <p:spPr>
          <a:xfrm>
            <a:off x="4603333" y="1452182"/>
            <a:ext cx="729415" cy="739441"/>
          </a:xfrm>
          <a:prstGeom prst="rect">
            <a:avLst/>
          </a:prstGeom>
        </p:spPr>
      </p:pic>
      <p:pic>
        <p:nvPicPr>
          <p:cNvPr id="5" name="Picture 4">
            <a:extLst>
              <a:ext uri="{FF2B5EF4-FFF2-40B4-BE49-F238E27FC236}">
                <a16:creationId xmlns:a16="http://schemas.microsoft.com/office/drawing/2014/main" id="{662457FD-31BC-DB67-3011-4D8F2B66ECA2}"/>
              </a:ext>
            </a:extLst>
          </p:cNvPr>
          <p:cNvPicPr>
            <a:picLocks noChangeAspect="1"/>
          </p:cNvPicPr>
          <p:nvPr/>
        </p:nvPicPr>
        <p:blipFill>
          <a:blip r:embed="rId3"/>
          <a:stretch>
            <a:fillRect/>
          </a:stretch>
        </p:blipFill>
        <p:spPr>
          <a:xfrm>
            <a:off x="4677026" y="1550690"/>
            <a:ext cx="652212" cy="642687"/>
          </a:xfrm>
          <a:prstGeom prst="rect">
            <a:avLst/>
          </a:prstGeom>
        </p:spPr>
      </p:pic>
      <p:sp>
        <p:nvSpPr>
          <p:cNvPr id="6" name="TextBox 5">
            <a:extLst>
              <a:ext uri="{FF2B5EF4-FFF2-40B4-BE49-F238E27FC236}">
                <a16:creationId xmlns:a16="http://schemas.microsoft.com/office/drawing/2014/main" id="{BDBF8C51-B30D-DF0B-9A75-B58F76EE30D5}"/>
              </a:ext>
            </a:extLst>
          </p:cNvPr>
          <p:cNvSpPr txBox="1"/>
          <p:nvPr/>
        </p:nvSpPr>
        <p:spPr>
          <a:xfrm>
            <a:off x="5533346" y="1605589"/>
            <a:ext cx="607153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1200" dirty="0">
                <a:solidFill>
                  <a:schemeClr val="bg1"/>
                </a:solidFill>
                <a:latin typeface="Montserrat"/>
                <a:ea typeface="+mn-lt"/>
                <a:cs typeface="+mn-lt"/>
              </a:rPr>
              <a:t>A proprietary, continuous-flow technology that converts </a:t>
            </a:r>
            <a:r>
              <a:rPr lang="en-US" sz="1200" b="1" dirty="0">
                <a:solidFill>
                  <a:schemeClr val="bg1"/>
                </a:solidFill>
                <a:latin typeface="Montserrat"/>
                <a:ea typeface="+mn-lt"/>
                <a:cs typeface="+mn-lt"/>
              </a:rPr>
              <a:t>plastic waste into high-grade diesel</a:t>
            </a:r>
            <a:r>
              <a:rPr lang="en-US" sz="1200" dirty="0">
                <a:solidFill>
                  <a:schemeClr val="bg1"/>
                </a:solidFill>
                <a:latin typeface="Montserrat"/>
                <a:ea typeface="+mn-lt"/>
                <a:cs typeface="+mn-lt"/>
              </a:rPr>
              <a:t>, addressing two global challenges simultaneously: waste management and clean energy supply.</a:t>
            </a:r>
            <a:endParaRPr lang="en-US" sz="1200" dirty="0">
              <a:solidFill>
                <a:schemeClr val="bg1"/>
              </a:solidFill>
              <a:latin typeface="Montserrat"/>
            </a:endParaRPr>
          </a:p>
        </p:txBody>
      </p:sp>
      <p:sp>
        <p:nvSpPr>
          <p:cNvPr id="7" name="TextBox 6">
            <a:extLst>
              <a:ext uri="{FF2B5EF4-FFF2-40B4-BE49-F238E27FC236}">
                <a16:creationId xmlns:a16="http://schemas.microsoft.com/office/drawing/2014/main" id="{142EA801-08F1-980A-F897-536566E1FC1D}"/>
              </a:ext>
            </a:extLst>
          </p:cNvPr>
          <p:cNvSpPr txBox="1"/>
          <p:nvPr/>
        </p:nvSpPr>
        <p:spPr>
          <a:xfrm>
            <a:off x="5593504" y="1354931"/>
            <a:ext cx="6071538"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solidFill>
                  <a:srgbClr val="2C7A7B"/>
                </a:solidFill>
                <a:latin typeface="Montserrat"/>
                <a:ea typeface="Calibri"/>
                <a:cs typeface="Calibri"/>
              </a:rPr>
              <a:t>Compelling Value Proposition</a:t>
            </a:r>
          </a:p>
        </p:txBody>
      </p:sp>
      <p:sp>
        <p:nvSpPr>
          <p:cNvPr id="9" name="Rectangle: Rounded Corners 8">
            <a:extLst>
              <a:ext uri="{FF2B5EF4-FFF2-40B4-BE49-F238E27FC236}">
                <a16:creationId xmlns:a16="http://schemas.microsoft.com/office/drawing/2014/main" id="{D24EC188-BE29-5317-CC05-1A6E5EBB72E6}"/>
              </a:ext>
            </a:extLst>
          </p:cNvPr>
          <p:cNvSpPr/>
          <p:nvPr/>
        </p:nvSpPr>
        <p:spPr>
          <a:xfrm>
            <a:off x="4315424" y="2491255"/>
            <a:ext cx="7466775" cy="990389"/>
          </a:xfrm>
          <a:prstGeom prst="roundRect">
            <a:avLst/>
          </a:prstGeom>
          <a:solidFill>
            <a:srgbClr val="00B9B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n-US" sz="1200" dirty="0">
              <a:latin typeface="Montserrat"/>
              <a:ea typeface="Calibri"/>
              <a:cs typeface="Calibri"/>
            </a:endParaRPr>
          </a:p>
        </p:txBody>
      </p:sp>
      <p:pic>
        <p:nvPicPr>
          <p:cNvPr id="10" name="Picture 9" descr="A white circle with black background&#10;&#10;AI-generated content may be incorrect.">
            <a:extLst>
              <a:ext uri="{FF2B5EF4-FFF2-40B4-BE49-F238E27FC236}">
                <a16:creationId xmlns:a16="http://schemas.microsoft.com/office/drawing/2014/main" id="{539FCB33-9DC8-3D01-D4E2-9A010C56CB42}"/>
              </a:ext>
            </a:extLst>
          </p:cNvPr>
          <p:cNvPicPr>
            <a:picLocks noChangeAspect="1"/>
          </p:cNvPicPr>
          <p:nvPr/>
        </p:nvPicPr>
        <p:blipFill>
          <a:blip r:embed="rId2"/>
          <a:stretch>
            <a:fillRect/>
          </a:stretch>
        </p:blipFill>
        <p:spPr>
          <a:xfrm>
            <a:off x="4593306" y="2615234"/>
            <a:ext cx="729415" cy="739441"/>
          </a:xfrm>
          <a:prstGeom prst="rect">
            <a:avLst/>
          </a:prstGeom>
        </p:spPr>
      </p:pic>
      <p:sp>
        <p:nvSpPr>
          <p:cNvPr id="12" name="TextBox 11">
            <a:extLst>
              <a:ext uri="{FF2B5EF4-FFF2-40B4-BE49-F238E27FC236}">
                <a16:creationId xmlns:a16="http://schemas.microsoft.com/office/drawing/2014/main" id="{571DF938-15F2-873D-FEB8-1B24B7685598}"/>
              </a:ext>
            </a:extLst>
          </p:cNvPr>
          <p:cNvSpPr txBox="1"/>
          <p:nvPr/>
        </p:nvSpPr>
        <p:spPr>
          <a:xfrm>
            <a:off x="5523319" y="2768641"/>
            <a:ext cx="607153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1200" dirty="0">
                <a:solidFill>
                  <a:schemeClr val="bg1"/>
                </a:solidFill>
                <a:latin typeface="Montserrat"/>
                <a:ea typeface="+mn-lt"/>
                <a:cs typeface="+mn-lt"/>
              </a:rPr>
              <a:t>Each US$4 million modular unit processes 1 ton of plastic per hour, producing approximately 16,800 liters of diesel per day through 24/7 continuous operations, enabling predictable and repeatable returns.</a:t>
            </a:r>
            <a:endParaRPr lang="en-US" dirty="0">
              <a:solidFill>
                <a:schemeClr val="bg1"/>
              </a:solidFill>
            </a:endParaRPr>
          </a:p>
        </p:txBody>
      </p:sp>
      <p:sp>
        <p:nvSpPr>
          <p:cNvPr id="13" name="TextBox 12">
            <a:extLst>
              <a:ext uri="{FF2B5EF4-FFF2-40B4-BE49-F238E27FC236}">
                <a16:creationId xmlns:a16="http://schemas.microsoft.com/office/drawing/2014/main" id="{A2A98FE2-8902-0F80-4F31-4403CCFAEAFB}"/>
              </a:ext>
            </a:extLst>
          </p:cNvPr>
          <p:cNvSpPr txBox="1"/>
          <p:nvPr/>
        </p:nvSpPr>
        <p:spPr>
          <a:xfrm>
            <a:off x="5593503" y="2528009"/>
            <a:ext cx="6071538"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solidFill>
                  <a:srgbClr val="0D1B2A"/>
                </a:solidFill>
                <a:latin typeface="Montserrat"/>
                <a:ea typeface="+mn-lt"/>
                <a:cs typeface="+mn-lt"/>
              </a:rPr>
              <a:t>Proven, Scalable Unit Economics</a:t>
            </a:r>
            <a:endParaRPr lang="en-US" dirty="0">
              <a:solidFill>
                <a:srgbClr val="0D1B2A"/>
              </a:solidFill>
              <a:ea typeface="Calibri"/>
              <a:cs typeface="Calibri"/>
            </a:endParaRPr>
          </a:p>
        </p:txBody>
      </p:sp>
      <p:sp>
        <p:nvSpPr>
          <p:cNvPr id="14" name="Rectangle: Rounded Corners 13">
            <a:extLst>
              <a:ext uri="{FF2B5EF4-FFF2-40B4-BE49-F238E27FC236}">
                <a16:creationId xmlns:a16="http://schemas.microsoft.com/office/drawing/2014/main" id="{66299AD0-7A72-15B2-5B05-869B3E03BF5D}"/>
              </a:ext>
            </a:extLst>
          </p:cNvPr>
          <p:cNvSpPr/>
          <p:nvPr/>
        </p:nvSpPr>
        <p:spPr>
          <a:xfrm>
            <a:off x="4335477" y="3644281"/>
            <a:ext cx="7466775" cy="990389"/>
          </a:xfrm>
          <a:prstGeom prst="roundRect">
            <a:avLst/>
          </a:prstGeom>
          <a:solidFill>
            <a:srgbClr val="3333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n-US" sz="1200" dirty="0">
              <a:latin typeface="Montserrat"/>
              <a:ea typeface="Calibri"/>
              <a:cs typeface="Calibri"/>
            </a:endParaRPr>
          </a:p>
        </p:txBody>
      </p:sp>
      <p:pic>
        <p:nvPicPr>
          <p:cNvPr id="15" name="Picture 14" descr="A white circle with black background&#10;&#10;AI-generated content may be incorrect.">
            <a:extLst>
              <a:ext uri="{FF2B5EF4-FFF2-40B4-BE49-F238E27FC236}">
                <a16:creationId xmlns:a16="http://schemas.microsoft.com/office/drawing/2014/main" id="{B1583AF9-17CA-F5F0-3C34-E51653C9F1F6}"/>
              </a:ext>
            </a:extLst>
          </p:cNvPr>
          <p:cNvPicPr>
            <a:picLocks noChangeAspect="1"/>
          </p:cNvPicPr>
          <p:nvPr/>
        </p:nvPicPr>
        <p:blipFill>
          <a:blip r:embed="rId2"/>
          <a:stretch>
            <a:fillRect/>
          </a:stretch>
        </p:blipFill>
        <p:spPr>
          <a:xfrm>
            <a:off x="4613358" y="3768260"/>
            <a:ext cx="729415" cy="739441"/>
          </a:xfrm>
          <a:prstGeom prst="rect">
            <a:avLst/>
          </a:prstGeom>
        </p:spPr>
      </p:pic>
      <p:sp>
        <p:nvSpPr>
          <p:cNvPr id="17" name="TextBox 16">
            <a:extLst>
              <a:ext uri="{FF2B5EF4-FFF2-40B4-BE49-F238E27FC236}">
                <a16:creationId xmlns:a16="http://schemas.microsoft.com/office/drawing/2014/main" id="{9A8E7927-BBAB-B14A-BADF-01B271CCCDBA}"/>
              </a:ext>
            </a:extLst>
          </p:cNvPr>
          <p:cNvSpPr txBox="1"/>
          <p:nvPr/>
        </p:nvSpPr>
        <p:spPr>
          <a:xfrm>
            <a:off x="5553397" y="3871535"/>
            <a:ext cx="6071538"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1200" dirty="0">
                <a:solidFill>
                  <a:schemeClr val="bg1"/>
                </a:solidFill>
                <a:latin typeface="Montserrat"/>
                <a:ea typeface="+mn-lt"/>
                <a:cs typeface="+mn-lt"/>
              </a:rPr>
              <a:t>With annual gross revenue potential of US$ 2.5-4.5 million per unit, EBITDA margins of 30–45%, IRR of 28.5% and an indicative payback period of 5 years, the model offers strong downside protection and rapid capital recovery.</a:t>
            </a:r>
            <a:endParaRPr lang="en-US" dirty="0">
              <a:solidFill>
                <a:schemeClr val="bg1"/>
              </a:solidFill>
            </a:endParaRPr>
          </a:p>
        </p:txBody>
      </p:sp>
      <p:sp>
        <p:nvSpPr>
          <p:cNvPr id="18" name="TextBox 17">
            <a:extLst>
              <a:ext uri="{FF2B5EF4-FFF2-40B4-BE49-F238E27FC236}">
                <a16:creationId xmlns:a16="http://schemas.microsoft.com/office/drawing/2014/main" id="{B84752C8-0BA4-CCA6-A5F7-6148C0C652F7}"/>
              </a:ext>
            </a:extLst>
          </p:cNvPr>
          <p:cNvSpPr txBox="1"/>
          <p:nvPr/>
        </p:nvSpPr>
        <p:spPr>
          <a:xfrm>
            <a:off x="5603529" y="3671009"/>
            <a:ext cx="6071538"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solidFill>
                  <a:srgbClr val="2C7A7B"/>
                </a:solidFill>
                <a:latin typeface="Montserrat"/>
                <a:ea typeface="+mn-lt"/>
                <a:cs typeface="+mn-lt"/>
              </a:rPr>
              <a:t>Attractive Financial Returns</a:t>
            </a:r>
            <a:endParaRPr lang="en-US">
              <a:solidFill>
                <a:srgbClr val="2C7A7B"/>
              </a:solidFill>
              <a:ea typeface="Calibri"/>
              <a:cs typeface="Calibri"/>
            </a:endParaRPr>
          </a:p>
        </p:txBody>
      </p:sp>
      <p:sp>
        <p:nvSpPr>
          <p:cNvPr id="19" name="Rectangle: Rounded Corners 18">
            <a:extLst>
              <a:ext uri="{FF2B5EF4-FFF2-40B4-BE49-F238E27FC236}">
                <a16:creationId xmlns:a16="http://schemas.microsoft.com/office/drawing/2014/main" id="{C0D17E9A-8F37-1AC0-BA11-0AABA65195E0}"/>
              </a:ext>
            </a:extLst>
          </p:cNvPr>
          <p:cNvSpPr/>
          <p:nvPr/>
        </p:nvSpPr>
        <p:spPr>
          <a:xfrm>
            <a:off x="4345503" y="4787282"/>
            <a:ext cx="7466775" cy="990389"/>
          </a:xfrm>
          <a:prstGeom prst="roundRect">
            <a:avLst/>
          </a:prstGeom>
          <a:solidFill>
            <a:srgbClr val="00B9B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n-US" sz="1200" dirty="0">
              <a:latin typeface="Montserrat"/>
              <a:ea typeface="Calibri"/>
              <a:cs typeface="Calibri"/>
            </a:endParaRPr>
          </a:p>
        </p:txBody>
      </p:sp>
      <p:pic>
        <p:nvPicPr>
          <p:cNvPr id="20" name="Picture 19" descr="A white circle with black background&#10;&#10;AI-generated content may be incorrect.">
            <a:extLst>
              <a:ext uri="{FF2B5EF4-FFF2-40B4-BE49-F238E27FC236}">
                <a16:creationId xmlns:a16="http://schemas.microsoft.com/office/drawing/2014/main" id="{D5C4C2E8-839E-37FC-67F4-143D9B2B0CF0}"/>
              </a:ext>
            </a:extLst>
          </p:cNvPr>
          <p:cNvPicPr>
            <a:picLocks noChangeAspect="1"/>
          </p:cNvPicPr>
          <p:nvPr/>
        </p:nvPicPr>
        <p:blipFill>
          <a:blip r:embed="rId2"/>
          <a:stretch>
            <a:fillRect/>
          </a:stretch>
        </p:blipFill>
        <p:spPr>
          <a:xfrm>
            <a:off x="4623385" y="4911261"/>
            <a:ext cx="729415" cy="739441"/>
          </a:xfrm>
          <a:prstGeom prst="rect">
            <a:avLst/>
          </a:prstGeom>
        </p:spPr>
      </p:pic>
      <p:sp>
        <p:nvSpPr>
          <p:cNvPr id="22" name="TextBox 21">
            <a:extLst>
              <a:ext uri="{FF2B5EF4-FFF2-40B4-BE49-F238E27FC236}">
                <a16:creationId xmlns:a16="http://schemas.microsoft.com/office/drawing/2014/main" id="{78A40C5E-02B2-EAE3-68E0-0747535A7FF1}"/>
              </a:ext>
            </a:extLst>
          </p:cNvPr>
          <p:cNvSpPr txBox="1"/>
          <p:nvPr/>
        </p:nvSpPr>
        <p:spPr>
          <a:xfrm>
            <a:off x="5553398" y="5064668"/>
            <a:ext cx="607153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1200" dirty="0">
                <a:solidFill>
                  <a:schemeClr val="bg1"/>
                </a:solidFill>
                <a:latin typeface="Montserrat"/>
                <a:ea typeface="+mn-lt"/>
                <a:cs typeface="+mn-lt"/>
              </a:rPr>
              <a:t>Backed by secured feedstock supply chains and confirmed diesel offtake partners, ensuring operational continuity, revenue visibility, and reduced market risk from day one.</a:t>
            </a:r>
            <a:endParaRPr lang="en-US" dirty="0"/>
          </a:p>
        </p:txBody>
      </p:sp>
      <p:sp>
        <p:nvSpPr>
          <p:cNvPr id="23" name="TextBox 22">
            <a:extLst>
              <a:ext uri="{FF2B5EF4-FFF2-40B4-BE49-F238E27FC236}">
                <a16:creationId xmlns:a16="http://schemas.microsoft.com/office/drawing/2014/main" id="{7C628FC3-8BF9-674A-F96C-5502679458E2}"/>
              </a:ext>
            </a:extLst>
          </p:cNvPr>
          <p:cNvSpPr txBox="1"/>
          <p:nvPr/>
        </p:nvSpPr>
        <p:spPr>
          <a:xfrm>
            <a:off x="5623582" y="4803984"/>
            <a:ext cx="6071538"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solidFill>
                  <a:srgbClr val="0D1B2A"/>
                </a:solidFill>
                <a:latin typeface="Montserrat"/>
                <a:ea typeface="Calibri"/>
                <a:cs typeface="Calibri"/>
              </a:rPr>
              <a:t>Low Execution Risk</a:t>
            </a:r>
          </a:p>
        </p:txBody>
      </p:sp>
      <p:pic>
        <p:nvPicPr>
          <p:cNvPr id="24" name="Picture 23">
            <a:extLst>
              <a:ext uri="{FF2B5EF4-FFF2-40B4-BE49-F238E27FC236}">
                <a16:creationId xmlns:a16="http://schemas.microsoft.com/office/drawing/2014/main" id="{D50932BC-EFC0-C984-8D6D-83904FDAB7F1}"/>
              </a:ext>
            </a:extLst>
          </p:cNvPr>
          <p:cNvPicPr>
            <a:picLocks noChangeAspect="1"/>
          </p:cNvPicPr>
          <p:nvPr/>
        </p:nvPicPr>
        <p:blipFill>
          <a:blip r:embed="rId4"/>
          <a:stretch>
            <a:fillRect/>
          </a:stretch>
        </p:blipFill>
        <p:spPr>
          <a:xfrm>
            <a:off x="4696077" y="3810874"/>
            <a:ext cx="543929" cy="664242"/>
          </a:xfrm>
          <a:prstGeom prst="rect">
            <a:avLst/>
          </a:prstGeom>
        </p:spPr>
      </p:pic>
      <p:pic>
        <p:nvPicPr>
          <p:cNvPr id="26" name="Picture 25">
            <a:extLst>
              <a:ext uri="{FF2B5EF4-FFF2-40B4-BE49-F238E27FC236}">
                <a16:creationId xmlns:a16="http://schemas.microsoft.com/office/drawing/2014/main" id="{A1D669E7-6940-0684-019A-B9FF8ABA24EE}"/>
              </a:ext>
            </a:extLst>
          </p:cNvPr>
          <p:cNvPicPr>
            <a:picLocks noChangeAspect="1"/>
          </p:cNvPicPr>
          <p:nvPr/>
        </p:nvPicPr>
        <p:blipFill>
          <a:blip r:embed="rId5"/>
          <a:stretch>
            <a:fillRect/>
          </a:stretch>
        </p:blipFill>
        <p:spPr>
          <a:xfrm>
            <a:off x="4681789" y="4999743"/>
            <a:ext cx="622634" cy="572503"/>
          </a:xfrm>
          <a:prstGeom prst="rect">
            <a:avLst/>
          </a:prstGeom>
        </p:spPr>
      </p:pic>
      <p:pic>
        <p:nvPicPr>
          <p:cNvPr id="27" name="Picture 26">
            <a:extLst>
              <a:ext uri="{FF2B5EF4-FFF2-40B4-BE49-F238E27FC236}">
                <a16:creationId xmlns:a16="http://schemas.microsoft.com/office/drawing/2014/main" id="{BB6DCB48-27A5-5B02-1E37-2E1EC050B908}"/>
              </a:ext>
            </a:extLst>
          </p:cNvPr>
          <p:cNvPicPr>
            <a:picLocks noChangeAspect="1"/>
          </p:cNvPicPr>
          <p:nvPr/>
        </p:nvPicPr>
        <p:blipFill>
          <a:blip r:embed="rId6"/>
          <a:stretch>
            <a:fillRect/>
          </a:stretch>
        </p:blipFill>
        <p:spPr>
          <a:xfrm>
            <a:off x="4759994" y="2771896"/>
            <a:ext cx="396040" cy="426118"/>
          </a:xfrm>
          <a:prstGeom prst="rect">
            <a:avLst/>
          </a:prstGeom>
        </p:spPr>
      </p:pic>
      <p:pic>
        <p:nvPicPr>
          <p:cNvPr id="31" name="Picture 30">
            <a:extLst>
              <a:ext uri="{FF2B5EF4-FFF2-40B4-BE49-F238E27FC236}">
                <a16:creationId xmlns:a16="http://schemas.microsoft.com/office/drawing/2014/main" id="{9922E27E-86A5-3861-05A5-0BFB7977FCA5}"/>
              </a:ext>
            </a:extLst>
          </p:cNvPr>
          <p:cNvPicPr>
            <a:picLocks noChangeAspect="1"/>
          </p:cNvPicPr>
          <p:nvPr/>
        </p:nvPicPr>
        <p:blipFill>
          <a:blip r:embed="rId7"/>
          <a:stretch>
            <a:fillRect/>
          </a:stretch>
        </p:blipFill>
        <p:spPr>
          <a:xfrm>
            <a:off x="880506" y="2450302"/>
            <a:ext cx="2560320" cy="3014438"/>
          </a:xfrm>
          <a:prstGeom prst="rect">
            <a:avLst/>
          </a:prstGeom>
        </p:spPr>
      </p:pic>
      <p:cxnSp>
        <p:nvCxnSpPr>
          <p:cNvPr id="34" name="Connector: Elbow 33">
            <a:extLst>
              <a:ext uri="{FF2B5EF4-FFF2-40B4-BE49-F238E27FC236}">
                <a16:creationId xmlns:a16="http://schemas.microsoft.com/office/drawing/2014/main" id="{C7E65EB8-CF66-CBC3-2F8F-7851BB3C8796}"/>
              </a:ext>
            </a:extLst>
          </p:cNvPr>
          <p:cNvCxnSpPr>
            <a:cxnSpLocks/>
            <a:stCxn id="3" idx="1"/>
            <a:endCxn id="31" idx="0"/>
          </p:cNvCxnSpPr>
          <p:nvPr/>
        </p:nvCxnSpPr>
        <p:spPr>
          <a:xfrm rot="10800000" flipV="1">
            <a:off x="2160667" y="1813372"/>
            <a:ext cx="2164785" cy="636930"/>
          </a:xfrm>
          <a:prstGeom prst="bentConnector2">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or: Elbow 42">
            <a:extLst>
              <a:ext uri="{FF2B5EF4-FFF2-40B4-BE49-F238E27FC236}">
                <a16:creationId xmlns:a16="http://schemas.microsoft.com/office/drawing/2014/main" id="{09B9B02B-BF43-7A0F-9C48-984212E817A0}"/>
              </a:ext>
            </a:extLst>
          </p:cNvPr>
          <p:cNvCxnSpPr>
            <a:cxnSpLocks/>
            <a:endCxn id="31" idx="2"/>
          </p:cNvCxnSpPr>
          <p:nvPr/>
        </p:nvCxnSpPr>
        <p:spPr>
          <a:xfrm rot="10800000">
            <a:off x="2160666" y="5464740"/>
            <a:ext cx="1954160" cy="185962"/>
          </a:xfrm>
          <a:prstGeom prst="bentConnector2">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19F726CD-CEC3-242D-85EF-A2F7CA3A3B98}"/>
              </a:ext>
            </a:extLst>
          </p:cNvPr>
          <p:cNvCxnSpPr>
            <a:cxnSpLocks/>
          </p:cNvCxnSpPr>
          <p:nvPr/>
        </p:nvCxnSpPr>
        <p:spPr>
          <a:xfrm flipH="1">
            <a:off x="3137746" y="3031236"/>
            <a:ext cx="1184778" cy="22541"/>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7D9B8486-F2C1-81C8-A843-4478DCBFAF38}"/>
              </a:ext>
            </a:extLst>
          </p:cNvPr>
          <p:cNvCxnSpPr>
            <a:cxnSpLocks/>
            <a:stCxn id="14" idx="1"/>
          </p:cNvCxnSpPr>
          <p:nvPr/>
        </p:nvCxnSpPr>
        <p:spPr>
          <a:xfrm flipH="1" flipV="1">
            <a:off x="3474720" y="4137980"/>
            <a:ext cx="860757" cy="1496"/>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59" name="Picture 58">
            <a:extLst>
              <a:ext uri="{FF2B5EF4-FFF2-40B4-BE49-F238E27FC236}">
                <a16:creationId xmlns:a16="http://schemas.microsoft.com/office/drawing/2014/main" id="{F776B87C-F2E4-4954-D28D-9B8D71F3E17E}"/>
              </a:ext>
            </a:extLst>
          </p:cNvPr>
          <p:cNvPicPr>
            <a:picLocks noChangeAspect="1"/>
          </p:cNvPicPr>
          <p:nvPr/>
        </p:nvPicPr>
        <p:blipFill>
          <a:blip r:embed="rId2"/>
          <a:stretch>
            <a:fillRect/>
          </a:stretch>
        </p:blipFill>
        <p:spPr>
          <a:xfrm>
            <a:off x="1972873" y="2562189"/>
            <a:ext cx="561678" cy="569398"/>
          </a:xfrm>
          <a:prstGeom prst="rect">
            <a:avLst/>
          </a:prstGeom>
        </p:spPr>
      </p:pic>
      <p:pic>
        <p:nvPicPr>
          <p:cNvPr id="60" name="Picture 59">
            <a:extLst>
              <a:ext uri="{FF2B5EF4-FFF2-40B4-BE49-F238E27FC236}">
                <a16:creationId xmlns:a16="http://schemas.microsoft.com/office/drawing/2014/main" id="{2BA2FDDB-DCE1-B1B4-DE5D-09527D00C218}"/>
              </a:ext>
            </a:extLst>
          </p:cNvPr>
          <p:cNvPicPr>
            <a:picLocks noChangeAspect="1"/>
          </p:cNvPicPr>
          <p:nvPr/>
        </p:nvPicPr>
        <p:blipFill>
          <a:blip r:embed="rId3"/>
          <a:stretch>
            <a:fillRect/>
          </a:stretch>
        </p:blipFill>
        <p:spPr>
          <a:xfrm>
            <a:off x="2032322" y="2599441"/>
            <a:ext cx="502229" cy="494894"/>
          </a:xfrm>
          <a:prstGeom prst="rect">
            <a:avLst/>
          </a:prstGeom>
        </p:spPr>
      </p:pic>
      <p:pic>
        <p:nvPicPr>
          <p:cNvPr id="61" name="Picture 60">
            <a:extLst>
              <a:ext uri="{FF2B5EF4-FFF2-40B4-BE49-F238E27FC236}">
                <a16:creationId xmlns:a16="http://schemas.microsoft.com/office/drawing/2014/main" id="{4AD462A3-1202-68AD-B9D1-683AC6457305}"/>
              </a:ext>
            </a:extLst>
          </p:cNvPr>
          <p:cNvPicPr>
            <a:picLocks noChangeAspect="1"/>
          </p:cNvPicPr>
          <p:nvPr/>
        </p:nvPicPr>
        <p:blipFill>
          <a:blip r:embed="rId6"/>
          <a:stretch>
            <a:fillRect/>
          </a:stretch>
        </p:blipFill>
        <p:spPr>
          <a:xfrm>
            <a:off x="2800967" y="3318344"/>
            <a:ext cx="396040" cy="426118"/>
          </a:xfrm>
          <a:prstGeom prst="rect">
            <a:avLst/>
          </a:prstGeom>
        </p:spPr>
      </p:pic>
      <p:pic>
        <p:nvPicPr>
          <p:cNvPr id="63" name="Picture 62" descr="A white circle with black background&#10;&#10;AI-generated content may be incorrect.">
            <a:extLst>
              <a:ext uri="{FF2B5EF4-FFF2-40B4-BE49-F238E27FC236}">
                <a16:creationId xmlns:a16="http://schemas.microsoft.com/office/drawing/2014/main" id="{11F3A4E6-3859-FCD9-32AE-132C41D259D5}"/>
              </a:ext>
            </a:extLst>
          </p:cNvPr>
          <p:cNvPicPr>
            <a:picLocks noChangeAspect="1"/>
          </p:cNvPicPr>
          <p:nvPr/>
        </p:nvPicPr>
        <p:blipFill>
          <a:blip r:embed="rId2"/>
          <a:stretch>
            <a:fillRect/>
          </a:stretch>
        </p:blipFill>
        <p:spPr>
          <a:xfrm>
            <a:off x="2694800" y="4137627"/>
            <a:ext cx="574012" cy="581902"/>
          </a:xfrm>
          <a:prstGeom prst="rect">
            <a:avLst/>
          </a:prstGeom>
        </p:spPr>
      </p:pic>
      <p:pic>
        <p:nvPicPr>
          <p:cNvPr id="64" name="Picture 63">
            <a:extLst>
              <a:ext uri="{FF2B5EF4-FFF2-40B4-BE49-F238E27FC236}">
                <a16:creationId xmlns:a16="http://schemas.microsoft.com/office/drawing/2014/main" id="{2A22CC02-BACE-7B20-5C64-7785F03399C4}"/>
              </a:ext>
            </a:extLst>
          </p:cNvPr>
          <p:cNvPicPr>
            <a:picLocks noChangeAspect="1"/>
          </p:cNvPicPr>
          <p:nvPr/>
        </p:nvPicPr>
        <p:blipFill>
          <a:blip r:embed="rId4"/>
          <a:stretch>
            <a:fillRect/>
          </a:stretch>
        </p:blipFill>
        <p:spPr>
          <a:xfrm>
            <a:off x="2766772" y="4177338"/>
            <a:ext cx="430067" cy="525194"/>
          </a:xfrm>
          <a:prstGeom prst="rect">
            <a:avLst/>
          </a:prstGeom>
        </p:spPr>
      </p:pic>
      <p:pic>
        <p:nvPicPr>
          <p:cNvPr id="65" name="Picture 64">
            <a:extLst>
              <a:ext uri="{FF2B5EF4-FFF2-40B4-BE49-F238E27FC236}">
                <a16:creationId xmlns:a16="http://schemas.microsoft.com/office/drawing/2014/main" id="{FA4B1A7E-8113-1373-DEA4-6E97069F5A12}"/>
              </a:ext>
            </a:extLst>
          </p:cNvPr>
          <p:cNvPicPr>
            <a:picLocks noChangeAspect="1"/>
          </p:cNvPicPr>
          <p:nvPr/>
        </p:nvPicPr>
        <p:blipFill>
          <a:blip r:embed="rId5"/>
          <a:stretch>
            <a:fillRect/>
          </a:stretch>
        </p:blipFill>
        <p:spPr>
          <a:xfrm>
            <a:off x="2009256" y="4794731"/>
            <a:ext cx="622634" cy="572503"/>
          </a:xfrm>
          <a:prstGeom prst="rect">
            <a:avLst/>
          </a:prstGeom>
        </p:spPr>
      </p:pic>
    </p:spTree>
    <p:extLst>
      <p:ext uri="{BB962C8B-B14F-4D97-AF65-F5344CB8AC3E}">
        <p14:creationId xmlns:p14="http://schemas.microsoft.com/office/powerpoint/2010/main" val="2420783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object 5">
            <a:extLst>
              <a:ext uri="{FF2B5EF4-FFF2-40B4-BE49-F238E27FC236}">
                <a16:creationId xmlns:a16="http://schemas.microsoft.com/office/drawing/2014/main" id="{75D129FA-5EEA-D4B9-9E91-79F7A9E43607}"/>
              </a:ext>
            </a:extLst>
          </p:cNvPr>
          <p:cNvSpPr/>
          <p:nvPr/>
        </p:nvSpPr>
        <p:spPr>
          <a:xfrm>
            <a:off x="7926812" y="1447487"/>
            <a:ext cx="333980" cy="293048"/>
          </a:xfrm>
          <a:custGeom>
            <a:avLst/>
            <a:gdLst/>
            <a:ahLst/>
            <a:cxnLst/>
            <a:rect l="l" t="t" r="r" b="b"/>
            <a:pathLst>
              <a:path w="616585" h="541019">
                <a:moveTo>
                  <a:pt x="129501" y="0"/>
                </a:moveTo>
                <a:lnTo>
                  <a:pt x="0" y="170052"/>
                </a:lnTo>
                <a:lnTo>
                  <a:pt x="487019" y="540765"/>
                </a:lnTo>
                <a:lnTo>
                  <a:pt x="616521" y="370713"/>
                </a:lnTo>
                <a:lnTo>
                  <a:pt x="129501" y="0"/>
                </a:lnTo>
                <a:close/>
              </a:path>
            </a:pathLst>
          </a:custGeom>
          <a:solidFill>
            <a:srgbClr val="747678"/>
          </a:solidFill>
        </p:spPr>
        <p:txBody>
          <a:bodyPr wrap="square" lIns="0" tIns="0" rIns="0" bIns="0" rtlCol="0"/>
          <a:lstStyle/>
          <a:p>
            <a:endParaRPr sz="1000" dirty="0">
              <a:latin typeface="Montserrat" pitchFamily="2" charset="0"/>
              <a:cs typeface="Arial" panose="020B0604020202020204" pitchFamily="34" charset="0"/>
            </a:endParaRPr>
          </a:p>
        </p:txBody>
      </p:sp>
      <p:sp>
        <p:nvSpPr>
          <p:cNvPr id="4" name="object 5">
            <a:extLst>
              <a:ext uri="{FF2B5EF4-FFF2-40B4-BE49-F238E27FC236}">
                <a16:creationId xmlns:a16="http://schemas.microsoft.com/office/drawing/2014/main" id="{9C4677D7-E08F-D1E9-A226-11034EA5EF99}"/>
              </a:ext>
            </a:extLst>
          </p:cNvPr>
          <p:cNvSpPr/>
          <p:nvPr/>
        </p:nvSpPr>
        <p:spPr>
          <a:xfrm>
            <a:off x="502461" y="3517244"/>
            <a:ext cx="333980" cy="293048"/>
          </a:xfrm>
          <a:custGeom>
            <a:avLst/>
            <a:gdLst/>
            <a:ahLst/>
            <a:cxnLst/>
            <a:rect l="l" t="t" r="r" b="b"/>
            <a:pathLst>
              <a:path w="616585" h="541019">
                <a:moveTo>
                  <a:pt x="129501" y="0"/>
                </a:moveTo>
                <a:lnTo>
                  <a:pt x="0" y="170052"/>
                </a:lnTo>
                <a:lnTo>
                  <a:pt x="487019" y="540765"/>
                </a:lnTo>
                <a:lnTo>
                  <a:pt x="616521" y="370713"/>
                </a:lnTo>
                <a:lnTo>
                  <a:pt x="129501" y="0"/>
                </a:lnTo>
                <a:close/>
              </a:path>
            </a:pathLst>
          </a:custGeom>
          <a:solidFill>
            <a:srgbClr val="747678"/>
          </a:solidFill>
        </p:spPr>
        <p:txBody>
          <a:bodyPr wrap="square" lIns="0" tIns="0" rIns="0" bIns="0" rtlCol="0"/>
          <a:lstStyle/>
          <a:p>
            <a:endParaRPr sz="1000" dirty="0">
              <a:latin typeface="Montserrat" pitchFamily="2" charset="0"/>
              <a:cs typeface="Arial" panose="020B0604020202020204" pitchFamily="34" charset="0"/>
            </a:endParaRPr>
          </a:p>
        </p:txBody>
      </p:sp>
      <p:sp>
        <p:nvSpPr>
          <p:cNvPr id="12" name="object 10">
            <a:extLst>
              <a:ext uri="{FF2B5EF4-FFF2-40B4-BE49-F238E27FC236}">
                <a16:creationId xmlns:a16="http://schemas.microsoft.com/office/drawing/2014/main" id="{78EED815-5559-1A05-E244-2EDF64DA73FA}"/>
              </a:ext>
            </a:extLst>
          </p:cNvPr>
          <p:cNvSpPr txBox="1"/>
          <p:nvPr/>
        </p:nvSpPr>
        <p:spPr>
          <a:xfrm>
            <a:off x="859628" y="1083449"/>
            <a:ext cx="1889440" cy="292388"/>
          </a:xfrm>
          <a:prstGeom prst="rect">
            <a:avLst/>
          </a:prstGeom>
        </p:spPr>
        <p:txBody>
          <a:bodyPr vert="horz" wrap="square" lIns="0" tIns="167640" rIns="0" bIns="0" rtlCol="0">
            <a:spAutoFit/>
          </a:bodyPr>
          <a:lstStyle/>
          <a:p>
            <a:pPr marL="212725">
              <a:spcBef>
                <a:spcPts val="1320"/>
              </a:spcBef>
            </a:pPr>
            <a:r>
              <a:rPr lang="en-US" sz="800" b="1" spc="-5" dirty="0">
                <a:solidFill>
                  <a:srgbClr val="FFFFFF"/>
                </a:solidFill>
                <a:latin typeface="Montserrat" pitchFamily="2" charset="0"/>
                <a:cs typeface="Arial" panose="020B0604020202020204" pitchFamily="34" charset="0"/>
              </a:rPr>
              <a:t>Location snapshot</a:t>
            </a:r>
            <a:endParaRPr sz="800" dirty="0">
              <a:latin typeface="Montserrat" pitchFamily="2" charset="0"/>
              <a:cs typeface="Arial" panose="020B0604020202020204" pitchFamily="34" charset="0"/>
            </a:endParaRPr>
          </a:p>
        </p:txBody>
      </p:sp>
      <p:sp>
        <p:nvSpPr>
          <p:cNvPr id="13" name="object 5">
            <a:extLst>
              <a:ext uri="{FF2B5EF4-FFF2-40B4-BE49-F238E27FC236}">
                <a16:creationId xmlns:a16="http://schemas.microsoft.com/office/drawing/2014/main" id="{A8A2330C-D1BA-85CA-D3A4-7FEF178A7E0B}"/>
              </a:ext>
            </a:extLst>
          </p:cNvPr>
          <p:cNvSpPr/>
          <p:nvPr/>
        </p:nvSpPr>
        <p:spPr>
          <a:xfrm>
            <a:off x="505881" y="1346474"/>
            <a:ext cx="333980" cy="293048"/>
          </a:xfrm>
          <a:custGeom>
            <a:avLst/>
            <a:gdLst/>
            <a:ahLst/>
            <a:cxnLst/>
            <a:rect l="l" t="t" r="r" b="b"/>
            <a:pathLst>
              <a:path w="616585" h="541019">
                <a:moveTo>
                  <a:pt x="129501" y="0"/>
                </a:moveTo>
                <a:lnTo>
                  <a:pt x="0" y="170052"/>
                </a:lnTo>
                <a:lnTo>
                  <a:pt x="487019" y="540765"/>
                </a:lnTo>
                <a:lnTo>
                  <a:pt x="616521" y="370713"/>
                </a:lnTo>
                <a:lnTo>
                  <a:pt x="129501" y="0"/>
                </a:lnTo>
                <a:close/>
              </a:path>
            </a:pathLst>
          </a:custGeom>
          <a:solidFill>
            <a:srgbClr val="747678"/>
          </a:solidFill>
        </p:spPr>
        <p:txBody>
          <a:bodyPr wrap="square" lIns="0" tIns="0" rIns="0" bIns="0" rtlCol="0"/>
          <a:lstStyle/>
          <a:p>
            <a:endParaRPr sz="1000" dirty="0">
              <a:latin typeface="Montserrat" pitchFamily="2" charset="0"/>
              <a:cs typeface="Arial" panose="020B0604020202020204" pitchFamily="34" charset="0"/>
            </a:endParaRPr>
          </a:p>
        </p:txBody>
      </p:sp>
      <p:sp>
        <p:nvSpPr>
          <p:cNvPr id="14" name="object 7">
            <a:extLst>
              <a:ext uri="{FF2B5EF4-FFF2-40B4-BE49-F238E27FC236}">
                <a16:creationId xmlns:a16="http://schemas.microsoft.com/office/drawing/2014/main" id="{CD6A792D-2404-B939-8F89-43E8A42F6FD9}"/>
              </a:ext>
            </a:extLst>
          </p:cNvPr>
          <p:cNvSpPr/>
          <p:nvPr/>
        </p:nvSpPr>
        <p:spPr>
          <a:xfrm>
            <a:off x="581872" y="1173668"/>
            <a:ext cx="3122640" cy="1927060"/>
          </a:xfrm>
          <a:prstGeom prst="roundRect">
            <a:avLst>
              <a:gd name="adj" fmla="val 4513"/>
            </a:avLst>
          </a:prstGeom>
          <a:solidFill>
            <a:schemeClr val="bg1">
              <a:lumMod val="95000"/>
            </a:schemeClr>
          </a:solidFill>
          <a:effectLst>
            <a:outerShdw blurRad="50800" dist="38100" dir="2700000" algn="tl" rotWithShape="0">
              <a:prstClr val="black">
                <a:alpha val="40000"/>
              </a:prstClr>
            </a:outerShdw>
          </a:effectLst>
        </p:spPr>
        <p:txBody>
          <a:bodyPr wrap="square" lIns="0" tIns="0" rIns="0" bIns="0" rtlCol="0"/>
          <a:lstStyle/>
          <a:p>
            <a:endParaRPr sz="1000" dirty="0">
              <a:latin typeface="Montserrat" pitchFamily="2" charset="0"/>
              <a:cs typeface="Arial" panose="020B0604020202020204" pitchFamily="34" charset="0"/>
            </a:endParaRPr>
          </a:p>
        </p:txBody>
      </p:sp>
      <p:sp>
        <p:nvSpPr>
          <p:cNvPr id="15" name="object 9">
            <a:extLst>
              <a:ext uri="{FF2B5EF4-FFF2-40B4-BE49-F238E27FC236}">
                <a16:creationId xmlns:a16="http://schemas.microsoft.com/office/drawing/2014/main" id="{677E6080-4ABE-9E13-3432-6BB276AEA9A3}"/>
              </a:ext>
            </a:extLst>
          </p:cNvPr>
          <p:cNvSpPr/>
          <p:nvPr/>
        </p:nvSpPr>
        <p:spPr>
          <a:xfrm>
            <a:off x="505880" y="1202106"/>
            <a:ext cx="2628740" cy="221282"/>
          </a:xfrm>
          <a:custGeom>
            <a:avLst/>
            <a:gdLst/>
            <a:ahLst/>
            <a:cxnLst/>
            <a:rect l="l" t="t" r="r" b="b"/>
            <a:pathLst>
              <a:path w="2382520" h="601980">
                <a:moveTo>
                  <a:pt x="0" y="601979"/>
                </a:moveTo>
                <a:lnTo>
                  <a:pt x="2382012" y="601979"/>
                </a:lnTo>
                <a:lnTo>
                  <a:pt x="2382012" y="0"/>
                </a:lnTo>
                <a:lnTo>
                  <a:pt x="0" y="0"/>
                </a:lnTo>
                <a:lnTo>
                  <a:pt x="0" y="601979"/>
                </a:lnTo>
                <a:close/>
              </a:path>
            </a:pathLst>
          </a:custGeom>
          <a:solidFill>
            <a:srgbClr val="333333"/>
          </a:solidFill>
          <a:ln>
            <a:solidFill>
              <a:srgbClr val="475CAB"/>
            </a:solidFill>
          </a:ln>
          <a:effectLst>
            <a:outerShdw blurRad="50800" dist="38100" dir="2700000" algn="tl" rotWithShape="0">
              <a:prstClr val="black">
                <a:alpha val="40000"/>
              </a:prstClr>
            </a:outerShdw>
          </a:effectLst>
        </p:spPr>
        <p:txBody>
          <a:bodyPr wrap="square" lIns="0" tIns="0" rIns="0" bIns="0" rtlCol="0"/>
          <a:lstStyle/>
          <a:p>
            <a:endParaRPr sz="1000">
              <a:latin typeface="Montserrat" pitchFamily="2" charset="0"/>
              <a:cs typeface="Arial" panose="020B0604020202020204" pitchFamily="34" charset="0"/>
            </a:endParaRPr>
          </a:p>
        </p:txBody>
      </p:sp>
      <p:sp>
        <p:nvSpPr>
          <p:cNvPr id="16" name="object 10">
            <a:extLst>
              <a:ext uri="{FF2B5EF4-FFF2-40B4-BE49-F238E27FC236}">
                <a16:creationId xmlns:a16="http://schemas.microsoft.com/office/drawing/2014/main" id="{7B017CFA-6617-C8E9-93DD-6E3EC0469030}"/>
              </a:ext>
            </a:extLst>
          </p:cNvPr>
          <p:cNvSpPr txBox="1"/>
          <p:nvPr/>
        </p:nvSpPr>
        <p:spPr>
          <a:xfrm>
            <a:off x="400961" y="1061469"/>
            <a:ext cx="1889440" cy="338554"/>
          </a:xfrm>
          <a:prstGeom prst="rect">
            <a:avLst/>
          </a:prstGeom>
        </p:spPr>
        <p:txBody>
          <a:bodyPr vert="horz" wrap="square" lIns="0" tIns="167640" rIns="0" bIns="0" rtlCol="0">
            <a:spAutoFit/>
          </a:bodyPr>
          <a:lstStyle/>
          <a:p>
            <a:pPr marL="212725" algn="ctr">
              <a:spcBef>
                <a:spcPts val="1320"/>
              </a:spcBef>
            </a:pPr>
            <a:r>
              <a:rPr lang="en-US" sz="1100" b="1" spc="-5" dirty="0">
                <a:solidFill>
                  <a:srgbClr val="FFFFFF"/>
                </a:solidFill>
                <a:latin typeface="Montserrat" pitchFamily="2" charset="0"/>
                <a:cs typeface="Arial" panose="020B0604020202020204" pitchFamily="34" charset="0"/>
              </a:rPr>
              <a:t>Operational Snapshot</a:t>
            </a:r>
            <a:endParaRPr sz="1100" dirty="0">
              <a:latin typeface="Montserrat" pitchFamily="2" charset="0"/>
              <a:cs typeface="Arial" panose="020B0604020202020204" pitchFamily="34" charset="0"/>
            </a:endParaRPr>
          </a:p>
        </p:txBody>
      </p:sp>
      <p:sp>
        <p:nvSpPr>
          <p:cNvPr id="17" name="object 10">
            <a:extLst>
              <a:ext uri="{FF2B5EF4-FFF2-40B4-BE49-F238E27FC236}">
                <a16:creationId xmlns:a16="http://schemas.microsoft.com/office/drawing/2014/main" id="{05754FFC-A51D-B70D-A7F2-169E430EDEDE}"/>
              </a:ext>
            </a:extLst>
          </p:cNvPr>
          <p:cNvSpPr txBox="1"/>
          <p:nvPr/>
        </p:nvSpPr>
        <p:spPr>
          <a:xfrm>
            <a:off x="4240738" y="1083449"/>
            <a:ext cx="1889440" cy="292388"/>
          </a:xfrm>
          <a:prstGeom prst="rect">
            <a:avLst/>
          </a:prstGeom>
        </p:spPr>
        <p:txBody>
          <a:bodyPr vert="horz" wrap="square" lIns="0" tIns="167640" rIns="0" bIns="0" rtlCol="0">
            <a:spAutoFit/>
          </a:bodyPr>
          <a:lstStyle/>
          <a:p>
            <a:pPr marL="212725">
              <a:spcBef>
                <a:spcPts val="1320"/>
              </a:spcBef>
            </a:pPr>
            <a:r>
              <a:rPr lang="en-US" sz="800" b="1" spc="-5" dirty="0">
                <a:solidFill>
                  <a:srgbClr val="FFFFFF"/>
                </a:solidFill>
                <a:latin typeface="Montserrat" pitchFamily="2" charset="0"/>
                <a:cs typeface="Arial" panose="020B0604020202020204" pitchFamily="34" charset="0"/>
              </a:rPr>
              <a:t>Location snapshot</a:t>
            </a:r>
            <a:endParaRPr sz="800" dirty="0">
              <a:latin typeface="Montserrat" pitchFamily="2" charset="0"/>
              <a:cs typeface="Arial" panose="020B0604020202020204" pitchFamily="34" charset="0"/>
            </a:endParaRPr>
          </a:p>
        </p:txBody>
      </p:sp>
      <p:sp>
        <p:nvSpPr>
          <p:cNvPr id="18" name="object 5">
            <a:extLst>
              <a:ext uri="{FF2B5EF4-FFF2-40B4-BE49-F238E27FC236}">
                <a16:creationId xmlns:a16="http://schemas.microsoft.com/office/drawing/2014/main" id="{AE20A78F-DD4D-FDC7-3329-09B3A071A592}"/>
              </a:ext>
            </a:extLst>
          </p:cNvPr>
          <p:cNvSpPr/>
          <p:nvPr/>
        </p:nvSpPr>
        <p:spPr>
          <a:xfrm>
            <a:off x="3886991" y="1346474"/>
            <a:ext cx="333980" cy="293048"/>
          </a:xfrm>
          <a:custGeom>
            <a:avLst/>
            <a:gdLst/>
            <a:ahLst/>
            <a:cxnLst/>
            <a:rect l="l" t="t" r="r" b="b"/>
            <a:pathLst>
              <a:path w="616585" h="541019">
                <a:moveTo>
                  <a:pt x="129501" y="0"/>
                </a:moveTo>
                <a:lnTo>
                  <a:pt x="0" y="170052"/>
                </a:lnTo>
                <a:lnTo>
                  <a:pt x="487019" y="540765"/>
                </a:lnTo>
                <a:lnTo>
                  <a:pt x="616521" y="370713"/>
                </a:lnTo>
                <a:lnTo>
                  <a:pt x="129501" y="0"/>
                </a:lnTo>
                <a:close/>
              </a:path>
            </a:pathLst>
          </a:custGeom>
          <a:solidFill>
            <a:srgbClr val="747678"/>
          </a:solidFill>
        </p:spPr>
        <p:txBody>
          <a:bodyPr wrap="square" lIns="0" tIns="0" rIns="0" bIns="0" rtlCol="0"/>
          <a:lstStyle/>
          <a:p>
            <a:endParaRPr sz="1000" dirty="0">
              <a:latin typeface="Montserrat" pitchFamily="2" charset="0"/>
              <a:cs typeface="Arial" panose="020B0604020202020204" pitchFamily="34" charset="0"/>
            </a:endParaRPr>
          </a:p>
        </p:txBody>
      </p:sp>
      <p:sp>
        <p:nvSpPr>
          <p:cNvPr id="19" name="object 7">
            <a:extLst>
              <a:ext uri="{FF2B5EF4-FFF2-40B4-BE49-F238E27FC236}">
                <a16:creationId xmlns:a16="http://schemas.microsoft.com/office/drawing/2014/main" id="{D1FD1AC1-6684-6A45-2DAE-CEA2226AFCC2}"/>
              </a:ext>
            </a:extLst>
          </p:cNvPr>
          <p:cNvSpPr/>
          <p:nvPr/>
        </p:nvSpPr>
        <p:spPr>
          <a:xfrm>
            <a:off x="3993332" y="1143318"/>
            <a:ext cx="3821623" cy="1970319"/>
          </a:xfrm>
          <a:prstGeom prst="roundRect">
            <a:avLst>
              <a:gd name="adj" fmla="val 4513"/>
            </a:avLst>
          </a:prstGeom>
          <a:solidFill>
            <a:schemeClr val="bg1">
              <a:lumMod val="95000"/>
            </a:schemeClr>
          </a:solidFill>
          <a:effectLst>
            <a:outerShdw blurRad="50800" dist="38100" dir="2700000" algn="tl" rotWithShape="0">
              <a:prstClr val="black">
                <a:alpha val="40000"/>
              </a:prstClr>
            </a:outerShdw>
          </a:effectLst>
        </p:spPr>
        <p:txBody>
          <a:bodyPr wrap="square" lIns="0" tIns="0" rIns="0" bIns="0" rtlCol="0"/>
          <a:lstStyle/>
          <a:p>
            <a:endParaRPr sz="1000" dirty="0">
              <a:latin typeface="Montserrat" pitchFamily="2" charset="0"/>
              <a:cs typeface="Arial" panose="020B0604020202020204" pitchFamily="34" charset="0"/>
            </a:endParaRPr>
          </a:p>
        </p:txBody>
      </p:sp>
      <p:sp>
        <p:nvSpPr>
          <p:cNvPr id="20" name="object 9">
            <a:extLst>
              <a:ext uri="{FF2B5EF4-FFF2-40B4-BE49-F238E27FC236}">
                <a16:creationId xmlns:a16="http://schemas.microsoft.com/office/drawing/2014/main" id="{68C1037A-08C0-A796-0CC8-E857E68CAFEE}"/>
              </a:ext>
            </a:extLst>
          </p:cNvPr>
          <p:cNvSpPr/>
          <p:nvPr/>
        </p:nvSpPr>
        <p:spPr>
          <a:xfrm>
            <a:off x="3886990" y="1202106"/>
            <a:ext cx="2628740" cy="221282"/>
          </a:xfrm>
          <a:custGeom>
            <a:avLst/>
            <a:gdLst/>
            <a:ahLst/>
            <a:cxnLst/>
            <a:rect l="l" t="t" r="r" b="b"/>
            <a:pathLst>
              <a:path w="2382520" h="601980">
                <a:moveTo>
                  <a:pt x="0" y="601979"/>
                </a:moveTo>
                <a:lnTo>
                  <a:pt x="2382012" y="601979"/>
                </a:lnTo>
                <a:lnTo>
                  <a:pt x="2382012" y="0"/>
                </a:lnTo>
                <a:lnTo>
                  <a:pt x="0" y="0"/>
                </a:lnTo>
                <a:lnTo>
                  <a:pt x="0" y="601979"/>
                </a:lnTo>
                <a:close/>
              </a:path>
            </a:pathLst>
          </a:custGeom>
          <a:solidFill>
            <a:srgbClr val="333333"/>
          </a:solidFill>
          <a:ln>
            <a:solidFill>
              <a:srgbClr val="475CAB"/>
            </a:solidFill>
          </a:ln>
          <a:effectLst>
            <a:outerShdw blurRad="50800" dist="38100" dir="2700000" algn="tl" rotWithShape="0">
              <a:prstClr val="black">
                <a:alpha val="40000"/>
              </a:prstClr>
            </a:outerShdw>
          </a:effectLst>
        </p:spPr>
        <p:txBody>
          <a:bodyPr wrap="square" lIns="0" tIns="0" rIns="0" bIns="0" rtlCol="0"/>
          <a:lstStyle/>
          <a:p>
            <a:endParaRPr sz="1000">
              <a:latin typeface="Montserrat" pitchFamily="2" charset="0"/>
              <a:cs typeface="Arial" panose="020B0604020202020204" pitchFamily="34" charset="0"/>
            </a:endParaRPr>
          </a:p>
        </p:txBody>
      </p:sp>
      <p:sp>
        <p:nvSpPr>
          <p:cNvPr id="21" name="object 10">
            <a:extLst>
              <a:ext uri="{FF2B5EF4-FFF2-40B4-BE49-F238E27FC236}">
                <a16:creationId xmlns:a16="http://schemas.microsoft.com/office/drawing/2014/main" id="{4432BC4B-684F-DD78-3D82-5E900464F35E}"/>
              </a:ext>
            </a:extLst>
          </p:cNvPr>
          <p:cNvSpPr txBox="1"/>
          <p:nvPr/>
        </p:nvSpPr>
        <p:spPr>
          <a:xfrm>
            <a:off x="3705766" y="1059756"/>
            <a:ext cx="1889440" cy="338554"/>
          </a:xfrm>
          <a:prstGeom prst="rect">
            <a:avLst/>
          </a:prstGeom>
        </p:spPr>
        <p:txBody>
          <a:bodyPr vert="horz" wrap="square" lIns="0" tIns="167640" rIns="0" bIns="0" rtlCol="0">
            <a:spAutoFit/>
          </a:bodyPr>
          <a:lstStyle/>
          <a:p>
            <a:pPr marL="212725" algn="ctr">
              <a:spcBef>
                <a:spcPts val="1320"/>
              </a:spcBef>
            </a:pPr>
            <a:r>
              <a:rPr lang="en-US" sz="1100" b="1" spc="-5" dirty="0">
                <a:solidFill>
                  <a:srgbClr val="FFFFFF"/>
                </a:solidFill>
                <a:latin typeface="Montserrat" pitchFamily="2" charset="0"/>
                <a:cs typeface="Arial" panose="020B0604020202020204" pitchFamily="34" charset="0"/>
              </a:rPr>
              <a:t>Strategic Highlights</a:t>
            </a:r>
            <a:endParaRPr sz="1100" dirty="0">
              <a:latin typeface="Montserrat" pitchFamily="2" charset="0"/>
              <a:cs typeface="Arial" panose="020B0604020202020204" pitchFamily="34" charset="0"/>
            </a:endParaRPr>
          </a:p>
        </p:txBody>
      </p:sp>
      <p:sp>
        <p:nvSpPr>
          <p:cNvPr id="22" name="Rectangle 3">
            <a:extLst>
              <a:ext uri="{FF2B5EF4-FFF2-40B4-BE49-F238E27FC236}">
                <a16:creationId xmlns:a16="http://schemas.microsoft.com/office/drawing/2014/main" id="{3B7D838D-119B-9B5A-F445-488F106C882C}"/>
              </a:ext>
            </a:extLst>
          </p:cNvPr>
          <p:cNvSpPr>
            <a:spLocks noChangeArrowheads="1"/>
          </p:cNvSpPr>
          <p:nvPr/>
        </p:nvSpPr>
        <p:spPr bwMode="auto">
          <a:xfrm>
            <a:off x="4069832" y="1452904"/>
            <a:ext cx="3745123"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000" dirty="0">
                <a:latin typeface="Montserrat" pitchFamily="2" charset="0"/>
              </a:rPr>
              <a:t>An i</a:t>
            </a:r>
            <a:r>
              <a:rPr kumimoji="0" lang="en-US" altLang="en-US" sz="1000" b="0" i="0" u="none" strike="noStrike" cap="none" normalizeH="0" baseline="0" dirty="0">
                <a:ln>
                  <a:noFill/>
                </a:ln>
                <a:solidFill>
                  <a:schemeClr val="tx1"/>
                </a:solidFill>
                <a:effectLst/>
                <a:latin typeface="Montserrat" pitchFamily="2" charset="0"/>
              </a:rPr>
              <a:t>ntegrated plastic waste conversion entity in </a:t>
            </a:r>
            <a:r>
              <a:rPr lang="en-US" altLang="en-US" sz="1000" dirty="0">
                <a:latin typeface="Montserrat" pitchFamily="2" charset="0"/>
              </a:rPr>
              <a:t>the US.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1000" b="0" i="0" u="none" strike="noStrike" cap="none" normalizeH="0" baseline="0" dirty="0">
              <a:ln>
                <a:noFill/>
              </a:ln>
              <a:solidFill>
                <a:schemeClr val="tx1"/>
              </a:solidFill>
              <a:effectLst/>
              <a:latin typeface="Montserrat" pitchFamily="2"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000" b="0" i="0" u="none" strike="noStrike" cap="none" normalizeH="0" baseline="0" dirty="0">
                <a:ln>
                  <a:noFill/>
                </a:ln>
                <a:solidFill>
                  <a:schemeClr val="tx1"/>
                </a:solidFill>
                <a:effectLst/>
                <a:latin typeface="Montserrat" pitchFamily="2" charset="0"/>
              </a:rPr>
              <a:t>Secured feedstock supply chains and confirmed offtake partners, ensuring consistent operation and reliable revenue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1000" b="0" i="0" u="none" strike="noStrike" cap="none" normalizeH="0" baseline="0" dirty="0">
              <a:ln>
                <a:noFill/>
              </a:ln>
              <a:solidFill>
                <a:schemeClr val="tx1"/>
              </a:solidFill>
              <a:effectLst/>
              <a:latin typeface="Montserrat" pitchFamily="2"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000" b="0" i="0" u="none" strike="noStrike" cap="none" normalizeH="0" baseline="0" dirty="0">
                <a:ln>
                  <a:noFill/>
                </a:ln>
                <a:solidFill>
                  <a:schemeClr val="tx1"/>
                </a:solidFill>
                <a:effectLst/>
                <a:latin typeface="Montserrat" pitchFamily="2" charset="0"/>
              </a:rPr>
              <a:t>Dual benefit opportunity -  powerful environmental impact combined </a:t>
            </a:r>
            <a:r>
              <a:rPr lang="en-US" altLang="en-US" sz="1000" dirty="0">
                <a:latin typeface="Montserrat" pitchFamily="2" charset="0"/>
              </a:rPr>
              <a:t>with strong, repeatable profitability. </a:t>
            </a:r>
            <a:endParaRPr kumimoji="0" lang="en-US" altLang="en-US" sz="1000" b="0" i="0" u="none" strike="noStrike" cap="none" normalizeH="0" baseline="0" dirty="0">
              <a:ln>
                <a:noFill/>
              </a:ln>
              <a:solidFill>
                <a:schemeClr val="tx1"/>
              </a:solidFill>
              <a:effectLst/>
              <a:latin typeface="Montserrat" pitchFamily="2" charset="0"/>
            </a:endParaRPr>
          </a:p>
        </p:txBody>
      </p:sp>
      <p:sp>
        <p:nvSpPr>
          <p:cNvPr id="23" name="object 10">
            <a:extLst>
              <a:ext uri="{FF2B5EF4-FFF2-40B4-BE49-F238E27FC236}">
                <a16:creationId xmlns:a16="http://schemas.microsoft.com/office/drawing/2014/main" id="{9D2F3A3E-D244-B099-7BDD-3CA3CAC82CF3}"/>
              </a:ext>
            </a:extLst>
          </p:cNvPr>
          <p:cNvSpPr txBox="1"/>
          <p:nvPr/>
        </p:nvSpPr>
        <p:spPr>
          <a:xfrm>
            <a:off x="8519494" y="1634306"/>
            <a:ext cx="1977678" cy="292388"/>
          </a:xfrm>
          <a:prstGeom prst="rect">
            <a:avLst/>
          </a:prstGeom>
        </p:spPr>
        <p:txBody>
          <a:bodyPr vert="horz" wrap="square" lIns="0" tIns="167640" rIns="0" bIns="0" rtlCol="0">
            <a:spAutoFit/>
          </a:bodyPr>
          <a:lstStyle/>
          <a:p>
            <a:pPr marL="212725">
              <a:spcBef>
                <a:spcPts val="1320"/>
              </a:spcBef>
            </a:pPr>
            <a:r>
              <a:rPr lang="en-US" sz="800" b="1" spc="-5" dirty="0">
                <a:solidFill>
                  <a:srgbClr val="FFFFFF"/>
                </a:solidFill>
                <a:latin typeface="Montserrat" pitchFamily="2" charset="0"/>
                <a:cs typeface="Arial" panose="020B0604020202020204" pitchFamily="34" charset="0"/>
              </a:rPr>
              <a:t>Location snapshot</a:t>
            </a:r>
            <a:endParaRPr sz="800" dirty="0">
              <a:latin typeface="Montserrat" pitchFamily="2" charset="0"/>
              <a:cs typeface="Arial" panose="020B0604020202020204" pitchFamily="34" charset="0"/>
            </a:endParaRPr>
          </a:p>
        </p:txBody>
      </p:sp>
      <p:sp>
        <p:nvSpPr>
          <p:cNvPr id="24" name="object 5">
            <a:extLst>
              <a:ext uri="{FF2B5EF4-FFF2-40B4-BE49-F238E27FC236}">
                <a16:creationId xmlns:a16="http://schemas.microsoft.com/office/drawing/2014/main" id="{D14764E3-1267-2350-9BAA-91E112B95D9C}"/>
              </a:ext>
            </a:extLst>
          </p:cNvPr>
          <p:cNvSpPr/>
          <p:nvPr/>
        </p:nvSpPr>
        <p:spPr>
          <a:xfrm>
            <a:off x="8165746" y="1445777"/>
            <a:ext cx="349577" cy="353979"/>
          </a:xfrm>
          <a:custGeom>
            <a:avLst/>
            <a:gdLst/>
            <a:ahLst/>
            <a:cxnLst/>
            <a:rect l="l" t="t" r="r" b="b"/>
            <a:pathLst>
              <a:path w="616585" h="541019">
                <a:moveTo>
                  <a:pt x="129501" y="0"/>
                </a:moveTo>
                <a:lnTo>
                  <a:pt x="0" y="170052"/>
                </a:lnTo>
                <a:lnTo>
                  <a:pt x="487019" y="540765"/>
                </a:lnTo>
                <a:lnTo>
                  <a:pt x="616521" y="370713"/>
                </a:lnTo>
                <a:lnTo>
                  <a:pt x="129501" y="0"/>
                </a:lnTo>
                <a:close/>
              </a:path>
            </a:pathLst>
          </a:custGeom>
          <a:solidFill>
            <a:srgbClr val="747678"/>
          </a:solidFill>
        </p:spPr>
        <p:txBody>
          <a:bodyPr wrap="square" lIns="0" tIns="0" rIns="0" bIns="0" rtlCol="0"/>
          <a:lstStyle/>
          <a:p>
            <a:endParaRPr sz="1000" dirty="0">
              <a:latin typeface="Montserrat" pitchFamily="2" charset="0"/>
              <a:cs typeface="Arial" panose="020B0604020202020204" pitchFamily="34" charset="0"/>
            </a:endParaRPr>
          </a:p>
        </p:txBody>
      </p:sp>
      <p:sp>
        <p:nvSpPr>
          <p:cNvPr id="25" name="object 7">
            <a:extLst>
              <a:ext uri="{FF2B5EF4-FFF2-40B4-BE49-F238E27FC236}">
                <a16:creationId xmlns:a16="http://schemas.microsoft.com/office/drawing/2014/main" id="{7C1F04EC-A8F6-A760-F783-1A852FFDE2C5}"/>
              </a:ext>
            </a:extLst>
          </p:cNvPr>
          <p:cNvSpPr/>
          <p:nvPr/>
        </p:nvSpPr>
        <p:spPr>
          <a:xfrm>
            <a:off x="8024952" y="1147675"/>
            <a:ext cx="3303374" cy="3724682"/>
          </a:xfrm>
          <a:prstGeom prst="roundRect">
            <a:avLst>
              <a:gd name="adj" fmla="val 4513"/>
            </a:avLst>
          </a:prstGeom>
          <a:solidFill>
            <a:schemeClr val="bg1">
              <a:lumMod val="95000"/>
            </a:schemeClr>
          </a:solidFill>
          <a:effectLst>
            <a:outerShdw blurRad="50800" dist="38100" dir="2700000" algn="tl" rotWithShape="0">
              <a:prstClr val="black">
                <a:alpha val="40000"/>
              </a:prstClr>
            </a:outerShdw>
          </a:effectLst>
        </p:spPr>
        <p:txBody>
          <a:bodyPr wrap="square" lIns="0" tIns="0" rIns="0" bIns="0" rtlCol="0"/>
          <a:lstStyle/>
          <a:p>
            <a:endParaRPr sz="1000" dirty="0">
              <a:latin typeface="Montserrat" pitchFamily="2" charset="0"/>
              <a:cs typeface="Arial" panose="020B0604020202020204" pitchFamily="34" charset="0"/>
            </a:endParaRPr>
          </a:p>
        </p:txBody>
      </p:sp>
      <p:sp>
        <p:nvSpPr>
          <p:cNvPr id="26" name="object 9">
            <a:extLst>
              <a:ext uri="{FF2B5EF4-FFF2-40B4-BE49-F238E27FC236}">
                <a16:creationId xmlns:a16="http://schemas.microsoft.com/office/drawing/2014/main" id="{FEE14746-446D-8EEC-93E1-E028E39F1ABD}"/>
              </a:ext>
            </a:extLst>
          </p:cNvPr>
          <p:cNvSpPr/>
          <p:nvPr/>
        </p:nvSpPr>
        <p:spPr>
          <a:xfrm>
            <a:off x="7928907" y="1255535"/>
            <a:ext cx="2277907" cy="259204"/>
          </a:xfrm>
          <a:custGeom>
            <a:avLst/>
            <a:gdLst/>
            <a:ahLst/>
            <a:cxnLst/>
            <a:rect l="l" t="t" r="r" b="b"/>
            <a:pathLst>
              <a:path w="2382520" h="601980">
                <a:moveTo>
                  <a:pt x="0" y="601979"/>
                </a:moveTo>
                <a:lnTo>
                  <a:pt x="2382012" y="601979"/>
                </a:lnTo>
                <a:lnTo>
                  <a:pt x="2382012" y="0"/>
                </a:lnTo>
                <a:lnTo>
                  <a:pt x="0" y="0"/>
                </a:lnTo>
                <a:lnTo>
                  <a:pt x="0" y="601979"/>
                </a:lnTo>
                <a:close/>
              </a:path>
            </a:pathLst>
          </a:custGeom>
          <a:solidFill>
            <a:srgbClr val="333333"/>
          </a:solidFill>
          <a:ln>
            <a:solidFill>
              <a:srgbClr val="475CAB"/>
            </a:solidFill>
          </a:ln>
          <a:effectLst>
            <a:outerShdw blurRad="50800" dist="38100" dir="2700000" algn="tl" rotWithShape="0">
              <a:prstClr val="black">
                <a:alpha val="40000"/>
              </a:prstClr>
            </a:outerShdw>
          </a:effectLst>
        </p:spPr>
        <p:txBody>
          <a:bodyPr wrap="square" lIns="0" tIns="0" rIns="0" bIns="0" rtlCol="0"/>
          <a:lstStyle/>
          <a:p>
            <a:endParaRPr sz="1000">
              <a:latin typeface="Montserrat" pitchFamily="2" charset="0"/>
              <a:cs typeface="Arial" panose="020B0604020202020204" pitchFamily="34" charset="0"/>
            </a:endParaRPr>
          </a:p>
        </p:txBody>
      </p:sp>
      <p:sp>
        <p:nvSpPr>
          <p:cNvPr id="27" name="object 10">
            <a:extLst>
              <a:ext uri="{FF2B5EF4-FFF2-40B4-BE49-F238E27FC236}">
                <a16:creationId xmlns:a16="http://schemas.microsoft.com/office/drawing/2014/main" id="{B229F95D-18EB-4D00-F879-89DDBB439E5D}"/>
              </a:ext>
            </a:extLst>
          </p:cNvPr>
          <p:cNvSpPr txBox="1"/>
          <p:nvPr/>
        </p:nvSpPr>
        <p:spPr>
          <a:xfrm>
            <a:off x="7996175" y="1137200"/>
            <a:ext cx="1462156" cy="338554"/>
          </a:xfrm>
          <a:prstGeom prst="rect">
            <a:avLst/>
          </a:prstGeom>
        </p:spPr>
        <p:txBody>
          <a:bodyPr vert="horz" wrap="square" lIns="0" tIns="167640" rIns="0" bIns="0" rtlCol="0">
            <a:spAutoFit/>
          </a:bodyPr>
          <a:lstStyle/>
          <a:p>
            <a:pPr marL="212725">
              <a:spcBef>
                <a:spcPts val="1320"/>
              </a:spcBef>
            </a:pPr>
            <a:r>
              <a:rPr lang="en-US" sz="1100" b="1" spc="-5" dirty="0">
                <a:solidFill>
                  <a:srgbClr val="FFFFFF"/>
                </a:solidFill>
                <a:latin typeface="Montserrat" pitchFamily="2" charset="0"/>
                <a:cs typeface="Arial" panose="020B0604020202020204" pitchFamily="34" charset="0"/>
              </a:rPr>
              <a:t>Core Services</a:t>
            </a:r>
            <a:endParaRPr sz="1100" dirty="0">
              <a:latin typeface="Montserrat" pitchFamily="2" charset="0"/>
              <a:cs typeface="Arial" panose="020B0604020202020204" pitchFamily="34" charset="0"/>
            </a:endParaRPr>
          </a:p>
        </p:txBody>
      </p:sp>
      <p:sp>
        <p:nvSpPr>
          <p:cNvPr id="28" name="TextBox 27">
            <a:extLst>
              <a:ext uri="{FF2B5EF4-FFF2-40B4-BE49-F238E27FC236}">
                <a16:creationId xmlns:a16="http://schemas.microsoft.com/office/drawing/2014/main" id="{2190609A-7C1E-F2AA-D8E0-0081B1EB5B07}"/>
              </a:ext>
            </a:extLst>
          </p:cNvPr>
          <p:cNvSpPr txBox="1"/>
          <p:nvPr/>
        </p:nvSpPr>
        <p:spPr>
          <a:xfrm>
            <a:off x="8095898" y="1600545"/>
            <a:ext cx="3003054" cy="707886"/>
          </a:xfrm>
          <a:prstGeom prst="rect">
            <a:avLst/>
          </a:prstGeom>
          <a:noFill/>
        </p:spPr>
        <p:txBody>
          <a:bodyPr wrap="square">
            <a:spAutoFit/>
          </a:bodyPr>
          <a:lstStyle/>
          <a:p>
            <a:endParaRPr sz="900" dirty="0">
              <a:latin typeface="Montserrat" pitchFamily="2" charset="0"/>
            </a:endParaRPr>
          </a:p>
          <a:p>
            <a:pPr>
              <a:defRPr sz="2000" b="1">
                <a:solidFill>
                  <a:srgbClr val="006633"/>
                </a:solidFill>
              </a:defRPr>
            </a:pPr>
            <a:r>
              <a:rPr sz="1000" dirty="0">
                <a:solidFill>
                  <a:schemeClr val="accent5"/>
                </a:solidFill>
                <a:latin typeface="Montserrat" pitchFamily="2" charset="0"/>
              </a:rPr>
              <a:t>♻️</a:t>
            </a:r>
            <a:r>
              <a:rPr sz="900" dirty="0">
                <a:solidFill>
                  <a:schemeClr val="accent5"/>
                </a:solidFill>
                <a:latin typeface="Montserrat" pitchFamily="2" charset="0"/>
              </a:rPr>
              <a:t> </a:t>
            </a:r>
            <a:r>
              <a:rPr sz="1100" dirty="0">
                <a:solidFill>
                  <a:schemeClr val="tx1">
                    <a:lumMod val="95000"/>
                    <a:lumOff val="5000"/>
                  </a:schemeClr>
                </a:solidFill>
                <a:latin typeface="Montserrat" pitchFamily="2" charset="0"/>
              </a:rPr>
              <a:t>Waste Management &amp; Recycling</a:t>
            </a:r>
          </a:p>
          <a:p>
            <a:pPr>
              <a:defRPr sz="1400">
                <a:solidFill>
                  <a:srgbClr val="505050"/>
                </a:solidFill>
              </a:defRPr>
            </a:pPr>
            <a:r>
              <a:rPr lang="en-US" sz="1000" dirty="0">
                <a:latin typeface="Montserrat" pitchFamily="2" charset="0"/>
              </a:rPr>
              <a:t>	</a:t>
            </a:r>
          </a:p>
          <a:p>
            <a:pPr>
              <a:defRPr sz="1400">
                <a:solidFill>
                  <a:srgbClr val="505050"/>
                </a:solidFill>
              </a:defRPr>
            </a:pPr>
            <a:r>
              <a:rPr lang="en-US" sz="1000" dirty="0">
                <a:latin typeface="Montserrat" pitchFamily="2" charset="0"/>
              </a:rPr>
              <a:t>Diverting plastic waste from landfills</a:t>
            </a:r>
            <a:endParaRPr sz="900" dirty="0">
              <a:latin typeface="Montserrat" pitchFamily="2" charset="0"/>
            </a:endParaRPr>
          </a:p>
        </p:txBody>
      </p:sp>
      <p:sp>
        <p:nvSpPr>
          <p:cNvPr id="29" name="TextBox 28">
            <a:extLst>
              <a:ext uri="{FF2B5EF4-FFF2-40B4-BE49-F238E27FC236}">
                <a16:creationId xmlns:a16="http://schemas.microsoft.com/office/drawing/2014/main" id="{830D81A3-B643-531E-C589-21B99E7B11E2}"/>
              </a:ext>
            </a:extLst>
          </p:cNvPr>
          <p:cNvSpPr txBox="1"/>
          <p:nvPr/>
        </p:nvSpPr>
        <p:spPr>
          <a:xfrm>
            <a:off x="8095899" y="2328011"/>
            <a:ext cx="3003053" cy="723275"/>
          </a:xfrm>
          <a:prstGeom prst="rect">
            <a:avLst/>
          </a:prstGeom>
          <a:noFill/>
        </p:spPr>
        <p:txBody>
          <a:bodyPr wrap="square">
            <a:spAutoFit/>
          </a:bodyPr>
          <a:lstStyle/>
          <a:p>
            <a:endParaRPr sz="900" dirty="0">
              <a:latin typeface="Montserrat" pitchFamily="2" charset="0"/>
            </a:endParaRPr>
          </a:p>
          <a:p>
            <a:pPr>
              <a:defRPr sz="2000" b="1">
                <a:solidFill>
                  <a:srgbClr val="006633"/>
                </a:solidFill>
              </a:defRPr>
            </a:pPr>
            <a:r>
              <a:rPr lang="en-US" sz="1000" dirty="0">
                <a:solidFill>
                  <a:schemeClr val="accent5"/>
                </a:solidFill>
                <a:latin typeface="Montserrat" pitchFamily="2" charset="0"/>
              </a:rPr>
              <a:t>🏗️ </a:t>
            </a:r>
            <a:r>
              <a:rPr lang="en-US" sz="1100" dirty="0">
                <a:solidFill>
                  <a:schemeClr val="tx1">
                    <a:lumMod val="95000"/>
                    <a:lumOff val="5000"/>
                  </a:schemeClr>
                </a:solidFill>
                <a:latin typeface="Montserrat" pitchFamily="2" charset="0"/>
              </a:rPr>
              <a:t>Fuel Production</a:t>
            </a:r>
          </a:p>
          <a:p>
            <a:pPr>
              <a:defRPr sz="2000" b="1">
                <a:solidFill>
                  <a:srgbClr val="006633"/>
                </a:solidFill>
              </a:defRPr>
            </a:pPr>
            <a:endParaRPr lang="en-US" sz="1100" dirty="0">
              <a:solidFill>
                <a:schemeClr val="tx1">
                  <a:lumMod val="95000"/>
                  <a:lumOff val="5000"/>
                </a:schemeClr>
              </a:solidFill>
              <a:latin typeface="Montserrat" pitchFamily="2" charset="0"/>
            </a:endParaRPr>
          </a:p>
          <a:p>
            <a:pPr>
              <a:defRPr sz="1400">
                <a:solidFill>
                  <a:srgbClr val="505050"/>
                </a:solidFill>
              </a:defRPr>
            </a:pPr>
            <a:r>
              <a:rPr lang="en-US" sz="1000" dirty="0">
                <a:latin typeface="Montserrat" pitchFamily="2" charset="0"/>
              </a:rPr>
              <a:t>Output – a commercial grade diesel fuel</a:t>
            </a:r>
          </a:p>
        </p:txBody>
      </p:sp>
      <p:sp>
        <p:nvSpPr>
          <p:cNvPr id="30" name="TextBox 29">
            <a:extLst>
              <a:ext uri="{FF2B5EF4-FFF2-40B4-BE49-F238E27FC236}">
                <a16:creationId xmlns:a16="http://schemas.microsoft.com/office/drawing/2014/main" id="{9D5F328E-5BC8-5058-9EAE-E655B30725D1}"/>
              </a:ext>
            </a:extLst>
          </p:cNvPr>
          <p:cNvSpPr txBox="1"/>
          <p:nvPr/>
        </p:nvSpPr>
        <p:spPr>
          <a:xfrm>
            <a:off x="8103775" y="3065840"/>
            <a:ext cx="3168134" cy="723275"/>
          </a:xfrm>
          <a:prstGeom prst="rect">
            <a:avLst/>
          </a:prstGeom>
          <a:noFill/>
        </p:spPr>
        <p:txBody>
          <a:bodyPr wrap="square" lIns="91440" tIns="45720" rIns="91440" bIns="45720" anchor="t">
            <a:spAutoFit/>
          </a:bodyPr>
          <a:lstStyle/>
          <a:p>
            <a:endParaRPr sz="900" dirty="0">
              <a:latin typeface="Montserrat" pitchFamily="2" charset="0"/>
            </a:endParaRPr>
          </a:p>
          <a:p>
            <a:pPr>
              <a:defRPr sz="2000" b="1">
                <a:solidFill>
                  <a:srgbClr val="006633"/>
                </a:solidFill>
              </a:defRPr>
            </a:pPr>
            <a:r>
              <a:rPr sz="1000" dirty="0">
                <a:solidFill>
                  <a:schemeClr val="accent5"/>
                </a:solidFill>
                <a:latin typeface="Montserrat" pitchFamily="2" charset="0"/>
              </a:rPr>
              <a:t>⚙️ </a:t>
            </a:r>
            <a:r>
              <a:rPr lang="en-US" sz="1100" dirty="0">
                <a:solidFill>
                  <a:schemeClr val="tx1">
                    <a:lumMod val="95000"/>
                    <a:lumOff val="5000"/>
                  </a:schemeClr>
                </a:solidFill>
                <a:latin typeface="Montserrat" pitchFamily="2" charset="0"/>
              </a:rPr>
              <a:t>Scalable Technology </a:t>
            </a:r>
          </a:p>
          <a:p>
            <a:pPr>
              <a:defRPr sz="2000" b="1">
                <a:solidFill>
                  <a:srgbClr val="006633"/>
                </a:solidFill>
              </a:defRPr>
            </a:pPr>
            <a:endParaRPr sz="1100" dirty="0">
              <a:solidFill>
                <a:schemeClr val="tx1">
                  <a:lumMod val="95000"/>
                  <a:lumOff val="5000"/>
                </a:schemeClr>
              </a:solidFill>
              <a:latin typeface="Montserrat" pitchFamily="2" charset="0"/>
            </a:endParaRPr>
          </a:p>
          <a:p>
            <a:pPr>
              <a:defRPr sz="1400">
                <a:solidFill>
                  <a:srgbClr val="505050"/>
                </a:solidFill>
              </a:defRPr>
            </a:pPr>
            <a:r>
              <a:rPr lang="en-US" sz="1000" dirty="0">
                <a:latin typeface="Montserrat" pitchFamily="2" charset="0"/>
              </a:rPr>
              <a:t>Modular, Independent units used in operations</a:t>
            </a:r>
            <a:endParaRPr sz="1000" dirty="0">
              <a:latin typeface="Montserrat" pitchFamily="2" charset="0"/>
            </a:endParaRPr>
          </a:p>
        </p:txBody>
      </p:sp>
      <p:sp>
        <p:nvSpPr>
          <p:cNvPr id="31" name="TextBox 30">
            <a:extLst>
              <a:ext uri="{FF2B5EF4-FFF2-40B4-BE49-F238E27FC236}">
                <a16:creationId xmlns:a16="http://schemas.microsoft.com/office/drawing/2014/main" id="{7AEEDCE2-EE62-FBFA-1417-7B455F2647A4}"/>
              </a:ext>
            </a:extLst>
          </p:cNvPr>
          <p:cNvSpPr txBox="1"/>
          <p:nvPr/>
        </p:nvSpPr>
        <p:spPr>
          <a:xfrm>
            <a:off x="8157682" y="3822735"/>
            <a:ext cx="2993044" cy="723275"/>
          </a:xfrm>
          <a:prstGeom prst="rect">
            <a:avLst/>
          </a:prstGeom>
          <a:noFill/>
        </p:spPr>
        <p:txBody>
          <a:bodyPr wrap="square">
            <a:spAutoFit/>
          </a:bodyPr>
          <a:lstStyle/>
          <a:p>
            <a:endParaRPr sz="900" dirty="0">
              <a:latin typeface="Montserrat" pitchFamily="2" charset="0"/>
            </a:endParaRPr>
          </a:p>
          <a:p>
            <a:pPr>
              <a:defRPr sz="2000" b="1">
                <a:solidFill>
                  <a:srgbClr val="006633"/>
                </a:solidFill>
              </a:defRPr>
            </a:pPr>
            <a:r>
              <a:rPr sz="1000" dirty="0">
                <a:solidFill>
                  <a:schemeClr val="accent5"/>
                </a:solidFill>
                <a:latin typeface="Montserrat" pitchFamily="2" charset="0"/>
              </a:rPr>
              <a:t>🌱 </a:t>
            </a:r>
            <a:r>
              <a:rPr sz="1100" dirty="0">
                <a:solidFill>
                  <a:schemeClr val="tx1">
                    <a:lumMod val="95000"/>
                    <a:lumOff val="5000"/>
                  </a:schemeClr>
                </a:solidFill>
                <a:latin typeface="Montserrat" pitchFamily="2" charset="0"/>
              </a:rPr>
              <a:t>Sustainability Solutions</a:t>
            </a:r>
            <a:endParaRPr lang="en-US" sz="1100" dirty="0">
              <a:solidFill>
                <a:schemeClr val="tx1">
                  <a:lumMod val="95000"/>
                  <a:lumOff val="5000"/>
                </a:schemeClr>
              </a:solidFill>
              <a:latin typeface="Montserrat" pitchFamily="2" charset="0"/>
            </a:endParaRPr>
          </a:p>
          <a:p>
            <a:pPr>
              <a:defRPr sz="2000" b="1">
                <a:solidFill>
                  <a:srgbClr val="006633"/>
                </a:solidFill>
              </a:defRPr>
            </a:pPr>
            <a:endParaRPr sz="1100" dirty="0">
              <a:solidFill>
                <a:schemeClr val="tx1">
                  <a:lumMod val="95000"/>
                  <a:lumOff val="5000"/>
                </a:schemeClr>
              </a:solidFill>
              <a:latin typeface="Montserrat" pitchFamily="2" charset="0"/>
            </a:endParaRPr>
          </a:p>
          <a:p>
            <a:pPr>
              <a:defRPr sz="1400">
                <a:solidFill>
                  <a:srgbClr val="505050"/>
                </a:solidFill>
              </a:defRPr>
            </a:pPr>
            <a:r>
              <a:rPr lang="en-US" sz="1000" dirty="0">
                <a:latin typeface="Montserrat" pitchFamily="2" charset="0"/>
              </a:rPr>
              <a:t>Clean Fuel and Environmental impact</a:t>
            </a:r>
            <a:endParaRPr sz="1000" dirty="0">
              <a:latin typeface="Montserrat" pitchFamily="2" charset="0"/>
            </a:endParaRPr>
          </a:p>
        </p:txBody>
      </p:sp>
      <p:sp>
        <p:nvSpPr>
          <p:cNvPr id="32" name="object 10">
            <a:extLst>
              <a:ext uri="{FF2B5EF4-FFF2-40B4-BE49-F238E27FC236}">
                <a16:creationId xmlns:a16="http://schemas.microsoft.com/office/drawing/2014/main" id="{6A0B2C57-6F95-910C-985A-81F70E009ACE}"/>
              </a:ext>
            </a:extLst>
          </p:cNvPr>
          <p:cNvSpPr txBox="1"/>
          <p:nvPr/>
        </p:nvSpPr>
        <p:spPr>
          <a:xfrm>
            <a:off x="4255130" y="3224140"/>
            <a:ext cx="1889440" cy="292388"/>
          </a:xfrm>
          <a:prstGeom prst="rect">
            <a:avLst/>
          </a:prstGeom>
        </p:spPr>
        <p:txBody>
          <a:bodyPr vert="horz" wrap="square" lIns="0" tIns="167640" rIns="0" bIns="0" rtlCol="0">
            <a:spAutoFit/>
          </a:bodyPr>
          <a:lstStyle/>
          <a:p>
            <a:pPr marL="212725">
              <a:spcBef>
                <a:spcPts val="1320"/>
              </a:spcBef>
            </a:pPr>
            <a:r>
              <a:rPr lang="en-US" sz="800" b="1" spc="-5" dirty="0">
                <a:solidFill>
                  <a:srgbClr val="FFFFFF"/>
                </a:solidFill>
                <a:latin typeface="Montserrat" pitchFamily="2" charset="0"/>
                <a:cs typeface="Arial" panose="020B0604020202020204" pitchFamily="34" charset="0"/>
              </a:rPr>
              <a:t>Location snapshot</a:t>
            </a:r>
            <a:endParaRPr sz="800" dirty="0">
              <a:latin typeface="Montserrat" pitchFamily="2" charset="0"/>
              <a:cs typeface="Arial" panose="020B0604020202020204" pitchFamily="34" charset="0"/>
            </a:endParaRPr>
          </a:p>
        </p:txBody>
      </p:sp>
      <p:sp>
        <p:nvSpPr>
          <p:cNvPr id="33" name="object 5">
            <a:extLst>
              <a:ext uri="{FF2B5EF4-FFF2-40B4-BE49-F238E27FC236}">
                <a16:creationId xmlns:a16="http://schemas.microsoft.com/office/drawing/2014/main" id="{E3C4342F-52A5-C502-B7EA-95033E0F7426}"/>
              </a:ext>
            </a:extLst>
          </p:cNvPr>
          <p:cNvSpPr/>
          <p:nvPr/>
        </p:nvSpPr>
        <p:spPr>
          <a:xfrm>
            <a:off x="3901383" y="3487165"/>
            <a:ext cx="333980" cy="293048"/>
          </a:xfrm>
          <a:custGeom>
            <a:avLst/>
            <a:gdLst/>
            <a:ahLst/>
            <a:cxnLst/>
            <a:rect l="l" t="t" r="r" b="b"/>
            <a:pathLst>
              <a:path w="616585" h="541019">
                <a:moveTo>
                  <a:pt x="129501" y="0"/>
                </a:moveTo>
                <a:lnTo>
                  <a:pt x="0" y="170052"/>
                </a:lnTo>
                <a:lnTo>
                  <a:pt x="487019" y="540765"/>
                </a:lnTo>
                <a:lnTo>
                  <a:pt x="616521" y="370713"/>
                </a:lnTo>
                <a:lnTo>
                  <a:pt x="129501" y="0"/>
                </a:lnTo>
                <a:close/>
              </a:path>
            </a:pathLst>
          </a:custGeom>
          <a:solidFill>
            <a:srgbClr val="747678"/>
          </a:solidFill>
        </p:spPr>
        <p:txBody>
          <a:bodyPr wrap="square" lIns="0" tIns="0" rIns="0" bIns="0" rtlCol="0"/>
          <a:lstStyle/>
          <a:p>
            <a:endParaRPr sz="1000" dirty="0">
              <a:latin typeface="Montserrat" pitchFamily="2" charset="0"/>
              <a:cs typeface="Arial" panose="020B0604020202020204" pitchFamily="34" charset="0"/>
            </a:endParaRPr>
          </a:p>
        </p:txBody>
      </p:sp>
      <p:sp>
        <p:nvSpPr>
          <p:cNvPr id="34" name="object 7">
            <a:extLst>
              <a:ext uri="{FF2B5EF4-FFF2-40B4-BE49-F238E27FC236}">
                <a16:creationId xmlns:a16="http://schemas.microsoft.com/office/drawing/2014/main" id="{A0E21400-8FB9-E1A4-32EA-AD10BA44AA27}"/>
              </a:ext>
            </a:extLst>
          </p:cNvPr>
          <p:cNvSpPr/>
          <p:nvPr/>
        </p:nvSpPr>
        <p:spPr>
          <a:xfrm>
            <a:off x="4067151" y="3255987"/>
            <a:ext cx="3737753" cy="1648581"/>
          </a:xfrm>
          <a:prstGeom prst="roundRect">
            <a:avLst>
              <a:gd name="adj" fmla="val 4513"/>
            </a:avLst>
          </a:prstGeom>
          <a:solidFill>
            <a:schemeClr val="bg1">
              <a:lumMod val="95000"/>
            </a:schemeClr>
          </a:solidFill>
          <a:effectLst>
            <a:outerShdw blurRad="50800" dist="38100" dir="2700000" algn="tl" rotWithShape="0">
              <a:prstClr val="black">
                <a:alpha val="40000"/>
              </a:prstClr>
            </a:outerShdw>
          </a:effectLst>
        </p:spPr>
        <p:txBody>
          <a:bodyPr wrap="square" lIns="0" tIns="0" rIns="0" bIns="0" rtlCol="0"/>
          <a:lstStyle/>
          <a:p>
            <a:endParaRPr sz="1000" dirty="0">
              <a:latin typeface="Montserrat" pitchFamily="2" charset="0"/>
              <a:cs typeface="Arial" panose="020B0604020202020204" pitchFamily="34" charset="0"/>
            </a:endParaRPr>
          </a:p>
        </p:txBody>
      </p:sp>
      <p:sp>
        <p:nvSpPr>
          <p:cNvPr id="35" name="object 9">
            <a:extLst>
              <a:ext uri="{FF2B5EF4-FFF2-40B4-BE49-F238E27FC236}">
                <a16:creationId xmlns:a16="http://schemas.microsoft.com/office/drawing/2014/main" id="{90214FFB-BDD2-1D26-F3DD-34ADC818322F}"/>
              </a:ext>
            </a:extLst>
          </p:cNvPr>
          <p:cNvSpPr/>
          <p:nvPr/>
        </p:nvSpPr>
        <p:spPr>
          <a:xfrm>
            <a:off x="3901382" y="3342797"/>
            <a:ext cx="2628740" cy="221282"/>
          </a:xfrm>
          <a:custGeom>
            <a:avLst/>
            <a:gdLst/>
            <a:ahLst/>
            <a:cxnLst/>
            <a:rect l="l" t="t" r="r" b="b"/>
            <a:pathLst>
              <a:path w="2382520" h="601980">
                <a:moveTo>
                  <a:pt x="0" y="601979"/>
                </a:moveTo>
                <a:lnTo>
                  <a:pt x="2382012" y="601979"/>
                </a:lnTo>
                <a:lnTo>
                  <a:pt x="2382012" y="0"/>
                </a:lnTo>
                <a:lnTo>
                  <a:pt x="0" y="0"/>
                </a:lnTo>
                <a:lnTo>
                  <a:pt x="0" y="601979"/>
                </a:lnTo>
                <a:close/>
              </a:path>
            </a:pathLst>
          </a:custGeom>
          <a:solidFill>
            <a:srgbClr val="333333"/>
          </a:solidFill>
          <a:ln>
            <a:solidFill>
              <a:srgbClr val="475CAB"/>
            </a:solidFill>
          </a:ln>
          <a:effectLst>
            <a:outerShdw blurRad="50800" dist="38100" dir="2700000" algn="tl" rotWithShape="0">
              <a:prstClr val="black">
                <a:alpha val="40000"/>
              </a:prstClr>
            </a:outerShdw>
          </a:effectLst>
        </p:spPr>
        <p:txBody>
          <a:bodyPr wrap="square" lIns="0" tIns="0" rIns="0" bIns="0" rtlCol="0"/>
          <a:lstStyle/>
          <a:p>
            <a:endParaRPr sz="1000">
              <a:latin typeface="Montserrat" pitchFamily="2" charset="0"/>
              <a:cs typeface="Arial" panose="020B0604020202020204" pitchFamily="34" charset="0"/>
            </a:endParaRPr>
          </a:p>
        </p:txBody>
      </p:sp>
      <p:sp>
        <p:nvSpPr>
          <p:cNvPr id="36" name="object 10">
            <a:extLst>
              <a:ext uri="{FF2B5EF4-FFF2-40B4-BE49-F238E27FC236}">
                <a16:creationId xmlns:a16="http://schemas.microsoft.com/office/drawing/2014/main" id="{6F413E33-0ED9-29D5-4FEB-7CB35CFE5850}"/>
              </a:ext>
            </a:extLst>
          </p:cNvPr>
          <p:cNvSpPr txBox="1"/>
          <p:nvPr/>
        </p:nvSpPr>
        <p:spPr>
          <a:xfrm>
            <a:off x="3617624" y="3196670"/>
            <a:ext cx="2646998" cy="338554"/>
          </a:xfrm>
          <a:prstGeom prst="rect">
            <a:avLst/>
          </a:prstGeom>
        </p:spPr>
        <p:txBody>
          <a:bodyPr vert="horz" wrap="square" lIns="0" tIns="167640" rIns="0" bIns="0" rtlCol="0">
            <a:spAutoFit/>
          </a:bodyPr>
          <a:lstStyle/>
          <a:p>
            <a:pPr marL="212725" algn="ctr">
              <a:spcBef>
                <a:spcPts val="1320"/>
              </a:spcBef>
            </a:pPr>
            <a:r>
              <a:rPr lang="en-US" sz="1100" b="1" spc="-5" dirty="0">
                <a:solidFill>
                  <a:srgbClr val="FFFFFF"/>
                </a:solidFill>
                <a:latin typeface="Montserrat" pitchFamily="2" charset="0"/>
                <a:cs typeface="Arial" panose="020B0604020202020204" pitchFamily="34" charset="0"/>
              </a:rPr>
              <a:t>Clientele/Industries Served</a:t>
            </a:r>
            <a:endParaRPr sz="1100" dirty="0">
              <a:latin typeface="Montserrat" pitchFamily="2" charset="0"/>
              <a:cs typeface="Arial" panose="020B0604020202020204" pitchFamily="34" charset="0"/>
            </a:endParaRPr>
          </a:p>
        </p:txBody>
      </p:sp>
      <p:sp>
        <p:nvSpPr>
          <p:cNvPr id="37" name="TextBox 36">
            <a:extLst>
              <a:ext uri="{FF2B5EF4-FFF2-40B4-BE49-F238E27FC236}">
                <a16:creationId xmlns:a16="http://schemas.microsoft.com/office/drawing/2014/main" id="{4E634DA9-DCC1-2489-7E3F-5D76EBF9A5E7}"/>
              </a:ext>
            </a:extLst>
          </p:cNvPr>
          <p:cNvSpPr txBox="1"/>
          <p:nvPr/>
        </p:nvSpPr>
        <p:spPr>
          <a:xfrm>
            <a:off x="4419827" y="3669025"/>
            <a:ext cx="1591850" cy="400110"/>
          </a:xfrm>
          <a:prstGeom prst="rect">
            <a:avLst/>
          </a:prstGeom>
          <a:noFill/>
        </p:spPr>
        <p:txBody>
          <a:bodyPr wrap="square">
            <a:spAutoFit/>
          </a:bodyPr>
          <a:lstStyle/>
          <a:p>
            <a:pPr algn="ctr"/>
            <a:r>
              <a:rPr lang="en-US" sz="1000" b="1" dirty="0">
                <a:latin typeface="Montserrat" pitchFamily="2" charset="0"/>
              </a:rPr>
              <a:t>Logistics &amp; Transportation</a:t>
            </a:r>
          </a:p>
        </p:txBody>
      </p:sp>
      <p:sp>
        <p:nvSpPr>
          <p:cNvPr id="38" name="TextBox 37">
            <a:extLst>
              <a:ext uri="{FF2B5EF4-FFF2-40B4-BE49-F238E27FC236}">
                <a16:creationId xmlns:a16="http://schemas.microsoft.com/office/drawing/2014/main" id="{7FBB2A9D-1C87-D16B-751D-5A48DFE00B2C}"/>
              </a:ext>
            </a:extLst>
          </p:cNvPr>
          <p:cNvSpPr txBox="1"/>
          <p:nvPr/>
        </p:nvSpPr>
        <p:spPr>
          <a:xfrm>
            <a:off x="4514075" y="4324191"/>
            <a:ext cx="1591850" cy="255644"/>
          </a:xfrm>
          <a:prstGeom prst="rect">
            <a:avLst/>
          </a:prstGeom>
          <a:noFill/>
        </p:spPr>
        <p:txBody>
          <a:bodyPr wrap="square">
            <a:spAutoFit/>
          </a:bodyPr>
          <a:lstStyle/>
          <a:p>
            <a:pPr algn="ctr"/>
            <a:r>
              <a:rPr lang="en-US" sz="1000" b="1" dirty="0">
                <a:latin typeface="Montserrat" pitchFamily="2" charset="0"/>
              </a:rPr>
              <a:t>Power Generation</a:t>
            </a:r>
          </a:p>
        </p:txBody>
      </p:sp>
      <p:sp>
        <p:nvSpPr>
          <p:cNvPr id="39" name="TextBox 38">
            <a:extLst>
              <a:ext uri="{FF2B5EF4-FFF2-40B4-BE49-F238E27FC236}">
                <a16:creationId xmlns:a16="http://schemas.microsoft.com/office/drawing/2014/main" id="{9CCC6E97-7AE8-E03D-10C9-782F4F586525}"/>
              </a:ext>
            </a:extLst>
          </p:cNvPr>
          <p:cNvSpPr txBox="1"/>
          <p:nvPr/>
        </p:nvSpPr>
        <p:spPr>
          <a:xfrm>
            <a:off x="6526874" y="3661951"/>
            <a:ext cx="1139762" cy="400110"/>
          </a:xfrm>
          <a:prstGeom prst="rect">
            <a:avLst/>
          </a:prstGeom>
          <a:noFill/>
        </p:spPr>
        <p:txBody>
          <a:bodyPr wrap="square">
            <a:spAutoFit/>
          </a:bodyPr>
          <a:lstStyle/>
          <a:p>
            <a:pPr algn="ctr"/>
            <a:r>
              <a:rPr lang="en-US" sz="1000" b="1" dirty="0">
                <a:latin typeface="Montserrat" pitchFamily="2" charset="0"/>
              </a:rPr>
              <a:t>Industrial Operations</a:t>
            </a:r>
          </a:p>
        </p:txBody>
      </p:sp>
      <p:sp>
        <p:nvSpPr>
          <p:cNvPr id="40" name="TextBox 39">
            <a:extLst>
              <a:ext uri="{FF2B5EF4-FFF2-40B4-BE49-F238E27FC236}">
                <a16:creationId xmlns:a16="http://schemas.microsoft.com/office/drawing/2014/main" id="{BA55D5FF-EE93-C66E-9AE4-951419C87A6E}"/>
              </a:ext>
            </a:extLst>
          </p:cNvPr>
          <p:cNvSpPr txBox="1"/>
          <p:nvPr/>
        </p:nvSpPr>
        <p:spPr>
          <a:xfrm>
            <a:off x="6524943" y="4168850"/>
            <a:ext cx="1254266" cy="553998"/>
          </a:xfrm>
          <a:prstGeom prst="rect">
            <a:avLst/>
          </a:prstGeom>
          <a:noFill/>
        </p:spPr>
        <p:txBody>
          <a:bodyPr wrap="square">
            <a:spAutoFit/>
          </a:bodyPr>
          <a:lstStyle/>
          <a:p>
            <a:pPr algn="ctr"/>
            <a:r>
              <a:rPr lang="en-US" sz="1000" b="1" dirty="0">
                <a:latin typeface="Montserrat" pitchFamily="2" charset="0"/>
              </a:rPr>
              <a:t>Municipalities / government contracts</a:t>
            </a:r>
          </a:p>
        </p:txBody>
      </p:sp>
      <p:pic>
        <p:nvPicPr>
          <p:cNvPr id="41" name="Graphic 40" descr="Contract outline">
            <a:extLst>
              <a:ext uri="{FF2B5EF4-FFF2-40B4-BE49-F238E27FC236}">
                <a16:creationId xmlns:a16="http://schemas.microsoft.com/office/drawing/2014/main" id="{0588AED1-026C-AAAE-7343-B06C4B39849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10229" y="4202948"/>
            <a:ext cx="408373" cy="408373"/>
          </a:xfrm>
          <a:prstGeom prst="rect">
            <a:avLst/>
          </a:prstGeom>
        </p:spPr>
      </p:pic>
      <p:pic>
        <p:nvPicPr>
          <p:cNvPr id="42" name="Graphic 41" descr="Oil Rig outline">
            <a:extLst>
              <a:ext uri="{FF2B5EF4-FFF2-40B4-BE49-F238E27FC236}">
                <a16:creationId xmlns:a16="http://schemas.microsoft.com/office/drawing/2014/main" id="{354652F7-4FD3-D6B1-9BB6-EB9BFC3076A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12012" y="3612077"/>
            <a:ext cx="430144" cy="430144"/>
          </a:xfrm>
          <a:prstGeom prst="rect">
            <a:avLst/>
          </a:prstGeom>
        </p:spPr>
      </p:pic>
      <p:pic>
        <p:nvPicPr>
          <p:cNvPr id="43" name="Graphic 42" descr="Dump truck">
            <a:extLst>
              <a:ext uri="{FF2B5EF4-FFF2-40B4-BE49-F238E27FC236}">
                <a16:creationId xmlns:a16="http://schemas.microsoft.com/office/drawing/2014/main" id="{242CA5A2-9D46-1C90-6B76-89B1CB7F0A9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51773" y="3647122"/>
            <a:ext cx="429768" cy="429768"/>
          </a:xfrm>
          <a:prstGeom prst="rect">
            <a:avLst/>
          </a:prstGeom>
        </p:spPr>
      </p:pic>
      <p:pic>
        <p:nvPicPr>
          <p:cNvPr id="44" name="Graphic 43" descr="High voltage">
            <a:extLst>
              <a:ext uri="{FF2B5EF4-FFF2-40B4-BE49-F238E27FC236}">
                <a16:creationId xmlns:a16="http://schemas.microsoft.com/office/drawing/2014/main" id="{8E7B8BCC-B01F-C381-3041-09C73A99C32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180002" y="4223488"/>
            <a:ext cx="429768" cy="429768"/>
          </a:xfrm>
          <a:prstGeom prst="rect">
            <a:avLst/>
          </a:prstGeom>
        </p:spPr>
      </p:pic>
      <p:sp>
        <p:nvSpPr>
          <p:cNvPr id="46" name="Title 1">
            <a:extLst>
              <a:ext uri="{FF2B5EF4-FFF2-40B4-BE49-F238E27FC236}">
                <a16:creationId xmlns:a16="http://schemas.microsoft.com/office/drawing/2014/main" id="{B7245712-8ABB-A465-B19D-822FBDC5488A}"/>
              </a:ext>
            </a:extLst>
          </p:cNvPr>
          <p:cNvSpPr txBox="1">
            <a:spLocks/>
          </p:cNvSpPr>
          <p:nvPr/>
        </p:nvSpPr>
        <p:spPr>
          <a:xfrm>
            <a:off x="587374" y="304800"/>
            <a:ext cx="7991475" cy="429768"/>
          </a:xfrm>
          <a:prstGeom prst="rect">
            <a:avLst/>
          </a:prstGeom>
        </p:spPr>
        <p:txBody>
          <a:bodyPr vert="horz" lIns="0" tIns="0" rIns="0" bIns="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Montserrat" pitchFamily="2" charset="0"/>
              </a:rPr>
              <a:t>About the Company </a:t>
            </a:r>
          </a:p>
        </p:txBody>
      </p:sp>
      <p:sp>
        <p:nvSpPr>
          <p:cNvPr id="2" name="object 7">
            <a:extLst>
              <a:ext uri="{FF2B5EF4-FFF2-40B4-BE49-F238E27FC236}">
                <a16:creationId xmlns:a16="http://schemas.microsoft.com/office/drawing/2014/main" id="{9C2FD50E-8C11-6ECC-0A47-26BB09B2A4EA}"/>
              </a:ext>
            </a:extLst>
          </p:cNvPr>
          <p:cNvSpPr/>
          <p:nvPr/>
        </p:nvSpPr>
        <p:spPr>
          <a:xfrm>
            <a:off x="581872" y="3258871"/>
            <a:ext cx="3122640" cy="1637921"/>
          </a:xfrm>
          <a:prstGeom prst="roundRect">
            <a:avLst>
              <a:gd name="adj" fmla="val 4513"/>
            </a:avLst>
          </a:prstGeom>
          <a:solidFill>
            <a:schemeClr val="bg1">
              <a:lumMod val="95000"/>
            </a:schemeClr>
          </a:solidFill>
          <a:effectLst>
            <a:outerShdw blurRad="50800" dist="38100" dir="2700000" algn="tl" rotWithShape="0">
              <a:prstClr val="black">
                <a:alpha val="40000"/>
              </a:prstClr>
            </a:outerShdw>
          </a:effectLst>
        </p:spPr>
        <p:txBody>
          <a:bodyPr wrap="square" lIns="0" tIns="0" rIns="0" bIns="0" rtlCol="0"/>
          <a:lstStyle/>
          <a:p>
            <a:pPr marL="171450" lvl="0" indent="-171450" eaLnBrk="0" fontAlgn="base" hangingPunct="0">
              <a:spcBef>
                <a:spcPct val="0"/>
              </a:spcBef>
              <a:spcAft>
                <a:spcPct val="0"/>
              </a:spcAft>
              <a:buFont typeface="Arial" panose="020B0604020202020204" pitchFamily="34" charset="0"/>
              <a:buChar char="•"/>
            </a:pPr>
            <a:endParaRPr lang="en-US" altLang="en-US" sz="1000" dirty="0">
              <a:latin typeface="Montserrat" pitchFamily="2" charset="0"/>
            </a:endParaRPr>
          </a:p>
          <a:p>
            <a:pPr lvl="0" eaLnBrk="0" fontAlgn="base" hangingPunct="0">
              <a:spcBef>
                <a:spcPct val="0"/>
              </a:spcBef>
              <a:spcAft>
                <a:spcPct val="0"/>
              </a:spcAft>
            </a:pPr>
            <a:endParaRPr lang="en-US" altLang="en-US" sz="1000" dirty="0">
              <a:latin typeface="Montserrat" pitchFamily="2" charset="0"/>
            </a:endParaRPr>
          </a:p>
          <a:p>
            <a:pPr lvl="0" eaLnBrk="0" fontAlgn="base" hangingPunct="0">
              <a:spcBef>
                <a:spcPct val="0"/>
              </a:spcBef>
              <a:spcAft>
                <a:spcPct val="0"/>
              </a:spcAft>
            </a:pPr>
            <a:endParaRPr lang="en-US" altLang="en-US" sz="1000" dirty="0">
              <a:latin typeface="Montserrat" pitchFamily="2" charset="0"/>
            </a:endParaRPr>
          </a:p>
          <a:p>
            <a:pPr marL="171450" indent="-171450" algn="just" eaLnBrk="0" fontAlgn="base" hangingPunct="0">
              <a:spcBef>
                <a:spcPct val="0"/>
              </a:spcBef>
              <a:spcAft>
                <a:spcPct val="0"/>
              </a:spcAft>
              <a:buFont typeface="Arial" panose="020B0604020202020204" pitchFamily="34" charset="0"/>
              <a:buChar char="•"/>
            </a:pPr>
            <a:r>
              <a:rPr lang="en-US" altLang="en-US" sz="1000" b="1" dirty="0">
                <a:latin typeface="Montserrat" pitchFamily="2" charset="0"/>
              </a:rPr>
              <a:t>Mayer Green </a:t>
            </a:r>
            <a:r>
              <a:rPr lang="en-US" altLang="en-US" sz="1000" dirty="0">
                <a:latin typeface="Montserrat" pitchFamily="2" charset="0"/>
              </a:rPr>
              <a:t>is a proven entrepreneur who has founded and scaled consumer brands, including lilacandcreme.com and blueterry.com, from concept to commercialization, bringing a strong execution focus and hands-on experience across early-stage growth and scale-up.</a:t>
            </a:r>
            <a:endParaRPr sz="1000" dirty="0">
              <a:latin typeface="Montserrat" pitchFamily="2" charset="0"/>
            </a:endParaRPr>
          </a:p>
        </p:txBody>
      </p:sp>
      <p:sp>
        <p:nvSpPr>
          <p:cNvPr id="3" name="object 9">
            <a:extLst>
              <a:ext uri="{FF2B5EF4-FFF2-40B4-BE49-F238E27FC236}">
                <a16:creationId xmlns:a16="http://schemas.microsoft.com/office/drawing/2014/main" id="{CCBB321A-7883-8C96-AF2C-81A5E17AFAD0}"/>
              </a:ext>
            </a:extLst>
          </p:cNvPr>
          <p:cNvSpPr/>
          <p:nvPr/>
        </p:nvSpPr>
        <p:spPr>
          <a:xfrm>
            <a:off x="512487" y="3362849"/>
            <a:ext cx="2628740" cy="221282"/>
          </a:xfrm>
          <a:custGeom>
            <a:avLst/>
            <a:gdLst/>
            <a:ahLst/>
            <a:cxnLst/>
            <a:rect l="l" t="t" r="r" b="b"/>
            <a:pathLst>
              <a:path w="2382520" h="601980">
                <a:moveTo>
                  <a:pt x="0" y="601979"/>
                </a:moveTo>
                <a:lnTo>
                  <a:pt x="2382012" y="601979"/>
                </a:lnTo>
                <a:lnTo>
                  <a:pt x="2382012" y="0"/>
                </a:lnTo>
                <a:lnTo>
                  <a:pt x="0" y="0"/>
                </a:lnTo>
                <a:lnTo>
                  <a:pt x="0" y="601979"/>
                </a:lnTo>
                <a:close/>
              </a:path>
            </a:pathLst>
          </a:custGeom>
          <a:solidFill>
            <a:srgbClr val="333333"/>
          </a:solidFill>
          <a:ln>
            <a:solidFill>
              <a:srgbClr val="475CAB"/>
            </a:solidFill>
          </a:ln>
          <a:effectLst>
            <a:outerShdw blurRad="50800" dist="38100" dir="2700000" algn="tl" rotWithShape="0">
              <a:prstClr val="black">
                <a:alpha val="40000"/>
              </a:prstClr>
            </a:outerShdw>
          </a:effectLst>
        </p:spPr>
        <p:txBody>
          <a:bodyPr wrap="square" lIns="0" tIns="0" rIns="0" bIns="0" rtlCol="0"/>
          <a:lstStyle/>
          <a:p>
            <a:endParaRPr sz="1000">
              <a:latin typeface="Montserrat" pitchFamily="2" charset="0"/>
              <a:cs typeface="Arial" panose="020B0604020202020204" pitchFamily="34" charset="0"/>
            </a:endParaRPr>
          </a:p>
        </p:txBody>
      </p:sp>
      <p:sp>
        <p:nvSpPr>
          <p:cNvPr id="5" name="object 10">
            <a:extLst>
              <a:ext uri="{FF2B5EF4-FFF2-40B4-BE49-F238E27FC236}">
                <a16:creationId xmlns:a16="http://schemas.microsoft.com/office/drawing/2014/main" id="{D8248E1B-164A-F851-C031-A11291C9C1DD}"/>
              </a:ext>
            </a:extLst>
          </p:cNvPr>
          <p:cNvSpPr txBox="1"/>
          <p:nvPr/>
        </p:nvSpPr>
        <p:spPr>
          <a:xfrm>
            <a:off x="479386" y="3206697"/>
            <a:ext cx="2646998" cy="338554"/>
          </a:xfrm>
          <a:prstGeom prst="rect">
            <a:avLst/>
          </a:prstGeom>
        </p:spPr>
        <p:txBody>
          <a:bodyPr vert="horz" wrap="square" lIns="0" tIns="167640" rIns="0" bIns="0" rtlCol="0" anchor="t">
            <a:spAutoFit/>
          </a:bodyPr>
          <a:lstStyle/>
          <a:p>
            <a:pPr marL="212725">
              <a:spcBef>
                <a:spcPts val="1320"/>
              </a:spcBef>
            </a:pPr>
            <a:r>
              <a:rPr lang="en-US" sz="1100" b="1" spc="-5" dirty="0">
                <a:solidFill>
                  <a:srgbClr val="FFFFFF"/>
                </a:solidFill>
                <a:latin typeface="Montserrat"/>
                <a:cs typeface="Arial"/>
              </a:rPr>
              <a:t>Founder Profile</a:t>
            </a:r>
          </a:p>
        </p:txBody>
      </p:sp>
      <p:pic>
        <p:nvPicPr>
          <p:cNvPr id="8" name="Picture 7">
            <a:extLst>
              <a:ext uri="{FF2B5EF4-FFF2-40B4-BE49-F238E27FC236}">
                <a16:creationId xmlns:a16="http://schemas.microsoft.com/office/drawing/2014/main" id="{2941673A-1D2D-CDEB-1533-D72DAB113F9F}"/>
              </a:ext>
            </a:extLst>
          </p:cNvPr>
          <p:cNvPicPr>
            <a:picLocks noChangeAspect="1"/>
          </p:cNvPicPr>
          <p:nvPr/>
        </p:nvPicPr>
        <p:blipFill>
          <a:blip r:embed="rId10"/>
          <a:stretch>
            <a:fillRect/>
          </a:stretch>
        </p:blipFill>
        <p:spPr>
          <a:xfrm>
            <a:off x="696355" y="1468653"/>
            <a:ext cx="357832" cy="326940"/>
          </a:xfrm>
          <a:prstGeom prst="rect">
            <a:avLst/>
          </a:prstGeom>
        </p:spPr>
      </p:pic>
      <p:sp>
        <p:nvSpPr>
          <p:cNvPr id="9" name="TextBox 8">
            <a:extLst>
              <a:ext uri="{FF2B5EF4-FFF2-40B4-BE49-F238E27FC236}">
                <a16:creationId xmlns:a16="http://schemas.microsoft.com/office/drawing/2014/main" id="{6E9A3657-401C-8BFE-5FA4-C08D6CA0026F}"/>
              </a:ext>
            </a:extLst>
          </p:cNvPr>
          <p:cNvSpPr txBox="1"/>
          <p:nvPr/>
        </p:nvSpPr>
        <p:spPr>
          <a:xfrm>
            <a:off x="1069308" y="1499519"/>
            <a:ext cx="2344545" cy="246221"/>
          </a:xfrm>
          <a:prstGeom prst="rect">
            <a:avLst/>
          </a:prstGeom>
          <a:noFill/>
        </p:spPr>
        <p:txBody>
          <a:bodyPr wrap="square" lIns="91440" tIns="45720" rIns="91440" bIns="45720" anchor="t">
            <a:spAutoFit/>
          </a:bodyPr>
          <a:lstStyle/>
          <a:p>
            <a:pPr algn="ctr"/>
            <a:r>
              <a:rPr lang="en-US" sz="1000" dirty="0">
                <a:latin typeface="Montserrat"/>
              </a:rPr>
              <a:t>Leased Land – 20,000 Sq. Ft.</a:t>
            </a:r>
            <a:endParaRPr lang="en-US" dirty="0"/>
          </a:p>
        </p:txBody>
      </p:sp>
      <p:pic>
        <p:nvPicPr>
          <p:cNvPr id="10" name="Picture 9">
            <a:extLst>
              <a:ext uri="{FF2B5EF4-FFF2-40B4-BE49-F238E27FC236}">
                <a16:creationId xmlns:a16="http://schemas.microsoft.com/office/drawing/2014/main" id="{1B79460F-F567-5B4E-AD8A-5750638D8B1B}"/>
              </a:ext>
            </a:extLst>
          </p:cNvPr>
          <p:cNvPicPr>
            <a:picLocks noChangeAspect="1"/>
          </p:cNvPicPr>
          <p:nvPr/>
        </p:nvPicPr>
        <p:blipFill>
          <a:blip r:embed="rId11"/>
          <a:stretch>
            <a:fillRect/>
          </a:stretch>
        </p:blipFill>
        <p:spPr>
          <a:xfrm>
            <a:off x="713731" y="1887624"/>
            <a:ext cx="364267" cy="353970"/>
          </a:xfrm>
          <a:prstGeom prst="rect">
            <a:avLst/>
          </a:prstGeom>
        </p:spPr>
      </p:pic>
      <p:sp>
        <p:nvSpPr>
          <p:cNvPr id="11" name="TextBox 10">
            <a:extLst>
              <a:ext uri="{FF2B5EF4-FFF2-40B4-BE49-F238E27FC236}">
                <a16:creationId xmlns:a16="http://schemas.microsoft.com/office/drawing/2014/main" id="{40569920-2901-B3E4-89ED-88919C5922E1}"/>
              </a:ext>
            </a:extLst>
          </p:cNvPr>
          <p:cNvSpPr txBox="1"/>
          <p:nvPr/>
        </p:nvSpPr>
        <p:spPr>
          <a:xfrm>
            <a:off x="976632" y="1901114"/>
            <a:ext cx="2344545" cy="246221"/>
          </a:xfrm>
          <a:prstGeom prst="rect">
            <a:avLst/>
          </a:prstGeom>
          <a:noFill/>
        </p:spPr>
        <p:txBody>
          <a:bodyPr wrap="square" lIns="91440" tIns="45720" rIns="91440" bIns="45720" anchor="t">
            <a:spAutoFit/>
          </a:bodyPr>
          <a:lstStyle/>
          <a:p>
            <a:pPr algn="ctr"/>
            <a:r>
              <a:rPr lang="en-US" sz="1000" dirty="0">
                <a:latin typeface="Montserrat"/>
              </a:rPr>
              <a:t>Manpower – 8 Employees</a:t>
            </a:r>
          </a:p>
        </p:txBody>
      </p:sp>
      <p:pic>
        <p:nvPicPr>
          <p:cNvPr id="45" name="Picture 44">
            <a:extLst>
              <a:ext uri="{FF2B5EF4-FFF2-40B4-BE49-F238E27FC236}">
                <a16:creationId xmlns:a16="http://schemas.microsoft.com/office/drawing/2014/main" id="{185F88A7-819A-BF77-9692-452C24BAB12E}"/>
              </a:ext>
            </a:extLst>
          </p:cNvPr>
          <p:cNvPicPr>
            <a:picLocks noChangeAspect="1"/>
          </p:cNvPicPr>
          <p:nvPr/>
        </p:nvPicPr>
        <p:blipFill>
          <a:blip r:embed="rId12"/>
          <a:stretch>
            <a:fillRect/>
          </a:stretch>
        </p:blipFill>
        <p:spPr>
          <a:xfrm>
            <a:off x="644868" y="2313030"/>
            <a:ext cx="460805" cy="399021"/>
          </a:xfrm>
          <a:prstGeom prst="rect">
            <a:avLst/>
          </a:prstGeom>
        </p:spPr>
      </p:pic>
      <p:sp>
        <p:nvSpPr>
          <p:cNvPr id="47" name="TextBox 46">
            <a:extLst>
              <a:ext uri="{FF2B5EF4-FFF2-40B4-BE49-F238E27FC236}">
                <a16:creationId xmlns:a16="http://schemas.microsoft.com/office/drawing/2014/main" id="{E5B9EBD2-71BA-217F-0E6D-F791BD109CDC}"/>
              </a:ext>
            </a:extLst>
          </p:cNvPr>
          <p:cNvSpPr txBox="1"/>
          <p:nvPr/>
        </p:nvSpPr>
        <p:spPr>
          <a:xfrm>
            <a:off x="986930" y="2323303"/>
            <a:ext cx="2344545" cy="246221"/>
          </a:xfrm>
          <a:prstGeom prst="rect">
            <a:avLst/>
          </a:prstGeom>
          <a:noFill/>
        </p:spPr>
        <p:txBody>
          <a:bodyPr wrap="square" lIns="91440" tIns="45720" rIns="91440" bIns="45720" anchor="t">
            <a:spAutoFit/>
          </a:bodyPr>
          <a:lstStyle/>
          <a:p>
            <a:pPr algn="ctr"/>
            <a:r>
              <a:rPr lang="en-US" sz="1000" dirty="0">
                <a:latin typeface="Montserrat"/>
              </a:rPr>
              <a:t>One Machine working 24* 7</a:t>
            </a:r>
          </a:p>
        </p:txBody>
      </p:sp>
      <p:pic>
        <p:nvPicPr>
          <p:cNvPr id="49" name="Picture 48">
            <a:extLst>
              <a:ext uri="{FF2B5EF4-FFF2-40B4-BE49-F238E27FC236}">
                <a16:creationId xmlns:a16="http://schemas.microsoft.com/office/drawing/2014/main" id="{2CD4C53F-E57E-FA07-F168-113A8500BB56}"/>
              </a:ext>
            </a:extLst>
          </p:cNvPr>
          <p:cNvPicPr>
            <a:picLocks noChangeAspect="1"/>
          </p:cNvPicPr>
          <p:nvPr/>
        </p:nvPicPr>
        <p:blipFill>
          <a:blip r:embed="rId13"/>
          <a:stretch>
            <a:fillRect/>
          </a:stretch>
        </p:blipFill>
        <p:spPr>
          <a:xfrm>
            <a:off x="716949" y="2735220"/>
            <a:ext cx="357832" cy="378426"/>
          </a:xfrm>
          <a:prstGeom prst="rect">
            <a:avLst/>
          </a:prstGeom>
        </p:spPr>
      </p:pic>
      <p:sp>
        <p:nvSpPr>
          <p:cNvPr id="50" name="TextBox 49">
            <a:extLst>
              <a:ext uri="{FF2B5EF4-FFF2-40B4-BE49-F238E27FC236}">
                <a16:creationId xmlns:a16="http://schemas.microsoft.com/office/drawing/2014/main" id="{CA3B201F-B60A-344B-892D-D5D4ABC1E482}"/>
              </a:ext>
            </a:extLst>
          </p:cNvPr>
          <p:cNvSpPr txBox="1"/>
          <p:nvPr/>
        </p:nvSpPr>
        <p:spPr>
          <a:xfrm>
            <a:off x="873659" y="2714600"/>
            <a:ext cx="2993274" cy="400110"/>
          </a:xfrm>
          <a:prstGeom prst="rect">
            <a:avLst/>
          </a:prstGeom>
          <a:noFill/>
        </p:spPr>
        <p:txBody>
          <a:bodyPr wrap="square" lIns="91440" tIns="45720" rIns="91440" bIns="45720" anchor="t">
            <a:spAutoFit/>
          </a:bodyPr>
          <a:lstStyle/>
          <a:p>
            <a:pPr algn="ctr"/>
            <a:r>
              <a:rPr lang="en-US" sz="1000" dirty="0">
                <a:latin typeface="Montserrat"/>
                <a:ea typeface="Calibri"/>
                <a:cs typeface="Calibri"/>
              </a:rPr>
              <a:t>One ton of plastic transformed into 700 liters of fuel </a:t>
            </a:r>
            <a:endParaRPr lang="en-US" dirty="0"/>
          </a:p>
        </p:txBody>
      </p:sp>
    </p:spTree>
    <p:extLst>
      <p:ext uri="{BB962C8B-B14F-4D97-AF65-F5344CB8AC3E}">
        <p14:creationId xmlns:p14="http://schemas.microsoft.com/office/powerpoint/2010/main" val="2691029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142F395A-6DA8-D067-C65D-2FA44C4B9B64}"/>
              </a:ext>
            </a:extLst>
          </p:cNvPr>
          <p:cNvSpPr txBox="1">
            <a:spLocks/>
          </p:cNvSpPr>
          <p:nvPr/>
        </p:nvSpPr>
        <p:spPr>
          <a:xfrm>
            <a:off x="587375" y="316375"/>
            <a:ext cx="10566400" cy="6093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Montserrat" pitchFamily="2" charset="0"/>
              </a:rPr>
              <a:t>Unique Selling Propositions (USPs)</a:t>
            </a:r>
          </a:p>
        </p:txBody>
      </p:sp>
      <p:grpSp>
        <p:nvGrpSpPr>
          <p:cNvPr id="3" name="Group 2">
            <a:extLst>
              <a:ext uri="{FF2B5EF4-FFF2-40B4-BE49-F238E27FC236}">
                <a16:creationId xmlns:a16="http://schemas.microsoft.com/office/drawing/2014/main" id="{654CBE40-047E-9A10-7B9D-BF17BA008757}"/>
              </a:ext>
            </a:extLst>
          </p:cNvPr>
          <p:cNvGrpSpPr/>
          <p:nvPr/>
        </p:nvGrpSpPr>
        <p:grpSpPr>
          <a:xfrm>
            <a:off x="6331793" y="951378"/>
            <a:ext cx="5394960" cy="1308054"/>
            <a:chOff x="587375" y="1766019"/>
            <a:chExt cx="5508625" cy="1308054"/>
          </a:xfrm>
        </p:grpSpPr>
        <p:cxnSp>
          <p:nvCxnSpPr>
            <p:cNvPr id="4" name="Straight Connector 3">
              <a:extLst>
                <a:ext uri="{FF2B5EF4-FFF2-40B4-BE49-F238E27FC236}">
                  <a16:creationId xmlns:a16="http://schemas.microsoft.com/office/drawing/2014/main" id="{D64174A0-2E0D-8E39-5059-DBAA81146FB2}"/>
                </a:ext>
              </a:extLst>
            </p:cNvPr>
            <p:cNvCxnSpPr>
              <a:cxnSpLocks/>
              <a:stCxn id="6" idx="3"/>
            </p:cNvCxnSpPr>
            <p:nvPr/>
          </p:nvCxnSpPr>
          <p:spPr>
            <a:xfrm>
              <a:off x="1656191" y="2114371"/>
              <a:ext cx="4439809" cy="0"/>
            </a:xfrm>
            <a:prstGeom prst="line">
              <a:avLst/>
            </a:prstGeom>
            <a:noFill/>
            <a:ln w="19050" cap="flat">
              <a:solidFill>
                <a:schemeClr val="bg2"/>
              </a:solidFill>
              <a:prstDash val="solid"/>
              <a:miter lim="400000"/>
              <a:headEnd type="none" w="med" len="med"/>
              <a:tailEnd type="diamond" w="med" len="med"/>
            </a:ln>
            <a:effectLst/>
            <a:sp3d/>
          </p:spPr>
          <p:style>
            <a:lnRef idx="0">
              <a:scrgbClr r="0" g="0" b="0"/>
            </a:lnRef>
            <a:fillRef idx="0">
              <a:scrgbClr r="0" g="0" b="0"/>
            </a:fillRef>
            <a:effectRef idx="0">
              <a:scrgbClr r="0" g="0" b="0"/>
            </a:effectRef>
            <a:fontRef idx="none"/>
          </p:style>
        </p:cxnSp>
        <p:sp>
          <p:nvSpPr>
            <p:cNvPr id="5" name="Rectangle 4">
              <a:extLst>
                <a:ext uri="{FF2B5EF4-FFF2-40B4-BE49-F238E27FC236}">
                  <a16:creationId xmlns:a16="http://schemas.microsoft.com/office/drawing/2014/main" id="{1A2E9800-0EC2-44B5-F6C4-5902370E9C76}"/>
                </a:ext>
              </a:extLst>
            </p:cNvPr>
            <p:cNvSpPr>
              <a:spLocks/>
            </p:cNvSpPr>
            <p:nvPr/>
          </p:nvSpPr>
          <p:spPr>
            <a:xfrm>
              <a:off x="775145" y="2612408"/>
              <a:ext cx="5252909" cy="461665"/>
            </a:xfrm>
            <a:prstGeom prst="rect">
              <a:avLst/>
            </a:prstGeom>
            <a:ln>
              <a:noFill/>
            </a:ln>
          </p:spPr>
          <p:txBody>
            <a:bodyPr wrap="square" lIns="0" tIns="0" rIns="0" bIns="0" anchor="t" anchorCtr="0">
              <a:spAutoFit/>
            </a:bodyPr>
            <a:lstStyle/>
            <a:p>
              <a:pPr marL="228600" lvl="2" indent="-228600" algn="just" defTabSz="412740" hangingPunct="0">
                <a:spcAft>
                  <a:spcPts val="400"/>
                </a:spcAft>
                <a:buFont typeface="Symbol" panose="05050102010706020507" pitchFamily="18" charset="2"/>
                <a:buChar char=""/>
                <a:defRPr/>
              </a:pPr>
              <a:r>
                <a:rPr kumimoji="0" lang="en-US" sz="1000" b="0" i="0" u="none" strike="noStrike" kern="1200" cap="none" spc="0" normalizeH="0" baseline="0" noProof="0" dirty="0">
                  <a:ln>
                    <a:noFill/>
                  </a:ln>
                  <a:solidFill>
                    <a:srgbClr val="000000"/>
                  </a:solidFill>
                  <a:effectLst/>
                  <a:uLnTx/>
                  <a:uFillTx/>
                  <a:latin typeface="Montserrat"/>
                </a:rPr>
                <a:t>A structurally sustainable model delivering measurable was</a:t>
              </a:r>
              <a:r>
                <a:rPr lang="en-US" sz="1000" dirty="0">
                  <a:solidFill>
                    <a:srgbClr val="000000"/>
                  </a:solidFill>
                  <a:latin typeface="Montserrat"/>
                </a:rPr>
                <a:t>te diversion and emissions reduction alongside commercial performance. Each module diverts ≈ 24 tons of plastic waste from landfill daily. </a:t>
              </a:r>
              <a:endParaRPr lang="en-US" sz="1000" dirty="0">
                <a:solidFill>
                  <a:srgbClr val="000000"/>
                </a:solidFill>
                <a:latin typeface="Montserrat"/>
                <a:sym typeface="Helvetica Light"/>
              </a:endParaRPr>
            </a:p>
          </p:txBody>
        </p:sp>
        <p:sp>
          <p:nvSpPr>
            <p:cNvPr id="6" name="Flowchart: Stored Data 5">
              <a:extLst>
                <a:ext uri="{FF2B5EF4-FFF2-40B4-BE49-F238E27FC236}">
                  <a16:creationId xmlns:a16="http://schemas.microsoft.com/office/drawing/2014/main" id="{2D0151E2-559F-F072-5F63-B7086D307232}"/>
                </a:ext>
              </a:extLst>
            </p:cNvPr>
            <p:cNvSpPr/>
            <p:nvPr/>
          </p:nvSpPr>
          <p:spPr>
            <a:xfrm>
              <a:off x="587375" y="1816853"/>
              <a:ext cx="1282579" cy="595035"/>
            </a:xfrm>
            <a:prstGeom prst="flowChartOnlineStorage">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Montserrat" pitchFamily="2" charset="0"/>
                <a:sym typeface="Helvetica Light"/>
              </a:endParaRPr>
            </a:p>
          </p:txBody>
        </p:sp>
        <p:pic>
          <p:nvPicPr>
            <p:cNvPr id="7" name="Picture 2" descr="yield Icon - Free PNG &amp; SVG 2922560 - Noun Project">
              <a:extLst>
                <a:ext uri="{FF2B5EF4-FFF2-40B4-BE49-F238E27FC236}">
                  <a16:creationId xmlns:a16="http://schemas.microsoft.com/office/drawing/2014/main" id="{843910A1-42E5-2B0A-6529-312BDDB7DDE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5145" y="1766019"/>
              <a:ext cx="734459" cy="734459"/>
            </a:xfrm>
            <a:prstGeom prst="rect">
              <a:avLst/>
            </a:prstGeom>
            <a:noFill/>
            <a:extLst>
              <a:ext uri="{909E8E84-426E-40DD-AFC4-6F175D3DCCD1}">
                <a14:hiddenFill xmlns:a14="http://schemas.microsoft.com/office/drawing/2010/main">
                  <a:solidFill>
                    <a:srgbClr val="FFFFFF"/>
                  </a:solidFill>
                </a14:hiddenFill>
              </a:ext>
            </a:extLst>
          </p:spPr>
        </p:pic>
        <p:sp>
          <p:nvSpPr>
            <p:cNvPr id="8" name="Arrow: Pentagon 7">
              <a:extLst>
                <a:ext uri="{FF2B5EF4-FFF2-40B4-BE49-F238E27FC236}">
                  <a16:creationId xmlns:a16="http://schemas.microsoft.com/office/drawing/2014/main" id="{DB5DD446-84E3-B0CB-25BB-790EE99AC35D}"/>
                </a:ext>
              </a:extLst>
            </p:cNvPr>
            <p:cNvSpPr/>
            <p:nvPr/>
          </p:nvSpPr>
          <p:spPr>
            <a:xfrm>
              <a:off x="1656191" y="1930400"/>
              <a:ext cx="3505089" cy="365756"/>
            </a:xfrm>
            <a:prstGeom prst="homePlate">
              <a:avLst/>
            </a:prstGeom>
            <a:solidFill>
              <a:srgbClr val="33333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40" tIns="50800" rIns="50800" bIns="50800" numCol="1" spcCol="38100" rtlCol="0" anchor="ctr">
              <a:noAutofit/>
            </a:bodyPr>
            <a:lstStyle/>
            <a:p>
              <a:pPr marL="0" marR="0" lvl="0" indent="0" algn="l" defTabSz="825500" rtl="0" eaLnBrk="1" fontAlgn="auto" latinLnBrk="0" hangingPunct="0">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prstClr val="white"/>
                </a:solidFill>
                <a:effectLst/>
                <a:uLnTx/>
                <a:uFillTx/>
                <a:latin typeface="Montserrat" pitchFamily="2" charset="0"/>
                <a:sym typeface="Helvetica Light"/>
              </a:endParaRPr>
            </a:p>
          </p:txBody>
        </p:sp>
      </p:grpSp>
      <p:grpSp>
        <p:nvGrpSpPr>
          <p:cNvPr id="9" name="Group 8">
            <a:extLst>
              <a:ext uri="{FF2B5EF4-FFF2-40B4-BE49-F238E27FC236}">
                <a16:creationId xmlns:a16="http://schemas.microsoft.com/office/drawing/2014/main" id="{53D18F32-658C-34E7-2B78-F96DA7A13B5C}"/>
              </a:ext>
            </a:extLst>
          </p:cNvPr>
          <p:cNvGrpSpPr/>
          <p:nvPr/>
        </p:nvGrpSpPr>
        <p:grpSpPr>
          <a:xfrm>
            <a:off x="587375" y="973297"/>
            <a:ext cx="5575400" cy="1219173"/>
            <a:chOff x="587375" y="973984"/>
            <a:chExt cx="5328416" cy="1245575"/>
          </a:xfrm>
        </p:grpSpPr>
        <p:grpSp>
          <p:nvGrpSpPr>
            <p:cNvPr id="10" name="Group 9">
              <a:extLst>
                <a:ext uri="{FF2B5EF4-FFF2-40B4-BE49-F238E27FC236}">
                  <a16:creationId xmlns:a16="http://schemas.microsoft.com/office/drawing/2014/main" id="{5AA602AF-B5ED-84FB-6BB0-17FEEB7F08CE}"/>
                </a:ext>
              </a:extLst>
            </p:cNvPr>
            <p:cNvGrpSpPr/>
            <p:nvPr/>
          </p:nvGrpSpPr>
          <p:grpSpPr>
            <a:xfrm>
              <a:off x="587375" y="1067288"/>
              <a:ext cx="5328416" cy="1152271"/>
              <a:chOff x="587375" y="1810411"/>
              <a:chExt cx="5508625" cy="1152271"/>
            </a:xfrm>
          </p:grpSpPr>
          <p:cxnSp>
            <p:nvCxnSpPr>
              <p:cNvPr id="12" name="Straight Connector 11">
                <a:extLst>
                  <a:ext uri="{FF2B5EF4-FFF2-40B4-BE49-F238E27FC236}">
                    <a16:creationId xmlns:a16="http://schemas.microsoft.com/office/drawing/2014/main" id="{57F58C10-9FB3-832F-4A7F-527AFF5A872D}"/>
                  </a:ext>
                </a:extLst>
              </p:cNvPr>
              <p:cNvCxnSpPr>
                <a:cxnSpLocks/>
                <a:stCxn id="14" idx="3"/>
              </p:cNvCxnSpPr>
              <p:nvPr/>
            </p:nvCxnSpPr>
            <p:spPr>
              <a:xfrm flipV="1">
                <a:off x="1656191" y="2114371"/>
                <a:ext cx="4439809" cy="1"/>
              </a:xfrm>
              <a:prstGeom prst="line">
                <a:avLst/>
              </a:prstGeom>
              <a:noFill/>
              <a:ln w="19050" cap="flat">
                <a:solidFill>
                  <a:schemeClr val="bg2"/>
                </a:solidFill>
                <a:prstDash val="solid"/>
                <a:miter lim="400000"/>
                <a:headEnd type="none" w="med" len="med"/>
                <a:tailEnd type="diamond" w="med" len="med"/>
              </a:ln>
              <a:effectLst/>
              <a:sp3d/>
            </p:spPr>
            <p:style>
              <a:lnRef idx="0">
                <a:scrgbClr r="0" g="0" b="0"/>
              </a:lnRef>
              <a:fillRef idx="0">
                <a:scrgbClr r="0" g="0" b="0"/>
              </a:fillRef>
              <a:effectRef idx="0">
                <a:scrgbClr r="0" g="0" b="0"/>
              </a:effectRef>
              <a:fontRef idx="none"/>
            </p:style>
          </p:cxnSp>
          <p:sp>
            <p:nvSpPr>
              <p:cNvPr id="13" name="Rectangle 12">
                <a:extLst>
                  <a:ext uri="{FF2B5EF4-FFF2-40B4-BE49-F238E27FC236}">
                    <a16:creationId xmlns:a16="http://schemas.microsoft.com/office/drawing/2014/main" id="{DFCA1D0C-6A39-7CA6-FFA6-7EBF632E636A}"/>
                  </a:ext>
                </a:extLst>
              </p:cNvPr>
              <p:cNvSpPr>
                <a:spLocks/>
              </p:cNvSpPr>
              <p:nvPr/>
            </p:nvSpPr>
            <p:spPr>
              <a:xfrm>
                <a:off x="775144" y="2627671"/>
                <a:ext cx="5252908" cy="335011"/>
              </a:xfrm>
              <a:prstGeom prst="rect">
                <a:avLst/>
              </a:prstGeom>
              <a:ln>
                <a:noFill/>
              </a:ln>
            </p:spPr>
            <p:txBody>
              <a:bodyPr wrap="square" lIns="0" tIns="0" rIns="0" bIns="0" anchor="t" anchorCtr="0">
                <a:spAutoFit/>
              </a:bodyPr>
              <a:lstStyle/>
              <a:p>
                <a:pPr marL="228600" marR="0" lvl="2" indent="-228600" algn="just" defTabSz="412740" rtl="0" eaLnBrk="1" fontAlgn="auto" latinLnBrk="0" hangingPunct="0">
                  <a:lnSpc>
                    <a:spcPct val="110000"/>
                  </a:lnSpc>
                  <a:spcBef>
                    <a:spcPts val="0"/>
                  </a:spcBef>
                  <a:spcAft>
                    <a:spcPts val="400"/>
                  </a:spcAft>
                  <a:buClrTx/>
                  <a:buSzTx/>
                  <a:buFont typeface="Symbol" panose="05050102010706020507" pitchFamily="18" charset="2"/>
                  <a:buChar char=""/>
                  <a:tabLst/>
                  <a:defRPr/>
                </a:pPr>
                <a:r>
                  <a:rPr kumimoji="0" lang="en-US" sz="1000" b="0" i="0" u="none" strike="noStrike" kern="1200" cap="none" spc="0" normalizeH="0" baseline="0" noProof="0" dirty="0">
                    <a:ln>
                      <a:noFill/>
                    </a:ln>
                    <a:solidFill>
                      <a:srgbClr val="000000"/>
                    </a:solidFill>
                    <a:effectLst/>
                    <a:uLnTx/>
                    <a:uFillTx/>
                    <a:latin typeface="Montserrat" pitchFamily="2" charset="0"/>
                  </a:rPr>
                  <a:t>Continuous operation (24/7) maximizes throughput, stabilizes unit economics, and significantly improves ROA compared to batch or intermittent system.</a:t>
                </a:r>
              </a:p>
            </p:txBody>
          </p:sp>
          <p:sp>
            <p:nvSpPr>
              <p:cNvPr id="14" name="Flowchart: Stored Data 13">
                <a:extLst>
                  <a:ext uri="{FF2B5EF4-FFF2-40B4-BE49-F238E27FC236}">
                    <a16:creationId xmlns:a16="http://schemas.microsoft.com/office/drawing/2014/main" id="{BBBD32A0-0943-8AB6-2052-73163B23C21A}"/>
                  </a:ext>
                </a:extLst>
              </p:cNvPr>
              <p:cNvSpPr/>
              <p:nvPr/>
            </p:nvSpPr>
            <p:spPr>
              <a:xfrm>
                <a:off x="587375" y="1810411"/>
                <a:ext cx="1282579" cy="607921"/>
              </a:xfrm>
              <a:prstGeom prst="flowChartOnlineStorage">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Montserrat" pitchFamily="2" charset="0"/>
                  <a:sym typeface="Helvetica Light"/>
                </a:endParaRPr>
              </a:p>
            </p:txBody>
          </p:sp>
          <p:sp>
            <p:nvSpPr>
              <p:cNvPr id="15" name="Arrow: Pentagon 14">
                <a:extLst>
                  <a:ext uri="{FF2B5EF4-FFF2-40B4-BE49-F238E27FC236}">
                    <a16:creationId xmlns:a16="http://schemas.microsoft.com/office/drawing/2014/main" id="{F91A4987-AB4E-1EC7-3365-42C07DBF0859}"/>
                  </a:ext>
                </a:extLst>
              </p:cNvPr>
              <p:cNvSpPr/>
              <p:nvPr/>
            </p:nvSpPr>
            <p:spPr>
              <a:xfrm>
                <a:off x="1656191" y="1930400"/>
                <a:ext cx="3505089" cy="365756"/>
              </a:xfrm>
              <a:prstGeom prst="homePlate">
                <a:avLst/>
              </a:prstGeom>
              <a:solidFill>
                <a:srgbClr val="33333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40" tIns="50800" rIns="50800" bIns="50800" numCol="1" spcCol="38100" rtlCol="0" anchor="ctr">
                <a:noAutofit/>
              </a:bodyPr>
              <a:lstStyle/>
              <a:p>
                <a:pPr marL="0" marR="0" lvl="0" indent="0" algn="l" defTabSz="825500" rtl="0" eaLnBrk="1"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latin typeface="Montserrat" pitchFamily="2" charset="0"/>
                  </a:rPr>
                  <a:t>24/7 High-Utilization Revenue Engine</a:t>
                </a:r>
                <a:endParaRPr kumimoji="0" lang="en-US" sz="1100" b="1" i="0" u="none" strike="noStrike" kern="0" cap="none" spc="0" normalizeH="0" baseline="0" noProof="0" dirty="0">
                  <a:ln>
                    <a:noFill/>
                  </a:ln>
                  <a:solidFill>
                    <a:prstClr val="white"/>
                  </a:solidFill>
                  <a:effectLst/>
                  <a:uLnTx/>
                  <a:uFillTx/>
                  <a:latin typeface="Montserrat" pitchFamily="2" charset="0"/>
                  <a:sym typeface="Helvetica Light"/>
                </a:endParaRPr>
              </a:p>
            </p:txBody>
          </p:sp>
        </p:grpSp>
        <p:pic>
          <p:nvPicPr>
            <p:cNvPr id="11" name="Picture 8" descr="Agriculture Technology Icons - Free SVG &amp; PNG Agriculture Technology Images  - Noun Project">
              <a:extLst>
                <a:ext uri="{FF2B5EF4-FFF2-40B4-BE49-F238E27FC236}">
                  <a16:creationId xmlns:a16="http://schemas.microsoft.com/office/drawing/2014/main" id="{0AE747A5-BA97-3E40-BC97-A494A79700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970" y="973984"/>
              <a:ext cx="667690" cy="66769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a:extLst>
              <a:ext uri="{FF2B5EF4-FFF2-40B4-BE49-F238E27FC236}">
                <a16:creationId xmlns:a16="http://schemas.microsoft.com/office/drawing/2014/main" id="{ECC74F26-8A02-4BB4-AAD8-6D0F1014BA52}"/>
              </a:ext>
            </a:extLst>
          </p:cNvPr>
          <p:cNvGrpSpPr/>
          <p:nvPr/>
        </p:nvGrpSpPr>
        <p:grpSpPr>
          <a:xfrm>
            <a:off x="587376" y="2565545"/>
            <a:ext cx="5394960" cy="1308005"/>
            <a:chOff x="587375" y="1816853"/>
            <a:chExt cx="5508625" cy="1308005"/>
          </a:xfrm>
        </p:grpSpPr>
        <p:cxnSp>
          <p:nvCxnSpPr>
            <p:cNvPr id="17" name="Straight Connector 16">
              <a:extLst>
                <a:ext uri="{FF2B5EF4-FFF2-40B4-BE49-F238E27FC236}">
                  <a16:creationId xmlns:a16="http://schemas.microsoft.com/office/drawing/2014/main" id="{1FA62EB3-661C-07BD-4CAC-8A4ADAFCDDB8}"/>
                </a:ext>
              </a:extLst>
            </p:cNvPr>
            <p:cNvCxnSpPr>
              <a:cxnSpLocks/>
              <a:stCxn id="19" idx="3"/>
            </p:cNvCxnSpPr>
            <p:nvPr/>
          </p:nvCxnSpPr>
          <p:spPr>
            <a:xfrm>
              <a:off x="1656191" y="2114371"/>
              <a:ext cx="4439809" cy="0"/>
            </a:xfrm>
            <a:prstGeom prst="line">
              <a:avLst/>
            </a:prstGeom>
            <a:noFill/>
            <a:ln w="19050" cap="flat">
              <a:solidFill>
                <a:schemeClr val="bg2"/>
              </a:solidFill>
              <a:prstDash val="solid"/>
              <a:miter lim="400000"/>
              <a:headEnd type="none" w="med" len="med"/>
              <a:tailEnd type="diamond" w="med" len="med"/>
            </a:ln>
            <a:effectLst/>
            <a:sp3d/>
          </p:spPr>
          <p:style>
            <a:lnRef idx="0">
              <a:scrgbClr r="0" g="0" b="0"/>
            </a:lnRef>
            <a:fillRef idx="0">
              <a:scrgbClr r="0" g="0" b="0"/>
            </a:fillRef>
            <a:effectRef idx="0">
              <a:scrgbClr r="0" g="0" b="0"/>
            </a:effectRef>
            <a:fontRef idx="none"/>
          </p:style>
        </p:cxnSp>
        <p:sp>
          <p:nvSpPr>
            <p:cNvPr id="18" name="Rectangle 17">
              <a:extLst>
                <a:ext uri="{FF2B5EF4-FFF2-40B4-BE49-F238E27FC236}">
                  <a16:creationId xmlns:a16="http://schemas.microsoft.com/office/drawing/2014/main" id="{5E6A06F6-2D63-B716-E0F4-F944CCA37673}"/>
                </a:ext>
              </a:extLst>
            </p:cNvPr>
            <p:cNvSpPr>
              <a:spLocks/>
            </p:cNvSpPr>
            <p:nvPr/>
          </p:nvSpPr>
          <p:spPr>
            <a:xfrm>
              <a:off x="775144" y="2627671"/>
              <a:ext cx="5252909" cy="497187"/>
            </a:xfrm>
            <a:prstGeom prst="rect">
              <a:avLst/>
            </a:prstGeom>
            <a:ln>
              <a:noFill/>
            </a:ln>
          </p:spPr>
          <p:txBody>
            <a:bodyPr wrap="square" lIns="0" tIns="0" rIns="0" bIns="0" anchor="t" anchorCtr="0">
              <a:spAutoFit/>
            </a:bodyPr>
            <a:lstStyle/>
            <a:p>
              <a:pPr marL="228600" marR="0" lvl="2" indent="-228600" algn="just" defTabSz="412740" rtl="0" eaLnBrk="1" fontAlgn="auto" latinLnBrk="0" hangingPunct="0">
                <a:lnSpc>
                  <a:spcPct val="110000"/>
                </a:lnSpc>
                <a:spcBef>
                  <a:spcPts val="0"/>
                </a:spcBef>
                <a:spcAft>
                  <a:spcPts val="400"/>
                </a:spcAft>
                <a:buClrTx/>
                <a:buSzTx/>
                <a:buFont typeface="Symbol" panose="05050102010706020507" pitchFamily="18" charset="2"/>
                <a:buChar char=""/>
                <a:tabLst/>
                <a:defRPr/>
              </a:pPr>
              <a:r>
                <a:rPr kumimoji="0" lang="en-US" sz="1000" b="0" i="0" u="none" strike="noStrike" kern="1200" cap="none" spc="0" normalizeH="0" baseline="0" noProof="0" dirty="0">
                  <a:ln>
                    <a:noFill/>
                  </a:ln>
                  <a:solidFill>
                    <a:srgbClr val="000000"/>
                  </a:solidFill>
                  <a:effectLst/>
                  <a:uLnTx/>
                  <a:uFillTx/>
                  <a:latin typeface="Montserrat" pitchFamily="2" charset="0"/>
                </a:rPr>
                <a:t>Each module operates independently and can be deployed incrementally. Growth does not depend on billion-dollar centralized plants or long construction timelines. </a:t>
              </a:r>
            </a:p>
          </p:txBody>
        </p:sp>
        <p:sp>
          <p:nvSpPr>
            <p:cNvPr id="19" name="Flowchart: Stored Data 18">
              <a:extLst>
                <a:ext uri="{FF2B5EF4-FFF2-40B4-BE49-F238E27FC236}">
                  <a16:creationId xmlns:a16="http://schemas.microsoft.com/office/drawing/2014/main" id="{52764873-D2E6-B7D4-CBD1-FA1E9AACE845}"/>
                </a:ext>
              </a:extLst>
            </p:cNvPr>
            <p:cNvSpPr/>
            <p:nvPr/>
          </p:nvSpPr>
          <p:spPr>
            <a:xfrm>
              <a:off x="587375" y="1816853"/>
              <a:ext cx="1282579" cy="595035"/>
            </a:xfrm>
            <a:prstGeom prst="flowChartOnlineStorage">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Montserrat" pitchFamily="2" charset="0"/>
                <a:sym typeface="Helvetica Light"/>
              </a:endParaRPr>
            </a:p>
          </p:txBody>
        </p:sp>
        <p:sp>
          <p:nvSpPr>
            <p:cNvPr id="20" name="Arrow: Pentagon 19">
              <a:extLst>
                <a:ext uri="{FF2B5EF4-FFF2-40B4-BE49-F238E27FC236}">
                  <a16:creationId xmlns:a16="http://schemas.microsoft.com/office/drawing/2014/main" id="{9C4AD482-2414-83A2-CF63-AE7322E4A8FD}"/>
                </a:ext>
              </a:extLst>
            </p:cNvPr>
            <p:cNvSpPr/>
            <p:nvPr/>
          </p:nvSpPr>
          <p:spPr>
            <a:xfrm>
              <a:off x="1656191" y="1930400"/>
              <a:ext cx="3505089" cy="365756"/>
            </a:xfrm>
            <a:prstGeom prst="homePlate">
              <a:avLst/>
            </a:prstGeom>
            <a:solidFill>
              <a:srgbClr val="33333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40" tIns="50800" rIns="50800" bIns="50800" numCol="1" spcCol="38100" rtlCol="0" anchor="ctr">
              <a:noAutofit/>
            </a:bodyPr>
            <a:lstStyle/>
            <a:p>
              <a:pPr marL="0" marR="0" lvl="0" indent="0" algn="l" defTabSz="825500" rtl="0" eaLnBrk="1"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latin typeface="Montserrat" pitchFamily="2" charset="0"/>
                </a:rPr>
                <a:t>Low CAPEX, Modular Replication Model</a:t>
              </a:r>
              <a:endParaRPr kumimoji="0" lang="en-US" sz="1100" b="1" i="0" u="none" strike="noStrike" kern="0" cap="none" spc="0" normalizeH="0" baseline="0" noProof="0" dirty="0">
                <a:ln>
                  <a:noFill/>
                </a:ln>
                <a:solidFill>
                  <a:prstClr val="white"/>
                </a:solidFill>
                <a:effectLst/>
                <a:uLnTx/>
                <a:uFillTx/>
                <a:latin typeface="Montserrat" pitchFamily="2" charset="0"/>
                <a:sym typeface="Helvetica Light"/>
              </a:endParaRPr>
            </a:p>
          </p:txBody>
        </p:sp>
      </p:grpSp>
      <p:pic>
        <p:nvPicPr>
          <p:cNvPr id="21" name="Picture 8" descr="Land Icon Png #363294 - Free Icons Library">
            <a:extLst>
              <a:ext uri="{FF2B5EF4-FFF2-40B4-BE49-F238E27FC236}">
                <a16:creationId xmlns:a16="http://schemas.microsoft.com/office/drawing/2014/main" id="{50E198DF-23C0-8C9D-3D01-565A5EDE91EC}"/>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5319" y="2542392"/>
            <a:ext cx="630876" cy="63087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9F2D4AD9-3777-4212-BA6D-F3F4163DF9B2}"/>
              </a:ext>
            </a:extLst>
          </p:cNvPr>
          <p:cNvSpPr txBox="1"/>
          <p:nvPr/>
        </p:nvSpPr>
        <p:spPr>
          <a:xfrm>
            <a:off x="7378555" y="1130981"/>
            <a:ext cx="3207468" cy="261610"/>
          </a:xfrm>
          <a:prstGeom prst="rect">
            <a:avLst/>
          </a:prstGeom>
          <a:noFill/>
        </p:spPr>
        <p:txBody>
          <a:bodyPr wrap="square">
            <a:spAutoFit/>
          </a:bodyPr>
          <a:lstStyle/>
          <a:p>
            <a:pPr marL="0" marR="0" lvl="0" indent="0" algn="l" defTabSz="825500" rtl="0" eaLnBrk="1"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latin typeface="Montserrat" pitchFamily="2" charset="0"/>
                <a:sym typeface="Helvetica Light"/>
              </a:rPr>
              <a:t>Sustainability Focus</a:t>
            </a:r>
          </a:p>
        </p:txBody>
      </p:sp>
      <p:grpSp>
        <p:nvGrpSpPr>
          <p:cNvPr id="23" name="Group 22">
            <a:extLst>
              <a:ext uri="{FF2B5EF4-FFF2-40B4-BE49-F238E27FC236}">
                <a16:creationId xmlns:a16="http://schemas.microsoft.com/office/drawing/2014/main" id="{0184F90F-F376-32C0-1193-93ABFC9092F1}"/>
              </a:ext>
            </a:extLst>
          </p:cNvPr>
          <p:cNvGrpSpPr/>
          <p:nvPr/>
        </p:nvGrpSpPr>
        <p:grpSpPr>
          <a:xfrm>
            <a:off x="6282624" y="2561405"/>
            <a:ext cx="5394960" cy="1118595"/>
            <a:chOff x="587375" y="1816853"/>
            <a:chExt cx="5508625" cy="1118595"/>
          </a:xfrm>
        </p:grpSpPr>
        <p:cxnSp>
          <p:nvCxnSpPr>
            <p:cNvPr id="24" name="Straight Connector 23">
              <a:extLst>
                <a:ext uri="{FF2B5EF4-FFF2-40B4-BE49-F238E27FC236}">
                  <a16:creationId xmlns:a16="http://schemas.microsoft.com/office/drawing/2014/main" id="{090A7017-D493-DB98-E969-1227C0EEE0BF}"/>
                </a:ext>
              </a:extLst>
            </p:cNvPr>
            <p:cNvCxnSpPr>
              <a:cxnSpLocks/>
              <a:stCxn id="26" idx="3"/>
            </p:cNvCxnSpPr>
            <p:nvPr/>
          </p:nvCxnSpPr>
          <p:spPr>
            <a:xfrm>
              <a:off x="1656191" y="2114371"/>
              <a:ext cx="4439809" cy="0"/>
            </a:xfrm>
            <a:prstGeom prst="line">
              <a:avLst/>
            </a:prstGeom>
            <a:noFill/>
            <a:ln w="19050" cap="flat">
              <a:solidFill>
                <a:schemeClr val="bg2"/>
              </a:solidFill>
              <a:prstDash val="solid"/>
              <a:miter lim="400000"/>
              <a:headEnd type="none" w="med" len="med"/>
              <a:tailEnd type="diamond" w="med" len="med"/>
            </a:ln>
            <a:effectLst/>
            <a:sp3d/>
          </p:spPr>
          <p:style>
            <a:lnRef idx="0">
              <a:scrgbClr r="0" g="0" b="0"/>
            </a:lnRef>
            <a:fillRef idx="0">
              <a:scrgbClr r="0" g="0" b="0"/>
            </a:fillRef>
            <a:effectRef idx="0">
              <a:scrgbClr r="0" g="0" b="0"/>
            </a:effectRef>
            <a:fontRef idx="none"/>
          </p:style>
        </p:cxnSp>
        <p:sp>
          <p:nvSpPr>
            <p:cNvPr id="25" name="Rectangle 24">
              <a:extLst>
                <a:ext uri="{FF2B5EF4-FFF2-40B4-BE49-F238E27FC236}">
                  <a16:creationId xmlns:a16="http://schemas.microsoft.com/office/drawing/2014/main" id="{0A769051-9068-863A-5EDE-9D8D6770865D}"/>
                </a:ext>
              </a:extLst>
            </p:cNvPr>
            <p:cNvSpPr>
              <a:spLocks/>
            </p:cNvSpPr>
            <p:nvPr/>
          </p:nvSpPr>
          <p:spPr>
            <a:xfrm>
              <a:off x="775144" y="2627671"/>
              <a:ext cx="5252909" cy="307777"/>
            </a:xfrm>
            <a:prstGeom prst="rect">
              <a:avLst/>
            </a:prstGeom>
            <a:ln>
              <a:noFill/>
            </a:ln>
          </p:spPr>
          <p:txBody>
            <a:bodyPr wrap="square" lIns="0" tIns="0" rIns="0" bIns="0" anchor="t" anchorCtr="0">
              <a:spAutoFit/>
            </a:bodyPr>
            <a:lstStyle/>
            <a:p>
              <a:pPr marL="228600" marR="0" lvl="2" indent="-228600" algn="just" defTabSz="412740" rtl="0" eaLnBrk="1" fontAlgn="base" latinLnBrk="0" hangingPunct="0">
                <a:lnSpc>
                  <a:spcPct val="100000"/>
                </a:lnSpc>
                <a:spcBef>
                  <a:spcPct val="0"/>
                </a:spcBef>
                <a:spcAft>
                  <a:spcPts val="400"/>
                </a:spcAft>
                <a:buClrTx/>
                <a:buSzTx/>
                <a:buFont typeface="Symbol" panose="05050102010706020507" pitchFamily="18" charset="2"/>
                <a:buChar char=""/>
                <a:tabLst/>
                <a:defRPr/>
              </a:pPr>
              <a:r>
                <a:rPr kumimoji="0" lang="en-US" altLang="en-US" sz="1000" b="0" i="0" u="none" strike="noStrike" kern="1200" cap="none" spc="0" normalizeH="0" baseline="0" noProof="0" dirty="0">
                  <a:ln>
                    <a:noFill/>
                  </a:ln>
                  <a:solidFill>
                    <a:srgbClr val="000000"/>
                  </a:solidFill>
                  <a:effectLst/>
                  <a:uLnTx/>
                  <a:uFillTx/>
                  <a:latin typeface="Montserrat" pitchFamily="2" charset="0"/>
                </a:rPr>
                <a:t>A globally scalable platform executed through strong local feedstock, regulatory, and offtake partnerships.</a:t>
              </a:r>
            </a:p>
          </p:txBody>
        </p:sp>
        <p:sp>
          <p:nvSpPr>
            <p:cNvPr id="26" name="Flowchart: Stored Data 25">
              <a:extLst>
                <a:ext uri="{FF2B5EF4-FFF2-40B4-BE49-F238E27FC236}">
                  <a16:creationId xmlns:a16="http://schemas.microsoft.com/office/drawing/2014/main" id="{3687FEFB-3E41-9862-ACD8-362DBE533856}"/>
                </a:ext>
              </a:extLst>
            </p:cNvPr>
            <p:cNvSpPr/>
            <p:nvPr/>
          </p:nvSpPr>
          <p:spPr>
            <a:xfrm>
              <a:off x="587375" y="1816853"/>
              <a:ext cx="1282579" cy="595035"/>
            </a:xfrm>
            <a:prstGeom prst="flowChartOnlineStorage">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Montserrat" pitchFamily="2" charset="0"/>
                <a:sym typeface="Helvetica Light"/>
              </a:endParaRPr>
            </a:p>
          </p:txBody>
        </p:sp>
        <p:sp>
          <p:nvSpPr>
            <p:cNvPr id="27" name="Arrow: Pentagon 26">
              <a:extLst>
                <a:ext uri="{FF2B5EF4-FFF2-40B4-BE49-F238E27FC236}">
                  <a16:creationId xmlns:a16="http://schemas.microsoft.com/office/drawing/2014/main" id="{72BF0CB9-383F-0FAF-CB1C-D560B8FEB42A}"/>
                </a:ext>
              </a:extLst>
            </p:cNvPr>
            <p:cNvSpPr/>
            <p:nvPr/>
          </p:nvSpPr>
          <p:spPr>
            <a:xfrm>
              <a:off x="1656191" y="1930400"/>
              <a:ext cx="3505089" cy="365756"/>
            </a:xfrm>
            <a:prstGeom prst="homePlate">
              <a:avLst/>
            </a:prstGeom>
            <a:solidFill>
              <a:srgbClr val="33333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40" tIns="50800" rIns="50800" bIns="50800" numCol="1" spcCol="38100" rtlCol="0" anchor="ctr">
              <a:noAutofit/>
            </a:bodyPr>
            <a:lstStyle/>
            <a:p>
              <a:pPr marL="0" marR="0" lvl="0" indent="0" algn="l" defTabSz="586496"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latin typeface="Montserrat" pitchFamily="2" charset="0"/>
                </a:rPr>
                <a:t>Global Reach with Local Strength</a:t>
              </a:r>
            </a:p>
          </p:txBody>
        </p:sp>
      </p:grpSp>
      <p:pic>
        <p:nvPicPr>
          <p:cNvPr id="28" name="Graphic 27" descr="Earth globe: Americas with solid fill">
            <a:extLst>
              <a:ext uri="{FF2B5EF4-FFF2-40B4-BE49-F238E27FC236}">
                <a16:creationId xmlns:a16="http://schemas.microsoft.com/office/drawing/2014/main" id="{43799CEA-FE47-76E0-01EE-DADA24ACCA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89457" y="2419638"/>
            <a:ext cx="833096" cy="833096"/>
          </a:xfrm>
          <a:prstGeom prst="rect">
            <a:avLst/>
          </a:prstGeom>
        </p:spPr>
      </p:pic>
      <p:grpSp>
        <p:nvGrpSpPr>
          <p:cNvPr id="29" name="Group 28">
            <a:extLst>
              <a:ext uri="{FF2B5EF4-FFF2-40B4-BE49-F238E27FC236}">
                <a16:creationId xmlns:a16="http://schemas.microsoft.com/office/drawing/2014/main" id="{8236927E-3480-F80D-26F8-C33036738AA0}"/>
              </a:ext>
            </a:extLst>
          </p:cNvPr>
          <p:cNvGrpSpPr/>
          <p:nvPr/>
        </p:nvGrpSpPr>
        <p:grpSpPr>
          <a:xfrm>
            <a:off x="587376" y="4293100"/>
            <a:ext cx="5394960" cy="1477282"/>
            <a:chOff x="587375" y="1816853"/>
            <a:chExt cx="5508625" cy="1477282"/>
          </a:xfrm>
        </p:grpSpPr>
        <p:cxnSp>
          <p:nvCxnSpPr>
            <p:cNvPr id="30" name="Straight Connector 29">
              <a:extLst>
                <a:ext uri="{FF2B5EF4-FFF2-40B4-BE49-F238E27FC236}">
                  <a16:creationId xmlns:a16="http://schemas.microsoft.com/office/drawing/2014/main" id="{13EE957B-BCED-E484-BBF0-10F6AE17B30D}"/>
                </a:ext>
              </a:extLst>
            </p:cNvPr>
            <p:cNvCxnSpPr>
              <a:cxnSpLocks/>
              <a:stCxn id="32" idx="3"/>
            </p:cNvCxnSpPr>
            <p:nvPr/>
          </p:nvCxnSpPr>
          <p:spPr>
            <a:xfrm>
              <a:off x="1656191" y="2114371"/>
              <a:ext cx="4439809" cy="0"/>
            </a:xfrm>
            <a:prstGeom prst="line">
              <a:avLst/>
            </a:prstGeom>
            <a:noFill/>
            <a:ln w="19050" cap="flat">
              <a:solidFill>
                <a:schemeClr val="bg2"/>
              </a:solidFill>
              <a:prstDash val="solid"/>
              <a:miter lim="400000"/>
              <a:headEnd type="none" w="med" len="med"/>
              <a:tailEnd type="diamond" w="med" len="med"/>
            </a:ln>
            <a:effectLst/>
            <a:sp3d/>
          </p:spPr>
          <p:style>
            <a:lnRef idx="0">
              <a:scrgbClr r="0" g="0" b="0"/>
            </a:lnRef>
            <a:fillRef idx="0">
              <a:scrgbClr r="0" g="0" b="0"/>
            </a:fillRef>
            <a:effectRef idx="0">
              <a:scrgbClr r="0" g="0" b="0"/>
            </a:effectRef>
            <a:fontRef idx="none"/>
          </p:style>
        </p:cxnSp>
        <p:sp>
          <p:nvSpPr>
            <p:cNvPr id="31" name="Rectangle 30">
              <a:extLst>
                <a:ext uri="{FF2B5EF4-FFF2-40B4-BE49-F238E27FC236}">
                  <a16:creationId xmlns:a16="http://schemas.microsoft.com/office/drawing/2014/main" id="{500083F1-AF20-DC6E-4C9F-0CC37456F5A4}"/>
                </a:ext>
              </a:extLst>
            </p:cNvPr>
            <p:cNvSpPr>
              <a:spLocks/>
            </p:cNvSpPr>
            <p:nvPr/>
          </p:nvSpPr>
          <p:spPr>
            <a:xfrm>
              <a:off x="775144" y="2627671"/>
              <a:ext cx="5252909" cy="666464"/>
            </a:xfrm>
            <a:prstGeom prst="rect">
              <a:avLst/>
            </a:prstGeom>
            <a:ln>
              <a:noFill/>
            </a:ln>
          </p:spPr>
          <p:txBody>
            <a:bodyPr wrap="square" lIns="0" tIns="0" rIns="0" bIns="0" anchor="t" anchorCtr="0">
              <a:spAutoFit/>
            </a:bodyPr>
            <a:lstStyle/>
            <a:p>
              <a:pPr marL="228600" marR="0" lvl="2" indent="-228600" algn="just" defTabSz="412740" rtl="0" eaLnBrk="1" fontAlgn="auto" latinLnBrk="0" hangingPunct="0">
                <a:lnSpc>
                  <a:spcPct val="110000"/>
                </a:lnSpc>
                <a:spcBef>
                  <a:spcPts val="0"/>
                </a:spcBef>
                <a:spcAft>
                  <a:spcPts val="400"/>
                </a:spcAft>
                <a:buClrTx/>
                <a:buSzTx/>
                <a:buFont typeface="Symbol" panose="05050102010706020507" pitchFamily="18" charset="2"/>
                <a:buChar char=""/>
                <a:tabLst/>
                <a:defRPr/>
              </a:pPr>
              <a:r>
                <a:rPr kumimoji="0" lang="en-US" sz="1000" b="0" i="0" u="none" strike="noStrike" kern="1200" cap="none" spc="0" normalizeH="0" baseline="0" noProof="0" dirty="0">
                  <a:ln>
                    <a:noFill/>
                  </a:ln>
                  <a:solidFill>
                    <a:srgbClr val="000000"/>
                  </a:solidFill>
                  <a:effectLst/>
                  <a:uLnTx/>
                  <a:uFillTx/>
                  <a:latin typeface="Montserrat" pitchFamily="2" charset="0"/>
                </a:rPr>
                <a:t>The platform is built and operated by a team with hands-on experience across waste management, industrial operations, and energy markets, ensuring realistic plant design, disciplined execution, and operational reliability from day one.</a:t>
              </a:r>
            </a:p>
          </p:txBody>
        </p:sp>
        <p:sp>
          <p:nvSpPr>
            <p:cNvPr id="32" name="Flowchart: Stored Data 31">
              <a:extLst>
                <a:ext uri="{FF2B5EF4-FFF2-40B4-BE49-F238E27FC236}">
                  <a16:creationId xmlns:a16="http://schemas.microsoft.com/office/drawing/2014/main" id="{EC7FCE31-8FAF-326B-47B0-A17474DEF3A5}"/>
                </a:ext>
              </a:extLst>
            </p:cNvPr>
            <p:cNvSpPr/>
            <p:nvPr/>
          </p:nvSpPr>
          <p:spPr>
            <a:xfrm>
              <a:off x="587375" y="1816853"/>
              <a:ext cx="1282579" cy="595035"/>
            </a:xfrm>
            <a:prstGeom prst="flowChartOnlineStorage">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Montserrat" pitchFamily="2" charset="0"/>
                <a:sym typeface="Helvetica Light"/>
              </a:endParaRPr>
            </a:p>
          </p:txBody>
        </p:sp>
        <p:sp>
          <p:nvSpPr>
            <p:cNvPr id="33" name="Arrow: Pentagon 32">
              <a:extLst>
                <a:ext uri="{FF2B5EF4-FFF2-40B4-BE49-F238E27FC236}">
                  <a16:creationId xmlns:a16="http://schemas.microsoft.com/office/drawing/2014/main" id="{BA5995C6-A842-4088-C076-61D0FAAFD9F5}"/>
                </a:ext>
              </a:extLst>
            </p:cNvPr>
            <p:cNvSpPr/>
            <p:nvPr/>
          </p:nvSpPr>
          <p:spPr>
            <a:xfrm>
              <a:off x="1656191" y="1930400"/>
              <a:ext cx="3505089" cy="365756"/>
            </a:xfrm>
            <a:prstGeom prst="homePlate">
              <a:avLst/>
            </a:prstGeom>
            <a:solidFill>
              <a:srgbClr val="33333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40" tIns="50800" rIns="50800" bIns="50800" numCol="1" spcCol="38100" rtlCol="0" anchor="ctr">
              <a:noAutofit/>
            </a:bodyPr>
            <a:lstStyle/>
            <a:p>
              <a:pPr marL="0" marR="0" lvl="0" indent="0" algn="l" defTabSz="825500" rtl="0" eaLnBrk="1"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latin typeface="Montserrat" pitchFamily="2" charset="0"/>
                </a:rPr>
                <a:t>Industry Experience</a:t>
              </a:r>
              <a:endParaRPr kumimoji="0" lang="en-US" sz="1100" b="1" i="0" u="none" strike="noStrike" kern="0" cap="none" spc="0" normalizeH="0" baseline="0" noProof="0" dirty="0">
                <a:ln>
                  <a:noFill/>
                </a:ln>
                <a:solidFill>
                  <a:prstClr val="white"/>
                </a:solidFill>
                <a:effectLst/>
                <a:uLnTx/>
                <a:uFillTx/>
                <a:latin typeface="Montserrat" pitchFamily="2" charset="0"/>
                <a:sym typeface="Helvetica Light"/>
              </a:endParaRPr>
            </a:p>
          </p:txBody>
        </p:sp>
      </p:grpSp>
      <p:grpSp>
        <p:nvGrpSpPr>
          <p:cNvPr id="34" name="Group 33">
            <a:extLst>
              <a:ext uri="{FF2B5EF4-FFF2-40B4-BE49-F238E27FC236}">
                <a16:creationId xmlns:a16="http://schemas.microsoft.com/office/drawing/2014/main" id="{C0121F7C-352A-1A38-4BA8-B236CCAC60A6}"/>
              </a:ext>
            </a:extLst>
          </p:cNvPr>
          <p:cNvGrpSpPr/>
          <p:nvPr/>
        </p:nvGrpSpPr>
        <p:grpSpPr>
          <a:xfrm>
            <a:off x="6324241" y="4313165"/>
            <a:ext cx="5394960" cy="985289"/>
            <a:chOff x="587375" y="1816853"/>
            <a:chExt cx="5508625" cy="985289"/>
          </a:xfrm>
        </p:grpSpPr>
        <p:cxnSp>
          <p:nvCxnSpPr>
            <p:cNvPr id="35" name="Straight Connector 34">
              <a:extLst>
                <a:ext uri="{FF2B5EF4-FFF2-40B4-BE49-F238E27FC236}">
                  <a16:creationId xmlns:a16="http://schemas.microsoft.com/office/drawing/2014/main" id="{D2CB4E6E-6FAD-1234-3B51-DF5415C36EC7}"/>
                </a:ext>
              </a:extLst>
            </p:cNvPr>
            <p:cNvCxnSpPr>
              <a:cxnSpLocks/>
              <a:stCxn id="37" idx="3"/>
            </p:cNvCxnSpPr>
            <p:nvPr/>
          </p:nvCxnSpPr>
          <p:spPr>
            <a:xfrm>
              <a:off x="1656191" y="2114371"/>
              <a:ext cx="4439809" cy="0"/>
            </a:xfrm>
            <a:prstGeom prst="line">
              <a:avLst/>
            </a:prstGeom>
            <a:noFill/>
            <a:ln w="19050" cap="flat">
              <a:solidFill>
                <a:schemeClr val="bg2"/>
              </a:solidFill>
              <a:prstDash val="solid"/>
              <a:miter lim="400000"/>
              <a:headEnd type="none" w="med" len="med"/>
              <a:tailEnd type="diamond" w="med" len="med"/>
            </a:ln>
            <a:effectLst/>
            <a:sp3d/>
          </p:spPr>
          <p:style>
            <a:lnRef idx="0">
              <a:scrgbClr r="0" g="0" b="0"/>
            </a:lnRef>
            <a:fillRef idx="0">
              <a:scrgbClr r="0" g="0" b="0"/>
            </a:fillRef>
            <a:effectRef idx="0">
              <a:scrgbClr r="0" g="0" b="0"/>
            </a:effectRef>
            <a:fontRef idx="none"/>
          </p:style>
        </p:cxnSp>
        <p:sp>
          <p:nvSpPr>
            <p:cNvPr id="36" name="Rectangle 35">
              <a:extLst>
                <a:ext uri="{FF2B5EF4-FFF2-40B4-BE49-F238E27FC236}">
                  <a16:creationId xmlns:a16="http://schemas.microsoft.com/office/drawing/2014/main" id="{AE229FE4-2C56-37F6-15B7-6234AA390A31}"/>
                </a:ext>
              </a:extLst>
            </p:cNvPr>
            <p:cNvSpPr>
              <a:spLocks/>
            </p:cNvSpPr>
            <p:nvPr/>
          </p:nvSpPr>
          <p:spPr>
            <a:xfrm>
              <a:off x="775144" y="2627671"/>
              <a:ext cx="5252909" cy="174471"/>
            </a:xfrm>
            <a:prstGeom prst="rect">
              <a:avLst/>
            </a:prstGeom>
            <a:ln>
              <a:noFill/>
            </a:ln>
          </p:spPr>
          <p:txBody>
            <a:bodyPr wrap="square" lIns="0" tIns="0" rIns="0" bIns="0" anchor="t" anchorCtr="0">
              <a:spAutoFit/>
            </a:bodyPr>
            <a:lstStyle/>
            <a:p>
              <a:pPr marL="228600" marR="0" lvl="2" indent="-228600" algn="l" defTabSz="412740" rtl="0" eaLnBrk="1" fontAlgn="auto" latinLnBrk="0" hangingPunct="0">
                <a:lnSpc>
                  <a:spcPct val="110000"/>
                </a:lnSpc>
                <a:spcBef>
                  <a:spcPts val="0"/>
                </a:spcBef>
                <a:spcAft>
                  <a:spcPts val="400"/>
                </a:spcAft>
                <a:buClrTx/>
                <a:buSzTx/>
                <a:buFont typeface="Symbol" panose="05050102010706020507" pitchFamily="18" charset="2"/>
                <a:buChar char=""/>
                <a:tabLst/>
                <a:defRPr/>
              </a:pPr>
              <a:endParaRPr kumimoji="0" lang="en-US" sz="1100" b="0" i="0" u="none" strike="noStrike" kern="1200" cap="none" spc="0" normalizeH="0" baseline="0" noProof="0" dirty="0">
                <a:ln>
                  <a:noFill/>
                </a:ln>
                <a:solidFill>
                  <a:srgbClr val="000000"/>
                </a:solidFill>
                <a:effectLst/>
                <a:uLnTx/>
                <a:uFillTx/>
                <a:latin typeface="Montserrat" pitchFamily="2" charset="0"/>
              </a:endParaRPr>
            </a:p>
          </p:txBody>
        </p:sp>
        <p:sp>
          <p:nvSpPr>
            <p:cNvPr id="37" name="Flowchart: Stored Data 36">
              <a:extLst>
                <a:ext uri="{FF2B5EF4-FFF2-40B4-BE49-F238E27FC236}">
                  <a16:creationId xmlns:a16="http://schemas.microsoft.com/office/drawing/2014/main" id="{E725CAC8-BFFB-48A8-199E-E74167B15EBA}"/>
                </a:ext>
              </a:extLst>
            </p:cNvPr>
            <p:cNvSpPr/>
            <p:nvPr/>
          </p:nvSpPr>
          <p:spPr>
            <a:xfrm>
              <a:off x="587375" y="1816853"/>
              <a:ext cx="1282579" cy="595035"/>
            </a:xfrm>
            <a:prstGeom prst="flowChartOnlineStorage">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Montserrat" pitchFamily="2" charset="0"/>
                <a:sym typeface="Helvetica Light"/>
              </a:endParaRPr>
            </a:p>
          </p:txBody>
        </p:sp>
        <p:sp>
          <p:nvSpPr>
            <p:cNvPr id="38" name="Arrow: Pentagon 37">
              <a:extLst>
                <a:ext uri="{FF2B5EF4-FFF2-40B4-BE49-F238E27FC236}">
                  <a16:creationId xmlns:a16="http://schemas.microsoft.com/office/drawing/2014/main" id="{1123DAB9-E6EA-C0B2-ACDD-80E199A6FE46}"/>
                </a:ext>
              </a:extLst>
            </p:cNvPr>
            <p:cNvSpPr/>
            <p:nvPr/>
          </p:nvSpPr>
          <p:spPr>
            <a:xfrm>
              <a:off x="1656191" y="1930400"/>
              <a:ext cx="3505089" cy="365756"/>
            </a:xfrm>
            <a:prstGeom prst="homePlate">
              <a:avLst/>
            </a:prstGeom>
            <a:solidFill>
              <a:srgbClr val="33333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40" tIns="50800" rIns="50800" bIns="50800" numCol="1" spcCol="38100" rtlCol="0" anchor="ctr">
              <a:noAutofit/>
            </a:bodyPr>
            <a:lstStyle/>
            <a:p>
              <a:pPr marL="0" marR="0" lvl="0" indent="0" algn="l" defTabSz="825500" rtl="0" eaLnBrk="1" fontAlgn="auto" latinLnBrk="0" hangingPunct="0">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latin typeface="Montserrat" pitchFamily="2" charset="0"/>
                  <a:sym typeface="Helvetica Light"/>
                </a:rPr>
                <a:t>Feedstock &amp; Offtake De-Risked Upfront</a:t>
              </a:r>
            </a:p>
          </p:txBody>
        </p:sp>
      </p:grpSp>
      <p:pic>
        <p:nvPicPr>
          <p:cNvPr id="39" name="Graphic 38" descr="Factory outline">
            <a:extLst>
              <a:ext uri="{FF2B5EF4-FFF2-40B4-BE49-F238E27FC236}">
                <a16:creationId xmlns:a16="http://schemas.microsoft.com/office/drawing/2014/main" id="{CF29EEFC-26E8-B2EA-B777-336C3A4BF16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23622" y="4165063"/>
            <a:ext cx="833097" cy="833097"/>
          </a:xfrm>
          <a:prstGeom prst="rect">
            <a:avLst/>
          </a:prstGeom>
        </p:spPr>
      </p:pic>
      <p:sp>
        <p:nvSpPr>
          <p:cNvPr id="40" name="Rectangle 39">
            <a:extLst>
              <a:ext uri="{FF2B5EF4-FFF2-40B4-BE49-F238E27FC236}">
                <a16:creationId xmlns:a16="http://schemas.microsoft.com/office/drawing/2014/main" id="{D349115F-52D1-CE86-88F1-84351A6C57BE}"/>
              </a:ext>
            </a:extLst>
          </p:cNvPr>
          <p:cNvSpPr>
            <a:spLocks/>
          </p:cNvSpPr>
          <p:nvPr/>
        </p:nvSpPr>
        <p:spPr>
          <a:xfrm>
            <a:off x="6515125" y="5158537"/>
            <a:ext cx="5144520" cy="497187"/>
          </a:xfrm>
          <a:prstGeom prst="rect">
            <a:avLst/>
          </a:prstGeom>
          <a:ln>
            <a:noFill/>
          </a:ln>
        </p:spPr>
        <p:txBody>
          <a:bodyPr wrap="square" lIns="0" tIns="0" rIns="0" bIns="0" anchor="t" anchorCtr="0">
            <a:spAutoFit/>
          </a:bodyPr>
          <a:lstStyle/>
          <a:p>
            <a:pPr marL="228600" marR="0" lvl="2" indent="-228600" algn="just" defTabSz="412740" rtl="0" eaLnBrk="1" fontAlgn="auto" latinLnBrk="0" hangingPunct="0">
              <a:lnSpc>
                <a:spcPct val="110000"/>
              </a:lnSpc>
              <a:spcBef>
                <a:spcPts val="0"/>
              </a:spcBef>
              <a:spcAft>
                <a:spcPts val="400"/>
              </a:spcAft>
              <a:buClrTx/>
              <a:buSzTx/>
              <a:buFont typeface="Symbol" panose="05050102010706020507" pitchFamily="18" charset="2"/>
              <a:buChar char=""/>
              <a:tabLst/>
              <a:defRPr/>
            </a:pPr>
            <a:r>
              <a:rPr kumimoji="0" lang="en-US" sz="1000" b="0" i="0" u="none" strike="noStrike" kern="1200" cap="none" spc="0" normalizeH="0" baseline="0" noProof="0" dirty="0">
                <a:ln>
                  <a:noFill/>
                </a:ln>
                <a:solidFill>
                  <a:srgbClr val="000000"/>
                </a:solidFill>
                <a:effectLst/>
                <a:uLnTx/>
                <a:uFillTx/>
                <a:latin typeface="Montserrat" pitchFamily="2" charset="0"/>
              </a:rPr>
              <a:t>With plastic feedstock supply and diesel buyers already secured, the two biggest risks in waste-to-energy projects—input availability and output monetization—are already addressed.</a:t>
            </a:r>
            <a:endParaRPr kumimoji="0" lang="en-US" sz="1100" b="0" i="0" u="none" strike="noStrike" kern="1200" cap="none" spc="0" normalizeH="0" baseline="0" noProof="0" dirty="0">
              <a:ln>
                <a:noFill/>
              </a:ln>
              <a:solidFill>
                <a:srgbClr val="000000"/>
              </a:solidFill>
              <a:effectLst/>
              <a:uLnTx/>
              <a:uFillTx/>
              <a:latin typeface="Montserrat" pitchFamily="2" charset="0"/>
            </a:endParaRPr>
          </a:p>
        </p:txBody>
      </p:sp>
      <p:pic>
        <p:nvPicPr>
          <p:cNvPr id="41" name="Graphic 40" descr="Social network with solid fill">
            <a:extLst>
              <a:ext uri="{FF2B5EF4-FFF2-40B4-BE49-F238E27FC236}">
                <a16:creationId xmlns:a16="http://schemas.microsoft.com/office/drawing/2014/main" id="{5D448112-3EFD-0C15-A1D2-C56B42C2D3F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426349" y="4181018"/>
            <a:ext cx="863717" cy="863717"/>
          </a:xfrm>
          <a:prstGeom prst="rect">
            <a:avLst/>
          </a:prstGeom>
        </p:spPr>
      </p:pic>
    </p:spTree>
    <p:extLst>
      <p:ext uri="{BB962C8B-B14F-4D97-AF65-F5344CB8AC3E}">
        <p14:creationId xmlns:p14="http://schemas.microsoft.com/office/powerpoint/2010/main" val="2824939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1369788-D250-454A-31CB-4D328BAC30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9656" y="97178"/>
            <a:ext cx="4397829" cy="5752081"/>
          </a:xfrm>
          <a:prstGeom prst="rect">
            <a:avLst/>
          </a:prstGeom>
        </p:spPr>
      </p:pic>
      <p:sp>
        <p:nvSpPr>
          <p:cNvPr id="5" name="Text Placeholder 2">
            <a:extLst>
              <a:ext uri="{FF2B5EF4-FFF2-40B4-BE49-F238E27FC236}">
                <a16:creationId xmlns:a16="http://schemas.microsoft.com/office/drawing/2014/main" id="{44F7E967-E2E2-60A0-FE7C-DC908BC990E8}"/>
              </a:ext>
            </a:extLst>
          </p:cNvPr>
          <p:cNvSpPr txBox="1">
            <a:spLocks/>
          </p:cNvSpPr>
          <p:nvPr/>
        </p:nvSpPr>
        <p:spPr>
          <a:xfrm>
            <a:off x="552932" y="2901256"/>
            <a:ext cx="7239788" cy="1477704"/>
          </a:xfrm>
          <a:prstGeom prst="rect">
            <a:avLst/>
          </a:prstGeom>
        </p:spPr>
        <p:txBody>
          <a:bodyPr l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dirty="0">
                <a:solidFill>
                  <a:schemeClr val="tx2"/>
                </a:solidFill>
                <a:latin typeface="Montserrat" pitchFamily="2" charset="0"/>
              </a:rPr>
              <a:t>Financial Highlights</a:t>
            </a:r>
          </a:p>
        </p:txBody>
      </p:sp>
    </p:spTree>
    <p:extLst>
      <p:ext uri="{BB962C8B-B14F-4D97-AF65-F5344CB8AC3E}">
        <p14:creationId xmlns:p14="http://schemas.microsoft.com/office/powerpoint/2010/main" val="1854002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9C498-68AC-79F2-1319-45C64F423FC7}"/>
            </a:ext>
          </a:extLst>
        </p:cNvPr>
        <p:cNvGrpSpPr/>
        <p:nvPr/>
      </p:nvGrpSpPr>
      <p:grpSpPr>
        <a:xfrm>
          <a:off x="0" y="0"/>
          <a:ext cx="0" cy="0"/>
          <a:chOff x="0" y="0"/>
          <a:chExt cx="0" cy="0"/>
        </a:xfrm>
      </p:grpSpPr>
      <p:sp>
        <p:nvSpPr>
          <p:cNvPr id="5" name="Text Placeholder 2">
            <a:extLst>
              <a:ext uri="{FF2B5EF4-FFF2-40B4-BE49-F238E27FC236}">
                <a16:creationId xmlns:a16="http://schemas.microsoft.com/office/drawing/2014/main" id="{82C47245-F51B-108A-CB69-0A70D45C0DDC}"/>
              </a:ext>
            </a:extLst>
          </p:cNvPr>
          <p:cNvSpPr txBox="1">
            <a:spLocks/>
          </p:cNvSpPr>
          <p:nvPr/>
        </p:nvSpPr>
        <p:spPr>
          <a:xfrm>
            <a:off x="552932" y="2901256"/>
            <a:ext cx="7239788" cy="1477704"/>
          </a:xfrm>
          <a:prstGeom prst="rect">
            <a:avLst/>
          </a:prstGeom>
        </p:spPr>
        <p:txBody>
          <a:bodyPr l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dirty="0">
                <a:solidFill>
                  <a:schemeClr val="tx2"/>
                </a:solidFill>
                <a:latin typeface="Montserrat" pitchFamily="2" charset="0"/>
              </a:rPr>
              <a:t>Technology Overview</a:t>
            </a:r>
          </a:p>
        </p:txBody>
      </p:sp>
      <p:pic>
        <p:nvPicPr>
          <p:cNvPr id="3" name="Picture 2">
            <a:extLst>
              <a:ext uri="{FF2B5EF4-FFF2-40B4-BE49-F238E27FC236}">
                <a16:creationId xmlns:a16="http://schemas.microsoft.com/office/drawing/2014/main" id="{3AB4530A-EDAC-CEE5-1670-5EAEB17A5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96774" y="0"/>
            <a:ext cx="3995225" cy="5992837"/>
          </a:xfrm>
          <a:prstGeom prst="rect">
            <a:avLst/>
          </a:prstGeom>
        </p:spPr>
      </p:pic>
    </p:spTree>
    <p:extLst>
      <p:ext uri="{BB962C8B-B14F-4D97-AF65-F5344CB8AC3E}">
        <p14:creationId xmlns:p14="http://schemas.microsoft.com/office/powerpoint/2010/main" val="2364459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639C-4B79-58B9-77E5-8F72E79CAD9B}"/>
              </a:ext>
            </a:extLst>
          </p:cNvPr>
          <p:cNvSpPr txBox="1">
            <a:spLocks/>
          </p:cNvSpPr>
          <p:nvPr/>
        </p:nvSpPr>
        <p:spPr>
          <a:xfrm>
            <a:off x="587376" y="374103"/>
            <a:ext cx="10616918" cy="387798"/>
          </a:xfrm>
          <a:prstGeom prst="rect">
            <a:avLst/>
          </a:prstGeom>
        </p:spPr>
        <p:txBody>
          <a:bodyPr vert="horz"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latin typeface="Montserrat"/>
              </a:rPr>
              <a:t>Technology Overview | Product Lifecycle </a:t>
            </a:r>
            <a:endParaRPr lang="en-US" sz="2800" dirty="0">
              <a:latin typeface="Montserrat" pitchFamily="2" charset="0"/>
            </a:endParaRPr>
          </a:p>
        </p:txBody>
      </p:sp>
      <p:sp>
        <p:nvSpPr>
          <p:cNvPr id="3" name="TextBox 2">
            <a:extLst>
              <a:ext uri="{FF2B5EF4-FFF2-40B4-BE49-F238E27FC236}">
                <a16:creationId xmlns:a16="http://schemas.microsoft.com/office/drawing/2014/main" id="{27CE9427-61DF-6E92-8B67-3D088F01C992}"/>
              </a:ext>
            </a:extLst>
          </p:cNvPr>
          <p:cNvSpPr txBox="1"/>
          <p:nvPr/>
        </p:nvSpPr>
        <p:spPr>
          <a:xfrm>
            <a:off x="582692" y="984244"/>
            <a:ext cx="3616740" cy="259045"/>
          </a:xfrm>
          <a:prstGeom prst="rect">
            <a:avLst/>
          </a:prstGeom>
          <a:solidFill>
            <a:srgbClr val="2B2F39"/>
          </a:solidFill>
          <a:ln>
            <a:noFill/>
          </a:ln>
        </p:spPr>
        <p:txBody>
          <a:bodyPr wrap="square" lIns="91440" tIns="45720" rIns="91440" bIns="45720" rtlCol="0" anchor="t">
            <a:spAutoFit/>
          </a:bodyPr>
          <a:lstStyle/>
          <a:p>
            <a:pPr algn="ctr">
              <a:lnSpc>
                <a:spcPts val="1300"/>
              </a:lnSpc>
            </a:pPr>
            <a:r>
              <a:rPr lang="en-US" sz="1100" b="1" dirty="0">
                <a:solidFill>
                  <a:schemeClr val="bg1"/>
                </a:solidFill>
                <a:latin typeface="Montserrat" pitchFamily="2" charset="0"/>
              </a:rPr>
              <a:t>Feedstock Segment</a:t>
            </a:r>
          </a:p>
        </p:txBody>
      </p:sp>
      <p:sp>
        <p:nvSpPr>
          <p:cNvPr id="4" name="TextBox 3">
            <a:extLst>
              <a:ext uri="{FF2B5EF4-FFF2-40B4-BE49-F238E27FC236}">
                <a16:creationId xmlns:a16="http://schemas.microsoft.com/office/drawing/2014/main" id="{03D09CFE-993F-FA85-3BBF-BBC7A63B59C4}"/>
              </a:ext>
            </a:extLst>
          </p:cNvPr>
          <p:cNvSpPr txBox="1"/>
          <p:nvPr/>
        </p:nvSpPr>
        <p:spPr>
          <a:xfrm>
            <a:off x="665626" y="2576822"/>
            <a:ext cx="1722058" cy="425758"/>
          </a:xfrm>
          <a:prstGeom prst="rect">
            <a:avLst/>
          </a:prstGeom>
          <a:noFill/>
        </p:spPr>
        <p:txBody>
          <a:bodyPr wrap="square" rtlCol="0">
            <a:spAutoFit/>
          </a:bodyPr>
          <a:lstStyle/>
          <a:p>
            <a:pPr algn="ctr">
              <a:lnSpc>
                <a:spcPts val="1300"/>
              </a:lnSpc>
            </a:pPr>
            <a:r>
              <a:rPr lang="en-US" sz="1100" b="1" dirty="0">
                <a:latin typeface="Montserrat" pitchFamily="2" charset="0"/>
              </a:rPr>
              <a:t>Low Density Polyethylene (LDPE)</a:t>
            </a:r>
          </a:p>
        </p:txBody>
      </p:sp>
      <p:pic>
        <p:nvPicPr>
          <p:cNvPr id="5" name="Picture 4" descr="A pile of white beads&#10;&#10;AI-generated content may be incorrect.">
            <a:extLst>
              <a:ext uri="{FF2B5EF4-FFF2-40B4-BE49-F238E27FC236}">
                <a16:creationId xmlns:a16="http://schemas.microsoft.com/office/drawing/2014/main" id="{28C89F65-7F72-5FDA-362E-2EE7D8700B6C}"/>
              </a:ext>
            </a:extLst>
          </p:cNvPr>
          <p:cNvPicPr>
            <a:picLocks noChangeAspect="1"/>
          </p:cNvPicPr>
          <p:nvPr/>
        </p:nvPicPr>
        <p:blipFill>
          <a:blip r:embed="rId2"/>
          <a:stretch>
            <a:fillRect/>
          </a:stretch>
        </p:blipFill>
        <p:spPr>
          <a:xfrm>
            <a:off x="665625" y="1430303"/>
            <a:ext cx="1750194" cy="1171575"/>
          </a:xfrm>
          <a:prstGeom prst="rect">
            <a:avLst/>
          </a:prstGeom>
        </p:spPr>
      </p:pic>
      <p:pic>
        <p:nvPicPr>
          <p:cNvPr id="6" name="Picture 5">
            <a:extLst>
              <a:ext uri="{FF2B5EF4-FFF2-40B4-BE49-F238E27FC236}">
                <a16:creationId xmlns:a16="http://schemas.microsoft.com/office/drawing/2014/main" id="{2B2D62F3-D400-E8C9-F5D5-3F8ECEBB8908}"/>
              </a:ext>
            </a:extLst>
          </p:cNvPr>
          <p:cNvPicPr>
            <a:picLocks noChangeAspect="1"/>
          </p:cNvPicPr>
          <p:nvPr/>
        </p:nvPicPr>
        <p:blipFill>
          <a:blip r:embed="rId3"/>
          <a:stretch>
            <a:fillRect/>
          </a:stretch>
        </p:blipFill>
        <p:spPr>
          <a:xfrm>
            <a:off x="638962" y="3028904"/>
            <a:ext cx="1750675" cy="1170432"/>
          </a:xfrm>
          <a:prstGeom prst="rect">
            <a:avLst/>
          </a:prstGeom>
        </p:spPr>
      </p:pic>
      <p:sp>
        <p:nvSpPr>
          <p:cNvPr id="7" name="TextBox 6">
            <a:extLst>
              <a:ext uri="{FF2B5EF4-FFF2-40B4-BE49-F238E27FC236}">
                <a16:creationId xmlns:a16="http://schemas.microsoft.com/office/drawing/2014/main" id="{2CA2FF07-4506-90F4-F795-E8500342C7EB}"/>
              </a:ext>
            </a:extLst>
          </p:cNvPr>
          <p:cNvSpPr txBox="1"/>
          <p:nvPr/>
        </p:nvSpPr>
        <p:spPr>
          <a:xfrm>
            <a:off x="596759" y="4194986"/>
            <a:ext cx="1790924" cy="425758"/>
          </a:xfrm>
          <a:prstGeom prst="rect">
            <a:avLst/>
          </a:prstGeom>
          <a:noFill/>
        </p:spPr>
        <p:txBody>
          <a:bodyPr wrap="square" rtlCol="0">
            <a:spAutoFit/>
          </a:bodyPr>
          <a:lstStyle/>
          <a:p>
            <a:pPr algn="ctr">
              <a:lnSpc>
                <a:spcPts val="1300"/>
              </a:lnSpc>
            </a:pPr>
            <a:r>
              <a:rPr lang="en-US" sz="1100" b="1" dirty="0">
                <a:latin typeface="Montserrat" pitchFamily="2" charset="0"/>
              </a:rPr>
              <a:t>High Density Polyethylene (HDPE)</a:t>
            </a:r>
          </a:p>
        </p:txBody>
      </p:sp>
      <p:pic>
        <p:nvPicPr>
          <p:cNvPr id="8" name="Picture 7">
            <a:extLst>
              <a:ext uri="{FF2B5EF4-FFF2-40B4-BE49-F238E27FC236}">
                <a16:creationId xmlns:a16="http://schemas.microsoft.com/office/drawing/2014/main" id="{D412D783-10BD-35BF-5C11-A2850B03476D}"/>
              </a:ext>
            </a:extLst>
          </p:cNvPr>
          <p:cNvPicPr>
            <a:picLocks noChangeAspect="1"/>
          </p:cNvPicPr>
          <p:nvPr/>
        </p:nvPicPr>
        <p:blipFill>
          <a:blip r:embed="rId4"/>
          <a:stretch>
            <a:fillRect/>
          </a:stretch>
        </p:blipFill>
        <p:spPr>
          <a:xfrm>
            <a:off x="2565108" y="3033829"/>
            <a:ext cx="1665756" cy="1170432"/>
          </a:xfrm>
          <a:prstGeom prst="rect">
            <a:avLst/>
          </a:prstGeom>
        </p:spPr>
      </p:pic>
      <p:sp>
        <p:nvSpPr>
          <p:cNvPr id="9" name="TextBox 8">
            <a:extLst>
              <a:ext uri="{FF2B5EF4-FFF2-40B4-BE49-F238E27FC236}">
                <a16:creationId xmlns:a16="http://schemas.microsoft.com/office/drawing/2014/main" id="{E3D7DC8D-4FA5-7CE4-2099-E345F222314A}"/>
              </a:ext>
            </a:extLst>
          </p:cNvPr>
          <p:cNvSpPr txBox="1"/>
          <p:nvPr/>
        </p:nvSpPr>
        <p:spPr>
          <a:xfrm>
            <a:off x="2502524" y="4194986"/>
            <a:ext cx="1790924" cy="259045"/>
          </a:xfrm>
          <a:prstGeom prst="rect">
            <a:avLst/>
          </a:prstGeom>
          <a:noFill/>
        </p:spPr>
        <p:txBody>
          <a:bodyPr wrap="square" rtlCol="0">
            <a:spAutoFit/>
          </a:bodyPr>
          <a:lstStyle/>
          <a:p>
            <a:pPr algn="ctr">
              <a:lnSpc>
                <a:spcPts val="1300"/>
              </a:lnSpc>
            </a:pPr>
            <a:r>
              <a:rPr lang="en-US" sz="1100" b="1" dirty="0">
                <a:latin typeface="Montserrat" pitchFamily="2" charset="0"/>
              </a:rPr>
              <a:t>Polypropylene (PP)</a:t>
            </a:r>
          </a:p>
        </p:txBody>
      </p:sp>
      <p:sp>
        <p:nvSpPr>
          <p:cNvPr id="10" name="TextBox 9">
            <a:extLst>
              <a:ext uri="{FF2B5EF4-FFF2-40B4-BE49-F238E27FC236}">
                <a16:creationId xmlns:a16="http://schemas.microsoft.com/office/drawing/2014/main" id="{7BEB6857-FE84-208D-D131-096281EB4A52}"/>
              </a:ext>
            </a:extLst>
          </p:cNvPr>
          <p:cNvSpPr txBox="1"/>
          <p:nvPr/>
        </p:nvSpPr>
        <p:spPr>
          <a:xfrm>
            <a:off x="2537070" y="2625670"/>
            <a:ext cx="1790924" cy="259045"/>
          </a:xfrm>
          <a:prstGeom prst="rect">
            <a:avLst/>
          </a:prstGeom>
          <a:noFill/>
        </p:spPr>
        <p:txBody>
          <a:bodyPr wrap="square" rtlCol="0">
            <a:spAutoFit/>
          </a:bodyPr>
          <a:lstStyle/>
          <a:p>
            <a:pPr algn="ctr">
              <a:lnSpc>
                <a:spcPts val="1300"/>
              </a:lnSpc>
            </a:pPr>
            <a:r>
              <a:rPr lang="en-US" sz="1100" b="1" dirty="0">
                <a:latin typeface="Montserrat" pitchFamily="2" charset="0"/>
              </a:rPr>
              <a:t>Polystyrene (PS)</a:t>
            </a:r>
          </a:p>
        </p:txBody>
      </p:sp>
      <p:pic>
        <p:nvPicPr>
          <p:cNvPr id="11" name="Picture 10">
            <a:extLst>
              <a:ext uri="{FF2B5EF4-FFF2-40B4-BE49-F238E27FC236}">
                <a16:creationId xmlns:a16="http://schemas.microsoft.com/office/drawing/2014/main" id="{1F534417-2CB0-0DFD-007E-BA163C8EAC67}"/>
              </a:ext>
            </a:extLst>
          </p:cNvPr>
          <p:cNvPicPr>
            <a:picLocks noChangeAspect="1"/>
          </p:cNvPicPr>
          <p:nvPr/>
        </p:nvPicPr>
        <p:blipFill>
          <a:blip r:embed="rId5"/>
          <a:stretch>
            <a:fillRect/>
          </a:stretch>
        </p:blipFill>
        <p:spPr>
          <a:xfrm>
            <a:off x="2565108" y="1412142"/>
            <a:ext cx="1648391" cy="1170432"/>
          </a:xfrm>
          <a:prstGeom prst="rect">
            <a:avLst/>
          </a:prstGeom>
        </p:spPr>
      </p:pic>
      <p:sp>
        <p:nvSpPr>
          <p:cNvPr id="12" name="TextBox 11">
            <a:extLst>
              <a:ext uri="{FF2B5EF4-FFF2-40B4-BE49-F238E27FC236}">
                <a16:creationId xmlns:a16="http://schemas.microsoft.com/office/drawing/2014/main" id="{A706F27E-63A5-4D55-3DB3-9391216AE06E}"/>
              </a:ext>
            </a:extLst>
          </p:cNvPr>
          <p:cNvSpPr txBox="1"/>
          <p:nvPr/>
        </p:nvSpPr>
        <p:spPr>
          <a:xfrm>
            <a:off x="4515670" y="984242"/>
            <a:ext cx="3616740" cy="259045"/>
          </a:xfrm>
          <a:prstGeom prst="rect">
            <a:avLst/>
          </a:prstGeom>
          <a:solidFill>
            <a:srgbClr val="2B2F39"/>
          </a:solidFill>
          <a:ln>
            <a:noFill/>
          </a:ln>
        </p:spPr>
        <p:txBody>
          <a:bodyPr wrap="square" lIns="91440" tIns="45720" rIns="91440" bIns="45720" rtlCol="0" anchor="t">
            <a:spAutoFit/>
          </a:bodyPr>
          <a:lstStyle/>
          <a:p>
            <a:pPr algn="ctr">
              <a:lnSpc>
                <a:spcPts val="1300"/>
              </a:lnSpc>
            </a:pPr>
            <a:r>
              <a:rPr lang="en-US" sz="1100" b="1" dirty="0">
                <a:solidFill>
                  <a:schemeClr val="bg1"/>
                </a:solidFill>
                <a:latin typeface="Montserrat" pitchFamily="2" charset="0"/>
              </a:rPr>
              <a:t>Conversion Process </a:t>
            </a:r>
          </a:p>
        </p:txBody>
      </p:sp>
      <p:sp>
        <p:nvSpPr>
          <p:cNvPr id="13" name="TextBox 12">
            <a:extLst>
              <a:ext uri="{FF2B5EF4-FFF2-40B4-BE49-F238E27FC236}">
                <a16:creationId xmlns:a16="http://schemas.microsoft.com/office/drawing/2014/main" id="{03351A21-815C-3F2F-EBA9-AA767F7D1460}"/>
              </a:ext>
            </a:extLst>
          </p:cNvPr>
          <p:cNvSpPr txBox="1"/>
          <p:nvPr/>
        </p:nvSpPr>
        <p:spPr>
          <a:xfrm>
            <a:off x="8448648" y="1000726"/>
            <a:ext cx="3311943" cy="259045"/>
          </a:xfrm>
          <a:prstGeom prst="rect">
            <a:avLst/>
          </a:prstGeom>
          <a:solidFill>
            <a:srgbClr val="2B2F39"/>
          </a:solidFill>
          <a:ln>
            <a:noFill/>
          </a:ln>
        </p:spPr>
        <p:txBody>
          <a:bodyPr wrap="square" lIns="91440" tIns="45720" rIns="91440" bIns="45720" rtlCol="0" anchor="t">
            <a:spAutoFit/>
          </a:bodyPr>
          <a:lstStyle/>
          <a:p>
            <a:pPr algn="ctr">
              <a:lnSpc>
                <a:spcPts val="1300"/>
              </a:lnSpc>
            </a:pPr>
            <a:r>
              <a:rPr lang="en-US" sz="1100" b="1" dirty="0">
                <a:solidFill>
                  <a:schemeClr val="bg1"/>
                </a:solidFill>
                <a:latin typeface="Montserrat" pitchFamily="2" charset="0"/>
              </a:rPr>
              <a:t>Output Product Segment</a:t>
            </a:r>
          </a:p>
        </p:txBody>
      </p:sp>
      <p:pic>
        <p:nvPicPr>
          <p:cNvPr id="14" name="Picture 13">
            <a:extLst>
              <a:ext uri="{FF2B5EF4-FFF2-40B4-BE49-F238E27FC236}">
                <a16:creationId xmlns:a16="http://schemas.microsoft.com/office/drawing/2014/main" id="{09ACC24C-3709-4655-6BC2-1BC8119F469E}"/>
              </a:ext>
            </a:extLst>
          </p:cNvPr>
          <p:cNvPicPr>
            <a:picLocks noChangeAspect="1"/>
          </p:cNvPicPr>
          <p:nvPr/>
        </p:nvPicPr>
        <p:blipFill>
          <a:blip r:embed="rId6"/>
          <a:stretch>
            <a:fillRect/>
          </a:stretch>
        </p:blipFill>
        <p:spPr>
          <a:xfrm>
            <a:off x="4503465" y="1412143"/>
            <a:ext cx="3628945" cy="1791043"/>
          </a:xfrm>
          <a:prstGeom prst="rect">
            <a:avLst/>
          </a:prstGeom>
        </p:spPr>
      </p:pic>
      <p:sp>
        <p:nvSpPr>
          <p:cNvPr id="15" name="TextBox 14">
            <a:extLst>
              <a:ext uri="{FF2B5EF4-FFF2-40B4-BE49-F238E27FC236}">
                <a16:creationId xmlns:a16="http://schemas.microsoft.com/office/drawing/2014/main" id="{0D2202D0-4C1F-0DB0-812B-A8A026C22CB7}"/>
              </a:ext>
            </a:extLst>
          </p:cNvPr>
          <p:cNvSpPr txBox="1"/>
          <p:nvPr/>
        </p:nvSpPr>
        <p:spPr>
          <a:xfrm>
            <a:off x="4503465" y="3242519"/>
            <a:ext cx="3628946" cy="1426031"/>
          </a:xfrm>
          <a:prstGeom prst="rect">
            <a:avLst/>
          </a:prstGeom>
          <a:noFill/>
        </p:spPr>
        <p:txBody>
          <a:bodyPr wrap="square" rtlCol="0">
            <a:spAutoFit/>
          </a:bodyPr>
          <a:lstStyle/>
          <a:p>
            <a:pPr marL="171450" indent="-171450" algn="just">
              <a:lnSpc>
                <a:spcPts val="1300"/>
              </a:lnSpc>
              <a:buFont typeface="Wingdings" panose="05000000000000000000" pitchFamily="2" charset="2"/>
              <a:buChar char="v"/>
            </a:pPr>
            <a:r>
              <a:rPr lang="en-US" sz="1100" b="1" dirty="0">
                <a:latin typeface="Montserrat" pitchFamily="2" charset="0"/>
              </a:rPr>
              <a:t>High temperature conversion process used called “Pyrolysis Process”</a:t>
            </a:r>
          </a:p>
          <a:p>
            <a:pPr marL="171450" indent="-171450" algn="just">
              <a:lnSpc>
                <a:spcPts val="1300"/>
              </a:lnSpc>
              <a:buFont typeface="Wingdings" panose="05000000000000000000" pitchFamily="2" charset="2"/>
              <a:buChar char="v"/>
            </a:pPr>
            <a:r>
              <a:rPr lang="en-US" sz="1100" b="1" dirty="0">
                <a:latin typeface="Montserrat" pitchFamily="2" charset="0"/>
              </a:rPr>
              <a:t> Benefit from automatic temperature regulation</a:t>
            </a:r>
          </a:p>
          <a:p>
            <a:pPr marL="171450" indent="-171450" algn="just">
              <a:lnSpc>
                <a:spcPts val="1300"/>
              </a:lnSpc>
              <a:buFont typeface="Wingdings" panose="05000000000000000000" pitchFamily="2" charset="2"/>
              <a:buChar char="v"/>
            </a:pPr>
            <a:r>
              <a:rPr lang="en-US" sz="1100" b="1" dirty="0">
                <a:latin typeface="Montserrat" pitchFamily="2" charset="0"/>
              </a:rPr>
              <a:t>Using advanced heating methods such as indirect heating or electromagnetic heating</a:t>
            </a:r>
          </a:p>
          <a:p>
            <a:pPr marL="171450" indent="-171450" algn="just">
              <a:lnSpc>
                <a:spcPts val="1300"/>
              </a:lnSpc>
              <a:buFont typeface="Wingdings" panose="05000000000000000000" pitchFamily="2" charset="2"/>
              <a:buChar char="v"/>
            </a:pPr>
            <a:r>
              <a:rPr lang="en-US" sz="1100" b="1" dirty="0">
                <a:latin typeface="Montserrat" pitchFamily="2" charset="0"/>
              </a:rPr>
              <a:t>Enhanced stirring mechanisms to ensure better heat distribution</a:t>
            </a:r>
          </a:p>
        </p:txBody>
      </p:sp>
      <p:pic>
        <p:nvPicPr>
          <p:cNvPr id="16" name="Picture 4" descr="Plastic Pyrolysis Oil, Industrial Grade at ₹ 30/litre in Homnabad | ID:  2852178332655">
            <a:extLst>
              <a:ext uri="{FF2B5EF4-FFF2-40B4-BE49-F238E27FC236}">
                <a16:creationId xmlns:a16="http://schemas.microsoft.com/office/drawing/2014/main" id="{E6053C13-4CDF-1230-0062-BDA71800838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29062" y="1392528"/>
            <a:ext cx="751048" cy="81754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DA854E25-D487-4C37-C119-DC551B2F1B49}"/>
              </a:ext>
            </a:extLst>
          </p:cNvPr>
          <p:cNvSpPr txBox="1"/>
          <p:nvPr/>
        </p:nvSpPr>
        <p:spPr>
          <a:xfrm>
            <a:off x="8351342" y="2248988"/>
            <a:ext cx="1275550" cy="259045"/>
          </a:xfrm>
          <a:prstGeom prst="rect">
            <a:avLst/>
          </a:prstGeom>
          <a:noFill/>
        </p:spPr>
        <p:txBody>
          <a:bodyPr wrap="square" rtlCol="0">
            <a:spAutoFit/>
          </a:bodyPr>
          <a:lstStyle/>
          <a:p>
            <a:pPr algn="ctr">
              <a:lnSpc>
                <a:spcPts val="1300"/>
              </a:lnSpc>
            </a:pPr>
            <a:r>
              <a:rPr lang="en-US" sz="1100" b="1" dirty="0">
                <a:latin typeface="Montserrat" pitchFamily="2" charset="0"/>
              </a:rPr>
              <a:t>Pyrolysis Oil</a:t>
            </a:r>
          </a:p>
        </p:txBody>
      </p:sp>
      <p:pic>
        <p:nvPicPr>
          <p:cNvPr id="18" name="Picture 17">
            <a:extLst>
              <a:ext uri="{FF2B5EF4-FFF2-40B4-BE49-F238E27FC236}">
                <a16:creationId xmlns:a16="http://schemas.microsoft.com/office/drawing/2014/main" id="{54D6ED62-284C-75A9-68A3-A48A6998C998}"/>
              </a:ext>
            </a:extLst>
          </p:cNvPr>
          <p:cNvPicPr>
            <a:picLocks noChangeAspect="1"/>
          </p:cNvPicPr>
          <p:nvPr/>
        </p:nvPicPr>
        <p:blipFill>
          <a:blip r:embed="rId8"/>
          <a:stretch>
            <a:fillRect/>
          </a:stretch>
        </p:blipFill>
        <p:spPr>
          <a:xfrm>
            <a:off x="8529062" y="2884715"/>
            <a:ext cx="972031" cy="969833"/>
          </a:xfrm>
          <a:prstGeom prst="ellipse">
            <a:avLst/>
          </a:prstGeom>
        </p:spPr>
      </p:pic>
      <p:sp>
        <p:nvSpPr>
          <p:cNvPr id="19" name="TextBox 18">
            <a:extLst>
              <a:ext uri="{FF2B5EF4-FFF2-40B4-BE49-F238E27FC236}">
                <a16:creationId xmlns:a16="http://schemas.microsoft.com/office/drawing/2014/main" id="{0E885B00-2025-8270-085E-7FC2DD3E0C47}"/>
              </a:ext>
            </a:extLst>
          </p:cNvPr>
          <p:cNvSpPr txBox="1"/>
          <p:nvPr/>
        </p:nvSpPr>
        <p:spPr>
          <a:xfrm>
            <a:off x="9661438" y="2923627"/>
            <a:ext cx="2133699" cy="1092607"/>
          </a:xfrm>
          <a:prstGeom prst="rect">
            <a:avLst/>
          </a:prstGeom>
          <a:noFill/>
        </p:spPr>
        <p:txBody>
          <a:bodyPr wrap="square" rtlCol="0">
            <a:spAutoFit/>
          </a:bodyPr>
          <a:lstStyle/>
          <a:p>
            <a:pPr algn="ctr">
              <a:lnSpc>
                <a:spcPts val="1300"/>
              </a:lnSpc>
            </a:pPr>
            <a:r>
              <a:rPr lang="en-US" sz="1100" b="1" u="sng" dirty="0">
                <a:latin typeface="Montserrat" pitchFamily="2" charset="0"/>
              </a:rPr>
              <a:t>Incondensable Pyrolysis Gas (Syngas)</a:t>
            </a:r>
          </a:p>
          <a:p>
            <a:pPr algn="just">
              <a:lnSpc>
                <a:spcPts val="1300"/>
              </a:lnSpc>
            </a:pPr>
            <a:r>
              <a:rPr lang="en-US" sz="1100" b="1" dirty="0">
                <a:latin typeface="Montserrat" pitchFamily="2" charset="0"/>
              </a:rPr>
              <a:t>High-calorific gases such as methane, ethane, propane, butane, and hydrogen</a:t>
            </a:r>
          </a:p>
        </p:txBody>
      </p:sp>
      <p:pic>
        <p:nvPicPr>
          <p:cNvPr id="20" name="Picture 19">
            <a:extLst>
              <a:ext uri="{FF2B5EF4-FFF2-40B4-BE49-F238E27FC236}">
                <a16:creationId xmlns:a16="http://schemas.microsoft.com/office/drawing/2014/main" id="{212EB0F7-7C5C-E6C6-5EB5-44456627AD0E}"/>
              </a:ext>
            </a:extLst>
          </p:cNvPr>
          <p:cNvPicPr>
            <a:picLocks noChangeAspect="1"/>
          </p:cNvPicPr>
          <p:nvPr/>
        </p:nvPicPr>
        <p:blipFill>
          <a:blip r:embed="rId9"/>
          <a:stretch>
            <a:fillRect/>
          </a:stretch>
        </p:blipFill>
        <p:spPr>
          <a:xfrm>
            <a:off x="10572470" y="1336239"/>
            <a:ext cx="983171" cy="817547"/>
          </a:xfrm>
          <a:prstGeom prst="rect">
            <a:avLst/>
          </a:prstGeom>
        </p:spPr>
      </p:pic>
      <p:sp>
        <p:nvSpPr>
          <p:cNvPr id="21" name="TextBox 20">
            <a:extLst>
              <a:ext uri="{FF2B5EF4-FFF2-40B4-BE49-F238E27FC236}">
                <a16:creationId xmlns:a16="http://schemas.microsoft.com/office/drawing/2014/main" id="{04DA917B-1E94-FA1A-C38F-1ACB7246EF82}"/>
              </a:ext>
            </a:extLst>
          </p:cNvPr>
          <p:cNvSpPr txBox="1"/>
          <p:nvPr/>
        </p:nvSpPr>
        <p:spPr>
          <a:xfrm>
            <a:off x="10426280" y="2210075"/>
            <a:ext cx="1275550" cy="425758"/>
          </a:xfrm>
          <a:prstGeom prst="rect">
            <a:avLst/>
          </a:prstGeom>
          <a:noFill/>
        </p:spPr>
        <p:txBody>
          <a:bodyPr wrap="square" rtlCol="0">
            <a:spAutoFit/>
          </a:bodyPr>
          <a:lstStyle/>
          <a:p>
            <a:pPr algn="ctr">
              <a:lnSpc>
                <a:spcPts val="1300"/>
              </a:lnSpc>
            </a:pPr>
            <a:r>
              <a:rPr lang="en-US" sz="1100" b="1" dirty="0">
                <a:latin typeface="Montserrat" pitchFamily="2" charset="0"/>
              </a:rPr>
              <a:t>Commercial Grade Diesel</a:t>
            </a:r>
          </a:p>
        </p:txBody>
      </p:sp>
      <p:sp>
        <p:nvSpPr>
          <p:cNvPr id="22" name="Arrow: Striped Right 21">
            <a:extLst>
              <a:ext uri="{FF2B5EF4-FFF2-40B4-BE49-F238E27FC236}">
                <a16:creationId xmlns:a16="http://schemas.microsoft.com/office/drawing/2014/main" id="{9581AE3C-15B0-CE3B-A6C3-431CACA71BFA}"/>
              </a:ext>
            </a:extLst>
          </p:cNvPr>
          <p:cNvSpPr/>
          <p:nvPr/>
        </p:nvSpPr>
        <p:spPr>
          <a:xfrm>
            <a:off x="9280110" y="1577458"/>
            <a:ext cx="1275550" cy="408774"/>
          </a:xfrm>
          <a:prstGeom prst="stripedRightArrow">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dirty="0">
                <a:latin typeface="Montserrat" pitchFamily="2" charset="0"/>
              </a:rPr>
              <a:t>Distillation</a:t>
            </a:r>
            <a:endParaRPr lang="en-US" dirty="0">
              <a:latin typeface="Montserrat" pitchFamily="2" charset="0"/>
            </a:endParaRPr>
          </a:p>
        </p:txBody>
      </p:sp>
      <p:pic>
        <p:nvPicPr>
          <p:cNvPr id="23" name="Picture 10" descr="The Wonder of Char – Green Man Char">
            <a:extLst>
              <a:ext uri="{FF2B5EF4-FFF2-40B4-BE49-F238E27FC236}">
                <a16:creationId xmlns:a16="http://schemas.microsoft.com/office/drawing/2014/main" id="{13AF8D0C-6AB1-F74B-4009-A3AB6C9BCEA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21871" y="4231230"/>
            <a:ext cx="1432936" cy="823938"/>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077C402C-7394-9845-8243-7A3703C38C02}"/>
              </a:ext>
            </a:extLst>
          </p:cNvPr>
          <p:cNvSpPr txBox="1"/>
          <p:nvPr/>
        </p:nvSpPr>
        <p:spPr>
          <a:xfrm>
            <a:off x="9725807" y="4324509"/>
            <a:ext cx="1941892" cy="592470"/>
          </a:xfrm>
          <a:prstGeom prst="rect">
            <a:avLst/>
          </a:prstGeom>
          <a:noFill/>
        </p:spPr>
        <p:txBody>
          <a:bodyPr wrap="square" rtlCol="0">
            <a:spAutoFit/>
          </a:bodyPr>
          <a:lstStyle/>
          <a:p>
            <a:pPr algn="ctr">
              <a:lnSpc>
                <a:spcPts val="1300"/>
              </a:lnSpc>
            </a:pPr>
            <a:r>
              <a:rPr lang="en-US" sz="1100" b="1" u="sng" dirty="0">
                <a:latin typeface="Montserrat" pitchFamily="2" charset="0"/>
              </a:rPr>
              <a:t>Solid residual by-product </a:t>
            </a:r>
          </a:p>
          <a:p>
            <a:pPr algn="ctr">
              <a:lnSpc>
                <a:spcPts val="1300"/>
              </a:lnSpc>
            </a:pPr>
            <a:r>
              <a:rPr lang="en-US" sz="1100" b="1" dirty="0">
                <a:latin typeface="Montserrat" pitchFamily="2" charset="0"/>
              </a:rPr>
              <a:t>Char/Carbon black</a:t>
            </a:r>
          </a:p>
        </p:txBody>
      </p:sp>
    </p:spTree>
    <p:extLst>
      <p:ext uri="{BB962C8B-B14F-4D97-AF65-F5344CB8AC3E}">
        <p14:creationId xmlns:p14="http://schemas.microsoft.com/office/powerpoint/2010/main" val="1711983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139C27F-3B83-6308-767E-447881C0F1B5}"/>
              </a:ext>
            </a:extLst>
          </p:cNvPr>
          <p:cNvPicPr>
            <a:picLocks noChangeAspect="1"/>
          </p:cNvPicPr>
          <p:nvPr/>
        </p:nvPicPr>
        <p:blipFill>
          <a:blip r:embed="rId2">
            <a:extLst>
              <a:ext uri="{28A0092B-C50C-407E-A947-70E740481C1C}">
                <a14:useLocalDpi xmlns:a14="http://schemas.microsoft.com/office/drawing/2010/main" val="0"/>
              </a:ext>
            </a:extLst>
          </a:blip>
          <a:srcRect l="13512" t="3504" r="14065" b="1724"/>
          <a:stretch>
            <a:fillRect/>
          </a:stretch>
        </p:blipFill>
        <p:spPr>
          <a:xfrm>
            <a:off x="1740664" y="870333"/>
            <a:ext cx="8086643" cy="4891489"/>
          </a:xfrm>
          <a:prstGeom prst="rect">
            <a:avLst/>
          </a:prstGeom>
        </p:spPr>
      </p:pic>
      <p:sp>
        <p:nvSpPr>
          <p:cNvPr id="3" name="Title 1">
            <a:extLst>
              <a:ext uri="{FF2B5EF4-FFF2-40B4-BE49-F238E27FC236}">
                <a16:creationId xmlns:a16="http://schemas.microsoft.com/office/drawing/2014/main" id="{482B8EBE-DFE9-86A5-B215-E088E67BADBC}"/>
              </a:ext>
            </a:extLst>
          </p:cNvPr>
          <p:cNvSpPr txBox="1">
            <a:spLocks/>
          </p:cNvSpPr>
          <p:nvPr/>
        </p:nvSpPr>
        <p:spPr>
          <a:xfrm>
            <a:off x="587376" y="374103"/>
            <a:ext cx="10616918" cy="387798"/>
          </a:xfrm>
          <a:prstGeom prst="rect">
            <a:avLst/>
          </a:prstGeom>
        </p:spPr>
        <p:txBody>
          <a:bodyPr vert="horz"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latin typeface="Montserrat"/>
              </a:rPr>
              <a:t>Technology Overview | Product Lifecycle </a:t>
            </a:r>
            <a:endParaRPr lang="en-US" sz="2800" dirty="0">
              <a:latin typeface="Montserrat" pitchFamily="2" charset="0"/>
            </a:endParaRPr>
          </a:p>
        </p:txBody>
      </p:sp>
    </p:spTree>
    <p:extLst>
      <p:ext uri="{BB962C8B-B14F-4D97-AF65-F5344CB8AC3E}">
        <p14:creationId xmlns:p14="http://schemas.microsoft.com/office/powerpoint/2010/main" val="34285219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TotalTime>
  <Words>1633</Words>
  <Application>Microsoft Office PowerPoint</Application>
  <PresentationFormat>Widescreen</PresentationFormat>
  <Paragraphs>193</Paragraphs>
  <Slides>15</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15</vt:i4>
      </vt:variant>
    </vt:vector>
  </HeadingPairs>
  <TitlesOfParts>
    <vt:vector size="27" baseType="lpstr">
      <vt:lpstr>Arial</vt:lpstr>
      <vt:lpstr>Arial MT</vt:lpstr>
      <vt:lpstr>Calibri</vt:lpstr>
      <vt:lpstr>Calibri Light</vt:lpstr>
      <vt:lpstr>Helvetica Light</vt:lpstr>
      <vt:lpstr>Montserrat</vt:lpstr>
      <vt:lpstr>Symbol</vt:lpstr>
      <vt:lpstr>Times New Roman</vt:lpstr>
      <vt:lpstr>Wingdings</vt:lpstr>
      <vt:lpstr>WordVisi_MSFontService</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Parina Sahedani</dc:creator>
  <cp:lastModifiedBy>Mayer Green</cp:lastModifiedBy>
  <cp:revision>874</cp:revision>
  <dcterms:created xsi:type="dcterms:W3CDTF">2026-01-31T11:10:57Z</dcterms:created>
  <dcterms:modified xsi:type="dcterms:W3CDTF">2026-03-05T06:38:11Z</dcterms:modified>
</cp:coreProperties>
</file>