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8" autoAdjust="0"/>
    <p:restoredTop sz="94660"/>
  </p:normalViewPr>
  <p:slideViewPr>
    <p:cSldViewPr snapToGrid="0" showGuides="1">
      <p:cViewPr varScale="1">
        <p:scale>
          <a:sx n="130" d="100"/>
          <a:sy n="130" d="100"/>
        </p:scale>
        <p:origin x="258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652ED5-E5F3-26DE-D361-B8B0FE79AA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5C2CDA4-2C87-10AA-381B-6C6B263569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8312E0-35E6-C179-77A2-7CB30E162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2D65-6323-4FDD-8266-ADE65A5FDC77}" type="datetimeFigureOut">
              <a:rPr lang="de-DE" smtClean="0"/>
              <a:t>03.03.2026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CC3FECA-7A14-82C8-5839-5A6B4DCCB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9E8B633-3292-4E93-CFFB-DC8D8BFE8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BF0A-E3A7-4AAD-8C51-17CC440EB0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8930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77D386-2A4D-DB48-F035-59E68B6FF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0533BF4-58FC-C7C4-053B-D194AAF4F3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52EA7D8-327A-2CAC-88B1-C3BD9DCEB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2D65-6323-4FDD-8266-ADE65A5FDC77}" type="datetimeFigureOut">
              <a:rPr lang="de-DE" smtClean="0"/>
              <a:t>03.03.2026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64F5DC-3E43-28E1-47C5-57AFDDB4D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2944D6C-AE42-6494-D0B6-7C5F2EF3F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BF0A-E3A7-4AAD-8C51-17CC440EB0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8283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55CCCE9-0AB3-4E67-19AF-200F376500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37D265C-D16B-E5C9-AC6B-F9B1639A1D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C31CF1F-A973-464D-9802-354625F11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2D65-6323-4FDD-8266-ADE65A5FDC77}" type="datetimeFigureOut">
              <a:rPr lang="de-DE" smtClean="0"/>
              <a:t>03.03.2026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68F33F-56F3-85A0-5BB3-BD29A466A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0A373AC-6DD7-22AC-63FF-6F1BE4315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BF0A-E3A7-4AAD-8C51-17CC440EB0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4282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76985E-8D53-5C0D-CFF6-0B2299AC2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D984165-6810-8F87-9D81-2EEB3B4ED6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D32E61C-8C4B-8A20-5DB2-B808EAB4B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2D65-6323-4FDD-8266-ADE65A5FDC77}" type="datetimeFigureOut">
              <a:rPr lang="de-DE" smtClean="0"/>
              <a:t>03.03.2026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7A3DD22-92CA-0E69-665F-07F61687B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919D4E2-76D9-6020-7926-F843E8AC7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BF0A-E3A7-4AAD-8C51-17CC440EB0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599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68F3BC-34ED-A388-B49A-4724338F8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C09EF43-6CC8-6A75-EBCD-96E215E51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38A31C3-8EE7-A992-C627-190E8E488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2D65-6323-4FDD-8266-ADE65A5FDC77}" type="datetimeFigureOut">
              <a:rPr lang="de-DE" smtClean="0"/>
              <a:t>03.03.2026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9F93039-CCA6-B520-736B-805066430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4C490F8-666E-42F3-1922-A2889AA35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BF0A-E3A7-4AAD-8C51-17CC440EB0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4345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8E7724-FEA0-2E79-46FD-FE27FAE87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6AFF6BF-F041-A646-A3EA-C00C4EFE62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09CA3E6-B7EF-3699-F4BE-CC725BED15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2C3C744-6D3C-37FE-504C-334F2EA91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2D65-6323-4FDD-8266-ADE65A5FDC77}" type="datetimeFigureOut">
              <a:rPr lang="de-DE" smtClean="0"/>
              <a:t>03.03.2026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8DD2EB6-34AD-437D-654D-7259E8128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EBA5176-1A9C-06AC-18EB-5555B3652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BF0A-E3A7-4AAD-8C51-17CC440EB0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0321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22AC4C-9A7B-C10C-E013-BB9F83BFE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F4463A7-8A92-5232-0093-F2284A0EFF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5C3AFFB-180F-5F45-ADDC-3654D58E88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D66869A-7898-C034-CC83-98D093B166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1D198D2-040D-1B83-EDE6-561B4AE06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C007E5A-4498-B4F4-0297-E5E2D71FE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2D65-6323-4FDD-8266-ADE65A5FDC77}" type="datetimeFigureOut">
              <a:rPr lang="de-DE" smtClean="0"/>
              <a:t>03.03.2026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0E7C75A-91F8-BA1A-BCE9-878339E0B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64F14E9-6C36-DB9E-5B66-B0052E37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BF0A-E3A7-4AAD-8C51-17CC440EB0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6387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7EB383-373F-D51E-EE83-7667FB9EE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EBF4105-370C-E33B-E984-D5953160D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2D65-6323-4FDD-8266-ADE65A5FDC77}" type="datetimeFigureOut">
              <a:rPr lang="de-DE" smtClean="0"/>
              <a:t>03.03.2026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2FFDF46-0A6D-4F5B-C0B6-1D577558B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92A9C5-1027-8030-5E25-AABE306D8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BF0A-E3A7-4AAD-8C51-17CC440EB0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69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CF6E532-340D-5C15-B1A2-65F7EC95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2D65-6323-4FDD-8266-ADE65A5FDC77}" type="datetimeFigureOut">
              <a:rPr lang="de-DE" smtClean="0"/>
              <a:t>03.03.2026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F77613E-10B2-A243-37EC-9D7F15393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628E738-3C9E-A698-2723-4CBD5EDDD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BF0A-E3A7-4AAD-8C51-17CC440EB0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8847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7F4C2E-7474-56B1-DC01-26AD0838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BAA4892-C246-D360-19A1-0010FF495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45B6FF0-3554-2E60-61C0-634F72D17F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87CBFE7-863F-E130-2B32-D68A3F57C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2D65-6323-4FDD-8266-ADE65A5FDC77}" type="datetimeFigureOut">
              <a:rPr lang="de-DE" smtClean="0"/>
              <a:t>03.03.2026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4E6C080-16EC-6ABD-8495-F0F6F8FC8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DAD3717-4511-F9C0-4AF7-77D3424A4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BF0A-E3A7-4AAD-8C51-17CC440EB0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1393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3C7644-B2EF-2FBF-88AF-5984B548F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DBCC690-5047-972A-6C4C-9B611E26F2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DDD7F63-7BF5-3BD3-728A-D94BE50897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8088516-477E-5557-B1C6-D8C452082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A2D65-6323-4FDD-8266-ADE65A5FDC77}" type="datetimeFigureOut">
              <a:rPr lang="de-DE" smtClean="0"/>
              <a:t>03.03.2026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8125B8B-20D7-0205-E030-A66B60C75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786D00E-9054-96F7-A848-320FB5C9D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5BF0A-E3A7-4AAD-8C51-17CC440EB0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2414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B263E66-09E0-B82E-81F1-D0CD49155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FB8629B-E7FD-A528-D173-05637E1AB6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F4E4982-5DF1-5373-B37E-58237396F5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2A2D65-6323-4FDD-8266-ADE65A5FDC77}" type="datetimeFigureOut">
              <a:rPr lang="de-DE" smtClean="0"/>
              <a:t>03.03.2026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F1F8023-FAE8-E915-B524-A85309720D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27CDA76-91F6-49D7-A2C2-45DB4656C4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05BF0A-E3A7-4AAD-8C51-17CC440EB0E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211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kontakt@itegia.d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B3A5E-F1AF-6B85-3CCA-398B4057D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25E0C796-4D12-C35C-B8D3-CC45CD768936}"/>
              </a:ext>
            </a:extLst>
          </p:cNvPr>
          <p:cNvSpPr/>
          <p:nvPr/>
        </p:nvSpPr>
        <p:spPr>
          <a:xfrm>
            <a:off x="1502736" y="338322"/>
            <a:ext cx="8821107" cy="61813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98CAC83A-5067-181D-A753-281EB3DD8FE8}"/>
              </a:ext>
            </a:extLst>
          </p:cNvPr>
          <p:cNvCxnSpPr>
            <a:cxnSpLocks/>
          </p:cNvCxnSpPr>
          <p:nvPr/>
        </p:nvCxnSpPr>
        <p:spPr>
          <a:xfrm>
            <a:off x="4353324" y="0"/>
            <a:ext cx="0" cy="7021033"/>
          </a:xfrm>
          <a:prstGeom prst="line">
            <a:avLst/>
          </a:prstGeom>
          <a:ln w="6350"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DD2C566E-0202-C611-F823-578D2AE8C323}"/>
              </a:ext>
            </a:extLst>
          </p:cNvPr>
          <p:cNvCxnSpPr>
            <a:cxnSpLocks/>
          </p:cNvCxnSpPr>
          <p:nvPr/>
        </p:nvCxnSpPr>
        <p:spPr>
          <a:xfrm>
            <a:off x="7283384" y="0"/>
            <a:ext cx="0" cy="7021033"/>
          </a:xfrm>
          <a:prstGeom prst="line">
            <a:avLst/>
          </a:prstGeom>
          <a:ln w="6350"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Textfeld 8">
            <a:extLst>
              <a:ext uri="{FF2B5EF4-FFF2-40B4-BE49-F238E27FC236}">
                <a16:creationId xmlns:a16="http://schemas.microsoft.com/office/drawing/2014/main" id="{1824A4CD-C15E-0F70-CC27-F613E420D9AF}"/>
              </a:ext>
            </a:extLst>
          </p:cNvPr>
          <p:cNvSpPr txBox="1"/>
          <p:nvPr/>
        </p:nvSpPr>
        <p:spPr>
          <a:xfrm>
            <a:off x="7284484" y="2286000"/>
            <a:ext cx="30530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/>
              <a:t>Software-Zukunfts-Quick-Check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075AE6E-E9DC-5D7B-234F-EE65BAB7169A}"/>
              </a:ext>
            </a:extLst>
          </p:cNvPr>
          <p:cNvSpPr txBox="1"/>
          <p:nvPr/>
        </p:nvSpPr>
        <p:spPr>
          <a:xfrm>
            <a:off x="7283384" y="2624554"/>
            <a:ext cx="26927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Bestandssysteme: weiter investieren, </a:t>
            </a:r>
            <a:br>
              <a:rPr lang="de-DE" sz="1200" dirty="0"/>
            </a:br>
            <a:r>
              <a:rPr lang="de-DE" sz="1200" dirty="0"/>
              <a:t>modernisieren oder ersetzen?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6A4A68F-C76F-51B6-D71F-A33C6C181F1C}"/>
              </a:ext>
            </a:extLst>
          </p:cNvPr>
          <p:cNvSpPr txBox="1"/>
          <p:nvPr/>
        </p:nvSpPr>
        <p:spPr>
          <a:xfrm>
            <a:off x="1660537" y="609302"/>
            <a:ext cx="1561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Ausgangslage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DD59C7B-174B-48B0-7160-A781EA22B9C1}"/>
              </a:ext>
            </a:extLst>
          </p:cNvPr>
          <p:cNvSpPr txBox="1"/>
          <p:nvPr/>
        </p:nvSpPr>
        <p:spPr>
          <a:xfrm>
            <a:off x="1660537" y="978634"/>
            <a:ext cx="258238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900" dirty="0"/>
              <a:t>Geschäftskritische Systeme sind oft gewachsen. Die Diskussion über „weiter so“ versus „Ablösung“ läuft, aber belastbare Fakten fehlen. Das führt zu Stillstand, politischen Debatten und Entscheidungen „aus dem Bauch“ – häufig unter Zeitdruck.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084562B-B1A6-5439-D624-CD8020EA9DF4}"/>
              </a:ext>
            </a:extLst>
          </p:cNvPr>
          <p:cNvSpPr txBox="1"/>
          <p:nvPr/>
        </p:nvSpPr>
        <p:spPr>
          <a:xfrm>
            <a:off x="8727151" y="6048199"/>
            <a:ext cx="1540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ITEGIA GmbH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A028F9A-5D23-0DDC-21E6-170D2E360F4F}"/>
              </a:ext>
            </a:extLst>
          </p:cNvPr>
          <p:cNvSpPr txBox="1"/>
          <p:nvPr/>
        </p:nvSpPr>
        <p:spPr>
          <a:xfrm>
            <a:off x="4597240" y="4501187"/>
            <a:ext cx="2478564" cy="1123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Kontakt</a:t>
            </a:r>
          </a:p>
          <a:p>
            <a:r>
              <a:rPr lang="de-DE" sz="1400" dirty="0"/>
              <a:t>Tel: 089 / 2080 3938-0</a:t>
            </a:r>
          </a:p>
          <a:p>
            <a:r>
              <a:rPr lang="de-DE" sz="1400" dirty="0"/>
              <a:t>Email: </a:t>
            </a:r>
            <a:r>
              <a:rPr lang="de-DE" sz="1400" dirty="0">
                <a:hlinkClick r:id="rId2"/>
              </a:rPr>
              <a:t>kontakt@itegia.de</a:t>
            </a:r>
            <a:endParaRPr lang="de-DE" sz="1400" dirty="0"/>
          </a:p>
          <a:p>
            <a:endParaRPr lang="de-DE" sz="1400" dirty="0"/>
          </a:p>
          <a:p>
            <a:r>
              <a:rPr lang="de-DE" sz="700" dirty="0"/>
              <a:t>https://www.it-sachverstaendiger-softwareentwicklung.de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21EF4618-5354-1469-E16C-8537C7B70B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536" y="2237681"/>
            <a:ext cx="2605873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Ist das Bestandssystem tragfähig für die Zukunft?</a:t>
            </a: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(Strategisch unersetzlich oder Kostengrab? Unterstützt es die strategischen Geschäftsziele? Ist es zu Zeiten der künstlichen Intelligenz noch zeitgemäß?)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de-DE" altLang="de-DE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Investieren wir gerade in die richtige Richtung – oder nur ins Weiterlaufen?</a:t>
            </a: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(Viel Aufwand, wenig Wirkung, „wir bauen um die Altlast herum“?)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de-DE" altLang="de-DE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Ist „Modernisieren“ realistisch – oder ist das am Ende teurer als Ersetzen?</a:t>
            </a: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(Grundsätzliche „</a:t>
            </a:r>
            <a:r>
              <a:rPr lang="de-DE" altLang="de-DE" sz="900" dirty="0" err="1">
                <a:latin typeface="Arial" panose="020B0604020202020204" pitchFamily="34" charset="0"/>
              </a:rPr>
              <a:t>Make</a:t>
            </a:r>
            <a:r>
              <a:rPr lang="de-DE" altLang="de-DE" sz="900" dirty="0">
                <a:latin typeface="Arial" panose="020B0604020202020204" pitchFamily="34" charset="0"/>
              </a:rPr>
              <a:t>-</a:t>
            </a:r>
            <a:r>
              <a:rPr lang="de-DE" altLang="de-DE" sz="900" dirty="0" err="1">
                <a:latin typeface="Arial" panose="020B0604020202020204" pitchFamily="34" charset="0"/>
              </a:rPr>
              <a:t>or</a:t>
            </a:r>
            <a:r>
              <a:rPr lang="de-DE" altLang="de-DE" sz="900" dirty="0">
                <a:latin typeface="Arial" panose="020B0604020202020204" pitchFamily="34" charset="0"/>
              </a:rPr>
              <a:t>-Buy“-Frage, 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Ziel-Architektur, Schnittstellen, Daten, Sonderlogik)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Wenn wir ersetzen: Was sind die echten Stolpersteine?</a:t>
            </a: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(Datenmigration, Integrationen, Prozesse, Schulung,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Cutover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Parallelbetrieb, versteckte Kosten, Abhängigkeiten)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Was ist der nächste sinnvolle Schritt – ohne sofort ein Großprojekt zu starten?</a:t>
            </a: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(erst Fakten, dann Entscheidung, dann planbarer Start)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FF170E3-1CE6-FF92-6B4E-FBCF43017A6F}"/>
              </a:ext>
            </a:extLst>
          </p:cNvPr>
          <p:cNvSpPr txBox="1"/>
          <p:nvPr/>
        </p:nvSpPr>
        <p:spPr>
          <a:xfrm>
            <a:off x="4603840" y="2931556"/>
            <a:ext cx="26000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Peter Schrey</a:t>
            </a:r>
            <a:br>
              <a:rPr lang="de-DE" dirty="0"/>
            </a:br>
            <a:r>
              <a:rPr lang="de-DE" sz="900" dirty="0"/>
              <a:t>Diplom Informatiker</a:t>
            </a:r>
          </a:p>
          <a:p>
            <a:endParaRPr lang="de-DE" sz="1050" dirty="0"/>
          </a:p>
          <a:p>
            <a:r>
              <a:rPr lang="de-DE" sz="900" dirty="0"/>
              <a:t>vom BISG e.V. zertifizierter Sachverständiger und Gutachter für die Informatikbereiche: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/>
              <a:t>Software-Entwicklung und –Projekte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/>
              <a:t>Bewertung von Software-Systemen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900" dirty="0"/>
              <a:t>Digitalisierung inkl. künstlicher Intelligenz (KI)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C446BDCC-B1E4-34B3-C2E3-EAF1BC1B5D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48763" y="525925"/>
            <a:ext cx="1654231" cy="396145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222C64EF-43EF-47E0-1E50-CDDAD7A541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8633" y="5790881"/>
            <a:ext cx="794866" cy="190350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B98B3A9E-B0E3-D2CA-7B89-7828F2B546DC}"/>
              </a:ext>
            </a:extLst>
          </p:cNvPr>
          <p:cNvSpPr txBox="1"/>
          <p:nvPr/>
        </p:nvSpPr>
        <p:spPr>
          <a:xfrm>
            <a:off x="4614080" y="6026165"/>
            <a:ext cx="225414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/>
              <a:t>ITEGIA GmbH * </a:t>
            </a:r>
            <a:r>
              <a:rPr lang="de-DE" sz="700" dirty="0" err="1"/>
              <a:t>Leopoldstrasse</a:t>
            </a:r>
            <a:r>
              <a:rPr lang="de-DE" sz="700" dirty="0"/>
              <a:t> 244 * 80807 München</a:t>
            </a:r>
          </a:p>
          <a:p>
            <a:r>
              <a:rPr lang="de-DE" sz="700" dirty="0"/>
              <a:t>Amtsgericht München, HRB 172691</a:t>
            </a:r>
          </a:p>
          <a:p>
            <a:r>
              <a:rPr lang="de-DE" sz="700" dirty="0"/>
              <a:t>Geschäftsführer Peter Schrey                     www.itegia.de</a:t>
            </a:r>
          </a:p>
        </p:txBody>
      </p:sp>
      <p:pic>
        <p:nvPicPr>
          <p:cNvPr id="19" name="Grafik 18" descr="Ein Bild, das Menschliches Gesicht, Person, Kleidung, Lächeln enthält.&#10;&#10;KI-generierte Inhalte können fehlerhaft sein.">
            <a:extLst>
              <a:ext uri="{FF2B5EF4-FFF2-40B4-BE49-F238E27FC236}">
                <a16:creationId xmlns:a16="http://schemas.microsoft.com/office/drawing/2014/main" id="{4B7BC09B-C9AF-5913-8707-42D192F87B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883" y="609615"/>
            <a:ext cx="2131013" cy="2243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18927833-F03B-1712-BD62-180D41ED5796}"/>
              </a:ext>
            </a:extLst>
          </p:cNvPr>
          <p:cNvSpPr txBox="1"/>
          <p:nvPr/>
        </p:nvSpPr>
        <p:spPr>
          <a:xfrm>
            <a:off x="1660536" y="2037626"/>
            <a:ext cx="15995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/>
              <a:t>Typische Fragen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63F4B111-5A97-6DF8-B6EC-C9C3140D5AC4}"/>
              </a:ext>
            </a:extLst>
          </p:cNvPr>
          <p:cNvSpPr txBox="1"/>
          <p:nvPr/>
        </p:nvSpPr>
        <p:spPr>
          <a:xfrm>
            <a:off x="7380757" y="5289777"/>
            <a:ext cx="22275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Mehr Klarheit in wenigen Tagen</a:t>
            </a:r>
          </a:p>
        </p:txBody>
      </p:sp>
    </p:spTree>
    <p:extLst>
      <p:ext uri="{BB962C8B-B14F-4D97-AF65-F5344CB8AC3E}">
        <p14:creationId xmlns:p14="http://schemas.microsoft.com/office/powerpoint/2010/main" val="1188124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20482526-E6BF-041C-6C39-7C18BAF54EC8}"/>
              </a:ext>
            </a:extLst>
          </p:cNvPr>
          <p:cNvSpPr/>
          <p:nvPr/>
        </p:nvSpPr>
        <p:spPr>
          <a:xfrm>
            <a:off x="1502736" y="338322"/>
            <a:ext cx="8821107" cy="61813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EE6DB3B-BB41-C2F4-64ED-8F25862A0F8E}"/>
              </a:ext>
            </a:extLst>
          </p:cNvPr>
          <p:cNvSpPr txBox="1"/>
          <p:nvPr/>
        </p:nvSpPr>
        <p:spPr>
          <a:xfrm>
            <a:off x="1599059" y="491699"/>
            <a:ext cx="30530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/>
              <a:t>Software-Zukunfts-Quick-Check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09C7C40-3D6E-1D64-D7CE-926F806C8DE3}"/>
              </a:ext>
            </a:extLst>
          </p:cNvPr>
          <p:cNvSpPr txBox="1"/>
          <p:nvPr/>
        </p:nvSpPr>
        <p:spPr>
          <a:xfrm>
            <a:off x="4977165" y="522476"/>
            <a:ext cx="5125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i="1" dirty="0"/>
              <a:t>Bestandssysteme: weiter investieren,  modernisieren oder ersetzen?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A942CCB-245C-F042-9FB6-A69730484F48}"/>
              </a:ext>
            </a:extLst>
          </p:cNvPr>
          <p:cNvSpPr txBox="1"/>
          <p:nvPr/>
        </p:nvSpPr>
        <p:spPr>
          <a:xfrm>
            <a:off x="1599059" y="1870036"/>
            <a:ext cx="15918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/>
              <a:t>Fragestellungen</a:t>
            </a: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D1C35DB5-EBFC-855B-B4CF-6A093E52E5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2344" y="2293874"/>
            <a:ext cx="265058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Was sind die </a:t>
            </a: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realen Risiken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(Betrieb, Stabilität, Abhängigkeiten, Know-how)?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Wo liegen die </a:t>
            </a: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größten Kostentreiber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(Run-Kosten, Change-Kosten, Folgekosten)?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Welche drei Wege sind grundsätzlich realistisch: </a:t>
            </a:r>
            <a:r>
              <a:rPr kumimoji="0" lang="de-DE" altLang="de-DE" sz="9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Invest</a:t>
            </a: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/ </a:t>
            </a:r>
            <a:r>
              <a:rPr kumimoji="0" lang="de-DE" altLang="de-DE" sz="9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Modernize</a:t>
            </a: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/ </a:t>
            </a:r>
            <a:r>
              <a:rPr kumimoji="0" lang="de-DE" altLang="de-DE" sz="9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Replace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Was müssen wir </a:t>
            </a: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jetzt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wissen, um innerhalb von 5–10 Tagen sauber entscheiden zu können?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CE9F6B6-F406-CA58-6DA7-FC45DA713DBD}"/>
              </a:ext>
            </a:extLst>
          </p:cNvPr>
          <p:cNvSpPr txBox="1"/>
          <p:nvPr/>
        </p:nvSpPr>
        <p:spPr>
          <a:xfrm>
            <a:off x="4444235" y="1870036"/>
            <a:ext cx="10156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/>
              <a:t>Vorgehen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F546E652-73C2-8F51-0265-E29D03382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073" y="2229521"/>
            <a:ext cx="249474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Kickoff (60–90 Min): 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Ziel, Kontext, Entscheidungsdruck, verfügbare Artefakte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de-DE" altLang="de-DE" sz="900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Sichtung &amp; Analyse: 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max. 10 Artefakte (Kosten,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Incidents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Roadmap, Architektur-Skizze, Vendor-Info)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de-DE" altLang="de-DE" sz="900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 Interviews (je 60–90 Min): 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CIO/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Owner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+ Head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of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Engineering/Tech Lead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Ergebnisgespräch (60 Min): 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Ergebnisse, Lücken, Empfehlung, nächster Schritt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CBE50999-8440-7317-8CB2-385C5F8760DA}"/>
              </a:ext>
            </a:extLst>
          </p:cNvPr>
          <p:cNvSpPr txBox="1"/>
          <p:nvPr/>
        </p:nvSpPr>
        <p:spPr>
          <a:xfrm>
            <a:off x="7419952" y="1870036"/>
            <a:ext cx="24561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/>
              <a:t>Ergebnisse / Lieferobjekte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18A676D6-3B6E-37C6-8795-C6B7C1F038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9952" y="2363124"/>
            <a:ext cx="284724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9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Decision</a:t>
            </a: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Snapshot: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Status, Top-Risiken, wesentliche TCO-Treiber, offene Entscheidungsfragen (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One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-Pager)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3-Optionen-Skizze: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Modernize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/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Replace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/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Invest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mit Pros/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und Abhängigkeiten (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One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-Pager)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Gap-Liste: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Welche Informationen fehlen für eine saubere Entscheidung (Max. 10 Punkte)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Go/No-Go-Empfehlung: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Mögliche nächste Schritte und Handlungsoptionen</a:t>
            </a:r>
          </a:p>
        </p:txBody>
      </p:sp>
      <p:sp>
        <p:nvSpPr>
          <p:cNvPr id="17" name="Pfeil: nach rechts 16">
            <a:extLst>
              <a:ext uri="{FF2B5EF4-FFF2-40B4-BE49-F238E27FC236}">
                <a16:creationId xmlns:a16="http://schemas.microsoft.com/office/drawing/2014/main" id="{0FAF199F-C151-A36F-7A40-572ACE111ED0}"/>
              </a:ext>
            </a:extLst>
          </p:cNvPr>
          <p:cNvSpPr/>
          <p:nvPr/>
        </p:nvSpPr>
        <p:spPr>
          <a:xfrm>
            <a:off x="4053600" y="2102400"/>
            <a:ext cx="278934" cy="16920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Pfeil: nach rechts 17">
            <a:extLst>
              <a:ext uri="{FF2B5EF4-FFF2-40B4-BE49-F238E27FC236}">
                <a16:creationId xmlns:a16="http://schemas.microsoft.com/office/drawing/2014/main" id="{F5F416AB-ED31-F904-D435-1552911B9CD1}"/>
              </a:ext>
            </a:extLst>
          </p:cNvPr>
          <p:cNvSpPr/>
          <p:nvPr/>
        </p:nvSpPr>
        <p:spPr>
          <a:xfrm>
            <a:off x="7141018" y="2048764"/>
            <a:ext cx="278934" cy="16920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0CE5DAF7-2858-52AC-BBE1-00BDE4803F79}"/>
              </a:ext>
            </a:extLst>
          </p:cNvPr>
          <p:cNvSpPr txBox="1"/>
          <p:nvPr/>
        </p:nvSpPr>
        <p:spPr>
          <a:xfrm>
            <a:off x="1605700" y="848150"/>
            <a:ext cx="8394056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Der </a:t>
            </a:r>
            <a:r>
              <a:rPr lang="de-DE" sz="1200" i="1" dirty="0"/>
              <a:t>Quick-Check</a:t>
            </a:r>
            <a:r>
              <a:rPr lang="de-DE" sz="1200" dirty="0"/>
              <a:t> dient  der </a:t>
            </a:r>
            <a:r>
              <a:rPr lang="de-DE" sz="1200" i="1" dirty="0"/>
              <a:t>schnellen</a:t>
            </a:r>
            <a:r>
              <a:rPr lang="de-DE" sz="1200" dirty="0"/>
              <a:t> Orientierung und Objektivierung. </a:t>
            </a:r>
            <a:br>
              <a:rPr lang="de-DE" sz="1200" dirty="0"/>
            </a:br>
            <a:r>
              <a:rPr lang="de-DE" sz="1200" dirty="0"/>
              <a:t>Er stellt die Basis für eine detaillierte Analyse des Bestandssystems in Punkto Zukunftsfähigkeit und Handlungsoptionen.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BF2956BD-9E64-A38B-16D7-C1F7D3C86697}"/>
              </a:ext>
            </a:extLst>
          </p:cNvPr>
          <p:cNvSpPr txBox="1"/>
          <p:nvPr/>
        </p:nvSpPr>
        <p:spPr>
          <a:xfrm>
            <a:off x="7459099" y="4999246"/>
            <a:ext cx="24169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1600" b="1" dirty="0"/>
              <a:t>Preis &amp; Dauer: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200" b="1" dirty="0"/>
              <a:t> Preis:</a:t>
            </a:r>
            <a:r>
              <a:rPr lang="de-DE" sz="1200" dirty="0"/>
              <a:t> </a:t>
            </a:r>
            <a:r>
              <a:rPr lang="de-DE" sz="1200" b="1" dirty="0"/>
              <a:t>3.500–5.000 €</a:t>
            </a:r>
            <a:r>
              <a:rPr lang="de-DE" sz="1200" dirty="0"/>
              <a:t> (zzgl. </a:t>
            </a:r>
            <a:r>
              <a:rPr lang="de-DE" sz="1200" dirty="0" err="1"/>
              <a:t>USt</a:t>
            </a:r>
            <a:r>
              <a:rPr lang="de-DE" sz="1200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200" b="1" dirty="0"/>
              <a:t> Dauer:</a:t>
            </a:r>
            <a:r>
              <a:rPr lang="de-DE" sz="1200" dirty="0"/>
              <a:t> </a:t>
            </a:r>
            <a:r>
              <a:rPr lang="de-DE" sz="1200" b="1" dirty="0"/>
              <a:t>1 Woche</a:t>
            </a:r>
            <a:endParaRPr lang="de-DE" sz="1200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39ABD531-6DFA-DE5C-DCF2-0752F4509575}"/>
              </a:ext>
            </a:extLst>
          </p:cNvPr>
          <p:cNvSpPr txBox="1"/>
          <p:nvPr/>
        </p:nvSpPr>
        <p:spPr>
          <a:xfrm>
            <a:off x="4609867" y="5087463"/>
            <a:ext cx="27538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900" b="1" dirty="0" err="1"/>
              <a:t>Scope</a:t>
            </a:r>
            <a:r>
              <a:rPr lang="de-DE" sz="900" b="1" dirty="0"/>
              <a:t>: </a:t>
            </a:r>
            <a:endParaRPr lang="de-DE" sz="9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900" dirty="0"/>
              <a:t> 1 System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900" dirty="0"/>
              <a:t> 1–2 Calls + Doku-Sichtung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900" dirty="0"/>
              <a:t> Ergebnis als kompakte Entscheidungsunterlagen</a:t>
            </a:r>
          </a:p>
          <a:p>
            <a:pPr>
              <a:buNone/>
            </a:pPr>
            <a:endParaRPr lang="de-DE" sz="900" b="1" dirty="0"/>
          </a:p>
          <a:p>
            <a:pPr>
              <a:buNone/>
            </a:pPr>
            <a:r>
              <a:rPr lang="de-DE" sz="900" b="1" dirty="0"/>
              <a:t>Nicht enthalten:</a:t>
            </a:r>
            <a:endParaRPr lang="de-DE" sz="9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900" dirty="0"/>
              <a:t> Detail-Spezifikation, Ausschreibung, Umsetzung, Tool-Auswahlprozess im Vollumfang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DEBBBEB8-A536-81A1-FE8A-82B99415BCA4}"/>
              </a:ext>
            </a:extLst>
          </p:cNvPr>
          <p:cNvSpPr txBox="1"/>
          <p:nvPr/>
        </p:nvSpPr>
        <p:spPr>
          <a:xfrm>
            <a:off x="7422451" y="5800574"/>
            <a:ext cx="26802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900" dirty="0"/>
              <a:t>Upgrade möglich zum umfassenden </a:t>
            </a:r>
            <a:r>
              <a:rPr lang="de-DE" sz="900" b="1" dirty="0"/>
              <a:t>Software-Zukunfts-Check</a:t>
            </a:r>
            <a:endParaRPr lang="de-DE" sz="900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2141E8DB-C15E-32FC-C55C-9019C06689EB}"/>
              </a:ext>
            </a:extLst>
          </p:cNvPr>
          <p:cNvCxnSpPr>
            <a:cxnSpLocks/>
          </p:cNvCxnSpPr>
          <p:nvPr/>
        </p:nvCxnSpPr>
        <p:spPr>
          <a:xfrm>
            <a:off x="7283384" y="0"/>
            <a:ext cx="0" cy="7021033"/>
          </a:xfrm>
          <a:prstGeom prst="line">
            <a:avLst/>
          </a:prstGeom>
          <a:ln w="6350"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DA0D6E2A-8317-FE32-562B-661B0B3C98AD}"/>
              </a:ext>
            </a:extLst>
          </p:cNvPr>
          <p:cNvCxnSpPr>
            <a:cxnSpLocks/>
          </p:cNvCxnSpPr>
          <p:nvPr/>
        </p:nvCxnSpPr>
        <p:spPr>
          <a:xfrm>
            <a:off x="4353324" y="0"/>
            <a:ext cx="0" cy="7021033"/>
          </a:xfrm>
          <a:prstGeom prst="line">
            <a:avLst/>
          </a:prstGeom>
          <a:ln w="6350"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9D91098E-CA13-2B3F-B327-899B36DC6EA0}"/>
              </a:ext>
            </a:extLst>
          </p:cNvPr>
          <p:cNvCxnSpPr/>
          <p:nvPr/>
        </p:nvCxnSpPr>
        <p:spPr>
          <a:xfrm>
            <a:off x="4570975" y="2208590"/>
            <a:ext cx="0" cy="18396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Ellipse 28">
            <a:extLst>
              <a:ext uri="{FF2B5EF4-FFF2-40B4-BE49-F238E27FC236}">
                <a16:creationId xmlns:a16="http://schemas.microsoft.com/office/drawing/2014/main" id="{4C360EB2-5999-C498-2A5D-BA8B3B65C0FC}"/>
              </a:ext>
            </a:extLst>
          </p:cNvPr>
          <p:cNvSpPr/>
          <p:nvPr/>
        </p:nvSpPr>
        <p:spPr>
          <a:xfrm>
            <a:off x="4522489" y="2302105"/>
            <a:ext cx="99779" cy="10477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7E25E1E5-8A8B-07B0-7D41-B4CF178722F6}"/>
              </a:ext>
            </a:extLst>
          </p:cNvPr>
          <p:cNvSpPr/>
          <p:nvPr/>
        </p:nvSpPr>
        <p:spPr>
          <a:xfrm>
            <a:off x="4522488" y="2716423"/>
            <a:ext cx="99779" cy="10477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FCDA19F0-AED1-D4CF-6C02-604EBF8E0AAA}"/>
              </a:ext>
            </a:extLst>
          </p:cNvPr>
          <p:cNvSpPr/>
          <p:nvPr/>
        </p:nvSpPr>
        <p:spPr>
          <a:xfrm>
            <a:off x="4511770" y="3260825"/>
            <a:ext cx="99779" cy="10477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105010ED-BFDC-3A3E-D372-2DFCDF441D72}"/>
              </a:ext>
            </a:extLst>
          </p:cNvPr>
          <p:cNvSpPr/>
          <p:nvPr/>
        </p:nvSpPr>
        <p:spPr>
          <a:xfrm>
            <a:off x="4520880" y="3668793"/>
            <a:ext cx="99779" cy="10477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6003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</Words>
  <Application>Microsoft Office PowerPoint</Application>
  <PresentationFormat>Breitbild</PresentationFormat>
  <Paragraphs>68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Peter Schrey</dc:creator>
  <cp:lastModifiedBy>Peter Schrey</cp:lastModifiedBy>
  <cp:revision>1</cp:revision>
  <dcterms:created xsi:type="dcterms:W3CDTF">2026-03-03T06:55:02Z</dcterms:created>
  <dcterms:modified xsi:type="dcterms:W3CDTF">2026-03-03T08:13:51Z</dcterms:modified>
</cp:coreProperties>
</file>