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5100" r:id="rId6"/>
    <p:sldId id="5101" r:id="rId7"/>
    <p:sldId id="260" r:id="rId8"/>
    <p:sldId id="5098" r:id="rId9"/>
    <p:sldId id="509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0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4FA0F-22DA-F828-A5E6-6C34BC739C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94F0CB-14D2-E2B4-8881-33DFED1A7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10A1B5-BEDD-B1A0-D7BC-80F103B3E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853E-179E-44AF-A21A-3F2EE2727BBD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5EB4A-8253-FBC3-A2A1-7A214D0E1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EC73FE-BA4F-8434-30FB-01979760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852B-633C-42F3-87C7-0DBAF6359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906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C3599-994A-038F-89DE-D998F88E7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41FC05-8740-67E9-5DDF-015F16C70B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F81B54-F695-A2D7-284F-AF72CDD58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853E-179E-44AF-A21A-3F2EE2727BBD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0BDC66-5DB9-8071-9E3B-86C3E4A1A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14C16-9B54-1767-0529-3F1919B61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852B-633C-42F3-87C7-0DBAF6359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17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67CE96-0F92-BD0D-DFE3-F640453E5A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222CD4-C1D7-ED91-6861-283DC21CA5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BE2F31-76F4-3E82-3A17-C78D5E940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853E-179E-44AF-A21A-3F2EE2727BBD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0A0F91-F72A-51EE-573B-866603E1E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D5C30-A06A-EA97-0867-CD4DDB24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852B-633C-42F3-87C7-0DBAF6359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428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0;p10">
            <a:extLst>
              <a:ext uri="{FF2B5EF4-FFF2-40B4-BE49-F238E27FC236}">
                <a16:creationId xmlns:a16="http://schemas.microsoft.com/office/drawing/2014/main" id="{1F8A8BF5-E3EA-5180-B4BE-24D76D95D11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21074" y="597727"/>
            <a:ext cx="10470422" cy="3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Mono"/>
              <a:buNone/>
              <a:defRPr sz="1400" b="1" i="0" u="none" strike="noStrike" cap="none">
                <a:solidFill>
                  <a:srgbClr val="7E7E7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Roboto Mon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 lang="en-IN"/>
          </a:p>
        </p:txBody>
      </p:sp>
      <p:sp>
        <p:nvSpPr>
          <p:cNvPr id="9" name="Google Shape;74;p12">
            <a:extLst>
              <a:ext uri="{FF2B5EF4-FFF2-40B4-BE49-F238E27FC236}">
                <a16:creationId xmlns:a16="http://schemas.microsoft.com/office/drawing/2014/main" id="{F1BE8A75-5F09-5C10-D9F5-5C834DFDD3F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21074" y="109704"/>
            <a:ext cx="9374469" cy="5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Open Sans ExtraBold"/>
              <a:buNone/>
              <a:defRPr sz="2800" b="1" i="0" u="none" strike="noStrike" cap="none">
                <a:solidFill>
                  <a:srgbClr val="274D7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Open Sans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Open Sans"/>
              <a:buNone/>
              <a:defRPr sz="2000" b="1" i="0" u="none" strike="noStrike" cap="non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Open Sans"/>
              <a:buNone/>
              <a:defRPr sz="2000" b="1" i="0" u="none" strike="noStrike" cap="non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Open Sans"/>
              <a:buNone/>
              <a:defRPr sz="2000" b="1" i="0" u="none" strike="noStrike" cap="non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Open Sans"/>
              <a:buNone/>
              <a:defRPr sz="2000" b="1" i="0" u="none" strike="noStrike" cap="non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Open Sans"/>
              <a:buNone/>
              <a:defRPr sz="2000" b="1" i="0" u="none" strike="noStrike" cap="non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Open Sans"/>
              <a:buNone/>
              <a:defRPr sz="2000" b="1" i="0" u="none" strike="noStrike" cap="non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Open Sans"/>
              <a:buNone/>
              <a:defRPr sz="2000" b="1" i="0" u="none" strike="noStrike" cap="non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Open Sans"/>
              <a:buNone/>
              <a:defRPr sz="2000" b="1" i="0" u="none" strike="noStrike" cap="non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605355-B6D6-6F63-5B45-5A87D6C92D0E}"/>
              </a:ext>
            </a:extLst>
          </p:cNvPr>
          <p:cNvSpPr txBox="1"/>
          <p:nvPr userDrawn="1"/>
        </p:nvSpPr>
        <p:spPr>
          <a:xfrm>
            <a:off x="11610664" y="6463964"/>
            <a:ext cx="286471" cy="138499"/>
          </a:xfrm>
          <a:prstGeom prst="rect">
            <a:avLst/>
          </a:prstGeom>
          <a:noFill/>
        </p:spPr>
        <p:txBody>
          <a:bodyPr wrap="none" lIns="72000" tIns="0" rIns="72000" bIns="0" rtlCol="0" anchor="ctr">
            <a:spAutoFit/>
          </a:bodyPr>
          <a:lstStyle/>
          <a:p>
            <a:pPr marL="0" algn="ctr" defTabSz="914400" rtl="0" eaLnBrk="1" latinLnBrk="0" hangingPunct="1"/>
            <a:fld id="{7C29201B-472F-4DAC-8BF1-D66087C0473D}" type="slidenum">
              <a:rPr lang="en-IN" sz="900" kern="1200" smtClean="0">
                <a:solidFill>
                  <a:srgbClr val="7E7E7E"/>
                </a:solidFill>
                <a:latin typeface="Roboto" panose="02000000000000000000" pitchFamily="2" charset="0"/>
                <a:ea typeface="+mn-ea"/>
                <a:cs typeface="+mn-cs"/>
              </a:rPr>
              <a:pPr marL="0" algn="ctr" defTabSz="914400" rtl="0" eaLnBrk="1" latinLnBrk="0" hangingPunct="1"/>
              <a:t>‹#›</a:t>
            </a:fld>
            <a:endParaRPr lang="en-IN" sz="900" kern="1200" dirty="0">
              <a:solidFill>
                <a:srgbClr val="7E7E7E"/>
              </a:solidFill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584E22-1D5F-B87C-0A86-2EFAA856AF68}"/>
              </a:ext>
            </a:extLst>
          </p:cNvPr>
          <p:cNvSpPr txBox="1"/>
          <p:nvPr userDrawn="1"/>
        </p:nvSpPr>
        <p:spPr>
          <a:xfrm>
            <a:off x="10859131" y="6425491"/>
            <a:ext cx="7134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800" dirty="0">
                <a:solidFill>
                  <a:srgbClr val="242323"/>
                </a:solidFill>
                <a:latin typeface="Roboto" panose="02000000000000000000" pitchFamily="2" charset="0"/>
                <a:cs typeface="Roboto" panose="02000000000000000000" pitchFamily="2" charset="0"/>
              </a:rPr>
              <a:t>Page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DFCDCCA-87E3-8B8B-B796-0E37BE726611}"/>
              </a:ext>
            </a:extLst>
          </p:cNvPr>
          <p:cNvCxnSpPr>
            <a:cxnSpLocks/>
          </p:cNvCxnSpPr>
          <p:nvPr userDrawn="1"/>
        </p:nvCxnSpPr>
        <p:spPr>
          <a:xfrm>
            <a:off x="11572564" y="6461330"/>
            <a:ext cx="0" cy="143766"/>
          </a:xfrm>
          <a:prstGeom prst="line">
            <a:avLst/>
          </a:prstGeom>
          <a:ln>
            <a:solidFill>
              <a:srgbClr val="2121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88ABBAB6-5881-A9DD-C251-5889DBB253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13000"/>
                    </a14:imgEffect>
                  </a14:imgLayer>
                </a14:imgProps>
              </a:ext>
            </a:extLst>
          </a:blip>
          <a:srcRect r="69233"/>
          <a:stretch>
            <a:fillRect/>
          </a:stretch>
        </p:blipFill>
        <p:spPr>
          <a:xfrm>
            <a:off x="321074" y="6367305"/>
            <a:ext cx="363499" cy="35443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8D644F6-FDB0-7508-802F-D690AE072E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55723" y="93654"/>
            <a:ext cx="1135000" cy="340500"/>
          </a:xfrm>
          <a:prstGeom prst="rect">
            <a:avLst/>
          </a:prstGeom>
        </p:spPr>
      </p:pic>
      <p:sp>
        <p:nvSpPr>
          <p:cNvPr id="5" name="Footer Placeholder 13">
            <a:extLst>
              <a:ext uri="{FF2B5EF4-FFF2-40B4-BE49-F238E27FC236}">
                <a16:creationId xmlns:a16="http://schemas.microsoft.com/office/drawing/2014/main" id="{EE0CEED4-8696-3534-ACD9-01D93FF30A83}"/>
              </a:ext>
            </a:extLst>
          </p:cNvPr>
          <p:cNvSpPr txBox="1">
            <a:spLocks/>
          </p:cNvSpPr>
          <p:nvPr userDrawn="1"/>
        </p:nvSpPr>
        <p:spPr>
          <a:xfrm>
            <a:off x="722672" y="6425491"/>
            <a:ext cx="3819206" cy="265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 defTabSz="914400" rtl="0" eaLnBrk="1" latinLnBrk="0" hangingPunct="1"/>
            <a:r>
              <a:rPr lang="en-US" sz="900" kern="1200" dirty="0">
                <a:solidFill>
                  <a:srgbClr val="0E203B"/>
                </a:solidFill>
                <a:latin typeface="+mj-lt"/>
                <a:ea typeface="+mn-ea"/>
                <a:cs typeface="+mn-cs"/>
              </a:rPr>
              <a:t>Copyright © |All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913974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orient="horz" pos="3960">
          <p15:clr>
            <a:srgbClr val="FBAE40"/>
          </p15:clr>
        </p15:guide>
        <p15:guide id="3" pos="192">
          <p15:clr>
            <a:srgbClr val="FBAE40"/>
          </p15:clr>
        </p15:guide>
        <p15:guide id="4" pos="7491">
          <p15:clr>
            <a:srgbClr val="FBAE40"/>
          </p15:clr>
        </p15:guide>
        <p15:guide id="5" pos="3840">
          <p15:clr>
            <a:srgbClr val="FBAE40"/>
          </p15:clr>
        </p15:guide>
        <p15:guide id="8" orient="horz" pos="74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166F7-0FA8-056E-BE22-6EB8D6648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63A272-1905-7878-A354-5841353C7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195164-E381-B457-793D-CE16104D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853E-179E-44AF-A21A-3F2EE2727BBD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06F69A-ACD5-7A14-BDE6-DF0F6D266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55044-C9E4-CE9F-CD2E-3B3864364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852B-633C-42F3-87C7-0DBAF6359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05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54A0E-557A-A25F-3D8F-9C9D9C214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067287-6717-EA8F-E2F8-B99A0F96D5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52DBB-FEB2-ACB6-6BFD-5D62DEB4B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853E-179E-44AF-A21A-3F2EE2727BBD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C0A9B-251E-D36E-4818-FEBA241D0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159426-63BB-1640-D10D-CC4416B66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852B-633C-42F3-87C7-0DBAF6359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568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AEF9C-18F6-5F2D-F043-51353BCEB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F2DBD8-3C34-5036-9B5F-A399C11408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317042-63F7-86E0-4E4E-BAC36CA89C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31653F-1EF1-5117-38EB-AD28052A8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853E-179E-44AF-A21A-3F2EE2727BBD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665BF7-DE07-B998-95F9-6FEB5B480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652149-21A3-E99B-9E7F-628BCD683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852B-633C-42F3-87C7-0DBAF6359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541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3705-93A4-D6CB-281A-C8AE519F8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3EF85-D830-F718-9E8B-35AF918407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ADC549-7B31-0FC9-0849-36C53D9E64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5243C9-DBFA-3B05-DC24-9BE69CDDA2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720787-83D5-163D-FDF6-DE0D751A7A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07B446-1A03-6CC9-53A3-B4FF4536A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853E-179E-44AF-A21A-3F2EE2727BBD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17B6F9-DB5F-F91A-F7F0-BB3ADD8F7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887C42-14C0-88CB-7C69-1B6413082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852B-633C-42F3-87C7-0DBAF6359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01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67D16-D3A5-8BD7-FA15-F0A1E3401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FE537A-B1D4-4F40-879F-BE4D10EC1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853E-179E-44AF-A21A-3F2EE2727BBD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C8D9BC-CA02-36CE-49EB-6122D9DA1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E34692-863C-8D58-0E6C-74AD706F9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852B-633C-42F3-87C7-0DBAF6359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6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4CE8CB-27A4-1DBB-0B40-644824F2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853E-179E-44AF-A21A-3F2EE2727BBD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ACD50D-E295-DCAD-B4CD-6126CBC74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BA364-96DD-4292-1E37-00489432F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852B-633C-42F3-87C7-0DBAF6359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060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619A1-B766-AFB3-AD77-7F71E68E5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FEA1E-BB4A-DF80-7053-02B3C4ABB3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123A8F-77C7-4163-A30C-6B27E79FFE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940E4D-0C71-4888-BBDB-485492716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853E-179E-44AF-A21A-3F2EE2727BBD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27A84C-9835-2556-FF2B-DDB7BC664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ED3518-6F3E-C743-0713-D50A5B6EB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852B-633C-42F3-87C7-0DBAF6359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1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4CFB0-EFBC-9AB7-E8F9-EA1A92DB3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089F48-EA4F-0BC6-4385-A0FD378D1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1E6A68-9174-B1FA-ED12-A813F9187F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523015-8B81-AEE7-EFB0-6605E2EA2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853E-179E-44AF-A21A-3F2EE2727BBD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699B60-1959-0779-9354-166313E62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9E8F79-3F22-B754-E5C4-486DEAA50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7852B-633C-42F3-87C7-0DBAF6359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526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9ADD33-3204-43A7-F3D3-98B9F9280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383764-A18B-B8D9-A5F3-01EDABCACB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A79555-B1FD-D699-8D12-80EE5F0D2E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DDF853E-179E-44AF-A21A-3F2EE2727BBD}" type="datetimeFigureOut">
              <a:rPr lang="en-US" smtClean="0"/>
              <a:t>2/27/2026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DE8F8-D46C-E832-3F14-C5456F5D44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557E8-E8EB-F624-2B63-59F10467AF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B7852B-633C-42F3-87C7-0DBAF6359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87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B34876-04C2-7AF5-CA79-830C04087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723105"/>
            <a:ext cx="6027423" cy="5754689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9664989A-B7F1-8008-0678-C325CF387272}"/>
              </a:ext>
            </a:extLst>
          </p:cNvPr>
          <p:cNvSpPr txBox="1">
            <a:spLocks/>
          </p:cNvSpPr>
          <p:nvPr/>
        </p:nvSpPr>
        <p:spPr>
          <a:xfrm>
            <a:off x="7262191" y="172468"/>
            <a:ext cx="4797287" cy="467864"/>
          </a:xfrm>
          <a:prstGeom prst="rect">
            <a:avLst/>
          </a:prstGeom>
        </p:spPr>
        <p:txBody>
          <a:bodyPr>
            <a:normAutofit fontScale="4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highlight>
                  <a:srgbClr val="FFFF00"/>
                </a:highlight>
              </a:rPr>
              <a:t>AA Core IP experience to Strategic Reframing 02272026</a:t>
            </a:r>
          </a:p>
        </p:txBody>
      </p:sp>
    </p:spTree>
    <p:extLst>
      <p:ext uri="{BB962C8B-B14F-4D97-AF65-F5344CB8AC3E}">
        <p14:creationId xmlns:p14="http://schemas.microsoft.com/office/powerpoint/2010/main" val="2770522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D085D8-CD78-0396-803C-4169BFAE4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  <p:sp>
        <p:nvSpPr>
          <p:cNvPr id="4" name="Title 6">
            <a:extLst>
              <a:ext uri="{FF2B5EF4-FFF2-40B4-BE49-F238E27FC236}">
                <a16:creationId xmlns:a16="http://schemas.microsoft.com/office/drawing/2014/main" id="{90887636-C5A0-AFDC-5BE9-126CA1077925}"/>
              </a:ext>
            </a:extLst>
          </p:cNvPr>
          <p:cNvSpPr txBox="1">
            <a:spLocks/>
          </p:cNvSpPr>
          <p:nvPr/>
        </p:nvSpPr>
        <p:spPr>
          <a:xfrm>
            <a:off x="7262191" y="172468"/>
            <a:ext cx="4797287" cy="467864"/>
          </a:xfrm>
          <a:prstGeom prst="rect">
            <a:avLst/>
          </a:prstGeom>
        </p:spPr>
        <p:txBody>
          <a:bodyPr>
            <a:normAutofit fontScale="4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highlight>
                  <a:srgbClr val="FFFF00"/>
                </a:highlight>
              </a:rPr>
              <a:t>AA Core IP experience to Strategic Reframing 02272026</a:t>
            </a:r>
          </a:p>
        </p:txBody>
      </p:sp>
    </p:spTree>
    <p:extLst>
      <p:ext uri="{BB962C8B-B14F-4D97-AF65-F5344CB8AC3E}">
        <p14:creationId xmlns:p14="http://schemas.microsoft.com/office/powerpoint/2010/main" val="3285337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62E4B5-978F-F667-C810-EA92DC261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4C2BDB6C-D4E1-3201-3669-F903B6242157}"/>
              </a:ext>
            </a:extLst>
          </p:cNvPr>
          <p:cNvSpPr/>
          <p:nvPr/>
        </p:nvSpPr>
        <p:spPr>
          <a:xfrm>
            <a:off x="341244" y="1328530"/>
            <a:ext cx="1951382" cy="1409700"/>
          </a:xfrm>
          <a:prstGeom prst="wedgeRoundRectCallout">
            <a:avLst>
              <a:gd name="adj1" fmla="val 296612"/>
              <a:gd name="adj2" fmla="val 11514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“Alden Engages Here” 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Should be moved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6EAA11DD-D250-4FBB-8551-20733AE471AE}"/>
              </a:ext>
            </a:extLst>
          </p:cNvPr>
          <p:cNvSpPr txBox="1">
            <a:spLocks/>
          </p:cNvSpPr>
          <p:nvPr/>
        </p:nvSpPr>
        <p:spPr>
          <a:xfrm>
            <a:off x="7262191" y="172468"/>
            <a:ext cx="4797287" cy="467864"/>
          </a:xfrm>
          <a:prstGeom prst="rect">
            <a:avLst/>
          </a:prstGeom>
        </p:spPr>
        <p:txBody>
          <a:bodyPr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highlight>
                  <a:srgbClr val="FFFF00"/>
                </a:highlight>
              </a:rPr>
              <a:t>AA Venture Lifecycle Positioning 02272026</a:t>
            </a:r>
          </a:p>
        </p:txBody>
      </p:sp>
    </p:spTree>
    <p:extLst>
      <p:ext uri="{BB962C8B-B14F-4D97-AF65-F5344CB8AC3E}">
        <p14:creationId xmlns:p14="http://schemas.microsoft.com/office/powerpoint/2010/main" val="1193893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B1E4B2D-5B66-59A6-F31A-5459B1891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075" y="781050"/>
            <a:ext cx="7943850" cy="52959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91F1AFE-920F-3583-3D3E-7D2BACE65D2B}"/>
              </a:ext>
            </a:extLst>
          </p:cNvPr>
          <p:cNvSpPr/>
          <p:nvPr/>
        </p:nvSpPr>
        <p:spPr>
          <a:xfrm>
            <a:off x="172693" y="1487556"/>
            <a:ext cx="1951382" cy="1409700"/>
          </a:xfrm>
          <a:prstGeom prst="wedgeRoundRectCallout">
            <a:avLst>
              <a:gd name="adj1" fmla="val 275559"/>
              <a:gd name="adj2" fmla="val 90702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Should be 1 box</a:t>
            </a: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3CAE451F-7B66-9435-23BA-82846A72CB19}"/>
              </a:ext>
            </a:extLst>
          </p:cNvPr>
          <p:cNvSpPr txBox="1">
            <a:spLocks/>
          </p:cNvSpPr>
          <p:nvPr/>
        </p:nvSpPr>
        <p:spPr>
          <a:xfrm>
            <a:off x="7262191" y="172468"/>
            <a:ext cx="4797287" cy="467864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highlight>
                  <a:srgbClr val="FFFF00"/>
                </a:highlight>
              </a:rPr>
              <a:t>AA vs Trad I-Banks - Idea 2</a:t>
            </a:r>
          </a:p>
        </p:txBody>
      </p:sp>
    </p:spTree>
    <p:extLst>
      <p:ext uri="{BB962C8B-B14F-4D97-AF65-F5344CB8AC3E}">
        <p14:creationId xmlns:p14="http://schemas.microsoft.com/office/powerpoint/2010/main" val="796840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6B4CA0A-6554-D49F-2C8F-F2881741BC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0B5B673-B504-8AA3-F72A-CFBBB6D41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Venture Outcomes with AA 02282026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9D6A5A-DB10-2AE3-A73E-486658C47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500" y="1314046"/>
            <a:ext cx="7419340" cy="494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958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361EFF4-6CBE-BA8E-FC92-D859C65F70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923D85-7731-372A-EE18-CA4C7FB5F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Venture outcomes Conclusion 02282026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BD9FBB-35B0-1C53-826B-44AFDA836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618" y="1236518"/>
            <a:ext cx="8120496" cy="5413664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75A11F79-5A10-5BC3-9986-F82C3F375604}"/>
              </a:ext>
            </a:extLst>
          </p:cNvPr>
          <p:cNvSpPr/>
          <p:nvPr/>
        </p:nvSpPr>
        <p:spPr>
          <a:xfrm>
            <a:off x="172693" y="1487556"/>
            <a:ext cx="1951382" cy="746489"/>
          </a:xfrm>
          <a:prstGeom prst="wedgeRoundRectCallout">
            <a:avLst>
              <a:gd name="adj1" fmla="val 190893"/>
              <a:gd name="adj2" fmla="val 98226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This may not be the best image</a:t>
            </a: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B2F5F2DC-A582-3ACB-C9FE-9E4645A26D3B}"/>
              </a:ext>
            </a:extLst>
          </p:cNvPr>
          <p:cNvSpPr/>
          <p:nvPr/>
        </p:nvSpPr>
        <p:spPr>
          <a:xfrm>
            <a:off x="172693" y="3570105"/>
            <a:ext cx="1951382" cy="746489"/>
          </a:xfrm>
          <a:prstGeom prst="wedgeRoundRectCallout">
            <a:avLst>
              <a:gd name="adj1" fmla="val 251597"/>
              <a:gd name="adj2" fmla="val 2862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The base image is good; the fading and shadows aren’t needed.</a:t>
            </a:r>
          </a:p>
        </p:txBody>
      </p:sp>
    </p:spTree>
    <p:extLst>
      <p:ext uri="{BB962C8B-B14F-4D97-AF65-F5344CB8AC3E}">
        <p14:creationId xmlns:p14="http://schemas.microsoft.com/office/powerpoint/2010/main" val="2627062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0B7A96-9B48-B4A3-7F37-9DF01915D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291" y="406400"/>
            <a:ext cx="9067800" cy="6045200"/>
          </a:xfrm>
          <a:prstGeom prst="rect">
            <a:avLst/>
          </a:prstGeom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B58F89DD-A0AA-AE16-69D1-3B6C725E14FF}"/>
              </a:ext>
            </a:extLst>
          </p:cNvPr>
          <p:cNvSpPr/>
          <p:nvPr/>
        </p:nvSpPr>
        <p:spPr>
          <a:xfrm>
            <a:off x="3440596" y="207618"/>
            <a:ext cx="1951382" cy="1019864"/>
          </a:xfrm>
          <a:prstGeom prst="wedgeRoundRectCallout">
            <a:avLst>
              <a:gd name="adj1" fmla="val 45339"/>
              <a:gd name="adj2" fmla="val 13996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Ideally a creative way of representing the 3 loser investments that go out of business and the 5 that are non-unicorns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0C9EC2DB-CC7F-7097-1FAC-6EB25755D16F}"/>
              </a:ext>
            </a:extLst>
          </p:cNvPr>
          <p:cNvSpPr/>
          <p:nvPr/>
        </p:nvSpPr>
        <p:spPr>
          <a:xfrm>
            <a:off x="289891" y="522632"/>
            <a:ext cx="1951382" cy="1409700"/>
          </a:xfrm>
          <a:prstGeom prst="wedgeRoundRectCallout">
            <a:avLst>
              <a:gd name="adj1" fmla="val 110534"/>
              <a:gd name="adj2" fmla="val 10574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This is really where the other banks focus, i.e. on the 2 unicorns 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D7DDA555-A484-951A-FA7D-24E353FFBF86}"/>
              </a:ext>
            </a:extLst>
          </p:cNvPr>
          <p:cNvSpPr/>
          <p:nvPr/>
        </p:nvSpPr>
        <p:spPr>
          <a:xfrm>
            <a:off x="395909" y="3273287"/>
            <a:ext cx="1408043" cy="1236592"/>
          </a:xfrm>
          <a:prstGeom prst="wedgeRoundRectCallout">
            <a:avLst>
              <a:gd name="adj1" fmla="val 151614"/>
              <a:gd name="adj2" fmla="val 9500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I’m not sure what this box is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1EF03C6-A141-874E-A506-816BBAA22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4295" y="172468"/>
            <a:ext cx="5685183" cy="467864"/>
          </a:xfrm>
        </p:spPr>
        <p:txBody>
          <a:bodyPr>
            <a:noAutofit/>
          </a:bodyPr>
          <a:lstStyle/>
          <a:p>
            <a:r>
              <a:rPr lang="en-US" sz="2400" dirty="0">
                <a:highlight>
                  <a:srgbClr val="FFFF00"/>
                </a:highlight>
              </a:rPr>
              <a:t>VC Portfolio Reality and AA Focus 02272026</a:t>
            </a:r>
          </a:p>
        </p:txBody>
      </p:sp>
    </p:spTree>
    <p:extLst>
      <p:ext uri="{BB962C8B-B14F-4D97-AF65-F5344CB8AC3E}">
        <p14:creationId xmlns:p14="http://schemas.microsoft.com/office/powerpoint/2010/main" val="3054564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8E92-1A6C-D018-F085-CA26427AF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1E18BC7-58AD-8C12-86B3-592A75637B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/>
              <a:t>How We Unlock Value Others Overlook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8BF153C-DB6B-A118-E3F0-842B33DAA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073" y="109704"/>
            <a:ext cx="10364647" cy="511200"/>
          </a:xfrm>
        </p:spPr>
        <p:txBody>
          <a:bodyPr/>
          <a:lstStyle/>
          <a:p>
            <a:r>
              <a:rPr lang="en-US" noProof="0" dirty="0"/>
              <a:t>Focus on IP Value is the Alden Advisors Difference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F58292-1F95-AF4A-66D7-F888F2CE5639}"/>
              </a:ext>
            </a:extLst>
          </p:cNvPr>
          <p:cNvSpPr/>
          <p:nvPr/>
        </p:nvSpPr>
        <p:spPr>
          <a:xfrm>
            <a:off x="-1688512" y="1268413"/>
            <a:ext cx="1371140" cy="457200"/>
          </a:xfrm>
          <a:prstGeom prst="rect">
            <a:avLst/>
          </a:prstGeom>
          <a:solidFill>
            <a:srgbClr val="274D7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#274D7E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B0F7E9-0D64-EC2D-64DE-2AC37A9489B0}"/>
              </a:ext>
            </a:extLst>
          </p:cNvPr>
          <p:cNvSpPr/>
          <p:nvPr/>
        </p:nvSpPr>
        <p:spPr>
          <a:xfrm>
            <a:off x="-1688512" y="2618334"/>
            <a:ext cx="1371140" cy="457200"/>
          </a:xfrm>
          <a:prstGeom prst="rect">
            <a:avLst/>
          </a:prstGeom>
          <a:solidFill>
            <a:srgbClr val="F7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#F7F8F8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E9067D-BB60-7968-3DD1-C0A7665ADDF4}"/>
              </a:ext>
            </a:extLst>
          </p:cNvPr>
          <p:cNvSpPr/>
          <p:nvPr/>
        </p:nvSpPr>
        <p:spPr>
          <a:xfrm>
            <a:off x="-1688512" y="1943373"/>
            <a:ext cx="1371140" cy="457200"/>
          </a:xfrm>
          <a:prstGeom prst="rect">
            <a:avLst/>
          </a:prstGeom>
          <a:solidFill>
            <a:srgbClr val="4C97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#4C97D2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62E1C7-C8D5-C763-7DE0-58F516200C1E}"/>
              </a:ext>
            </a:extLst>
          </p:cNvPr>
          <p:cNvSpPr/>
          <p:nvPr/>
        </p:nvSpPr>
        <p:spPr>
          <a:xfrm>
            <a:off x="-1688512" y="3325267"/>
            <a:ext cx="1371140" cy="457200"/>
          </a:xfrm>
          <a:prstGeom prst="rect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#7E7E7E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6B54491-804F-38D9-C108-4F4E63C5238A}"/>
              </a:ext>
            </a:extLst>
          </p:cNvPr>
          <p:cNvSpPr/>
          <p:nvPr/>
        </p:nvSpPr>
        <p:spPr>
          <a:xfrm>
            <a:off x="-1688512" y="4108973"/>
            <a:ext cx="1371140" cy="457200"/>
          </a:xfrm>
          <a:prstGeom prst="rect">
            <a:avLst/>
          </a:prstGeom>
          <a:solidFill>
            <a:srgbClr val="2423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#242323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4941861-D631-8370-FB41-EB9A514B6FC9}"/>
              </a:ext>
            </a:extLst>
          </p:cNvPr>
          <p:cNvSpPr/>
          <p:nvPr/>
        </p:nvSpPr>
        <p:spPr>
          <a:xfrm>
            <a:off x="1552326" y="1181100"/>
            <a:ext cx="5945454" cy="893505"/>
          </a:xfrm>
          <a:prstGeom prst="rect">
            <a:avLst/>
          </a:prstGeom>
          <a:solidFill>
            <a:srgbClr val="274D7E">
              <a:alpha val="509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6CAA82-73E7-B484-52BF-1AA824D2A1BF}"/>
              </a:ext>
            </a:extLst>
          </p:cNvPr>
          <p:cNvSpPr txBox="1"/>
          <p:nvPr/>
        </p:nvSpPr>
        <p:spPr>
          <a:xfrm>
            <a:off x="1689224" y="1268413"/>
            <a:ext cx="22871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noProof="0" dirty="0">
                <a:solidFill>
                  <a:srgbClr val="274D7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Core IP Experience™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ED633B27-2D4E-F5DA-C862-4272FEC0ED02}"/>
              </a:ext>
            </a:extLst>
          </p:cNvPr>
          <p:cNvSpPr/>
          <p:nvPr/>
        </p:nvSpPr>
        <p:spPr>
          <a:xfrm>
            <a:off x="941568" y="1372141"/>
            <a:ext cx="540000" cy="576000"/>
          </a:xfrm>
          <a:prstGeom prst="chevron">
            <a:avLst/>
          </a:prstGeom>
          <a:noFill/>
          <a:ln w="19050">
            <a:solidFill>
              <a:srgbClr val="4C97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BB9AF39D-BB18-ED9F-6FF6-6D745CBEB378}"/>
              </a:ext>
            </a:extLst>
          </p:cNvPr>
          <p:cNvSpPr/>
          <p:nvPr/>
        </p:nvSpPr>
        <p:spPr>
          <a:xfrm>
            <a:off x="469754" y="1372141"/>
            <a:ext cx="540000" cy="576000"/>
          </a:xfrm>
          <a:prstGeom prst="chevron">
            <a:avLst/>
          </a:prstGeom>
          <a:noFill/>
          <a:ln w="19050">
            <a:solidFill>
              <a:srgbClr val="4C97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74DD4B-31E6-42E7-9B75-24164FC1F5ED}"/>
              </a:ext>
            </a:extLst>
          </p:cNvPr>
          <p:cNvSpPr/>
          <p:nvPr/>
        </p:nvSpPr>
        <p:spPr>
          <a:xfrm>
            <a:off x="1691271" y="1556495"/>
            <a:ext cx="5534477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noProof="0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distinctive customer and partner experience created by your formal and informal IP that drives real strategic and financial value.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6812ED-B2CC-934C-C4AC-808C6D0828D9}"/>
              </a:ext>
            </a:extLst>
          </p:cNvPr>
          <p:cNvSpPr txBox="1"/>
          <p:nvPr/>
        </p:nvSpPr>
        <p:spPr>
          <a:xfrm>
            <a:off x="825059" y="2508519"/>
            <a:ext cx="2230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noProof="0" dirty="0">
                <a:solidFill>
                  <a:srgbClr val="4C97D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Traditional Tech I-Banks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C7FB61-98B3-DE11-79E1-F4367B7FEEEF}"/>
              </a:ext>
            </a:extLst>
          </p:cNvPr>
          <p:cNvSpPr txBox="1"/>
          <p:nvPr/>
        </p:nvSpPr>
        <p:spPr>
          <a:xfrm>
            <a:off x="947989" y="3382357"/>
            <a:ext cx="2014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noProof="0" dirty="0">
                <a:solidFill>
                  <a:srgbClr val="000000"/>
                </a:solidFill>
              </a:rPr>
              <a:t>Economic Value of the Niche IP Experience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E1967D-8792-ED0D-D41C-8B914F440510}"/>
              </a:ext>
            </a:extLst>
          </p:cNvPr>
          <p:cNvSpPr/>
          <p:nvPr/>
        </p:nvSpPr>
        <p:spPr>
          <a:xfrm>
            <a:off x="724371" y="2928026"/>
            <a:ext cx="2431463" cy="1264595"/>
          </a:xfrm>
          <a:prstGeom prst="rect">
            <a:avLst/>
          </a:prstGeom>
          <a:noFill/>
          <a:ln>
            <a:solidFill>
              <a:srgbClr val="4C97D2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0DEAAC7-A846-A5D7-2497-A8CA6A51355E}"/>
              </a:ext>
            </a:extLst>
          </p:cNvPr>
          <p:cNvSpPr/>
          <p:nvPr/>
        </p:nvSpPr>
        <p:spPr>
          <a:xfrm>
            <a:off x="724371" y="4412305"/>
            <a:ext cx="2431463" cy="1264595"/>
          </a:xfrm>
          <a:prstGeom prst="rect">
            <a:avLst/>
          </a:prstGeom>
          <a:noFill/>
          <a:ln>
            <a:solidFill>
              <a:srgbClr val="4C97D2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1243FC4-346C-0E92-D9DF-1B0560A76233}"/>
              </a:ext>
            </a:extLst>
          </p:cNvPr>
          <p:cNvSpPr txBox="1"/>
          <p:nvPr/>
        </p:nvSpPr>
        <p:spPr>
          <a:xfrm>
            <a:off x="947989" y="4767603"/>
            <a:ext cx="2014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noProof="0" dirty="0">
                <a:solidFill>
                  <a:srgbClr val="000000"/>
                </a:solidFill>
              </a:rPr>
              <a:t>Niche IP Co</a:t>
            </a:r>
          </a:p>
          <a:p>
            <a:pPr algn="ctr"/>
            <a:r>
              <a:rPr lang="en-US" sz="1000" noProof="0" dirty="0">
                <a:solidFill>
                  <a:srgbClr val="000000"/>
                </a:solidFill>
              </a:rPr>
              <a:t>(Operations, Sales &amp; Marketing, R&amp;D)</a:t>
            </a:r>
          </a:p>
        </p:txBody>
      </p:sp>
      <p:sp>
        <p:nvSpPr>
          <p:cNvPr id="25" name="Right Brace 24">
            <a:extLst>
              <a:ext uri="{FF2B5EF4-FFF2-40B4-BE49-F238E27FC236}">
                <a16:creationId xmlns:a16="http://schemas.microsoft.com/office/drawing/2014/main" id="{56A3D88A-7CB5-911C-A4EF-0BDD28C1E613}"/>
              </a:ext>
            </a:extLst>
          </p:cNvPr>
          <p:cNvSpPr/>
          <p:nvPr/>
        </p:nvSpPr>
        <p:spPr>
          <a:xfrm>
            <a:off x="3210024" y="4412305"/>
            <a:ext cx="349179" cy="1264595"/>
          </a:xfrm>
          <a:prstGeom prst="rightBrace">
            <a:avLst/>
          </a:prstGeom>
          <a:ln w="12700">
            <a:solidFill>
              <a:srgbClr val="274D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BBEBE97-17FD-A7F2-0F21-F7B885811434}"/>
              </a:ext>
            </a:extLst>
          </p:cNvPr>
          <p:cNvSpPr txBox="1"/>
          <p:nvPr/>
        </p:nvSpPr>
        <p:spPr>
          <a:xfrm>
            <a:off x="3552926" y="4526442"/>
            <a:ext cx="353943" cy="1036320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1100" b="1" noProof="0" dirty="0">
                <a:solidFill>
                  <a:srgbClr val="274D7E"/>
                </a:solidFill>
              </a:rPr>
              <a:t>Value Focus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58185FF-765D-4C54-830E-28DBEDB26A2A}"/>
              </a:ext>
            </a:extLst>
          </p:cNvPr>
          <p:cNvSpPr/>
          <p:nvPr/>
        </p:nvSpPr>
        <p:spPr>
          <a:xfrm>
            <a:off x="3976333" y="3179430"/>
            <a:ext cx="349179" cy="2246067"/>
          </a:xfrm>
          <a:prstGeom prst="rect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400" noProof="0" dirty="0">
                <a:solidFill>
                  <a:schemeClr val="bg1"/>
                </a:solidFill>
              </a:rPr>
              <a:t>Core IP Experience</a:t>
            </a:r>
            <a:r>
              <a:rPr lang="en-US" sz="1400" noProof="0" dirty="0">
                <a:solidFill>
                  <a:srgbClr val="274D7E"/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400" noProof="0" dirty="0">
                <a:solidFill>
                  <a:schemeClr val="bg1"/>
                </a:solidFill>
                <a:ea typeface="Roboto" panose="02000000000000000000" pitchFamily="2" charset="0"/>
                <a:cs typeface="Roboto" panose="02000000000000000000" pitchFamily="2" charset="0"/>
              </a:rPr>
              <a:t>™ Lens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F2FEC70-F859-B836-0EC1-F9DB0D4588C1}"/>
              </a:ext>
            </a:extLst>
          </p:cNvPr>
          <p:cNvSpPr/>
          <p:nvPr/>
        </p:nvSpPr>
        <p:spPr>
          <a:xfrm>
            <a:off x="4794285" y="2928026"/>
            <a:ext cx="2431463" cy="1264595"/>
          </a:xfrm>
          <a:prstGeom prst="rect">
            <a:avLst/>
          </a:prstGeom>
          <a:noFill/>
          <a:ln>
            <a:solidFill>
              <a:srgbClr val="4C97D2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E207712-EC9D-9135-E97B-8B9787B854C9}"/>
              </a:ext>
            </a:extLst>
          </p:cNvPr>
          <p:cNvSpPr/>
          <p:nvPr/>
        </p:nvSpPr>
        <p:spPr>
          <a:xfrm>
            <a:off x="4794285" y="4412304"/>
            <a:ext cx="2431463" cy="1264595"/>
          </a:xfrm>
          <a:prstGeom prst="rect">
            <a:avLst/>
          </a:prstGeom>
          <a:noFill/>
          <a:ln>
            <a:solidFill>
              <a:srgbClr val="4C97D2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509814-D36B-E249-EE6B-B14F0D9B31B9}"/>
              </a:ext>
            </a:extLst>
          </p:cNvPr>
          <p:cNvSpPr txBox="1"/>
          <p:nvPr/>
        </p:nvSpPr>
        <p:spPr>
          <a:xfrm>
            <a:off x="4894972" y="2323853"/>
            <a:ext cx="2230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noProof="0" dirty="0">
                <a:solidFill>
                  <a:srgbClr val="4C97D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Alden Advisors:</a:t>
            </a:r>
          </a:p>
          <a:p>
            <a:pPr algn="ctr"/>
            <a:r>
              <a:rPr lang="en-US" sz="1200" b="1" noProof="0" dirty="0">
                <a:solidFill>
                  <a:srgbClr val="4C97D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 IP-Led Approach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4995A8D-CDEB-29CF-6AE1-2267372765D6}"/>
              </a:ext>
            </a:extLst>
          </p:cNvPr>
          <p:cNvSpPr txBox="1"/>
          <p:nvPr/>
        </p:nvSpPr>
        <p:spPr>
          <a:xfrm>
            <a:off x="5002519" y="3382357"/>
            <a:ext cx="2014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noProof="0" dirty="0">
                <a:solidFill>
                  <a:srgbClr val="000000"/>
                </a:solidFill>
              </a:rPr>
              <a:t>Economic Value of the Niche IP Experience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40DE02D-DA13-EEDA-53DA-A9225D844E47}"/>
              </a:ext>
            </a:extLst>
          </p:cNvPr>
          <p:cNvSpPr txBox="1"/>
          <p:nvPr/>
        </p:nvSpPr>
        <p:spPr>
          <a:xfrm>
            <a:off x="5002519" y="4767603"/>
            <a:ext cx="2014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noProof="0" dirty="0">
                <a:solidFill>
                  <a:srgbClr val="000000"/>
                </a:solidFill>
              </a:rPr>
              <a:t>Niche IP Co</a:t>
            </a:r>
          </a:p>
          <a:p>
            <a:pPr algn="ctr"/>
            <a:r>
              <a:rPr lang="en-US" sz="1000" noProof="0" dirty="0">
                <a:solidFill>
                  <a:srgbClr val="000000"/>
                </a:solidFill>
              </a:rPr>
              <a:t>(Operations, Sales &amp; Marketing, R&amp;D)</a:t>
            </a:r>
          </a:p>
        </p:txBody>
      </p:sp>
      <p:sp>
        <p:nvSpPr>
          <p:cNvPr id="34" name="Right Brace 33">
            <a:extLst>
              <a:ext uri="{FF2B5EF4-FFF2-40B4-BE49-F238E27FC236}">
                <a16:creationId xmlns:a16="http://schemas.microsoft.com/office/drawing/2014/main" id="{AA43F5E9-E2D7-FA2C-D0FE-4CF60E171DEF}"/>
              </a:ext>
            </a:extLst>
          </p:cNvPr>
          <p:cNvSpPr/>
          <p:nvPr/>
        </p:nvSpPr>
        <p:spPr>
          <a:xfrm>
            <a:off x="7256686" y="2928027"/>
            <a:ext cx="349179" cy="2748874"/>
          </a:xfrm>
          <a:prstGeom prst="rightBrace">
            <a:avLst/>
          </a:prstGeom>
          <a:ln w="12700">
            <a:solidFill>
              <a:srgbClr val="274D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9BC6AE4-8C9F-B52C-39B1-B8B49D721190}"/>
              </a:ext>
            </a:extLst>
          </p:cNvPr>
          <p:cNvSpPr txBox="1"/>
          <p:nvPr/>
        </p:nvSpPr>
        <p:spPr>
          <a:xfrm>
            <a:off x="7599588" y="3075534"/>
            <a:ext cx="353943" cy="248722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1100" b="1" noProof="0" dirty="0">
                <a:solidFill>
                  <a:srgbClr val="274D7E"/>
                </a:solidFill>
              </a:rPr>
              <a:t>Value Focus with IP 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38D2025-F257-D03C-6FD2-C94D426A4082}"/>
              </a:ext>
            </a:extLst>
          </p:cNvPr>
          <p:cNvSpPr/>
          <p:nvPr/>
        </p:nvSpPr>
        <p:spPr>
          <a:xfrm>
            <a:off x="8205823" y="1426250"/>
            <a:ext cx="3641327" cy="4250649"/>
          </a:xfrm>
          <a:prstGeom prst="rect">
            <a:avLst/>
          </a:prstGeom>
          <a:noFill/>
          <a:ln w="19050">
            <a:solidFill>
              <a:srgbClr val="274D7E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21A55F-8F86-633C-CCAC-9792C9CEE0A2}"/>
              </a:ext>
            </a:extLst>
          </p:cNvPr>
          <p:cNvSpPr txBox="1"/>
          <p:nvPr/>
        </p:nvSpPr>
        <p:spPr>
          <a:xfrm>
            <a:off x="8808943" y="1181100"/>
            <a:ext cx="2435087" cy="4770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noProof="0" dirty="0">
                <a:solidFill>
                  <a:srgbClr val="4C97D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Proof Point - Xterprise </a:t>
            </a:r>
            <a:endParaRPr lang="en-US" sz="1200" b="1" noProof="0" dirty="0">
              <a:solidFill>
                <a:srgbClr val="4C97D2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n-US" sz="1100" b="1" noProof="0" dirty="0">
                <a:solidFill>
                  <a:srgbClr val="4C97D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(A Niche RFID Software Platform)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AE7472-1E9B-D72C-BB88-64B36830451A}"/>
              </a:ext>
            </a:extLst>
          </p:cNvPr>
          <p:cNvSpPr txBox="1"/>
          <p:nvPr/>
        </p:nvSpPr>
        <p:spPr>
          <a:xfrm>
            <a:off x="8205823" y="1834553"/>
            <a:ext cx="364132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Blip>
                <a:blip r:embed="rId2"/>
              </a:buBlip>
            </a:pPr>
            <a:r>
              <a:rPr lang="en-US" sz="1200" b="1" noProof="0" dirty="0">
                <a:solidFill>
                  <a:srgbClr val="274D7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Starting point: </a:t>
            </a:r>
            <a:endParaRPr lang="en-US" sz="900" b="1" noProof="0" dirty="0">
              <a:solidFill>
                <a:srgbClr val="274D7E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79388"/>
            <a:r>
              <a:rPr lang="en-US" sz="1050" noProof="0" dirty="0">
                <a:solidFill>
                  <a:srgbClr val="1E212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Xterprise, a niche RFID software vendor, initially viewed as a small tools provider.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4C144D3-4F11-F604-0535-708F467E467D}"/>
              </a:ext>
            </a:extLst>
          </p:cNvPr>
          <p:cNvSpPr txBox="1"/>
          <p:nvPr/>
        </p:nvSpPr>
        <p:spPr>
          <a:xfrm>
            <a:off x="8205823" y="3085961"/>
            <a:ext cx="3641327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Blip>
                <a:blip r:embed="rId2"/>
              </a:buBlip>
            </a:pPr>
            <a:r>
              <a:rPr lang="en-US" sz="1200" b="1" noProof="0" dirty="0">
                <a:solidFill>
                  <a:srgbClr val="274D7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Alden’s IP lens: </a:t>
            </a:r>
          </a:p>
          <a:p>
            <a:pPr marL="179388"/>
            <a:r>
              <a:rPr lang="en-US" sz="1050" noProof="0" dirty="0">
                <a:solidFill>
                  <a:srgbClr val="1E212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Reframed around its Core IP Experience™—patented RFID workflows, proprietary data models, and deployment playbooks for large-scale asset tracking.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6089519-6859-CF37-7BE7-D27137DA0F53}"/>
              </a:ext>
            </a:extLst>
          </p:cNvPr>
          <p:cNvSpPr txBox="1"/>
          <p:nvPr/>
        </p:nvSpPr>
        <p:spPr>
          <a:xfrm>
            <a:off x="8205823" y="4498953"/>
            <a:ext cx="3641327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Blip>
                <a:blip r:embed="rId2"/>
              </a:buBlip>
            </a:pPr>
            <a:r>
              <a:rPr lang="en-US" sz="1200" b="1" noProof="0" dirty="0">
                <a:solidFill>
                  <a:srgbClr val="274D7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Outcome: </a:t>
            </a:r>
          </a:p>
          <a:p>
            <a:pPr marL="179388"/>
            <a:r>
              <a:rPr lang="en-US" sz="1050" noProof="0" dirty="0">
                <a:solidFill>
                  <a:srgbClr val="1E212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Attracted strategic buyers who valued the IP platform, not just revenue, leading to a competitive global process and multiple growth offers.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D417C67-C95C-C21F-B3C6-D949DFE6E6B6}"/>
              </a:ext>
            </a:extLst>
          </p:cNvPr>
          <p:cNvSpPr/>
          <p:nvPr/>
        </p:nvSpPr>
        <p:spPr>
          <a:xfrm>
            <a:off x="304800" y="5780795"/>
            <a:ext cx="11587163" cy="576000"/>
          </a:xfrm>
          <a:prstGeom prst="rect">
            <a:avLst/>
          </a:prstGeom>
          <a:solidFill>
            <a:srgbClr val="274D7E">
              <a:alpha val="509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noProof="0" dirty="0">
                <a:solidFill>
                  <a:srgbClr val="274D7E"/>
                </a:solidFill>
              </a:rPr>
              <a:t>Traditional banks stop at the financials of the operating company. </a:t>
            </a:r>
          </a:p>
          <a:p>
            <a:pPr algn="ctr"/>
            <a:r>
              <a:rPr lang="en-US" sz="1400" b="1" noProof="0" dirty="0">
                <a:solidFill>
                  <a:srgbClr val="274D7E"/>
                </a:solidFill>
              </a:rPr>
              <a:t>We make your Core IP Experience™ central to the value story and buyer targeting.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1E236F2D-396E-2BA0-6544-401CF039BD37}"/>
              </a:ext>
            </a:extLst>
          </p:cNvPr>
          <p:cNvSpPr/>
          <p:nvPr/>
        </p:nvSpPr>
        <p:spPr>
          <a:xfrm flipH="1">
            <a:off x="8322470" y="202725"/>
            <a:ext cx="3641327" cy="826482"/>
          </a:xfrm>
          <a:prstGeom prst="wedgeRoundRectCallout">
            <a:avLst>
              <a:gd name="adj1" fmla="val 84739"/>
              <a:gd name="adj2" fmla="val 191885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This is the original image  and messaging that is client focused. The revised is Venture Capitalist Focused</a:t>
            </a:r>
          </a:p>
        </p:txBody>
      </p:sp>
    </p:spTree>
    <p:extLst>
      <p:ext uri="{BB962C8B-B14F-4D97-AF65-F5344CB8AC3E}">
        <p14:creationId xmlns:p14="http://schemas.microsoft.com/office/powerpoint/2010/main" val="1435161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B9CEBE9-3235-082A-B6ED-4880543736E1}"/>
              </a:ext>
            </a:extLst>
          </p:cNvPr>
          <p:cNvSpPr/>
          <p:nvPr/>
        </p:nvSpPr>
        <p:spPr>
          <a:xfrm>
            <a:off x="1320158" y="1209419"/>
            <a:ext cx="1371140" cy="457200"/>
          </a:xfrm>
          <a:prstGeom prst="rect">
            <a:avLst/>
          </a:prstGeom>
          <a:solidFill>
            <a:srgbClr val="274D7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#274D7E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418B5E-125F-55D7-A6F0-DCCA8392D8AD}"/>
              </a:ext>
            </a:extLst>
          </p:cNvPr>
          <p:cNvSpPr/>
          <p:nvPr/>
        </p:nvSpPr>
        <p:spPr>
          <a:xfrm>
            <a:off x="1320158" y="2559340"/>
            <a:ext cx="1371140" cy="457200"/>
          </a:xfrm>
          <a:prstGeom prst="rect">
            <a:avLst/>
          </a:prstGeom>
          <a:solidFill>
            <a:srgbClr val="F7F8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#F7F8F8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009B59-9E1A-5613-6A92-44D616D2A1D3}"/>
              </a:ext>
            </a:extLst>
          </p:cNvPr>
          <p:cNvSpPr/>
          <p:nvPr/>
        </p:nvSpPr>
        <p:spPr>
          <a:xfrm>
            <a:off x="1320158" y="1884379"/>
            <a:ext cx="1371140" cy="457200"/>
          </a:xfrm>
          <a:prstGeom prst="rect">
            <a:avLst/>
          </a:prstGeom>
          <a:solidFill>
            <a:srgbClr val="4C97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#4C97D2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3415EF-90D7-2881-0106-EF82A2224F08}"/>
              </a:ext>
            </a:extLst>
          </p:cNvPr>
          <p:cNvSpPr/>
          <p:nvPr/>
        </p:nvSpPr>
        <p:spPr>
          <a:xfrm>
            <a:off x="1320158" y="3266273"/>
            <a:ext cx="1371140" cy="457200"/>
          </a:xfrm>
          <a:prstGeom prst="rect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#7E7E7E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C22A98-5E7B-CBAF-6F61-5173179D74DE}"/>
              </a:ext>
            </a:extLst>
          </p:cNvPr>
          <p:cNvSpPr/>
          <p:nvPr/>
        </p:nvSpPr>
        <p:spPr>
          <a:xfrm>
            <a:off x="1320158" y="4049979"/>
            <a:ext cx="1371140" cy="457200"/>
          </a:xfrm>
          <a:prstGeom prst="rect">
            <a:avLst/>
          </a:prstGeom>
          <a:solidFill>
            <a:srgbClr val="2423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 #242323</a:t>
            </a:r>
          </a:p>
        </p:txBody>
      </p:sp>
    </p:spTree>
    <p:extLst>
      <p:ext uri="{BB962C8B-B14F-4D97-AF65-F5344CB8AC3E}">
        <p14:creationId xmlns:p14="http://schemas.microsoft.com/office/powerpoint/2010/main" val="1714146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</TotalTime>
  <Words>374</Words>
  <Application>Microsoft Office PowerPoint</Application>
  <PresentationFormat>Widescreen</PresentationFormat>
  <Paragraphs>53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Aptos</vt:lpstr>
      <vt:lpstr>Aptos Display</vt:lpstr>
      <vt:lpstr>Arial</vt:lpstr>
      <vt:lpstr>Calibri</vt:lpstr>
      <vt:lpstr>Open Sans</vt:lpstr>
      <vt:lpstr>Open Sans ExtraBold</vt:lpstr>
      <vt:lpstr>Roboto</vt:lpstr>
      <vt:lpstr>Roboto Mono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Venture Outcomes with AA 02282026</vt:lpstr>
      <vt:lpstr>Venture outcomes Conclusion 02282026</vt:lpstr>
      <vt:lpstr>VC Portfolio Reality and AA Focus 02272026</vt:lpstr>
      <vt:lpstr>Focus on IP Value is the Alden Advisors Difference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Derrick REAGINS</dc:creator>
  <cp:lastModifiedBy>Derrick REAGINS</cp:lastModifiedBy>
  <cp:revision>3</cp:revision>
  <dcterms:created xsi:type="dcterms:W3CDTF">2026-02-26T22:51:11Z</dcterms:created>
  <dcterms:modified xsi:type="dcterms:W3CDTF">2026-03-01T01:13:04Z</dcterms:modified>
</cp:coreProperties>
</file>