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1" r:id="rId2"/>
    <p:sldId id="256" r:id="rId3"/>
    <p:sldId id="26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8467" autoAdjust="0"/>
  </p:normalViewPr>
  <p:slideViewPr>
    <p:cSldViewPr snapToGrid="0">
      <p:cViewPr varScale="1">
        <p:scale>
          <a:sx n="50" d="100"/>
          <a:sy n="50" d="100"/>
        </p:scale>
        <p:origin x="1284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07BF7C-17D1-4290-B013-83B932C17A83}" type="datetimeFigureOut">
              <a:rPr lang="en-AU" smtClean="0"/>
              <a:t>25/02/2026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B1DBD5-02D8-4499-9F4C-653B872F72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8658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B1DBD5-02D8-4499-9F4C-653B872F7246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14450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50929-809B-AD03-4098-54AD52BD01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D82118-D79A-AAA5-3E0D-FF9534DB6A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69999E-6528-8B72-F544-C6E86EABBD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7F002-72C6-4495-8713-2F6893B3C77E}" type="datetimeFigureOut">
              <a:rPr lang="en-AU" smtClean="0"/>
              <a:t>25/02/2026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C7B171-A760-358D-BC8E-3F4DD6A9E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ED361F-4716-CDD6-9C49-FD4933BC9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23EF8-696E-41A8-95CB-A64CEBB8969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52258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99EE5-6A83-1848-344E-FEA8AD4A3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D15125-3E8C-6D65-0A79-DCBC2E354A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5786E7-77CB-8208-4A2A-F84D5DEF8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7F002-72C6-4495-8713-2F6893B3C77E}" type="datetimeFigureOut">
              <a:rPr lang="en-AU" smtClean="0"/>
              <a:t>25/02/2026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D7A089-7E60-55A7-875B-3049A66B9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E4FC64-218D-B449-3C1E-6B486465E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23EF8-696E-41A8-95CB-A64CEBB8969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80378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2A2A28-966E-ED57-EB18-06F685C85F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FFA3B0-593C-3EB3-A058-480B96A649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82FD00-D7B3-8522-F8A1-B853D4A21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7F002-72C6-4495-8713-2F6893B3C77E}" type="datetimeFigureOut">
              <a:rPr lang="en-AU" smtClean="0"/>
              <a:t>25/02/2026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A60F3E-D960-8C44-04DC-6B94F8B54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FDC327-7B49-D9AB-9028-51B920D36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23EF8-696E-41A8-95CB-A64CEBB8969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42064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40B4B0-4B8D-EDD5-116D-FE80A92D5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247C9-1E98-A961-853F-D09706AB19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06C093-7279-0C6C-9811-21A46E2EC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7F002-72C6-4495-8713-2F6893B3C77E}" type="datetimeFigureOut">
              <a:rPr lang="en-AU" smtClean="0"/>
              <a:t>25/02/2026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F52734-5B81-0EDC-0E92-DE846045F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EC2F71-5679-A3C8-0770-CB17BAEF0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23EF8-696E-41A8-95CB-A64CEBB8969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6280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87296-2046-2782-5353-FF5031B76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D23873-1BB1-9DDE-FF5A-1D5969E067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642CED-F0FD-CAA2-441D-B009B7A99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7F002-72C6-4495-8713-2F6893B3C77E}" type="datetimeFigureOut">
              <a:rPr lang="en-AU" smtClean="0"/>
              <a:t>25/02/2026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5243BB-714C-7F58-BFC8-83677A9EC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86D160-E954-27DE-D00F-816AB4E37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23EF8-696E-41A8-95CB-A64CEBB8969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68500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71BB2-D624-75AE-E75E-187EFE0FD7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DDCB8F-0028-80C9-9271-5C03E9FD8E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80F4E1-E3B0-4ABB-B4AF-30B508DB28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5CBB4D-EE92-8C6E-B115-B0B59F4941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7F002-72C6-4495-8713-2F6893B3C77E}" type="datetimeFigureOut">
              <a:rPr lang="en-AU" smtClean="0"/>
              <a:t>25/02/2026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24FAC4-BFE2-7A22-E9DB-AC10ADF2F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C2A2DA-FB39-049C-17D4-B89F661CC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23EF8-696E-41A8-95CB-A64CEBB8969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5928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C8D66-2DB5-98D2-0E16-AC40C8739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6FD488-FBC1-AAEF-8C67-A37B933A25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99130-89FA-4A8C-25C7-DA10D4D1D1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6DEFAD-D38A-75D3-4F72-0EB168BED3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0D019F-7A1C-0227-68A6-C013FBD7AD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79192C-FDD9-D327-0BD1-9F834CEC9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7F002-72C6-4495-8713-2F6893B3C77E}" type="datetimeFigureOut">
              <a:rPr lang="en-AU" smtClean="0"/>
              <a:t>25/02/2026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A68BA1-F5CF-B280-88ED-03F925F0A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3FEC6F-E48C-7048-9EC4-EFAEB7F93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23EF8-696E-41A8-95CB-A64CEBB8969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927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EBEA1-893F-3856-89E0-A4D3FCE05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2BFD986-82EC-924E-C999-3CF7AF66C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7F002-72C6-4495-8713-2F6893B3C77E}" type="datetimeFigureOut">
              <a:rPr lang="en-AU" smtClean="0"/>
              <a:t>25/02/2026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B2C7EB-489C-EA46-6706-F0921A298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C892E4-C639-119C-CD22-CBC0AB175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23EF8-696E-41A8-95CB-A64CEBB8969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3985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4A15D7-3B8E-E670-0A65-59867BA69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7F002-72C6-4495-8713-2F6893B3C77E}" type="datetimeFigureOut">
              <a:rPr lang="en-AU" smtClean="0"/>
              <a:t>25/02/2026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B69EA6-CFF8-0291-5EF5-FCB9E3FA5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A472F1-B16B-C334-F010-B15772AFD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23EF8-696E-41A8-95CB-A64CEBB8969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0829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75807-B7D7-51F0-DCE3-2EBABF719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F1822D-7CF8-F810-A5D6-B8108E888C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BB315D-A01D-133E-20F7-86A03B6F67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3EBFE4-6785-8A38-B4F1-86FC95DDA0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7F002-72C6-4495-8713-2F6893B3C77E}" type="datetimeFigureOut">
              <a:rPr lang="en-AU" smtClean="0"/>
              <a:t>25/02/2026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08E639-317D-0875-E004-4A87CDDA4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A98CD1-62A1-56DC-91D6-0BEB38EB2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23EF8-696E-41A8-95CB-A64CEBB8969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9219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1ACC4-B17F-F60A-2351-76A9C11DE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75A5F1-926A-7DC8-05B8-5B7C806A99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31E1F2-98A5-68DF-ABF3-6A06828625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0FB509-9B4B-9453-55AA-ABEFBF542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7F002-72C6-4495-8713-2F6893B3C77E}" type="datetimeFigureOut">
              <a:rPr lang="en-AU" smtClean="0"/>
              <a:t>25/02/2026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7EBD2D-7A51-EF80-31F6-AD7F271E3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FF445C-BABF-8093-D63C-1569375C5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23EF8-696E-41A8-95CB-A64CEBB8969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2446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0434CA-399E-4955-3F49-31EE39E663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9D45EE-2088-A1EE-2739-76963E498C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9282F5-5EFB-C02E-803F-2CFBF9F0BF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77F002-72C6-4495-8713-2F6893B3C77E}" type="datetimeFigureOut">
              <a:rPr lang="en-AU" smtClean="0"/>
              <a:t>25/02/2026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A0934D-B374-0BF2-B1DF-BECC8F4F29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8C5DF2-D462-FD4C-C082-12D5821934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8E23EF8-696E-41A8-95CB-A64CEBB8969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69133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freepngimg.com/png/31678-sprite-bottle-file" TargetMode="External"/><Relationship Id="rId13" Type="http://schemas.openxmlformats.org/officeDocument/2006/relationships/image" Target="../media/image2.jpeg"/><Relationship Id="rId3" Type="http://schemas.openxmlformats.org/officeDocument/2006/relationships/image" Target="../media/image8.jpeg"/><Relationship Id="rId7" Type="http://schemas.openxmlformats.org/officeDocument/2006/relationships/image" Target="../media/image10.png"/><Relationship Id="rId12" Type="http://schemas.openxmlformats.org/officeDocument/2006/relationships/image" Target="../media/image1.jpe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fuentesaludable.com/beneficios-de-consumir-la-gaseosa-pepsi-y-sus-efectos-en-el-cuerpo-humano/" TargetMode="External"/><Relationship Id="rId11" Type="http://schemas.openxmlformats.org/officeDocument/2006/relationships/image" Target="../media/image12.jpeg"/><Relationship Id="rId5" Type="http://schemas.openxmlformats.org/officeDocument/2006/relationships/image" Target="../media/image9.jpg"/><Relationship Id="rId15" Type="http://schemas.openxmlformats.org/officeDocument/2006/relationships/image" Target="../media/image13.jpeg"/><Relationship Id="rId10" Type="http://schemas.openxmlformats.org/officeDocument/2006/relationships/hyperlink" Target="https://freepngimg.com/png/30565-mountain-dew-photos" TargetMode="External"/><Relationship Id="rId4" Type="http://schemas.openxmlformats.org/officeDocument/2006/relationships/hyperlink" Target="https://commons.wikimedia.org/wiki/File:CocaColaBottle_background_free.jpg" TargetMode="External"/><Relationship Id="rId9" Type="http://schemas.openxmlformats.org/officeDocument/2006/relationships/image" Target="../media/image11.png"/><Relationship Id="rId1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bottle with a silver cap">
            <a:extLst>
              <a:ext uri="{FF2B5EF4-FFF2-40B4-BE49-F238E27FC236}">
                <a16:creationId xmlns:a16="http://schemas.microsoft.com/office/drawing/2014/main" id="{D176CA92-9DEF-9AC4-0245-504CB26237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87" y="318931"/>
            <a:ext cx="1774248" cy="2729613"/>
          </a:xfrm>
          <a:prstGeom prst="rect">
            <a:avLst/>
          </a:prstGeom>
        </p:spPr>
      </p:pic>
      <p:pic>
        <p:nvPicPr>
          <p:cNvPr id="3" name="Picture 2" descr="A white bottle with a silver cap">
            <a:extLst>
              <a:ext uri="{FF2B5EF4-FFF2-40B4-BE49-F238E27FC236}">
                <a16:creationId xmlns:a16="http://schemas.microsoft.com/office/drawing/2014/main" id="{F177FFB3-CA19-C60D-30D3-28AFB3E84E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022" y="318931"/>
            <a:ext cx="1774248" cy="2729613"/>
          </a:xfrm>
          <a:prstGeom prst="rect">
            <a:avLst/>
          </a:prstGeom>
        </p:spPr>
      </p:pic>
      <p:pic>
        <p:nvPicPr>
          <p:cNvPr id="4" name="Picture 3" descr="A white bottle with a silver cap">
            <a:extLst>
              <a:ext uri="{FF2B5EF4-FFF2-40B4-BE49-F238E27FC236}">
                <a16:creationId xmlns:a16="http://schemas.microsoft.com/office/drawing/2014/main" id="{B4DD63B1-51FA-33AB-9EA7-51C03BF6BD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293" y="318930"/>
            <a:ext cx="1774248" cy="2729613"/>
          </a:xfrm>
          <a:prstGeom prst="rect">
            <a:avLst/>
          </a:prstGeom>
        </p:spPr>
      </p:pic>
      <p:pic>
        <p:nvPicPr>
          <p:cNvPr id="5" name="Picture 4" descr="A white bottle with a silver cap">
            <a:extLst>
              <a:ext uri="{FF2B5EF4-FFF2-40B4-BE49-F238E27FC236}">
                <a16:creationId xmlns:a16="http://schemas.microsoft.com/office/drawing/2014/main" id="{31F0EBEC-F106-C4CE-5E8B-D344C01E36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152" y="3429000"/>
            <a:ext cx="1774248" cy="2729613"/>
          </a:xfrm>
          <a:prstGeom prst="rect">
            <a:avLst/>
          </a:prstGeom>
        </p:spPr>
      </p:pic>
      <p:pic>
        <p:nvPicPr>
          <p:cNvPr id="6" name="Picture 5" descr="A white bottle with a silver cap">
            <a:extLst>
              <a:ext uri="{FF2B5EF4-FFF2-40B4-BE49-F238E27FC236}">
                <a16:creationId xmlns:a16="http://schemas.microsoft.com/office/drawing/2014/main" id="{59507762-4BD8-E464-8060-368A6732DE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3169" y="3429000"/>
            <a:ext cx="1774248" cy="2729613"/>
          </a:xfrm>
          <a:prstGeom prst="rect">
            <a:avLst/>
          </a:prstGeom>
        </p:spPr>
      </p:pic>
      <p:pic>
        <p:nvPicPr>
          <p:cNvPr id="7" name="Picture 6" descr="A white bottle with a silver cap">
            <a:extLst>
              <a:ext uri="{FF2B5EF4-FFF2-40B4-BE49-F238E27FC236}">
                <a16:creationId xmlns:a16="http://schemas.microsoft.com/office/drawing/2014/main" id="{4FFC5693-A454-CC61-3B40-A84C074BFE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533" y="587547"/>
            <a:ext cx="3621192" cy="5571066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1A622C9-A2B9-68DE-B49F-0CA94E3144B9}"/>
              </a:ext>
            </a:extLst>
          </p:cNvPr>
          <p:cNvSpPr/>
          <p:nvPr/>
        </p:nvSpPr>
        <p:spPr>
          <a:xfrm>
            <a:off x="8691016" y="4376336"/>
            <a:ext cx="1475205" cy="834940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dirty="0">
                <a:solidFill>
                  <a:schemeClr val="tx1"/>
                </a:solidFill>
              </a:rPr>
              <a:t>                                  Boracay</a:t>
            </a:r>
          </a:p>
          <a:p>
            <a:pPr algn="ctr"/>
            <a:r>
              <a:rPr lang="en-GB" sz="800" dirty="0">
                <a:solidFill>
                  <a:schemeClr val="tx1"/>
                </a:solidFill>
              </a:rPr>
              <a:t>                                 Distributed </a:t>
            </a:r>
          </a:p>
          <a:p>
            <a:pPr algn="ctr"/>
            <a:r>
              <a:rPr lang="en-GB" sz="800" dirty="0">
                <a:solidFill>
                  <a:schemeClr val="tx1"/>
                </a:solidFill>
              </a:rPr>
              <a:t>                                   &amp;</a:t>
            </a:r>
          </a:p>
          <a:p>
            <a:pPr algn="ctr"/>
            <a:r>
              <a:rPr lang="en-GB" sz="800" dirty="0">
                <a:solidFill>
                  <a:schemeClr val="tx1"/>
                </a:solidFill>
              </a:rPr>
              <a:t>                                 Supplied by</a:t>
            </a:r>
            <a:endParaRPr lang="en-AU" sz="800" dirty="0">
              <a:solidFill>
                <a:schemeClr val="tx1"/>
              </a:solidFill>
            </a:endParaRPr>
          </a:p>
        </p:txBody>
      </p:sp>
      <p:pic>
        <p:nvPicPr>
          <p:cNvPr id="9" name="Picture 8" descr="A logo with colorful text&#10;&#10;AI-generated content may be incorrect.">
            <a:extLst>
              <a:ext uri="{FF2B5EF4-FFF2-40B4-BE49-F238E27FC236}">
                <a16:creationId xmlns:a16="http://schemas.microsoft.com/office/drawing/2014/main" id="{B6272DDB-7AF2-60F5-0E3A-2BE26310D6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5224" y="4516867"/>
            <a:ext cx="603394" cy="593206"/>
          </a:xfrm>
          <a:prstGeom prst="rect">
            <a:avLst/>
          </a:prstGeom>
        </p:spPr>
      </p:pic>
      <p:pic>
        <p:nvPicPr>
          <p:cNvPr id="10" name="Picture 9" descr="A logo for a company">
            <a:extLst>
              <a:ext uri="{FF2B5EF4-FFF2-40B4-BE49-F238E27FC236}">
                <a16:creationId xmlns:a16="http://schemas.microsoft.com/office/drawing/2014/main" id="{70B1A215-231E-87D4-B963-3C4C330837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018" y="1582995"/>
            <a:ext cx="675358" cy="532065"/>
          </a:xfrm>
          <a:prstGeom prst="rect">
            <a:avLst/>
          </a:prstGeom>
        </p:spPr>
      </p:pic>
      <p:pic>
        <p:nvPicPr>
          <p:cNvPr id="11" name="Picture 10" descr="A logo for a company&#10;&#10;AI-generated content may be incorrect.">
            <a:extLst>
              <a:ext uri="{FF2B5EF4-FFF2-40B4-BE49-F238E27FC236}">
                <a16:creationId xmlns:a16="http://schemas.microsoft.com/office/drawing/2014/main" id="{7F5727BA-5932-3A5A-A57E-4A9ABF16F4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232" y="1576248"/>
            <a:ext cx="673588" cy="53799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14CC212-5041-082B-C294-9DF6B9BEB9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024" y="1582995"/>
            <a:ext cx="656312" cy="531249"/>
          </a:xfrm>
          <a:prstGeom prst="rect">
            <a:avLst/>
          </a:prstGeom>
        </p:spPr>
      </p:pic>
      <p:pic>
        <p:nvPicPr>
          <p:cNvPr id="14" name="Picture 13" descr="A logo for a company&#10;&#10;AI-generated content may be incorrect.">
            <a:extLst>
              <a:ext uri="{FF2B5EF4-FFF2-40B4-BE49-F238E27FC236}">
                <a16:creationId xmlns:a16="http://schemas.microsoft.com/office/drawing/2014/main" id="{4D930FF0-4F24-7ADF-F1AC-51C4C3B2E65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613" y="4778477"/>
            <a:ext cx="683394" cy="52147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5D33D91-6C0E-6E70-0373-895DFF3AF351}"/>
              </a:ext>
            </a:extLst>
          </p:cNvPr>
          <p:cNvSpPr txBox="1"/>
          <p:nvPr/>
        </p:nvSpPr>
        <p:spPr>
          <a:xfrm>
            <a:off x="98323" y="108155"/>
            <a:ext cx="546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(1)</a:t>
            </a:r>
          </a:p>
        </p:txBody>
      </p:sp>
      <p:pic>
        <p:nvPicPr>
          <p:cNvPr id="19" name="Picture 18" descr="A logo for a company&#10;&#10;AI-generated content may be incorrect.">
            <a:extLst>
              <a:ext uri="{FF2B5EF4-FFF2-40B4-BE49-F238E27FC236}">
                <a16:creationId xmlns:a16="http://schemas.microsoft.com/office/drawing/2014/main" id="{C8A76520-E96A-2AB4-880A-BCCCF76F0BE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0271" y="4707027"/>
            <a:ext cx="736246" cy="592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661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76F0380-7DC0-39C0-61E4-399EDC8132DF}"/>
              </a:ext>
            </a:extLst>
          </p:cNvPr>
          <p:cNvSpPr txBox="1"/>
          <p:nvPr/>
        </p:nvSpPr>
        <p:spPr>
          <a:xfrm>
            <a:off x="0" y="-20548"/>
            <a:ext cx="12192000" cy="7017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None/>
            </a:pP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An</a:t>
            </a:r>
            <a:r>
              <a:rPr lang="en-US" b="1" i="0" dirty="0">
                <a:solidFill>
                  <a:srgbClr val="1D1D1D"/>
                </a:solidFill>
                <a:effectLst/>
                <a:latin typeface="Helvetica Neue"/>
              </a:rPr>
              <a:t> </a:t>
            </a: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example of earning profits:</a:t>
            </a:r>
          </a:p>
          <a:p>
            <a:pPr algn="l" rtl="0">
              <a:buNone/>
            </a:pPr>
            <a:endParaRPr lang="en-US" sz="1200" b="0" i="0" dirty="0">
              <a:solidFill>
                <a:srgbClr val="1D1D1D"/>
              </a:solidFill>
              <a:effectLst/>
              <a:latin typeface="Helvetica Neue"/>
            </a:endParaRPr>
          </a:p>
          <a:p>
            <a:pPr marL="228600" indent="-228600" algn="l" rtl="0">
              <a:buAutoNum type="arabicParenBoth"/>
            </a:pP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Plastics 60% of Production : to make and supply 50,000 units of Water Bottles for  Reserve Storage (b4 the daily productions allocations to shops/bars/hotels/</a:t>
            </a:r>
            <a:r>
              <a:rPr lang="en-US" sz="1200" b="1" i="0" dirty="0" err="1">
                <a:solidFill>
                  <a:srgbClr val="1D1D1D"/>
                </a:solidFill>
                <a:effectLst/>
                <a:latin typeface="Helvetica Neue"/>
              </a:rPr>
              <a:t>etc</a:t>
            </a: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)</a:t>
            </a:r>
          </a:p>
          <a:p>
            <a:pPr marL="228600" indent="-228600" algn="l" rtl="0">
              <a:buAutoNum type="arabicParenBoth"/>
            </a:pPr>
            <a:endParaRPr lang="en-US" sz="1200" b="0" i="0" dirty="0">
              <a:solidFill>
                <a:srgbClr val="1D1D1D"/>
              </a:solidFill>
              <a:effectLst/>
              <a:latin typeface="Helvetica Neue"/>
            </a:endParaRPr>
          </a:p>
          <a:p>
            <a:pPr algn="l" rtl="0">
              <a:buNone/>
            </a:pP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2,200,000 tourist per year /52 </a:t>
            </a:r>
            <a:r>
              <a:rPr lang="en-US" sz="1200" b="1" i="0" dirty="0" err="1">
                <a:solidFill>
                  <a:srgbClr val="1D1D1D"/>
                </a:solidFill>
                <a:effectLst/>
                <a:latin typeface="Helvetica Neue"/>
              </a:rPr>
              <a:t>wks</a:t>
            </a: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 = 42,307 per week /7days a week = 6043 people per day – 25% consumption = 4,532.25 (6043-4532 =1511 water bottlers per day)</a:t>
            </a:r>
            <a:b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</a:b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Boracay Island consumes 1</a:t>
            </a:r>
            <a:r>
              <a:rPr lang="en-US" sz="1200" b="1" dirty="0">
                <a:solidFill>
                  <a:srgbClr val="1D1D1D"/>
                </a:solidFill>
                <a:latin typeface="Helvetica Neue"/>
              </a:rPr>
              <a:t>5</a:t>
            </a: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00 plastic water bottles a day from 6043 people per day </a:t>
            </a:r>
            <a:b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</a:br>
            <a:endParaRPr lang="en-US" sz="1200" b="0" i="0" dirty="0">
              <a:solidFill>
                <a:srgbClr val="1D1D1D"/>
              </a:solidFill>
              <a:effectLst/>
              <a:latin typeface="Helvetica Neue"/>
            </a:endParaRPr>
          </a:p>
          <a:p>
            <a:pPr algn="l" rtl="0">
              <a:buNone/>
            </a:pP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Garbage Truck picks up all recycled bins and drops to Recycling Plant</a:t>
            </a:r>
            <a:endParaRPr lang="en-US" sz="1200" b="0" i="0" dirty="0">
              <a:solidFill>
                <a:srgbClr val="1D1D1D"/>
              </a:solidFill>
              <a:effectLst/>
              <a:latin typeface="Helvetica Neue"/>
            </a:endParaRPr>
          </a:p>
          <a:p>
            <a:pPr algn="l" rtl="0">
              <a:buNone/>
            </a:pPr>
            <a:endParaRPr lang="en-US" sz="1200" b="0" i="0" dirty="0">
              <a:solidFill>
                <a:srgbClr val="1D1D1D"/>
              </a:solidFill>
              <a:effectLst/>
              <a:latin typeface="Helvetica Neue"/>
            </a:endParaRPr>
          </a:p>
          <a:p>
            <a:pPr algn="l" rtl="0">
              <a:buNone/>
            </a:pP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Recycling plant makes 1500 rebottled + 1500 reserve water bottles per day = </a:t>
            </a:r>
            <a:r>
              <a:rPr lang="en-US" sz="1200" b="1" dirty="0">
                <a:solidFill>
                  <a:srgbClr val="1D1D1D"/>
                </a:solidFill>
                <a:latin typeface="Helvetica Neue"/>
              </a:rPr>
              <a:t>30</a:t>
            </a: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00 bottles per recycled re-designed and re-labelled (See attachment for our Bottle logo)</a:t>
            </a:r>
            <a:endParaRPr lang="en-US" sz="1200" b="0" i="0" dirty="0">
              <a:solidFill>
                <a:srgbClr val="1D1D1D"/>
              </a:solidFill>
              <a:effectLst/>
              <a:latin typeface="Helvetica Neue"/>
            </a:endParaRPr>
          </a:p>
          <a:p>
            <a:pPr algn="l" rtl="0">
              <a:buNone/>
            </a:pPr>
            <a:b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</a:br>
            <a:r>
              <a:rPr lang="en-US" sz="1200" b="1" dirty="0">
                <a:solidFill>
                  <a:srgbClr val="1D1D1D"/>
                </a:solidFill>
                <a:latin typeface="Helvetica Neue"/>
              </a:rPr>
              <a:t>30</a:t>
            </a: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00 per day x 7 days a week = </a:t>
            </a:r>
            <a:r>
              <a:rPr lang="en-US" sz="1200" b="1" dirty="0">
                <a:solidFill>
                  <a:srgbClr val="1D1D1D"/>
                </a:solidFill>
                <a:latin typeface="Helvetica Neue"/>
              </a:rPr>
              <a:t>21,000</a:t>
            </a: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 per week @ .25c per bottle @ cost stock and sell back to shops / bars/hotels for public at 100pesos per bottle</a:t>
            </a:r>
            <a:endParaRPr lang="en-US" sz="1200" b="0" i="0" dirty="0">
              <a:solidFill>
                <a:srgbClr val="1D1D1D"/>
              </a:solidFill>
              <a:effectLst/>
              <a:latin typeface="Helvetica Neue"/>
            </a:endParaRPr>
          </a:p>
          <a:p>
            <a:pPr algn="l" rtl="0">
              <a:buNone/>
            </a:pPr>
            <a:b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</a:br>
            <a:r>
              <a:rPr lang="en-US" sz="1200" b="1" dirty="0">
                <a:solidFill>
                  <a:srgbClr val="1D1D1D"/>
                </a:solidFill>
                <a:latin typeface="Helvetica Neue"/>
              </a:rPr>
              <a:t>21,000</a:t>
            </a: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 bottles per week @ 100 pesos per bottle = $</a:t>
            </a:r>
            <a:r>
              <a:rPr lang="en-US" sz="1200" b="1" dirty="0">
                <a:solidFill>
                  <a:srgbClr val="1D1D1D"/>
                </a:solidFill>
                <a:latin typeface="Helvetica Neue"/>
              </a:rPr>
              <a:t>2,100,000</a:t>
            </a: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 pesos per week converts to $</a:t>
            </a:r>
            <a:r>
              <a:rPr lang="en-US" sz="1200" b="1" dirty="0">
                <a:solidFill>
                  <a:srgbClr val="1D1D1D"/>
                </a:solidFill>
                <a:latin typeface="Helvetica Neue"/>
              </a:rPr>
              <a:t>35,901.77</a:t>
            </a: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 </a:t>
            </a:r>
            <a:r>
              <a:rPr lang="en-US" sz="1200" b="1" i="0" dirty="0" err="1">
                <a:solidFill>
                  <a:srgbClr val="1D1D1D"/>
                </a:solidFill>
                <a:effectLst/>
                <a:latin typeface="Helvetica Neue"/>
              </a:rPr>
              <a:t>usd</a:t>
            </a: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 per week</a:t>
            </a:r>
            <a:endParaRPr lang="en-US" sz="1200" b="0" i="0" dirty="0">
              <a:solidFill>
                <a:srgbClr val="1D1D1D"/>
              </a:solidFill>
              <a:effectLst/>
              <a:latin typeface="Helvetica Neue"/>
            </a:endParaRPr>
          </a:p>
          <a:p>
            <a:pPr algn="l" rtl="0">
              <a:buNone/>
            </a:pPr>
            <a:b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</a:b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$</a:t>
            </a:r>
            <a:r>
              <a:rPr lang="en-US" sz="1200" b="1" dirty="0">
                <a:solidFill>
                  <a:srgbClr val="1D1D1D"/>
                </a:solidFill>
                <a:latin typeface="Helvetica Neue"/>
              </a:rPr>
              <a:t>35,901.77</a:t>
            </a: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 x 52 = $</a:t>
            </a:r>
            <a:r>
              <a:rPr lang="en-US" sz="1200" b="1" dirty="0">
                <a:solidFill>
                  <a:srgbClr val="1D1D1D"/>
                </a:solidFill>
                <a:latin typeface="Helvetica Neue"/>
              </a:rPr>
              <a:t>2,074,892.04</a:t>
            </a: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 </a:t>
            </a:r>
            <a:r>
              <a:rPr lang="en-US" sz="1200" b="1" i="0" dirty="0" err="1">
                <a:solidFill>
                  <a:srgbClr val="1D1D1D"/>
                </a:solidFill>
                <a:effectLst/>
                <a:latin typeface="Helvetica Neue"/>
              </a:rPr>
              <a:t>usd</a:t>
            </a: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 year</a:t>
            </a:r>
            <a:endParaRPr lang="en-US" sz="1200" b="0" i="0" dirty="0">
              <a:solidFill>
                <a:srgbClr val="1D1D1D"/>
              </a:solidFill>
              <a:effectLst/>
              <a:latin typeface="Helvetica Neue"/>
            </a:endParaRPr>
          </a:p>
          <a:p>
            <a:pPr algn="l" rtl="0">
              <a:buNone/>
            </a:pPr>
            <a:b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</a:b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$</a:t>
            </a:r>
            <a:r>
              <a:rPr lang="en-US" sz="1200" b="1" dirty="0">
                <a:solidFill>
                  <a:srgbClr val="1D1D1D"/>
                </a:solidFill>
                <a:latin typeface="Helvetica Neue"/>
              </a:rPr>
              <a:t>2,074,892.04</a:t>
            </a: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 x 5 islands = </a:t>
            </a:r>
            <a:r>
              <a:rPr lang="en-US" sz="1200" b="1" i="0" dirty="0">
                <a:solidFill>
                  <a:srgbClr val="FF0000"/>
                </a:solidFill>
                <a:effectLst/>
                <a:latin typeface="Helvetica Neue"/>
              </a:rPr>
              <a:t>$</a:t>
            </a:r>
            <a:r>
              <a:rPr lang="en-US" sz="1200" b="1" dirty="0">
                <a:solidFill>
                  <a:srgbClr val="FF0000"/>
                </a:solidFill>
                <a:latin typeface="Helvetica Neue"/>
              </a:rPr>
              <a:t>10,374,460.20</a:t>
            </a:r>
            <a:r>
              <a:rPr lang="en-US" sz="1200" b="1" i="0" dirty="0">
                <a:solidFill>
                  <a:srgbClr val="FF0000"/>
                </a:solidFill>
                <a:effectLst/>
                <a:latin typeface="Helvetica Neue"/>
              </a:rPr>
              <a:t> </a:t>
            </a:r>
            <a:r>
              <a:rPr lang="en-US" sz="1200" b="1" i="0" dirty="0" err="1">
                <a:solidFill>
                  <a:srgbClr val="FF0000"/>
                </a:solidFill>
                <a:effectLst/>
                <a:latin typeface="Helvetica Neue"/>
              </a:rPr>
              <a:t>usd</a:t>
            </a:r>
            <a:r>
              <a:rPr lang="en-US" sz="1200" b="1" i="0" dirty="0">
                <a:solidFill>
                  <a:srgbClr val="FF0000"/>
                </a:solidFill>
                <a:effectLst/>
                <a:latin typeface="Helvetica Neue"/>
              </a:rPr>
              <a:t> per year </a:t>
            </a:r>
            <a:endParaRPr lang="en-US" sz="1200" b="1" dirty="0">
              <a:solidFill>
                <a:srgbClr val="1D1D1D"/>
              </a:solidFill>
              <a:latin typeface="Helvetica Neue"/>
            </a:endParaRPr>
          </a:p>
          <a:p>
            <a:pPr algn="l" rtl="0">
              <a:buNone/>
            </a:pPr>
            <a:b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</a:b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(2)</a:t>
            </a:r>
            <a:endParaRPr lang="en-US" sz="1200" b="0" i="0" dirty="0">
              <a:solidFill>
                <a:srgbClr val="1D1D1D"/>
              </a:solidFill>
              <a:effectLst/>
              <a:latin typeface="Helvetica Neue"/>
            </a:endParaRPr>
          </a:p>
          <a:p>
            <a:pPr algn="l" rtl="0">
              <a:buNone/>
            </a:pP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and this is not counting the Distribution profits of </a:t>
            </a:r>
            <a:r>
              <a:rPr lang="en-US" sz="1200" b="1" i="0" dirty="0" err="1">
                <a:solidFill>
                  <a:srgbClr val="1D1D1D"/>
                </a:solidFill>
                <a:effectLst/>
                <a:latin typeface="Helvetica Neue"/>
              </a:rPr>
              <a:t>Smkas</a:t>
            </a: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 Projects supplying bottles to mainland island for re-</a:t>
            </a:r>
            <a:r>
              <a:rPr lang="en-US" sz="1200" b="1" i="0" dirty="0" err="1">
                <a:solidFill>
                  <a:srgbClr val="1D1D1D"/>
                </a:solidFill>
                <a:effectLst/>
                <a:latin typeface="Helvetica Neue"/>
              </a:rPr>
              <a:t>softdrink</a:t>
            </a: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 refilling with :</a:t>
            </a:r>
            <a:endParaRPr lang="en-US" sz="1200" b="0" i="0" dirty="0">
              <a:solidFill>
                <a:srgbClr val="1D1D1D"/>
              </a:solidFill>
              <a:effectLst/>
              <a:latin typeface="Helvetica Neue"/>
            </a:endParaRPr>
          </a:p>
          <a:p>
            <a:pPr algn="l" rtl="0">
              <a:buNone/>
            </a:pP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@ 30% </a:t>
            </a:r>
            <a:r>
              <a:rPr lang="en-US" sz="1200" b="1" i="0" dirty="0" err="1">
                <a:solidFill>
                  <a:srgbClr val="1D1D1D"/>
                </a:solidFill>
                <a:effectLst/>
                <a:latin typeface="Helvetica Neue"/>
              </a:rPr>
              <a:t>chargable</a:t>
            </a: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 fee from </a:t>
            </a:r>
            <a:r>
              <a:rPr lang="en-US" sz="1200" b="1" i="0" dirty="0" err="1">
                <a:solidFill>
                  <a:srgbClr val="1D1D1D"/>
                </a:solidFill>
                <a:effectLst/>
                <a:latin typeface="Helvetica Neue"/>
              </a:rPr>
              <a:t>Smkas</a:t>
            </a: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 </a:t>
            </a:r>
            <a:r>
              <a:rPr lang="en-US" sz="1200" b="1" i="0" dirty="0" err="1">
                <a:solidFill>
                  <a:srgbClr val="1D1D1D"/>
                </a:solidFill>
                <a:effectLst/>
                <a:latin typeface="Helvetica Neue"/>
              </a:rPr>
              <a:t>Proejcts</a:t>
            </a: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 P/L to assist in cutting costs for Soft Drink companies bringing their costs down from China-Manila and shipping it daily to the islands of Philippines….Approximate yearly profits </a:t>
            </a:r>
            <a:r>
              <a:rPr lang="en-US" sz="1200" b="1" i="0" dirty="0">
                <a:solidFill>
                  <a:srgbClr val="FF0000"/>
                </a:solidFill>
                <a:effectLst/>
                <a:latin typeface="Helvetica Neue"/>
              </a:rPr>
              <a:t>$10m+ per year </a:t>
            </a:r>
          </a:p>
          <a:p>
            <a:pPr algn="l" rtl="0">
              <a:buNone/>
            </a:pPr>
            <a:endParaRPr lang="en-US" sz="1200" b="1" dirty="0">
              <a:solidFill>
                <a:srgbClr val="1D1D1D"/>
              </a:solidFill>
              <a:latin typeface="Helvetica Neue"/>
            </a:endParaRPr>
          </a:p>
          <a:p>
            <a:pPr marL="228600" indent="-228600" algn="l" rtl="0">
              <a:buAutoNum type="arabicParenBoth" startAt="3"/>
            </a:pP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Glass is 35% of production </a:t>
            </a:r>
          </a:p>
          <a:p>
            <a:pPr algn="l" rtl="0"/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and its recyclable for 30% </a:t>
            </a:r>
            <a:r>
              <a:rPr lang="en-US" sz="1200" b="1" i="0" dirty="0" err="1">
                <a:solidFill>
                  <a:srgbClr val="1D1D1D"/>
                </a:solidFill>
                <a:effectLst/>
                <a:latin typeface="Helvetica Neue"/>
              </a:rPr>
              <a:t>Chargable</a:t>
            </a: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 to </a:t>
            </a:r>
            <a:r>
              <a:rPr lang="en-US" sz="1200" b="1" i="0" dirty="0" err="1">
                <a:solidFill>
                  <a:srgbClr val="1D1D1D"/>
                </a:solidFill>
                <a:effectLst/>
                <a:latin typeface="Helvetica Neue"/>
              </a:rPr>
              <a:t>Smkas</a:t>
            </a: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 Projects P/L for Bricks / Paver / Building Products  </a:t>
            </a:r>
            <a:r>
              <a:rPr lang="en-US" sz="1200" b="1" i="0" dirty="0" err="1">
                <a:solidFill>
                  <a:srgbClr val="1D1D1D"/>
                </a:solidFill>
                <a:effectLst/>
                <a:latin typeface="Helvetica Neue"/>
              </a:rPr>
              <a:t>Etc</a:t>
            </a: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 to Civil Constructors / Building Supplies /</a:t>
            </a:r>
            <a:r>
              <a:rPr lang="en-US" sz="1200" b="1" i="0" dirty="0" err="1">
                <a:solidFill>
                  <a:srgbClr val="1D1D1D"/>
                </a:solidFill>
                <a:effectLst/>
                <a:latin typeface="Helvetica Neue"/>
              </a:rPr>
              <a:t>Gov’mt</a:t>
            </a:r>
            <a:r>
              <a:rPr lang="en-US" sz="1200" b="1" dirty="0">
                <a:solidFill>
                  <a:srgbClr val="1D1D1D"/>
                </a:solidFill>
                <a:latin typeface="Helvetica Neue"/>
              </a:rPr>
              <a:t>…….. Approximate yearly profits </a:t>
            </a:r>
            <a:r>
              <a:rPr lang="en-US" sz="1200" b="1" dirty="0">
                <a:solidFill>
                  <a:srgbClr val="FF0000"/>
                </a:solidFill>
                <a:latin typeface="Helvetica Neue"/>
              </a:rPr>
              <a:t>$5-$10m per year </a:t>
            </a:r>
            <a:endParaRPr lang="en-US" sz="1200" b="1" i="0" dirty="0">
              <a:solidFill>
                <a:srgbClr val="FF0000"/>
              </a:solidFill>
              <a:effectLst/>
              <a:latin typeface="Helvetica Neue"/>
            </a:endParaRPr>
          </a:p>
          <a:p>
            <a:pPr algn="l" rtl="0"/>
            <a:endParaRPr lang="en-US" sz="1200" b="1" dirty="0">
              <a:solidFill>
                <a:srgbClr val="1D1D1D"/>
              </a:solidFill>
              <a:latin typeface="Helvetica Neue"/>
            </a:endParaRPr>
          </a:p>
          <a:p>
            <a:pPr algn="l" rtl="0"/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(4) Paper / Cardboard is 5% of Production </a:t>
            </a:r>
            <a:r>
              <a:rPr lang="en-US" sz="1200" b="1" dirty="0">
                <a:solidFill>
                  <a:srgbClr val="1D1D1D"/>
                </a:solidFill>
                <a:latin typeface="Helvetica Neue"/>
              </a:rPr>
              <a:t>…..</a:t>
            </a: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and non-chargeable for </a:t>
            </a:r>
            <a:r>
              <a:rPr lang="en-US" sz="1200" b="1" i="0" dirty="0" err="1">
                <a:solidFill>
                  <a:srgbClr val="1D1D1D"/>
                </a:solidFill>
                <a:effectLst/>
                <a:latin typeface="Helvetica Neue"/>
              </a:rPr>
              <a:t>Charaties</a:t>
            </a: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 </a:t>
            </a:r>
            <a:r>
              <a:rPr lang="en-US" sz="1200" b="1" i="0" dirty="0" err="1">
                <a:solidFill>
                  <a:srgbClr val="1D1D1D"/>
                </a:solidFill>
                <a:effectLst/>
                <a:latin typeface="Helvetica Neue"/>
              </a:rPr>
              <a:t>suchs</a:t>
            </a:r>
            <a:r>
              <a:rPr lang="en-US" sz="1200" b="1" i="0" dirty="0">
                <a:solidFill>
                  <a:srgbClr val="1D1D1D"/>
                </a:solidFill>
                <a:effectLst/>
                <a:latin typeface="Helvetica Neue"/>
              </a:rPr>
              <a:t> as Schools / NGO  (Full Tax Exemption)</a:t>
            </a:r>
          </a:p>
          <a:p>
            <a:pPr algn="l" rtl="0"/>
            <a:r>
              <a:rPr lang="en-US" sz="1200" b="1" dirty="0">
                <a:solidFill>
                  <a:srgbClr val="1D1D1D"/>
                </a:solidFill>
                <a:latin typeface="Helvetica Neue"/>
              </a:rPr>
              <a:t>		    and is 15% chargeable for Offices Supplies / Stationary  /Business offices </a:t>
            </a:r>
          </a:p>
          <a:p>
            <a:pPr algn="l" rtl="0"/>
            <a:r>
              <a:rPr lang="en-US" sz="1200" b="1" dirty="0">
                <a:solidFill>
                  <a:srgbClr val="1D1D1D"/>
                </a:solidFill>
                <a:latin typeface="Helvetica Neue"/>
              </a:rPr>
              <a:t>	                         (Reduced Tax Exemption) Approximate yearly profits… </a:t>
            </a:r>
            <a:r>
              <a:rPr lang="en-US" sz="1200" b="1" dirty="0">
                <a:solidFill>
                  <a:srgbClr val="FF0000"/>
                </a:solidFill>
                <a:latin typeface="Helvetica Neue"/>
              </a:rPr>
              <a:t>$1-3m per year </a:t>
            </a:r>
          </a:p>
          <a:p>
            <a:pPr algn="l" rtl="0"/>
            <a:endParaRPr lang="en-US" sz="1200" b="1" dirty="0">
              <a:solidFill>
                <a:srgbClr val="FF0000"/>
              </a:solidFill>
              <a:latin typeface="Helvetica Neue"/>
            </a:endParaRPr>
          </a:p>
          <a:p>
            <a:pPr algn="l" rtl="0"/>
            <a:endParaRPr lang="en-US" sz="1200" b="1" dirty="0">
              <a:solidFill>
                <a:srgbClr val="FF0000"/>
              </a:solidFill>
              <a:latin typeface="Helvetica Neue"/>
            </a:endParaRPr>
          </a:p>
          <a:p>
            <a:pPr algn="l" rtl="0"/>
            <a:r>
              <a:rPr lang="en-US" sz="1200" b="1" i="0" dirty="0">
                <a:effectLst/>
                <a:latin typeface="Helvetica Neue"/>
              </a:rPr>
              <a:t>(5</a:t>
            </a:r>
            <a:r>
              <a:rPr lang="en-US" sz="1200" b="1" dirty="0">
                <a:latin typeface="Helvetica Neue"/>
              </a:rPr>
              <a:t>) And we are not counting other profits from </a:t>
            </a:r>
            <a:r>
              <a:rPr lang="en-US" sz="1200" b="1" dirty="0" err="1">
                <a:latin typeface="Helvetica Neue"/>
              </a:rPr>
              <a:t>Endorements</a:t>
            </a:r>
            <a:r>
              <a:rPr lang="en-US" sz="1200" b="1" dirty="0">
                <a:latin typeface="Helvetica Neue"/>
              </a:rPr>
              <a:t> / Government Contracting / TV Reality Show Airing / Voting Text messaging ... </a:t>
            </a:r>
            <a:r>
              <a:rPr lang="en-US" sz="1200" b="1" dirty="0">
                <a:solidFill>
                  <a:srgbClr val="FF0000"/>
                </a:solidFill>
                <a:latin typeface="Helvetica Neue"/>
              </a:rPr>
              <a:t>$5-10m+ per year </a:t>
            </a:r>
          </a:p>
          <a:p>
            <a:pPr algn="l" rtl="0"/>
            <a:endParaRPr lang="en-US" sz="1200" b="1" i="0" dirty="0">
              <a:solidFill>
                <a:srgbClr val="FF0000"/>
              </a:solidFill>
              <a:effectLst/>
              <a:latin typeface="Helvetica Neue"/>
            </a:endParaRPr>
          </a:p>
          <a:p>
            <a:pPr algn="l" rtl="0"/>
            <a:r>
              <a:rPr lang="en-US" sz="1200" b="1" dirty="0">
                <a:solidFill>
                  <a:srgbClr val="FF0000"/>
                </a:solidFill>
                <a:latin typeface="Helvetica Neue"/>
              </a:rPr>
              <a:t>(6) Total profits from TV Reality Show creating Recycling Plant per island ….Approximate yearly profits …..$ 15m per island Recycling Plant x 5 islands = </a:t>
            </a:r>
            <a:r>
              <a:rPr lang="en-US" sz="1200" b="1" dirty="0">
                <a:solidFill>
                  <a:srgbClr val="0000FF"/>
                </a:solidFill>
                <a:latin typeface="Helvetica Neue"/>
              </a:rPr>
              <a:t>$ 75m+ </a:t>
            </a:r>
            <a:r>
              <a:rPr lang="en-US" sz="1200" b="1" dirty="0" err="1">
                <a:solidFill>
                  <a:srgbClr val="0000FF"/>
                </a:solidFill>
                <a:latin typeface="Helvetica Neue"/>
              </a:rPr>
              <a:t>usd</a:t>
            </a:r>
            <a:r>
              <a:rPr lang="en-US" sz="1200" b="1" dirty="0">
                <a:solidFill>
                  <a:srgbClr val="0000FF"/>
                </a:solidFill>
                <a:latin typeface="Helvetica Neue"/>
              </a:rPr>
              <a:t> </a:t>
            </a:r>
            <a:endParaRPr lang="en-US" sz="1200" b="0" i="0" dirty="0">
              <a:solidFill>
                <a:srgbClr val="0000FF"/>
              </a:solidFill>
              <a:effectLst/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294853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A46CAC0-3E0C-C420-DE6A-3374A4F8442C}"/>
              </a:ext>
            </a:extLst>
          </p:cNvPr>
          <p:cNvSpPr/>
          <p:nvPr/>
        </p:nvSpPr>
        <p:spPr>
          <a:xfrm>
            <a:off x="619435" y="285135"/>
            <a:ext cx="1327355" cy="86523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639AA29-A43C-8074-37EF-0E5823B940F7}"/>
              </a:ext>
            </a:extLst>
          </p:cNvPr>
          <p:cNvSpPr/>
          <p:nvPr/>
        </p:nvSpPr>
        <p:spPr>
          <a:xfrm>
            <a:off x="2502306" y="120719"/>
            <a:ext cx="1327355" cy="102965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5056E7-4F73-75DF-E509-A360022E7731}"/>
              </a:ext>
            </a:extLst>
          </p:cNvPr>
          <p:cNvSpPr txBox="1"/>
          <p:nvPr/>
        </p:nvSpPr>
        <p:spPr>
          <a:xfrm>
            <a:off x="884902" y="452282"/>
            <a:ext cx="9733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/>
              <a:t>Boracay</a:t>
            </a:r>
          </a:p>
          <a:p>
            <a:r>
              <a:rPr lang="en-AU" sz="1400" dirty="0"/>
              <a:t>Recycling Plant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3DBA30-C44F-8874-075F-4741BABCEE18}"/>
              </a:ext>
            </a:extLst>
          </p:cNvPr>
          <p:cNvSpPr txBox="1"/>
          <p:nvPr/>
        </p:nvSpPr>
        <p:spPr>
          <a:xfrm>
            <a:off x="2738284" y="276997"/>
            <a:ext cx="9733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/>
              <a:t>Boracay</a:t>
            </a:r>
          </a:p>
          <a:p>
            <a:r>
              <a:rPr lang="en-AU" sz="1400" dirty="0"/>
              <a:t>Logistics</a:t>
            </a:r>
          </a:p>
          <a:p>
            <a:r>
              <a:rPr lang="en-AU" sz="1400" dirty="0"/>
              <a:t>Shed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B259F464-FB26-EC37-D8D5-F5B986EF71C0}"/>
              </a:ext>
            </a:extLst>
          </p:cNvPr>
          <p:cNvSpPr/>
          <p:nvPr/>
        </p:nvSpPr>
        <p:spPr>
          <a:xfrm>
            <a:off x="2045111" y="609600"/>
            <a:ext cx="358877" cy="17698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1A1B544-5F3C-C3C2-F37D-3375995D051C}"/>
              </a:ext>
            </a:extLst>
          </p:cNvPr>
          <p:cNvSpPr/>
          <p:nvPr/>
        </p:nvSpPr>
        <p:spPr>
          <a:xfrm>
            <a:off x="3991897" y="137653"/>
            <a:ext cx="560438" cy="16714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233D6C0-2195-0CDE-745A-8CE81C994BC0}"/>
              </a:ext>
            </a:extLst>
          </p:cNvPr>
          <p:cNvSpPr/>
          <p:nvPr/>
        </p:nvSpPr>
        <p:spPr>
          <a:xfrm>
            <a:off x="3991897" y="688255"/>
            <a:ext cx="560438" cy="16714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0CD69E7-1B13-9299-1DE5-D41C7B6F5E68}"/>
              </a:ext>
            </a:extLst>
          </p:cNvPr>
          <p:cNvSpPr/>
          <p:nvPr/>
        </p:nvSpPr>
        <p:spPr>
          <a:xfrm>
            <a:off x="3991897" y="975502"/>
            <a:ext cx="560438" cy="16714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7E2A260-06D3-8A61-4B78-F02A5002946B}"/>
              </a:ext>
            </a:extLst>
          </p:cNvPr>
          <p:cNvSpPr/>
          <p:nvPr/>
        </p:nvSpPr>
        <p:spPr>
          <a:xfrm>
            <a:off x="4660490" y="137652"/>
            <a:ext cx="108155" cy="16714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1BA6E07-18C3-8DCA-A71F-902D39EE0C5C}"/>
              </a:ext>
            </a:extLst>
          </p:cNvPr>
          <p:cNvSpPr/>
          <p:nvPr/>
        </p:nvSpPr>
        <p:spPr>
          <a:xfrm>
            <a:off x="4660489" y="699142"/>
            <a:ext cx="108155" cy="16714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B4080FD-029C-D18D-0001-4244A5AE3356}"/>
              </a:ext>
            </a:extLst>
          </p:cNvPr>
          <p:cNvSpPr/>
          <p:nvPr/>
        </p:nvSpPr>
        <p:spPr>
          <a:xfrm>
            <a:off x="4660489" y="963563"/>
            <a:ext cx="108155" cy="16714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582B03CB-DDA3-B9FB-F478-D399B0C94F00}"/>
              </a:ext>
            </a:extLst>
          </p:cNvPr>
          <p:cNvSpPr/>
          <p:nvPr/>
        </p:nvSpPr>
        <p:spPr>
          <a:xfrm>
            <a:off x="5063614" y="604681"/>
            <a:ext cx="358877" cy="17698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7632127-8A1E-74F1-CF76-A2D9CDEF4D31}"/>
              </a:ext>
            </a:extLst>
          </p:cNvPr>
          <p:cNvSpPr/>
          <p:nvPr/>
        </p:nvSpPr>
        <p:spPr>
          <a:xfrm>
            <a:off x="491613" y="2418735"/>
            <a:ext cx="4493342" cy="129785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41054DC-6866-2EF4-3A4B-3D3457E2E8C4}"/>
              </a:ext>
            </a:extLst>
          </p:cNvPr>
          <p:cNvSpPr txBox="1"/>
          <p:nvPr/>
        </p:nvSpPr>
        <p:spPr>
          <a:xfrm>
            <a:off x="1076633" y="2593010"/>
            <a:ext cx="33822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dirty="0"/>
              <a:t>Boracay City Centre</a:t>
            </a:r>
          </a:p>
          <a:p>
            <a:pPr algn="ctr"/>
            <a:r>
              <a:rPr lang="en-AU" dirty="0"/>
              <a:t>(Station 1/2/3)</a:t>
            </a:r>
          </a:p>
          <a:p>
            <a:r>
              <a:rPr lang="en-AU" dirty="0"/>
              <a:t>Hotels	          Bars	               Shops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C560AD1-0892-B081-2D32-EEABB1853C44}"/>
              </a:ext>
            </a:extLst>
          </p:cNvPr>
          <p:cNvSpPr/>
          <p:nvPr/>
        </p:nvSpPr>
        <p:spPr>
          <a:xfrm>
            <a:off x="4089196" y="1246512"/>
            <a:ext cx="432619" cy="35887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E1EBCC6-1A4B-C8E2-F641-C6ACB0A84077}"/>
              </a:ext>
            </a:extLst>
          </p:cNvPr>
          <p:cNvSpPr txBox="1"/>
          <p:nvPr/>
        </p:nvSpPr>
        <p:spPr>
          <a:xfrm>
            <a:off x="4160864" y="1255796"/>
            <a:ext cx="202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1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6633BD9-9E13-201B-C2DB-D0BE07BF0E2F}"/>
              </a:ext>
            </a:extLst>
          </p:cNvPr>
          <p:cNvSpPr/>
          <p:nvPr/>
        </p:nvSpPr>
        <p:spPr>
          <a:xfrm>
            <a:off x="5530642" y="462737"/>
            <a:ext cx="432619" cy="35887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DB40EEF-C0C3-7613-B5D0-B848703AE797}"/>
              </a:ext>
            </a:extLst>
          </p:cNvPr>
          <p:cNvSpPr txBox="1"/>
          <p:nvPr/>
        </p:nvSpPr>
        <p:spPr>
          <a:xfrm>
            <a:off x="5614219" y="462737"/>
            <a:ext cx="206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2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7F3BA1D-A13D-8263-A598-DBDC3FA89F7B}"/>
              </a:ext>
            </a:extLst>
          </p:cNvPr>
          <p:cNvSpPr/>
          <p:nvPr/>
        </p:nvSpPr>
        <p:spPr>
          <a:xfrm>
            <a:off x="324463" y="2939845"/>
            <a:ext cx="137654" cy="457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1DDD9A1-3DF9-179F-EA35-2F9F45AB48DB}"/>
              </a:ext>
            </a:extLst>
          </p:cNvPr>
          <p:cNvSpPr/>
          <p:nvPr/>
        </p:nvSpPr>
        <p:spPr>
          <a:xfrm>
            <a:off x="7290047" y="183766"/>
            <a:ext cx="1843547" cy="174889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5B8E67DA-5206-F609-55F4-86ECF36561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351853" y="120718"/>
            <a:ext cx="616681" cy="82224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93CA2C46-41B8-52B8-99B5-9237580429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1159029" y="183766"/>
            <a:ext cx="689431" cy="725717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085AD0EC-16BA-DC7B-A7F5-749E098B799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10257499" y="149939"/>
            <a:ext cx="776740" cy="776740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28410D1-48DB-E609-F154-E659EF600335}"/>
              </a:ext>
            </a:extLst>
          </p:cNvPr>
          <p:cNvSpPr txBox="1"/>
          <p:nvPr/>
        </p:nvSpPr>
        <p:spPr>
          <a:xfrm>
            <a:off x="3682180" y="5793990"/>
            <a:ext cx="47631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AU" sz="900" dirty="0"/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835C5855-A2EF-450E-6C7A-41674B07C5C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9694598" y="1098401"/>
            <a:ext cx="710377" cy="710377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4113619B-E522-AAD4-ABC6-B017A59D4F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4501" y="1061886"/>
            <a:ext cx="689431" cy="733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28A357B8-9BFE-9067-19E9-1E45D0EA657A}"/>
              </a:ext>
            </a:extLst>
          </p:cNvPr>
          <p:cNvSpPr txBox="1"/>
          <p:nvPr/>
        </p:nvSpPr>
        <p:spPr>
          <a:xfrm>
            <a:off x="7403690" y="629264"/>
            <a:ext cx="162666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400" dirty="0"/>
              <a:t>Distribution </a:t>
            </a:r>
          </a:p>
          <a:p>
            <a:pPr algn="ctr"/>
            <a:r>
              <a:rPr lang="en-AU" sz="1400" dirty="0"/>
              <a:t>Refilling</a:t>
            </a:r>
          </a:p>
          <a:p>
            <a:pPr algn="ctr"/>
            <a:r>
              <a:rPr lang="en-AU" sz="1400" dirty="0"/>
              <a:t>Factory</a:t>
            </a:r>
          </a:p>
        </p:txBody>
      </p:sp>
      <p:pic>
        <p:nvPicPr>
          <p:cNvPr id="46" name="Picture 45" descr="A white bottle with a silver cap">
            <a:extLst>
              <a:ext uri="{FF2B5EF4-FFF2-40B4-BE49-F238E27FC236}">
                <a16:creationId xmlns:a16="http://schemas.microsoft.com/office/drawing/2014/main" id="{7AD97DA5-6C76-2958-1A0A-8BE7A1B973F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520" y="234642"/>
            <a:ext cx="776655" cy="1194854"/>
          </a:xfrm>
          <a:prstGeom prst="rect">
            <a:avLst/>
          </a:prstGeom>
        </p:spPr>
      </p:pic>
      <p:sp>
        <p:nvSpPr>
          <p:cNvPr id="47" name="Arrow: Right 46">
            <a:extLst>
              <a:ext uri="{FF2B5EF4-FFF2-40B4-BE49-F238E27FC236}">
                <a16:creationId xmlns:a16="http://schemas.microsoft.com/office/drawing/2014/main" id="{8CC78D40-52D3-9671-9CC0-E5B1D1A475EE}"/>
              </a:ext>
            </a:extLst>
          </p:cNvPr>
          <p:cNvSpPr/>
          <p:nvPr/>
        </p:nvSpPr>
        <p:spPr>
          <a:xfrm>
            <a:off x="6063762" y="604681"/>
            <a:ext cx="299594" cy="17206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8" name="Arrow: Right 47">
            <a:extLst>
              <a:ext uri="{FF2B5EF4-FFF2-40B4-BE49-F238E27FC236}">
                <a16:creationId xmlns:a16="http://schemas.microsoft.com/office/drawing/2014/main" id="{F9883557-D4A7-C772-9387-CD8D6CF03E10}"/>
              </a:ext>
            </a:extLst>
          </p:cNvPr>
          <p:cNvSpPr/>
          <p:nvPr/>
        </p:nvSpPr>
        <p:spPr>
          <a:xfrm>
            <a:off x="6847628" y="636667"/>
            <a:ext cx="299594" cy="17206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B4685F0-0A44-821A-8D3A-0930A6E04F89}"/>
              </a:ext>
            </a:extLst>
          </p:cNvPr>
          <p:cNvSpPr txBox="1"/>
          <p:nvPr/>
        </p:nvSpPr>
        <p:spPr>
          <a:xfrm>
            <a:off x="6341805" y="1077879"/>
            <a:ext cx="6330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800" dirty="0"/>
              <a:t>375mls</a:t>
            </a:r>
          </a:p>
        </p:txBody>
      </p:sp>
      <p:pic>
        <p:nvPicPr>
          <p:cNvPr id="50" name="Picture 49" descr="A logo with colorful text&#10;&#10;AI-generated content may be incorrect.">
            <a:extLst>
              <a:ext uri="{FF2B5EF4-FFF2-40B4-BE49-F238E27FC236}">
                <a16:creationId xmlns:a16="http://schemas.microsoft.com/office/drawing/2014/main" id="{D6F38B22-55DB-A4A5-1E11-66816D8BFC9F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2080" y="948077"/>
            <a:ext cx="156631" cy="153986"/>
          </a:xfrm>
          <a:prstGeom prst="rect">
            <a:avLst/>
          </a:prstGeom>
        </p:spPr>
      </p:pic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BC431579-B012-C641-72AC-BB4CE55FA6D0}"/>
              </a:ext>
            </a:extLst>
          </p:cNvPr>
          <p:cNvCxnSpPr>
            <a:cxnSpLocks/>
          </p:cNvCxnSpPr>
          <p:nvPr/>
        </p:nvCxnSpPr>
        <p:spPr>
          <a:xfrm>
            <a:off x="9694598" y="2054942"/>
            <a:ext cx="197933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CF3DA112-21E8-5244-6FD4-CF196E8A17F7}"/>
              </a:ext>
            </a:extLst>
          </p:cNvPr>
          <p:cNvCxnSpPr>
            <a:stCxn id="40" idx="2"/>
          </p:cNvCxnSpPr>
          <p:nvPr/>
        </p:nvCxnSpPr>
        <p:spPr>
          <a:xfrm>
            <a:off x="10645869" y="926679"/>
            <a:ext cx="22131" cy="112826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783A6EDC-FDAD-6A67-F60E-E0716AD2AC11}"/>
              </a:ext>
            </a:extLst>
          </p:cNvPr>
          <p:cNvCxnSpPr/>
          <p:nvPr/>
        </p:nvCxnSpPr>
        <p:spPr>
          <a:xfrm>
            <a:off x="11651801" y="929147"/>
            <a:ext cx="22131" cy="112826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9752F64F-3C28-2962-737F-3B6C0D6D9700}"/>
              </a:ext>
            </a:extLst>
          </p:cNvPr>
          <p:cNvCxnSpPr/>
          <p:nvPr/>
        </p:nvCxnSpPr>
        <p:spPr>
          <a:xfrm>
            <a:off x="9672467" y="934819"/>
            <a:ext cx="22131" cy="112826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4" name="Straight Connector 1023">
            <a:extLst>
              <a:ext uri="{FF2B5EF4-FFF2-40B4-BE49-F238E27FC236}">
                <a16:creationId xmlns:a16="http://schemas.microsoft.com/office/drawing/2014/main" id="{1AC1103F-DE93-1068-DA61-3240D1695810}"/>
              </a:ext>
            </a:extLst>
          </p:cNvPr>
          <p:cNvCxnSpPr>
            <a:stCxn id="43" idx="2"/>
          </p:cNvCxnSpPr>
          <p:nvPr/>
        </p:nvCxnSpPr>
        <p:spPr>
          <a:xfrm flipH="1">
            <a:off x="10049786" y="1808778"/>
            <a:ext cx="1" cy="2543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8" name="Straight Connector 1027">
            <a:extLst>
              <a:ext uri="{FF2B5EF4-FFF2-40B4-BE49-F238E27FC236}">
                <a16:creationId xmlns:a16="http://schemas.microsoft.com/office/drawing/2014/main" id="{668C4B70-1FD2-3E8A-B224-09AA356A1CBE}"/>
              </a:ext>
            </a:extLst>
          </p:cNvPr>
          <p:cNvCxnSpPr>
            <a:cxnSpLocks/>
          </p:cNvCxnSpPr>
          <p:nvPr/>
        </p:nvCxnSpPr>
        <p:spPr>
          <a:xfrm>
            <a:off x="11323069" y="1774364"/>
            <a:ext cx="0" cy="30143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0" name="Straight Arrow Connector 1029">
            <a:extLst>
              <a:ext uri="{FF2B5EF4-FFF2-40B4-BE49-F238E27FC236}">
                <a16:creationId xmlns:a16="http://schemas.microsoft.com/office/drawing/2014/main" id="{F39EFB2B-DE99-9E66-335A-CA243ACD7188}"/>
              </a:ext>
            </a:extLst>
          </p:cNvPr>
          <p:cNvCxnSpPr/>
          <p:nvPr/>
        </p:nvCxnSpPr>
        <p:spPr>
          <a:xfrm flipH="1">
            <a:off x="5073446" y="3215148"/>
            <a:ext cx="5620651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2" name="Straight Connector 1031">
            <a:extLst>
              <a:ext uri="{FF2B5EF4-FFF2-40B4-BE49-F238E27FC236}">
                <a16:creationId xmlns:a16="http://schemas.microsoft.com/office/drawing/2014/main" id="{B8713F4D-8B2D-D351-7601-D4CB93A49FB7}"/>
              </a:ext>
            </a:extLst>
          </p:cNvPr>
          <p:cNvCxnSpPr/>
          <p:nvPr/>
        </p:nvCxnSpPr>
        <p:spPr>
          <a:xfrm>
            <a:off x="10666766" y="2028668"/>
            <a:ext cx="27331" cy="118648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5" name="TextBox 1034">
            <a:extLst>
              <a:ext uri="{FF2B5EF4-FFF2-40B4-BE49-F238E27FC236}">
                <a16:creationId xmlns:a16="http://schemas.microsoft.com/office/drawing/2014/main" id="{7DD89C5A-4495-2187-2EA2-B47E3D3C767D}"/>
              </a:ext>
            </a:extLst>
          </p:cNvPr>
          <p:cNvSpPr txBox="1"/>
          <p:nvPr/>
        </p:nvSpPr>
        <p:spPr>
          <a:xfrm>
            <a:off x="78658" y="0"/>
            <a:ext cx="511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(2)</a:t>
            </a:r>
          </a:p>
        </p:txBody>
      </p:sp>
      <p:sp>
        <p:nvSpPr>
          <p:cNvPr id="1036" name="TextBox 1035">
            <a:extLst>
              <a:ext uri="{FF2B5EF4-FFF2-40B4-BE49-F238E27FC236}">
                <a16:creationId xmlns:a16="http://schemas.microsoft.com/office/drawing/2014/main" id="{2E53D75C-42CA-8C30-C9A1-FCF0DF79EAD1}"/>
              </a:ext>
            </a:extLst>
          </p:cNvPr>
          <p:cNvSpPr txBox="1"/>
          <p:nvPr/>
        </p:nvSpPr>
        <p:spPr>
          <a:xfrm>
            <a:off x="7358871" y="1367928"/>
            <a:ext cx="7767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/>
              <a:t>(30%)</a:t>
            </a:r>
          </a:p>
        </p:txBody>
      </p:sp>
      <p:sp>
        <p:nvSpPr>
          <p:cNvPr id="1037" name="Arrow: Right 1036">
            <a:extLst>
              <a:ext uri="{FF2B5EF4-FFF2-40B4-BE49-F238E27FC236}">
                <a16:creationId xmlns:a16="http://schemas.microsoft.com/office/drawing/2014/main" id="{60C475C0-070E-EC75-1A8E-47F7B9C10FA3}"/>
              </a:ext>
            </a:extLst>
          </p:cNvPr>
          <p:cNvSpPr/>
          <p:nvPr/>
        </p:nvSpPr>
        <p:spPr>
          <a:xfrm>
            <a:off x="7983252" y="1428165"/>
            <a:ext cx="299594" cy="17206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38" name="Picture 1037" descr="A logo with colorful text&#10;&#10;AI-generated content may be incorrect.">
            <a:extLst>
              <a:ext uri="{FF2B5EF4-FFF2-40B4-BE49-F238E27FC236}">
                <a16:creationId xmlns:a16="http://schemas.microsoft.com/office/drawing/2014/main" id="{30B7DF94-4F7E-54A4-197A-90D19BD14DD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9638" y="1335915"/>
            <a:ext cx="467305" cy="459415"/>
          </a:xfrm>
          <a:prstGeom prst="rect">
            <a:avLst/>
          </a:prstGeom>
        </p:spPr>
      </p:pic>
      <p:sp>
        <p:nvSpPr>
          <p:cNvPr id="1039" name="Arrow: Right 1038">
            <a:extLst>
              <a:ext uri="{FF2B5EF4-FFF2-40B4-BE49-F238E27FC236}">
                <a16:creationId xmlns:a16="http://schemas.microsoft.com/office/drawing/2014/main" id="{707AF055-B29E-A1E6-0B8B-72C82A2408A9}"/>
              </a:ext>
            </a:extLst>
          </p:cNvPr>
          <p:cNvSpPr/>
          <p:nvPr/>
        </p:nvSpPr>
        <p:spPr>
          <a:xfrm>
            <a:off x="9238348" y="1435783"/>
            <a:ext cx="299594" cy="17206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40" name="Rectangle 1039">
            <a:extLst>
              <a:ext uri="{FF2B5EF4-FFF2-40B4-BE49-F238E27FC236}">
                <a16:creationId xmlns:a16="http://schemas.microsoft.com/office/drawing/2014/main" id="{55CB9736-BF32-AA5F-A09E-3167EFD2F4FD}"/>
              </a:ext>
            </a:extLst>
          </p:cNvPr>
          <p:cNvSpPr/>
          <p:nvPr/>
        </p:nvSpPr>
        <p:spPr>
          <a:xfrm>
            <a:off x="324463" y="636667"/>
            <a:ext cx="45719" cy="234889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41" name="Arrow: Right 1040">
            <a:extLst>
              <a:ext uri="{FF2B5EF4-FFF2-40B4-BE49-F238E27FC236}">
                <a16:creationId xmlns:a16="http://schemas.microsoft.com/office/drawing/2014/main" id="{AEAA3E5D-A2E9-3BAD-75D1-E7A968C42D46}"/>
              </a:ext>
            </a:extLst>
          </p:cNvPr>
          <p:cNvSpPr/>
          <p:nvPr/>
        </p:nvSpPr>
        <p:spPr>
          <a:xfrm>
            <a:off x="343540" y="624345"/>
            <a:ext cx="209491" cy="7030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42" name="Picture 1041" descr="A white bottle with a silver cap">
            <a:extLst>
              <a:ext uri="{FF2B5EF4-FFF2-40B4-BE49-F238E27FC236}">
                <a16:creationId xmlns:a16="http://schemas.microsoft.com/office/drawing/2014/main" id="{E5204E14-4446-74DE-09C8-1E4972AF29F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739" y="1615220"/>
            <a:ext cx="500068" cy="680305"/>
          </a:xfrm>
          <a:prstGeom prst="rect">
            <a:avLst/>
          </a:prstGeom>
        </p:spPr>
      </p:pic>
      <p:sp>
        <p:nvSpPr>
          <p:cNvPr id="1043" name="Arrow: Down 1042">
            <a:extLst>
              <a:ext uri="{FF2B5EF4-FFF2-40B4-BE49-F238E27FC236}">
                <a16:creationId xmlns:a16="http://schemas.microsoft.com/office/drawing/2014/main" id="{B6C73B47-B8E5-4A36-C93E-D93828123A67}"/>
              </a:ext>
            </a:extLst>
          </p:cNvPr>
          <p:cNvSpPr/>
          <p:nvPr/>
        </p:nvSpPr>
        <p:spPr>
          <a:xfrm>
            <a:off x="4306529" y="2275862"/>
            <a:ext cx="45719" cy="94576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44" name="Picture 1043" descr="A logo for a company">
            <a:extLst>
              <a:ext uri="{FF2B5EF4-FFF2-40B4-BE49-F238E27FC236}">
                <a16:creationId xmlns:a16="http://schemas.microsoft.com/office/drawing/2014/main" id="{350D660E-D6E9-2DD9-8C9E-428D98F8E63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3225" y="1904724"/>
            <a:ext cx="217142" cy="171070"/>
          </a:xfrm>
          <a:prstGeom prst="rect">
            <a:avLst/>
          </a:prstGeom>
        </p:spPr>
      </p:pic>
      <p:sp>
        <p:nvSpPr>
          <p:cNvPr id="1046" name="TextBox 1045">
            <a:extLst>
              <a:ext uri="{FF2B5EF4-FFF2-40B4-BE49-F238E27FC236}">
                <a16:creationId xmlns:a16="http://schemas.microsoft.com/office/drawing/2014/main" id="{B879F21B-D8AB-1331-DA0D-9649E8B65F4F}"/>
              </a:ext>
            </a:extLst>
          </p:cNvPr>
          <p:cNvSpPr txBox="1"/>
          <p:nvPr/>
        </p:nvSpPr>
        <p:spPr>
          <a:xfrm>
            <a:off x="3067665" y="1904724"/>
            <a:ext cx="10931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/>
              <a:t>Water Bottles</a:t>
            </a:r>
          </a:p>
        </p:txBody>
      </p:sp>
      <p:pic>
        <p:nvPicPr>
          <p:cNvPr id="1048" name="Picture 1047">
            <a:extLst>
              <a:ext uri="{FF2B5EF4-FFF2-40B4-BE49-F238E27FC236}">
                <a16:creationId xmlns:a16="http://schemas.microsoft.com/office/drawing/2014/main" id="{EC015616-84B1-9632-9BB7-97CC4D16EB5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1276" y="3417910"/>
            <a:ext cx="943586" cy="1297858"/>
          </a:xfrm>
          <a:prstGeom prst="rect">
            <a:avLst/>
          </a:prstGeom>
        </p:spPr>
      </p:pic>
      <p:pic>
        <p:nvPicPr>
          <p:cNvPr id="1050" name="Picture 1049">
            <a:extLst>
              <a:ext uri="{FF2B5EF4-FFF2-40B4-BE49-F238E27FC236}">
                <a16:creationId xmlns:a16="http://schemas.microsoft.com/office/drawing/2014/main" id="{E67E182C-B976-2608-143D-B56E0D663F6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6546" y="3417910"/>
            <a:ext cx="1605619" cy="1251354"/>
          </a:xfrm>
          <a:prstGeom prst="rect">
            <a:avLst/>
          </a:prstGeom>
        </p:spPr>
      </p:pic>
      <p:pic>
        <p:nvPicPr>
          <p:cNvPr id="1052" name="Picture 1051">
            <a:extLst>
              <a:ext uri="{FF2B5EF4-FFF2-40B4-BE49-F238E27FC236}">
                <a16:creationId xmlns:a16="http://schemas.microsoft.com/office/drawing/2014/main" id="{2B366458-3E3B-5BA5-2212-D22B538BC43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942" y="5322982"/>
            <a:ext cx="2052482" cy="1172847"/>
          </a:xfrm>
          <a:prstGeom prst="rect">
            <a:avLst/>
          </a:prstGeom>
        </p:spPr>
      </p:pic>
      <p:sp>
        <p:nvSpPr>
          <p:cNvPr id="1054" name="Rectangle 1053">
            <a:extLst>
              <a:ext uri="{FF2B5EF4-FFF2-40B4-BE49-F238E27FC236}">
                <a16:creationId xmlns:a16="http://schemas.microsoft.com/office/drawing/2014/main" id="{F99381AE-7FC3-64DE-3928-BF152E6C55AB}"/>
              </a:ext>
            </a:extLst>
          </p:cNvPr>
          <p:cNvSpPr/>
          <p:nvPr/>
        </p:nvSpPr>
        <p:spPr>
          <a:xfrm>
            <a:off x="4016477" y="408039"/>
            <a:ext cx="560438" cy="16714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55" name="Rectangle 1054">
            <a:extLst>
              <a:ext uri="{FF2B5EF4-FFF2-40B4-BE49-F238E27FC236}">
                <a16:creationId xmlns:a16="http://schemas.microsoft.com/office/drawing/2014/main" id="{7D72F2FA-BD07-D519-8C6E-ED6DC105A7B9}"/>
              </a:ext>
            </a:extLst>
          </p:cNvPr>
          <p:cNvSpPr/>
          <p:nvPr/>
        </p:nvSpPr>
        <p:spPr>
          <a:xfrm>
            <a:off x="4665410" y="427700"/>
            <a:ext cx="108155" cy="16714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56" name="TextBox 1055">
            <a:extLst>
              <a:ext uri="{FF2B5EF4-FFF2-40B4-BE49-F238E27FC236}">
                <a16:creationId xmlns:a16="http://schemas.microsoft.com/office/drawing/2014/main" id="{16B2A217-6124-8250-DBF8-5FC4E3CD27B3}"/>
              </a:ext>
            </a:extLst>
          </p:cNvPr>
          <p:cNvSpPr txBox="1"/>
          <p:nvPr/>
        </p:nvSpPr>
        <p:spPr>
          <a:xfrm>
            <a:off x="4160864" y="946006"/>
            <a:ext cx="22568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/>
              <a:t>1</a:t>
            </a:r>
          </a:p>
        </p:txBody>
      </p:sp>
      <p:sp>
        <p:nvSpPr>
          <p:cNvPr id="1057" name="TextBox 1056">
            <a:extLst>
              <a:ext uri="{FF2B5EF4-FFF2-40B4-BE49-F238E27FC236}">
                <a16:creationId xmlns:a16="http://schemas.microsoft.com/office/drawing/2014/main" id="{E9BBF080-91BF-570C-C7EF-7D8429FDD186}"/>
              </a:ext>
            </a:extLst>
          </p:cNvPr>
          <p:cNvSpPr txBox="1"/>
          <p:nvPr/>
        </p:nvSpPr>
        <p:spPr>
          <a:xfrm>
            <a:off x="4175616" y="655957"/>
            <a:ext cx="22568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/>
              <a:t>2</a:t>
            </a:r>
          </a:p>
        </p:txBody>
      </p:sp>
      <p:sp>
        <p:nvSpPr>
          <p:cNvPr id="1058" name="TextBox 1057">
            <a:extLst>
              <a:ext uri="{FF2B5EF4-FFF2-40B4-BE49-F238E27FC236}">
                <a16:creationId xmlns:a16="http://schemas.microsoft.com/office/drawing/2014/main" id="{7FF84C2D-C7DA-03E6-7115-FE06408C30C9}"/>
              </a:ext>
            </a:extLst>
          </p:cNvPr>
          <p:cNvSpPr txBox="1"/>
          <p:nvPr/>
        </p:nvSpPr>
        <p:spPr>
          <a:xfrm>
            <a:off x="4165784" y="380650"/>
            <a:ext cx="22568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/>
              <a:t>3</a:t>
            </a:r>
          </a:p>
        </p:txBody>
      </p:sp>
      <p:sp>
        <p:nvSpPr>
          <p:cNvPr id="1059" name="TextBox 1058">
            <a:extLst>
              <a:ext uri="{FF2B5EF4-FFF2-40B4-BE49-F238E27FC236}">
                <a16:creationId xmlns:a16="http://schemas.microsoft.com/office/drawing/2014/main" id="{664D9516-0D94-C8F5-821D-08381A65F711}"/>
              </a:ext>
            </a:extLst>
          </p:cNvPr>
          <p:cNvSpPr txBox="1"/>
          <p:nvPr/>
        </p:nvSpPr>
        <p:spPr>
          <a:xfrm>
            <a:off x="4165782" y="105348"/>
            <a:ext cx="22568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/>
              <a:t>4</a:t>
            </a:r>
          </a:p>
        </p:txBody>
      </p:sp>
      <p:sp>
        <p:nvSpPr>
          <p:cNvPr id="1060" name="Rectangle 1059">
            <a:extLst>
              <a:ext uri="{FF2B5EF4-FFF2-40B4-BE49-F238E27FC236}">
                <a16:creationId xmlns:a16="http://schemas.microsoft.com/office/drawing/2014/main" id="{9F839559-697E-7B5A-826F-A74B3E20FC5E}"/>
              </a:ext>
            </a:extLst>
          </p:cNvPr>
          <p:cNvSpPr/>
          <p:nvPr/>
        </p:nvSpPr>
        <p:spPr>
          <a:xfrm>
            <a:off x="6471461" y="3408078"/>
            <a:ext cx="1471172" cy="1251354"/>
          </a:xfrm>
          <a:prstGeom prst="rect">
            <a:avLst/>
          </a:prstGeom>
          <a:solidFill>
            <a:srgbClr val="66FF3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61" name="TextBox 1060">
            <a:extLst>
              <a:ext uri="{FF2B5EF4-FFF2-40B4-BE49-F238E27FC236}">
                <a16:creationId xmlns:a16="http://schemas.microsoft.com/office/drawing/2014/main" id="{10F3446F-2C9C-E293-0414-03BDC27E7FA8}"/>
              </a:ext>
            </a:extLst>
          </p:cNvPr>
          <p:cNvSpPr txBox="1"/>
          <p:nvPr/>
        </p:nvSpPr>
        <p:spPr>
          <a:xfrm>
            <a:off x="6698208" y="3598605"/>
            <a:ext cx="10594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200" dirty="0"/>
              <a:t>School</a:t>
            </a:r>
          </a:p>
          <a:p>
            <a:pPr algn="ctr"/>
            <a:r>
              <a:rPr lang="en-AU" sz="1200" dirty="0"/>
              <a:t>&amp;</a:t>
            </a:r>
          </a:p>
          <a:p>
            <a:pPr algn="ctr"/>
            <a:r>
              <a:rPr lang="en-AU" sz="1200" dirty="0"/>
              <a:t>Office</a:t>
            </a:r>
          </a:p>
          <a:p>
            <a:pPr algn="ctr"/>
            <a:r>
              <a:rPr lang="en-AU" sz="1200" dirty="0"/>
              <a:t>Supplies</a:t>
            </a:r>
          </a:p>
        </p:txBody>
      </p:sp>
      <p:sp>
        <p:nvSpPr>
          <p:cNvPr id="1062" name="Rectangle 1061">
            <a:extLst>
              <a:ext uri="{FF2B5EF4-FFF2-40B4-BE49-F238E27FC236}">
                <a16:creationId xmlns:a16="http://schemas.microsoft.com/office/drawing/2014/main" id="{9270961C-82A1-1547-4F62-E64E459403E7}"/>
              </a:ext>
            </a:extLst>
          </p:cNvPr>
          <p:cNvSpPr/>
          <p:nvPr/>
        </p:nvSpPr>
        <p:spPr>
          <a:xfrm>
            <a:off x="6471461" y="5244475"/>
            <a:ext cx="1471172" cy="1251354"/>
          </a:xfrm>
          <a:prstGeom prst="rect">
            <a:avLst/>
          </a:prstGeom>
          <a:solidFill>
            <a:srgbClr val="66FF3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63" name="TextBox 1062">
            <a:extLst>
              <a:ext uri="{FF2B5EF4-FFF2-40B4-BE49-F238E27FC236}">
                <a16:creationId xmlns:a16="http://schemas.microsoft.com/office/drawing/2014/main" id="{8287252B-DC8D-0683-EB53-E8E9381C1B66}"/>
              </a:ext>
            </a:extLst>
          </p:cNvPr>
          <p:cNvSpPr txBox="1"/>
          <p:nvPr/>
        </p:nvSpPr>
        <p:spPr>
          <a:xfrm>
            <a:off x="6551409" y="5323558"/>
            <a:ext cx="133043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000" dirty="0"/>
              <a:t>Civil Construction</a:t>
            </a:r>
          </a:p>
          <a:p>
            <a:pPr algn="ctr"/>
            <a:endParaRPr lang="en-AU" sz="1000" dirty="0"/>
          </a:p>
          <a:p>
            <a:pPr algn="ctr"/>
            <a:r>
              <a:rPr lang="en-AU" sz="1000" dirty="0"/>
              <a:t>Building</a:t>
            </a:r>
          </a:p>
          <a:p>
            <a:pPr algn="ctr"/>
            <a:r>
              <a:rPr lang="en-AU" sz="1000" dirty="0"/>
              <a:t>Suppliers</a:t>
            </a:r>
          </a:p>
          <a:p>
            <a:pPr algn="ctr"/>
            <a:endParaRPr lang="en-AU" sz="1000" dirty="0"/>
          </a:p>
          <a:p>
            <a:pPr algn="ctr"/>
            <a:r>
              <a:rPr lang="en-AU" sz="1000" dirty="0"/>
              <a:t>Government</a:t>
            </a:r>
          </a:p>
          <a:p>
            <a:pPr algn="ctr"/>
            <a:r>
              <a:rPr lang="en-AU" sz="1000" dirty="0"/>
              <a:t>Contractors</a:t>
            </a:r>
          </a:p>
        </p:txBody>
      </p:sp>
      <p:sp>
        <p:nvSpPr>
          <p:cNvPr id="1064" name="Arrow: Left 1063">
            <a:extLst>
              <a:ext uri="{FF2B5EF4-FFF2-40B4-BE49-F238E27FC236}">
                <a16:creationId xmlns:a16="http://schemas.microsoft.com/office/drawing/2014/main" id="{64951F01-C768-8F07-41DA-8E711148B31F}"/>
              </a:ext>
            </a:extLst>
          </p:cNvPr>
          <p:cNvSpPr/>
          <p:nvPr/>
        </p:nvSpPr>
        <p:spPr>
          <a:xfrm>
            <a:off x="10510684" y="3935435"/>
            <a:ext cx="183413" cy="45719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65" name="Arrow: Left 1064">
            <a:extLst>
              <a:ext uri="{FF2B5EF4-FFF2-40B4-BE49-F238E27FC236}">
                <a16:creationId xmlns:a16="http://schemas.microsoft.com/office/drawing/2014/main" id="{2055314C-5B77-0C93-5B5D-B4029109EFB4}"/>
              </a:ext>
            </a:extLst>
          </p:cNvPr>
          <p:cNvSpPr/>
          <p:nvPr/>
        </p:nvSpPr>
        <p:spPr>
          <a:xfrm>
            <a:off x="8226091" y="3897413"/>
            <a:ext cx="183413" cy="45719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66" name="Arrow: Left 1065">
            <a:extLst>
              <a:ext uri="{FF2B5EF4-FFF2-40B4-BE49-F238E27FC236}">
                <a16:creationId xmlns:a16="http://schemas.microsoft.com/office/drawing/2014/main" id="{64354DDF-8672-FDB8-B345-3E5F39080250}"/>
              </a:ext>
            </a:extLst>
          </p:cNvPr>
          <p:cNvSpPr/>
          <p:nvPr/>
        </p:nvSpPr>
        <p:spPr>
          <a:xfrm>
            <a:off x="8022581" y="5824433"/>
            <a:ext cx="1365564" cy="45719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67" name="TextBox 1066">
            <a:extLst>
              <a:ext uri="{FF2B5EF4-FFF2-40B4-BE49-F238E27FC236}">
                <a16:creationId xmlns:a16="http://schemas.microsoft.com/office/drawing/2014/main" id="{45FA976A-B01A-1453-1860-746E1F410CD3}"/>
              </a:ext>
            </a:extLst>
          </p:cNvPr>
          <p:cNvSpPr txBox="1"/>
          <p:nvPr/>
        </p:nvSpPr>
        <p:spPr>
          <a:xfrm>
            <a:off x="5820697" y="3429000"/>
            <a:ext cx="521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(3)</a:t>
            </a:r>
          </a:p>
        </p:txBody>
      </p:sp>
      <p:sp>
        <p:nvSpPr>
          <p:cNvPr id="1068" name="TextBox 1067">
            <a:extLst>
              <a:ext uri="{FF2B5EF4-FFF2-40B4-BE49-F238E27FC236}">
                <a16:creationId xmlns:a16="http://schemas.microsoft.com/office/drawing/2014/main" id="{BF2D3BED-6469-2BBB-C8C4-F8251DFBD2DA}"/>
              </a:ext>
            </a:extLst>
          </p:cNvPr>
          <p:cNvSpPr txBox="1"/>
          <p:nvPr/>
        </p:nvSpPr>
        <p:spPr>
          <a:xfrm>
            <a:off x="5824469" y="5302672"/>
            <a:ext cx="521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(4)</a:t>
            </a:r>
          </a:p>
        </p:txBody>
      </p:sp>
      <p:sp>
        <p:nvSpPr>
          <p:cNvPr id="1069" name="Rectangle 1068">
            <a:extLst>
              <a:ext uri="{FF2B5EF4-FFF2-40B4-BE49-F238E27FC236}">
                <a16:creationId xmlns:a16="http://schemas.microsoft.com/office/drawing/2014/main" id="{AFDA3AD2-0CA4-940C-26E3-49810F75899B}"/>
              </a:ext>
            </a:extLst>
          </p:cNvPr>
          <p:cNvSpPr/>
          <p:nvPr/>
        </p:nvSpPr>
        <p:spPr>
          <a:xfrm>
            <a:off x="319551" y="2939845"/>
            <a:ext cx="45719" cy="33724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70" name="Rectangle 1069">
            <a:extLst>
              <a:ext uri="{FF2B5EF4-FFF2-40B4-BE49-F238E27FC236}">
                <a16:creationId xmlns:a16="http://schemas.microsoft.com/office/drawing/2014/main" id="{BEC485C9-AAEC-1745-5C71-A69EF33F3ACE}"/>
              </a:ext>
            </a:extLst>
          </p:cNvPr>
          <p:cNvSpPr/>
          <p:nvPr/>
        </p:nvSpPr>
        <p:spPr>
          <a:xfrm>
            <a:off x="365270" y="4132991"/>
            <a:ext cx="6106191" cy="457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71" name="Rectangle 1070">
            <a:extLst>
              <a:ext uri="{FF2B5EF4-FFF2-40B4-BE49-F238E27FC236}">
                <a16:creationId xmlns:a16="http://schemas.microsoft.com/office/drawing/2014/main" id="{2908C043-022D-5CD5-E5FE-DD51E0910B1C}"/>
              </a:ext>
            </a:extLst>
          </p:cNvPr>
          <p:cNvSpPr/>
          <p:nvPr/>
        </p:nvSpPr>
        <p:spPr>
          <a:xfrm>
            <a:off x="340694" y="6281338"/>
            <a:ext cx="6106191" cy="457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894130D-DD1B-D2FB-7AA7-F0C2ED04E60E}"/>
              </a:ext>
            </a:extLst>
          </p:cNvPr>
          <p:cNvSpPr txBox="1"/>
          <p:nvPr/>
        </p:nvSpPr>
        <p:spPr>
          <a:xfrm>
            <a:off x="3375278" y="1246512"/>
            <a:ext cx="792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Truck</a:t>
            </a:r>
            <a:endParaRPr lang="en-AU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F681CE2-BB23-CC0E-D911-56EA4FFB8870}"/>
              </a:ext>
            </a:extLst>
          </p:cNvPr>
          <p:cNvSpPr txBox="1"/>
          <p:nvPr/>
        </p:nvSpPr>
        <p:spPr>
          <a:xfrm>
            <a:off x="5354478" y="82854"/>
            <a:ext cx="792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Truck</a:t>
            </a:r>
            <a:endParaRPr lang="en-AU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F94C741-9CB7-1870-71AB-DA7CA260BE27}"/>
              </a:ext>
            </a:extLst>
          </p:cNvPr>
          <p:cNvSpPr txBox="1"/>
          <p:nvPr/>
        </p:nvSpPr>
        <p:spPr>
          <a:xfrm>
            <a:off x="5278105" y="5316948"/>
            <a:ext cx="792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Truck</a:t>
            </a:r>
            <a:endParaRPr lang="en-AU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4425557-05F1-EB1B-F93E-1122972EFD43}"/>
              </a:ext>
            </a:extLst>
          </p:cNvPr>
          <p:cNvSpPr txBox="1"/>
          <p:nvPr/>
        </p:nvSpPr>
        <p:spPr>
          <a:xfrm>
            <a:off x="5271493" y="3450103"/>
            <a:ext cx="792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Truck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40564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706</TotalTime>
  <Words>515</Words>
  <Application>Microsoft Office PowerPoint</Application>
  <PresentationFormat>Widescreen</PresentationFormat>
  <Paragraphs>71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Helvetica Neue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Scotty Smythe</dc:creator>
  <cp:lastModifiedBy>Scotty Smythe</cp:lastModifiedBy>
  <cp:revision>7</cp:revision>
  <dcterms:created xsi:type="dcterms:W3CDTF">2026-01-14T03:03:09Z</dcterms:created>
  <dcterms:modified xsi:type="dcterms:W3CDTF">2026-02-24T16:29:13Z</dcterms:modified>
</cp:coreProperties>
</file>