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6"/>
    <p:sldMasterId id="214748365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Roboto"/>
      <p:regular r:id="rId26"/>
      <p:bold r:id="rId27"/>
      <p:italic r:id="rId28"/>
      <p:boldItalic r:id="rId29"/>
    </p:embeddedFont>
    <p:embeddedFont>
      <p:font typeface="Montserrat"/>
      <p:regular r:id="rId30"/>
      <p:bold r:id="rId31"/>
      <p:italic r:id="rId32"/>
      <p:boldItalic r:id="rId33"/>
    </p:embeddedFont>
    <p:embeddedFont>
      <p:font typeface="Poppins"/>
      <p:regular r:id="rId34"/>
      <p:bold r:id="rId35"/>
      <p:italic r:id="rId36"/>
      <p:boldItalic r:id="rId37"/>
    </p:embeddedFont>
    <p:embeddedFont>
      <p:font typeface="Montserrat Medium"/>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930">
          <p15:clr>
            <a:srgbClr val="747775"/>
          </p15:clr>
        </p15:guide>
        <p15:guide id="2" pos="138">
          <p15:clr>
            <a:srgbClr val="747775"/>
          </p15:clr>
        </p15:guide>
        <p15:guide id="3" orient="horz" pos="720">
          <p15:clr>
            <a:srgbClr val="747775"/>
          </p15:clr>
        </p15:guide>
        <p15:guide id="4" pos="3998">
          <p15:clr>
            <a:srgbClr val="747775"/>
          </p15:clr>
        </p15:guide>
        <p15:guide id="5" pos="5489">
          <p15:clr>
            <a:srgbClr val="747775"/>
          </p15:clr>
        </p15:guide>
        <p15:guide id="6" orient="horz" pos="1723">
          <p15:clr>
            <a:srgbClr val="747775"/>
          </p15:clr>
        </p15:guide>
        <p15:guide id="7" pos="7442">
          <p15:clr>
            <a:srgbClr val="747775"/>
          </p15:clr>
        </p15:guide>
        <p15:guide id="8" orient="horz" pos="1152">
          <p15:clr>
            <a:srgbClr val="747775"/>
          </p15:clr>
        </p15:guide>
        <p15:guide id="9" orient="horz" pos="2160">
          <p15:clr>
            <a:srgbClr val="747775"/>
          </p15:clr>
        </p15:guide>
        <p15:guide id="10" pos="3208">
          <p15:clr>
            <a:srgbClr val="747775"/>
          </p15:clr>
        </p15:guide>
        <p15:guide id="11" pos="3393">
          <p15:clr>
            <a:srgbClr val="747775"/>
          </p15:clr>
        </p15:guide>
        <p15:guide id="12" pos="3577">
          <p15:clr>
            <a:srgbClr val="747775"/>
          </p15:clr>
        </p15:guide>
        <p15:guide id="13" pos="3816">
          <p15:clr>
            <a:srgbClr val="747775"/>
          </p15:clr>
        </p15:guide>
      </p15:sldGuideLst>
    </p:ext>
    <p:ext uri="GoogleSlidesCustomDataVersion2">
      <go:slidesCustomData xmlns:go="http://customooxmlschemas.google.com/" r:id="rId42" roundtripDataSignature="AMtx7mgfmGQ/ooApAO85tbrmCUg9Pw0yk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Bria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59F7390-69D9-4006-8C64-308EACA0C654}">
  <a:tblStyle styleId="{759F7390-69D9-4006-8C64-308EACA0C65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930" orient="horz"/>
        <p:guide pos="138"/>
        <p:guide pos="720" orient="horz"/>
        <p:guide pos="3998"/>
        <p:guide pos="5489"/>
        <p:guide pos="1723" orient="horz"/>
        <p:guide pos="7442"/>
        <p:guide pos="1152" orient="horz"/>
        <p:guide pos="2160" orient="horz"/>
        <p:guide pos="3208"/>
        <p:guide pos="3393"/>
        <p:guide pos="3577"/>
        <p:guide pos="3816"/>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20" Type="http://schemas.openxmlformats.org/officeDocument/2006/relationships/slide" Target="slides/slide12.xml"/><Relationship Id="rId42" Type="http://customschemas.google.com/relationships/presentationmetadata" Target="metadata"/><Relationship Id="rId41" Type="http://schemas.openxmlformats.org/officeDocument/2006/relationships/font" Target="fonts/MontserratMedium-boldItalic.fntdata"/><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Roboto-regular.fntdata"/><Relationship Id="rId25" Type="http://schemas.openxmlformats.org/officeDocument/2006/relationships/slide" Target="slides/slide17.xml"/><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commentAuthors" Target="commentAuthors.xml"/><Relationship Id="rId6" Type="http://schemas.openxmlformats.org/officeDocument/2006/relationships/slideMaster" Target="slideMasters/slideMaster1.xml"/><Relationship Id="rId29" Type="http://schemas.openxmlformats.org/officeDocument/2006/relationships/font" Target="fonts/Roboto-boldItalic.fntdata"/><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font" Target="fonts/Montserrat-bold.fntdata"/><Relationship Id="rId30" Type="http://schemas.openxmlformats.org/officeDocument/2006/relationships/font" Target="fonts/Montserrat-regular.fntdata"/><Relationship Id="rId11" Type="http://schemas.openxmlformats.org/officeDocument/2006/relationships/slide" Target="slides/slide3.xml"/><Relationship Id="rId33" Type="http://schemas.openxmlformats.org/officeDocument/2006/relationships/font" Target="fonts/Montserrat-boldItalic.fntdata"/><Relationship Id="rId10" Type="http://schemas.openxmlformats.org/officeDocument/2006/relationships/slide" Target="slides/slide2.xml"/><Relationship Id="rId32" Type="http://schemas.openxmlformats.org/officeDocument/2006/relationships/font" Target="fonts/Montserrat-italic.fntdata"/><Relationship Id="rId13" Type="http://schemas.openxmlformats.org/officeDocument/2006/relationships/slide" Target="slides/slide5.xml"/><Relationship Id="rId35" Type="http://schemas.openxmlformats.org/officeDocument/2006/relationships/font" Target="fonts/Poppins-bold.fntdata"/><Relationship Id="rId12" Type="http://schemas.openxmlformats.org/officeDocument/2006/relationships/slide" Target="slides/slide4.xml"/><Relationship Id="rId34" Type="http://schemas.openxmlformats.org/officeDocument/2006/relationships/font" Target="fonts/Poppins-regular.fntdata"/><Relationship Id="rId15" Type="http://schemas.openxmlformats.org/officeDocument/2006/relationships/slide" Target="slides/slide7.xml"/><Relationship Id="rId37" Type="http://schemas.openxmlformats.org/officeDocument/2006/relationships/font" Target="fonts/Poppins-boldItalic.fntdata"/><Relationship Id="rId14" Type="http://schemas.openxmlformats.org/officeDocument/2006/relationships/slide" Target="slides/slide6.xml"/><Relationship Id="rId36" Type="http://schemas.openxmlformats.org/officeDocument/2006/relationships/font" Target="fonts/Poppins-italic.fntdata"/><Relationship Id="rId17" Type="http://schemas.openxmlformats.org/officeDocument/2006/relationships/slide" Target="slides/slide9.xml"/><Relationship Id="rId39" Type="http://schemas.openxmlformats.org/officeDocument/2006/relationships/font" Target="fonts/MontserratMedium-bold.fntdata"/><Relationship Id="rId16" Type="http://schemas.openxmlformats.org/officeDocument/2006/relationships/slide" Target="slides/slide8.xml"/><Relationship Id="rId38" Type="http://schemas.openxmlformats.org/officeDocument/2006/relationships/font" Target="fonts/MontserratMedium-regular.fntdata"/><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6-02-11T19:43:08.976">
    <p:pos x="6000" y="0"/>
    <p:text>I'm not sure if we can legally post other companies' logos without their permission.</p:text>
    <p:extLst>
      <p:ext uri="{C676402C-5697-4E1C-873F-D02D1690AC5C}">
        <p15:threadingInfo timeZoneBias="0"/>
      </p:ext>
      <p:ext uri="http://customooxmlschemas.google.com/">
        <go:slidesCustomData xmlns:go="http://customooxmlschemas.google.com/" commentPostId="AAAB0MNcnx4"/>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b0d1165c68_1_1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t/>
            </a:r>
            <a:endParaRPr sz="1100">
              <a:latin typeface="Arial"/>
              <a:ea typeface="Arial"/>
              <a:cs typeface="Arial"/>
              <a:sym typeface="Arial"/>
            </a:endParaRPr>
          </a:p>
        </p:txBody>
      </p:sp>
      <p:sp>
        <p:nvSpPr>
          <p:cNvPr id="199" name="Google Shape;199;g3b0d1165c68_1_1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c3f9a4f130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g3c3f9a4f130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7" name="Google Shape;207;g3c3f9a4f130_1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c3f9a4f130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g3c3f9a4f130_1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5" name="Google Shape;215;g3c3f9a4f130_1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3" name="Google Shape;223;p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be3b649457_2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g3be3b649457_2_1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g3be3b649457_2_1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be3b649457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g3be3b649457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9" name="Google Shape;239;g3be3b649457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be3b649457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3be3b649457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7" name="Google Shape;247;g3be3b649457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be3b649457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g3be3b649457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5" name="Google Shape;255;g3be3b649457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 name="Google Shape;9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c762dd5427_1_19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298450" lvl="1" marL="914400" rtl="0" algn="l">
              <a:lnSpc>
                <a:spcPct val="115000"/>
              </a:lnSpc>
              <a:spcBef>
                <a:spcPts val="0"/>
              </a:spcBef>
              <a:spcAft>
                <a:spcPts val="0"/>
              </a:spcAft>
              <a:buClr>
                <a:schemeClr val="dk1"/>
              </a:buClr>
              <a:buSzPts val="1100"/>
              <a:buChar char="○"/>
            </a:pPr>
            <a:r>
              <a:rPr i="1" lang="en-US" sz="1100">
                <a:latin typeface="Arial"/>
                <a:ea typeface="Arial"/>
                <a:cs typeface="Arial"/>
                <a:sym typeface="Arial"/>
              </a:rPr>
              <a:t>We have an exceptionally strong team of builders and advisors</a:t>
            </a:r>
            <a:endParaRPr i="1"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i="1" lang="en-US" sz="1100">
                <a:latin typeface="Arial"/>
                <a:ea typeface="Arial"/>
                <a:cs typeface="Arial"/>
                <a:sym typeface="Arial"/>
              </a:rPr>
              <a:t>Significant career experience spent at Beazley, AIG, startups, large consultancies and tech firms</a:t>
            </a:r>
            <a:endParaRPr i="1"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i="1" lang="en-US" sz="1100">
                <a:latin typeface="Arial"/>
                <a:ea typeface="Arial"/>
                <a:cs typeface="Arial"/>
                <a:sym typeface="Arial"/>
              </a:rPr>
              <a:t>Also time spent on the inside of a number of first wave cyber MGAs, seeing firsthand what they’ve done well and where they’ve fallen short</a:t>
            </a:r>
            <a:endParaRPr sz="1100">
              <a:latin typeface="Arial"/>
              <a:ea typeface="Arial"/>
              <a:cs typeface="Arial"/>
              <a:sym typeface="Arial"/>
            </a:endParaRPr>
          </a:p>
        </p:txBody>
      </p:sp>
      <p:sp>
        <p:nvSpPr>
          <p:cNvPr id="98" name="Google Shape;98;g3c762dd5427_1_1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be3b649457_2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Embedded Global TAM:</a:t>
            </a:r>
            <a:endParaRPr/>
          </a:p>
          <a:p>
            <a:pPr indent="-317500" lvl="0" marL="457200" rtl="0" algn="l">
              <a:lnSpc>
                <a:spcPct val="100000"/>
              </a:lnSpc>
              <a:spcBef>
                <a:spcPts val="0"/>
              </a:spcBef>
              <a:spcAft>
                <a:spcPts val="0"/>
              </a:spcAft>
              <a:buSzPts val="1400"/>
              <a:buAutoNum type="alphaUcPeriod"/>
            </a:pPr>
            <a:r>
              <a:rPr lang="en-US"/>
              <a:t>70M formal Micro-SME &amp; SMEs in OECD Economies (under $10M in revenue)</a:t>
            </a:r>
            <a:endParaRPr/>
          </a:p>
          <a:p>
            <a:pPr indent="-317500" lvl="0" marL="457200" rtl="0" algn="l">
              <a:lnSpc>
                <a:spcPct val="100000"/>
              </a:lnSpc>
              <a:spcBef>
                <a:spcPts val="0"/>
              </a:spcBef>
              <a:spcAft>
                <a:spcPts val="0"/>
              </a:spcAft>
              <a:buSzPts val="1400"/>
              <a:buAutoNum type="alphaUcPeriod"/>
            </a:pPr>
            <a:r>
              <a:rPr lang="en-US"/>
              <a:t>15% participation rate in affinity groups offering embedded policy structure (e.g., already offering BOP, professional liability)</a:t>
            </a:r>
            <a:endParaRPr/>
          </a:p>
          <a:p>
            <a:pPr indent="-317500" lvl="0" marL="457200" rtl="0" algn="l">
              <a:lnSpc>
                <a:spcPct val="100000"/>
              </a:lnSpc>
              <a:spcBef>
                <a:spcPts val="0"/>
              </a:spcBef>
              <a:spcAft>
                <a:spcPts val="0"/>
              </a:spcAft>
              <a:buSzPts val="1400"/>
              <a:buAutoNum type="alphaUcPeriod"/>
            </a:pPr>
            <a:r>
              <a:rPr lang="en-US"/>
              <a:t>75% penetration rate with “opt-out” structure</a:t>
            </a:r>
            <a:endParaRPr/>
          </a:p>
          <a:p>
            <a:pPr indent="-317500" lvl="0" marL="457200" rtl="0" algn="l">
              <a:lnSpc>
                <a:spcPct val="100000"/>
              </a:lnSpc>
              <a:spcBef>
                <a:spcPts val="0"/>
              </a:spcBef>
              <a:spcAft>
                <a:spcPts val="0"/>
              </a:spcAft>
              <a:buSzPts val="1400"/>
              <a:buAutoNum type="alphaUcPeriod"/>
            </a:pPr>
            <a:r>
              <a:rPr lang="en-US"/>
              <a:t>$350 average premium for $250K limit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Open Market Global TAM: $64B</a:t>
            </a:r>
            <a:endParaRPr/>
          </a:p>
          <a:p>
            <a:pPr indent="-317500" lvl="0" marL="457200" rtl="0" algn="l">
              <a:lnSpc>
                <a:spcPct val="100000"/>
              </a:lnSpc>
              <a:spcBef>
                <a:spcPts val="0"/>
              </a:spcBef>
              <a:spcAft>
                <a:spcPts val="0"/>
              </a:spcAft>
              <a:buSzPts val="1400"/>
              <a:buAutoNum type="alphaUcPeriod"/>
            </a:pPr>
            <a:r>
              <a:rPr lang="en-US"/>
              <a:t>$16B GWP</a:t>
            </a:r>
            <a:endParaRPr/>
          </a:p>
          <a:p>
            <a:pPr indent="-317500" lvl="0" marL="457200" rtl="0" algn="l">
              <a:lnSpc>
                <a:spcPct val="100000"/>
              </a:lnSpc>
              <a:spcBef>
                <a:spcPts val="0"/>
              </a:spcBef>
              <a:spcAft>
                <a:spcPts val="0"/>
              </a:spcAft>
              <a:buSzPts val="1400"/>
              <a:buAutoNum type="alphaUcPeriod"/>
            </a:pPr>
            <a:r>
              <a:rPr lang="en-US"/>
              <a:t>25% weighted global penetration rate against all segments</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400"/>
              <a:buFont typeface="Arial"/>
              <a:buNone/>
            </a:pPr>
            <a:r>
              <a:rPr lang="en-US"/>
              <a:t>Embedded US TAM:</a:t>
            </a:r>
            <a:endParaRPr/>
          </a:p>
          <a:p>
            <a:pPr indent="-317500" lvl="0" marL="457200" rtl="0" algn="l">
              <a:lnSpc>
                <a:spcPct val="100000"/>
              </a:lnSpc>
              <a:spcBef>
                <a:spcPts val="0"/>
              </a:spcBef>
              <a:spcAft>
                <a:spcPts val="0"/>
              </a:spcAft>
              <a:buSzPts val="1400"/>
              <a:buAutoNum type="alphaUcPeriod"/>
            </a:pPr>
            <a:r>
              <a:rPr lang="en-US"/>
              <a:t>30M formal Micro-SME &amp; SMEs per SBA and US Census (under $10M in revenue)</a:t>
            </a:r>
            <a:endParaRPr/>
          </a:p>
          <a:p>
            <a:pPr indent="-317500" lvl="0" marL="457200" rtl="0" algn="l">
              <a:lnSpc>
                <a:spcPct val="100000"/>
              </a:lnSpc>
              <a:spcBef>
                <a:spcPts val="0"/>
              </a:spcBef>
              <a:spcAft>
                <a:spcPts val="0"/>
              </a:spcAft>
              <a:buSzPts val="1400"/>
              <a:buAutoNum type="alphaUcPeriod"/>
            </a:pPr>
            <a:r>
              <a:rPr lang="en-US"/>
              <a:t>15% participation rate in affinity groups offering embedded policy structure (e.g., already offering BOP, professional liability)</a:t>
            </a:r>
            <a:endParaRPr/>
          </a:p>
          <a:p>
            <a:pPr indent="-317500" lvl="0" marL="457200" rtl="0" algn="l">
              <a:lnSpc>
                <a:spcPct val="100000"/>
              </a:lnSpc>
              <a:spcBef>
                <a:spcPts val="0"/>
              </a:spcBef>
              <a:spcAft>
                <a:spcPts val="0"/>
              </a:spcAft>
              <a:buSzPts val="1400"/>
              <a:buAutoNum type="alphaUcPeriod"/>
            </a:pPr>
            <a:r>
              <a:rPr lang="en-US"/>
              <a:t>75% penetration rate with “opt-out” structure</a:t>
            </a:r>
            <a:endParaRPr/>
          </a:p>
          <a:p>
            <a:pPr indent="-317500" lvl="0" marL="457200" rtl="0" algn="l">
              <a:lnSpc>
                <a:spcPct val="100000"/>
              </a:lnSpc>
              <a:spcBef>
                <a:spcPts val="0"/>
              </a:spcBef>
              <a:spcAft>
                <a:spcPts val="0"/>
              </a:spcAft>
              <a:buSzPts val="1400"/>
              <a:buAutoNum type="alphaUcPeriod"/>
            </a:pPr>
            <a:r>
              <a:rPr lang="en-US"/>
              <a:t>$350 average premium for $250K limit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100"/>
              <a:buFont typeface="Arial"/>
              <a:buNone/>
            </a:pPr>
            <a:r>
              <a:rPr lang="en-US"/>
              <a:t>Open Market US TAM: $64B</a:t>
            </a:r>
            <a:endParaRPr/>
          </a:p>
          <a:p>
            <a:pPr indent="-317500" lvl="0" marL="457200" rtl="0" algn="l">
              <a:lnSpc>
                <a:spcPct val="100000"/>
              </a:lnSpc>
              <a:spcBef>
                <a:spcPts val="0"/>
              </a:spcBef>
              <a:spcAft>
                <a:spcPts val="0"/>
              </a:spcAft>
              <a:buSzPts val="1400"/>
              <a:buAutoNum type="alphaUcPeriod"/>
            </a:pPr>
            <a:r>
              <a:rPr lang="en-US"/>
              <a:t>$10B GWP</a:t>
            </a:r>
            <a:endParaRPr/>
          </a:p>
          <a:p>
            <a:pPr indent="-317500" lvl="0" marL="457200" rtl="0" algn="l">
              <a:lnSpc>
                <a:spcPct val="100000"/>
              </a:lnSpc>
              <a:spcBef>
                <a:spcPts val="0"/>
              </a:spcBef>
              <a:spcAft>
                <a:spcPts val="0"/>
              </a:spcAft>
              <a:buSzPts val="1400"/>
              <a:buAutoNum type="alphaUcPeriod"/>
            </a:pPr>
            <a:r>
              <a:rPr lang="en-US"/>
              <a:t>40% weighted global penetration rate against all segments</a:t>
            </a:r>
            <a:endParaRPr/>
          </a:p>
          <a:p>
            <a:pPr indent="0" lvl="0" marL="0" rtl="0" algn="l">
              <a:lnSpc>
                <a:spcPct val="100000"/>
              </a:lnSpc>
              <a:spcBef>
                <a:spcPts val="0"/>
              </a:spcBef>
              <a:spcAft>
                <a:spcPts val="0"/>
              </a:spcAft>
              <a:buSzPts val="1400"/>
              <a:buNone/>
            </a:pPr>
            <a:r>
              <a:t/>
            </a:r>
            <a:endParaRPr/>
          </a:p>
        </p:txBody>
      </p:sp>
      <p:sp>
        <p:nvSpPr>
          <p:cNvPr id="115" name="Google Shape;115;g3be3b649457_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c63aec11e5_2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g3c63aec11e5_2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g3c63aec11e5_2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31" name="Google Shape;131;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2" name="Google Shape;142;p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Real-Time Cyber Risk OS (Discovery + Intelligence Layer)</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Our platform continuously ingests structured and unstructured signals (endpoint data, email security posture, DNS anomalies, CVE exposure, dark web mentions). Using an ensemble of AI models, we score risks dynamically at both the organizational and vector level (e.g., “identity hygiene,” “cloud exposure”).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i="1" lang="en-US" sz="1100">
                <a:latin typeface="Arial"/>
                <a:ea typeface="Arial"/>
                <a:cs typeface="Arial"/>
                <a:sym typeface="Arial"/>
              </a:rPr>
              <a:t>Think of it as: CrowdStrike-level telemetry + actuarial context.</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i="1" lang="en-US" sz="1300">
                <a:latin typeface="Arial"/>
                <a:ea typeface="Arial"/>
                <a:cs typeface="Arial"/>
                <a:sym typeface="Arial"/>
              </a:rPr>
              <a:t>2. Security-First Insurance Layer (Protection + Incentives)</a:t>
            </a:r>
            <a:endParaRPr b="1" i="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i="1" lang="en-US" sz="1100">
                <a:latin typeface="Arial"/>
                <a:ea typeface="Arial"/>
                <a:cs typeface="Arial"/>
                <a:sym typeface="Arial"/>
              </a:rPr>
              <a:t>Rather than just selling a policy, Navasana provides live security tools, vulnerability insights, and behavioral nudges. We use a “core credits” system to reward posture improvements with immediate policy adjustments, not just during renewal.</a:t>
            </a:r>
            <a:endParaRPr i="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i="1" lang="en-US" sz="1100">
                <a:latin typeface="Arial"/>
                <a:ea typeface="Arial"/>
                <a:cs typeface="Arial"/>
                <a:sym typeface="Arial"/>
              </a:rPr>
              <a:t>Imagine if your car insurance premium dropped because you started parking in a garage instead of on the street.</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Cybersecurity Translation Layer (Babel Fish UX)</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vast majority of businesses don’t speak “cyber.” Navasana’s interface translates technical risk into plain language, showing CFOs and CISOs how posture maps to dollars, premiums, and incident risk. Our AI-driven assistant can explain why coverage changed, why an action matters, and what to prioritize next.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i="1" lang="en-US" sz="1100">
                <a:latin typeface="Arial"/>
                <a:ea typeface="Arial"/>
                <a:cs typeface="Arial"/>
                <a:sym typeface="Arial"/>
              </a:rPr>
              <a:t>It’s what Stripe did for payments—clear, composable, and accessible.</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i="1" lang="en-US" sz="1300">
                <a:latin typeface="Arial"/>
                <a:ea typeface="Arial"/>
                <a:cs typeface="Arial"/>
                <a:sym typeface="Arial"/>
              </a:rPr>
              <a:t>4. Integrated Lifecycle Platform (End-to-End Workflow)</a:t>
            </a:r>
            <a:endParaRPr b="1" i="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From broker submission to quote, from binding to claims, from posture improvement to renewal, the platform works as a closed-loop system:</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Brokers get faster quoting and tailored risk reports.</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Policyholders get a single pane of glass to track risk and coverage, plus incentives and guidance to improve their posture.</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Underwriters get better signals and automation.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AI models improve with every cycle.</a:t>
            </a:r>
            <a:endParaRPr sz="1100">
              <a:latin typeface="Arial"/>
              <a:ea typeface="Arial"/>
              <a:cs typeface="Arial"/>
              <a:sym typeface="Arial"/>
            </a:endParaRPr>
          </a:p>
          <a:p>
            <a:pPr indent="0" lvl="0" marL="0" rtl="0" algn="l">
              <a:lnSpc>
                <a:spcPct val="115000"/>
              </a:lnSpc>
              <a:spcBef>
                <a:spcPts val="1200"/>
              </a:spcBef>
              <a:spcAft>
                <a:spcPts val="1200"/>
              </a:spcAft>
              <a:buClr>
                <a:schemeClr val="dk1"/>
              </a:buClr>
              <a:buSzPts val="1100"/>
              <a:buFont typeface="Arial"/>
              <a:buNone/>
            </a:pPr>
            <a:r>
              <a:rPr i="1" lang="en-US" sz="1100">
                <a:latin typeface="Arial"/>
                <a:ea typeface="Arial"/>
                <a:cs typeface="Arial"/>
                <a:sym typeface="Arial"/>
              </a:rPr>
              <a:t>We’re not bolting AI onto insurance. We’re building insurance on AI.</a:t>
            </a:r>
            <a:endParaRPr/>
          </a:p>
        </p:txBody>
      </p:sp>
      <p:sp>
        <p:nvSpPr>
          <p:cNvPr id="149" name="Google Shape;14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b0d1165c68_1_2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g3b0d1165c68_1_2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g3b0d1165c68_1_23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 name="Shape 1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spTree>
      <p:nvGrpSpPr>
        <p:cNvPr id="52" name="Shape 52"/>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53" name="Shape 53"/>
        <p:cNvGrpSpPr/>
        <p:nvPr/>
      </p:nvGrpSpPr>
      <p:grpSpPr>
        <a:xfrm>
          <a:off x="0" y="0"/>
          <a:ext cx="0" cy="0"/>
          <a:chOff x="0" y="0"/>
          <a:chExt cx="0" cy="0"/>
        </a:xfrm>
      </p:grpSpPr>
      <p:sp>
        <p:nvSpPr>
          <p:cNvPr id="54" name="Google Shape;54;g3c762dd5427_1_231"/>
          <p:cNvSpPr/>
          <p:nvPr>
            <p:ph idx="2" type="pic"/>
          </p:nvPr>
        </p:nvSpPr>
        <p:spPr>
          <a:xfrm>
            <a:off x="3016425" y="1763929"/>
            <a:ext cx="779700" cy="780300"/>
          </a:xfrm>
          <a:prstGeom prst="rect">
            <a:avLst/>
          </a:prstGeom>
          <a:noFill/>
          <a:ln>
            <a:noFill/>
          </a:ln>
        </p:spPr>
      </p:sp>
      <p:sp>
        <p:nvSpPr>
          <p:cNvPr id="55" name="Google Shape;55;g3c762dd5427_1_231"/>
          <p:cNvSpPr/>
          <p:nvPr>
            <p:ph idx="3" type="pic"/>
          </p:nvPr>
        </p:nvSpPr>
        <p:spPr>
          <a:xfrm>
            <a:off x="6643569" y="1763929"/>
            <a:ext cx="779700" cy="780300"/>
          </a:xfrm>
          <a:prstGeom prst="rect">
            <a:avLst/>
          </a:prstGeom>
          <a:noFill/>
          <a:ln>
            <a:noFill/>
          </a:ln>
        </p:spPr>
      </p:sp>
      <p:sp>
        <p:nvSpPr>
          <p:cNvPr id="56" name="Google Shape;56;g3c762dd5427_1_231"/>
          <p:cNvSpPr/>
          <p:nvPr>
            <p:ph idx="4" type="pic"/>
          </p:nvPr>
        </p:nvSpPr>
        <p:spPr>
          <a:xfrm>
            <a:off x="10294507" y="1763929"/>
            <a:ext cx="779700" cy="780300"/>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57" name="Shape 57"/>
        <p:cNvGrpSpPr/>
        <p:nvPr/>
      </p:nvGrpSpPr>
      <p:grpSpPr>
        <a:xfrm>
          <a:off x="0" y="0"/>
          <a:ext cx="0" cy="0"/>
          <a:chOff x="0" y="0"/>
          <a:chExt cx="0" cy="0"/>
        </a:xfrm>
      </p:grpSpPr>
      <p:sp>
        <p:nvSpPr>
          <p:cNvPr id="58" name="Google Shape;58;g3c762dd5427_1_235"/>
          <p:cNvSpPr/>
          <p:nvPr>
            <p:ph idx="2" type="pic"/>
          </p:nvPr>
        </p:nvSpPr>
        <p:spPr>
          <a:xfrm>
            <a:off x="2130102" y="1785790"/>
            <a:ext cx="779700" cy="780300"/>
          </a:xfrm>
          <a:prstGeom prst="rect">
            <a:avLst/>
          </a:prstGeom>
          <a:noFill/>
          <a:ln>
            <a:noFill/>
          </a:ln>
        </p:spPr>
      </p:sp>
      <p:sp>
        <p:nvSpPr>
          <p:cNvPr id="59" name="Google Shape;59;g3c762dd5427_1_235"/>
          <p:cNvSpPr/>
          <p:nvPr>
            <p:ph idx="3" type="pic"/>
          </p:nvPr>
        </p:nvSpPr>
        <p:spPr>
          <a:xfrm>
            <a:off x="4950228" y="1785790"/>
            <a:ext cx="779700" cy="780300"/>
          </a:xfrm>
          <a:prstGeom prst="rect">
            <a:avLst/>
          </a:prstGeom>
          <a:noFill/>
          <a:ln>
            <a:noFill/>
          </a:ln>
        </p:spPr>
      </p:sp>
      <p:sp>
        <p:nvSpPr>
          <p:cNvPr id="60" name="Google Shape;60;g3c762dd5427_1_235"/>
          <p:cNvSpPr/>
          <p:nvPr>
            <p:ph idx="4" type="pic"/>
          </p:nvPr>
        </p:nvSpPr>
        <p:spPr>
          <a:xfrm>
            <a:off x="7809976" y="1785790"/>
            <a:ext cx="779700" cy="780300"/>
          </a:xfrm>
          <a:prstGeom prst="rect">
            <a:avLst/>
          </a:prstGeom>
          <a:noFill/>
          <a:ln>
            <a:noFill/>
          </a:ln>
        </p:spPr>
      </p:sp>
      <p:sp>
        <p:nvSpPr>
          <p:cNvPr id="61" name="Google Shape;61;g3c762dd5427_1_235"/>
          <p:cNvSpPr/>
          <p:nvPr>
            <p:ph idx="5" type="pic"/>
          </p:nvPr>
        </p:nvSpPr>
        <p:spPr>
          <a:xfrm>
            <a:off x="10627845" y="1785790"/>
            <a:ext cx="779700" cy="780300"/>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62" name="Shape 62"/>
        <p:cNvGrpSpPr/>
        <p:nvPr/>
      </p:nvGrpSpPr>
      <p:grpSpPr>
        <a:xfrm>
          <a:off x="0" y="0"/>
          <a:ext cx="0" cy="0"/>
          <a:chOff x="0" y="0"/>
          <a:chExt cx="0" cy="0"/>
        </a:xfrm>
      </p:grpSpPr>
      <p:sp>
        <p:nvSpPr>
          <p:cNvPr id="63" name="Google Shape;63;g3c762dd5427_1_240"/>
          <p:cNvSpPr/>
          <p:nvPr>
            <p:ph idx="2" type="pic"/>
          </p:nvPr>
        </p:nvSpPr>
        <p:spPr>
          <a:xfrm>
            <a:off x="6066053" y="1587063"/>
            <a:ext cx="6126000" cy="4612800"/>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64" name="Shape 64"/>
        <p:cNvGrpSpPr/>
        <p:nvPr/>
      </p:nvGrpSpPr>
      <p:grpSpPr>
        <a:xfrm>
          <a:off x="0" y="0"/>
          <a:ext cx="0" cy="0"/>
          <a:chOff x="0" y="0"/>
          <a:chExt cx="0" cy="0"/>
        </a:xfrm>
      </p:grpSpPr>
      <p:sp>
        <p:nvSpPr>
          <p:cNvPr id="65" name="Google Shape;65;g3c762dd5427_1_242"/>
          <p:cNvSpPr/>
          <p:nvPr>
            <p:ph idx="2" type="pic"/>
          </p:nvPr>
        </p:nvSpPr>
        <p:spPr>
          <a:xfrm>
            <a:off x="1694520" y="0"/>
            <a:ext cx="10497600" cy="6858000"/>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66" name="Shape 66"/>
        <p:cNvGrpSpPr/>
        <p:nvPr/>
      </p:nvGrpSpPr>
      <p:grpSpPr>
        <a:xfrm>
          <a:off x="0" y="0"/>
          <a:ext cx="0" cy="0"/>
          <a:chOff x="0" y="0"/>
          <a:chExt cx="0" cy="0"/>
        </a:xfrm>
      </p:grpSpPr>
      <p:sp>
        <p:nvSpPr>
          <p:cNvPr id="67" name="Google Shape;67;g3c762dd5427_1_244"/>
          <p:cNvSpPr/>
          <p:nvPr>
            <p:ph idx="2" type="pic"/>
          </p:nvPr>
        </p:nvSpPr>
        <p:spPr>
          <a:xfrm>
            <a:off x="8228595" y="3925008"/>
            <a:ext cx="669300" cy="669300"/>
          </a:xfrm>
          <a:prstGeom prst="rect">
            <a:avLst/>
          </a:prstGeom>
          <a:noFill/>
          <a:ln>
            <a:noFill/>
          </a:ln>
        </p:spPr>
      </p:sp>
      <p:sp>
        <p:nvSpPr>
          <p:cNvPr id="68" name="Google Shape;68;g3c762dd5427_1_244"/>
          <p:cNvSpPr/>
          <p:nvPr>
            <p:ph idx="3" type="pic"/>
          </p:nvPr>
        </p:nvSpPr>
        <p:spPr>
          <a:xfrm>
            <a:off x="8228595" y="1421341"/>
            <a:ext cx="669300" cy="669300"/>
          </a:xfrm>
          <a:prstGeom prst="rect">
            <a:avLst/>
          </a:prstGeom>
          <a:noFill/>
          <a:ln>
            <a:noFill/>
          </a:ln>
        </p:spPr>
      </p:sp>
      <p:sp>
        <p:nvSpPr>
          <p:cNvPr id="69" name="Google Shape;69;g3c762dd5427_1_244"/>
          <p:cNvSpPr/>
          <p:nvPr>
            <p:ph idx="4" type="pic"/>
          </p:nvPr>
        </p:nvSpPr>
        <p:spPr>
          <a:xfrm>
            <a:off x="4592921" y="3925008"/>
            <a:ext cx="669300" cy="669300"/>
          </a:xfrm>
          <a:prstGeom prst="rect">
            <a:avLst/>
          </a:prstGeom>
          <a:noFill/>
          <a:ln>
            <a:noFill/>
          </a:ln>
        </p:spPr>
      </p:sp>
      <p:sp>
        <p:nvSpPr>
          <p:cNvPr id="70" name="Google Shape;70;g3c762dd5427_1_244"/>
          <p:cNvSpPr/>
          <p:nvPr>
            <p:ph idx="5" type="pic"/>
          </p:nvPr>
        </p:nvSpPr>
        <p:spPr>
          <a:xfrm>
            <a:off x="4592921" y="1421341"/>
            <a:ext cx="669300" cy="669300"/>
          </a:xfrm>
          <a:prstGeom prst="rect">
            <a:avLst/>
          </a:prstGeom>
          <a:noFill/>
          <a:ln>
            <a:noFill/>
          </a:ln>
        </p:spPr>
      </p:sp>
      <p:sp>
        <p:nvSpPr>
          <p:cNvPr id="71" name="Google Shape;71;g3c762dd5427_1_244"/>
          <p:cNvSpPr/>
          <p:nvPr>
            <p:ph idx="6" type="pic"/>
          </p:nvPr>
        </p:nvSpPr>
        <p:spPr>
          <a:xfrm>
            <a:off x="957247" y="3925008"/>
            <a:ext cx="669300" cy="669300"/>
          </a:xfrm>
          <a:prstGeom prst="rect">
            <a:avLst/>
          </a:prstGeom>
          <a:noFill/>
          <a:ln>
            <a:noFill/>
          </a:ln>
        </p:spPr>
      </p:sp>
      <p:sp>
        <p:nvSpPr>
          <p:cNvPr id="72" name="Google Shape;72;g3c762dd5427_1_244"/>
          <p:cNvSpPr/>
          <p:nvPr>
            <p:ph idx="7" type="pic"/>
          </p:nvPr>
        </p:nvSpPr>
        <p:spPr>
          <a:xfrm>
            <a:off x="957247" y="1421341"/>
            <a:ext cx="669300" cy="669300"/>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73" name="Shape 73"/>
        <p:cNvGrpSpPr/>
        <p:nvPr/>
      </p:nvGrpSpPr>
      <p:grpSpPr>
        <a:xfrm>
          <a:off x="0" y="0"/>
          <a:ext cx="0" cy="0"/>
          <a:chOff x="0" y="0"/>
          <a:chExt cx="0" cy="0"/>
        </a:xfrm>
      </p:grpSpPr>
      <p:sp>
        <p:nvSpPr>
          <p:cNvPr id="74" name="Google Shape;74;g3c762dd5427_1_251"/>
          <p:cNvSpPr/>
          <p:nvPr>
            <p:ph idx="2" type="pic"/>
          </p:nvPr>
        </p:nvSpPr>
        <p:spPr>
          <a:xfrm>
            <a:off x="1525627" y="2152650"/>
            <a:ext cx="1111200" cy="1111200"/>
          </a:xfrm>
          <a:prstGeom prst="rect">
            <a:avLst/>
          </a:prstGeom>
          <a:noFill/>
          <a:ln>
            <a:noFill/>
          </a:ln>
        </p:spPr>
      </p:sp>
      <p:sp>
        <p:nvSpPr>
          <p:cNvPr id="75" name="Google Shape;75;g3c762dd5427_1_251"/>
          <p:cNvSpPr/>
          <p:nvPr>
            <p:ph idx="3" type="pic"/>
          </p:nvPr>
        </p:nvSpPr>
        <p:spPr>
          <a:xfrm>
            <a:off x="4208502" y="2152650"/>
            <a:ext cx="1111200" cy="1111200"/>
          </a:xfrm>
          <a:prstGeom prst="rect">
            <a:avLst/>
          </a:prstGeom>
          <a:noFill/>
          <a:ln>
            <a:noFill/>
          </a:ln>
        </p:spPr>
      </p:sp>
      <p:sp>
        <p:nvSpPr>
          <p:cNvPr id="76" name="Google Shape;76;g3c762dd5427_1_251"/>
          <p:cNvSpPr/>
          <p:nvPr>
            <p:ph idx="4" type="pic"/>
          </p:nvPr>
        </p:nvSpPr>
        <p:spPr>
          <a:xfrm>
            <a:off x="6891377" y="2152650"/>
            <a:ext cx="1111200" cy="1111200"/>
          </a:xfrm>
          <a:prstGeom prst="rect">
            <a:avLst/>
          </a:prstGeom>
          <a:noFill/>
          <a:ln>
            <a:noFill/>
          </a:ln>
        </p:spPr>
      </p:sp>
      <p:sp>
        <p:nvSpPr>
          <p:cNvPr id="77" name="Google Shape;77;g3c762dd5427_1_251"/>
          <p:cNvSpPr/>
          <p:nvPr>
            <p:ph idx="5" type="pic"/>
          </p:nvPr>
        </p:nvSpPr>
        <p:spPr>
          <a:xfrm>
            <a:off x="9574252" y="2152650"/>
            <a:ext cx="1111200" cy="1111200"/>
          </a:xfrm>
          <a:prstGeom prst="rect">
            <a:avLst/>
          </a:prstGeom>
          <a:no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7" name="Shape 17"/>
        <p:cNvGrpSpPr/>
        <p:nvPr/>
      </p:nvGrpSpPr>
      <p:grpSpPr>
        <a:xfrm>
          <a:off x="0" y="0"/>
          <a:ext cx="0" cy="0"/>
          <a:chOff x="0" y="0"/>
          <a:chExt cx="0" cy="0"/>
        </a:xfrm>
      </p:grpSpPr>
      <p:sp>
        <p:nvSpPr>
          <p:cNvPr id="18" name="Google Shape;18;p47"/>
          <p:cNvSpPr/>
          <p:nvPr>
            <p:ph idx="2" type="pic"/>
          </p:nvPr>
        </p:nvSpPr>
        <p:spPr>
          <a:xfrm>
            <a:off x="6066053" y="1587063"/>
            <a:ext cx="6125947" cy="4612777"/>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9" name="Shape 19"/>
        <p:cNvGrpSpPr/>
        <p:nvPr/>
      </p:nvGrpSpPr>
      <p:grpSpPr>
        <a:xfrm>
          <a:off x="0" y="0"/>
          <a:ext cx="0" cy="0"/>
          <a:chOff x="0" y="0"/>
          <a:chExt cx="0" cy="0"/>
        </a:xfrm>
      </p:grpSpPr>
      <p:sp>
        <p:nvSpPr>
          <p:cNvPr id="20" name="Google Shape;20;p48"/>
          <p:cNvSpPr/>
          <p:nvPr>
            <p:ph idx="2" type="pic"/>
          </p:nvPr>
        </p:nvSpPr>
        <p:spPr>
          <a:xfrm>
            <a:off x="2130102" y="1785790"/>
            <a:ext cx="779808" cy="780150"/>
          </a:xfrm>
          <a:prstGeom prst="rect">
            <a:avLst/>
          </a:prstGeom>
          <a:noFill/>
          <a:ln>
            <a:noFill/>
          </a:ln>
        </p:spPr>
      </p:sp>
      <p:sp>
        <p:nvSpPr>
          <p:cNvPr id="21" name="Google Shape;21;p48"/>
          <p:cNvSpPr/>
          <p:nvPr>
            <p:ph idx="3" type="pic"/>
          </p:nvPr>
        </p:nvSpPr>
        <p:spPr>
          <a:xfrm>
            <a:off x="4950228" y="1785790"/>
            <a:ext cx="779808" cy="780150"/>
          </a:xfrm>
          <a:prstGeom prst="rect">
            <a:avLst/>
          </a:prstGeom>
          <a:noFill/>
          <a:ln>
            <a:noFill/>
          </a:ln>
        </p:spPr>
      </p:sp>
      <p:sp>
        <p:nvSpPr>
          <p:cNvPr id="22" name="Google Shape;22;p48"/>
          <p:cNvSpPr/>
          <p:nvPr>
            <p:ph idx="4" type="pic"/>
          </p:nvPr>
        </p:nvSpPr>
        <p:spPr>
          <a:xfrm>
            <a:off x="7809976" y="1785790"/>
            <a:ext cx="779808" cy="780150"/>
          </a:xfrm>
          <a:prstGeom prst="rect">
            <a:avLst/>
          </a:prstGeom>
          <a:noFill/>
          <a:ln>
            <a:noFill/>
          </a:ln>
        </p:spPr>
      </p:sp>
      <p:sp>
        <p:nvSpPr>
          <p:cNvPr id="23" name="Google Shape;23;p48"/>
          <p:cNvSpPr/>
          <p:nvPr>
            <p:ph idx="5" type="pic"/>
          </p:nvPr>
        </p:nvSpPr>
        <p:spPr>
          <a:xfrm>
            <a:off x="10627845" y="1785790"/>
            <a:ext cx="779808" cy="780150"/>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24" name="Shape 24"/>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spTree>
      <p:nvGrpSpPr>
        <p:cNvPr id="25" name="Shape 2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26" name="Shape 26"/>
        <p:cNvGrpSpPr/>
        <p:nvPr/>
      </p:nvGrpSpPr>
      <p:grpSpPr>
        <a:xfrm>
          <a:off x="0" y="0"/>
          <a:ext cx="0" cy="0"/>
          <a:chOff x="0" y="0"/>
          <a:chExt cx="0" cy="0"/>
        </a:xfrm>
      </p:grpSpPr>
      <p:sp>
        <p:nvSpPr>
          <p:cNvPr id="27" name="Google Shape;27;p50"/>
          <p:cNvSpPr/>
          <p:nvPr>
            <p:ph idx="2" type="pic"/>
          </p:nvPr>
        </p:nvSpPr>
        <p:spPr>
          <a:xfrm>
            <a:off x="3016425" y="1763929"/>
            <a:ext cx="779808" cy="780150"/>
          </a:xfrm>
          <a:prstGeom prst="rect">
            <a:avLst/>
          </a:prstGeom>
          <a:noFill/>
          <a:ln>
            <a:noFill/>
          </a:ln>
        </p:spPr>
      </p:sp>
      <p:sp>
        <p:nvSpPr>
          <p:cNvPr id="28" name="Google Shape;28;p50"/>
          <p:cNvSpPr/>
          <p:nvPr>
            <p:ph idx="3" type="pic"/>
          </p:nvPr>
        </p:nvSpPr>
        <p:spPr>
          <a:xfrm>
            <a:off x="6643569" y="1763929"/>
            <a:ext cx="779808" cy="780150"/>
          </a:xfrm>
          <a:prstGeom prst="rect">
            <a:avLst/>
          </a:prstGeom>
          <a:noFill/>
          <a:ln>
            <a:noFill/>
          </a:ln>
        </p:spPr>
      </p:sp>
      <p:sp>
        <p:nvSpPr>
          <p:cNvPr id="29" name="Google Shape;29;p50"/>
          <p:cNvSpPr/>
          <p:nvPr>
            <p:ph idx="4" type="pic"/>
          </p:nvPr>
        </p:nvSpPr>
        <p:spPr>
          <a:xfrm>
            <a:off x="10294507" y="1763929"/>
            <a:ext cx="779808" cy="780150"/>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30" name="Shape 30"/>
        <p:cNvGrpSpPr/>
        <p:nvPr/>
      </p:nvGrpSpPr>
      <p:grpSpPr>
        <a:xfrm>
          <a:off x="0" y="0"/>
          <a:ext cx="0" cy="0"/>
          <a:chOff x="0" y="0"/>
          <a:chExt cx="0" cy="0"/>
        </a:xfrm>
      </p:grpSpPr>
      <p:sp>
        <p:nvSpPr>
          <p:cNvPr id="31" name="Google Shape;31;p51"/>
          <p:cNvSpPr/>
          <p:nvPr>
            <p:ph idx="2" type="pic"/>
          </p:nvPr>
        </p:nvSpPr>
        <p:spPr>
          <a:xfrm>
            <a:off x="1694520" y="0"/>
            <a:ext cx="10497479" cy="6858000"/>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32" name="Shape 32"/>
        <p:cNvGrpSpPr/>
        <p:nvPr/>
      </p:nvGrpSpPr>
      <p:grpSpPr>
        <a:xfrm>
          <a:off x="0" y="0"/>
          <a:ext cx="0" cy="0"/>
          <a:chOff x="0" y="0"/>
          <a:chExt cx="0" cy="0"/>
        </a:xfrm>
      </p:grpSpPr>
      <p:sp>
        <p:nvSpPr>
          <p:cNvPr id="33" name="Google Shape;33;p52"/>
          <p:cNvSpPr/>
          <p:nvPr>
            <p:ph idx="2" type="pic"/>
          </p:nvPr>
        </p:nvSpPr>
        <p:spPr>
          <a:xfrm>
            <a:off x="8228595" y="3925008"/>
            <a:ext cx="669300" cy="669300"/>
          </a:xfrm>
          <a:prstGeom prst="rect">
            <a:avLst/>
          </a:prstGeom>
          <a:noFill/>
          <a:ln>
            <a:noFill/>
          </a:ln>
        </p:spPr>
      </p:sp>
      <p:sp>
        <p:nvSpPr>
          <p:cNvPr id="34" name="Google Shape;34;p52"/>
          <p:cNvSpPr/>
          <p:nvPr>
            <p:ph idx="3" type="pic"/>
          </p:nvPr>
        </p:nvSpPr>
        <p:spPr>
          <a:xfrm>
            <a:off x="8228595" y="1421341"/>
            <a:ext cx="669300" cy="669300"/>
          </a:xfrm>
          <a:prstGeom prst="rect">
            <a:avLst/>
          </a:prstGeom>
          <a:noFill/>
          <a:ln>
            <a:noFill/>
          </a:ln>
        </p:spPr>
      </p:sp>
      <p:sp>
        <p:nvSpPr>
          <p:cNvPr id="35" name="Google Shape;35;p52"/>
          <p:cNvSpPr/>
          <p:nvPr>
            <p:ph idx="4" type="pic"/>
          </p:nvPr>
        </p:nvSpPr>
        <p:spPr>
          <a:xfrm>
            <a:off x="4592921" y="3925008"/>
            <a:ext cx="669300" cy="669300"/>
          </a:xfrm>
          <a:prstGeom prst="rect">
            <a:avLst/>
          </a:prstGeom>
          <a:noFill/>
          <a:ln>
            <a:noFill/>
          </a:ln>
        </p:spPr>
      </p:sp>
      <p:sp>
        <p:nvSpPr>
          <p:cNvPr id="36" name="Google Shape;36;p52"/>
          <p:cNvSpPr/>
          <p:nvPr>
            <p:ph idx="5" type="pic"/>
          </p:nvPr>
        </p:nvSpPr>
        <p:spPr>
          <a:xfrm>
            <a:off x="4592921" y="1421341"/>
            <a:ext cx="669300" cy="669300"/>
          </a:xfrm>
          <a:prstGeom prst="rect">
            <a:avLst/>
          </a:prstGeom>
          <a:noFill/>
          <a:ln>
            <a:noFill/>
          </a:ln>
        </p:spPr>
      </p:sp>
      <p:sp>
        <p:nvSpPr>
          <p:cNvPr id="37" name="Google Shape;37;p52"/>
          <p:cNvSpPr/>
          <p:nvPr>
            <p:ph idx="6" type="pic"/>
          </p:nvPr>
        </p:nvSpPr>
        <p:spPr>
          <a:xfrm>
            <a:off x="957247" y="3925008"/>
            <a:ext cx="669300" cy="669300"/>
          </a:xfrm>
          <a:prstGeom prst="rect">
            <a:avLst/>
          </a:prstGeom>
          <a:noFill/>
          <a:ln>
            <a:noFill/>
          </a:ln>
        </p:spPr>
      </p:sp>
      <p:sp>
        <p:nvSpPr>
          <p:cNvPr id="38" name="Google Shape;38;p52"/>
          <p:cNvSpPr/>
          <p:nvPr>
            <p:ph idx="7" type="pic"/>
          </p:nvPr>
        </p:nvSpPr>
        <p:spPr>
          <a:xfrm>
            <a:off x="957247" y="1421341"/>
            <a:ext cx="669300" cy="669300"/>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9" name="Shape 39"/>
        <p:cNvGrpSpPr/>
        <p:nvPr/>
      </p:nvGrpSpPr>
      <p:grpSpPr>
        <a:xfrm>
          <a:off x="0" y="0"/>
          <a:ext cx="0" cy="0"/>
          <a:chOff x="0" y="0"/>
          <a:chExt cx="0" cy="0"/>
        </a:xfrm>
      </p:grpSpPr>
      <p:sp>
        <p:nvSpPr>
          <p:cNvPr id="40" name="Google Shape;40;p53"/>
          <p:cNvSpPr/>
          <p:nvPr>
            <p:ph idx="2" type="pic"/>
          </p:nvPr>
        </p:nvSpPr>
        <p:spPr>
          <a:xfrm>
            <a:off x="1525627" y="2152650"/>
            <a:ext cx="1111200" cy="1111200"/>
          </a:xfrm>
          <a:prstGeom prst="rect">
            <a:avLst/>
          </a:prstGeom>
          <a:noFill/>
          <a:ln>
            <a:noFill/>
          </a:ln>
        </p:spPr>
      </p:sp>
      <p:sp>
        <p:nvSpPr>
          <p:cNvPr id="41" name="Google Shape;41;p53"/>
          <p:cNvSpPr/>
          <p:nvPr>
            <p:ph idx="3" type="pic"/>
          </p:nvPr>
        </p:nvSpPr>
        <p:spPr>
          <a:xfrm>
            <a:off x="4208502" y="2152650"/>
            <a:ext cx="1111200" cy="1111200"/>
          </a:xfrm>
          <a:prstGeom prst="rect">
            <a:avLst/>
          </a:prstGeom>
          <a:noFill/>
          <a:ln>
            <a:noFill/>
          </a:ln>
        </p:spPr>
      </p:sp>
      <p:sp>
        <p:nvSpPr>
          <p:cNvPr id="42" name="Google Shape;42;p53"/>
          <p:cNvSpPr/>
          <p:nvPr>
            <p:ph idx="4" type="pic"/>
          </p:nvPr>
        </p:nvSpPr>
        <p:spPr>
          <a:xfrm>
            <a:off x="6891377" y="2152650"/>
            <a:ext cx="1111200" cy="1111200"/>
          </a:xfrm>
          <a:prstGeom prst="rect">
            <a:avLst/>
          </a:prstGeom>
          <a:noFill/>
          <a:ln>
            <a:noFill/>
          </a:ln>
        </p:spPr>
      </p:sp>
      <p:sp>
        <p:nvSpPr>
          <p:cNvPr id="43" name="Google Shape;43;p53"/>
          <p:cNvSpPr/>
          <p:nvPr>
            <p:ph idx="5" type="pic"/>
          </p:nvPr>
        </p:nvSpPr>
        <p:spPr>
          <a:xfrm>
            <a:off x="9574252" y="2152650"/>
            <a:ext cx="1111200" cy="1111200"/>
          </a:xfrm>
          <a:prstGeom prst="rect">
            <a:avLst/>
          </a:prstGeom>
          <a:noFill/>
          <a:ln>
            <a:noFill/>
          </a:ln>
        </p:spPr>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theme" Target="../theme/theme1.xml"/><Relationship Id="rId10" Type="http://schemas.openxmlformats.org/officeDocument/2006/relationships/slideLayout" Target="../slideLayouts/slideLayout9.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10" Type="http://schemas.openxmlformats.org/officeDocument/2006/relationships/theme" Target="../theme/theme2.xml"/><Relationship Id="rId9" Type="http://schemas.openxmlformats.org/officeDocument/2006/relationships/slideLayout" Target="../slideLayouts/slideLayout17.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5"/>
          <p:cNvSpPr txBox="1"/>
          <p:nvPr/>
        </p:nvSpPr>
        <p:spPr>
          <a:xfrm>
            <a:off x="250722" y="6387196"/>
            <a:ext cx="2285562"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rgbClr val="A5A5A5"/>
                </a:solidFill>
                <a:latin typeface="Roboto"/>
                <a:ea typeface="Roboto"/>
                <a:cs typeface="Roboto"/>
                <a:sym typeface="Roboto"/>
              </a:rPr>
              <a:t>© 2025 All Rights Reserved</a:t>
            </a:r>
            <a:endParaRPr b="0" i="0" sz="1100" u="none" cap="none" strike="noStrike">
              <a:solidFill>
                <a:srgbClr val="A5A5A5"/>
              </a:solidFill>
              <a:latin typeface="Roboto"/>
              <a:ea typeface="Roboto"/>
              <a:cs typeface="Roboto"/>
              <a:sym typeface="Roboto"/>
            </a:endParaRPr>
          </a:p>
        </p:txBody>
      </p:sp>
      <p:sp>
        <p:nvSpPr>
          <p:cNvPr id="11" name="Google Shape;11;p45"/>
          <p:cNvSpPr txBox="1"/>
          <p:nvPr/>
        </p:nvSpPr>
        <p:spPr>
          <a:xfrm>
            <a:off x="11291888" y="6387196"/>
            <a:ext cx="649390"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b="0" i="0" lang="en-US" sz="1100" u="none" cap="none" strike="noStrike">
                <a:solidFill>
                  <a:srgbClr val="595959"/>
                </a:solidFill>
                <a:latin typeface="Roboto"/>
                <a:ea typeface="Roboto"/>
                <a:cs typeface="Roboto"/>
                <a:sym typeface="Roboto"/>
              </a:rPr>
              <a:t>‹#›</a:t>
            </a:fld>
            <a:endParaRPr b="0" i="0" sz="1100" u="none" cap="none" strike="noStrike">
              <a:solidFill>
                <a:srgbClr val="595959"/>
              </a:solidFill>
              <a:latin typeface="Roboto"/>
              <a:ea typeface="Roboto"/>
              <a:cs typeface="Roboto"/>
              <a:sym typeface="Roboto"/>
            </a:endParaRPr>
          </a:p>
        </p:txBody>
      </p:sp>
      <p:sp>
        <p:nvSpPr>
          <p:cNvPr id="12" name="Google Shape;12;p45"/>
          <p:cNvSpPr/>
          <p:nvPr/>
        </p:nvSpPr>
        <p:spPr>
          <a:xfrm>
            <a:off x="11040327" y="3361655"/>
            <a:ext cx="1151672" cy="1995670"/>
          </a:xfrm>
          <a:custGeom>
            <a:rect b="b" l="l" r="r" t="t"/>
            <a:pathLst>
              <a:path extrusionOk="0" h="2224613" w="1283792">
                <a:moveTo>
                  <a:pt x="1283792" y="0"/>
                </a:moveTo>
                <a:lnTo>
                  <a:pt x="1283792" y="1840423"/>
                </a:lnTo>
                <a:lnTo>
                  <a:pt x="1273864" y="1845404"/>
                </a:lnTo>
                <a:cubicBezTo>
                  <a:pt x="1235578" y="1871680"/>
                  <a:pt x="1199786" y="1911044"/>
                  <a:pt x="1168949" y="1963492"/>
                </a:cubicBezTo>
                <a:lnTo>
                  <a:pt x="1015408" y="2224613"/>
                </a:lnTo>
                <a:lnTo>
                  <a:pt x="0" y="2224613"/>
                </a:lnTo>
                <a:lnTo>
                  <a:pt x="1278094" y="7378"/>
                </a:lnTo>
                <a:close/>
              </a:path>
            </a:pathLst>
          </a:custGeom>
          <a:solidFill>
            <a:srgbClr val="D5D4FA">
              <a:alpha val="42745"/>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
        <p:nvSpPr>
          <p:cNvPr id="13" name="Google Shape;13;p45"/>
          <p:cNvSpPr/>
          <p:nvPr/>
        </p:nvSpPr>
        <p:spPr>
          <a:xfrm>
            <a:off x="11036916" y="5506394"/>
            <a:ext cx="1155083" cy="1351606"/>
          </a:xfrm>
          <a:custGeom>
            <a:rect b="b" l="l" r="r" t="t"/>
            <a:pathLst>
              <a:path extrusionOk="0" h="1506662" w="1287594">
                <a:moveTo>
                  <a:pt x="1287594" y="0"/>
                </a:moveTo>
                <a:lnTo>
                  <a:pt x="1287594" y="1506662"/>
                </a:lnTo>
                <a:lnTo>
                  <a:pt x="905398" y="1506662"/>
                </a:lnTo>
                <a:lnTo>
                  <a:pt x="1036768" y="1272285"/>
                </a:lnTo>
                <a:lnTo>
                  <a:pt x="1036880" y="1272174"/>
                </a:lnTo>
                <a:cubicBezTo>
                  <a:pt x="1155754" y="1060034"/>
                  <a:pt x="1053989" y="884798"/>
                  <a:pt x="810649" y="882785"/>
                </a:cubicBezTo>
                <a:lnTo>
                  <a:pt x="507704" y="880324"/>
                </a:lnTo>
                <a:lnTo>
                  <a:pt x="0" y="901"/>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
        <p:nvSpPr>
          <p:cNvPr id="14" name="Google Shape;14;p45"/>
          <p:cNvSpPr/>
          <p:nvPr/>
        </p:nvSpPr>
        <p:spPr>
          <a:xfrm>
            <a:off x="10161638" y="5694639"/>
            <a:ext cx="1489008" cy="1163362"/>
          </a:xfrm>
          <a:custGeom>
            <a:rect b="b" l="l" r="r" t="t"/>
            <a:pathLst>
              <a:path extrusionOk="0" h="1296823" w="1659827">
                <a:moveTo>
                  <a:pt x="828483" y="0"/>
                </a:moveTo>
                <a:cubicBezTo>
                  <a:pt x="875717" y="-42"/>
                  <a:pt x="922964" y="23275"/>
                  <a:pt x="949970" y="69964"/>
                </a:cubicBezTo>
                <a:lnTo>
                  <a:pt x="1659827" y="1296823"/>
                </a:lnTo>
                <a:lnTo>
                  <a:pt x="0" y="1296823"/>
                </a:lnTo>
                <a:lnTo>
                  <a:pt x="707077" y="70187"/>
                </a:lnTo>
                <a:cubicBezTo>
                  <a:pt x="734029" y="23442"/>
                  <a:pt x="781249" y="42"/>
                  <a:pt x="828483" y="0"/>
                </a:cubicBezTo>
                <a:close/>
              </a:path>
            </a:pathLst>
          </a:custGeom>
          <a:solidFill>
            <a:srgbClr val="D5D4FA">
              <a:alpha val="42745"/>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pic>
        <p:nvPicPr>
          <p:cNvPr id="15" name="Google Shape;15;p45" title="Primary Icon_Strength.png"/>
          <p:cNvPicPr preferRelativeResize="0"/>
          <p:nvPr/>
        </p:nvPicPr>
        <p:blipFill rotWithShape="1">
          <a:blip r:embed="rId1">
            <a:alphaModFix/>
          </a:blip>
          <a:srcRect b="0" l="0" r="0" t="0"/>
          <a:stretch/>
        </p:blipFill>
        <p:spPr>
          <a:xfrm>
            <a:off x="11248975" y="243250"/>
            <a:ext cx="598001" cy="51217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4" name="Shape 44"/>
        <p:cNvGrpSpPr/>
        <p:nvPr/>
      </p:nvGrpSpPr>
      <p:grpSpPr>
        <a:xfrm>
          <a:off x="0" y="0"/>
          <a:ext cx="0" cy="0"/>
          <a:chOff x="0" y="0"/>
          <a:chExt cx="0" cy="0"/>
        </a:xfrm>
      </p:grpSpPr>
      <p:sp>
        <p:nvSpPr>
          <p:cNvPr id="45" name="Google Shape;45;g3c762dd5427_1_222"/>
          <p:cNvSpPr txBox="1"/>
          <p:nvPr/>
        </p:nvSpPr>
        <p:spPr>
          <a:xfrm>
            <a:off x="250722" y="6387196"/>
            <a:ext cx="2285700" cy="261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100" u="none" cap="none" strike="noStrike">
                <a:solidFill>
                  <a:srgbClr val="A5A5A5"/>
                </a:solidFill>
                <a:latin typeface="Roboto"/>
                <a:ea typeface="Roboto"/>
                <a:cs typeface="Roboto"/>
                <a:sym typeface="Roboto"/>
              </a:rPr>
              <a:t>© 202</a:t>
            </a:r>
            <a:r>
              <a:rPr lang="en-US" sz="1100">
                <a:solidFill>
                  <a:srgbClr val="A5A5A5"/>
                </a:solidFill>
                <a:latin typeface="Roboto"/>
                <a:ea typeface="Roboto"/>
                <a:cs typeface="Roboto"/>
                <a:sym typeface="Roboto"/>
              </a:rPr>
              <a:t>5</a:t>
            </a:r>
            <a:r>
              <a:rPr b="0" i="0" lang="en-US" sz="1100" u="none" cap="none" strike="noStrike">
                <a:solidFill>
                  <a:srgbClr val="A5A5A5"/>
                </a:solidFill>
                <a:latin typeface="Roboto"/>
                <a:ea typeface="Roboto"/>
                <a:cs typeface="Roboto"/>
                <a:sym typeface="Roboto"/>
              </a:rPr>
              <a:t> All Rights Reserved</a:t>
            </a:r>
            <a:endParaRPr b="0" sz="1100">
              <a:solidFill>
                <a:srgbClr val="A5A5A5"/>
              </a:solidFill>
              <a:latin typeface="Roboto"/>
              <a:ea typeface="Roboto"/>
              <a:cs typeface="Roboto"/>
              <a:sym typeface="Roboto"/>
            </a:endParaRPr>
          </a:p>
        </p:txBody>
      </p:sp>
      <p:sp>
        <p:nvSpPr>
          <p:cNvPr id="46" name="Google Shape;46;g3c762dd5427_1_222"/>
          <p:cNvSpPr txBox="1"/>
          <p:nvPr/>
        </p:nvSpPr>
        <p:spPr>
          <a:xfrm>
            <a:off x="11291888" y="6387196"/>
            <a:ext cx="649500" cy="2616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fld id="{00000000-1234-1234-1234-123412341234}" type="slidenum">
              <a:rPr lang="en-US" sz="1100">
                <a:solidFill>
                  <a:srgbClr val="595959"/>
                </a:solidFill>
                <a:latin typeface="Roboto"/>
                <a:ea typeface="Roboto"/>
                <a:cs typeface="Roboto"/>
                <a:sym typeface="Roboto"/>
              </a:rPr>
              <a:t>‹#›</a:t>
            </a:fld>
            <a:endParaRPr sz="1100">
              <a:solidFill>
                <a:srgbClr val="595959"/>
              </a:solidFill>
              <a:latin typeface="Roboto"/>
              <a:ea typeface="Roboto"/>
              <a:cs typeface="Roboto"/>
              <a:sym typeface="Roboto"/>
            </a:endParaRPr>
          </a:p>
        </p:txBody>
      </p:sp>
      <p:sp>
        <p:nvSpPr>
          <p:cNvPr id="47" name="Google Shape;47;g3c762dd5427_1_222"/>
          <p:cNvSpPr/>
          <p:nvPr/>
        </p:nvSpPr>
        <p:spPr>
          <a:xfrm>
            <a:off x="11040327" y="3361655"/>
            <a:ext cx="1152203" cy="1996590"/>
          </a:xfrm>
          <a:custGeom>
            <a:rect b="b" l="l" r="r" t="t"/>
            <a:pathLst>
              <a:path extrusionOk="0" h="2224613" w="1283792">
                <a:moveTo>
                  <a:pt x="1283792" y="0"/>
                </a:moveTo>
                <a:lnTo>
                  <a:pt x="1283792" y="1840423"/>
                </a:lnTo>
                <a:lnTo>
                  <a:pt x="1273864" y="1845404"/>
                </a:lnTo>
                <a:cubicBezTo>
                  <a:pt x="1235578" y="1871680"/>
                  <a:pt x="1199786" y="1911044"/>
                  <a:pt x="1168949" y="1963492"/>
                </a:cubicBezTo>
                <a:lnTo>
                  <a:pt x="1015408" y="2224613"/>
                </a:lnTo>
                <a:lnTo>
                  <a:pt x="0" y="2224613"/>
                </a:lnTo>
                <a:lnTo>
                  <a:pt x="1278094" y="7378"/>
                </a:lnTo>
                <a:close/>
              </a:path>
            </a:pathLst>
          </a:custGeom>
          <a:solidFill>
            <a:srgbClr val="D5D4FA">
              <a:alpha val="4431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Roboto"/>
              <a:ea typeface="Roboto"/>
              <a:cs typeface="Roboto"/>
              <a:sym typeface="Roboto"/>
            </a:endParaRPr>
          </a:p>
        </p:txBody>
      </p:sp>
      <p:sp>
        <p:nvSpPr>
          <p:cNvPr id="48" name="Google Shape;48;g3c762dd5427_1_222"/>
          <p:cNvSpPr/>
          <p:nvPr/>
        </p:nvSpPr>
        <p:spPr>
          <a:xfrm>
            <a:off x="11036916" y="5506394"/>
            <a:ext cx="1155616" cy="1352229"/>
          </a:xfrm>
          <a:custGeom>
            <a:rect b="b" l="l" r="r" t="t"/>
            <a:pathLst>
              <a:path extrusionOk="0" h="1506662" w="1287594">
                <a:moveTo>
                  <a:pt x="1287594" y="0"/>
                </a:moveTo>
                <a:lnTo>
                  <a:pt x="1287594" y="1506662"/>
                </a:lnTo>
                <a:lnTo>
                  <a:pt x="905398" y="1506662"/>
                </a:lnTo>
                <a:lnTo>
                  <a:pt x="1036768" y="1272285"/>
                </a:lnTo>
                <a:lnTo>
                  <a:pt x="1036880" y="1272174"/>
                </a:lnTo>
                <a:cubicBezTo>
                  <a:pt x="1155754" y="1060034"/>
                  <a:pt x="1053989" y="884798"/>
                  <a:pt x="810649" y="882785"/>
                </a:cubicBezTo>
                <a:lnTo>
                  <a:pt x="507704" y="880324"/>
                </a:lnTo>
                <a:lnTo>
                  <a:pt x="0" y="901"/>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Roboto"/>
              <a:ea typeface="Roboto"/>
              <a:cs typeface="Roboto"/>
              <a:sym typeface="Roboto"/>
            </a:endParaRPr>
          </a:p>
        </p:txBody>
      </p:sp>
      <p:sp>
        <p:nvSpPr>
          <p:cNvPr id="49" name="Google Shape;49;g3c762dd5427_1_222"/>
          <p:cNvSpPr/>
          <p:nvPr/>
        </p:nvSpPr>
        <p:spPr>
          <a:xfrm>
            <a:off x="10161638" y="5694639"/>
            <a:ext cx="1489695" cy="1163899"/>
          </a:xfrm>
          <a:custGeom>
            <a:rect b="b" l="l" r="r" t="t"/>
            <a:pathLst>
              <a:path extrusionOk="0" h="1296823" w="1659827">
                <a:moveTo>
                  <a:pt x="828483" y="0"/>
                </a:moveTo>
                <a:cubicBezTo>
                  <a:pt x="875717" y="-42"/>
                  <a:pt x="922964" y="23275"/>
                  <a:pt x="949970" y="69964"/>
                </a:cubicBezTo>
                <a:lnTo>
                  <a:pt x="1659827" y="1296823"/>
                </a:lnTo>
                <a:lnTo>
                  <a:pt x="0" y="1296823"/>
                </a:lnTo>
                <a:lnTo>
                  <a:pt x="707077" y="70187"/>
                </a:lnTo>
                <a:cubicBezTo>
                  <a:pt x="734029" y="23442"/>
                  <a:pt x="781249" y="42"/>
                  <a:pt x="828483" y="0"/>
                </a:cubicBezTo>
                <a:close/>
              </a:path>
            </a:pathLst>
          </a:custGeom>
          <a:solidFill>
            <a:srgbClr val="D5D4FA">
              <a:alpha val="44310"/>
            </a:srgbClr>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Roboto"/>
              <a:ea typeface="Roboto"/>
              <a:cs typeface="Roboto"/>
              <a:sym typeface="Roboto"/>
            </a:endParaRPr>
          </a:p>
        </p:txBody>
      </p:sp>
      <p:pic>
        <p:nvPicPr>
          <p:cNvPr id="50" name="Google Shape;50;g3c762dd5427_1_222" title="Primary Icon_Strength.png"/>
          <p:cNvPicPr preferRelativeResize="0"/>
          <p:nvPr/>
        </p:nvPicPr>
        <p:blipFill>
          <a:blip r:embed="rId1">
            <a:alphaModFix/>
          </a:blip>
          <a:stretch>
            <a:fillRect/>
          </a:stretch>
        </p:blipFill>
        <p:spPr>
          <a:xfrm>
            <a:off x="11248975" y="243250"/>
            <a:ext cx="598001" cy="51217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 Id="rId3" Type="http://schemas.openxmlformats.org/officeDocument/2006/relationships/comments" Target="../comments/comment1.xml"/><Relationship Id="rId4" Type="http://schemas.openxmlformats.org/officeDocument/2006/relationships/image" Target="../media/image21.png"/><Relationship Id="rId9" Type="http://schemas.openxmlformats.org/officeDocument/2006/relationships/image" Target="../media/image26.png"/><Relationship Id="rId5" Type="http://schemas.openxmlformats.org/officeDocument/2006/relationships/image" Target="../media/image25.png"/><Relationship Id="rId6" Type="http://schemas.openxmlformats.org/officeDocument/2006/relationships/image" Target="../media/image11.png"/><Relationship Id="rId7" Type="http://schemas.openxmlformats.org/officeDocument/2006/relationships/image" Target="../media/image16.png"/><Relationship Id="rId8"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1.png"/><Relationship Id="rId8"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solidFill>
          <a:schemeClr val="accent1"/>
        </a:solidFill>
      </p:bgPr>
    </p:bg>
    <p:spTree>
      <p:nvGrpSpPr>
        <p:cNvPr id="81" name="Shape 81"/>
        <p:cNvGrpSpPr/>
        <p:nvPr/>
      </p:nvGrpSpPr>
      <p:grpSpPr>
        <a:xfrm>
          <a:off x="0" y="0"/>
          <a:ext cx="0" cy="0"/>
          <a:chOff x="0" y="0"/>
          <a:chExt cx="0" cy="0"/>
        </a:xfrm>
      </p:grpSpPr>
      <p:sp>
        <p:nvSpPr>
          <p:cNvPr id="82" name="Google Shape;82;p1"/>
          <p:cNvSpPr/>
          <p:nvPr/>
        </p:nvSpPr>
        <p:spPr>
          <a:xfrm>
            <a:off x="9620074" y="0"/>
            <a:ext cx="2572282" cy="2081422"/>
          </a:xfrm>
          <a:custGeom>
            <a:rect b="b" l="l" r="r" t="t"/>
            <a:pathLst>
              <a:path extrusionOk="0" h="2086639" w="2578729">
                <a:moveTo>
                  <a:pt x="1202814" y="0"/>
                </a:moveTo>
                <a:lnTo>
                  <a:pt x="2578729" y="0"/>
                </a:lnTo>
                <a:lnTo>
                  <a:pt x="2578729" y="1455605"/>
                </a:lnTo>
                <a:lnTo>
                  <a:pt x="2536819" y="1519962"/>
                </a:lnTo>
                <a:lnTo>
                  <a:pt x="2203609" y="2086639"/>
                </a:lnTo>
                <a:lnTo>
                  <a:pt x="0" y="2086639"/>
                </a:lnTo>
                <a:close/>
              </a:path>
            </a:pathLst>
          </a:custGeom>
          <a:solidFill>
            <a:schemeClr val="accent2">
              <a:alpha val="42745"/>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
        <p:nvSpPr>
          <p:cNvPr id="83" name="Google Shape;83;p1"/>
          <p:cNvSpPr/>
          <p:nvPr/>
        </p:nvSpPr>
        <p:spPr>
          <a:xfrm>
            <a:off x="9611845" y="2440948"/>
            <a:ext cx="2580512" cy="4417665"/>
          </a:xfrm>
          <a:custGeom>
            <a:rect b="b" l="l" r="r" t="t"/>
            <a:pathLst>
              <a:path extrusionOk="0" h="4428737" w="2586979">
                <a:moveTo>
                  <a:pt x="2586979" y="0"/>
                </a:moveTo>
                <a:lnTo>
                  <a:pt x="2586979" y="4428737"/>
                </a:lnTo>
                <a:lnTo>
                  <a:pt x="2555625" y="4428737"/>
                </a:lnTo>
                <a:lnTo>
                  <a:pt x="1926216" y="3338527"/>
                </a:lnTo>
                <a:lnTo>
                  <a:pt x="2249963" y="2760929"/>
                </a:lnTo>
                <a:lnTo>
                  <a:pt x="2250205" y="2760687"/>
                </a:lnTo>
                <a:cubicBezTo>
                  <a:pt x="2508183" y="2300309"/>
                  <a:pt x="2287336" y="1920016"/>
                  <a:pt x="1759246" y="1915648"/>
                </a:cubicBezTo>
                <a:lnTo>
                  <a:pt x="1101805" y="1910308"/>
                </a:lnTo>
                <a:lnTo>
                  <a:pt x="0" y="1808"/>
                </a:lnTo>
                <a:close/>
              </a:path>
            </a:pathLst>
          </a:custGeom>
          <a:solidFill>
            <a:schemeClr val="accent2">
              <a:alpha val="75686"/>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
        <p:nvSpPr>
          <p:cNvPr id="84" name="Google Shape;84;p1"/>
          <p:cNvSpPr/>
          <p:nvPr/>
        </p:nvSpPr>
        <p:spPr>
          <a:xfrm>
            <a:off x="6833592" y="2894988"/>
            <a:ext cx="4928635" cy="3963562"/>
          </a:xfrm>
          <a:custGeom>
            <a:rect b="b" l="l" r="r" t="t"/>
            <a:pathLst>
              <a:path extrusionOk="0" h="3973496" w="4940987">
                <a:moveTo>
                  <a:pt x="2466135" y="0"/>
                </a:moveTo>
                <a:cubicBezTo>
                  <a:pt x="2568640" y="-91"/>
                  <a:pt x="2671176" y="50510"/>
                  <a:pt x="2729784" y="151833"/>
                </a:cubicBezTo>
                <a:lnTo>
                  <a:pt x="4940987" y="3973496"/>
                </a:lnTo>
                <a:lnTo>
                  <a:pt x="0" y="3973496"/>
                </a:lnTo>
                <a:lnTo>
                  <a:pt x="2202665" y="152317"/>
                </a:lnTo>
                <a:cubicBezTo>
                  <a:pt x="2261153" y="50873"/>
                  <a:pt x="2363629" y="91"/>
                  <a:pt x="2466135" y="0"/>
                </a:cubicBezTo>
                <a:close/>
              </a:path>
            </a:pathLst>
          </a:custGeom>
          <a:solidFill>
            <a:schemeClr val="accent2">
              <a:alpha val="11764"/>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cxnSp>
        <p:nvCxnSpPr>
          <p:cNvPr id="85" name="Google Shape;85;p1"/>
          <p:cNvCxnSpPr/>
          <p:nvPr/>
        </p:nvCxnSpPr>
        <p:spPr>
          <a:xfrm>
            <a:off x="1056265" y="5283513"/>
            <a:ext cx="1785900" cy="0"/>
          </a:xfrm>
          <a:prstGeom prst="straightConnector1">
            <a:avLst/>
          </a:prstGeom>
          <a:noFill/>
          <a:ln cap="flat" cmpd="sng" w="38100">
            <a:solidFill>
              <a:srgbClr val="79FA82"/>
            </a:solidFill>
            <a:prstDash val="solid"/>
            <a:miter lim="800000"/>
            <a:headEnd len="sm" w="sm" type="none"/>
            <a:tailEnd len="sm" w="sm" type="none"/>
          </a:ln>
        </p:spPr>
      </p:cxnSp>
      <p:grpSp>
        <p:nvGrpSpPr>
          <p:cNvPr id="86" name="Google Shape;86;p1"/>
          <p:cNvGrpSpPr/>
          <p:nvPr/>
        </p:nvGrpSpPr>
        <p:grpSpPr>
          <a:xfrm>
            <a:off x="976313" y="681100"/>
            <a:ext cx="3462300" cy="3026106"/>
            <a:chOff x="976313" y="927860"/>
            <a:chExt cx="3462300" cy="3026106"/>
          </a:xfrm>
        </p:grpSpPr>
        <p:sp>
          <p:nvSpPr>
            <p:cNvPr id="87" name="Google Shape;87;p1"/>
            <p:cNvSpPr/>
            <p:nvPr/>
          </p:nvSpPr>
          <p:spPr>
            <a:xfrm>
              <a:off x="976313" y="927866"/>
              <a:ext cx="3462300" cy="3026100"/>
            </a:xfrm>
            <a:prstGeom prst="roundRect">
              <a:avLst>
                <a:gd fmla="val 5483" name="adj"/>
              </a:avLst>
            </a:prstGeom>
            <a:solidFill>
              <a:schemeClr val="lt1"/>
            </a:solidFill>
            <a:ln>
              <a:noFill/>
            </a:ln>
            <a:effectLst>
              <a:outerShdw blurRad="1270000" sx="95000" rotWithShape="0" algn="tl" dir="2700000" dist="317500" sy="950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logo with green triangles&#10;&#10;Description automatically generated" id="88" name="Google Shape;88;p1"/>
            <p:cNvPicPr preferRelativeResize="0"/>
            <p:nvPr/>
          </p:nvPicPr>
          <p:blipFill rotWithShape="1">
            <a:blip r:embed="rId3">
              <a:alphaModFix/>
            </a:blip>
            <a:srcRect b="0" l="0" r="0" t="0"/>
            <a:stretch/>
          </p:blipFill>
          <p:spPr>
            <a:xfrm>
              <a:off x="1107375" y="927860"/>
              <a:ext cx="3200142" cy="3026099"/>
            </a:xfrm>
            <a:prstGeom prst="rect">
              <a:avLst/>
            </a:prstGeom>
            <a:noFill/>
            <a:ln>
              <a:noFill/>
            </a:ln>
          </p:spPr>
        </p:pic>
      </p:grpSp>
      <p:sp>
        <p:nvSpPr>
          <p:cNvPr id="89" name="Google Shape;89;p1"/>
          <p:cNvSpPr txBox="1"/>
          <p:nvPr/>
        </p:nvSpPr>
        <p:spPr>
          <a:xfrm>
            <a:off x="939221" y="4046641"/>
            <a:ext cx="6853200" cy="10896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3600"/>
              <a:buFont typeface="Arial"/>
              <a:buNone/>
            </a:pPr>
            <a:r>
              <a:rPr b="1" lang="en-US" sz="3600">
                <a:solidFill>
                  <a:srgbClr val="FFFFFF"/>
                </a:solidFill>
                <a:latin typeface="Roboto"/>
                <a:ea typeface="Roboto"/>
                <a:cs typeface="Roboto"/>
                <a:sym typeface="Roboto"/>
              </a:rPr>
              <a:t>Cyber Insurance the Way It Should Be</a:t>
            </a:r>
            <a:endParaRPr b="1" i="0" sz="3600" u="none" cap="none" strike="noStrike">
              <a:solidFill>
                <a:srgbClr val="FFFFFF"/>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g3b0d1165c68_1_178"/>
          <p:cNvPicPr preferRelativeResize="0"/>
          <p:nvPr/>
        </p:nvPicPr>
        <p:blipFill rotWithShape="1">
          <a:blip r:embed="rId3">
            <a:alphaModFix/>
          </a:blip>
          <a:srcRect b="0" l="0" r="0" t="0"/>
          <a:stretch/>
        </p:blipFill>
        <p:spPr>
          <a:xfrm>
            <a:off x="1318719" y="1745628"/>
            <a:ext cx="9331327" cy="4624374"/>
          </a:xfrm>
          <a:prstGeom prst="rect">
            <a:avLst/>
          </a:prstGeom>
          <a:noFill/>
          <a:ln>
            <a:noFill/>
          </a:ln>
        </p:spPr>
      </p:pic>
      <p:sp>
        <p:nvSpPr>
          <p:cNvPr id="202" name="Google Shape;202;g3b0d1165c68_1_178"/>
          <p:cNvSpPr txBox="1"/>
          <p:nvPr/>
        </p:nvSpPr>
        <p:spPr>
          <a:xfrm>
            <a:off x="609375" y="630200"/>
            <a:ext cx="99579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PLATFORM | Policyholder Dashboard</a:t>
            </a:r>
            <a:endParaRPr b="0" i="0" sz="1400" u="none" cap="none" strike="noStrike">
              <a:solidFill>
                <a:srgbClr val="000000"/>
              </a:solidFill>
              <a:latin typeface="Arial"/>
              <a:ea typeface="Arial"/>
              <a:cs typeface="Arial"/>
              <a:sym typeface="Arial"/>
            </a:endParaRPr>
          </a:p>
        </p:txBody>
      </p:sp>
      <p:sp>
        <p:nvSpPr>
          <p:cNvPr id="203" name="Google Shape;203;g3b0d1165c68_1_178"/>
          <p:cNvSpPr txBox="1"/>
          <p:nvPr/>
        </p:nvSpPr>
        <p:spPr>
          <a:xfrm>
            <a:off x="608409" y="1077875"/>
            <a:ext cx="107268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1" lang="en-US" sz="1600" u="none" cap="none" strike="noStrike">
                <a:solidFill>
                  <a:schemeClr val="accent1"/>
                </a:solidFill>
                <a:latin typeface="Montserrat"/>
                <a:ea typeface="Montserrat"/>
                <a:cs typeface="Montserrat"/>
                <a:sym typeface="Montserrat"/>
              </a:rPr>
              <a:t>Our platform’s Policyholder User Interface features a dashboard designed to maximize functionality and display key metrics related to insurance coverage, risk, and security.</a:t>
            </a:r>
            <a:endParaRPr b="0" i="1" sz="1600" u="none" cap="none" strike="noStrike">
              <a:solidFill>
                <a:schemeClr val="accent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pic>
        <p:nvPicPr>
          <p:cNvPr id="209" name="Google Shape;209;g3c3f9a4f130_1_0"/>
          <p:cNvPicPr preferRelativeResize="0"/>
          <p:nvPr/>
        </p:nvPicPr>
        <p:blipFill rotWithShape="1">
          <a:blip r:embed="rId3">
            <a:alphaModFix/>
          </a:blip>
          <a:srcRect b="0" l="0" r="0" t="0"/>
          <a:stretch/>
        </p:blipFill>
        <p:spPr>
          <a:xfrm>
            <a:off x="1215883" y="1734207"/>
            <a:ext cx="9766749" cy="4593750"/>
          </a:xfrm>
          <a:prstGeom prst="rect">
            <a:avLst/>
          </a:prstGeom>
          <a:noFill/>
          <a:ln>
            <a:noFill/>
          </a:ln>
        </p:spPr>
      </p:pic>
      <p:sp>
        <p:nvSpPr>
          <p:cNvPr id="210" name="Google Shape;210;g3c3f9a4f130_1_0"/>
          <p:cNvSpPr txBox="1"/>
          <p:nvPr/>
        </p:nvSpPr>
        <p:spPr>
          <a:xfrm>
            <a:off x="609375" y="630200"/>
            <a:ext cx="99579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PLATFORM | Policyholder SaaS &amp; Cloud Integrations</a:t>
            </a:r>
            <a:endParaRPr b="0" i="0" sz="1400" u="none" cap="none" strike="noStrike">
              <a:solidFill>
                <a:srgbClr val="000000"/>
              </a:solidFill>
              <a:latin typeface="Arial"/>
              <a:ea typeface="Arial"/>
              <a:cs typeface="Arial"/>
              <a:sym typeface="Arial"/>
            </a:endParaRPr>
          </a:p>
        </p:txBody>
      </p:sp>
      <p:sp>
        <p:nvSpPr>
          <p:cNvPr id="211" name="Google Shape;211;g3c3f9a4f130_1_0"/>
          <p:cNvSpPr txBox="1"/>
          <p:nvPr/>
        </p:nvSpPr>
        <p:spPr>
          <a:xfrm>
            <a:off x="608409" y="1077875"/>
            <a:ext cx="107268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1" lang="en-US" sz="1600" u="none" cap="none" strike="noStrike">
                <a:solidFill>
                  <a:schemeClr val="accent1"/>
                </a:solidFill>
                <a:latin typeface="Montserrat"/>
                <a:ea typeface="Montserrat"/>
                <a:cs typeface="Montserrat"/>
                <a:sym typeface="Montserrat"/>
              </a:rPr>
              <a:t>The Policyholder User Interface features clear incentives and click-button simplicity for policyholders to evaluate and execute read-only data integrations via API.</a:t>
            </a:r>
            <a:endParaRPr b="0" i="1" sz="1600" u="none" cap="none" strike="noStrike">
              <a:solidFill>
                <a:schemeClr val="accent1"/>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g3c3f9a4f130_1_6"/>
          <p:cNvPicPr preferRelativeResize="0"/>
          <p:nvPr/>
        </p:nvPicPr>
        <p:blipFill rotWithShape="1">
          <a:blip r:embed="rId3">
            <a:alphaModFix/>
          </a:blip>
          <a:srcRect b="0" l="0" r="0" t="0"/>
          <a:stretch/>
        </p:blipFill>
        <p:spPr>
          <a:xfrm>
            <a:off x="1878034" y="1711041"/>
            <a:ext cx="7934000" cy="4628926"/>
          </a:xfrm>
          <a:prstGeom prst="rect">
            <a:avLst/>
          </a:prstGeom>
          <a:noFill/>
          <a:ln>
            <a:noFill/>
          </a:ln>
        </p:spPr>
      </p:pic>
      <p:sp>
        <p:nvSpPr>
          <p:cNvPr id="218" name="Google Shape;218;g3c3f9a4f130_1_6"/>
          <p:cNvSpPr txBox="1"/>
          <p:nvPr/>
        </p:nvSpPr>
        <p:spPr>
          <a:xfrm>
            <a:off x="609375" y="630200"/>
            <a:ext cx="99579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PLATFORM | Broker Dashboard</a:t>
            </a:r>
            <a:endParaRPr b="0" i="0" sz="1400" u="none" cap="none" strike="noStrike">
              <a:solidFill>
                <a:srgbClr val="000000"/>
              </a:solidFill>
              <a:latin typeface="Arial"/>
              <a:ea typeface="Arial"/>
              <a:cs typeface="Arial"/>
              <a:sym typeface="Arial"/>
            </a:endParaRPr>
          </a:p>
        </p:txBody>
      </p:sp>
      <p:sp>
        <p:nvSpPr>
          <p:cNvPr id="219" name="Google Shape;219;g3c3f9a4f130_1_6"/>
          <p:cNvSpPr txBox="1"/>
          <p:nvPr/>
        </p:nvSpPr>
        <p:spPr>
          <a:xfrm>
            <a:off x="608409" y="1077875"/>
            <a:ext cx="107268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1" lang="en-US" sz="1600" u="none" cap="none" strike="noStrike">
                <a:solidFill>
                  <a:schemeClr val="accent1"/>
                </a:solidFill>
                <a:latin typeface="Montserrat"/>
                <a:ea typeface="Montserrat"/>
                <a:cs typeface="Montserrat"/>
                <a:sym typeface="Montserrat"/>
              </a:rPr>
              <a:t>Our platform’s Broker User Interface features a dashboard designed to simplify the submission and renewal workflow and help brokers unlock more value for their customers.</a:t>
            </a:r>
            <a:endParaRPr b="0" i="1" sz="1600" u="none" cap="none" strike="noStrike">
              <a:solidFill>
                <a:schemeClr val="accent1"/>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69"/>
          <p:cNvSpPr txBox="1"/>
          <p:nvPr/>
        </p:nvSpPr>
        <p:spPr>
          <a:xfrm>
            <a:off x="939226" y="4582600"/>
            <a:ext cx="7974300" cy="5910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3600"/>
              <a:buFont typeface="Arial"/>
              <a:buNone/>
            </a:pPr>
            <a:r>
              <a:rPr b="1" i="0" lang="en-US" sz="3600" u="none" cap="none" strike="noStrike">
                <a:solidFill>
                  <a:schemeClr val="accent1"/>
                </a:solidFill>
                <a:latin typeface="Roboto"/>
                <a:ea typeface="Roboto"/>
                <a:cs typeface="Roboto"/>
                <a:sym typeface="Roboto"/>
              </a:rPr>
              <a:t>APPENDICES</a:t>
            </a:r>
            <a:endParaRPr b="1" i="0" sz="2300" u="none" cap="none" strike="noStrike">
              <a:solidFill>
                <a:schemeClr val="accent1"/>
              </a:solidFill>
              <a:latin typeface="Roboto"/>
              <a:ea typeface="Roboto"/>
              <a:cs typeface="Roboto"/>
              <a:sym typeface="Roboto"/>
            </a:endParaRPr>
          </a:p>
        </p:txBody>
      </p:sp>
      <p:sp>
        <p:nvSpPr>
          <p:cNvPr id="226" name="Google Shape;226;p69"/>
          <p:cNvSpPr/>
          <p:nvPr/>
        </p:nvSpPr>
        <p:spPr>
          <a:xfrm>
            <a:off x="11001650" y="183575"/>
            <a:ext cx="1035900" cy="8523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pic>
        <p:nvPicPr>
          <p:cNvPr id="227" name="Google Shape;227;p69" title="Primary Icon_Strength.png"/>
          <p:cNvPicPr preferRelativeResize="0"/>
          <p:nvPr/>
        </p:nvPicPr>
        <p:blipFill rotWithShape="1">
          <a:blip r:embed="rId3">
            <a:alphaModFix/>
          </a:blip>
          <a:srcRect b="0" l="0" r="0" t="0"/>
          <a:stretch/>
        </p:blipFill>
        <p:spPr>
          <a:xfrm>
            <a:off x="762000" y="152400"/>
            <a:ext cx="4994821" cy="427779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3be3b649457_2_168"/>
          <p:cNvSpPr/>
          <p:nvPr/>
        </p:nvSpPr>
        <p:spPr>
          <a:xfrm>
            <a:off x="11001650" y="183575"/>
            <a:ext cx="1035900" cy="8523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pic>
        <p:nvPicPr>
          <p:cNvPr id="234" name="Google Shape;234;g3be3b649457_2_168" title="Screenshot 2026-01-28 at 5.43.36 PM.png"/>
          <p:cNvPicPr preferRelativeResize="0"/>
          <p:nvPr/>
        </p:nvPicPr>
        <p:blipFill rotWithShape="1">
          <a:blip r:embed="rId3">
            <a:alphaModFix/>
          </a:blip>
          <a:srcRect b="0" l="0" r="0" t="0"/>
          <a:stretch/>
        </p:blipFill>
        <p:spPr>
          <a:xfrm>
            <a:off x="6590941" y="554943"/>
            <a:ext cx="3900851" cy="5206451"/>
          </a:xfrm>
          <a:prstGeom prst="rect">
            <a:avLst/>
          </a:prstGeom>
          <a:noFill/>
          <a:ln>
            <a:noFill/>
          </a:ln>
        </p:spPr>
      </p:pic>
      <p:sp>
        <p:nvSpPr>
          <p:cNvPr id="235" name="Google Shape;235;g3be3b649457_2_168"/>
          <p:cNvSpPr txBox="1"/>
          <p:nvPr/>
        </p:nvSpPr>
        <p:spPr>
          <a:xfrm>
            <a:off x="265200" y="366118"/>
            <a:ext cx="6233100" cy="5755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sng" cap="none" strike="noStrike">
                <a:solidFill>
                  <a:schemeClr val="accent1"/>
                </a:solidFill>
                <a:latin typeface="Arial"/>
                <a:ea typeface="Arial"/>
                <a:cs typeface="Arial"/>
                <a:sym typeface="Arial"/>
              </a:rPr>
              <a:t>Appendix 1</a:t>
            </a:r>
            <a:r>
              <a:rPr b="1" i="0" lang="en-US" sz="2000" u="none" cap="none" strike="noStrike">
                <a:solidFill>
                  <a:schemeClr val="accent1"/>
                </a:solidFill>
                <a:latin typeface="Arial"/>
                <a:ea typeface="Arial"/>
                <a:cs typeface="Arial"/>
                <a:sym typeface="Arial"/>
              </a:rPr>
              <a:t>: Policyholder Security Assessment Report</a:t>
            </a:r>
            <a:endParaRPr b="1" i="0" sz="2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The Security Assessment Report (“Scan”) evaluates a prospect/policyholder's external network, showing what an attacker would see</a:t>
            </a:r>
            <a:endParaRPr b="0" i="0" sz="20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The Scan informs underwriting risk evaluation and provides feedback on cybersecurity posture</a:t>
            </a:r>
            <a:endParaRPr b="0" i="0" sz="20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The Scan is shared with the broker at the time of quoting, helping them establish expertise with their clients and identify vulnerabilities</a:t>
            </a:r>
            <a:endParaRPr b="0" i="0" sz="20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be3b649457_0_7"/>
          <p:cNvSpPr/>
          <p:nvPr/>
        </p:nvSpPr>
        <p:spPr>
          <a:xfrm>
            <a:off x="11001650" y="183575"/>
            <a:ext cx="1035900" cy="8523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pic>
        <p:nvPicPr>
          <p:cNvPr id="242" name="Google Shape;242;g3be3b649457_0_7" title="Screenshot 2026-01-28 at 5.44.05 PM.png"/>
          <p:cNvPicPr preferRelativeResize="0"/>
          <p:nvPr/>
        </p:nvPicPr>
        <p:blipFill rotWithShape="1">
          <a:blip r:embed="rId3">
            <a:alphaModFix/>
          </a:blip>
          <a:srcRect b="0" l="0" r="0" t="0"/>
          <a:stretch/>
        </p:blipFill>
        <p:spPr>
          <a:xfrm>
            <a:off x="6489399" y="824001"/>
            <a:ext cx="4298024" cy="4635449"/>
          </a:xfrm>
          <a:prstGeom prst="rect">
            <a:avLst/>
          </a:prstGeom>
          <a:noFill/>
          <a:ln>
            <a:noFill/>
          </a:ln>
        </p:spPr>
      </p:pic>
      <p:sp>
        <p:nvSpPr>
          <p:cNvPr id="243" name="Google Shape;243;g3be3b649457_0_7"/>
          <p:cNvSpPr txBox="1"/>
          <p:nvPr/>
        </p:nvSpPr>
        <p:spPr>
          <a:xfrm>
            <a:off x="265200" y="366125"/>
            <a:ext cx="6091200" cy="5755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sng" cap="none" strike="noStrike">
                <a:solidFill>
                  <a:schemeClr val="accent1"/>
                </a:solidFill>
                <a:latin typeface="Arial"/>
                <a:ea typeface="Arial"/>
                <a:cs typeface="Arial"/>
                <a:sym typeface="Arial"/>
              </a:rPr>
              <a:t>Appendix 1 (cont.)</a:t>
            </a:r>
            <a:r>
              <a:rPr b="1" i="0" lang="en-US" sz="2000" u="none" cap="none" strike="noStrike">
                <a:solidFill>
                  <a:schemeClr val="accent1"/>
                </a:solidFill>
                <a:latin typeface="Arial"/>
                <a:ea typeface="Arial"/>
                <a:cs typeface="Arial"/>
                <a:sym typeface="Arial"/>
              </a:rPr>
              <a:t>:</a:t>
            </a:r>
            <a:endParaRPr b="1" i="0" sz="2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Vulnerabilities are clearly listed in order of priority for the broker to address with their client</a:t>
            </a:r>
            <a:endParaRPr b="0" i="0" sz="20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The overall Scan score is used to credit the best risks and debit or decline those with lagging controls or critical vulnerabilities</a:t>
            </a:r>
            <a:endParaRPr b="0" i="0" sz="20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Prospects/policyholders who address vulnerabilities are incentivized for their improved security posture </a:t>
            </a:r>
            <a:endParaRPr b="0" i="0" sz="2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3be3b649457_0_14"/>
          <p:cNvSpPr/>
          <p:nvPr/>
        </p:nvSpPr>
        <p:spPr>
          <a:xfrm>
            <a:off x="11001650" y="183575"/>
            <a:ext cx="1035900" cy="8523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sp>
        <p:nvSpPr>
          <p:cNvPr id="250" name="Google Shape;250;g3be3b649457_0_14"/>
          <p:cNvSpPr txBox="1"/>
          <p:nvPr/>
        </p:nvSpPr>
        <p:spPr>
          <a:xfrm>
            <a:off x="584725" y="416508"/>
            <a:ext cx="6141900" cy="5749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2000" u="sng" cap="none" strike="noStrike">
                <a:solidFill>
                  <a:schemeClr val="accent1"/>
                </a:solidFill>
                <a:latin typeface="Arial"/>
                <a:ea typeface="Arial"/>
                <a:cs typeface="Arial"/>
                <a:sym typeface="Arial"/>
              </a:rPr>
              <a:t>Appendix 2</a:t>
            </a:r>
            <a:r>
              <a:rPr b="1" i="0" lang="en-US" sz="2000" u="none" cap="none" strike="noStrike">
                <a:solidFill>
                  <a:schemeClr val="accent1"/>
                </a:solidFill>
                <a:latin typeface="Arial"/>
                <a:ea typeface="Arial"/>
                <a:cs typeface="Arial"/>
                <a:sym typeface="Arial"/>
              </a:rPr>
              <a:t>: Broker Portfolio Risk Report</a:t>
            </a:r>
            <a:endParaRPr b="1" i="0" sz="2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Provides the broker with a comprehensive dashboard where they can view their full Navasana portfolio</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Executive Summary shows total premium and limits, average scan score, and high risk accounts</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The critical vulnerabilities pushing accounts into high risk status are detailed and marked for immediate action</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Improved security posture can result in policyholder incentives that help the broker retain accounts</a:t>
            </a:r>
            <a:endParaRPr b="0" i="0" sz="2000" u="none" cap="none" strike="noStrike">
              <a:solidFill>
                <a:schemeClr val="accent1"/>
              </a:solidFill>
              <a:latin typeface="Arial"/>
              <a:ea typeface="Arial"/>
              <a:cs typeface="Arial"/>
              <a:sym typeface="Arial"/>
            </a:endParaRPr>
          </a:p>
        </p:txBody>
      </p:sp>
      <p:pic>
        <p:nvPicPr>
          <p:cNvPr id="251" name="Google Shape;251;g3be3b649457_0_14" title="Screenshot 2026-01-28 at 5.45.34 PM.png"/>
          <p:cNvPicPr preferRelativeResize="0"/>
          <p:nvPr/>
        </p:nvPicPr>
        <p:blipFill rotWithShape="1">
          <a:blip r:embed="rId3">
            <a:alphaModFix/>
          </a:blip>
          <a:srcRect b="0" l="0" r="0" t="0"/>
          <a:stretch/>
        </p:blipFill>
        <p:spPr>
          <a:xfrm>
            <a:off x="7119622" y="649096"/>
            <a:ext cx="2846202" cy="551732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be3b649457_0_21"/>
          <p:cNvSpPr/>
          <p:nvPr/>
        </p:nvSpPr>
        <p:spPr>
          <a:xfrm>
            <a:off x="11001650" y="183575"/>
            <a:ext cx="1035900" cy="8523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pic>
        <p:nvPicPr>
          <p:cNvPr id="258" name="Google Shape;258;g3be3b649457_0_21" title="Screenshot 2026-01-28 at 5.45.52 PM.png"/>
          <p:cNvPicPr preferRelativeResize="0"/>
          <p:nvPr/>
        </p:nvPicPr>
        <p:blipFill rotWithShape="1">
          <a:blip r:embed="rId3">
            <a:alphaModFix/>
          </a:blip>
          <a:srcRect b="0" l="0" r="0" t="0"/>
          <a:stretch/>
        </p:blipFill>
        <p:spPr>
          <a:xfrm>
            <a:off x="6690141" y="723109"/>
            <a:ext cx="3794550" cy="5157776"/>
          </a:xfrm>
          <a:prstGeom prst="rect">
            <a:avLst/>
          </a:prstGeom>
          <a:noFill/>
          <a:ln>
            <a:noFill/>
          </a:ln>
        </p:spPr>
      </p:pic>
      <p:sp>
        <p:nvSpPr>
          <p:cNvPr id="259" name="Google Shape;259;g3be3b649457_0_21"/>
          <p:cNvSpPr txBox="1"/>
          <p:nvPr/>
        </p:nvSpPr>
        <p:spPr>
          <a:xfrm>
            <a:off x="534275" y="416509"/>
            <a:ext cx="6141900" cy="560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2000" u="sng" cap="none" strike="noStrike">
                <a:solidFill>
                  <a:schemeClr val="accent1"/>
                </a:solidFill>
                <a:latin typeface="Arial"/>
                <a:ea typeface="Arial"/>
                <a:cs typeface="Arial"/>
                <a:sym typeface="Arial"/>
              </a:rPr>
              <a:t>Appendix 2 (cont.)</a:t>
            </a:r>
            <a:r>
              <a:rPr b="1" i="0" lang="en-US" sz="2000" u="none" cap="none" strike="noStrike">
                <a:solidFill>
                  <a:schemeClr val="accent1"/>
                </a:solidFill>
                <a:latin typeface="Arial"/>
                <a:ea typeface="Arial"/>
                <a:cs typeface="Arial"/>
                <a:sym typeface="Arial"/>
              </a:rPr>
              <a:t>:</a:t>
            </a:r>
            <a:r>
              <a:rPr b="1" i="0" lang="en-US" sz="2000" u="sng" cap="none" strike="noStrike">
                <a:solidFill>
                  <a:schemeClr val="accent1"/>
                </a:solidFill>
                <a:latin typeface="Arial"/>
                <a:ea typeface="Arial"/>
                <a:cs typeface="Arial"/>
                <a:sym typeface="Arial"/>
              </a:rPr>
              <a:t> </a:t>
            </a:r>
            <a:endParaRPr b="1" i="0" sz="20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The upcoming renewal timeline provides an at-a-glance overview of which policies the broker has renewing soon</a:t>
            </a:r>
            <a:endParaRPr b="0" i="0" sz="2000" u="none" cap="none" strike="noStrike">
              <a:solidFill>
                <a:schemeClr val="accent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accent1"/>
              </a:solidFill>
              <a:latin typeface="Arial"/>
              <a:ea typeface="Arial"/>
              <a:cs typeface="Arial"/>
              <a:sym typeface="Arial"/>
            </a:endParaRPr>
          </a:p>
          <a:p>
            <a:pPr indent="-355600" lvl="0" marL="457200" marR="0" rtl="0" algn="l">
              <a:lnSpc>
                <a:spcPct val="100000"/>
              </a:lnSpc>
              <a:spcBef>
                <a:spcPts val="0"/>
              </a:spcBef>
              <a:spcAft>
                <a:spcPts val="0"/>
              </a:spcAft>
              <a:buClr>
                <a:schemeClr val="accent1"/>
              </a:buClr>
              <a:buSzPts val="2000"/>
              <a:buFont typeface="Arial"/>
              <a:buChar char="●"/>
            </a:pPr>
            <a:r>
              <a:rPr b="0" i="0" lang="en-US" sz="2000" u="none" cap="none" strike="noStrike">
                <a:solidFill>
                  <a:schemeClr val="accent1"/>
                </a:solidFill>
                <a:latin typeface="Arial"/>
                <a:ea typeface="Arial"/>
                <a:cs typeface="Arial"/>
                <a:sym typeface="Arial"/>
              </a:rPr>
              <a:t>Early outreach on renewals allows the policyholder to review their security recommendations prior to renewal quotation</a:t>
            </a:r>
            <a:endParaRPr b="0" i="0" sz="2000" u="none" cap="none" strike="noStrike">
              <a:solidFill>
                <a:schemeClr val="accen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5"/>
          <p:cNvSpPr/>
          <p:nvPr/>
        </p:nvSpPr>
        <p:spPr>
          <a:xfrm>
            <a:off x="625375" y="1242300"/>
            <a:ext cx="10464300" cy="5189100"/>
          </a:xfrm>
          <a:prstGeom prst="rect">
            <a:avLst/>
          </a:prstGeom>
          <a:noFill/>
          <a:ln>
            <a:noFill/>
          </a:ln>
        </p:spPr>
        <p:txBody>
          <a:bodyPr anchorCtr="0" anchor="t" bIns="91425" lIns="91425" spcFirstLastPara="1" rIns="91425" wrap="square" tIns="91425">
            <a:noAutofit/>
          </a:bodyPr>
          <a:lstStyle/>
          <a:p>
            <a:pPr indent="0" lvl="0" marL="0" marR="0" rtl="0" algn="l">
              <a:lnSpc>
                <a:spcPct val="125000"/>
              </a:lnSpc>
              <a:spcBef>
                <a:spcPts val="0"/>
              </a:spcBef>
              <a:spcAft>
                <a:spcPts val="0"/>
              </a:spcAft>
              <a:buClr>
                <a:srgbClr val="000000"/>
              </a:buClr>
              <a:buSzPts val="1800"/>
              <a:buFont typeface="Arial"/>
              <a:buNone/>
            </a:pPr>
            <a:r>
              <a:rPr b="0" i="0" lang="en-US" sz="1700" u="none" cap="none" strike="noStrike">
                <a:solidFill>
                  <a:schemeClr val="accent1"/>
                </a:solidFill>
                <a:latin typeface="Montserrat Medium"/>
                <a:ea typeface="Montserrat Medium"/>
                <a:cs typeface="Montserrat Medium"/>
                <a:sym typeface="Montserrat Medium"/>
              </a:rPr>
              <a:t>Navasana is an Insurtech policyholder-centric cyber insurance MGA providing services to US small and middle-market organizations with revenues up to $500m. We combine disciplined underwriting with proprietary AI-enabled technology and services to help policyholders actively reduce cyber risk over time.  </a:t>
            </a:r>
            <a:endParaRPr b="0" i="0" sz="1700" u="none" cap="none" strike="noStrike">
              <a:solidFill>
                <a:schemeClr val="accent1"/>
              </a:solidFill>
              <a:latin typeface="Montserrat Medium"/>
              <a:ea typeface="Montserrat Medium"/>
              <a:cs typeface="Montserrat Medium"/>
              <a:sym typeface="Montserrat Medium"/>
            </a:endParaRPr>
          </a:p>
          <a:p>
            <a:pPr indent="0" lvl="0" marL="0" marR="0" rtl="0" algn="l">
              <a:lnSpc>
                <a:spcPct val="125000"/>
              </a:lnSpc>
              <a:spcBef>
                <a:spcPts val="0"/>
              </a:spcBef>
              <a:spcAft>
                <a:spcPts val="0"/>
              </a:spcAft>
              <a:buClr>
                <a:srgbClr val="000000"/>
              </a:buClr>
              <a:buSzPts val="1800"/>
              <a:buFont typeface="Arial"/>
              <a:buNone/>
            </a:pPr>
            <a:r>
              <a:t/>
            </a:r>
            <a:endParaRPr b="0" i="0" sz="1700" u="none" cap="none" strike="noStrike">
              <a:solidFill>
                <a:schemeClr val="accent1"/>
              </a:solidFill>
              <a:latin typeface="Montserrat Medium"/>
              <a:ea typeface="Montserrat Medium"/>
              <a:cs typeface="Montserrat Medium"/>
              <a:sym typeface="Montserrat Medium"/>
            </a:endParaRPr>
          </a:p>
          <a:p>
            <a:pPr indent="0" lvl="0" marL="0" marR="0" rtl="0" algn="l">
              <a:lnSpc>
                <a:spcPct val="125000"/>
              </a:lnSpc>
              <a:spcBef>
                <a:spcPts val="0"/>
              </a:spcBef>
              <a:spcAft>
                <a:spcPts val="0"/>
              </a:spcAft>
              <a:buClr>
                <a:srgbClr val="000000"/>
              </a:buClr>
              <a:buSzPts val="1800"/>
              <a:buFont typeface="Arial"/>
              <a:buNone/>
            </a:pPr>
            <a:r>
              <a:rPr b="0" i="0" lang="en-US" sz="1700" u="none" cap="none" strike="noStrike">
                <a:solidFill>
                  <a:schemeClr val="accent1"/>
                </a:solidFill>
                <a:latin typeface="Montserrat Medium"/>
                <a:ea typeface="Montserrat Medium"/>
                <a:cs typeface="Montserrat Medium"/>
                <a:sym typeface="Montserrat Medium"/>
              </a:rPr>
              <a:t>Founded by a team with deep expertise in cyber insurance and cybersecurity, Navasana was built to address the shortcomings of the first-wave Insurtech MGAs: static risk assessment, limited post-bind engagement, and weak feedback loops between underwriting and claims.  Our platform integrates across the entire insurance lifecycle, enabling precise risk selection, continuous risk posture improvement, and streamlining the cyber claim response process.  </a:t>
            </a:r>
            <a:endParaRPr b="0" i="0" sz="1700" u="none" cap="none" strike="noStrike">
              <a:solidFill>
                <a:schemeClr val="accent1"/>
              </a:solidFill>
              <a:latin typeface="Montserrat Medium"/>
              <a:ea typeface="Montserrat Medium"/>
              <a:cs typeface="Montserrat Medium"/>
              <a:sym typeface="Montserrat Medium"/>
            </a:endParaRPr>
          </a:p>
          <a:p>
            <a:pPr indent="0" lvl="0" marL="0" marR="0" rtl="0" algn="l">
              <a:lnSpc>
                <a:spcPct val="125000"/>
              </a:lnSpc>
              <a:spcBef>
                <a:spcPts val="0"/>
              </a:spcBef>
              <a:spcAft>
                <a:spcPts val="0"/>
              </a:spcAft>
              <a:buClr>
                <a:srgbClr val="000000"/>
              </a:buClr>
              <a:buSzPts val="1800"/>
              <a:buFont typeface="Arial"/>
              <a:buNone/>
            </a:pPr>
            <a:r>
              <a:t/>
            </a:r>
            <a:endParaRPr b="0" i="0" sz="1700" u="none" cap="none" strike="noStrike">
              <a:solidFill>
                <a:schemeClr val="accent1"/>
              </a:solidFill>
              <a:latin typeface="Montserrat Medium"/>
              <a:ea typeface="Montserrat Medium"/>
              <a:cs typeface="Montserrat Medium"/>
              <a:sym typeface="Montserrat Medium"/>
            </a:endParaRPr>
          </a:p>
          <a:p>
            <a:pPr indent="0" lvl="0" marL="0" marR="0" rtl="0" algn="l">
              <a:lnSpc>
                <a:spcPct val="125000"/>
              </a:lnSpc>
              <a:spcBef>
                <a:spcPts val="0"/>
              </a:spcBef>
              <a:spcAft>
                <a:spcPts val="0"/>
              </a:spcAft>
              <a:buClr>
                <a:srgbClr val="000000"/>
              </a:buClr>
              <a:buSzPts val="1800"/>
              <a:buFont typeface="Arial"/>
              <a:buNone/>
            </a:pPr>
            <a:r>
              <a:rPr b="0" i="0" lang="en-US" sz="1700" u="none" cap="none" strike="noStrike">
                <a:solidFill>
                  <a:schemeClr val="accent1"/>
                </a:solidFill>
                <a:latin typeface="Montserrat Medium"/>
                <a:ea typeface="Montserrat Medium"/>
                <a:cs typeface="Montserrat Medium"/>
                <a:sym typeface="Montserrat Medium"/>
              </a:rPr>
              <a:t>By aligning risk transfer with risk improvement, Navasana is building a scalable, durable cyber insurance business designed to deliver sustainable performance for policyholders, distribution partners, and reinsurers.  </a:t>
            </a:r>
            <a:endParaRPr b="0" i="0" sz="1700" u="none" cap="none" strike="noStrike">
              <a:solidFill>
                <a:schemeClr val="accent1"/>
              </a:solidFill>
              <a:latin typeface="Montserrat Medium"/>
              <a:ea typeface="Montserrat Medium"/>
              <a:cs typeface="Montserrat Medium"/>
              <a:sym typeface="Montserrat Medium"/>
            </a:endParaRPr>
          </a:p>
        </p:txBody>
      </p:sp>
      <p:sp>
        <p:nvSpPr>
          <p:cNvPr id="95" name="Google Shape;95;p5"/>
          <p:cNvSpPr txBox="1"/>
          <p:nvPr/>
        </p:nvSpPr>
        <p:spPr>
          <a:xfrm>
            <a:off x="609374" y="630200"/>
            <a:ext cx="67740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Executive Summary - Overview</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g3c762dd5427_1_193"/>
          <p:cNvSpPr txBox="1"/>
          <p:nvPr/>
        </p:nvSpPr>
        <p:spPr>
          <a:xfrm>
            <a:off x="609375" y="630200"/>
            <a:ext cx="56403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b="1" lang="en-US" sz="2800">
                <a:solidFill>
                  <a:schemeClr val="dk1"/>
                </a:solidFill>
                <a:latin typeface="Roboto"/>
                <a:ea typeface="Roboto"/>
                <a:cs typeface="Roboto"/>
                <a:sym typeface="Roboto"/>
              </a:rPr>
              <a:t>FOUNDING TEAM</a:t>
            </a:r>
            <a:endParaRPr/>
          </a:p>
        </p:txBody>
      </p:sp>
      <p:sp>
        <p:nvSpPr>
          <p:cNvPr id="101" name="Google Shape;101;g3c762dd5427_1_193"/>
          <p:cNvSpPr txBox="1"/>
          <p:nvPr/>
        </p:nvSpPr>
        <p:spPr>
          <a:xfrm>
            <a:off x="4255579" y="2897177"/>
            <a:ext cx="1961400" cy="626400"/>
          </a:xfrm>
          <a:prstGeom prst="rect">
            <a:avLst/>
          </a:prstGeom>
          <a:noFill/>
          <a:ln>
            <a:noFill/>
          </a:ln>
        </p:spPr>
        <p:txBody>
          <a:bodyPr anchorCtr="0" anchor="t" bIns="57050" lIns="114150" spcFirstLastPara="1" rIns="114150" wrap="square" tIns="57050">
            <a:spAutoFit/>
          </a:bodyPr>
          <a:lstStyle/>
          <a:p>
            <a:pPr indent="0" lvl="0" marL="0" marR="0" rtl="0" algn="ctr">
              <a:lnSpc>
                <a:spcPct val="120000"/>
              </a:lnSpc>
              <a:spcBef>
                <a:spcPts val="0"/>
              </a:spcBef>
              <a:spcAft>
                <a:spcPts val="0"/>
              </a:spcAft>
              <a:buNone/>
            </a:pPr>
            <a:r>
              <a:rPr b="1" lang="en-US" sz="1623">
                <a:solidFill>
                  <a:srgbClr val="3F3F3F"/>
                </a:solidFill>
                <a:latin typeface="Roboto"/>
                <a:ea typeface="Roboto"/>
                <a:cs typeface="Roboto"/>
                <a:sym typeface="Roboto"/>
              </a:rPr>
              <a:t>Brett Anderson</a:t>
            </a:r>
            <a:endParaRPr sz="874"/>
          </a:p>
          <a:p>
            <a:pPr indent="0" lvl="0" marL="0" marR="0" rtl="0" algn="ctr">
              <a:lnSpc>
                <a:spcPct val="120000"/>
              </a:lnSpc>
              <a:spcBef>
                <a:spcPts val="0"/>
              </a:spcBef>
              <a:spcAft>
                <a:spcPts val="0"/>
              </a:spcAft>
              <a:buNone/>
            </a:pPr>
            <a:r>
              <a:rPr i="1" lang="en-US" sz="1373">
                <a:solidFill>
                  <a:srgbClr val="3F3F3F"/>
                </a:solidFill>
                <a:latin typeface="Roboto"/>
                <a:ea typeface="Roboto"/>
                <a:cs typeface="Roboto"/>
                <a:sym typeface="Roboto"/>
              </a:rPr>
              <a:t>Strategy</a:t>
            </a:r>
            <a:endParaRPr i="1" sz="1373">
              <a:solidFill>
                <a:srgbClr val="3F3F3F"/>
              </a:solidFill>
              <a:latin typeface="Roboto"/>
              <a:ea typeface="Roboto"/>
              <a:cs typeface="Roboto"/>
              <a:sym typeface="Roboto"/>
            </a:endParaRPr>
          </a:p>
        </p:txBody>
      </p:sp>
      <p:pic>
        <p:nvPicPr>
          <p:cNvPr id="102" name="Google Shape;102;g3c762dd5427_1_193"/>
          <p:cNvPicPr preferRelativeResize="0"/>
          <p:nvPr/>
        </p:nvPicPr>
        <p:blipFill rotWithShape="1">
          <a:blip r:embed="rId4">
            <a:alphaModFix/>
          </a:blip>
          <a:srcRect b="1023" l="3994" r="4606" t="7577"/>
          <a:stretch/>
        </p:blipFill>
        <p:spPr>
          <a:xfrm>
            <a:off x="866433" y="1398580"/>
            <a:ext cx="1381440" cy="1381440"/>
          </a:xfrm>
          <a:prstGeom prst="rect">
            <a:avLst/>
          </a:prstGeom>
          <a:noFill/>
          <a:ln>
            <a:noFill/>
          </a:ln>
        </p:spPr>
      </p:pic>
      <p:pic>
        <p:nvPicPr>
          <p:cNvPr id="103" name="Google Shape;103;g3c762dd5427_1_193"/>
          <p:cNvPicPr preferRelativeResize="0"/>
          <p:nvPr/>
        </p:nvPicPr>
        <p:blipFill>
          <a:blip r:embed="rId5">
            <a:alphaModFix/>
          </a:blip>
          <a:stretch>
            <a:fillRect/>
          </a:stretch>
        </p:blipFill>
        <p:spPr>
          <a:xfrm>
            <a:off x="4545482" y="1398580"/>
            <a:ext cx="1381439" cy="1381439"/>
          </a:xfrm>
          <a:prstGeom prst="rect">
            <a:avLst/>
          </a:prstGeom>
          <a:noFill/>
          <a:ln>
            <a:noFill/>
          </a:ln>
        </p:spPr>
      </p:pic>
      <p:pic>
        <p:nvPicPr>
          <p:cNvPr id="104" name="Google Shape;104;g3c762dd5427_1_193"/>
          <p:cNvPicPr preferRelativeResize="0"/>
          <p:nvPr/>
        </p:nvPicPr>
        <p:blipFill>
          <a:blip r:embed="rId6">
            <a:alphaModFix/>
          </a:blip>
          <a:stretch>
            <a:fillRect/>
          </a:stretch>
        </p:blipFill>
        <p:spPr>
          <a:xfrm>
            <a:off x="866433" y="3647511"/>
            <a:ext cx="1381439" cy="1381439"/>
          </a:xfrm>
          <a:prstGeom prst="rect">
            <a:avLst/>
          </a:prstGeom>
          <a:noFill/>
          <a:ln>
            <a:noFill/>
          </a:ln>
        </p:spPr>
      </p:pic>
      <p:pic>
        <p:nvPicPr>
          <p:cNvPr id="105" name="Google Shape;105;g3c762dd5427_1_193"/>
          <p:cNvPicPr preferRelativeResize="0"/>
          <p:nvPr/>
        </p:nvPicPr>
        <p:blipFill rotWithShape="1">
          <a:blip r:embed="rId7">
            <a:alphaModFix/>
          </a:blip>
          <a:srcRect b="847" l="4824" r="10386" t="14363"/>
          <a:stretch/>
        </p:blipFill>
        <p:spPr>
          <a:xfrm>
            <a:off x="2683029" y="1398580"/>
            <a:ext cx="1381439" cy="1381439"/>
          </a:xfrm>
          <a:prstGeom prst="rect">
            <a:avLst/>
          </a:prstGeom>
          <a:noFill/>
          <a:ln>
            <a:noFill/>
          </a:ln>
        </p:spPr>
      </p:pic>
      <p:pic>
        <p:nvPicPr>
          <p:cNvPr id="106" name="Google Shape;106;g3c762dd5427_1_193"/>
          <p:cNvPicPr preferRelativeResize="0"/>
          <p:nvPr/>
        </p:nvPicPr>
        <p:blipFill rotWithShape="1">
          <a:blip r:embed="rId8">
            <a:alphaModFix/>
          </a:blip>
          <a:srcRect b="17985" l="7375" r="12367" t="1757"/>
          <a:stretch/>
        </p:blipFill>
        <p:spPr>
          <a:xfrm>
            <a:off x="2683029" y="3647511"/>
            <a:ext cx="1381440" cy="1381440"/>
          </a:xfrm>
          <a:prstGeom prst="rect">
            <a:avLst/>
          </a:prstGeom>
          <a:noFill/>
          <a:ln>
            <a:noFill/>
          </a:ln>
        </p:spPr>
      </p:pic>
      <p:sp>
        <p:nvSpPr>
          <p:cNvPr id="107" name="Google Shape;107;g3c762dd5427_1_193"/>
          <p:cNvSpPr txBox="1"/>
          <p:nvPr/>
        </p:nvSpPr>
        <p:spPr>
          <a:xfrm>
            <a:off x="2393126" y="2897177"/>
            <a:ext cx="1961400" cy="626400"/>
          </a:xfrm>
          <a:prstGeom prst="rect">
            <a:avLst/>
          </a:prstGeom>
          <a:noFill/>
          <a:ln>
            <a:noFill/>
          </a:ln>
        </p:spPr>
        <p:txBody>
          <a:bodyPr anchorCtr="0" anchor="t" bIns="57050" lIns="114150" spcFirstLastPara="1" rIns="114150" wrap="square" tIns="57050">
            <a:spAutoFit/>
          </a:bodyPr>
          <a:lstStyle/>
          <a:p>
            <a:pPr indent="0" lvl="0" marL="0" marR="0" rtl="0" algn="ctr">
              <a:lnSpc>
                <a:spcPct val="120000"/>
              </a:lnSpc>
              <a:spcBef>
                <a:spcPts val="0"/>
              </a:spcBef>
              <a:spcAft>
                <a:spcPts val="0"/>
              </a:spcAft>
              <a:buNone/>
            </a:pPr>
            <a:r>
              <a:rPr b="1" lang="en-US" sz="1623">
                <a:solidFill>
                  <a:srgbClr val="3F3F3F"/>
                </a:solidFill>
                <a:latin typeface="Roboto"/>
                <a:ea typeface="Roboto"/>
                <a:cs typeface="Roboto"/>
                <a:sym typeface="Roboto"/>
              </a:rPr>
              <a:t>Matthew Zeier</a:t>
            </a:r>
            <a:endParaRPr sz="874"/>
          </a:p>
          <a:p>
            <a:pPr indent="0" lvl="0" marL="0" marR="0" rtl="0" algn="ctr">
              <a:lnSpc>
                <a:spcPct val="120000"/>
              </a:lnSpc>
              <a:spcBef>
                <a:spcPts val="0"/>
              </a:spcBef>
              <a:spcAft>
                <a:spcPts val="0"/>
              </a:spcAft>
              <a:buNone/>
            </a:pPr>
            <a:r>
              <a:rPr i="1" lang="en-US" sz="1373">
                <a:solidFill>
                  <a:srgbClr val="3F3F3F"/>
                </a:solidFill>
                <a:latin typeface="Roboto"/>
                <a:ea typeface="Roboto"/>
                <a:cs typeface="Roboto"/>
                <a:sym typeface="Roboto"/>
              </a:rPr>
              <a:t>AI/ML</a:t>
            </a:r>
            <a:endParaRPr i="1" sz="1373">
              <a:solidFill>
                <a:srgbClr val="3F3F3F"/>
              </a:solidFill>
              <a:latin typeface="Roboto"/>
              <a:ea typeface="Roboto"/>
              <a:cs typeface="Roboto"/>
              <a:sym typeface="Roboto"/>
            </a:endParaRPr>
          </a:p>
        </p:txBody>
      </p:sp>
      <p:sp>
        <p:nvSpPr>
          <p:cNvPr id="108" name="Google Shape;108;g3c762dd5427_1_193"/>
          <p:cNvSpPr txBox="1"/>
          <p:nvPr/>
        </p:nvSpPr>
        <p:spPr>
          <a:xfrm>
            <a:off x="576531" y="5118401"/>
            <a:ext cx="1961400" cy="626400"/>
          </a:xfrm>
          <a:prstGeom prst="rect">
            <a:avLst/>
          </a:prstGeom>
          <a:noFill/>
          <a:ln>
            <a:noFill/>
          </a:ln>
        </p:spPr>
        <p:txBody>
          <a:bodyPr anchorCtr="0" anchor="t" bIns="57050" lIns="114150" spcFirstLastPara="1" rIns="114150" wrap="square" tIns="57050">
            <a:spAutoFit/>
          </a:bodyPr>
          <a:lstStyle/>
          <a:p>
            <a:pPr indent="0" lvl="0" marL="0" marR="0" rtl="0" algn="ctr">
              <a:lnSpc>
                <a:spcPct val="120000"/>
              </a:lnSpc>
              <a:spcBef>
                <a:spcPts val="0"/>
              </a:spcBef>
              <a:spcAft>
                <a:spcPts val="0"/>
              </a:spcAft>
              <a:buNone/>
            </a:pPr>
            <a:r>
              <a:rPr b="1" lang="en-US" sz="1623">
                <a:solidFill>
                  <a:srgbClr val="3F3F3F"/>
                </a:solidFill>
                <a:latin typeface="Roboto"/>
                <a:ea typeface="Roboto"/>
                <a:cs typeface="Roboto"/>
                <a:sym typeface="Roboto"/>
              </a:rPr>
              <a:t>Brian Hurd</a:t>
            </a:r>
            <a:endParaRPr sz="874"/>
          </a:p>
          <a:p>
            <a:pPr indent="0" lvl="0" marL="0" marR="0" rtl="0" algn="ctr">
              <a:lnSpc>
                <a:spcPct val="120000"/>
              </a:lnSpc>
              <a:spcBef>
                <a:spcPts val="0"/>
              </a:spcBef>
              <a:spcAft>
                <a:spcPts val="0"/>
              </a:spcAft>
              <a:buNone/>
            </a:pPr>
            <a:r>
              <a:rPr i="1" lang="en-US" sz="1373">
                <a:solidFill>
                  <a:srgbClr val="3F3F3F"/>
                </a:solidFill>
                <a:latin typeface="Roboto"/>
                <a:ea typeface="Roboto"/>
                <a:cs typeface="Roboto"/>
                <a:sym typeface="Roboto"/>
              </a:rPr>
              <a:t>Operations</a:t>
            </a:r>
            <a:endParaRPr i="1" sz="1373">
              <a:solidFill>
                <a:srgbClr val="3F3F3F"/>
              </a:solidFill>
              <a:latin typeface="Roboto"/>
              <a:ea typeface="Roboto"/>
              <a:cs typeface="Roboto"/>
              <a:sym typeface="Roboto"/>
            </a:endParaRPr>
          </a:p>
        </p:txBody>
      </p:sp>
      <p:sp>
        <p:nvSpPr>
          <p:cNvPr id="109" name="Google Shape;109;g3c762dd5427_1_193"/>
          <p:cNvSpPr txBox="1"/>
          <p:nvPr/>
        </p:nvSpPr>
        <p:spPr>
          <a:xfrm>
            <a:off x="576531" y="2897177"/>
            <a:ext cx="1961400" cy="626400"/>
          </a:xfrm>
          <a:prstGeom prst="rect">
            <a:avLst/>
          </a:prstGeom>
          <a:noFill/>
          <a:ln>
            <a:noFill/>
          </a:ln>
        </p:spPr>
        <p:txBody>
          <a:bodyPr anchorCtr="0" anchor="t" bIns="57050" lIns="114150" spcFirstLastPara="1" rIns="114150" wrap="square" tIns="57050">
            <a:spAutoFit/>
          </a:bodyPr>
          <a:lstStyle/>
          <a:p>
            <a:pPr indent="0" lvl="0" marL="0" marR="0" rtl="0" algn="ctr">
              <a:lnSpc>
                <a:spcPct val="120000"/>
              </a:lnSpc>
              <a:spcBef>
                <a:spcPts val="0"/>
              </a:spcBef>
              <a:spcAft>
                <a:spcPts val="0"/>
              </a:spcAft>
              <a:buNone/>
            </a:pPr>
            <a:r>
              <a:rPr b="1" lang="en-US" sz="1623">
                <a:solidFill>
                  <a:srgbClr val="3F3F3F"/>
                </a:solidFill>
                <a:latin typeface="Roboto"/>
                <a:ea typeface="Roboto"/>
                <a:cs typeface="Roboto"/>
                <a:sym typeface="Roboto"/>
              </a:rPr>
              <a:t>Manu Singh</a:t>
            </a:r>
            <a:endParaRPr sz="874"/>
          </a:p>
          <a:p>
            <a:pPr indent="0" lvl="0" marL="0" marR="0" rtl="0" algn="ctr">
              <a:lnSpc>
                <a:spcPct val="120000"/>
              </a:lnSpc>
              <a:spcBef>
                <a:spcPts val="0"/>
              </a:spcBef>
              <a:spcAft>
                <a:spcPts val="0"/>
              </a:spcAft>
              <a:buNone/>
            </a:pPr>
            <a:r>
              <a:rPr i="1" lang="en-US" sz="1373">
                <a:solidFill>
                  <a:srgbClr val="3F3F3F"/>
                </a:solidFill>
                <a:latin typeface="Roboto"/>
                <a:ea typeface="Roboto"/>
                <a:cs typeface="Roboto"/>
                <a:sym typeface="Roboto"/>
              </a:rPr>
              <a:t>Chief Executive</a:t>
            </a:r>
            <a:endParaRPr i="1" sz="1373">
              <a:solidFill>
                <a:srgbClr val="3F3F3F"/>
              </a:solidFill>
              <a:latin typeface="Roboto"/>
              <a:ea typeface="Roboto"/>
              <a:cs typeface="Roboto"/>
              <a:sym typeface="Roboto"/>
            </a:endParaRPr>
          </a:p>
        </p:txBody>
      </p:sp>
      <p:sp>
        <p:nvSpPr>
          <p:cNvPr id="110" name="Google Shape;110;g3c762dd5427_1_193"/>
          <p:cNvSpPr txBox="1"/>
          <p:nvPr/>
        </p:nvSpPr>
        <p:spPr>
          <a:xfrm>
            <a:off x="2393126" y="5118401"/>
            <a:ext cx="1961400" cy="626400"/>
          </a:xfrm>
          <a:prstGeom prst="rect">
            <a:avLst/>
          </a:prstGeom>
          <a:noFill/>
          <a:ln>
            <a:noFill/>
          </a:ln>
        </p:spPr>
        <p:txBody>
          <a:bodyPr anchorCtr="0" anchor="t" bIns="57050" lIns="114150" spcFirstLastPara="1" rIns="114150" wrap="square" tIns="57050">
            <a:spAutoFit/>
          </a:bodyPr>
          <a:lstStyle/>
          <a:p>
            <a:pPr indent="0" lvl="0" marL="0" marR="0" rtl="0" algn="ctr">
              <a:lnSpc>
                <a:spcPct val="120000"/>
              </a:lnSpc>
              <a:spcBef>
                <a:spcPts val="0"/>
              </a:spcBef>
              <a:spcAft>
                <a:spcPts val="0"/>
              </a:spcAft>
              <a:buNone/>
            </a:pPr>
            <a:r>
              <a:rPr b="1" lang="en-US" sz="1623">
                <a:solidFill>
                  <a:srgbClr val="3F3F3F"/>
                </a:solidFill>
                <a:latin typeface="Roboto"/>
                <a:ea typeface="Roboto"/>
                <a:cs typeface="Roboto"/>
                <a:sym typeface="Roboto"/>
              </a:rPr>
              <a:t>Joel Fehrman</a:t>
            </a:r>
            <a:endParaRPr sz="874"/>
          </a:p>
          <a:p>
            <a:pPr indent="0" lvl="0" marL="0" marR="0" rtl="0" algn="ctr">
              <a:lnSpc>
                <a:spcPct val="120000"/>
              </a:lnSpc>
              <a:spcBef>
                <a:spcPts val="0"/>
              </a:spcBef>
              <a:spcAft>
                <a:spcPts val="0"/>
              </a:spcAft>
              <a:buNone/>
            </a:pPr>
            <a:r>
              <a:rPr i="1" lang="en-US" sz="1373">
                <a:solidFill>
                  <a:srgbClr val="3F3F3F"/>
                </a:solidFill>
                <a:latin typeface="Roboto"/>
                <a:ea typeface="Roboto"/>
                <a:cs typeface="Roboto"/>
                <a:sym typeface="Roboto"/>
              </a:rPr>
              <a:t>Underwriting</a:t>
            </a:r>
            <a:endParaRPr i="1" sz="1373">
              <a:solidFill>
                <a:srgbClr val="3F3F3F"/>
              </a:solidFill>
              <a:latin typeface="Roboto"/>
              <a:ea typeface="Roboto"/>
              <a:cs typeface="Roboto"/>
              <a:sym typeface="Roboto"/>
            </a:endParaRPr>
          </a:p>
        </p:txBody>
      </p:sp>
      <p:sp>
        <p:nvSpPr>
          <p:cNvPr id="111" name="Google Shape;111;g3c762dd5427_1_193"/>
          <p:cNvSpPr txBox="1"/>
          <p:nvPr/>
        </p:nvSpPr>
        <p:spPr>
          <a:xfrm>
            <a:off x="4255579" y="5118401"/>
            <a:ext cx="1961400" cy="626400"/>
          </a:xfrm>
          <a:prstGeom prst="rect">
            <a:avLst/>
          </a:prstGeom>
          <a:noFill/>
          <a:ln>
            <a:noFill/>
          </a:ln>
        </p:spPr>
        <p:txBody>
          <a:bodyPr anchorCtr="0" anchor="t" bIns="57050" lIns="114150" spcFirstLastPara="1" rIns="114150" wrap="square" tIns="57050">
            <a:spAutoFit/>
          </a:bodyPr>
          <a:lstStyle/>
          <a:p>
            <a:pPr indent="0" lvl="0" marL="0" marR="0" rtl="0" algn="ctr">
              <a:lnSpc>
                <a:spcPct val="120000"/>
              </a:lnSpc>
              <a:spcBef>
                <a:spcPts val="0"/>
              </a:spcBef>
              <a:spcAft>
                <a:spcPts val="0"/>
              </a:spcAft>
              <a:buNone/>
            </a:pPr>
            <a:r>
              <a:rPr b="1" lang="en-US" sz="1623">
                <a:solidFill>
                  <a:srgbClr val="3F3F3F"/>
                </a:solidFill>
                <a:latin typeface="Roboto"/>
                <a:ea typeface="Roboto"/>
                <a:cs typeface="Roboto"/>
                <a:sym typeface="Roboto"/>
              </a:rPr>
              <a:t>Shree Atreya</a:t>
            </a:r>
            <a:endParaRPr sz="874"/>
          </a:p>
          <a:p>
            <a:pPr indent="0" lvl="0" marL="0" marR="0" rtl="0" algn="ctr">
              <a:lnSpc>
                <a:spcPct val="120000"/>
              </a:lnSpc>
              <a:spcBef>
                <a:spcPts val="0"/>
              </a:spcBef>
              <a:spcAft>
                <a:spcPts val="0"/>
              </a:spcAft>
              <a:buNone/>
            </a:pPr>
            <a:r>
              <a:rPr i="1" lang="en-US" sz="1373">
                <a:solidFill>
                  <a:srgbClr val="3F3F3F"/>
                </a:solidFill>
                <a:latin typeface="Roboto"/>
                <a:ea typeface="Roboto"/>
                <a:cs typeface="Roboto"/>
                <a:sym typeface="Roboto"/>
              </a:rPr>
              <a:t>Engineering</a:t>
            </a:r>
            <a:endParaRPr i="1" sz="1373">
              <a:solidFill>
                <a:srgbClr val="3F3F3F"/>
              </a:solidFill>
              <a:latin typeface="Roboto"/>
              <a:ea typeface="Roboto"/>
              <a:cs typeface="Roboto"/>
              <a:sym typeface="Roboto"/>
            </a:endParaRPr>
          </a:p>
        </p:txBody>
      </p:sp>
      <p:pic>
        <p:nvPicPr>
          <p:cNvPr id="112" name="Google Shape;112;g3c762dd5427_1_193" title="Shree-pic.png"/>
          <p:cNvPicPr preferRelativeResize="0"/>
          <p:nvPr/>
        </p:nvPicPr>
        <p:blipFill rotWithShape="1">
          <a:blip r:embed="rId9">
            <a:alphaModFix/>
          </a:blip>
          <a:srcRect b="0" l="0" r="0" t="26627"/>
          <a:stretch/>
        </p:blipFill>
        <p:spPr>
          <a:xfrm>
            <a:off x="4515875" y="3640725"/>
            <a:ext cx="1380745" cy="138074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g3be3b649457_2_0"/>
          <p:cNvSpPr txBox="1"/>
          <p:nvPr/>
        </p:nvSpPr>
        <p:spPr>
          <a:xfrm>
            <a:off x="11291888" y="6589753"/>
            <a:ext cx="649500" cy="2616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100"/>
              <a:buFont typeface="Arial"/>
              <a:buNone/>
            </a:pPr>
            <a:fld id="{00000000-1234-1234-1234-123412341234}" type="slidenum">
              <a:rPr b="0" i="0" lang="en-US" sz="1100" u="none" cap="none" strike="noStrike">
                <a:solidFill>
                  <a:schemeClr val="lt1"/>
                </a:solidFill>
                <a:latin typeface="Roboto"/>
                <a:ea typeface="Roboto"/>
                <a:cs typeface="Roboto"/>
                <a:sym typeface="Roboto"/>
              </a:rPr>
              <a:t>‹#›</a:t>
            </a:fld>
            <a:endParaRPr b="0" i="0" sz="1100" u="none" cap="none" strike="noStrike">
              <a:solidFill>
                <a:schemeClr val="lt1"/>
              </a:solidFill>
              <a:latin typeface="Roboto"/>
              <a:ea typeface="Roboto"/>
              <a:cs typeface="Roboto"/>
              <a:sym typeface="Roboto"/>
            </a:endParaRPr>
          </a:p>
        </p:txBody>
      </p:sp>
      <p:sp>
        <p:nvSpPr>
          <p:cNvPr id="118" name="Google Shape;118;g3be3b649457_2_0"/>
          <p:cNvSpPr/>
          <p:nvPr/>
        </p:nvSpPr>
        <p:spPr>
          <a:xfrm>
            <a:off x="-207166" y="1762981"/>
            <a:ext cx="5185259" cy="4537975"/>
          </a:xfrm>
          <a:custGeom>
            <a:rect b="b" l="l" r="r" t="t"/>
            <a:pathLst>
              <a:path extrusionOk="0" h="3971969" w="4868788">
                <a:moveTo>
                  <a:pt x="2811803" y="3516552"/>
                </a:moveTo>
                <a:lnTo>
                  <a:pt x="3082527" y="3971970"/>
                </a:lnTo>
                <a:lnTo>
                  <a:pt x="4868789" y="3971970"/>
                </a:lnTo>
                <a:lnTo>
                  <a:pt x="2640941" y="121531"/>
                </a:lnTo>
                <a:cubicBezTo>
                  <a:pt x="2547073" y="-40664"/>
                  <a:pt x="2312771" y="-40479"/>
                  <a:pt x="2219180" y="121900"/>
                </a:cubicBezTo>
                <a:lnTo>
                  <a:pt x="0" y="3971878"/>
                </a:lnTo>
                <a:lnTo>
                  <a:pt x="1763209" y="3971878"/>
                </a:lnTo>
                <a:lnTo>
                  <a:pt x="2029876" y="3518489"/>
                </a:lnTo>
                <a:cubicBezTo>
                  <a:pt x="2244076" y="3154266"/>
                  <a:pt x="2596036" y="3153343"/>
                  <a:pt x="2811803" y="3516460"/>
                </a:cubicBezTo>
                <a:close/>
              </a:path>
            </a:pathLst>
          </a:custGeom>
          <a:solidFill>
            <a:schemeClr val="accent1"/>
          </a:solidFill>
          <a:ln cap="flat" cmpd="sng" w="762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
        <p:nvSpPr>
          <p:cNvPr id="119" name="Google Shape;119;g3be3b649457_2_0"/>
          <p:cNvSpPr/>
          <p:nvPr/>
        </p:nvSpPr>
        <p:spPr>
          <a:xfrm>
            <a:off x="536235" y="3251296"/>
            <a:ext cx="3736795" cy="3048486"/>
          </a:xfrm>
          <a:custGeom>
            <a:rect b="b" l="l" r="r" t="t"/>
            <a:pathLst>
              <a:path extrusionOk="0" h="3971969" w="4868788">
                <a:moveTo>
                  <a:pt x="2811803" y="3516552"/>
                </a:moveTo>
                <a:lnTo>
                  <a:pt x="3082527" y="3971970"/>
                </a:lnTo>
                <a:lnTo>
                  <a:pt x="4868789" y="3971970"/>
                </a:lnTo>
                <a:lnTo>
                  <a:pt x="2640941" y="121531"/>
                </a:lnTo>
                <a:cubicBezTo>
                  <a:pt x="2547073" y="-40664"/>
                  <a:pt x="2312771" y="-40479"/>
                  <a:pt x="2219180" y="121900"/>
                </a:cubicBezTo>
                <a:lnTo>
                  <a:pt x="0" y="3971878"/>
                </a:lnTo>
                <a:lnTo>
                  <a:pt x="1763209" y="3971878"/>
                </a:lnTo>
                <a:lnTo>
                  <a:pt x="2029876" y="3518489"/>
                </a:lnTo>
                <a:cubicBezTo>
                  <a:pt x="2244076" y="3154266"/>
                  <a:pt x="2596036" y="3153343"/>
                  <a:pt x="2811803" y="3516460"/>
                </a:cubicBezTo>
                <a:close/>
              </a:path>
            </a:pathLst>
          </a:custGeom>
          <a:solidFill>
            <a:schemeClr val="accent3"/>
          </a:solidFill>
          <a:ln cap="flat" cmpd="sng" w="762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
        <p:nvSpPr>
          <p:cNvPr id="120" name="Google Shape;120;g3be3b649457_2_0"/>
          <p:cNvSpPr/>
          <p:nvPr/>
        </p:nvSpPr>
        <p:spPr>
          <a:xfrm>
            <a:off x="1280360" y="4462333"/>
            <a:ext cx="2251814" cy="1837036"/>
          </a:xfrm>
          <a:custGeom>
            <a:rect b="b" l="l" r="r" t="t"/>
            <a:pathLst>
              <a:path extrusionOk="0" h="3971969" w="4868788">
                <a:moveTo>
                  <a:pt x="2811803" y="3516552"/>
                </a:moveTo>
                <a:lnTo>
                  <a:pt x="3082527" y="3971970"/>
                </a:lnTo>
                <a:lnTo>
                  <a:pt x="4868789" y="3971970"/>
                </a:lnTo>
                <a:lnTo>
                  <a:pt x="2640941" y="121531"/>
                </a:lnTo>
                <a:cubicBezTo>
                  <a:pt x="2547073" y="-40664"/>
                  <a:pt x="2312771" y="-40479"/>
                  <a:pt x="2219180" y="121900"/>
                </a:cubicBezTo>
                <a:lnTo>
                  <a:pt x="0" y="3971878"/>
                </a:lnTo>
                <a:lnTo>
                  <a:pt x="1763209" y="3971878"/>
                </a:lnTo>
                <a:lnTo>
                  <a:pt x="2029876" y="3518489"/>
                </a:lnTo>
                <a:cubicBezTo>
                  <a:pt x="2244076" y="3154266"/>
                  <a:pt x="2596036" y="3153343"/>
                  <a:pt x="2811803" y="3516460"/>
                </a:cubicBezTo>
                <a:close/>
              </a:path>
            </a:pathLst>
          </a:custGeom>
          <a:solidFill>
            <a:schemeClr val="accent2"/>
          </a:solidFill>
          <a:ln cap="flat" cmpd="sng" w="762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g3c63aec11e5_2_17"/>
          <p:cNvSpPr txBox="1"/>
          <p:nvPr/>
        </p:nvSpPr>
        <p:spPr>
          <a:xfrm>
            <a:off x="609375" y="575770"/>
            <a:ext cx="86010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Executive Summary - Differentiation</a:t>
            </a:r>
            <a:endParaRPr b="0" i="0" sz="1400" u="none" cap="none" strike="noStrike">
              <a:solidFill>
                <a:srgbClr val="000000"/>
              </a:solidFill>
              <a:latin typeface="Arial"/>
              <a:ea typeface="Arial"/>
              <a:cs typeface="Arial"/>
              <a:sym typeface="Arial"/>
            </a:endParaRPr>
          </a:p>
        </p:txBody>
      </p:sp>
      <p:sp>
        <p:nvSpPr>
          <p:cNvPr id="127" name="Google Shape;127;g3c63aec11e5_2_17"/>
          <p:cNvSpPr txBox="1"/>
          <p:nvPr/>
        </p:nvSpPr>
        <p:spPr>
          <a:xfrm>
            <a:off x="608400" y="1077875"/>
            <a:ext cx="110919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1" lang="en-US" sz="1600" u="none" cap="none" strike="noStrike">
                <a:solidFill>
                  <a:schemeClr val="accent1"/>
                </a:solidFill>
                <a:latin typeface="Montserrat"/>
                <a:ea typeface="Montserrat"/>
                <a:cs typeface="Montserrat"/>
                <a:sym typeface="Montserrat"/>
              </a:rPr>
              <a:t>Our platform, tools, services, and insurance expertise can win micro-middle market clients now and enable enterprise expansion in years 2-3.</a:t>
            </a:r>
            <a:endParaRPr b="0" i="1" sz="1600" u="none" cap="none" strike="noStrike">
              <a:solidFill>
                <a:schemeClr val="accent1"/>
              </a:solidFill>
              <a:latin typeface="Montserrat"/>
              <a:ea typeface="Montserrat"/>
              <a:cs typeface="Montserrat"/>
              <a:sym typeface="Montserrat"/>
            </a:endParaRPr>
          </a:p>
        </p:txBody>
      </p:sp>
      <p:graphicFrame>
        <p:nvGraphicFramePr>
          <p:cNvPr id="128" name="Google Shape;128;g3c63aec11e5_2_17"/>
          <p:cNvGraphicFramePr/>
          <p:nvPr/>
        </p:nvGraphicFramePr>
        <p:xfrm>
          <a:off x="841375" y="1916624"/>
          <a:ext cx="3000000" cy="3000000"/>
        </p:xfrm>
        <a:graphic>
          <a:graphicData uri="http://schemas.openxmlformats.org/drawingml/2006/table">
            <a:tbl>
              <a:tblPr>
                <a:noFill/>
                <a:tableStyleId>{759F7390-69D9-4006-8C64-308EACA0C654}</a:tableStyleId>
              </a:tblPr>
              <a:tblGrid>
                <a:gridCol w="1690850"/>
                <a:gridCol w="3497325"/>
                <a:gridCol w="5098825"/>
              </a:tblGrid>
              <a:tr h="381000">
                <a:tc gridSpan="2">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chemeClr val="accent1"/>
                          </a:solidFill>
                          <a:latin typeface="Roboto"/>
                          <a:ea typeface="Roboto"/>
                          <a:cs typeface="Roboto"/>
                          <a:sym typeface="Roboto"/>
                        </a:rPr>
                        <a:t>Differentiators</a:t>
                      </a:r>
                      <a:endParaRPr b="1" sz="1800" u="none" cap="none" strike="noStrike">
                        <a:solidFill>
                          <a:schemeClr val="accent1"/>
                        </a:solidFill>
                        <a:latin typeface="Roboto"/>
                        <a:ea typeface="Roboto"/>
                        <a:cs typeface="Roboto"/>
                        <a:sym typeface="Roboto"/>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chemeClr val="accent1"/>
                          </a:solidFill>
                          <a:latin typeface="Roboto"/>
                          <a:ea typeface="Roboto"/>
                          <a:cs typeface="Roboto"/>
                          <a:sym typeface="Roboto"/>
                        </a:rPr>
                        <a:t>Value Proposition</a:t>
                      </a:r>
                      <a:endParaRPr b="1" sz="1800" u="none" cap="none" strike="noStrike">
                        <a:solidFill>
                          <a:schemeClr val="accent1"/>
                        </a:solidFill>
                        <a:latin typeface="Roboto"/>
                        <a:ea typeface="Roboto"/>
                        <a:cs typeface="Roboto"/>
                        <a:sym typeface="Robot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381000">
                <a:tc>
                  <a:txBody>
                    <a:bodyPr/>
                    <a:lstStyle/>
                    <a:p>
                      <a:pPr indent="0" lvl="0" marL="0" marR="0" rtl="0" algn="ctr">
                        <a:lnSpc>
                          <a:spcPct val="100000"/>
                        </a:lnSpc>
                        <a:spcBef>
                          <a:spcPts val="0"/>
                        </a:spcBef>
                        <a:spcAft>
                          <a:spcPts val="0"/>
                        </a:spcAft>
                        <a:buClr>
                          <a:schemeClr val="dk1"/>
                        </a:buClr>
                        <a:buSzPts val="1400"/>
                        <a:buFont typeface="Arial"/>
                        <a:buNone/>
                      </a:pPr>
                      <a:r>
                        <a:rPr b="1" lang="en-US" sz="1400" u="none" cap="none" strike="noStrike">
                          <a:solidFill>
                            <a:schemeClr val="accent1"/>
                          </a:solidFill>
                          <a:latin typeface="Roboto"/>
                          <a:ea typeface="Roboto"/>
                          <a:cs typeface="Roboto"/>
                          <a:sym typeface="Roboto"/>
                        </a:rPr>
                        <a:t>End-to-End Cyber Risk &amp; Insurance Platform</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300"/>
                        <a:buFont typeface="Arial"/>
                        <a:buNone/>
                      </a:pPr>
                      <a:r>
                        <a:rPr i="1" lang="en-US" sz="1300" u="none" cap="none" strike="noStrike">
                          <a:solidFill>
                            <a:srgbClr val="3F3F3F"/>
                          </a:solidFill>
                          <a:latin typeface="Roboto"/>
                          <a:ea typeface="Roboto"/>
                          <a:cs typeface="Roboto"/>
                          <a:sym typeface="Roboto"/>
                        </a:rPr>
                        <a:t>Navasana’s platform streamlines the entire policy lifecycle, incentivizes and empowers policyholders to actively reduce their risk, and elevates brokers as trusted cyber advisors.</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171450" marR="0" rtl="0" algn="l">
                        <a:lnSpc>
                          <a:spcPct val="100000"/>
                        </a:lnSpc>
                        <a:spcBef>
                          <a:spcPts val="0"/>
                        </a:spcBef>
                        <a:spcAft>
                          <a:spcPts val="0"/>
                        </a:spcAft>
                        <a:buClr>
                          <a:srgbClr val="000000"/>
                        </a:buClr>
                        <a:buSzPts val="1300"/>
                        <a:buFont typeface="Arial"/>
                        <a:buNone/>
                      </a:pPr>
                      <a:r>
                        <a:rPr b="1" i="1" lang="en-US" sz="1300" u="sng" cap="none" strike="noStrike">
                          <a:solidFill>
                            <a:schemeClr val="accent1"/>
                          </a:solidFill>
                          <a:latin typeface="Roboto"/>
                          <a:ea typeface="Roboto"/>
                          <a:cs typeface="Roboto"/>
                          <a:sym typeface="Roboto"/>
                        </a:rPr>
                        <a:t>Policyholders</a:t>
                      </a:r>
                      <a:r>
                        <a:rPr i="1" lang="en-US" sz="1300" u="none" cap="none" strike="noStrike">
                          <a:solidFill>
                            <a:srgbClr val="3F3F3F"/>
                          </a:solidFill>
                          <a:latin typeface="Roboto"/>
                          <a:ea typeface="Roboto"/>
                          <a:cs typeface="Roboto"/>
                          <a:sym typeface="Roboto"/>
                        </a:rPr>
                        <a:t> mitigate and even avoid costly breaches with a clear sense of the dollar value of their efforts.</a:t>
                      </a:r>
                      <a:endParaRPr i="1" sz="1300" u="none" cap="none" strike="noStrike">
                        <a:solidFill>
                          <a:srgbClr val="3F3F3F"/>
                        </a:solidFill>
                        <a:latin typeface="Roboto"/>
                        <a:ea typeface="Roboto"/>
                        <a:cs typeface="Roboto"/>
                        <a:sym typeface="Roboto"/>
                      </a:endParaRPr>
                    </a:p>
                    <a:p>
                      <a:pPr indent="0" lvl="0" marL="171450" marR="0" rtl="0" algn="l">
                        <a:lnSpc>
                          <a:spcPct val="100000"/>
                        </a:lnSpc>
                        <a:spcBef>
                          <a:spcPts val="0"/>
                        </a:spcBef>
                        <a:spcAft>
                          <a:spcPts val="0"/>
                        </a:spcAft>
                        <a:buClr>
                          <a:srgbClr val="000000"/>
                        </a:buClr>
                        <a:buSzPts val="1300"/>
                        <a:buFont typeface="Arial"/>
                        <a:buNone/>
                      </a:pPr>
                      <a:r>
                        <a:rPr b="1" i="1" lang="en-US" sz="1300" u="sng" cap="none" strike="noStrike">
                          <a:solidFill>
                            <a:schemeClr val="accent1"/>
                          </a:solidFill>
                          <a:latin typeface="Roboto"/>
                          <a:ea typeface="Roboto"/>
                          <a:cs typeface="Roboto"/>
                          <a:sym typeface="Roboto"/>
                        </a:rPr>
                        <a:t>Brokers</a:t>
                      </a:r>
                      <a:r>
                        <a:rPr i="1" lang="en-US" sz="1300" u="none" cap="none" strike="noStrike">
                          <a:solidFill>
                            <a:srgbClr val="3F3F3F"/>
                          </a:solidFill>
                          <a:latin typeface="Roboto"/>
                          <a:ea typeface="Roboto"/>
                          <a:cs typeface="Roboto"/>
                          <a:sym typeface="Roboto"/>
                        </a:rPr>
                        <a:t> win and retain more business by delivering measurable client value at the speed the market demands.</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381000">
                <a:tc>
                  <a:txBody>
                    <a:bodyPr/>
                    <a:lstStyle/>
                    <a:p>
                      <a:pPr indent="0" lvl="0" marL="0" marR="0" rtl="0" algn="ctr">
                        <a:lnSpc>
                          <a:spcPct val="100000"/>
                        </a:lnSpc>
                        <a:spcBef>
                          <a:spcPts val="0"/>
                        </a:spcBef>
                        <a:spcAft>
                          <a:spcPts val="0"/>
                        </a:spcAft>
                        <a:buClr>
                          <a:schemeClr val="dk1"/>
                        </a:buClr>
                        <a:buSzPts val="1400"/>
                        <a:buFont typeface="Arial"/>
                        <a:buNone/>
                      </a:pPr>
                      <a:r>
                        <a:rPr b="1" lang="en-US" sz="1400" u="none" cap="none" strike="noStrike">
                          <a:solidFill>
                            <a:schemeClr val="accent1"/>
                          </a:solidFill>
                          <a:latin typeface="Roboto"/>
                          <a:ea typeface="Roboto"/>
                          <a:cs typeface="Roboto"/>
                          <a:sym typeface="Roboto"/>
                        </a:rPr>
                        <a:t>Proprietary Tools &amp; Rapid Response</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300"/>
                        <a:buFont typeface="Arial"/>
                        <a:buNone/>
                      </a:pPr>
                      <a:r>
                        <a:rPr i="1" lang="en-US" sz="1300" u="none" cap="none" strike="noStrike">
                          <a:solidFill>
                            <a:srgbClr val="3F3F3F"/>
                          </a:solidFill>
                          <a:latin typeface="Roboto"/>
                          <a:ea typeface="Roboto"/>
                          <a:cs typeface="Roboto"/>
                          <a:sym typeface="Roboto"/>
                        </a:rPr>
                        <a:t>Productized cyber risk tools on-platform, plus deployable incident response experts — technology and talent when you need them.</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171450" marR="0" rtl="0" algn="l">
                        <a:lnSpc>
                          <a:spcPct val="100000"/>
                        </a:lnSpc>
                        <a:spcBef>
                          <a:spcPts val="0"/>
                        </a:spcBef>
                        <a:spcAft>
                          <a:spcPts val="0"/>
                        </a:spcAft>
                        <a:buClr>
                          <a:srgbClr val="000000"/>
                        </a:buClr>
                        <a:buSzPts val="1300"/>
                        <a:buFont typeface="Arial"/>
                        <a:buNone/>
                      </a:pPr>
                      <a:r>
                        <a:rPr b="1" i="1" lang="en-US" sz="1300" u="sng" cap="none" strike="noStrike">
                          <a:solidFill>
                            <a:schemeClr val="accent1"/>
                          </a:solidFill>
                          <a:latin typeface="Roboto"/>
                          <a:ea typeface="Roboto"/>
                          <a:cs typeface="Roboto"/>
                          <a:sym typeface="Roboto"/>
                        </a:rPr>
                        <a:t>Policyholders</a:t>
                      </a:r>
                      <a:r>
                        <a:rPr i="1" lang="en-US" sz="1300" u="none" cap="none" strike="noStrike">
                          <a:solidFill>
                            <a:srgbClr val="3F3F3F"/>
                          </a:solidFill>
                          <a:latin typeface="Roboto"/>
                          <a:ea typeface="Roboto"/>
                          <a:cs typeface="Roboto"/>
                          <a:sym typeface="Roboto"/>
                        </a:rPr>
                        <a:t> strengthen their security posture cost-effectively using institutional-quality tools (including AI-powered penetration testing and risk assessments).</a:t>
                      </a:r>
                      <a:endParaRPr i="1" sz="1300" u="none" cap="none" strike="noStrike">
                        <a:solidFill>
                          <a:srgbClr val="3F3F3F"/>
                        </a:solidFill>
                        <a:latin typeface="Roboto"/>
                        <a:ea typeface="Roboto"/>
                        <a:cs typeface="Roboto"/>
                        <a:sym typeface="Roboto"/>
                      </a:endParaRPr>
                    </a:p>
                    <a:p>
                      <a:pPr indent="0" lvl="0" marL="171450" marR="0" rtl="0" algn="l">
                        <a:lnSpc>
                          <a:spcPct val="100000"/>
                        </a:lnSpc>
                        <a:spcBef>
                          <a:spcPts val="0"/>
                        </a:spcBef>
                        <a:spcAft>
                          <a:spcPts val="0"/>
                        </a:spcAft>
                        <a:buClr>
                          <a:srgbClr val="000000"/>
                        </a:buClr>
                        <a:buSzPts val="1300"/>
                        <a:buFont typeface="Arial"/>
                        <a:buNone/>
                      </a:pPr>
                      <a:r>
                        <a:rPr b="1" i="1" lang="en-US" sz="1300" u="sng" cap="none" strike="noStrike">
                          <a:solidFill>
                            <a:schemeClr val="accent1"/>
                          </a:solidFill>
                          <a:latin typeface="Roboto"/>
                          <a:ea typeface="Roboto"/>
                          <a:cs typeface="Roboto"/>
                          <a:sym typeface="Roboto"/>
                        </a:rPr>
                        <a:t>Brokers</a:t>
                      </a:r>
                      <a:r>
                        <a:rPr i="1" lang="en-US" sz="1300" u="none" cap="none" strike="noStrike">
                          <a:solidFill>
                            <a:srgbClr val="3F3F3F"/>
                          </a:solidFill>
                          <a:latin typeface="Roboto"/>
                          <a:ea typeface="Roboto"/>
                          <a:cs typeface="Roboto"/>
                          <a:sym typeface="Roboto"/>
                        </a:rPr>
                        <a:t> deepen client relationships by unlocking price relief and tangible security value, not just coverage.</a:t>
                      </a:r>
                      <a:endParaRPr i="1" sz="1300" u="none" cap="none" strike="noStrike">
                        <a:solidFill>
                          <a:srgbClr val="3F3F3F"/>
                        </a:solidFill>
                        <a:latin typeface="Roboto"/>
                        <a:ea typeface="Roboto"/>
                        <a:cs typeface="Roboto"/>
                        <a:sym typeface="Roboto"/>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r h="381000">
                <a:tc>
                  <a:txBody>
                    <a:bodyPr/>
                    <a:lstStyle/>
                    <a:p>
                      <a:pPr indent="0" lvl="0" marL="0" marR="0" rtl="0" algn="ctr">
                        <a:lnSpc>
                          <a:spcPct val="100000"/>
                        </a:lnSpc>
                        <a:spcBef>
                          <a:spcPts val="0"/>
                        </a:spcBef>
                        <a:spcAft>
                          <a:spcPts val="0"/>
                        </a:spcAft>
                        <a:buClr>
                          <a:schemeClr val="dk1"/>
                        </a:buClr>
                        <a:buSzPts val="1400"/>
                        <a:buFont typeface="Arial"/>
                        <a:buNone/>
                      </a:pPr>
                      <a:r>
                        <a:rPr b="1" lang="en-US" sz="1400" u="none" cap="none" strike="noStrike">
                          <a:solidFill>
                            <a:schemeClr val="accent1"/>
                          </a:solidFill>
                          <a:latin typeface="Roboto"/>
                          <a:ea typeface="Roboto"/>
                          <a:cs typeface="Roboto"/>
                          <a:sym typeface="Roboto"/>
                        </a:rPr>
                        <a:t>Insurance DNA + Tech Execution</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chemeClr val="dk1"/>
                        </a:buClr>
                        <a:buSzPts val="1300"/>
                        <a:buFont typeface="Arial"/>
                        <a:buNone/>
                      </a:pPr>
                      <a:r>
                        <a:rPr i="1" lang="en-US" sz="1300" u="none" cap="none" strike="noStrike">
                          <a:solidFill>
                            <a:srgbClr val="3F3F3F"/>
                          </a:solidFill>
                          <a:latin typeface="Roboto"/>
                          <a:ea typeface="Roboto"/>
                          <a:cs typeface="Roboto"/>
                          <a:sym typeface="Roboto"/>
                        </a:rPr>
                        <a:t>Navasana’s leadership team brings core expertise in cyber insurance underwriting and risk engineering—understanding policyholder and broker needs—paired with cybersecurity knowledge, rapid scaling capability, and proven exit success.</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171450" marR="0" rtl="0" algn="l">
                        <a:lnSpc>
                          <a:spcPct val="100000"/>
                        </a:lnSpc>
                        <a:spcBef>
                          <a:spcPts val="0"/>
                        </a:spcBef>
                        <a:spcAft>
                          <a:spcPts val="0"/>
                        </a:spcAft>
                        <a:buClr>
                          <a:srgbClr val="000000"/>
                        </a:buClr>
                        <a:buSzPts val="1300"/>
                        <a:buFont typeface="Arial"/>
                        <a:buNone/>
                      </a:pPr>
                      <a:r>
                        <a:rPr b="1" i="1" lang="en-US" sz="1300" u="sng" cap="none" strike="noStrike">
                          <a:solidFill>
                            <a:schemeClr val="accent1"/>
                          </a:solidFill>
                          <a:latin typeface="Roboto"/>
                          <a:ea typeface="Roboto"/>
                          <a:cs typeface="Roboto"/>
                          <a:sym typeface="Roboto"/>
                        </a:rPr>
                        <a:t>Policyholders</a:t>
                      </a:r>
                      <a:r>
                        <a:rPr i="1" lang="en-US" sz="1300" u="none" cap="none" strike="noStrike">
                          <a:solidFill>
                            <a:srgbClr val="3F3F3F"/>
                          </a:solidFill>
                          <a:latin typeface="Roboto"/>
                          <a:ea typeface="Roboto"/>
                          <a:cs typeface="Roboto"/>
                          <a:sym typeface="Roboto"/>
                        </a:rPr>
                        <a:t> work with a team that speaks both insurance and security fluently.</a:t>
                      </a:r>
                      <a:endParaRPr i="1" sz="1300" u="none" cap="none" strike="noStrike">
                        <a:solidFill>
                          <a:srgbClr val="3F3F3F"/>
                        </a:solidFill>
                        <a:latin typeface="Roboto"/>
                        <a:ea typeface="Roboto"/>
                        <a:cs typeface="Roboto"/>
                        <a:sym typeface="Roboto"/>
                      </a:endParaRPr>
                    </a:p>
                    <a:p>
                      <a:pPr indent="0" lvl="0" marL="171450" marR="0" rtl="0" algn="l">
                        <a:lnSpc>
                          <a:spcPct val="100000"/>
                        </a:lnSpc>
                        <a:spcBef>
                          <a:spcPts val="0"/>
                        </a:spcBef>
                        <a:spcAft>
                          <a:spcPts val="0"/>
                        </a:spcAft>
                        <a:buClr>
                          <a:srgbClr val="000000"/>
                        </a:buClr>
                        <a:buSzPts val="1300"/>
                        <a:buFont typeface="Arial"/>
                        <a:buNone/>
                      </a:pPr>
                      <a:r>
                        <a:rPr b="1" i="1" lang="en-US" sz="1300" u="sng" cap="none" strike="noStrike">
                          <a:solidFill>
                            <a:schemeClr val="accent1"/>
                          </a:solidFill>
                          <a:latin typeface="Roboto"/>
                          <a:ea typeface="Roboto"/>
                          <a:cs typeface="Roboto"/>
                          <a:sym typeface="Roboto"/>
                        </a:rPr>
                        <a:t>Brokers</a:t>
                      </a:r>
                      <a:r>
                        <a:rPr i="1" lang="en-US" sz="1300" u="none" cap="none" strike="noStrike">
                          <a:solidFill>
                            <a:srgbClr val="3F3F3F"/>
                          </a:solidFill>
                          <a:latin typeface="Roboto"/>
                          <a:ea typeface="Roboto"/>
                          <a:cs typeface="Roboto"/>
                          <a:sym typeface="Roboto"/>
                        </a:rPr>
                        <a:t> partner with operators who understand how deals get done and business gets won.</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6"/>
          <p:cNvSpPr/>
          <p:nvPr/>
        </p:nvSpPr>
        <p:spPr>
          <a:xfrm>
            <a:off x="731526" y="1044258"/>
            <a:ext cx="10728949" cy="1175598"/>
          </a:xfrm>
          <a:prstGeom prst="roundRect">
            <a:avLst>
              <a:gd fmla="val 12769" name="adj"/>
            </a:avLst>
          </a:prstGeom>
          <a:solidFill>
            <a:schemeClr val="accent2">
              <a:alpha val="20000"/>
            </a:schemeClr>
          </a:solidFill>
          <a:ln cap="flat" cmpd="sng" w="12700">
            <a:solidFill>
              <a:srgbClr val="79FA82"/>
            </a:solidFill>
            <a:prstDash val="solid"/>
            <a:miter lim="800000"/>
            <a:headEnd len="sm" w="sm" type="none"/>
            <a:tailEnd len="sm" w="sm" type="none"/>
          </a:ln>
          <a:effectLst>
            <a:outerShdw blurRad="1270000" sx="95000" rotWithShape="0" algn="tl" dir="2700000" dist="317500" sy="950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id="134" name="Google Shape;134;p56"/>
          <p:cNvPicPr preferRelativeResize="0"/>
          <p:nvPr/>
        </p:nvPicPr>
        <p:blipFill rotWithShape="1">
          <a:blip r:embed="rId3">
            <a:alphaModFix/>
          </a:blip>
          <a:srcRect b="0" l="0" r="0" t="0"/>
          <a:stretch/>
        </p:blipFill>
        <p:spPr>
          <a:xfrm>
            <a:off x="920896" y="1181196"/>
            <a:ext cx="347725" cy="347725"/>
          </a:xfrm>
          <a:prstGeom prst="rect">
            <a:avLst/>
          </a:prstGeom>
          <a:noFill/>
          <a:ln>
            <a:noFill/>
          </a:ln>
        </p:spPr>
      </p:pic>
      <p:pic>
        <p:nvPicPr>
          <p:cNvPr id="135" name="Google Shape;135;p56"/>
          <p:cNvPicPr preferRelativeResize="0"/>
          <p:nvPr/>
        </p:nvPicPr>
        <p:blipFill rotWithShape="1">
          <a:blip r:embed="rId4">
            <a:alphaModFix/>
          </a:blip>
          <a:srcRect b="0" l="0" r="0" t="0"/>
          <a:stretch/>
        </p:blipFill>
        <p:spPr>
          <a:xfrm>
            <a:off x="8772634" y="-240500"/>
            <a:ext cx="4986960" cy="4993057"/>
          </a:xfrm>
          <a:prstGeom prst="rect">
            <a:avLst/>
          </a:prstGeom>
          <a:noFill/>
          <a:ln>
            <a:noFill/>
          </a:ln>
        </p:spPr>
      </p:pic>
      <p:sp>
        <p:nvSpPr>
          <p:cNvPr id="136" name="Google Shape;136;p56"/>
          <p:cNvSpPr txBox="1"/>
          <p:nvPr/>
        </p:nvSpPr>
        <p:spPr>
          <a:xfrm>
            <a:off x="1323867" y="1170390"/>
            <a:ext cx="2646716"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3430E9"/>
              </a:buClr>
              <a:buSzPts val="1800"/>
              <a:buFont typeface="Courier New"/>
              <a:buNone/>
            </a:pPr>
            <a:r>
              <a:rPr b="1" i="0" lang="en-US" sz="1800" u="none" cap="none" strike="noStrike">
                <a:solidFill>
                  <a:srgbClr val="3430E9"/>
                </a:solidFill>
                <a:latin typeface="Roboto"/>
                <a:ea typeface="Roboto"/>
                <a:cs typeface="Roboto"/>
                <a:sym typeface="Roboto"/>
              </a:rPr>
              <a:t>Program Overview</a:t>
            </a:r>
            <a:endParaRPr b="0" i="0" sz="1400" u="none" cap="none" strike="noStrike">
              <a:solidFill>
                <a:srgbClr val="000000"/>
              </a:solidFill>
              <a:latin typeface="Arial"/>
              <a:ea typeface="Arial"/>
              <a:cs typeface="Arial"/>
              <a:sym typeface="Arial"/>
            </a:endParaRPr>
          </a:p>
        </p:txBody>
      </p:sp>
      <p:sp>
        <p:nvSpPr>
          <p:cNvPr id="137" name="Google Shape;137;p56"/>
          <p:cNvSpPr txBox="1"/>
          <p:nvPr/>
        </p:nvSpPr>
        <p:spPr>
          <a:xfrm>
            <a:off x="1323866" y="1514951"/>
            <a:ext cx="9876000" cy="52318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Montserrat"/>
                <a:ea typeface="Montserrat"/>
                <a:cs typeface="Montserrat"/>
                <a:sym typeface="Montserrat"/>
              </a:rPr>
              <a:t>Our Insurtech platform helps make small &amp; medium sized businesses more secure, provides technical tools to prevent cyber events, and responds when attacks happen.</a:t>
            </a:r>
            <a:endParaRPr b="0" i="0" sz="1400" u="none" cap="none" strike="noStrike">
              <a:solidFill>
                <a:srgbClr val="000000"/>
              </a:solidFill>
              <a:latin typeface="Arial"/>
              <a:ea typeface="Arial"/>
              <a:cs typeface="Arial"/>
              <a:sym typeface="Arial"/>
            </a:endParaRPr>
          </a:p>
        </p:txBody>
      </p:sp>
      <p:sp>
        <p:nvSpPr>
          <p:cNvPr id="138" name="Google Shape;138;p56"/>
          <p:cNvSpPr txBox="1"/>
          <p:nvPr/>
        </p:nvSpPr>
        <p:spPr>
          <a:xfrm>
            <a:off x="674691" y="510454"/>
            <a:ext cx="86010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Underwriting – Program Overview</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65"/>
          <p:cNvSpPr txBox="1"/>
          <p:nvPr/>
        </p:nvSpPr>
        <p:spPr>
          <a:xfrm>
            <a:off x="939226" y="4582600"/>
            <a:ext cx="7974300" cy="108948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3600"/>
              <a:buFont typeface="Arial"/>
              <a:buNone/>
            </a:pPr>
            <a:r>
              <a:rPr b="1" i="0" lang="en-US" sz="3600" u="none" cap="none" strike="noStrike">
                <a:solidFill>
                  <a:schemeClr val="accent1"/>
                </a:solidFill>
                <a:latin typeface="Roboto"/>
                <a:ea typeface="Roboto"/>
                <a:cs typeface="Roboto"/>
                <a:sym typeface="Roboto"/>
              </a:rPr>
              <a:t>TECHNOLOGY &amp; OPERATIONS STRATEGY</a:t>
            </a:r>
            <a:endParaRPr b="1" i="0" sz="2300" u="none" cap="none" strike="noStrike">
              <a:solidFill>
                <a:schemeClr val="accent1"/>
              </a:solidFill>
              <a:latin typeface="Roboto"/>
              <a:ea typeface="Roboto"/>
              <a:cs typeface="Roboto"/>
              <a:sym typeface="Roboto"/>
            </a:endParaRPr>
          </a:p>
        </p:txBody>
      </p:sp>
      <p:sp>
        <p:nvSpPr>
          <p:cNvPr id="145" name="Google Shape;145;p65"/>
          <p:cNvSpPr/>
          <p:nvPr/>
        </p:nvSpPr>
        <p:spPr>
          <a:xfrm>
            <a:off x="11001650" y="183575"/>
            <a:ext cx="1035900" cy="8523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highlight>
                <a:srgbClr val="FFFFFF"/>
              </a:highlight>
              <a:latin typeface="Arial"/>
              <a:ea typeface="Arial"/>
              <a:cs typeface="Arial"/>
              <a:sym typeface="Arial"/>
            </a:endParaRPr>
          </a:p>
        </p:txBody>
      </p:sp>
      <p:pic>
        <p:nvPicPr>
          <p:cNvPr id="146" name="Google Shape;146;p65" title="Primary Icon_Strength.png"/>
          <p:cNvPicPr preferRelativeResize="0"/>
          <p:nvPr/>
        </p:nvPicPr>
        <p:blipFill rotWithShape="1">
          <a:blip r:embed="rId3">
            <a:alphaModFix/>
          </a:blip>
          <a:srcRect b="0" l="0" r="0" t="0"/>
          <a:stretch/>
        </p:blipFill>
        <p:spPr>
          <a:xfrm>
            <a:off x="762000" y="152400"/>
            <a:ext cx="4994821" cy="427779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1"/>
          <p:cNvSpPr txBox="1"/>
          <p:nvPr/>
        </p:nvSpPr>
        <p:spPr>
          <a:xfrm>
            <a:off x="609375" y="630200"/>
            <a:ext cx="107556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NAVASANA ADDRESSES DIGITAL RISK FROM ALL SIDES</a:t>
            </a:r>
            <a:endParaRPr b="0" i="0" sz="1400" u="none" cap="none" strike="noStrike">
              <a:solidFill>
                <a:srgbClr val="000000"/>
              </a:solidFill>
              <a:latin typeface="Arial"/>
              <a:ea typeface="Arial"/>
              <a:cs typeface="Arial"/>
              <a:sym typeface="Arial"/>
            </a:endParaRPr>
          </a:p>
        </p:txBody>
      </p:sp>
      <p:sp>
        <p:nvSpPr>
          <p:cNvPr id="152" name="Google Shape;152;p11"/>
          <p:cNvSpPr/>
          <p:nvPr/>
        </p:nvSpPr>
        <p:spPr>
          <a:xfrm rot="-3546928">
            <a:off x="5927173" y="3977826"/>
            <a:ext cx="2716489" cy="2716489"/>
          </a:xfrm>
          <a:prstGeom prst="arc">
            <a:avLst>
              <a:gd fmla="val 16200000" name="adj1"/>
              <a:gd fmla="val 0" name="adj2"/>
            </a:avLst>
          </a:prstGeom>
          <a:noFill/>
          <a:ln cap="flat" cmpd="sng" w="25400">
            <a:solidFill>
              <a:srgbClr val="06C813"/>
            </a:solidFill>
            <a:prstDash val="solid"/>
            <a:miter lim="800000"/>
            <a:headEnd len="lg" w="lg" type="stealth"/>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 name="Google Shape;153;p11"/>
          <p:cNvSpPr/>
          <p:nvPr/>
        </p:nvSpPr>
        <p:spPr>
          <a:xfrm flipH="1">
            <a:off x="640328" y="1955478"/>
            <a:ext cx="4358719" cy="3796587"/>
          </a:xfrm>
          <a:custGeom>
            <a:rect b="b" l="l" r="r" t="t"/>
            <a:pathLst>
              <a:path extrusionOk="0" h="5366200" w="6160733">
                <a:moveTo>
                  <a:pt x="0" y="1114138"/>
                </a:moveTo>
                <a:cubicBezTo>
                  <a:pt x="0" y="787393"/>
                  <a:pt x="279393" y="406400"/>
                  <a:pt x="606138" y="406400"/>
                </a:cubicBezTo>
                <a:lnTo>
                  <a:pt x="5569109" y="0"/>
                </a:lnTo>
                <a:cubicBezTo>
                  <a:pt x="5895854" y="0"/>
                  <a:pt x="6160733" y="264879"/>
                  <a:pt x="6160733" y="591624"/>
                </a:cubicBezTo>
                <a:lnTo>
                  <a:pt x="6160733" y="4774576"/>
                </a:lnTo>
                <a:cubicBezTo>
                  <a:pt x="6160733" y="5101321"/>
                  <a:pt x="5895854" y="5366200"/>
                  <a:pt x="5569109" y="5366200"/>
                </a:cubicBezTo>
                <a:lnTo>
                  <a:pt x="591625" y="5090428"/>
                </a:lnTo>
                <a:cubicBezTo>
                  <a:pt x="264880" y="5090428"/>
                  <a:pt x="14515" y="4636863"/>
                  <a:pt x="14515" y="4310118"/>
                </a:cubicBezTo>
                <a:cubicBezTo>
                  <a:pt x="14515" y="2915801"/>
                  <a:pt x="0" y="2508455"/>
                  <a:pt x="0" y="1114138"/>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Poppins"/>
              <a:ea typeface="Poppins"/>
              <a:cs typeface="Poppins"/>
              <a:sym typeface="Poppins"/>
            </a:endParaRPr>
          </a:p>
        </p:txBody>
      </p:sp>
      <p:sp>
        <p:nvSpPr>
          <p:cNvPr id="154" name="Google Shape;154;p11"/>
          <p:cNvSpPr/>
          <p:nvPr/>
        </p:nvSpPr>
        <p:spPr>
          <a:xfrm flipH="1" rot="5400000">
            <a:off x="4586653" y="3633185"/>
            <a:ext cx="1184148" cy="444819"/>
          </a:xfrm>
          <a:custGeom>
            <a:rect b="b" l="l" r="r" t="t"/>
            <a:pathLst>
              <a:path extrusionOk="0" h="499797" w="2560320">
                <a:moveTo>
                  <a:pt x="0" y="498407"/>
                </a:moveTo>
                <a:lnTo>
                  <a:pt x="33971" y="499797"/>
                </a:lnTo>
                <a:lnTo>
                  <a:pt x="0" y="499797"/>
                </a:lnTo>
                <a:close/>
                <a:moveTo>
                  <a:pt x="2560320" y="497639"/>
                </a:moveTo>
                <a:lnTo>
                  <a:pt x="2560320" y="499797"/>
                </a:lnTo>
                <a:lnTo>
                  <a:pt x="2507586" y="499797"/>
                </a:lnTo>
                <a:close/>
                <a:moveTo>
                  <a:pt x="1270190" y="0"/>
                </a:moveTo>
                <a:lnTo>
                  <a:pt x="1271368" y="0"/>
                </a:lnTo>
                <a:lnTo>
                  <a:pt x="1295906" y="98831"/>
                </a:lnTo>
                <a:cubicBezTo>
                  <a:pt x="1411234" y="327662"/>
                  <a:pt x="1909900" y="499797"/>
                  <a:pt x="2507586" y="499797"/>
                </a:cubicBezTo>
                <a:lnTo>
                  <a:pt x="33971" y="499797"/>
                </a:lnTo>
                <a:cubicBezTo>
                  <a:pt x="631658" y="499797"/>
                  <a:pt x="1130324" y="327662"/>
                  <a:pt x="1245652" y="9883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Poppins"/>
              <a:ea typeface="Poppins"/>
              <a:cs typeface="Poppins"/>
              <a:sym typeface="Poppins"/>
            </a:endParaRPr>
          </a:p>
        </p:txBody>
      </p:sp>
      <p:sp>
        <p:nvSpPr>
          <p:cNvPr id="155" name="Google Shape;155;p11"/>
          <p:cNvSpPr/>
          <p:nvPr/>
        </p:nvSpPr>
        <p:spPr>
          <a:xfrm rot="-3546928">
            <a:off x="6079573" y="4054026"/>
            <a:ext cx="2716489" cy="2716489"/>
          </a:xfrm>
          <a:prstGeom prst="arc">
            <a:avLst>
              <a:gd fmla="val 16200000" name="adj1"/>
              <a:gd fmla="val 0" name="adj2"/>
            </a:avLst>
          </a:prstGeom>
          <a:noFill/>
          <a:ln cap="flat" cmpd="sng" w="25400">
            <a:solidFill>
              <a:srgbClr val="06C813"/>
            </a:solidFill>
            <a:prstDash val="solid"/>
            <a:miter lim="800000"/>
            <a:headEnd len="lg" w="lg" type="stealth"/>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 name="Google Shape;156;p11"/>
          <p:cNvSpPr txBox="1"/>
          <p:nvPr/>
        </p:nvSpPr>
        <p:spPr>
          <a:xfrm>
            <a:off x="834650" y="2406875"/>
            <a:ext cx="4006200" cy="310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1" lang="en-US" sz="1600" u="none" cap="none" strike="noStrike">
                <a:solidFill>
                  <a:schemeClr val="lt1"/>
                </a:solidFill>
                <a:latin typeface="Montserrat"/>
                <a:ea typeface="Montserrat"/>
                <a:cs typeface="Montserrat"/>
                <a:sym typeface="Montserrat"/>
              </a:rPr>
              <a:t>We have built an AI-native full stack cyber risk platform to help the SME clients:</a:t>
            </a:r>
            <a:endParaRPr b="1" i="1" sz="1600" u="none" cap="none" strike="noStrike">
              <a:solidFill>
                <a:schemeClr val="lt1"/>
              </a:solidFill>
              <a:latin typeface="Montserrat"/>
              <a:ea typeface="Montserrat"/>
              <a:cs typeface="Montserrat"/>
              <a:sym typeface="Montserrat"/>
            </a:endParaRPr>
          </a:p>
          <a:p>
            <a:pPr indent="-330200" lvl="0" marL="457200" marR="0" rtl="0" algn="l">
              <a:lnSpc>
                <a:spcPct val="120000"/>
              </a:lnSpc>
              <a:spcBef>
                <a:spcPts val="1000"/>
              </a:spcBef>
              <a:spcAft>
                <a:spcPts val="0"/>
              </a:spcAft>
              <a:buClr>
                <a:schemeClr val="lt1"/>
              </a:buClr>
              <a:buSzPts val="1600"/>
              <a:buFont typeface="Montserrat"/>
              <a:buChar char="o"/>
            </a:pPr>
            <a:r>
              <a:rPr b="1" i="0" lang="en-US" sz="1600" u="none" cap="none" strike="noStrike">
                <a:solidFill>
                  <a:schemeClr val="lt1"/>
                </a:solidFill>
                <a:latin typeface="Montserrat"/>
                <a:ea typeface="Montserrat"/>
                <a:cs typeface="Montserrat"/>
                <a:sym typeface="Montserrat"/>
              </a:rPr>
              <a:t>Transfer cyber risk</a:t>
            </a:r>
            <a:endParaRPr b="1" i="0" sz="1600" u="none" cap="none" strike="noStrike">
              <a:solidFill>
                <a:schemeClr val="lt1"/>
              </a:solidFill>
              <a:latin typeface="Montserrat"/>
              <a:ea typeface="Montserrat"/>
              <a:cs typeface="Montserrat"/>
              <a:sym typeface="Montserrat"/>
            </a:endParaRPr>
          </a:p>
          <a:p>
            <a:pPr indent="-330200" lvl="0" marL="457200" marR="0" rtl="0" algn="l">
              <a:lnSpc>
                <a:spcPct val="120000"/>
              </a:lnSpc>
              <a:spcBef>
                <a:spcPts val="0"/>
              </a:spcBef>
              <a:spcAft>
                <a:spcPts val="0"/>
              </a:spcAft>
              <a:buClr>
                <a:schemeClr val="lt1"/>
              </a:buClr>
              <a:buSzPts val="1600"/>
              <a:buFont typeface="Montserrat"/>
              <a:buChar char="o"/>
            </a:pPr>
            <a:r>
              <a:rPr b="1" i="0" lang="en-US" sz="1600" u="none" cap="none" strike="noStrike">
                <a:solidFill>
                  <a:schemeClr val="lt1"/>
                </a:solidFill>
                <a:latin typeface="Montserrat"/>
                <a:ea typeface="Montserrat"/>
                <a:cs typeface="Montserrat"/>
                <a:sym typeface="Montserrat"/>
              </a:rPr>
              <a:t>Reduce losses</a:t>
            </a:r>
            <a:endParaRPr b="1" i="0" sz="1600" u="none" cap="none" strike="noStrike">
              <a:solidFill>
                <a:schemeClr val="lt1"/>
              </a:solidFill>
              <a:latin typeface="Montserrat"/>
              <a:ea typeface="Montserrat"/>
              <a:cs typeface="Montserrat"/>
              <a:sym typeface="Montserrat"/>
            </a:endParaRPr>
          </a:p>
          <a:p>
            <a:pPr indent="-330200" lvl="0" marL="457200" marR="0" rtl="0" algn="l">
              <a:lnSpc>
                <a:spcPct val="120000"/>
              </a:lnSpc>
              <a:spcBef>
                <a:spcPts val="0"/>
              </a:spcBef>
              <a:spcAft>
                <a:spcPts val="0"/>
              </a:spcAft>
              <a:buClr>
                <a:schemeClr val="lt1"/>
              </a:buClr>
              <a:buSzPts val="1600"/>
              <a:buFont typeface="Montserrat"/>
              <a:buChar char="o"/>
            </a:pPr>
            <a:r>
              <a:rPr b="1" i="0" lang="en-US" sz="1600" u="none" cap="none" strike="noStrike">
                <a:solidFill>
                  <a:schemeClr val="lt1"/>
                </a:solidFill>
                <a:latin typeface="Montserrat"/>
                <a:ea typeface="Montserrat"/>
                <a:cs typeface="Montserrat"/>
                <a:sym typeface="Montserrat"/>
              </a:rPr>
              <a:t>Reduce or reallocate cybersecurity spend</a:t>
            </a:r>
            <a:endParaRPr b="1" i="1" sz="1600" u="none" cap="none" strike="noStrike">
              <a:solidFill>
                <a:schemeClr val="lt1"/>
              </a:solidFill>
              <a:latin typeface="Montserrat"/>
              <a:ea typeface="Montserrat"/>
              <a:cs typeface="Montserrat"/>
              <a:sym typeface="Montserrat"/>
            </a:endParaRPr>
          </a:p>
          <a:p>
            <a:pPr indent="0" lvl="0" marL="0" marR="0" rtl="0" algn="l">
              <a:lnSpc>
                <a:spcPct val="100000"/>
              </a:lnSpc>
              <a:spcBef>
                <a:spcPts val="1000"/>
              </a:spcBef>
              <a:spcAft>
                <a:spcPts val="0"/>
              </a:spcAft>
              <a:buClr>
                <a:srgbClr val="000000"/>
              </a:buClr>
              <a:buSzPts val="1600"/>
              <a:buFont typeface="Arial"/>
              <a:buNone/>
            </a:pPr>
            <a:r>
              <a:rPr b="0" i="1" lang="en-US" sz="1600" u="none" cap="none" strike="noStrike">
                <a:solidFill>
                  <a:schemeClr val="lt1"/>
                </a:solidFill>
                <a:latin typeface="Montserrat"/>
                <a:ea typeface="Montserrat"/>
                <a:cs typeface="Montserrat"/>
                <a:sym typeface="Montserrat"/>
              </a:rPr>
              <a:t>We also enable brokers to support their clients at each step of the cyber policy lifecycle.</a:t>
            </a:r>
            <a:endParaRPr b="0" i="1" sz="1600" u="none" cap="none" strike="noStrike">
              <a:solidFill>
                <a:schemeClr val="lt1"/>
              </a:solidFill>
              <a:latin typeface="Montserrat"/>
              <a:ea typeface="Montserrat"/>
              <a:cs typeface="Montserrat"/>
              <a:sym typeface="Montserrat"/>
            </a:endParaRPr>
          </a:p>
        </p:txBody>
      </p:sp>
      <p:sp>
        <p:nvSpPr>
          <p:cNvPr id="157" name="Google Shape;157;p11"/>
          <p:cNvSpPr/>
          <p:nvPr/>
        </p:nvSpPr>
        <p:spPr>
          <a:xfrm>
            <a:off x="5343575" y="1782300"/>
            <a:ext cx="5494800" cy="4294500"/>
          </a:xfrm>
          <a:prstGeom prst="roundRect">
            <a:avLst>
              <a:gd fmla="val 4384" name="adj"/>
            </a:avLst>
          </a:prstGeom>
          <a:solidFill>
            <a:schemeClr val="lt1"/>
          </a:solidFill>
          <a:ln cap="flat" cmpd="sng" w="9525">
            <a:solidFill>
              <a:schemeClr val="accent1"/>
            </a:solidFill>
            <a:prstDash val="solid"/>
            <a:round/>
            <a:headEnd len="sm" w="sm" type="none"/>
            <a:tailEnd len="sm" w="sm" type="none"/>
          </a:ln>
          <a:effectLst>
            <a:outerShdw blurRad="1270000" sx="95000" rotWithShape="0" algn="tl" dir="2700000" dist="317500" sy="950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8" name="Google Shape;158;p11"/>
          <p:cNvSpPr/>
          <p:nvPr/>
        </p:nvSpPr>
        <p:spPr>
          <a:xfrm>
            <a:off x="5770336" y="1560307"/>
            <a:ext cx="988200" cy="360000"/>
          </a:xfrm>
          <a:prstGeom prst="roundRect">
            <a:avLst>
              <a:gd fmla="val 50000" name="adj"/>
            </a:avLst>
          </a:prstGeom>
          <a:solidFill>
            <a:schemeClr val="accent1"/>
          </a:solidFill>
          <a:ln>
            <a:noFill/>
          </a:ln>
          <a:effectLst>
            <a:outerShdw blurRad="1270000" sx="95000" rotWithShape="0" algn="tl" dir="2700000" dist="317500" sy="950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en-US" sz="1600" u="none" cap="none" strike="noStrike">
                <a:solidFill>
                  <a:schemeClr val="lt1"/>
                </a:solidFill>
                <a:latin typeface="Roboto"/>
                <a:ea typeface="Roboto"/>
                <a:cs typeface="Roboto"/>
                <a:sym typeface="Roboto"/>
              </a:rPr>
              <a:t>How?</a:t>
            </a:r>
            <a:endParaRPr b="1" i="0" sz="1600" u="none" cap="none" strike="noStrike">
              <a:solidFill>
                <a:schemeClr val="lt1"/>
              </a:solidFill>
              <a:latin typeface="Roboto"/>
              <a:ea typeface="Roboto"/>
              <a:cs typeface="Roboto"/>
              <a:sym typeface="Roboto"/>
            </a:endParaRPr>
          </a:p>
        </p:txBody>
      </p:sp>
      <p:sp>
        <p:nvSpPr>
          <p:cNvPr id="159" name="Google Shape;159;p11"/>
          <p:cNvSpPr txBox="1"/>
          <p:nvPr/>
        </p:nvSpPr>
        <p:spPr>
          <a:xfrm>
            <a:off x="5632587" y="2042974"/>
            <a:ext cx="17202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262626"/>
                </a:solidFill>
                <a:latin typeface="Roboto"/>
                <a:ea typeface="Roboto"/>
                <a:cs typeface="Roboto"/>
                <a:sym typeface="Roboto"/>
              </a:rPr>
              <a:t>An AI-native platform that combines:</a:t>
            </a:r>
            <a:endParaRPr b="0" i="0" sz="1600" u="none" cap="none" strike="noStrike">
              <a:solidFill>
                <a:srgbClr val="262626"/>
              </a:solidFill>
              <a:latin typeface="Roboto"/>
              <a:ea typeface="Roboto"/>
              <a:cs typeface="Roboto"/>
              <a:sym typeface="Roboto"/>
            </a:endParaRPr>
          </a:p>
        </p:txBody>
      </p:sp>
      <p:sp>
        <p:nvSpPr>
          <p:cNvPr id="160" name="Google Shape;160;p11"/>
          <p:cNvSpPr/>
          <p:nvPr/>
        </p:nvSpPr>
        <p:spPr>
          <a:xfrm>
            <a:off x="8495243" y="2508017"/>
            <a:ext cx="691225" cy="985748"/>
          </a:xfrm>
          <a:custGeom>
            <a:rect b="b" l="l" r="r" t="t"/>
            <a:pathLst>
              <a:path extrusionOk="0" h="884079" w="619933">
                <a:moveTo>
                  <a:pt x="309967" y="0"/>
                </a:moveTo>
                <a:lnTo>
                  <a:pt x="329415" y="16046"/>
                </a:lnTo>
                <a:cubicBezTo>
                  <a:pt x="508912" y="195544"/>
                  <a:pt x="619933" y="443517"/>
                  <a:pt x="619933" y="717420"/>
                </a:cubicBezTo>
                <a:cubicBezTo>
                  <a:pt x="619933" y="751658"/>
                  <a:pt x="618198" y="785491"/>
                  <a:pt x="614812" y="818835"/>
                </a:cubicBezTo>
                <a:lnTo>
                  <a:pt x="604855" y="884079"/>
                </a:lnTo>
                <a:lnTo>
                  <a:pt x="509867" y="859656"/>
                </a:lnTo>
                <a:cubicBezTo>
                  <a:pt x="445297" y="846443"/>
                  <a:pt x="378442" y="839504"/>
                  <a:pt x="309966" y="839504"/>
                </a:cubicBezTo>
                <a:cubicBezTo>
                  <a:pt x="241490" y="839504"/>
                  <a:pt x="174635" y="846443"/>
                  <a:pt x="110065" y="859656"/>
                </a:cubicBezTo>
                <a:lnTo>
                  <a:pt x="15079" y="884079"/>
                </a:lnTo>
                <a:lnTo>
                  <a:pt x="5121" y="818835"/>
                </a:lnTo>
                <a:cubicBezTo>
                  <a:pt x="1735" y="785491"/>
                  <a:pt x="0" y="751658"/>
                  <a:pt x="0" y="717420"/>
                </a:cubicBezTo>
                <a:cubicBezTo>
                  <a:pt x="0" y="443517"/>
                  <a:pt x="111021" y="195544"/>
                  <a:pt x="290518" y="16046"/>
                </a:cubicBezTo>
                <a:lnTo>
                  <a:pt x="309967" y="0"/>
                </a:lnTo>
                <a:close/>
              </a:path>
            </a:pathLst>
          </a:custGeom>
          <a:solidFill>
            <a:srgbClr val="79FA82">
              <a:alpha val="52549"/>
            </a:srgbClr>
          </a:solidFill>
          <a:ln cap="flat" cmpd="sng" w="349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11"/>
          <p:cNvSpPr/>
          <p:nvPr/>
        </p:nvSpPr>
        <p:spPr>
          <a:xfrm>
            <a:off x="7751371" y="3494213"/>
            <a:ext cx="1089148" cy="920135"/>
          </a:xfrm>
          <a:custGeom>
            <a:rect b="b" l="l" r="r" t="t"/>
            <a:pathLst>
              <a:path extrusionOk="0" h="825233" w="976814">
                <a:moveTo>
                  <a:pt x="681926" y="0"/>
                </a:moveTo>
                <a:lnTo>
                  <a:pt x="686999" y="33242"/>
                </a:lnTo>
                <a:cubicBezTo>
                  <a:pt x="726637" y="226951"/>
                  <a:pt x="822743" y="400092"/>
                  <a:pt x="957365" y="534715"/>
                </a:cubicBezTo>
                <a:lnTo>
                  <a:pt x="976814" y="550761"/>
                </a:lnTo>
                <a:lnTo>
                  <a:pt x="849464" y="655833"/>
                </a:lnTo>
                <a:cubicBezTo>
                  <a:pt x="691157" y="762784"/>
                  <a:pt x="500316" y="825233"/>
                  <a:pt x="294888" y="825233"/>
                </a:cubicBezTo>
                <a:cubicBezTo>
                  <a:pt x="226412" y="825233"/>
                  <a:pt x="159557" y="818294"/>
                  <a:pt x="94987" y="805081"/>
                </a:cubicBezTo>
                <a:lnTo>
                  <a:pt x="0" y="780658"/>
                </a:lnTo>
                <a:lnTo>
                  <a:pt x="5073" y="747416"/>
                </a:lnTo>
                <a:cubicBezTo>
                  <a:pt x="77744" y="392282"/>
                  <a:pt x="340205" y="106283"/>
                  <a:pt x="681855" y="18"/>
                </a:cubicBezTo>
                <a:lnTo>
                  <a:pt x="681926" y="0"/>
                </a:lnTo>
                <a:close/>
              </a:path>
            </a:pathLst>
          </a:custGeom>
          <a:solidFill>
            <a:srgbClr val="79FA82">
              <a:alpha val="52549"/>
            </a:srgbClr>
          </a:solidFill>
          <a:ln cap="flat" cmpd="sng" w="349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2" name="Google Shape;162;p11"/>
          <p:cNvSpPr/>
          <p:nvPr/>
        </p:nvSpPr>
        <p:spPr>
          <a:xfrm>
            <a:off x="8841013" y="3494213"/>
            <a:ext cx="1089146" cy="920135"/>
          </a:xfrm>
          <a:custGeom>
            <a:rect b="b" l="l" r="r" t="t"/>
            <a:pathLst>
              <a:path extrusionOk="0" h="825233" w="976813">
                <a:moveTo>
                  <a:pt x="294888" y="0"/>
                </a:moveTo>
                <a:lnTo>
                  <a:pt x="294957" y="18"/>
                </a:lnTo>
                <a:cubicBezTo>
                  <a:pt x="636607" y="106283"/>
                  <a:pt x="899069" y="392282"/>
                  <a:pt x="971739" y="747416"/>
                </a:cubicBezTo>
                <a:lnTo>
                  <a:pt x="976813" y="780658"/>
                </a:lnTo>
                <a:lnTo>
                  <a:pt x="881826" y="805081"/>
                </a:lnTo>
                <a:cubicBezTo>
                  <a:pt x="817256" y="818294"/>
                  <a:pt x="750401" y="825233"/>
                  <a:pt x="681925" y="825233"/>
                </a:cubicBezTo>
                <a:cubicBezTo>
                  <a:pt x="476498" y="825233"/>
                  <a:pt x="285656" y="762784"/>
                  <a:pt x="127349" y="655833"/>
                </a:cubicBezTo>
                <a:lnTo>
                  <a:pt x="0" y="550761"/>
                </a:lnTo>
                <a:lnTo>
                  <a:pt x="19448" y="534715"/>
                </a:lnTo>
                <a:cubicBezTo>
                  <a:pt x="154071" y="400092"/>
                  <a:pt x="250176" y="226951"/>
                  <a:pt x="289814" y="33242"/>
                </a:cubicBezTo>
                <a:lnTo>
                  <a:pt x="294888" y="0"/>
                </a:lnTo>
                <a:close/>
              </a:path>
            </a:pathLst>
          </a:custGeom>
          <a:solidFill>
            <a:srgbClr val="79FA82">
              <a:alpha val="52549"/>
            </a:srgbClr>
          </a:solidFill>
          <a:ln cap="flat" cmpd="sng" w="349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3" name="Google Shape;163;p11"/>
          <p:cNvSpPr/>
          <p:nvPr/>
        </p:nvSpPr>
        <p:spPr>
          <a:xfrm>
            <a:off x="6973859" y="2201842"/>
            <a:ext cx="1866307" cy="2162218"/>
          </a:xfrm>
          <a:custGeom>
            <a:rect b="b" l="l" r="r" t="t"/>
            <a:pathLst>
              <a:path extrusionOk="0" h="1939209" w="1673818">
                <a:moveTo>
                  <a:pt x="991892" y="0"/>
                </a:moveTo>
                <a:cubicBezTo>
                  <a:pt x="1197320" y="0"/>
                  <a:pt x="1388161" y="62450"/>
                  <a:pt x="1546468" y="169400"/>
                </a:cubicBezTo>
                <a:lnTo>
                  <a:pt x="1673818" y="274472"/>
                </a:lnTo>
                <a:lnTo>
                  <a:pt x="1654369" y="290518"/>
                </a:lnTo>
                <a:cubicBezTo>
                  <a:pt x="1474872" y="470016"/>
                  <a:pt x="1363851" y="717989"/>
                  <a:pt x="1363851" y="991892"/>
                </a:cubicBezTo>
                <a:cubicBezTo>
                  <a:pt x="1363851" y="1026130"/>
                  <a:pt x="1365586" y="1059963"/>
                  <a:pt x="1368972" y="1093307"/>
                </a:cubicBezTo>
                <a:lnTo>
                  <a:pt x="1378930" y="1158551"/>
                </a:lnTo>
                <a:lnTo>
                  <a:pt x="1378859" y="1158569"/>
                </a:lnTo>
                <a:cubicBezTo>
                  <a:pt x="1037209" y="1264834"/>
                  <a:pt x="774748" y="1550833"/>
                  <a:pt x="702077" y="1905967"/>
                </a:cubicBezTo>
                <a:lnTo>
                  <a:pt x="697004" y="1939209"/>
                </a:lnTo>
                <a:lnTo>
                  <a:pt x="696934" y="1939191"/>
                </a:lnTo>
                <a:cubicBezTo>
                  <a:pt x="293166" y="1813606"/>
                  <a:pt x="0" y="1436985"/>
                  <a:pt x="0" y="991892"/>
                </a:cubicBezTo>
                <a:cubicBezTo>
                  <a:pt x="0" y="444085"/>
                  <a:pt x="444085" y="0"/>
                  <a:pt x="991892" y="0"/>
                </a:cubicBezTo>
                <a:close/>
              </a:path>
            </a:pathLst>
          </a:custGeom>
          <a:solidFill>
            <a:schemeClr val="accent2">
              <a:alpha val="52549"/>
            </a:schemeClr>
          </a:solidFill>
          <a:ln cap="flat" cmpd="sng" w="349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4" name="Google Shape;164;p11"/>
          <p:cNvSpPr/>
          <p:nvPr/>
        </p:nvSpPr>
        <p:spPr>
          <a:xfrm>
            <a:off x="8841013" y="2201842"/>
            <a:ext cx="1866306" cy="2162218"/>
          </a:xfrm>
          <a:custGeom>
            <a:rect b="b" l="l" r="r" t="t"/>
            <a:pathLst>
              <a:path extrusionOk="0" h="1939209" w="1673817">
                <a:moveTo>
                  <a:pt x="681925" y="0"/>
                </a:moveTo>
                <a:cubicBezTo>
                  <a:pt x="1229732" y="0"/>
                  <a:pt x="1673817" y="444085"/>
                  <a:pt x="1673817" y="991892"/>
                </a:cubicBezTo>
                <a:cubicBezTo>
                  <a:pt x="1673817" y="1436985"/>
                  <a:pt x="1380652" y="1813606"/>
                  <a:pt x="976883" y="1939191"/>
                </a:cubicBezTo>
                <a:lnTo>
                  <a:pt x="976813" y="1939209"/>
                </a:lnTo>
                <a:lnTo>
                  <a:pt x="971739" y="1905967"/>
                </a:lnTo>
                <a:cubicBezTo>
                  <a:pt x="899069" y="1550833"/>
                  <a:pt x="636607" y="1264834"/>
                  <a:pt x="294957" y="1158569"/>
                </a:cubicBezTo>
                <a:lnTo>
                  <a:pt x="294888" y="1158551"/>
                </a:lnTo>
                <a:lnTo>
                  <a:pt x="304845" y="1093307"/>
                </a:lnTo>
                <a:cubicBezTo>
                  <a:pt x="308231" y="1059963"/>
                  <a:pt x="309966" y="1026130"/>
                  <a:pt x="309966" y="991892"/>
                </a:cubicBezTo>
                <a:cubicBezTo>
                  <a:pt x="309966" y="717989"/>
                  <a:pt x="198945" y="470016"/>
                  <a:pt x="19448" y="290518"/>
                </a:cubicBezTo>
                <a:lnTo>
                  <a:pt x="0" y="274472"/>
                </a:lnTo>
                <a:lnTo>
                  <a:pt x="127349" y="169400"/>
                </a:lnTo>
                <a:cubicBezTo>
                  <a:pt x="285656" y="62450"/>
                  <a:pt x="476498" y="0"/>
                  <a:pt x="681925" y="0"/>
                </a:cubicBezTo>
                <a:close/>
              </a:path>
            </a:pathLst>
          </a:custGeom>
          <a:solidFill>
            <a:schemeClr val="accent2">
              <a:alpha val="52549"/>
            </a:schemeClr>
          </a:solidFill>
          <a:ln cap="flat" cmpd="sng" w="349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5" name="Google Shape;165;p11"/>
          <p:cNvSpPr/>
          <p:nvPr/>
        </p:nvSpPr>
        <p:spPr>
          <a:xfrm>
            <a:off x="8512064" y="3444489"/>
            <a:ext cx="657600" cy="663800"/>
          </a:xfrm>
          <a:custGeom>
            <a:rect b="b" l="l" r="r" t="t"/>
            <a:pathLst>
              <a:path extrusionOk="0" h="595336" w="589776">
                <a:moveTo>
                  <a:pt x="294887" y="0"/>
                </a:moveTo>
                <a:cubicBezTo>
                  <a:pt x="363363" y="0"/>
                  <a:pt x="430218" y="6939"/>
                  <a:pt x="494788" y="20152"/>
                </a:cubicBezTo>
                <a:lnTo>
                  <a:pt x="589776" y="44575"/>
                </a:lnTo>
                <a:lnTo>
                  <a:pt x="584702" y="77817"/>
                </a:lnTo>
                <a:cubicBezTo>
                  <a:pt x="545064" y="271526"/>
                  <a:pt x="448959" y="444667"/>
                  <a:pt x="314336" y="579290"/>
                </a:cubicBezTo>
                <a:lnTo>
                  <a:pt x="294888" y="595336"/>
                </a:lnTo>
                <a:lnTo>
                  <a:pt x="275439" y="579290"/>
                </a:lnTo>
                <a:cubicBezTo>
                  <a:pt x="140817" y="444667"/>
                  <a:pt x="44711" y="271526"/>
                  <a:pt x="5073" y="77817"/>
                </a:cubicBezTo>
                <a:lnTo>
                  <a:pt x="0" y="44575"/>
                </a:lnTo>
                <a:lnTo>
                  <a:pt x="94986" y="20152"/>
                </a:lnTo>
                <a:cubicBezTo>
                  <a:pt x="159556" y="6939"/>
                  <a:pt x="226411" y="0"/>
                  <a:pt x="294887" y="0"/>
                </a:cubicBezTo>
                <a:close/>
              </a:path>
            </a:pathLst>
          </a:cu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6" name="Google Shape;166;p11"/>
          <p:cNvSpPr/>
          <p:nvPr/>
        </p:nvSpPr>
        <p:spPr>
          <a:xfrm>
            <a:off x="7734549" y="4108590"/>
            <a:ext cx="2211919" cy="1548120"/>
          </a:xfrm>
          <a:custGeom>
            <a:rect b="b" l="l" r="r" t="t"/>
            <a:pathLst>
              <a:path extrusionOk="0" h="1388448" w="1983784">
                <a:moveTo>
                  <a:pt x="991893" y="0"/>
                </a:moveTo>
                <a:lnTo>
                  <a:pt x="1119242" y="105072"/>
                </a:lnTo>
                <a:cubicBezTo>
                  <a:pt x="1277549" y="212023"/>
                  <a:pt x="1468391" y="274472"/>
                  <a:pt x="1673818" y="274472"/>
                </a:cubicBezTo>
                <a:cubicBezTo>
                  <a:pt x="1742294" y="274472"/>
                  <a:pt x="1809149" y="267533"/>
                  <a:pt x="1873719" y="254320"/>
                </a:cubicBezTo>
                <a:lnTo>
                  <a:pt x="1968706" y="229897"/>
                </a:lnTo>
                <a:lnTo>
                  <a:pt x="1978663" y="295141"/>
                </a:lnTo>
                <a:cubicBezTo>
                  <a:pt x="1982049" y="328486"/>
                  <a:pt x="1983784" y="362318"/>
                  <a:pt x="1983784" y="396556"/>
                </a:cubicBezTo>
                <a:cubicBezTo>
                  <a:pt x="1983784" y="944363"/>
                  <a:pt x="1539699" y="1388448"/>
                  <a:pt x="991892" y="1388448"/>
                </a:cubicBezTo>
                <a:cubicBezTo>
                  <a:pt x="444085" y="1388448"/>
                  <a:pt x="0" y="944363"/>
                  <a:pt x="0" y="396556"/>
                </a:cubicBezTo>
                <a:cubicBezTo>
                  <a:pt x="0" y="362318"/>
                  <a:pt x="1735" y="328486"/>
                  <a:pt x="5121" y="295141"/>
                </a:cubicBezTo>
                <a:lnTo>
                  <a:pt x="15079" y="229897"/>
                </a:lnTo>
                <a:lnTo>
                  <a:pt x="110066" y="254320"/>
                </a:lnTo>
                <a:cubicBezTo>
                  <a:pt x="174636" y="267533"/>
                  <a:pt x="241491" y="274472"/>
                  <a:pt x="309967" y="274472"/>
                </a:cubicBezTo>
                <a:cubicBezTo>
                  <a:pt x="515395" y="274472"/>
                  <a:pt x="706236" y="212023"/>
                  <a:pt x="864543" y="105072"/>
                </a:cubicBezTo>
                <a:lnTo>
                  <a:pt x="991893" y="0"/>
                </a:lnTo>
                <a:close/>
              </a:path>
            </a:pathLst>
          </a:custGeom>
          <a:solidFill>
            <a:schemeClr val="accent2">
              <a:alpha val="52549"/>
            </a:schemeClr>
          </a:solidFill>
          <a:ln cap="flat" cmpd="sng" w="349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7" name="Google Shape;167;p11"/>
          <p:cNvSpPr txBox="1"/>
          <p:nvPr/>
        </p:nvSpPr>
        <p:spPr>
          <a:xfrm>
            <a:off x="5890608" y="4826415"/>
            <a:ext cx="11772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262626"/>
                </a:solidFill>
                <a:latin typeface="Roboto"/>
                <a:ea typeface="Roboto"/>
                <a:cs typeface="Roboto"/>
                <a:sym typeface="Roboto"/>
              </a:rPr>
              <a:t>All in one integrated solution</a:t>
            </a:r>
            <a:endParaRPr b="1" i="0" sz="1600" u="none" cap="none" strike="noStrike">
              <a:solidFill>
                <a:srgbClr val="262626"/>
              </a:solidFill>
              <a:latin typeface="Roboto"/>
              <a:ea typeface="Roboto"/>
              <a:cs typeface="Roboto"/>
              <a:sym typeface="Roboto"/>
            </a:endParaRPr>
          </a:p>
        </p:txBody>
      </p:sp>
      <p:pic>
        <p:nvPicPr>
          <p:cNvPr descr="A logo with green triangles&#10;&#10;Description automatically generated" id="168" name="Google Shape;168;p11"/>
          <p:cNvPicPr preferRelativeResize="0"/>
          <p:nvPr/>
        </p:nvPicPr>
        <p:blipFill rotWithShape="1">
          <a:blip r:embed="rId3">
            <a:alphaModFix/>
          </a:blip>
          <a:srcRect b="32622" l="14518" r="14660" t="3536"/>
          <a:stretch/>
        </p:blipFill>
        <p:spPr>
          <a:xfrm>
            <a:off x="8613888" y="3479378"/>
            <a:ext cx="466951" cy="398028"/>
          </a:xfrm>
          <a:prstGeom prst="rect">
            <a:avLst/>
          </a:prstGeom>
          <a:noFill/>
          <a:ln>
            <a:noFill/>
          </a:ln>
        </p:spPr>
      </p:pic>
      <p:sp>
        <p:nvSpPr>
          <p:cNvPr id="169" name="Google Shape;169;p11"/>
          <p:cNvSpPr txBox="1"/>
          <p:nvPr/>
        </p:nvSpPr>
        <p:spPr>
          <a:xfrm>
            <a:off x="7151976" y="2937200"/>
            <a:ext cx="1254000" cy="69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300"/>
              <a:buFont typeface="Arial"/>
              <a:buNone/>
            </a:pPr>
            <a:r>
              <a:rPr b="1" i="0" lang="en-US" sz="1300" u="none" cap="none" strike="noStrike">
                <a:solidFill>
                  <a:srgbClr val="262626"/>
                </a:solidFill>
                <a:latin typeface="Roboto"/>
                <a:ea typeface="Roboto"/>
                <a:cs typeface="Roboto"/>
                <a:sym typeface="Roboto"/>
              </a:rPr>
              <a:t>Continuous Cyber Risk Assessment</a:t>
            </a:r>
            <a:endParaRPr b="1" i="0" sz="1400" u="none" cap="none" strike="noStrike">
              <a:solidFill>
                <a:srgbClr val="000000"/>
              </a:solidFill>
              <a:latin typeface="Arial"/>
              <a:ea typeface="Arial"/>
              <a:cs typeface="Arial"/>
              <a:sym typeface="Arial"/>
            </a:endParaRPr>
          </a:p>
        </p:txBody>
      </p:sp>
      <p:sp>
        <p:nvSpPr>
          <p:cNvPr id="170" name="Google Shape;170;p11"/>
          <p:cNvSpPr txBox="1"/>
          <p:nvPr/>
        </p:nvSpPr>
        <p:spPr>
          <a:xfrm>
            <a:off x="9359026" y="2937200"/>
            <a:ext cx="1254000" cy="4926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300"/>
              <a:buFont typeface="Arial"/>
              <a:buNone/>
            </a:pPr>
            <a:r>
              <a:rPr b="1" i="0" lang="en-US" sz="1300" u="none" cap="none" strike="noStrike">
                <a:solidFill>
                  <a:srgbClr val="262626"/>
                </a:solidFill>
                <a:latin typeface="Roboto"/>
                <a:ea typeface="Roboto"/>
                <a:cs typeface="Roboto"/>
                <a:sym typeface="Roboto"/>
              </a:rPr>
              <a:t>Active Cybersecurity</a:t>
            </a:r>
            <a:endParaRPr b="1" i="0" sz="1400" u="none" cap="none" strike="noStrike">
              <a:solidFill>
                <a:srgbClr val="000000"/>
              </a:solidFill>
              <a:latin typeface="Arial"/>
              <a:ea typeface="Arial"/>
              <a:cs typeface="Arial"/>
              <a:sym typeface="Arial"/>
            </a:endParaRPr>
          </a:p>
        </p:txBody>
      </p:sp>
      <p:sp>
        <p:nvSpPr>
          <p:cNvPr id="171" name="Google Shape;171;p11"/>
          <p:cNvSpPr txBox="1"/>
          <p:nvPr/>
        </p:nvSpPr>
        <p:spPr>
          <a:xfrm>
            <a:off x="8274533" y="4519055"/>
            <a:ext cx="1133100" cy="692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300"/>
              <a:buFont typeface="Arial"/>
              <a:buNone/>
            </a:pPr>
            <a:r>
              <a:rPr b="1" i="0" lang="en-US" sz="1300" u="none" cap="none" strike="noStrike">
                <a:solidFill>
                  <a:srgbClr val="262626"/>
                </a:solidFill>
                <a:latin typeface="Roboto"/>
                <a:ea typeface="Roboto"/>
                <a:cs typeface="Roboto"/>
                <a:sym typeface="Roboto"/>
              </a:rPr>
              <a:t>Dynamic Insurance Coverage</a:t>
            </a:r>
            <a:endParaRPr b="1" i="0" sz="1400" u="none" cap="none" strike="noStrike">
              <a:solidFill>
                <a:srgbClr val="000000"/>
              </a:solidFill>
              <a:latin typeface="Arial"/>
              <a:ea typeface="Arial"/>
              <a:cs typeface="Arial"/>
              <a:sym typeface="Arial"/>
            </a:endParaRPr>
          </a:p>
        </p:txBody>
      </p:sp>
      <p:sp>
        <p:nvSpPr>
          <p:cNvPr id="172" name="Google Shape;172;p11"/>
          <p:cNvSpPr txBox="1"/>
          <p:nvPr/>
        </p:nvSpPr>
        <p:spPr>
          <a:xfrm>
            <a:off x="608409" y="1077875"/>
            <a:ext cx="10726800" cy="338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1" lang="en-US" sz="1600" u="none" cap="none" strike="noStrike">
                <a:solidFill>
                  <a:schemeClr val="accent1"/>
                </a:solidFill>
                <a:latin typeface="Montserrat"/>
                <a:ea typeface="Montserrat"/>
                <a:cs typeface="Montserrat"/>
                <a:sym typeface="Montserrat"/>
              </a:rPr>
              <a:t>Small-to-Medium Enterprises (SME) deserve a way to comprehensively balance their cyber risk.</a:t>
            </a:r>
            <a:endParaRPr b="0" i="1" sz="1600" u="none" cap="none" strike="noStrike">
              <a:solidFill>
                <a:schemeClr val="accent1"/>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3b0d1165c68_1_239"/>
          <p:cNvSpPr txBox="1"/>
          <p:nvPr/>
        </p:nvSpPr>
        <p:spPr>
          <a:xfrm>
            <a:off x="609375" y="630200"/>
            <a:ext cx="9957900" cy="480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800"/>
              <a:buFont typeface="Arial"/>
              <a:buNone/>
            </a:pPr>
            <a:r>
              <a:rPr b="1" i="0" lang="en-US" sz="2800" u="none" cap="none" strike="noStrike">
                <a:solidFill>
                  <a:schemeClr val="dk1"/>
                </a:solidFill>
                <a:latin typeface="Roboto"/>
                <a:ea typeface="Roboto"/>
                <a:cs typeface="Roboto"/>
                <a:sym typeface="Roboto"/>
              </a:rPr>
              <a:t>PLATFORMS &amp; DATA COLLECTED</a:t>
            </a:r>
            <a:endParaRPr b="0" i="0" sz="1400" u="none" cap="none" strike="noStrike">
              <a:solidFill>
                <a:srgbClr val="000000"/>
              </a:solidFill>
              <a:latin typeface="Arial"/>
              <a:ea typeface="Arial"/>
              <a:cs typeface="Arial"/>
              <a:sym typeface="Arial"/>
            </a:endParaRPr>
          </a:p>
        </p:txBody>
      </p:sp>
      <p:sp>
        <p:nvSpPr>
          <p:cNvPr id="179" name="Google Shape;179;g3b0d1165c68_1_239"/>
          <p:cNvSpPr txBox="1"/>
          <p:nvPr/>
        </p:nvSpPr>
        <p:spPr>
          <a:xfrm>
            <a:off x="550050" y="4118291"/>
            <a:ext cx="5202300" cy="1276800"/>
          </a:xfrm>
          <a:prstGeom prst="rect">
            <a:avLst/>
          </a:prstGeom>
          <a:noFill/>
          <a:ln>
            <a:noFill/>
          </a:ln>
        </p:spPr>
        <p:txBody>
          <a:bodyPr anchorCtr="0" anchor="ctr" bIns="118200" lIns="118200" spcFirstLastPara="1" rIns="118200" wrap="square" tIns="118200">
            <a:noAutofit/>
          </a:bodyPr>
          <a:lstStyle/>
          <a:p>
            <a:pPr indent="-411539" lvl="0" marL="591052" marR="0" rtl="0" algn="l">
              <a:lnSpc>
                <a:spcPct val="100000"/>
              </a:lnSpc>
              <a:spcBef>
                <a:spcPts val="0"/>
              </a:spcBef>
              <a:spcAft>
                <a:spcPts val="0"/>
              </a:spcAft>
              <a:buClr>
                <a:schemeClr val="accent1"/>
              </a:buClr>
              <a:buSzPts val="1827"/>
              <a:buFont typeface="Roboto"/>
              <a:buChar char="➔"/>
            </a:pPr>
            <a:r>
              <a:rPr b="1" i="0" lang="en-US" sz="1826" u="none" cap="none" strike="noStrike">
                <a:solidFill>
                  <a:schemeClr val="accent1"/>
                </a:solidFill>
                <a:latin typeface="Roboto"/>
                <a:ea typeface="Roboto"/>
                <a:cs typeface="Roboto"/>
                <a:sym typeface="Roboto"/>
              </a:rPr>
              <a:t>Identity Platforms: Google Workspace, Okta, Azure AD – User Accounts, MFA Status, Group Membership</a:t>
            </a:r>
            <a:endParaRPr b="1" i="0" sz="1826" u="none" cap="none" strike="noStrike">
              <a:solidFill>
                <a:schemeClr val="accent1"/>
              </a:solidFill>
              <a:latin typeface="Roboto"/>
              <a:ea typeface="Roboto"/>
              <a:cs typeface="Roboto"/>
              <a:sym typeface="Roboto"/>
            </a:endParaRPr>
          </a:p>
        </p:txBody>
      </p:sp>
      <p:sp>
        <p:nvSpPr>
          <p:cNvPr id="180" name="Google Shape;180;g3b0d1165c68_1_239"/>
          <p:cNvSpPr txBox="1"/>
          <p:nvPr/>
        </p:nvSpPr>
        <p:spPr>
          <a:xfrm>
            <a:off x="550050" y="5125232"/>
            <a:ext cx="5202300" cy="1276800"/>
          </a:xfrm>
          <a:prstGeom prst="rect">
            <a:avLst/>
          </a:prstGeom>
          <a:noFill/>
          <a:ln>
            <a:noFill/>
          </a:ln>
        </p:spPr>
        <p:txBody>
          <a:bodyPr anchorCtr="0" anchor="ctr" bIns="118200" lIns="118200" spcFirstLastPara="1" rIns="118200" wrap="square" tIns="118200">
            <a:noAutofit/>
          </a:bodyPr>
          <a:lstStyle/>
          <a:p>
            <a:pPr indent="-411539" lvl="0" marL="591052" marR="0" rtl="0" algn="l">
              <a:lnSpc>
                <a:spcPct val="100000"/>
              </a:lnSpc>
              <a:spcBef>
                <a:spcPts val="0"/>
              </a:spcBef>
              <a:spcAft>
                <a:spcPts val="0"/>
              </a:spcAft>
              <a:buClr>
                <a:schemeClr val="accent1"/>
              </a:buClr>
              <a:buSzPts val="1827"/>
              <a:buFont typeface="Roboto"/>
              <a:buChar char="➔"/>
            </a:pPr>
            <a:r>
              <a:rPr b="1" i="0" lang="en-US" sz="1826" u="none" cap="none" strike="noStrike">
                <a:solidFill>
                  <a:schemeClr val="accent1"/>
                </a:solidFill>
                <a:latin typeface="Roboto"/>
                <a:ea typeface="Roboto"/>
                <a:cs typeface="Roboto"/>
                <a:sym typeface="Roboto"/>
              </a:rPr>
              <a:t>Developer Platforms: GitHub, GitLab – Access Controls, Repository Permissions, MFA Enrollment</a:t>
            </a:r>
            <a:endParaRPr b="1" i="0" sz="1826" u="none" cap="none" strike="noStrike">
              <a:solidFill>
                <a:schemeClr val="accent1"/>
              </a:solidFill>
              <a:latin typeface="Roboto"/>
              <a:ea typeface="Roboto"/>
              <a:cs typeface="Roboto"/>
              <a:sym typeface="Roboto"/>
            </a:endParaRPr>
          </a:p>
        </p:txBody>
      </p:sp>
      <p:sp>
        <p:nvSpPr>
          <p:cNvPr id="181" name="Google Shape;181;g3b0d1165c68_1_239"/>
          <p:cNvSpPr txBox="1"/>
          <p:nvPr/>
        </p:nvSpPr>
        <p:spPr>
          <a:xfrm>
            <a:off x="5813680" y="4118291"/>
            <a:ext cx="5202300" cy="1276800"/>
          </a:xfrm>
          <a:prstGeom prst="rect">
            <a:avLst/>
          </a:prstGeom>
          <a:noFill/>
          <a:ln>
            <a:noFill/>
          </a:ln>
        </p:spPr>
        <p:txBody>
          <a:bodyPr anchorCtr="0" anchor="ctr" bIns="118200" lIns="118200" spcFirstLastPara="1" rIns="118200" wrap="square" tIns="118200">
            <a:noAutofit/>
          </a:bodyPr>
          <a:lstStyle/>
          <a:p>
            <a:pPr indent="-411539" lvl="0" marL="591052" marR="0" rtl="0" algn="l">
              <a:lnSpc>
                <a:spcPct val="100000"/>
              </a:lnSpc>
              <a:spcBef>
                <a:spcPts val="0"/>
              </a:spcBef>
              <a:spcAft>
                <a:spcPts val="0"/>
              </a:spcAft>
              <a:buClr>
                <a:schemeClr val="accent1"/>
              </a:buClr>
              <a:buSzPts val="1827"/>
              <a:buFont typeface="Roboto"/>
              <a:buChar char="➔"/>
            </a:pPr>
            <a:r>
              <a:rPr b="1" i="0" lang="en-US" sz="1826" u="none" cap="none" strike="noStrike">
                <a:solidFill>
                  <a:schemeClr val="accent1"/>
                </a:solidFill>
                <a:latin typeface="Roboto"/>
                <a:ea typeface="Roboto"/>
                <a:cs typeface="Roboto"/>
                <a:sym typeface="Roboto"/>
              </a:rPr>
              <a:t>Endpoint Security: Crowdstrike, Microsoft Defender, Cortex XDR – Device Inventory, Threat Detections</a:t>
            </a:r>
            <a:endParaRPr b="1" i="0" sz="1826" u="none" cap="none" strike="noStrike">
              <a:solidFill>
                <a:schemeClr val="accent1"/>
              </a:solidFill>
              <a:latin typeface="Roboto"/>
              <a:ea typeface="Roboto"/>
              <a:cs typeface="Roboto"/>
              <a:sym typeface="Roboto"/>
            </a:endParaRPr>
          </a:p>
        </p:txBody>
      </p:sp>
      <p:sp>
        <p:nvSpPr>
          <p:cNvPr id="182" name="Google Shape;182;g3b0d1165c68_1_239"/>
          <p:cNvSpPr txBox="1"/>
          <p:nvPr/>
        </p:nvSpPr>
        <p:spPr>
          <a:xfrm>
            <a:off x="5813680" y="5125232"/>
            <a:ext cx="5202300" cy="1276800"/>
          </a:xfrm>
          <a:prstGeom prst="rect">
            <a:avLst/>
          </a:prstGeom>
          <a:noFill/>
          <a:ln>
            <a:noFill/>
          </a:ln>
        </p:spPr>
        <p:txBody>
          <a:bodyPr anchorCtr="0" anchor="ctr" bIns="118200" lIns="118200" spcFirstLastPara="1" rIns="118200" wrap="square" tIns="118200">
            <a:noAutofit/>
          </a:bodyPr>
          <a:lstStyle/>
          <a:p>
            <a:pPr indent="-411539" lvl="0" marL="591052" marR="0" rtl="0" algn="l">
              <a:lnSpc>
                <a:spcPct val="100000"/>
              </a:lnSpc>
              <a:spcBef>
                <a:spcPts val="0"/>
              </a:spcBef>
              <a:spcAft>
                <a:spcPts val="0"/>
              </a:spcAft>
              <a:buClr>
                <a:schemeClr val="accent1"/>
              </a:buClr>
              <a:buSzPts val="1827"/>
              <a:buFont typeface="Roboto"/>
              <a:buChar char="➔"/>
            </a:pPr>
            <a:r>
              <a:rPr b="1" i="0" lang="en-US" sz="1826" u="none" cap="none" strike="noStrike">
                <a:solidFill>
                  <a:schemeClr val="accent1"/>
                </a:solidFill>
                <a:latin typeface="Roboto"/>
                <a:ea typeface="Roboto"/>
                <a:cs typeface="Roboto"/>
                <a:sym typeface="Roboto"/>
              </a:rPr>
              <a:t>Cloud Infrastructure: AWS, Azure, Google Cloud – IAM Roles, Resource Access, Configuration Compliance</a:t>
            </a:r>
            <a:endParaRPr b="1" i="0" sz="1826" u="none" cap="none" strike="noStrike">
              <a:solidFill>
                <a:schemeClr val="accent1"/>
              </a:solidFill>
              <a:latin typeface="Roboto"/>
              <a:ea typeface="Roboto"/>
              <a:cs typeface="Roboto"/>
              <a:sym typeface="Roboto"/>
            </a:endParaRPr>
          </a:p>
        </p:txBody>
      </p:sp>
      <p:pic>
        <p:nvPicPr>
          <p:cNvPr descr="A logo with green triangles&#10;&#10;Description automatically generated" id="183" name="Google Shape;183;g3b0d1165c68_1_239"/>
          <p:cNvPicPr preferRelativeResize="0"/>
          <p:nvPr/>
        </p:nvPicPr>
        <p:blipFill rotWithShape="1">
          <a:blip r:embed="rId3">
            <a:alphaModFix/>
          </a:blip>
          <a:srcRect b="31878" l="15333" r="14869" t="3192"/>
          <a:stretch/>
        </p:blipFill>
        <p:spPr>
          <a:xfrm>
            <a:off x="5482375" y="2506853"/>
            <a:ext cx="1018048" cy="895474"/>
          </a:xfrm>
          <a:prstGeom prst="rect">
            <a:avLst/>
          </a:prstGeom>
          <a:noFill/>
          <a:ln>
            <a:noFill/>
          </a:ln>
        </p:spPr>
      </p:pic>
      <p:pic>
        <p:nvPicPr>
          <p:cNvPr id="184" name="Google Shape;184;g3b0d1165c68_1_239"/>
          <p:cNvPicPr preferRelativeResize="0"/>
          <p:nvPr/>
        </p:nvPicPr>
        <p:blipFill rotWithShape="1">
          <a:blip r:embed="rId4">
            <a:alphaModFix/>
          </a:blip>
          <a:srcRect b="0" l="0" r="0" t="0"/>
          <a:stretch/>
        </p:blipFill>
        <p:spPr>
          <a:xfrm>
            <a:off x="3669560" y="3402975"/>
            <a:ext cx="572850" cy="572850"/>
          </a:xfrm>
          <a:prstGeom prst="rect">
            <a:avLst/>
          </a:prstGeom>
          <a:noFill/>
          <a:ln>
            <a:noFill/>
          </a:ln>
        </p:spPr>
      </p:pic>
      <p:pic>
        <p:nvPicPr>
          <p:cNvPr id="185" name="Google Shape;185;g3b0d1165c68_1_239"/>
          <p:cNvPicPr preferRelativeResize="0"/>
          <p:nvPr/>
        </p:nvPicPr>
        <p:blipFill rotWithShape="1">
          <a:blip r:embed="rId5">
            <a:alphaModFix/>
          </a:blip>
          <a:srcRect b="0" l="0" r="0" t="0"/>
          <a:stretch/>
        </p:blipFill>
        <p:spPr>
          <a:xfrm>
            <a:off x="7486076" y="3566300"/>
            <a:ext cx="684099" cy="409524"/>
          </a:xfrm>
          <a:prstGeom prst="rect">
            <a:avLst/>
          </a:prstGeom>
          <a:noFill/>
          <a:ln>
            <a:noFill/>
          </a:ln>
        </p:spPr>
      </p:pic>
      <p:pic>
        <p:nvPicPr>
          <p:cNvPr id="186" name="Google Shape;186;g3b0d1165c68_1_239"/>
          <p:cNvPicPr preferRelativeResize="0"/>
          <p:nvPr/>
        </p:nvPicPr>
        <p:blipFill rotWithShape="1">
          <a:blip r:embed="rId6">
            <a:alphaModFix/>
          </a:blip>
          <a:srcRect b="34308" l="15846" r="20051" t="4492"/>
          <a:stretch/>
        </p:blipFill>
        <p:spPr>
          <a:xfrm>
            <a:off x="7538776" y="1765499"/>
            <a:ext cx="578699" cy="565016"/>
          </a:xfrm>
          <a:prstGeom prst="rect">
            <a:avLst/>
          </a:prstGeom>
          <a:noFill/>
          <a:ln>
            <a:noFill/>
          </a:ln>
        </p:spPr>
      </p:pic>
      <p:cxnSp>
        <p:nvCxnSpPr>
          <p:cNvPr id="187" name="Google Shape;187;g3b0d1165c68_1_239"/>
          <p:cNvCxnSpPr/>
          <p:nvPr/>
        </p:nvCxnSpPr>
        <p:spPr>
          <a:xfrm flipH="1" rot="10800000">
            <a:off x="4650833" y="3402978"/>
            <a:ext cx="578700" cy="360300"/>
          </a:xfrm>
          <a:prstGeom prst="straightConnector1">
            <a:avLst/>
          </a:prstGeom>
          <a:noFill/>
          <a:ln cap="flat" cmpd="sng" w="38100">
            <a:solidFill>
              <a:schemeClr val="accent1"/>
            </a:solidFill>
            <a:prstDash val="solid"/>
            <a:round/>
            <a:headEnd len="sm" w="sm" type="none"/>
            <a:tailEnd len="med" w="med" type="stealth"/>
          </a:ln>
        </p:spPr>
      </p:cxnSp>
      <p:pic>
        <p:nvPicPr>
          <p:cNvPr id="188" name="Google Shape;188;g3b0d1165c68_1_239"/>
          <p:cNvPicPr preferRelativeResize="0"/>
          <p:nvPr/>
        </p:nvPicPr>
        <p:blipFill rotWithShape="1">
          <a:blip r:embed="rId7">
            <a:alphaModFix/>
          </a:blip>
          <a:srcRect b="0" l="0" r="0" t="0"/>
          <a:stretch/>
        </p:blipFill>
        <p:spPr>
          <a:xfrm>
            <a:off x="3387808" y="1728403"/>
            <a:ext cx="1077376" cy="606024"/>
          </a:xfrm>
          <a:prstGeom prst="rect">
            <a:avLst/>
          </a:prstGeom>
          <a:noFill/>
          <a:ln>
            <a:noFill/>
          </a:ln>
        </p:spPr>
      </p:pic>
      <p:pic>
        <p:nvPicPr>
          <p:cNvPr id="189" name="Google Shape;189;g3b0d1165c68_1_239"/>
          <p:cNvPicPr preferRelativeResize="0"/>
          <p:nvPr/>
        </p:nvPicPr>
        <p:blipFill rotWithShape="1">
          <a:blip r:embed="rId8">
            <a:alphaModFix/>
          </a:blip>
          <a:srcRect b="26384" l="20273" r="34342" t="13867"/>
          <a:stretch/>
        </p:blipFill>
        <p:spPr>
          <a:xfrm>
            <a:off x="3588061" y="2535364"/>
            <a:ext cx="735849" cy="606002"/>
          </a:xfrm>
          <a:prstGeom prst="rect">
            <a:avLst/>
          </a:prstGeom>
          <a:noFill/>
          <a:ln>
            <a:noFill/>
          </a:ln>
        </p:spPr>
      </p:pic>
      <p:pic>
        <p:nvPicPr>
          <p:cNvPr id="190" name="Google Shape;190;g3b0d1165c68_1_239"/>
          <p:cNvPicPr preferRelativeResize="0"/>
          <p:nvPr/>
        </p:nvPicPr>
        <p:blipFill rotWithShape="1">
          <a:blip r:embed="rId9">
            <a:alphaModFix/>
          </a:blip>
          <a:srcRect b="0" l="0" r="0" t="0"/>
          <a:stretch/>
        </p:blipFill>
        <p:spPr>
          <a:xfrm>
            <a:off x="7538776" y="2611504"/>
            <a:ext cx="578700" cy="620649"/>
          </a:xfrm>
          <a:prstGeom prst="rect">
            <a:avLst/>
          </a:prstGeom>
          <a:noFill/>
          <a:ln>
            <a:noFill/>
          </a:ln>
        </p:spPr>
      </p:pic>
      <p:cxnSp>
        <p:nvCxnSpPr>
          <p:cNvPr id="191" name="Google Shape;191;g3b0d1165c68_1_239"/>
          <p:cNvCxnSpPr/>
          <p:nvPr/>
        </p:nvCxnSpPr>
        <p:spPr>
          <a:xfrm rot="10800000">
            <a:off x="6669333" y="3404778"/>
            <a:ext cx="576000" cy="356700"/>
          </a:xfrm>
          <a:prstGeom prst="straightConnector1">
            <a:avLst/>
          </a:prstGeom>
          <a:noFill/>
          <a:ln cap="flat" cmpd="sng" w="38100">
            <a:solidFill>
              <a:schemeClr val="accent1"/>
            </a:solidFill>
            <a:prstDash val="solid"/>
            <a:round/>
            <a:headEnd len="sm" w="sm" type="none"/>
            <a:tailEnd len="med" w="med" type="stealth"/>
          </a:ln>
        </p:spPr>
      </p:cxnSp>
      <p:cxnSp>
        <p:nvCxnSpPr>
          <p:cNvPr id="192" name="Google Shape;192;g3b0d1165c68_1_239"/>
          <p:cNvCxnSpPr/>
          <p:nvPr/>
        </p:nvCxnSpPr>
        <p:spPr>
          <a:xfrm flipH="1" rot="10800000">
            <a:off x="6667983" y="2146553"/>
            <a:ext cx="578700" cy="360300"/>
          </a:xfrm>
          <a:prstGeom prst="straightConnector1">
            <a:avLst/>
          </a:prstGeom>
          <a:noFill/>
          <a:ln cap="flat" cmpd="sng" w="38100">
            <a:solidFill>
              <a:schemeClr val="accent1"/>
            </a:solidFill>
            <a:prstDash val="solid"/>
            <a:round/>
            <a:headEnd len="med" w="med" type="stealth"/>
            <a:tailEnd len="sm" w="sm" type="none"/>
          </a:ln>
        </p:spPr>
      </p:cxnSp>
      <p:cxnSp>
        <p:nvCxnSpPr>
          <p:cNvPr id="193" name="Google Shape;193;g3b0d1165c68_1_239"/>
          <p:cNvCxnSpPr/>
          <p:nvPr/>
        </p:nvCxnSpPr>
        <p:spPr>
          <a:xfrm rot="10800000">
            <a:off x="4761386" y="2148353"/>
            <a:ext cx="576000" cy="356700"/>
          </a:xfrm>
          <a:prstGeom prst="straightConnector1">
            <a:avLst/>
          </a:prstGeom>
          <a:noFill/>
          <a:ln cap="flat" cmpd="sng" w="38100">
            <a:solidFill>
              <a:schemeClr val="accent1"/>
            </a:solidFill>
            <a:prstDash val="solid"/>
            <a:round/>
            <a:headEnd len="med" w="med" type="stealth"/>
            <a:tailEnd len="sm" w="sm" type="none"/>
          </a:ln>
        </p:spPr>
      </p:cxnSp>
      <p:cxnSp>
        <p:nvCxnSpPr>
          <p:cNvPr id="194" name="Google Shape;194;g3b0d1165c68_1_239"/>
          <p:cNvCxnSpPr/>
          <p:nvPr/>
        </p:nvCxnSpPr>
        <p:spPr>
          <a:xfrm>
            <a:off x="6667983" y="2976440"/>
            <a:ext cx="588300" cy="0"/>
          </a:xfrm>
          <a:prstGeom prst="straightConnector1">
            <a:avLst/>
          </a:prstGeom>
          <a:noFill/>
          <a:ln cap="flat" cmpd="sng" w="38100">
            <a:solidFill>
              <a:schemeClr val="accent1"/>
            </a:solidFill>
            <a:prstDash val="solid"/>
            <a:round/>
            <a:headEnd len="med" w="med" type="stealth"/>
            <a:tailEnd len="sm" w="sm" type="none"/>
          </a:ln>
        </p:spPr>
      </p:cxnSp>
      <p:cxnSp>
        <p:nvCxnSpPr>
          <p:cNvPr id="195" name="Google Shape;195;g3b0d1165c68_1_239"/>
          <p:cNvCxnSpPr/>
          <p:nvPr/>
        </p:nvCxnSpPr>
        <p:spPr>
          <a:xfrm rot="10800000">
            <a:off x="4689986" y="2974640"/>
            <a:ext cx="647400" cy="0"/>
          </a:xfrm>
          <a:prstGeom prst="straightConnector1">
            <a:avLst/>
          </a:prstGeom>
          <a:noFill/>
          <a:ln cap="flat" cmpd="sng" w="38100">
            <a:solidFill>
              <a:schemeClr val="accent1"/>
            </a:solidFill>
            <a:prstDash val="solid"/>
            <a:round/>
            <a:headEnd len="med" w="med" type="stealth"/>
            <a:tailEnd len="sm" w="sm" type="none"/>
          </a:ln>
        </p:spPr>
      </p:cxnSp>
      <p:sp>
        <p:nvSpPr>
          <p:cNvPr id="196" name="Google Shape;196;g3b0d1165c68_1_239"/>
          <p:cNvSpPr txBox="1"/>
          <p:nvPr/>
        </p:nvSpPr>
        <p:spPr>
          <a:xfrm>
            <a:off x="608409" y="1077875"/>
            <a:ext cx="107268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1" lang="en-US" sz="1600" u="none" cap="none" strike="noStrike">
                <a:solidFill>
                  <a:schemeClr val="accent1"/>
                </a:solidFill>
                <a:latin typeface="Montserrat"/>
                <a:ea typeface="Montserrat"/>
                <a:cs typeface="Montserrat"/>
                <a:sym typeface="Montserrat"/>
              </a:rPr>
              <a:t>We are currently adding API connection workflows related to identity, endpoint security, developer platforms, and cloud environments.</a:t>
            </a:r>
            <a:endParaRPr b="0" i="1" sz="1600" u="none" cap="none" strike="noStrike">
              <a:solidFill>
                <a:schemeClr val="accen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Design">
  <a:themeElements>
    <a:clrScheme name="Custom 187">
      <a:dk1>
        <a:srgbClr val="000000"/>
      </a:dk1>
      <a:lt1>
        <a:srgbClr val="FFFFFF"/>
      </a:lt1>
      <a:dk2>
        <a:srgbClr val="44546A"/>
      </a:dk2>
      <a:lt2>
        <a:srgbClr val="E7E6E6"/>
      </a:lt2>
      <a:accent1>
        <a:srgbClr val="3430E9"/>
      </a:accent1>
      <a:accent2>
        <a:srgbClr val="A2FCA8"/>
      </a:accent2>
      <a:accent3>
        <a:srgbClr val="84D3CC"/>
      </a:accent3>
      <a:accent4>
        <a:srgbClr val="124040"/>
      </a:accent4>
      <a:accent5>
        <a:srgbClr val="DDD4CC"/>
      </a:accent5>
      <a:accent6>
        <a:srgbClr val="928364"/>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Design">
  <a:themeElements>
    <a:clrScheme name="Custom 187">
      <a:dk1>
        <a:srgbClr val="000000"/>
      </a:dk1>
      <a:lt1>
        <a:srgbClr val="FFFFFF"/>
      </a:lt1>
      <a:dk2>
        <a:srgbClr val="44546A"/>
      </a:dk2>
      <a:lt2>
        <a:srgbClr val="E7E6E6"/>
      </a:lt2>
      <a:accent1>
        <a:srgbClr val="3430E9"/>
      </a:accent1>
      <a:accent2>
        <a:srgbClr val="A2FCA8"/>
      </a:accent2>
      <a:accent3>
        <a:srgbClr val="84D3CC"/>
      </a:accent3>
      <a:accent4>
        <a:srgbClr val="124040"/>
      </a:accent4>
      <a:accent5>
        <a:srgbClr val="DDD4CC"/>
      </a:accent5>
      <a:accent6>
        <a:srgbClr val="928364"/>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Brett</dc:creator>
</cp:coreProperties>
</file>