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60" r:id="rId1"/>
  </p:sldMasterIdLst>
  <p:notesMasterIdLst>
    <p:notesMasterId r:id="rId129"/>
  </p:notesMasterIdLst>
  <p:handoutMasterIdLst>
    <p:handoutMasterId r:id="rId130"/>
  </p:handoutMasterIdLst>
  <p:sldIdLst>
    <p:sldId id="6509" r:id="rId2"/>
    <p:sldId id="6592" r:id="rId3"/>
    <p:sldId id="1724" r:id="rId4"/>
    <p:sldId id="6131" r:id="rId5"/>
    <p:sldId id="6571" r:id="rId6"/>
    <p:sldId id="6258" r:id="rId7"/>
    <p:sldId id="6291" r:id="rId8"/>
    <p:sldId id="6612" r:id="rId9"/>
    <p:sldId id="6305" r:id="rId10"/>
    <p:sldId id="6594" r:id="rId11"/>
    <p:sldId id="6595" r:id="rId12"/>
    <p:sldId id="2113" r:id="rId13"/>
    <p:sldId id="6278" r:id="rId14"/>
    <p:sldId id="6597" r:id="rId15"/>
    <p:sldId id="6596" r:id="rId16"/>
    <p:sldId id="6568" r:id="rId17"/>
    <p:sldId id="2094" r:id="rId18"/>
    <p:sldId id="6463" r:id="rId19"/>
    <p:sldId id="6604" r:id="rId20"/>
    <p:sldId id="1791" r:id="rId21"/>
    <p:sldId id="2121" r:id="rId22"/>
    <p:sldId id="6600" r:id="rId23"/>
    <p:sldId id="1863" r:id="rId24"/>
    <p:sldId id="1881" r:id="rId25"/>
    <p:sldId id="6570" r:id="rId26"/>
    <p:sldId id="6477" r:id="rId27"/>
    <p:sldId id="6603" r:id="rId28"/>
    <p:sldId id="6602" r:id="rId29"/>
    <p:sldId id="6500" r:id="rId30"/>
    <p:sldId id="6283" r:id="rId31"/>
    <p:sldId id="6732" r:id="rId32"/>
    <p:sldId id="6285" r:id="rId33"/>
    <p:sldId id="1833" r:id="rId34"/>
    <p:sldId id="6493" r:id="rId35"/>
    <p:sldId id="6593" r:id="rId36"/>
    <p:sldId id="6308" r:id="rId37"/>
    <p:sldId id="6288" r:id="rId38"/>
    <p:sldId id="6290" r:id="rId39"/>
    <p:sldId id="6289" r:id="rId40"/>
    <p:sldId id="6254" r:id="rId41"/>
    <p:sldId id="5892" r:id="rId42"/>
    <p:sldId id="1399" r:id="rId43"/>
    <p:sldId id="6611" r:id="rId44"/>
    <p:sldId id="1872" r:id="rId45"/>
    <p:sldId id="6613" r:id="rId46"/>
    <p:sldId id="6634" r:id="rId47"/>
    <p:sldId id="5917" r:id="rId48"/>
    <p:sldId id="6730" r:id="rId49"/>
    <p:sldId id="6617" r:id="rId50"/>
    <p:sldId id="6507" r:id="rId51"/>
    <p:sldId id="6633" r:id="rId52"/>
    <p:sldId id="6614" r:id="rId53"/>
    <p:sldId id="6623" r:id="rId54"/>
    <p:sldId id="6292" r:id="rId55"/>
    <p:sldId id="6154" r:id="rId56"/>
    <p:sldId id="6641" r:id="rId57"/>
    <p:sldId id="6642" r:id="rId58"/>
    <p:sldId id="6103" r:id="rId59"/>
    <p:sldId id="6606" r:id="rId60"/>
    <p:sldId id="6105" r:id="rId61"/>
    <p:sldId id="5896" r:id="rId62"/>
    <p:sldId id="1834" r:id="rId63"/>
    <p:sldId id="6479" r:id="rId64"/>
    <p:sldId id="6480" r:id="rId65"/>
    <p:sldId id="5897" r:id="rId66"/>
    <p:sldId id="1318" r:id="rId67"/>
    <p:sldId id="1319" r:id="rId68"/>
    <p:sldId id="6482" r:id="rId69"/>
    <p:sldId id="6309" r:id="rId70"/>
    <p:sldId id="5898" r:id="rId71"/>
    <p:sldId id="5899" r:id="rId72"/>
    <p:sldId id="1805" r:id="rId73"/>
    <p:sldId id="1970" r:id="rId74"/>
    <p:sldId id="6313" r:id="rId75"/>
    <p:sldId id="6461" r:id="rId76"/>
    <p:sldId id="6294" r:id="rId77"/>
    <p:sldId id="5929" r:id="rId78"/>
    <p:sldId id="1810" r:id="rId79"/>
    <p:sldId id="5934" r:id="rId80"/>
    <p:sldId id="6605" r:id="rId81"/>
    <p:sldId id="1809" r:id="rId82"/>
    <p:sldId id="6487" r:id="rId83"/>
    <p:sldId id="5900" r:id="rId84"/>
    <p:sldId id="6093" r:id="rId85"/>
    <p:sldId id="6484" r:id="rId86"/>
    <p:sldId id="2095" r:id="rId87"/>
    <p:sldId id="1958" r:id="rId88"/>
    <p:sldId id="5901" r:id="rId89"/>
    <p:sldId id="1405" r:id="rId90"/>
    <p:sldId id="6297" r:id="rId91"/>
    <p:sldId id="6298" r:id="rId92"/>
    <p:sldId id="1339" r:id="rId93"/>
    <p:sldId id="6473" r:id="rId94"/>
    <p:sldId id="6116" r:id="rId95"/>
    <p:sldId id="6311" r:id="rId96"/>
    <p:sldId id="1811" r:id="rId97"/>
    <p:sldId id="1813" r:id="rId98"/>
    <p:sldId id="5954" r:id="rId99"/>
    <p:sldId id="6609" r:id="rId100"/>
    <p:sldId id="6610" r:id="rId101"/>
    <p:sldId id="5903" r:id="rId102"/>
    <p:sldId id="6576" r:id="rId103"/>
    <p:sldId id="6577" r:id="rId104"/>
    <p:sldId id="1350" r:id="rId105"/>
    <p:sldId id="6106" r:id="rId106"/>
    <p:sldId id="6464" r:id="rId107"/>
    <p:sldId id="1975" r:id="rId108"/>
    <p:sldId id="6607" r:id="rId109"/>
    <p:sldId id="6608" r:id="rId110"/>
    <p:sldId id="5904" r:id="rId111"/>
    <p:sldId id="6466" r:id="rId112"/>
    <p:sldId id="6468" r:id="rId113"/>
    <p:sldId id="6192" r:id="rId114"/>
    <p:sldId id="6190" r:id="rId115"/>
    <p:sldId id="5909" r:id="rId116"/>
    <p:sldId id="6068" r:id="rId117"/>
    <p:sldId id="5911" r:id="rId118"/>
    <p:sldId id="5913" r:id="rId119"/>
    <p:sldId id="6454" r:id="rId120"/>
    <p:sldId id="5912" r:id="rId121"/>
    <p:sldId id="1965" r:id="rId122"/>
    <p:sldId id="6581" r:id="rId123"/>
    <p:sldId id="6307" r:id="rId124"/>
    <p:sldId id="6155" r:id="rId125"/>
    <p:sldId id="6104" r:id="rId126"/>
    <p:sldId id="6731" r:id="rId127"/>
    <p:sldId id="6729" r:id="rId128"/>
  </p:sldIdLst>
  <p:sldSz cx="9906000" cy="6858000" type="A4"/>
  <p:notesSz cx="6661150" cy="9866313"/>
  <p:embeddedFontLst>
    <p:embeddedFont>
      <p:font typeface="Open Sans" panose="020B0606030504020204" pitchFamily="34" charset="0"/>
      <p:regular r:id="rId131"/>
      <p:bold r:id="rId131"/>
      <p:italic r:id="rId131"/>
      <p:boldItalic r:id="rId131"/>
    </p:embeddedFont>
  </p:embeddedFontLst>
  <p:custDataLst>
    <p:tags r:id="rId1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799" userDrawn="1">
          <p15:clr>
            <a:srgbClr val="A4A3A4"/>
          </p15:clr>
        </p15:guide>
        <p15:guide id="6" pos="217" userDrawn="1">
          <p15:clr>
            <a:srgbClr val="A4A3A4"/>
          </p15:clr>
        </p15:guide>
        <p15:guide id="7" pos="6023" userDrawn="1">
          <p15:clr>
            <a:srgbClr val="A4A3A4"/>
          </p15:clr>
        </p15:guide>
        <p15:guide id="8" orient="horz" pos="4110" userDrawn="1">
          <p15:clr>
            <a:srgbClr val="A4A3A4"/>
          </p15:clr>
        </p15:guide>
        <p15:guide id="9" orient="horz" pos="2341" userDrawn="1">
          <p15:clr>
            <a:srgbClr val="A4A3A4"/>
          </p15:clr>
        </p15:guide>
        <p15:guide id="10" pos="312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06D286-09E5-E05D-FE56-89E76459DC8F}" name="Sarah Kolb | IcosMedia" initials="SK|I" userId="S::sako@icosmedia.de::99c184c2-5954-4f23-a4b1-30789539eba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536F"/>
    <a:srgbClr val="FFEFEF"/>
    <a:srgbClr val="F7A600"/>
    <a:srgbClr val="FF0000"/>
    <a:srgbClr val="008000"/>
    <a:srgbClr val="F8FAFF"/>
    <a:srgbClr val="FFA500"/>
    <a:srgbClr val="FF9C00"/>
    <a:srgbClr val="AB1500"/>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46" autoAdjust="0"/>
    <p:restoredTop sz="96629" autoAdjust="0"/>
  </p:normalViewPr>
  <p:slideViewPr>
    <p:cSldViewPr snapToGrid="0" showGuides="1">
      <p:cViewPr varScale="1">
        <p:scale>
          <a:sx n="151" d="100"/>
          <a:sy n="151" d="100"/>
        </p:scale>
        <p:origin x="1192" y="200"/>
      </p:cViewPr>
      <p:guideLst>
        <p:guide orient="horz" pos="799"/>
        <p:guide pos="217"/>
        <p:guide pos="6023"/>
        <p:guide orient="horz" pos="4110"/>
        <p:guide orient="horz" pos="2341"/>
        <p:guide pos="312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20" d="100"/>
        <a:sy n="120" d="100"/>
      </p:scale>
      <p:origin x="0" y="0"/>
    </p:cViewPr>
  </p:sorterViewPr>
  <p:notesViewPr>
    <p:cSldViewPr snapToGrid="0" showGuides="1">
      <p:cViewPr varScale="1">
        <p:scale>
          <a:sx n="118" d="100"/>
          <a:sy n="118" d="100"/>
        </p:scale>
        <p:origin x="4524" y="10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handoutMaster" Target="handoutMasters/handoutMaster1.xml"/><Relationship Id="rId135"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NUL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gs" Target="tags/tag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9F9C7C3-B1BE-4C2E-8C1F-3BAFFAC5A4F3}"/>
              </a:ext>
            </a:extLst>
          </p:cNvPr>
          <p:cNvSpPr>
            <a:spLocks noGrp="1"/>
          </p:cNvSpPr>
          <p:nvPr>
            <p:ph type="hdr" sz="quarter"/>
          </p:nvPr>
        </p:nvSpPr>
        <p:spPr>
          <a:xfrm>
            <a:off x="4" y="0"/>
            <a:ext cx="2886498" cy="495029"/>
          </a:xfrm>
          <a:prstGeom prst="rect">
            <a:avLst/>
          </a:prstGeom>
        </p:spPr>
        <p:txBody>
          <a:bodyPr vert="horz" lIns="90345" tIns="45177" rIns="90345" bIns="45177" rtlCol="0"/>
          <a:lstStyle>
            <a:lvl1pPr algn="l">
              <a:defRPr sz="1200"/>
            </a:lvl1pPr>
          </a:lstStyle>
          <a:p>
            <a:endParaRPr lang="en-US" dirty="0">
              <a:latin typeface="Open Sans" panose="020B0606030504020204" pitchFamily="34" charset="0"/>
            </a:endParaRPr>
          </a:p>
        </p:txBody>
      </p:sp>
      <p:sp>
        <p:nvSpPr>
          <p:cNvPr id="3" name="Datumsplatzhalter 2">
            <a:extLst>
              <a:ext uri="{FF2B5EF4-FFF2-40B4-BE49-F238E27FC236}">
                <a16:creationId xmlns:a16="http://schemas.microsoft.com/office/drawing/2014/main" id="{2B883425-7D29-4EFF-8838-5214CB9423EB}"/>
              </a:ext>
            </a:extLst>
          </p:cNvPr>
          <p:cNvSpPr>
            <a:spLocks noGrp="1"/>
          </p:cNvSpPr>
          <p:nvPr>
            <p:ph type="dt" sz="quarter" idx="1"/>
          </p:nvPr>
        </p:nvSpPr>
        <p:spPr>
          <a:xfrm>
            <a:off x="3773115" y="0"/>
            <a:ext cx="2886498" cy="495029"/>
          </a:xfrm>
          <a:prstGeom prst="rect">
            <a:avLst/>
          </a:prstGeom>
        </p:spPr>
        <p:txBody>
          <a:bodyPr vert="horz" lIns="90345" tIns="45177" rIns="90345" bIns="45177" rtlCol="0"/>
          <a:lstStyle>
            <a:lvl1pPr algn="r">
              <a:defRPr sz="1200"/>
            </a:lvl1pPr>
          </a:lstStyle>
          <a:p>
            <a:fld id="{BCEC6C54-69DF-4FE5-92B4-535948A309AF}" type="datetimeFigureOut">
              <a:rPr lang="en-US" smtClean="0">
                <a:latin typeface="Open Sans" panose="020B0606030504020204" pitchFamily="34" charset="0"/>
              </a:rPr>
              <a:t>11/20/25</a:t>
            </a:fld>
            <a:endParaRPr lang="en-US" dirty="0">
              <a:latin typeface="Open Sans" panose="020B0606030504020204" pitchFamily="34" charset="0"/>
            </a:endParaRPr>
          </a:p>
        </p:txBody>
      </p:sp>
      <p:sp>
        <p:nvSpPr>
          <p:cNvPr id="4" name="Fußzeilenplatzhalter 3">
            <a:extLst>
              <a:ext uri="{FF2B5EF4-FFF2-40B4-BE49-F238E27FC236}">
                <a16:creationId xmlns:a16="http://schemas.microsoft.com/office/drawing/2014/main" id="{843E301B-E6EE-454D-BF25-F7A6FDA21B45}"/>
              </a:ext>
            </a:extLst>
          </p:cNvPr>
          <p:cNvSpPr>
            <a:spLocks noGrp="1"/>
          </p:cNvSpPr>
          <p:nvPr>
            <p:ph type="ftr" sz="quarter" idx="2"/>
          </p:nvPr>
        </p:nvSpPr>
        <p:spPr>
          <a:xfrm>
            <a:off x="4" y="9371286"/>
            <a:ext cx="2886498" cy="495028"/>
          </a:xfrm>
          <a:prstGeom prst="rect">
            <a:avLst/>
          </a:prstGeom>
        </p:spPr>
        <p:txBody>
          <a:bodyPr vert="horz" lIns="90345" tIns="45177" rIns="90345" bIns="45177" rtlCol="0" anchor="b"/>
          <a:lstStyle>
            <a:lvl1pPr algn="l">
              <a:defRPr sz="1200"/>
            </a:lvl1pPr>
          </a:lstStyle>
          <a:p>
            <a:endParaRPr lang="en-US" dirty="0">
              <a:latin typeface="Open Sans" panose="020B0606030504020204" pitchFamily="34" charset="0"/>
            </a:endParaRPr>
          </a:p>
        </p:txBody>
      </p:sp>
      <p:sp>
        <p:nvSpPr>
          <p:cNvPr id="5" name="Foliennummernplatzhalter 4">
            <a:extLst>
              <a:ext uri="{FF2B5EF4-FFF2-40B4-BE49-F238E27FC236}">
                <a16:creationId xmlns:a16="http://schemas.microsoft.com/office/drawing/2014/main" id="{891CDD5E-FD2E-4792-9E6C-E83C8E73C229}"/>
              </a:ext>
            </a:extLst>
          </p:cNvPr>
          <p:cNvSpPr>
            <a:spLocks noGrp="1"/>
          </p:cNvSpPr>
          <p:nvPr>
            <p:ph type="sldNum" sz="quarter" idx="3"/>
          </p:nvPr>
        </p:nvSpPr>
        <p:spPr>
          <a:xfrm>
            <a:off x="3773115" y="9371286"/>
            <a:ext cx="2886498" cy="495028"/>
          </a:xfrm>
          <a:prstGeom prst="rect">
            <a:avLst/>
          </a:prstGeom>
        </p:spPr>
        <p:txBody>
          <a:bodyPr vert="horz" lIns="90345" tIns="45177" rIns="90345" bIns="45177" rtlCol="0" anchor="b"/>
          <a:lstStyle>
            <a:lvl1pPr algn="r">
              <a:defRPr sz="1200"/>
            </a:lvl1pPr>
          </a:lstStyle>
          <a:p>
            <a:fld id="{3C5213CE-2995-4094-A794-0C75136243E3}" type="slidenum">
              <a:rPr lang="en-US" smtClean="0">
                <a:latin typeface="Open Sans" panose="020B0606030504020204" pitchFamily="34" charset="0"/>
              </a:rPr>
              <a:t>‹Nr.›</a:t>
            </a:fld>
            <a:endParaRPr lang="en-US" dirty="0">
              <a:latin typeface="Open Sans" panose="020B0606030504020204" pitchFamily="34" charset="0"/>
            </a:endParaRPr>
          </a:p>
        </p:txBody>
      </p:sp>
    </p:spTree>
    <p:extLst>
      <p:ext uri="{BB962C8B-B14F-4D97-AF65-F5344CB8AC3E}">
        <p14:creationId xmlns:p14="http://schemas.microsoft.com/office/powerpoint/2010/main" val="2370233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 y="0"/>
            <a:ext cx="2886498" cy="495029"/>
          </a:xfrm>
          <a:prstGeom prst="rect">
            <a:avLst/>
          </a:prstGeom>
        </p:spPr>
        <p:txBody>
          <a:bodyPr vert="horz" lIns="90345" tIns="45177" rIns="90345" bIns="45177" rtlCol="0"/>
          <a:lstStyle>
            <a:lvl1pPr algn="l">
              <a:defRPr sz="1200" b="0" i="0">
                <a:latin typeface="Open Sans" panose="020B0606030504020204" pitchFamily="34" charset="0"/>
              </a:defRPr>
            </a:lvl1pPr>
          </a:lstStyle>
          <a:p>
            <a:endParaRPr lang="en-US" dirty="0"/>
          </a:p>
        </p:txBody>
      </p:sp>
      <p:sp>
        <p:nvSpPr>
          <p:cNvPr id="3" name="Datumsplatzhalter 2"/>
          <p:cNvSpPr>
            <a:spLocks noGrp="1"/>
          </p:cNvSpPr>
          <p:nvPr>
            <p:ph type="dt" idx="1"/>
          </p:nvPr>
        </p:nvSpPr>
        <p:spPr>
          <a:xfrm>
            <a:off x="3773115" y="0"/>
            <a:ext cx="2886498" cy="495029"/>
          </a:xfrm>
          <a:prstGeom prst="rect">
            <a:avLst/>
          </a:prstGeom>
        </p:spPr>
        <p:txBody>
          <a:bodyPr vert="horz" lIns="90345" tIns="45177" rIns="90345" bIns="45177" rtlCol="0"/>
          <a:lstStyle>
            <a:lvl1pPr algn="r">
              <a:defRPr sz="1200" b="0" i="0">
                <a:latin typeface="Open Sans" panose="020B0606030504020204" pitchFamily="34" charset="0"/>
              </a:defRPr>
            </a:lvl1pPr>
          </a:lstStyle>
          <a:p>
            <a:fld id="{78252650-197B-4FD8-B19B-A1865094446D}" type="datetimeFigureOut">
              <a:rPr lang="en-US" smtClean="0"/>
              <a:pPr/>
              <a:t>11/20/25</a:t>
            </a:fld>
            <a:endParaRPr lang="en-US" dirty="0"/>
          </a:p>
        </p:txBody>
      </p:sp>
      <p:sp>
        <p:nvSpPr>
          <p:cNvPr id="4" name="Folienbildplatzhalter 3"/>
          <p:cNvSpPr>
            <a:spLocks noGrp="1" noRot="1" noChangeAspect="1"/>
          </p:cNvSpPr>
          <p:nvPr>
            <p:ph type="sldImg" idx="2"/>
          </p:nvPr>
        </p:nvSpPr>
        <p:spPr>
          <a:xfrm>
            <a:off x="927100" y="1233488"/>
            <a:ext cx="4806950" cy="3328987"/>
          </a:xfrm>
          <a:prstGeom prst="rect">
            <a:avLst/>
          </a:prstGeom>
          <a:noFill/>
          <a:ln w="12700">
            <a:solidFill>
              <a:prstClr val="black"/>
            </a:solidFill>
          </a:ln>
        </p:spPr>
        <p:txBody>
          <a:bodyPr vert="horz" lIns="90345" tIns="45177" rIns="90345" bIns="45177" rtlCol="0" anchor="ctr"/>
          <a:lstStyle/>
          <a:p>
            <a:endParaRPr lang="en-US" dirty="0"/>
          </a:p>
        </p:txBody>
      </p:sp>
      <p:sp>
        <p:nvSpPr>
          <p:cNvPr id="5" name="Notizenplatzhalter 4"/>
          <p:cNvSpPr>
            <a:spLocks noGrp="1"/>
          </p:cNvSpPr>
          <p:nvPr>
            <p:ph type="body" sz="quarter" idx="3"/>
          </p:nvPr>
        </p:nvSpPr>
        <p:spPr>
          <a:xfrm>
            <a:off x="666115" y="4748167"/>
            <a:ext cx="5328920" cy="3884861"/>
          </a:xfrm>
          <a:prstGeom prst="rect">
            <a:avLst/>
          </a:prstGeom>
        </p:spPr>
        <p:txBody>
          <a:bodyPr vert="horz" lIns="90345" tIns="45177" rIns="90345" bIns="45177"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4" y="9371286"/>
            <a:ext cx="2886498" cy="495028"/>
          </a:xfrm>
          <a:prstGeom prst="rect">
            <a:avLst/>
          </a:prstGeom>
        </p:spPr>
        <p:txBody>
          <a:bodyPr vert="horz" lIns="90345" tIns="45177" rIns="90345" bIns="45177" rtlCol="0" anchor="b"/>
          <a:lstStyle>
            <a:lvl1pPr algn="l">
              <a:defRPr sz="1200" b="0" i="0">
                <a:latin typeface="Open Sans" panose="020B0606030504020204" pitchFamily="34" charset="0"/>
              </a:defRPr>
            </a:lvl1pPr>
          </a:lstStyle>
          <a:p>
            <a:endParaRPr lang="en-US" dirty="0"/>
          </a:p>
        </p:txBody>
      </p:sp>
      <p:sp>
        <p:nvSpPr>
          <p:cNvPr id="7" name="Foliennummernplatzhalter 6"/>
          <p:cNvSpPr>
            <a:spLocks noGrp="1"/>
          </p:cNvSpPr>
          <p:nvPr>
            <p:ph type="sldNum" sz="quarter" idx="5"/>
          </p:nvPr>
        </p:nvSpPr>
        <p:spPr>
          <a:xfrm>
            <a:off x="3773115" y="9371286"/>
            <a:ext cx="2886498" cy="495028"/>
          </a:xfrm>
          <a:prstGeom prst="rect">
            <a:avLst/>
          </a:prstGeom>
        </p:spPr>
        <p:txBody>
          <a:bodyPr vert="horz" lIns="90345" tIns="45177" rIns="90345" bIns="45177" rtlCol="0" anchor="b"/>
          <a:lstStyle>
            <a:lvl1pPr algn="r">
              <a:defRPr sz="1200" b="0" i="0">
                <a:latin typeface="Open Sans" panose="020B0606030504020204" pitchFamily="34" charset="0"/>
              </a:defRPr>
            </a:lvl1pPr>
          </a:lstStyle>
          <a:p>
            <a:fld id="{E83DE543-3D3C-4E49-B8A6-9F4E515B81D5}" type="slidenum">
              <a:rPr lang="en-US" smtClean="0"/>
              <a:pPr/>
              <a:t>‹Nr.›</a:t>
            </a:fld>
            <a:endParaRPr lang="en-US" dirty="0"/>
          </a:p>
        </p:txBody>
      </p:sp>
    </p:spTree>
    <p:extLst>
      <p:ext uri="{BB962C8B-B14F-4D97-AF65-F5344CB8AC3E}">
        <p14:creationId xmlns:p14="http://schemas.microsoft.com/office/powerpoint/2010/main" val="604199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Open Sans" panose="020B0606030504020204" pitchFamily="34" charset="0"/>
        <a:ea typeface="+mn-ea"/>
        <a:cs typeface="+mn-cs"/>
      </a:defRPr>
    </a:lvl1pPr>
    <a:lvl2pPr marL="457200" algn="l" defTabSz="914400" rtl="0" eaLnBrk="1" latinLnBrk="0" hangingPunct="1">
      <a:defRPr sz="1200" b="0" i="0" kern="1200">
        <a:solidFill>
          <a:schemeClr val="tx1"/>
        </a:solidFill>
        <a:latin typeface="Open Sans" panose="020B0606030504020204" pitchFamily="34" charset="0"/>
        <a:ea typeface="+mn-ea"/>
        <a:cs typeface="+mn-cs"/>
      </a:defRPr>
    </a:lvl2pPr>
    <a:lvl3pPr marL="914400" algn="l" defTabSz="914400" rtl="0" eaLnBrk="1" latinLnBrk="0" hangingPunct="1">
      <a:defRPr sz="1200" b="0" i="0" kern="1200">
        <a:solidFill>
          <a:schemeClr val="tx1"/>
        </a:solidFill>
        <a:latin typeface="Open Sans" panose="020B0606030504020204" pitchFamily="34" charset="0"/>
        <a:ea typeface="+mn-ea"/>
        <a:cs typeface="+mn-cs"/>
      </a:defRPr>
    </a:lvl3pPr>
    <a:lvl4pPr marL="1371600" algn="l" defTabSz="914400" rtl="0" eaLnBrk="1" latinLnBrk="0" hangingPunct="1">
      <a:defRPr sz="1200" b="0" i="0" kern="1200">
        <a:solidFill>
          <a:schemeClr val="tx1"/>
        </a:solidFill>
        <a:latin typeface="Open Sans" panose="020B0606030504020204" pitchFamily="34" charset="0"/>
        <a:ea typeface="+mn-ea"/>
        <a:cs typeface="+mn-cs"/>
      </a:defRPr>
    </a:lvl4pPr>
    <a:lvl5pPr marL="1828800" algn="l" defTabSz="914400" rtl="0" eaLnBrk="1" latinLnBrk="0" hangingPunct="1">
      <a:defRPr sz="1200" b="0" i="0" kern="1200">
        <a:solidFill>
          <a:schemeClr val="tx1"/>
        </a:solidFill>
        <a:latin typeface="Open Sans" panose="020B0606030504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7C7BD-472A-4027-1629-1B933AD8447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A0BB180-D7A6-E18A-7781-66DA6F12F44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8A39314-1930-6530-E55E-B974C63ED7C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261DF87-DC53-35FD-ED98-BE8D4A834576}"/>
              </a:ext>
            </a:extLst>
          </p:cNvPr>
          <p:cNvSpPr>
            <a:spLocks noGrp="1"/>
          </p:cNvSpPr>
          <p:nvPr>
            <p:ph type="sldNum" sz="quarter" idx="10"/>
          </p:nvPr>
        </p:nvSpPr>
        <p:spPr/>
        <p:txBody>
          <a:bodyPr/>
          <a:lstStyle/>
          <a:p>
            <a:fld id="{E83DE543-3D3C-4E49-B8A6-9F4E515B81D5}" type="slidenum">
              <a:rPr lang="de-DE" smtClean="0"/>
              <a:t>1</a:t>
            </a:fld>
            <a:endParaRPr lang="de-DE" dirty="0"/>
          </a:p>
        </p:txBody>
      </p:sp>
    </p:spTree>
    <p:extLst>
      <p:ext uri="{BB962C8B-B14F-4D97-AF65-F5344CB8AC3E}">
        <p14:creationId xmlns:p14="http://schemas.microsoft.com/office/powerpoint/2010/main" val="385779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ACA16-EC61-2C50-E58B-FD863FE3DF0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5836424-F218-7073-4333-07309B50B70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82E2D79-CC45-3691-0863-6AB731758CF0}"/>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BC3CD88-640F-EB52-9A6F-D7F97D5A9839}"/>
              </a:ext>
            </a:extLst>
          </p:cNvPr>
          <p:cNvSpPr>
            <a:spLocks noGrp="1"/>
          </p:cNvSpPr>
          <p:nvPr>
            <p:ph type="sldNum" sz="quarter" idx="10"/>
          </p:nvPr>
        </p:nvSpPr>
        <p:spPr/>
        <p:txBody>
          <a:bodyPr/>
          <a:lstStyle/>
          <a:p>
            <a:fld id="{E83DE543-3D3C-4E49-B8A6-9F4E515B81D5}" type="slidenum">
              <a:rPr lang="de-DE" smtClean="0"/>
              <a:t>10</a:t>
            </a:fld>
            <a:endParaRPr lang="de-DE" dirty="0"/>
          </a:p>
        </p:txBody>
      </p:sp>
    </p:spTree>
    <p:extLst>
      <p:ext uri="{BB962C8B-B14F-4D97-AF65-F5344CB8AC3E}">
        <p14:creationId xmlns:p14="http://schemas.microsoft.com/office/powerpoint/2010/main" val="38272969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74556-60AB-3023-7F05-E3D74A7C7D4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BB93504-63B7-1C84-EFD3-8F9DD287EBA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B53AFE3-26F4-F872-0BE2-9EF8CBC56D0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5C23DA5-D361-5336-12DC-6E69D39791FC}"/>
              </a:ext>
            </a:extLst>
          </p:cNvPr>
          <p:cNvSpPr>
            <a:spLocks noGrp="1"/>
          </p:cNvSpPr>
          <p:nvPr>
            <p:ph type="sldNum" sz="quarter" idx="10"/>
          </p:nvPr>
        </p:nvSpPr>
        <p:spPr/>
        <p:txBody>
          <a:bodyPr/>
          <a:lstStyle/>
          <a:p>
            <a:fld id="{E83DE543-3D3C-4E49-B8A6-9F4E515B81D5}" type="slidenum">
              <a:rPr lang="de-DE" smtClean="0"/>
              <a:t>100</a:t>
            </a:fld>
            <a:endParaRPr lang="de-DE" dirty="0"/>
          </a:p>
        </p:txBody>
      </p:sp>
    </p:spTree>
    <p:extLst>
      <p:ext uri="{BB962C8B-B14F-4D97-AF65-F5344CB8AC3E}">
        <p14:creationId xmlns:p14="http://schemas.microsoft.com/office/powerpoint/2010/main" val="9794423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101</a:t>
            </a:fld>
            <a:endParaRPr lang="de-DE" dirty="0"/>
          </a:p>
        </p:txBody>
      </p:sp>
    </p:spTree>
    <p:extLst>
      <p:ext uri="{BB962C8B-B14F-4D97-AF65-F5344CB8AC3E}">
        <p14:creationId xmlns:p14="http://schemas.microsoft.com/office/powerpoint/2010/main" val="233380245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CF55A-9BA1-7F9E-D226-940DEBD967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2F5F471-C580-BFA4-A8F6-04AB307DB03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9038455-5F50-6A6F-ED4D-785F8D46FCE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804FA04-4D51-5737-8934-AA9FC515199F}"/>
              </a:ext>
            </a:extLst>
          </p:cNvPr>
          <p:cNvSpPr>
            <a:spLocks noGrp="1"/>
          </p:cNvSpPr>
          <p:nvPr>
            <p:ph type="sldNum" sz="quarter" idx="10"/>
          </p:nvPr>
        </p:nvSpPr>
        <p:spPr/>
        <p:txBody>
          <a:bodyPr/>
          <a:lstStyle/>
          <a:p>
            <a:fld id="{E83DE543-3D3C-4E49-B8A6-9F4E515B81D5}" type="slidenum">
              <a:rPr lang="de-DE" smtClean="0"/>
              <a:t>102</a:t>
            </a:fld>
            <a:endParaRPr lang="de-DE" dirty="0"/>
          </a:p>
        </p:txBody>
      </p:sp>
    </p:spTree>
    <p:extLst>
      <p:ext uri="{BB962C8B-B14F-4D97-AF65-F5344CB8AC3E}">
        <p14:creationId xmlns:p14="http://schemas.microsoft.com/office/powerpoint/2010/main" val="260938522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935EE-0076-8A27-660D-2B26090818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EF323D9-0623-3856-B8AE-9E5A6F5FECB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5E4A7CF-6D46-90FF-F7A8-A601827FC57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65E698C-2AA2-A113-502D-37F676E3CE98}"/>
              </a:ext>
            </a:extLst>
          </p:cNvPr>
          <p:cNvSpPr>
            <a:spLocks noGrp="1"/>
          </p:cNvSpPr>
          <p:nvPr>
            <p:ph type="sldNum" sz="quarter" idx="10"/>
          </p:nvPr>
        </p:nvSpPr>
        <p:spPr/>
        <p:txBody>
          <a:bodyPr/>
          <a:lstStyle/>
          <a:p>
            <a:fld id="{E83DE543-3D3C-4E49-B8A6-9F4E515B81D5}" type="slidenum">
              <a:rPr lang="de-DE" smtClean="0"/>
              <a:t>103</a:t>
            </a:fld>
            <a:endParaRPr lang="de-DE" dirty="0"/>
          </a:p>
        </p:txBody>
      </p:sp>
    </p:spTree>
    <p:extLst>
      <p:ext uri="{BB962C8B-B14F-4D97-AF65-F5344CB8AC3E}">
        <p14:creationId xmlns:p14="http://schemas.microsoft.com/office/powerpoint/2010/main" val="95537057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104</a:t>
            </a:fld>
            <a:endParaRPr lang="de-DE" dirty="0"/>
          </a:p>
        </p:txBody>
      </p:sp>
    </p:spTree>
    <p:extLst>
      <p:ext uri="{BB962C8B-B14F-4D97-AF65-F5344CB8AC3E}">
        <p14:creationId xmlns:p14="http://schemas.microsoft.com/office/powerpoint/2010/main" val="219330641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84A60-CA1B-BB61-D374-11A5BA77507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017B599-D836-1531-B316-CE6EB99E697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F78BB24-37E8-81F8-227F-6BA6A29E01A0}"/>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1643086-11C3-C56A-8203-4C86B68E86B5}"/>
              </a:ext>
            </a:extLst>
          </p:cNvPr>
          <p:cNvSpPr>
            <a:spLocks noGrp="1"/>
          </p:cNvSpPr>
          <p:nvPr>
            <p:ph type="sldNum" sz="quarter" idx="10"/>
          </p:nvPr>
        </p:nvSpPr>
        <p:spPr/>
        <p:txBody>
          <a:bodyPr/>
          <a:lstStyle/>
          <a:p>
            <a:fld id="{E83DE543-3D3C-4E49-B8A6-9F4E515B81D5}" type="slidenum">
              <a:rPr lang="de-DE" smtClean="0"/>
              <a:t>105</a:t>
            </a:fld>
            <a:endParaRPr lang="de-DE" dirty="0"/>
          </a:p>
        </p:txBody>
      </p:sp>
    </p:spTree>
    <p:extLst>
      <p:ext uri="{BB962C8B-B14F-4D97-AF65-F5344CB8AC3E}">
        <p14:creationId xmlns:p14="http://schemas.microsoft.com/office/powerpoint/2010/main" val="104196563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3BDB8-8567-A5F0-87C3-1E185C38B71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48FA17-EA97-79D4-13BB-15FCB0AB614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07350FA-74ED-DC39-5106-504142CC009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825503F-436B-9560-00B7-9CD9AF982D31}"/>
              </a:ext>
            </a:extLst>
          </p:cNvPr>
          <p:cNvSpPr>
            <a:spLocks noGrp="1"/>
          </p:cNvSpPr>
          <p:nvPr>
            <p:ph type="sldNum" sz="quarter" idx="10"/>
          </p:nvPr>
        </p:nvSpPr>
        <p:spPr/>
        <p:txBody>
          <a:bodyPr/>
          <a:lstStyle/>
          <a:p>
            <a:fld id="{E83DE543-3D3C-4E49-B8A6-9F4E515B81D5}" type="slidenum">
              <a:rPr lang="de-DE" smtClean="0"/>
              <a:t>106</a:t>
            </a:fld>
            <a:endParaRPr lang="de-DE" dirty="0"/>
          </a:p>
        </p:txBody>
      </p:sp>
    </p:spTree>
    <p:extLst>
      <p:ext uri="{BB962C8B-B14F-4D97-AF65-F5344CB8AC3E}">
        <p14:creationId xmlns:p14="http://schemas.microsoft.com/office/powerpoint/2010/main" val="18919646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107</a:t>
            </a:fld>
            <a:endParaRPr lang="de-DE" dirty="0"/>
          </a:p>
        </p:txBody>
      </p:sp>
    </p:spTree>
    <p:extLst>
      <p:ext uri="{BB962C8B-B14F-4D97-AF65-F5344CB8AC3E}">
        <p14:creationId xmlns:p14="http://schemas.microsoft.com/office/powerpoint/2010/main" val="218244568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36B58-6351-29FE-2E79-7A418E6FEC7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7689A7A-F577-765E-C94F-B2337E9F8D6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6EB2188-2665-CED7-605F-04257042EF5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BAF362B-6622-A154-A2E8-846B4E6CCDB1}"/>
              </a:ext>
            </a:extLst>
          </p:cNvPr>
          <p:cNvSpPr>
            <a:spLocks noGrp="1"/>
          </p:cNvSpPr>
          <p:nvPr>
            <p:ph type="sldNum" sz="quarter" idx="10"/>
          </p:nvPr>
        </p:nvSpPr>
        <p:spPr/>
        <p:txBody>
          <a:bodyPr/>
          <a:lstStyle/>
          <a:p>
            <a:fld id="{E83DE543-3D3C-4E49-B8A6-9F4E515B81D5}" type="slidenum">
              <a:rPr lang="de-DE" smtClean="0"/>
              <a:t>108</a:t>
            </a:fld>
            <a:endParaRPr lang="de-DE" dirty="0"/>
          </a:p>
        </p:txBody>
      </p:sp>
    </p:spTree>
    <p:extLst>
      <p:ext uri="{BB962C8B-B14F-4D97-AF65-F5344CB8AC3E}">
        <p14:creationId xmlns:p14="http://schemas.microsoft.com/office/powerpoint/2010/main" val="35618806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E5DC3-1780-13B7-3CC7-4C66E9428C6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7CE27B-144F-A3D7-8A14-B9208132F8C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5CEE9FA-6B9C-77AA-3B3C-93F42265692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7CE82CF-6187-85A4-CB88-DE3F92C8FD51}"/>
              </a:ext>
            </a:extLst>
          </p:cNvPr>
          <p:cNvSpPr>
            <a:spLocks noGrp="1"/>
          </p:cNvSpPr>
          <p:nvPr>
            <p:ph type="sldNum" sz="quarter" idx="10"/>
          </p:nvPr>
        </p:nvSpPr>
        <p:spPr/>
        <p:txBody>
          <a:bodyPr/>
          <a:lstStyle/>
          <a:p>
            <a:fld id="{E83DE543-3D3C-4E49-B8A6-9F4E515B81D5}" type="slidenum">
              <a:rPr lang="de-DE" smtClean="0"/>
              <a:t>109</a:t>
            </a:fld>
            <a:endParaRPr lang="de-DE" dirty="0"/>
          </a:p>
        </p:txBody>
      </p:sp>
    </p:spTree>
    <p:extLst>
      <p:ext uri="{BB962C8B-B14F-4D97-AF65-F5344CB8AC3E}">
        <p14:creationId xmlns:p14="http://schemas.microsoft.com/office/powerpoint/2010/main" val="266082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0BEF6-C2CF-C8E7-7243-FB09F776E34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6E94875-7F5C-F2B5-64CE-CD7F36CE071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7994C93-1A73-0FA5-B3A5-BDDFD21588A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5778D95E-1ACE-CDE5-B2CB-6B7067D3EAE2}"/>
              </a:ext>
            </a:extLst>
          </p:cNvPr>
          <p:cNvSpPr>
            <a:spLocks noGrp="1"/>
          </p:cNvSpPr>
          <p:nvPr>
            <p:ph type="sldNum" sz="quarter" idx="10"/>
          </p:nvPr>
        </p:nvSpPr>
        <p:spPr/>
        <p:txBody>
          <a:bodyPr/>
          <a:lstStyle/>
          <a:p>
            <a:fld id="{E83DE543-3D3C-4E49-B8A6-9F4E515B81D5}" type="slidenum">
              <a:rPr lang="de-DE" smtClean="0"/>
              <a:t>11</a:t>
            </a:fld>
            <a:endParaRPr lang="de-DE" dirty="0"/>
          </a:p>
        </p:txBody>
      </p:sp>
    </p:spTree>
    <p:extLst>
      <p:ext uri="{BB962C8B-B14F-4D97-AF65-F5344CB8AC3E}">
        <p14:creationId xmlns:p14="http://schemas.microsoft.com/office/powerpoint/2010/main" val="129506090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110</a:t>
            </a:fld>
            <a:endParaRPr lang="de-DE" dirty="0"/>
          </a:p>
        </p:txBody>
      </p:sp>
    </p:spTree>
    <p:extLst>
      <p:ext uri="{BB962C8B-B14F-4D97-AF65-F5344CB8AC3E}">
        <p14:creationId xmlns:p14="http://schemas.microsoft.com/office/powerpoint/2010/main" val="120066837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111</a:t>
            </a:fld>
            <a:endParaRPr lang="de-DE" dirty="0"/>
          </a:p>
        </p:txBody>
      </p:sp>
    </p:spTree>
    <p:extLst>
      <p:ext uri="{BB962C8B-B14F-4D97-AF65-F5344CB8AC3E}">
        <p14:creationId xmlns:p14="http://schemas.microsoft.com/office/powerpoint/2010/main" val="405146293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112</a:t>
            </a:fld>
            <a:endParaRPr lang="de-DE" dirty="0"/>
          </a:p>
        </p:txBody>
      </p:sp>
    </p:spTree>
    <p:extLst>
      <p:ext uri="{BB962C8B-B14F-4D97-AF65-F5344CB8AC3E}">
        <p14:creationId xmlns:p14="http://schemas.microsoft.com/office/powerpoint/2010/main" val="276230435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113</a:t>
            </a:fld>
            <a:endParaRPr lang="de-DE" dirty="0"/>
          </a:p>
        </p:txBody>
      </p:sp>
    </p:spTree>
    <p:extLst>
      <p:ext uri="{BB962C8B-B14F-4D97-AF65-F5344CB8AC3E}">
        <p14:creationId xmlns:p14="http://schemas.microsoft.com/office/powerpoint/2010/main" val="118063868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545AB-DF68-B658-7DE2-7BBF480B726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9003E90-FAC5-51F4-AF04-35C6EF1CAF3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AD3FD9-CD80-EEE4-3C70-D9ED50BB337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F31D4B3-BD7B-027E-8E65-3059199C3D06}"/>
              </a:ext>
            </a:extLst>
          </p:cNvPr>
          <p:cNvSpPr>
            <a:spLocks noGrp="1"/>
          </p:cNvSpPr>
          <p:nvPr>
            <p:ph type="sldNum" sz="quarter" idx="10"/>
          </p:nvPr>
        </p:nvSpPr>
        <p:spPr/>
        <p:txBody>
          <a:bodyPr/>
          <a:lstStyle/>
          <a:p>
            <a:fld id="{E83DE543-3D3C-4E49-B8A6-9F4E515B81D5}" type="slidenum">
              <a:rPr lang="de-DE" smtClean="0"/>
              <a:t>114</a:t>
            </a:fld>
            <a:endParaRPr lang="de-DE" dirty="0"/>
          </a:p>
        </p:txBody>
      </p:sp>
    </p:spTree>
    <p:extLst>
      <p:ext uri="{BB962C8B-B14F-4D97-AF65-F5344CB8AC3E}">
        <p14:creationId xmlns:p14="http://schemas.microsoft.com/office/powerpoint/2010/main" val="90665627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115</a:t>
            </a:fld>
            <a:endParaRPr lang="de-DE" dirty="0"/>
          </a:p>
        </p:txBody>
      </p:sp>
    </p:spTree>
    <p:extLst>
      <p:ext uri="{BB962C8B-B14F-4D97-AF65-F5344CB8AC3E}">
        <p14:creationId xmlns:p14="http://schemas.microsoft.com/office/powerpoint/2010/main" val="151560990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116</a:t>
            </a:fld>
            <a:endParaRPr lang="de-DE" dirty="0"/>
          </a:p>
        </p:txBody>
      </p:sp>
    </p:spTree>
    <p:extLst>
      <p:ext uri="{BB962C8B-B14F-4D97-AF65-F5344CB8AC3E}">
        <p14:creationId xmlns:p14="http://schemas.microsoft.com/office/powerpoint/2010/main" val="330515377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117</a:t>
            </a:fld>
            <a:endParaRPr lang="de-DE" dirty="0"/>
          </a:p>
        </p:txBody>
      </p:sp>
    </p:spTree>
    <p:extLst>
      <p:ext uri="{BB962C8B-B14F-4D97-AF65-F5344CB8AC3E}">
        <p14:creationId xmlns:p14="http://schemas.microsoft.com/office/powerpoint/2010/main" val="372424754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118</a:t>
            </a:fld>
            <a:endParaRPr lang="de-DE" dirty="0"/>
          </a:p>
        </p:txBody>
      </p:sp>
    </p:spTree>
    <p:extLst>
      <p:ext uri="{BB962C8B-B14F-4D97-AF65-F5344CB8AC3E}">
        <p14:creationId xmlns:p14="http://schemas.microsoft.com/office/powerpoint/2010/main" val="353851931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AF79E-69A7-4602-0DF9-F6613136B7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309AED0-281F-D290-DAFF-261DAB39C15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61ECCFA-9454-FA3E-01BA-15116DFA15B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ED6740A-69B1-7E93-5511-478D35E3464E}"/>
              </a:ext>
            </a:extLst>
          </p:cNvPr>
          <p:cNvSpPr>
            <a:spLocks noGrp="1"/>
          </p:cNvSpPr>
          <p:nvPr>
            <p:ph type="sldNum" sz="quarter" idx="10"/>
          </p:nvPr>
        </p:nvSpPr>
        <p:spPr/>
        <p:txBody>
          <a:bodyPr/>
          <a:lstStyle/>
          <a:p>
            <a:fld id="{E83DE543-3D3C-4E49-B8A6-9F4E515B81D5}" type="slidenum">
              <a:rPr lang="de-DE" smtClean="0"/>
              <a:t>119</a:t>
            </a:fld>
            <a:endParaRPr lang="de-DE" dirty="0"/>
          </a:p>
        </p:txBody>
      </p:sp>
    </p:spTree>
    <p:extLst>
      <p:ext uri="{BB962C8B-B14F-4D97-AF65-F5344CB8AC3E}">
        <p14:creationId xmlns:p14="http://schemas.microsoft.com/office/powerpoint/2010/main" val="210823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12</a:t>
            </a:fld>
            <a:endParaRPr lang="de-DE" dirty="0"/>
          </a:p>
        </p:txBody>
      </p:sp>
    </p:spTree>
    <p:extLst>
      <p:ext uri="{BB962C8B-B14F-4D97-AF65-F5344CB8AC3E}">
        <p14:creationId xmlns:p14="http://schemas.microsoft.com/office/powerpoint/2010/main" val="164132719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120</a:t>
            </a:fld>
            <a:endParaRPr lang="de-DE" dirty="0"/>
          </a:p>
        </p:txBody>
      </p:sp>
    </p:spTree>
    <p:extLst>
      <p:ext uri="{BB962C8B-B14F-4D97-AF65-F5344CB8AC3E}">
        <p14:creationId xmlns:p14="http://schemas.microsoft.com/office/powerpoint/2010/main" val="412080964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121</a:t>
            </a:fld>
            <a:endParaRPr lang="de-DE" dirty="0"/>
          </a:p>
        </p:txBody>
      </p:sp>
    </p:spTree>
    <p:extLst>
      <p:ext uri="{BB962C8B-B14F-4D97-AF65-F5344CB8AC3E}">
        <p14:creationId xmlns:p14="http://schemas.microsoft.com/office/powerpoint/2010/main" val="339859195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DB8BE-FD9B-ECE1-01DA-27B9208F32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0B16A3B-8C80-88F7-5437-99C273ED197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803E387-2B7C-5018-5AB3-04D41BA4B0A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30EBFF1-B680-A73C-3D56-B3540E5B5EC4}"/>
              </a:ext>
            </a:extLst>
          </p:cNvPr>
          <p:cNvSpPr>
            <a:spLocks noGrp="1"/>
          </p:cNvSpPr>
          <p:nvPr>
            <p:ph type="sldNum" sz="quarter" idx="10"/>
          </p:nvPr>
        </p:nvSpPr>
        <p:spPr/>
        <p:txBody>
          <a:bodyPr/>
          <a:lstStyle/>
          <a:p>
            <a:fld id="{E83DE543-3D3C-4E49-B8A6-9F4E515B81D5}" type="slidenum">
              <a:rPr lang="de-DE" smtClean="0"/>
              <a:t>122</a:t>
            </a:fld>
            <a:endParaRPr lang="de-DE" dirty="0"/>
          </a:p>
        </p:txBody>
      </p:sp>
    </p:spTree>
    <p:extLst>
      <p:ext uri="{BB962C8B-B14F-4D97-AF65-F5344CB8AC3E}">
        <p14:creationId xmlns:p14="http://schemas.microsoft.com/office/powerpoint/2010/main" val="15956720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123</a:t>
            </a:fld>
            <a:endParaRPr lang="de-DE" dirty="0"/>
          </a:p>
        </p:txBody>
      </p:sp>
    </p:spTree>
    <p:extLst>
      <p:ext uri="{BB962C8B-B14F-4D97-AF65-F5344CB8AC3E}">
        <p14:creationId xmlns:p14="http://schemas.microsoft.com/office/powerpoint/2010/main" val="374667561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124</a:t>
            </a:fld>
            <a:endParaRPr lang="de-DE" dirty="0"/>
          </a:p>
        </p:txBody>
      </p:sp>
    </p:spTree>
    <p:extLst>
      <p:ext uri="{BB962C8B-B14F-4D97-AF65-F5344CB8AC3E}">
        <p14:creationId xmlns:p14="http://schemas.microsoft.com/office/powerpoint/2010/main" val="324723338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125</a:t>
            </a:fld>
            <a:endParaRPr lang="de-DE" dirty="0"/>
          </a:p>
        </p:txBody>
      </p:sp>
    </p:spTree>
    <p:extLst>
      <p:ext uri="{BB962C8B-B14F-4D97-AF65-F5344CB8AC3E}">
        <p14:creationId xmlns:p14="http://schemas.microsoft.com/office/powerpoint/2010/main" val="69513952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37789-BF8B-9635-9EBA-40176162F0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6DD0174-E895-CA4F-6E4E-95C7262E906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6258252-38E8-6C72-E8AB-246B7DB4134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453DE12-B32C-88B6-4DCB-736F0F748A89}"/>
              </a:ext>
            </a:extLst>
          </p:cNvPr>
          <p:cNvSpPr>
            <a:spLocks noGrp="1"/>
          </p:cNvSpPr>
          <p:nvPr>
            <p:ph type="sldNum" sz="quarter" idx="10"/>
          </p:nvPr>
        </p:nvSpPr>
        <p:spPr/>
        <p:txBody>
          <a:bodyPr/>
          <a:lstStyle/>
          <a:p>
            <a:fld id="{E83DE543-3D3C-4E49-B8A6-9F4E515B81D5}" type="slidenum">
              <a:rPr lang="de-DE" smtClean="0"/>
              <a:t>126</a:t>
            </a:fld>
            <a:endParaRPr lang="de-DE" dirty="0"/>
          </a:p>
        </p:txBody>
      </p:sp>
    </p:spTree>
    <p:extLst>
      <p:ext uri="{BB962C8B-B14F-4D97-AF65-F5344CB8AC3E}">
        <p14:creationId xmlns:p14="http://schemas.microsoft.com/office/powerpoint/2010/main" val="344348649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81959-D9E3-C7EF-31EA-FAFD3EE2EC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D280F8-19CE-9476-5B4A-080A29DC0F5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141CD5A-0B94-8D2C-856E-10EA54D64C97}"/>
              </a:ext>
            </a:extLst>
          </p:cNvPr>
          <p:cNvSpPr>
            <a:spLocks noGrp="1"/>
          </p:cNvSpPr>
          <p:nvPr>
            <p:ph type="body" idx="1"/>
          </p:nvPr>
        </p:nvSpPr>
        <p:spPr/>
        <p:txBody>
          <a:bodyPr/>
          <a:lstStyle/>
          <a:p>
            <a:pPr marL="228600" indent="-228600">
              <a:buFont typeface="+mj-lt"/>
              <a:buAutoNum type="arabicPeriod"/>
            </a:pPr>
            <a:r>
              <a:rPr lang="de-DE" dirty="0"/>
              <a:t>Kompletter Termin-</a:t>
            </a:r>
            <a:r>
              <a:rPr lang="de-DE" dirty="0" err="1"/>
              <a:t>Funnel</a:t>
            </a:r>
            <a:endParaRPr lang="de-DE" dirty="0"/>
          </a:p>
          <a:p>
            <a:pPr marL="228600" indent="-228600">
              <a:buFont typeface="+mj-lt"/>
              <a:buAutoNum type="arabicPeriod"/>
            </a:pPr>
            <a:r>
              <a:rPr lang="de-DE" dirty="0"/>
              <a:t>KI-Assistenten für die Erstellung von Leadmagneten</a:t>
            </a:r>
          </a:p>
          <a:p>
            <a:pPr marL="228600" indent="-228600">
              <a:buFont typeface="+mj-lt"/>
              <a:buAutoNum type="arabicPeriod"/>
            </a:pPr>
            <a:r>
              <a:rPr lang="de-DE" dirty="0"/>
              <a:t>KI-Assistenten für die Erstellung der </a:t>
            </a:r>
            <a:r>
              <a:rPr lang="de-DE" dirty="0" err="1"/>
              <a:t>Leadmganet</a:t>
            </a:r>
            <a:r>
              <a:rPr lang="de-DE" dirty="0"/>
              <a:t>-Kampagnen</a:t>
            </a:r>
          </a:p>
          <a:p>
            <a:pPr marL="228600" indent="-228600">
              <a:buFont typeface="+mj-lt"/>
              <a:buAutoNum type="arabicPeriod"/>
            </a:pPr>
            <a:r>
              <a:rPr lang="de-DE" dirty="0"/>
              <a:t>Landing-Pages für die Leadgenerierung inkl. Integration Zoho CRM</a:t>
            </a:r>
          </a:p>
          <a:p>
            <a:pPr marL="228600" indent="-228600">
              <a:buFont typeface="+mj-lt"/>
              <a:buAutoNum type="arabicPeriod"/>
            </a:pPr>
            <a:r>
              <a:rPr lang="de-DE" dirty="0"/>
              <a:t>Mehrstufige Leadgenerierung mit Zoho CRM</a:t>
            </a:r>
          </a:p>
          <a:p>
            <a:pPr marL="228600" indent="-228600">
              <a:buFont typeface="+mj-lt"/>
              <a:buAutoNum type="arabicPeriod"/>
            </a:pPr>
            <a:r>
              <a:rPr lang="de-DE" dirty="0"/>
              <a:t>Leadgenerierung auf der Messe und Events</a:t>
            </a:r>
          </a:p>
          <a:p>
            <a:pPr marL="228600" indent="-228600">
              <a:buFont typeface="+mj-lt"/>
              <a:buAutoNum type="arabicPeriod"/>
            </a:pPr>
            <a:r>
              <a:rPr lang="de-DE" dirty="0"/>
              <a:t>Leadgenerierung mit Zoho Sales IQ Chat-Bots</a:t>
            </a:r>
          </a:p>
          <a:p>
            <a:pPr marL="228600" indent="-228600">
              <a:buFont typeface="+mj-lt"/>
              <a:buAutoNum type="arabicPeriod"/>
            </a:pPr>
            <a:r>
              <a:rPr lang="de-DE" dirty="0"/>
              <a:t>Double-</a:t>
            </a:r>
            <a:r>
              <a:rPr lang="de-DE" dirty="0" err="1"/>
              <a:t>Optin</a:t>
            </a:r>
            <a:r>
              <a:rPr lang="de-DE" dirty="0"/>
              <a:t>-Prozess mit Zoho CRM</a:t>
            </a:r>
          </a:p>
          <a:p>
            <a:pPr marL="228600" indent="-228600">
              <a:buFont typeface="+mj-lt"/>
              <a:buAutoNum type="arabicPeriod"/>
            </a:pPr>
            <a:r>
              <a:rPr lang="de-DE" dirty="0"/>
              <a:t>KI-Assistenten für die Leaddaten-Anreicherung</a:t>
            </a:r>
          </a:p>
          <a:p>
            <a:pPr marL="228600" indent="-228600">
              <a:buFont typeface="+mj-lt"/>
              <a:buAutoNum type="arabicPeriod"/>
            </a:pPr>
            <a:r>
              <a:rPr lang="de-DE" dirty="0"/>
              <a:t>KI-Assistenten für das </a:t>
            </a:r>
            <a:r>
              <a:rPr lang="de-DE" dirty="0" err="1"/>
              <a:t>Leadscoring</a:t>
            </a:r>
            <a:endParaRPr lang="de-DE" dirty="0"/>
          </a:p>
          <a:p>
            <a:pPr marL="228600" indent="-228600">
              <a:buFont typeface="+mj-lt"/>
              <a:buAutoNum type="arabicPeriod"/>
            </a:pPr>
            <a:r>
              <a:rPr lang="de-DE" dirty="0"/>
              <a:t>KI-Assistenten für die Leaddaten-Personalisierung</a:t>
            </a:r>
          </a:p>
          <a:p>
            <a:pPr marL="228600" indent="-228600">
              <a:buFont typeface="+mj-lt"/>
              <a:buAutoNum type="arabicPeriod"/>
            </a:pPr>
            <a:r>
              <a:rPr lang="de-DE" dirty="0"/>
              <a:t>Leadgenerierungs-Dashboards</a:t>
            </a:r>
          </a:p>
          <a:p>
            <a:pPr marL="228600" indent="-228600">
              <a:buFont typeface="+mj-lt"/>
              <a:buAutoNum type="arabicPeriod"/>
            </a:pPr>
            <a:endParaRPr lang="de-DE" dirty="0"/>
          </a:p>
        </p:txBody>
      </p:sp>
      <p:sp>
        <p:nvSpPr>
          <p:cNvPr id="4" name="Foliennummernplatzhalter 3">
            <a:extLst>
              <a:ext uri="{FF2B5EF4-FFF2-40B4-BE49-F238E27FC236}">
                <a16:creationId xmlns:a16="http://schemas.microsoft.com/office/drawing/2014/main" id="{3A3F6105-9FC6-DED7-51F6-BF5F130256A2}"/>
              </a:ext>
            </a:extLst>
          </p:cNvPr>
          <p:cNvSpPr>
            <a:spLocks noGrp="1"/>
          </p:cNvSpPr>
          <p:nvPr>
            <p:ph type="sldNum" sz="quarter" idx="10"/>
          </p:nvPr>
        </p:nvSpPr>
        <p:spPr/>
        <p:txBody>
          <a:bodyPr/>
          <a:lstStyle/>
          <a:p>
            <a:fld id="{E83DE543-3D3C-4E49-B8A6-9F4E515B81D5}" type="slidenum">
              <a:rPr lang="de-DE" smtClean="0"/>
              <a:t>127</a:t>
            </a:fld>
            <a:endParaRPr lang="de-DE" dirty="0"/>
          </a:p>
        </p:txBody>
      </p:sp>
    </p:spTree>
    <p:extLst>
      <p:ext uri="{BB962C8B-B14F-4D97-AF65-F5344CB8AC3E}">
        <p14:creationId xmlns:p14="http://schemas.microsoft.com/office/powerpoint/2010/main" val="2121016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13</a:t>
            </a:fld>
            <a:endParaRPr lang="de-DE" dirty="0"/>
          </a:p>
        </p:txBody>
      </p:sp>
    </p:spTree>
    <p:extLst>
      <p:ext uri="{BB962C8B-B14F-4D97-AF65-F5344CB8AC3E}">
        <p14:creationId xmlns:p14="http://schemas.microsoft.com/office/powerpoint/2010/main" val="4687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44946-A900-74AA-46E3-911390EAB48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1E8D1BD-C966-DA3A-9F40-E1334E27949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B796F8-3078-66E6-BF77-B7E09049DE9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C125876-BB39-599F-9DAA-288EFA31CA43}"/>
              </a:ext>
            </a:extLst>
          </p:cNvPr>
          <p:cNvSpPr>
            <a:spLocks noGrp="1"/>
          </p:cNvSpPr>
          <p:nvPr>
            <p:ph type="sldNum" sz="quarter" idx="10"/>
          </p:nvPr>
        </p:nvSpPr>
        <p:spPr/>
        <p:txBody>
          <a:bodyPr/>
          <a:lstStyle/>
          <a:p>
            <a:fld id="{E83DE543-3D3C-4E49-B8A6-9F4E515B81D5}" type="slidenum">
              <a:rPr lang="de-DE" smtClean="0"/>
              <a:t>14</a:t>
            </a:fld>
            <a:endParaRPr lang="de-DE" dirty="0"/>
          </a:p>
        </p:txBody>
      </p:sp>
    </p:spTree>
    <p:extLst>
      <p:ext uri="{BB962C8B-B14F-4D97-AF65-F5344CB8AC3E}">
        <p14:creationId xmlns:p14="http://schemas.microsoft.com/office/powerpoint/2010/main" val="1544519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8659E-F528-15DF-0305-5CEE98F1517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21F2AF-B790-9346-B8E4-6FDA9552042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898493E-7120-126D-7630-ADDAC8DDF08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E2ADD43A-CD87-F02E-9EDB-FADE700CF702}"/>
              </a:ext>
            </a:extLst>
          </p:cNvPr>
          <p:cNvSpPr>
            <a:spLocks noGrp="1"/>
          </p:cNvSpPr>
          <p:nvPr>
            <p:ph type="sldNum" sz="quarter" idx="10"/>
          </p:nvPr>
        </p:nvSpPr>
        <p:spPr/>
        <p:txBody>
          <a:bodyPr/>
          <a:lstStyle/>
          <a:p>
            <a:fld id="{E83DE543-3D3C-4E49-B8A6-9F4E515B81D5}" type="slidenum">
              <a:rPr lang="de-DE" smtClean="0"/>
              <a:t>15</a:t>
            </a:fld>
            <a:endParaRPr lang="de-DE" dirty="0"/>
          </a:p>
        </p:txBody>
      </p:sp>
    </p:spTree>
    <p:extLst>
      <p:ext uri="{BB962C8B-B14F-4D97-AF65-F5344CB8AC3E}">
        <p14:creationId xmlns:p14="http://schemas.microsoft.com/office/powerpoint/2010/main" val="2248384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8F26F-2B1A-E26B-033B-316EA33886F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BB2F73-5E11-6766-2D70-B4C7FAF58D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C81A3F2-6E93-DF52-3CC5-FB90C45D9B0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C6B8706-B2F4-D36C-11D7-AED5B49E95FB}"/>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83DE543-3D3C-4E49-B8A6-9F4E515B81D5}" type="slidenum">
              <a:rPr kumimoji="0" lang="de-DE"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dirty="0">
              <a:ln>
                <a:noFill/>
              </a:ln>
              <a:solidFill>
                <a:prstClr val="black"/>
              </a:solidFill>
              <a:effectLst/>
              <a:uLnTx/>
              <a:uFillTx/>
              <a:latin typeface="Open Sans" panose="020B0606030504020204" pitchFamily="34" charset="0"/>
              <a:ea typeface="+mn-ea"/>
              <a:cs typeface="+mn-cs"/>
            </a:endParaRPr>
          </a:p>
        </p:txBody>
      </p:sp>
    </p:spTree>
    <p:extLst>
      <p:ext uri="{BB962C8B-B14F-4D97-AF65-F5344CB8AC3E}">
        <p14:creationId xmlns:p14="http://schemas.microsoft.com/office/powerpoint/2010/main" val="3320488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17</a:t>
            </a:fld>
            <a:endParaRPr lang="de-DE" dirty="0"/>
          </a:p>
        </p:txBody>
      </p:sp>
    </p:spTree>
    <p:extLst>
      <p:ext uri="{BB962C8B-B14F-4D97-AF65-F5344CB8AC3E}">
        <p14:creationId xmlns:p14="http://schemas.microsoft.com/office/powerpoint/2010/main" val="3203507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Alles in einem System wäre viel zu komplex.</a:t>
            </a:r>
          </a:p>
          <a:p>
            <a:r>
              <a:rPr lang="de-DE" dirty="0"/>
              <a:t>So kannst du nur die Systeme verbinden, die Du wirklich brauchst.</a:t>
            </a:r>
          </a:p>
          <a:p>
            <a:r>
              <a:rPr lang="de-DE" dirty="0"/>
              <a:t>Am Anfang sind das wenige Apps, die mit der Zeit mehr werden.</a:t>
            </a:r>
          </a:p>
        </p:txBody>
      </p:sp>
      <p:sp>
        <p:nvSpPr>
          <p:cNvPr id="4" name="Foliennummernplatzhalter 3"/>
          <p:cNvSpPr>
            <a:spLocks noGrp="1"/>
          </p:cNvSpPr>
          <p:nvPr>
            <p:ph type="sldNum" sz="quarter" idx="10"/>
          </p:nvPr>
        </p:nvSpPr>
        <p:spPr/>
        <p:txBody>
          <a:bodyPr/>
          <a:lstStyle/>
          <a:p>
            <a:fld id="{E83DE543-3D3C-4E49-B8A6-9F4E515B81D5}" type="slidenum">
              <a:rPr lang="de-DE" smtClean="0"/>
              <a:t>18</a:t>
            </a:fld>
            <a:endParaRPr lang="de-DE" dirty="0"/>
          </a:p>
        </p:txBody>
      </p:sp>
    </p:spTree>
    <p:extLst>
      <p:ext uri="{BB962C8B-B14F-4D97-AF65-F5344CB8AC3E}">
        <p14:creationId xmlns:p14="http://schemas.microsoft.com/office/powerpoint/2010/main" val="1759737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A9D7B-61F8-70CA-CEC9-71EAB69D67D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550649-8087-85CA-037C-F3C1B9F4097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DE53582-D276-CD83-2275-35CCD1BB9AC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EFFCACF6-53DC-A826-720F-D80DCAF24018}"/>
              </a:ext>
            </a:extLst>
          </p:cNvPr>
          <p:cNvSpPr>
            <a:spLocks noGrp="1"/>
          </p:cNvSpPr>
          <p:nvPr>
            <p:ph type="sldNum" sz="quarter" idx="10"/>
          </p:nvPr>
        </p:nvSpPr>
        <p:spPr/>
        <p:txBody>
          <a:bodyPr/>
          <a:lstStyle/>
          <a:p>
            <a:fld id="{E83DE543-3D3C-4E49-B8A6-9F4E515B81D5}" type="slidenum">
              <a:rPr lang="de-DE" smtClean="0"/>
              <a:t>19</a:t>
            </a:fld>
            <a:endParaRPr lang="de-DE" dirty="0"/>
          </a:p>
        </p:txBody>
      </p:sp>
    </p:spTree>
    <p:extLst>
      <p:ext uri="{BB962C8B-B14F-4D97-AF65-F5344CB8AC3E}">
        <p14:creationId xmlns:p14="http://schemas.microsoft.com/office/powerpoint/2010/main" val="2718593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4CA57-E441-E989-7841-80C7C7F873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5213A42-B886-1CBD-053D-5FA369CF96B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D638CB8-82D9-0F54-B0C1-7372393FDC8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A38450B-D6FD-50BA-D2F0-990E4269079B}"/>
              </a:ext>
            </a:extLst>
          </p:cNvPr>
          <p:cNvSpPr>
            <a:spLocks noGrp="1"/>
          </p:cNvSpPr>
          <p:nvPr>
            <p:ph type="sldNum" sz="quarter" idx="10"/>
          </p:nvPr>
        </p:nvSpPr>
        <p:spPr/>
        <p:txBody>
          <a:bodyPr/>
          <a:lstStyle/>
          <a:p>
            <a:fld id="{E83DE543-3D3C-4E49-B8A6-9F4E515B81D5}" type="slidenum">
              <a:rPr lang="de-DE" smtClean="0"/>
              <a:t>2</a:t>
            </a:fld>
            <a:endParaRPr lang="de-DE" dirty="0"/>
          </a:p>
        </p:txBody>
      </p:sp>
    </p:spTree>
    <p:extLst>
      <p:ext uri="{BB962C8B-B14F-4D97-AF65-F5344CB8AC3E}">
        <p14:creationId xmlns:p14="http://schemas.microsoft.com/office/powerpoint/2010/main" val="35050539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CRM</a:t>
            </a:r>
          </a:p>
          <a:p>
            <a:r>
              <a:rPr lang="de-DE" dirty="0"/>
              <a:t>Rechnungswesen</a:t>
            </a:r>
          </a:p>
          <a:p>
            <a:r>
              <a:rPr lang="de-DE" dirty="0"/>
              <a:t>E-Mail-Marketing</a:t>
            </a:r>
          </a:p>
          <a:p>
            <a:r>
              <a:rPr lang="de-DE" dirty="0"/>
              <a:t>Online-Termin-Vereinbarung</a:t>
            </a:r>
          </a:p>
          <a:p>
            <a:r>
              <a:rPr lang="de-DE" dirty="0"/>
              <a:t>Formulare</a:t>
            </a:r>
          </a:p>
          <a:p>
            <a:r>
              <a:rPr lang="de-DE" dirty="0"/>
              <a:t>Dashboards</a:t>
            </a:r>
          </a:p>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20</a:t>
            </a:fld>
            <a:endParaRPr lang="de-DE" dirty="0"/>
          </a:p>
        </p:txBody>
      </p:sp>
    </p:spTree>
    <p:extLst>
      <p:ext uri="{BB962C8B-B14F-4D97-AF65-F5344CB8AC3E}">
        <p14:creationId xmlns:p14="http://schemas.microsoft.com/office/powerpoint/2010/main" val="3404866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Insel-Lösungen sind teuer &gt; Lizenzkosten</a:t>
            </a:r>
          </a:p>
          <a:p>
            <a:r>
              <a:rPr lang="de-DE" dirty="0"/>
              <a:t>Insel-Lösungen sind komplex &gt; Schnittstellen</a:t>
            </a:r>
          </a:p>
          <a:p>
            <a:r>
              <a:rPr lang="de-DE" dirty="0"/>
              <a:t>Insel-Lösungen sind wartungsintensiv &gt; </a:t>
            </a:r>
            <a:r>
              <a:rPr lang="de-DE" dirty="0" err="1"/>
              <a:t>rgl</a:t>
            </a:r>
            <a:r>
              <a:rPr lang="de-DE" dirty="0"/>
              <a:t>. Anpassung</a:t>
            </a:r>
          </a:p>
          <a:p>
            <a:r>
              <a:rPr lang="de-DE" dirty="0"/>
              <a:t>= Vermeide Insel-Lösungen so gut es geht</a:t>
            </a:r>
          </a:p>
        </p:txBody>
      </p:sp>
      <p:sp>
        <p:nvSpPr>
          <p:cNvPr id="4" name="Foliennummernplatzhalter 3"/>
          <p:cNvSpPr>
            <a:spLocks noGrp="1"/>
          </p:cNvSpPr>
          <p:nvPr>
            <p:ph type="sldNum" sz="quarter" idx="10"/>
          </p:nvPr>
        </p:nvSpPr>
        <p:spPr/>
        <p:txBody>
          <a:bodyPr/>
          <a:lstStyle/>
          <a:p>
            <a:fld id="{E83DE543-3D3C-4E49-B8A6-9F4E515B81D5}" type="slidenum">
              <a:rPr lang="de-DE" smtClean="0"/>
              <a:t>21</a:t>
            </a:fld>
            <a:endParaRPr lang="de-DE" dirty="0"/>
          </a:p>
        </p:txBody>
      </p:sp>
    </p:spTree>
    <p:extLst>
      <p:ext uri="{BB962C8B-B14F-4D97-AF65-F5344CB8AC3E}">
        <p14:creationId xmlns:p14="http://schemas.microsoft.com/office/powerpoint/2010/main" val="178353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9021E-7E85-62E6-150F-34B353E91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9F9380-92D8-785E-1771-D9F26AA3959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47F0385-2FF2-2939-9887-45A9F1C37042}"/>
              </a:ext>
            </a:extLst>
          </p:cNvPr>
          <p:cNvSpPr>
            <a:spLocks noGrp="1"/>
          </p:cNvSpPr>
          <p:nvPr>
            <p:ph type="body" idx="1"/>
          </p:nvPr>
        </p:nvSpPr>
        <p:spPr/>
        <p:txBody>
          <a:bodyPr/>
          <a:lstStyle/>
          <a:p>
            <a:r>
              <a:rPr lang="de-DE" dirty="0"/>
              <a:t>Insel-Lösungen sind teuer &gt; Lizenzkosten</a:t>
            </a:r>
          </a:p>
          <a:p>
            <a:r>
              <a:rPr lang="de-DE" dirty="0"/>
              <a:t>Insel-Lösungen sind komplex &gt; Schnittstellen</a:t>
            </a:r>
          </a:p>
          <a:p>
            <a:r>
              <a:rPr lang="de-DE" dirty="0"/>
              <a:t>Insel-Lösungen sind wartungsintensiv &gt; </a:t>
            </a:r>
            <a:r>
              <a:rPr lang="de-DE" dirty="0" err="1"/>
              <a:t>rgl</a:t>
            </a:r>
            <a:r>
              <a:rPr lang="de-DE" dirty="0"/>
              <a:t>. Anpassung</a:t>
            </a:r>
          </a:p>
          <a:p>
            <a:r>
              <a:rPr lang="de-DE" dirty="0"/>
              <a:t>= Vermeide Insel-Lösungen so gut es geht</a:t>
            </a:r>
          </a:p>
        </p:txBody>
      </p:sp>
      <p:sp>
        <p:nvSpPr>
          <p:cNvPr id="4" name="Foliennummernplatzhalter 3">
            <a:extLst>
              <a:ext uri="{FF2B5EF4-FFF2-40B4-BE49-F238E27FC236}">
                <a16:creationId xmlns:a16="http://schemas.microsoft.com/office/drawing/2014/main" id="{8EB6619E-517C-50FB-80F4-9D26F1F5A94F}"/>
              </a:ext>
            </a:extLst>
          </p:cNvPr>
          <p:cNvSpPr>
            <a:spLocks noGrp="1"/>
          </p:cNvSpPr>
          <p:nvPr>
            <p:ph type="sldNum" sz="quarter" idx="10"/>
          </p:nvPr>
        </p:nvSpPr>
        <p:spPr/>
        <p:txBody>
          <a:bodyPr/>
          <a:lstStyle/>
          <a:p>
            <a:fld id="{E83DE543-3D3C-4E49-B8A6-9F4E515B81D5}" type="slidenum">
              <a:rPr lang="de-DE" smtClean="0"/>
              <a:t>22</a:t>
            </a:fld>
            <a:endParaRPr lang="de-DE" dirty="0"/>
          </a:p>
        </p:txBody>
      </p:sp>
    </p:spTree>
    <p:extLst>
      <p:ext uri="{BB962C8B-B14F-4D97-AF65-F5344CB8AC3E}">
        <p14:creationId xmlns:p14="http://schemas.microsoft.com/office/powerpoint/2010/main" val="771295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23</a:t>
            </a:fld>
            <a:endParaRPr lang="de-DE" dirty="0"/>
          </a:p>
        </p:txBody>
      </p:sp>
    </p:spTree>
    <p:extLst>
      <p:ext uri="{BB962C8B-B14F-4D97-AF65-F5344CB8AC3E}">
        <p14:creationId xmlns:p14="http://schemas.microsoft.com/office/powerpoint/2010/main" val="2176643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CRM fehlt</a:t>
            </a:r>
          </a:p>
        </p:txBody>
      </p:sp>
      <p:sp>
        <p:nvSpPr>
          <p:cNvPr id="4" name="Foliennummernplatzhalter 3"/>
          <p:cNvSpPr>
            <a:spLocks noGrp="1"/>
          </p:cNvSpPr>
          <p:nvPr>
            <p:ph type="sldNum" sz="quarter" idx="10"/>
          </p:nvPr>
        </p:nvSpPr>
        <p:spPr/>
        <p:txBody>
          <a:bodyPr/>
          <a:lstStyle/>
          <a:p>
            <a:fld id="{E83DE543-3D3C-4E49-B8A6-9F4E515B81D5}" type="slidenum">
              <a:rPr lang="de-DE" smtClean="0"/>
              <a:t>24</a:t>
            </a:fld>
            <a:endParaRPr lang="de-DE" dirty="0"/>
          </a:p>
        </p:txBody>
      </p:sp>
    </p:spTree>
    <p:extLst>
      <p:ext uri="{BB962C8B-B14F-4D97-AF65-F5344CB8AC3E}">
        <p14:creationId xmlns:p14="http://schemas.microsoft.com/office/powerpoint/2010/main" val="332926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1BAB7-B729-04DB-CC41-62813FB4C5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97F2F0B-0A33-9970-4C35-6F7B05479E9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D44E1D9-3B80-C15C-3C2D-C70B0499F11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F5FA156-0279-8B12-FC4E-3DE5F82EFABF}"/>
              </a:ext>
            </a:extLst>
          </p:cNvPr>
          <p:cNvSpPr>
            <a:spLocks noGrp="1"/>
          </p:cNvSpPr>
          <p:nvPr>
            <p:ph type="sldNum" sz="quarter" idx="10"/>
          </p:nvPr>
        </p:nvSpPr>
        <p:spPr/>
        <p:txBody>
          <a:bodyPr/>
          <a:lstStyle/>
          <a:p>
            <a:fld id="{E83DE543-3D3C-4E49-B8A6-9F4E515B81D5}" type="slidenum">
              <a:rPr lang="de-DE" smtClean="0"/>
              <a:t>25</a:t>
            </a:fld>
            <a:endParaRPr lang="de-DE" dirty="0"/>
          </a:p>
        </p:txBody>
      </p:sp>
    </p:spTree>
    <p:extLst>
      <p:ext uri="{BB962C8B-B14F-4D97-AF65-F5344CB8AC3E}">
        <p14:creationId xmlns:p14="http://schemas.microsoft.com/office/powerpoint/2010/main" val="215412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26</a:t>
            </a:fld>
            <a:endParaRPr lang="de-DE" dirty="0"/>
          </a:p>
        </p:txBody>
      </p:sp>
    </p:spTree>
    <p:extLst>
      <p:ext uri="{BB962C8B-B14F-4D97-AF65-F5344CB8AC3E}">
        <p14:creationId xmlns:p14="http://schemas.microsoft.com/office/powerpoint/2010/main" val="3814909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C68AE-76F0-D8BA-82E0-FD3176EE089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87C9E83-ADFA-AE13-E5F3-495928CB90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5B47E03-5FE3-BE83-95C1-1956BB4CE88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EF4424E0-D502-D310-11AD-3E4A614BBD92}"/>
              </a:ext>
            </a:extLst>
          </p:cNvPr>
          <p:cNvSpPr>
            <a:spLocks noGrp="1"/>
          </p:cNvSpPr>
          <p:nvPr>
            <p:ph type="sldNum" sz="quarter" idx="10"/>
          </p:nvPr>
        </p:nvSpPr>
        <p:spPr/>
        <p:txBody>
          <a:bodyPr/>
          <a:lstStyle/>
          <a:p>
            <a:fld id="{E83DE543-3D3C-4E49-B8A6-9F4E515B81D5}" type="slidenum">
              <a:rPr lang="de-DE" smtClean="0"/>
              <a:t>27</a:t>
            </a:fld>
            <a:endParaRPr lang="de-DE" dirty="0"/>
          </a:p>
        </p:txBody>
      </p:sp>
    </p:spTree>
    <p:extLst>
      <p:ext uri="{BB962C8B-B14F-4D97-AF65-F5344CB8AC3E}">
        <p14:creationId xmlns:p14="http://schemas.microsoft.com/office/powerpoint/2010/main" val="31810208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5032F-A437-B60B-1CA7-2EDE43F3576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F14EFFC-B1DE-74DC-B510-1DEF2786DE6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8C76A5B-B9F2-F7EE-C762-9225A0A2136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CBA1AC9-7D50-19BE-AABD-B01D5813AAB9}"/>
              </a:ext>
            </a:extLst>
          </p:cNvPr>
          <p:cNvSpPr>
            <a:spLocks noGrp="1"/>
          </p:cNvSpPr>
          <p:nvPr>
            <p:ph type="sldNum" sz="quarter" idx="10"/>
          </p:nvPr>
        </p:nvSpPr>
        <p:spPr/>
        <p:txBody>
          <a:bodyPr/>
          <a:lstStyle/>
          <a:p>
            <a:fld id="{E83DE543-3D3C-4E49-B8A6-9F4E515B81D5}" type="slidenum">
              <a:rPr lang="de-DE" smtClean="0"/>
              <a:t>28</a:t>
            </a:fld>
            <a:endParaRPr lang="de-DE" dirty="0"/>
          </a:p>
        </p:txBody>
      </p:sp>
    </p:spTree>
    <p:extLst>
      <p:ext uri="{BB962C8B-B14F-4D97-AF65-F5344CB8AC3E}">
        <p14:creationId xmlns:p14="http://schemas.microsoft.com/office/powerpoint/2010/main" val="366745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572EA-57E0-4FA5-97F1-8D17A2914A0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EDB8B29-C3B1-7665-67AC-89D3E203B83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AA733E6-875B-45FA-6949-BBAA852F7BB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AAD8A4E-8492-6278-9E58-7204E013A518}"/>
              </a:ext>
            </a:extLst>
          </p:cNvPr>
          <p:cNvSpPr>
            <a:spLocks noGrp="1"/>
          </p:cNvSpPr>
          <p:nvPr>
            <p:ph type="sldNum" sz="quarter" idx="10"/>
          </p:nvPr>
        </p:nvSpPr>
        <p:spPr/>
        <p:txBody>
          <a:bodyPr/>
          <a:lstStyle/>
          <a:p>
            <a:fld id="{E83DE543-3D3C-4E49-B8A6-9F4E515B81D5}" type="slidenum">
              <a:rPr lang="de-DE" smtClean="0"/>
              <a:t>29</a:t>
            </a:fld>
            <a:endParaRPr lang="de-DE" dirty="0"/>
          </a:p>
        </p:txBody>
      </p:sp>
    </p:spTree>
    <p:extLst>
      <p:ext uri="{BB962C8B-B14F-4D97-AF65-F5344CB8AC3E}">
        <p14:creationId xmlns:p14="http://schemas.microsoft.com/office/powerpoint/2010/main" val="1607189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3</a:t>
            </a:fld>
            <a:endParaRPr lang="de-DE" dirty="0"/>
          </a:p>
        </p:txBody>
      </p:sp>
    </p:spTree>
    <p:extLst>
      <p:ext uri="{BB962C8B-B14F-4D97-AF65-F5344CB8AC3E}">
        <p14:creationId xmlns:p14="http://schemas.microsoft.com/office/powerpoint/2010/main" val="85105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30</a:t>
            </a:fld>
            <a:endParaRPr lang="de-DE" dirty="0"/>
          </a:p>
        </p:txBody>
      </p:sp>
    </p:spTree>
    <p:extLst>
      <p:ext uri="{BB962C8B-B14F-4D97-AF65-F5344CB8AC3E}">
        <p14:creationId xmlns:p14="http://schemas.microsoft.com/office/powerpoint/2010/main" val="34723080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0FBD-BA89-5AF3-AD55-FD876EB7FAC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C7BCB83-B77F-BF5B-A61A-AB29D167500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8E430C8-CD34-AA95-6365-C135DF5B7BFC}"/>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8BCD29A-DA5C-B0F8-6289-FEFCD6865123}"/>
              </a:ext>
            </a:extLst>
          </p:cNvPr>
          <p:cNvSpPr>
            <a:spLocks noGrp="1"/>
          </p:cNvSpPr>
          <p:nvPr>
            <p:ph type="sldNum" sz="quarter" idx="10"/>
          </p:nvPr>
        </p:nvSpPr>
        <p:spPr/>
        <p:txBody>
          <a:bodyPr/>
          <a:lstStyle/>
          <a:p>
            <a:fld id="{E83DE543-3D3C-4E49-B8A6-9F4E515B81D5}" type="slidenum">
              <a:rPr lang="de-DE" smtClean="0"/>
              <a:t>31</a:t>
            </a:fld>
            <a:endParaRPr lang="de-DE" dirty="0"/>
          </a:p>
        </p:txBody>
      </p:sp>
    </p:spTree>
    <p:extLst>
      <p:ext uri="{BB962C8B-B14F-4D97-AF65-F5344CB8AC3E}">
        <p14:creationId xmlns:p14="http://schemas.microsoft.com/office/powerpoint/2010/main" val="37489393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32</a:t>
            </a:fld>
            <a:endParaRPr lang="de-DE" dirty="0"/>
          </a:p>
        </p:txBody>
      </p:sp>
    </p:spTree>
    <p:extLst>
      <p:ext uri="{BB962C8B-B14F-4D97-AF65-F5344CB8AC3E}">
        <p14:creationId xmlns:p14="http://schemas.microsoft.com/office/powerpoint/2010/main" val="3240219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33</a:t>
            </a:fld>
            <a:endParaRPr lang="de-DE" dirty="0"/>
          </a:p>
        </p:txBody>
      </p:sp>
    </p:spTree>
    <p:extLst>
      <p:ext uri="{BB962C8B-B14F-4D97-AF65-F5344CB8AC3E}">
        <p14:creationId xmlns:p14="http://schemas.microsoft.com/office/powerpoint/2010/main" val="1313216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ADBAF-24DC-47D9-B39A-14E61D31668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143FE92-7C73-99C0-B67F-C526487606D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E6479ED-FA4D-BB80-EB5A-C1B68F97A6C9}"/>
              </a:ext>
            </a:extLst>
          </p:cNvPr>
          <p:cNvSpPr>
            <a:spLocks noGrp="1"/>
          </p:cNvSpPr>
          <p:nvPr>
            <p:ph type="body" idx="1"/>
          </p:nvPr>
        </p:nvSpPr>
        <p:spPr/>
        <p:txBody>
          <a:bodyPr/>
          <a:lstStyle/>
          <a:p>
            <a:r>
              <a:rPr lang="de-DE" dirty="0"/>
              <a:t>Alles in einem System wäre viel zu komplex.</a:t>
            </a:r>
          </a:p>
          <a:p>
            <a:r>
              <a:rPr lang="de-DE" dirty="0"/>
              <a:t>So kannst du nur die Systeme verbinden, die Du wirklich brauchst.</a:t>
            </a:r>
          </a:p>
          <a:p>
            <a:r>
              <a:rPr lang="de-DE" dirty="0"/>
              <a:t>Am Anfang sind das wenige Apps, die mit der Zeit mehr werden.</a:t>
            </a:r>
          </a:p>
        </p:txBody>
      </p:sp>
      <p:sp>
        <p:nvSpPr>
          <p:cNvPr id="4" name="Foliennummernplatzhalter 3">
            <a:extLst>
              <a:ext uri="{FF2B5EF4-FFF2-40B4-BE49-F238E27FC236}">
                <a16:creationId xmlns:a16="http://schemas.microsoft.com/office/drawing/2014/main" id="{81354E83-3FB1-5D9D-18FE-FAA1879931DB}"/>
              </a:ext>
            </a:extLst>
          </p:cNvPr>
          <p:cNvSpPr>
            <a:spLocks noGrp="1"/>
          </p:cNvSpPr>
          <p:nvPr>
            <p:ph type="sldNum" sz="quarter" idx="10"/>
          </p:nvPr>
        </p:nvSpPr>
        <p:spPr/>
        <p:txBody>
          <a:bodyPr/>
          <a:lstStyle/>
          <a:p>
            <a:fld id="{E83DE543-3D3C-4E49-B8A6-9F4E515B81D5}" type="slidenum">
              <a:rPr lang="de-DE" smtClean="0"/>
              <a:t>34</a:t>
            </a:fld>
            <a:endParaRPr lang="de-DE" dirty="0"/>
          </a:p>
        </p:txBody>
      </p:sp>
    </p:spTree>
    <p:extLst>
      <p:ext uri="{BB962C8B-B14F-4D97-AF65-F5344CB8AC3E}">
        <p14:creationId xmlns:p14="http://schemas.microsoft.com/office/powerpoint/2010/main" val="4115663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9768D-CC46-6410-26DF-678639B0AC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478D409-05F9-1B9D-5EB4-50A13E9F369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278E783-C67F-7687-A207-584AB590D9C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B21AFE3-FF49-1990-47FD-147476B24002}"/>
              </a:ext>
            </a:extLst>
          </p:cNvPr>
          <p:cNvSpPr>
            <a:spLocks noGrp="1"/>
          </p:cNvSpPr>
          <p:nvPr>
            <p:ph type="sldNum" sz="quarter" idx="10"/>
          </p:nvPr>
        </p:nvSpPr>
        <p:spPr/>
        <p:txBody>
          <a:bodyPr/>
          <a:lstStyle/>
          <a:p>
            <a:fld id="{E83DE543-3D3C-4E49-B8A6-9F4E515B81D5}" type="slidenum">
              <a:rPr lang="de-DE" smtClean="0"/>
              <a:t>35</a:t>
            </a:fld>
            <a:endParaRPr lang="de-DE" dirty="0"/>
          </a:p>
        </p:txBody>
      </p:sp>
    </p:spTree>
    <p:extLst>
      <p:ext uri="{BB962C8B-B14F-4D97-AF65-F5344CB8AC3E}">
        <p14:creationId xmlns:p14="http://schemas.microsoft.com/office/powerpoint/2010/main" val="17598965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Wie lange kannst Du Dir das noch erlauben?</a:t>
            </a:r>
          </a:p>
        </p:txBody>
      </p:sp>
      <p:sp>
        <p:nvSpPr>
          <p:cNvPr id="4" name="Foliennummernplatzhalter 3"/>
          <p:cNvSpPr>
            <a:spLocks noGrp="1"/>
          </p:cNvSpPr>
          <p:nvPr>
            <p:ph type="sldNum" sz="quarter" idx="10"/>
          </p:nvPr>
        </p:nvSpPr>
        <p:spPr/>
        <p:txBody>
          <a:bodyPr/>
          <a:lstStyle/>
          <a:p>
            <a:fld id="{E83DE543-3D3C-4E49-B8A6-9F4E515B81D5}" type="slidenum">
              <a:rPr lang="de-DE" smtClean="0"/>
              <a:t>36</a:t>
            </a:fld>
            <a:endParaRPr lang="de-DE" dirty="0"/>
          </a:p>
        </p:txBody>
      </p:sp>
    </p:spTree>
    <p:extLst>
      <p:ext uri="{BB962C8B-B14F-4D97-AF65-F5344CB8AC3E}">
        <p14:creationId xmlns:p14="http://schemas.microsoft.com/office/powerpoint/2010/main" val="37298547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Wie lange kannst Du Dir das noch erlauben?</a:t>
            </a:r>
          </a:p>
        </p:txBody>
      </p:sp>
      <p:sp>
        <p:nvSpPr>
          <p:cNvPr id="4" name="Foliennummernplatzhalter 3"/>
          <p:cNvSpPr>
            <a:spLocks noGrp="1"/>
          </p:cNvSpPr>
          <p:nvPr>
            <p:ph type="sldNum" sz="quarter" idx="10"/>
          </p:nvPr>
        </p:nvSpPr>
        <p:spPr/>
        <p:txBody>
          <a:bodyPr/>
          <a:lstStyle/>
          <a:p>
            <a:fld id="{E83DE543-3D3C-4E49-B8A6-9F4E515B81D5}" type="slidenum">
              <a:rPr lang="de-DE" smtClean="0"/>
              <a:t>37</a:t>
            </a:fld>
            <a:endParaRPr lang="de-DE" dirty="0"/>
          </a:p>
        </p:txBody>
      </p:sp>
    </p:spTree>
    <p:extLst>
      <p:ext uri="{BB962C8B-B14F-4D97-AF65-F5344CB8AC3E}">
        <p14:creationId xmlns:p14="http://schemas.microsoft.com/office/powerpoint/2010/main" val="13271729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38</a:t>
            </a:fld>
            <a:endParaRPr lang="de-DE" dirty="0"/>
          </a:p>
        </p:txBody>
      </p:sp>
    </p:spTree>
    <p:extLst>
      <p:ext uri="{BB962C8B-B14F-4D97-AF65-F5344CB8AC3E}">
        <p14:creationId xmlns:p14="http://schemas.microsoft.com/office/powerpoint/2010/main" val="40303603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39</a:t>
            </a:fld>
            <a:endParaRPr lang="de-DE" dirty="0"/>
          </a:p>
        </p:txBody>
      </p:sp>
    </p:spTree>
    <p:extLst>
      <p:ext uri="{BB962C8B-B14F-4D97-AF65-F5344CB8AC3E}">
        <p14:creationId xmlns:p14="http://schemas.microsoft.com/office/powerpoint/2010/main" val="3899617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4</a:t>
            </a:fld>
            <a:endParaRPr lang="de-DE" dirty="0"/>
          </a:p>
        </p:txBody>
      </p:sp>
    </p:spTree>
    <p:extLst>
      <p:ext uri="{BB962C8B-B14F-4D97-AF65-F5344CB8AC3E}">
        <p14:creationId xmlns:p14="http://schemas.microsoft.com/office/powerpoint/2010/main" val="41006982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40</a:t>
            </a:fld>
            <a:endParaRPr lang="de-DE" dirty="0"/>
          </a:p>
        </p:txBody>
      </p:sp>
    </p:spTree>
    <p:extLst>
      <p:ext uri="{BB962C8B-B14F-4D97-AF65-F5344CB8AC3E}">
        <p14:creationId xmlns:p14="http://schemas.microsoft.com/office/powerpoint/2010/main" val="34381835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83DE543-3D3C-4E49-B8A6-9F4E515B81D5}" type="slidenum">
              <a:rPr lang="en-US" smtClean="0"/>
              <a:t>41</a:t>
            </a:fld>
            <a:endParaRPr lang="en-US"/>
          </a:p>
        </p:txBody>
      </p:sp>
    </p:spTree>
    <p:extLst>
      <p:ext uri="{BB962C8B-B14F-4D97-AF65-F5344CB8AC3E}">
        <p14:creationId xmlns:p14="http://schemas.microsoft.com/office/powerpoint/2010/main" val="32329260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42</a:t>
            </a:fld>
            <a:endParaRPr lang="de-DE" dirty="0"/>
          </a:p>
        </p:txBody>
      </p:sp>
    </p:spTree>
    <p:extLst>
      <p:ext uri="{BB962C8B-B14F-4D97-AF65-F5344CB8AC3E}">
        <p14:creationId xmlns:p14="http://schemas.microsoft.com/office/powerpoint/2010/main" val="3619507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1D685-B175-2F36-F849-2AFF73D99D1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1789C4D-961D-109F-2412-9C9BBC6CF38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2F26009-F799-21D0-4D8A-4D042634B1E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340B259-201D-04CD-D728-CA615B967AC1}"/>
              </a:ext>
            </a:extLst>
          </p:cNvPr>
          <p:cNvSpPr>
            <a:spLocks noGrp="1"/>
          </p:cNvSpPr>
          <p:nvPr>
            <p:ph type="sldNum" sz="quarter" idx="10"/>
          </p:nvPr>
        </p:nvSpPr>
        <p:spPr/>
        <p:txBody>
          <a:bodyPr/>
          <a:lstStyle/>
          <a:p>
            <a:fld id="{E83DE543-3D3C-4E49-B8A6-9F4E515B81D5}" type="slidenum">
              <a:rPr lang="de-DE" smtClean="0"/>
              <a:t>43</a:t>
            </a:fld>
            <a:endParaRPr lang="de-DE" dirty="0"/>
          </a:p>
        </p:txBody>
      </p:sp>
    </p:spTree>
    <p:extLst>
      <p:ext uri="{BB962C8B-B14F-4D97-AF65-F5344CB8AC3E}">
        <p14:creationId xmlns:p14="http://schemas.microsoft.com/office/powerpoint/2010/main" val="20954859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44</a:t>
            </a:fld>
            <a:endParaRPr lang="de-DE" dirty="0"/>
          </a:p>
        </p:txBody>
      </p:sp>
    </p:spTree>
    <p:extLst>
      <p:ext uri="{BB962C8B-B14F-4D97-AF65-F5344CB8AC3E}">
        <p14:creationId xmlns:p14="http://schemas.microsoft.com/office/powerpoint/2010/main" val="2169712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5566D-1BAA-ACDC-8693-80127FCAD41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5E34B1A-3C41-22D5-4DEB-B3574C21DEB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AC69171-9240-937D-6B2C-54CDBE32D3C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50A26CA-D82B-5371-8D3F-335220AFA11C}"/>
              </a:ext>
            </a:extLst>
          </p:cNvPr>
          <p:cNvSpPr>
            <a:spLocks noGrp="1"/>
          </p:cNvSpPr>
          <p:nvPr>
            <p:ph type="sldNum" sz="quarter" idx="10"/>
          </p:nvPr>
        </p:nvSpPr>
        <p:spPr/>
        <p:txBody>
          <a:bodyPr/>
          <a:lstStyle/>
          <a:p>
            <a:fld id="{E83DE543-3D3C-4E49-B8A6-9F4E515B81D5}" type="slidenum">
              <a:rPr lang="de-DE" smtClean="0"/>
              <a:t>45</a:t>
            </a:fld>
            <a:endParaRPr lang="de-DE" dirty="0"/>
          </a:p>
        </p:txBody>
      </p:sp>
    </p:spTree>
    <p:extLst>
      <p:ext uri="{BB962C8B-B14F-4D97-AF65-F5344CB8AC3E}">
        <p14:creationId xmlns:p14="http://schemas.microsoft.com/office/powerpoint/2010/main" val="21050613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BD64A-A7B8-7100-388F-AE9CE395BE7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146E60-FC4F-E639-9EAD-51B711F9E12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F557E07-9DE1-B230-6ADA-A0D75AFC837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A4EC9BB-6EAD-BDA1-EBAF-6BECB5A33EFA}"/>
              </a:ext>
            </a:extLst>
          </p:cNvPr>
          <p:cNvSpPr>
            <a:spLocks noGrp="1"/>
          </p:cNvSpPr>
          <p:nvPr>
            <p:ph type="sldNum" sz="quarter" idx="10"/>
          </p:nvPr>
        </p:nvSpPr>
        <p:spPr/>
        <p:txBody>
          <a:bodyPr/>
          <a:lstStyle/>
          <a:p>
            <a:fld id="{E83DE543-3D3C-4E49-B8A6-9F4E515B81D5}" type="slidenum">
              <a:rPr lang="de-DE" smtClean="0"/>
              <a:t>46</a:t>
            </a:fld>
            <a:endParaRPr lang="de-DE"/>
          </a:p>
        </p:txBody>
      </p:sp>
    </p:spTree>
    <p:extLst>
      <p:ext uri="{BB962C8B-B14F-4D97-AF65-F5344CB8AC3E}">
        <p14:creationId xmlns:p14="http://schemas.microsoft.com/office/powerpoint/2010/main" val="4285596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47</a:t>
            </a:fld>
            <a:endParaRPr lang="de-DE"/>
          </a:p>
        </p:txBody>
      </p:sp>
    </p:spTree>
    <p:extLst>
      <p:ext uri="{BB962C8B-B14F-4D97-AF65-F5344CB8AC3E}">
        <p14:creationId xmlns:p14="http://schemas.microsoft.com/office/powerpoint/2010/main" val="38131703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37789-BF8B-9635-9EBA-40176162F0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6DD0174-E895-CA4F-6E4E-95C7262E906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6258252-38E8-6C72-E8AB-246B7DB4134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453DE12-B32C-88B6-4DCB-736F0F748A89}"/>
              </a:ext>
            </a:extLst>
          </p:cNvPr>
          <p:cNvSpPr>
            <a:spLocks noGrp="1"/>
          </p:cNvSpPr>
          <p:nvPr>
            <p:ph type="sldNum" sz="quarter" idx="10"/>
          </p:nvPr>
        </p:nvSpPr>
        <p:spPr/>
        <p:txBody>
          <a:bodyPr/>
          <a:lstStyle/>
          <a:p>
            <a:fld id="{E83DE543-3D3C-4E49-B8A6-9F4E515B81D5}" type="slidenum">
              <a:rPr lang="de-DE" smtClean="0"/>
              <a:t>48</a:t>
            </a:fld>
            <a:endParaRPr lang="de-DE" dirty="0"/>
          </a:p>
        </p:txBody>
      </p:sp>
    </p:spTree>
    <p:extLst>
      <p:ext uri="{BB962C8B-B14F-4D97-AF65-F5344CB8AC3E}">
        <p14:creationId xmlns:p14="http://schemas.microsoft.com/office/powerpoint/2010/main" val="34434864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2A686-C612-1395-37F0-0F2E3EED9AF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F2FE84E-E44B-068A-D7BC-871B1B28FF4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E3ACCE-C7AC-0BC0-1700-DD26693D1CA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5CB386D-96F6-B81E-B0D4-B5ADCB6B7FC4}"/>
              </a:ext>
            </a:extLst>
          </p:cNvPr>
          <p:cNvSpPr>
            <a:spLocks noGrp="1"/>
          </p:cNvSpPr>
          <p:nvPr>
            <p:ph type="sldNum" sz="quarter" idx="10"/>
          </p:nvPr>
        </p:nvSpPr>
        <p:spPr/>
        <p:txBody>
          <a:bodyPr/>
          <a:lstStyle/>
          <a:p>
            <a:fld id="{E83DE543-3D3C-4E49-B8A6-9F4E515B81D5}" type="slidenum">
              <a:rPr lang="de-DE" smtClean="0"/>
              <a:t>49</a:t>
            </a:fld>
            <a:endParaRPr lang="de-DE" dirty="0"/>
          </a:p>
        </p:txBody>
      </p:sp>
    </p:spTree>
    <p:extLst>
      <p:ext uri="{BB962C8B-B14F-4D97-AF65-F5344CB8AC3E}">
        <p14:creationId xmlns:p14="http://schemas.microsoft.com/office/powerpoint/2010/main" val="1863195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9E9E7-FCD5-967C-D654-AD05B47B8F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5FA26B9-F368-4875-2E05-7E1E01B9950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A0FFECF-243C-DF0A-22E3-B7B8DA7B3B8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56DFE529-8393-7E67-913E-61EA2AE3D709}"/>
              </a:ext>
            </a:extLst>
          </p:cNvPr>
          <p:cNvSpPr>
            <a:spLocks noGrp="1"/>
          </p:cNvSpPr>
          <p:nvPr>
            <p:ph type="sldNum" sz="quarter" idx="10"/>
          </p:nvPr>
        </p:nvSpPr>
        <p:spPr/>
        <p:txBody>
          <a:bodyPr/>
          <a:lstStyle/>
          <a:p>
            <a:fld id="{E83DE543-3D3C-4E49-B8A6-9F4E515B81D5}" type="slidenum">
              <a:rPr lang="de-DE" smtClean="0"/>
              <a:t>5</a:t>
            </a:fld>
            <a:endParaRPr lang="de-DE" dirty="0"/>
          </a:p>
        </p:txBody>
      </p:sp>
    </p:spTree>
    <p:extLst>
      <p:ext uri="{BB962C8B-B14F-4D97-AF65-F5344CB8AC3E}">
        <p14:creationId xmlns:p14="http://schemas.microsoft.com/office/powerpoint/2010/main" val="34090634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CC7C2-1C00-7F81-AD81-CC7D6C6FF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F5BDB9-13D7-6419-2034-6BE63ED5FD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22C5656-8E44-3FC0-D457-8AF5A013E07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1A0FF40-43BF-F5EA-824F-9D450A87CE59}"/>
              </a:ext>
            </a:extLst>
          </p:cNvPr>
          <p:cNvSpPr>
            <a:spLocks noGrp="1"/>
          </p:cNvSpPr>
          <p:nvPr>
            <p:ph type="sldNum" sz="quarter" idx="10"/>
          </p:nvPr>
        </p:nvSpPr>
        <p:spPr/>
        <p:txBody>
          <a:bodyPr/>
          <a:lstStyle/>
          <a:p>
            <a:fld id="{E83DE543-3D3C-4E49-B8A6-9F4E515B81D5}" type="slidenum">
              <a:rPr lang="de-DE" smtClean="0"/>
              <a:t>50</a:t>
            </a:fld>
            <a:endParaRPr lang="de-DE" dirty="0"/>
          </a:p>
        </p:txBody>
      </p:sp>
    </p:spTree>
    <p:extLst>
      <p:ext uri="{BB962C8B-B14F-4D97-AF65-F5344CB8AC3E}">
        <p14:creationId xmlns:p14="http://schemas.microsoft.com/office/powerpoint/2010/main" val="29925401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C57A3-DF08-5D51-9AEE-6BA538B7E22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60225AA-018F-0609-588E-74D86680747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A59DA06-9D70-DC68-B6F2-F1CCF45A436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37CFE40-33CE-2EE0-DF4A-F143CC9710F7}"/>
              </a:ext>
            </a:extLst>
          </p:cNvPr>
          <p:cNvSpPr>
            <a:spLocks noGrp="1"/>
          </p:cNvSpPr>
          <p:nvPr>
            <p:ph type="sldNum" sz="quarter" idx="10"/>
          </p:nvPr>
        </p:nvSpPr>
        <p:spPr/>
        <p:txBody>
          <a:bodyPr/>
          <a:lstStyle/>
          <a:p>
            <a:fld id="{E83DE543-3D3C-4E49-B8A6-9F4E515B81D5}" type="slidenum">
              <a:rPr lang="de-DE" smtClean="0"/>
              <a:t>51</a:t>
            </a:fld>
            <a:endParaRPr lang="de-DE"/>
          </a:p>
        </p:txBody>
      </p:sp>
    </p:spTree>
    <p:extLst>
      <p:ext uri="{BB962C8B-B14F-4D97-AF65-F5344CB8AC3E}">
        <p14:creationId xmlns:p14="http://schemas.microsoft.com/office/powerpoint/2010/main" val="35383310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8E779-FEE4-4214-2E44-D82391BFE14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65CF0F1-987E-3890-2145-B8627310A40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BFC8CB-8284-A5CA-F893-FC37CC01C64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BBBD7D3-4C70-CC05-1C05-68E7ACE8D125}"/>
              </a:ext>
            </a:extLst>
          </p:cNvPr>
          <p:cNvSpPr>
            <a:spLocks noGrp="1"/>
          </p:cNvSpPr>
          <p:nvPr>
            <p:ph type="sldNum" sz="quarter" idx="10"/>
          </p:nvPr>
        </p:nvSpPr>
        <p:spPr/>
        <p:txBody>
          <a:bodyPr/>
          <a:lstStyle/>
          <a:p>
            <a:fld id="{E83DE543-3D3C-4E49-B8A6-9F4E515B81D5}" type="slidenum">
              <a:rPr lang="de-DE" smtClean="0"/>
              <a:t>52</a:t>
            </a:fld>
            <a:endParaRPr lang="de-DE" dirty="0"/>
          </a:p>
        </p:txBody>
      </p:sp>
    </p:spTree>
    <p:extLst>
      <p:ext uri="{BB962C8B-B14F-4D97-AF65-F5344CB8AC3E}">
        <p14:creationId xmlns:p14="http://schemas.microsoft.com/office/powerpoint/2010/main" val="19066798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7CCCA-0715-9070-56AA-FD9E12E8D1C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3A944F0-1E84-DDBE-E995-CB49D91BB93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427168C-C3A3-F80B-ADC8-7076B926D7A5}"/>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6A353A5-D6C0-CD46-9678-A6B2EA3432F6}"/>
              </a:ext>
            </a:extLst>
          </p:cNvPr>
          <p:cNvSpPr>
            <a:spLocks noGrp="1"/>
          </p:cNvSpPr>
          <p:nvPr>
            <p:ph type="sldNum" sz="quarter" idx="10"/>
          </p:nvPr>
        </p:nvSpPr>
        <p:spPr/>
        <p:txBody>
          <a:bodyPr/>
          <a:lstStyle/>
          <a:p>
            <a:fld id="{E83DE543-3D3C-4E49-B8A6-9F4E515B81D5}" type="slidenum">
              <a:rPr lang="de-DE" smtClean="0"/>
              <a:t>53</a:t>
            </a:fld>
            <a:endParaRPr lang="de-DE" dirty="0"/>
          </a:p>
        </p:txBody>
      </p:sp>
    </p:spTree>
    <p:extLst>
      <p:ext uri="{BB962C8B-B14F-4D97-AF65-F5344CB8AC3E}">
        <p14:creationId xmlns:p14="http://schemas.microsoft.com/office/powerpoint/2010/main" val="27514339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54</a:t>
            </a:fld>
            <a:endParaRPr lang="de-DE" dirty="0"/>
          </a:p>
        </p:txBody>
      </p:sp>
    </p:spTree>
    <p:extLst>
      <p:ext uri="{BB962C8B-B14F-4D97-AF65-F5344CB8AC3E}">
        <p14:creationId xmlns:p14="http://schemas.microsoft.com/office/powerpoint/2010/main" val="13180980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55</a:t>
            </a:fld>
            <a:endParaRPr lang="de-DE" dirty="0"/>
          </a:p>
        </p:txBody>
      </p:sp>
    </p:spTree>
    <p:extLst>
      <p:ext uri="{BB962C8B-B14F-4D97-AF65-F5344CB8AC3E}">
        <p14:creationId xmlns:p14="http://schemas.microsoft.com/office/powerpoint/2010/main" val="32807623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1EE6E-F0DA-D5F2-3F10-422F7A61E8E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70FB6D-9FED-C548-8905-9FB00EDCBE9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3F88FF3-9001-8FE3-6D88-0B4B02EDF37C}"/>
              </a:ext>
            </a:extLst>
          </p:cNvPr>
          <p:cNvSpPr>
            <a:spLocks noGrp="1"/>
          </p:cNvSpPr>
          <p:nvPr>
            <p:ph type="body" idx="1"/>
          </p:nvPr>
        </p:nvSpPr>
        <p:spPr/>
        <p:txBody>
          <a:bodyPr/>
          <a:lstStyle/>
          <a:p>
            <a:pPr marL="228600" indent="-228600">
              <a:buAutoNum type="arabicPeriod"/>
            </a:pPr>
            <a:r>
              <a:rPr lang="de-DE" dirty="0"/>
              <a:t>Ablaufdiagramm erstellen</a:t>
            </a:r>
          </a:p>
          <a:p>
            <a:pPr marL="228600" indent="-228600">
              <a:buAutoNum type="arabicPeriod"/>
            </a:pPr>
            <a:r>
              <a:rPr lang="de-DE" dirty="0"/>
              <a:t>Umsetzungs-Konzept mit Feldern&amp; Modulen</a:t>
            </a:r>
          </a:p>
          <a:p>
            <a:pPr marL="228600" indent="-228600">
              <a:buAutoNum type="arabicPeriod"/>
            </a:pPr>
            <a:r>
              <a:rPr lang="de-DE" dirty="0"/>
              <a:t>Im CRM Umsetzen</a:t>
            </a:r>
          </a:p>
          <a:p>
            <a:pPr marL="228600" indent="-228600">
              <a:buAutoNum type="arabicPeriod"/>
            </a:pPr>
            <a:r>
              <a:rPr lang="de-DE" dirty="0" err="1"/>
              <a:t>Blueprints</a:t>
            </a:r>
            <a:r>
              <a:rPr lang="de-DE" dirty="0"/>
              <a:t>, Workflows</a:t>
            </a:r>
          </a:p>
          <a:p>
            <a:pPr marL="228600" indent="-228600">
              <a:buAutoNum type="arabicPeriod"/>
            </a:pPr>
            <a:r>
              <a:rPr lang="de-DE" dirty="0"/>
              <a:t>Dashboards, KPIs, Berichte</a:t>
            </a:r>
          </a:p>
          <a:p>
            <a:pPr marL="0" indent="0">
              <a:buNone/>
            </a:pPr>
            <a:endParaRPr lang="de-DE" dirty="0"/>
          </a:p>
          <a:p>
            <a:r>
              <a:rPr lang="de-DE" b="1" dirty="0"/>
              <a:t>1. Prozess aufnehmen &amp; visualisieren (Ist-Ablaufdiagramm)</a:t>
            </a:r>
          </a:p>
          <a:p>
            <a:r>
              <a:rPr lang="de-DE" dirty="0"/>
              <a:t>🎯 Ziel: Den Prozess verstehen, so wie er aktuell abläuft – Schritt für Schritt.</a:t>
            </a:r>
          </a:p>
          <a:p>
            <a:r>
              <a:rPr lang="de-DE" b="1" dirty="0"/>
              <a:t>Was passiert hier:</a:t>
            </a:r>
            <a:endParaRPr lang="de-DE" dirty="0"/>
          </a:p>
          <a:p>
            <a:r>
              <a:rPr lang="de-DE" dirty="0"/>
              <a:t>Ablaufdiagramm mit allen Schritten, Rollen, Systemen und Schnittstellen.</a:t>
            </a:r>
          </a:p>
          <a:p>
            <a:r>
              <a:rPr lang="de-DE" dirty="0"/>
              <a:t>Typische Fragen: Wer startet den Prozess? Wann gilt er als abgeschlossen? Wo entstehen Reibungsverluste?</a:t>
            </a:r>
          </a:p>
          <a:p>
            <a:r>
              <a:rPr lang="de-DE" dirty="0"/>
              <a:t>Tools: Miro, </a:t>
            </a:r>
            <a:r>
              <a:rPr lang="de-DE" dirty="0" err="1"/>
              <a:t>Lucidchart</a:t>
            </a:r>
            <a:r>
              <a:rPr lang="de-DE" dirty="0"/>
              <a:t>, </a:t>
            </a:r>
            <a:r>
              <a:rPr lang="de-DE" dirty="0" err="1"/>
              <a:t>Draw.io</a:t>
            </a:r>
            <a:r>
              <a:rPr lang="de-DE" dirty="0"/>
              <a:t>, </a:t>
            </a:r>
            <a:r>
              <a:rPr lang="de-DE" dirty="0" err="1"/>
              <a:t>OmniGraffle</a:t>
            </a:r>
            <a:r>
              <a:rPr lang="de-DE" dirty="0"/>
              <a:t>, Zoho Flowchart etc.</a:t>
            </a:r>
          </a:p>
          <a:p>
            <a:r>
              <a:rPr lang="de-DE" b="1" dirty="0"/>
              <a:t>Ergebnis:</a:t>
            </a:r>
            <a:r>
              <a:rPr lang="de-DE" dirty="0"/>
              <a:t> Transparente Darstellung des aktuellen Ablaufs (Ist-Prozess).</a:t>
            </a:r>
          </a:p>
          <a:p>
            <a:br>
              <a:rPr lang="de-DE" dirty="0"/>
            </a:br>
            <a:endParaRPr lang="de-DE" dirty="0"/>
          </a:p>
          <a:p>
            <a:r>
              <a:rPr lang="de-DE" b="1" dirty="0"/>
              <a:t>2. Soll-Prozess und Umsetzungskonzept entwickeln</a:t>
            </a:r>
          </a:p>
          <a:p>
            <a:r>
              <a:rPr lang="de-DE" dirty="0"/>
              <a:t>🎯 Ziel: Den idealen Ablauf definieren und in ein umsetzbares Konzept überführen.</a:t>
            </a:r>
          </a:p>
          <a:p>
            <a:r>
              <a:rPr lang="de-DE" b="1" dirty="0"/>
              <a:t>Was passiert hier:</a:t>
            </a:r>
            <a:endParaRPr lang="de-DE" dirty="0"/>
          </a:p>
          <a:p>
            <a:r>
              <a:rPr lang="de-DE" dirty="0"/>
              <a:t>Bestehenden Prozess optimieren und standardisieren.</a:t>
            </a:r>
          </a:p>
          <a:p>
            <a:r>
              <a:rPr lang="de-DE" dirty="0"/>
              <a:t>Prozessdiagramm erweitern um:</a:t>
            </a:r>
          </a:p>
          <a:p>
            <a:pPr lvl="1"/>
            <a:r>
              <a:rPr lang="de-DE" dirty="0"/>
              <a:t>benötigte CRM-Felder und Datenpunkte,</a:t>
            </a:r>
          </a:p>
          <a:p>
            <a:pPr lvl="1"/>
            <a:r>
              <a:rPr lang="de-DE" dirty="0"/>
              <a:t>beteiligte Module (Leads, Deals, Aktivitäten, Tickets etc.),</a:t>
            </a:r>
          </a:p>
          <a:p>
            <a:pPr lvl="1"/>
            <a:r>
              <a:rPr lang="de-DE" dirty="0"/>
              <a:t>Verantwortlichkeiten und Übergaben.</a:t>
            </a:r>
          </a:p>
          <a:p>
            <a:r>
              <a:rPr lang="de-DE" dirty="0"/>
              <a:t>Definition der gewünschten Ergebnisse und Messgrößen (KPIs).</a:t>
            </a:r>
          </a:p>
          <a:p>
            <a:r>
              <a:rPr lang="de-DE" b="1" dirty="0"/>
              <a:t>Ergebnis:</a:t>
            </a:r>
            <a:r>
              <a:rPr lang="de-DE" dirty="0"/>
              <a:t> Detailliertes Umsetzungskonzept für den digitalen Prozess.</a:t>
            </a:r>
          </a:p>
          <a:p>
            <a:br>
              <a:rPr lang="de-DE" dirty="0"/>
            </a:br>
            <a:endParaRPr lang="de-DE" dirty="0"/>
          </a:p>
          <a:p>
            <a:r>
              <a:rPr lang="de-DE" b="1" dirty="0"/>
              <a:t>3. Prozess im CRM abbilden (digitale Grundstruktur)</a:t>
            </a:r>
          </a:p>
          <a:p>
            <a:r>
              <a:rPr lang="de-DE" dirty="0"/>
              <a:t>🎯 Ziel: Den Prozess technisch im System verankern – ohne Automatisierungen.</a:t>
            </a:r>
          </a:p>
          <a:p>
            <a:r>
              <a:rPr lang="de-DE" b="1" dirty="0"/>
              <a:t>Was passiert hier:</a:t>
            </a:r>
            <a:endParaRPr lang="de-DE" dirty="0"/>
          </a:p>
          <a:p>
            <a:r>
              <a:rPr lang="de-DE" dirty="0"/>
              <a:t>Module, Felder, Layouts, Pipelines, Ansichten und Berechtigungen anlegen.</a:t>
            </a:r>
          </a:p>
          <a:p>
            <a:r>
              <a:rPr lang="de-DE" dirty="0"/>
              <a:t>Erste Formulare, Vorlagen und Dashboards implementieren.</a:t>
            </a:r>
          </a:p>
          <a:p>
            <a:r>
              <a:rPr lang="de-DE" dirty="0"/>
              <a:t>Der Prozess ist jetzt „digitalisiert“, aber noch nicht automatisiert.</a:t>
            </a:r>
          </a:p>
          <a:p>
            <a:r>
              <a:rPr lang="de-DE" b="1" dirty="0"/>
              <a:t>Ergebnis:</a:t>
            </a:r>
            <a:r>
              <a:rPr lang="de-DE" dirty="0"/>
              <a:t> Digitaler Prozess als funktionaler Prototyp im CRM.</a:t>
            </a:r>
          </a:p>
          <a:p>
            <a:br>
              <a:rPr lang="de-DE" dirty="0"/>
            </a:br>
            <a:endParaRPr lang="de-DE" dirty="0"/>
          </a:p>
          <a:p>
            <a:r>
              <a:rPr lang="de-DE" b="1" dirty="0"/>
              <a:t>4. Prozess automatisieren &amp; intelligent steuern</a:t>
            </a:r>
          </a:p>
          <a:p>
            <a:r>
              <a:rPr lang="de-DE" dirty="0"/>
              <a:t>🎯 Ziel: Den digitalen Prozess effizient, fehlerfrei und messbar machen.</a:t>
            </a:r>
          </a:p>
          <a:p>
            <a:r>
              <a:rPr lang="de-DE" b="1" dirty="0"/>
              <a:t>Was passiert hier:</a:t>
            </a:r>
            <a:endParaRPr lang="de-DE" dirty="0"/>
          </a:p>
          <a:p>
            <a:r>
              <a:rPr lang="de-DE" dirty="0"/>
              <a:t>Aufbau von Workflows, </a:t>
            </a:r>
            <a:r>
              <a:rPr lang="de-DE" dirty="0" err="1"/>
              <a:t>Blueprints</a:t>
            </a:r>
            <a:r>
              <a:rPr lang="de-DE" dirty="0"/>
              <a:t>, </a:t>
            </a:r>
            <a:r>
              <a:rPr lang="de-DE" dirty="0" err="1"/>
              <a:t>Aufgabenautomationen</a:t>
            </a:r>
            <a:r>
              <a:rPr lang="de-DE" dirty="0"/>
              <a:t>, Validierungen, Erinnerungen etc.</a:t>
            </a:r>
          </a:p>
          <a:p>
            <a:r>
              <a:rPr lang="de-DE" dirty="0"/>
              <a:t>Integration mit E-Mail, Kalender, Telefonie, Buchhaltung, Projektmanagement usw.</a:t>
            </a:r>
          </a:p>
          <a:p>
            <a:r>
              <a:rPr lang="de-DE" dirty="0"/>
              <a:t>Einführung von Prozessregeln („Wenn – Dann“) und Qualitätschecks.</a:t>
            </a:r>
          </a:p>
          <a:p>
            <a:r>
              <a:rPr lang="de-DE" b="1" dirty="0"/>
              <a:t>Ergebnis:</a:t>
            </a:r>
            <a:r>
              <a:rPr lang="de-DE" dirty="0"/>
              <a:t> Automatisierter, standardisierter Prozess mit klaren Abläufen.</a:t>
            </a:r>
          </a:p>
          <a:p>
            <a:br>
              <a:rPr lang="de-DE" dirty="0"/>
            </a:br>
            <a:endParaRPr lang="de-DE" dirty="0"/>
          </a:p>
          <a:p>
            <a:r>
              <a:rPr lang="de-DE" b="1" dirty="0"/>
              <a:t>5. Prozess überwachen &amp; optimieren (Dashboards &amp; KPIs)</a:t>
            </a:r>
          </a:p>
          <a:p>
            <a:r>
              <a:rPr lang="de-DE" dirty="0"/>
              <a:t>🎯 Ziel: Prozesse messbar machen und datenbasiert verbessern.</a:t>
            </a:r>
          </a:p>
          <a:p>
            <a:r>
              <a:rPr lang="de-DE" b="1" dirty="0"/>
              <a:t>Was passiert hier:</a:t>
            </a:r>
            <a:endParaRPr lang="de-DE" dirty="0"/>
          </a:p>
          <a:p>
            <a:r>
              <a:rPr lang="de-DE" dirty="0"/>
              <a:t>Erstellung von Dashboards und Berichten zur Prozessqualität, Geschwindigkeit, Erfolgsquote.</a:t>
            </a:r>
          </a:p>
          <a:p>
            <a:r>
              <a:rPr lang="de-DE" dirty="0"/>
              <a:t>Regelmäßige Prozessreviews und Optimierungsschleifen.</a:t>
            </a:r>
          </a:p>
          <a:p>
            <a:r>
              <a:rPr lang="de-DE" dirty="0"/>
              <a:t>Aufbau einer kontinuierlichen Verbesserungskultur (KVP).</a:t>
            </a:r>
          </a:p>
          <a:p>
            <a:r>
              <a:rPr lang="de-DE" b="1" dirty="0"/>
              <a:t>Ergebnis:</a:t>
            </a:r>
            <a:r>
              <a:rPr lang="de-DE" dirty="0"/>
              <a:t> Laufend verbesserter digitaler Prozess – transparent und steuerbar.</a:t>
            </a:r>
          </a:p>
          <a:p>
            <a:br>
              <a:rPr lang="de-DE" dirty="0"/>
            </a:br>
            <a:endParaRPr lang="de-DE" dirty="0"/>
          </a:p>
          <a:p>
            <a:r>
              <a:rPr lang="de-DE" b="1" dirty="0"/>
              <a:t>💡 Ergänzende Empfehlungen zur Optimierung</a:t>
            </a:r>
          </a:p>
          <a:p>
            <a:r>
              <a:rPr lang="de-DE" b="1" dirty="0"/>
              <a:t>Zwischenphase „Validierung &amp; Testlauf“ einführen (optional, nach Phase 3)</a:t>
            </a:r>
            <a:br>
              <a:rPr lang="de-DE" dirty="0"/>
            </a:br>
            <a:r>
              <a:rPr lang="de-DE" dirty="0"/>
              <a:t>→ Vor dem Automatisieren einmal live testen: Stimmen Abläufe, Daten, Zuständigkeiten?</a:t>
            </a:r>
            <a:br>
              <a:rPr lang="de-DE" dirty="0"/>
            </a:br>
            <a:r>
              <a:rPr lang="de-DE" dirty="0"/>
              <a:t>→ Spart Zeit und Nacharbeit, weil man Fehler im „digitalisierten, aber noch nicht automatisierten“ Prozess erkennt.</a:t>
            </a:r>
          </a:p>
          <a:p>
            <a:r>
              <a:rPr lang="de-DE" b="1" dirty="0"/>
              <a:t>Change-Management mitdenken</a:t>
            </a:r>
            <a:br>
              <a:rPr lang="de-DE" dirty="0"/>
            </a:br>
            <a:r>
              <a:rPr lang="de-DE" dirty="0"/>
              <a:t>→ Prozesse ändern heißt: Verhalten ändern.</a:t>
            </a:r>
            <a:br>
              <a:rPr lang="de-DE" dirty="0"/>
            </a:br>
            <a:r>
              <a:rPr lang="de-DE" dirty="0"/>
              <a:t>→ Schulung, Kommunikation und Akzeptanz im Team sollten parallel geplant werden.</a:t>
            </a:r>
          </a:p>
          <a:p>
            <a:r>
              <a:rPr lang="de-DE" b="1" dirty="0"/>
              <a:t>Dokumentation &amp; Best Practices anlegen</a:t>
            </a:r>
            <a:br>
              <a:rPr lang="de-DE" dirty="0"/>
            </a:br>
            <a:r>
              <a:rPr lang="de-DE" dirty="0"/>
              <a:t>→ Für jedes Prozessdiagramm ein kurzes „Prozess-Steckbriefblatt“ (Zweck, Trigger, Output, KPIs).</a:t>
            </a:r>
            <a:br>
              <a:rPr lang="de-DE" dirty="0"/>
            </a:br>
            <a:r>
              <a:rPr lang="de-DE" dirty="0"/>
              <a:t>→ Später kann man daraus eine interne Prozessbibliothek aufbauen („digitale Prozesslandkarte“).</a:t>
            </a:r>
          </a:p>
          <a:p>
            <a:pPr marL="0" indent="0">
              <a:buNone/>
            </a:pPr>
            <a:endParaRPr lang="de-DE" dirty="0"/>
          </a:p>
        </p:txBody>
      </p:sp>
      <p:sp>
        <p:nvSpPr>
          <p:cNvPr id="4" name="Foliennummernplatzhalter 3">
            <a:extLst>
              <a:ext uri="{FF2B5EF4-FFF2-40B4-BE49-F238E27FC236}">
                <a16:creationId xmlns:a16="http://schemas.microsoft.com/office/drawing/2014/main" id="{D2481A2A-7B3D-1E8B-32B0-51DB81959B29}"/>
              </a:ext>
            </a:extLst>
          </p:cNvPr>
          <p:cNvSpPr>
            <a:spLocks noGrp="1"/>
          </p:cNvSpPr>
          <p:nvPr>
            <p:ph type="sldNum" sz="quarter" idx="10"/>
          </p:nvPr>
        </p:nvSpPr>
        <p:spPr/>
        <p:txBody>
          <a:bodyPr/>
          <a:lstStyle/>
          <a:p>
            <a:fld id="{E83DE543-3D3C-4E49-B8A6-9F4E515B81D5}" type="slidenum">
              <a:rPr lang="de-DE" smtClean="0"/>
              <a:t>56</a:t>
            </a:fld>
            <a:endParaRPr lang="de-DE" dirty="0"/>
          </a:p>
        </p:txBody>
      </p:sp>
    </p:spTree>
    <p:extLst>
      <p:ext uri="{BB962C8B-B14F-4D97-AF65-F5344CB8AC3E}">
        <p14:creationId xmlns:p14="http://schemas.microsoft.com/office/powerpoint/2010/main" val="35594971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6D921-412D-4254-AD67-6F7748324C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3DB1BD3-A733-6BCF-700D-84A24E576E4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E82AC51-A59A-97BB-2626-A3259F48FC3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195B8D1-9E5E-C3D2-FD59-FDE2C0EC0716}"/>
              </a:ext>
            </a:extLst>
          </p:cNvPr>
          <p:cNvSpPr>
            <a:spLocks noGrp="1"/>
          </p:cNvSpPr>
          <p:nvPr>
            <p:ph type="sldNum" sz="quarter" idx="10"/>
          </p:nvPr>
        </p:nvSpPr>
        <p:spPr/>
        <p:txBody>
          <a:bodyPr/>
          <a:lstStyle/>
          <a:p>
            <a:fld id="{E83DE543-3D3C-4E49-B8A6-9F4E515B81D5}" type="slidenum">
              <a:rPr lang="de-DE" smtClean="0"/>
              <a:t>57</a:t>
            </a:fld>
            <a:endParaRPr lang="de-DE"/>
          </a:p>
        </p:txBody>
      </p:sp>
    </p:spTree>
    <p:extLst>
      <p:ext uri="{BB962C8B-B14F-4D97-AF65-F5344CB8AC3E}">
        <p14:creationId xmlns:p14="http://schemas.microsoft.com/office/powerpoint/2010/main" val="4200800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58</a:t>
            </a:fld>
            <a:endParaRPr lang="de-DE" dirty="0"/>
          </a:p>
        </p:txBody>
      </p:sp>
    </p:spTree>
    <p:extLst>
      <p:ext uri="{BB962C8B-B14F-4D97-AF65-F5344CB8AC3E}">
        <p14:creationId xmlns:p14="http://schemas.microsoft.com/office/powerpoint/2010/main" val="7668495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85F30-4717-DAFC-9D2A-8F52CD261DE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A8A62B6-4513-344E-8E9D-EC896752F0D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1E3B7A4-44BD-9999-984E-88A392DA6C9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D2DF470-F1B3-7680-C9C5-8C5F7C1BD44F}"/>
              </a:ext>
            </a:extLst>
          </p:cNvPr>
          <p:cNvSpPr>
            <a:spLocks noGrp="1"/>
          </p:cNvSpPr>
          <p:nvPr>
            <p:ph type="sldNum" sz="quarter" idx="10"/>
          </p:nvPr>
        </p:nvSpPr>
        <p:spPr/>
        <p:txBody>
          <a:bodyPr/>
          <a:lstStyle/>
          <a:p>
            <a:fld id="{E83DE543-3D3C-4E49-B8A6-9F4E515B81D5}" type="slidenum">
              <a:rPr lang="de-DE" smtClean="0"/>
              <a:t>59</a:t>
            </a:fld>
            <a:endParaRPr lang="de-DE" dirty="0"/>
          </a:p>
        </p:txBody>
      </p:sp>
    </p:spTree>
    <p:extLst>
      <p:ext uri="{BB962C8B-B14F-4D97-AF65-F5344CB8AC3E}">
        <p14:creationId xmlns:p14="http://schemas.microsoft.com/office/powerpoint/2010/main" val="3720744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a:t>
            </a:fld>
            <a:endParaRPr lang="de-DE"/>
          </a:p>
        </p:txBody>
      </p:sp>
    </p:spTree>
    <p:extLst>
      <p:ext uri="{BB962C8B-B14F-4D97-AF65-F5344CB8AC3E}">
        <p14:creationId xmlns:p14="http://schemas.microsoft.com/office/powerpoint/2010/main" val="2606261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60</a:t>
            </a:fld>
            <a:endParaRPr lang="de-DE" dirty="0"/>
          </a:p>
        </p:txBody>
      </p:sp>
    </p:spTree>
    <p:extLst>
      <p:ext uri="{BB962C8B-B14F-4D97-AF65-F5344CB8AC3E}">
        <p14:creationId xmlns:p14="http://schemas.microsoft.com/office/powerpoint/2010/main" val="14290518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61</a:t>
            </a:fld>
            <a:endParaRPr lang="de-DE" dirty="0"/>
          </a:p>
        </p:txBody>
      </p:sp>
    </p:spTree>
    <p:extLst>
      <p:ext uri="{BB962C8B-B14F-4D97-AF65-F5344CB8AC3E}">
        <p14:creationId xmlns:p14="http://schemas.microsoft.com/office/powerpoint/2010/main" val="12867688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62</a:t>
            </a:fld>
            <a:endParaRPr lang="de-DE" dirty="0"/>
          </a:p>
        </p:txBody>
      </p:sp>
    </p:spTree>
    <p:extLst>
      <p:ext uri="{BB962C8B-B14F-4D97-AF65-F5344CB8AC3E}">
        <p14:creationId xmlns:p14="http://schemas.microsoft.com/office/powerpoint/2010/main" val="7205881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5AD00-F6F6-F449-5E4B-43449B9D1F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B0D106C-6170-02B9-8635-71F65F8C4A9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D4946D-EADE-AE2D-F839-8E07E9211C9C}"/>
              </a:ext>
            </a:extLst>
          </p:cNvPr>
          <p:cNvSpPr>
            <a:spLocks noGrp="1"/>
          </p:cNvSpPr>
          <p:nvPr>
            <p:ph type="body" idx="1"/>
          </p:nvPr>
        </p:nvSpPr>
        <p:spPr/>
        <p:txBody>
          <a:bodyPr/>
          <a:lstStyle/>
          <a:p>
            <a:r>
              <a:rPr lang="de-DE" dirty="0"/>
              <a:t>Kalt-Akquise am Telefon</a:t>
            </a:r>
          </a:p>
          <a:p>
            <a:r>
              <a:rPr lang="de-DE" dirty="0"/>
              <a:t>Kalt-Akquise per Brief / E-Mail + Telefon</a:t>
            </a:r>
          </a:p>
          <a:p>
            <a:endParaRPr lang="de-DE" dirty="0"/>
          </a:p>
        </p:txBody>
      </p:sp>
      <p:sp>
        <p:nvSpPr>
          <p:cNvPr id="4" name="Foliennummernplatzhalter 3">
            <a:extLst>
              <a:ext uri="{FF2B5EF4-FFF2-40B4-BE49-F238E27FC236}">
                <a16:creationId xmlns:a16="http://schemas.microsoft.com/office/drawing/2014/main" id="{1243CD20-E193-5C81-21C5-BC59DD9D7459}"/>
              </a:ext>
            </a:extLst>
          </p:cNvPr>
          <p:cNvSpPr>
            <a:spLocks noGrp="1"/>
          </p:cNvSpPr>
          <p:nvPr>
            <p:ph type="sldNum" sz="quarter" idx="10"/>
          </p:nvPr>
        </p:nvSpPr>
        <p:spPr/>
        <p:txBody>
          <a:bodyPr/>
          <a:lstStyle/>
          <a:p>
            <a:fld id="{E83DE543-3D3C-4E49-B8A6-9F4E515B81D5}" type="slidenum">
              <a:rPr lang="de-DE" smtClean="0"/>
              <a:t>63</a:t>
            </a:fld>
            <a:endParaRPr lang="de-DE" dirty="0"/>
          </a:p>
        </p:txBody>
      </p:sp>
    </p:spTree>
    <p:extLst>
      <p:ext uri="{BB962C8B-B14F-4D97-AF65-F5344CB8AC3E}">
        <p14:creationId xmlns:p14="http://schemas.microsoft.com/office/powerpoint/2010/main" val="15650008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E3EB4-774F-D917-4262-4FDBED5CA4A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CE0779B-A526-F6D8-D82F-ACDBB7F94EE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0AFCA1C-1FB6-7009-97A2-B50DEC528EE7}"/>
              </a:ext>
            </a:extLst>
          </p:cNvPr>
          <p:cNvSpPr>
            <a:spLocks noGrp="1"/>
          </p:cNvSpPr>
          <p:nvPr>
            <p:ph type="body" idx="1"/>
          </p:nvPr>
        </p:nvSpPr>
        <p:spPr/>
        <p:txBody>
          <a:bodyPr/>
          <a:lstStyle/>
          <a:p>
            <a:r>
              <a:rPr lang="de-DE" dirty="0" err="1"/>
              <a:t>Kalt.Akquise</a:t>
            </a:r>
            <a:r>
              <a:rPr lang="de-DE" dirty="0"/>
              <a:t> am Telefon</a:t>
            </a:r>
          </a:p>
          <a:p>
            <a:r>
              <a:rPr lang="de-DE" dirty="0"/>
              <a:t>Kalt-Akquise per Brief / E-Mail + Telefon</a:t>
            </a:r>
          </a:p>
          <a:p>
            <a:endParaRPr lang="de-DE" dirty="0"/>
          </a:p>
        </p:txBody>
      </p:sp>
      <p:sp>
        <p:nvSpPr>
          <p:cNvPr id="4" name="Foliennummernplatzhalter 3">
            <a:extLst>
              <a:ext uri="{FF2B5EF4-FFF2-40B4-BE49-F238E27FC236}">
                <a16:creationId xmlns:a16="http://schemas.microsoft.com/office/drawing/2014/main" id="{C2AE0270-95F9-8BB6-44FB-01194C0A1D3C}"/>
              </a:ext>
            </a:extLst>
          </p:cNvPr>
          <p:cNvSpPr>
            <a:spLocks noGrp="1"/>
          </p:cNvSpPr>
          <p:nvPr>
            <p:ph type="sldNum" sz="quarter" idx="10"/>
          </p:nvPr>
        </p:nvSpPr>
        <p:spPr/>
        <p:txBody>
          <a:bodyPr/>
          <a:lstStyle/>
          <a:p>
            <a:fld id="{E83DE543-3D3C-4E49-B8A6-9F4E515B81D5}" type="slidenum">
              <a:rPr lang="de-DE" smtClean="0"/>
              <a:t>64</a:t>
            </a:fld>
            <a:endParaRPr lang="de-DE" dirty="0"/>
          </a:p>
        </p:txBody>
      </p:sp>
    </p:spTree>
    <p:extLst>
      <p:ext uri="{BB962C8B-B14F-4D97-AF65-F5344CB8AC3E}">
        <p14:creationId xmlns:p14="http://schemas.microsoft.com/office/powerpoint/2010/main" val="33475367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65</a:t>
            </a:fld>
            <a:endParaRPr lang="de-DE" dirty="0"/>
          </a:p>
        </p:txBody>
      </p:sp>
    </p:spTree>
    <p:extLst>
      <p:ext uri="{BB962C8B-B14F-4D97-AF65-F5344CB8AC3E}">
        <p14:creationId xmlns:p14="http://schemas.microsoft.com/office/powerpoint/2010/main" val="9085787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66</a:t>
            </a:fld>
            <a:endParaRPr lang="de-DE" dirty="0"/>
          </a:p>
        </p:txBody>
      </p:sp>
    </p:spTree>
    <p:extLst>
      <p:ext uri="{BB962C8B-B14F-4D97-AF65-F5344CB8AC3E}">
        <p14:creationId xmlns:p14="http://schemas.microsoft.com/office/powerpoint/2010/main" val="2000633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Multiplikatoren</a:t>
            </a:r>
          </a:p>
          <a:p>
            <a:r>
              <a:rPr lang="de-DE" dirty="0"/>
              <a:t>Huckepack-Marketing</a:t>
            </a:r>
          </a:p>
          <a:p>
            <a:r>
              <a:rPr lang="de-DE" dirty="0"/>
              <a:t>Kooperations-Marketing</a:t>
            </a:r>
          </a:p>
          <a:p>
            <a:r>
              <a:rPr lang="de-DE" dirty="0" err="1"/>
              <a:t>Affiliate</a:t>
            </a: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67</a:t>
            </a:fld>
            <a:endParaRPr lang="de-DE" dirty="0"/>
          </a:p>
        </p:txBody>
      </p:sp>
    </p:spTree>
    <p:extLst>
      <p:ext uri="{BB962C8B-B14F-4D97-AF65-F5344CB8AC3E}">
        <p14:creationId xmlns:p14="http://schemas.microsoft.com/office/powerpoint/2010/main" val="36305382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0ECB8-2A6B-4409-7F41-104D3CA4779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7F4C115-08B5-03AA-4743-45BF2F8EC85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C9D8674-A0C4-F622-6FA6-8FFC43292DF5}"/>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F2BF21E-E1FD-9B09-5B57-AAD0757B6078}"/>
              </a:ext>
            </a:extLst>
          </p:cNvPr>
          <p:cNvSpPr>
            <a:spLocks noGrp="1"/>
          </p:cNvSpPr>
          <p:nvPr>
            <p:ph type="sldNum" sz="quarter" idx="10"/>
          </p:nvPr>
        </p:nvSpPr>
        <p:spPr/>
        <p:txBody>
          <a:bodyPr/>
          <a:lstStyle/>
          <a:p>
            <a:fld id="{E83DE543-3D3C-4E49-B8A6-9F4E515B81D5}" type="slidenum">
              <a:rPr lang="de-DE" smtClean="0"/>
              <a:t>68</a:t>
            </a:fld>
            <a:endParaRPr lang="de-DE" dirty="0"/>
          </a:p>
        </p:txBody>
      </p:sp>
    </p:spTree>
    <p:extLst>
      <p:ext uri="{BB962C8B-B14F-4D97-AF65-F5344CB8AC3E}">
        <p14:creationId xmlns:p14="http://schemas.microsoft.com/office/powerpoint/2010/main" val="1362491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Multiplikatoren</a:t>
            </a:r>
          </a:p>
          <a:p>
            <a:r>
              <a:rPr lang="de-DE" dirty="0"/>
              <a:t>Huckepack-Marketing</a:t>
            </a:r>
          </a:p>
          <a:p>
            <a:r>
              <a:rPr lang="de-DE" dirty="0"/>
              <a:t>Kooperations-Marketing</a:t>
            </a:r>
          </a:p>
          <a:p>
            <a:r>
              <a:rPr lang="de-DE" dirty="0" err="1"/>
              <a:t>Affiliate</a:t>
            </a: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69</a:t>
            </a:fld>
            <a:endParaRPr lang="de-DE" dirty="0"/>
          </a:p>
        </p:txBody>
      </p:sp>
    </p:spTree>
    <p:extLst>
      <p:ext uri="{BB962C8B-B14F-4D97-AF65-F5344CB8AC3E}">
        <p14:creationId xmlns:p14="http://schemas.microsoft.com/office/powerpoint/2010/main" val="899779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7</a:t>
            </a:fld>
            <a:endParaRPr lang="de-DE"/>
          </a:p>
        </p:txBody>
      </p:sp>
    </p:spTree>
    <p:extLst>
      <p:ext uri="{BB962C8B-B14F-4D97-AF65-F5344CB8AC3E}">
        <p14:creationId xmlns:p14="http://schemas.microsoft.com/office/powerpoint/2010/main" val="2233216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70</a:t>
            </a:fld>
            <a:endParaRPr lang="de-DE" dirty="0"/>
          </a:p>
        </p:txBody>
      </p:sp>
    </p:spTree>
    <p:extLst>
      <p:ext uri="{BB962C8B-B14F-4D97-AF65-F5344CB8AC3E}">
        <p14:creationId xmlns:p14="http://schemas.microsoft.com/office/powerpoint/2010/main" val="1318670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71</a:t>
            </a:fld>
            <a:endParaRPr lang="de-DE" dirty="0"/>
          </a:p>
        </p:txBody>
      </p:sp>
    </p:spTree>
    <p:extLst>
      <p:ext uri="{BB962C8B-B14F-4D97-AF65-F5344CB8AC3E}">
        <p14:creationId xmlns:p14="http://schemas.microsoft.com/office/powerpoint/2010/main" val="2713395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Leads &gt; Heute / Woche / Monat / Quartal / Jahr</a:t>
            </a:r>
          </a:p>
          <a:p>
            <a:endParaRPr lang="de-DE" dirty="0"/>
          </a:p>
          <a:p>
            <a:r>
              <a:rPr lang="de-DE" dirty="0"/>
              <a:t>Nach Lead-Magneten</a:t>
            </a:r>
          </a:p>
          <a:p>
            <a:pPr marL="171450" indent="-171450">
              <a:buFont typeface="Arial" panose="020B0604020202020204" pitchFamily="34" charset="0"/>
              <a:buChar char="•"/>
            </a:pPr>
            <a:r>
              <a:rPr lang="de-DE" dirty="0"/>
              <a:t>Webinar</a:t>
            </a:r>
          </a:p>
          <a:p>
            <a:pPr marL="171450" indent="-171450">
              <a:buFont typeface="Arial" panose="020B0604020202020204" pitchFamily="34" charset="0"/>
              <a:buChar char="•"/>
            </a:pPr>
            <a:r>
              <a:rPr lang="de-DE" dirty="0"/>
              <a:t>Arbeitsblatt</a:t>
            </a:r>
          </a:p>
          <a:p>
            <a:r>
              <a:rPr lang="de-DE" dirty="0"/>
              <a:t>Nach Zielkunden-Ansprache</a:t>
            </a:r>
          </a:p>
          <a:p>
            <a:pPr marL="171450" indent="-171450">
              <a:buFont typeface="Arial" panose="020B0604020202020204" pitchFamily="34" charset="0"/>
              <a:buChar char="•"/>
            </a:pPr>
            <a:r>
              <a:rPr lang="de-DE" dirty="0"/>
              <a:t>Facebook</a:t>
            </a:r>
          </a:p>
          <a:p>
            <a:pPr marL="171450" indent="-171450">
              <a:buFont typeface="Arial" panose="020B0604020202020204" pitchFamily="34" charset="0"/>
              <a:buChar char="•"/>
            </a:pPr>
            <a:r>
              <a:rPr lang="de-DE" dirty="0"/>
              <a:t>XING</a:t>
            </a:r>
          </a:p>
          <a:p>
            <a:pPr marL="171450" indent="-171450">
              <a:buFont typeface="Arial" panose="020B0604020202020204" pitchFamily="34" charset="0"/>
              <a:buChar char="•"/>
            </a:pPr>
            <a:r>
              <a:rPr lang="de-DE" dirty="0"/>
              <a:t>LinkedIn</a:t>
            </a:r>
          </a:p>
        </p:txBody>
      </p:sp>
      <p:sp>
        <p:nvSpPr>
          <p:cNvPr id="4" name="Foliennummernplatzhalter 3"/>
          <p:cNvSpPr>
            <a:spLocks noGrp="1"/>
          </p:cNvSpPr>
          <p:nvPr>
            <p:ph type="sldNum" sz="quarter" idx="10"/>
          </p:nvPr>
        </p:nvSpPr>
        <p:spPr/>
        <p:txBody>
          <a:bodyPr/>
          <a:lstStyle/>
          <a:p>
            <a:fld id="{E83DE543-3D3C-4E49-B8A6-9F4E515B81D5}" type="slidenum">
              <a:rPr lang="de-DE" smtClean="0"/>
              <a:t>72</a:t>
            </a:fld>
            <a:endParaRPr lang="de-DE" dirty="0"/>
          </a:p>
        </p:txBody>
      </p:sp>
    </p:spTree>
    <p:extLst>
      <p:ext uri="{BB962C8B-B14F-4D97-AF65-F5344CB8AC3E}">
        <p14:creationId xmlns:p14="http://schemas.microsoft.com/office/powerpoint/2010/main" val="16675869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r>
              <a:rPr lang="de-DE" dirty="0"/>
              <a:t>Vollintegration</a:t>
            </a:r>
          </a:p>
          <a:p>
            <a:pPr marL="228600" indent="-228600">
              <a:buFont typeface="+mj-lt"/>
              <a:buAutoNum type="arabicPeriod"/>
            </a:pPr>
            <a:r>
              <a:rPr lang="de-DE" dirty="0"/>
              <a:t>Erstellen eines Formular-Eintrags in Zoho CRM</a:t>
            </a:r>
          </a:p>
          <a:p>
            <a:pPr marL="228600" indent="-228600">
              <a:buFont typeface="+mj-lt"/>
              <a:buAutoNum type="arabicPeriod"/>
            </a:pPr>
            <a:r>
              <a:rPr lang="de-DE" dirty="0"/>
              <a:t>Prüfung auf vorhandenen Lead / Kontakt (Dubletten-Check)</a:t>
            </a:r>
          </a:p>
          <a:p>
            <a:pPr marL="228600" indent="-228600">
              <a:buFont typeface="+mj-lt"/>
              <a:buAutoNum type="arabicPeriod"/>
            </a:pPr>
            <a:r>
              <a:rPr lang="de-DE" dirty="0"/>
              <a:t>Erstellung eines Lead / Kontakts</a:t>
            </a:r>
          </a:p>
          <a:p>
            <a:pPr marL="228600" indent="-228600">
              <a:buFont typeface="+mj-lt"/>
              <a:buAutoNum type="arabicPeriod"/>
            </a:pPr>
            <a:r>
              <a:rPr lang="de-DE" dirty="0"/>
              <a:t>Datenanreicherung</a:t>
            </a:r>
          </a:p>
          <a:p>
            <a:pPr marL="228600" indent="-228600">
              <a:buFont typeface="+mj-lt"/>
              <a:buAutoNum type="arabicPeriod"/>
            </a:pPr>
            <a:r>
              <a:rPr lang="de-DE" dirty="0"/>
              <a:t>Automatisierung</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73</a:t>
            </a:fld>
            <a:endParaRPr lang="de-DE" dirty="0"/>
          </a:p>
        </p:txBody>
      </p:sp>
    </p:spTree>
    <p:extLst>
      <p:ext uri="{BB962C8B-B14F-4D97-AF65-F5344CB8AC3E}">
        <p14:creationId xmlns:p14="http://schemas.microsoft.com/office/powerpoint/2010/main" val="2040894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5B55B-7014-0505-93CC-3F988A3FE08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4F55D5-7399-8F61-143B-C2CBC7CD220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BA64F30-BD9A-D05F-15CB-54AA55CA39B7}"/>
              </a:ext>
            </a:extLst>
          </p:cNvPr>
          <p:cNvSpPr>
            <a:spLocks noGrp="1"/>
          </p:cNvSpPr>
          <p:nvPr>
            <p:ph type="body" idx="1"/>
          </p:nvPr>
        </p:nvSpPr>
        <p:spPr/>
        <p:txBody>
          <a:bodyPr/>
          <a:lstStyle/>
          <a:p>
            <a:pPr marL="228600" indent="-228600">
              <a:buFont typeface="+mj-lt"/>
              <a:buAutoNum type="arabicPeriod"/>
            </a:pPr>
            <a:r>
              <a:rPr lang="de-DE" dirty="0"/>
              <a:t>Vollintegration</a:t>
            </a:r>
          </a:p>
          <a:p>
            <a:pPr marL="228600" indent="-228600">
              <a:buFont typeface="+mj-lt"/>
              <a:buAutoNum type="arabicPeriod"/>
            </a:pPr>
            <a:r>
              <a:rPr lang="de-DE" dirty="0"/>
              <a:t>Erstellen eines Formular-Eintrags in Zoho CRM</a:t>
            </a:r>
          </a:p>
          <a:p>
            <a:pPr marL="228600" indent="-228600">
              <a:buFont typeface="+mj-lt"/>
              <a:buAutoNum type="arabicPeriod"/>
            </a:pPr>
            <a:r>
              <a:rPr lang="de-DE" dirty="0"/>
              <a:t>Prüfung auf vorhandenen Lead / Kontakt (Dubletten-Check)</a:t>
            </a:r>
          </a:p>
          <a:p>
            <a:pPr marL="228600" indent="-228600">
              <a:buFont typeface="+mj-lt"/>
              <a:buAutoNum type="arabicPeriod"/>
            </a:pPr>
            <a:r>
              <a:rPr lang="de-DE" dirty="0"/>
              <a:t>Erstellung eines Lead / Kontakts</a:t>
            </a:r>
          </a:p>
          <a:p>
            <a:pPr marL="228600" indent="-228600">
              <a:buFont typeface="+mj-lt"/>
              <a:buAutoNum type="arabicPeriod"/>
            </a:pPr>
            <a:r>
              <a:rPr lang="de-DE" dirty="0"/>
              <a:t>Datenanreicherung</a:t>
            </a:r>
          </a:p>
          <a:p>
            <a:pPr marL="228600" indent="-228600">
              <a:buFont typeface="+mj-lt"/>
              <a:buAutoNum type="arabicPeriod"/>
            </a:pPr>
            <a:r>
              <a:rPr lang="de-DE" dirty="0"/>
              <a:t>Automatisierung</a:t>
            </a:r>
          </a:p>
          <a:p>
            <a:pPr marL="171450" indent="-171450">
              <a:buFont typeface="Arial" panose="020B0604020202020204" pitchFamily="34" charset="0"/>
              <a:buChar char="•"/>
            </a:pPr>
            <a:endParaRPr lang="de-DE" dirty="0"/>
          </a:p>
        </p:txBody>
      </p:sp>
      <p:sp>
        <p:nvSpPr>
          <p:cNvPr id="4" name="Foliennummernplatzhalter 3">
            <a:extLst>
              <a:ext uri="{FF2B5EF4-FFF2-40B4-BE49-F238E27FC236}">
                <a16:creationId xmlns:a16="http://schemas.microsoft.com/office/drawing/2014/main" id="{F077DA15-4D94-F9B9-8294-68F06EA7B07E}"/>
              </a:ext>
            </a:extLst>
          </p:cNvPr>
          <p:cNvSpPr>
            <a:spLocks noGrp="1"/>
          </p:cNvSpPr>
          <p:nvPr>
            <p:ph type="sldNum" sz="quarter" idx="10"/>
          </p:nvPr>
        </p:nvSpPr>
        <p:spPr/>
        <p:txBody>
          <a:bodyPr/>
          <a:lstStyle/>
          <a:p>
            <a:fld id="{E83DE543-3D3C-4E49-B8A6-9F4E515B81D5}" type="slidenum">
              <a:rPr lang="de-DE" smtClean="0"/>
              <a:t>74</a:t>
            </a:fld>
            <a:endParaRPr lang="de-DE" dirty="0"/>
          </a:p>
        </p:txBody>
      </p:sp>
    </p:spTree>
    <p:extLst>
      <p:ext uri="{BB962C8B-B14F-4D97-AF65-F5344CB8AC3E}">
        <p14:creationId xmlns:p14="http://schemas.microsoft.com/office/powerpoint/2010/main" val="3513304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A14FA-8987-5581-5208-91BB0ECA5B7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AFE64D1-9C9F-FB2F-C9EE-4C5B9AD44A6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0A6F36F-4F16-9038-D39C-B7AFAE122B4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A76D867C-4137-D0CF-952B-47352EE58718}"/>
              </a:ext>
            </a:extLst>
          </p:cNvPr>
          <p:cNvSpPr>
            <a:spLocks noGrp="1"/>
          </p:cNvSpPr>
          <p:nvPr>
            <p:ph type="sldNum" sz="quarter" idx="10"/>
          </p:nvPr>
        </p:nvSpPr>
        <p:spPr/>
        <p:txBody>
          <a:bodyPr/>
          <a:lstStyle/>
          <a:p>
            <a:fld id="{E83DE543-3D3C-4E49-B8A6-9F4E515B81D5}" type="slidenum">
              <a:rPr lang="de-DE" smtClean="0"/>
              <a:t>75</a:t>
            </a:fld>
            <a:endParaRPr lang="de-DE" dirty="0"/>
          </a:p>
        </p:txBody>
      </p:sp>
    </p:spTree>
    <p:extLst>
      <p:ext uri="{BB962C8B-B14F-4D97-AF65-F5344CB8AC3E}">
        <p14:creationId xmlns:p14="http://schemas.microsoft.com/office/powerpoint/2010/main" val="42039364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QR &gt; Forms</a:t>
            </a:r>
          </a:p>
          <a:p>
            <a:r>
              <a:rPr lang="de-DE" dirty="0"/>
              <a:t>Visitenkarten-Scanner &gt; App</a:t>
            </a:r>
          </a:p>
          <a:p>
            <a:r>
              <a:rPr lang="de-DE" dirty="0"/>
              <a:t>Umfrage</a:t>
            </a:r>
          </a:p>
        </p:txBody>
      </p:sp>
      <p:sp>
        <p:nvSpPr>
          <p:cNvPr id="4" name="Foliennummernplatzhalter 3"/>
          <p:cNvSpPr>
            <a:spLocks noGrp="1"/>
          </p:cNvSpPr>
          <p:nvPr>
            <p:ph type="sldNum" sz="quarter" idx="10"/>
          </p:nvPr>
        </p:nvSpPr>
        <p:spPr/>
        <p:txBody>
          <a:bodyPr/>
          <a:lstStyle/>
          <a:p>
            <a:fld id="{E83DE543-3D3C-4E49-B8A6-9F4E515B81D5}" type="slidenum">
              <a:rPr lang="de-DE" smtClean="0"/>
              <a:t>76</a:t>
            </a:fld>
            <a:endParaRPr lang="de-DE" dirty="0"/>
          </a:p>
        </p:txBody>
      </p:sp>
    </p:spTree>
    <p:extLst>
      <p:ext uri="{BB962C8B-B14F-4D97-AF65-F5344CB8AC3E}">
        <p14:creationId xmlns:p14="http://schemas.microsoft.com/office/powerpoint/2010/main" val="41202976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77</a:t>
            </a:fld>
            <a:endParaRPr lang="de-DE" dirty="0"/>
          </a:p>
        </p:txBody>
      </p:sp>
    </p:spTree>
    <p:extLst>
      <p:ext uri="{BB962C8B-B14F-4D97-AF65-F5344CB8AC3E}">
        <p14:creationId xmlns:p14="http://schemas.microsoft.com/office/powerpoint/2010/main" val="34493516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78</a:t>
            </a:fld>
            <a:endParaRPr lang="de-DE" dirty="0"/>
          </a:p>
        </p:txBody>
      </p:sp>
    </p:spTree>
    <p:extLst>
      <p:ext uri="{BB962C8B-B14F-4D97-AF65-F5344CB8AC3E}">
        <p14:creationId xmlns:p14="http://schemas.microsoft.com/office/powerpoint/2010/main" val="6130739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79</a:t>
            </a:fld>
            <a:endParaRPr lang="de-DE" dirty="0"/>
          </a:p>
        </p:txBody>
      </p:sp>
    </p:spTree>
    <p:extLst>
      <p:ext uri="{BB962C8B-B14F-4D97-AF65-F5344CB8AC3E}">
        <p14:creationId xmlns:p14="http://schemas.microsoft.com/office/powerpoint/2010/main" val="1632929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FF319-558F-31F8-ED8C-808E0601D1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49AF26A-6001-9286-56B2-2D3E0AE15C4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F635B81-FD1A-5A8A-0F34-A43534CE1D3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4C92CB8-F937-4DE3-23B6-ECF194D72386}"/>
              </a:ext>
            </a:extLst>
          </p:cNvPr>
          <p:cNvSpPr>
            <a:spLocks noGrp="1"/>
          </p:cNvSpPr>
          <p:nvPr>
            <p:ph type="sldNum" sz="quarter" idx="10"/>
          </p:nvPr>
        </p:nvSpPr>
        <p:spPr/>
        <p:txBody>
          <a:bodyPr/>
          <a:lstStyle/>
          <a:p>
            <a:fld id="{E83DE543-3D3C-4E49-B8A6-9F4E515B81D5}" type="slidenum">
              <a:rPr lang="de-DE" smtClean="0"/>
              <a:t>8</a:t>
            </a:fld>
            <a:endParaRPr lang="de-DE" dirty="0"/>
          </a:p>
        </p:txBody>
      </p:sp>
    </p:spTree>
    <p:extLst>
      <p:ext uri="{BB962C8B-B14F-4D97-AF65-F5344CB8AC3E}">
        <p14:creationId xmlns:p14="http://schemas.microsoft.com/office/powerpoint/2010/main" val="382022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D6304-626C-CFFB-A506-DF7260CBC0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44DAE40-2ECD-D388-17C9-7D9E88A990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7A75B31-60AE-58C4-8955-0F3A6887934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3D122D4-0B67-4F2C-08AC-CB9416723541}"/>
              </a:ext>
            </a:extLst>
          </p:cNvPr>
          <p:cNvSpPr>
            <a:spLocks noGrp="1"/>
          </p:cNvSpPr>
          <p:nvPr>
            <p:ph type="sldNum" sz="quarter" idx="10"/>
          </p:nvPr>
        </p:nvSpPr>
        <p:spPr/>
        <p:txBody>
          <a:bodyPr/>
          <a:lstStyle/>
          <a:p>
            <a:fld id="{E83DE543-3D3C-4E49-B8A6-9F4E515B81D5}" type="slidenum">
              <a:rPr lang="de-DE" smtClean="0"/>
              <a:t>80</a:t>
            </a:fld>
            <a:endParaRPr lang="de-DE" dirty="0"/>
          </a:p>
        </p:txBody>
      </p:sp>
    </p:spTree>
    <p:extLst>
      <p:ext uri="{BB962C8B-B14F-4D97-AF65-F5344CB8AC3E}">
        <p14:creationId xmlns:p14="http://schemas.microsoft.com/office/powerpoint/2010/main" val="3736555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81</a:t>
            </a:fld>
            <a:endParaRPr lang="de-DE" dirty="0"/>
          </a:p>
        </p:txBody>
      </p:sp>
    </p:spTree>
    <p:extLst>
      <p:ext uri="{BB962C8B-B14F-4D97-AF65-F5344CB8AC3E}">
        <p14:creationId xmlns:p14="http://schemas.microsoft.com/office/powerpoint/2010/main" val="30972141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ECAAF-73DD-CAAA-D20D-6BD5088C650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3FAA06-AA53-0027-3E8D-7AB2A3D0528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CE07D60-9AE2-A741-9614-9448726555C8}"/>
              </a:ext>
            </a:extLst>
          </p:cNvPr>
          <p:cNvSpPr>
            <a:spLocks noGrp="1"/>
          </p:cNvSpPr>
          <p:nvPr>
            <p:ph type="body" idx="1"/>
          </p:nvPr>
        </p:nvSpPr>
        <p:spPr/>
        <p:txBody>
          <a:bodyPr/>
          <a:lstStyle/>
          <a:p>
            <a:pPr marL="171450" indent="-171450">
              <a:buFont typeface="Arial" panose="020B0604020202020204" pitchFamily="34" charset="0"/>
              <a:buChar char="•"/>
            </a:pPr>
            <a:r>
              <a:rPr lang="de-DE" dirty="0"/>
              <a:t>Neuer Lead</a:t>
            </a:r>
          </a:p>
          <a:p>
            <a:pPr marL="171450" indent="-171450">
              <a:buFont typeface="Arial" panose="020B0604020202020204" pitchFamily="34" charset="0"/>
              <a:buChar char="•"/>
            </a:pPr>
            <a:r>
              <a:rPr lang="de-DE" dirty="0"/>
              <a:t>Upload</a:t>
            </a:r>
          </a:p>
          <a:p>
            <a:pPr marL="171450" indent="-171450">
              <a:buFont typeface="Arial" panose="020B0604020202020204" pitchFamily="34" charset="0"/>
              <a:buChar char="•"/>
            </a:pPr>
            <a:r>
              <a:rPr lang="de-DE" dirty="0"/>
              <a:t>E-Mail-Validierungs-Service</a:t>
            </a:r>
          </a:p>
          <a:p>
            <a:pPr marL="171450" indent="-171450">
              <a:buFont typeface="Arial" panose="020B0604020202020204" pitchFamily="34" charset="0"/>
              <a:buChar char="•"/>
            </a:pPr>
            <a:r>
              <a:rPr lang="de-DE" dirty="0" err="1"/>
              <a:t>Dowload</a:t>
            </a:r>
            <a:endParaRPr lang="de-DE" dirty="0"/>
          </a:p>
          <a:p>
            <a:pPr marL="171450" indent="-171450">
              <a:buFont typeface="Arial" panose="020B0604020202020204" pitchFamily="34" charset="0"/>
              <a:buChar char="•"/>
            </a:pPr>
            <a:r>
              <a:rPr lang="de-DE" dirty="0"/>
              <a:t>Validierte E-Mail-Adresse</a:t>
            </a:r>
          </a:p>
          <a:p>
            <a:pPr marL="171450" indent="-171450">
              <a:buFont typeface="Arial" panose="020B0604020202020204" pitchFamily="34" charset="0"/>
              <a:buChar char="•"/>
            </a:pPr>
            <a:endParaRPr lang="de-DE" dirty="0"/>
          </a:p>
        </p:txBody>
      </p:sp>
      <p:sp>
        <p:nvSpPr>
          <p:cNvPr id="4" name="Foliennummernplatzhalter 3">
            <a:extLst>
              <a:ext uri="{FF2B5EF4-FFF2-40B4-BE49-F238E27FC236}">
                <a16:creationId xmlns:a16="http://schemas.microsoft.com/office/drawing/2014/main" id="{C5D5A04A-70DD-9093-80F7-BD58C8645868}"/>
              </a:ext>
            </a:extLst>
          </p:cNvPr>
          <p:cNvSpPr>
            <a:spLocks noGrp="1"/>
          </p:cNvSpPr>
          <p:nvPr>
            <p:ph type="sldNum" sz="quarter" idx="10"/>
          </p:nvPr>
        </p:nvSpPr>
        <p:spPr/>
        <p:txBody>
          <a:bodyPr/>
          <a:lstStyle/>
          <a:p>
            <a:fld id="{E83DE543-3D3C-4E49-B8A6-9F4E515B81D5}" type="slidenum">
              <a:rPr lang="de-DE" smtClean="0"/>
              <a:t>82</a:t>
            </a:fld>
            <a:endParaRPr lang="de-DE" dirty="0"/>
          </a:p>
        </p:txBody>
      </p:sp>
    </p:spTree>
    <p:extLst>
      <p:ext uri="{BB962C8B-B14F-4D97-AF65-F5344CB8AC3E}">
        <p14:creationId xmlns:p14="http://schemas.microsoft.com/office/powerpoint/2010/main" val="14762271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83</a:t>
            </a:fld>
            <a:endParaRPr lang="de-DE" dirty="0"/>
          </a:p>
        </p:txBody>
      </p:sp>
    </p:spTree>
    <p:extLst>
      <p:ext uri="{BB962C8B-B14F-4D97-AF65-F5344CB8AC3E}">
        <p14:creationId xmlns:p14="http://schemas.microsoft.com/office/powerpoint/2010/main" val="21423863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84</a:t>
            </a:fld>
            <a:endParaRPr lang="de-DE"/>
          </a:p>
        </p:txBody>
      </p:sp>
    </p:spTree>
    <p:extLst>
      <p:ext uri="{BB962C8B-B14F-4D97-AF65-F5344CB8AC3E}">
        <p14:creationId xmlns:p14="http://schemas.microsoft.com/office/powerpoint/2010/main" val="14015206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Wingdings" pitchFamily="2" charset="2"/>
              <a:buChar char="à"/>
            </a:pPr>
            <a:r>
              <a:rPr lang="de-DE" dirty="0"/>
              <a:t>Opening</a:t>
            </a:r>
          </a:p>
          <a:p>
            <a:pPr marL="171450" indent="-171450">
              <a:buFont typeface="Wingdings" pitchFamily="2" charset="2"/>
              <a:buChar char="à"/>
            </a:pPr>
            <a:endParaRPr lang="de-DE" dirty="0"/>
          </a:p>
          <a:p>
            <a:pPr marL="171450" indent="-171450">
              <a:buFont typeface="Wingdings" pitchFamily="2" charset="2"/>
              <a:buChar char="à"/>
            </a:pPr>
            <a:r>
              <a:rPr lang="de-DE" dirty="0"/>
              <a:t>Setting</a:t>
            </a:r>
          </a:p>
          <a:p>
            <a:pPr marL="171450" indent="-171450">
              <a:buFont typeface="Wingdings" pitchFamily="2" charset="2"/>
              <a:buChar char="à"/>
            </a:pPr>
            <a:endParaRPr lang="de-DE" dirty="0"/>
          </a:p>
          <a:p>
            <a:pPr marL="171450" indent="-171450">
              <a:buFont typeface="Wingdings" pitchFamily="2" charset="2"/>
              <a:buChar char="à"/>
            </a:pPr>
            <a:r>
              <a:rPr lang="de-DE" dirty="0"/>
              <a:t>Closing</a:t>
            </a:r>
          </a:p>
        </p:txBody>
      </p:sp>
      <p:sp>
        <p:nvSpPr>
          <p:cNvPr id="4" name="Foliennummernplatzhalter 3"/>
          <p:cNvSpPr>
            <a:spLocks noGrp="1"/>
          </p:cNvSpPr>
          <p:nvPr>
            <p:ph type="sldNum" sz="quarter" idx="10"/>
          </p:nvPr>
        </p:nvSpPr>
        <p:spPr/>
        <p:txBody>
          <a:bodyPr/>
          <a:lstStyle/>
          <a:p>
            <a:fld id="{E83DE543-3D3C-4E49-B8A6-9F4E515B81D5}" type="slidenum">
              <a:rPr lang="de-DE" smtClean="0"/>
              <a:t>85</a:t>
            </a:fld>
            <a:endParaRPr lang="de-DE" dirty="0"/>
          </a:p>
        </p:txBody>
      </p:sp>
    </p:spTree>
    <p:extLst>
      <p:ext uri="{BB962C8B-B14F-4D97-AF65-F5344CB8AC3E}">
        <p14:creationId xmlns:p14="http://schemas.microsoft.com/office/powerpoint/2010/main" val="33608325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Wingdings" pitchFamily="2" charset="2"/>
              <a:buChar char="à"/>
            </a:pPr>
            <a:r>
              <a:rPr lang="de-DE" dirty="0"/>
              <a:t>Lead-Auslieferungs-Kampagne</a:t>
            </a:r>
          </a:p>
          <a:p>
            <a:pPr marL="171450" indent="-171450">
              <a:buFont typeface="Wingdings" pitchFamily="2" charset="2"/>
              <a:buChar char="à"/>
            </a:pPr>
            <a:r>
              <a:rPr lang="de-DE" dirty="0"/>
              <a:t>Willkommens-Kampagne (Kurzfristige Kampagne)</a:t>
            </a:r>
          </a:p>
          <a:p>
            <a:pPr marL="171450" indent="-171450">
              <a:buFont typeface="Wingdings" pitchFamily="2" charset="2"/>
              <a:buChar char="à"/>
            </a:pPr>
            <a:r>
              <a:rPr lang="de-DE" dirty="0"/>
              <a:t>Follow-Up-Kampagne (Langfristige Kampagne)</a:t>
            </a:r>
          </a:p>
          <a:p>
            <a:pPr marL="171450" indent="-171450">
              <a:buFont typeface="Wingdings" pitchFamily="2" charset="2"/>
              <a:buChar char="à"/>
            </a:pPr>
            <a:r>
              <a:rPr lang="de-DE" dirty="0"/>
              <a:t>E-Mail-Newsletter</a:t>
            </a:r>
          </a:p>
          <a:p>
            <a:pPr marL="171450" indent="-171450">
              <a:buFont typeface="Wingdings" pitchFamily="2" charset="2"/>
              <a:buChar char="à"/>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86</a:t>
            </a:fld>
            <a:endParaRPr lang="de-DE" dirty="0"/>
          </a:p>
        </p:txBody>
      </p:sp>
    </p:spTree>
    <p:extLst>
      <p:ext uri="{BB962C8B-B14F-4D97-AF65-F5344CB8AC3E}">
        <p14:creationId xmlns:p14="http://schemas.microsoft.com/office/powerpoint/2010/main" val="395205751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87</a:t>
            </a:fld>
            <a:endParaRPr lang="de-DE" dirty="0"/>
          </a:p>
        </p:txBody>
      </p:sp>
    </p:spTree>
    <p:extLst>
      <p:ext uri="{BB962C8B-B14F-4D97-AF65-F5344CB8AC3E}">
        <p14:creationId xmlns:p14="http://schemas.microsoft.com/office/powerpoint/2010/main" val="70158414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10"/>
          </p:nvPr>
        </p:nvSpPr>
        <p:spPr/>
        <p:txBody>
          <a:bodyPr/>
          <a:lstStyle/>
          <a:p>
            <a:fld id="{E83DE543-3D3C-4E49-B8A6-9F4E515B81D5}" type="slidenum">
              <a:rPr lang="de-DE" smtClean="0"/>
              <a:t>88</a:t>
            </a:fld>
            <a:endParaRPr lang="de-DE" dirty="0"/>
          </a:p>
        </p:txBody>
      </p:sp>
    </p:spTree>
    <p:extLst>
      <p:ext uri="{BB962C8B-B14F-4D97-AF65-F5344CB8AC3E}">
        <p14:creationId xmlns:p14="http://schemas.microsoft.com/office/powerpoint/2010/main" val="25457838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89</a:t>
            </a:fld>
            <a:endParaRPr lang="de-DE" dirty="0"/>
          </a:p>
        </p:txBody>
      </p:sp>
    </p:spTree>
    <p:extLst>
      <p:ext uri="{BB962C8B-B14F-4D97-AF65-F5344CB8AC3E}">
        <p14:creationId xmlns:p14="http://schemas.microsoft.com/office/powerpoint/2010/main" val="735213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9</a:t>
            </a:fld>
            <a:endParaRPr lang="de-DE"/>
          </a:p>
        </p:txBody>
      </p:sp>
    </p:spTree>
    <p:extLst>
      <p:ext uri="{BB962C8B-B14F-4D97-AF65-F5344CB8AC3E}">
        <p14:creationId xmlns:p14="http://schemas.microsoft.com/office/powerpoint/2010/main" val="6975305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r>
              <a:rPr lang="de-DE" dirty="0"/>
              <a:t>Individuelle Felder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de-DE" dirty="0"/>
              <a:t>Versteckte Felder</a:t>
            </a:r>
          </a:p>
          <a:p>
            <a:pPr marL="228600" indent="-228600">
              <a:buFont typeface="+mj-lt"/>
              <a:buAutoNum type="arabicPeriod"/>
            </a:pPr>
            <a:r>
              <a:rPr lang="de-DE" dirty="0"/>
              <a:t>Vorausfüllbar Felder (z.B. per E-Mail)</a:t>
            </a:r>
          </a:p>
          <a:p>
            <a:pPr marL="228600" indent="-228600">
              <a:buFont typeface="+mj-lt"/>
              <a:buAutoNum type="arabicPeriod"/>
            </a:pPr>
            <a:r>
              <a:rPr lang="de-DE" dirty="0" err="1"/>
              <a:t>Utm</a:t>
            </a:r>
            <a:r>
              <a:rPr lang="de-DE" dirty="0"/>
              <a:t>-Parameter</a:t>
            </a:r>
          </a:p>
          <a:p>
            <a:pPr marL="228600" indent="-228600">
              <a:buFont typeface="+mj-lt"/>
              <a:buAutoNum type="arabicPeriod"/>
            </a:pPr>
            <a:r>
              <a:rPr lang="de-DE" dirty="0"/>
              <a:t>Voll-Integration ins CRM</a:t>
            </a:r>
          </a:p>
          <a:p>
            <a:pPr marL="228600" indent="-228600">
              <a:buFont typeface="+mj-lt"/>
              <a:buAutoNum type="arabicPeriod"/>
            </a:pPr>
            <a:r>
              <a:rPr lang="de-DE" dirty="0"/>
              <a:t>Dubletten-Check</a:t>
            </a:r>
          </a:p>
          <a:p>
            <a:pPr marL="228600" indent="-228600">
              <a:buFont typeface="+mj-lt"/>
              <a:buAutoNum type="arabicPeriod"/>
            </a:pPr>
            <a:r>
              <a:rPr lang="de-DE" dirty="0"/>
              <a:t>Automatisierungen</a:t>
            </a:r>
          </a:p>
        </p:txBody>
      </p:sp>
      <p:sp>
        <p:nvSpPr>
          <p:cNvPr id="4" name="Foliennummernplatzhalter 3"/>
          <p:cNvSpPr>
            <a:spLocks noGrp="1"/>
          </p:cNvSpPr>
          <p:nvPr>
            <p:ph type="sldNum" sz="quarter" idx="10"/>
          </p:nvPr>
        </p:nvSpPr>
        <p:spPr/>
        <p:txBody>
          <a:bodyPr/>
          <a:lstStyle/>
          <a:p>
            <a:fld id="{E83DE543-3D3C-4E49-B8A6-9F4E515B81D5}" type="slidenum">
              <a:rPr lang="de-DE" smtClean="0"/>
              <a:t>90</a:t>
            </a:fld>
            <a:endParaRPr lang="de-DE" dirty="0"/>
          </a:p>
        </p:txBody>
      </p:sp>
    </p:spTree>
    <p:extLst>
      <p:ext uri="{BB962C8B-B14F-4D97-AF65-F5344CB8AC3E}">
        <p14:creationId xmlns:p14="http://schemas.microsoft.com/office/powerpoint/2010/main" val="9626018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r>
              <a:rPr lang="de-DE" dirty="0"/>
              <a:t>Individuelle Felder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de-DE" dirty="0"/>
              <a:t>Versteckte Felder</a:t>
            </a:r>
          </a:p>
          <a:p>
            <a:pPr marL="228600" indent="-228600">
              <a:buFont typeface="+mj-lt"/>
              <a:buAutoNum type="arabicPeriod"/>
            </a:pPr>
            <a:r>
              <a:rPr lang="de-DE" dirty="0"/>
              <a:t>Vorausfüllbar Felder (z.B. per E-Mail)</a:t>
            </a:r>
          </a:p>
          <a:p>
            <a:pPr marL="228600" indent="-228600">
              <a:buFont typeface="+mj-lt"/>
              <a:buAutoNum type="arabicPeriod"/>
            </a:pPr>
            <a:r>
              <a:rPr lang="de-DE" dirty="0" err="1"/>
              <a:t>Utm</a:t>
            </a:r>
            <a:r>
              <a:rPr lang="de-DE" dirty="0"/>
              <a:t>-Parameter</a:t>
            </a:r>
          </a:p>
          <a:p>
            <a:pPr marL="228600" indent="-228600">
              <a:buFont typeface="+mj-lt"/>
              <a:buAutoNum type="arabicPeriod"/>
            </a:pPr>
            <a:r>
              <a:rPr lang="de-DE" dirty="0"/>
              <a:t>Voll-Integration ins CRM</a:t>
            </a:r>
          </a:p>
          <a:p>
            <a:pPr marL="228600" indent="-228600">
              <a:buFont typeface="+mj-lt"/>
              <a:buAutoNum type="arabicPeriod"/>
            </a:pPr>
            <a:r>
              <a:rPr lang="de-DE" dirty="0"/>
              <a:t>Dubletten-Check</a:t>
            </a:r>
          </a:p>
          <a:p>
            <a:pPr marL="228600" indent="-228600">
              <a:buFont typeface="+mj-lt"/>
              <a:buAutoNum type="arabicPeriod"/>
            </a:pPr>
            <a:r>
              <a:rPr lang="de-DE" dirty="0"/>
              <a:t>Automatisierungen</a:t>
            </a:r>
          </a:p>
        </p:txBody>
      </p:sp>
      <p:sp>
        <p:nvSpPr>
          <p:cNvPr id="4" name="Foliennummernplatzhalter 3"/>
          <p:cNvSpPr>
            <a:spLocks noGrp="1"/>
          </p:cNvSpPr>
          <p:nvPr>
            <p:ph type="sldNum" sz="quarter" idx="10"/>
          </p:nvPr>
        </p:nvSpPr>
        <p:spPr/>
        <p:txBody>
          <a:bodyPr/>
          <a:lstStyle/>
          <a:p>
            <a:fld id="{E83DE543-3D3C-4E49-B8A6-9F4E515B81D5}" type="slidenum">
              <a:rPr lang="de-DE" smtClean="0"/>
              <a:t>91</a:t>
            </a:fld>
            <a:endParaRPr lang="de-DE" dirty="0"/>
          </a:p>
        </p:txBody>
      </p:sp>
    </p:spTree>
    <p:extLst>
      <p:ext uri="{BB962C8B-B14F-4D97-AF65-F5344CB8AC3E}">
        <p14:creationId xmlns:p14="http://schemas.microsoft.com/office/powerpoint/2010/main" val="33241357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92</a:t>
            </a:fld>
            <a:endParaRPr lang="de-DE" dirty="0"/>
          </a:p>
        </p:txBody>
      </p:sp>
    </p:spTree>
    <p:extLst>
      <p:ext uri="{BB962C8B-B14F-4D97-AF65-F5344CB8AC3E}">
        <p14:creationId xmlns:p14="http://schemas.microsoft.com/office/powerpoint/2010/main" val="13852446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DC8A5-1B58-C344-24A8-DF38D4D8FAE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7DD60B1-8C66-3996-E355-DB6C0D48D85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1A1A909-FC16-B442-D5EF-572A2CA5EA7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4E3FBE9-10E0-3389-4305-E6F9344B50A8}"/>
              </a:ext>
            </a:extLst>
          </p:cNvPr>
          <p:cNvSpPr>
            <a:spLocks noGrp="1"/>
          </p:cNvSpPr>
          <p:nvPr>
            <p:ph type="sldNum" sz="quarter" idx="10"/>
          </p:nvPr>
        </p:nvSpPr>
        <p:spPr/>
        <p:txBody>
          <a:bodyPr/>
          <a:lstStyle/>
          <a:p>
            <a:fld id="{E83DE543-3D3C-4E49-B8A6-9F4E515B81D5}" type="slidenum">
              <a:rPr lang="de-DE" smtClean="0"/>
              <a:t>93</a:t>
            </a:fld>
            <a:endParaRPr lang="de-DE" dirty="0"/>
          </a:p>
        </p:txBody>
      </p:sp>
    </p:spTree>
    <p:extLst>
      <p:ext uri="{BB962C8B-B14F-4D97-AF65-F5344CB8AC3E}">
        <p14:creationId xmlns:p14="http://schemas.microsoft.com/office/powerpoint/2010/main" val="5491674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CD572-AD44-23CF-3474-5D820EE63B2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814FF43-BB24-07BF-AE9F-F831AA3EB1D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110D50C-6ACB-C218-04C9-C2F4F3E7FC1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66D5B6F-E97E-CACB-ACFA-4009C22F6770}"/>
              </a:ext>
            </a:extLst>
          </p:cNvPr>
          <p:cNvSpPr>
            <a:spLocks noGrp="1"/>
          </p:cNvSpPr>
          <p:nvPr>
            <p:ph type="sldNum" sz="quarter" idx="10"/>
          </p:nvPr>
        </p:nvSpPr>
        <p:spPr/>
        <p:txBody>
          <a:bodyPr/>
          <a:lstStyle/>
          <a:p>
            <a:fld id="{E83DE543-3D3C-4E49-B8A6-9F4E515B81D5}" type="slidenum">
              <a:rPr lang="de-DE" smtClean="0"/>
              <a:t>94</a:t>
            </a:fld>
            <a:endParaRPr lang="de-DE" dirty="0"/>
          </a:p>
        </p:txBody>
      </p:sp>
    </p:spTree>
    <p:extLst>
      <p:ext uri="{BB962C8B-B14F-4D97-AF65-F5344CB8AC3E}">
        <p14:creationId xmlns:p14="http://schemas.microsoft.com/office/powerpoint/2010/main" val="7432889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05B59-02F4-6378-1B90-46D62B76FD7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2B041E3-FB7A-34B5-6119-60E6D763E09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1AAE844-4AAB-BBF0-1817-089CD0F5513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02F8C5F-0116-1550-8C34-E7EA44F758CA}"/>
              </a:ext>
            </a:extLst>
          </p:cNvPr>
          <p:cNvSpPr>
            <a:spLocks noGrp="1"/>
          </p:cNvSpPr>
          <p:nvPr>
            <p:ph type="sldNum" sz="quarter" idx="10"/>
          </p:nvPr>
        </p:nvSpPr>
        <p:spPr/>
        <p:txBody>
          <a:bodyPr/>
          <a:lstStyle/>
          <a:p>
            <a:fld id="{E83DE543-3D3C-4E49-B8A6-9F4E515B81D5}" type="slidenum">
              <a:rPr lang="de-DE" smtClean="0"/>
              <a:t>95</a:t>
            </a:fld>
            <a:endParaRPr lang="de-DE" dirty="0"/>
          </a:p>
        </p:txBody>
      </p:sp>
    </p:spTree>
    <p:extLst>
      <p:ext uri="{BB962C8B-B14F-4D97-AF65-F5344CB8AC3E}">
        <p14:creationId xmlns:p14="http://schemas.microsoft.com/office/powerpoint/2010/main" val="12321908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96</a:t>
            </a:fld>
            <a:endParaRPr lang="de-DE" dirty="0"/>
          </a:p>
        </p:txBody>
      </p:sp>
    </p:spTree>
    <p:extLst>
      <p:ext uri="{BB962C8B-B14F-4D97-AF65-F5344CB8AC3E}">
        <p14:creationId xmlns:p14="http://schemas.microsoft.com/office/powerpoint/2010/main" val="81630821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97</a:t>
            </a:fld>
            <a:endParaRPr lang="de-DE" dirty="0"/>
          </a:p>
        </p:txBody>
      </p:sp>
    </p:spTree>
    <p:extLst>
      <p:ext uri="{BB962C8B-B14F-4D97-AF65-F5344CB8AC3E}">
        <p14:creationId xmlns:p14="http://schemas.microsoft.com/office/powerpoint/2010/main" val="9126055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spcBef>
                <a:spcPts val="600"/>
              </a:spcBef>
            </a:pPr>
            <a:r>
              <a:rPr lang="de-DE" sz="1200" b="1" dirty="0">
                <a:solidFill>
                  <a:schemeClr val="tx1"/>
                </a:solidFill>
              </a:rPr>
              <a:t>Angebots-Präsentation</a:t>
            </a:r>
          </a:p>
          <a:p>
            <a:pPr algn="l">
              <a:spcBef>
                <a:spcPts val="600"/>
              </a:spcBef>
            </a:pPr>
            <a:r>
              <a:rPr lang="de-DE" sz="1200" b="1" dirty="0">
                <a:solidFill>
                  <a:schemeClr val="tx1"/>
                </a:solidFill>
              </a:rPr>
              <a:t>Angebots-Versand</a:t>
            </a:r>
          </a:p>
          <a:p>
            <a:pPr algn="l">
              <a:spcBef>
                <a:spcPts val="600"/>
              </a:spcBef>
            </a:pPr>
            <a:r>
              <a:rPr lang="de-DE" sz="1200" b="1" dirty="0">
                <a:solidFill>
                  <a:schemeClr val="tx1"/>
                </a:solidFill>
              </a:rPr>
              <a:t>Angebots-Follow-Up</a:t>
            </a:r>
          </a:p>
          <a:p>
            <a:pPr algn="l">
              <a:spcBef>
                <a:spcPts val="600"/>
              </a:spcBef>
            </a:pPr>
            <a:r>
              <a:rPr lang="de-DE" sz="1200" b="1" dirty="0">
                <a:solidFill>
                  <a:schemeClr val="tx1"/>
                </a:solidFill>
              </a:rPr>
              <a:t>Angebots-Annahme</a:t>
            </a:r>
          </a:p>
          <a:p>
            <a:endParaRPr lang="de-DE" dirty="0"/>
          </a:p>
        </p:txBody>
      </p:sp>
      <p:sp>
        <p:nvSpPr>
          <p:cNvPr id="4" name="Foliennummernplatzhalter 3"/>
          <p:cNvSpPr>
            <a:spLocks noGrp="1"/>
          </p:cNvSpPr>
          <p:nvPr>
            <p:ph type="sldNum" sz="quarter" idx="10"/>
          </p:nvPr>
        </p:nvSpPr>
        <p:spPr/>
        <p:txBody>
          <a:bodyPr/>
          <a:lstStyle/>
          <a:p>
            <a:fld id="{E83DE543-3D3C-4E49-B8A6-9F4E515B81D5}" type="slidenum">
              <a:rPr lang="de-DE" smtClean="0"/>
              <a:t>98</a:t>
            </a:fld>
            <a:endParaRPr lang="de-DE" dirty="0"/>
          </a:p>
        </p:txBody>
      </p:sp>
    </p:spTree>
    <p:extLst>
      <p:ext uri="{BB962C8B-B14F-4D97-AF65-F5344CB8AC3E}">
        <p14:creationId xmlns:p14="http://schemas.microsoft.com/office/powerpoint/2010/main" val="258487632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5671D-5E45-2A36-3133-D31AEA47084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8A077DF-00CE-BF23-58FD-8F6D9B9E31F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C7FEB36-E4AB-8C97-4E61-E68F27E8BD35}"/>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EAFF8B1-E31C-F960-90BE-A359B9EDC793}"/>
              </a:ext>
            </a:extLst>
          </p:cNvPr>
          <p:cNvSpPr>
            <a:spLocks noGrp="1"/>
          </p:cNvSpPr>
          <p:nvPr>
            <p:ph type="sldNum" sz="quarter" idx="10"/>
          </p:nvPr>
        </p:nvSpPr>
        <p:spPr/>
        <p:txBody>
          <a:bodyPr/>
          <a:lstStyle/>
          <a:p>
            <a:fld id="{E83DE543-3D3C-4E49-B8A6-9F4E515B81D5}" type="slidenum">
              <a:rPr lang="de-DE" smtClean="0"/>
              <a:t>99</a:t>
            </a:fld>
            <a:endParaRPr lang="de-DE" dirty="0"/>
          </a:p>
        </p:txBody>
      </p:sp>
    </p:spTree>
    <p:extLst>
      <p:ext uri="{BB962C8B-B14F-4D97-AF65-F5344CB8AC3E}">
        <p14:creationId xmlns:p14="http://schemas.microsoft.com/office/powerpoint/2010/main" val="2961581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graphicFrame>
        <p:nvGraphicFramePr>
          <p:cNvPr id="8" name="Objekt 7" hidden="1">
            <a:extLst>
              <a:ext uri="{FF2B5EF4-FFF2-40B4-BE49-F238E27FC236}">
                <a16:creationId xmlns:a16="http://schemas.microsoft.com/office/drawing/2014/main" id="{5D3FA4CE-327F-41C7-83A6-B8184034426A}"/>
              </a:ext>
            </a:extLst>
          </p:cNvPr>
          <p:cNvGraphicFramePr>
            <a:graphicFrameLocks noChangeAspect="1"/>
          </p:cNvGraphicFramePr>
          <p:nvPr userDrawn="1">
            <p:custDataLst>
              <p:tags r:id="rId1"/>
            </p:custDataLst>
            <p:extLst>
              <p:ext uri="{D42A27DB-BD31-4B8C-83A1-F6EECF244321}">
                <p14:modId xmlns:p14="http://schemas.microsoft.com/office/powerpoint/2010/main" val="28324390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3" imgW="352" imgH="353" progId="TCLayout.ActiveDocument.1">
                  <p:embed/>
                </p:oleObj>
              </mc:Choice>
              <mc:Fallback>
                <p:oleObj name="think-cell Folie" r:id="rId3" imgW="352" imgH="353" progId="TCLayout.ActiveDocument.1">
                  <p:embed/>
                  <p:pic>
                    <p:nvPicPr>
                      <p:cNvPr id="0" name=""/>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7" name="Bildplatzhalter 6">
            <a:extLst>
              <a:ext uri="{FF2B5EF4-FFF2-40B4-BE49-F238E27FC236}">
                <a16:creationId xmlns:a16="http://schemas.microsoft.com/office/drawing/2014/main" id="{73762882-CA91-4CAE-839D-651101AF0200}"/>
              </a:ext>
            </a:extLst>
          </p:cNvPr>
          <p:cNvSpPr>
            <a:spLocks noGrp="1"/>
          </p:cNvSpPr>
          <p:nvPr>
            <p:ph type="pic" sz="quarter" idx="13"/>
          </p:nvPr>
        </p:nvSpPr>
        <p:spPr>
          <a:xfrm>
            <a:off x="0" y="0"/>
            <a:ext cx="9906000" cy="6858000"/>
          </a:xfrm>
          <a:solidFill>
            <a:schemeClr val="bg2"/>
          </a:solidFill>
        </p:spPr>
        <p:txBody>
          <a:bodyPr anchor="ctr"/>
          <a:lstStyle>
            <a:lvl1pPr marL="0" indent="0" algn="ctr">
              <a:buFontTx/>
              <a:buNone/>
              <a:defRPr/>
            </a:lvl1pPr>
          </a:lstStyle>
          <a:p>
            <a:r>
              <a:rPr lang="de-DE" dirty="0"/>
              <a:t>Bild durch Klicken auf Symbol hinzufügen</a:t>
            </a:r>
          </a:p>
        </p:txBody>
      </p:sp>
    </p:spTree>
    <p:extLst>
      <p:ext uri="{BB962C8B-B14F-4D97-AF65-F5344CB8AC3E}">
        <p14:creationId xmlns:p14="http://schemas.microsoft.com/office/powerpoint/2010/main" val="2206805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F7C137A-3E0E-5B1F-8B08-CAFD1EA3E336}"/>
              </a:ext>
            </a:extLst>
          </p:cNvPr>
          <p:cNvSpPr>
            <a:spLocks/>
          </p:cNvSpPr>
          <p:nvPr userDrawn="1"/>
        </p:nvSpPr>
        <p:spPr>
          <a:xfrm>
            <a:off x="0" y="0"/>
            <a:ext cx="9906000" cy="6858000"/>
          </a:xfrm>
          <a:prstGeom prst="rect">
            <a:avLst/>
          </a:prstGeom>
          <a:gradFill>
            <a:gsLst>
              <a:gs pos="0">
                <a:srgbClr val="D2DBE3"/>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itel 5">
            <a:extLst>
              <a:ext uri="{FF2B5EF4-FFF2-40B4-BE49-F238E27FC236}">
                <a16:creationId xmlns:a16="http://schemas.microsoft.com/office/drawing/2014/main" id="{BBB85476-3F78-4D35-83CA-4EF68200CE30}"/>
              </a:ext>
            </a:extLst>
          </p:cNvPr>
          <p:cNvSpPr>
            <a:spLocks noGrp="1"/>
          </p:cNvSpPr>
          <p:nvPr>
            <p:ph type="title"/>
          </p:nvPr>
        </p:nvSpPr>
        <p:spPr/>
        <p:txBody>
          <a:bodyPr/>
          <a:lstStyle/>
          <a:p>
            <a:r>
              <a:rPr lang="de-DE" dirty="0"/>
              <a:t>Mastertitelformat bearbeiten</a:t>
            </a:r>
          </a:p>
        </p:txBody>
      </p:sp>
      <p:sp>
        <p:nvSpPr>
          <p:cNvPr id="16" name="Datumsplatzhalter 15">
            <a:extLst>
              <a:ext uri="{FF2B5EF4-FFF2-40B4-BE49-F238E27FC236}">
                <a16:creationId xmlns:a16="http://schemas.microsoft.com/office/drawing/2014/main" id="{60403FF3-4778-465D-B243-A8AB6BEC3F29}"/>
              </a:ext>
            </a:extLst>
          </p:cNvPr>
          <p:cNvSpPr>
            <a:spLocks noGrp="1"/>
          </p:cNvSpPr>
          <p:nvPr>
            <p:ph type="dt" sz="half" idx="10"/>
          </p:nvPr>
        </p:nvSpPr>
        <p:spPr/>
        <p:txBody>
          <a:bodyPr/>
          <a:lstStyle/>
          <a:p>
            <a:r>
              <a:rPr lang="de-DE"/>
              <a:t>Das perfekt digitalisierte Unternehmen mit Zoho</a:t>
            </a:r>
          </a:p>
        </p:txBody>
      </p:sp>
      <p:sp>
        <p:nvSpPr>
          <p:cNvPr id="17" name="Fußzeilenplatzhalter 16">
            <a:extLst>
              <a:ext uri="{FF2B5EF4-FFF2-40B4-BE49-F238E27FC236}">
                <a16:creationId xmlns:a16="http://schemas.microsoft.com/office/drawing/2014/main" id="{CAC5388B-6024-49E1-A716-978D86C20763}"/>
              </a:ext>
            </a:extLst>
          </p:cNvPr>
          <p:cNvSpPr>
            <a:spLocks noGrp="1"/>
          </p:cNvSpPr>
          <p:nvPr>
            <p:ph type="ftr" sz="quarter" idx="11"/>
          </p:nvPr>
        </p:nvSpPr>
        <p:spPr/>
        <p:txBody>
          <a:bodyPr/>
          <a:lstStyle/>
          <a:p>
            <a:r>
              <a:rPr lang="de-DE"/>
              <a:t>© IcosMedia | www.icosmedia.de</a:t>
            </a:r>
          </a:p>
        </p:txBody>
      </p:sp>
      <p:sp>
        <p:nvSpPr>
          <p:cNvPr id="18" name="Foliennummernplatzhalter 17">
            <a:extLst>
              <a:ext uri="{FF2B5EF4-FFF2-40B4-BE49-F238E27FC236}">
                <a16:creationId xmlns:a16="http://schemas.microsoft.com/office/drawing/2014/main" id="{EFD29117-507C-4F85-A5E5-E8EF8AFA921C}"/>
              </a:ext>
            </a:extLst>
          </p:cNvPr>
          <p:cNvSpPr>
            <a:spLocks noGrp="1"/>
          </p:cNvSpPr>
          <p:nvPr>
            <p:ph type="sldNum" sz="quarter" idx="12"/>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990657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Bilder vertikal">
    <p:spTree>
      <p:nvGrpSpPr>
        <p:cNvPr id="1" name=""/>
        <p:cNvGrpSpPr/>
        <p:nvPr/>
      </p:nvGrpSpPr>
      <p:grpSpPr>
        <a:xfrm>
          <a:off x="0" y="0"/>
          <a:ext cx="0" cy="0"/>
          <a:chOff x="0" y="0"/>
          <a:chExt cx="0" cy="0"/>
        </a:xfrm>
      </p:grpSpPr>
      <p:graphicFrame>
        <p:nvGraphicFramePr>
          <p:cNvPr id="18" name="Objekt 17" hidden="1">
            <a:extLst>
              <a:ext uri="{FF2B5EF4-FFF2-40B4-BE49-F238E27FC236}">
                <a16:creationId xmlns:a16="http://schemas.microsoft.com/office/drawing/2014/main" id="{37E626F7-51AE-4341-8F3F-85B0D33C0562}"/>
              </a:ext>
            </a:extLst>
          </p:cNvPr>
          <p:cNvGraphicFramePr>
            <a:graphicFrameLocks noChangeAspect="1"/>
          </p:cNvGraphicFramePr>
          <p:nvPr userDrawn="1">
            <p:custDataLst>
              <p:tags r:id="rId1"/>
            </p:custDataLst>
            <p:extLst>
              <p:ext uri="{D42A27DB-BD31-4B8C-83A1-F6EECF244321}">
                <p14:modId xmlns:p14="http://schemas.microsoft.com/office/powerpoint/2010/main" val="66045327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3" imgW="352" imgH="353" progId="TCLayout.ActiveDocument.1">
                  <p:embed/>
                </p:oleObj>
              </mc:Choice>
              <mc:Fallback>
                <p:oleObj name="think-cell Folie" r:id="rId3" imgW="352" imgH="353" progId="TCLayout.ActiveDocument.1">
                  <p:embed/>
                  <p:pic>
                    <p:nvPicPr>
                      <p:cNvPr id="0" name=""/>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2" name="Bildplatzhalter 11">
            <a:extLst>
              <a:ext uri="{FF2B5EF4-FFF2-40B4-BE49-F238E27FC236}">
                <a16:creationId xmlns:a16="http://schemas.microsoft.com/office/drawing/2014/main" id="{03013127-883B-438A-B437-CDB208FE35E6}"/>
              </a:ext>
            </a:extLst>
          </p:cNvPr>
          <p:cNvSpPr>
            <a:spLocks noGrp="1"/>
          </p:cNvSpPr>
          <p:nvPr>
            <p:ph type="pic" sz="quarter" idx="13"/>
          </p:nvPr>
        </p:nvSpPr>
        <p:spPr>
          <a:xfrm>
            <a:off x="346075" y="885825"/>
            <a:ext cx="2952421" cy="1807600"/>
          </a:xfrm>
          <a:solidFill>
            <a:schemeClr val="bg2"/>
          </a:solidFill>
        </p:spPr>
        <p:txBody>
          <a:bodyPr anchor="ctr"/>
          <a:lstStyle>
            <a:lvl1pPr marL="0" marR="0" indent="0" algn="ctr" defTabSz="914400" rtl="0" eaLnBrk="1" fontAlgn="auto" latinLnBrk="0" hangingPunct="1">
              <a:lnSpc>
                <a:spcPct val="100000"/>
              </a:lnSpc>
              <a:spcBef>
                <a:spcPts val="400"/>
              </a:spcBef>
              <a:spcAft>
                <a:spcPts val="0"/>
              </a:spcAft>
              <a:buClrTx/>
              <a:buSzTx/>
              <a:buFont typeface="Arial" panose="020B0604020202020204" pitchFamily="34" charset="0"/>
              <a:buNone/>
              <a:tabLst/>
              <a:defRPr/>
            </a:lvl1pPr>
          </a:lstStyle>
          <a:p>
            <a:pPr marL="0" marR="0" lvl="0" indent="0" algn="ctr"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de-DE" dirty="0"/>
              <a:t>Bild durch Klicken auf Symbol hinzufügen</a:t>
            </a:r>
          </a:p>
        </p:txBody>
      </p:sp>
      <p:sp>
        <p:nvSpPr>
          <p:cNvPr id="16" name="Bildplatzhalter 15">
            <a:extLst>
              <a:ext uri="{FF2B5EF4-FFF2-40B4-BE49-F238E27FC236}">
                <a16:creationId xmlns:a16="http://schemas.microsoft.com/office/drawing/2014/main" id="{B2DBC21D-50AC-481D-B359-0D4C41793489}"/>
              </a:ext>
            </a:extLst>
          </p:cNvPr>
          <p:cNvSpPr>
            <a:spLocks noGrp="1"/>
          </p:cNvSpPr>
          <p:nvPr>
            <p:ph type="pic" sz="quarter" idx="15"/>
          </p:nvPr>
        </p:nvSpPr>
        <p:spPr>
          <a:xfrm>
            <a:off x="346075" y="2801425"/>
            <a:ext cx="2952421" cy="1807600"/>
          </a:xfrm>
          <a:solidFill>
            <a:schemeClr val="bg2"/>
          </a:solidFill>
        </p:spPr>
        <p:txBody>
          <a:bodyPr anchor="ctr"/>
          <a:lstStyle>
            <a:lvl1pPr marL="0" marR="0" indent="0" algn="ctr" defTabSz="914400" rtl="0" eaLnBrk="1" fontAlgn="auto" latinLnBrk="0" hangingPunct="1">
              <a:lnSpc>
                <a:spcPct val="100000"/>
              </a:lnSpc>
              <a:spcBef>
                <a:spcPts val="400"/>
              </a:spcBef>
              <a:spcAft>
                <a:spcPts val="0"/>
              </a:spcAft>
              <a:buClrTx/>
              <a:buSzTx/>
              <a:buFont typeface="Arial" panose="020B0604020202020204" pitchFamily="34" charset="0"/>
              <a:buNone/>
              <a:tabLst/>
              <a:defRPr/>
            </a:lvl1pPr>
          </a:lstStyle>
          <a:p>
            <a:pPr marL="0" marR="0" lvl="0" indent="0" algn="ctr"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de-DE" dirty="0"/>
              <a:t>Bild durch Klicken auf Symbol hinzufügen</a:t>
            </a:r>
          </a:p>
        </p:txBody>
      </p:sp>
      <p:sp>
        <p:nvSpPr>
          <p:cNvPr id="14" name="Bildplatzhalter 13">
            <a:extLst>
              <a:ext uri="{FF2B5EF4-FFF2-40B4-BE49-F238E27FC236}">
                <a16:creationId xmlns:a16="http://schemas.microsoft.com/office/drawing/2014/main" id="{7C1420D2-69F3-4A8F-B706-2F71803BAF35}"/>
              </a:ext>
            </a:extLst>
          </p:cNvPr>
          <p:cNvSpPr>
            <a:spLocks noGrp="1"/>
          </p:cNvSpPr>
          <p:nvPr>
            <p:ph type="pic" sz="quarter" idx="14"/>
          </p:nvPr>
        </p:nvSpPr>
        <p:spPr>
          <a:xfrm>
            <a:off x="346075" y="4717025"/>
            <a:ext cx="2952421" cy="1807600"/>
          </a:xfrm>
          <a:solidFill>
            <a:schemeClr val="bg2"/>
          </a:solidFill>
        </p:spPr>
        <p:txBody>
          <a:bodyPr anchor="ctr"/>
          <a:lstStyle>
            <a:lvl1pPr marL="0" marR="0" indent="0" algn="ctr" defTabSz="914400" rtl="0" eaLnBrk="1" fontAlgn="auto" latinLnBrk="0" hangingPunct="1">
              <a:lnSpc>
                <a:spcPct val="100000"/>
              </a:lnSpc>
              <a:spcBef>
                <a:spcPts val="400"/>
              </a:spcBef>
              <a:spcAft>
                <a:spcPts val="0"/>
              </a:spcAft>
              <a:buClrTx/>
              <a:buSzTx/>
              <a:buFont typeface="Arial" panose="020B0604020202020204" pitchFamily="34" charset="0"/>
              <a:buNone/>
              <a:tabLst/>
              <a:defRPr/>
            </a:lvl1pPr>
          </a:lstStyle>
          <a:p>
            <a:pPr marL="0" marR="0" lvl="0" indent="0" algn="ctr" defTabSz="914400" rtl="0" eaLnBrk="1" fontAlgn="auto" latinLnBrk="0" hangingPunct="1">
              <a:lnSpc>
                <a:spcPct val="100000"/>
              </a:lnSpc>
              <a:spcBef>
                <a:spcPts val="400"/>
              </a:spcBef>
              <a:spcAft>
                <a:spcPts val="0"/>
              </a:spcAft>
              <a:buClrTx/>
              <a:buSzTx/>
              <a:buFont typeface="Arial" panose="020B0604020202020204" pitchFamily="34" charset="0"/>
              <a:buNone/>
              <a:tabLst/>
              <a:defRPr/>
            </a:pPr>
            <a:r>
              <a:rPr lang="de-DE" dirty="0"/>
              <a:t>Bild durch Klicken auf Symbol hinzufügen</a:t>
            </a:r>
          </a:p>
        </p:txBody>
      </p:sp>
      <p:sp>
        <p:nvSpPr>
          <p:cNvPr id="7" name="Rechteck 6">
            <a:extLst>
              <a:ext uri="{FF2B5EF4-FFF2-40B4-BE49-F238E27FC236}">
                <a16:creationId xmlns:a16="http://schemas.microsoft.com/office/drawing/2014/main" id="{24B443F6-D266-468C-B870-5F06549E2CA3}"/>
              </a:ext>
            </a:extLst>
          </p:cNvPr>
          <p:cNvSpPr/>
          <p:nvPr userDrawn="1"/>
        </p:nvSpPr>
        <p:spPr>
          <a:xfrm>
            <a:off x="3406496" y="885825"/>
            <a:ext cx="6155017"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lstStyle/>
          <a:p>
            <a:pPr algn="l"/>
            <a:endParaRPr lang="de-DE" sz="1000" b="0">
              <a:solidFill>
                <a:schemeClr val="tx1"/>
              </a:solidFill>
            </a:endParaRPr>
          </a:p>
        </p:txBody>
      </p:sp>
      <p:sp>
        <p:nvSpPr>
          <p:cNvPr id="10" name="Titel 9">
            <a:extLst>
              <a:ext uri="{FF2B5EF4-FFF2-40B4-BE49-F238E27FC236}">
                <a16:creationId xmlns:a16="http://schemas.microsoft.com/office/drawing/2014/main" id="{EF0C3945-75EB-4B90-BB54-1FD106F54F1D}"/>
              </a:ext>
            </a:extLst>
          </p:cNvPr>
          <p:cNvSpPr>
            <a:spLocks noGrp="1"/>
          </p:cNvSpPr>
          <p:nvPr>
            <p:ph type="title"/>
          </p:nvPr>
        </p:nvSpPr>
        <p:spPr/>
        <p:txBody>
          <a:bodyPr/>
          <a:lstStyle/>
          <a:p>
            <a:r>
              <a:rPr lang="de-DE" dirty="0"/>
              <a:t>Mastertitelformat bearbeiten</a:t>
            </a:r>
          </a:p>
        </p:txBody>
      </p:sp>
      <p:sp>
        <p:nvSpPr>
          <p:cNvPr id="41" name="Datumsplatzhalter 40">
            <a:extLst>
              <a:ext uri="{FF2B5EF4-FFF2-40B4-BE49-F238E27FC236}">
                <a16:creationId xmlns:a16="http://schemas.microsoft.com/office/drawing/2014/main" id="{997EB1F3-F4FB-4413-B800-2DC3F628138A}"/>
              </a:ext>
            </a:extLst>
          </p:cNvPr>
          <p:cNvSpPr>
            <a:spLocks noGrp="1"/>
          </p:cNvSpPr>
          <p:nvPr>
            <p:ph type="dt" sz="half" idx="16"/>
          </p:nvPr>
        </p:nvSpPr>
        <p:spPr/>
        <p:txBody>
          <a:bodyPr/>
          <a:lstStyle/>
          <a:p>
            <a:r>
              <a:rPr lang="de-DE"/>
              <a:t>Das perfekt digitalisierte Unternehmen mit Zoho</a:t>
            </a:r>
          </a:p>
        </p:txBody>
      </p:sp>
      <p:sp>
        <p:nvSpPr>
          <p:cNvPr id="42" name="Fußzeilenplatzhalter 41">
            <a:extLst>
              <a:ext uri="{FF2B5EF4-FFF2-40B4-BE49-F238E27FC236}">
                <a16:creationId xmlns:a16="http://schemas.microsoft.com/office/drawing/2014/main" id="{71FFA252-D926-447D-BE70-EEF1E7457C34}"/>
              </a:ext>
            </a:extLst>
          </p:cNvPr>
          <p:cNvSpPr>
            <a:spLocks noGrp="1"/>
          </p:cNvSpPr>
          <p:nvPr>
            <p:ph type="ftr" sz="quarter" idx="17"/>
          </p:nvPr>
        </p:nvSpPr>
        <p:spPr/>
        <p:txBody>
          <a:bodyPr/>
          <a:lstStyle/>
          <a:p>
            <a:r>
              <a:rPr lang="de-DE"/>
              <a:t>© IcosMedia | www.icosmedia.de</a:t>
            </a:r>
          </a:p>
        </p:txBody>
      </p:sp>
      <p:sp>
        <p:nvSpPr>
          <p:cNvPr id="43" name="Foliennummernplatzhalter 42">
            <a:extLst>
              <a:ext uri="{FF2B5EF4-FFF2-40B4-BE49-F238E27FC236}">
                <a16:creationId xmlns:a16="http://schemas.microsoft.com/office/drawing/2014/main" id="{4EEC0357-FD64-4738-BD48-6A8CE4BDA564}"/>
              </a:ext>
            </a:extLst>
          </p:cNvPr>
          <p:cNvSpPr>
            <a:spLocks noGrp="1"/>
          </p:cNvSpPr>
          <p:nvPr>
            <p:ph type="sldNum" sz="quarter" idx="18"/>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456451982"/>
      </p:ext>
    </p:extLst>
  </p:cSld>
  <p:clrMapOvr>
    <a:masterClrMapping/>
  </p:clrMapOvr>
  <p:extLst>
    <p:ext uri="{DCECCB84-F9BA-43D5-87BE-67443E8EF086}">
      <p15:sldGuideLst xmlns:p15="http://schemas.microsoft.com/office/powerpoint/2012/main">
        <p15:guide id="1" pos="214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Bilder horizontal">
    <p:spTree>
      <p:nvGrpSpPr>
        <p:cNvPr id="1" name=""/>
        <p:cNvGrpSpPr/>
        <p:nvPr/>
      </p:nvGrpSpPr>
      <p:grpSpPr>
        <a:xfrm>
          <a:off x="0" y="0"/>
          <a:ext cx="0" cy="0"/>
          <a:chOff x="0" y="0"/>
          <a:chExt cx="0" cy="0"/>
        </a:xfrm>
      </p:grpSpPr>
      <p:graphicFrame>
        <p:nvGraphicFramePr>
          <p:cNvPr id="18" name="Objekt 17" hidden="1">
            <a:extLst>
              <a:ext uri="{FF2B5EF4-FFF2-40B4-BE49-F238E27FC236}">
                <a16:creationId xmlns:a16="http://schemas.microsoft.com/office/drawing/2014/main" id="{37E626F7-51AE-4341-8F3F-85B0D33C0562}"/>
              </a:ext>
            </a:extLst>
          </p:cNvPr>
          <p:cNvGraphicFramePr>
            <a:graphicFrameLocks noChangeAspect="1"/>
          </p:cNvGraphicFramePr>
          <p:nvPr userDrawn="1">
            <p:custDataLst>
              <p:tags r:id="rId1"/>
            </p:custDataLst>
            <p:extLst>
              <p:ext uri="{D42A27DB-BD31-4B8C-83A1-F6EECF244321}">
                <p14:modId xmlns:p14="http://schemas.microsoft.com/office/powerpoint/2010/main" val="350058576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3" imgW="352" imgH="353" progId="TCLayout.ActiveDocument.1">
                  <p:embed/>
                </p:oleObj>
              </mc:Choice>
              <mc:Fallback>
                <p:oleObj name="think-cell Folie" r:id="rId3" imgW="352" imgH="353" progId="TCLayout.ActiveDocument.1">
                  <p:embed/>
                  <p:pic>
                    <p:nvPicPr>
                      <p:cNvPr id="18" name="Objekt 17" hidden="1">
                        <a:extLst>
                          <a:ext uri="{FF2B5EF4-FFF2-40B4-BE49-F238E27FC236}">
                            <a16:creationId xmlns:a16="http://schemas.microsoft.com/office/drawing/2014/main" id="{37E626F7-51AE-4341-8F3F-85B0D33C0562}"/>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2" name="Bildplatzhalter 11">
            <a:extLst>
              <a:ext uri="{FF2B5EF4-FFF2-40B4-BE49-F238E27FC236}">
                <a16:creationId xmlns:a16="http://schemas.microsoft.com/office/drawing/2014/main" id="{03013127-883B-438A-B437-CDB208FE35E6}"/>
              </a:ext>
            </a:extLst>
          </p:cNvPr>
          <p:cNvSpPr>
            <a:spLocks noGrp="1"/>
          </p:cNvSpPr>
          <p:nvPr>
            <p:ph type="pic" sz="quarter" idx="13"/>
          </p:nvPr>
        </p:nvSpPr>
        <p:spPr>
          <a:xfrm>
            <a:off x="346075" y="885824"/>
            <a:ext cx="2952421" cy="1807600"/>
          </a:xfrm>
          <a:solidFill>
            <a:schemeClr val="bg2"/>
          </a:solidFill>
        </p:spPr>
        <p:txBody>
          <a:bodyPr anchor="ctr"/>
          <a:lstStyle>
            <a:lvl1pPr marL="0" indent="0" algn="ctr">
              <a:buNone/>
              <a:defRPr/>
            </a:lvl1pPr>
          </a:lstStyle>
          <a:p>
            <a:r>
              <a:rPr lang="de-DE" dirty="0"/>
              <a:t>Bild durch Klicken auf Symbol hinzufügen</a:t>
            </a:r>
          </a:p>
        </p:txBody>
      </p:sp>
      <p:sp>
        <p:nvSpPr>
          <p:cNvPr id="7" name="Rechteck 6">
            <a:extLst>
              <a:ext uri="{FF2B5EF4-FFF2-40B4-BE49-F238E27FC236}">
                <a16:creationId xmlns:a16="http://schemas.microsoft.com/office/drawing/2014/main" id="{24B443F6-D266-468C-B870-5F06549E2CA3}"/>
              </a:ext>
            </a:extLst>
          </p:cNvPr>
          <p:cNvSpPr/>
          <p:nvPr userDrawn="1"/>
        </p:nvSpPr>
        <p:spPr>
          <a:xfrm>
            <a:off x="346075" y="2801424"/>
            <a:ext cx="9215438" cy="37232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lstStyle/>
          <a:p>
            <a:pPr lvl="0"/>
            <a:endParaRPr lang="de-DE" sz="1000" b="0">
              <a:solidFill>
                <a:schemeClr val="tx1"/>
              </a:solidFill>
            </a:endParaRPr>
          </a:p>
        </p:txBody>
      </p:sp>
      <p:sp>
        <p:nvSpPr>
          <p:cNvPr id="25" name="Bildplatzhalter 15">
            <a:extLst>
              <a:ext uri="{FF2B5EF4-FFF2-40B4-BE49-F238E27FC236}">
                <a16:creationId xmlns:a16="http://schemas.microsoft.com/office/drawing/2014/main" id="{D7B796BF-E132-48CD-AA6A-C20CB3BE99DE}"/>
              </a:ext>
            </a:extLst>
          </p:cNvPr>
          <p:cNvSpPr>
            <a:spLocks noGrp="1"/>
          </p:cNvSpPr>
          <p:nvPr>
            <p:ph type="pic" sz="quarter" idx="20"/>
          </p:nvPr>
        </p:nvSpPr>
        <p:spPr>
          <a:xfrm>
            <a:off x="3477584" y="885824"/>
            <a:ext cx="2952421" cy="1807600"/>
          </a:xfrm>
          <a:solidFill>
            <a:schemeClr val="bg2"/>
          </a:solidFill>
        </p:spPr>
        <p:txBody>
          <a:bodyPr anchor="ctr"/>
          <a:lstStyle>
            <a:lvl1pPr marL="0" indent="0" algn="ctr">
              <a:buNone/>
              <a:defRPr/>
            </a:lvl1pPr>
          </a:lstStyle>
          <a:p>
            <a:r>
              <a:rPr lang="de-DE" dirty="0"/>
              <a:t>Bild durch Klicken auf Symbol hinzufügen</a:t>
            </a:r>
          </a:p>
        </p:txBody>
      </p:sp>
      <p:sp>
        <p:nvSpPr>
          <p:cNvPr id="14" name="Bildplatzhalter 13">
            <a:extLst>
              <a:ext uri="{FF2B5EF4-FFF2-40B4-BE49-F238E27FC236}">
                <a16:creationId xmlns:a16="http://schemas.microsoft.com/office/drawing/2014/main" id="{7C1420D2-69F3-4A8F-B706-2F71803BAF35}"/>
              </a:ext>
            </a:extLst>
          </p:cNvPr>
          <p:cNvSpPr>
            <a:spLocks noGrp="1"/>
          </p:cNvSpPr>
          <p:nvPr>
            <p:ph type="pic" sz="quarter" idx="14"/>
          </p:nvPr>
        </p:nvSpPr>
        <p:spPr>
          <a:xfrm>
            <a:off x="6609093" y="885824"/>
            <a:ext cx="2952421" cy="1807600"/>
          </a:xfrm>
          <a:solidFill>
            <a:schemeClr val="bg2"/>
          </a:solidFill>
        </p:spPr>
        <p:txBody>
          <a:bodyPr anchor="ctr"/>
          <a:lstStyle>
            <a:lvl1pPr marL="0" indent="0" algn="ctr">
              <a:buNone/>
              <a:defRPr/>
            </a:lvl1pPr>
          </a:lstStyle>
          <a:p>
            <a:r>
              <a:rPr lang="de-DE" dirty="0"/>
              <a:t>Bild durch Klicken auf Symbol hinzufügen</a:t>
            </a:r>
          </a:p>
        </p:txBody>
      </p:sp>
      <p:sp>
        <p:nvSpPr>
          <p:cNvPr id="6" name="Titel 5">
            <a:extLst>
              <a:ext uri="{FF2B5EF4-FFF2-40B4-BE49-F238E27FC236}">
                <a16:creationId xmlns:a16="http://schemas.microsoft.com/office/drawing/2014/main" id="{9AA26B76-7402-4DA5-9401-C4266F713D8C}"/>
              </a:ext>
            </a:extLst>
          </p:cNvPr>
          <p:cNvSpPr>
            <a:spLocks noGrp="1"/>
          </p:cNvSpPr>
          <p:nvPr>
            <p:ph type="title"/>
          </p:nvPr>
        </p:nvSpPr>
        <p:spPr/>
        <p:txBody>
          <a:bodyPr/>
          <a:lstStyle/>
          <a:p>
            <a:r>
              <a:rPr lang="de-DE" dirty="0"/>
              <a:t>Mastertitelformat bearbeiten</a:t>
            </a:r>
          </a:p>
        </p:txBody>
      </p:sp>
      <p:sp>
        <p:nvSpPr>
          <p:cNvPr id="30" name="Datumsplatzhalter 29">
            <a:extLst>
              <a:ext uri="{FF2B5EF4-FFF2-40B4-BE49-F238E27FC236}">
                <a16:creationId xmlns:a16="http://schemas.microsoft.com/office/drawing/2014/main" id="{457A8C9A-A44A-4704-9507-1DCEE4A948B5}"/>
              </a:ext>
            </a:extLst>
          </p:cNvPr>
          <p:cNvSpPr>
            <a:spLocks noGrp="1"/>
          </p:cNvSpPr>
          <p:nvPr>
            <p:ph type="dt" sz="half" idx="21"/>
          </p:nvPr>
        </p:nvSpPr>
        <p:spPr>
          <a:xfrm>
            <a:off x="346075" y="6524625"/>
            <a:ext cx="2563812" cy="333377"/>
          </a:xfrm>
        </p:spPr>
        <p:txBody>
          <a:bodyPr/>
          <a:lstStyle/>
          <a:p>
            <a:r>
              <a:rPr lang="de-DE"/>
              <a:t>Das perfekt digitalisierte Unternehmen mit Zoho</a:t>
            </a:r>
          </a:p>
        </p:txBody>
      </p:sp>
      <p:sp>
        <p:nvSpPr>
          <p:cNvPr id="31" name="Fußzeilenplatzhalter 30">
            <a:extLst>
              <a:ext uri="{FF2B5EF4-FFF2-40B4-BE49-F238E27FC236}">
                <a16:creationId xmlns:a16="http://schemas.microsoft.com/office/drawing/2014/main" id="{902548D9-0BF9-41C3-AAF4-0C3D992B1A02}"/>
              </a:ext>
            </a:extLst>
          </p:cNvPr>
          <p:cNvSpPr>
            <a:spLocks noGrp="1"/>
          </p:cNvSpPr>
          <p:nvPr>
            <p:ph type="ftr" sz="quarter" idx="22"/>
          </p:nvPr>
        </p:nvSpPr>
        <p:spPr/>
        <p:txBody>
          <a:bodyPr/>
          <a:lstStyle/>
          <a:p>
            <a:r>
              <a:rPr lang="de-DE"/>
              <a:t>© IcosMedia | www.icosmedia.de</a:t>
            </a:r>
          </a:p>
        </p:txBody>
      </p:sp>
      <p:sp>
        <p:nvSpPr>
          <p:cNvPr id="32" name="Foliennummernplatzhalter 31">
            <a:extLst>
              <a:ext uri="{FF2B5EF4-FFF2-40B4-BE49-F238E27FC236}">
                <a16:creationId xmlns:a16="http://schemas.microsoft.com/office/drawing/2014/main" id="{D46BD44F-81CC-48CE-9A3A-8DE7EB59E806}"/>
              </a:ext>
            </a:extLst>
          </p:cNvPr>
          <p:cNvSpPr>
            <a:spLocks noGrp="1"/>
          </p:cNvSpPr>
          <p:nvPr>
            <p:ph type="sldNum" sz="quarter" idx="23"/>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4196967293"/>
      </p:ext>
    </p:extLst>
  </p:cSld>
  <p:clrMapOvr>
    <a:masterClrMapping/>
  </p:clrMapOvr>
  <p:extLst>
    <p:ext uri="{DCECCB84-F9BA-43D5-87BE-67443E8EF086}">
      <p15:sldGuideLst xmlns:p15="http://schemas.microsoft.com/office/powerpoint/2012/main">
        <p15:guide id="1" orient="horz" pos="176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mit Text">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8E5F3B3E-6FDF-47FC-980A-91B66CD17779}"/>
              </a:ext>
            </a:extLst>
          </p:cNvPr>
          <p:cNvSpPr>
            <a:spLocks noGrp="1"/>
          </p:cNvSpPr>
          <p:nvPr>
            <p:ph type="dt" sz="half" idx="10"/>
          </p:nvPr>
        </p:nvSpPr>
        <p:spPr>
          <a:xfrm>
            <a:off x="346075" y="6524625"/>
            <a:ext cx="2563812" cy="333377"/>
          </a:xfrm>
        </p:spPr>
        <p:txBody>
          <a:bodyPr/>
          <a:lstStyle/>
          <a:p>
            <a:r>
              <a:rPr lang="de-DE"/>
              <a:t>Das perfekt digitalisierte Unternehmen mit Zoho</a:t>
            </a:r>
          </a:p>
        </p:txBody>
      </p:sp>
      <p:sp>
        <p:nvSpPr>
          <p:cNvPr id="4" name="Fußzeilenplatzhalter 3">
            <a:extLst>
              <a:ext uri="{FF2B5EF4-FFF2-40B4-BE49-F238E27FC236}">
                <a16:creationId xmlns:a16="http://schemas.microsoft.com/office/drawing/2014/main" id="{2A40423B-1300-4919-9C63-70F20A26BA3A}"/>
              </a:ext>
            </a:extLst>
          </p:cNvPr>
          <p:cNvSpPr>
            <a:spLocks noGrp="1"/>
          </p:cNvSpPr>
          <p:nvPr>
            <p:ph type="ftr" sz="quarter" idx="11"/>
          </p:nvPr>
        </p:nvSpPr>
        <p:spPr/>
        <p:txBody>
          <a:bodyPr/>
          <a:lstStyle/>
          <a:p>
            <a:r>
              <a:rPr lang="de-DE"/>
              <a:t>© IcosMedia | www.icosmedia.de</a:t>
            </a:r>
          </a:p>
        </p:txBody>
      </p:sp>
      <p:sp>
        <p:nvSpPr>
          <p:cNvPr id="5" name="Foliennummernplatzhalter 4">
            <a:extLst>
              <a:ext uri="{FF2B5EF4-FFF2-40B4-BE49-F238E27FC236}">
                <a16:creationId xmlns:a16="http://schemas.microsoft.com/office/drawing/2014/main" id="{250B0FDC-58B9-4BE5-AE12-C5E7DA60D9C8}"/>
              </a:ext>
            </a:extLst>
          </p:cNvPr>
          <p:cNvSpPr>
            <a:spLocks noGrp="1"/>
          </p:cNvSpPr>
          <p:nvPr>
            <p:ph type="sldNum" sz="quarter" idx="12"/>
          </p:nvPr>
        </p:nvSpPr>
        <p:spPr/>
        <p:txBody>
          <a:bodyPr/>
          <a:lstStyle/>
          <a:p>
            <a:r>
              <a:rPr lang="de-DE"/>
              <a:t>| </a:t>
            </a:r>
            <a:fld id="{9B27871B-0A92-486B-8675-F9E98A4A52EF}" type="slidenum">
              <a:rPr smtClean="0"/>
              <a:pPr/>
              <a:t>‹Nr.›</a:t>
            </a:fld>
            <a:endParaRPr/>
          </a:p>
        </p:txBody>
      </p:sp>
      <p:sp>
        <p:nvSpPr>
          <p:cNvPr id="7" name="Inhaltsplatzhalter 6">
            <a:extLst>
              <a:ext uri="{FF2B5EF4-FFF2-40B4-BE49-F238E27FC236}">
                <a16:creationId xmlns:a16="http://schemas.microsoft.com/office/drawing/2014/main" id="{65741020-64A7-4D11-80E6-632D2886CCCA}"/>
              </a:ext>
            </a:extLst>
          </p:cNvPr>
          <p:cNvSpPr>
            <a:spLocks noGrp="1"/>
          </p:cNvSpPr>
          <p:nvPr>
            <p:ph sz="quarter" idx="13"/>
          </p:nvPr>
        </p:nvSpPr>
        <p:spPr>
          <a:xfrm>
            <a:off x="346075" y="885825"/>
            <a:ext cx="9215438" cy="56388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itel 7">
            <a:extLst>
              <a:ext uri="{FF2B5EF4-FFF2-40B4-BE49-F238E27FC236}">
                <a16:creationId xmlns:a16="http://schemas.microsoft.com/office/drawing/2014/main" id="{DBBEB693-CCCB-4387-A682-4D166142A46F}"/>
              </a:ext>
            </a:extLst>
          </p:cNvPr>
          <p:cNvSpPr>
            <a:spLocks noGrp="1"/>
          </p:cNvSpPr>
          <p:nvPr>
            <p:ph type="title"/>
          </p:nvPr>
        </p:nvSpPr>
        <p:spPr/>
        <p:txBody>
          <a:bodyPr/>
          <a:lstStyle/>
          <a:p>
            <a:r>
              <a:rPr lang="de-DE" dirty="0"/>
              <a:t>Mastertitelformat bearbeiten</a:t>
            </a:r>
          </a:p>
        </p:txBody>
      </p:sp>
    </p:spTree>
    <p:extLst>
      <p:ext uri="{BB962C8B-B14F-4D97-AF65-F5344CB8AC3E}">
        <p14:creationId xmlns:p14="http://schemas.microsoft.com/office/powerpoint/2010/main" val="195830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46075" y="1663103"/>
            <a:ext cx="4545013" cy="4861522"/>
          </a:xfrm>
        </p:spPr>
        <p:txBody>
          <a:bodyPr lIns="0" tIns="0" rIns="0" bIns="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Content Placeholder 3"/>
          <p:cNvSpPr>
            <a:spLocks noGrp="1"/>
          </p:cNvSpPr>
          <p:nvPr>
            <p:ph sz="half" idx="2"/>
          </p:nvPr>
        </p:nvSpPr>
        <p:spPr>
          <a:xfrm>
            <a:off x="5014913" y="1663103"/>
            <a:ext cx="4546600" cy="4861522"/>
          </a:xfrm>
        </p:spPr>
        <p:txBody>
          <a:bodyPr lIns="0" tIns="0" rIns="0" bIns="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itel 7">
            <a:extLst>
              <a:ext uri="{FF2B5EF4-FFF2-40B4-BE49-F238E27FC236}">
                <a16:creationId xmlns:a16="http://schemas.microsoft.com/office/drawing/2014/main" id="{D14ACC6F-AFE8-4CCB-B5A7-B268A14036BF}"/>
              </a:ext>
            </a:extLst>
          </p:cNvPr>
          <p:cNvSpPr>
            <a:spLocks noGrp="1"/>
          </p:cNvSpPr>
          <p:nvPr>
            <p:ph type="title"/>
          </p:nvPr>
        </p:nvSpPr>
        <p:spPr/>
        <p:txBody>
          <a:bodyPr/>
          <a:lstStyle/>
          <a:p>
            <a:r>
              <a:rPr lang="de-DE" dirty="0"/>
              <a:t>Mastertitelformat bearbeiten</a:t>
            </a:r>
          </a:p>
        </p:txBody>
      </p:sp>
      <p:sp>
        <p:nvSpPr>
          <p:cNvPr id="18" name="Datumsplatzhalter 17">
            <a:extLst>
              <a:ext uri="{FF2B5EF4-FFF2-40B4-BE49-F238E27FC236}">
                <a16:creationId xmlns:a16="http://schemas.microsoft.com/office/drawing/2014/main" id="{C92AE965-B170-4446-8D46-820351E3B11B}"/>
              </a:ext>
            </a:extLst>
          </p:cNvPr>
          <p:cNvSpPr>
            <a:spLocks noGrp="1"/>
          </p:cNvSpPr>
          <p:nvPr>
            <p:ph type="dt" sz="half" idx="10"/>
          </p:nvPr>
        </p:nvSpPr>
        <p:spPr/>
        <p:txBody>
          <a:bodyPr/>
          <a:lstStyle/>
          <a:p>
            <a:r>
              <a:rPr lang="de-DE"/>
              <a:t>Das perfekt digitalisierte Unternehmen mit Zoho</a:t>
            </a:r>
          </a:p>
        </p:txBody>
      </p:sp>
      <p:sp>
        <p:nvSpPr>
          <p:cNvPr id="19" name="Fußzeilenplatzhalter 18">
            <a:extLst>
              <a:ext uri="{FF2B5EF4-FFF2-40B4-BE49-F238E27FC236}">
                <a16:creationId xmlns:a16="http://schemas.microsoft.com/office/drawing/2014/main" id="{0C74C4ED-0524-49CF-89AA-9D4CD78D6BF4}"/>
              </a:ext>
            </a:extLst>
          </p:cNvPr>
          <p:cNvSpPr>
            <a:spLocks noGrp="1"/>
          </p:cNvSpPr>
          <p:nvPr>
            <p:ph type="ftr" sz="quarter" idx="11"/>
          </p:nvPr>
        </p:nvSpPr>
        <p:spPr/>
        <p:txBody>
          <a:bodyPr/>
          <a:lstStyle/>
          <a:p>
            <a:r>
              <a:rPr lang="de-DE"/>
              <a:t>© IcosMedia | www.icosmedia.de</a:t>
            </a:r>
          </a:p>
        </p:txBody>
      </p:sp>
      <p:sp>
        <p:nvSpPr>
          <p:cNvPr id="20" name="Foliennummernplatzhalter 19">
            <a:extLst>
              <a:ext uri="{FF2B5EF4-FFF2-40B4-BE49-F238E27FC236}">
                <a16:creationId xmlns:a16="http://schemas.microsoft.com/office/drawing/2014/main" id="{3F511A73-6632-47C8-94C2-475776C9B8C4}"/>
              </a:ext>
            </a:extLst>
          </p:cNvPr>
          <p:cNvSpPr>
            <a:spLocks noGrp="1"/>
          </p:cNvSpPr>
          <p:nvPr>
            <p:ph type="sldNum" sz="quarter" idx="12"/>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3820969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46075" y="885825"/>
            <a:ext cx="4526956" cy="550213"/>
          </a:xfrm>
        </p:spPr>
        <p:txBody>
          <a:bodyPr lIns="0" tIns="0" rIns="0" bIns="0" anchor="b">
            <a:normAutofit/>
          </a:bodyPr>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Content Placeholder 3"/>
          <p:cNvSpPr>
            <a:spLocks noGrp="1"/>
          </p:cNvSpPr>
          <p:nvPr>
            <p:ph sz="half" idx="2"/>
          </p:nvPr>
        </p:nvSpPr>
        <p:spPr>
          <a:xfrm>
            <a:off x="346075" y="1663103"/>
            <a:ext cx="4526956" cy="4861522"/>
          </a:xfrm>
        </p:spPr>
        <p:txBody>
          <a:bodyPr lIns="0" tIns="0" rIns="0" bIns="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 Placeholder 4"/>
          <p:cNvSpPr>
            <a:spLocks noGrp="1"/>
          </p:cNvSpPr>
          <p:nvPr>
            <p:ph type="body" sz="quarter" idx="3"/>
          </p:nvPr>
        </p:nvSpPr>
        <p:spPr>
          <a:xfrm>
            <a:off x="5014913" y="885825"/>
            <a:ext cx="4546600" cy="550213"/>
          </a:xfrm>
        </p:spPr>
        <p:txBody>
          <a:bodyPr lIns="0" tIns="0" rIns="0" bIns="0" anchor="b">
            <a:normAutofit/>
          </a:bodyPr>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Content Placeholder 5"/>
          <p:cNvSpPr>
            <a:spLocks noGrp="1"/>
          </p:cNvSpPr>
          <p:nvPr>
            <p:ph sz="quarter" idx="4"/>
          </p:nvPr>
        </p:nvSpPr>
        <p:spPr>
          <a:xfrm>
            <a:off x="5014913" y="1663103"/>
            <a:ext cx="4546600" cy="4861522"/>
          </a:xfrm>
        </p:spPr>
        <p:txBody>
          <a:bodyPr lIns="0" tIns="0" rIns="0" bIns="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Titel 1">
            <a:extLst>
              <a:ext uri="{FF2B5EF4-FFF2-40B4-BE49-F238E27FC236}">
                <a16:creationId xmlns:a16="http://schemas.microsoft.com/office/drawing/2014/main" id="{67D37DC9-B2C9-4235-8D5D-31DE749D6F14}"/>
              </a:ext>
            </a:extLst>
          </p:cNvPr>
          <p:cNvSpPr>
            <a:spLocks noGrp="1"/>
          </p:cNvSpPr>
          <p:nvPr>
            <p:ph type="title"/>
          </p:nvPr>
        </p:nvSpPr>
        <p:spPr/>
        <p:txBody>
          <a:bodyPr/>
          <a:lstStyle/>
          <a:p>
            <a:r>
              <a:rPr lang="de-DE" dirty="0"/>
              <a:t>Mastertitelformat bearbeiten</a:t>
            </a:r>
          </a:p>
        </p:txBody>
      </p:sp>
      <p:sp>
        <p:nvSpPr>
          <p:cNvPr id="23" name="Datumsplatzhalter 22">
            <a:extLst>
              <a:ext uri="{FF2B5EF4-FFF2-40B4-BE49-F238E27FC236}">
                <a16:creationId xmlns:a16="http://schemas.microsoft.com/office/drawing/2014/main" id="{567B7764-9035-4082-9775-1456A59A725A}"/>
              </a:ext>
            </a:extLst>
          </p:cNvPr>
          <p:cNvSpPr>
            <a:spLocks noGrp="1"/>
          </p:cNvSpPr>
          <p:nvPr>
            <p:ph type="dt" sz="half" idx="10"/>
          </p:nvPr>
        </p:nvSpPr>
        <p:spPr/>
        <p:txBody>
          <a:bodyPr/>
          <a:lstStyle/>
          <a:p>
            <a:r>
              <a:rPr lang="de-DE"/>
              <a:t>Das perfekt digitalisierte Unternehmen mit Zoho</a:t>
            </a:r>
          </a:p>
        </p:txBody>
      </p:sp>
      <p:sp>
        <p:nvSpPr>
          <p:cNvPr id="24" name="Fußzeilenplatzhalter 23">
            <a:extLst>
              <a:ext uri="{FF2B5EF4-FFF2-40B4-BE49-F238E27FC236}">
                <a16:creationId xmlns:a16="http://schemas.microsoft.com/office/drawing/2014/main" id="{59CEC48F-A11A-4F79-B7CA-FA77023FD5F8}"/>
              </a:ext>
            </a:extLst>
          </p:cNvPr>
          <p:cNvSpPr>
            <a:spLocks noGrp="1"/>
          </p:cNvSpPr>
          <p:nvPr>
            <p:ph type="ftr" sz="quarter" idx="11"/>
          </p:nvPr>
        </p:nvSpPr>
        <p:spPr/>
        <p:txBody>
          <a:bodyPr/>
          <a:lstStyle/>
          <a:p>
            <a:r>
              <a:rPr lang="de-DE"/>
              <a:t>© IcosMedia | www.icosmedia.de</a:t>
            </a:r>
          </a:p>
        </p:txBody>
      </p:sp>
      <p:sp>
        <p:nvSpPr>
          <p:cNvPr id="25" name="Foliennummernplatzhalter 24">
            <a:extLst>
              <a:ext uri="{FF2B5EF4-FFF2-40B4-BE49-F238E27FC236}">
                <a16:creationId xmlns:a16="http://schemas.microsoft.com/office/drawing/2014/main" id="{52D1EB74-78DC-4907-8821-252234802661}"/>
              </a:ext>
            </a:extLst>
          </p:cNvPr>
          <p:cNvSpPr>
            <a:spLocks noGrp="1"/>
          </p:cNvSpPr>
          <p:nvPr>
            <p:ph type="sldNum" sz="quarter" idx="12"/>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161972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ild mit Überschrift">
    <p:spTree>
      <p:nvGrpSpPr>
        <p:cNvPr id="1" name=""/>
        <p:cNvGrpSpPr/>
        <p:nvPr/>
      </p:nvGrpSpPr>
      <p:grpSpPr>
        <a:xfrm>
          <a:off x="0" y="0"/>
          <a:ext cx="0" cy="0"/>
          <a:chOff x="0" y="0"/>
          <a:chExt cx="0" cy="0"/>
        </a:xfrm>
      </p:grpSpPr>
      <p:sp>
        <p:nvSpPr>
          <p:cNvPr id="10" name="Bildplatzhalter 9">
            <a:extLst>
              <a:ext uri="{FF2B5EF4-FFF2-40B4-BE49-F238E27FC236}">
                <a16:creationId xmlns:a16="http://schemas.microsoft.com/office/drawing/2014/main" id="{27FBBC9C-8C53-476D-A75B-D8DCD3A2019D}"/>
              </a:ext>
            </a:extLst>
          </p:cNvPr>
          <p:cNvSpPr>
            <a:spLocks noGrp="1"/>
          </p:cNvSpPr>
          <p:nvPr>
            <p:ph type="pic" sz="quarter" idx="13"/>
          </p:nvPr>
        </p:nvSpPr>
        <p:spPr>
          <a:xfrm>
            <a:off x="3995130" y="333377"/>
            <a:ext cx="5566383" cy="6191248"/>
          </a:xfrm>
          <a:solidFill>
            <a:schemeClr val="bg2"/>
          </a:solidFill>
        </p:spPr>
        <p:txBody>
          <a:bodyPr anchor="ctr"/>
          <a:lstStyle>
            <a:lvl1pPr marL="0" indent="0" algn="ctr">
              <a:buNone/>
              <a:defRPr/>
            </a:lvl1pPr>
          </a:lstStyle>
          <a:p>
            <a:r>
              <a:rPr lang="de-DE" dirty="0"/>
              <a:t>Bild durch Klicken auf Symbol hinzufügen</a:t>
            </a:r>
          </a:p>
        </p:txBody>
      </p:sp>
      <p:sp>
        <p:nvSpPr>
          <p:cNvPr id="4" name="Text Placeholder 3"/>
          <p:cNvSpPr>
            <a:spLocks noGrp="1"/>
          </p:cNvSpPr>
          <p:nvPr>
            <p:ph type="body" sz="half" idx="2"/>
          </p:nvPr>
        </p:nvSpPr>
        <p:spPr>
          <a:xfrm>
            <a:off x="346075" y="2057400"/>
            <a:ext cx="3531197" cy="4467225"/>
          </a:xfrm>
        </p:spPr>
        <p:txBody>
          <a:bodyPr lIns="0" tIns="0" rIns="0" bIns="0"/>
          <a:lstStyle>
            <a:lvl1pPr marL="0" indent="0">
              <a:buNone/>
              <a:defRPr sz="1600" b="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Mastertextformat bearbeiten</a:t>
            </a:r>
          </a:p>
        </p:txBody>
      </p:sp>
      <p:sp>
        <p:nvSpPr>
          <p:cNvPr id="2" name="Titel 1">
            <a:extLst>
              <a:ext uri="{FF2B5EF4-FFF2-40B4-BE49-F238E27FC236}">
                <a16:creationId xmlns:a16="http://schemas.microsoft.com/office/drawing/2014/main" id="{85712AA1-1C13-44A8-97C7-F14CFECAA05D}"/>
              </a:ext>
            </a:extLst>
          </p:cNvPr>
          <p:cNvSpPr>
            <a:spLocks noGrp="1"/>
          </p:cNvSpPr>
          <p:nvPr>
            <p:ph type="title"/>
          </p:nvPr>
        </p:nvSpPr>
        <p:spPr>
          <a:xfrm>
            <a:off x="346075" y="333377"/>
            <a:ext cx="3531198" cy="1329595"/>
          </a:xfrm>
        </p:spPr>
        <p:txBody>
          <a:bodyPr anchor="t">
            <a:spAutoFit/>
          </a:bodyPr>
          <a:lstStyle>
            <a:lvl1pPr>
              <a:defRPr sz="3200"/>
            </a:lvl1pPr>
          </a:lstStyle>
          <a:p>
            <a:r>
              <a:rPr lang="de-DE" dirty="0"/>
              <a:t>Mastertitelformat bearbeiten</a:t>
            </a:r>
          </a:p>
        </p:txBody>
      </p:sp>
      <p:sp>
        <p:nvSpPr>
          <p:cNvPr id="18" name="Datumsplatzhalter 17">
            <a:extLst>
              <a:ext uri="{FF2B5EF4-FFF2-40B4-BE49-F238E27FC236}">
                <a16:creationId xmlns:a16="http://schemas.microsoft.com/office/drawing/2014/main" id="{67F9443F-6ADF-4DDE-B932-C3BB85845F0C}"/>
              </a:ext>
            </a:extLst>
          </p:cNvPr>
          <p:cNvSpPr>
            <a:spLocks noGrp="1"/>
          </p:cNvSpPr>
          <p:nvPr>
            <p:ph type="dt" sz="half" idx="14"/>
          </p:nvPr>
        </p:nvSpPr>
        <p:spPr/>
        <p:txBody>
          <a:bodyPr/>
          <a:lstStyle/>
          <a:p>
            <a:r>
              <a:rPr lang="de-DE"/>
              <a:t>Das perfekt digitalisierte Unternehmen mit Zoho</a:t>
            </a:r>
          </a:p>
        </p:txBody>
      </p:sp>
      <p:sp>
        <p:nvSpPr>
          <p:cNvPr id="19" name="Fußzeilenplatzhalter 18">
            <a:extLst>
              <a:ext uri="{FF2B5EF4-FFF2-40B4-BE49-F238E27FC236}">
                <a16:creationId xmlns:a16="http://schemas.microsoft.com/office/drawing/2014/main" id="{75A501F0-5FBE-447B-ADA9-56AF1244609B}"/>
              </a:ext>
            </a:extLst>
          </p:cNvPr>
          <p:cNvSpPr>
            <a:spLocks noGrp="1"/>
          </p:cNvSpPr>
          <p:nvPr>
            <p:ph type="ftr" sz="quarter" idx="15"/>
          </p:nvPr>
        </p:nvSpPr>
        <p:spPr/>
        <p:txBody>
          <a:bodyPr/>
          <a:lstStyle/>
          <a:p>
            <a:r>
              <a:rPr lang="de-DE"/>
              <a:t>© IcosMedia | www.icosmedia.de</a:t>
            </a:r>
          </a:p>
        </p:txBody>
      </p:sp>
      <p:sp>
        <p:nvSpPr>
          <p:cNvPr id="20" name="Foliennummernplatzhalter 19">
            <a:extLst>
              <a:ext uri="{FF2B5EF4-FFF2-40B4-BE49-F238E27FC236}">
                <a16:creationId xmlns:a16="http://schemas.microsoft.com/office/drawing/2014/main" id="{79541916-FBF6-40F4-A168-BAB3B8C23F4A}"/>
              </a:ext>
            </a:extLst>
          </p:cNvPr>
          <p:cNvSpPr>
            <a:spLocks noGrp="1"/>
          </p:cNvSpPr>
          <p:nvPr>
            <p:ph type="sldNum" sz="quarter" idx="16"/>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363336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14" name="Datumsplatzhalter 13">
            <a:extLst>
              <a:ext uri="{FF2B5EF4-FFF2-40B4-BE49-F238E27FC236}">
                <a16:creationId xmlns:a16="http://schemas.microsoft.com/office/drawing/2014/main" id="{50D67826-7D17-4632-954B-FEDFA2949243}"/>
              </a:ext>
            </a:extLst>
          </p:cNvPr>
          <p:cNvSpPr>
            <a:spLocks noGrp="1"/>
          </p:cNvSpPr>
          <p:nvPr>
            <p:ph type="dt" sz="half" idx="10"/>
          </p:nvPr>
        </p:nvSpPr>
        <p:spPr/>
        <p:txBody>
          <a:bodyPr/>
          <a:lstStyle/>
          <a:p>
            <a:r>
              <a:rPr lang="de-DE"/>
              <a:t>Das perfekt digitalisierte Unternehmen mit Zoho</a:t>
            </a:r>
          </a:p>
        </p:txBody>
      </p:sp>
      <p:sp>
        <p:nvSpPr>
          <p:cNvPr id="15" name="Fußzeilenplatzhalter 14">
            <a:extLst>
              <a:ext uri="{FF2B5EF4-FFF2-40B4-BE49-F238E27FC236}">
                <a16:creationId xmlns:a16="http://schemas.microsoft.com/office/drawing/2014/main" id="{57E2B973-284D-414D-8C88-1069C63C0690}"/>
              </a:ext>
            </a:extLst>
          </p:cNvPr>
          <p:cNvSpPr>
            <a:spLocks noGrp="1"/>
          </p:cNvSpPr>
          <p:nvPr>
            <p:ph type="ftr" sz="quarter" idx="11"/>
          </p:nvPr>
        </p:nvSpPr>
        <p:spPr/>
        <p:txBody>
          <a:bodyPr/>
          <a:lstStyle/>
          <a:p>
            <a:r>
              <a:rPr lang="de-DE"/>
              <a:t>© IcosMedia | www.icosmedia.de</a:t>
            </a:r>
          </a:p>
        </p:txBody>
      </p:sp>
      <p:sp>
        <p:nvSpPr>
          <p:cNvPr id="16" name="Foliennummernplatzhalter 15">
            <a:extLst>
              <a:ext uri="{FF2B5EF4-FFF2-40B4-BE49-F238E27FC236}">
                <a16:creationId xmlns:a16="http://schemas.microsoft.com/office/drawing/2014/main" id="{87D685BB-3A32-4EBE-A5AF-429156BC34B7}"/>
              </a:ext>
            </a:extLst>
          </p:cNvPr>
          <p:cNvSpPr>
            <a:spLocks noGrp="1"/>
          </p:cNvSpPr>
          <p:nvPr>
            <p:ph type="sldNum" sz="quarter" idx="12"/>
          </p:nvPr>
        </p:nvSpPr>
        <p:spPr/>
        <p:txBody>
          <a:body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1672968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FF4B4997-4B5F-A198-E85A-FE0B966D610F}"/>
              </a:ext>
            </a:extLst>
          </p:cNvPr>
          <p:cNvSpPr>
            <a:spLocks/>
          </p:cNvSpPr>
          <p:nvPr userDrawn="1"/>
        </p:nvSpPr>
        <p:spPr>
          <a:xfrm>
            <a:off x="0" y="0"/>
            <a:ext cx="9906000" cy="6858000"/>
          </a:xfrm>
          <a:prstGeom prst="rect">
            <a:avLst/>
          </a:prstGeom>
          <a:gradFill>
            <a:gsLst>
              <a:gs pos="0">
                <a:srgbClr val="D2DBE3"/>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7" name="Objekt 6" hidden="1">
            <a:extLst>
              <a:ext uri="{FF2B5EF4-FFF2-40B4-BE49-F238E27FC236}">
                <a16:creationId xmlns:a16="http://schemas.microsoft.com/office/drawing/2014/main" id="{9442C3D3-B2BC-4145-84D2-5680A147E8D6}"/>
              </a:ext>
            </a:extLst>
          </p:cNvPr>
          <p:cNvGraphicFramePr>
            <a:graphicFrameLocks noChangeAspect="1"/>
          </p:cNvGraphicFramePr>
          <p:nvPr userDrawn="1">
            <p:custDataLst>
              <p:tags r:id="rId11"/>
            </p:custDataLst>
            <p:extLst>
              <p:ext uri="{D42A27DB-BD31-4B8C-83A1-F6EECF244321}">
                <p14:modId xmlns:p14="http://schemas.microsoft.com/office/powerpoint/2010/main" val="218469654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12" imgW="352" imgH="353" progId="TCLayout.ActiveDocument.1">
                  <p:embed/>
                </p:oleObj>
              </mc:Choice>
              <mc:Fallback>
                <p:oleObj name="think-cell Folie" r:id="rId12" imgW="352" imgH="353" progId="TCLayout.ActiveDocument.1">
                  <p:embed/>
                  <p:pic>
                    <p:nvPicPr>
                      <p:cNvPr id="0" name=""/>
                      <p:cNvPicPr/>
                      <p:nvPr/>
                    </p:nvPicPr>
                    <p:blipFill>
                      <a:blip r:embed="rId13"/>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346075" y="252919"/>
            <a:ext cx="9215438" cy="499557"/>
          </a:xfrm>
          <a:prstGeom prst="rect">
            <a:avLst/>
          </a:prstGeom>
          <a:noFill/>
        </p:spPr>
        <p:txBody>
          <a:bodyPr vert="horz" lIns="0" tIns="0" rIns="0" bIns="0" rtlCol="0" anchor="ctr">
            <a:noAutofit/>
          </a:bodyPr>
          <a:lstStyle/>
          <a:p>
            <a:r>
              <a:rPr lang="de-DE" dirty="0"/>
              <a:t>Titelmasterformat durch Klicken bearbeiten</a:t>
            </a:r>
          </a:p>
        </p:txBody>
      </p:sp>
      <p:sp>
        <p:nvSpPr>
          <p:cNvPr id="3" name="Text Placeholder 2"/>
          <p:cNvSpPr>
            <a:spLocks noGrp="1"/>
          </p:cNvSpPr>
          <p:nvPr>
            <p:ph type="body" idx="1"/>
          </p:nvPr>
        </p:nvSpPr>
        <p:spPr>
          <a:xfrm>
            <a:off x="346075" y="885825"/>
            <a:ext cx="9215438" cy="5638800"/>
          </a:xfrm>
          <a:prstGeom prst="rect">
            <a:avLst/>
          </a:prstGeom>
        </p:spPr>
        <p:txBody>
          <a:bodyPr vert="horz" lIns="0" tIns="0" rIns="0" bIns="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e Placeholder 3"/>
          <p:cNvSpPr>
            <a:spLocks noGrp="1"/>
          </p:cNvSpPr>
          <p:nvPr>
            <p:ph type="dt" sz="half" idx="2"/>
          </p:nvPr>
        </p:nvSpPr>
        <p:spPr>
          <a:xfrm>
            <a:off x="346075" y="6524625"/>
            <a:ext cx="2563812" cy="333377"/>
          </a:xfrm>
          <a:prstGeom prst="rect">
            <a:avLst/>
          </a:prstGeom>
        </p:spPr>
        <p:txBody>
          <a:bodyPr vert="horz" lIns="0" tIns="0" rIns="0" bIns="0" rtlCol="0" anchor="ctr"/>
          <a:lstStyle>
            <a:lvl1pPr algn="l">
              <a:defRPr sz="800">
                <a:solidFill>
                  <a:schemeClr val="tx1"/>
                </a:solidFill>
              </a:defRPr>
            </a:lvl1pPr>
          </a:lstStyle>
          <a:p>
            <a:r>
              <a:rPr lang="de-DE"/>
              <a:t>Das perfekt digitalisierte Unternehmen mit Zoho</a:t>
            </a:r>
          </a:p>
        </p:txBody>
      </p:sp>
      <p:sp>
        <p:nvSpPr>
          <p:cNvPr id="5" name="Footer Placeholder 4"/>
          <p:cNvSpPr>
            <a:spLocks noGrp="1"/>
          </p:cNvSpPr>
          <p:nvPr>
            <p:ph type="ftr" sz="quarter" idx="3"/>
          </p:nvPr>
        </p:nvSpPr>
        <p:spPr>
          <a:xfrm>
            <a:off x="2909888" y="6524625"/>
            <a:ext cx="6593681" cy="333377"/>
          </a:xfrm>
          <a:prstGeom prst="rect">
            <a:avLst/>
          </a:prstGeom>
        </p:spPr>
        <p:txBody>
          <a:bodyPr vert="horz" lIns="0" tIns="0" rIns="0" bIns="0" rtlCol="0" anchor="ctr"/>
          <a:lstStyle>
            <a:lvl1pPr algn="r">
              <a:defRPr sz="800">
                <a:solidFill>
                  <a:schemeClr val="tx1"/>
                </a:solidFill>
              </a:defRPr>
            </a:lvl1pPr>
          </a:lstStyle>
          <a:p>
            <a:r>
              <a:rPr lang="de-DE"/>
              <a:t>© IcosMedia | www.icosmedia.de</a:t>
            </a:r>
          </a:p>
        </p:txBody>
      </p:sp>
      <p:sp>
        <p:nvSpPr>
          <p:cNvPr id="6" name="Slide Number Placeholder 5"/>
          <p:cNvSpPr>
            <a:spLocks noGrp="1"/>
          </p:cNvSpPr>
          <p:nvPr>
            <p:ph type="sldNum" sz="quarter" idx="4"/>
          </p:nvPr>
        </p:nvSpPr>
        <p:spPr>
          <a:xfrm>
            <a:off x="9536762" y="6524625"/>
            <a:ext cx="369238" cy="333377"/>
          </a:xfrm>
          <a:prstGeom prst="rect">
            <a:avLst/>
          </a:prstGeom>
        </p:spPr>
        <p:txBody>
          <a:bodyPr vert="horz" wrap="none" lIns="0" tIns="0" rIns="0" bIns="0" rtlCol="0" anchor="ctr"/>
          <a:lstStyle>
            <a:lvl1pPr algn="l">
              <a:defRPr lang="de-DE" sz="800" smtClean="0">
                <a:solidFill>
                  <a:schemeClr val="tx1"/>
                </a:solidFill>
              </a:defRPr>
            </a:lvl1pPr>
          </a:lstStyle>
          <a:p>
            <a:r>
              <a:rPr lang="de-DE"/>
              <a:t>| </a:t>
            </a:r>
            <a:fld id="{9B27871B-0A92-486B-8675-F9E98A4A52EF}" type="slidenum">
              <a:rPr smtClean="0"/>
              <a:pPr/>
              <a:t>‹Nr.›</a:t>
            </a:fld>
            <a:endParaRPr/>
          </a:p>
        </p:txBody>
      </p:sp>
    </p:spTree>
    <p:extLst>
      <p:ext uri="{BB962C8B-B14F-4D97-AF65-F5344CB8AC3E}">
        <p14:creationId xmlns:p14="http://schemas.microsoft.com/office/powerpoint/2010/main" val="3385155767"/>
      </p:ext>
    </p:extLst>
  </p:cSld>
  <p:clrMap bg1="lt1" tx1="dk1" bg2="lt2" tx2="dk2" accent1="accent1" accent2="accent2" accent3="accent3" accent4="accent4" accent5="accent5" accent6="accent6" hlink="hlink" folHlink="folHlink"/>
  <p:sldLayoutIdLst>
    <p:sldLayoutId id="2147483676" r:id="rId1"/>
    <p:sldLayoutId id="2147483666" r:id="rId2"/>
    <p:sldLayoutId id="2147483673" r:id="rId3"/>
    <p:sldLayoutId id="2147483678" r:id="rId4"/>
    <p:sldLayoutId id="2147483679" r:id="rId5"/>
    <p:sldLayoutId id="2147483664" r:id="rId6"/>
    <p:sldLayoutId id="2147483665" r:id="rId7"/>
    <p:sldLayoutId id="2147483677" r:id="rId8"/>
    <p:sldLayoutId id="2147483667" r:id="rId9"/>
  </p:sldLayoutIdLst>
  <p:hf hdr="0"/>
  <p:txStyles>
    <p:title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180000" indent="-1800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1pPr>
      <a:lvl2pPr marL="360000" indent="-1800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2pPr>
      <a:lvl3pPr marL="539750" indent="-18415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3pPr>
      <a:lvl4pPr marL="717550" indent="-1778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4pPr>
      <a:lvl5pPr marL="895350" indent="-177800" algn="l" defTabSz="914400" rtl="0" eaLnBrk="1" latinLnBrk="0" hangingPunct="1">
        <a:lnSpc>
          <a:spcPct val="100000"/>
        </a:lnSpc>
        <a:spcBef>
          <a:spcPts val="6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7" userDrawn="1">
          <p15:clr>
            <a:srgbClr val="F26B43"/>
          </p15:clr>
        </p15:guide>
        <p15:guide id="4" orient="horz" pos="558" userDrawn="1">
          <p15:clr>
            <a:srgbClr val="F26B43"/>
          </p15:clr>
        </p15:guide>
        <p15:guide id="5" orient="horz" pos="476" userDrawn="1">
          <p15:clr>
            <a:srgbClr val="F26B43"/>
          </p15:clr>
        </p15:guide>
        <p15:guide id="6" orient="horz" pos="4110" userDrawn="1">
          <p15:clr>
            <a:srgbClr val="F26B43"/>
          </p15:clr>
        </p15:guide>
        <p15:guide id="7" pos="602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263.jpg"/></Relationships>
</file>

<file path=ppt/slides/_rels/slide102.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5.svg"/><Relationship Id="rId3" Type="http://schemas.openxmlformats.org/officeDocument/2006/relationships/image" Target="../media/image2.png"/><Relationship Id="rId7" Type="http://schemas.openxmlformats.org/officeDocument/2006/relationships/image" Target="../media/image57.svg"/><Relationship Id="rId12" Type="http://schemas.openxmlformats.org/officeDocument/2006/relationships/image" Target="../media/image54.png"/><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47.svg"/><Relationship Id="rId10" Type="http://schemas.openxmlformats.org/officeDocument/2006/relationships/image" Target="../media/image60.png"/><Relationship Id="rId4" Type="http://schemas.openxmlformats.org/officeDocument/2006/relationships/image" Target="../media/image46.png"/><Relationship Id="rId9" Type="http://schemas.openxmlformats.org/officeDocument/2006/relationships/image" Target="../media/image53.svg"/><Relationship Id="rId14" Type="http://schemas.openxmlformats.org/officeDocument/2006/relationships/image" Target="../media/image263.jpg"/></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263.jpg"/></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263.jpg"/><Relationship Id="rId4" Type="http://schemas.openxmlformats.org/officeDocument/2006/relationships/image" Target="../media/image264.png"/></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263.jpg"/><Relationship Id="rId4" Type="http://schemas.openxmlformats.org/officeDocument/2006/relationships/image" Target="../media/image265.png"/></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268.png"/><Relationship Id="rId5" Type="http://schemas.openxmlformats.org/officeDocument/2006/relationships/image" Target="../media/image267.png"/><Relationship Id="rId4" Type="http://schemas.openxmlformats.org/officeDocument/2006/relationships/image" Target="../media/image266.png"/></Relationships>
</file>

<file path=ppt/slides/_rels/slide107.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png"/><Relationship Id="rId7" Type="http://schemas.openxmlformats.org/officeDocument/2006/relationships/image" Target="../media/image271.png"/><Relationship Id="rId12" Type="http://schemas.openxmlformats.org/officeDocument/2006/relationships/image" Target="../media/image263.jp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96.png"/><Relationship Id="rId11" Type="http://schemas.openxmlformats.org/officeDocument/2006/relationships/image" Target="../media/image275.png"/><Relationship Id="rId5" Type="http://schemas.openxmlformats.org/officeDocument/2006/relationships/image" Target="../media/image270.svg"/><Relationship Id="rId10" Type="http://schemas.openxmlformats.org/officeDocument/2006/relationships/image" Target="../media/image274.png"/><Relationship Id="rId4" Type="http://schemas.openxmlformats.org/officeDocument/2006/relationships/image" Target="../media/image269.png"/><Relationship Id="rId9" Type="http://schemas.openxmlformats.org/officeDocument/2006/relationships/image" Target="../media/image273.png"/></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276.jpg"/></Relationships>
</file>

<file path=ppt/slides/_rels/slide111.xml.rels><?xml version="1.0" encoding="UTF-8" standalone="yes"?>
<Relationships xmlns="http://schemas.openxmlformats.org/package/2006/relationships"><Relationship Id="rId8" Type="http://schemas.openxmlformats.org/officeDocument/2006/relationships/image" Target="../media/image280.svg"/><Relationship Id="rId3" Type="http://schemas.openxmlformats.org/officeDocument/2006/relationships/image" Target="../media/image2.png"/><Relationship Id="rId7" Type="http://schemas.openxmlformats.org/officeDocument/2006/relationships/image" Target="../media/image279.png"/><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image" Target="../media/image278.svg"/><Relationship Id="rId11" Type="http://schemas.openxmlformats.org/officeDocument/2006/relationships/image" Target="../media/image276.jpg"/><Relationship Id="rId5" Type="http://schemas.openxmlformats.org/officeDocument/2006/relationships/image" Target="../media/image277.png"/><Relationship Id="rId10" Type="http://schemas.openxmlformats.org/officeDocument/2006/relationships/image" Target="../media/image47.svg"/><Relationship Id="rId4" Type="http://schemas.openxmlformats.org/officeDocument/2006/relationships/image" Target="../media/image196.png"/><Relationship Id="rId9" Type="http://schemas.openxmlformats.org/officeDocument/2006/relationships/image" Target="../media/image46.png"/></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6.jp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81.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276.jpg"/><Relationship Id="rId4" Type="http://schemas.openxmlformats.org/officeDocument/2006/relationships/image" Target="../media/image282.png"/></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276.jpg"/><Relationship Id="rId4" Type="http://schemas.openxmlformats.org/officeDocument/2006/relationships/image" Target="../media/image283.png"/></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284.jpg"/></Relationships>
</file>

<file path=ppt/slides/_rels/slide116.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image" Target="../media/image2.png"/><Relationship Id="rId7" Type="http://schemas.openxmlformats.org/officeDocument/2006/relationships/image" Target="../media/image288.png"/><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285.png"/><Relationship Id="rId9" Type="http://schemas.openxmlformats.org/officeDocument/2006/relationships/image" Target="../media/image284.jpg"/></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290.jpg"/></Relationships>
</file>

<file path=ppt/slides/_rels/slide118.xml.rels><?xml version="1.0" encoding="UTF-8" standalone="yes"?>
<Relationships xmlns="http://schemas.openxmlformats.org/package/2006/relationships"><Relationship Id="rId8" Type="http://schemas.openxmlformats.org/officeDocument/2006/relationships/image" Target="../media/image292.png"/><Relationship Id="rId13" Type="http://schemas.openxmlformats.org/officeDocument/2006/relationships/image" Target="../media/image290.jpg"/><Relationship Id="rId3" Type="http://schemas.openxmlformats.org/officeDocument/2006/relationships/image" Target="../media/image2.png"/><Relationship Id="rId7" Type="http://schemas.openxmlformats.org/officeDocument/2006/relationships/image" Target="../media/image291.png"/><Relationship Id="rId12" Type="http://schemas.openxmlformats.org/officeDocument/2006/relationships/image" Target="../media/image296.png"/><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image" Target="../media/image196.png"/><Relationship Id="rId11" Type="http://schemas.openxmlformats.org/officeDocument/2006/relationships/image" Target="../media/image295.png"/><Relationship Id="rId5" Type="http://schemas.openxmlformats.org/officeDocument/2006/relationships/image" Target="../media/image270.svg"/><Relationship Id="rId10" Type="http://schemas.openxmlformats.org/officeDocument/2006/relationships/image" Target="../media/image294.png"/><Relationship Id="rId4" Type="http://schemas.openxmlformats.org/officeDocument/2006/relationships/image" Target="../media/image269.png"/><Relationship Id="rId9" Type="http://schemas.openxmlformats.org/officeDocument/2006/relationships/image" Target="../media/image293.png"/></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290.jp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svg"/><Relationship Id="rId3" Type="http://schemas.openxmlformats.org/officeDocument/2006/relationships/image" Target="../media/image2.png"/><Relationship Id="rId21" Type="http://schemas.openxmlformats.org/officeDocument/2006/relationships/image" Target="../media/image28.png"/><Relationship Id="rId7" Type="http://schemas.openxmlformats.org/officeDocument/2006/relationships/image" Target="../media/image14.sv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notesSlide" Target="../notesSlides/notesSlide12.xml"/><Relationship Id="rId16" Type="http://schemas.openxmlformats.org/officeDocument/2006/relationships/image" Target="../media/image23.svg"/><Relationship Id="rId20" Type="http://schemas.openxmlformats.org/officeDocument/2006/relationships/image" Target="../media/image27.sv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svg"/><Relationship Id="rId24" Type="http://schemas.openxmlformats.org/officeDocument/2006/relationships/image" Target="../media/image31.svg"/><Relationship Id="rId5" Type="http://schemas.openxmlformats.org/officeDocument/2006/relationships/image" Target="../media/image12.sv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sv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svg"/><Relationship Id="rId22" Type="http://schemas.openxmlformats.org/officeDocument/2006/relationships/image" Target="../media/image29.svg"/><Relationship Id="rId27" Type="http://schemas.openxmlformats.org/officeDocument/2006/relationships/image" Target="../media/image34.png"/></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297.jpg"/></Relationships>
</file>

<file path=ppt/slides/_rels/slide121.xml.rels><?xml version="1.0" encoding="UTF-8" standalone="yes"?>
<Relationships xmlns="http://schemas.openxmlformats.org/package/2006/relationships"><Relationship Id="rId8" Type="http://schemas.openxmlformats.org/officeDocument/2006/relationships/image" Target="../media/image299.png"/><Relationship Id="rId3" Type="http://schemas.openxmlformats.org/officeDocument/2006/relationships/image" Target="../media/image2.png"/><Relationship Id="rId7" Type="http://schemas.openxmlformats.org/officeDocument/2006/relationships/image" Target="../media/image298.png"/><Relationship Id="rId2" Type="http://schemas.openxmlformats.org/officeDocument/2006/relationships/notesSlide" Target="../notesSlides/notesSlide121.xml"/><Relationship Id="rId1" Type="http://schemas.openxmlformats.org/officeDocument/2006/relationships/slideLayout" Target="../slideLayouts/slideLayout2.xml"/><Relationship Id="rId6" Type="http://schemas.openxmlformats.org/officeDocument/2006/relationships/image" Target="../media/image292.png"/><Relationship Id="rId5" Type="http://schemas.openxmlformats.org/officeDocument/2006/relationships/image" Target="../media/image270.svg"/><Relationship Id="rId10" Type="http://schemas.openxmlformats.org/officeDocument/2006/relationships/image" Target="../media/image297.jpg"/><Relationship Id="rId4" Type="http://schemas.openxmlformats.org/officeDocument/2006/relationships/image" Target="../media/image269.png"/><Relationship Id="rId9" Type="http://schemas.openxmlformats.org/officeDocument/2006/relationships/image" Target="../media/image300.png"/></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301.png"/></Relationships>
</file>

<file path=ppt/slides/_rels/slide123.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2.png"/><Relationship Id="rId7" Type="http://schemas.openxmlformats.org/officeDocument/2006/relationships/image" Target="../media/image174.png"/><Relationship Id="rId12" Type="http://schemas.openxmlformats.org/officeDocument/2006/relationships/image" Target="../media/image179.png"/><Relationship Id="rId2" Type="http://schemas.openxmlformats.org/officeDocument/2006/relationships/notesSlide" Target="../notesSlides/notesSlide123.xml"/><Relationship Id="rId1" Type="http://schemas.openxmlformats.org/officeDocument/2006/relationships/slideLayout" Target="../slideLayouts/slideLayout2.xml"/><Relationship Id="rId6" Type="http://schemas.openxmlformats.org/officeDocument/2006/relationships/image" Target="../media/image173.png"/><Relationship Id="rId11" Type="http://schemas.openxmlformats.org/officeDocument/2006/relationships/image" Target="../media/image178.png"/><Relationship Id="rId5" Type="http://schemas.openxmlformats.org/officeDocument/2006/relationships/image" Target="../media/image172.png"/><Relationship Id="rId10" Type="http://schemas.openxmlformats.org/officeDocument/2006/relationships/image" Target="../media/image177.png"/><Relationship Id="rId4" Type="http://schemas.openxmlformats.org/officeDocument/2006/relationships/image" Target="../media/image171.png"/><Relationship Id="rId9" Type="http://schemas.openxmlformats.org/officeDocument/2006/relationships/image" Target="../media/image176.png"/></Relationships>
</file>

<file path=ppt/slides/_rels/slide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8" Type="http://schemas.openxmlformats.org/officeDocument/2006/relationships/image" Target="../media/image304.emf"/><Relationship Id="rId13" Type="http://schemas.openxmlformats.org/officeDocument/2006/relationships/image" Target="../media/image309.emf"/><Relationship Id="rId3" Type="http://schemas.openxmlformats.org/officeDocument/2006/relationships/image" Target="../media/image2.png"/><Relationship Id="rId7" Type="http://schemas.openxmlformats.org/officeDocument/2006/relationships/image" Target="../media/image303.emf"/><Relationship Id="rId12" Type="http://schemas.openxmlformats.org/officeDocument/2006/relationships/image" Target="../media/image308.emf"/><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302.emf"/><Relationship Id="rId11" Type="http://schemas.openxmlformats.org/officeDocument/2006/relationships/image" Target="../media/image307.emf"/><Relationship Id="rId5" Type="http://schemas.openxmlformats.org/officeDocument/2006/relationships/hyperlink" Target="https://icos.li/umsetzung-webinar" TargetMode="External"/><Relationship Id="rId10" Type="http://schemas.openxmlformats.org/officeDocument/2006/relationships/image" Target="../media/image306.emf"/><Relationship Id="rId4" Type="http://schemas.openxmlformats.org/officeDocument/2006/relationships/image" Target="../media/image214.jpg"/><Relationship Id="rId9" Type="http://schemas.openxmlformats.org/officeDocument/2006/relationships/image" Target="../media/image305.emf"/><Relationship Id="rId14" Type="http://schemas.openxmlformats.org/officeDocument/2006/relationships/image" Target="../media/image310.e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svg"/><Relationship Id="rId18" Type="http://schemas.openxmlformats.org/officeDocument/2006/relationships/image" Target="../media/image50.png"/><Relationship Id="rId26" Type="http://schemas.openxmlformats.org/officeDocument/2006/relationships/image" Target="../media/image58.png"/><Relationship Id="rId3" Type="http://schemas.openxmlformats.org/officeDocument/2006/relationships/image" Target="../media/image2.png"/><Relationship Id="rId21" Type="http://schemas.openxmlformats.org/officeDocument/2006/relationships/image" Target="../media/image53.svg"/><Relationship Id="rId7" Type="http://schemas.openxmlformats.org/officeDocument/2006/relationships/image" Target="../media/image39.svg"/><Relationship Id="rId12" Type="http://schemas.openxmlformats.org/officeDocument/2006/relationships/image" Target="../media/image44.png"/><Relationship Id="rId17" Type="http://schemas.openxmlformats.org/officeDocument/2006/relationships/image" Target="../media/image49.svg"/><Relationship Id="rId25" Type="http://schemas.openxmlformats.org/officeDocument/2006/relationships/image" Target="../media/image57.svg"/><Relationship Id="rId2" Type="http://schemas.openxmlformats.org/officeDocument/2006/relationships/notesSlide" Target="../notesSlides/notesSlide18.xml"/><Relationship Id="rId16" Type="http://schemas.openxmlformats.org/officeDocument/2006/relationships/image" Target="../media/image48.png"/><Relationship Id="rId20" Type="http://schemas.openxmlformats.org/officeDocument/2006/relationships/image" Target="../media/image52.png"/><Relationship Id="rId29" Type="http://schemas.openxmlformats.org/officeDocument/2006/relationships/image" Target="../media/image61.sv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svg"/><Relationship Id="rId24" Type="http://schemas.openxmlformats.org/officeDocument/2006/relationships/image" Target="../media/image56.png"/><Relationship Id="rId5" Type="http://schemas.openxmlformats.org/officeDocument/2006/relationships/image" Target="../media/image37.svg"/><Relationship Id="rId15" Type="http://schemas.openxmlformats.org/officeDocument/2006/relationships/image" Target="../media/image47.svg"/><Relationship Id="rId23" Type="http://schemas.openxmlformats.org/officeDocument/2006/relationships/image" Target="../media/image55.svg"/><Relationship Id="rId28" Type="http://schemas.openxmlformats.org/officeDocument/2006/relationships/image" Target="../media/image60.png"/><Relationship Id="rId10" Type="http://schemas.openxmlformats.org/officeDocument/2006/relationships/image" Target="../media/image42.png"/><Relationship Id="rId19" Type="http://schemas.openxmlformats.org/officeDocument/2006/relationships/image" Target="../media/image51.svg"/><Relationship Id="rId4" Type="http://schemas.openxmlformats.org/officeDocument/2006/relationships/image" Target="../media/image36.png"/><Relationship Id="rId9" Type="http://schemas.openxmlformats.org/officeDocument/2006/relationships/image" Target="../media/image41.sv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9.svg"/></Relationships>
</file>

<file path=ppt/slides/_rels/slide19.xml.rels><?xml version="1.0" encoding="UTF-8" standalone="yes"?>
<Relationships xmlns="http://schemas.openxmlformats.org/package/2006/relationships"><Relationship Id="rId13" Type="http://schemas.openxmlformats.org/officeDocument/2006/relationships/image" Target="../media/image71.png"/><Relationship Id="rId18" Type="http://schemas.openxmlformats.org/officeDocument/2006/relationships/image" Target="../media/image76.png"/><Relationship Id="rId26" Type="http://schemas.openxmlformats.org/officeDocument/2006/relationships/image" Target="../media/image84.png"/><Relationship Id="rId39" Type="http://schemas.openxmlformats.org/officeDocument/2006/relationships/image" Target="../media/image97.png"/><Relationship Id="rId21" Type="http://schemas.openxmlformats.org/officeDocument/2006/relationships/image" Target="../media/image79.png"/><Relationship Id="rId34" Type="http://schemas.openxmlformats.org/officeDocument/2006/relationships/image" Target="../media/image92.png"/><Relationship Id="rId42" Type="http://schemas.openxmlformats.org/officeDocument/2006/relationships/image" Target="../media/image100.png"/><Relationship Id="rId47" Type="http://schemas.openxmlformats.org/officeDocument/2006/relationships/image" Target="../media/image105.png"/><Relationship Id="rId7" Type="http://schemas.openxmlformats.org/officeDocument/2006/relationships/image" Target="../media/image65.png"/><Relationship Id="rId2" Type="http://schemas.openxmlformats.org/officeDocument/2006/relationships/notesSlide" Target="../notesSlides/notesSlide19.xml"/><Relationship Id="rId16" Type="http://schemas.openxmlformats.org/officeDocument/2006/relationships/image" Target="../media/image74.png"/><Relationship Id="rId29" Type="http://schemas.openxmlformats.org/officeDocument/2006/relationships/image" Target="../media/image87.png"/><Relationship Id="rId11" Type="http://schemas.openxmlformats.org/officeDocument/2006/relationships/image" Target="../media/image69.png"/><Relationship Id="rId24" Type="http://schemas.openxmlformats.org/officeDocument/2006/relationships/image" Target="../media/image82.png"/><Relationship Id="rId32" Type="http://schemas.openxmlformats.org/officeDocument/2006/relationships/image" Target="../media/image90.png"/><Relationship Id="rId37" Type="http://schemas.openxmlformats.org/officeDocument/2006/relationships/image" Target="../media/image95.png"/><Relationship Id="rId40" Type="http://schemas.openxmlformats.org/officeDocument/2006/relationships/image" Target="../media/image98.png"/><Relationship Id="rId45" Type="http://schemas.openxmlformats.org/officeDocument/2006/relationships/image" Target="../media/image103.png"/><Relationship Id="rId5" Type="http://schemas.openxmlformats.org/officeDocument/2006/relationships/image" Target="../media/image63.png"/><Relationship Id="rId15" Type="http://schemas.openxmlformats.org/officeDocument/2006/relationships/image" Target="../media/image73.png"/><Relationship Id="rId23" Type="http://schemas.openxmlformats.org/officeDocument/2006/relationships/image" Target="../media/image81.png"/><Relationship Id="rId28" Type="http://schemas.openxmlformats.org/officeDocument/2006/relationships/image" Target="../media/image86.png"/><Relationship Id="rId36" Type="http://schemas.openxmlformats.org/officeDocument/2006/relationships/image" Target="../media/image94.png"/><Relationship Id="rId49" Type="http://schemas.openxmlformats.org/officeDocument/2006/relationships/image" Target="../media/image107.png"/><Relationship Id="rId10" Type="http://schemas.openxmlformats.org/officeDocument/2006/relationships/image" Target="../media/image68.png"/><Relationship Id="rId19" Type="http://schemas.openxmlformats.org/officeDocument/2006/relationships/image" Target="../media/image77.png"/><Relationship Id="rId31" Type="http://schemas.openxmlformats.org/officeDocument/2006/relationships/image" Target="../media/image89.png"/><Relationship Id="rId44" Type="http://schemas.openxmlformats.org/officeDocument/2006/relationships/image" Target="../media/image102.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image" Target="../media/image85.png"/><Relationship Id="rId30" Type="http://schemas.openxmlformats.org/officeDocument/2006/relationships/image" Target="../media/image88.png"/><Relationship Id="rId35" Type="http://schemas.openxmlformats.org/officeDocument/2006/relationships/image" Target="../media/image93.png"/><Relationship Id="rId43" Type="http://schemas.openxmlformats.org/officeDocument/2006/relationships/image" Target="../media/image101.png"/><Relationship Id="rId48" Type="http://schemas.openxmlformats.org/officeDocument/2006/relationships/image" Target="../media/image106.png"/><Relationship Id="rId8" Type="http://schemas.openxmlformats.org/officeDocument/2006/relationships/image" Target="../media/image66.png"/><Relationship Id="rId3" Type="http://schemas.openxmlformats.org/officeDocument/2006/relationships/image" Target="../media/image2.png"/><Relationship Id="rId12" Type="http://schemas.openxmlformats.org/officeDocument/2006/relationships/image" Target="../media/image70.png"/><Relationship Id="rId17" Type="http://schemas.openxmlformats.org/officeDocument/2006/relationships/image" Target="../media/image75.png"/><Relationship Id="rId25" Type="http://schemas.openxmlformats.org/officeDocument/2006/relationships/image" Target="../media/image83.png"/><Relationship Id="rId33" Type="http://schemas.openxmlformats.org/officeDocument/2006/relationships/image" Target="../media/image91.png"/><Relationship Id="rId38" Type="http://schemas.openxmlformats.org/officeDocument/2006/relationships/image" Target="../media/image96.png"/><Relationship Id="rId46" Type="http://schemas.openxmlformats.org/officeDocument/2006/relationships/image" Target="../media/image104.png"/><Relationship Id="rId20" Type="http://schemas.openxmlformats.org/officeDocument/2006/relationships/image" Target="../media/image78.png"/><Relationship Id="rId41"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6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8.e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8.e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8.e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12.svg"/><Relationship Id="rId5" Type="http://schemas.openxmlformats.org/officeDocument/2006/relationships/image" Target="../media/image111.png"/><Relationship Id="rId4" Type="http://schemas.openxmlformats.org/officeDocument/2006/relationships/image" Target="../media/image110.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14.gi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17.svg"/><Relationship Id="rId5" Type="http://schemas.openxmlformats.org/officeDocument/2006/relationships/image" Target="../media/image116.png"/><Relationship Id="rId4" Type="http://schemas.openxmlformats.org/officeDocument/2006/relationships/image" Target="../media/image115.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7.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120.svg"/><Relationship Id="rId4" Type="http://schemas.openxmlformats.org/officeDocument/2006/relationships/image" Target="../media/image119.png"/></Relationships>
</file>

<file path=ppt/slides/_rels/slide33.xml.rels><?xml version="1.0" encoding="UTF-8" standalone="yes"?>
<Relationships xmlns="http://schemas.openxmlformats.org/package/2006/relationships"><Relationship Id="rId3" Type="http://schemas.openxmlformats.org/officeDocument/2006/relationships/hyperlink" Target="https://www.zoho.com/gdpr.html" TargetMode="External"/><Relationship Id="rId7"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s://www.zoho.com/de/trust.html?lb=de" TargetMode="External"/><Relationship Id="rId5" Type="http://schemas.openxmlformats.org/officeDocument/2006/relationships/hyperlink" Target="https://www.zoho.com/blog/general/zoho-data-centers-in-europe.htm" TargetMode="Externa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125.svg"/><Relationship Id="rId3" Type="http://schemas.openxmlformats.org/officeDocument/2006/relationships/image" Target="../media/image2.png"/><Relationship Id="rId7" Type="http://schemas.openxmlformats.org/officeDocument/2006/relationships/image" Target="../media/image124.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svg"/><Relationship Id="rId10" Type="http://schemas.openxmlformats.org/officeDocument/2006/relationships/image" Target="../media/image127.svg"/><Relationship Id="rId4" Type="http://schemas.openxmlformats.org/officeDocument/2006/relationships/image" Target="../media/image121.png"/><Relationship Id="rId9" Type="http://schemas.openxmlformats.org/officeDocument/2006/relationships/image" Target="../media/image126.png"/></Relationships>
</file>

<file path=ppt/slides/_rels/slide37.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33.svg"/><Relationship Id="rId18" Type="http://schemas.openxmlformats.org/officeDocument/2006/relationships/image" Target="../media/image134.png"/><Relationship Id="rId3" Type="http://schemas.openxmlformats.org/officeDocument/2006/relationships/image" Target="../media/image2.png"/><Relationship Id="rId21" Type="http://schemas.openxmlformats.org/officeDocument/2006/relationships/image" Target="../media/image137.svg"/><Relationship Id="rId7" Type="http://schemas.openxmlformats.org/officeDocument/2006/relationships/image" Target="../media/image129.svg"/><Relationship Id="rId12" Type="http://schemas.openxmlformats.org/officeDocument/2006/relationships/image" Target="../media/image32.png"/><Relationship Id="rId17" Type="http://schemas.openxmlformats.org/officeDocument/2006/relationships/image" Target="../media/image133.svg"/><Relationship Id="rId25" Type="http://schemas.openxmlformats.org/officeDocument/2006/relationships/image" Target="../media/image125.svg"/><Relationship Id="rId2" Type="http://schemas.openxmlformats.org/officeDocument/2006/relationships/notesSlide" Target="../notesSlides/notesSlide37.xml"/><Relationship Id="rId16" Type="http://schemas.openxmlformats.org/officeDocument/2006/relationships/image" Target="../media/image132.png"/><Relationship Id="rId20"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128.png"/><Relationship Id="rId11" Type="http://schemas.openxmlformats.org/officeDocument/2006/relationships/image" Target="../media/image131.svg"/><Relationship Id="rId24" Type="http://schemas.openxmlformats.org/officeDocument/2006/relationships/image" Target="../media/image124.png"/><Relationship Id="rId5" Type="http://schemas.openxmlformats.org/officeDocument/2006/relationships/image" Target="../media/image122.svg"/><Relationship Id="rId15" Type="http://schemas.openxmlformats.org/officeDocument/2006/relationships/image" Target="../media/image127.svg"/><Relationship Id="rId23" Type="http://schemas.openxmlformats.org/officeDocument/2006/relationships/image" Target="../media/image123.png"/><Relationship Id="rId10" Type="http://schemas.openxmlformats.org/officeDocument/2006/relationships/image" Target="../media/image130.png"/><Relationship Id="rId19" Type="http://schemas.openxmlformats.org/officeDocument/2006/relationships/image" Target="../media/image135.svg"/><Relationship Id="rId4" Type="http://schemas.openxmlformats.org/officeDocument/2006/relationships/image" Target="../media/image121.png"/><Relationship Id="rId9" Type="http://schemas.openxmlformats.org/officeDocument/2006/relationships/image" Target="../media/image120.svg"/><Relationship Id="rId14" Type="http://schemas.openxmlformats.org/officeDocument/2006/relationships/image" Target="../media/image126.png"/><Relationship Id="rId22" Type="http://schemas.openxmlformats.org/officeDocument/2006/relationships/image" Target="../media/image138.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42.png"/><Relationship Id="rId4" Type="http://schemas.openxmlformats.org/officeDocument/2006/relationships/image" Target="../media/image141.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svg"/><Relationship Id="rId18" Type="http://schemas.openxmlformats.org/officeDocument/2006/relationships/image" Target="../media/image159.png"/><Relationship Id="rId26" Type="http://schemas.openxmlformats.org/officeDocument/2006/relationships/image" Target="../media/image167.png"/><Relationship Id="rId3" Type="http://schemas.openxmlformats.org/officeDocument/2006/relationships/image" Target="../media/image2.png"/><Relationship Id="rId21" Type="http://schemas.openxmlformats.org/officeDocument/2006/relationships/image" Target="../media/image162.svg"/><Relationship Id="rId7" Type="http://schemas.openxmlformats.org/officeDocument/2006/relationships/image" Target="../media/image148.svg"/><Relationship Id="rId12" Type="http://schemas.openxmlformats.org/officeDocument/2006/relationships/image" Target="../media/image153.png"/><Relationship Id="rId17" Type="http://schemas.openxmlformats.org/officeDocument/2006/relationships/image" Target="../media/image158.svg"/><Relationship Id="rId25" Type="http://schemas.openxmlformats.org/officeDocument/2006/relationships/image" Target="../media/image166.svg"/><Relationship Id="rId2" Type="http://schemas.openxmlformats.org/officeDocument/2006/relationships/notesSlide" Target="../notesSlides/notesSlide49.xml"/><Relationship Id="rId16" Type="http://schemas.openxmlformats.org/officeDocument/2006/relationships/image" Target="../media/image157.png"/><Relationship Id="rId20" Type="http://schemas.openxmlformats.org/officeDocument/2006/relationships/image" Target="../media/image161.png"/><Relationship Id="rId29" Type="http://schemas.openxmlformats.org/officeDocument/2006/relationships/image" Target="../media/image170.svg"/><Relationship Id="rId1" Type="http://schemas.openxmlformats.org/officeDocument/2006/relationships/slideLayout" Target="../slideLayouts/slideLayout2.xml"/><Relationship Id="rId6" Type="http://schemas.openxmlformats.org/officeDocument/2006/relationships/image" Target="../media/image147.png"/><Relationship Id="rId11" Type="http://schemas.openxmlformats.org/officeDocument/2006/relationships/image" Target="../media/image152.svg"/><Relationship Id="rId24" Type="http://schemas.openxmlformats.org/officeDocument/2006/relationships/image" Target="../media/image165.png"/><Relationship Id="rId5" Type="http://schemas.openxmlformats.org/officeDocument/2006/relationships/image" Target="../media/image146.svg"/><Relationship Id="rId15" Type="http://schemas.openxmlformats.org/officeDocument/2006/relationships/image" Target="../media/image156.svg"/><Relationship Id="rId23" Type="http://schemas.openxmlformats.org/officeDocument/2006/relationships/image" Target="../media/image164.svg"/><Relationship Id="rId28" Type="http://schemas.openxmlformats.org/officeDocument/2006/relationships/image" Target="../media/image169.png"/><Relationship Id="rId10" Type="http://schemas.openxmlformats.org/officeDocument/2006/relationships/image" Target="../media/image151.png"/><Relationship Id="rId19" Type="http://schemas.openxmlformats.org/officeDocument/2006/relationships/image" Target="../media/image160.svg"/><Relationship Id="rId4" Type="http://schemas.openxmlformats.org/officeDocument/2006/relationships/image" Target="../media/image145.png"/><Relationship Id="rId9" Type="http://schemas.openxmlformats.org/officeDocument/2006/relationships/image" Target="../media/image150.svg"/><Relationship Id="rId14" Type="http://schemas.openxmlformats.org/officeDocument/2006/relationships/image" Target="../media/image155.png"/><Relationship Id="rId22" Type="http://schemas.openxmlformats.org/officeDocument/2006/relationships/image" Target="../media/image163.png"/><Relationship Id="rId27" Type="http://schemas.openxmlformats.org/officeDocument/2006/relationships/image" Target="../media/image168.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2.png"/><Relationship Id="rId7" Type="http://schemas.openxmlformats.org/officeDocument/2006/relationships/image" Target="../media/image174.png"/><Relationship Id="rId12" Type="http://schemas.openxmlformats.org/officeDocument/2006/relationships/image" Target="../media/image179.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73.png"/><Relationship Id="rId11" Type="http://schemas.openxmlformats.org/officeDocument/2006/relationships/image" Target="../media/image178.png"/><Relationship Id="rId5" Type="http://schemas.openxmlformats.org/officeDocument/2006/relationships/image" Target="../media/image172.png"/><Relationship Id="rId10" Type="http://schemas.openxmlformats.org/officeDocument/2006/relationships/image" Target="../media/image177.png"/><Relationship Id="rId4" Type="http://schemas.openxmlformats.org/officeDocument/2006/relationships/image" Target="../media/image171.png"/><Relationship Id="rId9" Type="http://schemas.openxmlformats.org/officeDocument/2006/relationships/image" Target="../media/image176.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8" Type="http://schemas.openxmlformats.org/officeDocument/2006/relationships/image" Target="../media/image184.png"/><Relationship Id="rId13" Type="http://schemas.openxmlformats.org/officeDocument/2006/relationships/image" Target="../media/image189.emf"/><Relationship Id="rId3" Type="http://schemas.openxmlformats.org/officeDocument/2006/relationships/image" Target="../media/image2.png"/><Relationship Id="rId7" Type="http://schemas.openxmlformats.org/officeDocument/2006/relationships/image" Target="../media/image183.png"/><Relationship Id="rId12" Type="http://schemas.openxmlformats.org/officeDocument/2006/relationships/image" Target="../media/image188.png"/><Relationship Id="rId17" Type="http://schemas.openxmlformats.org/officeDocument/2006/relationships/image" Target="../media/image193.png"/><Relationship Id="rId2" Type="http://schemas.openxmlformats.org/officeDocument/2006/relationships/notesSlide" Target="../notesSlides/notesSlide60.xml"/><Relationship Id="rId16" Type="http://schemas.openxmlformats.org/officeDocument/2006/relationships/image" Target="../media/image192.svg"/><Relationship Id="rId1" Type="http://schemas.openxmlformats.org/officeDocument/2006/relationships/slideLayout" Target="../slideLayouts/slideLayout2.xml"/><Relationship Id="rId6" Type="http://schemas.openxmlformats.org/officeDocument/2006/relationships/image" Target="../media/image182.png"/><Relationship Id="rId11" Type="http://schemas.openxmlformats.org/officeDocument/2006/relationships/image" Target="../media/image187.png"/><Relationship Id="rId5" Type="http://schemas.openxmlformats.org/officeDocument/2006/relationships/image" Target="../media/image181.png"/><Relationship Id="rId15" Type="http://schemas.openxmlformats.org/officeDocument/2006/relationships/image" Target="../media/image191.png"/><Relationship Id="rId10" Type="http://schemas.openxmlformats.org/officeDocument/2006/relationships/image" Target="../media/image186.png"/><Relationship Id="rId4" Type="http://schemas.openxmlformats.org/officeDocument/2006/relationships/image" Target="../media/image180.png"/><Relationship Id="rId9" Type="http://schemas.openxmlformats.org/officeDocument/2006/relationships/image" Target="../media/image185.png"/><Relationship Id="rId14" Type="http://schemas.openxmlformats.org/officeDocument/2006/relationships/image" Target="../media/image190.emf"/></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94.jp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94.jpg"/></Relationships>
</file>

<file path=ppt/slides/_rels/slide63.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2.png"/><Relationship Id="rId7" Type="http://schemas.openxmlformats.org/officeDocument/2006/relationships/image" Target="../media/image198.sv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195.emf"/><Relationship Id="rId9" Type="http://schemas.openxmlformats.org/officeDocument/2006/relationships/image" Target="../media/image200.svg"/></Relationships>
</file>

<file path=ppt/slides/_rels/slide64.xml.rels><?xml version="1.0" encoding="UTF-8" standalone="yes"?>
<Relationships xmlns="http://schemas.openxmlformats.org/package/2006/relationships"><Relationship Id="rId8" Type="http://schemas.openxmlformats.org/officeDocument/2006/relationships/image" Target="../media/image204.svg"/><Relationship Id="rId3" Type="http://schemas.openxmlformats.org/officeDocument/2006/relationships/image" Target="../media/image2.png"/><Relationship Id="rId7" Type="http://schemas.openxmlformats.org/officeDocument/2006/relationships/image" Target="../media/image203.png"/><Relationship Id="rId12" Type="http://schemas.openxmlformats.org/officeDocument/2006/relationships/image" Target="../media/image208.sv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202.svg"/><Relationship Id="rId11" Type="http://schemas.openxmlformats.org/officeDocument/2006/relationships/image" Target="../media/image207.png"/><Relationship Id="rId5" Type="http://schemas.openxmlformats.org/officeDocument/2006/relationships/image" Target="../media/image201.png"/><Relationship Id="rId10" Type="http://schemas.openxmlformats.org/officeDocument/2006/relationships/image" Target="../media/image206.svg"/><Relationship Id="rId4" Type="http://schemas.openxmlformats.org/officeDocument/2006/relationships/image" Target="../media/image195.emf"/><Relationship Id="rId9" Type="http://schemas.openxmlformats.org/officeDocument/2006/relationships/image" Target="../media/image205.png"/></Relationships>
</file>

<file path=ppt/slides/_rels/slide65.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2.png"/><Relationship Id="rId7" Type="http://schemas.openxmlformats.org/officeDocument/2006/relationships/image" Target="../media/image211.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174.png"/><Relationship Id="rId9" Type="http://schemas.openxmlformats.org/officeDocument/2006/relationships/image" Target="../media/image212.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194.jp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194.jp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194.jpg"/><Relationship Id="rId4" Type="http://schemas.openxmlformats.org/officeDocument/2006/relationships/image" Target="../media/image213.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194.jpg"/><Relationship Id="rId4" Type="http://schemas.openxmlformats.org/officeDocument/2006/relationships/image" Target="../media/image13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214.jpg"/></Relationships>
</file>

<file path=ppt/slides/_rels/slide7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217.png"/><Relationship Id="rId11" Type="http://schemas.openxmlformats.org/officeDocument/2006/relationships/image" Target="../media/image214.jpg"/><Relationship Id="rId5" Type="http://schemas.openxmlformats.org/officeDocument/2006/relationships/image" Target="../media/image216.png"/><Relationship Id="rId10" Type="http://schemas.openxmlformats.org/officeDocument/2006/relationships/image" Target="../media/image219.svg"/><Relationship Id="rId4" Type="http://schemas.openxmlformats.org/officeDocument/2006/relationships/image" Target="../media/image215.png"/><Relationship Id="rId9" Type="http://schemas.openxmlformats.org/officeDocument/2006/relationships/image" Target="../media/image218.png"/></Relationships>
</file>

<file path=ppt/slides/_rels/slide7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png"/><Relationship Id="rId7" Type="http://schemas.openxmlformats.org/officeDocument/2006/relationships/image" Target="../media/image41.sv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220.png"/><Relationship Id="rId10" Type="http://schemas.openxmlformats.org/officeDocument/2006/relationships/image" Target="../media/image214.jpg"/><Relationship Id="rId4" Type="http://schemas.openxmlformats.org/officeDocument/2006/relationships/image" Target="../media/image215.png"/><Relationship Id="rId9" Type="http://schemas.openxmlformats.org/officeDocument/2006/relationships/image" Target="../media/image45.sv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4.jp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221.pn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4.jp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223.png"/><Relationship Id="rId5" Type="http://schemas.openxmlformats.org/officeDocument/2006/relationships/image" Target="../media/image222.png"/><Relationship Id="rId4" Type="http://schemas.openxmlformats.org/officeDocument/2006/relationships/image" Target="../media/image216.pn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224.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214.jpg"/><Relationship Id="rId5" Type="http://schemas.openxmlformats.org/officeDocument/2006/relationships/image" Target="../media/image226.png"/><Relationship Id="rId4" Type="http://schemas.openxmlformats.org/officeDocument/2006/relationships/image" Target="../media/image225.pn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4.jp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229.svg"/><Relationship Id="rId5" Type="http://schemas.openxmlformats.org/officeDocument/2006/relationships/image" Target="../media/image228.png"/><Relationship Id="rId4" Type="http://schemas.openxmlformats.org/officeDocument/2006/relationships/image" Target="../media/image227.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214.jpg"/><Relationship Id="rId4" Type="http://schemas.openxmlformats.org/officeDocument/2006/relationships/image" Target="../media/image230.emf"/></Relationships>
</file>

<file path=ppt/slides/_rels/slide79.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png"/><Relationship Id="rId7" Type="http://schemas.openxmlformats.org/officeDocument/2006/relationships/image" Target="../media/image193.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231.png"/><Relationship Id="rId5" Type="http://schemas.openxmlformats.org/officeDocument/2006/relationships/image" Target="../media/image187.png"/><Relationship Id="rId4" Type="http://schemas.openxmlformats.org/officeDocument/2006/relationships/image" Target="../media/image181.png"/><Relationship Id="rId9" Type="http://schemas.openxmlformats.org/officeDocument/2006/relationships/image" Target="../media/image214.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233.png"/></Relationships>
</file>

<file path=ppt/slides/_rels/slide81.xml.rels><?xml version="1.0" encoding="UTF-8" standalone="yes"?>
<Relationships xmlns="http://schemas.openxmlformats.org/package/2006/relationships"><Relationship Id="rId8" Type="http://schemas.openxmlformats.org/officeDocument/2006/relationships/image" Target="../media/image214.jpg"/><Relationship Id="rId3" Type="http://schemas.openxmlformats.org/officeDocument/2006/relationships/image" Target="../media/image2.png"/><Relationship Id="rId7" Type="http://schemas.openxmlformats.org/officeDocument/2006/relationships/image" Target="../media/image57.sv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235.png"/><Relationship Id="rId4" Type="http://schemas.openxmlformats.org/officeDocument/2006/relationships/image" Target="../media/image234.png"/></Relationships>
</file>

<file path=ppt/slides/_rels/slide82.xml.rels><?xml version="1.0" encoding="UTF-8" standalone="yes"?>
<Relationships xmlns="http://schemas.openxmlformats.org/package/2006/relationships"><Relationship Id="rId8" Type="http://schemas.openxmlformats.org/officeDocument/2006/relationships/image" Target="../media/image238.png"/><Relationship Id="rId13" Type="http://schemas.openxmlformats.org/officeDocument/2006/relationships/image" Target="../media/image204.svg"/><Relationship Id="rId18" Type="http://schemas.openxmlformats.org/officeDocument/2006/relationships/image" Target="../media/image242.png"/><Relationship Id="rId3" Type="http://schemas.openxmlformats.org/officeDocument/2006/relationships/image" Target="../media/image2.png"/><Relationship Id="rId7" Type="http://schemas.openxmlformats.org/officeDocument/2006/relationships/image" Target="../media/image237.svg"/><Relationship Id="rId12" Type="http://schemas.openxmlformats.org/officeDocument/2006/relationships/image" Target="../media/image203.png"/><Relationship Id="rId17" Type="http://schemas.openxmlformats.org/officeDocument/2006/relationships/image" Target="../media/image206.svg"/><Relationship Id="rId2" Type="http://schemas.openxmlformats.org/officeDocument/2006/relationships/notesSlide" Target="../notesSlides/notesSlide82.xml"/><Relationship Id="rId16" Type="http://schemas.openxmlformats.org/officeDocument/2006/relationships/image" Target="../media/image205.png"/><Relationship Id="rId20" Type="http://schemas.openxmlformats.org/officeDocument/2006/relationships/image" Target="../media/image214.jpg"/><Relationship Id="rId1" Type="http://schemas.openxmlformats.org/officeDocument/2006/relationships/slideLayout" Target="../slideLayouts/slideLayout2.xml"/><Relationship Id="rId6" Type="http://schemas.openxmlformats.org/officeDocument/2006/relationships/image" Target="../media/image236.png"/><Relationship Id="rId11" Type="http://schemas.openxmlformats.org/officeDocument/2006/relationships/image" Target="../media/image241.svg"/><Relationship Id="rId5" Type="http://schemas.openxmlformats.org/officeDocument/2006/relationships/image" Target="../media/image12.svg"/><Relationship Id="rId15" Type="http://schemas.openxmlformats.org/officeDocument/2006/relationships/image" Target="../media/image202.svg"/><Relationship Id="rId10" Type="http://schemas.openxmlformats.org/officeDocument/2006/relationships/image" Target="../media/image240.png"/><Relationship Id="rId19" Type="http://schemas.openxmlformats.org/officeDocument/2006/relationships/image" Target="../media/image243.svg"/><Relationship Id="rId4" Type="http://schemas.openxmlformats.org/officeDocument/2006/relationships/image" Target="../media/image11.png"/><Relationship Id="rId9" Type="http://schemas.openxmlformats.org/officeDocument/2006/relationships/image" Target="../media/image239.svg"/><Relationship Id="rId14" Type="http://schemas.openxmlformats.org/officeDocument/2006/relationships/image" Target="../media/image201.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244.jp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244.jpg"/><Relationship Id="rId4" Type="http://schemas.openxmlformats.org/officeDocument/2006/relationships/image" Target="../media/image245.png"/></Relationships>
</file>

<file path=ppt/slides/_rels/slide85.xml.rels><?xml version="1.0" encoding="UTF-8" standalone="yes"?>
<Relationships xmlns="http://schemas.openxmlformats.org/package/2006/relationships"><Relationship Id="rId8" Type="http://schemas.openxmlformats.org/officeDocument/2006/relationships/image" Target="../media/image247.svg"/><Relationship Id="rId3" Type="http://schemas.openxmlformats.org/officeDocument/2006/relationships/image" Target="../media/image2.png"/><Relationship Id="rId7" Type="http://schemas.openxmlformats.org/officeDocument/2006/relationships/image" Target="../media/image246.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200.svg"/><Relationship Id="rId5" Type="http://schemas.openxmlformats.org/officeDocument/2006/relationships/image" Target="../media/image199.png"/><Relationship Id="rId4" Type="http://schemas.openxmlformats.org/officeDocument/2006/relationships/image" Target="../media/image196.png"/><Relationship Id="rId9" Type="http://schemas.openxmlformats.org/officeDocument/2006/relationships/image" Target="../media/image244.jp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244.jp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244.jpg"/><Relationship Id="rId4" Type="http://schemas.openxmlformats.org/officeDocument/2006/relationships/image" Target="../media/image248.png"/></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249.jpg"/></Relationships>
</file>

<file path=ppt/slides/_rels/slide89.xml.rels><?xml version="1.0" encoding="UTF-8" standalone="yes"?>
<Relationships xmlns="http://schemas.openxmlformats.org/package/2006/relationships"><Relationship Id="rId8" Type="http://schemas.openxmlformats.org/officeDocument/2006/relationships/image" Target="../media/image206.svg"/><Relationship Id="rId3" Type="http://schemas.openxmlformats.org/officeDocument/2006/relationships/image" Target="../media/image2.png"/><Relationship Id="rId7" Type="http://schemas.openxmlformats.org/officeDocument/2006/relationships/image" Target="../media/image205.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252.png"/><Relationship Id="rId11" Type="http://schemas.openxmlformats.org/officeDocument/2006/relationships/image" Target="../media/image249.jpg"/><Relationship Id="rId5" Type="http://schemas.openxmlformats.org/officeDocument/2006/relationships/image" Target="../media/image251.png"/><Relationship Id="rId10" Type="http://schemas.openxmlformats.org/officeDocument/2006/relationships/image" Target="../media/image254.svg"/><Relationship Id="rId4" Type="http://schemas.openxmlformats.org/officeDocument/2006/relationships/image" Target="../media/image250.png"/><Relationship Id="rId9" Type="http://schemas.openxmlformats.org/officeDocument/2006/relationships/image" Target="../media/image25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icos.li/amazon" TargetMode="External"/><Relationship Id="rId4" Type="http://schemas.openxmlformats.org/officeDocument/2006/relationships/hyperlink" Target="https://icos.li/buch"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image" Target="../media/image249.jpg"/><Relationship Id="rId4" Type="http://schemas.openxmlformats.org/officeDocument/2006/relationships/image" Target="../media/image255.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249.jpg"/><Relationship Id="rId5" Type="http://schemas.openxmlformats.org/officeDocument/2006/relationships/image" Target="../media/image223.png"/><Relationship Id="rId4" Type="http://schemas.openxmlformats.org/officeDocument/2006/relationships/image" Target="../media/image256.png"/></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249.jp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9.jp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57.pn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249.jpg"/><Relationship Id="rId4" Type="http://schemas.openxmlformats.org/officeDocument/2006/relationships/image" Target="../media/image258.gif"/></Relationships>
</file>

<file path=ppt/slides/_rels/slide95.xml.rels><?xml version="1.0" encoding="UTF-8" standalone="yes"?>
<Relationships xmlns="http://schemas.openxmlformats.org/package/2006/relationships"><Relationship Id="rId8" Type="http://schemas.openxmlformats.org/officeDocument/2006/relationships/image" Target="../media/image249.jpg"/><Relationship Id="rId3" Type="http://schemas.openxmlformats.org/officeDocument/2006/relationships/image" Target="../media/image2.png"/><Relationship Id="rId7" Type="http://schemas.openxmlformats.org/officeDocument/2006/relationships/image" Target="../media/image47.sv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260.png"/><Relationship Id="rId4" Type="http://schemas.openxmlformats.org/officeDocument/2006/relationships/image" Target="../media/image259.pn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9.jp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61.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9.jpg"/><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62.pn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249.jp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E63F2-0DAD-0447-4516-9FE79C75642B}"/>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81B774F0-449B-8EFB-72FE-1869344A5D99}"/>
              </a:ext>
            </a:extLst>
          </p:cNvPr>
          <p:cNvSpPr txBox="1"/>
          <p:nvPr/>
        </p:nvSpPr>
        <p:spPr>
          <a:xfrm>
            <a:off x="0" y="981716"/>
            <a:ext cx="4953000" cy="3999133"/>
          </a:xfrm>
          <a:prstGeom prst="rect">
            <a:avLst/>
          </a:prstGeom>
          <a:noFill/>
        </p:spPr>
        <p:txBody>
          <a:bodyPr wrap="square" lIns="72000" tIns="72000" rIns="72000" bIns="72000" rtlCol="0" anchor="ctr">
            <a:noAutofit/>
          </a:bodyPr>
          <a:lstStyle/>
          <a:p>
            <a:pPr algn="ctr">
              <a:spcBef>
                <a:spcPts val="600"/>
              </a:spcBef>
            </a:pPr>
            <a:r>
              <a:rPr lang="de-DE" sz="2400" dirty="0">
                <a:solidFill>
                  <a:srgbClr val="44536F"/>
                </a:solidFill>
              </a:rPr>
              <a:t>Live-Workshop</a:t>
            </a:r>
          </a:p>
          <a:p>
            <a:pPr algn="ctr">
              <a:spcBef>
                <a:spcPts val="600"/>
              </a:spcBef>
            </a:pPr>
            <a:endParaRPr lang="de-DE" sz="2400" b="1" dirty="0">
              <a:solidFill>
                <a:srgbClr val="44536F"/>
              </a:solidFill>
            </a:endParaRPr>
          </a:p>
          <a:p>
            <a:pPr algn="ctr">
              <a:spcBef>
                <a:spcPts val="600"/>
              </a:spcBef>
            </a:pPr>
            <a:r>
              <a:rPr lang="de-DE" sz="2400" b="1" dirty="0">
                <a:solidFill>
                  <a:srgbClr val="44536F"/>
                </a:solidFill>
              </a:rPr>
              <a:t>Das perfekt digitalisierte Unternehmen mit Zoho CRM</a:t>
            </a:r>
          </a:p>
          <a:p>
            <a:pPr algn="ctr">
              <a:spcBef>
                <a:spcPts val="600"/>
              </a:spcBef>
            </a:pPr>
            <a:endParaRPr lang="de-DE" sz="2400" b="1" dirty="0">
              <a:solidFill>
                <a:srgbClr val="44536F"/>
              </a:solidFill>
            </a:endParaRPr>
          </a:p>
          <a:p>
            <a:pPr algn="ctr">
              <a:spcBef>
                <a:spcPts val="600"/>
              </a:spcBef>
            </a:pPr>
            <a:r>
              <a:rPr lang="de-DE" sz="2400" dirty="0">
                <a:solidFill>
                  <a:srgbClr val="44536F"/>
                </a:solidFill>
              </a:rPr>
              <a:t>Wie du mit Zoho CRM dein Unternehmen digitalisierst und automatisierst</a:t>
            </a:r>
          </a:p>
        </p:txBody>
      </p:sp>
      <p:sp>
        <p:nvSpPr>
          <p:cNvPr id="3" name="Fußzeilenplatzhalter 2">
            <a:extLst>
              <a:ext uri="{FF2B5EF4-FFF2-40B4-BE49-F238E27FC236}">
                <a16:creationId xmlns:a16="http://schemas.microsoft.com/office/drawing/2014/main" id="{7FB0DA6F-01F1-B298-E4E0-B807B1288586}"/>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DA3F1431-F247-3DB3-C86E-55C067E6FA5A}"/>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4" name="Foliennummernplatzhalter 3">
            <a:extLst>
              <a:ext uri="{FF2B5EF4-FFF2-40B4-BE49-F238E27FC236}">
                <a16:creationId xmlns:a16="http://schemas.microsoft.com/office/drawing/2014/main" id="{EB713A4E-CB4A-C383-1DBD-4FF6190F4310}"/>
              </a:ext>
            </a:extLst>
          </p:cNvPr>
          <p:cNvSpPr>
            <a:spLocks noGrp="1"/>
          </p:cNvSpPr>
          <p:nvPr>
            <p:ph type="sldNum" sz="quarter" idx="12"/>
          </p:nvPr>
        </p:nvSpPr>
        <p:spPr/>
        <p:txBody>
          <a:bodyPr/>
          <a:lstStyle/>
          <a:p>
            <a:r>
              <a:rPr lang="de-DE"/>
              <a:t>| </a:t>
            </a:r>
            <a:fld id="{9B27871B-0A92-486B-8675-F9E98A4A52EF}" type="slidenum">
              <a:rPr smtClean="0"/>
              <a:pPr/>
              <a:t>1</a:t>
            </a:fld>
            <a:endParaRPr dirty="0"/>
          </a:p>
        </p:txBody>
      </p:sp>
      <p:pic>
        <p:nvPicPr>
          <p:cNvPr id="12" name="Grafik 11">
            <a:extLst>
              <a:ext uri="{FF2B5EF4-FFF2-40B4-BE49-F238E27FC236}">
                <a16:creationId xmlns:a16="http://schemas.microsoft.com/office/drawing/2014/main" id="{58603994-841C-931D-5118-516B1A8C24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D505ECEC-2587-BCCD-0FEF-D77FF53739DD}"/>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E7806558-9CD9-DFCC-BB31-3985F6447B60}"/>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94BBD3A2-3999-577F-9D12-41E74229ABB2}"/>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EB44629C-6C59-F197-80C9-E0EFC25B4DA9}"/>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0A2FBC0F-C963-72AF-16F0-A2CA8762F1A9}"/>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A1256221-544B-E702-202F-D3D342F7C21F}"/>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718BBB02-B865-7B58-F479-840250F07C49}"/>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029B298D-2DA3-3AAC-5DD3-98F396B40845}"/>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E3F02D9A-D058-3C70-1BD6-0CD2E952755B}"/>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80475ED0-C353-DF69-16CB-33CB86B67C1E}"/>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F70306D8-9CFB-1BCF-FFC2-8C58C5F9180D}"/>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57D2B7B1-0213-88EC-50DA-BB360E0C8FD5}"/>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2B632C8E-939D-9FF1-C879-BCC53FC8D1B8}"/>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A4604E7B-A323-D7E8-5801-6667665206E6}"/>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79F1A615-F00C-6600-79A0-4BCC8CE18539}"/>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A11E0E74-1950-3A67-04D6-BF2B6C5C9658}"/>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F99D64B1-F80C-7CE9-05EE-F29F07881C3D}"/>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542D7C92-A713-01B0-C138-247E8D9EF08E}"/>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85642262-36FF-AF56-B504-5E19DAE29AF6}"/>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C9276E22-44DE-A75E-B36B-714F90C33014}"/>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4DD9E767-5107-9EAA-D432-D1F2BD111D5A}"/>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
        <p:nvSpPr>
          <p:cNvPr id="10" name="Textfeld 9">
            <a:extLst>
              <a:ext uri="{FF2B5EF4-FFF2-40B4-BE49-F238E27FC236}">
                <a16:creationId xmlns:a16="http://schemas.microsoft.com/office/drawing/2014/main" id="{4FE6A33F-2E99-CE4D-85A8-0E394544A3E9}"/>
              </a:ext>
            </a:extLst>
          </p:cNvPr>
          <p:cNvSpPr txBox="1"/>
          <p:nvPr/>
        </p:nvSpPr>
        <p:spPr>
          <a:xfrm>
            <a:off x="0" y="4554939"/>
            <a:ext cx="4953000" cy="1756468"/>
          </a:xfrm>
          <a:prstGeom prst="rect">
            <a:avLst/>
          </a:prstGeom>
          <a:noFill/>
        </p:spPr>
        <p:txBody>
          <a:bodyPr wrap="square" lIns="72000" tIns="72000" rIns="72000" bIns="72000" rtlCol="0" anchor="ctr">
            <a:noAutofit/>
          </a:bodyPr>
          <a:lstStyle/>
          <a:p>
            <a:pPr algn="ctr">
              <a:spcBef>
                <a:spcPts val="600"/>
              </a:spcBef>
            </a:pPr>
            <a:r>
              <a:rPr lang="de-DE" sz="2400" dirty="0">
                <a:solidFill>
                  <a:srgbClr val="44536F"/>
                </a:solidFill>
              </a:rPr>
              <a:t>Thomas Stahl</a:t>
            </a:r>
          </a:p>
        </p:txBody>
      </p:sp>
      <p:sp>
        <p:nvSpPr>
          <p:cNvPr id="11" name="Textfeld 10">
            <a:extLst>
              <a:ext uri="{FF2B5EF4-FFF2-40B4-BE49-F238E27FC236}">
                <a16:creationId xmlns:a16="http://schemas.microsoft.com/office/drawing/2014/main" id="{89B20585-8C94-EE21-7549-8F4557531095}"/>
              </a:ext>
            </a:extLst>
          </p:cNvPr>
          <p:cNvSpPr txBox="1"/>
          <p:nvPr/>
        </p:nvSpPr>
        <p:spPr>
          <a:xfrm>
            <a:off x="2415209" y="3906078"/>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spTree>
    <p:extLst>
      <p:ext uri="{BB962C8B-B14F-4D97-AF65-F5344CB8AC3E}">
        <p14:creationId xmlns:p14="http://schemas.microsoft.com/office/powerpoint/2010/main" val="2431269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0FF5C-2A0E-3A13-A2E3-4C2DC2AD14B9}"/>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83EF4085-1B7D-A766-7CC0-A4EAC79E2901}"/>
              </a:ext>
            </a:extLst>
          </p:cNvPr>
          <p:cNvSpPr txBox="1"/>
          <p:nvPr/>
        </p:nvSpPr>
        <p:spPr>
          <a:xfrm>
            <a:off x="0" y="1"/>
            <a:ext cx="4953000" cy="685800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Jedes Unternehmen braucht </a:t>
            </a:r>
            <a:br>
              <a:rPr lang="de-DE" sz="2000" b="1" dirty="0">
                <a:solidFill>
                  <a:srgbClr val="44536F"/>
                </a:solidFill>
              </a:rPr>
            </a:br>
            <a:r>
              <a:rPr lang="de-DE" sz="2000" b="1" dirty="0">
                <a:solidFill>
                  <a:srgbClr val="44536F"/>
                </a:solidFill>
              </a:rPr>
              <a:t>ein CRM-System</a:t>
            </a:r>
          </a:p>
        </p:txBody>
      </p:sp>
      <p:sp>
        <p:nvSpPr>
          <p:cNvPr id="26" name="Titel 25">
            <a:extLst>
              <a:ext uri="{FF2B5EF4-FFF2-40B4-BE49-F238E27FC236}">
                <a16:creationId xmlns:a16="http://schemas.microsoft.com/office/drawing/2014/main" id="{98FF6805-953C-5604-4489-E1249A9BF341}"/>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Alle Kunden-Systeme brauchen ein CRM-System</a:t>
            </a:r>
          </a:p>
        </p:txBody>
      </p:sp>
      <p:sp>
        <p:nvSpPr>
          <p:cNvPr id="3" name="Fußzeilenplatzhalter 2">
            <a:extLst>
              <a:ext uri="{FF2B5EF4-FFF2-40B4-BE49-F238E27FC236}">
                <a16:creationId xmlns:a16="http://schemas.microsoft.com/office/drawing/2014/main" id="{55392CB7-C40F-3A96-28B2-651BB7D805FC}"/>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AC9AAB28-94D3-9281-B9F1-46BAE2430127}"/>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4716C442-96A7-FBBC-10D1-96CE8CEFEADA}"/>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a:t>
            </a:r>
          </a:p>
        </p:txBody>
      </p:sp>
      <p:sp>
        <p:nvSpPr>
          <p:cNvPr id="4" name="Foliennummernplatzhalter 3">
            <a:extLst>
              <a:ext uri="{FF2B5EF4-FFF2-40B4-BE49-F238E27FC236}">
                <a16:creationId xmlns:a16="http://schemas.microsoft.com/office/drawing/2014/main" id="{0405277C-7A8C-CF32-1B7B-6525BEA5F2FC}"/>
              </a:ext>
            </a:extLst>
          </p:cNvPr>
          <p:cNvSpPr>
            <a:spLocks noGrp="1"/>
          </p:cNvSpPr>
          <p:nvPr>
            <p:ph type="sldNum" sz="quarter" idx="12"/>
          </p:nvPr>
        </p:nvSpPr>
        <p:spPr/>
        <p:txBody>
          <a:bodyPr/>
          <a:lstStyle/>
          <a:p>
            <a:r>
              <a:rPr lang="de-DE"/>
              <a:t>| </a:t>
            </a:r>
            <a:fld id="{9B27871B-0A92-486B-8675-F9E98A4A52EF}" type="slidenum">
              <a:rPr smtClean="0"/>
              <a:pPr/>
              <a:t>10</a:t>
            </a:fld>
            <a:endParaRPr dirty="0"/>
          </a:p>
        </p:txBody>
      </p:sp>
      <p:pic>
        <p:nvPicPr>
          <p:cNvPr id="12" name="Grafik 11">
            <a:extLst>
              <a:ext uri="{FF2B5EF4-FFF2-40B4-BE49-F238E27FC236}">
                <a16:creationId xmlns:a16="http://schemas.microsoft.com/office/drawing/2014/main" id="{F01E2595-7161-9420-53BB-329C99931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CFA67D4B-4DAF-C43F-A0F3-F2B5C26B0933}"/>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D5AF6B2D-AA62-8928-3E65-05AD836ECEBA}"/>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486A9C31-8B17-83AB-A660-E2B37BF82C9B}"/>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63CFDC09-601D-A530-7F98-BCC9A1A85EC3}"/>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7CE11E00-8775-3C00-651D-CF3354740314}"/>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8625425B-4885-2B6C-3178-DE981FE59DF5}"/>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3D0CFB3C-6D7E-A84F-BD0D-E946E5C90DE8}"/>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AE06BD82-01BD-BD00-F589-17231FC45FD9}"/>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C7C5B36F-CB47-12D8-FBC5-E107EAB54E6D}"/>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FE73A5DC-2EE2-BC62-CD8D-BFCF07724B97}"/>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9E78D097-8697-A595-7896-C26CFCA6231E}"/>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433E6F5B-0CB5-0658-52BA-581F4725A5E5}"/>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AF73B5DF-4448-1F15-43DB-298276B96469}"/>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E24C8427-DE02-66B1-577F-6E4D32B1C084}"/>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580758F6-C428-218B-920D-4CEFF09E0E7F}"/>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DB115561-44A7-AC89-A057-0CE32B7D6469}"/>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E23B24A4-4604-2B00-1D82-FB9A9ED1345C}"/>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91225581-E022-CEC8-5F24-C9B73977A32D}"/>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915896D0-9E8C-2DC3-AF24-BF11B03F820A}"/>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8F7788B6-30FA-1279-E590-78358DB14EB3}"/>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B2494E41-4F50-7EC0-8997-C35E2CC58495}"/>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167899435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04E80-ACED-1A94-1FE9-FD3F22DFCECC}"/>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1B910999-B16D-C8B2-26EF-8F7D3A087C04}"/>
              </a:ext>
            </a:extLst>
          </p:cNvPr>
          <p:cNvSpPr/>
          <p:nvPr/>
        </p:nvSpPr>
        <p:spPr>
          <a:xfrm>
            <a:off x="344487"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automatische Verknüpfung zwischen Auftrag und Abrechnung</a:t>
            </a:r>
          </a:p>
        </p:txBody>
      </p:sp>
      <p:sp>
        <p:nvSpPr>
          <p:cNvPr id="44" name="Rechteck 43">
            <a:extLst>
              <a:ext uri="{FF2B5EF4-FFF2-40B4-BE49-F238E27FC236}">
                <a16:creationId xmlns:a16="http://schemas.microsoft.com/office/drawing/2014/main" id="{41A6D48B-70D9-4D77-7174-264ECAE96BBE}"/>
              </a:ext>
            </a:extLst>
          </p:cNvPr>
          <p:cNvSpPr/>
          <p:nvPr/>
        </p:nvSpPr>
        <p:spPr>
          <a:xfrm>
            <a:off x="344486" y="885824"/>
            <a:ext cx="9215440" cy="360000"/>
          </a:xfrm>
          <a:prstGeom prst="rect">
            <a:avLst/>
          </a:prstGeom>
          <a:solidFill>
            <a:srgbClr val="FFEFEF"/>
          </a:solidFill>
          <a:ln w="8144" cap="flat">
            <a:solidFill>
              <a:schemeClr val="bg1">
                <a:lumMod val="50000"/>
              </a:schemeClr>
            </a:solidFill>
            <a:prstDash val="solid"/>
            <a:miter/>
          </a:ln>
        </p:spPr>
        <p:txBody>
          <a:bodyPr rtlCol="0" anchor="ctr"/>
          <a:lstStyle/>
          <a:p>
            <a:pPr algn="ctr"/>
            <a:r>
              <a:rPr lang="de-DE" sz="1200" b="1" dirty="0">
                <a:solidFill>
                  <a:srgbClr val="FF0000"/>
                </a:solidFill>
              </a:rPr>
              <a:t>Probleme in der Leistungserbringung bei Unternehmen ohne CRM</a:t>
            </a:r>
          </a:p>
        </p:txBody>
      </p:sp>
      <p:sp>
        <p:nvSpPr>
          <p:cNvPr id="26" name="Titel 25">
            <a:extLst>
              <a:ext uri="{FF2B5EF4-FFF2-40B4-BE49-F238E27FC236}">
                <a16:creationId xmlns:a16="http://schemas.microsoft.com/office/drawing/2014/main" id="{84CD1516-5093-68B9-1C28-4788C7D69872}"/>
              </a:ext>
            </a:extLst>
          </p:cNvPr>
          <p:cNvSpPr>
            <a:spLocks noGrp="1"/>
          </p:cNvSpPr>
          <p:nvPr>
            <p:ph type="title"/>
          </p:nvPr>
        </p:nvSpPr>
        <p:spPr>
          <a:xfrm>
            <a:off x="344488" y="513913"/>
            <a:ext cx="8085137" cy="221599"/>
          </a:xfrm>
          <a:noFill/>
        </p:spPr>
        <p:txBody>
          <a:bodyPr vert="horz" wrap="square" lIns="0" tIns="0" rIns="0" bIns="0" rtlCol="0" anchor="ctr">
            <a:spAutoFit/>
          </a:bodyPr>
          <a:lstStyle/>
          <a:p>
            <a:r>
              <a:rPr lang="de-DE" sz="1600" dirty="0">
                <a:solidFill>
                  <a:srgbClr val="44536F"/>
                </a:solidFill>
              </a:rPr>
              <a:t>Typische Probleme in der Leistungserbringung bei Unternehmen ohne CRM</a:t>
            </a:r>
          </a:p>
        </p:txBody>
      </p:sp>
      <p:sp>
        <p:nvSpPr>
          <p:cNvPr id="3" name="Fußzeilenplatzhalter 2">
            <a:extLst>
              <a:ext uri="{FF2B5EF4-FFF2-40B4-BE49-F238E27FC236}">
                <a16:creationId xmlns:a16="http://schemas.microsoft.com/office/drawing/2014/main" id="{616A2AF4-AE78-E7BA-EA0D-BAEF892E13A3}"/>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9718E1A2-A49C-5C7A-8F19-0F3062E0DF6B}"/>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E9BA7712-762A-B7C3-0EEC-B58DA56CEDF3}"/>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3FA53BDA-2038-96B5-52F3-23491D5B1857}"/>
              </a:ext>
            </a:extLst>
          </p:cNvPr>
          <p:cNvSpPr>
            <a:spLocks noGrp="1"/>
          </p:cNvSpPr>
          <p:nvPr>
            <p:ph type="sldNum" sz="quarter" idx="12"/>
          </p:nvPr>
        </p:nvSpPr>
        <p:spPr/>
        <p:txBody>
          <a:bodyPr/>
          <a:lstStyle/>
          <a:p>
            <a:r>
              <a:rPr lang="de-DE"/>
              <a:t>| </a:t>
            </a:r>
            <a:fld id="{9B27871B-0A92-486B-8675-F9E98A4A52EF}" type="slidenum">
              <a:rPr smtClean="0"/>
              <a:pPr/>
              <a:t>100</a:t>
            </a:fld>
            <a:endParaRPr dirty="0"/>
          </a:p>
        </p:txBody>
      </p:sp>
      <p:pic>
        <p:nvPicPr>
          <p:cNvPr id="12" name="Grafik 11">
            <a:extLst>
              <a:ext uri="{FF2B5EF4-FFF2-40B4-BE49-F238E27FC236}">
                <a16:creationId xmlns:a16="http://schemas.microsoft.com/office/drawing/2014/main" id="{3020BF0E-A019-4F6F-DCE7-A7A719EDE1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Rechteck 12">
            <a:extLst>
              <a:ext uri="{FF2B5EF4-FFF2-40B4-BE49-F238E27FC236}">
                <a16:creationId xmlns:a16="http://schemas.microsoft.com/office/drawing/2014/main" id="{51916D83-7A8E-1AC3-9512-E7DF15EDC2EB}"/>
              </a:ext>
            </a:extLst>
          </p:cNvPr>
          <p:cNvSpPr/>
          <p:nvPr/>
        </p:nvSpPr>
        <p:spPr>
          <a:xfrm>
            <a:off x="3416300"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Fehlende Standardprozesse </a:t>
            </a:r>
            <a:br>
              <a:rPr lang="de-DE" sz="1200" b="1" dirty="0">
                <a:solidFill>
                  <a:srgbClr val="FF0000"/>
                </a:solidFill>
              </a:rPr>
            </a:br>
            <a:r>
              <a:rPr lang="de-DE" sz="1200" b="1" dirty="0">
                <a:solidFill>
                  <a:srgbClr val="FF0000"/>
                </a:solidFill>
              </a:rPr>
              <a:t>und Checklisten</a:t>
            </a:r>
          </a:p>
        </p:txBody>
      </p:sp>
      <p:sp>
        <p:nvSpPr>
          <p:cNvPr id="14" name="Rechteck 13">
            <a:extLst>
              <a:ext uri="{FF2B5EF4-FFF2-40B4-BE49-F238E27FC236}">
                <a16:creationId xmlns:a16="http://schemas.microsoft.com/office/drawing/2014/main" id="{77600872-BAC3-1DFC-BFEB-A6008C7B39FD}"/>
              </a:ext>
            </a:extLst>
          </p:cNvPr>
          <p:cNvSpPr/>
          <p:nvPr/>
        </p:nvSpPr>
        <p:spPr>
          <a:xfrm>
            <a:off x="6488114"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zentrale Dokumentation der Kundenanforderungen</a:t>
            </a:r>
          </a:p>
        </p:txBody>
      </p:sp>
      <p:sp>
        <p:nvSpPr>
          <p:cNvPr id="15" name="Rechteck 14">
            <a:extLst>
              <a:ext uri="{FF2B5EF4-FFF2-40B4-BE49-F238E27FC236}">
                <a16:creationId xmlns:a16="http://schemas.microsoft.com/office/drawing/2014/main" id="{6DAFF8E5-AEA0-6D0D-95EE-AD928EFD273C}"/>
              </a:ext>
            </a:extLst>
          </p:cNvPr>
          <p:cNvSpPr/>
          <p:nvPr/>
        </p:nvSpPr>
        <p:spPr>
          <a:xfrm>
            <a:off x="344487"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Unklare Verantwortlichkeiten </a:t>
            </a:r>
            <a:br>
              <a:rPr lang="de-DE" sz="1200" b="1" dirty="0">
                <a:solidFill>
                  <a:srgbClr val="FF0000"/>
                </a:solidFill>
              </a:rPr>
            </a:br>
            <a:r>
              <a:rPr lang="de-DE" sz="1200" b="1" dirty="0">
                <a:solidFill>
                  <a:srgbClr val="FF0000"/>
                </a:solidFill>
              </a:rPr>
              <a:t>im Team</a:t>
            </a:r>
          </a:p>
        </p:txBody>
      </p:sp>
      <p:sp>
        <p:nvSpPr>
          <p:cNvPr id="16" name="Rechteck 15">
            <a:extLst>
              <a:ext uri="{FF2B5EF4-FFF2-40B4-BE49-F238E27FC236}">
                <a16:creationId xmlns:a16="http://schemas.microsoft.com/office/drawing/2014/main" id="{9587B686-D6D2-DF25-3D49-826B2B57DF98}"/>
              </a:ext>
            </a:extLst>
          </p:cNvPr>
          <p:cNvSpPr/>
          <p:nvPr/>
        </p:nvSpPr>
        <p:spPr>
          <a:xfrm>
            <a:off x="3416300"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automatische Verknüpfung zwischen Auftrag und Abrechnung </a:t>
            </a:r>
          </a:p>
        </p:txBody>
      </p:sp>
      <p:sp>
        <p:nvSpPr>
          <p:cNvPr id="17" name="Rechteck 16">
            <a:extLst>
              <a:ext uri="{FF2B5EF4-FFF2-40B4-BE49-F238E27FC236}">
                <a16:creationId xmlns:a16="http://schemas.microsoft.com/office/drawing/2014/main" id="{5D9DE2F8-5533-3845-746D-666446946D8C}"/>
              </a:ext>
            </a:extLst>
          </p:cNvPr>
          <p:cNvSpPr/>
          <p:nvPr/>
        </p:nvSpPr>
        <p:spPr>
          <a:xfrm>
            <a:off x="6488114"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Fehlende Transparenz über </a:t>
            </a:r>
            <a:br>
              <a:rPr lang="de-DE" sz="1200" b="1" dirty="0">
                <a:solidFill>
                  <a:srgbClr val="FF0000"/>
                </a:solidFill>
              </a:rPr>
            </a:br>
            <a:r>
              <a:rPr lang="de-DE" sz="1200" b="1" dirty="0">
                <a:solidFill>
                  <a:srgbClr val="FF0000"/>
                </a:solidFill>
              </a:rPr>
              <a:t>Projekt- und Auftrags-Status</a:t>
            </a:r>
          </a:p>
        </p:txBody>
      </p:sp>
    </p:spTree>
    <p:extLst>
      <p:ext uri="{BB962C8B-B14F-4D97-AF65-F5344CB8AC3E}">
        <p14:creationId xmlns:p14="http://schemas.microsoft.com/office/powerpoint/2010/main" val="35613792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101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Leistung erbringen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Leistungen erbringen</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Aufträge professionell abwickeln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Aufträge professionell abwickelst, Produkte auslieferst Deine Leistung erbringst.</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Aufträge professionell abwickeln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Kunden begeistern, Erwartungen übertreffen</a:t>
            </a:r>
          </a:p>
          <a:p>
            <a:pPr algn="ctr">
              <a:spcBef>
                <a:spcPts val="600"/>
              </a:spcBef>
            </a:pPr>
            <a:r>
              <a:rPr lang="de-DE" sz="1000" dirty="0">
                <a:solidFill>
                  <a:schemeClr val="tx1"/>
                </a:solidFill>
              </a:rPr>
              <a:t>Aufträge Schritt für Schritt abwickeln</a:t>
            </a:r>
          </a:p>
          <a:p>
            <a:pPr algn="ctr">
              <a:spcBef>
                <a:spcPts val="600"/>
              </a:spcBef>
            </a:pPr>
            <a:r>
              <a:rPr lang="de-DE" sz="1000" dirty="0">
                <a:solidFill>
                  <a:schemeClr val="tx1"/>
                </a:solidFill>
              </a:rPr>
              <a:t>Produkte ausliefern, Leistungen erbringen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Auftrags-Abwicklung</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Kunden-Onboarding</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Produkte ausliefern, Leistung erbringen</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Erwartungen übertreffen</a:t>
            </a: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 </a:t>
            </a:r>
            <a:br>
              <a:rPr lang="de-DE" sz="1000" dirty="0">
                <a:solidFill>
                  <a:schemeClr val="tx1"/>
                </a:solidFill>
              </a:rPr>
            </a:br>
            <a:r>
              <a:rPr lang="de-DE" sz="1000" dirty="0">
                <a:solidFill>
                  <a:schemeClr val="tx1"/>
                </a:solidFill>
              </a:rPr>
              <a:t>begeistern</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Reklamationen behandeln</a:t>
            </a:r>
          </a:p>
        </p:txBody>
      </p:sp>
      <p:sp>
        <p:nvSpPr>
          <p:cNvPr id="8" name="Rechteck 7">
            <a:extLst>
              <a:ext uri="{FF2B5EF4-FFF2-40B4-BE49-F238E27FC236}">
                <a16:creationId xmlns:a16="http://schemas.microsoft.com/office/drawing/2014/main" id="{91DC6576-E9B9-9395-6916-F862830D75D2}"/>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Leistung</a:t>
            </a:r>
            <a:br>
              <a:rPr lang="de-DE" sz="900" b="1" dirty="0">
                <a:solidFill>
                  <a:srgbClr val="44526E"/>
                </a:solidFill>
              </a:rPr>
            </a:br>
            <a:r>
              <a:rPr lang="de-DE" sz="900" b="1" dirty="0">
                <a:solidFill>
                  <a:srgbClr val="44526E"/>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2BAB1DE3-2796-591B-10DC-098261BB733F}"/>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 klare </a:t>
            </a:r>
            <a:br>
              <a:rPr lang="de-DE" sz="1000" dirty="0">
                <a:solidFill>
                  <a:schemeClr val="tx1"/>
                </a:solidFill>
              </a:rPr>
            </a:br>
            <a:r>
              <a:rPr lang="de-DE" sz="1000" dirty="0">
                <a:solidFill>
                  <a:schemeClr val="tx1"/>
                </a:solidFill>
              </a:rPr>
              <a:t>Vorgehensweise</a:t>
            </a:r>
          </a:p>
        </p:txBody>
      </p:sp>
      <p:sp>
        <p:nvSpPr>
          <p:cNvPr id="12" name="Rechteck 11">
            <a:extLst>
              <a:ext uri="{FF2B5EF4-FFF2-40B4-BE49-F238E27FC236}">
                <a16:creationId xmlns:a16="http://schemas.microsoft.com/office/drawing/2014/main" id="{A5B0813A-A694-4C91-9821-23C25C16EEA2}"/>
              </a:ext>
            </a:extLst>
          </p:cNvPr>
          <p:cNvSpPr/>
          <p:nvPr/>
        </p:nvSpPr>
        <p:spPr>
          <a:xfrm>
            <a:off x="5745164" y="885824"/>
            <a:ext cx="1908175" cy="45608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5" name="Rechteck 14">
            <a:extLst>
              <a:ext uri="{FF2B5EF4-FFF2-40B4-BE49-F238E27FC236}">
                <a16:creationId xmlns:a16="http://schemas.microsoft.com/office/drawing/2014/main" id="{EE32ACBF-5620-D330-2755-F281E2BE20A7}"/>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Klare </a:t>
            </a:r>
            <a:br>
              <a:rPr lang="de-DE" sz="1000" dirty="0">
                <a:solidFill>
                  <a:schemeClr val="tx1"/>
                </a:solidFill>
              </a:rPr>
            </a:br>
            <a:r>
              <a:rPr lang="de-DE" sz="1000" dirty="0">
                <a:solidFill>
                  <a:schemeClr val="tx1"/>
                </a:solidFill>
              </a:rPr>
              <a:t>Vorgehensweise</a:t>
            </a:r>
          </a:p>
        </p:txBody>
      </p:sp>
      <p:sp>
        <p:nvSpPr>
          <p:cNvPr id="16" name="Rechteck 15">
            <a:extLst>
              <a:ext uri="{FF2B5EF4-FFF2-40B4-BE49-F238E27FC236}">
                <a16:creationId xmlns:a16="http://schemas.microsoft.com/office/drawing/2014/main" id="{B6742312-B7DC-EBFD-9E44-2EA14AE56D56}"/>
              </a:ext>
            </a:extLst>
          </p:cNvPr>
          <p:cNvSpPr/>
          <p:nvPr/>
        </p:nvSpPr>
        <p:spPr>
          <a:xfrm>
            <a:off x="7653339" y="885824"/>
            <a:ext cx="1908175" cy="45608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7" name="Rechteck 16">
            <a:extLst>
              <a:ext uri="{FF2B5EF4-FFF2-40B4-BE49-F238E27FC236}">
                <a16:creationId xmlns:a16="http://schemas.microsoft.com/office/drawing/2014/main" id="{B62EFBB6-86E9-F75F-4804-347E05797CAA}"/>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Fehlendes </a:t>
            </a:r>
            <a:br>
              <a:rPr lang="de-DE" sz="1000" dirty="0">
                <a:solidFill>
                  <a:schemeClr val="tx1"/>
                </a:solidFill>
              </a:rPr>
            </a:br>
            <a:r>
              <a:rPr lang="de-DE" sz="1000" dirty="0">
                <a:solidFill>
                  <a:schemeClr val="tx1"/>
                </a:solidFill>
              </a:rPr>
              <a:t>Onboarding</a:t>
            </a:r>
          </a:p>
        </p:txBody>
      </p:sp>
      <p:sp>
        <p:nvSpPr>
          <p:cNvPr id="19" name="Rechteck 18">
            <a:extLst>
              <a:ext uri="{FF2B5EF4-FFF2-40B4-BE49-F238E27FC236}">
                <a16:creationId xmlns:a16="http://schemas.microsoft.com/office/drawing/2014/main" id="{3A248067-4ED8-C7D3-F217-52FD8ABCDCE2}"/>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08/15- </a:t>
            </a:r>
            <a:br>
              <a:rPr lang="de-DE" sz="1000" dirty="0">
                <a:solidFill>
                  <a:schemeClr val="tx1"/>
                </a:solidFill>
              </a:rPr>
            </a:br>
            <a:r>
              <a:rPr lang="de-DE" sz="1000" dirty="0">
                <a:solidFill>
                  <a:schemeClr val="tx1"/>
                </a:solidFill>
              </a:rPr>
              <a:t>Umsetzung</a:t>
            </a:r>
          </a:p>
        </p:txBody>
      </p:sp>
      <p:sp>
        <p:nvSpPr>
          <p:cNvPr id="20" name="Rechteck 19">
            <a:extLst>
              <a:ext uri="{FF2B5EF4-FFF2-40B4-BE49-F238E27FC236}">
                <a16:creationId xmlns:a16="http://schemas.microsoft.com/office/drawing/2014/main" id="{70885723-4866-8FCA-1D1E-C2C1498047C6}"/>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Unzufriedene Kunden</a:t>
            </a:r>
          </a:p>
        </p:txBody>
      </p:sp>
      <p:sp>
        <p:nvSpPr>
          <p:cNvPr id="21" name="Rechteck 20">
            <a:extLst>
              <a:ext uri="{FF2B5EF4-FFF2-40B4-BE49-F238E27FC236}">
                <a16:creationId xmlns:a16="http://schemas.microsoft.com/office/drawing/2014/main" id="{3AC1C4AF-4865-ECC2-971D-5327B355C546}"/>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Persönliches Kunden-Onboarding</a:t>
            </a:r>
          </a:p>
        </p:txBody>
      </p:sp>
      <p:sp>
        <p:nvSpPr>
          <p:cNvPr id="22" name="Rechteck 21">
            <a:extLst>
              <a:ext uri="{FF2B5EF4-FFF2-40B4-BE49-F238E27FC236}">
                <a16:creationId xmlns:a16="http://schemas.microsoft.com/office/drawing/2014/main" id="{83D25FD5-4C5B-6850-FC22-4E2770294B5F}"/>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Top-Ergebnisse </a:t>
            </a:r>
            <a:br>
              <a:rPr lang="de-DE" sz="1000" dirty="0">
                <a:solidFill>
                  <a:schemeClr val="tx1"/>
                </a:solidFill>
              </a:rPr>
            </a:br>
            <a:r>
              <a:rPr lang="de-DE" sz="1000" dirty="0">
                <a:solidFill>
                  <a:schemeClr val="tx1"/>
                </a:solidFill>
              </a:rPr>
              <a:t>mit Herz</a:t>
            </a:r>
          </a:p>
        </p:txBody>
      </p:sp>
      <p:sp>
        <p:nvSpPr>
          <p:cNvPr id="23" name="Rechteck 22">
            <a:extLst>
              <a:ext uri="{FF2B5EF4-FFF2-40B4-BE49-F238E27FC236}">
                <a16:creationId xmlns:a16="http://schemas.microsoft.com/office/drawing/2014/main" id="{59F75817-EE33-50C7-0FA8-EF7D51F47CB5}"/>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Begeisterte Kunden</a:t>
            </a:r>
          </a:p>
        </p:txBody>
      </p:sp>
      <p:pic>
        <p:nvPicPr>
          <p:cNvPr id="24" name="Grafik 23" descr="Ein Bild, das Text, Screenshot, Kreis, Schrift enthält.&#10;&#10;KI-generierte Inhalte können fehlerhaft sein.">
            <a:extLst>
              <a:ext uri="{FF2B5EF4-FFF2-40B4-BE49-F238E27FC236}">
                <a16:creationId xmlns:a16="http://schemas.microsoft.com/office/drawing/2014/main" id="{73B66DB9-0BF3-CA3E-E6A2-CED3962E9DE6}"/>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Tree>
    <p:extLst>
      <p:ext uri="{BB962C8B-B14F-4D97-AF65-F5344CB8AC3E}">
        <p14:creationId xmlns:p14="http://schemas.microsoft.com/office/powerpoint/2010/main" val="20016319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917F5-EF54-E89B-E038-966067C377E4}"/>
            </a:ext>
          </a:extLst>
        </p:cNvPr>
        <p:cNvGrpSpPr/>
        <p:nvPr/>
      </p:nvGrpSpPr>
      <p:grpSpPr>
        <a:xfrm>
          <a:off x="0" y="0"/>
          <a:ext cx="0" cy="0"/>
          <a:chOff x="0" y="0"/>
          <a:chExt cx="0" cy="0"/>
        </a:xfrm>
      </p:grpSpPr>
      <p:sp>
        <p:nvSpPr>
          <p:cNvPr id="22" name="Rechteck 21">
            <a:extLst>
              <a:ext uri="{FF2B5EF4-FFF2-40B4-BE49-F238E27FC236}">
                <a16:creationId xmlns:a16="http://schemas.microsoft.com/office/drawing/2014/main" id="{7812A809-6BD8-FBCA-97A0-EC54E1F84E16}"/>
              </a:ext>
            </a:extLst>
          </p:cNvPr>
          <p:cNvSpPr/>
          <p:nvPr/>
        </p:nvSpPr>
        <p:spPr>
          <a:xfrm>
            <a:off x="1905222" y="1227903"/>
            <a:ext cx="7655501" cy="529113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9557539F-FC38-D41A-2BF7-2D76BE91E37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BAA1C3AD-B88F-CEF5-5DCC-6FD80DC10FA0}"/>
              </a:ext>
            </a:extLst>
          </p:cNvPr>
          <p:cNvSpPr>
            <a:spLocks noGrp="1"/>
          </p:cNvSpPr>
          <p:nvPr>
            <p:ph type="sldNum" sz="quarter" idx="12"/>
          </p:nvPr>
        </p:nvSpPr>
        <p:spPr/>
        <p:txBody>
          <a:bodyPr/>
          <a:lstStyle/>
          <a:p>
            <a:r>
              <a:rPr lang="de-DE"/>
              <a:t>| </a:t>
            </a:r>
            <a:fld id="{9B27871B-0A92-486B-8675-F9E98A4A52EF}" type="slidenum">
              <a:rPr smtClean="0"/>
              <a:pPr/>
              <a:t>102</a:t>
            </a:fld>
            <a:endParaRPr dirty="0"/>
          </a:p>
        </p:txBody>
      </p:sp>
      <p:sp>
        <p:nvSpPr>
          <p:cNvPr id="2" name="Datumsplatzhalter 1">
            <a:extLst>
              <a:ext uri="{FF2B5EF4-FFF2-40B4-BE49-F238E27FC236}">
                <a16:creationId xmlns:a16="http://schemas.microsoft.com/office/drawing/2014/main" id="{71D69B7D-F814-E4AD-BAFB-0CB572ACF7E2}"/>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BB468F7A-9CE1-26EF-A158-20D5AD1F69CB}"/>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Zoho CRM: Automatische Kunden-Anlage</a:t>
            </a:r>
          </a:p>
        </p:txBody>
      </p:sp>
      <p:sp>
        <p:nvSpPr>
          <p:cNvPr id="33" name="Titel 25">
            <a:extLst>
              <a:ext uri="{FF2B5EF4-FFF2-40B4-BE49-F238E27FC236}">
                <a16:creationId xmlns:a16="http://schemas.microsoft.com/office/drawing/2014/main" id="{C3799289-CC2B-1A4B-AB83-009BABFCFDF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pic>
        <p:nvPicPr>
          <p:cNvPr id="41" name="Grafik 40">
            <a:extLst>
              <a:ext uri="{FF2B5EF4-FFF2-40B4-BE49-F238E27FC236}">
                <a16:creationId xmlns:a16="http://schemas.microsoft.com/office/drawing/2014/main" id="{EB9B65C7-9DB8-5DCF-1A8B-0B6D8B5A79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9" name="Rechteck 8">
            <a:extLst>
              <a:ext uri="{FF2B5EF4-FFF2-40B4-BE49-F238E27FC236}">
                <a16:creationId xmlns:a16="http://schemas.microsoft.com/office/drawing/2014/main" id="{4A9938DB-D117-14E7-0C04-89BD31A10992}"/>
              </a:ext>
            </a:extLst>
          </p:cNvPr>
          <p:cNvSpPr/>
          <p:nvPr/>
        </p:nvSpPr>
        <p:spPr>
          <a:xfrm>
            <a:off x="1906012" y="885826"/>
            <a:ext cx="7655501"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Beispiel - Automatische Kunden-Anlage</a:t>
            </a:r>
          </a:p>
        </p:txBody>
      </p:sp>
      <p:sp>
        <p:nvSpPr>
          <p:cNvPr id="7" name="Rechteck 6">
            <a:extLst>
              <a:ext uri="{FF2B5EF4-FFF2-40B4-BE49-F238E27FC236}">
                <a16:creationId xmlns:a16="http://schemas.microsoft.com/office/drawing/2014/main" id="{CEB8BA86-4A5C-D576-8940-4D5FE85575AC}"/>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Leistung</a:t>
            </a:r>
            <a:br>
              <a:rPr lang="de-DE" sz="900" b="1" dirty="0">
                <a:solidFill>
                  <a:srgbClr val="44526E"/>
                </a:solidFill>
              </a:rPr>
            </a:br>
            <a:r>
              <a:rPr lang="de-DE" sz="900" b="1" dirty="0">
                <a:solidFill>
                  <a:srgbClr val="44526E"/>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8" name="Grafik 7">
            <a:extLst>
              <a:ext uri="{FF2B5EF4-FFF2-40B4-BE49-F238E27FC236}">
                <a16:creationId xmlns:a16="http://schemas.microsoft.com/office/drawing/2014/main" id="{2DDEA67A-D1CC-05D9-E036-00710F6C72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06400" y="3266215"/>
            <a:ext cx="1669697" cy="692846"/>
          </a:xfrm>
          <a:prstGeom prst="rect">
            <a:avLst/>
          </a:prstGeom>
        </p:spPr>
      </p:pic>
      <p:pic>
        <p:nvPicPr>
          <p:cNvPr id="18" name="Grafik 17">
            <a:extLst>
              <a:ext uri="{FF2B5EF4-FFF2-40B4-BE49-F238E27FC236}">
                <a16:creationId xmlns:a16="http://schemas.microsoft.com/office/drawing/2014/main" id="{213BB708-2FA5-B2A6-7746-756F66BD1AF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77088" y="1714134"/>
            <a:ext cx="1051102" cy="462985"/>
          </a:xfrm>
          <a:prstGeom prst="rect">
            <a:avLst/>
          </a:prstGeom>
        </p:spPr>
      </p:pic>
      <p:pic>
        <p:nvPicPr>
          <p:cNvPr id="19" name="Grafik 18">
            <a:extLst>
              <a:ext uri="{FF2B5EF4-FFF2-40B4-BE49-F238E27FC236}">
                <a16:creationId xmlns:a16="http://schemas.microsoft.com/office/drawing/2014/main" id="{5636F1A7-245E-1EB3-48D8-D1C48F34296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22715" y="2989617"/>
            <a:ext cx="1844211" cy="415000"/>
          </a:xfrm>
          <a:prstGeom prst="rect">
            <a:avLst/>
          </a:prstGeom>
        </p:spPr>
      </p:pic>
      <p:pic>
        <p:nvPicPr>
          <p:cNvPr id="26" name="Grafik 25">
            <a:extLst>
              <a:ext uri="{FF2B5EF4-FFF2-40B4-BE49-F238E27FC236}">
                <a16:creationId xmlns:a16="http://schemas.microsoft.com/office/drawing/2014/main" id="{A5BA5C54-A680-EA53-287B-728474682B8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905853" y="4327882"/>
            <a:ext cx="1392205" cy="479177"/>
          </a:xfrm>
          <a:prstGeom prst="rect">
            <a:avLst/>
          </a:prstGeom>
        </p:spPr>
      </p:pic>
      <p:pic>
        <p:nvPicPr>
          <p:cNvPr id="28" name="Grafik 27">
            <a:extLst>
              <a:ext uri="{FF2B5EF4-FFF2-40B4-BE49-F238E27FC236}">
                <a16:creationId xmlns:a16="http://schemas.microsoft.com/office/drawing/2014/main" id="{E5813EA2-8C43-2B4D-206C-461E404F21E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42726" y="5605519"/>
            <a:ext cx="1680622" cy="511794"/>
          </a:xfrm>
          <a:prstGeom prst="rect">
            <a:avLst/>
          </a:prstGeom>
        </p:spPr>
      </p:pic>
      <p:pic>
        <p:nvPicPr>
          <p:cNvPr id="3" name="Grafik 2" descr="Ein Bild, das Text, Screenshot, Kreis, Schrift enthält.&#10;&#10;KI-generierte Inhalte können fehlerhaft sein.">
            <a:extLst>
              <a:ext uri="{FF2B5EF4-FFF2-40B4-BE49-F238E27FC236}">
                <a16:creationId xmlns:a16="http://schemas.microsoft.com/office/drawing/2014/main" id="{6BA56781-2A33-E592-1306-016779184A31}"/>
              </a:ext>
            </a:extLst>
          </p:cNvPr>
          <p:cNvPicPr>
            <a:picLocks noChangeAspect="1"/>
          </p:cNvPicPr>
          <p:nvPr/>
        </p:nvPicPr>
        <p:blipFill>
          <a:blip r:embed="rId1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Tree>
    <p:extLst>
      <p:ext uri="{BB962C8B-B14F-4D97-AF65-F5344CB8AC3E}">
        <p14:creationId xmlns:p14="http://schemas.microsoft.com/office/powerpoint/2010/main" val="27751479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D3C39-7C59-65D3-5FDE-77BE0424AD49}"/>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B891FF4D-BD40-39D7-447D-58E372029330}"/>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A44CCEA5-06CD-B8AB-4AA0-AC5162443D3C}"/>
              </a:ext>
            </a:extLst>
          </p:cNvPr>
          <p:cNvSpPr>
            <a:spLocks noGrp="1"/>
          </p:cNvSpPr>
          <p:nvPr>
            <p:ph type="sldNum" sz="quarter" idx="12"/>
          </p:nvPr>
        </p:nvSpPr>
        <p:spPr/>
        <p:txBody>
          <a:bodyPr/>
          <a:lstStyle/>
          <a:p>
            <a:r>
              <a:rPr lang="de-DE"/>
              <a:t>| </a:t>
            </a:r>
            <a:fld id="{9B27871B-0A92-486B-8675-F9E98A4A52EF}" type="slidenum">
              <a:rPr smtClean="0"/>
              <a:pPr/>
              <a:t>103</a:t>
            </a:fld>
            <a:endParaRPr dirty="0"/>
          </a:p>
        </p:txBody>
      </p:sp>
      <p:sp>
        <p:nvSpPr>
          <p:cNvPr id="2" name="Datumsplatzhalter 1">
            <a:extLst>
              <a:ext uri="{FF2B5EF4-FFF2-40B4-BE49-F238E27FC236}">
                <a16:creationId xmlns:a16="http://schemas.microsoft.com/office/drawing/2014/main" id="{BA3981B2-6BBE-33C0-4630-1DE57472B80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3" name="Titel 25">
            <a:extLst>
              <a:ext uri="{FF2B5EF4-FFF2-40B4-BE49-F238E27FC236}">
                <a16:creationId xmlns:a16="http://schemas.microsoft.com/office/drawing/2014/main" id="{F394EA08-F086-4605-C72F-37D41B49A718}"/>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pic>
        <p:nvPicPr>
          <p:cNvPr id="41" name="Grafik 40">
            <a:extLst>
              <a:ext uri="{FF2B5EF4-FFF2-40B4-BE49-F238E27FC236}">
                <a16:creationId xmlns:a16="http://schemas.microsoft.com/office/drawing/2014/main" id="{7DC34E0E-44E4-63CF-AD78-86A652AB8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7" name="Rechteck 6">
            <a:extLst>
              <a:ext uri="{FF2B5EF4-FFF2-40B4-BE49-F238E27FC236}">
                <a16:creationId xmlns:a16="http://schemas.microsoft.com/office/drawing/2014/main" id="{75DD46D6-C8B1-CC58-501C-7DBC131EA8E5}"/>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Leistung</a:t>
            </a:r>
            <a:br>
              <a:rPr lang="de-DE" sz="900" b="1" dirty="0">
                <a:solidFill>
                  <a:srgbClr val="44526E"/>
                </a:solidFill>
              </a:rPr>
            </a:br>
            <a:r>
              <a:rPr lang="de-DE" sz="900" b="1" dirty="0">
                <a:solidFill>
                  <a:srgbClr val="44526E"/>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3" name="Titel 25">
            <a:extLst>
              <a:ext uri="{FF2B5EF4-FFF2-40B4-BE49-F238E27FC236}">
                <a16:creationId xmlns:a16="http://schemas.microsoft.com/office/drawing/2014/main" id="{BC5B7F09-A584-A96C-FE2D-19FB154EDA26}"/>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Leistungserbringung im Überblick</a:t>
            </a:r>
          </a:p>
        </p:txBody>
      </p:sp>
      <p:sp>
        <p:nvSpPr>
          <p:cNvPr id="5" name="Rechteck 4">
            <a:extLst>
              <a:ext uri="{FF2B5EF4-FFF2-40B4-BE49-F238E27FC236}">
                <a16:creationId xmlns:a16="http://schemas.microsoft.com/office/drawing/2014/main" id="{7F35C188-F4BD-0330-BC0E-98CB556CEA8A}"/>
              </a:ext>
            </a:extLst>
          </p:cNvPr>
          <p:cNvSpPr/>
          <p:nvPr/>
        </p:nvSpPr>
        <p:spPr>
          <a:xfrm>
            <a:off x="1910660" y="885825"/>
            <a:ext cx="2550284" cy="352375"/>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Auftrags-Management</a:t>
            </a:r>
          </a:p>
        </p:txBody>
      </p:sp>
      <p:sp>
        <p:nvSpPr>
          <p:cNvPr id="8" name="Rechteck 7">
            <a:extLst>
              <a:ext uri="{FF2B5EF4-FFF2-40B4-BE49-F238E27FC236}">
                <a16:creationId xmlns:a16="http://schemas.microsoft.com/office/drawing/2014/main" id="{D210951F-E1B0-2212-0A3D-C649763FBFC0}"/>
              </a:ext>
            </a:extLst>
          </p:cNvPr>
          <p:cNvSpPr/>
          <p:nvPr/>
        </p:nvSpPr>
        <p:spPr>
          <a:xfrm>
            <a:off x="1910660" y="1233489"/>
            <a:ext cx="2550284" cy="529113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0" name="Rechteck 9">
            <a:extLst>
              <a:ext uri="{FF2B5EF4-FFF2-40B4-BE49-F238E27FC236}">
                <a16:creationId xmlns:a16="http://schemas.microsoft.com/office/drawing/2014/main" id="{8778A2F6-A8C2-054C-C818-4FD6AE6229FC}"/>
              </a:ext>
            </a:extLst>
          </p:cNvPr>
          <p:cNvSpPr/>
          <p:nvPr/>
        </p:nvSpPr>
        <p:spPr>
          <a:xfrm>
            <a:off x="4460944" y="885825"/>
            <a:ext cx="2550284" cy="352375"/>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Kunden-Projekte</a:t>
            </a:r>
          </a:p>
        </p:txBody>
      </p:sp>
      <p:sp>
        <p:nvSpPr>
          <p:cNvPr id="11" name="Rechteck 10">
            <a:extLst>
              <a:ext uri="{FF2B5EF4-FFF2-40B4-BE49-F238E27FC236}">
                <a16:creationId xmlns:a16="http://schemas.microsoft.com/office/drawing/2014/main" id="{FCA8F3D8-5657-4742-9D60-8520D212E2B6}"/>
              </a:ext>
            </a:extLst>
          </p:cNvPr>
          <p:cNvSpPr/>
          <p:nvPr/>
        </p:nvSpPr>
        <p:spPr>
          <a:xfrm>
            <a:off x="7011227" y="885825"/>
            <a:ext cx="2550284" cy="352375"/>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Projektmanagement</a:t>
            </a:r>
          </a:p>
        </p:txBody>
      </p:sp>
      <p:sp>
        <p:nvSpPr>
          <p:cNvPr id="12" name="Rechteck 11">
            <a:extLst>
              <a:ext uri="{FF2B5EF4-FFF2-40B4-BE49-F238E27FC236}">
                <a16:creationId xmlns:a16="http://schemas.microsoft.com/office/drawing/2014/main" id="{BBF27E39-9B93-8327-0BEA-265ABA73BA46}"/>
              </a:ext>
            </a:extLst>
          </p:cNvPr>
          <p:cNvSpPr/>
          <p:nvPr/>
        </p:nvSpPr>
        <p:spPr>
          <a:xfrm>
            <a:off x="4460944" y="1233489"/>
            <a:ext cx="2550284" cy="529113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3" name="Rechteck 12">
            <a:extLst>
              <a:ext uri="{FF2B5EF4-FFF2-40B4-BE49-F238E27FC236}">
                <a16:creationId xmlns:a16="http://schemas.microsoft.com/office/drawing/2014/main" id="{7E47C99B-7309-498A-1669-935B192506DF}"/>
              </a:ext>
            </a:extLst>
          </p:cNvPr>
          <p:cNvSpPr/>
          <p:nvPr/>
        </p:nvSpPr>
        <p:spPr>
          <a:xfrm>
            <a:off x="7011227" y="1233489"/>
            <a:ext cx="2550284" cy="529113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14" name="Grafik 13" descr="Ein Bild, das Text, Screenshot, Kreis, Schrift enthält.&#10;&#10;KI-generierte Inhalte können fehlerhaft sein.">
            <a:extLst>
              <a:ext uri="{FF2B5EF4-FFF2-40B4-BE49-F238E27FC236}">
                <a16:creationId xmlns:a16="http://schemas.microsoft.com/office/drawing/2014/main" id="{6A706AD0-61B7-A7C1-D238-69F079A568E2}"/>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Tree>
    <p:extLst>
      <p:ext uri="{BB962C8B-B14F-4D97-AF65-F5344CB8AC3E}">
        <p14:creationId xmlns:p14="http://schemas.microsoft.com/office/powerpoint/2010/main" val="388981097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104</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Auftrags-Management-</a:t>
            </a:r>
            <a:r>
              <a:rPr lang="de-DE" sz="1600" dirty="0" err="1"/>
              <a:t>Blueprint</a:t>
            </a:r>
            <a:r>
              <a:rPr lang="de-DE" sz="1600" dirty="0"/>
              <a:t> in 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E0AF4E39-7A33-E185-74EB-D253958122F7}"/>
              </a:ext>
            </a:extLst>
          </p:cNvPr>
          <p:cNvSpPr/>
          <p:nvPr/>
        </p:nvSpPr>
        <p:spPr>
          <a:xfrm>
            <a:off x="1906012" y="1233489"/>
            <a:ext cx="7653913" cy="5291138"/>
          </a:xfrm>
          <a:prstGeom prst="rect">
            <a:avLst/>
          </a:prstGeom>
          <a:solidFill>
            <a:srgbClr val="F8FBFF"/>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9" name="Rechteck 8">
            <a:extLst>
              <a:ext uri="{FF2B5EF4-FFF2-40B4-BE49-F238E27FC236}">
                <a16:creationId xmlns:a16="http://schemas.microsoft.com/office/drawing/2014/main" id="{F2D997CE-6D1A-7F54-A0DF-1098D3B42060}"/>
              </a:ext>
            </a:extLst>
          </p:cNvPr>
          <p:cNvSpPr/>
          <p:nvPr/>
        </p:nvSpPr>
        <p:spPr>
          <a:xfrm>
            <a:off x="1906013" y="885826"/>
            <a:ext cx="7649264"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Beispiel - Auftrags-Management in Zoho CRM</a:t>
            </a:r>
          </a:p>
        </p:txBody>
      </p:sp>
      <p:sp>
        <p:nvSpPr>
          <p:cNvPr id="3" name="Rechteck 2">
            <a:extLst>
              <a:ext uri="{FF2B5EF4-FFF2-40B4-BE49-F238E27FC236}">
                <a16:creationId xmlns:a16="http://schemas.microsoft.com/office/drawing/2014/main" id="{D9768192-3678-3DC1-368B-77BD9D89BD10}"/>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Leistung</a:t>
            </a:r>
            <a:br>
              <a:rPr lang="de-DE" sz="900" b="1" dirty="0">
                <a:solidFill>
                  <a:srgbClr val="44526E"/>
                </a:solidFill>
              </a:rPr>
            </a:br>
            <a:r>
              <a:rPr lang="de-DE" sz="900" b="1" dirty="0">
                <a:solidFill>
                  <a:srgbClr val="44526E"/>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a:extLst>
              <a:ext uri="{FF2B5EF4-FFF2-40B4-BE49-F238E27FC236}">
                <a16:creationId xmlns:a16="http://schemas.microsoft.com/office/drawing/2014/main" id="{78D14290-8967-3E8B-9F33-C5C00D6F74AA}"/>
              </a:ext>
            </a:extLst>
          </p:cNvPr>
          <p:cNvPicPr>
            <a:picLocks noChangeAspect="1"/>
          </p:cNvPicPr>
          <p:nvPr/>
        </p:nvPicPr>
        <p:blipFill>
          <a:blip r:embed="rId4"/>
          <a:stretch>
            <a:fillRect/>
          </a:stretch>
        </p:blipFill>
        <p:spPr>
          <a:xfrm>
            <a:off x="4953000" y="1328796"/>
            <a:ext cx="1601644" cy="5154264"/>
          </a:xfrm>
          <a:prstGeom prst="rect">
            <a:avLst/>
          </a:prstGeom>
        </p:spPr>
      </p:pic>
      <p:pic>
        <p:nvPicPr>
          <p:cNvPr id="7" name="Grafik 6" descr="Ein Bild, das Text, Screenshot, Kreis, Schrift enthält.&#10;&#10;KI-generierte Inhalte können fehlerhaft sein.">
            <a:extLst>
              <a:ext uri="{FF2B5EF4-FFF2-40B4-BE49-F238E27FC236}">
                <a16:creationId xmlns:a16="http://schemas.microsoft.com/office/drawing/2014/main" id="{62B46CE5-B831-1C73-FC7E-AA40C259117D}"/>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0" name="Titel 25">
            <a:extLst>
              <a:ext uri="{FF2B5EF4-FFF2-40B4-BE49-F238E27FC236}">
                <a16:creationId xmlns:a16="http://schemas.microsoft.com/office/drawing/2014/main" id="{42F3C021-DF7C-CF11-CD6E-99DED521BFD8}"/>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spTree>
    <p:extLst>
      <p:ext uri="{BB962C8B-B14F-4D97-AF65-F5344CB8AC3E}">
        <p14:creationId xmlns:p14="http://schemas.microsoft.com/office/powerpoint/2010/main" val="293158265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9157B-15C8-5A3B-0C34-260F1AF49DBD}"/>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5838670E-B008-C24E-BAF8-9EFBEE298FED}"/>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3C50AB03-4DD7-E26A-DF49-58C0FE4BFB2E}"/>
              </a:ext>
            </a:extLst>
          </p:cNvPr>
          <p:cNvSpPr>
            <a:spLocks noGrp="1"/>
          </p:cNvSpPr>
          <p:nvPr>
            <p:ph type="sldNum" sz="quarter" idx="12"/>
          </p:nvPr>
        </p:nvSpPr>
        <p:spPr/>
        <p:txBody>
          <a:bodyPr/>
          <a:lstStyle/>
          <a:p>
            <a:r>
              <a:rPr lang="de-DE"/>
              <a:t>| </a:t>
            </a:r>
            <a:fld id="{9B27871B-0A92-486B-8675-F9E98A4A52EF}" type="slidenum">
              <a:rPr smtClean="0"/>
              <a:pPr/>
              <a:t>105</a:t>
            </a:fld>
            <a:endParaRPr dirty="0"/>
          </a:p>
        </p:txBody>
      </p:sp>
      <p:sp>
        <p:nvSpPr>
          <p:cNvPr id="2" name="Datumsplatzhalter 1">
            <a:extLst>
              <a:ext uri="{FF2B5EF4-FFF2-40B4-BE49-F238E27FC236}">
                <a16:creationId xmlns:a16="http://schemas.microsoft.com/office/drawing/2014/main" id="{889020B1-A420-9753-128F-9BE4667FA2A8}"/>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8EC6825B-028A-01A7-7123-6F1C80FC9D9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Auftrags-Abwicklungs-</a:t>
            </a:r>
            <a:r>
              <a:rPr lang="de-DE" sz="1600" dirty="0" err="1"/>
              <a:t>Blueprint</a:t>
            </a:r>
            <a:r>
              <a:rPr lang="de-DE" sz="1600" dirty="0"/>
              <a:t> in Zoho CRM</a:t>
            </a:r>
          </a:p>
        </p:txBody>
      </p:sp>
      <p:pic>
        <p:nvPicPr>
          <p:cNvPr id="41" name="Grafik 40">
            <a:extLst>
              <a:ext uri="{FF2B5EF4-FFF2-40B4-BE49-F238E27FC236}">
                <a16:creationId xmlns:a16="http://schemas.microsoft.com/office/drawing/2014/main" id="{254632F2-F274-446C-5A42-7071D5CD7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8BECABCC-1E71-BF12-4C94-C0401DE20753}"/>
              </a:ext>
            </a:extLst>
          </p:cNvPr>
          <p:cNvSpPr/>
          <p:nvPr/>
        </p:nvSpPr>
        <p:spPr>
          <a:xfrm>
            <a:off x="1901364" y="885826"/>
            <a:ext cx="7655500"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Beispiel - Auftrags-Abwicklung in Zoho CRM</a:t>
            </a:r>
          </a:p>
        </p:txBody>
      </p:sp>
      <p:sp>
        <p:nvSpPr>
          <p:cNvPr id="11" name="Rechteck 10">
            <a:extLst>
              <a:ext uri="{FF2B5EF4-FFF2-40B4-BE49-F238E27FC236}">
                <a16:creationId xmlns:a16="http://schemas.microsoft.com/office/drawing/2014/main" id="{A0220C57-1C4A-C0ED-C249-1D9376E5DD54}"/>
              </a:ext>
            </a:extLst>
          </p:cNvPr>
          <p:cNvSpPr/>
          <p:nvPr/>
        </p:nvSpPr>
        <p:spPr>
          <a:xfrm>
            <a:off x="1906013" y="1233489"/>
            <a:ext cx="7655500" cy="5291138"/>
          </a:xfrm>
          <a:prstGeom prst="rect">
            <a:avLst/>
          </a:prstGeom>
          <a:solidFill>
            <a:srgbClr val="F8FBFF"/>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3" name="Rechteck 2">
            <a:extLst>
              <a:ext uri="{FF2B5EF4-FFF2-40B4-BE49-F238E27FC236}">
                <a16:creationId xmlns:a16="http://schemas.microsoft.com/office/drawing/2014/main" id="{9D562C12-42C1-918B-58CA-201731DDEC4A}"/>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Leistung</a:t>
            </a:r>
            <a:br>
              <a:rPr lang="de-DE" sz="900" b="1" dirty="0">
                <a:solidFill>
                  <a:srgbClr val="44526E"/>
                </a:solidFill>
              </a:rPr>
            </a:br>
            <a:r>
              <a:rPr lang="de-DE" sz="900" b="1" dirty="0">
                <a:solidFill>
                  <a:srgbClr val="44526E"/>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 name="Grafik 6">
            <a:extLst>
              <a:ext uri="{FF2B5EF4-FFF2-40B4-BE49-F238E27FC236}">
                <a16:creationId xmlns:a16="http://schemas.microsoft.com/office/drawing/2014/main" id="{47C2D7E7-8B92-4B47-8917-5DB81C17F571}"/>
              </a:ext>
            </a:extLst>
          </p:cNvPr>
          <p:cNvPicPr>
            <a:picLocks noChangeAspect="1"/>
          </p:cNvPicPr>
          <p:nvPr/>
        </p:nvPicPr>
        <p:blipFill rotWithShape="1">
          <a:blip r:embed="rId4"/>
          <a:srcRect t="4414"/>
          <a:stretch/>
        </p:blipFill>
        <p:spPr>
          <a:xfrm>
            <a:off x="4821879" y="1266279"/>
            <a:ext cx="1814469" cy="5225555"/>
          </a:xfrm>
          <a:prstGeom prst="rect">
            <a:avLst/>
          </a:prstGeom>
        </p:spPr>
      </p:pic>
      <p:pic>
        <p:nvPicPr>
          <p:cNvPr id="5" name="Grafik 4" descr="Ein Bild, das Text, Screenshot, Kreis, Schrift enthält.&#10;&#10;KI-generierte Inhalte können fehlerhaft sein.">
            <a:extLst>
              <a:ext uri="{FF2B5EF4-FFF2-40B4-BE49-F238E27FC236}">
                <a16:creationId xmlns:a16="http://schemas.microsoft.com/office/drawing/2014/main" id="{C8A0D83B-0037-799D-4D3B-448C9FE12050}"/>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8" name="Titel 25">
            <a:extLst>
              <a:ext uri="{FF2B5EF4-FFF2-40B4-BE49-F238E27FC236}">
                <a16:creationId xmlns:a16="http://schemas.microsoft.com/office/drawing/2014/main" id="{79A9885A-3A53-C45A-4B88-C5F92B81F83A}"/>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spTree>
    <p:extLst>
      <p:ext uri="{BB962C8B-B14F-4D97-AF65-F5344CB8AC3E}">
        <p14:creationId xmlns:p14="http://schemas.microsoft.com/office/powerpoint/2010/main" val="323860658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24C82-567A-00F1-20B0-9AD0EA138595}"/>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7F686BB1-E95A-284E-F651-8EEA97ADE6A0}"/>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10633804-27F8-10D9-112C-1AC2DBF78A34}"/>
              </a:ext>
            </a:extLst>
          </p:cNvPr>
          <p:cNvSpPr>
            <a:spLocks noGrp="1"/>
          </p:cNvSpPr>
          <p:nvPr>
            <p:ph type="sldNum" sz="quarter" idx="12"/>
          </p:nvPr>
        </p:nvSpPr>
        <p:spPr/>
        <p:txBody>
          <a:bodyPr/>
          <a:lstStyle/>
          <a:p>
            <a:r>
              <a:rPr lang="de-DE"/>
              <a:t>| </a:t>
            </a:r>
            <a:fld id="{9B27871B-0A92-486B-8675-F9E98A4A52EF}" type="slidenum">
              <a:rPr smtClean="0"/>
              <a:pPr/>
              <a:t>106</a:t>
            </a:fld>
            <a:endParaRPr dirty="0"/>
          </a:p>
        </p:txBody>
      </p:sp>
      <p:sp>
        <p:nvSpPr>
          <p:cNvPr id="2" name="Datumsplatzhalter 1">
            <a:extLst>
              <a:ext uri="{FF2B5EF4-FFF2-40B4-BE49-F238E27FC236}">
                <a16:creationId xmlns:a16="http://schemas.microsoft.com/office/drawing/2014/main" id="{52619ECB-CDBF-48BA-2475-9D79E401DCFF}"/>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C3E8D533-6F17-138C-B9FB-90EB76A5EA45}"/>
              </a:ext>
            </a:extLst>
          </p:cNvPr>
          <p:cNvSpPr txBox="1">
            <a:spLocks/>
          </p:cNvSpPr>
          <p:nvPr/>
        </p:nvSpPr>
        <p:spPr>
          <a:xfrm>
            <a:off x="344488" y="513913"/>
            <a:ext cx="7957031"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Schadens-Abwicklung bei Versicherungs-Maklern in Zoho CRM</a:t>
            </a:r>
          </a:p>
        </p:txBody>
      </p:sp>
      <p:pic>
        <p:nvPicPr>
          <p:cNvPr id="41" name="Grafik 40">
            <a:extLst>
              <a:ext uri="{FF2B5EF4-FFF2-40B4-BE49-F238E27FC236}">
                <a16:creationId xmlns:a16="http://schemas.microsoft.com/office/drawing/2014/main" id="{2398A3B2-234C-14C5-CAB1-00D2476917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B63E62DD-11F0-12DB-75E2-44511F016B25}"/>
              </a:ext>
            </a:extLst>
          </p:cNvPr>
          <p:cNvSpPr/>
          <p:nvPr/>
        </p:nvSpPr>
        <p:spPr>
          <a:xfrm>
            <a:off x="339839" y="885826"/>
            <a:ext cx="9217025"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Beispiel – Schadens-Abwicklung in Zoho CRM</a:t>
            </a:r>
          </a:p>
        </p:txBody>
      </p:sp>
      <p:sp>
        <p:nvSpPr>
          <p:cNvPr id="11" name="Rechteck 10">
            <a:extLst>
              <a:ext uri="{FF2B5EF4-FFF2-40B4-BE49-F238E27FC236}">
                <a16:creationId xmlns:a16="http://schemas.microsoft.com/office/drawing/2014/main" id="{071E15ED-B0BB-4BA2-FBF9-4A86A276F441}"/>
              </a:ext>
            </a:extLst>
          </p:cNvPr>
          <p:cNvSpPr/>
          <p:nvPr/>
        </p:nvSpPr>
        <p:spPr>
          <a:xfrm>
            <a:off x="344488" y="1233489"/>
            <a:ext cx="9217025" cy="5291138"/>
          </a:xfrm>
          <a:prstGeom prst="rect">
            <a:avLst/>
          </a:prstGeom>
          <a:solidFill>
            <a:srgbClr val="F8FBFF"/>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5" name="Grafik 4">
            <a:extLst>
              <a:ext uri="{FF2B5EF4-FFF2-40B4-BE49-F238E27FC236}">
                <a16:creationId xmlns:a16="http://schemas.microsoft.com/office/drawing/2014/main" id="{CBA19CBC-B03A-67EE-A1C6-5FCC329A0E65}"/>
              </a:ext>
            </a:extLst>
          </p:cNvPr>
          <p:cNvPicPr>
            <a:picLocks noChangeAspect="1"/>
          </p:cNvPicPr>
          <p:nvPr/>
        </p:nvPicPr>
        <p:blipFill>
          <a:blip r:embed="rId4"/>
          <a:stretch>
            <a:fillRect/>
          </a:stretch>
        </p:blipFill>
        <p:spPr>
          <a:xfrm>
            <a:off x="744508" y="1606087"/>
            <a:ext cx="4203843" cy="1206797"/>
          </a:xfrm>
          <a:prstGeom prst="rect">
            <a:avLst/>
          </a:prstGeom>
          <a:ln>
            <a:solidFill>
              <a:schemeClr val="bg1">
                <a:lumMod val="50000"/>
              </a:schemeClr>
            </a:solidFill>
          </a:ln>
        </p:spPr>
      </p:pic>
      <p:pic>
        <p:nvPicPr>
          <p:cNvPr id="8" name="Grafik 7">
            <a:extLst>
              <a:ext uri="{FF2B5EF4-FFF2-40B4-BE49-F238E27FC236}">
                <a16:creationId xmlns:a16="http://schemas.microsoft.com/office/drawing/2014/main" id="{A4704C8D-7C9D-B59F-CB16-00C72AFF3F9F}"/>
              </a:ext>
            </a:extLst>
          </p:cNvPr>
          <p:cNvPicPr>
            <a:picLocks noChangeAspect="1"/>
          </p:cNvPicPr>
          <p:nvPr/>
        </p:nvPicPr>
        <p:blipFill>
          <a:blip r:embed="rId5"/>
          <a:stretch>
            <a:fillRect/>
          </a:stretch>
        </p:blipFill>
        <p:spPr>
          <a:xfrm>
            <a:off x="744508" y="3185482"/>
            <a:ext cx="4203843" cy="1506657"/>
          </a:xfrm>
          <a:prstGeom prst="rect">
            <a:avLst/>
          </a:prstGeom>
          <a:ln>
            <a:solidFill>
              <a:schemeClr val="bg1">
                <a:lumMod val="50000"/>
              </a:schemeClr>
            </a:solidFill>
          </a:ln>
        </p:spPr>
      </p:pic>
      <p:pic>
        <p:nvPicPr>
          <p:cNvPr id="9" name="Grafik 8">
            <a:extLst>
              <a:ext uri="{FF2B5EF4-FFF2-40B4-BE49-F238E27FC236}">
                <a16:creationId xmlns:a16="http://schemas.microsoft.com/office/drawing/2014/main" id="{DBDE7D9D-03AD-CF61-FE42-1D72468C859E}"/>
              </a:ext>
            </a:extLst>
          </p:cNvPr>
          <p:cNvPicPr>
            <a:picLocks noChangeAspect="1"/>
          </p:cNvPicPr>
          <p:nvPr/>
        </p:nvPicPr>
        <p:blipFill>
          <a:blip r:embed="rId6"/>
          <a:stretch>
            <a:fillRect/>
          </a:stretch>
        </p:blipFill>
        <p:spPr>
          <a:xfrm>
            <a:off x="5153010" y="3174309"/>
            <a:ext cx="4203843" cy="3169778"/>
          </a:xfrm>
          <a:prstGeom prst="rect">
            <a:avLst/>
          </a:prstGeom>
          <a:ln>
            <a:solidFill>
              <a:schemeClr val="bg1">
                <a:lumMod val="50000"/>
              </a:schemeClr>
            </a:solidFill>
          </a:ln>
        </p:spPr>
      </p:pic>
      <p:sp>
        <p:nvSpPr>
          <p:cNvPr id="12" name="Textfeld 11">
            <a:extLst>
              <a:ext uri="{FF2B5EF4-FFF2-40B4-BE49-F238E27FC236}">
                <a16:creationId xmlns:a16="http://schemas.microsoft.com/office/drawing/2014/main" id="{6E1278EC-D679-20E4-A47E-8B5BE55D911D}"/>
              </a:ext>
            </a:extLst>
          </p:cNvPr>
          <p:cNvSpPr txBox="1"/>
          <p:nvPr/>
        </p:nvSpPr>
        <p:spPr>
          <a:xfrm>
            <a:off x="681151" y="1363254"/>
            <a:ext cx="1333928" cy="267128"/>
          </a:xfrm>
          <a:prstGeom prst="rect">
            <a:avLst/>
          </a:prstGeom>
          <a:noFill/>
        </p:spPr>
        <p:txBody>
          <a:bodyPr wrap="square" lIns="72000" tIns="72000" rIns="72000" bIns="72000" rtlCol="0">
            <a:noAutofit/>
          </a:bodyPr>
          <a:lstStyle/>
          <a:p>
            <a:pPr algn="l">
              <a:spcBef>
                <a:spcPts val="600"/>
              </a:spcBef>
            </a:pPr>
            <a:r>
              <a:rPr lang="de-DE" sz="1000" b="1" dirty="0">
                <a:solidFill>
                  <a:srgbClr val="44526E"/>
                </a:solidFill>
              </a:rPr>
              <a:t>Schritt 1:</a:t>
            </a:r>
          </a:p>
        </p:txBody>
      </p:sp>
      <p:sp>
        <p:nvSpPr>
          <p:cNvPr id="13" name="Textfeld 12">
            <a:extLst>
              <a:ext uri="{FF2B5EF4-FFF2-40B4-BE49-F238E27FC236}">
                <a16:creationId xmlns:a16="http://schemas.microsoft.com/office/drawing/2014/main" id="{DAB31454-7B94-ED17-C33B-7E288539BE64}"/>
              </a:ext>
            </a:extLst>
          </p:cNvPr>
          <p:cNvSpPr txBox="1"/>
          <p:nvPr/>
        </p:nvSpPr>
        <p:spPr>
          <a:xfrm>
            <a:off x="744508" y="2926210"/>
            <a:ext cx="1333928" cy="267128"/>
          </a:xfrm>
          <a:prstGeom prst="rect">
            <a:avLst/>
          </a:prstGeom>
          <a:noFill/>
        </p:spPr>
        <p:txBody>
          <a:bodyPr wrap="square" lIns="72000" tIns="72000" rIns="72000" bIns="72000" rtlCol="0">
            <a:noAutofit/>
          </a:bodyPr>
          <a:lstStyle/>
          <a:p>
            <a:pPr algn="l">
              <a:spcBef>
                <a:spcPts val="600"/>
              </a:spcBef>
            </a:pPr>
            <a:r>
              <a:rPr lang="de-DE" sz="1000" b="1" dirty="0">
                <a:solidFill>
                  <a:srgbClr val="44526E"/>
                </a:solidFill>
              </a:rPr>
              <a:t>Schritt 2:</a:t>
            </a:r>
          </a:p>
        </p:txBody>
      </p:sp>
      <p:sp>
        <p:nvSpPr>
          <p:cNvPr id="14" name="Textfeld 13">
            <a:extLst>
              <a:ext uri="{FF2B5EF4-FFF2-40B4-BE49-F238E27FC236}">
                <a16:creationId xmlns:a16="http://schemas.microsoft.com/office/drawing/2014/main" id="{04C07118-7C18-CB79-4DE5-537117E06B4C}"/>
              </a:ext>
            </a:extLst>
          </p:cNvPr>
          <p:cNvSpPr txBox="1"/>
          <p:nvPr/>
        </p:nvSpPr>
        <p:spPr>
          <a:xfrm>
            <a:off x="5151710" y="2926210"/>
            <a:ext cx="1333928" cy="267128"/>
          </a:xfrm>
          <a:prstGeom prst="rect">
            <a:avLst/>
          </a:prstGeom>
          <a:noFill/>
        </p:spPr>
        <p:txBody>
          <a:bodyPr wrap="square" lIns="72000" tIns="72000" rIns="72000" bIns="72000" rtlCol="0">
            <a:noAutofit/>
          </a:bodyPr>
          <a:lstStyle/>
          <a:p>
            <a:pPr algn="l">
              <a:spcBef>
                <a:spcPts val="600"/>
              </a:spcBef>
            </a:pPr>
            <a:r>
              <a:rPr lang="de-DE" sz="1000" b="1" dirty="0">
                <a:solidFill>
                  <a:srgbClr val="44526E"/>
                </a:solidFill>
              </a:rPr>
              <a:t>Schritt 3:</a:t>
            </a:r>
          </a:p>
        </p:txBody>
      </p:sp>
      <p:sp>
        <p:nvSpPr>
          <p:cNvPr id="3" name="Titel 25">
            <a:extLst>
              <a:ext uri="{FF2B5EF4-FFF2-40B4-BE49-F238E27FC236}">
                <a16:creationId xmlns:a16="http://schemas.microsoft.com/office/drawing/2014/main" id="{068436B5-061B-0554-6D71-4C74CE94CDE1}"/>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spTree>
    <p:extLst>
      <p:ext uri="{BB962C8B-B14F-4D97-AF65-F5344CB8AC3E}">
        <p14:creationId xmlns:p14="http://schemas.microsoft.com/office/powerpoint/2010/main" val="39405151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107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Digitale Produkte über ein Online-Portal ausliefern via 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68AD631B-7BDA-21D0-077F-C62BCE680434}"/>
              </a:ext>
            </a:extLst>
          </p:cNvPr>
          <p:cNvSpPr/>
          <p:nvPr/>
        </p:nvSpPr>
        <p:spPr>
          <a:xfrm>
            <a:off x="1906014" y="1233489"/>
            <a:ext cx="1913875" cy="529113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9" name="Rechteck 8">
            <a:extLst>
              <a:ext uri="{FF2B5EF4-FFF2-40B4-BE49-F238E27FC236}">
                <a16:creationId xmlns:a16="http://schemas.microsoft.com/office/drawing/2014/main" id="{014BF24A-AC27-D471-8EB9-00F7CD513BBB}"/>
              </a:ext>
            </a:extLst>
          </p:cNvPr>
          <p:cNvSpPr/>
          <p:nvPr/>
        </p:nvSpPr>
        <p:spPr>
          <a:xfrm>
            <a:off x="1906013" y="885826"/>
            <a:ext cx="1912713"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Auslöser im CRM</a:t>
            </a:r>
          </a:p>
        </p:txBody>
      </p:sp>
      <p:sp>
        <p:nvSpPr>
          <p:cNvPr id="10" name="Rechteck 9">
            <a:extLst>
              <a:ext uri="{FF2B5EF4-FFF2-40B4-BE49-F238E27FC236}">
                <a16:creationId xmlns:a16="http://schemas.microsoft.com/office/drawing/2014/main" id="{05E09C30-6826-1222-7BB7-5DEC91986B34}"/>
              </a:ext>
            </a:extLst>
          </p:cNvPr>
          <p:cNvSpPr/>
          <p:nvPr/>
        </p:nvSpPr>
        <p:spPr>
          <a:xfrm>
            <a:off x="3818725" y="885826"/>
            <a:ext cx="1912713"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Erstellung Zugangsdaten</a:t>
            </a:r>
          </a:p>
        </p:txBody>
      </p:sp>
      <p:sp>
        <p:nvSpPr>
          <p:cNvPr id="11" name="Rechteck 10">
            <a:extLst>
              <a:ext uri="{FF2B5EF4-FFF2-40B4-BE49-F238E27FC236}">
                <a16:creationId xmlns:a16="http://schemas.microsoft.com/office/drawing/2014/main" id="{DF6CC762-9F66-E139-4B48-2807BDE3ACF5}"/>
              </a:ext>
            </a:extLst>
          </p:cNvPr>
          <p:cNvSpPr/>
          <p:nvPr/>
        </p:nvSpPr>
        <p:spPr>
          <a:xfrm>
            <a:off x="5731438" y="885826"/>
            <a:ext cx="1912713"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Zugangsdaten via E-Mail</a:t>
            </a:r>
          </a:p>
        </p:txBody>
      </p:sp>
      <p:sp>
        <p:nvSpPr>
          <p:cNvPr id="12" name="Rechteck 11">
            <a:extLst>
              <a:ext uri="{FF2B5EF4-FFF2-40B4-BE49-F238E27FC236}">
                <a16:creationId xmlns:a16="http://schemas.microsoft.com/office/drawing/2014/main" id="{3D2E5BEE-1DD3-7E3D-916D-F181EE4EC5EE}"/>
              </a:ext>
            </a:extLst>
          </p:cNvPr>
          <p:cNvSpPr/>
          <p:nvPr/>
        </p:nvSpPr>
        <p:spPr>
          <a:xfrm>
            <a:off x="7644150" y="885826"/>
            <a:ext cx="1912713"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Login im Online-Portal</a:t>
            </a:r>
          </a:p>
        </p:txBody>
      </p:sp>
      <p:sp>
        <p:nvSpPr>
          <p:cNvPr id="13" name="Rechteck 12">
            <a:extLst>
              <a:ext uri="{FF2B5EF4-FFF2-40B4-BE49-F238E27FC236}">
                <a16:creationId xmlns:a16="http://schemas.microsoft.com/office/drawing/2014/main" id="{E8294B73-E14C-44B6-14D7-66964190A80A}"/>
              </a:ext>
            </a:extLst>
          </p:cNvPr>
          <p:cNvSpPr/>
          <p:nvPr/>
        </p:nvSpPr>
        <p:spPr>
          <a:xfrm>
            <a:off x="3819889" y="1233489"/>
            <a:ext cx="1913875" cy="529113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4" name="Rechteck 13">
            <a:extLst>
              <a:ext uri="{FF2B5EF4-FFF2-40B4-BE49-F238E27FC236}">
                <a16:creationId xmlns:a16="http://schemas.microsoft.com/office/drawing/2014/main" id="{756C037B-0A49-DCBB-3884-E49F1F9AE9E3}"/>
              </a:ext>
            </a:extLst>
          </p:cNvPr>
          <p:cNvSpPr/>
          <p:nvPr/>
        </p:nvSpPr>
        <p:spPr>
          <a:xfrm>
            <a:off x="5733764" y="1233489"/>
            <a:ext cx="1913875" cy="529113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5" name="Rechteck 14">
            <a:extLst>
              <a:ext uri="{FF2B5EF4-FFF2-40B4-BE49-F238E27FC236}">
                <a16:creationId xmlns:a16="http://schemas.microsoft.com/office/drawing/2014/main" id="{F219529E-2D5D-B320-3CF4-11DA1C14C4DB}"/>
              </a:ext>
            </a:extLst>
          </p:cNvPr>
          <p:cNvSpPr/>
          <p:nvPr/>
        </p:nvSpPr>
        <p:spPr>
          <a:xfrm>
            <a:off x="7647639" y="1233489"/>
            <a:ext cx="1913875" cy="529113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16" name="Grafik 15">
            <a:extLst>
              <a:ext uri="{FF2B5EF4-FFF2-40B4-BE49-F238E27FC236}">
                <a16:creationId xmlns:a16="http://schemas.microsoft.com/office/drawing/2014/main" id="{75C86B85-F22F-8DD2-4242-C731566043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98267" y="1832003"/>
            <a:ext cx="927044" cy="927044"/>
          </a:xfrm>
          <a:prstGeom prst="rect">
            <a:avLst/>
          </a:prstGeom>
        </p:spPr>
      </p:pic>
      <p:pic>
        <p:nvPicPr>
          <p:cNvPr id="17" name="Grafik 16" descr="Ein Bild, das Symbol, Grafiken, Screenshot, Reihe enthält.&#10;&#10;Automatisch generierte Beschreibung">
            <a:extLst>
              <a:ext uri="{FF2B5EF4-FFF2-40B4-BE49-F238E27FC236}">
                <a16:creationId xmlns:a16="http://schemas.microsoft.com/office/drawing/2014/main" id="{EA93E052-23D3-0C73-624C-2D109BD1EF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55329" y="1832003"/>
            <a:ext cx="927044" cy="927044"/>
          </a:xfrm>
          <a:prstGeom prst="rect">
            <a:avLst/>
          </a:prstGeom>
        </p:spPr>
      </p:pic>
      <p:pic>
        <p:nvPicPr>
          <p:cNvPr id="19" name="Grafik 18" descr="Ein Bild, das Screenshot, Rechteck, Design enthält.&#10;&#10;Automatisch generierte Beschreibung">
            <a:extLst>
              <a:ext uri="{FF2B5EF4-FFF2-40B4-BE49-F238E27FC236}">
                <a16:creationId xmlns:a16="http://schemas.microsoft.com/office/drawing/2014/main" id="{AD9E5E1D-E322-47A4-7EFF-477C6335BC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6984" y="1832003"/>
            <a:ext cx="927044" cy="927044"/>
          </a:xfrm>
          <a:prstGeom prst="rect">
            <a:avLst/>
          </a:prstGeom>
        </p:spPr>
      </p:pic>
      <p:pic>
        <p:nvPicPr>
          <p:cNvPr id="21" name="Grafik 20" descr="Ein Bild, das Logo, Symbol, Emblem, Grafiken enthält.&#10;&#10;Automatisch generierte Beschreibung">
            <a:extLst>
              <a:ext uri="{FF2B5EF4-FFF2-40B4-BE49-F238E27FC236}">
                <a16:creationId xmlns:a16="http://schemas.microsoft.com/office/drawing/2014/main" id="{00AF12AB-AA07-35BA-44B2-A90B405FEE2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18765" y="1832003"/>
            <a:ext cx="927044" cy="927044"/>
          </a:xfrm>
          <a:prstGeom prst="rect">
            <a:avLst/>
          </a:prstGeom>
        </p:spPr>
      </p:pic>
      <p:sp>
        <p:nvSpPr>
          <p:cNvPr id="3" name="Rechteck 2">
            <a:extLst>
              <a:ext uri="{FF2B5EF4-FFF2-40B4-BE49-F238E27FC236}">
                <a16:creationId xmlns:a16="http://schemas.microsoft.com/office/drawing/2014/main" id="{40038242-F431-F350-0B4F-9984F18D71C6}"/>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Leistung</a:t>
            </a:r>
            <a:br>
              <a:rPr lang="de-DE" sz="900" b="1" dirty="0">
                <a:solidFill>
                  <a:srgbClr val="44526E"/>
                </a:solidFill>
              </a:rPr>
            </a:br>
            <a:r>
              <a:rPr lang="de-DE" sz="900" b="1" dirty="0">
                <a:solidFill>
                  <a:srgbClr val="44526E"/>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3074" name="Picture 2" descr="TrainerCentral Spotlight">
            <a:extLst>
              <a:ext uri="{FF2B5EF4-FFF2-40B4-BE49-F238E27FC236}">
                <a16:creationId xmlns:a16="http://schemas.microsoft.com/office/drawing/2014/main" id="{481579D6-2E34-A04C-A2D4-3EFC03EC7D2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95300" y="3019509"/>
            <a:ext cx="1773973" cy="927044"/>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Branded App">
            <a:extLst>
              <a:ext uri="{FF2B5EF4-FFF2-40B4-BE49-F238E27FC236}">
                <a16:creationId xmlns:a16="http://schemas.microsoft.com/office/drawing/2014/main" id="{1AC012E7-38F4-1E72-549B-412E59DEAEF5}"/>
              </a:ext>
            </a:extLst>
          </p:cNvPr>
          <p:cNvSpPr>
            <a:spLocks noChangeAspect="1" noChangeArrowheads="1"/>
          </p:cNvSpPr>
          <p:nvPr/>
        </p:nvSpPr>
        <p:spPr bwMode="auto">
          <a:xfrm>
            <a:off x="4800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3082" name="Picture 10" descr="Exklusiv Memberspot Gutscheincode: Der #1 Mitgliederbereich ...">
            <a:extLst>
              <a:ext uri="{FF2B5EF4-FFF2-40B4-BE49-F238E27FC236}">
                <a16:creationId xmlns:a16="http://schemas.microsoft.com/office/drawing/2014/main" id="{B1A8781A-B3E4-6DAA-D931-20BDCC6C61D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0078" y="4225669"/>
            <a:ext cx="1541043" cy="429714"/>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LearningSuite Demo">
            <a:extLst>
              <a:ext uri="{FF2B5EF4-FFF2-40B4-BE49-F238E27FC236}">
                <a16:creationId xmlns:a16="http://schemas.microsoft.com/office/drawing/2014/main" id="{248C3380-3057-F1B3-29A3-5A2DDF1F62B5}"/>
              </a:ext>
            </a:extLst>
          </p:cNvPr>
          <p:cNvPicPr>
            <a:picLocks noChangeAspect="1" noChangeArrowheads="1"/>
          </p:cNvPicPr>
          <p:nvPr/>
        </p:nvPicPr>
        <p:blipFill rotWithShape="1">
          <a:blip r:embed="rId11">
            <a:clrChange>
              <a:clrFrom>
                <a:srgbClr val="042344"/>
              </a:clrFrom>
              <a:clrTo>
                <a:srgbClr val="042344">
                  <a:alpha val="0"/>
                </a:srgbClr>
              </a:clrTo>
            </a:clrChange>
            <a:extLst>
              <a:ext uri="{28A0092B-C50C-407E-A947-70E740481C1C}">
                <a14:useLocalDpi xmlns:a14="http://schemas.microsoft.com/office/drawing/2010/main" val="0"/>
              </a:ext>
            </a:extLst>
          </a:blip>
          <a:srcRect l="9846" t="24924" r="7253" b="26419"/>
          <a:stretch/>
        </p:blipFill>
        <p:spPr bwMode="auto">
          <a:xfrm>
            <a:off x="3979030" y="5059305"/>
            <a:ext cx="1643139" cy="506315"/>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6" descr="Ein Bild, das Text, Screenshot, Kreis, Schrift enthält.&#10;&#10;KI-generierte Inhalte können fehlerhaft sein.">
            <a:extLst>
              <a:ext uri="{FF2B5EF4-FFF2-40B4-BE49-F238E27FC236}">
                <a16:creationId xmlns:a16="http://schemas.microsoft.com/office/drawing/2014/main" id="{50C43482-C3E1-3D25-4B95-D6A3372417B7}"/>
              </a:ext>
            </a:extLst>
          </p:cNvPr>
          <p:cNvPicPr>
            <a:picLocks noChangeAspect="1"/>
          </p:cNvPicPr>
          <p:nvPr/>
        </p:nvPicPr>
        <p:blipFill>
          <a:blip r:embed="rId1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8" name="Titel 25">
            <a:extLst>
              <a:ext uri="{FF2B5EF4-FFF2-40B4-BE49-F238E27FC236}">
                <a16:creationId xmlns:a16="http://schemas.microsoft.com/office/drawing/2014/main" id="{FE5FEA41-638F-2638-D009-89BCC9F234C7}"/>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Leistungserbringung</a:t>
            </a:r>
          </a:p>
        </p:txBody>
      </p:sp>
    </p:spTree>
    <p:extLst>
      <p:ext uri="{BB962C8B-B14F-4D97-AF65-F5344CB8AC3E}">
        <p14:creationId xmlns:p14="http://schemas.microsoft.com/office/powerpoint/2010/main" val="17519369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54592-0139-0D4A-B9BD-8AE878C02F25}"/>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22222C47-17DC-EFD1-F4E4-27CE354575E0}"/>
              </a:ext>
            </a:extLst>
          </p:cNvPr>
          <p:cNvSpPr/>
          <p:nvPr/>
        </p:nvSpPr>
        <p:spPr>
          <a:xfrm>
            <a:off x="344486" y="1245823"/>
            <a:ext cx="9215440" cy="527880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sp>
        <p:nvSpPr>
          <p:cNvPr id="44" name="Rechteck 43">
            <a:extLst>
              <a:ext uri="{FF2B5EF4-FFF2-40B4-BE49-F238E27FC236}">
                <a16:creationId xmlns:a16="http://schemas.microsoft.com/office/drawing/2014/main" id="{23A4945F-D0E0-BC04-CD35-EEB12B04C347}"/>
              </a:ext>
            </a:extLst>
          </p:cNvPr>
          <p:cNvSpPr/>
          <p:nvPr/>
        </p:nvSpPr>
        <p:spPr>
          <a:xfrm>
            <a:off x="344486" y="885824"/>
            <a:ext cx="9215440" cy="3600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Der Kundenkreislauf</a:t>
            </a:r>
          </a:p>
        </p:txBody>
      </p:sp>
      <p:sp>
        <p:nvSpPr>
          <p:cNvPr id="26" name="Titel 25">
            <a:extLst>
              <a:ext uri="{FF2B5EF4-FFF2-40B4-BE49-F238E27FC236}">
                <a16:creationId xmlns:a16="http://schemas.microsoft.com/office/drawing/2014/main" id="{7F020E25-0028-EE1B-338B-48366C596416}"/>
              </a:ext>
            </a:extLst>
          </p:cNvPr>
          <p:cNvSpPr>
            <a:spLocks noGrp="1"/>
          </p:cNvSpPr>
          <p:nvPr>
            <p:ph type="title"/>
          </p:nvPr>
        </p:nvSpPr>
        <p:spPr>
          <a:xfrm>
            <a:off x="344488" y="513913"/>
            <a:ext cx="6797291" cy="221599"/>
          </a:xfrm>
          <a:noFill/>
        </p:spPr>
        <p:txBody>
          <a:bodyPr vert="horz" wrap="square" lIns="0" tIns="0" rIns="0" bIns="0" rtlCol="0" anchor="ctr">
            <a:spAutoFit/>
          </a:bodyPr>
          <a:lstStyle/>
          <a:p>
            <a:r>
              <a:rPr lang="de-DE" sz="1600" dirty="0">
                <a:solidFill>
                  <a:srgbClr val="44536F"/>
                </a:solidFill>
              </a:rPr>
              <a:t>Der Kundenkreislauf</a:t>
            </a:r>
          </a:p>
        </p:txBody>
      </p:sp>
      <p:sp>
        <p:nvSpPr>
          <p:cNvPr id="3" name="Fußzeilenplatzhalter 2">
            <a:extLst>
              <a:ext uri="{FF2B5EF4-FFF2-40B4-BE49-F238E27FC236}">
                <a16:creationId xmlns:a16="http://schemas.microsoft.com/office/drawing/2014/main" id="{463F9721-F011-E352-2815-DB06AC6B9436}"/>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E509E51C-357D-BC0C-9310-5DC75EEF33C1}"/>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0306A523-0482-6760-7D54-C97B83DBCCA1}"/>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ACF605FC-A7F6-BA95-D193-9ED6D72C9F01}"/>
              </a:ext>
            </a:extLst>
          </p:cNvPr>
          <p:cNvSpPr>
            <a:spLocks noGrp="1"/>
          </p:cNvSpPr>
          <p:nvPr>
            <p:ph type="sldNum" sz="quarter" idx="12"/>
          </p:nvPr>
        </p:nvSpPr>
        <p:spPr/>
        <p:txBody>
          <a:bodyPr/>
          <a:lstStyle/>
          <a:p>
            <a:r>
              <a:rPr lang="de-DE"/>
              <a:t>| </a:t>
            </a:r>
            <a:fld id="{9B27871B-0A92-486B-8675-F9E98A4A52EF}" type="slidenum">
              <a:rPr smtClean="0"/>
              <a:pPr/>
              <a:t>108</a:t>
            </a:fld>
            <a:endParaRPr dirty="0"/>
          </a:p>
        </p:txBody>
      </p:sp>
      <p:pic>
        <p:nvPicPr>
          <p:cNvPr id="12" name="Grafik 11">
            <a:extLst>
              <a:ext uri="{FF2B5EF4-FFF2-40B4-BE49-F238E27FC236}">
                <a16:creationId xmlns:a16="http://schemas.microsoft.com/office/drawing/2014/main" id="{37E65817-97E3-3160-AD32-60ECA62BE8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14" name="Grafik 13">
            <a:extLst>
              <a:ext uri="{FF2B5EF4-FFF2-40B4-BE49-F238E27FC236}">
                <a16:creationId xmlns:a16="http://schemas.microsoft.com/office/drawing/2014/main" id="{249C78A3-6200-B8C8-A153-E60ECF78F12C}"/>
              </a:ext>
            </a:extLst>
          </p:cNvPr>
          <p:cNvPicPr>
            <a:picLocks noChangeAspect="1"/>
          </p:cNvPicPr>
          <p:nvPr/>
        </p:nvPicPr>
        <p:blipFill>
          <a:blip r:embed="rId4"/>
          <a:stretch>
            <a:fillRect/>
          </a:stretch>
        </p:blipFill>
        <p:spPr>
          <a:xfrm>
            <a:off x="3414619" y="1709514"/>
            <a:ext cx="3073475" cy="4334388"/>
          </a:xfrm>
          <a:prstGeom prst="rect">
            <a:avLst/>
          </a:prstGeom>
        </p:spPr>
      </p:pic>
    </p:spTree>
    <p:extLst>
      <p:ext uri="{BB962C8B-B14F-4D97-AF65-F5344CB8AC3E}">
        <p14:creationId xmlns:p14="http://schemas.microsoft.com/office/powerpoint/2010/main" val="8739658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5C370-827E-B320-8A29-9B2D3DD83E32}"/>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8A5C2B61-AF04-FB9C-E8FF-B01D7D7C0F95}"/>
              </a:ext>
            </a:extLst>
          </p:cNvPr>
          <p:cNvSpPr/>
          <p:nvPr/>
        </p:nvSpPr>
        <p:spPr>
          <a:xfrm>
            <a:off x="344487"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Fehlende Nachbetreuung </a:t>
            </a:r>
            <a:br>
              <a:rPr lang="de-DE" sz="1200" b="1" dirty="0">
                <a:solidFill>
                  <a:srgbClr val="FF0000"/>
                </a:solidFill>
              </a:rPr>
            </a:br>
            <a:r>
              <a:rPr lang="de-DE" sz="1200" b="1" dirty="0">
                <a:solidFill>
                  <a:srgbClr val="FF0000"/>
                </a:solidFill>
              </a:rPr>
              <a:t>nach dem Kauf</a:t>
            </a:r>
          </a:p>
        </p:txBody>
      </p:sp>
      <p:sp>
        <p:nvSpPr>
          <p:cNvPr id="44" name="Rechteck 43">
            <a:extLst>
              <a:ext uri="{FF2B5EF4-FFF2-40B4-BE49-F238E27FC236}">
                <a16:creationId xmlns:a16="http://schemas.microsoft.com/office/drawing/2014/main" id="{F18F38E1-3F70-F6DC-C3D5-9FAE7FE72771}"/>
              </a:ext>
            </a:extLst>
          </p:cNvPr>
          <p:cNvSpPr/>
          <p:nvPr/>
        </p:nvSpPr>
        <p:spPr>
          <a:xfrm>
            <a:off x="344486" y="885824"/>
            <a:ext cx="9215440" cy="360000"/>
          </a:xfrm>
          <a:prstGeom prst="rect">
            <a:avLst/>
          </a:prstGeom>
          <a:solidFill>
            <a:srgbClr val="FFEFEF"/>
          </a:solidFill>
          <a:ln w="8144" cap="flat">
            <a:solidFill>
              <a:schemeClr val="bg1">
                <a:lumMod val="50000"/>
              </a:schemeClr>
            </a:solidFill>
            <a:prstDash val="solid"/>
            <a:miter/>
          </a:ln>
        </p:spPr>
        <p:txBody>
          <a:bodyPr rtlCol="0" anchor="ctr"/>
          <a:lstStyle/>
          <a:p>
            <a:pPr algn="ctr"/>
            <a:r>
              <a:rPr lang="de-DE" sz="1200" b="1" dirty="0">
                <a:solidFill>
                  <a:srgbClr val="FF0000"/>
                </a:solidFill>
              </a:rPr>
              <a:t>Probleme in der Kundenbetreuung bei Unternehmen ohne CRM</a:t>
            </a:r>
          </a:p>
        </p:txBody>
      </p:sp>
      <p:sp>
        <p:nvSpPr>
          <p:cNvPr id="26" name="Titel 25">
            <a:extLst>
              <a:ext uri="{FF2B5EF4-FFF2-40B4-BE49-F238E27FC236}">
                <a16:creationId xmlns:a16="http://schemas.microsoft.com/office/drawing/2014/main" id="{8F065BB2-AE6B-A6B1-65C6-C71C79D6B508}"/>
              </a:ext>
            </a:extLst>
          </p:cNvPr>
          <p:cNvSpPr>
            <a:spLocks noGrp="1"/>
          </p:cNvSpPr>
          <p:nvPr>
            <p:ph type="title"/>
          </p:nvPr>
        </p:nvSpPr>
        <p:spPr>
          <a:xfrm>
            <a:off x="344488" y="513913"/>
            <a:ext cx="8085137" cy="221599"/>
          </a:xfrm>
          <a:noFill/>
        </p:spPr>
        <p:txBody>
          <a:bodyPr vert="horz" wrap="square" lIns="0" tIns="0" rIns="0" bIns="0" rtlCol="0" anchor="ctr">
            <a:spAutoFit/>
          </a:bodyPr>
          <a:lstStyle/>
          <a:p>
            <a:r>
              <a:rPr lang="de-DE" sz="1600" dirty="0">
                <a:solidFill>
                  <a:srgbClr val="44536F"/>
                </a:solidFill>
              </a:rPr>
              <a:t>Typische Probleme in der Kundenbetreuung bei Unternehmen ohne CRM</a:t>
            </a:r>
          </a:p>
        </p:txBody>
      </p:sp>
      <p:sp>
        <p:nvSpPr>
          <p:cNvPr id="3" name="Fußzeilenplatzhalter 2">
            <a:extLst>
              <a:ext uri="{FF2B5EF4-FFF2-40B4-BE49-F238E27FC236}">
                <a16:creationId xmlns:a16="http://schemas.microsoft.com/office/drawing/2014/main" id="{D474272F-7D9C-D493-0E10-174CA85E4F39}"/>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5DB4B4F2-4F2C-4336-811B-DE5EB2527C29}"/>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549F4D2E-54A0-1391-B6FC-CE5635632E2F}"/>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A3E24C29-7E44-EC0E-CA3F-2D41F6C6E5CF}"/>
              </a:ext>
            </a:extLst>
          </p:cNvPr>
          <p:cNvSpPr>
            <a:spLocks noGrp="1"/>
          </p:cNvSpPr>
          <p:nvPr>
            <p:ph type="sldNum" sz="quarter" idx="12"/>
          </p:nvPr>
        </p:nvSpPr>
        <p:spPr/>
        <p:txBody>
          <a:bodyPr/>
          <a:lstStyle/>
          <a:p>
            <a:r>
              <a:rPr lang="de-DE"/>
              <a:t>| </a:t>
            </a:r>
            <a:fld id="{9B27871B-0A92-486B-8675-F9E98A4A52EF}" type="slidenum">
              <a:rPr smtClean="0"/>
              <a:pPr/>
              <a:t>109</a:t>
            </a:fld>
            <a:endParaRPr dirty="0"/>
          </a:p>
        </p:txBody>
      </p:sp>
      <p:pic>
        <p:nvPicPr>
          <p:cNvPr id="12" name="Grafik 11">
            <a:extLst>
              <a:ext uri="{FF2B5EF4-FFF2-40B4-BE49-F238E27FC236}">
                <a16:creationId xmlns:a16="http://schemas.microsoft.com/office/drawing/2014/main" id="{DE320602-CA33-8C56-2CC5-E9EEC9782A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Rechteck 12">
            <a:extLst>
              <a:ext uri="{FF2B5EF4-FFF2-40B4-BE49-F238E27FC236}">
                <a16:creationId xmlns:a16="http://schemas.microsoft.com/office/drawing/2014/main" id="{6D015870-56C9-A8FF-ADAF-8DA181D7A47E}"/>
              </a:ext>
            </a:extLst>
          </p:cNvPr>
          <p:cNvSpPr/>
          <p:nvPr/>
        </p:nvSpPr>
        <p:spPr>
          <a:xfrm>
            <a:off x="3416300"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Unzufriedene Kunden werden nicht rechtzeitig erkannt</a:t>
            </a:r>
          </a:p>
        </p:txBody>
      </p:sp>
      <p:sp>
        <p:nvSpPr>
          <p:cNvPr id="14" name="Rechteck 13">
            <a:extLst>
              <a:ext uri="{FF2B5EF4-FFF2-40B4-BE49-F238E27FC236}">
                <a16:creationId xmlns:a16="http://schemas.microsoft.com/office/drawing/2014/main" id="{FD70FF30-9352-3E13-FF8C-8488B7B72218}"/>
              </a:ext>
            </a:extLst>
          </p:cNvPr>
          <p:cNvSpPr/>
          <p:nvPr/>
        </p:nvSpPr>
        <p:spPr>
          <a:xfrm>
            <a:off x="6488114"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 systematisches Referenz- und Empfehlungs-Marketing</a:t>
            </a:r>
          </a:p>
        </p:txBody>
      </p:sp>
      <p:sp>
        <p:nvSpPr>
          <p:cNvPr id="15" name="Rechteck 14">
            <a:extLst>
              <a:ext uri="{FF2B5EF4-FFF2-40B4-BE49-F238E27FC236}">
                <a16:creationId xmlns:a16="http://schemas.microsoft.com/office/drawing/2014/main" id="{F8C352AE-F67E-5B64-98A4-4313F63A6361}"/>
              </a:ext>
            </a:extLst>
          </p:cNvPr>
          <p:cNvSpPr/>
          <p:nvPr/>
        </p:nvSpPr>
        <p:spPr>
          <a:xfrm>
            <a:off x="344487"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strukturierte Übersicht der Bestandskunden</a:t>
            </a:r>
          </a:p>
        </p:txBody>
      </p:sp>
      <p:sp>
        <p:nvSpPr>
          <p:cNvPr id="16" name="Rechteck 15">
            <a:extLst>
              <a:ext uri="{FF2B5EF4-FFF2-40B4-BE49-F238E27FC236}">
                <a16:creationId xmlns:a16="http://schemas.microsoft.com/office/drawing/2014/main" id="{8D0622A7-393F-976A-CAAD-1C33FC83C406}"/>
              </a:ext>
            </a:extLst>
          </p:cNvPr>
          <p:cNvSpPr/>
          <p:nvPr/>
        </p:nvSpPr>
        <p:spPr>
          <a:xfrm>
            <a:off x="3416300"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regelmäßigen Kundenbetreuungs-Aktivitäten</a:t>
            </a:r>
          </a:p>
        </p:txBody>
      </p:sp>
      <p:sp>
        <p:nvSpPr>
          <p:cNvPr id="17" name="Rechteck 16">
            <a:extLst>
              <a:ext uri="{FF2B5EF4-FFF2-40B4-BE49-F238E27FC236}">
                <a16:creationId xmlns:a16="http://schemas.microsoft.com/office/drawing/2014/main" id="{331203E7-B2C8-3CC8-439E-DDB3495600B2}"/>
              </a:ext>
            </a:extLst>
          </p:cNvPr>
          <p:cNvSpPr/>
          <p:nvPr/>
        </p:nvSpPr>
        <p:spPr>
          <a:xfrm>
            <a:off x="6488114"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systematische Reaktivierung von Alt-Kunden</a:t>
            </a:r>
          </a:p>
        </p:txBody>
      </p:sp>
    </p:spTree>
    <p:extLst>
      <p:ext uri="{BB962C8B-B14F-4D97-AF65-F5344CB8AC3E}">
        <p14:creationId xmlns:p14="http://schemas.microsoft.com/office/powerpoint/2010/main" val="249288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C8A58-F330-FDC9-8029-7FBAFE3F463C}"/>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827195CF-8DB5-28E6-57D3-4A03AA542826}"/>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460657B3-91F9-3CC0-8237-8CE77421ED74}"/>
              </a:ext>
            </a:extLst>
          </p:cNvPr>
          <p:cNvSpPr>
            <a:spLocks noGrp="1"/>
          </p:cNvSpPr>
          <p:nvPr>
            <p:ph type="sldNum" sz="quarter" idx="12"/>
          </p:nvPr>
        </p:nvSpPr>
        <p:spPr/>
        <p:txBody>
          <a:bodyPr/>
          <a:lstStyle/>
          <a:p>
            <a:r>
              <a:rPr lang="de-DE" dirty="0"/>
              <a:t>| </a:t>
            </a:r>
            <a:fld id="{9B27871B-0A92-486B-8675-F9E98A4A52EF}" type="slidenum">
              <a:rPr lang="de-DE" smtClean="0"/>
              <a:pPr/>
              <a:t>11</a:t>
            </a:fld>
            <a:endParaRPr lang="de-DE" dirty="0"/>
          </a:p>
        </p:txBody>
      </p:sp>
      <p:sp>
        <p:nvSpPr>
          <p:cNvPr id="10" name="Rechteck 9">
            <a:extLst>
              <a:ext uri="{FF2B5EF4-FFF2-40B4-BE49-F238E27FC236}">
                <a16:creationId xmlns:a16="http://schemas.microsoft.com/office/drawing/2014/main" id="{7397F82E-0C3D-451B-C5F1-22D1C28613F1}"/>
              </a:ext>
            </a:extLst>
          </p:cNvPr>
          <p:cNvSpPr/>
          <p:nvPr/>
        </p:nvSpPr>
        <p:spPr>
          <a:xfrm>
            <a:off x="346077" y="1245823"/>
            <a:ext cx="2951283" cy="5278802"/>
          </a:xfrm>
          <a:prstGeom prst="rect">
            <a:avLst/>
          </a:prstGeom>
          <a:solidFill>
            <a:srgbClr val="FFEFEF"/>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dirty="0">
              <a:solidFill>
                <a:srgbClr val="FF0000"/>
              </a:solidFill>
            </a:endParaRPr>
          </a:p>
          <a:p>
            <a:pPr algn="ctr">
              <a:spcBef>
                <a:spcPts val="600"/>
              </a:spcBef>
            </a:pPr>
            <a:r>
              <a:rPr lang="de-DE" sz="1200" dirty="0">
                <a:solidFill>
                  <a:srgbClr val="FF0000"/>
                </a:solidFill>
              </a:rPr>
              <a:t>Zu viele Tools, kein zentrales CRM-System, Daten verstreut in Excel, Outlook und Co.</a:t>
            </a:r>
          </a:p>
        </p:txBody>
      </p:sp>
      <p:sp>
        <p:nvSpPr>
          <p:cNvPr id="2" name="Datumsplatzhalter 1">
            <a:extLst>
              <a:ext uri="{FF2B5EF4-FFF2-40B4-BE49-F238E27FC236}">
                <a16:creationId xmlns:a16="http://schemas.microsoft.com/office/drawing/2014/main" id="{1D212D69-7F8D-7B8F-A464-A6C9E7F14697}"/>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A09C1DC5-EEBA-6186-AF6F-1DEA53093D82}"/>
              </a:ext>
            </a:extLst>
          </p:cNvPr>
          <p:cNvSpPr>
            <a:spLocks noGrp="1"/>
          </p:cNvSpPr>
          <p:nvPr>
            <p:ph type="title"/>
          </p:nvPr>
        </p:nvSpPr>
        <p:spPr>
          <a:xfrm>
            <a:off x="344488" y="513913"/>
            <a:ext cx="8378171" cy="221599"/>
          </a:xfrm>
        </p:spPr>
        <p:txBody>
          <a:bodyPr wrap="square">
            <a:spAutoFit/>
          </a:bodyPr>
          <a:lstStyle/>
          <a:p>
            <a:r>
              <a:rPr lang="de-DE" sz="1600" dirty="0"/>
              <a:t>Die häufigsten Herausforderungen und Probleme</a:t>
            </a:r>
          </a:p>
        </p:txBody>
      </p:sp>
      <p:sp>
        <p:nvSpPr>
          <p:cNvPr id="12" name="Titel 25">
            <a:extLst>
              <a:ext uri="{FF2B5EF4-FFF2-40B4-BE49-F238E27FC236}">
                <a16:creationId xmlns:a16="http://schemas.microsoft.com/office/drawing/2014/main" id="{412BC357-FDF2-D789-EE04-80568992543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58953896-05B6-8DC2-BD59-E47FFE0CD5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6" name="Rechteck 5">
            <a:extLst>
              <a:ext uri="{FF2B5EF4-FFF2-40B4-BE49-F238E27FC236}">
                <a16:creationId xmlns:a16="http://schemas.microsoft.com/office/drawing/2014/main" id="{8FC96DCC-CC2A-3DE8-B6FC-9E89C6D3E14C}"/>
              </a:ext>
            </a:extLst>
          </p:cNvPr>
          <p:cNvSpPr/>
          <p:nvPr/>
        </p:nvSpPr>
        <p:spPr>
          <a:xfrm>
            <a:off x="344491" y="885824"/>
            <a:ext cx="2951811" cy="360000"/>
          </a:xfrm>
          <a:prstGeom prst="rect">
            <a:avLst/>
          </a:prstGeom>
          <a:solidFill>
            <a:srgbClr val="FFEFEF"/>
          </a:solidFill>
          <a:ln w="3175" cap="flat">
            <a:solidFill>
              <a:schemeClr val="bg1">
                <a:lumMod val="50000"/>
              </a:schemeClr>
            </a:solidFill>
            <a:prstDash val="solid"/>
            <a:miter/>
          </a:ln>
        </p:spPr>
        <p:txBody>
          <a:bodyPr rtlCol="0" anchor="ctr"/>
          <a:lstStyle/>
          <a:p>
            <a:pPr algn="ctr"/>
            <a:r>
              <a:rPr lang="de-DE" sz="1200" b="1" dirty="0">
                <a:solidFill>
                  <a:srgbClr val="FF0000"/>
                </a:solidFill>
              </a:rPr>
              <a:t>Tool-Chaos und Dateninseln</a:t>
            </a:r>
          </a:p>
        </p:txBody>
      </p:sp>
      <p:sp>
        <p:nvSpPr>
          <p:cNvPr id="24" name="Rechteck 23">
            <a:extLst>
              <a:ext uri="{FF2B5EF4-FFF2-40B4-BE49-F238E27FC236}">
                <a16:creationId xmlns:a16="http://schemas.microsoft.com/office/drawing/2014/main" id="{B65B7030-2B71-AFC5-96A7-0637B5E7E120}"/>
              </a:ext>
            </a:extLst>
          </p:cNvPr>
          <p:cNvSpPr/>
          <p:nvPr/>
        </p:nvSpPr>
        <p:spPr>
          <a:xfrm>
            <a:off x="3476302" y="885824"/>
            <a:ext cx="2951811" cy="360000"/>
          </a:xfrm>
          <a:prstGeom prst="rect">
            <a:avLst/>
          </a:prstGeom>
          <a:solidFill>
            <a:srgbClr val="FFEFEF"/>
          </a:solidFill>
          <a:ln w="3175" cap="flat">
            <a:solidFill>
              <a:schemeClr val="bg1">
                <a:lumMod val="50000"/>
              </a:schemeClr>
            </a:solidFill>
            <a:prstDash val="solid"/>
            <a:miter/>
          </a:ln>
        </p:spPr>
        <p:txBody>
          <a:bodyPr rtlCol="0" anchor="ctr"/>
          <a:lstStyle/>
          <a:p>
            <a:pPr algn="ctr"/>
            <a:r>
              <a:rPr lang="de-DE" sz="1200" b="1" dirty="0">
                <a:solidFill>
                  <a:srgbClr val="FF0000"/>
                </a:solidFill>
              </a:rPr>
              <a:t>Keine Kontakthistorie</a:t>
            </a:r>
          </a:p>
        </p:txBody>
      </p:sp>
      <p:sp>
        <p:nvSpPr>
          <p:cNvPr id="25" name="Rechteck 24">
            <a:extLst>
              <a:ext uri="{FF2B5EF4-FFF2-40B4-BE49-F238E27FC236}">
                <a16:creationId xmlns:a16="http://schemas.microsoft.com/office/drawing/2014/main" id="{5A7835D3-E136-540D-87F7-E83BACE04274}"/>
              </a:ext>
            </a:extLst>
          </p:cNvPr>
          <p:cNvSpPr/>
          <p:nvPr/>
        </p:nvSpPr>
        <p:spPr>
          <a:xfrm>
            <a:off x="6608114" y="885824"/>
            <a:ext cx="2951811" cy="360000"/>
          </a:xfrm>
          <a:prstGeom prst="rect">
            <a:avLst/>
          </a:prstGeom>
          <a:solidFill>
            <a:srgbClr val="FFEFEF"/>
          </a:solidFill>
          <a:ln w="3175" cap="flat">
            <a:solidFill>
              <a:schemeClr val="bg1">
                <a:lumMod val="50000"/>
              </a:schemeClr>
            </a:solidFill>
            <a:prstDash val="solid"/>
            <a:miter/>
          </a:ln>
        </p:spPr>
        <p:txBody>
          <a:bodyPr rtlCol="0" anchor="ctr"/>
          <a:lstStyle/>
          <a:p>
            <a:pPr algn="ctr"/>
            <a:r>
              <a:rPr lang="de-DE" sz="1200" b="1" dirty="0">
                <a:solidFill>
                  <a:srgbClr val="FF0000"/>
                </a:solidFill>
              </a:rPr>
              <a:t>Fehlende Steuerung</a:t>
            </a:r>
          </a:p>
        </p:txBody>
      </p:sp>
      <p:sp>
        <p:nvSpPr>
          <p:cNvPr id="26" name="Rechteck 25">
            <a:extLst>
              <a:ext uri="{FF2B5EF4-FFF2-40B4-BE49-F238E27FC236}">
                <a16:creationId xmlns:a16="http://schemas.microsoft.com/office/drawing/2014/main" id="{CC8C3938-052B-371F-56A0-C0EA532470F7}"/>
              </a:ext>
            </a:extLst>
          </p:cNvPr>
          <p:cNvSpPr/>
          <p:nvPr/>
        </p:nvSpPr>
        <p:spPr>
          <a:xfrm>
            <a:off x="3477359" y="1245823"/>
            <a:ext cx="2951283" cy="5278802"/>
          </a:xfrm>
          <a:prstGeom prst="rect">
            <a:avLst/>
          </a:prstGeom>
          <a:solidFill>
            <a:srgbClr val="FFEFEF"/>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dirty="0">
              <a:solidFill>
                <a:srgbClr val="FF0000"/>
              </a:solidFill>
            </a:endParaRPr>
          </a:p>
          <a:p>
            <a:pPr algn="ctr">
              <a:spcBef>
                <a:spcPts val="600"/>
              </a:spcBef>
            </a:pPr>
            <a:r>
              <a:rPr lang="de-DE" sz="1200" dirty="0">
                <a:solidFill>
                  <a:srgbClr val="FF0000"/>
                </a:solidFill>
              </a:rPr>
              <a:t>Niemand weiß genau, was mit einem Kunden bereits passiert ist – </a:t>
            </a:r>
            <a:br>
              <a:rPr lang="de-DE" sz="1200" dirty="0">
                <a:solidFill>
                  <a:srgbClr val="FF0000"/>
                </a:solidFill>
              </a:rPr>
            </a:br>
            <a:r>
              <a:rPr lang="de-DE" sz="1200" dirty="0">
                <a:solidFill>
                  <a:srgbClr val="FF0000"/>
                </a:solidFill>
              </a:rPr>
              <a:t>alles ist fragmentiert</a:t>
            </a:r>
          </a:p>
        </p:txBody>
      </p:sp>
      <p:sp>
        <p:nvSpPr>
          <p:cNvPr id="27" name="Rechteck 26">
            <a:extLst>
              <a:ext uri="{FF2B5EF4-FFF2-40B4-BE49-F238E27FC236}">
                <a16:creationId xmlns:a16="http://schemas.microsoft.com/office/drawing/2014/main" id="{2D7BFFC7-B6C1-E5AB-3DD9-012C81042DC2}"/>
              </a:ext>
            </a:extLst>
          </p:cNvPr>
          <p:cNvSpPr/>
          <p:nvPr/>
        </p:nvSpPr>
        <p:spPr>
          <a:xfrm>
            <a:off x="6608642" y="1245823"/>
            <a:ext cx="2951283" cy="5278802"/>
          </a:xfrm>
          <a:prstGeom prst="rect">
            <a:avLst/>
          </a:prstGeom>
          <a:solidFill>
            <a:srgbClr val="FFEFEF"/>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dirty="0">
              <a:solidFill>
                <a:srgbClr val="FF0000"/>
              </a:solidFill>
            </a:endParaRPr>
          </a:p>
          <a:p>
            <a:pPr algn="ctr">
              <a:spcBef>
                <a:spcPts val="600"/>
              </a:spcBef>
            </a:pPr>
            <a:r>
              <a:rPr lang="de-DE" sz="1200" dirty="0">
                <a:solidFill>
                  <a:srgbClr val="FF0000"/>
                </a:solidFill>
              </a:rPr>
              <a:t>Keine Kennzahlen, keine Dashboards, keine Berichte – Entscheidungen rein aus dem Bauch</a:t>
            </a:r>
          </a:p>
        </p:txBody>
      </p:sp>
    </p:spTree>
    <p:extLst>
      <p:ext uri="{BB962C8B-B14F-4D97-AF65-F5344CB8AC3E}">
        <p14:creationId xmlns:p14="http://schemas.microsoft.com/office/powerpoint/2010/main" val="349175170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110</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Referenzen generieren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Referenz-Marketing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Referenzen generieren</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Vom begeisterten Kunden </a:t>
            </a:r>
            <a:br>
              <a:rPr lang="de-DE" sz="1000" b="1" dirty="0">
                <a:solidFill>
                  <a:schemeClr val="tx1"/>
                </a:solidFill>
              </a:rPr>
            </a:br>
            <a:r>
              <a:rPr lang="de-DE" sz="1000" b="1" dirty="0">
                <a:solidFill>
                  <a:schemeClr val="tx1"/>
                </a:solidFill>
              </a:rPr>
              <a:t>zum aktiven Referenz-Kunden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automatisierte Systeme nutzt, die täglich positive Bewertungen und Referenzen generieren.</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Bewertungen und Referenzen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Bewertungs-Anlässe schaffen</a:t>
            </a:r>
          </a:p>
          <a:p>
            <a:pPr algn="ctr">
              <a:spcBef>
                <a:spcPts val="600"/>
              </a:spcBef>
            </a:pPr>
            <a:r>
              <a:rPr lang="de-DE" sz="1000" dirty="0">
                <a:solidFill>
                  <a:schemeClr val="tx1"/>
                </a:solidFill>
              </a:rPr>
              <a:t>Regelmäßige Umfragen</a:t>
            </a:r>
          </a:p>
          <a:p>
            <a:pPr algn="ctr">
              <a:spcBef>
                <a:spcPts val="600"/>
              </a:spcBef>
            </a:pPr>
            <a:r>
              <a:rPr lang="de-DE" sz="1000" dirty="0">
                <a:solidFill>
                  <a:schemeClr val="tx1"/>
                </a:solidFill>
              </a:rPr>
              <a:t>Produkte und Leistungen verbessern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Referenz-</a:t>
            </a:r>
            <a:br>
              <a:rPr lang="de-DE" sz="1000" dirty="0">
                <a:solidFill>
                  <a:schemeClr val="tx1"/>
                </a:solidFill>
              </a:rPr>
            </a:br>
            <a:r>
              <a:rPr lang="de-DE" sz="1000" dirty="0">
                <a:solidFill>
                  <a:schemeClr val="tx1"/>
                </a:solidFill>
              </a:rPr>
              <a:t>Anlässe</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Referenz-Kampagnen</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Bewertungs-Systeme</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Referenz-</a:t>
            </a:r>
            <a:r>
              <a:rPr lang="de-DE" sz="1000" dirty="0" err="1">
                <a:solidFill>
                  <a:schemeClr val="tx1"/>
                </a:solidFill>
              </a:rPr>
              <a:t>Blueprints</a:t>
            </a:r>
            <a:endParaRPr lang="de-DE" sz="1000" dirty="0">
              <a:solidFill>
                <a:schemeClr val="tx1"/>
              </a:solidFill>
            </a:endParaRP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KI-gestützte</a:t>
            </a:r>
            <a:br>
              <a:rPr lang="de-DE" sz="1000" dirty="0">
                <a:solidFill>
                  <a:schemeClr val="tx1"/>
                </a:solidFill>
              </a:rPr>
            </a:br>
            <a:r>
              <a:rPr lang="de-DE" sz="1000" dirty="0">
                <a:solidFill>
                  <a:schemeClr val="tx1"/>
                </a:solidFill>
              </a:rPr>
              <a:t>Referenz-Erstellung</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Aktives </a:t>
            </a:r>
            <a:br>
              <a:rPr lang="de-DE" sz="1000" dirty="0">
                <a:solidFill>
                  <a:schemeClr val="tx1"/>
                </a:solidFill>
              </a:rPr>
            </a:br>
            <a:r>
              <a:rPr lang="de-DE" sz="1000" dirty="0">
                <a:solidFill>
                  <a:schemeClr val="tx1"/>
                </a:solidFill>
              </a:rPr>
              <a:t>Referenz-Marketing</a:t>
            </a:r>
          </a:p>
        </p:txBody>
      </p:sp>
      <p:sp>
        <p:nvSpPr>
          <p:cNvPr id="8" name="Rechteck 7">
            <a:extLst>
              <a:ext uri="{FF2B5EF4-FFF2-40B4-BE49-F238E27FC236}">
                <a16:creationId xmlns:a16="http://schemas.microsoft.com/office/drawing/2014/main" id="{C29DF181-7406-F943-C4D7-F81585C03BF4}"/>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Referenzen</a:t>
            </a:r>
            <a:br>
              <a:rPr lang="de-DE" sz="900" b="1" dirty="0">
                <a:solidFill>
                  <a:srgbClr val="44526E"/>
                </a:solidFill>
              </a:rPr>
            </a:br>
            <a:r>
              <a:rPr lang="de-DE" sz="900" b="1" dirty="0">
                <a:solidFill>
                  <a:srgbClr val="44526E"/>
                </a:solidFill>
              </a:rPr>
              <a:t>generieren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7D79FEC1-03BA-73DE-3BD3-A35BE8150296}"/>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 Referenz-Anlässe</a:t>
            </a:r>
          </a:p>
        </p:txBody>
      </p:sp>
      <p:sp>
        <p:nvSpPr>
          <p:cNvPr id="12" name="Rechteck 11">
            <a:extLst>
              <a:ext uri="{FF2B5EF4-FFF2-40B4-BE49-F238E27FC236}">
                <a16:creationId xmlns:a16="http://schemas.microsoft.com/office/drawing/2014/main" id="{AAE71C84-4001-B879-5A45-9149F704F14D}"/>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6" name="Rechteck 15">
            <a:extLst>
              <a:ext uri="{FF2B5EF4-FFF2-40B4-BE49-F238E27FC236}">
                <a16:creationId xmlns:a16="http://schemas.microsoft.com/office/drawing/2014/main" id="{FD856B49-93A9-B8C2-5DFC-7FF80C7B38BF}"/>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Viele Referenz-Anlässe</a:t>
            </a:r>
          </a:p>
        </p:txBody>
      </p:sp>
      <p:sp>
        <p:nvSpPr>
          <p:cNvPr id="17" name="Rechteck 16">
            <a:extLst>
              <a:ext uri="{FF2B5EF4-FFF2-40B4-BE49-F238E27FC236}">
                <a16:creationId xmlns:a16="http://schemas.microsoft.com/office/drawing/2014/main" id="{983F590C-E5EF-9519-54A1-6C5CA5B84B31}"/>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8" name="Rechteck 17">
            <a:extLst>
              <a:ext uri="{FF2B5EF4-FFF2-40B4-BE49-F238E27FC236}">
                <a16:creationId xmlns:a16="http://schemas.microsoft.com/office/drawing/2014/main" id="{FE427E87-A69B-1997-B45B-400A039C4F2D}"/>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Händische </a:t>
            </a:r>
            <a:br>
              <a:rPr lang="de-DE" sz="1000" dirty="0">
                <a:solidFill>
                  <a:schemeClr val="tx1"/>
                </a:solidFill>
              </a:rPr>
            </a:br>
            <a:r>
              <a:rPr lang="de-DE" sz="1000" dirty="0">
                <a:solidFill>
                  <a:schemeClr val="tx1"/>
                </a:solidFill>
              </a:rPr>
              <a:t>Bewertungs-Mails</a:t>
            </a:r>
          </a:p>
        </p:txBody>
      </p:sp>
      <p:sp>
        <p:nvSpPr>
          <p:cNvPr id="19" name="Rechteck 18">
            <a:extLst>
              <a:ext uri="{FF2B5EF4-FFF2-40B4-BE49-F238E27FC236}">
                <a16:creationId xmlns:a16="http://schemas.microsoft.com/office/drawing/2014/main" id="{E5C159DD-B132-FF11-81B1-6B05234F40EF}"/>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Schlechte Bewertungen</a:t>
            </a:r>
          </a:p>
        </p:txBody>
      </p:sp>
      <p:sp>
        <p:nvSpPr>
          <p:cNvPr id="20" name="Rechteck 19">
            <a:extLst>
              <a:ext uri="{FF2B5EF4-FFF2-40B4-BE49-F238E27FC236}">
                <a16:creationId xmlns:a16="http://schemas.microsoft.com/office/drawing/2014/main" id="{22B31B08-EFD4-E089-D678-A8583A97D977}"/>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Nur wenige positive Referenzen</a:t>
            </a:r>
          </a:p>
        </p:txBody>
      </p:sp>
      <p:sp>
        <p:nvSpPr>
          <p:cNvPr id="21" name="Rechteck 20">
            <a:extLst>
              <a:ext uri="{FF2B5EF4-FFF2-40B4-BE49-F238E27FC236}">
                <a16:creationId xmlns:a16="http://schemas.microsoft.com/office/drawing/2014/main" id="{88AFD91B-D0E5-2171-EA15-892C30A77FE0}"/>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 Referenz-Systeme</a:t>
            </a:r>
          </a:p>
        </p:txBody>
      </p:sp>
      <p:sp>
        <p:nvSpPr>
          <p:cNvPr id="22" name="Rechteck 21">
            <a:extLst>
              <a:ext uri="{FF2B5EF4-FFF2-40B4-BE49-F238E27FC236}">
                <a16:creationId xmlns:a16="http://schemas.microsoft.com/office/drawing/2014/main" id="{3DBC32CD-B104-4C3C-1457-C179AF06C8F8}"/>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a:t>
            </a:r>
            <a:br>
              <a:rPr lang="de-DE" sz="1000" dirty="0">
                <a:solidFill>
                  <a:schemeClr val="tx1"/>
                </a:solidFill>
              </a:rPr>
            </a:br>
            <a:r>
              <a:rPr lang="de-DE" sz="1000" dirty="0">
                <a:solidFill>
                  <a:schemeClr val="tx1"/>
                </a:solidFill>
              </a:rPr>
              <a:t>Bewertungs-Systeme</a:t>
            </a:r>
          </a:p>
        </p:txBody>
      </p:sp>
      <p:sp>
        <p:nvSpPr>
          <p:cNvPr id="23" name="Rechteck 22">
            <a:extLst>
              <a:ext uri="{FF2B5EF4-FFF2-40B4-BE49-F238E27FC236}">
                <a16:creationId xmlns:a16="http://schemas.microsoft.com/office/drawing/2014/main" id="{65F0BCEF-A871-7A1C-7D9B-5F2A7E8D5B4E}"/>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Tägliche positive Bewertungen und Referenzen</a:t>
            </a:r>
          </a:p>
        </p:txBody>
      </p:sp>
      <p:pic>
        <p:nvPicPr>
          <p:cNvPr id="24" name="Grafik 23" descr="Ein Bild, das Text, Screenshot, Kreis, Schrift enthält.&#10;&#10;KI-generierte Inhalte können fehlerhaft sein.">
            <a:extLst>
              <a:ext uri="{FF2B5EF4-FFF2-40B4-BE49-F238E27FC236}">
                <a16:creationId xmlns:a16="http://schemas.microsoft.com/office/drawing/2014/main" id="{3293B72D-2667-1250-9A95-ED0E2CB14F86}"/>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12" y="836992"/>
            <a:ext cx="1220400" cy="1502286"/>
          </a:xfrm>
          <a:prstGeom prst="rect">
            <a:avLst/>
          </a:prstGeom>
        </p:spPr>
      </p:pic>
    </p:spTree>
    <p:extLst>
      <p:ext uri="{BB962C8B-B14F-4D97-AF65-F5344CB8AC3E}">
        <p14:creationId xmlns:p14="http://schemas.microsoft.com/office/powerpoint/2010/main" val="116199704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Rechteck 266">
            <a:extLst>
              <a:ext uri="{FF2B5EF4-FFF2-40B4-BE49-F238E27FC236}">
                <a16:creationId xmlns:a16="http://schemas.microsoft.com/office/drawing/2014/main" id="{5B1BA29A-AC15-443F-A117-6829EA977F22}"/>
              </a:ext>
            </a:extLst>
          </p:cNvPr>
          <p:cNvSpPr/>
          <p:nvPr/>
        </p:nvSpPr>
        <p:spPr>
          <a:xfrm>
            <a:off x="1906012"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Bewertungs-Kampagne in Zoho CRM</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Referenz-Marketing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A2CC002A-EC03-5648-98AF-79C160480DEA}"/>
              </a:ext>
            </a:extLst>
          </p:cNvPr>
          <p:cNvSpPr/>
          <p:nvPr/>
        </p:nvSpPr>
        <p:spPr>
          <a:xfrm>
            <a:off x="1906012"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Bewertungs-Anlässe</a:t>
            </a:r>
          </a:p>
        </p:txBody>
      </p:sp>
      <p:sp>
        <p:nvSpPr>
          <p:cNvPr id="7" name="Rechteck 6">
            <a:extLst>
              <a:ext uri="{FF2B5EF4-FFF2-40B4-BE49-F238E27FC236}">
                <a16:creationId xmlns:a16="http://schemas.microsoft.com/office/drawing/2014/main" id="{03389304-5728-C6C4-2310-55A846FCEFF3}"/>
              </a:ext>
            </a:extLst>
          </p:cNvPr>
          <p:cNvSpPr/>
          <p:nvPr/>
        </p:nvSpPr>
        <p:spPr>
          <a:xfrm>
            <a:off x="3819887"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100" b="1" dirty="0">
                <a:solidFill>
                  <a:srgbClr val="44536F"/>
                </a:solidFill>
              </a:rPr>
              <a:t>Bewertungs-Kampagne</a:t>
            </a:r>
          </a:p>
        </p:txBody>
      </p:sp>
      <p:sp>
        <p:nvSpPr>
          <p:cNvPr id="8" name="Rechteck 7">
            <a:extLst>
              <a:ext uri="{FF2B5EF4-FFF2-40B4-BE49-F238E27FC236}">
                <a16:creationId xmlns:a16="http://schemas.microsoft.com/office/drawing/2014/main" id="{69A55D7C-D6C9-AC94-17FD-D5B95D58E4BD}"/>
              </a:ext>
            </a:extLst>
          </p:cNvPr>
          <p:cNvSpPr/>
          <p:nvPr/>
        </p:nvSpPr>
        <p:spPr>
          <a:xfrm>
            <a:off x="5733763"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Bewertungs-Formular</a:t>
            </a:r>
          </a:p>
        </p:txBody>
      </p:sp>
      <p:sp>
        <p:nvSpPr>
          <p:cNvPr id="9" name="Rechteck 8">
            <a:extLst>
              <a:ext uri="{FF2B5EF4-FFF2-40B4-BE49-F238E27FC236}">
                <a16:creationId xmlns:a16="http://schemas.microsoft.com/office/drawing/2014/main" id="{D038B50E-57E5-CB69-BA26-FF783633BDBF}"/>
              </a:ext>
            </a:extLst>
          </p:cNvPr>
          <p:cNvSpPr/>
          <p:nvPr/>
        </p:nvSpPr>
        <p:spPr>
          <a:xfrm>
            <a:off x="7647639"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Neue Bewertung</a:t>
            </a:r>
          </a:p>
        </p:txBody>
      </p:sp>
      <p:sp>
        <p:nvSpPr>
          <p:cNvPr id="11" name="Rechteck 10">
            <a:extLst>
              <a:ext uri="{FF2B5EF4-FFF2-40B4-BE49-F238E27FC236}">
                <a16:creationId xmlns:a16="http://schemas.microsoft.com/office/drawing/2014/main" id="{EA26ACE0-794F-E6FA-F05D-0CBCC7778BFD}"/>
              </a:ext>
            </a:extLst>
          </p:cNvPr>
          <p:cNvSpPr/>
          <p:nvPr/>
        </p:nvSpPr>
        <p:spPr>
          <a:xfrm>
            <a:off x="3819887"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2" name="Rechteck 11">
            <a:extLst>
              <a:ext uri="{FF2B5EF4-FFF2-40B4-BE49-F238E27FC236}">
                <a16:creationId xmlns:a16="http://schemas.microsoft.com/office/drawing/2014/main" id="{2435D603-629E-E662-561B-33BA33B9396B}"/>
              </a:ext>
            </a:extLst>
          </p:cNvPr>
          <p:cNvSpPr/>
          <p:nvPr/>
        </p:nvSpPr>
        <p:spPr>
          <a:xfrm>
            <a:off x="5733763"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3" name="Rechteck 12">
            <a:extLst>
              <a:ext uri="{FF2B5EF4-FFF2-40B4-BE49-F238E27FC236}">
                <a16:creationId xmlns:a16="http://schemas.microsoft.com/office/drawing/2014/main" id="{4509D573-DE9E-0701-59B2-4563C5814412}"/>
              </a:ext>
            </a:extLst>
          </p:cNvPr>
          <p:cNvSpPr/>
          <p:nvPr/>
        </p:nvSpPr>
        <p:spPr>
          <a:xfrm>
            <a:off x="7647639"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pic>
        <p:nvPicPr>
          <p:cNvPr id="24" name="Grafik 23" descr="Ein Bild, das Symbol, Grafiken, Screenshot, Reihe enthält.&#10;&#10;Automatisch generierte Beschreibung">
            <a:extLst>
              <a:ext uri="{FF2B5EF4-FFF2-40B4-BE49-F238E27FC236}">
                <a16:creationId xmlns:a16="http://schemas.microsoft.com/office/drawing/2014/main" id="{73E49E50-073C-BE9A-605B-8E8DE1BA85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3835" y="1930273"/>
            <a:ext cx="927044" cy="927044"/>
          </a:xfrm>
          <a:prstGeom prst="rect">
            <a:avLst/>
          </a:prstGeom>
        </p:spPr>
      </p:pic>
      <p:pic>
        <p:nvPicPr>
          <p:cNvPr id="26" name="Grafik 25">
            <a:extLst>
              <a:ext uri="{FF2B5EF4-FFF2-40B4-BE49-F238E27FC236}">
                <a16:creationId xmlns:a16="http://schemas.microsoft.com/office/drawing/2014/main" id="{7B48DA63-6C5B-2DBE-B865-9BE214D4971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41054" y="1930273"/>
            <a:ext cx="927044" cy="927044"/>
          </a:xfrm>
          <a:prstGeom prst="rect">
            <a:avLst/>
          </a:prstGeom>
        </p:spPr>
      </p:pic>
      <p:pic>
        <p:nvPicPr>
          <p:cNvPr id="28" name="Grafik 27">
            <a:extLst>
              <a:ext uri="{FF2B5EF4-FFF2-40B4-BE49-F238E27FC236}">
                <a16:creationId xmlns:a16="http://schemas.microsoft.com/office/drawing/2014/main" id="{D173EE31-A118-FC17-E97F-BC105BF7DF3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27607" y="1930273"/>
            <a:ext cx="927044" cy="927044"/>
          </a:xfrm>
          <a:prstGeom prst="rect">
            <a:avLst/>
          </a:prstGeom>
        </p:spPr>
      </p:pic>
      <p:sp>
        <p:nvSpPr>
          <p:cNvPr id="3" name="Rechteck 2">
            <a:extLst>
              <a:ext uri="{FF2B5EF4-FFF2-40B4-BE49-F238E27FC236}">
                <a16:creationId xmlns:a16="http://schemas.microsoft.com/office/drawing/2014/main" id="{AB6E65D1-82DF-9A42-56EB-AEB3D2913147}"/>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Referenzen</a:t>
            </a:r>
            <a:br>
              <a:rPr lang="de-DE" sz="900" b="1" dirty="0">
                <a:solidFill>
                  <a:srgbClr val="44526E"/>
                </a:solidFill>
              </a:rPr>
            </a:br>
            <a:r>
              <a:rPr lang="de-DE" sz="900" b="1" dirty="0">
                <a:solidFill>
                  <a:srgbClr val="44526E"/>
                </a:solidFill>
              </a:rPr>
              <a:t>generieren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5" name="Grafik 14">
            <a:extLst>
              <a:ext uri="{FF2B5EF4-FFF2-40B4-BE49-F238E27FC236}">
                <a16:creationId xmlns:a16="http://schemas.microsoft.com/office/drawing/2014/main" id="{0D624C9E-2D69-6BC9-5AE4-DE860B2041C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51651" y="2050122"/>
            <a:ext cx="1446535" cy="600244"/>
          </a:xfrm>
          <a:prstGeom prst="rect">
            <a:avLst/>
          </a:prstGeom>
        </p:spPr>
      </p:pic>
      <p:pic>
        <p:nvPicPr>
          <p:cNvPr id="10" name="Grafik 9" descr="Ein Bild, das Text, Screenshot, Kreis, Schrift enthält.&#10;&#10;KI-generierte Inhalte können fehlerhaft sein.">
            <a:extLst>
              <a:ext uri="{FF2B5EF4-FFF2-40B4-BE49-F238E27FC236}">
                <a16:creationId xmlns:a16="http://schemas.microsoft.com/office/drawing/2014/main" id="{5D1EB0DF-07C9-7DB8-EC7F-E3109EDDC8ED}"/>
              </a:ext>
            </a:extLst>
          </p:cNvPr>
          <p:cNvPicPr>
            <a:picLocks noChangeAspect="1"/>
          </p:cNvPicPr>
          <p:nvPr/>
        </p:nvPicPr>
        <p:blipFill>
          <a:blip r:embed="rId11">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12" y="836992"/>
            <a:ext cx="1220400" cy="1502286"/>
          </a:xfrm>
          <a:prstGeom prst="rect">
            <a:avLst/>
          </a:prstGeom>
        </p:spPr>
      </p:pic>
    </p:spTree>
    <p:extLst>
      <p:ext uri="{BB962C8B-B14F-4D97-AF65-F5344CB8AC3E}">
        <p14:creationId xmlns:p14="http://schemas.microsoft.com/office/powerpoint/2010/main" val="263049586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Rechteck 266">
            <a:extLst>
              <a:ext uri="{FF2B5EF4-FFF2-40B4-BE49-F238E27FC236}">
                <a16:creationId xmlns:a16="http://schemas.microsoft.com/office/drawing/2014/main" id="{5B1BA29A-AC15-443F-A117-6829EA977F22}"/>
              </a:ext>
            </a:extLst>
          </p:cNvPr>
          <p:cNvSpPr/>
          <p:nvPr/>
        </p:nvSpPr>
        <p:spPr>
          <a:xfrm>
            <a:off x="1906011" y="1263391"/>
            <a:ext cx="7655502" cy="4901234"/>
          </a:xfrm>
          <a:prstGeom prst="rect">
            <a:avLst/>
          </a:prstGeom>
          <a:solidFill>
            <a:srgbClr val="F4F9FA"/>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112</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8000615"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Bewertungs-Kampagne mit </a:t>
            </a:r>
            <a:r>
              <a:rPr lang="de-DE" dirty="0" err="1"/>
              <a:t>ProvenExpert</a:t>
            </a:r>
            <a:r>
              <a:rPr lang="de-DE" dirty="0"/>
              <a:t>-Integration und Zoho CRM</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000" b="0">
                <a:solidFill>
                  <a:srgbClr val="F7A600"/>
                </a:solidFill>
                <a:latin typeface="+mj-lt"/>
                <a:ea typeface="+mj-ea"/>
                <a:cs typeface="+mj-cs"/>
              </a:defRPr>
            </a:lvl1pPr>
          </a:lstStyle>
          <a:p>
            <a:r>
              <a:rPr lang="de-DE" sz="1200" dirty="0"/>
              <a:t>Referenz-Marketing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A2CC002A-EC03-5648-98AF-79C160480DEA}"/>
              </a:ext>
            </a:extLst>
          </p:cNvPr>
          <p:cNvSpPr/>
          <p:nvPr/>
        </p:nvSpPr>
        <p:spPr>
          <a:xfrm>
            <a:off x="1906011" y="885826"/>
            <a:ext cx="7655502" cy="377564"/>
          </a:xfrm>
          <a:prstGeom prst="rect">
            <a:avLst/>
          </a:pr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Bewertungs-Kampagne mit  Bewertungs-Portal</a:t>
            </a:r>
          </a:p>
        </p:txBody>
      </p:sp>
      <p:pic>
        <p:nvPicPr>
          <p:cNvPr id="10" name="Grafik 9" descr="Ein Bild, das Screenshot, Text enthält.&#10;&#10;Automatisch generierte Beschreibung">
            <a:extLst>
              <a:ext uri="{FF2B5EF4-FFF2-40B4-BE49-F238E27FC236}">
                <a16:creationId xmlns:a16="http://schemas.microsoft.com/office/drawing/2014/main" id="{1AE1956E-97C0-D10D-DFB5-22BFD4418568}"/>
              </a:ext>
            </a:extLst>
          </p:cNvPr>
          <p:cNvPicPr>
            <a:picLocks noChangeAspect="1"/>
          </p:cNvPicPr>
          <p:nvPr/>
        </p:nvPicPr>
        <p:blipFill rotWithShape="1">
          <a:blip r:embed="rId4">
            <a:extLst>
              <a:ext uri="{28A0092B-C50C-407E-A947-70E740481C1C}">
                <a14:useLocalDpi xmlns:a14="http://schemas.microsoft.com/office/drawing/2010/main" val="0"/>
              </a:ext>
            </a:extLst>
          </a:blip>
          <a:srcRect l="18228" t="33406" r="6598" b="12451"/>
          <a:stretch/>
        </p:blipFill>
        <p:spPr>
          <a:xfrm>
            <a:off x="1954738" y="2287703"/>
            <a:ext cx="7533760" cy="3015817"/>
          </a:xfrm>
          <a:prstGeom prst="rect">
            <a:avLst/>
          </a:prstGeom>
        </p:spPr>
      </p:pic>
      <p:sp>
        <p:nvSpPr>
          <p:cNvPr id="5" name="Rechteck 4">
            <a:extLst>
              <a:ext uri="{FF2B5EF4-FFF2-40B4-BE49-F238E27FC236}">
                <a16:creationId xmlns:a16="http://schemas.microsoft.com/office/drawing/2014/main" id="{5775A3D6-3694-DC64-4B45-D596C45B460A}"/>
              </a:ext>
            </a:extLst>
          </p:cNvPr>
          <p:cNvSpPr/>
          <p:nvPr/>
        </p:nvSpPr>
        <p:spPr>
          <a:xfrm>
            <a:off x="1904424" y="6164625"/>
            <a:ext cx="7655502" cy="36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Tipp: ICOS – Zoho CRM ProvenExpert-Plugin</a:t>
            </a:r>
          </a:p>
        </p:txBody>
      </p:sp>
      <p:grpSp>
        <p:nvGrpSpPr>
          <p:cNvPr id="9" name="Gruppieren 8">
            <a:extLst>
              <a:ext uri="{FF2B5EF4-FFF2-40B4-BE49-F238E27FC236}">
                <a16:creationId xmlns:a16="http://schemas.microsoft.com/office/drawing/2014/main" id="{013E4972-AF88-3ED8-B536-7BFD84413488}"/>
              </a:ext>
            </a:extLst>
          </p:cNvPr>
          <p:cNvGrpSpPr/>
          <p:nvPr/>
        </p:nvGrpSpPr>
        <p:grpSpPr>
          <a:xfrm>
            <a:off x="2085951" y="3533372"/>
            <a:ext cx="7477252" cy="386899"/>
            <a:chOff x="2135646" y="3742091"/>
            <a:chExt cx="7477252" cy="386899"/>
          </a:xfrm>
        </p:grpSpPr>
        <p:sp>
          <p:nvSpPr>
            <p:cNvPr id="13" name="Rechteck 12">
              <a:extLst>
                <a:ext uri="{FF2B5EF4-FFF2-40B4-BE49-F238E27FC236}">
                  <a16:creationId xmlns:a16="http://schemas.microsoft.com/office/drawing/2014/main" id="{7C162F53-ABCB-3CFF-4385-2A80C03F662E}"/>
                </a:ext>
              </a:extLst>
            </p:cNvPr>
            <p:cNvSpPr/>
            <p:nvPr/>
          </p:nvSpPr>
          <p:spPr>
            <a:xfrm>
              <a:off x="2135646" y="3742091"/>
              <a:ext cx="1092370" cy="375777"/>
            </a:xfrm>
            <a:prstGeom prst="rect">
              <a:avLst/>
            </a:prstGeom>
            <a:solidFill>
              <a:srgbClr val="F5FAFB"/>
            </a:solidFill>
            <a:ln w="10386" cap="flat">
              <a:noFill/>
              <a:prstDash val="solid"/>
              <a:miter/>
            </a:ln>
          </p:spPr>
          <p:txBody>
            <a:bodyPr vert="horz" rtlCol="0" anchor="ctr"/>
            <a:lstStyle/>
            <a:p>
              <a:pPr algn="ctr"/>
              <a:endParaRPr lang="de-DE" sz="1200" b="1" dirty="0">
                <a:solidFill>
                  <a:srgbClr val="44536F"/>
                </a:solidFill>
              </a:endParaRPr>
            </a:p>
          </p:txBody>
        </p:sp>
        <p:sp>
          <p:nvSpPr>
            <p:cNvPr id="14" name="Rechteck 13">
              <a:extLst>
                <a:ext uri="{FF2B5EF4-FFF2-40B4-BE49-F238E27FC236}">
                  <a16:creationId xmlns:a16="http://schemas.microsoft.com/office/drawing/2014/main" id="{69B73407-0C86-BBA4-ED0F-E0AD22233140}"/>
                </a:ext>
              </a:extLst>
            </p:cNvPr>
            <p:cNvSpPr/>
            <p:nvPr/>
          </p:nvSpPr>
          <p:spPr>
            <a:xfrm>
              <a:off x="8520528" y="3753213"/>
              <a:ext cx="1092370" cy="375777"/>
            </a:xfrm>
            <a:prstGeom prst="rect">
              <a:avLst/>
            </a:prstGeom>
            <a:solidFill>
              <a:srgbClr val="F5FAFB"/>
            </a:solidFill>
            <a:ln w="10386" cap="flat">
              <a:noFill/>
              <a:prstDash val="solid"/>
              <a:miter/>
            </a:ln>
          </p:spPr>
          <p:txBody>
            <a:bodyPr vert="horz" rtlCol="0" anchor="ctr"/>
            <a:lstStyle/>
            <a:p>
              <a:pPr algn="ctr"/>
              <a:endParaRPr lang="de-DE" sz="1200" b="1" dirty="0">
                <a:solidFill>
                  <a:srgbClr val="44536F"/>
                </a:solidFill>
              </a:endParaRPr>
            </a:p>
          </p:txBody>
        </p:sp>
      </p:grpSp>
      <p:pic>
        <p:nvPicPr>
          <p:cNvPr id="11" name="Grafik 10">
            <a:extLst>
              <a:ext uri="{FF2B5EF4-FFF2-40B4-BE49-F238E27FC236}">
                <a16:creationId xmlns:a16="http://schemas.microsoft.com/office/drawing/2014/main" id="{1B5CD306-166F-0245-F90B-6BA768B692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41095" y="3595666"/>
            <a:ext cx="788330" cy="327120"/>
          </a:xfrm>
          <a:prstGeom prst="rect">
            <a:avLst/>
          </a:prstGeom>
        </p:spPr>
      </p:pic>
      <p:pic>
        <p:nvPicPr>
          <p:cNvPr id="12" name="Grafik 11">
            <a:extLst>
              <a:ext uri="{FF2B5EF4-FFF2-40B4-BE49-F238E27FC236}">
                <a16:creationId xmlns:a16="http://schemas.microsoft.com/office/drawing/2014/main" id="{7A9A41E4-0E25-96F7-EAE5-CAC98A343B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37971" y="3557700"/>
            <a:ext cx="788330" cy="327120"/>
          </a:xfrm>
          <a:prstGeom prst="rect">
            <a:avLst/>
          </a:prstGeom>
        </p:spPr>
      </p:pic>
      <p:sp>
        <p:nvSpPr>
          <p:cNvPr id="3" name="Rechteck 2">
            <a:extLst>
              <a:ext uri="{FF2B5EF4-FFF2-40B4-BE49-F238E27FC236}">
                <a16:creationId xmlns:a16="http://schemas.microsoft.com/office/drawing/2014/main" id="{B75A5C0F-CFDA-D6A4-65EC-645AF93AD49A}"/>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Referenzen</a:t>
            </a:r>
            <a:br>
              <a:rPr lang="de-DE" sz="900" b="1" dirty="0">
                <a:solidFill>
                  <a:srgbClr val="44526E"/>
                </a:solidFill>
              </a:rPr>
            </a:br>
            <a:r>
              <a:rPr lang="de-DE" sz="900" b="1" dirty="0">
                <a:solidFill>
                  <a:srgbClr val="44526E"/>
                </a:solidFill>
              </a:rPr>
              <a:t>generieren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 name="Grafik 6" descr="Ein Bild, das Text, Screenshot, Kreis, Schrift enthält.&#10;&#10;KI-generierte Inhalte können fehlerhaft sein.">
            <a:extLst>
              <a:ext uri="{FF2B5EF4-FFF2-40B4-BE49-F238E27FC236}">
                <a16:creationId xmlns:a16="http://schemas.microsoft.com/office/drawing/2014/main" id="{C80EDB2C-B7C2-8919-C515-C6C5162D796D}"/>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12" y="836992"/>
            <a:ext cx="1220400" cy="1502286"/>
          </a:xfrm>
          <a:prstGeom prst="rect">
            <a:avLst/>
          </a:prstGeom>
        </p:spPr>
      </p:pic>
    </p:spTree>
    <p:extLst>
      <p:ext uri="{BB962C8B-B14F-4D97-AF65-F5344CB8AC3E}">
        <p14:creationId xmlns:p14="http://schemas.microsoft.com/office/powerpoint/2010/main" val="124213228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Rechteck 266">
            <a:extLst>
              <a:ext uri="{FF2B5EF4-FFF2-40B4-BE49-F238E27FC236}">
                <a16:creationId xmlns:a16="http://schemas.microsoft.com/office/drawing/2014/main" id="{5B1BA29A-AC15-443F-A117-6829EA977F22}"/>
              </a:ext>
            </a:extLst>
          </p:cNvPr>
          <p:cNvSpPr/>
          <p:nvPr/>
        </p:nvSpPr>
        <p:spPr>
          <a:xfrm>
            <a:off x="1906011" y="1263391"/>
            <a:ext cx="7655502" cy="5272806"/>
          </a:xfrm>
          <a:prstGeom prst="rect">
            <a:avLst/>
          </a:prstGeom>
          <a:solidFill>
            <a:srgbClr val="F4F9FA"/>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a:p>
            <a:pPr>
              <a:spcBef>
                <a:spcPts val="600"/>
              </a:spcBef>
            </a:pPr>
            <a:endParaRPr lang="de-DE" sz="1000"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113</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8600007"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Bewertungs-Aufforderungs-E-Mail aus Zoho CRM</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000" b="0">
                <a:solidFill>
                  <a:srgbClr val="F7A600"/>
                </a:solidFill>
                <a:latin typeface="+mj-lt"/>
                <a:ea typeface="+mj-ea"/>
                <a:cs typeface="+mj-cs"/>
              </a:defRPr>
            </a:lvl1pPr>
          </a:lstStyle>
          <a:p>
            <a:r>
              <a:rPr lang="de-DE" sz="1200" dirty="0"/>
              <a:t>Referenz-Marketing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A2CC002A-EC03-5648-98AF-79C160480DEA}"/>
              </a:ext>
            </a:extLst>
          </p:cNvPr>
          <p:cNvSpPr/>
          <p:nvPr/>
        </p:nvSpPr>
        <p:spPr>
          <a:xfrm>
            <a:off x="1906011" y="885826"/>
            <a:ext cx="7655502" cy="377564"/>
          </a:xfrm>
          <a:prstGeom prst="rect">
            <a:avLst/>
          </a:pr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err="1">
                <a:solidFill>
                  <a:srgbClr val="44536F"/>
                </a:solidFill>
              </a:rPr>
              <a:t>IcosMedia</a:t>
            </a:r>
            <a:r>
              <a:rPr lang="de-DE" sz="1200" b="1" dirty="0">
                <a:solidFill>
                  <a:srgbClr val="44536F"/>
                </a:solidFill>
              </a:rPr>
              <a:t> – E-Mail mit Bewertungs-Aufforderung</a:t>
            </a:r>
          </a:p>
        </p:txBody>
      </p:sp>
      <p:pic>
        <p:nvPicPr>
          <p:cNvPr id="3" name="Grafik 2">
            <a:extLst>
              <a:ext uri="{FF2B5EF4-FFF2-40B4-BE49-F238E27FC236}">
                <a16:creationId xmlns:a16="http://schemas.microsoft.com/office/drawing/2014/main" id="{3826BB36-9F85-C932-96F1-DF96A85359C2}"/>
              </a:ext>
            </a:extLst>
          </p:cNvPr>
          <p:cNvPicPr>
            <a:picLocks noChangeAspect="1"/>
          </p:cNvPicPr>
          <p:nvPr/>
        </p:nvPicPr>
        <p:blipFill>
          <a:blip r:embed="rId4"/>
          <a:stretch>
            <a:fillRect/>
          </a:stretch>
        </p:blipFill>
        <p:spPr>
          <a:xfrm>
            <a:off x="3561037" y="1546008"/>
            <a:ext cx="4345449" cy="4562475"/>
          </a:xfrm>
          <a:prstGeom prst="rect">
            <a:avLst/>
          </a:prstGeom>
        </p:spPr>
      </p:pic>
      <p:sp>
        <p:nvSpPr>
          <p:cNvPr id="5" name="Rechteck 4">
            <a:extLst>
              <a:ext uri="{FF2B5EF4-FFF2-40B4-BE49-F238E27FC236}">
                <a16:creationId xmlns:a16="http://schemas.microsoft.com/office/drawing/2014/main" id="{8ACFD1A6-BB7F-EEFB-5A29-F5D387E54ACD}"/>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Referenzen</a:t>
            </a:r>
            <a:br>
              <a:rPr lang="de-DE" sz="900" b="1" dirty="0">
                <a:solidFill>
                  <a:srgbClr val="44526E"/>
                </a:solidFill>
              </a:rPr>
            </a:br>
            <a:r>
              <a:rPr lang="de-DE" sz="900" b="1" dirty="0">
                <a:solidFill>
                  <a:srgbClr val="44526E"/>
                </a:solidFill>
              </a:rPr>
              <a:t>generieren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 name="Grafik 6" descr="Ein Bild, das Text, Screenshot, Kreis, Schrift enthält.&#10;&#10;KI-generierte Inhalte können fehlerhaft sein.">
            <a:extLst>
              <a:ext uri="{FF2B5EF4-FFF2-40B4-BE49-F238E27FC236}">
                <a16:creationId xmlns:a16="http://schemas.microsoft.com/office/drawing/2014/main" id="{3E7D88BC-8705-FAA2-81EE-F86686F71B06}"/>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12" y="836992"/>
            <a:ext cx="1220400" cy="1502286"/>
          </a:xfrm>
          <a:prstGeom prst="rect">
            <a:avLst/>
          </a:prstGeom>
        </p:spPr>
      </p:pic>
    </p:spTree>
    <p:extLst>
      <p:ext uri="{BB962C8B-B14F-4D97-AF65-F5344CB8AC3E}">
        <p14:creationId xmlns:p14="http://schemas.microsoft.com/office/powerpoint/2010/main" val="184321764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24B09-6AD7-FF49-4EFB-5F9CC2325D66}"/>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FA4FB1BD-B403-A9AC-FABE-E7016FBCAB40}"/>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A452E0E2-744B-0392-3828-B7C09427F63C}"/>
              </a:ext>
            </a:extLst>
          </p:cNvPr>
          <p:cNvSpPr>
            <a:spLocks noGrp="1"/>
          </p:cNvSpPr>
          <p:nvPr>
            <p:ph type="sldNum" sz="quarter" idx="12"/>
          </p:nvPr>
        </p:nvSpPr>
        <p:spPr/>
        <p:txBody>
          <a:bodyPr/>
          <a:lstStyle/>
          <a:p>
            <a:r>
              <a:rPr lang="de-DE"/>
              <a:t>| </a:t>
            </a:r>
            <a:fld id="{9B27871B-0A92-486B-8675-F9E98A4A52EF}" type="slidenum">
              <a:rPr smtClean="0"/>
              <a:pPr/>
              <a:t>114</a:t>
            </a:fld>
            <a:endParaRPr dirty="0"/>
          </a:p>
        </p:txBody>
      </p:sp>
      <p:sp>
        <p:nvSpPr>
          <p:cNvPr id="2" name="Datumsplatzhalter 1">
            <a:extLst>
              <a:ext uri="{FF2B5EF4-FFF2-40B4-BE49-F238E27FC236}">
                <a16:creationId xmlns:a16="http://schemas.microsoft.com/office/drawing/2014/main" id="{BAD48CBE-9061-E690-70B1-5AF9BA3A17DC}"/>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0F95D56C-338E-1C06-51BE-342C6CF1BB4F}"/>
              </a:ext>
            </a:extLst>
          </p:cNvPr>
          <p:cNvSpPr txBox="1">
            <a:spLocks/>
          </p:cNvSpPr>
          <p:nvPr/>
        </p:nvSpPr>
        <p:spPr>
          <a:xfrm>
            <a:off x="344488" y="513913"/>
            <a:ext cx="8000615"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pPr>
              <a:spcBef>
                <a:spcPts val="600"/>
              </a:spcBef>
            </a:pPr>
            <a:r>
              <a:rPr lang="de-DE" sz="1600" dirty="0"/>
              <a:t>Dashboard mit Live-Kennzahlen – Bewertungen und Referenzen</a:t>
            </a:r>
          </a:p>
        </p:txBody>
      </p:sp>
      <p:pic>
        <p:nvPicPr>
          <p:cNvPr id="41" name="Grafik 40">
            <a:extLst>
              <a:ext uri="{FF2B5EF4-FFF2-40B4-BE49-F238E27FC236}">
                <a16:creationId xmlns:a16="http://schemas.microsoft.com/office/drawing/2014/main" id="{EF54A3DD-19E3-4E0E-753C-86AEC1508E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251A0A35-8A75-4CD1-CA59-F132F2591E30}"/>
              </a:ext>
            </a:extLst>
          </p:cNvPr>
          <p:cNvSpPr/>
          <p:nvPr/>
        </p:nvSpPr>
        <p:spPr>
          <a:xfrm>
            <a:off x="1906011" y="885826"/>
            <a:ext cx="7655502" cy="377564"/>
          </a:xfrm>
          <a:prstGeom prst="rect">
            <a:avLst/>
          </a:pr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Dashboard – Bewertungen und Referenzen</a:t>
            </a:r>
          </a:p>
        </p:txBody>
      </p:sp>
      <p:sp>
        <p:nvSpPr>
          <p:cNvPr id="7" name="Rechteck 6">
            <a:extLst>
              <a:ext uri="{FF2B5EF4-FFF2-40B4-BE49-F238E27FC236}">
                <a16:creationId xmlns:a16="http://schemas.microsoft.com/office/drawing/2014/main" id="{B82A5D40-B146-96EE-5B77-38B05FBDD253}"/>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Referenzen</a:t>
            </a:r>
            <a:br>
              <a:rPr lang="de-DE" sz="900" b="1" dirty="0">
                <a:solidFill>
                  <a:srgbClr val="44526E"/>
                </a:solidFill>
              </a:rPr>
            </a:br>
            <a:r>
              <a:rPr lang="de-DE" sz="900" b="1" dirty="0">
                <a:solidFill>
                  <a:srgbClr val="44526E"/>
                </a:solidFill>
              </a:rPr>
              <a:t>generieren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3" name="Rechteck 2">
            <a:extLst>
              <a:ext uri="{FF2B5EF4-FFF2-40B4-BE49-F238E27FC236}">
                <a16:creationId xmlns:a16="http://schemas.microsoft.com/office/drawing/2014/main" id="{FEA80C0A-3C80-79E1-75AA-35D9112E9C15}"/>
              </a:ext>
            </a:extLst>
          </p:cNvPr>
          <p:cNvSpPr/>
          <p:nvPr/>
        </p:nvSpPr>
        <p:spPr>
          <a:xfrm>
            <a:off x="1906011" y="1268413"/>
            <a:ext cx="7655502" cy="5256213"/>
          </a:xfrm>
          <a:prstGeom prst="rect">
            <a:avLst/>
          </a:prstGeom>
          <a:solidFill>
            <a:srgbClr val="EDF1F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dirty="0">
              <a:solidFill>
                <a:schemeClr val="tx1"/>
              </a:solidFill>
            </a:endParaRPr>
          </a:p>
        </p:txBody>
      </p:sp>
      <p:pic>
        <p:nvPicPr>
          <p:cNvPr id="9" name="Grafik 8">
            <a:extLst>
              <a:ext uri="{FF2B5EF4-FFF2-40B4-BE49-F238E27FC236}">
                <a16:creationId xmlns:a16="http://schemas.microsoft.com/office/drawing/2014/main" id="{B5AB395D-8B76-7C1D-D8A7-F0AAE61A6A0C}"/>
              </a:ext>
            </a:extLst>
          </p:cNvPr>
          <p:cNvPicPr>
            <a:picLocks noChangeAspect="1"/>
          </p:cNvPicPr>
          <p:nvPr/>
        </p:nvPicPr>
        <p:blipFill>
          <a:blip r:embed="rId4"/>
          <a:stretch>
            <a:fillRect/>
          </a:stretch>
        </p:blipFill>
        <p:spPr>
          <a:xfrm>
            <a:off x="2029838" y="1831506"/>
            <a:ext cx="7316324" cy="3597124"/>
          </a:xfrm>
          <a:prstGeom prst="rect">
            <a:avLst/>
          </a:prstGeom>
        </p:spPr>
      </p:pic>
      <p:pic>
        <p:nvPicPr>
          <p:cNvPr id="5" name="Grafik 4" descr="Ein Bild, das Text, Screenshot, Kreis, Schrift enthält.&#10;&#10;KI-generierte Inhalte können fehlerhaft sein.">
            <a:extLst>
              <a:ext uri="{FF2B5EF4-FFF2-40B4-BE49-F238E27FC236}">
                <a16:creationId xmlns:a16="http://schemas.microsoft.com/office/drawing/2014/main" id="{D7B73B15-79AD-ABA3-653B-52D938340926}"/>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12" y="836992"/>
            <a:ext cx="1220400" cy="1502286"/>
          </a:xfrm>
          <a:prstGeom prst="rect">
            <a:avLst/>
          </a:prstGeom>
        </p:spPr>
      </p:pic>
      <p:sp>
        <p:nvSpPr>
          <p:cNvPr id="10" name="Titel 25">
            <a:extLst>
              <a:ext uri="{FF2B5EF4-FFF2-40B4-BE49-F238E27FC236}">
                <a16:creationId xmlns:a16="http://schemas.microsoft.com/office/drawing/2014/main" id="{1BE81F40-6675-54BF-9E74-EDD2B6A8FF93}"/>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000" b="0">
                <a:solidFill>
                  <a:srgbClr val="F7A600"/>
                </a:solidFill>
                <a:latin typeface="+mj-lt"/>
                <a:ea typeface="+mj-ea"/>
                <a:cs typeface="+mj-cs"/>
              </a:defRPr>
            </a:lvl1pPr>
          </a:lstStyle>
          <a:p>
            <a:r>
              <a:rPr lang="de-DE" sz="1200" dirty="0"/>
              <a:t>Referenz-Marketing</a:t>
            </a:r>
          </a:p>
        </p:txBody>
      </p:sp>
    </p:spTree>
    <p:extLst>
      <p:ext uri="{BB962C8B-B14F-4D97-AF65-F5344CB8AC3E}">
        <p14:creationId xmlns:p14="http://schemas.microsoft.com/office/powerpoint/2010/main" val="47907380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115</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Empfehlungen erhalten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Empfehlungs-Marketing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Empfehlungs-Marketing</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Vom begeisterten Kunden </a:t>
            </a:r>
            <a:br>
              <a:rPr lang="de-DE" sz="1000" b="1" dirty="0">
                <a:solidFill>
                  <a:schemeClr val="tx1"/>
                </a:solidFill>
              </a:rPr>
            </a:br>
            <a:r>
              <a:rPr lang="de-DE" sz="1000" b="1" dirty="0">
                <a:solidFill>
                  <a:schemeClr val="tx1"/>
                </a:solidFill>
              </a:rPr>
              <a:t>zum aktiven Empfehler</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Systeme nutzt, die Empfehlungen erhalten und es nicht dem Kunden überlässt Dich weiterzuempfehlen.</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Empfehlungen erhalten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Empfehlungs-Anlässe schaffen</a:t>
            </a:r>
          </a:p>
          <a:p>
            <a:pPr algn="ctr">
              <a:spcBef>
                <a:spcPts val="600"/>
              </a:spcBef>
            </a:pPr>
            <a:r>
              <a:rPr lang="de-DE" sz="1000" dirty="0">
                <a:solidFill>
                  <a:schemeClr val="tx1"/>
                </a:solidFill>
              </a:rPr>
              <a:t>Empfehlen einfach machen</a:t>
            </a:r>
          </a:p>
          <a:p>
            <a:pPr algn="ctr">
              <a:spcBef>
                <a:spcPts val="600"/>
              </a:spcBef>
            </a:pPr>
            <a:r>
              <a:rPr lang="de-DE" sz="1000" dirty="0">
                <a:solidFill>
                  <a:schemeClr val="tx1"/>
                </a:solidFill>
              </a:rPr>
              <a:t>Empfehler regelmäßig motivieren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Empfehlungs-Anlässe</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Empfehlungs-Kampagnen</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Empfehlungs-Angebote</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a:t>
            </a:r>
            <a:br>
              <a:rPr lang="de-DE" sz="1000" dirty="0">
                <a:solidFill>
                  <a:schemeClr val="tx1"/>
                </a:solidFill>
              </a:rPr>
            </a:br>
            <a:r>
              <a:rPr lang="de-DE" sz="1000" dirty="0">
                <a:solidFill>
                  <a:schemeClr val="tx1"/>
                </a:solidFill>
              </a:rPr>
              <a:t>Empfehlungs-Systeme</a:t>
            </a: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 Empfehler-Motivations-Systeme</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Empfehler-</a:t>
            </a:r>
            <a:br>
              <a:rPr lang="de-DE" sz="1000" dirty="0">
                <a:solidFill>
                  <a:schemeClr val="tx1"/>
                </a:solidFill>
              </a:rPr>
            </a:br>
            <a:r>
              <a:rPr lang="de-DE" sz="1000" dirty="0">
                <a:solidFill>
                  <a:schemeClr val="tx1"/>
                </a:solidFill>
              </a:rPr>
              <a:t>Incentivierung</a:t>
            </a:r>
          </a:p>
        </p:txBody>
      </p:sp>
      <p:sp>
        <p:nvSpPr>
          <p:cNvPr id="7" name="Rechteck 6">
            <a:extLst>
              <a:ext uri="{FF2B5EF4-FFF2-40B4-BE49-F238E27FC236}">
                <a16:creationId xmlns:a16="http://schemas.microsoft.com/office/drawing/2014/main" id="{FAE892A9-1380-9240-7015-03975DD5F4E9}"/>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Empfehlungen</a:t>
            </a:r>
            <a:br>
              <a:rPr lang="de-DE" sz="900" b="1" dirty="0">
                <a:solidFill>
                  <a:srgbClr val="44526E"/>
                </a:solidFill>
              </a:rPr>
            </a:br>
            <a:r>
              <a:rPr lang="de-DE" sz="900" b="1" dirty="0">
                <a:solidFill>
                  <a:srgbClr val="44526E"/>
                </a:solidFill>
              </a:rPr>
              <a:t>erhalten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12" name="Rechteck 11">
            <a:extLst>
              <a:ext uri="{FF2B5EF4-FFF2-40B4-BE49-F238E27FC236}">
                <a16:creationId xmlns:a16="http://schemas.microsoft.com/office/drawing/2014/main" id="{2FFFFF0F-EE11-B3DF-0EAD-72C2BF4BCDBB}"/>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 Empfehlungs-Ansprache</a:t>
            </a:r>
          </a:p>
        </p:txBody>
      </p:sp>
      <p:sp>
        <p:nvSpPr>
          <p:cNvPr id="15" name="Rechteck 14">
            <a:extLst>
              <a:ext uri="{FF2B5EF4-FFF2-40B4-BE49-F238E27FC236}">
                <a16:creationId xmlns:a16="http://schemas.microsoft.com/office/drawing/2014/main" id="{1740EA50-1E66-2C39-50AA-E2CB7C7C8DD9}"/>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6" name="Rechteck 15">
            <a:extLst>
              <a:ext uri="{FF2B5EF4-FFF2-40B4-BE49-F238E27FC236}">
                <a16:creationId xmlns:a16="http://schemas.microsoft.com/office/drawing/2014/main" id="{1887DB36-D737-B295-2155-E8204B9390A4}"/>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 </a:t>
            </a:r>
            <a:br>
              <a:rPr lang="de-DE" sz="1000" dirty="0">
                <a:solidFill>
                  <a:schemeClr val="tx1"/>
                </a:solidFill>
              </a:rPr>
            </a:br>
            <a:r>
              <a:rPr lang="de-DE" sz="1000" dirty="0">
                <a:solidFill>
                  <a:schemeClr val="tx1"/>
                </a:solidFill>
              </a:rPr>
              <a:t>Empfehlungs-Ansprache</a:t>
            </a:r>
          </a:p>
        </p:txBody>
      </p:sp>
      <p:sp>
        <p:nvSpPr>
          <p:cNvPr id="17" name="Rechteck 16">
            <a:extLst>
              <a:ext uri="{FF2B5EF4-FFF2-40B4-BE49-F238E27FC236}">
                <a16:creationId xmlns:a16="http://schemas.microsoft.com/office/drawing/2014/main" id="{D41BFDAB-D012-3562-FA02-4514198D0C3A}"/>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8" name="Rechteck 17">
            <a:extLst>
              <a:ext uri="{FF2B5EF4-FFF2-40B4-BE49-F238E27FC236}">
                <a16:creationId xmlns:a16="http://schemas.microsoft.com/office/drawing/2014/main" id="{A629BF80-9915-AF4D-E7C4-E39761A078C4}"/>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08/15-Angebote</a:t>
            </a:r>
          </a:p>
        </p:txBody>
      </p:sp>
      <p:sp>
        <p:nvSpPr>
          <p:cNvPr id="19" name="Rechteck 18">
            <a:extLst>
              <a:ext uri="{FF2B5EF4-FFF2-40B4-BE49-F238E27FC236}">
                <a16:creationId xmlns:a16="http://schemas.microsoft.com/office/drawing/2014/main" id="{004799D1-0FF6-9DF9-1CA6-6C6F77D4FD15}"/>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Fehlende Empfehlungs-Prozesse</a:t>
            </a:r>
          </a:p>
        </p:txBody>
      </p:sp>
      <p:sp>
        <p:nvSpPr>
          <p:cNvPr id="20" name="Rechteck 19">
            <a:extLst>
              <a:ext uri="{FF2B5EF4-FFF2-40B4-BE49-F238E27FC236}">
                <a16:creationId xmlns:a16="http://schemas.microsoft.com/office/drawing/2014/main" id="{6F591225-0E44-D6B6-3775-4102A930B719}"/>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Vereinzelte</a:t>
            </a:r>
            <a:br>
              <a:rPr lang="de-DE" sz="1000" dirty="0">
                <a:solidFill>
                  <a:schemeClr val="tx1"/>
                </a:solidFill>
              </a:rPr>
            </a:br>
            <a:r>
              <a:rPr lang="de-DE" sz="1000" dirty="0">
                <a:solidFill>
                  <a:schemeClr val="tx1"/>
                </a:solidFill>
              </a:rPr>
              <a:t> Empfehlungen</a:t>
            </a:r>
          </a:p>
        </p:txBody>
      </p:sp>
      <p:sp>
        <p:nvSpPr>
          <p:cNvPr id="21" name="Rechteck 20">
            <a:extLst>
              <a:ext uri="{FF2B5EF4-FFF2-40B4-BE49-F238E27FC236}">
                <a16:creationId xmlns:a16="http://schemas.microsoft.com/office/drawing/2014/main" id="{17A9CA1A-25B5-BC88-95D4-C11BC8BF6361}"/>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Empfehlenswerte </a:t>
            </a:r>
            <a:br>
              <a:rPr lang="de-DE" sz="1000" dirty="0">
                <a:solidFill>
                  <a:schemeClr val="tx1"/>
                </a:solidFill>
              </a:rPr>
            </a:br>
            <a:r>
              <a:rPr lang="de-DE" sz="1000" dirty="0">
                <a:solidFill>
                  <a:schemeClr val="tx1"/>
                </a:solidFill>
              </a:rPr>
              <a:t>Angebote und Leistungen</a:t>
            </a:r>
          </a:p>
        </p:txBody>
      </p:sp>
      <p:sp>
        <p:nvSpPr>
          <p:cNvPr id="22" name="Rechteck 21">
            <a:extLst>
              <a:ext uri="{FF2B5EF4-FFF2-40B4-BE49-F238E27FC236}">
                <a16:creationId xmlns:a16="http://schemas.microsoft.com/office/drawing/2014/main" id="{1F31F658-786F-32B8-5B50-DFEA8203E5B4}"/>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 </a:t>
            </a:r>
            <a:br>
              <a:rPr lang="de-DE" sz="1000" dirty="0">
                <a:solidFill>
                  <a:schemeClr val="tx1"/>
                </a:solidFill>
              </a:rPr>
            </a:br>
            <a:r>
              <a:rPr lang="de-DE" sz="1000" dirty="0">
                <a:solidFill>
                  <a:schemeClr val="tx1"/>
                </a:solidFill>
              </a:rPr>
              <a:t>Empfehlungs-Systeme</a:t>
            </a:r>
          </a:p>
        </p:txBody>
      </p:sp>
      <p:sp>
        <p:nvSpPr>
          <p:cNvPr id="23" name="Rechteck 22">
            <a:extLst>
              <a:ext uri="{FF2B5EF4-FFF2-40B4-BE49-F238E27FC236}">
                <a16:creationId xmlns:a16="http://schemas.microsoft.com/office/drawing/2014/main" id="{1CD9077E-171E-F147-C43C-F483C0015317}"/>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Täglich </a:t>
            </a:r>
            <a:br>
              <a:rPr lang="de-DE" sz="1000" dirty="0">
                <a:solidFill>
                  <a:schemeClr val="tx1"/>
                </a:solidFill>
              </a:rPr>
            </a:br>
            <a:r>
              <a:rPr lang="de-DE" sz="1000" dirty="0">
                <a:solidFill>
                  <a:schemeClr val="tx1"/>
                </a:solidFill>
              </a:rPr>
              <a:t>Empfehlungen </a:t>
            </a:r>
          </a:p>
        </p:txBody>
      </p:sp>
      <p:pic>
        <p:nvPicPr>
          <p:cNvPr id="5" name="Grafik 4" descr="Ein Bild, das Text, Screenshot, Kreis, Schrift enthält.&#10;&#10;KI-generierte Inhalte können fehlerhaft sein.">
            <a:extLst>
              <a:ext uri="{FF2B5EF4-FFF2-40B4-BE49-F238E27FC236}">
                <a16:creationId xmlns:a16="http://schemas.microsoft.com/office/drawing/2014/main" id="{D8945F4E-F717-F895-7440-0CF09DE28838}"/>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5129" y="813946"/>
            <a:ext cx="1220400" cy="1502286"/>
          </a:xfrm>
          <a:prstGeom prst="rect">
            <a:avLst/>
          </a:prstGeom>
        </p:spPr>
      </p:pic>
    </p:spTree>
    <p:extLst>
      <p:ext uri="{BB962C8B-B14F-4D97-AF65-F5344CB8AC3E}">
        <p14:creationId xmlns:p14="http://schemas.microsoft.com/office/powerpoint/2010/main" val="231022279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CACB86-6045-BFA0-F94D-47EDC93336E3}"/>
              </a:ext>
            </a:extLst>
          </p:cNvPr>
          <p:cNvSpPr/>
          <p:nvPr/>
        </p:nvSpPr>
        <p:spPr>
          <a:xfrm>
            <a:off x="1906012"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3" name="Rechteck 2">
            <a:extLst>
              <a:ext uri="{FF2B5EF4-FFF2-40B4-BE49-F238E27FC236}">
                <a16:creationId xmlns:a16="http://schemas.microsoft.com/office/drawing/2014/main" id="{3D872BFF-FD38-F3BC-B53D-5F8C429C587D}"/>
              </a:ext>
            </a:extLst>
          </p:cNvPr>
          <p:cNvSpPr/>
          <p:nvPr/>
        </p:nvSpPr>
        <p:spPr>
          <a:xfrm>
            <a:off x="3437112"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7" name="Rechteck 6">
            <a:extLst>
              <a:ext uri="{FF2B5EF4-FFF2-40B4-BE49-F238E27FC236}">
                <a16:creationId xmlns:a16="http://schemas.microsoft.com/office/drawing/2014/main" id="{AF3D2860-C308-93CD-E468-9336C68045A4}"/>
              </a:ext>
            </a:extLst>
          </p:cNvPr>
          <p:cNvSpPr/>
          <p:nvPr/>
        </p:nvSpPr>
        <p:spPr>
          <a:xfrm>
            <a:off x="4968212"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8" name="Rechteck 7">
            <a:extLst>
              <a:ext uri="{FF2B5EF4-FFF2-40B4-BE49-F238E27FC236}">
                <a16:creationId xmlns:a16="http://schemas.microsoft.com/office/drawing/2014/main" id="{A7994859-13A1-554C-8280-63153A0AC604}"/>
              </a:ext>
            </a:extLst>
          </p:cNvPr>
          <p:cNvSpPr/>
          <p:nvPr/>
        </p:nvSpPr>
        <p:spPr>
          <a:xfrm>
            <a:off x="6499313"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1" name="Rechteck 10">
            <a:extLst>
              <a:ext uri="{FF2B5EF4-FFF2-40B4-BE49-F238E27FC236}">
                <a16:creationId xmlns:a16="http://schemas.microsoft.com/office/drawing/2014/main" id="{11CE8FF1-E5F8-1D1F-80BD-C4C38B219273}"/>
              </a:ext>
            </a:extLst>
          </p:cNvPr>
          <p:cNvSpPr/>
          <p:nvPr/>
        </p:nvSpPr>
        <p:spPr>
          <a:xfrm>
            <a:off x="8030413"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116</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199312"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Mehr Empfehlungen durch Empfehlungs-Kampagnen aus Zoho CRM</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Empfehlungs-Marketing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821B1611-85DF-FBC6-C933-2F70FFE7F3ED}"/>
              </a:ext>
            </a:extLst>
          </p:cNvPr>
          <p:cNvSpPr/>
          <p:nvPr/>
        </p:nvSpPr>
        <p:spPr>
          <a:xfrm>
            <a:off x="1906012"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Empfehler</a:t>
            </a:r>
            <a:br>
              <a:rPr lang="de-DE" sz="1000" b="1" dirty="0">
                <a:solidFill>
                  <a:srgbClr val="44536F"/>
                </a:solidFill>
              </a:rPr>
            </a:br>
            <a:r>
              <a:rPr lang="de-DE" sz="1000" b="1" dirty="0">
                <a:solidFill>
                  <a:srgbClr val="44536F"/>
                </a:solidFill>
              </a:rPr>
              <a:t>Call-</a:t>
            </a:r>
            <a:r>
              <a:rPr lang="de-DE" sz="1000" b="1" dirty="0" err="1">
                <a:solidFill>
                  <a:srgbClr val="44536F"/>
                </a:solidFill>
              </a:rPr>
              <a:t>to</a:t>
            </a:r>
            <a:r>
              <a:rPr lang="de-DE" sz="1000" b="1" dirty="0">
                <a:solidFill>
                  <a:srgbClr val="44536F"/>
                </a:solidFill>
              </a:rPr>
              <a:t>-Action</a:t>
            </a:r>
          </a:p>
        </p:txBody>
      </p:sp>
      <p:sp>
        <p:nvSpPr>
          <p:cNvPr id="36" name="Rechteck 35">
            <a:extLst>
              <a:ext uri="{FF2B5EF4-FFF2-40B4-BE49-F238E27FC236}">
                <a16:creationId xmlns:a16="http://schemas.microsoft.com/office/drawing/2014/main" id="{C53257E2-6578-7FCD-F2E4-89A7E21FFCE6}"/>
              </a:ext>
            </a:extLst>
          </p:cNvPr>
          <p:cNvSpPr/>
          <p:nvPr/>
        </p:nvSpPr>
        <p:spPr>
          <a:xfrm>
            <a:off x="3437112"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Empfehler-</a:t>
            </a:r>
            <a:br>
              <a:rPr lang="de-DE" sz="1000" b="1" dirty="0">
                <a:solidFill>
                  <a:srgbClr val="44536F"/>
                </a:solidFill>
              </a:rPr>
            </a:br>
            <a:r>
              <a:rPr lang="de-DE" sz="1000" b="1" dirty="0">
                <a:solidFill>
                  <a:srgbClr val="44536F"/>
                </a:solidFill>
              </a:rPr>
              <a:t>Landing-Page</a:t>
            </a:r>
          </a:p>
        </p:txBody>
      </p:sp>
      <p:sp>
        <p:nvSpPr>
          <p:cNvPr id="38" name="Rechteck 37">
            <a:extLst>
              <a:ext uri="{FF2B5EF4-FFF2-40B4-BE49-F238E27FC236}">
                <a16:creationId xmlns:a16="http://schemas.microsoft.com/office/drawing/2014/main" id="{2AE111D4-EAEA-6C54-93C9-0067D07B270E}"/>
              </a:ext>
            </a:extLst>
          </p:cNvPr>
          <p:cNvSpPr/>
          <p:nvPr/>
        </p:nvSpPr>
        <p:spPr>
          <a:xfrm>
            <a:off x="4968212"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Empfehlungs-Angebot </a:t>
            </a:r>
          </a:p>
        </p:txBody>
      </p:sp>
      <p:sp>
        <p:nvSpPr>
          <p:cNvPr id="39" name="Rechteck 38">
            <a:extLst>
              <a:ext uri="{FF2B5EF4-FFF2-40B4-BE49-F238E27FC236}">
                <a16:creationId xmlns:a16="http://schemas.microsoft.com/office/drawing/2014/main" id="{0EACCE06-4168-DE5B-F7BA-10F074396515}"/>
              </a:ext>
            </a:extLst>
          </p:cNvPr>
          <p:cNvSpPr/>
          <p:nvPr/>
        </p:nvSpPr>
        <p:spPr>
          <a:xfrm>
            <a:off x="6499313"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Empfehlungs-Formular</a:t>
            </a:r>
          </a:p>
        </p:txBody>
      </p:sp>
      <p:sp>
        <p:nvSpPr>
          <p:cNvPr id="40" name="Rechteck 39">
            <a:extLst>
              <a:ext uri="{FF2B5EF4-FFF2-40B4-BE49-F238E27FC236}">
                <a16:creationId xmlns:a16="http://schemas.microsoft.com/office/drawing/2014/main" id="{B481155D-8FAF-91C2-6EF0-3A2F5F3684C1}"/>
              </a:ext>
            </a:extLst>
          </p:cNvPr>
          <p:cNvSpPr/>
          <p:nvPr/>
        </p:nvSpPr>
        <p:spPr>
          <a:xfrm>
            <a:off x="8030413"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Neue Empfehlung</a:t>
            </a:r>
          </a:p>
        </p:txBody>
      </p:sp>
      <p:pic>
        <p:nvPicPr>
          <p:cNvPr id="13" name="Grafik 12" descr="Ein Bild, das Screenshot, Rechteck, Reihe, Design enthält.&#10;&#10;Automatisch generierte Beschreibung">
            <a:extLst>
              <a:ext uri="{FF2B5EF4-FFF2-40B4-BE49-F238E27FC236}">
                <a16:creationId xmlns:a16="http://schemas.microsoft.com/office/drawing/2014/main" id="{9C595FD7-A836-396E-11D6-CFAE030485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1341" y="1877103"/>
            <a:ext cx="927044" cy="927044"/>
          </a:xfrm>
          <a:prstGeom prst="rect">
            <a:avLst/>
          </a:prstGeom>
        </p:spPr>
      </p:pic>
      <p:pic>
        <p:nvPicPr>
          <p:cNvPr id="14" name="Grafik 13" descr="Ein Bild, das Screenshot, Design enthält.&#10;&#10;Automatisch generierte Beschreibung">
            <a:extLst>
              <a:ext uri="{FF2B5EF4-FFF2-40B4-BE49-F238E27FC236}">
                <a16:creationId xmlns:a16="http://schemas.microsoft.com/office/drawing/2014/main" id="{A4804B55-D53B-C62E-FA48-7759A2DDF1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6500" y="1832003"/>
            <a:ext cx="927044" cy="927044"/>
          </a:xfrm>
          <a:prstGeom prst="rect">
            <a:avLst/>
          </a:prstGeom>
        </p:spPr>
      </p:pic>
      <p:pic>
        <p:nvPicPr>
          <p:cNvPr id="16" name="Grafik 15" descr="Ein Bild, das Kunst, Design enthält.&#10;&#10;Automatisch generierte Beschreibung">
            <a:extLst>
              <a:ext uri="{FF2B5EF4-FFF2-40B4-BE49-F238E27FC236}">
                <a16:creationId xmlns:a16="http://schemas.microsoft.com/office/drawing/2014/main" id="{56FAA985-FD8F-8083-79BE-02093E0602F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4568" y="1877103"/>
            <a:ext cx="927044" cy="927044"/>
          </a:xfrm>
          <a:prstGeom prst="rect">
            <a:avLst/>
          </a:prstGeom>
        </p:spPr>
      </p:pic>
      <p:pic>
        <p:nvPicPr>
          <p:cNvPr id="18" name="Grafik 17" descr="Ein Bild, das Symbol, Schrift, Grafiken, Screenshot enthält.&#10;&#10;Automatisch generierte Beschreibung">
            <a:extLst>
              <a:ext uri="{FF2B5EF4-FFF2-40B4-BE49-F238E27FC236}">
                <a16:creationId xmlns:a16="http://schemas.microsoft.com/office/drawing/2014/main" id="{8DD200AD-4489-8C94-98B1-61D66B32FFF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29526" y="1877103"/>
            <a:ext cx="927044" cy="927044"/>
          </a:xfrm>
          <a:prstGeom prst="rect">
            <a:avLst/>
          </a:prstGeom>
        </p:spPr>
      </p:pic>
      <p:pic>
        <p:nvPicPr>
          <p:cNvPr id="20" name="Grafik 19" descr="Ein Bild, das Screenshot enthält.&#10;&#10;Automatisch generierte Beschreibung">
            <a:extLst>
              <a:ext uri="{FF2B5EF4-FFF2-40B4-BE49-F238E27FC236}">
                <a16:creationId xmlns:a16="http://schemas.microsoft.com/office/drawing/2014/main" id="{D20F45B5-D0A2-BFF4-11F1-A12FEB61A9E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27203" y="1877103"/>
            <a:ext cx="927044" cy="927044"/>
          </a:xfrm>
          <a:prstGeom prst="rect">
            <a:avLst/>
          </a:prstGeom>
        </p:spPr>
      </p:pic>
      <p:sp>
        <p:nvSpPr>
          <p:cNvPr id="23" name="Rechteck 22">
            <a:extLst>
              <a:ext uri="{FF2B5EF4-FFF2-40B4-BE49-F238E27FC236}">
                <a16:creationId xmlns:a16="http://schemas.microsoft.com/office/drawing/2014/main" id="{E2ABDDB6-4622-AD6F-A97B-72240738D547}"/>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Empfehlungen</a:t>
            </a:r>
            <a:br>
              <a:rPr lang="de-DE" sz="900" b="1" dirty="0">
                <a:solidFill>
                  <a:srgbClr val="44526E"/>
                </a:solidFill>
              </a:rPr>
            </a:br>
            <a:r>
              <a:rPr lang="de-DE" sz="900" b="1" dirty="0">
                <a:solidFill>
                  <a:srgbClr val="44526E"/>
                </a:solidFill>
              </a:rPr>
              <a:t>erhalten</a:t>
            </a:r>
            <a:br>
              <a:rPr lang="de-DE" sz="900" b="1" dirty="0">
                <a:solidFill>
                  <a:srgbClr val="44526E"/>
                </a:solidFill>
              </a:rPr>
            </a:br>
            <a:endParaRPr lang="de-DE" sz="900" b="1" dirty="0">
              <a:solidFill>
                <a:srgbClr val="44526E"/>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descr="Ein Bild, das Text, Screenshot, Kreis, Schrift enthält.&#10;&#10;KI-generierte Inhalte können fehlerhaft sein.">
            <a:extLst>
              <a:ext uri="{FF2B5EF4-FFF2-40B4-BE49-F238E27FC236}">
                <a16:creationId xmlns:a16="http://schemas.microsoft.com/office/drawing/2014/main" id="{AAFED518-BF4A-7C30-2DA1-1A19A003214B}"/>
              </a:ext>
            </a:extLst>
          </p:cNvPr>
          <p:cNvPicPr>
            <a:picLocks noChangeAspect="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5129" y="813946"/>
            <a:ext cx="1220400" cy="1502286"/>
          </a:xfrm>
          <a:prstGeom prst="rect">
            <a:avLst/>
          </a:prstGeom>
        </p:spPr>
      </p:pic>
    </p:spTree>
    <p:extLst>
      <p:ext uri="{BB962C8B-B14F-4D97-AF65-F5344CB8AC3E}">
        <p14:creationId xmlns:p14="http://schemas.microsoft.com/office/powerpoint/2010/main" val="352416238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Kunden betreuen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Kundenbetreuung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4EC26836-3A38-2AFB-C5D2-CF312DE1F444}"/>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Kunden betreuen</a:t>
            </a:r>
          </a:p>
        </p:txBody>
      </p:sp>
      <p:sp>
        <p:nvSpPr>
          <p:cNvPr id="16" name="Rechteck 15">
            <a:extLst>
              <a:ext uri="{FF2B5EF4-FFF2-40B4-BE49-F238E27FC236}">
                <a16:creationId xmlns:a16="http://schemas.microsoft.com/office/drawing/2014/main" id="{0C8FA698-FC49-CBD1-BB58-2A0594BB915B}"/>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7" name="Rechteck 16">
            <a:extLst>
              <a:ext uri="{FF2B5EF4-FFF2-40B4-BE49-F238E27FC236}">
                <a16:creationId xmlns:a16="http://schemas.microsoft.com/office/drawing/2014/main" id="{9E6D0135-5A8C-75FB-F2C8-61F131AEB92B}"/>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Kunden betreuen und pflegen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Kunden regelmäßig betreust und pflegst</a:t>
            </a:r>
          </a:p>
        </p:txBody>
      </p:sp>
      <p:sp>
        <p:nvSpPr>
          <p:cNvPr id="19" name="Rechteck 18">
            <a:extLst>
              <a:ext uri="{FF2B5EF4-FFF2-40B4-BE49-F238E27FC236}">
                <a16:creationId xmlns:a16="http://schemas.microsoft.com/office/drawing/2014/main" id="{1A4B3E75-5F34-C9FD-502B-F97168B7FE0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20" name="Rechteck 19">
            <a:extLst>
              <a:ext uri="{FF2B5EF4-FFF2-40B4-BE49-F238E27FC236}">
                <a16:creationId xmlns:a16="http://schemas.microsoft.com/office/drawing/2014/main" id="{BD8EFB61-FBB5-4F6D-77A6-4BDEE53831E7}"/>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Folge-Aufträge vorbereiten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Regelmäßig in Erinnerung bringen</a:t>
            </a:r>
          </a:p>
          <a:p>
            <a:pPr algn="ctr">
              <a:spcBef>
                <a:spcPts val="600"/>
              </a:spcBef>
            </a:pPr>
            <a:r>
              <a:rPr lang="de-DE" sz="1000" dirty="0">
                <a:solidFill>
                  <a:schemeClr val="tx1"/>
                </a:solidFill>
              </a:rPr>
              <a:t>Bedarf wecken und verstärken</a:t>
            </a:r>
          </a:p>
          <a:p>
            <a:pPr algn="ctr">
              <a:spcBef>
                <a:spcPts val="600"/>
              </a:spcBef>
            </a:pPr>
            <a:r>
              <a:rPr lang="de-DE" sz="1000" dirty="0">
                <a:solidFill>
                  <a:schemeClr val="tx1"/>
                </a:solidFill>
              </a:rPr>
              <a:t>Ideen geben und Lösungen darstellen</a:t>
            </a:r>
          </a:p>
        </p:txBody>
      </p:sp>
      <p:sp>
        <p:nvSpPr>
          <p:cNvPr id="21" name="Rechteck 20">
            <a:extLst>
              <a:ext uri="{FF2B5EF4-FFF2-40B4-BE49-F238E27FC236}">
                <a16:creationId xmlns:a16="http://schemas.microsoft.com/office/drawing/2014/main" id="{A0B0587A-21BA-35CD-BEBE-2FD7123EA267}"/>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Kunden-Briefe </a:t>
            </a:r>
            <a:br>
              <a:rPr lang="de-DE" sz="1000" dirty="0">
                <a:solidFill>
                  <a:schemeClr val="tx1"/>
                </a:solidFill>
              </a:rPr>
            </a:br>
            <a:r>
              <a:rPr lang="de-DE" sz="1000" dirty="0">
                <a:solidFill>
                  <a:schemeClr val="tx1"/>
                </a:solidFill>
              </a:rPr>
              <a:t>und -Postkarten</a:t>
            </a:r>
          </a:p>
        </p:txBody>
      </p:sp>
      <p:sp>
        <p:nvSpPr>
          <p:cNvPr id="22" name="Rechteck 21">
            <a:extLst>
              <a:ext uri="{FF2B5EF4-FFF2-40B4-BE49-F238E27FC236}">
                <a16:creationId xmlns:a16="http://schemas.microsoft.com/office/drawing/2014/main" id="{ECAC3DDF-F2D2-3EC7-9719-0B905C7E54B6}"/>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a:t>
            </a:r>
            <a:br>
              <a:rPr lang="de-DE" sz="1000" dirty="0">
                <a:solidFill>
                  <a:schemeClr val="tx1"/>
                </a:solidFill>
              </a:rPr>
            </a:br>
            <a:r>
              <a:rPr lang="de-DE" sz="1000" dirty="0">
                <a:solidFill>
                  <a:schemeClr val="tx1"/>
                </a:solidFill>
              </a:rPr>
              <a:t>Zeitungen</a:t>
            </a:r>
          </a:p>
        </p:txBody>
      </p:sp>
      <p:sp>
        <p:nvSpPr>
          <p:cNvPr id="23" name="Rechteck 22">
            <a:extLst>
              <a:ext uri="{FF2B5EF4-FFF2-40B4-BE49-F238E27FC236}">
                <a16:creationId xmlns:a16="http://schemas.microsoft.com/office/drawing/2014/main" id="{45E8FEA5-FED7-4DD2-BE5D-F6E0430C44A1}"/>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Kunden-E-Mail-Newsletter</a:t>
            </a:r>
          </a:p>
        </p:txBody>
      </p:sp>
      <p:sp>
        <p:nvSpPr>
          <p:cNvPr id="24" name="Rechteck 23">
            <a:extLst>
              <a:ext uri="{FF2B5EF4-FFF2-40B4-BE49-F238E27FC236}">
                <a16:creationId xmlns:a16="http://schemas.microsoft.com/office/drawing/2014/main" id="{6EFCC66E-202F-B362-DCC1-E6EAAE0AB78E}"/>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Kunden-Events und -Webinare</a:t>
            </a:r>
          </a:p>
        </p:txBody>
      </p:sp>
      <p:sp>
        <p:nvSpPr>
          <p:cNvPr id="25" name="Rechteck 24">
            <a:extLst>
              <a:ext uri="{FF2B5EF4-FFF2-40B4-BE49-F238E27FC236}">
                <a16:creationId xmlns:a16="http://schemas.microsoft.com/office/drawing/2014/main" id="{FB9AF5C7-E769-A1CE-A0FB-056A1F069710}"/>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Glückwünsche</a:t>
            </a:r>
          </a:p>
        </p:txBody>
      </p:sp>
      <p:sp>
        <p:nvSpPr>
          <p:cNvPr id="26" name="Rechteck 25">
            <a:extLst>
              <a:ext uri="{FF2B5EF4-FFF2-40B4-BE49-F238E27FC236}">
                <a16:creationId xmlns:a16="http://schemas.microsoft.com/office/drawing/2014/main" id="{3218164D-1DB7-318C-A550-621E50299A72}"/>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Aufmerksamkeiten</a:t>
            </a:r>
          </a:p>
        </p:txBody>
      </p:sp>
      <p:sp>
        <p:nvSpPr>
          <p:cNvPr id="3" name="Rechteck 2">
            <a:extLst>
              <a:ext uri="{FF2B5EF4-FFF2-40B4-BE49-F238E27FC236}">
                <a16:creationId xmlns:a16="http://schemas.microsoft.com/office/drawing/2014/main" id="{B677C2AF-CA1A-E691-AAFF-591DFA26E5BE}"/>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Kunden</a:t>
            </a:r>
            <a:br>
              <a:rPr lang="de-DE" sz="900" b="1" dirty="0">
                <a:solidFill>
                  <a:srgbClr val="44526E"/>
                </a:solidFill>
              </a:rPr>
            </a:br>
            <a:r>
              <a:rPr lang="de-DE" sz="900" b="1" dirty="0">
                <a:solidFill>
                  <a:srgbClr val="44526E"/>
                </a:solidFill>
              </a:rPr>
              <a:t>betreuen</a:t>
            </a:r>
          </a:p>
          <a:p>
            <a:pPr algn="ctr">
              <a:spcBef>
                <a:spcPts val="600"/>
              </a:spcBef>
            </a:pPr>
            <a:br>
              <a:rPr lang="de-DE" sz="900" b="1" dirty="0">
                <a:solidFill>
                  <a:srgbClr val="44526E"/>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8F885714-C428-64CE-FD02-8997F2EEA9CC}"/>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 werden vernachlässigt</a:t>
            </a:r>
          </a:p>
        </p:txBody>
      </p:sp>
      <p:sp>
        <p:nvSpPr>
          <p:cNvPr id="9" name="Rechteck 8">
            <a:extLst>
              <a:ext uri="{FF2B5EF4-FFF2-40B4-BE49-F238E27FC236}">
                <a16:creationId xmlns:a16="http://schemas.microsoft.com/office/drawing/2014/main" id="{EE5144B3-B719-1A8D-B94F-FA429D51A4A8}"/>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0" name="Rechteck 9">
            <a:extLst>
              <a:ext uri="{FF2B5EF4-FFF2-40B4-BE49-F238E27FC236}">
                <a16:creationId xmlns:a16="http://schemas.microsoft.com/office/drawing/2014/main" id="{12DD6257-759B-D6C5-F347-0E9090A5FEA3}"/>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 wertschätzen</a:t>
            </a:r>
          </a:p>
        </p:txBody>
      </p:sp>
      <p:sp>
        <p:nvSpPr>
          <p:cNvPr id="11" name="Rechteck 10">
            <a:extLst>
              <a:ext uri="{FF2B5EF4-FFF2-40B4-BE49-F238E27FC236}">
                <a16:creationId xmlns:a16="http://schemas.microsoft.com/office/drawing/2014/main" id="{37FFF01B-67E9-3B48-816A-2D3116C6E0CC}"/>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3" name="Rechteck 12">
            <a:extLst>
              <a:ext uri="{FF2B5EF4-FFF2-40B4-BE49-F238E27FC236}">
                <a16:creationId xmlns:a16="http://schemas.microsoft.com/office/drawing/2014/main" id="{38F8F708-A277-95FC-039E-ED5A0E9DA841}"/>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 erhalten keine Informationen</a:t>
            </a:r>
          </a:p>
        </p:txBody>
      </p:sp>
      <p:sp>
        <p:nvSpPr>
          <p:cNvPr id="14" name="Rechteck 13">
            <a:extLst>
              <a:ext uri="{FF2B5EF4-FFF2-40B4-BE49-F238E27FC236}">
                <a16:creationId xmlns:a16="http://schemas.microsoft.com/office/drawing/2014/main" id="{21A755A3-6E53-1908-C011-C1F0426F1A25}"/>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 werden nicht zu Events eingeladen</a:t>
            </a:r>
          </a:p>
        </p:txBody>
      </p:sp>
      <p:sp>
        <p:nvSpPr>
          <p:cNvPr id="18" name="Rechteck 17">
            <a:extLst>
              <a:ext uri="{FF2B5EF4-FFF2-40B4-BE49-F238E27FC236}">
                <a16:creationId xmlns:a16="http://schemas.microsoft.com/office/drawing/2014/main" id="{D47EBDF1-2B53-A0CB-C44D-E665821B6E57}"/>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vereinzelte Folge- und Zusatz-Aufträge</a:t>
            </a:r>
          </a:p>
        </p:txBody>
      </p:sp>
      <p:sp>
        <p:nvSpPr>
          <p:cNvPr id="30" name="Rechteck 29">
            <a:extLst>
              <a:ext uri="{FF2B5EF4-FFF2-40B4-BE49-F238E27FC236}">
                <a16:creationId xmlns:a16="http://schemas.microsoft.com/office/drawing/2014/main" id="{71A05BA6-F11D-479C-321F-44B04B2269B9}"/>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 regelmäßig informieren</a:t>
            </a:r>
          </a:p>
        </p:txBody>
      </p:sp>
      <p:sp>
        <p:nvSpPr>
          <p:cNvPr id="31" name="Rechteck 30">
            <a:extLst>
              <a:ext uri="{FF2B5EF4-FFF2-40B4-BE49-F238E27FC236}">
                <a16:creationId xmlns:a16="http://schemas.microsoft.com/office/drawing/2014/main" id="{B23CDBA9-3DB4-3B52-EB46-E7A54390DC62}"/>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 regelmäßig einladen und emotionalisieren</a:t>
            </a:r>
          </a:p>
        </p:txBody>
      </p:sp>
      <p:sp>
        <p:nvSpPr>
          <p:cNvPr id="34" name="Rechteck 33">
            <a:extLst>
              <a:ext uri="{FF2B5EF4-FFF2-40B4-BE49-F238E27FC236}">
                <a16:creationId xmlns:a16="http://schemas.microsoft.com/office/drawing/2014/main" id="{57B99EB4-CFC9-987E-F7FA-09261B14F9C7}"/>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Folge-Aufträge, Referenzen und Empfehlungen</a:t>
            </a:r>
          </a:p>
        </p:txBody>
      </p:sp>
      <p:pic>
        <p:nvPicPr>
          <p:cNvPr id="27" name="Grafik 26" descr="Ein Bild, das Text, Screenshot, Kreis, Schrift enthält.&#10;&#10;KI-generierte Inhalte können fehlerhaft sein.">
            <a:extLst>
              <a:ext uri="{FF2B5EF4-FFF2-40B4-BE49-F238E27FC236}">
                <a16:creationId xmlns:a16="http://schemas.microsoft.com/office/drawing/2014/main" id="{11BD3026-EE24-49D9-23D9-00E81596349C}"/>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1099" y="830960"/>
            <a:ext cx="1220400" cy="1502286"/>
          </a:xfrm>
          <a:prstGeom prst="rect">
            <a:avLst/>
          </a:prstGeom>
        </p:spPr>
      </p:pic>
    </p:spTree>
    <p:extLst>
      <p:ext uri="{BB962C8B-B14F-4D97-AF65-F5344CB8AC3E}">
        <p14:creationId xmlns:p14="http://schemas.microsoft.com/office/powerpoint/2010/main" val="156975929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DAA76649-B4D3-B290-6D80-DC0471EF2565}"/>
              </a:ext>
            </a:extLst>
          </p:cNvPr>
          <p:cNvSpPr/>
          <p:nvPr/>
        </p:nvSpPr>
        <p:spPr>
          <a:xfrm>
            <a:off x="7647639" y="3711011"/>
            <a:ext cx="1913875" cy="282518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7" name="Rechteck 6">
            <a:extLst>
              <a:ext uri="{FF2B5EF4-FFF2-40B4-BE49-F238E27FC236}">
                <a16:creationId xmlns:a16="http://schemas.microsoft.com/office/drawing/2014/main" id="{D9418406-7DD3-6F2D-EFCB-F92D68A8DF1C}"/>
              </a:ext>
            </a:extLst>
          </p:cNvPr>
          <p:cNvSpPr/>
          <p:nvPr/>
        </p:nvSpPr>
        <p:spPr>
          <a:xfrm>
            <a:off x="1906012"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118</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Automatisierter Post-Versand aus Zoho CRM</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Kundenbetreuung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BF45BED7-81D5-26EE-5F62-2315A9A78A8D}"/>
              </a:ext>
            </a:extLst>
          </p:cNvPr>
          <p:cNvSpPr/>
          <p:nvPr/>
        </p:nvSpPr>
        <p:spPr>
          <a:xfrm>
            <a:off x="1906012"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Kunden-Briefe/-Postkarten</a:t>
            </a:r>
          </a:p>
        </p:txBody>
      </p:sp>
      <p:sp>
        <p:nvSpPr>
          <p:cNvPr id="9" name="Rechteck 8">
            <a:extLst>
              <a:ext uri="{FF2B5EF4-FFF2-40B4-BE49-F238E27FC236}">
                <a16:creationId xmlns:a16="http://schemas.microsoft.com/office/drawing/2014/main" id="{D54D29CE-E235-44B6-0E12-51A9EC6DAEF2}"/>
              </a:ext>
            </a:extLst>
          </p:cNvPr>
          <p:cNvSpPr/>
          <p:nvPr/>
        </p:nvSpPr>
        <p:spPr>
          <a:xfrm>
            <a:off x="3819887"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Kundenzeitungen/Reports</a:t>
            </a:r>
          </a:p>
        </p:txBody>
      </p:sp>
      <p:sp>
        <p:nvSpPr>
          <p:cNvPr id="11" name="Rechteck 10">
            <a:extLst>
              <a:ext uri="{FF2B5EF4-FFF2-40B4-BE49-F238E27FC236}">
                <a16:creationId xmlns:a16="http://schemas.microsoft.com/office/drawing/2014/main" id="{3292DF50-1192-8927-E103-A315401F74F0}"/>
              </a:ext>
            </a:extLst>
          </p:cNvPr>
          <p:cNvSpPr/>
          <p:nvPr/>
        </p:nvSpPr>
        <p:spPr>
          <a:xfrm>
            <a:off x="5733763"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Video-Karten</a:t>
            </a:r>
          </a:p>
        </p:txBody>
      </p:sp>
      <p:sp>
        <p:nvSpPr>
          <p:cNvPr id="12" name="Rechteck 11">
            <a:extLst>
              <a:ext uri="{FF2B5EF4-FFF2-40B4-BE49-F238E27FC236}">
                <a16:creationId xmlns:a16="http://schemas.microsoft.com/office/drawing/2014/main" id="{C7107065-56B7-F72F-2EC6-6C0CA9A326CA}"/>
              </a:ext>
            </a:extLst>
          </p:cNvPr>
          <p:cNvSpPr/>
          <p:nvPr/>
        </p:nvSpPr>
        <p:spPr>
          <a:xfrm>
            <a:off x="7647639"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Warensendungen</a:t>
            </a:r>
          </a:p>
        </p:txBody>
      </p:sp>
      <p:sp>
        <p:nvSpPr>
          <p:cNvPr id="13" name="Rechteck 12">
            <a:extLst>
              <a:ext uri="{FF2B5EF4-FFF2-40B4-BE49-F238E27FC236}">
                <a16:creationId xmlns:a16="http://schemas.microsoft.com/office/drawing/2014/main" id="{081D8653-9ED9-FBB7-4D26-B7C15B19BE15}"/>
              </a:ext>
            </a:extLst>
          </p:cNvPr>
          <p:cNvSpPr/>
          <p:nvPr/>
        </p:nvSpPr>
        <p:spPr>
          <a:xfrm>
            <a:off x="3819887"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4" name="Rechteck 13">
            <a:extLst>
              <a:ext uri="{FF2B5EF4-FFF2-40B4-BE49-F238E27FC236}">
                <a16:creationId xmlns:a16="http://schemas.microsoft.com/office/drawing/2014/main" id="{4A26C334-CD6F-1702-965B-F7C94147B9EA}"/>
              </a:ext>
            </a:extLst>
          </p:cNvPr>
          <p:cNvSpPr/>
          <p:nvPr/>
        </p:nvSpPr>
        <p:spPr>
          <a:xfrm>
            <a:off x="5733763"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5" name="Rechteck 14">
            <a:extLst>
              <a:ext uri="{FF2B5EF4-FFF2-40B4-BE49-F238E27FC236}">
                <a16:creationId xmlns:a16="http://schemas.microsoft.com/office/drawing/2014/main" id="{7F0DF8D0-5B29-2674-A004-0B937040DAE0}"/>
              </a:ext>
            </a:extLst>
          </p:cNvPr>
          <p:cNvSpPr/>
          <p:nvPr/>
        </p:nvSpPr>
        <p:spPr>
          <a:xfrm>
            <a:off x="7647639" y="1263389"/>
            <a:ext cx="1913875" cy="244762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3" name="Rechteck 2">
            <a:extLst>
              <a:ext uri="{FF2B5EF4-FFF2-40B4-BE49-F238E27FC236}">
                <a16:creationId xmlns:a16="http://schemas.microsoft.com/office/drawing/2014/main" id="{8C2C394A-DE53-78BF-2DD2-2992B0D4C442}"/>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Kunden</a:t>
            </a:r>
            <a:br>
              <a:rPr lang="de-DE" sz="900" b="1" dirty="0">
                <a:solidFill>
                  <a:srgbClr val="44526E"/>
                </a:solidFill>
              </a:rPr>
            </a:br>
            <a:r>
              <a:rPr lang="de-DE" sz="900" b="1" dirty="0">
                <a:solidFill>
                  <a:srgbClr val="44526E"/>
                </a:solidFill>
              </a:rPr>
              <a:t>betreuen</a:t>
            </a:r>
          </a:p>
          <a:p>
            <a:pPr algn="ctr">
              <a:spcBef>
                <a:spcPts val="600"/>
              </a:spcBef>
            </a:pPr>
            <a:br>
              <a:rPr lang="de-DE" sz="900" b="1" dirty="0">
                <a:solidFill>
                  <a:srgbClr val="44526E"/>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0" name="Grafik 9">
            <a:extLst>
              <a:ext uri="{FF2B5EF4-FFF2-40B4-BE49-F238E27FC236}">
                <a16:creationId xmlns:a16="http://schemas.microsoft.com/office/drawing/2014/main" id="{BE7F9C1E-9E95-79AC-45B3-6A4C52A62A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22897" y="4548118"/>
            <a:ext cx="927044" cy="927044"/>
          </a:xfrm>
          <a:prstGeom prst="rect">
            <a:avLst/>
          </a:prstGeom>
        </p:spPr>
      </p:pic>
      <p:pic>
        <p:nvPicPr>
          <p:cNvPr id="16" name="Grafik 15" descr="Ein Bild, das Symbol, Grafiken, Screenshot, Reihe enthält.&#10;&#10;Automatisch generierte Beschreibung">
            <a:extLst>
              <a:ext uri="{FF2B5EF4-FFF2-40B4-BE49-F238E27FC236}">
                <a16:creationId xmlns:a16="http://schemas.microsoft.com/office/drawing/2014/main" id="{E9A25084-586F-758A-4417-A9266F6003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3710" y="4548118"/>
            <a:ext cx="927044" cy="927044"/>
          </a:xfrm>
          <a:prstGeom prst="rect">
            <a:avLst/>
          </a:prstGeom>
        </p:spPr>
      </p:pic>
      <p:pic>
        <p:nvPicPr>
          <p:cNvPr id="17" name="Grafik 16" descr="Ein Bild, das Cartoon, Smiley, Lächeln, Clipart enthält.&#10;&#10;Automatisch generierte Beschreibung">
            <a:extLst>
              <a:ext uri="{FF2B5EF4-FFF2-40B4-BE49-F238E27FC236}">
                <a16:creationId xmlns:a16="http://schemas.microsoft.com/office/drawing/2014/main" id="{EF5B033E-60E8-921A-19CC-31ECF4B655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17585" y="4548118"/>
            <a:ext cx="927044" cy="927044"/>
          </a:xfrm>
          <a:prstGeom prst="rect">
            <a:avLst/>
          </a:prstGeom>
        </p:spPr>
      </p:pic>
      <p:pic>
        <p:nvPicPr>
          <p:cNvPr id="18" name="Grafik 17" descr="Ein Bild, das Screenshot, Symbol, Logo, Schrift enthält.&#10;&#10;Automatisch generierte Beschreibung">
            <a:extLst>
              <a:ext uri="{FF2B5EF4-FFF2-40B4-BE49-F238E27FC236}">
                <a16:creationId xmlns:a16="http://schemas.microsoft.com/office/drawing/2014/main" id="{C3EAA7F8-6394-FF56-6858-7A7BF221C20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23533" y="4548118"/>
            <a:ext cx="927044" cy="927044"/>
          </a:xfrm>
          <a:prstGeom prst="rect">
            <a:avLst/>
          </a:prstGeom>
        </p:spPr>
      </p:pic>
      <p:sp>
        <p:nvSpPr>
          <p:cNvPr id="20" name="Rechteck 19">
            <a:extLst>
              <a:ext uri="{FF2B5EF4-FFF2-40B4-BE49-F238E27FC236}">
                <a16:creationId xmlns:a16="http://schemas.microsoft.com/office/drawing/2014/main" id="{FE700F07-1F5B-6156-2A5D-CA041C9645AA}"/>
              </a:ext>
            </a:extLst>
          </p:cNvPr>
          <p:cNvSpPr/>
          <p:nvPr/>
        </p:nvSpPr>
        <p:spPr>
          <a:xfrm>
            <a:off x="1906014" y="3711012"/>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Anlass</a:t>
            </a:r>
          </a:p>
        </p:txBody>
      </p:sp>
      <p:sp>
        <p:nvSpPr>
          <p:cNvPr id="21" name="Rechteck 20">
            <a:extLst>
              <a:ext uri="{FF2B5EF4-FFF2-40B4-BE49-F238E27FC236}">
                <a16:creationId xmlns:a16="http://schemas.microsoft.com/office/drawing/2014/main" id="{55B098C4-F18F-0F66-97CB-46941C5A3C95}"/>
              </a:ext>
            </a:extLst>
          </p:cNvPr>
          <p:cNvSpPr/>
          <p:nvPr/>
        </p:nvSpPr>
        <p:spPr>
          <a:xfrm>
            <a:off x="3819889" y="3711012"/>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Kampagne</a:t>
            </a:r>
          </a:p>
        </p:txBody>
      </p:sp>
      <p:sp>
        <p:nvSpPr>
          <p:cNvPr id="22" name="Rechteck 21">
            <a:extLst>
              <a:ext uri="{FF2B5EF4-FFF2-40B4-BE49-F238E27FC236}">
                <a16:creationId xmlns:a16="http://schemas.microsoft.com/office/drawing/2014/main" id="{20B37C49-B0C2-B0B2-43ED-4E4C54A5B515}"/>
              </a:ext>
            </a:extLst>
          </p:cNvPr>
          <p:cNvSpPr/>
          <p:nvPr/>
        </p:nvSpPr>
        <p:spPr>
          <a:xfrm>
            <a:off x="5733764" y="3711012"/>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Versand</a:t>
            </a:r>
          </a:p>
        </p:txBody>
      </p:sp>
      <p:sp>
        <p:nvSpPr>
          <p:cNvPr id="23" name="Rechteck 22">
            <a:extLst>
              <a:ext uri="{FF2B5EF4-FFF2-40B4-BE49-F238E27FC236}">
                <a16:creationId xmlns:a16="http://schemas.microsoft.com/office/drawing/2014/main" id="{80F661ED-C64D-5828-577F-2A13873670CD}"/>
              </a:ext>
            </a:extLst>
          </p:cNvPr>
          <p:cNvSpPr/>
          <p:nvPr/>
        </p:nvSpPr>
        <p:spPr>
          <a:xfrm>
            <a:off x="7647639" y="3711012"/>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Begeisterter Kunde</a:t>
            </a:r>
          </a:p>
        </p:txBody>
      </p:sp>
      <p:pic>
        <p:nvPicPr>
          <p:cNvPr id="25" name="Grafik 24" descr="Ein Bild, das Reihe, Rechteck, parallel, Design enthält.&#10;&#10;Automatisch generierte Beschreibung">
            <a:extLst>
              <a:ext uri="{FF2B5EF4-FFF2-40B4-BE49-F238E27FC236}">
                <a16:creationId xmlns:a16="http://schemas.microsoft.com/office/drawing/2014/main" id="{3680422D-0F04-125D-7C90-D5401285EE8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9427" y="1849331"/>
            <a:ext cx="927044" cy="927044"/>
          </a:xfrm>
          <a:prstGeom prst="rect">
            <a:avLst/>
          </a:prstGeom>
        </p:spPr>
      </p:pic>
      <p:pic>
        <p:nvPicPr>
          <p:cNvPr id="27" name="Grafik 26" descr="Ein Bild, das Rechteck, Design, Reihe enthält.&#10;&#10;Automatisch generierte Beschreibung">
            <a:extLst>
              <a:ext uri="{FF2B5EF4-FFF2-40B4-BE49-F238E27FC236}">
                <a16:creationId xmlns:a16="http://schemas.microsoft.com/office/drawing/2014/main" id="{3DAD0782-7BE1-8E05-0169-E22671C3C4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16081" y="1923716"/>
            <a:ext cx="927044" cy="927044"/>
          </a:xfrm>
          <a:prstGeom prst="rect">
            <a:avLst/>
          </a:prstGeom>
        </p:spPr>
      </p:pic>
      <p:pic>
        <p:nvPicPr>
          <p:cNvPr id="29" name="Grafik 28" descr="Ein Bild, das Symbol, Reihe, Logo, Schrift enthält.&#10;&#10;Automatisch generierte Beschreibung">
            <a:extLst>
              <a:ext uri="{FF2B5EF4-FFF2-40B4-BE49-F238E27FC236}">
                <a16:creationId xmlns:a16="http://schemas.microsoft.com/office/drawing/2014/main" id="{2CF25475-92CB-ABF6-7590-BFBA51E693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97427" y="1849917"/>
            <a:ext cx="927044" cy="927044"/>
          </a:xfrm>
          <a:prstGeom prst="rect">
            <a:avLst/>
          </a:prstGeom>
        </p:spPr>
      </p:pic>
      <p:pic>
        <p:nvPicPr>
          <p:cNvPr id="31" name="Grafik 30" descr="Ein Bild, das Würfel, Design enthält.&#10;&#10;Automatisch generierte Beschreibung">
            <a:extLst>
              <a:ext uri="{FF2B5EF4-FFF2-40B4-BE49-F238E27FC236}">
                <a16:creationId xmlns:a16="http://schemas.microsoft.com/office/drawing/2014/main" id="{E3893389-4B00-7D55-87C3-A28E627B889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117585" y="1923716"/>
            <a:ext cx="927044" cy="927044"/>
          </a:xfrm>
          <a:prstGeom prst="rect">
            <a:avLst/>
          </a:prstGeom>
        </p:spPr>
      </p:pic>
      <p:pic>
        <p:nvPicPr>
          <p:cNvPr id="24" name="Grafik 23" descr="Ein Bild, das Text, Screenshot, Kreis, Schrift enthält.&#10;&#10;KI-generierte Inhalte können fehlerhaft sein.">
            <a:extLst>
              <a:ext uri="{FF2B5EF4-FFF2-40B4-BE49-F238E27FC236}">
                <a16:creationId xmlns:a16="http://schemas.microsoft.com/office/drawing/2014/main" id="{63482FDC-DB2A-BB70-C41E-845848D33FC3}"/>
              </a:ext>
            </a:extLst>
          </p:cNvPr>
          <p:cNvPicPr>
            <a:picLocks noChangeAspect="1"/>
          </p:cNvPicPr>
          <p:nvPr/>
        </p:nvPicPr>
        <p:blipFill>
          <a:blip r:embed="rId1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1099" y="830960"/>
            <a:ext cx="1220400" cy="1502286"/>
          </a:xfrm>
          <a:prstGeom prst="rect">
            <a:avLst/>
          </a:prstGeom>
        </p:spPr>
      </p:pic>
    </p:spTree>
    <p:extLst>
      <p:ext uri="{BB962C8B-B14F-4D97-AF65-F5344CB8AC3E}">
        <p14:creationId xmlns:p14="http://schemas.microsoft.com/office/powerpoint/2010/main" val="302930485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498C0-AB84-555A-2D49-355398078903}"/>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436EDA45-3D25-854C-CCD9-3DE354F9EDC7}"/>
              </a:ext>
            </a:extLst>
          </p:cNvPr>
          <p:cNvSpPr/>
          <p:nvPr/>
        </p:nvSpPr>
        <p:spPr>
          <a:xfrm>
            <a:off x="1906012"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7B342057-F3A8-F1DC-2E0C-7F19CBA8E665}"/>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23720DCC-7666-7176-D3C4-4288CBEB4C1F}"/>
              </a:ext>
            </a:extLst>
          </p:cNvPr>
          <p:cNvSpPr>
            <a:spLocks noGrp="1"/>
          </p:cNvSpPr>
          <p:nvPr>
            <p:ph type="sldNum" sz="quarter" idx="12"/>
          </p:nvPr>
        </p:nvSpPr>
        <p:spPr/>
        <p:txBody>
          <a:bodyPr/>
          <a:lstStyle/>
          <a:p>
            <a:r>
              <a:rPr lang="de-DE"/>
              <a:t>| </a:t>
            </a:r>
            <a:fld id="{9B27871B-0A92-486B-8675-F9E98A4A52EF}" type="slidenum">
              <a:rPr smtClean="0"/>
              <a:pPr/>
              <a:t>119</a:t>
            </a:fld>
            <a:endParaRPr dirty="0"/>
          </a:p>
        </p:txBody>
      </p:sp>
      <p:sp>
        <p:nvSpPr>
          <p:cNvPr id="2" name="Datumsplatzhalter 1">
            <a:extLst>
              <a:ext uri="{FF2B5EF4-FFF2-40B4-BE49-F238E27FC236}">
                <a16:creationId xmlns:a16="http://schemas.microsoft.com/office/drawing/2014/main" id="{20FFB1A2-EFDF-1396-A662-5D497049D2B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45E275E2-F927-045B-4CF2-C84CCDB88685}"/>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Event-Management mit Zoho CRM</a:t>
            </a:r>
          </a:p>
        </p:txBody>
      </p:sp>
      <p:sp>
        <p:nvSpPr>
          <p:cNvPr id="33" name="Titel 25">
            <a:extLst>
              <a:ext uri="{FF2B5EF4-FFF2-40B4-BE49-F238E27FC236}">
                <a16:creationId xmlns:a16="http://schemas.microsoft.com/office/drawing/2014/main" id="{A3600F0C-672B-C83C-D9B1-6E1DCEC20D6A}"/>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Kundenbetreuung</a:t>
            </a:r>
          </a:p>
        </p:txBody>
      </p:sp>
      <p:pic>
        <p:nvPicPr>
          <p:cNvPr id="41" name="Grafik 40">
            <a:extLst>
              <a:ext uri="{FF2B5EF4-FFF2-40B4-BE49-F238E27FC236}">
                <a16:creationId xmlns:a16="http://schemas.microsoft.com/office/drawing/2014/main" id="{1A11AD53-B2EB-CA09-9171-2AA20027FA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61DDCB0E-9B30-E938-9530-5C64AF80DCE4}"/>
              </a:ext>
            </a:extLst>
          </p:cNvPr>
          <p:cNvSpPr/>
          <p:nvPr/>
        </p:nvSpPr>
        <p:spPr>
          <a:xfrm>
            <a:off x="1906012"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Webinare</a:t>
            </a:r>
          </a:p>
        </p:txBody>
      </p:sp>
      <p:sp>
        <p:nvSpPr>
          <p:cNvPr id="9" name="Rechteck 8">
            <a:extLst>
              <a:ext uri="{FF2B5EF4-FFF2-40B4-BE49-F238E27FC236}">
                <a16:creationId xmlns:a16="http://schemas.microsoft.com/office/drawing/2014/main" id="{829D7666-4941-FAF3-DF3D-60EF5A17C99A}"/>
              </a:ext>
            </a:extLst>
          </p:cNvPr>
          <p:cNvSpPr/>
          <p:nvPr/>
        </p:nvSpPr>
        <p:spPr>
          <a:xfrm>
            <a:off x="3819887"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Tag der offenen Tür</a:t>
            </a:r>
          </a:p>
        </p:txBody>
      </p:sp>
      <p:sp>
        <p:nvSpPr>
          <p:cNvPr id="11" name="Rechteck 10">
            <a:extLst>
              <a:ext uri="{FF2B5EF4-FFF2-40B4-BE49-F238E27FC236}">
                <a16:creationId xmlns:a16="http://schemas.microsoft.com/office/drawing/2014/main" id="{3815E700-2F1A-4461-AD79-2621DCA32E2E}"/>
              </a:ext>
            </a:extLst>
          </p:cNvPr>
          <p:cNvSpPr/>
          <p:nvPr/>
        </p:nvSpPr>
        <p:spPr>
          <a:xfrm>
            <a:off x="5733763"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Kunden-Tag</a:t>
            </a:r>
          </a:p>
        </p:txBody>
      </p:sp>
      <p:sp>
        <p:nvSpPr>
          <p:cNvPr id="12" name="Rechteck 11">
            <a:extLst>
              <a:ext uri="{FF2B5EF4-FFF2-40B4-BE49-F238E27FC236}">
                <a16:creationId xmlns:a16="http://schemas.microsoft.com/office/drawing/2014/main" id="{92519775-FDAB-3933-1A03-F9FB78942244}"/>
              </a:ext>
            </a:extLst>
          </p:cNvPr>
          <p:cNvSpPr/>
          <p:nvPr/>
        </p:nvSpPr>
        <p:spPr>
          <a:xfrm>
            <a:off x="7647639" y="885826"/>
            <a:ext cx="191387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Kongresse und Messen</a:t>
            </a:r>
          </a:p>
        </p:txBody>
      </p:sp>
      <p:sp>
        <p:nvSpPr>
          <p:cNvPr id="13" name="Rechteck 12">
            <a:extLst>
              <a:ext uri="{FF2B5EF4-FFF2-40B4-BE49-F238E27FC236}">
                <a16:creationId xmlns:a16="http://schemas.microsoft.com/office/drawing/2014/main" id="{1E675CE9-0B16-BEFB-EEDA-2382ACA23615}"/>
              </a:ext>
            </a:extLst>
          </p:cNvPr>
          <p:cNvSpPr/>
          <p:nvPr/>
        </p:nvSpPr>
        <p:spPr>
          <a:xfrm>
            <a:off x="3819887"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4" name="Rechteck 13">
            <a:extLst>
              <a:ext uri="{FF2B5EF4-FFF2-40B4-BE49-F238E27FC236}">
                <a16:creationId xmlns:a16="http://schemas.microsoft.com/office/drawing/2014/main" id="{C8BFDB5B-1F05-FCD1-D459-65B5241E1247}"/>
              </a:ext>
            </a:extLst>
          </p:cNvPr>
          <p:cNvSpPr/>
          <p:nvPr/>
        </p:nvSpPr>
        <p:spPr>
          <a:xfrm>
            <a:off x="5733763"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5" name="Rechteck 14">
            <a:extLst>
              <a:ext uri="{FF2B5EF4-FFF2-40B4-BE49-F238E27FC236}">
                <a16:creationId xmlns:a16="http://schemas.microsoft.com/office/drawing/2014/main" id="{41C65F35-E8EC-42C5-82F3-AACEF48E3DF9}"/>
              </a:ext>
            </a:extLst>
          </p:cNvPr>
          <p:cNvSpPr/>
          <p:nvPr/>
        </p:nvSpPr>
        <p:spPr>
          <a:xfrm>
            <a:off x="7647639" y="1263391"/>
            <a:ext cx="1913875"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3" name="Rechteck 2">
            <a:extLst>
              <a:ext uri="{FF2B5EF4-FFF2-40B4-BE49-F238E27FC236}">
                <a16:creationId xmlns:a16="http://schemas.microsoft.com/office/drawing/2014/main" id="{9EE99F17-12C3-AA18-20C8-2F3342A3894A}"/>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Kunden</a:t>
            </a:r>
            <a:br>
              <a:rPr lang="de-DE" sz="900" b="1" dirty="0">
                <a:solidFill>
                  <a:srgbClr val="44526E"/>
                </a:solidFill>
              </a:rPr>
            </a:br>
            <a:r>
              <a:rPr lang="de-DE" sz="900" b="1" dirty="0">
                <a:solidFill>
                  <a:srgbClr val="44526E"/>
                </a:solidFill>
              </a:rPr>
              <a:t>betreuen</a:t>
            </a:r>
          </a:p>
          <a:p>
            <a:pPr algn="ctr">
              <a:spcBef>
                <a:spcPts val="600"/>
              </a:spcBef>
            </a:pPr>
            <a:br>
              <a:rPr lang="de-DE" sz="900" b="1" dirty="0">
                <a:solidFill>
                  <a:srgbClr val="44526E"/>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0" name="Grafik 9" descr="Ein Bild, das Text, Screenshot, Kreis, Schrift enthält.&#10;&#10;KI-generierte Inhalte können fehlerhaft sein.">
            <a:extLst>
              <a:ext uri="{FF2B5EF4-FFF2-40B4-BE49-F238E27FC236}">
                <a16:creationId xmlns:a16="http://schemas.microsoft.com/office/drawing/2014/main" id="{5B62752C-8EBB-E163-C9E1-D300194A16CF}"/>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1099" y="830960"/>
            <a:ext cx="1220400" cy="1502286"/>
          </a:xfrm>
          <a:prstGeom prst="rect">
            <a:avLst/>
          </a:prstGeom>
        </p:spPr>
      </p:pic>
    </p:spTree>
    <p:extLst>
      <p:ext uri="{BB962C8B-B14F-4D97-AF65-F5344CB8AC3E}">
        <p14:creationId xmlns:p14="http://schemas.microsoft.com/office/powerpoint/2010/main" val="688698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205D2B26-6459-4203-BC0E-0DCD277278C6}"/>
              </a:ext>
            </a:extLst>
          </p:cNvPr>
          <p:cNvSpPr/>
          <p:nvPr/>
        </p:nvSpPr>
        <p:spPr>
          <a:xfrm>
            <a:off x="344490"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Formulare</a:t>
            </a: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12</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Alle Informationen laufen im CRM-System zusammen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31" name="Grafik 30">
            <a:extLst>
              <a:ext uri="{FF2B5EF4-FFF2-40B4-BE49-F238E27FC236}">
                <a16:creationId xmlns:a16="http://schemas.microsoft.com/office/drawing/2014/main" id="{46E933DE-57E6-E24A-8E9E-A446F6A999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D4CD85D0-5FAC-4744-9955-822274B04AA9}"/>
              </a:ext>
            </a:extLst>
          </p:cNvPr>
          <p:cNvSpPr/>
          <p:nvPr/>
        </p:nvSpPr>
        <p:spPr>
          <a:xfrm>
            <a:off x="2738746"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Aufgaben</a:t>
            </a:r>
            <a:br>
              <a:rPr lang="de-DE" sz="1000" b="1" dirty="0">
                <a:solidFill>
                  <a:srgbClr val="44536F"/>
                </a:solidFill>
              </a:rPr>
            </a:br>
            <a:r>
              <a:rPr lang="de-DE" sz="1000" b="1" dirty="0">
                <a:solidFill>
                  <a:srgbClr val="44536F"/>
                </a:solidFill>
              </a:rPr>
              <a:t>Wiedervorlagen</a:t>
            </a:r>
          </a:p>
        </p:txBody>
      </p:sp>
      <p:sp>
        <p:nvSpPr>
          <p:cNvPr id="23" name="Rechteck 22">
            <a:extLst>
              <a:ext uri="{FF2B5EF4-FFF2-40B4-BE49-F238E27FC236}">
                <a16:creationId xmlns:a16="http://schemas.microsoft.com/office/drawing/2014/main" id="{B3250AF2-5167-834C-94B8-FE217E1B4480}"/>
              </a:ext>
            </a:extLst>
          </p:cNvPr>
          <p:cNvSpPr/>
          <p:nvPr/>
        </p:nvSpPr>
        <p:spPr>
          <a:xfrm>
            <a:off x="5133001"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Termine</a:t>
            </a:r>
          </a:p>
        </p:txBody>
      </p:sp>
      <p:sp>
        <p:nvSpPr>
          <p:cNvPr id="24" name="Rechteck 23">
            <a:extLst>
              <a:ext uri="{FF2B5EF4-FFF2-40B4-BE49-F238E27FC236}">
                <a16:creationId xmlns:a16="http://schemas.microsoft.com/office/drawing/2014/main" id="{956CB1CF-D37D-4A48-9FDC-3BA13F4A2B7C}"/>
              </a:ext>
            </a:extLst>
          </p:cNvPr>
          <p:cNvSpPr/>
          <p:nvPr/>
        </p:nvSpPr>
        <p:spPr>
          <a:xfrm>
            <a:off x="7527257"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Anrufe</a:t>
            </a:r>
          </a:p>
        </p:txBody>
      </p:sp>
      <p:sp>
        <p:nvSpPr>
          <p:cNvPr id="25" name="Rechteck 24">
            <a:extLst>
              <a:ext uri="{FF2B5EF4-FFF2-40B4-BE49-F238E27FC236}">
                <a16:creationId xmlns:a16="http://schemas.microsoft.com/office/drawing/2014/main" id="{417A63D9-0C4C-C14A-B6A2-F6B76B980C45}"/>
              </a:ext>
            </a:extLst>
          </p:cNvPr>
          <p:cNvSpPr/>
          <p:nvPr/>
        </p:nvSpPr>
        <p:spPr>
          <a:xfrm>
            <a:off x="344490"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Events / Webinare</a:t>
            </a:r>
          </a:p>
        </p:txBody>
      </p:sp>
      <p:sp>
        <p:nvSpPr>
          <p:cNvPr id="26" name="Rechteck 25">
            <a:extLst>
              <a:ext uri="{FF2B5EF4-FFF2-40B4-BE49-F238E27FC236}">
                <a16:creationId xmlns:a16="http://schemas.microsoft.com/office/drawing/2014/main" id="{CB48EE6C-0032-0D4F-8D28-32D20706C2BF}"/>
              </a:ext>
            </a:extLst>
          </p:cNvPr>
          <p:cNvSpPr/>
          <p:nvPr/>
        </p:nvSpPr>
        <p:spPr>
          <a:xfrm>
            <a:off x="2738746" y="2385525"/>
            <a:ext cx="4403033" cy="263939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r>
              <a:rPr lang="de-DE" sz="1200" b="1" dirty="0">
                <a:solidFill>
                  <a:srgbClr val="44536F"/>
                </a:solidFill>
              </a:rPr>
              <a:t>Kontakt inkl. Kontakthistorie</a:t>
            </a:r>
          </a:p>
        </p:txBody>
      </p:sp>
      <p:sp>
        <p:nvSpPr>
          <p:cNvPr id="28" name="Rechteck 27">
            <a:extLst>
              <a:ext uri="{FF2B5EF4-FFF2-40B4-BE49-F238E27FC236}">
                <a16:creationId xmlns:a16="http://schemas.microsoft.com/office/drawing/2014/main" id="{05C8A3F5-8103-C842-B2A8-F58B2D5B8E39}"/>
              </a:ext>
            </a:extLst>
          </p:cNvPr>
          <p:cNvSpPr/>
          <p:nvPr/>
        </p:nvSpPr>
        <p:spPr>
          <a:xfrm>
            <a:off x="7527257"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E-Mails / Briefe / Dokumente</a:t>
            </a:r>
          </a:p>
        </p:txBody>
      </p:sp>
      <p:sp>
        <p:nvSpPr>
          <p:cNvPr id="29" name="Rechteck 28">
            <a:extLst>
              <a:ext uri="{FF2B5EF4-FFF2-40B4-BE49-F238E27FC236}">
                <a16:creationId xmlns:a16="http://schemas.microsoft.com/office/drawing/2014/main" id="{EE1B7D53-331D-1D44-8341-385BF3D3603E}"/>
              </a:ext>
            </a:extLst>
          </p:cNvPr>
          <p:cNvSpPr/>
          <p:nvPr/>
        </p:nvSpPr>
        <p:spPr>
          <a:xfrm>
            <a:off x="344490"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Webseiten-Besuche</a:t>
            </a:r>
          </a:p>
        </p:txBody>
      </p:sp>
      <p:sp>
        <p:nvSpPr>
          <p:cNvPr id="35" name="Rechteck 34">
            <a:extLst>
              <a:ext uri="{FF2B5EF4-FFF2-40B4-BE49-F238E27FC236}">
                <a16:creationId xmlns:a16="http://schemas.microsoft.com/office/drawing/2014/main" id="{622FAB69-784E-5C45-A664-73906044314C}"/>
              </a:ext>
            </a:extLst>
          </p:cNvPr>
          <p:cNvSpPr/>
          <p:nvPr/>
        </p:nvSpPr>
        <p:spPr>
          <a:xfrm>
            <a:off x="7527257"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Helpdesk</a:t>
            </a:r>
            <a:br>
              <a:rPr lang="de-DE" sz="1000" b="1" dirty="0">
                <a:solidFill>
                  <a:srgbClr val="44536F"/>
                </a:solidFill>
              </a:rPr>
            </a:br>
            <a:r>
              <a:rPr lang="de-DE" sz="1000" b="1" dirty="0">
                <a:solidFill>
                  <a:srgbClr val="44536F"/>
                </a:solidFill>
              </a:rPr>
              <a:t>Support-Tickets</a:t>
            </a:r>
          </a:p>
        </p:txBody>
      </p:sp>
      <p:sp>
        <p:nvSpPr>
          <p:cNvPr id="36" name="Rechteck 35">
            <a:extLst>
              <a:ext uri="{FF2B5EF4-FFF2-40B4-BE49-F238E27FC236}">
                <a16:creationId xmlns:a16="http://schemas.microsoft.com/office/drawing/2014/main" id="{C0387CC3-C081-E347-AA7E-B6E1EE4848BC}"/>
              </a:ext>
            </a:extLst>
          </p:cNvPr>
          <p:cNvSpPr/>
          <p:nvPr/>
        </p:nvSpPr>
        <p:spPr>
          <a:xfrm>
            <a:off x="344490"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Firmen</a:t>
            </a:r>
          </a:p>
        </p:txBody>
      </p:sp>
      <p:sp>
        <p:nvSpPr>
          <p:cNvPr id="37" name="Rechteck 36">
            <a:extLst>
              <a:ext uri="{FF2B5EF4-FFF2-40B4-BE49-F238E27FC236}">
                <a16:creationId xmlns:a16="http://schemas.microsoft.com/office/drawing/2014/main" id="{27A5745D-7B82-134A-99B3-1035D617B918}"/>
              </a:ext>
            </a:extLst>
          </p:cNvPr>
          <p:cNvSpPr/>
          <p:nvPr/>
        </p:nvSpPr>
        <p:spPr>
          <a:xfrm>
            <a:off x="2738746"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Referenzen </a:t>
            </a:r>
            <a:br>
              <a:rPr lang="de-DE" sz="1000" b="1" dirty="0">
                <a:solidFill>
                  <a:srgbClr val="44536F"/>
                </a:solidFill>
              </a:rPr>
            </a:br>
            <a:r>
              <a:rPr lang="de-DE" sz="1000" b="1" dirty="0">
                <a:solidFill>
                  <a:srgbClr val="44536F"/>
                </a:solidFill>
              </a:rPr>
              <a:t>Empfehlungen</a:t>
            </a:r>
          </a:p>
        </p:txBody>
      </p:sp>
      <p:sp>
        <p:nvSpPr>
          <p:cNvPr id="38" name="Rechteck 37">
            <a:extLst>
              <a:ext uri="{FF2B5EF4-FFF2-40B4-BE49-F238E27FC236}">
                <a16:creationId xmlns:a16="http://schemas.microsoft.com/office/drawing/2014/main" id="{616F242D-8B51-CD4A-8273-D986500BEF35}"/>
              </a:ext>
            </a:extLst>
          </p:cNvPr>
          <p:cNvSpPr/>
          <p:nvPr/>
        </p:nvSpPr>
        <p:spPr>
          <a:xfrm>
            <a:off x="5133001"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Angebote / Aufträge</a:t>
            </a:r>
            <a:br>
              <a:rPr lang="de-DE" sz="1000" b="1" dirty="0">
                <a:solidFill>
                  <a:srgbClr val="44536F"/>
                </a:solidFill>
              </a:rPr>
            </a:br>
            <a:r>
              <a:rPr lang="de-DE" sz="1000" b="1" dirty="0">
                <a:solidFill>
                  <a:srgbClr val="44536F"/>
                </a:solidFill>
              </a:rPr>
              <a:t>Rechnungen</a:t>
            </a:r>
          </a:p>
        </p:txBody>
      </p:sp>
      <p:sp>
        <p:nvSpPr>
          <p:cNvPr id="39" name="Rechteck 38">
            <a:extLst>
              <a:ext uri="{FF2B5EF4-FFF2-40B4-BE49-F238E27FC236}">
                <a16:creationId xmlns:a16="http://schemas.microsoft.com/office/drawing/2014/main" id="{A29507A2-6BCD-9A40-8D2A-E534E04AA2BE}"/>
              </a:ext>
            </a:extLst>
          </p:cNvPr>
          <p:cNvSpPr/>
          <p:nvPr/>
        </p:nvSpPr>
        <p:spPr>
          <a:xfrm>
            <a:off x="7527257"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Verkaufs-Chancen</a:t>
            </a:r>
          </a:p>
        </p:txBody>
      </p:sp>
      <p:pic>
        <p:nvPicPr>
          <p:cNvPr id="7" name="Grafik 6">
            <a:extLst>
              <a:ext uri="{FF2B5EF4-FFF2-40B4-BE49-F238E27FC236}">
                <a16:creationId xmlns:a16="http://schemas.microsoft.com/office/drawing/2014/main" id="{DE4B71FE-4EE9-B639-B2FB-586A2CFE6E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15853" y="2349482"/>
            <a:ext cx="2248817" cy="2248817"/>
          </a:xfrm>
          <a:prstGeom prst="rect">
            <a:avLst/>
          </a:prstGeom>
        </p:spPr>
      </p:pic>
      <p:pic>
        <p:nvPicPr>
          <p:cNvPr id="9" name="Grafik 8">
            <a:extLst>
              <a:ext uri="{FF2B5EF4-FFF2-40B4-BE49-F238E27FC236}">
                <a16:creationId xmlns:a16="http://schemas.microsoft.com/office/drawing/2014/main" id="{95328D91-A75A-AC07-62CE-47511D00AA8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30430" y="3947502"/>
            <a:ext cx="614150" cy="614150"/>
          </a:xfrm>
          <a:prstGeom prst="rect">
            <a:avLst/>
          </a:prstGeom>
        </p:spPr>
      </p:pic>
      <p:pic>
        <p:nvPicPr>
          <p:cNvPr id="11" name="Grafik 10">
            <a:extLst>
              <a:ext uri="{FF2B5EF4-FFF2-40B4-BE49-F238E27FC236}">
                <a16:creationId xmlns:a16="http://schemas.microsoft.com/office/drawing/2014/main" id="{FB5DE942-B3CF-23AF-ACF3-CE8EFD962CC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230430" y="2489530"/>
            <a:ext cx="614150" cy="614150"/>
          </a:xfrm>
          <a:prstGeom prst="rect">
            <a:avLst/>
          </a:prstGeom>
        </p:spPr>
      </p:pic>
      <p:pic>
        <p:nvPicPr>
          <p:cNvPr id="27" name="Grafik 26">
            <a:extLst>
              <a:ext uri="{FF2B5EF4-FFF2-40B4-BE49-F238E27FC236}">
                <a16:creationId xmlns:a16="http://schemas.microsoft.com/office/drawing/2014/main" id="{CE588281-890B-2FA3-2B96-9418A256876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82236" y="3968000"/>
            <a:ext cx="614150" cy="614150"/>
          </a:xfrm>
          <a:prstGeom prst="rect">
            <a:avLst/>
          </a:prstGeom>
        </p:spPr>
      </p:pic>
      <p:pic>
        <p:nvPicPr>
          <p:cNvPr id="30" name="Grafik 29">
            <a:extLst>
              <a:ext uri="{FF2B5EF4-FFF2-40B4-BE49-F238E27FC236}">
                <a16:creationId xmlns:a16="http://schemas.microsoft.com/office/drawing/2014/main" id="{BF58D18D-1B8E-3CCB-753A-66B663688A5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43054" y="944214"/>
            <a:ext cx="614150" cy="614150"/>
          </a:xfrm>
          <a:prstGeom prst="rect">
            <a:avLst/>
          </a:prstGeom>
        </p:spPr>
      </p:pic>
      <p:pic>
        <p:nvPicPr>
          <p:cNvPr id="15" name="Grafik 14">
            <a:extLst>
              <a:ext uri="{FF2B5EF4-FFF2-40B4-BE49-F238E27FC236}">
                <a16:creationId xmlns:a16="http://schemas.microsoft.com/office/drawing/2014/main" id="{710B2FC7-3FDC-E0EE-E2DE-FAEB68E4822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30430" y="951995"/>
            <a:ext cx="614150" cy="614150"/>
          </a:xfrm>
          <a:prstGeom prst="rect">
            <a:avLst/>
          </a:prstGeom>
        </p:spPr>
      </p:pic>
      <p:pic>
        <p:nvPicPr>
          <p:cNvPr id="17" name="Grafik 16">
            <a:extLst>
              <a:ext uri="{FF2B5EF4-FFF2-40B4-BE49-F238E27FC236}">
                <a16:creationId xmlns:a16="http://schemas.microsoft.com/office/drawing/2014/main" id="{6F06F92A-6C4B-F1E0-4EFF-9D1DC2B4BA29}"/>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448799" y="946368"/>
            <a:ext cx="614150" cy="614150"/>
          </a:xfrm>
          <a:prstGeom prst="rect">
            <a:avLst/>
          </a:prstGeom>
        </p:spPr>
      </p:pic>
      <p:pic>
        <p:nvPicPr>
          <p:cNvPr id="19" name="Grafik 18">
            <a:extLst>
              <a:ext uri="{FF2B5EF4-FFF2-40B4-BE49-F238E27FC236}">
                <a16:creationId xmlns:a16="http://schemas.microsoft.com/office/drawing/2014/main" id="{74669467-19BD-0504-1CB5-F9C4C61F237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54543" y="2489530"/>
            <a:ext cx="614150" cy="614150"/>
          </a:xfrm>
          <a:prstGeom prst="rect">
            <a:avLst/>
          </a:prstGeom>
        </p:spPr>
      </p:pic>
      <p:pic>
        <p:nvPicPr>
          <p:cNvPr id="21" name="Grafik 20">
            <a:extLst>
              <a:ext uri="{FF2B5EF4-FFF2-40B4-BE49-F238E27FC236}">
                <a16:creationId xmlns:a16="http://schemas.microsoft.com/office/drawing/2014/main" id="{A07973F4-6609-9499-B16B-41D662C136B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82236" y="5461360"/>
            <a:ext cx="614150" cy="614150"/>
          </a:xfrm>
          <a:prstGeom prst="rect">
            <a:avLst/>
          </a:prstGeom>
        </p:spPr>
      </p:pic>
      <p:pic>
        <p:nvPicPr>
          <p:cNvPr id="41" name="Grafik 40">
            <a:extLst>
              <a:ext uri="{FF2B5EF4-FFF2-40B4-BE49-F238E27FC236}">
                <a16:creationId xmlns:a16="http://schemas.microsoft.com/office/drawing/2014/main" id="{1B86ADC5-960D-E9B4-9605-6E256737FBC0}"/>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843054" y="5461360"/>
            <a:ext cx="614150" cy="614150"/>
          </a:xfrm>
          <a:prstGeom prst="rect">
            <a:avLst/>
          </a:prstGeom>
        </p:spPr>
      </p:pic>
      <p:pic>
        <p:nvPicPr>
          <p:cNvPr id="51" name="Grafik 50">
            <a:extLst>
              <a:ext uri="{FF2B5EF4-FFF2-40B4-BE49-F238E27FC236}">
                <a16:creationId xmlns:a16="http://schemas.microsoft.com/office/drawing/2014/main" id="{6B3EE063-D936-9FB3-83B1-010C5F8FC9C1}"/>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54543" y="951995"/>
            <a:ext cx="614150" cy="614150"/>
          </a:xfrm>
          <a:prstGeom prst="rect">
            <a:avLst/>
          </a:prstGeom>
        </p:spPr>
      </p:pic>
      <p:pic>
        <p:nvPicPr>
          <p:cNvPr id="53" name="Grafik 52">
            <a:extLst>
              <a:ext uri="{FF2B5EF4-FFF2-40B4-BE49-F238E27FC236}">
                <a16:creationId xmlns:a16="http://schemas.microsoft.com/office/drawing/2014/main" id="{4BD7E42A-B15F-BA10-FAAB-D7098FCD6865}"/>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3448799" y="5461360"/>
            <a:ext cx="614150" cy="614150"/>
          </a:xfrm>
          <a:prstGeom prst="rect">
            <a:avLst/>
          </a:prstGeom>
        </p:spPr>
      </p:pic>
      <p:pic>
        <p:nvPicPr>
          <p:cNvPr id="8" name="Grafik 7">
            <a:extLst>
              <a:ext uri="{FF2B5EF4-FFF2-40B4-BE49-F238E27FC236}">
                <a16:creationId xmlns:a16="http://schemas.microsoft.com/office/drawing/2014/main" id="{54876B16-6AB9-322D-0B59-84B01843FDAC}"/>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8230430" y="5461360"/>
            <a:ext cx="614150" cy="614150"/>
          </a:xfrm>
          <a:prstGeom prst="rect">
            <a:avLst/>
          </a:prstGeom>
        </p:spPr>
      </p:pic>
    </p:spTree>
    <p:extLst>
      <p:ext uri="{BB962C8B-B14F-4D97-AF65-F5344CB8AC3E}">
        <p14:creationId xmlns:p14="http://schemas.microsoft.com/office/powerpoint/2010/main" val="293710106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120</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Kunden aktivieren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Kundenaktivierung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Kunden aktivieren</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Vom Erstkunden zum Stammkunden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Kunden systematisch Folge- und Zusatz-Aufträge zu verkaufen, die den Nutzen für den Kunden erhöhen.</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Folge-Aufträge erhalten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Kunden regelmäßig informieren </a:t>
            </a:r>
          </a:p>
          <a:p>
            <a:pPr algn="ctr">
              <a:spcBef>
                <a:spcPts val="600"/>
              </a:spcBef>
            </a:pPr>
            <a:r>
              <a:rPr lang="de-DE" sz="1000" dirty="0">
                <a:solidFill>
                  <a:schemeClr val="tx1"/>
                </a:solidFill>
              </a:rPr>
              <a:t>Kunden betreuen und pflegen </a:t>
            </a:r>
          </a:p>
          <a:p>
            <a:pPr algn="ctr">
              <a:spcBef>
                <a:spcPts val="600"/>
              </a:spcBef>
            </a:pPr>
            <a:r>
              <a:rPr lang="de-DE" sz="1000" dirty="0">
                <a:solidFill>
                  <a:schemeClr val="tx1"/>
                </a:solidFill>
              </a:rPr>
              <a:t>Kunden-Beziehungen auf- und ausbauen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Kunden-Aktivierungs-Kampagne</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Bestandskunden-Angebote</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Up- und Cross-Selling-Angebote</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Bestandskunden-Anrufe</a:t>
            </a: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Kunden-Jahres-Gespräche</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Kunden-Jahres-Checks</a:t>
            </a:r>
          </a:p>
        </p:txBody>
      </p:sp>
      <p:sp>
        <p:nvSpPr>
          <p:cNvPr id="7" name="Rechteck 6">
            <a:extLst>
              <a:ext uri="{FF2B5EF4-FFF2-40B4-BE49-F238E27FC236}">
                <a16:creationId xmlns:a16="http://schemas.microsoft.com/office/drawing/2014/main" id="{1037A3BA-55C3-E3C9-740B-6772DFDFEADD}"/>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rgbClr val="44526E"/>
                </a:solidFill>
              </a:rPr>
            </a:br>
            <a:r>
              <a:rPr lang="de-DE" sz="900" b="1" dirty="0">
                <a:solidFill>
                  <a:srgbClr val="44526E"/>
                </a:solidFill>
              </a:rPr>
              <a:t>Kunden</a:t>
            </a:r>
            <a:br>
              <a:rPr lang="de-DE" sz="900" b="1" dirty="0">
                <a:solidFill>
                  <a:srgbClr val="44526E"/>
                </a:solidFill>
              </a:rPr>
            </a:br>
            <a:r>
              <a:rPr lang="de-DE" sz="900" b="1" dirty="0">
                <a:solidFill>
                  <a:srgbClr val="44526E"/>
                </a:solidFill>
              </a:rPr>
              <a:t>aktivieren</a:t>
            </a:r>
          </a:p>
        </p:txBody>
      </p:sp>
      <p:sp>
        <p:nvSpPr>
          <p:cNvPr id="8" name="Rechteck 7">
            <a:extLst>
              <a:ext uri="{FF2B5EF4-FFF2-40B4-BE49-F238E27FC236}">
                <a16:creationId xmlns:a16="http://schemas.microsoft.com/office/drawing/2014/main" id="{A5486EC7-F5D4-2542-2888-AACA9D2AF718}"/>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Unregelmäßige </a:t>
            </a:r>
            <a:br>
              <a:rPr lang="de-DE" sz="1000" dirty="0">
                <a:solidFill>
                  <a:schemeClr val="tx1"/>
                </a:solidFill>
              </a:rPr>
            </a:br>
            <a:r>
              <a:rPr lang="de-DE" sz="1000" dirty="0">
                <a:solidFill>
                  <a:schemeClr val="tx1"/>
                </a:solidFill>
              </a:rPr>
              <a:t>Kunden-Gespräche</a:t>
            </a:r>
          </a:p>
        </p:txBody>
      </p:sp>
      <p:sp>
        <p:nvSpPr>
          <p:cNvPr id="12" name="Rechteck 11">
            <a:extLst>
              <a:ext uri="{FF2B5EF4-FFF2-40B4-BE49-F238E27FC236}">
                <a16:creationId xmlns:a16="http://schemas.microsoft.com/office/drawing/2014/main" id="{992A095A-FF07-14DC-AEA2-C04442E0E5E5}"/>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5" name="Rechteck 14">
            <a:extLst>
              <a:ext uri="{FF2B5EF4-FFF2-40B4-BE49-F238E27FC236}">
                <a16:creationId xmlns:a16="http://schemas.microsoft.com/office/drawing/2014/main" id="{441348F4-C2CB-A096-F130-8C62BA5053CD}"/>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Regelmäßig </a:t>
            </a:r>
            <a:br>
              <a:rPr lang="de-DE" sz="1000" dirty="0">
                <a:solidFill>
                  <a:schemeClr val="tx1"/>
                </a:solidFill>
              </a:rPr>
            </a:br>
            <a:r>
              <a:rPr lang="de-DE" sz="1000" dirty="0">
                <a:solidFill>
                  <a:schemeClr val="tx1"/>
                </a:solidFill>
              </a:rPr>
              <a:t>Bestandskunden aktivieren</a:t>
            </a:r>
          </a:p>
        </p:txBody>
      </p:sp>
      <p:sp>
        <p:nvSpPr>
          <p:cNvPr id="16" name="Rechteck 15">
            <a:extLst>
              <a:ext uri="{FF2B5EF4-FFF2-40B4-BE49-F238E27FC236}">
                <a16:creationId xmlns:a16="http://schemas.microsoft.com/office/drawing/2014/main" id="{F744A82B-CAB7-2B15-B795-0349CB85960B}"/>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7" name="Rechteck 16">
            <a:extLst>
              <a:ext uri="{FF2B5EF4-FFF2-40B4-BE49-F238E27FC236}">
                <a16:creationId xmlns:a16="http://schemas.microsoft.com/office/drawing/2014/main" id="{1E5661F0-7AF7-52FA-1183-483778ED83AB}"/>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 </a:t>
            </a:r>
            <a:br>
              <a:rPr lang="de-DE" sz="1000" dirty="0">
                <a:solidFill>
                  <a:schemeClr val="tx1"/>
                </a:solidFill>
              </a:rPr>
            </a:br>
            <a:r>
              <a:rPr lang="de-DE" sz="1000" dirty="0">
                <a:solidFill>
                  <a:schemeClr val="tx1"/>
                </a:solidFill>
              </a:rPr>
              <a:t>Bestandskunden-Angebote</a:t>
            </a:r>
          </a:p>
        </p:txBody>
      </p:sp>
      <p:sp>
        <p:nvSpPr>
          <p:cNvPr id="19" name="Rechteck 18">
            <a:extLst>
              <a:ext uri="{FF2B5EF4-FFF2-40B4-BE49-F238E27FC236}">
                <a16:creationId xmlns:a16="http://schemas.microsoft.com/office/drawing/2014/main" id="{DFFD8688-BB76-4D3E-3963-B9A17B46DB5C}"/>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 </a:t>
            </a:r>
            <a:br>
              <a:rPr lang="de-DE" sz="1000" dirty="0">
                <a:solidFill>
                  <a:schemeClr val="tx1"/>
                </a:solidFill>
              </a:rPr>
            </a:br>
            <a:r>
              <a:rPr lang="de-DE" sz="1000" dirty="0">
                <a:solidFill>
                  <a:schemeClr val="tx1"/>
                </a:solidFill>
              </a:rPr>
              <a:t>Up- und Cross-Selling-Systeme</a:t>
            </a:r>
          </a:p>
        </p:txBody>
      </p:sp>
      <p:sp>
        <p:nvSpPr>
          <p:cNvPr id="20" name="Rechteck 19">
            <a:extLst>
              <a:ext uri="{FF2B5EF4-FFF2-40B4-BE49-F238E27FC236}">
                <a16:creationId xmlns:a16="http://schemas.microsoft.com/office/drawing/2014/main" id="{6B739660-6370-5C9C-E453-FFA2F2D1A89E}"/>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Vereinzelte Folge- und Zusatz-Aufträge</a:t>
            </a:r>
          </a:p>
        </p:txBody>
      </p:sp>
      <p:sp>
        <p:nvSpPr>
          <p:cNvPr id="21" name="Rechteck 20">
            <a:extLst>
              <a:ext uri="{FF2B5EF4-FFF2-40B4-BE49-F238E27FC236}">
                <a16:creationId xmlns:a16="http://schemas.microsoft.com/office/drawing/2014/main" id="{96B988A2-F63B-5D24-FA55-16CC6B60908D}"/>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Spezielle Angebote für Bestandskunden</a:t>
            </a:r>
          </a:p>
        </p:txBody>
      </p:sp>
      <p:sp>
        <p:nvSpPr>
          <p:cNvPr id="22" name="Rechteck 21">
            <a:extLst>
              <a:ext uri="{FF2B5EF4-FFF2-40B4-BE49-F238E27FC236}">
                <a16:creationId xmlns:a16="http://schemas.microsoft.com/office/drawing/2014/main" id="{A4EE1EBB-A953-8FD5-B5A6-D3F1C2613E83}"/>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Systeme, die für Folge- und Zusatz-Aufträge sorgen</a:t>
            </a:r>
          </a:p>
        </p:txBody>
      </p:sp>
      <p:sp>
        <p:nvSpPr>
          <p:cNvPr id="23" name="Rechteck 22">
            <a:extLst>
              <a:ext uri="{FF2B5EF4-FFF2-40B4-BE49-F238E27FC236}">
                <a16:creationId xmlns:a16="http://schemas.microsoft.com/office/drawing/2014/main" id="{6F2694FB-D31E-4460-A255-311AD9691DFE}"/>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Planbare Folge- und </a:t>
            </a:r>
            <a:br>
              <a:rPr lang="de-DE" sz="1000" dirty="0">
                <a:solidFill>
                  <a:schemeClr val="tx1"/>
                </a:solidFill>
              </a:rPr>
            </a:br>
            <a:r>
              <a:rPr lang="de-DE" sz="1000" dirty="0">
                <a:solidFill>
                  <a:schemeClr val="tx1"/>
                </a:solidFill>
              </a:rPr>
              <a:t>Zusatz-Aufträge</a:t>
            </a:r>
          </a:p>
        </p:txBody>
      </p:sp>
      <p:pic>
        <p:nvPicPr>
          <p:cNvPr id="5" name="Grafik 4" descr="Ein Bild, das Text, Screenshot, Kreis, Schrift enthält.&#10;&#10;KI-generierte Inhalte können fehlerhaft sein.">
            <a:extLst>
              <a:ext uri="{FF2B5EF4-FFF2-40B4-BE49-F238E27FC236}">
                <a16:creationId xmlns:a16="http://schemas.microsoft.com/office/drawing/2014/main" id="{45AC1D88-5F47-A500-3A04-05B2591B3A82}"/>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63" y="839952"/>
            <a:ext cx="1220400" cy="1502286"/>
          </a:xfrm>
          <a:prstGeom prst="rect">
            <a:avLst/>
          </a:prstGeom>
        </p:spPr>
      </p:pic>
    </p:spTree>
    <p:extLst>
      <p:ext uri="{BB962C8B-B14F-4D97-AF65-F5344CB8AC3E}">
        <p14:creationId xmlns:p14="http://schemas.microsoft.com/office/powerpoint/2010/main" val="24617086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2DCACB86-6045-BFA0-F94D-47EDC93336E3}"/>
              </a:ext>
            </a:extLst>
          </p:cNvPr>
          <p:cNvSpPr/>
          <p:nvPr/>
        </p:nvSpPr>
        <p:spPr>
          <a:xfrm>
            <a:off x="1906012"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3" name="Rechteck 2">
            <a:extLst>
              <a:ext uri="{FF2B5EF4-FFF2-40B4-BE49-F238E27FC236}">
                <a16:creationId xmlns:a16="http://schemas.microsoft.com/office/drawing/2014/main" id="{3D872BFF-FD38-F3BC-B53D-5F8C429C587D}"/>
              </a:ext>
            </a:extLst>
          </p:cNvPr>
          <p:cNvSpPr/>
          <p:nvPr/>
        </p:nvSpPr>
        <p:spPr>
          <a:xfrm>
            <a:off x="3437112"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7" name="Rechteck 6">
            <a:extLst>
              <a:ext uri="{FF2B5EF4-FFF2-40B4-BE49-F238E27FC236}">
                <a16:creationId xmlns:a16="http://schemas.microsoft.com/office/drawing/2014/main" id="{AF3D2860-C308-93CD-E468-9336C68045A4}"/>
              </a:ext>
            </a:extLst>
          </p:cNvPr>
          <p:cNvSpPr/>
          <p:nvPr/>
        </p:nvSpPr>
        <p:spPr>
          <a:xfrm>
            <a:off x="4968212"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8" name="Rechteck 7">
            <a:extLst>
              <a:ext uri="{FF2B5EF4-FFF2-40B4-BE49-F238E27FC236}">
                <a16:creationId xmlns:a16="http://schemas.microsoft.com/office/drawing/2014/main" id="{A7994859-13A1-554C-8280-63153A0AC604}"/>
              </a:ext>
            </a:extLst>
          </p:cNvPr>
          <p:cNvSpPr/>
          <p:nvPr/>
        </p:nvSpPr>
        <p:spPr>
          <a:xfrm>
            <a:off x="6499313"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11" name="Rechteck 10">
            <a:extLst>
              <a:ext uri="{FF2B5EF4-FFF2-40B4-BE49-F238E27FC236}">
                <a16:creationId xmlns:a16="http://schemas.microsoft.com/office/drawing/2014/main" id="{11CE8FF1-E5F8-1D1F-80BD-C4C38B219273}"/>
              </a:ext>
            </a:extLst>
          </p:cNvPr>
          <p:cNvSpPr/>
          <p:nvPr/>
        </p:nvSpPr>
        <p:spPr>
          <a:xfrm>
            <a:off x="8030413" y="1263391"/>
            <a:ext cx="1531100" cy="527280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121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Kunden-Aktivierungs-Anrufe aus Zoho CRM</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Kundenaktivierung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821B1611-85DF-FBC6-C933-2F70FFE7F3ED}"/>
              </a:ext>
            </a:extLst>
          </p:cNvPr>
          <p:cNvSpPr/>
          <p:nvPr/>
        </p:nvSpPr>
        <p:spPr>
          <a:xfrm>
            <a:off x="1906012"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Auftrag</a:t>
            </a:r>
          </a:p>
        </p:txBody>
      </p:sp>
      <p:pic>
        <p:nvPicPr>
          <p:cNvPr id="29" name="Grafik 28">
            <a:extLst>
              <a:ext uri="{FF2B5EF4-FFF2-40B4-BE49-F238E27FC236}">
                <a16:creationId xmlns:a16="http://schemas.microsoft.com/office/drawing/2014/main" id="{1E57C53A-49FF-6A9E-0E21-C2050E3C8C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040" y="1930273"/>
            <a:ext cx="927044" cy="927044"/>
          </a:xfrm>
          <a:prstGeom prst="rect">
            <a:avLst/>
          </a:prstGeom>
        </p:spPr>
      </p:pic>
      <p:pic>
        <p:nvPicPr>
          <p:cNvPr id="34" name="Grafik 33" descr="Ein Bild, das Screenshot, Symbol, Logo, Schrift enthält.&#10;&#10;Automatisch generierte Beschreibung">
            <a:extLst>
              <a:ext uri="{FF2B5EF4-FFF2-40B4-BE49-F238E27FC236}">
                <a16:creationId xmlns:a16="http://schemas.microsoft.com/office/drawing/2014/main" id="{83F3D23F-AF41-1EFC-609D-68B1558644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2849" y="1893830"/>
            <a:ext cx="927044" cy="927044"/>
          </a:xfrm>
          <a:prstGeom prst="rect">
            <a:avLst/>
          </a:prstGeom>
        </p:spPr>
      </p:pic>
      <p:sp>
        <p:nvSpPr>
          <p:cNvPr id="36" name="Rechteck 35">
            <a:extLst>
              <a:ext uri="{FF2B5EF4-FFF2-40B4-BE49-F238E27FC236}">
                <a16:creationId xmlns:a16="http://schemas.microsoft.com/office/drawing/2014/main" id="{C53257E2-6578-7FCD-F2E4-89A7E21FFCE6}"/>
              </a:ext>
            </a:extLst>
          </p:cNvPr>
          <p:cNvSpPr/>
          <p:nvPr/>
        </p:nvSpPr>
        <p:spPr>
          <a:xfrm>
            <a:off x="3437112" y="885826"/>
            <a:ext cx="1531100" cy="377564"/>
          </a:xfrm>
          <a:prstGeom prst="rect">
            <a:avLst/>
          </a:prstGeom>
          <a:solidFill>
            <a:schemeClr val="accent5">
              <a:lumMod val="20000"/>
              <a:lumOff val="80000"/>
            </a:schemeClr>
          </a:solidFill>
          <a:ln w="9525" cap="flat">
            <a:solidFill>
              <a:srgbClr val="43536F"/>
            </a:solidFill>
            <a:prstDash val="solid"/>
            <a:miter/>
          </a:ln>
        </p:spPr>
        <p:txBody>
          <a:bodyPr lIns="36000" rIns="36000" rtlCol="0" anchor="ctr"/>
          <a:lstStyle/>
          <a:p>
            <a:pPr algn="ctr"/>
            <a:r>
              <a:rPr lang="de-DE" sz="1000" b="1" dirty="0">
                <a:solidFill>
                  <a:srgbClr val="44536F"/>
                </a:solidFill>
              </a:rPr>
              <a:t>Kunden-Aktivierungs-Kampagne</a:t>
            </a:r>
          </a:p>
        </p:txBody>
      </p:sp>
      <p:sp>
        <p:nvSpPr>
          <p:cNvPr id="38" name="Rechteck 37">
            <a:extLst>
              <a:ext uri="{FF2B5EF4-FFF2-40B4-BE49-F238E27FC236}">
                <a16:creationId xmlns:a16="http://schemas.microsoft.com/office/drawing/2014/main" id="{2AE111D4-EAEA-6C54-93C9-0067D07B270E}"/>
              </a:ext>
            </a:extLst>
          </p:cNvPr>
          <p:cNvSpPr/>
          <p:nvPr/>
        </p:nvSpPr>
        <p:spPr>
          <a:xfrm>
            <a:off x="4968212"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Wiedervorlage-System</a:t>
            </a:r>
          </a:p>
        </p:txBody>
      </p:sp>
      <p:sp>
        <p:nvSpPr>
          <p:cNvPr id="39" name="Rechteck 38">
            <a:extLst>
              <a:ext uri="{FF2B5EF4-FFF2-40B4-BE49-F238E27FC236}">
                <a16:creationId xmlns:a16="http://schemas.microsoft.com/office/drawing/2014/main" id="{0EACCE06-4168-DE5B-F7BA-10F074396515}"/>
              </a:ext>
            </a:extLst>
          </p:cNvPr>
          <p:cNvSpPr/>
          <p:nvPr/>
        </p:nvSpPr>
        <p:spPr>
          <a:xfrm>
            <a:off x="6499313"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Kunden-Aktivierungs-Anruf</a:t>
            </a:r>
          </a:p>
        </p:txBody>
      </p:sp>
      <p:sp>
        <p:nvSpPr>
          <p:cNvPr id="40" name="Rechteck 39">
            <a:extLst>
              <a:ext uri="{FF2B5EF4-FFF2-40B4-BE49-F238E27FC236}">
                <a16:creationId xmlns:a16="http://schemas.microsoft.com/office/drawing/2014/main" id="{B481155D-8FAF-91C2-6EF0-3A2F5F3684C1}"/>
              </a:ext>
            </a:extLst>
          </p:cNvPr>
          <p:cNvSpPr/>
          <p:nvPr/>
        </p:nvSpPr>
        <p:spPr>
          <a:xfrm>
            <a:off x="8030413"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Verkaufs-Chance</a:t>
            </a:r>
          </a:p>
        </p:txBody>
      </p:sp>
      <p:pic>
        <p:nvPicPr>
          <p:cNvPr id="44" name="Grafik 43" descr="Ein Bild, das Screenshot, Grafiken, Schrift, Symbol enthält.&#10;&#10;Automatisch generierte Beschreibung">
            <a:extLst>
              <a:ext uri="{FF2B5EF4-FFF2-40B4-BE49-F238E27FC236}">
                <a16:creationId xmlns:a16="http://schemas.microsoft.com/office/drawing/2014/main" id="{3E787116-2D7C-3689-D25B-2EE4AAF546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32441" y="1930273"/>
            <a:ext cx="927044" cy="927044"/>
          </a:xfrm>
          <a:prstGeom prst="rect">
            <a:avLst/>
          </a:prstGeom>
        </p:spPr>
      </p:pic>
      <p:pic>
        <p:nvPicPr>
          <p:cNvPr id="47" name="Grafik 46" descr="Ein Bild, das Screenshot, Farbigkeit, Reihe, Design enthält.&#10;&#10;Automatisch generierte Beschreibung">
            <a:extLst>
              <a:ext uri="{FF2B5EF4-FFF2-40B4-BE49-F238E27FC236}">
                <a16:creationId xmlns:a16="http://schemas.microsoft.com/office/drawing/2014/main" id="{0B7C9F31-80F7-C18F-A151-BBE2C154FD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1641" y="1893830"/>
            <a:ext cx="927044" cy="927044"/>
          </a:xfrm>
          <a:prstGeom prst="rect">
            <a:avLst/>
          </a:prstGeom>
        </p:spPr>
      </p:pic>
      <p:pic>
        <p:nvPicPr>
          <p:cNvPr id="49" name="Grafik 48" descr="Ein Bild, das Grafiken, Design enthält.&#10;&#10;Automatisch generierte Beschreibung">
            <a:extLst>
              <a:ext uri="{FF2B5EF4-FFF2-40B4-BE49-F238E27FC236}">
                <a16:creationId xmlns:a16="http://schemas.microsoft.com/office/drawing/2014/main" id="{6DCEDDFD-7FE3-6D2F-2F39-28DA3594A3F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50433" y="1893830"/>
            <a:ext cx="927044" cy="927044"/>
          </a:xfrm>
          <a:prstGeom prst="rect">
            <a:avLst/>
          </a:prstGeom>
        </p:spPr>
      </p:pic>
      <p:sp>
        <p:nvSpPr>
          <p:cNvPr id="12" name="Rechteck 11">
            <a:extLst>
              <a:ext uri="{FF2B5EF4-FFF2-40B4-BE49-F238E27FC236}">
                <a16:creationId xmlns:a16="http://schemas.microsoft.com/office/drawing/2014/main" id="{E093C5FA-BE37-6A12-D26E-BF8F217D52A6}"/>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 </a:t>
            </a:r>
            <a:br>
              <a:rPr lang="de-DE" sz="900" b="1" dirty="0">
                <a:solidFill>
                  <a:schemeClr val="bg1">
                    <a:lumMod val="75000"/>
                  </a:schemeClr>
                </a:solidFill>
              </a:rPr>
            </a:br>
            <a:r>
              <a:rPr lang="de-DE" sz="900" b="1" dirty="0">
                <a:solidFill>
                  <a:schemeClr val="bg1">
                    <a:lumMod val="75000"/>
                  </a:schemeClr>
                </a:solidFill>
              </a:rPr>
              <a:t>begeistern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Kunden</a:t>
            </a:r>
            <a:br>
              <a:rPr lang="de-DE" sz="900" b="1" dirty="0">
                <a:solidFill>
                  <a:srgbClr val="44526E"/>
                </a:solidFill>
              </a:rPr>
            </a:br>
            <a:r>
              <a:rPr lang="de-DE" sz="900" b="1" dirty="0">
                <a:solidFill>
                  <a:srgbClr val="44526E"/>
                </a:solidFill>
              </a:rPr>
              <a:t>betreuen</a:t>
            </a:r>
          </a:p>
        </p:txBody>
      </p:sp>
      <p:pic>
        <p:nvPicPr>
          <p:cNvPr id="5" name="Grafik 4" descr="Ein Bild, das Text, Screenshot, Kreis, Schrift enthält.&#10;&#10;KI-generierte Inhalte können fehlerhaft sein.">
            <a:extLst>
              <a:ext uri="{FF2B5EF4-FFF2-40B4-BE49-F238E27FC236}">
                <a16:creationId xmlns:a16="http://schemas.microsoft.com/office/drawing/2014/main" id="{8746D715-1974-755A-0721-CF9926614A9D}"/>
              </a:ext>
            </a:extLst>
          </p:cNvPr>
          <p:cNvPicPr>
            <a:picLocks noChangeAspect="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37763" y="839952"/>
            <a:ext cx="1220400" cy="1502286"/>
          </a:xfrm>
          <a:prstGeom prst="rect">
            <a:avLst/>
          </a:prstGeom>
        </p:spPr>
      </p:pic>
    </p:spTree>
    <p:extLst>
      <p:ext uri="{BB962C8B-B14F-4D97-AF65-F5344CB8AC3E}">
        <p14:creationId xmlns:p14="http://schemas.microsoft.com/office/powerpoint/2010/main" val="134479681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2956C-112B-5A28-63D7-C833C74C90EB}"/>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2DB0F7E3-8C78-60C1-8FD3-EB48420F742E}"/>
              </a:ext>
            </a:extLst>
          </p:cNvPr>
          <p:cNvSpPr txBox="1"/>
          <p:nvPr/>
        </p:nvSpPr>
        <p:spPr>
          <a:xfrm>
            <a:off x="344486" y="755650"/>
            <a:ext cx="9217027" cy="5768975"/>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Wie digitalisiert und automatisiert sind deine Kunden-Systeme?</a:t>
            </a:r>
          </a:p>
          <a:p>
            <a:pPr algn="ctr">
              <a:spcBef>
                <a:spcPts val="600"/>
              </a:spcBef>
            </a:pPr>
            <a:endParaRPr lang="de-DE" sz="2000" b="1" dirty="0">
              <a:solidFill>
                <a:srgbClr val="44536F"/>
              </a:solidFill>
            </a:endParaRPr>
          </a:p>
        </p:txBody>
      </p:sp>
      <p:sp>
        <p:nvSpPr>
          <p:cNvPr id="3" name="Fußzeilenplatzhalter 2">
            <a:extLst>
              <a:ext uri="{FF2B5EF4-FFF2-40B4-BE49-F238E27FC236}">
                <a16:creationId xmlns:a16="http://schemas.microsoft.com/office/drawing/2014/main" id="{45686509-ACAB-0F8F-5943-14E3634663A2}"/>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5BF43860-06A5-06BF-B591-21473FA4789D}"/>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4" name="Foliennummernplatzhalter 3">
            <a:extLst>
              <a:ext uri="{FF2B5EF4-FFF2-40B4-BE49-F238E27FC236}">
                <a16:creationId xmlns:a16="http://schemas.microsoft.com/office/drawing/2014/main" id="{D7871C2B-4D94-E562-981D-B6B7475529C5}"/>
              </a:ext>
            </a:extLst>
          </p:cNvPr>
          <p:cNvSpPr>
            <a:spLocks noGrp="1"/>
          </p:cNvSpPr>
          <p:nvPr>
            <p:ph type="sldNum" sz="quarter" idx="12"/>
          </p:nvPr>
        </p:nvSpPr>
        <p:spPr/>
        <p:txBody>
          <a:bodyPr/>
          <a:lstStyle/>
          <a:p>
            <a:r>
              <a:rPr lang="de-DE"/>
              <a:t>| </a:t>
            </a:r>
            <a:fld id="{9B27871B-0A92-486B-8675-F9E98A4A52EF}" type="slidenum">
              <a:rPr smtClean="0"/>
              <a:pPr/>
              <a:t>122</a:t>
            </a:fld>
            <a:endParaRPr dirty="0"/>
          </a:p>
        </p:txBody>
      </p:sp>
      <p:sp>
        <p:nvSpPr>
          <p:cNvPr id="13" name="Textfeld 12">
            <a:extLst>
              <a:ext uri="{FF2B5EF4-FFF2-40B4-BE49-F238E27FC236}">
                <a16:creationId xmlns:a16="http://schemas.microsoft.com/office/drawing/2014/main" id="{DD09417A-C3B1-8F7C-9310-D9921645F8FD}"/>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pic>
        <p:nvPicPr>
          <p:cNvPr id="5" name="Grafik 4">
            <a:extLst>
              <a:ext uri="{FF2B5EF4-FFF2-40B4-BE49-F238E27FC236}">
                <a16:creationId xmlns:a16="http://schemas.microsoft.com/office/drawing/2014/main" id="{8773A2AB-55EF-5315-2873-46EA2CAE80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4533" y="201791"/>
            <a:ext cx="705944" cy="705944"/>
          </a:xfrm>
          <a:prstGeom prst="rect">
            <a:avLst/>
          </a:prstGeom>
        </p:spPr>
      </p:pic>
      <p:pic>
        <p:nvPicPr>
          <p:cNvPr id="6" name="Grafik 5" descr="Ein Bild, das Text, Screenshot, Schrift, Logo enthält.&#10;&#10;KI-generierte Inhalte können fehlerhaft sein.">
            <a:extLst>
              <a:ext uri="{FF2B5EF4-FFF2-40B4-BE49-F238E27FC236}">
                <a16:creationId xmlns:a16="http://schemas.microsoft.com/office/drawing/2014/main" id="{85098E23-1AB9-C64C-7F6B-14F6582FE4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7730" y="232089"/>
            <a:ext cx="569032" cy="569032"/>
          </a:xfrm>
          <a:prstGeom prst="rect">
            <a:avLst/>
          </a:prstGeom>
        </p:spPr>
      </p:pic>
    </p:spTree>
    <p:extLst>
      <p:ext uri="{BB962C8B-B14F-4D97-AF65-F5344CB8AC3E}">
        <p14:creationId xmlns:p14="http://schemas.microsoft.com/office/powerpoint/2010/main" val="98169382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3DB8A4FC-4C36-BDC0-2E3C-894CD0B0C99F}"/>
              </a:ext>
            </a:extLst>
          </p:cNvPr>
          <p:cNvGrpSpPr/>
          <p:nvPr/>
        </p:nvGrpSpPr>
        <p:grpSpPr>
          <a:xfrm>
            <a:off x="5168838" y="2709183"/>
            <a:ext cx="3833086" cy="3800739"/>
            <a:chOff x="3041132" y="2669065"/>
            <a:chExt cx="3833086" cy="3800739"/>
          </a:xfrm>
        </p:grpSpPr>
        <p:sp>
          <p:nvSpPr>
            <p:cNvPr id="6" name="Bogen 5">
              <a:extLst>
                <a:ext uri="{FF2B5EF4-FFF2-40B4-BE49-F238E27FC236}">
                  <a16:creationId xmlns:a16="http://schemas.microsoft.com/office/drawing/2014/main" id="{1A0E836D-F57A-CC61-781E-D4B925C7886A}"/>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grpSp>
          <p:nvGrpSpPr>
            <p:cNvPr id="7" name="Gruppieren 6">
              <a:extLst>
                <a:ext uri="{FF2B5EF4-FFF2-40B4-BE49-F238E27FC236}">
                  <a16:creationId xmlns:a16="http://schemas.microsoft.com/office/drawing/2014/main" id="{B9352F25-DBF2-B0D8-27D8-D02B22C98577}"/>
                </a:ext>
              </a:extLst>
            </p:cNvPr>
            <p:cNvGrpSpPr/>
            <p:nvPr/>
          </p:nvGrpSpPr>
          <p:grpSpPr>
            <a:xfrm>
              <a:off x="3041132" y="2669065"/>
              <a:ext cx="3833086" cy="3800738"/>
              <a:chOff x="3041132" y="2669065"/>
              <a:chExt cx="3833086" cy="3800738"/>
            </a:xfrm>
          </p:grpSpPr>
          <p:sp>
            <p:nvSpPr>
              <p:cNvPr id="14" name="Bogen 13">
                <a:extLst>
                  <a:ext uri="{FF2B5EF4-FFF2-40B4-BE49-F238E27FC236}">
                    <a16:creationId xmlns:a16="http://schemas.microsoft.com/office/drawing/2014/main" id="{C000642C-FDA5-0664-5B0F-8D52D14A5FB3}"/>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3" name="Bogen 12">
                <a:extLst>
                  <a:ext uri="{FF2B5EF4-FFF2-40B4-BE49-F238E27FC236}">
                    <a16:creationId xmlns:a16="http://schemas.microsoft.com/office/drawing/2014/main" id="{92F5ED54-AD59-CF16-548F-510823BE8084}"/>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grpSp>
        <p:grpSp>
          <p:nvGrpSpPr>
            <p:cNvPr id="8" name="Gruppieren 7">
              <a:extLst>
                <a:ext uri="{FF2B5EF4-FFF2-40B4-BE49-F238E27FC236}">
                  <a16:creationId xmlns:a16="http://schemas.microsoft.com/office/drawing/2014/main" id="{C37D0780-ED80-1F38-6FC2-4CE34F92DC30}"/>
                </a:ext>
              </a:extLst>
            </p:cNvPr>
            <p:cNvGrpSpPr/>
            <p:nvPr/>
          </p:nvGrpSpPr>
          <p:grpSpPr>
            <a:xfrm>
              <a:off x="3054102" y="2669070"/>
              <a:ext cx="3816876" cy="3797493"/>
              <a:chOff x="3054102" y="2669070"/>
              <a:chExt cx="3816876" cy="3797493"/>
            </a:xfrm>
          </p:grpSpPr>
          <p:sp>
            <p:nvSpPr>
              <p:cNvPr id="9" name="Bogen 8">
                <a:extLst>
                  <a:ext uri="{FF2B5EF4-FFF2-40B4-BE49-F238E27FC236}">
                    <a16:creationId xmlns:a16="http://schemas.microsoft.com/office/drawing/2014/main" id="{799F3092-D13D-031F-E1CE-3A057172AE1B}"/>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0" name="Bogen 9">
                <a:extLst>
                  <a:ext uri="{FF2B5EF4-FFF2-40B4-BE49-F238E27FC236}">
                    <a16:creationId xmlns:a16="http://schemas.microsoft.com/office/drawing/2014/main" id="{E0346C0F-2EE4-4006-61B9-B64BAFA86600}"/>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grpSp>
      </p:grpSp>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a:noFill/>
        </p:spPr>
        <p:txBody>
          <a:bodyPr vert="horz" wrap="square" lIns="0" tIns="0" rIns="0" bIns="0" rtlCol="0" anchor="ctr">
            <a:spAutoFit/>
          </a:bodyPr>
          <a:lstStyle/>
          <a:p>
            <a:r>
              <a:rPr lang="de-DE" sz="1600" dirty="0">
                <a:solidFill>
                  <a:srgbClr val="44536F"/>
                </a:solidFill>
              </a:rPr>
              <a:t>Wie digitalisiert und automatisiert sind deine Kunden-Systeme?</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42083"/>
            <a:ext cx="8193017" cy="1938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Erfolgskurs</a:t>
            </a:r>
            <a:r>
              <a:rPr lang="de-DE" sz="1400" b="0" dirty="0"/>
              <a:t> </a:t>
            </a: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123</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1" name="Grafik 6">
            <a:extLst>
              <a:ext uri="{FF2B5EF4-FFF2-40B4-BE49-F238E27FC236}">
                <a16:creationId xmlns:a16="http://schemas.microsoft.com/office/drawing/2014/main" id="{C48CD9EC-8582-BED6-A465-F36BA3DAF386}"/>
              </a:ext>
            </a:extLst>
          </p:cNvPr>
          <p:cNvSpPr/>
          <p:nvPr/>
        </p:nvSpPr>
        <p:spPr>
          <a:xfrm>
            <a:off x="7225766" y="3076931"/>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bg1"/>
          </a:solidFill>
          <a:ln w="10348" cap="flat">
            <a:solidFill>
              <a:schemeClr val="bg1">
                <a:lumMod val="75000"/>
              </a:schemeClr>
            </a:solidFill>
            <a:prstDash val="solid"/>
            <a:miter/>
          </a:ln>
        </p:spPr>
        <p:txBody>
          <a:bodyPr rtlCol="0" anchor="ctr"/>
          <a:lstStyle/>
          <a:p>
            <a:pPr algn="ctr"/>
            <a:endParaRPr lang="de-DE" sz="1200" b="1" dirty="0"/>
          </a:p>
          <a:p>
            <a:pPr algn="ctr"/>
            <a:endParaRPr lang="de-DE" sz="1200" b="1" dirty="0"/>
          </a:p>
          <a:p>
            <a:pPr algn="ctr"/>
            <a:br>
              <a:rPr lang="de-DE" sz="1200" b="1" dirty="0"/>
            </a:br>
            <a:r>
              <a:rPr lang="de-DE" sz="1200" b="1" dirty="0"/>
              <a:t>    Leistung</a:t>
            </a:r>
            <a:br>
              <a:rPr lang="de-DE" sz="1200" b="1" dirty="0"/>
            </a:br>
            <a:r>
              <a:rPr lang="de-DE" sz="1200" b="1" dirty="0"/>
              <a:t>     erbringen</a:t>
            </a:r>
          </a:p>
        </p:txBody>
      </p:sp>
      <p:sp>
        <p:nvSpPr>
          <p:cNvPr id="22" name="Grafik 5">
            <a:extLst>
              <a:ext uri="{FF2B5EF4-FFF2-40B4-BE49-F238E27FC236}">
                <a16:creationId xmlns:a16="http://schemas.microsoft.com/office/drawing/2014/main" id="{215E108F-4DDB-6E0D-DEBF-BF10899050E9}"/>
              </a:ext>
            </a:extLst>
          </p:cNvPr>
          <p:cNvSpPr/>
          <p:nvPr/>
        </p:nvSpPr>
        <p:spPr>
          <a:xfrm>
            <a:off x="7162382" y="4574548"/>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bg1"/>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66E65A08-AACB-1021-AC1D-9D4BD64E2B2D}"/>
              </a:ext>
            </a:extLst>
          </p:cNvPr>
          <p:cNvSpPr/>
          <p:nvPr/>
        </p:nvSpPr>
        <p:spPr>
          <a:xfrm>
            <a:off x="6187655" y="4604056"/>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bg1"/>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59E2E683-481D-21ED-D8B8-016196856C2C}"/>
              </a:ext>
            </a:extLst>
          </p:cNvPr>
          <p:cNvSpPr/>
          <p:nvPr/>
        </p:nvSpPr>
        <p:spPr>
          <a:xfrm>
            <a:off x="5308961" y="4577541"/>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bg1"/>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F7F8972F-578F-9506-1335-9F631B0114ED}"/>
              </a:ext>
            </a:extLst>
          </p:cNvPr>
          <p:cNvSpPr/>
          <p:nvPr/>
        </p:nvSpPr>
        <p:spPr>
          <a:xfrm>
            <a:off x="5313892" y="3077850"/>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bg1"/>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3A3CB66E-B5D8-9C11-AAB8-8368D705344C}"/>
              </a:ext>
            </a:extLst>
          </p:cNvPr>
          <p:cNvSpPr/>
          <p:nvPr/>
        </p:nvSpPr>
        <p:spPr>
          <a:xfrm>
            <a:off x="6324460" y="3062510"/>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bg1"/>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F6F7B488-731A-6C0C-2CBD-7B250EBEB473}"/>
              </a:ext>
            </a:extLst>
          </p:cNvPr>
          <p:cNvSpPr/>
          <p:nvPr/>
        </p:nvSpPr>
        <p:spPr>
          <a:xfrm>
            <a:off x="5972749" y="2382812"/>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bg1"/>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A1E3715A-F9E2-13EE-803E-9E6FAE64CA4D}"/>
              </a:ext>
            </a:extLst>
          </p:cNvPr>
          <p:cNvSpPr/>
          <p:nvPr/>
        </p:nvSpPr>
        <p:spPr>
          <a:xfrm>
            <a:off x="5611458" y="1710657"/>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bg1"/>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5B4C01B7-F27A-70CB-F387-5D5CEB43E470}"/>
              </a:ext>
            </a:extLst>
          </p:cNvPr>
          <p:cNvSpPr/>
          <p:nvPr/>
        </p:nvSpPr>
        <p:spPr>
          <a:xfrm>
            <a:off x="5233297" y="1030833"/>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bg1"/>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011858FD-D41F-4A39-639B-A07284521857}"/>
              </a:ext>
            </a:extLst>
          </p:cNvPr>
          <p:cNvSpPr/>
          <p:nvPr/>
        </p:nvSpPr>
        <p:spPr>
          <a:xfrm>
            <a:off x="6453434" y="2880686"/>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BA38DFB6-496B-5F9F-75E4-65B0B2AF15BD}"/>
              </a:ext>
            </a:extLst>
          </p:cNvPr>
          <p:cNvSpPr/>
          <p:nvPr/>
        </p:nvSpPr>
        <p:spPr>
          <a:xfrm>
            <a:off x="6453434" y="2207632"/>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9A367C4E-08A8-8C03-D822-F046C4CB34C7}"/>
              </a:ext>
            </a:extLst>
          </p:cNvPr>
          <p:cNvSpPr/>
          <p:nvPr/>
        </p:nvSpPr>
        <p:spPr>
          <a:xfrm>
            <a:off x="6453434" y="1524604"/>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54FD48CC-7747-D7BA-B0F3-2A6DD803DE85}"/>
              </a:ext>
            </a:extLst>
          </p:cNvPr>
          <p:cNvSpPr/>
          <p:nvPr/>
        </p:nvSpPr>
        <p:spPr>
          <a:xfrm>
            <a:off x="6453434" y="886570"/>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9B087AFE-2E9D-F0A5-19E5-C753FFAA8707}"/>
              </a:ext>
            </a:extLst>
          </p:cNvPr>
          <p:cNvSpPr/>
          <p:nvPr/>
        </p:nvSpPr>
        <p:spPr>
          <a:xfrm>
            <a:off x="6624194" y="4056182"/>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15" name="Textfeld 14">
            <a:extLst>
              <a:ext uri="{FF2B5EF4-FFF2-40B4-BE49-F238E27FC236}">
                <a16:creationId xmlns:a16="http://schemas.microsoft.com/office/drawing/2014/main" id="{88C9E571-1E11-479F-B7FC-C17374C3476C}"/>
              </a:ext>
            </a:extLst>
          </p:cNvPr>
          <p:cNvSpPr txBox="1"/>
          <p:nvPr/>
        </p:nvSpPr>
        <p:spPr>
          <a:xfrm>
            <a:off x="7850459" y="602166"/>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sp>
        <p:nvSpPr>
          <p:cNvPr id="16" name="Rechteck 15">
            <a:extLst>
              <a:ext uri="{FF2B5EF4-FFF2-40B4-BE49-F238E27FC236}">
                <a16:creationId xmlns:a16="http://schemas.microsoft.com/office/drawing/2014/main" id="{2C1200F7-620B-92F1-3437-C12705F33B98}"/>
              </a:ext>
            </a:extLst>
          </p:cNvPr>
          <p:cNvSpPr/>
          <p:nvPr/>
        </p:nvSpPr>
        <p:spPr>
          <a:xfrm>
            <a:off x="344488" y="885826"/>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Zielkunden </a:t>
            </a:r>
            <a:br>
              <a:rPr lang="de-DE" sz="1000" b="1" dirty="0">
                <a:solidFill>
                  <a:srgbClr val="44536F"/>
                </a:solidFill>
              </a:rPr>
            </a:br>
            <a:r>
              <a:rPr lang="de-DE" sz="1000" b="1" dirty="0">
                <a:solidFill>
                  <a:srgbClr val="44536F"/>
                </a:solidFill>
              </a:rPr>
              <a:t>ansprechen</a:t>
            </a:r>
          </a:p>
        </p:txBody>
      </p:sp>
      <p:sp>
        <p:nvSpPr>
          <p:cNvPr id="17" name="Rechteck 16">
            <a:extLst>
              <a:ext uri="{FF2B5EF4-FFF2-40B4-BE49-F238E27FC236}">
                <a16:creationId xmlns:a16="http://schemas.microsoft.com/office/drawing/2014/main" id="{B8DE8A59-9566-69B2-853B-71F97E945C59}"/>
              </a:ext>
            </a:extLst>
          </p:cNvPr>
          <p:cNvSpPr/>
          <p:nvPr/>
        </p:nvSpPr>
        <p:spPr>
          <a:xfrm>
            <a:off x="2412717" y="885826"/>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18" name="Rechteck 17">
            <a:extLst>
              <a:ext uri="{FF2B5EF4-FFF2-40B4-BE49-F238E27FC236}">
                <a16:creationId xmlns:a16="http://schemas.microsoft.com/office/drawing/2014/main" id="{5CFD6B0E-8E16-A0A3-798D-519EDFD5D1D5}"/>
              </a:ext>
            </a:extLst>
          </p:cNvPr>
          <p:cNvSpPr/>
          <p:nvPr/>
        </p:nvSpPr>
        <p:spPr>
          <a:xfrm>
            <a:off x="344488" y="1522359"/>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Leads</a:t>
            </a:r>
            <a:br>
              <a:rPr lang="de-DE" sz="1000" b="1" dirty="0">
                <a:solidFill>
                  <a:srgbClr val="44536F"/>
                </a:solidFill>
              </a:rPr>
            </a:br>
            <a:r>
              <a:rPr lang="de-DE" sz="1000" b="1" dirty="0">
                <a:solidFill>
                  <a:srgbClr val="44536F"/>
                </a:solidFill>
              </a:rPr>
              <a:t>generieren</a:t>
            </a:r>
          </a:p>
        </p:txBody>
      </p:sp>
      <p:sp>
        <p:nvSpPr>
          <p:cNvPr id="19" name="Rechteck 18">
            <a:extLst>
              <a:ext uri="{FF2B5EF4-FFF2-40B4-BE49-F238E27FC236}">
                <a16:creationId xmlns:a16="http://schemas.microsoft.com/office/drawing/2014/main" id="{DC844B5D-8F9A-BAB5-8107-B295D26F2E0F}"/>
              </a:ext>
            </a:extLst>
          </p:cNvPr>
          <p:cNvSpPr/>
          <p:nvPr/>
        </p:nvSpPr>
        <p:spPr>
          <a:xfrm>
            <a:off x="2412717" y="1522360"/>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20" name="Rechteck 19">
            <a:extLst>
              <a:ext uri="{FF2B5EF4-FFF2-40B4-BE49-F238E27FC236}">
                <a16:creationId xmlns:a16="http://schemas.microsoft.com/office/drawing/2014/main" id="{64CC34C0-B883-475D-EE9A-F7613EF6799C}"/>
              </a:ext>
            </a:extLst>
          </p:cNvPr>
          <p:cNvSpPr/>
          <p:nvPr/>
        </p:nvSpPr>
        <p:spPr>
          <a:xfrm>
            <a:off x="344488" y="2158893"/>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Leads</a:t>
            </a:r>
            <a:br>
              <a:rPr lang="de-DE" sz="1000" b="1" dirty="0">
                <a:solidFill>
                  <a:srgbClr val="44536F"/>
                </a:solidFill>
              </a:rPr>
            </a:br>
            <a:r>
              <a:rPr lang="de-DE" sz="1000" b="1" dirty="0">
                <a:solidFill>
                  <a:srgbClr val="44536F"/>
                </a:solidFill>
              </a:rPr>
              <a:t>qualifizieren</a:t>
            </a:r>
          </a:p>
        </p:txBody>
      </p:sp>
      <p:sp>
        <p:nvSpPr>
          <p:cNvPr id="37" name="Rechteck 36">
            <a:extLst>
              <a:ext uri="{FF2B5EF4-FFF2-40B4-BE49-F238E27FC236}">
                <a16:creationId xmlns:a16="http://schemas.microsoft.com/office/drawing/2014/main" id="{D7343CCD-FECA-D306-A69C-FAC97197B3C3}"/>
              </a:ext>
            </a:extLst>
          </p:cNvPr>
          <p:cNvSpPr/>
          <p:nvPr/>
        </p:nvSpPr>
        <p:spPr>
          <a:xfrm>
            <a:off x="344488" y="2795426"/>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Mit System</a:t>
            </a:r>
            <a:br>
              <a:rPr lang="de-DE" sz="1000" b="1" dirty="0">
                <a:solidFill>
                  <a:srgbClr val="44536F"/>
                </a:solidFill>
              </a:rPr>
            </a:br>
            <a:r>
              <a:rPr lang="de-DE" sz="1000" b="1" dirty="0">
                <a:solidFill>
                  <a:srgbClr val="44536F"/>
                </a:solidFill>
              </a:rPr>
              <a:t>verkaufen</a:t>
            </a:r>
          </a:p>
        </p:txBody>
      </p:sp>
      <p:sp>
        <p:nvSpPr>
          <p:cNvPr id="39" name="Rechteck 38">
            <a:extLst>
              <a:ext uri="{FF2B5EF4-FFF2-40B4-BE49-F238E27FC236}">
                <a16:creationId xmlns:a16="http://schemas.microsoft.com/office/drawing/2014/main" id="{0318B283-AB49-81BA-8F59-D6213D63C7F7}"/>
              </a:ext>
            </a:extLst>
          </p:cNvPr>
          <p:cNvSpPr/>
          <p:nvPr/>
        </p:nvSpPr>
        <p:spPr>
          <a:xfrm>
            <a:off x="344488" y="3431959"/>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Leistung </a:t>
            </a:r>
            <a:br>
              <a:rPr lang="de-DE" sz="1000" b="1" dirty="0">
                <a:solidFill>
                  <a:srgbClr val="44536F"/>
                </a:solidFill>
              </a:rPr>
            </a:br>
            <a:r>
              <a:rPr lang="de-DE" sz="1000" b="1" dirty="0">
                <a:solidFill>
                  <a:srgbClr val="44536F"/>
                </a:solidFill>
              </a:rPr>
              <a:t>erbringen</a:t>
            </a:r>
          </a:p>
        </p:txBody>
      </p:sp>
      <p:sp>
        <p:nvSpPr>
          <p:cNvPr id="41" name="Rechteck 40">
            <a:extLst>
              <a:ext uri="{FF2B5EF4-FFF2-40B4-BE49-F238E27FC236}">
                <a16:creationId xmlns:a16="http://schemas.microsoft.com/office/drawing/2014/main" id="{1376888A-F3A7-9E9D-91A2-88F01B659E37}"/>
              </a:ext>
            </a:extLst>
          </p:cNvPr>
          <p:cNvSpPr/>
          <p:nvPr/>
        </p:nvSpPr>
        <p:spPr>
          <a:xfrm>
            <a:off x="344488" y="4068493"/>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Referenzen</a:t>
            </a:r>
            <a:br>
              <a:rPr lang="de-DE" sz="1000" b="1" dirty="0">
                <a:solidFill>
                  <a:srgbClr val="44536F"/>
                </a:solidFill>
              </a:rPr>
            </a:br>
            <a:r>
              <a:rPr lang="de-DE" sz="1000" b="1" dirty="0">
                <a:solidFill>
                  <a:srgbClr val="44536F"/>
                </a:solidFill>
              </a:rPr>
              <a:t>generieren</a:t>
            </a:r>
          </a:p>
        </p:txBody>
      </p:sp>
      <p:sp>
        <p:nvSpPr>
          <p:cNvPr id="43" name="Rechteck 42">
            <a:extLst>
              <a:ext uri="{FF2B5EF4-FFF2-40B4-BE49-F238E27FC236}">
                <a16:creationId xmlns:a16="http://schemas.microsoft.com/office/drawing/2014/main" id="{61147BD9-0DA4-E3BE-C292-1A68E41D6C40}"/>
              </a:ext>
            </a:extLst>
          </p:cNvPr>
          <p:cNvSpPr/>
          <p:nvPr/>
        </p:nvSpPr>
        <p:spPr>
          <a:xfrm>
            <a:off x="344488" y="4705026"/>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Empfehlungen erhalten</a:t>
            </a:r>
          </a:p>
        </p:txBody>
      </p:sp>
      <p:sp>
        <p:nvSpPr>
          <p:cNvPr id="45" name="Rechteck 44">
            <a:extLst>
              <a:ext uri="{FF2B5EF4-FFF2-40B4-BE49-F238E27FC236}">
                <a16:creationId xmlns:a16="http://schemas.microsoft.com/office/drawing/2014/main" id="{64A296A4-3372-4B6A-5F61-3A757468F8FA}"/>
              </a:ext>
            </a:extLst>
          </p:cNvPr>
          <p:cNvSpPr/>
          <p:nvPr/>
        </p:nvSpPr>
        <p:spPr>
          <a:xfrm>
            <a:off x="344488" y="5341559"/>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Kunden </a:t>
            </a:r>
            <a:br>
              <a:rPr lang="de-DE" sz="1000" b="1" dirty="0">
                <a:solidFill>
                  <a:srgbClr val="44536F"/>
                </a:solidFill>
              </a:rPr>
            </a:br>
            <a:r>
              <a:rPr lang="de-DE" sz="1000" b="1" dirty="0">
                <a:solidFill>
                  <a:srgbClr val="44536F"/>
                </a:solidFill>
              </a:rPr>
              <a:t>betreuen</a:t>
            </a:r>
          </a:p>
        </p:txBody>
      </p:sp>
      <p:sp>
        <p:nvSpPr>
          <p:cNvPr id="47" name="Rechteck 46">
            <a:extLst>
              <a:ext uri="{FF2B5EF4-FFF2-40B4-BE49-F238E27FC236}">
                <a16:creationId xmlns:a16="http://schemas.microsoft.com/office/drawing/2014/main" id="{FC1C8FAD-BB29-1FAF-474A-917C1C9E0062}"/>
              </a:ext>
            </a:extLst>
          </p:cNvPr>
          <p:cNvSpPr/>
          <p:nvPr/>
        </p:nvSpPr>
        <p:spPr>
          <a:xfrm>
            <a:off x="344488" y="5978092"/>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b="1" dirty="0">
                <a:solidFill>
                  <a:srgbClr val="44536F"/>
                </a:solidFill>
              </a:rPr>
              <a:t>Kunden </a:t>
            </a:r>
            <a:br>
              <a:rPr lang="de-DE" sz="1000" b="1" dirty="0">
                <a:solidFill>
                  <a:srgbClr val="44536F"/>
                </a:solidFill>
              </a:rPr>
            </a:br>
            <a:r>
              <a:rPr lang="de-DE" sz="1000" b="1" dirty="0">
                <a:solidFill>
                  <a:srgbClr val="44536F"/>
                </a:solidFill>
              </a:rPr>
              <a:t>aktivieren</a:t>
            </a:r>
          </a:p>
        </p:txBody>
      </p:sp>
      <p:pic>
        <p:nvPicPr>
          <p:cNvPr id="49" name="Grafik 48" descr="Ein Bild, das Screenshot, Symbol, Grafiken, Logo enthält.&#10;&#10;Automatisch generierte Beschreibung">
            <a:extLst>
              <a:ext uri="{FF2B5EF4-FFF2-40B4-BE49-F238E27FC236}">
                <a16:creationId xmlns:a16="http://schemas.microsoft.com/office/drawing/2014/main" id="{0D305D17-AC41-E093-2148-1D12ED4A80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747" y="896657"/>
            <a:ext cx="540000" cy="540000"/>
          </a:xfrm>
          <a:prstGeom prst="rect">
            <a:avLst/>
          </a:prstGeom>
        </p:spPr>
      </p:pic>
      <p:pic>
        <p:nvPicPr>
          <p:cNvPr id="50" name="Grafik 49" descr="Ein Bild, das Grafiken, Schrift, Logo, Symbol enthält.&#10;&#10;Automatisch generierte Beschreibung">
            <a:extLst>
              <a:ext uri="{FF2B5EF4-FFF2-40B4-BE49-F238E27FC236}">
                <a16:creationId xmlns:a16="http://schemas.microsoft.com/office/drawing/2014/main" id="{BE32117C-1FA0-8581-D8B6-7C3E765132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088" y="1525625"/>
            <a:ext cx="540000" cy="540000"/>
          </a:xfrm>
          <a:prstGeom prst="rect">
            <a:avLst/>
          </a:prstGeom>
        </p:spPr>
      </p:pic>
      <p:pic>
        <p:nvPicPr>
          <p:cNvPr id="51" name="Grafik 50" descr="Ein Bild, das Grafiken, Design enthält.&#10;&#10;Automatisch generierte Beschreibung">
            <a:extLst>
              <a:ext uri="{FF2B5EF4-FFF2-40B4-BE49-F238E27FC236}">
                <a16:creationId xmlns:a16="http://schemas.microsoft.com/office/drawing/2014/main" id="{644B8090-4CA9-79BF-37D2-B41636D3D3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748" y="2156070"/>
            <a:ext cx="503999" cy="503999"/>
          </a:xfrm>
          <a:prstGeom prst="rect">
            <a:avLst/>
          </a:prstGeom>
        </p:spPr>
      </p:pic>
      <p:pic>
        <p:nvPicPr>
          <p:cNvPr id="52" name="Grafik 51" descr="Ein Bild, das Grafiken, Logo, Schrift, Symbol enthält.&#10;&#10;Automatisch generierte Beschreibung">
            <a:extLst>
              <a:ext uri="{FF2B5EF4-FFF2-40B4-BE49-F238E27FC236}">
                <a16:creationId xmlns:a16="http://schemas.microsoft.com/office/drawing/2014/main" id="{A06C5FB6-70C8-47A2-3891-666C65181C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2748" y="2816692"/>
            <a:ext cx="503999" cy="503999"/>
          </a:xfrm>
          <a:prstGeom prst="rect">
            <a:avLst/>
          </a:prstGeom>
        </p:spPr>
      </p:pic>
      <p:pic>
        <p:nvPicPr>
          <p:cNvPr id="53" name="Grafik 52" descr="Ein Bild, das Grafiken, Symbol, Schrift, Logo enthält.&#10;&#10;Automatisch generierte Beschreibung">
            <a:extLst>
              <a:ext uri="{FF2B5EF4-FFF2-40B4-BE49-F238E27FC236}">
                <a16:creationId xmlns:a16="http://schemas.microsoft.com/office/drawing/2014/main" id="{BF407723-720D-1B7E-C5CF-42B369989D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4088" y="3425404"/>
            <a:ext cx="540000" cy="540000"/>
          </a:xfrm>
          <a:prstGeom prst="rect">
            <a:avLst/>
          </a:prstGeom>
        </p:spPr>
      </p:pic>
      <p:pic>
        <p:nvPicPr>
          <p:cNvPr id="54" name="Grafik 53" descr="Ein Bild, das Symbol, Grafiken, Schrift, Clipart enthält.&#10;&#10;Automatisch generierte Beschreibung">
            <a:extLst>
              <a:ext uri="{FF2B5EF4-FFF2-40B4-BE49-F238E27FC236}">
                <a16:creationId xmlns:a16="http://schemas.microsoft.com/office/drawing/2014/main" id="{1340E6C8-5FBD-E666-F7AA-267A8767514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747" y="4084970"/>
            <a:ext cx="540000" cy="540000"/>
          </a:xfrm>
          <a:prstGeom prst="rect">
            <a:avLst/>
          </a:prstGeom>
        </p:spPr>
      </p:pic>
      <p:pic>
        <p:nvPicPr>
          <p:cNvPr id="55" name="Grafik 54" descr="Ein Bild, das Symbol, Screenshot, Schrift, Grafiken enthält.&#10;&#10;Automatisch generierte Beschreibung">
            <a:extLst>
              <a:ext uri="{FF2B5EF4-FFF2-40B4-BE49-F238E27FC236}">
                <a16:creationId xmlns:a16="http://schemas.microsoft.com/office/drawing/2014/main" id="{2733250A-4C4B-A59D-A983-178C33DCCFB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6747" y="4694607"/>
            <a:ext cx="540000" cy="540000"/>
          </a:xfrm>
          <a:prstGeom prst="rect">
            <a:avLst/>
          </a:prstGeom>
        </p:spPr>
      </p:pic>
      <p:pic>
        <p:nvPicPr>
          <p:cNvPr id="56" name="Grafik 55" descr="Ein Bild, das Symbol, Grafiken, Logo, Schrift enthält.&#10;&#10;Automatisch generierte Beschreibung">
            <a:extLst>
              <a:ext uri="{FF2B5EF4-FFF2-40B4-BE49-F238E27FC236}">
                <a16:creationId xmlns:a16="http://schemas.microsoft.com/office/drawing/2014/main" id="{7898623C-0CB7-C986-8CBF-707E92E9FF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2747" y="5359778"/>
            <a:ext cx="468000" cy="468000"/>
          </a:xfrm>
          <a:prstGeom prst="rect">
            <a:avLst/>
          </a:prstGeom>
        </p:spPr>
      </p:pic>
      <p:pic>
        <p:nvPicPr>
          <p:cNvPr id="57" name="Grafik 56" descr="Ein Bild, das Grafiken, Screenshot, Symbol, Schrift enthält.&#10;&#10;Automatisch generierte Beschreibung">
            <a:extLst>
              <a:ext uri="{FF2B5EF4-FFF2-40B4-BE49-F238E27FC236}">
                <a16:creationId xmlns:a16="http://schemas.microsoft.com/office/drawing/2014/main" id="{99C3BE74-F4CB-E346-4B46-9B7AFFAA3B1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5602" y="5995366"/>
            <a:ext cx="503999" cy="503999"/>
          </a:xfrm>
          <a:prstGeom prst="rect">
            <a:avLst/>
          </a:prstGeom>
        </p:spPr>
      </p:pic>
      <p:sp>
        <p:nvSpPr>
          <p:cNvPr id="58" name="Rechteck 57">
            <a:extLst>
              <a:ext uri="{FF2B5EF4-FFF2-40B4-BE49-F238E27FC236}">
                <a16:creationId xmlns:a16="http://schemas.microsoft.com/office/drawing/2014/main" id="{F66FE40C-8BC3-2FE5-0FFA-3CE413C6E392}"/>
              </a:ext>
            </a:extLst>
          </p:cNvPr>
          <p:cNvSpPr/>
          <p:nvPr/>
        </p:nvSpPr>
        <p:spPr>
          <a:xfrm>
            <a:off x="3102126" y="885826"/>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59" name="Rechteck 58">
            <a:extLst>
              <a:ext uri="{FF2B5EF4-FFF2-40B4-BE49-F238E27FC236}">
                <a16:creationId xmlns:a16="http://schemas.microsoft.com/office/drawing/2014/main" id="{38055F7F-6736-EE2D-DD53-E0B171BF2E58}"/>
              </a:ext>
            </a:extLst>
          </p:cNvPr>
          <p:cNvSpPr/>
          <p:nvPr/>
        </p:nvSpPr>
        <p:spPr>
          <a:xfrm>
            <a:off x="3791536" y="885826"/>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0" name="Rechteck 59">
            <a:extLst>
              <a:ext uri="{FF2B5EF4-FFF2-40B4-BE49-F238E27FC236}">
                <a16:creationId xmlns:a16="http://schemas.microsoft.com/office/drawing/2014/main" id="{32EF3DD9-A032-094D-31E4-2E16A64B174A}"/>
              </a:ext>
            </a:extLst>
          </p:cNvPr>
          <p:cNvSpPr/>
          <p:nvPr/>
        </p:nvSpPr>
        <p:spPr>
          <a:xfrm>
            <a:off x="3102126" y="1522360"/>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1" name="Rechteck 60">
            <a:extLst>
              <a:ext uri="{FF2B5EF4-FFF2-40B4-BE49-F238E27FC236}">
                <a16:creationId xmlns:a16="http://schemas.microsoft.com/office/drawing/2014/main" id="{874AFEF4-5255-A935-DAB9-26A83FD71640}"/>
              </a:ext>
            </a:extLst>
          </p:cNvPr>
          <p:cNvSpPr/>
          <p:nvPr/>
        </p:nvSpPr>
        <p:spPr>
          <a:xfrm>
            <a:off x="3791536" y="1522360"/>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2" name="Rechteck 61">
            <a:extLst>
              <a:ext uri="{FF2B5EF4-FFF2-40B4-BE49-F238E27FC236}">
                <a16:creationId xmlns:a16="http://schemas.microsoft.com/office/drawing/2014/main" id="{67683596-FE49-FC62-662C-67B868B55630}"/>
              </a:ext>
            </a:extLst>
          </p:cNvPr>
          <p:cNvSpPr/>
          <p:nvPr/>
        </p:nvSpPr>
        <p:spPr>
          <a:xfrm>
            <a:off x="2412717" y="2158893"/>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3" name="Rechteck 62">
            <a:extLst>
              <a:ext uri="{FF2B5EF4-FFF2-40B4-BE49-F238E27FC236}">
                <a16:creationId xmlns:a16="http://schemas.microsoft.com/office/drawing/2014/main" id="{88E103AA-BA3B-6449-3123-588B35B44DD9}"/>
              </a:ext>
            </a:extLst>
          </p:cNvPr>
          <p:cNvSpPr/>
          <p:nvPr/>
        </p:nvSpPr>
        <p:spPr>
          <a:xfrm>
            <a:off x="3102126" y="2158893"/>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4" name="Rechteck 63">
            <a:extLst>
              <a:ext uri="{FF2B5EF4-FFF2-40B4-BE49-F238E27FC236}">
                <a16:creationId xmlns:a16="http://schemas.microsoft.com/office/drawing/2014/main" id="{A820E91B-0F75-B728-C572-AF38520BEAE0}"/>
              </a:ext>
            </a:extLst>
          </p:cNvPr>
          <p:cNvSpPr/>
          <p:nvPr/>
        </p:nvSpPr>
        <p:spPr>
          <a:xfrm>
            <a:off x="3791536" y="2158893"/>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5" name="Rechteck 64">
            <a:extLst>
              <a:ext uri="{FF2B5EF4-FFF2-40B4-BE49-F238E27FC236}">
                <a16:creationId xmlns:a16="http://schemas.microsoft.com/office/drawing/2014/main" id="{2ABA3EC2-77D7-0A8E-746F-EDB01D520C86}"/>
              </a:ext>
            </a:extLst>
          </p:cNvPr>
          <p:cNvSpPr/>
          <p:nvPr/>
        </p:nvSpPr>
        <p:spPr>
          <a:xfrm>
            <a:off x="2412717" y="2795426"/>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6" name="Rechteck 65">
            <a:extLst>
              <a:ext uri="{FF2B5EF4-FFF2-40B4-BE49-F238E27FC236}">
                <a16:creationId xmlns:a16="http://schemas.microsoft.com/office/drawing/2014/main" id="{EF715DD5-50CD-8557-FB59-7E465010F3EA}"/>
              </a:ext>
            </a:extLst>
          </p:cNvPr>
          <p:cNvSpPr/>
          <p:nvPr/>
        </p:nvSpPr>
        <p:spPr>
          <a:xfrm>
            <a:off x="3102126" y="2795426"/>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7" name="Rechteck 66">
            <a:extLst>
              <a:ext uri="{FF2B5EF4-FFF2-40B4-BE49-F238E27FC236}">
                <a16:creationId xmlns:a16="http://schemas.microsoft.com/office/drawing/2014/main" id="{8EEE3E79-81E0-B763-D088-8C68A5FAB6A7}"/>
              </a:ext>
            </a:extLst>
          </p:cNvPr>
          <p:cNvSpPr/>
          <p:nvPr/>
        </p:nvSpPr>
        <p:spPr>
          <a:xfrm>
            <a:off x="3791536" y="2795426"/>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8" name="Rechteck 67">
            <a:extLst>
              <a:ext uri="{FF2B5EF4-FFF2-40B4-BE49-F238E27FC236}">
                <a16:creationId xmlns:a16="http://schemas.microsoft.com/office/drawing/2014/main" id="{8ED40592-40AA-BA9C-F93D-A766640D979B}"/>
              </a:ext>
            </a:extLst>
          </p:cNvPr>
          <p:cNvSpPr/>
          <p:nvPr/>
        </p:nvSpPr>
        <p:spPr>
          <a:xfrm>
            <a:off x="2412717" y="3431960"/>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69" name="Rechteck 68">
            <a:extLst>
              <a:ext uri="{FF2B5EF4-FFF2-40B4-BE49-F238E27FC236}">
                <a16:creationId xmlns:a16="http://schemas.microsoft.com/office/drawing/2014/main" id="{37E83EA4-7F19-2778-AB3B-D7F5908E7B57}"/>
              </a:ext>
            </a:extLst>
          </p:cNvPr>
          <p:cNvSpPr/>
          <p:nvPr/>
        </p:nvSpPr>
        <p:spPr>
          <a:xfrm>
            <a:off x="3102126" y="3431960"/>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0" name="Rechteck 69">
            <a:extLst>
              <a:ext uri="{FF2B5EF4-FFF2-40B4-BE49-F238E27FC236}">
                <a16:creationId xmlns:a16="http://schemas.microsoft.com/office/drawing/2014/main" id="{A9B3DBD1-A1BD-6730-8973-85E262F7182B}"/>
              </a:ext>
            </a:extLst>
          </p:cNvPr>
          <p:cNvSpPr/>
          <p:nvPr/>
        </p:nvSpPr>
        <p:spPr>
          <a:xfrm>
            <a:off x="3791536" y="3431960"/>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1" name="Rechteck 70">
            <a:extLst>
              <a:ext uri="{FF2B5EF4-FFF2-40B4-BE49-F238E27FC236}">
                <a16:creationId xmlns:a16="http://schemas.microsoft.com/office/drawing/2014/main" id="{F4597B56-9ED3-D10E-99E0-78345DA24C19}"/>
              </a:ext>
            </a:extLst>
          </p:cNvPr>
          <p:cNvSpPr/>
          <p:nvPr/>
        </p:nvSpPr>
        <p:spPr>
          <a:xfrm>
            <a:off x="2412717" y="4068493"/>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2" name="Rechteck 71">
            <a:extLst>
              <a:ext uri="{FF2B5EF4-FFF2-40B4-BE49-F238E27FC236}">
                <a16:creationId xmlns:a16="http://schemas.microsoft.com/office/drawing/2014/main" id="{D41CD704-EDFD-5057-91B0-E2207E746444}"/>
              </a:ext>
            </a:extLst>
          </p:cNvPr>
          <p:cNvSpPr/>
          <p:nvPr/>
        </p:nvSpPr>
        <p:spPr>
          <a:xfrm>
            <a:off x="3102126" y="4068493"/>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3" name="Rechteck 72">
            <a:extLst>
              <a:ext uri="{FF2B5EF4-FFF2-40B4-BE49-F238E27FC236}">
                <a16:creationId xmlns:a16="http://schemas.microsoft.com/office/drawing/2014/main" id="{2DC19899-33D0-3598-7AD9-971B5274BE48}"/>
              </a:ext>
            </a:extLst>
          </p:cNvPr>
          <p:cNvSpPr/>
          <p:nvPr/>
        </p:nvSpPr>
        <p:spPr>
          <a:xfrm>
            <a:off x="3791536" y="4068493"/>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4" name="Rechteck 73">
            <a:extLst>
              <a:ext uri="{FF2B5EF4-FFF2-40B4-BE49-F238E27FC236}">
                <a16:creationId xmlns:a16="http://schemas.microsoft.com/office/drawing/2014/main" id="{97EB2BF5-8D07-CD0B-F8A4-B8EA86B312AE}"/>
              </a:ext>
            </a:extLst>
          </p:cNvPr>
          <p:cNvSpPr/>
          <p:nvPr/>
        </p:nvSpPr>
        <p:spPr>
          <a:xfrm>
            <a:off x="2412717" y="4705026"/>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5" name="Rechteck 74">
            <a:extLst>
              <a:ext uri="{FF2B5EF4-FFF2-40B4-BE49-F238E27FC236}">
                <a16:creationId xmlns:a16="http://schemas.microsoft.com/office/drawing/2014/main" id="{ADC9D1CB-9163-840F-3C3C-DEF59D936579}"/>
              </a:ext>
            </a:extLst>
          </p:cNvPr>
          <p:cNvSpPr/>
          <p:nvPr/>
        </p:nvSpPr>
        <p:spPr>
          <a:xfrm>
            <a:off x="3102126" y="4705026"/>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6" name="Rechteck 75">
            <a:extLst>
              <a:ext uri="{FF2B5EF4-FFF2-40B4-BE49-F238E27FC236}">
                <a16:creationId xmlns:a16="http://schemas.microsoft.com/office/drawing/2014/main" id="{E5347D65-274F-96DA-C3CB-8C5C8197A886}"/>
              </a:ext>
            </a:extLst>
          </p:cNvPr>
          <p:cNvSpPr/>
          <p:nvPr/>
        </p:nvSpPr>
        <p:spPr>
          <a:xfrm>
            <a:off x="3791536" y="4705026"/>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7" name="Rechteck 76">
            <a:extLst>
              <a:ext uri="{FF2B5EF4-FFF2-40B4-BE49-F238E27FC236}">
                <a16:creationId xmlns:a16="http://schemas.microsoft.com/office/drawing/2014/main" id="{6172FB46-07EC-14FF-BD4A-51D11AAE925C}"/>
              </a:ext>
            </a:extLst>
          </p:cNvPr>
          <p:cNvSpPr/>
          <p:nvPr/>
        </p:nvSpPr>
        <p:spPr>
          <a:xfrm>
            <a:off x="2412717" y="5341560"/>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8" name="Rechteck 77">
            <a:extLst>
              <a:ext uri="{FF2B5EF4-FFF2-40B4-BE49-F238E27FC236}">
                <a16:creationId xmlns:a16="http://schemas.microsoft.com/office/drawing/2014/main" id="{FBD9717B-67B7-6577-D654-EE0C7699B402}"/>
              </a:ext>
            </a:extLst>
          </p:cNvPr>
          <p:cNvSpPr/>
          <p:nvPr/>
        </p:nvSpPr>
        <p:spPr>
          <a:xfrm>
            <a:off x="3102126" y="5341560"/>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79" name="Rechteck 78">
            <a:extLst>
              <a:ext uri="{FF2B5EF4-FFF2-40B4-BE49-F238E27FC236}">
                <a16:creationId xmlns:a16="http://schemas.microsoft.com/office/drawing/2014/main" id="{B11AA125-3DB1-6B71-7B64-C6E9BB845BC3}"/>
              </a:ext>
            </a:extLst>
          </p:cNvPr>
          <p:cNvSpPr/>
          <p:nvPr/>
        </p:nvSpPr>
        <p:spPr>
          <a:xfrm>
            <a:off x="3791536" y="5341560"/>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80" name="Rechteck 79">
            <a:extLst>
              <a:ext uri="{FF2B5EF4-FFF2-40B4-BE49-F238E27FC236}">
                <a16:creationId xmlns:a16="http://schemas.microsoft.com/office/drawing/2014/main" id="{6A3A84AA-8E3F-68F1-3393-6C55FFA3D12B}"/>
              </a:ext>
            </a:extLst>
          </p:cNvPr>
          <p:cNvSpPr/>
          <p:nvPr/>
        </p:nvSpPr>
        <p:spPr>
          <a:xfrm>
            <a:off x="2412717" y="5978093"/>
            <a:ext cx="599409" cy="546533"/>
          </a:xfrm>
          <a:prstGeom prst="rect">
            <a:avLst/>
          </a:prstGeom>
          <a:solidFill>
            <a:srgbClr val="FF0000">
              <a:alpha val="9804"/>
            </a:srgb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81" name="Rechteck 80">
            <a:extLst>
              <a:ext uri="{FF2B5EF4-FFF2-40B4-BE49-F238E27FC236}">
                <a16:creationId xmlns:a16="http://schemas.microsoft.com/office/drawing/2014/main" id="{549EF6DD-3B62-764E-7746-53EBA2C3DF8C}"/>
              </a:ext>
            </a:extLst>
          </p:cNvPr>
          <p:cNvSpPr/>
          <p:nvPr/>
        </p:nvSpPr>
        <p:spPr>
          <a:xfrm>
            <a:off x="3102126" y="5978093"/>
            <a:ext cx="599409" cy="546533"/>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
        <p:nvSpPr>
          <p:cNvPr id="82" name="Rechteck 81">
            <a:extLst>
              <a:ext uri="{FF2B5EF4-FFF2-40B4-BE49-F238E27FC236}">
                <a16:creationId xmlns:a16="http://schemas.microsoft.com/office/drawing/2014/main" id="{D0EB6698-1C1C-EA1A-7782-BACAC100C15A}"/>
              </a:ext>
            </a:extLst>
          </p:cNvPr>
          <p:cNvSpPr/>
          <p:nvPr/>
        </p:nvSpPr>
        <p:spPr>
          <a:xfrm>
            <a:off x="3791536" y="5978093"/>
            <a:ext cx="599409" cy="54653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3200" b="1" dirty="0">
              <a:solidFill>
                <a:schemeClr val="tx1"/>
              </a:solidFill>
            </a:endParaRPr>
          </a:p>
        </p:txBody>
      </p:sp>
    </p:spTree>
    <p:extLst>
      <p:ext uri="{BB962C8B-B14F-4D97-AF65-F5344CB8AC3E}">
        <p14:creationId xmlns:p14="http://schemas.microsoft.com/office/powerpoint/2010/main" val="221167662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124</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929936"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Bist du mit deiner aktuellen Arbeitsweise auf Erfolgskurs?</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Erfolgskurs</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grpSp>
        <p:nvGrpSpPr>
          <p:cNvPr id="3" name="Gruppieren 2">
            <a:extLst>
              <a:ext uri="{FF2B5EF4-FFF2-40B4-BE49-F238E27FC236}">
                <a16:creationId xmlns:a16="http://schemas.microsoft.com/office/drawing/2014/main" id="{EC9F4DCC-24DF-F1AD-E635-A69049715485}"/>
              </a:ext>
            </a:extLst>
          </p:cNvPr>
          <p:cNvGrpSpPr/>
          <p:nvPr/>
        </p:nvGrpSpPr>
        <p:grpSpPr>
          <a:xfrm>
            <a:off x="1238457" y="1765952"/>
            <a:ext cx="7429085" cy="3980531"/>
            <a:chOff x="1972605" y="1735529"/>
            <a:chExt cx="7429085" cy="3980531"/>
          </a:xfrm>
        </p:grpSpPr>
        <p:sp>
          <p:nvSpPr>
            <p:cNvPr id="8" name="Shape 121">
              <a:extLst>
                <a:ext uri="{FF2B5EF4-FFF2-40B4-BE49-F238E27FC236}">
                  <a16:creationId xmlns:a16="http://schemas.microsoft.com/office/drawing/2014/main" id="{F1DDD370-3C25-EC07-76B9-EE67AD98B136}"/>
                </a:ext>
              </a:extLst>
            </p:cNvPr>
            <p:cNvSpPr/>
            <p:nvPr/>
          </p:nvSpPr>
          <p:spPr>
            <a:xfrm>
              <a:off x="3366878" y="3757985"/>
              <a:ext cx="4765576" cy="0"/>
            </a:xfrm>
            <a:prstGeom prst="line">
              <a:avLst/>
            </a:prstGeom>
            <a:ln w="57150">
              <a:solidFill>
                <a:schemeClr val="bg1">
                  <a:lumMod val="75000"/>
                </a:schemeClr>
              </a:solidFill>
              <a:miter lim="400000"/>
              <a:tailEnd type="stealth"/>
            </a:ln>
          </p:spPr>
          <p:txBody>
            <a:bodyPr lIns="71437" tIns="71437" rIns="71437" bIns="71437" anchor="ctr"/>
            <a:lstStyle/>
            <a:p>
              <a:pPr marL="0" marR="0" lvl="0" indent="0" algn="ctr" defTabSz="821531" eaLnBrk="1" fontAlgn="auto" latinLnBrk="0" hangingPunct="0">
                <a:lnSpc>
                  <a:spcPct val="100000"/>
                </a:lnSpc>
                <a:spcBef>
                  <a:spcPts val="0"/>
                </a:spcBef>
                <a:spcAft>
                  <a:spcPts val="0"/>
                </a:spcAft>
                <a:buClrTx/>
                <a:buSzTx/>
                <a:buFontTx/>
                <a:buNone/>
                <a:tabLst/>
                <a:defRPr sz="3200"/>
              </a:pPr>
              <a:endParaRPr kumimoji="0" sz="2000" b="0" i="0" u="none" strike="noStrike" kern="0" cap="none" spc="0" normalizeH="0" baseline="0" noProof="0">
                <a:ln>
                  <a:noFill/>
                </a:ln>
                <a:solidFill>
                  <a:srgbClr val="000000"/>
                </a:solidFill>
                <a:effectLst/>
                <a:uLnTx/>
                <a:uFillTx/>
                <a:latin typeface="+mj-lt"/>
                <a:sym typeface="Helvetica Light"/>
              </a:endParaRPr>
            </a:p>
          </p:txBody>
        </p:sp>
        <p:sp>
          <p:nvSpPr>
            <p:cNvPr id="9" name="Shape 124">
              <a:extLst>
                <a:ext uri="{FF2B5EF4-FFF2-40B4-BE49-F238E27FC236}">
                  <a16:creationId xmlns:a16="http://schemas.microsoft.com/office/drawing/2014/main" id="{F7325856-67D0-34EC-E495-5721504ABA00}"/>
                </a:ext>
              </a:extLst>
            </p:cNvPr>
            <p:cNvSpPr/>
            <p:nvPr/>
          </p:nvSpPr>
          <p:spPr>
            <a:xfrm>
              <a:off x="8373945" y="1735529"/>
              <a:ext cx="1027745" cy="866415"/>
            </a:xfrm>
            <a:prstGeom prst="rect">
              <a:avLst/>
            </a:prstGeom>
            <a:noFill/>
            <a:ln w="38100">
              <a:solidFill>
                <a:schemeClr val="accent6">
                  <a:lumMod val="75000"/>
                </a:schemeClr>
              </a:solidFill>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algn="ctr" defTabSz="821531" hangingPunct="0"/>
              <a:r>
                <a:rPr lang="de-DE" sz="1400" kern="0" dirty="0">
                  <a:solidFill>
                    <a:srgbClr val="00A500"/>
                  </a:solidFill>
                  <a:latin typeface="+mj-lt"/>
                </a:rPr>
                <a:t>Gewinner</a:t>
              </a:r>
              <a:endParaRPr sz="1400" kern="0" dirty="0">
                <a:solidFill>
                  <a:srgbClr val="00A500"/>
                </a:solidFill>
                <a:latin typeface="+mj-lt"/>
              </a:endParaRPr>
            </a:p>
          </p:txBody>
        </p:sp>
        <p:sp>
          <p:nvSpPr>
            <p:cNvPr id="10" name="Shape 126">
              <a:extLst>
                <a:ext uri="{FF2B5EF4-FFF2-40B4-BE49-F238E27FC236}">
                  <a16:creationId xmlns:a16="http://schemas.microsoft.com/office/drawing/2014/main" id="{C9C362D3-B4BA-CAEA-9DE3-AFFF4BD39421}"/>
                </a:ext>
              </a:extLst>
            </p:cNvPr>
            <p:cNvSpPr/>
            <p:nvPr/>
          </p:nvSpPr>
          <p:spPr>
            <a:xfrm>
              <a:off x="8373945" y="4914028"/>
              <a:ext cx="1027745" cy="802032"/>
            </a:xfrm>
            <a:prstGeom prst="rect">
              <a:avLst/>
            </a:prstGeom>
            <a:noFill/>
            <a:ln w="38100">
              <a:solidFill>
                <a:srgbClr val="C00000"/>
              </a:solidFill>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r>
                <a:rPr kumimoji="0" lang="de-DE" sz="1400" b="1" i="0" u="none" strike="noStrike" kern="0" cap="none" spc="0" normalizeH="0" baseline="0" noProof="0" dirty="0">
                  <a:ln>
                    <a:noFill/>
                  </a:ln>
                  <a:solidFill>
                    <a:srgbClr val="C00000"/>
                  </a:solidFill>
                  <a:effectLst/>
                  <a:uLnTx/>
                  <a:uFillTx/>
                  <a:latin typeface="+mj-lt"/>
                  <a:sym typeface="Helvetica"/>
                </a:rPr>
                <a:t>Verlierer</a:t>
              </a:r>
              <a:endParaRPr kumimoji="0" sz="1400" b="1" i="0" u="none" strike="noStrike" kern="0" cap="none" spc="0" normalizeH="0" baseline="0" noProof="0" dirty="0">
                <a:ln>
                  <a:noFill/>
                </a:ln>
                <a:solidFill>
                  <a:srgbClr val="C00000"/>
                </a:solidFill>
                <a:effectLst/>
                <a:uLnTx/>
                <a:uFillTx/>
                <a:latin typeface="+mj-lt"/>
                <a:sym typeface="Helvetica"/>
              </a:endParaRPr>
            </a:p>
          </p:txBody>
        </p:sp>
        <p:sp>
          <p:nvSpPr>
            <p:cNvPr id="11" name="Shape 128">
              <a:extLst>
                <a:ext uri="{FF2B5EF4-FFF2-40B4-BE49-F238E27FC236}">
                  <a16:creationId xmlns:a16="http://schemas.microsoft.com/office/drawing/2014/main" id="{4A052786-73CC-1885-FAE2-8CCA218BD538}"/>
                </a:ext>
              </a:extLst>
            </p:cNvPr>
            <p:cNvSpPr/>
            <p:nvPr/>
          </p:nvSpPr>
          <p:spPr>
            <a:xfrm>
              <a:off x="3367591" y="2277287"/>
              <a:ext cx="4774898" cy="1272322"/>
            </a:xfrm>
            <a:custGeom>
              <a:avLst/>
              <a:gdLst/>
              <a:ahLst/>
              <a:cxnLst>
                <a:cxn ang="0">
                  <a:pos x="wd2" y="hd2"/>
                </a:cxn>
                <a:cxn ang="5400000">
                  <a:pos x="wd2" y="hd2"/>
                </a:cxn>
                <a:cxn ang="10800000">
                  <a:pos x="wd2" y="hd2"/>
                </a:cxn>
                <a:cxn ang="16200000">
                  <a:pos x="wd2" y="hd2"/>
                </a:cxn>
              </a:cxnLst>
              <a:rect l="0" t="0" r="r" b="b"/>
              <a:pathLst>
                <a:path w="21600" h="21202" extrusionOk="0">
                  <a:moveTo>
                    <a:pt x="0" y="21053"/>
                  </a:moveTo>
                  <a:cubicBezTo>
                    <a:pt x="3156" y="21600"/>
                    <a:pt x="6317" y="20640"/>
                    <a:pt x="9420" y="18191"/>
                  </a:cubicBezTo>
                  <a:cubicBezTo>
                    <a:pt x="13686" y="14824"/>
                    <a:pt x="17797" y="8684"/>
                    <a:pt x="21600" y="0"/>
                  </a:cubicBezTo>
                </a:path>
              </a:pathLst>
            </a:custGeom>
            <a:ln w="57150">
              <a:solidFill>
                <a:srgbClr val="00882B"/>
              </a:solidFill>
              <a:miter lim="400000"/>
              <a:tailEnd type="stealth"/>
            </a:ln>
          </p:spPr>
          <p:txBody>
            <a:bodyPr lIns="71437" tIns="71437" rIns="71437" bIns="71437" anchor="ctr"/>
            <a:lstStyle/>
            <a:p>
              <a:pPr marL="0" marR="0" lvl="0" indent="0" algn="ctr" defTabSz="821531" eaLnBrk="1" fontAlgn="auto" latinLnBrk="0" hangingPunct="0">
                <a:lnSpc>
                  <a:spcPct val="100000"/>
                </a:lnSpc>
                <a:spcBef>
                  <a:spcPts val="0"/>
                </a:spcBef>
                <a:spcAft>
                  <a:spcPts val="0"/>
                </a:spcAft>
                <a:buClrTx/>
                <a:buSzTx/>
                <a:buFontTx/>
                <a:buNone/>
                <a:tabLst/>
                <a:defRPr sz="3200"/>
              </a:pPr>
              <a:endParaRPr kumimoji="0" sz="2000" b="0" i="0" u="none" strike="noStrike" kern="0" cap="none" spc="0" normalizeH="0" baseline="0" noProof="0">
                <a:ln>
                  <a:noFill/>
                </a:ln>
                <a:solidFill>
                  <a:srgbClr val="000000"/>
                </a:solidFill>
                <a:effectLst/>
                <a:uLnTx/>
                <a:uFillTx/>
                <a:latin typeface="+mj-lt"/>
                <a:sym typeface="Helvetica Light"/>
              </a:endParaRPr>
            </a:p>
          </p:txBody>
        </p:sp>
        <p:sp>
          <p:nvSpPr>
            <p:cNvPr id="12" name="Shape 130">
              <a:extLst>
                <a:ext uri="{FF2B5EF4-FFF2-40B4-BE49-F238E27FC236}">
                  <a16:creationId xmlns:a16="http://schemas.microsoft.com/office/drawing/2014/main" id="{D0B34767-109B-B20E-5153-252CB7AC3801}"/>
                </a:ext>
              </a:extLst>
            </p:cNvPr>
            <p:cNvSpPr/>
            <p:nvPr/>
          </p:nvSpPr>
          <p:spPr>
            <a:xfrm rot="10800000" flipH="1">
              <a:off x="3367591" y="3966363"/>
              <a:ext cx="4774898" cy="1272322"/>
            </a:xfrm>
            <a:custGeom>
              <a:avLst/>
              <a:gdLst/>
              <a:ahLst/>
              <a:cxnLst>
                <a:cxn ang="0">
                  <a:pos x="wd2" y="hd2"/>
                </a:cxn>
                <a:cxn ang="5400000">
                  <a:pos x="wd2" y="hd2"/>
                </a:cxn>
                <a:cxn ang="10800000">
                  <a:pos x="wd2" y="hd2"/>
                </a:cxn>
                <a:cxn ang="16200000">
                  <a:pos x="wd2" y="hd2"/>
                </a:cxn>
              </a:cxnLst>
              <a:rect l="0" t="0" r="r" b="b"/>
              <a:pathLst>
                <a:path w="21600" h="21202" extrusionOk="0">
                  <a:moveTo>
                    <a:pt x="0" y="21053"/>
                  </a:moveTo>
                  <a:cubicBezTo>
                    <a:pt x="3156" y="21600"/>
                    <a:pt x="6317" y="20640"/>
                    <a:pt x="9420" y="18191"/>
                  </a:cubicBezTo>
                  <a:cubicBezTo>
                    <a:pt x="13686" y="14824"/>
                    <a:pt x="17797" y="8684"/>
                    <a:pt x="21600" y="0"/>
                  </a:cubicBezTo>
                </a:path>
              </a:pathLst>
            </a:custGeom>
            <a:ln w="57150">
              <a:solidFill>
                <a:srgbClr val="C82506"/>
              </a:solidFill>
              <a:miter lim="400000"/>
              <a:tailEnd type="stealth"/>
            </a:ln>
          </p:spPr>
          <p:txBody>
            <a:bodyPr lIns="71437" tIns="71437" rIns="71437" bIns="71437" anchor="ctr"/>
            <a:lstStyle/>
            <a:p>
              <a:pPr marL="0" marR="0" lvl="0" indent="0" algn="ctr" defTabSz="821531" eaLnBrk="1" fontAlgn="auto" latinLnBrk="0" hangingPunct="0">
                <a:lnSpc>
                  <a:spcPct val="100000"/>
                </a:lnSpc>
                <a:spcBef>
                  <a:spcPts val="0"/>
                </a:spcBef>
                <a:spcAft>
                  <a:spcPts val="0"/>
                </a:spcAft>
                <a:buClrTx/>
                <a:buSzTx/>
                <a:buFontTx/>
                <a:buNone/>
                <a:tabLst/>
                <a:defRPr sz="3200"/>
              </a:pPr>
              <a:endParaRPr kumimoji="0" sz="2000" b="0" i="0" u="none" strike="noStrike" kern="0" cap="none" spc="0" normalizeH="0" baseline="0" noProof="0">
                <a:ln>
                  <a:noFill/>
                </a:ln>
                <a:solidFill>
                  <a:srgbClr val="000000"/>
                </a:solidFill>
                <a:effectLst/>
                <a:uLnTx/>
                <a:uFillTx/>
                <a:latin typeface="+mj-lt"/>
                <a:sym typeface="Helvetica Light"/>
              </a:endParaRPr>
            </a:p>
          </p:txBody>
        </p:sp>
        <p:sp>
          <p:nvSpPr>
            <p:cNvPr id="22" name="Shape 120">
              <a:extLst>
                <a:ext uri="{FF2B5EF4-FFF2-40B4-BE49-F238E27FC236}">
                  <a16:creationId xmlns:a16="http://schemas.microsoft.com/office/drawing/2014/main" id="{7192C8E5-9649-F596-CA19-AE994BAA7A6A}"/>
                </a:ext>
              </a:extLst>
            </p:cNvPr>
            <p:cNvSpPr/>
            <p:nvPr/>
          </p:nvSpPr>
          <p:spPr>
            <a:xfrm>
              <a:off x="1972605" y="3283129"/>
              <a:ext cx="1027745" cy="866415"/>
            </a:xfrm>
            <a:prstGeom prst="rect">
              <a:avLst/>
            </a:prstGeom>
            <a:ln w="57150">
              <a:solidFill>
                <a:schemeClr val="bg1">
                  <a:lumMod val="75000"/>
                </a:schemeClr>
              </a:solidFill>
              <a:miter lim="400000"/>
              <a:tailEnd type="stealth"/>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algn="ctr" defTabSz="821531" hangingPunct="0"/>
              <a:r>
                <a:rPr lang="de-DE" sz="1400" kern="0" dirty="0">
                  <a:solidFill>
                    <a:schemeClr val="bg1">
                      <a:lumMod val="50000"/>
                    </a:schemeClr>
                  </a:solidFill>
                  <a:latin typeface="+mj-lt"/>
                </a:rPr>
                <a:t>Heute</a:t>
              </a:r>
              <a:endParaRPr sz="2000" kern="0" dirty="0">
                <a:solidFill>
                  <a:schemeClr val="bg1">
                    <a:lumMod val="50000"/>
                  </a:schemeClr>
                </a:solidFill>
                <a:latin typeface="+mj-lt"/>
              </a:endParaRPr>
            </a:p>
          </p:txBody>
        </p:sp>
        <p:sp>
          <p:nvSpPr>
            <p:cNvPr id="5" name="Shape 120">
              <a:extLst>
                <a:ext uri="{FF2B5EF4-FFF2-40B4-BE49-F238E27FC236}">
                  <a16:creationId xmlns:a16="http://schemas.microsoft.com/office/drawing/2014/main" id="{91F6D6FA-2DBC-C15F-B36C-9C2EDDF33AC5}"/>
                </a:ext>
              </a:extLst>
            </p:cNvPr>
            <p:cNvSpPr/>
            <p:nvPr/>
          </p:nvSpPr>
          <p:spPr>
            <a:xfrm>
              <a:off x="8373944" y="3324777"/>
              <a:ext cx="1027745" cy="866415"/>
            </a:xfrm>
            <a:prstGeom prst="rect">
              <a:avLst/>
            </a:prstGeom>
            <a:ln w="57150">
              <a:solidFill>
                <a:schemeClr val="bg1">
                  <a:lumMod val="75000"/>
                </a:schemeClr>
              </a:solidFill>
              <a:miter lim="400000"/>
              <a:tailEnd type="stealth"/>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algn="ctr" defTabSz="821531" hangingPunct="0"/>
              <a:r>
                <a:rPr lang="de-DE" sz="1400" kern="0" dirty="0">
                  <a:solidFill>
                    <a:schemeClr val="bg1">
                      <a:lumMod val="50000"/>
                    </a:schemeClr>
                  </a:solidFill>
                  <a:latin typeface="+mj-lt"/>
                </a:rPr>
                <a:t>in 12 Monaten</a:t>
              </a:r>
              <a:endParaRPr sz="2000" kern="0" dirty="0">
                <a:solidFill>
                  <a:schemeClr val="bg1">
                    <a:lumMod val="50000"/>
                  </a:schemeClr>
                </a:solidFill>
                <a:latin typeface="+mj-lt"/>
              </a:endParaRPr>
            </a:p>
          </p:txBody>
        </p:sp>
      </p:grpSp>
    </p:spTree>
    <p:extLst>
      <p:ext uri="{BB962C8B-B14F-4D97-AF65-F5344CB8AC3E}">
        <p14:creationId xmlns:p14="http://schemas.microsoft.com/office/powerpoint/2010/main" val="242757030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125</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929936"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Die Säge schärfen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Wie geht‘s weiter …</a:t>
            </a:r>
          </a:p>
        </p:txBody>
      </p:sp>
      <p:sp>
        <p:nvSpPr>
          <p:cNvPr id="267" name="Rechteck 266">
            <a:extLst>
              <a:ext uri="{FF2B5EF4-FFF2-40B4-BE49-F238E27FC236}">
                <a16:creationId xmlns:a16="http://schemas.microsoft.com/office/drawing/2014/main" id="{5B1BA29A-AC15-443F-A117-6829EA977F22}"/>
              </a:ext>
            </a:extLst>
          </p:cNvPr>
          <p:cNvSpPr/>
          <p:nvPr/>
        </p:nvSpPr>
        <p:spPr>
          <a:xfrm>
            <a:off x="344488" y="886383"/>
            <a:ext cx="9215437" cy="563824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CFE02DC4-9563-55DD-E972-B94CE0EFAA8B}"/>
              </a:ext>
            </a:extLst>
          </p:cNvPr>
          <p:cNvSpPr/>
          <p:nvPr/>
        </p:nvSpPr>
        <p:spPr>
          <a:xfrm>
            <a:off x="2542282" y="1630847"/>
            <a:ext cx="4819848" cy="4149311"/>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400"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„Ein Mann geht im Wald spazieren. Nach einer Weile sieht er einen Holzfäller, der intensiv und sehr angestrengt an einem Baumstamm sägt. Er stöhnt und schwitzt und hat offensichtlich viel Mühe mit seiner Arbeit.</a:t>
            </a:r>
          </a:p>
          <a:p>
            <a:pPr algn="ctr">
              <a:spcBef>
                <a:spcPts val="600"/>
              </a:spcBef>
            </a:pPr>
            <a:br>
              <a:rPr lang="de-DE" sz="1400"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br>
            <a:r>
              <a:rPr lang="de-DE" sz="1400"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Der Spaziergänger tritt etwas näher heran, und erkennt schnell die Ursache und sagt zum Holzfäller: “Guten Tag. Ich sehe, dass Sie sich Ihre Arbeit unnötig schwer machen. Ihre Säge ist stumpf – warum schärfen Sie sie nicht?”</a:t>
            </a:r>
            <a:br>
              <a:rPr lang="de-DE" sz="1400"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br>
            <a:endParaRPr lang="de-DE" sz="1400"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400"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Der Holzfäller schaute nicht einmal hoch, sondern zischt nur durch die Zähne: “Ich habe keine Zeit, die Säge zu schärfen. Ich muss sägen!”</a:t>
            </a:r>
            <a:endParaRPr lang="de-DE" sz="14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feld 4">
            <a:extLst>
              <a:ext uri="{FF2B5EF4-FFF2-40B4-BE49-F238E27FC236}">
                <a16:creationId xmlns:a16="http://schemas.microsoft.com/office/drawing/2014/main" id="{00D605AF-2227-213F-6D3B-52A668402670}"/>
              </a:ext>
            </a:extLst>
          </p:cNvPr>
          <p:cNvSpPr txBox="1"/>
          <p:nvPr/>
        </p:nvSpPr>
        <p:spPr>
          <a:xfrm>
            <a:off x="7256796" y="5780158"/>
            <a:ext cx="2304717" cy="248832"/>
          </a:xfrm>
          <a:prstGeom prst="rect">
            <a:avLst/>
          </a:prstGeom>
          <a:noFill/>
        </p:spPr>
        <p:txBody>
          <a:bodyPr wrap="none" lIns="72000" tIns="72000" rIns="72000" bIns="72000" rtlCol="0">
            <a:noAutofit/>
          </a:bodyPr>
          <a:lstStyle/>
          <a:p>
            <a:pPr algn="r">
              <a:spcBef>
                <a:spcPts val="600"/>
              </a:spcBef>
            </a:pPr>
            <a:r>
              <a:rPr lang="de-DE" sz="800" dirty="0"/>
              <a:t>Quelle: Stephen Covey</a:t>
            </a:r>
          </a:p>
        </p:txBody>
      </p:sp>
      <p:sp>
        <p:nvSpPr>
          <p:cNvPr id="8" name="Rechteck 7">
            <a:extLst>
              <a:ext uri="{FF2B5EF4-FFF2-40B4-BE49-F238E27FC236}">
                <a16:creationId xmlns:a16="http://schemas.microsoft.com/office/drawing/2014/main" id="{5FF696A7-9AAB-45F4-C6B7-7F8A0FB4B7F3}"/>
              </a:ext>
            </a:extLst>
          </p:cNvPr>
          <p:cNvSpPr/>
          <p:nvPr/>
        </p:nvSpPr>
        <p:spPr>
          <a:xfrm>
            <a:off x="344487" y="885826"/>
            <a:ext cx="9217025"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Kennst du die Geschichte vom Holzfäller?</a:t>
            </a:r>
          </a:p>
        </p:txBody>
      </p:sp>
      <p:sp>
        <p:nvSpPr>
          <p:cNvPr id="9" name="Rechteck 8">
            <a:extLst>
              <a:ext uri="{FF2B5EF4-FFF2-40B4-BE49-F238E27FC236}">
                <a16:creationId xmlns:a16="http://schemas.microsoft.com/office/drawing/2014/main" id="{0A0580A8-28D4-1A6E-2144-1F558DF47BA9}"/>
              </a:ext>
            </a:extLst>
          </p:cNvPr>
          <p:cNvSpPr/>
          <p:nvPr/>
        </p:nvSpPr>
        <p:spPr>
          <a:xfrm>
            <a:off x="344488" y="6175511"/>
            <a:ext cx="9215438" cy="36000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50" b="1" dirty="0">
                <a:solidFill>
                  <a:srgbClr val="44536F"/>
                </a:solidFill>
              </a:rPr>
              <a:t>Arbeitest du nur im Unternehmen und bist der Holzfäller oder arbeitest du regelmäßig am Unternehmer und schärfst die Säge?</a:t>
            </a:r>
          </a:p>
        </p:txBody>
      </p:sp>
    </p:spTree>
    <p:extLst>
      <p:ext uri="{BB962C8B-B14F-4D97-AF65-F5344CB8AC3E}">
        <p14:creationId xmlns:p14="http://schemas.microsoft.com/office/powerpoint/2010/main" val="425754930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F7F1C-6FA6-E7E6-A549-5CEB67A8825E}"/>
            </a:ext>
          </a:extLst>
        </p:cNvPr>
        <p:cNvGrpSpPr/>
        <p:nvPr/>
      </p:nvGrpSpPr>
      <p:grpSpPr>
        <a:xfrm>
          <a:off x="0" y="0"/>
          <a:ext cx="0" cy="0"/>
          <a:chOff x="0" y="0"/>
          <a:chExt cx="0" cy="0"/>
        </a:xfrm>
      </p:grpSpPr>
      <p:sp>
        <p:nvSpPr>
          <p:cNvPr id="15" name="Abgerundetes Rechteck 14">
            <a:extLst>
              <a:ext uri="{FF2B5EF4-FFF2-40B4-BE49-F238E27FC236}">
                <a16:creationId xmlns:a16="http://schemas.microsoft.com/office/drawing/2014/main" id="{9B0D5E18-9CBD-D324-11E5-EBCD224C59D5}"/>
              </a:ext>
            </a:extLst>
          </p:cNvPr>
          <p:cNvSpPr/>
          <p:nvPr/>
        </p:nvSpPr>
        <p:spPr>
          <a:xfrm>
            <a:off x="344488" y="2280150"/>
            <a:ext cx="2163068" cy="3994669"/>
          </a:xfrm>
          <a:prstGeom prst="roundRect">
            <a:avLst>
              <a:gd name="adj" fmla="val 1963"/>
            </a:avLst>
          </a:prstGeom>
          <a:solidFill>
            <a:schemeClr val="bg1"/>
          </a:solidFill>
          <a:ln w="10386" cap="flat">
            <a:solidFill>
              <a:schemeClr val="bg1">
                <a:lumMod val="75000"/>
              </a:schemeClr>
            </a:solidFill>
            <a:prstDash val="solid"/>
            <a:miter/>
          </a:ln>
        </p:spPr>
        <p:txBody>
          <a:bodyPr vert="horz" rtlCol="0" anchor="t"/>
          <a:lstStyle/>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Beratung &amp; Coaching</a:t>
            </a:r>
          </a:p>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Digitalisierung und Automatisierung</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endPar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Neukundengewinnung</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Vertrieb</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Kundenbetreuung</a:t>
            </a: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Strategie mit KI</a:t>
            </a:r>
          </a:p>
        </p:txBody>
      </p:sp>
      <p:sp>
        <p:nvSpPr>
          <p:cNvPr id="45" name="Abgerundetes Rechteck 44">
            <a:extLst>
              <a:ext uri="{FF2B5EF4-FFF2-40B4-BE49-F238E27FC236}">
                <a16:creationId xmlns:a16="http://schemas.microsoft.com/office/drawing/2014/main" id="{8FDACC81-B052-C787-3B3C-3617C3CE4094}"/>
              </a:ext>
            </a:extLst>
          </p:cNvPr>
          <p:cNvSpPr/>
          <p:nvPr/>
        </p:nvSpPr>
        <p:spPr>
          <a:xfrm>
            <a:off x="2687555" y="2280152"/>
            <a:ext cx="6861579" cy="1883054"/>
          </a:xfrm>
          <a:prstGeom prst="roundRect">
            <a:avLst>
              <a:gd name="adj" fmla="val 3125"/>
            </a:avLst>
          </a:prstGeom>
          <a:solidFill>
            <a:schemeClr val="accent4">
              <a:lumMod val="20000"/>
              <a:lumOff val="80000"/>
            </a:schemeClr>
          </a:solidFill>
          <a:ln w="10386" cap="flat">
            <a:solidFill>
              <a:srgbClr val="F7A600"/>
            </a:solidFill>
            <a:prstDash val="solid"/>
            <a:miter/>
          </a:ln>
        </p:spPr>
        <p:txBody>
          <a:bodyPr vert="horz" rtlCol="0" anchor="t"/>
          <a:lstStyle/>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Digitalisierungs-Begleitung</a:t>
            </a:r>
            <a:b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b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Starter-Programm</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Business-Programm</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Enterprise-Programm</a:t>
            </a:r>
          </a:p>
        </p:txBody>
      </p:sp>
      <p:sp>
        <p:nvSpPr>
          <p:cNvPr id="3" name="Fußzeilenplatzhalter 2">
            <a:extLst>
              <a:ext uri="{FF2B5EF4-FFF2-40B4-BE49-F238E27FC236}">
                <a16:creationId xmlns:a16="http://schemas.microsoft.com/office/drawing/2014/main" id="{AB868690-188A-BA12-115F-99D95DFFA828}"/>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B4CB212C-48D5-CC28-9992-3116F977FF71}"/>
              </a:ext>
            </a:extLst>
          </p:cNvPr>
          <p:cNvSpPr>
            <a:spLocks noGrp="1"/>
          </p:cNvSpPr>
          <p:nvPr>
            <p:ph type="sldNum" sz="quarter" idx="12"/>
          </p:nvPr>
        </p:nvSpPr>
        <p:spPr/>
        <p:txBody>
          <a:bodyPr/>
          <a:lstStyle/>
          <a:p>
            <a:r>
              <a:rPr lang="de-DE" dirty="0"/>
              <a:t>| </a:t>
            </a:r>
            <a:fld id="{9B27871B-0A92-486B-8675-F9E98A4A52EF}" type="slidenum">
              <a:rPr lang="de-DE" smtClean="0"/>
              <a:pPr/>
              <a:t>126</a:t>
            </a:fld>
            <a:endParaRPr lang="de-DE" dirty="0"/>
          </a:p>
        </p:txBody>
      </p:sp>
      <p:sp>
        <p:nvSpPr>
          <p:cNvPr id="2" name="Datumsplatzhalter 1">
            <a:extLst>
              <a:ext uri="{FF2B5EF4-FFF2-40B4-BE49-F238E27FC236}">
                <a16:creationId xmlns:a16="http://schemas.microsoft.com/office/drawing/2014/main" id="{091C700B-2AB6-C10C-595F-2378485B6E12}"/>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0D1825F4-35AC-1C60-D4AE-443ED07EE2F6}"/>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Schritte der Zusammenarbeit</a:t>
            </a:r>
          </a:p>
        </p:txBody>
      </p:sp>
      <p:sp>
        <p:nvSpPr>
          <p:cNvPr id="12" name="Titel 25">
            <a:extLst>
              <a:ext uri="{FF2B5EF4-FFF2-40B4-BE49-F238E27FC236}">
                <a16:creationId xmlns:a16="http://schemas.microsoft.com/office/drawing/2014/main" id="{E94128C5-4F2C-90C7-EDD2-953BAE10B542}"/>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42208595-D1AE-8E51-075B-A4397E108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Abgerundetes Rechteck 4">
            <a:extLst>
              <a:ext uri="{FF2B5EF4-FFF2-40B4-BE49-F238E27FC236}">
                <a16:creationId xmlns:a16="http://schemas.microsoft.com/office/drawing/2014/main" id="{84A62B1F-501B-8B89-194F-906C52D80F88}"/>
              </a:ext>
            </a:extLst>
          </p:cNvPr>
          <p:cNvSpPr/>
          <p:nvPr/>
        </p:nvSpPr>
        <p:spPr>
          <a:xfrm>
            <a:off x="344487" y="975824"/>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Kunden mit System</a:t>
            </a:r>
          </a:p>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Buch</a:t>
            </a:r>
          </a:p>
        </p:txBody>
      </p:sp>
      <p:sp>
        <p:nvSpPr>
          <p:cNvPr id="16" name="Abgerundetes Rechteck 15">
            <a:extLst>
              <a:ext uri="{FF2B5EF4-FFF2-40B4-BE49-F238E27FC236}">
                <a16:creationId xmlns:a16="http://schemas.microsoft.com/office/drawing/2014/main" id="{FE2174FE-B93F-F9C9-F0AF-E5818D042693}"/>
              </a:ext>
            </a:extLst>
          </p:cNvPr>
          <p:cNvSpPr/>
          <p:nvPr/>
        </p:nvSpPr>
        <p:spPr>
          <a:xfrm>
            <a:off x="2687555" y="975824"/>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Kunden mit System</a:t>
            </a:r>
            <a:b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b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Workshop</a:t>
            </a:r>
          </a:p>
        </p:txBody>
      </p:sp>
      <p:sp>
        <p:nvSpPr>
          <p:cNvPr id="17" name="Abgerundetes Rechteck 16">
            <a:extLst>
              <a:ext uri="{FF2B5EF4-FFF2-40B4-BE49-F238E27FC236}">
                <a16:creationId xmlns:a16="http://schemas.microsoft.com/office/drawing/2014/main" id="{28232AF1-CA65-D59A-85BB-2CF5B612B899}"/>
              </a:ext>
            </a:extLst>
          </p:cNvPr>
          <p:cNvSpPr/>
          <p:nvPr/>
        </p:nvSpPr>
        <p:spPr>
          <a:xfrm>
            <a:off x="5030623" y="975824"/>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Das perfekt digitalisierte Unternehmen</a:t>
            </a: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Workshop</a:t>
            </a:r>
          </a:p>
        </p:txBody>
      </p:sp>
      <p:sp>
        <p:nvSpPr>
          <p:cNvPr id="21" name="Abgerundetes Rechteck 20">
            <a:extLst>
              <a:ext uri="{FF2B5EF4-FFF2-40B4-BE49-F238E27FC236}">
                <a16:creationId xmlns:a16="http://schemas.microsoft.com/office/drawing/2014/main" id="{1D7EDD0A-E326-3526-B0D8-D0CC03D1B98E}"/>
              </a:ext>
            </a:extLst>
          </p:cNvPr>
          <p:cNvSpPr/>
          <p:nvPr/>
        </p:nvSpPr>
        <p:spPr>
          <a:xfrm>
            <a:off x="2680818" y="4391766"/>
            <a:ext cx="6880696" cy="1883054"/>
          </a:xfrm>
          <a:prstGeom prst="roundRect">
            <a:avLst>
              <a:gd name="adj" fmla="val 1849"/>
            </a:avLst>
          </a:prstGeom>
          <a:solidFill>
            <a:schemeClr val="accent5">
              <a:lumMod val="20000"/>
              <a:lumOff val="80000"/>
            </a:schemeClr>
          </a:solidFill>
          <a:ln w="10386" cap="flat">
            <a:solidFill>
              <a:srgbClr val="44536F"/>
            </a:solidFill>
            <a:prstDash val="solid"/>
            <a:miter/>
          </a:ln>
        </p:spPr>
        <p:txBody>
          <a:bodyPr vert="horz" rtlCol="0" anchor="t"/>
          <a:lstStyle/>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Situative technische Umsetzungs-Unterstützung</a:t>
            </a:r>
          </a:p>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Best-Practice-Lösungen / KI-Lösungen</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 </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Individuelle Lösungen</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Support / Coaching &amp; Schulung</a:t>
            </a:r>
          </a:p>
        </p:txBody>
      </p:sp>
      <p:sp>
        <p:nvSpPr>
          <p:cNvPr id="9" name="Abgerundetes Rechteck 8">
            <a:extLst>
              <a:ext uri="{FF2B5EF4-FFF2-40B4-BE49-F238E27FC236}">
                <a16:creationId xmlns:a16="http://schemas.microsoft.com/office/drawing/2014/main" id="{13D6FC77-3DC3-1CA0-6444-2B95BD5D47EA}"/>
              </a:ext>
            </a:extLst>
          </p:cNvPr>
          <p:cNvSpPr/>
          <p:nvPr/>
        </p:nvSpPr>
        <p:spPr>
          <a:xfrm>
            <a:off x="7373694" y="985316"/>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Zoho CRM</a:t>
            </a:r>
            <a:b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Präsentation</a:t>
            </a: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Webinar</a:t>
            </a:r>
          </a:p>
        </p:txBody>
      </p:sp>
    </p:spTree>
    <p:extLst>
      <p:ext uri="{BB962C8B-B14F-4D97-AF65-F5344CB8AC3E}">
        <p14:creationId xmlns:p14="http://schemas.microsoft.com/office/powerpoint/2010/main" val="41698667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F3BB5-2AA1-1B15-45D2-69DAF7730D95}"/>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3DF24EC3-DB31-305C-B7DB-849E4F158EB1}"/>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9FBA42E4-0249-5C2E-66E9-AAD332D021D1}"/>
              </a:ext>
            </a:extLst>
          </p:cNvPr>
          <p:cNvSpPr>
            <a:spLocks noGrp="1"/>
          </p:cNvSpPr>
          <p:nvPr>
            <p:ph type="sldNum" sz="quarter" idx="12"/>
          </p:nvPr>
        </p:nvSpPr>
        <p:spPr/>
        <p:txBody>
          <a:bodyPr/>
          <a:lstStyle/>
          <a:p>
            <a:r>
              <a:rPr lang="de-DE"/>
              <a:t>| </a:t>
            </a:r>
            <a:fld id="{9B27871B-0A92-486B-8675-F9E98A4A52EF}" type="slidenum">
              <a:rPr smtClean="0"/>
              <a:pPr/>
              <a:t>127</a:t>
            </a:fld>
            <a:endParaRPr dirty="0"/>
          </a:p>
        </p:txBody>
      </p:sp>
      <p:sp>
        <p:nvSpPr>
          <p:cNvPr id="2" name="Datumsplatzhalter 1">
            <a:extLst>
              <a:ext uri="{FF2B5EF4-FFF2-40B4-BE49-F238E27FC236}">
                <a16:creationId xmlns:a16="http://schemas.microsoft.com/office/drawing/2014/main" id="{2448E36F-103C-3173-A9D5-7DB7F697DECB}"/>
              </a:ext>
            </a:extLst>
          </p:cNvPr>
          <p:cNvSpPr>
            <a:spLocks noGrp="1"/>
          </p:cNvSpPr>
          <p:nvPr>
            <p:ph type="dt" sz="half" idx="10"/>
          </p:nvPr>
        </p:nvSpPr>
        <p:spPr>
          <a:xfrm>
            <a:off x="346074" y="6524625"/>
            <a:ext cx="5399089"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30CEF14D-5C9E-81F0-100C-BBE49CB94976}"/>
              </a:ext>
            </a:extLst>
          </p:cNvPr>
          <p:cNvSpPr txBox="1">
            <a:spLocks/>
          </p:cNvSpPr>
          <p:nvPr/>
        </p:nvSpPr>
        <p:spPr>
          <a:xfrm>
            <a:off x="344488" y="513913"/>
            <a:ext cx="7874095"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01305F"/>
                </a:solidFill>
              </a:rPr>
              <a:t>Einladung zum Umsetzungs-Gespräch</a:t>
            </a:r>
          </a:p>
        </p:txBody>
      </p:sp>
      <p:pic>
        <p:nvPicPr>
          <p:cNvPr id="41" name="Grafik 40">
            <a:extLst>
              <a:ext uri="{FF2B5EF4-FFF2-40B4-BE49-F238E27FC236}">
                <a16:creationId xmlns:a16="http://schemas.microsoft.com/office/drawing/2014/main" id="{6AF552EB-AB2B-D230-5A43-5C95869F8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4" name="Rechteck 13">
            <a:extLst>
              <a:ext uri="{FF2B5EF4-FFF2-40B4-BE49-F238E27FC236}">
                <a16:creationId xmlns:a16="http://schemas.microsoft.com/office/drawing/2014/main" id="{A5CBD53B-9A69-220D-1773-F3118FC3BDF8}"/>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 name="Grafik 6" descr="Ein Bild, das Text, Screenshot, Kreis, Schrift enthält.&#10;&#10;KI-generierte Inhalte können fehlerhaft sein.">
            <a:extLst>
              <a:ext uri="{FF2B5EF4-FFF2-40B4-BE49-F238E27FC236}">
                <a16:creationId xmlns:a16="http://schemas.microsoft.com/office/drawing/2014/main" id="{6F514F03-345D-83C7-1F74-49A36FE2E2CC}"/>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8" name="Titel 25">
            <a:extLst>
              <a:ext uri="{FF2B5EF4-FFF2-40B4-BE49-F238E27FC236}">
                <a16:creationId xmlns:a16="http://schemas.microsoft.com/office/drawing/2014/main" id="{7E049D5F-7DCC-44C1-292A-3FA576F974A5}"/>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
        <p:nvSpPr>
          <p:cNvPr id="3" name="Rechteck 2">
            <a:extLst>
              <a:ext uri="{FF2B5EF4-FFF2-40B4-BE49-F238E27FC236}">
                <a16:creationId xmlns:a16="http://schemas.microsoft.com/office/drawing/2014/main" id="{1A060FBB-2456-8486-568B-F6FFE31A16AE}"/>
              </a:ext>
            </a:extLst>
          </p:cNvPr>
          <p:cNvSpPr/>
          <p:nvPr/>
        </p:nvSpPr>
        <p:spPr>
          <a:xfrm>
            <a:off x="1910661" y="895554"/>
            <a:ext cx="7650852" cy="562907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400" b="1" dirty="0">
                <a:solidFill>
                  <a:schemeClr val="tx1"/>
                </a:solidFill>
              </a:rPr>
              <a:t>Einladung zum kostenfreien Umsetzungs-Gespräch</a:t>
            </a:r>
          </a:p>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lvl="2">
              <a:spcBef>
                <a:spcPts val="600"/>
              </a:spcBef>
            </a:pPr>
            <a:endParaRPr lang="de-DE" sz="1400" b="1" dirty="0">
              <a:solidFill>
                <a:schemeClr val="tx1"/>
              </a:solidFill>
            </a:endParaRPr>
          </a:p>
          <a:p>
            <a:pPr lvl="2">
              <a:spcBef>
                <a:spcPts val="600"/>
              </a:spcBef>
            </a:pPr>
            <a:r>
              <a:rPr lang="de-DE" sz="1400" b="1" dirty="0">
                <a:solidFill>
                  <a:schemeClr val="tx1"/>
                </a:solidFill>
              </a:rPr>
              <a:t>Im Umsetzungs-Gespräch …</a:t>
            </a:r>
          </a:p>
          <a:p>
            <a:pPr marL="1200150" lvl="2" indent="-285750">
              <a:spcBef>
                <a:spcPts val="600"/>
              </a:spcBef>
              <a:buFont typeface="Arial" panose="020B0604020202020204" pitchFamily="34" charset="0"/>
              <a:buChar char="•"/>
            </a:pPr>
            <a:r>
              <a:rPr lang="de-DE" sz="1400" dirty="0">
                <a:solidFill>
                  <a:schemeClr val="tx1"/>
                </a:solidFill>
              </a:rPr>
              <a:t>… schauen wir uns deine aktuelle Situation an und prüfen, was </a:t>
            </a:r>
            <a:br>
              <a:rPr lang="de-DE" sz="1400" dirty="0">
                <a:solidFill>
                  <a:schemeClr val="tx1"/>
                </a:solidFill>
              </a:rPr>
            </a:br>
            <a:r>
              <a:rPr lang="de-DE" sz="1400" dirty="0">
                <a:solidFill>
                  <a:schemeClr val="tx1"/>
                </a:solidFill>
              </a:rPr>
              <a:t>funktioniert bzw. nicht funktioniert.</a:t>
            </a:r>
          </a:p>
          <a:p>
            <a:pPr marL="1200150" lvl="2" indent="-285750">
              <a:spcBef>
                <a:spcPts val="600"/>
              </a:spcBef>
              <a:buFont typeface="Arial" panose="020B0604020202020204" pitchFamily="34" charset="0"/>
              <a:buChar char="•"/>
            </a:pPr>
            <a:r>
              <a:rPr lang="de-DE" sz="1400" dirty="0">
                <a:solidFill>
                  <a:schemeClr val="tx1"/>
                </a:solidFill>
              </a:rPr>
              <a:t>… prüfen wir, was in deinem Unternehmen kurzfristig in den </a:t>
            </a:r>
            <a:br>
              <a:rPr lang="de-DE" sz="1400" dirty="0">
                <a:solidFill>
                  <a:schemeClr val="tx1"/>
                </a:solidFill>
              </a:rPr>
            </a:br>
            <a:r>
              <a:rPr lang="de-DE" sz="1400" dirty="0">
                <a:solidFill>
                  <a:schemeClr val="tx1"/>
                </a:solidFill>
              </a:rPr>
              <a:t>nächsten 100 Tagen und in einem Jahr möglich ist.</a:t>
            </a:r>
          </a:p>
          <a:p>
            <a:pPr marL="1200150" lvl="2" indent="-285750">
              <a:spcBef>
                <a:spcPts val="600"/>
              </a:spcBef>
              <a:buFont typeface="Arial" panose="020B0604020202020204" pitchFamily="34" charset="0"/>
              <a:buChar char="•"/>
            </a:pPr>
            <a:r>
              <a:rPr lang="de-DE" sz="1400" dirty="0">
                <a:solidFill>
                  <a:schemeClr val="tx1"/>
                </a:solidFill>
              </a:rPr>
              <a:t>… analysieren wir deine aktuellen Herausforderungen, die </a:t>
            </a:r>
            <a:br>
              <a:rPr lang="de-DE" sz="1400" dirty="0">
                <a:solidFill>
                  <a:schemeClr val="tx1"/>
                </a:solidFill>
              </a:rPr>
            </a:br>
            <a:r>
              <a:rPr lang="de-DE" sz="1400" dirty="0">
                <a:solidFill>
                  <a:schemeClr val="tx1"/>
                </a:solidFill>
              </a:rPr>
              <a:t>aktuell dein Unternehmen einschränken und dich davon abhalten </a:t>
            </a:r>
            <a:br>
              <a:rPr lang="de-DE" sz="1400" dirty="0">
                <a:solidFill>
                  <a:schemeClr val="tx1"/>
                </a:solidFill>
              </a:rPr>
            </a:br>
            <a:r>
              <a:rPr lang="de-DE" sz="1400" dirty="0">
                <a:solidFill>
                  <a:schemeClr val="tx1"/>
                </a:solidFill>
              </a:rPr>
              <a:t>das nächste Level zu erreichen.</a:t>
            </a:r>
          </a:p>
          <a:p>
            <a:pPr marL="1200150" lvl="2" indent="-285750">
              <a:spcBef>
                <a:spcPts val="600"/>
              </a:spcBef>
              <a:buFont typeface="Arial" panose="020B0604020202020204" pitchFamily="34" charset="0"/>
              <a:buChar char="•"/>
            </a:pPr>
            <a:r>
              <a:rPr lang="de-DE" sz="1400" dirty="0">
                <a:solidFill>
                  <a:schemeClr val="tx1"/>
                </a:solidFill>
              </a:rPr>
              <a:t>… entwickeln wir Umsetzungs-Maßnahmen und einen Aktionsplan, </a:t>
            </a:r>
            <a:br>
              <a:rPr lang="de-DE" sz="1400" dirty="0">
                <a:solidFill>
                  <a:schemeClr val="tx1"/>
                </a:solidFill>
              </a:rPr>
            </a:br>
            <a:r>
              <a:rPr lang="de-DE" sz="1400" dirty="0">
                <a:solidFill>
                  <a:schemeClr val="tx1"/>
                </a:solidFill>
              </a:rPr>
              <a:t>die dich dabei unterstützen deine gewünschten Ziele zu erreichen. </a:t>
            </a:r>
          </a:p>
          <a:p>
            <a:pPr algn="ctr">
              <a:spcBef>
                <a:spcPts val="600"/>
              </a:spcBef>
            </a:pPr>
            <a:endParaRPr lang="de-DE" sz="1400" b="1" dirty="0">
              <a:solidFill>
                <a:schemeClr val="tx1"/>
              </a:solidFill>
            </a:endParaRPr>
          </a:p>
          <a:p>
            <a:pPr algn="ctr">
              <a:spcBef>
                <a:spcPts val="600"/>
              </a:spcBef>
            </a:pPr>
            <a:r>
              <a:rPr lang="de-DE" sz="1400" b="1" dirty="0">
                <a:solidFill>
                  <a:srgbClr val="44536F"/>
                </a:solidFill>
              </a:rPr>
              <a:t>Jetzt Gespräch vereinbaren: </a:t>
            </a:r>
            <a:r>
              <a:rPr lang="de-DE" sz="1400" b="1" dirty="0">
                <a:solidFill>
                  <a:schemeClr val="accent1"/>
                </a:solidFill>
                <a:hlinkClick r:id="rId5"/>
              </a:rPr>
              <a:t>https://icos.li/umsetzung-webinar</a:t>
            </a:r>
            <a:endParaRPr lang="de-DE" sz="1200" b="1" dirty="0">
              <a:solidFill>
                <a:schemeClr val="accent1"/>
              </a:solidFill>
            </a:endParaRPr>
          </a:p>
        </p:txBody>
      </p:sp>
      <p:grpSp>
        <p:nvGrpSpPr>
          <p:cNvPr id="5" name="Gruppieren 4">
            <a:extLst>
              <a:ext uri="{FF2B5EF4-FFF2-40B4-BE49-F238E27FC236}">
                <a16:creationId xmlns:a16="http://schemas.microsoft.com/office/drawing/2014/main" id="{6D9A0B25-E680-F9C2-BDF0-D9617F5BC607}"/>
              </a:ext>
            </a:extLst>
          </p:cNvPr>
          <p:cNvGrpSpPr/>
          <p:nvPr/>
        </p:nvGrpSpPr>
        <p:grpSpPr>
          <a:xfrm>
            <a:off x="2451590" y="1579698"/>
            <a:ext cx="6669192" cy="1442098"/>
            <a:chOff x="2442446" y="1489248"/>
            <a:chExt cx="6669192" cy="1442098"/>
          </a:xfrm>
        </p:grpSpPr>
        <p:pic>
          <p:nvPicPr>
            <p:cNvPr id="15" name="Grafik 14">
              <a:extLst>
                <a:ext uri="{FF2B5EF4-FFF2-40B4-BE49-F238E27FC236}">
                  <a16:creationId xmlns:a16="http://schemas.microsoft.com/office/drawing/2014/main" id="{AAA91541-3420-D641-F122-D7C9C5E5F741}"/>
                </a:ext>
              </a:extLst>
            </p:cNvPr>
            <p:cNvPicPr>
              <a:picLocks noChangeAspect="1"/>
            </p:cNvPicPr>
            <p:nvPr/>
          </p:nvPicPr>
          <p:blipFill>
            <a:blip r:embed="rId6"/>
            <a:stretch>
              <a:fillRect/>
            </a:stretch>
          </p:blipFill>
          <p:spPr>
            <a:xfrm rot="20768405">
              <a:off x="2442446" y="1800479"/>
              <a:ext cx="1568059"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25" name="Grafik 24">
              <a:extLst>
                <a:ext uri="{FF2B5EF4-FFF2-40B4-BE49-F238E27FC236}">
                  <a16:creationId xmlns:a16="http://schemas.microsoft.com/office/drawing/2014/main" id="{15C8A2BC-F8EA-1055-B6CB-605E51AB8186}"/>
                </a:ext>
              </a:extLst>
            </p:cNvPr>
            <p:cNvPicPr>
              <a:picLocks noChangeAspect="1"/>
            </p:cNvPicPr>
            <p:nvPr/>
          </p:nvPicPr>
          <p:blipFill>
            <a:blip r:embed="rId7"/>
            <a:stretch>
              <a:fillRect/>
            </a:stretch>
          </p:blipFill>
          <p:spPr>
            <a:xfrm rot="21035971">
              <a:off x="2975602" y="1675019"/>
              <a:ext cx="1568058"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26" name="Grafik 25">
              <a:extLst>
                <a:ext uri="{FF2B5EF4-FFF2-40B4-BE49-F238E27FC236}">
                  <a16:creationId xmlns:a16="http://schemas.microsoft.com/office/drawing/2014/main" id="{18B5751A-AA62-3C82-28E7-26188BA8779A}"/>
                </a:ext>
              </a:extLst>
            </p:cNvPr>
            <p:cNvPicPr>
              <a:picLocks noChangeAspect="1"/>
            </p:cNvPicPr>
            <p:nvPr/>
          </p:nvPicPr>
          <p:blipFill>
            <a:blip r:embed="rId8"/>
            <a:stretch>
              <a:fillRect/>
            </a:stretch>
          </p:blipFill>
          <p:spPr>
            <a:xfrm rot="21171188">
              <a:off x="3626416" y="1578648"/>
              <a:ext cx="1568059"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27" name="Grafik 26">
              <a:extLst>
                <a:ext uri="{FF2B5EF4-FFF2-40B4-BE49-F238E27FC236}">
                  <a16:creationId xmlns:a16="http://schemas.microsoft.com/office/drawing/2014/main" id="{F83EA1A6-E7CC-210B-9A4E-ADA90251C593}"/>
                </a:ext>
              </a:extLst>
            </p:cNvPr>
            <p:cNvPicPr>
              <a:picLocks noChangeAspect="1"/>
            </p:cNvPicPr>
            <p:nvPr/>
          </p:nvPicPr>
          <p:blipFill>
            <a:blip r:embed="rId9"/>
            <a:stretch>
              <a:fillRect/>
            </a:stretch>
          </p:blipFill>
          <p:spPr>
            <a:xfrm rot="21426548">
              <a:off x="4209202" y="1539072"/>
              <a:ext cx="1568059"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28" name="Grafik 27">
              <a:extLst>
                <a:ext uri="{FF2B5EF4-FFF2-40B4-BE49-F238E27FC236}">
                  <a16:creationId xmlns:a16="http://schemas.microsoft.com/office/drawing/2014/main" id="{3134E915-8B3B-0FBB-656B-54043EC5A156}"/>
                </a:ext>
              </a:extLst>
            </p:cNvPr>
            <p:cNvPicPr>
              <a:picLocks noChangeAspect="1"/>
            </p:cNvPicPr>
            <p:nvPr/>
          </p:nvPicPr>
          <p:blipFill>
            <a:blip r:embed="rId10"/>
            <a:stretch>
              <a:fillRect/>
            </a:stretch>
          </p:blipFill>
          <p:spPr>
            <a:xfrm>
              <a:off x="4808027" y="1489248"/>
              <a:ext cx="1568059"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29" name="Grafik 28">
              <a:extLst>
                <a:ext uri="{FF2B5EF4-FFF2-40B4-BE49-F238E27FC236}">
                  <a16:creationId xmlns:a16="http://schemas.microsoft.com/office/drawing/2014/main" id="{0B5F8EBE-C7BE-B602-A9C5-3DF243307DFB}"/>
                </a:ext>
              </a:extLst>
            </p:cNvPr>
            <p:cNvPicPr>
              <a:picLocks noChangeAspect="1"/>
            </p:cNvPicPr>
            <p:nvPr/>
          </p:nvPicPr>
          <p:blipFill>
            <a:blip r:embed="rId11"/>
            <a:stretch>
              <a:fillRect/>
            </a:stretch>
          </p:blipFill>
          <p:spPr>
            <a:xfrm rot="168311">
              <a:off x="5415599" y="1523041"/>
              <a:ext cx="1568059"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30" name="Grafik 29">
              <a:extLst>
                <a:ext uri="{FF2B5EF4-FFF2-40B4-BE49-F238E27FC236}">
                  <a16:creationId xmlns:a16="http://schemas.microsoft.com/office/drawing/2014/main" id="{47B2AFF3-D26B-FC75-0A38-2531E3FE4E1D}"/>
                </a:ext>
              </a:extLst>
            </p:cNvPr>
            <p:cNvPicPr>
              <a:picLocks noChangeAspect="1"/>
            </p:cNvPicPr>
            <p:nvPr/>
          </p:nvPicPr>
          <p:blipFill>
            <a:blip r:embed="rId12"/>
            <a:stretch>
              <a:fillRect/>
            </a:stretch>
          </p:blipFill>
          <p:spPr>
            <a:xfrm rot="324881">
              <a:off x="6152174" y="1571782"/>
              <a:ext cx="1568059" cy="108558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31" name="Grafik 30">
              <a:extLst>
                <a:ext uri="{FF2B5EF4-FFF2-40B4-BE49-F238E27FC236}">
                  <a16:creationId xmlns:a16="http://schemas.microsoft.com/office/drawing/2014/main" id="{9F0E7824-BE15-B5EC-4610-6DCDF2519D0E}"/>
                </a:ext>
              </a:extLst>
            </p:cNvPr>
            <p:cNvPicPr>
              <a:picLocks noChangeAspect="1"/>
            </p:cNvPicPr>
            <p:nvPr/>
          </p:nvPicPr>
          <p:blipFill>
            <a:blip r:embed="rId13"/>
            <a:stretch>
              <a:fillRect/>
            </a:stretch>
          </p:blipFill>
          <p:spPr>
            <a:xfrm rot="597588">
              <a:off x="6822960" y="1673146"/>
              <a:ext cx="1615856" cy="1118670"/>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33" name="Grafik 32">
              <a:extLst>
                <a:ext uri="{FF2B5EF4-FFF2-40B4-BE49-F238E27FC236}">
                  <a16:creationId xmlns:a16="http://schemas.microsoft.com/office/drawing/2014/main" id="{B8DA1BFD-0255-BB76-947F-A193EC2D1630}"/>
                </a:ext>
              </a:extLst>
            </p:cNvPr>
            <p:cNvPicPr>
              <a:picLocks noChangeAspect="1"/>
            </p:cNvPicPr>
            <p:nvPr/>
          </p:nvPicPr>
          <p:blipFill>
            <a:blip r:embed="rId14"/>
            <a:stretch>
              <a:fillRect/>
            </a:stretch>
          </p:blipFill>
          <p:spPr>
            <a:xfrm rot="713847">
              <a:off x="7458141" y="1786617"/>
              <a:ext cx="1653497" cy="1144729"/>
            </a:xfrm>
            <a:prstGeom prst="rect">
              <a:avLst/>
            </a:prstGeom>
            <a:ln>
              <a:solidFill>
                <a:schemeClr val="bg1">
                  <a:lumMod val="95000"/>
                </a:schemeClr>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787202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B6853393-8A97-09FC-2E32-2678A3E45192}"/>
              </a:ext>
            </a:extLst>
          </p:cNvPr>
          <p:cNvSpPr txBox="1"/>
          <p:nvPr/>
        </p:nvSpPr>
        <p:spPr>
          <a:xfrm>
            <a:off x="311294" y="1"/>
            <a:ext cx="4641705" cy="6858000"/>
          </a:xfrm>
          <a:prstGeom prst="rect">
            <a:avLst/>
          </a:prstGeom>
          <a:noFill/>
        </p:spPr>
        <p:txBody>
          <a:bodyPr wrap="square" lIns="72000" tIns="72000" rIns="72000" bIns="72000" rtlCol="0" anchor="ctr">
            <a:noAutofit/>
          </a:bodyPr>
          <a:lstStyle/>
          <a:p>
            <a:pPr algn="ctr">
              <a:spcBef>
                <a:spcPts val="600"/>
              </a:spcBef>
            </a:pPr>
            <a:endParaRPr lang="de-DE" sz="2000" b="1" dirty="0">
              <a:solidFill>
                <a:srgbClr val="44536F"/>
              </a:solidFill>
            </a:endParaRPr>
          </a:p>
          <a:p>
            <a:pPr algn="ctr">
              <a:spcBef>
                <a:spcPts val="600"/>
              </a:spcBef>
            </a:pPr>
            <a:r>
              <a:rPr lang="de-DE" sz="2000" b="1" dirty="0">
                <a:solidFill>
                  <a:srgbClr val="44536F"/>
                </a:solidFill>
              </a:rPr>
              <a:t>Zoho CRM digitalisiert und automatisiert alle kundenbezogenen Geschäfts-Prozesse</a:t>
            </a:r>
          </a:p>
        </p:txBody>
      </p:sp>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Das CRM-Versprechen</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13</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57CDA69F-83DC-C1D1-990D-E1AE66EDDAA1}"/>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1F0F15F4-5282-31E2-269E-F024B359DC4E}"/>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81E48929-B4D7-5614-7086-E121883B64AE}"/>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C48CD9EC-8582-BED6-A465-F36BA3DAF386}"/>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215E108F-4DDB-6E0D-DEBF-BF10899050E9}"/>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66E65A08-AACB-1021-AC1D-9D4BD64E2B2D}"/>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59E2E683-481D-21ED-D8B8-016196856C2C}"/>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F7F8972F-578F-9506-1335-9F631B0114ED}"/>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3A3CB66E-B5D8-9C11-AAB8-8368D705344C}"/>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F6F7B488-731A-6C0C-2CBD-7B250EBEB473}"/>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A1E3715A-F9E2-13EE-803E-9E6FAE64CA4D}"/>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5B4C01B7-F27A-70CB-F387-5D5CEB43E470}"/>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011858FD-D41F-4A39-639B-A07284521857}"/>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BA38DFB6-496B-5F9F-75E4-65B0B2AF15BD}"/>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9A367C4E-08A8-8C03-D822-F046C4CB34C7}"/>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54FD48CC-7747-D7BA-B0F3-2A6DD803DE85}"/>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9B087AFE-2E9D-F0A5-19E5-C753FFAA8707}"/>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3B973625-9C7D-7018-ABDA-8D82A986B33E}"/>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9CD9594F-E958-A8A2-4759-ED5A292E1EE5}"/>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BE45FE10-4745-61B0-E677-D5BAA4E09FC8}"/>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AFF5D3AF-35E0-060C-8C74-1D0ED403D62C}"/>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3468381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FA624-4DD3-FBAD-211E-81A0A02ABFEF}"/>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4A1D6DE-F547-02E7-4BB9-52034C30F3EA}"/>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3278F083-8FF9-008D-B2BF-7625E40B5B57}"/>
              </a:ext>
            </a:extLst>
          </p:cNvPr>
          <p:cNvSpPr>
            <a:spLocks noGrp="1"/>
          </p:cNvSpPr>
          <p:nvPr>
            <p:ph type="sldNum" sz="quarter" idx="12"/>
          </p:nvPr>
        </p:nvSpPr>
        <p:spPr/>
        <p:txBody>
          <a:bodyPr/>
          <a:lstStyle/>
          <a:p>
            <a:r>
              <a:rPr lang="de-DE" dirty="0"/>
              <a:t>| </a:t>
            </a:r>
            <a:fld id="{9B27871B-0A92-486B-8675-F9E98A4A52EF}" type="slidenum">
              <a:rPr lang="de-DE" smtClean="0"/>
              <a:pPr/>
              <a:t>14</a:t>
            </a:fld>
            <a:endParaRPr lang="de-DE" dirty="0"/>
          </a:p>
        </p:txBody>
      </p:sp>
      <p:sp>
        <p:nvSpPr>
          <p:cNvPr id="10" name="Rechteck 9">
            <a:extLst>
              <a:ext uri="{FF2B5EF4-FFF2-40B4-BE49-F238E27FC236}">
                <a16:creationId xmlns:a16="http://schemas.microsoft.com/office/drawing/2014/main" id="{5691A8DC-E626-41BC-306E-FBFF2F54AC49}"/>
              </a:ext>
            </a:extLst>
          </p:cNvPr>
          <p:cNvSpPr/>
          <p:nvPr/>
        </p:nvSpPr>
        <p:spPr>
          <a:xfrm>
            <a:off x="346076" y="1245823"/>
            <a:ext cx="2168462" cy="254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Erstkontakt zu einem potenziellen Interessenten </a:t>
            </a:r>
            <a:r>
              <a:rPr lang="de-DE" sz="1000" dirty="0">
                <a:solidFill>
                  <a:srgbClr val="44536F"/>
                </a:solidFill>
              </a:rPr>
              <a:t>(noch unqualifiziert)</a:t>
            </a:r>
          </a:p>
        </p:txBody>
      </p:sp>
      <p:sp>
        <p:nvSpPr>
          <p:cNvPr id="2" name="Datumsplatzhalter 1">
            <a:extLst>
              <a:ext uri="{FF2B5EF4-FFF2-40B4-BE49-F238E27FC236}">
                <a16:creationId xmlns:a16="http://schemas.microsoft.com/office/drawing/2014/main" id="{E10E62E3-5F72-7037-FCD9-3B65F2D60349}"/>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551D6BC-D90D-1DF3-3296-85F947ED154A}"/>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Die Standard-Module in einem CRM-System</a:t>
            </a:r>
          </a:p>
        </p:txBody>
      </p:sp>
      <p:sp>
        <p:nvSpPr>
          <p:cNvPr id="12" name="Titel 25">
            <a:extLst>
              <a:ext uri="{FF2B5EF4-FFF2-40B4-BE49-F238E27FC236}">
                <a16:creationId xmlns:a16="http://schemas.microsoft.com/office/drawing/2014/main" id="{D35FDC4F-9AB3-BC5A-6387-91E473F96816}"/>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F936176E-BF55-8230-D5EC-C66F02E364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6" name="Rechteck 5">
            <a:extLst>
              <a:ext uri="{FF2B5EF4-FFF2-40B4-BE49-F238E27FC236}">
                <a16:creationId xmlns:a16="http://schemas.microsoft.com/office/drawing/2014/main" id="{ADF9EE37-7657-954C-6B45-B0252FDC6E97}"/>
              </a:ext>
            </a:extLst>
          </p:cNvPr>
          <p:cNvSpPr/>
          <p:nvPr/>
        </p:nvSpPr>
        <p:spPr>
          <a:xfrm>
            <a:off x="344490"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Leads</a:t>
            </a:r>
          </a:p>
        </p:txBody>
      </p:sp>
      <p:sp>
        <p:nvSpPr>
          <p:cNvPr id="7" name="Rechteck 6">
            <a:extLst>
              <a:ext uri="{FF2B5EF4-FFF2-40B4-BE49-F238E27FC236}">
                <a16:creationId xmlns:a16="http://schemas.microsoft.com/office/drawing/2014/main" id="{5977EDA2-4E82-5E2E-2BAE-330B2AD33D30}"/>
              </a:ext>
            </a:extLst>
          </p:cNvPr>
          <p:cNvSpPr/>
          <p:nvPr/>
        </p:nvSpPr>
        <p:spPr>
          <a:xfrm>
            <a:off x="346076" y="4335224"/>
            <a:ext cx="2168462" cy="218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Interne </a:t>
            </a:r>
            <a:r>
              <a:rPr lang="de-DE" sz="1000" b="1" dirty="0" err="1">
                <a:solidFill>
                  <a:srgbClr val="44536F"/>
                </a:solidFill>
              </a:rPr>
              <a:t>To</a:t>
            </a:r>
            <a:r>
              <a:rPr lang="de-DE" sz="1000" b="1" dirty="0">
                <a:solidFill>
                  <a:srgbClr val="44536F"/>
                </a:solidFill>
              </a:rPr>
              <a:t>-dos, die zu einem bestimmten Termin fällig sind</a:t>
            </a:r>
          </a:p>
          <a:p>
            <a:pPr algn="ctr">
              <a:spcBef>
                <a:spcPts val="600"/>
              </a:spcBef>
            </a:pPr>
            <a:endParaRPr lang="de-DE" sz="1000" b="1" dirty="0">
              <a:solidFill>
                <a:srgbClr val="44536F"/>
              </a:solidFill>
            </a:endParaRPr>
          </a:p>
        </p:txBody>
      </p:sp>
      <p:sp>
        <p:nvSpPr>
          <p:cNvPr id="8" name="Rechteck 7">
            <a:extLst>
              <a:ext uri="{FF2B5EF4-FFF2-40B4-BE49-F238E27FC236}">
                <a16:creationId xmlns:a16="http://schemas.microsoft.com/office/drawing/2014/main" id="{26BB3D19-1861-E487-7BDE-40F0945D1DFC}"/>
              </a:ext>
            </a:extLst>
          </p:cNvPr>
          <p:cNvSpPr/>
          <p:nvPr/>
        </p:nvSpPr>
        <p:spPr>
          <a:xfrm>
            <a:off x="2693746"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Kontakte</a:t>
            </a:r>
          </a:p>
        </p:txBody>
      </p:sp>
      <p:sp>
        <p:nvSpPr>
          <p:cNvPr id="9" name="Rechteck 8">
            <a:extLst>
              <a:ext uri="{FF2B5EF4-FFF2-40B4-BE49-F238E27FC236}">
                <a16:creationId xmlns:a16="http://schemas.microsoft.com/office/drawing/2014/main" id="{CA865B04-362A-14D6-B55D-052BEF10764E}"/>
              </a:ext>
            </a:extLst>
          </p:cNvPr>
          <p:cNvSpPr/>
          <p:nvPr/>
        </p:nvSpPr>
        <p:spPr>
          <a:xfrm>
            <a:off x="5043001"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Firmen</a:t>
            </a:r>
          </a:p>
        </p:txBody>
      </p:sp>
      <p:sp>
        <p:nvSpPr>
          <p:cNvPr id="13" name="Rechteck 12">
            <a:extLst>
              <a:ext uri="{FF2B5EF4-FFF2-40B4-BE49-F238E27FC236}">
                <a16:creationId xmlns:a16="http://schemas.microsoft.com/office/drawing/2014/main" id="{7CE5203E-EE19-C33C-9568-3D0DADF8AB27}"/>
              </a:ext>
            </a:extLst>
          </p:cNvPr>
          <p:cNvSpPr/>
          <p:nvPr/>
        </p:nvSpPr>
        <p:spPr>
          <a:xfrm>
            <a:off x="7392257"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Verkaufs-Chancen</a:t>
            </a:r>
          </a:p>
        </p:txBody>
      </p:sp>
      <p:sp>
        <p:nvSpPr>
          <p:cNvPr id="14" name="Rechteck 13">
            <a:extLst>
              <a:ext uri="{FF2B5EF4-FFF2-40B4-BE49-F238E27FC236}">
                <a16:creationId xmlns:a16="http://schemas.microsoft.com/office/drawing/2014/main" id="{FA0AF8B7-4233-E7CF-DC65-2FC84A718240}"/>
              </a:ext>
            </a:extLst>
          </p:cNvPr>
          <p:cNvSpPr/>
          <p:nvPr/>
        </p:nvSpPr>
        <p:spPr>
          <a:xfrm>
            <a:off x="2694538" y="1245823"/>
            <a:ext cx="2168462" cy="254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Einzelperson mit konkreten Kontaktdaten </a:t>
            </a:r>
            <a:br>
              <a:rPr lang="de-DE" sz="1000" b="1" dirty="0">
                <a:solidFill>
                  <a:srgbClr val="44536F"/>
                </a:solidFill>
              </a:rPr>
            </a:br>
            <a:r>
              <a:rPr lang="de-DE" sz="1000" dirty="0">
                <a:solidFill>
                  <a:srgbClr val="44536F"/>
                </a:solidFill>
              </a:rPr>
              <a:t>(Name, E-Mail, Telefon)</a:t>
            </a:r>
          </a:p>
        </p:txBody>
      </p:sp>
      <p:sp>
        <p:nvSpPr>
          <p:cNvPr id="15" name="Rechteck 14">
            <a:extLst>
              <a:ext uri="{FF2B5EF4-FFF2-40B4-BE49-F238E27FC236}">
                <a16:creationId xmlns:a16="http://schemas.microsoft.com/office/drawing/2014/main" id="{149DF2D0-6B65-513B-AA34-9190D31828E1}"/>
              </a:ext>
            </a:extLst>
          </p:cNvPr>
          <p:cNvSpPr/>
          <p:nvPr/>
        </p:nvSpPr>
        <p:spPr>
          <a:xfrm>
            <a:off x="5043001" y="1245823"/>
            <a:ext cx="2168462" cy="254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r>
              <a:rPr lang="de-DE" sz="1000" dirty="0">
                <a:solidFill>
                  <a:srgbClr val="44536F"/>
                </a:solidFill>
              </a:rPr>
              <a:t>(Accounts)</a:t>
            </a:r>
          </a:p>
          <a:p>
            <a:pPr algn="ctr">
              <a:spcBef>
                <a:spcPts val="600"/>
              </a:spcBef>
            </a:pPr>
            <a:r>
              <a:rPr lang="de-DE" sz="1000" b="1" dirty="0">
                <a:solidFill>
                  <a:srgbClr val="44536F"/>
                </a:solidFill>
              </a:rPr>
              <a:t>Organisation oder Unternehmen, dem ein Kontakt zugeordnet ist</a:t>
            </a:r>
          </a:p>
        </p:txBody>
      </p:sp>
      <p:sp>
        <p:nvSpPr>
          <p:cNvPr id="16" name="Rechteck 15">
            <a:extLst>
              <a:ext uri="{FF2B5EF4-FFF2-40B4-BE49-F238E27FC236}">
                <a16:creationId xmlns:a16="http://schemas.microsoft.com/office/drawing/2014/main" id="{470F2602-4CBA-0AB3-2E38-E7098A3DFCFF}"/>
              </a:ext>
            </a:extLst>
          </p:cNvPr>
          <p:cNvSpPr/>
          <p:nvPr/>
        </p:nvSpPr>
        <p:spPr>
          <a:xfrm>
            <a:off x="7391464" y="1245823"/>
            <a:ext cx="2168462" cy="254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r>
              <a:rPr lang="de-DE" sz="1000" dirty="0">
                <a:solidFill>
                  <a:srgbClr val="44536F"/>
                </a:solidFill>
              </a:rPr>
              <a:t>(Deals/</a:t>
            </a:r>
            <a:r>
              <a:rPr lang="de-DE" sz="1000" dirty="0" err="1">
                <a:solidFill>
                  <a:srgbClr val="44536F"/>
                </a:solidFill>
              </a:rPr>
              <a:t>Opportunities</a:t>
            </a:r>
            <a:r>
              <a:rPr lang="de-DE" sz="1000" dirty="0">
                <a:solidFill>
                  <a:srgbClr val="44536F"/>
                </a:solidFill>
              </a:rPr>
              <a:t>)</a:t>
            </a:r>
          </a:p>
          <a:p>
            <a:pPr algn="ctr">
              <a:spcBef>
                <a:spcPts val="600"/>
              </a:spcBef>
            </a:pPr>
            <a:r>
              <a:rPr lang="de-DE" sz="1000" b="1" dirty="0">
                <a:solidFill>
                  <a:srgbClr val="44536F"/>
                </a:solidFill>
              </a:rPr>
              <a:t>Potenzieller Auftrag mit einem definierten Wert und einer Pipeline-Phase</a:t>
            </a:r>
          </a:p>
        </p:txBody>
      </p:sp>
      <p:sp>
        <p:nvSpPr>
          <p:cNvPr id="17" name="Rechteck 16">
            <a:extLst>
              <a:ext uri="{FF2B5EF4-FFF2-40B4-BE49-F238E27FC236}">
                <a16:creationId xmlns:a16="http://schemas.microsoft.com/office/drawing/2014/main" id="{8EED8E11-9279-E76F-78EB-E0416FC3D13E}"/>
              </a:ext>
            </a:extLst>
          </p:cNvPr>
          <p:cNvSpPr/>
          <p:nvPr/>
        </p:nvSpPr>
        <p:spPr>
          <a:xfrm>
            <a:off x="344488" y="3975224"/>
            <a:ext cx="216846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Aufgaben</a:t>
            </a:r>
          </a:p>
        </p:txBody>
      </p:sp>
      <p:sp>
        <p:nvSpPr>
          <p:cNvPr id="18" name="Rechteck 17">
            <a:extLst>
              <a:ext uri="{FF2B5EF4-FFF2-40B4-BE49-F238E27FC236}">
                <a16:creationId xmlns:a16="http://schemas.microsoft.com/office/drawing/2014/main" id="{DDE81C43-0E34-A392-59E8-8815F0FE48F4}"/>
              </a:ext>
            </a:extLst>
          </p:cNvPr>
          <p:cNvSpPr/>
          <p:nvPr/>
        </p:nvSpPr>
        <p:spPr>
          <a:xfrm>
            <a:off x="2692951" y="3975224"/>
            <a:ext cx="216846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Termine</a:t>
            </a:r>
          </a:p>
        </p:txBody>
      </p:sp>
      <p:sp>
        <p:nvSpPr>
          <p:cNvPr id="19" name="Rechteck 18">
            <a:extLst>
              <a:ext uri="{FF2B5EF4-FFF2-40B4-BE49-F238E27FC236}">
                <a16:creationId xmlns:a16="http://schemas.microsoft.com/office/drawing/2014/main" id="{5260BF44-0892-C674-55AF-2A75674ECB81}"/>
              </a:ext>
            </a:extLst>
          </p:cNvPr>
          <p:cNvSpPr/>
          <p:nvPr/>
        </p:nvSpPr>
        <p:spPr>
          <a:xfrm>
            <a:off x="5041413" y="3975224"/>
            <a:ext cx="216846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Anrufe</a:t>
            </a:r>
          </a:p>
        </p:txBody>
      </p:sp>
      <p:sp>
        <p:nvSpPr>
          <p:cNvPr id="20" name="Rechteck 19">
            <a:extLst>
              <a:ext uri="{FF2B5EF4-FFF2-40B4-BE49-F238E27FC236}">
                <a16:creationId xmlns:a16="http://schemas.microsoft.com/office/drawing/2014/main" id="{C8E2777B-A931-1712-7FBF-26C53756874B}"/>
              </a:ext>
            </a:extLst>
          </p:cNvPr>
          <p:cNvSpPr/>
          <p:nvPr/>
        </p:nvSpPr>
        <p:spPr>
          <a:xfrm>
            <a:off x="7389875" y="3975224"/>
            <a:ext cx="216846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E-Mails</a:t>
            </a:r>
          </a:p>
        </p:txBody>
      </p:sp>
      <p:sp>
        <p:nvSpPr>
          <p:cNvPr id="21" name="Rechteck 20">
            <a:extLst>
              <a:ext uri="{FF2B5EF4-FFF2-40B4-BE49-F238E27FC236}">
                <a16:creationId xmlns:a16="http://schemas.microsoft.com/office/drawing/2014/main" id="{9416D2D4-9535-3276-2473-EAA6C15FFB6A}"/>
              </a:ext>
            </a:extLst>
          </p:cNvPr>
          <p:cNvSpPr/>
          <p:nvPr/>
        </p:nvSpPr>
        <p:spPr>
          <a:xfrm>
            <a:off x="2694538" y="4335224"/>
            <a:ext cx="2168462" cy="218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r>
              <a:rPr lang="de-DE" sz="1000" dirty="0">
                <a:solidFill>
                  <a:srgbClr val="44536F"/>
                </a:solidFill>
              </a:rPr>
              <a:t>(Meetings)</a:t>
            </a:r>
          </a:p>
          <a:p>
            <a:pPr algn="ctr">
              <a:spcBef>
                <a:spcPts val="600"/>
              </a:spcBef>
            </a:pPr>
            <a:r>
              <a:rPr lang="de-DE" sz="1000" b="1" dirty="0">
                <a:solidFill>
                  <a:srgbClr val="44536F"/>
                </a:solidFill>
              </a:rPr>
              <a:t>Kundengespräche, Online-Meetings, Vor-Ort-Termine, etc.</a:t>
            </a:r>
          </a:p>
          <a:p>
            <a:pPr algn="ctr">
              <a:spcBef>
                <a:spcPts val="600"/>
              </a:spcBef>
            </a:pPr>
            <a:endParaRPr lang="de-DE" sz="1000" b="1" dirty="0">
              <a:solidFill>
                <a:srgbClr val="44536F"/>
              </a:solidFill>
            </a:endParaRPr>
          </a:p>
        </p:txBody>
      </p:sp>
      <p:sp>
        <p:nvSpPr>
          <p:cNvPr id="22" name="Rechteck 21">
            <a:extLst>
              <a:ext uri="{FF2B5EF4-FFF2-40B4-BE49-F238E27FC236}">
                <a16:creationId xmlns:a16="http://schemas.microsoft.com/office/drawing/2014/main" id="{24D63DED-F0FC-A56D-6ACD-4DDF8DFB3253}"/>
              </a:ext>
            </a:extLst>
          </p:cNvPr>
          <p:cNvSpPr/>
          <p:nvPr/>
        </p:nvSpPr>
        <p:spPr>
          <a:xfrm>
            <a:off x="5043001" y="4335224"/>
            <a:ext cx="2168462" cy="218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r>
              <a:rPr lang="de-DE" sz="1000" dirty="0">
                <a:solidFill>
                  <a:srgbClr val="44536F"/>
                </a:solidFill>
              </a:rPr>
              <a:t>(Calls)</a:t>
            </a:r>
          </a:p>
          <a:p>
            <a:pPr algn="ctr">
              <a:spcBef>
                <a:spcPts val="600"/>
              </a:spcBef>
            </a:pPr>
            <a:r>
              <a:rPr lang="de-DE" sz="1000" b="1" dirty="0">
                <a:solidFill>
                  <a:srgbClr val="44536F"/>
                </a:solidFill>
              </a:rPr>
              <a:t>Eingehende und ausgehende Anrufe bzw. Anrufversuche inkl. Anrufergebnissen</a:t>
            </a:r>
          </a:p>
        </p:txBody>
      </p:sp>
      <p:sp>
        <p:nvSpPr>
          <p:cNvPr id="23" name="Rechteck 22">
            <a:extLst>
              <a:ext uri="{FF2B5EF4-FFF2-40B4-BE49-F238E27FC236}">
                <a16:creationId xmlns:a16="http://schemas.microsoft.com/office/drawing/2014/main" id="{9071A005-C91B-FF8C-10E6-5FB0496F3360}"/>
              </a:ext>
            </a:extLst>
          </p:cNvPr>
          <p:cNvSpPr/>
          <p:nvPr/>
        </p:nvSpPr>
        <p:spPr>
          <a:xfrm>
            <a:off x="7391464" y="4335224"/>
            <a:ext cx="2168462" cy="218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Empfangene und versendete </a:t>
            </a:r>
            <a:br>
              <a:rPr lang="de-DE" sz="1000" b="1" dirty="0">
                <a:solidFill>
                  <a:srgbClr val="44536F"/>
                </a:solidFill>
              </a:rPr>
            </a:br>
            <a:r>
              <a:rPr lang="de-DE" sz="1000" b="1" dirty="0">
                <a:solidFill>
                  <a:srgbClr val="44536F"/>
                </a:solidFill>
              </a:rPr>
              <a:t>E-Mails</a:t>
            </a:r>
          </a:p>
        </p:txBody>
      </p:sp>
    </p:spTree>
    <p:extLst>
      <p:ext uri="{BB962C8B-B14F-4D97-AF65-F5344CB8AC3E}">
        <p14:creationId xmlns:p14="http://schemas.microsoft.com/office/powerpoint/2010/main" val="1374700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944E6-FF1C-D1AA-31C4-CFC735D30A5C}"/>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D8F32001-6A67-8005-2C41-8F05426E513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BA6FE44C-B5CD-51D5-182E-5824A2236DE2}"/>
              </a:ext>
            </a:extLst>
          </p:cNvPr>
          <p:cNvSpPr>
            <a:spLocks noGrp="1"/>
          </p:cNvSpPr>
          <p:nvPr>
            <p:ph type="sldNum" sz="quarter" idx="12"/>
          </p:nvPr>
        </p:nvSpPr>
        <p:spPr/>
        <p:txBody>
          <a:bodyPr/>
          <a:lstStyle/>
          <a:p>
            <a:r>
              <a:rPr lang="de-DE" dirty="0"/>
              <a:t>| </a:t>
            </a:r>
            <a:fld id="{9B27871B-0A92-486B-8675-F9E98A4A52EF}" type="slidenum">
              <a:rPr lang="de-DE" smtClean="0"/>
              <a:pPr/>
              <a:t>15</a:t>
            </a:fld>
            <a:endParaRPr lang="de-DE" dirty="0"/>
          </a:p>
        </p:txBody>
      </p:sp>
      <p:sp>
        <p:nvSpPr>
          <p:cNvPr id="2" name="Datumsplatzhalter 1">
            <a:extLst>
              <a:ext uri="{FF2B5EF4-FFF2-40B4-BE49-F238E27FC236}">
                <a16:creationId xmlns:a16="http://schemas.microsoft.com/office/drawing/2014/main" id="{C130CC2C-2728-4CFC-E4DC-14686C8F6EC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A55C9E19-384B-8FAA-AB08-D04419E5D8DC}"/>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Wie die Module im CRM-System ineinandergreifen</a:t>
            </a:r>
          </a:p>
        </p:txBody>
      </p:sp>
      <p:sp>
        <p:nvSpPr>
          <p:cNvPr id="12" name="Titel 25">
            <a:extLst>
              <a:ext uri="{FF2B5EF4-FFF2-40B4-BE49-F238E27FC236}">
                <a16:creationId xmlns:a16="http://schemas.microsoft.com/office/drawing/2014/main" id="{E59084F3-BEE0-0894-9D5D-CC00D5033904}"/>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858B4D4B-BD57-812E-4970-A12277B1F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grpSp>
        <p:nvGrpSpPr>
          <p:cNvPr id="27" name="Gruppieren 26">
            <a:extLst>
              <a:ext uri="{FF2B5EF4-FFF2-40B4-BE49-F238E27FC236}">
                <a16:creationId xmlns:a16="http://schemas.microsoft.com/office/drawing/2014/main" id="{E965830D-9477-60F4-FB99-FFF365A2C2DF}"/>
              </a:ext>
            </a:extLst>
          </p:cNvPr>
          <p:cNvGrpSpPr/>
          <p:nvPr/>
        </p:nvGrpSpPr>
        <p:grpSpPr>
          <a:xfrm>
            <a:off x="439093" y="1806819"/>
            <a:ext cx="2994551" cy="3319309"/>
            <a:chOff x="1020206" y="1806819"/>
            <a:chExt cx="2994551" cy="3319309"/>
          </a:xfrm>
        </p:grpSpPr>
        <p:sp>
          <p:nvSpPr>
            <p:cNvPr id="5" name="Grafik 13">
              <a:extLst>
                <a:ext uri="{FF2B5EF4-FFF2-40B4-BE49-F238E27FC236}">
                  <a16:creationId xmlns:a16="http://schemas.microsoft.com/office/drawing/2014/main" id="{347F1748-6FCC-596F-2E29-CF522F002A9F}"/>
                </a:ext>
              </a:extLst>
            </p:cNvPr>
            <p:cNvSpPr/>
            <p:nvPr/>
          </p:nvSpPr>
          <p:spPr>
            <a:xfrm>
              <a:off x="1733208" y="3148512"/>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3175" cap="flat">
              <a:solidFill>
                <a:schemeClr val="bg1">
                  <a:lumMod val="75000"/>
                </a:schemeClr>
              </a:solidFill>
              <a:prstDash val="solid"/>
              <a:miter/>
            </a:ln>
          </p:spPr>
          <p:txBody>
            <a:bodyPr rtlCol="0" anchor="ctr"/>
            <a:lstStyle/>
            <a:p>
              <a:pPr algn="ctr"/>
              <a:r>
                <a:rPr lang="de-DE" sz="1200" b="1" dirty="0">
                  <a:solidFill>
                    <a:srgbClr val="44536F"/>
                  </a:solidFill>
                </a:rPr>
                <a:t>Verkaufs-</a:t>
              </a:r>
              <a:br>
                <a:rPr lang="de-DE" sz="1200" b="1" dirty="0">
                  <a:solidFill>
                    <a:srgbClr val="44536F"/>
                  </a:solidFill>
                </a:rPr>
              </a:br>
              <a:r>
                <a:rPr lang="de-DE" sz="1200" b="1" dirty="0">
                  <a:solidFill>
                    <a:srgbClr val="44536F"/>
                  </a:solidFill>
                </a:rPr>
                <a:t>Chance</a:t>
              </a:r>
              <a:br>
                <a:rPr lang="de-DE" sz="1200" b="1" dirty="0">
                  <a:solidFill>
                    <a:srgbClr val="44536F"/>
                  </a:solidFill>
                </a:rPr>
              </a:b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4" name="Grafik 11">
              <a:extLst>
                <a:ext uri="{FF2B5EF4-FFF2-40B4-BE49-F238E27FC236}">
                  <a16:creationId xmlns:a16="http://schemas.microsoft.com/office/drawing/2014/main" id="{779A3C06-9CE9-CA33-65A6-ED5719E008CC}"/>
                </a:ext>
              </a:extLst>
            </p:cNvPr>
            <p:cNvSpPr/>
            <p:nvPr/>
          </p:nvSpPr>
          <p:spPr>
            <a:xfrm>
              <a:off x="1381497" y="2478974"/>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3175" cap="flat">
              <a:solidFill>
                <a:schemeClr val="bg1">
                  <a:lumMod val="75000"/>
                </a:schemeClr>
              </a:solidFill>
              <a:prstDash val="solid"/>
              <a:miter/>
            </a:ln>
          </p:spPr>
          <p:txBody>
            <a:bodyPr rtlCol="0" anchor="ctr"/>
            <a:lstStyle/>
            <a:p>
              <a:pPr algn="ctr"/>
              <a:r>
                <a:rPr lang="de-DE" sz="1200" b="1" dirty="0">
                  <a:solidFill>
                    <a:srgbClr val="44536F"/>
                  </a:solidFill>
                </a:rPr>
                <a:t>Qualifizierung</a:t>
              </a:r>
            </a:p>
          </p:txBody>
        </p:sp>
        <p:sp>
          <p:nvSpPr>
            <p:cNvPr id="25" name="Grafik 12">
              <a:extLst>
                <a:ext uri="{FF2B5EF4-FFF2-40B4-BE49-F238E27FC236}">
                  <a16:creationId xmlns:a16="http://schemas.microsoft.com/office/drawing/2014/main" id="{983F9008-630C-7B28-69DA-C231C727A3A5}"/>
                </a:ext>
              </a:extLst>
            </p:cNvPr>
            <p:cNvSpPr/>
            <p:nvPr/>
          </p:nvSpPr>
          <p:spPr>
            <a:xfrm>
              <a:off x="1020206" y="1806819"/>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3175" cap="flat">
              <a:solidFill>
                <a:schemeClr val="bg1">
                  <a:lumMod val="75000"/>
                </a:schemeClr>
              </a:solidFill>
              <a:prstDash val="solid"/>
              <a:miter/>
            </a:ln>
          </p:spPr>
          <p:txBody>
            <a:bodyPr rtlCol="0" anchor="ctr"/>
            <a:lstStyle/>
            <a:p>
              <a:pPr algn="ctr"/>
              <a:r>
                <a:rPr lang="de-DE" sz="1200" b="1" dirty="0">
                  <a:solidFill>
                    <a:srgbClr val="44536F"/>
                  </a:solidFill>
                </a:rPr>
                <a:t>Lead</a:t>
              </a:r>
            </a:p>
          </p:txBody>
        </p:sp>
        <p:sp>
          <p:nvSpPr>
            <p:cNvPr id="26" name="Grafik 14">
              <a:extLst>
                <a:ext uri="{FF2B5EF4-FFF2-40B4-BE49-F238E27FC236}">
                  <a16:creationId xmlns:a16="http://schemas.microsoft.com/office/drawing/2014/main" id="{80EE25A2-0092-8ADA-1B52-302BF3E2B5F4}"/>
                </a:ext>
              </a:extLst>
            </p:cNvPr>
            <p:cNvSpPr/>
            <p:nvPr/>
          </p:nvSpPr>
          <p:spPr>
            <a:xfrm>
              <a:off x="2032942" y="4152344"/>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Abschluss</a:t>
              </a:r>
              <a:br>
                <a:rPr lang="de-DE" sz="1200" b="1" dirty="0">
                  <a:solidFill>
                    <a:srgbClr val="F7A600"/>
                  </a:solidFill>
                </a:rPr>
              </a:br>
              <a:r>
                <a:rPr lang="de-DE" sz="1200" b="1" dirty="0">
                  <a:solidFill>
                    <a:srgbClr val="F7A600"/>
                  </a:solidFill>
                </a:rPr>
                <a:t>Verkaufs-Chance</a:t>
              </a:r>
            </a:p>
          </p:txBody>
        </p:sp>
      </p:grpSp>
      <p:sp>
        <p:nvSpPr>
          <p:cNvPr id="28" name="Rechteck 27">
            <a:extLst>
              <a:ext uri="{FF2B5EF4-FFF2-40B4-BE49-F238E27FC236}">
                <a16:creationId xmlns:a16="http://schemas.microsoft.com/office/drawing/2014/main" id="{4729924B-F3B1-53AB-1269-FB4C7E790B62}"/>
              </a:ext>
            </a:extLst>
          </p:cNvPr>
          <p:cNvSpPr/>
          <p:nvPr/>
        </p:nvSpPr>
        <p:spPr>
          <a:xfrm>
            <a:off x="3532447" y="1806820"/>
            <a:ext cx="4090399" cy="5867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Lead </a:t>
            </a:r>
            <a:r>
              <a:rPr lang="de-DE" sz="1000" dirty="0">
                <a:solidFill>
                  <a:srgbClr val="44536F"/>
                </a:solidFill>
              </a:rPr>
              <a:t>wird erstellt</a:t>
            </a:r>
          </a:p>
          <a:p>
            <a:pPr algn="ctr">
              <a:spcBef>
                <a:spcPts val="600"/>
              </a:spcBef>
            </a:pPr>
            <a:r>
              <a:rPr lang="de-DE" sz="1000" dirty="0">
                <a:solidFill>
                  <a:srgbClr val="44536F"/>
                </a:solidFill>
              </a:rPr>
              <a:t>(z.B. Anfrage von Frau Müller)</a:t>
            </a:r>
          </a:p>
        </p:txBody>
      </p:sp>
      <p:sp>
        <p:nvSpPr>
          <p:cNvPr id="29" name="Rechteck 28">
            <a:extLst>
              <a:ext uri="{FF2B5EF4-FFF2-40B4-BE49-F238E27FC236}">
                <a16:creationId xmlns:a16="http://schemas.microsoft.com/office/drawing/2014/main" id="{25D4E87B-8879-5250-4B08-E360B279E91D}"/>
              </a:ext>
            </a:extLst>
          </p:cNvPr>
          <p:cNvSpPr/>
          <p:nvPr/>
        </p:nvSpPr>
        <p:spPr>
          <a:xfrm>
            <a:off x="3532447" y="2478974"/>
            <a:ext cx="4090399" cy="5867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rgbClr val="44536F"/>
                </a:solidFill>
              </a:rPr>
              <a:t>Wenn interessant </a:t>
            </a:r>
            <a:r>
              <a:rPr lang="de-DE" sz="1000" dirty="0">
                <a:solidFill>
                  <a:srgbClr val="44536F"/>
                </a:solidFill>
                <a:sym typeface="Wingdings" pitchFamily="2" charset="2"/>
              </a:rPr>
              <a:t> Umwandlung in </a:t>
            </a:r>
            <a:r>
              <a:rPr lang="de-DE" sz="1000" b="1" dirty="0">
                <a:solidFill>
                  <a:srgbClr val="44536F"/>
                </a:solidFill>
                <a:sym typeface="Wingdings" pitchFamily="2" charset="2"/>
              </a:rPr>
              <a:t>Kontakt</a:t>
            </a:r>
            <a:r>
              <a:rPr lang="de-DE" sz="1000" dirty="0">
                <a:solidFill>
                  <a:srgbClr val="44536F"/>
                </a:solidFill>
                <a:sym typeface="Wingdings" pitchFamily="2" charset="2"/>
              </a:rPr>
              <a:t> (Frau Müller) + </a:t>
            </a:r>
            <a:r>
              <a:rPr lang="de-DE" sz="1000" b="1" dirty="0">
                <a:solidFill>
                  <a:srgbClr val="44536F"/>
                </a:solidFill>
                <a:sym typeface="Wingdings" pitchFamily="2" charset="2"/>
              </a:rPr>
              <a:t>Firma</a:t>
            </a:r>
            <a:r>
              <a:rPr lang="de-DE" sz="1000" dirty="0">
                <a:solidFill>
                  <a:srgbClr val="44536F"/>
                </a:solidFill>
                <a:sym typeface="Wingdings" pitchFamily="2" charset="2"/>
              </a:rPr>
              <a:t> (Müller GmbH)</a:t>
            </a:r>
            <a:endParaRPr lang="de-DE" sz="1000" dirty="0">
              <a:solidFill>
                <a:srgbClr val="44536F"/>
              </a:solidFill>
            </a:endParaRPr>
          </a:p>
        </p:txBody>
      </p:sp>
      <p:sp>
        <p:nvSpPr>
          <p:cNvPr id="30" name="Rechteck 29">
            <a:extLst>
              <a:ext uri="{FF2B5EF4-FFF2-40B4-BE49-F238E27FC236}">
                <a16:creationId xmlns:a16="http://schemas.microsoft.com/office/drawing/2014/main" id="{4B3ABDD5-A79A-D511-9CA2-D629E9A2609B}"/>
              </a:ext>
            </a:extLst>
          </p:cNvPr>
          <p:cNvSpPr/>
          <p:nvPr/>
        </p:nvSpPr>
        <p:spPr>
          <a:xfrm>
            <a:off x="3532447" y="3148512"/>
            <a:ext cx="4090399" cy="5867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rgbClr val="44536F"/>
                </a:solidFill>
              </a:rPr>
              <a:t>Angebot über 10.000 EUR wird als </a:t>
            </a:r>
            <a:r>
              <a:rPr lang="de-DE" sz="1000" b="1" dirty="0">
                <a:solidFill>
                  <a:srgbClr val="44536F"/>
                </a:solidFill>
              </a:rPr>
              <a:t>Verkaufs-Chance</a:t>
            </a:r>
            <a:r>
              <a:rPr lang="de-DE" sz="1000" dirty="0">
                <a:solidFill>
                  <a:srgbClr val="44536F"/>
                </a:solidFill>
              </a:rPr>
              <a:t> angelegt</a:t>
            </a:r>
          </a:p>
        </p:txBody>
      </p:sp>
      <p:sp>
        <p:nvSpPr>
          <p:cNvPr id="31" name="Rechteck 30">
            <a:extLst>
              <a:ext uri="{FF2B5EF4-FFF2-40B4-BE49-F238E27FC236}">
                <a16:creationId xmlns:a16="http://schemas.microsoft.com/office/drawing/2014/main" id="{95288EFE-5AD1-4EA5-34F7-54551B1604AB}"/>
              </a:ext>
            </a:extLst>
          </p:cNvPr>
          <p:cNvSpPr/>
          <p:nvPr/>
        </p:nvSpPr>
        <p:spPr>
          <a:xfrm>
            <a:off x="3532447" y="4345860"/>
            <a:ext cx="4090399" cy="5867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Verkaufs-Chance</a:t>
            </a:r>
            <a:r>
              <a:rPr lang="de-DE" sz="1000" dirty="0">
                <a:solidFill>
                  <a:srgbClr val="44536F"/>
                </a:solidFill>
              </a:rPr>
              <a:t> wird </a:t>
            </a:r>
            <a:r>
              <a:rPr lang="de-DE" sz="1000" b="1" dirty="0">
                <a:solidFill>
                  <a:srgbClr val="008000"/>
                </a:solidFill>
              </a:rPr>
              <a:t>gewonnen</a:t>
            </a:r>
            <a:r>
              <a:rPr lang="de-DE" sz="1000" dirty="0">
                <a:solidFill>
                  <a:srgbClr val="44536F"/>
                </a:solidFill>
              </a:rPr>
              <a:t> oder </a:t>
            </a:r>
            <a:r>
              <a:rPr lang="de-DE" sz="1000" b="1" dirty="0">
                <a:solidFill>
                  <a:srgbClr val="FF0000"/>
                </a:solidFill>
              </a:rPr>
              <a:t>verloren</a:t>
            </a:r>
          </a:p>
        </p:txBody>
      </p:sp>
      <p:sp>
        <p:nvSpPr>
          <p:cNvPr id="32" name="Rechteck 31">
            <a:extLst>
              <a:ext uri="{FF2B5EF4-FFF2-40B4-BE49-F238E27FC236}">
                <a16:creationId xmlns:a16="http://schemas.microsoft.com/office/drawing/2014/main" id="{31C281D1-7F4C-185D-B52B-4FFCDB27068D}"/>
              </a:ext>
            </a:extLst>
          </p:cNvPr>
          <p:cNvSpPr/>
          <p:nvPr/>
        </p:nvSpPr>
        <p:spPr>
          <a:xfrm>
            <a:off x="7721649" y="1806818"/>
            <a:ext cx="2107283" cy="3125793"/>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r>
              <a:rPr lang="de-DE" sz="1000" b="1" dirty="0">
                <a:solidFill>
                  <a:srgbClr val="44536F"/>
                </a:solidFill>
              </a:rPr>
              <a:t>Aktivitäten begleiten den Prozess</a:t>
            </a: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Anruf: </a:t>
            </a:r>
            <a:br>
              <a:rPr lang="de-DE" sz="1000" b="1" dirty="0">
                <a:solidFill>
                  <a:srgbClr val="44536F"/>
                </a:solidFill>
              </a:rPr>
            </a:br>
            <a:r>
              <a:rPr lang="de-DE" sz="1000" dirty="0">
                <a:solidFill>
                  <a:srgbClr val="44536F"/>
                </a:solidFill>
              </a:rPr>
              <a:t>Erstes Gespräch </a:t>
            </a:r>
            <a:br>
              <a:rPr lang="de-DE" sz="1000" dirty="0">
                <a:solidFill>
                  <a:srgbClr val="44536F"/>
                </a:solidFill>
              </a:rPr>
            </a:br>
            <a:r>
              <a:rPr lang="de-DE" sz="1000" dirty="0">
                <a:solidFill>
                  <a:srgbClr val="44536F"/>
                </a:solidFill>
              </a:rPr>
              <a:t>dokumentieren</a:t>
            </a:r>
          </a:p>
          <a:p>
            <a:pPr algn="ctr">
              <a:spcBef>
                <a:spcPts val="600"/>
              </a:spcBef>
            </a:pPr>
            <a:r>
              <a:rPr lang="de-DE" sz="1000" b="1" dirty="0">
                <a:solidFill>
                  <a:srgbClr val="44536F"/>
                </a:solidFill>
              </a:rPr>
              <a:t>Termin: </a:t>
            </a:r>
            <a:br>
              <a:rPr lang="de-DE" sz="1000" b="1" dirty="0">
                <a:solidFill>
                  <a:srgbClr val="44536F"/>
                </a:solidFill>
              </a:rPr>
            </a:br>
            <a:r>
              <a:rPr lang="de-DE" sz="1000" dirty="0">
                <a:solidFill>
                  <a:srgbClr val="44536F"/>
                </a:solidFill>
              </a:rPr>
              <a:t>Vorstellung der Lösung im Online-Meeting</a:t>
            </a:r>
          </a:p>
          <a:p>
            <a:pPr algn="ctr">
              <a:spcBef>
                <a:spcPts val="600"/>
              </a:spcBef>
            </a:pPr>
            <a:r>
              <a:rPr lang="de-DE" sz="1000" b="1" dirty="0">
                <a:solidFill>
                  <a:srgbClr val="44536F"/>
                </a:solidFill>
              </a:rPr>
              <a:t>Aufgabe: </a:t>
            </a:r>
            <a:br>
              <a:rPr lang="de-DE" sz="1000" b="1" dirty="0">
                <a:solidFill>
                  <a:srgbClr val="44536F"/>
                </a:solidFill>
              </a:rPr>
            </a:br>
            <a:r>
              <a:rPr lang="de-DE" sz="1000" dirty="0">
                <a:solidFill>
                  <a:srgbClr val="44536F"/>
                </a:solidFill>
              </a:rPr>
              <a:t>Angebot erstellen und </a:t>
            </a:r>
            <a:br>
              <a:rPr lang="de-DE" sz="1000" dirty="0">
                <a:solidFill>
                  <a:srgbClr val="44536F"/>
                </a:solidFill>
              </a:rPr>
            </a:br>
            <a:r>
              <a:rPr lang="de-DE" sz="1000" dirty="0">
                <a:solidFill>
                  <a:srgbClr val="44536F"/>
                </a:solidFill>
              </a:rPr>
              <a:t>bis Freitag zusenden</a:t>
            </a:r>
          </a:p>
          <a:p>
            <a:pPr algn="ctr">
              <a:spcBef>
                <a:spcPts val="600"/>
              </a:spcBef>
            </a:pPr>
            <a:r>
              <a:rPr lang="de-DE" sz="1000" b="1" dirty="0">
                <a:solidFill>
                  <a:srgbClr val="44536F"/>
                </a:solidFill>
              </a:rPr>
              <a:t>E-Mail: </a:t>
            </a:r>
            <a:br>
              <a:rPr lang="de-DE" sz="1000" b="1" dirty="0">
                <a:solidFill>
                  <a:srgbClr val="44536F"/>
                </a:solidFill>
              </a:rPr>
            </a:br>
            <a:r>
              <a:rPr lang="de-DE" sz="1000" dirty="0">
                <a:solidFill>
                  <a:srgbClr val="44536F"/>
                </a:solidFill>
              </a:rPr>
              <a:t>Versand des Angebots</a:t>
            </a:r>
          </a:p>
        </p:txBody>
      </p:sp>
    </p:spTree>
    <p:extLst>
      <p:ext uri="{BB962C8B-B14F-4D97-AF65-F5344CB8AC3E}">
        <p14:creationId xmlns:p14="http://schemas.microsoft.com/office/powerpoint/2010/main" val="2089581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ADC0-5FCF-D5E0-FF84-9FF32CD79915}"/>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03D2B674-2D2A-32DF-385C-638EE258D3CB}"/>
              </a:ext>
            </a:extLst>
          </p:cNvPr>
          <p:cNvSpPr/>
          <p:nvPr/>
        </p:nvSpPr>
        <p:spPr>
          <a:xfrm>
            <a:off x="344490" y="885824"/>
            <a:ext cx="2034256" cy="759799"/>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E-Mail-Marketing</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Newsletter und Kampagnen</a:t>
            </a:r>
          </a:p>
        </p:txBody>
      </p:sp>
      <p:sp>
        <p:nvSpPr>
          <p:cNvPr id="6" name="Fußzeilenplatzhalter 5">
            <a:extLst>
              <a:ext uri="{FF2B5EF4-FFF2-40B4-BE49-F238E27FC236}">
                <a16:creationId xmlns:a16="http://schemas.microsoft.com/office/drawing/2014/main" id="{35D042EB-2C3A-37B9-BF4A-DD45335762D2}"/>
              </a:ext>
            </a:extLst>
          </p:cNvPr>
          <p:cNvSpPr>
            <a:spLocks noGrp="1"/>
          </p:cNvSpPr>
          <p:nvPr>
            <p:ph type="ftr" sz="quarter" idx="1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prstClr val="black"/>
                </a:solidFill>
                <a:effectLst/>
                <a:uLnTx/>
                <a:uFillTx/>
                <a:latin typeface="Open Sans"/>
                <a:ea typeface="+mn-ea"/>
                <a:cs typeface="+mn-cs"/>
              </a:rPr>
              <a:t>© IcosMedia | www.icosmedia.de</a:t>
            </a:r>
            <a:endParaRPr kumimoji="0" lang="de-DE" sz="8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4" name="Foliennummernplatzhalter 3">
            <a:extLst>
              <a:ext uri="{FF2B5EF4-FFF2-40B4-BE49-F238E27FC236}">
                <a16:creationId xmlns:a16="http://schemas.microsoft.com/office/drawing/2014/main" id="{35C76F42-FABD-4F8B-4ACD-929D8AED9362}"/>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prstClr val="black"/>
                </a:solidFill>
                <a:effectLst/>
                <a:uLnTx/>
                <a:uFillTx/>
                <a:latin typeface="Open Sans"/>
                <a:ea typeface="+mn-ea"/>
                <a:cs typeface="+mn-cs"/>
              </a:rPr>
              <a:t>| </a:t>
            </a:r>
            <a:fld id="{9B27871B-0A92-486B-8675-F9E98A4A52EF}" type="slidenum">
              <a:rPr kumimoji="0" lang="de-DE" sz="800" b="0" i="0" u="none" strike="noStrike" kern="1200" cap="none" spc="0" normalizeH="0" baseline="0" noProof="0" smtClean="0">
                <a:ln>
                  <a:noFill/>
                </a:ln>
                <a:solidFill>
                  <a:prstClr val="black"/>
                </a:solidFill>
                <a:effectLst/>
                <a:uLnTx/>
                <a:uFillTx/>
                <a:latin typeface="Open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a:t>
            </a:fld>
            <a:endParaRPr kumimoji="0" lang="de-DE" sz="8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2" name="Datumsplatzhalter 1">
            <a:extLst>
              <a:ext uri="{FF2B5EF4-FFF2-40B4-BE49-F238E27FC236}">
                <a16:creationId xmlns:a16="http://schemas.microsoft.com/office/drawing/2014/main" id="{2B236D1C-EE75-BB3A-91E1-86E116F72304}"/>
              </a:ext>
            </a:extLst>
          </p:cNvPr>
          <p:cNvSpPr>
            <a:spLocks noGrp="1"/>
          </p:cNvSpPr>
          <p:nvPr>
            <p:ph type="dt" sz="half" idx="10"/>
          </p:nvPr>
        </p:nvSpPr>
        <p:spPr>
          <a:xfrm>
            <a:off x="346074" y="6524625"/>
            <a:ext cx="4606925" cy="333377"/>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prstClr val="black"/>
                </a:solidFill>
                <a:effectLst/>
                <a:uLnTx/>
                <a:uFillTx/>
                <a:latin typeface="Open Sans"/>
                <a:ea typeface="+mn-ea"/>
                <a:cs typeface="+mn-cs"/>
              </a:rPr>
              <a:t>Das perfekt digitalisierte Unternehmen mit Zoho</a:t>
            </a:r>
            <a:endParaRPr kumimoji="0" lang="de-DE" sz="8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32" name="Titel 25">
            <a:extLst>
              <a:ext uri="{FF2B5EF4-FFF2-40B4-BE49-F238E27FC236}">
                <a16:creationId xmlns:a16="http://schemas.microsoft.com/office/drawing/2014/main" id="{CF5E0249-86F5-7471-4506-137B942937A5}"/>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1600" b="1" i="0" u="none" strike="noStrike" kern="1200" cap="none" spc="0" normalizeH="0" baseline="0" noProof="0" dirty="0">
                <a:ln>
                  <a:noFill/>
                </a:ln>
                <a:solidFill>
                  <a:srgbClr val="44536F"/>
                </a:solidFill>
                <a:effectLst/>
                <a:uLnTx/>
                <a:uFillTx/>
                <a:latin typeface="Open Sans"/>
                <a:ea typeface="+mj-ea"/>
                <a:cs typeface="+mj-cs"/>
              </a:rPr>
              <a:t>Software und Tools</a:t>
            </a:r>
          </a:p>
        </p:txBody>
      </p:sp>
      <p:sp>
        <p:nvSpPr>
          <p:cNvPr id="33" name="Titel 25">
            <a:extLst>
              <a:ext uri="{FF2B5EF4-FFF2-40B4-BE49-F238E27FC236}">
                <a16:creationId xmlns:a16="http://schemas.microsoft.com/office/drawing/2014/main" id="{E73E240C-A9FC-A440-A9A6-614BAED16AD8}"/>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1200" b="0" i="0" u="none" strike="noStrike" kern="1200" cap="none" spc="0" normalizeH="0" baseline="0" noProof="0" dirty="0">
                <a:ln>
                  <a:noFill/>
                </a:ln>
                <a:solidFill>
                  <a:srgbClr val="F7A600"/>
                </a:solidFill>
                <a:effectLst/>
                <a:uLnTx/>
                <a:uFillTx/>
                <a:latin typeface="Open Sans"/>
                <a:ea typeface="+mj-ea"/>
                <a:cs typeface="+mj-cs"/>
              </a:rPr>
              <a:t>Zoho CRM</a:t>
            </a:r>
          </a:p>
        </p:txBody>
      </p:sp>
      <p:pic>
        <p:nvPicPr>
          <p:cNvPr id="31" name="Grafik 30">
            <a:extLst>
              <a:ext uri="{FF2B5EF4-FFF2-40B4-BE49-F238E27FC236}">
                <a16:creationId xmlns:a16="http://schemas.microsoft.com/office/drawing/2014/main" id="{E2A72422-3E22-8143-9765-90F9E04C9B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4922DAF6-DB09-FFCC-9163-684606F57184}"/>
              </a:ext>
            </a:extLst>
          </p:cNvPr>
          <p:cNvSpPr/>
          <p:nvPr/>
        </p:nvSpPr>
        <p:spPr>
          <a:xfrm>
            <a:off x="2738746" y="885825"/>
            <a:ext cx="2034256" cy="759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Termin-Vereinbarung</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Online-Termin-Vereinbarung</a:t>
            </a:r>
          </a:p>
        </p:txBody>
      </p:sp>
      <p:sp>
        <p:nvSpPr>
          <p:cNvPr id="23" name="Rechteck 22">
            <a:extLst>
              <a:ext uri="{FF2B5EF4-FFF2-40B4-BE49-F238E27FC236}">
                <a16:creationId xmlns:a16="http://schemas.microsoft.com/office/drawing/2014/main" id="{86320226-AF61-C488-4486-860D09FA6C2D}"/>
              </a:ext>
            </a:extLst>
          </p:cNvPr>
          <p:cNvSpPr/>
          <p:nvPr/>
        </p:nvSpPr>
        <p:spPr>
          <a:xfrm>
            <a:off x="5133001" y="885825"/>
            <a:ext cx="2034256" cy="759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Formulare</a:t>
            </a:r>
          </a:p>
          <a:p>
            <a:pPr marL="0" marR="0" lvl="0" indent="0" algn="ctr" defTabSz="457200" rtl="0" eaLnBrk="1" fontAlgn="auto" latinLnBrk="0" hangingPunct="1">
              <a:lnSpc>
                <a:spcPct val="100000"/>
              </a:lnSpc>
              <a:spcBef>
                <a:spcPts val="600"/>
              </a:spcBef>
              <a:spcAft>
                <a:spcPts val="0"/>
              </a:spcAft>
              <a:buClrTx/>
              <a:buSzTx/>
              <a:buFontTx/>
              <a:buNone/>
              <a:tabLst/>
              <a:defRPr/>
            </a:pP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Anfrage-, Kontakt</a:t>
            </a: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-Formulare</a:t>
            </a:r>
          </a:p>
        </p:txBody>
      </p:sp>
      <p:sp>
        <p:nvSpPr>
          <p:cNvPr id="24" name="Rechteck 23">
            <a:extLst>
              <a:ext uri="{FF2B5EF4-FFF2-40B4-BE49-F238E27FC236}">
                <a16:creationId xmlns:a16="http://schemas.microsoft.com/office/drawing/2014/main" id="{9127F456-1AC4-033E-53F2-267020F8A35D}"/>
              </a:ext>
            </a:extLst>
          </p:cNvPr>
          <p:cNvSpPr/>
          <p:nvPr/>
        </p:nvSpPr>
        <p:spPr>
          <a:xfrm>
            <a:off x="7527257" y="885825"/>
            <a:ext cx="2034256" cy="759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err="1">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Social</a:t>
            </a: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-Media</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Content-Plan, </a:t>
            </a:r>
            <a:b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b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-Veröffentlichung</a:t>
            </a:r>
          </a:p>
        </p:txBody>
      </p:sp>
      <p:sp>
        <p:nvSpPr>
          <p:cNvPr id="25" name="Rechteck 24">
            <a:extLst>
              <a:ext uri="{FF2B5EF4-FFF2-40B4-BE49-F238E27FC236}">
                <a16:creationId xmlns:a16="http://schemas.microsoft.com/office/drawing/2014/main" id="{C7CE525A-2E9B-6A31-7CA4-BCE4C1044ED3}"/>
              </a:ext>
            </a:extLst>
          </p:cNvPr>
          <p:cNvSpPr/>
          <p:nvPr/>
        </p:nvSpPr>
        <p:spPr>
          <a:xfrm>
            <a:off x="344490" y="2385524"/>
            <a:ext cx="2034256" cy="759799"/>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E-Mail und Kalender</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Posteingang, Kalender</a:t>
            </a:r>
          </a:p>
        </p:txBody>
      </p:sp>
      <p:sp>
        <p:nvSpPr>
          <p:cNvPr id="26" name="Rechteck 25">
            <a:extLst>
              <a:ext uri="{FF2B5EF4-FFF2-40B4-BE49-F238E27FC236}">
                <a16:creationId xmlns:a16="http://schemas.microsoft.com/office/drawing/2014/main" id="{1288EBE0-068F-287E-0334-D2A0EABF060D}"/>
              </a:ext>
            </a:extLst>
          </p:cNvPr>
          <p:cNvSpPr/>
          <p:nvPr/>
        </p:nvSpPr>
        <p:spPr>
          <a:xfrm>
            <a:off x="2738745" y="2385524"/>
            <a:ext cx="4428511"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6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CRM</a:t>
            </a:r>
          </a:p>
        </p:txBody>
      </p:sp>
      <p:sp>
        <p:nvSpPr>
          <p:cNvPr id="28" name="Rechteck 27">
            <a:extLst>
              <a:ext uri="{FF2B5EF4-FFF2-40B4-BE49-F238E27FC236}">
                <a16:creationId xmlns:a16="http://schemas.microsoft.com/office/drawing/2014/main" id="{AF86EB3C-56F1-4F48-761B-944A65D3BB8C}"/>
              </a:ext>
            </a:extLst>
          </p:cNvPr>
          <p:cNvSpPr/>
          <p:nvPr/>
        </p:nvSpPr>
        <p:spPr>
          <a:xfrm>
            <a:off x="7527257" y="2385525"/>
            <a:ext cx="2034256" cy="759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Cloud-Speicher</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Ordner, Dateien</a:t>
            </a:r>
          </a:p>
        </p:txBody>
      </p:sp>
      <p:sp>
        <p:nvSpPr>
          <p:cNvPr id="29" name="Rechteck 28">
            <a:extLst>
              <a:ext uri="{FF2B5EF4-FFF2-40B4-BE49-F238E27FC236}">
                <a16:creationId xmlns:a16="http://schemas.microsoft.com/office/drawing/2014/main" id="{65E51284-4F92-8F90-CEC0-9693EFBAF4D3}"/>
              </a:ext>
            </a:extLst>
          </p:cNvPr>
          <p:cNvSpPr/>
          <p:nvPr/>
        </p:nvSpPr>
        <p:spPr>
          <a:xfrm>
            <a:off x="344490" y="3885224"/>
            <a:ext cx="2034256" cy="75979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Landing-Pages</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Pages</a:t>
            </a: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 </a:t>
            </a: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Popups, Formulare</a:t>
            </a:r>
          </a:p>
        </p:txBody>
      </p:sp>
      <p:sp>
        <p:nvSpPr>
          <p:cNvPr id="35" name="Rechteck 34">
            <a:extLst>
              <a:ext uri="{FF2B5EF4-FFF2-40B4-BE49-F238E27FC236}">
                <a16:creationId xmlns:a16="http://schemas.microsoft.com/office/drawing/2014/main" id="{75D0AD0D-32EF-46B4-FA96-195465E64F4F}"/>
              </a:ext>
            </a:extLst>
          </p:cNvPr>
          <p:cNvSpPr/>
          <p:nvPr/>
        </p:nvSpPr>
        <p:spPr>
          <a:xfrm>
            <a:off x="7527257" y="3885223"/>
            <a:ext cx="2034256" cy="759799"/>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Helpdesk / Tickets</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Zentraler Posteingang, Anfragen und Tickets</a:t>
            </a:r>
          </a:p>
        </p:txBody>
      </p:sp>
      <p:sp>
        <p:nvSpPr>
          <p:cNvPr id="36" name="Rechteck 35">
            <a:extLst>
              <a:ext uri="{FF2B5EF4-FFF2-40B4-BE49-F238E27FC236}">
                <a16:creationId xmlns:a16="http://schemas.microsoft.com/office/drawing/2014/main" id="{448A8DE9-2028-2FA6-1F85-F66AF504D9F8}"/>
              </a:ext>
            </a:extLst>
          </p:cNvPr>
          <p:cNvSpPr/>
          <p:nvPr/>
        </p:nvSpPr>
        <p:spPr>
          <a:xfrm>
            <a:off x="344490" y="5384923"/>
            <a:ext cx="2034256" cy="75979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Zusammenarbeit im Team</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Benachrichtigungen, Chat </a:t>
            </a:r>
          </a:p>
        </p:txBody>
      </p:sp>
      <p:sp>
        <p:nvSpPr>
          <p:cNvPr id="37" name="Rechteck 36">
            <a:extLst>
              <a:ext uri="{FF2B5EF4-FFF2-40B4-BE49-F238E27FC236}">
                <a16:creationId xmlns:a16="http://schemas.microsoft.com/office/drawing/2014/main" id="{63442DCE-A9FB-9497-F6D5-BAABFBCAE97C}"/>
              </a:ext>
            </a:extLst>
          </p:cNvPr>
          <p:cNvSpPr/>
          <p:nvPr/>
        </p:nvSpPr>
        <p:spPr>
          <a:xfrm>
            <a:off x="2738746" y="5384924"/>
            <a:ext cx="2034256" cy="759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Digitale Unterschrift</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Vereinbarungen, Verträge</a:t>
            </a:r>
          </a:p>
        </p:txBody>
      </p:sp>
      <p:sp>
        <p:nvSpPr>
          <p:cNvPr id="38" name="Rechteck 37">
            <a:extLst>
              <a:ext uri="{FF2B5EF4-FFF2-40B4-BE49-F238E27FC236}">
                <a16:creationId xmlns:a16="http://schemas.microsoft.com/office/drawing/2014/main" id="{3E6FAFB4-11AF-A0DD-852B-482A2F4B05AC}"/>
              </a:ext>
            </a:extLst>
          </p:cNvPr>
          <p:cNvSpPr/>
          <p:nvPr/>
        </p:nvSpPr>
        <p:spPr>
          <a:xfrm>
            <a:off x="5133001" y="5384924"/>
            <a:ext cx="2034256" cy="759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Rechnungswesen</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Angebote, Aufträge</a:t>
            </a: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 </a:t>
            </a: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Rechnungen</a:t>
            </a:r>
          </a:p>
        </p:txBody>
      </p:sp>
      <p:sp>
        <p:nvSpPr>
          <p:cNvPr id="39" name="Rechteck 38">
            <a:extLst>
              <a:ext uri="{FF2B5EF4-FFF2-40B4-BE49-F238E27FC236}">
                <a16:creationId xmlns:a16="http://schemas.microsoft.com/office/drawing/2014/main" id="{B4BC526E-CA0B-6067-4F35-8E3B9731359D}"/>
              </a:ext>
            </a:extLst>
          </p:cNvPr>
          <p:cNvSpPr/>
          <p:nvPr/>
        </p:nvSpPr>
        <p:spPr>
          <a:xfrm>
            <a:off x="7527257" y="5384923"/>
            <a:ext cx="2034256" cy="759799"/>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Projektmanagement</a:t>
            </a:r>
          </a:p>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Projekte, Meilensteine</a:t>
            </a:r>
          </a:p>
        </p:txBody>
      </p:sp>
      <p:sp>
        <p:nvSpPr>
          <p:cNvPr id="8" name="Rechteck 7">
            <a:extLst>
              <a:ext uri="{FF2B5EF4-FFF2-40B4-BE49-F238E27FC236}">
                <a16:creationId xmlns:a16="http://schemas.microsoft.com/office/drawing/2014/main" id="{C06E4E9B-06C9-CD83-F944-0CE26BC1A770}"/>
              </a:ext>
            </a:extLst>
          </p:cNvPr>
          <p:cNvSpPr/>
          <p:nvPr/>
        </p:nvSpPr>
        <p:spPr>
          <a:xfrm>
            <a:off x="2738746" y="2825424"/>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Home</a:t>
            </a:r>
          </a:p>
        </p:txBody>
      </p:sp>
      <p:sp>
        <p:nvSpPr>
          <p:cNvPr id="9" name="Rechteck 8">
            <a:extLst>
              <a:ext uri="{FF2B5EF4-FFF2-40B4-BE49-F238E27FC236}">
                <a16:creationId xmlns:a16="http://schemas.microsoft.com/office/drawing/2014/main" id="{E09424C8-3CAA-6F53-4E07-580E08DB9109}"/>
              </a:ext>
            </a:extLst>
          </p:cNvPr>
          <p:cNvSpPr/>
          <p:nvPr/>
        </p:nvSpPr>
        <p:spPr>
          <a:xfrm>
            <a:off x="4214916" y="2825424"/>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Aufgaben</a:t>
            </a:r>
          </a:p>
        </p:txBody>
      </p:sp>
      <p:sp>
        <p:nvSpPr>
          <p:cNvPr id="10" name="Rechteck 9">
            <a:extLst>
              <a:ext uri="{FF2B5EF4-FFF2-40B4-BE49-F238E27FC236}">
                <a16:creationId xmlns:a16="http://schemas.microsoft.com/office/drawing/2014/main" id="{02E4D12A-47ED-B114-5B06-C1FF1E640FC5}"/>
              </a:ext>
            </a:extLst>
          </p:cNvPr>
          <p:cNvSpPr/>
          <p:nvPr/>
        </p:nvSpPr>
        <p:spPr>
          <a:xfrm>
            <a:off x="5691087" y="2825424"/>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lgn="ctr">
              <a:spcBef>
                <a:spcPts val="600"/>
              </a:spcBef>
              <a:defRPr/>
            </a:pP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SMS/</a:t>
            </a:r>
            <a:r>
              <a:rPr lang="de-DE" sz="1100" dirty="0" err="1">
                <a:solidFill>
                  <a:srgbClr val="44526E"/>
                </a:solidFill>
                <a:latin typeface="Open Sans" panose="020B0606030504020204" pitchFamily="34" charset="0"/>
                <a:ea typeface="Open Sans" panose="020B0606030504020204" pitchFamily="34" charset="0"/>
                <a:cs typeface="Open Sans" panose="020B0606030504020204" pitchFamily="34" charset="0"/>
              </a:rPr>
              <a:t>What‘sApp</a:t>
            </a:r>
            <a:endPar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hteck 10">
            <a:extLst>
              <a:ext uri="{FF2B5EF4-FFF2-40B4-BE49-F238E27FC236}">
                <a16:creationId xmlns:a16="http://schemas.microsoft.com/office/drawing/2014/main" id="{05F5592D-FDCE-0B74-1637-176D7680B09A}"/>
              </a:ext>
            </a:extLst>
          </p:cNvPr>
          <p:cNvSpPr/>
          <p:nvPr/>
        </p:nvSpPr>
        <p:spPr>
          <a:xfrm>
            <a:off x="2738746" y="3265324"/>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lgn="ctr">
              <a:spcBef>
                <a:spcPts val="600"/>
              </a:spcBef>
              <a:defRPr/>
            </a:pP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Leads</a:t>
            </a: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Rechteck 11">
            <a:extLst>
              <a:ext uri="{FF2B5EF4-FFF2-40B4-BE49-F238E27FC236}">
                <a16:creationId xmlns:a16="http://schemas.microsoft.com/office/drawing/2014/main" id="{DC2F9467-6F24-2D93-F4D8-4294A3DEDE92}"/>
              </a:ext>
            </a:extLst>
          </p:cNvPr>
          <p:cNvSpPr/>
          <p:nvPr/>
        </p:nvSpPr>
        <p:spPr>
          <a:xfrm>
            <a:off x="4214916" y="3265324"/>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Wiedervorlagen</a:t>
            </a:r>
          </a:p>
        </p:txBody>
      </p:sp>
      <p:sp>
        <p:nvSpPr>
          <p:cNvPr id="13" name="Rechteck 12">
            <a:extLst>
              <a:ext uri="{FF2B5EF4-FFF2-40B4-BE49-F238E27FC236}">
                <a16:creationId xmlns:a16="http://schemas.microsoft.com/office/drawing/2014/main" id="{37CEB8E5-8A67-5E00-0719-7013E552234F}"/>
              </a:ext>
            </a:extLst>
          </p:cNvPr>
          <p:cNvSpPr/>
          <p:nvPr/>
        </p:nvSpPr>
        <p:spPr>
          <a:xfrm>
            <a:off x="5691087" y="3265324"/>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Workflows</a:t>
            </a:r>
          </a:p>
        </p:txBody>
      </p:sp>
      <p:sp>
        <p:nvSpPr>
          <p:cNvPr id="14" name="Rechteck 13">
            <a:extLst>
              <a:ext uri="{FF2B5EF4-FFF2-40B4-BE49-F238E27FC236}">
                <a16:creationId xmlns:a16="http://schemas.microsoft.com/office/drawing/2014/main" id="{B6878259-72CF-1062-D51E-A5F157D61D9B}"/>
              </a:ext>
            </a:extLst>
          </p:cNvPr>
          <p:cNvSpPr/>
          <p:nvPr/>
        </p:nvSpPr>
        <p:spPr>
          <a:xfrm>
            <a:off x="2738746" y="37052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lgn="ctr">
              <a:spcBef>
                <a:spcPts val="600"/>
              </a:spcBef>
              <a:defRPr/>
            </a:pP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Kontakte</a:t>
            </a: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Rechteck 14">
            <a:extLst>
              <a:ext uri="{FF2B5EF4-FFF2-40B4-BE49-F238E27FC236}">
                <a16:creationId xmlns:a16="http://schemas.microsoft.com/office/drawing/2014/main" id="{01966880-0EFB-2EDB-5A55-C207F84ADC93}"/>
              </a:ext>
            </a:extLst>
          </p:cNvPr>
          <p:cNvSpPr/>
          <p:nvPr/>
        </p:nvSpPr>
        <p:spPr>
          <a:xfrm>
            <a:off x="4214916" y="37052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Termine</a:t>
            </a:r>
          </a:p>
        </p:txBody>
      </p:sp>
      <p:sp>
        <p:nvSpPr>
          <p:cNvPr id="16" name="Rechteck 15">
            <a:extLst>
              <a:ext uri="{FF2B5EF4-FFF2-40B4-BE49-F238E27FC236}">
                <a16:creationId xmlns:a16="http://schemas.microsoft.com/office/drawing/2014/main" id="{1C8870C6-C48A-115D-E96B-604022574975}"/>
              </a:ext>
            </a:extLst>
          </p:cNvPr>
          <p:cNvSpPr/>
          <p:nvPr/>
        </p:nvSpPr>
        <p:spPr>
          <a:xfrm>
            <a:off x="5691087" y="37052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Prozess-Vorlagen</a:t>
            </a:r>
          </a:p>
        </p:txBody>
      </p:sp>
      <p:sp>
        <p:nvSpPr>
          <p:cNvPr id="17" name="Rechteck 16">
            <a:extLst>
              <a:ext uri="{FF2B5EF4-FFF2-40B4-BE49-F238E27FC236}">
                <a16:creationId xmlns:a16="http://schemas.microsoft.com/office/drawing/2014/main" id="{F7C23ED9-1DE1-3C1D-62BA-4775EFABA245}"/>
              </a:ext>
            </a:extLst>
          </p:cNvPr>
          <p:cNvSpPr/>
          <p:nvPr/>
        </p:nvSpPr>
        <p:spPr>
          <a:xfrm>
            <a:off x="2738746" y="41451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lgn="ctr">
              <a:spcBef>
                <a:spcPts val="600"/>
              </a:spcBef>
              <a:defRPr/>
            </a:pP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Firmen</a:t>
            </a: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Rechteck 17">
            <a:extLst>
              <a:ext uri="{FF2B5EF4-FFF2-40B4-BE49-F238E27FC236}">
                <a16:creationId xmlns:a16="http://schemas.microsoft.com/office/drawing/2014/main" id="{042ADA4F-D9C1-E45C-FFFA-99AE3F007278}"/>
              </a:ext>
            </a:extLst>
          </p:cNvPr>
          <p:cNvSpPr/>
          <p:nvPr/>
        </p:nvSpPr>
        <p:spPr>
          <a:xfrm>
            <a:off x="4214916" y="41451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Anrufe</a:t>
            </a:r>
          </a:p>
        </p:txBody>
      </p:sp>
      <p:sp>
        <p:nvSpPr>
          <p:cNvPr id="19" name="Rechteck 18">
            <a:extLst>
              <a:ext uri="{FF2B5EF4-FFF2-40B4-BE49-F238E27FC236}">
                <a16:creationId xmlns:a16="http://schemas.microsoft.com/office/drawing/2014/main" id="{C22C1ABD-E8AD-7245-4E7B-356CD2CF3B96}"/>
              </a:ext>
            </a:extLst>
          </p:cNvPr>
          <p:cNvSpPr/>
          <p:nvPr/>
        </p:nvSpPr>
        <p:spPr>
          <a:xfrm>
            <a:off x="5691087" y="41451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Berichte</a:t>
            </a:r>
          </a:p>
        </p:txBody>
      </p:sp>
      <p:sp>
        <p:nvSpPr>
          <p:cNvPr id="20" name="Rechteck 19">
            <a:extLst>
              <a:ext uri="{FF2B5EF4-FFF2-40B4-BE49-F238E27FC236}">
                <a16:creationId xmlns:a16="http://schemas.microsoft.com/office/drawing/2014/main" id="{1B559CF4-79F3-6BD3-39E0-550995D47411}"/>
              </a:ext>
            </a:extLst>
          </p:cNvPr>
          <p:cNvSpPr/>
          <p:nvPr/>
        </p:nvSpPr>
        <p:spPr>
          <a:xfrm>
            <a:off x="2738746" y="45850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defRPr/>
            </a:pPr>
            <a:r>
              <a:rPr lang="de-DE" sz="1100" dirty="0">
                <a:solidFill>
                  <a:srgbClr val="44526E"/>
                </a:solidFill>
                <a:latin typeface="Open Sans" panose="020B0606030504020204" pitchFamily="34" charset="0"/>
                <a:ea typeface="Open Sans" panose="020B0606030504020204" pitchFamily="34" charset="0"/>
                <a:cs typeface="Open Sans" panose="020B0606030504020204" pitchFamily="34" charset="0"/>
              </a:rPr>
              <a:t>Verkaufs-Chancen</a:t>
            </a:r>
          </a:p>
        </p:txBody>
      </p:sp>
      <p:sp>
        <p:nvSpPr>
          <p:cNvPr id="21" name="Rechteck 20">
            <a:extLst>
              <a:ext uri="{FF2B5EF4-FFF2-40B4-BE49-F238E27FC236}">
                <a16:creationId xmlns:a16="http://schemas.microsoft.com/office/drawing/2014/main" id="{03B1528E-82CC-32FE-DD92-B72E4ABB9AE1}"/>
              </a:ext>
            </a:extLst>
          </p:cNvPr>
          <p:cNvSpPr/>
          <p:nvPr/>
        </p:nvSpPr>
        <p:spPr>
          <a:xfrm>
            <a:off x="4214916" y="45850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E-Mails</a:t>
            </a:r>
          </a:p>
        </p:txBody>
      </p:sp>
      <p:sp>
        <p:nvSpPr>
          <p:cNvPr id="27" name="Rechteck 26">
            <a:extLst>
              <a:ext uri="{FF2B5EF4-FFF2-40B4-BE49-F238E27FC236}">
                <a16:creationId xmlns:a16="http://schemas.microsoft.com/office/drawing/2014/main" id="{5435B1E8-8CE3-3F33-590A-0304F8B5D913}"/>
              </a:ext>
            </a:extLst>
          </p:cNvPr>
          <p:cNvSpPr/>
          <p:nvPr/>
        </p:nvSpPr>
        <p:spPr>
          <a:xfrm>
            <a:off x="5691087" y="4585023"/>
            <a:ext cx="1476170" cy="43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r>
              <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rPr>
              <a:t>Dashboards</a:t>
            </a:r>
          </a:p>
        </p:txBody>
      </p:sp>
      <p:sp>
        <p:nvSpPr>
          <p:cNvPr id="30" name="Rechteck 29">
            <a:extLst>
              <a:ext uri="{FF2B5EF4-FFF2-40B4-BE49-F238E27FC236}">
                <a16:creationId xmlns:a16="http://schemas.microsoft.com/office/drawing/2014/main" id="{8C574CFB-9B36-71C0-269F-90B43CE9CFC3}"/>
              </a:ext>
            </a:extLst>
          </p:cNvPr>
          <p:cNvSpPr/>
          <p:nvPr/>
        </p:nvSpPr>
        <p:spPr>
          <a:xfrm>
            <a:off x="344490" y="1645625"/>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0" name="Rechteck 39">
            <a:extLst>
              <a:ext uri="{FF2B5EF4-FFF2-40B4-BE49-F238E27FC236}">
                <a16:creationId xmlns:a16="http://schemas.microsoft.com/office/drawing/2014/main" id="{BA71B300-9B20-296A-9E89-9D539DFD307A}"/>
              </a:ext>
            </a:extLst>
          </p:cNvPr>
          <p:cNvSpPr/>
          <p:nvPr/>
        </p:nvSpPr>
        <p:spPr>
          <a:xfrm>
            <a:off x="2738746" y="1645625"/>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Rechteck 41">
            <a:extLst>
              <a:ext uri="{FF2B5EF4-FFF2-40B4-BE49-F238E27FC236}">
                <a16:creationId xmlns:a16="http://schemas.microsoft.com/office/drawing/2014/main" id="{8A522949-7334-7034-6E8E-504E7E0810E5}"/>
              </a:ext>
            </a:extLst>
          </p:cNvPr>
          <p:cNvSpPr/>
          <p:nvPr/>
        </p:nvSpPr>
        <p:spPr>
          <a:xfrm>
            <a:off x="5133001" y="1645625"/>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Rechteck 43">
            <a:extLst>
              <a:ext uri="{FF2B5EF4-FFF2-40B4-BE49-F238E27FC236}">
                <a16:creationId xmlns:a16="http://schemas.microsoft.com/office/drawing/2014/main" id="{559E0360-4E7D-C83F-7187-2EF12A06E580}"/>
              </a:ext>
            </a:extLst>
          </p:cNvPr>
          <p:cNvSpPr/>
          <p:nvPr/>
        </p:nvSpPr>
        <p:spPr>
          <a:xfrm>
            <a:off x="7527257" y="1645625"/>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6" name="Rechteck 45">
            <a:extLst>
              <a:ext uri="{FF2B5EF4-FFF2-40B4-BE49-F238E27FC236}">
                <a16:creationId xmlns:a16="http://schemas.microsoft.com/office/drawing/2014/main" id="{9174544C-B69E-9C15-5835-D943B3319562}"/>
              </a:ext>
            </a:extLst>
          </p:cNvPr>
          <p:cNvSpPr/>
          <p:nvPr/>
        </p:nvSpPr>
        <p:spPr>
          <a:xfrm>
            <a:off x="344490" y="3145325"/>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8" name="Rechteck 47">
            <a:extLst>
              <a:ext uri="{FF2B5EF4-FFF2-40B4-BE49-F238E27FC236}">
                <a16:creationId xmlns:a16="http://schemas.microsoft.com/office/drawing/2014/main" id="{987C8B87-9472-0222-2BCE-C270482E37A5}"/>
              </a:ext>
            </a:extLst>
          </p:cNvPr>
          <p:cNvSpPr/>
          <p:nvPr/>
        </p:nvSpPr>
        <p:spPr>
          <a:xfrm>
            <a:off x="7527257" y="3145325"/>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0" name="Rechteck 49">
            <a:extLst>
              <a:ext uri="{FF2B5EF4-FFF2-40B4-BE49-F238E27FC236}">
                <a16:creationId xmlns:a16="http://schemas.microsoft.com/office/drawing/2014/main" id="{A9BFFBBE-FB69-DFA4-839B-30B01CE204D9}"/>
              </a:ext>
            </a:extLst>
          </p:cNvPr>
          <p:cNvSpPr/>
          <p:nvPr/>
        </p:nvSpPr>
        <p:spPr>
          <a:xfrm>
            <a:off x="7527257" y="4645024"/>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1"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2" name="Rechteck 51">
            <a:extLst>
              <a:ext uri="{FF2B5EF4-FFF2-40B4-BE49-F238E27FC236}">
                <a16:creationId xmlns:a16="http://schemas.microsoft.com/office/drawing/2014/main" id="{27966094-A9B0-E9DC-436D-38C31E4BE462}"/>
              </a:ext>
            </a:extLst>
          </p:cNvPr>
          <p:cNvSpPr/>
          <p:nvPr/>
        </p:nvSpPr>
        <p:spPr>
          <a:xfrm>
            <a:off x="7527257" y="6144724"/>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4" name="Rechteck 53">
            <a:extLst>
              <a:ext uri="{FF2B5EF4-FFF2-40B4-BE49-F238E27FC236}">
                <a16:creationId xmlns:a16="http://schemas.microsoft.com/office/drawing/2014/main" id="{C81F6EAA-8F34-72FA-B4F9-7269BAB3CB02}"/>
              </a:ext>
            </a:extLst>
          </p:cNvPr>
          <p:cNvSpPr/>
          <p:nvPr/>
        </p:nvSpPr>
        <p:spPr>
          <a:xfrm>
            <a:off x="5133001" y="6144724"/>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6" name="Rechteck 55">
            <a:extLst>
              <a:ext uri="{FF2B5EF4-FFF2-40B4-BE49-F238E27FC236}">
                <a16:creationId xmlns:a16="http://schemas.microsoft.com/office/drawing/2014/main" id="{A12DAD97-0680-C2CB-B4FD-66C5298AAAAE}"/>
              </a:ext>
            </a:extLst>
          </p:cNvPr>
          <p:cNvSpPr/>
          <p:nvPr/>
        </p:nvSpPr>
        <p:spPr>
          <a:xfrm>
            <a:off x="2738746" y="6144724"/>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8" name="Rechteck 57">
            <a:extLst>
              <a:ext uri="{FF2B5EF4-FFF2-40B4-BE49-F238E27FC236}">
                <a16:creationId xmlns:a16="http://schemas.microsoft.com/office/drawing/2014/main" id="{FF3A2D1C-EEA9-70C3-8BE1-3D8C66B0DDBC}"/>
              </a:ext>
            </a:extLst>
          </p:cNvPr>
          <p:cNvSpPr/>
          <p:nvPr/>
        </p:nvSpPr>
        <p:spPr>
          <a:xfrm>
            <a:off x="344490" y="6144724"/>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0" name="Rechteck 59">
            <a:extLst>
              <a:ext uri="{FF2B5EF4-FFF2-40B4-BE49-F238E27FC236}">
                <a16:creationId xmlns:a16="http://schemas.microsoft.com/office/drawing/2014/main" id="{A0EDF71D-0DC5-CF83-33A9-6473FD00547A}"/>
              </a:ext>
            </a:extLst>
          </p:cNvPr>
          <p:cNvSpPr/>
          <p:nvPr/>
        </p:nvSpPr>
        <p:spPr>
          <a:xfrm>
            <a:off x="344490" y="4645024"/>
            <a:ext cx="2034256" cy="3799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0" marR="0" lvl="0" indent="0" algn="ctr" defTabSz="457200" rtl="0" eaLnBrk="1" fontAlgn="auto" latinLnBrk="0" hangingPunct="1">
              <a:lnSpc>
                <a:spcPct val="100000"/>
              </a:lnSpc>
              <a:spcBef>
                <a:spcPts val="600"/>
              </a:spcBef>
              <a:spcAft>
                <a:spcPts val="0"/>
              </a:spcAft>
              <a:buClrTx/>
              <a:buSzTx/>
              <a:buFontTx/>
              <a:buNone/>
              <a:tabLst/>
              <a:defRPr/>
            </a:pPr>
            <a:endParaRPr kumimoji="0" lang="de-DE" sz="1100" b="0" i="0" u="none" strike="noStrike" kern="1200" cap="none" spc="0" normalizeH="0" baseline="0" noProof="0" dirty="0">
              <a:ln>
                <a:noFill/>
              </a:ln>
              <a:solidFill>
                <a:srgbClr val="44526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207994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205D2B26-6459-4203-BC0E-0DCD277278C6}"/>
              </a:ext>
            </a:extLst>
          </p:cNvPr>
          <p:cNvSpPr/>
          <p:nvPr/>
        </p:nvSpPr>
        <p:spPr>
          <a:xfrm>
            <a:off x="344490"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E-Mail-Marketing</a:t>
            </a:r>
            <a:br>
              <a:rPr lang="de-DE" sz="1000" b="1" dirty="0">
                <a:solidFill>
                  <a:schemeClr val="tx1"/>
                </a:solidFill>
              </a:rPr>
            </a:br>
            <a:br>
              <a:rPr lang="de-DE" sz="1000" b="1" dirty="0">
                <a:solidFill>
                  <a:schemeClr val="tx1"/>
                </a:solidFill>
              </a:rPr>
            </a:br>
            <a:r>
              <a:rPr lang="de-DE" sz="1000" strike="sngStrike" dirty="0">
                <a:solidFill>
                  <a:srgbClr val="FF0000"/>
                </a:solidFill>
              </a:rPr>
              <a:t>Klick-Tipp</a:t>
            </a:r>
            <a:br>
              <a:rPr lang="de-DE" sz="1000" strike="sngStrike" dirty="0">
                <a:solidFill>
                  <a:srgbClr val="FF0000"/>
                </a:solidFill>
              </a:rPr>
            </a:br>
            <a:r>
              <a:rPr lang="de-DE" sz="1000" strike="sngStrike" dirty="0" err="1">
                <a:solidFill>
                  <a:srgbClr val="FF0000"/>
                </a:solidFill>
              </a:rPr>
              <a:t>ActiveCampaign</a:t>
            </a:r>
            <a:br>
              <a:rPr lang="de-DE" sz="1000" strike="sngStrike" dirty="0">
                <a:solidFill>
                  <a:srgbClr val="FF0000"/>
                </a:solidFill>
              </a:rPr>
            </a:br>
            <a:r>
              <a:rPr lang="de-DE" sz="1000" strike="sngStrike" dirty="0">
                <a:solidFill>
                  <a:srgbClr val="FF0000"/>
                </a:solidFill>
              </a:rPr>
              <a:t>CleverReach</a:t>
            </a:r>
          </a:p>
          <a:p>
            <a:pPr algn="ctr">
              <a:spcBef>
                <a:spcPts val="600"/>
              </a:spcBef>
            </a:pPr>
            <a:r>
              <a:rPr lang="de-DE" sz="1000" b="1" dirty="0" err="1">
                <a:solidFill>
                  <a:srgbClr val="00A500"/>
                </a:solidFill>
              </a:rPr>
              <a:t>Zoho</a:t>
            </a:r>
            <a:r>
              <a:rPr lang="de-DE" sz="1000" b="1" dirty="0">
                <a:solidFill>
                  <a:srgbClr val="00A500"/>
                </a:solidFill>
              </a:rPr>
              <a:t> </a:t>
            </a:r>
            <a:r>
              <a:rPr lang="de-DE" sz="1000" b="1" dirty="0" err="1">
                <a:solidFill>
                  <a:srgbClr val="00A500"/>
                </a:solidFill>
              </a:rPr>
              <a:t>Campaigns</a:t>
            </a:r>
            <a:endParaRPr lang="de-DE" sz="1000" b="1" dirty="0">
              <a:solidFill>
                <a:srgbClr val="00A500"/>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572291"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Software und Tools, die du zusätzlich zum CRM noch brauchst</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31" name="Grafik 30">
            <a:extLst>
              <a:ext uri="{FF2B5EF4-FFF2-40B4-BE49-F238E27FC236}">
                <a16:creationId xmlns:a16="http://schemas.microsoft.com/office/drawing/2014/main" id="{46E933DE-57E6-E24A-8E9E-A446F6A999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D4CD85D0-5FAC-4744-9955-822274B04AA9}"/>
              </a:ext>
            </a:extLst>
          </p:cNvPr>
          <p:cNvSpPr/>
          <p:nvPr/>
        </p:nvSpPr>
        <p:spPr>
          <a:xfrm>
            <a:off x="2738746"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Online-Termin-Vereinbarung</a:t>
            </a:r>
          </a:p>
          <a:p>
            <a:pPr algn="ctr">
              <a:spcBef>
                <a:spcPts val="600"/>
              </a:spcBef>
            </a:pPr>
            <a:r>
              <a:rPr lang="de-DE" sz="1000" strike="sngStrike" dirty="0">
                <a:solidFill>
                  <a:srgbClr val="FF0000"/>
                </a:solidFill>
              </a:rPr>
              <a:t>Calendly</a:t>
            </a:r>
            <a:br>
              <a:rPr lang="de-DE" sz="1000" strike="sngStrike" dirty="0">
                <a:solidFill>
                  <a:srgbClr val="FF0000"/>
                </a:solidFill>
              </a:rPr>
            </a:br>
            <a:r>
              <a:rPr lang="de-DE" sz="1000" strike="sngStrike" dirty="0" err="1">
                <a:solidFill>
                  <a:srgbClr val="FF0000"/>
                </a:solidFill>
              </a:rPr>
              <a:t>AcuityScheduling</a:t>
            </a:r>
            <a:br>
              <a:rPr lang="de-DE" sz="1000" strike="sngStrike" dirty="0">
                <a:solidFill>
                  <a:srgbClr val="FF0000"/>
                </a:solidFill>
              </a:rPr>
            </a:br>
            <a:r>
              <a:rPr lang="de-DE" sz="1000" strike="sngStrike" dirty="0" err="1">
                <a:solidFill>
                  <a:srgbClr val="FF0000"/>
                </a:solidFill>
              </a:rPr>
              <a:t>eTermin</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b="1" dirty="0">
                <a:solidFill>
                  <a:srgbClr val="00A500"/>
                </a:solidFill>
              </a:rPr>
              <a:t> Bookings</a:t>
            </a:r>
          </a:p>
        </p:txBody>
      </p:sp>
      <p:sp>
        <p:nvSpPr>
          <p:cNvPr id="23" name="Rechteck 22">
            <a:extLst>
              <a:ext uri="{FF2B5EF4-FFF2-40B4-BE49-F238E27FC236}">
                <a16:creationId xmlns:a16="http://schemas.microsoft.com/office/drawing/2014/main" id="{B3250AF2-5167-834C-94B8-FE217E1B4480}"/>
              </a:ext>
            </a:extLst>
          </p:cNvPr>
          <p:cNvSpPr/>
          <p:nvPr/>
        </p:nvSpPr>
        <p:spPr>
          <a:xfrm>
            <a:off x="5133001"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Formulare</a:t>
            </a:r>
          </a:p>
          <a:p>
            <a:pPr algn="ctr">
              <a:spcBef>
                <a:spcPts val="600"/>
              </a:spcBef>
            </a:pPr>
            <a:r>
              <a:rPr lang="de-DE" sz="1000" strike="sngStrike" dirty="0" err="1">
                <a:solidFill>
                  <a:srgbClr val="FF0000"/>
                </a:solidFill>
              </a:rPr>
              <a:t>GravityForms</a:t>
            </a:r>
            <a:br>
              <a:rPr lang="de-DE" sz="1000" strike="sngStrike" dirty="0">
                <a:solidFill>
                  <a:srgbClr val="FF0000"/>
                </a:solidFill>
              </a:rPr>
            </a:br>
            <a:r>
              <a:rPr lang="de-DE" sz="1000" strike="sngStrike" dirty="0" err="1">
                <a:solidFill>
                  <a:srgbClr val="FF0000"/>
                </a:solidFill>
              </a:rPr>
              <a:t>Jotforms</a:t>
            </a:r>
            <a:br>
              <a:rPr lang="de-DE" sz="1000" strike="sngStrike" dirty="0">
                <a:solidFill>
                  <a:srgbClr val="FF0000"/>
                </a:solidFill>
              </a:rPr>
            </a:br>
            <a:r>
              <a:rPr lang="de-DE" sz="1000" strike="sngStrike" dirty="0" err="1">
                <a:solidFill>
                  <a:srgbClr val="FF0000"/>
                </a:solidFill>
              </a:rPr>
              <a:t>Cognito</a:t>
            </a:r>
            <a:r>
              <a:rPr lang="de-DE" sz="1000" strike="sngStrike" dirty="0">
                <a:solidFill>
                  <a:srgbClr val="FF0000"/>
                </a:solidFill>
              </a:rPr>
              <a:t> Forms</a:t>
            </a:r>
          </a:p>
          <a:p>
            <a:pPr algn="ctr">
              <a:spcBef>
                <a:spcPts val="600"/>
              </a:spcBef>
            </a:pPr>
            <a:r>
              <a:rPr lang="de-DE" sz="1000" b="1" dirty="0" err="1">
                <a:solidFill>
                  <a:srgbClr val="00A500"/>
                </a:solidFill>
              </a:rPr>
              <a:t>Zoho</a:t>
            </a:r>
            <a:r>
              <a:rPr lang="de-DE" sz="1000" b="1" dirty="0">
                <a:solidFill>
                  <a:srgbClr val="00A500"/>
                </a:solidFill>
              </a:rPr>
              <a:t> Forms</a:t>
            </a:r>
          </a:p>
        </p:txBody>
      </p:sp>
      <p:sp>
        <p:nvSpPr>
          <p:cNvPr id="24" name="Rechteck 23">
            <a:extLst>
              <a:ext uri="{FF2B5EF4-FFF2-40B4-BE49-F238E27FC236}">
                <a16:creationId xmlns:a16="http://schemas.microsoft.com/office/drawing/2014/main" id="{956CB1CF-D37D-4A48-9FDC-3BA13F4A2B7C}"/>
              </a:ext>
            </a:extLst>
          </p:cNvPr>
          <p:cNvSpPr/>
          <p:nvPr/>
        </p:nvSpPr>
        <p:spPr>
          <a:xfrm>
            <a:off x="7527257"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err="1">
                <a:solidFill>
                  <a:schemeClr val="tx1"/>
                </a:solidFill>
              </a:rPr>
              <a:t>Social</a:t>
            </a:r>
            <a:r>
              <a:rPr lang="de-DE" sz="1000" b="1" dirty="0">
                <a:solidFill>
                  <a:schemeClr val="tx1"/>
                </a:solidFill>
              </a:rPr>
              <a:t>-Media</a:t>
            </a:r>
          </a:p>
          <a:p>
            <a:pPr algn="ctr">
              <a:spcBef>
                <a:spcPts val="600"/>
              </a:spcBef>
            </a:pPr>
            <a:r>
              <a:rPr lang="de-DE" sz="1000" strike="sngStrike" dirty="0" err="1">
                <a:solidFill>
                  <a:srgbClr val="FF0000"/>
                </a:solidFill>
              </a:rPr>
              <a:t>Meet</a:t>
            </a:r>
            <a:r>
              <a:rPr lang="de-DE" sz="1000" strike="sngStrike" dirty="0">
                <a:solidFill>
                  <a:srgbClr val="FF0000"/>
                </a:solidFill>
              </a:rPr>
              <a:t> Edgar</a:t>
            </a:r>
            <a:br>
              <a:rPr lang="de-DE" sz="1000" strike="sngStrike" dirty="0">
                <a:solidFill>
                  <a:srgbClr val="FF0000"/>
                </a:solidFill>
              </a:rPr>
            </a:br>
            <a:r>
              <a:rPr lang="de-DE" sz="1000" strike="sngStrike" dirty="0">
                <a:solidFill>
                  <a:srgbClr val="FF0000"/>
                </a:solidFill>
              </a:rPr>
              <a:t>Schedule </a:t>
            </a:r>
            <a:r>
              <a:rPr lang="de-DE" sz="1000" strike="sngStrike" dirty="0" err="1">
                <a:solidFill>
                  <a:srgbClr val="FF0000"/>
                </a:solidFill>
              </a:rPr>
              <a:t>Once</a:t>
            </a:r>
            <a:br>
              <a:rPr lang="de-DE" sz="1000" strike="sngStrike" dirty="0">
                <a:solidFill>
                  <a:srgbClr val="FF0000"/>
                </a:solidFill>
              </a:rPr>
            </a:br>
            <a:r>
              <a:rPr lang="de-DE" sz="1000" strike="sngStrike" dirty="0">
                <a:solidFill>
                  <a:srgbClr val="FF0000"/>
                </a:solidFill>
              </a:rPr>
              <a:t>Buffer</a:t>
            </a:r>
          </a:p>
          <a:p>
            <a:pPr algn="ctr">
              <a:spcBef>
                <a:spcPts val="600"/>
              </a:spcBef>
            </a:pPr>
            <a:r>
              <a:rPr lang="de-DE" sz="1000" b="1" dirty="0" err="1">
                <a:solidFill>
                  <a:srgbClr val="00A500"/>
                </a:solidFill>
              </a:rPr>
              <a:t>Zoho</a:t>
            </a:r>
            <a:r>
              <a:rPr lang="de-DE" sz="1000" b="1" dirty="0">
                <a:solidFill>
                  <a:srgbClr val="00A500"/>
                </a:solidFill>
              </a:rPr>
              <a:t> </a:t>
            </a:r>
            <a:r>
              <a:rPr lang="de-DE" sz="1000" b="1" dirty="0" err="1">
                <a:solidFill>
                  <a:srgbClr val="00A500"/>
                </a:solidFill>
              </a:rPr>
              <a:t>Social</a:t>
            </a:r>
            <a:endParaRPr lang="de-DE" sz="1000" b="1" dirty="0">
              <a:solidFill>
                <a:srgbClr val="00A500"/>
              </a:solidFill>
            </a:endParaRPr>
          </a:p>
        </p:txBody>
      </p:sp>
      <p:sp>
        <p:nvSpPr>
          <p:cNvPr id="25" name="Rechteck 24">
            <a:extLst>
              <a:ext uri="{FF2B5EF4-FFF2-40B4-BE49-F238E27FC236}">
                <a16:creationId xmlns:a16="http://schemas.microsoft.com/office/drawing/2014/main" id="{417A63D9-0C4C-C14A-B6A2-F6B76B980C45}"/>
              </a:ext>
            </a:extLst>
          </p:cNvPr>
          <p:cNvSpPr/>
          <p:nvPr/>
        </p:nvSpPr>
        <p:spPr>
          <a:xfrm>
            <a:off x="344490"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Dashboards / Reports</a:t>
            </a:r>
          </a:p>
          <a:p>
            <a:pPr algn="ctr">
              <a:spcBef>
                <a:spcPts val="600"/>
              </a:spcBef>
            </a:pPr>
            <a:r>
              <a:rPr lang="de-DE" sz="1000" strike="sngStrike" dirty="0">
                <a:solidFill>
                  <a:srgbClr val="FF0000"/>
                </a:solidFill>
              </a:rPr>
              <a:t>Google Data Studio</a:t>
            </a:r>
            <a:br>
              <a:rPr lang="de-DE" sz="1000" strike="sngStrike" dirty="0">
                <a:solidFill>
                  <a:srgbClr val="FF0000"/>
                </a:solidFill>
              </a:rPr>
            </a:br>
            <a:r>
              <a:rPr lang="de-DE" sz="1000" strike="sngStrike" dirty="0" err="1">
                <a:solidFill>
                  <a:srgbClr val="FF0000"/>
                </a:solidFill>
              </a:rPr>
              <a:t>Cyfe</a:t>
            </a:r>
            <a:br>
              <a:rPr lang="de-DE" sz="1000" strike="sngStrike" dirty="0">
                <a:solidFill>
                  <a:srgbClr val="FF0000"/>
                </a:solidFill>
              </a:rPr>
            </a:br>
            <a:r>
              <a:rPr lang="de-DE" sz="1000" strike="sngStrike" dirty="0" err="1">
                <a:solidFill>
                  <a:srgbClr val="FF0000"/>
                </a:solidFill>
              </a:rPr>
              <a:t>Geckoboard</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b="1" dirty="0">
                <a:solidFill>
                  <a:srgbClr val="00A500"/>
                </a:solidFill>
              </a:rPr>
              <a:t> Analytics</a:t>
            </a:r>
          </a:p>
        </p:txBody>
      </p:sp>
      <p:sp>
        <p:nvSpPr>
          <p:cNvPr id="26" name="Rechteck 25">
            <a:extLst>
              <a:ext uri="{FF2B5EF4-FFF2-40B4-BE49-F238E27FC236}">
                <a16:creationId xmlns:a16="http://schemas.microsoft.com/office/drawing/2014/main" id="{CB48EE6C-0032-0D4F-8D28-32D20706C2BF}"/>
              </a:ext>
            </a:extLst>
          </p:cNvPr>
          <p:cNvSpPr/>
          <p:nvPr/>
        </p:nvSpPr>
        <p:spPr>
          <a:xfrm>
            <a:off x="3337125" y="2718903"/>
            <a:ext cx="3231748" cy="193727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chemeClr val="tx1"/>
                </a:solidFill>
              </a:rPr>
              <a:t>CRM</a:t>
            </a:r>
          </a:p>
          <a:p>
            <a:pPr algn="ctr">
              <a:spcBef>
                <a:spcPts val="600"/>
              </a:spcBef>
            </a:pPr>
            <a:endParaRPr lang="de-DE" sz="1200" b="1" dirty="0">
              <a:solidFill>
                <a:schemeClr val="tx1"/>
              </a:solidFill>
            </a:endParaRPr>
          </a:p>
          <a:p>
            <a:pPr algn="ctr">
              <a:spcBef>
                <a:spcPts val="600"/>
              </a:spcBef>
            </a:pPr>
            <a:r>
              <a:rPr lang="de-DE" sz="1000" strike="sngStrike" dirty="0" err="1">
                <a:solidFill>
                  <a:srgbClr val="FF0000"/>
                </a:solidFill>
              </a:rPr>
              <a:t>Pipedrive</a:t>
            </a:r>
            <a:br>
              <a:rPr lang="de-DE" sz="1000" strike="sngStrike" dirty="0">
                <a:solidFill>
                  <a:srgbClr val="FF0000"/>
                </a:solidFill>
              </a:rPr>
            </a:br>
            <a:r>
              <a:rPr lang="de-DE" sz="1000" strike="sngStrike" dirty="0" err="1">
                <a:solidFill>
                  <a:srgbClr val="FF0000"/>
                </a:solidFill>
              </a:rPr>
              <a:t>Hubspot</a:t>
            </a:r>
            <a:br>
              <a:rPr lang="de-DE" sz="1000" strike="sngStrike" dirty="0">
                <a:solidFill>
                  <a:srgbClr val="FF0000"/>
                </a:solidFill>
              </a:rPr>
            </a:br>
            <a:r>
              <a:rPr lang="de-DE" sz="1000" strike="sngStrike" dirty="0">
                <a:solidFill>
                  <a:srgbClr val="FF0000"/>
                </a:solidFill>
              </a:rPr>
              <a:t>Close</a:t>
            </a:r>
          </a:p>
          <a:p>
            <a:pPr algn="ctr">
              <a:spcBef>
                <a:spcPts val="600"/>
              </a:spcBef>
            </a:pPr>
            <a:r>
              <a:rPr lang="de-DE" sz="1000" b="1" dirty="0" err="1">
                <a:solidFill>
                  <a:srgbClr val="00A500"/>
                </a:solidFill>
              </a:rPr>
              <a:t>Zoho</a:t>
            </a:r>
            <a:r>
              <a:rPr lang="de-DE" sz="1000" b="1" dirty="0">
                <a:solidFill>
                  <a:srgbClr val="00A500"/>
                </a:solidFill>
              </a:rPr>
              <a:t> CRM</a:t>
            </a:r>
          </a:p>
        </p:txBody>
      </p:sp>
      <p:sp>
        <p:nvSpPr>
          <p:cNvPr id="28" name="Rechteck 27">
            <a:extLst>
              <a:ext uri="{FF2B5EF4-FFF2-40B4-BE49-F238E27FC236}">
                <a16:creationId xmlns:a16="http://schemas.microsoft.com/office/drawing/2014/main" id="{05C8A3F5-8103-C842-B2A8-F58B2D5B8E39}"/>
              </a:ext>
            </a:extLst>
          </p:cNvPr>
          <p:cNvSpPr/>
          <p:nvPr/>
        </p:nvSpPr>
        <p:spPr>
          <a:xfrm>
            <a:off x="7527257"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Cloud-Speicher</a:t>
            </a:r>
          </a:p>
          <a:p>
            <a:pPr algn="ctr">
              <a:spcBef>
                <a:spcPts val="600"/>
              </a:spcBef>
            </a:pPr>
            <a:r>
              <a:rPr lang="de-DE" sz="1000" strike="sngStrike" dirty="0">
                <a:solidFill>
                  <a:srgbClr val="FF0000"/>
                </a:solidFill>
              </a:rPr>
              <a:t>Dropbox</a:t>
            </a:r>
            <a:br>
              <a:rPr lang="de-DE" sz="1000" strike="sngStrike" dirty="0">
                <a:solidFill>
                  <a:srgbClr val="FF0000"/>
                </a:solidFill>
              </a:rPr>
            </a:br>
            <a:r>
              <a:rPr lang="de-DE" sz="1000" strike="sngStrike" dirty="0">
                <a:solidFill>
                  <a:srgbClr val="FF0000"/>
                </a:solidFill>
              </a:rPr>
              <a:t>OneDrive</a:t>
            </a:r>
            <a:br>
              <a:rPr lang="de-DE" sz="1000" strike="sngStrike" dirty="0">
                <a:solidFill>
                  <a:srgbClr val="FF0000"/>
                </a:solidFill>
              </a:rPr>
            </a:br>
            <a:r>
              <a:rPr lang="de-DE" sz="1000" strike="sngStrike" dirty="0">
                <a:solidFill>
                  <a:srgbClr val="FF0000"/>
                </a:solidFill>
              </a:rPr>
              <a:t>Google Drive</a:t>
            </a:r>
          </a:p>
          <a:p>
            <a:pPr algn="ctr">
              <a:spcBef>
                <a:spcPts val="600"/>
              </a:spcBef>
            </a:pPr>
            <a:r>
              <a:rPr lang="de-DE" sz="1000" b="1" dirty="0" err="1">
                <a:solidFill>
                  <a:srgbClr val="00A500"/>
                </a:solidFill>
              </a:rPr>
              <a:t>Zoho</a:t>
            </a:r>
            <a:r>
              <a:rPr lang="de-DE" sz="1000" b="1" dirty="0">
                <a:solidFill>
                  <a:srgbClr val="00A500"/>
                </a:solidFill>
              </a:rPr>
              <a:t> </a:t>
            </a:r>
            <a:r>
              <a:rPr lang="de-DE" sz="1000" b="1" dirty="0" err="1">
                <a:solidFill>
                  <a:srgbClr val="00A500"/>
                </a:solidFill>
              </a:rPr>
              <a:t>Workdrive</a:t>
            </a:r>
            <a:endParaRPr lang="de-DE" sz="1000" b="1" dirty="0">
              <a:solidFill>
                <a:srgbClr val="00A500"/>
              </a:solidFill>
            </a:endParaRPr>
          </a:p>
        </p:txBody>
      </p:sp>
      <p:sp>
        <p:nvSpPr>
          <p:cNvPr id="29" name="Rechteck 28">
            <a:extLst>
              <a:ext uri="{FF2B5EF4-FFF2-40B4-BE49-F238E27FC236}">
                <a16:creationId xmlns:a16="http://schemas.microsoft.com/office/drawing/2014/main" id="{EE1B7D53-331D-1D44-8341-385BF3D3603E}"/>
              </a:ext>
            </a:extLst>
          </p:cNvPr>
          <p:cNvSpPr/>
          <p:nvPr/>
        </p:nvSpPr>
        <p:spPr>
          <a:xfrm>
            <a:off x="344490"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Landing-Pages</a:t>
            </a:r>
          </a:p>
          <a:p>
            <a:pPr algn="ctr">
              <a:spcBef>
                <a:spcPts val="600"/>
              </a:spcBef>
            </a:pPr>
            <a:r>
              <a:rPr lang="de-DE" sz="1000" strike="sngStrike" dirty="0" err="1">
                <a:solidFill>
                  <a:srgbClr val="FF0000"/>
                </a:solidFill>
              </a:rPr>
              <a:t>ClickFunnels</a:t>
            </a:r>
            <a:br>
              <a:rPr lang="de-DE" sz="1000" strike="sngStrike" dirty="0">
                <a:solidFill>
                  <a:srgbClr val="FF0000"/>
                </a:solidFill>
              </a:rPr>
            </a:br>
            <a:r>
              <a:rPr lang="de-DE" sz="1000" strike="sngStrike" dirty="0" err="1">
                <a:solidFill>
                  <a:srgbClr val="FF0000"/>
                </a:solidFill>
              </a:rPr>
              <a:t>Funnelcockpit</a:t>
            </a:r>
            <a:br>
              <a:rPr lang="de-DE" sz="1000" strike="sngStrike" dirty="0">
                <a:solidFill>
                  <a:srgbClr val="FF0000"/>
                </a:solidFill>
              </a:rPr>
            </a:br>
            <a:r>
              <a:rPr lang="de-DE" sz="1000" strike="sngStrike" dirty="0">
                <a:solidFill>
                  <a:srgbClr val="FF0000"/>
                </a:solidFill>
              </a:rPr>
              <a:t>Leadpages</a:t>
            </a:r>
          </a:p>
          <a:p>
            <a:pPr algn="ctr">
              <a:spcBef>
                <a:spcPts val="600"/>
              </a:spcBef>
            </a:pPr>
            <a:r>
              <a:rPr lang="de-DE" sz="1000" b="1" dirty="0" err="1">
                <a:solidFill>
                  <a:srgbClr val="00A500"/>
                </a:solidFill>
              </a:rPr>
              <a:t>Zoho</a:t>
            </a:r>
            <a:r>
              <a:rPr lang="de-DE" sz="1000" b="1" dirty="0">
                <a:solidFill>
                  <a:srgbClr val="00A500"/>
                </a:solidFill>
              </a:rPr>
              <a:t> Landing-Pages</a:t>
            </a:r>
          </a:p>
        </p:txBody>
      </p:sp>
      <p:sp>
        <p:nvSpPr>
          <p:cNvPr id="35" name="Rechteck 34">
            <a:extLst>
              <a:ext uri="{FF2B5EF4-FFF2-40B4-BE49-F238E27FC236}">
                <a16:creationId xmlns:a16="http://schemas.microsoft.com/office/drawing/2014/main" id="{622FAB69-784E-5C45-A664-73906044314C}"/>
              </a:ext>
            </a:extLst>
          </p:cNvPr>
          <p:cNvSpPr/>
          <p:nvPr/>
        </p:nvSpPr>
        <p:spPr>
          <a:xfrm>
            <a:off x="7527257"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Helpdesk / Tickets</a:t>
            </a:r>
          </a:p>
          <a:p>
            <a:pPr algn="ctr">
              <a:spcBef>
                <a:spcPts val="600"/>
              </a:spcBef>
            </a:pPr>
            <a:r>
              <a:rPr lang="de-DE" sz="1000" strike="sngStrike" dirty="0" err="1">
                <a:solidFill>
                  <a:srgbClr val="FF0000"/>
                </a:solidFill>
              </a:rPr>
              <a:t>Freshdesk</a:t>
            </a:r>
            <a:br>
              <a:rPr lang="de-DE" sz="1000" strike="sngStrike" dirty="0">
                <a:solidFill>
                  <a:srgbClr val="FF0000"/>
                </a:solidFill>
              </a:rPr>
            </a:br>
            <a:r>
              <a:rPr lang="de-DE" sz="1000" strike="sngStrike" dirty="0" err="1">
                <a:solidFill>
                  <a:srgbClr val="FF0000"/>
                </a:solidFill>
              </a:rPr>
              <a:t>Zendesk</a:t>
            </a:r>
            <a:br>
              <a:rPr lang="de-DE" sz="1000" strike="sngStrike" dirty="0">
                <a:solidFill>
                  <a:srgbClr val="FF0000"/>
                </a:solidFill>
              </a:rPr>
            </a:br>
            <a:r>
              <a:rPr lang="de-DE" sz="1000" strike="sngStrike" dirty="0" err="1">
                <a:solidFill>
                  <a:srgbClr val="FF0000"/>
                </a:solidFill>
              </a:rPr>
              <a:t>Helpscout</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b="1" dirty="0">
                <a:solidFill>
                  <a:srgbClr val="00A500"/>
                </a:solidFill>
              </a:rPr>
              <a:t> Desk</a:t>
            </a:r>
          </a:p>
        </p:txBody>
      </p:sp>
      <p:sp>
        <p:nvSpPr>
          <p:cNvPr id="36" name="Rechteck 35">
            <a:extLst>
              <a:ext uri="{FF2B5EF4-FFF2-40B4-BE49-F238E27FC236}">
                <a16:creationId xmlns:a16="http://schemas.microsoft.com/office/drawing/2014/main" id="{C0387CC3-C081-E347-AA7E-B6E1EE4848BC}"/>
              </a:ext>
            </a:extLst>
          </p:cNvPr>
          <p:cNvSpPr/>
          <p:nvPr/>
        </p:nvSpPr>
        <p:spPr>
          <a:xfrm>
            <a:off x="344490"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Zusammenarbeit im Team</a:t>
            </a:r>
          </a:p>
          <a:p>
            <a:pPr algn="ctr">
              <a:spcBef>
                <a:spcPts val="600"/>
              </a:spcBef>
            </a:pPr>
            <a:r>
              <a:rPr lang="de-DE" sz="1000" strike="sngStrike" dirty="0">
                <a:solidFill>
                  <a:srgbClr val="FF0000"/>
                </a:solidFill>
              </a:rPr>
              <a:t>Microsoft Teams</a:t>
            </a:r>
            <a:br>
              <a:rPr lang="de-DE" sz="1000" dirty="0">
                <a:solidFill>
                  <a:schemeClr val="tx1"/>
                </a:solidFill>
              </a:rPr>
            </a:br>
            <a:r>
              <a:rPr lang="de-DE" sz="1000" strike="sngStrike" dirty="0" err="1">
                <a:solidFill>
                  <a:srgbClr val="FF0000"/>
                </a:solidFill>
              </a:rPr>
              <a:t>Slack</a:t>
            </a:r>
            <a:br>
              <a:rPr lang="de-DE" sz="1000" strike="sngStrike" dirty="0">
                <a:solidFill>
                  <a:srgbClr val="FF0000"/>
                </a:solidFill>
              </a:rPr>
            </a:br>
            <a:r>
              <a:rPr lang="de-DE" sz="1000" strike="sngStrike" dirty="0" err="1">
                <a:solidFill>
                  <a:srgbClr val="FF0000"/>
                </a:solidFill>
              </a:rPr>
              <a:t>Whats‘App</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dirty="0">
                <a:solidFill>
                  <a:schemeClr val="tx1"/>
                </a:solidFill>
              </a:rPr>
              <a:t> </a:t>
            </a:r>
            <a:r>
              <a:rPr lang="de-DE" sz="1000" b="1" dirty="0" err="1">
                <a:solidFill>
                  <a:srgbClr val="00A500"/>
                </a:solidFill>
              </a:rPr>
              <a:t>Cliq</a:t>
            </a:r>
            <a:endParaRPr lang="de-DE" sz="1000" b="1" dirty="0">
              <a:solidFill>
                <a:srgbClr val="00A500"/>
              </a:solidFill>
            </a:endParaRPr>
          </a:p>
        </p:txBody>
      </p:sp>
      <p:sp>
        <p:nvSpPr>
          <p:cNvPr id="37" name="Rechteck 36">
            <a:extLst>
              <a:ext uri="{FF2B5EF4-FFF2-40B4-BE49-F238E27FC236}">
                <a16:creationId xmlns:a16="http://schemas.microsoft.com/office/drawing/2014/main" id="{27A5745D-7B82-134A-99B3-1035D617B918}"/>
              </a:ext>
            </a:extLst>
          </p:cNvPr>
          <p:cNvSpPr/>
          <p:nvPr/>
        </p:nvSpPr>
        <p:spPr>
          <a:xfrm>
            <a:off x="2738746"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Digitale Unterschrift</a:t>
            </a:r>
          </a:p>
          <a:p>
            <a:pPr algn="ctr">
              <a:spcBef>
                <a:spcPts val="600"/>
              </a:spcBef>
            </a:pPr>
            <a:r>
              <a:rPr lang="de-DE" sz="1000" strike="sngStrike" dirty="0" err="1">
                <a:solidFill>
                  <a:srgbClr val="FF0000"/>
                </a:solidFill>
              </a:rPr>
              <a:t>Docusign</a:t>
            </a:r>
            <a:br>
              <a:rPr lang="de-DE" sz="1000" strike="sngStrike" dirty="0">
                <a:solidFill>
                  <a:srgbClr val="FF0000"/>
                </a:solidFill>
              </a:rPr>
            </a:br>
            <a:r>
              <a:rPr lang="de-DE" sz="1000" strike="sngStrike" dirty="0" err="1">
                <a:solidFill>
                  <a:srgbClr val="FF0000"/>
                </a:solidFill>
              </a:rPr>
              <a:t>AdobeSign</a:t>
            </a:r>
            <a:br>
              <a:rPr lang="de-DE" sz="1000" strike="sngStrike" dirty="0">
                <a:solidFill>
                  <a:srgbClr val="FF0000"/>
                </a:solidFill>
              </a:rPr>
            </a:br>
            <a:r>
              <a:rPr lang="de-DE" sz="1000" strike="sngStrike" dirty="0" err="1">
                <a:solidFill>
                  <a:srgbClr val="FF0000"/>
                </a:solidFill>
              </a:rPr>
              <a:t>HelloSign</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dirty="0">
                <a:solidFill>
                  <a:schemeClr val="tx1"/>
                </a:solidFill>
              </a:rPr>
              <a:t> </a:t>
            </a:r>
            <a:r>
              <a:rPr lang="de-DE" sz="1000" b="1" dirty="0" err="1">
                <a:solidFill>
                  <a:srgbClr val="00A500"/>
                </a:solidFill>
              </a:rPr>
              <a:t>Sign</a:t>
            </a:r>
            <a:endParaRPr lang="de-DE" sz="1000" b="1" dirty="0">
              <a:solidFill>
                <a:srgbClr val="00A500"/>
              </a:solidFill>
            </a:endParaRPr>
          </a:p>
        </p:txBody>
      </p:sp>
      <p:sp>
        <p:nvSpPr>
          <p:cNvPr id="38" name="Rechteck 37">
            <a:extLst>
              <a:ext uri="{FF2B5EF4-FFF2-40B4-BE49-F238E27FC236}">
                <a16:creationId xmlns:a16="http://schemas.microsoft.com/office/drawing/2014/main" id="{616F242D-8B51-CD4A-8273-D986500BEF35}"/>
              </a:ext>
            </a:extLst>
          </p:cNvPr>
          <p:cNvSpPr/>
          <p:nvPr/>
        </p:nvSpPr>
        <p:spPr>
          <a:xfrm>
            <a:off x="5133001"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Rechnungswesen</a:t>
            </a:r>
          </a:p>
          <a:p>
            <a:pPr algn="ctr">
              <a:spcBef>
                <a:spcPts val="600"/>
              </a:spcBef>
            </a:pPr>
            <a:r>
              <a:rPr lang="de-DE" sz="1000" strike="sngStrike" dirty="0">
                <a:solidFill>
                  <a:srgbClr val="FF0000"/>
                </a:solidFill>
              </a:rPr>
              <a:t>Lexoffice</a:t>
            </a:r>
            <a:br>
              <a:rPr lang="de-DE" sz="1000" strike="sngStrike" dirty="0">
                <a:solidFill>
                  <a:srgbClr val="FF0000"/>
                </a:solidFill>
              </a:rPr>
            </a:br>
            <a:r>
              <a:rPr lang="de-DE" sz="1000" strike="sngStrike" dirty="0" err="1">
                <a:solidFill>
                  <a:srgbClr val="FF0000"/>
                </a:solidFill>
              </a:rPr>
              <a:t>Sevdesk</a:t>
            </a:r>
            <a:br>
              <a:rPr lang="de-DE" sz="1000" strike="sngStrike" dirty="0">
                <a:solidFill>
                  <a:srgbClr val="FF0000"/>
                </a:solidFill>
              </a:rPr>
            </a:br>
            <a:r>
              <a:rPr lang="de-DE" sz="1000" strike="sngStrike" dirty="0" err="1">
                <a:solidFill>
                  <a:srgbClr val="FF0000"/>
                </a:solidFill>
              </a:rPr>
              <a:t>Fastbill</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dirty="0">
                <a:solidFill>
                  <a:schemeClr val="tx1"/>
                </a:solidFill>
              </a:rPr>
              <a:t> </a:t>
            </a:r>
            <a:r>
              <a:rPr lang="de-DE" sz="1000" b="1" dirty="0">
                <a:solidFill>
                  <a:srgbClr val="00A500"/>
                </a:solidFill>
              </a:rPr>
              <a:t>Books</a:t>
            </a:r>
          </a:p>
        </p:txBody>
      </p:sp>
      <p:sp>
        <p:nvSpPr>
          <p:cNvPr id="39" name="Rechteck 38">
            <a:extLst>
              <a:ext uri="{FF2B5EF4-FFF2-40B4-BE49-F238E27FC236}">
                <a16:creationId xmlns:a16="http://schemas.microsoft.com/office/drawing/2014/main" id="{A29507A2-6BCD-9A40-8D2A-E534E04AA2BE}"/>
              </a:ext>
            </a:extLst>
          </p:cNvPr>
          <p:cNvSpPr/>
          <p:nvPr/>
        </p:nvSpPr>
        <p:spPr>
          <a:xfrm>
            <a:off x="7527257"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Projektmanagement</a:t>
            </a:r>
          </a:p>
          <a:p>
            <a:pPr algn="ctr">
              <a:spcBef>
                <a:spcPts val="600"/>
              </a:spcBef>
            </a:pPr>
            <a:r>
              <a:rPr lang="de-DE" sz="1000" strike="sngStrike" dirty="0" err="1">
                <a:solidFill>
                  <a:srgbClr val="FF0000"/>
                </a:solidFill>
              </a:rPr>
              <a:t>ClickUp</a:t>
            </a:r>
            <a:br>
              <a:rPr lang="de-DE" sz="1000" strike="sngStrike" dirty="0">
                <a:solidFill>
                  <a:srgbClr val="FF0000"/>
                </a:solidFill>
              </a:rPr>
            </a:br>
            <a:r>
              <a:rPr lang="de-DE" sz="1000" strike="sngStrike" dirty="0">
                <a:solidFill>
                  <a:srgbClr val="FF0000"/>
                </a:solidFill>
              </a:rPr>
              <a:t>Asana</a:t>
            </a:r>
            <a:br>
              <a:rPr lang="de-DE" sz="1000" strike="sngStrike" dirty="0">
                <a:solidFill>
                  <a:srgbClr val="FF0000"/>
                </a:solidFill>
              </a:rPr>
            </a:br>
            <a:r>
              <a:rPr lang="de-DE" sz="1000" strike="sngStrike" dirty="0" err="1">
                <a:solidFill>
                  <a:srgbClr val="FF0000"/>
                </a:solidFill>
              </a:rPr>
              <a:t>Trello</a:t>
            </a:r>
            <a:endParaRPr lang="de-DE" sz="1000" strike="sngStrike" dirty="0">
              <a:solidFill>
                <a:srgbClr val="FF0000"/>
              </a:solidFill>
            </a:endParaRPr>
          </a:p>
          <a:p>
            <a:pPr algn="ctr">
              <a:spcBef>
                <a:spcPts val="600"/>
              </a:spcBef>
            </a:pPr>
            <a:r>
              <a:rPr lang="de-DE" sz="1000" b="1" dirty="0" err="1">
                <a:solidFill>
                  <a:srgbClr val="00A500"/>
                </a:solidFill>
              </a:rPr>
              <a:t>Zoho</a:t>
            </a:r>
            <a:r>
              <a:rPr lang="de-DE" sz="1000" b="1" dirty="0">
                <a:solidFill>
                  <a:srgbClr val="00A500"/>
                </a:solidFill>
              </a:rPr>
              <a:t> Projects</a:t>
            </a:r>
          </a:p>
        </p:txBody>
      </p:sp>
    </p:spTree>
    <p:extLst>
      <p:ext uri="{BB962C8B-B14F-4D97-AF65-F5344CB8AC3E}">
        <p14:creationId xmlns:p14="http://schemas.microsoft.com/office/powerpoint/2010/main" val="1805589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hteck 23">
            <a:extLst>
              <a:ext uri="{FF2B5EF4-FFF2-40B4-BE49-F238E27FC236}">
                <a16:creationId xmlns:a16="http://schemas.microsoft.com/office/drawing/2014/main" id="{956CB1CF-D37D-4A48-9FDC-3BA13F4A2B7C}"/>
              </a:ext>
            </a:extLst>
          </p:cNvPr>
          <p:cNvSpPr/>
          <p:nvPr/>
        </p:nvSpPr>
        <p:spPr>
          <a:xfrm>
            <a:off x="7527257"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err="1">
                <a:solidFill>
                  <a:schemeClr val="tx1"/>
                </a:solidFill>
              </a:rPr>
              <a:t>Social</a:t>
            </a:r>
            <a:r>
              <a:rPr lang="de-DE" sz="1000" dirty="0">
                <a:solidFill>
                  <a:schemeClr val="tx1"/>
                </a:solidFill>
              </a:rPr>
              <a:t>-Media</a:t>
            </a:r>
          </a:p>
        </p:txBody>
      </p:sp>
      <p:sp>
        <p:nvSpPr>
          <p:cNvPr id="5" name="Rechteck 4">
            <a:extLst>
              <a:ext uri="{FF2B5EF4-FFF2-40B4-BE49-F238E27FC236}">
                <a16:creationId xmlns:a16="http://schemas.microsoft.com/office/drawing/2014/main" id="{205D2B26-6459-4203-BC0E-0DCD277278C6}"/>
              </a:ext>
            </a:extLst>
          </p:cNvPr>
          <p:cNvSpPr/>
          <p:nvPr/>
        </p:nvSpPr>
        <p:spPr>
          <a:xfrm>
            <a:off x="344490"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E-Mail-Marketing</a:t>
            </a: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18</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err="1">
                <a:solidFill>
                  <a:srgbClr val="44536F"/>
                </a:solidFill>
              </a:rPr>
              <a:t>Zoho</a:t>
            </a:r>
            <a:r>
              <a:rPr lang="de-DE" sz="1600" dirty="0">
                <a:solidFill>
                  <a:srgbClr val="44536F"/>
                </a:solidFill>
              </a:rPr>
              <a:t> CRM integriert alle wichtigen Tools</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31" name="Grafik 30">
            <a:extLst>
              <a:ext uri="{FF2B5EF4-FFF2-40B4-BE49-F238E27FC236}">
                <a16:creationId xmlns:a16="http://schemas.microsoft.com/office/drawing/2014/main" id="{46E933DE-57E6-E24A-8E9E-A446F6A999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D4CD85D0-5FAC-4744-9955-822274B04AA9}"/>
              </a:ext>
            </a:extLst>
          </p:cNvPr>
          <p:cNvSpPr/>
          <p:nvPr/>
        </p:nvSpPr>
        <p:spPr>
          <a:xfrm>
            <a:off x="2738746"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Online-Termin-Vereinbarung</a:t>
            </a:r>
          </a:p>
        </p:txBody>
      </p:sp>
      <p:sp>
        <p:nvSpPr>
          <p:cNvPr id="23" name="Rechteck 22">
            <a:extLst>
              <a:ext uri="{FF2B5EF4-FFF2-40B4-BE49-F238E27FC236}">
                <a16:creationId xmlns:a16="http://schemas.microsoft.com/office/drawing/2014/main" id="{B3250AF2-5167-834C-94B8-FE217E1B4480}"/>
              </a:ext>
            </a:extLst>
          </p:cNvPr>
          <p:cNvSpPr/>
          <p:nvPr/>
        </p:nvSpPr>
        <p:spPr>
          <a:xfrm>
            <a:off x="5133001"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br>
              <a:rPr lang="de-DE" sz="1000" dirty="0">
                <a:solidFill>
                  <a:schemeClr val="tx1"/>
                </a:solidFill>
              </a:rPr>
            </a:br>
            <a:r>
              <a:rPr lang="de-DE" sz="1000" dirty="0">
                <a:solidFill>
                  <a:schemeClr val="tx1"/>
                </a:solidFill>
              </a:rPr>
              <a:t>Formulare</a:t>
            </a:r>
          </a:p>
        </p:txBody>
      </p:sp>
      <p:sp>
        <p:nvSpPr>
          <p:cNvPr id="25" name="Rechteck 24">
            <a:extLst>
              <a:ext uri="{FF2B5EF4-FFF2-40B4-BE49-F238E27FC236}">
                <a16:creationId xmlns:a16="http://schemas.microsoft.com/office/drawing/2014/main" id="{417A63D9-0C4C-C14A-B6A2-F6B76B980C45}"/>
              </a:ext>
            </a:extLst>
          </p:cNvPr>
          <p:cNvSpPr/>
          <p:nvPr/>
        </p:nvSpPr>
        <p:spPr>
          <a:xfrm>
            <a:off x="344490"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Dashboards / Reports</a:t>
            </a:r>
          </a:p>
        </p:txBody>
      </p:sp>
      <p:sp>
        <p:nvSpPr>
          <p:cNvPr id="26" name="Rechteck 25">
            <a:extLst>
              <a:ext uri="{FF2B5EF4-FFF2-40B4-BE49-F238E27FC236}">
                <a16:creationId xmlns:a16="http://schemas.microsoft.com/office/drawing/2014/main" id="{CB48EE6C-0032-0D4F-8D28-32D20706C2BF}"/>
              </a:ext>
            </a:extLst>
          </p:cNvPr>
          <p:cNvSpPr/>
          <p:nvPr/>
        </p:nvSpPr>
        <p:spPr>
          <a:xfrm>
            <a:off x="2738746" y="2385525"/>
            <a:ext cx="4403033" cy="263939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CRM</a:t>
            </a:r>
          </a:p>
        </p:txBody>
      </p:sp>
      <p:sp>
        <p:nvSpPr>
          <p:cNvPr id="28" name="Rechteck 27">
            <a:extLst>
              <a:ext uri="{FF2B5EF4-FFF2-40B4-BE49-F238E27FC236}">
                <a16:creationId xmlns:a16="http://schemas.microsoft.com/office/drawing/2014/main" id="{05C8A3F5-8103-C842-B2A8-F58B2D5B8E39}"/>
              </a:ext>
            </a:extLst>
          </p:cNvPr>
          <p:cNvSpPr/>
          <p:nvPr/>
        </p:nvSpPr>
        <p:spPr>
          <a:xfrm>
            <a:off x="7527257"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Cloud-Speicher</a:t>
            </a:r>
          </a:p>
        </p:txBody>
      </p:sp>
      <p:sp>
        <p:nvSpPr>
          <p:cNvPr id="29" name="Rechteck 28">
            <a:extLst>
              <a:ext uri="{FF2B5EF4-FFF2-40B4-BE49-F238E27FC236}">
                <a16:creationId xmlns:a16="http://schemas.microsoft.com/office/drawing/2014/main" id="{EE1B7D53-331D-1D44-8341-385BF3D3603E}"/>
              </a:ext>
            </a:extLst>
          </p:cNvPr>
          <p:cNvSpPr/>
          <p:nvPr/>
        </p:nvSpPr>
        <p:spPr>
          <a:xfrm>
            <a:off x="344490"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Landing-Pages</a:t>
            </a:r>
          </a:p>
        </p:txBody>
      </p:sp>
      <p:sp>
        <p:nvSpPr>
          <p:cNvPr id="35" name="Rechteck 34">
            <a:extLst>
              <a:ext uri="{FF2B5EF4-FFF2-40B4-BE49-F238E27FC236}">
                <a16:creationId xmlns:a16="http://schemas.microsoft.com/office/drawing/2014/main" id="{622FAB69-784E-5C45-A664-73906044314C}"/>
              </a:ext>
            </a:extLst>
          </p:cNvPr>
          <p:cNvSpPr/>
          <p:nvPr/>
        </p:nvSpPr>
        <p:spPr>
          <a:xfrm>
            <a:off x="7527257"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Helpdesk</a:t>
            </a:r>
            <a:br>
              <a:rPr lang="de-DE" sz="1000" dirty="0">
                <a:solidFill>
                  <a:schemeClr val="tx1"/>
                </a:solidFill>
              </a:rPr>
            </a:br>
            <a:r>
              <a:rPr lang="de-DE" sz="1000" dirty="0">
                <a:solidFill>
                  <a:schemeClr val="tx1"/>
                </a:solidFill>
              </a:rPr>
              <a:t>Support-Tickets</a:t>
            </a:r>
          </a:p>
        </p:txBody>
      </p:sp>
      <p:sp>
        <p:nvSpPr>
          <p:cNvPr id="36" name="Rechteck 35">
            <a:extLst>
              <a:ext uri="{FF2B5EF4-FFF2-40B4-BE49-F238E27FC236}">
                <a16:creationId xmlns:a16="http://schemas.microsoft.com/office/drawing/2014/main" id="{C0387CC3-C081-E347-AA7E-B6E1EE4848BC}"/>
              </a:ext>
            </a:extLst>
          </p:cNvPr>
          <p:cNvSpPr/>
          <p:nvPr/>
        </p:nvSpPr>
        <p:spPr>
          <a:xfrm>
            <a:off x="344490"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Zusammenarbeit im Team</a:t>
            </a:r>
          </a:p>
        </p:txBody>
      </p:sp>
      <p:sp>
        <p:nvSpPr>
          <p:cNvPr id="37" name="Rechteck 36">
            <a:extLst>
              <a:ext uri="{FF2B5EF4-FFF2-40B4-BE49-F238E27FC236}">
                <a16:creationId xmlns:a16="http://schemas.microsoft.com/office/drawing/2014/main" id="{27A5745D-7B82-134A-99B3-1035D617B918}"/>
              </a:ext>
            </a:extLst>
          </p:cNvPr>
          <p:cNvSpPr/>
          <p:nvPr/>
        </p:nvSpPr>
        <p:spPr>
          <a:xfrm>
            <a:off x="2738746"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Digitale Unterschrift</a:t>
            </a:r>
          </a:p>
        </p:txBody>
      </p:sp>
      <p:sp>
        <p:nvSpPr>
          <p:cNvPr id="38" name="Rechteck 37">
            <a:extLst>
              <a:ext uri="{FF2B5EF4-FFF2-40B4-BE49-F238E27FC236}">
                <a16:creationId xmlns:a16="http://schemas.microsoft.com/office/drawing/2014/main" id="{616F242D-8B51-CD4A-8273-D986500BEF35}"/>
              </a:ext>
            </a:extLst>
          </p:cNvPr>
          <p:cNvSpPr/>
          <p:nvPr/>
        </p:nvSpPr>
        <p:spPr>
          <a:xfrm>
            <a:off x="5133001"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Rechnungswesen</a:t>
            </a:r>
          </a:p>
        </p:txBody>
      </p:sp>
      <p:sp>
        <p:nvSpPr>
          <p:cNvPr id="39" name="Rechteck 38">
            <a:extLst>
              <a:ext uri="{FF2B5EF4-FFF2-40B4-BE49-F238E27FC236}">
                <a16:creationId xmlns:a16="http://schemas.microsoft.com/office/drawing/2014/main" id="{A29507A2-6BCD-9A40-8D2A-E534E04AA2BE}"/>
              </a:ext>
            </a:extLst>
          </p:cNvPr>
          <p:cNvSpPr/>
          <p:nvPr/>
        </p:nvSpPr>
        <p:spPr>
          <a:xfrm>
            <a:off x="7527257"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endParaRPr lang="de-DE" sz="1000" dirty="0">
              <a:solidFill>
                <a:schemeClr val="tx1"/>
              </a:solidFill>
            </a:endParaRPr>
          </a:p>
          <a:p>
            <a:pPr algn="ctr">
              <a:spcBef>
                <a:spcPts val="600"/>
              </a:spcBef>
            </a:pPr>
            <a:r>
              <a:rPr lang="de-DE" sz="1000" dirty="0">
                <a:solidFill>
                  <a:schemeClr val="tx1"/>
                </a:solidFill>
              </a:rPr>
              <a:t>Projektmanagement</a:t>
            </a:r>
          </a:p>
        </p:txBody>
      </p:sp>
      <p:pic>
        <p:nvPicPr>
          <p:cNvPr id="8" name="Grafik 7">
            <a:extLst>
              <a:ext uri="{FF2B5EF4-FFF2-40B4-BE49-F238E27FC236}">
                <a16:creationId xmlns:a16="http://schemas.microsoft.com/office/drawing/2014/main" id="{04910B71-B21A-435D-D0A2-C8FEDFA81A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9901" y="2566432"/>
            <a:ext cx="1364957" cy="387494"/>
          </a:xfrm>
          <a:prstGeom prst="rect">
            <a:avLst/>
          </a:prstGeom>
        </p:spPr>
      </p:pic>
      <p:pic>
        <p:nvPicPr>
          <p:cNvPr id="11" name="Grafik 10">
            <a:extLst>
              <a:ext uri="{FF2B5EF4-FFF2-40B4-BE49-F238E27FC236}">
                <a16:creationId xmlns:a16="http://schemas.microsoft.com/office/drawing/2014/main" id="{2B6284B0-6B52-2E13-8986-5BD48B7259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6019" y="1066744"/>
            <a:ext cx="1700225" cy="409382"/>
          </a:xfrm>
          <a:prstGeom prst="rect">
            <a:avLst/>
          </a:prstGeom>
        </p:spPr>
      </p:pic>
      <p:pic>
        <p:nvPicPr>
          <p:cNvPr id="13" name="Grafik 12">
            <a:extLst>
              <a:ext uri="{FF2B5EF4-FFF2-40B4-BE49-F238E27FC236}">
                <a16:creationId xmlns:a16="http://schemas.microsoft.com/office/drawing/2014/main" id="{7E2864F9-5FCB-9391-F736-48C509851F7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601" y="4092042"/>
            <a:ext cx="1662948" cy="371403"/>
          </a:xfrm>
          <a:prstGeom prst="rect">
            <a:avLst/>
          </a:prstGeom>
        </p:spPr>
      </p:pic>
      <p:pic>
        <p:nvPicPr>
          <p:cNvPr id="17" name="Grafik 16">
            <a:extLst>
              <a:ext uri="{FF2B5EF4-FFF2-40B4-BE49-F238E27FC236}">
                <a16:creationId xmlns:a16="http://schemas.microsoft.com/office/drawing/2014/main" id="{4F63CFC8-E52C-88C0-44D8-7F49A098E89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73707" y="4068025"/>
            <a:ext cx="1044897" cy="452178"/>
          </a:xfrm>
          <a:prstGeom prst="rect">
            <a:avLst/>
          </a:prstGeom>
        </p:spPr>
      </p:pic>
      <p:pic>
        <p:nvPicPr>
          <p:cNvPr id="30" name="Grafik 29">
            <a:extLst>
              <a:ext uri="{FF2B5EF4-FFF2-40B4-BE49-F238E27FC236}">
                <a16:creationId xmlns:a16="http://schemas.microsoft.com/office/drawing/2014/main" id="{A1D89F52-4DED-F6EC-E7CA-49BE98894E2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650787" y="1108627"/>
            <a:ext cx="1103004" cy="410162"/>
          </a:xfrm>
          <a:prstGeom prst="rect">
            <a:avLst/>
          </a:prstGeom>
        </p:spPr>
      </p:pic>
      <p:pic>
        <p:nvPicPr>
          <p:cNvPr id="40" name="Grafik 39">
            <a:extLst>
              <a:ext uri="{FF2B5EF4-FFF2-40B4-BE49-F238E27FC236}">
                <a16:creationId xmlns:a16="http://schemas.microsoft.com/office/drawing/2014/main" id="{ADBAA912-3826-AC07-3C56-BB318B3584C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507428" y="2825839"/>
            <a:ext cx="2891141" cy="1199688"/>
          </a:xfrm>
          <a:prstGeom prst="rect">
            <a:avLst/>
          </a:prstGeom>
        </p:spPr>
      </p:pic>
      <p:pic>
        <p:nvPicPr>
          <p:cNvPr id="43" name="Grafik 42">
            <a:extLst>
              <a:ext uri="{FF2B5EF4-FFF2-40B4-BE49-F238E27FC236}">
                <a16:creationId xmlns:a16="http://schemas.microsoft.com/office/drawing/2014/main" id="{11D32948-8CB5-5788-B98D-26981E9D752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045233" y="1108628"/>
            <a:ext cx="1428256" cy="395846"/>
          </a:xfrm>
          <a:prstGeom prst="rect">
            <a:avLst/>
          </a:prstGeom>
        </p:spPr>
      </p:pic>
      <p:pic>
        <p:nvPicPr>
          <p:cNvPr id="46" name="Grafik 45">
            <a:extLst>
              <a:ext uri="{FF2B5EF4-FFF2-40B4-BE49-F238E27FC236}">
                <a16:creationId xmlns:a16="http://schemas.microsoft.com/office/drawing/2014/main" id="{A42D4C70-09DE-0B04-20F5-86FE7711139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022858" y="1113625"/>
            <a:ext cx="1139681" cy="411397"/>
          </a:xfrm>
          <a:prstGeom prst="rect">
            <a:avLst/>
          </a:prstGeom>
        </p:spPr>
      </p:pic>
      <p:pic>
        <p:nvPicPr>
          <p:cNvPr id="48" name="Grafik 47">
            <a:extLst>
              <a:ext uri="{FF2B5EF4-FFF2-40B4-BE49-F238E27FC236}">
                <a16:creationId xmlns:a16="http://schemas.microsoft.com/office/drawing/2014/main" id="{F3490FEC-B7B4-8D2F-ECD3-30FA07ED1A4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876208" y="2632255"/>
            <a:ext cx="1434444" cy="322791"/>
          </a:xfrm>
          <a:prstGeom prst="rect">
            <a:avLst/>
          </a:prstGeom>
        </p:spPr>
      </p:pic>
      <p:pic>
        <p:nvPicPr>
          <p:cNvPr id="51" name="Grafik 50">
            <a:extLst>
              <a:ext uri="{FF2B5EF4-FFF2-40B4-BE49-F238E27FC236}">
                <a16:creationId xmlns:a16="http://schemas.microsoft.com/office/drawing/2014/main" id="{4AA6149D-D9C9-EF25-D639-70710414F55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835506" y="5621174"/>
            <a:ext cx="1495230" cy="455337"/>
          </a:xfrm>
          <a:prstGeom prst="rect">
            <a:avLst/>
          </a:prstGeom>
        </p:spPr>
      </p:pic>
      <p:pic>
        <p:nvPicPr>
          <p:cNvPr id="54" name="Grafik 53">
            <a:extLst>
              <a:ext uri="{FF2B5EF4-FFF2-40B4-BE49-F238E27FC236}">
                <a16:creationId xmlns:a16="http://schemas.microsoft.com/office/drawing/2014/main" id="{4993C96C-51C6-D0F7-1EB5-E4DD3956240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87806" y="5643450"/>
            <a:ext cx="909568" cy="400643"/>
          </a:xfrm>
          <a:prstGeom prst="rect">
            <a:avLst/>
          </a:prstGeom>
        </p:spPr>
      </p:pic>
      <p:pic>
        <p:nvPicPr>
          <p:cNvPr id="58" name="Grafik 57">
            <a:extLst>
              <a:ext uri="{FF2B5EF4-FFF2-40B4-BE49-F238E27FC236}">
                <a16:creationId xmlns:a16="http://schemas.microsoft.com/office/drawing/2014/main" id="{08B0979E-26B1-3A97-E9C0-924DDCEDD9A5}"/>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278638" y="5632598"/>
            <a:ext cx="954471" cy="428066"/>
          </a:xfrm>
          <a:prstGeom prst="rect">
            <a:avLst/>
          </a:prstGeom>
        </p:spPr>
      </p:pic>
      <p:pic>
        <p:nvPicPr>
          <p:cNvPr id="61" name="Grafik 60">
            <a:extLst>
              <a:ext uri="{FF2B5EF4-FFF2-40B4-BE49-F238E27FC236}">
                <a16:creationId xmlns:a16="http://schemas.microsoft.com/office/drawing/2014/main" id="{E1A7FB95-EB94-0584-F44C-71F1D0C0ABE4}"/>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5500684" y="5645115"/>
            <a:ext cx="1253377" cy="431395"/>
          </a:xfrm>
          <a:prstGeom prst="rect">
            <a:avLst/>
          </a:prstGeom>
        </p:spPr>
      </p:pic>
    </p:spTree>
    <p:extLst>
      <p:ext uri="{BB962C8B-B14F-4D97-AF65-F5344CB8AC3E}">
        <p14:creationId xmlns:p14="http://schemas.microsoft.com/office/powerpoint/2010/main" val="2307419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99BDB-7E64-87F5-796D-50EBD9B77B4E}"/>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E5BD239D-8515-7557-26A0-C7EB7EE0E97C}"/>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A5BF81F6-F695-383C-8069-9ACF6EB80D64}"/>
              </a:ext>
            </a:extLst>
          </p:cNvPr>
          <p:cNvSpPr>
            <a:spLocks noGrp="1"/>
          </p:cNvSpPr>
          <p:nvPr>
            <p:ph type="sldNum" sz="quarter" idx="12"/>
          </p:nvPr>
        </p:nvSpPr>
        <p:spPr/>
        <p:txBody>
          <a:bodyPr/>
          <a:lstStyle/>
          <a:p>
            <a:r>
              <a:rPr lang="de-DE" dirty="0"/>
              <a:t>| </a:t>
            </a:r>
            <a:fld id="{9B27871B-0A92-486B-8675-F9E98A4A52EF}" type="slidenum">
              <a:rPr lang="de-DE" smtClean="0"/>
              <a:pPr/>
              <a:t>19</a:t>
            </a:fld>
            <a:endParaRPr lang="de-DE" dirty="0"/>
          </a:p>
        </p:txBody>
      </p:sp>
      <p:sp>
        <p:nvSpPr>
          <p:cNvPr id="10" name="Rechteck 9">
            <a:extLst>
              <a:ext uri="{FF2B5EF4-FFF2-40B4-BE49-F238E27FC236}">
                <a16:creationId xmlns:a16="http://schemas.microsoft.com/office/drawing/2014/main" id="{7A9D69EA-D89F-9198-06AB-D36FBF9F0AAC}"/>
              </a:ext>
            </a:extLst>
          </p:cNvPr>
          <p:cNvSpPr/>
          <p:nvPr/>
        </p:nvSpPr>
        <p:spPr>
          <a:xfrm>
            <a:off x="346076" y="885825"/>
            <a:ext cx="9213850"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5E600781-D771-527C-9956-BD46224A8D78}"/>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E6DB9F50-4BB9-E556-BA95-02E045E6D4D8}"/>
              </a:ext>
            </a:extLst>
          </p:cNvPr>
          <p:cNvSpPr>
            <a:spLocks noGrp="1"/>
          </p:cNvSpPr>
          <p:nvPr>
            <p:ph type="title"/>
          </p:nvPr>
        </p:nvSpPr>
        <p:spPr>
          <a:xfrm>
            <a:off x="344488" y="513913"/>
            <a:ext cx="8378171" cy="221599"/>
          </a:xfrm>
        </p:spPr>
        <p:txBody>
          <a:bodyPr wrap="square">
            <a:spAutoFit/>
          </a:bodyPr>
          <a:lstStyle/>
          <a:p>
            <a:r>
              <a:rPr lang="de-DE" sz="1600" dirty="0" err="1">
                <a:solidFill>
                  <a:srgbClr val="44536F"/>
                </a:solidFill>
              </a:rPr>
              <a:t>Zoho</a:t>
            </a:r>
            <a:r>
              <a:rPr lang="de-DE" sz="1600" dirty="0">
                <a:solidFill>
                  <a:srgbClr val="44536F"/>
                </a:solidFill>
              </a:rPr>
              <a:t> </a:t>
            </a:r>
            <a:r>
              <a:rPr lang="de-DE" sz="1600" dirty="0" err="1">
                <a:solidFill>
                  <a:srgbClr val="44536F"/>
                </a:solidFill>
              </a:rPr>
              <a:t>One</a:t>
            </a:r>
            <a:r>
              <a:rPr lang="de-DE" sz="1600" dirty="0">
                <a:solidFill>
                  <a:srgbClr val="44536F"/>
                </a:solidFill>
              </a:rPr>
              <a:t> – Die Gesamt-Lösung für Digitalisierung und Automatisierung</a:t>
            </a:r>
          </a:p>
        </p:txBody>
      </p:sp>
      <p:sp>
        <p:nvSpPr>
          <p:cNvPr id="12" name="Titel 25">
            <a:extLst>
              <a:ext uri="{FF2B5EF4-FFF2-40B4-BE49-F238E27FC236}">
                <a16:creationId xmlns:a16="http://schemas.microsoft.com/office/drawing/2014/main" id="{E10E8413-FB08-4B2A-7D21-65E8E2B9BC65}"/>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A85A4B27-84A5-DC08-BD40-E8E1085C65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66" name="Grafik 65" descr="Ein Bild, das Logo enthält.&#10;&#10;Automatisch generierte Beschreibung">
            <a:extLst>
              <a:ext uri="{FF2B5EF4-FFF2-40B4-BE49-F238E27FC236}">
                <a16:creationId xmlns:a16="http://schemas.microsoft.com/office/drawing/2014/main" id="{08AE5A5D-8A5B-FF75-AF6A-55796951F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1463" y="1246170"/>
            <a:ext cx="3314529" cy="681846"/>
          </a:xfrm>
          <a:prstGeom prst="rect">
            <a:avLst/>
          </a:prstGeom>
        </p:spPr>
      </p:pic>
      <p:grpSp>
        <p:nvGrpSpPr>
          <p:cNvPr id="71" name="Gruppieren 70">
            <a:extLst>
              <a:ext uri="{FF2B5EF4-FFF2-40B4-BE49-F238E27FC236}">
                <a16:creationId xmlns:a16="http://schemas.microsoft.com/office/drawing/2014/main" id="{A7E7862F-AF99-91AF-5B2D-F0DE83D94936}"/>
              </a:ext>
            </a:extLst>
          </p:cNvPr>
          <p:cNvGrpSpPr/>
          <p:nvPr/>
        </p:nvGrpSpPr>
        <p:grpSpPr>
          <a:xfrm>
            <a:off x="704188" y="2616219"/>
            <a:ext cx="8455185" cy="3622726"/>
            <a:chOff x="704188" y="2616219"/>
            <a:chExt cx="7606587" cy="3259134"/>
          </a:xfrm>
        </p:grpSpPr>
        <p:pic>
          <p:nvPicPr>
            <p:cNvPr id="13" name="Grafik 12">
              <a:extLst>
                <a:ext uri="{FF2B5EF4-FFF2-40B4-BE49-F238E27FC236}">
                  <a16:creationId xmlns:a16="http://schemas.microsoft.com/office/drawing/2014/main" id="{B56AB0AC-ABCB-9D29-A1F1-05F40206148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8764" y="4718393"/>
              <a:ext cx="407094" cy="407094"/>
            </a:xfrm>
            <a:prstGeom prst="rect">
              <a:avLst/>
            </a:prstGeom>
          </p:spPr>
        </p:pic>
        <p:pic>
          <p:nvPicPr>
            <p:cNvPr id="15" name="Grafik 14">
              <a:extLst>
                <a:ext uri="{FF2B5EF4-FFF2-40B4-BE49-F238E27FC236}">
                  <a16:creationId xmlns:a16="http://schemas.microsoft.com/office/drawing/2014/main" id="{7E51228D-2CBC-C9DA-EFCD-0FAB14EA325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893337" y="2616219"/>
              <a:ext cx="407094" cy="407094"/>
            </a:xfrm>
            <a:prstGeom prst="rect">
              <a:avLst/>
            </a:prstGeom>
          </p:spPr>
        </p:pic>
        <p:pic>
          <p:nvPicPr>
            <p:cNvPr id="17" name="Grafik 16">
              <a:extLst>
                <a:ext uri="{FF2B5EF4-FFF2-40B4-BE49-F238E27FC236}">
                  <a16:creationId xmlns:a16="http://schemas.microsoft.com/office/drawing/2014/main" id="{A756EC64-6476-1BA5-E7E5-DDFAB8FAB5F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996614" y="2616219"/>
              <a:ext cx="407094" cy="407094"/>
            </a:xfrm>
            <a:prstGeom prst="rect">
              <a:avLst/>
            </a:prstGeom>
          </p:spPr>
        </p:pic>
        <p:pic>
          <p:nvPicPr>
            <p:cNvPr id="18" name="Grafik 17">
              <a:extLst>
                <a:ext uri="{FF2B5EF4-FFF2-40B4-BE49-F238E27FC236}">
                  <a16:creationId xmlns:a16="http://schemas.microsoft.com/office/drawing/2014/main" id="{BA73431A-8619-E70A-E6CB-A47D734934F8}"/>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099892" y="2616219"/>
              <a:ext cx="407094" cy="407094"/>
            </a:xfrm>
            <a:prstGeom prst="rect">
              <a:avLst/>
            </a:prstGeom>
          </p:spPr>
        </p:pic>
        <p:pic>
          <p:nvPicPr>
            <p:cNvPr id="19" name="Grafik 18">
              <a:extLst>
                <a:ext uri="{FF2B5EF4-FFF2-40B4-BE49-F238E27FC236}">
                  <a16:creationId xmlns:a16="http://schemas.microsoft.com/office/drawing/2014/main" id="{528F32A3-283C-6446-BDF8-3954AA9FB6E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203169" y="2616219"/>
              <a:ext cx="407094" cy="407094"/>
            </a:xfrm>
            <a:prstGeom prst="rect">
              <a:avLst/>
            </a:prstGeom>
          </p:spPr>
        </p:pic>
        <p:pic>
          <p:nvPicPr>
            <p:cNvPr id="20" name="Grafik 19">
              <a:extLst>
                <a:ext uri="{FF2B5EF4-FFF2-40B4-BE49-F238E27FC236}">
                  <a16:creationId xmlns:a16="http://schemas.microsoft.com/office/drawing/2014/main" id="{2ED5629A-3E35-5DC5-8FCE-3A6BCEAE008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306446" y="2616219"/>
              <a:ext cx="407094" cy="407094"/>
            </a:xfrm>
            <a:prstGeom prst="rect">
              <a:avLst/>
            </a:prstGeom>
          </p:spPr>
        </p:pic>
        <p:pic>
          <p:nvPicPr>
            <p:cNvPr id="21" name="Grafik 20">
              <a:extLst>
                <a:ext uri="{FF2B5EF4-FFF2-40B4-BE49-F238E27FC236}">
                  <a16:creationId xmlns:a16="http://schemas.microsoft.com/office/drawing/2014/main" id="{6CC1BC19-8939-0330-4019-D8F222F5F088}"/>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404367" y="2616219"/>
              <a:ext cx="407094" cy="407094"/>
            </a:xfrm>
            <a:prstGeom prst="rect">
              <a:avLst/>
            </a:prstGeom>
          </p:spPr>
        </p:pic>
        <p:pic>
          <p:nvPicPr>
            <p:cNvPr id="22" name="Grafik 21">
              <a:extLst>
                <a:ext uri="{FF2B5EF4-FFF2-40B4-BE49-F238E27FC236}">
                  <a16:creationId xmlns:a16="http://schemas.microsoft.com/office/drawing/2014/main" id="{77308A0D-3723-9282-9393-2851136878A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2502288" y="2616219"/>
              <a:ext cx="407094" cy="407094"/>
            </a:xfrm>
            <a:prstGeom prst="rect">
              <a:avLst/>
            </a:prstGeom>
          </p:spPr>
        </p:pic>
        <p:pic>
          <p:nvPicPr>
            <p:cNvPr id="23" name="Grafik 22">
              <a:extLst>
                <a:ext uri="{FF2B5EF4-FFF2-40B4-BE49-F238E27FC236}">
                  <a16:creationId xmlns:a16="http://schemas.microsoft.com/office/drawing/2014/main" id="{9A9F0B17-D3A9-2FE3-9AC9-B6B1111B8272}"/>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605566" y="2616219"/>
              <a:ext cx="407094" cy="407094"/>
            </a:xfrm>
            <a:prstGeom prst="rect">
              <a:avLst/>
            </a:prstGeom>
          </p:spPr>
        </p:pic>
        <p:pic>
          <p:nvPicPr>
            <p:cNvPr id="25" name="Grafik 24">
              <a:extLst>
                <a:ext uri="{FF2B5EF4-FFF2-40B4-BE49-F238E27FC236}">
                  <a16:creationId xmlns:a16="http://schemas.microsoft.com/office/drawing/2014/main" id="{99BF7A93-1D82-C033-4138-F80EB21F28A8}"/>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7892151" y="3305514"/>
              <a:ext cx="407094" cy="407094"/>
            </a:xfrm>
            <a:prstGeom prst="rect">
              <a:avLst/>
            </a:prstGeom>
          </p:spPr>
        </p:pic>
        <p:pic>
          <p:nvPicPr>
            <p:cNvPr id="26" name="Grafik 25">
              <a:extLst>
                <a:ext uri="{FF2B5EF4-FFF2-40B4-BE49-F238E27FC236}">
                  <a16:creationId xmlns:a16="http://schemas.microsoft.com/office/drawing/2014/main" id="{459B6BD0-FFEC-DDEC-DAD0-2E687E7BCD01}"/>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a:xfrm>
              <a:off x="6994237" y="3305514"/>
              <a:ext cx="407094" cy="407094"/>
            </a:xfrm>
            <a:prstGeom prst="rect">
              <a:avLst/>
            </a:prstGeom>
          </p:spPr>
        </p:pic>
        <p:pic>
          <p:nvPicPr>
            <p:cNvPr id="27" name="Grafik 26">
              <a:extLst>
                <a:ext uri="{FF2B5EF4-FFF2-40B4-BE49-F238E27FC236}">
                  <a16:creationId xmlns:a16="http://schemas.microsoft.com/office/drawing/2014/main" id="{D8A2A4C5-5BA9-C329-563E-52482FEE876E}"/>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6096324" y="3305514"/>
              <a:ext cx="407094" cy="407094"/>
            </a:xfrm>
            <a:prstGeom prst="rect">
              <a:avLst/>
            </a:prstGeom>
          </p:spPr>
        </p:pic>
        <p:pic>
          <p:nvPicPr>
            <p:cNvPr id="28" name="Grafik 27">
              <a:extLst>
                <a:ext uri="{FF2B5EF4-FFF2-40B4-BE49-F238E27FC236}">
                  <a16:creationId xmlns:a16="http://schemas.microsoft.com/office/drawing/2014/main" id="{C3A2D5B2-7D91-C251-49E9-0518277FA198}"/>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a:off x="5198410" y="3305514"/>
              <a:ext cx="407094" cy="407094"/>
            </a:xfrm>
            <a:prstGeom prst="rect">
              <a:avLst/>
            </a:prstGeom>
          </p:spPr>
        </p:pic>
        <p:pic>
          <p:nvPicPr>
            <p:cNvPr id="29" name="Grafik 28">
              <a:extLst>
                <a:ext uri="{FF2B5EF4-FFF2-40B4-BE49-F238E27FC236}">
                  <a16:creationId xmlns:a16="http://schemas.microsoft.com/office/drawing/2014/main" id="{B4FA7F89-89D4-ACB9-604E-3FA676CF71CB}"/>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4300497" y="3305514"/>
              <a:ext cx="407094" cy="407094"/>
            </a:xfrm>
            <a:prstGeom prst="rect">
              <a:avLst/>
            </a:prstGeom>
          </p:spPr>
        </p:pic>
        <p:pic>
          <p:nvPicPr>
            <p:cNvPr id="30" name="Grafik 29">
              <a:extLst>
                <a:ext uri="{FF2B5EF4-FFF2-40B4-BE49-F238E27FC236}">
                  <a16:creationId xmlns:a16="http://schemas.microsoft.com/office/drawing/2014/main" id="{6B6E0520-90D8-A915-951B-810448563B85}"/>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3402583" y="3305514"/>
              <a:ext cx="407094" cy="407094"/>
            </a:xfrm>
            <a:prstGeom prst="rect">
              <a:avLst/>
            </a:prstGeom>
          </p:spPr>
        </p:pic>
        <p:pic>
          <p:nvPicPr>
            <p:cNvPr id="31" name="Grafik 30">
              <a:extLst>
                <a:ext uri="{FF2B5EF4-FFF2-40B4-BE49-F238E27FC236}">
                  <a16:creationId xmlns:a16="http://schemas.microsoft.com/office/drawing/2014/main" id="{53C0C4B7-417E-4B7E-AEA9-BB59965C5F81}"/>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2504670" y="3305514"/>
              <a:ext cx="407094" cy="407094"/>
            </a:xfrm>
            <a:prstGeom prst="rect">
              <a:avLst/>
            </a:prstGeom>
          </p:spPr>
        </p:pic>
        <p:pic>
          <p:nvPicPr>
            <p:cNvPr id="32" name="Grafik 31">
              <a:extLst>
                <a:ext uri="{FF2B5EF4-FFF2-40B4-BE49-F238E27FC236}">
                  <a16:creationId xmlns:a16="http://schemas.microsoft.com/office/drawing/2014/main" id="{11B43F42-46BD-C10D-0E73-2CB09BC87187}"/>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1606756" y="3305514"/>
              <a:ext cx="407094" cy="407094"/>
            </a:xfrm>
            <a:prstGeom prst="rect">
              <a:avLst/>
            </a:prstGeom>
          </p:spPr>
        </p:pic>
        <p:pic>
          <p:nvPicPr>
            <p:cNvPr id="33" name="Grafik 32">
              <a:extLst>
                <a:ext uri="{FF2B5EF4-FFF2-40B4-BE49-F238E27FC236}">
                  <a16:creationId xmlns:a16="http://schemas.microsoft.com/office/drawing/2014/main" id="{B7FC8D18-2FD2-1997-9EB4-43C77E3C0E3B}"/>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708843" y="3305514"/>
              <a:ext cx="407094" cy="407094"/>
            </a:xfrm>
            <a:prstGeom prst="rect">
              <a:avLst/>
            </a:prstGeom>
          </p:spPr>
        </p:pic>
        <p:pic>
          <p:nvPicPr>
            <p:cNvPr id="35" name="Grafik 34">
              <a:extLst>
                <a:ext uri="{FF2B5EF4-FFF2-40B4-BE49-F238E27FC236}">
                  <a16:creationId xmlns:a16="http://schemas.microsoft.com/office/drawing/2014/main" id="{3258CC2B-3CA2-AD13-9D5E-C5BA4B06871E}"/>
                </a:ext>
              </a:extLst>
            </p:cNvPr>
            <p:cNvPicPr>
              <a:picLocks noChangeAspect="1"/>
            </p:cNvPicPr>
            <p:nvPr/>
          </p:nvPicPr>
          <p:blipFill>
            <a:blip r:embed="rId23">
              <a:extLst>
                <a:ext uri="{28A0092B-C50C-407E-A947-70E740481C1C}">
                  <a14:useLocalDpi xmlns:a14="http://schemas.microsoft.com/office/drawing/2010/main" val="0"/>
                </a:ext>
              </a:extLst>
            </a:blip>
            <a:srcRect/>
            <a:stretch/>
          </p:blipFill>
          <p:spPr>
            <a:xfrm>
              <a:off x="4300497" y="5453175"/>
              <a:ext cx="407094" cy="407094"/>
            </a:xfrm>
            <a:prstGeom prst="rect">
              <a:avLst/>
            </a:prstGeom>
          </p:spPr>
        </p:pic>
        <p:pic>
          <p:nvPicPr>
            <p:cNvPr id="36" name="Grafik 35">
              <a:extLst>
                <a:ext uri="{FF2B5EF4-FFF2-40B4-BE49-F238E27FC236}">
                  <a16:creationId xmlns:a16="http://schemas.microsoft.com/office/drawing/2014/main" id="{CBCD22F8-7F4E-5C20-4654-3E4411D5BD95}"/>
                </a:ext>
              </a:extLst>
            </p:cNvPr>
            <p:cNvPicPr>
              <a:picLocks noChangeAspect="1"/>
            </p:cNvPicPr>
            <p:nvPr/>
          </p:nvPicPr>
          <p:blipFill>
            <a:blip r:embed="rId24">
              <a:extLst>
                <a:ext uri="{28A0092B-C50C-407E-A947-70E740481C1C}">
                  <a14:useLocalDpi xmlns:a14="http://schemas.microsoft.com/office/drawing/2010/main" val="0"/>
                </a:ext>
              </a:extLst>
            </a:blip>
            <a:srcRect/>
            <a:stretch/>
          </p:blipFill>
          <p:spPr>
            <a:xfrm>
              <a:off x="3402583" y="5453175"/>
              <a:ext cx="407094" cy="407094"/>
            </a:xfrm>
            <a:prstGeom prst="rect">
              <a:avLst/>
            </a:prstGeom>
          </p:spPr>
        </p:pic>
        <p:pic>
          <p:nvPicPr>
            <p:cNvPr id="37" name="Grafik 36">
              <a:extLst>
                <a:ext uri="{FF2B5EF4-FFF2-40B4-BE49-F238E27FC236}">
                  <a16:creationId xmlns:a16="http://schemas.microsoft.com/office/drawing/2014/main" id="{8BB9FF14-EB70-E59B-61C7-F8026174A7FB}"/>
                </a:ext>
              </a:extLst>
            </p:cNvPr>
            <p:cNvPicPr>
              <a:picLocks noChangeAspect="1"/>
            </p:cNvPicPr>
            <p:nvPr/>
          </p:nvPicPr>
          <p:blipFill>
            <a:blip r:embed="rId25">
              <a:extLst>
                <a:ext uri="{28A0092B-C50C-407E-A947-70E740481C1C}">
                  <a14:useLocalDpi xmlns:a14="http://schemas.microsoft.com/office/drawing/2010/main" val="0"/>
                </a:ext>
              </a:extLst>
            </a:blip>
            <a:srcRect/>
            <a:stretch/>
          </p:blipFill>
          <p:spPr>
            <a:xfrm>
              <a:off x="2504670" y="5453174"/>
              <a:ext cx="407094" cy="407094"/>
            </a:xfrm>
            <a:prstGeom prst="rect">
              <a:avLst/>
            </a:prstGeom>
          </p:spPr>
        </p:pic>
        <p:pic>
          <p:nvPicPr>
            <p:cNvPr id="38" name="Grafik 37">
              <a:extLst>
                <a:ext uri="{FF2B5EF4-FFF2-40B4-BE49-F238E27FC236}">
                  <a16:creationId xmlns:a16="http://schemas.microsoft.com/office/drawing/2014/main" id="{FA18A02E-DB1A-D230-D67D-FD4A7A47A34E}"/>
                </a:ext>
              </a:extLst>
            </p:cNvPr>
            <p:cNvPicPr>
              <a:picLocks noChangeAspect="1"/>
            </p:cNvPicPr>
            <p:nvPr/>
          </p:nvPicPr>
          <p:blipFill>
            <a:blip r:embed="rId26">
              <a:extLst>
                <a:ext uri="{28A0092B-C50C-407E-A947-70E740481C1C}">
                  <a14:useLocalDpi xmlns:a14="http://schemas.microsoft.com/office/drawing/2010/main" val="0"/>
                </a:ext>
              </a:extLst>
            </a:blip>
            <a:srcRect/>
            <a:stretch/>
          </p:blipFill>
          <p:spPr>
            <a:xfrm>
              <a:off x="1606756" y="5453175"/>
              <a:ext cx="407094" cy="407094"/>
            </a:xfrm>
            <a:prstGeom prst="rect">
              <a:avLst/>
            </a:prstGeom>
          </p:spPr>
        </p:pic>
        <p:pic>
          <p:nvPicPr>
            <p:cNvPr id="39" name="Grafik 38">
              <a:extLst>
                <a:ext uri="{FF2B5EF4-FFF2-40B4-BE49-F238E27FC236}">
                  <a16:creationId xmlns:a16="http://schemas.microsoft.com/office/drawing/2014/main" id="{474DFF34-625C-B0FE-9D42-7306154DCD11}"/>
                </a:ext>
              </a:extLst>
            </p:cNvPr>
            <p:cNvPicPr>
              <a:picLocks noChangeAspect="1"/>
            </p:cNvPicPr>
            <p:nvPr/>
          </p:nvPicPr>
          <p:blipFill>
            <a:blip r:embed="rId27">
              <a:extLst>
                <a:ext uri="{28A0092B-C50C-407E-A947-70E740481C1C}">
                  <a14:useLocalDpi xmlns:a14="http://schemas.microsoft.com/office/drawing/2010/main" val="0"/>
                </a:ext>
              </a:extLst>
            </a:blip>
            <a:srcRect/>
            <a:stretch/>
          </p:blipFill>
          <p:spPr>
            <a:xfrm>
              <a:off x="708843" y="5453175"/>
              <a:ext cx="407094" cy="407094"/>
            </a:xfrm>
            <a:prstGeom prst="rect">
              <a:avLst/>
            </a:prstGeom>
          </p:spPr>
        </p:pic>
        <p:pic>
          <p:nvPicPr>
            <p:cNvPr id="40" name="Grafik 39">
              <a:extLst>
                <a:ext uri="{FF2B5EF4-FFF2-40B4-BE49-F238E27FC236}">
                  <a16:creationId xmlns:a16="http://schemas.microsoft.com/office/drawing/2014/main" id="{D5AA009C-C0BF-A82F-5086-FF134C0D5F8A}"/>
                </a:ext>
              </a:extLst>
            </p:cNvPr>
            <p:cNvPicPr>
              <a:picLocks noChangeAspect="1"/>
            </p:cNvPicPr>
            <p:nvPr/>
          </p:nvPicPr>
          <p:blipFill>
            <a:blip r:embed="rId28">
              <a:extLst>
                <a:ext uri="{28A0092B-C50C-407E-A947-70E740481C1C}">
                  <a14:useLocalDpi xmlns:a14="http://schemas.microsoft.com/office/drawing/2010/main" val="0"/>
                </a:ext>
              </a:extLst>
            </a:blip>
            <a:srcRect/>
            <a:stretch/>
          </p:blipFill>
          <p:spPr>
            <a:xfrm>
              <a:off x="708843" y="4718393"/>
              <a:ext cx="407094" cy="407094"/>
            </a:xfrm>
            <a:prstGeom prst="rect">
              <a:avLst/>
            </a:prstGeom>
          </p:spPr>
        </p:pic>
        <p:pic>
          <p:nvPicPr>
            <p:cNvPr id="41" name="Grafik 40">
              <a:extLst>
                <a:ext uri="{FF2B5EF4-FFF2-40B4-BE49-F238E27FC236}">
                  <a16:creationId xmlns:a16="http://schemas.microsoft.com/office/drawing/2014/main" id="{3CB4A3ED-84E6-E2A7-09F9-ABE839D9363F}"/>
                </a:ext>
              </a:extLst>
            </p:cNvPr>
            <p:cNvPicPr>
              <a:picLocks noChangeAspect="1"/>
            </p:cNvPicPr>
            <p:nvPr/>
          </p:nvPicPr>
          <p:blipFill>
            <a:blip r:embed="rId29">
              <a:extLst>
                <a:ext uri="{28A0092B-C50C-407E-A947-70E740481C1C}">
                  <a14:useLocalDpi xmlns:a14="http://schemas.microsoft.com/office/drawing/2010/main" val="0"/>
                </a:ext>
              </a:extLst>
            </a:blip>
            <a:srcRect/>
            <a:stretch/>
          </p:blipFill>
          <p:spPr>
            <a:xfrm>
              <a:off x="1606668" y="4718393"/>
              <a:ext cx="407094" cy="407094"/>
            </a:xfrm>
            <a:prstGeom prst="rect">
              <a:avLst/>
            </a:prstGeom>
          </p:spPr>
        </p:pic>
        <p:pic>
          <p:nvPicPr>
            <p:cNvPr id="42" name="Grafik 41">
              <a:extLst>
                <a:ext uri="{FF2B5EF4-FFF2-40B4-BE49-F238E27FC236}">
                  <a16:creationId xmlns:a16="http://schemas.microsoft.com/office/drawing/2014/main" id="{C456DD27-3C84-9DDF-20DC-C74F7EDA4CFB}"/>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2504494" y="4718393"/>
              <a:ext cx="407094" cy="407094"/>
            </a:xfrm>
            <a:prstGeom prst="rect">
              <a:avLst/>
            </a:prstGeom>
          </p:spPr>
        </p:pic>
        <p:pic>
          <p:nvPicPr>
            <p:cNvPr id="43" name="Grafik 42">
              <a:extLst>
                <a:ext uri="{FF2B5EF4-FFF2-40B4-BE49-F238E27FC236}">
                  <a16:creationId xmlns:a16="http://schemas.microsoft.com/office/drawing/2014/main" id="{505DD69B-5CE5-07E5-703E-812B1246496D}"/>
                </a:ext>
              </a:extLst>
            </p:cNvPr>
            <p:cNvPicPr>
              <a:picLocks noChangeAspect="1"/>
            </p:cNvPicPr>
            <p:nvPr/>
          </p:nvPicPr>
          <p:blipFill>
            <a:blip r:embed="rId31">
              <a:extLst>
                <a:ext uri="{28A0092B-C50C-407E-A947-70E740481C1C}">
                  <a14:useLocalDpi xmlns:a14="http://schemas.microsoft.com/office/drawing/2010/main" val="0"/>
                </a:ext>
              </a:extLst>
            </a:blip>
            <a:srcRect/>
            <a:stretch/>
          </p:blipFill>
          <p:spPr>
            <a:xfrm>
              <a:off x="3402716" y="4718393"/>
              <a:ext cx="407094" cy="407094"/>
            </a:xfrm>
            <a:prstGeom prst="rect">
              <a:avLst/>
            </a:prstGeom>
          </p:spPr>
        </p:pic>
        <p:pic>
          <p:nvPicPr>
            <p:cNvPr id="44" name="Grafik 43">
              <a:extLst>
                <a:ext uri="{FF2B5EF4-FFF2-40B4-BE49-F238E27FC236}">
                  <a16:creationId xmlns:a16="http://schemas.microsoft.com/office/drawing/2014/main" id="{12A4A6C0-8718-4150-01F5-59C9FD747336}"/>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4300939" y="4718393"/>
              <a:ext cx="407094" cy="407094"/>
            </a:xfrm>
            <a:prstGeom prst="rect">
              <a:avLst/>
            </a:prstGeom>
          </p:spPr>
        </p:pic>
        <p:pic>
          <p:nvPicPr>
            <p:cNvPr id="45" name="Grafik 44">
              <a:extLst>
                <a:ext uri="{FF2B5EF4-FFF2-40B4-BE49-F238E27FC236}">
                  <a16:creationId xmlns:a16="http://schemas.microsoft.com/office/drawing/2014/main" id="{C590883C-5DB4-5307-B122-EC73DEEABE94}"/>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a:off x="708843" y="4052439"/>
              <a:ext cx="407094" cy="407094"/>
            </a:xfrm>
            <a:prstGeom prst="rect">
              <a:avLst/>
            </a:prstGeom>
          </p:spPr>
        </p:pic>
        <p:pic>
          <p:nvPicPr>
            <p:cNvPr id="46" name="Grafik 45">
              <a:extLst>
                <a:ext uri="{FF2B5EF4-FFF2-40B4-BE49-F238E27FC236}">
                  <a16:creationId xmlns:a16="http://schemas.microsoft.com/office/drawing/2014/main" id="{5E8E9E2D-629B-4B16-0C6E-360113E59C79}"/>
                </a:ext>
              </a:extLst>
            </p:cNvPr>
            <p:cNvPicPr>
              <a:picLocks noChangeAspect="1"/>
            </p:cNvPicPr>
            <p:nvPr/>
          </p:nvPicPr>
          <p:blipFill>
            <a:blip r:embed="rId34">
              <a:extLst>
                <a:ext uri="{28A0092B-C50C-407E-A947-70E740481C1C}">
                  <a14:useLocalDpi xmlns:a14="http://schemas.microsoft.com/office/drawing/2010/main" val="0"/>
                </a:ext>
              </a:extLst>
            </a:blip>
            <a:srcRect/>
            <a:stretch/>
          </p:blipFill>
          <p:spPr>
            <a:xfrm>
              <a:off x="1595227" y="4052439"/>
              <a:ext cx="407094" cy="407094"/>
            </a:xfrm>
            <a:prstGeom prst="rect">
              <a:avLst/>
            </a:prstGeom>
          </p:spPr>
        </p:pic>
        <p:pic>
          <p:nvPicPr>
            <p:cNvPr id="47" name="Grafik 46">
              <a:extLst>
                <a:ext uri="{FF2B5EF4-FFF2-40B4-BE49-F238E27FC236}">
                  <a16:creationId xmlns:a16="http://schemas.microsoft.com/office/drawing/2014/main" id="{A7BC4A50-6E28-1AB3-FCF5-28DF7E8B9B2E}"/>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2481611" y="4052439"/>
              <a:ext cx="407094" cy="407094"/>
            </a:xfrm>
            <a:prstGeom prst="rect">
              <a:avLst/>
            </a:prstGeom>
          </p:spPr>
        </p:pic>
        <p:pic>
          <p:nvPicPr>
            <p:cNvPr id="48" name="Grafik 47">
              <a:extLst>
                <a:ext uri="{FF2B5EF4-FFF2-40B4-BE49-F238E27FC236}">
                  <a16:creationId xmlns:a16="http://schemas.microsoft.com/office/drawing/2014/main" id="{27707E56-FD4E-F5D2-C923-6BB3DAA832DA}"/>
                </a:ext>
              </a:extLst>
            </p:cNvPr>
            <p:cNvPicPr>
              <a:picLocks noChangeAspect="1"/>
            </p:cNvPicPr>
            <p:nvPr/>
          </p:nvPicPr>
          <p:blipFill>
            <a:blip r:embed="rId36">
              <a:extLst>
                <a:ext uri="{28A0092B-C50C-407E-A947-70E740481C1C}">
                  <a14:useLocalDpi xmlns:a14="http://schemas.microsoft.com/office/drawing/2010/main" val="0"/>
                </a:ext>
              </a:extLst>
            </a:blip>
            <a:srcRect/>
            <a:stretch/>
          </p:blipFill>
          <p:spPr>
            <a:xfrm>
              <a:off x="3367994" y="4052439"/>
              <a:ext cx="407094" cy="407094"/>
            </a:xfrm>
            <a:prstGeom prst="rect">
              <a:avLst/>
            </a:prstGeom>
          </p:spPr>
        </p:pic>
        <p:pic>
          <p:nvPicPr>
            <p:cNvPr id="49" name="Grafik 48">
              <a:extLst>
                <a:ext uri="{FF2B5EF4-FFF2-40B4-BE49-F238E27FC236}">
                  <a16:creationId xmlns:a16="http://schemas.microsoft.com/office/drawing/2014/main" id="{EABD2BE1-DB7C-C99B-33E6-D51DAE928B3E}"/>
                </a:ext>
              </a:extLst>
            </p:cNvPr>
            <p:cNvPicPr>
              <a:picLocks noChangeAspect="1"/>
            </p:cNvPicPr>
            <p:nvPr/>
          </p:nvPicPr>
          <p:blipFill>
            <a:blip r:embed="rId37">
              <a:extLst>
                <a:ext uri="{28A0092B-C50C-407E-A947-70E740481C1C}">
                  <a14:useLocalDpi xmlns:a14="http://schemas.microsoft.com/office/drawing/2010/main" val="0"/>
                </a:ext>
              </a:extLst>
            </a:blip>
            <a:srcRect/>
            <a:stretch/>
          </p:blipFill>
          <p:spPr>
            <a:xfrm>
              <a:off x="4254378" y="4052439"/>
              <a:ext cx="407094" cy="407094"/>
            </a:xfrm>
            <a:prstGeom prst="rect">
              <a:avLst/>
            </a:prstGeom>
          </p:spPr>
        </p:pic>
        <p:pic>
          <p:nvPicPr>
            <p:cNvPr id="50" name="Grafik 49">
              <a:extLst>
                <a:ext uri="{FF2B5EF4-FFF2-40B4-BE49-F238E27FC236}">
                  <a16:creationId xmlns:a16="http://schemas.microsoft.com/office/drawing/2014/main" id="{895D34B0-CEE6-450F-5023-F8B14AB44505}"/>
                </a:ext>
              </a:extLst>
            </p:cNvPr>
            <p:cNvPicPr>
              <a:picLocks noChangeAspect="1"/>
            </p:cNvPicPr>
            <p:nvPr/>
          </p:nvPicPr>
          <p:blipFill>
            <a:blip r:embed="rId38">
              <a:extLst>
                <a:ext uri="{28A0092B-C50C-407E-A947-70E740481C1C}">
                  <a14:useLocalDpi xmlns:a14="http://schemas.microsoft.com/office/drawing/2010/main" val="0"/>
                </a:ext>
              </a:extLst>
            </a:blip>
            <a:srcRect/>
            <a:stretch/>
          </p:blipFill>
          <p:spPr>
            <a:xfrm>
              <a:off x="5140762" y="4052439"/>
              <a:ext cx="407094" cy="407094"/>
            </a:xfrm>
            <a:prstGeom prst="rect">
              <a:avLst/>
            </a:prstGeom>
          </p:spPr>
        </p:pic>
        <p:pic>
          <p:nvPicPr>
            <p:cNvPr id="52" name="Grafik 51">
              <a:extLst>
                <a:ext uri="{FF2B5EF4-FFF2-40B4-BE49-F238E27FC236}">
                  <a16:creationId xmlns:a16="http://schemas.microsoft.com/office/drawing/2014/main" id="{E6BA3B5F-C81D-8311-6924-27FD6BFD693C}"/>
                </a:ext>
              </a:extLst>
            </p:cNvPr>
            <p:cNvPicPr>
              <a:picLocks noChangeAspect="1"/>
            </p:cNvPicPr>
            <p:nvPr/>
          </p:nvPicPr>
          <p:blipFill>
            <a:blip r:embed="rId39">
              <a:extLst>
                <a:ext uri="{28A0092B-C50C-407E-A947-70E740481C1C}">
                  <a14:useLocalDpi xmlns:a14="http://schemas.microsoft.com/office/drawing/2010/main" val="0"/>
                </a:ext>
              </a:extLst>
            </a:blip>
            <a:srcRect/>
            <a:stretch/>
          </p:blipFill>
          <p:spPr>
            <a:xfrm>
              <a:off x="6096590" y="4718393"/>
              <a:ext cx="407094" cy="407094"/>
            </a:xfrm>
            <a:prstGeom prst="rect">
              <a:avLst/>
            </a:prstGeom>
          </p:spPr>
        </p:pic>
        <p:pic>
          <p:nvPicPr>
            <p:cNvPr id="53" name="Grafik 52">
              <a:extLst>
                <a:ext uri="{FF2B5EF4-FFF2-40B4-BE49-F238E27FC236}">
                  <a16:creationId xmlns:a16="http://schemas.microsoft.com/office/drawing/2014/main" id="{8CC5244E-31A8-9325-78BE-8C1F66BA51C9}"/>
                </a:ext>
              </a:extLst>
            </p:cNvPr>
            <p:cNvPicPr>
              <a:picLocks noChangeAspect="1"/>
            </p:cNvPicPr>
            <p:nvPr/>
          </p:nvPicPr>
          <p:blipFill>
            <a:blip r:embed="rId40">
              <a:extLst>
                <a:ext uri="{28A0092B-C50C-407E-A947-70E740481C1C}">
                  <a14:useLocalDpi xmlns:a14="http://schemas.microsoft.com/office/drawing/2010/main" val="0"/>
                </a:ext>
              </a:extLst>
            </a:blip>
            <a:srcRect/>
            <a:stretch/>
          </p:blipFill>
          <p:spPr>
            <a:xfrm>
              <a:off x="6027146" y="4052439"/>
              <a:ext cx="407094" cy="407094"/>
            </a:xfrm>
            <a:prstGeom prst="rect">
              <a:avLst/>
            </a:prstGeom>
          </p:spPr>
        </p:pic>
        <p:pic>
          <p:nvPicPr>
            <p:cNvPr id="55" name="Grafik 54">
              <a:extLst>
                <a:ext uri="{FF2B5EF4-FFF2-40B4-BE49-F238E27FC236}">
                  <a16:creationId xmlns:a16="http://schemas.microsoft.com/office/drawing/2014/main" id="{EEAEB106-9D44-3E69-8EBA-5441BE7BC947}"/>
                </a:ext>
              </a:extLst>
            </p:cNvPr>
            <p:cNvPicPr>
              <a:picLocks noChangeAspect="1"/>
            </p:cNvPicPr>
            <p:nvPr/>
          </p:nvPicPr>
          <p:blipFill>
            <a:blip r:embed="rId41">
              <a:extLst>
                <a:ext uri="{28A0092B-C50C-407E-A947-70E740481C1C}">
                  <a14:useLocalDpi xmlns:a14="http://schemas.microsoft.com/office/drawing/2010/main" val="0"/>
                </a:ext>
              </a:extLst>
            </a:blip>
            <a:srcRect/>
            <a:stretch/>
          </p:blipFill>
          <p:spPr>
            <a:xfrm>
              <a:off x="6994415" y="4718393"/>
              <a:ext cx="407094" cy="407094"/>
            </a:xfrm>
            <a:prstGeom prst="rect">
              <a:avLst/>
            </a:prstGeom>
          </p:spPr>
        </p:pic>
        <p:pic>
          <p:nvPicPr>
            <p:cNvPr id="56" name="Grafik 55">
              <a:extLst>
                <a:ext uri="{FF2B5EF4-FFF2-40B4-BE49-F238E27FC236}">
                  <a16:creationId xmlns:a16="http://schemas.microsoft.com/office/drawing/2014/main" id="{A71B74FA-DE6F-CA89-1F67-11A73CEDF53C}"/>
                </a:ext>
              </a:extLst>
            </p:cNvPr>
            <p:cNvPicPr>
              <a:picLocks noChangeAspect="1"/>
            </p:cNvPicPr>
            <p:nvPr/>
          </p:nvPicPr>
          <p:blipFill>
            <a:blip r:embed="rId42">
              <a:extLst>
                <a:ext uri="{28A0092B-C50C-407E-A947-70E740481C1C}">
                  <a14:useLocalDpi xmlns:a14="http://schemas.microsoft.com/office/drawing/2010/main" val="0"/>
                </a:ext>
              </a:extLst>
            </a:blip>
            <a:srcRect/>
            <a:stretch/>
          </p:blipFill>
          <p:spPr>
            <a:xfrm>
              <a:off x="6965414" y="4052439"/>
              <a:ext cx="407094" cy="407094"/>
            </a:xfrm>
            <a:prstGeom prst="rect">
              <a:avLst/>
            </a:prstGeom>
          </p:spPr>
        </p:pic>
        <p:pic>
          <p:nvPicPr>
            <p:cNvPr id="58" name="Grafik 57">
              <a:extLst>
                <a:ext uri="{FF2B5EF4-FFF2-40B4-BE49-F238E27FC236}">
                  <a16:creationId xmlns:a16="http://schemas.microsoft.com/office/drawing/2014/main" id="{5CE10C73-2CC0-E2A8-488D-10B61A59A739}"/>
                </a:ext>
              </a:extLst>
            </p:cNvPr>
            <p:cNvPicPr>
              <a:picLocks noChangeAspect="1"/>
            </p:cNvPicPr>
            <p:nvPr/>
          </p:nvPicPr>
          <p:blipFill>
            <a:blip r:embed="rId43">
              <a:extLst>
                <a:ext uri="{28A0092B-C50C-407E-A947-70E740481C1C}">
                  <a14:useLocalDpi xmlns:a14="http://schemas.microsoft.com/office/drawing/2010/main" val="0"/>
                </a:ext>
              </a:extLst>
            </a:blip>
            <a:srcRect/>
            <a:stretch/>
          </p:blipFill>
          <p:spPr>
            <a:xfrm>
              <a:off x="7892240" y="4718393"/>
              <a:ext cx="407094" cy="407094"/>
            </a:xfrm>
            <a:prstGeom prst="rect">
              <a:avLst/>
            </a:prstGeom>
          </p:spPr>
        </p:pic>
        <p:pic>
          <p:nvPicPr>
            <p:cNvPr id="59" name="Grafik 58">
              <a:extLst>
                <a:ext uri="{FF2B5EF4-FFF2-40B4-BE49-F238E27FC236}">
                  <a16:creationId xmlns:a16="http://schemas.microsoft.com/office/drawing/2014/main" id="{6EEAF827-76BE-2BD0-E2BC-11EACCADF08C}"/>
                </a:ext>
              </a:extLst>
            </p:cNvPr>
            <p:cNvPicPr>
              <a:picLocks noChangeAspect="1"/>
            </p:cNvPicPr>
            <p:nvPr/>
          </p:nvPicPr>
          <p:blipFill>
            <a:blip r:embed="rId44">
              <a:extLst>
                <a:ext uri="{28A0092B-C50C-407E-A947-70E740481C1C}">
                  <a14:useLocalDpi xmlns:a14="http://schemas.microsoft.com/office/drawing/2010/main" val="0"/>
                </a:ext>
              </a:extLst>
            </a:blip>
            <a:srcRect/>
            <a:stretch/>
          </p:blipFill>
          <p:spPr>
            <a:xfrm>
              <a:off x="7903681" y="4052439"/>
              <a:ext cx="407094" cy="407094"/>
            </a:xfrm>
            <a:prstGeom prst="rect">
              <a:avLst/>
            </a:prstGeom>
          </p:spPr>
        </p:pic>
        <p:pic>
          <p:nvPicPr>
            <p:cNvPr id="65" name="Grafik 64">
              <a:extLst>
                <a:ext uri="{FF2B5EF4-FFF2-40B4-BE49-F238E27FC236}">
                  <a16:creationId xmlns:a16="http://schemas.microsoft.com/office/drawing/2014/main" id="{7059F50A-F708-DDFB-9113-DCC4BD48E251}"/>
                </a:ext>
              </a:extLst>
            </p:cNvPr>
            <p:cNvPicPr>
              <a:picLocks noChangeAspect="1"/>
            </p:cNvPicPr>
            <p:nvPr/>
          </p:nvPicPr>
          <p:blipFill>
            <a:blip r:embed="rId45">
              <a:extLst>
                <a:ext uri="{28A0092B-C50C-407E-A947-70E740481C1C}">
                  <a14:useLocalDpi xmlns:a14="http://schemas.microsoft.com/office/drawing/2010/main" val="0"/>
                </a:ext>
              </a:extLst>
            </a:blip>
            <a:srcRect/>
            <a:stretch/>
          </p:blipFill>
          <p:spPr>
            <a:xfrm>
              <a:off x="704188" y="2616219"/>
              <a:ext cx="411746" cy="411746"/>
            </a:xfrm>
            <a:prstGeom prst="rect">
              <a:avLst/>
            </a:prstGeom>
          </p:spPr>
        </p:pic>
        <p:pic>
          <p:nvPicPr>
            <p:cNvPr id="67" name="Grafik 66">
              <a:extLst>
                <a:ext uri="{FF2B5EF4-FFF2-40B4-BE49-F238E27FC236}">
                  <a16:creationId xmlns:a16="http://schemas.microsoft.com/office/drawing/2014/main" id="{8D1345A8-6E74-CFE5-83FB-14F9C8C859AD}"/>
                </a:ext>
              </a:extLst>
            </p:cNvPr>
            <p:cNvPicPr>
              <a:picLocks noChangeAspect="1"/>
            </p:cNvPicPr>
            <p:nvPr/>
          </p:nvPicPr>
          <p:blipFill>
            <a:blip r:embed="rId46">
              <a:extLst>
                <a:ext uri="{28A0092B-C50C-407E-A947-70E740481C1C}">
                  <a14:useLocalDpi xmlns:a14="http://schemas.microsoft.com/office/drawing/2010/main" val="0"/>
                </a:ext>
              </a:extLst>
            </a:blip>
            <a:srcRect/>
            <a:stretch/>
          </p:blipFill>
          <p:spPr>
            <a:xfrm>
              <a:off x="5199517" y="5468259"/>
              <a:ext cx="407094" cy="407094"/>
            </a:xfrm>
            <a:prstGeom prst="rect">
              <a:avLst/>
            </a:prstGeom>
          </p:spPr>
        </p:pic>
        <p:pic>
          <p:nvPicPr>
            <p:cNvPr id="68" name="Grafik 67">
              <a:extLst>
                <a:ext uri="{FF2B5EF4-FFF2-40B4-BE49-F238E27FC236}">
                  <a16:creationId xmlns:a16="http://schemas.microsoft.com/office/drawing/2014/main" id="{ED3C3E7E-7BC4-2DB6-3A8D-68C8170C943F}"/>
                </a:ext>
              </a:extLst>
            </p:cNvPr>
            <p:cNvPicPr>
              <a:picLocks noChangeAspect="1"/>
            </p:cNvPicPr>
            <p:nvPr/>
          </p:nvPicPr>
          <p:blipFill>
            <a:blip r:embed="rId47">
              <a:extLst>
                <a:ext uri="{28A0092B-C50C-407E-A947-70E740481C1C}">
                  <a14:useLocalDpi xmlns:a14="http://schemas.microsoft.com/office/drawing/2010/main" val="0"/>
                </a:ext>
              </a:extLst>
            </a:blip>
            <a:srcRect/>
            <a:stretch/>
          </p:blipFill>
          <p:spPr>
            <a:xfrm>
              <a:off x="6097343" y="5468259"/>
              <a:ext cx="407094" cy="407094"/>
            </a:xfrm>
            <a:prstGeom prst="rect">
              <a:avLst/>
            </a:prstGeom>
          </p:spPr>
        </p:pic>
        <p:pic>
          <p:nvPicPr>
            <p:cNvPr id="69" name="Grafik 68">
              <a:extLst>
                <a:ext uri="{FF2B5EF4-FFF2-40B4-BE49-F238E27FC236}">
                  <a16:creationId xmlns:a16="http://schemas.microsoft.com/office/drawing/2014/main" id="{31018C6D-D124-1120-6196-B9CC319339E4}"/>
                </a:ext>
              </a:extLst>
            </p:cNvPr>
            <p:cNvPicPr>
              <a:picLocks noChangeAspect="1"/>
            </p:cNvPicPr>
            <p:nvPr/>
          </p:nvPicPr>
          <p:blipFill>
            <a:blip r:embed="rId48">
              <a:extLst>
                <a:ext uri="{28A0092B-C50C-407E-A947-70E740481C1C}">
                  <a14:useLocalDpi xmlns:a14="http://schemas.microsoft.com/office/drawing/2010/main" val="0"/>
                </a:ext>
              </a:extLst>
            </a:blip>
            <a:srcRect/>
            <a:stretch/>
          </p:blipFill>
          <p:spPr>
            <a:xfrm>
              <a:off x="6995168" y="5468259"/>
              <a:ext cx="407094" cy="407094"/>
            </a:xfrm>
            <a:prstGeom prst="rect">
              <a:avLst/>
            </a:prstGeom>
          </p:spPr>
        </p:pic>
        <p:pic>
          <p:nvPicPr>
            <p:cNvPr id="70" name="Grafik 69">
              <a:extLst>
                <a:ext uri="{FF2B5EF4-FFF2-40B4-BE49-F238E27FC236}">
                  <a16:creationId xmlns:a16="http://schemas.microsoft.com/office/drawing/2014/main" id="{12E358A4-ADE4-7669-018C-37DFEEE03E67}"/>
                </a:ext>
              </a:extLst>
            </p:cNvPr>
            <p:cNvPicPr>
              <a:picLocks noChangeAspect="1"/>
            </p:cNvPicPr>
            <p:nvPr/>
          </p:nvPicPr>
          <p:blipFill>
            <a:blip r:embed="rId49">
              <a:extLst>
                <a:ext uri="{28A0092B-C50C-407E-A947-70E740481C1C}">
                  <a14:useLocalDpi xmlns:a14="http://schemas.microsoft.com/office/drawing/2010/main" val="0"/>
                </a:ext>
              </a:extLst>
            </a:blip>
            <a:srcRect/>
            <a:stretch/>
          </p:blipFill>
          <p:spPr>
            <a:xfrm>
              <a:off x="7892993" y="5468259"/>
              <a:ext cx="407094" cy="407094"/>
            </a:xfrm>
            <a:prstGeom prst="rect">
              <a:avLst/>
            </a:prstGeom>
          </p:spPr>
        </p:pic>
      </p:grpSp>
    </p:spTree>
    <p:extLst>
      <p:ext uri="{BB962C8B-B14F-4D97-AF65-F5344CB8AC3E}">
        <p14:creationId xmlns:p14="http://schemas.microsoft.com/office/powerpoint/2010/main" val="3447381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339DC-14D4-2221-9DF8-3D3864DBF309}"/>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6300F4DA-868A-B8C9-74D3-995B97F80355}"/>
              </a:ext>
            </a:extLst>
          </p:cNvPr>
          <p:cNvSpPr txBox="1"/>
          <p:nvPr/>
        </p:nvSpPr>
        <p:spPr>
          <a:xfrm>
            <a:off x="346073" y="981716"/>
            <a:ext cx="5249655" cy="5329691"/>
          </a:xfrm>
          <a:prstGeom prst="rect">
            <a:avLst/>
          </a:prstGeom>
          <a:noFill/>
        </p:spPr>
        <p:txBody>
          <a:bodyPr wrap="square" lIns="72000" tIns="72000" rIns="72000" bIns="72000" rtlCol="0" anchor="ctr">
            <a:noAutofit/>
          </a:bodyPr>
          <a:lstStyle/>
          <a:p>
            <a:pPr algn="ctr">
              <a:spcBef>
                <a:spcPts val="600"/>
              </a:spcBef>
            </a:pPr>
            <a:r>
              <a:rPr lang="de-DE" sz="2400" dirty="0">
                <a:solidFill>
                  <a:srgbClr val="44536F"/>
                </a:solidFill>
              </a:rPr>
              <a:t>Überblick</a:t>
            </a:r>
          </a:p>
          <a:p>
            <a:pPr algn="ctr">
              <a:spcBef>
                <a:spcPts val="600"/>
              </a:spcBef>
            </a:pPr>
            <a:endParaRPr lang="de-DE" sz="2400" dirty="0">
              <a:solidFill>
                <a:srgbClr val="44536F"/>
              </a:solidFill>
            </a:endParaRPr>
          </a:p>
          <a:p>
            <a:pPr algn="ctr">
              <a:spcBef>
                <a:spcPts val="600"/>
              </a:spcBef>
            </a:pPr>
            <a:r>
              <a:rPr lang="de-DE" sz="2400" b="1" dirty="0">
                <a:solidFill>
                  <a:srgbClr val="44536F"/>
                </a:solidFill>
              </a:rPr>
              <a:t>Workshop-Agenda</a:t>
            </a:r>
          </a:p>
          <a:p>
            <a:pPr algn="ctr">
              <a:spcBef>
                <a:spcPts val="600"/>
              </a:spcBef>
            </a:pPr>
            <a:endParaRPr lang="de-DE" sz="2400" b="1" dirty="0">
              <a:solidFill>
                <a:srgbClr val="44536F"/>
              </a:solidFill>
            </a:endParaRPr>
          </a:p>
          <a:p>
            <a:pPr>
              <a:spcBef>
                <a:spcPts val="600"/>
              </a:spcBef>
            </a:pPr>
            <a:r>
              <a:rPr lang="de-DE" sz="2400" dirty="0">
                <a:solidFill>
                  <a:srgbClr val="44536F"/>
                </a:solidFill>
              </a:rPr>
              <a:t>09.00 Uhr – 	Teil 1 – Zoho CRM</a:t>
            </a:r>
            <a:br>
              <a:rPr lang="de-DE" sz="2400" dirty="0">
                <a:solidFill>
                  <a:srgbClr val="44536F"/>
                </a:solidFill>
              </a:rPr>
            </a:br>
            <a:r>
              <a:rPr lang="de-DE" sz="2400" dirty="0">
                <a:solidFill>
                  <a:srgbClr val="44536F"/>
                </a:solidFill>
              </a:rPr>
              <a:t>10:45 Uhr – 	Pause</a:t>
            </a:r>
          </a:p>
          <a:p>
            <a:pPr>
              <a:spcBef>
                <a:spcPts val="600"/>
              </a:spcBef>
            </a:pPr>
            <a:r>
              <a:rPr lang="de-DE" sz="2400" dirty="0">
                <a:solidFill>
                  <a:srgbClr val="44536F"/>
                </a:solidFill>
              </a:rPr>
              <a:t>11.00 Uhr – 	Teil 2 – Best-Practice</a:t>
            </a:r>
          </a:p>
          <a:p>
            <a:pPr>
              <a:spcBef>
                <a:spcPts val="600"/>
              </a:spcBef>
            </a:pPr>
            <a:r>
              <a:rPr lang="de-DE" sz="2400" dirty="0">
                <a:solidFill>
                  <a:srgbClr val="44536F"/>
                </a:solidFill>
              </a:rPr>
              <a:t>13.00 Uhr – 	Ende</a:t>
            </a:r>
          </a:p>
        </p:txBody>
      </p:sp>
      <p:sp>
        <p:nvSpPr>
          <p:cNvPr id="3" name="Fußzeilenplatzhalter 2">
            <a:extLst>
              <a:ext uri="{FF2B5EF4-FFF2-40B4-BE49-F238E27FC236}">
                <a16:creationId xmlns:a16="http://schemas.microsoft.com/office/drawing/2014/main" id="{6C085012-3790-71E6-992D-6BAF77A79193}"/>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8CBC124-E15F-C11A-7D7C-69B6E3AB0C70}"/>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4" name="Foliennummernplatzhalter 3">
            <a:extLst>
              <a:ext uri="{FF2B5EF4-FFF2-40B4-BE49-F238E27FC236}">
                <a16:creationId xmlns:a16="http://schemas.microsoft.com/office/drawing/2014/main" id="{9D1456AB-04FA-285C-F45D-74A9FED1338B}"/>
              </a:ext>
            </a:extLst>
          </p:cNvPr>
          <p:cNvSpPr>
            <a:spLocks noGrp="1"/>
          </p:cNvSpPr>
          <p:nvPr>
            <p:ph type="sldNum" sz="quarter" idx="12"/>
          </p:nvPr>
        </p:nvSpPr>
        <p:spPr/>
        <p:txBody>
          <a:bodyPr/>
          <a:lstStyle/>
          <a:p>
            <a:r>
              <a:rPr lang="de-DE"/>
              <a:t>| </a:t>
            </a:r>
            <a:fld id="{9B27871B-0A92-486B-8675-F9E98A4A52EF}" type="slidenum">
              <a:rPr smtClean="0"/>
              <a:pPr/>
              <a:t>2</a:t>
            </a:fld>
            <a:endParaRPr dirty="0"/>
          </a:p>
        </p:txBody>
      </p:sp>
      <p:pic>
        <p:nvPicPr>
          <p:cNvPr id="12" name="Grafik 11">
            <a:extLst>
              <a:ext uri="{FF2B5EF4-FFF2-40B4-BE49-F238E27FC236}">
                <a16:creationId xmlns:a16="http://schemas.microsoft.com/office/drawing/2014/main" id="{6B459015-4189-AAEE-414F-4E2DF7A9D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879CA6BA-2C9E-8AA9-7A9C-EA56D71A3303}"/>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9D4A86FE-12E5-A472-4577-1EB0B3ECAA1C}"/>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73EF3602-B3CD-4A3F-52EF-BC5D6A66E84E}"/>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7D355951-AF23-927F-F6AA-D19C0B00623B}"/>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7EA1E809-240A-CEB3-1EB2-7514427FA209}"/>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478BA899-6CBB-8CC0-FEAC-52310281EE06}"/>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3EBD0CF6-0906-5238-E14D-704016D102B2}"/>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58AFF3BB-2E3B-0AC6-088B-E88D074F9833}"/>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FF66D9B9-AD5F-CB15-E299-6C513D94B054}"/>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2D563316-90F6-6685-2C06-C4AC8595D0BF}"/>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80A7EA58-744A-F73A-2528-61D22AF7B6B7}"/>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2DCDEEA6-C048-89E2-EF74-068419EF7A45}"/>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D2EDF818-BC55-2A39-AE69-CE1C6CB92AF6}"/>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020874F4-B897-7538-06E1-35CB284CCDC0}"/>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D676DA8D-2508-3F55-AFA1-9D7595478CDD}"/>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433B9CC6-63C1-2763-8591-236A22181E37}"/>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2085E83F-7152-031D-AB20-32F87FCAC2F6}"/>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15B9A78C-D7E0-9C4D-93BC-793BD0B145DF}"/>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A88B2FFC-506C-8253-87BB-689DCB48AC00}"/>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DF823D9E-CDAE-F4CA-E883-27551C2B997D}"/>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9769CA69-9017-5F61-D03A-53FEBCB537BF}"/>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
        <p:nvSpPr>
          <p:cNvPr id="11" name="Textfeld 10">
            <a:extLst>
              <a:ext uri="{FF2B5EF4-FFF2-40B4-BE49-F238E27FC236}">
                <a16:creationId xmlns:a16="http://schemas.microsoft.com/office/drawing/2014/main" id="{F0C7A3C0-E92B-AC59-ED19-CF0D0085392F}"/>
              </a:ext>
            </a:extLst>
          </p:cNvPr>
          <p:cNvSpPr txBox="1"/>
          <p:nvPr/>
        </p:nvSpPr>
        <p:spPr>
          <a:xfrm>
            <a:off x="2415209" y="3906078"/>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spTree>
    <p:extLst>
      <p:ext uri="{BB962C8B-B14F-4D97-AF65-F5344CB8AC3E}">
        <p14:creationId xmlns:p14="http://schemas.microsoft.com/office/powerpoint/2010/main" val="2225913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20</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427912"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Beispiel-Rechnung: </a:t>
            </a:r>
            <a:r>
              <a:rPr lang="de-DE" sz="1600" dirty="0" err="1"/>
              <a:t>Zoho</a:t>
            </a:r>
            <a:r>
              <a:rPr lang="de-DE" sz="1600" dirty="0"/>
              <a:t> </a:t>
            </a:r>
            <a:r>
              <a:rPr lang="de-DE" sz="1600" dirty="0" err="1"/>
              <a:t>One</a:t>
            </a:r>
            <a:r>
              <a:rPr lang="de-DE" sz="1600" dirty="0"/>
              <a:t> - Preise</a:t>
            </a:r>
          </a:p>
        </p:txBody>
      </p:sp>
      <p:sp>
        <p:nvSpPr>
          <p:cNvPr id="267" name="Rechteck 266">
            <a:extLst>
              <a:ext uri="{FF2B5EF4-FFF2-40B4-BE49-F238E27FC236}">
                <a16:creationId xmlns:a16="http://schemas.microsoft.com/office/drawing/2014/main" id="{5B1BA29A-AC15-443F-A117-6829EA977F22}"/>
              </a:ext>
            </a:extLst>
          </p:cNvPr>
          <p:cNvSpPr/>
          <p:nvPr/>
        </p:nvSpPr>
        <p:spPr>
          <a:xfrm>
            <a:off x="727077" y="3873925"/>
            <a:ext cx="4417218" cy="132534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Ein Unternehmen mit 5 Mitarbeitern </a:t>
            </a:r>
            <a:br>
              <a:rPr lang="de-DE" sz="1000" dirty="0">
                <a:solidFill>
                  <a:schemeClr val="tx1"/>
                </a:solidFill>
              </a:rPr>
            </a:br>
            <a:r>
              <a:rPr lang="de-DE" sz="1000" dirty="0">
                <a:solidFill>
                  <a:schemeClr val="tx1"/>
                </a:solidFill>
              </a:rPr>
              <a:t>mit </a:t>
            </a:r>
            <a:r>
              <a:rPr lang="de-DE" sz="1000" b="1" dirty="0">
                <a:solidFill>
                  <a:schemeClr val="tx1"/>
                </a:solidFill>
              </a:rPr>
              <a:t>5</a:t>
            </a:r>
            <a:r>
              <a:rPr lang="de-DE" sz="1000" dirty="0">
                <a:solidFill>
                  <a:schemeClr val="tx1"/>
                </a:solidFill>
              </a:rPr>
              <a:t> </a:t>
            </a:r>
            <a:r>
              <a:rPr lang="de-DE" sz="1000" b="1" dirty="0">
                <a:solidFill>
                  <a:schemeClr val="tx1"/>
                </a:solidFill>
              </a:rPr>
              <a:t>Zoho One-Mitarbeiter-Lizenzen </a:t>
            </a:r>
            <a:endParaRPr lang="de-DE" sz="1000" dirty="0">
              <a:solidFill>
                <a:schemeClr val="tx1"/>
              </a:solidFill>
            </a:endParaRPr>
          </a:p>
          <a:p>
            <a:pPr algn="ctr">
              <a:spcBef>
                <a:spcPts val="600"/>
              </a:spcBef>
            </a:pPr>
            <a:r>
              <a:rPr lang="de-DE" sz="1000" b="1" dirty="0">
                <a:solidFill>
                  <a:schemeClr val="tx1"/>
                </a:solidFill>
              </a:rPr>
              <a:t>5 Mitarbeiter </a:t>
            </a:r>
            <a:r>
              <a:rPr lang="de-DE" sz="1000" b="1" dirty="0" err="1">
                <a:solidFill>
                  <a:schemeClr val="tx1"/>
                </a:solidFill>
              </a:rPr>
              <a:t>á</a:t>
            </a:r>
            <a:r>
              <a:rPr lang="de-DE" sz="1000" b="1" dirty="0">
                <a:solidFill>
                  <a:schemeClr val="tx1"/>
                </a:solidFill>
              </a:rPr>
              <a:t> 45,- EUR zzgl. MwSt.</a:t>
            </a:r>
          </a:p>
          <a:p>
            <a:pPr algn="ctr">
              <a:spcBef>
                <a:spcPts val="600"/>
              </a:spcBef>
            </a:pPr>
            <a:r>
              <a:rPr lang="de-DE" sz="1000" dirty="0">
                <a:solidFill>
                  <a:schemeClr val="tx1"/>
                </a:solidFill>
              </a:rPr>
              <a:t>= 225,- EUR zzgl. MwSt.</a:t>
            </a:r>
          </a:p>
          <a:p>
            <a:pPr algn="ctr">
              <a:spcBef>
                <a:spcPts val="600"/>
              </a:spcBef>
            </a:pPr>
            <a:r>
              <a:rPr lang="de-DE" sz="1000" dirty="0">
                <a:solidFill>
                  <a:schemeClr val="tx1"/>
                </a:solidFill>
              </a:rPr>
              <a:t>2.700,- EUR zzgl. MwSt. / Jahr</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42" name="Rechteck 41">
            <a:extLst>
              <a:ext uri="{FF2B5EF4-FFF2-40B4-BE49-F238E27FC236}">
                <a16:creationId xmlns:a16="http://schemas.microsoft.com/office/drawing/2014/main" id="{F5A0AA79-5255-1045-B60E-A5F989453A57}"/>
              </a:ext>
            </a:extLst>
          </p:cNvPr>
          <p:cNvSpPr/>
          <p:nvPr/>
        </p:nvSpPr>
        <p:spPr>
          <a:xfrm>
            <a:off x="344490" y="885824"/>
            <a:ext cx="9217023"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Beispiel-Rechnung - </a:t>
            </a:r>
            <a:r>
              <a:rPr lang="de-DE" sz="1200" b="1" dirty="0" err="1">
                <a:solidFill>
                  <a:srgbClr val="44536F"/>
                </a:solidFill>
              </a:rPr>
              <a:t>Zoho</a:t>
            </a:r>
            <a:r>
              <a:rPr lang="de-DE" sz="1200" b="1" dirty="0">
                <a:solidFill>
                  <a:srgbClr val="44536F"/>
                </a:solidFill>
              </a:rPr>
              <a:t> </a:t>
            </a:r>
            <a:r>
              <a:rPr lang="de-DE" sz="1200" b="1" dirty="0" err="1">
                <a:solidFill>
                  <a:srgbClr val="44536F"/>
                </a:solidFill>
              </a:rPr>
              <a:t>One</a:t>
            </a:r>
            <a:r>
              <a:rPr lang="de-DE" sz="1200" b="1" dirty="0">
                <a:solidFill>
                  <a:srgbClr val="44536F"/>
                </a:solidFill>
              </a:rPr>
              <a:t> Preise für Mitarbeiter und flexible Benutzer</a:t>
            </a:r>
          </a:p>
        </p:txBody>
      </p:sp>
      <p:sp>
        <p:nvSpPr>
          <p:cNvPr id="5" name="Rechteck 4">
            <a:extLst>
              <a:ext uri="{FF2B5EF4-FFF2-40B4-BE49-F238E27FC236}">
                <a16:creationId xmlns:a16="http://schemas.microsoft.com/office/drawing/2014/main" id="{8FD41CF7-E2C2-4282-4751-2BBEC627FB09}"/>
              </a:ext>
            </a:extLst>
          </p:cNvPr>
          <p:cNvSpPr/>
          <p:nvPr/>
        </p:nvSpPr>
        <p:spPr>
          <a:xfrm>
            <a:off x="727077" y="5199275"/>
            <a:ext cx="4417218" cy="132535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5 Mitarbeiter </a:t>
            </a:r>
            <a:r>
              <a:rPr lang="de-DE" sz="1000" dirty="0" err="1">
                <a:solidFill>
                  <a:schemeClr val="tx1"/>
                </a:solidFill>
              </a:rPr>
              <a:t>á</a:t>
            </a:r>
            <a:r>
              <a:rPr lang="de-DE" sz="1000" dirty="0">
                <a:solidFill>
                  <a:schemeClr val="tx1"/>
                </a:solidFill>
              </a:rPr>
              <a:t> 37,- EUR zzgl. MwSt.</a:t>
            </a:r>
          </a:p>
          <a:p>
            <a:pPr algn="ctr">
              <a:spcBef>
                <a:spcPts val="600"/>
              </a:spcBef>
            </a:pPr>
            <a:r>
              <a:rPr lang="de-DE" sz="1000" dirty="0">
                <a:solidFill>
                  <a:schemeClr val="tx1"/>
                </a:solidFill>
              </a:rPr>
              <a:t>= 185,- EUR zzgl. MwSt. / Monat</a:t>
            </a:r>
          </a:p>
          <a:p>
            <a:pPr algn="ctr">
              <a:spcBef>
                <a:spcPts val="600"/>
              </a:spcBef>
            </a:pPr>
            <a:r>
              <a:rPr lang="de-DE" sz="1000" dirty="0">
                <a:solidFill>
                  <a:schemeClr val="tx1"/>
                </a:solidFill>
              </a:rPr>
              <a:t>2.200,- EUR zzgl. MwSt. / Jahr</a:t>
            </a:r>
          </a:p>
          <a:p>
            <a:pPr algn="ctr">
              <a:spcBef>
                <a:spcPts val="600"/>
              </a:spcBef>
            </a:pPr>
            <a:r>
              <a:rPr lang="de-DE" sz="1000" dirty="0">
                <a:solidFill>
                  <a:schemeClr val="tx1"/>
                </a:solidFill>
              </a:rPr>
              <a:t>500,- EUR Ersparnis durch Jahres-Zahlung</a:t>
            </a:r>
          </a:p>
        </p:txBody>
      </p:sp>
      <p:sp>
        <p:nvSpPr>
          <p:cNvPr id="12" name="Rechteck 11">
            <a:extLst>
              <a:ext uri="{FF2B5EF4-FFF2-40B4-BE49-F238E27FC236}">
                <a16:creationId xmlns:a16="http://schemas.microsoft.com/office/drawing/2014/main" id="{E3972023-B025-9E7D-DE34-E5666DE40D8D}"/>
              </a:ext>
            </a:extLst>
          </p:cNvPr>
          <p:cNvSpPr/>
          <p:nvPr/>
        </p:nvSpPr>
        <p:spPr>
          <a:xfrm>
            <a:off x="5144293" y="3873911"/>
            <a:ext cx="4417220" cy="132535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Ein Unternehmen mit 10 Mitarbeitern</a:t>
            </a:r>
            <a:br>
              <a:rPr lang="de-DE" sz="1000" dirty="0">
                <a:solidFill>
                  <a:schemeClr val="tx1"/>
                </a:solidFill>
              </a:rPr>
            </a:br>
            <a:r>
              <a:rPr lang="de-DE" sz="1000" dirty="0">
                <a:solidFill>
                  <a:schemeClr val="tx1"/>
                </a:solidFill>
              </a:rPr>
              <a:t>mit </a:t>
            </a:r>
            <a:r>
              <a:rPr lang="de-DE" sz="1000" b="1" dirty="0">
                <a:solidFill>
                  <a:schemeClr val="tx1"/>
                </a:solidFill>
              </a:rPr>
              <a:t>3 </a:t>
            </a:r>
            <a:r>
              <a:rPr lang="de-DE" sz="1000" b="1" dirty="0" err="1">
                <a:solidFill>
                  <a:schemeClr val="tx1"/>
                </a:solidFill>
              </a:rPr>
              <a:t>Zoho</a:t>
            </a:r>
            <a:r>
              <a:rPr lang="de-DE" sz="1000" b="1" dirty="0">
                <a:solidFill>
                  <a:schemeClr val="tx1"/>
                </a:solidFill>
              </a:rPr>
              <a:t> </a:t>
            </a:r>
            <a:r>
              <a:rPr lang="de-DE" sz="1000" b="1" dirty="0" err="1">
                <a:solidFill>
                  <a:schemeClr val="tx1"/>
                </a:solidFill>
              </a:rPr>
              <a:t>One</a:t>
            </a:r>
            <a:r>
              <a:rPr lang="de-DE" sz="1000" b="1" dirty="0">
                <a:solidFill>
                  <a:schemeClr val="tx1"/>
                </a:solidFill>
              </a:rPr>
              <a:t> Benutzer-Lizenzen </a:t>
            </a:r>
          </a:p>
          <a:p>
            <a:pPr algn="ctr">
              <a:spcBef>
                <a:spcPts val="600"/>
              </a:spcBef>
            </a:pPr>
            <a:r>
              <a:rPr lang="de-DE" sz="1000" dirty="0">
                <a:solidFill>
                  <a:schemeClr val="tx1"/>
                </a:solidFill>
              </a:rPr>
              <a:t>3 Benutzer </a:t>
            </a:r>
            <a:r>
              <a:rPr lang="de-DE" sz="1000" dirty="0" err="1">
                <a:solidFill>
                  <a:schemeClr val="tx1"/>
                </a:solidFill>
              </a:rPr>
              <a:t>á</a:t>
            </a:r>
            <a:r>
              <a:rPr lang="de-DE" sz="1000" dirty="0">
                <a:solidFill>
                  <a:schemeClr val="tx1"/>
                </a:solidFill>
              </a:rPr>
              <a:t> 105,- EUR zzgl. MwSt.</a:t>
            </a:r>
          </a:p>
          <a:p>
            <a:pPr algn="ctr">
              <a:spcBef>
                <a:spcPts val="600"/>
              </a:spcBef>
            </a:pPr>
            <a:r>
              <a:rPr lang="de-DE" sz="1000" dirty="0">
                <a:solidFill>
                  <a:schemeClr val="tx1"/>
                </a:solidFill>
              </a:rPr>
              <a:t>= 315,- EUR zzgl. MwSt.</a:t>
            </a:r>
          </a:p>
          <a:p>
            <a:pPr algn="ctr">
              <a:spcBef>
                <a:spcPts val="600"/>
              </a:spcBef>
            </a:pPr>
            <a:r>
              <a:rPr lang="de-DE" sz="1000" dirty="0">
                <a:solidFill>
                  <a:schemeClr val="tx1"/>
                </a:solidFill>
              </a:rPr>
              <a:t>3.780,- EUR zzgl. MwSt. / Jahr</a:t>
            </a:r>
          </a:p>
        </p:txBody>
      </p:sp>
      <p:sp>
        <p:nvSpPr>
          <p:cNvPr id="13" name="Rechteck 12">
            <a:extLst>
              <a:ext uri="{FF2B5EF4-FFF2-40B4-BE49-F238E27FC236}">
                <a16:creationId xmlns:a16="http://schemas.microsoft.com/office/drawing/2014/main" id="{D9236DFF-915A-0BA4-B381-B4394DE241D5}"/>
              </a:ext>
            </a:extLst>
          </p:cNvPr>
          <p:cNvSpPr/>
          <p:nvPr/>
        </p:nvSpPr>
        <p:spPr>
          <a:xfrm>
            <a:off x="5144294" y="5199269"/>
            <a:ext cx="4417219" cy="132535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3 Mitarbeiter </a:t>
            </a:r>
            <a:r>
              <a:rPr lang="de-DE" sz="1000" dirty="0" err="1">
                <a:solidFill>
                  <a:schemeClr val="tx1"/>
                </a:solidFill>
              </a:rPr>
              <a:t>á</a:t>
            </a:r>
            <a:r>
              <a:rPr lang="de-DE" sz="1000" dirty="0">
                <a:solidFill>
                  <a:schemeClr val="tx1"/>
                </a:solidFill>
              </a:rPr>
              <a:t> 90,- EUR zzgl. MwSt.</a:t>
            </a:r>
          </a:p>
          <a:p>
            <a:pPr algn="ctr">
              <a:spcBef>
                <a:spcPts val="600"/>
              </a:spcBef>
            </a:pPr>
            <a:r>
              <a:rPr lang="de-DE" sz="1000" dirty="0">
                <a:solidFill>
                  <a:schemeClr val="tx1"/>
                </a:solidFill>
              </a:rPr>
              <a:t>= 270,- EUR zzgl. MwSt. / Monat</a:t>
            </a:r>
          </a:p>
          <a:p>
            <a:pPr algn="ctr">
              <a:spcBef>
                <a:spcPts val="600"/>
              </a:spcBef>
            </a:pPr>
            <a:r>
              <a:rPr lang="de-DE" sz="1000" dirty="0">
                <a:solidFill>
                  <a:schemeClr val="tx1"/>
                </a:solidFill>
              </a:rPr>
              <a:t>3.240,- EUR zzgl. MwSt. / Jahr</a:t>
            </a:r>
          </a:p>
          <a:p>
            <a:pPr algn="ctr">
              <a:spcBef>
                <a:spcPts val="600"/>
              </a:spcBef>
            </a:pPr>
            <a:r>
              <a:rPr lang="de-DE" sz="1000" dirty="0">
                <a:solidFill>
                  <a:schemeClr val="tx1"/>
                </a:solidFill>
              </a:rPr>
              <a:t>540,- EUR Ersparnis durch Jahres-Zahlung</a:t>
            </a:r>
          </a:p>
        </p:txBody>
      </p:sp>
      <p:pic>
        <p:nvPicPr>
          <p:cNvPr id="7" name="Grafik 6" descr="Ein Bild, das Logo enthält.&#10;&#10;Automatisch generierte Beschreibung">
            <a:extLst>
              <a:ext uri="{FF2B5EF4-FFF2-40B4-BE49-F238E27FC236}">
                <a16:creationId xmlns:a16="http://schemas.microsoft.com/office/drawing/2014/main" id="{164E778F-7751-AAAE-12E0-9FEEDE189D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2577" y="1406971"/>
            <a:ext cx="2783420" cy="572589"/>
          </a:xfrm>
          <a:prstGeom prst="rect">
            <a:avLst/>
          </a:prstGeom>
        </p:spPr>
      </p:pic>
      <p:sp>
        <p:nvSpPr>
          <p:cNvPr id="3" name="Rechteck 2">
            <a:extLst>
              <a:ext uri="{FF2B5EF4-FFF2-40B4-BE49-F238E27FC236}">
                <a16:creationId xmlns:a16="http://schemas.microsoft.com/office/drawing/2014/main" id="{5572F517-77F2-E404-CB19-28E545B75312}"/>
              </a:ext>
            </a:extLst>
          </p:cNvPr>
          <p:cNvSpPr/>
          <p:nvPr/>
        </p:nvSpPr>
        <p:spPr>
          <a:xfrm>
            <a:off x="344489" y="1248741"/>
            <a:ext cx="9217024" cy="918742"/>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100" dirty="0">
              <a:solidFill>
                <a:schemeClr val="tx1"/>
              </a:solidFill>
            </a:endParaRPr>
          </a:p>
        </p:txBody>
      </p:sp>
      <p:sp>
        <p:nvSpPr>
          <p:cNvPr id="11" name="Rechteck 10">
            <a:extLst>
              <a:ext uri="{FF2B5EF4-FFF2-40B4-BE49-F238E27FC236}">
                <a16:creationId xmlns:a16="http://schemas.microsoft.com/office/drawing/2014/main" id="{A8D5405B-02B0-123C-DA07-35B549AF7C62}"/>
              </a:ext>
            </a:extLst>
          </p:cNvPr>
          <p:cNvSpPr/>
          <p:nvPr/>
        </p:nvSpPr>
        <p:spPr>
          <a:xfrm>
            <a:off x="727076" y="2165991"/>
            <a:ext cx="4417218" cy="389102"/>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Mitarbeiter-Lizenzierung</a:t>
            </a:r>
          </a:p>
        </p:txBody>
      </p:sp>
      <p:sp>
        <p:nvSpPr>
          <p:cNvPr id="17" name="Rechteck 16">
            <a:extLst>
              <a:ext uri="{FF2B5EF4-FFF2-40B4-BE49-F238E27FC236}">
                <a16:creationId xmlns:a16="http://schemas.microsoft.com/office/drawing/2014/main" id="{47F97BC8-FAD5-A6ED-A998-52EF51A8CBC8}"/>
              </a:ext>
            </a:extLst>
          </p:cNvPr>
          <p:cNvSpPr/>
          <p:nvPr/>
        </p:nvSpPr>
        <p:spPr>
          <a:xfrm rot="16200000">
            <a:off x="-123626" y="3023224"/>
            <a:ext cx="1318820"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Lizenzierung</a:t>
            </a:r>
          </a:p>
        </p:txBody>
      </p:sp>
      <p:sp>
        <p:nvSpPr>
          <p:cNvPr id="18" name="Rechteck 17">
            <a:extLst>
              <a:ext uri="{FF2B5EF4-FFF2-40B4-BE49-F238E27FC236}">
                <a16:creationId xmlns:a16="http://schemas.microsoft.com/office/drawing/2014/main" id="{AD7636C6-992C-39E9-B737-F1832C809AF9}"/>
              </a:ext>
            </a:extLst>
          </p:cNvPr>
          <p:cNvSpPr/>
          <p:nvPr/>
        </p:nvSpPr>
        <p:spPr>
          <a:xfrm>
            <a:off x="727077" y="2555113"/>
            <a:ext cx="4417217" cy="131881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br>
              <a:rPr lang="de-DE" sz="1000" dirty="0">
                <a:solidFill>
                  <a:schemeClr val="tx1"/>
                </a:solidFill>
              </a:rPr>
            </a:br>
            <a:r>
              <a:rPr lang="de-DE" sz="1000" dirty="0">
                <a:solidFill>
                  <a:schemeClr val="tx1"/>
                </a:solidFill>
              </a:rPr>
              <a:t>5 PC-Mitarbeiter = 5 Mitarbeiter-Lizenzen</a:t>
            </a:r>
            <a:br>
              <a:rPr lang="de-DE" sz="1000" dirty="0">
                <a:solidFill>
                  <a:schemeClr val="tx1"/>
                </a:solidFill>
              </a:rPr>
            </a:br>
            <a:r>
              <a:rPr lang="de-DE" sz="1000" dirty="0">
                <a:solidFill>
                  <a:schemeClr val="tx1"/>
                </a:solidFill>
              </a:rPr>
              <a:t>(alle Mitarbeiter brauchen eine Mitarbeiter-Lizenz)</a:t>
            </a:r>
          </a:p>
        </p:txBody>
      </p:sp>
      <p:sp>
        <p:nvSpPr>
          <p:cNvPr id="19" name="Rechteck 18">
            <a:extLst>
              <a:ext uri="{FF2B5EF4-FFF2-40B4-BE49-F238E27FC236}">
                <a16:creationId xmlns:a16="http://schemas.microsoft.com/office/drawing/2014/main" id="{EB3DCF2B-2B07-11A6-2FC3-DB8D44B022CF}"/>
              </a:ext>
            </a:extLst>
          </p:cNvPr>
          <p:cNvSpPr/>
          <p:nvPr/>
        </p:nvSpPr>
        <p:spPr>
          <a:xfrm rot="16200000">
            <a:off x="-126891" y="4345309"/>
            <a:ext cx="1325349"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Monatliche Zahlung</a:t>
            </a:r>
          </a:p>
        </p:txBody>
      </p:sp>
      <p:sp>
        <p:nvSpPr>
          <p:cNvPr id="20" name="Rechteck 19">
            <a:extLst>
              <a:ext uri="{FF2B5EF4-FFF2-40B4-BE49-F238E27FC236}">
                <a16:creationId xmlns:a16="http://schemas.microsoft.com/office/drawing/2014/main" id="{3890D548-6799-EEF4-B8D3-A48624A8E283}"/>
              </a:ext>
            </a:extLst>
          </p:cNvPr>
          <p:cNvSpPr/>
          <p:nvPr/>
        </p:nvSpPr>
        <p:spPr>
          <a:xfrm rot="16200000">
            <a:off x="-126891" y="5670658"/>
            <a:ext cx="1325349"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Jährliche Zahlung</a:t>
            </a:r>
          </a:p>
        </p:txBody>
      </p:sp>
      <p:sp>
        <p:nvSpPr>
          <p:cNvPr id="21" name="Rechteck 20">
            <a:extLst>
              <a:ext uri="{FF2B5EF4-FFF2-40B4-BE49-F238E27FC236}">
                <a16:creationId xmlns:a16="http://schemas.microsoft.com/office/drawing/2014/main" id="{92A8CD42-200A-FC8D-B88F-747B0DEDA14C}"/>
              </a:ext>
            </a:extLst>
          </p:cNvPr>
          <p:cNvSpPr/>
          <p:nvPr/>
        </p:nvSpPr>
        <p:spPr>
          <a:xfrm>
            <a:off x="5144295" y="2165990"/>
            <a:ext cx="4417218" cy="389101"/>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Flexible Benutzer-Lizenzierung</a:t>
            </a:r>
          </a:p>
        </p:txBody>
      </p:sp>
      <p:sp>
        <p:nvSpPr>
          <p:cNvPr id="22" name="Rechteck 21">
            <a:extLst>
              <a:ext uri="{FF2B5EF4-FFF2-40B4-BE49-F238E27FC236}">
                <a16:creationId xmlns:a16="http://schemas.microsoft.com/office/drawing/2014/main" id="{5590FF66-6691-827A-8604-BEC83DBE6FBC}"/>
              </a:ext>
            </a:extLst>
          </p:cNvPr>
          <p:cNvSpPr/>
          <p:nvPr/>
        </p:nvSpPr>
        <p:spPr>
          <a:xfrm>
            <a:off x="5144287" y="2555109"/>
            <a:ext cx="4417221" cy="131879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br>
              <a:rPr lang="de-DE" sz="1000" dirty="0">
                <a:solidFill>
                  <a:schemeClr val="tx1"/>
                </a:solidFill>
              </a:rPr>
            </a:br>
            <a:r>
              <a:rPr lang="de-DE" sz="1000" dirty="0">
                <a:solidFill>
                  <a:schemeClr val="tx1"/>
                </a:solidFill>
              </a:rPr>
              <a:t>10 PC-Mitarbeiter, davon 3 Benutzer </a:t>
            </a:r>
            <a:br>
              <a:rPr lang="de-DE" sz="1000" dirty="0">
                <a:solidFill>
                  <a:schemeClr val="tx1"/>
                </a:solidFill>
              </a:rPr>
            </a:br>
            <a:r>
              <a:rPr lang="de-DE" sz="1000" dirty="0">
                <a:solidFill>
                  <a:schemeClr val="tx1"/>
                </a:solidFill>
              </a:rPr>
              <a:t>= 3 Flexible Benutzer-Lizenzen</a:t>
            </a:r>
          </a:p>
        </p:txBody>
      </p:sp>
      <p:sp>
        <p:nvSpPr>
          <p:cNvPr id="26" name="Rechteck 25">
            <a:extLst>
              <a:ext uri="{FF2B5EF4-FFF2-40B4-BE49-F238E27FC236}">
                <a16:creationId xmlns:a16="http://schemas.microsoft.com/office/drawing/2014/main" id="{1CB85A65-775D-2792-303B-EA6F0E6E434B}"/>
              </a:ext>
            </a:extLst>
          </p:cNvPr>
          <p:cNvSpPr/>
          <p:nvPr/>
        </p:nvSpPr>
        <p:spPr>
          <a:xfrm>
            <a:off x="2798336" y="3271295"/>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27" name="Rechteck 26">
            <a:extLst>
              <a:ext uri="{FF2B5EF4-FFF2-40B4-BE49-F238E27FC236}">
                <a16:creationId xmlns:a16="http://schemas.microsoft.com/office/drawing/2014/main" id="{AC0F1A62-90A1-7B48-D935-342DD0EECC24}"/>
              </a:ext>
            </a:extLst>
          </p:cNvPr>
          <p:cNvSpPr/>
          <p:nvPr/>
        </p:nvSpPr>
        <p:spPr>
          <a:xfrm>
            <a:off x="3190140" y="3271295"/>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28" name="Rechteck 27">
            <a:extLst>
              <a:ext uri="{FF2B5EF4-FFF2-40B4-BE49-F238E27FC236}">
                <a16:creationId xmlns:a16="http://schemas.microsoft.com/office/drawing/2014/main" id="{6E9FD500-3720-13A9-EB3A-D10C15DBBD4A}"/>
              </a:ext>
            </a:extLst>
          </p:cNvPr>
          <p:cNvSpPr/>
          <p:nvPr/>
        </p:nvSpPr>
        <p:spPr>
          <a:xfrm>
            <a:off x="3581944" y="3271295"/>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35" name="Rechteck 34">
            <a:extLst>
              <a:ext uri="{FF2B5EF4-FFF2-40B4-BE49-F238E27FC236}">
                <a16:creationId xmlns:a16="http://schemas.microsoft.com/office/drawing/2014/main" id="{53F95BD6-7C38-68BA-65AD-6279D3D883B9}"/>
              </a:ext>
            </a:extLst>
          </p:cNvPr>
          <p:cNvSpPr/>
          <p:nvPr/>
        </p:nvSpPr>
        <p:spPr>
          <a:xfrm>
            <a:off x="5396225" y="3294110"/>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36" name="Rechteck 35">
            <a:extLst>
              <a:ext uri="{FF2B5EF4-FFF2-40B4-BE49-F238E27FC236}">
                <a16:creationId xmlns:a16="http://schemas.microsoft.com/office/drawing/2014/main" id="{CE07294C-6046-12ED-9D25-4CEF7AD567F5}"/>
              </a:ext>
            </a:extLst>
          </p:cNvPr>
          <p:cNvSpPr/>
          <p:nvPr/>
        </p:nvSpPr>
        <p:spPr>
          <a:xfrm>
            <a:off x="6179833" y="3294110"/>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37" name="Rechteck 36">
            <a:extLst>
              <a:ext uri="{FF2B5EF4-FFF2-40B4-BE49-F238E27FC236}">
                <a16:creationId xmlns:a16="http://schemas.microsoft.com/office/drawing/2014/main" id="{F389F288-8CC5-0EA8-D801-5523E44C31EC}"/>
              </a:ext>
            </a:extLst>
          </p:cNvPr>
          <p:cNvSpPr/>
          <p:nvPr/>
        </p:nvSpPr>
        <p:spPr>
          <a:xfrm>
            <a:off x="5788029" y="3295912"/>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38" name="Rechteck 37">
            <a:extLst>
              <a:ext uri="{FF2B5EF4-FFF2-40B4-BE49-F238E27FC236}">
                <a16:creationId xmlns:a16="http://schemas.microsoft.com/office/drawing/2014/main" id="{7A4B989A-9785-6846-9105-9D2BF6A01A4A}"/>
              </a:ext>
            </a:extLst>
          </p:cNvPr>
          <p:cNvSpPr/>
          <p:nvPr/>
        </p:nvSpPr>
        <p:spPr>
          <a:xfrm>
            <a:off x="6571637"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39" name="Rechteck 38">
            <a:extLst>
              <a:ext uri="{FF2B5EF4-FFF2-40B4-BE49-F238E27FC236}">
                <a16:creationId xmlns:a16="http://schemas.microsoft.com/office/drawing/2014/main" id="{5A4AD060-7BE9-B54A-F326-CD161C223949}"/>
              </a:ext>
            </a:extLst>
          </p:cNvPr>
          <p:cNvSpPr/>
          <p:nvPr/>
        </p:nvSpPr>
        <p:spPr>
          <a:xfrm>
            <a:off x="6963441"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0" name="Rechteck 39">
            <a:extLst>
              <a:ext uri="{FF2B5EF4-FFF2-40B4-BE49-F238E27FC236}">
                <a16:creationId xmlns:a16="http://schemas.microsoft.com/office/drawing/2014/main" id="{825ABA4F-6FE0-CAB3-62E2-B8EFB2064001}"/>
              </a:ext>
            </a:extLst>
          </p:cNvPr>
          <p:cNvSpPr/>
          <p:nvPr/>
        </p:nvSpPr>
        <p:spPr>
          <a:xfrm>
            <a:off x="7355245"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3" name="Rechteck 42">
            <a:extLst>
              <a:ext uri="{FF2B5EF4-FFF2-40B4-BE49-F238E27FC236}">
                <a16:creationId xmlns:a16="http://schemas.microsoft.com/office/drawing/2014/main" id="{8AB6B003-306D-D7A1-0D42-4EE3AE1E52A0}"/>
              </a:ext>
            </a:extLst>
          </p:cNvPr>
          <p:cNvSpPr/>
          <p:nvPr/>
        </p:nvSpPr>
        <p:spPr>
          <a:xfrm>
            <a:off x="7747049"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4" name="Rechteck 43">
            <a:extLst>
              <a:ext uri="{FF2B5EF4-FFF2-40B4-BE49-F238E27FC236}">
                <a16:creationId xmlns:a16="http://schemas.microsoft.com/office/drawing/2014/main" id="{3F62697E-3C6D-D201-F3FB-E7E2292E47E3}"/>
              </a:ext>
            </a:extLst>
          </p:cNvPr>
          <p:cNvSpPr/>
          <p:nvPr/>
        </p:nvSpPr>
        <p:spPr>
          <a:xfrm>
            <a:off x="8138853"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5" name="Rechteck 44">
            <a:extLst>
              <a:ext uri="{FF2B5EF4-FFF2-40B4-BE49-F238E27FC236}">
                <a16:creationId xmlns:a16="http://schemas.microsoft.com/office/drawing/2014/main" id="{E5508EB6-DF61-AA4C-65FB-739A3EB5D8F4}"/>
              </a:ext>
            </a:extLst>
          </p:cNvPr>
          <p:cNvSpPr/>
          <p:nvPr/>
        </p:nvSpPr>
        <p:spPr>
          <a:xfrm>
            <a:off x="8530657"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6" name="Rechteck 45">
            <a:extLst>
              <a:ext uri="{FF2B5EF4-FFF2-40B4-BE49-F238E27FC236}">
                <a16:creationId xmlns:a16="http://schemas.microsoft.com/office/drawing/2014/main" id="{A0495F73-5200-FD9C-6A50-F7A1AF171BF2}"/>
              </a:ext>
            </a:extLst>
          </p:cNvPr>
          <p:cNvSpPr/>
          <p:nvPr/>
        </p:nvSpPr>
        <p:spPr>
          <a:xfrm>
            <a:off x="8922461" y="3294110"/>
            <a:ext cx="270000" cy="27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7" name="Rechteck 46">
            <a:extLst>
              <a:ext uri="{FF2B5EF4-FFF2-40B4-BE49-F238E27FC236}">
                <a16:creationId xmlns:a16="http://schemas.microsoft.com/office/drawing/2014/main" id="{5E8C701F-44BF-4696-21AD-7E1C9DA4059D}"/>
              </a:ext>
            </a:extLst>
          </p:cNvPr>
          <p:cNvSpPr/>
          <p:nvPr/>
        </p:nvSpPr>
        <p:spPr>
          <a:xfrm>
            <a:off x="2406532" y="3271295"/>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8" name="Rechteck 47">
            <a:extLst>
              <a:ext uri="{FF2B5EF4-FFF2-40B4-BE49-F238E27FC236}">
                <a16:creationId xmlns:a16="http://schemas.microsoft.com/office/drawing/2014/main" id="{124834AC-69BB-CFB3-9DC6-EE5C350B5E82}"/>
              </a:ext>
            </a:extLst>
          </p:cNvPr>
          <p:cNvSpPr/>
          <p:nvPr/>
        </p:nvSpPr>
        <p:spPr>
          <a:xfrm>
            <a:off x="2014728" y="3271295"/>
            <a:ext cx="270000" cy="270000"/>
          </a:xfrm>
          <a:prstGeom prst="rect">
            <a:avLst/>
          </a:prstGeom>
          <a:solidFill>
            <a:srgbClr val="44526E"/>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dirty="0">
              <a:solidFill>
                <a:schemeClr val="tx1"/>
              </a:solidFill>
            </a:endParaRPr>
          </a:p>
        </p:txBody>
      </p:sp>
      <p:sp>
        <p:nvSpPr>
          <p:cNvPr id="49" name="Rechteck 48">
            <a:extLst>
              <a:ext uri="{FF2B5EF4-FFF2-40B4-BE49-F238E27FC236}">
                <a16:creationId xmlns:a16="http://schemas.microsoft.com/office/drawing/2014/main" id="{8CC8EE35-FE78-26DA-3B06-6829ACEA62DC}"/>
              </a:ext>
            </a:extLst>
          </p:cNvPr>
          <p:cNvSpPr/>
          <p:nvPr/>
        </p:nvSpPr>
        <p:spPr>
          <a:xfrm>
            <a:off x="344488" y="2164049"/>
            <a:ext cx="382587" cy="39106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8" name="Titel 25">
            <a:extLst>
              <a:ext uri="{FF2B5EF4-FFF2-40B4-BE49-F238E27FC236}">
                <a16:creationId xmlns:a16="http://schemas.microsoft.com/office/drawing/2014/main" id="{48A091FC-84AD-E701-C580-0FD7237A8CDF}"/>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12560362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21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8379634"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Insel-Lösungen - der Nr. 1 Grund, warum so viele Unternehmen scheitern …</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9" name="Rechteck 8">
            <a:extLst>
              <a:ext uri="{FF2B5EF4-FFF2-40B4-BE49-F238E27FC236}">
                <a16:creationId xmlns:a16="http://schemas.microsoft.com/office/drawing/2014/main" id="{B5C5F0B8-A490-D2AE-C88B-02E88437C989}"/>
              </a:ext>
            </a:extLst>
          </p:cNvPr>
          <p:cNvSpPr/>
          <p:nvPr/>
        </p:nvSpPr>
        <p:spPr>
          <a:xfrm>
            <a:off x="1910658" y="885825"/>
            <a:ext cx="2550285" cy="260312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Verlust von Transparenz </a:t>
            </a:r>
            <a:br>
              <a:rPr lang="de-DE" sz="1200" b="1" dirty="0">
                <a:solidFill>
                  <a:srgbClr val="44536F"/>
                </a:solidFill>
              </a:rPr>
            </a:br>
            <a:r>
              <a:rPr lang="de-DE" sz="1200" b="1" dirty="0">
                <a:solidFill>
                  <a:srgbClr val="44536F"/>
                </a:solidFill>
              </a:rPr>
              <a:t>und Überblick</a:t>
            </a:r>
            <a:endParaRPr lang="de-DE" sz="1200" dirty="0">
              <a:solidFill>
                <a:srgbClr val="44536F"/>
              </a:solidFill>
            </a:endParaRPr>
          </a:p>
        </p:txBody>
      </p:sp>
      <p:sp>
        <p:nvSpPr>
          <p:cNvPr id="16" name="Rechteck 15">
            <a:extLst>
              <a:ext uri="{FF2B5EF4-FFF2-40B4-BE49-F238E27FC236}">
                <a16:creationId xmlns:a16="http://schemas.microsoft.com/office/drawing/2014/main" id="{C44676C4-C2A1-67F4-9D31-F93DE6CEA354}"/>
              </a:ext>
            </a:extLst>
          </p:cNvPr>
          <p:cNvSpPr/>
          <p:nvPr/>
        </p:nvSpPr>
        <p:spPr>
          <a:xfrm>
            <a:off x="1910657" y="6092068"/>
            <a:ext cx="7650855" cy="432557"/>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Vermeide Insel-Lösungen so gut es geht!</a:t>
            </a:r>
          </a:p>
        </p:txBody>
      </p:sp>
      <p:sp>
        <p:nvSpPr>
          <p:cNvPr id="17" name="Rechteck 16">
            <a:extLst>
              <a:ext uri="{FF2B5EF4-FFF2-40B4-BE49-F238E27FC236}">
                <a16:creationId xmlns:a16="http://schemas.microsoft.com/office/drawing/2014/main" id="{7ACE5F18-F9AC-F020-F530-A1689FCD781F}"/>
              </a:ext>
            </a:extLst>
          </p:cNvPr>
          <p:cNvSpPr/>
          <p:nvPr/>
        </p:nvSpPr>
        <p:spPr>
          <a:xfrm>
            <a:off x="4460943" y="885825"/>
            <a:ext cx="2550285" cy="260312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Hoher manueller Aufwand </a:t>
            </a:r>
            <a:br>
              <a:rPr lang="de-DE" sz="1200" b="1" dirty="0">
                <a:solidFill>
                  <a:srgbClr val="44536F"/>
                </a:solidFill>
              </a:rPr>
            </a:br>
            <a:r>
              <a:rPr lang="de-DE" sz="1200" b="1" dirty="0">
                <a:solidFill>
                  <a:srgbClr val="44536F"/>
                </a:solidFill>
              </a:rPr>
              <a:t>und Fehleranfälligkeit</a:t>
            </a:r>
            <a:endParaRPr lang="de-DE" sz="1200" dirty="0">
              <a:solidFill>
                <a:srgbClr val="44536F"/>
              </a:solidFill>
            </a:endParaRPr>
          </a:p>
        </p:txBody>
      </p:sp>
      <p:sp>
        <p:nvSpPr>
          <p:cNvPr id="18" name="Rechteck 17">
            <a:extLst>
              <a:ext uri="{FF2B5EF4-FFF2-40B4-BE49-F238E27FC236}">
                <a16:creationId xmlns:a16="http://schemas.microsoft.com/office/drawing/2014/main" id="{E64BC33F-7343-ED15-20BC-B32C5A4EE69F}"/>
              </a:ext>
            </a:extLst>
          </p:cNvPr>
          <p:cNvSpPr/>
          <p:nvPr/>
        </p:nvSpPr>
        <p:spPr>
          <a:xfrm>
            <a:off x="7011228" y="885825"/>
            <a:ext cx="2550285" cy="260312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Bruch in den Prozessen</a:t>
            </a:r>
            <a:endParaRPr lang="de-DE" sz="1200" dirty="0">
              <a:solidFill>
                <a:srgbClr val="44536F"/>
              </a:solidFill>
            </a:endParaRPr>
          </a:p>
        </p:txBody>
      </p:sp>
      <p:sp>
        <p:nvSpPr>
          <p:cNvPr id="19" name="Rechteck 18">
            <a:extLst>
              <a:ext uri="{FF2B5EF4-FFF2-40B4-BE49-F238E27FC236}">
                <a16:creationId xmlns:a16="http://schemas.microsoft.com/office/drawing/2014/main" id="{7146D02B-E8E8-B78A-736D-7430FD7EA7EF}"/>
              </a:ext>
            </a:extLst>
          </p:cNvPr>
          <p:cNvSpPr/>
          <p:nvPr/>
        </p:nvSpPr>
        <p:spPr>
          <a:xfrm>
            <a:off x="1910658" y="3488947"/>
            <a:ext cx="2550285" cy="260312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Explodierende Kosten</a:t>
            </a:r>
            <a:endParaRPr lang="de-DE" sz="1200" dirty="0">
              <a:solidFill>
                <a:srgbClr val="44536F"/>
              </a:solidFill>
            </a:endParaRPr>
          </a:p>
        </p:txBody>
      </p:sp>
      <p:sp>
        <p:nvSpPr>
          <p:cNvPr id="20" name="Rechteck 19">
            <a:extLst>
              <a:ext uri="{FF2B5EF4-FFF2-40B4-BE49-F238E27FC236}">
                <a16:creationId xmlns:a16="http://schemas.microsoft.com/office/drawing/2014/main" id="{06B2F3F2-024D-3EBE-8568-8F781C7D1B3F}"/>
              </a:ext>
            </a:extLst>
          </p:cNvPr>
          <p:cNvSpPr/>
          <p:nvPr/>
        </p:nvSpPr>
        <p:spPr>
          <a:xfrm>
            <a:off x="4460943" y="3488947"/>
            <a:ext cx="2550285" cy="260312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Mitarbeiter-Widerstand </a:t>
            </a:r>
            <a:br>
              <a:rPr lang="de-DE" sz="1200" b="1" dirty="0">
                <a:solidFill>
                  <a:srgbClr val="44536F"/>
                </a:solidFill>
              </a:rPr>
            </a:br>
            <a:r>
              <a:rPr lang="de-DE" sz="1200" b="1" dirty="0">
                <a:solidFill>
                  <a:srgbClr val="44536F"/>
                </a:solidFill>
              </a:rPr>
              <a:t>und Überforderung</a:t>
            </a:r>
            <a:endParaRPr lang="de-DE" sz="1200" dirty="0">
              <a:solidFill>
                <a:srgbClr val="44536F"/>
              </a:solidFill>
            </a:endParaRPr>
          </a:p>
        </p:txBody>
      </p:sp>
      <p:sp>
        <p:nvSpPr>
          <p:cNvPr id="21" name="Rechteck 20">
            <a:extLst>
              <a:ext uri="{FF2B5EF4-FFF2-40B4-BE49-F238E27FC236}">
                <a16:creationId xmlns:a16="http://schemas.microsoft.com/office/drawing/2014/main" id="{51490E0C-D4C3-8F90-E2A7-7059F35FAA57}"/>
              </a:ext>
            </a:extLst>
          </p:cNvPr>
          <p:cNvSpPr/>
          <p:nvPr/>
        </p:nvSpPr>
        <p:spPr>
          <a:xfrm>
            <a:off x="7011228" y="3488947"/>
            <a:ext cx="2550285" cy="260312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Kein Fundament für Automatisierung und KI</a:t>
            </a:r>
            <a:endParaRPr lang="de-DE" sz="1200" dirty="0">
              <a:solidFill>
                <a:srgbClr val="44536F"/>
              </a:solidFill>
            </a:endParaRPr>
          </a:p>
        </p:txBody>
      </p:sp>
      <p:pic>
        <p:nvPicPr>
          <p:cNvPr id="3" name="Grafik 2">
            <a:extLst>
              <a:ext uri="{FF2B5EF4-FFF2-40B4-BE49-F238E27FC236}">
                <a16:creationId xmlns:a16="http://schemas.microsoft.com/office/drawing/2014/main" id="{D4449F31-94D6-D2EF-776E-C8753337A622}"/>
              </a:ext>
            </a:extLst>
          </p:cNvPr>
          <p:cNvPicPr>
            <a:picLocks noChangeAspect="1"/>
          </p:cNvPicPr>
          <p:nvPr/>
        </p:nvPicPr>
        <p:blipFill>
          <a:blip r:embed="rId4"/>
          <a:stretch>
            <a:fillRect/>
          </a:stretch>
        </p:blipFill>
        <p:spPr>
          <a:xfrm>
            <a:off x="468313" y="853035"/>
            <a:ext cx="974035" cy="1411200"/>
          </a:xfrm>
          <a:prstGeom prst="rect">
            <a:avLst/>
          </a:prstGeom>
        </p:spPr>
      </p:pic>
      <p:sp>
        <p:nvSpPr>
          <p:cNvPr id="5" name="Rechteck 4">
            <a:extLst>
              <a:ext uri="{FF2B5EF4-FFF2-40B4-BE49-F238E27FC236}">
                <a16:creationId xmlns:a16="http://schemas.microsoft.com/office/drawing/2014/main" id="{EB12A205-D973-4758-6E62-AD287AFE1104}"/>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Tree>
    <p:extLst>
      <p:ext uri="{BB962C8B-B14F-4D97-AF65-F5344CB8AC3E}">
        <p14:creationId xmlns:p14="http://schemas.microsoft.com/office/powerpoint/2010/main" val="4138567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869B8-3C65-F9BB-0D32-BFDF86ACAE5A}"/>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CD4D2D65-9AC5-74D2-C195-648A0273D3F0}"/>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616B34A0-3D68-21ED-08E4-F93E8169A16A}"/>
              </a:ext>
            </a:extLst>
          </p:cNvPr>
          <p:cNvSpPr>
            <a:spLocks noGrp="1"/>
          </p:cNvSpPr>
          <p:nvPr>
            <p:ph type="sldNum" sz="quarter" idx="12"/>
          </p:nvPr>
        </p:nvSpPr>
        <p:spPr/>
        <p:txBody>
          <a:bodyPr/>
          <a:lstStyle/>
          <a:p>
            <a:r>
              <a:rPr lang="de-DE"/>
              <a:t>| </a:t>
            </a:r>
            <a:fld id="{9B27871B-0A92-486B-8675-F9E98A4A52EF}" type="slidenum">
              <a:rPr smtClean="0"/>
              <a:pPr/>
              <a:t>22</a:t>
            </a:fld>
            <a:endParaRPr dirty="0"/>
          </a:p>
        </p:txBody>
      </p:sp>
      <p:sp>
        <p:nvSpPr>
          <p:cNvPr id="2" name="Datumsplatzhalter 1">
            <a:extLst>
              <a:ext uri="{FF2B5EF4-FFF2-40B4-BE49-F238E27FC236}">
                <a16:creationId xmlns:a16="http://schemas.microsoft.com/office/drawing/2014/main" id="{C453C19C-62A6-0AD5-F5B6-6C45582AFF4C}"/>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FE290F5C-E3FC-18F9-E75A-372A8B5C861C}"/>
              </a:ext>
            </a:extLst>
          </p:cNvPr>
          <p:cNvSpPr txBox="1">
            <a:spLocks/>
          </p:cNvSpPr>
          <p:nvPr/>
        </p:nvSpPr>
        <p:spPr>
          <a:xfrm>
            <a:off x="344488" y="513913"/>
            <a:ext cx="8379634"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9 Gründe, warum Du Zoho CRM nutzen solltest</a:t>
            </a:r>
          </a:p>
        </p:txBody>
      </p:sp>
      <p:sp>
        <p:nvSpPr>
          <p:cNvPr id="33" name="Titel 25">
            <a:extLst>
              <a:ext uri="{FF2B5EF4-FFF2-40B4-BE49-F238E27FC236}">
                <a16:creationId xmlns:a16="http://schemas.microsoft.com/office/drawing/2014/main" id="{3277DE72-8659-D399-0B56-3FB6D1FBCB58}"/>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41" name="Grafik 40">
            <a:extLst>
              <a:ext uri="{FF2B5EF4-FFF2-40B4-BE49-F238E27FC236}">
                <a16:creationId xmlns:a16="http://schemas.microsoft.com/office/drawing/2014/main" id="{50F17A24-E4AC-7742-0087-0BB70E7DA9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9" name="Rechteck 8">
            <a:extLst>
              <a:ext uri="{FF2B5EF4-FFF2-40B4-BE49-F238E27FC236}">
                <a16:creationId xmlns:a16="http://schemas.microsoft.com/office/drawing/2014/main" id="{7CC1A194-9840-6D95-237C-08CC5B15C7B0}"/>
              </a:ext>
            </a:extLst>
          </p:cNvPr>
          <p:cNvSpPr/>
          <p:nvPr/>
        </p:nvSpPr>
        <p:spPr>
          <a:xfrm>
            <a:off x="1910658" y="8858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Alle Daten an </a:t>
            </a:r>
            <a:br>
              <a:rPr lang="de-DE" sz="1200" b="1" dirty="0">
                <a:solidFill>
                  <a:srgbClr val="44536F"/>
                </a:solidFill>
              </a:rPr>
            </a:br>
            <a:r>
              <a:rPr lang="de-DE" sz="1200" b="1" dirty="0">
                <a:solidFill>
                  <a:srgbClr val="44536F"/>
                </a:solidFill>
              </a:rPr>
              <a:t>einem Ort</a:t>
            </a:r>
            <a:endParaRPr lang="de-DE" sz="1200" dirty="0">
              <a:solidFill>
                <a:srgbClr val="44536F"/>
              </a:solidFill>
            </a:endParaRPr>
          </a:p>
        </p:txBody>
      </p:sp>
      <p:pic>
        <p:nvPicPr>
          <p:cNvPr id="3" name="Grafik 2">
            <a:extLst>
              <a:ext uri="{FF2B5EF4-FFF2-40B4-BE49-F238E27FC236}">
                <a16:creationId xmlns:a16="http://schemas.microsoft.com/office/drawing/2014/main" id="{6499432C-96E3-BD8A-7889-24760D1A24C1}"/>
              </a:ext>
            </a:extLst>
          </p:cNvPr>
          <p:cNvPicPr>
            <a:picLocks noChangeAspect="1"/>
          </p:cNvPicPr>
          <p:nvPr/>
        </p:nvPicPr>
        <p:blipFill>
          <a:blip r:embed="rId4"/>
          <a:stretch>
            <a:fillRect/>
          </a:stretch>
        </p:blipFill>
        <p:spPr>
          <a:xfrm>
            <a:off x="468313" y="853035"/>
            <a:ext cx="974035" cy="1411200"/>
          </a:xfrm>
          <a:prstGeom prst="rect">
            <a:avLst/>
          </a:prstGeom>
        </p:spPr>
      </p:pic>
      <p:sp>
        <p:nvSpPr>
          <p:cNvPr id="5" name="Rechteck 4">
            <a:extLst>
              <a:ext uri="{FF2B5EF4-FFF2-40B4-BE49-F238E27FC236}">
                <a16:creationId xmlns:a16="http://schemas.microsoft.com/office/drawing/2014/main" id="{840B982D-D264-2725-38D4-664FEF7E15EF}"/>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E7FCAAEA-76CB-ECB1-8903-923DAB9B08CB}"/>
              </a:ext>
            </a:extLst>
          </p:cNvPr>
          <p:cNvSpPr/>
          <p:nvPr/>
        </p:nvSpPr>
        <p:spPr>
          <a:xfrm>
            <a:off x="4460414" y="8858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Wegfall manueller Doppelarbeit</a:t>
            </a:r>
            <a:endParaRPr lang="de-DE" sz="1200" dirty="0">
              <a:solidFill>
                <a:srgbClr val="44536F"/>
              </a:solidFill>
            </a:endParaRPr>
          </a:p>
        </p:txBody>
      </p:sp>
      <p:sp>
        <p:nvSpPr>
          <p:cNvPr id="8" name="Rechteck 7">
            <a:extLst>
              <a:ext uri="{FF2B5EF4-FFF2-40B4-BE49-F238E27FC236}">
                <a16:creationId xmlns:a16="http://schemas.microsoft.com/office/drawing/2014/main" id="{977E1295-CDAD-19E9-604A-44BD2A4439D5}"/>
              </a:ext>
            </a:extLst>
          </p:cNvPr>
          <p:cNvSpPr/>
          <p:nvPr/>
        </p:nvSpPr>
        <p:spPr>
          <a:xfrm>
            <a:off x="7010170" y="8858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Nahtlose Integration </a:t>
            </a:r>
            <a:br>
              <a:rPr lang="de-DE" sz="1200" b="1" dirty="0">
                <a:solidFill>
                  <a:srgbClr val="44536F"/>
                </a:solidFill>
              </a:rPr>
            </a:br>
            <a:r>
              <a:rPr lang="de-DE" sz="1200" b="1" dirty="0">
                <a:solidFill>
                  <a:srgbClr val="44536F"/>
                </a:solidFill>
              </a:rPr>
              <a:t>statt Insellösungen</a:t>
            </a:r>
            <a:endParaRPr lang="de-DE" sz="1200" dirty="0">
              <a:solidFill>
                <a:srgbClr val="44536F"/>
              </a:solidFill>
            </a:endParaRPr>
          </a:p>
        </p:txBody>
      </p:sp>
      <p:sp>
        <p:nvSpPr>
          <p:cNvPr id="10" name="Rechteck 9">
            <a:extLst>
              <a:ext uri="{FF2B5EF4-FFF2-40B4-BE49-F238E27FC236}">
                <a16:creationId xmlns:a16="http://schemas.microsoft.com/office/drawing/2014/main" id="{B63F5A9B-2356-8354-D563-F9944E2E6680}"/>
              </a:ext>
            </a:extLst>
          </p:cNvPr>
          <p:cNvSpPr/>
          <p:nvPr/>
        </p:nvSpPr>
        <p:spPr>
          <a:xfrm>
            <a:off x="1910658" y="27654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Volle Automatisierung </a:t>
            </a:r>
            <a:br>
              <a:rPr lang="de-DE" sz="1200" b="1" dirty="0">
                <a:solidFill>
                  <a:srgbClr val="44536F"/>
                </a:solidFill>
              </a:rPr>
            </a:br>
            <a:r>
              <a:rPr lang="de-DE" sz="1200" b="1" dirty="0">
                <a:solidFill>
                  <a:srgbClr val="44536F"/>
                </a:solidFill>
              </a:rPr>
              <a:t>und KI-Power</a:t>
            </a:r>
            <a:endParaRPr lang="de-DE" sz="1200" dirty="0">
              <a:solidFill>
                <a:srgbClr val="44536F"/>
              </a:solidFill>
            </a:endParaRPr>
          </a:p>
        </p:txBody>
      </p:sp>
      <p:sp>
        <p:nvSpPr>
          <p:cNvPr id="11" name="Rechteck 10">
            <a:extLst>
              <a:ext uri="{FF2B5EF4-FFF2-40B4-BE49-F238E27FC236}">
                <a16:creationId xmlns:a16="http://schemas.microsoft.com/office/drawing/2014/main" id="{36B54E77-F5B5-64BF-1307-00C35AEF4A04}"/>
              </a:ext>
            </a:extLst>
          </p:cNvPr>
          <p:cNvSpPr/>
          <p:nvPr/>
        </p:nvSpPr>
        <p:spPr>
          <a:xfrm>
            <a:off x="4460414" y="27654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Weniger Abhängigkeit von externen Partnern</a:t>
            </a:r>
            <a:endParaRPr lang="de-DE" sz="1200" dirty="0">
              <a:solidFill>
                <a:srgbClr val="44536F"/>
              </a:solidFill>
            </a:endParaRPr>
          </a:p>
        </p:txBody>
      </p:sp>
      <p:sp>
        <p:nvSpPr>
          <p:cNvPr id="12" name="Rechteck 11">
            <a:extLst>
              <a:ext uri="{FF2B5EF4-FFF2-40B4-BE49-F238E27FC236}">
                <a16:creationId xmlns:a16="http://schemas.microsoft.com/office/drawing/2014/main" id="{A6629F1A-EBC3-5CBA-B9AB-AB9E7415947A}"/>
              </a:ext>
            </a:extLst>
          </p:cNvPr>
          <p:cNvSpPr/>
          <p:nvPr/>
        </p:nvSpPr>
        <p:spPr>
          <a:xfrm>
            <a:off x="7010170" y="27654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Deutlich niedrigere Gesamtbetriebskosten</a:t>
            </a:r>
            <a:endParaRPr lang="de-DE" sz="1200" dirty="0">
              <a:solidFill>
                <a:srgbClr val="44536F"/>
              </a:solidFill>
            </a:endParaRPr>
          </a:p>
        </p:txBody>
      </p:sp>
      <p:sp>
        <p:nvSpPr>
          <p:cNvPr id="13" name="Rechteck 12">
            <a:extLst>
              <a:ext uri="{FF2B5EF4-FFF2-40B4-BE49-F238E27FC236}">
                <a16:creationId xmlns:a16="http://schemas.microsoft.com/office/drawing/2014/main" id="{0AC8C27B-3C5E-C4DD-22A3-30937DB80A5B}"/>
              </a:ext>
            </a:extLst>
          </p:cNvPr>
          <p:cNvSpPr/>
          <p:nvPr/>
        </p:nvSpPr>
        <p:spPr>
          <a:xfrm>
            <a:off x="1910658" y="46450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Höhere </a:t>
            </a:r>
            <a:br>
              <a:rPr lang="de-DE" sz="1200" b="1" dirty="0">
                <a:solidFill>
                  <a:srgbClr val="44536F"/>
                </a:solidFill>
              </a:rPr>
            </a:br>
            <a:r>
              <a:rPr lang="de-DE" sz="1200" b="1" dirty="0">
                <a:solidFill>
                  <a:srgbClr val="44536F"/>
                </a:solidFill>
              </a:rPr>
              <a:t>Mitarbeiterakzeptanz</a:t>
            </a:r>
            <a:endParaRPr lang="de-DE" sz="1200" dirty="0">
              <a:solidFill>
                <a:srgbClr val="44536F"/>
              </a:solidFill>
            </a:endParaRPr>
          </a:p>
        </p:txBody>
      </p:sp>
      <p:sp>
        <p:nvSpPr>
          <p:cNvPr id="14" name="Rechteck 13">
            <a:extLst>
              <a:ext uri="{FF2B5EF4-FFF2-40B4-BE49-F238E27FC236}">
                <a16:creationId xmlns:a16="http://schemas.microsoft.com/office/drawing/2014/main" id="{9B7EA8A5-DBB7-5B2D-8580-64D7C67F1A6A}"/>
              </a:ext>
            </a:extLst>
          </p:cNvPr>
          <p:cNvSpPr/>
          <p:nvPr/>
        </p:nvSpPr>
        <p:spPr>
          <a:xfrm>
            <a:off x="4460414" y="46450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Skalierbarkeit für </a:t>
            </a:r>
            <a:br>
              <a:rPr lang="de-DE" sz="1200" b="1" dirty="0">
                <a:solidFill>
                  <a:srgbClr val="44536F"/>
                </a:solidFill>
              </a:rPr>
            </a:br>
            <a:r>
              <a:rPr lang="de-DE" sz="1200" b="1" dirty="0">
                <a:solidFill>
                  <a:srgbClr val="44536F"/>
                </a:solidFill>
              </a:rPr>
              <a:t>Wachstum</a:t>
            </a:r>
            <a:endParaRPr lang="de-DE" sz="1200" dirty="0">
              <a:solidFill>
                <a:srgbClr val="44536F"/>
              </a:solidFill>
            </a:endParaRPr>
          </a:p>
        </p:txBody>
      </p:sp>
      <p:sp>
        <p:nvSpPr>
          <p:cNvPr id="15" name="Rechteck 14">
            <a:extLst>
              <a:ext uri="{FF2B5EF4-FFF2-40B4-BE49-F238E27FC236}">
                <a16:creationId xmlns:a16="http://schemas.microsoft.com/office/drawing/2014/main" id="{7031A5A8-5021-528C-F028-384F52B2DF3C}"/>
              </a:ext>
            </a:extLst>
          </p:cNvPr>
          <p:cNvSpPr/>
          <p:nvPr/>
        </p:nvSpPr>
        <p:spPr>
          <a:xfrm>
            <a:off x="7010170" y="4645025"/>
            <a:ext cx="254975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Unschlagbares </a:t>
            </a:r>
            <a:br>
              <a:rPr lang="de-DE" sz="1200" b="1" dirty="0">
                <a:solidFill>
                  <a:srgbClr val="44536F"/>
                </a:solidFill>
              </a:rPr>
            </a:br>
            <a:r>
              <a:rPr lang="de-DE" sz="1200" b="1" dirty="0">
                <a:solidFill>
                  <a:srgbClr val="44536F"/>
                </a:solidFill>
              </a:rPr>
              <a:t>Preis-Leistungs-Verhältnis</a:t>
            </a:r>
            <a:endParaRPr lang="de-DE" sz="1200" dirty="0">
              <a:solidFill>
                <a:srgbClr val="44536F"/>
              </a:solidFill>
            </a:endParaRPr>
          </a:p>
        </p:txBody>
      </p:sp>
    </p:spTree>
    <p:extLst>
      <p:ext uri="{BB962C8B-B14F-4D97-AF65-F5344CB8AC3E}">
        <p14:creationId xmlns:p14="http://schemas.microsoft.com/office/powerpoint/2010/main" val="3602439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dirty="0"/>
              <a:t>| </a:t>
            </a:r>
            <a:fld id="{9B27871B-0A92-486B-8675-F9E98A4A52EF}" type="slidenum">
              <a:rPr lang="de-DE" smtClean="0"/>
              <a:pPr/>
              <a:t>23</a:t>
            </a:fld>
            <a:endParaRPr lang="de-DE" dirty="0"/>
          </a:p>
        </p:txBody>
      </p:sp>
      <p:sp>
        <p:nvSpPr>
          <p:cNvPr id="10" name="Rechteck 9">
            <a:extLst>
              <a:ext uri="{FF2B5EF4-FFF2-40B4-BE49-F238E27FC236}">
                <a16:creationId xmlns:a16="http://schemas.microsoft.com/office/drawing/2014/main" id="{3AD0DEB3-1071-4B0B-80CA-A9403D13EAFB}"/>
              </a:ext>
            </a:extLst>
          </p:cNvPr>
          <p:cNvSpPr/>
          <p:nvPr/>
        </p:nvSpPr>
        <p:spPr>
          <a:xfrm>
            <a:off x="346077" y="1245823"/>
            <a:ext cx="2303463"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Standard</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14 EUR </a:t>
            </a:r>
            <a:r>
              <a:rPr lang="de-DE" sz="1000" dirty="0">
                <a:solidFill>
                  <a:srgbClr val="44536F"/>
                </a:solidFill>
              </a:rPr>
              <a:t>(jährlicher Abrechnung)</a:t>
            </a:r>
          </a:p>
          <a:p>
            <a:pPr algn="ctr">
              <a:spcBef>
                <a:spcPts val="600"/>
              </a:spcBef>
            </a:pPr>
            <a:r>
              <a:rPr lang="de-DE" sz="1000" b="1" dirty="0">
                <a:solidFill>
                  <a:srgbClr val="44536F"/>
                </a:solidFill>
              </a:rPr>
              <a:t>20 EUR </a:t>
            </a:r>
            <a:r>
              <a:rPr lang="de-DE" sz="1000" dirty="0">
                <a:solidFill>
                  <a:srgbClr val="44536F"/>
                </a:solidFill>
              </a:rPr>
              <a:t>(monatlicher Abrechnung)</a:t>
            </a:r>
          </a:p>
          <a:p>
            <a:pPr algn="ctr">
              <a:spcBef>
                <a:spcPts val="600"/>
              </a:spcBef>
            </a:pPr>
            <a:br>
              <a:rPr lang="de-DE" sz="1000" b="1" dirty="0">
                <a:solidFill>
                  <a:srgbClr val="44536F"/>
                </a:solidFill>
              </a:rPr>
            </a:br>
            <a:r>
              <a:rPr lang="de-DE" sz="1000" dirty="0">
                <a:solidFill>
                  <a:srgbClr val="44536F"/>
                </a:solidFill>
              </a:rPr>
              <a:t>pro Benutzer / Monat</a:t>
            </a:r>
          </a:p>
        </p:txBody>
      </p:sp>
      <p:sp>
        <p:nvSpPr>
          <p:cNvPr id="2" name="Datumsplatzhalter 1">
            <a:extLst>
              <a:ext uri="{FF2B5EF4-FFF2-40B4-BE49-F238E27FC236}">
                <a16:creationId xmlns:a16="http://schemas.microsoft.com/office/drawing/2014/main" id="{A25DB0A3-566F-4E88-B6D5-D022FC27439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BF84C703-2F90-49B7-BC97-D9DB80C1EBB0}"/>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Zoho CRM richtig lizenzieren</a:t>
            </a:r>
          </a:p>
        </p:txBody>
      </p:sp>
      <p:sp>
        <p:nvSpPr>
          <p:cNvPr id="12" name="Titel 25">
            <a:extLst>
              <a:ext uri="{FF2B5EF4-FFF2-40B4-BE49-F238E27FC236}">
                <a16:creationId xmlns:a16="http://schemas.microsoft.com/office/drawing/2014/main" id="{55A9B672-6A38-49C5-AD38-117A7D3D601F}"/>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1C657666-2521-FB48-8371-54DC5A6373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Rechteck 4">
            <a:extLst>
              <a:ext uri="{FF2B5EF4-FFF2-40B4-BE49-F238E27FC236}">
                <a16:creationId xmlns:a16="http://schemas.microsoft.com/office/drawing/2014/main" id="{BCFB9B20-609A-D110-AAC0-49F4265ED10A}"/>
              </a:ext>
            </a:extLst>
          </p:cNvPr>
          <p:cNvSpPr/>
          <p:nvPr/>
        </p:nvSpPr>
        <p:spPr>
          <a:xfrm>
            <a:off x="346077" y="3125423"/>
            <a:ext cx="4606925"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Enthalte Produkte</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Zoho CRM, </a:t>
            </a:r>
            <a:r>
              <a:rPr lang="de-DE" sz="1000" dirty="0" err="1">
                <a:solidFill>
                  <a:srgbClr val="44536F"/>
                </a:solidFill>
              </a:rPr>
              <a:t>SalesIQ</a:t>
            </a:r>
            <a:r>
              <a:rPr lang="de-DE" sz="1000" dirty="0">
                <a:solidFill>
                  <a:srgbClr val="44536F"/>
                </a:solidFill>
              </a:rPr>
              <a:t>, Desk, Projekte, </a:t>
            </a:r>
            <a:r>
              <a:rPr lang="de-DE" sz="1000" dirty="0" err="1">
                <a:solidFill>
                  <a:srgbClr val="44536F"/>
                </a:solidFill>
              </a:rPr>
              <a:t>Campaigns</a:t>
            </a:r>
            <a:r>
              <a:rPr lang="de-DE" sz="1000" dirty="0">
                <a:solidFill>
                  <a:srgbClr val="44536F"/>
                </a:solidFill>
              </a:rPr>
              <a:t>, Soziale Medien, Umfragen, Analysen, Marketing Automation, </a:t>
            </a:r>
            <a:r>
              <a:rPr lang="de-DE" sz="1000" dirty="0" err="1">
                <a:solidFill>
                  <a:srgbClr val="44536F"/>
                </a:solidFill>
              </a:rPr>
              <a:t>PageSense</a:t>
            </a:r>
            <a:r>
              <a:rPr lang="de-DE" sz="1000" dirty="0">
                <a:solidFill>
                  <a:srgbClr val="44536F"/>
                </a:solidFill>
              </a:rPr>
              <a:t>, Webinar, Backstage, </a:t>
            </a:r>
            <a:r>
              <a:rPr lang="de-DE" sz="1000" dirty="0" err="1">
                <a:solidFill>
                  <a:srgbClr val="44536F"/>
                </a:solidFill>
              </a:rPr>
              <a:t>Workdrive</a:t>
            </a:r>
            <a:r>
              <a:rPr lang="de-DE" sz="1000" dirty="0">
                <a:solidFill>
                  <a:srgbClr val="44536F"/>
                </a:solidFill>
              </a:rPr>
              <a:t>, </a:t>
            </a:r>
            <a:r>
              <a:rPr lang="de-DE" sz="1000" dirty="0" err="1">
                <a:solidFill>
                  <a:srgbClr val="44536F"/>
                </a:solidFill>
              </a:rPr>
              <a:t>Cliq</a:t>
            </a:r>
            <a:endParaRPr lang="de-DE" sz="1000" dirty="0">
              <a:solidFill>
                <a:srgbClr val="44536F"/>
              </a:solidFill>
            </a:endParaRPr>
          </a:p>
        </p:txBody>
      </p:sp>
      <p:sp>
        <p:nvSpPr>
          <p:cNvPr id="6" name="Rechteck 5">
            <a:extLst>
              <a:ext uri="{FF2B5EF4-FFF2-40B4-BE49-F238E27FC236}">
                <a16:creationId xmlns:a16="http://schemas.microsoft.com/office/drawing/2014/main" id="{2D94C6D1-F8FA-7761-DA16-49C11C8C94F4}"/>
              </a:ext>
            </a:extLst>
          </p:cNvPr>
          <p:cNvSpPr/>
          <p:nvPr/>
        </p:nvSpPr>
        <p:spPr>
          <a:xfrm>
            <a:off x="346077" y="5005023"/>
            <a:ext cx="3070754"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Enthaltene Produkte</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55 Zoho Anwendungen</a:t>
            </a:r>
          </a:p>
        </p:txBody>
      </p:sp>
      <p:sp>
        <p:nvSpPr>
          <p:cNvPr id="7" name="Rechteck 6">
            <a:extLst>
              <a:ext uri="{FF2B5EF4-FFF2-40B4-BE49-F238E27FC236}">
                <a16:creationId xmlns:a16="http://schemas.microsoft.com/office/drawing/2014/main" id="{56052E9B-632C-D780-738D-076722A234D2}"/>
              </a:ext>
            </a:extLst>
          </p:cNvPr>
          <p:cNvSpPr/>
          <p:nvPr/>
        </p:nvSpPr>
        <p:spPr>
          <a:xfrm>
            <a:off x="344490" y="885824"/>
            <a:ext cx="9213850"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Zoho CRM – Einzel-Lizenzierung</a:t>
            </a:r>
          </a:p>
        </p:txBody>
      </p:sp>
      <p:sp>
        <p:nvSpPr>
          <p:cNvPr id="8" name="Rechteck 7">
            <a:extLst>
              <a:ext uri="{FF2B5EF4-FFF2-40B4-BE49-F238E27FC236}">
                <a16:creationId xmlns:a16="http://schemas.microsoft.com/office/drawing/2014/main" id="{7598B8BC-0808-4377-D9C4-94ACEE0DA831}"/>
              </a:ext>
            </a:extLst>
          </p:cNvPr>
          <p:cNvSpPr/>
          <p:nvPr/>
        </p:nvSpPr>
        <p:spPr>
          <a:xfrm>
            <a:off x="344488" y="2765424"/>
            <a:ext cx="9213850"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Zoho CRM Plus</a:t>
            </a:r>
          </a:p>
        </p:txBody>
      </p:sp>
      <p:sp>
        <p:nvSpPr>
          <p:cNvPr id="9" name="Rechteck 8">
            <a:extLst>
              <a:ext uri="{FF2B5EF4-FFF2-40B4-BE49-F238E27FC236}">
                <a16:creationId xmlns:a16="http://schemas.microsoft.com/office/drawing/2014/main" id="{90D89621-FD20-0652-9331-FC2AC0AC64AC}"/>
              </a:ext>
            </a:extLst>
          </p:cNvPr>
          <p:cNvSpPr/>
          <p:nvPr/>
        </p:nvSpPr>
        <p:spPr>
          <a:xfrm>
            <a:off x="344488" y="4645024"/>
            <a:ext cx="9213850"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Zoho </a:t>
            </a:r>
            <a:r>
              <a:rPr lang="de-DE" sz="1200" b="1" dirty="0" err="1">
                <a:solidFill>
                  <a:srgbClr val="44536F"/>
                </a:solidFill>
              </a:rPr>
              <a:t>One</a:t>
            </a:r>
            <a:endParaRPr lang="de-DE" sz="1200" b="1" dirty="0">
              <a:solidFill>
                <a:srgbClr val="44536F"/>
              </a:solidFill>
            </a:endParaRPr>
          </a:p>
        </p:txBody>
      </p:sp>
      <p:sp>
        <p:nvSpPr>
          <p:cNvPr id="14" name="Rechteck 13">
            <a:extLst>
              <a:ext uri="{FF2B5EF4-FFF2-40B4-BE49-F238E27FC236}">
                <a16:creationId xmlns:a16="http://schemas.microsoft.com/office/drawing/2014/main" id="{95BA474F-C9D4-6B94-0B49-ACD3357ADF61}"/>
              </a:ext>
            </a:extLst>
          </p:cNvPr>
          <p:cNvSpPr/>
          <p:nvPr/>
        </p:nvSpPr>
        <p:spPr>
          <a:xfrm>
            <a:off x="2649539" y="1245823"/>
            <a:ext cx="2303463"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Professional</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23 EUR </a:t>
            </a:r>
            <a:r>
              <a:rPr lang="de-DE" sz="1000" dirty="0">
                <a:solidFill>
                  <a:srgbClr val="44536F"/>
                </a:solidFill>
              </a:rPr>
              <a:t>(jährlicher Abrechnung)</a:t>
            </a:r>
          </a:p>
          <a:p>
            <a:pPr algn="ctr">
              <a:spcBef>
                <a:spcPts val="600"/>
              </a:spcBef>
            </a:pPr>
            <a:r>
              <a:rPr lang="de-DE" sz="1000" b="1" dirty="0">
                <a:solidFill>
                  <a:srgbClr val="44536F"/>
                </a:solidFill>
              </a:rPr>
              <a:t>35 EUR </a:t>
            </a:r>
            <a:r>
              <a:rPr lang="de-DE" sz="1000" dirty="0">
                <a:solidFill>
                  <a:srgbClr val="44536F"/>
                </a:solidFill>
              </a:rPr>
              <a:t>(monatlicher Abrechnung)</a:t>
            </a:r>
          </a:p>
          <a:p>
            <a:pPr algn="ctr">
              <a:spcBef>
                <a:spcPts val="600"/>
              </a:spcBef>
            </a:pPr>
            <a:br>
              <a:rPr lang="de-DE" sz="1000" b="1" dirty="0">
                <a:solidFill>
                  <a:srgbClr val="44536F"/>
                </a:solidFill>
              </a:rPr>
            </a:br>
            <a:r>
              <a:rPr lang="de-DE" sz="1000" dirty="0">
                <a:solidFill>
                  <a:srgbClr val="44536F"/>
                </a:solidFill>
              </a:rPr>
              <a:t>pro Benutzer / Monat</a:t>
            </a:r>
          </a:p>
        </p:txBody>
      </p:sp>
      <p:sp>
        <p:nvSpPr>
          <p:cNvPr id="16" name="Rechteck 15">
            <a:extLst>
              <a:ext uri="{FF2B5EF4-FFF2-40B4-BE49-F238E27FC236}">
                <a16:creationId xmlns:a16="http://schemas.microsoft.com/office/drawing/2014/main" id="{2227420D-D500-8AED-E91E-6E6A6B66CD0C}"/>
              </a:ext>
            </a:extLst>
          </p:cNvPr>
          <p:cNvSpPr/>
          <p:nvPr/>
        </p:nvSpPr>
        <p:spPr>
          <a:xfrm>
            <a:off x="4953002" y="1245823"/>
            <a:ext cx="2303463"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Enterprise</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40 EUR </a:t>
            </a:r>
            <a:r>
              <a:rPr lang="de-DE" sz="1000" dirty="0">
                <a:solidFill>
                  <a:srgbClr val="44536F"/>
                </a:solidFill>
              </a:rPr>
              <a:t>(jährlicher Abrechnung)</a:t>
            </a:r>
          </a:p>
          <a:p>
            <a:pPr algn="ctr">
              <a:spcBef>
                <a:spcPts val="600"/>
              </a:spcBef>
            </a:pPr>
            <a:r>
              <a:rPr lang="de-DE" sz="1000" b="1" dirty="0">
                <a:solidFill>
                  <a:srgbClr val="44536F"/>
                </a:solidFill>
              </a:rPr>
              <a:t>50 EUR </a:t>
            </a:r>
            <a:r>
              <a:rPr lang="de-DE" sz="1000" dirty="0">
                <a:solidFill>
                  <a:srgbClr val="44536F"/>
                </a:solidFill>
              </a:rPr>
              <a:t>(monatlicher Abrechnung)</a:t>
            </a:r>
          </a:p>
          <a:p>
            <a:pPr algn="ctr">
              <a:spcBef>
                <a:spcPts val="600"/>
              </a:spcBef>
            </a:pPr>
            <a:br>
              <a:rPr lang="de-DE" sz="1000" b="1" dirty="0">
                <a:solidFill>
                  <a:srgbClr val="44536F"/>
                </a:solidFill>
              </a:rPr>
            </a:br>
            <a:r>
              <a:rPr lang="de-DE" sz="1000" dirty="0">
                <a:solidFill>
                  <a:srgbClr val="44536F"/>
                </a:solidFill>
              </a:rPr>
              <a:t>pro Benutzer / Monat</a:t>
            </a:r>
          </a:p>
        </p:txBody>
      </p:sp>
      <p:sp>
        <p:nvSpPr>
          <p:cNvPr id="24" name="Rechteck 23">
            <a:extLst>
              <a:ext uri="{FF2B5EF4-FFF2-40B4-BE49-F238E27FC236}">
                <a16:creationId xmlns:a16="http://schemas.microsoft.com/office/drawing/2014/main" id="{2C1DDD95-E9D1-27FE-2EDB-247485210B6C}"/>
              </a:ext>
            </a:extLst>
          </p:cNvPr>
          <p:cNvSpPr/>
          <p:nvPr/>
        </p:nvSpPr>
        <p:spPr>
          <a:xfrm>
            <a:off x="7256465" y="1245823"/>
            <a:ext cx="2303463"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Ultimate</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52 EUR </a:t>
            </a:r>
            <a:r>
              <a:rPr lang="de-DE" sz="1000" dirty="0">
                <a:solidFill>
                  <a:srgbClr val="44536F"/>
                </a:solidFill>
              </a:rPr>
              <a:t>(jährlicher Abrechnung)</a:t>
            </a:r>
          </a:p>
          <a:p>
            <a:pPr algn="ctr">
              <a:spcBef>
                <a:spcPts val="600"/>
              </a:spcBef>
            </a:pPr>
            <a:r>
              <a:rPr lang="de-DE" sz="1000" b="1" dirty="0">
                <a:solidFill>
                  <a:srgbClr val="44536F"/>
                </a:solidFill>
              </a:rPr>
              <a:t>65 EUR </a:t>
            </a:r>
            <a:r>
              <a:rPr lang="de-DE" sz="1000" dirty="0">
                <a:solidFill>
                  <a:srgbClr val="44536F"/>
                </a:solidFill>
              </a:rPr>
              <a:t>(monatlicher Abrechnung)</a:t>
            </a:r>
          </a:p>
          <a:p>
            <a:pPr algn="ctr">
              <a:spcBef>
                <a:spcPts val="600"/>
              </a:spcBef>
            </a:pPr>
            <a:br>
              <a:rPr lang="de-DE" sz="1000" b="1" dirty="0">
                <a:solidFill>
                  <a:srgbClr val="44536F"/>
                </a:solidFill>
              </a:rPr>
            </a:br>
            <a:r>
              <a:rPr lang="de-DE" sz="1000" dirty="0">
                <a:solidFill>
                  <a:srgbClr val="44536F"/>
                </a:solidFill>
              </a:rPr>
              <a:t>pro Benutzer / Monat</a:t>
            </a:r>
          </a:p>
        </p:txBody>
      </p:sp>
      <p:sp>
        <p:nvSpPr>
          <p:cNvPr id="34" name="Rechteck 33">
            <a:extLst>
              <a:ext uri="{FF2B5EF4-FFF2-40B4-BE49-F238E27FC236}">
                <a16:creationId xmlns:a16="http://schemas.microsoft.com/office/drawing/2014/main" id="{4F8B6321-71D7-DF09-3638-D7B735C5AA5B}"/>
              </a:ext>
            </a:extLst>
          </p:cNvPr>
          <p:cNvSpPr/>
          <p:nvPr/>
        </p:nvSpPr>
        <p:spPr>
          <a:xfrm>
            <a:off x="4953002" y="3125423"/>
            <a:ext cx="4606925"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Zoho CRM Plus - Lizenz</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57 EUR </a:t>
            </a:r>
            <a:r>
              <a:rPr lang="de-DE" sz="1000" dirty="0">
                <a:solidFill>
                  <a:srgbClr val="44536F"/>
                </a:solidFill>
              </a:rPr>
              <a:t>(jährlicher Abrechnung)</a:t>
            </a:r>
          </a:p>
          <a:p>
            <a:pPr algn="ctr">
              <a:spcBef>
                <a:spcPts val="600"/>
              </a:spcBef>
            </a:pPr>
            <a:r>
              <a:rPr lang="de-DE" sz="1000" b="1" dirty="0">
                <a:solidFill>
                  <a:srgbClr val="44536F"/>
                </a:solidFill>
              </a:rPr>
              <a:t>69 EUR </a:t>
            </a:r>
            <a:r>
              <a:rPr lang="de-DE" sz="1000" dirty="0">
                <a:solidFill>
                  <a:srgbClr val="44536F"/>
                </a:solidFill>
              </a:rPr>
              <a:t>(monatlicher Abrechnung)</a:t>
            </a:r>
          </a:p>
          <a:p>
            <a:pPr algn="ctr">
              <a:spcBef>
                <a:spcPts val="600"/>
              </a:spcBef>
            </a:pPr>
            <a:br>
              <a:rPr lang="de-DE" sz="1000" b="1" dirty="0">
                <a:solidFill>
                  <a:srgbClr val="44536F"/>
                </a:solidFill>
              </a:rPr>
            </a:br>
            <a:r>
              <a:rPr lang="de-DE" sz="1000" b="1" dirty="0">
                <a:solidFill>
                  <a:srgbClr val="44536F"/>
                </a:solidFill>
              </a:rPr>
              <a:t>pro Benutzer / Monat</a:t>
            </a:r>
          </a:p>
        </p:txBody>
      </p:sp>
      <p:sp>
        <p:nvSpPr>
          <p:cNvPr id="54" name="Rechteck 53">
            <a:extLst>
              <a:ext uri="{FF2B5EF4-FFF2-40B4-BE49-F238E27FC236}">
                <a16:creationId xmlns:a16="http://schemas.microsoft.com/office/drawing/2014/main" id="{CF506B09-7220-2B9B-B59C-D1346F27C8A0}"/>
              </a:ext>
            </a:extLst>
          </p:cNvPr>
          <p:cNvSpPr/>
          <p:nvPr/>
        </p:nvSpPr>
        <p:spPr>
          <a:xfrm>
            <a:off x="3416831" y="5005023"/>
            <a:ext cx="3070754"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Zoho </a:t>
            </a:r>
            <a:r>
              <a:rPr lang="de-DE" sz="1000" b="1" dirty="0" err="1">
                <a:solidFill>
                  <a:srgbClr val="44536F"/>
                </a:solidFill>
              </a:rPr>
              <a:t>One</a:t>
            </a:r>
            <a:r>
              <a:rPr lang="de-DE" sz="1000" b="1" dirty="0">
                <a:solidFill>
                  <a:srgbClr val="44536F"/>
                </a:solidFill>
              </a:rPr>
              <a:t> – Mitarbeiter-Lizenz</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37 EUR </a:t>
            </a:r>
            <a:r>
              <a:rPr lang="de-DE" sz="1000" dirty="0">
                <a:solidFill>
                  <a:srgbClr val="44536F"/>
                </a:solidFill>
              </a:rPr>
              <a:t>(jährlicher Abrechnung)</a:t>
            </a:r>
          </a:p>
          <a:p>
            <a:pPr algn="ctr">
              <a:spcBef>
                <a:spcPts val="600"/>
              </a:spcBef>
            </a:pPr>
            <a:r>
              <a:rPr lang="de-DE" sz="1000" b="1" dirty="0">
                <a:solidFill>
                  <a:srgbClr val="44536F"/>
                </a:solidFill>
              </a:rPr>
              <a:t>45 EUR </a:t>
            </a:r>
            <a:r>
              <a:rPr lang="de-DE" sz="1000" dirty="0">
                <a:solidFill>
                  <a:srgbClr val="44536F"/>
                </a:solidFill>
              </a:rPr>
              <a:t>(monatlicher Abrechnung)</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pro Benutzer / Monat</a:t>
            </a:r>
          </a:p>
        </p:txBody>
      </p:sp>
      <p:sp>
        <p:nvSpPr>
          <p:cNvPr id="57" name="Rechteck 56">
            <a:extLst>
              <a:ext uri="{FF2B5EF4-FFF2-40B4-BE49-F238E27FC236}">
                <a16:creationId xmlns:a16="http://schemas.microsoft.com/office/drawing/2014/main" id="{93F642E8-0DC7-4A54-B4AD-BBB028BDD7A9}"/>
              </a:ext>
            </a:extLst>
          </p:cNvPr>
          <p:cNvSpPr/>
          <p:nvPr/>
        </p:nvSpPr>
        <p:spPr>
          <a:xfrm>
            <a:off x="6487584" y="5005023"/>
            <a:ext cx="3070754" cy="15196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Zoho </a:t>
            </a:r>
            <a:r>
              <a:rPr lang="de-DE" sz="1000" b="1" dirty="0" err="1">
                <a:solidFill>
                  <a:srgbClr val="44536F"/>
                </a:solidFill>
              </a:rPr>
              <a:t>One</a:t>
            </a:r>
            <a:r>
              <a:rPr lang="de-DE" sz="1000" b="1" dirty="0">
                <a:solidFill>
                  <a:srgbClr val="44536F"/>
                </a:solidFill>
              </a:rPr>
              <a:t> – Flexible Benutzerlizenz</a:t>
            </a: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90 EUR </a:t>
            </a:r>
            <a:r>
              <a:rPr lang="de-DE" sz="1000" dirty="0">
                <a:solidFill>
                  <a:srgbClr val="44536F"/>
                </a:solidFill>
              </a:rPr>
              <a:t>(jährlicher Abrechnung)</a:t>
            </a:r>
          </a:p>
          <a:p>
            <a:pPr algn="ctr">
              <a:spcBef>
                <a:spcPts val="600"/>
              </a:spcBef>
            </a:pPr>
            <a:r>
              <a:rPr lang="de-DE" sz="1000" b="1" dirty="0">
                <a:solidFill>
                  <a:srgbClr val="44536F"/>
                </a:solidFill>
              </a:rPr>
              <a:t>105 EUR </a:t>
            </a:r>
            <a:r>
              <a:rPr lang="de-DE" sz="1000" dirty="0">
                <a:solidFill>
                  <a:srgbClr val="44536F"/>
                </a:solidFill>
              </a:rPr>
              <a:t>(monatlicher Abrechnung)</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pro Benutzer / Monat</a:t>
            </a:r>
          </a:p>
        </p:txBody>
      </p:sp>
    </p:spTree>
    <p:extLst>
      <p:ext uri="{BB962C8B-B14F-4D97-AF65-F5344CB8AC3E}">
        <p14:creationId xmlns:p14="http://schemas.microsoft.com/office/powerpoint/2010/main" val="2410818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24</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427912"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Unschlagbares Preis-Leistungs-Verhältnis</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3C82AEEC-ABBA-03DA-22BD-F00727248833}"/>
              </a:ext>
            </a:extLst>
          </p:cNvPr>
          <p:cNvSpPr/>
          <p:nvPr/>
        </p:nvSpPr>
        <p:spPr>
          <a:xfrm>
            <a:off x="1910659" y="885826"/>
            <a:ext cx="7650853" cy="347662"/>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000" b="1" dirty="0">
                <a:solidFill>
                  <a:srgbClr val="44536F"/>
                </a:solidFill>
              </a:rPr>
              <a:t>Wieviel Geld kann dein Unternehmen einsparen?</a:t>
            </a:r>
          </a:p>
        </p:txBody>
      </p:sp>
      <p:sp>
        <p:nvSpPr>
          <p:cNvPr id="14" name="Rechteck 13">
            <a:extLst>
              <a:ext uri="{FF2B5EF4-FFF2-40B4-BE49-F238E27FC236}">
                <a16:creationId xmlns:a16="http://schemas.microsoft.com/office/drawing/2014/main" id="{165F2DC7-5E53-D9FF-FEDA-6087CCAEF675}"/>
              </a:ext>
            </a:extLst>
          </p:cNvPr>
          <p:cNvSpPr/>
          <p:nvPr/>
        </p:nvSpPr>
        <p:spPr>
          <a:xfrm>
            <a:off x="1910659" y="123348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Lösungen </a:t>
            </a:r>
          </a:p>
        </p:txBody>
      </p:sp>
      <p:sp>
        <p:nvSpPr>
          <p:cNvPr id="3" name="Rechteck 2">
            <a:extLst>
              <a:ext uri="{FF2B5EF4-FFF2-40B4-BE49-F238E27FC236}">
                <a16:creationId xmlns:a16="http://schemas.microsoft.com/office/drawing/2014/main" id="{BD991F1F-21BB-59F1-79D2-D07C5C22B399}"/>
              </a:ext>
            </a:extLst>
          </p:cNvPr>
          <p:cNvSpPr/>
          <p:nvPr/>
        </p:nvSpPr>
        <p:spPr>
          <a:xfrm>
            <a:off x="3823372" y="123348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Eingesetzte Software</a:t>
            </a:r>
          </a:p>
        </p:txBody>
      </p:sp>
      <p:sp>
        <p:nvSpPr>
          <p:cNvPr id="5" name="Rechteck 4">
            <a:extLst>
              <a:ext uri="{FF2B5EF4-FFF2-40B4-BE49-F238E27FC236}">
                <a16:creationId xmlns:a16="http://schemas.microsoft.com/office/drawing/2014/main" id="{DA145E50-0393-0560-BF51-779AD5E765E1}"/>
              </a:ext>
            </a:extLst>
          </p:cNvPr>
          <p:cNvSpPr/>
          <p:nvPr/>
        </p:nvSpPr>
        <p:spPr>
          <a:xfrm>
            <a:off x="5736086" y="123348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Monatliche Kosten</a:t>
            </a:r>
          </a:p>
        </p:txBody>
      </p:sp>
      <p:sp>
        <p:nvSpPr>
          <p:cNvPr id="7" name="Rechteck 6">
            <a:extLst>
              <a:ext uri="{FF2B5EF4-FFF2-40B4-BE49-F238E27FC236}">
                <a16:creationId xmlns:a16="http://schemas.microsoft.com/office/drawing/2014/main" id="{83FB556F-F960-B16A-D340-7CC6F1CF6838}"/>
              </a:ext>
            </a:extLst>
          </p:cNvPr>
          <p:cNvSpPr/>
          <p:nvPr/>
        </p:nvSpPr>
        <p:spPr>
          <a:xfrm>
            <a:off x="7648799" y="123348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Jahres-Kosten</a:t>
            </a:r>
          </a:p>
        </p:txBody>
      </p:sp>
      <p:sp>
        <p:nvSpPr>
          <p:cNvPr id="11" name="Rechteck 10">
            <a:extLst>
              <a:ext uri="{FF2B5EF4-FFF2-40B4-BE49-F238E27FC236}">
                <a16:creationId xmlns:a16="http://schemas.microsoft.com/office/drawing/2014/main" id="{444399BD-A955-7C0F-D3B5-5E62E935C757}"/>
              </a:ext>
            </a:extLst>
          </p:cNvPr>
          <p:cNvSpPr/>
          <p:nvPr/>
        </p:nvSpPr>
        <p:spPr>
          <a:xfrm>
            <a:off x="1910659" y="167441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CRM-System</a:t>
            </a:r>
          </a:p>
        </p:txBody>
      </p:sp>
      <p:sp>
        <p:nvSpPr>
          <p:cNvPr id="12" name="Rechteck 11">
            <a:extLst>
              <a:ext uri="{FF2B5EF4-FFF2-40B4-BE49-F238E27FC236}">
                <a16:creationId xmlns:a16="http://schemas.microsoft.com/office/drawing/2014/main" id="{B86EECC6-795D-4B48-219E-DB96B17B86E2}"/>
              </a:ext>
            </a:extLst>
          </p:cNvPr>
          <p:cNvSpPr/>
          <p:nvPr/>
        </p:nvSpPr>
        <p:spPr>
          <a:xfrm>
            <a:off x="3823372" y="167441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FF0000"/>
              </a:solidFill>
            </a:endParaRPr>
          </a:p>
        </p:txBody>
      </p:sp>
      <p:sp>
        <p:nvSpPr>
          <p:cNvPr id="13" name="Rechteck 12">
            <a:extLst>
              <a:ext uri="{FF2B5EF4-FFF2-40B4-BE49-F238E27FC236}">
                <a16:creationId xmlns:a16="http://schemas.microsoft.com/office/drawing/2014/main" id="{C4043225-732E-A7BB-638A-B89AFC7F62D6}"/>
              </a:ext>
            </a:extLst>
          </p:cNvPr>
          <p:cNvSpPr/>
          <p:nvPr/>
        </p:nvSpPr>
        <p:spPr>
          <a:xfrm>
            <a:off x="5736086" y="167441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15" name="Rechteck 14">
            <a:extLst>
              <a:ext uri="{FF2B5EF4-FFF2-40B4-BE49-F238E27FC236}">
                <a16:creationId xmlns:a16="http://schemas.microsoft.com/office/drawing/2014/main" id="{7F76C198-60AF-8ACD-F67D-C7F7A1AB4E57}"/>
              </a:ext>
            </a:extLst>
          </p:cNvPr>
          <p:cNvSpPr/>
          <p:nvPr/>
        </p:nvSpPr>
        <p:spPr>
          <a:xfrm>
            <a:off x="7648799" y="167441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17" name="Rechteck 16">
            <a:extLst>
              <a:ext uri="{FF2B5EF4-FFF2-40B4-BE49-F238E27FC236}">
                <a16:creationId xmlns:a16="http://schemas.microsoft.com/office/drawing/2014/main" id="{57E84AC9-0473-41F2-D081-1583CA91C0A9}"/>
              </a:ext>
            </a:extLst>
          </p:cNvPr>
          <p:cNvSpPr/>
          <p:nvPr/>
        </p:nvSpPr>
        <p:spPr>
          <a:xfrm>
            <a:off x="1910659" y="2115343"/>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Online-Termin-Vereinbarung</a:t>
            </a:r>
          </a:p>
        </p:txBody>
      </p:sp>
      <p:sp>
        <p:nvSpPr>
          <p:cNvPr id="18" name="Rechteck 17">
            <a:extLst>
              <a:ext uri="{FF2B5EF4-FFF2-40B4-BE49-F238E27FC236}">
                <a16:creationId xmlns:a16="http://schemas.microsoft.com/office/drawing/2014/main" id="{85F3CF1D-4234-62E0-5B62-3C59723AB355}"/>
              </a:ext>
            </a:extLst>
          </p:cNvPr>
          <p:cNvSpPr/>
          <p:nvPr/>
        </p:nvSpPr>
        <p:spPr>
          <a:xfrm>
            <a:off x="3823372" y="2115343"/>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a:solidFill>
                  <a:srgbClr val="FF0000"/>
                </a:solidFill>
              </a:rPr>
              <a:t>Calendly</a:t>
            </a:r>
          </a:p>
        </p:txBody>
      </p:sp>
      <p:sp>
        <p:nvSpPr>
          <p:cNvPr id="19" name="Rechteck 18">
            <a:extLst>
              <a:ext uri="{FF2B5EF4-FFF2-40B4-BE49-F238E27FC236}">
                <a16:creationId xmlns:a16="http://schemas.microsoft.com/office/drawing/2014/main" id="{F28B0886-D4BF-97B7-BDCC-5F725DD0EC8F}"/>
              </a:ext>
            </a:extLst>
          </p:cNvPr>
          <p:cNvSpPr/>
          <p:nvPr/>
        </p:nvSpPr>
        <p:spPr>
          <a:xfrm>
            <a:off x="5736086" y="2115343"/>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0" name="Rechteck 19">
            <a:extLst>
              <a:ext uri="{FF2B5EF4-FFF2-40B4-BE49-F238E27FC236}">
                <a16:creationId xmlns:a16="http://schemas.microsoft.com/office/drawing/2014/main" id="{FF550798-CF38-6515-4E2F-9CB3FCBBD8FC}"/>
              </a:ext>
            </a:extLst>
          </p:cNvPr>
          <p:cNvSpPr/>
          <p:nvPr/>
        </p:nvSpPr>
        <p:spPr>
          <a:xfrm>
            <a:off x="7648799" y="2115343"/>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1" name="Rechteck 20">
            <a:extLst>
              <a:ext uri="{FF2B5EF4-FFF2-40B4-BE49-F238E27FC236}">
                <a16:creationId xmlns:a16="http://schemas.microsoft.com/office/drawing/2014/main" id="{410AA0BD-96DD-B7DD-A4DF-07F9AEAC4882}"/>
              </a:ext>
            </a:extLst>
          </p:cNvPr>
          <p:cNvSpPr/>
          <p:nvPr/>
        </p:nvSpPr>
        <p:spPr>
          <a:xfrm>
            <a:off x="1910659" y="2556271"/>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E-Mail-Marketing-Software</a:t>
            </a:r>
          </a:p>
        </p:txBody>
      </p:sp>
      <p:sp>
        <p:nvSpPr>
          <p:cNvPr id="22" name="Rechteck 21">
            <a:extLst>
              <a:ext uri="{FF2B5EF4-FFF2-40B4-BE49-F238E27FC236}">
                <a16:creationId xmlns:a16="http://schemas.microsoft.com/office/drawing/2014/main" id="{93ACCD46-798B-B672-FE47-5BB8AEB10AF6}"/>
              </a:ext>
            </a:extLst>
          </p:cNvPr>
          <p:cNvSpPr/>
          <p:nvPr/>
        </p:nvSpPr>
        <p:spPr>
          <a:xfrm>
            <a:off x="3823372" y="2556271"/>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err="1">
                <a:solidFill>
                  <a:srgbClr val="FF0000"/>
                </a:solidFill>
              </a:rPr>
              <a:t>Brevo</a:t>
            </a:r>
            <a:endParaRPr lang="de-DE" sz="1000" strike="sngStrike" dirty="0">
              <a:solidFill>
                <a:srgbClr val="FF0000"/>
              </a:solidFill>
            </a:endParaRPr>
          </a:p>
        </p:txBody>
      </p:sp>
      <p:sp>
        <p:nvSpPr>
          <p:cNvPr id="23" name="Rechteck 22">
            <a:extLst>
              <a:ext uri="{FF2B5EF4-FFF2-40B4-BE49-F238E27FC236}">
                <a16:creationId xmlns:a16="http://schemas.microsoft.com/office/drawing/2014/main" id="{02E1672C-9592-4433-A94E-3B4858FC2405}"/>
              </a:ext>
            </a:extLst>
          </p:cNvPr>
          <p:cNvSpPr/>
          <p:nvPr/>
        </p:nvSpPr>
        <p:spPr>
          <a:xfrm>
            <a:off x="5736086" y="2556271"/>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4" name="Rechteck 23">
            <a:extLst>
              <a:ext uri="{FF2B5EF4-FFF2-40B4-BE49-F238E27FC236}">
                <a16:creationId xmlns:a16="http://schemas.microsoft.com/office/drawing/2014/main" id="{29F53FD9-2A04-5600-0246-AEB01F8B5009}"/>
              </a:ext>
            </a:extLst>
          </p:cNvPr>
          <p:cNvSpPr/>
          <p:nvPr/>
        </p:nvSpPr>
        <p:spPr>
          <a:xfrm>
            <a:off x="7648799" y="2556271"/>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5" name="Rechteck 24">
            <a:extLst>
              <a:ext uri="{FF2B5EF4-FFF2-40B4-BE49-F238E27FC236}">
                <a16:creationId xmlns:a16="http://schemas.microsoft.com/office/drawing/2014/main" id="{53E07EAF-DABD-FB9A-CCC1-1CC59BC583F7}"/>
              </a:ext>
            </a:extLst>
          </p:cNvPr>
          <p:cNvSpPr/>
          <p:nvPr/>
        </p:nvSpPr>
        <p:spPr>
          <a:xfrm>
            <a:off x="1910659" y="2997199"/>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Formulare</a:t>
            </a:r>
          </a:p>
        </p:txBody>
      </p:sp>
      <p:sp>
        <p:nvSpPr>
          <p:cNvPr id="26" name="Rechteck 25">
            <a:extLst>
              <a:ext uri="{FF2B5EF4-FFF2-40B4-BE49-F238E27FC236}">
                <a16:creationId xmlns:a16="http://schemas.microsoft.com/office/drawing/2014/main" id="{A9D74547-9A5E-035B-812F-BF2CDB99C4F7}"/>
              </a:ext>
            </a:extLst>
          </p:cNvPr>
          <p:cNvSpPr/>
          <p:nvPr/>
        </p:nvSpPr>
        <p:spPr>
          <a:xfrm>
            <a:off x="3823372" y="2997199"/>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err="1">
                <a:solidFill>
                  <a:srgbClr val="FF0000"/>
                </a:solidFill>
              </a:rPr>
              <a:t>Jotforms</a:t>
            </a:r>
            <a:endParaRPr lang="de-DE" sz="1000" strike="sngStrike" dirty="0">
              <a:solidFill>
                <a:srgbClr val="FF0000"/>
              </a:solidFill>
            </a:endParaRPr>
          </a:p>
        </p:txBody>
      </p:sp>
      <p:sp>
        <p:nvSpPr>
          <p:cNvPr id="27" name="Rechteck 26">
            <a:extLst>
              <a:ext uri="{FF2B5EF4-FFF2-40B4-BE49-F238E27FC236}">
                <a16:creationId xmlns:a16="http://schemas.microsoft.com/office/drawing/2014/main" id="{588308AD-7479-05DA-B43C-1BAA58DF2027}"/>
              </a:ext>
            </a:extLst>
          </p:cNvPr>
          <p:cNvSpPr/>
          <p:nvPr/>
        </p:nvSpPr>
        <p:spPr>
          <a:xfrm>
            <a:off x="5736086" y="2997199"/>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 name="Rechteck 27">
            <a:extLst>
              <a:ext uri="{FF2B5EF4-FFF2-40B4-BE49-F238E27FC236}">
                <a16:creationId xmlns:a16="http://schemas.microsoft.com/office/drawing/2014/main" id="{F1EBF0CC-3813-CFC0-35F0-BDBBC295AFBA}"/>
              </a:ext>
            </a:extLst>
          </p:cNvPr>
          <p:cNvSpPr/>
          <p:nvPr/>
        </p:nvSpPr>
        <p:spPr>
          <a:xfrm>
            <a:off x="7648799" y="2997199"/>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9" name="Rechteck 28">
            <a:extLst>
              <a:ext uri="{FF2B5EF4-FFF2-40B4-BE49-F238E27FC236}">
                <a16:creationId xmlns:a16="http://schemas.microsoft.com/office/drawing/2014/main" id="{EFBDFFE7-4E9A-01DD-B1A1-C9306AE57DC9}"/>
              </a:ext>
            </a:extLst>
          </p:cNvPr>
          <p:cNvSpPr/>
          <p:nvPr/>
        </p:nvSpPr>
        <p:spPr>
          <a:xfrm>
            <a:off x="1910659" y="343812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err="1">
                <a:solidFill>
                  <a:schemeClr val="tx1"/>
                </a:solidFill>
              </a:rPr>
              <a:t>Social</a:t>
            </a:r>
            <a:r>
              <a:rPr lang="de-DE" sz="1000" dirty="0">
                <a:solidFill>
                  <a:schemeClr val="tx1"/>
                </a:solidFill>
              </a:rPr>
              <a:t>-Media-Management</a:t>
            </a:r>
          </a:p>
        </p:txBody>
      </p:sp>
      <p:sp>
        <p:nvSpPr>
          <p:cNvPr id="30" name="Rechteck 29">
            <a:extLst>
              <a:ext uri="{FF2B5EF4-FFF2-40B4-BE49-F238E27FC236}">
                <a16:creationId xmlns:a16="http://schemas.microsoft.com/office/drawing/2014/main" id="{04AEEC9D-B1B1-6EA3-6777-C6436C295393}"/>
              </a:ext>
            </a:extLst>
          </p:cNvPr>
          <p:cNvSpPr/>
          <p:nvPr/>
        </p:nvSpPr>
        <p:spPr>
          <a:xfrm>
            <a:off x="3823372" y="343812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err="1">
                <a:solidFill>
                  <a:srgbClr val="FF0000"/>
                </a:solidFill>
              </a:rPr>
              <a:t>MeetEdgar</a:t>
            </a:r>
            <a:endParaRPr lang="de-DE" sz="1000" strike="sngStrike" dirty="0">
              <a:solidFill>
                <a:srgbClr val="FF0000"/>
              </a:solidFill>
            </a:endParaRPr>
          </a:p>
        </p:txBody>
      </p:sp>
      <p:sp>
        <p:nvSpPr>
          <p:cNvPr id="31" name="Rechteck 30">
            <a:extLst>
              <a:ext uri="{FF2B5EF4-FFF2-40B4-BE49-F238E27FC236}">
                <a16:creationId xmlns:a16="http://schemas.microsoft.com/office/drawing/2014/main" id="{3E172AFD-A96C-76AC-482E-C1F37A27520F}"/>
              </a:ext>
            </a:extLst>
          </p:cNvPr>
          <p:cNvSpPr/>
          <p:nvPr/>
        </p:nvSpPr>
        <p:spPr>
          <a:xfrm>
            <a:off x="5736086" y="343812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34" name="Rechteck 33">
            <a:extLst>
              <a:ext uri="{FF2B5EF4-FFF2-40B4-BE49-F238E27FC236}">
                <a16:creationId xmlns:a16="http://schemas.microsoft.com/office/drawing/2014/main" id="{C096B4A4-0FB6-023E-90BE-F7A4A29F4501}"/>
              </a:ext>
            </a:extLst>
          </p:cNvPr>
          <p:cNvSpPr/>
          <p:nvPr/>
        </p:nvSpPr>
        <p:spPr>
          <a:xfrm>
            <a:off x="7648799" y="3438127"/>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35" name="Rechteck 34">
            <a:extLst>
              <a:ext uri="{FF2B5EF4-FFF2-40B4-BE49-F238E27FC236}">
                <a16:creationId xmlns:a16="http://schemas.microsoft.com/office/drawing/2014/main" id="{641E1745-63A6-C379-2DC3-9B5BADC1628C}"/>
              </a:ext>
            </a:extLst>
          </p:cNvPr>
          <p:cNvSpPr/>
          <p:nvPr/>
        </p:nvSpPr>
        <p:spPr>
          <a:xfrm>
            <a:off x="1910659" y="387905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Cloud-Speicher</a:t>
            </a:r>
          </a:p>
        </p:txBody>
      </p:sp>
      <p:sp>
        <p:nvSpPr>
          <p:cNvPr id="37" name="Rechteck 36">
            <a:extLst>
              <a:ext uri="{FF2B5EF4-FFF2-40B4-BE49-F238E27FC236}">
                <a16:creationId xmlns:a16="http://schemas.microsoft.com/office/drawing/2014/main" id="{AB8091EA-AF7D-C8A2-DB8E-93023A7C8441}"/>
              </a:ext>
            </a:extLst>
          </p:cNvPr>
          <p:cNvSpPr/>
          <p:nvPr/>
        </p:nvSpPr>
        <p:spPr>
          <a:xfrm>
            <a:off x="3823372" y="387905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a:solidFill>
                  <a:srgbClr val="FF0000"/>
                </a:solidFill>
              </a:rPr>
              <a:t>Dropbox</a:t>
            </a:r>
          </a:p>
        </p:txBody>
      </p:sp>
      <p:sp>
        <p:nvSpPr>
          <p:cNvPr id="42" name="Rechteck 41">
            <a:extLst>
              <a:ext uri="{FF2B5EF4-FFF2-40B4-BE49-F238E27FC236}">
                <a16:creationId xmlns:a16="http://schemas.microsoft.com/office/drawing/2014/main" id="{6416163B-E221-3730-19F6-29A0D733BD69}"/>
              </a:ext>
            </a:extLst>
          </p:cNvPr>
          <p:cNvSpPr/>
          <p:nvPr/>
        </p:nvSpPr>
        <p:spPr>
          <a:xfrm>
            <a:off x="5736086" y="387905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67" name="Rechteck 266">
            <a:extLst>
              <a:ext uri="{FF2B5EF4-FFF2-40B4-BE49-F238E27FC236}">
                <a16:creationId xmlns:a16="http://schemas.microsoft.com/office/drawing/2014/main" id="{6A22EE57-5DFD-799B-AF03-DB4F873BEDDE}"/>
              </a:ext>
            </a:extLst>
          </p:cNvPr>
          <p:cNvSpPr/>
          <p:nvPr/>
        </p:nvSpPr>
        <p:spPr>
          <a:xfrm>
            <a:off x="7648799" y="3879055"/>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73" name="Rechteck 272">
            <a:extLst>
              <a:ext uri="{FF2B5EF4-FFF2-40B4-BE49-F238E27FC236}">
                <a16:creationId xmlns:a16="http://schemas.microsoft.com/office/drawing/2014/main" id="{00FBFD77-4426-91F5-B3FB-4D5AC163B55B}"/>
              </a:ext>
            </a:extLst>
          </p:cNvPr>
          <p:cNvSpPr/>
          <p:nvPr/>
        </p:nvSpPr>
        <p:spPr>
          <a:xfrm>
            <a:off x="1910659" y="4319984"/>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Projektmanagement</a:t>
            </a:r>
          </a:p>
        </p:txBody>
      </p:sp>
      <p:sp>
        <p:nvSpPr>
          <p:cNvPr id="274" name="Rechteck 273">
            <a:extLst>
              <a:ext uri="{FF2B5EF4-FFF2-40B4-BE49-F238E27FC236}">
                <a16:creationId xmlns:a16="http://schemas.microsoft.com/office/drawing/2014/main" id="{0E1D605C-42F9-45C9-9220-879219D7F0FD}"/>
              </a:ext>
            </a:extLst>
          </p:cNvPr>
          <p:cNvSpPr/>
          <p:nvPr/>
        </p:nvSpPr>
        <p:spPr>
          <a:xfrm>
            <a:off x="3823372" y="4319984"/>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a:solidFill>
                  <a:srgbClr val="FF0000"/>
                </a:solidFill>
              </a:rPr>
              <a:t>Asana</a:t>
            </a:r>
          </a:p>
        </p:txBody>
      </p:sp>
      <p:sp>
        <p:nvSpPr>
          <p:cNvPr id="275" name="Rechteck 274">
            <a:extLst>
              <a:ext uri="{FF2B5EF4-FFF2-40B4-BE49-F238E27FC236}">
                <a16:creationId xmlns:a16="http://schemas.microsoft.com/office/drawing/2014/main" id="{EAA9AFC0-ED5F-9197-4FFF-1914CABADE0E}"/>
              </a:ext>
            </a:extLst>
          </p:cNvPr>
          <p:cNvSpPr/>
          <p:nvPr/>
        </p:nvSpPr>
        <p:spPr>
          <a:xfrm>
            <a:off x="5736086" y="4319984"/>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76" name="Rechteck 275">
            <a:extLst>
              <a:ext uri="{FF2B5EF4-FFF2-40B4-BE49-F238E27FC236}">
                <a16:creationId xmlns:a16="http://schemas.microsoft.com/office/drawing/2014/main" id="{E5A880EC-B4B2-27E9-088B-21A19009E365}"/>
              </a:ext>
            </a:extLst>
          </p:cNvPr>
          <p:cNvSpPr/>
          <p:nvPr/>
        </p:nvSpPr>
        <p:spPr>
          <a:xfrm>
            <a:off x="7648799" y="4319984"/>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77" name="Rechteck 276">
            <a:extLst>
              <a:ext uri="{FF2B5EF4-FFF2-40B4-BE49-F238E27FC236}">
                <a16:creationId xmlns:a16="http://schemas.microsoft.com/office/drawing/2014/main" id="{B703E475-92FE-B321-525B-CFAEE6E97B1E}"/>
              </a:ext>
            </a:extLst>
          </p:cNvPr>
          <p:cNvSpPr/>
          <p:nvPr/>
        </p:nvSpPr>
        <p:spPr>
          <a:xfrm>
            <a:off x="1910659" y="4760912"/>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Rechnungswesen</a:t>
            </a:r>
          </a:p>
        </p:txBody>
      </p:sp>
      <p:sp>
        <p:nvSpPr>
          <p:cNvPr id="278" name="Rechteck 277">
            <a:extLst>
              <a:ext uri="{FF2B5EF4-FFF2-40B4-BE49-F238E27FC236}">
                <a16:creationId xmlns:a16="http://schemas.microsoft.com/office/drawing/2014/main" id="{D262612B-7FD4-5B61-2241-6000EF01A2F3}"/>
              </a:ext>
            </a:extLst>
          </p:cNvPr>
          <p:cNvSpPr/>
          <p:nvPr/>
        </p:nvSpPr>
        <p:spPr>
          <a:xfrm>
            <a:off x="3823372" y="4760912"/>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err="1">
                <a:solidFill>
                  <a:srgbClr val="FF0000"/>
                </a:solidFill>
              </a:rPr>
              <a:t>Fastbill</a:t>
            </a:r>
            <a:endParaRPr lang="de-DE" sz="1000" strike="sngStrike" dirty="0">
              <a:solidFill>
                <a:srgbClr val="FF0000"/>
              </a:solidFill>
            </a:endParaRPr>
          </a:p>
        </p:txBody>
      </p:sp>
      <p:sp>
        <p:nvSpPr>
          <p:cNvPr id="279" name="Rechteck 278">
            <a:extLst>
              <a:ext uri="{FF2B5EF4-FFF2-40B4-BE49-F238E27FC236}">
                <a16:creationId xmlns:a16="http://schemas.microsoft.com/office/drawing/2014/main" id="{83B1FEFD-2BAB-21F8-2ABA-318C8266AB65}"/>
              </a:ext>
            </a:extLst>
          </p:cNvPr>
          <p:cNvSpPr/>
          <p:nvPr/>
        </p:nvSpPr>
        <p:spPr>
          <a:xfrm>
            <a:off x="5736086" y="4760912"/>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0" name="Rechteck 279">
            <a:extLst>
              <a:ext uri="{FF2B5EF4-FFF2-40B4-BE49-F238E27FC236}">
                <a16:creationId xmlns:a16="http://schemas.microsoft.com/office/drawing/2014/main" id="{A136B73C-603C-FB94-BF6F-2D6BD0E465E6}"/>
              </a:ext>
            </a:extLst>
          </p:cNvPr>
          <p:cNvSpPr/>
          <p:nvPr/>
        </p:nvSpPr>
        <p:spPr>
          <a:xfrm>
            <a:off x="7648799" y="4760912"/>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1" name="Rechteck 280">
            <a:extLst>
              <a:ext uri="{FF2B5EF4-FFF2-40B4-BE49-F238E27FC236}">
                <a16:creationId xmlns:a16="http://schemas.microsoft.com/office/drawing/2014/main" id="{2CD14114-B39A-EBBB-0CCD-D598690E2C0D}"/>
              </a:ext>
            </a:extLst>
          </p:cNvPr>
          <p:cNvSpPr/>
          <p:nvPr/>
        </p:nvSpPr>
        <p:spPr>
          <a:xfrm>
            <a:off x="1910659" y="5201840"/>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Helpdesk / Ticket</a:t>
            </a:r>
          </a:p>
        </p:txBody>
      </p:sp>
      <p:sp>
        <p:nvSpPr>
          <p:cNvPr id="282" name="Rechteck 281">
            <a:extLst>
              <a:ext uri="{FF2B5EF4-FFF2-40B4-BE49-F238E27FC236}">
                <a16:creationId xmlns:a16="http://schemas.microsoft.com/office/drawing/2014/main" id="{869760D3-9B01-02FA-D8C5-6C332FE492F1}"/>
              </a:ext>
            </a:extLst>
          </p:cNvPr>
          <p:cNvSpPr/>
          <p:nvPr/>
        </p:nvSpPr>
        <p:spPr>
          <a:xfrm>
            <a:off x="3823372" y="5201840"/>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err="1">
                <a:solidFill>
                  <a:srgbClr val="FF0000"/>
                </a:solidFill>
              </a:rPr>
              <a:t>Intercom</a:t>
            </a:r>
            <a:endParaRPr lang="de-DE" sz="1000" strike="sngStrike" dirty="0">
              <a:solidFill>
                <a:srgbClr val="FF0000"/>
              </a:solidFill>
            </a:endParaRPr>
          </a:p>
        </p:txBody>
      </p:sp>
      <p:sp>
        <p:nvSpPr>
          <p:cNvPr id="283" name="Rechteck 282">
            <a:extLst>
              <a:ext uri="{FF2B5EF4-FFF2-40B4-BE49-F238E27FC236}">
                <a16:creationId xmlns:a16="http://schemas.microsoft.com/office/drawing/2014/main" id="{A6E7F2E9-9E0B-6803-F62C-88A87CF7FB2D}"/>
              </a:ext>
            </a:extLst>
          </p:cNvPr>
          <p:cNvSpPr/>
          <p:nvPr/>
        </p:nvSpPr>
        <p:spPr>
          <a:xfrm>
            <a:off x="5736086" y="5201840"/>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4" name="Rechteck 283">
            <a:extLst>
              <a:ext uri="{FF2B5EF4-FFF2-40B4-BE49-F238E27FC236}">
                <a16:creationId xmlns:a16="http://schemas.microsoft.com/office/drawing/2014/main" id="{BEB13EC0-7802-07DE-E890-2B40F49A942F}"/>
              </a:ext>
            </a:extLst>
          </p:cNvPr>
          <p:cNvSpPr/>
          <p:nvPr/>
        </p:nvSpPr>
        <p:spPr>
          <a:xfrm>
            <a:off x="7648799" y="5201840"/>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5" name="Rechteck 284">
            <a:extLst>
              <a:ext uri="{FF2B5EF4-FFF2-40B4-BE49-F238E27FC236}">
                <a16:creationId xmlns:a16="http://schemas.microsoft.com/office/drawing/2014/main" id="{7373AB31-8F95-3E04-8E2D-BFA331AB0F15}"/>
              </a:ext>
            </a:extLst>
          </p:cNvPr>
          <p:cNvSpPr/>
          <p:nvPr/>
        </p:nvSpPr>
        <p:spPr>
          <a:xfrm>
            <a:off x="1910659" y="5642768"/>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r>
              <a:rPr lang="de-DE" sz="1000" dirty="0">
                <a:solidFill>
                  <a:schemeClr val="tx1"/>
                </a:solidFill>
              </a:rPr>
              <a:t>Digitale Unterschrift</a:t>
            </a:r>
          </a:p>
        </p:txBody>
      </p:sp>
      <p:sp>
        <p:nvSpPr>
          <p:cNvPr id="286" name="Rechteck 285">
            <a:extLst>
              <a:ext uri="{FF2B5EF4-FFF2-40B4-BE49-F238E27FC236}">
                <a16:creationId xmlns:a16="http://schemas.microsoft.com/office/drawing/2014/main" id="{C43D4755-A358-D0D9-5A16-847876E58512}"/>
              </a:ext>
            </a:extLst>
          </p:cNvPr>
          <p:cNvSpPr/>
          <p:nvPr/>
        </p:nvSpPr>
        <p:spPr>
          <a:xfrm>
            <a:off x="3823372" y="5642768"/>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strike="sngStrike" dirty="0" err="1">
                <a:solidFill>
                  <a:srgbClr val="FF0000"/>
                </a:solidFill>
              </a:rPr>
              <a:t>Docusign</a:t>
            </a:r>
            <a:endParaRPr lang="de-DE" sz="1000" strike="sngStrike" dirty="0">
              <a:solidFill>
                <a:srgbClr val="FF0000"/>
              </a:solidFill>
            </a:endParaRPr>
          </a:p>
        </p:txBody>
      </p:sp>
      <p:sp>
        <p:nvSpPr>
          <p:cNvPr id="287" name="Rechteck 286">
            <a:extLst>
              <a:ext uri="{FF2B5EF4-FFF2-40B4-BE49-F238E27FC236}">
                <a16:creationId xmlns:a16="http://schemas.microsoft.com/office/drawing/2014/main" id="{5B266B42-FE0E-196A-EE33-121A185EBCE5}"/>
              </a:ext>
            </a:extLst>
          </p:cNvPr>
          <p:cNvSpPr/>
          <p:nvPr/>
        </p:nvSpPr>
        <p:spPr>
          <a:xfrm>
            <a:off x="5736086" y="5642768"/>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8" name="Rechteck 287">
            <a:extLst>
              <a:ext uri="{FF2B5EF4-FFF2-40B4-BE49-F238E27FC236}">
                <a16:creationId xmlns:a16="http://schemas.microsoft.com/office/drawing/2014/main" id="{F6006E20-940F-51F3-81CF-DC28ACFA0CDF}"/>
              </a:ext>
            </a:extLst>
          </p:cNvPr>
          <p:cNvSpPr/>
          <p:nvPr/>
        </p:nvSpPr>
        <p:spPr>
          <a:xfrm>
            <a:off x="7648799" y="5642768"/>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89" name="Rechteck 288">
            <a:extLst>
              <a:ext uri="{FF2B5EF4-FFF2-40B4-BE49-F238E27FC236}">
                <a16:creationId xmlns:a16="http://schemas.microsoft.com/office/drawing/2014/main" id="{BDFCCC7C-63F4-6569-5A45-D77B117E25E0}"/>
              </a:ext>
            </a:extLst>
          </p:cNvPr>
          <p:cNvSpPr/>
          <p:nvPr/>
        </p:nvSpPr>
        <p:spPr>
          <a:xfrm>
            <a:off x="1910659" y="6083696"/>
            <a:ext cx="3825426"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r">
              <a:spcBef>
                <a:spcPts val="600"/>
              </a:spcBef>
            </a:pPr>
            <a:r>
              <a:rPr lang="de-DE" sz="1000" b="1" dirty="0">
                <a:solidFill>
                  <a:schemeClr val="tx1"/>
                </a:solidFill>
              </a:rPr>
              <a:t>Summe</a:t>
            </a:r>
          </a:p>
        </p:txBody>
      </p:sp>
      <p:sp>
        <p:nvSpPr>
          <p:cNvPr id="291" name="Rechteck 290">
            <a:extLst>
              <a:ext uri="{FF2B5EF4-FFF2-40B4-BE49-F238E27FC236}">
                <a16:creationId xmlns:a16="http://schemas.microsoft.com/office/drawing/2014/main" id="{3AC3A8C7-86C4-BE46-E786-D5BE3E8B6307}"/>
              </a:ext>
            </a:extLst>
          </p:cNvPr>
          <p:cNvSpPr/>
          <p:nvPr/>
        </p:nvSpPr>
        <p:spPr>
          <a:xfrm>
            <a:off x="5736086" y="6083696"/>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292" name="Rechteck 291">
            <a:extLst>
              <a:ext uri="{FF2B5EF4-FFF2-40B4-BE49-F238E27FC236}">
                <a16:creationId xmlns:a16="http://schemas.microsoft.com/office/drawing/2014/main" id="{2139F009-22CA-2E19-63E4-2C0D12ECBADD}"/>
              </a:ext>
            </a:extLst>
          </p:cNvPr>
          <p:cNvSpPr/>
          <p:nvPr/>
        </p:nvSpPr>
        <p:spPr>
          <a:xfrm>
            <a:off x="7648799" y="6083696"/>
            <a:ext cx="1912713" cy="44092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000" dirty="0">
              <a:solidFill>
                <a:schemeClr val="tx1"/>
              </a:solidFill>
            </a:endParaRPr>
          </a:p>
        </p:txBody>
      </p:sp>
      <p:sp>
        <p:nvSpPr>
          <p:cNvPr id="16" name="Rechteck 15">
            <a:extLst>
              <a:ext uri="{FF2B5EF4-FFF2-40B4-BE49-F238E27FC236}">
                <a16:creationId xmlns:a16="http://schemas.microsoft.com/office/drawing/2014/main" id="{9B71BD90-7D6A-5293-3CF3-9D923773E585}"/>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 </a:t>
            </a:r>
            <a:br>
              <a:rPr lang="de-DE" sz="900" b="1" dirty="0">
                <a:solidFill>
                  <a:schemeClr val="bg1">
                    <a:lumMod val="75000"/>
                  </a:schemeClr>
                </a:solidFill>
              </a:rPr>
            </a:br>
            <a:r>
              <a:rPr lang="de-DE" sz="900" b="1" dirty="0">
                <a:solidFill>
                  <a:schemeClr val="bg1">
                    <a:lumMod val="75000"/>
                  </a:schemeClr>
                </a:solidFill>
              </a:rPr>
              <a:t>begeistern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p:txBody>
      </p:sp>
      <p:pic>
        <p:nvPicPr>
          <p:cNvPr id="36" name="Grafik 35">
            <a:extLst>
              <a:ext uri="{FF2B5EF4-FFF2-40B4-BE49-F238E27FC236}">
                <a16:creationId xmlns:a16="http://schemas.microsoft.com/office/drawing/2014/main" id="{47DB5740-745C-B4CA-22EE-B9630571F7AD}"/>
              </a:ext>
            </a:extLst>
          </p:cNvPr>
          <p:cNvPicPr>
            <a:picLocks noChangeAspect="1"/>
          </p:cNvPicPr>
          <p:nvPr/>
        </p:nvPicPr>
        <p:blipFill>
          <a:blip r:embed="rId4"/>
          <a:stretch>
            <a:fillRect/>
          </a:stretch>
        </p:blipFill>
        <p:spPr>
          <a:xfrm>
            <a:off x="468313" y="853035"/>
            <a:ext cx="974035" cy="1411200"/>
          </a:xfrm>
          <a:prstGeom prst="rect">
            <a:avLst/>
          </a:prstGeom>
        </p:spPr>
      </p:pic>
    </p:spTree>
    <p:extLst>
      <p:ext uri="{BB962C8B-B14F-4D97-AF65-F5344CB8AC3E}">
        <p14:creationId xmlns:p14="http://schemas.microsoft.com/office/powerpoint/2010/main" val="854703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DF562-5AC0-1172-2F1A-D1DA13413F32}"/>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E1C400E3-C5B4-943B-2166-F93674C52822}"/>
              </a:ext>
            </a:extLst>
          </p:cNvPr>
          <p:cNvSpPr txBox="1"/>
          <p:nvPr/>
        </p:nvSpPr>
        <p:spPr>
          <a:xfrm>
            <a:off x="311294" y="1"/>
            <a:ext cx="4641705" cy="685800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Warum Zoho CRM?</a:t>
            </a:r>
          </a:p>
        </p:txBody>
      </p:sp>
      <p:sp>
        <p:nvSpPr>
          <p:cNvPr id="26" name="Titel 25">
            <a:extLst>
              <a:ext uri="{FF2B5EF4-FFF2-40B4-BE49-F238E27FC236}">
                <a16:creationId xmlns:a16="http://schemas.microsoft.com/office/drawing/2014/main" id="{99190465-6D71-FA81-93E3-9BE3151CE565}"/>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Zoho CRM</a:t>
            </a:r>
          </a:p>
        </p:txBody>
      </p:sp>
      <p:sp>
        <p:nvSpPr>
          <p:cNvPr id="3" name="Fußzeilenplatzhalter 2">
            <a:extLst>
              <a:ext uri="{FF2B5EF4-FFF2-40B4-BE49-F238E27FC236}">
                <a16:creationId xmlns:a16="http://schemas.microsoft.com/office/drawing/2014/main" id="{3D175C40-E883-6D76-4075-A8AA9514B49A}"/>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2539E395-F6D1-E7FD-1477-D1BC1E766CE0}"/>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9195F9F7-8754-5E0F-1FE5-1310D03D8162}"/>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
        <p:nvSpPr>
          <p:cNvPr id="4" name="Foliennummernplatzhalter 3">
            <a:extLst>
              <a:ext uri="{FF2B5EF4-FFF2-40B4-BE49-F238E27FC236}">
                <a16:creationId xmlns:a16="http://schemas.microsoft.com/office/drawing/2014/main" id="{33C10A33-E7BC-BD7D-440C-6798656D6B40}"/>
              </a:ext>
            </a:extLst>
          </p:cNvPr>
          <p:cNvSpPr>
            <a:spLocks noGrp="1"/>
          </p:cNvSpPr>
          <p:nvPr>
            <p:ph type="sldNum" sz="quarter" idx="12"/>
          </p:nvPr>
        </p:nvSpPr>
        <p:spPr/>
        <p:txBody>
          <a:bodyPr/>
          <a:lstStyle/>
          <a:p>
            <a:r>
              <a:rPr lang="de-DE"/>
              <a:t>| </a:t>
            </a:r>
            <a:fld id="{9B27871B-0A92-486B-8675-F9E98A4A52EF}" type="slidenum">
              <a:rPr smtClean="0"/>
              <a:pPr/>
              <a:t>25</a:t>
            </a:fld>
            <a:endParaRPr dirty="0"/>
          </a:p>
        </p:txBody>
      </p:sp>
      <p:pic>
        <p:nvPicPr>
          <p:cNvPr id="12" name="Grafik 11">
            <a:extLst>
              <a:ext uri="{FF2B5EF4-FFF2-40B4-BE49-F238E27FC236}">
                <a16:creationId xmlns:a16="http://schemas.microsoft.com/office/drawing/2014/main" id="{9E59185E-ABA2-29DC-39E6-959C96537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D5994BC2-D8C7-DD23-62B9-3BB4E3A1DB57}"/>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085619FD-9F2A-095D-961F-358A6442E8B9}"/>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A742BDF2-F80D-AFCD-38C7-99A0FD139A57}"/>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FBC874BA-FBE5-185A-01CF-A9D9E5A87E85}"/>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3E04251C-93C9-851F-B150-EFD08D2257B3}"/>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8209D179-596B-1CBF-4216-16A0AAE1120F}"/>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8B82F459-635E-79BC-AA31-7EC1B58B782F}"/>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DC2A49A2-62C1-DF2B-B80A-15E925921A9D}"/>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9FDAF8BA-5E30-A897-D977-5FA6F8527A42}"/>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392F6A84-70DB-E755-AB3D-91A50EA323A9}"/>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B6EE795B-A0BE-0C4F-1A52-FD31BF4991E6}"/>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1941DAB0-2FCC-FED8-3396-16094702405F}"/>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A88E04E1-7602-44D3-EF09-28A95D6D326F}"/>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85997FE3-4F63-1B01-ED89-221EFA5A8C3E}"/>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EF9C51B7-AFD2-E845-C565-A00357B2A51E}"/>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F8AF3DA8-6924-85DD-0182-99A7D8AD2A5E}"/>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11B23B44-9281-9413-C746-A0331F64B709}"/>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627B694A-99DE-29A8-8FE8-BC76413B90D1}"/>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A64A231B-90E6-B81B-4FF6-A448C1293AB5}"/>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5B08FDE9-776F-95F8-777F-7AB8B850A144}"/>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89323E3C-410D-FD64-C98D-5613E55E15CF}"/>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246488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dirty="0"/>
              <a:t>| </a:t>
            </a:r>
            <a:fld id="{9B27871B-0A92-486B-8675-F9E98A4A52EF}" type="slidenum">
              <a:rPr lang="de-DE" smtClean="0"/>
              <a:pPr/>
              <a:t>26</a:t>
            </a:fld>
            <a:endParaRPr lang="de-DE" dirty="0"/>
          </a:p>
        </p:txBody>
      </p:sp>
      <p:sp>
        <p:nvSpPr>
          <p:cNvPr id="10" name="Rechteck 9">
            <a:extLst>
              <a:ext uri="{FF2B5EF4-FFF2-40B4-BE49-F238E27FC236}">
                <a16:creationId xmlns:a16="http://schemas.microsoft.com/office/drawing/2014/main" id="{3AD0DEB3-1071-4B0B-80CA-A9403D13EAFB}"/>
              </a:ext>
            </a:extLst>
          </p:cNvPr>
          <p:cNvSpPr/>
          <p:nvPr/>
        </p:nvSpPr>
        <p:spPr>
          <a:xfrm>
            <a:off x="346076" y="885825"/>
            <a:ext cx="9213850" cy="5638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A25DB0A3-566F-4E88-B6D5-D022FC27439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BF84C703-2F90-49B7-BC97-D9DB80C1EBB0}"/>
              </a:ext>
            </a:extLst>
          </p:cNvPr>
          <p:cNvSpPr>
            <a:spLocks noGrp="1"/>
          </p:cNvSpPr>
          <p:nvPr>
            <p:ph type="title"/>
          </p:nvPr>
        </p:nvSpPr>
        <p:spPr>
          <a:xfrm>
            <a:off x="344488" y="513913"/>
            <a:ext cx="8378171" cy="221599"/>
          </a:xfrm>
        </p:spPr>
        <p:txBody>
          <a:bodyPr wrap="square">
            <a:spAutoFit/>
          </a:bodyPr>
          <a:lstStyle/>
          <a:p>
            <a:r>
              <a:rPr lang="de-DE" sz="1600" dirty="0"/>
              <a:t>Über 2.000 verschiedene CRM-Systeme</a:t>
            </a:r>
          </a:p>
        </p:txBody>
      </p:sp>
      <p:pic>
        <p:nvPicPr>
          <p:cNvPr id="64" name="Grafik 63">
            <a:extLst>
              <a:ext uri="{FF2B5EF4-FFF2-40B4-BE49-F238E27FC236}">
                <a16:creationId xmlns:a16="http://schemas.microsoft.com/office/drawing/2014/main" id="{1C657666-2521-FB48-8371-54DC5A6373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6" name="Picture 3">
            <a:extLst>
              <a:ext uri="{FF2B5EF4-FFF2-40B4-BE49-F238E27FC236}">
                <a16:creationId xmlns:a16="http://schemas.microsoft.com/office/drawing/2014/main" id="{550D1F70-A35F-385F-9672-C9E4D2C1AF5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331" t="5971" r="7879" b="7184"/>
          <a:stretch>
            <a:fillRect/>
          </a:stretch>
        </p:blipFill>
        <p:spPr bwMode="auto">
          <a:xfrm>
            <a:off x="517626" y="1125247"/>
            <a:ext cx="8870745" cy="5249065"/>
          </a:xfrm>
          <a:prstGeom prst="rect">
            <a:avLst/>
          </a:prstGeom>
          <a:noFill/>
          <a:extLst>
            <a:ext uri="{909E8E84-426E-40DD-AFC4-6F175D3DCCD1}">
              <a14:hiddenFill xmlns:a14="http://schemas.microsoft.com/office/drawing/2010/main">
                <a:solidFill>
                  <a:srgbClr val="FFFFFF"/>
                </a:solidFill>
              </a14:hiddenFill>
            </a:ext>
          </a:extLst>
        </p:spPr>
      </p:pic>
      <p:sp>
        <p:nvSpPr>
          <p:cNvPr id="7" name="Titel 25">
            <a:extLst>
              <a:ext uri="{FF2B5EF4-FFF2-40B4-BE49-F238E27FC236}">
                <a16:creationId xmlns:a16="http://schemas.microsoft.com/office/drawing/2014/main" id="{A68B460C-0B68-5A1F-ED12-AFD7637C12CC}"/>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36244281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C994A-E357-DBC8-7505-693F23D1955D}"/>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9736E592-C334-2749-96A8-2E226144E1A4}"/>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1B1FD001-900F-7FE4-D2D7-894410427707}"/>
              </a:ext>
            </a:extLst>
          </p:cNvPr>
          <p:cNvSpPr>
            <a:spLocks noGrp="1"/>
          </p:cNvSpPr>
          <p:nvPr>
            <p:ph type="sldNum" sz="quarter" idx="12"/>
          </p:nvPr>
        </p:nvSpPr>
        <p:spPr/>
        <p:txBody>
          <a:bodyPr/>
          <a:lstStyle/>
          <a:p>
            <a:r>
              <a:rPr lang="de-DE" dirty="0"/>
              <a:t>| </a:t>
            </a:r>
            <a:fld id="{9B27871B-0A92-486B-8675-F9E98A4A52EF}" type="slidenum">
              <a:rPr lang="de-DE" smtClean="0"/>
              <a:pPr/>
              <a:t>27</a:t>
            </a:fld>
            <a:endParaRPr lang="de-DE" dirty="0"/>
          </a:p>
        </p:txBody>
      </p:sp>
      <p:sp>
        <p:nvSpPr>
          <p:cNvPr id="10" name="Rechteck 9">
            <a:extLst>
              <a:ext uri="{FF2B5EF4-FFF2-40B4-BE49-F238E27FC236}">
                <a16:creationId xmlns:a16="http://schemas.microsoft.com/office/drawing/2014/main" id="{1FA46942-2313-33D2-6661-E30187D168C6}"/>
              </a:ext>
            </a:extLst>
          </p:cNvPr>
          <p:cNvSpPr/>
          <p:nvPr/>
        </p:nvSpPr>
        <p:spPr>
          <a:xfrm>
            <a:off x="346076" y="1245824"/>
            <a:ext cx="2168462" cy="263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p:txBody>
      </p:sp>
      <p:sp>
        <p:nvSpPr>
          <p:cNvPr id="2" name="Datumsplatzhalter 1">
            <a:extLst>
              <a:ext uri="{FF2B5EF4-FFF2-40B4-BE49-F238E27FC236}">
                <a16:creationId xmlns:a16="http://schemas.microsoft.com/office/drawing/2014/main" id="{E79C1017-CDAD-0ECA-7658-2E8BE102A8A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3FF3026A-D822-9D7E-8412-53F20EE09BBF}"/>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CRM-Anbieter, mit mehr als 20 Jahre am Markt sind</a:t>
            </a:r>
          </a:p>
        </p:txBody>
      </p:sp>
      <p:sp>
        <p:nvSpPr>
          <p:cNvPr id="12" name="Titel 25">
            <a:extLst>
              <a:ext uri="{FF2B5EF4-FFF2-40B4-BE49-F238E27FC236}">
                <a16:creationId xmlns:a16="http://schemas.microsoft.com/office/drawing/2014/main" id="{426183D8-7C80-1401-1668-A3AF8F9E0FC9}"/>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105EA8B0-35CE-0D66-E784-8CBF51529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6" name="Rechteck 5">
            <a:extLst>
              <a:ext uri="{FF2B5EF4-FFF2-40B4-BE49-F238E27FC236}">
                <a16:creationId xmlns:a16="http://schemas.microsoft.com/office/drawing/2014/main" id="{7B29CCBF-472E-081F-7166-8B287B3A1AF1}"/>
              </a:ext>
            </a:extLst>
          </p:cNvPr>
          <p:cNvSpPr/>
          <p:nvPr/>
        </p:nvSpPr>
        <p:spPr>
          <a:xfrm>
            <a:off x="344490"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Oracle</a:t>
            </a:r>
          </a:p>
        </p:txBody>
      </p:sp>
      <p:sp>
        <p:nvSpPr>
          <p:cNvPr id="8" name="Rechteck 7">
            <a:extLst>
              <a:ext uri="{FF2B5EF4-FFF2-40B4-BE49-F238E27FC236}">
                <a16:creationId xmlns:a16="http://schemas.microsoft.com/office/drawing/2014/main" id="{93A6DD34-E72C-10F2-318B-D321A352042E}"/>
              </a:ext>
            </a:extLst>
          </p:cNvPr>
          <p:cNvSpPr/>
          <p:nvPr/>
        </p:nvSpPr>
        <p:spPr>
          <a:xfrm>
            <a:off x="2693746"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err="1">
                <a:solidFill>
                  <a:srgbClr val="44536F"/>
                </a:solidFill>
              </a:rPr>
              <a:t>salesforce</a:t>
            </a:r>
            <a:endParaRPr lang="de-DE" sz="1200" b="1" dirty="0">
              <a:solidFill>
                <a:srgbClr val="44536F"/>
              </a:solidFill>
            </a:endParaRPr>
          </a:p>
        </p:txBody>
      </p:sp>
      <p:sp>
        <p:nvSpPr>
          <p:cNvPr id="9" name="Rechteck 8">
            <a:extLst>
              <a:ext uri="{FF2B5EF4-FFF2-40B4-BE49-F238E27FC236}">
                <a16:creationId xmlns:a16="http://schemas.microsoft.com/office/drawing/2014/main" id="{D5E886C1-437F-F5ED-BB2C-8D539DB6B116}"/>
              </a:ext>
            </a:extLst>
          </p:cNvPr>
          <p:cNvSpPr/>
          <p:nvPr/>
        </p:nvSpPr>
        <p:spPr>
          <a:xfrm>
            <a:off x="5043001"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Microsoft</a:t>
            </a:r>
          </a:p>
        </p:txBody>
      </p:sp>
      <p:sp>
        <p:nvSpPr>
          <p:cNvPr id="13" name="Rechteck 12">
            <a:extLst>
              <a:ext uri="{FF2B5EF4-FFF2-40B4-BE49-F238E27FC236}">
                <a16:creationId xmlns:a16="http://schemas.microsoft.com/office/drawing/2014/main" id="{FD2BA60E-4DA3-F997-A647-B0469F2BC49E}"/>
              </a:ext>
            </a:extLst>
          </p:cNvPr>
          <p:cNvSpPr/>
          <p:nvPr/>
        </p:nvSpPr>
        <p:spPr>
          <a:xfrm>
            <a:off x="7392257" y="885824"/>
            <a:ext cx="2169256"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Zoho</a:t>
            </a:r>
          </a:p>
        </p:txBody>
      </p:sp>
      <p:sp>
        <p:nvSpPr>
          <p:cNvPr id="14" name="Rechteck 13">
            <a:extLst>
              <a:ext uri="{FF2B5EF4-FFF2-40B4-BE49-F238E27FC236}">
                <a16:creationId xmlns:a16="http://schemas.microsoft.com/office/drawing/2014/main" id="{BD908060-DCFA-1E07-C31B-3D72D2E577A0}"/>
              </a:ext>
            </a:extLst>
          </p:cNvPr>
          <p:cNvSpPr/>
          <p:nvPr/>
        </p:nvSpPr>
        <p:spPr>
          <a:xfrm>
            <a:off x="2694538" y="1245824"/>
            <a:ext cx="2168462" cy="263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p:txBody>
      </p:sp>
      <p:sp>
        <p:nvSpPr>
          <p:cNvPr id="15" name="Rechteck 14">
            <a:extLst>
              <a:ext uri="{FF2B5EF4-FFF2-40B4-BE49-F238E27FC236}">
                <a16:creationId xmlns:a16="http://schemas.microsoft.com/office/drawing/2014/main" id="{46DB8D53-3AA4-C741-8C39-D8858EE09A8F}"/>
              </a:ext>
            </a:extLst>
          </p:cNvPr>
          <p:cNvSpPr/>
          <p:nvPr/>
        </p:nvSpPr>
        <p:spPr>
          <a:xfrm>
            <a:off x="5043001" y="1245824"/>
            <a:ext cx="2168462" cy="263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p:txBody>
      </p:sp>
      <p:sp>
        <p:nvSpPr>
          <p:cNvPr id="16" name="Rechteck 15">
            <a:extLst>
              <a:ext uri="{FF2B5EF4-FFF2-40B4-BE49-F238E27FC236}">
                <a16:creationId xmlns:a16="http://schemas.microsoft.com/office/drawing/2014/main" id="{A6118CBC-5568-7644-ECD5-942B00190714}"/>
              </a:ext>
            </a:extLst>
          </p:cNvPr>
          <p:cNvSpPr/>
          <p:nvPr/>
        </p:nvSpPr>
        <p:spPr>
          <a:xfrm>
            <a:off x="7391464" y="1245824"/>
            <a:ext cx="2168462" cy="26394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rgbClr val="44536F"/>
              </a:solidFill>
            </a:endParaRPr>
          </a:p>
        </p:txBody>
      </p:sp>
      <p:pic>
        <p:nvPicPr>
          <p:cNvPr id="5" name="Picture 3">
            <a:extLst>
              <a:ext uri="{FF2B5EF4-FFF2-40B4-BE49-F238E27FC236}">
                <a16:creationId xmlns:a16="http://schemas.microsoft.com/office/drawing/2014/main" id="{D3809D82-FB00-D52C-4070-865F7B85832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2315" t="39217" r="9955" b="36856"/>
          <a:stretch>
            <a:fillRect/>
          </a:stretch>
        </p:blipFill>
        <p:spPr bwMode="auto">
          <a:xfrm>
            <a:off x="5533599" y="2106853"/>
            <a:ext cx="1194578" cy="920394"/>
          </a:xfrm>
          <a:prstGeom prst="rect">
            <a:avLst/>
          </a:prstGeom>
          <a:noFill/>
          <a:ln w="3175">
            <a:noFill/>
          </a:ln>
          <a:extLst>
            <a:ext uri="{909E8E84-426E-40DD-AFC4-6F175D3DCCD1}">
              <a14:hiddenFill xmlns:a14="http://schemas.microsoft.com/office/drawing/2010/main">
                <a:solidFill>
                  <a:srgbClr val="FFFFFF"/>
                </a:solidFill>
              </a14:hiddenFill>
            </a:ext>
          </a:extLst>
        </p:spPr>
      </p:pic>
      <p:pic>
        <p:nvPicPr>
          <p:cNvPr id="24" name="Picture 3">
            <a:extLst>
              <a:ext uri="{FF2B5EF4-FFF2-40B4-BE49-F238E27FC236}">
                <a16:creationId xmlns:a16="http://schemas.microsoft.com/office/drawing/2014/main" id="{5E535D33-EF4D-AF1C-C5B2-AE5E3260825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071" t="37253" r="36346" b="36038"/>
          <a:stretch>
            <a:fillRect/>
          </a:stretch>
        </p:blipFill>
        <p:spPr bwMode="auto">
          <a:xfrm>
            <a:off x="3105493" y="2024434"/>
            <a:ext cx="1353618" cy="1002813"/>
          </a:xfrm>
          <a:prstGeom prst="rect">
            <a:avLst/>
          </a:prstGeom>
          <a:noFill/>
          <a:ln w="3175">
            <a:noFill/>
          </a:ln>
          <a:extLst>
            <a:ext uri="{909E8E84-426E-40DD-AFC4-6F175D3DCCD1}">
              <a14:hiddenFill xmlns:a14="http://schemas.microsoft.com/office/drawing/2010/main">
                <a:solidFill>
                  <a:srgbClr val="FFFFFF"/>
                </a:solidFill>
              </a14:hiddenFill>
            </a:ext>
          </a:extLst>
        </p:spPr>
      </p:pic>
      <p:pic>
        <p:nvPicPr>
          <p:cNvPr id="25" name="Picture 3">
            <a:extLst>
              <a:ext uri="{FF2B5EF4-FFF2-40B4-BE49-F238E27FC236}">
                <a16:creationId xmlns:a16="http://schemas.microsoft.com/office/drawing/2014/main" id="{B6369E58-1D74-A60A-956F-7E5F162AF5B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502" t="42012" r="66285" b="40614"/>
          <a:stretch>
            <a:fillRect/>
          </a:stretch>
        </p:blipFill>
        <p:spPr bwMode="auto">
          <a:xfrm>
            <a:off x="813474" y="2245802"/>
            <a:ext cx="1230489" cy="549443"/>
          </a:xfrm>
          <a:prstGeom prst="rect">
            <a:avLst/>
          </a:prstGeom>
          <a:noFill/>
          <a:ln w="3175">
            <a:noFill/>
          </a:ln>
          <a:extLst>
            <a:ext uri="{909E8E84-426E-40DD-AFC4-6F175D3DCCD1}">
              <a14:hiddenFill xmlns:a14="http://schemas.microsoft.com/office/drawing/2010/main">
                <a:solidFill>
                  <a:srgbClr val="FFFFFF"/>
                </a:solidFill>
              </a14:hiddenFill>
            </a:ext>
          </a:extLst>
        </p:spPr>
      </p:pic>
      <p:pic>
        <p:nvPicPr>
          <p:cNvPr id="26" name="Grafik 25">
            <a:extLst>
              <a:ext uri="{FF2B5EF4-FFF2-40B4-BE49-F238E27FC236}">
                <a16:creationId xmlns:a16="http://schemas.microsoft.com/office/drawing/2014/main" id="{9629314F-061F-B92D-127A-E5A0D462F6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24056" y="2168052"/>
            <a:ext cx="1500099" cy="622471"/>
          </a:xfrm>
          <a:prstGeom prst="rect">
            <a:avLst/>
          </a:prstGeom>
        </p:spPr>
      </p:pic>
      <p:sp>
        <p:nvSpPr>
          <p:cNvPr id="27" name="Rechteck 26">
            <a:extLst>
              <a:ext uri="{FF2B5EF4-FFF2-40B4-BE49-F238E27FC236}">
                <a16:creationId xmlns:a16="http://schemas.microsoft.com/office/drawing/2014/main" id="{DB10FD6F-EF59-56C0-5615-472928148A8A}"/>
              </a:ext>
            </a:extLst>
          </p:cNvPr>
          <p:cNvSpPr/>
          <p:nvPr/>
        </p:nvSpPr>
        <p:spPr>
          <a:xfrm>
            <a:off x="346075" y="4232890"/>
            <a:ext cx="6865387" cy="229173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Groß-Unternehmen</a:t>
            </a:r>
          </a:p>
        </p:txBody>
      </p:sp>
      <p:sp>
        <p:nvSpPr>
          <p:cNvPr id="30" name="Rechteck 29">
            <a:extLst>
              <a:ext uri="{FF2B5EF4-FFF2-40B4-BE49-F238E27FC236}">
                <a16:creationId xmlns:a16="http://schemas.microsoft.com/office/drawing/2014/main" id="{AFFCF9CD-67D2-4EF0-93D5-65EF9DAF32A5}"/>
              </a:ext>
            </a:extLst>
          </p:cNvPr>
          <p:cNvSpPr/>
          <p:nvPr/>
        </p:nvSpPr>
        <p:spPr>
          <a:xfrm>
            <a:off x="7391464" y="4232890"/>
            <a:ext cx="2168462" cy="229173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Kleine und mittelständische Unternehmen</a:t>
            </a:r>
          </a:p>
        </p:txBody>
      </p:sp>
    </p:spTree>
    <p:extLst>
      <p:ext uri="{BB962C8B-B14F-4D97-AF65-F5344CB8AC3E}">
        <p14:creationId xmlns:p14="http://schemas.microsoft.com/office/powerpoint/2010/main" val="4116093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3E935-F322-9395-B7E3-52E5470A5CD0}"/>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8BAB0313-3A64-5CA9-8A3C-95B06F9FF959}"/>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0B441BA5-D3E8-D7A9-7905-D3E0F56CA12F}"/>
              </a:ext>
            </a:extLst>
          </p:cNvPr>
          <p:cNvSpPr>
            <a:spLocks noGrp="1"/>
          </p:cNvSpPr>
          <p:nvPr>
            <p:ph type="sldNum" sz="quarter" idx="12"/>
          </p:nvPr>
        </p:nvSpPr>
        <p:spPr/>
        <p:txBody>
          <a:bodyPr/>
          <a:lstStyle/>
          <a:p>
            <a:r>
              <a:rPr lang="de-DE" dirty="0"/>
              <a:t>| </a:t>
            </a:r>
            <a:fld id="{9B27871B-0A92-486B-8675-F9E98A4A52EF}" type="slidenum">
              <a:rPr lang="de-DE" smtClean="0"/>
              <a:pPr/>
              <a:t>28</a:t>
            </a:fld>
            <a:endParaRPr lang="de-DE" dirty="0"/>
          </a:p>
        </p:txBody>
      </p:sp>
      <p:sp>
        <p:nvSpPr>
          <p:cNvPr id="10" name="Rechteck 9">
            <a:extLst>
              <a:ext uri="{FF2B5EF4-FFF2-40B4-BE49-F238E27FC236}">
                <a16:creationId xmlns:a16="http://schemas.microsoft.com/office/drawing/2014/main" id="{BEE9D146-D30B-DC59-51AA-ED9961EA6F75}"/>
              </a:ext>
            </a:extLst>
          </p:cNvPr>
          <p:cNvSpPr/>
          <p:nvPr/>
        </p:nvSpPr>
        <p:spPr>
          <a:xfrm>
            <a:off x="346076" y="885825"/>
            <a:ext cx="9213850"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FF725C26-CB9E-B41D-99C0-15107CAA4288}"/>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0CB8EE61-98EA-1606-888A-9EED331ECB39}"/>
              </a:ext>
            </a:extLst>
          </p:cNvPr>
          <p:cNvSpPr>
            <a:spLocks noGrp="1"/>
          </p:cNvSpPr>
          <p:nvPr>
            <p:ph type="title"/>
          </p:nvPr>
        </p:nvSpPr>
        <p:spPr>
          <a:xfrm>
            <a:off x="344488" y="513913"/>
            <a:ext cx="8378171" cy="221599"/>
          </a:xfrm>
        </p:spPr>
        <p:txBody>
          <a:bodyPr wrap="square">
            <a:spAutoFit/>
          </a:bodyPr>
          <a:lstStyle/>
          <a:p>
            <a:r>
              <a:rPr lang="de-DE" sz="1600" dirty="0"/>
              <a:t>Zoho CRM – The Single Source </a:t>
            </a:r>
            <a:r>
              <a:rPr lang="de-DE" sz="1600" dirty="0" err="1"/>
              <a:t>of</a:t>
            </a:r>
            <a:r>
              <a:rPr lang="de-DE" sz="1600" dirty="0"/>
              <a:t> Truth (SSOT)</a:t>
            </a:r>
          </a:p>
        </p:txBody>
      </p:sp>
      <p:pic>
        <p:nvPicPr>
          <p:cNvPr id="64" name="Grafik 63">
            <a:extLst>
              <a:ext uri="{FF2B5EF4-FFF2-40B4-BE49-F238E27FC236}">
                <a16:creationId xmlns:a16="http://schemas.microsoft.com/office/drawing/2014/main" id="{768FC7F8-197F-DCF8-3D84-7B9AD344B6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5" name="Grafik 4">
            <a:extLst>
              <a:ext uri="{FF2B5EF4-FFF2-40B4-BE49-F238E27FC236}">
                <a16:creationId xmlns:a16="http://schemas.microsoft.com/office/drawing/2014/main" id="{63D3635A-2662-455D-FBDE-8005A39D7CBC}"/>
              </a:ext>
            </a:extLst>
          </p:cNvPr>
          <p:cNvPicPr>
            <a:picLocks noChangeAspect="1"/>
          </p:cNvPicPr>
          <p:nvPr/>
        </p:nvPicPr>
        <p:blipFill>
          <a:blip r:embed="rId4"/>
          <a:stretch>
            <a:fillRect/>
          </a:stretch>
        </p:blipFill>
        <p:spPr>
          <a:xfrm>
            <a:off x="1209293" y="1423761"/>
            <a:ext cx="7772400" cy="4179583"/>
          </a:xfrm>
          <a:prstGeom prst="rect">
            <a:avLst/>
          </a:prstGeom>
        </p:spPr>
      </p:pic>
      <p:sp>
        <p:nvSpPr>
          <p:cNvPr id="6" name="Titel 25">
            <a:extLst>
              <a:ext uri="{FF2B5EF4-FFF2-40B4-BE49-F238E27FC236}">
                <a16:creationId xmlns:a16="http://schemas.microsoft.com/office/drawing/2014/main" id="{8BA527BD-7692-A146-0123-F881DAFB6D87}"/>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2363407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00770-0463-6F86-6FE1-EA6ADF687940}"/>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6E5F55E-3F40-5144-D195-D7C7B91B4133}"/>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91C04580-EEB2-DD0F-A767-805435481BE1}"/>
              </a:ext>
            </a:extLst>
          </p:cNvPr>
          <p:cNvSpPr>
            <a:spLocks noGrp="1"/>
          </p:cNvSpPr>
          <p:nvPr>
            <p:ph type="sldNum" sz="quarter" idx="12"/>
          </p:nvPr>
        </p:nvSpPr>
        <p:spPr/>
        <p:txBody>
          <a:bodyPr/>
          <a:lstStyle/>
          <a:p>
            <a:r>
              <a:rPr lang="de-DE" dirty="0"/>
              <a:t>| </a:t>
            </a:r>
            <a:fld id="{9B27871B-0A92-486B-8675-F9E98A4A52EF}" type="slidenum">
              <a:rPr lang="de-DE" smtClean="0"/>
              <a:pPr/>
              <a:t>29</a:t>
            </a:fld>
            <a:endParaRPr lang="de-DE" dirty="0"/>
          </a:p>
        </p:txBody>
      </p:sp>
      <p:sp>
        <p:nvSpPr>
          <p:cNvPr id="10" name="Rechteck 9">
            <a:extLst>
              <a:ext uri="{FF2B5EF4-FFF2-40B4-BE49-F238E27FC236}">
                <a16:creationId xmlns:a16="http://schemas.microsoft.com/office/drawing/2014/main" id="{73F947DF-2584-AEE9-48FB-111425422C72}"/>
              </a:ext>
            </a:extLst>
          </p:cNvPr>
          <p:cNvSpPr/>
          <p:nvPr/>
        </p:nvSpPr>
        <p:spPr>
          <a:xfrm>
            <a:off x="346076" y="885825"/>
            <a:ext cx="9213850" cy="28194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AEA5B6E1-2BE9-172C-8442-18F42EFD402D}"/>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1F8A3AAC-33A5-A592-D51D-D72C05674AB0}"/>
              </a:ext>
            </a:extLst>
          </p:cNvPr>
          <p:cNvSpPr>
            <a:spLocks noGrp="1"/>
          </p:cNvSpPr>
          <p:nvPr>
            <p:ph type="title"/>
          </p:nvPr>
        </p:nvSpPr>
        <p:spPr>
          <a:xfrm>
            <a:off x="344488" y="513913"/>
            <a:ext cx="8378171" cy="221599"/>
          </a:xfrm>
        </p:spPr>
        <p:txBody>
          <a:bodyPr wrap="square">
            <a:spAutoFit/>
          </a:bodyPr>
          <a:lstStyle/>
          <a:p>
            <a:r>
              <a:rPr lang="de-DE" sz="1600" dirty="0"/>
              <a:t>Zoho CRM </a:t>
            </a:r>
            <a:r>
              <a:rPr lang="de-DE" sz="1600" dirty="0" err="1"/>
              <a:t>for</a:t>
            </a:r>
            <a:r>
              <a:rPr lang="de-DE" sz="1600" dirty="0"/>
              <a:t> </a:t>
            </a:r>
            <a:r>
              <a:rPr lang="de-DE" sz="1600" dirty="0" err="1"/>
              <a:t>Everyone</a:t>
            </a:r>
            <a:endParaRPr lang="de-DE" sz="1600" dirty="0"/>
          </a:p>
        </p:txBody>
      </p:sp>
      <p:pic>
        <p:nvPicPr>
          <p:cNvPr id="64" name="Grafik 63">
            <a:extLst>
              <a:ext uri="{FF2B5EF4-FFF2-40B4-BE49-F238E27FC236}">
                <a16:creationId xmlns:a16="http://schemas.microsoft.com/office/drawing/2014/main" id="{BA7D8B6C-5D5C-78ED-6E34-B94DFDA78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6" name="Grafik 5" descr="Ein Bild, das Text, Menschliches Gesicht, Screenshot, Schrift enthält.&#10;&#10;Automatisch generierte Beschreibung">
            <a:extLst>
              <a:ext uri="{FF2B5EF4-FFF2-40B4-BE49-F238E27FC236}">
                <a16:creationId xmlns:a16="http://schemas.microsoft.com/office/drawing/2014/main" id="{6506F42D-C545-1DBE-A0F6-1AD703E134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644" y="1214848"/>
            <a:ext cx="8404709" cy="2246086"/>
          </a:xfrm>
          <a:prstGeom prst="rect">
            <a:avLst/>
          </a:prstGeom>
        </p:spPr>
      </p:pic>
      <p:sp>
        <p:nvSpPr>
          <p:cNvPr id="5" name="Rechteck 4">
            <a:extLst>
              <a:ext uri="{FF2B5EF4-FFF2-40B4-BE49-F238E27FC236}">
                <a16:creationId xmlns:a16="http://schemas.microsoft.com/office/drawing/2014/main" id="{E22E09E8-CC7A-5E9F-FBCA-820E4A23E634}"/>
              </a:ext>
            </a:extLst>
          </p:cNvPr>
          <p:cNvSpPr/>
          <p:nvPr/>
        </p:nvSpPr>
        <p:spPr>
          <a:xfrm>
            <a:off x="346077" y="37052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Marketing</a:t>
            </a:r>
          </a:p>
        </p:txBody>
      </p:sp>
      <p:sp>
        <p:nvSpPr>
          <p:cNvPr id="7" name="Rechteck 6">
            <a:extLst>
              <a:ext uri="{FF2B5EF4-FFF2-40B4-BE49-F238E27FC236}">
                <a16:creationId xmlns:a16="http://schemas.microsoft.com/office/drawing/2014/main" id="{26675453-6E95-F963-72EE-2DB11BB37355}"/>
              </a:ext>
            </a:extLst>
          </p:cNvPr>
          <p:cNvSpPr/>
          <p:nvPr/>
        </p:nvSpPr>
        <p:spPr>
          <a:xfrm>
            <a:off x="3417360" y="37052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Vertrieb</a:t>
            </a:r>
          </a:p>
        </p:txBody>
      </p:sp>
      <p:sp>
        <p:nvSpPr>
          <p:cNvPr id="8" name="Rechteck 7">
            <a:extLst>
              <a:ext uri="{FF2B5EF4-FFF2-40B4-BE49-F238E27FC236}">
                <a16:creationId xmlns:a16="http://schemas.microsoft.com/office/drawing/2014/main" id="{DF8F1657-1EB2-851B-3A09-BDFC257ECDF1}"/>
              </a:ext>
            </a:extLst>
          </p:cNvPr>
          <p:cNvSpPr/>
          <p:nvPr/>
        </p:nvSpPr>
        <p:spPr>
          <a:xfrm>
            <a:off x="6488644" y="37052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Leistungserbringung</a:t>
            </a:r>
          </a:p>
        </p:txBody>
      </p:sp>
      <p:sp>
        <p:nvSpPr>
          <p:cNvPr id="9" name="Rechteck 8">
            <a:extLst>
              <a:ext uri="{FF2B5EF4-FFF2-40B4-BE49-F238E27FC236}">
                <a16:creationId xmlns:a16="http://schemas.microsoft.com/office/drawing/2014/main" id="{B9FD1A7A-3735-2960-5FE0-2130F6E07FD2}"/>
              </a:ext>
            </a:extLst>
          </p:cNvPr>
          <p:cNvSpPr/>
          <p:nvPr/>
        </p:nvSpPr>
        <p:spPr>
          <a:xfrm>
            <a:off x="346077" y="46450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Kundenservice / Support</a:t>
            </a:r>
          </a:p>
        </p:txBody>
      </p:sp>
      <p:sp>
        <p:nvSpPr>
          <p:cNvPr id="13" name="Rechteck 12">
            <a:extLst>
              <a:ext uri="{FF2B5EF4-FFF2-40B4-BE49-F238E27FC236}">
                <a16:creationId xmlns:a16="http://schemas.microsoft.com/office/drawing/2014/main" id="{71A666B2-CCCB-0683-6452-98D98BF41619}"/>
              </a:ext>
            </a:extLst>
          </p:cNvPr>
          <p:cNvSpPr/>
          <p:nvPr/>
        </p:nvSpPr>
        <p:spPr>
          <a:xfrm>
            <a:off x="3417360" y="46450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Personal</a:t>
            </a:r>
          </a:p>
        </p:txBody>
      </p:sp>
      <p:sp>
        <p:nvSpPr>
          <p:cNvPr id="14" name="Rechteck 13">
            <a:extLst>
              <a:ext uri="{FF2B5EF4-FFF2-40B4-BE49-F238E27FC236}">
                <a16:creationId xmlns:a16="http://schemas.microsoft.com/office/drawing/2014/main" id="{FBC6D994-BC31-58A2-4E30-A2E1CF7E7B8C}"/>
              </a:ext>
            </a:extLst>
          </p:cNvPr>
          <p:cNvSpPr/>
          <p:nvPr/>
        </p:nvSpPr>
        <p:spPr>
          <a:xfrm>
            <a:off x="6488644" y="46450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Projektmanagement</a:t>
            </a:r>
          </a:p>
        </p:txBody>
      </p:sp>
      <p:sp>
        <p:nvSpPr>
          <p:cNvPr id="15" name="Rechteck 14">
            <a:extLst>
              <a:ext uri="{FF2B5EF4-FFF2-40B4-BE49-F238E27FC236}">
                <a16:creationId xmlns:a16="http://schemas.microsoft.com/office/drawing/2014/main" id="{5AEED9FD-5ECB-AB55-FF21-FB556586E209}"/>
              </a:ext>
            </a:extLst>
          </p:cNvPr>
          <p:cNvSpPr/>
          <p:nvPr/>
        </p:nvSpPr>
        <p:spPr>
          <a:xfrm>
            <a:off x="346077" y="55848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Finanzen</a:t>
            </a:r>
          </a:p>
        </p:txBody>
      </p:sp>
      <p:sp>
        <p:nvSpPr>
          <p:cNvPr id="16" name="Rechteck 15">
            <a:extLst>
              <a:ext uri="{FF2B5EF4-FFF2-40B4-BE49-F238E27FC236}">
                <a16:creationId xmlns:a16="http://schemas.microsoft.com/office/drawing/2014/main" id="{3B9DD3E6-D90F-BB04-7DE5-41C6E8A17912}"/>
              </a:ext>
            </a:extLst>
          </p:cNvPr>
          <p:cNvSpPr/>
          <p:nvPr/>
        </p:nvSpPr>
        <p:spPr>
          <a:xfrm>
            <a:off x="3417360" y="55848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Digitalisierung / Qualitätsmanagement</a:t>
            </a:r>
          </a:p>
        </p:txBody>
      </p:sp>
      <p:sp>
        <p:nvSpPr>
          <p:cNvPr id="17" name="Rechteck 16">
            <a:extLst>
              <a:ext uri="{FF2B5EF4-FFF2-40B4-BE49-F238E27FC236}">
                <a16:creationId xmlns:a16="http://schemas.microsoft.com/office/drawing/2014/main" id="{FF247CD8-38F7-ED29-BE07-2930A40C146E}"/>
              </a:ext>
            </a:extLst>
          </p:cNvPr>
          <p:cNvSpPr/>
          <p:nvPr/>
        </p:nvSpPr>
        <p:spPr>
          <a:xfrm>
            <a:off x="6488644" y="5584825"/>
            <a:ext cx="3071283" cy="939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Geschäftsführung</a:t>
            </a:r>
          </a:p>
        </p:txBody>
      </p:sp>
      <p:sp>
        <p:nvSpPr>
          <p:cNvPr id="18" name="Titel 25">
            <a:extLst>
              <a:ext uri="{FF2B5EF4-FFF2-40B4-BE49-F238E27FC236}">
                <a16:creationId xmlns:a16="http://schemas.microsoft.com/office/drawing/2014/main" id="{C36FB8CA-A8C2-3572-CF54-99A46B53927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727638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hteck 42">
            <a:extLst>
              <a:ext uri="{FF2B5EF4-FFF2-40B4-BE49-F238E27FC236}">
                <a16:creationId xmlns:a16="http://schemas.microsoft.com/office/drawing/2014/main" id="{1DA3AE55-05C1-6D22-EBA1-179999AB974F}"/>
              </a:ext>
            </a:extLst>
          </p:cNvPr>
          <p:cNvSpPr/>
          <p:nvPr/>
        </p:nvSpPr>
        <p:spPr>
          <a:xfrm>
            <a:off x="344485" y="1245823"/>
            <a:ext cx="3064092"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sp>
        <p:nvSpPr>
          <p:cNvPr id="44" name="Rechteck 43">
            <a:extLst>
              <a:ext uri="{FF2B5EF4-FFF2-40B4-BE49-F238E27FC236}">
                <a16:creationId xmlns:a16="http://schemas.microsoft.com/office/drawing/2014/main" id="{1F34B93D-955A-59A9-7CA5-C31CA0DA6D60}"/>
              </a:ext>
            </a:extLst>
          </p:cNvPr>
          <p:cNvSpPr/>
          <p:nvPr/>
        </p:nvSpPr>
        <p:spPr>
          <a:xfrm>
            <a:off x="344486" y="885824"/>
            <a:ext cx="306409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Neukundengewinnung</a:t>
            </a:r>
          </a:p>
        </p:txBody>
      </p:sp>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p:spPr>
        <p:txBody>
          <a:bodyPr>
            <a:spAutoFit/>
          </a:bodyPr>
          <a:lstStyle/>
          <a:p>
            <a:r>
              <a:rPr lang="de-DE" sz="1600" dirty="0"/>
              <a:t>Das ICOS-Kunden-System</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28233"/>
            <a:ext cx="819301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b="0" dirty="0"/>
              <a:t>Kunden-System </a:t>
            </a:r>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4" name="Foliennummernplatzhalter 3">
            <a:extLst>
              <a:ext uri="{FF2B5EF4-FFF2-40B4-BE49-F238E27FC236}">
                <a16:creationId xmlns:a16="http://schemas.microsoft.com/office/drawing/2014/main" id="{3FD19085-EEE4-0B71-0E6D-83CE9895020C}"/>
              </a:ext>
            </a:extLst>
          </p:cNvPr>
          <p:cNvSpPr>
            <a:spLocks noGrp="1"/>
          </p:cNvSpPr>
          <p:nvPr>
            <p:ph type="sldNum" sz="quarter" idx="12"/>
          </p:nvPr>
        </p:nvSpPr>
        <p:spPr/>
        <p:txBody>
          <a:bodyPr/>
          <a:lstStyle/>
          <a:p>
            <a:r>
              <a:rPr lang="de-DE"/>
              <a:t>| </a:t>
            </a:r>
            <a:fld id="{9B27871B-0A92-486B-8675-F9E98A4A52EF}" type="slidenum">
              <a:rPr smtClean="0"/>
              <a:pPr/>
              <a:t>3</a:t>
            </a:fld>
            <a:endParaRPr/>
          </a:p>
        </p:txBody>
      </p:sp>
      <p:sp>
        <p:nvSpPr>
          <p:cNvPr id="28" name="Rechteck 27">
            <a:extLst>
              <a:ext uri="{FF2B5EF4-FFF2-40B4-BE49-F238E27FC236}">
                <a16:creationId xmlns:a16="http://schemas.microsoft.com/office/drawing/2014/main" id="{DF6F5FF9-0C14-87EA-1532-EBC06F615E4E}"/>
              </a:ext>
            </a:extLst>
          </p:cNvPr>
          <p:cNvSpPr/>
          <p:nvPr/>
        </p:nvSpPr>
        <p:spPr>
          <a:xfrm>
            <a:off x="3408578" y="885824"/>
            <a:ext cx="306409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Leistungserbringung</a:t>
            </a:r>
          </a:p>
        </p:txBody>
      </p:sp>
      <p:sp>
        <p:nvSpPr>
          <p:cNvPr id="29" name="Rechteck 28">
            <a:extLst>
              <a:ext uri="{FF2B5EF4-FFF2-40B4-BE49-F238E27FC236}">
                <a16:creationId xmlns:a16="http://schemas.microsoft.com/office/drawing/2014/main" id="{EEA30A3A-E77C-7AEB-98DF-5B468634546C}"/>
              </a:ext>
            </a:extLst>
          </p:cNvPr>
          <p:cNvSpPr/>
          <p:nvPr/>
        </p:nvSpPr>
        <p:spPr>
          <a:xfrm>
            <a:off x="6472670" y="885824"/>
            <a:ext cx="3064092"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Kundenbetreuung</a:t>
            </a:r>
          </a:p>
        </p:txBody>
      </p:sp>
      <p:sp>
        <p:nvSpPr>
          <p:cNvPr id="30" name="Rechteck 29">
            <a:extLst>
              <a:ext uri="{FF2B5EF4-FFF2-40B4-BE49-F238E27FC236}">
                <a16:creationId xmlns:a16="http://schemas.microsoft.com/office/drawing/2014/main" id="{87988C66-8722-7BAC-7754-37295A33721C}"/>
              </a:ext>
            </a:extLst>
          </p:cNvPr>
          <p:cNvSpPr/>
          <p:nvPr/>
        </p:nvSpPr>
        <p:spPr>
          <a:xfrm>
            <a:off x="3408577" y="1245823"/>
            <a:ext cx="3064092"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sp>
        <p:nvSpPr>
          <p:cNvPr id="31" name="Rechteck 30">
            <a:extLst>
              <a:ext uri="{FF2B5EF4-FFF2-40B4-BE49-F238E27FC236}">
                <a16:creationId xmlns:a16="http://schemas.microsoft.com/office/drawing/2014/main" id="{9143511D-3015-86F9-BED5-B498676EE3E8}"/>
              </a:ext>
            </a:extLst>
          </p:cNvPr>
          <p:cNvSpPr/>
          <p:nvPr/>
        </p:nvSpPr>
        <p:spPr>
          <a:xfrm>
            <a:off x="6472668" y="1245823"/>
            <a:ext cx="3064092"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pic>
        <p:nvPicPr>
          <p:cNvPr id="62" name="Grafik 61">
            <a:extLst>
              <a:ext uri="{FF2B5EF4-FFF2-40B4-BE49-F238E27FC236}">
                <a16:creationId xmlns:a16="http://schemas.microsoft.com/office/drawing/2014/main" id="{9786B3D3-7411-4CBE-1FC1-7B9068B46963}"/>
              </a:ext>
            </a:extLst>
          </p:cNvPr>
          <p:cNvPicPr>
            <a:picLocks noChangeAspect="1"/>
          </p:cNvPicPr>
          <p:nvPr/>
        </p:nvPicPr>
        <p:blipFill>
          <a:blip r:embed="rId4"/>
          <a:stretch>
            <a:fillRect/>
          </a:stretch>
        </p:blipFill>
        <p:spPr>
          <a:xfrm>
            <a:off x="501829" y="1946541"/>
            <a:ext cx="2749404" cy="3877365"/>
          </a:xfrm>
          <a:prstGeom prst="rect">
            <a:avLst/>
          </a:prstGeom>
          <a:ln w="3175">
            <a:noFill/>
          </a:ln>
        </p:spPr>
      </p:pic>
      <p:pic>
        <p:nvPicPr>
          <p:cNvPr id="83" name="Grafik 82">
            <a:extLst>
              <a:ext uri="{FF2B5EF4-FFF2-40B4-BE49-F238E27FC236}">
                <a16:creationId xmlns:a16="http://schemas.microsoft.com/office/drawing/2014/main" id="{74F9382B-5783-97E7-74B6-11EBF2FFBA85}"/>
              </a:ext>
            </a:extLst>
          </p:cNvPr>
          <p:cNvPicPr>
            <a:picLocks noChangeAspect="1"/>
          </p:cNvPicPr>
          <p:nvPr/>
        </p:nvPicPr>
        <p:blipFill>
          <a:blip r:embed="rId5"/>
          <a:stretch>
            <a:fillRect/>
          </a:stretch>
        </p:blipFill>
        <p:spPr>
          <a:xfrm>
            <a:off x="3578297" y="1946541"/>
            <a:ext cx="2749404" cy="3877365"/>
          </a:xfrm>
          <a:prstGeom prst="rect">
            <a:avLst/>
          </a:prstGeom>
          <a:ln w="3175">
            <a:noFill/>
          </a:ln>
        </p:spPr>
      </p:pic>
      <p:pic>
        <p:nvPicPr>
          <p:cNvPr id="104" name="Grafik 103">
            <a:extLst>
              <a:ext uri="{FF2B5EF4-FFF2-40B4-BE49-F238E27FC236}">
                <a16:creationId xmlns:a16="http://schemas.microsoft.com/office/drawing/2014/main" id="{AA37A566-0DE1-280C-CD40-7F785D2C6507}"/>
              </a:ext>
            </a:extLst>
          </p:cNvPr>
          <p:cNvPicPr>
            <a:picLocks noChangeAspect="1"/>
          </p:cNvPicPr>
          <p:nvPr/>
        </p:nvPicPr>
        <p:blipFill>
          <a:blip r:embed="rId6"/>
          <a:stretch>
            <a:fillRect/>
          </a:stretch>
        </p:blipFill>
        <p:spPr>
          <a:xfrm>
            <a:off x="6630012" y="1946541"/>
            <a:ext cx="2749404" cy="3877365"/>
          </a:xfrm>
          <a:prstGeom prst="rect">
            <a:avLst/>
          </a:prstGeom>
          <a:ln w="3175">
            <a:noFill/>
          </a:ln>
        </p:spPr>
      </p:pic>
    </p:spTree>
    <p:extLst>
      <p:ext uri="{BB962C8B-B14F-4D97-AF65-F5344CB8AC3E}">
        <p14:creationId xmlns:p14="http://schemas.microsoft.com/office/powerpoint/2010/main" val="272487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dirty="0"/>
              <a:t>| </a:t>
            </a:r>
            <a:fld id="{9B27871B-0A92-486B-8675-F9E98A4A52EF}" type="slidenum">
              <a:rPr lang="de-DE" smtClean="0"/>
              <a:pPr/>
              <a:t>30</a:t>
            </a:fld>
            <a:endParaRPr lang="de-DE" dirty="0"/>
          </a:p>
        </p:txBody>
      </p:sp>
      <p:sp>
        <p:nvSpPr>
          <p:cNvPr id="10" name="Rechteck 9">
            <a:extLst>
              <a:ext uri="{FF2B5EF4-FFF2-40B4-BE49-F238E27FC236}">
                <a16:creationId xmlns:a16="http://schemas.microsoft.com/office/drawing/2014/main" id="{3AD0DEB3-1071-4B0B-80CA-A9403D13EAFB}"/>
              </a:ext>
            </a:extLst>
          </p:cNvPr>
          <p:cNvSpPr/>
          <p:nvPr/>
        </p:nvSpPr>
        <p:spPr>
          <a:xfrm>
            <a:off x="346077" y="885825"/>
            <a:ext cx="9215436"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A25DB0A3-566F-4E88-B6D5-D022FC27439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BF84C703-2F90-49B7-BC97-D9DB80C1EBB0}"/>
              </a:ext>
            </a:extLst>
          </p:cNvPr>
          <p:cNvSpPr>
            <a:spLocks noGrp="1"/>
          </p:cNvSpPr>
          <p:nvPr>
            <p:ph type="title"/>
          </p:nvPr>
        </p:nvSpPr>
        <p:spPr>
          <a:xfrm>
            <a:off x="344488" y="513913"/>
            <a:ext cx="8378171" cy="221599"/>
          </a:xfrm>
        </p:spPr>
        <p:txBody>
          <a:bodyPr wrap="square">
            <a:spAutoFit/>
          </a:bodyPr>
          <a:lstStyle/>
          <a:p>
            <a:r>
              <a:rPr lang="de-DE" sz="1600" dirty="0"/>
              <a:t>Zoho CRM – Forbes </a:t>
            </a:r>
            <a:r>
              <a:rPr lang="de-DE" sz="1600" dirty="0" err="1"/>
              <a:t>Advisor</a:t>
            </a:r>
            <a:r>
              <a:rPr lang="de-DE" sz="1600" dirty="0"/>
              <a:t> „Das beste CRM-System im Jahr 2023 und 2024“</a:t>
            </a:r>
          </a:p>
        </p:txBody>
      </p:sp>
      <p:pic>
        <p:nvPicPr>
          <p:cNvPr id="64" name="Grafik 63">
            <a:extLst>
              <a:ext uri="{FF2B5EF4-FFF2-40B4-BE49-F238E27FC236}">
                <a16:creationId xmlns:a16="http://schemas.microsoft.com/office/drawing/2014/main" id="{1C657666-2521-FB48-8371-54DC5A6373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4" name="Rechteck 53">
            <a:extLst>
              <a:ext uri="{FF2B5EF4-FFF2-40B4-BE49-F238E27FC236}">
                <a16:creationId xmlns:a16="http://schemas.microsoft.com/office/drawing/2014/main" id="{1499BE1E-E944-92B9-BDC3-F6E31169FCFE}"/>
              </a:ext>
            </a:extLst>
          </p:cNvPr>
          <p:cNvSpPr/>
          <p:nvPr/>
        </p:nvSpPr>
        <p:spPr>
          <a:xfrm>
            <a:off x="346077" y="3142989"/>
            <a:ext cx="4606134" cy="85428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Beste CRM-Software 2023</a:t>
            </a:r>
          </a:p>
        </p:txBody>
      </p:sp>
      <p:pic>
        <p:nvPicPr>
          <p:cNvPr id="1028" name="Picture 4" descr="Awards">
            <a:extLst>
              <a:ext uri="{FF2B5EF4-FFF2-40B4-BE49-F238E27FC236}">
                <a16:creationId xmlns:a16="http://schemas.microsoft.com/office/drawing/2014/main" id="{5B44889B-BF55-37C4-2F5A-AD927749749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8455"/>
          <a:stretch/>
        </p:blipFill>
        <p:spPr bwMode="auto">
          <a:xfrm>
            <a:off x="2069807" y="2052753"/>
            <a:ext cx="1158674" cy="590190"/>
          </a:xfrm>
          <a:prstGeom prst="rect">
            <a:avLst/>
          </a:prstGeom>
          <a:noFill/>
          <a:ln w="3175">
            <a:noFill/>
          </a:ln>
          <a:extLst>
            <a:ext uri="{909E8E84-426E-40DD-AFC4-6F175D3DCCD1}">
              <a14:hiddenFill xmlns:a14="http://schemas.microsoft.com/office/drawing/2010/main">
                <a:solidFill>
                  <a:srgbClr val="FFFFFF"/>
                </a:solidFill>
              </a14:hiddenFill>
            </a:ext>
          </a:extLst>
        </p:spPr>
      </p:pic>
      <p:sp>
        <p:nvSpPr>
          <p:cNvPr id="6" name="Rechteck 5">
            <a:extLst>
              <a:ext uri="{FF2B5EF4-FFF2-40B4-BE49-F238E27FC236}">
                <a16:creationId xmlns:a16="http://schemas.microsoft.com/office/drawing/2014/main" id="{015DF143-C025-69B1-D8C9-F31FE2FD2B90}"/>
              </a:ext>
            </a:extLst>
          </p:cNvPr>
          <p:cNvSpPr/>
          <p:nvPr/>
        </p:nvSpPr>
        <p:spPr>
          <a:xfrm>
            <a:off x="347655" y="2765425"/>
            <a:ext cx="4606134" cy="37756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2023</a:t>
            </a:r>
          </a:p>
        </p:txBody>
      </p:sp>
      <p:sp>
        <p:nvSpPr>
          <p:cNvPr id="7" name="Rechteck 6">
            <a:extLst>
              <a:ext uri="{FF2B5EF4-FFF2-40B4-BE49-F238E27FC236}">
                <a16:creationId xmlns:a16="http://schemas.microsoft.com/office/drawing/2014/main" id="{3DEB93EC-434B-5755-81CB-4C497F292174}"/>
              </a:ext>
            </a:extLst>
          </p:cNvPr>
          <p:cNvSpPr/>
          <p:nvPr/>
        </p:nvSpPr>
        <p:spPr>
          <a:xfrm>
            <a:off x="4953789" y="2765425"/>
            <a:ext cx="4606134" cy="37756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2024</a:t>
            </a:r>
          </a:p>
        </p:txBody>
      </p:sp>
      <p:sp>
        <p:nvSpPr>
          <p:cNvPr id="8" name="Rechteck 7">
            <a:extLst>
              <a:ext uri="{FF2B5EF4-FFF2-40B4-BE49-F238E27FC236}">
                <a16:creationId xmlns:a16="http://schemas.microsoft.com/office/drawing/2014/main" id="{3064DEF4-87BF-4EB8-95D0-8749E0B133F9}"/>
              </a:ext>
            </a:extLst>
          </p:cNvPr>
          <p:cNvSpPr/>
          <p:nvPr/>
        </p:nvSpPr>
        <p:spPr>
          <a:xfrm>
            <a:off x="4952211" y="3142989"/>
            <a:ext cx="4606134" cy="85428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Beste CRM-Software 2024</a:t>
            </a:r>
          </a:p>
        </p:txBody>
      </p:sp>
      <p:sp>
        <p:nvSpPr>
          <p:cNvPr id="9" name="Rechteck 8">
            <a:extLst>
              <a:ext uri="{FF2B5EF4-FFF2-40B4-BE49-F238E27FC236}">
                <a16:creationId xmlns:a16="http://schemas.microsoft.com/office/drawing/2014/main" id="{3E4477E6-E4CA-9FB0-4166-D7D1D487DB0C}"/>
              </a:ext>
            </a:extLst>
          </p:cNvPr>
          <p:cNvSpPr/>
          <p:nvPr/>
        </p:nvSpPr>
        <p:spPr>
          <a:xfrm>
            <a:off x="346077" y="3997269"/>
            <a:ext cx="4606134" cy="8424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Einfachste CRM-Software 2023</a:t>
            </a:r>
          </a:p>
        </p:txBody>
      </p:sp>
      <p:sp>
        <p:nvSpPr>
          <p:cNvPr id="13" name="Rechteck 12">
            <a:extLst>
              <a:ext uri="{FF2B5EF4-FFF2-40B4-BE49-F238E27FC236}">
                <a16:creationId xmlns:a16="http://schemas.microsoft.com/office/drawing/2014/main" id="{009A9AAC-CC20-82E4-7551-49D24AB3C78C}"/>
              </a:ext>
            </a:extLst>
          </p:cNvPr>
          <p:cNvSpPr/>
          <p:nvPr/>
        </p:nvSpPr>
        <p:spPr>
          <a:xfrm>
            <a:off x="4952211" y="3997269"/>
            <a:ext cx="4606134" cy="8424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Einfachste CRM-Software 2024</a:t>
            </a:r>
          </a:p>
        </p:txBody>
      </p:sp>
      <p:sp>
        <p:nvSpPr>
          <p:cNvPr id="14" name="Rechteck 13">
            <a:extLst>
              <a:ext uri="{FF2B5EF4-FFF2-40B4-BE49-F238E27FC236}">
                <a16:creationId xmlns:a16="http://schemas.microsoft.com/office/drawing/2014/main" id="{0436108B-2F84-238B-5E7D-BFD2B176540E}"/>
              </a:ext>
            </a:extLst>
          </p:cNvPr>
          <p:cNvSpPr/>
          <p:nvPr/>
        </p:nvSpPr>
        <p:spPr>
          <a:xfrm>
            <a:off x="346077" y="4839721"/>
            <a:ext cx="4606134" cy="8424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Beste CRM-Software für kleine Unternehmen 2023</a:t>
            </a:r>
          </a:p>
        </p:txBody>
      </p:sp>
      <p:sp>
        <p:nvSpPr>
          <p:cNvPr id="15" name="Rechteck 14">
            <a:extLst>
              <a:ext uri="{FF2B5EF4-FFF2-40B4-BE49-F238E27FC236}">
                <a16:creationId xmlns:a16="http://schemas.microsoft.com/office/drawing/2014/main" id="{5652F163-A7E1-1A92-E0AA-444165D7E227}"/>
              </a:ext>
            </a:extLst>
          </p:cNvPr>
          <p:cNvSpPr/>
          <p:nvPr/>
        </p:nvSpPr>
        <p:spPr>
          <a:xfrm>
            <a:off x="4952211" y="4839721"/>
            <a:ext cx="4606134" cy="8424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Beste CRM-Software für kleine Unternehmen 2024</a:t>
            </a:r>
          </a:p>
        </p:txBody>
      </p:sp>
      <p:sp>
        <p:nvSpPr>
          <p:cNvPr id="16" name="Rechteck 15">
            <a:extLst>
              <a:ext uri="{FF2B5EF4-FFF2-40B4-BE49-F238E27FC236}">
                <a16:creationId xmlns:a16="http://schemas.microsoft.com/office/drawing/2014/main" id="{F2230AA4-3603-6234-C36A-B560177952B1}"/>
              </a:ext>
            </a:extLst>
          </p:cNvPr>
          <p:cNvSpPr/>
          <p:nvPr/>
        </p:nvSpPr>
        <p:spPr>
          <a:xfrm>
            <a:off x="346077" y="5682173"/>
            <a:ext cx="4606134" cy="8424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Beste Marketing CRM-Software 2023</a:t>
            </a:r>
          </a:p>
        </p:txBody>
      </p:sp>
      <p:sp>
        <p:nvSpPr>
          <p:cNvPr id="17" name="Rechteck 16">
            <a:extLst>
              <a:ext uri="{FF2B5EF4-FFF2-40B4-BE49-F238E27FC236}">
                <a16:creationId xmlns:a16="http://schemas.microsoft.com/office/drawing/2014/main" id="{7E3CDBF3-C34B-F7DF-7549-40A968F7D387}"/>
              </a:ext>
            </a:extLst>
          </p:cNvPr>
          <p:cNvSpPr/>
          <p:nvPr/>
        </p:nvSpPr>
        <p:spPr>
          <a:xfrm>
            <a:off x="4952211" y="5682173"/>
            <a:ext cx="4606134" cy="84245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Beste Marketing CRM-Software 2024</a:t>
            </a:r>
          </a:p>
        </p:txBody>
      </p:sp>
      <p:pic>
        <p:nvPicPr>
          <p:cNvPr id="18" name="Picture 4" descr="Awards">
            <a:extLst>
              <a:ext uri="{FF2B5EF4-FFF2-40B4-BE49-F238E27FC236}">
                <a16:creationId xmlns:a16="http://schemas.microsoft.com/office/drawing/2014/main" id="{B6402110-E399-556B-42D9-9D4ED6884F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8455"/>
          <a:stretch/>
        </p:blipFill>
        <p:spPr bwMode="auto">
          <a:xfrm>
            <a:off x="6677521" y="2054911"/>
            <a:ext cx="1158674" cy="590190"/>
          </a:xfrm>
          <a:prstGeom prst="rect">
            <a:avLst/>
          </a:prstGeom>
          <a:noFill/>
          <a:ln w="3175">
            <a:noFill/>
          </a:ln>
          <a:extLst>
            <a:ext uri="{909E8E84-426E-40DD-AFC4-6F175D3DCCD1}">
              <a14:hiddenFill xmlns:a14="http://schemas.microsoft.com/office/drawing/2010/main">
                <a:solidFill>
                  <a:srgbClr val="FFFFFF"/>
                </a:solidFill>
              </a14:hiddenFill>
            </a:ext>
          </a:extLst>
        </p:spPr>
      </p:pic>
      <p:sp>
        <p:nvSpPr>
          <p:cNvPr id="20" name="Textfeld 19">
            <a:extLst>
              <a:ext uri="{FF2B5EF4-FFF2-40B4-BE49-F238E27FC236}">
                <a16:creationId xmlns:a16="http://schemas.microsoft.com/office/drawing/2014/main" id="{311A3604-918F-EB64-0517-FDBB2DCD76EB}"/>
              </a:ext>
            </a:extLst>
          </p:cNvPr>
          <p:cNvSpPr txBox="1"/>
          <p:nvPr/>
        </p:nvSpPr>
        <p:spPr>
          <a:xfrm rot="16200000">
            <a:off x="7190038" y="3966752"/>
            <a:ext cx="4955058" cy="261610"/>
          </a:xfrm>
          <a:prstGeom prst="rect">
            <a:avLst/>
          </a:prstGeom>
          <a:noFill/>
        </p:spPr>
        <p:txBody>
          <a:bodyPr wrap="square">
            <a:spAutoFit/>
          </a:bodyPr>
          <a:lstStyle/>
          <a:p>
            <a:r>
              <a:rPr lang="de-DE" sz="1050" dirty="0"/>
              <a:t>https://</a:t>
            </a:r>
            <a:r>
              <a:rPr lang="de-DE" sz="1050" dirty="0" err="1"/>
              <a:t>www.forbes.com</a:t>
            </a:r>
            <a:r>
              <a:rPr lang="de-DE" sz="1050" dirty="0"/>
              <a:t>/</a:t>
            </a:r>
            <a:r>
              <a:rPr lang="de-DE" sz="1050" dirty="0" err="1"/>
              <a:t>advisor</a:t>
            </a:r>
            <a:r>
              <a:rPr lang="de-DE" sz="1050" dirty="0"/>
              <a:t>/business/</a:t>
            </a:r>
            <a:r>
              <a:rPr lang="de-DE" sz="1050" dirty="0" err="1"/>
              <a:t>software</a:t>
            </a:r>
            <a:r>
              <a:rPr lang="de-DE" sz="1050" dirty="0"/>
              <a:t>/best-</a:t>
            </a:r>
            <a:r>
              <a:rPr lang="de-DE" sz="1050" dirty="0" err="1"/>
              <a:t>crm</a:t>
            </a:r>
            <a:r>
              <a:rPr lang="de-DE" sz="1050" dirty="0"/>
              <a:t>-software/</a:t>
            </a:r>
          </a:p>
        </p:txBody>
      </p:sp>
      <p:pic>
        <p:nvPicPr>
          <p:cNvPr id="19" name="Grafik 18">
            <a:extLst>
              <a:ext uri="{FF2B5EF4-FFF2-40B4-BE49-F238E27FC236}">
                <a16:creationId xmlns:a16="http://schemas.microsoft.com/office/drawing/2014/main" id="{76FEBA03-A352-4884-DB29-EDCDB9BB79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92137" y="983353"/>
            <a:ext cx="2498566" cy="1036788"/>
          </a:xfrm>
          <a:prstGeom prst="rect">
            <a:avLst/>
          </a:prstGeom>
        </p:spPr>
      </p:pic>
      <p:sp>
        <p:nvSpPr>
          <p:cNvPr id="5" name="Titel 25">
            <a:extLst>
              <a:ext uri="{FF2B5EF4-FFF2-40B4-BE49-F238E27FC236}">
                <a16:creationId xmlns:a16="http://schemas.microsoft.com/office/drawing/2014/main" id="{034FC31F-A362-9EA7-2D4F-34FC7CD2FE7A}"/>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3338127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EB18B-D9A9-53FB-24EC-789E7C6696E7}"/>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2ED89C38-9560-8E3B-8337-61F803114EBD}"/>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B94FD231-424B-DE1E-F7D9-C4A8F0EDBE63}"/>
              </a:ext>
            </a:extLst>
          </p:cNvPr>
          <p:cNvSpPr>
            <a:spLocks noGrp="1"/>
          </p:cNvSpPr>
          <p:nvPr>
            <p:ph type="sldNum" sz="quarter" idx="12"/>
          </p:nvPr>
        </p:nvSpPr>
        <p:spPr/>
        <p:txBody>
          <a:bodyPr/>
          <a:lstStyle/>
          <a:p>
            <a:r>
              <a:rPr lang="de-DE" dirty="0"/>
              <a:t>| </a:t>
            </a:r>
            <a:fld id="{9B27871B-0A92-486B-8675-F9E98A4A52EF}" type="slidenum">
              <a:rPr lang="de-DE" smtClean="0"/>
              <a:pPr/>
              <a:t>31</a:t>
            </a:fld>
            <a:endParaRPr lang="de-DE" dirty="0"/>
          </a:p>
        </p:txBody>
      </p:sp>
      <p:sp>
        <p:nvSpPr>
          <p:cNvPr id="10" name="Rechteck 9">
            <a:extLst>
              <a:ext uri="{FF2B5EF4-FFF2-40B4-BE49-F238E27FC236}">
                <a16:creationId xmlns:a16="http://schemas.microsoft.com/office/drawing/2014/main" id="{9375AA12-0F45-F4D3-5C28-31480F3EC3B5}"/>
              </a:ext>
            </a:extLst>
          </p:cNvPr>
          <p:cNvSpPr/>
          <p:nvPr/>
        </p:nvSpPr>
        <p:spPr>
          <a:xfrm>
            <a:off x="346076" y="885825"/>
            <a:ext cx="9213850"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93BF3099-1D6C-13DF-3883-0BA5A3FD997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5034E160-8EB7-EAF8-AB59-6C87FEBC99AC}"/>
              </a:ext>
            </a:extLst>
          </p:cNvPr>
          <p:cNvSpPr>
            <a:spLocks noGrp="1"/>
          </p:cNvSpPr>
          <p:nvPr>
            <p:ph type="title"/>
          </p:nvPr>
        </p:nvSpPr>
        <p:spPr>
          <a:xfrm>
            <a:off x="344488" y="513913"/>
            <a:ext cx="8378171" cy="221599"/>
          </a:xfrm>
        </p:spPr>
        <p:txBody>
          <a:bodyPr wrap="square">
            <a:spAutoFit/>
          </a:bodyPr>
          <a:lstStyle/>
          <a:p>
            <a:r>
              <a:rPr lang="de-DE" sz="1600" dirty="0"/>
              <a:t>Zoho CRM – Forbes </a:t>
            </a:r>
            <a:r>
              <a:rPr lang="de-DE" sz="1600" dirty="0" err="1"/>
              <a:t>Advisor</a:t>
            </a:r>
            <a:r>
              <a:rPr lang="de-DE" sz="1600" dirty="0"/>
              <a:t> „Das beste CRM-System im Jahr 2025“</a:t>
            </a:r>
          </a:p>
        </p:txBody>
      </p:sp>
      <p:pic>
        <p:nvPicPr>
          <p:cNvPr id="64" name="Grafik 63">
            <a:extLst>
              <a:ext uri="{FF2B5EF4-FFF2-40B4-BE49-F238E27FC236}">
                <a16:creationId xmlns:a16="http://schemas.microsoft.com/office/drawing/2014/main" id="{E72CFFAC-298F-2E96-3FB4-EDBA22197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6" name="Titel 25">
            <a:extLst>
              <a:ext uri="{FF2B5EF4-FFF2-40B4-BE49-F238E27FC236}">
                <a16:creationId xmlns:a16="http://schemas.microsoft.com/office/drawing/2014/main" id="{A0EA3EC9-5700-39AE-278D-90749DD9CF35}"/>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7" name="Grafik 6">
            <a:extLst>
              <a:ext uri="{FF2B5EF4-FFF2-40B4-BE49-F238E27FC236}">
                <a16:creationId xmlns:a16="http://schemas.microsoft.com/office/drawing/2014/main" id="{80F1EAE8-6C00-B093-9C6E-1C3731A46E2A}"/>
              </a:ext>
            </a:extLst>
          </p:cNvPr>
          <p:cNvPicPr>
            <a:picLocks noChangeAspect="1"/>
          </p:cNvPicPr>
          <p:nvPr/>
        </p:nvPicPr>
        <p:blipFill>
          <a:blip r:embed="rId4"/>
          <a:stretch>
            <a:fillRect/>
          </a:stretch>
        </p:blipFill>
        <p:spPr>
          <a:xfrm>
            <a:off x="1066799" y="1358543"/>
            <a:ext cx="7772400" cy="4693364"/>
          </a:xfrm>
          <a:prstGeom prst="rect">
            <a:avLst/>
          </a:prstGeom>
        </p:spPr>
      </p:pic>
    </p:spTree>
    <p:extLst>
      <p:ext uri="{BB962C8B-B14F-4D97-AF65-F5344CB8AC3E}">
        <p14:creationId xmlns:p14="http://schemas.microsoft.com/office/powerpoint/2010/main" val="391576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205D2B26-6459-4203-BC0E-0DCD277278C6}"/>
              </a:ext>
            </a:extLst>
          </p:cNvPr>
          <p:cNvSpPr/>
          <p:nvPr/>
        </p:nvSpPr>
        <p:spPr>
          <a:xfrm>
            <a:off x="344489" y="8858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Benutzerfreundlichkeit</a:t>
            </a:r>
            <a:br>
              <a:rPr lang="de-DE" sz="1200" b="1" dirty="0">
                <a:solidFill>
                  <a:srgbClr val="44526E"/>
                </a:solidFill>
              </a:rPr>
            </a:br>
            <a:br>
              <a:rPr lang="de-DE" sz="1200" b="1" dirty="0">
                <a:solidFill>
                  <a:srgbClr val="44526E"/>
                </a:solidFill>
              </a:rPr>
            </a:br>
            <a:r>
              <a:rPr lang="de-DE" sz="1200" dirty="0">
                <a:solidFill>
                  <a:srgbClr val="44526E"/>
                </a:solidFill>
              </a:rPr>
              <a:t>(Bedienung, Navigation, </a:t>
            </a:r>
            <a:br>
              <a:rPr lang="de-DE" sz="1200" dirty="0">
                <a:solidFill>
                  <a:srgbClr val="44526E"/>
                </a:solidFill>
              </a:rPr>
            </a:br>
            <a:r>
              <a:rPr lang="de-DE" sz="1200" dirty="0">
                <a:solidFill>
                  <a:srgbClr val="44526E"/>
                </a:solidFill>
              </a:rPr>
              <a:t>UX, etc.)</a:t>
            </a: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32</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8079665"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Was Zoho CRM von anderen CRM-Systemen unterscheidet </a:t>
            </a:r>
          </a:p>
        </p:txBody>
      </p:sp>
      <p:pic>
        <p:nvPicPr>
          <p:cNvPr id="31" name="Grafik 30">
            <a:extLst>
              <a:ext uri="{FF2B5EF4-FFF2-40B4-BE49-F238E27FC236}">
                <a16:creationId xmlns:a16="http://schemas.microsoft.com/office/drawing/2014/main" id="{46E933DE-57E6-E24A-8E9E-A446F6A999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B4F34ED4-5618-E7F3-F878-BB6628D1FD9E}"/>
              </a:ext>
            </a:extLst>
          </p:cNvPr>
          <p:cNvSpPr/>
          <p:nvPr/>
        </p:nvSpPr>
        <p:spPr>
          <a:xfrm>
            <a:off x="2693745" y="8858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Anpassbarkeit</a:t>
            </a:r>
            <a:br>
              <a:rPr lang="de-DE" sz="1200" b="1" dirty="0">
                <a:solidFill>
                  <a:srgbClr val="44526E"/>
                </a:solidFill>
              </a:rPr>
            </a:br>
            <a:br>
              <a:rPr lang="de-DE" sz="1200" b="1" dirty="0">
                <a:solidFill>
                  <a:srgbClr val="44526E"/>
                </a:solidFill>
              </a:rPr>
            </a:br>
            <a:r>
              <a:rPr lang="de-DE" sz="1200" dirty="0">
                <a:solidFill>
                  <a:srgbClr val="44526E"/>
                </a:solidFill>
              </a:rPr>
              <a:t>(Module, Masken, Ansichten, Listen, Felder)</a:t>
            </a:r>
          </a:p>
        </p:txBody>
      </p:sp>
      <p:sp>
        <p:nvSpPr>
          <p:cNvPr id="7" name="Rechteck 6">
            <a:extLst>
              <a:ext uri="{FF2B5EF4-FFF2-40B4-BE49-F238E27FC236}">
                <a16:creationId xmlns:a16="http://schemas.microsoft.com/office/drawing/2014/main" id="{20814BBC-9EF3-4AE6-1AFD-7C01E7412396}"/>
              </a:ext>
            </a:extLst>
          </p:cNvPr>
          <p:cNvSpPr/>
          <p:nvPr/>
        </p:nvSpPr>
        <p:spPr>
          <a:xfrm>
            <a:off x="5043001" y="8858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Integrierbarkeit</a:t>
            </a:r>
            <a:br>
              <a:rPr lang="de-DE" sz="1200" b="1" dirty="0">
                <a:solidFill>
                  <a:srgbClr val="44526E"/>
                </a:solidFill>
              </a:rPr>
            </a:br>
            <a:br>
              <a:rPr lang="de-DE" sz="1200" b="1" dirty="0">
                <a:solidFill>
                  <a:srgbClr val="44526E"/>
                </a:solidFill>
              </a:rPr>
            </a:br>
            <a:r>
              <a:rPr lang="de-DE" sz="1200" dirty="0">
                <a:solidFill>
                  <a:srgbClr val="44526E"/>
                </a:solidFill>
              </a:rPr>
              <a:t>(Schnittstellen, API, Integrationen, etc.)</a:t>
            </a:r>
          </a:p>
        </p:txBody>
      </p:sp>
      <p:sp>
        <p:nvSpPr>
          <p:cNvPr id="8" name="Rechteck 7">
            <a:extLst>
              <a:ext uri="{FF2B5EF4-FFF2-40B4-BE49-F238E27FC236}">
                <a16:creationId xmlns:a16="http://schemas.microsoft.com/office/drawing/2014/main" id="{3AFF61AC-6F6B-924F-E6D2-43890F3C6509}"/>
              </a:ext>
            </a:extLst>
          </p:cNvPr>
          <p:cNvSpPr/>
          <p:nvPr/>
        </p:nvSpPr>
        <p:spPr>
          <a:xfrm>
            <a:off x="7392257" y="8858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Funktionsumfang</a:t>
            </a:r>
            <a:br>
              <a:rPr lang="de-DE" sz="1200" b="1" dirty="0">
                <a:solidFill>
                  <a:srgbClr val="44526E"/>
                </a:solidFill>
              </a:rPr>
            </a:br>
            <a:br>
              <a:rPr lang="de-DE" sz="1200" b="1" dirty="0">
                <a:solidFill>
                  <a:srgbClr val="44526E"/>
                </a:solidFill>
              </a:rPr>
            </a:br>
            <a:r>
              <a:rPr lang="de-DE" sz="1200" dirty="0">
                <a:solidFill>
                  <a:srgbClr val="44526E"/>
                </a:solidFill>
              </a:rPr>
              <a:t>(Funktionen) </a:t>
            </a:r>
          </a:p>
        </p:txBody>
      </p:sp>
      <p:sp>
        <p:nvSpPr>
          <p:cNvPr id="9" name="Rechteck 8">
            <a:extLst>
              <a:ext uri="{FF2B5EF4-FFF2-40B4-BE49-F238E27FC236}">
                <a16:creationId xmlns:a16="http://schemas.microsoft.com/office/drawing/2014/main" id="{A7664D2B-D8A5-21E7-DF42-F648304DB037}"/>
              </a:ext>
            </a:extLst>
          </p:cNvPr>
          <p:cNvSpPr/>
          <p:nvPr/>
        </p:nvSpPr>
        <p:spPr>
          <a:xfrm>
            <a:off x="344489" y="28254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KI-Automatisierungen</a:t>
            </a:r>
            <a:br>
              <a:rPr lang="de-DE" sz="1200" b="1" dirty="0">
                <a:solidFill>
                  <a:srgbClr val="44526E"/>
                </a:solidFill>
              </a:rPr>
            </a:br>
            <a:br>
              <a:rPr lang="de-DE" sz="1200" b="1" dirty="0">
                <a:solidFill>
                  <a:srgbClr val="44526E"/>
                </a:solidFill>
              </a:rPr>
            </a:br>
            <a:r>
              <a:rPr lang="de-DE" sz="1200" dirty="0">
                <a:solidFill>
                  <a:srgbClr val="44526E"/>
                </a:solidFill>
              </a:rPr>
              <a:t>(ZIA, OpenAI, etc.)</a:t>
            </a:r>
          </a:p>
        </p:txBody>
      </p:sp>
      <p:sp>
        <p:nvSpPr>
          <p:cNvPr id="10" name="Rechteck 9">
            <a:extLst>
              <a:ext uri="{FF2B5EF4-FFF2-40B4-BE49-F238E27FC236}">
                <a16:creationId xmlns:a16="http://schemas.microsoft.com/office/drawing/2014/main" id="{0D9AB58E-6C24-CEB6-6520-B137B8AA7679}"/>
              </a:ext>
            </a:extLst>
          </p:cNvPr>
          <p:cNvSpPr/>
          <p:nvPr/>
        </p:nvSpPr>
        <p:spPr>
          <a:xfrm>
            <a:off x="2693745" y="2825425"/>
            <a:ext cx="4518512" cy="17596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t"/>
          <a:lstStyle/>
          <a:p>
            <a:pPr algn="ctr"/>
            <a:endParaRPr lang="de-DE" sz="1600" b="1" dirty="0">
              <a:solidFill>
                <a:srgbClr val="44526E"/>
              </a:solidFill>
            </a:endParaRPr>
          </a:p>
        </p:txBody>
      </p:sp>
      <p:sp>
        <p:nvSpPr>
          <p:cNvPr id="12" name="Rechteck 11">
            <a:extLst>
              <a:ext uri="{FF2B5EF4-FFF2-40B4-BE49-F238E27FC236}">
                <a16:creationId xmlns:a16="http://schemas.microsoft.com/office/drawing/2014/main" id="{B08BB67C-DBC1-BCA6-8B05-9F727F203CFC}"/>
              </a:ext>
            </a:extLst>
          </p:cNvPr>
          <p:cNvSpPr/>
          <p:nvPr/>
        </p:nvSpPr>
        <p:spPr>
          <a:xfrm>
            <a:off x="7392257" y="28254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Kennzahlen, Dashboards, Berichte</a:t>
            </a:r>
            <a:br>
              <a:rPr lang="de-DE" sz="1200" b="1" dirty="0">
                <a:solidFill>
                  <a:srgbClr val="44526E"/>
                </a:solidFill>
              </a:rPr>
            </a:br>
            <a:br>
              <a:rPr lang="de-DE" sz="1200" b="1" dirty="0">
                <a:solidFill>
                  <a:srgbClr val="44526E"/>
                </a:solidFill>
              </a:rPr>
            </a:br>
            <a:r>
              <a:rPr lang="de-DE" sz="1200" dirty="0">
                <a:solidFill>
                  <a:srgbClr val="44526E"/>
                </a:solidFill>
              </a:rPr>
              <a:t>(KPIs, Live-Dashboards, etc.)</a:t>
            </a:r>
          </a:p>
        </p:txBody>
      </p:sp>
      <p:sp>
        <p:nvSpPr>
          <p:cNvPr id="13" name="Rechteck 12">
            <a:extLst>
              <a:ext uri="{FF2B5EF4-FFF2-40B4-BE49-F238E27FC236}">
                <a16:creationId xmlns:a16="http://schemas.microsoft.com/office/drawing/2014/main" id="{5D63968D-9DBA-DC18-B2B9-A9AB22B20A4B}"/>
              </a:ext>
            </a:extLst>
          </p:cNvPr>
          <p:cNvSpPr/>
          <p:nvPr/>
        </p:nvSpPr>
        <p:spPr>
          <a:xfrm>
            <a:off x="344489" y="47650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DSGVO / Datenschutz</a:t>
            </a:r>
            <a:br>
              <a:rPr lang="de-DE" sz="1200" b="1" dirty="0">
                <a:solidFill>
                  <a:srgbClr val="44526E"/>
                </a:solidFill>
              </a:rPr>
            </a:br>
            <a:br>
              <a:rPr lang="de-DE" sz="1200" b="1" dirty="0">
                <a:solidFill>
                  <a:srgbClr val="44526E"/>
                </a:solidFill>
              </a:rPr>
            </a:br>
            <a:br>
              <a:rPr lang="de-DE" sz="1200" b="1" dirty="0">
                <a:solidFill>
                  <a:srgbClr val="44526E"/>
                </a:solidFill>
              </a:rPr>
            </a:br>
            <a:r>
              <a:rPr lang="de-DE" sz="1200" dirty="0">
                <a:solidFill>
                  <a:srgbClr val="44526E"/>
                </a:solidFill>
              </a:rPr>
              <a:t>(EU-Rechenzentrum,)</a:t>
            </a:r>
          </a:p>
        </p:txBody>
      </p:sp>
      <p:sp>
        <p:nvSpPr>
          <p:cNvPr id="14" name="Rechteck 13">
            <a:extLst>
              <a:ext uri="{FF2B5EF4-FFF2-40B4-BE49-F238E27FC236}">
                <a16:creationId xmlns:a16="http://schemas.microsoft.com/office/drawing/2014/main" id="{9D750229-2795-97AF-9912-A56B33D0B001}"/>
              </a:ext>
            </a:extLst>
          </p:cNvPr>
          <p:cNvSpPr/>
          <p:nvPr/>
        </p:nvSpPr>
        <p:spPr>
          <a:xfrm>
            <a:off x="2693745" y="47650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Prozess-Vorlagen</a:t>
            </a:r>
            <a:br>
              <a:rPr lang="de-DE" sz="1200" b="1" dirty="0">
                <a:solidFill>
                  <a:srgbClr val="44526E"/>
                </a:solidFill>
              </a:rPr>
            </a:br>
            <a:br>
              <a:rPr lang="de-DE" sz="1200" b="1" dirty="0">
                <a:solidFill>
                  <a:srgbClr val="44526E"/>
                </a:solidFill>
              </a:rPr>
            </a:br>
            <a:br>
              <a:rPr lang="de-DE" sz="1200" b="1" dirty="0">
                <a:solidFill>
                  <a:srgbClr val="44526E"/>
                </a:solidFill>
              </a:rPr>
            </a:br>
            <a:r>
              <a:rPr lang="de-DE" sz="1200" dirty="0">
                <a:solidFill>
                  <a:srgbClr val="44526E"/>
                </a:solidFill>
              </a:rPr>
              <a:t>(</a:t>
            </a:r>
            <a:r>
              <a:rPr lang="de-DE" sz="1200" dirty="0" err="1">
                <a:solidFill>
                  <a:srgbClr val="44526E"/>
                </a:solidFill>
              </a:rPr>
              <a:t>Blueprints</a:t>
            </a:r>
            <a:r>
              <a:rPr lang="de-DE" sz="1200" dirty="0">
                <a:solidFill>
                  <a:srgbClr val="44526E"/>
                </a:solidFill>
              </a:rPr>
              <a:t>, Assistenten)</a:t>
            </a:r>
          </a:p>
        </p:txBody>
      </p:sp>
      <p:sp>
        <p:nvSpPr>
          <p:cNvPr id="15" name="Rechteck 14">
            <a:extLst>
              <a:ext uri="{FF2B5EF4-FFF2-40B4-BE49-F238E27FC236}">
                <a16:creationId xmlns:a16="http://schemas.microsoft.com/office/drawing/2014/main" id="{2737ABA0-A73A-68AF-F1E9-7641E862FB03}"/>
              </a:ext>
            </a:extLst>
          </p:cNvPr>
          <p:cNvSpPr/>
          <p:nvPr/>
        </p:nvSpPr>
        <p:spPr>
          <a:xfrm>
            <a:off x="5043001" y="47650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Workflows</a:t>
            </a:r>
            <a:br>
              <a:rPr lang="de-DE" sz="1200" b="1" dirty="0">
                <a:solidFill>
                  <a:srgbClr val="44526E"/>
                </a:solidFill>
              </a:rPr>
            </a:br>
            <a:br>
              <a:rPr lang="de-DE" sz="1200" b="1" dirty="0">
                <a:solidFill>
                  <a:srgbClr val="44526E"/>
                </a:solidFill>
              </a:rPr>
            </a:br>
            <a:br>
              <a:rPr lang="de-DE" sz="1200" b="1" dirty="0">
                <a:solidFill>
                  <a:srgbClr val="44526E"/>
                </a:solidFill>
              </a:rPr>
            </a:br>
            <a:r>
              <a:rPr lang="de-DE" sz="1200" dirty="0">
                <a:solidFill>
                  <a:srgbClr val="44526E"/>
                </a:solidFill>
              </a:rPr>
              <a:t>(Workflows, Flows, etc.)</a:t>
            </a:r>
          </a:p>
        </p:txBody>
      </p:sp>
      <p:sp>
        <p:nvSpPr>
          <p:cNvPr id="16" name="Rechteck 15">
            <a:extLst>
              <a:ext uri="{FF2B5EF4-FFF2-40B4-BE49-F238E27FC236}">
                <a16:creationId xmlns:a16="http://schemas.microsoft.com/office/drawing/2014/main" id="{E89D1077-90A3-2B34-CC05-642A6D0D8837}"/>
              </a:ext>
            </a:extLst>
          </p:cNvPr>
          <p:cNvSpPr/>
          <p:nvPr/>
        </p:nvSpPr>
        <p:spPr>
          <a:xfrm>
            <a:off x="7392257" y="4765025"/>
            <a:ext cx="2169256" cy="17596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26E"/>
              </a:solidFill>
            </a:endParaRPr>
          </a:p>
          <a:p>
            <a:pPr algn="ctr">
              <a:spcBef>
                <a:spcPts val="600"/>
              </a:spcBef>
            </a:pPr>
            <a:r>
              <a:rPr lang="de-DE" sz="1200" b="1" dirty="0">
                <a:solidFill>
                  <a:srgbClr val="44526E"/>
                </a:solidFill>
              </a:rPr>
              <a:t>Sicherheit und </a:t>
            </a:r>
            <a:br>
              <a:rPr lang="de-DE" sz="1200" b="1" dirty="0">
                <a:solidFill>
                  <a:srgbClr val="44526E"/>
                </a:solidFill>
              </a:rPr>
            </a:br>
            <a:r>
              <a:rPr lang="de-DE" sz="1200" b="1" dirty="0">
                <a:solidFill>
                  <a:srgbClr val="44526E"/>
                </a:solidFill>
              </a:rPr>
              <a:t>Zugriffs-Steuerung</a:t>
            </a:r>
            <a:br>
              <a:rPr lang="de-DE" sz="1200" b="1" dirty="0">
                <a:solidFill>
                  <a:srgbClr val="44526E"/>
                </a:solidFill>
              </a:rPr>
            </a:br>
            <a:br>
              <a:rPr lang="de-DE" sz="1200" b="1" dirty="0">
                <a:solidFill>
                  <a:srgbClr val="44526E"/>
                </a:solidFill>
              </a:rPr>
            </a:br>
            <a:r>
              <a:rPr lang="de-DE" sz="1200" dirty="0">
                <a:solidFill>
                  <a:srgbClr val="44526E"/>
                </a:solidFill>
              </a:rPr>
              <a:t>(Benutzer, Profile, Rollen)</a:t>
            </a:r>
          </a:p>
        </p:txBody>
      </p:sp>
      <p:pic>
        <p:nvPicPr>
          <p:cNvPr id="17" name="Grafik 16">
            <a:extLst>
              <a:ext uri="{FF2B5EF4-FFF2-40B4-BE49-F238E27FC236}">
                <a16:creationId xmlns:a16="http://schemas.microsoft.com/office/drawing/2014/main" id="{82476B0D-CD4B-2B0A-DF8F-E26A26699B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99091" y="2045349"/>
            <a:ext cx="460051" cy="460051"/>
          </a:xfrm>
          <a:prstGeom prst="rect">
            <a:avLst/>
          </a:prstGeom>
        </p:spPr>
      </p:pic>
      <p:pic>
        <p:nvPicPr>
          <p:cNvPr id="18" name="Grafik 17">
            <a:extLst>
              <a:ext uri="{FF2B5EF4-FFF2-40B4-BE49-F238E27FC236}">
                <a16:creationId xmlns:a16="http://schemas.microsoft.com/office/drawing/2014/main" id="{E103A16B-080F-ED99-582E-12CF3D9258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8347" y="2045349"/>
            <a:ext cx="460051" cy="460051"/>
          </a:xfrm>
          <a:prstGeom prst="rect">
            <a:avLst/>
          </a:prstGeom>
        </p:spPr>
      </p:pic>
      <p:pic>
        <p:nvPicPr>
          <p:cNvPr id="19" name="Grafik 18">
            <a:extLst>
              <a:ext uri="{FF2B5EF4-FFF2-40B4-BE49-F238E27FC236}">
                <a16:creationId xmlns:a16="http://schemas.microsoft.com/office/drawing/2014/main" id="{03E8067F-A19B-4C4B-2EF1-3AF1587D5C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97603" y="2042792"/>
            <a:ext cx="460051" cy="460051"/>
          </a:xfrm>
          <a:prstGeom prst="rect">
            <a:avLst/>
          </a:prstGeom>
        </p:spPr>
      </p:pic>
      <p:pic>
        <p:nvPicPr>
          <p:cNvPr id="20" name="Grafik 19">
            <a:extLst>
              <a:ext uri="{FF2B5EF4-FFF2-40B4-BE49-F238E27FC236}">
                <a16:creationId xmlns:a16="http://schemas.microsoft.com/office/drawing/2014/main" id="{75121D91-2E3A-19E5-E183-BC1F2223C5A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6859" y="2042792"/>
            <a:ext cx="460051" cy="460051"/>
          </a:xfrm>
          <a:prstGeom prst="rect">
            <a:avLst/>
          </a:prstGeom>
        </p:spPr>
      </p:pic>
      <p:pic>
        <p:nvPicPr>
          <p:cNvPr id="21" name="Grafik 20">
            <a:extLst>
              <a:ext uri="{FF2B5EF4-FFF2-40B4-BE49-F238E27FC236}">
                <a16:creationId xmlns:a16="http://schemas.microsoft.com/office/drawing/2014/main" id="{EA484906-2D31-8FBF-9715-51837BB229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6859" y="3982392"/>
            <a:ext cx="460051" cy="460051"/>
          </a:xfrm>
          <a:prstGeom prst="rect">
            <a:avLst/>
          </a:prstGeom>
        </p:spPr>
      </p:pic>
      <p:pic>
        <p:nvPicPr>
          <p:cNvPr id="22" name="Grafik 21">
            <a:extLst>
              <a:ext uri="{FF2B5EF4-FFF2-40B4-BE49-F238E27FC236}">
                <a16:creationId xmlns:a16="http://schemas.microsoft.com/office/drawing/2014/main" id="{BC73AB5B-1B11-8A93-9ECA-756C06395B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6859" y="5921992"/>
            <a:ext cx="460051" cy="460051"/>
          </a:xfrm>
          <a:prstGeom prst="rect">
            <a:avLst/>
          </a:prstGeom>
        </p:spPr>
      </p:pic>
      <p:pic>
        <p:nvPicPr>
          <p:cNvPr id="23" name="Grafik 22">
            <a:extLst>
              <a:ext uri="{FF2B5EF4-FFF2-40B4-BE49-F238E27FC236}">
                <a16:creationId xmlns:a16="http://schemas.microsoft.com/office/drawing/2014/main" id="{4719C208-2D81-EF58-FFFC-102DC29E97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97603" y="5921992"/>
            <a:ext cx="460051" cy="460051"/>
          </a:xfrm>
          <a:prstGeom prst="rect">
            <a:avLst/>
          </a:prstGeom>
        </p:spPr>
      </p:pic>
      <p:pic>
        <p:nvPicPr>
          <p:cNvPr id="25" name="Grafik 24">
            <a:extLst>
              <a:ext uri="{FF2B5EF4-FFF2-40B4-BE49-F238E27FC236}">
                <a16:creationId xmlns:a16="http://schemas.microsoft.com/office/drawing/2014/main" id="{1DAFEB82-42BD-BBE7-4DCF-195A42CFA8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50056" y="5921992"/>
            <a:ext cx="460051" cy="460051"/>
          </a:xfrm>
          <a:prstGeom prst="rect">
            <a:avLst/>
          </a:prstGeom>
        </p:spPr>
      </p:pic>
      <p:pic>
        <p:nvPicPr>
          <p:cNvPr id="26" name="Grafik 25">
            <a:extLst>
              <a:ext uri="{FF2B5EF4-FFF2-40B4-BE49-F238E27FC236}">
                <a16:creationId xmlns:a16="http://schemas.microsoft.com/office/drawing/2014/main" id="{3D402B25-640C-C9CF-599B-4459EC7D36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99091" y="5921991"/>
            <a:ext cx="460051" cy="460051"/>
          </a:xfrm>
          <a:prstGeom prst="rect">
            <a:avLst/>
          </a:prstGeom>
        </p:spPr>
      </p:pic>
      <p:pic>
        <p:nvPicPr>
          <p:cNvPr id="27" name="Grafik 26">
            <a:extLst>
              <a:ext uri="{FF2B5EF4-FFF2-40B4-BE49-F238E27FC236}">
                <a16:creationId xmlns:a16="http://schemas.microsoft.com/office/drawing/2014/main" id="{6724D414-D364-4EC8-EB34-3AFF3E859C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99090" y="3982391"/>
            <a:ext cx="460051" cy="460051"/>
          </a:xfrm>
          <a:prstGeom prst="rect">
            <a:avLst/>
          </a:prstGeom>
        </p:spPr>
      </p:pic>
      <p:pic>
        <p:nvPicPr>
          <p:cNvPr id="11" name="Grafik 10">
            <a:extLst>
              <a:ext uri="{FF2B5EF4-FFF2-40B4-BE49-F238E27FC236}">
                <a16:creationId xmlns:a16="http://schemas.microsoft.com/office/drawing/2014/main" id="{39CA6606-C825-1321-CAD8-9EBEC1B7145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45435" y="3162647"/>
            <a:ext cx="2615128" cy="1085156"/>
          </a:xfrm>
          <a:prstGeom prst="rect">
            <a:avLst/>
          </a:prstGeom>
        </p:spPr>
      </p:pic>
      <p:sp>
        <p:nvSpPr>
          <p:cNvPr id="24" name="Titel 25">
            <a:extLst>
              <a:ext uri="{FF2B5EF4-FFF2-40B4-BE49-F238E27FC236}">
                <a16:creationId xmlns:a16="http://schemas.microsoft.com/office/drawing/2014/main" id="{7B0B6F4E-734C-B7E0-6DBC-1E3F60BAB5D0}"/>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1617827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7AFCCC36-3062-EE32-C0C5-06D4815BE114}"/>
              </a:ext>
            </a:extLst>
          </p:cNvPr>
          <p:cNvSpPr/>
          <p:nvPr/>
        </p:nvSpPr>
        <p:spPr>
          <a:xfrm>
            <a:off x="344487" y="917116"/>
            <a:ext cx="9217025" cy="1472969"/>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100" dirty="0">
              <a:solidFill>
                <a:schemeClr val="tx1"/>
              </a:solidFill>
            </a:endParaRP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dirty="0"/>
              <a:t>| </a:t>
            </a:r>
            <a:fld id="{9B27871B-0A92-486B-8675-F9E98A4A52EF}" type="slidenum">
              <a:rPr lang="de-DE" smtClean="0"/>
              <a:pPr/>
              <a:t>33</a:t>
            </a:fld>
            <a:endParaRPr lang="de-DE" dirty="0"/>
          </a:p>
        </p:txBody>
      </p:sp>
      <p:sp>
        <p:nvSpPr>
          <p:cNvPr id="10" name="Rechteck 9">
            <a:extLst>
              <a:ext uri="{FF2B5EF4-FFF2-40B4-BE49-F238E27FC236}">
                <a16:creationId xmlns:a16="http://schemas.microsoft.com/office/drawing/2014/main" id="{3AD0DEB3-1071-4B0B-80CA-A9403D13EAFB}"/>
              </a:ext>
            </a:extLst>
          </p:cNvPr>
          <p:cNvSpPr/>
          <p:nvPr/>
        </p:nvSpPr>
        <p:spPr>
          <a:xfrm>
            <a:off x="347661" y="2390086"/>
            <a:ext cx="4610364" cy="20693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100" b="1" dirty="0">
                <a:solidFill>
                  <a:schemeClr val="tx1"/>
                </a:solidFill>
              </a:rPr>
              <a:t>Lässt sich </a:t>
            </a:r>
            <a:r>
              <a:rPr lang="de-DE" sz="1100" b="1" dirty="0" err="1">
                <a:solidFill>
                  <a:schemeClr val="tx1"/>
                </a:solidFill>
              </a:rPr>
              <a:t>Zoho</a:t>
            </a:r>
            <a:r>
              <a:rPr lang="de-DE" sz="1100" b="1" dirty="0">
                <a:solidFill>
                  <a:schemeClr val="tx1"/>
                </a:solidFill>
              </a:rPr>
              <a:t> </a:t>
            </a:r>
            <a:r>
              <a:rPr lang="de-DE" sz="1100" b="1" dirty="0" err="1">
                <a:solidFill>
                  <a:schemeClr val="tx1"/>
                </a:solidFill>
              </a:rPr>
              <a:t>One</a:t>
            </a:r>
            <a:r>
              <a:rPr lang="de-DE" sz="1100" b="1" dirty="0">
                <a:solidFill>
                  <a:schemeClr val="tx1"/>
                </a:solidFill>
              </a:rPr>
              <a:t> datenschutzkonform nutzen?</a:t>
            </a:r>
          </a:p>
          <a:p>
            <a:pPr algn="ctr">
              <a:spcBef>
                <a:spcPts val="600"/>
              </a:spcBef>
            </a:pPr>
            <a:endParaRPr lang="de-DE" sz="1100" b="1" dirty="0">
              <a:solidFill>
                <a:schemeClr val="tx1"/>
              </a:solidFill>
            </a:endParaRPr>
          </a:p>
          <a:p>
            <a:pPr algn="ctr">
              <a:spcBef>
                <a:spcPts val="600"/>
              </a:spcBef>
            </a:pPr>
            <a:r>
              <a:rPr lang="de-DE" sz="1100" dirty="0">
                <a:solidFill>
                  <a:schemeClr val="tx1"/>
                </a:solidFill>
              </a:rPr>
              <a:t>Ja, </a:t>
            </a:r>
            <a:r>
              <a:rPr lang="de-DE" sz="1100" dirty="0" err="1">
                <a:solidFill>
                  <a:schemeClr val="tx1"/>
                </a:solidFill>
              </a:rPr>
              <a:t>Zoho</a:t>
            </a:r>
            <a:r>
              <a:rPr lang="de-DE" sz="1100" dirty="0">
                <a:solidFill>
                  <a:schemeClr val="tx1"/>
                </a:solidFill>
              </a:rPr>
              <a:t> erfüllt die Anforderungen der DSGVO.</a:t>
            </a:r>
          </a:p>
          <a:p>
            <a:pPr algn="ctr">
              <a:spcBef>
                <a:spcPts val="600"/>
              </a:spcBef>
            </a:pPr>
            <a:endParaRPr lang="de-DE" sz="1100" b="1" dirty="0">
              <a:solidFill>
                <a:schemeClr val="tx1"/>
              </a:solidFill>
            </a:endParaRPr>
          </a:p>
          <a:p>
            <a:pPr algn="ctr">
              <a:spcBef>
                <a:spcPts val="600"/>
              </a:spcBef>
            </a:pPr>
            <a:r>
              <a:rPr lang="de-DE" sz="1100" dirty="0">
                <a:solidFill>
                  <a:schemeClr val="tx1"/>
                </a:solidFill>
              </a:rPr>
              <a:t>Mehr dazu unter: </a:t>
            </a:r>
            <a:br>
              <a:rPr lang="de-DE" sz="1100" dirty="0">
                <a:solidFill>
                  <a:schemeClr val="tx1"/>
                </a:solidFill>
              </a:rPr>
            </a:br>
            <a:r>
              <a:rPr lang="de-DE" sz="1100" dirty="0">
                <a:solidFill>
                  <a:schemeClr val="tx1"/>
                </a:solidFill>
                <a:hlinkClick r:id="rId3"/>
              </a:rPr>
              <a:t>https://www.zoho.com/gdpr.html</a:t>
            </a:r>
            <a:endParaRPr lang="de-DE" sz="1100" dirty="0">
              <a:solidFill>
                <a:schemeClr val="tx1"/>
              </a:solidFill>
            </a:endParaRPr>
          </a:p>
        </p:txBody>
      </p:sp>
      <p:sp>
        <p:nvSpPr>
          <p:cNvPr id="2" name="Datumsplatzhalter 1">
            <a:extLst>
              <a:ext uri="{FF2B5EF4-FFF2-40B4-BE49-F238E27FC236}">
                <a16:creationId xmlns:a16="http://schemas.microsoft.com/office/drawing/2014/main" id="{A25DB0A3-566F-4E88-B6D5-D022FC27439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BF84C703-2F90-49B7-BC97-D9DB80C1EBB0}"/>
              </a:ext>
            </a:extLst>
          </p:cNvPr>
          <p:cNvSpPr>
            <a:spLocks noGrp="1"/>
          </p:cNvSpPr>
          <p:nvPr>
            <p:ph type="title"/>
          </p:nvPr>
        </p:nvSpPr>
        <p:spPr>
          <a:xfrm>
            <a:off x="344488" y="513913"/>
            <a:ext cx="8378171" cy="221599"/>
          </a:xfrm>
        </p:spPr>
        <p:txBody>
          <a:bodyPr wrap="square">
            <a:spAutoFit/>
          </a:bodyPr>
          <a:lstStyle/>
          <a:p>
            <a:r>
              <a:rPr lang="de-DE" sz="1600" dirty="0"/>
              <a:t>FAQs – Häufig gestellte Fragen zu </a:t>
            </a:r>
            <a:r>
              <a:rPr lang="de-DE" sz="1600" dirty="0" err="1"/>
              <a:t>Zoho</a:t>
            </a:r>
            <a:r>
              <a:rPr lang="de-DE" sz="1600" dirty="0"/>
              <a:t> </a:t>
            </a:r>
            <a:r>
              <a:rPr lang="de-DE" sz="1600" dirty="0" err="1"/>
              <a:t>One</a:t>
            </a:r>
            <a:endParaRPr lang="de-DE" sz="1600" dirty="0"/>
          </a:p>
        </p:txBody>
      </p:sp>
      <p:pic>
        <p:nvPicPr>
          <p:cNvPr id="14" name="Grafik 13">
            <a:extLst>
              <a:ext uri="{FF2B5EF4-FFF2-40B4-BE49-F238E27FC236}">
                <a16:creationId xmlns:a16="http://schemas.microsoft.com/office/drawing/2014/main" id="{68B8C74B-51DF-9D49-8840-0B836E786F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Rechteck 4">
            <a:extLst>
              <a:ext uri="{FF2B5EF4-FFF2-40B4-BE49-F238E27FC236}">
                <a16:creationId xmlns:a16="http://schemas.microsoft.com/office/drawing/2014/main" id="{DD027626-AE00-F1CB-7358-9D82E4C53D38}"/>
              </a:ext>
            </a:extLst>
          </p:cNvPr>
          <p:cNvSpPr/>
          <p:nvPr/>
        </p:nvSpPr>
        <p:spPr>
          <a:xfrm>
            <a:off x="4951415" y="2392197"/>
            <a:ext cx="4606925" cy="206515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100" b="1" dirty="0">
                <a:solidFill>
                  <a:schemeClr val="tx1"/>
                </a:solidFill>
              </a:rPr>
              <a:t>Wo werden die Daten gespeichert?</a:t>
            </a:r>
          </a:p>
          <a:p>
            <a:pPr algn="ctr">
              <a:spcBef>
                <a:spcPts val="600"/>
              </a:spcBef>
            </a:pPr>
            <a:endParaRPr lang="de-DE" sz="1100" b="1" dirty="0">
              <a:solidFill>
                <a:schemeClr val="tx1"/>
              </a:solidFill>
            </a:endParaRPr>
          </a:p>
          <a:p>
            <a:pPr algn="ctr">
              <a:spcBef>
                <a:spcPts val="600"/>
              </a:spcBef>
            </a:pPr>
            <a:r>
              <a:rPr lang="de-DE" sz="1100" dirty="0" err="1">
                <a:solidFill>
                  <a:schemeClr val="tx1"/>
                </a:solidFill>
              </a:rPr>
              <a:t>Zoho</a:t>
            </a:r>
            <a:r>
              <a:rPr lang="de-DE" sz="1100" dirty="0">
                <a:solidFill>
                  <a:schemeClr val="tx1"/>
                </a:solidFill>
              </a:rPr>
              <a:t> bietet verschiedene Datenspeicherungs-Orte an. Die Server in Europa stehen in Amsterdam und Dublin.</a:t>
            </a:r>
            <a:br>
              <a:rPr lang="de-DE" sz="1100" dirty="0">
                <a:solidFill>
                  <a:schemeClr val="tx1"/>
                </a:solidFill>
              </a:rPr>
            </a:br>
            <a:endParaRPr lang="de-DE" sz="1100" dirty="0">
              <a:solidFill>
                <a:schemeClr val="tx1"/>
              </a:solidFill>
            </a:endParaRPr>
          </a:p>
          <a:p>
            <a:pPr algn="ctr">
              <a:spcBef>
                <a:spcPts val="600"/>
              </a:spcBef>
            </a:pPr>
            <a:r>
              <a:rPr lang="de-DE" sz="1100" dirty="0">
                <a:solidFill>
                  <a:schemeClr val="tx1"/>
                </a:solidFill>
              </a:rPr>
              <a:t>Mehr dazu unter:</a:t>
            </a:r>
            <a:br>
              <a:rPr lang="de-DE" sz="1100" dirty="0">
                <a:solidFill>
                  <a:schemeClr val="tx1"/>
                </a:solidFill>
              </a:rPr>
            </a:br>
            <a:r>
              <a:rPr lang="de-DE" sz="1100" dirty="0">
                <a:solidFill>
                  <a:schemeClr val="tx1"/>
                </a:solidFill>
                <a:hlinkClick r:id="rId5"/>
              </a:rPr>
              <a:t>https://www.zoho.com/blog/general/zoho-data-centers-in-europe.htm</a:t>
            </a:r>
            <a:r>
              <a:rPr lang="de-DE" sz="1100" dirty="0">
                <a:solidFill>
                  <a:schemeClr val="tx1"/>
                </a:solidFill>
              </a:rPr>
              <a:t> </a:t>
            </a:r>
          </a:p>
        </p:txBody>
      </p:sp>
      <p:sp>
        <p:nvSpPr>
          <p:cNvPr id="6" name="Rechteck 5">
            <a:extLst>
              <a:ext uri="{FF2B5EF4-FFF2-40B4-BE49-F238E27FC236}">
                <a16:creationId xmlns:a16="http://schemas.microsoft.com/office/drawing/2014/main" id="{71B71A1C-0C08-5059-F7BA-1BC80F6DE9CF}"/>
              </a:ext>
            </a:extLst>
          </p:cNvPr>
          <p:cNvSpPr/>
          <p:nvPr/>
        </p:nvSpPr>
        <p:spPr>
          <a:xfrm>
            <a:off x="344490" y="4461578"/>
            <a:ext cx="4606925" cy="2063045"/>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100" b="1" dirty="0">
                <a:solidFill>
                  <a:schemeClr val="tx1"/>
                </a:solidFill>
              </a:rPr>
              <a:t>Sind meine Daten im </a:t>
            </a:r>
            <a:r>
              <a:rPr lang="de-DE" sz="1100" b="1" dirty="0" err="1">
                <a:solidFill>
                  <a:schemeClr val="tx1"/>
                </a:solidFill>
              </a:rPr>
              <a:t>Zoho-Rechnungzentrum</a:t>
            </a:r>
            <a:r>
              <a:rPr lang="de-DE" sz="1100" b="1" dirty="0">
                <a:solidFill>
                  <a:schemeClr val="tx1"/>
                </a:solidFill>
              </a:rPr>
              <a:t> wirklich sicher?</a:t>
            </a:r>
          </a:p>
          <a:p>
            <a:pPr algn="ctr">
              <a:spcBef>
                <a:spcPts val="600"/>
              </a:spcBef>
            </a:pPr>
            <a:endParaRPr lang="de-DE" sz="1100" b="1" dirty="0">
              <a:solidFill>
                <a:schemeClr val="tx1"/>
              </a:solidFill>
            </a:endParaRPr>
          </a:p>
          <a:p>
            <a:pPr algn="ctr">
              <a:spcBef>
                <a:spcPts val="600"/>
              </a:spcBef>
            </a:pPr>
            <a:r>
              <a:rPr lang="de-DE" sz="1100" dirty="0">
                <a:solidFill>
                  <a:schemeClr val="tx1"/>
                </a:solidFill>
              </a:rPr>
              <a:t>Ja, gerade beim Thema Sicherheit und Datenschutz bietet </a:t>
            </a:r>
            <a:r>
              <a:rPr lang="de-DE" sz="1100" dirty="0" err="1">
                <a:solidFill>
                  <a:schemeClr val="tx1"/>
                </a:solidFill>
              </a:rPr>
              <a:t>Zoho</a:t>
            </a:r>
            <a:r>
              <a:rPr lang="de-DE" sz="1100" dirty="0">
                <a:solidFill>
                  <a:schemeClr val="tx1"/>
                </a:solidFill>
              </a:rPr>
              <a:t> erfüllt alle Standards und ist auch den anderen großen Software-Anbietern deutlich überlegen.</a:t>
            </a:r>
          </a:p>
          <a:p>
            <a:pPr algn="ctr">
              <a:spcBef>
                <a:spcPts val="600"/>
              </a:spcBef>
            </a:pPr>
            <a:endParaRPr lang="de-DE" sz="1100" b="1" dirty="0">
              <a:solidFill>
                <a:schemeClr val="tx1"/>
              </a:solidFill>
            </a:endParaRPr>
          </a:p>
          <a:p>
            <a:pPr algn="ctr">
              <a:spcBef>
                <a:spcPts val="600"/>
              </a:spcBef>
            </a:pPr>
            <a:r>
              <a:rPr lang="de-DE" sz="1100" dirty="0">
                <a:solidFill>
                  <a:schemeClr val="tx1"/>
                </a:solidFill>
              </a:rPr>
              <a:t>Mehr dazu unter:</a:t>
            </a:r>
            <a:br>
              <a:rPr lang="de-DE" sz="1100" dirty="0">
                <a:solidFill>
                  <a:schemeClr val="tx1"/>
                </a:solidFill>
              </a:rPr>
            </a:br>
            <a:r>
              <a:rPr lang="de-DE" sz="1100" dirty="0">
                <a:solidFill>
                  <a:schemeClr val="tx1"/>
                </a:solidFill>
                <a:hlinkClick r:id="rId6"/>
              </a:rPr>
              <a:t>https://www.zoho.com/de/trust.html?lb=de</a:t>
            </a:r>
            <a:endParaRPr lang="de-DE" sz="1100" dirty="0">
              <a:solidFill>
                <a:schemeClr val="tx1"/>
              </a:solidFill>
            </a:endParaRPr>
          </a:p>
        </p:txBody>
      </p:sp>
      <p:sp>
        <p:nvSpPr>
          <p:cNvPr id="7" name="Rechteck 6">
            <a:extLst>
              <a:ext uri="{FF2B5EF4-FFF2-40B4-BE49-F238E27FC236}">
                <a16:creationId xmlns:a16="http://schemas.microsoft.com/office/drawing/2014/main" id="{12E73498-834F-A48D-BBF2-B7748F0C6F49}"/>
              </a:ext>
            </a:extLst>
          </p:cNvPr>
          <p:cNvSpPr/>
          <p:nvPr/>
        </p:nvSpPr>
        <p:spPr>
          <a:xfrm>
            <a:off x="4951415" y="4459466"/>
            <a:ext cx="4606925" cy="206515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100" b="1" dirty="0">
                <a:solidFill>
                  <a:schemeClr val="tx1"/>
                </a:solidFill>
              </a:rPr>
              <a:t>Ist </a:t>
            </a:r>
            <a:r>
              <a:rPr lang="de-DE" sz="1100" b="1" dirty="0" err="1">
                <a:solidFill>
                  <a:schemeClr val="tx1"/>
                </a:solidFill>
              </a:rPr>
              <a:t>Zoho</a:t>
            </a:r>
            <a:r>
              <a:rPr lang="de-DE" sz="1100" b="1" dirty="0">
                <a:solidFill>
                  <a:schemeClr val="tx1"/>
                </a:solidFill>
              </a:rPr>
              <a:t> komplett in deutscher Sprache?</a:t>
            </a:r>
          </a:p>
          <a:p>
            <a:pPr algn="ctr">
              <a:spcBef>
                <a:spcPts val="600"/>
              </a:spcBef>
            </a:pPr>
            <a:endParaRPr lang="de-DE" sz="1100" b="1" dirty="0">
              <a:solidFill>
                <a:schemeClr val="tx1"/>
              </a:solidFill>
            </a:endParaRPr>
          </a:p>
          <a:p>
            <a:pPr algn="ctr">
              <a:spcBef>
                <a:spcPts val="600"/>
              </a:spcBef>
            </a:pPr>
            <a:r>
              <a:rPr lang="de-DE" sz="1100" dirty="0">
                <a:solidFill>
                  <a:schemeClr val="tx1"/>
                </a:solidFill>
              </a:rPr>
              <a:t>Ja, </a:t>
            </a:r>
            <a:r>
              <a:rPr lang="de-DE" sz="1100" dirty="0" err="1">
                <a:solidFill>
                  <a:schemeClr val="tx1"/>
                </a:solidFill>
              </a:rPr>
              <a:t>Zoho</a:t>
            </a:r>
            <a:r>
              <a:rPr lang="de-DE" sz="1100" dirty="0">
                <a:solidFill>
                  <a:schemeClr val="tx1"/>
                </a:solidFill>
              </a:rPr>
              <a:t> lässt sich in deutscher Sprache verwenden. </a:t>
            </a:r>
          </a:p>
        </p:txBody>
      </p:sp>
      <p:pic>
        <p:nvPicPr>
          <p:cNvPr id="8" name="Grafik 7" descr="Ein Bild, das Logo enthält.&#10;&#10;Automatisch generierte Beschreibung">
            <a:extLst>
              <a:ext uri="{FF2B5EF4-FFF2-40B4-BE49-F238E27FC236}">
                <a16:creationId xmlns:a16="http://schemas.microsoft.com/office/drawing/2014/main" id="{B8077B71-3FFE-FE40-6EA6-3F7CD6D979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9639" y="1367305"/>
            <a:ext cx="2783420" cy="572589"/>
          </a:xfrm>
          <a:prstGeom prst="rect">
            <a:avLst/>
          </a:prstGeom>
        </p:spPr>
      </p:pic>
      <p:sp>
        <p:nvSpPr>
          <p:cNvPr id="13" name="Titel 25">
            <a:extLst>
              <a:ext uri="{FF2B5EF4-FFF2-40B4-BE49-F238E27FC236}">
                <a16:creationId xmlns:a16="http://schemas.microsoft.com/office/drawing/2014/main" id="{FA3B3B26-000B-D725-C8B2-2539AB9FE309}"/>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35754398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7B2F4-95A8-FDC9-D1AE-EAF6B259CE3C}"/>
            </a:ext>
          </a:extLst>
        </p:cNvPr>
        <p:cNvGrpSpPr/>
        <p:nvPr/>
      </p:nvGrpSpPr>
      <p:grpSpPr>
        <a:xfrm>
          <a:off x="0" y="0"/>
          <a:ext cx="0" cy="0"/>
          <a:chOff x="0" y="0"/>
          <a:chExt cx="0" cy="0"/>
        </a:xfrm>
      </p:grpSpPr>
      <p:sp>
        <p:nvSpPr>
          <p:cNvPr id="24" name="Rechteck 23">
            <a:extLst>
              <a:ext uri="{FF2B5EF4-FFF2-40B4-BE49-F238E27FC236}">
                <a16:creationId xmlns:a16="http://schemas.microsoft.com/office/drawing/2014/main" id="{42565C86-F701-CDDF-A3B4-C78877199F5F}"/>
              </a:ext>
            </a:extLst>
          </p:cNvPr>
          <p:cNvSpPr/>
          <p:nvPr/>
        </p:nvSpPr>
        <p:spPr>
          <a:xfrm>
            <a:off x="7527257"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Personalisierung</a:t>
            </a:r>
          </a:p>
        </p:txBody>
      </p:sp>
      <p:sp>
        <p:nvSpPr>
          <p:cNvPr id="5" name="Rechteck 4">
            <a:extLst>
              <a:ext uri="{FF2B5EF4-FFF2-40B4-BE49-F238E27FC236}">
                <a16:creationId xmlns:a16="http://schemas.microsoft.com/office/drawing/2014/main" id="{5CE2CA0B-36E4-B18E-3357-3FD8C6C65702}"/>
              </a:ext>
            </a:extLst>
          </p:cNvPr>
          <p:cNvSpPr/>
          <p:nvPr/>
        </p:nvSpPr>
        <p:spPr>
          <a:xfrm>
            <a:off x="344490"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Zielkunden-</a:t>
            </a:r>
            <a:br>
              <a:rPr lang="de-DE" sz="1200" dirty="0">
                <a:solidFill>
                  <a:schemeClr val="tx1"/>
                </a:solidFill>
              </a:rPr>
            </a:br>
            <a:r>
              <a:rPr lang="de-DE" sz="1200" dirty="0" err="1">
                <a:solidFill>
                  <a:schemeClr val="tx1"/>
                </a:solidFill>
              </a:rPr>
              <a:t>Scraper</a:t>
            </a:r>
            <a:endParaRPr lang="de-DE" sz="1200" dirty="0">
              <a:solidFill>
                <a:schemeClr val="tx1"/>
              </a:solidFill>
            </a:endParaRPr>
          </a:p>
        </p:txBody>
      </p:sp>
      <p:sp>
        <p:nvSpPr>
          <p:cNvPr id="6" name="Fußzeilenplatzhalter 5">
            <a:extLst>
              <a:ext uri="{FF2B5EF4-FFF2-40B4-BE49-F238E27FC236}">
                <a16:creationId xmlns:a16="http://schemas.microsoft.com/office/drawing/2014/main" id="{B9DFBDB1-2B67-5EBF-C2C4-FF65510239D6}"/>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83CDD965-E0A0-DFA5-19DB-BB0A138CC8CE}"/>
              </a:ext>
            </a:extLst>
          </p:cNvPr>
          <p:cNvSpPr>
            <a:spLocks noGrp="1"/>
          </p:cNvSpPr>
          <p:nvPr>
            <p:ph type="sldNum" sz="quarter" idx="12"/>
          </p:nvPr>
        </p:nvSpPr>
        <p:spPr/>
        <p:txBody>
          <a:bodyPr/>
          <a:lstStyle/>
          <a:p>
            <a:r>
              <a:rPr lang="de-DE"/>
              <a:t>| </a:t>
            </a:r>
            <a:fld id="{9B27871B-0A92-486B-8675-F9E98A4A52EF}" type="slidenum">
              <a:rPr smtClean="0"/>
              <a:pPr/>
              <a:t>34</a:t>
            </a:fld>
            <a:endParaRPr dirty="0"/>
          </a:p>
        </p:txBody>
      </p:sp>
      <p:sp>
        <p:nvSpPr>
          <p:cNvPr id="2" name="Datumsplatzhalter 1">
            <a:extLst>
              <a:ext uri="{FF2B5EF4-FFF2-40B4-BE49-F238E27FC236}">
                <a16:creationId xmlns:a16="http://schemas.microsoft.com/office/drawing/2014/main" id="{A64FB7CE-8FED-FC14-B3C4-2C5AC5E51B8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E1310247-F0D9-44B2-8DCF-08F918784CB4}"/>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KI-</a:t>
            </a:r>
            <a:r>
              <a:rPr lang="de-DE" sz="1600" dirty="0" err="1">
                <a:solidFill>
                  <a:srgbClr val="44536F"/>
                </a:solidFill>
              </a:rPr>
              <a:t>Agents</a:t>
            </a:r>
            <a:r>
              <a:rPr lang="de-DE" sz="1600" dirty="0">
                <a:solidFill>
                  <a:srgbClr val="44536F"/>
                </a:solidFill>
              </a:rPr>
              <a:t> und KI-Automatisierungen in Zoho CRM integrieren</a:t>
            </a:r>
          </a:p>
        </p:txBody>
      </p:sp>
      <p:pic>
        <p:nvPicPr>
          <p:cNvPr id="31" name="Grafik 30">
            <a:extLst>
              <a:ext uri="{FF2B5EF4-FFF2-40B4-BE49-F238E27FC236}">
                <a16:creationId xmlns:a16="http://schemas.microsoft.com/office/drawing/2014/main" id="{B1D8BC0C-7371-0B9D-C6A9-B0F65D684B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22" name="Rechteck 21">
            <a:extLst>
              <a:ext uri="{FF2B5EF4-FFF2-40B4-BE49-F238E27FC236}">
                <a16:creationId xmlns:a16="http://schemas.microsoft.com/office/drawing/2014/main" id="{615F39C3-6554-2EFA-6B15-30334C458F85}"/>
              </a:ext>
            </a:extLst>
          </p:cNvPr>
          <p:cNvSpPr/>
          <p:nvPr/>
        </p:nvSpPr>
        <p:spPr>
          <a:xfrm>
            <a:off x="2738746"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Lead-/Kontaktdaten-Anreicherung </a:t>
            </a:r>
          </a:p>
        </p:txBody>
      </p:sp>
      <p:sp>
        <p:nvSpPr>
          <p:cNvPr id="23" name="Rechteck 22">
            <a:extLst>
              <a:ext uri="{FF2B5EF4-FFF2-40B4-BE49-F238E27FC236}">
                <a16:creationId xmlns:a16="http://schemas.microsoft.com/office/drawing/2014/main" id="{E0B36323-FE80-0B08-E79E-196B01218AC1}"/>
              </a:ext>
            </a:extLst>
          </p:cNvPr>
          <p:cNvSpPr/>
          <p:nvPr/>
        </p:nvSpPr>
        <p:spPr>
          <a:xfrm>
            <a:off x="5133001" y="8858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Firmendaten-</a:t>
            </a:r>
            <a:br>
              <a:rPr lang="de-DE" sz="1200" dirty="0">
                <a:solidFill>
                  <a:schemeClr val="tx1"/>
                </a:solidFill>
              </a:rPr>
            </a:br>
            <a:r>
              <a:rPr lang="de-DE" sz="1200" dirty="0">
                <a:solidFill>
                  <a:schemeClr val="tx1"/>
                </a:solidFill>
              </a:rPr>
              <a:t>Anreicherung</a:t>
            </a:r>
          </a:p>
        </p:txBody>
      </p:sp>
      <p:sp>
        <p:nvSpPr>
          <p:cNvPr id="25" name="Rechteck 24">
            <a:extLst>
              <a:ext uri="{FF2B5EF4-FFF2-40B4-BE49-F238E27FC236}">
                <a16:creationId xmlns:a16="http://schemas.microsoft.com/office/drawing/2014/main" id="{2AF68353-DD22-C38E-3E49-00EA850FE00B}"/>
              </a:ext>
            </a:extLst>
          </p:cNvPr>
          <p:cNvSpPr/>
          <p:nvPr/>
        </p:nvSpPr>
        <p:spPr>
          <a:xfrm>
            <a:off x="344490"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Content-Erstellung</a:t>
            </a:r>
          </a:p>
        </p:txBody>
      </p:sp>
      <p:sp>
        <p:nvSpPr>
          <p:cNvPr id="26" name="Rechteck 25">
            <a:extLst>
              <a:ext uri="{FF2B5EF4-FFF2-40B4-BE49-F238E27FC236}">
                <a16:creationId xmlns:a16="http://schemas.microsoft.com/office/drawing/2014/main" id="{E3A687AC-85BB-1F19-E9C0-6763991F8B1D}"/>
              </a:ext>
            </a:extLst>
          </p:cNvPr>
          <p:cNvSpPr/>
          <p:nvPr/>
        </p:nvSpPr>
        <p:spPr>
          <a:xfrm>
            <a:off x="2738746" y="2385525"/>
            <a:ext cx="4403033" cy="263939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400" b="1" dirty="0">
                <a:solidFill>
                  <a:schemeClr val="tx1"/>
                </a:solidFill>
              </a:rPr>
              <a:t>Integrierte KI-</a:t>
            </a:r>
            <a:r>
              <a:rPr lang="de-DE" sz="1400" b="1" dirty="0" err="1">
                <a:solidFill>
                  <a:schemeClr val="tx1"/>
                </a:solidFill>
              </a:rPr>
              <a:t>Agents</a:t>
            </a:r>
            <a:r>
              <a:rPr lang="de-DE" sz="1400" b="1" dirty="0">
                <a:solidFill>
                  <a:schemeClr val="tx1"/>
                </a:solidFill>
              </a:rPr>
              <a:t> </a:t>
            </a:r>
            <a:br>
              <a:rPr lang="de-DE" sz="1400" b="1" dirty="0">
                <a:solidFill>
                  <a:schemeClr val="tx1"/>
                </a:solidFill>
              </a:rPr>
            </a:br>
            <a:r>
              <a:rPr lang="de-DE" sz="1400" b="1" dirty="0">
                <a:solidFill>
                  <a:schemeClr val="tx1"/>
                </a:solidFill>
              </a:rPr>
              <a:t>und KI-Automatisierungen</a:t>
            </a:r>
          </a:p>
        </p:txBody>
      </p:sp>
      <p:sp>
        <p:nvSpPr>
          <p:cNvPr id="28" name="Rechteck 27">
            <a:extLst>
              <a:ext uri="{FF2B5EF4-FFF2-40B4-BE49-F238E27FC236}">
                <a16:creationId xmlns:a16="http://schemas.microsoft.com/office/drawing/2014/main" id="{7E469358-E64B-F56F-59C9-DB9026279B81}"/>
              </a:ext>
            </a:extLst>
          </p:cNvPr>
          <p:cNvSpPr/>
          <p:nvPr/>
        </p:nvSpPr>
        <p:spPr>
          <a:xfrm>
            <a:off x="7527257" y="2385525"/>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Follow-Up-</a:t>
            </a:r>
            <a:br>
              <a:rPr lang="de-DE" sz="1200" dirty="0">
                <a:solidFill>
                  <a:schemeClr val="tx1"/>
                </a:solidFill>
              </a:rPr>
            </a:br>
            <a:r>
              <a:rPr lang="de-DE" sz="1200" dirty="0">
                <a:solidFill>
                  <a:schemeClr val="tx1"/>
                </a:solidFill>
              </a:rPr>
              <a:t>Kampagnen</a:t>
            </a:r>
          </a:p>
        </p:txBody>
      </p:sp>
      <p:sp>
        <p:nvSpPr>
          <p:cNvPr id="29" name="Rechteck 28">
            <a:extLst>
              <a:ext uri="{FF2B5EF4-FFF2-40B4-BE49-F238E27FC236}">
                <a16:creationId xmlns:a16="http://schemas.microsoft.com/office/drawing/2014/main" id="{9437197A-903A-957A-AD27-F1371FC045B1}"/>
              </a:ext>
            </a:extLst>
          </p:cNvPr>
          <p:cNvSpPr/>
          <p:nvPr/>
        </p:nvSpPr>
        <p:spPr>
          <a:xfrm>
            <a:off x="344490"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Content-Veröffentlichung </a:t>
            </a:r>
            <a:br>
              <a:rPr lang="de-DE" sz="1200" dirty="0">
                <a:solidFill>
                  <a:schemeClr val="tx1"/>
                </a:solidFill>
              </a:rPr>
            </a:br>
            <a:r>
              <a:rPr lang="de-DE" sz="1200" dirty="0">
                <a:solidFill>
                  <a:schemeClr val="tx1"/>
                </a:solidFill>
              </a:rPr>
              <a:t>und -Auswertung</a:t>
            </a:r>
          </a:p>
        </p:txBody>
      </p:sp>
      <p:sp>
        <p:nvSpPr>
          <p:cNvPr id="35" name="Rechteck 34">
            <a:extLst>
              <a:ext uri="{FF2B5EF4-FFF2-40B4-BE49-F238E27FC236}">
                <a16:creationId xmlns:a16="http://schemas.microsoft.com/office/drawing/2014/main" id="{A5D248C8-14C7-8EAD-737C-04FD48D6F4C8}"/>
              </a:ext>
            </a:extLst>
          </p:cNvPr>
          <p:cNvSpPr/>
          <p:nvPr/>
        </p:nvSpPr>
        <p:spPr>
          <a:xfrm>
            <a:off x="7527257" y="38852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Voice-</a:t>
            </a:r>
            <a:r>
              <a:rPr lang="de-DE" sz="1200" dirty="0" err="1">
                <a:solidFill>
                  <a:schemeClr val="tx1"/>
                </a:solidFill>
              </a:rPr>
              <a:t>Agents</a:t>
            </a:r>
            <a:r>
              <a:rPr lang="de-DE" sz="1200" dirty="0">
                <a:solidFill>
                  <a:schemeClr val="tx1"/>
                </a:solidFill>
              </a:rPr>
              <a:t> für die Telefonzentrale</a:t>
            </a:r>
          </a:p>
        </p:txBody>
      </p:sp>
      <p:sp>
        <p:nvSpPr>
          <p:cNvPr id="36" name="Rechteck 35">
            <a:extLst>
              <a:ext uri="{FF2B5EF4-FFF2-40B4-BE49-F238E27FC236}">
                <a16:creationId xmlns:a16="http://schemas.microsoft.com/office/drawing/2014/main" id="{7886A128-8881-C8A1-2AF7-F5A578F1098E}"/>
              </a:ext>
            </a:extLst>
          </p:cNvPr>
          <p:cNvSpPr/>
          <p:nvPr/>
        </p:nvSpPr>
        <p:spPr>
          <a:xfrm>
            <a:off x="344490"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Analyse und Prognosen</a:t>
            </a:r>
          </a:p>
        </p:txBody>
      </p:sp>
      <p:sp>
        <p:nvSpPr>
          <p:cNvPr id="37" name="Rechteck 36">
            <a:extLst>
              <a:ext uri="{FF2B5EF4-FFF2-40B4-BE49-F238E27FC236}">
                <a16:creationId xmlns:a16="http://schemas.microsoft.com/office/drawing/2014/main" id="{A9021C37-2599-71A3-4ED6-4B25DD0EB3A5}"/>
              </a:ext>
            </a:extLst>
          </p:cNvPr>
          <p:cNvSpPr/>
          <p:nvPr/>
        </p:nvSpPr>
        <p:spPr>
          <a:xfrm>
            <a:off x="2738746"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Chat-Bots für die Leadqualifizierung</a:t>
            </a:r>
          </a:p>
        </p:txBody>
      </p:sp>
      <p:sp>
        <p:nvSpPr>
          <p:cNvPr id="38" name="Rechteck 37">
            <a:extLst>
              <a:ext uri="{FF2B5EF4-FFF2-40B4-BE49-F238E27FC236}">
                <a16:creationId xmlns:a16="http://schemas.microsoft.com/office/drawing/2014/main" id="{4A465444-204D-650E-52F1-A8FB11255EAD}"/>
              </a:ext>
            </a:extLst>
          </p:cNvPr>
          <p:cNvSpPr/>
          <p:nvPr/>
        </p:nvSpPr>
        <p:spPr>
          <a:xfrm>
            <a:off x="5133001"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Voice-</a:t>
            </a:r>
            <a:r>
              <a:rPr lang="de-DE" sz="1200" dirty="0" err="1">
                <a:solidFill>
                  <a:schemeClr val="tx1"/>
                </a:solidFill>
              </a:rPr>
              <a:t>Agents</a:t>
            </a:r>
            <a:r>
              <a:rPr lang="de-DE" sz="1200" dirty="0">
                <a:solidFill>
                  <a:schemeClr val="tx1"/>
                </a:solidFill>
              </a:rPr>
              <a:t> für die Leadqualifizierung</a:t>
            </a:r>
          </a:p>
        </p:txBody>
      </p:sp>
      <p:sp>
        <p:nvSpPr>
          <p:cNvPr id="39" name="Rechteck 38">
            <a:extLst>
              <a:ext uri="{FF2B5EF4-FFF2-40B4-BE49-F238E27FC236}">
                <a16:creationId xmlns:a16="http://schemas.microsoft.com/office/drawing/2014/main" id="{CE3A0BC9-F9AB-EFFE-DF33-39F3CAE42A88}"/>
              </a:ext>
            </a:extLst>
          </p:cNvPr>
          <p:cNvSpPr/>
          <p:nvPr/>
        </p:nvSpPr>
        <p:spPr>
          <a:xfrm>
            <a:off x="7527257" y="5384924"/>
            <a:ext cx="2034256" cy="113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Voice-</a:t>
            </a:r>
            <a:r>
              <a:rPr lang="de-DE" sz="1200" dirty="0" err="1">
                <a:solidFill>
                  <a:schemeClr val="tx1"/>
                </a:solidFill>
              </a:rPr>
              <a:t>Agents</a:t>
            </a:r>
            <a:r>
              <a:rPr lang="de-DE" sz="1200" dirty="0">
                <a:solidFill>
                  <a:schemeClr val="tx1"/>
                </a:solidFill>
              </a:rPr>
              <a:t> für die </a:t>
            </a:r>
            <a:br>
              <a:rPr lang="de-DE" sz="1200" dirty="0">
                <a:solidFill>
                  <a:schemeClr val="tx1"/>
                </a:solidFill>
              </a:rPr>
            </a:br>
            <a:r>
              <a:rPr lang="de-DE" sz="1200" dirty="0">
                <a:solidFill>
                  <a:schemeClr val="tx1"/>
                </a:solidFill>
              </a:rPr>
              <a:t>Kalt-Akquise</a:t>
            </a:r>
          </a:p>
        </p:txBody>
      </p:sp>
      <p:pic>
        <p:nvPicPr>
          <p:cNvPr id="7" name="Grafik 6">
            <a:extLst>
              <a:ext uri="{FF2B5EF4-FFF2-40B4-BE49-F238E27FC236}">
                <a16:creationId xmlns:a16="http://schemas.microsoft.com/office/drawing/2014/main" id="{FA9DDAF7-17C9-8DC7-D0C1-324A2F814D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07430" y="2762604"/>
            <a:ext cx="2891141" cy="1199688"/>
          </a:xfrm>
          <a:prstGeom prst="rect">
            <a:avLst/>
          </a:prstGeom>
        </p:spPr>
      </p:pic>
      <p:sp>
        <p:nvSpPr>
          <p:cNvPr id="3" name="Titel 25">
            <a:extLst>
              <a:ext uri="{FF2B5EF4-FFF2-40B4-BE49-F238E27FC236}">
                <a16:creationId xmlns:a16="http://schemas.microsoft.com/office/drawing/2014/main" id="{7E28EA2D-41CA-3244-8292-2A311AE5486B}"/>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39996219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A77C4-60C4-A153-ACB5-A2E0917D7777}"/>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50845403-6372-B2DA-3198-E6B7D79B87CF}"/>
              </a:ext>
            </a:extLst>
          </p:cNvPr>
          <p:cNvSpPr txBox="1"/>
          <p:nvPr/>
        </p:nvSpPr>
        <p:spPr>
          <a:xfrm>
            <a:off x="311294" y="1"/>
            <a:ext cx="4641705" cy="685800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Wie schnell rechnen sich digitalisierte und automatisierte Kunden-Systeme?</a:t>
            </a:r>
          </a:p>
        </p:txBody>
      </p:sp>
      <p:sp>
        <p:nvSpPr>
          <p:cNvPr id="26" name="Titel 25">
            <a:extLst>
              <a:ext uri="{FF2B5EF4-FFF2-40B4-BE49-F238E27FC236}">
                <a16:creationId xmlns:a16="http://schemas.microsoft.com/office/drawing/2014/main" id="{63BE9FCF-76F0-26D8-348D-4BEF4D6FFBF9}"/>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Return on </a:t>
            </a:r>
            <a:r>
              <a:rPr lang="de-DE" sz="1600" dirty="0" err="1">
                <a:solidFill>
                  <a:srgbClr val="44536F"/>
                </a:solidFill>
              </a:rPr>
              <a:t>Invest</a:t>
            </a:r>
            <a:endParaRPr lang="de-DE" sz="1600" dirty="0">
              <a:solidFill>
                <a:srgbClr val="44536F"/>
              </a:solidFill>
            </a:endParaRPr>
          </a:p>
        </p:txBody>
      </p:sp>
      <p:sp>
        <p:nvSpPr>
          <p:cNvPr id="3" name="Fußzeilenplatzhalter 2">
            <a:extLst>
              <a:ext uri="{FF2B5EF4-FFF2-40B4-BE49-F238E27FC236}">
                <a16:creationId xmlns:a16="http://schemas.microsoft.com/office/drawing/2014/main" id="{150572AC-8CEE-60BB-F572-7AE3A94C6C42}"/>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E22033A8-750A-A1BC-973B-1BA48D0E93B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4" name="Foliennummernplatzhalter 3">
            <a:extLst>
              <a:ext uri="{FF2B5EF4-FFF2-40B4-BE49-F238E27FC236}">
                <a16:creationId xmlns:a16="http://schemas.microsoft.com/office/drawing/2014/main" id="{C38DE56D-7A63-34BB-492D-0F456940317D}"/>
              </a:ext>
            </a:extLst>
          </p:cNvPr>
          <p:cNvSpPr>
            <a:spLocks noGrp="1"/>
          </p:cNvSpPr>
          <p:nvPr>
            <p:ph type="sldNum" sz="quarter" idx="12"/>
          </p:nvPr>
        </p:nvSpPr>
        <p:spPr/>
        <p:txBody>
          <a:bodyPr/>
          <a:lstStyle/>
          <a:p>
            <a:r>
              <a:rPr lang="de-DE"/>
              <a:t>| </a:t>
            </a:r>
            <a:fld id="{9B27871B-0A92-486B-8675-F9E98A4A52EF}" type="slidenum">
              <a:rPr smtClean="0"/>
              <a:pPr/>
              <a:t>35</a:t>
            </a:fld>
            <a:endParaRPr dirty="0"/>
          </a:p>
        </p:txBody>
      </p:sp>
      <p:pic>
        <p:nvPicPr>
          <p:cNvPr id="12" name="Grafik 11">
            <a:extLst>
              <a:ext uri="{FF2B5EF4-FFF2-40B4-BE49-F238E27FC236}">
                <a16:creationId xmlns:a16="http://schemas.microsoft.com/office/drawing/2014/main" id="{EB46A108-402A-31B4-AC90-855CFF1FE0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DBEA9915-404B-5B1C-4207-A53CEA217746}"/>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947F671A-A2A3-B029-4560-E3AD3B64EC5D}"/>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0634FA0B-40B3-6FFF-7699-293650355711}"/>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CE65A434-1412-99F0-3CF2-3F85ED545EFE}"/>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21975F40-9825-E22A-F88F-AA4F791FC206}"/>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CA9FE955-29F2-5BD9-3710-297F53A0B6CA}"/>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B92A2B3B-EB31-E78A-D7A5-1FB7B2EA14E5}"/>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FAA695C8-8198-DBAA-138E-4AA16A0A93D9}"/>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B06EF3A0-769C-D82D-1EB7-888F6919CCD0}"/>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ECF2286A-C4F5-939E-81F2-110464B01635}"/>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2E095C0C-51BC-F3DA-1CDD-092EF5E1743F}"/>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5D63E33A-A58F-FF69-5C70-34F40703E43F}"/>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8E4607D3-B82F-6037-504A-B9463B794D93}"/>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0A32BAB9-B4A3-EC0B-1DC5-7C25C33AD62F}"/>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5BF5A7B3-EB61-536B-D5B5-9FCD1EC05F9D}"/>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81CF6DCA-B8DA-D19D-0687-F3C384D593C1}"/>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749CA55B-B73D-70DE-643C-1D720B3717A3}"/>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84492967-90FE-D02E-49E5-9D62A7E4465B}"/>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5E39C903-0754-F7EE-88BB-530D8E081B8C}"/>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C51778B0-3D8B-CFDE-BC0C-46CBAC695514}"/>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B11A3B17-5E0E-7A0F-60E6-03C3E1A8815E}"/>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
        <p:nvSpPr>
          <p:cNvPr id="8" name="Titel 25">
            <a:extLst>
              <a:ext uri="{FF2B5EF4-FFF2-40B4-BE49-F238E27FC236}">
                <a16:creationId xmlns:a16="http://schemas.microsoft.com/office/drawing/2014/main" id="{98D4640F-B3EE-6E09-636F-E8515710D8D4}"/>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19461187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8108848" cy="221599"/>
          </a:xfrm>
        </p:spPr>
        <p:txBody>
          <a:bodyPr wrap="square">
            <a:spAutoFit/>
          </a:bodyPr>
          <a:lstStyle/>
          <a:p>
            <a:r>
              <a:rPr lang="de-DE" sz="1600" dirty="0">
                <a:solidFill>
                  <a:srgbClr val="44536F"/>
                </a:solidFill>
              </a:rPr>
              <a:t>Digitalisierung und Automatisierung der Kunden-Systeme</a:t>
            </a:r>
          </a:p>
        </p:txBody>
      </p:sp>
      <p:sp>
        <p:nvSpPr>
          <p:cNvPr id="16" name="Rechteck 15">
            <a:extLst>
              <a:ext uri="{FF2B5EF4-FFF2-40B4-BE49-F238E27FC236}">
                <a16:creationId xmlns:a16="http://schemas.microsoft.com/office/drawing/2014/main" id="{C40837C8-3D01-EA6C-2172-5E2522B26C02}"/>
              </a:ext>
            </a:extLst>
          </p:cNvPr>
          <p:cNvSpPr/>
          <p:nvPr/>
        </p:nvSpPr>
        <p:spPr>
          <a:xfrm>
            <a:off x="346076" y="1268409"/>
            <a:ext cx="2301082" cy="485709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r>
              <a:rPr lang="de-DE" sz="1200" dirty="0">
                <a:solidFill>
                  <a:srgbClr val="44536F"/>
                </a:solidFill>
              </a:rPr>
              <a:t>Digitalisierte </a:t>
            </a:r>
            <a:br>
              <a:rPr lang="de-DE" sz="1200" dirty="0">
                <a:solidFill>
                  <a:srgbClr val="44536F"/>
                </a:solidFill>
              </a:rPr>
            </a:br>
            <a:r>
              <a:rPr lang="de-DE" sz="1200" dirty="0">
                <a:solidFill>
                  <a:srgbClr val="44536F"/>
                </a:solidFill>
              </a:rPr>
              <a:t>Kunden-Systeme</a:t>
            </a:r>
          </a:p>
          <a:p>
            <a:pPr algn="ctr">
              <a:spcBef>
                <a:spcPts val="600"/>
              </a:spcBef>
            </a:pPr>
            <a:endParaRPr lang="de-DE" sz="1200" b="1" dirty="0">
              <a:solidFill>
                <a:srgbClr val="44536F"/>
              </a:solidFill>
            </a:endParaRPr>
          </a:p>
          <a:p>
            <a:pPr algn="ctr">
              <a:spcBef>
                <a:spcPts val="600"/>
              </a:spcBef>
            </a:pPr>
            <a:r>
              <a:rPr lang="de-DE" sz="1200" b="1" dirty="0">
                <a:solidFill>
                  <a:srgbClr val="44536F"/>
                </a:solidFill>
              </a:rPr>
              <a:t>steigern den Umsatz</a:t>
            </a:r>
          </a:p>
        </p:txBody>
      </p:sp>
      <p:sp>
        <p:nvSpPr>
          <p:cNvPr id="33" name="Rechteck 32">
            <a:extLst>
              <a:ext uri="{FF2B5EF4-FFF2-40B4-BE49-F238E27FC236}">
                <a16:creationId xmlns:a16="http://schemas.microsoft.com/office/drawing/2014/main" id="{D633E5D8-D4F7-7A9C-E290-EACA151BD7A5}"/>
              </a:ext>
            </a:extLst>
          </p:cNvPr>
          <p:cNvSpPr/>
          <p:nvPr/>
        </p:nvSpPr>
        <p:spPr>
          <a:xfrm>
            <a:off x="7256199" y="1268409"/>
            <a:ext cx="2305313" cy="485709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r>
              <a:rPr lang="de-DE" sz="1200" dirty="0">
                <a:solidFill>
                  <a:srgbClr val="44536F"/>
                </a:solidFill>
              </a:rPr>
              <a:t>Digitalisierte </a:t>
            </a:r>
            <a:br>
              <a:rPr lang="de-DE" sz="1200" dirty="0">
                <a:solidFill>
                  <a:srgbClr val="44536F"/>
                </a:solidFill>
              </a:rPr>
            </a:br>
            <a:r>
              <a:rPr lang="de-DE" sz="1200" dirty="0">
                <a:solidFill>
                  <a:srgbClr val="44536F"/>
                </a:solidFill>
              </a:rPr>
              <a:t>Kunden-Systeme</a:t>
            </a:r>
          </a:p>
          <a:p>
            <a:pPr algn="ctr">
              <a:spcBef>
                <a:spcPts val="600"/>
              </a:spcBef>
            </a:pPr>
            <a:endParaRPr lang="de-DE" sz="1200" dirty="0">
              <a:solidFill>
                <a:srgbClr val="44536F"/>
              </a:solidFill>
            </a:endParaRPr>
          </a:p>
          <a:p>
            <a:pPr algn="ctr">
              <a:spcBef>
                <a:spcPts val="600"/>
              </a:spcBef>
            </a:pPr>
            <a:r>
              <a:rPr lang="de-DE" sz="1200" b="1" dirty="0">
                <a:solidFill>
                  <a:srgbClr val="44536F"/>
                </a:solidFill>
              </a:rPr>
              <a:t>schaffen Freiräume für Unternehmer und Schlüsselpersonen</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Return on </a:t>
            </a:r>
            <a:r>
              <a:rPr lang="de-DE" sz="1200" b="0" dirty="0" err="1">
                <a:solidFill>
                  <a:srgbClr val="F7A600"/>
                </a:solidFill>
              </a:rPr>
              <a:t>Invest</a:t>
            </a:r>
            <a:endParaRPr lang="de-DE" sz="1200" b="0" dirty="0">
              <a:solidFill>
                <a:srgbClr val="F7A600"/>
              </a:solidFill>
            </a:endParaRP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36</a:t>
            </a:fld>
            <a:endParaRPr dirty="0"/>
          </a:p>
        </p:txBody>
      </p:sp>
      <p:sp>
        <p:nvSpPr>
          <p:cNvPr id="14" name="Rechteck 13">
            <a:extLst>
              <a:ext uri="{FF2B5EF4-FFF2-40B4-BE49-F238E27FC236}">
                <a16:creationId xmlns:a16="http://schemas.microsoft.com/office/drawing/2014/main" id="{354D802B-5B59-819B-E148-0931B2355402}"/>
              </a:ext>
            </a:extLst>
          </p:cNvPr>
          <p:cNvSpPr/>
          <p:nvPr/>
        </p:nvSpPr>
        <p:spPr>
          <a:xfrm>
            <a:off x="4948241" y="1268409"/>
            <a:ext cx="2307958" cy="485709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endParaRPr lang="de-DE" sz="1200" b="1" dirty="0">
              <a:solidFill>
                <a:srgbClr val="44536F"/>
              </a:solidFill>
            </a:endParaRPr>
          </a:p>
          <a:p>
            <a:pPr algn="ctr">
              <a:spcBef>
                <a:spcPts val="600"/>
              </a:spcBef>
            </a:pPr>
            <a:r>
              <a:rPr lang="de-DE" sz="1200" dirty="0">
                <a:solidFill>
                  <a:srgbClr val="44536F"/>
                </a:solidFill>
              </a:rPr>
              <a:t>Digitalisierte </a:t>
            </a:r>
            <a:br>
              <a:rPr lang="de-DE" sz="1200" dirty="0">
                <a:solidFill>
                  <a:srgbClr val="44536F"/>
                </a:solidFill>
              </a:rPr>
            </a:br>
            <a:r>
              <a:rPr lang="de-DE" sz="1200" dirty="0">
                <a:solidFill>
                  <a:srgbClr val="44536F"/>
                </a:solidFill>
              </a:rPr>
              <a:t>Kunden-Systeme</a:t>
            </a:r>
          </a:p>
          <a:p>
            <a:pPr algn="ctr">
              <a:spcBef>
                <a:spcPts val="600"/>
              </a:spcBef>
            </a:pPr>
            <a:endParaRPr lang="de-DE" sz="1200" dirty="0">
              <a:solidFill>
                <a:srgbClr val="44536F"/>
              </a:solidFill>
            </a:endParaRPr>
          </a:p>
          <a:p>
            <a:pPr algn="ctr">
              <a:spcBef>
                <a:spcPts val="600"/>
              </a:spcBef>
            </a:pPr>
            <a:r>
              <a:rPr lang="de-DE" sz="1200" b="1" dirty="0">
                <a:solidFill>
                  <a:srgbClr val="44536F"/>
                </a:solidFill>
              </a:rPr>
              <a:t>erhöhen die Qualität</a:t>
            </a:r>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7" name="Rechteck 6">
            <a:extLst>
              <a:ext uri="{FF2B5EF4-FFF2-40B4-BE49-F238E27FC236}">
                <a16:creationId xmlns:a16="http://schemas.microsoft.com/office/drawing/2014/main" id="{6FEC55A0-50A2-D75A-EF1F-8DDD1FA169A3}"/>
              </a:ext>
            </a:extLst>
          </p:cNvPr>
          <p:cNvSpPr/>
          <p:nvPr/>
        </p:nvSpPr>
        <p:spPr>
          <a:xfrm>
            <a:off x="345545" y="878193"/>
            <a:ext cx="9217028" cy="390216"/>
          </a:xfrm>
          <a:prstGeom prst="rect">
            <a:avLst/>
          </a:prstGeom>
          <a:solidFill>
            <a:schemeClr val="accent5">
              <a:lumMod val="20000"/>
              <a:lumOff val="8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Vorteile bei der Digitalisierung und Automatisierung</a:t>
            </a:r>
          </a:p>
        </p:txBody>
      </p:sp>
      <p:sp>
        <p:nvSpPr>
          <p:cNvPr id="13" name="Rechteck 12">
            <a:extLst>
              <a:ext uri="{FF2B5EF4-FFF2-40B4-BE49-F238E27FC236}">
                <a16:creationId xmlns:a16="http://schemas.microsoft.com/office/drawing/2014/main" id="{7122CA77-167A-55EB-B4A8-CC65F22047C6}"/>
              </a:ext>
            </a:extLst>
          </p:cNvPr>
          <p:cNvSpPr/>
          <p:nvPr/>
        </p:nvSpPr>
        <p:spPr>
          <a:xfrm>
            <a:off x="2647159" y="1268409"/>
            <a:ext cx="2301082" cy="485709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endParaRPr lang="de-DE" sz="1200" dirty="0">
              <a:solidFill>
                <a:srgbClr val="44536F"/>
              </a:solidFill>
            </a:endParaRPr>
          </a:p>
          <a:p>
            <a:pPr algn="ctr">
              <a:spcBef>
                <a:spcPts val="600"/>
              </a:spcBef>
            </a:pPr>
            <a:r>
              <a:rPr lang="de-DE" sz="1200" dirty="0">
                <a:solidFill>
                  <a:srgbClr val="44536F"/>
                </a:solidFill>
              </a:rPr>
              <a:t>Digitalisierte </a:t>
            </a:r>
            <a:br>
              <a:rPr lang="de-DE" sz="1200" dirty="0">
                <a:solidFill>
                  <a:srgbClr val="44536F"/>
                </a:solidFill>
              </a:rPr>
            </a:br>
            <a:r>
              <a:rPr lang="de-DE" sz="1200" dirty="0">
                <a:solidFill>
                  <a:srgbClr val="44536F"/>
                </a:solidFill>
              </a:rPr>
              <a:t>Kunden-Systeme</a:t>
            </a:r>
          </a:p>
          <a:p>
            <a:pPr algn="ctr">
              <a:spcBef>
                <a:spcPts val="600"/>
              </a:spcBef>
            </a:pPr>
            <a:endParaRPr lang="de-DE" sz="1200" b="1" dirty="0">
              <a:solidFill>
                <a:srgbClr val="44536F"/>
              </a:solidFill>
            </a:endParaRPr>
          </a:p>
          <a:p>
            <a:pPr algn="ctr">
              <a:spcBef>
                <a:spcPts val="600"/>
              </a:spcBef>
            </a:pPr>
            <a:r>
              <a:rPr lang="de-DE" sz="1200" b="1" dirty="0">
                <a:solidFill>
                  <a:srgbClr val="44536F"/>
                </a:solidFill>
              </a:rPr>
              <a:t>sparen Zeit und Kosten</a:t>
            </a:r>
          </a:p>
        </p:txBody>
      </p:sp>
      <p:sp>
        <p:nvSpPr>
          <p:cNvPr id="23" name="Rechteck 22">
            <a:extLst>
              <a:ext uri="{FF2B5EF4-FFF2-40B4-BE49-F238E27FC236}">
                <a16:creationId xmlns:a16="http://schemas.microsoft.com/office/drawing/2014/main" id="{3DF2A247-58BE-1467-BD7A-AD44B9C09B3C}"/>
              </a:ext>
            </a:extLst>
          </p:cNvPr>
          <p:cNvSpPr/>
          <p:nvPr/>
        </p:nvSpPr>
        <p:spPr>
          <a:xfrm>
            <a:off x="344488" y="6129956"/>
            <a:ext cx="9217028" cy="390216"/>
          </a:xfrm>
          <a:prstGeom prst="rect">
            <a:avLst/>
          </a:prstGeom>
          <a:solidFill>
            <a:schemeClr val="accent5">
              <a:lumMod val="20000"/>
              <a:lumOff val="8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Nur wer digitalisiert wird heute und in Zukunft erfolgreich sein.</a:t>
            </a:r>
          </a:p>
        </p:txBody>
      </p:sp>
      <p:pic>
        <p:nvPicPr>
          <p:cNvPr id="34" name="Grafik 33">
            <a:extLst>
              <a:ext uri="{FF2B5EF4-FFF2-40B4-BE49-F238E27FC236}">
                <a16:creationId xmlns:a16="http://schemas.microsoft.com/office/drawing/2014/main" id="{34E5F2FB-DE11-1A94-0128-9B61FBC3CCE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2805" y="1796505"/>
            <a:ext cx="1416252" cy="1416252"/>
          </a:xfrm>
          <a:prstGeom prst="rect">
            <a:avLst/>
          </a:prstGeom>
        </p:spPr>
      </p:pic>
      <p:pic>
        <p:nvPicPr>
          <p:cNvPr id="61" name="Grafik 60" descr="Ein Bild, das Logo, Grafiken, Symbol, Schrift enthält.&#10;&#10;Automatisch generierte Beschreibung">
            <a:extLst>
              <a:ext uri="{FF2B5EF4-FFF2-40B4-BE49-F238E27FC236}">
                <a16:creationId xmlns:a16="http://schemas.microsoft.com/office/drawing/2014/main" id="{304D3611-E406-2DBA-AA3A-701A690FCC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1048" y="1568278"/>
            <a:ext cx="1713304" cy="1713304"/>
          </a:xfrm>
          <a:prstGeom prst="rect">
            <a:avLst/>
          </a:prstGeom>
        </p:spPr>
      </p:pic>
      <p:pic>
        <p:nvPicPr>
          <p:cNvPr id="17" name="Grafik 16">
            <a:extLst>
              <a:ext uri="{FF2B5EF4-FFF2-40B4-BE49-F238E27FC236}">
                <a16:creationId xmlns:a16="http://schemas.microsoft.com/office/drawing/2014/main" id="{A978FDA8-E9D2-4F7C-E82B-EBF5F98CCC1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45210" y="1796505"/>
            <a:ext cx="1416252" cy="1416252"/>
          </a:xfrm>
          <a:prstGeom prst="rect">
            <a:avLst/>
          </a:prstGeom>
        </p:spPr>
      </p:pic>
      <p:pic>
        <p:nvPicPr>
          <p:cNvPr id="18" name="Grafik 17">
            <a:extLst>
              <a:ext uri="{FF2B5EF4-FFF2-40B4-BE49-F238E27FC236}">
                <a16:creationId xmlns:a16="http://schemas.microsoft.com/office/drawing/2014/main" id="{798457EA-AB23-C6E4-DF40-27287F5A34B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92771" y="1796505"/>
            <a:ext cx="1416252" cy="1416252"/>
          </a:xfrm>
          <a:prstGeom prst="rect">
            <a:avLst/>
          </a:prstGeom>
        </p:spPr>
      </p:pic>
    </p:spTree>
    <p:extLst>
      <p:ext uri="{BB962C8B-B14F-4D97-AF65-F5344CB8AC3E}">
        <p14:creationId xmlns:p14="http://schemas.microsoft.com/office/powerpoint/2010/main" val="2006650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8108848" cy="221599"/>
          </a:xfrm>
        </p:spPr>
        <p:txBody>
          <a:bodyPr wrap="square">
            <a:spAutoFit/>
          </a:bodyPr>
          <a:lstStyle/>
          <a:p>
            <a:r>
              <a:rPr lang="de-DE" sz="1600" dirty="0">
                <a:solidFill>
                  <a:srgbClr val="44536F"/>
                </a:solidFill>
              </a:rPr>
              <a:t>Digitalisieren und Automatisieren mit Zoho CRM bietet dir viele Vorteile</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Return on </a:t>
            </a:r>
            <a:r>
              <a:rPr lang="de-DE" sz="1200" b="0" dirty="0" err="1">
                <a:solidFill>
                  <a:srgbClr val="F7A600"/>
                </a:solidFill>
              </a:rPr>
              <a:t>Invest</a:t>
            </a:r>
            <a:endParaRPr lang="de-DE" sz="1200" b="0" dirty="0">
              <a:solidFill>
                <a:srgbClr val="F7A600"/>
              </a:solidFill>
            </a:endParaRP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37</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7" name="Rechteck 6">
            <a:extLst>
              <a:ext uri="{FF2B5EF4-FFF2-40B4-BE49-F238E27FC236}">
                <a16:creationId xmlns:a16="http://schemas.microsoft.com/office/drawing/2014/main" id="{6FEC55A0-50A2-D75A-EF1F-8DDD1FA169A3}"/>
              </a:ext>
            </a:extLst>
          </p:cNvPr>
          <p:cNvSpPr/>
          <p:nvPr/>
        </p:nvSpPr>
        <p:spPr>
          <a:xfrm>
            <a:off x="345545" y="878193"/>
            <a:ext cx="9217028"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Vorteile bei der Digitalisierung und Automatisierung mit Zoho CRM?</a:t>
            </a:r>
          </a:p>
        </p:txBody>
      </p:sp>
      <p:sp>
        <p:nvSpPr>
          <p:cNvPr id="23" name="Rechteck 22">
            <a:extLst>
              <a:ext uri="{FF2B5EF4-FFF2-40B4-BE49-F238E27FC236}">
                <a16:creationId xmlns:a16="http://schemas.microsoft.com/office/drawing/2014/main" id="{3DF2A247-58BE-1467-BD7A-AD44B9C09B3C}"/>
              </a:ext>
            </a:extLst>
          </p:cNvPr>
          <p:cNvSpPr/>
          <p:nvPr/>
        </p:nvSpPr>
        <p:spPr>
          <a:xfrm>
            <a:off x="344488" y="6129956"/>
            <a:ext cx="9217028"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Wie lange kannst du es dir noch leisten auf diese Vorteile zu verzichten?</a:t>
            </a:r>
          </a:p>
        </p:txBody>
      </p:sp>
      <p:sp>
        <p:nvSpPr>
          <p:cNvPr id="16" name="Rechteck 15">
            <a:extLst>
              <a:ext uri="{FF2B5EF4-FFF2-40B4-BE49-F238E27FC236}">
                <a16:creationId xmlns:a16="http://schemas.microsoft.com/office/drawing/2014/main" id="{C40837C8-3D01-EA6C-2172-5E2522B26C02}"/>
              </a:ext>
            </a:extLst>
          </p:cNvPr>
          <p:cNvSpPr/>
          <p:nvPr/>
        </p:nvSpPr>
        <p:spPr>
          <a:xfrm>
            <a:off x="346076" y="1268409"/>
            <a:ext cx="3071812" cy="120982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Umsatz steigern</a:t>
            </a:r>
          </a:p>
        </p:txBody>
      </p:sp>
      <p:sp>
        <p:nvSpPr>
          <p:cNvPr id="10" name="Rechteck 9">
            <a:extLst>
              <a:ext uri="{FF2B5EF4-FFF2-40B4-BE49-F238E27FC236}">
                <a16:creationId xmlns:a16="http://schemas.microsoft.com/office/drawing/2014/main" id="{48F301E7-9F70-50A9-1233-C11D98819676}"/>
              </a:ext>
            </a:extLst>
          </p:cNvPr>
          <p:cNvSpPr/>
          <p:nvPr/>
        </p:nvSpPr>
        <p:spPr>
          <a:xfrm>
            <a:off x="346076" y="2478231"/>
            <a:ext cx="3071812" cy="121872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Bestehende Abläufe vereinfachen</a:t>
            </a:r>
          </a:p>
        </p:txBody>
      </p:sp>
      <p:sp>
        <p:nvSpPr>
          <p:cNvPr id="13" name="Rechteck 12">
            <a:extLst>
              <a:ext uri="{FF2B5EF4-FFF2-40B4-BE49-F238E27FC236}">
                <a16:creationId xmlns:a16="http://schemas.microsoft.com/office/drawing/2014/main" id="{7D53316D-D21E-0D48-6F3D-535061698E2A}"/>
              </a:ext>
            </a:extLst>
          </p:cNvPr>
          <p:cNvSpPr/>
          <p:nvPr/>
        </p:nvSpPr>
        <p:spPr>
          <a:xfrm>
            <a:off x="3417888" y="2478231"/>
            <a:ext cx="3071812" cy="121872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Produktivität erhöhen</a:t>
            </a:r>
          </a:p>
        </p:txBody>
      </p:sp>
      <p:sp>
        <p:nvSpPr>
          <p:cNvPr id="14" name="Rechteck 13">
            <a:extLst>
              <a:ext uri="{FF2B5EF4-FFF2-40B4-BE49-F238E27FC236}">
                <a16:creationId xmlns:a16="http://schemas.microsoft.com/office/drawing/2014/main" id="{0D89AC7D-6187-F1B3-C7FB-327BAF80B490}"/>
              </a:ext>
            </a:extLst>
          </p:cNvPr>
          <p:cNvSpPr/>
          <p:nvPr/>
        </p:nvSpPr>
        <p:spPr>
          <a:xfrm>
            <a:off x="6489700" y="2478231"/>
            <a:ext cx="3071812" cy="121872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Vertriebs-Zyklen verkürzen</a:t>
            </a:r>
          </a:p>
        </p:txBody>
      </p:sp>
      <p:sp>
        <p:nvSpPr>
          <p:cNvPr id="15" name="Rechteck 14">
            <a:extLst>
              <a:ext uri="{FF2B5EF4-FFF2-40B4-BE49-F238E27FC236}">
                <a16:creationId xmlns:a16="http://schemas.microsoft.com/office/drawing/2014/main" id="{EC3EA5C3-F847-CDBB-6876-9C21C8C09430}"/>
              </a:ext>
            </a:extLst>
          </p:cNvPr>
          <p:cNvSpPr/>
          <p:nvPr/>
        </p:nvSpPr>
        <p:spPr>
          <a:xfrm>
            <a:off x="346076" y="3698790"/>
            <a:ext cx="3071812" cy="121243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Qualität verbessern</a:t>
            </a:r>
          </a:p>
        </p:txBody>
      </p:sp>
      <p:sp>
        <p:nvSpPr>
          <p:cNvPr id="21" name="Rechteck 20">
            <a:extLst>
              <a:ext uri="{FF2B5EF4-FFF2-40B4-BE49-F238E27FC236}">
                <a16:creationId xmlns:a16="http://schemas.microsoft.com/office/drawing/2014/main" id="{0B2FC521-8790-ACA9-AEE8-AB88E9760466}"/>
              </a:ext>
            </a:extLst>
          </p:cNvPr>
          <p:cNvSpPr/>
          <p:nvPr/>
        </p:nvSpPr>
        <p:spPr>
          <a:xfrm>
            <a:off x="3417888" y="3698790"/>
            <a:ext cx="3071812" cy="121243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Kunden begeistern</a:t>
            </a:r>
          </a:p>
        </p:txBody>
      </p:sp>
      <p:sp>
        <p:nvSpPr>
          <p:cNvPr id="22" name="Rechteck 21">
            <a:extLst>
              <a:ext uri="{FF2B5EF4-FFF2-40B4-BE49-F238E27FC236}">
                <a16:creationId xmlns:a16="http://schemas.microsoft.com/office/drawing/2014/main" id="{A10285E8-FED1-F5D3-F754-ECF563A9F47D}"/>
              </a:ext>
            </a:extLst>
          </p:cNvPr>
          <p:cNvSpPr/>
          <p:nvPr/>
        </p:nvSpPr>
        <p:spPr>
          <a:xfrm>
            <a:off x="6489700" y="3698790"/>
            <a:ext cx="3071812" cy="121243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Freiräume für Mitarbeiter</a:t>
            </a:r>
          </a:p>
        </p:txBody>
      </p:sp>
      <p:sp>
        <p:nvSpPr>
          <p:cNvPr id="29" name="Rechteck 28">
            <a:extLst>
              <a:ext uri="{FF2B5EF4-FFF2-40B4-BE49-F238E27FC236}">
                <a16:creationId xmlns:a16="http://schemas.microsoft.com/office/drawing/2014/main" id="{B0A1E817-8D3E-E74B-9720-7A9F6383EFC5}"/>
              </a:ext>
            </a:extLst>
          </p:cNvPr>
          <p:cNvSpPr/>
          <p:nvPr/>
        </p:nvSpPr>
        <p:spPr>
          <a:xfrm>
            <a:off x="346076" y="4911072"/>
            <a:ext cx="3071812" cy="121443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Kennzahlen visualisieren</a:t>
            </a:r>
          </a:p>
        </p:txBody>
      </p:sp>
      <p:sp>
        <p:nvSpPr>
          <p:cNvPr id="30" name="Rechteck 29">
            <a:extLst>
              <a:ext uri="{FF2B5EF4-FFF2-40B4-BE49-F238E27FC236}">
                <a16:creationId xmlns:a16="http://schemas.microsoft.com/office/drawing/2014/main" id="{4995DD21-7574-EA65-381E-20A8DCC168B7}"/>
              </a:ext>
            </a:extLst>
          </p:cNvPr>
          <p:cNvSpPr/>
          <p:nvPr/>
        </p:nvSpPr>
        <p:spPr>
          <a:xfrm>
            <a:off x="3417888" y="4911072"/>
            <a:ext cx="3071812" cy="121443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Bessere Entscheidungen treffen</a:t>
            </a:r>
          </a:p>
        </p:txBody>
      </p:sp>
      <p:sp>
        <p:nvSpPr>
          <p:cNvPr id="31" name="Rechteck 30">
            <a:extLst>
              <a:ext uri="{FF2B5EF4-FFF2-40B4-BE49-F238E27FC236}">
                <a16:creationId xmlns:a16="http://schemas.microsoft.com/office/drawing/2014/main" id="{F7A99C49-2DE5-D996-2B11-5F851B671EE7}"/>
              </a:ext>
            </a:extLst>
          </p:cNvPr>
          <p:cNvSpPr/>
          <p:nvPr/>
        </p:nvSpPr>
        <p:spPr>
          <a:xfrm>
            <a:off x="6489700" y="4911072"/>
            <a:ext cx="3071812" cy="121443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endParaRPr lang="de-DE" sz="1000" dirty="0">
              <a:solidFill>
                <a:srgbClr val="44536F"/>
              </a:solidFill>
            </a:endParaRPr>
          </a:p>
          <a:p>
            <a:pPr algn="ctr">
              <a:spcBef>
                <a:spcPts val="600"/>
              </a:spcBef>
            </a:pPr>
            <a:r>
              <a:rPr lang="de-DE" sz="1000" dirty="0">
                <a:solidFill>
                  <a:srgbClr val="44536F"/>
                </a:solidFill>
              </a:rPr>
              <a:t>Unternehmenswert steigern</a:t>
            </a:r>
          </a:p>
        </p:txBody>
      </p:sp>
      <p:sp>
        <p:nvSpPr>
          <p:cNvPr id="32" name="Rechteck 31">
            <a:extLst>
              <a:ext uri="{FF2B5EF4-FFF2-40B4-BE49-F238E27FC236}">
                <a16:creationId xmlns:a16="http://schemas.microsoft.com/office/drawing/2014/main" id="{48AC3B08-10C0-893D-F419-12C5DA3663A6}"/>
              </a:ext>
            </a:extLst>
          </p:cNvPr>
          <p:cNvSpPr/>
          <p:nvPr/>
        </p:nvSpPr>
        <p:spPr>
          <a:xfrm>
            <a:off x="3417888" y="1268409"/>
            <a:ext cx="3071812" cy="120982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Zeit einsparen</a:t>
            </a:r>
          </a:p>
        </p:txBody>
      </p:sp>
      <p:sp>
        <p:nvSpPr>
          <p:cNvPr id="33" name="Rechteck 32">
            <a:extLst>
              <a:ext uri="{FF2B5EF4-FFF2-40B4-BE49-F238E27FC236}">
                <a16:creationId xmlns:a16="http://schemas.microsoft.com/office/drawing/2014/main" id="{D633E5D8-D4F7-7A9C-E290-EACA151BD7A5}"/>
              </a:ext>
            </a:extLst>
          </p:cNvPr>
          <p:cNvSpPr/>
          <p:nvPr/>
        </p:nvSpPr>
        <p:spPr>
          <a:xfrm>
            <a:off x="6489700" y="1268409"/>
            <a:ext cx="3071812" cy="120982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endParaRPr lang="de-DE" sz="1000" b="1" dirty="0">
              <a:solidFill>
                <a:srgbClr val="44536F"/>
              </a:solidFill>
            </a:endParaRPr>
          </a:p>
          <a:p>
            <a:pPr algn="ctr">
              <a:spcBef>
                <a:spcPts val="600"/>
              </a:spcBef>
            </a:pPr>
            <a:r>
              <a:rPr lang="de-DE" sz="1000" b="1" dirty="0">
                <a:solidFill>
                  <a:srgbClr val="44536F"/>
                </a:solidFill>
              </a:rPr>
              <a:t>Kosten senken</a:t>
            </a:r>
          </a:p>
        </p:txBody>
      </p:sp>
      <p:pic>
        <p:nvPicPr>
          <p:cNvPr id="34" name="Grafik 33">
            <a:extLst>
              <a:ext uri="{FF2B5EF4-FFF2-40B4-BE49-F238E27FC236}">
                <a16:creationId xmlns:a16="http://schemas.microsoft.com/office/drawing/2014/main" id="{34E5F2FB-DE11-1A94-0128-9B61FBC3CCE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2255" y="1396822"/>
            <a:ext cx="719455" cy="719455"/>
          </a:xfrm>
          <a:prstGeom prst="rect">
            <a:avLst/>
          </a:prstGeom>
        </p:spPr>
      </p:pic>
      <p:pic>
        <p:nvPicPr>
          <p:cNvPr id="35" name="Grafik 34">
            <a:extLst>
              <a:ext uri="{FF2B5EF4-FFF2-40B4-BE49-F238E27FC236}">
                <a16:creationId xmlns:a16="http://schemas.microsoft.com/office/drawing/2014/main" id="{679C71EE-2E87-1200-43F1-26A5883A69B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94066" y="1377225"/>
            <a:ext cx="719455" cy="719455"/>
          </a:xfrm>
          <a:prstGeom prst="rect">
            <a:avLst/>
          </a:prstGeom>
        </p:spPr>
      </p:pic>
      <p:pic>
        <p:nvPicPr>
          <p:cNvPr id="38" name="Grafik 37">
            <a:extLst>
              <a:ext uri="{FF2B5EF4-FFF2-40B4-BE49-F238E27FC236}">
                <a16:creationId xmlns:a16="http://schemas.microsoft.com/office/drawing/2014/main" id="{4C94A7F9-4393-D420-0B3E-7029DA796DF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76262" y="2612835"/>
            <a:ext cx="719455" cy="719455"/>
          </a:xfrm>
          <a:prstGeom prst="rect">
            <a:avLst/>
          </a:prstGeom>
        </p:spPr>
      </p:pic>
      <p:pic>
        <p:nvPicPr>
          <p:cNvPr id="39" name="Grafik 38">
            <a:extLst>
              <a:ext uri="{FF2B5EF4-FFF2-40B4-BE49-F238E27FC236}">
                <a16:creationId xmlns:a16="http://schemas.microsoft.com/office/drawing/2014/main" id="{9DD1419A-1C0A-8460-6E6B-A77B0B4A407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496658" y="2591214"/>
            <a:ext cx="719455" cy="719455"/>
          </a:xfrm>
          <a:prstGeom prst="rect">
            <a:avLst/>
          </a:prstGeom>
        </p:spPr>
      </p:pic>
      <p:pic>
        <p:nvPicPr>
          <p:cNvPr id="43" name="Grafik 42">
            <a:extLst>
              <a:ext uri="{FF2B5EF4-FFF2-40B4-BE49-F238E27FC236}">
                <a16:creationId xmlns:a16="http://schemas.microsoft.com/office/drawing/2014/main" id="{F4A4B4EE-3999-2F3D-2C41-24C4DBB3706A}"/>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576262" y="3831561"/>
            <a:ext cx="719455" cy="719455"/>
          </a:xfrm>
          <a:prstGeom prst="rect">
            <a:avLst/>
          </a:prstGeom>
        </p:spPr>
      </p:pic>
      <p:pic>
        <p:nvPicPr>
          <p:cNvPr id="44" name="Grafik 43">
            <a:extLst>
              <a:ext uri="{FF2B5EF4-FFF2-40B4-BE49-F238E27FC236}">
                <a16:creationId xmlns:a16="http://schemas.microsoft.com/office/drawing/2014/main" id="{943AAB1E-597B-2CA9-5B5B-6165F2484A7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525209" y="3782056"/>
            <a:ext cx="719455" cy="719455"/>
          </a:xfrm>
          <a:prstGeom prst="rect">
            <a:avLst/>
          </a:prstGeom>
        </p:spPr>
      </p:pic>
      <p:pic>
        <p:nvPicPr>
          <p:cNvPr id="45" name="Grafik 44">
            <a:extLst>
              <a:ext uri="{FF2B5EF4-FFF2-40B4-BE49-F238E27FC236}">
                <a16:creationId xmlns:a16="http://schemas.microsoft.com/office/drawing/2014/main" id="{101ECC98-88AC-DCF1-CF01-74551F98A42E}"/>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504449" y="5000783"/>
            <a:ext cx="719455" cy="719455"/>
          </a:xfrm>
          <a:prstGeom prst="rect">
            <a:avLst/>
          </a:prstGeom>
        </p:spPr>
      </p:pic>
      <p:pic>
        <p:nvPicPr>
          <p:cNvPr id="46" name="Grafik 45">
            <a:extLst>
              <a:ext uri="{FF2B5EF4-FFF2-40B4-BE49-F238E27FC236}">
                <a16:creationId xmlns:a16="http://schemas.microsoft.com/office/drawing/2014/main" id="{8EBDA3A0-939A-D1DF-5C99-FBAAF45B850F}"/>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576261" y="4920135"/>
            <a:ext cx="719455" cy="719455"/>
          </a:xfrm>
          <a:prstGeom prst="rect">
            <a:avLst/>
          </a:prstGeom>
        </p:spPr>
      </p:pic>
      <p:pic>
        <p:nvPicPr>
          <p:cNvPr id="47" name="Grafik 46">
            <a:extLst>
              <a:ext uri="{FF2B5EF4-FFF2-40B4-BE49-F238E27FC236}">
                <a16:creationId xmlns:a16="http://schemas.microsoft.com/office/drawing/2014/main" id="{76F71607-0BAC-1F74-B793-DA804BE296DD}"/>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7640281" y="4980748"/>
            <a:ext cx="719455" cy="719455"/>
          </a:xfrm>
          <a:prstGeom prst="rect">
            <a:avLst/>
          </a:prstGeom>
        </p:spPr>
      </p:pic>
      <p:pic>
        <p:nvPicPr>
          <p:cNvPr id="59" name="Grafik 58" descr="Ein Bild, das Screenshot, Symbol, Grafiken, Kreis enthält.&#10;&#10;Automatisch generierte Beschreibung">
            <a:extLst>
              <a:ext uri="{FF2B5EF4-FFF2-40B4-BE49-F238E27FC236}">
                <a16:creationId xmlns:a16="http://schemas.microsoft.com/office/drawing/2014/main" id="{4F116F02-7919-11DB-3569-628E239013BE}"/>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640280" y="2584848"/>
            <a:ext cx="719455" cy="719455"/>
          </a:xfrm>
          <a:prstGeom prst="rect">
            <a:avLst/>
          </a:prstGeom>
        </p:spPr>
      </p:pic>
      <p:pic>
        <p:nvPicPr>
          <p:cNvPr id="61" name="Grafik 60" descr="Ein Bild, das Logo, Grafiken, Symbol, Schrift enthält.&#10;&#10;Automatisch generierte Beschreibung">
            <a:extLst>
              <a:ext uri="{FF2B5EF4-FFF2-40B4-BE49-F238E27FC236}">
                <a16:creationId xmlns:a16="http://schemas.microsoft.com/office/drawing/2014/main" id="{304D3611-E406-2DBA-AA3A-701A690FCC79}"/>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648072" y="1377225"/>
            <a:ext cx="719455" cy="719455"/>
          </a:xfrm>
          <a:prstGeom prst="rect">
            <a:avLst/>
          </a:prstGeom>
        </p:spPr>
      </p:pic>
      <p:pic>
        <p:nvPicPr>
          <p:cNvPr id="5" name="Grafik 4">
            <a:extLst>
              <a:ext uri="{FF2B5EF4-FFF2-40B4-BE49-F238E27FC236}">
                <a16:creationId xmlns:a16="http://schemas.microsoft.com/office/drawing/2014/main" id="{63A87C6B-5376-056F-9B43-C35064DB06E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25119" y="3831561"/>
            <a:ext cx="719455" cy="719455"/>
          </a:xfrm>
          <a:prstGeom prst="rect">
            <a:avLst/>
          </a:prstGeom>
        </p:spPr>
      </p:pic>
    </p:spTree>
    <p:extLst>
      <p:ext uri="{BB962C8B-B14F-4D97-AF65-F5344CB8AC3E}">
        <p14:creationId xmlns:p14="http://schemas.microsoft.com/office/powerpoint/2010/main" val="42468327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8047482" cy="221599"/>
          </a:xfrm>
        </p:spPr>
        <p:txBody>
          <a:bodyPr wrap="square">
            <a:spAutoFit/>
          </a:bodyPr>
          <a:lstStyle/>
          <a:p>
            <a:r>
              <a:rPr lang="de-DE" sz="1600" dirty="0">
                <a:solidFill>
                  <a:srgbClr val="44536F"/>
                </a:solidFill>
              </a:rPr>
              <a:t>Jedes digitalisierte und automatisierte Kunden-System steigert den Umsatz!</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Return on </a:t>
            </a:r>
            <a:r>
              <a:rPr lang="de-DE" sz="1200" b="0" dirty="0" err="1">
                <a:solidFill>
                  <a:srgbClr val="F7A600"/>
                </a:solidFill>
              </a:rPr>
              <a:t>Invest</a:t>
            </a:r>
            <a:endParaRPr lang="de-DE" sz="1200" b="0" dirty="0">
              <a:solidFill>
                <a:srgbClr val="F7A600"/>
              </a:solidFill>
            </a:endParaRP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38</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1C43BE57-984C-01D2-FEE3-C7A2B3FD1A1F}"/>
              </a:ext>
            </a:extLst>
          </p:cNvPr>
          <p:cNvSpPr/>
          <p:nvPr/>
        </p:nvSpPr>
        <p:spPr>
          <a:xfrm>
            <a:off x="346076" y="1268413"/>
            <a:ext cx="9215437" cy="525621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p:txBody>
      </p:sp>
      <p:sp>
        <p:nvSpPr>
          <p:cNvPr id="19" name="Rechteck 18">
            <a:extLst>
              <a:ext uri="{FF2B5EF4-FFF2-40B4-BE49-F238E27FC236}">
                <a16:creationId xmlns:a16="http://schemas.microsoft.com/office/drawing/2014/main" id="{25AB972A-3EA3-D77E-94ED-AD1EAA79920E}"/>
              </a:ext>
            </a:extLst>
          </p:cNvPr>
          <p:cNvSpPr/>
          <p:nvPr/>
        </p:nvSpPr>
        <p:spPr>
          <a:xfrm>
            <a:off x="345546" y="878193"/>
            <a:ext cx="9215967"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Wir garantieren Digitalisierungs-Erfolge ab dem ersten Tag!</a:t>
            </a:r>
          </a:p>
        </p:txBody>
      </p:sp>
      <p:pic>
        <p:nvPicPr>
          <p:cNvPr id="5" name="Grafik 4">
            <a:extLst>
              <a:ext uri="{FF2B5EF4-FFF2-40B4-BE49-F238E27FC236}">
                <a16:creationId xmlns:a16="http://schemas.microsoft.com/office/drawing/2014/main" id="{536B0305-9B98-6409-F78C-92D92DF2E17F}"/>
              </a:ext>
            </a:extLst>
          </p:cNvPr>
          <p:cNvPicPr>
            <a:picLocks noChangeAspect="1"/>
          </p:cNvPicPr>
          <p:nvPr/>
        </p:nvPicPr>
        <p:blipFill>
          <a:blip r:embed="rId4"/>
          <a:stretch>
            <a:fillRect/>
          </a:stretch>
        </p:blipFill>
        <p:spPr>
          <a:xfrm>
            <a:off x="429027" y="1885508"/>
            <a:ext cx="9047944" cy="4022018"/>
          </a:xfrm>
          <a:prstGeom prst="rect">
            <a:avLst/>
          </a:prstGeom>
        </p:spPr>
      </p:pic>
    </p:spTree>
    <p:extLst>
      <p:ext uri="{BB962C8B-B14F-4D97-AF65-F5344CB8AC3E}">
        <p14:creationId xmlns:p14="http://schemas.microsoft.com/office/powerpoint/2010/main" val="2279513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8047482" cy="221599"/>
          </a:xfrm>
        </p:spPr>
        <p:txBody>
          <a:bodyPr wrap="square">
            <a:spAutoFit/>
          </a:bodyPr>
          <a:lstStyle/>
          <a:p>
            <a:r>
              <a:rPr lang="de-DE" sz="1600" dirty="0">
                <a:solidFill>
                  <a:srgbClr val="44536F"/>
                </a:solidFill>
              </a:rPr>
              <a:t>Jeder digitalisierte und automatisierte Prozess spart Zeit und Kosten ein!</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Return on </a:t>
            </a:r>
            <a:r>
              <a:rPr lang="de-DE" sz="1200" b="0" dirty="0" err="1">
                <a:solidFill>
                  <a:srgbClr val="F7A600"/>
                </a:solidFill>
              </a:rPr>
              <a:t>Invest</a:t>
            </a:r>
            <a:endParaRPr lang="de-DE" sz="1200" b="0" dirty="0">
              <a:solidFill>
                <a:srgbClr val="F7A600"/>
              </a:solidFill>
            </a:endParaRP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39</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1C43BE57-984C-01D2-FEE3-C7A2B3FD1A1F}"/>
              </a:ext>
            </a:extLst>
          </p:cNvPr>
          <p:cNvSpPr/>
          <p:nvPr/>
        </p:nvSpPr>
        <p:spPr>
          <a:xfrm>
            <a:off x="346076" y="1268413"/>
            <a:ext cx="9215437" cy="525621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p:txBody>
      </p:sp>
      <p:sp>
        <p:nvSpPr>
          <p:cNvPr id="19" name="Rechteck 18">
            <a:extLst>
              <a:ext uri="{FF2B5EF4-FFF2-40B4-BE49-F238E27FC236}">
                <a16:creationId xmlns:a16="http://schemas.microsoft.com/office/drawing/2014/main" id="{25AB972A-3EA3-D77E-94ED-AD1EAA79920E}"/>
              </a:ext>
            </a:extLst>
          </p:cNvPr>
          <p:cNvSpPr/>
          <p:nvPr/>
        </p:nvSpPr>
        <p:spPr>
          <a:xfrm>
            <a:off x="345546" y="878193"/>
            <a:ext cx="9215967"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Wir garantieren Digitalisierungs-Erfolge ab dem ersten Tag!</a:t>
            </a:r>
          </a:p>
        </p:txBody>
      </p:sp>
      <p:pic>
        <p:nvPicPr>
          <p:cNvPr id="5" name="Grafik 4">
            <a:extLst>
              <a:ext uri="{FF2B5EF4-FFF2-40B4-BE49-F238E27FC236}">
                <a16:creationId xmlns:a16="http://schemas.microsoft.com/office/drawing/2014/main" id="{13C029EC-34FC-F3FF-3010-60433F67A761}"/>
              </a:ext>
            </a:extLst>
          </p:cNvPr>
          <p:cNvPicPr>
            <a:picLocks noChangeAspect="1"/>
          </p:cNvPicPr>
          <p:nvPr/>
        </p:nvPicPr>
        <p:blipFill>
          <a:blip r:embed="rId4"/>
          <a:stretch>
            <a:fillRect/>
          </a:stretch>
        </p:blipFill>
        <p:spPr>
          <a:xfrm>
            <a:off x="416431" y="1716833"/>
            <a:ext cx="9073135" cy="3872754"/>
          </a:xfrm>
          <a:prstGeom prst="rect">
            <a:avLst/>
          </a:prstGeom>
        </p:spPr>
      </p:pic>
    </p:spTree>
    <p:extLst>
      <p:ext uri="{BB962C8B-B14F-4D97-AF65-F5344CB8AC3E}">
        <p14:creationId xmlns:p14="http://schemas.microsoft.com/office/powerpoint/2010/main" val="1472738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Das ICOS-Kunden-System</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4</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57CDA69F-83DC-C1D1-990D-E1AE66EDDAA1}"/>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1F0F15F4-5282-31E2-269E-F024B359DC4E}"/>
              </a:ext>
            </a:extLst>
          </p:cNvPr>
          <p:cNvGrpSpPr/>
          <p:nvPr/>
        </p:nvGrpSpPr>
        <p:grpSpPr>
          <a:xfrm>
            <a:off x="3041132" y="837453"/>
            <a:ext cx="3833086" cy="5632351"/>
            <a:chOff x="3041132" y="837453"/>
            <a:chExt cx="3833086" cy="5632351"/>
          </a:xfrm>
        </p:grpSpPr>
        <p:sp>
          <p:nvSpPr>
            <p:cNvPr id="5" name="Bogen 4">
              <a:extLst>
                <a:ext uri="{FF2B5EF4-FFF2-40B4-BE49-F238E27FC236}">
                  <a16:creationId xmlns:a16="http://schemas.microsoft.com/office/drawing/2014/main" id="{81E48929-B4D7-5614-7086-E121883B64AE}"/>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C48CD9EC-8582-BED6-A465-F36BA3DAF386}"/>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215E108F-4DDB-6E0D-DEBF-BF10899050E9}"/>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66E65A08-AACB-1021-AC1D-9D4BD64E2B2D}"/>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59E2E683-481D-21ED-D8B8-016196856C2C}"/>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F7F8972F-578F-9506-1335-9F631B0114ED}"/>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3A3CB66E-B5D8-9C11-AAB8-8368D705344C}"/>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F6F7B488-731A-6C0C-2CBD-7B250EBEB473}"/>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A1E3715A-F9E2-13EE-803E-9E6FAE64CA4D}"/>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5B4C01B7-F27A-70CB-F387-5D5CEB43E470}"/>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011858FD-D41F-4A39-639B-A07284521857}"/>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BA38DFB6-496B-5F9F-75E4-65B0B2AF15BD}"/>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9A367C4E-08A8-8C03-D822-F046C4CB34C7}"/>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54FD48CC-7747-D7BA-B0F3-2A6DD803DE85}"/>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9B087AFE-2E9D-F0A5-19E5-C753FFAA8707}"/>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3B973625-9C7D-7018-ABDA-8D82A986B33E}"/>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9CD9594F-E958-A8A2-4759-ED5A292E1EE5}"/>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BE45FE10-4745-61B0-E677-D5BAA4E09FC8}"/>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AFF5D3AF-35E0-060C-8C74-1D0ED403D62C}"/>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258842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7640015" cy="221599"/>
          </a:xfrm>
        </p:spPr>
        <p:txBody>
          <a:bodyPr wrap="square">
            <a:spAutoFit/>
          </a:bodyPr>
          <a:lstStyle/>
          <a:p>
            <a:r>
              <a:rPr lang="de-DE" sz="1600" dirty="0">
                <a:solidFill>
                  <a:srgbClr val="44536F"/>
                </a:solidFill>
              </a:rPr>
              <a:t>Digitalisierte Zoho CRM-Prozesse sind digitale Mitarbeiter</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10" name="Rechteck 9">
            <a:extLst>
              <a:ext uri="{FF2B5EF4-FFF2-40B4-BE49-F238E27FC236}">
                <a16:creationId xmlns:a16="http://schemas.microsoft.com/office/drawing/2014/main" id="{3AD0DEB3-1071-4B0B-80CA-A9403D13EAFB}"/>
              </a:ext>
            </a:extLst>
          </p:cNvPr>
          <p:cNvSpPr/>
          <p:nvPr/>
        </p:nvSpPr>
        <p:spPr>
          <a:xfrm>
            <a:off x="346077" y="885825"/>
            <a:ext cx="4607718" cy="175101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900" b="1" dirty="0">
              <a:solidFill>
                <a:srgbClr val="44536F"/>
              </a:solidFill>
            </a:endParaRPr>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Return on </a:t>
            </a:r>
            <a:r>
              <a:rPr lang="de-DE" sz="1200" b="0" dirty="0" err="1">
                <a:solidFill>
                  <a:srgbClr val="F7A600"/>
                </a:solidFill>
              </a:rPr>
              <a:t>Invest</a:t>
            </a:r>
            <a:endParaRPr lang="de-DE" sz="1200" b="0" dirty="0">
              <a:solidFill>
                <a:srgbClr val="F7A600"/>
              </a:solidFill>
            </a:endParaRP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40</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Rechteck 4">
            <a:extLst>
              <a:ext uri="{FF2B5EF4-FFF2-40B4-BE49-F238E27FC236}">
                <a16:creationId xmlns:a16="http://schemas.microsoft.com/office/drawing/2014/main" id="{6749E07C-22FB-F696-C2B0-3ECD81F31FE8}"/>
              </a:ext>
            </a:extLst>
          </p:cNvPr>
          <p:cNvSpPr/>
          <p:nvPr/>
        </p:nvSpPr>
        <p:spPr>
          <a:xfrm>
            <a:off x="4953795" y="885825"/>
            <a:ext cx="4607718" cy="349312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50" b="1" dirty="0">
              <a:solidFill>
                <a:srgbClr val="44536F"/>
              </a:solidFill>
            </a:endParaRPr>
          </a:p>
          <a:p>
            <a:pPr algn="ctr">
              <a:spcBef>
                <a:spcPts val="600"/>
              </a:spcBef>
            </a:pPr>
            <a:r>
              <a:rPr lang="de-DE" sz="1050" b="1" dirty="0">
                <a:solidFill>
                  <a:srgbClr val="44536F"/>
                </a:solidFill>
              </a:rPr>
              <a:t>Deine digitalen Mitarbeiter automatisieren CRM-Prozesse, </a:t>
            </a:r>
            <a:br>
              <a:rPr lang="de-DE" sz="1050" b="1" dirty="0">
                <a:solidFill>
                  <a:srgbClr val="44536F"/>
                </a:solidFill>
              </a:rPr>
            </a:br>
            <a:r>
              <a:rPr lang="de-DE" sz="1050" b="1" dirty="0">
                <a:solidFill>
                  <a:srgbClr val="44536F"/>
                </a:solidFill>
              </a:rPr>
              <a:t>die sonst Mitarbeiter machen müssten.</a:t>
            </a:r>
          </a:p>
          <a:p>
            <a:pPr>
              <a:spcBef>
                <a:spcPts val="600"/>
              </a:spcBef>
            </a:pPr>
            <a:endParaRPr lang="de-DE" sz="1050" b="1" dirty="0">
              <a:solidFill>
                <a:srgbClr val="44536F"/>
              </a:solidFill>
            </a:endParaRPr>
          </a:p>
          <a:p>
            <a:pPr>
              <a:spcBef>
                <a:spcPts val="600"/>
              </a:spcBef>
            </a:pPr>
            <a:endParaRPr lang="de-DE" sz="1050" b="1" dirty="0">
              <a:solidFill>
                <a:srgbClr val="44536F"/>
              </a:solidFill>
            </a:endParaRPr>
          </a:p>
          <a:p>
            <a:pPr algn="ctr">
              <a:spcBef>
                <a:spcPts val="600"/>
              </a:spcBef>
            </a:pPr>
            <a:r>
              <a:rPr lang="de-DE" sz="1050" dirty="0">
                <a:solidFill>
                  <a:srgbClr val="44536F"/>
                </a:solidFill>
              </a:rPr>
              <a:t>Jeder digitalisierte und automatisierte CRM-Prozess spart Dir Zeit und Kosten und erhöht Deinen Umsatz.</a:t>
            </a:r>
          </a:p>
          <a:p>
            <a:pPr algn="ctr">
              <a:spcBef>
                <a:spcPts val="600"/>
              </a:spcBef>
            </a:pPr>
            <a:endParaRPr lang="de-DE" sz="1050" dirty="0">
              <a:solidFill>
                <a:srgbClr val="44536F"/>
              </a:solidFill>
            </a:endParaRPr>
          </a:p>
          <a:p>
            <a:pPr algn="ctr">
              <a:spcBef>
                <a:spcPts val="600"/>
              </a:spcBef>
            </a:pPr>
            <a:endParaRPr lang="de-DE" sz="1050" dirty="0">
              <a:solidFill>
                <a:srgbClr val="44536F"/>
              </a:solidFill>
            </a:endParaRPr>
          </a:p>
          <a:p>
            <a:pPr algn="ctr">
              <a:spcBef>
                <a:spcPts val="600"/>
              </a:spcBef>
            </a:pPr>
            <a:r>
              <a:rPr lang="de-DE" sz="1050" dirty="0">
                <a:solidFill>
                  <a:srgbClr val="44536F"/>
                </a:solidFill>
              </a:rPr>
              <a:t>Umso mehr digitalisierte und automatisierte CRM-Prozesse für Dich arbeiten, desto größer ist Dein automatisiertes Vertriebs-Team</a:t>
            </a:r>
          </a:p>
          <a:p>
            <a:pPr>
              <a:spcBef>
                <a:spcPts val="600"/>
              </a:spcBef>
            </a:pPr>
            <a:endParaRPr lang="de-DE" sz="1050" b="1" dirty="0">
              <a:solidFill>
                <a:srgbClr val="44536F"/>
              </a:solidFill>
            </a:endParaRPr>
          </a:p>
          <a:p>
            <a:pPr>
              <a:spcBef>
                <a:spcPts val="600"/>
              </a:spcBef>
            </a:pPr>
            <a:endParaRPr lang="de-DE" sz="1050" b="1" dirty="0">
              <a:solidFill>
                <a:srgbClr val="44536F"/>
              </a:solidFill>
            </a:endParaRPr>
          </a:p>
          <a:p>
            <a:pPr algn="ctr">
              <a:spcBef>
                <a:spcPts val="600"/>
              </a:spcBef>
            </a:pPr>
            <a:r>
              <a:rPr lang="de-DE" sz="1050" b="1" dirty="0">
                <a:solidFill>
                  <a:srgbClr val="44536F"/>
                </a:solidFill>
              </a:rPr>
              <a:t>Wie lange kannst du darauf noch verzichten?</a:t>
            </a:r>
          </a:p>
          <a:p>
            <a:pPr>
              <a:spcBef>
                <a:spcPts val="600"/>
              </a:spcBef>
            </a:pPr>
            <a:endParaRPr lang="de-DE" sz="1050" b="1" dirty="0">
              <a:solidFill>
                <a:srgbClr val="44536F"/>
              </a:solidFill>
            </a:endParaRPr>
          </a:p>
        </p:txBody>
      </p:sp>
      <p:sp>
        <p:nvSpPr>
          <p:cNvPr id="6" name="Rechteck 5">
            <a:extLst>
              <a:ext uri="{FF2B5EF4-FFF2-40B4-BE49-F238E27FC236}">
                <a16:creationId xmlns:a16="http://schemas.microsoft.com/office/drawing/2014/main" id="{8181FDD6-5998-A5BE-74BE-C75339BEE65B}"/>
              </a:ext>
            </a:extLst>
          </p:cNvPr>
          <p:cNvSpPr/>
          <p:nvPr/>
        </p:nvSpPr>
        <p:spPr>
          <a:xfrm>
            <a:off x="346077" y="2632385"/>
            <a:ext cx="4607718" cy="349311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rgbClr val="44536F"/>
              </a:solidFill>
            </a:endParaRPr>
          </a:p>
          <a:p>
            <a:pPr>
              <a:spcBef>
                <a:spcPts val="600"/>
              </a:spcBef>
            </a:pPr>
            <a:r>
              <a:rPr lang="de-DE" sz="1050" b="1" dirty="0">
                <a:solidFill>
                  <a:srgbClr val="44536F"/>
                </a:solidFill>
              </a:rPr>
              <a:t>Ein digitaler Mitarbeiter …</a:t>
            </a:r>
          </a:p>
          <a:p>
            <a:pPr>
              <a:spcBef>
                <a:spcPts val="600"/>
              </a:spcBef>
            </a:pPr>
            <a:endParaRPr lang="de-DE" sz="1050" b="1" dirty="0">
              <a:solidFill>
                <a:srgbClr val="44536F"/>
              </a:solidFill>
            </a:endParaRPr>
          </a:p>
          <a:p>
            <a:pPr marL="171450" indent="-171450">
              <a:spcBef>
                <a:spcPts val="600"/>
              </a:spcBef>
              <a:buFont typeface="Wingdings" pitchFamily="2" charset="2"/>
              <a:buChar char="ü"/>
            </a:pPr>
            <a:r>
              <a:rPr lang="de-DE" sz="1050" dirty="0">
                <a:solidFill>
                  <a:srgbClr val="44536F"/>
                </a:solidFill>
              </a:rPr>
              <a:t>wird niemals krank,</a:t>
            </a:r>
          </a:p>
          <a:p>
            <a:pPr marL="171450" indent="-171450">
              <a:spcBef>
                <a:spcPts val="600"/>
              </a:spcBef>
              <a:buFont typeface="Wingdings" pitchFamily="2" charset="2"/>
              <a:buChar char="ü"/>
            </a:pPr>
            <a:r>
              <a:rPr lang="de-DE" sz="1050" dirty="0">
                <a:solidFill>
                  <a:srgbClr val="44536F"/>
                </a:solidFill>
              </a:rPr>
              <a:t>braucht keine Pause,</a:t>
            </a:r>
          </a:p>
          <a:p>
            <a:pPr marL="171450" indent="-171450">
              <a:spcBef>
                <a:spcPts val="600"/>
              </a:spcBef>
              <a:buFont typeface="Wingdings" pitchFamily="2" charset="2"/>
              <a:buChar char="ü"/>
            </a:pPr>
            <a:r>
              <a:rPr lang="de-DE" sz="1050" dirty="0">
                <a:solidFill>
                  <a:srgbClr val="44536F"/>
                </a:solidFill>
              </a:rPr>
              <a:t>will kein Wochenende,</a:t>
            </a:r>
          </a:p>
          <a:p>
            <a:pPr marL="171450" indent="-171450">
              <a:spcBef>
                <a:spcPts val="600"/>
              </a:spcBef>
              <a:buFont typeface="Wingdings" pitchFamily="2" charset="2"/>
              <a:buChar char="ü"/>
            </a:pPr>
            <a:r>
              <a:rPr lang="de-DE" sz="1050" dirty="0">
                <a:solidFill>
                  <a:srgbClr val="44536F"/>
                </a:solidFill>
              </a:rPr>
              <a:t>nimmt keinen Urlaub,</a:t>
            </a:r>
          </a:p>
          <a:p>
            <a:pPr marL="171450" indent="-171450">
              <a:spcBef>
                <a:spcPts val="600"/>
              </a:spcBef>
              <a:buFont typeface="Wingdings" pitchFamily="2" charset="2"/>
              <a:buChar char="ü"/>
            </a:pPr>
            <a:r>
              <a:rPr lang="de-DE" sz="1050" dirty="0">
                <a:solidFill>
                  <a:srgbClr val="44536F"/>
                </a:solidFill>
              </a:rPr>
              <a:t>arbeitet 24 Stunden an 7 Tagen der Woche,</a:t>
            </a:r>
          </a:p>
          <a:p>
            <a:pPr marL="171450" indent="-171450">
              <a:spcBef>
                <a:spcPts val="600"/>
              </a:spcBef>
              <a:buFont typeface="Wingdings" pitchFamily="2" charset="2"/>
              <a:buChar char="ü"/>
            </a:pPr>
            <a:r>
              <a:rPr lang="de-DE" sz="1050" dirty="0">
                <a:solidFill>
                  <a:srgbClr val="44536F"/>
                </a:solidFill>
              </a:rPr>
              <a:t>übernimmt lästige, ständig wiederkehrende Aufgaben,</a:t>
            </a:r>
          </a:p>
          <a:p>
            <a:pPr marL="171450" indent="-171450">
              <a:spcBef>
                <a:spcPts val="600"/>
              </a:spcBef>
              <a:buFont typeface="Wingdings" pitchFamily="2" charset="2"/>
              <a:buChar char="ü"/>
            </a:pPr>
            <a:r>
              <a:rPr lang="de-DE" sz="1050" dirty="0">
                <a:solidFill>
                  <a:srgbClr val="44536F"/>
                </a:solidFill>
              </a:rPr>
              <a:t>entlastet das ganze Unternehmen und spart Zeit und Kosten,</a:t>
            </a:r>
          </a:p>
          <a:p>
            <a:pPr marL="171450" indent="-171450">
              <a:spcBef>
                <a:spcPts val="600"/>
              </a:spcBef>
              <a:buFont typeface="Wingdings" pitchFamily="2" charset="2"/>
              <a:buChar char="ü"/>
            </a:pPr>
            <a:r>
              <a:rPr lang="de-DE" sz="1050" dirty="0">
                <a:solidFill>
                  <a:srgbClr val="44536F"/>
                </a:solidFill>
              </a:rPr>
              <a:t>generiert neue Aufträge und steigert den Umsatz,</a:t>
            </a:r>
          </a:p>
          <a:p>
            <a:pPr marL="171450" indent="-171450">
              <a:spcBef>
                <a:spcPts val="600"/>
              </a:spcBef>
              <a:buFont typeface="Wingdings" pitchFamily="2" charset="2"/>
              <a:buChar char="ü"/>
            </a:pPr>
            <a:r>
              <a:rPr lang="de-DE" sz="1050" dirty="0">
                <a:solidFill>
                  <a:srgbClr val="44536F"/>
                </a:solidFill>
              </a:rPr>
              <a:t>begeistert Mitarbeiter und Kunden.</a:t>
            </a:r>
          </a:p>
        </p:txBody>
      </p:sp>
      <p:pic>
        <p:nvPicPr>
          <p:cNvPr id="1026" name="Picture 2">
            <a:extLst>
              <a:ext uri="{FF2B5EF4-FFF2-40B4-BE49-F238E27FC236}">
                <a16:creationId xmlns:a16="http://schemas.microsoft.com/office/drawing/2014/main" id="{C17345E4-A01A-8164-1C5F-566BD6A37F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5648" y="904899"/>
            <a:ext cx="1112005" cy="1710777"/>
          </a:xfrm>
          <a:prstGeom prst="rect">
            <a:avLst/>
          </a:prstGeom>
          <a:noFill/>
          <a:extLst>
            <a:ext uri="{909E8E84-426E-40DD-AFC4-6F175D3DCCD1}">
              <a14:hiddenFill xmlns:a14="http://schemas.microsoft.com/office/drawing/2010/main">
                <a:solidFill>
                  <a:srgbClr val="FFFFFF"/>
                </a:solidFill>
              </a14:hiddenFill>
            </a:ext>
          </a:extLst>
        </p:spPr>
      </p:pic>
      <p:sp>
        <p:nvSpPr>
          <p:cNvPr id="7" name="Rechteck 6">
            <a:extLst>
              <a:ext uri="{FF2B5EF4-FFF2-40B4-BE49-F238E27FC236}">
                <a16:creationId xmlns:a16="http://schemas.microsoft.com/office/drawing/2014/main" id="{1704979F-0074-C3FD-93BF-8BE04507CF36}"/>
              </a:ext>
            </a:extLst>
          </p:cNvPr>
          <p:cNvSpPr/>
          <p:nvPr/>
        </p:nvSpPr>
        <p:spPr>
          <a:xfrm>
            <a:off x="4953795" y="4378945"/>
            <a:ext cx="4607718" cy="175101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50" b="1" dirty="0">
              <a:solidFill>
                <a:srgbClr val="44536F"/>
              </a:solidFill>
            </a:endParaRPr>
          </a:p>
          <a:p>
            <a:pPr algn="ctr">
              <a:spcBef>
                <a:spcPts val="600"/>
              </a:spcBef>
            </a:pPr>
            <a:r>
              <a:rPr lang="de-DE" sz="1050" b="1" dirty="0">
                <a:solidFill>
                  <a:srgbClr val="44536F"/>
                </a:solidFill>
              </a:rPr>
              <a:t>Wie viel investierst du in deine digitale (Vertriebs-) Mitarbeiter </a:t>
            </a:r>
          </a:p>
          <a:p>
            <a:pPr algn="ctr">
              <a:spcBef>
                <a:spcPts val="600"/>
              </a:spcBef>
            </a:pPr>
            <a:r>
              <a:rPr lang="de-DE" sz="1050" b="1" dirty="0">
                <a:solidFill>
                  <a:srgbClr val="44536F"/>
                </a:solidFill>
              </a:rPr>
              <a:t>bzw. in dein digitales (Vertriebs)-Team?</a:t>
            </a:r>
          </a:p>
          <a:p>
            <a:pPr>
              <a:spcBef>
                <a:spcPts val="600"/>
              </a:spcBef>
            </a:pPr>
            <a:endParaRPr lang="de-DE" sz="1050" b="1" dirty="0">
              <a:solidFill>
                <a:srgbClr val="44536F"/>
              </a:solidFill>
            </a:endParaRPr>
          </a:p>
          <a:p>
            <a:pPr>
              <a:spcBef>
                <a:spcPts val="600"/>
              </a:spcBef>
            </a:pPr>
            <a:r>
              <a:rPr lang="de-DE" sz="1050" dirty="0">
                <a:solidFill>
                  <a:srgbClr val="44536F"/>
                </a:solidFill>
              </a:rPr>
              <a:t>	     500,- EUR / Monat			  1.000,- EUR / Monat</a:t>
            </a:r>
          </a:p>
          <a:p>
            <a:pPr>
              <a:spcBef>
                <a:spcPts val="600"/>
              </a:spcBef>
            </a:pPr>
            <a:r>
              <a:rPr lang="de-DE" sz="1050" dirty="0">
                <a:solidFill>
                  <a:srgbClr val="44536F"/>
                </a:solidFill>
              </a:rPr>
              <a:t>	  2.500,- EUR / Monat			  5.000,- EUR / Monat</a:t>
            </a:r>
          </a:p>
          <a:p>
            <a:pPr>
              <a:spcBef>
                <a:spcPts val="600"/>
              </a:spcBef>
            </a:pPr>
            <a:r>
              <a:rPr lang="de-DE" sz="1050" dirty="0">
                <a:solidFill>
                  <a:srgbClr val="44536F"/>
                </a:solidFill>
              </a:rPr>
              <a:t>	10.000,- EUR / Monat			20.000,- EUR / Monat</a:t>
            </a:r>
          </a:p>
        </p:txBody>
      </p:sp>
      <p:pic>
        <p:nvPicPr>
          <p:cNvPr id="8" name="Grafik 7">
            <a:extLst>
              <a:ext uri="{FF2B5EF4-FFF2-40B4-BE49-F238E27FC236}">
                <a16:creationId xmlns:a16="http://schemas.microsoft.com/office/drawing/2014/main" id="{A5238A2D-9CB3-25EE-C6A1-F72B8F3AC7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826" y="1575655"/>
            <a:ext cx="1749600" cy="486000"/>
          </a:xfrm>
          <a:prstGeom prst="rect">
            <a:avLst/>
          </a:prstGeom>
        </p:spPr>
      </p:pic>
      <p:sp>
        <p:nvSpPr>
          <p:cNvPr id="15" name="Rechteck 14">
            <a:extLst>
              <a:ext uri="{FF2B5EF4-FFF2-40B4-BE49-F238E27FC236}">
                <a16:creationId xmlns:a16="http://schemas.microsoft.com/office/drawing/2014/main" id="{3D565663-899C-D252-851F-C5B0ABCF41E2}"/>
              </a:ext>
            </a:extLst>
          </p:cNvPr>
          <p:cNvSpPr/>
          <p:nvPr/>
        </p:nvSpPr>
        <p:spPr>
          <a:xfrm>
            <a:off x="344488" y="6129956"/>
            <a:ext cx="9217028"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Wie viele digitale (Vertriebs-) Mitarbeiter arbeiten für dich?</a:t>
            </a:r>
          </a:p>
        </p:txBody>
      </p:sp>
    </p:spTree>
    <p:extLst>
      <p:ext uri="{BB962C8B-B14F-4D97-AF65-F5344CB8AC3E}">
        <p14:creationId xmlns:p14="http://schemas.microsoft.com/office/powerpoint/2010/main" val="5745862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448AD72-0F88-47E9-81D2-65DD86DC8242}"/>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dirty="0"/>
              <a:t>| </a:t>
            </a:r>
            <a:fld id="{9B27871B-0A92-486B-8675-F9E98A4A52EF}" type="slidenum">
              <a:rPr smtClean="0"/>
              <a:pPr/>
              <a:t>41</a:t>
            </a:fld>
            <a:endParaRPr dirty="0"/>
          </a:p>
        </p:txBody>
      </p:sp>
      <p:sp>
        <p:nvSpPr>
          <p:cNvPr id="10" name="Rechteck 9">
            <a:extLst>
              <a:ext uri="{FF2B5EF4-FFF2-40B4-BE49-F238E27FC236}">
                <a16:creationId xmlns:a16="http://schemas.microsoft.com/office/drawing/2014/main" id="{3AD0DEB3-1071-4B0B-80CA-A9403D13EAFB}"/>
              </a:ext>
            </a:extLst>
          </p:cNvPr>
          <p:cNvSpPr/>
          <p:nvPr/>
        </p:nvSpPr>
        <p:spPr>
          <a:xfrm>
            <a:off x="346076" y="885825"/>
            <a:ext cx="9215437"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11" name="Titel 25">
            <a:extLst>
              <a:ext uri="{FF2B5EF4-FFF2-40B4-BE49-F238E27FC236}">
                <a16:creationId xmlns:a16="http://schemas.microsoft.com/office/drawing/2014/main" id="{3D792154-7002-3D68-FFBE-59C5A37A9EA7}"/>
              </a:ext>
            </a:extLst>
          </p:cNvPr>
          <p:cNvSpPr txBox="1">
            <a:spLocks/>
          </p:cNvSpPr>
          <p:nvPr/>
        </p:nvSpPr>
        <p:spPr>
          <a:xfrm>
            <a:off x="344488" y="513913"/>
            <a:ext cx="819301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Das wichtigste Zitat von Peter Drucker</a:t>
            </a:r>
          </a:p>
        </p:txBody>
      </p:sp>
      <p:sp>
        <p:nvSpPr>
          <p:cNvPr id="12" name="Titel 25">
            <a:extLst>
              <a:ext uri="{FF2B5EF4-FFF2-40B4-BE49-F238E27FC236}">
                <a16:creationId xmlns:a16="http://schemas.microsoft.com/office/drawing/2014/main" id="{066C594C-671F-B6AD-FEAC-CF28FDFD76E4}"/>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a:t>
            </a:r>
          </a:p>
        </p:txBody>
      </p:sp>
      <p:pic>
        <p:nvPicPr>
          <p:cNvPr id="13" name="Grafik 12">
            <a:extLst>
              <a:ext uri="{FF2B5EF4-FFF2-40B4-BE49-F238E27FC236}">
                <a16:creationId xmlns:a16="http://schemas.microsoft.com/office/drawing/2014/main" id="{CAFB68CC-F74E-71C4-3A4C-26963A351B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1028" name="Picture 4" descr="Peter Drucker and the art of accomplishing more with less">
            <a:extLst>
              <a:ext uri="{FF2B5EF4-FFF2-40B4-BE49-F238E27FC236}">
                <a16:creationId xmlns:a16="http://schemas.microsoft.com/office/drawing/2014/main" id="{D5C1E980-B2D4-4E25-786C-89B03C4FC51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721" r="-1"/>
          <a:stretch/>
        </p:blipFill>
        <p:spPr bwMode="auto">
          <a:xfrm>
            <a:off x="344489" y="885825"/>
            <a:ext cx="9217024" cy="5638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9BF892CA-D9AD-7E11-2BE7-F79FB952E4F7}"/>
              </a:ext>
            </a:extLst>
          </p:cNvPr>
          <p:cNvSpPr txBox="1"/>
          <p:nvPr/>
        </p:nvSpPr>
        <p:spPr>
          <a:xfrm>
            <a:off x="633699" y="4142688"/>
            <a:ext cx="4031673" cy="1537854"/>
          </a:xfrm>
          <a:prstGeom prst="rect">
            <a:avLst/>
          </a:prstGeom>
          <a:noFill/>
        </p:spPr>
        <p:txBody>
          <a:bodyPr wrap="square" lIns="72000" tIns="72000" rIns="72000" bIns="72000" rtlCol="0">
            <a:noAutofit/>
          </a:bodyPr>
          <a:lstStyle/>
          <a:p>
            <a:pPr algn="l">
              <a:spcBef>
                <a:spcPts val="600"/>
              </a:spcBef>
            </a:pPr>
            <a:r>
              <a:rPr lang="de-DE" sz="2800" b="1" dirty="0">
                <a:solidFill>
                  <a:schemeClr val="bg1"/>
                </a:solidFill>
              </a:rPr>
              <a:t>Was gemessen wird, verbessert sich!</a:t>
            </a:r>
          </a:p>
          <a:p>
            <a:pPr algn="l">
              <a:spcBef>
                <a:spcPts val="600"/>
              </a:spcBef>
            </a:pPr>
            <a:endParaRPr lang="de-DE" sz="2800" b="1" dirty="0">
              <a:solidFill>
                <a:schemeClr val="bg1"/>
              </a:solidFill>
            </a:endParaRPr>
          </a:p>
          <a:p>
            <a:pPr algn="l">
              <a:spcBef>
                <a:spcPts val="600"/>
              </a:spcBef>
            </a:pPr>
            <a:r>
              <a:rPr lang="de-DE" sz="2800" b="1" dirty="0">
                <a:solidFill>
                  <a:schemeClr val="bg1"/>
                </a:solidFill>
              </a:rPr>
              <a:t>Peter Drucker</a:t>
            </a:r>
          </a:p>
        </p:txBody>
      </p:sp>
    </p:spTree>
    <p:extLst>
      <p:ext uri="{BB962C8B-B14F-4D97-AF65-F5344CB8AC3E}">
        <p14:creationId xmlns:p14="http://schemas.microsoft.com/office/powerpoint/2010/main" val="3873928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p>
        </p:txBody>
      </p:sp>
      <p:sp>
        <p:nvSpPr>
          <p:cNvPr id="4" name="Foliennummernplatzhalter 3"/>
          <p:cNvSpPr>
            <a:spLocks noGrp="1"/>
          </p:cNvSpPr>
          <p:nvPr>
            <p:ph type="sldNum" sz="quarter" idx="12"/>
          </p:nvPr>
        </p:nvSpPr>
        <p:spPr/>
        <p:txBody>
          <a:bodyPr/>
          <a:lstStyle/>
          <a:p>
            <a:r>
              <a:rPr lang="de-DE"/>
              <a:t>| </a:t>
            </a:r>
            <a:fld id="{9B27871B-0A92-486B-8675-F9E98A4A52EF}" type="slidenum">
              <a:rPr lang="de-DE" smtClean="0"/>
              <a:pPr/>
              <a:t>42</a:t>
            </a:fld>
            <a:endParaRPr lang="de-DE"/>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Mit der Umsatz-Analyse zum Umsatz-Plan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400" b="0">
                <a:latin typeface="+mj-lt"/>
                <a:ea typeface="+mj-ea"/>
                <a:cs typeface="+mj-cs"/>
              </a:defRPr>
            </a:lvl1pPr>
          </a:lstStyle>
          <a:p>
            <a:r>
              <a:rPr lang="de-DE" sz="1200" dirty="0">
                <a:solidFill>
                  <a:srgbClr val="F7A600"/>
                </a:solidFill>
              </a:rPr>
              <a:t>Umsatz-Plan</a:t>
            </a:r>
          </a:p>
        </p:txBody>
      </p:sp>
      <p:sp>
        <p:nvSpPr>
          <p:cNvPr id="23" name="Rechteck 22">
            <a:extLst>
              <a:ext uri="{FF2B5EF4-FFF2-40B4-BE49-F238E27FC236}">
                <a16:creationId xmlns:a16="http://schemas.microsoft.com/office/drawing/2014/main" id="{1451C306-915A-47BF-A1C3-64E88F6CD5AE}"/>
              </a:ext>
            </a:extLst>
          </p:cNvPr>
          <p:cNvSpPr/>
          <p:nvPr/>
        </p:nvSpPr>
        <p:spPr>
          <a:xfrm>
            <a:off x="344488" y="3323926"/>
            <a:ext cx="2287399" cy="766879"/>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r>
              <a:rPr lang="de-DE" sz="1400" b="1" dirty="0">
                <a:solidFill>
                  <a:schemeClr val="accent1">
                    <a:lumMod val="50000"/>
                  </a:schemeClr>
                </a:solidFill>
              </a:rPr>
              <a:t>Ziel-Umsatz</a:t>
            </a:r>
          </a:p>
        </p:txBody>
      </p:sp>
      <p:pic>
        <p:nvPicPr>
          <p:cNvPr id="35" name="Grafik 34">
            <a:extLst>
              <a:ext uri="{FF2B5EF4-FFF2-40B4-BE49-F238E27FC236}">
                <a16:creationId xmlns:a16="http://schemas.microsoft.com/office/drawing/2014/main" id="{F94D0490-3751-3747-8C68-A3841462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4" name="Rechteck 33">
            <a:extLst>
              <a:ext uri="{FF2B5EF4-FFF2-40B4-BE49-F238E27FC236}">
                <a16:creationId xmlns:a16="http://schemas.microsoft.com/office/drawing/2014/main" id="{8743EF14-00C1-CF41-BFE8-8542F4E3A3A9}"/>
              </a:ext>
            </a:extLst>
          </p:cNvPr>
          <p:cNvSpPr/>
          <p:nvPr/>
        </p:nvSpPr>
        <p:spPr>
          <a:xfrm>
            <a:off x="3084581" y="3323926"/>
            <a:ext cx="2287399" cy="766879"/>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400" b="1" dirty="0">
                <a:solidFill>
                  <a:schemeClr val="accent1">
                    <a:lumMod val="50000"/>
                  </a:schemeClr>
                </a:solidFill>
              </a:rPr>
              <a:t>Woher kommt der Umsatz?</a:t>
            </a:r>
          </a:p>
        </p:txBody>
      </p:sp>
      <p:cxnSp>
        <p:nvCxnSpPr>
          <p:cNvPr id="9" name="Gerade Verbindung mit Pfeil 8">
            <a:extLst>
              <a:ext uri="{FF2B5EF4-FFF2-40B4-BE49-F238E27FC236}">
                <a16:creationId xmlns:a16="http://schemas.microsoft.com/office/drawing/2014/main" id="{C65CCEB0-6AF7-4743-9BB6-2755667426D1}"/>
              </a:ext>
            </a:extLst>
          </p:cNvPr>
          <p:cNvCxnSpPr>
            <a:stCxn id="23" idx="3"/>
            <a:endCxn id="34" idx="1"/>
          </p:cNvCxnSpPr>
          <p:nvPr/>
        </p:nvCxnSpPr>
        <p:spPr>
          <a:xfrm>
            <a:off x="2631887" y="3707366"/>
            <a:ext cx="452694" cy="0"/>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uppieren 7">
            <a:extLst>
              <a:ext uri="{FF2B5EF4-FFF2-40B4-BE49-F238E27FC236}">
                <a16:creationId xmlns:a16="http://schemas.microsoft.com/office/drawing/2014/main" id="{32B8D017-8B97-962D-64CA-BBE88F0ECE51}"/>
              </a:ext>
            </a:extLst>
          </p:cNvPr>
          <p:cNvGrpSpPr/>
          <p:nvPr/>
        </p:nvGrpSpPr>
        <p:grpSpPr>
          <a:xfrm>
            <a:off x="5703676" y="848925"/>
            <a:ext cx="3833086" cy="5632351"/>
            <a:chOff x="3041132" y="837453"/>
            <a:chExt cx="3833086" cy="5632351"/>
          </a:xfrm>
        </p:grpSpPr>
        <p:sp>
          <p:nvSpPr>
            <p:cNvPr id="10" name="Bogen 9">
              <a:extLst>
                <a:ext uri="{FF2B5EF4-FFF2-40B4-BE49-F238E27FC236}">
                  <a16:creationId xmlns:a16="http://schemas.microsoft.com/office/drawing/2014/main" id="{2582CAE0-8F79-2787-167E-E01E2D590742}"/>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4" name="Grafik 6">
              <a:extLst>
                <a:ext uri="{FF2B5EF4-FFF2-40B4-BE49-F238E27FC236}">
                  <a16:creationId xmlns:a16="http://schemas.microsoft.com/office/drawing/2014/main" id="{40FC7F46-4EA6-56FE-8CD2-114862E35410}"/>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15" name="Grafik 5">
              <a:extLst>
                <a:ext uri="{FF2B5EF4-FFF2-40B4-BE49-F238E27FC236}">
                  <a16:creationId xmlns:a16="http://schemas.microsoft.com/office/drawing/2014/main" id="{13CE6234-3A0D-DAC0-DF36-0E106BB842C1}"/>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16" name="Grafik 7">
              <a:extLst>
                <a:ext uri="{FF2B5EF4-FFF2-40B4-BE49-F238E27FC236}">
                  <a16:creationId xmlns:a16="http://schemas.microsoft.com/office/drawing/2014/main" id="{A8D7F84E-3853-CC16-4384-199C59B2B22D}"/>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17" name="Grafik 4">
              <a:extLst>
                <a:ext uri="{FF2B5EF4-FFF2-40B4-BE49-F238E27FC236}">
                  <a16:creationId xmlns:a16="http://schemas.microsoft.com/office/drawing/2014/main" id="{897669EA-9C09-E828-CCB9-294FD237618C}"/>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18" name="Grafik 8">
              <a:extLst>
                <a:ext uri="{FF2B5EF4-FFF2-40B4-BE49-F238E27FC236}">
                  <a16:creationId xmlns:a16="http://schemas.microsoft.com/office/drawing/2014/main" id="{2EB4748D-C7CB-22FD-D957-341EA54B8256}"/>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19" name="Grafik 13">
              <a:extLst>
                <a:ext uri="{FF2B5EF4-FFF2-40B4-BE49-F238E27FC236}">
                  <a16:creationId xmlns:a16="http://schemas.microsoft.com/office/drawing/2014/main" id="{7F737EBA-91D1-A96D-84AB-2C9FD673508F}"/>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0" name="Grafik 11">
              <a:extLst>
                <a:ext uri="{FF2B5EF4-FFF2-40B4-BE49-F238E27FC236}">
                  <a16:creationId xmlns:a16="http://schemas.microsoft.com/office/drawing/2014/main" id="{2C59B100-F71F-4E17-D794-E4620FB777C2}"/>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1" name="Grafik 12">
              <a:extLst>
                <a:ext uri="{FF2B5EF4-FFF2-40B4-BE49-F238E27FC236}">
                  <a16:creationId xmlns:a16="http://schemas.microsoft.com/office/drawing/2014/main" id="{9B1D24F7-CF99-52DC-73C5-3BC58B4B2239}"/>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22" name="Grafik 10">
              <a:extLst>
                <a:ext uri="{FF2B5EF4-FFF2-40B4-BE49-F238E27FC236}">
                  <a16:creationId xmlns:a16="http://schemas.microsoft.com/office/drawing/2014/main" id="{3574C95E-C010-74AF-FC4A-1E46C7BC0640}"/>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24" name="Rechteck: abgerundete Ecken 12">
              <a:extLst>
                <a:ext uri="{FF2B5EF4-FFF2-40B4-BE49-F238E27FC236}">
                  <a16:creationId xmlns:a16="http://schemas.microsoft.com/office/drawing/2014/main" id="{CA410967-BC2A-AA34-96D0-5372A08C7422}"/>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25" name="Rechteck: abgerundete Ecken 12">
              <a:extLst>
                <a:ext uri="{FF2B5EF4-FFF2-40B4-BE49-F238E27FC236}">
                  <a16:creationId xmlns:a16="http://schemas.microsoft.com/office/drawing/2014/main" id="{1DA0AF7C-D3CD-44C1-2B9E-5C179DB999B5}"/>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26" name="Rechteck: abgerundete Ecken 12">
              <a:extLst>
                <a:ext uri="{FF2B5EF4-FFF2-40B4-BE49-F238E27FC236}">
                  <a16:creationId xmlns:a16="http://schemas.microsoft.com/office/drawing/2014/main" id="{CD42B9AE-BDB4-1A09-2A3F-6917D4C7CAE7}"/>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27" name="Rechteck: abgerundete Ecken 12">
              <a:extLst>
                <a:ext uri="{FF2B5EF4-FFF2-40B4-BE49-F238E27FC236}">
                  <a16:creationId xmlns:a16="http://schemas.microsoft.com/office/drawing/2014/main" id="{6B88F457-02CE-B2A1-70E1-D71C6C6968BD}"/>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28" name="Grafik 14">
              <a:extLst>
                <a:ext uri="{FF2B5EF4-FFF2-40B4-BE49-F238E27FC236}">
                  <a16:creationId xmlns:a16="http://schemas.microsoft.com/office/drawing/2014/main" id="{F4390A2A-2730-0422-129A-E5200C1AC97E}"/>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29" name="Bogen 28">
              <a:extLst>
                <a:ext uri="{FF2B5EF4-FFF2-40B4-BE49-F238E27FC236}">
                  <a16:creationId xmlns:a16="http://schemas.microsoft.com/office/drawing/2014/main" id="{47FA16B5-80C6-6E00-82C5-59B42805A3DC}"/>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30" name="Bogen 29">
              <a:extLst>
                <a:ext uri="{FF2B5EF4-FFF2-40B4-BE49-F238E27FC236}">
                  <a16:creationId xmlns:a16="http://schemas.microsoft.com/office/drawing/2014/main" id="{9FBA4FE6-0480-A08F-36F8-B8CF59901ECB}"/>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31" name="Bogen 30">
              <a:extLst>
                <a:ext uri="{FF2B5EF4-FFF2-40B4-BE49-F238E27FC236}">
                  <a16:creationId xmlns:a16="http://schemas.microsoft.com/office/drawing/2014/main" id="{DDB707DF-5581-3A5A-69A5-93E2E2CD00B1}"/>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36" name="Bogen 35">
              <a:extLst>
                <a:ext uri="{FF2B5EF4-FFF2-40B4-BE49-F238E27FC236}">
                  <a16:creationId xmlns:a16="http://schemas.microsoft.com/office/drawing/2014/main" id="{C1AC80D2-CE29-F2DD-176A-7643C3E9A651}"/>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6416043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5C2B9-1481-4D12-DBAD-A7B571DDA763}"/>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E7998EC2-5B8F-6F23-50EE-EBB7818B2BEF}"/>
              </a:ext>
            </a:extLst>
          </p:cNvPr>
          <p:cNvSpPr/>
          <p:nvPr/>
        </p:nvSpPr>
        <p:spPr>
          <a:xfrm>
            <a:off x="344487"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Unklare Zielwerte </a:t>
            </a:r>
            <a:br>
              <a:rPr lang="de-DE" sz="1200" b="1" dirty="0">
                <a:solidFill>
                  <a:srgbClr val="FF0000"/>
                </a:solidFill>
              </a:rPr>
            </a:br>
            <a:r>
              <a:rPr lang="de-DE" sz="1200" b="1" dirty="0">
                <a:solidFill>
                  <a:srgbClr val="FF0000"/>
                </a:solidFill>
              </a:rPr>
              <a:t>für Aufträge</a:t>
            </a:r>
          </a:p>
        </p:txBody>
      </p:sp>
      <p:sp>
        <p:nvSpPr>
          <p:cNvPr id="44" name="Rechteck 43">
            <a:extLst>
              <a:ext uri="{FF2B5EF4-FFF2-40B4-BE49-F238E27FC236}">
                <a16:creationId xmlns:a16="http://schemas.microsoft.com/office/drawing/2014/main" id="{30E00B5C-A142-08D8-BB7B-9EB60AA77BE1}"/>
              </a:ext>
            </a:extLst>
          </p:cNvPr>
          <p:cNvSpPr/>
          <p:nvPr/>
        </p:nvSpPr>
        <p:spPr>
          <a:xfrm>
            <a:off x="344486" y="885824"/>
            <a:ext cx="9215440" cy="360000"/>
          </a:xfrm>
          <a:prstGeom prst="rect">
            <a:avLst/>
          </a:prstGeom>
          <a:solidFill>
            <a:srgbClr val="FFEFEF"/>
          </a:solidFill>
          <a:ln w="8144" cap="flat">
            <a:solidFill>
              <a:schemeClr val="bg1">
                <a:lumMod val="50000"/>
              </a:schemeClr>
            </a:solidFill>
            <a:prstDash val="solid"/>
            <a:miter/>
          </a:ln>
        </p:spPr>
        <p:txBody>
          <a:bodyPr rtlCol="0" anchor="ctr"/>
          <a:lstStyle/>
          <a:p>
            <a:pPr algn="ctr"/>
            <a:r>
              <a:rPr lang="de-DE" sz="1200" b="1" dirty="0">
                <a:solidFill>
                  <a:srgbClr val="FF0000"/>
                </a:solidFill>
              </a:rPr>
              <a:t>Probleme in der Unternehmens-Steuerung ohne CRM</a:t>
            </a:r>
          </a:p>
        </p:txBody>
      </p:sp>
      <p:sp>
        <p:nvSpPr>
          <p:cNvPr id="26" name="Titel 25">
            <a:extLst>
              <a:ext uri="{FF2B5EF4-FFF2-40B4-BE49-F238E27FC236}">
                <a16:creationId xmlns:a16="http://schemas.microsoft.com/office/drawing/2014/main" id="{A9758959-E981-774E-47BB-165F34F0AB7B}"/>
              </a:ext>
            </a:extLst>
          </p:cNvPr>
          <p:cNvSpPr>
            <a:spLocks noGrp="1"/>
          </p:cNvSpPr>
          <p:nvPr>
            <p:ph type="title"/>
          </p:nvPr>
        </p:nvSpPr>
        <p:spPr>
          <a:xfrm>
            <a:off x="344488" y="513913"/>
            <a:ext cx="8085137" cy="221599"/>
          </a:xfrm>
          <a:noFill/>
        </p:spPr>
        <p:txBody>
          <a:bodyPr vert="horz" wrap="square" lIns="0" tIns="0" rIns="0" bIns="0" rtlCol="0" anchor="ctr">
            <a:spAutoFit/>
          </a:bodyPr>
          <a:lstStyle/>
          <a:p>
            <a:r>
              <a:rPr lang="de-DE" sz="1600" dirty="0">
                <a:solidFill>
                  <a:srgbClr val="44536F"/>
                </a:solidFill>
              </a:rPr>
              <a:t>Typische Probleme in der Unternehmens-Steuerung ohne CRM</a:t>
            </a:r>
          </a:p>
        </p:txBody>
      </p:sp>
      <p:sp>
        <p:nvSpPr>
          <p:cNvPr id="3" name="Fußzeilenplatzhalter 2">
            <a:extLst>
              <a:ext uri="{FF2B5EF4-FFF2-40B4-BE49-F238E27FC236}">
                <a16:creationId xmlns:a16="http://schemas.microsoft.com/office/drawing/2014/main" id="{42D74333-55FB-9553-E44A-2F78212DC2F8}"/>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EA45E721-9DC7-138C-0CDA-622FBA1C48D5}"/>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3BD41FF6-2630-C2B1-9ACB-67D44E1072CE}"/>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74FAE14B-2EE1-1811-5826-BD73FD548BCF}"/>
              </a:ext>
            </a:extLst>
          </p:cNvPr>
          <p:cNvSpPr>
            <a:spLocks noGrp="1"/>
          </p:cNvSpPr>
          <p:nvPr>
            <p:ph type="sldNum" sz="quarter" idx="12"/>
          </p:nvPr>
        </p:nvSpPr>
        <p:spPr/>
        <p:txBody>
          <a:bodyPr/>
          <a:lstStyle/>
          <a:p>
            <a:r>
              <a:rPr lang="de-DE"/>
              <a:t>| </a:t>
            </a:r>
            <a:fld id="{9B27871B-0A92-486B-8675-F9E98A4A52EF}" type="slidenum">
              <a:rPr smtClean="0"/>
              <a:pPr/>
              <a:t>43</a:t>
            </a:fld>
            <a:endParaRPr dirty="0"/>
          </a:p>
        </p:txBody>
      </p:sp>
      <p:pic>
        <p:nvPicPr>
          <p:cNvPr id="12" name="Grafik 11">
            <a:extLst>
              <a:ext uri="{FF2B5EF4-FFF2-40B4-BE49-F238E27FC236}">
                <a16:creationId xmlns:a16="http://schemas.microsoft.com/office/drawing/2014/main" id="{D5112115-C101-2225-FE2A-1A44CF8D06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Rechteck 12">
            <a:extLst>
              <a:ext uri="{FF2B5EF4-FFF2-40B4-BE49-F238E27FC236}">
                <a16:creationId xmlns:a16="http://schemas.microsoft.com/office/drawing/2014/main" id="{B821D80A-01C6-9327-CADD-66735331D196}"/>
              </a:ext>
            </a:extLst>
          </p:cNvPr>
          <p:cNvSpPr/>
          <p:nvPr/>
        </p:nvSpPr>
        <p:spPr>
          <a:xfrm>
            <a:off x="3416300"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Transparenz </a:t>
            </a:r>
            <a:br>
              <a:rPr lang="de-DE" sz="1200" b="1" dirty="0">
                <a:solidFill>
                  <a:srgbClr val="FF0000"/>
                </a:solidFill>
              </a:rPr>
            </a:br>
            <a:r>
              <a:rPr lang="de-DE" sz="1200" b="1" dirty="0">
                <a:solidFill>
                  <a:srgbClr val="FF0000"/>
                </a:solidFill>
              </a:rPr>
              <a:t>über </a:t>
            </a:r>
            <a:r>
              <a:rPr lang="de-DE" sz="1200" b="1" dirty="0" err="1">
                <a:solidFill>
                  <a:srgbClr val="FF0000"/>
                </a:solidFill>
              </a:rPr>
              <a:t>Conversion</a:t>
            </a:r>
            <a:r>
              <a:rPr lang="de-DE" sz="1200" b="1" dirty="0">
                <a:solidFill>
                  <a:srgbClr val="FF0000"/>
                </a:solidFill>
              </a:rPr>
              <a:t>-Rates</a:t>
            </a:r>
          </a:p>
        </p:txBody>
      </p:sp>
      <p:sp>
        <p:nvSpPr>
          <p:cNvPr id="14" name="Rechteck 13">
            <a:extLst>
              <a:ext uri="{FF2B5EF4-FFF2-40B4-BE49-F238E27FC236}">
                <a16:creationId xmlns:a16="http://schemas.microsoft.com/office/drawing/2014/main" id="{4EE5951E-3791-C9EE-E714-90C9470289B1}"/>
              </a:ext>
            </a:extLst>
          </p:cNvPr>
          <p:cNvSpPr/>
          <p:nvPr/>
        </p:nvSpPr>
        <p:spPr>
          <a:xfrm>
            <a:off x="6488114"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Fehlende Datenbasis </a:t>
            </a:r>
            <a:br>
              <a:rPr lang="de-DE" sz="1200" b="1" dirty="0">
                <a:solidFill>
                  <a:srgbClr val="FF0000"/>
                </a:solidFill>
              </a:rPr>
            </a:br>
            <a:r>
              <a:rPr lang="de-DE" sz="1200" b="1" dirty="0">
                <a:solidFill>
                  <a:srgbClr val="FF0000"/>
                </a:solidFill>
              </a:rPr>
              <a:t>über notwendige Leads</a:t>
            </a:r>
          </a:p>
        </p:txBody>
      </p:sp>
      <p:sp>
        <p:nvSpPr>
          <p:cNvPr id="15" name="Rechteck 14">
            <a:extLst>
              <a:ext uri="{FF2B5EF4-FFF2-40B4-BE49-F238E27FC236}">
                <a16:creationId xmlns:a16="http://schemas.microsoft.com/office/drawing/2014/main" id="{551E6972-3ECC-3B55-B693-81C73A5C015F}"/>
              </a:ext>
            </a:extLst>
          </p:cNvPr>
          <p:cNvSpPr/>
          <p:nvPr/>
        </p:nvSpPr>
        <p:spPr>
          <a:xfrm>
            <a:off x="344487"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Unklare Herkunft </a:t>
            </a:r>
            <a:br>
              <a:rPr lang="de-DE" sz="1200" b="1" dirty="0">
                <a:solidFill>
                  <a:srgbClr val="FF0000"/>
                </a:solidFill>
              </a:rPr>
            </a:br>
            <a:r>
              <a:rPr lang="de-DE" sz="1200" b="1" dirty="0">
                <a:solidFill>
                  <a:srgbClr val="FF0000"/>
                </a:solidFill>
              </a:rPr>
              <a:t>der besten Kunden</a:t>
            </a:r>
          </a:p>
        </p:txBody>
      </p:sp>
      <p:sp>
        <p:nvSpPr>
          <p:cNvPr id="16" name="Rechteck 15">
            <a:extLst>
              <a:ext uri="{FF2B5EF4-FFF2-40B4-BE49-F238E27FC236}">
                <a16:creationId xmlns:a16="http://schemas.microsoft.com/office/drawing/2014/main" id="{47271145-C1E0-F2D4-84AD-1C53496D25CF}"/>
              </a:ext>
            </a:extLst>
          </p:cNvPr>
          <p:cNvSpPr/>
          <p:nvPr/>
        </p:nvSpPr>
        <p:spPr>
          <a:xfrm>
            <a:off x="3416300"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Live-Dashboards </a:t>
            </a:r>
            <a:br>
              <a:rPr lang="de-DE" sz="1200" b="1" dirty="0">
                <a:solidFill>
                  <a:srgbClr val="FF0000"/>
                </a:solidFill>
              </a:rPr>
            </a:br>
            <a:r>
              <a:rPr lang="de-DE" sz="1200" b="1" dirty="0">
                <a:solidFill>
                  <a:srgbClr val="FF0000"/>
                </a:solidFill>
              </a:rPr>
              <a:t>und Prognosen</a:t>
            </a:r>
          </a:p>
        </p:txBody>
      </p:sp>
      <p:sp>
        <p:nvSpPr>
          <p:cNvPr id="17" name="Rechteck 16">
            <a:extLst>
              <a:ext uri="{FF2B5EF4-FFF2-40B4-BE49-F238E27FC236}">
                <a16:creationId xmlns:a16="http://schemas.microsoft.com/office/drawing/2014/main" id="{4382B552-EEE2-41F9-1E4D-17C26035E9EE}"/>
              </a:ext>
            </a:extLst>
          </p:cNvPr>
          <p:cNvSpPr/>
          <p:nvPr/>
        </p:nvSpPr>
        <p:spPr>
          <a:xfrm>
            <a:off x="6488114"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konkreten Aktivitäten </a:t>
            </a:r>
            <a:br>
              <a:rPr lang="de-DE" sz="1200" b="1" dirty="0">
                <a:solidFill>
                  <a:srgbClr val="FF0000"/>
                </a:solidFill>
              </a:rPr>
            </a:br>
            <a:r>
              <a:rPr lang="de-DE" sz="1200" b="1" dirty="0">
                <a:solidFill>
                  <a:srgbClr val="FF0000"/>
                </a:solidFill>
              </a:rPr>
              <a:t>und Maßnahmen</a:t>
            </a:r>
          </a:p>
        </p:txBody>
      </p:sp>
    </p:spTree>
    <p:extLst>
      <p:ext uri="{BB962C8B-B14F-4D97-AF65-F5344CB8AC3E}">
        <p14:creationId xmlns:p14="http://schemas.microsoft.com/office/powerpoint/2010/main" val="37430088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Dashboards – Umsatz-Plan nach Traffic-Quelle</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10" name="Rechteck 9">
            <a:extLst>
              <a:ext uri="{FF2B5EF4-FFF2-40B4-BE49-F238E27FC236}">
                <a16:creationId xmlns:a16="http://schemas.microsoft.com/office/drawing/2014/main" id="{3AD0DEB3-1071-4B0B-80CA-A9403D13EAFB}"/>
              </a:ext>
            </a:extLst>
          </p:cNvPr>
          <p:cNvSpPr/>
          <p:nvPr/>
        </p:nvSpPr>
        <p:spPr>
          <a:xfrm>
            <a:off x="346077" y="885825"/>
            <a:ext cx="9215436" cy="5638800"/>
          </a:xfrm>
          <a:prstGeom prst="rect">
            <a:avLst/>
          </a:prstGeom>
          <a:solidFill>
            <a:srgbClr val="EBEFF2"/>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900" b="1" dirty="0">
              <a:solidFill>
                <a:schemeClr val="tx1"/>
              </a:solidFill>
            </a:endParaRPr>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400" b="0">
                <a:latin typeface="+mj-lt"/>
                <a:ea typeface="+mj-ea"/>
                <a:cs typeface="+mj-cs"/>
              </a:defRPr>
            </a:lvl1pPr>
          </a:lstStyle>
          <a:p>
            <a:r>
              <a:rPr lang="de-DE" sz="1200" dirty="0">
                <a:solidFill>
                  <a:srgbClr val="F7A600"/>
                </a:solidFill>
              </a:rPr>
              <a:t>Umsatz-Plan</a:t>
            </a:r>
            <a:endParaRPr lang="de-DE" sz="1200" dirty="0"/>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44</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6" name="Grafik 5">
            <a:extLst>
              <a:ext uri="{FF2B5EF4-FFF2-40B4-BE49-F238E27FC236}">
                <a16:creationId xmlns:a16="http://schemas.microsoft.com/office/drawing/2014/main" id="{DC47EE7B-D22F-1427-BD5B-D56023E6F118}"/>
              </a:ext>
            </a:extLst>
          </p:cNvPr>
          <p:cNvPicPr>
            <a:picLocks noChangeAspect="1"/>
          </p:cNvPicPr>
          <p:nvPr/>
        </p:nvPicPr>
        <p:blipFill>
          <a:blip r:embed="rId4"/>
          <a:stretch>
            <a:fillRect/>
          </a:stretch>
        </p:blipFill>
        <p:spPr>
          <a:xfrm>
            <a:off x="552120" y="1199830"/>
            <a:ext cx="8801759" cy="5033016"/>
          </a:xfrm>
          <a:prstGeom prst="rect">
            <a:avLst/>
          </a:prstGeom>
        </p:spPr>
      </p:pic>
    </p:spTree>
    <p:extLst>
      <p:ext uri="{BB962C8B-B14F-4D97-AF65-F5344CB8AC3E}">
        <p14:creationId xmlns:p14="http://schemas.microsoft.com/office/powerpoint/2010/main" val="34178248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DABAE-7563-F4B6-A61E-DB7DFA10DFDE}"/>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16D6DF00-B429-83B8-9230-A9823ABB761F}"/>
              </a:ext>
            </a:extLst>
          </p:cNvPr>
          <p:cNvSpPr txBox="1"/>
          <p:nvPr/>
        </p:nvSpPr>
        <p:spPr>
          <a:xfrm>
            <a:off x="344488" y="981717"/>
            <a:ext cx="5272022" cy="532969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Zoho CRM erfolgreich </a:t>
            </a:r>
            <a:br>
              <a:rPr lang="de-DE" sz="2000" b="1" dirty="0">
                <a:solidFill>
                  <a:srgbClr val="44536F"/>
                </a:solidFill>
              </a:rPr>
            </a:br>
            <a:r>
              <a:rPr lang="de-DE" sz="2000" b="1" dirty="0">
                <a:solidFill>
                  <a:srgbClr val="44536F"/>
                </a:solidFill>
              </a:rPr>
              <a:t>im Unternehmen einführen und </a:t>
            </a:r>
            <a:br>
              <a:rPr lang="de-DE" sz="2000" b="1" dirty="0">
                <a:solidFill>
                  <a:srgbClr val="44536F"/>
                </a:solidFill>
              </a:rPr>
            </a:br>
            <a:r>
              <a:rPr lang="de-DE" sz="2000" b="1" dirty="0">
                <a:solidFill>
                  <a:srgbClr val="44536F"/>
                </a:solidFill>
              </a:rPr>
              <a:t>im Alltag nutzen</a:t>
            </a: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p:txBody>
      </p:sp>
      <p:sp>
        <p:nvSpPr>
          <p:cNvPr id="26" name="Titel 25">
            <a:extLst>
              <a:ext uri="{FF2B5EF4-FFF2-40B4-BE49-F238E27FC236}">
                <a16:creationId xmlns:a16="http://schemas.microsoft.com/office/drawing/2014/main" id="{89263D38-6D96-7C9B-3CBF-3672BBFAB6D5}"/>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Digitalisierung mit System</a:t>
            </a:r>
          </a:p>
        </p:txBody>
      </p:sp>
      <p:sp>
        <p:nvSpPr>
          <p:cNvPr id="3" name="Fußzeilenplatzhalter 2">
            <a:extLst>
              <a:ext uri="{FF2B5EF4-FFF2-40B4-BE49-F238E27FC236}">
                <a16:creationId xmlns:a16="http://schemas.microsoft.com/office/drawing/2014/main" id="{6E5D7D7A-876A-0AF6-5667-4204F81DC195}"/>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18B912A9-C138-810F-C92F-2496E7A54817}"/>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4A47173F-5318-51FA-EFCA-7E685E24F2AF}"/>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a:t>
            </a:r>
          </a:p>
        </p:txBody>
      </p:sp>
      <p:sp>
        <p:nvSpPr>
          <p:cNvPr id="4" name="Foliennummernplatzhalter 3">
            <a:extLst>
              <a:ext uri="{FF2B5EF4-FFF2-40B4-BE49-F238E27FC236}">
                <a16:creationId xmlns:a16="http://schemas.microsoft.com/office/drawing/2014/main" id="{16B1201A-8BFD-07C6-B291-87FFEC7273F7}"/>
              </a:ext>
            </a:extLst>
          </p:cNvPr>
          <p:cNvSpPr>
            <a:spLocks noGrp="1"/>
          </p:cNvSpPr>
          <p:nvPr>
            <p:ph type="sldNum" sz="quarter" idx="12"/>
          </p:nvPr>
        </p:nvSpPr>
        <p:spPr/>
        <p:txBody>
          <a:bodyPr/>
          <a:lstStyle/>
          <a:p>
            <a:r>
              <a:rPr lang="de-DE"/>
              <a:t>| </a:t>
            </a:r>
            <a:fld id="{9B27871B-0A92-486B-8675-F9E98A4A52EF}" type="slidenum">
              <a:rPr smtClean="0"/>
              <a:pPr/>
              <a:t>45</a:t>
            </a:fld>
            <a:endParaRPr dirty="0"/>
          </a:p>
        </p:txBody>
      </p:sp>
      <p:pic>
        <p:nvPicPr>
          <p:cNvPr id="12" name="Grafik 11">
            <a:extLst>
              <a:ext uri="{FF2B5EF4-FFF2-40B4-BE49-F238E27FC236}">
                <a16:creationId xmlns:a16="http://schemas.microsoft.com/office/drawing/2014/main" id="{9A570279-EBF0-3A32-5CD7-32AA469D1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99EFC44B-E478-6792-B4DB-E5E752BE818D}"/>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E752377F-8A22-24F6-BF24-2625EABCABC7}"/>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65D8CC29-D8B3-423C-4153-8A3632D73C9E}"/>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A9748200-A32E-C539-850B-EDCB23759FD1}"/>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569635D5-2190-D17F-A2DD-0916025723AF}"/>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3BFD01AD-0474-A98F-FC6D-1500CB799A11}"/>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DBA7382C-D777-7418-4534-CDCCB7BA46BC}"/>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8ED7DF7F-0166-DB46-5A50-8A0DED5EB7EA}"/>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E79383FF-2F2D-ACFD-1892-7FDB5F2F5B6D}"/>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A5A05A7B-4CCF-451D-CBF4-99D1253041C9}"/>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4C7F3BBB-3F0E-0284-8CE4-8162D74391CA}"/>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64188068-B01F-4AA9-2182-E5EF880D29E3}"/>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5CC0113B-5D44-FC48-ECF4-F158C60DC146}"/>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CA719C41-FE06-AA8D-79E5-00B01941355A}"/>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5087DB33-2C5C-0DA0-3C5D-D118D46E1787}"/>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57AFCC56-6F5F-302F-3183-1F658844297D}"/>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E3DB0D64-E666-0B60-FCAA-46DB2113E3B9}"/>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68CB7CF4-39E7-ADF6-300A-B4FB8BDF5003}"/>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F901602A-AB58-C3E9-4BD7-1318E7D6051E}"/>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D96D03E9-774C-79CA-FD6B-DDF0B6FA9646}"/>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2CF85234-0228-3EB6-507F-2D450702B0A1}"/>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1659283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BF769-CB97-4D14-7C27-2D5C726B8E30}"/>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E3C5FEFE-1DE4-F931-F2DF-0730425268BA}"/>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3A63019E-8BF7-6FDD-52DD-CEFA08C6F394}"/>
              </a:ext>
            </a:extLst>
          </p:cNvPr>
          <p:cNvSpPr>
            <a:spLocks noGrp="1"/>
          </p:cNvSpPr>
          <p:nvPr>
            <p:ph type="sldNum" sz="quarter" idx="12"/>
          </p:nvPr>
        </p:nvSpPr>
        <p:spPr/>
        <p:txBody>
          <a:bodyPr/>
          <a:lstStyle/>
          <a:p>
            <a:r>
              <a:rPr lang="de-DE"/>
              <a:t>| </a:t>
            </a:r>
            <a:fld id="{9B27871B-0A92-486B-8675-F9E98A4A52EF}" type="slidenum">
              <a:rPr lang="de-DE" smtClean="0"/>
              <a:pPr/>
              <a:t>46</a:t>
            </a:fld>
            <a:endParaRPr lang="de-DE"/>
          </a:p>
        </p:txBody>
      </p:sp>
      <p:sp>
        <p:nvSpPr>
          <p:cNvPr id="2" name="Datumsplatzhalter 1">
            <a:extLst>
              <a:ext uri="{FF2B5EF4-FFF2-40B4-BE49-F238E27FC236}">
                <a16:creationId xmlns:a16="http://schemas.microsoft.com/office/drawing/2014/main" id="{836B1A9D-67EC-695C-3C7A-462A459DC772}"/>
              </a:ext>
            </a:extLst>
          </p:cNvPr>
          <p:cNvSpPr>
            <a:spLocks noGrp="1"/>
          </p:cNvSpPr>
          <p:nvPr>
            <p:ph type="dt" sz="half" idx="10"/>
          </p:nvPr>
        </p:nvSpPr>
        <p:spPr>
          <a:xfrm>
            <a:off x="346074" y="6524625"/>
            <a:ext cx="4603877" cy="333377"/>
          </a:xfrm>
        </p:spPr>
        <p:txBody>
          <a:bodyPr/>
          <a:lstStyle/>
          <a:p>
            <a:r>
              <a:rPr lang="de-DE"/>
              <a:t>Das perfekt digitalisierte Unternehmen mit Zoho</a:t>
            </a:r>
            <a:endParaRPr lang="de-DE" dirty="0"/>
          </a:p>
        </p:txBody>
      </p:sp>
      <p:sp>
        <p:nvSpPr>
          <p:cNvPr id="13" name="Titel 25">
            <a:extLst>
              <a:ext uri="{FF2B5EF4-FFF2-40B4-BE49-F238E27FC236}">
                <a16:creationId xmlns:a16="http://schemas.microsoft.com/office/drawing/2014/main" id="{C329F351-5442-1A72-645F-AA9B8DC48F83}"/>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Zoho CRM erfolgreich einführen und im Alltag nutzen</a:t>
            </a:r>
          </a:p>
        </p:txBody>
      </p:sp>
      <p:pic>
        <p:nvPicPr>
          <p:cNvPr id="42" name="Grafik 41">
            <a:extLst>
              <a:ext uri="{FF2B5EF4-FFF2-40B4-BE49-F238E27FC236}">
                <a16:creationId xmlns:a16="http://schemas.microsoft.com/office/drawing/2014/main" id="{1D24BD2F-6376-E958-498C-EC05FA3EE7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03DC25A2-D3E8-033E-0133-E59673BF57CF}"/>
              </a:ext>
            </a:extLst>
          </p:cNvPr>
          <p:cNvSpPr/>
          <p:nvPr/>
        </p:nvSpPr>
        <p:spPr>
          <a:xfrm>
            <a:off x="342635" y="885824"/>
            <a:ext cx="1426845" cy="357355"/>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Monat 1</a:t>
            </a:r>
          </a:p>
        </p:txBody>
      </p:sp>
      <p:sp>
        <p:nvSpPr>
          <p:cNvPr id="18" name="Rechteck 17">
            <a:extLst>
              <a:ext uri="{FF2B5EF4-FFF2-40B4-BE49-F238E27FC236}">
                <a16:creationId xmlns:a16="http://schemas.microsoft.com/office/drawing/2014/main" id="{B829417D-E15E-3990-E3F6-E833341EB060}"/>
              </a:ext>
            </a:extLst>
          </p:cNvPr>
          <p:cNvSpPr/>
          <p:nvPr/>
        </p:nvSpPr>
        <p:spPr>
          <a:xfrm>
            <a:off x="8855568" y="1243184"/>
            <a:ext cx="704355" cy="37212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Wingdings" pitchFamily="2" charset="2"/>
              </a:rPr>
              <a:t></a:t>
            </a:r>
            <a:endPar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hteck 18">
            <a:extLst>
              <a:ext uri="{FF2B5EF4-FFF2-40B4-BE49-F238E27FC236}">
                <a16:creationId xmlns:a16="http://schemas.microsoft.com/office/drawing/2014/main" id="{1415AE01-6ABD-26FE-AE50-018DD03F5419}"/>
              </a:ext>
            </a:extLst>
          </p:cNvPr>
          <p:cNvSpPr/>
          <p:nvPr/>
        </p:nvSpPr>
        <p:spPr>
          <a:xfrm>
            <a:off x="342636" y="885824"/>
            <a:ext cx="9217288" cy="5638799"/>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3" name="Rechteck 82">
            <a:extLst>
              <a:ext uri="{FF2B5EF4-FFF2-40B4-BE49-F238E27FC236}">
                <a16:creationId xmlns:a16="http://schemas.microsoft.com/office/drawing/2014/main" id="{25D2E745-D546-FBD6-94EE-E95388AA8AF6}"/>
              </a:ext>
            </a:extLst>
          </p:cNvPr>
          <p:cNvSpPr/>
          <p:nvPr/>
        </p:nvSpPr>
        <p:spPr>
          <a:xfrm>
            <a:off x="1760328" y="1243182"/>
            <a:ext cx="1417513" cy="37213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Fundament</a:t>
            </a:r>
          </a:p>
        </p:txBody>
      </p:sp>
      <p:sp>
        <p:nvSpPr>
          <p:cNvPr id="84" name="Rechteck 83">
            <a:extLst>
              <a:ext uri="{FF2B5EF4-FFF2-40B4-BE49-F238E27FC236}">
                <a16:creationId xmlns:a16="http://schemas.microsoft.com/office/drawing/2014/main" id="{7CAD9707-8790-D66B-86D5-CA613EEEBC9E}"/>
              </a:ext>
            </a:extLst>
          </p:cNvPr>
          <p:cNvSpPr/>
          <p:nvPr/>
        </p:nvSpPr>
        <p:spPr>
          <a:xfrm>
            <a:off x="3177841" y="1243182"/>
            <a:ext cx="5677725" cy="37213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Digitalisierung der Prozesse mit höchster Priorität</a:t>
            </a:r>
          </a:p>
        </p:txBody>
      </p:sp>
      <p:sp>
        <p:nvSpPr>
          <p:cNvPr id="6" name="Abgerundetes Rechteck 5">
            <a:extLst>
              <a:ext uri="{FF2B5EF4-FFF2-40B4-BE49-F238E27FC236}">
                <a16:creationId xmlns:a16="http://schemas.microsoft.com/office/drawing/2014/main" id="{C5EFB03E-6359-3458-14EB-2F80BE33302C}"/>
              </a:ext>
            </a:extLst>
          </p:cNvPr>
          <p:cNvSpPr/>
          <p:nvPr/>
        </p:nvSpPr>
        <p:spPr>
          <a:xfrm>
            <a:off x="397737" y="2916297"/>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Ziele</a:t>
            </a:r>
          </a:p>
        </p:txBody>
      </p:sp>
      <p:sp>
        <p:nvSpPr>
          <p:cNvPr id="38" name="Textfeld 37">
            <a:extLst>
              <a:ext uri="{FF2B5EF4-FFF2-40B4-BE49-F238E27FC236}">
                <a16:creationId xmlns:a16="http://schemas.microsoft.com/office/drawing/2014/main" id="{3AC7F7F5-8DB2-A935-9D44-D4F5ECCD9580}"/>
              </a:ext>
            </a:extLst>
          </p:cNvPr>
          <p:cNvSpPr txBox="1"/>
          <p:nvPr/>
        </p:nvSpPr>
        <p:spPr>
          <a:xfrm>
            <a:off x="1066802" y="3499567"/>
            <a:ext cx="45719"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9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Abgerundetes Rechteck 6">
            <a:extLst>
              <a:ext uri="{FF2B5EF4-FFF2-40B4-BE49-F238E27FC236}">
                <a16:creationId xmlns:a16="http://schemas.microsoft.com/office/drawing/2014/main" id="{955F919A-F14A-43E4-21A5-93EEEAF42234}"/>
              </a:ext>
            </a:extLst>
          </p:cNvPr>
          <p:cNvSpPr/>
          <p:nvPr/>
        </p:nvSpPr>
        <p:spPr>
          <a:xfrm>
            <a:off x="387381" y="336552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Strategie</a:t>
            </a:r>
          </a:p>
        </p:txBody>
      </p:sp>
      <p:sp>
        <p:nvSpPr>
          <p:cNvPr id="16" name="Abgerundetes Rechteck 15">
            <a:extLst>
              <a:ext uri="{FF2B5EF4-FFF2-40B4-BE49-F238E27FC236}">
                <a16:creationId xmlns:a16="http://schemas.microsoft.com/office/drawing/2014/main" id="{EEB5E088-2151-FF50-506F-660A841E0F59}"/>
              </a:ext>
            </a:extLst>
          </p:cNvPr>
          <p:cNvSpPr/>
          <p:nvPr/>
        </p:nvSpPr>
        <p:spPr>
          <a:xfrm>
            <a:off x="387380" y="3814751"/>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Prozesse &amp; Systeme</a:t>
            </a:r>
          </a:p>
        </p:txBody>
      </p:sp>
      <p:sp>
        <p:nvSpPr>
          <p:cNvPr id="24" name="Abgerundetes Rechteck 23">
            <a:extLst>
              <a:ext uri="{FF2B5EF4-FFF2-40B4-BE49-F238E27FC236}">
                <a16:creationId xmlns:a16="http://schemas.microsoft.com/office/drawing/2014/main" id="{D7ADCCDE-3D26-FE73-50AA-6DE1E9C37A36}"/>
              </a:ext>
            </a:extLst>
          </p:cNvPr>
          <p:cNvSpPr/>
          <p:nvPr/>
        </p:nvSpPr>
        <p:spPr>
          <a:xfrm>
            <a:off x="387379" y="4263978"/>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Empfehlungen</a:t>
            </a:r>
          </a:p>
        </p:txBody>
      </p:sp>
      <p:sp>
        <p:nvSpPr>
          <p:cNvPr id="26" name="Abgerundetes Rechteck 25">
            <a:extLst>
              <a:ext uri="{FF2B5EF4-FFF2-40B4-BE49-F238E27FC236}">
                <a16:creationId xmlns:a16="http://schemas.microsoft.com/office/drawing/2014/main" id="{8C50F866-2ED8-1EBE-0447-D846E109F78D}"/>
              </a:ext>
            </a:extLst>
          </p:cNvPr>
          <p:cNvSpPr/>
          <p:nvPr/>
        </p:nvSpPr>
        <p:spPr>
          <a:xfrm>
            <a:off x="387377" y="471320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Aktionsplan</a:t>
            </a:r>
          </a:p>
        </p:txBody>
      </p:sp>
      <p:sp>
        <p:nvSpPr>
          <p:cNvPr id="52" name="Abgerundetes Rechteck 51">
            <a:extLst>
              <a:ext uri="{FF2B5EF4-FFF2-40B4-BE49-F238E27FC236}">
                <a16:creationId xmlns:a16="http://schemas.microsoft.com/office/drawing/2014/main" id="{712D7449-25A2-4FC3-7856-7622C332992C}"/>
              </a:ext>
            </a:extLst>
          </p:cNvPr>
          <p:cNvSpPr/>
          <p:nvPr/>
        </p:nvSpPr>
        <p:spPr>
          <a:xfrm>
            <a:off x="387378" y="2265307"/>
            <a:ext cx="1295507" cy="466809"/>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Digitalisierungs-Konzept</a:t>
            </a:r>
          </a:p>
        </p:txBody>
      </p:sp>
      <p:sp>
        <p:nvSpPr>
          <p:cNvPr id="53" name="Abgerundetes Rechteck 52">
            <a:extLst>
              <a:ext uri="{FF2B5EF4-FFF2-40B4-BE49-F238E27FC236}">
                <a16:creationId xmlns:a16="http://schemas.microsoft.com/office/drawing/2014/main" id="{BA049CEC-1E5E-68D0-DC33-07E31D50B29B}"/>
              </a:ext>
            </a:extLst>
          </p:cNvPr>
          <p:cNvSpPr/>
          <p:nvPr/>
        </p:nvSpPr>
        <p:spPr>
          <a:xfrm>
            <a:off x="1837923" y="2265307"/>
            <a:ext cx="1295507" cy="466809"/>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Basis- und Firmen-Setup</a:t>
            </a:r>
          </a:p>
        </p:txBody>
      </p:sp>
      <p:sp>
        <p:nvSpPr>
          <p:cNvPr id="54" name="Abgerundetes Rechteck 53">
            <a:extLst>
              <a:ext uri="{FF2B5EF4-FFF2-40B4-BE49-F238E27FC236}">
                <a16:creationId xmlns:a16="http://schemas.microsoft.com/office/drawing/2014/main" id="{32822521-71CD-FB43-0351-D4BFAE8E801A}"/>
              </a:ext>
            </a:extLst>
          </p:cNvPr>
          <p:cNvSpPr/>
          <p:nvPr/>
        </p:nvSpPr>
        <p:spPr>
          <a:xfrm>
            <a:off x="1839906" y="2916297"/>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Analyse &amp; Konzept</a:t>
            </a:r>
          </a:p>
        </p:txBody>
      </p:sp>
      <p:sp>
        <p:nvSpPr>
          <p:cNvPr id="87" name="Abgerundetes Rechteck 86">
            <a:extLst>
              <a:ext uri="{FF2B5EF4-FFF2-40B4-BE49-F238E27FC236}">
                <a16:creationId xmlns:a16="http://schemas.microsoft.com/office/drawing/2014/main" id="{249C27A5-792D-CA77-56CE-9F8B65055111}"/>
              </a:ext>
            </a:extLst>
          </p:cNvPr>
          <p:cNvSpPr/>
          <p:nvPr/>
        </p:nvSpPr>
        <p:spPr>
          <a:xfrm>
            <a:off x="1829550" y="336552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Umsetzung</a:t>
            </a:r>
          </a:p>
        </p:txBody>
      </p:sp>
      <p:sp>
        <p:nvSpPr>
          <p:cNvPr id="88" name="Abgerundetes Rechteck 87">
            <a:extLst>
              <a:ext uri="{FF2B5EF4-FFF2-40B4-BE49-F238E27FC236}">
                <a16:creationId xmlns:a16="http://schemas.microsoft.com/office/drawing/2014/main" id="{96C4D952-0F9F-B244-2A96-18172E2FD144}"/>
              </a:ext>
            </a:extLst>
          </p:cNvPr>
          <p:cNvSpPr/>
          <p:nvPr/>
        </p:nvSpPr>
        <p:spPr>
          <a:xfrm>
            <a:off x="1829549" y="3814751"/>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Daten-Migration</a:t>
            </a:r>
          </a:p>
        </p:txBody>
      </p:sp>
      <p:sp>
        <p:nvSpPr>
          <p:cNvPr id="89" name="Abgerundetes Rechteck 88">
            <a:extLst>
              <a:ext uri="{FF2B5EF4-FFF2-40B4-BE49-F238E27FC236}">
                <a16:creationId xmlns:a16="http://schemas.microsoft.com/office/drawing/2014/main" id="{9B6281BB-03A2-EFF3-B9ED-A65CC1EFE366}"/>
              </a:ext>
            </a:extLst>
          </p:cNvPr>
          <p:cNvSpPr/>
          <p:nvPr/>
        </p:nvSpPr>
        <p:spPr>
          <a:xfrm>
            <a:off x="1829548" y="4263978"/>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Integrationen</a:t>
            </a:r>
          </a:p>
        </p:txBody>
      </p:sp>
      <p:sp>
        <p:nvSpPr>
          <p:cNvPr id="90" name="Abgerundetes Rechteck 89">
            <a:extLst>
              <a:ext uri="{FF2B5EF4-FFF2-40B4-BE49-F238E27FC236}">
                <a16:creationId xmlns:a16="http://schemas.microsoft.com/office/drawing/2014/main" id="{5943D2F6-E6D0-56C8-E362-75F5B5B7D30B}"/>
              </a:ext>
            </a:extLst>
          </p:cNvPr>
          <p:cNvSpPr/>
          <p:nvPr/>
        </p:nvSpPr>
        <p:spPr>
          <a:xfrm>
            <a:off x="1829547" y="4713205"/>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Mitarbeiterschulung</a:t>
            </a:r>
          </a:p>
        </p:txBody>
      </p:sp>
      <p:sp>
        <p:nvSpPr>
          <p:cNvPr id="91" name="Abgerundetes Rechteck 90">
            <a:extLst>
              <a:ext uri="{FF2B5EF4-FFF2-40B4-BE49-F238E27FC236}">
                <a16:creationId xmlns:a16="http://schemas.microsoft.com/office/drawing/2014/main" id="{FD0C7623-EC49-00A9-09FD-683C08F47F30}"/>
              </a:ext>
            </a:extLst>
          </p:cNvPr>
          <p:cNvSpPr/>
          <p:nvPr/>
        </p:nvSpPr>
        <p:spPr>
          <a:xfrm>
            <a:off x="3271718" y="2265307"/>
            <a:ext cx="1295507" cy="466809"/>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Prozess 1</a:t>
            </a:r>
          </a:p>
        </p:txBody>
      </p:sp>
      <p:sp>
        <p:nvSpPr>
          <p:cNvPr id="92" name="Abgerundetes Rechteck 91">
            <a:extLst>
              <a:ext uri="{FF2B5EF4-FFF2-40B4-BE49-F238E27FC236}">
                <a16:creationId xmlns:a16="http://schemas.microsoft.com/office/drawing/2014/main" id="{C8B7E5A7-F58E-A56B-5878-32ECAA767ECE}"/>
              </a:ext>
            </a:extLst>
          </p:cNvPr>
          <p:cNvSpPr/>
          <p:nvPr/>
        </p:nvSpPr>
        <p:spPr>
          <a:xfrm>
            <a:off x="3273701" y="2916297"/>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Analyse &amp; Konzept</a:t>
            </a:r>
          </a:p>
        </p:txBody>
      </p:sp>
      <p:sp>
        <p:nvSpPr>
          <p:cNvPr id="93" name="Abgerundetes Rechteck 92">
            <a:extLst>
              <a:ext uri="{FF2B5EF4-FFF2-40B4-BE49-F238E27FC236}">
                <a16:creationId xmlns:a16="http://schemas.microsoft.com/office/drawing/2014/main" id="{42D3BD8F-3F0B-AF98-2D0F-F1663FDDB2AB}"/>
              </a:ext>
            </a:extLst>
          </p:cNvPr>
          <p:cNvSpPr/>
          <p:nvPr/>
        </p:nvSpPr>
        <p:spPr>
          <a:xfrm>
            <a:off x="3263345" y="336552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Umsetzung</a:t>
            </a:r>
          </a:p>
        </p:txBody>
      </p:sp>
      <p:sp>
        <p:nvSpPr>
          <p:cNvPr id="94" name="Abgerundetes Rechteck 93">
            <a:extLst>
              <a:ext uri="{FF2B5EF4-FFF2-40B4-BE49-F238E27FC236}">
                <a16:creationId xmlns:a16="http://schemas.microsoft.com/office/drawing/2014/main" id="{7F561748-0A32-4389-91C8-23A0B50C8DD5}"/>
              </a:ext>
            </a:extLst>
          </p:cNvPr>
          <p:cNvSpPr/>
          <p:nvPr/>
        </p:nvSpPr>
        <p:spPr>
          <a:xfrm>
            <a:off x="3263344" y="3814751"/>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Mitarbeiterschulung</a:t>
            </a:r>
          </a:p>
        </p:txBody>
      </p:sp>
      <p:sp>
        <p:nvSpPr>
          <p:cNvPr id="101" name="Abgerundetes Rechteck 100">
            <a:extLst>
              <a:ext uri="{FF2B5EF4-FFF2-40B4-BE49-F238E27FC236}">
                <a16:creationId xmlns:a16="http://schemas.microsoft.com/office/drawing/2014/main" id="{B796B063-4A1F-FCBE-75D6-1222E448A684}"/>
              </a:ext>
            </a:extLst>
          </p:cNvPr>
          <p:cNvSpPr/>
          <p:nvPr/>
        </p:nvSpPr>
        <p:spPr>
          <a:xfrm>
            <a:off x="2367186" y="5162432"/>
            <a:ext cx="7136384" cy="281353"/>
          </a:xfrm>
          <a:prstGeom prst="round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Optimierung</a:t>
            </a:r>
            <a:r>
              <a:rPr lang="de-DE" sz="1000" dirty="0">
                <a:solidFill>
                  <a:schemeClr val="tx1"/>
                </a:solidFill>
                <a:latin typeface="Open Sans" panose="020B0606030504020204" pitchFamily="34" charset="0"/>
                <a:ea typeface="Open Sans" panose="020B0606030504020204" pitchFamily="34" charset="0"/>
                <a:cs typeface="Open Sans" panose="020B0606030504020204" pitchFamily="34" charset="0"/>
              </a:rPr>
              <a:t> (Abläufe und Prozesse iterativ verbessern, Schritt für Schritt automatisieren, KI, etc.)</a:t>
            </a:r>
          </a:p>
        </p:txBody>
      </p:sp>
      <p:sp>
        <p:nvSpPr>
          <p:cNvPr id="103" name="Abgerundetes Rechteck 102">
            <a:extLst>
              <a:ext uri="{FF2B5EF4-FFF2-40B4-BE49-F238E27FC236}">
                <a16:creationId xmlns:a16="http://schemas.microsoft.com/office/drawing/2014/main" id="{7D3A395E-A7C4-741E-9528-F38837CB259C}"/>
              </a:ext>
            </a:extLst>
          </p:cNvPr>
          <p:cNvSpPr/>
          <p:nvPr/>
        </p:nvSpPr>
        <p:spPr>
          <a:xfrm>
            <a:off x="2367185" y="5611659"/>
            <a:ext cx="7136384" cy="281353"/>
          </a:xfrm>
          <a:prstGeom prst="roundRect">
            <a:avLst/>
          </a:prstGeom>
          <a:solidFill>
            <a:schemeClr val="accent2">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Support &amp; Unterstützung </a:t>
            </a:r>
            <a:r>
              <a:rPr lang="de-DE" sz="1000" dirty="0">
                <a:solidFill>
                  <a:schemeClr val="tx1"/>
                </a:solidFill>
                <a:latin typeface="Open Sans" panose="020B0606030504020204" pitchFamily="34" charset="0"/>
                <a:ea typeface="Open Sans" panose="020B0606030504020204" pitchFamily="34" charset="0"/>
                <a:cs typeface="Open Sans" panose="020B0606030504020204" pitchFamily="34" charset="0"/>
              </a:rPr>
              <a:t>(Hilfe bei Fragen, Prozess- bzw. Technik-Problemen, etc.)</a:t>
            </a:r>
          </a:p>
        </p:txBody>
      </p:sp>
      <p:sp>
        <p:nvSpPr>
          <p:cNvPr id="104" name="Abgerundetes Rechteck 103">
            <a:extLst>
              <a:ext uri="{FF2B5EF4-FFF2-40B4-BE49-F238E27FC236}">
                <a16:creationId xmlns:a16="http://schemas.microsoft.com/office/drawing/2014/main" id="{5ECA4A65-241A-EB96-072E-2E6375650540}"/>
              </a:ext>
            </a:extLst>
          </p:cNvPr>
          <p:cNvSpPr/>
          <p:nvPr/>
        </p:nvSpPr>
        <p:spPr>
          <a:xfrm>
            <a:off x="2381481" y="6060888"/>
            <a:ext cx="7136384" cy="281353"/>
          </a:xfrm>
          <a:prstGeom prst="round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Unternehmens-Steuerung </a:t>
            </a:r>
            <a:r>
              <a:rPr lang="de-DE" sz="1000" dirty="0">
                <a:solidFill>
                  <a:schemeClr val="tx1"/>
                </a:solidFill>
                <a:latin typeface="Open Sans" panose="020B0606030504020204" pitchFamily="34" charset="0"/>
                <a:ea typeface="Open Sans" panose="020B0606030504020204" pitchFamily="34" charset="0"/>
                <a:cs typeface="Open Sans" panose="020B0606030504020204" pitchFamily="34" charset="0"/>
              </a:rPr>
              <a:t>(Empfehlungen zu Kennzahlen, Dashboards, Berichte, Risikomanagement, etc.)</a:t>
            </a:r>
          </a:p>
        </p:txBody>
      </p:sp>
      <p:sp>
        <p:nvSpPr>
          <p:cNvPr id="105" name="Abgerundetes Rechteck 104">
            <a:extLst>
              <a:ext uri="{FF2B5EF4-FFF2-40B4-BE49-F238E27FC236}">
                <a16:creationId xmlns:a16="http://schemas.microsoft.com/office/drawing/2014/main" id="{76468120-C844-E44B-5E9F-F6D8D261C8F3}"/>
              </a:ext>
            </a:extLst>
          </p:cNvPr>
          <p:cNvSpPr/>
          <p:nvPr/>
        </p:nvSpPr>
        <p:spPr>
          <a:xfrm>
            <a:off x="4689040" y="2265307"/>
            <a:ext cx="1295507" cy="466809"/>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Prozess 2</a:t>
            </a:r>
          </a:p>
        </p:txBody>
      </p:sp>
      <p:sp>
        <p:nvSpPr>
          <p:cNvPr id="106" name="Abgerundetes Rechteck 105">
            <a:extLst>
              <a:ext uri="{FF2B5EF4-FFF2-40B4-BE49-F238E27FC236}">
                <a16:creationId xmlns:a16="http://schemas.microsoft.com/office/drawing/2014/main" id="{07E7AD36-A9D1-DF9E-2DE3-2D2CA3F06DBD}"/>
              </a:ext>
            </a:extLst>
          </p:cNvPr>
          <p:cNvSpPr/>
          <p:nvPr/>
        </p:nvSpPr>
        <p:spPr>
          <a:xfrm>
            <a:off x="4691023" y="2916297"/>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Analyse &amp; Konzept</a:t>
            </a:r>
          </a:p>
        </p:txBody>
      </p:sp>
      <p:sp>
        <p:nvSpPr>
          <p:cNvPr id="107" name="Abgerundetes Rechteck 106">
            <a:extLst>
              <a:ext uri="{FF2B5EF4-FFF2-40B4-BE49-F238E27FC236}">
                <a16:creationId xmlns:a16="http://schemas.microsoft.com/office/drawing/2014/main" id="{EB543C1C-F836-6417-6F1D-039C26899CC9}"/>
              </a:ext>
            </a:extLst>
          </p:cNvPr>
          <p:cNvSpPr/>
          <p:nvPr/>
        </p:nvSpPr>
        <p:spPr>
          <a:xfrm>
            <a:off x="4680667" y="336552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Umsetzung</a:t>
            </a:r>
          </a:p>
        </p:txBody>
      </p:sp>
      <p:sp>
        <p:nvSpPr>
          <p:cNvPr id="108" name="Abgerundetes Rechteck 107">
            <a:extLst>
              <a:ext uri="{FF2B5EF4-FFF2-40B4-BE49-F238E27FC236}">
                <a16:creationId xmlns:a16="http://schemas.microsoft.com/office/drawing/2014/main" id="{E338AAF5-E633-1ADD-61C8-15A41519B233}"/>
              </a:ext>
            </a:extLst>
          </p:cNvPr>
          <p:cNvSpPr/>
          <p:nvPr/>
        </p:nvSpPr>
        <p:spPr>
          <a:xfrm>
            <a:off x="4680666" y="3814751"/>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Mitarbeiterschulung</a:t>
            </a:r>
          </a:p>
        </p:txBody>
      </p:sp>
      <p:sp>
        <p:nvSpPr>
          <p:cNvPr id="111" name="Abgerundetes Rechteck 110">
            <a:extLst>
              <a:ext uri="{FF2B5EF4-FFF2-40B4-BE49-F238E27FC236}">
                <a16:creationId xmlns:a16="http://schemas.microsoft.com/office/drawing/2014/main" id="{FFA6828D-D3C4-C6EB-C1F0-6AC6E43A59BA}"/>
              </a:ext>
            </a:extLst>
          </p:cNvPr>
          <p:cNvSpPr/>
          <p:nvPr/>
        </p:nvSpPr>
        <p:spPr>
          <a:xfrm>
            <a:off x="6097988" y="2265307"/>
            <a:ext cx="1295507" cy="466809"/>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Prozess 3</a:t>
            </a:r>
          </a:p>
        </p:txBody>
      </p:sp>
      <p:sp>
        <p:nvSpPr>
          <p:cNvPr id="112" name="Abgerundetes Rechteck 111">
            <a:extLst>
              <a:ext uri="{FF2B5EF4-FFF2-40B4-BE49-F238E27FC236}">
                <a16:creationId xmlns:a16="http://schemas.microsoft.com/office/drawing/2014/main" id="{BC751D40-1E09-7967-BA05-1BB5BDB60EB3}"/>
              </a:ext>
            </a:extLst>
          </p:cNvPr>
          <p:cNvSpPr/>
          <p:nvPr/>
        </p:nvSpPr>
        <p:spPr>
          <a:xfrm>
            <a:off x="6099971" y="2916297"/>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Analyse &amp; Konzept</a:t>
            </a:r>
          </a:p>
        </p:txBody>
      </p:sp>
      <p:sp>
        <p:nvSpPr>
          <p:cNvPr id="113" name="Abgerundetes Rechteck 112">
            <a:extLst>
              <a:ext uri="{FF2B5EF4-FFF2-40B4-BE49-F238E27FC236}">
                <a16:creationId xmlns:a16="http://schemas.microsoft.com/office/drawing/2014/main" id="{3B881F77-E00F-C5CE-6282-21C2BE0050E2}"/>
              </a:ext>
            </a:extLst>
          </p:cNvPr>
          <p:cNvSpPr/>
          <p:nvPr/>
        </p:nvSpPr>
        <p:spPr>
          <a:xfrm>
            <a:off x="6089615" y="336552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Umsetzung</a:t>
            </a:r>
          </a:p>
        </p:txBody>
      </p:sp>
      <p:sp>
        <p:nvSpPr>
          <p:cNvPr id="114" name="Abgerundetes Rechteck 113">
            <a:extLst>
              <a:ext uri="{FF2B5EF4-FFF2-40B4-BE49-F238E27FC236}">
                <a16:creationId xmlns:a16="http://schemas.microsoft.com/office/drawing/2014/main" id="{08E9E237-646A-9C15-C260-C1B59EF5D1FC}"/>
              </a:ext>
            </a:extLst>
          </p:cNvPr>
          <p:cNvSpPr/>
          <p:nvPr/>
        </p:nvSpPr>
        <p:spPr>
          <a:xfrm>
            <a:off x="6089614" y="3814751"/>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Mitarbeiterschulung</a:t>
            </a:r>
          </a:p>
        </p:txBody>
      </p:sp>
      <p:sp>
        <p:nvSpPr>
          <p:cNvPr id="117" name="Abgerundetes Rechteck 116">
            <a:extLst>
              <a:ext uri="{FF2B5EF4-FFF2-40B4-BE49-F238E27FC236}">
                <a16:creationId xmlns:a16="http://schemas.microsoft.com/office/drawing/2014/main" id="{E2D1B7E5-35F0-1442-40EA-6219D16FADD1}"/>
              </a:ext>
            </a:extLst>
          </p:cNvPr>
          <p:cNvSpPr/>
          <p:nvPr/>
        </p:nvSpPr>
        <p:spPr>
          <a:xfrm>
            <a:off x="7495291" y="2269360"/>
            <a:ext cx="1295507" cy="466809"/>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Prozess 4</a:t>
            </a:r>
          </a:p>
        </p:txBody>
      </p:sp>
      <p:sp>
        <p:nvSpPr>
          <p:cNvPr id="118" name="Abgerundetes Rechteck 117">
            <a:extLst>
              <a:ext uri="{FF2B5EF4-FFF2-40B4-BE49-F238E27FC236}">
                <a16:creationId xmlns:a16="http://schemas.microsoft.com/office/drawing/2014/main" id="{6782D1CF-81A4-1F76-32CC-EB0107342060}"/>
              </a:ext>
            </a:extLst>
          </p:cNvPr>
          <p:cNvSpPr/>
          <p:nvPr/>
        </p:nvSpPr>
        <p:spPr>
          <a:xfrm>
            <a:off x="7497274" y="2920350"/>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Analyse &amp; Konzept</a:t>
            </a:r>
          </a:p>
        </p:txBody>
      </p:sp>
      <p:sp>
        <p:nvSpPr>
          <p:cNvPr id="119" name="Abgerundetes Rechteck 118">
            <a:extLst>
              <a:ext uri="{FF2B5EF4-FFF2-40B4-BE49-F238E27FC236}">
                <a16:creationId xmlns:a16="http://schemas.microsoft.com/office/drawing/2014/main" id="{BBABF776-69EB-5D34-A16C-AA7A7DE9106E}"/>
              </a:ext>
            </a:extLst>
          </p:cNvPr>
          <p:cNvSpPr/>
          <p:nvPr/>
        </p:nvSpPr>
        <p:spPr>
          <a:xfrm>
            <a:off x="7486918" y="3369577"/>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Umsetzung</a:t>
            </a:r>
          </a:p>
        </p:txBody>
      </p:sp>
      <p:sp>
        <p:nvSpPr>
          <p:cNvPr id="120" name="Abgerundetes Rechteck 119">
            <a:extLst>
              <a:ext uri="{FF2B5EF4-FFF2-40B4-BE49-F238E27FC236}">
                <a16:creationId xmlns:a16="http://schemas.microsoft.com/office/drawing/2014/main" id="{83C11076-F504-25B0-2E75-DB5A1A3291A4}"/>
              </a:ext>
            </a:extLst>
          </p:cNvPr>
          <p:cNvSpPr/>
          <p:nvPr/>
        </p:nvSpPr>
        <p:spPr>
          <a:xfrm>
            <a:off x="7486917" y="3818804"/>
            <a:ext cx="129550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900" dirty="0">
                <a:solidFill>
                  <a:schemeClr val="tx1"/>
                </a:solidFill>
                <a:latin typeface="Open Sans" panose="020B0606030504020204" pitchFamily="34" charset="0"/>
                <a:ea typeface="Open Sans" panose="020B0606030504020204" pitchFamily="34" charset="0"/>
                <a:cs typeface="Open Sans" panose="020B0606030504020204" pitchFamily="34" charset="0"/>
              </a:rPr>
              <a:t>Mitarbeiterschulung</a:t>
            </a:r>
          </a:p>
        </p:txBody>
      </p:sp>
      <p:sp>
        <p:nvSpPr>
          <p:cNvPr id="123" name="Rechteck 122">
            <a:extLst>
              <a:ext uri="{FF2B5EF4-FFF2-40B4-BE49-F238E27FC236}">
                <a16:creationId xmlns:a16="http://schemas.microsoft.com/office/drawing/2014/main" id="{CA16CDB8-24E0-5246-8E43-AA325D7CE83A}"/>
              </a:ext>
            </a:extLst>
          </p:cNvPr>
          <p:cNvSpPr/>
          <p:nvPr/>
        </p:nvSpPr>
        <p:spPr>
          <a:xfrm>
            <a:off x="342637" y="1237897"/>
            <a:ext cx="1418042" cy="37212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Projekt-Vorbereitung</a:t>
            </a:r>
          </a:p>
        </p:txBody>
      </p:sp>
      <p:cxnSp>
        <p:nvCxnSpPr>
          <p:cNvPr id="125" name="Gerade Verbindung mit Pfeil 124">
            <a:extLst>
              <a:ext uri="{FF2B5EF4-FFF2-40B4-BE49-F238E27FC236}">
                <a16:creationId xmlns:a16="http://schemas.microsoft.com/office/drawing/2014/main" id="{4CCF879E-C171-9462-58EA-8F1E4A211B69}"/>
              </a:ext>
            </a:extLst>
          </p:cNvPr>
          <p:cNvCxnSpPr/>
          <p:nvPr/>
        </p:nvCxnSpPr>
        <p:spPr>
          <a:xfrm>
            <a:off x="9116008" y="5315672"/>
            <a:ext cx="313812" cy="0"/>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Gerade Verbindung mit Pfeil 125">
            <a:extLst>
              <a:ext uri="{FF2B5EF4-FFF2-40B4-BE49-F238E27FC236}">
                <a16:creationId xmlns:a16="http://schemas.microsoft.com/office/drawing/2014/main" id="{89121BFC-EBED-9D77-EC3A-EBF7BD8971A9}"/>
              </a:ext>
            </a:extLst>
          </p:cNvPr>
          <p:cNvCxnSpPr/>
          <p:nvPr/>
        </p:nvCxnSpPr>
        <p:spPr>
          <a:xfrm>
            <a:off x="9116008" y="5757321"/>
            <a:ext cx="313812" cy="0"/>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Gerade Verbindung mit Pfeil 126">
            <a:extLst>
              <a:ext uri="{FF2B5EF4-FFF2-40B4-BE49-F238E27FC236}">
                <a16:creationId xmlns:a16="http://schemas.microsoft.com/office/drawing/2014/main" id="{069BDD49-8BFE-ECA2-5292-9C18DFB7140A}"/>
              </a:ext>
            </a:extLst>
          </p:cNvPr>
          <p:cNvCxnSpPr/>
          <p:nvPr/>
        </p:nvCxnSpPr>
        <p:spPr>
          <a:xfrm>
            <a:off x="9116008" y="6198970"/>
            <a:ext cx="313812" cy="0"/>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Abgerundetes Rechteck 4">
            <a:extLst>
              <a:ext uri="{FF2B5EF4-FFF2-40B4-BE49-F238E27FC236}">
                <a16:creationId xmlns:a16="http://schemas.microsoft.com/office/drawing/2014/main" id="{B8930820-1B56-0EEF-8623-9095ECD26B94}"/>
              </a:ext>
            </a:extLst>
          </p:cNvPr>
          <p:cNvSpPr/>
          <p:nvPr/>
        </p:nvSpPr>
        <p:spPr>
          <a:xfrm rot="16200000">
            <a:off x="1381009" y="5599920"/>
            <a:ext cx="1216416" cy="319340"/>
          </a:xfrm>
          <a:prstGeom prst="round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Betreuung</a:t>
            </a:r>
          </a:p>
        </p:txBody>
      </p:sp>
      <p:sp>
        <p:nvSpPr>
          <p:cNvPr id="35" name="Rechteck 34">
            <a:extLst>
              <a:ext uri="{FF2B5EF4-FFF2-40B4-BE49-F238E27FC236}">
                <a16:creationId xmlns:a16="http://schemas.microsoft.com/office/drawing/2014/main" id="{34AD3C5A-4112-D9F1-D99D-20CE7BA150E5}"/>
              </a:ext>
            </a:extLst>
          </p:cNvPr>
          <p:cNvSpPr/>
          <p:nvPr/>
        </p:nvSpPr>
        <p:spPr>
          <a:xfrm>
            <a:off x="1760680" y="885824"/>
            <a:ext cx="1426845"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Monat 2</a:t>
            </a:r>
          </a:p>
        </p:txBody>
      </p:sp>
      <p:sp>
        <p:nvSpPr>
          <p:cNvPr id="37" name="Rechteck 36">
            <a:extLst>
              <a:ext uri="{FF2B5EF4-FFF2-40B4-BE49-F238E27FC236}">
                <a16:creationId xmlns:a16="http://schemas.microsoft.com/office/drawing/2014/main" id="{95C1A9AA-A0E7-B660-F7B7-DE46701A56F5}"/>
              </a:ext>
            </a:extLst>
          </p:cNvPr>
          <p:cNvSpPr/>
          <p:nvPr/>
        </p:nvSpPr>
        <p:spPr>
          <a:xfrm>
            <a:off x="3178724" y="885824"/>
            <a:ext cx="1426845"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Monat 3</a:t>
            </a:r>
          </a:p>
        </p:txBody>
      </p:sp>
      <p:sp>
        <p:nvSpPr>
          <p:cNvPr id="40" name="Rechteck 39">
            <a:extLst>
              <a:ext uri="{FF2B5EF4-FFF2-40B4-BE49-F238E27FC236}">
                <a16:creationId xmlns:a16="http://schemas.microsoft.com/office/drawing/2014/main" id="{27EEDC9B-2AB0-ED55-3D96-C9ADA19A0F9E}"/>
              </a:ext>
            </a:extLst>
          </p:cNvPr>
          <p:cNvSpPr/>
          <p:nvPr/>
        </p:nvSpPr>
        <p:spPr>
          <a:xfrm>
            <a:off x="4596769" y="885824"/>
            <a:ext cx="1426845"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Monat 4</a:t>
            </a:r>
          </a:p>
        </p:txBody>
      </p:sp>
      <p:sp>
        <p:nvSpPr>
          <p:cNvPr id="43" name="Rechteck 42">
            <a:extLst>
              <a:ext uri="{FF2B5EF4-FFF2-40B4-BE49-F238E27FC236}">
                <a16:creationId xmlns:a16="http://schemas.microsoft.com/office/drawing/2014/main" id="{766539FE-44FB-D334-64EB-44AB39162EC2}"/>
              </a:ext>
            </a:extLst>
          </p:cNvPr>
          <p:cNvSpPr/>
          <p:nvPr/>
        </p:nvSpPr>
        <p:spPr>
          <a:xfrm>
            <a:off x="6014814" y="885824"/>
            <a:ext cx="1426845"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Monat 5</a:t>
            </a:r>
          </a:p>
        </p:txBody>
      </p:sp>
      <p:sp>
        <p:nvSpPr>
          <p:cNvPr id="45" name="Rechteck 44">
            <a:extLst>
              <a:ext uri="{FF2B5EF4-FFF2-40B4-BE49-F238E27FC236}">
                <a16:creationId xmlns:a16="http://schemas.microsoft.com/office/drawing/2014/main" id="{62145B9A-75A5-1C10-D973-FF68AB340696}"/>
              </a:ext>
            </a:extLst>
          </p:cNvPr>
          <p:cNvSpPr/>
          <p:nvPr/>
        </p:nvSpPr>
        <p:spPr>
          <a:xfrm>
            <a:off x="7432858" y="885824"/>
            <a:ext cx="1426845"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Monat 6</a:t>
            </a:r>
          </a:p>
        </p:txBody>
      </p:sp>
      <p:sp>
        <p:nvSpPr>
          <p:cNvPr id="47" name="Rechteck 46">
            <a:extLst>
              <a:ext uri="{FF2B5EF4-FFF2-40B4-BE49-F238E27FC236}">
                <a16:creationId xmlns:a16="http://schemas.microsoft.com/office/drawing/2014/main" id="{72FA2943-6A46-1DD9-57A0-4D3DE4956845}"/>
              </a:ext>
            </a:extLst>
          </p:cNvPr>
          <p:cNvSpPr/>
          <p:nvPr/>
        </p:nvSpPr>
        <p:spPr>
          <a:xfrm>
            <a:off x="8850904" y="885824"/>
            <a:ext cx="709022"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Wingdings" pitchFamily="2" charset="2"/>
              </a:rPr>
              <a:t></a:t>
            </a:r>
            <a:endParaRPr lang="de-DE" sz="1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Textfeld 47">
            <a:extLst>
              <a:ext uri="{FF2B5EF4-FFF2-40B4-BE49-F238E27FC236}">
                <a16:creationId xmlns:a16="http://schemas.microsoft.com/office/drawing/2014/main" id="{693FD447-54C3-F045-E80C-C73316AF4C05}"/>
              </a:ext>
            </a:extLst>
          </p:cNvPr>
          <p:cNvSpPr txBox="1"/>
          <p:nvPr/>
        </p:nvSpPr>
        <p:spPr>
          <a:xfrm>
            <a:off x="9116007" y="2265307"/>
            <a:ext cx="328441" cy="466809"/>
          </a:xfrm>
          <a:prstGeom prst="rect">
            <a:avLst/>
          </a:prstGeom>
          <a:noFill/>
        </p:spPr>
        <p:txBody>
          <a:bodyPr wrap="square" lIns="72000" tIns="72000" rIns="72000" bIns="72000" rtlCol="0" anchor="ctr">
            <a:noAutofit/>
          </a:bodyPr>
          <a:lstStyle/>
          <a:p>
            <a:pPr algn="l">
              <a:spcBef>
                <a:spcPts val="600"/>
              </a:spcBef>
            </a:pPr>
            <a:r>
              <a:rPr lang="de-DE" sz="1200" dirty="0">
                <a:sym typeface="Wingdings" pitchFamily="2" charset="2"/>
              </a:rPr>
              <a:t></a:t>
            </a:r>
            <a:endParaRPr lang="de-DE" sz="1200" dirty="0"/>
          </a:p>
        </p:txBody>
      </p:sp>
      <p:sp>
        <p:nvSpPr>
          <p:cNvPr id="49" name="Textfeld 48">
            <a:extLst>
              <a:ext uri="{FF2B5EF4-FFF2-40B4-BE49-F238E27FC236}">
                <a16:creationId xmlns:a16="http://schemas.microsoft.com/office/drawing/2014/main" id="{CE962D52-EED7-8760-97FD-B2D093E36A75}"/>
              </a:ext>
            </a:extLst>
          </p:cNvPr>
          <p:cNvSpPr txBox="1"/>
          <p:nvPr/>
        </p:nvSpPr>
        <p:spPr>
          <a:xfrm>
            <a:off x="9123983" y="2823568"/>
            <a:ext cx="328441" cy="466809"/>
          </a:xfrm>
          <a:prstGeom prst="rect">
            <a:avLst/>
          </a:prstGeom>
          <a:noFill/>
        </p:spPr>
        <p:txBody>
          <a:bodyPr wrap="square" lIns="72000" tIns="72000" rIns="72000" bIns="72000" rtlCol="0" anchor="ctr">
            <a:noAutofit/>
          </a:bodyPr>
          <a:lstStyle/>
          <a:p>
            <a:pPr algn="l">
              <a:spcBef>
                <a:spcPts val="600"/>
              </a:spcBef>
            </a:pPr>
            <a:r>
              <a:rPr lang="de-DE" sz="1200" dirty="0">
                <a:sym typeface="Wingdings" pitchFamily="2" charset="2"/>
              </a:rPr>
              <a:t></a:t>
            </a:r>
            <a:endParaRPr lang="de-DE" sz="1200" dirty="0"/>
          </a:p>
        </p:txBody>
      </p:sp>
      <p:sp>
        <p:nvSpPr>
          <p:cNvPr id="50" name="Textfeld 49">
            <a:extLst>
              <a:ext uri="{FF2B5EF4-FFF2-40B4-BE49-F238E27FC236}">
                <a16:creationId xmlns:a16="http://schemas.microsoft.com/office/drawing/2014/main" id="{02B71A73-E374-B10E-A90C-F2C0AAE2D4E0}"/>
              </a:ext>
            </a:extLst>
          </p:cNvPr>
          <p:cNvSpPr txBox="1"/>
          <p:nvPr/>
        </p:nvSpPr>
        <p:spPr>
          <a:xfrm>
            <a:off x="9112783" y="3283109"/>
            <a:ext cx="328441" cy="466809"/>
          </a:xfrm>
          <a:prstGeom prst="rect">
            <a:avLst/>
          </a:prstGeom>
          <a:noFill/>
        </p:spPr>
        <p:txBody>
          <a:bodyPr wrap="square" lIns="72000" tIns="72000" rIns="72000" bIns="72000" rtlCol="0" anchor="ctr">
            <a:noAutofit/>
          </a:bodyPr>
          <a:lstStyle/>
          <a:p>
            <a:pPr algn="l">
              <a:spcBef>
                <a:spcPts val="600"/>
              </a:spcBef>
            </a:pPr>
            <a:r>
              <a:rPr lang="de-DE" sz="1200" dirty="0">
                <a:sym typeface="Wingdings" pitchFamily="2" charset="2"/>
              </a:rPr>
              <a:t></a:t>
            </a:r>
            <a:endParaRPr lang="de-DE" sz="1200" dirty="0"/>
          </a:p>
        </p:txBody>
      </p:sp>
      <p:sp>
        <p:nvSpPr>
          <p:cNvPr id="51" name="Textfeld 50">
            <a:extLst>
              <a:ext uri="{FF2B5EF4-FFF2-40B4-BE49-F238E27FC236}">
                <a16:creationId xmlns:a16="http://schemas.microsoft.com/office/drawing/2014/main" id="{025C4730-E68E-4AB5-00E6-4C0F39B7E828}"/>
              </a:ext>
            </a:extLst>
          </p:cNvPr>
          <p:cNvSpPr txBox="1"/>
          <p:nvPr/>
        </p:nvSpPr>
        <p:spPr>
          <a:xfrm>
            <a:off x="9112781" y="3731971"/>
            <a:ext cx="328441" cy="466809"/>
          </a:xfrm>
          <a:prstGeom prst="rect">
            <a:avLst/>
          </a:prstGeom>
          <a:noFill/>
        </p:spPr>
        <p:txBody>
          <a:bodyPr wrap="square" lIns="72000" tIns="72000" rIns="72000" bIns="72000" rtlCol="0" anchor="ctr">
            <a:noAutofit/>
          </a:bodyPr>
          <a:lstStyle/>
          <a:p>
            <a:pPr algn="l">
              <a:spcBef>
                <a:spcPts val="600"/>
              </a:spcBef>
            </a:pPr>
            <a:r>
              <a:rPr lang="de-DE" sz="1200" dirty="0">
                <a:sym typeface="Wingdings" pitchFamily="2" charset="2"/>
              </a:rPr>
              <a:t></a:t>
            </a:r>
            <a:endParaRPr lang="de-DE" sz="1200" dirty="0"/>
          </a:p>
        </p:txBody>
      </p:sp>
      <p:sp>
        <p:nvSpPr>
          <p:cNvPr id="9" name="Titel 25">
            <a:extLst>
              <a:ext uri="{FF2B5EF4-FFF2-40B4-BE49-F238E27FC236}">
                <a16:creationId xmlns:a16="http://schemas.microsoft.com/office/drawing/2014/main" id="{C89D8C7E-67B6-6C1B-4AFD-97ED3714DE36}"/>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latin typeface="Open Sans" panose="020B0606030504020204" pitchFamily="34" charset="0"/>
                <a:ea typeface="Open Sans" panose="020B0606030504020204" pitchFamily="34" charset="0"/>
                <a:cs typeface="Open Sans" panose="020B0606030504020204" pitchFamily="34" charset="0"/>
              </a:rPr>
              <a:t>Zoho CRM</a:t>
            </a:r>
          </a:p>
        </p:txBody>
      </p:sp>
    </p:spTree>
    <p:extLst>
      <p:ext uri="{BB962C8B-B14F-4D97-AF65-F5344CB8AC3E}">
        <p14:creationId xmlns:p14="http://schemas.microsoft.com/office/powerpoint/2010/main" val="3674200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0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1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1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1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1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2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0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4"/>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25"/>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26"/>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27"/>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83" grpId="0" animBg="1"/>
      <p:bldP spid="84" grpId="0" animBg="1"/>
      <p:bldP spid="6" grpId="0" animBg="1"/>
      <p:bldP spid="7" grpId="0" animBg="1"/>
      <p:bldP spid="16" grpId="0" animBg="1"/>
      <p:bldP spid="24" grpId="0" animBg="1"/>
      <p:bldP spid="26" grpId="0" animBg="1"/>
      <p:bldP spid="52" grpId="0" animBg="1"/>
      <p:bldP spid="53" grpId="0" animBg="1"/>
      <p:bldP spid="54" grpId="0" animBg="1"/>
      <p:bldP spid="87" grpId="0" animBg="1"/>
      <p:bldP spid="88" grpId="0" animBg="1"/>
      <p:bldP spid="89" grpId="0" animBg="1"/>
      <p:bldP spid="90" grpId="0" animBg="1"/>
      <p:bldP spid="91" grpId="0" animBg="1"/>
      <p:bldP spid="92" grpId="0" animBg="1"/>
      <p:bldP spid="93" grpId="0" animBg="1"/>
      <p:bldP spid="94" grpId="0" animBg="1"/>
      <p:bldP spid="101" grpId="0" animBg="1"/>
      <p:bldP spid="103" grpId="0" animBg="1"/>
      <p:bldP spid="104" grpId="0" animBg="1"/>
      <p:bldP spid="105" grpId="0" animBg="1"/>
      <p:bldP spid="106" grpId="0" animBg="1"/>
      <p:bldP spid="107" grpId="0" animBg="1"/>
      <p:bldP spid="108" grpId="0" animBg="1"/>
      <p:bldP spid="111" grpId="0" animBg="1"/>
      <p:bldP spid="112" grpId="0" animBg="1"/>
      <p:bldP spid="113" grpId="0" animBg="1"/>
      <p:bldP spid="114" grpId="0" animBg="1"/>
      <p:bldP spid="117" grpId="0" animBg="1"/>
      <p:bldP spid="118" grpId="0" animBg="1"/>
      <p:bldP spid="119" grpId="0" animBg="1"/>
      <p:bldP spid="120" grpId="0" animBg="1"/>
      <p:bldP spid="123" grpId="0" animBg="1"/>
      <p:bldP spid="5" grpId="0" animBg="1"/>
      <p:bldP spid="35" grpId="0" animBg="1"/>
      <p:bldP spid="37" grpId="0" animBg="1"/>
      <p:bldP spid="40" grpId="0" animBg="1"/>
      <p:bldP spid="43" grpId="0" animBg="1"/>
      <p:bldP spid="45" grpId="0" animBg="1"/>
      <p:bldP spid="47" grpId="0" animBg="1"/>
      <p:bldP spid="48" grpId="0"/>
      <p:bldP spid="49" grpId="0"/>
      <p:bldP spid="50" grpId="0"/>
      <p:bldP spid="5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hteck 28">
            <a:extLst>
              <a:ext uri="{FF2B5EF4-FFF2-40B4-BE49-F238E27FC236}">
                <a16:creationId xmlns:a16="http://schemas.microsoft.com/office/drawing/2014/main" id="{F64A0FF4-F295-9B5F-FFFB-A85AE5494EDC}"/>
              </a:ext>
            </a:extLst>
          </p:cNvPr>
          <p:cNvSpPr/>
          <p:nvPr/>
        </p:nvSpPr>
        <p:spPr>
          <a:xfrm>
            <a:off x="1880394" y="4765025"/>
            <a:ext cx="1535906" cy="17596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a:t>| </a:t>
            </a:r>
            <a:fld id="{9B27871B-0A92-486B-8675-F9E98A4A52EF}" type="slidenum">
              <a:rPr lang="de-DE" smtClean="0"/>
              <a:pPr/>
              <a:t>47</a:t>
            </a:fld>
            <a:endParaRPr lang="de-DE"/>
          </a:p>
        </p:txBody>
      </p:sp>
      <p:sp>
        <p:nvSpPr>
          <p:cNvPr id="10" name="Rechteck 9">
            <a:extLst>
              <a:ext uri="{FF2B5EF4-FFF2-40B4-BE49-F238E27FC236}">
                <a16:creationId xmlns:a16="http://schemas.microsoft.com/office/drawing/2014/main" id="{3AD0DEB3-1071-4B0B-80CA-A9403D13EAFB}"/>
              </a:ext>
            </a:extLst>
          </p:cNvPr>
          <p:cNvSpPr/>
          <p:nvPr/>
        </p:nvSpPr>
        <p:spPr>
          <a:xfrm>
            <a:off x="344490" y="885824"/>
            <a:ext cx="1533790" cy="360000"/>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Entscheidung</a:t>
            </a:r>
          </a:p>
        </p:txBody>
      </p:sp>
      <p:sp>
        <p:nvSpPr>
          <p:cNvPr id="2" name="Datumsplatzhalter 1">
            <a:extLst>
              <a:ext uri="{FF2B5EF4-FFF2-40B4-BE49-F238E27FC236}">
                <a16:creationId xmlns:a16="http://schemas.microsoft.com/office/drawing/2014/main" id="{2978A14F-B568-4C2A-85C7-142314D1CE5F}"/>
              </a:ext>
            </a:extLst>
          </p:cNvPr>
          <p:cNvSpPr>
            <a:spLocks noGrp="1"/>
          </p:cNvSpPr>
          <p:nvPr>
            <p:ph type="dt" sz="half" idx="10"/>
          </p:nvPr>
        </p:nvSpPr>
        <p:spPr>
          <a:xfrm>
            <a:off x="346074" y="6524625"/>
            <a:ext cx="4603877" cy="333377"/>
          </a:xfrm>
        </p:spPr>
        <p:txBody>
          <a:bodyPr/>
          <a:lstStyle/>
          <a:p>
            <a:r>
              <a:rPr lang="de-DE"/>
              <a:t>Das perfekt digitalisierte Unternehmen mit Zoho</a:t>
            </a:r>
            <a:endParaRPr lang="de-DE" dirty="0"/>
          </a:p>
        </p:txBody>
      </p:sp>
      <p:sp>
        <p:nvSpPr>
          <p:cNvPr id="13" name="Titel 25">
            <a:extLst>
              <a:ext uri="{FF2B5EF4-FFF2-40B4-BE49-F238E27FC236}">
                <a16:creationId xmlns:a16="http://schemas.microsoft.com/office/drawing/2014/main" id="{1A24C29C-E168-455F-B623-2F402870F6D8}"/>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Zoho CRM erfolgreich einführen</a:t>
            </a:r>
          </a:p>
        </p:txBody>
      </p:sp>
      <p:sp>
        <p:nvSpPr>
          <p:cNvPr id="14" name="Titel 25">
            <a:extLst>
              <a:ext uri="{FF2B5EF4-FFF2-40B4-BE49-F238E27FC236}">
                <a16:creationId xmlns:a16="http://schemas.microsoft.com/office/drawing/2014/main" id="{6694547E-9CD2-4393-8BF8-3BF4E3D92ACA}"/>
              </a:ext>
            </a:extLst>
          </p:cNvPr>
          <p:cNvSpPr txBox="1">
            <a:spLocks/>
          </p:cNvSpPr>
          <p:nvPr/>
        </p:nvSpPr>
        <p:spPr>
          <a:xfrm>
            <a:off x="344488" y="204684"/>
            <a:ext cx="819301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b="0" dirty="0"/>
              <a:t>Arbeitsblatt</a:t>
            </a:r>
          </a:p>
        </p:txBody>
      </p:sp>
      <p:pic>
        <p:nvPicPr>
          <p:cNvPr id="42" name="Grafik 41">
            <a:extLst>
              <a:ext uri="{FF2B5EF4-FFF2-40B4-BE49-F238E27FC236}">
                <a16:creationId xmlns:a16="http://schemas.microsoft.com/office/drawing/2014/main" id="{15ECCCE8-90B0-1547-9C8F-BEBE6F4330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Rechtwinkliges Dreieck 4">
            <a:extLst>
              <a:ext uri="{FF2B5EF4-FFF2-40B4-BE49-F238E27FC236}">
                <a16:creationId xmlns:a16="http://schemas.microsoft.com/office/drawing/2014/main" id="{3AE7B925-0C23-2241-9054-2A426B8FCD4F}"/>
              </a:ext>
            </a:extLst>
          </p:cNvPr>
          <p:cNvSpPr/>
          <p:nvPr/>
        </p:nvSpPr>
        <p:spPr>
          <a:xfrm rot="16200000">
            <a:off x="4145437" y="-649469"/>
            <a:ext cx="3149709" cy="7679269"/>
          </a:xfrm>
          <a:prstGeom prst="r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9" name="Rechteck 8">
            <a:extLst>
              <a:ext uri="{FF2B5EF4-FFF2-40B4-BE49-F238E27FC236}">
                <a16:creationId xmlns:a16="http://schemas.microsoft.com/office/drawing/2014/main" id="{B7D74133-B27A-6C44-B856-65F9E9F37443}"/>
              </a:ext>
            </a:extLst>
          </p:cNvPr>
          <p:cNvSpPr/>
          <p:nvPr/>
        </p:nvSpPr>
        <p:spPr>
          <a:xfrm>
            <a:off x="344487" y="1245825"/>
            <a:ext cx="1536171" cy="3519198"/>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41" name="Rechteck 40">
            <a:extLst>
              <a:ext uri="{FF2B5EF4-FFF2-40B4-BE49-F238E27FC236}">
                <a16:creationId xmlns:a16="http://schemas.microsoft.com/office/drawing/2014/main" id="{659292F1-0625-6948-8B40-7445A682AA1C}"/>
              </a:ext>
            </a:extLst>
          </p:cNvPr>
          <p:cNvSpPr/>
          <p:nvPr/>
        </p:nvSpPr>
        <p:spPr>
          <a:xfrm>
            <a:off x="344488" y="4765025"/>
            <a:ext cx="1535906" cy="17596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8" name="Rechteck 7">
            <a:extLst>
              <a:ext uri="{FF2B5EF4-FFF2-40B4-BE49-F238E27FC236}">
                <a16:creationId xmlns:a16="http://schemas.microsoft.com/office/drawing/2014/main" id="{1D961B47-1681-C7F8-ED64-3E84533F62DF}"/>
              </a:ext>
            </a:extLst>
          </p:cNvPr>
          <p:cNvSpPr/>
          <p:nvPr/>
        </p:nvSpPr>
        <p:spPr>
          <a:xfrm>
            <a:off x="1880660" y="885824"/>
            <a:ext cx="7679266"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Digitalisieren und Automatisieren mit Zoho CRM</a:t>
            </a:r>
          </a:p>
        </p:txBody>
      </p:sp>
      <p:sp>
        <p:nvSpPr>
          <p:cNvPr id="18" name="Rechteck 17">
            <a:extLst>
              <a:ext uri="{FF2B5EF4-FFF2-40B4-BE49-F238E27FC236}">
                <a16:creationId xmlns:a16="http://schemas.microsoft.com/office/drawing/2014/main" id="{09B97B04-066B-951A-3AD9-2A60FF72E2DF}"/>
              </a:ext>
            </a:extLst>
          </p:cNvPr>
          <p:cNvSpPr/>
          <p:nvPr/>
        </p:nvSpPr>
        <p:spPr>
          <a:xfrm>
            <a:off x="8023887" y="1243184"/>
            <a:ext cx="1536171" cy="37212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2. Jahr</a:t>
            </a:r>
          </a:p>
        </p:txBody>
      </p:sp>
      <p:sp>
        <p:nvSpPr>
          <p:cNvPr id="19" name="Rechteck 18">
            <a:extLst>
              <a:ext uri="{FF2B5EF4-FFF2-40B4-BE49-F238E27FC236}">
                <a16:creationId xmlns:a16="http://schemas.microsoft.com/office/drawing/2014/main" id="{F3594951-7308-5790-F156-297E01247CFF}"/>
              </a:ext>
            </a:extLst>
          </p:cNvPr>
          <p:cNvSpPr/>
          <p:nvPr/>
        </p:nvSpPr>
        <p:spPr>
          <a:xfrm>
            <a:off x="1880658" y="1245825"/>
            <a:ext cx="1536171" cy="3519198"/>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20" name="Rechteck 19">
            <a:extLst>
              <a:ext uri="{FF2B5EF4-FFF2-40B4-BE49-F238E27FC236}">
                <a16:creationId xmlns:a16="http://schemas.microsoft.com/office/drawing/2014/main" id="{B8B485ED-6681-288F-1FF0-068495C7A5AF}"/>
              </a:ext>
            </a:extLst>
          </p:cNvPr>
          <p:cNvSpPr/>
          <p:nvPr/>
        </p:nvSpPr>
        <p:spPr>
          <a:xfrm>
            <a:off x="3416829" y="1245825"/>
            <a:ext cx="1536171" cy="3519198"/>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23" name="Rechteck 22">
            <a:extLst>
              <a:ext uri="{FF2B5EF4-FFF2-40B4-BE49-F238E27FC236}">
                <a16:creationId xmlns:a16="http://schemas.microsoft.com/office/drawing/2014/main" id="{4E702155-0482-C64E-473E-4D5B98D878CB}"/>
              </a:ext>
            </a:extLst>
          </p:cNvPr>
          <p:cNvSpPr/>
          <p:nvPr/>
        </p:nvSpPr>
        <p:spPr>
          <a:xfrm>
            <a:off x="4953000" y="1245825"/>
            <a:ext cx="1536171" cy="3519198"/>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25" name="Rechteck 24">
            <a:extLst>
              <a:ext uri="{FF2B5EF4-FFF2-40B4-BE49-F238E27FC236}">
                <a16:creationId xmlns:a16="http://schemas.microsoft.com/office/drawing/2014/main" id="{00723C46-D6DC-F92C-0E12-12B651C1D803}"/>
              </a:ext>
            </a:extLst>
          </p:cNvPr>
          <p:cNvSpPr/>
          <p:nvPr/>
        </p:nvSpPr>
        <p:spPr>
          <a:xfrm>
            <a:off x="6489170" y="1245825"/>
            <a:ext cx="1536171" cy="3519198"/>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27" name="Rechteck 26">
            <a:extLst>
              <a:ext uri="{FF2B5EF4-FFF2-40B4-BE49-F238E27FC236}">
                <a16:creationId xmlns:a16="http://schemas.microsoft.com/office/drawing/2014/main" id="{EDC3ECD2-8241-AB0F-D4F5-AF70285DF91A}"/>
              </a:ext>
            </a:extLst>
          </p:cNvPr>
          <p:cNvSpPr/>
          <p:nvPr/>
        </p:nvSpPr>
        <p:spPr>
          <a:xfrm>
            <a:off x="8025341" y="1245825"/>
            <a:ext cx="1536171" cy="3519198"/>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31" name="Rechteck 30">
            <a:extLst>
              <a:ext uri="{FF2B5EF4-FFF2-40B4-BE49-F238E27FC236}">
                <a16:creationId xmlns:a16="http://schemas.microsoft.com/office/drawing/2014/main" id="{2CB3EC8A-BD0D-7DF6-C104-CB09C0B44257}"/>
              </a:ext>
            </a:extLst>
          </p:cNvPr>
          <p:cNvSpPr/>
          <p:nvPr/>
        </p:nvSpPr>
        <p:spPr>
          <a:xfrm>
            <a:off x="3416301" y="4765025"/>
            <a:ext cx="1535906" cy="17596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32" name="Rechteck 31">
            <a:extLst>
              <a:ext uri="{FF2B5EF4-FFF2-40B4-BE49-F238E27FC236}">
                <a16:creationId xmlns:a16="http://schemas.microsoft.com/office/drawing/2014/main" id="{8304D438-F810-94F7-A55F-098B68BC282C}"/>
              </a:ext>
            </a:extLst>
          </p:cNvPr>
          <p:cNvSpPr/>
          <p:nvPr/>
        </p:nvSpPr>
        <p:spPr>
          <a:xfrm>
            <a:off x="4952207" y="4765025"/>
            <a:ext cx="1535906" cy="17596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33" name="Rechteck 32">
            <a:extLst>
              <a:ext uri="{FF2B5EF4-FFF2-40B4-BE49-F238E27FC236}">
                <a16:creationId xmlns:a16="http://schemas.microsoft.com/office/drawing/2014/main" id="{A22E9CDF-9F7F-A5CA-4BBA-C80DFEAA8B63}"/>
              </a:ext>
            </a:extLst>
          </p:cNvPr>
          <p:cNvSpPr/>
          <p:nvPr/>
        </p:nvSpPr>
        <p:spPr>
          <a:xfrm>
            <a:off x="6488114" y="4765025"/>
            <a:ext cx="1535906" cy="17596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sp>
        <p:nvSpPr>
          <p:cNvPr id="34" name="Rechteck 33">
            <a:extLst>
              <a:ext uri="{FF2B5EF4-FFF2-40B4-BE49-F238E27FC236}">
                <a16:creationId xmlns:a16="http://schemas.microsoft.com/office/drawing/2014/main" id="{D7844EB9-2E20-3724-17E9-EF6516316612}"/>
              </a:ext>
            </a:extLst>
          </p:cNvPr>
          <p:cNvSpPr/>
          <p:nvPr/>
        </p:nvSpPr>
        <p:spPr>
          <a:xfrm>
            <a:off x="8024020" y="4765025"/>
            <a:ext cx="1535906" cy="175960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b="1" dirty="0">
              <a:solidFill>
                <a:schemeClr val="tx1"/>
              </a:solidFill>
            </a:endParaRPr>
          </a:p>
        </p:txBody>
      </p:sp>
      <p:grpSp>
        <p:nvGrpSpPr>
          <p:cNvPr id="55" name="Gruppieren 54">
            <a:extLst>
              <a:ext uri="{FF2B5EF4-FFF2-40B4-BE49-F238E27FC236}">
                <a16:creationId xmlns:a16="http://schemas.microsoft.com/office/drawing/2014/main" id="{16ECA0A3-5196-E491-473F-14CAD03EFE09}"/>
              </a:ext>
            </a:extLst>
          </p:cNvPr>
          <p:cNvGrpSpPr/>
          <p:nvPr/>
        </p:nvGrpSpPr>
        <p:grpSpPr>
          <a:xfrm>
            <a:off x="1936751" y="4984341"/>
            <a:ext cx="1428618" cy="1379607"/>
            <a:chOff x="1936751" y="4984341"/>
            <a:chExt cx="1428618" cy="1379607"/>
          </a:xfrm>
        </p:grpSpPr>
        <p:sp>
          <p:nvSpPr>
            <p:cNvPr id="99" name="Abgerundetes Rechteck 98">
              <a:extLst>
                <a:ext uri="{FF2B5EF4-FFF2-40B4-BE49-F238E27FC236}">
                  <a16:creationId xmlns:a16="http://schemas.microsoft.com/office/drawing/2014/main" id="{D91D0B5F-59D7-624F-B106-175747B647EB}"/>
                </a:ext>
              </a:extLst>
            </p:cNvPr>
            <p:cNvSpPr/>
            <p:nvPr/>
          </p:nvSpPr>
          <p:spPr>
            <a:xfrm>
              <a:off x="1936752" y="5310473"/>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Standard-Module</a:t>
              </a:r>
              <a:endParaRPr lang="de-DE" sz="1000" b="1" dirty="0">
                <a:solidFill>
                  <a:schemeClr val="tx1"/>
                </a:solidFill>
              </a:endParaRPr>
            </a:p>
          </p:txBody>
        </p:sp>
        <p:sp>
          <p:nvSpPr>
            <p:cNvPr id="102" name="Abgerundetes Rechteck 101">
              <a:extLst>
                <a:ext uri="{FF2B5EF4-FFF2-40B4-BE49-F238E27FC236}">
                  <a16:creationId xmlns:a16="http://schemas.microsoft.com/office/drawing/2014/main" id="{48A14E92-7764-4E49-A13E-D8D4C351401B}"/>
                </a:ext>
              </a:extLst>
            </p:cNvPr>
            <p:cNvSpPr/>
            <p:nvPr/>
          </p:nvSpPr>
          <p:spPr>
            <a:xfrm>
              <a:off x="1936752" y="5640565"/>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Aktivitäten</a:t>
              </a:r>
              <a:endParaRPr lang="de-DE" sz="1000" b="1" dirty="0">
                <a:solidFill>
                  <a:schemeClr val="tx1"/>
                </a:solidFill>
              </a:endParaRPr>
            </a:p>
          </p:txBody>
        </p:sp>
        <p:grpSp>
          <p:nvGrpSpPr>
            <p:cNvPr id="95" name="Gruppieren 94">
              <a:extLst>
                <a:ext uri="{FF2B5EF4-FFF2-40B4-BE49-F238E27FC236}">
                  <a16:creationId xmlns:a16="http://schemas.microsoft.com/office/drawing/2014/main" id="{A987D1BB-6F96-F44B-B578-98C0D96AB003}"/>
                </a:ext>
              </a:extLst>
            </p:cNvPr>
            <p:cNvGrpSpPr/>
            <p:nvPr/>
          </p:nvGrpSpPr>
          <p:grpSpPr>
            <a:xfrm>
              <a:off x="1936752" y="4984341"/>
              <a:ext cx="1428617" cy="868223"/>
              <a:chOff x="1336432" y="1377462"/>
              <a:chExt cx="1660061" cy="868223"/>
            </a:xfrm>
            <a:solidFill>
              <a:schemeClr val="accent5">
                <a:lumMod val="20000"/>
                <a:lumOff val="80000"/>
              </a:schemeClr>
            </a:solidFill>
          </p:grpSpPr>
          <p:sp>
            <p:nvSpPr>
              <p:cNvPr id="96" name="Abgerundetes Rechteck 95">
                <a:extLst>
                  <a:ext uri="{FF2B5EF4-FFF2-40B4-BE49-F238E27FC236}">
                    <a16:creationId xmlns:a16="http://schemas.microsoft.com/office/drawing/2014/main" id="{189EA676-DAF7-4247-9BEC-7CB31CE27D5C}"/>
                  </a:ext>
                </a:extLst>
              </p:cNvPr>
              <p:cNvSpPr/>
              <p:nvPr/>
            </p:nvSpPr>
            <p:spPr>
              <a:xfrm>
                <a:off x="1336432" y="1377462"/>
                <a:ext cx="1660061" cy="281353"/>
              </a:xfrm>
              <a:prstGeom prst="roundRect">
                <a:avLst/>
              </a:prstGeom>
              <a:grp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Grundeinrichtung</a:t>
                </a:r>
              </a:p>
            </p:txBody>
          </p:sp>
          <p:sp>
            <p:nvSpPr>
              <p:cNvPr id="97" name="Rechteck 96">
                <a:extLst>
                  <a:ext uri="{FF2B5EF4-FFF2-40B4-BE49-F238E27FC236}">
                    <a16:creationId xmlns:a16="http://schemas.microsoft.com/office/drawing/2014/main" id="{E919ABDE-E011-9543-B4C7-A4C0286290FB}"/>
                  </a:ext>
                </a:extLst>
              </p:cNvPr>
              <p:cNvSpPr/>
              <p:nvPr/>
            </p:nvSpPr>
            <p:spPr>
              <a:xfrm>
                <a:off x="2754334" y="1446139"/>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40" name="Rechteck 39">
                <a:extLst>
                  <a:ext uri="{FF2B5EF4-FFF2-40B4-BE49-F238E27FC236}">
                    <a16:creationId xmlns:a16="http://schemas.microsoft.com/office/drawing/2014/main" id="{76F98843-3C82-D104-8405-CE7DAC165922}"/>
                  </a:ext>
                </a:extLst>
              </p:cNvPr>
              <p:cNvSpPr/>
              <p:nvPr/>
            </p:nvSpPr>
            <p:spPr>
              <a:xfrm>
                <a:off x="2754333" y="1774251"/>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44" name="Rechteck 43">
                <a:extLst>
                  <a:ext uri="{FF2B5EF4-FFF2-40B4-BE49-F238E27FC236}">
                    <a16:creationId xmlns:a16="http://schemas.microsoft.com/office/drawing/2014/main" id="{BC1E2F3C-756B-4C14-5D86-1CB6C77E401F}"/>
                  </a:ext>
                </a:extLst>
              </p:cNvPr>
              <p:cNvSpPr/>
              <p:nvPr/>
            </p:nvSpPr>
            <p:spPr>
              <a:xfrm>
                <a:off x="2754334" y="2101685"/>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sp>
          <p:nvSpPr>
            <p:cNvPr id="37" name="Abgerundetes Rechteck 36">
              <a:extLst>
                <a:ext uri="{FF2B5EF4-FFF2-40B4-BE49-F238E27FC236}">
                  <a16:creationId xmlns:a16="http://schemas.microsoft.com/office/drawing/2014/main" id="{176053DF-403A-4FCF-E496-84E675C40452}"/>
                </a:ext>
              </a:extLst>
            </p:cNvPr>
            <p:cNvSpPr/>
            <p:nvPr/>
          </p:nvSpPr>
          <p:spPr>
            <a:xfrm>
              <a:off x="1936751" y="6082595"/>
              <a:ext cx="1428617" cy="281353"/>
            </a:xfrm>
            <a:prstGeom prst="roundRect">
              <a:avLst/>
            </a:prstGeom>
            <a:solidFill>
              <a:srgbClr val="F7A6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dirty="0">
                  <a:solidFill>
                    <a:schemeClr val="bg1"/>
                  </a:solidFill>
                </a:rPr>
                <a:t>Umsetzungs-Meeting</a:t>
              </a:r>
              <a:endParaRPr lang="de-DE" sz="1000" b="1" dirty="0">
                <a:solidFill>
                  <a:schemeClr val="bg1"/>
                </a:solidFill>
              </a:endParaRPr>
            </a:p>
          </p:txBody>
        </p:sp>
      </p:grpSp>
      <p:grpSp>
        <p:nvGrpSpPr>
          <p:cNvPr id="56" name="Gruppieren 55">
            <a:extLst>
              <a:ext uri="{FF2B5EF4-FFF2-40B4-BE49-F238E27FC236}">
                <a16:creationId xmlns:a16="http://schemas.microsoft.com/office/drawing/2014/main" id="{6B391266-409B-3BC6-C6C4-A93A478130B9}"/>
              </a:ext>
            </a:extLst>
          </p:cNvPr>
          <p:cNvGrpSpPr/>
          <p:nvPr/>
        </p:nvGrpSpPr>
        <p:grpSpPr>
          <a:xfrm>
            <a:off x="3471599" y="4984341"/>
            <a:ext cx="1428618" cy="1379607"/>
            <a:chOff x="1936751" y="4984341"/>
            <a:chExt cx="1428618" cy="1379607"/>
          </a:xfrm>
        </p:grpSpPr>
        <p:sp>
          <p:nvSpPr>
            <p:cNvPr id="57" name="Abgerundetes Rechteck 56">
              <a:extLst>
                <a:ext uri="{FF2B5EF4-FFF2-40B4-BE49-F238E27FC236}">
                  <a16:creationId xmlns:a16="http://schemas.microsoft.com/office/drawing/2014/main" id="{20E91339-1BB0-E00E-36FA-D9A323C79131}"/>
                </a:ext>
              </a:extLst>
            </p:cNvPr>
            <p:cNvSpPr/>
            <p:nvPr/>
          </p:nvSpPr>
          <p:spPr>
            <a:xfrm>
              <a:off x="1936752" y="5310473"/>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2</a:t>
              </a:r>
              <a:endParaRPr lang="de-DE" sz="1000" b="1" dirty="0">
                <a:solidFill>
                  <a:schemeClr val="tx1"/>
                </a:solidFill>
              </a:endParaRPr>
            </a:p>
          </p:txBody>
        </p:sp>
        <p:sp>
          <p:nvSpPr>
            <p:cNvPr id="58" name="Abgerundetes Rechteck 57">
              <a:extLst>
                <a:ext uri="{FF2B5EF4-FFF2-40B4-BE49-F238E27FC236}">
                  <a16:creationId xmlns:a16="http://schemas.microsoft.com/office/drawing/2014/main" id="{697BAA70-8C60-FCA5-49AE-D2CB629F0959}"/>
                </a:ext>
              </a:extLst>
            </p:cNvPr>
            <p:cNvSpPr/>
            <p:nvPr/>
          </p:nvSpPr>
          <p:spPr>
            <a:xfrm>
              <a:off x="1936752" y="5640565"/>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3</a:t>
              </a:r>
              <a:endParaRPr lang="de-DE" sz="1000" b="1" dirty="0">
                <a:solidFill>
                  <a:schemeClr val="tx1"/>
                </a:solidFill>
              </a:endParaRPr>
            </a:p>
          </p:txBody>
        </p:sp>
        <p:grpSp>
          <p:nvGrpSpPr>
            <p:cNvPr id="59" name="Gruppieren 58">
              <a:extLst>
                <a:ext uri="{FF2B5EF4-FFF2-40B4-BE49-F238E27FC236}">
                  <a16:creationId xmlns:a16="http://schemas.microsoft.com/office/drawing/2014/main" id="{D91E44D7-BBDC-B32B-D38F-94FF1B561CBD}"/>
                </a:ext>
              </a:extLst>
            </p:cNvPr>
            <p:cNvGrpSpPr/>
            <p:nvPr/>
          </p:nvGrpSpPr>
          <p:grpSpPr>
            <a:xfrm>
              <a:off x="1936752" y="4984341"/>
              <a:ext cx="1428617" cy="868223"/>
              <a:chOff x="1336432" y="1377462"/>
              <a:chExt cx="1660061" cy="868223"/>
            </a:xfrm>
            <a:solidFill>
              <a:schemeClr val="accent5">
                <a:lumMod val="20000"/>
                <a:lumOff val="80000"/>
              </a:schemeClr>
            </a:solidFill>
          </p:grpSpPr>
          <p:sp>
            <p:nvSpPr>
              <p:cNvPr id="61" name="Abgerundetes Rechteck 60">
                <a:extLst>
                  <a:ext uri="{FF2B5EF4-FFF2-40B4-BE49-F238E27FC236}">
                    <a16:creationId xmlns:a16="http://schemas.microsoft.com/office/drawing/2014/main" id="{4CF22908-C7A7-C529-AFC4-45C2297174EE}"/>
                  </a:ext>
                </a:extLst>
              </p:cNvPr>
              <p:cNvSpPr/>
              <p:nvPr/>
            </p:nvSpPr>
            <p:spPr>
              <a:xfrm>
                <a:off x="1336432" y="1377462"/>
                <a:ext cx="1660061" cy="281353"/>
              </a:xfrm>
              <a:prstGeom prst="roundRect">
                <a:avLst/>
              </a:prstGeom>
              <a:grp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1</a:t>
                </a:r>
              </a:p>
            </p:txBody>
          </p:sp>
          <p:sp>
            <p:nvSpPr>
              <p:cNvPr id="62" name="Rechteck 61">
                <a:extLst>
                  <a:ext uri="{FF2B5EF4-FFF2-40B4-BE49-F238E27FC236}">
                    <a16:creationId xmlns:a16="http://schemas.microsoft.com/office/drawing/2014/main" id="{C45D51A1-86E7-2C30-D74E-9D67FE232A62}"/>
                  </a:ext>
                </a:extLst>
              </p:cNvPr>
              <p:cNvSpPr/>
              <p:nvPr/>
            </p:nvSpPr>
            <p:spPr>
              <a:xfrm>
                <a:off x="2754334" y="1446139"/>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63" name="Rechteck 62">
                <a:extLst>
                  <a:ext uri="{FF2B5EF4-FFF2-40B4-BE49-F238E27FC236}">
                    <a16:creationId xmlns:a16="http://schemas.microsoft.com/office/drawing/2014/main" id="{8F030E76-E51D-8ACC-C477-807534B92DC9}"/>
                  </a:ext>
                </a:extLst>
              </p:cNvPr>
              <p:cNvSpPr/>
              <p:nvPr/>
            </p:nvSpPr>
            <p:spPr>
              <a:xfrm>
                <a:off x="2754333" y="1774251"/>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64" name="Rechteck 63">
                <a:extLst>
                  <a:ext uri="{FF2B5EF4-FFF2-40B4-BE49-F238E27FC236}">
                    <a16:creationId xmlns:a16="http://schemas.microsoft.com/office/drawing/2014/main" id="{01DDBC2D-2694-73EC-0223-23E1251BD686}"/>
                  </a:ext>
                </a:extLst>
              </p:cNvPr>
              <p:cNvSpPr/>
              <p:nvPr/>
            </p:nvSpPr>
            <p:spPr>
              <a:xfrm>
                <a:off x="2754334" y="2101685"/>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sp>
          <p:nvSpPr>
            <p:cNvPr id="60" name="Abgerundetes Rechteck 59">
              <a:extLst>
                <a:ext uri="{FF2B5EF4-FFF2-40B4-BE49-F238E27FC236}">
                  <a16:creationId xmlns:a16="http://schemas.microsoft.com/office/drawing/2014/main" id="{47B053A1-262A-AAEE-1392-42A044456603}"/>
                </a:ext>
              </a:extLst>
            </p:cNvPr>
            <p:cNvSpPr/>
            <p:nvPr/>
          </p:nvSpPr>
          <p:spPr>
            <a:xfrm>
              <a:off x="1936751" y="6082595"/>
              <a:ext cx="1428617" cy="281353"/>
            </a:xfrm>
            <a:prstGeom prst="roundRect">
              <a:avLst/>
            </a:prstGeom>
            <a:solidFill>
              <a:srgbClr val="F7A6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dirty="0">
                  <a:solidFill>
                    <a:schemeClr val="bg1"/>
                  </a:solidFill>
                </a:rPr>
                <a:t>Umsetzungs-Meeting</a:t>
              </a:r>
              <a:endParaRPr lang="de-DE" sz="1000" b="1" dirty="0">
                <a:solidFill>
                  <a:schemeClr val="bg1"/>
                </a:solidFill>
              </a:endParaRPr>
            </a:p>
          </p:txBody>
        </p:sp>
      </p:grpSp>
      <p:grpSp>
        <p:nvGrpSpPr>
          <p:cNvPr id="65" name="Gruppieren 64">
            <a:extLst>
              <a:ext uri="{FF2B5EF4-FFF2-40B4-BE49-F238E27FC236}">
                <a16:creationId xmlns:a16="http://schemas.microsoft.com/office/drawing/2014/main" id="{2D6AD176-80AA-5847-BE90-487177943D91}"/>
              </a:ext>
            </a:extLst>
          </p:cNvPr>
          <p:cNvGrpSpPr/>
          <p:nvPr/>
        </p:nvGrpSpPr>
        <p:grpSpPr>
          <a:xfrm>
            <a:off x="5006447" y="4984341"/>
            <a:ext cx="1428618" cy="1379607"/>
            <a:chOff x="1936751" y="4984341"/>
            <a:chExt cx="1428618" cy="1379607"/>
          </a:xfrm>
        </p:grpSpPr>
        <p:sp>
          <p:nvSpPr>
            <p:cNvPr id="66" name="Abgerundetes Rechteck 65">
              <a:extLst>
                <a:ext uri="{FF2B5EF4-FFF2-40B4-BE49-F238E27FC236}">
                  <a16:creationId xmlns:a16="http://schemas.microsoft.com/office/drawing/2014/main" id="{373ABE1C-34C8-3535-0DCF-CC3760A09EEA}"/>
                </a:ext>
              </a:extLst>
            </p:cNvPr>
            <p:cNvSpPr/>
            <p:nvPr/>
          </p:nvSpPr>
          <p:spPr>
            <a:xfrm>
              <a:off x="1936752" y="5310473"/>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5</a:t>
              </a:r>
              <a:endParaRPr lang="de-DE" sz="1000" b="1" dirty="0">
                <a:solidFill>
                  <a:schemeClr val="tx1"/>
                </a:solidFill>
              </a:endParaRPr>
            </a:p>
          </p:txBody>
        </p:sp>
        <p:sp>
          <p:nvSpPr>
            <p:cNvPr id="67" name="Abgerundetes Rechteck 66">
              <a:extLst>
                <a:ext uri="{FF2B5EF4-FFF2-40B4-BE49-F238E27FC236}">
                  <a16:creationId xmlns:a16="http://schemas.microsoft.com/office/drawing/2014/main" id="{50F5BEA9-5164-B304-B8DC-712499584DB1}"/>
                </a:ext>
              </a:extLst>
            </p:cNvPr>
            <p:cNvSpPr/>
            <p:nvPr/>
          </p:nvSpPr>
          <p:spPr>
            <a:xfrm>
              <a:off x="1936752" y="5640565"/>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6</a:t>
              </a:r>
              <a:endParaRPr lang="de-DE" sz="1000" b="1" dirty="0">
                <a:solidFill>
                  <a:schemeClr val="tx1"/>
                </a:solidFill>
              </a:endParaRPr>
            </a:p>
          </p:txBody>
        </p:sp>
        <p:grpSp>
          <p:nvGrpSpPr>
            <p:cNvPr id="68" name="Gruppieren 67">
              <a:extLst>
                <a:ext uri="{FF2B5EF4-FFF2-40B4-BE49-F238E27FC236}">
                  <a16:creationId xmlns:a16="http://schemas.microsoft.com/office/drawing/2014/main" id="{2A9D507C-FD9F-DC07-7137-A586276D1F15}"/>
                </a:ext>
              </a:extLst>
            </p:cNvPr>
            <p:cNvGrpSpPr/>
            <p:nvPr/>
          </p:nvGrpSpPr>
          <p:grpSpPr>
            <a:xfrm>
              <a:off x="1936752" y="4984341"/>
              <a:ext cx="1428617" cy="868223"/>
              <a:chOff x="1336432" y="1377462"/>
              <a:chExt cx="1660061" cy="868223"/>
            </a:xfrm>
            <a:solidFill>
              <a:schemeClr val="accent5">
                <a:lumMod val="20000"/>
                <a:lumOff val="80000"/>
              </a:schemeClr>
            </a:solidFill>
          </p:grpSpPr>
          <p:sp>
            <p:nvSpPr>
              <p:cNvPr id="70" name="Abgerundetes Rechteck 69">
                <a:extLst>
                  <a:ext uri="{FF2B5EF4-FFF2-40B4-BE49-F238E27FC236}">
                    <a16:creationId xmlns:a16="http://schemas.microsoft.com/office/drawing/2014/main" id="{4D504A06-98BA-47E2-82FE-E6724C777803}"/>
                  </a:ext>
                </a:extLst>
              </p:cNvPr>
              <p:cNvSpPr/>
              <p:nvPr/>
            </p:nvSpPr>
            <p:spPr>
              <a:xfrm>
                <a:off x="1336432" y="1377462"/>
                <a:ext cx="1660061" cy="281353"/>
              </a:xfrm>
              <a:prstGeom prst="roundRect">
                <a:avLst/>
              </a:prstGeom>
              <a:grp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4</a:t>
                </a:r>
              </a:p>
            </p:txBody>
          </p:sp>
          <p:sp>
            <p:nvSpPr>
              <p:cNvPr id="71" name="Rechteck 70">
                <a:extLst>
                  <a:ext uri="{FF2B5EF4-FFF2-40B4-BE49-F238E27FC236}">
                    <a16:creationId xmlns:a16="http://schemas.microsoft.com/office/drawing/2014/main" id="{18BC5FF2-590F-8E53-9987-A4A5192972AD}"/>
                  </a:ext>
                </a:extLst>
              </p:cNvPr>
              <p:cNvSpPr/>
              <p:nvPr/>
            </p:nvSpPr>
            <p:spPr>
              <a:xfrm>
                <a:off x="2754334" y="1446139"/>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72" name="Rechteck 71">
                <a:extLst>
                  <a:ext uri="{FF2B5EF4-FFF2-40B4-BE49-F238E27FC236}">
                    <a16:creationId xmlns:a16="http://schemas.microsoft.com/office/drawing/2014/main" id="{685426B1-53A5-C154-0596-49FF9B7056DD}"/>
                  </a:ext>
                </a:extLst>
              </p:cNvPr>
              <p:cNvSpPr/>
              <p:nvPr/>
            </p:nvSpPr>
            <p:spPr>
              <a:xfrm>
                <a:off x="2754333" y="1774251"/>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73" name="Rechteck 72">
                <a:extLst>
                  <a:ext uri="{FF2B5EF4-FFF2-40B4-BE49-F238E27FC236}">
                    <a16:creationId xmlns:a16="http://schemas.microsoft.com/office/drawing/2014/main" id="{A79A6F13-B833-B3C5-6789-A2D40661AC7A}"/>
                  </a:ext>
                </a:extLst>
              </p:cNvPr>
              <p:cNvSpPr/>
              <p:nvPr/>
            </p:nvSpPr>
            <p:spPr>
              <a:xfrm>
                <a:off x="2754334" y="2101685"/>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sp>
          <p:nvSpPr>
            <p:cNvPr id="69" name="Abgerundetes Rechteck 68">
              <a:extLst>
                <a:ext uri="{FF2B5EF4-FFF2-40B4-BE49-F238E27FC236}">
                  <a16:creationId xmlns:a16="http://schemas.microsoft.com/office/drawing/2014/main" id="{BF4FE81B-D745-5A9B-AE01-0099A9C9B59D}"/>
                </a:ext>
              </a:extLst>
            </p:cNvPr>
            <p:cNvSpPr/>
            <p:nvPr/>
          </p:nvSpPr>
          <p:spPr>
            <a:xfrm>
              <a:off x="1936751" y="6082595"/>
              <a:ext cx="1428617" cy="281353"/>
            </a:xfrm>
            <a:prstGeom prst="roundRect">
              <a:avLst/>
            </a:prstGeom>
            <a:solidFill>
              <a:srgbClr val="F7A6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dirty="0">
                  <a:solidFill>
                    <a:schemeClr val="bg1"/>
                  </a:solidFill>
                </a:rPr>
                <a:t>Umsetzungs-Meeting</a:t>
              </a:r>
              <a:endParaRPr lang="de-DE" sz="1000" b="1" dirty="0">
                <a:solidFill>
                  <a:schemeClr val="bg1"/>
                </a:solidFill>
              </a:endParaRPr>
            </a:p>
          </p:txBody>
        </p:sp>
      </p:grpSp>
      <p:grpSp>
        <p:nvGrpSpPr>
          <p:cNvPr id="74" name="Gruppieren 73">
            <a:extLst>
              <a:ext uri="{FF2B5EF4-FFF2-40B4-BE49-F238E27FC236}">
                <a16:creationId xmlns:a16="http://schemas.microsoft.com/office/drawing/2014/main" id="{BC3FC7E9-5E21-6C20-996F-FE84BEE2519B}"/>
              </a:ext>
            </a:extLst>
          </p:cNvPr>
          <p:cNvGrpSpPr/>
          <p:nvPr/>
        </p:nvGrpSpPr>
        <p:grpSpPr>
          <a:xfrm>
            <a:off x="6541295" y="4984341"/>
            <a:ext cx="1428618" cy="1379607"/>
            <a:chOff x="1936751" y="4984341"/>
            <a:chExt cx="1428618" cy="1379607"/>
          </a:xfrm>
        </p:grpSpPr>
        <p:sp>
          <p:nvSpPr>
            <p:cNvPr id="75" name="Abgerundetes Rechteck 74">
              <a:extLst>
                <a:ext uri="{FF2B5EF4-FFF2-40B4-BE49-F238E27FC236}">
                  <a16:creationId xmlns:a16="http://schemas.microsoft.com/office/drawing/2014/main" id="{DA995755-643E-7814-9DD3-D746608D10DB}"/>
                </a:ext>
              </a:extLst>
            </p:cNvPr>
            <p:cNvSpPr/>
            <p:nvPr/>
          </p:nvSpPr>
          <p:spPr>
            <a:xfrm>
              <a:off x="1936752" y="5310473"/>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8</a:t>
              </a:r>
              <a:endParaRPr lang="de-DE" sz="1000" b="1" dirty="0">
                <a:solidFill>
                  <a:schemeClr val="tx1"/>
                </a:solidFill>
              </a:endParaRPr>
            </a:p>
          </p:txBody>
        </p:sp>
        <p:sp>
          <p:nvSpPr>
            <p:cNvPr id="76" name="Abgerundetes Rechteck 75">
              <a:extLst>
                <a:ext uri="{FF2B5EF4-FFF2-40B4-BE49-F238E27FC236}">
                  <a16:creationId xmlns:a16="http://schemas.microsoft.com/office/drawing/2014/main" id="{4FF1C349-AB97-7082-D1A5-BA27ED5E6C0B}"/>
                </a:ext>
              </a:extLst>
            </p:cNvPr>
            <p:cNvSpPr/>
            <p:nvPr/>
          </p:nvSpPr>
          <p:spPr>
            <a:xfrm>
              <a:off x="1936752" y="5640565"/>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9</a:t>
              </a:r>
              <a:endParaRPr lang="de-DE" sz="1000" b="1" dirty="0">
                <a:solidFill>
                  <a:schemeClr val="tx1"/>
                </a:solidFill>
              </a:endParaRPr>
            </a:p>
          </p:txBody>
        </p:sp>
        <p:grpSp>
          <p:nvGrpSpPr>
            <p:cNvPr id="77" name="Gruppieren 76">
              <a:extLst>
                <a:ext uri="{FF2B5EF4-FFF2-40B4-BE49-F238E27FC236}">
                  <a16:creationId xmlns:a16="http://schemas.microsoft.com/office/drawing/2014/main" id="{5DA0F772-2B7C-3170-C54A-701DFAB91A9F}"/>
                </a:ext>
              </a:extLst>
            </p:cNvPr>
            <p:cNvGrpSpPr/>
            <p:nvPr/>
          </p:nvGrpSpPr>
          <p:grpSpPr>
            <a:xfrm>
              <a:off x="1936752" y="4984341"/>
              <a:ext cx="1428617" cy="868223"/>
              <a:chOff x="1336432" y="1377462"/>
              <a:chExt cx="1660061" cy="868223"/>
            </a:xfrm>
            <a:solidFill>
              <a:schemeClr val="accent5">
                <a:lumMod val="20000"/>
                <a:lumOff val="80000"/>
              </a:schemeClr>
            </a:solidFill>
          </p:grpSpPr>
          <p:sp>
            <p:nvSpPr>
              <p:cNvPr id="79" name="Abgerundetes Rechteck 78">
                <a:extLst>
                  <a:ext uri="{FF2B5EF4-FFF2-40B4-BE49-F238E27FC236}">
                    <a16:creationId xmlns:a16="http://schemas.microsoft.com/office/drawing/2014/main" id="{5B10AFBF-2D9B-85E6-D5E1-726EAB973EDF}"/>
                  </a:ext>
                </a:extLst>
              </p:cNvPr>
              <p:cNvSpPr/>
              <p:nvPr/>
            </p:nvSpPr>
            <p:spPr>
              <a:xfrm>
                <a:off x="1336432" y="1377462"/>
                <a:ext cx="1660061" cy="281353"/>
              </a:xfrm>
              <a:prstGeom prst="roundRect">
                <a:avLst/>
              </a:prstGeom>
              <a:grp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Prozess 7</a:t>
                </a:r>
              </a:p>
            </p:txBody>
          </p:sp>
          <p:sp>
            <p:nvSpPr>
              <p:cNvPr id="80" name="Rechteck 79">
                <a:extLst>
                  <a:ext uri="{FF2B5EF4-FFF2-40B4-BE49-F238E27FC236}">
                    <a16:creationId xmlns:a16="http://schemas.microsoft.com/office/drawing/2014/main" id="{A1D0F33F-74DA-DBAA-A9B3-962233DF81E2}"/>
                  </a:ext>
                </a:extLst>
              </p:cNvPr>
              <p:cNvSpPr/>
              <p:nvPr/>
            </p:nvSpPr>
            <p:spPr>
              <a:xfrm>
                <a:off x="2754334" y="1446139"/>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81" name="Rechteck 80">
                <a:extLst>
                  <a:ext uri="{FF2B5EF4-FFF2-40B4-BE49-F238E27FC236}">
                    <a16:creationId xmlns:a16="http://schemas.microsoft.com/office/drawing/2014/main" id="{33D3D7AC-EE09-059B-A335-8D4B62E737B7}"/>
                  </a:ext>
                </a:extLst>
              </p:cNvPr>
              <p:cNvSpPr/>
              <p:nvPr/>
            </p:nvSpPr>
            <p:spPr>
              <a:xfrm>
                <a:off x="2754333" y="1774251"/>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82" name="Rechteck 81">
                <a:extLst>
                  <a:ext uri="{FF2B5EF4-FFF2-40B4-BE49-F238E27FC236}">
                    <a16:creationId xmlns:a16="http://schemas.microsoft.com/office/drawing/2014/main" id="{E28A6350-10FA-A4E4-B712-DD9EABD3700C}"/>
                  </a:ext>
                </a:extLst>
              </p:cNvPr>
              <p:cNvSpPr/>
              <p:nvPr/>
            </p:nvSpPr>
            <p:spPr>
              <a:xfrm>
                <a:off x="2754334" y="2101685"/>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sp>
          <p:nvSpPr>
            <p:cNvPr id="78" name="Abgerundetes Rechteck 77">
              <a:extLst>
                <a:ext uri="{FF2B5EF4-FFF2-40B4-BE49-F238E27FC236}">
                  <a16:creationId xmlns:a16="http://schemas.microsoft.com/office/drawing/2014/main" id="{B1541148-EC60-04BE-7A65-1F2E5DD4F46C}"/>
                </a:ext>
              </a:extLst>
            </p:cNvPr>
            <p:cNvSpPr/>
            <p:nvPr/>
          </p:nvSpPr>
          <p:spPr>
            <a:xfrm>
              <a:off x="1936751" y="6082595"/>
              <a:ext cx="1428617" cy="281353"/>
            </a:xfrm>
            <a:prstGeom prst="roundRect">
              <a:avLst/>
            </a:prstGeom>
            <a:solidFill>
              <a:srgbClr val="F7A6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dirty="0">
                  <a:solidFill>
                    <a:schemeClr val="bg1"/>
                  </a:solidFill>
                </a:rPr>
                <a:t>Umsetzungs-Meeting</a:t>
              </a:r>
              <a:endParaRPr lang="de-DE" sz="1000" b="1" dirty="0">
                <a:solidFill>
                  <a:schemeClr val="bg1"/>
                </a:solidFill>
              </a:endParaRPr>
            </a:p>
          </p:txBody>
        </p:sp>
      </p:grpSp>
      <p:sp>
        <p:nvSpPr>
          <p:cNvPr id="83" name="Rechteck 82">
            <a:extLst>
              <a:ext uri="{FF2B5EF4-FFF2-40B4-BE49-F238E27FC236}">
                <a16:creationId xmlns:a16="http://schemas.microsoft.com/office/drawing/2014/main" id="{AE905AC5-A052-0262-0C67-94391111DE2D}"/>
              </a:ext>
            </a:extLst>
          </p:cNvPr>
          <p:cNvSpPr/>
          <p:nvPr/>
        </p:nvSpPr>
        <p:spPr>
          <a:xfrm>
            <a:off x="1879865" y="1243182"/>
            <a:ext cx="1536039" cy="37213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1. Quartal</a:t>
            </a:r>
          </a:p>
        </p:txBody>
      </p:sp>
      <p:sp>
        <p:nvSpPr>
          <p:cNvPr id="84" name="Rechteck 83">
            <a:extLst>
              <a:ext uri="{FF2B5EF4-FFF2-40B4-BE49-F238E27FC236}">
                <a16:creationId xmlns:a16="http://schemas.microsoft.com/office/drawing/2014/main" id="{4B8627E3-71EA-BEB0-CE02-0D12F3536443}"/>
              </a:ext>
            </a:extLst>
          </p:cNvPr>
          <p:cNvSpPr/>
          <p:nvPr/>
        </p:nvSpPr>
        <p:spPr>
          <a:xfrm>
            <a:off x="3415904" y="1243182"/>
            <a:ext cx="1536039" cy="37213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2. Quartal</a:t>
            </a:r>
          </a:p>
        </p:txBody>
      </p:sp>
      <p:sp>
        <p:nvSpPr>
          <p:cNvPr id="85" name="Rechteck 84">
            <a:extLst>
              <a:ext uri="{FF2B5EF4-FFF2-40B4-BE49-F238E27FC236}">
                <a16:creationId xmlns:a16="http://schemas.microsoft.com/office/drawing/2014/main" id="{26EF3AEE-3EB4-7730-ED22-E13A0BE2DB7C}"/>
              </a:ext>
            </a:extLst>
          </p:cNvPr>
          <p:cNvSpPr/>
          <p:nvPr/>
        </p:nvSpPr>
        <p:spPr>
          <a:xfrm>
            <a:off x="4951942" y="1243182"/>
            <a:ext cx="1536039" cy="37213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3. Quartal</a:t>
            </a:r>
          </a:p>
        </p:txBody>
      </p:sp>
      <p:sp>
        <p:nvSpPr>
          <p:cNvPr id="86" name="Rechteck 85">
            <a:extLst>
              <a:ext uri="{FF2B5EF4-FFF2-40B4-BE49-F238E27FC236}">
                <a16:creationId xmlns:a16="http://schemas.microsoft.com/office/drawing/2014/main" id="{89C02095-2E00-EDA9-FEEA-9884661F24DB}"/>
              </a:ext>
            </a:extLst>
          </p:cNvPr>
          <p:cNvSpPr/>
          <p:nvPr/>
        </p:nvSpPr>
        <p:spPr>
          <a:xfrm>
            <a:off x="6487981" y="1243182"/>
            <a:ext cx="1536039" cy="37213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4. Quartal</a:t>
            </a:r>
          </a:p>
        </p:txBody>
      </p:sp>
      <p:grpSp>
        <p:nvGrpSpPr>
          <p:cNvPr id="11" name="Gruppieren 10">
            <a:extLst>
              <a:ext uri="{FF2B5EF4-FFF2-40B4-BE49-F238E27FC236}">
                <a16:creationId xmlns:a16="http://schemas.microsoft.com/office/drawing/2014/main" id="{34302DC8-DEBE-38CA-1EA6-784DAC254391}"/>
              </a:ext>
            </a:extLst>
          </p:cNvPr>
          <p:cNvGrpSpPr/>
          <p:nvPr/>
        </p:nvGrpSpPr>
        <p:grpSpPr>
          <a:xfrm>
            <a:off x="387378" y="4988863"/>
            <a:ext cx="1428618" cy="1379607"/>
            <a:chOff x="1936751" y="4984341"/>
            <a:chExt cx="1428618" cy="1379607"/>
          </a:xfrm>
        </p:grpSpPr>
        <p:sp>
          <p:nvSpPr>
            <p:cNvPr id="12" name="Abgerundetes Rechteck 11">
              <a:extLst>
                <a:ext uri="{FF2B5EF4-FFF2-40B4-BE49-F238E27FC236}">
                  <a16:creationId xmlns:a16="http://schemas.microsoft.com/office/drawing/2014/main" id="{BEEA7951-BB99-9435-0E03-CEB7BB162682}"/>
                </a:ext>
              </a:extLst>
            </p:cNvPr>
            <p:cNvSpPr/>
            <p:nvPr/>
          </p:nvSpPr>
          <p:spPr>
            <a:xfrm>
              <a:off x="1936752" y="5310473"/>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Maßnahmen-Plan</a:t>
              </a:r>
              <a:endParaRPr lang="de-DE" sz="1000" b="1" dirty="0">
                <a:solidFill>
                  <a:schemeClr val="tx1"/>
                </a:solidFill>
              </a:endParaRPr>
            </a:p>
          </p:txBody>
        </p:sp>
        <p:sp>
          <p:nvSpPr>
            <p:cNvPr id="15" name="Abgerundetes Rechteck 14">
              <a:extLst>
                <a:ext uri="{FF2B5EF4-FFF2-40B4-BE49-F238E27FC236}">
                  <a16:creationId xmlns:a16="http://schemas.microsoft.com/office/drawing/2014/main" id="{159EF47E-10AC-ACA3-0A23-1D13A1E19E5A}"/>
                </a:ext>
              </a:extLst>
            </p:cNvPr>
            <p:cNvSpPr/>
            <p:nvPr/>
          </p:nvSpPr>
          <p:spPr>
            <a:xfrm>
              <a:off x="1936752" y="5640565"/>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Aktions-Plan</a:t>
              </a:r>
              <a:endParaRPr lang="de-DE" sz="1000" b="1" dirty="0">
                <a:solidFill>
                  <a:schemeClr val="tx1"/>
                </a:solidFill>
              </a:endParaRPr>
            </a:p>
          </p:txBody>
        </p:sp>
        <p:grpSp>
          <p:nvGrpSpPr>
            <p:cNvPr id="17" name="Gruppieren 16">
              <a:extLst>
                <a:ext uri="{FF2B5EF4-FFF2-40B4-BE49-F238E27FC236}">
                  <a16:creationId xmlns:a16="http://schemas.microsoft.com/office/drawing/2014/main" id="{C8342D6B-78A7-DED5-E8D0-FE2EEFD00DEF}"/>
                </a:ext>
              </a:extLst>
            </p:cNvPr>
            <p:cNvGrpSpPr/>
            <p:nvPr/>
          </p:nvGrpSpPr>
          <p:grpSpPr>
            <a:xfrm>
              <a:off x="1936752" y="4984341"/>
              <a:ext cx="1428617" cy="868223"/>
              <a:chOff x="1336432" y="1377462"/>
              <a:chExt cx="1660061" cy="868223"/>
            </a:xfrm>
            <a:solidFill>
              <a:schemeClr val="accent5">
                <a:lumMod val="20000"/>
                <a:lumOff val="80000"/>
              </a:schemeClr>
            </a:solidFill>
          </p:grpSpPr>
          <p:sp>
            <p:nvSpPr>
              <p:cNvPr id="22" name="Abgerundetes Rechteck 21">
                <a:extLst>
                  <a:ext uri="{FF2B5EF4-FFF2-40B4-BE49-F238E27FC236}">
                    <a16:creationId xmlns:a16="http://schemas.microsoft.com/office/drawing/2014/main" id="{8936790D-7C2F-3F2F-7B29-3AA4EDA0B35D}"/>
                  </a:ext>
                </a:extLst>
              </p:cNvPr>
              <p:cNvSpPr/>
              <p:nvPr/>
            </p:nvSpPr>
            <p:spPr>
              <a:xfrm>
                <a:off x="1336432" y="1377462"/>
                <a:ext cx="1660061" cy="281353"/>
              </a:xfrm>
              <a:prstGeom prst="roundRect">
                <a:avLst/>
              </a:prstGeom>
              <a:grp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Ziele und Strategie</a:t>
                </a:r>
              </a:p>
            </p:txBody>
          </p:sp>
          <p:sp>
            <p:nvSpPr>
              <p:cNvPr id="30" name="Rechteck 29">
                <a:extLst>
                  <a:ext uri="{FF2B5EF4-FFF2-40B4-BE49-F238E27FC236}">
                    <a16:creationId xmlns:a16="http://schemas.microsoft.com/office/drawing/2014/main" id="{1615612C-EDAE-2985-FEFC-C905E82D4383}"/>
                  </a:ext>
                </a:extLst>
              </p:cNvPr>
              <p:cNvSpPr/>
              <p:nvPr/>
            </p:nvSpPr>
            <p:spPr>
              <a:xfrm>
                <a:off x="2754334" y="1446139"/>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35" name="Rechteck 34">
                <a:extLst>
                  <a:ext uri="{FF2B5EF4-FFF2-40B4-BE49-F238E27FC236}">
                    <a16:creationId xmlns:a16="http://schemas.microsoft.com/office/drawing/2014/main" id="{0115EC36-005A-7C5D-DA0C-C3A0A2BF87F6}"/>
                  </a:ext>
                </a:extLst>
              </p:cNvPr>
              <p:cNvSpPr/>
              <p:nvPr/>
            </p:nvSpPr>
            <p:spPr>
              <a:xfrm>
                <a:off x="2754333" y="1774251"/>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36" name="Rechteck 35">
                <a:extLst>
                  <a:ext uri="{FF2B5EF4-FFF2-40B4-BE49-F238E27FC236}">
                    <a16:creationId xmlns:a16="http://schemas.microsoft.com/office/drawing/2014/main" id="{8B05A539-CD02-B7BF-EC62-CD59A6A98824}"/>
                  </a:ext>
                </a:extLst>
              </p:cNvPr>
              <p:cNvSpPr/>
              <p:nvPr/>
            </p:nvSpPr>
            <p:spPr>
              <a:xfrm>
                <a:off x="2754334" y="2101685"/>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sp>
          <p:nvSpPr>
            <p:cNvPr id="21" name="Abgerundetes Rechteck 20">
              <a:extLst>
                <a:ext uri="{FF2B5EF4-FFF2-40B4-BE49-F238E27FC236}">
                  <a16:creationId xmlns:a16="http://schemas.microsoft.com/office/drawing/2014/main" id="{9E2E028C-9EA7-B14A-33F3-BE857FB2FEBA}"/>
                </a:ext>
              </a:extLst>
            </p:cNvPr>
            <p:cNvSpPr/>
            <p:nvPr/>
          </p:nvSpPr>
          <p:spPr>
            <a:xfrm>
              <a:off x="1936751" y="6082595"/>
              <a:ext cx="1428617" cy="281353"/>
            </a:xfrm>
            <a:prstGeom prst="roundRect">
              <a:avLst/>
            </a:prstGeom>
            <a:solidFill>
              <a:srgbClr val="F7A6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bg1"/>
                  </a:solidFill>
                </a:rPr>
                <a:t>Kickoff</a:t>
              </a:r>
              <a:endParaRPr lang="de-DE" sz="1000" b="1" dirty="0">
                <a:solidFill>
                  <a:schemeClr val="bg1"/>
                </a:solidFill>
              </a:endParaRPr>
            </a:p>
          </p:txBody>
        </p:sp>
      </p:grpSp>
      <p:sp>
        <p:nvSpPr>
          <p:cNvPr id="38" name="Textfeld 37">
            <a:extLst>
              <a:ext uri="{FF2B5EF4-FFF2-40B4-BE49-F238E27FC236}">
                <a16:creationId xmlns:a16="http://schemas.microsoft.com/office/drawing/2014/main" id="{B2DCA5CC-E5C8-108B-AFF8-9F0AF3A42FDC}"/>
              </a:ext>
            </a:extLst>
          </p:cNvPr>
          <p:cNvSpPr txBox="1"/>
          <p:nvPr/>
        </p:nvSpPr>
        <p:spPr>
          <a:xfrm>
            <a:off x="1066800" y="2268071"/>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39" name="Gruppieren 38">
            <a:extLst>
              <a:ext uri="{FF2B5EF4-FFF2-40B4-BE49-F238E27FC236}">
                <a16:creationId xmlns:a16="http://schemas.microsoft.com/office/drawing/2014/main" id="{B3C5D39A-6D27-ADCB-4E8A-FECC7E6DB2B2}"/>
              </a:ext>
            </a:extLst>
          </p:cNvPr>
          <p:cNvGrpSpPr/>
          <p:nvPr/>
        </p:nvGrpSpPr>
        <p:grpSpPr>
          <a:xfrm>
            <a:off x="8090003" y="4967396"/>
            <a:ext cx="1428618" cy="1379607"/>
            <a:chOff x="1936751" y="4984341"/>
            <a:chExt cx="1428618" cy="1379607"/>
          </a:xfrm>
        </p:grpSpPr>
        <p:sp>
          <p:nvSpPr>
            <p:cNvPr id="43" name="Abgerundetes Rechteck 42">
              <a:extLst>
                <a:ext uri="{FF2B5EF4-FFF2-40B4-BE49-F238E27FC236}">
                  <a16:creationId xmlns:a16="http://schemas.microsoft.com/office/drawing/2014/main" id="{6B749A9C-915E-7B15-07AF-FCC9B4DD57FD}"/>
                </a:ext>
              </a:extLst>
            </p:cNvPr>
            <p:cNvSpPr/>
            <p:nvPr/>
          </p:nvSpPr>
          <p:spPr>
            <a:xfrm>
              <a:off x="1936752" y="5310473"/>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Konzept 2. Jahr</a:t>
              </a:r>
              <a:endParaRPr lang="de-DE" sz="1000" b="1" dirty="0">
                <a:solidFill>
                  <a:schemeClr val="tx1"/>
                </a:solidFill>
              </a:endParaRPr>
            </a:p>
          </p:txBody>
        </p:sp>
        <p:sp>
          <p:nvSpPr>
            <p:cNvPr id="45" name="Abgerundetes Rechteck 44">
              <a:extLst>
                <a:ext uri="{FF2B5EF4-FFF2-40B4-BE49-F238E27FC236}">
                  <a16:creationId xmlns:a16="http://schemas.microsoft.com/office/drawing/2014/main" id="{07325C84-2D83-0308-63F8-5A1FC519ABB2}"/>
                </a:ext>
              </a:extLst>
            </p:cNvPr>
            <p:cNvSpPr/>
            <p:nvPr/>
          </p:nvSpPr>
          <p:spPr>
            <a:xfrm>
              <a:off x="1936752" y="5640565"/>
              <a:ext cx="1428617" cy="281353"/>
            </a:xfrm>
            <a:prstGeom prst="round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Aktions-Plan</a:t>
              </a:r>
              <a:endParaRPr lang="de-DE" sz="1000" b="1" dirty="0">
                <a:solidFill>
                  <a:schemeClr val="tx1"/>
                </a:solidFill>
              </a:endParaRPr>
            </a:p>
          </p:txBody>
        </p:sp>
        <p:grpSp>
          <p:nvGrpSpPr>
            <p:cNvPr id="46" name="Gruppieren 45">
              <a:extLst>
                <a:ext uri="{FF2B5EF4-FFF2-40B4-BE49-F238E27FC236}">
                  <a16:creationId xmlns:a16="http://schemas.microsoft.com/office/drawing/2014/main" id="{96F4D649-A259-EB7E-7F2B-792F0069D6A7}"/>
                </a:ext>
              </a:extLst>
            </p:cNvPr>
            <p:cNvGrpSpPr/>
            <p:nvPr/>
          </p:nvGrpSpPr>
          <p:grpSpPr>
            <a:xfrm>
              <a:off x="1936752" y="4984341"/>
              <a:ext cx="1428617" cy="868223"/>
              <a:chOff x="1336432" y="1377462"/>
              <a:chExt cx="1660061" cy="868223"/>
            </a:xfrm>
            <a:solidFill>
              <a:schemeClr val="accent5">
                <a:lumMod val="20000"/>
                <a:lumOff val="80000"/>
              </a:schemeClr>
            </a:solidFill>
          </p:grpSpPr>
          <p:sp>
            <p:nvSpPr>
              <p:cNvPr id="48" name="Abgerundetes Rechteck 47">
                <a:extLst>
                  <a:ext uri="{FF2B5EF4-FFF2-40B4-BE49-F238E27FC236}">
                    <a16:creationId xmlns:a16="http://schemas.microsoft.com/office/drawing/2014/main" id="{6CFB959A-D0F1-B898-DB77-177357CDDC85}"/>
                  </a:ext>
                </a:extLst>
              </p:cNvPr>
              <p:cNvSpPr/>
              <p:nvPr/>
            </p:nvSpPr>
            <p:spPr>
              <a:xfrm>
                <a:off x="1336432" y="1377462"/>
                <a:ext cx="1660061" cy="281353"/>
              </a:xfrm>
              <a:prstGeom prst="roundRect">
                <a:avLst/>
              </a:prstGeom>
              <a:grp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l">
                  <a:spcBef>
                    <a:spcPts val="600"/>
                  </a:spcBef>
                </a:pPr>
                <a:r>
                  <a:rPr lang="de-DE" sz="1000" dirty="0">
                    <a:solidFill>
                      <a:schemeClr val="tx1"/>
                    </a:solidFill>
                  </a:rPr>
                  <a:t>Ziele</a:t>
                </a:r>
              </a:p>
            </p:txBody>
          </p:sp>
          <p:sp>
            <p:nvSpPr>
              <p:cNvPr id="49" name="Rechteck 48">
                <a:extLst>
                  <a:ext uri="{FF2B5EF4-FFF2-40B4-BE49-F238E27FC236}">
                    <a16:creationId xmlns:a16="http://schemas.microsoft.com/office/drawing/2014/main" id="{1B97836C-0588-ED65-EA4A-2669D64D9D60}"/>
                  </a:ext>
                </a:extLst>
              </p:cNvPr>
              <p:cNvSpPr/>
              <p:nvPr/>
            </p:nvSpPr>
            <p:spPr>
              <a:xfrm>
                <a:off x="2754334" y="1446139"/>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50" name="Rechteck 49">
                <a:extLst>
                  <a:ext uri="{FF2B5EF4-FFF2-40B4-BE49-F238E27FC236}">
                    <a16:creationId xmlns:a16="http://schemas.microsoft.com/office/drawing/2014/main" id="{5E201F24-9DA0-B0C1-7592-383524B2ECC8}"/>
                  </a:ext>
                </a:extLst>
              </p:cNvPr>
              <p:cNvSpPr/>
              <p:nvPr/>
            </p:nvSpPr>
            <p:spPr>
              <a:xfrm>
                <a:off x="2754333" y="1774251"/>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51" name="Rechteck 50">
                <a:extLst>
                  <a:ext uri="{FF2B5EF4-FFF2-40B4-BE49-F238E27FC236}">
                    <a16:creationId xmlns:a16="http://schemas.microsoft.com/office/drawing/2014/main" id="{4F6F39FA-07F8-178C-C7C6-B976EE2B6353}"/>
                  </a:ext>
                </a:extLst>
              </p:cNvPr>
              <p:cNvSpPr/>
              <p:nvPr/>
            </p:nvSpPr>
            <p:spPr>
              <a:xfrm>
                <a:off x="2754334" y="2101685"/>
                <a:ext cx="167329" cy="1440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sp>
          <p:nvSpPr>
            <p:cNvPr id="47" name="Abgerundetes Rechteck 46">
              <a:extLst>
                <a:ext uri="{FF2B5EF4-FFF2-40B4-BE49-F238E27FC236}">
                  <a16:creationId xmlns:a16="http://schemas.microsoft.com/office/drawing/2014/main" id="{FF3BD125-3AF0-E1DE-423F-BABD4F0BA54B}"/>
                </a:ext>
              </a:extLst>
            </p:cNvPr>
            <p:cNvSpPr/>
            <p:nvPr/>
          </p:nvSpPr>
          <p:spPr>
            <a:xfrm>
              <a:off x="1936751" y="6082595"/>
              <a:ext cx="1428617" cy="281353"/>
            </a:xfrm>
            <a:prstGeom prst="roundRect">
              <a:avLst/>
            </a:prstGeom>
            <a:solidFill>
              <a:srgbClr val="F7A6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spcBef>
                  <a:spcPts val="600"/>
                </a:spcBef>
              </a:pPr>
              <a:r>
                <a:rPr lang="de-DE" sz="1000" dirty="0">
                  <a:solidFill>
                    <a:schemeClr val="bg1"/>
                  </a:solidFill>
                </a:rPr>
                <a:t>Umsetzungs-Meeting</a:t>
              </a:r>
              <a:endParaRPr lang="de-DE" sz="1000" b="1" dirty="0">
                <a:solidFill>
                  <a:schemeClr val="bg1"/>
                </a:solidFill>
              </a:endParaRPr>
            </a:p>
          </p:txBody>
        </p:sp>
      </p:grpSp>
    </p:spTree>
    <p:extLst>
      <p:ext uri="{BB962C8B-B14F-4D97-AF65-F5344CB8AC3E}">
        <p14:creationId xmlns:p14="http://schemas.microsoft.com/office/powerpoint/2010/main" val="5282530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F7F1C-6FA6-E7E6-A549-5CEB67A8825E}"/>
            </a:ext>
          </a:extLst>
        </p:cNvPr>
        <p:cNvGrpSpPr/>
        <p:nvPr/>
      </p:nvGrpSpPr>
      <p:grpSpPr>
        <a:xfrm>
          <a:off x="0" y="0"/>
          <a:ext cx="0" cy="0"/>
          <a:chOff x="0" y="0"/>
          <a:chExt cx="0" cy="0"/>
        </a:xfrm>
      </p:grpSpPr>
      <p:sp>
        <p:nvSpPr>
          <p:cNvPr id="15" name="Abgerundetes Rechteck 14">
            <a:extLst>
              <a:ext uri="{FF2B5EF4-FFF2-40B4-BE49-F238E27FC236}">
                <a16:creationId xmlns:a16="http://schemas.microsoft.com/office/drawing/2014/main" id="{9B0D5E18-9CBD-D324-11E5-EBCD224C59D5}"/>
              </a:ext>
            </a:extLst>
          </p:cNvPr>
          <p:cNvSpPr/>
          <p:nvPr/>
        </p:nvSpPr>
        <p:spPr>
          <a:xfrm>
            <a:off x="344488" y="2280150"/>
            <a:ext cx="2163068" cy="3994669"/>
          </a:xfrm>
          <a:prstGeom prst="roundRect">
            <a:avLst>
              <a:gd name="adj" fmla="val 1963"/>
            </a:avLst>
          </a:prstGeom>
          <a:solidFill>
            <a:schemeClr val="bg1"/>
          </a:solidFill>
          <a:ln w="10386" cap="flat">
            <a:solidFill>
              <a:schemeClr val="bg1">
                <a:lumMod val="75000"/>
              </a:schemeClr>
            </a:solidFill>
            <a:prstDash val="solid"/>
            <a:miter/>
          </a:ln>
        </p:spPr>
        <p:txBody>
          <a:bodyPr vert="horz" rtlCol="0" anchor="t"/>
          <a:lstStyle/>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Beratung &amp; Coaching</a:t>
            </a:r>
          </a:p>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Digitalisierung und Automatisierung</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endPar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Neukundengewinnung</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Vertrieb</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Kundenbetreuung</a:t>
            </a: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Strategie mit KI</a:t>
            </a:r>
          </a:p>
          <a:p>
            <a:pPr algn="ctr"/>
            <a:endPar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endPar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ab 1.980,- EUR</a:t>
            </a:r>
          </a:p>
        </p:txBody>
      </p:sp>
      <p:sp>
        <p:nvSpPr>
          <p:cNvPr id="45" name="Abgerundetes Rechteck 44">
            <a:extLst>
              <a:ext uri="{FF2B5EF4-FFF2-40B4-BE49-F238E27FC236}">
                <a16:creationId xmlns:a16="http://schemas.microsoft.com/office/drawing/2014/main" id="{8FDACC81-B052-C787-3B3C-3617C3CE4094}"/>
              </a:ext>
            </a:extLst>
          </p:cNvPr>
          <p:cNvSpPr/>
          <p:nvPr/>
        </p:nvSpPr>
        <p:spPr>
          <a:xfrm>
            <a:off x="2687555" y="2280152"/>
            <a:ext cx="6861579" cy="1883054"/>
          </a:xfrm>
          <a:prstGeom prst="roundRect">
            <a:avLst>
              <a:gd name="adj" fmla="val 3125"/>
            </a:avLst>
          </a:prstGeom>
          <a:solidFill>
            <a:schemeClr val="accent4">
              <a:lumMod val="20000"/>
              <a:lumOff val="80000"/>
            </a:schemeClr>
          </a:solidFill>
          <a:ln w="10386" cap="flat">
            <a:solidFill>
              <a:srgbClr val="F7A600"/>
            </a:solidFill>
            <a:prstDash val="solid"/>
            <a:miter/>
          </a:ln>
        </p:spPr>
        <p:txBody>
          <a:bodyPr vert="horz" rtlCol="0" anchor="t"/>
          <a:lstStyle/>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Digitalisierungs-Begleitung</a:t>
            </a:r>
            <a:b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b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Starter-Programm</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Business-Programm</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Enterprise-Programm</a:t>
            </a:r>
          </a:p>
          <a:p>
            <a:pPr algn="ctr"/>
            <a:endPar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ab 500,- EUR / Monat</a:t>
            </a:r>
          </a:p>
        </p:txBody>
      </p:sp>
      <p:sp>
        <p:nvSpPr>
          <p:cNvPr id="3" name="Fußzeilenplatzhalter 2">
            <a:extLst>
              <a:ext uri="{FF2B5EF4-FFF2-40B4-BE49-F238E27FC236}">
                <a16:creationId xmlns:a16="http://schemas.microsoft.com/office/drawing/2014/main" id="{AB868690-188A-BA12-115F-99D95DFFA828}"/>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B4CB212C-48D5-CC28-9992-3116F977FF71}"/>
              </a:ext>
            </a:extLst>
          </p:cNvPr>
          <p:cNvSpPr>
            <a:spLocks noGrp="1"/>
          </p:cNvSpPr>
          <p:nvPr>
            <p:ph type="sldNum" sz="quarter" idx="12"/>
          </p:nvPr>
        </p:nvSpPr>
        <p:spPr/>
        <p:txBody>
          <a:bodyPr/>
          <a:lstStyle/>
          <a:p>
            <a:r>
              <a:rPr lang="de-DE" dirty="0"/>
              <a:t>| </a:t>
            </a:r>
            <a:fld id="{9B27871B-0A92-486B-8675-F9E98A4A52EF}" type="slidenum">
              <a:rPr lang="de-DE" smtClean="0"/>
              <a:pPr/>
              <a:t>48</a:t>
            </a:fld>
            <a:endParaRPr lang="de-DE" dirty="0"/>
          </a:p>
        </p:txBody>
      </p:sp>
      <p:sp>
        <p:nvSpPr>
          <p:cNvPr id="2" name="Datumsplatzhalter 1">
            <a:extLst>
              <a:ext uri="{FF2B5EF4-FFF2-40B4-BE49-F238E27FC236}">
                <a16:creationId xmlns:a16="http://schemas.microsoft.com/office/drawing/2014/main" id="{091C700B-2AB6-C10C-595F-2378485B6E12}"/>
              </a:ext>
            </a:extLst>
          </p:cNvPr>
          <p:cNvSpPr>
            <a:spLocks noGrp="1"/>
          </p:cNvSpPr>
          <p:nvPr>
            <p:ph type="dt" sz="half" idx="10"/>
          </p:nvPr>
        </p:nvSpPr>
        <p:spPr>
          <a:xfrm>
            <a:off x="346074" y="6524625"/>
            <a:ext cx="4606925" cy="333377"/>
          </a:xfrm>
        </p:spPr>
        <p:txBody>
          <a:bodyPr/>
          <a:lstStyle/>
          <a:p>
            <a:r>
              <a:rPr lang="de-DE"/>
              <a:t>Kunden gewinnen mit Ads</a:t>
            </a:r>
            <a:endParaRPr lang="de-DE" dirty="0"/>
          </a:p>
        </p:txBody>
      </p:sp>
      <p:sp>
        <p:nvSpPr>
          <p:cNvPr id="11" name="Titel 25">
            <a:extLst>
              <a:ext uri="{FF2B5EF4-FFF2-40B4-BE49-F238E27FC236}">
                <a16:creationId xmlns:a16="http://schemas.microsoft.com/office/drawing/2014/main" id="{0D1825F4-35AC-1C60-D4AE-443ED07EE2F6}"/>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Schritte der Zusammenarbeit</a:t>
            </a:r>
          </a:p>
        </p:txBody>
      </p:sp>
      <p:sp>
        <p:nvSpPr>
          <p:cNvPr id="12" name="Titel 25">
            <a:extLst>
              <a:ext uri="{FF2B5EF4-FFF2-40B4-BE49-F238E27FC236}">
                <a16:creationId xmlns:a16="http://schemas.microsoft.com/office/drawing/2014/main" id="{E94128C5-4F2C-90C7-EDD2-953BAE10B542}"/>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42208595-D1AE-8E51-075B-A4397E108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Abgerundetes Rechteck 4">
            <a:extLst>
              <a:ext uri="{FF2B5EF4-FFF2-40B4-BE49-F238E27FC236}">
                <a16:creationId xmlns:a16="http://schemas.microsoft.com/office/drawing/2014/main" id="{84A62B1F-501B-8B89-194F-906C52D80F88}"/>
              </a:ext>
            </a:extLst>
          </p:cNvPr>
          <p:cNvSpPr/>
          <p:nvPr/>
        </p:nvSpPr>
        <p:spPr>
          <a:xfrm>
            <a:off x="344487" y="975824"/>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Kunden mit System</a:t>
            </a:r>
          </a:p>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Buch</a:t>
            </a:r>
          </a:p>
        </p:txBody>
      </p:sp>
      <p:sp>
        <p:nvSpPr>
          <p:cNvPr id="16" name="Abgerundetes Rechteck 15">
            <a:extLst>
              <a:ext uri="{FF2B5EF4-FFF2-40B4-BE49-F238E27FC236}">
                <a16:creationId xmlns:a16="http://schemas.microsoft.com/office/drawing/2014/main" id="{FE2174FE-B93F-F9C9-F0AF-E5818D042693}"/>
              </a:ext>
            </a:extLst>
          </p:cNvPr>
          <p:cNvSpPr/>
          <p:nvPr/>
        </p:nvSpPr>
        <p:spPr>
          <a:xfrm>
            <a:off x="2687555" y="975824"/>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Kunden mit System</a:t>
            </a:r>
            <a:b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b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Workshop</a:t>
            </a:r>
          </a:p>
        </p:txBody>
      </p:sp>
      <p:sp>
        <p:nvSpPr>
          <p:cNvPr id="17" name="Abgerundetes Rechteck 16">
            <a:extLst>
              <a:ext uri="{FF2B5EF4-FFF2-40B4-BE49-F238E27FC236}">
                <a16:creationId xmlns:a16="http://schemas.microsoft.com/office/drawing/2014/main" id="{28232AF1-CA65-D59A-85BB-2CF5B612B899}"/>
              </a:ext>
            </a:extLst>
          </p:cNvPr>
          <p:cNvSpPr/>
          <p:nvPr/>
        </p:nvSpPr>
        <p:spPr>
          <a:xfrm>
            <a:off x="5030623" y="975824"/>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Das perfekt digitalisierte Unternehmen</a:t>
            </a: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Workshop</a:t>
            </a:r>
          </a:p>
        </p:txBody>
      </p:sp>
      <p:sp>
        <p:nvSpPr>
          <p:cNvPr id="21" name="Abgerundetes Rechteck 20">
            <a:extLst>
              <a:ext uri="{FF2B5EF4-FFF2-40B4-BE49-F238E27FC236}">
                <a16:creationId xmlns:a16="http://schemas.microsoft.com/office/drawing/2014/main" id="{1D7EDD0A-E326-3526-B0D8-D0CC03D1B98E}"/>
              </a:ext>
            </a:extLst>
          </p:cNvPr>
          <p:cNvSpPr/>
          <p:nvPr/>
        </p:nvSpPr>
        <p:spPr>
          <a:xfrm>
            <a:off x="2680818" y="4391766"/>
            <a:ext cx="6880696" cy="1883054"/>
          </a:xfrm>
          <a:prstGeom prst="roundRect">
            <a:avLst>
              <a:gd name="adj" fmla="val 1849"/>
            </a:avLst>
          </a:prstGeom>
          <a:solidFill>
            <a:schemeClr val="accent5">
              <a:lumMod val="20000"/>
              <a:lumOff val="80000"/>
            </a:schemeClr>
          </a:solidFill>
          <a:ln w="10386" cap="flat">
            <a:solidFill>
              <a:srgbClr val="44536F"/>
            </a:solidFill>
            <a:prstDash val="solid"/>
            <a:miter/>
          </a:ln>
        </p:spPr>
        <p:txBody>
          <a:bodyPr vert="horz" rtlCol="0" anchor="t"/>
          <a:lstStyle/>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Situative technische Umsetzungs-Unterstützung</a:t>
            </a:r>
          </a:p>
          <a:p>
            <a:pPr algn="ct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Best-Practice-Lösungen / KI-Lösungen</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 Individuelle Lösungen</a:t>
            </a: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Support / Coaching &amp; Schulung</a:t>
            </a:r>
          </a:p>
          <a:p>
            <a:pPr algn="ctr"/>
            <a:endPar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ab 500,- EUR </a:t>
            </a:r>
          </a:p>
        </p:txBody>
      </p:sp>
      <p:sp>
        <p:nvSpPr>
          <p:cNvPr id="9" name="Abgerundetes Rechteck 8">
            <a:extLst>
              <a:ext uri="{FF2B5EF4-FFF2-40B4-BE49-F238E27FC236}">
                <a16:creationId xmlns:a16="http://schemas.microsoft.com/office/drawing/2014/main" id="{13D6FC77-3DC3-1CA0-6444-2B95BD5D47EA}"/>
              </a:ext>
            </a:extLst>
          </p:cNvPr>
          <p:cNvSpPr/>
          <p:nvPr/>
        </p:nvSpPr>
        <p:spPr>
          <a:xfrm>
            <a:off x="7373694" y="985316"/>
            <a:ext cx="2163068" cy="1075767"/>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Zoho CRM</a:t>
            </a:r>
            <a:b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Präsentation</a:t>
            </a:r>
          </a:p>
          <a:p>
            <a:pPr algn="ctr"/>
            <a:b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b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Webinar</a:t>
            </a:r>
          </a:p>
        </p:txBody>
      </p:sp>
    </p:spTree>
    <p:extLst>
      <p:ext uri="{BB962C8B-B14F-4D97-AF65-F5344CB8AC3E}">
        <p14:creationId xmlns:p14="http://schemas.microsoft.com/office/powerpoint/2010/main" val="19974741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0280E-EFF3-57E4-94D2-E7A62582E02B}"/>
            </a:ext>
          </a:extLst>
        </p:cNvPr>
        <p:cNvGrpSpPr/>
        <p:nvPr/>
      </p:nvGrpSpPr>
      <p:grpSpPr>
        <a:xfrm>
          <a:off x="0" y="0"/>
          <a:ext cx="0" cy="0"/>
          <a:chOff x="0" y="0"/>
          <a:chExt cx="0" cy="0"/>
        </a:xfrm>
      </p:grpSpPr>
      <p:sp>
        <p:nvSpPr>
          <p:cNvPr id="13" name="Abgerundetes Rechteck 12">
            <a:extLst>
              <a:ext uri="{FF2B5EF4-FFF2-40B4-BE49-F238E27FC236}">
                <a16:creationId xmlns:a16="http://schemas.microsoft.com/office/drawing/2014/main" id="{47D4134A-DA96-4698-D2D5-0C904DDD86F0}"/>
              </a:ext>
            </a:extLst>
          </p:cNvPr>
          <p:cNvSpPr/>
          <p:nvPr/>
        </p:nvSpPr>
        <p:spPr>
          <a:xfrm>
            <a:off x="344488" y="204958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Aufgaben</a:t>
            </a:r>
          </a:p>
        </p:txBody>
      </p:sp>
      <p:sp>
        <p:nvSpPr>
          <p:cNvPr id="3" name="Fußzeilenplatzhalter 2">
            <a:extLst>
              <a:ext uri="{FF2B5EF4-FFF2-40B4-BE49-F238E27FC236}">
                <a16:creationId xmlns:a16="http://schemas.microsoft.com/office/drawing/2014/main" id="{926F26E8-7D41-5CDF-3625-26AFEB9EAE83}"/>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87C358C2-B356-14A3-F5AA-3E5FBAE0C48A}"/>
              </a:ext>
            </a:extLst>
          </p:cNvPr>
          <p:cNvSpPr>
            <a:spLocks noGrp="1"/>
          </p:cNvSpPr>
          <p:nvPr>
            <p:ph type="sldNum" sz="quarter" idx="12"/>
          </p:nvPr>
        </p:nvSpPr>
        <p:spPr/>
        <p:txBody>
          <a:bodyPr/>
          <a:lstStyle/>
          <a:p>
            <a:r>
              <a:rPr lang="de-DE" dirty="0"/>
              <a:t>| </a:t>
            </a:r>
            <a:fld id="{9B27871B-0A92-486B-8675-F9E98A4A52EF}" type="slidenum">
              <a:rPr lang="de-DE" smtClean="0"/>
              <a:pPr/>
              <a:t>49</a:t>
            </a:fld>
            <a:endParaRPr lang="de-DE" dirty="0"/>
          </a:p>
        </p:txBody>
      </p:sp>
      <p:sp>
        <p:nvSpPr>
          <p:cNvPr id="2" name="Datumsplatzhalter 1">
            <a:extLst>
              <a:ext uri="{FF2B5EF4-FFF2-40B4-BE49-F238E27FC236}">
                <a16:creationId xmlns:a16="http://schemas.microsoft.com/office/drawing/2014/main" id="{01CFDDF6-3109-A336-2408-10BCAE0ADA62}"/>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3090A0ED-CEE3-A3E0-19EC-1ED0DD6DD81B}"/>
              </a:ext>
            </a:extLst>
          </p:cNvPr>
          <p:cNvSpPr>
            <a:spLocks noGrp="1"/>
          </p:cNvSpPr>
          <p:nvPr>
            <p:ph type="title"/>
          </p:nvPr>
        </p:nvSpPr>
        <p:spPr>
          <a:xfrm>
            <a:off x="344488" y="513913"/>
            <a:ext cx="8378171" cy="221599"/>
          </a:xfrm>
        </p:spPr>
        <p:txBody>
          <a:bodyPr wrap="square">
            <a:spAutoFit/>
          </a:bodyPr>
          <a:lstStyle/>
          <a:p>
            <a:r>
              <a:rPr lang="de-DE" sz="1600" dirty="0">
                <a:solidFill>
                  <a:srgbClr val="44536F"/>
                </a:solidFill>
              </a:rPr>
              <a:t>Zoho CRM Grundeinrichtung</a:t>
            </a:r>
          </a:p>
        </p:txBody>
      </p:sp>
      <p:sp>
        <p:nvSpPr>
          <p:cNvPr id="12" name="Titel 25">
            <a:extLst>
              <a:ext uri="{FF2B5EF4-FFF2-40B4-BE49-F238E27FC236}">
                <a16:creationId xmlns:a16="http://schemas.microsoft.com/office/drawing/2014/main" id="{FF7866D3-FE63-9F9C-EF9D-23DD07D895D3}"/>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pic>
        <p:nvPicPr>
          <p:cNvPr id="64" name="Grafik 63">
            <a:extLst>
              <a:ext uri="{FF2B5EF4-FFF2-40B4-BE49-F238E27FC236}">
                <a16:creationId xmlns:a16="http://schemas.microsoft.com/office/drawing/2014/main" id="{79384237-1E60-010D-452C-96A81CC5D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4" name="Abgerundetes Rechteck 13">
            <a:extLst>
              <a:ext uri="{FF2B5EF4-FFF2-40B4-BE49-F238E27FC236}">
                <a16:creationId xmlns:a16="http://schemas.microsoft.com/office/drawing/2014/main" id="{A68CDB25-DAE6-64F6-FC2A-0B7554F129AC}"/>
              </a:ext>
            </a:extLst>
          </p:cNvPr>
          <p:cNvSpPr/>
          <p:nvPr/>
        </p:nvSpPr>
        <p:spPr>
          <a:xfrm>
            <a:off x="2701646" y="204958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Termine</a:t>
            </a:r>
          </a:p>
        </p:txBody>
      </p:sp>
      <p:sp>
        <p:nvSpPr>
          <p:cNvPr id="15" name="Abgerundetes Rechteck 14">
            <a:extLst>
              <a:ext uri="{FF2B5EF4-FFF2-40B4-BE49-F238E27FC236}">
                <a16:creationId xmlns:a16="http://schemas.microsoft.com/office/drawing/2014/main" id="{30F06CE8-B109-7C78-0DC6-C32A475A8314}"/>
              </a:ext>
            </a:extLst>
          </p:cNvPr>
          <p:cNvSpPr/>
          <p:nvPr/>
        </p:nvSpPr>
        <p:spPr>
          <a:xfrm>
            <a:off x="5058803" y="204958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Anrufe</a:t>
            </a:r>
          </a:p>
        </p:txBody>
      </p:sp>
      <p:sp>
        <p:nvSpPr>
          <p:cNvPr id="16" name="Abgerundetes Rechteck 15">
            <a:extLst>
              <a:ext uri="{FF2B5EF4-FFF2-40B4-BE49-F238E27FC236}">
                <a16:creationId xmlns:a16="http://schemas.microsoft.com/office/drawing/2014/main" id="{52A45E69-9573-83AA-C5C3-2FC0E31FF477}"/>
              </a:ext>
            </a:extLst>
          </p:cNvPr>
          <p:cNvSpPr/>
          <p:nvPr/>
        </p:nvSpPr>
        <p:spPr>
          <a:xfrm>
            <a:off x="7415961" y="204958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E-Mails</a:t>
            </a:r>
          </a:p>
        </p:txBody>
      </p:sp>
      <p:sp>
        <p:nvSpPr>
          <p:cNvPr id="17" name="Abgerundetes Rechteck 16">
            <a:extLst>
              <a:ext uri="{FF2B5EF4-FFF2-40B4-BE49-F238E27FC236}">
                <a16:creationId xmlns:a16="http://schemas.microsoft.com/office/drawing/2014/main" id="{A5F5EDE8-C77F-D127-F507-310161BC53F8}"/>
              </a:ext>
            </a:extLst>
          </p:cNvPr>
          <p:cNvSpPr/>
          <p:nvPr/>
        </p:nvSpPr>
        <p:spPr>
          <a:xfrm>
            <a:off x="344488" y="321334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Leads</a:t>
            </a:r>
          </a:p>
        </p:txBody>
      </p:sp>
      <p:sp>
        <p:nvSpPr>
          <p:cNvPr id="18" name="Abgerundetes Rechteck 17">
            <a:extLst>
              <a:ext uri="{FF2B5EF4-FFF2-40B4-BE49-F238E27FC236}">
                <a16:creationId xmlns:a16="http://schemas.microsoft.com/office/drawing/2014/main" id="{CCA56A05-326F-CEAB-FCC4-6551C4B64F1C}"/>
              </a:ext>
            </a:extLst>
          </p:cNvPr>
          <p:cNvSpPr/>
          <p:nvPr/>
        </p:nvSpPr>
        <p:spPr>
          <a:xfrm>
            <a:off x="2701646" y="321334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Kontakte</a:t>
            </a:r>
          </a:p>
        </p:txBody>
      </p:sp>
      <p:sp>
        <p:nvSpPr>
          <p:cNvPr id="19" name="Abgerundetes Rechteck 18">
            <a:extLst>
              <a:ext uri="{FF2B5EF4-FFF2-40B4-BE49-F238E27FC236}">
                <a16:creationId xmlns:a16="http://schemas.microsoft.com/office/drawing/2014/main" id="{7C65FCA2-6D9D-D733-F300-280792F222BC}"/>
              </a:ext>
            </a:extLst>
          </p:cNvPr>
          <p:cNvSpPr/>
          <p:nvPr/>
        </p:nvSpPr>
        <p:spPr>
          <a:xfrm>
            <a:off x="5058803" y="321334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Firmen</a:t>
            </a:r>
          </a:p>
        </p:txBody>
      </p:sp>
      <p:sp>
        <p:nvSpPr>
          <p:cNvPr id="20" name="Abgerundetes Rechteck 19">
            <a:extLst>
              <a:ext uri="{FF2B5EF4-FFF2-40B4-BE49-F238E27FC236}">
                <a16:creationId xmlns:a16="http://schemas.microsoft.com/office/drawing/2014/main" id="{840795F4-FCFD-7282-77C2-E35D728E96F1}"/>
              </a:ext>
            </a:extLst>
          </p:cNvPr>
          <p:cNvSpPr/>
          <p:nvPr/>
        </p:nvSpPr>
        <p:spPr>
          <a:xfrm>
            <a:off x="7415961" y="321334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Verkaufs-Chancen</a:t>
            </a:r>
          </a:p>
        </p:txBody>
      </p:sp>
      <p:sp>
        <p:nvSpPr>
          <p:cNvPr id="21" name="Abgerundetes Rechteck 20">
            <a:extLst>
              <a:ext uri="{FF2B5EF4-FFF2-40B4-BE49-F238E27FC236}">
                <a16:creationId xmlns:a16="http://schemas.microsoft.com/office/drawing/2014/main" id="{8EB3D308-1C08-9840-AFC7-D39E55FFE41A}"/>
              </a:ext>
            </a:extLst>
          </p:cNvPr>
          <p:cNvSpPr/>
          <p:nvPr/>
        </p:nvSpPr>
        <p:spPr>
          <a:xfrm>
            <a:off x="344488" y="437710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Basis-Setup</a:t>
            </a:r>
          </a:p>
        </p:txBody>
      </p:sp>
      <p:sp>
        <p:nvSpPr>
          <p:cNvPr id="22" name="Abgerundetes Rechteck 21">
            <a:extLst>
              <a:ext uri="{FF2B5EF4-FFF2-40B4-BE49-F238E27FC236}">
                <a16:creationId xmlns:a16="http://schemas.microsoft.com/office/drawing/2014/main" id="{4B6EE6DB-0486-9F9D-6ACA-4CC8B3FCE31C}"/>
              </a:ext>
            </a:extLst>
          </p:cNvPr>
          <p:cNvSpPr/>
          <p:nvPr/>
        </p:nvSpPr>
        <p:spPr>
          <a:xfrm>
            <a:off x="2701646" y="437710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Firmenspezifisches Setup</a:t>
            </a:r>
          </a:p>
        </p:txBody>
      </p:sp>
      <p:sp>
        <p:nvSpPr>
          <p:cNvPr id="23" name="Abgerundetes Rechteck 22">
            <a:extLst>
              <a:ext uri="{FF2B5EF4-FFF2-40B4-BE49-F238E27FC236}">
                <a16:creationId xmlns:a16="http://schemas.microsoft.com/office/drawing/2014/main" id="{1BECA833-751A-8960-9350-0007391E438D}"/>
              </a:ext>
            </a:extLst>
          </p:cNvPr>
          <p:cNvSpPr/>
          <p:nvPr/>
        </p:nvSpPr>
        <p:spPr>
          <a:xfrm>
            <a:off x="5058803" y="437710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DSGVO-Setup</a:t>
            </a:r>
          </a:p>
        </p:txBody>
      </p:sp>
      <p:sp>
        <p:nvSpPr>
          <p:cNvPr id="24" name="Abgerundetes Rechteck 23">
            <a:extLst>
              <a:ext uri="{FF2B5EF4-FFF2-40B4-BE49-F238E27FC236}">
                <a16:creationId xmlns:a16="http://schemas.microsoft.com/office/drawing/2014/main" id="{C68D1B81-88AF-2392-9A50-1247244C39BE}"/>
              </a:ext>
            </a:extLst>
          </p:cNvPr>
          <p:cNvSpPr/>
          <p:nvPr/>
        </p:nvSpPr>
        <p:spPr>
          <a:xfrm>
            <a:off x="7415961" y="4377105"/>
            <a:ext cx="2177158" cy="983760"/>
          </a:xfrm>
          <a:prstGeom prst="roundRect">
            <a:avLst>
              <a:gd name="adj" fmla="val 8445"/>
            </a:avLst>
          </a:prstGeom>
          <a:solidFill>
            <a:schemeClr val="accent5">
              <a:lumMod val="20000"/>
              <a:lumOff val="80000"/>
            </a:schemeClr>
          </a:solidFill>
          <a:ln w="10386" cap="flat">
            <a:solidFill>
              <a:schemeClr val="bg1">
                <a:lumMod val="75000"/>
              </a:schemeClr>
            </a:solidFill>
            <a:prstDash val="solid"/>
            <a:miter/>
          </a:ln>
        </p:spPr>
        <p:txBody>
          <a:bodyPr vert="horz" rtlCol="0" anchor="b"/>
          <a:lstStyle/>
          <a:p>
            <a:pPr algn="ctr"/>
            <a:r>
              <a:rPr lang="de-DE" sz="1200" b="1" dirty="0">
                <a:solidFill>
                  <a:srgbClr val="44536F"/>
                </a:solidFill>
              </a:rPr>
              <a:t>Benutzer-Setup</a:t>
            </a:r>
          </a:p>
        </p:txBody>
      </p:sp>
      <p:sp>
        <p:nvSpPr>
          <p:cNvPr id="25" name="Abgerundetes Rechteck 24">
            <a:extLst>
              <a:ext uri="{FF2B5EF4-FFF2-40B4-BE49-F238E27FC236}">
                <a16:creationId xmlns:a16="http://schemas.microsoft.com/office/drawing/2014/main" id="{F1F30437-6212-C83A-6499-67166032FB2D}"/>
              </a:ext>
            </a:extLst>
          </p:cNvPr>
          <p:cNvSpPr/>
          <p:nvPr/>
        </p:nvSpPr>
        <p:spPr>
          <a:xfrm>
            <a:off x="344487" y="5540865"/>
            <a:ext cx="9248631" cy="983760"/>
          </a:xfrm>
          <a:prstGeom prst="roundRect">
            <a:avLst>
              <a:gd name="adj" fmla="val 8445"/>
            </a:avLst>
          </a:prstGeom>
          <a:solidFill>
            <a:schemeClr val="bg1"/>
          </a:solidFill>
          <a:ln w="10386" cap="flat">
            <a:solidFill>
              <a:schemeClr val="bg1">
                <a:lumMod val="75000"/>
              </a:schemeClr>
            </a:solidFill>
            <a:prstDash val="solid"/>
            <a:miter/>
          </a:ln>
        </p:spPr>
        <p:txBody>
          <a:bodyPr vert="horz" rtlCol="0" anchor="ctr"/>
          <a:lstStyle/>
          <a:p>
            <a:pPr algn="ctr"/>
            <a:r>
              <a:rPr lang="de-DE" sz="1600" b="1" dirty="0">
                <a:solidFill>
                  <a:srgbClr val="F7A600"/>
                </a:solidFill>
              </a:rPr>
              <a:t>Die Zoho CRM Grundeinrichtung</a:t>
            </a:r>
          </a:p>
          <a:p>
            <a:pPr algn="ctr"/>
            <a:endParaRPr lang="de-DE" sz="1600" b="1" dirty="0">
              <a:solidFill>
                <a:srgbClr val="44536F"/>
              </a:solidFill>
            </a:endParaRPr>
          </a:p>
          <a:p>
            <a:pPr algn="ctr"/>
            <a:r>
              <a:rPr lang="de-DE" sz="1400" b="1" dirty="0">
                <a:solidFill>
                  <a:srgbClr val="44536F"/>
                </a:solidFill>
              </a:rPr>
              <a:t>Alles in nur 2 Wochen einsatzbereit! Sofort nutzbar und jederzeit erweiterbar!</a:t>
            </a:r>
          </a:p>
        </p:txBody>
      </p:sp>
      <p:sp>
        <p:nvSpPr>
          <p:cNvPr id="29" name="Dreieck 28">
            <a:extLst>
              <a:ext uri="{FF2B5EF4-FFF2-40B4-BE49-F238E27FC236}">
                <a16:creationId xmlns:a16="http://schemas.microsoft.com/office/drawing/2014/main" id="{6FE17F18-BAD7-305F-79E6-A030CD0F4A9B}"/>
              </a:ext>
            </a:extLst>
          </p:cNvPr>
          <p:cNvSpPr/>
          <p:nvPr/>
        </p:nvSpPr>
        <p:spPr>
          <a:xfrm>
            <a:off x="344487" y="885825"/>
            <a:ext cx="9248631" cy="983760"/>
          </a:xfrm>
          <a:prstGeom prst="triangle">
            <a:avLst/>
          </a:prstGeom>
          <a:solidFill>
            <a:schemeClr val="accent5">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44536F"/>
                </a:solidFill>
              </a:rPr>
              <a:t>Kennzahlen,</a:t>
            </a:r>
          </a:p>
          <a:p>
            <a:pPr algn="ctr"/>
            <a:r>
              <a:rPr lang="de-DE" sz="1200" b="1" dirty="0">
                <a:solidFill>
                  <a:srgbClr val="44536F"/>
                </a:solidFill>
              </a:rPr>
              <a:t>Dashboards und Berichte</a:t>
            </a:r>
          </a:p>
          <a:p>
            <a:pPr algn="ctr"/>
            <a:endParaRPr lang="de-DE" sz="1200" b="1" dirty="0">
              <a:solidFill>
                <a:srgbClr val="44536F"/>
              </a:solidFill>
            </a:endParaRPr>
          </a:p>
        </p:txBody>
      </p:sp>
      <p:pic>
        <p:nvPicPr>
          <p:cNvPr id="31" name="Grafik 30">
            <a:extLst>
              <a:ext uri="{FF2B5EF4-FFF2-40B4-BE49-F238E27FC236}">
                <a16:creationId xmlns:a16="http://schemas.microsoft.com/office/drawing/2014/main" id="{192BDA18-83A1-DCDD-75E2-491873E0B8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2538" y="2140408"/>
            <a:ext cx="581057" cy="581057"/>
          </a:xfrm>
          <a:prstGeom prst="rect">
            <a:avLst/>
          </a:prstGeom>
        </p:spPr>
      </p:pic>
      <p:pic>
        <p:nvPicPr>
          <p:cNvPr id="33" name="Grafik 32">
            <a:extLst>
              <a:ext uri="{FF2B5EF4-FFF2-40B4-BE49-F238E27FC236}">
                <a16:creationId xmlns:a16="http://schemas.microsoft.com/office/drawing/2014/main" id="{56881F98-B056-2297-78D6-9F83658FCD0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97840" y="2140408"/>
            <a:ext cx="581057" cy="581057"/>
          </a:xfrm>
          <a:prstGeom prst="rect">
            <a:avLst/>
          </a:prstGeom>
        </p:spPr>
      </p:pic>
      <p:pic>
        <p:nvPicPr>
          <p:cNvPr id="35" name="Grafik 34">
            <a:extLst>
              <a:ext uri="{FF2B5EF4-FFF2-40B4-BE49-F238E27FC236}">
                <a16:creationId xmlns:a16="http://schemas.microsoft.com/office/drawing/2014/main" id="{2940813C-04D2-B7B5-8167-0361CEBBC1A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50929" y="2140407"/>
            <a:ext cx="581057" cy="581057"/>
          </a:xfrm>
          <a:prstGeom prst="rect">
            <a:avLst/>
          </a:prstGeom>
        </p:spPr>
      </p:pic>
      <p:pic>
        <p:nvPicPr>
          <p:cNvPr id="37" name="Grafik 36">
            <a:extLst>
              <a:ext uri="{FF2B5EF4-FFF2-40B4-BE49-F238E27FC236}">
                <a16:creationId xmlns:a16="http://schemas.microsoft.com/office/drawing/2014/main" id="{357BF4EF-873A-3B49-56F9-026A04AB786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14010" y="2140407"/>
            <a:ext cx="581057" cy="581057"/>
          </a:xfrm>
          <a:prstGeom prst="rect">
            <a:avLst/>
          </a:prstGeom>
        </p:spPr>
      </p:pic>
      <p:pic>
        <p:nvPicPr>
          <p:cNvPr id="39" name="Grafik 38">
            <a:extLst>
              <a:ext uri="{FF2B5EF4-FFF2-40B4-BE49-F238E27FC236}">
                <a16:creationId xmlns:a16="http://schemas.microsoft.com/office/drawing/2014/main" id="{FE5808D8-062B-F734-4C91-D5B6ED002B5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14011" y="3304168"/>
            <a:ext cx="581057" cy="581057"/>
          </a:xfrm>
          <a:prstGeom prst="rect">
            <a:avLst/>
          </a:prstGeom>
        </p:spPr>
      </p:pic>
      <p:pic>
        <p:nvPicPr>
          <p:cNvPr id="41" name="Grafik 40">
            <a:extLst>
              <a:ext uri="{FF2B5EF4-FFF2-40B4-BE49-F238E27FC236}">
                <a16:creationId xmlns:a16="http://schemas.microsoft.com/office/drawing/2014/main" id="{6C572392-B0B3-4BA9-2C61-74EE5DD7E8E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497841" y="3304168"/>
            <a:ext cx="581057" cy="581057"/>
          </a:xfrm>
          <a:prstGeom prst="rect">
            <a:avLst/>
          </a:prstGeom>
        </p:spPr>
      </p:pic>
      <p:pic>
        <p:nvPicPr>
          <p:cNvPr id="43" name="Grafik 42">
            <a:extLst>
              <a:ext uri="{FF2B5EF4-FFF2-40B4-BE49-F238E27FC236}">
                <a16:creationId xmlns:a16="http://schemas.microsoft.com/office/drawing/2014/main" id="{8B93FD03-1C56-1FB4-08FA-F98774AEA32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850930" y="3304168"/>
            <a:ext cx="581057" cy="581057"/>
          </a:xfrm>
          <a:prstGeom prst="rect">
            <a:avLst/>
          </a:prstGeom>
        </p:spPr>
      </p:pic>
      <p:pic>
        <p:nvPicPr>
          <p:cNvPr id="47" name="Grafik 46">
            <a:extLst>
              <a:ext uri="{FF2B5EF4-FFF2-40B4-BE49-F238E27FC236}">
                <a16:creationId xmlns:a16="http://schemas.microsoft.com/office/drawing/2014/main" id="{0505B3F5-CFB3-E85D-D47A-CEAB0BF6C4C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174028" y="4467926"/>
            <a:ext cx="518075" cy="518075"/>
          </a:xfrm>
          <a:prstGeom prst="rect">
            <a:avLst/>
          </a:prstGeom>
        </p:spPr>
      </p:pic>
      <p:pic>
        <p:nvPicPr>
          <p:cNvPr id="49" name="Grafik 48">
            <a:extLst>
              <a:ext uri="{FF2B5EF4-FFF2-40B4-BE49-F238E27FC236}">
                <a16:creationId xmlns:a16="http://schemas.microsoft.com/office/drawing/2014/main" id="{9A96C858-2B9B-2DF6-6C73-F8BA8F5716E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499696" y="4467926"/>
            <a:ext cx="581057" cy="581057"/>
          </a:xfrm>
          <a:prstGeom prst="rect">
            <a:avLst/>
          </a:prstGeom>
        </p:spPr>
      </p:pic>
      <p:pic>
        <p:nvPicPr>
          <p:cNvPr id="51" name="Grafik 50">
            <a:extLst>
              <a:ext uri="{FF2B5EF4-FFF2-40B4-BE49-F238E27FC236}">
                <a16:creationId xmlns:a16="http://schemas.microsoft.com/office/drawing/2014/main" id="{8AB5DFC3-D191-7EBB-B4EE-083DDDFBC00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248164" y="4467927"/>
            <a:ext cx="581057" cy="581057"/>
          </a:xfrm>
          <a:prstGeom prst="rect">
            <a:avLst/>
          </a:prstGeom>
        </p:spPr>
      </p:pic>
      <p:pic>
        <p:nvPicPr>
          <p:cNvPr id="53" name="Grafik 52">
            <a:extLst>
              <a:ext uri="{FF2B5EF4-FFF2-40B4-BE49-F238E27FC236}">
                <a16:creationId xmlns:a16="http://schemas.microsoft.com/office/drawing/2014/main" id="{3CB67EB2-C4E0-93B8-B425-5C319E6EC93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5850931" y="4467928"/>
            <a:ext cx="581057" cy="581057"/>
          </a:xfrm>
          <a:prstGeom prst="rect">
            <a:avLst/>
          </a:prstGeom>
        </p:spPr>
      </p:pic>
      <p:pic>
        <p:nvPicPr>
          <p:cNvPr id="55" name="Grafik 54">
            <a:extLst>
              <a:ext uri="{FF2B5EF4-FFF2-40B4-BE49-F238E27FC236}">
                <a16:creationId xmlns:a16="http://schemas.microsoft.com/office/drawing/2014/main" id="{13178CE7-677F-E97D-E0BD-56BDE6F8209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693961" y="873021"/>
            <a:ext cx="518075" cy="518075"/>
          </a:xfrm>
          <a:prstGeom prst="rect">
            <a:avLst/>
          </a:prstGeom>
        </p:spPr>
      </p:pic>
      <p:pic>
        <p:nvPicPr>
          <p:cNvPr id="57" name="Grafik 56">
            <a:extLst>
              <a:ext uri="{FF2B5EF4-FFF2-40B4-BE49-F238E27FC236}">
                <a16:creationId xmlns:a16="http://schemas.microsoft.com/office/drawing/2014/main" id="{859F83FD-699A-AFFE-63FB-6D0FC851783C}"/>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42538" y="3304168"/>
            <a:ext cx="581057" cy="581057"/>
          </a:xfrm>
          <a:prstGeom prst="rect">
            <a:avLst/>
          </a:prstGeom>
        </p:spPr>
      </p:pic>
    </p:spTree>
    <p:extLst>
      <p:ext uri="{BB962C8B-B14F-4D97-AF65-F5344CB8AC3E}">
        <p14:creationId xmlns:p14="http://schemas.microsoft.com/office/powerpoint/2010/main" val="2538939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79C2D-63A5-DB01-A3E0-198E42A1F709}"/>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63B2E1F5-7D3C-88E6-8B8A-4E0E5A48E34F}"/>
              </a:ext>
            </a:extLst>
          </p:cNvPr>
          <p:cNvSpPr txBox="1"/>
          <p:nvPr/>
        </p:nvSpPr>
        <p:spPr>
          <a:xfrm>
            <a:off x="0" y="1"/>
            <a:ext cx="4953000" cy="685800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Kurz-Vorstellung der</a:t>
            </a:r>
            <a:br>
              <a:rPr lang="de-DE" sz="2000" b="1" dirty="0">
                <a:solidFill>
                  <a:srgbClr val="44536F"/>
                </a:solidFill>
              </a:rPr>
            </a:br>
            <a:r>
              <a:rPr lang="de-DE" sz="2000" b="1" dirty="0" err="1">
                <a:solidFill>
                  <a:srgbClr val="44536F"/>
                </a:solidFill>
              </a:rPr>
              <a:t>IcosAkademie</a:t>
            </a:r>
            <a:r>
              <a:rPr lang="de-DE" sz="2000" b="1" dirty="0">
                <a:solidFill>
                  <a:srgbClr val="44536F"/>
                </a:solidFill>
              </a:rPr>
              <a:t> &amp; </a:t>
            </a:r>
            <a:r>
              <a:rPr lang="de-DE" sz="2000" b="1" dirty="0" err="1">
                <a:solidFill>
                  <a:srgbClr val="44536F"/>
                </a:solidFill>
              </a:rPr>
              <a:t>IcosMedia</a:t>
            </a:r>
            <a:endParaRPr lang="de-DE" sz="2000" b="1" dirty="0">
              <a:solidFill>
                <a:srgbClr val="44536F"/>
              </a:solidFill>
            </a:endParaRPr>
          </a:p>
        </p:txBody>
      </p:sp>
      <p:sp>
        <p:nvSpPr>
          <p:cNvPr id="26" name="Titel 25">
            <a:extLst>
              <a:ext uri="{FF2B5EF4-FFF2-40B4-BE49-F238E27FC236}">
                <a16:creationId xmlns:a16="http://schemas.microsoft.com/office/drawing/2014/main" id="{8E761D20-9010-A88B-6172-7FC85F7F4F1D}"/>
              </a:ext>
            </a:extLst>
          </p:cNvPr>
          <p:cNvSpPr>
            <a:spLocks noGrp="1"/>
          </p:cNvSpPr>
          <p:nvPr>
            <p:ph type="title"/>
          </p:nvPr>
        </p:nvSpPr>
        <p:spPr>
          <a:xfrm>
            <a:off x="344488" y="513913"/>
            <a:ext cx="6797291" cy="221599"/>
          </a:xfrm>
        </p:spPr>
        <p:txBody>
          <a:bodyPr>
            <a:spAutoFit/>
          </a:bodyPr>
          <a:lstStyle/>
          <a:p>
            <a:r>
              <a:rPr lang="de-DE" sz="1600" dirty="0" err="1">
                <a:solidFill>
                  <a:srgbClr val="44536F"/>
                </a:solidFill>
              </a:rPr>
              <a:t>IcosAkademie</a:t>
            </a:r>
            <a:r>
              <a:rPr lang="de-DE" sz="1600" dirty="0">
                <a:solidFill>
                  <a:srgbClr val="44536F"/>
                </a:solidFill>
              </a:rPr>
              <a:t> und </a:t>
            </a:r>
            <a:r>
              <a:rPr lang="de-DE" sz="1600" dirty="0" err="1">
                <a:solidFill>
                  <a:srgbClr val="44536F"/>
                </a:solidFill>
              </a:rPr>
              <a:t>IcosMedia</a:t>
            </a:r>
            <a:endParaRPr lang="de-DE" sz="1600" dirty="0">
              <a:solidFill>
                <a:srgbClr val="44536F"/>
              </a:solidFill>
            </a:endParaRPr>
          </a:p>
        </p:txBody>
      </p:sp>
      <p:sp>
        <p:nvSpPr>
          <p:cNvPr id="3" name="Fußzeilenplatzhalter 2">
            <a:extLst>
              <a:ext uri="{FF2B5EF4-FFF2-40B4-BE49-F238E27FC236}">
                <a16:creationId xmlns:a16="http://schemas.microsoft.com/office/drawing/2014/main" id="{24DDE9FE-84FF-B704-3534-4C43289B9E34}"/>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D0EE15F3-7BB3-D849-4B4B-53CBB46A8225}"/>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C9F5132D-22D9-1147-0936-73A3410B66FE}"/>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Unternehmen</a:t>
            </a:r>
          </a:p>
        </p:txBody>
      </p:sp>
      <p:sp>
        <p:nvSpPr>
          <p:cNvPr id="4" name="Foliennummernplatzhalter 3">
            <a:extLst>
              <a:ext uri="{FF2B5EF4-FFF2-40B4-BE49-F238E27FC236}">
                <a16:creationId xmlns:a16="http://schemas.microsoft.com/office/drawing/2014/main" id="{E9CAC757-86B2-100D-4591-A78C52528EAD}"/>
              </a:ext>
            </a:extLst>
          </p:cNvPr>
          <p:cNvSpPr>
            <a:spLocks noGrp="1"/>
          </p:cNvSpPr>
          <p:nvPr>
            <p:ph type="sldNum" sz="quarter" idx="12"/>
          </p:nvPr>
        </p:nvSpPr>
        <p:spPr/>
        <p:txBody>
          <a:bodyPr/>
          <a:lstStyle/>
          <a:p>
            <a:r>
              <a:rPr lang="de-DE"/>
              <a:t>| </a:t>
            </a:r>
            <a:fld id="{9B27871B-0A92-486B-8675-F9E98A4A52EF}" type="slidenum">
              <a:rPr smtClean="0"/>
              <a:pPr/>
              <a:t>5</a:t>
            </a:fld>
            <a:endParaRPr dirty="0"/>
          </a:p>
        </p:txBody>
      </p:sp>
      <p:pic>
        <p:nvPicPr>
          <p:cNvPr id="12" name="Grafik 11">
            <a:extLst>
              <a:ext uri="{FF2B5EF4-FFF2-40B4-BE49-F238E27FC236}">
                <a16:creationId xmlns:a16="http://schemas.microsoft.com/office/drawing/2014/main" id="{9460C016-BCDD-28F5-A0B7-8888C3D07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AF108A70-5C16-A67E-3557-DDEA7D6E2902}"/>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9AF56B96-BE9B-ED56-DA53-57A75A5A57A4}"/>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B1CF489A-FCC8-CCF9-636F-1F5EACB1FFDB}"/>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4746394F-B9DC-7146-0C03-F8B6A25094BF}"/>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440D8376-883E-C634-48A5-97B437542C4B}"/>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2016ACF8-6437-C1E5-A858-3A8240682C88}"/>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638ECC80-24E7-58BE-0E97-AE3B3C89A0ED}"/>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4CAC70BA-3E0E-A432-0053-21FF3181884E}"/>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25D1A729-EA9B-B9B2-E5A8-3382934E2874}"/>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C4C6B9F4-449D-356A-8475-D5F3D285DF01}"/>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2612AA24-6911-A9F4-210B-918401739FE3}"/>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E161DAB5-C262-A4DC-90B9-CA3C1DD8C37A}"/>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6AC20ABF-FCD9-B3F3-C55B-27086E0016EE}"/>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67D5D6B3-DC26-55AE-B983-DC928CA6FDEA}"/>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BC1977D9-D1F0-8BA3-2965-D3DDDEBBEF1C}"/>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0BA8DB44-AB83-BE7C-ABA4-C3BCB83A66B5}"/>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9E7AC9E9-76AB-559D-B8A8-C2B730695B1C}"/>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0866AE4F-0D70-7544-8856-E4433290CF95}"/>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BBD5B203-5A1C-4651-B445-2AD7B4158B3E}"/>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C9E6E56A-ABBE-689E-C375-64A5DDA293AF}"/>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B901FEC2-65C1-596C-ACDD-85C402FAD734}"/>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1098766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00A40-BAE5-8D9D-D6EA-0912EC51A0DA}"/>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4FAF17DF-F09D-05B7-6865-F34B8B4320E7}"/>
              </a:ext>
            </a:extLst>
          </p:cNvPr>
          <p:cNvSpPr/>
          <p:nvPr/>
        </p:nvSpPr>
        <p:spPr>
          <a:xfrm>
            <a:off x="346077" y="885825"/>
            <a:ext cx="9215436"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3" name="Fußzeilenplatzhalter 2">
            <a:extLst>
              <a:ext uri="{FF2B5EF4-FFF2-40B4-BE49-F238E27FC236}">
                <a16:creationId xmlns:a16="http://schemas.microsoft.com/office/drawing/2014/main" id="{7FF2B2EE-FE6D-F64A-1BF2-C64F787E73DE}"/>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46F76298-661D-D4E8-1014-549B1CAF3E37}"/>
              </a:ext>
            </a:extLst>
          </p:cNvPr>
          <p:cNvSpPr>
            <a:spLocks noGrp="1"/>
          </p:cNvSpPr>
          <p:nvPr>
            <p:ph type="sldNum" sz="quarter" idx="12"/>
          </p:nvPr>
        </p:nvSpPr>
        <p:spPr/>
        <p:txBody>
          <a:bodyPr/>
          <a:lstStyle/>
          <a:p>
            <a:r>
              <a:rPr lang="de-DE" dirty="0"/>
              <a:t>| </a:t>
            </a:r>
            <a:fld id="{9B27871B-0A92-486B-8675-F9E98A4A52EF}" type="slidenum">
              <a:rPr lang="de-DE" smtClean="0"/>
              <a:pPr/>
              <a:t>50</a:t>
            </a:fld>
            <a:endParaRPr lang="de-DE" dirty="0"/>
          </a:p>
        </p:txBody>
      </p:sp>
      <p:sp>
        <p:nvSpPr>
          <p:cNvPr id="2" name="Datumsplatzhalter 1">
            <a:extLst>
              <a:ext uri="{FF2B5EF4-FFF2-40B4-BE49-F238E27FC236}">
                <a16:creationId xmlns:a16="http://schemas.microsoft.com/office/drawing/2014/main" id="{77E9DF3D-05BF-F8B4-848E-473325C9372A}"/>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5C27D937-2490-3BB3-ADF7-49BFA13E680F}"/>
              </a:ext>
            </a:extLst>
          </p:cNvPr>
          <p:cNvSpPr>
            <a:spLocks noGrp="1"/>
          </p:cNvSpPr>
          <p:nvPr>
            <p:ph type="title"/>
          </p:nvPr>
        </p:nvSpPr>
        <p:spPr>
          <a:xfrm>
            <a:off x="344488" y="513913"/>
            <a:ext cx="8378171" cy="221599"/>
          </a:xfrm>
        </p:spPr>
        <p:txBody>
          <a:bodyPr wrap="square">
            <a:spAutoFit/>
          </a:bodyPr>
          <a:lstStyle/>
          <a:p>
            <a:r>
              <a:rPr lang="de-DE" sz="1600" dirty="0"/>
              <a:t>Digitalisieren und Automatisieren mit Zoho CRM</a:t>
            </a:r>
          </a:p>
        </p:txBody>
      </p:sp>
      <p:pic>
        <p:nvPicPr>
          <p:cNvPr id="64" name="Grafik 63">
            <a:extLst>
              <a:ext uri="{FF2B5EF4-FFF2-40B4-BE49-F238E27FC236}">
                <a16:creationId xmlns:a16="http://schemas.microsoft.com/office/drawing/2014/main" id="{72CF6E6F-6DAA-D9A1-A27C-982E36D78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graphicFrame>
        <p:nvGraphicFramePr>
          <p:cNvPr id="5" name="Tabelle 4">
            <a:extLst>
              <a:ext uri="{FF2B5EF4-FFF2-40B4-BE49-F238E27FC236}">
                <a16:creationId xmlns:a16="http://schemas.microsoft.com/office/drawing/2014/main" id="{E97EE240-12E6-C1D6-AA55-9B6AEC52E584}"/>
              </a:ext>
            </a:extLst>
          </p:cNvPr>
          <p:cNvGraphicFramePr>
            <a:graphicFrameLocks noGrp="1"/>
          </p:cNvGraphicFramePr>
          <p:nvPr>
            <p:extLst>
              <p:ext uri="{D42A27DB-BD31-4B8C-83A1-F6EECF244321}">
                <p14:modId xmlns:p14="http://schemas.microsoft.com/office/powerpoint/2010/main" val="2395665592"/>
              </p:ext>
            </p:extLst>
          </p:nvPr>
        </p:nvGraphicFramePr>
        <p:xfrm>
          <a:off x="344487" y="885825"/>
          <a:ext cx="9250217" cy="5588640"/>
        </p:xfrm>
        <a:graphic>
          <a:graphicData uri="http://schemas.openxmlformats.org/drawingml/2006/table">
            <a:tbl>
              <a:tblPr firstRow="1" bandRow="1">
                <a:tableStyleId>{5C22544A-7EE6-4342-B048-85BDC9FD1C3A}</a:tableStyleId>
              </a:tblPr>
              <a:tblGrid>
                <a:gridCol w="851267">
                  <a:extLst>
                    <a:ext uri="{9D8B030D-6E8A-4147-A177-3AD203B41FA5}">
                      <a16:colId xmlns:a16="http://schemas.microsoft.com/office/drawing/2014/main" val="3196770592"/>
                    </a:ext>
                  </a:extLst>
                </a:gridCol>
                <a:gridCol w="1171485">
                  <a:extLst>
                    <a:ext uri="{9D8B030D-6E8A-4147-A177-3AD203B41FA5}">
                      <a16:colId xmlns:a16="http://schemas.microsoft.com/office/drawing/2014/main" val="801741800"/>
                    </a:ext>
                  </a:extLst>
                </a:gridCol>
                <a:gridCol w="1445493">
                  <a:extLst>
                    <a:ext uri="{9D8B030D-6E8A-4147-A177-3AD203B41FA5}">
                      <a16:colId xmlns:a16="http://schemas.microsoft.com/office/drawing/2014/main" val="2229246402"/>
                    </a:ext>
                  </a:extLst>
                </a:gridCol>
                <a:gridCol w="1445493">
                  <a:extLst>
                    <a:ext uri="{9D8B030D-6E8A-4147-A177-3AD203B41FA5}">
                      <a16:colId xmlns:a16="http://schemas.microsoft.com/office/drawing/2014/main" val="3338228464"/>
                    </a:ext>
                  </a:extLst>
                </a:gridCol>
                <a:gridCol w="1445493">
                  <a:extLst>
                    <a:ext uri="{9D8B030D-6E8A-4147-A177-3AD203B41FA5}">
                      <a16:colId xmlns:a16="http://schemas.microsoft.com/office/drawing/2014/main" val="2220169641"/>
                    </a:ext>
                  </a:extLst>
                </a:gridCol>
                <a:gridCol w="1445493">
                  <a:extLst>
                    <a:ext uri="{9D8B030D-6E8A-4147-A177-3AD203B41FA5}">
                      <a16:colId xmlns:a16="http://schemas.microsoft.com/office/drawing/2014/main" val="2769265400"/>
                    </a:ext>
                  </a:extLst>
                </a:gridCol>
                <a:gridCol w="1445493">
                  <a:extLst>
                    <a:ext uri="{9D8B030D-6E8A-4147-A177-3AD203B41FA5}">
                      <a16:colId xmlns:a16="http://schemas.microsoft.com/office/drawing/2014/main" val="3809441466"/>
                    </a:ext>
                  </a:extLst>
                </a:gridCol>
              </a:tblGrid>
              <a:tr h="504000">
                <a:tc rowSpan="2">
                  <a:txBody>
                    <a:bodyPr/>
                    <a:lstStyle/>
                    <a:p>
                      <a:pPr algn="ctr"/>
                      <a:r>
                        <a:rPr lang="de-DE" sz="1000" b="1" dirty="0">
                          <a:solidFill>
                            <a:schemeClr val="bg1"/>
                          </a:solidFill>
                          <a:latin typeface="+mj-lt"/>
                          <a:ea typeface="Open Sans Light" panose="020B0306030504020204" pitchFamily="34" charset="0"/>
                          <a:cs typeface="Open Sans Light" panose="020B0306030504020204" pitchFamily="34" charset="0"/>
                        </a:rPr>
                        <a:t>Enterprise</a:t>
                      </a:r>
                      <a:br>
                        <a:rPr lang="de-DE" sz="1000" b="1" dirty="0">
                          <a:solidFill>
                            <a:schemeClr val="bg1"/>
                          </a:solidFill>
                          <a:latin typeface="+mj-lt"/>
                          <a:ea typeface="Open Sans Light" panose="020B0306030504020204" pitchFamily="34" charset="0"/>
                          <a:cs typeface="Open Sans Light" panose="020B0306030504020204" pitchFamily="34" charset="0"/>
                        </a:rPr>
                      </a:br>
                      <a:r>
                        <a:rPr lang="de-DE" sz="1000" b="1" dirty="0">
                          <a:solidFill>
                            <a:schemeClr val="bg1"/>
                          </a:solidFill>
                          <a:latin typeface="+mj-lt"/>
                          <a:ea typeface="Open Sans Light" panose="020B0306030504020204" pitchFamily="34" charset="0"/>
                          <a:cs typeface="Open Sans Light" panose="020B0306030504020204" pitchFamily="34" charset="0"/>
                        </a:rPr>
                        <a:t>und KI</a:t>
                      </a:r>
                    </a:p>
                  </a:txBody>
                  <a:tcPr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b="1" kern="1200" dirty="0">
                          <a:solidFill>
                            <a:schemeClr val="bg1"/>
                          </a:solidFill>
                          <a:latin typeface="+mn-lt"/>
                          <a:ea typeface="Open Sans Light" panose="020B0306030504020204" pitchFamily="34" charset="0"/>
                          <a:cs typeface="Open Sans Light" panose="020B0306030504020204" pitchFamily="34" charset="0"/>
                        </a:rPr>
                        <a:t>KI-Lösungen</a:t>
                      </a:r>
                      <a:endParaRPr lang="de-DE" sz="1000" b="1" dirty="0">
                        <a:solidFill>
                          <a:schemeClr val="bg1"/>
                        </a:solidFill>
                        <a:latin typeface="+mj-lt"/>
                        <a:ea typeface="Open Sans Light" panose="020B0306030504020204" pitchFamily="34" charset="0"/>
                        <a:cs typeface="Open Sans Light" panose="020B0306030504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b="0" dirty="0">
                          <a:solidFill>
                            <a:schemeClr val="bg1"/>
                          </a:solidFill>
                          <a:latin typeface="+mj-lt"/>
                          <a:ea typeface="Open Sans Light" panose="020B0306030504020204" pitchFamily="34" charset="0"/>
                          <a:cs typeface="Open Sans Light" panose="020B0306030504020204" pitchFamily="34" charset="0"/>
                        </a:rPr>
                        <a:t>Leaddaten-Anreicherung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b="0" dirty="0">
                          <a:solidFill>
                            <a:schemeClr val="bg1"/>
                          </a:solidFill>
                          <a:latin typeface="+mj-lt"/>
                          <a:ea typeface="Open Sans Light" panose="020B0306030504020204" pitchFamily="34" charset="0"/>
                          <a:cs typeface="Open Sans Light" panose="020B0306030504020204" pitchFamily="34" charset="0"/>
                        </a:rPr>
                        <a:t>Lead-</a:t>
                      </a:r>
                      <a:br>
                        <a:rPr lang="de-DE" sz="1000" b="0" dirty="0">
                          <a:solidFill>
                            <a:schemeClr val="bg1"/>
                          </a:solidFill>
                          <a:latin typeface="+mj-lt"/>
                          <a:ea typeface="Open Sans Light" panose="020B0306030504020204" pitchFamily="34" charset="0"/>
                          <a:cs typeface="Open Sans Light" panose="020B0306030504020204" pitchFamily="34" charset="0"/>
                        </a:rPr>
                      </a:br>
                      <a:r>
                        <a:rPr lang="de-DE" sz="1000" b="0" dirty="0">
                          <a:solidFill>
                            <a:schemeClr val="bg1"/>
                          </a:solidFill>
                          <a:latin typeface="+mj-lt"/>
                          <a:ea typeface="Open Sans Light" panose="020B0306030504020204" pitchFamily="34" charset="0"/>
                          <a:cs typeface="Open Sans Light" panose="020B0306030504020204" pitchFamily="34" charset="0"/>
                        </a:rPr>
                        <a:t>Scoring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b="0" dirty="0">
                          <a:solidFill>
                            <a:schemeClr val="bg1"/>
                          </a:solidFill>
                          <a:latin typeface="+mj-lt"/>
                          <a:ea typeface="Open Sans Light" panose="020B0306030504020204" pitchFamily="34" charset="0"/>
                          <a:cs typeface="Open Sans Light" panose="020B0306030504020204" pitchFamily="34" charset="0"/>
                        </a:rPr>
                        <a:t>Personalisierung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b="0" dirty="0">
                          <a:solidFill>
                            <a:schemeClr val="bg1"/>
                          </a:solidFill>
                          <a:latin typeface="+mj-lt"/>
                          <a:ea typeface="Open Sans Light" panose="020B0306030504020204" pitchFamily="34" charset="0"/>
                          <a:cs typeface="Open Sans Light" panose="020B0306030504020204" pitchFamily="34" charset="0"/>
                        </a:rPr>
                        <a:t>Voice-</a:t>
                      </a:r>
                      <a:r>
                        <a:rPr lang="de-DE" sz="1000" b="0" dirty="0" err="1">
                          <a:solidFill>
                            <a:schemeClr val="bg1"/>
                          </a:solidFill>
                          <a:latin typeface="+mj-lt"/>
                          <a:ea typeface="Open Sans Light" panose="020B0306030504020204" pitchFamily="34" charset="0"/>
                          <a:cs typeface="Open Sans Light" panose="020B0306030504020204" pitchFamily="34" charset="0"/>
                        </a:rPr>
                        <a:t>Agents</a:t>
                      </a:r>
                      <a:endParaRPr lang="de-DE" sz="1000" b="0" dirty="0">
                        <a:solidFill>
                          <a:schemeClr val="bg1"/>
                        </a:solidFill>
                        <a:latin typeface="+mj-lt"/>
                        <a:ea typeface="Open Sans Light" panose="020B0306030504020204" pitchFamily="34" charset="0"/>
                        <a:cs typeface="Open Sans Light" panose="020B0306030504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b="0" kern="1200" dirty="0">
                          <a:solidFill>
                            <a:schemeClr val="bg1"/>
                          </a:solidFill>
                          <a:latin typeface="+mn-lt"/>
                          <a:ea typeface="Open Sans Light" panose="020B0306030504020204" pitchFamily="34" charset="0"/>
                          <a:cs typeface="Open Sans Light" panose="020B0306030504020204" pitchFamily="34" charset="0"/>
                        </a:rPr>
                        <a:t>Chat-</a:t>
                      </a:r>
                      <a:r>
                        <a:rPr lang="de-DE" sz="1000" b="0" kern="1200" dirty="0" err="1">
                          <a:solidFill>
                            <a:schemeClr val="bg1"/>
                          </a:solidFill>
                          <a:latin typeface="+mn-lt"/>
                          <a:ea typeface="Open Sans Light" panose="020B0306030504020204" pitchFamily="34" charset="0"/>
                          <a:cs typeface="Open Sans Light" panose="020B0306030504020204" pitchFamily="34" charset="0"/>
                        </a:rPr>
                        <a:t>Agents</a:t>
                      </a:r>
                      <a:endParaRPr lang="de-DE" sz="1000" b="0" kern="1200" dirty="0">
                        <a:solidFill>
                          <a:schemeClr val="bg1"/>
                        </a:solidFill>
                        <a:latin typeface="+mn-lt"/>
                        <a:ea typeface="Open Sans Light" panose="020B0306030504020204" pitchFamily="34" charset="0"/>
                        <a:cs typeface="Open Sans Light" panose="020B0306030504020204" pitchFamily="34" charset="0"/>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extLst>
                  <a:ext uri="{0D108BD9-81ED-4DB2-BD59-A6C34878D82A}">
                    <a16:rowId xmlns:a16="http://schemas.microsoft.com/office/drawing/2014/main" val="3533393300"/>
                  </a:ext>
                </a:extLst>
              </a:tr>
              <a:tr h="504000">
                <a:tc vMerge="1">
                  <a:txBody>
                    <a:bodyPr/>
                    <a:lstStyle/>
                    <a:p>
                      <a:pPr algn="ctr"/>
                      <a:endParaRPr lang="de-DE" sz="1000" b="1" dirty="0">
                        <a:solidFill>
                          <a:schemeClr val="bg1"/>
                        </a:solidFill>
                        <a:latin typeface="+mj-lt"/>
                        <a:ea typeface="Open Sans Light" panose="020B0306030504020204" pitchFamily="34" charset="0"/>
                        <a:cs typeface="Open Sans Light" panose="020B0306030504020204" pitchFamily="34" charset="0"/>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000" b="1" kern="1200" dirty="0">
                          <a:solidFill>
                            <a:schemeClr val="bg1"/>
                          </a:solidFill>
                          <a:latin typeface="+mn-lt"/>
                          <a:ea typeface="Open Sans Light" panose="020B0306030504020204" pitchFamily="34" charset="0"/>
                          <a:cs typeface="Open Sans Light" panose="020B0306030504020204" pitchFamily="34" charset="0"/>
                        </a:rPr>
                        <a:t>Individuelle Lösungen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dirty="0">
                          <a:solidFill>
                            <a:schemeClr val="bg1"/>
                          </a:solidFill>
                          <a:latin typeface="+mj-lt"/>
                          <a:ea typeface="Open Sans Light" panose="020B0306030504020204" pitchFamily="34" charset="0"/>
                          <a:cs typeface="Open Sans Light" panose="020B0306030504020204" pitchFamily="34" charset="0"/>
                        </a:rPr>
                        <a:t>Lösung 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dirty="0">
                          <a:solidFill>
                            <a:schemeClr val="bg1"/>
                          </a:solidFill>
                          <a:latin typeface="+mj-lt"/>
                          <a:ea typeface="Open Sans Light" panose="020B0306030504020204" pitchFamily="34" charset="0"/>
                          <a:cs typeface="Open Sans Light" panose="020B0306030504020204" pitchFamily="34" charset="0"/>
                        </a:rPr>
                        <a:t>Lösung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dirty="0">
                          <a:solidFill>
                            <a:schemeClr val="bg1"/>
                          </a:solidFill>
                          <a:latin typeface="+mj-lt"/>
                          <a:ea typeface="Open Sans Light" panose="020B0306030504020204" pitchFamily="34" charset="0"/>
                          <a:cs typeface="Open Sans Light" panose="020B0306030504020204" pitchFamily="34" charset="0"/>
                        </a:rPr>
                        <a:t>Lösung 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dirty="0">
                          <a:solidFill>
                            <a:schemeClr val="bg1"/>
                          </a:solidFill>
                          <a:latin typeface="+mj-lt"/>
                          <a:ea typeface="Open Sans Light" panose="020B0306030504020204" pitchFamily="34" charset="0"/>
                          <a:cs typeface="Open Sans Light" panose="020B0306030504020204" pitchFamily="34" charset="0"/>
                        </a:rPr>
                        <a:t>Lösung 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tc>
                  <a:txBody>
                    <a:bodyPr/>
                    <a:lstStyle/>
                    <a:p>
                      <a:pPr algn="ctr"/>
                      <a:r>
                        <a:rPr lang="de-DE" sz="1000" dirty="0">
                          <a:solidFill>
                            <a:schemeClr val="bg1"/>
                          </a:solidFill>
                          <a:latin typeface="+mj-lt"/>
                          <a:ea typeface="Open Sans Light" panose="020B0306030504020204" pitchFamily="34" charset="0"/>
                          <a:cs typeface="Open Sans Light" panose="020B0306030504020204" pitchFamily="34" charset="0"/>
                        </a:rPr>
                        <a:t>Lösung 5</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12F5F"/>
                    </a:solidFill>
                  </a:tcPr>
                </a:tc>
                <a:extLst>
                  <a:ext uri="{0D108BD9-81ED-4DB2-BD59-A6C34878D82A}">
                    <a16:rowId xmlns:a16="http://schemas.microsoft.com/office/drawing/2014/main" val="3746566129"/>
                  </a:ext>
                </a:extLst>
              </a:tr>
              <a:tr h="504000">
                <a:tc rowSpan="5">
                  <a:txBody>
                    <a:bodyPr/>
                    <a:lstStyle/>
                    <a:p>
                      <a:pPr algn="ctr"/>
                      <a:r>
                        <a:rPr lang="de-DE" sz="1000" b="1" dirty="0">
                          <a:solidFill>
                            <a:schemeClr val="tx1"/>
                          </a:solidFill>
                          <a:latin typeface="+mj-lt"/>
                          <a:ea typeface="Open Sans Light" panose="020B0306030504020204" pitchFamily="34" charset="0"/>
                          <a:cs typeface="Open Sans Light" panose="020B0306030504020204" pitchFamily="34" charset="0"/>
                        </a:rPr>
                        <a:t>Business</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rowSpan="5">
                  <a:txBody>
                    <a:bodyPr/>
                    <a:lstStyle/>
                    <a:p>
                      <a:pPr algn="ctr"/>
                      <a:r>
                        <a:rPr lang="de-DE" sz="1000" b="1" dirty="0">
                          <a:solidFill>
                            <a:schemeClr val="tx1"/>
                          </a:solidFill>
                          <a:latin typeface="+mj-lt"/>
                          <a:ea typeface="Open Sans Light" panose="020B0306030504020204" pitchFamily="34" charset="0"/>
                          <a:cs typeface="Open Sans Light" panose="020B0306030504020204" pitchFamily="34" charset="0"/>
                        </a:rPr>
                        <a:t>Best-Practice-Prozesse</a:t>
                      </a:r>
                      <a:endParaRPr lang="de-DE" sz="1000" b="0" dirty="0">
                        <a:solidFill>
                          <a:schemeClr val="tx1"/>
                        </a:solidFill>
                        <a:latin typeface="+mj-lt"/>
                        <a:ea typeface="Open Sans Light" panose="020B0306030504020204" pitchFamily="34" charset="0"/>
                        <a:cs typeface="Open Sans Light" panose="020B0306030504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Kalt-Akquise am Telefon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Leadgenerierung mit Leadmagneten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Lead-Follow-Up-System</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Digitale </a:t>
                      </a:r>
                      <a:br>
                        <a:rPr lang="de-DE" sz="1000" b="0" i="0" dirty="0">
                          <a:solidFill>
                            <a:schemeClr val="tx1"/>
                          </a:solidFill>
                          <a:latin typeface="Open Sans" pitchFamily="2" charset="0"/>
                          <a:ea typeface="Open Sans" pitchFamily="2" charset="0"/>
                          <a:cs typeface="Open Sans" pitchFamily="2" charset="0"/>
                        </a:rPr>
                      </a:br>
                      <a:r>
                        <a:rPr lang="de-DE" sz="1000" b="0" i="0" dirty="0">
                          <a:solidFill>
                            <a:schemeClr val="tx1"/>
                          </a:solidFill>
                          <a:latin typeface="Open Sans" pitchFamily="2" charset="0"/>
                          <a:ea typeface="Open Sans" pitchFamily="2" charset="0"/>
                          <a:cs typeface="Open Sans" pitchFamily="2" charset="0"/>
                        </a:rPr>
                        <a:t>Verkaufs-Prozesse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Kunden-</a:t>
                      </a:r>
                      <a:br>
                        <a:rPr lang="de-DE" sz="1000" b="0" i="0" dirty="0">
                          <a:solidFill>
                            <a:schemeClr val="tx1"/>
                          </a:solidFill>
                          <a:latin typeface="Open Sans" pitchFamily="2" charset="0"/>
                          <a:ea typeface="Open Sans" pitchFamily="2" charset="0"/>
                          <a:cs typeface="Open Sans" pitchFamily="2" charset="0"/>
                        </a:rPr>
                      </a:br>
                      <a:r>
                        <a:rPr lang="de-DE" sz="1000" b="0" i="0" dirty="0">
                          <a:solidFill>
                            <a:schemeClr val="tx1"/>
                          </a:solidFill>
                          <a:latin typeface="Open Sans" pitchFamily="2" charset="0"/>
                          <a:ea typeface="Open Sans" pitchFamily="2" charset="0"/>
                          <a:cs typeface="Open Sans" pitchFamily="2" charset="0"/>
                        </a:rPr>
                        <a:t>Onboarding</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771545159"/>
                  </a:ext>
                </a:extLst>
              </a:tr>
              <a:tr h="504000">
                <a:tc vMerge="1">
                  <a:txBody>
                    <a:bodyPr/>
                    <a:lstStyle/>
                    <a:p>
                      <a:endParaRPr lang="de-DE"/>
                    </a:p>
                  </a:txBody>
                  <a:tcPr/>
                </a:tc>
                <a:tc vMerge="1">
                  <a:txBody>
                    <a:bodyPr/>
                    <a:lstStyle/>
                    <a:p>
                      <a:endParaRPr lang="de-DE"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000" b="0" i="0" dirty="0" err="1">
                          <a:solidFill>
                            <a:schemeClr val="tx1"/>
                          </a:solidFill>
                          <a:latin typeface="Open Sans" pitchFamily="2" charset="0"/>
                          <a:ea typeface="Open Sans" pitchFamily="2" charset="0"/>
                          <a:cs typeface="Open Sans" pitchFamily="2" charset="0"/>
                        </a:rPr>
                        <a:t>Social-Selling</a:t>
                      </a:r>
                      <a:r>
                        <a:rPr lang="de-DE" sz="1000" b="0" i="0" dirty="0">
                          <a:solidFill>
                            <a:schemeClr val="tx1"/>
                          </a:solidFill>
                          <a:latin typeface="Open Sans" pitchFamily="2" charset="0"/>
                          <a:ea typeface="Open Sans" pitchFamily="2" charset="0"/>
                          <a:cs typeface="Open Sans" pitchFamily="2" charset="0"/>
                        </a:rPr>
                        <a:t> mit LinkedIn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Leadgenerierung mit Anfrageformularen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Leadqualifizierung via Telefon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Angebots-Erstellung und -Versand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Fulfillment und Leistungserbringung</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04272319"/>
                  </a:ext>
                </a:extLst>
              </a:tr>
              <a:tr h="504000">
                <a:tc vMerge="1">
                  <a:txBody>
                    <a:bodyPr/>
                    <a:lstStyle/>
                    <a:p>
                      <a:endParaRPr lang="de-DE"/>
                    </a:p>
                  </a:txBody>
                  <a:tcPr/>
                </a:tc>
                <a:tc vMerge="1">
                  <a:txBody>
                    <a:bodyPr/>
                    <a:lstStyle/>
                    <a:p>
                      <a:endParaRPr lang="de-DE"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Multiplikatoren-Marketing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Leadgenerierung mit Termin-Vereinbarung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Leadqualifizierung via E-Mail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Angebots-</a:t>
                      </a:r>
                      <a:br>
                        <a:rPr lang="de-DE" sz="1000" b="0" i="0" dirty="0">
                          <a:solidFill>
                            <a:schemeClr val="tx1"/>
                          </a:solidFill>
                          <a:latin typeface="Open Sans" pitchFamily="2" charset="0"/>
                          <a:ea typeface="Open Sans" pitchFamily="2" charset="0"/>
                          <a:cs typeface="Open Sans" pitchFamily="2" charset="0"/>
                        </a:rPr>
                      </a:br>
                      <a:r>
                        <a:rPr lang="de-DE" sz="1000" b="0" i="0" dirty="0">
                          <a:solidFill>
                            <a:schemeClr val="tx1"/>
                          </a:solidFill>
                          <a:latin typeface="Open Sans" pitchFamily="2" charset="0"/>
                          <a:ea typeface="Open Sans" pitchFamily="2" charset="0"/>
                          <a:cs typeface="Open Sans" pitchFamily="2" charset="0"/>
                        </a:rPr>
                        <a:t>Follow-Up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Bewertungs-Kampagnen</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709088925"/>
                  </a:ext>
                </a:extLst>
              </a:tr>
              <a:tr h="504000">
                <a:tc vMerge="1">
                  <a:txBody>
                    <a:bodyPr/>
                    <a:lstStyle/>
                    <a:p>
                      <a:endParaRPr lang="de-DE"/>
                    </a:p>
                  </a:txBody>
                  <a:tcPr/>
                </a:tc>
                <a:tc vMerge="1">
                  <a:txBody>
                    <a:bodyPr/>
                    <a:lstStyle/>
                    <a:p>
                      <a:endParaRPr lang="de-DE"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Empfehlungs-Marketing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Leadgenerierung auf Events und Messen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Leadqualifizierung via WhatsApp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Digitale Signierung von Angeboten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Aktivierungs-Kampagnen</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89797580"/>
                  </a:ext>
                </a:extLst>
              </a:tr>
              <a:tr h="504000">
                <a:tc vMerge="1">
                  <a:txBody>
                    <a:bodyPr/>
                    <a:lstStyle/>
                    <a:p>
                      <a:endParaRPr lang="de-DE"/>
                    </a:p>
                  </a:txBody>
                  <a:tcPr/>
                </a:tc>
                <a:tc vMerge="1">
                  <a:txBody>
                    <a:bodyPr/>
                    <a:lstStyle/>
                    <a:p>
                      <a:endParaRPr lang="de-DE"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Direktmarketing </a:t>
                      </a:r>
                      <a:br>
                        <a:rPr lang="de-DE" sz="1000" b="0" i="0" dirty="0">
                          <a:solidFill>
                            <a:schemeClr val="tx1"/>
                          </a:solidFill>
                          <a:latin typeface="Open Sans" pitchFamily="2" charset="0"/>
                          <a:ea typeface="Open Sans" pitchFamily="2" charset="0"/>
                          <a:cs typeface="Open Sans" pitchFamily="2" charset="0"/>
                        </a:rPr>
                      </a:br>
                      <a:r>
                        <a:rPr lang="de-DE" sz="1000" b="0" i="0" dirty="0">
                          <a:solidFill>
                            <a:schemeClr val="tx1"/>
                          </a:solidFill>
                          <a:latin typeface="Open Sans" pitchFamily="2" charset="0"/>
                          <a:ea typeface="Open Sans" pitchFamily="2" charset="0"/>
                          <a:cs typeface="Open Sans" pitchFamily="2" charset="0"/>
                        </a:rPr>
                        <a:t>per Brief</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Double-</a:t>
                      </a:r>
                      <a:r>
                        <a:rPr lang="de-DE" sz="1000" b="0" i="0" dirty="0" err="1">
                          <a:solidFill>
                            <a:schemeClr val="tx1"/>
                          </a:solidFill>
                          <a:latin typeface="Open Sans" pitchFamily="2" charset="0"/>
                          <a:ea typeface="Open Sans" pitchFamily="2" charset="0"/>
                          <a:cs typeface="Open Sans" pitchFamily="2" charset="0"/>
                        </a:rPr>
                        <a:t>Optin</a:t>
                      </a:r>
                      <a:r>
                        <a:rPr lang="de-DE" sz="1000" b="0" i="0" dirty="0">
                          <a:solidFill>
                            <a:schemeClr val="tx1"/>
                          </a:solidFill>
                          <a:latin typeface="Open Sans" pitchFamily="2" charset="0"/>
                          <a:ea typeface="Open Sans" pitchFamily="2" charset="0"/>
                          <a:cs typeface="Open Sans" pitchFamily="2" charset="0"/>
                        </a:rPr>
                        <a:t>-Prozess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Angebots-Präsentationen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Auftrags-Management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de-DE" sz="1000" b="0" i="0" dirty="0">
                          <a:solidFill>
                            <a:schemeClr val="tx1"/>
                          </a:solidFill>
                          <a:latin typeface="Open Sans" pitchFamily="2" charset="0"/>
                          <a:ea typeface="Open Sans" pitchFamily="2" charset="0"/>
                          <a:cs typeface="Open Sans" pitchFamily="2" charset="0"/>
                        </a:rPr>
                        <a:t>Up- und Cross-Selling-Kampagnen</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932669867"/>
                  </a:ext>
                </a:extLst>
              </a:tr>
              <a:tr h="504000">
                <a:tc rowSpan="4">
                  <a:txBody>
                    <a:bodyPr/>
                    <a:lstStyle/>
                    <a:p>
                      <a:pPr algn="ctr"/>
                      <a:r>
                        <a:rPr lang="de-DE" sz="1000" b="1" dirty="0">
                          <a:solidFill>
                            <a:schemeClr val="bg1"/>
                          </a:solidFill>
                          <a:latin typeface="+mj-lt"/>
                          <a:ea typeface="Open Sans Light" panose="020B0306030504020204" pitchFamily="34" charset="0"/>
                          <a:cs typeface="Open Sans Light" panose="020B0306030504020204" pitchFamily="34" charset="0"/>
                        </a:rPr>
                        <a:t>Basis</a:t>
                      </a:r>
                      <a:endParaRPr lang="de-DE" sz="1000" b="0" dirty="0">
                        <a:solidFill>
                          <a:schemeClr val="bg1"/>
                        </a:solidFill>
                        <a:latin typeface="+mj-lt"/>
                        <a:ea typeface="Open Sans Light" panose="020B0306030504020204" pitchFamily="34" charset="0"/>
                        <a:cs typeface="Open Sans Light" panose="020B0306030504020204" pitchFamily="34" charset="0"/>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518FC5"/>
                    </a:solidFill>
                  </a:tcPr>
                </a:tc>
                <a:tc>
                  <a:txBody>
                    <a:bodyPr/>
                    <a:lstStyle/>
                    <a:p>
                      <a:pPr algn="ctr"/>
                      <a:r>
                        <a:rPr lang="de-DE" sz="1000" b="1" dirty="0">
                          <a:solidFill>
                            <a:schemeClr val="bg1"/>
                          </a:solidFill>
                          <a:latin typeface="+mj-lt"/>
                          <a:ea typeface="Open Sans Light" panose="020B0306030504020204" pitchFamily="34" charset="0"/>
                          <a:cs typeface="Open Sans Light" panose="020B0306030504020204" pitchFamily="34" charset="0"/>
                        </a:rPr>
                        <a:t>Zoho-Integrationen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Zoho Mail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000" b="0" i="0" dirty="0">
                          <a:solidFill>
                            <a:schemeClr val="bg1"/>
                          </a:solidFill>
                          <a:latin typeface="Open Sans" pitchFamily="2" charset="0"/>
                          <a:ea typeface="Open Sans" pitchFamily="2" charset="0"/>
                          <a:cs typeface="Open Sans" pitchFamily="2" charset="0"/>
                        </a:rPr>
                        <a:t>Zoho </a:t>
                      </a:r>
                      <a:r>
                        <a:rPr lang="de-DE" sz="1000" b="0" i="0" dirty="0" err="1">
                          <a:solidFill>
                            <a:schemeClr val="bg1"/>
                          </a:solidFill>
                          <a:latin typeface="Open Sans" pitchFamily="2" charset="0"/>
                          <a:ea typeface="Open Sans" pitchFamily="2" charset="0"/>
                          <a:cs typeface="Open Sans" pitchFamily="2" charset="0"/>
                        </a:rPr>
                        <a:t>Workdrive</a:t>
                      </a:r>
                      <a:endParaRPr lang="de-DE" sz="1000" b="0" i="0"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000" b="0" i="0" dirty="0">
                          <a:solidFill>
                            <a:schemeClr val="bg1"/>
                          </a:solidFill>
                          <a:latin typeface="Open Sans" pitchFamily="2" charset="0"/>
                          <a:ea typeface="Open Sans" pitchFamily="2" charset="0"/>
                          <a:cs typeface="Open Sans" pitchFamily="2" charset="0"/>
                        </a:rPr>
                        <a:t>Zoho Bookings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Zoho </a:t>
                      </a:r>
                      <a:r>
                        <a:rPr lang="de-DE" sz="1000" b="0" i="0" dirty="0" err="1">
                          <a:solidFill>
                            <a:schemeClr val="bg1"/>
                          </a:solidFill>
                          <a:latin typeface="Open Sans" pitchFamily="2" charset="0"/>
                          <a:ea typeface="Open Sans" pitchFamily="2" charset="0"/>
                          <a:cs typeface="Open Sans" pitchFamily="2" charset="0"/>
                        </a:rPr>
                        <a:t>Cliq</a:t>
                      </a:r>
                      <a:endParaRPr lang="de-DE" sz="1000" b="0" i="0"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Zoho Forms</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extLst>
                  <a:ext uri="{0D108BD9-81ED-4DB2-BD59-A6C34878D82A}">
                    <a16:rowId xmlns:a16="http://schemas.microsoft.com/office/drawing/2014/main" val="835123304"/>
                  </a:ext>
                </a:extLst>
              </a:tr>
              <a:tr h="504000">
                <a:tc vMerge="1">
                  <a:txBody>
                    <a:bodyPr/>
                    <a:lstStyle/>
                    <a:p>
                      <a:endParaRPr dirty="0"/>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518FC5"/>
                    </a:solidFill>
                  </a:tcPr>
                </a:tc>
                <a:tc rowSpan="2">
                  <a:txBody>
                    <a:bodyPr/>
                    <a:lstStyle/>
                    <a:p>
                      <a:pPr algn="ctr"/>
                      <a:r>
                        <a:rPr lang="de-DE" sz="1000" b="1" dirty="0">
                          <a:solidFill>
                            <a:schemeClr val="bg1"/>
                          </a:solidFill>
                          <a:latin typeface="+mj-lt"/>
                          <a:ea typeface="Open Sans Light" panose="020B0306030504020204" pitchFamily="34" charset="0"/>
                          <a:cs typeface="Open Sans Light" panose="020B0306030504020204" pitchFamily="34" charset="0"/>
                        </a:rPr>
                        <a:t>Firmen-spezifisches-</a:t>
                      </a:r>
                      <a:br>
                        <a:rPr lang="de-DE" sz="1000" b="1" dirty="0">
                          <a:solidFill>
                            <a:schemeClr val="bg1"/>
                          </a:solidFill>
                          <a:latin typeface="+mj-lt"/>
                          <a:ea typeface="Open Sans Light" panose="020B0306030504020204" pitchFamily="34" charset="0"/>
                          <a:cs typeface="Open Sans Light" panose="020B0306030504020204" pitchFamily="34" charset="0"/>
                        </a:rPr>
                      </a:br>
                      <a:r>
                        <a:rPr lang="de-DE" sz="1000" b="1" dirty="0">
                          <a:solidFill>
                            <a:schemeClr val="bg1"/>
                          </a:solidFill>
                          <a:latin typeface="+mj-lt"/>
                          <a:ea typeface="Open Sans Light" panose="020B0306030504020204" pitchFamily="34" charset="0"/>
                          <a:cs typeface="Open Sans Light" panose="020B0306030504020204" pitchFamily="34" charset="0"/>
                        </a:rPr>
                        <a:t>Setup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Anpassung der Module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Benutzer, Gruppen und Berechtigungen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E-Mail-Integration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Daten-Migration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a:solidFill>
                            <a:schemeClr val="bg1"/>
                          </a:solidFill>
                          <a:latin typeface="Open Sans" pitchFamily="2" charset="0"/>
                          <a:ea typeface="Open Sans" pitchFamily="2" charset="0"/>
                          <a:cs typeface="Open Sans" pitchFamily="2" charset="0"/>
                        </a:rPr>
                        <a:t>Workflows</a:t>
                      </a:r>
                      <a:endParaRPr lang="de-DE" sz="1000" b="0" i="0"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extLst>
                  <a:ext uri="{0D108BD9-81ED-4DB2-BD59-A6C34878D82A}">
                    <a16:rowId xmlns:a16="http://schemas.microsoft.com/office/drawing/2014/main" val="3207249443"/>
                  </a:ext>
                </a:extLst>
              </a:tr>
              <a:tr h="504000">
                <a:tc vMerge="1">
                  <a:txBody>
                    <a:bodyPr/>
                    <a:lstStyle/>
                    <a:p>
                      <a:endParaRPr lang="de-DE"/>
                    </a:p>
                  </a:txBody>
                  <a:tcPr/>
                </a:tc>
                <a:tc vMerge="1">
                  <a:txBody>
                    <a:bodyPr/>
                    <a:lstStyle/>
                    <a:p>
                      <a:endParaRPr lang="de-DE"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Telefonie-</a:t>
                      </a:r>
                      <a:br>
                        <a:rPr lang="de-DE" sz="1000" b="0" i="0" dirty="0">
                          <a:solidFill>
                            <a:schemeClr val="bg1"/>
                          </a:solidFill>
                          <a:latin typeface="Open Sans" pitchFamily="2" charset="0"/>
                          <a:ea typeface="Open Sans" pitchFamily="2" charset="0"/>
                          <a:cs typeface="Open Sans" pitchFamily="2" charset="0"/>
                        </a:rPr>
                      </a:br>
                      <a:r>
                        <a:rPr lang="de-DE" sz="1000" b="0" i="0" dirty="0">
                          <a:solidFill>
                            <a:schemeClr val="bg1"/>
                          </a:solidFill>
                          <a:latin typeface="Open Sans" pitchFamily="2" charset="0"/>
                          <a:ea typeface="Open Sans" pitchFamily="2" charset="0"/>
                          <a:cs typeface="Open Sans" pitchFamily="2" charset="0"/>
                        </a:rPr>
                        <a:t>Anbindung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SMS / </a:t>
                      </a:r>
                      <a:r>
                        <a:rPr lang="de-DE" sz="1000" b="0" i="0" dirty="0" err="1">
                          <a:solidFill>
                            <a:schemeClr val="bg1"/>
                          </a:solidFill>
                          <a:latin typeface="Open Sans" pitchFamily="2" charset="0"/>
                          <a:ea typeface="Open Sans" pitchFamily="2" charset="0"/>
                          <a:cs typeface="Open Sans" pitchFamily="2" charset="0"/>
                        </a:rPr>
                        <a:t>What‘s</a:t>
                      </a:r>
                      <a:r>
                        <a:rPr lang="de-DE" sz="1000" b="0" i="0" dirty="0">
                          <a:solidFill>
                            <a:schemeClr val="bg1"/>
                          </a:solidFill>
                          <a:latin typeface="Open Sans" pitchFamily="2" charset="0"/>
                          <a:ea typeface="Open Sans" pitchFamily="2" charset="0"/>
                          <a:cs typeface="Open Sans" pitchFamily="2" charset="0"/>
                        </a:rPr>
                        <a:t> App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Kalender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E-Mail- und Brief-Vorlagen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tc>
                  <a:txBody>
                    <a:bodyPr/>
                    <a:lstStyle/>
                    <a:p>
                      <a:pPr algn="ctr"/>
                      <a:r>
                        <a:rPr lang="de-DE" sz="1000" b="0" i="0" dirty="0">
                          <a:solidFill>
                            <a:schemeClr val="bg1"/>
                          </a:solidFill>
                          <a:latin typeface="Open Sans" pitchFamily="2" charset="0"/>
                          <a:ea typeface="Open Sans" pitchFamily="2" charset="0"/>
                          <a:cs typeface="Open Sans" pitchFamily="2" charset="0"/>
                        </a:rPr>
                        <a:t>Kennzahlen und Dashboards</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18FC5"/>
                    </a:solidFill>
                  </a:tcPr>
                </a:tc>
                <a:extLst>
                  <a:ext uri="{0D108BD9-81ED-4DB2-BD59-A6C34878D82A}">
                    <a16:rowId xmlns:a16="http://schemas.microsoft.com/office/drawing/2014/main" val="1800985125"/>
                  </a:ext>
                </a:extLst>
              </a:tr>
              <a:tr h="504000">
                <a:tc vMerge="1">
                  <a:txBody>
                    <a:bodyPr/>
                    <a:lstStyle/>
                    <a:p>
                      <a:pPr algn="ctr"/>
                      <a:endParaRPr lang="de-DE" sz="1000" b="1" dirty="0">
                        <a:solidFill>
                          <a:schemeClr val="bg1"/>
                        </a:solidFill>
                        <a:latin typeface="+mj-lt"/>
                        <a:ea typeface="Open Sans Light" panose="020B0306030504020204" pitchFamily="34" charset="0"/>
                        <a:cs typeface="Open Sans Light" panose="020B0306030504020204" pitchFamily="34" charset="0"/>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518FC5"/>
                    </a:solidFill>
                  </a:tcPr>
                </a:tc>
                <a:tc>
                  <a:txBody>
                    <a:bodyPr/>
                    <a:lstStyle/>
                    <a:p>
                      <a:pPr algn="ctr"/>
                      <a:r>
                        <a:rPr lang="de-DE" sz="1000" b="1" dirty="0">
                          <a:solidFill>
                            <a:schemeClr val="bg1"/>
                          </a:solidFill>
                          <a:latin typeface="+mj-lt"/>
                          <a:ea typeface="Open Sans Light" panose="020B0306030504020204" pitchFamily="34" charset="0"/>
                          <a:cs typeface="Open Sans Light" panose="020B0306030504020204" pitchFamily="34" charset="0"/>
                        </a:rPr>
                        <a:t>Basis-Setup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518FC5"/>
                    </a:solidFill>
                  </a:tcPr>
                </a:tc>
                <a:tc gridSpan="5">
                  <a:txBody>
                    <a:bodyPr/>
                    <a:lstStyle/>
                    <a:p>
                      <a:pPr algn="ctr"/>
                      <a:r>
                        <a:rPr lang="de-DE" sz="1000" b="0" i="0" dirty="0" err="1">
                          <a:solidFill>
                            <a:schemeClr val="bg1"/>
                          </a:solidFill>
                          <a:latin typeface="Open Sans" pitchFamily="2" charset="0"/>
                          <a:ea typeface="Open Sans" pitchFamily="2" charset="0"/>
                          <a:cs typeface="Open Sans" pitchFamily="2" charset="0"/>
                        </a:rPr>
                        <a:t>Zoho</a:t>
                      </a:r>
                      <a:r>
                        <a:rPr lang="de-DE" sz="1000" b="0" i="0" dirty="0">
                          <a:solidFill>
                            <a:schemeClr val="bg1"/>
                          </a:solidFill>
                          <a:latin typeface="Open Sans" pitchFamily="2" charset="0"/>
                          <a:ea typeface="Open Sans" pitchFamily="2" charset="0"/>
                          <a:cs typeface="Open Sans" pitchFamily="2" charset="0"/>
                        </a:rPr>
                        <a:t> CRM – Grundeinrichtung</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518FC5"/>
                    </a:solidFill>
                  </a:tcPr>
                </a:tc>
                <a:tc hMerge="1">
                  <a:txBody>
                    <a:bodyPr/>
                    <a:lstStyle/>
                    <a:p>
                      <a:endParaRPr lang="de-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de-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de-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de-DE" sz="120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24985258"/>
                  </a:ext>
                </a:extLst>
              </a:tr>
            </a:tbl>
          </a:graphicData>
        </a:graphic>
      </p:graphicFrame>
      <p:sp>
        <p:nvSpPr>
          <p:cNvPr id="6" name="Titel 25">
            <a:extLst>
              <a:ext uri="{FF2B5EF4-FFF2-40B4-BE49-F238E27FC236}">
                <a16:creationId xmlns:a16="http://schemas.microsoft.com/office/drawing/2014/main" id="{76D3885A-8610-A073-DD46-634681842ADD}"/>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1850599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53C38-36D5-D23E-134E-08CB4A29AE53}"/>
            </a:ext>
          </a:extLst>
        </p:cNvPr>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E1085042-ADB8-9CBB-0C83-12DACCE606FC}"/>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5079E416-A225-4008-3FDF-D6230F583C60}"/>
              </a:ext>
            </a:extLst>
          </p:cNvPr>
          <p:cNvSpPr>
            <a:spLocks noGrp="1"/>
          </p:cNvSpPr>
          <p:nvPr>
            <p:ph type="sldNum" sz="quarter" idx="12"/>
          </p:nvPr>
        </p:nvSpPr>
        <p:spPr/>
        <p:txBody>
          <a:bodyPr/>
          <a:lstStyle/>
          <a:p>
            <a:r>
              <a:rPr lang="de-DE"/>
              <a:t>| </a:t>
            </a:r>
            <a:fld id="{9B27871B-0A92-486B-8675-F9E98A4A52EF}" type="slidenum">
              <a:rPr lang="de-DE" smtClean="0"/>
              <a:pPr/>
              <a:t>51</a:t>
            </a:fld>
            <a:endParaRPr lang="de-DE"/>
          </a:p>
        </p:txBody>
      </p:sp>
      <p:sp>
        <p:nvSpPr>
          <p:cNvPr id="2" name="Datumsplatzhalter 1">
            <a:extLst>
              <a:ext uri="{FF2B5EF4-FFF2-40B4-BE49-F238E27FC236}">
                <a16:creationId xmlns:a16="http://schemas.microsoft.com/office/drawing/2014/main" id="{5549BC97-79CC-0BCA-4DAA-BD0AE1FEF5B2}"/>
              </a:ext>
            </a:extLst>
          </p:cNvPr>
          <p:cNvSpPr>
            <a:spLocks noGrp="1"/>
          </p:cNvSpPr>
          <p:nvPr>
            <p:ph type="dt" sz="half" idx="10"/>
          </p:nvPr>
        </p:nvSpPr>
        <p:spPr>
          <a:xfrm>
            <a:off x="346074" y="6524625"/>
            <a:ext cx="4603877" cy="333377"/>
          </a:xfrm>
        </p:spPr>
        <p:txBody>
          <a:bodyPr/>
          <a:lstStyle/>
          <a:p>
            <a:r>
              <a:rPr lang="de-DE"/>
              <a:t>Das perfekt digitalisierte Unternehmen mit Zoho</a:t>
            </a:r>
            <a:endParaRPr lang="de-DE" dirty="0"/>
          </a:p>
        </p:txBody>
      </p:sp>
      <p:sp>
        <p:nvSpPr>
          <p:cNvPr id="13" name="Titel 25">
            <a:extLst>
              <a:ext uri="{FF2B5EF4-FFF2-40B4-BE49-F238E27FC236}">
                <a16:creationId xmlns:a16="http://schemas.microsoft.com/office/drawing/2014/main" id="{F1E72A4C-2510-8AA2-B05B-D2F20B8AD240}"/>
              </a:ext>
            </a:extLst>
          </p:cNvPr>
          <p:cNvSpPr txBox="1">
            <a:spLocks/>
          </p:cNvSpPr>
          <p:nvPr/>
        </p:nvSpPr>
        <p:spPr>
          <a:xfrm>
            <a:off x="344488" y="513913"/>
            <a:ext cx="819301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Die 9 größten Vorteile für eine Einführung und Optimierung mit einem Partner</a:t>
            </a:r>
          </a:p>
        </p:txBody>
      </p:sp>
      <p:sp>
        <p:nvSpPr>
          <p:cNvPr id="14" name="Titel 25">
            <a:extLst>
              <a:ext uri="{FF2B5EF4-FFF2-40B4-BE49-F238E27FC236}">
                <a16:creationId xmlns:a16="http://schemas.microsoft.com/office/drawing/2014/main" id="{08833717-542D-CDB7-8F89-17F7F9FC1DCA}"/>
              </a:ext>
            </a:extLst>
          </p:cNvPr>
          <p:cNvSpPr txBox="1">
            <a:spLocks/>
          </p:cNvSpPr>
          <p:nvPr/>
        </p:nvSpPr>
        <p:spPr>
          <a:xfrm>
            <a:off x="344488" y="204684"/>
            <a:ext cx="819301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b="0" dirty="0"/>
              <a:t>Arbeitsblatt</a:t>
            </a:r>
          </a:p>
        </p:txBody>
      </p:sp>
      <p:pic>
        <p:nvPicPr>
          <p:cNvPr id="42" name="Grafik 41">
            <a:extLst>
              <a:ext uri="{FF2B5EF4-FFF2-40B4-BE49-F238E27FC236}">
                <a16:creationId xmlns:a16="http://schemas.microsoft.com/office/drawing/2014/main" id="{E5D70D67-CBF3-0A47-08F9-430997802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9" name="Rechteck 18">
            <a:extLst>
              <a:ext uri="{FF2B5EF4-FFF2-40B4-BE49-F238E27FC236}">
                <a16:creationId xmlns:a16="http://schemas.microsoft.com/office/drawing/2014/main" id="{05B190AC-732B-7760-816F-A863415E3D79}"/>
              </a:ext>
            </a:extLst>
          </p:cNvPr>
          <p:cNvSpPr/>
          <p:nvPr/>
        </p:nvSpPr>
        <p:spPr>
          <a:xfrm>
            <a:off x="342635" y="1243180"/>
            <a:ext cx="3072430" cy="162521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Schneller Start</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Kein langes Ausprobieren, das CRM läuft in wenigen Wochen</a:t>
            </a:r>
          </a:p>
        </p:txBody>
      </p:sp>
      <p:sp>
        <p:nvSpPr>
          <p:cNvPr id="5" name="Rechteck 4">
            <a:extLst>
              <a:ext uri="{FF2B5EF4-FFF2-40B4-BE49-F238E27FC236}">
                <a16:creationId xmlns:a16="http://schemas.microsoft.com/office/drawing/2014/main" id="{9E19FAE7-CA38-F667-6B9C-22E83D038002}"/>
              </a:ext>
            </a:extLst>
          </p:cNvPr>
          <p:cNvSpPr/>
          <p:nvPr/>
        </p:nvSpPr>
        <p:spPr>
          <a:xfrm>
            <a:off x="342637" y="885824"/>
            <a:ext cx="9217289" cy="35735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9 Vorteile mit einem erfahrenen Zoho Partner</a:t>
            </a:r>
          </a:p>
        </p:txBody>
      </p:sp>
      <p:sp>
        <p:nvSpPr>
          <p:cNvPr id="8" name="Rechteck 7">
            <a:extLst>
              <a:ext uri="{FF2B5EF4-FFF2-40B4-BE49-F238E27FC236}">
                <a16:creationId xmlns:a16="http://schemas.microsoft.com/office/drawing/2014/main" id="{932D90B6-DE4A-7773-41AC-A70C9124E3F4}"/>
              </a:ext>
            </a:extLst>
          </p:cNvPr>
          <p:cNvSpPr/>
          <p:nvPr/>
        </p:nvSpPr>
        <p:spPr>
          <a:xfrm>
            <a:off x="3415065" y="1243180"/>
            <a:ext cx="3072430" cy="162521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Klare Struktur</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Bewährter Fahrplan statt Chaos und Unsicherheit</a:t>
            </a:r>
          </a:p>
        </p:txBody>
      </p:sp>
      <p:sp>
        <p:nvSpPr>
          <p:cNvPr id="9" name="Rechteck 8">
            <a:extLst>
              <a:ext uri="{FF2B5EF4-FFF2-40B4-BE49-F238E27FC236}">
                <a16:creationId xmlns:a16="http://schemas.microsoft.com/office/drawing/2014/main" id="{F9AFB382-0725-E46F-581B-2594C2BBF8BA}"/>
              </a:ext>
            </a:extLst>
          </p:cNvPr>
          <p:cNvSpPr/>
          <p:nvPr/>
        </p:nvSpPr>
        <p:spPr>
          <a:xfrm>
            <a:off x="6487495" y="1243180"/>
            <a:ext cx="3072430" cy="1625215"/>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Praxiswissen aus Erfahrung</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Partner kennt typische Stolperfallen und umgeht sie</a:t>
            </a:r>
          </a:p>
        </p:txBody>
      </p:sp>
      <p:sp>
        <p:nvSpPr>
          <p:cNvPr id="10" name="Rechteck 9">
            <a:extLst>
              <a:ext uri="{FF2B5EF4-FFF2-40B4-BE49-F238E27FC236}">
                <a16:creationId xmlns:a16="http://schemas.microsoft.com/office/drawing/2014/main" id="{574BC25B-E936-EA44-0AC9-873271717D42}"/>
              </a:ext>
            </a:extLst>
          </p:cNvPr>
          <p:cNvSpPr/>
          <p:nvPr/>
        </p:nvSpPr>
        <p:spPr>
          <a:xfrm>
            <a:off x="342635" y="2868396"/>
            <a:ext cx="3072430" cy="1625216"/>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Best-Practice sofort nutzbar</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Keine Eigenentwicklung nötig, sofort, fertige Lösungen sind da</a:t>
            </a:r>
          </a:p>
        </p:txBody>
      </p:sp>
      <p:sp>
        <p:nvSpPr>
          <p:cNvPr id="11" name="Rechteck 10">
            <a:extLst>
              <a:ext uri="{FF2B5EF4-FFF2-40B4-BE49-F238E27FC236}">
                <a16:creationId xmlns:a16="http://schemas.microsoft.com/office/drawing/2014/main" id="{FF198FF6-1B43-4F24-682F-7753B74BFA8A}"/>
              </a:ext>
            </a:extLst>
          </p:cNvPr>
          <p:cNvSpPr/>
          <p:nvPr/>
        </p:nvSpPr>
        <p:spPr>
          <a:xfrm>
            <a:off x="3415065" y="2868396"/>
            <a:ext cx="3072430" cy="1625216"/>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Weniger Fehler</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Richtige Einstellungen und Automatisierungen gleich von Beginn an</a:t>
            </a:r>
          </a:p>
        </p:txBody>
      </p:sp>
      <p:sp>
        <p:nvSpPr>
          <p:cNvPr id="12" name="Rechteck 11">
            <a:extLst>
              <a:ext uri="{FF2B5EF4-FFF2-40B4-BE49-F238E27FC236}">
                <a16:creationId xmlns:a16="http://schemas.microsoft.com/office/drawing/2014/main" id="{F2D30095-1811-2CA4-6B9B-A88D8868C3CC}"/>
              </a:ext>
            </a:extLst>
          </p:cNvPr>
          <p:cNvSpPr/>
          <p:nvPr/>
        </p:nvSpPr>
        <p:spPr>
          <a:xfrm>
            <a:off x="6487495" y="2868396"/>
            <a:ext cx="3072430" cy="1625216"/>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Zeitersparnis für das Team</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Mitarbeiter müssen nicht alles selbst erarbeiten</a:t>
            </a:r>
          </a:p>
        </p:txBody>
      </p:sp>
      <p:sp>
        <p:nvSpPr>
          <p:cNvPr id="15" name="Rechteck 14">
            <a:extLst>
              <a:ext uri="{FF2B5EF4-FFF2-40B4-BE49-F238E27FC236}">
                <a16:creationId xmlns:a16="http://schemas.microsoft.com/office/drawing/2014/main" id="{AB42D5AE-2170-5322-532D-1A4D7CD8D721}"/>
              </a:ext>
            </a:extLst>
          </p:cNvPr>
          <p:cNvSpPr/>
          <p:nvPr/>
        </p:nvSpPr>
        <p:spPr>
          <a:xfrm>
            <a:off x="342635" y="4493610"/>
            <a:ext cx="3072430" cy="1631893"/>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Schneller Nutzen</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CRM liefert schneller Ergebnisse</a:t>
            </a:r>
          </a:p>
        </p:txBody>
      </p:sp>
      <p:sp>
        <p:nvSpPr>
          <p:cNvPr id="16" name="Rechteck 15">
            <a:extLst>
              <a:ext uri="{FF2B5EF4-FFF2-40B4-BE49-F238E27FC236}">
                <a16:creationId xmlns:a16="http://schemas.microsoft.com/office/drawing/2014/main" id="{5035297F-ABF7-9ECA-10CD-97E0CB4E14BC}"/>
              </a:ext>
            </a:extLst>
          </p:cNvPr>
          <p:cNvSpPr/>
          <p:nvPr/>
        </p:nvSpPr>
        <p:spPr>
          <a:xfrm>
            <a:off x="3415065" y="4493610"/>
            <a:ext cx="3072430" cy="1631893"/>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Kontinuierliche Begleitung</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Fragen, Support und Optimierungen jederzeit verfügbar</a:t>
            </a:r>
          </a:p>
        </p:txBody>
      </p:sp>
      <p:sp>
        <p:nvSpPr>
          <p:cNvPr id="17" name="Rechteck 16">
            <a:extLst>
              <a:ext uri="{FF2B5EF4-FFF2-40B4-BE49-F238E27FC236}">
                <a16:creationId xmlns:a16="http://schemas.microsoft.com/office/drawing/2014/main" id="{EBC5228D-40BB-2B77-9730-649ED2D90FE2}"/>
              </a:ext>
            </a:extLst>
          </p:cNvPr>
          <p:cNvSpPr/>
          <p:nvPr/>
        </p:nvSpPr>
        <p:spPr>
          <a:xfrm>
            <a:off x="6487495" y="4493610"/>
            <a:ext cx="3072430" cy="1631893"/>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Sicherheit und Vertrauen</a:t>
            </a:r>
          </a:p>
          <a:p>
            <a:pPr algn="ctr">
              <a:spcBef>
                <a:spcPts val="600"/>
              </a:spcBef>
            </a:pPr>
            <a:endPar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endParaRPr>
          </a:p>
          <a:p>
            <a:pPr algn="ctr">
              <a:spcBef>
                <a:spcPts val="600"/>
              </a:spcBef>
            </a:pPr>
            <a:r>
              <a:rPr lang="de-DE" sz="1200" dirty="0">
                <a:solidFill>
                  <a:srgbClr val="44536F"/>
                </a:solidFill>
                <a:latin typeface="Open Sans" panose="020B0606030504020204" pitchFamily="34" charset="0"/>
                <a:ea typeface="Open Sans" panose="020B0606030504020204" pitchFamily="34" charset="0"/>
                <a:cs typeface="Open Sans" panose="020B0606030504020204" pitchFamily="34" charset="0"/>
              </a:rPr>
              <a:t>Projekt in sicheren Händen</a:t>
            </a:r>
          </a:p>
        </p:txBody>
      </p:sp>
      <p:sp>
        <p:nvSpPr>
          <p:cNvPr id="18" name="Rechteck 17">
            <a:extLst>
              <a:ext uri="{FF2B5EF4-FFF2-40B4-BE49-F238E27FC236}">
                <a16:creationId xmlns:a16="http://schemas.microsoft.com/office/drawing/2014/main" id="{2E003C7D-6623-0395-8861-A8240B0DA9A1}"/>
              </a:ext>
            </a:extLst>
          </p:cNvPr>
          <p:cNvSpPr/>
          <p:nvPr/>
        </p:nvSpPr>
        <p:spPr>
          <a:xfrm>
            <a:off x="344488" y="6129956"/>
            <a:ext cx="9217028"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err="1">
                <a:solidFill>
                  <a:srgbClr val="44536F"/>
                </a:solidFill>
                <a:latin typeface="Open Sans" panose="020B0606030504020204" pitchFamily="34" charset="0"/>
                <a:ea typeface="Open Sans" panose="020B0606030504020204" pitchFamily="34" charset="0"/>
                <a:cs typeface="Open Sans" panose="020B0606030504020204" pitchFamily="34" charset="0"/>
              </a:rPr>
              <a:t>IcosMedia</a:t>
            </a:r>
            <a:r>
              <a:rPr lang="de-DE" sz="1200" b="1" dirty="0">
                <a:solidFill>
                  <a:srgbClr val="44536F"/>
                </a:solidFill>
                <a:latin typeface="Open Sans" panose="020B0606030504020204" pitchFamily="34" charset="0"/>
                <a:ea typeface="Open Sans" panose="020B0606030504020204" pitchFamily="34" charset="0"/>
                <a:cs typeface="Open Sans" panose="020B0606030504020204" pitchFamily="34" charset="0"/>
              </a:rPr>
              <a:t> verkürzt den Weg, nimmt Last ab, vermeidet Fehler und Unternehmen schneller ans Ziel!</a:t>
            </a:r>
          </a:p>
        </p:txBody>
      </p:sp>
    </p:spTree>
    <p:extLst>
      <p:ext uri="{BB962C8B-B14F-4D97-AF65-F5344CB8AC3E}">
        <p14:creationId xmlns:p14="http://schemas.microsoft.com/office/powerpoint/2010/main" val="2313276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7A26D-68F9-F9CE-0B68-C75883973575}"/>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5769005F-5CD1-2904-0879-83E0B1FE0BAC}"/>
              </a:ext>
            </a:extLst>
          </p:cNvPr>
          <p:cNvSpPr txBox="1"/>
          <p:nvPr/>
        </p:nvSpPr>
        <p:spPr>
          <a:xfrm>
            <a:off x="344488" y="981717"/>
            <a:ext cx="5272022" cy="532969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CRM- und Digitalisierungs-Kompetenz </a:t>
            </a:r>
            <a:br>
              <a:rPr lang="de-DE" sz="2000" b="1" dirty="0">
                <a:solidFill>
                  <a:srgbClr val="44536F"/>
                </a:solidFill>
              </a:rPr>
            </a:br>
            <a:r>
              <a:rPr lang="de-DE" sz="2000" b="1" dirty="0">
                <a:solidFill>
                  <a:srgbClr val="44536F"/>
                </a:solidFill>
              </a:rPr>
              <a:t>im Unternehmen aufbauen</a:t>
            </a: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p:txBody>
      </p:sp>
      <p:sp>
        <p:nvSpPr>
          <p:cNvPr id="26" name="Titel 25">
            <a:extLst>
              <a:ext uri="{FF2B5EF4-FFF2-40B4-BE49-F238E27FC236}">
                <a16:creationId xmlns:a16="http://schemas.microsoft.com/office/drawing/2014/main" id="{068728A0-7565-86BB-AD95-6C3AAD1FF71C}"/>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Digitalisierung mit System</a:t>
            </a:r>
          </a:p>
        </p:txBody>
      </p:sp>
      <p:sp>
        <p:nvSpPr>
          <p:cNvPr id="3" name="Fußzeilenplatzhalter 2">
            <a:extLst>
              <a:ext uri="{FF2B5EF4-FFF2-40B4-BE49-F238E27FC236}">
                <a16:creationId xmlns:a16="http://schemas.microsoft.com/office/drawing/2014/main" id="{1AC5184E-A037-7A0D-8972-CE90C87F947B}"/>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68ED7B14-5301-D67F-5F95-191E9E1DE085}"/>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53752028-93B8-9DDC-AA38-5201F6A1331C}"/>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a:t>
            </a:r>
          </a:p>
        </p:txBody>
      </p:sp>
      <p:sp>
        <p:nvSpPr>
          <p:cNvPr id="4" name="Foliennummernplatzhalter 3">
            <a:extLst>
              <a:ext uri="{FF2B5EF4-FFF2-40B4-BE49-F238E27FC236}">
                <a16:creationId xmlns:a16="http://schemas.microsoft.com/office/drawing/2014/main" id="{F33AEE28-71FE-313C-4D0E-D70C16404682}"/>
              </a:ext>
            </a:extLst>
          </p:cNvPr>
          <p:cNvSpPr>
            <a:spLocks noGrp="1"/>
          </p:cNvSpPr>
          <p:nvPr>
            <p:ph type="sldNum" sz="quarter" idx="12"/>
          </p:nvPr>
        </p:nvSpPr>
        <p:spPr/>
        <p:txBody>
          <a:bodyPr/>
          <a:lstStyle/>
          <a:p>
            <a:r>
              <a:rPr lang="de-DE"/>
              <a:t>| </a:t>
            </a:r>
            <a:fld id="{9B27871B-0A92-486B-8675-F9E98A4A52EF}" type="slidenum">
              <a:rPr smtClean="0"/>
              <a:pPr/>
              <a:t>52</a:t>
            </a:fld>
            <a:endParaRPr dirty="0"/>
          </a:p>
        </p:txBody>
      </p:sp>
      <p:pic>
        <p:nvPicPr>
          <p:cNvPr id="12" name="Grafik 11">
            <a:extLst>
              <a:ext uri="{FF2B5EF4-FFF2-40B4-BE49-F238E27FC236}">
                <a16:creationId xmlns:a16="http://schemas.microsoft.com/office/drawing/2014/main" id="{C9D37D7D-7A78-1036-90AF-23F9DF1F08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704CC661-5DF1-F93F-532B-AF43B654DF06}"/>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300BA033-E830-8556-F89B-27DEC356E174}"/>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C081B75A-AC56-1E2C-31DE-29A7557FC070}"/>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D3224D6C-ED93-0C67-E972-E3814645D6EC}"/>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2D096F18-F17C-E55F-7C45-B90763CBCEF9}"/>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224B9C14-23CF-CF49-9D7A-52BCC9E1B6BA}"/>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8D4662A8-D796-3B08-2E02-E8BC0C538231}"/>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04A4C0EA-0F4F-BE65-73A3-0BB69363EA05}"/>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01938DD1-7CF4-0537-9FD1-E461511F8DD8}"/>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55618B1B-B544-3EF5-EC92-F9A7598B7766}"/>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171A6457-62BF-2891-15F5-05E4D8C6E537}"/>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1DC8B50A-1620-802F-7CBF-545129E91962}"/>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C3AA9ED3-2C3A-30B4-C1C5-72B3B23F91F6}"/>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DA24E297-2FF5-557B-862B-3C9F079754D8}"/>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92F9812E-34A3-424D-A64D-48B1D57FA1FF}"/>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8B7E815D-AE87-DEA7-0CCA-FFC9DC3B31F7}"/>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55908618-DED0-4DF8-0BD4-E65C2FA055C8}"/>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DCE3A8EA-6C85-6E5C-CE98-40B36E044D0C}"/>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7A65722D-E5DA-B245-3DE8-6C1D109E44AD}"/>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2080549F-A8C6-18AB-BA49-747CF8984DBB}"/>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113E7882-33B7-6410-F1AC-B6343873C55A}"/>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31143051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A01F0-A2DF-2143-698E-4F68907EFBBE}"/>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EADCC7C6-1FAB-47F9-81D6-32F746E21A60}"/>
              </a:ext>
            </a:extLst>
          </p:cNvPr>
          <p:cNvSpPr/>
          <p:nvPr/>
        </p:nvSpPr>
        <p:spPr>
          <a:xfrm>
            <a:off x="344487" y="1245824"/>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Motivierte Mitarbeiter</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Das Team ist mehr dabei, weil es selbst mitgestalte – dadurch nutzen alle das System besser</a:t>
            </a:r>
          </a:p>
        </p:txBody>
      </p:sp>
      <p:sp>
        <p:nvSpPr>
          <p:cNvPr id="44" name="Rechteck 43">
            <a:extLst>
              <a:ext uri="{FF2B5EF4-FFF2-40B4-BE49-F238E27FC236}">
                <a16:creationId xmlns:a16="http://schemas.microsoft.com/office/drawing/2014/main" id="{432EF263-5C55-5027-6133-985F89529863}"/>
              </a:ext>
            </a:extLst>
          </p:cNvPr>
          <p:cNvSpPr/>
          <p:nvPr/>
        </p:nvSpPr>
        <p:spPr>
          <a:xfrm>
            <a:off x="344486" y="885824"/>
            <a:ext cx="9215440" cy="3600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Warum die Digitalisierungs-Kompetenz für Ihr Unternehmen so wichtig ist …</a:t>
            </a:r>
          </a:p>
        </p:txBody>
      </p:sp>
      <p:sp>
        <p:nvSpPr>
          <p:cNvPr id="26" name="Titel 25">
            <a:extLst>
              <a:ext uri="{FF2B5EF4-FFF2-40B4-BE49-F238E27FC236}">
                <a16:creationId xmlns:a16="http://schemas.microsoft.com/office/drawing/2014/main" id="{C92FEA5A-8532-9273-113C-BA6AA58470FC}"/>
              </a:ext>
            </a:extLst>
          </p:cNvPr>
          <p:cNvSpPr>
            <a:spLocks noGrp="1"/>
          </p:cNvSpPr>
          <p:nvPr>
            <p:ph type="title"/>
          </p:nvPr>
        </p:nvSpPr>
        <p:spPr>
          <a:xfrm>
            <a:off x="344488" y="513913"/>
            <a:ext cx="6797291" cy="221599"/>
          </a:xfrm>
          <a:noFill/>
        </p:spPr>
        <p:txBody>
          <a:bodyPr vert="horz" wrap="square" lIns="0" tIns="0" rIns="0" bIns="0" rtlCol="0" anchor="ctr">
            <a:spAutoFit/>
          </a:bodyPr>
          <a:lstStyle/>
          <a:p>
            <a:r>
              <a:rPr lang="de-DE" sz="1600" dirty="0">
                <a:solidFill>
                  <a:srgbClr val="44536F"/>
                </a:solidFill>
              </a:rPr>
              <a:t>CRM- und Digitalisierungs-Kompetenz im Unternehmen aufbauen</a:t>
            </a:r>
          </a:p>
        </p:txBody>
      </p:sp>
      <p:sp>
        <p:nvSpPr>
          <p:cNvPr id="3" name="Fußzeilenplatzhalter 2">
            <a:extLst>
              <a:ext uri="{FF2B5EF4-FFF2-40B4-BE49-F238E27FC236}">
                <a16:creationId xmlns:a16="http://schemas.microsoft.com/office/drawing/2014/main" id="{7BE38C77-70B6-81FA-D9CC-4EDD06F6D320}"/>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6F04D3A6-0ED8-EEF3-6EE8-F188421998B1}"/>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90D84AF5-1517-F53B-2937-9671C609D5A5}"/>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EF5106CF-DEC3-1DCC-14BC-8C6E873EBADE}"/>
              </a:ext>
            </a:extLst>
          </p:cNvPr>
          <p:cNvSpPr>
            <a:spLocks noGrp="1"/>
          </p:cNvSpPr>
          <p:nvPr>
            <p:ph type="sldNum" sz="quarter" idx="12"/>
          </p:nvPr>
        </p:nvSpPr>
        <p:spPr/>
        <p:txBody>
          <a:bodyPr/>
          <a:lstStyle/>
          <a:p>
            <a:r>
              <a:rPr lang="de-DE"/>
              <a:t>| </a:t>
            </a:r>
            <a:fld id="{9B27871B-0A92-486B-8675-F9E98A4A52EF}" type="slidenum">
              <a:rPr smtClean="0"/>
              <a:pPr/>
              <a:t>53</a:t>
            </a:fld>
            <a:endParaRPr dirty="0"/>
          </a:p>
        </p:txBody>
      </p:sp>
      <p:pic>
        <p:nvPicPr>
          <p:cNvPr id="12" name="Grafik 11">
            <a:extLst>
              <a:ext uri="{FF2B5EF4-FFF2-40B4-BE49-F238E27FC236}">
                <a16:creationId xmlns:a16="http://schemas.microsoft.com/office/drawing/2014/main" id="{8CE8A38D-495B-E31A-C76A-66C7D1560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6" name="Rechteck 5">
            <a:extLst>
              <a:ext uri="{FF2B5EF4-FFF2-40B4-BE49-F238E27FC236}">
                <a16:creationId xmlns:a16="http://schemas.microsoft.com/office/drawing/2014/main" id="{3D9D7B25-8409-87F2-2248-1EB166F3703B}"/>
              </a:ext>
            </a:extLst>
          </p:cNvPr>
          <p:cNvSpPr/>
          <p:nvPr/>
        </p:nvSpPr>
        <p:spPr>
          <a:xfrm>
            <a:off x="3416300" y="1245824"/>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Wissen im Unternehmen</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Das Know-how bleibt im Unternehmen, nicht draußen bei einem Dienstleister</a:t>
            </a:r>
          </a:p>
        </p:txBody>
      </p:sp>
      <p:sp>
        <p:nvSpPr>
          <p:cNvPr id="7" name="Rechteck 6">
            <a:extLst>
              <a:ext uri="{FF2B5EF4-FFF2-40B4-BE49-F238E27FC236}">
                <a16:creationId xmlns:a16="http://schemas.microsoft.com/office/drawing/2014/main" id="{5081C467-ECB1-29E0-F8CD-ED2C275DDB59}"/>
              </a:ext>
            </a:extLst>
          </p:cNvPr>
          <p:cNvSpPr/>
          <p:nvPr/>
        </p:nvSpPr>
        <p:spPr>
          <a:xfrm>
            <a:off x="6488114" y="1245824"/>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Besseres Prozessverständnis</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Du erkennst deine Prozesse klarer und </a:t>
            </a:r>
            <a:br>
              <a:rPr lang="de-DE" sz="1000" dirty="0">
                <a:solidFill>
                  <a:srgbClr val="44536F"/>
                </a:solidFill>
              </a:rPr>
            </a:br>
            <a:r>
              <a:rPr lang="de-DE" sz="1000" dirty="0">
                <a:solidFill>
                  <a:srgbClr val="44536F"/>
                </a:solidFill>
              </a:rPr>
              <a:t>kannst sie einfacher verbessern</a:t>
            </a:r>
            <a:r>
              <a:rPr lang="de-DE" sz="1000" b="1" dirty="0">
                <a:solidFill>
                  <a:srgbClr val="44536F"/>
                </a:solidFill>
              </a:rPr>
              <a:t>.</a:t>
            </a:r>
          </a:p>
        </p:txBody>
      </p:sp>
      <p:sp>
        <p:nvSpPr>
          <p:cNvPr id="8" name="Rechteck 7">
            <a:extLst>
              <a:ext uri="{FF2B5EF4-FFF2-40B4-BE49-F238E27FC236}">
                <a16:creationId xmlns:a16="http://schemas.microsoft.com/office/drawing/2014/main" id="{2934848D-C067-D5E4-A6EE-01276EE6E43D}"/>
              </a:ext>
            </a:extLst>
          </p:cNvPr>
          <p:cNvSpPr/>
          <p:nvPr/>
        </p:nvSpPr>
        <p:spPr>
          <a:xfrm>
            <a:off x="344487" y="3005424"/>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Digitale Strategie im eigenen Haus</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Du gestaltest deine Digitalisierung Schritt für Schritt selbst – passend zu deinen Zielen</a:t>
            </a:r>
          </a:p>
        </p:txBody>
      </p:sp>
      <p:sp>
        <p:nvSpPr>
          <p:cNvPr id="9" name="Rechteck 8">
            <a:extLst>
              <a:ext uri="{FF2B5EF4-FFF2-40B4-BE49-F238E27FC236}">
                <a16:creationId xmlns:a16="http://schemas.microsoft.com/office/drawing/2014/main" id="{1635A8E1-654B-0901-42C4-04D042B86831}"/>
              </a:ext>
            </a:extLst>
          </p:cNvPr>
          <p:cNvSpPr/>
          <p:nvPr/>
        </p:nvSpPr>
        <p:spPr>
          <a:xfrm>
            <a:off x="3416300" y="3005424"/>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Schnelle Anpassungen</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Änderungen können sofort umgesetzt werden – oft in Stunden statt in Wochen</a:t>
            </a:r>
          </a:p>
        </p:txBody>
      </p:sp>
      <p:sp>
        <p:nvSpPr>
          <p:cNvPr id="10" name="Rechteck 9">
            <a:extLst>
              <a:ext uri="{FF2B5EF4-FFF2-40B4-BE49-F238E27FC236}">
                <a16:creationId xmlns:a16="http://schemas.microsoft.com/office/drawing/2014/main" id="{158EBCAA-1C27-6D40-AF3C-3B974E6F84B4}"/>
              </a:ext>
            </a:extLst>
          </p:cNvPr>
          <p:cNvSpPr/>
          <p:nvPr/>
        </p:nvSpPr>
        <p:spPr>
          <a:xfrm>
            <a:off x="6488114" y="3005424"/>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Mehr Zukunftssicherheit</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Du reagierst schnell, wenn sich Markt oder Kundenanforderungen ändern</a:t>
            </a:r>
          </a:p>
        </p:txBody>
      </p:sp>
      <p:sp>
        <p:nvSpPr>
          <p:cNvPr id="13" name="Rechteck 12">
            <a:extLst>
              <a:ext uri="{FF2B5EF4-FFF2-40B4-BE49-F238E27FC236}">
                <a16:creationId xmlns:a16="http://schemas.microsoft.com/office/drawing/2014/main" id="{70373523-DEF8-9CA5-880A-3BD627E4A140}"/>
              </a:ext>
            </a:extLst>
          </p:cNvPr>
          <p:cNvSpPr/>
          <p:nvPr/>
        </p:nvSpPr>
        <p:spPr>
          <a:xfrm>
            <a:off x="344487" y="4765025"/>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Einfaches Wachstum</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Du erweiterst dein System jederzeit – für neue Mitarbeiter, Produkte oder Geschäftsfelder</a:t>
            </a:r>
          </a:p>
        </p:txBody>
      </p:sp>
      <p:sp>
        <p:nvSpPr>
          <p:cNvPr id="14" name="Rechteck 13">
            <a:extLst>
              <a:ext uri="{FF2B5EF4-FFF2-40B4-BE49-F238E27FC236}">
                <a16:creationId xmlns:a16="http://schemas.microsoft.com/office/drawing/2014/main" id="{25E3A3E7-5B09-E37D-45AC-9EDF99537E63}"/>
              </a:ext>
            </a:extLst>
          </p:cNvPr>
          <p:cNvSpPr/>
          <p:nvPr/>
        </p:nvSpPr>
        <p:spPr>
          <a:xfrm>
            <a:off x="3416300" y="4765025"/>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Geringe Kosten</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Unternehmen sparen Geld, weil sie nicht für jede Kleinigkeit externe Hilfe brauchen</a:t>
            </a:r>
          </a:p>
        </p:txBody>
      </p:sp>
      <p:sp>
        <p:nvSpPr>
          <p:cNvPr id="15" name="Rechteck 14">
            <a:extLst>
              <a:ext uri="{FF2B5EF4-FFF2-40B4-BE49-F238E27FC236}">
                <a16:creationId xmlns:a16="http://schemas.microsoft.com/office/drawing/2014/main" id="{6B40ECB4-3E85-8E29-FE22-FF723B5CC70E}"/>
              </a:ext>
            </a:extLst>
          </p:cNvPr>
          <p:cNvSpPr/>
          <p:nvPr/>
        </p:nvSpPr>
        <p:spPr>
          <a:xfrm>
            <a:off x="6488114" y="4765025"/>
            <a:ext cx="3071813" cy="17596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rgbClr val="44536F"/>
                </a:solidFill>
              </a:rPr>
              <a:t>Unabhängigkeit</a:t>
            </a:r>
          </a:p>
          <a:p>
            <a:pPr algn="ctr">
              <a:spcBef>
                <a:spcPts val="600"/>
              </a:spcBef>
            </a:pPr>
            <a:endParaRPr lang="de-DE" sz="1000" b="1" dirty="0">
              <a:solidFill>
                <a:srgbClr val="44536F"/>
              </a:solidFill>
            </a:endParaRPr>
          </a:p>
          <a:p>
            <a:pPr algn="ctr">
              <a:spcBef>
                <a:spcPts val="600"/>
              </a:spcBef>
            </a:pPr>
            <a:r>
              <a:rPr lang="de-DE" sz="1000" dirty="0">
                <a:solidFill>
                  <a:srgbClr val="44536F"/>
                </a:solidFill>
              </a:rPr>
              <a:t>Ihr Team das System selbst bedienen und ändern – ohne ständig auf eine Agentur warten zu müssen</a:t>
            </a:r>
          </a:p>
        </p:txBody>
      </p:sp>
    </p:spTree>
    <p:extLst>
      <p:ext uri="{BB962C8B-B14F-4D97-AF65-F5344CB8AC3E}">
        <p14:creationId xmlns:p14="http://schemas.microsoft.com/office/powerpoint/2010/main" val="36938112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B6853393-8A97-09FC-2E32-2678A3E45192}"/>
              </a:ext>
            </a:extLst>
          </p:cNvPr>
          <p:cNvSpPr txBox="1"/>
          <p:nvPr/>
        </p:nvSpPr>
        <p:spPr>
          <a:xfrm>
            <a:off x="344488" y="981717"/>
            <a:ext cx="5272022" cy="5329690"/>
          </a:xfrm>
          <a:prstGeom prst="rect">
            <a:avLst/>
          </a:prstGeom>
          <a:noFill/>
        </p:spPr>
        <p:txBody>
          <a:bodyPr wrap="square" lIns="72000" tIns="72000" rIns="72000" bIns="72000" rtlCol="0" anchor="ctr">
            <a:noAutofit/>
          </a:bodyPr>
          <a:lstStyle/>
          <a:p>
            <a:pPr algn="ctr">
              <a:spcBef>
                <a:spcPts val="600"/>
              </a:spcBef>
            </a:pPr>
            <a:r>
              <a:rPr lang="de-DE" sz="2000" b="1" dirty="0">
                <a:solidFill>
                  <a:srgbClr val="44536F"/>
                </a:solidFill>
              </a:rPr>
              <a:t>Digitalisierung mit System –</a:t>
            </a:r>
            <a:br>
              <a:rPr lang="de-DE" sz="2000" b="1" dirty="0">
                <a:solidFill>
                  <a:srgbClr val="44536F"/>
                </a:solidFill>
              </a:rPr>
            </a:br>
            <a:r>
              <a:rPr lang="de-DE" sz="2000" b="1" dirty="0">
                <a:solidFill>
                  <a:srgbClr val="44536F"/>
                </a:solidFill>
              </a:rPr>
              <a:t>damit aus Prozessen Erfolge werden</a:t>
            </a: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a:p>
            <a:pPr algn="ctr">
              <a:spcBef>
                <a:spcPts val="600"/>
              </a:spcBef>
            </a:pPr>
            <a:r>
              <a:rPr lang="de-DE" sz="2000" b="1" dirty="0">
                <a:solidFill>
                  <a:srgbClr val="44536F"/>
                </a:solidFill>
              </a:rPr>
              <a:t>Wir digitalisieren und automatisieren dein Unternehmen Schritt für Schritt!</a:t>
            </a: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a:p>
            <a:pPr algn="ctr">
              <a:spcBef>
                <a:spcPts val="600"/>
              </a:spcBef>
            </a:pPr>
            <a:endParaRPr lang="de-DE" sz="2000" b="1" dirty="0">
              <a:solidFill>
                <a:srgbClr val="44536F"/>
              </a:solidFill>
            </a:endParaRPr>
          </a:p>
        </p:txBody>
      </p:sp>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p:spPr>
        <p:txBody>
          <a:bodyPr>
            <a:spAutoFit/>
          </a:bodyPr>
          <a:lstStyle/>
          <a:p>
            <a:r>
              <a:rPr lang="de-DE" sz="1600" dirty="0">
                <a:solidFill>
                  <a:srgbClr val="44536F"/>
                </a:solidFill>
              </a:rPr>
              <a:t>Digitalisierung mit System</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a:t>
            </a: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54</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Textfeld 12">
            <a:extLst>
              <a:ext uri="{FF2B5EF4-FFF2-40B4-BE49-F238E27FC236}">
                <a16:creationId xmlns:a16="http://schemas.microsoft.com/office/drawing/2014/main" id="{57CDA69F-83DC-C1D1-990D-E1AE66EDDAA1}"/>
              </a:ext>
            </a:extLst>
          </p:cNvPr>
          <p:cNvSpPr txBox="1"/>
          <p:nvPr/>
        </p:nvSpPr>
        <p:spPr>
          <a:xfrm>
            <a:off x="-532263" y="4299045"/>
            <a:ext cx="0" cy="0"/>
          </a:xfrm>
          <a:prstGeom prst="rect">
            <a:avLst/>
          </a:prstGeom>
          <a:noFill/>
        </p:spPr>
        <p:txBody>
          <a:bodyPr wrap="none" lIns="72000" tIns="72000" rIns="72000" bIns="72000" rtlCol="0">
            <a:noAutofit/>
          </a:bodyPr>
          <a:lstStyle/>
          <a:p>
            <a:pPr marL="171450" indent="-171450" algn="l">
              <a:spcBef>
                <a:spcPts val="600"/>
              </a:spcBef>
              <a:buFont typeface="Arial" panose="020B0604020202020204" pitchFamily="34" charset="0"/>
              <a:buChar char="•"/>
            </a:pPr>
            <a:endParaRPr lang="de-DE" sz="1000" dirty="0"/>
          </a:p>
        </p:txBody>
      </p:sp>
      <p:grpSp>
        <p:nvGrpSpPr>
          <p:cNvPr id="6" name="Gruppieren 5">
            <a:extLst>
              <a:ext uri="{FF2B5EF4-FFF2-40B4-BE49-F238E27FC236}">
                <a16:creationId xmlns:a16="http://schemas.microsoft.com/office/drawing/2014/main" id="{1F0F15F4-5282-31E2-269E-F024B359DC4E}"/>
              </a:ext>
            </a:extLst>
          </p:cNvPr>
          <p:cNvGrpSpPr/>
          <p:nvPr/>
        </p:nvGrpSpPr>
        <p:grpSpPr>
          <a:xfrm>
            <a:off x="5495080" y="837453"/>
            <a:ext cx="3833086" cy="5632351"/>
            <a:chOff x="3041132" y="837453"/>
            <a:chExt cx="3833086" cy="5632351"/>
          </a:xfrm>
        </p:grpSpPr>
        <p:sp>
          <p:nvSpPr>
            <p:cNvPr id="5" name="Bogen 4">
              <a:extLst>
                <a:ext uri="{FF2B5EF4-FFF2-40B4-BE49-F238E27FC236}">
                  <a16:creationId xmlns:a16="http://schemas.microsoft.com/office/drawing/2014/main" id="{81E48929-B4D7-5614-7086-E121883B64AE}"/>
                </a:ext>
              </a:extLst>
            </p:cNvPr>
            <p:cNvSpPr/>
            <p:nvPr/>
          </p:nvSpPr>
          <p:spPr>
            <a:xfrm>
              <a:off x="3060588" y="2682041"/>
              <a:ext cx="3813626" cy="3787763"/>
            </a:xfrm>
            <a:prstGeom prst="arc">
              <a:avLst>
                <a:gd name="adj1" fmla="val 13704941"/>
                <a:gd name="adj2" fmla="val 18779218"/>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21" name="Grafik 6">
              <a:extLst>
                <a:ext uri="{FF2B5EF4-FFF2-40B4-BE49-F238E27FC236}">
                  <a16:creationId xmlns:a16="http://schemas.microsoft.com/office/drawing/2014/main" id="{C48CD9EC-8582-BED6-A465-F36BA3DAF386}"/>
                </a:ext>
              </a:extLst>
            </p:cNvPr>
            <p:cNvSpPr/>
            <p:nvPr/>
          </p:nvSpPr>
          <p:spPr>
            <a:xfrm>
              <a:off x="5071556" y="3027814"/>
              <a:ext cx="1669989" cy="1431364"/>
            </a:xfrm>
            <a:custGeom>
              <a:avLst/>
              <a:gdLst>
                <a:gd name="connsiteX0" fmla="*/ 0 w 1669989"/>
                <a:gd name="connsiteY0" fmla="*/ 1427632 h 1431364"/>
                <a:gd name="connsiteX1" fmla="*/ 762425 w 1669989"/>
                <a:gd name="connsiteY1" fmla="*/ 0 h 1431364"/>
                <a:gd name="connsiteX2" fmla="*/ 1669989 w 1669989"/>
                <a:gd name="connsiteY2" fmla="*/ 1431365 h 1431364"/>
                <a:gd name="connsiteX3" fmla="*/ 0 w 1669989"/>
                <a:gd name="connsiteY3" fmla="*/ 1427632 h 1431364"/>
              </a:gdLst>
              <a:ahLst/>
              <a:cxnLst>
                <a:cxn ang="0">
                  <a:pos x="connsiteX0" y="connsiteY0"/>
                </a:cxn>
                <a:cxn ang="0">
                  <a:pos x="connsiteX1" y="connsiteY1"/>
                </a:cxn>
                <a:cxn ang="0">
                  <a:pos x="connsiteX2" y="connsiteY2"/>
                </a:cxn>
                <a:cxn ang="0">
                  <a:pos x="connsiteX3" y="connsiteY3"/>
                </a:cxn>
              </a:cxnLst>
              <a:rect l="l" t="t" r="r" b="b"/>
              <a:pathLst>
                <a:path w="1669989" h="1431364">
                  <a:moveTo>
                    <a:pt x="0" y="1427632"/>
                  </a:moveTo>
                  <a:lnTo>
                    <a:pt x="762425" y="0"/>
                  </a:lnTo>
                  <a:cubicBezTo>
                    <a:pt x="1313001" y="304833"/>
                    <a:pt x="1629840" y="879867"/>
                    <a:pt x="1669989" y="1431365"/>
                  </a:cubicBezTo>
                  <a:lnTo>
                    <a:pt x="0" y="1427632"/>
                  </a:lnTo>
                  <a:close/>
                </a:path>
              </a:pathLst>
            </a:custGeom>
            <a:solidFill>
              <a:schemeClr val="accent5">
                <a:lumMod val="20000"/>
                <a:lumOff val="80000"/>
              </a:schemeClr>
            </a:solidFill>
            <a:ln w="10348"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    Leistung</a:t>
              </a:r>
              <a:br>
                <a:rPr lang="de-DE" sz="1200" b="1" dirty="0">
                  <a:solidFill>
                    <a:srgbClr val="44536F"/>
                  </a:solidFill>
                </a:rPr>
              </a:br>
              <a:r>
                <a:rPr lang="de-DE" sz="1200" b="1" dirty="0">
                  <a:solidFill>
                    <a:srgbClr val="44536F"/>
                  </a:solidFill>
                </a:rPr>
                <a:t>     erbringen</a:t>
              </a:r>
            </a:p>
          </p:txBody>
        </p:sp>
        <p:sp>
          <p:nvSpPr>
            <p:cNvPr id="22" name="Grafik 5">
              <a:extLst>
                <a:ext uri="{FF2B5EF4-FFF2-40B4-BE49-F238E27FC236}">
                  <a16:creationId xmlns:a16="http://schemas.microsoft.com/office/drawing/2014/main" id="{215E108F-4DDB-6E0D-DEBF-BF10899050E9}"/>
                </a:ext>
              </a:extLst>
            </p:cNvPr>
            <p:cNvSpPr/>
            <p:nvPr/>
          </p:nvSpPr>
          <p:spPr>
            <a:xfrm>
              <a:off x="5008172" y="4525431"/>
              <a:ext cx="1741518" cy="1526489"/>
            </a:xfrm>
            <a:custGeom>
              <a:avLst/>
              <a:gdLst>
                <a:gd name="connsiteX0" fmla="*/ 0 w 1741518"/>
                <a:gd name="connsiteY0" fmla="*/ 0 h 1526489"/>
                <a:gd name="connsiteX1" fmla="*/ 935705 w 1741518"/>
                <a:gd name="connsiteY1" fmla="*/ 1526490 h 1526489"/>
                <a:gd name="connsiteX2" fmla="*/ 1741498 w 1741518"/>
                <a:gd name="connsiteY2" fmla="*/ 5955 h 1526489"/>
                <a:gd name="connsiteX3" fmla="*/ 0 w 1741518"/>
                <a:gd name="connsiteY3" fmla="*/ 0 h 1526489"/>
              </a:gdLst>
              <a:ahLst/>
              <a:cxnLst>
                <a:cxn ang="0">
                  <a:pos x="connsiteX0" y="connsiteY0"/>
                </a:cxn>
                <a:cxn ang="0">
                  <a:pos x="connsiteX1" y="connsiteY1"/>
                </a:cxn>
                <a:cxn ang="0">
                  <a:pos x="connsiteX2" y="connsiteY2"/>
                </a:cxn>
                <a:cxn ang="0">
                  <a:pos x="connsiteX3" y="connsiteY3"/>
                </a:cxn>
              </a:cxnLst>
              <a:rect l="l" t="t" r="r" b="b"/>
              <a:pathLst>
                <a:path w="1741518" h="1526489">
                  <a:moveTo>
                    <a:pt x="0" y="0"/>
                  </a:moveTo>
                  <a:lnTo>
                    <a:pt x="935705" y="1526490"/>
                  </a:lnTo>
                  <a:cubicBezTo>
                    <a:pt x="1487729" y="1134107"/>
                    <a:pt x="1744213" y="559741"/>
                    <a:pt x="1741498" y="5955"/>
                  </a:cubicBezTo>
                  <a:lnTo>
                    <a:pt x="0" y="0"/>
                  </a:lnTo>
                  <a:close/>
                </a:path>
              </a:pathLst>
            </a:custGeom>
            <a:solidFill>
              <a:schemeClr val="accent5">
                <a:lumMod val="20000"/>
                <a:lumOff val="80000"/>
              </a:schemeClr>
            </a:solidFill>
            <a:ln w="10432" cap="flat">
              <a:solidFill>
                <a:schemeClr val="bg1">
                  <a:lumMod val="75000"/>
                </a:schemeClr>
              </a:solidFill>
              <a:prstDash val="solid"/>
              <a:miter/>
            </a:ln>
          </p:spPr>
          <p:txBody>
            <a:bodyPr rtlCol="0" anchor="ctr"/>
            <a:lstStyle/>
            <a:p>
              <a:r>
                <a:rPr lang="de-DE" sz="1200" b="1" dirty="0">
                  <a:solidFill>
                    <a:srgbClr val="44536F"/>
                  </a:solidFill>
                </a:rPr>
                <a:t>            Referenzen </a:t>
              </a:r>
              <a:br>
                <a:rPr lang="de-DE" sz="1200" b="1" dirty="0">
                  <a:solidFill>
                    <a:srgbClr val="44536F"/>
                  </a:solidFill>
                </a:rPr>
              </a:br>
              <a:r>
                <a:rPr lang="de-DE" sz="1200" b="1" dirty="0">
                  <a:solidFill>
                    <a:srgbClr val="44536F"/>
                  </a:solidFill>
                </a:rPr>
                <a:t>            generieren</a:t>
              </a:r>
            </a:p>
            <a:p>
              <a:endParaRPr lang="de-DE" sz="1200" b="1" dirty="0">
                <a:solidFill>
                  <a:srgbClr val="44536F"/>
                </a:solidFill>
              </a:endParaRPr>
            </a:p>
            <a:p>
              <a:endParaRPr lang="de-DE" sz="1200" b="1" dirty="0">
                <a:solidFill>
                  <a:srgbClr val="44536F"/>
                </a:solidFill>
              </a:endParaRPr>
            </a:p>
          </p:txBody>
        </p:sp>
        <p:sp>
          <p:nvSpPr>
            <p:cNvPr id="23" name="Grafik 7">
              <a:extLst>
                <a:ext uri="{FF2B5EF4-FFF2-40B4-BE49-F238E27FC236}">
                  <a16:creationId xmlns:a16="http://schemas.microsoft.com/office/drawing/2014/main" id="{66E65A08-AACB-1021-AC1D-9D4BD64E2B2D}"/>
                </a:ext>
              </a:extLst>
            </p:cNvPr>
            <p:cNvSpPr/>
            <p:nvPr/>
          </p:nvSpPr>
          <p:spPr>
            <a:xfrm>
              <a:off x="4033445" y="4554939"/>
              <a:ext cx="1830907" cy="1756468"/>
            </a:xfrm>
            <a:custGeom>
              <a:avLst/>
              <a:gdLst>
                <a:gd name="connsiteX0" fmla="*/ 914828 w 1830907"/>
                <a:gd name="connsiteY0" fmla="*/ 0 h 1756468"/>
                <a:gd name="connsiteX1" fmla="*/ 1830908 w 1830907"/>
                <a:gd name="connsiteY1" fmla="*/ 1526506 h 1756468"/>
                <a:gd name="connsiteX2" fmla="*/ 0 w 1830907"/>
                <a:gd name="connsiteY2" fmla="*/ 1536942 h 1756468"/>
                <a:gd name="connsiteX3" fmla="*/ 914828 w 1830907"/>
                <a:gd name="connsiteY3" fmla="*/ 0 h 1756468"/>
              </a:gdLst>
              <a:ahLst/>
              <a:cxnLst>
                <a:cxn ang="0">
                  <a:pos x="connsiteX0" y="connsiteY0"/>
                </a:cxn>
                <a:cxn ang="0">
                  <a:pos x="connsiteX1" y="connsiteY1"/>
                </a:cxn>
                <a:cxn ang="0">
                  <a:pos x="connsiteX2" y="connsiteY2"/>
                </a:cxn>
                <a:cxn ang="0">
                  <a:pos x="connsiteX3" y="connsiteY3"/>
                </a:cxn>
              </a:cxnLst>
              <a:rect l="l" t="t" r="r" b="b"/>
              <a:pathLst>
                <a:path w="1830907" h="1756468">
                  <a:moveTo>
                    <a:pt x="914828" y="0"/>
                  </a:moveTo>
                  <a:lnTo>
                    <a:pt x="1830908" y="1526506"/>
                  </a:lnTo>
                  <a:cubicBezTo>
                    <a:pt x="1280842" y="1807762"/>
                    <a:pt x="578148" y="1853681"/>
                    <a:pt x="0" y="1536942"/>
                  </a:cubicBezTo>
                  <a:lnTo>
                    <a:pt x="914828" y="0"/>
                  </a:lnTo>
                  <a:close/>
                </a:path>
              </a:pathLst>
            </a:custGeom>
            <a:solidFill>
              <a:schemeClr val="accent5">
                <a:lumMod val="20000"/>
                <a:lumOff val="80000"/>
              </a:schemeClr>
            </a:solidFill>
            <a:ln w="10386" cap="flat">
              <a:solidFill>
                <a:schemeClr val="bg1">
                  <a:lumMod val="75000"/>
                </a:schemeClr>
              </a:solidFill>
              <a:prstDash val="solid"/>
              <a:miter/>
            </a:ln>
          </p:spPr>
          <p:txBody>
            <a:bodyPr rtlCol="0" anchor="ctr"/>
            <a:lstStyle/>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a:p>
              <a:pPr algn="ctr"/>
              <a:br>
                <a:rPr lang="de-DE" sz="1200" b="1" dirty="0">
                  <a:solidFill>
                    <a:srgbClr val="44536F"/>
                  </a:solidFill>
                </a:rPr>
              </a:br>
              <a:r>
                <a:rPr lang="de-DE" sz="1200" b="1" dirty="0">
                  <a:solidFill>
                    <a:srgbClr val="44536F"/>
                  </a:solidFill>
                </a:rPr>
                <a:t>Empfehlungen</a:t>
              </a:r>
              <a:br>
                <a:rPr lang="de-DE" sz="1200" b="1" dirty="0">
                  <a:solidFill>
                    <a:srgbClr val="44536F"/>
                  </a:solidFill>
                </a:rPr>
              </a:br>
              <a:r>
                <a:rPr lang="de-DE" sz="1200" b="1" dirty="0">
                  <a:solidFill>
                    <a:srgbClr val="44536F"/>
                  </a:solidFill>
                </a:rPr>
                <a:t>erhalten</a:t>
              </a:r>
            </a:p>
          </p:txBody>
        </p:sp>
        <p:sp>
          <p:nvSpPr>
            <p:cNvPr id="24" name="Grafik 4">
              <a:extLst>
                <a:ext uri="{FF2B5EF4-FFF2-40B4-BE49-F238E27FC236}">
                  <a16:creationId xmlns:a16="http://schemas.microsoft.com/office/drawing/2014/main" id="{59E2E683-481D-21ED-D8B8-016196856C2C}"/>
                </a:ext>
              </a:extLst>
            </p:cNvPr>
            <p:cNvSpPr/>
            <p:nvPr/>
          </p:nvSpPr>
          <p:spPr>
            <a:xfrm>
              <a:off x="3154751" y="4528424"/>
              <a:ext cx="1751165" cy="1526489"/>
            </a:xfrm>
            <a:custGeom>
              <a:avLst/>
              <a:gdLst>
                <a:gd name="connsiteX0" fmla="*/ 1751165 w 1751165"/>
                <a:gd name="connsiteY0" fmla="*/ 0 h 1526489"/>
                <a:gd name="connsiteX1" fmla="*/ 805784 w 1751165"/>
                <a:gd name="connsiteY1" fmla="*/ 1526490 h 1526489"/>
                <a:gd name="connsiteX2" fmla="*/ 21 w 1751165"/>
                <a:gd name="connsiteY2" fmla="*/ 5955 h 1526489"/>
                <a:gd name="connsiteX3" fmla="*/ 1751165 w 1751165"/>
                <a:gd name="connsiteY3" fmla="*/ 0 h 1526489"/>
              </a:gdLst>
              <a:ahLst/>
              <a:cxnLst>
                <a:cxn ang="0">
                  <a:pos x="connsiteX0" y="connsiteY0"/>
                </a:cxn>
                <a:cxn ang="0">
                  <a:pos x="connsiteX1" y="connsiteY1"/>
                </a:cxn>
                <a:cxn ang="0">
                  <a:pos x="connsiteX2" y="connsiteY2"/>
                </a:cxn>
                <a:cxn ang="0">
                  <a:pos x="connsiteX3" y="connsiteY3"/>
                </a:cxn>
              </a:cxnLst>
              <a:rect l="l" t="t" r="r" b="b"/>
              <a:pathLst>
                <a:path w="1751165" h="1526489">
                  <a:moveTo>
                    <a:pt x="1751165" y="0"/>
                  </a:moveTo>
                  <a:lnTo>
                    <a:pt x="805784" y="1526490"/>
                  </a:lnTo>
                  <a:cubicBezTo>
                    <a:pt x="253676" y="1134107"/>
                    <a:pt x="-2694" y="559741"/>
                    <a:pt x="21" y="5955"/>
                  </a:cubicBezTo>
                  <a:lnTo>
                    <a:pt x="1751165" y="0"/>
                  </a:lnTo>
                  <a:close/>
                </a:path>
              </a:pathLst>
            </a:custGeom>
            <a:solidFill>
              <a:schemeClr val="accent5">
                <a:lumMod val="20000"/>
                <a:lumOff val="80000"/>
              </a:schemeClr>
            </a:solidFill>
            <a:ln w="10427" cap="flat">
              <a:solidFill>
                <a:schemeClr val="bg1">
                  <a:lumMod val="75000"/>
                </a:schemeClr>
              </a:solidFill>
              <a:prstDash val="solid"/>
              <a:miter/>
            </a:ln>
          </p:spPr>
          <p:txBody>
            <a:bodyPr rtlCol="0" anchor="ctr"/>
            <a:lstStyle/>
            <a:p>
              <a:r>
                <a:rPr lang="de-DE" sz="1200" b="1" dirty="0">
                  <a:solidFill>
                    <a:srgbClr val="44536F"/>
                  </a:solidFill>
                </a:rPr>
                <a:t>        Kunden</a:t>
              </a:r>
            </a:p>
            <a:p>
              <a:r>
                <a:rPr lang="de-DE" sz="1200" b="1" dirty="0">
                  <a:solidFill>
                    <a:srgbClr val="44536F"/>
                  </a:solidFill>
                </a:rPr>
                <a:t>      betreuen</a:t>
              </a:r>
            </a:p>
            <a:p>
              <a:pPr algn="ctr"/>
              <a:endParaRPr lang="de-DE" sz="1200" b="1" dirty="0">
                <a:solidFill>
                  <a:srgbClr val="44536F"/>
                </a:solidFill>
              </a:endParaRPr>
            </a:p>
            <a:p>
              <a:pPr algn="ctr"/>
              <a:endParaRPr lang="de-DE" sz="1200" b="1" dirty="0">
                <a:solidFill>
                  <a:srgbClr val="44536F"/>
                </a:solidFill>
              </a:endParaRPr>
            </a:p>
          </p:txBody>
        </p:sp>
        <p:sp>
          <p:nvSpPr>
            <p:cNvPr id="25" name="Grafik 8">
              <a:extLst>
                <a:ext uri="{FF2B5EF4-FFF2-40B4-BE49-F238E27FC236}">
                  <a16:creationId xmlns:a16="http://schemas.microsoft.com/office/drawing/2014/main" id="{F7F8972F-578F-9506-1335-9F631B0114ED}"/>
                </a:ext>
              </a:extLst>
            </p:cNvPr>
            <p:cNvSpPr/>
            <p:nvPr/>
          </p:nvSpPr>
          <p:spPr>
            <a:xfrm>
              <a:off x="3159682" y="3028733"/>
              <a:ext cx="1729850" cy="1439350"/>
            </a:xfrm>
            <a:custGeom>
              <a:avLst/>
              <a:gdLst>
                <a:gd name="connsiteX0" fmla="*/ 1729850 w 1729850"/>
                <a:gd name="connsiteY0" fmla="*/ 1439247 h 1439350"/>
                <a:gd name="connsiteX1" fmla="*/ 0 w 1729850"/>
                <a:gd name="connsiteY1" fmla="*/ 1426286 h 1439350"/>
                <a:gd name="connsiteX2" fmla="*/ 922296 w 1729850"/>
                <a:gd name="connsiteY2" fmla="*/ 0 h 1439350"/>
                <a:gd name="connsiteX3" fmla="*/ 1729850 w 1729850"/>
                <a:gd name="connsiteY3" fmla="*/ 1439350 h 1439350"/>
              </a:gdLst>
              <a:ahLst/>
              <a:cxnLst>
                <a:cxn ang="0">
                  <a:pos x="connsiteX0" y="connsiteY0"/>
                </a:cxn>
                <a:cxn ang="0">
                  <a:pos x="connsiteX1" y="connsiteY1"/>
                </a:cxn>
                <a:cxn ang="0">
                  <a:pos x="connsiteX2" y="connsiteY2"/>
                </a:cxn>
                <a:cxn ang="0">
                  <a:pos x="connsiteX3" y="connsiteY3"/>
                </a:cxn>
              </a:cxnLst>
              <a:rect l="l" t="t" r="r" b="b"/>
              <a:pathLst>
                <a:path w="1729850" h="1439350">
                  <a:moveTo>
                    <a:pt x="1729850" y="1439247"/>
                  </a:moveTo>
                  <a:lnTo>
                    <a:pt x="0" y="1426286"/>
                  </a:lnTo>
                  <a:cubicBezTo>
                    <a:pt x="66086" y="754824"/>
                    <a:pt x="450151" y="257138"/>
                    <a:pt x="922296" y="0"/>
                  </a:cubicBezTo>
                  <a:lnTo>
                    <a:pt x="1729850" y="1439350"/>
                  </a:lnTo>
                  <a:close/>
                </a:path>
              </a:pathLst>
            </a:custGeom>
            <a:solidFill>
              <a:schemeClr val="accent5">
                <a:lumMod val="20000"/>
                <a:lumOff val="80000"/>
              </a:schemeClr>
            </a:solidFill>
            <a:ln w="10319" cap="flat">
              <a:solidFill>
                <a:schemeClr val="bg1">
                  <a:lumMod val="75000"/>
                </a:schemeClr>
              </a:solidFill>
              <a:prstDash val="solid"/>
              <a:miter/>
            </a:ln>
          </p:spPr>
          <p:txBody>
            <a:bodyPr rtlCol="0" anchor="ctr"/>
            <a:lstStyle/>
            <a:p>
              <a:endParaRPr lang="de-DE" sz="1200" b="1" dirty="0">
                <a:solidFill>
                  <a:srgbClr val="44536F"/>
                </a:solidFill>
              </a:endParaRPr>
            </a:p>
            <a:p>
              <a:endParaRPr lang="de-DE" sz="1200" b="1" dirty="0">
                <a:solidFill>
                  <a:srgbClr val="44536F"/>
                </a:solidFill>
              </a:endParaRPr>
            </a:p>
            <a:p>
              <a:endParaRPr lang="de-DE" sz="1200" b="1" dirty="0">
                <a:solidFill>
                  <a:srgbClr val="44536F"/>
                </a:solidFill>
              </a:endParaRPr>
            </a:p>
            <a:p>
              <a:r>
                <a:rPr lang="de-DE" sz="1200" b="1" dirty="0">
                  <a:solidFill>
                    <a:srgbClr val="44536F"/>
                  </a:solidFill>
                </a:rPr>
                <a:t>         Kunden </a:t>
              </a:r>
              <a:br>
                <a:rPr lang="de-DE" sz="1200" b="1" dirty="0">
                  <a:solidFill>
                    <a:srgbClr val="44536F"/>
                  </a:solidFill>
                </a:rPr>
              </a:br>
              <a:r>
                <a:rPr lang="de-DE" sz="1200" b="1" dirty="0">
                  <a:solidFill>
                    <a:srgbClr val="44536F"/>
                  </a:solidFill>
                </a:rPr>
                <a:t>       aktivieren</a:t>
              </a:r>
            </a:p>
          </p:txBody>
        </p:sp>
        <p:sp>
          <p:nvSpPr>
            <p:cNvPr id="27" name="Grafik 13">
              <a:extLst>
                <a:ext uri="{FF2B5EF4-FFF2-40B4-BE49-F238E27FC236}">
                  <a16:creationId xmlns:a16="http://schemas.microsoft.com/office/drawing/2014/main" id="{3A3CB66E-B5D8-9C11-AAB8-8368D705344C}"/>
                </a:ext>
              </a:extLst>
            </p:cNvPr>
            <p:cNvSpPr/>
            <p:nvPr/>
          </p:nvSpPr>
          <p:spPr>
            <a:xfrm>
              <a:off x="4170250" y="3003233"/>
              <a:ext cx="1568775" cy="1465009"/>
            </a:xfrm>
            <a:custGeom>
              <a:avLst/>
              <a:gdLst>
                <a:gd name="connsiteX0" fmla="*/ 807550 w 1568775"/>
                <a:gd name="connsiteY0" fmla="*/ 1465010 h 1465009"/>
                <a:gd name="connsiteX1" fmla="*/ 0 w 1568775"/>
                <a:gd name="connsiteY1" fmla="*/ 0 h 1465009"/>
                <a:gd name="connsiteX2" fmla="*/ 1568776 w 1568775"/>
                <a:gd name="connsiteY2" fmla="*/ 0 h 1465009"/>
                <a:gd name="connsiteX3" fmla="*/ 807550 w 1568775"/>
                <a:gd name="connsiteY3" fmla="*/ 1465010 h 1465009"/>
              </a:gdLst>
              <a:ahLst/>
              <a:cxnLst>
                <a:cxn ang="0">
                  <a:pos x="connsiteX0" y="connsiteY0"/>
                </a:cxn>
                <a:cxn ang="0">
                  <a:pos x="connsiteX1" y="connsiteY1"/>
                </a:cxn>
                <a:cxn ang="0">
                  <a:pos x="connsiteX2" y="connsiteY2"/>
                </a:cxn>
                <a:cxn ang="0">
                  <a:pos x="connsiteX3" y="connsiteY3"/>
                </a:cxn>
              </a:cxnLst>
              <a:rect l="l" t="t" r="r" b="b"/>
              <a:pathLst>
                <a:path w="1568775" h="1465009">
                  <a:moveTo>
                    <a:pt x="807550" y="1465010"/>
                  </a:moveTo>
                  <a:lnTo>
                    <a:pt x="0" y="0"/>
                  </a:lnTo>
                  <a:lnTo>
                    <a:pt x="1568776" y="0"/>
                  </a:lnTo>
                  <a:lnTo>
                    <a:pt x="807550" y="1465010"/>
                  </a:lnTo>
                  <a:close/>
                </a:path>
              </a:pathLst>
            </a:custGeom>
            <a:solidFill>
              <a:schemeClr val="accent5">
                <a:lumMod val="20000"/>
                <a:lumOff val="80000"/>
              </a:schemeClr>
            </a:solidFill>
            <a:ln w="8501" cap="flat">
              <a:solidFill>
                <a:schemeClr val="bg1">
                  <a:lumMod val="75000"/>
                </a:schemeClr>
              </a:solidFill>
              <a:prstDash val="solid"/>
              <a:miter/>
            </a:ln>
          </p:spPr>
          <p:txBody>
            <a:bodyPr rtlCol="0" anchor="ctr"/>
            <a:lstStyle/>
            <a:p>
              <a:pPr algn="ctr"/>
              <a:r>
                <a:rPr lang="de-DE" sz="1200" b="1" dirty="0">
                  <a:solidFill>
                    <a:srgbClr val="44536F"/>
                  </a:solidFill>
                </a:rPr>
                <a:t>Mit System</a:t>
              </a:r>
              <a:br>
                <a:rPr lang="de-DE" sz="1200" b="1" dirty="0">
                  <a:solidFill>
                    <a:srgbClr val="44536F"/>
                  </a:solidFill>
                </a:rPr>
              </a:br>
              <a:r>
                <a:rPr lang="de-DE" sz="1200" b="1" dirty="0">
                  <a:solidFill>
                    <a:srgbClr val="44536F"/>
                  </a:solidFill>
                </a:rPr>
                <a:t>verkaufen</a:t>
              </a:r>
            </a:p>
            <a:p>
              <a:pPr algn="ctr"/>
              <a:endParaRPr lang="de-DE" sz="1200" b="1" dirty="0">
                <a:solidFill>
                  <a:srgbClr val="44536F"/>
                </a:solidFill>
              </a:endParaRPr>
            </a:p>
            <a:p>
              <a:pPr algn="ctr"/>
              <a:endParaRPr lang="de-DE" sz="1200" b="1" dirty="0">
                <a:solidFill>
                  <a:srgbClr val="44536F"/>
                </a:solidFill>
              </a:endParaRPr>
            </a:p>
            <a:p>
              <a:pPr algn="ctr"/>
              <a:endParaRPr lang="de-DE" sz="1200" b="1" dirty="0">
                <a:solidFill>
                  <a:srgbClr val="44536F"/>
                </a:solidFill>
              </a:endParaRPr>
            </a:p>
          </p:txBody>
        </p:sp>
        <p:sp>
          <p:nvSpPr>
            <p:cNvPr id="28" name="Grafik 11">
              <a:extLst>
                <a:ext uri="{FF2B5EF4-FFF2-40B4-BE49-F238E27FC236}">
                  <a16:creationId xmlns:a16="http://schemas.microsoft.com/office/drawing/2014/main" id="{F6F7B488-731A-6C0C-2CBD-7B250EBEB473}"/>
                </a:ext>
              </a:extLst>
            </p:cNvPr>
            <p:cNvSpPr/>
            <p:nvPr/>
          </p:nvSpPr>
          <p:spPr>
            <a:xfrm>
              <a:off x="3818539" y="2333695"/>
              <a:ext cx="2270315" cy="599858"/>
            </a:xfrm>
            <a:custGeom>
              <a:avLst/>
              <a:gdLst>
                <a:gd name="connsiteX0" fmla="*/ 1964421 w 2270315"/>
                <a:gd name="connsiteY0" fmla="*/ 599859 h 599858"/>
                <a:gd name="connsiteX1" fmla="*/ 2270315 w 2270315"/>
                <a:gd name="connsiteY1" fmla="*/ 0 h 599858"/>
                <a:gd name="connsiteX2" fmla="*/ 0 w 2270315"/>
                <a:gd name="connsiteY2" fmla="*/ 0 h 599858"/>
                <a:gd name="connsiteX3" fmla="*/ 324543 w 2270315"/>
                <a:gd name="connsiteY3" fmla="*/ 599859 h 599858"/>
                <a:gd name="connsiteX4" fmla="*/ 1964421 w 2270315"/>
                <a:gd name="connsiteY4" fmla="*/ 599859 h 599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15" h="599858">
                  <a:moveTo>
                    <a:pt x="1964421" y="599859"/>
                  </a:moveTo>
                  <a:lnTo>
                    <a:pt x="2270315" y="0"/>
                  </a:lnTo>
                  <a:lnTo>
                    <a:pt x="0" y="0"/>
                  </a:lnTo>
                  <a:lnTo>
                    <a:pt x="324543" y="599859"/>
                  </a:lnTo>
                  <a:lnTo>
                    <a:pt x="1964421" y="599859"/>
                  </a:lnTo>
                  <a:close/>
                </a:path>
              </a:pathLst>
            </a:custGeom>
            <a:solidFill>
              <a:schemeClr val="accent5">
                <a:lumMod val="20000"/>
                <a:lumOff val="80000"/>
              </a:schemeClr>
            </a:solidFill>
            <a:ln w="8218" cap="flat">
              <a:solidFill>
                <a:schemeClr val="bg1">
                  <a:lumMod val="75000"/>
                </a:schemeClr>
              </a:solidFill>
              <a:prstDash val="solid"/>
              <a:miter/>
            </a:ln>
          </p:spPr>
          <p:txBody>
            <a:bodyPr rtlCol="0" anchor="ctr"/>
            <a:lstStyle/>
            <a:p>
              <a:pPr algn="ctr"/>
              <a:r>
                <a:rPr lang="de-DE" sz="1200" b="1" dirty="0">
                  <a:solidFill>
                    <a:srgbClr val="44536F"/>
                  </a:solidFill>
                </a:rPr>
                <a:t>Leads qualifizieren</a:t>
              </a:r>
            </a:p>
          </p:txBody>
        </p:sp>
        <p:sp>
          <p:nvSpPr>
            <p:cNvPr id="29" name="Grafik 12">
              <a:extLst>
                <a:ext uri="{FF2B5EF4-FFF2-40B4-BE49-F238E27FC236}">
                  <a16:creationId xmlns:a16="http://schemas.microsoft.com/office/drawing/2014/main" id="{A1E3715A-F9E2-13EE-803E-9E6FAE64CA4D}"/>
                </a:ext>
              </a:extLst>
            </p:cNvPr>
            <p:cNvSpPr/>
            <p:nvPr/>
          </p:nvSpPr>
          <p:spPr>
            <a:xfrm>
              <a:off x="3457248" y="1661540"/>
              <a:ext cx="2994551" cy="586752"/>
            </a:xfrm>
            <a:custGeom>
              <a:avLst/>
              <a:gdLst>
                <a:gd name="connsiteX0" fmla="*/ 2690462 w 2994551"/>
                <a:gd name="connsiteY0" fmla="*/ 586753 h 586752"/>
                <a:gd name="connsiteX1" fmla="*/ 2994552 w 2994551"/>
                <a:gd name="connsiteY1" fmla="*/ 0 h 586752"/>
                <a:gd name="connsiteX2" fmla="*/ 0 w 2994551"/>
                <a:gd name="connsiteY2" fmla="*/ 0 h 586752"/>
                <a:gd name="connsiteX3" fmla="*/ 322564 w 2994551"/>
                <a:gd name="connsiteY3" fmla="*/ 586753 h 586752"/>
                <a:gd name="connsiteX4" fmla="*/ 2690462 w 2994551"/>
                <a:gd name="connsiteY4" fmla="*/ 586753 h 58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551" h="586752">
                  <a:moveTo>
                    <a:pt x="2690462" y="586753"/>
                  </a:moveTo>
                  <a:lnTo>
                    <a:pt x="2994552" y="0"/>
                  </a:lnTo>
                  <a:lnTo>
                    <a:pt x="0" y="0"/>
                  </a:lnTo>
                  <a:lnTo>
                    <a:pt x="322564" y="586753"/>
                  </a:lnTo>
                  <a:lnTo>
                    <a:pt x="2690462" y="586753"/>
                  </a:lnTo>
                  <a:close/>
                </a:path>
              </a:pathLst>
            </a:custGeom>
            <a:solidFill>
              <a:schemeClr val="accent5">
                <a:lumMod val="20000"/>
                <a:lumOff val="80000"/>
              </a:schemeClr>
            </a:solidFill>
            <a:ln w="8153" cap="flat">
              <a:solidFill>
                <a:schemeClr val="bg1">
                  <a:lumMod val="75000"/>
                </a:schemeClr>
              </a:solidFill>
              <a:prstDash val="solid"/>
              <a:miter/>
            </a:ln>
          </p:spPr>
          <p:txBody>
            <a:bodyPr rtlCol="0" anchor="ctr"/>
            <a:lstStyle/>
            <a:p>
              <a:pPr algn="ctr"/>
              <a:r>
                <a:rPr lang="de-DE" sz="1200" b="1" dirty="0">
                  <a:solidFill>
                    <a:srgbClr val="44536F"/>
                  </a:solidFill>
                </a:rPr>
                <a:t>Leads</a:t>
              </a:r>
              <a:r>
                <a:rPr lang="de-DE" dirty="0">
                  <a:solidFill>
                    <a:srgbClr val="44536F"/>
                  </a:solidFill>
                </a:rPr>
                <a:t> </a:t>
              </a:r>
              <a:r>
                <a:rPr lang="de-DE" sz="1200" b="1" dirty="0">
                  <a:solidFill>
                    <a:srgbClr val="44536F"/>
                  </a:solidFill>
                </a:rPr>
                <a:t>generieren</a:t>
              </a:r>
            </a:p>
          </p:txBody>
        </p:sp>
        <p:sp>
          <p:nvSpPr>
            <p:cNvPr id="30" name="Grafik 10">
              <a:extLst>
                <a:ext uri="{FF2B5EF4-FFF2-40B4-BE49-F238E27FC236}">
                  <a16:creationId xmlns:a16="http://schemas.microsoft.com/office/drawing/2014/main" id="{5B4C01B7-F27A-70CB-F387-5D5CEB43E470}"/>
                </a:ext>
              </a:extLst>
            </p:cNvPr>
            <p:cNvSpPr/>
            <p:nvPr/>
          </p:nvSpPr>
          <p:spPr>
            <a:xfrm>
              <a:off x="3079087" y="981716"/>
              <a:ext cx="3749731" cy="601650"/>
            </a:xfrm>
            <a:custGeom>
              <a:avLst/>
              <a:gdLst>
                <a:gd name="connsiteX0" fmla="*/ 3438958 w 3749731"/>
                <a:gd name="connsiteY0" fmla="*/ 601650 h 601650"/>
                <a:gd name="connsiteX1" fmla="*/ 3749732 w 3749731"/>
                <a:gd name="connsiteY1" fmla="*/ 0 h 601650"/>
                <a:gd name="connsiteX2" fmla="*/ 0 w 3749731"/>
                <a:gd name="connsiteY2" fmla="*/ 0 h 601650"/>
                <a:gd name="connsiteX3" fmla="*/ 329677 w 3749731"/>
                <a:gd name="connsiteY3" fmla="*/ 601650 h 601650"/>
                <a:gd name="connsiteX4" fmla="*/ 3438958 w 3749731"/>
                <a:gd name="connsiteY4" fmla="*/ 601650 h 60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9731" h="601650">
                  <a:moveTo>
                    <a:pt x="3438958" y="601650"/>
                  </a:moveTo>
                  <a:lnTo>
                    <a:pt x="3749732" y="0"/>
                  </a:lnTo>
                  <a:lnTo>
                    <a:pt x="0" y="0"/>
                  </a:lnTo>
                  <a:lnTo>
                    <a:pt x="329677" y="601650"/>
                  </a:lnTo>
                  <a:lnTo>
                    <a:pt x="3438958" y="601650"/>
                  </a:lnTo>
                  <a:close/>
                </a:path>
              </a:pathLst>
            </a:cu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Zielkunden ansprechen</a:t>
              </a:r>
            </a:p>
          </p:txBody>
        </p:sp>
        <p:sp>
          <p:nvSpPr>
            <p:cNvPr id="31" name="Rechteck: abgerundete Ecken 12">
              <a:extLst>
                <a:ext uri="{FF2B5EF4-FFF2-40B4-BE49-F238E27FC236}">
                  <a16:creationId xmlns:a16="http://schemas.microsoft.com/office/drawing/2014/main" id="{011858FD-D41F-4A39-639B-A07284521857}"/>
                </a:ext>
              </a:extLst>
            </p:cNvPr>
            <p:cNvSpPr/>
            <p:nvPr/>
          </p:nvSpPr>
          <p:spPr>
            <a:xfrm>
              <a:off x="4299224" y="2831569"/>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Interessenten</a:t>
              </a:r>
            </a:p>
          </p:txBody>
        </p:sp>
        <p:sp>
          <p:nvSpPr>
            <p:cNvPr id="32" name="Rechteck: abgerundete Ecken 12">
              <a:extLst>
                <a:ext uri="{FF2B5EF4-FFF2-40B4-BE49-F238E27FC236}">
                  <a16:creationId xmlns:a16="http://schemas.microsoft.com/office/drawing/2014/main" id="{BA38DFB6-496B-5F9F-75E4-65B0B2AF15BD}"/>
                </a:ext>
              </a:extLst>
            </p:cNvPr>
            <p:cNvSpPr/>
            <p:nvPr/>
          </p:nvSpPr>
          <p:spPr>
            <a:xfrm>
              <a:off x="4299224" y="2158515"/>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Leads</a:t>
              </a:r>
            </a:p>
          </p:txBody>
        </p:sp>
        <p:sp>
          <p:nvSpPr>
            <p:cNvPr id="33" name="Rechteck: abgerundete Ecken 12">
              <a:extLst>
                <a:ext uri="{FF2B5EF4-FFF2-40B4-BE49-F238E27FC236}">
                  <a16:creationId xmlns:a16="http://schemas.microsoft.com/office/drawing/2014/main" id="{9A367C4E-08A8-8C03-D822-F046C4CB34C7}"/>
                </a:ext>
              </a:extLst>
            </p:cNvPr>
            <p:cNvSpPr/>
            <p:nvPr/>
          </p:nvSpPr>
          <p:spPr>
            <a:xfrm>
              <a:off x="4299224" y="1475487"/>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Besucher</a:t>
              </a:r>
            </a:p>
          </p:txBody>
        </p:sp>
        <p:sp>
          <p:nvSpPr>
            <p:cNvPr id="34" name="Rechteck: abgerundete Ecken 12">
              <a:extLst>
                <a:ext uri="{FF2B5EF4-FFF2-40B4-BE49-F238E27FC236}">
                  <a16:creationId xmlns:a16="http://schemas.microsoft.com/office/drawing/2014/main" id="{54FD48CC-7747-D7BA-B0F3-2A6DD803DE85}"/>
                </a:ext>
              </a:extLst>
            </p:cNvPr>
            <p:cNvSpPr/>
            <p:nvPr/>
          </p:nvSpPr>
          <p:spPr>
            <a:xfrm>
              <a:off x="4299224" y="837453"/>
              <a:ext cx="1326894" cy="26225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Zielkunden</a:t>
              </a:r>
              <a:endParaRPr lang="de-DE" sz="1600" b="1" dirty="0">
                <a:solidFill>
                  <a:srgbClr val="F7A600"/>
                </a:solidFill>
              </a:endParaRPr>
            </a:p>
          </p:txBody>
        </p:sp>
        <p:sp>
          <p:nvSpPr>
            <p:cNvPr id="35" name="Grafik 14">
              <a:extLst>
                <a:ext uri="{FF2B5EF4-FFF2-40B4-BE49-F238E27FC236}">
                  <a16:creationId xmlns:a16="http://schemas.microsoft.com/office/drawing/2014/main" id="{9B087AFE-2E9D-F0A5-19E5-C753FFAA8707}"/>
                </a:ext>
              </a:extLst>
            </p:cNvPr>
            <p:cNvSpPr/>
            <p:nvPr/>
          </p:nvSpPr>
          <p:spPr>
            <a:xfrm>
              <a:off x="4469984" y="4007065"/>
              <a:ext cx="974356" cy="973784"/>
            </a:xfrm>
            <a:custGeom>
              <a:avLst/>
              <a:gdLst>
                <a:gd name="connsiteX0" fmla="*/ 974356 w 974356"/>
                <a:gd name="connsiteY0" fmla="*/ 486892 h 973784"/>
                <a:gd name="connsiteX1" fmla="*/ 487178 w 974356"/>
                <a:gd name="connsiteY1" fmla="*/ 973785 h 973784"/>
                <a:gd name="connsiteX2" fmla="*/ 0 w 974356"/>
                <a:gd name="connsiteY2" fmla="*/ 486892 h 973784"/>
                <a:gd name="connsiteX3" fmla="*/ 487178 w 974356"/>
                <a:gd name="connsiteY3" fmla="*/ 0 h 973784"/>
                <a:gd name="connsiteX4" fmla="*/ 974356 w 974356"/>
                <a:gd name="connsiteY4" fmla="*/ 486892 h 97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356" h="973784">
                  <a:moveTo>
                    <a:pt x="974356" y="486892"/>
                  </a:moveTo>
                  <a:cubicBezTo>
                    <a:pt x="974356" y="755796"/>
                    <a:pt x="756239" y="973785"/>
                    <a:pt x="487178" y="973785"/>
                  </a:cubicBezTo>
                  <a:cubicBezTo>
                    <a:pt x="218117" y="973785"/>
                    <a:pt x="0" y="755796"/>
                    <a:pt x="0" y="486892"/>
                  </a:cubicBezTo>
                  <a:cubicBezTo>
                    <a:pt x="0" y="217989"/>
                    <a:pt x="218117" y="0"/>
                    <a:pt x="487178" y="0"/>
                  </a:cubicBezTo>
                  <a:cubicBezTo>
                    <a:pt x="756239" y="0"/>
                    <a:pt x="974356" y="217989"/>
                    <a:pt x="974356" y="486892"/>
                  </a:cubicBez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F7A600"/>
                  </a:solidFill>
                </a:rPr>
                <a:t>Kunden</a:t>
              </a:r>
            </a:p>
          </p:txBody>
        </p:sp>
        <p:sp>
          <p:nvSpPr>
            <p:cNvPr id="9" name="Bogen 8">
              <a:extLst>
                <a:ext uri="{FF2B5EF4-FFF2-40B4-BE49-F238E27FC236}">
                  <a16:creationId xmlns:a16="http://schemas.microsoft.com/office/drawing/2014/main" id="{3B973625-9C7D-7018-ABDA-8D82A986B33E}"/>
                </a:ext>
              </a:extLst>
            </p:cNvPr>
            <p:cNvSpPr/>
            <p:nvPr/>
          </p:nvSpPr>
          <p:spPr>
            <a:xfrm>
              <a:off x="3041132" y="2669065"/>
              <a:ext cx="3813626" cy="3787763"/>
            </a:xfrm>
            <a:prstGeom prst="arc">
              <a:avLst>
                <a:gd name="adj1" fmla="val 10239862"/>
                <a:gd name="adj2" fmla="val 11600341"/>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5" name="Bogen 14">
              <a:extLst>
                <a:ext uri="{FF2B5EF4-FFF2-40B4-BE49-F238E27FC236}">
                  <a16:creationId xmlns:a16="http://schemas.microsoft.com/office/drawing/2014/main" id="{9CD9594F-E958-A8A2-4759-ED5A292E1EE5}"/>
                </a:ext>
              </a:extLst>
            </p:cNvPr>
            <p:cNvSpPr/>
            <p:nvPr/>
          </p:nvSpPr>
          <p:spPr>
            <a:xfrm>
              <a:off x="3060592" y="2682040"/>
              <a:ext cx="3813626" cy="3787763"/>
            </a:xfrm>
            <a:prstGeom prst="arc">
              <a:avLst>
                <a:gd name="adj1" fmla="val 20788899"/>
                <a:gd name="adj2" fmla="val 5361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6" name="Bogen 15">
              <a:extLst>
                <a:ext uri="{FF2B5EF4-FFF2-40B4-BE49-F238E27FC236}">
                  <a16:creationId xmlns:a16="http://schemas.microsoft.com/office/drawing/2014/main" id="{BE45FE10-4745-61B0-E677-D5BAA4E09FC8}"/>
                </a:ext>
              </a:extLst>
            </p:cNvPr>
            <p:cNvSpPr/>
            <p:nvPr/>
          </p:nvSpPr>
          <p:spPr>
            <a:xfrm>
              <a:off x="3057352" y="2678800"/>
              <a:ext cx="3813626" cy="3787763"/>
            </a:xfrm>
            <a:prstGeom prst="arc">
              <a:avLst>
                <a:gd name="adj1" fmla="val 2775852"/>
                <a:gd name="adj2" fmla="val 4006214"/>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a:p>
          </p:txBody>
        </p:sp>
        <p:sp>
          <p:nvSpPr>
            <p:cNvPr id="17" name="Bogen 16">
              <a:extLst>
                <a:ext uri="{FF2B5EF4-FFF2-40B4-BE49-F238E27FC236}">
                  <a16:creationId xmlns:a16="http://schemas.microsoft.com/office/drawing/2014/main" id="{AFF5D3AF-35E0-060C-8C74-1D0ED403D62C}"/>
                </a:ext>
              </a:extLst>
            </p:cNvPr>
            <p:cNvSpPr/>
            <p:nvPr/>
          </p:nvSpPr>
          <p:spPr>
            <a:xfrm>
              <a:off x="3054102" y="2669070"/>
              <a:ext cx="3813626" cy="3787763"/>
            </a:xfrm>
            <a:prstGeom prst="arc">
              <a:avLst>
                <a:gd name="adj1" fmla="val 6753308"/>
                <a:gd name="adj2" fmla="val 8062326"/>
              </a:avLst>
            </a:prstGeom>
            <a:ln w="19050" cap="flat" cmpd="sng" algn="ctr">
              <a:solidFill>
                <a:srgbClr val="F7A6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de-DE" dirty="0"/>
            </a:p>
          </p:txBody>
        </p:sp>
      </p:grpSp>
    </p:spTree>
    <p:extLst>
      <p:ext uri="{BB962C8B-B14F-4D97-AF65-F5344CB8AC3E}">
        <p14:creationId xmlns:p14="http://schemas.microsoft.com/office/powerpoint/2010/main" val="22262133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7629080" cy="221599"/>
          </a:xfrm>
        </p:spPr>
        <p:txBody>
          <a:bodyPr wrap="square">
            <a:spAutoFit/>
          </a:bodyPr>
          <a:lstStyle/>
          <a:p>
            <a:r>
              <a:rPr lang="de-DE" sz="1600" dirty="0">
                <a:solidFill>
                  <a:srgbClr val="44536F"/>
                </a:solidFill>
              </a:rPr>
              <a:t>Kunden einfacher gewinnen, besser betreuen und dauerhaft halten</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en-US"/>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400" b="0">
                <a:latin typeface="+mj-lt"/>
                <a:ea typeface="+mj-ea"/>
                <a:cs typeface="+mj-cs"/>
              </a:defRPr>
            </a:lvl1pPr>
          </a:lstStyle>
          <a:p>
            <a:r>
              <a:rPr lang="de-DE" sz="1200" dirty="0">
                <a:solidFill>
                  <a:srgbClr val="F7A600"/>
                </a:solidFill>
              </a:rPr>
              <a:t>Kunden mit System</a:t>
            </a: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55</a:t>
            </a:fld>
            <a:endParaRPr dirty="0"/>
          </a:p>
        </p:txBody>
      </p:sp>
      <p:sp>
        <p:nvSpPr>
          <p:cNvPr id="12" name="Rechteck 11">
            <a:extLst>
              <a:ext uri="{FF2B5EF4-FFF2-40B4-BE49-F238E27FC236}">
                <a16:creationId xmlns:a16="http://schemas.microsoft.com/office/drawing/2014/main" id="{6DC1EC77-3FA1-4C0A-AE11-DAC4E59C9333}"/>
              </a:ext>
            </a:extLst>
          </p:cNvPr>
          <p:cNvSpPr/>
          <p:nvPr/>
        </p:nvSpPr>
        <p:spPr>
          <a:xfrm>
            <a:off x="344488" y="885826"/>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Zielkunden </a:t>
            </a:r>
            <a:br>
              <a:rPr lang="de-DE" sz="1000" dirty="0">
                <a:solidFill>
                  <a:srgbClr val="44536F"/>
                </a:solidFill>
              </a:rPr>
            </a:br>
            <a:r>
              <a:rPr lang="de-DE" sz="1000" dirty="0">
                <a:solidFill>
                  <a:srgbClr val="44536F"/>
                </a:solidFill>
              </a:rPr>
              <a:t>ansprechen</a:t>
            </a:r>
          </a:p>
        </p:txBody>
      </p:sp>
      <p:pic>
        <p:nvPicPr>
          <p:cNvPr id="17" name="Grafik 16">
            <a:extLst>
              <a:ext uri="{FF2B5EF4-FFF2-40B4-BE49-F238E27FC236}">
                <a16:creationId xmlns:a16="http://schemas.microsoft.com/office/drawing/2014/main" id="{DDECD7D3-B549-BF47-AC46-E3CA6D3BBF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6" name="Rechteck 85">
            <a:extLst>
              <a:ext uri="{FF2B5EF4-FFF2-40B4-BE49-F238E27FC236}">
                <a16:creationId xmlns:a16="http://schemas.microsoft.com/office/drawing/2014/main" id="{5BE7315D-447E-7C5E-5109-912BCDFCAD1E}"/>
              </a:ext>
            </a:extLst>
          </p:cNvPr>
          <p:cNvSpPr/>
          <p:nvPr/>
        </p:nvSpPr>
        <p:spPr>
          <a:xfrm>
            <a:off x="2412716"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87" name="Rechteck 86">
            <a:extLst>
              <a:ext uri="{FF2B5EF4-FFF2-40B4-BE49-F238E27FC236}">
                <a16:creationId xmlns:a16="http://schemas.microsoft.com/office/drawing/2014/main" id="{839535F3-CBA7-D2EC-B606-62BAB4765264}"/>
              </a:ext>
            </a:extLst>
          </p:cNvPr>
          <p:cNvSpPr/>
          <p:nvPr/>
        </p:nvSpPr>
        <p:spPr>
          <a:xfrm>
            <a:off x="3446830"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88" name="Rechteck 87">
            <a:extLst>
              <a:ext uri="{FF2B5EF4-FFF2-40B4-BE49-F238E27FC236}">
                <a16:creationId xmlns:a16="http://schemas.microsoft.com/office/drawing/2014/main" id="{167C9E05-9C55-8943-3CC5-0BEEF189E040}"/>
              </a:ext>
            </a:extLst>
          </p:cNvPr>
          <p:cNvSpPr/>
          <p:nvPr/>
        </p:nvSpPr>
        <p:spPr>
          <a:xfrm>
            <a:off x="4480944"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89" name="Rechteck 88">
            <a:extLst>
              <a:ext uri="{FF2B5EF4-FFF2-40B4-BE49-F238E27FC236}">
                <a16:creationId xmlns:a16="http://schemas.microsoft.com/office/drawing/2014/main" id="{78526FE3-7403-1DD2-17A5-80846A0DD155}"/>
              </a:ext>
            </a:extLst>
          </p:cNvPr>
          <p:cNvSpPr/>
          <p:nvPr/>
        </p:nvSpPr>
        <p:spPr>
          <a:xfrm>
            <a:off x="5515058"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0" name="Rechteck 89">
            <a:extLst>
              <a:ext uri="{FF2B5EF4-FFF2-40B4-BE49-F238E27FC236}">
                <a16:creationId xmlns:a16="http://schemas.microsoft.com/office/drawing/2014/main" id="{F61C2653-AA3E-CECA-E8D7-1D483060622B}"/>
              </a:ext>
            </a:extLst>
          </p:cNvPr>
          <p:cNvSpPr/>
          <p:nvPr/>
        </p:nvSpPr>
        <p:spPr>
          <a:xfrm>
            <a:off x="6549172"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1" name="Rechteck 90">
            <a:extLst>
              <a:ext uri="{FF2B5EF4-FFF2-40B4-BE49-F238E27FC236}">
                <a16:creationId xmlns:a16="http://schemas.microsoft.com/office/drawing/2014/main" id="{7CB6C939-0C9D-8C19-6CC7-C50884F9B49F}"/>
              </a:ext>
            </a:extLst>
          </p:cNvPr>
          <p:cNvSpPr/>
          <p:nvPr/>
        </p:nvSpPr>
        <p:spPr>
          <a:xfrm>
            <a:off x="7583285"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2" name="Rechteck 91">
            <a:extLst>
              <a:ext uri="{FF2B5EF4-FFF2-40B4-BE49-F238E27FC236}">
                <a16:creationId xmlns:a16="http://schemas.microsoft.com/office/drawing/2014/main" id="{F76A29D7-7FEB-CDA1-FC6A-38478916A948}"/>
              </a:ext>
            </a:extLst>
          </p:cNvPr>
          <p:cNvSpPr/>
          <p:nvPr/>
        </p:nvSpPr>
        <p:spPr>
          <a:xfrm>
            <a:off x="8617399" y="8858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3" name="Rechteck 92">
            <a:extLst>
              <a:ext uri="{FF2B5EF4-FFF2-40B4-BE49-F238E27FC236}">
                <a16:creationId xmlns:a16="http://schemas.microsoft.com/office/drawing/2014/main" id="{2272F1A6-0A2B-3A10-8B5A-2D03B72BE4A0}"/>
              </a:ext>
            </a:extLst>
          </p:cNvPr>
          <p:cNvSpPr/>
          <p:nvPr/>
        </p:nvSpPr>
        <p:spPr>
          <a:xfrm>
            <a:off x="344488" y="1522359"/>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Leads</a:t>
            </a:r>
            <a:br>
              <a:rPr lang="de-DE" sz="1000" dirty="0">
                <a:solidFill>
                  <a:srgbClr val="44536F"/>
                </a:solidFill>
              </a:rPr>
            </a:br>
            <a:r>
              <a:rPr lang="de-DE" sz="1000" dirty="0">
                <a:solidFill>
                  <a:srgbClr val="44536F"/>
                </a:solidFill>
              </a:rPr>
              <a:t>generieren</a:t>
            </a:r>
          </a:p>
        </p:txBody>
      </p:sp>
      <p:sp>
        <p:nvSpPr>
          <p:cNvPr id="95" name="Rechteck 94">
            <a:extLst>
              <a:ext uri="{FF2B5EF4-FFF2-40B4-BE49-F238E27FC236}">
                <a16:creationId xmlns:a16="http://schemas.microsoft.com/office/drawing/2014/main" id="{A342D879-88A3-FE25-52FE-42F5379C2447}"/>
              </a:ext>
            </a:extLst>
          </p:cNvPr>
          <p:cNvSpPr/>
          <p:nvPr/>
        </p:nvSpPr>
        <p:spPr>
          <a:xfrm>
            <a:off x="2412716"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6" name="Rechteck 95">
            <a:extLst>
              <a:ext uri="{FF2B5EF4-FFF2-40B4-BE49-F238E27FC236}">
                <a16:creationId xmlns:a16="http://schemas.microsoft.com/office/drawing/2014/main" id="{F2DB0D70-8ACA-D141-0DC5-8DD176C4D693}"/>
              </a:ext>
            </a:extLst>
          </p:cNvPr>
          <p:cNvSpPr/>
          <p:nvPr/>
        </p:nvSpPr>
        <p:spPr>
          <a:xfrm>
            <a:off x="3446830"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7" name="Rechteck 96">
            <a:extLst>
              <a:ext uri="{FF2B5EF4-FFF2-40B4-BE49-F238E27FC236}">
                <a16:creationId xmlns:a16="http://schemas.microsoft.com/office/drawing/2014/main" id="{2051E0B3-5ACB-4685-B869-9017E664BBA2}"/>
              </a:ext>
            </a:extLst>
          </p:cNvPr>
          <p:cNvSpPr/>
          <p:nvPr/>
        </p:nvSpPr>
        <p:spPr>
          <a:xfrm>
            <a:off x="4480944"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8" name="Rechteck 97">
            <a:extLst>
              <a:ext uri="{FF2B5EF4-FFF2-40B4-BE49-F238E27FC236}">
                <a16:creationId xmlns:a16="http://schemas.microsoft.com/office/drawing/2014/main" id="{45415542-3BA9-A361-5C3D-3505EAFA1C17}"/>
              </a:ext>
            </a:extLst>
          </p:cNvPr>
          <p:cNvSpPr/>
          <p:nvPr/>
        </p:nvSpPr>
        <p:spPr>
          <a:xfrm>
            <a:off x="5515058"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99" name="Rechteck 98">
            <a:extLst>
              <a:ext uri="{FF2B5EF4-FFF2-40B4-BE49-F238E27FC236}">
                <a16:creationId xmlns:a16="http://schemas.microsoft.com/office/drawing/2014/main" id="{D1F7172D-2DC4-136E-CFA6-9248ED8C55B3}"/>
              </a:ext>
            </a:extLst>
          </p:cNvPr>
          <p:cNvSpPr/>
          <p:nvPr/>
        </p:nvSpPr>
        <p:spPr>
          <a:xfrm>
            <a:off x="6549172"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0" name="Rechteck 99">
            <a:extLst>
              <a:ext uri="{FF2B5EF4-FFF2-40B4-BE49-F238E27FC236}">
                <a16:creationId xmlns:a16="http://schemas.microsoft.com/office/drawing/2014/main" id="{BC5D8EFD-BA48-4C90-3B40-41A7B8D071F4}"/>
              </a:ext>
            </a:extLst>
          </p:cNvPr>
          <p:cNvSpPr/>
          <p:nvPr/>
        </p:nvSpPr>
        <p:spPr>
          <a:xfrm>
            <a:off x="7583285"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1" name="Rechteck 100">
            <a:extLst>
              <a:ext uri="{FF2B5EF4-FFF2-40B4-BE49-F238E27FC236}">
                <a16:creationId xmlns:a16="http://schemas.microsoft.com/office/drawing/2014/main" id="{E9B36621-86A4-5707-D899-86F25B1E91FB}"/>
              </a:ext>
            </a:extLst>
          </p:cNvPr>
          <p:cNvSpPr/>
          <p:nvPr/>
        </p:nvSpPr>
        <p:spPr>
          <a:xfrm>
            <a:off x="8617399" y="15223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2" name="Rechteck 101">
            <a:extLst>
              <a:ext uri="{FF2B5EF4-FFF2-40B4-BE49-F238E27FC236}">
                <a16:creationId xmlns:a16="http://schemas.microsoft.com/office/drawing/2014/main" id="{CF242E77-DAF8-7984-87A9-E26FC31E12E6}"/>
              </a:ext>
            </a:extLst>
          </p:cNvPr>
          <p:cNvSpPr/>
          <p:nvPr/>
        </p:nvSpPr>
        <p:spPr>
          <a:xfrm>
            <a:off x="344488" y="2158893"/>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Leads</a:t>
            </a:r>
            <a:br>
              <a:rPr lang="de-DE" sz="1000" dirty="0">
                <a:solidFill>
                  <a:srgbClr val="44536F"/>
                </a:solidFill>
              </a:rPr>
            </a:br>
            <a:r>
              <a:rPr lang="de-DE" sz="1000" dirty="0">
                <a:solidFill>
                  <a:srgbClr val="44536F"/>
                </a:solidFill>
              </a:rPr>
              <a:t>qualifizieren</a:t>
            </a:r>
          </a:p>
        </p:txBody>
      </p:sp>
      <p:sp>
        <p:nvSpPr>
          <p:cNvPr id="104" name="Rechteck 103">
            <a:extLst>
              <a:ext uri="{FF2B5EF4-FFF2-40B4-BE49-F238E27FC236}">
                <a16:creationId xmlns:a16="http://schemas.microsoft.com/office/drawing/2014/main" id="{1635E0BA-6361-84E7-7A22-1A95E4FC3804}"/>
              </a:ext>
            </a:extLst>
          </p:cNvPr>
          <p:cNvSpPr/>
          <p:nvPr/>
        </p:nvSpPr>
        <p:spPr>
          <a:xfrm>
            <a:off x="2412716"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5" name="Rechteck 104">
            <a:extLst>
              <a:ext uri="{FF2B5EF4-FFF2-40B4-BE49-F238E27FC236}">
                <a16:creationId xmlns:a16="http://schemas.microsoft.com/office/drawing/2014/main" id="{0A637A1D-574E-D11E-0148-9B2F89A94BC7}"/>
              </a:ext>
            </a:extLst>
          </p:cNvPr>
          <p:cNvSpPr/>
          <p:nvPr/>
        </p:nvSpPr>
        <p:spPr>
          <a:xfrm>
            <a:off x="3446830"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6" name="Rechteck 105">
            <a:extLst>
              <a:ext uri="{FF2B5EF4-FFF2-40B4-BE49-F238E27FC236}">
                <a16:creationId xmlns:a16="http://schemas.microsoft.com/office/drawing/2014/main" id="{6F729DB8-1B86-2D78-4CEE-FE53E46F9FF3}"/>
              </a:ext>
            </a:extLst>
          </p:cNvPr>
          <p:cNvSpPr/>
          <p:nvPr/>
        </p:nvSpPr>
        <p:spPr>
          <a:xfrm>
            <a:off x="4480944"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7" name="Rechteck 106">
            <a:extLst>
              <a:ext uri="{FF2B5EF4-FFF2-40B4-BE49-F238E27FC236}">
                <a16:creationId xmlns:a16="http://schemas.microsoft.com/office/drawing/2014/main" id="{84028BDA-DB11-EBFF-36B8-DC60EEA36377}"/>
              </a:ext>
            </a:extLst>
          </p:cNvPr>
          <p:cNvSpPr/>
          <p:nvPr/>
        </p:nvSpPr>
        <p:spPr>
          <a:xfrm>
            <a:off x="5515058"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8" name="Rechteck 107">
            <a:extLst>
              <a:ext uri="{FF2B5EF4-FFF2-40B4-BE49-F238E27FC236}">
                <a16:creationId xmlns:a16="http://schemas.microsoft.com/office/drawing/2014/main" id="{9EC84176-AE06-1A2D-41FA-C9B519E53274}"/>
              </a:ext>
            </a:extLst>
          </p:cNvPr>
          <p:cNvSpPr/>
          <p:nvPr/>
        </p:nvSpPr>
        <p:spPr>
          <a:xfrm>
            <a:off x="6549172"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09" name="Rechteck 108">
            <a:extLst>
              <a:ext uri="{FF2B5EF4-FFF2-40B4-BE49-F238E27FC236}">
                <a16:creationId xmlns:a16="http://schemas.microsoft.com/office/drawing/2014/main" id="{97A7AD3A-66A2-3A66-07B6-098E4F08F3F6}"/>
              </a:ext>
            </a:extLst>
          </p:cNvPr>
          <p:cNvSpPr/>
          <p:nvPr/>
        </p:nvSpPr>
        <p:spPr>
          <a:xfrm>
            <a:off x="7583285"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0" name="Rechteck 109">
            <a:extLst>
              <a:ext uri="{FF2B5EF4-FFF2-40B4-BE49-F238E27FC236}">
                <a16:creationId xmlns:a16="http://schemas.microsoft.com/office/drawing/2014/main" id="{05D53F6D-69C5-453A-92DB-3B4F92B161DB}"/>
              </a:ext>
            </a:extLst>
          </p:cNvPr>
          <p:cNvSpPr/>
          <p:nvPr/>
        </p:nvSpPr>
        <p:spPr>
          <a:xfrm>
            <a:off x="8617399" y="21588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1" name="Rechteck 110">
            <a:extLst>
              <a:ext uri="{FF2B5EF4-FFF2-40B4-BE49-F238E27FC236}">
                <a16:creationId xmlns:a16="http://schemas.microsoft.com/office/drawing/2014/main" id="{78886B41-12C9-B9A4-F508-B70C0B8E160E}"/>
              </a:ext>
            </a:extLst>
          </p:cNvPr>
          <p:cNvSpPr/>
          <p:nvPr/>
        </p:nvSpPr>
        <p:spPr>
          <a:xfrm>
            <a:off x="344488" y="2795426"/>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Mit System</a:t>
            </a:r>
            <a:br>
              <a:rPr lang="de-DE" sz="1000" dirty="0">
                <a:solidFill>
                  <a:srgbClr val="44536F"/>
                </a:solidFill>
              </a:rPr>
            </a:br>
            <a:r>
              <a:rPr lang="de-DE" sz="1000" dirty="0">
                <a:solidFill>
                  <a:srgbClr val="44536F"/>
                </a:solidFill>
              </a:rPr>
              <a:t>verkaufen</a:t>
            </a:r>
          </a:p>
        </p:txBody>
      </p:sp>
      <p:sp>
        <p:nvSpPr>
          <p:cNvPr id="113" name="Rechteck 112">
            <a:extLst>
              <a:ext uri="{FF2B5EF4-FFF2-40B4-BE49-F238E27FC236}">
                <a16:creationId xmlns:a16="http://schemas.microsoft.com/office/drawing/2014/main" id="{A3E27FB9-E2CF-3BA8-5038-0D434FCF4F3E}"/>
              </a:ext>
            </a:extLst>
          </p:cNvPr>
          <p:cNvSpPr/>
          <p:nvPr/>
        </p:nvSpPr>
        <p:spPr>
          <a:xfrm>
            <a:off x="2412716"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4" name="Rechteck 113">
            <a:extLst>
              <a:ext uri="{FF2B5EF4-FFF2-40B4-BE49-F238E27FC236}">
                <a16:creationId xmlns:a16="http://schemas.microsoft.com/office/drawing/2014/main" id="{415F8331-6E7C-6983-B1C5-96E6517CB86D}"/>
              </a:ext>
            </a:extLst>
          </p:cNvPr>
          <p:cNvSpPr/>
          <p:nvPr/>
        </p:nvSpPr>
        <p:spPr>
          <a:xfrm>
            <a:off x="3446830"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5" name="Rechteck 114">
            <a:extLst>
              <a:ext uri="{FF2B5EF4-FFF2-40B4-BE49-F238E27FC236}">
                <a16:creationId xmlns:a16="http://schemas.microsoft.com/office/drawing/2014/main" id="{BCD65A02-1995-0687-08B9-78E4CAF7C829}"/>
              </a:ext>
            </a:extLst>
          </p:cNvPr>
          <p:cNvSpPr/>
          <p:nvPr/>
        </p:nvSpPr>
        <p:spPr>
          <a:xfrm>
            <a:off x="4480944"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6" name="Rechteck 115">
            <a:extLst>
              <a:ext uri="{FF2B5EF4-FFF2-40B4-BE49-F238E27FC236}">
                <a16:creationId xmlns:a16="http://schemas.microsoft.com/office/drawing/2014/main" id="{4DA0940E-06C4-B708-2610-B439117E30F5}"/>
              </a:ext>
            </a:extLst>
          </p:cNvPr>
          <p:cNvSpPr/>
          <p:nvPr/>
        </p:nvSpPr>
        <p:spPr>
          <a:xfrm>
            <a:off x="5515058"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7" name="Rechteck 116">
            <a:extLst>
              <a:ext uri="{FF2B5EF4-FFF2-40B4-BE49-F238E27FC236}">
                <a16:creationId xmlns:a16="http://schemas.microsoft.com/office/drawing/2014/main" id="{8057AA06-C1FF-0CF6-847B-D6699702B93F}"/>
              </a:ext>
            </a:extLst>
          </p:cNvPr>
          <p:cNvSpPr/>
          <p:nvPr/>
        </p:nvSpPr>
        <p:spPr>
          <a:xfrm>
            <a:off x="6549172"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8" name="Rechteck 117">
            <a:extLst>
              <a:ext uri="{FF2B5EF4-FFF2-40B4-BE49-F238E27FC236}">
                <a16:creationId xmlns:a16="http://schemas.microsoft.com/office/drawing/2014/main" id="{A8E7CDC2-A76F-5C3A-E95F-DF8D618A06C4}"/>
              </a:ext>
            </a:extLst>
          </p:cNvPr>
          <p:cNvSpPr/>
          <p:nvPr/>
        </p:nvSpPr>
        <p:spPr>
          <a:xfrm>
            <a:off x="7583285"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19" name="Rechteck 118">
            <a:extLst>
              <a:ext uri="{FF2B5EF4-FFF2-40B4-BE49-F238E27FC236}">
                <a16:creationId xmlns:a16="http://schemas.microsoft.com/office/drawing/2014/main" id="{E73758F9-D748-DD9C-CBA3-C14B5831516D}"/>
              </a:ext>
            </a:extLst>
          </p:cNvPr>
          <p:cNvSpPr/>
          <p:nvPr/>
        </p:nvSpPr>
        <p:spPr>
          <a:xfrm>
            <a:off x="8617399" y="27954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0" name="Rechteck 119">
            <a:extLst>
              <a:ext uri="{FF2B5EF4-FFF2-40B4-BE49-F238E27FC236}">
                <a16:creationId xmlns:a16="http://schemas.microsoft.com/office/drawing/2014/main" id="{4548431B-9AF2-8BA2-BFA4-D7F26A4F7C55}"/>
              </a:ext>
            </a:extLst>
          </p:cNvPr>
          <p:cNvSpPr/>
          <p:nvPr/>
        </p:nvSpPr>
        <p:spPr>
          <a:xfrm>
            <a:off x="344488" y="3431959"/>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Leistung </a:t>
            </a:r>
            <a:br>
              <a:rPr lang="de-DE" sz="1000" dirty="0">
                <a:solidFill>
                  <a:srgbClr val="44536F"/>
                </a:solidFill>
              </a:rPr>
            </a:br>
            <a:r>
              <a:rPr lang="de-DE" sz="1000" dirty="0">
                <a:solidFill>
                  <a:srgbClr val="44536F"/>
                </a:solidFill>
              </a:rPr>
              <a:t>erbringen</a:t>
            </a:r>
          </a:p>
        </p:txBody>
      </p:sp>
      <p:sp>
        <p:nvSpPr>
          <p:cNvPr id="122" name="Rechteck 121">
            <a:extLst>
              <a:ext uri="{FF2B5EF4-FFF2-40B4-BE49-F238E27FC236}">
                <a16:creationId xmlns:a16="http://schemas.microsoft.com/office/drawing/2014/main" id="{2A6F56EB-463B-C7A0-5F17-F2A86D11B49C}"/>
              </a:ext>
            </a:extLst>
          </p:cNvPr>
          <p:cNvSpPr/>
          <p:nvPr/>
        </p:nvSpPr>
        <p:spPr>
          <a:xfrm>
            <a:off x="2412716"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3" name="Rechteck 122">
            <a:extLst>
              <a:ext uri="{FF2B5EF4-FFF2-40B4-BE49-F238E27FC236}">
                <a16:creationId xmlns:a16="http://schemas.microsoft.com/office/drawing/2014/main" id="{AA3441C6-F772-7B08-4287-20F03880D5E4}"/>
              </a:ext>
            </a:extLst>
          </p:cNvPr>
          <p:cNvSpPr/>
          <p:nvPr/>
        </p:nvSpPr>
        <p:spPr>
          <a:xfrm>
            <a:off x="3446830"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4" name="Rechteck 123">
            <a:extLst>
              <a:ext uri="{FF2B5EF4-FFF2-40B4-BE49-F238E27FC236}">
                <a16:creationId xmlns:a16="http://schemas.microsoft.com/office/drawing/2014/main" id="{B75D157C-F1D9-1C4B-E092-873448D62E7E}"/>
              </a:ext>
            </a:extLst>
          </p:cNvPr>
          <p:cNvSpPr/>
          <p:nvPr/>
        </p:nvSpPr>
        <p:spPr>
          <a:xfrm>
            <a:off x="4480944"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5" name="Rechteck 124">
            <a:extLst>
              <a:ext uri="{FF2B5EF4-FFF2-40B4-BE49-F238E27FC236}">
                <a16:creationId xmlns:a16="http://schemas.microsoft.com/office/drawing/2014/main" id="{5DEA2B00-A8E4-70B2-3C50-7C367296DC8E}"/>
              </a:ext>
            </a:extLst>
          </p:cNvPr>
          <p:cNvSpPr/>
          <p:nvPr/>
        </p:nvSpPr>
        <p:spPr>
          <a:xfrm>
            <a:off x="5515058"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6" name="Rechteck 125">
            <a:extLst>
              <a:ext uri="{FF2B5EF4-FFF2-40B4-BE49-F238E27FC236}">
                <a16:creationId xmlns:a16="http://schemas.microsoft.com/office/drawing/2014/main" id="{E5A9C09A-432C-38B0-A9E3-905E788A1842}"/>
              </a:ext>
            </a:extLst>
          </p:cNvPr>
          <p:cNvSpPr/>
          <p:nvPr/>
        </p:nvSpPr>
        <p:spPr>
          <a:xfrm>
            <a:off x="6549172"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7" name="Rechteck 126">
            <a:extLst>
              <a:ext uri="{FF2B5EF4-FFF2-40B4-BE49-F238E27FC236}">
                <a16:creationId xmlns:a16="http://schemas.microsoft.com/office/drawing/2014/main" id="{B047C787-0885-2F2C-7CFC-293ADE70F6F9}"/>
              </a:ext>
            </a:extLst>
          </p:cNvPr>
          <p:cNvSpPr/>
          <p:nvPr/>
        </p:nvSpPr>
        <p:spPr>
          <a:xfrm>
            <a:off x="7583285"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8" name="Rechteck 127">
            <a:extLst>
              <a:ext uri="{FF2B5EF4-FFF2-40B4-BE49-F238E27FC236}">
                <a16:creationId xmlns:a16="http://schemas.microsoft.com/office/drawing/2014/main" id="{C6E6BD53-6157-4E01-D50A-3192125061B9}"/>
              </a:ext>
            </a:extLst>
          </p:cNvPr>
          <p:cNvSpPr/>
          <p:nvPr/>
        </p:nvSpPr>
        <p:spPr>
          <a:xfrm>
            <a:off x="8617399" y="34319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29" name="Rechteck 128">
            <a:extLst>
              <a:ext uri="{FF2B5EF4-FFF2-40B4-BE49-F238E27FC236}">
                <a16:creationId xmlns:a16="http://schemas.microsoft.com/office/drawing/2014/main" id="{EE3F6E45-7EB6-2ACF-9361-26B7E4FBF485}"/>
              </a:ext>
            </a:extLst>
          </p:cNvPr>
          <p:cNvSpPr/>
          <p:nvPr/>
        </p:nvSpPr>
        <p:spPr>
          <a:xfrm>
            <a:off x="344488" y="4068493"/>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Referenzen</a:t>
            </a:r>
            <a:br>
              <a:rPr lang="de-DE" sz="1000" dirty="0">
                <a:solidFill>
                  <a:srgbClr val="44536F"/>
                </a:solidFill>
              </a:rPr>
            </a:br>
            <a:r>
              <a:rPr lang="de-DE" sz="1000" dirty="0">
                <a:solidFill>
                  <a:srgbClr val="44536F"/>
                </a:solidFill>
              </a:rPr>
              <a:t>generieren</a:t>
            </a:r>
          </a:p>
        </p:txBody>
      </p:sp>
      <p:sp>
        <p:nvSpPr>
          <p:cNvPr id="131" name="Rechteck 130">
            <a:extLst>
              <a:ext uri="{FF2B5EF4-FFF2-40B4-BE49-F238E27FC236}">
                <a16:creationId xmlns:a16="http://schemas.microsoft.com/office/drawing/2014/main" id="{E2F35A41-DD70-F5B7-2036-017A78FD3CEC}"/>
              </a:ext>
            </a:extLst>
          </p:cNvPr>
          <p:cNvSpPr/>
          <p:nvPr/>
        </p:nvSpPr>
        <p:spPr>
          <a:xfrm>
            <a:off x="2412716"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2" name="Rechteck 131">
            <a:extLst>
              <a:ext uri="{FF2B5EF4-FFF2-40B4-BE49-F238E27FC236}">
                <a16:creationId xmlns:a16="http://schemas.microsoft.com/office/drawing/2014/main" id="{6D4CFDB0-0B68-1FA1-B112-2B841A0DF9A1}"/>
              </a:ext>
            </a:extLst>
          </p:cNvPr>
          <p:cNvSpPr/>
          <p:nvPr/>
        </p:nvSpPr>
        <p:spPr>
          <a:xfrm>
            <a:off x="3446830"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3" name="Rechteck 132">
            <a:extLst>
              <a:ext uri="{FF2B5EF4-FFF2-40B4-BE49-F238E27FC236}">
                <a16:creationId xmlns:a16="http://schemas.microsoft.com/office/drawing/2014/main" id="{5A649B51-A5BB-CD4E-C963-CAA52CD998CF}"/>
              </a:ext>
            </a:extLst>
          </p:cNvPr>
          <p:cNvSpPr/>
          <p:nvPr/>
        </p:nvSpPr>
        <p:spPr>
          <a:xfrm>
            <a:off x="4480944"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4" name="Rechteck 133">
            <a:extLst>
              <a:ext uri="{FF2B5EF4-FFF2-40B4-BE49-F238E27FC236}">
                <a16:creationId xmlns:a16="http://schemas.microsoft.com/office/drawing/2014/main" id="{FC95D579-FCD2-E232-E4A7-B123A2D232E0}"/>
              </a:ext>
            </a:extLst>
          </p:cNvPr>
          <p:cNvSpPr/>
          <p:nvPr/>
        </p:nvSpPr>
        <p:spPr>
          <a:xfrm>
            <a:off x="5515058"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5" name="Rechteck 134">
            <a:extLst>
              <a:ext uri="{FF2B5EF4-FFF2-40B4-BE49-F238E27FC236}">
                <a16:creationId xmlns:a16="http://schemas.microsoft.com/office/drawing/2014/main" id="{CD89D69E-8199-B0F2-5333-7FEB8607C4DA}"/>
              </a:ext>
            </a:extLst>
          </p:cNvPr>
          <p:cNvSpPr/>
          <p:nvPr/>
        </p:nvSpPr>
        <p:spPr>
          <a:xfrm>
            <a:off x="6549172"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6" name="Rechteck 135">
            <a:extLst>
              <a:ext uri="{FF2B5EF4-FFF2-40B4-BE49-F238E27FC236}">
                <a16:creationId xmlns:a16="http://schemas.microsoft.com/office/drawing/2014/main" id="{52D0AA15-B27D-E31C-E0F3-BE5B42F2F884}"/>
              </a:ext>
            </a:extLst>
          </p:cNvPr>
          <p:cNvSpPr/>
          <p:nvPr/>
        </p:nvSpPr>
        <p:spPr>
          <a:xfrm>
            <a:off x="7583285"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7" name="Rechteck 136">
            <a:extLst>
              <a:ext uri="{FF2B5EF4-FFF2-40B4-BE49-F238E27FC236}">
                <a16:creationId xmlns:a16="http://schemas.microsoft.com/office/drawing/2014/main" id="{88FBD241-1B5D-18A6-8140-E60DEE310E0A}"/>
              </a:ext>
            </a:extLst>
          </p:cNvPr>
          <p:cNvSpPr/>
          <p:nvPr/>
        </p:nvSpPr>
        <p:spPr>
          <a:xfrm>
            <a:off x="8617399" y="4068493"/>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38" name="Rechteck 137">
            <a:extLst>
              <a:ext uri="{FF2B5EF4-FFF2-40B4-BE49-F238E27FC236}">
                <a16:creationId xmlns:a16="http://schemas.microsoft.com/office/drawing/2014/main" id="{517112FC-96DE-3B69-3D68-67B53F2B5AC9}"/>
              </a:ext>
            </a:extLst>
          </p:cNvPr>
          <p:cNvSpPr/>
          <p:nvPr/>
        </p:nvSpPr>
        <p:spPr>
          <a:xfrm>
            <a:off x="344488" y="4705026"/>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Empfehlungen erhalten</a:t>
            </a:r>
          </a:p>
        </p:txBody>
      </p:sp>
      <p:sp>
        <p:nvSpPr>
          <p:cNvPr id="140" name="Rechteck 139">
            <a:extLst>
              <a:ext uri="{FF2B5EF4-FFF2-40B4-BE49-F238E27FC236}">
                <a16:creationId xmlns:a16="http://schemas.microsoft.com/office/drawing/2014/main" id="{1CD50142-ABA1-5981-78F3-A68AF66F3799}"/>
              </a:ext>
            </a:extLst>
          </p:cNvPr>
          <p:cNvSpPr/>
          <p:nvPr/>
        </p:nvSpPr>
        <p:spPr>
          <a:xfrm>
            <a:off x="2412716"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1" name="Rechteck 140">
            <a:extLst>
              <a:ext uri="{FF2B5EF4-FFF2-40B4-BE49-F238E27FC236}">
                <a16:creationId xmlns:a16="http://schemas.microsoft.com/office/drawing/2014/main" id="{C5D40C52-0EF4-79CC-1052-CBB67AB5BA19}"/>
              </a:ext>
            </a:extLst>
          </p:cNvPr>
          <p:cNvSpPr/>
          <p:nvPr/>
        </p:nvSpPr>
        <p:spPr>
          <a:xfrm>
            <a:off x="3446830"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2" name="Rechteck 141">
            <a:extLst>
              <a:ext uri="{FF2B5EF4-FFF2-40B4-BE49-F238E27FC236}">
                <a16:creationId xmlns:a16="http://schemas.microsoft.com/office/drawing/2014/main" id="{73CCE87E-DCF2-00D7-5F0B-7614FBA2CB0D}"/>
              </a:ext>
            </a:extLst>
          </p:cNvPr>
          <p:cNvSpPr/>
          <p:nvPr/>
        </p:nvSpPr>
        <p:spPr>
          <a:xfrm>
            <a:off x="4480944"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3" name="Rechteck 142">
            <a:extLst>
              <a:ext uri="{FF2B5EF4-FFF2-40B4-BE49-F238E27FC236}">
                <a16:creationId xmlns:a16="http://schemas.microsoft.com/office/drawing/2014/main" id="{C22B3474-47BE-3CF8-F385-DAC6E88C93D9}"/>
              </a:ext>
            </a:extLst>
          </p:cNvPr>
          <p:cNvSpPr/>
          <p:nvPr/>
        </p:nvSpPr>
        <p:spPr>
          <a:xfrm>
            <a:off x="5515058"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4" name="Rechteck 143">
            <a:extLst>
              <a:ext uri="{FF2B5EF4-FFF2-40B4-BE49-F238E27FC236}">
                <a16:creationId xmlns:a16="http://schemas.microsoft.com/office/drawing/2014/main" id="{422AEB27-DBCE-7528-F5C8-0BFC68BBC6B1}"/>
              </a:ext>
            </a:extLst>
          </p:cNvPr>
          <p:cNvSpPr/>
          <p:nvPr/>
        </p:nvSpPr>
        <p:spPr>
          <a:xfrm>
            <a:off x="6549172"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5" name="Rechteck 144">
            <a:extLst>
              <a:ext uri="{FF2B5EF4-FFF2-40B4-BE49-F238E27FC236}">
                <a16:creationId xmlns:a16="http://schemas.microsoft.com/office/drawing/2014/main" id="{EE8C99BD-9DC7-9FBB-3DCB-66113698B691}"/>
              </a:ext>
            </a:extLst>
          </p:cNvPr>
          <p:cNvSpPr/>
          <p:nvPr/>
        </p:nvSpPr>
        <p:spPr>
          <a:xfrm>
            <a:off x="7583285"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6" name="Rechteck 145">
            <a:extLst>
              <a:ext uri="{FF2B5EF4-FFF2-40B4-BE49-F238E27FC236}">
                <a16:creationId xmlns:a16="http://schemas.microsoft.com/office/drawing/2014/main" id="{E272B3AC-1D5F-B18F-57F7-12BC0FD0B7CE}"/>
              </a:ext>
            </a:extLst>
          </p:cNvPr>
          <p:cNvSpPr/>
          <p:nvPr/>
        </p:nvSpPr>
        <p:spPr>
          <a:xfrm>
            <a:off x="8617399" y="4705026"/>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47" name="Rechteck 146">
            <a:extLst>
              <a:ext uri="{FF2B5EF4-FFF2-40B4-BE49-F238E27FC236}">
                <a16:creationId xmlns:a16="http://schemas.microsoft.com/office/drawing/2014/main" id="{EED26916-C1BF-ABE9-D0F5-4C5B7208A8F6}"/>
              </a:ext>
            </a:extLst>
          </p:cNvPr>
          <p:cNvSpPr/>
          <p:nvPr/>
        </p:nvSpPr>
        <p:spPr>
          <a:xfrm>
            <a:off x="344488" y="5341559"/>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Kunden </a:t>
            </a:r>
            <a:br>
              <a:rPr lang="de-DE" sz="1000" dirty="0">
                <a:solidFill>
                  <a:srgbClr val="44536F"/>
                </a:solidFill>
              </a:rPr>
            </a:br>
            <a:r>
              <a:rPr lang="de-DE" sz="1000" dirty="0">
                <a:solidFill>
                  <a:srgbClr val="44536F"/>
                </a:solidFill>
              </a:rPr>
              <a:t>betreuen</a:t>
            </a:r>
          </a:p>
        </p:txBody>
      </p:sp>
      <p:sp>
        <p:nvSpPr>
          <p:cNvPr id="149" name="Rechteck 148">
            <a:extLst>
              <a:ext uri="{FF2B5EF4-FFF2-40B4-BE49-F238E27FC236}">
                <a16:creationId xmlns:a16="http://schemas.microsoft.com/office/drawing/2014/main" id="{6E49582D-C1D7-9E91-B9E6-D366C7A85104}"/>
              </a:ext>
            </a:extLst>
          </p:cNvPr>
          <p:cNvSpPr/>
          <p:nvPr/>
        </p:nvSpPr>
        <p:spPr>
          <a:xfrm>
            <a:off x="2412716"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0" name="Rechteck 149">
            <a:extLst>
              <a:ext uri="{FF2B5EF4-FFF2-40B4-BE49-F238E27FC236}">
                <a16:creationId xmlns:a16="http://schemas.microsoft.com/office/drawing/2014/main" id="{8AF95BDD-109A-76A9-DF03-26A57C74057C}"/>
              </a:ext>
            </a:extLst>
          </p:cNvPr>
          <p:cNvSpPr/>
          <p:nvPr/>
        </p:nvSpPr>
        <p:spPr>
          <a:xfrm>
            <a:off x="3446830"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1" name="Rechteck 150">
            <a:extLst>
              <a:ext uri="{FF2B5EF4-FFF2-40B4-BE49-F238E27FC236}">
                <a16:creationId xmlns:a16="http://schemas.microsoft.com/office/drawing/2014/main" id="{3B4D95D9-7649-19A5-56BD-BEA7B6B6E5B0}"/>
              </a:ext>
            </a:extLst>
          </p:cNvPr>
          <p:cNvSpPr/>
          <p:nvPr/>
        </p:nvSpPr>
        <p:spPr>
          <a:xfrm>
            <a:off x="4480944"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2" name="Rechteck 151">
            <a:extLst>
              <a:ext uri="{FF2B5EF4-FFF2-40B4-BE49-F238E27FC236}">
                <a16:creationId xmlns:a16="http://schemas.microsoft.com/office/drawing/2014/main" id="{A3A9071A-ED80-2847-EE7A-0DF26FB2BB5D}"/>
              </a:ext>
            </a:extLst>
          </p:cNvPr>
          <p:cNvSpPr/>
          <p:nvPr/>
        </p:nvSpPr>
        <p:spPr>
          <a:xfrm>
            <a:off x="5515058"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3" name="Rechteck 152">
            <a:extLst>
              <a:ext uri="{FF2B5EF4-FFF2-40B4-BE49-F238E27FC236}">
                <a16:creationId xmlns:a16="http://schemas.microsoft.com/office/drawing/2014/main" id="{95558DF0-F2D8-6506-3CF8-13B6FA7FFE4E}"/>
              </a:ext>
            </a:extLst>
          </p:cNvPr>
          <p:cNvSpPr/>
          <p:nvPr/>
        </p:nvSpPr>
        <p:spPr>
          <a:xfrm>
            <a:off x="6549172"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4" name="Rechteck 153">
            <a:extLst>
              <a:ext uri="{FF2B5EF4-FFF2-40B4-BE49-F238E27FC236}">
                <a16:creationId xmlns:a16="http://schemas.microsoft.com/office/drawing/2014/main" id="{C9F1B6BD-6A81-9D4F-3BED-EA6804649472}"/>
              </a:ext>
            </a:extLst>
          </p:cNvPr>
          <p:cNvSpPr/>
          <p:nvPr/>
        </p:nvSpPr>
        <p:spPr>
          <a:xfrm>
            <a:off x="7583285"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5" name="Rechteck 154">
            <a:extLst>
              <a:ext uri="{FF2B5EF4-FFF2-40B4-BE49-F238E27FC236}">
                <a16:creationId xmlns:a16="http://schemas.microsoft.com/office/drawing/2014/main" id="{A0F9D91D-8B54-E685-D5BB-2C01F7C6482E}"/>
              </a:ext>
            </a:extLst>
          </p:cNvPr>
          <p:cNvSpPr/>
          <p:nvPr/>
        </p:nvSpPr>
        <p:spPr>
          <a:xfrm>
            <a:off x="8617399" y="5341559"/>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6" name="Rechteck 155">
            <a:extLst>
              <a:ext uri="{FF2B5EF4-FFF2-40B4-BE49-F238E27FC236}">
                <a16:creationId xmlns:a16="http://schemas.microsoft.com/office/drawing/2014/main" id="{F60968FB-9158-2249-481C-67EB9500380B}"/>
              </a:ext>
            </a:extLst>
          </p:cNvPr>
          <p:cNvSpPr/>
          <p:nvPr/>
        </p:nvSpPr>
        <p:spPr>
          <a:xfrm>
            <a:off x="344488" y="5978092"/>
            <a:ext cx="1978228" cy="546533"/>
          </a:xfrm>
          <a:prstGeom prst="rect">
            <a:avLst/>
          </a:prstGeom>
          <a:solidFill>
            <a:schemeClr val="accent5">
              <a:lumMod val="20000"/>
              <a:lumOff val="80000"/>
            </a:schemeClr>
          </a:solidFill>
          <a:ln w="9525" cap="flat">
            <a:solidFill>
              <a:schemeClr val="tx1">
                <a:lumMod val="50000"/>
                <a:lumOff val="50000"/>
              </a:schemeClr>
            </a:solidFill>
            <a:prstDash val="solid"/>
            <a:miter/>
          </a:ln>
        </p:spPr>
        <p:txBody>
          <a:bodyPr rtlCol="0" anchor="ctr"/>
          <a:lstStyle/>
          <a:p>
            <a:pPr lvl="1" algn="ctr"/>
            <a:r>
              <a:rPr lang="de-DE" sz="1000" dirty="0">
                <a:solidFill>
                  <a:srgbClr val="44536F"/>
                </a:solidFill>
              </a:rPr>
              <a:t>Kunden </a:t>
            </a:r>
            <a:br>
              <a:rPr lang="de-DE" sz="1000" dirty="0">
                <a:solidFill>
                  <a:srgbClr val="44536F"/>
                </a:solidFill>
              </a:rPr>
            </a:br>
            <a:r>
              <a:rPr lang="de-DE" sz="1000" dirty="0">
                <a:solidFill>
                  <a:srgbClr val="44536F"/>
                </a:solidFill>
              </a:rPr>
              <a:t>aktivieren</a:t>
            </a:r>
          </a:p>
        </p:txBody>
      </p:sp>
      <p:sp>
        <p:nvSpPr>
          <p:cNvPr id="158" name="Rechteck 157">
            <a:extLst>
              <a:ext uri="{FF2B5EF4-FFF2-40B4-BE49-F238E27FC236}">
                <a16:creationId xmlns:a16="http://schemas.microsoft.com/office/drawing/2014/main" id="{E6378E26-AE1C-0B32-571A-64E22B1E6414}"/>
              </a:ext>
            </a:extLst>
          </p:cNvPr>
          <p:cNvSpPr/>
          <p:nvPr/>
        </p:nvSpPr>
        <p:spPr>
          <a:xfrm>
            <a:off x="2412716"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59" name="Rechteck 158">
            <a:extLst>
              <a:ext uri="{FF2B5EF4-FFF2-40B4-BE49-F238E27FC236}">
                <a16:creationId xmlns:a16="http://schemas.microsoft.com/office/drawing/2014/main" id="{C46ADBA9-3B6E-DFC1-B4CE-BE522AB5D981}"/>
              </a:ext>
            </a:extLst>
          </p:cNvPr>
          <p:cNvSpPr/>
          <p:nvPr/>
        </p:nvSpPr>
        <p:spPr>
          <a:xfrm>
            <a:off x="3446830"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60" name="Rechteck 159">
            <a:extLst>
              <a:ext uri="{FF2B5EF4-FFF2-40B4-BE49-F238E27FC236}">
                <a16:creationId xmlns:a16="http://schemas.microsoft.com/office/drawing/2014/main" id="{D8705B6E-67B8-482D-FAB0-DF8EF1C7D68E}"/>
              </a:ext>
            </a:extLst>
          </p:cNvPr>
          <p:cNvSpPr/>
          <p:nvPr/>
        </p:nvSpPr>
        <p:spPr>
          <a:xfrm>
            <a:off x="4480944"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61" name="Rechteck 160">
            <a:extLst>
              <a:ext uri="{FF2B5EF4-FFF2-40B4-BE49-F238E27FC236}">
                <a16:creationId xmlns:a16="http://schemas.microsoft.com/office/drawing/2014/main" id="{B97EA38B-6A2C-3FE9-3878-925EB47BC038}"/>
              </a:ext>
            </a:extLst>
          </p:cNvPr>
          <p:cNvSpPr/>
          <p:nvPr/>
        </p:nvSpPr>
        <p:spPr>
          <a:xfrm>
            <a:off x="5515058"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62" name="Rechteck 161">
            <a:extLst>
              <a:ext uri="{FF2B5EF4-FFF2-40B4-BE49-F238E27FC236}">
                <a16:creationId xmlns:a16="http://schemas.microsoft.com/office/drawing/2014/main" id="{CFCD4BE6-DF71-6927-12EA-875BEEBD1A13}"/>
              </a:ext>
            </a:extLst>
          </p:cNvPr>
          <p:cNvSpPr/>
          <p:nvPr/>
        </p:nvSpPr>
        <p:spPr>
          <a:xfrm>
            <a:off x="6549172"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63" name="Rechteck 162">
            <a:extLst>
              <a:ext uri="{FF2B5EF4-FFF2-40B4-BE49-F238E27FC236}">
                <a16:creationId xmlns:a16="http://schemas.microsoft.com/office/drawing/2014/main" id="{EDEDC882-371B-1451-69A9-F78564976106}"/>
              </a:ext>
            </a:extLst>
          </p:cNvPr>
          <p:cNvSpPr/>
          <p:nvPr/>
        </p:nvSpPr>
        <p:spPr>
          <a:xfrm>
            <a:off x="7583285"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sp>
        <p:nvSpPr>
          <p:cNvPr id="164" name="Rechteck 163">
            <a:extLst>
              <a:ext uri="{FF2B5EF4-FFF2-40B4-BE49-F238E27FC236}">
                <a16:creationId xmlns:a16="http://schemas.microsoft.com/office/drawing/2014/main" id="{EA45E309-1811-70FB-3FFC-A597E6BEBF1C}"/>
              </a:ext>
            </a:extLst>
          </p:cNvPr>
          <p:cNvSpPr/>
          <p:nvPr/>
        </p:nvSpPr>
        <p:spPr>
          <a:xfrm>
            <a:off x="8617399" y="5978092"/>
            <a:ext cx="944114" cy="54653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800" dirty="0">
              <a:solidFill>
                <a:schemeClr val="tx1"/>
              </a:solidFill>
            </a:endParaRPr>
          </a:p>
        </p:txBody>
      </p:sp>
      <p:pic>
        <p:nvPicPr>
          <p:cNvPr id="6" name="Grafik 5" descr="Ein Bild, das Screenshot, Symbol, Grafiken, Logo enthält.&#10;&#10;Automatisch generierte Beschreibung">
            <a:extLst>
              <a:ext uri="{FF2B5EF4-FFF2-40B4-BE49-F238E27FC236}">
                <a16:creationId xmlns:a16="http://schemas.microsoft.com/office/drawing/2014/main" id="{BD508CFF-CEE6-E164-D1ED-7DD21A82B3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747" y="896657"/>
            <a:ext cx="540000" cy="540000"/>
          </a:xfrm>
          <a:prstGeom prst="rect">
            <a:avLst/>
          </a:prstGeom>
        </p:spPr>
      </p:pic>
      <p:pic>
        <p:nvPicPr>
          <p:cNvPr id="8" name="Grafik 7" descr="Ein Bild, das Grafiken, Schrift, Logo, Symbol enthält.&#10;&#10;Automatisch generierte Beschreibung">
            <a:extLst>
              <a:ext uri="{FF2B5EF4-FFF2-40B4-BE49-F238E27FC236}">
                <a16:creationId xmlns:a16="http://schemas.microsoft.com/office/drawing/2014/main" id="{95C7C876-9CBC-F40E-F0A3-E6182FDD18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088" y="1525625"/>
            <a:ext cx="540000" cy="540000"/>
          </a:xfrm>
          <a:prstGeom prst="rect">
            <a:avLst/>
          </a:prstGeom>
        </p:spPr>
      </p:pic>
      <p:pic>
        <p:nvPicPr>
          <p:cNvPr id="10" name="Grafik 9" descr="Ein Bild, das Grafiken, Design enthält.&#10;&#10;Automatisch generierte Beschreibung">
            <a:extLst>
              <a:ext uri="{FF2B5EF4-FFF2-40B4-BE49-F238E27FC236}">
                <a16:creationId xmlns:a16="http://schemas.microsoft.com/office/drawing/2014/main" id="{5A624258-288A-BCE2-7927-C2473D10C8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748" y="2156070"/>
            <a:ext cx="503999" cy="503999"/>
          </a:xfrm>
          <a:prstGeom prst="rect">
            <a:avLst/>
          </a:prstGeom>
        </p:spPr>
      </p:pic>
      <p:pic>
        <p:nvPicPr>
          <p:cNvPr id="14" name="Grafik 13" descr="Ein Bild, das Grafiken, Logo, Schrift, Symbol enthält.&#10;&#10;Automatisch generierte Beschreibung">
            <a:extLst>
              <a:ext uri="{FF2B5EF4-FFF2-40B4-BE49-F238E27FC236}">
                <a16:creationId xmlns:a16="http://schemas.microsoft.com/office/drawing/2014/main" id="{2B243DE7-C2B6-BADC-8618-DAC94DFBEC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2748" y="2816692"/>
            <a:ext cx="503999" cy="503999"/>
          </a:xfrm>
          <a:prstGeom prst="rect">
            <a:avLst/>
          </a:prstGeom>
        </p:spPr>
      </p:pic>
      <p:pic>
        <p:nvPicPr>
          <p:cNvPr id="16" name="Grafik 15" descr="Ein Bild, das Grafiken, Symbol, Schrift, Logo enthält.&#10;&#10;Automatisch generierte Beschreibung">
            <a:extLst>
              <a:ext uri="{FF2B5EF4-FFF2-40B4-BE49-F238E27FC236}">
                <a16:creationId xmlns:a16="http://schemas.microsoft.com/office/drawing/2014/main" id="{C33873CD-A5A2-C79A-40DD-ED5D2C0A42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4088" y="3425404"/>
            <a:ext cx="540000" cy="540000"/>
          </a:xfrm>
          <a:prstGeom prst="rect">
            <a:avLst/>
          </a:prstGeom>
        </p:spPr>
      </p:pic>
      <p:pic>
        <p:nvPicPr>
          <p:cNvPr id="19" name="Grafik 18" descr="Ein Bild, das Symbol, Grafiken, Schrift, Clipart enthält.&#10;&#10;Automatisch generierte Beschreibung">
            <a:extLst>
              <a:ext uri="{FF2B5EF4-FFF2-40B4-BE49-F238E27FC236}">
                <a16:creationId xmlns:a16="http://schemas.microsoft.com/office/drawing/2014/main" id="{24EB77F8-0CF3-DA1B-DDAC-B143EFD5B45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747" y="4084970"/>
            <a:ext cx="540000" cy="540000"/>
          </a:xfrm>
          <a:prstGeom prst="rect">
            <a:avLst/>
          </a:prstGeom>
        </p:spPr>
      </p:pic>
      <p:pic>
        <p:nvPicPr>
          <p:cNvPr id="21" name="Grafik 20" descr="Ein Bild, das Symbol, Screenshot, Schrift, Grafiken enthält.&#10;&#10;Automatisch generierte Beschreibung">
            <a:extLst>
              <a:ext uri="{FF2B5EF4-FFF2-40B4-BE49-F238E27FC236}">
                <a16:creationId xmlns:a16="http://schemas.microsoft.com/office/drawing/2014/main" id="{EE839F83-1689-A3E1-55AA-C47215033D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6747" y="4694607"/>
            <a:ext cx="540000" cy="540000"/>
          </a:xfrm>
          <a:prstGeom prst="rect">
            <a:avLst/>
          </a:prstGeom>
        </p:spPr>
      </p:pic>
      <p:pic>
        <p:nvPicPr>
          <p:cNvPr id="23" name="Grafik 22" descr="Ein Bild, das Symbol, Grafiken, Logo, Schrift enthält.&#10;&#10;Automatisch generierte Beschreibung">
            <a:extLst>
              <a:ext uri="{FF2B5EF4-FFF2-40B4-BE49-F238E27FC236}">
                <a16:creationId xmlns:a16="http://schemas.microsoft.com/office/drawing/2014/main" id="{8F961862-B047-9225-6967-67BE5632775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2747" y="5359778"/>
            <a:ext cx="468000" cy="468000"/>
          </a:xfrm>
          <a:prstGeom prst="rect">
            <a:avLst/>
          </a:prstGeom>
        </p:spPr>
      </p:pic>
      <p:pic>
        <p:nvPicPr>
          <p:cNvPr id="25" name="Grafik 24" descr="Ein Bild, das Grafiken, Screenshot, Symbol, Schrift enthält.&#10;&#10;Automatisch generierte Beschreibung">
            <a:extLst>
              <a:ext uri="{FF2B5EF4-FFF2-40B4-BE49-F238E27FC236}">
                <a16:creationId xmlns:a16="http://schemas.microsoft.com/office/drawing/2014/main" id="{2503A39D-702F-2857-B029-97D8CE6B4E5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5602" y="5995366"/>
            <a:ext cx="503999" cy="503999"/>
          </a:xfrm>
          <a:prstGeom prst="rect">
            <a:avLst/>
          </a:prstGeom>
        </p:spPr>
      </p:pic>
    </p:spTree>
    <p:extLst>
      <p:ext uri="{BB962C8B-B14F-4D97-AF65-F5344CB8AC3E}">
        <p14:creationId xmlns:p14="http://schemas.microsoft.com/office/powerpoint/2010/main" val="21784166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82F12-705B-3650-92A3-CFFE7B444B61}"/>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CE84F60C-46DB-2074-9DEE-C9FF782BD05B}"/>
              </a:ext>
            </a:extLst>
          </p:cNvPr>
          <p:cNvSpPr/>
          <p:nvPr/>
        </p:nvSpPr>
        <p:spPr>
          <a:xfrm>
            <a:off x="344484" y="1245823"/>
            <a:ext cx="1838455"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p:txBody>
      </p:sp>
      <p:sp>
        <p:nvSpPr>
          <p:cNvPr id="44" name="Rechteck 43">
            <a:extLst>
              <a:ext uri="{FF2B5EF4-FFF2-40B4-BE49-F238E27FC236}">
                <a16:creationId xmlns:a16="http://schemas.microsoft.com/office/drawing/2014/main" id="{1CF800D6-53B5-3911-E02A-A919C9F4882E}"/>
              </a:ext>
            </a:extLst>
          </p:cNvPr>
          <p:cNvSpPr/>
          <p:nvPr/>
        </p:nvSpPr>
        <p:spPr>
          <a:xfrm>
            <a:off x="344487" y="885824"/>
            <a:ext cx="1838455"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100" b="1" dirty="0">
                <a:solidFill>
                  <a:srgbClr val="44536F"/>
                </a:solidFill>
              </a:rPr>
              <a:t>1. Prozesse </a:t>
            </a:r>
            <a:br>
              <a:rPr lang="de-DE" sz="1100" b="1" dirty="0">
                <a:solidFill>
                  <a:srgbClr val="44536F"/>
                </a:solidFill>
              </a:rPr>
            </a:br>
            <a:r>
              <a:rPr lang="de-DE" sz="1100" b="1" dirty="0">
                <a:solidFill>
                  <a:srgbClr val="44536F"/>
                </a:solidFill>
              </a:rPr>
              <a:t>verstehen</a:t>
            </a:r>
          </a:p>
        </p:txBody>
      </p:sp>
      <p:sp>
        <p:nvSpPr>
          <p:cNvPr id="26" name="Titel 25">
            <a:extLst>
              <a:ext uri="{FF2B5EF4-FFF2-40B4-BE49-F238E27FC236}">
                <a16:creationId xmlns:a16="http://schemas.microsoft.com/office/drawing/2014/main" id="{27565E65-B635-A370-8B5C-C314FA901D94}"/>
              </a:ext>
            </a:extLst>
          </p:cNvPr>
          <p:cNvSpPr>
            <a:spLocks noGrp="1"/>
          </p:cNvSpPr>
          <p:nvPr>
            <p:ph type="title"/>
          </p:nvPr>
        </p:nvSpPr>
        <p:spPr>
          <a:xfrm>
            <a:off x="344488" y="513913"/>
            <a:ext cx="7353814" cy="221599"/>
          </a:xfrm>
        </p:spPr>
        <p:txBody>
          <a:bodyPr wrap="square">
            <a:spAutoFit/>
          </a:bodyPr>
          <a:lstStyle/>
          <a:p>
            <a:r>
              <a:rPr lang="de-DE" sz="1600" dirty="0">
                <a:solidFill>
                  <a:srgbClr val="44536F"/>
                </a:solidFill>
              </a:rPr>
              <a:t>Die 5 Schritte zur erfolgreichen Prozess-Digitalisierung mit Zoho CRM</a:t>
            </a:r>
          </a:p>
        </p:txBody>
      </p:sp>
      <p:sp>
        <p:nvSpPr>
          <p:cNvPr id="3" name="Fußzeilenplatzhalter 2">
            <a:extLst>
              <a:ext uri="{FF2B5EF4-FFF2-40B4-BE49-F238E27FC236}">
                <a16:creationId xmlns:a16="http://schemas.microsoft.com/office/drawing/2014/main" id="{1840A08C-353B-5774-8CC0-41A44D10AD28}"/>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0E0962A-37AA-EE13-6264-4CB080A49EC7}"/>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pic>
        <p:nvPicPr>
          <p:cNvPr id="12" name="Grafik 11">
            <a:extLst>
              <a:ext uri="{FF2B5EF4-FFF2-40B4-BE49-F238E27FC236}">
                <a16:creationId xmlns:a16="http://schemas.microsoft.com/office/drawing/2014/main" id="{33406CEE-7DBD-ADCD-FF53-2B1453091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4" name="Foliennummernplatzhalter 3">
            <a:extLst>
              <a:ext uri="{FF2B5EF4-FFF2-40B4-BE49-F238E27FC236}">
                <a16:creationId xmlns:a16="http://schemas.microsoft.com/office/drawing/2014/main" id="{353201CA-8DE6-C3A2-8B52-08462F3F22AA}"/>
              </a:ext>
            </a:extLst>
          </p:cNvPr>
          <p:cNvSpPr>
            <a:spLocks noGrp="1"/>
          </p:cNvSpPr>
          <p:nvPr>
            <p:ph type="sldNum" sz="quarter" idx="12"/>
          </p:nvPr>
        </p:nvSpPr>
        <p:spPr/>
        <p:txBody>
          <a:bodyPr/>
          <a:lstStyle/>
          <a:p>
            <a:r>
              <a:rPr lang="de-DE"/>
              <a:t>| </a:t>
            </a:r>
            <a:fld id="{9B27871B-0A92-486B-8675-F9E98A4A52EF}" type="slidenum">
              <a:rPr smtClean="0"/>
              <a:pPr/>
              <a:t>56</a:t>
            </a:fld>
            <a:endParaRPr/>
          </a:p>
        </p:txBody>
      </p:sp>
      <p:sp>
        <p:nvSpPr>
          <p:cNvPr id="5" name="Titel 25">
            <a:extLst>
              <a:ext uri="{FF2B5EF4-FFF2-40B4-BE49-F238E27FC236}">
                <a16:creationId xmlns:a16="http://schemas.microsoft.com/office/drawing/2014/main" id="{91D3689B-A062-EFE9-57A9-58ACB6107931}"/>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
        <p:nvSpPr>
          <p:cNvPr id="6" name="Rechteck 5">
            <a:extLst>
              <a:ext uri="{FF2B5EF4-FFF2-40B4-BE49-F238E27FC236}">
                <a16:creationId xmlns:a16="http://schemas.microsoft.com/office/drawing/2014/main" id="{6B364B1C-70E5-9DBB-DA70-2B672DC40BE7}"/>
              </a:ext>
            </a:extLst>
          </p:cNvPr>
          <p:cNvSpPr/>
          <p:nvPr/>
        </p:nvSpPr>
        <p:spPr>
          <a:xfrm>
            <a:off x="2182942" y="885824"/>
            <a:ext cx="1838455"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100" b="1" dirty="0">
                <a:solidFill>
                  <a:srgbClr val="44536F"/>
                </a:solidFill>
              </a:rPr>
              <a:t>2. Prozesse </a:t>
            </a:r>
            <a:br>
              <a:rPr lang="de-DE" sz="1100" b="1" dirty="0">
                <a:solidFill>
                  <a:srgbClr val="44536F"/>
                </a:solidFill>
              </a:rPr>
            </a:br>
            <a:r>
              <a:rPr lang="de-DE" sz="1100" b="1" dirty="0">
                <a:solidFill>
                  <a:srgbClr val="44536F"/>
                </a:solidFill>
              </a:rPr>
              <a:t>gestalten</a:t>
            </a:r>
          </a:p>
        </p:txBody>
      </p:sp>
      <p:sp>
        <p:nvSpPr>
          <p:cNvPr id="7" name="Rechteck 6">
            <a:extLst>
              <a:ext uri="{FF2B5EF4-FFF2-40B4-BE49-F238E27FC236}">
                <a16:creationId xmlns:a16="http://schemas.microsoft.com/office/drawing/2014/main" id="{DDB742DD-0BC6-9BC0-53B1-C4D4A29B0A18}"/>
              </a:ext>
            </a:extLst>
          </p:cNvPr>
          <p:cNvSpPr/>
          <p:nvPr/>
        </p:nvSpPr>
        <p:spPr>
          <a:xfrm>
            <a:off x="4021396" y="885824"/>
            <a:ext cx="1838455"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100" b="1" dirty="0">
                <a:solidFill>
                  <a:srgbClr val="44536F"/>
                </a:solidFill>
              </a:rPr>
              <a:t>3. Prozesse digitalisieren</a:t>
            </a:r>
          </a:p>
        </p:txBody>
      </p:sp>
      <p:sp>
        <p:nvSpPr>
          <p:cNvPr id="8" name="Rechteck 7">
            <a:extLst>
              <a:ext uri="{FF2B5EF4-FFF2-40B4-BE49-F238E27FC236}">
                <a16:creationId xmlns:a16="http://schemas.microsoft.com/office/drawing/2014/main" id="{77B76D8C-5491-54AE-8EC4-D017C9277092}"/>
              </a:ext>
            </a:extLst>
          </p:cNvPr>
          <p:cNvSpPr/>
          <p:nvPr/>
        </p:nvSpPr>
        <p:spPr>
          <a:xfrm>
            <a:off x="5859851" y="885824"/>
            <a:ext cx="1838455"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100" b="1" dirty="0">
                <a:solidFill>
                  <a:srgbClr val="44536F"/>
                </a:solidFill>
              </a:rPr>
              <a:t>4. Prozesse automatisieren</a:t>
            </a:r>
          </a:p>
        </p:txBody>
      </p:sp>
      <p:sp>
        <p:nvSpPr>
          <p:cNvPr id="9" name="Rechteck 8">
            <a:extLst>
              <a:ext uri="{FF2B5EF4-FFF2-40B4-BE49-F238E27FC236}">
                <a16:creationId xmlns:a16="http://schemas.microsoft.com/office/drawing/2014/main" id="{DE767032-3500-0027-ED41-1466A6C494C3}"/>
              </a:ext>
            </a:extLst>
          </p:cNvPr>
          <p:cNvSpPr/>
          <p:nvPr/>
        </p:nvSpPr>
        <p:spPr>
          <a:xfrm>
            <a:off x="7698306" y="885824"/>
            <a:ext cx="1838455"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100" b="1" dirty="0">
                <a:solidFill>
                  <a:srgbClr val="44536F"/>
                </a:solidFill>
              </a:rPr>
              <a:t>5. Prozesse </a:t>
            </a:r>
            <a:br>
              <a:rPr lang="de-DE" sz="1100" b="1" dirty="0">
                <a:solidFill>
                  <a:srgbClr val="44536F"/>
                </a:solidFill>
              </a:rPr>
            </a:br>
            <a:r>
              <a:rPr lang="de-DE" sz="1100" b="1" dirty="0">
                <a:solidFill>
                  <a:srgbClr val="44536F"/>
                </a:solidFill>
              </a:rPr>
              <a:t>optimieren</a:t>
            </a:r>
          </a:p>
        </p:txBody>
      </p:sp>
      <p:sp>
        <p:nvSpPr>
          <p:cNvPr id="10" name="Rechteck 9">
            <a:extLst>
              <a:ext uri="{FF2B5EF4-FFF2-40B4-BE49-F238E27FC236}">
                <a16:creationId xmlns:a16="http://schemas.microsoft.com/office/drawing/2014/main" id="{243210C3-5DC6-53AB-972F-1899F893785E}"/>
              </a:ext>
            </a:extLst>
          </p:cNvPr>
          <p:cNvSpPr/>
          <p:nvPr/>
        </p:nvSpPr>
        <p:spPr>
          <a:xfrm>
            <a:off x="2182939" y="1245823"/>
            <a:ext cx="1838455"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err="1">
              <a:solidFill>
                <a:schemeClr val="tx1"/>
              </a:solidFill>
            </a:endParaRPr>
          </a:p>
        </p:txBody>
      </p:sp>
      <p:sp>
        <p:nvSpPr>
          <p:cNvPr id="11" name="Rechteck 10">
            <a:extLst>
              <a:ext uri="{FF2B5EF4-FFF2-40B4-BE49-F238E27FC236}">
                <a16:creationId xmlns:a16="http://schemas.microsoft.com/office/drawing/2014/main" id="{AC7E873E-2E39-BD72-8322-B8DCDC71B9B7}"/>
              </a:ext>
            </a:extLst>
          </p:cNvPr>
          <p:cNvSpPr/>
          <p:nvPr/>
        </p:nvSpPr>
        <p:spPr>
          <a:xfrm>
            <a:off x="4021393" y="1245823"/>
            <a:ext cx="1838455"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err="1">
              <a:solidFill>
                <a:schemeClr val="tx1"/>
              </a:solidFill>
            </a:endParaRPr>
          </a:p>
        </p:txBody>
      </p:sp>
      <p:sp>
        <p:nvSpPr>
          <p:cNvPr id="13" name="Rechteck 12">
            <a:extLst>
              <a:ext uri="{FF2B5EF4-FFF2-40B4-BE49-F238E27FC236}">
                <a16:creationId xmlns:a16="http://schemas.microsoft.com/office/drawing/2014/main" id="{1C933F66-B10E-0478-A5B7-D100CEF221C2}"/>
              </a:ext>
            </a:extLst>
          </p:cNvPr>
          <p:cNvSpPr/>
          <p:nvPr/>
        </p:nvSpPr>
        <p:spPr>
          <a:xfrm>
            <a:off x="5859848" y="1245823"/>
            <a:ext cx="1838455"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err="1">
              <a:solidFill>
                <a:schemeClr val="tx1"/>
              </a:solidFill>
            </a:endParaRPr>
          </a:p>
        </p:txBody>
      </p:sp>
      <p:sp>
        <p:nvSpPr>
          <p:cNvPr id="14" name="Rechteck 13">
            <a:extLst>
              <a:ext uri="{FF2B5EF4-FFF2-40B4-BE49-F238E27FC236}">
                <a16:creationId xmlns:a16="http://schemas.microsoft.com/office/drawing/2014/main" id="{F8104995-3452-DF4D-7CA5-4F362271AFBF}"/>
              </a:ext>
            </a:extLst>
          </p:cNvPr>
          <p:cNvSpPr/>
          <p:nvPr/>
        </p:nvSpPr>
        <p:spPr>
          <a:xfrm>
            <a:off x="7698302" y="1245823"/>
            <a:ext cx="1838455" cy="527880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err="1">
              <a:solidFill>
                <a:schemeClr val="tx1"/>
              </a:solidFill>
            </a:endParaRPr>
          </a:p>
        </p:txBody>
      </p:sp>
    </p:spTree>
    <p:extLst>
      <p:ext uri="{BB962C8B-B14F-4D97-AF65-F5344CB8AC3E}">
        <p14:creationId xmlns:p14="http://schemas.microsoft.com/office/powerpoint/2010/main" val="6397253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646DD-58F0-FECB-9782-889ACA6C6983}"/>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8FE32A94-EC64-D311-B186-C24BEFE07BD1}"/>
              </a:ext>
            </a:extLst>
          </p:cNvPr>
          <p:cNvSpPr/>
          <p:nvPr/>
        </p:nvSpPr>
        <p:spPr>
          <a:xfrm>
            <a:off x="344488" y="885825"/>
            <a:ext cx="9217025" cy="56388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2" name="Datumsplatzhalter 1">
            <a:extLst>
              <a:ext uri="{FF2B5EF4-FFF2-40B4-BE49-F238E27FC236}">
                <a16:creationId xmlns:a16="http://schemas.microsoft.com/office/drawing/2014/main" id="{2D903EE7-BCA2-AB59-24CD-EEE5A2D45A5D}"/>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6" name="Fußzeilenplatzhalter 5">
            <a:extLst>
              <a:ext uri="{FF2B5EF4-FFF2-40B4-BE49-F238E27FC236}">
                <a16:creationId xmlns:a16="http://schemas.microsoft.com/office/drawing/2014/main" id="{540435C9-17F7-8C0B-F5E4-24AD6D728037}"/>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6EB89134-09C6-8F9E-718B-D1017A14E4D9}"/>
              </a:ext>
            </a:extLst>
          </p:cNvPr>
          <p:cNvSpPr>
            <a:spLocks noGrp="1"/>
          </p:cNvSpPr>
          <p:nvPr>
            <p:ph type="sldNum" sz="quarter" idx="12"/>
          </p:nvPr>
        </p:nvSpPr>
        <p:spPr/>
        <p:txBody>
          <a:bodyPr/>
          <a:lstStyle/>
          <a:p>
            <a:r>
              <a:rPr lang="de-DE"/>
              <a:t>| </a:t>
            </a:r>
            <a:fld id="{9B27871B-0A92-486B-8675-F9E98A4A52EF}" type="slidenum">
              <a:rPr smtClean="0"/>
              <a:pPr/>
              <a:t>57</a:t>
            </a:fld>
            <a:endParaRPr/>
          </a:p>
        </p:txBody>
      </p:sp>
      <p:grpSp>
        <p:nvGrpSpPr>
          <p:cNvPr id="7" name="Gruppieren 6">
            <a:extLst>
              <a:ext uri="{FF2B5EF4-FFF2-40B4-BE49-F238E27FC236}">
                <a16:creationId xmlns:a16="http://schemas.microsoft.com/office/drawing/2014/main" id="{ACE70354-B876-2A87-3BAD-941C86DF384D}"/>
              </a:ext>
            </a:extLst>
          </p:cNvPr>
          <p:cNvGrpSpPr/>
          <p:nvPr/>
        </p:nvGrpSpPr>
        <p:grpSpPr>
          <a:xfrm>
            <a:off x="1983944" y="997160"/>
            <a:ext cx="5938112" cy="5394116"/>
            <a:chOff x="2826543" y="1544510"/>
            <a:chExt cx="7351714" cy="6678217"/>
          </a:xfrm>
        </p:grpSpPr>
        <p:sp>
          <p:nvSpPr>
            <p:cNvPr id="20" name="Shape 122">
              <a:extLst>
                <a:ext uri="{FF2B5EF4-FFF2-40B4-BE49-F238E27FC236}">
                  <a16:creationId xmlns:a16="http://schemas.microsoft.com/office/drawing/2014/main" id="{49E10CC3-9D49-348F-4F8F-D2BA02E4028D}"/>
                </a:ext>
              </a:extLst>
            </p:cNvPr>
            <p:cNvSpPr/>
            <p:nvPr/>
          </p:nvSpPr>
          <p:spPr>
            <a:xfrm>
              <a:off x="5512593" y="1544510"/>
              <a:ext cx="1979614" cy="17982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21600"/>
                  </a:lnTo>
                  <a:lnTo>
                    <a:pt x="21600" y="21600"/>
                  </a:lnTo>
                  <a:lnTo>
                    <a:pt x="10800" y="0"/>
                  </a:lnTo>
                  <a:close/>
                </a:path>
              </a:pathLst>
            </a:custGeom>
            <a:solidFill>
              <a:srgbClr val="00882B">
                <a:alpha val="50196"/>
              </a:srgbClr>
            </a:solidFill>
            <a:ln w="25400">
              <a:solidFill>
                <a:srgbClr val="FFFFF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b="1">
                  <a:solidFill>
                    <a:srgbClr val="FFFFFF"/>
                  </a:solidFill>
                  <a:latin typeface="Helvetica"/>
                  <a:ea typeface="Helvetica"/>
                  <a:cs typeface="Helvetica"/>
                  <a:sym typeface="Helvetica"/>
                </a:defRPr>
              </a:lvl1pPr>
            </a:lstStyle>
            <a:p>
              <a:pPr marL="0" marR="0" lvl="0" indent="0" algn="ctr" defTabSz="584200" eaLnBrk="1" fontAlgn="auto" latinLnBrk="0" hangingPunct="0">
                <a:lnSpc>
                  <a:spcPct val="100000"/>
                </a:lnSpc>
                <a:spcBef>
                  <a:spcPts val="0"/>
                </a:spcBef>
                <a:spcAft>
                  <a:spcPts val="0"/>
                </a:spcAft>
                <a:buClrTx/>
                <a:buSzTx/>
                <a:buFontTx/>
                <a:buNone/>
                <a:tabLst/>
                <a:defRPr/>
              </a:pPr>
              <a:endParaRPr kumimoji="0" lang="en-AU" sz="2000" b="1" i="0" u="none" strike="noStrike" kern="0" cap="none" spc="0" normalizeH="0" baseline="0" noProof="0">
                <a:ln>
                  <a:noFill/>
                </a:ln>
                <a:solidFill>
                  <a:srgbClr val="FFFFFF"/>
                </a:solidFill>
                <a:effectLst/>
                <a:uLnTx/>
                <a:uFillTx/>
                <a:latin typeface="+mj-lt"/>
                <a:ea typeface="Arial" charset="0"/>
                <a:cs typeface="Arial" charset="0"/>
                <a:sym typeface="Helvetica"/>
              </a:endParaRPr>
            </a:p>
            <a:p>
              <a:pPr marL="0" marR="0" lvl="0" indent="0" algn="ctr" defTabSz="584200" eaLnBrk="1" fontAlgn="auto" latinLnBrk="0" hangingPunct="0">
                <a:lnSpc>
                  <a:spcPct val="100000"/>
                </a:lnSpc>
                <a:spcBef>
                  <a:spcPts val="0"/>
                </a:spcBef>
                <a:spcAft>
                  <a:spcPts val="0"/>
                </a:spcAft>
                <a:buClrTx/>
                <a:buSzTx/>
                <a:buFontTx/>
                <a:buNone/>
                <a:tabLst/>
                <a:defRPr/>
              </a:pPr>
              <a:endParaRPr kumimoji="0" lang="en-AU" sz="2000" b="1" i="0" u="none" strike="noStrike" kern="0" cap="none" spc="0" normalizeH="0" baseline="0" noProof="0">
                <a:ln>
                  <a:noFill/>
                </a:ln>
                <a:solidFill>
                  <a:srgbClr val="FFFFFF"/>
                </a:solidFill>
                <a:effectLst/>
                <a:uLnTx/>
                <a:uFillTx/>
                <a:latin typeface="+mj-lt"/>
                <a:ea typeface="Arial" charset="0"/>
                <a:cs typeface="Arial" charset="0"/>
                <a:sym typeface="Helvetica"/>
              </a:endParaRPr>
            </a:p>
          </p:txBody>
        </p:sp>
        <p:sp>
          <p:nvSpPr>
            <p:cNvPr id="21" name="Shape 123">
              <a:extLst>
                <a:ext uri="{FF2B5EF4-FFF2-40B4-BE49-F238E27FC236}">
                  <a16:creationId xmlns:a16="http://schemas.microsoft.com/office/drawing/2014/main" id="{D9CEE727-DE68-915E-159F-5A0B86EED22A}"/>
                </a:ext>
              </a:extLst>
            </p:cNvPr>
            <p:cNvSpPr/>
            <p:nvPr/>
          </p:nvSpPr>
          <p:spPr>
            <a:xfrm>
              <a:off x="4603749" y="3337592"/>
              <a:ext cx="3797301" cy="1656160"/>
            </a:xfrm>
            <a:custGeom>
              <a:avLst/>
              <a:gdLst/>
              <a:ahLst/>
              <a:cxnLst>
                <a:cxn ang="0">
                  <a:pos x="wd2" y="hd2"/>
                </a:cxn>
                <a:cxn ang="5400000">
                  <a:pos x="wd2" y="hd2"/>
                </a:cxn>
                <a:cxn ang="10800000">
                  <a:pos x="wd2" y="hd2"/>
                </a:cxn>
                <a:cxn ang="16200000">
                  <a:pos x="wd2" y="hd2"/>
                </a:cxn>
              </a:cxnLst>
              <a:rect l="0" t="0" r="r" b="b"/>
              <a:pathLst>
                <a:path w="21600" h="21600" extrusionOk="0">
                  <a:moveTo>
                    <a:pt x="5186" y="0"/>
                  </a:moveTo>
                  <a:lnTo>
                    <a:pt x="0" y="21600"/>
                  </a:lnTo>
                  <a:lnTo>
                    <a:pt x="21600" y="21600"/>
                  </a:lnTo>
                  <a:lnTo>
                    <a:pt x="16414" y="0"/>
                  </a:lnTo>
                  <a:lnTo>
                    <a:pt x="5186" y="0"/>
                  </a:lnTo>
                  <a:close/>
                </a:path>
              </a:pathLst>
            </a:custGeom>
            <a:solidFill>
              <a:schemeClr val="accent6">
                <a:lumMod val="40000"/>
                <a:lumOff val="60000"/>
                <a:alpha val="50196"/>
              </a:schemeClr>
            </a:solidFill>
            <a:ln w="25400">
              <a:solidFill>
                <a:srgbClr val="FFFFF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b="1">
                  <a:solidFill>
                    <a:srgbClr val="FFFFFF"/>
                  </a:solidFill>
                  <a:latin typeface="Helvetica"/>
                  <a:ea typeface="Helvetica"/>
                  <a:cs typeface="Helvetica"/>
                  <a:sym typeface="Helvetica"/>
                </a:defRPr>
              </a:lvl1pPr>
            </a:lstStyle>
            <a:p>
              <a:pPr marL="0" marR="0" lvl="0" indent="0" algn="ctr" defTabSz="584200" eaLnBrk="1" fontAlgn="auto" latinLnBrk="0" hangingPunct="0">
                <a:lnSpc>
                  <a:spcPct val="100000"/>
                </a:lnSpc>
                <a:spcBef>
                  <a:spcPts val="0"/>
                </a:spcBef>
                <a:spcAft>
                  <a:spcPts val="0"/>
                </a:spcAft>
                <a:buClrTx/>
                <a:buSzTx/>
                <a:buFontTx/>
                <a:buNone/>
                <a:tabLst/>
                <a:defRPr/>
              </a:pPr>
              <a:endParaRPr kumimoji="0" sz="2800" b="1" i="0" u="none" strike="noStrike" kern="0" cap="none" spc="0" normalizeH="0" baseline="0" noProof="0">
                <a:ln>
                  <a:noFill/>
                </a:ln>
                <a:solidFill>
                  <a:srgbClr val="FFFFFF"/>
                </a:solidFill>
                <a:effectLst/>
                <a:uLnTx/>
                <a:uFillTx/>
                <a:latin typeface="+mj-lt"/>
                <a:ea typeface="Arial" charset="0"/>
                <a:cs typeface="Arial" charset="0"/>
                <a:sym typeface="Helvetica"/>
              </a:endParaRPr>
            </a:p>
          </p:txBody>
        </p:sp>
        <p:sp>
          <p:nvSpPr>
            <p:cNvPr id="22" name="Shape 124">
              <a:extLst>
                <a:ext uri="{FF2B5EF4-FFF2-40B4-BE49-F238E27FC236}">
                  <a16:creationId xmlns:a16="http://schemas.microsoft.com/office/drawing/2014/main" id="{7CE5E970-D686-BDC3-DD5A-4401265EFA4C}"/>
                </a:ext>
              </a:extLst>
            </p:cNvPr>
            <p:cNvSpPr/>
            <p:nvPr/>
          </p:nvSpPr>
          <p:spPr>
            <a:xfrm>
              <a:off x="3690540" y="4996926"/>
              <a:ext cx="5623720" cy="1656160"/>
            </a:xfrm>
            <a:custGeom>
              <a:avLst/>
              <a:gdLst/>
              <a:ahLst/>
              <a:cxnLst>
                <a:cxn ang="0">
                  <a:pos x="wd2" y="hd2"/>
                </a:cxn>
                <a:cxn ang="5400000">
                  <a:pos x="wd2" y="hd2"/>
                </a:cxn>
                <a:cxn ang="10800000">
                  <a:pos x="wd2" y="hd2"/>
                </a:cxn>
                <a:cxn ang="16200000">
                  <a:pos x="wd2" y="hd2"/>
                </a:cxn>
              </a:cxnLst>
              <a:rect l="0" t="0" r="r" b="b"/>
              <a:pathLst>
                <a:path w="21600" h="21600" extrusionOk="0">
                  <a:moveTo>
                    <a:pt x="3501" y="0"/>
                  </a:moveTo>
                  <a:lnTo>
                    <a:pt x="0" y="21600"/>
                  </a:lnTo>
                  <a:lnTo>
                    <a:pt x="21600" y="21600"/>
                  </a:lnTo>
                  <a:lnTo>
                    <a:pt x="18099" y="0"/>
                  </a:lnTo>
                  <a:lnTo>
                    <a:pt x="3501" y="0"/>
                  </a:lnTo>
                  <a:close/>
                </a:path>
              </a:pathLst>
            </a:custGeom>
            <a:solidFill>
              <a:srgbClr val="FFC000">
                <a:alpha val="50196"/>
              </a:srgbClr>
            </a:solidFill>
            <a:ln w="25400">
              <a:solidFill>
                <a:srgbClr val="FFFFF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b="1">
                  <a:solidFill>
                    <a:srgbClr val="FFFFFF"/>
                  </a:solidFill>
                  <a:latin typeface="Helvetica"/>
                  <a:ea typeface="Helvetica"/>
                  <a:cs typeface="Helvetica"/>
                  <a:sym typeface="Helvetica"/>
                </a:defRPr>
              </a:lvl1pPr>
            </a:lstStyle>
            <a:p>
              <a:pPr marL="0" marR="0" lvl="0" indent="0" algn="ctr" defTabSz="584200" eaLnBrk="1" fontAlgn="auto" latinLnBrk="0" hangingPunct="0">
                <a:lnSpc>
                  <a:spcPct val="100000"/>
                </a:lnSpc>
                <a:spcBef>
                  <a:spcPts val="0"/>
                </a:spcBef>
                <a:spcAft>
                  <a:spcPts val="0"/>
                </a:spcAft>
                <a:buClrTx/>
                <a:buSzTx/>
                <a:buFontTx/>
                <a:buNone/>
                <a:tabLst/>
                <a:defRPr/>
              </a:pPr>
              <a:endParaRPr kumimoji="0" sz="2800" b="1" i="0" u="none" strike="noStrike" kern="0" cap="none" spc="0" normalizeH="0" baseline="0" noProof="0">
                <a:ln>
                  <a:noFill/>
                </a:ln>
                <a:solidFill>
                  <a:srgbClr val="FFFFFF"/>
                </a:solidFill>
                <a:effectLst/>
                <a:uLnTx/>
                <a:uFillTx/>
                <a:latin typeface="+mj-lt"/>
                <a:ea typeface="Arial" charset="0"/>
                <a:cs typeface="Arial" charset="0"/>
                <a:sym typeface="Helvetica"/>
              </a:endParaRPr>
            </a:p>
          </p:txBody>
        </p:sp>
        <p:sp>
          <p:nvSpPr>
            <p:cNvPr id="23" name="Shape 125">
              <a:extLst>
                <a:ext uri="{FF2B5EF4-FFF2-40B4-BE49-F238E27FC236}">
                  <a16:creationId xmlns:a16="http://schemas.microsoft.com/office/drawing/2014/main" id="{8551EE12-0B07-85ED-2E91-17E148F9AFC0}"/>
                </a:ext>
              </a:extLst>
            </p:cNvPr>
            <p:cNvSpPr/>
            <p:nvPr/>
          </p:nvSpPr>
          <p:spPr>
            <a:xfrm>
              <a:off x="2826543" y="6656657"/>
              <a:ext cx="7351714" cy="1566070"/>
            </a:xfrm>
            <a:custGeom>
              <a:avLst/>
              <a:gdLst/>
              <a:ahLst/>
              <a:cxnLst>
                <a:cxn ang="0">
                  <a:pos x="wd2" y="hd2"/>
                </a:cxn>
                <a:cxn ang="5400000">
                  <a:pos x="wd2" y="hd2"/>
                </a:cxn>
                <a:cxn ang="10800000">
                  <a:pos x="wd2" y="hd2"/>
                </a:cxn>
                <a:cxn ang="16200000">
                  <a:pos x="wd2" y="hd2"/>
                </a:cxn>
              </a:cxnLst>
              <a:rect l="0" t="0" r="r" b="b"/>
              <a:pathLst>
                <a:path w="21600" h="21600" extrusionOk="0">
                  <a:moveTo>
                    <a:pt x="2533" y="0"/>
                  </a:moveTo>
                  <a:lnTo>
                    <a:pt x="0" y="21600"/>
                  </a:lnTo>
                  <a:lnTo>
                    <a:pt x="21600" y="21600"/>
                  </a:lnTo>
                  <a:lnTo>
                    <a:pt x="19067" y="0"/>
                  </a:lnTo>
                  <a:lnTo>
                    <a:pt x="2533" y="0"/>
                  </a:lnTo>
                  <a:close/>
                </a:path>
              </a:pathLst>
            </a:custGeom>
            <a:solidFill>
              <a:srgbClr val="C82506">
                <a:alpha val="50196"/>
              </a:srgbClr>
            </a:solidFill>
            <a:ln w="25400">
              <a:solidFill>
                <a:srgbClr val="FFFFF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b="1">
                  <a:solidFill>
                    <a:srgbClr val="FFFFFF"/>
                  </a:solidFill>
                  <a:latin typeface="Helvetica"/>
                  <a:ea typeface="Helvetica"/>
                  <a:cs typeface="Helvetica"/>
                  <a:sym typeface="Helvetica"/>
                </a:defRPr>
              </a:lvl1pPr>
            </a:lstStyle>
            <a:p>
              <a:pPr marL="0" marR="0" lvl="0" indent="0" algn="ctr" defTabSz="584200" eaLnBrk="1" fontAlgn="auto" latinLnBrk="0" hangingPunct="0">
                <a:lnSpc>
                  <a:spcPct val="100000"/>
                </a:lnSpc>
                <a:spcBef>
                  <a:spcPts val="0"/>
                </a:spcBef>
                <a:spcAft>
                  <a:spcPts val="0"/>
                </a:spcAft>
                <a:buClrTx/>
                <a:buSzTx/>
                <a:buFontTx/>
                <a:buNone/>
                <a:tabLst/>
                <a:defRPr/>
              </a:pPr>
              <a:endParaRPr kumimoji="0" sz="2800" b="1" i="0" u="none" strike="noStrike" kern="0" cap="none" spc="0" normalizeH="0" baseline="0" noProof="0">
                <a:ln>
                  <a:noFill/>
                </a:ln>
                <a:solidFill>
                  <a:srgbClr val="FFFFFF"/>
                </a:solidFill>
                <a:effectLst/>
                <a:uLnTx/>
                <a:uFillTx/>
                <a:latin typeface="+mj-lt"/>
                <a:ea typeface="Arial" charset="0"/>
                <a:cs typeface="Arial" charset="0"/>
                <a:sym typeface="Helvetica"/>
              </a:endParaRPr>
            </a:p>
          </p:txBody>
        </p:sp>
      </p:grpSp>
      <p:cxnSp>
        <p:nvCxnSpPr>
          <p:cNvPr id="15" name="Gerader Verbinder 14">
            <a:extLst>
              <a:ext uri="{FF2B5EF4-FFF2-40B4-BE49-F238E27FC236}">
                <a16:creationId xmlns:a16="http://schemas.microsoft.com/office/drawing/2014/main" id="{0548361D-75D4-A247-C845-E88E62396E74}"/>
              </a:ext>
            </a:extLst>
          </p:cNvPr>
          <p:cNvCxnSpPr>
            <a:cxnSpLocks/>
          </p:cNvCxnSpPr>
          <p:nvPr/>
        </p:nvCxnSpPr>
        <p:spPr>
          <a:xfrm>
            <a:off x="569903" y="5110205"/>
            <a:ext cx="8933666" cy="29372"/>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2" name="Rechteck: abgerundete Ecken 11">
            <a:extLst>
              <a:ext uri="{FF2B5EF4-FFF2-40B4-BE49-F238E27FC236}">
                <a16:creationId xmlns:a16="http://schemas.microsoft.com/office/drawing/2014/main" id="{F60317A9-E296-5D66-96A1-C1209837D553}"/>
              </a:ext>
            </a:extLst>
          </p:cNvPr>
          <p:cNvSpPr/>
          <p:nvPr/>
        </p:nvSpPr>
        <p:spPr>
          <a:xfrm>
            <a:off x="3278035" y="4916879"/>
            <a:ext cx="3329306" cy="407404"/>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F0000"/>
                </a:solidFill>
              </a:rPr>
              <a:t>Struktur</a:t>
            </a:r>
          </a:p>
        </p:txBody>
      </p:sp>
      <p:cxnSp>
        <p:nvCxnSpPr>
          <p:cNvPr id="17" name="Gerader Verbinder 16">
            <a:extLst>
              <a:ext uri="{FF2B5EF4-FFF2-40B4-BE49-F238E27FC236}">
                <a16:creationId xmlns:a16="http://schemas.microsoft.com/office/drawing/2014/main" id="{BDD5DABC-106D-0317-886B-AFB52952524C}"/>
              </a:ext>
            </a:extLst>
          </p:cNvPr>
          <p:cNvCxnSpPr>
            <a:cxnSpLocks/>
          </p:cNvCxnSpPr>
          <p:nvPr/>
        </p:nvCxnSpPr>
        <p:spPr>
          <a:xfrm>
            <a:off x="502448" y="3765567"/>
            <a:ext cx="8933666" cy="29372"/>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3" name="Rechteck: abgerundete Ecken 12">
            <a:extLst>
              <a:ext uri="{FF2B5EF4-FFF2-40B4-BE49-F238E27FC236}">
                <a16:creationId xmlns:a16="http://schemas.microsoft.com/office/drawing/2014/main" id="{85EA2547-07B6-12B3-EA72-F5BF40765F4A}"/>
              </a:ext>
            </a:extLst>
          </p:cNvPr>
          <p:cNvSpPr/>
          <p:nvPr/>
        </p:nvSpPr>
        <p:spPr>
          <a:xfrm>
            <a:off x="3278035" y="3580595"/>
            <a:ext cx="3329306" cy="407404"/>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accent4"/>
                </a:solidFill>
              </a:rPr>
              <a:t>Automatisierungs-Kompetenz</a:t>
            </a:r>
          </a:p>
        </p:txBody>
      </p:sp>
      <p:cxnSp>
        <p:nvCxnSpPr>
          <p:cNvPr id="18" name="Gerader Verbinder 17">
            <a:extLst>
              <a:ext uri="{FF2B5EF4-FFF2-40B4-BE49-F238E27FC236}">
                <a16:creationId xmlns:a16="http://schemas.microsoft.com/office/drawing/2014/main" id="{A210BDF5-200E-8856-7C09-3C6210E02A55}"/>
              </a:ext>
            </a:extLst>
          </p:cNvPr>
          <p:cNvCxnSpPr>
            <a:cxnSpLocks/>
          </p:cNvCxnSpPr>
          <p:nvPr/>
        </p:nvCxnSpPr>
        <p:spPr>
          <a:xfrm>
            <a:off x="502448" y="2546281"/>
            <a:ext cx="8933666" cy="29372"/>
          </a:xfrm>
          <a:prstGeom prst="line">
            <a:avLst/>
          </a:prstGeom>
          <a:ln w="1905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4" name="Rechteck: abgerundete Ecken 13">
            <a:extLst>
              <a:ext uri="{FF2B5EF4-FFF2-40B4-BE49-F238E27FC236}">
                <a16:creationId xmlns:a16="http://schemas.microsoft.com/office/drawing/2014/main" id="{22338469-CDBC-E29D-E4A6-9CFF2404AD55}"/>
              </a:ext>
            </a:extLst>
          </p:cNvPr>
          <p:cNvSpPr/>
          <p:nvPr/>
        </p:nvSpPr>
        <p:spPr>
          <a:xfrm>
            <a:off x="3278035" y="2357265"/>
            <a:ext cx="3329306" cy="407404"/>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accent6"/>
                </a:solidFill>
              </a:rPr>
              <a:t>Veränderungs-Resistenz</a:t>
            </a:r>
          </a:p>
        </p:txBody>
      </p:sp>
      <p:sp>
        <p:nvSpPr>
          <p:cNvPr id="24" name="Rechteck 23">
            <a:extLst>
              <a:ext uri="{FF2B5EF4-FFF2-40B4-BE49-F238E27FC236}">
                <a16:creationId xmlns:a16="http://schemas.microsoft.com/office/drawing/2014/main" id="{D268496A-434E-0249-351B-40E09A7A46AA}"/>
              </a:ext>
            </a:extLst>
          </p:cNvPr>
          <p:cNvSpPr/>
          <p:nvPr/>
        </p:nvSpPr>
        <p:spPr>
          <a:xfrm>
            <a:off x="408798" y="4156822"/>
            <a:ext cx="3730557" cy="523220"/>
          </a:xfrm>
          <a:prstGeom prst="rect">
            <a:avLst/>
          </a:prstGeom>
        </p:spPr>
        <p:txBody>
          <a:bodyPr wrap="square">
            <a:spAutoFit/>
          </a:bodyPr>
          <a:lstStyle/>
          <a:p>
            <a:r>
              <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Standardisiert &amp;</a:t>
            </a:r>
            <a:br>
              <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teilautomatisiert</a:t>
            </a:r>
            <a:endPar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echteck 24">
            <a:extLst>
              <a:ext uri="{FF2B5EF4-FFF2-40B4-BE49-F238E27FC236}">
                <a16:creationId xmlns:a16="http://schemas.microsoft.com/office/drawing/2014/main" id="{93D374D8-0C77-AE9F-4255-D09C3F58AEC4}"/>
              </a:ext>
            </a:extLst>
          </p:cNvPr>
          <p:cNvSpPr/>
          <p:nvPr/>
        </p:nvSpPr>
        <p:spPr>
          <a:xfrm>
            <a:off x="408798" y="2811914"/>
            <a:ext cx="1625766" cy="523220"/>
          </a:xfrm>
          <a:prstGeom prst="rect">
            <a:avLst/>
          </a:prstGeom>
        </p:spPr>
        <p:txBody>
          <a:bodyPr wrap="none">
            <a:spAutoFit/>
          </a:bodyPr>
          <a:lstStyle/>
          <a:p>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Automatisiert &amp;</a:t>
            </a:r>
            <a:b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integriert</a:t>
            </a:r>
            <a:endPar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Rechteck 26">
            <a:extLst>
              <a:ext uri="{FF2B5EF4-FFF2-40B4-BE49-F238E27FC236}">
                <a16:creationId xmlns:a16="http://schemas.microsoft.com/office/drawing/2014/main" id="{760AE786-4A38-D21E-6CF9-F09C386D345B}"/>
              </a:ext>
            </a:extLst>
          </p:cNvPr>
          <p:cNvSpPr/>
          <p:nvPr/>
        </p:nvSpPr>
        <p:spPr>
          <a:xfrm>
            <a:off x="408798" y="1533671"/>
            <a:ext cx="1340432" cy="523220"/>
          </a:xfrm>
          <a:prstGeom prst="rect">
            <a:avLst/>
          </a:prstGeom>
        </p:spPr>
        <p:txBody>
          <a:bodyPr wrap="none">
            <a:spAutoFit/>
          </a:bodyPr>
          <a:lstStyle/>
          <a:p>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KI-gestützt &amp;</a:t>
            </a:r>
            <a:b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skalierbar</a:t>
            </a:r>
            <a:endPar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hteck 27">
            <a:extLst>
              <a:ext uri="{FF2B5EF4-FFF2-40B4-BE49-F238E27FC236}">
                <a16:creationId xmlns:a16="http://schemas.microsoft.com/office/drawing/2014/main" id="{5643077F-424C-AB5D-65E3-17424BFD8956}"/>
              </a:ext>
            </a:extLst>
          </p:cNvPr>
          <p:cNvSpPr/>
          <p:nvPr/>
        </p:nvSpPr>
        <p:spPr>
          <a:xfrm>
            <a:off x="408798" y="5428244"/>
            <a:ext cx="1500732" cy="523220"/>
          </a:xfrm>
          <a:prstGeom prst="rect">
            <a:avLst/>
          </a:prstGeom>
        </p:spPr>
        <p:txBody>
          <a:bodyPr wrap="none">
            <a:spAutoFit/>
          </a:bodyPr>
          <a:lstStyle/>
          <a:p>
            <a:r>
              <a:rPr lang="de-DE" sz="1400" b="1" dirty="0">
                <a:solidFill>
                  <a:srgbClr val="E39282"/>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Reaktiv &amp;</a:t>
            </a:r>
            <a:br>
              <a:rPr lang="de-DE" sz="1400" b="1" dirty="0">
                <a:solidFill>
                  <a:srgbClr val="E39282"/>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rgbClr val="E39282"/>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unstrukturiert</a:t>
            </a:r>
            <a:endParaRPr lang="de-DE" b="1" dirty="0">
              <a:solidFill>
                <a:srgbClr val="E3928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hteck 28">
            <a:extLst>
              <a:ext uri="{FF2B5EF4-FFF2-40B4-BE49-F238E27FC236}">
                <a16:creationId xmlns:a16="http://schemas.microsoft.com/office/drawing/2014/main" id="{4031AF01-96B1-7063-62CB-BFF1CA75907F}"/>
              </a:ext>
            </a:extLst>
          </p:cNvPr>
          <p:cNvSpPr/>
          <p:nvPr/>
        </p:nvSpPr>
        <p:spPr>
          <a:xfrm>
            <a:off x="6676408" y="4074516"/>
            <a:ext cx="2886895" cy="523220"/>
          </a:xfrm>
          <a:prstGeom prst="rect">
            <a:avLst/>
          </a:prstGeom>
        </p:spPr>
        <p:txBody>
          <a:bodyPr wrap="square">
            <a:spAutoFit/>
          </a:bodyPr>
          <a:lstStyle/>
          <a:p>
            <a:pPr algn="r"/>
            <a:r>
              <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Prozesse greifen –</a:t>
            </a:r>
            <a:br>
              <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Routine wird planbar</a:t>
            </a:r>
            <a:endParaRPr lang="de-DE" sz="1400" b="1" dirty="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hteck 29">
            <a:extLst>
              <a:ext uri="{FF2B5EF4-FFF2-40B4-BE49-F238E27FC236}">
                <a16:creationId xmlns:a16="http://schemas.microsoft.com/office/drawing/2014/main" id="{09058FF7-50AA-38A3-1109-A096083659D5}"/>
              </a:ext>
            </a:extLst>
          </p:cNvPr>
          <p:cNvSpPr/>
          <p:nvPr/>
        </p:nvSpPr>
        <p:spPr>
          <a:xfrm>
            <a:off x="6967720" y="2811914"/>
            <a:ext cx="2595583" cy="523220"/>
          </a:xfrm>
          <a:prstGeom prst="rect">
            <a:avLst/>
          </a:prstGeom>
        </p:spPr>
        <p:txBody>
          <a:bodyPr wrap="none">
            <a:spAutoFit/>
          </a:bodyPr>
          <a:lstStyle/>
          <a:p>
            <a:pPr algn="r"/>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Systeme vernetzt,</a:t>
            </a:r>
            <a:b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Daten fließen automatisch</a:t>
            </a:r>
            <a:endPar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hteck 30">
            <a:extLst>
              <a:ext uri="{FF2B5EF4-FFF2-40B4-BE49-F238E27FC236}">
                <a16:creationId xmlns:a16="http://schemas.microsoft.com/office/drawing/2014/main" id="{72A63B78-9BD7-C442-F58D-397574577D69}"/>
              </a:ext>
            </a:extLst>
          </p:cNvPr>
          <p:cNvSpPr/>
          <p:nvPr/>
        </p:nvSpPr>
        <p:spPr>
          <a:xfrm>
            <a:off x="7231383" y="1530988"/>
            <a:ext cx="2331920" cy="523220"/>
          </a:xfrm>
          <a:prstGeom prst="rect">
            <a:avLst/>
          </a:prstGeom>
        </p:spPr>
        <p:txBody>
          <a:bodyPr wrap="none">
            <a:spAutoFit/>
          </a:bodyPr>
          <a:lstStyle/>
          <a:p>
            <a:pPr algn="r"/>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Das System denkt mit, </a:t>
            </a:r>
            <a:b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Wachstum wird planbar</a:t>
            </a:r>
            <a:endParaRPr lang="de-DE" sz="1400" b="1" dirty="0">
              <a:solidFill>
                <a:schemeClr val="accent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hteck 31">
            <a:extLst>
              <a:ext uri="{FF2B5EF4-FFF2-40B4-BE49-F238E27FC236}">
                <a16:creationId xmlns:a16="http://schemas.microsoft.com/office/drawing/2014/main" id="{D3F46BD2-B39B-B64F-5FB2-C31F2C44DF03}"/>
              </a:ext>
            </a:extLst>
          </p:cNvPr>
          <p:cNvSpPr/>
          <p:nvPr/>
        </p:nvSpPr>
        <p:spPr>
          <a:xfrm>
            <a:off x="7374883" y="5428244"/>
            <a:ext cx="2188420" cy="523220"/>
          </a:xfrm>
          <a:prstGeom prst="rect">
            <a:avLst/>
          </a:prstGeom>
        </p:spPr>
        <p:txBody>
          <a:bodyPr wrap="none">
            <a:spAutoFit/>
          </a:bodyPr>
          <a:lstStyle/>
          <a:p>
            <a:pPr algn="r"/>
            <a:r>
              <a:rPr lang="de-DE" sz="1400" b="1" dirty="0">
                <a:solidFill>
                  <a:srgbClr val="E39282"/>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Jeder arbeitet anders, </a:t>
            </a:r>
            <a:br>
              <a:rPr lang="de-DE" sz="1400" b="1" dirty="0">
                <a:solidFill>
                  <a:srgbClr val="E39282"/>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br>
            <a:r>
              <a:rPr lang="de-DE" sz="1400" b="1" dirty="0">
                <a:solidFill>
                  <a:srgbClr val="E39282"/>
                </a:solidFill>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nichts ist verbunden</a:t>
            </a:r>
            <a:endParaRPr lang="de-DE" b="1" dirty="0">
              <a:solidFill>
                <a:srgbClr val="E3928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feld 32">
            <a:extLst>
              <a:ext uri="{FF2B5EF4-FFF2-40B4-BE49-F238E27FC236}">
                <a16:creationId xmlns:a16="http://schemas.microsoft.com/office/drawing/2014/main" id="{9214EF5E-043B-36DF-5A47-9AE11A50A4D4}"/>
              </a:ext>
            </a:extLst>
          </p:cNvPr>
          <p:cNvSpPr txBox="1"/>
          <p:nvPr/>
        </p:nvSpPr>
        <p:spPr>
          <a:xfrm>
            <a:off x="3844112" y="5603270"/>
            <a:ext cx="2147538" cy="523220"/>
          </a:xfrm>
          <a:prstGeom prst="rect">
            <a:avLst/>
          </a:prstGeom>
          <a:noFill/>
        </p:spPr>
        <p:txBody>
          <a:bodyPr wrap="square" rtlCol="0">
            <a:spAutoFit/>
          </a:bodyPr>
          <a:lstStyle/>
          <a:p>
            <a:pPr algn="ctr"/>
            <a:r>
              <a:rPr lang="de-DE" sz="14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Manuelles Arbeiten im CRM</a:t>
            </a:r>
          </a:p>
        </p:txBody>
      </p:sp>
      <p:sp>
        <p:nvSpPr>
          <p:cNvPr id="34" name="Textfeld 33">
            <a:extLst>
              <a:ext uri="{FF2B5EF4-FFF2-40B4-BE49-F238E27FC236}">
                <a16:creationId xmlns:a16="http://schemas.microsoft.com/office/drawing/2014/main" id="{7B03307B-9941-1C80-06BE-83EABBF86953}"/>
              </a:ext>
            </a:extLst>
          </p:cNvPr>
          <p:cNvSpPr txBox="1"/>
          <p:nvPr/>
        </p:nvSpPr>
        <p:spPr>
          <a:xfrm>
            <a:off x="3996053" y="4213608"/>
            <a:ext cx="1843656" cy="523220"/>
          </a:xfrm>
          <a:prstGeom prst="rect">
            <a:avLst/>
          </a:prstGeom>
          <a:noFill/>
        </p:spPr>
        <p:txBody>
          <a:bodyPr wrap="square" rtlCol="0">
            <a:spAutoFit/>
          </a:bodyPr>
          <a:lstStyle/>
          <a:p>
            <a:pPr algn="ctr"/>
            <a:r>
              <a:rPr lang="de-DE" sz="14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Strukturiertes Arbeiten im CRM</a:t>
            </a:r>
          </a:p>
        </p:txBody>
      </p:sp>
      <p:sp>
        <p:nvSpPr>
          <p:cNvPr id="35" name="Textfeld 34">
            <a:extLst>
              <a:ext uri="{FF2B5EF4-FFF2-40B4-BE49-F238E27FC236}">
                <a16:creationId xmlns:a16="http://schemas.microsoft.com/office/drawing/2014/main" id="{1E5E0E60-C62F-3183-1884-1FDF38D72171}"/>
              </a:ext>
            </a:extLst>
          </p:cNvPr>
          <p:cNvSpPr txBox="1"/>
          <p:nvPr/>
        </p:nvSpPr>
        <p:spPr>
          <a:xfrm>
            <a:off x="4037608" y="2917587"/>
            <a:ext cx="1747473" cy="523220"/>
          </a:xfrm>
          <a:prstGeom prst="rect">
            <a:avLst/>
          </a:prstGeom>
          <a:noFill/>
        </p:spPr>
        <p:txBody>
          <a:bodyPr wrap="square" rtlCol="0">
            <a:spAutoFit/>
          </a:bodyPr>
          <a:lstStyle/>
          <a:p>
            <a:pPr algn="ctr"/>
            <a:r>
              <a:rPr lang="de-DE" sz="14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Vernetztes Arbeiten im CRM</a:t>
            </a:r>
          </a:p>
        </p:txBody>
      </p:sp>
      <p:sp>
        <p:nvSpPr>
          <p:cNvPr id="36" name="Textfeld 35">
            <a:extLst>
              <a:ext uri="{FF2B5EF4-FFF2-40B4-BE49-F238E27FC236}">
                <a16:creationId xmlns:a16="http://schemas.microsoft.com/office/drawing/2014/main" id="{57FDCA16-21F8-29D7-9686-6BF65C6146E6}"/>
              </a:ext>
            </a:extLst>
          </p:cNvPr>
          <p:cNvSpPr txBox="1"/>
          <p:nvPr/>
        </p:nvSpPr>
        <p:spPr>
          <a:xfrm>
            <a:off x="4002524" y="1584176"/>
            <a:ext cx="1782557" cy="523220"/>
          </a:xfrm>
          <a:prstGeom prst="rect">
            <a:avLst/>
          </a:prstGeom>
          <a:noFill/>
        </p:spPr>
        <p:txBody>
          <a:bodyPr wrap="square" rtlCol="0">
            <a:spAutoFit/>
          </a:bodyPr>
          <a:lstStyle/>
          <a:p>
            <a:pPr algn="ctr"/>
            <a:r>
              <a:rPr lang="de-DE" sz="14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Intelligentes Arbeiten im CRM</a:t>
            </a:r>
          </a:p>
        </p:txBody>
      </p:sp>
      <p:sp>
        <p:nvSpPr>
          <p:cNvPr id="37" name="Titel 25">
            <a:extLst>
              <a:ext uri="{FF2B5EF4-FFF2-40B4-BE49-F238E27FC236}">
                <a16:creationId xmlns:a16="http://schemas.microsoft.com/office/drawing/2014/main" id="{69733A97-80FD-9A26-731A-7416F641D6EF}"/>
              </a:ext>
            </a:extLst>
          </p:cNvPr>
          <p:cNvSpPr txBox="1">
            <a:spLocks/>
          </p:cNvSpPr>
          <p:nvPr/>
        </p:nvSpPr>
        <p:spPr>
          <a:xfrm>
            <a:off x="344488" y="513913"/>
            <a:ext cx="8376818"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Die CRM-Erfolgspyramide – vom reaktiven Arbeiten zur intelligenten Organisation</a:t>
            </a:r>
          </a:p>
        </p:txBody>
      </p:sp>
      <p:pic>
        <p:nvPicPr>
          <p:cNvPr id="40" name="Grafik 39">
            <a:extLst>
              <a:ext uri="{FF2B5EF4-FFF2-40B4-BE49-F238E27FC236}">
                <a16:creationId xmlns:a16="http://schemas.microsoft.com/office/drawing/2014/main" id="{461896D9-C676-C076-53E3-2AA6E50FE9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Titel 25">
            <a:extLst>
              <a:ext uri="{FF2B5EF4-FFF2-40B4-BE49-F238E27FC236}">
                <a16:creationId xmlns:a16="http://schemas.microsoft.com/office/drawing/2014/main" id="{25998891-69B4-0D3F-9936-3C3B640A9B97}"/>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Zoho CRM</a:t>
            </a:r>
          </a:p>
        </p:txBody>
      </p:sp>
    </p:spTree>
    <p:extLst>
      <p:ext uri="{BB962C8B-B14F-4D97-AF65-F5344CB8AC3E}">
        <p14:creationId xmlns:p14="http://schemas.microsoft.com/office/powerpoint/2010/main" val="141413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7" grpId="0"/>
      <p:bldP spid="28" grpId="0"/>
      <p:bldP spid="29" grpId="0"/>
      <p:bldP spid="30" grpId="0"/>
      <p:bldP spid="31" grpId="0"/>
      <p:bldP spid="3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hteck 42">
            <a:extLst>
              <a:ext uri="{FF2B5EF4-FFF2-40B4-BE49-F238E27FC236}">
                <a16:creationId xmlns:a16="http://schemas.microsoft.com/office/drawing/2014/main" id="{1DA3AE55-05C1-6D22-EBA1-179999AB974F}"/>
              </a:ext>
            </a:extLst>
          </p:cNvPr>
          <p:cNvSpPr/>
          <p:nvPr/>
        </p:nvSpPr>
        <p:spPr>
          <a:xfrm>
            <a:off x="344486" y="1245823"/>
            <a:ext cx="9215440" cy="527880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sp>
        <p:nvSpPr>
          <p:cNvPr id="44" name="Rechteck 43">
            <a:extLst>
              <a:ext uri="{FF2B5EF4-FFF2-40B4-BE49-F238E27FC236}">
                <a16:creationId xmlns:a16="http://schemas.microsoft.com/office/drawing/2014/main" id="{1F34B93D-955A-59A9-7CA5-C31CA0DA6D60}"/>
              </a:ext>
            </a:extLst>
          </p:cNvPr>
          <p:cNvSpPr/>
          <p:nvPr/>
        </p:nvSpPr>
        <p:spPr>
          <a:xfrm>
            <a:off x="344486" y="885824"/>
            <a:ext cx="9215440" cy="3600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Der ICOS-Neukunden-</a:t>
            </a:r>
            <a:r>
              <a:rPr lang="de-DE" sz="1200" b="1" dirty="0" err="1">
                <a:solidFill>
                  <a:srgbClr val="44536F"/>
                </a:solidFill>
              </a:rPr>
              <a:t>Funnel</a:t>
            </a:r>
            <a:endParaRPr lang="de-DE" sz="1200" b="1" dirty="0">
              <a:solidFill>
                <a:srgbClr val="44536F"/>
              </a:solidFill>
            </a:endParaRPr>
          </a:p>
        </p:txBody>
      </p:sp>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a:noFill/>
        </p:spPr>
        <p:txBody>
          <a:bodyPr vert="horz" wrap="square" lIns="0" tIns="0" rIns="0" bIns="0" rtlCol="0" anchor="ctr">
            <a:spAutoFit/>
          </a:bodyPr>
          <a:lstStyle/>
          <a:p>
            <a:r>
              <a:rPr lang="de-DE" sz="1600" dirty="0">
                <a:solidFill>
                  <a:srgbClr val="44536F"/>
                </a:solidFill>
              </a:rPr>
              <a:t>Der ICOS-Neukunden-</a:t>
            </a:r>
            <a:r>
              <a:rPr lang="de-DE" sz="1600" dirty="0" err="1">
                <a:solidFill>
                  <a:srgbClr val="44536F"/>
                </a:solidFill>
              </a:rPr>
              <a:t>Funnel</a:t>
            </a:r>
            <a:endParaRPr lang="de-DE" sz="1600" dirty="0">
              <a:solidFill>
                <a:srgbClr val="44536F"/>
              </a:solidFill>
            </a:endParaRP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58</a:t>
            </a:fld>
            <a:endParaRPr dirty="0"/>
          </a:p>
        </p:txBody>
      </p:sp>
      <p:pic>
        <p:nvPicPr>
          <p:cNvPr id="12" name="Grafik 11">
            <a:extLst>
              <a:ext uri="{FF2B5EF4-FFF2-40B4-BE49-F238E27FC236}">
                <a16:creationId xmlns:a16="http://schemas.microsoft.com/office/drawing/2014/main" id="{B5C2BFD4-3755-5448-A837-4697A513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5" name="Grafik 4">
            <a:extLst>
              <a:ext uri="{FF2B5EF4-FFF2-40B4-BE49-F238E27FC236}">
                <a16:creationId xmlns:a16="http://schemas.microsoft.com/office/drawing/2014/main" id="{B2B9C796-1EA7-7D28-9CEB-8842E450464C}"/>
              </a:ext>
            </a:extLst>
          </p:cNvPr>
          <p:cNvPicPr>
            <a:picLocks noChangeAspect="1"/>
          </p:cNvPicPr>
          <p:nvPr/>
        </p:nvPicPr>
        <p:blipFill>
          <a:blip r:embed="rId4"/>
          <a:stretch>
            <a:fillRect/>
          </a:stretch>
        </p:blipFill>
        <p:spPr>
          <a:xfrm>
            <a:off x="3416261" y="1709516"/>
            <a:ext cx="3073475" cy="4334388"/>
          </a:xfrm>
          <a:prstGeom prst="rect">
            <a:avLst/>
          </a:prstGeom>
        </p:spPr>
      </p:pic>
    </p:spTree>
    <p:extLst>
      <p:ext uri="{BB962C8B-B14F-4D97-AF65-F5344CB8AC3E}">
        <p14:creationId xmlns:p14="http://schemas.microsoft.com/office/powerpoint/2010/main" val="15250427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0176A-DD1C-033B-08E4-26BFF94AFEBE}"/>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49254106-E24E-944C-9590-3201C458AD91}"/>
              </a:ext>
            </a:extLst>
          </p:cNvPr>
          <p:cNvSpPr/>
          <p:nvPr/>
        </p:nvSpPr>
        <p:spPr>
          <a:xfrm>
            <a:off x="344487"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Leads werden nicht zentral erfasst und gehen verloren</a:t>
            </a:r>
          </a:p>
        </p:txBody>
      </p:sp>
      <p:sp>
        <p:nvSpPr>
          <p:cNvPr id="44" name="Rechteck 43">
            <a:extLst>
              <a:ext uri="{FF2B5EF4-FFF2-40B4-BE49-F238E27FC236}">
                <a16:creationId xmlns:a16="http://schemas.microsoft.com/office/drawing/2014/main" id="{8DDA7055-FF91-FB0E-E38D-D750A2078FDA}"/>
              </a:ext>
            </a:extLst>
          </p:cNvPr>
          <p:cNvSpPr/>
          <p:nvPr/>
        </p:nvSpPr>
        <p:spPr>
          <a:xfrm>
            <a:off x="344486" y="885824"/>
            <a:ext cx="9215440" cy="360000"/>
          </a:xfrm>
          <a:prstGeom prst="rect">
            <a:avLst/>
          </a:prstGeom>
          <a:solidFill>
            <a:srgbClr val="FFEFEF"/>
          </a:solidFill>
          <a:ln w="8144" cap="flat">
            <a:solidFill>
              <a:schemeClr val="bg1">
                <a:lumMod val="50000"/>
              </a:schemeClr>
            </a:solidFill>
            <a:prstDash val="solid"/>
            <a:miter/>
          </a:ln>
        </p:spPr>
        <p:txBody>
          <a:bodyPr rtlCol="0" anchor="ctr"/>
          <a:lstStyle/>
          <a:p>
            <a:pPr algn="ctr"/>
            <a:r>
              <a:rPr lang="de-DE" sz="1200" b="1" dirty="0">
                <a:solidFill>
                  <a:srgbClr val="FF0000"/>
                </a:solidFill>
              </a:rPr>
              <a:t>Probleme in der Neukundengewinnung bei Unternehmen ohne CRM</a:t>
            </a:r>
          </a:p>
        </p:txBody>
      </p:sp>
      <p:sp>
        <p:nvSpPr>
          <p:cNvPr id="26" name="Titel 25">
            <a:extLst>
              <a:ext uri="{FF2B5EF4-FFF2-40B4-BE49-F238E27FC236}">
                <a16:creationId xmlns:a16="http://schemas.microsoft.com/office/drawing/2014/main" id="{694531DA-EE79-DBC2-5E47-84B106998C3D}"/>
              </a:ext>
            </a:extLst>
          </p:cNvPr>
          <p:cNvSpPr>
            <a:spLocks noGrp="1"/>
          </p:cNvSpPr>
          <p:nvPr>
            <p:ph type="title"/>
          </p:nvPr>
        </p:nvSpPr>
        <p:spPr>
          <a:xfrm>
            <a:off x="344488" y="513913"/>
            <a:ext cx="8085137" cy="221599"/>
          </a:xfrm>
          <a:noFill/>
        </p:spPr>
        <p:txBody>
          <a:bodyPr vert="horz" wrap="square" lIns="0" tIns="0" rIns="0" bIns="0" rtlCol="0" anchor="ctr">
            <a:spAutoFit/>
          </a:bodyPr>
          <a:lstStyle/>
          <a:p>
            <a:r>
              <a:rPr lang="de-DE" sz="1600" dirty="0">
                <a:solidFill>
                  <a:srgbClr val="44536F"/>
                </a:solidFill>
              </a:rPr>
              <a:t>Typische Probleme in der Neukundengewinnung bei Unternehmen ohne CRM</a:t>
            </a:r>
          </a:p>
        </p:txBody>
      </p:sp>
      <p:sp>
        <p:nvSpPr>
          <p:cNvPr id="3" name="Fußzeilenplatzhalter 2">
            <a:extLst>
              <a:ext uri="{FF2B5EF4-FFF2-40B4-BE49-F238E27FC236}">
                <a16:creationId xmlns:a16="http://schemas.microsoft.com/office/drawing/2014/main" id="{A88DA0C0-CB79-5388-F419-848D6DED0FCA}"/>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A8495BAF-EE7A-6838-850F-75744251880F}"/>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7989C1F6-1A37-8BEB-ED95-ADBE7C547E74}"/>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6189A0E8-DED1-4D1F-89F4-90A9C474634A}"/>
              </a:ext>
            </a:extLst>
          </p:cNvPr>
          <p:cNvSpPr>
            <a:spLocks noGrp="1"/>
          </p:cNvSpPr>
          <p:nvPr>
            <p:ph type="sldNum" sz="quarter" idx="12"/>
          </p:nvPr>
        </p:nvSpPr>
        <p:spPr/>
        <p:txBody>
          <a:bodyPr/>
          <a:lstStyle/>
          <a:p>
            <a:r>
              <a:rPr lang="de-DE"/>
              <a:t>| </a:t>
            </a:r>
            <a:fld id="{9B27871B-0A92-486B-8675-F9E98A4A52EF}" type="slidenum">
              <a:rPr smtClean="0"/>
              <a:pPr/>
              <a:t>59</a:t>
            </a:fld>
            <a:endParaRPr dirty="0"/>
          </a:p>
        </p:txBody>
      </p:sp>
      <p:pic>
        <p:nvPicPr>
          <p:cNvPr id="12" name="Grafik 11">
            <a:extLst>
              <a:ext uri="{FF2B5EF4-FFF2-40B4-BE49-F238E27FC236}">
                <a16:creationId xmlns:a16="http://schemas.microsoft.com/office/drawing/2014/main" id="{03F82777-5098-3F91-A354-04245F9415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3" name="Rechteck 12">
            <a:extLst>
              <a:ext uri="{FF2B5EF4-FFF2-40B4-BE49-F238E27FC236}">
                <a16:creationId xmlns:a16="http://schemas.microsoft.com/office/drawing/2014/main" id="{5DEA4543-27CB-2F91-67F8-2F9C73AB9670}"/>
              </a:ext>
            </a:extLst>
          </p:cNvPr>
          <p:cNvSpPr/>
          <p:nvPr/>
        </p:nvSpPr>
        <p:spPr>
          <a:xfrm>
            <a:off x="3416300"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Keine klaren Prozesse in der Leadqualifizierung</a:t>
            </a:r>
          </a:p>
        </p:txBody>
      </p:sp>
      <p:sp>
        <p:nvSpPr>
          <p:cNvPr id="14" name="Rechteck 13">
            <a:extLst>
              <a:ext uri="{FF2B5EF4-FFF2-40B4-BE49-F238E27FC236}">
                <a16:creationId xmlns:a16="http://schemas.microsoft.com/office/drawing/2014/main" id="{AA755F7B-1863-E0F1-FFF1-8A142BE8873A}"/>
              </a:ext>
            </a:extLst>
          </p:cNvPr>
          <p:cNvSpPr/>
          <p:nvPr/>
        </p:nvSpPr>
        <p:spPr>
          <a:xfrm>
            <a:off x="6488114" y="1245824"/>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Fehlende Kontakthistorie</a:t>
            </a:r>
          </a:p>
        </p:txBody>
      </p:sp>
      <p:sp>
        <p:nvSpPr>
          <p:cNvPr id="15" name="Rechteck 14">
            <a:extLst>
              <a:ext uri="{FF2B5EF4-FFF2-40B4-BE49-F238E27FC236}">
                <a16:creationId xmlns:a16="http://schemas.microsoft.com/office/drawing/2014/main" id="{F0686357-5453-3142-201F-FB64DF88FD0F}"/>
              </a:ext>
            </a:extLst>
          </p:cNvPr>
          <p:cNvSpPr/>
          <p:nvPr/>
        </p:nvSpPr>
        <p:spPr>
          <a:xfrm>
            <a:off x="344487"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Fehlender Überblick über die Verkaufspipeline</a:t>
            </a:r>
          </a:p>
        </p:txBody>
      </p:sp>
      <p:sp>
        <p:nvSpPr>
          <p:cNvPr id="16" name="Rechteck 15">
            <a:extLst>
              <a:ext uri="{FF2B5EF4-FFF2-40B4-BE49-F238E27FC236}">
                <a16:creationId xmlns:a16="http://schemas.microsoft.com/office/drawing/2014/main" id="{5ABEA24A-9C84-61C4-4410-163BD8FF3161}"/>
              </a:ext>
            </a:extLst>
          </p:cNvPr>
          <p:cNvSpPr/>
          <p:nvPr/>
        </p:nvSpPr>
        <p:spPr>
          <a:xfrm>
            <a:off x="3416300"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Verkaufs-Chancen und Angebote werden nicht konsequent nachverfolgt</a:t>
            </a:r>
          </a:p>
        </p:txBody>
      </p:sp>
      <p:sp>
        <p:nvSpPr>
          <p:cNvPr id="17" name="Rechteck 16">
            <a:extLst>
              <a:ext uri="{FF2B5EF4-FFF2-40B4-BE49-F238E27FC236}">
                <a16:creationId xmlns:a16="http://schemas.microsoft.com/office/drawing/2014/main" id="{B37E8152-8725-6203-59C7-CC2C36D67536}"/>
              </a:ext>
            </a:extLst>
          </p:cNvPr>
          <p:cNvSpPr/>
          <p:nvPr/>
        </p:nvSpPr>
        <p:spPr>
          <a:xfrm>
            <a:off x="6488114" y="3885225"/>
            <a:ext cx="3071813" cy="26394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FF0000"/>
                </a:solidFill>
              </a:rPr>
              <a:t>Kein durchgängiger Prozess von der Zielkunden-Ansprache bis zum Verkaufs-Abschluss</a:t>
            </a:r>
          </a:p>
        </p:txBody>
      </p:sp>
    </p:spTree>
    <p:extLst>
      <p:ext uri="{BB962C8B-B14F-4D97-AF65-F5344CB8AC3E}">
        <p14:creationId xmlns:p14="http://schemas.microsoft.com/office/powerpoint/2010/main" val="750004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a:t>| </a:t>
            </a:r>
            <a:fld id="{9B27871B-0A92-486B-8675-F9E98A4A52EF}" type="slidenum">
              <a:rPr lang="de-DE" smtClean="0"/>
              <a:pPr/>
              <a:t>6</a:t>
            </a:fld>
            <a:endParaRPr lang="de-DE"/>
          </a:p>
        </p:txBody>
      </p:sp>
      <p:sp>
        <p:nvSpPr>
          <p:cNvPr id="2" name="Datumsplatzhalter 1">
            <a:extLst>
              <a:ext uri="{FF2B5EF4-FFF2-40B4-BE49-F238E27FC236}">
                <a16:creationId xmlns:a16="http://schemas.microsoft.com/office/drawing/2014/main" id="{50DE8BFD-C753-4D55-9ED4-87BAC240D09B}"/>
              </a:ext>
            </a:extLst>
          </p:cNvPr>
          <p:cNvSpPr>
            <a:spLocks noGrp="1"/>
          </p:cNvSpPr>
          <p:nvPr>
            <p:ph type="dt" sz="half" idx="10"/>
          </p:nvPr>
        </p:nvSpPr>
        <p:spPr>
          <a:xfrm>
            <a:off x="346074" y="6524625"/>
            <a:ext cx="4606925" cy="333377"/>
          </a:xfrm>
        </p:spPr>
        <p:txBody>
          <a:bodyPr/>
          <a:lstStyle/>
          <a:p>
            <a:r>
              <a:rPr lang="de-DE"/>
              <a:t>Das perfekt digitalisierte Unternehmen mit Zoho</a:t>
            </a:r>
          </a:p>
        </p:txBody>
      </p:sp>
      <p:sp>
        <p:nvSpPr>
          <p:cNvPr id="19" name="Titel 25">
            <a:extLst>
              <a:ext uri="{FF2B5EF4-FFF2-40B4-BE49-F238E27FC236}">
                <a16:creationId xmlns:a16="http://schemas.microsoft.com/office/drawing/2014/main" id="{4B6B23BC-3260-40EE-9A79-1D5EEEF8115C}"/>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IcosAkademie &amp; IcosMedia</a:t>
            </a:r>
          </a:p>
        </p:txBody>
      </p:sp>
      <p:sp>
        <p:nvSpPr>
          <p:cNvPr id="20" name="Titel 25">
            <a:extLst>
              <a:ext uri="{FF2B5EF4-FFF2-40B4-BE49-F238E27FC236}">
                <a16:creationId xmlns:a16="http://schemas.microsoft.com/office/drawing/2014/main" id="{AD6AAA79-1A34-4076-8F37-E2538E52D8D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Unternehmen</a:t>
            </a:r>
          </a:p>
        </p:txBody>
      </p:sp>
      <p:pic>
        <p:nvPicPr>
          <p:cNvPr id="17" name="Grafik 16">
            <a:extLst>
              <a:ext uri="{FF2B5EF4-FFF2-40B4-BE49-F238E27FC236}">
                <a16:creationId xmlns:a16="http://schemas.microsoft.com/office/drawing/2014/main" id="{B2447461-C7F7-CA48-B105-49E2DD2241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8DBCFB82-6D94-B44D-8F76-3C997766BFE6}"/>
              </a:ext>
            </a:extLst>
          </p:cNvPr>
          <p:cNvSpPr/>
          <p:nvPr/>
        </p:nvSpPr>
        <p:spPr>
          <a:xfrm>
            <a:off x="344488" y="6164625"/>
            <a:ext cx="9215438" cy="36000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Praxisbewährte CRM-Prozesse, die Zeit und Kosten einsparen und den Umsatz steigern!</a:t>
            </a:r>
          </a:p>
        </p:txBody>
      </p:sp>
      <p:sp>
        <p:nvSpPr>
          <p:cNvPr id="23" name="Rechteck 22">
            <a:extLst>
              <a:ext uri="{FF2B5EF4-FFF2-40B4-BE49-F238E27FC236}">
                <a16:creationId xmlns:a16="http://schemas.microsoft.com/office/drawing/2014/main" id="{30F06943-51B2-374B-A978-45A14F8923FC}"/>
              </a:ext>
            </a:extLst>
          </p:cNvPr>
          <p:cNvSpPr/>
          <p:nvPr/>
        </p:nvSpPr>
        <p:spPr>
          <a:xfrm>
            <a:off x="342904" y="1263390"/>
            <a:ext cx="4609305" cy="4901235"/>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r>
              <a:rPr lang="de-DE" sz="1400" b="1" dirty="0">
                <a:solidFill>
                  <a:schemeClr val="tx1"/>
                </a:solidFill>
              </a:rPr>
              <a:t>Unternehmens-Beratung</a:t>
            </a:r>
          </a:p>
          <a:p>
            <a:pPr algn="ctr">
              <a:spcBef>
                <a:spcPts val="600"/>
              </a:spcBef>
            </a:pPr>
            <a:endParaRPr lang="de-DE" sz="1400" b="1" dirty="0">
              <a:solidFill>
                <a:schemeClr val="tx1"/>
              </a:solidFill>
            </a:endParaRPr>
          </a:p>
          <a:p>
            <a:pPr algn="ctr">
              <a:spcBef>
                <a:spcPts val="600"/>
              </a:spcBef>
            </a:pPr>
            <a:r>
              <a:rPr lang="de-DE" sz="1400" b="1" dirty="0">
                <a:solidFill>
                  <a:schemeClr val="tx1"/>
                </a:solidFill>
              </a:rPr>
              <a:t>Beratung, Training und Coaching</a:t>
            </a:r>
          </a:p>
          <a:p>
            <a:pPr algn="ctr">
              <a:spcBef>
                <a:spcPts val="600"/>
              </a:spcBef>
            </a:pPr>
            <a:endParaRPr lang="de-DE" sz="1400" dirty="0">
              <a:solidFill>
                <a:schemeClr val="tx1"/>
              </a:solidFill>
            </a:endParaRPr>
          </a:p>
          <a:p>
            <a:pPr algn="ctr">
              <a:spcBef>
                <a:spcPts val="600"/>
              </a:spcBef>
            </a:pPr>
            <a:r>
              <a:rPr lang="de-DE" sz="1400" dirty="0">
                <a:solidFill>
                  <a:schemeClr val="tx1"/>
                </a:solidFill>
              </a:rPr>
              <a:t>Marketing</a:t>
            </a:r>
          </a:p>
          <a:p>
            <a:pPr algn="ctr">
              <a:spcBef>
                <a:spcPts val="600"/>
              </a:spcBef>
            </a:pPr>
            <a:r>
              <a:rPr lang="de-DE" sz="1400" dirty="0">
                <a:solidFill>
                  <a:schemeClr val="tx1"/>
                </a:solidFill>
              </a:rPr>
              <a:t>Online-Marketing</a:t>
            </a:r>
          </a:p>
          <a:p>
            <a:pPr algn="ctr">
              <a:spcBef>
                <a:spcPts val="600"/>
              </a:spcBef>
            </a:pPr>
            <a:r>
              <a:rPr lang="de-DE" sz="1400" dirty="0">
                <a:solidFill>
                  <a:schemeClr val="tx1"/>
                </a:solidFill>
              </a:rPr>
              <a:t>Vertrieb</a:t>
            </a:r>
          </a:p>
          <a:p>
            <a:pPr algn="ctr">
              <a:spcBef>
                <a:spcPts val="600"/>
              </a:spcBef>
            </a:pPr>
            <a:r>
              <a:rPr lang="de-DE" sz="1400" dirty="0">
                <a:solidFill>
                  <a:schemeClr val="tx1"/>
                </a:solidFill>
              </a:rPr>
              <a:t>Service</a:t>
            </a:r>
          </a:p>
        </p:txBody>
      </p:sp>
      <p:sp>
        <p:nvSpPr>
          <p:cNvPr id="5" name="Rechteck 4">
            <a:extLst>
              <a:ext uri="{FF2B5EF4-FFF2-40B4-BE49-F238E27FC236}">
                <a16:creationId xmlns:a16="http://schemas.microsoft.com/office/drawing/2014/main" id="{6F998ED1-0336-F96D-0194-96D4DD53B500}"/>
              </a:ext>
            </a:extLst>
          </p:cNvPr>
          <p:cNvSpPr/>
          <p:nvPr/>
        </p:nvSpPr>
        <p:spPr>
          <a:xfrm>
            <a:off x="344488" y="885826"/>
            <a:ext cx="460376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IcosAkademie</a:t>
            </a:r>
          </a:p>
        </p:txBody>
      </p:sp>
      <p:sp>
        <p:nvSpPr>
          <p:cNvPr id="6" name="Rechteck 5">
            <a:extLst>
              <a:ext uri="{FF2B5EF4-FFF2-40B4-BE49-F238E27FC236}">
                <a16:creationId xmlns:a16="http://schemas.microsoft.com/office/drawing/2014/main" id="{D1874AF7-CD6F-FC53-14B3-2DAD7CBF795C}"/>
              </a:ext>
            </a:extLst>
          </p:cNvPr>
          <p:cNvSpPr/>
          <p:nvPr/>
        </p:nvSpPr>
        <p:spPr>
          <a:xfrm>
            <a:off x="4948248" y="885826"/>
            <a:ext cx="460376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err="1">
                <a:solidFill>
                  <a:srgbClr val="44536F"/>
                </a:solidFill>
              </a:rPr>
              <a:t>IcosMedia</a:t>
            </a:r>
            <a:endParaRPr lang="de-DE" sz="1200" b="1" dirty="0">
              <a:solidFill>
                <a:srgbClr val="44536F"/>
              </a:solidFill>
            </a:endParaRPr>
          </a:p>
        </p:txBody>
      </p:sp>
      <p:sp>
        <p:nvSpPr>
          <p:cNvPr id="7" name="Rechteck 6">
            <a:extLst>
              <a:ext uri="{FF2B5EF4-FFF2-40B4-BE49-F238E27FC236}">
                <a16:creationId xmlns:a16="http://schemas.microsoft.com/office/drawing/2014/main" id="{51A44DA0-4AC8-5481-4B31-10A3008A55DC}"/>
              </a:ext>
            </a:extLst>
          </p:cNvPr>
          <p:cNvSpPr/>
          <p:nvPr/>
        </p:nvSpPr>
        <p:spPr>
          <a:xfrm>
            <a:off x="4952209" y="1263390"/>
            <a:ext cx="4609305" cy="4901235"/>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r>
              <a:rPr lang="de-DE" sz="1400" b="1" dirty="0">
                <a:solidFill>
                  <a:schemeClr val="tx1"/>
                </a:solidFill>
              </a:rPr>
              <a:t>CRM-Systemhaus</a:t>
            </a:r>
          </a:p>
          <a:p>
            <a:pPr algn="ctr">
              <a:spcBef>
                <a:spcPts val="600"/>
              </a:spcBef>
            </a:pPr>
            <a:endParaRPr lang="de-DE" sz="1400" b="1" dirty="0">
              <a:solidFill>
                <a:schemeClr val="tx1"/>
              </a:solidFill>
            </a:endParaRPr>
          </a:p>
          <a:p>
            <a:pPr algn="ctr">
              <a:spcBef>
                <a:spcPts val="600"/>
              </a:spcBef>
            </a:pPr>
            <a:r>
              <a:rPr lang="de-DE" sz="1400" b="1" dirty="0">
                <a:solidFill>
                  <a:schemeClr val="tx1"/>
                </a:solidFill>
              </a:rPr>
              <a:t>Digitalisierung und Automatisierung </a:t>
            </a:r>
            <a:br>
              <a:rPr lang="de-DE" sz="1400" b="1" dirty="0">
                <a:solidFill>
                  <a:schemeClr val="tx1"/>
                </a:solidFill>
              </a:rPr>
            </a:br>
            <a:r>
              <a:rPr lang="de-DE" sz="1400" b="1" dirty="0">
                <a:solidFill>
                  <a:schemeClr val="tx1"/>
                </a:solidFill>
              </a:rPr>
              <a:t>von Geschäfts-Prozesse</a:t>
            </a:r>
          </a:p>
          <a:p>
            <a:pPr algn="ctr">
              <a:spcBef>
                <a:spcPts val="600"/>
              </a:spcBef>
            </a:pPr>
            <a:endParaRPr lang="de-DE" sz="1400" dirty="0">
              <a:solidFill>
                <a:schemeClr val="tx1"/>
              </a:solidFill>
            </a:endParaRPr>
          </a:p>
          <a:p>
            <a:pPr algn="ctr">
              <a:spcBef>
                <a:spcPts val="600"/>
              </a:spcBef>
            </a:pPr>
            <a:r>
              <a:rPr lang="de-DE" sz="1400" dirty="0" err="1">
                <a:solidFill>
                  <a:schemeClr val="tx1"/>
                </a:solidFill>
              </a:rPr>
              <a:t>Zoho</a:t>
            </a:r>
            <a:r>
              <a:rPr lang="de-DE" sz="1400" dirty="0">
                <a:solidFill>
                  <a:schemeClr val="tx1"/>
                </a:solidFill>
              </a:rPr>
              <a:t> </a:t>
            </a:r>
            <a:r>
              <a:rPr lang="de-DE" sz="1400" dirty="0" err="1">
                <a:solidFill>
                  <a:schemeClr val="tx1"/>
                </a:solidFill>
              </a:rPr>
              <a:t>One</a:t>
            </a:r>
            <a:endParaRPr lang="de-DE" sz="1400" dirty="0">
              <a:solidFill>
                <a:schemeClr val="tx1"/>
              </a:solidFill>
            </a:endParaRPr>
          </a:p>
          <a:p>
            <a:pPr algn="ctr">
              <a:spcBef>
                <a:spcPts val="600"/>
              </a:spcBef>
            </a:pPr>
            <a:r>
              <a:rPr lang="de-DE" sz="1400" dirty="0" err="1">
                <a:solidFill>
                  <a:schemeClr val="tx1"/>
                </a:solidFill>
              </a:rPr>
              <a:t>Zoho</a:t>
            </a:r>
            <a:r>
              <a:rPr lang="de-DE" sz="1400" dirty="0">
                <a:solidFill>
                  <a:schemeClr val="tx1"/>
                </a:solidFill>
              </a:rPr>
              <a:t> CRM</a:t>
            </a:r>
          </a:p>
          <a:p>
            <a:pPr algn="ctr">
              <a:spcBef>
                <a:spcPts val="600"/>
              </a:spcBef>
            </a:pPr>
            <a:r>
              <a:rPr lang="de-DE" sz="1400" dirty="0" err="1">
                <a:solidFill>
                  <a:schemeClr val="tx1"/>
                </a:solidFill>
              </a:rPr>
              <a:t>Zoho</a:t>
            </a:r>
            <a:r>
              <a:rPr lang="de-DE" sz="1400" dirty="0">
                <a:solidFill>
                  <a:schemeClr val="tx1"/>
                </a:solidFill>
              </a:rPr>
              <a:t> Books</a:t>
            </a:r>
          </a:p>
          <a:p>
            <a:pPr algn="ctr">
              <a:spcBef>
                <a:spcPts val="600"/>
              </a:spcBef>
            </a:pPr>
            <a:r>
              <a:rPr lang="de-DE" sz="1400" dirty="0" err="1">
                <a:solidFill>
                  <a:schemeClr val="tx1"/>
                </a:solidFill>
              </a:rPr>
              <a:t>Zoho</a:t>
            </a:r>
            <a:r>
              <a:rPr lang="de-DE" sz="1400" dirty="0">
                <a:solidFill>
                  <a:schemeClr val="tx1"/>
                </a:solidFill>
              </a:rPr>
              <a:t> Desk</a:t>
            </a:r>
          </a:p>
          <a:p>
            <a:pPr algn="ctr">
              <a:spcBef>
                <a:spcPts val="600"/>
              </a:spcBef>
            </a:pPr>
            <a:endParaRPr lang="de-DE" sz="1400" dirty="0">
              <a:solidFill>
                <a:schemeClr val="tx1"/>
              </a:solidFill>
            </a:endParaRPr>
          </a:p>
        </p:txBody>
      </p:sp>
      <p:pic>
        <p:nvPicPr>
          <p:cNvPr id="8" name="Grafik 7">
            <a:extLst>
              <a:ext uri="{FF2B5EF4-FFF2-40B4-BE49-F238E27FC236}">
                <a16:creationId xmlns:a16="http://schemas.microsoft.com/office/drawing/2014/main" id="{4C198A6F-6643-1624-60B7-59030E3902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53006" y="4856027"/>
            <a:ext cx="3194243" cy="942981"/>
          </a:xfrm>
          <a:prstGeom prst="rect">
            <a:avLst/>
          </a:prstGeom>
        </p:spPr>
      </p:pic>
    </p:spTree>
    <p:extLst>
      <p:ext uri="{BB962C8B-B14F-4D97-AF65-F5344CB8AC3E}">
        <p14:creationId xmlns:p14="http://schemas.microsoft.com/office/powerpoint/2010/main" val="9776240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a:extLst>
              <a:ext uri="{FF2B5EF4-FFF2-40B4-BE49-F238E27FC236}">
                <a16:creationId xmlns:a16="http://schemas.microsoft.com/office/drawing/2014/main" id="{5936EB75-92E2-475F-84AA-CE5BB99E55D7}"/>
              </a:ext>
            </a:extLst>
          </p:cNvPr>
          <p:cNvSpPr>
            <a:spLocks noGrp="1"/>
          </p:cNvSpPr>
          <p:nvPr>
            <p:ph type="title"/>
          </p:nvPr>
        </p:nvSpPr>
        <p:spPr>
          <a:xfrm>
            <a:off x="344488" y="513913"/>
            <a:ext cx="6797291" cy="221599"/>
          </a:xfrm>
          <a:noFill/>
        </p:spPr>
        <p:txBody>
          <a:bodyPr vert="horz" wrap="square" lIns="0" tIns="0" rIns="0" bIns="0" rtlCol="0" anchor="ctr">
            <a:spAutoFit/>
          </a:bodyPr>
          <a:lstStyle/>
          <a:p>
            <a:r>
              <a:rPr lang="de-DE" sz="1600" dirty="0">
                <a:solidFill>
                  <a:srgbClr val="44536F"/>
                </a:solidFill>
              </a:rPr>
              <a:t>Der wichtigste Neukunden-</a:t>
            </a:r>
            <a:r>
              <a:rPr lang="de-DE" sz="1600" dirty="0" err="1">
                <a:solidFill>
                  <a:srgbClr val="44536F"/>
                </a:solidFill>
              </a:rPr>
              <a:t>Funnel</a:t>
            </a:r>
            <a:r>
              <a:rPr lang="de-DE" sz="1600" dirty="0">
                <a:solidFill>
                  <a:srgbClr val="44536F"/>
                </a:solidFill>
              </a:rPr>
              <a:t> für jedes Unternehmen</a:t>
            </a:r>
          </a:p>
        </p:txBody>
      </p:sp>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en-US"/>
              <a:t>© IcosMedia | www.icosmedia.de</a:t>
            </a:r>
            <a:endParaRPr lang="de-DE" dirty="0"/>
          </a:p>
        </p:txBody>
      </p:sp>
      <p:sp>
        <p:nvSpPr>
          <p:cNvPr id="2" name="Datumsplatzhalter 1">
            <a:extLst>
              <a:ext uri="{FF2B5EF4-FFF2-40B4-BE49-F238E27FC236}">
                <a16:creationId xmlns:a16="http://schemas.microsoft.com/office/drawing/2014/main" id="{42449F8A-27DE-49D6-9982-EDCFF6E20533}"/>
              </a:ext>
            </a:extLst>
          </p:cNvPr>
          <p:cNvSpPr>
            <a:spLocks noGrp="1"/>
          </p:cNvSpPr>
          <p:nvPr>
            <p:ph type="dt" sz="half" idx="10"/>
          </p:nvPr>
        </p:nvSpPr>
        <p:spPr>
          <a:xfrm>
            <a:off x="346075" y="6524625"/>
            <a:ext cx="4598914"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20D60CD5-DB2F-46A2-9475-60010A2FD3FD}"/>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a:t>
            </a:r>
          </a:p>
        </p:txBody>
      </p:sp>
      <p:pic>
        <p:nvPicPr>
          <p:cNvPr id="6" name="Grafik 5">
            <a:extLst>
              <a:ext uri="{FF2B5EF4-FFF2-40B4-BE49-F238E27FC236}">
                <a16:creationId xmlns:a16="http://schemas.microsoft.com/office/drawing/2014/main" id="{F6D8E6E3-1FDC-40BC-9D78-1C76B3EAC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4" name="Foliennummernplatzhalter 3">
            <a:extLst>
              <a:ext uri="{FF2B5EF4-FFF2-40B4-BE49-F238E27FC236}">
                <a16:creationId xmlns:a16="http://schemas.microsoft.com/office/drawing/2014/main" id="{AB3AA3BC-79EF-4970-AA16-CE1D2A1CE993}"/>
              </a:ext>
            </a:extLst>
          </p:cNvPr>
          <p:cNvSpPr>
            <a:spLocks noGrp="1"/>
          </p:cNvSpPr>
          <p:nvPr>
            <p:ph type="sldNum" sz="quarter" idx="12"/>
          </p:nvPr>
        </p:nvSpPr>
        <p:spPr/>
        <p:txBody>
          <a:bodyPr/>
          <a:lstStyle/>
          <a:p>
            <a:r>
              <a:rPr lang="de-DE"/>
              <a:t>| </a:t>
            </a:r>
            <a:fld id="{9B27871B-0A92-486B-8675-F9E98A4A52EF}" type="slidenum">
              <a:rPr smtClean="0"/>
              <a:pPr/>
              <a:t>60</a:t>
            </a:fld>
            <a:endParaRPr dirty="0"/>
          </a:p>
        </p:txBody>
      </p:sp>
      <p:sp>
        <p:nvSpPr>
          <p:cNvPr id="5" name="Rechteck 4">
            <a:extLst>
              <a:ext uri="{FF2B5EF4-FFF2-40B4-BE49-F238E27FC236}">
                <a16:creationId xmlns:a16="http://schemas.microsoft.com/office/drawing/2014/main" id="{86FF8A4C-2572-ACE0-B943-A9FFDE417996}"/>
              </a:ext>
            </a:extLst>
          </p:cNvPr>
          <p:cNvSpPr/>
          <p:nvPr/>
        </p:nvSpPr>
        <p:spPr>
          <a:xfrm>
            <a:off x="344488" y="885825"/>
            <a:ext cx="9215437" cy="563880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pic>
        <p:nvPicPr>
          <p:cNvPr id="13" name="Grafik 12">
            <a:extLst>
              <a:ext uri="{FF2B5EF4-FFF2-40B4-BE49-F238E27FC236}">
                <a16:creationId xmlns:a16="http://schemas.microsoft.com/office/drawing/2014/main" id="{2B802A3A-5014-D12B-2521-36278B6755FD}"/>
              </a:ext>
            </a:extLst>
          </p:cNvPr>
          <p:cNvPicPr>
            <a:picLocks noChangeAspect="1"/>
          </p:cNvPicPr>
          <p:nvPr/>
        </p:nvPicPr>
        <p:blipFill>
          <a:blip r:embed="rId4"/>
          <a:stretch>
            <a:fillRect/>
          </a:stretch>
        </p:blipFill>
        <p:spPr>
          <a:xfrm>
            <a:off x="620149" y="3711516"/>
            <a:ext cx="878200" cy="1048760"/>
          </a:xfrm>
          <a:prstGeom prst="rect">
            <a:avLst/>
          </a:prstGeom>
        </p:spPr>
      </p:pic>
      <p:pic>
        <p:nvPicPr>
          <p:cNvPr id="15" name="Grafik 14">
            <a:extLst>
              <a:ext uri="{FF2B5EF4-FFF2-40B4-BE49-F238E27FC236}">
                <a16:creationId xmlns:a16="http://schemas.microsoft.com/office/drawing/2014/main" id="{FC71E67D-0285-C2A4-4FE7-072877409C8F}"/>
              </a:ext>
            </a:extLst>
          </p:cNvPr>
          <p:cNvPicPr>
            <a:picLocks noChangeAspect="1"/>
          </p:cNvPicPr>
          <p:nvPr/>
        </p:nvPicPr>
        <p:blipFill>
          <a:blip r:embed="rId5"/>
          <a:stretch>
            <a:fillRect/>
          </a:stretch>
        </p:blipFill>
        <p:spPr>
          <a:xfrm>
            <a:off x="1718627" y="3711516"/>
            <a:ext cx="878200" cy="1053111"/>
          </a:xfrm>
          <a:prstGeom prst="rect">
            <a:avLst/>
          </a:prstGeom>
        </p:spPr>
      </p:pic>
      <p:pic>
        <p:nvPicPr>
          <p:cNvPr id="16" name="Grafik 15">
            <a:extLst>
              <a:ext uri="{FF2B5EF4-FFF2-40B4-BE49-F238E27FC236}">
                <a16:creationId xmlns:a16="http://schemas.microsoft.com/office/drawing/2014/main" id="{AC27FCC8-94FB-260B-253C-B13A211F2F35}"/>
              </a:ext>
            </a:extLst>
          </p:cNvPr>
          <p:cNvPicPr>
            <a:picLocks noChangeAspect="1"/>
          </p:cNvPicPr>
          <p:nvPr/>
        </p:nvPicPr>
        <p:blipFill>
          <a:blip r:embed="rId6"/>
          <a:stretch>
            <a:fillRect/>
          </a:stretch>
        </p:blipFill>
        <p:spPr>
          <a:xfrm>
            <a:off x="4370422" y="2166543"/>
            <a:ext cx="870943" cy="1052389"/>
          </a:xfrm>
          <a:prstGeom prst="rect">
            <a:avLst/>
          </a:prstGeom>
        </p:spPr>
      </p:pic>
      <p:pic>
        <p:nvPicPr>
          <p:cNvPr id="17" name="Grafik 16">
            <a:extLst>
              <a:ext uri="{FF2B5EF4-FFF2-40B4-BE49-F238E27FC236}">
                <a16:creationId xmlns:a16="http://schemas.microsoft.com/office/drawing/2014/main" id="{D3D3086B-CDE8-B143-641D-704E499902F0}"/>
              </a:ext>
            </a:extLst>
          </p:cNvPr>
          <p:cNvPicPr>
            <a:picLocks noChangeAspect="1"/>
          </p:cNvPicPr>
          <p:nvPr/>
        </p:nvPicPr>
        <p:blipFill>
          <a:blip r:embed="rId6"/>
          <a:stretch>
            <a:fillRect/>
          </a:stretch>
        </p:blipFill>
        <p:spPr>
          <a:xfrm>
            <a:off x="5401659" y="2166543"/>
            <a:ext cx="870943" cy="1052389"/>
          </a:xfrm>
          <a:prstGeom prst="rect">
            <a:avLst/>
          </a:prstGeom>
        </p:spPr>
      </p:pic>
      <p:pic>
        <p:nvPicPr>
          <p:cNvPr id="20" name="Grafik 19">
            <a:extLst>
              <a:ext uri="{FF2B5EF4-FFF2-40B4-BE49-F238E27FC236}">
                <a16:creationId xmlns:a16="http://schemas.microsoft.com/office/drawing/2014/main" id="{8E6725C4-F07E-A178-53F8-4A61C7636015}"/>
              </a:ext>
            </a:extLst>
          </p:cNvPr>
          <p:cNvPicPr>
            <a:picLocks noChangeAspect="1"/>
          </p:cNvPicPr>
          <p:nvPr/>
        </p:nvPicPr>
        <p:blipFill>
          <a:blip r:embed="rId7"/>
          <a:stretch>
            <a:fillRect/>
          </a:stretch>
        </p:blipFill>
        <p:spPr>
          <a:xfrm>
            <a:off x="6427703" y="3718223"/>
            <a:ext cx="878200" cy="1053111"/>
          </a:xfrm>
          <a:prstGeom prst="rect">
            <a:avLst/>
          </a:prstGeom>
        </p:spPr>
      </p:pic>
      <p:pic>
        <p:nvPicPr>
          <p:cNvPr id="21" name="Grafik 20">
            <a:extLst>
              <a:ext uri="{FF2B5EF4-FFF2-40B4-BE49-F238E27FC236}">
                <a16:creationId xmlns:a16="http://schemas.microsoft.com/office/drawing/2014/main" id="{7E110D0B-C833-C201-13A0-A5E182744F16}"/>
              </a:ext>
            </a:extLst>
          </p:cNvPr>
          <p:cNvPicPr>
            <a:picLocks noChangeAspect="1"/>
          </p:cNvPicPr>
          <p:nvPr/>
        </p:nvPicPr>
        <p:blipFill>
          <a:blip r:embed="rId6"/>
          <a:stretch>
            <a:fillRect/>
          </a:stretch>
        </p:blipFill>
        <p:spPr>
          <a:xfrm>
            <a:off x="6431690" y="2166543"/>
            <a:ext cx="870943" cy="1052389"/>
          </a:xfrm>
          <a:prstGeom prst="rect">
            <a:avLst/>
          </a:prstGeom>
        </p:spPr>
      </p:pic>
      <p:cxnSp>
        <p:nvCxnSpPr>
          <p:cNvPr id="24" name="Gerade Verbindung mit Pfeil 23">
            <a:extLst>
              <a:ext uri="{FF2B5EF4-FFF2-40B4-BE49-F238E27FC236}">
                <a16:creationId xmlns:a16="http://schemas.microsoft.com/office/drawing/2014/main" id="{62C0640A-DDB7-8175-7AFB-0621311867FB}"/>
              </a:ext>
            </a:extLst>
          </p:cNvPr>
          <p:cNvCxnSpPr>
            <a:cxnSpLocks/>
            <a:stCxn id="13" idx="3"/>
            <a:endCxn id="15" idx="1"/>
          </p:cNvCxnSpPr>
          <p:nvPr/>
        </p:nvCxnSpPr>
        <p:spPr>
          <a:xfrm>
            <a:off x="1498349" y="4235896"/>
            <a:ext cx="220278" cy="2176"/>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3DEA5114-DEE8-D1B5-BEA1-6F12427B3D69}"/>
              </a:ext>
            </a:extLst>
          </p:cNvPr>
          <p:cNvCxnSpPr>
            <a:cxnSpLocks/>
            <a:stCxn id="15" idx="2"/>
          </p:cNvCxnSpPr>
          <p:nvPr/>
        </p:nvCxnSpPr>
        <p:spPr>
          <a:xfrm>
            <a:off x="2157727" y="4764627"/>
            <a:ext cx="0" cy="267249"/>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Verbinder: gewinkelt 32">
            <a:extLst>
              <a:ext uri="{FF2B5EF4-FFF2-40B4-BE49-F238E27FC236}">
                <a16:creationId xmlns:a16="http://schemas.microsoft.com/office/drawing/2014/main" id="{EB0F11C1-F0E6-09F8-1311-8C4A1026C642}"/>
              </a:ext>
            </a:extLst>
          </p:cNvPr>
          <p:cNvCxnSpPr>
            <a:cxnSpLocks/>
            <a:endCxn id="20" idx="2"/>
          </p:cNvCxnSpPr>
          <p:nvPr/>
        </p:nvCxnSpPr>
        <p:spPr>
          <a:xfrm flipV="1">
            <a:off x="2596827" y="4771334"/>
            <a:ext cx="4269976" cy="788920"/>
          </a:xfrm>
          <a:prstGeom prst="bentConnector2">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Verbinder: gewinkelt 36">
            <a:extLst>
              <a:ext uri="{FF2B5EF4-FFF2-40B4-BE49-F238E27FC236}">
                <a16:creationId xmlns:a16="http://schemas.microsoft.com/office/drawing/2014/main" id="{1B6E76FA-FFEA-40F0-E80F-F048992C544A}"/>
              </a:ext>
            </a:extLst>
          </p:cNvPr>
          <p:cNvCxnSpPr>
            <a:cxnSpLocks/>
            <a:stCxn id="16" idx="2"/>
            <a:endCxn id="20" idx="0"/>
          </p:cNvCxnSpPr>
          <p:nvPr/>
        </p:nvCxnSpPr>
        <p:spPr>
          <a:xfrm rot="16200000" flipH="1">
            <a:off x="5586703" y="2438122"/>
            <a:ext cx="499291" cy="2060909"/>
          </a:xfrm>
          <a:prstGeom prst="bentConnector3">
            <a:avLst>
              <a:gd name="adj1" fmla="val 50000"/>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Verbinder: gewinkelt 38">
            <a:extLst>
              <a:ext uri="{FF2B5EF4-FFF2-40B4-BE49-F238E27FC236}">
                <a16:creationId xmlns:a16="http://schemas.microsoft.com/office/drawing/2014/main" id="{4EDEC360-1C71-45FF-4788-07963C23E8EB}"/>
              </a:ext>
            </a:extLst>
          </p:cNvPr>
          <p:cNvCxnSpPr>
            <a:cxnSpLocks/>
            <a:stCxn id="17" idx="2"/>
            <a:endCxn id="20" idx="0"/>
          </p:cNvCxnSpPr>
          <p:nvPr/>
        </p:nvCxnSpPr>
        <p:spPr>
          <a:xfrm rot="16200000" flipH="1">
            <a:off x="6102322" y="2953741"/>
            <a:ext cx="499291" cy="1029672"/>
          </a:xfrm>
          <a:prstGeom prst="bentConnector3">
            <a:avLst>
              <a:gd name="adj1" fmla="val 50000"/>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Verbinder: gewinkelt 40">
            <a:extLst>
              <a:ext uri="{FF2B5EF4-FFF2-40B4-BE49-F238E27FC236}">
                <a16:creationId xmlns:a16="http://schemas.microsoft.com/office/drawing/2014/main" id="{8ABF8E74-3C7F-3744-988E-AE6FE7F1CC44}"/>
              </a:ext>
            </a:extLst>
          </p:cNvPr>
          <p:cNvCxnSpPr>
            <a:cxnSpLocks/>
            <a:stCxn id="21" idx="2"/>
            <a:endCxn id="20" idx="0"/>
          </p:cNvCxnSpPr>
          <p:nvPr/>
        </p:nvCxnSpPr>
        <p:spPr>
          <a:xfrm rot="5400000">
            <a:off x="6617338" y="3468398"/>
            <a:ext cx="499291" cy="359"/>
          </a:xfrm>
          <a:prstGeom prst="bentConnector3">
            <a:avLst>
              <a:gd name="adj1" fmla="val 50000"/>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Gerade Verbindung mit Pfeil 42">
            <a:extLst>
              <a:ext uri="{FF2B5EF4-FFF2-40B4-BE49-F238E27FC236}">
                <a16:creationId xmlns:a16="http://schemas.microsoft.com/office/drawing/2014/main" id="{FC35E719-B745-EF6C-1379-A38C13D31D0E}"/>
              </a:ext>
            </a:extLst>
          </p:cNvPr>
          <p:cNvCxnSpPr>
            <a:cxnSpLocks/>
          </p:cNvCxnSpPr>
          <p:nvPr/>
        </p:nvCxnSpPr>
        <p:spPr>
          <a:xfrm>
            <a:off x="5023639" y="1926975"/>
            <a:ext cx="614431" cy="0"/>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6" name="Gerade Verbindung mit Pfeil 45">
            <a:extLst>
              <a:ext uri="{FF2B5EF4-FFF2-40B4-BE49-F238E27FC236}">
                <a16:creationId xmlns:a16="http://schemas.microsoft.com/office/drawing/2014/main" id="{04BC0AC1-3128-F6BF-8D0C-A4890AFB8B3E}"/>
              </a:ext>
            </a:extLst>
          </p:cNvPr>
          <p:cNvCxnSpPr>
            <a:cxnSpLocks/>
          </p:cNvCxnSpPr>
          <p:nvPr/>
        </p:nvCxnSpPr>
        <p:spPr>
          <a:xfrm>
            <a:off x="6054876" y="1926975"/>
            <a:ext cx="613225" cy="0"/>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8" name="Gerade Verbindung mit Pfeil 47">
            <a:extLst>
              <a:ext uri="{FF2B5EF4-FFF2-40B4-BE49-F238E27FC236}">
                <a16:creationId xmlns:a16="http://schemas.microsoft.com/office/drawing/2014/main" id="{835ADF26-D3AB-B45B-A7E5-3465D9EF49A0}"/>
              </a:ext>
            </a:extLst>
          </p:cNvPr>
          <p:cNvCxnSpPr>
            <a:cxnSpLocks/>
            <a:endCxn id="20" idx="1"/>
          </p:cNvCxnSpPr>
          <p:nvPr/>
        </p:nvCxnSpPr>
        <p:spPr>
          <a:xfrm>
            <a:off x="4353227" y="4237585"/>
            <a:ext cx="2074476" cy="7194"/>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D5AB71EC-4F0C-6FE3-D036-455C31DD78F0}"/>
              </a:ext>
            </a:extLst>
          </p:cNvPr>
          <p:cNvCxnSpPr>
            <a:cxnSpLocks/>
            <a:stCxn id="20" idx="3"/>
          </p:cNvCxnSpPr>
          <p:nvPr/>
        </p:nvCxnSpPr>
        <p:spPr>
          <a:xfrm>
            <a:off x="7305903" y="4244779"/>
            <a:ext cx="171949" cy="9370"/>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1" name="Gruppieren 50">
            <a:extLst>
              <a:ext uri="{FF2B5EF4-FFF2-40B4-BE49-F238E27FC236}">
                <a16:creationId xmlns:a16="http://schemas.microsoft.com/office/drawing/2014/main" id="{30DD0A8F-49D2-8109-8CAD-7D1FAA7CD724}"/>
              </a:ext>
            </a:extLst>
          </p:cNvPr>
          <p:cNvGrpSpPr/>
          <p:nvPr/>
        </p:nvGrpSpPr>
        <p:grpSpPr>
          <a:xfrm>
            <a:off x="2655454" y="3972215"/>
            <a:ext cx="758541" cy="381493"/>
            <a:chOff x="539014" y="297774"/>
            <a:chExt cx="758541" cy="381493"/>
          </a:xfrm>
        </p:grpSpPr>
        <p:sp>
          <p:nvSpPr>
            <p:cNvPr id="52" name="Rechteck 51">
              <a:extLst>
                <a:ext uri="{FF2B5EF4-FFF2-40B4-BE49-F238E27FC236}">
                  <a16:creationId xmlns:a16="http://schemas.microsoft.com/office/drawing/2014/main" id="{7231327C-A2C6-5309-D772-BD71EF0837C9}"/>
                </a:ext>
              </a:extLst>
            </p:cNvPr>
            <p:cNvSpPr/>
            <p:nvPr/>
          </p:nvSpPr>
          <p:spPr>
            <a:xfrm>
              <a:off x="737309" y="445905"/>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cxnSp>
          <p:nvCxnSpPr>
            <p:cNvPr id="53" name="Gerader Verbinder 58">
              <a:extLst>
                <a:ext uri="{FF2B5EF4-FFF2-40B4-BE49-F238E27FC236}">
                  <a16:creationId xmlns:a16="http://schemas.microsoft.com/office/drawing/2014/main" id="{123E8841-D602-92A7-BD00-85A0CFC9FBAE}"/>
                </a:ext>
              </a:extLst>
            </p:cNvPr>
            <p:cNvCxnSpPr>
              <a:cxnSpLocks/>
            </p:cNvCxnSpPr>
            <p:nvPr/>
          </p:nvCxnSpPr>
          <p:spPr>
            <a:xfrm>
              <a:off x="746891" y="445905"/>
              <a:ext cx="171394" cy="1143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Gerader Verbinder 59">
              <a:extLst>
                <a:ext uri="{FF2B5EF4-FFF2-40B4-BE49-F238E27FC236}">
                  <a16:creationId xmlns:a16="http://schemas.microsoft.com/office/drawing/2014/main" id="{F38651FC-613C-BE26-B85E-2EF92A0F4F93}"/>
                </a:ext>
              </a:extLst>
            </p:cNvPr>
            <p:cNvCxnSpPr>
              <a:cxnSpLocks/>
            </p:cNvCxnSpPr>
            <p:nvPr/>
          </p:nvCxnSpPr>
          <p:spPr>
            <a:xfrm flipV="1">
              <a:off x="918285" y="443525"/>
              <a:ext cx="190556" cy="11668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Rechteck 54">
              <a:extLst>
                <a:ext uri="{FF2B5EF4-FFF2-40B4-BE49-F238E27FC236}">
                  <a16:creationId xmlns:a16="http://schemas.microsoft.com/office/drawing/2014/main" id="{59BB2CF9-F7A7-12B4-94B5-7DFD9C3658E7}"/>
                </a:ext>
              </a:extLst>
            </p:cNvPr>
            <p:cNvSpPr/>
            <p:nvPr/>
          </p:nvSpPr>
          <p:spPr>
            <a:xfrm>
              <a:off x="539014" y="297774"/>
              <a:ext cx="758541" cy="169277"/>
            </a:xfrm>
            <a:prstGeom prst="rect">
              <a:avLst/>
            </a:prstGeom>
          </p:spPr>
          <p:txBody>
            <a:bodyPr wrap="none">
              <a:spAutoFit/>
            </a:bodyPr>
            <a:lstStyle/>
            <a:p>
              <a:r>
                <a:rPr lang="de-DE" sz="500" b="1" dirty="0">
                  <a:solidFill>
                    <a:schemeClr val="tx1">
                      <a:lumMod val="50000"/>
                      <a:lumOff val="50000"/>
                    </a:schemeClr>
                  </a:solidFill>
                </a:rPr>
                <a:t>Bestätigungs-Mail</a:t>
              </a:r>
              <a:endParaRPr lang="de-DE" dirty="0"/>
            </a:p>
          </p:txBody>
        </p:sp>
      </p:grpSp>
      <p:cxnSp>
        <p:nvCxnSpPr>
          <p:cNvPr id="56" name="Gerade Verbindung mit Pfeil 55">
            <a:extLst>
              <a:ext uri="{FF2B5EF4-FFF2-40B4-BE49-F238E27FC236}">
                <a16:creationId xmlns:a16="http://schemas.microsoft.com/office/drawing/2014/main" id="{1214B6C0-F954-053A-EF77-52428834CB69}"/>
              </a:ext>
            </a:extLst>
          </p:cNvPr>
          <p:cNvCxnSpPr>
            <a:cxnSpLocks/>
            <a:stCxn id="15" idx="3"/>
            <a:endCxn id="52" idx="1"/>
          </p:cNvCxnSpPr>
          <p:nvPr/>
        </p:nvCxnSpPr>
        <p:spPr>
          <a:xfrm flipV="1">
            <a:off x="2596827" y="4237027"/>
            <a:ext cx="256922" cy="1045"/>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48" name="Gerade Verbindung mit Pfeil 447">
            <a:extLst>
              <a:ext uri="{FF2B5EF4-FFF2-40B4-BE49-F238E27FC236}">
                <a16:creationId xmlns:a16="http://schemas.microsoft.com/office/drawing/2014/main" id="{D6FCECAB-E1C9-B692-959D-DD6D2142245D}"/>
              </a:ext>
            </a:extLst>
          </p:cNvPr>
          <p:cNvCxnSpPr>
            <a:cxnSpLocks/>
            <a:stCxn id="52" idx="3"/>
          </p:cNvCxnSpPr>
          <p:nvPr/>
        </p:nvCxnSpPr>
        <p:spPr>
          <a:xfrm>
            <a:off x="3215699" y="4237027"/>
            <a:ext cx="259328" cy="558"/>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450" name="Gruppieren 449">
            <a:extLst>
              <a:ext uri="{FF2B5EF4-FFF2-40B4-BE49-F238E27FC236}">
                <a16:creationId xmlns:a16="http://schemas.microsoft.com/office/drawing/2014/main" id="{2CC23055-A1F4-496C-9467-CD6D66D88DDD}"/>
              </a:ext>
            </a:extLst>
          </p:cNvPr>
          <p:cNvGrpSpPr/>
          <p:nvPr/>
        </p:nvGrpSpPr>
        <p:grpSpPr>
          <a:xfrm>
            <a:off x="4478924" y="1635586"/>
            <a:ext cx="660758" cy="381493"/>
            <a:chOff x="4241621" y="1158033"/>
            <a:chExt cx="660758" cy="381493"/>
          </a:xfrm>
        </p:grpSpPr>
        <p:grpSp>
          <p:nvGrpSpPr>
            <p:cNvPr id="451" name="Gruppieren 450">
              <a:extLst>
                <a:ext uri="{FF2B5EF4-FFF2-40B4-BE49-F238E27FC236}">
                  <a16:creationId xmlns:a16="http://schemas.microsoft.com/office/drawing/2014/main" id="{C9192EE0-48C3-772E-902B-8B1FDB703BD7}"/>
                </a:ext>
              </a:extLst>
            </p:cNvPr>
            <p:cNvGrpSpPr/>
            <p:nvPr/>
          </p:nvGrpSpPr>
          <p:grpSpPr>
            <a:xfrm>
              <a:off x="4386234" y="1303784"/>
              <a:ext cx="371532" cy="235742"/>
              <a:chOff x="4417475" y="1303784"/>
              <a:chExt cx="371532" cy="235742"/>
            </a:xfrm>
          </p:grpSpPr>
          <p:sp>
            <p:nvSpPr>
              <p:cNvPr id="455" name="Rechteck 454">
                <a:extLst>
                  <a:ext uri="{FF2B5EF4-FFF2-40B4-BE49-F238E27FC236}">
                    <a16:creationId xmlns:a16="http://schemas.microsoft.com/office/drawing/2014/main" id="{9F1AB88B-B95A-69E3-5D2C-A2FB04BAEB11}"/>
                  </a:ext>
                </a:extLst>
              </p:cNvPr>
              <p:cNvSpPr/>
              <p:nvPr/>
            </p:nvSpPr>
            <p:spPr>
              <a:xfrm>
                <a:off x="4417475" y="1306164"/>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cxnSp>
            <p:nvCxnSpPr>
              <p:cNvPr id="456" name="Gerader Verbinder 70">
                <a:extLst>
                  <a:ext uri="{FF2B5EF4-FFF2-40B4-BE49-F238E27FC236}">
                    <a16:creationId xmlns:a16="http://schemas.microsoft.com/office/drawing/2014/main" id="{A8054E87-AE47-1A94-422A-1B1CDA6442BF}"/>
                  </a:ext>
                </a:extLst>
              </p:cNvPr>
              <p:cNvCxnSpPr>
                <a:cxnSpLocks/>
              </p:cNvCxnSpPr>
              <p:nvPr/>
            </p:nvCxnSpPr>
            <p:spPr>
              <a:xfrm>
                <a:off x="4427057" y="1306164"/>
                <a:ext cx="171394" cy="1143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7" name="Gerader Verbinder 71">
                <a:extLst>
                  <a:ext uri="{FF2B5EF4-FFF2-40B4-BE49-F238E27FC236}">
                    <a16:creationId xmlns:a16="http://schemas.microsoft.com/office/drawing/2014/main" id="{2DCCC98E-260E-CA5F-AC03-3F25C01CDAFB}"/>
                  </a:ext>
                </a:extLst>
              </p:cNvPr>
              <p:cNvCxnSpPr>
                <a:cxnSpLocks/>
              </p:cNvCxnSpPr>
              <p:nvPr/>
            </p:nvCxnSpPr>
            <p:spPr>
              <a:xfrm flipV="1">
                <a:off x="4598451" y="1303784"/>
                <a:ext cx="190556" cy="11668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53" name="Rechteck 452">
              <a:extLst>
                <a:ext uri="{FF2B5EF4-FFF2-40B4-BE49-F238E27FC236}">
                  <a16:creationId xmlns:a16="http://schemas.microsoft.com/office/drawing/2014/main" id="{C42085C9-E3E7-48C1-F2D3-FB07436CCC73}"/>
                </a:ext>
              </a:extLst>
            </p:cNvPr>
            <p:cNvSpPr/>
            <p:nvPr/>
          </p:nvSpPr>
          <p:spPr>
            <a:xfrm>
              <a:off x="4241621" y="1158033"/>
              <a:ext cx="660758" cy="169277"/>
            </a:xfrm>
            <a:prstGeom prst="rect">
              <a:avLst/>
            </a:prstGeom>
          </p:spPr>
          <p:txBody>
            <a:bodyPr wrap="none">
              <a:spAutoFit/>
            </a:bodyPr>
            <a:lstStyle/>
            <a:p>
              <a:r>
                <a:rPr lang="de-DE" sz="500" b="1" dirty="0">
                  <a:solidFill>
                    <a:schemeClr val="tx1">
                      <a:lumMod val="50000"/>
                      <a:lumOff val="50000"/>
                    </a:schemeClr>
                  </a:solidFill>
                </a:rPr>
                <a:t>Follow-Up-Mail</a:t>
              </a:r>
              <a:endParaRPr lang="de-DE" dirty="0"/>
            </a:p>
          </p:txBody>
        </p:sp>
      </p:grpSp>
      <p:grpSp>
        <p:nvGrpSpPr>
          <p:cNvPr id="459" name="Gruppieren 458">
            <a:extLst>
              <a:ext uri="{FF2B5EF4-FFF2-40B4-BE49-F238E27FC236}">
                <a16:creationId xmlns:a16="http://schemas.microsoft.com/office/drawing/2014/main" id="{550D8F60-1BDC-3C36-AFEE-90961DECE35F}"/>
              </a:ext>
            </a:extLst>
          </p:cNvPr>
          <p:cNvGrpSpPr/>
          <p:nvPr/>
        </p:nvGrpSpPr>
        <p:grpSpPr>
          <a:xfrm>
            <a:off x="5506951" y="1635586"/>
            <a:ext cx="660758" cy="381493"/>
            <a:chOff x="4241621" y="1158033"/>
            <a:chExt cx="660758" cy="381493"/>
          </a:xfrm>
        </p:grpSpPr>
        <p:grpSp>
          <p:nvGrpSpPr>
            <p:cNvPr id="461" name="Gruppieren 460">
              <a:extLst>
                <a:ext uri="{FF2B5EF4-FFF2-40B4-BE49-F238E27FC236}">
                  <a16:creationId xmlns:a16="http://schemas.microsoft.com/office/drawing/2014/main" id="{41FFD5C9-716A-6361-0AC9-CE20F6F6676A}"/>
                </a:ext>
              </a:extLst>
            </p:cNvPr>
            <p:cNvGrpSpPr/>
            <p:nvPr/>
          </p:nvGrpSpPr>
          <p:grpSpPr>
            <a:xfrm>
              <a:off x="4386234" y="1303784"/>
              <a:ext cx="371532" cy="235742"/>
              <a:chOff x="4417475" y="1303784"/>
              <a:chExt cx="371532" cy="235742"/>
            </a:xfrm>
          </p:grpSpPr>
          <p:sp>
            <p:nvSpPr>
              <p:cNvPr id="463" name="Rechteck 462">
                <a:extLst>
                  <a:ext uri="{FF2B5EF4-FFF2-40B4-BE49-F238E27FC236}">
                    <a16:creationId xmlns:a16="http://schemas.microsoft.com/office/drawing/2014/main" id="{98D34748-371E-2C85-8404-100842885DF1}"/>
                  </a:ext>
                </a:extLst>
              </p:cNvPr>
              <p:cNvSpPr/>
              <p:nvPr/>
            </p:nvSpPr>
            <p:spPr>
              <a:xfrm>
                <a:off x="4417475" y="1306164"/>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cxnSp>
            <p:nvCxnSpPr>
              <p:cNvPr id="465" name="Gerader Verbinder 81">
                <a:extLst>
                  <a:ext uri="{FF2B5EF4-FFF2-40B4-BE49-F238E27FC236}">
                    <a16:creationId xmlns:a16="http://schemas.microsoft.com/office/drawing/2014/main" id="{649C0BF6-7BFF-AFC0-78DC-E1CC4C1BF92C}"/>
                  </a:ext>
                </a:extLst>
              </p:cNvPr>
              <p:cNvCxnSpPr>
                <a:cxnSpLocks/>
              </p:cNvCxnSpPr>
              <p:nvPr/>
            </p:nvCxnSpPr>
            <p:spPr>
              <a:xfrm>
                <a:off x="4427057" y="1306164"/>
                <a:ext cx="171394" cy="1143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6" name="Gerader Verbinder 82">
                <a:extLst>
                  <a:ext uri="{FF2B5EF4-FFF2-40B4-BE49-F238E27FC236}">
                    <a16:creationId xmlns:a16="http://schemas.microsoft.com/office/drawing/2014/main" id="{4CB21595-5284-E18C-97DA-C868AD0B0455}"/>
                  </a:ext>
                </a:extLst>
              </p:cNvPr>
              <p:cNvCxnSpPr>
                <a:cxnSpLocks/>
              </p:cNvCxnSpPr>
              <p:nvPr/>
            </p:nvCxnSpPr>
            <p:spPr>
              <a:xfrm flipV="1">
                <a:off x="4598451" y="1303784"/>
                <a:ext cx="190556" cy="11668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62" name="Rechteck 461">
              <a:extLst>
                <a:ext uri="{FF2B5EF4-FFF2-40B4-BE49-F238E27FC236}">
                  <a16:creationId xmlns:a16="http://schemas.microsoft.com/office/drawing/2014/main" id="{CC348FE4-6920-857C-80B3-DF5FC18F54DF}"/>
                </a:ext>
              </a:extLst>
            </p:cNvPr>
            <p:cNvSpPr/>
            <p:nvPr/>
          </p:nvSpPr>
          <p:spPr>
            <a:xfrm>
              <a:off x="4241621" y="1158033"/>
              <a:ext cx="660758" cy="169277"/>
            </a:xfrm>
            <a:prstGeom prst="rect">
              <a:avLst/>
            </a:prstGeom>
          </p:spPr>
          <p:txBody>
            <a:bodyPr wrap="none">
              <a:spAutoFit/>
            </a:bodyPr>
            <a:lstStyle/>
            <a:p>
              <a:r>
                <a:rPr lang="de-DE" sz="500" b="1" dirty="0">
                  <a:solidFill>
                    <a:schemeClr val="tx1">
                      <a:lumMod val="50000"/>
                      <a:lumOff val="50000"/>
                    </a:schemeClr>
                  </a:solidFill>
                </a:rPr>
                <a:t>Follow-Up-Mail</a:t>
              </a:r>
              <a:endParaRPr lang="de-DE" dirty="0"/>
            </a:p>
          </p:txBody>
        </p:sp>
      </p:grpSp>
      <p:grpSp>
        <p:nvGrpSpPr>
          <p:cNvPr id="467" name="Gruppieren 466">
            <a:extLst>
              <a:ext uri="{FF2B5EF4-FFF2-40B4-BE49-F238E27FC236}">
                <a16:creationId xmlns:a16="http://schemas.microsoft.com/office/drawing/2014/main" id="{12A084FC-6D1F-624C-DE0C-AFA0DB80239C}"/>
              </a:ext>
            </a:extLst>
          </p:cNvPr>
          <p:cNvGrpSpPr/>
          <p:nvPr/>
        </p:nvGrpSpPr>
        <p:grpSpPr>
          <a:xfrm>
            <a:off x="6541215" y="1634737"/>
            <a:ext cx="660758" cy="381493"/>
            <a:chOff x="4241621" y="1158033"/>
            <a:chExt cx="660758" cy="381493"/>
          </a:xfrm>
        </p:grpSpPr>
        <p:grpSp>
          <p:nvGrpSpPr>
            <p:cNvPr id="468" name="Gruppieren 467">
              <a:extLst>
                <a:ext uri="{FF2B5EF4-FFF2-40B4-BE49-F238E27FC236}">
                  <a16:creationId xmlns:a16="http://schemas.microsoft.com/office/drawing/2014/main" id="{38490999-835A-3C40-2CA8-05E1D85A5FAA}"/>
                </a:ext>
              </a:extLst>
            </p:cNvPr>
            <p:cNvGrpSpPr/>
            <p:nvPr/>
          </p:nvGrpSpPr>
          <p:grpSpPr>
            <a:xfrm>
              <a:off x="4386234" y="1303784"/>
              <a:ext cx="371532" cy="235742"/>
              <a:chOff x="4417475" y="1303784"/>
              <a:chExt cx="371532" cy="235742"/>
            </a:xfrm>
          </p:grpSpPr>
          <p:sp>
            <p:nvSpPr>
              <p:cNvPr id="470" name="Rechteck 469">
                <a:extLst>
                  <a:ext uri="{FF2B5EF4-FFF2-40B4-BE49-F238E27FC236}">
                    <a16:creationId xmlns:a16="http://schemas.microsoft.com/office/drawing/2014/main" id="{86ED53D3-1447-3BB9-F01E-317C9D95B409}"/>
                  </a:ext>
                </a:extLst>
              </p:cNvPr>
              <p:cNvSpPr/>
              <p:nvPr/>
            </p:nvSpPr>
            <p:spPr>
              <a:xfrm>
                <a:off x="4417475" y="1306164"/>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cxnSp>
            <p:nvCxnSpPr>
              <p:cNvPr id="471" name="Gerader Verbinder 87">
                <a:extLst>
                  <a:ext uri="{FF2B5EF4-FFF2-40B4-BE49-F238E27FC236}">
                    <a16:creationId xmlns:a16="http://schemas.microsoft.com/office/drawing/2014/main" id="{1642AAE3-1983-A936-4251-BBCF3484F47C}"/>
                  </a:ext>
                </a:extLst>
              </p:cNvPr>
              <p:cNvCxnSpPr>
                <a:cxnSpLocks/>
              </p:cNvCxnSpPr>
              <p:nvPr/>
            </p:nvCxnSpPr>
            <p:spPr>
              <a:xfrm>
                <a:off x="4427057" y="1306164"/>
                <a:ext cx="171394" cy="1143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2" name="Gerader Verbinder 88">
                <a:extLst>
                  <a:ext uri="{FF2B5EF4-FFF2-40B4-BE49-F238E27FC236}">
                    <a16:creationId xmlns:a16="http://schemas.microsoft.com/office/drawing/2014/main" id="{35E75DE9-90CF-25F3-6BB9-0E7B887ABCAF}"/>
                  </a:ext>
                </a:extLst>
              </p:cNvPr>
              <p:cNvCxnSpPr>
                <a:cxnSpLocks/>
              </p:cNvCxnSpPr>
              <p:nvPr/>
            </p:nvCxnSpPr>
            <p:spPr>
              <a:xfrm flipV="1">
                <a:off x="4598451" y="1303784"/>
                <a:ext cx="190556" cy="11668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69" name="Rechteck 468">
              <a:extLst>
                <a:ext uri="{FF2B5EF4-FFF2-40B4-BE49-F238E27FC236}">
                  <a16:creationId xmlns:a16="http://schemas.microsoft.com/office/drawing/2014/main" id="{0A0CD3A4-772A-59FD-6249-AF7AC647B851}"/>
                </a:ext>
              </a:extLst>
            </p:cNvPr>
            <p:cNvSpPr/>
            <p:nvPr/>
          </p:nvSpPr>
          <p:spPr>
            <a:xfrm>
              <a:off x="4241621" y="1158033"/>
              <a:ext cx="660758" cy="169277"/>
            </a:xfrm>
            <a:prstGeom prst="rect">
              <a:avLst/>
            </a:prstGeom>
          </p:spPr>
          <p:txBody>
            <a:bodyPr wrap="none">
              <a:spAutoFit/>
            </a:bodyPr>
            <a:lstStyle/>
            <a:p>
              <a:r>
                <a:rPr lang="de-DE" sz="500" b="1" dirty="0">
                  <a:solidFill>
                    <a:schemeClr val="tx1">
                      <a:lumMod val="50000"/>
                      <a:lumOff val="50000"/>
                    </a:schemeClr>
                  </a:solidFill>
                </a:rPr>
                <a:t>Follow-Up-Mail</a:t>
              </a:r>
              <a:endParaRPr lang="de-DE" dirty="0"/>
            </a:p>
          </p:txBody>
        </p:sp>
      </p:grpSp>
      <p:cxnSp>
        <p:nvCxnSpPr>
          <p:cNvPr id="473" name="Gerade Verbindung mit Pfeil 472">
            <a:extLst>
              <a:ext uri="{FF2B5EF4-FFF2-40B4-BE49-F238E27FC236}">
                <a16:creationId xmlns:a16="http://schemas.microsoft.com/office/drawing/2014/main" id="{F8DDC93C-B222-0186-F31C-823A3A24A8C9}"/>
              </a:ext>
            </a:extLst>
          </p:cNvPr>
          <p:cNvCxnSpPr>
            <a:stCxn id="455" idx="2"/>
            <a:endCxn id="16" idx="0"/>
          </p:cNvCxnSpPr>
          <p:nvPr/>
        </p:nvCxnSpPr>
        <p:spPr>
          <a:xfrm>
            <a:off x="4804512" y="2017079"/>
            <a:ext cx="1382" cy="149464"/>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74" name="Gerade Verbindung mit Pfeil 473">
            <a:extLst>
              <a:ext uri="{FF2B5EF4-FFF2-40B4-BE49-F238E27FC236}">
                <a16:creationId xmlns:a16="http://schemas.microsoft.com/office/drawing/2014/main" id="{E9488294-43F7-4232-8255-50AA09F6DCC3}"/>
              </a:ext>
            </a:extLst>
          </p:cNvPr>
          <p:cNvCxnSpPr>
            <a:stCxn id="463" idx="2"/>
            <a:endCxn id="17" idx="0"/>
          </p:cNvCxnSpPr>
          <p:nvPr/>
        </p:nvCxnSpPr>
        <p:spPr>
          <a:xfrm>
            <a:off x="5832539" y="2017079"/>
            <a:ext cx="4592" cy="149464"/>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75" name="Gerade Verbindung mit Pfeil 474">
            <a:extLst>
              <a:ext uri="{FF2B5EF4-FFF2-40B4-BE49-F238E27FC236}">
                <a16:creationId xmlns:a16="http://schemas.microsoft.com/office/drawing/2014/main" id="{FA0DEA92-E659-49CF-194A-B788773DFB7B}"/>
              </a:ext>
            </a:extLst>
          </p:cNvPr>
          <p:cNvCxnSpPr>
            <a:cxnSpLocks/>
            <a:stCxn id="470" idx="2"/>
          </p:cNvCxnSpPr>
          <p:nvPr/>
        </p:nvCxnSpPr>
        <p:spPr>
          <a:xfrm>
            <a:off x="6866803" y="2016230"/>
            <a:ext cx="4404" cy="149464"/>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476" name="Grafik 475">
            <a:extLst>
              <a:ext uri="{FF2B5EF4-FFF2-40B4-BE49-F238E27FC236}">
                <a16:creationId xmlns:a16="http://schemas.microsoft.com/office/drawing/2014/main" id="{3782EDF1-EF85-CD6A-B2C6-403C79611814}"/>
              </a:ext>
            </a:extLst>
          </p:cNvPr>
          <p:cNvPicPr>
            <a:picLocks noChangeAspect="1"/>
          </p:cNvPicPr>
          <p:nvPr/>
        </p:nvPicPr>
        <p:blipFill>
          <a:blip r:embed="rId8"/>
          <a:stretch>
            <a:fillRect/>
          </a:stretch>
        </p:blipFill>
        <p:spPr>
          <a:xfrm>
            <a:off x="2597309" y="2158257"/>
            <a:ext cx="878200" cy="1048760"/>
          </a:xfrm>
          <a:prstGeom prst="rect">
            <a:avLst/>
          </a:prstGeom>
        </p:spPr>
      </p:pic>
      <p:cxnSp>
        <p:nvCxnSpPr>
          <p:cNvPr id="477" name="Verbinder: gewinkelt 451">
            <a:extLst>
              <a:ext uri="{FF2B5EF4-FFF2-40B4-BE49-F238E27FC236}">
                <a16:creationId xmlns:a16="http://schemas.microsoft.com/office/drawing/2014/main" id="{0B27F3DD-E9B7-AE58-7951-C1B5D2C90DC2}"/>
              </a:ext>
            </a:extLst>
          </p:cNvPr>
          <p:cNvCxnSpPr>
            <a:stCxn id="55" idx="0"/>
            <a:endCxn id="476" idx="2"/>
          </p:cNvCxnSpPr>
          <p:nvPr/>
        </p:nvCxnSpPr>
        <p:spPr>
          <a:xfrm rot="5400000" flipH="1" flipV="1">
            <a:off x="2652968" y="3588774"/>
            <a:ext cx="765198" cy="1684"/>
          </a:xfrm>
          <a:prstGeom prst="bentConnector3">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78" name="Verbinder: gewinkelt 453">
            <a:extLst>
              <a:ext uri="{FF2B5EF4-FFF2-40B4-BE49-F238E27FC236}">
                <a16:creationId xmlns:a16="http://schemas.microsoft.com/office/drawing/2014/main" id="{3573C8B1-1F84-56EF-9814-61C78C1BBF2D}"/>
              </a:ext>
            </a:extLst>
          </p:cNvPr>
          <p:cNvCxnSpPr>
            <a:stCxn id="476" idx="0"/>
            <a:endCxn id="455" idx="1"/>
          </p:cNvCxnSpPr>
          <p:nvPr/>
        </p:nvCxnSpPr>
        <p:spPr>
          <a:xfrm rot="5400000" flipH="1" flipV="1">
            <a:off x="3701044" y="1235764"/>
            <a:ext cx="257859" cy="1587128"/>
          </a:xfrm>
          <a:prstGeom prst="bentConnector2">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479" name="Gruppieren 478">
            <a:extLst>
              <a:ext uri="{FF2B5EF4-FFF2-40B4-BE49-F238E27FC236}">
                <a16:creationId xmlns:a16="http://schemas.microsoft.com/office/drawing/2014/main" id="{D917328B-2422-FC21-215E-9FC68A6859A3}"/>
              </a:ext>
            </a:extLst>
          </p:cNvPr>
          <p:cNvGrpSpPr/>
          <p:nvPr/>
        </p:nvGrpSpPr>
        <p:grpSpPr>
          <a:xfrm>
            <a:off x="4536929" y="1060502"/>
            <a:ext cx="559769" cy="381493"/>
            <a:chOff x="2059182" y="297774"/>
            <a:chExt cx="559769" cy="381493"/>
          </a:xfrm>
        </p:grpSpPr>
        <p:sp>
          <p:nvSpPr>
            <p:cNvPr id="480" name="Rechteck 479">
              <a:extLst>
                <a:ext uri="{FF2B5EF4-FFF2-40B4-BE49-F238E27FC236}">
                  <a16:creationId xmlns:a16="http://schemas.microsoft.com/office/drawing/2014/main" id="{FBB6A27F-648F-6CF7-DEB5-CA827A7A8F06}"/>
                </a:ext>
              </a:extLst>
            </p:cNvPr>
            <p:cNvSpPr/>
            <p:nvPr/>
          </p:nvSpPr>
          <p:spPr>
            <a:xfrm>
              <a:off x="2059182" y="297774"/>
              <a:ext cx="559769" cy="169277"/>
            </a:xfrm>
            <a:prstGeom prst="rect">
              <a:avLst/>
            </a:prstGeom>
          </p:spPr>
          <p:txBody>
            <a:bodyPr wrap="none">
              <a:spAutoFit/>
            </a:bodyPr>
            <a:lstStyle/>
            <a:p>
              <a:r>
                <a:rPr lang="de-DE" sz="500" b="1" dirty="0">
                  <a:solidFill>
                    <a:schemeClr val="tx1">
                      <a:lumMod val="50000"/>
                      <a:lumOff val="50000"/>
                    </a:schemeClr>
                  </a:solidFill>
                </a:rPr>
                <a:t>Retargeting</a:t>
              </a:r>
              <a:endParaRPr lang="de-DE" dirty="0"/>
            </a:p>
          </p:txBody>
        </p:sp>
        <p:grpSp>
          <p:nvGrpSpPr>
            <p:cNvPr id="481" name="Gruppieren 480">
              <a:extLst>
                <a:ext uri="{FF2B5EF4-FFF2-40B4-BE49-F238E27FC236}">
                  <a16:creationId xmlns:a16="http://schemas.microsoft.com/office/drawing/2014/main" id="{FE1F9221-D555-CDDF-4274-2082F5B31290}"/>
                </a:ext>
              </a:extLst>
            </p:cNvPr>
            <p:cNvGrpSpPr/>
            <p:nvPr/>
          </p:nvGrpSpPr>
          <p:grpSpPr>
            <a:xfrm>
              <a:off x="2158092" y="445905"/>
              <a:ext cx="361950" cy="233362"/>
              <a:chOff x="2203795" y="445905"/>
              <a:chExt cx="361950" cy="233362"/>
            </a:xfrm>
          </p:grpSpPr>
          <p:sp>
            <p:nvSpPr>
              <p:cNvPr id="482" name="Rechteck 481">
                <a:extLst>
                  <a:ext uri="{FF2B5EF4-FFF2-40B4-BE49-F238E27FC236}">
                    <a16:creationId xmlns:a16="http://schemas.microsoft.com/office/drawing/2014/main" id="{C4551CDB-B9FF-8951-F708-74AABBA4EDDB}"/>
                  </a:ext>
                </a:extLst>
              </p:cNvPr>
              <p:cNvSpPr/>
              <p:nvPr/>
            </p:nvSpPr>
            <p:spPr>
              <a:xfrm>
                <a:off x="2203795" y="445905"/>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483" name="Rechteck 482">
                <a:extLst>
                  <a:ext uri="{FF2B5EF4-FFF2-40B4-BE49-F238E27FC236}">
                    <a16:creationId xmlns:a16="http://schemas.microsoft.com/office/drawing/2014/main" id="{7F41BA15-CE75-C3F7-3A68-27FD10679964}"/>
                  </a:ext>
                </a:extLst>
              </p:cNvPr>
              <p:cNvSpPr/>
              <p:nvPr/>
            </p:nvSpPr>
            <p:spPr>
              <a:xfrm>
                <a:off x="2258798" y="508310"/>
                <a:ext cx="105783" cy="103790"/>
              </a:xfrm>
              <a:prstGeom prst="rect">
                <a:avLst/>
              </a:prstGeom>
              <a:solidFill>
                <a:schemeClr val="bg1">
                  <a:lumMod val="5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nvGrpSpPr>
              <p:cNvPr id="484" name="Gruppieren 483">
                <a:extLst>
                  <a:ext uri="{FF2B5EF4-FFF2-40B4-BE49-F238E27FC236}">
                    <a16:creationId xmlns:a16="http://schemas.microsoft.com/office/drawing/2014/main" id="{B5A8ADB0-A53B-68D8-9127-DA901FBA1694}"/>
                  </a:ext>
                </a:extLst>
              </p:cNvPr>
              <p:cNvGrpSpPr/>
              <p:nvPr/>
            </p:nvGrpSpPr>
            <p:grpSpPr>
              <a:xfrm>
                <a:off x="2409376" y="515846"/>
                <a:ext cx="103569" cy="88717"/>
                <a:chOff x="2657475" y="508310"/>
                <a:chExt cx="103569" cy="88717"/>
              </a:xfrm>
            </p:grpSpPr>
            <p:cxnSp>
              <p:nvCxnSpPr>
                <p:cNvPr id="485" name="Gerader Verbinder 107">
                  <a:extLst>
                    <a:ext uri="{FF2B5EF4-FFF2-40B4-BE49-F238E27FC236}">
                      <a16:creationId xmlns:a16="http://schemas.microsoft.com/office/drawing/2014/main" id="{91B0698A-8054-C35E-52A5-9D536BB4C5BD}"/>
                    </a:ext>
                  </a:extLst>
                </p:cNvPr>
                <p:cNvCxnSpPr/>
                <p:nvPr/>
              </p:nvCxnSpPr>
              <p:spPr>
                <a:xfrm>
                  <a:off x="2657475" y="508310"/>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6" name="Gerader Verbinder 108">
                  <a:extLst>
                    <a:ext uri="{FF2B5EF4-FFF2-40B4-BE49-F238E27FC236}">
                      <a16:creationId xmlns:a16="http://schemas.microsoft.com/office/drawing/2014/main" id="{23C3ECE2-99F0-AF4C-0EC1-EBE091C2C3D6}"/>
                    </a:ext>
                  </a:extLst>
                </p:cNvPr>
                <p:cNvCxnSpPr/>
                <p:nvPr/>
              </p:nvCxnSpPr>
              <p:spPr>
                <a:xfrm>
                  <a:off x="2657475" y="552668"/>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8" name="Gerader Verbinder 109">
                  <a:extLst>
                    <a:ext uri="{FF2B5EF4-FFF2-40B4-BE49-F238E27FC236}">
                      <a16:creationId xmlns:a16="http://schemas.microsoft.com/office/drawing/2014/main" id="{BBF74657-DCDF-6502-6C9C-F2E3BD3C42A5}"/>
                    </a:ext>
                  </a:extLst>
                </p:cNvPr>
                <p:cNvCxnSpPr>
                  <a:cxnSpLocks/>
                </p:cNvCxnSpPr>
                <p:nvPr/>
              </p:nvCxnSpPr>
              <p:spPr>
                <a:xfrm>
                  <a:off x="2657475" y="597027"/>
                  <a:ext cx="7143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489" name="Gruppieren 488">
            <a:extLst>
              <a:ext uri="{FF2B5EF4-FFF2-40B4-BE49-F238E27FC236}">
                <a16:creationId xmlns:a16="http://schemas.microsoft.com/office/drawing/2014/main" id="{06127417-78CC-69CF-EB24-C5C07BB2B010}"/>
              </a:ext>
            </a:extLst>
          </p:cNvPr>
          <p:cNvGrpSpPr/>
          <p:nvPr/>
        </p:nvGrpSpPr>
        <p:grpSpPr>
          <a:xfrm>
            <a:off x="5560165" y="1062474"/>
            <a:ext cx="559769" cy="381493"/>
            <a:chOff x="2059182" y="297774"/>
            <a:chExt cx="559769" cy="381493"/>
          </a:xfrm>
        </p:grpSpPr>
        <p:sp>
          <p:nvSpPr>
            <p:cNvPr id="490" name="Rechteck 489">
              <a:extLst>
                <a:ext uri="{FF2B5EF4-FFF2-40B4-BE49-F238E27FC236}">
                  <a16:creationId xmlns:a16="http://schemas.microsoft.com/office/drawing/2014/main" id="{6BBACBFE-CAA0-AE3D-CEFA-B9227D885609}"/>
                </a:ext>
              </a:extLst>
            </p:cNvPr>
            <p:cNvSpPr/>
            <p:nvPr/>
          </p:nvSpPr>
          <p:spPr>
            <a:xfrm>
              <a:off x="2059182" y="297774"/>
              <a:ext cx="559769" cy="169277"/>
            </a:xfrm>
            <a:prstGeom prst="rect">
              <a:avLst/>
            </a:prstGeom>
          </p:spPr>
          <p:txBody>
            <a:bodyPr wrap="none">
              <a:spAutoFit/>
            </a:bodyPr>
            <a:lstStyle/>
            <a:p>
              <a:r>
                <a:rPr lang="de-DE" sz="500" b="1" dirty="0">
                  <a:solidFill>
                    <a:schemeClr val="tx1">
                      <a:lumMod val="50000"/>
                      <a:lumOff val="50000"/>
                    </a:schemeClr>
                  </a:solidFill>
                </a:rPr>
                <a:t>Retargeting</a:t>
              </a:r>
              <a:endParaRPr lang="de-DE" dirty="0"/>
            </a:p>
          </p:txBody>
        </p:sp>
        <p:grpSp>
          <p:nvGrpSpPr>
            <p:cNvPr id="491" name="Gruppieren 490">
              <a:extLst>
                <a:ext uri="{FF2B5EF4-FFF2-40B4-BE49-F238E27FC236}">
                  <a16:creationId xmlns:a16="http://schemas.microsoft.com/office/drawing/2014/main" id="{9CC745EA-ADDE-52D3-8F5D-274AAFF0EC63}"/>
                </a:ext>
              </a:extLst>
            </p:cNvPr>
            <p:cNvGrpSpPr/>
            <p:nvPr/>
          </p:nvGrpSpPr>
          <p:grpSpPr>
            <a:xfrm>
              <a:off x="2158092" y="445905"/>
              <a:ext cx="361950" cy="233362"/>
              <a:chOff x="2203795" y="445905"/>
              <a:chExt cx="361950" cy="233362"/>
            </a:xfrm>
          </p:grpSpPr>
          <p:sp>
            <p:nvSpPr>
              <p:cNvPr id="492" name="Rechteck 491">
                <a:extLst>
                  <a:ext uri="{FF2B5EF4-FFF2-40B4-BE49-F238E27FC236}">
                    <a16:creationId xmlns:a16="http://schemas.microsoft.com/office/drawing/2014/main" id="{3072A457-D22A-BE70-2B7D-FA5D1439A100}"/>
                  </a:ext>
                </a:extLst>
              </p:cNvPr>
              <p:cNvSpPr/>
              <p:nvPr/>
            </p:nvSpPr>
            <p:spPr>
              <a:xfrm>
                <a:off x="2203795" y="445905"/>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493" name="Rechteck 492">
                <a:extLst>
                  <a:ext uri="{FF2B5EF4-FFF2-40B4-BE49-F238E27FC236}">
                    <a16:creationId xmlns:a16="http://schemas.microsoft.com/office/drawing/2014/main" id="{FBD6D69D-4FE7-0AED-50A6-BA6DD1FC8AAF}"/>
                  </a:ext>
                </a:extLst>
              </p:cNvPr>
              <p:cNvSpPr/>
              <p:nvPr/>
            </p:nvSpPr>
            <p:spPr>
              <a:xfrm>
                <a:off x="2258798" y="508310"/>
                <a:ext cx="105783" cy="103790"/>
              </a:xfrm>
              <a:prstGeom prst="rect">
                <a:avLst/>
              </a:prstGeom>
              <a:solidFill>
                <a:schemeClr val="bg1">
                  <a:lumMod val="5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nvGrpSpPr>
              <p:cNvPr id="494" name="Gruppieren 493">
                <a:extLst>
                  <a:ext uri="{FF2B5EF4-FFF2-40B4-BE49-F238E27FC236}">
                    <a16:creationId xmlns:a16="http://schemas.microsoft.com/office/drawing/2014/main" id="{D0C57ED8-7293-3D0D-156F-B5D1A70D6498}"/>
                  </a:ext>
                </a:extLst>
              </p:cNvPr>
              <p:cNvGrpSpPr/>
              <p:nvPr/>
            </p:nvGrpSpPr>
            <p:grpSpPr>
              <a:xfrm>
                <a:off x="2409376" y="515846"/>
                <a:ext cx="103569" cy="88717"/>
                <a:chOff x="2657475" y="508310"/>
                <a:chExt cx="103569" cy="88717"/>
              </a:xfrm>
            </p:grpSpPr>
            <p:cxnSp>
              <p:nvCxnSpPr>
                <p:cNvPr id="495" name="Gerader Verbinder 116">
                  <a:extLst>
                    <a:ext uri="{FF2B5EF4-FFF2-40B4-BE49-F238E27FC236}">
                      <a16:creationId xmlns:a16="http://schemas.microsoft.com/office/drawing/2014/main" id="{E0411613-5A68-C3F4-27E4-F112509C7B22}"/>
                    </a:ext>
                  </a:extLst>
                </p:cNvPr>
                <p:cNvCxnSpPr/>
                <p:nvPr/>
              </p:nvCxnSpPr>
              <p:spPr>
                <a:xfrm>
                  <a:off x="2657475" y="508310"/>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6" name="Gerader Verbinder 117">
                  <a:extLst>
                    <a:ext uri="{FF2B5EF4-FFF2-40B4-BE49-F238E27FC236}">
                      <a16:creationId xmlns:a16="http://schemas.microsoft.com/office/drawing/2014/main" id="{BB193AF0-3245-8467-58C1-DC45F1E34383}"/>
                    </a:ext>
                  </a:extLst>
                </p:cNvPr>
                <p:cNvCxnSpPr/>
                <p:nvPr/>
              </p:nvCxnSpPr>
              <p:spPr>
                <a:xfrm>
                  <a:off x="2657475" y="552668"/>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7" name="Gerader Verbinder 118">
                  <a:extLst>
                    <a:ext uri="{FF2B5EF4-FFF2-40B4-BE49-F238E27FC236}">
                      <a16:creationId xmlns:a16="http://schemas.microsoft.com/office/drawing/2014/main" id="{C408BBDA-F324-2587-98D2-9CB9EA8EF1B7}"/>
                    </a:ext>
                  </a:extLst>
                </p:cNvPr>
                <p:cNvCxnSpPr>
                  <a:cxnSpLocks/>
                </p:cNvCxnSpPr>
                <p:nvPr/>
              </p:nvCxnSpPr>
              <p:spPr>
                <a:xfrm>
                  <a:off x="2657475" y="597027"/>
                  <a:ext cx="7143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498" name="Gruppieren 497">
            <a:extLst>
              <a:ext uri="{FF2B5EF4-FFF2-40B4-BE49-F238E27FC236}">
                <a16:creationId xmlns:a16="http://schemas.microsoft.com/office/drawing/2014/main" id="{D478CBEF-921C-4825-A591-962B8E1664E8}"/>
              </a:ext>
            </a:extLst>
          </p:cNvPr>
          <p:cNvGrpSpPr/>
          <p:nvPr/>
        </p:nvGrpSpPr>
        <p:grpSpPr>
          <a:xfrm>
            <a:off x="6590702" y="1056885"/>
            <a:ext cx="559769" cy="381493"/>
            <a:chOff x="2059182" y="297774"/>
            <a:chExt cx="559769" cy="381493"/>
          </a:xfrm>
        </p:grpSpPr>
        <p:sp>
          <p:nvSpPr>
            <p:cNvPr id="499" name="Rechteck 498">
              <a:extLst>
                <a:ext uri="{FF2B5EF4-FFF2-40B4-BE49-F238E27FC236}">
                  <a16:creationId xmlns:a16="http://schemas.microsoft.com/office/drawing/2014/main" id="{28660285-2FEE-9195-E299-05F88E4629AC}"/>
                </a:ext>
              </a:extLst>
            </p:cNvPr>
            <p:cNvSpPr/>
            <p:nvPr/>
          </p:nvSpPr>
          <p:spPr>
            <a:xfrm>
              <a:off x="2059182" y="297774"/>
              <a:ext cx="559769" cy="169277"/>
            </a:xfrm>
            <a:prstGeom prst="rect">
              <a:avLst/>
            </a:prstGeom>
          </p:spPr>
          <p:txBody>
            <a:bodyPr wrap="none">
              <a:spAutoFit/>
            </a:bodyPr>
            <a:lstStyle/>
            <a:p>
              <a:r>
                <a:rPr lang="de-DE" sz="500" b="1" dirty="0">
                  <a:solidFill>
                    <a:schemeClr val="tx1">
                      <a:lumMod val="50000"/>
                      <a:lumOff val="50000"/>
                    </a:schemeClr>
                  </a:solidFill>
                </a:rPr>
                <a:t>Retargeting</a:t>
              </a:r>
              <a:endParaRPr lang="de-DE" dirty="0"/>
            </a:p>
          </p:txBody>
        </p:sp>
        <p:grpSp>
          <p:nvGrpSpPr>
            <p:cNvPr id="500" name="Gruppieren 499">
              <a:extLst>
                <a:ext uri="{FF2B5EF4-FFF2-40B4-BE49-F238E27FC236}">
                  <a16:creationId xmlns:a16="http://schemas.microsoft.com/office/drawing/2014/main" id="{F1DEFB81-6D56-40C3-8443-9A2236DC6653}"/>
                </a:ext>
              </a:extLst>
            </p:cNvPr>
            <p:cNvGrpSpPr/>
            <p:nvPr/>
          </p:nvGrpSpPr>
          <p:grpSpPr>
            <a:xfrm>
              <a:off x="2158092" y="445905"/>
              <a:ext cx="361950" cy="233362"/>
              <a:chOff x="2203795" y="445905"/>
              <a:chExt cx="361950" cy="233362"/>
            </a:xfrm>
          </p:grpSpPr>
          <p:sp>
            <p:nvSpPr>
              <p:cNvPr id="501" name="Rechteck 500">
                <a:extLst>
                  <a:ext uri="{FF2B5EF4-FFF2-40B4-BE49-F238E27FC236}">
                    <a16:creationId xmlns:a16="http://schemas.microsoft.com/office/drawing/2014/main" id="{E33AFBEA-1E47-5E66-A54F-9DDA77FDB762}"/>
                  </a:ext>
                </a:extLst>
              </p:cNvPr>
              <p:cNvSpPr/>
              <p:nvPr/>
            </p:nvSpPr>
            <p:spPr>
              <a:xfrm>
                <a:off x="2203795" y="445905"/>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502" name="Rechteck 501">
                <a:extLst>
                  <a:ext uri="{FF2B5EF4-FFF2-40B4-BE49-F238E27FC236}">
                    <a16:creationId xmlns:a16="http://schemas.microsoft.com/office/drawing/2014/main" id="{4268058A-0671-FA40-D017-69332661EEF4}"/>
                  </a:ext>
                </a:extLst>
              </p:cNvPr>
              <p:cNvSpPr/>
              <p:nvPr/>
            </p:nvSpPr>
            <p:spPr>
              <a:xfrm>
                <a:off x="2258798" y="508310"/>
                <a:ext cx="105783" cy="103790"/>
              </a:xfrm>
              <a:prstGeom prst="rect">
                <a:avLst/>
              </a:prstGeom>
              <a:solidFill>
                <a:schemeClr val="bg1">
                  <a:lumMod val="5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nvGrpSpPr>
              <p:cNvPr id="503" name="Gruppieren 502">
                <a:extLst>
                  <a:ext uri="{FF2B5EF4-FFF2-40B4-BE49-F238E27FC236}">
                    <a16:creationId xmlns:a16="http://schemas.microsoft.com/office/drawing/2014/main" id="{A6E8190C-5714-7EBA-FC51-1BCAAE0A3D65}"/>
                  </a:ext>
                </a:extLst>
              </p:cNvPr>
              <p:cNvGrpSpPr/>
              <p:nvPr/>
            </p:nvGrpSpPr>
            <p:grpSpPr>
              <a:xfrm>
                <a:off x="2409376" y="515846"/>
                <a:ext cx="103569" cy="88717"/>
                <a:chOff x="2657475" y="508310"/>
                <a:chExt cx="103569" cy="88717"/>
              </a:xfrm>
            </p:grpSpPr>
            <p:cxnSp>
              <p:nvCxnSpPr>
                <p:cNvPr id="504" name="Gerader Verbinder 125">
                  <a:extLst>
                    <a:ext uri="{FF2B5EF4-FFF2-40B4-BE49-F238E27FC236}">
                      <a16:creationId xmlns:a16="http://schemas.microsoft.com/office/drawing/2014/main" id="{23F5679C-FAC8-C102-AA66-2B81AE87D34E}"/>
                    </a:ext>
                  </a:extLst>
                </p:cNvPr>
                <p:cNvCxnSpPr/>
                <p:nvPr/>
              </p:nvCxnSpPr>
              <p:spPr>
                <a:xfrm>
                  <a:off x="2657475" y="508310"/>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5" name="Gerader Verbinder 126">
                  <a:extLst>
                    <a:ext uri="{FF2B5EF4-FFF2-40B4-BE49-F238E27FC236}">
                      <a16:creationId xmlns:a16="http://schemas.microsoft.com/office/drawing/2014/main" id="{07DA5CF2-D12E-9030-A90B-EDF6EA7A3F49}"/>
                    </a:ext>
                  </a:extLst>
                </p:cNvPr>
                <p:cNvCxnSpPr/>
                <p:nvPr/>
              </p:nvCxnSpPr>
              <p:spPr>
                <a:xfrm>
                  <a:off x="2657475" y="552668"/>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6" name="Gerader Verbinder 127">
                  <a:extLst>
                    <a:ext uri="{FF2B5EF4-FFF2-40B4-BE49-F238E27FC236}">
                      <a16:creationId xmlns:a16="http://schemas.microsoft.com/office/drawing/2014/main" id="{05DF4253-B27D-C8CB-057E-6560E5E1678F}"/>
                    </a:ext>
                  </a:extLst>
                </p:cNvPr>
                <p:cNvCxnSpPr>
                  <a:cxnSpLocks/>
                </p:cNvCxnSpPr>
                <p:nvPr/>
              </p:nvCxnSpPr>
              <p:spPr>
                <a:xfrm>
                  <a:off x="2657475" y="597027"/>
                  <a:ext cx="7143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507" name="Verbinder: gewinkelt 128">
            <a:extLst>
              <a:ext uri="{FF2B5EF4-FFF2-40B4-BE49-F238E27FC236}">
                <a16:creationId xmlns:a16="http://schemas.microsoft.com/office/drawing/2014/main" id="{6FA4C34D-2727-00A1-CD04-5226BC4C7A8E}"/>
              </a:ext>
            </a:extLst>
          </p:cNvPr>
          <p:cNvCxnSpPr>
            <a:cxnSpLocks/>
            <a:stCxn id="476" idx="0"/>
            <a:endCxn id="482" idx="1"/>
          </p:cNvCxnSpPr>
          <p:nvPr/>
        </p:nvCxnSpPr>
        <p:spPr>
          <a:xfrm rot="5400000" flipH="1" flipV="1">
            <a:off x="3419653" y="942071"/>
            <a:ext cx="832943" cy="1599430"/>
          </a:xfrm>
          <a:prstGeom prst="bentConnector2">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08" name="Gerade Verbindung mit Pfeil 507">
            <a:extLst>
              <a:ext uri="{FF2B5EF4-FFF2-40B4-BE49-F238E27FC236}">
                <a16:creationId xmlns:a16="http://schemas.microsoft.com/office/drawing/2014/main" id="{D51DB32E-7A60-B956-338E-77EEDC5030CD}"/>
              </a:ext>
            </a:extLst>
          </p:cNvPr>
          <p:cNvCxnSpPr>
            <a:stCxn id="482" idx="3"/>
            <a:endCxn id="492" idx="1"/>
          </p:cNvCxnSpPr>
          <p:nvPr/>
        </p:nvCxnSpPr>
        <p:spPr>
          <a:xfrm>
            <a:off x="4997789" y="1325314"/>
            <a:ext cx="661286" cy="1972"/>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09" name="Gerade Verbindung mit Pfeil 508">
            <a:extLst>
              <a:ext uri="{FF2B5EF4-FFF2-40B4-BE49-F238E27FC236}">
                <a16:creationId xmlns:a16="http://schemas.microsoft.com/office/drawing/2014/main" id="{B0E19A75-C4F2-8E8C-00C7-F86E308461D2}"/>
              </a:ext>
            </a:extLst>
          </p:cNvPr>
          <p:cNvCxnSpPr>
            <a:stCxn id="492" idx="3"/>
            <a:endCxn id="501" idx="1"/>
          </p:cNvCxnSpPr>
          <p:nvPr/>
        </p:nvCxnSpPr>
        <p:spPr>
          <a:xfrm flipV="1">
            <a:off x="6021025" y="1321697"/>
            <a:ext cx="668587" cy="5589"/>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10" name="Gerader Verbinder 463">
            <a:extLst>
              <a:ext uri="{FF2B5EF4-FFF2-40B4-BE49-F238E27FC236}">
                <a16:creationId xmlns:a16="http://schemas.microsoft.com/office/drawing/2014/main" id="{C12BD624-8E20-EE26-10B6-E8B2B8AF5215}"/>
              </a:ext>
            </a:extLst>
          </p:cNvPr>
          <p:cNvCxnSpPr>
            <a:cxnSpLocks/>
            <a:stCxn id="482" idx="2"/>
          </p:cNvCxnSpPr>
          <p:nvPr/>
        </p:nvCxnSpPr>
        <p:spPr>
          <a:xfrm>
            <a:off x="4816814" y="1441995"/>
            <a:ext cx="1163" cy="193591"/>
          </a:xfrm>
          <a:prstGeom prst="line">
            <a:avLst/>
          </a:prstGeom>
          <a:ln w="9525">
            <a:solidFill>
              <a:schemeClr val="tx1">
                <a:lumMod val="50000"/>
                <a:lumOff val="5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1" name="Gerader Verbinder 141">
            <a:extLst>
              <a:ext uri="{FF2B5EF4-FFF2-40B4-BE49-F238E27FC236}">
                <a16:creationId xmlns:a16="http://schemas.microsoft.com/office/drawing/2014/main" id="{6169E405-A016-59F1-D87B-4598A708FCBA}"/>
              </a:ext>
            </a:extLst>
          </p:cNvPr>
          <p:cNvCxnSpPr>
            <a:cxnSpLocks/>
          </p:cNvCxnSpPr>
          <p:nvPr/>
        </p:nvCxnSpPr>
        <p:spPr>
          <a:xfrm>
            <a:off x="5843440" y="1440805"/>
            <a:ext cx="1163" cy="193591"/>
          </a:xfrm>
          <a:prstGeom prst="line">
            <a:avLst/>
          </a:prstGeom>
          <a:ln w="9525">
            <a:solidFill>
              <a:schemeClr val="tx1">
                <a:lumMod val="50000"/>
                <a:lumOff val="5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Gerader Verbinder 142">
            <a:extLst>
              <a:ext uri="{FF2B5EF4-FFF2-40B4-BE49-F238E27FC236}">
                <a16:creationId xmlns:a16="http://schemas.microsoft.com/office/drawing/2014/main" id="{E56D9044-2C02-7CF0-497D-DA32CCC85D55}"/>
              </a:ext>
            </a:extLst>
          </p:cNvPr>
          <p:cNvCxnSpPr>
            <a:cxnSpLocks/>
          </p:cNvCxnSpPr>
          <p:nvPr/>
        </p:nvCxnSpPr>
        <p:spPr>
          <a:xfrm>
            <a:off x="6873250" y="1435849"/>
            <a:ext cx="1163" cy="193591"/>
          </a:xfrm>
          <a:prstGeom prst="line">
            <a:avLst/>
          </a:prstGeom>
          <a:ln w="9525">
            <a:solidFill>
              <a:schemeClr val="tx1">
                <a:lumMod val="50000"/>
                <a:lumOff val="5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Gerade Verbindung mit Pfeil 64">
            <a:extLst>
              <a:ext uri="{FF2B5EF4-FFF2-40B4-BE49-F238E27FC236}">
                <a16:creationId xmlns:a16="http://schemas.microsoft.com/office/drawing/2014/main" id="{A919150B-F8A9-4586-88E4-97E0D31AF22D}"/>
              </a:ext>
            </a:extLst>
          </p:cNvPr>
          <p:cNvCxnSpPr>
            <a:cxnSpLocks/>
          </p:cNvCxnSpPr>
          <p:nvPr/>
        </p:nvCxnSpPr>
        <p:spPr>
          <a:xfrm>
            <a:off x="8349408" y="4251973"/>
            <a:ext cx="171949" cy="2175"/>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66" name="Grafik 65">
            <a:extLst>
              <a:ext uri="{FF2B5EF4-FFF2-40B4-BE49-F238E27FC236}">
                <a16:creationId xmlns:a16="http://schemas.microsoft.com/office/drawing/2014/main" id="{DE8A2D52-6D40-D8FF-7A67-E38B70FBADDE}"/>
              </a:ext>
            </a:extLst>
          </p:cNvPr>
          <p:cNvPicPr>
            <a:picLocks noChangeAspect="1"/>
          </p:cNvPicPr>
          <p:nvPr/>
        </p:nvPicPr>
        <p:blipFill>
          <a:blip r:embed="rId9"/>
          <a:stretch>
            <a:fillRect/>
          </a:stretch>
        </p:blipFill>
        <p:spPr>
          <a:xfrm>
            <a:off x="8538693" y="3718585"/>
            <a:ext cx="878200" cy="1052388"/>
          </a:xfrm>
          <a:prstGeom prst="rect">
            <a:avLst/>
          </a:prstGeom>
        </p:spPr>
      </p:pic>
      <p:pic>
        <p:nvPicPr>
          <p:cNvPr id="67" name="Grafik 66">
            <a:extLst>
              <a:ext uri="{FF2B5EF4-FFF2-40B4-BE49-F238E27FC236}">
                <a16:creationId xmlns:a16="http://schemas.microsoft.com/office/drawing/2014/main" id="{9D56D0E1-530C-630C-3AD3-642CA6CE3C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32244" y="3508294"/>
            <a:ext cx="208044" cy="208044"/>
          </a:xfrm>
          <a:prstGeom prst="rect">
            <a:avLst/>
          </a:prstGeom>
        </p:spPr>
      </p:pic>
      <p:pic>
        <p:nvPicPr>
          <p:cNvPr id="68" name="Grafik 67">
            <a:extLst>
              <a:ext uri="{FF2B5EF4-FFF2-40B4-BE49-F238E27FC236}">
                <a16:creationId xmlns:a16="http://schemas.microsoft.com/office/drawing/2014/main" id="{297FAB58-A11C-2968-93B9-32BE941BEB0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60957" y="3508294"/>
            <a:ext cx="208044" cy="208044"/>
          </a:xfrm>
          <a:prstGeom prst="rect">
            <a:avLst/>
          </a:prstGeom>
        </p:spPr>
      </p:pic>
      <p:pic>
        <p:nvPicPr>
          <p:cNvPr id="69" name="Grafik 68">
            <a:extLst>
              <a:ext uri="{FF2B5EF4-FFF2-40B4-BE49-F238E27FC236}">
                <a16:creationId xmlns:a16="http://schemas.microsoft.com/office/drawing/2014/main" id="{B7C80C76-B89D-3E9C-F289-F65EF0525C1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51725" y="3508294"/>
            <a:ext cx="208044" cy="208044"/>
          </a:xfrm>
          <a:prstGeom prst="rect">
            <a:avLst/>
          </a:prstGeom>
        </p:spPr>
      </p:pic>
      <p:pic>
        <p:nvPicPr>
          <p:cNvPr id="74" name="Grafik 73">
            <a:extLst>
              <a:ext uri="{FF2B5EF4-FFF2-40B4-BE49-F238E27FC236}">
                <a16:creationId xmlns:a16="http://schemas.microsoft.com/office/drawing/2014/main" id="{59B31E29-0A22-65CB-B064-7C1A8DEDDFE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14126" y="3508294"/>
            <a:ext cx="208044" cy="208044"/>
          </a:xfrm>
          <a:prstGeom prst="rect">
            <a:avLst/>
          </a:prstGeom>
        </p:spPr>
      </p:pic>
      <p:pic>
        <p:nvPicPr>
          <p:cNvPr id="75" name="Grafik 74">
            <a:extLst>
              <a:ext uri="{FF2B5EF4-FFF2-40B4-BE49-F238E27FC236}">
                <a16:creationId xmlns:a16="http://schemas.microsoft.com/office/drawing/2014/main" id="{D4045D8F-AB3D-3624-CEB8-ADE7C7242143}"/>
              </a:ext>
            </a:extLst>
          </p:cNvPr>
          <p:cNvPicPr>
            <a:picLocks noChangeAspect="1"/>
          </p:cNvPicPr>
          <p:nvPr/>
        </p:nvPicPr>
        <p:blipFill>
          <a:blip r:embed="rId11"/>
          <a:stretch>
            <a:fillRect/>
          </a:stretch>
        </p:blipFill>
        <p:spPr>
          <a:xfrm>
            <a:off x="3461854" y="3708995"/>
            <a:ext cx="877583" cy="1056756"/>
          </a:xfrm>
          <a:prstGeom prst="rect">
            <a:avLst/>
          </a:prstGeom>
        </p:spPr>
      </p:pic>
      <p:pic>
        <p:nvPicPr>
          <p:cNvPr id="76" name="Grafik 75">
            <a:extLst>
              <a:ext uri="{FF2B5EF4-FFF2-40B4-BE49-F238E27FC236}">
                <a16:creationId xmlns:a16="http://schemas.microsoft.com/office/drawing/2014/main" id="{A08DBCDD-2DE9-2846-3A37-577BB140C712}"/>
              </a:ext>
            </a:extLst>
          </p:cNvPr>
          <p:cNvPicPr>
            <a:picLocks noChangeAspect="1"/>
          </p:cNvPicPr>
          <p:nvPr/>
        </p:nvPicPr>
        <p:blipFill>
          <a:blip r:embed="rId12"/>
          <a:stretch>
            <a:fillRect/>
          </a:stretch>
        </p:blipFill>
        <p:spPr>
          <a:xfrm>
            <a:off x="7492957" y="3714626"/>
            <a:ext cx="871540" cy="1053111"/>
          </a:xfrm>
          <a:prstGeom prst="rect">
            <a:avLst/>
          </a:prstGeom>
        </p:spPr>
      </p:pic>
      <p:pic>
        <p:nvPicPr>
          <p:cNvPr id="77" name="Grafik 76">
            <a:extLst>
              <a:ext uri="{FF2B5EF4-FFF2-40B4-BE49-F238E27FC236}">
                <a16:creationId xmlns:a16="http://schemas.microsoft.com/office/drawing/2014/main" id="{824B38AC-B778-5B8F-EA27-D6AC7FD8D9D7}"/>
              </a:ext>
            </a:extLst>
          </p:cNvPr>
          <p:cNvPicPr>
            <a:picLocks noChangeAspect="1"/>
          </p:cNvPicPr>
          <p:nvPr/>
        </p:nvPicPr>
        <p:blipFill>
          <a:blip r:embed="rId8"/>
          <a:stretch>
            <a:fillRect/>
          </a:stretch>
        </p:blipFill>
        <p:spPr>
          <a:xfrm>
            <a:off x="8554125" y="1163532"/>
            <a:ext cx="548926" cy="655536"/>
          </a:xfrm>
          <a:prstGeom prst="rect">
            <a:avLst/>
          </a:prstGeom>
        </p:spPr>
      </p:pic>
      <p:grpSp>
        <p:nvGrpSpPr>
          <p:cNvPr id="90" name="Gruppieren 89">
            <a:extLst>
              <a:ext uri="{FF2B5EF4-FFF2-40B4-BE49-F238E27FC236}">
                <a16:creationId xmlns:a16="http://schemas.microsoft.com/office/drawing/2014/main" id="{2C5F5A83-B7D0-98A7-9E35-3D4ACC7E4CDD}"/>
              </a:ext>
            </a:extLst>
          </p:cNvPr>
          <p:cNvGrpSpPr/>
          <p:nvPr/>
        </p:nvGrpSpPr>
        <p:grpSpPr>
          <a:xfrm>
            <a:off x="1855877" y="3117663"/>
            <a:ext cx="559769" cy="381493"/>
            <a:chOff x="2059182" y="297774"/>
            <a:chExt cx="559769" cy="381493"/>
          </a:xfrm>
        </p:grpSpPr>
        <p:sp>
          <p:nvSpPr>
            <p:cNvPr id="91" name="Rechteck 90">
              <a:extLst>
                <a:ext uri="{FF2B5EF4-FFF2-40B4-BE49-F238E27FC236}">
                  <a16:creationId xmlns:a16="http://schemas.microsoft.com/office/drawing/2014/main" id="{AC3E2E28-E23F-5BC5-9A5E-1A93D12E2447}"/>
                </a:ext>
              </a:extLst>
            </p:cNvPr>
            <p:cNvSpPr/>
            <p:nvPr/>
          </p:nvSpPr>
          <p:spPr>
            <a:xfrm>
              <a:off x="2059182" y="297774"/>
              <a:ext cx="559769" cy="169277"/>
            </a:xfrm>
            <a:prstGeom prst="rect">
              <a:avLst/>
            </a:prstGeom>
          </p:spPr>
          <p:txBody>
            <a:bodyPr wrap="none">
              <a:spAutoFit/>
            </a:bodyPr>
            <a:lstStyle/>
            <a:p>
              <a:r>
                <a:rPr lang="de-DE" sz="500" b="1" dirty="0">
                  <a:solidFill>
                    <a:schemeClr val="tx1">
                      <a:lumMod val="50000"/>
                      <a:lumOff val="50000"/>
                    </a:schemeClr>
                  </a:solidFill>
                </a:rPr>
                <a:t>Retargeting</a:t>
              </a:r>
              <a:endParaRPr lang="de-DE" dirty="0"/>
            </a:p>
          </p:txBody>
        </p:sp>
        <p:grpSp>
          <p:nvGrpSpPr>
            <p:cNvPr id="92" name="Gruppieren 91">
              <a:extLst>
                <a:ext uri="{FF2B5EF4-FFF2-40B4-BE49-F238E27FC236}">
                  <a16:creationId xmlns:a16="http://schemas.microsoft.com/office/drawing/2014/main" id="{019036AA-0385-2900-E650-BC57073B4639}"/>
                </a:ext>
              </a:extLst>
            </p:cNvPr>
            <p:cNvGrpSpPr/>
            <p:nvPr/>
          </p:nvGrpSpPr>
          <p:grpSpPr>
            <a:xfrm>
              <a:off x="2158092" y="445905"/>
              <a:ext cx="361950" cy="233362"/>
              <a:chOff x="2203795" y="445905"/>
              <a:chExt cx="361950" cy="233362"/>
            </a:xfrm>
          </p:grpSpPr>
          <p:sp>
            <p:nvSpPr>
              <p:cNvPr id="93" name="Rechteck 92">
                <a:extLst>
                  <a:ext uri="{FF2B5EF4-FFF2-40B4-BE49-F238E27FC236}">
                    <a16:creationId xmlns:a16="http://schemas.microsoft.com/office/drawing/2014/main" id="{F0BE1B8D-7215-46A1-4412-1BC3DA975FE1}"/>
                  </a:ext>
                </a:extLst>
              </p:cNvPr>
              <p:cNvSpPr/>
              <p:nvPr/>
            </p:nvSpPr>
            <p:spPr>
              <a:xfrm>
                <a:off x="2203795" y="445905"/>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94" name="Rechteck 93">
                <a:extLst>
                  <a:ext uri="{FF2B5EF4-FFF2-40B4-BE49-F238E27FC236}">
                    <a16:creationId xmlns:a16="http://schemas.microsoft.com/office/drawing/2014/main" id="{613B846B-131D-E7DD-3403-BEC37655803B}"/>
                  </a:ext>
                </a:extLst>
              </p:cNvPr>
              <p:cNvSpPr/>
              <p:nvPr/>
            </p:nvSpPr>
            <p:spPr>
              <a:xfrm>
                <a:off x="2258798" y="508310"/>
                <a:ext cx="105783" cy="103790"/>
              </a:xfrm>
              <a:prstGeom prst="rect">
                <a:avLst/>
              </a:prstGeom>
              <a:solidFill>
                <a:schemeClr val="bg1">
                  <a:lumMod val="5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grpSp>
            <p:nvGrpSpPr>
              <p:cNvPr id="95" name="Gruppieren 94">
                <a:extLst>
                  <a:ext uri="{FF2B5EF4-FFF2-40B4-BE49-F238E27FC236}">
                    <a16:creationId xmlns:a16="http://schemas.microsoft.com/office/drawing/2014/main" id="{E9FFF680-68FB-185B-66E5-6D79E1BCAD3F}"/>
                  </a:ext>
                </a:extLst>
              </p:cNvPr>
              <p:cNvGrpSpPr/>
              <p:nvPr/>
            </p:nvGrpSpPr>
            <p:grpSpPr>
              <a:xfrm>
                <a:off x="2409376" y="515846"/>
                <a:ext cx="103569" cy="88717"/>
                <a:chOff x="2657475" y="508310"/>
                <a:chExt cx="103569" cy="88717"/>
              </a:xfrm>
            </p:grpSpPr>
            <p:cxnSp>
              <p:nvCxnSpPr>
                <p:cNvPr id="96" name="Gerader Verbinder 140">
                  <a:extLst>
                    <a:ext uri="{FF2B5EF4-FFF2-40B4-BE49-F238E27FC236}">
                      <a16:creationId xmlns:a16="http://schemas.microsoft.com/office/drawing/2014/main" id="{3A861962-BE01-3535-0043-1048D6230A6D}"/>
                    </a:ext>
                  </a:extLst>
                </p:cNvPr>
                <p:cNvCxnSpPr/>
                <p:nvPr/>
              </p:nvCxnSpPr>
              <p:spPr>
                <a:xfrm>
                  <a:off x="2657475" y="508310"/>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Gerader Verbinder 143">
                  <a:extLst>
                    <a:ext uri="{FF2B5EF4-FFF2-40B4-BE49-F238E27FC236}">
                      <a16:creationId xmlns:a16="http://schemas.microsoft.com/office/drawing/2014/main" id="{AD70FAB5-5A57-456C-3981-B23E2BBC5870}"/>
                    </a:ext>
                  </a:extLst>
                </p:cNvPr>
                <p:cNvCxnSpPr/>
                <p:nvPr/>
              </p:nvCxnSpPr>
              <p:spPr>
                <a:xfrm>
                  <a:off x="2657475" y="552668"/>
                  <a:ext cx="10356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7" name="Gerader Verbinder 144">
                  <a:extLst>
                    <a:ext uri="{FF2B5EF4-FFF2-40B4-BE49-F238E27FC236}">
                      <a16:creationId xmlns:a16="http://schemas.microsoft.com/office/drawing/2014/main" id="{A6946A07-6170-1FF6-CB70-1A5C7983F00A}"/>
                    </a:ext>
                  </a:extLst>
                </p:cNvPr>
                <p:cNvCxnSpPr>
                  <a:cxnSpLocks/>
                </p:cNvCxnSpPr>
                <p:nvPr/>
              </p:nvCxnSpPr>
              <p:spPr>
                <a:xfrm>
                  <a:off x="2657475" y="597027"/>
                  <a:ext cx="7143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 name="Gerader Verbinder 145">
            <a:extLst>
              <a:ext uri="{FF2B5EF4-FFF2-40B4-BE49-F238E27FC236}">
                <a16:creationId xmlns:a16="http://schemas.microsoft.com/office/drawing/2014/main" id="{BA77327E-86FF-68A1-A5AF-D6AE0AA682E5}"/>
              </a:ext>
            </a:extLst>
          </p:cNvPr>
          <p:cNvCxnSpPr>
            <a:cxnSpLocks/>
          </p:cNvCxnSpPr>
          <p:nvPr/>
        </p:nvCxnSpPr>
        <p:spPr>
          <a:xfrm>
            <a:off x="2135762" y="3512933"/>
            <a:ext cx="1163" cy="193591"/>
          </a:xfrm>
          <a:prstGeom prst="line">
            <a:avLst/>
          </a:prstGeom>
          <a:ln w="9525">
            <a:solidFill>
              <a:schemeClr val="tx1">
                <a:lumMod val="50000"/>
                <a:lumOff val="5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49" name="Grafik 148">
            <a:extLst>
              <a:ext uri="{FF2B5EF4-FFF2-40B4-BE49-F238E27FC236}">
                <a16:creationId xmlns:a16="http://schemas.microsoft.com/office/drawing/2014/main" id="{9003F89B-6B3D-F6F5-04DB-65E6B8F6B93E}"/>
              </a:ext>
            </a:extLst>
          </p:cNvPr>
          <p:cNvPicPr>
            <a:picLocks noChangeAspect="1"/>
          </p:cNvPicPr>
          <p:nvPr/>
        </p:nvPicPr>
        <p:blipFill>
          <a:blip r:embed="rId13"/>
          <a:stretch>
            <a:fillRect/>
          </a:stretch>
        </p:blipFill>
        <p:spPr>
          <a:xfrm>
            <a:off x="3674428" y="1725980"/>
            <a:ext cx="447282" cy="332266"/>
          </a:xfrm>
          <a:prstGeom prst="rect">
            <a:avLst/>
          </a:prstGeom>
        </p:spPr>
      </p:pic>
      <p:pic>
        <p:nvPicPr>
          <p:cNvPr id="150" name="Grafik 149">
            <a:extLst>
              <a:ext uri="{FF2B5EF4-FFF2-40B4-BE49-F238E27FC236}">
                <a16:creationId xmlns:a16="http://schemas.microsoft.com/office/drawing/2014/main" id="{E28E15DC-E8F6-E779-F2D2-752D2928D347}"/>
              </a:ext>
            </a:extLst>
          </p:cNvPr>
          <p:cNvPicPr>
            <a:picLocks noChangeAspect="1"/>
          </p:cNvPicPr>
          <p:nvPr/>
        </p:nvPicPr>
        <p:blipFill>
          <a:blip r:embed="rId14"/>
          <a:stretch>
            <a:fillRect/>
          </a:stretch>
        </p:blipFill>
        <p:spPr>
          <a:xfrm>
            <a:off x="7607258" y="1761359"/>
            <a:ext cx="447282" cy="332266"/>
          </a:xfrm>
          <a:prstGeom prst="rect">
            <a:avLst/>
          </a:prstGeom>
        </p:spPr>
      </p:pic>
      <p:cxnSp>
        <p:nvCxnSpPr>
          <p:cNvPr id="151" name="Verbinder: gewinkelt 36">
            <a:extLst>
              <a:ext uri="{FF2B5EF4-FFF2-40B4-BE49-F238E27FC236}">
                <a16:creationId xmlns:a16="http://schemas.microsoft.com/office/drawing/2014/main" id="{99B685E3-6603-637B-83CB-E25FF245EA9B}"/>
              </a:ext>
            </a:extLst>
          </p:cNvPr>
          <p:cNvCxnSpPr>
            <a:cxnSpLocks/>
            <a:stCxn id="149" idx="2"/>
            <a:endCxn id="20" idx="0"/>
          </p:cNvCxnSpPr>
          <p:nvPr/>
        </p:nvCxnSpPr>
        <p:spPr>
          <a:xfrm rot="16200000" flipH="1">
            <a:off x="4552448" y="1403867"/>
            <a:ext cx="1659977" cy="2968734"/>
          </a:xfrm>
          <a:prstGeom prst="bentConnector3">
            <a:avLst>
              <a:gd name="adj1" fmla="val 84762"/>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2" name="Verbinder: gewinkelt 36">
            <a:extLst>
              <a:ext uri="{FF2B5EF4-FFF2-40B4-BE49-F238E27FC236}">
                <a16:creationId xmlns:a16="http://schemas.microsoft.com/office/drawing/2014/main" id="{7C0B4164-597A-CE2B-4F56-7606FDFFD4E5}"/>
              </a:ext>
            </a:extLst>
          </p:cNvPr>
          <p:cNvCxnSpPr>
            <a:cxnSpLocks/>
            <a:stCxn id="150" idx="2"/>
            <a:endCxn id="20" idx="0"/>
          </p:cNvCxnSpPr>
          <p:nvPr/>
        </p:nvCxnSpPr>
        <p:spPr>
          <a:xfrm rot="5400000">
            <a:off x="6536552" y="2423876"/>
            <a:ext cx="1624598" cy="964096"/>
          </a:xfrm>
          <a:prstGeom prst="bentConnector3">
            <a:avLst>
              <a:gd name="adj1" fmla="val 84687"/>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53" name="Grafik 152">
            <a:extLst>
              <a:ext uri="{FF2B5EF4-FFF2-40B4-BE49-F238E27FC236}">
                <a16:creationId xmlns:a16="http://schemas.microsoft.com/office/drawing/2014/main" id="{D456FFF3-2F75-58D8-423C-60C7133B96B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554125" y="1974437"/>
            <a:ext cx="543158" cy="655536"/>
          </a:xfrm>
          <a:prstGeom prst="rect">
            <a:avLst/>
          </a:prstGeom>
        </p:spPr>
      </p:pic>
      <p:cxnSp>
        <p:nvCxnSpPr>
          <p:cNvPr id="154" name="Gerade Verbindung mit Pfeil 153">
            <a:extLst>
              <a:ext uri="{FF2B5EF4-FFF2-40B4-BE49-F238E27FC236}">
                <a16:creationId xmlns:a16="http://schemas.microsoft.com/office/drawing/2014/main" id="{1CD9D006-3F53-4968-4606-5F3FAE399BE1}"/>
              </a:ext>
            </a:extLst>
          </p:cNvPr>
          <p:cNvCxnSpPr>
            <a:cxnSpLocks/>
            <a:endCxn id="150" idx="1"/>
          </p:cNvCxnSpPr>
          <p:nvPr/>
        </p:nvCxnSpPr>
        <p:spPr>
          <a:xfrm>
            <a:off x="7057360" y="1926975"/>
            <a:ext cx="549898" cy="517"/>
          </a:xfrm>
          <a:prstGeom prst="straightConnector1">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55" name="Verbinder: gewinkelt 128">
            <a:extLst>
              <a:ext uri="{FF2B5EF4-FFF2-40B4-BE49-F238E27FC236}">
                <a16:creationId xmlns:a16="http://schemas.microsoft.com/office/drawing/2014/main" id="{D6F6EA80-6E38-358D-24A6-434B77D49880}"/>
              </a:ext>
            </a:extLst>
          </p:cNvPr>
          <p:cNvCxnSpPr>
            <a:cxnSpLocks/>
            <a:stCxn id="150" idx="3"/>
            <a:endCxn id="77" idx="1"/>
          </p:cNvCxnSpPr>
          <p:nvPr/>
        </p:nvCxnSpPr>
        <p:spPr>
          <a:xfrm flipV="1">
            <a:off x="8054540" y="1491300"/>
            <a:ext cx="499585" cy="436192"/>
          </a:xfrm>
          <a:prstGeom prst="bentConnector3">
            <a:avLst>
              <a:gd name="adj1" fmla="val 50000"/>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56" name="Verbinder: gewinkelt 128">
            <a:extLst>
              <a:ext uri="{FF2B5EF4-FFF2-40B4-BE49-F238E27FC236}">
                <a16:creationId xmlns:a16="http://schemas.microsoft.com/office/drawing/2014/main" id="{454D0CB9-BF5B-EE1E-76A7-2610A81DD5BA}"/>
              </a:ext>
            </a:extLst>
          </p:cNvPr>
          <p:cNvCxnSpPr>
            <a:cxnSpLocks/>
            <a:stCxn id="150" idx="3"/>
            <a:endCxn id="153" idx="1"/>
          </p:cNvCxnSpPr>
          <p:nvPr/>
        </p:nvCxnSpPr>
        <p:spPr>
          <a:xfrm>
            <a:off x="8054540" y="1927492"/>
            <a:ext cx="499585" cy="374713"/>
          </a:xfrm>
          <a:prstGeom prst="bentConnector3">
            <a:avLst>
              <a:gd name="adj1" fmla="val 50000"/>
            </a:avLst>
          </a:prstGeom>
          <a:ln w="9525">
            <a:solidFill>
              <a:schemeClr val="tx1">
                <a:lumMod val="50000"/>
                <a:lumOff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157" name="Grafik 156">
            <a:extLst>
              <a:ext uri="{FF2B5EF4-FFF2-40B4-BE49-F238E27FC236}">
                <a16:creationId xmlns:a16="http://schemas.microsoft.com/office/drawing/2014/main" id="{C9260A49-0604-B05A-C5B4-0B9F59C6F0CB}"/>
              </a:ext>
            </a:extLst>
          </p:cNvPr>
          <p:cNvPicPr>
            <a:picLocks noChangeAspect="1"/>
          </p:cNvPicPr>
          <p:nvPr/>
        </p:nvPicPr>
        <p:blipFill>
          <a:blip r:embed="rId17"/>
          <a:stretch>
            <a:fillRect/>
          </a:stretch>
        </p:blipFill>
        <p:spPr>
          <a:xfrm>
            <a:off x="1718627" y="5040405"/>
            <a:ext cx="878855" cy="1053111"/>
          </a:xfrm>
          <a:prstGeom prst="rect">
            <a:avLst/>
          </a:prstGeom>
        </p:spPr>
      </p:pic>
    </p:spTree>
    <p:extLst>
      <p:ext uri="{BB962C8B-B14F-4D97-AF65-F5344CB8AC3E}">
        <p14:creationId xmlns:p14="http://schemas.microsoft.com/office/powerpoint/2010/main" val="35685833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327F22E-A8F6-A596-3E72-71341D611E95}"/>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Zielkunden ansprechen</a:t>
            </a: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61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Zielkunden ansprechen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Zielkunden-Ansprache</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C63C65F7-E2B5-3F1F-3A02-2712F1A404FD}"/>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Veraltete Akquise- und Werbe-Maßnahmen</a:t>
            </a:r>
          </a:p>
        </p:txBody>
      </p:sp>
      <p:sp>
        <p:nvSpPr>
          <p:cNvPr id="11" name="Rechteck 10">
            <a:extLst>
              <a:ext uri="{FF2B5EF4-FFF2-40B4-BE49-F238E27FC236}">
                <a16:creationId xmlns:a16="http://schemas.microsoft.com/office/drawing/2014/main" id="{9EC8B0D6-7FC6-6EE0-499B-D9889A808F77}"/>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8" name="Rechteck 7">
            <a:extLst>
              <a:ext uri="{FF2B5EF4-FFF2-40B4-BE49-F238E27FC236}">
                <a16:creationId xmlns:a16="http://schemas.microsoft.com/office/drawing/2014/main" id="{CF3F5957-F5AA-79A2-A228-433929EDC1B5}"/>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9" name="Rechteck 18">
            <a:extLst>
              <a:ext uri="{FF2B5EF4-FFF2-40B4-BE49-F238E27FC236}">
                <a16:creationId xmlns:a16="http://schemas.microsoft.com/office/drawing/2014/main" id="{45C4BFB1-D0E6-FA8B-D8F4-B49CC0879BA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Vom unsichtbaren Anbieter </a:t>
            </a:r>
            <a:br>
              <a:rPr lang="de-DE" sz="1000" b="1" dirty="0">
                <a:solidFill>
                  <a:schemeClr val="tx1"/>
                </a:solidFill>
              </a:rPr>
            </a:br>
            <a:r>
              <a:rPr lang="de-DE" sz="1000" b="1" dirty="0">
                <a:solidFill>
                  <a:schemeClr val="tx1"/>
                </a:solidFill>
              </a:rPr>
              <a:t>zum omnipräsenten Experten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die Zielkunden, die du gerne hättest aktiv ansprichst und einen Erstkontakt herstellst.</a:t>
            </a:r>
          </a:p>
        </p:txBody>
      </p:sp>
      <p:sp>
        <p:nvSpPr>
          <p:cNvPr id="21" name="Rechteck 20">
            <a:extLst>
              <a:ext uri="{FF2B5EF4-FFF2-40B4-BE49-F238E27FC236}">
                <a16:creationId xmlns:a16="http://schemas.microsoft.com/office/drawing/2014/main" id="{F5464556-CE6F-B713-20BE-66F75418F0EC}"/>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24" name="Rechteck 23">
            <a:extLst>
              <a:ext uri="{FF2B5EF4-FFF2-40B4-BE49-F238E27FC236}">
                <a16:creationId xmlns:a16="http://schemas.microsoft.com/office/drawing/2014/main" id="{3823DBC6-9053-B29C-ECFF-2C9B2888897D}"/>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Erstkontakt herstellen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Aufmerksamkeit erzeugen</a:t>
            </a:r>
          </a:p>
          <a:p>
            <a:pPr algn="ctr">
              <a:spcBef>
                <a:spcPts val="600"/>
              </a:spcBef>
            </a:pPr>
            <a:r>
              <a:rPr lang="de-DE" sz="1000" dirty="0">
                <a:solidFill>
                  <a:schemeClr val="tx1"/>
                </a:solidFill>
              </a:rPr>
              <a:t>Interesse wecken</a:t>
            </a:r>
          </a:p>
          <a:p>
            <a:pPr algn="ctr">
              <a:spcBef>
                <a:spcPts val="600"/>
              </a:spcBef>
            </a:pPr>
            <a:r>
              <a:rPr lang="de-DE" sz="1000" dirty="0">
                <a:solidFill>
                  <a:schemeClr val="tx1"/>
                </a:solidFill>
              </a:rPr>
              <a:t>Zielgruppen identifizieren</a:t>
            </a:r>
          </a:p>
        </p:txBody>
      </p:sp>
      <p:sp>
        <p:nvSpPr>
          <p:cNvPr id="28" name="Rechteck 27">
            <a:extLst>
              <a:ext uri="{FF2B5EF4-FFF2-40B4-BE49-F238E27FC236}">
                <a16:creationId xmlns:a16="http://schemas.microsoft.com/office/drawing/2014/main" id="{04C932A3-59FD-F376-4B5C-CC71D047FA64}"/>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Webseite</a:t>
            </a:r>
          </a:p>
        </p:txBody>
      </p:sp>
      <p:sp>
        <p:nvSpPr>
          <p:cNvPr id="31" name="Rechteck 30">
            <a:extLst>
              <a:ext uri="{FF2B5EF4-FFF2-40B4-BE49-F238E27FC236}">
                <a16:creationId xmlns:a16="http://schemas.microsoft.com/office/drawing/2014/main" id="{4A5BA4E6-7BED-6DC4-5FA3-136D650FA5DA}"/>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Content-Marketing</a:t>
            </a:r>
          </a:p>
        </p:txBody>
      </p:sp>
      <p:sp>
        <p:nvSpPr>
          <p:cNvPr id="34" name="Rechteck 33">
            <a:extLst>
              <a:ext uri="{FF2B5EF4-FFF2-40B4-BE49-F238E27FC236}">
                <a16:creationId xmlns:a16="http://schemas.microsoft.com/office/drawing/2014/main" id="{478ADC13-FC03-D70F-A061-D90AA101E5EF}"/>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Kalt-Akquise</a:t>
            </a:r>
          </a:p>
        </p:txBody>
      </p:sp>
      <p:sp>
        <p:nvSpPr>
          <p:cNvPr id="35" name="Rechteck 34">
            <a:extLst>
              <a:ext uri="{FF2B5EF4-FFF2-40B4-BE49-F238E27FC236}">
                <a16:creationId xmlns:a16="http://schemas.microsoft.com/office/drawing/2014/main" id="{D253410B-6E70-E7A5-9638-9137F3364956}"/>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err="1">
                <a:solidFill>
                  <a:schemeClr val="tx1"/>
                </a:solidFill>
              </a:rPr>
              <a:t>Social-Selling</a:t>
            </a:r>
            <a:endParaRPr lang="de-DE" sz="1000" dirty="0">
              <a:solidFill>
                <a:schemeClr val="tx1"/>
              </a:solidFill>
            </a:endParaRPr>
          </a:p>
        </p:txBody>
      </p:sp>
      <p:sp>
        <p:nvSpPr>
          <p:cNvPr id="36" name="Rechteck 35">
            <a:extLst>
              <a:ext uri="{FF2B5EF4-FFF2-40B4-BE49-F238E27FC236}">
                <a16:creationId xmlns:a16="http://schemas.microsoft.com/office/drawing/2014/main" id="{6F194741-5742-AADB-6595-4FCED14DCD85}"/>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Anzeigen</a:t>
            </a:r>
          </a:p>
        </p:txBody>
      </p:sp>
      <p:sp>
        <p:nvSpPr>
          <p:cNvPr id="37" name="Rechteck 36">
            <a:extLst>
              <a:ext uri="{FF2B5EF4-FFF2-40B4-BE49-F238E27FC236}">
                <a16:creationId xmlns:a16="http://schemas.microsoft.com/office/drawing/2014/main" id="{DAE1755B-DF5A-3E94-3CEF-0BAC5F0EA6CF}"/>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Empfehlungs-Marketing</a:t>
            </a:r>
          </a:p>
        </p:txBody>
      </p:sp>
      <p:sp>
        <p:nvSpPr>
          <p:cNvPr id="38" name="Rechteck 37">
            <a:extLst>
              <a:ext uri="{FF2B5EF4-FFF2-40B4-BE49-F238E27FC236}">
                <a16:creationId xmlns:a16="http://schemas.microsoft.com/office/drawing/2014/main" id="{2610EC07-F34A-B6D6-2AD2-2F31DDC361C0}"/>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Zeitgemäße Zielkunden-Ansprache</a:t>
            </a:r>
          </a:p>
        </p:txBody>
      </p:sp>
      <p:sp>
        <p:nvSpPr>
          <p:cNvPr id="5" name="Rechteck 4">
            <a:extLst>
              <a:ext uri="{FF2B5EF4-FFF2-40B4-BE49-F238E27FC236}">
                <a16:creationId xmlns:a16="http://schemas.microsoft.com/office/drawing/2014/main" id="{53C4221F-D8EF-59AD-1BEA-713D789473BA}"/>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73FCB227-83BA-C242-27A6-AA87391855EF}"/>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9" name="Rechteck 8">
            <a:extLst>
              <a:ext uri="{FF2B5EF4-FFF2-40B4-BE49-F238E27FC236}">
                <a16:creationId xmlns:a16="http://schemas.microsoft.com/office/drawing/2014/main" id="{C4856180-1463-EDD4-65EA-5D9FBF89CD9D}"/>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Abhängig von Offline-Maßnahmen</a:t>
            </a:r>
          </a:p>
        </p:txBody>
      </p:sp>
      <p:sp>
        <p:nvSpPr>
          <p:cNvPr id="10" name="Rechteck 9">
            <a:extLst>
              <a:ext uri="{FF2B5EF4-FFF2-40B4-BE49-F238E27FC236}">
                <a16:creationId xmlns:a16="http://schemas.microsoft.com/office/drawing/2014/main" id="{986FCD88-2502-A4DB-7724-3EC245408D1E}"/>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Geld in Werbung </a:t>
            </a:r>
            <a:br>
              <a:rPr lang="de-DE" sz="1000" dirty="0">
                <a:solidFill>
                  <a:schemeClr val="tx1"/>
                </a:solidFill>
              </a:rPr>
            </a:br>
            <a:r>
              <a:rPr lang="de-DE" sz="1000" dirty="0">
                <a:solidFill>
                  <a:schemeClr val="tx1"/>
                </a:solidFill>
              </a:rPr>
              <a:t>verbrannt</a:t>
            </a:r>
          </a:p>
        </p:txBody>
      </p:sp>
      <p:sp>
        <p:nvSpPr>
          <p:cNvPr id="14" name="Rechteck 13">
            <a:extLst>
              <a:ext uri="{FF2B5EF4-FFF2-40B4-BE49-F238E27FC236}">
                <a16:creationId xmlns:a16="http://schemas.microsoft.com/office/drawing/2014/main" id="{5D8EA28B-7D10-1EFB-374F-26E822A669FE}"/>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Zu wenig Zielkunden-Kontakte</a:t>
            </a:r>
          </a:p>
        </p:txBody>
      </p:sp>
      <p:sp>
        <p:nvSpPr>
          <p:cNvPr id="15" name="Rechteck 14">
            <a:extLst>
              <a:ext uri="{FF2B5EF4-FFF2-40B4-BE49-F238E27FC236}">
                <a16:creationId xmlns:a16="http://schemas.microsoft.com/office/drawing/2014/main" id="{6BE37346-DE44-39F0-B56D-589F8914ADF6}"/>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Kostengünstiger </a:t>
            </a:r>
            <a:br>
              <a:rPr lang="de-DE" sz="1000" dirty="0">
                <a:solidFill>
                  <a:schemeClr val="tx1"/>
                </a:solidFill>
              </a:rPr>
            </a:br>
            <a:r>
              <a:rPr lang="de-DE" sz="1000" dirty="0">
                <a:solidFill>
                  <a:schemeClr val="tx1"/>
                </a:solidFill>
              </a:rPr>
              <a:t>Erst-Kontakt</a:t>
            </a:r>
          </a:p>
        </p:txBody>
      </p:sp>
      <p:sp>
        <p:nvSpPr>
          <p:cNvPr id="16" name="Rechteck 15">
            <a:extLst>
              <a:ext uri="{FF2B5EF4-FFF2-40B4-BE49-F238E27FC236}">
                <a16:creationId xmlns:a16="http://schemas.microsoft.com/office/drawing/2014/main" id="{DE2A5211-072D-2C69-A8C0-0C0D1C539FFD}"/>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Schneller </a:t>
            </a:r>
            <a:br>
              <a:rPr lang="de-DE" sz="1000" dirty="0">
                <a:solidFill>
                  <a:schemeClr val="tx1"/>
                </a:solidFill>
              </a:rPr>
            </a:br>
            <a:r>
              <a:rPr lang="de-DE" sz="1000" dirty="0">
                <a:solidFill>
                  <a:schemeClr val="tx1"/>
                </a:solidFill>
              </a:rPr>
              <a:t>Return on </a:t>
            </a:r>
            <a:r>
              <a:rPr lang="de-DE" sz="1000" dirty="0" err="1">
                <a:solidFill>
                  <a:schemeClr val="tx1"/>
                </a:solidFill>
              </a:rPr>
              <a:t>Invest</a:t>
            </a:r>
            <a:endParaRPr lang="de-DE" sz="1000" dirty="0">
              <a:solidFill>
                <a:schemeClr val="tx1"/>
              </a:solidFill>
            </a:endParaRPr>
          </a:p>
        </p:txBody>
      </p:sp>
      <p:sp>
        <p:nvSpPr>
          <p:cNvPr id="17" name="Rechteck 16">
            <a:extLst>
              <a:ext uri="{FF2B5EF4-FFF2-40B4-BE49-F238E27FC236}">
                <a16:creationId xmlns:a16="http://schemas.microsoft.com/office/drawing/2014/main" id="{3BE8E2A7-80EC-20DC-7277-53AC87474ECB}"/>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Tägliche neue </a:t>
            </a:r>
            <a:br>
              <a:rPr lang="de-DE" sz="1000" dirty="0">
                <a:solidFill>
                  <a:schemeClr val="tx1"/>
                </a:solidFill>
              </a:rPr>
            </a:br>
            <a:r>
              <a:rPr lang="de-DE" sz="1000" dirty="0">
                <a:solidFill>
                  <a:schemeClr val="tx1"/>
                </a:solidFill>
              </a:rPr>
              <a:t>Zielkunden-Kontakte</a:t>
            </a:r>
          </a:p>
        </p:txBody>
      </p:sp>
      <p:pic>
        <p:nvPicPr>
          <p:cNvPr id="18" name="Grafik 17" descr="Ein Bild, das Text, Screenshot, Kreis, Schrift enthält.&#10;&#10;KI-generierte Inhalte können fehlerhaft sein.">
            <a:extLst>
              <a:ext uri="{FF2B5EF4-FFF2-40B4-BE49-F238E27FC236}">
                <a16:creationId xmlns:a16="http://schemas.microsoft.com/office/drawing/2014/main" id="{4A007F83-8A3D-5577-AE46-76049C187AA5}"/>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2900" y="809186"/>
            <a:ext cx="1221686" cy="1503869"/>
          </a:xfrm>
          <a:prstGeom prst="rect">
            <a:avLst/>
          </a:prstGeom>
        </p:spPr>
      </p:pic>
    </p:spTree>
    <p:extLst>
      <p:ext uri="{BB962C8B-B14F-4D97-AF65-F5344CB8AC3E}">
        <p14:creationId xmlns:p14="http://schemas.microsoft.com/office/powerpoint/2010/main" val="32328253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62</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Webseite und Content-Marketing</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Zielkunden-Ansprache</a:t>
            </a:r>
          </a:p>
        </p:txBody>
      </p:sp>
      <p:sp>
        <p:nvSpPr>
          <p:cNvPr id="267" name="Rechteck 266">
            <a:extLst>
              <a:ext uri="{FF2B5EF4-FFF2-40B4-BE49-F238E27FC236}">
                <a16:creationId xmlns:a16="http://schemas.microsoft.com/office/drawing/2014/main" id="{5B1BA29A-AC15-443F-A117-6829EA977F22}"/>
              </a:ext>
            </a:extLst>
          </p:cNvPr>
          <p:cNvSpPr/>
          <p:nvPr/>
        </p:nvSpPr>
        <p:spPr>
          <a:xfrm>
            <a:off x="1910660" y="885825"/>
            <a:ext cx="7650851" cy="347663"/>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Webseite und Content-Marketing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3" name="Rechteck 52">
            <a:extLst>
              <a:ext uri="{FF2B5EF4-FFF2-40B4-BE49-F238E27FC236}">
                <a16:creationId xmlns:a16="http://schemas.microsoft.com/office/drawing/2014/main" id="{300EAC85-035E-F949-BA6E-D5D3DABEB160}"/>
              </a:ext>
            </a:extLst>
          </p:cNvPr>
          <p:cNvSpPr/>
          <p:nvPr/>
        </p:nvSpPr>
        <p:spPr>
          <a:xfrm>
            <a:off x="1910661" y="4760911"/>
            <a:ext cx="7650852" cy="1763713"/>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Webseite</a:t>
            </a:r>
          </a:p>
        </p:txBody>
      </p:sp>
      <p:sp>
        <p:nvSpPr>
          <p:cNvPr id="54" name="Rechteck 53">
            <a:extLst>
              <a:ext uri="{FF2B5EF4-FFF2-40B4-BE49-F238E27FC236}">
                <a16:creationId xmlns:a16="http://schemas.microsoft.com/office/drawing/2014/main" id="{987299EF-4090-EFA4-28EC-31F1E2107340}"/>
              </a:ext>
            </a:extLst>
          </p:cNvPr>
          <p:cNvSpPr/>
          <p:nvPr/>
        </p:nvSpPr>
        <p:spPr>
          <a:xfrm>
            <a:off x="1910660" y="1233487"/>
            <a:ext cx="1912713" cy="3527425"/>
          </a:xfrm>
          <a:prstGeom prst="rect">
            <a:avLst/>
          </a:prstGeom>
          <a:solidFill>
            <a:schemeClr val="accent4">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Suchmaschinen-</a:t>
            </a:r>
            <a:br>
              <a:rPr lang="de-DE" sz="1200" dirty="0">
                <a:solidFill>
                  <a:schemeClr val="tx1"/>
                </a:solidFill>
              </a:rPr>
            </a:br>
            <a:r>
              <a:rPr lang="de-DE" sz="1200" dirty="0">
                <a:solidFill>
                  <a:schemeClr val="tx1"/>
                </a:solidFill>
              </a:rPr>
              <a:t>und KI-Optimierung</a:t>
            </a:r>
          </a:p>
        </p:txBody>
      </p:sp>
      <p:sp>
        <p:nvSpPr>
          <p:cNvPr id="5" name="Rechteck 4">
            <a:extLst>
              <a:ext uri="{FF2B5EF4-FFF2-40B4-BE49-F238E27FC236}">
                <a16:creationId xmlns:a16="http://schemas.microsoft.com/office/drawing/2014/main" id="{761C6538-1651-1045-227D-331F3216CBA9}"/>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10" name="Rechteck 9">
            <a:extLst>
              <a:ext uri="{FF2B5EF4-FFF2-40B4-BE49-F238E27FC236}">
                <a16:creationId xmlns:a16="http://schemas.microsoft.com/office/drawing/2014/main" id="{B5D0013D-BB10-174C-8B6B-11B5841E757B}"/>
              </a:ext>
            </a:extLst>
          </p:cNvPr>
          <p:cNvSpPr/>
          <p:nvPr/>
        </p:nvSpPr>
        <p:spPr>
          <a:xfrm>
            <a:off x="3823374" y="1233487"/>
            <a:ext cx="1912713" cy="176371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Facebook</a:t>
            </a:r>
          </a:p>
        </p:txBody>
      </p:sp>
      <p:sp>
        <p:nvSpPr>
          <p:cNvPr id="13" name="Rechteck 12">
            <a:extLst>
              <a:ext uri="{FF2B5EF4-FFF2-40B4-BE49-F238E27FC236}">
                <a16:creationId xmlns:a16="http://schemas.microsoft.com/office/drawing/2014/main" id="{1525D619-9F91-637C-CEC3-4E26D2095330}"/>
              </a:ext>
            </a:extLst>
          </p:cNvPr>
          <p:cNvSpPr/>
          <p:nvPr/>
        </p:nvSpPr>
        <p:spPr>
          <a:xfrm>
            <a:off x="5736087" y="1233487"/>
            <a:ext cx="1912713" cy="176371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LinkedIn</a:t>
            </a:r>
          </a:p>
        </p:txBody>
      </p:sp>
      <p:sp>
        <p:nvSpPr>
          <p:cNvPr id="14" name="Rechteck 13">
            <a:extLst>
              <a:ext uri="{FF2B5EF4-FFF2-40B4-BE49-F238E27FC236}">
                <a16:creationId xmlns:a16="http://schemas.microsoft.com/office/drawing/2014/main" id="{B2889297-4648-7446-0A7A-06B2EACCF0A6}"/>
              </a:ext>
            </a:extLst>
          </p:cNvPr>
          <p:cNvSpPr/>
          <p:nvPr/>
        </p:nvSpPr>
        <p:spPr>
          <a:xfrm>
            <a:off x="7648800" y="1233487"/>
            <a:ext cx="1912713" cy="176371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err="1">
                <a:solidFill>
                  <a:schemeClr val="tx1"/>
                </a:solidFill>
              </a:rPr>
              <a:t>TikTok</a:t>
            </a:r>
            <a:endParaRPr lang="de-DE" sz="1200" dirty="0">
              <a:solidFill>
                <a:schemeClr val="tx1"/>
              </a:solidFill>
            </a:endParaRPr>
          </a:p>
        </p:txBody>
      </p:sp>
      <p:sp>
        <p:nvSpPr>
          <p:cNvPr id="15" name="Rechteck 14">
            <a:extLst>
              <a:ext uri="{FF2B5EF4-FFF2-40B4-BE49-F238E27FC236}">
                <a16:creationId xmlns:a16="http://schemas.microsoft.com/office/drawing/2014/main" id="{37C58D65-E42D-EAEB-F32D-7C4C53F4DBE7}"/>
              </a:ext>
            </a:extLst>
          </p:cNvPr>
          <p:cNvSpPr/>
          <p:nvPr/>
        </p:nvSpPr>
        <p:spPr>
          <a:xfrm>
            <a:off x="3823374" y="2997200"/>
            <a:ext cx="1912713" cy="176371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Instagram</a:t>
            </a:r>
          </a:p>
        </p:txBody>
      </p:sp>
      <p:sp>
        <p:nvSpPr>
          <p:cNvPr id="16" name="Rechteck 15">
            <a:extLst>
              <a:ext uri="{FF2B5EF4-FFF2-40B4-BE49-F238E27FC236}">
                <a16:creationId xmlns:a16="http://schemas.microsoft.com/office/drawing/2014/main" id="{83C2A26A-577F-D3BB-0F5B-48564FDE71D3}"/>
              </a:ext>
            </a:extLst>
          </p:cNvPr>
          <p:cNvSpPr/>
          <p:nvPr/>
        </p:nvSpPr>
        <p:spPr>
          <a:xfrm>
            <a:off x="5736087" y="2997200"/>
            <a:ext cx="1912713" cy="176371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YouTube</a:t>
            </a:r>
          </a:p>
        </p:txBody>
      </p:sp>
      <p:sp>
        <p:nvSpPr>
          <p:cNvPr id="17" name="Rechteck 16">
            <a:extLst>
              <a:ext uri="{FF2B5EF4-FFF2-40B4-BE49-F238E27FC236}">
                <a16:creationId xmlns:a16="http://schemas.microsoft.com/office/drawing/2014/main" id="{64825938-9258-2BDB-2E2F-BE976AFE98A0}"/>
              </a:ext>
            </a:extLst>
          </p:cNvPr>
          <p:cNvSpPr/>
          <p:nvPr/>
        </p:nvSpPr>
        <p:spPr>
          <a:xfrm>
            <a:off x="7648800" y="2997200"/>
            <a:ext cx="1912713" cy="1763713"/>
          </a:xfrm>
          <a:prstGeom prst="rect">
            <a:avLst/>
          </a:prstGeom>
          <a:solidFill>
            <a:schemeClr val="accent6">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dirty="0">
                <a:solidFill>
                  <a:schemeClr val="tx1"/>
                </a:solidFill>
              </a:rPr>
              <a:t>X</a:t>
            </a:r>
          </a:p>
        </p:txBody>
      </p:sp>
      <p:pic>
        <p:nvPicPr>
          <p:cNvPr id="3" name="Grafik 2" descr="Ein Bild, das Text, Screenshot, Kreis, Schrift enthält.&#10;&#10;KI-generierte Inhalte können fehlerhaft sein.">
            <a:extLst>
              <a:ext uri="{FF2B5EF4-FFF2-40B4-BE49-F238E27FC236}">
                <a16:creationId xmlns:a16="http://schemas.microsoft.com/office/drawing/2014/main" id="{25FDD800-8CA5-7C2C-A328-3B5348DB69F7}"/>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2900" y="809186"/>
            <a:ext cx="1221686" cy="1503869"/>
          </a:xfrm>
          <a:prstGeom prst="rect">
            <a:avLst/>
          </a:prstGeom>
        </p:spPr>
      </p:pic>
    </p:spTree>
    <p:extLst>
      <p:ext uri="{BB962C8B-B14F-4D97-AF65-F5344CB8AC3E}">
        <p14:creationId xmlns:p14="http://schemas.microsoft.com/office/powerpoint/2010/main" val="23255763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8A880-176D-5F53-7339-544C7D72C649}"/>
            </a:ext>
          </a:extLst>
        </p:cNvPr>
        <p:cNvGrpSpPr/>
        <p:nvPr/>
      </p:nvGrpSpPr>
      <p:grpSpPr>
        <a:xfrm>
          <a:off x="0" y="0"/>
          <a:ext cx="0" cy="0"/>
          <a:chOff x="0" y="0"/>
          <a:chExt cx="0" cy="0"/>
        </a:xfrm>
      </p:grpSpPr>
      <p:sp>
        <p:nvSpPr>
          <p:cNvPr id="40" name="Rechteck 39">
            <a:extLst>
              <a:ext uri="{FF2B5EF4-FFF2-40B4-BE49-F238E27FC236}">
                <a16:creationId xmlns:a16="http://schemas.microsoft.com/office/drawing/2014/main" id="{1B4A8904-C016-F6B0-3237-107203C8C239}"/>
              </a:ext>
            </a:extLst>
          </p:cNvPr>
          <p:cNvSpPr/>
          <p:nvPr/>
        </p:nvSpPr>
        <p:spPr>
          <a:xfrm>
            <a:off x="1910660" y="1272537"/>
            <a:ext cx="2550284" cy="525208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51D5F339-ED13-9E50-62AD-80ABE303968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8EE00FBE-EF86-F222-5F17-525E3E3E994A}"/>
              </a:ext>
            </a:extLst>
          </p:cNvPr>
          <p:cNvSpPr>
            <a:spLocks noGrp="1"/>
          </p:cNvSpPr>
          <p:nvPr>
            <p:ph type="sldNum" sz="quarter" idx="12"/>
          </p:nvPr>
        </p:nvSpPr>
        <p:spPr/>
        <p:txBody>
          <a:bodyPr/>
          <a:lstStyle/>
          <a:p>
            <a:r>
              <a:rPr lang="de-DE"/>
              <a:t>| </a:t>
            </a:r>
            <a:fld id="{9B27871B-0A92-486B-8675-F9E98A4A52EF}" type="slidenum">
              <a:rPr smtClean="0"/>
              <a:pPr/>
              <a:t>63</a:t>
            </a:fld>
            <a:endParaRPr dirty="0"/>
          </a:p>
        </p:txBody>
      </p:sp>
      <p:sp>
        <p:nvSpPr>
          <p:cNvPr id="2" name="Datumsplatzhalter 1">
            <a:extLst>
              <a:ext uri="{FF2B5EF4-FFF2-40B4-BE49-F238E27FC236}">
                <a16:creationId xmlns:a16="http://schemas.microsoft.com/office/drawing/2014/main" id="{5E2DBBBE-79DA-4F4A-E125-FD026320F772}"/>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16BD7BD4-B9DE-6122-2FD8-F5201B9A4A75}"/>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Akquise-Maßnahmen, die du über Zoho CRM steuern solltest</a:t>
            </a:r>
          </a:p>
        </p:txBody>
      </p:sp>
      <p:pic>
        <p:nvPicPr>
          <p:cNvPr id="41" name="Grafik 40">
            <a:extLst>
              <a:ext uri="{FF2B5EF4-FFF2-40B4-BE49-F238E27FC236}">
                <a16:creationId xmlns:a16="http://schemas.microsoft.com/office/drawing/2014/main" id="{CE825FB9-28D2-B5DD-D620-D58805E537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1F79D6C0-C069-0909-D3BB-17554C26BB57}"/>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8" name="Grafik 7">
            <a:extLst>
              <a:ext uri="{FF2B5EF4-FFF2-40B4-BE49-F238E27FC236}">
                <a16:creationId xmlns:a16="http://schemas.microsoft.com/office/drawing/2014/main" id="{AC308D56-DC51-F5B0-3104-CCC51EDF4FBD}"/>
              </a:ext>
            </a:extLst>
          </p:cNvPr>
          <p:cNvPicPr>
            <a:picLocks noChangeAspect="1"/>
          </p:cNvPicPr>
          <p:nvPr/>
        </p:nvPicPr>
        <p:blipFill>
          <a:blip r:embed="rId4"/>
          <a:stretch>
            <a:fillRect/>
          </a:stretch>
        </p:blipFill>
        <p:spPr>
          <a:xfrm>
            <a:off x="468312" y="853035"/>
            <a:ext cx="974035" cy="1411200"/>
          </a:xfrm>
          <a:prstGeom prst="rect">
            <a:avLst/>
          </a:prstGeom>
        </p:spPr>
      </p:pic>
      <p:sp>
        <p:nvSpPr>
          <p:cNvPr id="7" name="Rechteck 6">
            <a:extLst>
              <a:ext uri="{FF2B5EF4-FFF2-40B4-BE49-F238E27FC236}">
                <a16:creationId xmlns:a16="http://schemas.microsoft.com/office/drawing/2014/main" id="{E6FF7E36-1EEF-CD2C-F331-B9E673CF4D94}"/>
              </a:ext>
            </a:extLst>
          </p:cNvPr>
          <p:cNvSpPr/>
          <p:nvPr/>
        </p:nvSpPr>
        <p:spPr>
          <a:xfrm>
            <a:off x="1910660" y="885824"/>
            <a:ext cx="2549755"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200" b="1" dirty="0">
                <a:solidFill>
                  <a:srgbClr val="44536F"/>
                </a:solidFill>
              </a:rPr>
              <a:t>Akquise am Telefon</a:t>
            </a:r>
          </a:p>
        </p:txBody>
      </p:sp>
      <p:sp>
        <p:nvSpPr>
          <p:cNvPr id="21" name="Titel 25">
            <a:extLst>
              <a:ext uri="{FF2B5EF4-FFF2-40B4-BE49-F238E27FC236}">
                <a16:creationId xmlns:a16="http://schemas.microsoft.com/office/drawing/2014/main" id="{37BA61F8-B89F-0EBC-15D5-94BAE678E830}"/>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Zielkundenansprache</a:t>
            </a:r>
          </a:p>
        </p:txBody>
      </p:sp>
      <p:sp>
        <p:nvSpPr>
          <p:cNvPr id="5" name="Rechteck 4">
            <a:extLst>
              <a:ext uri="{FF2B5EF4-FFF2-40B4-BE49-F238E27FC236}">
                <a16:creationId xmlns:a16="http://schemas.microsoft.com/office/drawing/2014/main" id="{3D21BED0-D08C-C555-B2FD-7B86278129BD}"/>
              </a:ext>
            </a:extLst>
          </p:cNvPr>
          <p:cNvSpPr/>
          <p:nvPr/>
        </p:nvSpPr>
        <p:spPr>
          <a:xfrm>
            <a:off x="4460415" y="885824"/>
            <a:ext cx="2549755"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200" b="1" dirty="0">
                <a:solidFill>
                  <a:srgbClr val="44536F"/>
                </a:solidFill>
              </a:rPr>
              <a:t>Outreach-E-Mail-Kampagnen</a:t>
            </a:r>
          </a:p>
        </p:txBody>
      </p:sp>
      <p:sp>
        <p:nvSpPr>
          <p:cNvPr id="9" name="Rechteck 8">
            <a:extLst>
              <a:ext uri="{FF2B5EF4-FFF2-40B4-BE49-F238E27FC236}">
                <a16:creationId xmlns:a16="http://schemas.microsoft.com/office/drawing/2014/main" id="{9FA148B5-4258-DC52-80F0-68094E52DDB8}"/>
              </a:ext>
            </a:extLst>
          </p:cNvPr>
          <p:cNvSpPr/>
          <p:nvPr/>
        </p:nvSpPr>
        <p:spPr>
          <a:xfrm>
            <a:off x="7010170" y="885824"/>
            <a:ext cx="2549755"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200" b="1" dirty="0">
                <a:solidFill>
                  <a:srgbClr val="44536F"/>
                </a:solidFill>
              </a:rPr>
              <a:t>Direktmarketing-Kampagnen</a:t>
            </a:r>
          </a:p>
        </p:txBody>
      </p:sp>
      <p:sp>
        <p:nvSpPr>
          <p:cNvPr id="11" name="Rechteck 10">
            <a:extLst>
              <a:ext uri="{FF2B5EF4-FFF2-40B4-BE49-F238E27FC236}">
                <a16:creationId xmlns:a16="http://schemas.microsoft.com/office/drawing/2014/main" id="{0D249139-9A47-D287-94A6-6287656E4E88}"/>
              </a:ext>
            </a:extLst>
          </p:cNvPr>
          <p:cNvSpPr/>
          <p:nvPr/>
        </p:nvSpPr>
        <p:spPr>
          <a:xfrm>
            <a:off x="4460944" y="1272537"/>
            <a:ext cx="2550284" cy="525208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5" name="Rechteck 14">
            <a:extLst>
              <a:ext uri="{FF2B5EF4-FFF2-40B4-BE49-F238E27FC236}">
                <a16:creationId xmlns:a16="http://schemas.microsoft.com/office/drawing/2014/main" id="{253D9946-773B-63EB-A0EC-6FC8CD782230}"/>
              </a:ext>
            </a:extLst>
          </p:cNvPr>
          <p:cNvSpPr/>
          <p:nvPr/>
        </p:nvSpPr>
        <p:spPr>
          <a:xfrm>
            <a:off x="7011229" y="1272537"/>
            <a:ext cx="2550284" cy="525208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16" name="Grafik 15" descr="Ein Bild, das Symbol, Grafiken, Screenshot, Reihe enthält.&#10;&#10;Automatisch generierte Beschreibung">
            <a:extLst>
              <a:ext uri="{FF2B5EF4-FFF2-40B4-BE49-F238E27FC236}">
                <a16:creationId xmlns:a16="http://schemas.microsoft.com/office/drawing/2014/main" id="{414C0C87-CE46-D51D-3BBC-A3051FE69B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9766" y="1661324"/>
            <a:ext cx="831051" cy="831051"/>
          </a:xfrm>
          <a:prstGeom prst="rect">
            <a:avLst/>
          </a:prstGeom>
        </p:spPr>
      </p:pic>
      <p:pic>
        <p:nvPicPr>
          <p:cNvPr id="18" name="Grafik 17">
            <a:extLst>
              <a:ext uri="{FF2B5EF4-FFF2-40B4-BE49-F238E27FC236}">
                <a16:creationId xmlns:a16="http://schemas.microsoft.com/office/drawing/2014/main" id="{97DA03D2-FC05-C1D9-053C-13FFFC63E5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869521" y="1661323"/>
            <a:ext cx="831051" cy="831051"/>
          </a:xfrm>
          <a:prstGeom prst="rect">
            <a:avLst/>
          </a:prstGeom>
        </p:spPr>
      </p:pic>
      <p:pic>
        <p:nvPicPr>
          <p:cNvPr id="23" name="Grafik 22">
            <a:extLst>
              <a:ext uri="{FF2B5EF4-FFF2-40B4-BE49-F238E27FC236}">
                <a16:creationId xmlns:a16="http://schemas.microsoft.com/office/drawing/2014/main" id="{E716EF31-1F0F-D243-F1B5-AA9A01260E6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768952" y="1661322"/>
            <a:ext cx="831051" cy="831051"/>
          </a:xfrm>
          <a:prstGeom prst="rect">
            <a:avLst/>
          </a:prstGeom>
        </p:spPr>
      </p:pic>
    </p:spTree>
    <p:extLst>
      <p:ext uri="{BB962C8B-B14F-4D97-AF65-F5344CB8AC3E}">
        <p14:creationId xmlns:p14="http://schemas.microsoft.com/office/powerpoint/2010/main" val="1356482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82055-AC53-03E1-33F7-4B44F5A9A291}"/>
            </a:ext>
          </a:extLst>
        </p:cNvPr>
        <p:cNvGrpSpPr/>
        <p:nvPr/>
      </p:nvGrpSpPr>
      <p:grpSpPr>
        <a:xfrm>
          <a:off x="0" y="0"/>
          <a:ext cx="0" cy="0"/>
          <a:chOff x="0" y="0"/>
          <a:chExt cx="0" cy="0"/>
        </a:xfrm>
      </p:grpSpPr>
      <p:sp>
        <p:nvSpPr>
          <p:cNvPr id="22" name="Rechteck 21">
            <a:extLst>
              <a:ext uri="{FF2B5EF4-FFF2-40B4-BE49-F238E27FC236}">
                <a16:creationId xmlns:a16="http://schemas.microsoft.com/office/drawing/2014/main" id="{5470BBBC-1FDE-031E-3BFC-49C6E1A60C8A}"/>
              </a:ext>
            </a:extLst>
          </p:cNvPr>
          <p:cNvSpPr/>
          <p:nvPr/>
        </p:nvSpPr>
        <p:spPr>
          <a:xfrm>
            <a:off x="5736086" y="1272538"/>
            <a:ext cx="1912713" cy="525208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23" name="Rechteck 22">
            <a:extLst>
              <a:ext uri="{FF2B5EF4-FFF2-40B4-BE49-F238E27FC236}">
                <a16:creationId xmlns:a16="http://schemas.microsoft.com/office/drawing/2014/main" id="{83C0E066-4D04-302C-EC3C-3B91BBF43E18}"/>
              </a:ext>
            </a:extLst>
          </p:cNvPr>
          <p:cNvSpPr/>
          <p:nvPr/>
        </p:nvSpPr>
        <p:spPr>
          <a:xfrm>
            <a:off x="7648799" y="1272538"/>
            <a:ext cx="1912713" cy="525208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20" name="Rechteck 19">
            <a:extLst>
              <a:ext uri="{FF2B5EF4-FFF2-40B4-BE49-F238E27FC236}">
                <a16:creationId xmlns:a16="http://schemas.microsoft.com/office/drawing/2014/main" id="{7AE40B4C-4CC6-6565-95C0-9EE5A6F4D376}"/>
              </a:ext>
            </a:extLst>
          </p:cNvPr>
          <p:cNvSpPr/>
          <p:nvPr/>
        </p:nvSpPr>
        <p:spPr>
          <a:xfrm>
            <a:off x="3823372" y="1272538"/>
            <a:ext cx="1912713" cy="525208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40" name="Rechteck 39">
            <a:extLst>
              <a:ext uri="{FF2B5EF4-FFF2-40B4-BE49-F238E27FC236}">
                <a16:creationId xmlns:a16="http://schemas.microsoft.com/office/drawing/2014/main" id="{77BEEADF-3DA8-9A16-D11A-308E7A00870E}"/>
              </a:ext>
            </a:extLst>
          </p:cNvPr>
          <p:cNvSpPr/>
          <p:nvPr/>
        </p:nvSpPr>
        <p:spPr>
          <a:xfrm>
            <a:off x="1910659" y="1272538"/>
            <a:ext cx="1912713" cy="525208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086EED64-0F21-E4B1-EE73-4E87186A051D}"/>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4D8E368E-CAFA-B286-3274-A0ECC3B64BDE}"/>
              </a:ext>
            </a:extLst>
          </p:cNvPr>
          <p:cNvSpPr>
            <a:spLocks noGrp="1"/>
          </p:cNvSpPr>
          <p:nvPr>
            <p:ph type="sldNum" sz="quarter" idx="12"/>
          </p:nvPr>
        </p:nvSpPr>
        <p:spPr/>
        <p:txBody>
          <a:bodyPr/>
          <a:lstStyle/>
          <a:p>
            <a:r>
              <a:rPr lang="de-DE"/>
              <a:t>| </a:t>
            </a:r>
            <a:fld id="{9B27871B-0A92-486B-8675-F9E98A4A52EF}" type="slidenum">
              <a:rPr smtClean="0"/>
              <a:pPr/>
              <a:t>64</a:t>
            </a:fld>
            <a:endParaRPr dirty="0"/>
          </a:p>
        </p:txBody>
      </p:sp>
      <p:sp>
        <p:nvSpPr>
          <p:cNvPr id="2" name="Datumsplatzhalter 1">
            <a:extLst>
              <a:ext uri="{FF2B5EF4-FFF2-40B4-BE49-F238E27FC236}">
                <a16:creationId xmlns:a16="http://schemas.microsoft.com/office/drawing/2014/main" id="{98CCA990-1432-356C-9B3F-707C8501F7F0}"/>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D716733A-DA67-21AF-D6B3-D1A07D702FC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KI-Automatisierung, die deine Akquise-Ergebnisse verbessern </a:t>
            </a:r>
          </a:p>
        </p:txBody>
      </p:sp>
      <p:pic>
        <p:nvPicPr>
          <p:cNvPr id="41" name="Grafik 40">
            <a:extLst>
              <a:ext uri="{FF2B5EF4-FFF2-40B4-BE49-F238E27FC236}">
                <a16:creationId xmlns:a16="http://schemas.microsoft.com/office/drawing/2014/main" id="{40F1D8B2-1A5B-250B-7CD3-E22B8CB8F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6884B7B8-B1DD-CC58-F756-7B71723DF2AC}"/>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8" name="Grafik 7">
            <a:extLst>
              <a:ext uri="{FF2B5EF4-FFF2-40B4-BE49-F238E27FC236}">
                <a16:creationId xmlns:a16="http://schemas.microsoft.com/office/drawing/2014/main" id="{44798992-9AD6-6A03-01CA-1155F984AC2B}"/>
              </a:ext>
            </a:extLst>
          </p:cNvPr>
          <p:cNvPicPr>
            <a:picLocks noChangeAspect="1"/>
          </p:cNvPicPr>
          <p:nvPr/>
        </p:nvPicPr>
        <p:blipFill>
          <a:blip r:embed="rId4"/>
          <a:stretch>
            <a:fillRect/>
          </a:stretch>
        </p:blipFill>
        <p:spPr>
          <a:xfrm>
            <a:off x="468312" y="853035"/>
            <a:ext cx="974035" cy="1411200"/>
          </a:xfrm>
          <a:prstGeom prst="rect">
            <a:avLst/>
          </a:prstGeom>
        </p:spPr>
      </p:pic>
      <p:sp>
        <p:nvSpPr>
          <p:cNvPr id="7" name="Rechteck 6">
            <a:extLst>
              <a:ext uri="{FF2B5EF4-FFF2-40B4-BE49-F238E27FC236}">
                <a16:creationId xmlns:a16="http://schemas.microsoft.com/office/drawing/2014/main" id="{25186C9B-3FD1-1FA1-5B1F-EAC2F29F7AC9}"/>
              </a:ext>
            </a:extLst>
          </p:cNvPr>
          <p:cNvSpPr/>
          <p:nvPr/>
        </p:nvSpPr>
        <p:spPr>
          <a:xfrm>
            <a:off x="1910660" y="885824"/>
            <a:ext cx="1912713"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100" b="1" dirty="0">
                <a:solidFill>
                  <a:srgbClr val="44536F"/>
                </a:solidFill>
              </a:rPr>
              <a:t>KI-Zielkunden-Recherche</a:t>
            </a:r>
          </a:p>
        </p:txBody>
      </p:sp>
      <p:sp>
        <p:nvSpPr>
          <p:cNvPr id="21" name="Titel 25">
            <a:extLst>
              <a:ext uri="{FF2B5EF4-FFF2-40B4-BE49-F238E27FC236}">
                <a16:creationId xmlns:a16="http://schemas.microsoft.com/office/drawing/2014/main" id="{6F7F435D-853F-C825-9316-30C336353354}"/>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Zielkundenansprache</a:t>
            </a:r>
            <a:endParaRPr lang="de-DE" sz="1400" b="0" dirty="0">
              <a:solidFill>
                <a:srgbClr val="F7A600"/>
              </a:solidFill>
            </a:endParaRPr>
          </a:p>
        </p:txBody>
      </p:sp>
      <p:pic>
        <p:nvPicPr>
          <p:cNvPr id="10" name="Grafik 9">
            <a:extLst>
              <a:ext uri="{FF2B5EF4-FFF2-40B4-BE49-F238E27FC236}">
                <a16:creationId xmlns:a16="http://schemas.microsoft.com/office/drawing/2014/main" id="{CFEB321F-E4A6-FA9B-0FA9-FE319DCF1A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35645" y="1637156"/>
            <a:ext cx="888167" cy="888167"/>
          </a:xfrm>
          <a:prstGeom prst="rect">
            <a:avLst/>
          </a:prstGeom>
        </p:spPr>
      </p:pic>
      <p:sp>
        <p:nvSpPr>
          <p:cNvPr id="12" name="Rechteck 11">
            <a:extLst>
              <a:ext uri="{FF2B5EF4-FFF2-40B4-BE49-F238E27FC236}">
                <a16:creationId xmlns:a16="http://schemas.microsoft.com/office/drawing/2014/main" id="{4934397F-F0F7-BC37-0300-A56F453430E7}"/>
              </a:ext>
            </a:extLst>
          </p:cNvPr>
          <p:cNvSpPr/>
          <p:nvPr/>
        </p:nvSpPr>
        <p:spPr>
          <a:xfrm>
            <a:off x="3823373" y="885824"/>
            <a:ext cx="1912713"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100" b="1" dirty="0">
                <a:solidFill>
                  <a:srgbClr val="44536F"/>
                </a:solidFill>
              </a:rPr>
              <a:t>KI-Datenanreicherung</a:t>
            </a:r>
          </a:p>
        </p:txBody>
      </p:sp>
      <p:sp>
        <p:nvSpPr>
          <p:cNvPr id="13" name="Rechteck 12">
            <a:extLst>
              <a:ext uri="{FF2B5EF4-FFF2-40B4-BE49-F238E27FC236}">
                <a16:creationId xmlns:a16="http://schemas.microsoft.com/office/drawing/2014/main" id="{CA77CD7C-4A17-1F92-3AFF-79A2BEF1B9C4}"/>
              </a:ext>
            </a:extLst>
          </p:cNvPr>
          <p:cNvSpPr/>
          <p:nvPr/>
        </p:nvSpPr>
        <p:spPr>
          <a:xfrm>
            <a:off x="5736086" y="885824"/>
            <a:ext cx="1912713"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100" b="1" dirty="0">
                <a:solidFill>
                  <a:srgbClr val="44536F"/>
                </a:solidFill>
              </a:rPr>
              <a:t>KI-Scoring</a:t>
            </a:r>
          </a:p>
        </p:txBody>
      </p:sp>
      <p:sp>
        <p:nvSpPr>
          <p:cNvPr id="14" name="Rechteck 13">
            <a:extLst>
              <a:ext uri="{FF2B5EF4-FFF2-40B4-BE49-F238E27FC236}">
                <a16:creationId xmlns:a16="http://schemas.microsoft.com/office/drawing/2014/main" id="{F30DA956-1C5F-F5AE-9B3C-726B86878990}"/>
              </a:ext>
            </a:extLst>
          </p:cNvPr>
          <p:cNvSpPr/>
          <p:nvPr/>
        </p:nvSpPr>
        <p:spPr>
          <a:xfrm>
            <a:off x="7648800" y="885824"/>
            <a:ext cx="1912713" cy="386714"/>
          </a:xfrm>
          <a:prstGeom prst="rect">
            <a:avLst/>
          </a:prstGeom>
          <a:solidFill>
            <a:schemeClr val="accent5">
              <a:lumMod val="20000"/>
              <a:lumOff val="80000"/>
            </a:schemeClr>
          </a:solidFill>
          <a:ln w="3175" cap="flat">
            <a:solidFill>
              <a:schemeClr val="bg1">
                <a:lumMod val="50000"/>
              </a:schemeClr>
            </a:solidFill>
            <a:prstDash val="solid"/>
            <a:miter/>
          </a:ln>
        </p:spPr>
        <p:txBody>
          <a:bodyPr lIns="0" rIns="0" rtlCol="0" anchor="ctr"/>
          <a:lstStyle/>
          <a:p>
            <a:pPr algn="ctr"/>
            <a:r>
              <a:rPr lang="de-DE" sz="1100" b="1" dirty="0">
                <a:solidFill>
                  <a:srgbClr val="44536F"/>
                </a:solidFill>
              </a:rPr>
              <a:t>KI-Personalisierung</a:t>
            </a:r>
          </a:p>
        </p:txBody>
      </p:sp>
      <p:pic>
        <p:nvPicPr>
          <p:cNvPr id="16" name="Grafik 15">
            <a:extLst>
              <a:ext uri="{FF2B5EF4-FFF2-40B4-BE49-F238E27FC236}">
                <a16:creationId xmlns:a16="http://schemas.microsoft.com/office/drawing/2014/main" id="{7E43F055-7E11-E06B-F3DE-F266E315C6A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53612" y="1635142"/>
            <a:ext cx="888167" cy="888167"/>
          </a:xfrm>
          <a:prstGeom prst="rect">
            <a:avLst/>
          </a:prstGeom>
        </p:spPr>
      </p:pic>
      <p:pic>
        <p:nvPicPr>
          <p:cNvPr id="17" name="Grafik 16">
            <a:extLst>
              <a:ext uri="{FF2B5EF4-FFF2-40B4-BE49-F238E27FC236}">
                <a16:creationId xmlns:a16="http://schemas.microsoft.com/office/drawing/2014/main" id="{E9C3BD83-62A8-AE53-7319-E0100AEEAD9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117110" y="1596265"/>
            <a:ext cx="927044" cy="927044"/>
          </a:xfrm>
          <a:prstGeom prst="rect">
            <a:avLst/>
          </a:prstGeom>
        </p:spPr>
      </p:pic>
      <p:pic>
        <p:nvPicPr>
          <p:cNvPr id="19" name="Grafik 18">
            <a:extLst>
              <a:ext uri="{FF2B5EF4-FFF2-40B4-BE49-F238E27FC236}">
                <a16:creationId xmlns:a16="http://schemas.microsoft.com/office/drawing/2014/main" id="{249B535E-B6F5-E350-B88E-659356D96DD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398800" y="1635142"/>
            <a:ext cx="927044" cy="927044"/>
          </a:xfrm>
          <a:prstGeom prst="rect">
            <a:avLst/>
          </a:prstGeom>
        </p:spPr>
      </p:pic>
    </p:spTree>
    <p:extLst>
      <p:ext uri="{BB962C8B-B14F-4D97-AF65-F5344CB8AC3E}">
        <p14:creationId xmlns:p14="http://schemas.microsoft.com/office/powerpoint/2010/main" val="31075678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205D2B26-6459-4203-BC0E-0DCD277278C6}"/>
              </a:ext>
            </a:extLst>
          </p:cNvPr>
          <p:cNvSpPr/>
          <p:nvPr/>
        </p:nvSpPr>
        <p:spPr>
          <a:xfrm>
            <a:off x="2238532" y="885825"/>
            <a:ext cx="7322980" cy="1879600"/>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65</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Kunden gewinnen mit LinkedIn und Zoho CRM</a:t>
            </a:r>
          </a:p>
        </p:txBody>
      </p:sp>
      <p:sp>
        <p:nvSpPr>
          <p:cNvPr id="11" name="Rechteck 10">
            <a:extLst>
              <a:ext uri="{FF2B5EF4-FFF2-40B4-BE49-F238E27FC236}">
                <a16:creationId xmlns:a16="http://schemas.microsoft.com/office/drawing/2014/main" id="{70FE3EA3-8F5E-0D49-A46F-17D4189CFBF4}"/>
              </a:ext>
            </a:extLst>
          </p:cNvPr>
          <p:cNvSpPr/>
          <p:nvPr/>
        </p:nvSpPr>
        <p:spPr>
          <a:xfrm>
            <a:off x="1291509" y="2765425"/>
            <a:ext cx="8270003" cy="1879600"/>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rgbClr val="44536F"/>
              </a:solidFill>
            </a:endParaRPr>
          </a:p>
        </p:txBody>
      </p:sp>
      <p:sp>
        <p:nvSpPr>
          <p:cNvPr id="12" name="Rechteck 11">
            <a:extLst>
              <a:ext uri="{FF2B5EF4-FFF2-40B4-BE49-F238E27FC236}">
                <a16:creationId xmlns:a16="http://schemas.microsoft.com/office/drawing/2014/main" id="{8460F2BE-EA7A-134B-A2E0-926DC4FF0F4F}"/>
              </a:ext>
            </a:extLst>
          </p:cNvPr>
          <p:cNvSpPr/>
          <p:nvPr/>
        </p:nvSpPr>
        <p:spPr>
          <a:xfrm>
            <a:off x="344487" y="4645025"/>
            <a:ext cx="9217025" cy="18796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sp>
        <p:nvSpPr>
          <p:cNvPr id="13" name="Rechteck 12">
            <a:extLst>
              <a:ext uri="{FF2B5EF4-FFF2-40B4-BE49-F238E27FC236}">
                <a16:creationId xmlns:a16="http://schemas.microsoft.com/office/drawing/2014/main" id="{35C8BAD1-7C52-B14E-90AA-6FBED7811E16}"/>
              </a:ext>
            </a:extLst>
          </p:cNvPr>
          <p:cNvSpPr/>
          <p:nvPr/>
        </p:nvSpPr>
        <p:spPr>
          <a:xfrm>
            <a:off x="344487" y="4651275"/>
            <a:ext cx="373971"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1</a:t>
            </a:r>
          </a:p>
        </p:txBody>
      </p:sp>
      <p:sp>
        <p:nvSpPr>
          <p:cNvPr id="14" name="Rechteck 13">
            <a:extLst>
              <a:ext uri="{FF2B5EF4-FFF2-40B4-BE49-F238E27FC236}">
                <a16:creationId xmlns:a16="http://schemas.microsoft.com/office/drawing/2014/main" id="{33FE25D3-9BCE-B143-819D-415BC84E7BA9}"/>
              </a:ext>
            </a:extLst>
          </p:cNvPr>
          <p:cNvSpPr/>
          <p:nvPr/>
        </p:nvSpPr>
        <p:spPr>
          <a:xfrm>
            <a:off x="1291509" y="2766118"/>
            <a:ext cx="373971"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2</a:t>
            </a:r>
          </a:p>
        </p:txBody>
      </p:sp>
      <p:sp>
        <p:nvSpPr>
          <p:cNvPr id="15" name="Rechteck 14">
            <a:extLst>
              <a:ext uri="{FF2B5EF4-FFF2-40B4-BE49-F238E27FC236}">
                <a16:creationId xmlns:a16="http://schemas.microsoft.com/office/drawing/2014/main" id="{C6D0577F-E0C6-E944-8B1B-8B39E679CF75}"/>
              </a:ext>
            </a:extLst>
          </p:cNvPr>
          <p:cNvSpPr/>
          <p:nvPr/>
        </p:nvSpPr>
        <p:spPr>
          <a:xfrm>
            <a:off x="2238532" y="896614"/>
            <a:ext cx="373971"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3</a:t>
            </a:r>
          </a:p>
        </p:txBody>
      </p:sp>
      <p:sp>
        <p:nvSpPr>
          <p:cNvPr id="3" name="Textfeld 2">
            <a:extLst>
              <a:ext uri="{FF2B5EF4-FFF2-40B4-BE49-F238E27FC236}">
                <a16:creationId xmlns:a16="http://schemas.microsoft.com/office/drawing/2014/main" id="{5A089F65-1C84-F84B-A03E-753F783C50D5}"/>
              </a:ext>
            </a:extLst>
          </p:cNvPr>
          <p:cNvSpPr txBox="1"/>
          <p:nvPr/>
        </p:nvSpPr>
        <p:spPr>
          <a:xfrm>
            <a:off x="718459" y="4651275"/>
            <a:ext cx="3883750" cy="377564"/>
          </a:xfrm>
          <a:prstGeom prst="rect">
            <a:avLst/>
          </a:prstGeom>
          <a:noFill/>
          <a:ln>
            <a:noFill/>
          </a:ln>
        </p:spPr>
        <p:txBody>
          <a:bodyPr wrap="none" lIns="72000" tIns="72000" rIns="72000" bIns="72000" rtlCol="0" anchor="ctr">
            <a:noAutofit/>
          </a:bodyPr>
          <a:lstStyle/>
          <a:p>
            <a:pPr algn="l">
              <a:spcBef>
                <a:spcPts val="600"/>
              </a:spcBef>
            </a:pPr>
            <a:r>
              <a:rPr lang="de-DE" sz="1050" b="1" dirty="0">
                <a:solidFill>
                  <a:srgbClr val="44536F"/>
                </a:solidFill>
              </a:rPr>
              <a:t>Kontakte knüpfen, Geschäfte anbahnen</a:t>
            </a:r>
          </a:p>
        </p:txBody>
      </p:sp>
      <p:sp>
        <p:nvSpPr>
          <p:cNvPr id="31" name="Textfeld 30">
            <a:extLst>
              <a:ext uri="{FF2B5EF4-FFF2-40B4-BE49-F238E27FC236}">
                <a16:creationId xmlns:a16="http://schemas.microsoft.com/office/drawing/2014/main" id="{567D49AD-E4F6-6E44-9029-F84C78329729}"/>
              </a:ext>
            </a:extLst>
          </p:cNvPr>
          <p:cNvSpPr txBox="1"/>
          <p:nvPr/>
        </p:nvSpPr>
        <p:spPr>
          <a:xfrm>
            <a:off x="1665480" y="2766118"/>
            <a:ext cx="3883750" cy="377564"/>
          </a:xfrm>
          <a:prstGeom prst="rect">
            <a:avLst/>
          </a:prstGeom>
          <a:noFill/>
        </p:spPr>
        <p:txBody>
          <a:bodyPr wrap="none" lIns="72000" tIns="72000" rIns="72000" bIns="72000" rtlCol="0" anchor="ctr">
            <a:noAutofit/>
          </a:bodyPr>
          <a:lstStyle/>
          <a:p>
            <a:pPr algn="l">
              <a:spcBef>
                <a:spcPts val="600"/>
              </a:spcBef>
            </a:pPr>
            <a:r>
              <a:rPr lang="de-DE" sz="1050" b="1" dirty="0">
                <a:solidFill>
                  <a:srgbClr val="44536F"/>
                </a:solidFill>
              </a:rPr>
              <a:t>Als Experte sichtbar werden</a:t>
            </a:r>
          </a:p>
        </p:txBody>
      </p:sp>
      <p:sp>
        <p:nvSpPr>
          <p:cNvPr id="35" name="Textfeld 34">
            <a:extLst>
              <a:ext uri="{FF2B5EF4-FFF2-40B4-BE49-F238E27FC236}">
                <a16:creationId xmlns:a16="http://schemas.microsoft.com/office/drawing/2014/main" id="{B4460744-9120-CB4B-AD01-FDEC47E2363C}"/>
              </a:ext>
            </a:extLst>
          </p:cNvPr>
          <p:cNvSpPr txBox="1"/>
          <p:nvPr/>
        </p:nvSpPr>
        <p:spPr>
          <a:xfrm>
            <a:off x="2625722" y="878875"/>
            <a:ext cx="3883750" cy="377564"/>
          </a:xfrm>
          <a:prstGeom prst="rect">
            <a:avLst/>
          </a:prstGeom>
          <a:noFill/>
        </p:spPr>
        <p:txBody>
          <a:bodyPr wrap="none" lIns="72000" tIns="72000" rIns="72000" bIns="72000" rtlCol="0" anchor="ctr">
            <a:noAutofit/>
          </a:bodyPr>
          <a:lstStyle/>
          <a:p>
            <a:pPr algn="l">
              <a:spcBef>
                <a:spcPts val="600"/>
              </a:spcBef>
            </a:pPr>
            <a:r>
              <a:rPr lang="de-DE" sz="1050" b="1" dirty="0">
                <a:solidFill>
                  <a:srgbClr val="44536F"/>
                </a:solidFill>
              </a:rPr>
              <a:t>Follow-</a:t>
            </a:r>
            <a:r>
              <a:rPr lang="de-DE" sz="1050" b="1" dirty="0" err="1">
                <a:solidFill>
                  <a:srgbClr val="44536F"/>
                </a:solidFill>
              </a:rPr>
              <a:t>Up</a:t>
            </a:r>
            <a:r>
              <a:rPr lang="de-DE" sz="1050" b="1" dirty="0">
                <a:solidFill>
                  <a:srgbClr val="44536F"/>
                </a:solidFill>
              </a:rPr>
              <a:t>-Strategie</a:t>
            </a:r>
          </a:p>
        </p:txBody>
      </p:sp>
      <p:sp>
        <p:nvSpPr>
          <p:cNvPr id="42" name="Textfeld 41">
            <a:extLst>
              <a:ext uri="{FF2B5EF4-FFF2-40B4-BE49-F238E27FC236}">
                <a16:creationId xmlns:a16="http://schemas.microsoft.com/office/drawing/2014/main" id="{9546B158-05F6-224A-8EB9-00068EAFCBE7}"/>
              </a:ext>
            </a:extLst>
          </p:cNvPr>
          <p:cNvSpPr txBox="1"/>
          <p:nvPr/>
        </p:nvSpPr>
        <p:spPr>
          <a:xfrm>
            <a:off x="2482168" y="2260320"/>
            <a:ext cx="1486891" cy="377564"/>
          </a:xfrm>
          <a:prstGeom prst="rect">
            <a:avLst/>
          </a:prstGeom>
          <a:noFill/>
        </p:spPr>
        <p:txBody>
          <a:bodyPr wrap="none" lIns="72000" tIns="72000" rIns="72000" bIns="72000" rtlCol="0" anchor="ctr">
            <a:noAutofit/>
          </a:bodyPr>
          <a:lstStyle/>
          <a:p>
            <a:pPr algn="ctr">
              <a:spcBef>
                <a:spcPts val="600"/>
              </a:spcBef>
            </a:pPr>
            <a:endParaRPr lang="de-DE" sz="1050" b="1" dirty="0"/>
          </a:p>
        </p:txBody>
      </p:sp>
      <p:sp>
        <p:nvSpPr>
          <p:cNvPr id="43" name="Textfeld 42">
            <a:extLst>
              <a:ext uri="{FF2B5EF4-FFF2-40B4-BE49-F238E27FC236}">
                <a16:creationId xmlns:a16="http://schemas.microsoft.com/office/drawing/2014/main" id="{B8779700-9AA4-AA41-8598-9A850A3B5C59}"/>
              </a:ext>
            </a:extLst>
          </p:cNvPr>
          <p:cNvSpPr txBox="1"/>
          <p:nvPr/>
        </p:nvSpPr>
        <p:spPr>
          <a:xfrm>
            <a:off x="4143401" y="2260320"/>
            <a:ext cx="1486891" cy="377564"/>
          </a:xfrm>
          <a:prstGeom prst="rect">
            <a:avLst/>
          </a:prstGeom>
          <a:noFill/>
        </p:spPr>
        <p:txBody>
          <a:bodyPr wrap="none" lIns="72000" tIns="72000" rIns="72000" bIns="72000" rtlCol="0" anchor="ctr">
            <a:noAutofit/>
          </a:bodyPr>
          <a:lstStyle/>
          <a:p>
            <a:pPr algn="ctr">
              <a:spcBef>
                <a:spcPts val="600"/>
              </a:spcBef>
            </a:pPr>
            <a:endParaRPr lang="de-DE" sz="1050" b="1" dirty="0"/>
          </a:p>
        </p:txBody>
      </p:sp>
      <p:sp>
        <p:nvSpPr>
          <p:cNvPr id="44" name="Textfeld 43">
            <a:extLst>
              <a:ext uri="{FF2B5EF4-FFF2-40B4-BE49-F238E27FC236}">
                <a16:creationId xmlns:a16="http://schemas.microsoft.com/office/drawing/2014/main" id="{098DE77B-C92F-E043-A0A0-C63560C4DE5C}"/>
              </a:ext>
            </a:extLst>
          </p:cNvPr>
          <p:cNvSpPr txBox="1"/>
          <p:nvPr/>
        </p:nvSpPr>
        <p:spPr>
          <a:xfrm>
            <a:off x="5993160" y="2260320"/>
            <a:ext cx="1486891" cy="377564"/>
          </a:xfrm>
          <a:prstGeom prst="rect">
            <a:avLst/>
          </a:prstGeom>
          <a:noFill/>
        </p:spPr>
        <p:txBody>
          <a:bodyPr wrap="none" lIns="72000" tIns="72000" rIns="72000" bIns="72000" rtlCol="0" anchor="ctr">
            <a:noAutofit/>
          </a:bodyPr>
          <a:lstStyle/>
          <a:p>
            <a:pPr algn="ctr">
              <a:spcBef>
                <a:spcPts val="600"/>
              </a:spcBef>
            </a:pPr>
            <a:endParaRPr lang="de-DE" sz="1050" b="1" dirty="0"/>
          </a:p>
        </p:txBody>
      </p:sp>
      <p:sp>
        <p:nvSpPr>
          <p:cNvPr id="45" name="Textfeld 44">
            <a:extLst>
              <a:ext uri="{FF2B5EF4-FFF2-40B4-BE49-F238E27FC236}">
                <a16:creationId xmlns:a16="http://schemas.microsoft.com/office/drawing/2014/main" id="{4D89FFD6-73A9-E749-A4A0-426F2B94A66A}"/>
              </a:ext>
            </a:extLst>
          </p:cNvPr>
          <p:cNvSpPr txBox="1"/>
          <p:nvPr/>
        </p:nvSpPr>
        <p:spPr>
          <a:xfrm>
            <a:off x="7842919" y="2260320"/>
            <a:ext cx="1486891" cy="377564"/>
          </a:xfrm>
          <a:prstGeom prst="rect">
            <a:avLst/>
          </a:prstGeom>
          <a:noFill/>
        </p:spPr>
        <p:txBody>
          <a:bodyPr wrap="none" lIns="72000" tIns="72000" rIns="72000" bIns="72000" rtlCol="0" anchor="ctr">
            <a:noAutofit/>
          </a:bodyPr>
          <a:lstStyle/>
          <a:p>
            <a:pPr algn="ctr">
              <a:spcBef>
                <a:spcPts val="600"/>
              </a:spcBef>
            </a:pPr>
            <a:endParaRPr lang="de-DE" sz="1050" b="1" dirty="0"/>
          </a:p>
        </p:txBody>
      </p:sp>
      <p:pic>
        <p:nvPicPr>
          <p:cNvPr id="46" name="Grafik 45">
            <a:extLst>
              <a:ext uri="{FF2B5EF4-FFF2-40B4-BE49-F238E27FC236}">
                <a16:creationId xmlns:a16="http://schemas.microsoft.com/office/drawing/2014/main" id="{6EE07683-20D1-7B4F-82FF-1114065E10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21" name="Grafik 50">
            <a:extLst>
              <a:ext uri="{FF2B5EF4-FFF2-40B4-BE49-F238E27FC236}">
                <a16:creationId xmlns:a16="http://schemas.microsoft.com/office/drawing/2014/main" id="{0042A6A6-81EE-8C9D-AE72-797043C9D530}"/>
              </a:ext>
            </a:extLst>
          </p:cNvPr>
          <p:cNvPicPr>
            <a:picLocks noChangeAspect="1"/>
          </p:cNvPicPr>
          <p:nvPr/>
        </p:nvPicPr>
        <p:blipFill>
          <a:blip r:embed="rId4"/>
          <a:stretch>
            <a:fillRect/>
          </a:stretch>
        </p:blipFill>
        <p:spPr>
          <a:xfrm>
            <a:off x="4569759" y="5222171"/>
            <a:ext cx="818793" cy="831051"/>
          </a:xfrm>
          <a:prstGeom prst="rect">
            <a:avLst/>
          </a:prstGeom>
        </p:spPr>
      </p:pic>
      <p:pic>
        <p:nvPicPr>
          <p:cNvPr id="37" name="Grafik 53">
            <a:extLst>
              <a:ext uri="{FF2B5EF4-FFF2-40B4-BE49-F238E27FC236}">
                <a16:creationId xmlns:a16="http://schemas.microsoft.com/office/drawing/2014/main" id="{6629CC63-6119-DD99-2486-B374847E5DB3}"/>
              </a:ext>
            </a:extLst>
          </p:cNvPr>
          <p:cNvPicPr>
            <a:picLocks noChangeAspect="1"/>
          </p:cNvPicPr>
          <p:nvPr/>
        </p:nvPicPr>
        <p:blipFill>
          <a:blip r:embed="rId5"/>
          <a:stretch>
            <a:fillRect/>
          </a:stretch>
        </p:blipFill>
        <p:spPr>
          <a:xfrm>
            <a:off x="2585886" y="5222171"/>
            <a:ext cx="824922" cy="831050"/>
          </a:xfrm>
          <a:prstGeom prst="rect">
            <a:avLst/>
          </a:prstGeom>
        </p:spPr>
      </p:pic>
      <p:pic>
        <p:nvPicPr>
          <p:cNvPr id="41" name="Grafik 54">
            <a:extLst>
              <a:ext uri="{FF2B5EF4-FFF2-40B4-BE49-F238E27FC236}">
                <a16:creationId xmlns:a16="http://schemas.microsoft.com/office/drawing/2014/main" id="{B0AA8282-517F-89D5-7F66-104BF463D7C5}"/>
              </a:ext>
            </a:extLst>
          </p:cNvPr>
          <p:cNvPicPr>
            <a:picLocks noChangeAspect="1"/>
          </p:cNvPicPr>
          <p:nvPr/>
        </p:nvPicPr>
        <p:blipFill>
          <a:blip r:embed="rId6"/>
          <a:stretch>
            <a:fillRect/>
          </a:stretch>
        </p:blipFill>
        <p:spPr>
          <a:xfrm>
            <a:off x="718458" y="5280394"/>
            <a:ext cx="708477" cy="714605"/>
          </a:xfrm>
          <a:prstGeom prst="rect">
            <a:avLst/>
          </a:prstGeom>
        </p:spPr>
      </p:pic>
      <p:pic>
        <p:nvPicPr>
          <p:cNvPr id="49" name="Grafik 48" descr="Ein Bild, das Grafiken, Screenshot, Kreis enthält.&#10;&#10;Automatisch generierte Beschreibung">
            <a:extLst>
              <a:ext uri="{FF2B5EF4-FFF2-40B4-BE49-F238E27FC236}">
                <a16:creationId xmlns:a16="http://schemas.microsoft.com/office/drawing/2014/main" id="{2EAF94AA-AD4D-5057-9D99-3923F912A6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37505" y="5222171"/>
            <a:ext cx="831050" cy="831050"/>
          </a:xfrm>
          <a:prstGeom prst="rect">
            <a:avLst/>
          </a:prstGeom>
        </p:spPr>
      </p:pic>
      <p:pic>
        <p:nvPicPr>
          <p:cNvPr id="50" name="Grafik 49" descr="Ein Bild, das Symbol, Grafiken, Screenshot, Reihe enthält.&#10;&#10;Automatisch generierte Beschreibung">
            <a:extLst>
              <a:ext uri="{FF2B5EF4-FFF2-40B4-BE49-F238E27FC236}">
                <a16:creationId xmlns:a16="http://schemas.microsoft.com/office/drawing/2014/main" id="{65C60215-56F1-D66A-A87D-5AF7F9AD32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47503" y="5222171"/>
            <a:ext cx="831051" cy="831051"/>
          </a:xfrm>
          <a:prstGeom prst="rect">
            <a:avLst/>
          </a:prstGeom>
        </p:spPr>
      </p:pic>
      <p:pic>
        <p:nvPicPr>
          <p:cNvPr id="51" name="Grafik 33">
            <a:extLst>
              <a:ext uri="{FF2B5EF4-FFF2-40B4-BE49-F238E27FC236}">
                <a16:creationId xmlns:a16="http://schemas.microsoft.com/office/drawing/2014/main" id="{DF57CB79-EE9E-DFE7-8035-167079157104}"/>
              </a:ext>
            </a:extLst>
          </p:cNvPr>
          <p:cNvPicPr>
            <a:picLocks noChangeAspect="1"/>
          </p:cNvPicPr>
          <p:nvPr/>
        </p:nvPicPr>
        <p:blipFill>
          <a:blip r:embed="rId9"/>
          <a:stretch>
            <a:fillRect/>
          </a:stretch>
        </p:blipFill>
        <p:spPr>
          <a:xfrm>
            <a:off x="1522414" y="3228412"/>
            <a:ext cx="959754" cy="953626"/>
          </a:xfrm>
          <a:prstGeom prst="rect">
            <a:avLst/>
          </a:prstGeom>
        </p:spPr>
      </p:pic>
      <p:pic>
        <p:nvPicPr>
          <p:cNvPr id="53" name="Grafik 52" descr="Ein Bild, das Symbol, Grafiken, Screenshot, Reihe enthält.&#10;&#10;Automatisch generierte Beschreibung">
            <a:extLst>
              <a:ext uri="{FF2B5EF4-FFF2-40B4-BE49-F238E27FC236}">
                <a16:creationId xmlns:a16="http://schemas.microsoft.com/office/drawing/2014/main" id="{DEBBEEE9-3F38-11FD-B6E2-8121DBDFFE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25722" y="1406752"/>
            <a:ext cx="831051" cy="831051"/>
          </a:xfrm>
          <a:prstGeom prst="rect">
            <a:avLst/>
          </a:prstGeom>
        </p:spPr>
      </p:pic>
      <p:pic>
        <p:nvPicPr>
          <p:cNvPr id="54" name="Grafik 53" descr="Ein Bild, das Symbol, Grafiken, Screenshot, Reihe enthält.&#10;&#10;Automatisch generierte Beschreibung">
            <a:extLst>
              <a:ext uri="{FF2B5EF4-FFF2-40B4-BE49-F238E27FC236}">
                <a16:creationId xmlns:a16="http://schemas.microsoft.com/office/drawing/2014/main" id="{E3D454FA-3C16-B47D-B2A9-5CAA943A92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2775" y="1406752"/>
            <a:ext cx="831051" cy="831051"/>
          </a:xfrm>
          <a:prstGeom prst="rect">
            <a:avLst/>
          </a:prstGeom>
        </p:spPr>
      </p:pic>
      <p:pic>
        <p:nvPicPr>
          <p:cNvPr id="55" name="Grafik 54" descr="Ein Bild, das Symbol, Grafiken, Screenshot, Reihe enthält.&#10;&#10;Automatisch generierte Beschreibung">
            <a:extLst>
              <a:ext uri="{FF2B5EF4-FFF2-40B4-BE49-F238E27FC236}">
                <a16:creationId xmlns:a16="http://schemas.microsoft.com/office/drawing/2014/main" id="{F76DF96F-8919-F7CC-3838-367DA68BB58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79828" y="1406752"/>
            <a:ext cx="831051" cy="831051"/>
          </a:xfrm>
          <a:prstGeom prst="rect">
            <a:avLst/>
          </a:prstGeom>
        </p:spPr>
      </p:pic>
      <p:pic>
        <p:nvPicPr>
          <p:cNvPr id="56" name="Grafik 55" descr="Ein Bild, das Symbol, Grafiken, Screenshot, Reihe enthält.&#10;&#10;Automatisch generierte Beschreibung">
            <a:extLst>
              <a:ext uri="{FF2B5EF4-FFF2-40B4-BE49-F238E27FC236}">
                <a16:creationId xmlns:a16="http://schemas.microsoft.com/office/drawing/2014/main" id="{D086EE1D-C402-21A2-99F7-6A7D128200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56881" y="1406752"/>
            <a:ext cx="831051" cy="831051"/>
          </a:xfrm>
          <a:prstGeom prst="rect">
            <a:avLst/>
          </a:prstGeom>
        </p:spPr>
      </p:pic>
      <p:pic>
        <p:nvPicPr>
          <p:cNvPr id="57" name="Grafik 56" descr="Ein Bild, das Symbol, Grafiken, Screenshot, Reihe enthält.&#10;&#10;Automatisch generierte Beschreibung">
            <a:extLst>
              <a:ext uri="{FF2B5EF4-FFF2-40B4-BE49-F238E27FC236}">
                <a16:creationId xmlns:a16="http://schemas.microsoft.com/office/drawing/2014/main" id="{FE20AF4F-48C6-570F-67C8-2F380AF223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934" y="1406752"/>
            <a:ext cx="831051" cy="831051"/>
          </a:xfrm>
          <a:prstGeom prst="rect">
            <a:avLst/>
          </a:prstGeom>
        </p:spPr>
      </p:pic>
      <p:pic>
        <p:nvPicPr>
          <p:cNvPr id="58" name="Grafik 57" descr="Ein Bild, das Symbol, Grafiken, Screenshot, Reihe enthält.&#10;&#10;Automatisch generierte Beschreibung">
            <a:extLst>
              <a:ext uri="{FF2B5EF4-FFF2-40B4-BE49-F238E27FC236}">
                <a16:creationId xmlns:a16="http://schemas.microsoft.com/office/drawing/2014/main" id="{DD0203EB-F068-0FCD-93B6-91F957DE89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10989" y="1377309"/>
            <a:ext cx="831051" cy="831051"/>
          </a:xfrm>
          <a:prstGeom prst="rect">
            <a:avLst/>
          </a:prstGeom>
        </p:spPr>
      </p:pic>
      <p:sp>
        <p:nvSpPr>
          <p:cNvPr id="7" name="Titel 25">
            <a:extLst>
              <a:ext uri="{FF2B5EF4-FFF2-40B4-BE49-F238E27FC236}">
                <a16:creationId xmlns:a16="http://schemas.microsoft.com/office/drawing/2014/main" id="{D5CC8265-798B-4F23-94F1-3CD9704BB99B}"/>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Zielkunden-Ansprache</a:t>
            </a:r>
          </a:p>
        </p:txBody>
      </p:sp>
    </p:spTree>
    <p:extLst>
      <p:ext uri="{BB962C8B-B14F-4D97-AF65-F5344CB8AC3E}">
        <p14:creationId xmlns:p14="http://schemas.microsoft.com/office/powerpoint/2010/main" val="13041876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66</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Ads integrieren in Zoho CRM</a:t>
            </a:r>
          </a:p>
        </p:txBody>
      </p:sp>
      <p:sp>
        <p:nvSpPr>
          <p:cNvPr id="267" name="Rechteck 266">
            <a:extLst>
              <a:ext uri="{FF2B5EF4-FFF2-40B4-BE49-F238E27FC236}">
                <a16:creationId xmlns:a16="http://schemas.microsoft.com/office/drawing/2014/main" id="{5B1BA29A-AC15-443F-A117-6829EA977F22}"/>
              </a:ext>
            </a:extLst>
          </p:cNvPr>
          <p:cNvSpPr/>
          <p:nvPr/>
        </p:nvSpPr>
        <p:spPr>
          <a:xfrm>
            <a:off x="1910661" y="1272539"/>
            <a:ext cx="2550284" cy="2631829"/>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Keyword-Targeting</a:t>
            </a: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Nutzer sucht aktiv nach eine Begriff Thema</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FF8BA5A0-2F81-4C46-80DD-2056FA9682C1}"/>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5" name="Rechteck 4">
            <a:extLst>
              <a:ext uri="{FF2B5EF4-FFF2-40B4-BE49-F238E27FC236}">
                <a16:creationId xmlns:a16="http://schemas.microsoft.com/office/drawing/2014/main" id="{647638C1-A94F-5EF7-1663-E78ED051AFA8}"/>
              </a:ext>
            </a:extLst>
          </p:cNvPr>
          <p:cNvSpPr/>
          <p:nvPr/>
        </p:nvSpPr>
        <p:spPr>
          <a:xfrm>
            <a:off x="1910661" y="885824"/>
            <a:ext cx="7649264" cy="38671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Ads</a:t>
            </a:r>
          </a:p>
        </p:txBody>
      </p:sp>
      <p:sp>
        <p:nvSpPr>
          <p:cNvPr id="7" name="Rechteck 6">
            <a:extLst>
              <a:ext uri="{FF2B5EF4-FFF2-40B4-BE49-F238E27FC236}">
                <a16:creationId xmlns:a16="http://schemas.microsoft.com/office/drawing/2014/main" id="{BE11B4E7-13D6-AB54-78B3-CA1FDDF08AA8}"/>
              </a:ext>
            </a:extLst>
          </p:cNvPr>
          <p:cNvSpPr/>
          <p:nvPr/>
        </p:nvSpPr>
        <p:spPr>
          <a:xfrm>
            <a:off x="4460945" y="1272539"/>
            <a:ext cx="2550284" cy="2631829"/>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Interest-Targeting</a:t>
            </a: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Basierend auf Interessen, Likes, Aktivitäten</a:t>
            </a:r>
          </a:p>
        </p:txBody>
      </p:sp>
      <p:sp>
        <p:nvSpPr>
          <p:cNvPr id="9" name="Rechteck 8">
            <a:extLst>
              <a:ext uri="{FF2B5EF4-FFF2-40B4-BE49-F238E27FC236}">
                <a16:creationId xmlns:a16="http://schemas.microsoft.com/office/drawing/2014/main" id="{BE75DF75-BB7E-A0AC-CA65-D1674CC5AB53}"/>
              </a:ext>
            </a:extLst>
          </p:cNvPr>
          <p:cNvSpPr/>
          <p:nvPr/>
        </p:nvSpPr>
        <p:spPr>
          <a:xfrm>
            <a:off x="7011229" y="1272539"/>
            <a:ext cx="2550284" cy="2631829"/>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Behavioral-Targeting</a:t>
            </a: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Zielgruppen basierend auf früheren Verhalten (Klicks, Video-Views, etc.)</a:t>
            </a:r>
          </a:p>
        </p:txBody>
      </p:sp>
      <p:sp>
        <p:nvSpPr>
          <p:cNvPr id="10" name="Rechteck 9">
            <a:extLst>
              <a:ext uri="{FF2B5EF4-FFF2-40B4-BE49-F238E27FC236}">
                <a16:creationId xmlns:a16="http://schemas.microsoft.com/office/drawing/2014/main" id="{1823743D-54D1-88D3-C689-29DEDC699C9A}"/>
              </a:ext>
            </a:extLst>
          </p:cNvPr>
          <p:cNvSpPr/>
          <p:nvPr/>
        </p:nvSpPr>
        <p:spPr>
          <a:xfrm>
            <a:off x="1910661" y="3904368"/>
            <a:ext cx="2550284" cy="2631829"/>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Demografisches Targeting</a:t>
            </a: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Alter, Geschlecht, Standort, Sprache, etc.</a:t>
            </a:r>
          </a:p>
        </p:txBody>
      </p:sp>
      <p:sp>
        <p:nvSpPr>
          <p:cNvPr id="11" name="Rechteck 10">
            <a:extLst>
              <a:ext uri="{FF2B5EF4-FFF2-40B4-BE49-F238E27FC236}">
                <a16:creationId xmlns:a16="http://schemas.microsoft.com/office/drawing/2014/main" id="{749EDB23-1483-2291-CD06-B8A55A75B018}"/>
              </a:ext>
            </a:extLst>
          </p:cNvPr>
          <p:cNvSpPr/>
          <p:nvPr/>
        </p:nvSpPr>
        <p:spPr>
          <a:xfrm>
            <a:off x="4460945" y="3904368"/>
            <a:ext cx="2550284" cy="2631829"/>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Lookalike / </a:t>
            </a:r>
            <a:r>
              <a:rPr lang="de-DE" sz="1200" b="1" dirty="0" err="1">
                <a:solidFill>
                  <a:schemeClr val="tx1"/>
                </a:solidFill>
              </a:rPr>
              <a:t>Similar</a:t>
            </a:r>
            <a:r>
              <a:rPr lang="de-DE" sz="1200" b="1" dirty="0">
                <a:solidFill>
                  <a:schemeClr val="tx1"/>
                </a:solidFill>
              </a:rPr>
              <a:t> </a:t>
            </a:r>
            <a:r>
              <a:rPr lang="de-DE" sz="1200" b="1" dirty="0" err="1">
                <a:solidFill>
                  <a:schemeClr val="tx1"/>
                </a:solidFill>
              </a:rPr>
              <a:t>Audiences</a:t>
            </a: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Plattform erstellt ähnliche Nutzer zu einer bekannten Zielgruppe (z.B. Käufer)</a:t>
            </a:r>
          </a:p>
        </p:txBody>
      </p:sp>
      <p:sp>
        <p:nvSpPr>
          <p:cNvPr id="12" name="Rechteck 11">
            <a:extLst>
              <a:ext uri="{FF2B5EF4-FFF2-40B4-BE49-F238E27FC236}">
                <a16:creationId xmlns:a16="http://schemas.microsoft.com/office/drawing/2014/main" id="{F44F1CB6-0D13-D0E3-32DC-48CE944B5D0B}"/>
              </a:ext>
            </a:extLst>
          </p:cNvPr>
          <p:cNvSpPr/>
          <p:nvPr/>
        </p:nvSpPr>
        <p:spPr>
          <a:xfrm>
            <a:off x="7011229" y="3904368"/>
            <a:ext cx="2550284" cy="2631829"/>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err="1">
                <a:solidFill>
                  <a:schemeClr val="tx1"/>
                </a:solidFill>
              </a:rPr>
              <a:t>Retargeting</a:t>
            </a:r>
            <a:r>
              <a:rPr lang="de-DE" sz="1200" b="1" dirty="0">
                <a:solidFill>
                  <a:schemeClr val="tx1"/>
                </a:solidFill>
              </a:rPr>
              <a:t> / </a:t>
            </a:r>
            <a:r>
              <a:rPr lang="de-DE" sz="1200" b="1" dirty="0" err="1">
                <a:solidFill>
                  <a:schemeClr val="tx1"/>
                </a:solidFill>
              </a:rPr>
              <a:t>Remarkting</a:t>
            </a: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Nutzer, die mit deiner Marke interagiert haben</a:t>
            </a:r>
          </a:p>
        </p:txBody>
      </p:sp>
      <p:sp>
        <p:nvSpPr>
          <p:cNvPr id="13" name="Titel 25">
            <a:extLst>
              <a:ext uri="{FF2B5EF4-FFF2-40B4-BE49-F238E27FC236}">
                <a16:creationId xmlns:a16="http://schemas.microsoft.com/office/drawing/2014/main" id="{B9DB9460-D08A-C10C-6352-97E5351083A9}"/>
              </a:ext>
            </a:extLst>
          </p:cNvPr>
          <p:cNvSpPr txBox="1">
            <a:spLocks/>
          </p:cNvSpPr>
          <p:nvPr/>
        </p:nvSpPr>
        <p:spPr>
          <a:xfrm>
            <a:off x="344488" y="218534"/>
            <a:ext cx="8193017" cy="1938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200" b="0">
                <a:solidFill>
                  <a:srgbClr val="F7A600"/>
                </a:solidFill>
                <a:latin typeface="+mj-lt"/>
                <a:ea typeface="+mj-ea"/>
                <a:cs typeface="+mj-cs"/>
              </a:defRPr>
            </a:lvl1pPr>
          </a:lstStyle>
          <a:p>
            <a:r>
              <a:rPr lang="de-DE" dirty="0"/>
              <a:t>Zielkunden-Ansprache</a:t>
            </a:r>
          </a:p>
        </p:txBody>
      </p:sp>
      <p:pic>
        <p:nvPicPr>
          <p:cNvPr id="16" name="Grafik 15" descr="Ein Bild, das Text, Screenshot, Kreis, Schrift enthält.&#10;&#10;KI-generierte Inhalte können fehlerhaft sein.">
            <a:extLst>
              <a:ext uri="{FF2B5EF4-FFF2-40B4-BE49-F238E27FC236}">
                <a16:creationId xmlns:a16="http://schemas.microsoft.com/office/drawing/2014/main" id="{15E43608-8521-FEBC-892D-855ADA2EDA87}"/>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2900" y="809186"/>
            <a:ext cx="1221686" cy="1503869"/>
          </a:xfrm>
          <a:prstGeom prst="rect">
            <a:avLst/>
          </a:prstGeom>
        </p:spPr>
      </p:pic>
    </p:spTree>
    <p:extLst>
      <p:ext uri="{BB962C8B-B14F-4D97-AF65-F5344CB8AC3E}">
        <p14:creationId xmlns:p14="http://schemas.microsoft.com/office/powerpoint/2010/main" val="16035115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67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Partner-Marketing mit Zoho CRM</a:t>
            </a:r>
          </a:p>
        </p:txBody>
      </p:sp>
      <p:sp>
        <p:nvSpPr>
          <p:cNvPr id="267" name="Rechteck 266">
            <a:extLst>
              <a:ext uri="{FF2B5EF4-FFF2-40B4-BE49-F238E27FC236}">
                <a16:creationId xmlns:a16="http://schemas.microsoft.com/office/drawing/2014/main" id="{5B1BA29A-AC15-443F-A117-6829EA977F22}"/>
              </a:ext>
            </a:extLst>
          </p:cNvPr>
          <p:cNvSpPr/>
          <p:nvPr/>
        </p:nvSpPr>
        <p:spPr>
          <a:xfrm>
            <a:off x="1910661" y="1268413"/>
            <a:ext cx="2550284" cy="5267783"/>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A2CC002A-EC03-5648-98AF-79C160480DEA}"/>
              </a:ext>
            </a:extLst>
          </p:cNvPr>
          <p:cNvSpPr/>
          <p:nvPr/>
        </p:nvSpPr>
        <p:spPr>
          <a:xfrm>
            <a:off x="1906011" y="885826"/>
            <a:ext cx="2551834"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Multiplikatoren-Marketing</a:t>
            </a:r>
          </a:p>
        </p:txBody>
      </p:sp>
      <p:sp>
        <p:nvSpPr>
          <p:cNvPr id="40" name="Rechteck 39">
            <a:extLst>
              <a:ext uri="{FF2B5EF4-FFF2-40B4-BE49-F238E27FC236}">
                <a16:creationId xmlns:a16="http://schemas.microsoft.com/office/drawing/2014/main" id="{DE7114ED-847A-7248-9DD8-D78310651849}"/>
              </a:ext>
            </a:extLst>
          </p:cNvPr>
          <p:cNvSpPr/>
          <p:nvPr/>
        </p:nvSpPr>
        <p:spPr>
          <a:xfrm>
            <a:off x="4457845" y="885826"/>
            <a:ext cx="2551834"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Huckepack-Marketing</a:t>
            </a:r>
          </a:p>
        </p:txBody>
      </p:sp>
      <p:sp>
        <p:nvSpPr>
          <p:cNvPr id="42" name="Rechteck 41">
            <a:extLst>
              <a:ext uri="{FF2B5EF4-FFF2-40B4-BE49-F238E27FC236}">
                <a16:creationId xmlns:a16="http://schemas.microsoft.com/office/drawing/2014/main" id="{E94AC942-1E94-EE43-ADAC-CD339F29064E}"/>
              </a:ext>
            </a:extLst>
          </p:cNvPr>
          <p:cNvSpPr/>
          <p:nvPr/>
        </p:nvSpPr>
        <p:spPr>
          <a:xfrm>
            <a:off x="7009679" y="885826"/>
            <a:ext cx="2551834"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Affiliate-Marketing</a:t>
            </a:r>
          </a:p>
        </p:txBody>
      </p:sp>
      <p:sp>
        <p:nvSpPr>
          <p:cNvPr id="43" name="Rechteck 42">
            <a:extLst>
              <a:ext uri="{FF2B5EF4-FFF2-40B4-BE49-F238E27FC236}">
                <a16:creationId xmlns:a16="http://schemas.microsoft.com/office/drawing/2014/main" id="{D48DF6F3-2C34-3D47-890A-CD6F2A06EBC3}"/>
              </a:ext>
            </a:extLst>
          </p:cNvPr>
          <p:cNvSpPr/>
          <p:nvPr/>
        </p:nvSpPr>
        <p:spPr>
          <a:xfrm>
            <a:off x="4460945" y="1268413"/>
            <a:ext cx="2550284" cy="5267783"/>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44" name="Rechteck 43">
            <a:extLst>
              <a:ext uri="{FF2B5EF4-FFF2-40B4-BE49-F238E27FC236}">
                <a16:creationId xmlns:a16="http://schemas.microsoft.com/office/drawing/2014/main" id="{4FACC46E-297F-AA44-BC36-CE5937EDFF4D}"/>
              </a:ext>
            </a:extLst>
          </p:cNvPr>
          <p:cNvSpPr/>
          <p:nvPr/>
        </p:nvSpPr>
        <p:spPr>
          <a:xfrm>
            <a:off x="7011229" y="1268413"/>
            <a:ext cx="2550284" cy="5267783"/>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3" name="Rechteck 2">
            <a:extLst>
              <a:ext uri="{FF2B5EF4-FFF2-40B4-BE49-F238E27FC236}">
                <a16:creationId xmlns:a16="http://schemas.microsoft.com/office/drawing/2014/main" id="{565DF935-AFED-0AA3-6A5A-E1C0B1CAE086}"/>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5" name="Titel 25">
            <a:extLst>
              <a:ext uri="{FF2B5EF4-FFF2-40B4-BE49-F238E27FC236}">
                <a16:creationId xmlns:a16="http://schemas.microsoft.com/office/drawing/2014/main" id="{D7625007-B515-FD83-87C3-758B306BD8D0}"/>
              </a:ext>
            </a:extLst>
          </p:cNvPr>
          <p:cNvSpPr txBox="1">
            <a:spLocks/>
          </p:cNvSpPr>
          <p:nvPr/>
        </p:nvSpPr>
        <p:spPr>
          <a:xfrm>
            <a:off x="344488" y="218534"/>
            <a:ext cx="8193017" cy="1938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200" b="0">
                <a:solidFill>
                  <a:srgbClr val="F7A600"/>
                </a:solidFill>
                <a:latin typeface="+mj-lt"/>
                <a:ea typeface="+mj-ea"/>
                <a:cs typeface="+mj-cs"/>
              </a:defRPr>
            </a:lvl1pPr>
          </a:lstStyle>
          <a:p>
            <a:r>
              <a:rPr lang="de-DE" dirty="0"/>
              <a:t>Zielkunden-Ansprache</a:t>
            </a:r>
          </a:p>
        </p:txBody>
      </p:sp>
      <p:pic>
        <p:nvPicPr>
          <p:cNvPr id="7" name="Grafik 6" descr="Ein Bild, das Text, Screenshot, Kreis, Schrift enthält.&#10;&#10;KI-generierte Inhalte können fehlerhaft sein.">
            <a:extLst>
              <a:ext uri="{FF2B5EF4-FFF2-40B4-BE49-F238E27FC236}">
                <a16:creationId xmlns:a16="http://schemas.microsoft.com/office/drawing/2014/main" id="{942D7204-39F4-8840-0E7B-A6D6B8A60B4B}"/>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2900" y="809186"/>
            <a:ext cx="1221686" cy="1503869"/>
          </a:xfrm>
          <a:prstGeom prst="rect">
            <a:avLst/>
          </a:prstGeom>
        </p:spPr>
      </p:pic>
    </p:spTree>
    <p:extLst>
      <p:ext uri="{BB962C8B-B14F-4D97-AF65-F5344CB8AC3E}">
        <p14:creationId xmlns:p14="http://schemas.microsoft.com/office/powerpoint/2010/main" val="16958142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D3CB3-BC99-286D-AFED-43F1BCA238D3}"/>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72108549-8A61-A9B2-24DB-7C79840BCB78}"/>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2BAC72C1-86DC-040C-1A65-080F887808BD}"/>
              </a:ext>
            </a:extLst>
          </p:cNvPr>
          <p:cNvSpPr>
            <a:spLocks noGrp="1"/>
          </p:cNvSpPr>
          <p:nvPr>
            <p:ph type="sldNum" sz="quarter" idx="12"/>
          </p:nvPr>
        </p:nvSpPr>
        <p:spPr/>
        <p:txBody>
          <a:bodyPr/>
          <a:lstStyle/>
          <a:p>
            <a:r>
              <a:rPr lang="de-DE"/>
              <a:t>| </a:t>
            </a:r>
            <a:fld id="{9B27871B-0A92-486B-8675-F9E98A4A52EF}" type="slidenum">
              <a:rPr smtClean="0"/>
              <a:pPr/>
              <a:t>68</a:t>
            </a:fld>
            <a:endParaRPr dirty="0"/>
          </a:p>
        </p:txBody>
      </p:sp>
      <p:sp>
        <p:nvSpPr>
          <p:cNvPr id="2" name="Datumsplatzhalter 1">
            <a:extLst>
              <a:ext uri="{FF2B5EF4-FFF2-40B4-BE49-F238E27FC236}">
                <a16:creationId xmlns:a16="http://schemas.microsoft.com/office/drawing/2014/main" id="{9B1EAFA9-C83C-FC6F-9785-45583D8B6D65}"/>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73F87280-8EA0-B61E-1743-9B6EA7DE0AE4}"/>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Digitales Empfehlungs-Marketing mit Zoho CRM</a:t>
            </a:r>
          </a:p>
        </p:txBody>
      </p:sp>
      <p:pic>
        <p:nvPicPr>
          <p:cNvPr id="41" name="Grafik 40">
            <a:extLst>
              <a:ext uri="{FF2B5EF4-FFF2-40B4-BE49-F238E27FC236}">
                <a16:creationId xmlns:a16="http://schemas.microsoft.com/office/drawing/2014/main" id="{19016B08-BA0F-1C2D-365F-4877231DF6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D6DB3FB8-1757-32F5-4982-BACAC2FB9249}"/>
              </a:ext>
            </a:extLst>
          </p:cNvPr>
          <p:cNvSpPr/>
          <p:nvPr/>
        </p:nvSpPr>
        <p:spPr>
          <a:xfrm>
            <a:off x="1910660" y="885825"/>
            <a:ext cx="7650851" cy="352375"/>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Zoho CRM</a:t>
            </a:r>
          </a:p>
        </p:txBody>
      </p:sp>
      <p:sp>
        <p:nvSpPr>
          <p:cNvPr id="12" name="Rechteck 11">
            <a:extLst>
              <a:ext uri="{FF2B5EF4-FFF2-40B4-BE49-F238E27FC236}">
                <a16:creationId xmlns:a16="http://schemas.microsoft.com/office/drawing/2014/main" id="{89D22E6A-4B64-01EB-701F-6D306A9F5A46}"/>
              </a:ext>
            </a:extLst>
          </p:cNvPr>
          <p:cNvSpPr/>
          <p:nvPr/>
        </p:nvSpPr>
        <p:spPr>
          <a:xfrm>
            <a:off x="1910660" y="1233489"/>
            <a:ext cx="7650851" cy="529113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5" name="Rechteck 4">
            <a:extLst>
              <a:ext uri="{FF2B5EF4-FFF2-40B4-BE49-F238E27FC236}">
                <a16:creationId xmlns:a16="http://schemas.microsoft.com/office/drawing/2014/main" id="{86433A76-B255-C064-2683-92D1A451DD11}"/>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 name="Grafik 6">
            <a:extLst>
              <a:ext uri="{FF2B5EF4-FFF2-40B4-BE49-F238E27FC236}">
                <a16:creationId xmlns:a16="http://schemas.microsoft.com/office/drawing/2014/main" id="{2DD20F12-B882-AC35-0335-D913A2A0928C}"/>
              </a:ext>
            </a:extLst>
          </p:cNvPr>
          <p:cNvPicPr>
            <a:picLocks noChangeAspect="1"/>
          </p:cNvPicPr>
          <p:nvPr/>
        </p:nvPicPr>
        <p:blipFill>
          <a:blip r:embed="rId4"/>
          <a:stretch>
            <a:fillRect/>
          </a:stretch>
        </p:blipFill>
        <p:spPr>
          <a:xfrm>
            <a:off x="4076678" y="1396514"/>
            <a:ext cx="3318814" cy="5128111"/>
          </a:xfrm>
          <a:prstGeom prst="rect">
            <a:avLst/>
          </a:prstGeom>
        </p:spPr>
      </p:pic>
      <p:sp>
        <p:nvSpPr>
          <p:cNvPr id="3" name="Titel 25">
            <a:extLst>
              <a:ext uri="{FF2B5EF4-FFF2-40B4-BE49-F238E27FC236}">
                <a16:creationId xmlns:a16="http://schemas.microsoft.com/office/drawing/2014/main" id="{857963D7-D1D4-D06E-77ED-06D12BE0421F}"/>
              </a:ext>
            </a:extLst>
          </p:cNvPr>
          <p:cNvSpPr txBox="1">
            <a:spLocks/>
          </p:cNvSpPr>
          <p:nvPr/>
        </p:nvSpPr>
        <p:spPr>
          <a:xfrm>
            <a:off x="344488" y="218534"/>
            <a:ext cx="8193017" cy="1938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200" b="0">
                <a:solidFill>
                  <a:srgbClr val="F7A600"/>
                </a:solidFill>
                <a:latin typeface="+mj-lt"/>
                <a:ea typeface="+mj-ea"/>
                <a:cs typeface="+mj-cs"/>
              </a:defRPr>
            </a:lvl1pPr>
          </a:lstStyle>
          <a:p>
            <a:r>
              <a:rPr lang="de-DE" dirty="0"/>
              <a:t>Zielkunden-Ansprache</a:t>
            </a:r>
          </a:p>
        </p:txBody>
      </p:sp>
      <p:pic>
        <p:nvPicPr>
          <p:cNvPr id="8" name="Grafik 7" descr="Ein Bild, das Text, Screenshot, Kreis, Schrift enthält.&#10;&#10;KI-generierte Inhalte können fehlerhaft sein.">
            <a:extLst>
              <a:ext uri="{FF2B5EF4-FFF2-40B4-BE49-F238E27FC236}">
                <a16:creationId xmlns:a16="http://schemas.microsoft.com/office/drawing/2014/main" id="{A3BB2655-73B1-4FC3-6E7F-B72EA653880A}"/>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2900" y="809186"/>
            <a:ext cx="1221686" cy="1503869"/>
          </a:xfrm>
          <a:prstGeom prst="rect">
            <a:avLst/>
          </a:prstGeom>
        </p:spPr>
      </p:pic>
    </p:spTree>
    <p:extLst>
      <p:ext uri="{BB962C8B-B14F-4D97-AF65-F5344CB8AC3E}">
        <p14:creationId xmlns:p14="http://schemas.microsoft.com/office/powerpoint/2010/main" val="41129061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69</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Umsatz schnell steigern durch digitales Empfehlungs-Marketing</a:t>
            </a:r>
          </a:p>
        </p:txBody>
      </p:sp>
      <p:sp>
        <p:nvSpPr>
          <p:cNvPr id="267" name="Rechteck 266">
            <a:extLst>
              <a:ext uri="{FF2B5EF4-FFF2-40B4-BE49-F238E27FC236}">
                <a16:creationId xmlns:a16="http://schemas.microsoft.com/office/drawing/2014/main" id="{5B1BA29A-AC15-443F-A117-6829EA977F22}"/>
              </a:ext>
            </a:extLst>
          </p:cNvPr>
          <p:cNvSpPr/>
          <p:nvPr/>
        </p:nvSpPr>
        <p:spPr>
          <a:xfrm>
            <a:off x="1910660" y="1268413"/>
            <a:ext cx="7649265" cy="5267783"/>
          </a:xfrm>
          <a:prstGeom prst="rect">
            <a:avLst/>
          </a:prstGeom>
          <a:solidFill>
            <a:schemeClr val="bg1"/>
          </a:solidFill>
          <a:ln w="317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A2CC002A-EC03-5648-98AF-79C160480DEA}"/>
              </a:ext>
            </a:extLst>
          </p:cNvPr>
          <p:cNvSpPr/>
          <p:nvPr/>
        </p:nvSpPr>
        <p:spPr>
          <a:xfrm>
            <a:off x="1906011" y="885826"/>
            <a:ext cx="7655502" cy="377564"/>
          </a:xfrm>
          <a:prstGeom prst="rect">
            <a:avLst/>
          </a:prstGeom>
          <a:solidFill>
            <a:schemeClr val="accent5">
              <a:lumMod val="20000"/>
              <a:lumOff val="80000"/>
            </a:schemeClr>
          </a:solidFill>
          <a:ln w="3175" cap="flat">
            <a:solidFill>
              <a:srgbClr val="44536F"/>
            </a:solidFill>
            <a:prstDash val="solid"/>
            <a:miter/>
          </a:ln>
        </p:spPr>
        <p:txBody>
          <a:bodyPr rtlCol="0" anchor="ctr"/>
          <a:lstStyle/>
          <a:p>
            <a:pPr algn="ctr"/>
            <a:r>
              <a:rPr lang="de-DE" sz="1200" b="1" dirty="0">
                <a:solidFill>
                  <a:srgbClr val="44536F"/>
                </a:solidFill>
              </a:rPr>
              <a:t>Umsatz-Steigerung durch aktives Empfehlungs-Marketing</a:t>
            </a:r>
          </a:p>
        </p:txBody>
      </p:sp>
      <p:sp>
        <p:nvSpPr>
          <p:cNvPr id="3" name="Rechteck 2">
            <a:extLst>
              <a:ext uri="{FF2B5EF4-FFF2-40B4-BE49-F238E27FC236}">
                <a16:creationId xmlns:a16="http://schemas.microsoft.com/office/drawing/2014/main" id="{565DF935-AFED-0AA3-6A5A-E1C0B1CAE086}"/>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rgbClr val="44526E"/>
                </a:solidFill>
              </a:rPr>
              <a:t>Zielkunden 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 name="Grafik 6">
            <a:extLst>
              <a:ext uri="{FF2B5EF4-FFF2-40B4-BE49-F238E27FC236}">
                <a16:creationId xmlns:a16="http://schemas.microsoft.com/office/drawing/2014/main" id="{86F46B9C-844E-4023-ABC5-411A4B5B6D21}"/>
              </a:ext>
            </a:extLst>
          </p:cNvPr>
          <p:cNvPicPr>
            <a:picLocks noChangeAspect="1"/>
          </p:cNvPicPr>
          <p:nvPr/>
        </p:nvPicPr>
        <p:blipFill>
          <a:blip r:embed="rId4"/>
          <a:stretch>
            <a:fillRect/>
          </a:stretch>
        </p:blipFill>
        <p:spPr>
          <a:xfrm>
            <a:off x="1975480" y="2103956"/>
            <a:ext cx="7254439" cy="3224764"/>
          </a:xfrm>
          <a:prstGeom prst="rect">
            <a:avLst/>
          </a:prstGeom>
        </p:spPr>
      </p:pic>
      <p:sp>
        <p:nvSpPr>
          <p:cNvPr id="5" name="Titel 25">
            <a:extLst>
              <a:ext uri="{FF2B5EF4-FFF2-40B4-BE49-F238E27FC236}">
                <a16:creationId xmlns:a16="http://schemas.microsoft.com/office/drawing/2014/main" id="{B14C0722-BBED-1B50-30F6-352BFA33BD2F}"/>
              </a:ext>
            </a:extLst>
          </p:cNvPr>
          <p:cNvSpPr txBox="1">
            <a:spLocks/>
          </p:cNvSpPr>
          <p:nvPr/>
        </p:nvSpPr>
        <p:spPr>
          <a:xfrm>
            <a:off x="344488" y="218534"/>
            <a:ext cx="8193017" cy="1938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200" b="0">
                <a:solidFill>
                  <a:srgbClr val="F7A600"/>
                </a:solidFill>
                <a:latin typeface="+mj-lt"/>
                <a:ea typeface="+mj-ea"/>
                <a:cs typeface="+mj-cs"/>
              </a:defRPr>
            </a:lvl1pPr>
          </a:lstStyle>
          <a:p>
            <a:r>
              <a:rPr lang="de-DE" dirty="0"/>
              <a:t>Zielkunden-Ansprache</a:t>
            </a:r>
          </a:p>
        </p:txBody>
      </p:sp>
      <p:pic>
        <p:nvPicPr>
          <p:cNvPr id="9" name="Grafik 8" descr="Ein Bild, das Text, Screenshot, Kreis, Schrift enthält.&#10;&#10;KI-generierte Inhalte können fehlerhaft sein.">
            <a:extLst>
              <a:ext uri="{FF2B5EF4-FFF2-40B4-BE49-F238E27FC236}">
                <a16:creationId xmlns:a16="http://schemas.microsoft.com/office/drawing/2014/main" id="{391557C2-570F-2B3C-C874-3DB5EE17D98F}"/>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2900" y="809186"/>
            <a:ext cx="1221686" cy="1503869"/>
          </a:xfrm>
          <a:prstGeom prst="rect">
            <a:avLst/>
          </a:prstGeom>
        </p:spPr>
      </p:pic>
    </p:spTree>
    <p:extLst>
      <p:ext uri="{BB962C8B-B14F-4D97-AF65-F5344CB8AC3E}">
        <p14:creationId xmlns:p14="http://schemas.microsoft.com/office/powerpoint/2010/main" val="2281225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a:t>| </a:t>
            </a:r>
            <a:fld id="{9B27871B-0A92-486B-8675-F9E98A4A52EF}" type="slidenum">
              <a:rPr lang="de-DE" smtClean="0"/>
              <a:pPr/>
              <a:t>7</a:t>
            </a:fld>
            <a:endParaRPr lang="de-DE"/>
          </a:p>
        </p:txBody>
      </p:sp>
      <p:sp>
        <p:nvSpPr>
          <p:cNvPr id="2" name="Datumsplatzhalter 1">
            <a:extLst>
              <a:ext uri="{FF2B5EF4-FFF2-40B4-BE49-F238E27FC236}">
                <a16:creationId xmlns:a16="http://schemas.microsoft.com/office/drawing/2014/main" id="{50DE8BFD-C753-4D55-9ED4-87BAC240D09B}"/>
              </a:ext>
            </a:extLst>
          </p:cNvPr>
          <p:cNvSpPr>
            <a:spLocks noGrp="1"/>
          </p:cNvSpPr>
          <p:nvPr>
            <p:ph type="dt" sz="half" idx="10"/>
          </p:nvPr>
        </p:nvSpPr>
        <p:spPr>
          <a:xfrm>
            <a:off x="346074" y="6524625"/>
            <a:ext cx="4606925" cy="333377"/>
          </a:xfrm>
        </p:spPr>
        <p:txBody>
          <a:bodyPr/>
          <a:lstStyle/>
          <a:p>
            <a:r>
              <a:rPr lang="de-DE"/>
              <a:t>Das perfekt digitalisierte Unternehmen mit Zoho</a:t>
            </a:r>
          </a:p>
        </p:txBody>
      </p:sp>
      <p:sp>
        <p:nvSpPr>
          <p:cNvPr id="19" name="Titel 25">
            <a:extLst>
              <a:ext uri="{FF2B5EF4-FFF2-40B4-BE49-F238E27FC236}">
                <a16:creationId xmlns:a16="http://schemas.microsoft.com/office/drawing/2014/main" id="{4B6B23BC-3260-40EE-9A79-1D5EEEF8115C}"/>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Kurz-Vorstellung </a:t>
            </a:r>
            <a:r>
              <a:rPr lang="de-DE" sz="1600" dirty="0" err="1">
                <a:solidFill>
                  <a:srgbClr val="44536F"/>
                </a:solidFill>
              </a:rPr>
              <a:t>IcosAkademie</a:t>
            </a:r>
            <a:r>
              <a:rPr lang="de-DE" sz="1600" dirty="0">
                <a:solidFill>
                  <a:srgbClr val="44536F"/>
                </a:solidFill>
              </a:rPr>
              <a:t> &amp; </a:t>
            </a:r>
            <a:r>
              <a:rPr lang="de-DE" sz="1600" dirty="0" err="1">
                <a:solidFill>
                  <a:srgbClr val="44536F"/>
                </a:solidFill>
              </a:rPr>
              <a:t>IcosMedia</a:t>
            </a:r>
            <a:endParaRPr lang="de-DE" sz="1600" dirty="0">
              <a:solidFill>
                <a:srgbClr val="44536F"/>
              </a:solidFill>
            </a:endParaRPr>
          </a:p>
        </p:txBody>
      </p:sp>
      <p:sp>
        <p:nvSpPr>
          <p:cNvPr id="20" name="Titel 25">
            <a:extLst>
              <a:ext uri="{FF2B5EF4-FFF2-40B4-BE49-F238E27FC236}">
                <a16:creationId xmlns:a16="http://schemas.microsoft.com/office/drawing/2014/main" id="{AD6AAA79-1A34-4076-8F37-E2538E52D8D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Unternehmen</a:t>
            </a:r>
          </a:p>
        </p:txBody>
      </p:sp>
      <p:pic>
        <p:nvPicPr>
          <p:cNvPr id="17" name="Grafik 16">
            <a:extLst>
              <a:ext uri="{FF2B5EF4-FFF2-40B4-BE49-F238E27FC236}">
                <a16:creationId xmlns:a16="http://schemas.microsoft.com/office/drawing/2014/main" id="{B2447461-C7F7-CA48-B105-49E2DD2241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8DBCFB82-6D94-B44D-8F76-3C997766BFE6}"/>
              </a:ext>
            </a:extLst>
          </p:cNvPr>
          <p:cNvSpPr/>
          <p:nvPr/>
        </p:nvSpPr>
        <p:spPr>
          <a:xfrm>
            <a:off x="344488" y="6164625"/>
            <a:ext cx="9215438" cy="36000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err="1">
                <a:solidFill>
                  <a:srgbClr val="44536F"/>
                </a:solidFill>
              </a:rPr>
              <a:t>IcosMedia</a:t>
            </a:r>
            <a:r>
              <a:rPr lang="de-DE" sz="1200" b="1" dirty="0">
                <a:solidFill>
                  <a:srgbClr val="44536F"/>
                </a:solidFill>
              </a:rPr>
              <a:t> – Die CRM-Profis für die Digitalisierung und Automatisierung mit Zoho</a:t>
            </a:r>
          </a:p>
        </p:txBody>
      </p:sp>
      <p:sp>
        <p:nvSpPr>
          <p:cNvPr id="23" name="Rechteck 22">
            <a:extLst>
              <a:ext uri="{FF2B5EF4-FFF2-40B4-BE49-F238E27FC236}">
                <a16:creationId xmlns:a16="http://schemas.microsoft.com/office/drawing/2014/main" id="{30F06943-51B2-374B-A978-45A14F8923FC}"/>
              </a:ext>
            </a:extLst>
          </p:cNvPr>
          <p:cNvSpPr/>
          <p:nvPr/>
        </p:nvSpPr>
        <p:spPr>
          <a:xfrm>
            <a:off x="342903" y="1263390"/>
            <a:ext cx="3072870" cy="245061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Über 40 Jahre Erfahrung in der Prozess-Beratung mit Schwerpunkt Marketing, Vertrieb und Service</a:t>
            </a: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+75.000 Teilnehmer in </a:t>
            </a:r>
            <a:br>
              <a:rPr lang="de-DE" sz="1200" dirty="0">
                <a:solidFill>
                  <a:schemeClr val="tx1"/>
                </a:solidFill>
              </a:rPr>
            </a:br>
            <a:r>
              <a:rPr lang="de-DE" sz="1200" dirty="0">
                <a:solidFill>
                  <a:schemeClr val="tx1"/>
                </a:solidFill>
              </a:rPr>
              <a:t>Seminaren, Trainings und Workshops</a:t>
            </a:r>
          </a:p>
        </p:txBody>
      </p:sp>
      <p:sp>
        <p:nvSpPr>
          <p:cNvPr id="5" name="Rechteck 4">
            <a:extLst>
              <a:ext uri="{FF2B5EF4-FFF2-40B4-BE49-F238E27FC236}">
                <a16:creationId xmlns:a16="http://schemas.microsoft.com/office/drawing/2014/main" id="{6F998ED1-0336-F96D-0194-96D4DD53B500}"/>
              </a:ext>
            </a:extLst>
          </p:cNvPr>
          <p:cNvSpPr/>
          <p:nvPr/>
        </p:nvSpPr>
        <p:spPr>
          <a:xfrm>
            <a:off x="344488" y="885826"/>
            <a:ext cx="9207521"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err="1">
                <a:solidFill>
                  <a:srgbClr val="44536F"/>
                </a:solidFill>
              </a:rPr>
              <a:t>IcosAkademie</a:t>
            </a:r>
            <a:r>
              <a:rPr lang="de-DE" sz="1200" b="1" dirty="0">
                <a:solidFill>
                  <a:srgbClr val="44536F"/>
                </a:solidFill>
              </a:rPr>
              <a:t> &amp; </a:t>
            </a:r>
            <a:r>
              <a:rPr lang="de-DE" sz="1200" b="1" dirty="0" err="1">
                <a:solidFill>
                  <a:srgbClr val="44536F"/>
                </a:solidFill>
              </a:rPr>
              <a:t>IcosMedia</a:t>
            </a:r>
            <a:endParaRPr lang="de-DE" sz="1200" b="1" dirty="0">
              <a:solidFill>
                <a:srgbClr val="44536F"/>
              </a:solidFill>
            </a:endParaRPr>
          </a:p>
        </p:txBody>
      </p:sp>
      <p:sp>
        <p:nvSpPr>
          <p:cNvPr id="10" name="Rechteck 9">
            <a:extLst>
              <a:ext uri="{FF2B5EF4-FFF2-40B4-BE49-F238E27FC236}">
                <a16:creationId xmlns:a16="http://schemas.microsoft.com/office/drawing/2014/main" id="{58251DC3-5145-DCF8-F696-73049206B794}"/>
              </a:ext>
            </a:extLst>
          </p:cNvPr>
          <p:cNvSpPr/>
          <p:nvPr/>
        </p:nvSpPr>
        <p:spPr>
          <a:xfrm>
            <a:off x="3415773" y="1263390"/>
            <a:ext cx="3072870" cy="245061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Familien-Betrieb </a:t>
            </a:r>
            <a:br>
              <a:rPr lang="de-DE" sz="1200" b="1" dirty="0">
                <a:solidFill>
                  <a:schemeClr val="tx1"/>
                </a:solidFill>
              </a:rPr>
            </a:br>
            <a:r>
              <a:rPr lang="de-DE" sz="1200" b="1" dirty="0">
                <a:solidFill>
                  <a:schemeClr val="tx1"/>
                </a:solidFill>
              </a:rPr>
              <a:t>in der 2. Generation</a:t>
            </a:r>
            <a:br>
              <a:rPr lang="de-DE" sz="1200" b="1" dirty="0">
                <a:solidFill>
                  <a:schemeClr val="tx1"/>
                </a:solidFill>
              </a:rPr>
            </a:br>
            <a:r>
              <a:rPr lang="de-DE" sz="1200" b="1" dirty="0">
                <a:solidFill>
                  <a:schemeClr val="tx1"/>
                </a:solidFill>
              </a:rPr>
              <a:t> </a:t>
            </a: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Geschäftsführer sind die beiden Brüder </a:t>
            </a:r>
            <a:br>
              <a:rPr lang="de-DE" sz="1200" dirty="0">
                <a:solidFill>
                  <a:schemeClr val="tx1"/>
                </a:solidFill>
              </a:rPr>
            </a:br>
            <a:r>
              <a:rPr lang="de-DE" sz="1200" dirty="0">
                <a:solidFill>
                  <a:schemeClr val="tx1"/>
                </a:solidFill>
              </a:rPr>
              <a:t>Florian und Thomas Stahl</a:t>
            </a:r>
          </a:p>
        </p:txBody>
      </p:sp>
      <p:sp>
        <p:nvSpPr>
          <p:cNvPr id="13" name="Rechteck 12">
            <a:extLst>
              <a:ext uri="{FF2B5EF4-FFF2-40B4-BE49-F238E27FC236}">
                <a16:creationId xmlns:a16="http://schemas.microsoft.com/office/drawing/2014/main" id="{00F732FF-491F-AA8E-A86C-09C5E1A64A51}"/>
              </a:ext>
            </a:extLst>
          </p:cNvPr>
          <p:cNvSpPr/>
          <p:nvPr/>
        </p:nvSpPr>
        <p:spPr>
          <a:xfrm>
            <a:off x="6488643" y="1263390"/>
            <a:ext cx="3072870" cy="245061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20 Mitarbeiter in Deutschland, Österreich und der Schweiz</a:t>
            </a:r>
            <a:br>
              <a:rPr lang="de-DE" sz="1200" b="1" dirty="0">
                <a:solidFill>
                  <a:schemeClr val="tx1"/>
                </a:solidFill>
              </a:rPr>
            </a:b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dirty="0">
                <a:solidFill>
                  <a:schemeClr val="tx1"/>
                </a:solidFill>
              </a:rPr>
              <a:t>Zertifizierte Unternehmensberater </a:t>
            </a:r>
            <a:br>
              <a:rPr lang="de-DE" sz="1200" dirty="0">
                <a:solidFill>
                  <a:schemeClr val="tx1"/>
                </a:solidFill>
              </a:rPr>
            </a:br>
            <a:r>
              <a:rPr lang="de-DE" sz="1200" dirty="0">
                <a:solidFill>
                  <a:schemeClr val="tx1"/>
                </a:solidFill>
              </a:rPr>
              <a:t>und Zoho Consultants</a:t>
            </a:r>
          </a:p>
        </p:txBody>
      </p:sp>
      <p:sp>
        <p:nvSpPr>
          <p:cNvPr id="14" name="Rechteck 13">
            <a:extLst>
              <a:ext uri="{FF2B5EF4-FFF2-40B4-BE49-F238E27FC236}">
                <a16:creationId xmlns:a16="http://schemas.microsoft.com/office/drawing/2014/main" id="{24472FF9-C161-63FC-A404-C4BD6E6E9251}"/>
              </a:ext>
            </a:extLst>
          </p:cNvPr>
          <p:cNvSpPr/>
          <p:nvPr/>
        </p:nvSpPr>
        <p:spPr>
          <a:xfrm>
            <a:off x="342903" y="3714007"/>
            <a:ext cx="3072870" cy="245061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Top-Auszeichnungen, </a:t>
            </a:r>
            <a:br>
              <a:rPr lang="de-DE" sz="1200" b="1" dirty="0">
                <a:solidFill>
                  <a:schemeClr val="tx1"/>
                </a:solidFill>
              </a:rPr>
            </a:br>
            <a:r>
              <a:rPr lang="de-DE" sz="1200" b="1" dirty="0">
                <a:solidFill>
                  <a:schemeClr val="tx1"/>
                </a:solidFill>
              </a:rPr>
              <a:t>Bewertungen und Preise</a:t>
            </a:r>
            <a:br>
              <a:rPr lang="de-DE" sz="1200" b="1" dirty="0">
                <a:solidFill>
                  <a:schemeClr val="tx1"/>
                </a:solidFill>
              </a:rPr>
            </a:br>
            <a:br>
              <a:rPr lang="de-DE" sz="1200" b="1" dirty="0">
                <a:solidFill>
                  <a:schemeClr val="tx1"/>
                </a:solidFill>
              </a:rPr>
            </a:br>
            <a:br>
              <a:rPr lang="de-DE" sz="1200" b="1" dirty="0">
                <a:solidFill>
                  <a:schemeClr val="tx1"/>
                </a:solidFill>
              </a:rPr>
            </a:br>
            <a:br>
              <a:rPr lang="de-DE" sz="1200" b="1" dirty="0">
                <a:solidFill>
                  <a:schemeClr val="tx1"/>
                </a:solidFill>
              </a:rPr>
            </a:br>
            <a:r>
              <a:rPr lang="de-DE" sz="1200" dirty="0">
                <a:solidFill>
                  <a:schemeClr val="tx1"/>
                </a:solidFill>
              </a:rPr>
              <a:t>+1.750 Top-Bewertungen auf Google,  </a:t>
            </a:r>
            <a:r>
              <a:rPr lang="de-DE" sz="1200" dirty="0" err="1">
                <a:solidFill>
                  <a:schemeClr val="tx1"/>
                </a:solidFill>
              </a:rPr>
              <a:t>ProvenExpert</a:t>
            </a:r>
            <a:r>
              <a:rPr lang="de-DE" sz="1200" dirty="0">
                <a:solidFill>
                  <a:schemeClr val="tx1"/>
                </a:solidFill>
              </a:rPr>
              <a:t>, viele Auszeichnungen, </a:t>
            </a:r>
            <a:br>
              <a:rPr lang="de-DE" sz="1200" dirty="0">
                <a:solidFill>
                  <a:schemeClr val="tx1"/>
                </a:solidFill>
              </a:rPr>
            </a:br>
            <a:r>
              <a:rPr lang="de-DE" sz="1200" dirty="0">
                <a:solidFill>
                  <a:schemeClr val="tx1"/>
                </a:solidFill>
              </a:rPr>
              <a:t>Preise und Zertifikate</a:t>
            </a:r>
          </a:p>
        </p:txBody>
      </p:sp>
      <p:sp>
        <p:nvSpPr>
          <p:cNvPr id="15" name="Rechteck 14">
            <a:extLst>
              <a:ext uri="{FF2B5EF4-FFF2-40B4-BE49-F238E27FC236}">
                <a16:creationId xmlns:a16="http://schemas.microsoft.com/office/drawing/2014/main" id="{C7AB57AC-4D55-0D6F-BDF7-FF9C72104F9F}"/>
              </a:ext>
            </a:extLst>
          </p:cNvPr>
          <p:cNvSpPr/>
          <p:nvPr/>
        </p:nvSpPr>
        <p:spPr>
          <a:xfrm>
            <a:off x="3415773" y="3714007"/>
            <a:ext cx="3072870" cy="245061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Über 1.500 erfolgreiche </a:t>
            </a:r>
            <a:br>
              <a:rPr lang="de-DE" sz="1200" b="1" dirty="0">
                <a:solidFill>
                  <a:schemeClr val="tx1"/>
                </a:solidFill>
              </a:rPr>
            </a:br>
            <a:r>
              <a:rPr lang="de-DE" sz="1200" b="1" dirty="0">
                <a:solidFill>
                  <a:schemeClr val="tx1"/>
                </a:solidFill>
              </a:rPr>
              <a:t>CRM-Kunden-Projekte</a:t>
            </a:r>
            <a:br>
              <a:rPr lang="de-DE" sz="1200" b="1" dirty="0">
                <a:solidFill>
                  <a:schemeClr val="tx1"/>
                </a:solidFill>
              </a:rPr>
            </a:br>
            <a:br>
              <a:rPr lang="de-DE" sz="1200" b="1" dirty="0">
                <a:solidFill>
                  <a:schemeClr val="tx1"/>
                </a:solidFill>
              </a:rPr>
            </a:br>
            <a:br>
              <a:rPr lang="de-DE" sz="1200" b="1" dirty="0">
                <a:solidFill>
                  <a:schemeClr val="tx1"/>
                </a:solidFill>
              </a:rPr>
            </a:br>
            <a:br>
              <a:rPr lang="de-DE" sz="1200" b="1" dirty="0">
                <a:solidFill>
                  <a:schemeClr val="tx1"/>
                </a:solidFill>
              </a:rPr>
            </a:br>
            <a:r>
              <a:rPr lang="de-DE" sz="1200" dirty="0">
                <a:solidFill>
                  <a:schemeClr val="tx1"/>
                </a:solidFill>
              </a:rPr>
              <a:t>CRM-Workshops, CRM-Einrichtungen, CRM-Programmierung, CRM-Betreuung und -Support</a:t>
            </a:r>
          </a:p>
        </p:txBody>
      </p:sp>
      <p:sp>
        <p:nvSpPr>
          <p:cNvPr id="16" name="Rechteck 15">
            <a:extLst>
              <a:ext uri="{FF2B5EF4-FFF2-40B4-BE49-F238E27FC236}">
                <a16:creationId xmlns:a16="http://schemas.microsoft.com/office/drawing/2014/main" id="{0DB343C6-A3D1-9881-9115-DFD526F0A771}"/>
              </a:ext>
            </a:extLst>
          </p:cNvPr>
          <p:cNvSpPr/>
          <p:nvPr/>
        </p:nvSpPr>
        <p:spPr>
          <a:xfrm>
            <a:off x="6488643" y="3714007"/>
            <a:ext cx="3072870" cy="245061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r>
              <a:rPr lang="de-DE" sz="1200" b="1" dirty="0">
                <a:solidFill>
                  <a:schemeClr val="tx1"/>
                </a:solidFill>
              </a:rPr>
              <a:t>Einmalige Kombination aus Unternehmensberatung und </a:t>
            </a:r>
            <a:br>
              <a:rPr lang="de-DE" sz="1200" b="1" dirty="0">
                <a:solidFill>
                  <a:schemeClr val="tx1"/>
                </a:solidFill>
              </a:rPr>
            </a:br>
            <a:r>
              <a:rPr lang="de-DE" sz="1200" b="1" dirty="0">
                <a:solidFill>
                  <a:schemeClr val="tx1"/>
                </a:solidFill>
              </a:rPr>
              <a:t>CRM-Systemhaus</a:t>
            </a:r>
            <a:br>
              <a:rPr lang="de-DE" sz="1200" b="1" dirty="0">
                <a:solidFill>
                  <a:schemeClr val="tx1"/>
                </a:solidFill>
              </a:rPr>
            </a:br>
            <a:br>
              <a:rPr lang="de-DE" sz="1200" b="1" dirty="0">
                <a:solidFill>
                  <a:schemeClr val="tx1"/>
                </a:solidFill>
              </a:rPr>
            </a:br>
            <a:br>
              <a:rPr lang="de-DE" sz="1200" b="1" dirty="0">
                <a:solidFill>
                  <a:schemeClr val="tx1"/>
                </a:solidFill>
              </a:rPr>
            </a:br>
            <a:r>
              <a:rPr lang="de-DE" sz="1200" dirty="0">
                <a:solidFill>
                  <a:schemeClr val="tx1"/>
                </a:solidFill>
              </a:rPr>
              <a:t>Best-Practice-Prozesse, die sofort </a:t>
            </a:r>
            <a:br>
              <a:rPr lang="de-DE" sz="1200" dirty="0">
                <a:solidFill>
                  <a:schemeClr val="tx1"/>
                </a:solidFill>
              </a:rPr>
            </a:br>
            <a:r>
              <a:rPr lang="de-DE" sz="1200" dirty="0">
                <a:solidFill>
                  <a:schemeClr val="tx1"/>
                </a:solidFill>
              </a:rPr>
              <a:t>Zeit und Kosten einsparen, Schlüsselpersonen entlasten und Umsatz steigern</a:t>
            </a:r>
          </a:p>
        </p:txBody>
      </p:sp>
    </p:spTree>
    <p:extLst>
      <p:ext uri="{BB962C8B-B14F-4D97-AF65-F5344CB8AC3E}">
        <p14:creationId xmlns:p14="http://schemas.microsoft.com/office/powerpoint/2010/main" val="31252454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70</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Leads generieren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endParaRPr lang="de-DE" sz="1400" b="0" dirty="0">
              <a:solidFill>
                <a:srgbClr val="F7A600"/>
              </a:solidFill>
            </a:endParaRP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Leads generieren</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52458"/>
            <a:ext cx="7650855" cy="460076"/>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Anonyme Besucher in </a:t>
            </a:r>
            <a:br>
              <a:rPr lang="de-DE" sz="1000" b="1" dirty="0">
                <a:solidFill>
                  <a:schemeClr val="tx1"/>
                </a:solidFill>
              </a:rPr>
            </a:br>
            <a:r>
              <a:rPr lang="de-DE" sz="1000" b="1" dirty="0">
                <a:solidFill>
                  <a:schemeClr val="tx1"/>
                </a:solidFill>
              </a:rPr>
              <a:t>neue Leads verwandeln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Interesse weckst und anonyme Kontakte in neue Leads verwandelst.</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1713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Kontaktdaten </a:t>
            </a:r>
            <a:br>
              <a:rPr lang="de-DE" sz="1000" b="1" dirty="0">
                <a:solidFill>
                  <a:schemeClr val="tx1"/>
                </a:solidFill>
              </a:rPr>
            </a:br>
            <a:r>
              <a:rPr lang="de-DE" sz="1000" b="1" dirty="0">
                <a:solidFill>
                  <a:schemeClr val="tx1"/>
                </a:solidFill>
              </a:rPr>
              <a:t>datenschutzkonform generieren</a:t>
            </a:r>
          </a:p>
          <a:p>
            <a:pPr algn="ctr">
              <a:spcBef>
                <a:spcPts val="600"/>
              </a:spcBef>
            </a:pPr>
            <a:r>
              <a:rPr lang="de-DE" sz="1000" dirty="0">
                <a:solidFill>
                  <a:schemeClr val="tx1"/>
                </a:solidFill>
              </a:rPr>
              <a:t>Lead-Magneten anbieten</a:t>
            </a:r>
          </a:p>
          <a:p>
            <a:pPr algn="ctr">
              <a:spcBef>
                <a:spcPts val="600"/>
              </a:spcBef>
            </a:pPr>
            <a:r>
              <a:rPr lang="de-DE" sz="1000" dirty="0">
                <a:solidFill>
                  <a:schemeClr val="tx1"/>
                </a:solidFill>
              </a:rPr>
              <a:t>Anfrage-Möglichkeiten anbieten</a:t>
            </a:r>
          </a:p>
          <a:p>
            <a:pPr algn="ctr">
              <a:spcBef>
                <a:spcPts val="600"/>
              </a:spcBef>
            </a:pPr>
            <a:r>
              <a:rPr lang="de-DE" sz="1000" dirty="0">
                <a:solidFill>
                  <a:schemeClr val="tx1"/>
                </a:solidFill>
              </a:rPr>
              <a:t>Erlaubnis für Folgekontakte einholen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Lead-Magneten</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Landing-Pages</a:t>
            </a:r>
            <a:br>
              <a:rPr lang="de-DE" sz="1000" dirty="0">
                <a:solidFill>
                  <a:schemeClr val="tx1"/>
                </a:solidFill>
              </a:rPr>
            </a:br>
            <a:r>
              <a:rPr lang="de-DE" sz="1000" dirty="0">
                <a:solidFill>
                  <a:schemeClr val="tx1"/>
                </a:solidFill>
              </a:rPr>
              <a:t>Popups</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err="1">
                <a:solidFill>
                  <a:schemeClr val="tx1"/>
                </a:solidFill>
              </a:rPr>
              <a:t>Optin</a:t>
            </a:r>
            <a:r>
              <a:rPr lang="de-DE" sz="1000" dirty="0">
                <a:solidFill>
                  <a:schemeClr val="tx1"/>
                </a:solidFill>
              </a:rPr>
              <a:t>-</a:t>
            </a:r>
            <a:br>
              <a:rPr lang="de-DE" sz="1000" dirty="0">
                <a:solidFill>
                  <a:schemeClr val="tx1"/>
                </a:solidFill>
              </a:rPr>
            </a:br>
            <a:r>
              <a:rPr lang="de-DE" sz="1000" dirty="0">
                <a:solidFill>
                  <a:schemeClr val="tx1"/>
                </a:solidFill>
              </a:rPr>
              <a:t>Formulare</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Anfrage-</a:t>
            </a:r>
            <a:br>
              <a:rPr lang="de-DE" sz="1000" dirty="0">
                <a:solidFill>
                  <a:schemeClr val="tx1"/>
                </a:solidFill>
              </a:rPr>
            </a:br>
            <a:r>
              <a:rPr lang="de-DE" sz="1000" dirty="0">
                <a:solidFill>
                  <a:schemeClr val="tx1"/>
                </a:solidFill>
              </a:rPr>
              <a:t>Formulare</a:t>
            </a: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Online-Termin-Vereinbarung</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DSGVO-konforme </a:t>
            </a:r>
            <a:r>
              <a:rPr lang="de-DE" sz="1000" dirty="0" err="1">
                <a:solidFill>
                  <a:schemeClr val="tx1"/>
                </a:solidFill>
              </a:rPr>
              <a:t>Optin</a:t>
            </a:r>
            <a:r>
              <a:rPr lang="de-DE" sz="1000" dirty="0">
                <a:solidFill>
                  <a:schemeClr val="tx1"/>
                </a:solidFill>
              </a:rPr>
              <a:t>-Prozesse</a:t>
            </a:r>
          </a:p>
        </p:txBody>
      </p:sp>
      <p:sp>
        <p:nvSpPr>
          <p:cNvPr id="7" name="Rechteck 6">
            <a:extLst>
              <a:ext uri="{FF2B5EF4-FFF2-40B4-BE49-F238E27FC236}">
                <a16:creationId xmlns:a16="http://schemas.microsoft.com/office/drawing/2014/main" id="{8B09102A-FE7F-835C-D702-51AED67DBDC7}"/>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8" name="Rechteck 7">
            <a:extLst>
              <a:ext uri="{FF2B5EF4-FFF2-40B4-BE49-F238E27FC236}">
                <a16:creationId xmlns:a16="http://schemas.microsoft.com/office/drawing/2014/main" id="{37EF09DA-955A-47C2-BC55-453B2506EA91}"/>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Fehlende </a:t>
            </a:r>
            <a:br>
              <a:rPr lang="de-DE" sz="1000" dirty="0">
                <a:solidFill>
                  <a:schemeClr val="tx1"/>
                </a:solidFill>
              </a:rPr>
            </a:br>
            <a:r>
              <a:rPr lang="de-DE" sz="1000" dirty="0">
                <a:solidFill>
                  <a:schemeClr val="tx1"/>
                </a:solidFill>
              </a:rPr>
              <a:t>Lead-Magneten</a:t>
            </a:r>
          </a:p>
        </p:txBody>
      </p:sp>
      <p:sp>
        <p:nvSpPr>
          <p:cNvPr id="12" name="Rechteck 11">
            <a:extLst>
              <a:ext uri="{FF2B5EF4-FFF2-40B4-BE49-F238E27FC236}">
                <a16:creationId xmlns:a16="http://schemas.microsoft.com/office/drawing/2014/main" id="{B3F12B3B-8523-292E-776F-08018F3E6E57}"/>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5" name="Rechteck 14">
            <a:extLst>
              <a:ext uri="{FF2B5EF4-FFF2-40B4-BE49-F238E27FC236}">
                <a16:creationId xmlns:a16="http://schemas.microsoft.com/office/drawing/2014/main" id="{28E58EDB-3CB6-581D-4E97-F607A8BFA115}"/>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Viele attraktive </a:t>
            </a:r>
            <a:br>
              <a:rPr lang="de-DE" sz="1000" dirty="0">
                <a:solidFill>
                  <a:schemeClr val="tx1"/>
                </a:solidFill>
              </a:rPr>
            </a:br>
            <a:r>
              <a:rPr lang="de-DE" sz="1000" dirty="0">
                <a:solidFill>
                  <a:schemeClr val="tx1"/>
                </a:solidFill>
              </a:rPr>
              <a:t>Lead-Magneten</a:t>
            </a:r>
          </a:p>
        </p:txBody>
      </p:sp>
      <p:sp>
        <p:nvSpPr>
          <p:cNvPr id="16" name="Rechteck 15">
            <a:extLst>
              <a:ext uri="{FF2B5EF4-FFF2-40B4-BE49-F238E27FC236}">
                <a16:creationId xmlns:a16="http://schemas.microsoft.com/office/drawing/2014/main" id="{66E1B318-1911-394E-7941-21BC2724DECF}"/>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7" name="Rechteck 16">
            <a:extLst>
              <a:ext uri="{FF2B5EF4-FFF2-40B4-BE49-F238E27FC236}">
                <a16:creationId xmlns:a16="http://schemas.microsoft.com/office/drawing/2014/main" id="{69EF2955-4394-F0A2-6E7E-6E3497A8F8D2}"/>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Nur </a:t>
            </a:r>
            <a:br>
              <a:rPr lang="de-DE" sz="1000" dirty="0">
                <a:solidFill>
                  <a:schemeClr val="tx1"/>
                </a:solidFill>
              </a:rPr>
            </a:br>
            <a:r>
              <a:rPr lang="de-DE" sz="1000" dirty="0">
                <a:solidFill>
                  <a:schemeClr val="tx1"/>
                </a:solidFill>
              </a:rPr>
              <a:t>Kontaktformular</a:t>
            </a:r>
          </a:p>
        </p:txBody>
      </p:sp>
      <p:sp>
        <p:nvSpPr>
          <p:cNvPr id="18" name="Rechteck 17">
            <a:extLst>
              <a:ext uri="{FF2B5EF4-FFF2-40B4-BE49-F238E27FC236}">
                <a16:creationId xmlns:a16="http://schemas.microsoft.com/office/drawing/2014/main" id="{5BF423F0-55F1-FD25-B78B-101C894A8949}"/>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a:t>
            </a:r>
            <a:br>
              <a:rPr lang="de-DE" sz="1000" dirty="0">
                <a:solidFill>
                  <a:schemeClr val="tx1"/>
                </a:solidFill>
              </a:rPr>
            </a:br>
            <a:r>
              <a:rPr lang="de-DE" sz="1000" dirty="0">
                <a:solidFill>
                  <a:schemeClr val="tx1"/>
                </a:solidFill>
              </a:rPr>
              <a:t>Kennzahlen</a:t>
            </a:r>
          </a:p>
        </p:txBody>
      </p:sp>
      <p:sp>
        <p:nvSpPr>
          <p:cNvPr id="19" name="Rechteck 18">
            <a:extLst>
              <a:ext uri="{FF2B5EF4-FFF2-40B4-BE49-F238E27FC236}">
                <a16:creationId xmlns:a16="http://schemas.microsoft.com/office/drawing/2014/main" id="{12982752-E2B3-0D72-E247-E22EA95E6854}"/>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Besucher, </a:t>
            </a:r>
            <a:br>
              <a:rPr lang="de-DE" sz="1000" dirty="0">
                <a:solidFill>
                  <a:schemeClr val="tx1"/>
                </a:solidFill>
              </a:rPr>
            </a:br>
            <a:r>
              <a:rPr lang="de-DE" sz="1000" dirty="0">
                <a:solidFill>
                  <a:schemeClr val="tx1"/>
                </a:solidFill>
              </a:rPr>
              <a:t>aber keine Leads</a:t>
            </a:r>
          </a:p>
        </p:txBody>
      </p:sp>
      <p:sp>
        <p:nvSpPr>
          <p:cNvPr id="21" name="Rechteck 20">
            <a:extLst>
              <a:ext uri="{FF2B5EF4-FFF2-40B4-BE49-F238E27FC236}">
                <a16:creationId xmlns:a16="http://schemas.microsoft.com/office/drawing/2014/main" id="{E1677267-D165-ACE1-B3D6-4B17473D1F0B}"/>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Integrierte </a:t>
            </a:r>
            <a:br>
              <a:rPr lang="de-DE" sz="1000" dirty="0">
                <a:solidFill>
                  <a:schemeClr val="tx1"/>
                </a:solidFill>
              </a:rPr>
            </a:br>
            <a:r>
              <a:rPr lang="de-DE" sz="1000" dirty="0">
                <a:solidFill>
                  <a:schemeClr val="tx1"/>
                </a:solidFill>
              </a:rPr>
              <a:t>Anfrage-Systeme</a:t>
            </a:r>
          </a:p>
        </p:txBody>
      </p:sp>
      <p:sp>
        <p:nvSpPr>
          <p:cNvPr id="22" name="Rechteck 21">
            <a:extLst>
              <a:ext uri="{FF2B5EF4-FFF2-40B4-BE49-F238E27FC236}">
                <a16:creationId xmlns:a16="http://schemas.microsoft.com/office/drawing/2014/main" id="{05E14DD3-B5B5-FE1C-A7A6-9EA4B748AA75}"/>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Kennzahlen und </a:t>
            </a:r>
            <a:br>
              <a:rPr lang="de-DE" sz="1000" dirty="0">
                <a:solidFill>
                  <a:schemeClr val="tx1"/>
                </a:solidFill>
              </a:rPr>
            </a:br>
            <a:r>
              <a:rPr lang="de-DE" sz="1000" dirty="0">
                <a:solidFill>
                  <a:schemeClr val="tx1"/>
                </a:solidFill>
              </a:rPr>
              <a:t>Dashboards</a:t>
            </a:r>
          </a:p>
        </p:txBody>
      </p:sp>
      <p:sp>
        <p:nvSpPr>
          <p:cNvPr id="23" name="Rechteck 22">
            <a:extLst>
              <a:ext uri="{FF2B5EF4-FFF2-40B4-BE49-F238E27FC236}">
                <a16:creationId xmlns:a16="http://schemas.microsoft.com/office/drawing/2014/main" id="{A90278FC-A5E0-E463-20AA-D154ADDA477A}"/>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Täglich </a:t>
            </a:r>
            <a:br>
              <a:rPr lang="de-DE" sz="1000" dirty="0">
                <a:solidFill>
                  <a:schemeClr val="tx1"/>
                </a:solidFill>
              </a:rPr>
            </a:br>
            <a:r>
              <a:rPr lang="de-DE" sz="1000" dirty="0">
                <a:solidFill>
                  <a:schemeClr val="tx1"/>
                </a:solidFill>
              </a:rPr>
              <a:t>Anfragen und Leads</a:t>
            </a:r>
          </a:p>
        </p:txBody>
      </p:sp>
      <p:pic>
        <p:nvPicPr>
          <p:cNvPr id="24" name="Grafik 23" descr="Ein Bild, das Text, Screenshot, Kreis, Schrift enthält.&#10;&#10;KI-generierte Inhalte können fehlerhaft sein.">
            <a:extLst>
              <a:ext uri="{FF2B5EF4-FFF2-40B4-BE49-F238E27FC236}">
                <a16:creationId xmlns:a16="http://schemas.microsoft.com/office/drawing/2014/main" id="{03B6BD18-50CB-F5E2-8905-8DC6E5D4524A}"/>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Tree>
    <p:extLst>
      <p:ext uri="{BB962C8B-B14F-4D97-AF65-F5344CB8AC3E}">
        <p14:creationId xmlns:p14="http://schemas.microsoft.com/office/powerpoint/2010/main" val="1623887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Rechteck 266">
            <a:extLst>
              <a:ext uri="{FF2B5EF4-FFF2-40B4-BE49-F238E27FC236}">
                <a16:creationId xmlns:a16="http://schemas.microsoft.com/office/drawing/2014/main" id="{5B1BA29A-AC15-443F-A117-6829EA977F22}"/>
              </a:ext>
            </a:extLst>
          </p:cNvPr>
          <p:cNvSpPr/>
          <p:nvPr/>
        </p:nvSpPr>
        <p:spPr>
          <a:xfrm>
            <a:off x="1902292" y="1233489"/>
            <a:ext cx="1538542" cy="529113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0" name="Rechteck 9">
            <a:extLst>
              <a:ext uri="{FF2B5EF4-FFF2-40B4-BE49-F238E27FC236}">
                <a16:creationId xmlns:a16="http://schemas.microsoft.com/office/drawing/2014/main" id="{214A472E-5862-6D38-C35A-99FBB7FF3771}"/>
              </a:ext>
            </a:extLst>
          </p:cNvPr>
          <p:cNvSpPr/>
          <p:nvPr/>
        </p:nvSpPr>
        <p:spPr>
          <a:xfrm>
            <a:off x="3440833" y="1233489"/>
            <a:ext cx="1530171" cy="529113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1" name="Rechteck 10">
            <a:extLst>
              <a:ext uri="{FF2B5EF4-FFF2-40B4-BE49-F238E27FC236}">
                <a16:creationId xmlns:a16="http://schemas.microsoft.com/office/drawing/2014/main" id="{72331275-C10A-F7B0-6868-0C35367797EB}"/>
              </a:ext>
            </a:extLst>
          </p:cNvPr>
          <p:cNvSpPr/>
          <p:nvPr/>
        </p:nvSpPr>
        <p:spPr>
          <a:xfrm>
            <a:off x="4971003" y="1233489"/>
            <a:ext cx="1530171" cy="529113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2" name="Rechteck 11">
            <a:extLst>
              <a:ext uri="{FF2B5EF4-FFF2-40B4-BE49-F238E27FC236}">
                <a16:creationId xmlns:a16="http://schemas.microsoft.com/office/drawing/2014/main" id="{D1A2C32A-961D-AEE0-DD61-6A7DFEE4C7B1}"/>
              </a:ext>
            </a:extLst>
          </p:cNvPr>
          <p:cNvSpPr/>
          <p:nvPr/>
        </p:nvSpPr>
        <p:spPr>
          <a:xfrm>
            <a:off x="6501174" y="1233489"/>
            <a:ext cx="1530171" cy="529113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3" name="Rechteck 12">
            <a:extLst>
              <a:ext uri="{FF2B5EF4-FFF2-40B4-BE49-F238E27FC236}">
                <a16:creationId xmlns:a16="http://schemas.microsoft.com/office/drawing/2014/main" id="{7E7ACC79-4AEB-9E06-757C-59A5AAC3A6E6}"/>
              </a:ext>
            </a:extLst>
          </p:cNvPr>
          <p:cNvSpPr/>
          <p:nvPr/>
        </p:nvSpPr>
        <p:spPr>
          <a:xfrm>
            <a:off x="8031345" y="1233489"/>
            <a:ext cx="1530171" cy="5291138"/>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Leads generieren mit 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43" name="Rechteck 42">
            <a:extLst>
              <a:ext uri="{FF2B5EF4-FFF2-40B4-BE49-F238E27FC236}">
                <a16:creationId xmlns:a16="http://schemas.microsoft.com/office/drawing/2014/main" id="{1391C136-512E-F446-9AE8-D0E82E731346}"/>
              </a:ext>
            </a:extLst>
          </p:cNvPr>
          <p:cNvSpPr/>
          <p:nvPr/>
        </p:nvSpPr>
        <p:spPr>
          <a:xfrm>
            <a:off x="1906012" y="885826"/>
            <a:ext cx="1531100" cy="347662"/>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100" b="1" dirty="0">
                <a:solidFill>
                  <a:srgbClr val="44536F"/>
                </a:solidFill>
              </a:rPr>
              <a:t>1. Traffic-Quelle</a:t>
            </a:r>
          </a:p>
        </p:txBody>
      </p:sp>
      <p:pic>
        <p:nvPicPr>
          <p:cNvPr id="49" name="Grafik 48">
            <a:extLst>
              <a:ext uri="{FF2B5EF4-FFF2-40B4-BE49-F238E27FC236}">
                <a16:creationId xmlns:a16="http://schemas.microsoft.com/office/drawing/2014/main" id="{658E59D2-0DDB-4840-8F8B-BED8B008991D}"/>
              </a:ext>
            </a:extLst>
          </p:cNvPr>
          <p:cNvPicPr>
            <a:picLocks noChangeAspect="1"/>
          </p:cNvPicPr>
          <p:nvPr/>
        </p:nvPicPr>
        <p:blipFill>
          <a:blip r:embed="rId4"/>
          <a:stretch>
            <a:fillRect/>
          </a:stretch>
        </p:blipFill>
        <p:spPr>
          <a:xfrm>
            <a:off x="5182499" y="3116989"/>
            <a:ext cx="1102526" cy="1332561"/>
          </a:xfrm>
          <a:prstGeom prst="rect">
            <a:avLst/>
          </a:prstGeom>
          <a:ln>
            <a:solidFill>
              <a:schemeClr val="bg1">
                <a:lumMod val="50000"/>
              </a:schemeClr>
            </a:solidFill>
          </a:ln>
        </p:spPr>
      </p:pic>
      <p:pic>
        <p:nvPicPr>
          <p:cNvPr id="52" name="Grafik 51">
            <a:extLst>
              <a:ext uri="{FF2B5EF4-FFF2-40B4-BE49-F238E27FC236}">
                <a16:creationId xmlns:a16="http://schemas.microsoft.com/office/drawing/2014/main" id="{F7EBED47-22DC-7F46-9C15-69AFFC48901B}"/>
              </a:ext>
            </a:extLst>
          </p:cNvPr>
          <p:cNvPicPr>
            <a:picLocks noChangeAspect="1"/>
          </p:cNvPicPr>
          <p:nvPr/>
        </p:nvPicPr>
        <p:blipFill>
          <a:blip r:embed="rId5"/>
          <a:stretch>
            <a:fillRect/>
          </a:stretch>
        </p:blipFill>
        <p:spPr>
          <a:xfrm>
            <a:off x="6665802" y="3361341"/>
            <a:ext cx="1241740" cy="910491"/>
          </a:xfrm>
          <a:prstGeom prst="rect">
            <a:avLst/>
          </a:prstGeom>
          <a:ln>
            <a:solidFill>
              <a:schemeClr val="bg1">
                <a:lumMod val="50000"/>
              </a:schemeClr>
            </a:solidFill>
          </a:ln>
        </p:spPr>
      </p:pic>
      <p:pic>
        <p:nvPicPr>
          <p:cNvPr id="53" name="Grafik 52">
            <a:extLst>
              <a:ext uri="{FF2B5EF4-FFF2-40B4-BE49-F238E27FC236}">
                <a16:creationId xmlns:a16="http://schemas.microsoft.com/office/drawing/2014/main" id="{A405FD41-F08D-E2E6-7921-30407114B4C6}"/>
              </a:ext>
            </a:extLst>
          </p:cNvPr>
          <p:cNvPicPr>
            <a:picLocks noChangeAspect="1"/>
          </p:cNvPicPr>
          <p:nvPr/>
        </p:nvPicPr>
        <p:blipFill>
          <a:blip r:embed="rId6"/>
          <a:stretch>
            <a:fillRect/>
          </a:stretch>
        </p:blipFill>
        <p:spPr>
          <a:xfrm>
            <a:off x="3599556" y="3107523"/>
            <a:ext cx="1113595" cy="1418129"/>
          </a:xfrm>
          <a:prstGeom prst="rect">
            <a:avLst/>
          </a:prstGeom>
        </p:spPr>
      </p:pic>
      <p:sp>
        <p:nvSpPr>
          <p:cNvPr id="5" name="Rechteck 4">
            <a:extLst>
              <a:ext uri="{FF2B5EF4-FFF2-40B4-BE49-F238E27FC236}">
                <a16:creationId xmlns:a16="http://schemas.microsoft.com/office/drawing/2014/main" id="{5B94B82F-4C0D-986D-D62C-E2E4E7E6249B}"/>
              </a:ext>
            </a:extLst>
          </p:cNvPr>
          <p:cNvSpPr/>
          <p:nvPr/>
        </p:nvSpPr>
        <p:spPr>
          <a:xfrm>
            <a:off x="3437112" y="885826"/>
            <a:ext cx="1531100" cy="347662"/>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100" b="1" dirty="0">
                <a:solidFill>
                  <a:srgbClr val="44536F"/>
                </a:solidFill>
              </a:rPr>
              <a:t>2. Lead-Magnet</a:t>
            </a:r>
          </a:p>
        </p:txBody>
      </p:sp>
      <p:sp>
        <p:nvSpPr>
          <p:cNvPr id="7" name="Rechteck 6">
            <a:extLst>
              <a:ext uri="{FF2B5EF4-FFF2-40B4-BE49-F238E27FC236}">
                <a16:creationId xmlns:a16="http://schemas.microsoft.com/office/drawing/2014/main" id="{1C0E69D9-F7E0-DC2F-BF56-C4DE728654A5}"/>
              </a:ext>
            </a:extLst>
          </p:cNvPr>
          <p:cNvSpPr/>
          <p:nvPr/>
        </p:nvSpPr>
        <p:spPr>
          <a:xfrm>
            <a:off x="4968212" y="885826"/>
            <a:ext cx="1531100" cy="347662"/>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100" b="1" dirty="0">
                <a:solidFill>
                  <a:srgbClr val="44536F"/>
                </a:solidFill>
              </a:rPr>
              <a:t>3. Landingpage</a:t>
            </a:r>
          </a:p>
        </p:txBody>
      </p:sp>
      <p:sp>
        <p:nvSpPr>
          <p:cNvPr id="8" name="Rechteck 7">
            <a:extLst>
              <a:ext uri="{FF2B5EF4-FFF2-40B4-BE49-F238E27FC236}">
                <a16:creationId xmlns:a16="http://schemas.microsoft.com/office/drawing/2014/main" id="{F9B45D93-B426-2738-20C5-09BDEA688258}"/>
              </a:ext>
            </a:extLst>
          </p:cNvPr>
          <p:cNvSpPr/>
          <p:nvPr/>
        </p:nvSpPr>
        <p:spPr>
          <a:xfrm>
            <a:off x="6499313" y="885826"/>
            <a:ext cx="1531100" cy="347662"/>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100" b="1" dirty="0">
                <a:solidFill>
                  <a:srgbClr val="44536F"/>
                </a:solidFill>
              </a:rPr>
              <a:t>4. </a:t>
            </a:r>
            <a:r>
              <a:rPr lang="de-DE" sz="1100" b="1" dirty="0" err="1">
                <a:solidFill>
                  <a:srgbClr val="44536F"/>
                </a:solidFill>
              </a:rPr>
              <a:t>Opt</a:t>
            </a:r>
            <a:r>
              <a:rPr lang="de-DE" sz="1100" b="1" dirty="0">
                <a:solidFill>
                  <a:srgbClr val="44536F"/>
                </a:solidFill>
              </a:rPr>
              <a:t>-in-Formular</a:t>
            </a:r>
          </a:p>
        </p:txBody>
      </p:sp>
      <p:sp>
        <p:nvSpPr>
          <p:cNvPr id="9" name="Rechteck 8">
            <a:extLst>
              <a:ext uri="{FF2B5EF4-FFF2-40B4-BE49-F238E27FC236}">
                <a16:creationId xmlns:a16="http://schemas.microsoft.com/office/drawing/2014/main" id="{B94AA5A5-86C6-73C8-CDF2-91068AE5FCD2}"/>
              </a:ext>
            </a:extLst>
          </p:cNvPr>
          <p:cNvSpPr/>
          <p:nvPr/>
        </p:nvSpPr>
        <p:spPr>
          <a:xfrm>
            <a:off x="8030413" y="885826"/>
            <a:ext cx="1531100" cy="347662"/>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100" b="1" dirty="0">
                <a:solidFill>
                  <a:srgbClr val="44536F"/>
                </a:solidFill>
              </a:rPr>
              <a:t>5. Neuer Lead</a:t>
            </a:r>
          </a:p>
        </p:txBody>
      </p:sp>
      <p:pic>
        <p:nvPicPr>
          <p:cNvPr id="14" name="Grafik 13">
            <a:extLst>
              <a:ext uri="{FF2B5EF4-FFF2-40B4-BE49-F238E27FC236}">
                <a16:creationId xmlns:a16="http://schemas.microsoft.com/office/drawing/2014/main" id="{D66D353D-938B-C874-3540-16F3E079329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85944" y="3306569"/>
            <a:ext cx="1020038" cy="1020038"/>
          </a:xfrm>
          <a:prstGeom prst="rect">
            <a:avLst/>
          </a:prstGeom>
        </p:spPr>
      </p:pic>
      <p:pic>
        <p:nvPicPr>
          <p:cNvPr id="15" name="Grafik 14">
            <a:extLst>
              <a:ext uri="{FF2B5EF4-FFF2-40B4-BE49-F238E27FC236}">
                <a16:creationId xmlns:a16="http://schemas.microsoft.com/office/drawing/2014/main" id="{81A44B18-807A-E449-31A0-B36BB12963F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63868" y="3306569"/>
            <a:ext cx="1020038" cy="1020038"/>
          </a:xfrm>
          <a:prstGeom prst="rect">
            <a:avLst/>
          </a:prstGeom>
        </p:spPr>
      </p:pic>
      <p:sp>
        <p:nvSpPr>
          <p:cNvPr id="16" name="Rechteck 15">
            <a:extLst>
              <a:ext uri="{FF2B5EF4-FFF2-40B4-BE49-F238E27FC236}">
                <a16:creationId xmlns:a16="http://schemas.microsoft.com/office/drawing/2014/main" id="{D4BB4ECD-1DC6-FF8E-CBBB-FFB3D8A35F4D}"/>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3" name="Titel 25">
            <a:extLst>
              <a:ext uri="{FF2B5EF4-FFF2-40B4-BE49-F238E27FC236}">
                <a16:creationId xmlns:a16="http://schemas.microsoft.com/office/drawing/2014/main" id="{B9AAF21D-2172-C871-4016-3F763904D014}"/>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pic>
        <p:nvPicPr>
          <p:cNvPr id="17" name="Grafik 16" descr="Ein Bild, das Text, Screenshot, Kreis, Schrift enthält.&#10;&#10;KI-generierte Inhalte können fehlerhaft sein.">
            <a:extLst>
              <a:ext uri="{FF2B5EF4-FFF2-40B4-BE49-F238E27FC236}">
                <a16:creationId xmlns:a16="http://schemas.microsoft.com/office/drawing/2014/main" id="{BBF3FCE0-1F42-99B8-48F7-142D6E672D27}"/>
              </a:ext>
            </a:extLst>
          </p:cNvPr>
          <p:cNvPicPr>
            <a:picLocks noChangeAspect="1"/>
          </p:cNvPicPr>
          <p:nvPr/>
        </p:nvPicPr>
        <p:blipFill>
          <a:blip r:embed="rId11">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Tree>
    <p:extLst>
      <p:ext uri="{BB962C8B-B14F-4D97-AF65-F5344CB8AC3E}">
        <p14:creationId xmlns:p14="http://schemas.microsoft.com/office/powerpoint/2010/main" val="1027089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72</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Leadgenerierung mit Zoho Landing-Pages und Zoho Forms</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4A2D1263-E79E-8B5D-4D23-2DB16136C20F}"/>
              </a:ext>
            </a:extLst>
          </p:cNvPr>
          <p:cNvSpPr/>
          <p:nvPr/>
        </p:nvSpPr>
        <p:spPr>
          <a:xfrm>
            <a:off x="1910661" y="885825"/>
            <a:ext cx="3825426" cy="5638800"/>
          </a:xfrm>
          <a:prstGeom prst="rect">
            <a:avLst/>
          </a:prstGeom>
          <a:solidFill>
            <a:srgbClr val="F6F9FB"/>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9" name="Rechteck 8">
            <a:extLst>
              <a:ext uri="{FF2B5EF4-FFF2-40B4-BE49-F238E27FC236}">
                <a16:creationId xmlns:a16="http://schemas.microsoft.com/office/drawing/2014/main" id="{1CFBC6A8-3C06-16EA-5872-66B53D6B0A62}"/>
              </a:ext>
            </a:extLst>
          </p:cNvPr>
          <p:cNvSpPr/>
          <p:nvPr/>
        </p:nvSpPr>
        <p:spPr>
          <a:xfrm>
            <a:off x="5736087" y="885825"/>
            <a:ext cx="3825426" cy="5638800"/>
          </a:xfrm>
          <a:prstGeom prst="rect">
            <a:avLst/>
          </a:prstGeom>
          <a:solidFill>
            <a:srgbClr val="F6F9FB"/>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0" name="Rechteck 9">
            <a:extLst>
              <a:ext uri="{FF2B5EF4-FFF2-40B4-BE49-F238E27FC236}">
                <a16:creationId xmlns:a16="http://schemas.microsoft.com/office/drawing/2014/main" id="{87F0F8F5-D6D6-55F3-3FA0-D82B9D6584CA}"/>
              </a:ext>
            </a:extLst>
          </p:cNvPr>
          <p:cNvSpPr/>
          <p:nvPr/>
        </p:nvSpPr>
        <p:spPr>
          <a:xfrm>
            <a:off x="1906012" y="885826"/>
            <a:ext cx="382775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Beispiel - Zoho Landing-Page</a:t>
            </a:r>
          </a:p>
        </p:txBody>
      </p:sp>
      <p:sp>
        <p:nvSpPr>
          <p:cNvPr id="11" name="Rechteck 10">
            <a:extLst>
              <a:ext uri="{FF2B5EF4-FFF2-40B4-BE49-F238E27FC236}">
                <a16:creationId xmlns:a16="http://schemas.microsoft.com/office/drawing/2014/main" id="{58069693-6272-5FCB-1204-49F322BF6E79}"/>
              </a:ext>
            </a:extLst>
          </p:cNvPr>
          <p:cNvSpPr/>
          <p:nvPr/>
        </p:nvSpPr>
        <p:spPr>
          <a:xfrm>
            <a:off x="5733762" y="885826"/>
            <a:ext cx="382775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Beispiel - Zoho Forms</a:t>
            </a:r>
          </a:p>
        </p:txBody>
      </p:sp>
      <p:pic>
        <p:nvPicPr>
          <p:cNvPr id="12" name="Grafik 11">
            <a:extLst>
              <a:ext uri="{FF2B5EF4-FFF2-40B4-BE49-F238E27FC236}">
                <a16:creationId xmlns:a16="http://schemas.microsoft.com/office/drawing/2014/main" id="{055C0745-FBED-97D0-C6FA-67BE137AA8D6}"/>
              </a:ext>
            </a:extLst>
          </p:cNvPr>
          <p:cNvPicPr>
            <a:picLocks noChangeAspect="1"/>
          </p:cNvPicPr>
          <p:nvPr/>
        </p:nvPicPr>
        <p:blipFill>
          <a:blip r:embed="rId4"/>
          <a:stretch>
            <a:fillRect/>
          </a:stretch>
        </p:blipFill>
        <p:spPr>
          <a:xfrm>
            <a:off x="2396983" y="2457249"/>
            <a:ext cx="2978726" cy="3600218"/>
          </a:xfrm>
          <a:prstGeom prst="rect">
            <a:avLst/>
          </a:prstGeom>
          <a:ln>
            <a:solidFill>
              <a:schemeClr val="bg1">
                <a:lumMod val="50000"/>
              </a:schemeClr>
            </a:solidFill>
          </a:ln>
        </p:spPr>
      </p:pic>
      <p:pic>
        <p:nvPicPr>
          <p:cNvPr id="13" name="Grafik 12">
            <a:extLst>
              <a:ext uri="{FF2B5EF4-FFF2-40B4-BE49-F238E27FC236}">
                <a16:creationId xmlns:a16="http://schemas.microsoft.com/office/drawing/2014/main" id="{16CDC892-D481-37C1-CDFA-57FE54022DBE}"/>
              </a:ext>
            </a:extLst>
          </p:cNvPr>
          <p:cNvPicPr>
            <a:picLocks noChangeAspect="1"/>
          </p:cNvPicPr>
          <p:nvPr/>
        </p:nvPicPr>
        <p:blipFill rotWithShape="1">
          <a:blip r:embed="rId5">
            <a:clrChange>
              <a:clrFrom>
                <a:srgbClr val="F4F8FA"/>
              </a:clrFrom>
              <a:clrTo>
                <a:srgbClr val="F4F8FA">
                  <a:alpha val="0"/>
                </a:srgbClr>
              </a:clrTo>
            </a:clrChange>
          </a:blip>
          <a:srcRect l="2209" t="2032" r="2279" b="2149"/>
          <a:stretch/>
        </p:blipFill>
        <p:spPr>
          <a:xfrm>
            <a:off x="6158797" y="2457249"/>
            <a:ext cx="2919889" cy="3826806"/>
          </a:xfrm>
          <a:prstGeom prst="rect">
            <a:avLst/>
          </a:prstGeom>
          <a:ln>
            <a:solidFill>
              <a:schemeClr val="bg1">
                <a:lumMod val="50000"/>
              </a:schemeClr>
            </a:solidFill>
          </a:ln>
        </p:spPr>
      </p:pic>
      <p:sp>
        <p:nvSpPr>
          <p:cNvPr id="3" name="Rechteck 2">
            <a:extLst>
              <a:ext uri="{FF2B5EF4-FFF2-40B4-BE49-F238E27FC236}">
                <a16:creationId xmlns:a16="http://schemas.microsoft.com/office/drawing/2014/main" id="{6A70B0B4-4B1D-D294-D156-8CB59DE296A0}"/>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a:extLst>
              <a:ext uri="{FF2B5EF4-FFF2-40B4-BE49-F238E27FC236}">
                <a16:creationId xmlns:a16="http://schemas.microsoft.com/office/drawing/2014/main" id="{F6CF44D3-F445-F9AF-74F4-80B1F31E1EE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78011" y="1494245"/>
            <a:ext cx="2306439" cy="515120"/>
          </a:xfrm>
          <a:prstGeom prst="rect">
            <a:avLst/>
          </a:prstGeom>
        </p:spPr>
      </p:pic>
      <p:pic>
        <p:nvPicPr>
          <p:cNvPr id="7" name="Grafik 6">
            <a:extLst>
              <a:ext uri="{FF2B5EF4-FFF2-40B4-BE49-F238E27FC236}">
                <a16:creationId xmlns:a16="http://schemas.microsoft.com/office/drawing/2014/main" id="{985BC5F3-9F00-54F5-D730-B9A8661D71D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10530" y="1454687"/>
            <a:ext cx="1491634" cy="554678"/>
          </a:xfrm>
          <a:prstGeom prst="rect">
            <a:avLst/>
          </a:prstGeom>
        </p:spPr>
      </p:pic>
      <p:pic>
        <p:nvPicPr>
          <p:cNvPr id="14" name="Grafik 13" descr="Ein Bild, das Text, Screenshot, Kreis, Schrift enthält.&#10;&#10;KI-generierte Inhalte können fehlerhaft sein.">
            <a:extLst>
              <a:ext uri="{FF2B5EF4-FFF2-40B4-BE49-F238E27FC236}">
                <a16:creationId xmlns:a16="http://schemas.microsoft.com/office/drawing/2014/main" id="{762D0B5E-F3D6-01D1-15CB-8FC5567A53E4}"/>
              </a:ext>
            </a:extLst>
          </p:cNvPr>
          <p:cNvPicPr>
            <a:picLocks noChangeAspect="1"/>
          </p:cNvPicPr>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16" name="Titel 25">
            <a:extLst>
              <a:ext uri="{FF2B5EF4-FFF2-40B4-BE49-F238E27FC236}">
                <a16:creationId xmlns:a16="http://schemas.microsoft.com/office/drawing/2014/main" id="{09890E71-2DF6-9454-BCF9-C1EC693C58A2}"/>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273371954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73</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Zoho Forms – Kontakt-Formulare</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4A2D1263-E79E-8B5D-4D23-2DB16136C20F}"/>
              </a:ext>
            </a:extLst>
          </p:cNvPr>
          <p:cNvSpPr/>
          <p:nvPr/>
        </p:nvSpPr>
        <p:spPr>
          <a:xfrm>
            <a:off x="1906011" y="1263389"/>
            <a:ext cx="7655499" cy="5261235"/>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0" name="Rechteck 9">
            <a:extLst>
              <a:ext uri="{FF2B5EF4-FFF2-40B4-BE49-F238E27FC236}">
                <a16:creationId xmlns:a16="http://schemas.microsoft.com/office/drawing/2014/main" id="{87F0F8F5-D6D6-55F3-3FA0-D82B9D6584CA}"/>
              </a:ext>
            </a:extLst>
          </p:cNvPr>
          <p:cNvSpPr/>
          <p:nvPr/>
        </p:nvSpPr>
        <p:spPr>
          <a:xfrm>
            <a:off x="1906012" y="885826"/>
            <a:ext cx="765550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Beispiele – Kontakt-Formulare mit Zoho Forms</a:t>
            </a:r>
          </a:p>
        </p:txBody>
      </p:sp>
      <p:sp>
        <p:nvSpPr>
          <p:cNvPr id="3" name="Rechteck 2">
            <a:extLst>
              <a:ext uri="{FF2B5EF4-FFF2-40B4-BE49-F238E27FC236}">
                <a16:creationId xmlns:a16="http://schemas.microsoft.com/office/drawing/2014/main" id="{5B5DDC09-15B5-D5A3-D511-A30AAF65E66E}"/>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a:extLst>
              <a:ext uri="{FF2B5EF4-FFF2-40B4-BE49-F238E27FC236}">
                <a16:creationId xmlns:a16="http://schemas.microsoft.com/office/drawing/2014/main" id="{B87C9E21-E562-0EA3-9EF5-27F1CDF72298}"/>
              </a:ext>
            </a:extLst>
          </p:cNvPr>
          <p:cNvPicPr>
            <a:picLocks noChangeAspect="1"/>
          </p:cNvPicPr>
          <p:nvPr/>
        </p:nvPicPr>
        <p:blipFill>
          <a:blip r:embed="rId4"/>
          <a:stretch>
            <a:fillRect/>
          </a:stretch>
        </p:blipFill>
        <p:spPr>
          <a:xfrm>
            <a:off x="3391510" y="2127525"/>
            <a:ext cx="4684499" cy="4175185"/>
          </a:xfrm>
          <a:prstGeom prst="rect">
            <a:avLst/>
          </a:prstGeom>
          <a:ln>
            <a:solidFill>
              <a:schemeClr val="bg1">
                <a:lumMod val="50000"/>
              </a:schemeClr>
            </a:solidFill>
          </a:ln>
        </p:spPr>
      </p:pic>
      <p:pic>
        <p:nvPicPr>
          <p:cNvPr id="7" name="Grafik 6">
            <a:extLst>
              <a:ext uri="{FF2B5EF4-FFF2-40B4-BE49-F238E27FC236}">
                <a16:creationId xmlns:a16="http://schemas.microsoft.com/office/drawing/2014/main" id="{FA6D52E4-9136-8ACC-AEE0-7B2D41086EA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35842" y="1413704"/>
            <a:ext cx="1491634" cy="554678"/>
          </a:xfrm>
          <a:prstGeom prst="rect">
            <a:avLst/>
          </a:prstGeom>
        </p:spPr>
      </p:pic>
      <p:pic>
        <p:nvPicPr>
          <p:cNvPr id="9" name="Grafik 8" descr="Ein Bild, das Text, Screenshot, Kreis, Schrift enthält.&#10;&#10;KI-generierte Inhalte können fehlerhaft sein.">
            <a:extLst>
              <a:ext uri="{FF2B5EF4-FFF2-40B4-BE49-F238E27FC236}">
                <a16:creationId xmlns:a16="http://schemas.microsoft.com/office/drawing/2014/main" id="{C6B5F8EC-39EB-9320-0D74-4A778C3A3B54}"/>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11" name="Titel 25">
            <a:extLst>
              <a:ext uri="{FF2B5EF4-FFF2-40B4-BE49-F238E27FC236}">
                <a16:creationId xmlns:a16="http://schemas.microsoft.com/office/drawing/2014/main" id="{671598C6-C6B9-804A-E611-585135AF26A8}"/>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26892430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EDFD5-7A90-3FC9-84AD-DF4B6AD9DD57}"/>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4505E98-EF8A-417E-39E7-F8BECC824B52}"/>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CDB9D72C-F92D-D7DD-E7D2-BF902C9AF51C}"/>
              </a:ext>
            </a:extLst>
          </p:cNvPr>
          <p:cNvSpPr>
            <a:spLocks noGrp="1"/>
          </p:cNvSpPr>
          <p:nvPr>
            <p:ph type="sldNum" sz="quarter" idx="12"/>
          </p:nvPr>
        </p:nvSpPr>
        <p:spPr/>
        <p:txBody>
          <a:bodyPr/>
          <a:lstStyle/>
          <a:p>
            <a:r>
              <a:rPr lang="de-DE"/>
              <a:t>| </a:t>
            </a:r>
            <a:fld id="{9B27871B-0A92-486B-8675-F9E98A4A52EF}" type="slidenum">
              <a:rPr smtClean="0"/>
              <a:pPr/>
              <a:t>74</a:t>
            </a:fld>
            <a:endParaRPr dirty="0"/>
          </a:p>
        </p:txBody>
      </p:sp>
      <p:sp>
        <p:nvSpPr>
          <p:cNvPr id="2" name="Datumsplatzhalter 1">
            <a:extLst>
              <a:ext uri="{FF2B5EF4-FFF2-40B4-BE49-F238E27FC236}">
                <a16:creationId xmlns:a16="http://schemas.microsoft.com/office/drawing/2014/main" id="{92FB9928-B167-7DC2-2E69-9671A97E1E3D}"/>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5155A9C6-5F21-6EEC-E56D-E1C1925BBFC0}"/>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Leadgenerierung inkl. integrierter Leadqualifizierung mit Zoho</a:t>
            </a:r>
          </a:p>
        </p:txBody>
      </p:sp>
      <p:pic>
        <p:nvPicPr>
          <p:cNvPr id="41" name="Grafik 40">
            <a:extLst>
              <a:ext uri="{FF2B5EF4-FFF2-40B4-BE49-F238E27FC236}">
                <a16:creationId xmlns:a16="http://schemas.microsoft.com/office/drawing/2014/main" id="{492A4B44-70C3-3279-9B90-979FE80E9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C5C5C563-6EE2-4199-014B-645B438AB4D5}"/>
              </a:ext>
            </a:extLst>
          </p:cNvPr>
          <p:cNvSpPr/>
          <p:nvPr/>
        </p:nvSpPr>
        <p:spPr>
          <a:xfrm>
            <a:off x="1906013" y="1263389"/>
            <a:ext cx="2551833" cy="5261235"/>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ctr">
              <a:spcBef>
                <a:spcPts val="600"/>
              </a:spcBef>
            </a:pPr>
            <a:r>
              <a:rPr lang="de-DE" sz="1000" b="1" dirty="0" err="1">
                <a:solidFill>
                  <a:schemeClr val="tx1"/>
                </a:solidFill>
              </a:rPr>
              <a:t>Optin</a:t>
            </a:r>
            <a:r>
              <a:rPr lang="de-DE" sz="1000" b="1" dirty="0">
                <a:solidFill>
                  <a:schemeClr val="tx1"/>
                </a:solidFill>
              </a:rPr>
              <a:t>-Formular</a:t>
            </a:r>
          </a:p>
        </p:txBody>
      </p:sp>
      <p:sp>
        <p:nvSpPr>
          <p:cNvPr id="10" name="Rechteck 9">
            <a:extLst>
              <a:ext uri="{FF2B5EF4-FFF2-40B4-BE49-F238E27FC236}">
                <a16:creationId xmlns:a16="http://schemas.microsoft.com/office/drawing/2014/main" id="{3F6CBE7B-A455-80AB-5ADE-34F099186709}"/>
              </a:ext>
            </a:extLst>
          </p:cNvPr>
          <p:cNvSpPr/>
          <p:nvPr/>
        </p:nvSpPr>
        <p:spPr>
          <a:xfrm>
            <a:off x="1906013" y="885826"/>
            <a:ext cx="2551833"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Leadgenerierung</a:t>
            </a:r>
          </a:p>
        </p:txBody>
      </p:sp>
      <p:sp>
        <p:nvSpPr>
          <p:cNvPr id="3" name="Rechteck 2">
            <a:extLst>
              <a:ext uri="{FF2B5EF4-FFF2-40B4-BE49-F238E27FC236}">
                <a16:creationId xmlns:a16="http://schemas.microsoft.com/office/drawing/2014/main" id="{D5616AAD-DE4C-7455-9FA5-14EFEA6F8554}"/>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13" name="Rechteck 12">
            <a:extLst>
              <a:ext uri="{FF2B5EF4-FFF2-40B4-BE49-F238E27FC236}">
                <a16:creationId xmlns:a16="http://schemas.microsoft.com/office/drawing/2014/main" id="{E8496992-CE54-D665-572B-4C569D9DEF7E}"/>
              </a:ext>
            </a:extLst>
          </p:cNvPr>
          <p:cNvSpPr/>
          <p:nvPr/>
        </p:nvSpPr>
        <p:spPr>
          <a:xfrm>
            <a:off x="7009679" y="1263389"/>
            <a:ext cx="2551834" cy="5261235"/>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ctr">
              <a:spcBef>
                <a:spcPts val="600"/>
              </a:spcBef>
            </a:pPr>
            <a:r>
              <a:rPr lang="de-DE" sz="1000" b="1" dirty="0">
                <a:solidFill>
                  <a:schemeClr val="tx1"/>
                </a:solidFill>
              </a:rPr>
              <a:t>Online-Termin-Vereinbarung</a:t>
            </a:r>
          </a:p>
        </p:txBody>
      </p:sp>
      <p:sp>
        <p:nvSpPr>
          <p:cNvPr id="7" name="Rechteck 6">
            <a:extLst>
              <a:ext uri="{FF2B5EF4-FFF2-40B4-BE49-F238E27FC236}">
                <a16:creationId xmlns:a16="http://schemas.microsoft.com/office/drawing/2014/main" id="{36691F65-9597-1398-A8D1-155E17CF8618}"/>
              </a:ext>
            </a:extLst>
          </p:cNvPr>
          <p:cNvSpPr/>
          <p:nvPr/>
        </p:nvSpPr>
        <p:spPr>
          <a:xfrm>
            <a:off x="4457847" y="885826"/>
            <a:ext cx="2551833"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Leadqualifizierungs-Formular</a:t>
            </a:r>
          </a:p>
        </p:txBody>
      </p:sp>
      <p:sp>
        <p:nvSpPr>
          <p:cNvPr id="11" name="Rechteck 10">
            <a:extLst>
              <a:ext uri="{FF2B5EF4-FFF2-40B4-BE49-F238E27FC236}">
                <a16:creationId xmlns:a16="http://schemas.microsoft.com/office/drawing/2014/main" id="{11BF6F7C-04E2-D99B-C08B-76577A0521EC}"/>
              </a:ext>
            </a:extLst>
          </p:cNvPr>
          <p:cNvSpPr/>
          <p:nvPr/>
        </p:nvSpPr>
        <p:spPr>
          <a:xfrm>
            <a:off x="7009680" y="885826"/>
            <a:ext cx="2551833"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Termin-Vereinbarung</a:t>
            </a:r>
          </a:p>
        </p:txBody>
      </p:sp>
      <p:sp>
        <p:nvSpPr>
          <p:cNvPr id="19" name="Rechteck 18">
            <a:extLst>
              <a:ext uri="{FF2B5EF4-FFF2-40B4-BE49-F238E27FC236}">
                <a16:creationId xmlns:a16="http://schemas.microsoft.com/office/drawing/2014/main" id="{281FE40B-8F3D-901F-9928-7F27F03767B8}"/>
              </a:ext>
            </a:extLst>
          </p:cNvPr>
          <p:cNvSpPr/>
          <p:nvPr/>
        </p:nvSpPr>
        <p:spPr>
          <a:xfrm>
            <a:off x="4457846" y="1263389"/>
            <a:ext cx="2551833" cy="5261235"/>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a:p>
            <a:pPr algn="ctr">
              <a:spcBef>
                <a:spcPts val="600"/>
              </a:spcBef>
            </a:pPr>
            <a:r>
              <a:rPr lang="de-DE" sz="1000" b="1" dirty="0">
                <a:solidFill>
                  <a:schemeClr val="tx1"/>
                </a:solidFill>
              </a:rPr>
              <a:t>Qualifizierungs-Formular</a:t>
            </a: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Arbeitest du schon mit Zoho?</a:t>
            </a:r>
          </a:p>
          <a:p>
            <a:pPr algn="ctr">
              <a:spcBef>
                <a:spcPts val="600"/>
              </a:spcBef>
            </a:pPr>
            <a:r>
              <a:rPr lang="de-DE" sz="1000" dirty="0">
                <a:solidFill>
                  <a:schemeClr val="tx1"/>
                </a:solidFill>
              </a:rPr>
              <a:t>Wie bewertest du deine Zoho-Kenntnisse?</a:t>
            </a:r>
          </a:p>
          <a:p>
            <a:pPr algn="ctr">
              <a:spcBef>
                <a:spcPts val="600"/>
              </a:spcBef>
            </a:pPr>
            <a:r>
              <a:rPr lang="de-DE" sz="1000" dirty="0">
                <a:solidFill>
                  <a:schemeClr val="tx1"/>
                </a:solidFill>
              </a:rPr>
              <a:t>Welche Prioritäten hast du?</a:t>
            </a:r>
          </a:p>
          <a:p>
            <a:pPr algn="ctr">
              <a:spcBef>
                <a:spcPts val="600"/>
              </a:spcBef>
            </a:pPr>
            <a:r>
              <a:rPr lang="de-DE" sz="1000" dirty="0">
                <a:solidFill>
                  <a:schemeClr val="tx1"/>
                </a:solidFill>
              </a:rPr>
              <a:t>Wie groß ist dein Unternehmen?</a:t>
            </a:r>
          </a:p>
          <a:p>
            <a:pPr algn="ctr">
              <a:spcBef>
                <a:spcPts val="600"/>
              </a:spcBef>
            </a:pPr>
            <a:r>
              <a:rPr lang="de-DE" sz="1000" dirty="0">
                <a:solidFill>
                  <a:schemeClr val="tx1"/>
                </a:solidFill>
              </a:rPr>
              <a:t>Welche Themen-Schwerpunkte interessieren dich?</a:t>
            </a: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r>
              <a:rPr lang="de-DE" sz="1000" b="1" dirty="0">
                <a:solidFill>
                  <a:schemeClr val="tx1"/>
                </a:solidFill>
              </a:rPr>
              <a:t>A-, B- oder C-Klassifizierung</a:t>
            </a:r>
          </a:p>
        </p:txBody>
      </p:sp>
      <p:pic>
        <p:nvPicPr>
          <p:cNvPr id="20" name="Grafik 19">
            <a:extLst>
              <a:ext uri="{FF2B5EF4-FFF2-40B4-BE49-F238E27FC236}">
                <a16:creationId xmlns:a16="http://schemas.microsoft.com/office/drawing/2014/main" id="{CD872BD6-86CA-DC0C-89C7-7BE16CE2671D}"/>
              </a:ext>
            </a:extLst>
          </p:cNvPr>
          <p:cNvPicPr>
            <a:picLocks noChangeAspect="1"/>
          </p:cNvPicPr>
          <p:nvPr/>
        </p:nvPicPr>
        <p:blipFill>
          <a:blip r:embed="rId4"/>
          <a:stretch>
            <a:fillRect/>
          </a:stretch>
        </p:blipFill>
        <p:spPr>
          <a:xfrm>
            <a:off x="2207752" y="2029190"/>
            <a:ext cx="1948355" cy="1428608"/>
          </a:xfrm>
          <a:prstGeom prst="rect">
            <a:avLst/>
          </a:prstGeom>
          <a:ln>
            <a:solidFill>
              <a:schemeClr val="bg1">
                <a:lumMod val="50000"/>
              </a:schemeClr>
            </a:solidFill>
          </a:ln>
        </p:spPr>
      </p:pic>
      <p:pic>
        <p:nvPicPr>
          <p:cNvPr id="21" name="Grafik 20">
            <a:extLst>
              <a:ext uri="{FF2B5EF4-FFF2-40B4-BE49-F238E27FC236}">
                <a16:creationId xmlns:a16="http://schemas.microsoft.com/office/drawing/2014/main" id="{1FFA3CA2-5D94-3747-1207-C22E308AE0EE}"/>
              </a:ext>
            </a:extLst>
          </p:cNvPr>
          <p:cNvPicPr>
            <a:picLocks noChangeAspect="1"/>
          </p:cNvPicPr>
          <p:nvPr/>
        </p:nvPicPr>
        <p:blipFill>
          <a:blip r:embed="rId5"/>
          <a:stretch>
            <a:fillRect/>
          </a:stretch>
        </p:blipFill>
        <p:spPr>
          <a:xfrm>
            <a:off x="4821550" y="1946618"/>
            <a:ext cx="1824424" cy="1372870"/>
          </a:xfrm>
          <a:prstGeom prst="rect">
            <a:avLst/>
          </a:prstGeom>
        </p:spPr>
      </p:pic>
      <p:pic>
        <p:nvPicPr>
          <p:cNvPr id="22" name="Grafik 21">
            <a:extLst>
              <a:ext uri="{FF2B5EF4-FFF2-40B4-BE49-F238E27FC236}">
                <a16:creationId xmlns:a16="http://schemas.microsoft.com/office/drawing/2014/main" id="{2B60BA59-9A0B-7205-C59C-23064837A76C}"/>
              </a:ext>
            </a:extLst>
          </p:cNvPr>
          <p:cNvPicPr>
            <a:picLocks noChangeAspect="1"/>
          </p:cNvPicPr>
          <p:nvPr/>
        </p:nvPicPr>
        <p:blipFill>
          <a:blip r:embed="rId6"/>
          <a:stretch>
            <a:fillRect/>
          </a:stretch>
        </p:blipFill>
        <p:spPr>
          <a:xfrm>
            <a:off x="7460235" y="1946618"/>
            <a:ext cx="1650722" cy="2667315"/>
          </a:xfrm>
          <a:prstGeom prst="rect">
            <a:avLst/>
          </a:prstGeom>
        </p:spPr>
      </p:pic>
      <p:pic>
        <p:nvPicPr>
          <p:cNvPr id="5" name="Grafik 4" descr="Ein Bild, das Text, Screenshot, Kreis, Schrift enthält.&#10;&#10;KI-generierte Inhalte können fehlerhaft sein.">
            <a:extLst>
              <a:ext uri="{FF2B5EF4-FFF2-40B4-BE49-F238E27FC236}">
                <a16:creationId xmlns:a16="http://schemas.microsoft.com/office/drawing/2014/main" id="{20DD0D93-6484-D652-2802-88F7EDAA55A0}"/>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9" name="Titel 25">
            <a:extLst>
              <a:ext uri="{FF2B5EF4-FFF2-40B4-BE49-F238E27FC236}">
                <a16:creationId xmlns:a16="http://schemas.microsoft.com/office/drawing/2014/main" id="{87EE4739-CD9E-6118-7911-72F99185F16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232479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6CD29-5CE5-4D51-D70D-489034313032}"/>
            </a:ext>
          </a:extLst>
        </p:cNvPr>
        <p:cNvGrpSpPr/>
        <p:nvPr/>
      </p:nvGrpSpPr>
      <p:grpSpPr>
        <a:xfrm>
          <a:off x="0" y="0"/>
          <a:ext cx="0" cy="0"/>
          <a:chOff x="0" y="0"/>
          <a:chExt cx="0" cy="0"/>
        </a:xfrm>
      </p:grpSpPr>
      <p:sp>
        <p:nvSpPr>
          <p:cNvPr id="26" name="Titel 25">
            <a:extLst>
              <a:ext uri="{FF2B5EF4-FFF2-40B4-BE49-F238E27FC236}">
                <a16:creationId xmlns:a16="http://schemas.microsoft.com/office/drawing/2014/main" id="{D049EBBE-9A76-3932-7125-5DB0086FC650}"/>
              </a:ext>
            </a:extLst>
          </p:cNvPr>
          <p:cNvSpPr>
            <a:spLocks noGrp="1"/>
          </p:cNvSpPr>
          <p:nvPr>
            <p:ph type="title"/>
          </p:nvPr>
        </p:nvSpPr>
        <p:spPr>
          <a:xfrm>
            <a:off x="344488" y="513913"/>
            <a:ext cx="8047482" cy="221599"/>
          </a:xfrm>
        </p:spPr>
        <p:txBody>
          <a:bodyPr wrap="square">
            <a:spAutoFit/>
          </a:bodyPr>
          <a:lstStyle/>
          <a:p>
            <a:r>
              <a:rPr lang="de-DE" sz="1600" dirty="0"/>
              <a:t>Mehrstufige Leadgenerierungs-Kampagne mit Zoho</a:t>
            </a:r>
          </a:p>
        </p:txBody>
      </p:sp>
      <p:sp>
        <p:nvSpPr>
          <p:cNvPr id="3" name="Fußzeilenplatzhalter 2">
            <a:extLst>
              <a:ext uri="{FF2B5EF4-FFF2-40B4-BE49-F238E27FC236}">
                <a16:creationId xmlns:a16="http://schemas.microsoft.com/office/drawing/2014/main" id="{C3EBA52C-78D7-0A72-AAAF-A6CCBEC17B1B}"/>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8D89B789-2072-B25D-F91A-C6FB7F51CB73}"/>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4" name="Foliennummernplatzhalter 3">
            <a:extLst>
              <a:ext uri="{FF2B5EF4-FFF2-40B4-BE49-F238E27FC236}">
                <a16:creationId xmlns:a16="http://schemas.microsoft.com/office/drawing/2014/main" id="{F08E310E-AE94-D1A3-6A4E-75B665560A4D}"/>
              </a:ext>
            </a:extLst>
          </p:cNvPr>
          <p:cNvSpPr>
            <a:spLocks noGrp="1"/>
          </p:cNvSpPr>
          <p:nvPr>
            <p:ph type="sldNum" sz="quarter" idx="12"/>
          </p:nvPr>
        </p:nvSpPr>
        <p:spPr/>
        <p:txBody>
          <a:bodyPr/>
          <a:lstStyle/>
          <a:p>
            <a:r>
              <a:rPr lang="de-DE"/>
              <a:t>| </a:t>
            </a:r>
            <a:fld id="{9B27871B-0A92-486B-8675-F9E98A4A52EF}" type="slidenum">
              <a:rPr smtClean="0"/>
              <a:pPr/>
              <a:t>75</a:t>
            </a:fld>
            <a:endParaRPr dirty="0"/>
          </a:p>
        </p:txBody>
      </p:sp>
      <p:pic>
        <p:nvPicPr>
          <p:cNvPr id="12" name="Grafik 11">
            <a:extLst>
              <a:ext uri="{FF2B5EF4-FFF2-40B4-BE49-F238E27FC236}">
                <a16:creationId xmlns:a16="http://schemas.microsoft.com/office/drawing/2014/main" id="{666C7815-0573-C700-C617-3528E091D4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8C525ADD-1BB6-7BB0-DE6D-4A8E0A4EDEEE}"/>
              </a:ext>
            </a:extLst>
          </p:cNvPr>
          <p:cNvSpPr/>
          <p:nvPr/>
        </p:nvSpPr>
        <p:spPr>
          <a:xfrm>
            <a:off x="346076" y="1268413"/>
            <a:ext cx="9215437" cy="525621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p:txBody>
      </p:sp>
      <p:sp>
        <p:nvSpPr>
          <p:cNvPr id="19" name="Rechteck 18">
            <a:extLst>
              <a:ext uri="{FF2B5EF4-FFF2-40B4-BE49-F238E27FC236}">
                <a16:creationId xmlns:a16="http://schemas.microsoft.com/office/drawing/2014/main" id="{777B8EAC-0FD7-B94C-52A3-2479C9E98A9D}"/>
              </a:ext>
            </a:extLst>
          </p:cNvPr>
          <p:cNvSpPr/>
          <p:nvPr/>
        </p:nvSpPr>
        <p:spPr>
          <a:xfrm>
            <a:off x="345546" y="878193"/>
            <a:ext cx="9215967"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Beispiel – KFZ-Sondertarif</a:t>
            </a:r>
          </a:p>
        </p:txBody>
      </p:sp>
      <p:pic>
        <p:nvPicPr>
          <p:cNvPr id="7" name="Grafik 6" descr="Ein Bild, das Screenshot enthält.&#10;&#10;Automatisch generierte Beschreibung">
            <a:extLst>
              <a:ext uri="{FF2B5EF4-FFF2-40B4-BE49-F238E27FC236}">
                <a16:creationId xmlns:a16="http://schemas.microsoft.com/office/drawing/2014/main" id="{7CCCA06D-82EB-A1A8-C207-21FA18F9B7FF}"/>
              </a:ext>
            </a:extLst>
          </p:cNvPr>
          <p:cNvPicPr>
            <a:picLocks noChangeAspect="1"/>
          </p:cNvPicPr>
          <p:nvPr/>
        </p:nvPicPr>
        <p:blipFill>
          <a:blip r:embed="rId4">
            <a:extLst>
              <a:ext uri="{28A0092B-C50C-407E-A947-70E740481C1C}">
                <a14:useLocalDpi xmlns:a14="http://schemas.microsoft.com/office/drawing/2010/main" val="0"/>
              </a:ext>
            </a:extLst>
          </a:blip>
          <a:srcRect l="33872" t="8326" r="12214" b="18352"/>
          <a:stretch/>
        </p:blipFill>
        <p:spPr>
          <a:xfrm>
            <a:off x="1208843" y="1411090"/>
            <a:ext cx="7488312" cy="5050521"/>
          </a:xfrm>
          <a:prstGeom prst="rect">
            <a:avLst/>
          </a:prstGeom>
        </p:spPr>
      </p:pic>
      <p:sp>
        <p:nvSpPr>
          <p:cNvPr id="5" name="Titel 25">
            <a:extLst>
              <a:ext uri="{FF2B5EF4-FFF2-40B4-BE49-F238E27FC236}">
                <a16:creationId xmlns:a16="http://schemas.microsoft.com/office/drawing/2014/main" id="{8A991864-EF41-EF0C-ACAA-690F4F1EF863}"/>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32807974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76</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Messe-Leads erfassen mit Zoho </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4A2D1263-E79E-8B5D-4D23-2DB16136C20F}"/>
              </a:ext>
            </a:extLst>
          </p:cNvPr>
          <p:cNvSpPr/>
          <p:nvPr/>
        </p:nvSpPr>
        <p:spPr>
          <a:xfrm>
            <a:off x="1906011" y="1618861"/>
            <a:ext cx="3826957" cy="4905764"/>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0" name="Rechteck 9">
            <a:extLst>
              <a:ext uri="{FF2B5EF4-FFF2-40B4-BE49-F238E27FC236}">
                <a16:creationId xmlns:a16="http://schemas.microsoft.com/office/drawing/2014/main" id="{87F0F8F5-D6D6-55F3-3FA0-D82B9D6584CA}"/>
              </a:ext>
            </a:extLst>
          </p:cNvPr>
          <p:cNvSpPr/>
          <p:nvPr/>
        </p:nvSpPr>
        <p:spPr>
          <a:xfrm>
            <a:off x="1906012" y="885826"/>
            <a:ext cx="7655500" cy="355471"/>
          </a:xfrm>
          <a:prstGeom prst="rect">
            <a:avLst/>
          </a:prstGeom>
          <a:solidFill>
            <a:schemeClr val="accent5">
              <a:lumMod val="20000"/>
              <a:lumOff val="80000"/>
            </a:schemeClr>
          </a:solidFill>
          <a:ln w="9525" cap="flat">
            <a:solidFill>
              <a:schemeClr val="bg1">
                <a:lumMod val="50000"/>
              </a:schemeClr>
            </a:solidFill>
            <a:prstDash val="solid"/>
            <a:miter/>
          </a:ln>
        </p:spPr>
        <p:txBody>
          <a:bodyPr rtlCol="0" anchor="ctr"/>
          <a:lstStyle/>
          <a:p>
            <a:pPr algn="ctr"/>
            <a:r>
              <a:rPr lang="de-DE" sz="1200" b="1" dirty="0">
                <a:solidFill>
                  <a:srgbClr val="44526E"/>
                </a:solidFill>
              </a:rPr>
              <a:t>Zoho CRM – Beispiele für die Erfassung von Messe-Leads</a:t>
            </a:r>
          </a:p>
        </p:txBody>
      </p:sp>
      <p:sp>
        <p:nvSpPr>
          <p:cNvPr id="7" name="Rechteck 6">
            <a:extLst>
              <a:ext uri="{FF2B5EF4-FFF2-40B4-BE49-F238E27FC236}">
                <a16:creationId xmlns:a16="http://schemas.microsoft.com/office/drawing/2014/main" id="{AC7760F1-FB3A-B8F5-6A10-D19D5E8A0369}"/>
              </a:ext>
            </a:extLst>
          </p:cNvPr>
          <p:cNvSpPr/>
          <p:nvPr/>
        </p:nvSpPr>
        <p:spPr>
          <a:xfrm>
            <a:off x="1906012" y="1241297"/>
            <a:ext cx="3825369" cy="377564"/>
          </a:xfrm>
          <a:prstGeom prst="rect">
            <a:avLst/>
          </a:prstGeom>
          <a:solidFill>
            <a:schemeClr val="bg1"/>
          </a:solidFill>
          <a:ln w="9525" cap="flat">
            <a:solidFill>
              <a:schemeClr val="bg1">
                <a:lumMod val="50000"/>
              </a:schemeClr>
            </a:solidFill>
            <a:prstDash val="solid"/>
            <a:miter/>
          </a:ln>
        </p:spPr>
        <p:txBody>
          <a:bodyPr rtlCol="0" anchor="ctr"/>
          <a:lstStyle/>
          <a:p>
            <a:pPr algn="ctr"/>
            <a:r>
              <a:rPr lang="de-DE" sz="1200" b="1" dirty="0">
                <a:solidFill>
                  <a:srgbClr val="44526E"/>
                </a:solidFill>
              </a:rPr>
              <a:t>Zoho - Visitenkarten-Scanner-App</a:t>
            </a:r>
          </a:p>
        </p:txBody>
      </p:sp>
      <p:sp>
        <p:nvSpPr>
          <p:cNvPr id="11" name="Rechteck 10">
            <a:extLst>
              <a:ext uri="{FF2B5EF4-FFF2-40B4-BE49-F238E27FC236}">
                <a16:creationId xmlns:a16="http://schemas.microsoft.com/office/drawing/2014/main" id="{11E1F5CF-BFB6-661E-8E7B-F3BF8FC76BFE}"/>
              </a:ext>
            </a:extLst>
          </p:cNvPr>
          <p:cNvSpPr/>
          <p:nvPr/>
        </p:nvSpPr>
        <p:spPr>
          <a:xfrm>
            <a:off x="5731381" y="1241297"/>
            <a:ext cx="3830132" cy="377564"/>
          </a:xfrm>
          <a:prstGeom prst="rect">
            <a:avLst/>
          </a:prstGeom>
          <a:solidFill>
            <a:schemeClr val="bg1"/>
          </a:solidFill>
          <a:ln w="9525" cap="flat">
            <a:solidFill>
              <a:schemeClr val="bg1">
                <a:lumMod val="50000"/>
              </a:schemeClr>
            </a:solidFill>
            <a:prstDash val="solid"/>
            <a:miter/>
          </a:ln>
        </p:spPr>
        <p:txBody>
          <a:bodyPr rtlCol="0" anchor="ctr"/>
          <a:lstStyle/>
          <a:p>
            <a:pPr algn="ctr"/>
            <a:r>
              <a:rPr lang="de-DE" sz="1200" b="1" dirty="0">
                <a:solidFill>
                  <a:srgbClr val="44526E"/>
                </a:solidFill>
              </a:rPr>
              <a:t>Zoho Forms - Online-/Offline-Formulare</a:t>
            </a:r>
          </a:p>
        </p:txBody>
      </p:sp>
      <p:sp>
        <p:nvSpPr>
          <p:cNvPr id="3" name="Rechteck 2">
            <a:extLst>
              <a:ext uri="{FF2B5EF4-FFF2-40B4-BE49-F238E27FC236}">
                <a16:creationId xmlns:a16="http://schemas.microsoft.com/office/drawing/2014/main" id="{84A4CAC7-D379-BB65-1439-9215F4C06110}"/>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5" name="Rechteck 4">
            <a:extLst>
              <a:ext uri="{FF2B5EF4-FFF2-40B4-BE49-F238E27FC236}">
                <a16:creationId xmlns:a16="http://schemas.microsoft.com/office/drawing/2014/main" id="{1BDC0BF1-2277-BAE7-4742-FCE8B02AE30F}"/>
              </a:ext>
            </a:extLst>
          </p:cNvPr>
          <p:cNvSpPr/>
          <p:nvPr/>
        </p:nvSpPr>
        <p:spPr>
          <a:xfrm>
            <a:off x="5732969" y="1618861"/>
            <a:ext cx="3826957" cy="4905764"/>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9" name="Grafik 8">
            <a:extLst>
              <a:ext uri="{FF2B5EF4-FFF2-40B4-BE49-F238E27FC236}">
                <a16:creationId xmlns:a16="http://schemas.microsoft.com/office/drawing/2014/main" id="{44BE6BCB-91AF-10FB-12D9-125EE249E87A}"/>
              </a:ext>
            </a:extLst>
          </p:cNvPr>
          <p:cNvPicPr>
            <a:picLocks noChangeAspect="1"/>
          </p:cNvPicPr>
          <p:nvPr/>
        </p:nvPicPr>
        <p:blipFill>
          <a:blip r:embed="rId4"/>
          <a:stretch>
            <a:fillRect/>
          </a:stretch>
        </p:blipFill>
        <p:spPr>
          <a:xfrm>
            <a:off x="2649536" y="1755361"/>
            <a:ext cx="2536837" cy="4632763"/>
          </a:xfrm>
          <a:prstGeom prst="rect">
            <a:avLst/>
          </a:prstGeom>
        </p:spPr>
      </p:pic>
      <p:pic>
        <p:nvPicPr>
          <p:cNvPr id="12" name="Grafik 11">
            <a:extLst>
              <a:ext uri="{FF2B5EF4-FFF2-40B4-BE49-F238E27FC236}">
                <a16:creationId xmlns:a16="http://schemas.microsoft.com/office/drawing/2014/main" id="{CF8A6486-9717-E9F2-0CA8-89EEA13AE30C}"/>
              </a:ext>
            </a:extLst>
          </p:cNvPr>
          <p:cNvPicPr>
            <a:picLocks noChangeAspect="1"/>
          </p:cNvPicPr>
          <p:nvPr/>
        </p:nvPicPr>
        <p:blipFill>
          <a:blip r:embed="rId5">
            <a:clrChange>
              <a:clrFrom>
                <a:srgbClr val="F4F8FA"/>
              </a:clrFrom>
              <a:clrTo>
                <a:srgbClr val="F4F8FA">
                  <a:alpha val="0"/>
                </a:srgbClr>
              </a:clrTo>
            </a:clrChange>
          </a:blip>
          <a:srcRect t="8624"/>
          <a:stretch/>
        </p:blipFill>
        <p:spPr>
          <a:xfrm>
            <a:off x="6196632" y="1809794"/>
            <a:ext cx="2974031" cy="4578330"/>
          </a:xfrm>
          <a:prstGeom prst="rect">
            <a:avLst/>
          </a:prstGeom>
        </p:spPr>
      </p:pic>
      <p:pic>
        <p:nvPicPr>
          <p:cNvPr id="14" name="Grafik 13" descr="Ein Bild, das Text, Screenshot, Kreis, Schrift enthält.&#10;&#10;KI-generierte Inhalte können fehlerhaft sein.">
            <a:extLst>
              <a:ext uri="{FF2B5EF4-FFF2-40B4-BE49-F238E27FC236}">
                <a16:creationId xmlns:a16="http://schemas.microsoft.com/office/drawing/2014/main" id="{E5017276-0A69-A9FE-4346-1153C8632A8F}"/>
              </a:ext>
            </a:extLst>
          </p:cNvPr>
          <p:cNvPicPr>
            <a:picLocks noChangeAspect="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15" name="Titel 25">
            <a:extLst>
              <a:ext uri="{FF2B5EF4-FFF2-40B4-BE49-F238E27FC236}">
                <a16:creationId xmlns:a16="http://schemas.microsoft.com/office/drawing/2014/main" id="{62DDA336-8464-5039-CA3D-5F06031414B7}"/>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31393715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Webseiten-Besucher in Leads verwandeln mit Zoho </a:t>
            </a:r>
            <a:r>
              <a:rPr lang="de-DE" sz="1600" dirty="0" err="1"/>
              <a:t>SalesIQ</a:t>
            </a:r>
            <a:endParaRPr lang="de-DE" sz="1600" dirty="0"/>
          </a:p>
        </p:txBody>
      </p:sp>
      <p:sp>
        <p:nvSpPr>
          <p:cNvPr id="267" name="Rechteck 266">
            <a:extLst>
              <a:ext uri="{FF2B5EF4-FFF2-40B4-BE49-F238E27FC236}">
                <a16:creationId xmlns:a16="http://schemas.microsoft.com/office/drawing/2014/main" id="{5B1BA29A-AC15-443F-A117-6829EA977F22}"/>
              </a:ext>
            </a:extLst>
          </p:cNvPr>
          <p:cNvSpPr/>
          <p:nvPr/>
        </p:nvSpPr>
        <p:spPr>
          <a:xfrm>
            <a:off x="1906012" y="1263391"/>
            <a:ext cx="5103668" cy="526123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43" name="Rechteck 42">
            <a:extLst>
              <a:ext uri="{FF2B5EF4-FFF2-40B4-BE49-F238E27FC236}">
                <a16:creationId xmlns:a16="http://schemas.microsoft.com/office/drawing/2014/main" id="{1391C136-512E-F446-9AE8-D0E82E731346}"/>
              </a:ext>
            </a:extLst>
          </p:cNvPr>
          <p:cNvSpPr/>
          <p:nvPr/>
        </p:nvSpPr>
        <p:spPr>
          <a:xfrm>
            <a:off x="1906011" y="885826"/>
            <a:ext cx="7655501"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Beispiel – Webseiten-Besucher in Leads verwandeln</a:t>
            </a:r>
          </a:p>
        </p:txBody>
      </p:sp>
      <p:sp>
        <p:nvSpPr>
          <p:cNvPr id="5" name="Rechteck 4">
            <a:extLst>
              <a:ext uri="{FF2B5EF4-FFF2-40B4-BE49-F238E27FC236}">
                <a16:creationId xmlns:a16="http://schemas.microsoft.com/office/drawing/2014/main" id="{41F0B8A8-E2A8-4963-D27B-A7A7350753CE}"/>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8" name="Rechteck 7">
            <a:extLst>
              <a:ext uri="{FF2B5EF4-FFF2-40B4-BE49-F238E27FC236}">
                <a16:creationId xmlns:a16="http://schemas.microsoft.com/office/drawing/2014/main" id="{D934CC2C-6A9C-E2B1-550E-0818D8FC2694}"/>
              </a:ext>
            </a:extLst>
          </p:cNvPr>
          <p:cNvSpPr/>
          <p:nvPr/>
        </p:nvSpPr>
        <p:spPr>
          <a:xfrm>
            <a:off x="7009680" y="1263391"/>
            <a:ext cx="2551834" cy="5261236"/>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endParaRPr lang="de-DE" sz="1000" b="1" dirty="0">
              <a:solidFill>
                <a:schemeClr val="tx1"/>
              </a:solidFill>
            </a:endParaRPr>
          </a:p>
          <a:p>
            <a:pPr algn="ctr">
              <a:spcBef>
                <a:spcPts val="600"/>
              </a:spcBef>
            </a:pPr>
            <a:r>
              <a:rPr lang="de-DE" sz="1000" b="1" dirty="0">
                <a:solidFill>
                  <a:schemeClr val="tx1"/>
                </a:solidFill>
              </a:rPr>
              <a:t>Besucher-Leadquote</a:t>
            </a:r>
          </a:p>
          <a:p>
            <a:pPr algn="ctr">
              <a:spcBef>
                <a:spcPts val="600"/>
              </a:spcBef>
            </a:pPr>
            <a:endParaRPr lang="de-DE" sz="1000" b="1" dirty="0">
              <a:solidFill>
                <a:schemeClr val="tx1"/>
              </a:solidFill>
            </a:endParaRPr>
          </a:p>
          <a:p>
            <a:pPr algn="ctr">
              <a:spcBef>
                <a:spcPts val="600"/>
              </a:spcBef>
            </a:pPr>
            <a:r>
              <a:rPr lang="de-DE" sz="1000" b="1" dirty="0">
                <a:solidFill>
                  <a:schemeClr val="tx1"/>
                </a:solidFill>
              </a:rPr>
              <a:t>1.000 Besucher / Monat </a:t>
            </a:r>
          </a:p>
          <a:p>
            <a:pPr algn="ctr">
              <a:spcBef>
                <a:spcPts val="600"/>
              </a:spcBef>
            </a:pPr>
            <a:br>
              <a:rPr lang="de-DE" sz="1000" b="1" dirty="0">
                <a:solidFill>
                  <a:schemeClr val="tx1"/>
                </a:solidFill>
              </a:rPr>
            </a:br>
            <a:br>
              <a:rPr lang="de-DE" sz="1000" b="1" dirty="0">
                <a:solidFill>
                  <a:schemeClr val="tx1"/>
                </a:solidFill>
              </a:rPr>
            </a:br>
            <a:r>
              <a:rPr lang="de-DE" sz="1000" b="1" dirty="0">
                <a:solidFill>
                  <a:schemeClr val="tx1"/>
                </a:solidFill>
              </a:rPr>
              <a:t>100:1 = 10 Leads</a:t>
            </a:r>
          </a:p>
          <a:p>
            <a:pPr algn="ctr">
              <a:spcBef>
                <a:spcPts val="600"/>
              </a:spcBef>
            </a:pPr>
            <a:r>
              <a:rPr lang="de-DE" sz="1000" b="1" dirty="0">
                <a:solidFill>
                  <a:schemeClr val="tx1"/>
                </a:solidFill>
              </a:rPr>
              <a:t>50:1 = 20 Leads</a:t>
            </a:r>
          </a:p>
          <a:p>
            <a:pPr algn="ctr">
              <a:spcBef>
                <a:spcPts val="600"/>
              </a:spcBef>
            </a:pPr>
            <a:r>
              <a:rPr lang="de-DE" sz="1000" b="1" dirty="0">
                <a:solidFill>
                  <a:schemeClr val="tx1"/>
                </a:solidFill>
              </a:rPr>
              <a:t>25:1 = 40 Leads</a:t>
            </a:r>
          </a:p>
          <a:p>
            <a:pPr algn="ctr">
              <a:spcBef>
                <a:spcPts val="600"/>
              </a:spcBef>
            </a:pPr>
            <a:r>
              <a:rPr lang="de-DE" sz="1000" b="1" dirty="0">
                <a:solidFill>
                  <a:schemeClr val="tx1"/>
                </a:solidFill>
              </a:rPr>
              <a:t>20:1 = 50 Leads</a:t>
            </a:r>
          </a:p>
          <a:p>
            <a:pPr algn="ctr">
              <a:spcBef>
                <a:spcPts val="600"/>
              </a:spcBef>
            </a:pPr>
            <a:r>
              <a:rPr lang="de-DE" sz="1000" b="1" dirty="0">
                <a:solidFill>
                  <a:schemeClr val="tx1"/>
                </a:solidFill>
              </a:rPr>
              <a:t>10:1 = 100 Leads</a:t>
            </a:r>
          </a:p>
          <a:p>
            <a:pPr algn="ctr">
              <a:spcBef>
                <a:spcPts val="600"/>
              </a:spcBef>
            </a:pPr>
            <a:r>
              <a:rPr lang="de-DE" sz="1000" b="1" dirty="0">
                <a:solidFill>
                  <a:schemeClr val="tx1"/>
                </a:solidFill>
              </a:rPr>
              <a:t>  5:1 = 200 Leads</a:t>
            </a:r>
          </a:p>
          <a:p>
            <a:pPr algn="ctr">
              <a:spcBef>
                <a:spcPts val="600"/>
              </a:spcBef>
            </a:pPr>
            <a:r>
              <a:rPr lang="de-DE" sz="1000" b="1" dirty="0">
                <a:solidFill>
                  <a:schemeClr val="tx1"/>
                </a:solidFill>
              </a:rPr>
              <a:t>  4:1 = 250 Leads</a:t>
            </a:r>
          </a:p>
          <a:p>
            <a:pPr algn="ctr">
              <a:spcBef>
                <a:spcPts val="600"/>
              </a:spcBef>
            </a:pPr>
            <a:r>
              <a:rPr lang="de-DE" sz="1000" b="1" dirty="0">
                <a:solidFill>
                  <a:schemeClr val="tx1"/>
                </a:solidFill>
              </a:rPr>
              <a:t>  3:1 = 333 Leads</a:t>
            </a:r>
          </a:p>
          <a:p>
            <a:pPr algn="ctr">
              <a:spcBef>
                <a:spcPts val="600"/>
              </a:spcBef>
            </a:pPr>
            <a:r>
              <a:rPr lang="de-DE" sz="1000" b="1" dirty="0">
                <a:solidFill>
                  <a:schemeClr val="tx1"/>
                </a:solidFill>
              </a:rPr>
              <a:t>  2:1 = 500 Leads</a:t>
            </a:r>
          </a:p>
          <a:p>
            <a:pPr algn="ctr">
              <a:spcBef>
                <a:spcPts val="600"/>
              </a:spcBef>
            </a:pPr>
            <a:endParaRPr lang="de-DE" sz="1000" b="1" dirty="0">
              <a:solidFill>
                <a:schemeClr val="tx1"/>
              </a:solidFill>
            </a:endParaRPr>
          </a:p>
          <a:p>
            <a:pPr algn="ctr">
              <a:spcBef>
                <a:spcPts val="600"/>
              </a:spcBef>
            </a:pPr>
            <a:r>
              <a:rPr lang="de-DE" sz="1000" b="1" dirty="0">
                <a:solidFill>
                  <a:schemeClr val="tx1"/>
                </a:solidFill>
              </a:rPr>
              <a:t>Wie viele Besucher verwandelst Du jeden Monat in Leads?</a:t>
            </a:r>
          </a:p>
        </p:txBody>
      </p:sp>
      <p:pic>
        <p:nvPicPr>
          <p:cNvPr id="9" name="Grafik 8">
            <a:extLst>
              <a:ext uri="{FF2B5EF4-FFF2-40B4-BE49-F238E27FC236}">
                <a16:creationId xmlns:a16="http://schemas.microsoft.com/office/drawing/2014/main" id="{796A9DDE-924B-90CD-28CD-3904775C2EE4}"/>
              </a:ext>
            </a:extLst>
          </p:cNvPr>
          <p:cNvPicPr>
            <a:picLocks noChangeAspect="1"/>
          </p:cNvPicPr>
          <p:nvPr/>
        </p:nvPicPr>
        <p:blipFill rotWithShape="1">
          <a:blip r:embed="rId4"/>
          <a:srcRect l="24380" t="2737" r="21366" b="2359"/>
          <a:stretch/>
        </p:blipFill>
        <p:spPr>
          <a:xfrm>
            <a:off x="2031707" y="1487063"/>
            <a:ext cx="4852278" cy="4728333"/>
          </a:xfrm>
          <a:prstGeom prst="rect">
            <a:avLst/>
          </a:prstGeom>
        </p:spPr>
      </p:pic>
      <p:pic>
        <p:nvPicPr>
          <p:cNvPr id="10" name="Grafik 9">
            <a:extLst>
              <a:ext uri="{FF2B5EF4-FFF2-40B4-BE49-F238E27FC236}">
                <a16:creationId xmlns:a16="http://schemas.microsoft.com/office/drawing/2014/main" id="{CE50E704-51AA-E111-4A2C-D9349271D6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13908" y="1456077"/>
            <a:ext cx="1543378" cy="486000"/>
          </a:xfrm>
          <a:prstGeom prst="rect">
            <a:avLst/>
          </a:prstGeom>
        </p:spPr>
      </p:pic>
      <p:pic>
        <p:nvPicPr>
          <p:cNvPr id="7" name="Grafik 6" descr="Ein Bild, das Text, Screenshot, Kreis, Schrift enthält.&#10;&#10;KI-generierte Inhalte können fehlerhaft sein.">
            <a:extLst>
              <a:ext uri="{FF2B5EF4-FFF2-40B4-BE49-F238E27FC236}">
                <a16:creationId xmlns:a16="http://schemas.microsoft.com/office/drawing/2014/main" id="{F6952E6A-5C10-7E02-AD2B-2F78327C486E}"/>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11" name="Titel 25">
            <a:extLst>
              <a:ext uri="{FF2B5EF4-FFF2-40B4-BE49-F238E27FC236}">
                <a16:creationId xmlns:a16="http://schemas.microsoft.com/office/drawing/2014/main" id="{DA4A8F15-F95E-FF1D-B7D9-9CDB9015570D}"/>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37398326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78</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Double-</a:t>
            </a:r>
            <a:r>
              <a:rPr lang="de-DE" dirty="0" err="1"/>
              <a:t>Optin</a:t>
            </a:r>
            <a:r>
              <a:rPr lang="de-DE" dirty="0"/>
              <a:t>-Prozess über eine E-Mail-Marketing-Software</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 name="Rechteck 4">
            <a:extLst>
              <a:ext uri="{FF2B5EF4-FFF2-40B4-BE49-F238E27FC236}">
                <a16:creationId xmlns:a16="http://schemas.microsoft.com/office/drawing/2014/main" id="{BF9EA723-7F0A-F4A2-4646-43E92658B008}"/>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70" name="Grafik 69">
            <a:extLst>
              <a:ext uri="{FF2B5EF4-FFF2-40B4-BE49-F238E27FC236}">
                <a16:creationId xmlns:a16="http://schemas.microsoft.com/office/drawing/2014/main" id="{1C24D679-A678-973A-5136-0F5C849D407F}"/>
              </a:ext>
            </a:extLst>
          </p:cNvPr>
          <p:cNvPicPr>
            <a:picLocks noChangeAspect="1"/>
          </p:cNvPicPr>
          <p:nvPr/>
        </p:nvPicPr>
        <p:blipFill>
          <a:blip r:embed="rId4"/>
          <a:stretch>
            <a:fillRect/>
          </a:stretch>
        </p:blipFill>
        <p:spPr>
          <a:xfrm>
            <a:off x="2541542" y="1787331"/>
            <a:ext cx="6604000" cy="3340100"/>
          </a:xfrm>
          <a:prstGeom prst="rect">
            <a:avLst/>
          </a:prstGeom>
        </p:spPr>
      </p:pic>
      <p:sp>
        <p:nvSpPr>
          <p:cNvPr id="7" name="Titel 25">
            <a:extLst>
              <a:ext uri="{FF2B5EF4-FFF2-40B4-BE49-F238E27FC236}">
                <a16:creationId xmlns:a16="http://schemas.microsoft.com/office/drawing/2014/main" id="{A78E0301-B251-01BB-563A-F223651B131C}"/>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pic>
        <p:nvPicPr>
          <p:cNvPr id="8" name="Grafik 7" descr="Ein Bild, das Text, Screenshot, Kreis, Schrift enthält.&#10;&#10;KI-generierte Inhalte können fehlerhaft sein.">
            <a:extLst>
              <a:ext uri="{FF2B5EF4-FFF2-40B4-BE49-F238E27FC236}">
                <a16:creationId xmlns:a16="http://schemas.microsoft.com/office/drawing/2014/main" id="{4A8A6FE7-C543-97C6-2463-C335ECB5BEA3}"/>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Tree>
    <p:extLst>
      <p:ext uri="{BB962C8B-B14F-4D97-AF65-F5344CB8AC3E}">
        <p14:creationId xmlns:p14="http://schemas.microsoft.com/office/powerpoint/2010/main" val="2514185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79</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Double-</a:t>
            </a:r>
            <a:r>
              <a:rPr lang="de-DE" dirty="0" err="1"/>
              <a:t>Optin</a:t>
            </a:r>
            <a:r>
              <a:rPr lang="de-DE" dirty="0"/>
              <a:t>-Prozess mit </a:t>
            </a:r>
            <a:r>
              <a:rPr lang="de-DE" dirty="0" err="1"/>
              <a:t>Zoho</a:t>
            </a:r>
            <a:r>
              <a:rPr lang="de-DE" dirty="0"/>
              <a:t>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grpSp>
        <p:nvGrpSpPr>
          <p:cNvPr id="8" name="Gruppieren 7">
            <a:extLst>
              <a:ext uri="{FF2B5EF4-FFF2-40B4-BE49-F238E27FC236}">
                <a16:creationId xmlns:a16="http://schemas.microsoft.com/office/drawing/2014/main" id="{98BB0902-D7E6-5582-76E1-FC82060D81FA}"/>
              </a:ext>
            </a:extLst>
          </p:cNvPr>
          <p:cNvGrpSpPr/>
          <p:nvPr/>
        </p:nvGrpSpPr>
        <p:grpSpPr>
          <a:xfrm>
            <a:off x="2541542" y="1798051"/>
            <a:ext cx="6593681" cy="3329380"/>
            <a:chOff x="1163333" y="1952625"/>
            <a:chExt cx="6593681" cy="3329380"/>
          </a:xfrm>
        </p:grpSpPr>
        <p:sp>
          <p:nvSpPr>
            <p:cNvPr id="9" name="Rechteck 8">
              <a:extLst>
                <a:ext uri="{FF2B5EF4-FFF2-40B4-BE49-F238E27FC236}">
                  <a16:creationId xmlns:a16="http://schemas.microsoft.com/office/drawing/2014/main" id="{4A934940-87C6-44D1-E987-4805C2BEE05B}"/>
                </a:ext>
              </a:extLst>
            </p:cNvPr>
            <p:cNvSpPr/>
            <p:nvPr/>
          </p:nvSpPr>
          <p:spPr>
            <a:xfrm>
              <a:off x="1163333" y="1952625"/>
              <a:ext cx="6593681" cy="332938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pic>
          <p:nvPicPr>
            <p:cNvPr id="10" name="Grafik 9">
              <a:extLst>
                <a:ext uri="{FF2B5EF4-FFF2-40B4-BE49-F238E27FC236}">
                  <a16:creationId xmlns:a16="http://schemas.microsoft.com/office/drawing/2014/main" id="{9C0C54B1-90FD-147F-A873-6CF9B38F0C99}"/>
                </a:ext>
              </a:extLst>
            </p:cNvPr>
            <p:cNvPicPr>
              <a:picLocks noChangeAspect="1"/>
            </p:cNvPicPr>
            <p:nvPr/>
          </p:nvPicPr>
          <p:blipFill>
            <a:blip r:embed="rId4"/>
            <a:stretch>
              <a:fillRect/>
            </a:stretch>
          </p:blipFill>
          <p:spPr>
            <a:xfrm>
              <a:off x="1709886" y="2511129"/>
              <a:ext cx="878200" cy="1053111"/>
            </a:xfrm>
            <a:prstGeom prst="rect">
              <a:avLst/>
            </a:prstGeom>
          </p:spPr>
        </p:pic>
        <p:cxnSp>
          <p:nvCxnSpPr>
            <p:cNvPr id="11" name="Gerade Verbindung mit Pfeil 10">
              <a:extLst>
                <a:ext uri="{FF2B5EF4-FFF2-40B4-BE49-F238E27FC236}">
                  <a16:creationId xmlns:a16="http://schemas.microsoft.com/office/drawing/2014/main" id="{EF0293E0-403F-DDA5-9DC3-569B38E97F89}"/>
                </a:ext>
              </a:extLst>
            </p:cNvPr>
            <p:cNvCxnSpPr>
              <a:cxnSpLocks/>
              <a:stCxn id="10" idx="3"/>
              <a:endCxn id="16" idx="1"/>
            </p:cNvCxnSpPr>
            <p:nvPr/>
          </p:nvCxnSpPr>
          <p:spPr>
            <a:xfrm>
              <a:off x="2588086" y="3037685"/>
              <a:ext cx="657169" cy="0"/>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uppieren 11">
              <a:extLst>
                <a:ext uri="{FF2B5EF4-FFF2-40B4-BE49-F238E27FC236}">
                  <a16:creationId xmlns:a16="http://schemas.microsoft.com/office/drawing/2014/main" id="{F206DEF8-9225-F823-9732-639B949AFC63}"/>
                </a:ext>
              </a:extLst>
            </p:cNvPr>
            <p:cNvGrpSpPr/>
            <p:nvPr/>
          </p:nvGrpSpPr>
          <p:grpSpPr>
            <a:xfrm>
              <a:off x="4825791" y="4058680"/>
              <a:ext cx="758541" cy="423500"/>
              <a:chOff x="545596" y="255767"/>
              <a:chExt cx="758541" cy="423500"/>
            </a:xfrm>
          </p:grpSpPr>
          <p:sp>
            <p:nvSpPr>
              <p:cNvPr id="38" name="Rechteck 37">
                <a:extLst>
                  <a:ext uri="{FF2B5EF4-FFF2-40B4-BE49-F238E27FC236}">
                    <a16:creationId xmlns:a16="http://schemas.microsoft.com/office/drawing/2014/main" id="{21BE6FE1-02C7-EDD6-8E79-5091F37D8196}"/>
                  </a:ext>
                </a:extLst>
              </p:cNvPr>
              <p:cNvSpPr/>
              <p:nvPr/>
            </p:nvSpPr>
            <p:spPr>
              <a:xfrm>
                <a:off x="737309" y="445905"/>
                <a:ext cx="361950" cy="23336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err="1">
                  <a:solidFill>
                    <a:schemeClr val="tx1"/>
                  </a:solidFill>
                </a:endParaRPr>
              </a:p>
            </p:txBody>
          </p:sp>
          <p:cxnSp>
            <p:nvCxnSpPr>
              <p:cNvPr id="39" name="Gerader Verbinder 58">
                <a:extLst>
                  <a:ext uri="{FF2B5EF4-FFF2-40B4-BE49-F238E27FC236}">
                    <a16:creationId xmlns:a16="http://schemas.microsoft.com/office/drawing/2014/main" id="{907F3314-D0D3-A766-0102-DD831B6D629B}"/>
                  </a:ext>
                </a:extLst>
              </p:cNvPr>
              <p:cNvCxnSpPr>
                <a:cxnSpLocks/>
              </p:cNvCxnSpPr>
              <p:nvPr/>
            </p:nvCxnSpPr>
            <p:spPr>
              <a:xfrm>
                <a:off x="746891" y="445905"/>
                <a:ext cx="171394" cy="1143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Gerader Verbinder 59">
                <a:extLst>
                  <a:ext uri="{FF2B5EF4-FFF2-40B4-BE49-F238E27FC236}">
                    <a16:creationId xmlns:a16="http://schemas.microsoft.com/office/drawing/2014/main" id="{A7940037-D153-6A6E-E4A4-3CD54FBB8987}"/>
                  </a:ext>
                </a:extLst>
              </p:cNvPr>
              <p:cNvCxnSpPr>
                <a:cxnSpLocks/>
              </p:cNvCxnSpPr>
              <p:nvPr/>
            </p:nvCxnSpPr>
            <p:spPr>
              <a:xfrm flipV="1">
                <a:off x="918285" y="443525"/>
                <a:ext cx="190556" cy="11668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Rechteck 41">
                <a:extLst>
                  <a:ext uri="{FF2B5EF4-FFF2-40B4-BE49-F238E27FC236}">
                    <a16:creationId xmlns:a16="http://schemas.microsoft.com/office/drawing/2014/main" id="{930C0722-3413-FFC1-630E-DF57717F0945}"/>
                  </a:ext>
                </a:extLst>
              </p:cNvPr>
              <p:cNvSpPr/>
              <p:nvPr/>
            </p:nvSpPr>
            <p:spPr>
              <a:xfrm>
                <a:off x="545596" y="255767"/>
                <a:ext cx="758541" cy="169277"/>
              </a:xfrm>
              <a:prstGeom prst="rect">
                <a:avLst/>
              </a:prstGeom>
            </p:spPr>
            <p:txBody>
              <a:bodyPr wrap="none">
                <a:spAutoFit/>
              </a:bodyPr>
              <a:lstStyle/>
              <a:p>
                <a:r>
                  <a:rPr lang="de-DE" sz="500" b="1" dirty="0">
                    <a:solidFill>
                      <a:schemeClr val="tx1">
                        <a:lumMod val="50000"/>
                        <a:lumOff val="50000"/>
                      </a:schemeClr>
                    </a:solidFill>
                  </a:rPr>
                  <a:t>Bestätigungs-Mail</a:t>
                </a:r>
                <a:endParaRPr lang="de-DE" dirty="0"/>
              </a:p>
            </p:txBody>
          </p:sp>
        </p:grpSp>
        <p:cxnSp>
          <p:nvCxnSpPr>
            <p:cNvPr id="13" name="Gerade Verbindung mit Pfeil 12">
              <a:extLst>
                <a:ext uri="{FF2B5EF4-FFF2-40B4-BE49-F238E27FC236}">
                  <a16:creationId xmlns:a16="http://schemas.microsoft.com/office/drawing/2014/main" id="{20117F30-C899-4871-2D34-79975ABC8A77}"/>
                </a:ext>
              </a:extLst>
            </p:cNvPr>
            <p:cNvCxnSpPr>
              <a:cxnSpLocks/>
              <a:stCxn id="35" idx="3"/>
            </p:cNvCxnSpPr>
            <p:nvPr/>
          </p:nvCxnSpPr>
          <p:spPr>
            <a:xfrm>
              <a:off x="4120204" y="4371184"/>
              <a:ext cx="758727" cy="0"/>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4" name="Grafik 13">
              <a:extLst>
                <a:ext uri="{FF2B5EF4-FFF2-40B4-BE49-F238E27FC236}">
                  <a16:creationId xmlns:a16="http://schemas.microsoft.com/office/drawing/2014/main" id="{3AFD8166-E3EB-E6D9-FDAB-4561ED926014}"/>
                </a:ext>
              </a:extLst>
            </p:cNvPr>
            <p:cNvPicPr>
              <a:picLocks noChangeAspect="1"/>
            </p:cNvPicPr>
            <p:nvPr/>
          </p:nvPicPr>
          <p:blipFill>
            <a:blip r:embed="rId5"/>
            <a:stretch>
              <a:fillRect/>
            </a:stretch>
          </p:blipFill>
          <p:spPr>
            <a:xfrm>
              <a:off x="4759687" y="2513464"/>
              <a:ext cx="877583" cy="1056756"/>
            </a:xfrm>
            <a:prstGeom prst="rect">
              <a:avLst/>
            </a:prstGeom>
          </p:spPr>
        </p:pic>
        <p:grpSp>
          <p:nvGrpSpPr>
            <p:cNvPr id="15" name="Gruppieren 14">
              <a:extLst>
                <a:ext uri="{FF2B5EF4-FFF2-40B4-BE49-F238E27FC236}">
                  <a16:creationId xmlns:a16="http://schemas.microsoft.com/office/drawing/2014/main" id="{55C148DA-7CE1-446C-3013-81D328C3F3F5}"/>
                </a:ext>
              </a:extLst>
            </p:cNvPr>
            <p:cNvGrpSpPr/>
            <p:nvPr/>
          </p:nvGrpSpPr>
          <p:grpSpPr>
            <a:xfrm>
              <a:off x="3048466" y="4010742"/>
              <a:ext cx="1292028" cy="720884"/>
              <a:chOff x="1515732" y="4356997"/>
              <a:chExt cx="1292028" cy="720884"/>
            </a:xfrm>
          </p:grpSpPr>
          <p:sp>
            <p:nvSpPr>
              <p:cNvPr id="35" name="Rechteck: abgerundete Ecken 132">
                <a:extLst>
                  <a:ext uri="{FF2B5EF4-FFF2-40B4-BE49-F238E27FC236}">
                    <a16:creationId xmlns:a16="http://schemas.microsoft.com/office/drawing/2014/main" id="{5A53CFDB-43FB-F62F-BFF4-D64DEFF105C1}"/>
                  </a:ext>
                </a:extLst>
              </p:cNvPr>
              <p:cNvSpPr/>
              <p:nvPr/>
            </p:nvSpPr>
            <p:spPr>
              <a:xfrm>
                <a:off x="1709886" y="4356997"/>
                <a:ext cx="877584" cy="720884"/>
              </a:xfrm>
              <a:prstGeom prst="roundRect">
                <a:avLst>
                  <a:gd name="adj" fmla="val 488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63" dirty="0"/>
              </a:p>
            </p:txBody>
          </p:sp>
          <p:sp>
            <p:nvSpPr>
              <p:cNvPr id="36" name="Textfeld 35">
                <a:extLst>
                  <a:ext uri="{FF2B5EF4-FFF2-40B4-BE49-F238E27FC236}">
                    <a16:creationId xmlns:a16="http://schemas.microsoft.com/office/drawing/2014/main" id="{C5C26FF2-C549-0E3C-E30C-415B8F8E37A0}"/>
                  </a:ext>
                </a:extLst>
              </p:cNvPr>
              <p:cNvSpPr txBox="1"/>
              <p:nvPr/>
            </p:nvSpPr>
            <p:spPr>
              <a:xfrm>
                <a:off x="1515732" y="4381852"/>
                <a:ext cx="1292028" cy="215444"/>
              </a:xfrm>
              <a:prstGeom prst="rect">
                <a:avLst/>
              </a:prstGeom>
              <a:noFill/>
              <a:ln>
                <a:noFill/>
              </a:ln>
            </p:spPr>
            <p:txBody>
              <a:bodyPr wrap="square" rtlCol="0">
                <a:spAutoFit/>
              </a:bodyPr>
              <a:lstStyle/>
              <a:p>
                <a:pPr algn="ctr"/>
                <a:r>
                  <a:rPr lang="de-DE"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ZOHO CRM</a:t>
                </a:r>
                <a:endParaRPr lang="de-DE"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7" name="Grafik 36">
                <a:extLst>
                  <a:ext uri="{FF2B5EF4-FFF2-40B4-BE49-F238E27FC236}">
                    <a16:creationId xmlns:a16="http://schemas.microsoft.com/office/drawing/2014/main" id="{8B49FAFA-C948-D788-8FD3-4B3BFC4177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0302" y="4571053"/>
                <a:ext cx="438245" cy="438245"/>
              </a:xfrm>
              <a:prstGeom prst="rect">
                <a:avLst/>
              </a:prstGeom>
            </p:spPr>
          </p:pic>
        </p:grpSp>
        <p:pic>
          <p:nvPicPr>
            <p:cNvPr id="16" name="Grafik 15">
              <a:extLst>
                <a:ext uri="{FF2B5EF4-FFF2-40B4-BE49-F238E27FC236}">
                  <a16:creationId xmlns:a16="http://schemas.microsoft.com/office/drawing/2014/main" id="{F03105F6-03A2-3665-9743-60475434D20F}"/>
                </a:ext>
              </a:extLst>
            </p:cNvPr>
            <p:cNvPicPr>
              <a:picLocks noChangeAspect="1"/>
            </p:cNvPicPr>
            <p:nvPr/>
          </p:nvPicPr>
          <p:blipFill>
            <a:blip r:embed="rId7"/>
            <a:stretch>
              <a:fillRect/>
            </a:stretch>
          </p:blipFill>
          <p:spPr>
            <a:xfrm>
              <a:off x="3245255" y="2511129"/>
              <a:ext cx="878855" cy="1053111"/>
            </a:xfrm>
            <a:prstGeom prst="rect">
              <a:avLst/>
            </a:prstGeom>
          </p:spPr>
        </p:pic>
        <p:grpSp>
          <p:nvGrpSpPr>
            <p:cNvPr id="17" name="Gruppieren 16">
              <a:extLst>
                <a:ext uri="{FF2B5EF4-FFF2-40B4-BE49-F238E27FC236}">
                  <a16:creationId xmlns:a16="http://schemas.microsoft.com/office/drawing/2014/main" id="{D0495215-170D-5B63-A9C0-2B05BAF32A02}"/>
                </a:ext>
              </a:extLst>
            </p:cNvPr>
            <p:cNvGrpSpPr/>
            <p:nvPr/>
          </p:nvGrpSpPr>
          <p:grpSpPr>
            <a:xfrm>
              <a:off x="6093881" y="2694393"/>
              <a:ext cx="1292028" cy="720884"/>
              <a:chOff x="6069533" y="2694070"/>
              <a:chExt cx="1292028" cy="720884"/>
            </a:xfrm>
          </p:grpSpPr>
          <p:grpSp>
            <p:nvGrpSpPr>
              <p:cNvPr id="29" name="Gruppieren 28">
                <a:extLst>
                  <a:ext uri="{FF2B5EF4-FFF2-40B4-BE49-F238E27FC236}">
                    <a16:creationId xmlns:a16="http://schemas.microsoft.com/office/drawing/2014/main" id="{667CB024-B8EA-782F-71BE-F6D4314FF9A5}"/>
                  </a:ext>
                </a:extLst>
              </p:cNvPr>
              <p:cNvGrpSpPr/>
              <p:nvPr/>
            </p:nvGrpSpPr>
            <p:grpSpPr>
              <a:xfrm>
                <a:off x="6069533" y="2694070"/>
                <a:ext cx="1292028" cy="720884"/>
                <a:chOff x="1515732" y="4356997"/>
                <a:chExt cx="1292028" cy="720884"/>
              </a:xfrm>
            </p:grpSpPr>
            <p:sp>
              <p:nvSpPr>
                <p:cNvPr id="31" name="Rechteck: abgerundete Ecken 132">
                  <a:extLst>
                    <a:ext uri="{FF2B5EF4-FFF2-40B4-BE49-F238E27FC236}">
                      <a16:creationId xmlns:a16="http://schemas.microsoft.com/office/drawing/2014/main" id="{D58F3802-2429-40C5-69B9-4EE0FB3B8A17}"/>
                    </a:ext>
                  </a:extLst>
                </p:cNvPr>
                <p:cNvSpPr/>
                <p:nvPr/>
              </p:nvSpPr>
              <p:spPr>
                <a:xfrm>
                  <a:off x="1709886" y="4356997"/>
                  <a:ext cx="877584" cy="720884"/>
                </a:xfrm>
                <a:prstGeom prst="roundRect">
                  <a:avLst>
                    <a:gd name="adj" fmla="val 488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63"/>
                </a:p>
              </p:txBody>
            </p:sp>
            <p:sp>
              <p:nvSpPr>
                <p:cNvPr id="34" name="Textfeld 33">
                  <a:extLst>
                    <a:ext uri="{FF2B5EF4-FFF2-40B4-BE49-F238E27FC236}">
                      <a16:creationId xmlns:a16="http://schemas.microsoft.com/office/drawing/2014/main" id="{C5D8BCF9-BBEF-15CC-8DED-60A2FDE6B91F}"/>
                    </a:ext>
                  </a:extLst>
                </p:cNvPr>
                <p:cNvSpPr txBox="1"/>
                <p:nvPr/>
              </p:nvSpPr>
              <p:spPr>
                <a:xfrm>
                  <a:off x="1515732" y="4381852"/>
                  <a:ext cx="1292028" cy="338554"/>
                </a:xfrm>
                <a:prstGeom prst="rect">
                  <a:avLst/>
                </a:prstGeom>
                <a:noFill/>
                <a:ln>
                  <a:noFill/>
                </a:ln>
              </p:spPr>
              <p:txBody>
                <a:bodyPr wrap="square" rtlCol="0">
                  <a:spAutoFit/>
                </a:bodyPr>
                <a:lstStyle/>
                <a:p>
                  <a:pPr algn="ctr"/>
                  <a:r>
                    <a:rPr lang="de-DE"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ZOHO </a:t>
                  </a:r>
                  <a:br>
                    <a:rPr lang="de-DE"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br>
                  <a:r>
                    <a:rPr lang="de-DE"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CAMPAIGNS</a:t>
                  </a:r>
                  <a:endParaRPr lang="de-DE"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30" name="Grafik 29">
                <a:extLst>
                  <a:ext uri="{FF2B5EF4-FFF2-40B4-BE49-F238E27FC236}">
                    <a16:creationId xmlns:a16="http://schemas.microsoft.com/office/drawing/2014/main" id="{B6481B8A-234B-401C-FD24-7F87E667CC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55827" y="3024947"/>
                <a:ext cx="319441" cy="319441"/>
              </a:xfrm>
              <a:prstGeom prst="rect">
                <a:avLst/>
              </a:prstGeom>
            </p:spPr>
          </p:pic>
        </p:grpSp>
        <p:cxnSp>
          <p:nvCxnSpPr>
            <p:cNvPr id="18" name="Gewinkelte Verbindung 17">
              <a:extLst>
                <a:ext uri="{FF2B5EF4-FFF2-40B4-BE49-F238E27FC236}">
                  <a16:creationId xmlns:a16="http://schemas.microsoft.com/office/drawing/2014/main" id="{B6B2FB89-6E03-2682-A1AB-CAA9F6170557}"/>
                </a:ext>
              </a:extLst>
            </p:cNvPr>
            <p:cNvCxnSpPr>
              <a:cxnSpLocks/>
              <a:stCxn id="10" idx="2"/>
              <a:endCxn id="35" idx="1"/>
            </p:cNvCxnSpPr>
            <p:nvPr/>
          </p:nvCxnSpPr>
          <p:spPr>
            <a:xfrm rot="16200000" flipH="1">
              <a:off x="2292331" y="3420895"/>
              <a:ext cx="806944" cy="1093634"/>
            </a:xfrm>
            <a:prstGeom prst="bentConnector2">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uppieren 18">
              <a:extLst>
                <a:ext uri="{FF2B5EF4-FFF2-40B4-BE49-F238E27FC236}">
                  <a16:creationId xmlns:a16="http://schemas.microsoft.com/office/drawing/2014/main" id="{159B95B4-E025-91E6-4DD1-1C22A3494D55}"/>
                </a:ext>
              </a:extLst>
            </p:cNvPr>
            <p:cNvGrpSpPr/>
            <p:nvPr/>
          </p:nvGrpSpPr>
          <p:grpSpPr>
            <a:xfrm>
              <a:off x="6082603" y="4010742"/>
              <a:ext cx="1292028" cy="720884"/>
              <a:chOff x="1515732" y="4356997"/>
              <a:chExt cx="1292028" cy="720884"/>
            </a:xfrm>
          </p:grpSpPr>
          <p:sp>
            <p:nvSpPr>
              <p:cNvPr id="26" name="Rechteck: abgerundete Ecken 132">
                <a:extLst>
                  <a:ext uri="{FF2B5EF4-FFF2-40B4-BE49-F238E27FC236}">
                    <a16:creationId xmlns:a16="http://schemas.microsoft.com/office/drawing/2014/main" id="{5497DAEB-E4FF-203F-5F33-0DC25D5CBBB4}"/>
                  </a:ext>
                </a:extLst>
              </p:cNvPr>
              <p:cNvSpPr/>
              <p:nvPr/>
            </p:nvSpPr>
            <p:spPr>
              <a:xfrm>
                <a:off x="1709886" y="4356997"/>
                <a:ext cx="877584" cy="720884"/>
              </a:xfrm>
              <a:prstGeom prst="roundRect">
                <a:avLst>
                  <a:gd name="adj" fmla="val 4887"/>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63" dirty="0"/>
              </a:p>
            </p:txBody>
          </p:sp>
          <p:sp>
            <p:nvSpPr>
              <p:cNvPr id="27" name="Textfeld 26">
                <a:extLst>
                  <a:ext uri="{FF2B5EF4-FFF2-40B4-BE49-F238E27FC236}">
                    <a16:creationId xmlns:a16="http://schemas.microsoft.com/office/drawing/2014/main" id="{7AD92501-6AF1-B930-A9D4-09CEC2B4C721}"/>
                  </a:ext>
                </a:extLst>
              </p:cNvPr>
              <p:cNvSpPr txBox="1"/>
              <p:nvPr/>
            </p:nvSpPr>
            <p:spPr>
              <a:xfrm>
                <a:off x="1515732" y="4381852"/>
                <a:ext cx="1292028" cy="215444"/>
              </a:xfrm>
              <a:prstGeom prst="rect">
                <a:avLst/>
              </a:prstGeom>
              <a:noFill/>
              <a:ln>
                <a:noFill/>
              </a:ln>
            </p:spPr>
            <p:txBody>
              <a:bodyPr wrap="square" rtlCol="0">
                <a:spAutoFit/>
              </a:bodyPr>
              <a:lstStyle/>
              <a:p>
                <a:pPr algn="ctr"/>
                <a:r>
                  <a:rPr lang="de-DE" sz="8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ZOHO CRM</a:t>
                </a:r>
                <a:endParaRPr lang="de-DE" sz="12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8" name="Grafik 27">
                <a:extLst>
                  <a:ext uri="{FF2B5EF4-FFF2-40B4-BE49-F238E27FC236}">
                    <a16:creationId xmlns:a16="http://schemas.microsoft.com/office/drawing/2014/main" id="{B634DF62-7247-EEAD-5B0B-F34AFED487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0302" y="4571053"/>
                <a:ext cx="438245" cy="438245"/>
              </a:xfrm>
              <a:prstGeom prst="rect">
                <a:avLst/>
              </a:prstGeom>
            </p:spPr>
          </p:pic>
        </p:grpSp>
        <p:cxnSp>
          <p:nvCxnSpPr>
            <p:cNvPr id="20" name="Gerade Verbindung mit Pfeil 19">
              <a:extLst>
                <a:ext uri="{FF2B5EF4-FFF2-40B4-BE49-F238E27FC236}">
                  <a16:creationId xmlns:a16="http://schemas.microsoft.com/office/drawing/2014/main" id="{C4312600-A310-E684-BB79-98C5DDCBD403}"/>
                </a:ext>
              </a:extLst>
            </p:cNvPr>
            <p:cNvCxnSpPr>
              <a:cxnSpLocks/>
            </p:cNvCxnSpPr>
            <p:nvPr/>
          </p:nvCxnSpPr>
          <p:spPr>
            <a:xfrm>
              <a:off x="5473611" y="4371184"/>
              <a:ext cx="721616" cy="0"/>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C743C78F-EFF5-DD58-4670-087A80FE8A5E}"/>
                </a:ext>
              </a:extLst>
            </p:cNvPr>
            <p:cNvCxnSpPr>
              <a:cxnSpLocks/>
              <a:stCxn id="42" idx="0"/>
              <a:endCxn id="14" idx="2"/>
            </p:cNvCxnSpPr>
            <p:nvPr/>
          </p:nvCxnSpPr>
          <p:spPr>
            <a:xfrm flipH="1" flipV="1">
              <a:off x="5198479" y="3570220"/>
              <a:ext cx="6583" cy="488460"/>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id="{A9E5957E-A40D-65D7-2E3D-7F9FE7297AD1}"/>
                </a:ext>
              </a:extLst>
            </p:cNvPr>
            <p:cNvCxnSpPr>
              <a:cxnSpLocks/>
              <a:stCxn id="27" idx="0"/>
              <a:endCxn id="31" idx="2"/>
            </p:cNvCxnSpPr>
            <p:nvPr/>
          </p:nvCxnSpPr>
          <p:spPr>
            <a:xfrm flipH="1" flipV="1">
              <a:off x="6726827" y="3415277"/>
              <a:ext cx="1790" cy="620320"/>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id="{1027ECC0-122F-596C-FFE8-0D26533F2028}"/>
                </a:ext>
              </a:extLst>
            </p:cNvPr>
            <p:cNvCxnSpPr>
              <a:cxnSpLocks/>
              <a:stCxn id="16" idx="2"/>
              <a:endCxn id="35" idx="0"/>
            </p:cNvCxnSpPr>
            <p:nvPr/>
          </p:nvCxnSpPr>
          <p:spPr>
            <a:xfrm flipH="1">
              <a:off x="3681412" y="3564240"/>
              <a:ext cx="3271" cy="446502"/>
            </a:xfrm>
            <a:prstGeom prst="straightConnector1">
              <a:avLst/>
            </a:prstGeom>
            <a:ln w="952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27D9C7B-76E8-4380-E6DD-832FFDBC422E}"/>
                </a:ext>
              </a:extLst>
            </p:cNvPr>
            <p:cNvSpPr/>
            <p:nvPr/>
          </p:nvSpPr>
          <p:spPr>
            <a:xfrm>
              <a:off x="2026977" y="3505589"/>
              <a:ext cx="257442" cy="257442"/>
            </a:xfrm>
            <a:prstGeom prst="ellipse">
              <a:avLst/>
            </a:prstGeom>
            <a:solidFill>
              <a:srgbClr val="C000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de-DE" sz="1000" b="1" dirty="0">
                  <a:solidFill>
                    <a:schemeClr val="bg1"/>
                  </a:solidFill>
                </a:rPr>
                <a:t>1</a:t>
              </a:r>
            </a:p>
          </p:txBody>
        </p:sp>
        <p:sp>
          <p:nvSpPr>
            <p:cNvPr id="25" name="Oval 24">
              <a:extLst>
                <a:ext uri="{FF2B5EF4-FFF2-40B4-BE49-F238E27FC236}">
                  <a16:creationId xmlns:a16="http://schemas.microsoft.com/office/drawing/2014/main" id="{7F6C3717-CBD8-86D7-5ACC-40599F2FA21E}"/>
                </a:ext>
              </a:extLst>
            </p:cNvPr>
            <p:cNvSpPr/>
            <p:nvPr/>
          </p:nvSpPr>
          <p:spPr>
            <a:xfrm>
              <a:off x="5076340" y="4503041"/>
              <a:ext cx="257442" cy="257442"/>
            </a:xfrm>
            <a:prstGeom prst="ellipse">
              <a:avLst/>
            </a:prstGeom>
            <a:solidFill>
              <a:srgbClr val="C00000"/>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spcBef>
                  <a:spcPts val="600"/>
                </a:spcBef>
              </a:pPr>
              <a:r>
                <a:rPr lang="de-DE" sz="1000" b="1" dirty="0">
                  <a:solidFill>
                    <a:schemeClr val="bg1"/>
                  </a:solidFill>
                </a:rPr>
                <a:t>2</a:t>
              </a:r>
            </a:p>
          </p:txBody>
        </p:sp>
      </p:grpSp>
      <p:sp>
        <p:nvSpPr>
          <p:cNvPr id="5" name="Rechteck 4">
            <a:extLst>
              <a:ext uri="{FF2B5EF4-FFF2-40B4-BE49-F238E27FC236}">
                <a16:creationId xmlns:a16="http://schemas.microsoft.com/office/drawing/2014/main" id="{BF9EA723-7F0A-F4A2-4646-43E92658B008}"/>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Titel 25">
            <a:extLst>
              <a:ext uri="{FF2B5EF4-FFF2-40B4-BE49-F238E27FC236}">
                <a16:creationId xmlns:a16="http://schemas.microsoft.com/office/drawing/2014/main" id="{12256150-F0C4-7BF9-2243-1BA1A082B1D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pic>
        <p:nvPicPr>
          <p:cNvPr id="33" name="Grafik 32" descr="Ein Bild, das Text, Screenshot, Kreis, Schrift enthält.&#10;&#10;KI-generierte Inhalte können fehlerhaft sein.">
            <a:extLst>
              <a:ext uri="{FF2B5EF4-FFF2-40B4-BE49-F238E27FC236}">
                <a16:creationId xmlns:a16="http://schemas.microsoft.com/office/drawing/2014/main" id="{CBCBF148-FFA8-12EE-23E1-9396E7F028D3}"/>
              </a:ext>
            </a:extLst>
          </p:cNvPr>
          <p:cNvPicPr>
            <a:picLocks noChangeAspect="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Tree>
    <p:extLst>
      <p:ext uri="{BB962C8B-B14F-4D97-AF65-F5344CB8AC3E}">
        <p14:creationId xmlns:p14="http://schemas.microsoft.com/office/powerpoint/2010/main" val="615644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4EA99-1D65-BDCF-4665-37FEC193915D}"/>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6255B58F-97A1-6D90-112F-545262BD192F}"/>
              </a:ext>
            </a:extLst>
          </p:cNvPr>
          <p:cNvSpPr/>
          <p:nvPr/>
        </p:nvSpPr>
        <p:spPr>
          <a:xfrm>
            <a:off x="344487" y="890502"/>
            <a:ext cx="9217025" cy="563412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spcBef>
                <a:spcPts val="600"/>
              </a:spcBef>
            </a:pPr>
            <a:endParaRPr lang="de-DE" sz="1000" b="1" dirty="0">
              <a:solidFill>
                <a:schemeClr val="tx1"/>
              </a:solidFill>
            </a:endParaRPr>
          </a:p>
        </p:txBody>
      </p:sp>
      <p:sp>
        <p:nvSpPr>
          <p:cNvPr id="3" name="Fußzeilenplatzhalter 2">
            <a:extLst>
              <a:ext uri="{FF2B5EF4-FFF2-40B4-BE49-F238E27FC236}">
                <a16:creationId xmlns:a16="http://schemas.microsoft.com/office/drawing/2014/main" id="{4174A628-8925-F367-BC48-DC71A520356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D4D5294A-B34E-A53D-A53D-B5C7B1965C1B}"/>
              </a:ext>
            </a:extLst>
          </p:cNvPr>
          <p:cNvSpPr>
            <a:spLocks noGrp="1"/>
          </p:cNvSpPr>
          <p:nvPr>
            <p:ph type="sldNum" sz="quarter" idx="12"/>
          </p:nvPr>
        </p:nvSpPr>
        <p:spPr/>
        <p:txBody>
          <a:bodyPr/>
          <a:lstStyle/>
          <a:p>
            <a:r>
              <a:rPr lang="de-DE" dirty="0"/>
              <a:t>| </a:t>
            </a:r>
            <a:fld id="{9B27871B-0A92-486B-8675-F9E98A4A52EF}" type="slidenum">
              <a:rPr lang="de-DE" smtClean="0"/>
              <a:pPr/>
              <a:t>8</a:t>
            </a:fld>
            <a:endParaRPr lang="de-DE" dirty="0"/>
          </a:p>
        </p:txBody>
      </p:sp>
      <p:sp>
        <p:nvSpPr>
          <p:cNvPr id="2" name="Datumsplatzhalter 1">
            <a:extLst>
              <a:ext uri="{FF2B5EF4-FFF2-40B4-BE49-F238E27FC236}">
                <a16:creationId xmlns:a16="http://schemas.microsoft.com/office/drawing/2014/main" id="{33EB32D1-66CA-21A9-FAEE-32F4B4124F32}"/>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54877C53-DE4D-FFA3-55DE-DC932A8067CA}"/>
              </a:ext>
            </a:extLst>
          </p:cNvPr>
          <p:cNvSpPr>
            <a:spLocks noGrp="1"/>
          </p:cNvSpPr>
          <p:nvPr>
            <p:ph type="title"/>
          </p:nvPr>
        </p:nvSpPr>
        <p:spPr>
          <a:xfrm>
            <a:off x="344488" y="513913"/>
            <a:ext cx="8378171" cy="221599"/>
          </a:xfrm>
        </p:spPr>
        <p:txBody>
          <a:bodyPr wrap="square">
            <a:spAutoFit/>
          </a:bodyPr>
          <a:lstStyle/>
          <a:p>
            <a:r>
              <a:rPr lang="de-DE" sz="1600" dirty="0"/>
              <a:t>Zertifizierter </a:t>
            </a:r>
            <a:r>
              <a:rPr lang="de-DE" sz="1600" dirty="0" err="1"/>
              <a:t>Zoho</a:t>
            </a:r>
            <a:r>
              <a:rPr lang="de-DE" sz="1600" dirty="0"/>
              <a:t>-Premium-Partner</a:t>
            </a:r>
          </a:p>
        </p:txBody>
      </p:sp>
      <p:pic>
        <p:nvPicPr>
          <p:cNvPr id="64" name="Grafik 63">
            <a:extLst>
              <a:ext uri="{FF2B5EF4-FFF2-40B4-BE49-F238E27FC236}">
                <a16:creationId xmlns:a16="http://schemas.microsoft.com/office/drawing/2014/main" id="{2C31342F-33DA-545F-7556-CBF6310CED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6" name="Grafik 5">
            <a:extLst>
              <a:ext uri="{FF2B5EF4-FFF2-40B4-BE49-F238E27FC236}">
                <a16:creationId xmlns:a16="http://schemas.microsoft.com/office/drawing/2014/main" id="{2956FB43-0589-CB89-E01A-A7A88A2F6A1B}"/>
              </a:ext>
            </a:extLst>
          </p:cNvPr>
          <p:cNvPicPr>
            <a:picLocks noChangeAspect="1"/>
          </p:cNvPicPr>
          <p:nvPr/>
        </p:nvPicPr>
        <p:blipFill>
          <a:blip r:embed="rId4">
            <a:clrChange>
              <a:clrFrom>
                <a:srgbClr val="EEF4F8"/>
              </a:clrFrom>
              <a:clrTo>
                <a:srgbClr val="EEF4F8">
                  <a:alpha val="0"/>
                </a:srgbClr>
              </a:clrTo>
            </a:clrChange>
          </a:blip>
          <a:stretch>
            <a:fillRect/>
          </a:stretch>
        </p:blipFill>
        <p:spPr>
          <a:xfrm>
            <a:off x="1066799" y="2802990"/>
            <a:ext cx="7772400" cy="1809147"/>
          </a:xfrm>
          <a:prstGeom prst="rect">
            <a:avLst/>
          </a:prstGeom>
        </p:spPr>
      </p:pic>
      <p:pic>
        <p:nvPicPr>
          <p:cNvPr id="7" name="Grafik 6">
            <a:extLst>
              <a:ext uri="{FF2B5EF4-FFF2-40B4-BE49-F238E27FC236}">
                <a16:creationId xmlns:a16="http://schemas.microsoft.com/office/drawing/2014/main" id="{C5D238A8-8201-1A82-81AC-86CE087BB8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36451" y="1358032"/>
            <a:ext cx="3194243" cy="942981"/>
          </a:xfrm>
          <a:prstGeom prst="rect">
            <a:avLst/>
          </a:prstGeom>
        </p:spPr>
      </p:pic>
      <p:pic>
        <p:nvPicPr>
          <p:cNvPr id="5" name="Grafik 4" descr="Ein Bild, das gelb, Bernstein enthält.&#10;&#10;KI-generierte Inhalte können fehlerhaft sein.">
            <a:extLst>
              <a:ext uri="{FF2B5EF4-FFF2-40B4-BE49-F238E27FC236}">
                <a16:creationId xmlns:a16="http://schemas.microsoft.com/office/drawing/2014/main" id="{D3F93252-0A23-2C8D-60A6-C67DC0499F4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8454" y="4504928"/>
            <a:ext cx="8921830" cy="2172372"/>
          </a:xfrm>
          <a:prstGeom prst="rect">
            <a:avLst/>
          </a:prstGeom>
        </p:spPr>
      </p:pic>
      <p:sp>
        <p:nvSpPr>
          <p:cNvPr id="8" name="Titel 25">
            <a:extLst>
              <a:ext uri="{FF2B5EF4-FFF2-40B4-BE49-F238E27FC236}">
                <a16:creationId xmlns:a16="http://schemas.microsoft.com/office/drawing/2014/main" id="{A0349B56-42EC-D52D-6F56-FBF3A2D57E8E}"/>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Unternehmen</a:t>
            </a:r>
          </a:p>
        </p:txBody>
      </p:sp>
    </p:spTree>
    <p:extLst>
      <p:ext uri="{BB962C8B-B14F-4D97-AF65-F5344CB8AC3E}">
        <p14:creationId xmlns:p14="http://schemas.microsoft.com/office/powerpoint/2010/main" val="15428198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FAADE-47A6-0112-8A61-7185B80F2A4B}"/>
            </a:ext>
          </a:extLst>
        </p:cNvPr>
        <p:cNvGrpSpPr/>
        <p:nvPr/>
      </p:nvGrpSpPr>
      <p:grpSpPr>
        <a:xfrm>
          <a:off x="0" y="0"/>
          <a:ext cx="0" cy="0"/>
          <a:chOff x="0" y="0"/>
          <a:chExt cx="0" cy="0"/>
        </a:xfrm>
      </p:grpSpPr>
      <p:sp>
        <p:nvSpPr>
          <p:cNvPr id="26" name="Titel 25">
            <a:extLst>
              <a:ext uri="{FF2B5EF4-FFF2-40B4-BE49-F238E27FC236}">
                <a16:creationId xmlns:a16="http://schemas.microsoft.com/office/drawing/2014/main" id="{1FFA651D-2CDB-5605-75C5-5E8113664C4D}"/>
              </a:ext>
            </a:extLst>
          </p:cNvPr>
          <p:cNvSpPr>
            <a:spLocks noGrp="1"/>
          </p:cNvSpPr>
          <p:nvPr>
            <p:ph type="title"/>
          </p:nvPr>
        </p:nvSpPr>
        <p:spPr>
          <a:xfrm>
            <a:off x="344488" y="513913"/>
            <a:ext cx="8047482" cy="221599"/>
          </a:xfrm>
        </p:spPr>
        <p:txBody>
          <a:bodyPr wrap="square">
            <a:spAutoFit/>
          </a:bodyPr>
          <a:lstStyle/>
          <a:p>
            <a:r>
              <a:rPr lang="de-DE" sz="1600" dirty="0"/>
              <a:t>Double-</a:t>
            </a:r>
            <a:r>
              <a:rPr lang="de-DE" sz="1600" dirty="0" err="1"/>
              <a:t>Optin</a:t>
            </a:r>
            <a:r>
              <a:rPr lang="de-DE" sz="1600" dirty="0"/>
              <a:t>-Prozess mit Zoho CRM</a:t>
            </a:r>
          </a:p>
        </p:txBody>
      </p:sp>
      <p:sp>
        <p:nvSpPr>
          <p:cNvPr id="3" name="Fußzeilenplatzhalter 2">
            <a:extLst>
              <a:ext uri="{FF2B5EF4-FFF2-40B4-BE49-F238E27FC236}">
                <a16:creationId xmlns:a16="http://schemas.microsoft.com/office/drawing/2014/main" id="{63EDF802-3047-9DA5-E06D-8314AA988BC8}"/>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86D748E6-79CA-3C07-D2C3-622F97F190ED}"/>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FC60006D-7CA1-7EE1-267D-34A8BEB4ACE1}"/>
              </a:ext>
            </a:extLst>
          </p:cNvPr>
          <p:cNvSpPr txBox="1">
            <a:spLocks/>
          </p:cNvSpPr>
          <p:nvPr/>
        </p:nvSpPr>
        <p:spPr>
          <a:xfrm>
            <a:off x="345676" y="228233"/>
            <a:ext cx="819301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b="0" dirty="0"/>
              <a:t>Best-Practice-Prozess</a:t>
            </a:r>
          </a:p>
        </p:txBody>
      </p:sp>
      <p:sp>
        <p:nvSpPr>
          <p:cNvPr id="4" name="Foliennummernplatzhalter 3">
            <a:extLst>
              <a:ext uri="{FF2B5EF4-FFF2-40B4-BE49-F238E27FC236}">
                <a16:creationId xmlns:a16="http://schemas.microsoft.com/office/drawing/2014/main" id="{968D0C5E-8EDD-2A0C-289A-A8FFE96E2CB3}"/>
              </a:ext>
            </a:extLst>
          </p:cNvPr>
          <p:cNvSpPr>
            <a:spLocks noGrp="1"/>
          </p:cNvSpPr>
          <p:nvPr>
            <p:ph type="sldNum" sz="quarter" idx="12"/>
          </p:nvPr>
        </p:nvSpPr>
        <p:spPr/>
        <p:txBody>
          <a:bodyPr/>
          <a:lstStyle/>
          <a:p>
            <a:r>
              <a:rPr lang="de-DE"/>
              <a:t>| </a:t>
            </a:r>
            <a:fld id="{9B27871B-0A92-486B-8675-F9E98A4A52EF}" type="slidenum">
              <a:rPr smtClean="0"/>
              <a:pPr/>
              <a:t>80</a:t>
            </a:fld>
            <a:endParaRPr dirty="0"/>
          </a:p>
        </p:txBody>
      </p:sp>
      <p:pic>
        <p:nvPicPr>
          <p:cNvPr id="12" name="Grafik 11">
            <a:extLst>
              <a:ext uri="{FF2B5EF4-FFF2-40B4-BE49-F238E27FC236}">
                <a16:creationId xmlns:a16="http://schemas.microsoft.com/office/drawing/2014/main" id="{86B585C7-ABD5-0BDB-54ED-8D5CDB1F2C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6A3057DD-F4FF-9D34-3753-8A4880FA09AB}"/>
              </a:ext>
            </a:extLst>
          </p:cNvPr>
          <p:cNvSpPr/>
          <p:nvPr/>
        </p:nvSpPr>
        <p:spPr>
          <a:xfrm>
            <a:off x="346076" y="1268413"/>
            <a:ext cx="9215437" cy="525621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000" dirty="0">
              <a:solidFill>
                <a:schemeClr val="tx1"/>
              </a:solidFill>
            </a:endParaRPr>
          </a:p>
        </p:txBody>
      </p:sp>
      <p:sp>
        <p:nvSpPr>
          <p:cNvPr id="19" name="Rechteck 18">
            <a:extLst>
              <a:ext uri="{FF2B5EF4-FFF2-40B4-BE49-F238E27FC236}">
                <a16:creationId xmlns:a16="http://schemas.microsoft.com/office/drawing/2014/main" id="{048C95BC-F558-F412-85A9-5FD96CE7DDCD}"/>
              </a:ext>
            </a:extLst>
          </p:cNvPr>
          <p:cNvSpPr/>
          <p:nvPr/>
        </p:nvSpPr>
        <p:spPr>
          <a:xfrm>
            <a:off x="345546" y="878193"/>
            <a:ext cx="9215967" cy="390216"/>
          </a:xfrm>
          <a:prstGeom prst="rect">
            <a:avLst/>
          </a:prstGeom>
          <a:solidFill>
            <a:schemeClr val="accent5">
              <a:lumMod val="20000"/>
              <a:lumOff val="80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Wie hoch ist dein Umsatz-Potenzial?</a:t>
            </a:r>
          </a:p>
        </p:txBody>
      </p:sp>
      <p:pic>
        <p:nvPicPr>
          <p:cNvPr id="6" name="Grafik 5">
            <a:extLst>
              <a:ext uri="{FF2B5EF4-FFF2-40B4-BE49-F238E27FC236}">
                <a16:creationId xmlns:a16="http://schemas.microsoft.com/office/drawing/2014/main" id="{10D4CDA2-5E22-4FFE-A96F-A4620C6C6630}"/>
              </a:ext>
            </a:extLst>
          </p:cNvPr>
          <p:cNvPicPr>
            <a:picLocks noChangeAspect="1"/>
          </p:cNvPicPr>
          <p:nvPr/>
        </p:nvPicPr>
        <p:blipFill>
          <a:blip r:embed="rId4"/>
          <a:stretch>
            <a:fillRect/>
          </a:stretch>
        </p:blipFill>
        <p:spPr>
          <a:xfrm>
            <a:off x="484968" y="1696770"/>
            <a:ext cx="8936061" cy="4331091"/>
          </a:xfrm>
          <a:prstGeom prst="rect">
            <a:avLst/>
          </a:prstGeom>
        </p:spPr>
      </p:pic>
    </p:spTree>
    <p:extLst>
      <p:ext uri="{BB962C8B-B14F-4D97-AF65-F5344CB8AC3E}">
        <p14:creationId xmlns:p14="http://schemas.microsoft.com/office/powerpoint/2010/main" val="38059308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5399089"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Benachrichtigungen mit Zoho </a:t>
            </a:r>
            <a:r>
              <a:rPr lang="de-DE" sz="1600" dirty="0" err="1"/>
              <a:t>Cliq</a:t>
            </a:r>
            <a:endParaRPr lang="de-DE" sz="1600" dirty="0"/>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C6466520-3093-6492-BE79-1D929DE442A4}"/>
              </a:ext>
            </a:extLst>
          </p:cNvPr>
          <p:cNvSpPr/>
          <p:nvPr/>
        </p:nvSpPr>
        <p:spPr>
          <a:xfrm>
            <a:off x="1906012" y="885826"/>
            <a:ext cx="7655499" cy="347662"/>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Benachrichtigungen via Zoho </a:t>
            </a:r>
            <a:r>
              <a:rPr lang="de-DE" sz="1200" b="1" dirty="0" err="1">
                <a:solidFill>
                  <a:srgbClr val="44536F"/>
                </a:solidFill>
              </a:rPr>
              <a:t>Cliq</a:t>
            </a:r>
            <a:endParaRPr lang="de-DE" sz="1200" b="1" dirty="0">
              <a:solidFill>
                <a:srgbClr val="44536F"/>
              </a:solidFill>
            </a:endParaRPr>
          </a:p>
        </p:txBody>
      </p:sp>
      <p:sp>
        <p:nvSpPr>
          <p:cNvPr id="11" name="Rechteck 10">
            <a:extLst>
              <a:ext uri="{FF2B5EF4-FFF2-40B4-BE49-F238E27FC236}">
                <a16:creationId xmlns:a16="http://schemas.microsoft.com/office/drawing/2014/main" id="{28E8EA09-D321-FB8C-F0E9-9614FAF37E0A}"/>
              </a:ext>
            </a:extLst>
          </p:cNvPr>
          <p:cNvSpPr/>
          <p:nvPr/>
        </p:nvSpPr>
        <p:spPr>
          <a:xfrm>
            <a:off x="1906012" y="1233487"/>
            <a:ext cx="7655499" cy="529113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3" name="Grafik 2">
            <a:extLst>
              <a:ext uri="{FF2B5EF4-FFF2-40B4-BE49-F238E27FC236}">
                <a16:creationId xmlns:a16="http://schemas.microsoft.com/office/drawing/2014/main" id="{A2DE2D17-99D9-2A96-E82E-C340C8FE3BBD}"/>
              </a:ext>
            </a:extLst>
          </p:cNvPr>
          <p:cNvPicPr>
            <a:picLocks noChangeAspect="1"/>
          </p:cNvPicPr>
          <p:nvPr/>
        </p:nvPicPr>
        <p:blipFill>
          <a:blip r:embed="rId4"/>
          <a:stretch>
            <a:fillRect/>
          </a:stretch>
        </p:blipFill>
        <p:spPr>
          <a:xfrm>
            <a:off x="4292111" y="2337377"/>
            <a:ext cx="2518714" cy="3878019"/>
          </a:xfrm>
          <a:prstGeom prst="rect">
            <a:avLst/>
          </a:prstGeom>
          <a:ln>
            <a:solidFill>
              <a:schemeClr val="bg1">
                <a:lumMod val="50000"/>
              </a:schemeClr>
            </a:solidFill>
          </a:ln>
        </p:spPr>
      </p:pic>
      <p:pic>
        <p:nvPicPr>
          <p:cNvPr id="5" name="Grafik 4">
            <a:extLst>
              <a:ext uri="{FF2B5EF4-FFF2-40B4-BE49-F238E27FC236}">
                <a16:creationId xmlns:a16="http://schemas.microsoft.com/office/drawing/2014/main" id="{2966001A-14CE-FCD2-E80C-87902A4D9983}"/>
              </a:ext>
            </a:extLst>
          </p:cNvPr>
          <p:cNvPicPr>
            <a:picLocks noChangeAspect="1"/>
          </p:cNvPicPr>
          <p:nvPr/>
        </p:nvPicPr>
        <p:blipFill>
          <a:blip r:embed="rId5"/>
          <a:stretch>
            <a:fillRect/>
          </a:stretch>
        </p:blipFill>
        <p:spPr>
          <a:xfrm>
            <a:off x="4292110" y="6226457"/>
            <a:ext cx="2518715" cy="282057"/>
          </a:xfrm>
          <a:prstGeom prst="rect">
            <a:avLst/>
          </a:prstGeom>
          <a:ln>
            <a:solidFill>
              <a:schemeClr val="bg1">
                <a:lumMod val="50000"/>
              </a:schemeClr>
            </a:solidFill>
          </a:ln>
        </p:spPr>
      </p:pic>
      <p:sp>
        <p:nvSpPr>
          <p:cNvPr id="14" name="Rechteck 13">
            <a:extLst>
              <a:ext uri="{FF2B5EF4-FFF2-40B4-BE49-F238E27FC236}">
                <a16:creationId xmlns:a16="http://schemas.microsoft.com/office/drawing/2014/main" id="{07EAB83E-731E-11F2-C9A5-D9B760E8C32C}"/>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5" name="Grafik 14">
            <a:extLst>
              <a:ext uri="{FF2B5EF4-FFF2-40B4-BE49-F238E27FC236}">
                <a16:creationId xmlns:a16="http://schemas.microsoft.com/office/drawing/2014/main" id="{12B88757-74EC-2CAC-F0E4-152D12BA04B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88531" y="1530172"/>
            <a:ext cx="1125871" cy="495919"/>
          </a:xfrm>
          <a:prstGeom prst="rect">
            <a:avLst/>
          </a:prstGeom>
        </p:spPr>
      </p:pic>
      <p:pic>
        <p:nvPicPr>
          <p:cNvPr id="7" name="Grafik 6" descr="Ein Bild, das Text, Screenshot, Kreis, Schrift enthält.&#10;&#10;KI-generierte Inhalte können fehlerhaft sein.">
            <a:extLst>
              <a:ext uri="{FF2B5EF4-FFF2-40B4-BE49-F238E27FC236}">
                <a16:creationId xmlns:a16="http://schemas.microsoft.com/office/drawing/2014/main" id="{C18DF4CB-3450-22D1-06C2-ED8860259FB1}"/>
              </a:ext>
            </a:extLst>
          </p:cNvPr>
          <p:cNvPicPr>
            <a:picLocks noChangeAspect="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
        <p:nvSpPr>
          <p:cNvPr id="8" name="Titel 25">
            <a:extLst>
              <a:ext uri="{FF2B5EF4-FFF2-40B4-BE49-F238E27FC236}">
                <a16:creationId xmlns:a16="http://schemas.microsoft.com/office/drawing/2014/main" id="{06A12456-A7CA-BF70-238C-A7E9BB255E3E}"/>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spTree>
    <p:extLst>
      <p:ext uri="{BB962C8B-B14F-4D97-AF65-F5344CB8AC3E}">
        <p14:creationId xmlns:p14="http://schemas.microsoft.com/office/powerpoint/2010/main" val="5472213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B4E14-8E33-035A-6CA2-88F4084BFDE9}"/>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45DA977-B196-9E56-8D57-0135554648AA}"/>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4FABE609-7196-F7D5-435B-AF0298DF2390}"/>
              </a:ext>
            </a:extLst>
          </p:cNvPr>
          <p:cNvSpPr>
            <a:spLocks noGrp="1"/>
          </p:cNvSpPr>
          <p:nvPr>
            <p:ph type="sldNum" sz="quarter" idx="12"/>
          </p:nvPr>
        </p:nvSpPr>
        <p:spPr/>
        <p:txBody>
          <a:bodyPr/>
          <a:lstStyle/>
          <a:p>
            <a:r>
              <a:rPr lang="de-DE"/>
              <a:t>| </a:t>
            </a:r>
            <a:fld id="{9B27871B-0A92-486B-8675-F9E98A4A52EF}" type="slidenum">
              <a:rPr smtClean="0"/>
              <a:pPr/>
              <a:t>82</a:t>
            </a:fld>
            <a:endParaRPr dirty="0"/>
          </a:p>
        </p:txBody>
      </p:sp>
      <p:sp>
        <p:nvSpPr>
          <p:cNvPr id="2" name="Datumsplatzhalter 1">
            <a:extLst>
              <a:ext uri="{FF2B5EF4-FFF2-40B4-BE49-F238E27FC236}">
                <a16:creationId xmlns:a16="http://schemas.microsoft.com/office/drawing/2014/main" id="{59560B7E-1276-FC52-1871-D717DC10133F}"/>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6BEBC7BF-890B-F308-A6A9-1986CBB95C45}"/>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KI-Leaddaten-Automatisierungen mit Zoho CRM</a:t>
            </a:r>
          </a:p>
        </p:txBody>
      </p:sp>
      <p:sp>
        <p:nvSpPr>
          <p:cNvPr id="33" name="Titel 25">
            <a:extLst>
              <a:ext uri="{FF2B5EF4-FFF2-40B4-BE49-F238E27FC236}">
                <a16:creationId xmlns:a16="http://schemas.microsoft.com/office/drawing/2014/main" id="{CFC35D6F-4234-C596-EF8B-0481C9E0BC15}"/>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Leadgenerierung</a:t>
            </a:r>
          </a:p>
        </p:txBody>
      </p:sp>
      <p:pic>
        <p:nvPicPr>
          <p:cNvPr id="41" name="Grafik 40">
            <a:extLst>
              <a:ext uri="{FF2B5EF4-FFF2-40B4-BE49-F238E27FC236}">
                <a16:creationId xmlns:a16="http://schemas.microsoft.com/office/drawing/2014/main" id="{73533AEB-E2C5-D245-A347-B0795087C2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FC4F60FE-25A4-308D-D91E-C0C969B04E6E}"/>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3" name="Rechteck 2">
            <a:extLst>
              <a:ext uri="{FF2B5EF4-FFF2-40B4-BE49-F238E27FC236}">
                <a16:creationId xmlns:a16="http://schemas.microsoft.com/office/drawing/2014/main" id="{314C0990-28B3-483B-3DD5-F6086D87F80C}"/>
              </a:ext>
            </a:extLst>
          </p:cNvPr>
          <p:cNvSpPr/>
          <p:nvPr/>
        </p:nvSpPr>
        <p:spPr>
          <a:xfrm>
            <a:off x="1906011" y="1268415"/>
            <a:ext cx="1531100" cy="2433277"/>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14" name="Rechteck 13">
            <a:extLst>
              <a:ext uri="{FF2B5EF4-FFF2-40B4-BE49-F238E27FC236}">
                <a16:creationId xmlns:a16="http://schemas.microsoft.com/office/drawing/2014/main" id="{734DE469-7E68-B18B-252F-C2FA7D792719}"/>
              </a:ext>
            </a:extLst>
          </p:cNvPr>
          <p:cNvSpPr/>
          <p:nvPr/>
        </p:nvSpPr>
        <p:spPr>
          <a:xfrm>
            <a:off x="3437111" y="1268414"/>
            <a:ext cx="1531100" cy="243532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15" name="Rechteck 14">
            <a:extLst>
              <a:ext uri="{FF2B5EF4-FFF2-40B4-BE49-F238E27FC236}">
                <a16:creationId xmlns:a16="http://schemas.microsoft.com/office/drawing/2014/main" id="{F47C3BA0-F635-8AC9-45EB-C0C86E345BE9}"/>
              </a:ext>
            </a:extLst>
          </p:cNvPr>
          <p:cNvSpPr/>
          <p:nvPr/>
        </p:nvSpPr>
        <p:spPr>
          <a:xfrm>
            <a:off x="4968211" y="1268415"/>
            <a:ext cx="1531100" cy="243327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18" name="Rechteck 17">
            <a:extLst>
              <a:ext uri="{FF2B5EF4-FFF2-40B4-BE49-F238E27FC236}">
                <a16:creationId xmlns:a16="http://schemas.microsoft.com/office/drawing/2014/main" id="{AFAEF5E0-0673-15E6-5CA6-33C84AD3E34A}"/>
              </a:ext>
            </a:extLst>
          </p:cNvPr>
          <p:cNvSpPr/>
          <p:nvPr/>
        </p:nvSpPr>
        <p:spPr>
          <a:xfrm>
            <a:off x="8030412" y="1268415"/>
            <a:ext cx="1531100" cy="243327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19" name="Rechteck 18">
            <a:extLst>
              <a:ext uri="{FF2B5EF4-FFF2-40B4-BE49-F238E27FC236}">
                <a16:creationId xmlns:a16="http://schemas.microsoft.com/office/drawing/2014/main" id="{C8D0649C-34E5-7508-786E-E5232D687B34}"/>
              </a:ext>
            </a:extLst>
          </p:cNvPr>
          <p:cNvSpPr/>
          <p:nvPr/>
        </p:nvSpPr>
        <p:spPr>
          <a:xfrm>
            <a:off x="1906011"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Neuer Lead</a:t>
            </a:r>
          </a:p>
        </p:txBody>
      </p:sp>
      <p:sp>
        <p:nvSpPr>
          <p:cNvPr id="20" name="Rechteck 19">
            <a:extLst>
              <a:ext uri="{FF2B5EF4-FFF2-40B4-BE49-F238E27FC236}">
                <a16:creationId xmlns:a16="http://schemas.microsoft.com/office/drawing/2014/main" id="{0A3949C3-8FDC-F013-4CDB-385E5C11803F}"/>
              </a:ext>
            </a:extLst>
          </p:cNvPr>
          <p:cNvSpPr/>
          <p:nvPr/>
        </p:nvSpPr>
        <p:spPr>
          <a:xfrm>
            <a:off x="3437111"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Lead-Analyse</a:t>
            </a:r>
          </a:p>
        </p:txBody>
      </p:sp>
      <p:sp>
        <p:nvSpPr>
          <p:cNvPr id="26" name="Rechteck 25">
            <a:extLst>
              <a:ext uri="{FF2B5EF4-FFF2-40B4-BE49-F238E27FC236}">
                <a16:creationId xmlns:a16="http://schemas.microsoft.com/office/drawing/2014/main" id="{CF066B9A-7D58-C5EF-9030-295E9D6405A7}"/>
              </a:ext>
            </a:extLst>
          </p:cNvPr>
          <p:cNvSpPr/>
          <p:nvPr/>
        </p:nvSpPr>
        <p:spPr>
          <a:xfrm>
            <a:off x="4968211"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KI-</a:t>
            </a:r>
            <a:r>
              <a:rPr lang="de-DE" sz="1200" b="1" dirty="0" err="1">
                <a:solidFill>
                  <a:srgbClr val="44536F"/>
                </a:solidFill>
              </a:rPr>
              <a:t>Agents</a:t>
            </a:r>
            <a:endParaRPr lang="de-DE" sz="1200" b="1" dirty="0">
              <a:solidFill>
                <a:srgbClr val="44536F"/>
              </a:solidFill>
            </a:endParaRPr>
          </a:p>
        </p:txBody>
      </p:sp>
      <p:sp>
        <p:nvSpPr>
          <p:cNvPr id="28" name="Rechteck 27">
            <a:extLst>
              <a:ext uri="{FF2B5EF4-FFF2-40B4-BE49-F238E27FC236}">
                <a16:creationId xmlns:a16="http://schemas.microsoft.com/office/drawing/2014/main" id="{76516494-A38C-CFC0-AA3B-C894A501A4E8}"/>
              </a:ext>
            </a:extLst>
          </p:cNvPr>
          <p:cNvSpPr/>
          <p:nvPr/>
        </p:nvSpPr>
        <p:spPr>
          <a:xfrm>
            <a:off x="6499312" y="885826"/>
            <a:ext cx="1531100" cy="377564"/>
          </a:xfrm>
          <a:prstGeom prst="rect">
            <a:avLst/>
          </a:prstGeom>
          <a:solidFill>
            <a:schemeClr val="accent5">
              <a:lumMod val="20000"/>
              <a:lumOff val="80000"/>
            </a:schemeClr>
          </a:solidFill>
          <a:ln w="9525" cap="flat">
            <a:solidFill>
              <a:srgbClr val="43536F"/>
            </a:solidFill>
            <a:prstDash val="solid"/>
            <a:miter/>
          </a:ln>
        </p:spPr>
        <p:txBody>
          <a:bodyPr lIns="72000" rIns="72000" rtlCol="0" anchor="ctr"/>
          <a:lstStyle/>
          <a:p>
            <a:pPr algn="ctr"/>
            <a:r>
              <a:rPr lang="de-DE" sz="1200" b="1" dirty="0">
                <a:solidFill>
                  <a:srgbClr val="44536F"/>
                </a:solidFill>
              </a:rPr>
              <a:t>CRM-Lead-Update</a:t>
            </a:r>
          </a:p>
        </p:txBody>
      </p:sp>
      <p:sp>
        <p:nvSpPr>
          <p:cNvPr id="29" name="Rechteck 28">
            <a:extLst>
              <a:ext uri="{FF2B5EF4-FFF2-40B4-BE49-F238E27FC236}">
                <a16:creationId xmlns:a16="http://schemas.microsoft.com/office/drawing/2014/main" id="{16A511C2-ABAA-06F8-5529-5C31E4D1A8D1}"/>
              </a:ext>
            </a:extLst>
          </p:cNvPr>
          <p:cNvSpPr/>
          <p:nvPr/>
        </p:nvSpPr>
        <p:spPr>
          <a:xfrm>
            <a:off x="8030412" y="885826"/>
            <a:ext cx="1531100"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Lead-Follow-Up</a:t>
            </a:r>
          </a:p>
        </p:txBody>
      </p:sp>
      <p:pic>
        <p:nvPicPr>
          <p:cNvPr id="31" name="Grafik 30">
            <a:extLst>
              <a:ext uri="{FF2B5EF4-FFF2-40B4-BE49-F238E27FC236}">
                <a16:creationId xmlns:a16="http://schemas.microsoft.com/office/drawing/2014/main" id="{E9EA74B5-B77C-CB58-141C-A08B6F0FD73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61544" y="1991338"/>
            <a:ext cx="1020038" cy="1020038"/>
          </a:xfrm>
          <a:prstGeom prst="rect">
            <a:avLst/>
          </a:prstGeom>
        </p:spPr>
      </p:pic>
      <p:pic>
        <p:nvPicPr>
          <p:cNvPr id="34" name="Grafik 33">
            <a:extLst>
              <a:ext uri="{FF2B5EF4-FFF2-40B4-BE49-F238E27FC236}">
                <a16:creationId xmlns:a16="http://schemas.microsoft.com/office/drawing/2014/main" id="{55B891D7-987A-BA4E-4DEB-E74F89644A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17613" y="2120837"/>
            <a:ext cx="844042" cy="844042"/>
          </a:xfrm>
          <a:prstGeom prst="rect">
            <a:avLst/>
          </a:prstGeom>
        </p:spPr>
      </p:pic>
      <p:pic>
        <p:nvPicPr>
          <p:cNvPr id="35" name="Grafik 34">
            <a:extLst>
              <a:ext uri="{FF2B5EF4-FFF2-40B4-BE49-F238E27FC236}">
                <a16:creationId xmlns:a16="http://schemas.microsoft.com/office/drawing/2014/main" id="{28604621-FFAC-77AD-1CDA-737BFE333F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07847" y="2087743"/>
            <a:ext cx="888167" cy="888167"/>
          </a:xfrm>
          <a:prstGeom prst="rect">
            <a:avLst/>
          </a:prstGeom>
        </p:spPr>
      </p:pic>
      <p:pic>
        <p:nvPicPr>
          <p:cNvPr id="36" name="Grafik 35">
            <a:extLst>
              <a:ext uri="{FF2B5EF4-FFF2-40B4-BE49-F238E27FC236}">
                <a16:creationId xmlns:a16="http://schemas.microsoft.com/office/drawing/2014/main" id="{1638DC22-5A89-3D9C-7AF5-FC9F6ECB734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422517" y="2098775"/>
            <a:ext cx="866104" cy="866104"/>
          </a:xfrm>
          <a:prstGeom prst="rect">
            <a:avLst/>
          </a:prstGeom>
        </p:spPr>
      </p:pic>
      <p:sp>
        <p:nvSpPr>
          <p:cNvPr id="10" name="Rechteck 9">
            <a:extLst>
              <a:ext uri="{FF2B5EF4-FFF2-40B4-BE49-F238E27FC236}">
                <a16:creationId xmlns:a16="http://schemas.microsoft.com/office/drawing/2014/main" id="{DBA2FE7C-9442-98B5-0B41-19D30DD551B2}"/>
              </a:ext>
            </a:extLst>
          </p:cNvPr>
          <p:cNvSpPr/>
          <p:nvPr/>
        </p:nvSpPr>
        <p:spPr>
          <a:xfrm>
            <a:off x="1906011" y="4074231"/>
            <a:ext cx="2551834" cy="244835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11" name="Rechteck 10">
            <a:extLst>
              <a:ext uri="{FF2B5EF4-FFF2-40B4-BE49-F238E27FC236}">
                <a16:creationId xmlns:a16="http://schemas.microsoft.com/office/drawing/2014/main" id="{ADE42D1A-3CC7-FE35-F3B4-CD00B76FB906}"/>
              </a:ext>
            </a:extLst>
          </p:cNvPr>
          <p:cNvSpPr/>
          <p:nvPr/>
        </p:nvSpPr>
        <p:spPr>
          <a:xfrm>
            <a:off x="1906011" y="3696667"/>
            <a:ext cx="255183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Daten-Anreicherung</a:t>
            </a:r>
          </a:p>
        </p:txBody>
      </p:sp>
      <p:sp>
        <p:nvSpPr>
          <p:cNvPr id="12" name="Rechteck 11">
            <a:extLst>
              <a:ext uri="{FF2B5EF4-FFF2-40B4-BE49-F238E27FC236}">
                <a16:creationId xmlns:a16="http://schemas.microsoft.com/office/drawing/2014/main" id="{9D2B56A7-54C4-BCFE-5BD1-389641B666AE}"/>
              </a:ext>
            </a:extLst>
          </p:cNvPr>
          <p:cNvSpPr/>
          <p:nvPr/>
        </p:nvSpPr>
        <p:spPr>
          <a:xfrm>
            <a:off x="4457845" y="3696667"/>
            <a:ext cx="255183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Scoring</a:t>
            </a:r>
          </a:p>
        </p:txBody>
      </p:sp>
      <p:sp>
        <p:nvSpPr>
          <p:cNvPr id="13" name="Rechteck 12">
            <a:extLst>
              <a:ext uri="{FF2B5EF4-FFF2-40B4-BE49-F238E27FC236}">
                <a16:creationId xmlns:a16="http://schemas.microsoft.com/office/drawing/2014/main" id="{1083221F-388C-5C9C-7B52-4A92F5DC64E6}"/>
              </a:ext>
            </a:extLst>
          </p:cNvPr>
          <p:cNvSpPr/>
          <p:nvPr/>
        </p:nvSpPr>
        <p:spPr>
          <a:xfrm>
            <a:off x="7009679" y="3696667"/>
            <a:ext cx="255183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Personalisierung</a:t>
            </a:r>
          </a:p>
        </p:txBody>
      </p:sp>
      <p:sp>
        <p:nvSpPr>
          <p:cNvPr id="17" name="Rechteck 16">
            <a:extLst>
              <a:ext uri="{FF2B5EF4-FFF2-40B4-BE49-F238E27FC236}">
                <a16:creationId xmlns:a16="http://schemas.microsoft.com/office/drawing/2014/main" id="{90ADCF48-E1DE-92EB-BED6-D5F5D4368FD0}"/>
              </a:ext>
            </a:extLst>
          </p:cNvPr>
          <p:cNvSpPr/>
          <p:nvPr/>
        </p:nvSpPr>
        <p:spPr>
          <a:xfrm>
            <a:off x="4457845" y="4074231"/>
            <a:ext cx="2551834" cy="244835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21" name="Rechteck 20">
            <a:extLst>
              <a:ext uri="{FF2B5EF4-FFF2-40B4-BE49-F238E27FC236}">
                <a16:creationId xmlns:a16="http://schemas.microsoft.com/office/drawing/2014/main" id="{633436E9-62EA-AC4C-D93D-94808CA49C20}"/>
              </a:ext>
            </a:extLst>
          </p:cNvPr>
          <p:cNvSpPr/>
          <p:nvPr/>
        </p:nvSpPr>
        <p:spPr>
          <a:xfrm>
            <a:off x="7009678" y="4074231"/>
            <a:ext cx="2551834" cy="244835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pic>
        <p:nvPicPr>
          <p:cNvPr id="22" name="Grafik 21">
            <a:extLst>
              <a:ext uri="{FF2B5EF4-FFF2-40B4-BE49-F238E27FC236}">
                <a16:creationId xmlns:a16="http://schemas.microsoft.com/office/drawing/2014/main" id="{2B1FDB02-8CF2-75AB-3246-8FD604DD6EE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47532" y="4854321"/>
            <a:ext cx="888167" cy="888167"/>
          </a:xfrm>
          <a:prstGeom prst="rect">
            <a:avLst/>
          </a:prstGeom>
        </p:spPr>
      </p:pic>
      <p:pic>
        <p:nvPicPr>
          <p:cNvPr id="23" name="Grafik 22">
            <a:extLst>
              <a:ext uri="{FF2B5EF4-FFF2-40B4-BE49-F238E27FC236}">
                <a16:creationId xmlns:a16="http://schemas.microsoft.com/office/drawing/2014/main" id="{FFAFDE05-D026-DFF3-729D-F44ACA6B345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671561" y="4836471"/>
            <a:ext cx="888167" cy="888167"/>
          </a:xfrm>
          <a:prstGeom prst="rect">
            <a:avLst/>
          </a:prstGeom>
        </p:spPr>
      </p:pic>
      <p:pic>
        <p:nvPicPr>
          <p:cNvPr id="24" name="Grafik 23">
            <a:extLst>
              <a:ext uri="{FF2B5EF4-FFF2-40B4-BE49-F238E27FC236}">
                <a16:creationId xmlns:a16="http://schemas.microsoft.com/office/drawing/2014/main" id="{89761630-E9B4-5BAE-EF1D-214FCCFCA412}"/>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796014" y="4797594"/>
            <a:ext cx="927044" cy="927044"/>
          </a:xfrm>
          <a:prstGeom prst="rect">
            <a:avLst/>
          </a:prstGeom>
        </p:spPr>
      </p:pic>
      <p:pic>
        <p:nvPicPr>
          <p:cNvPr id="25" name="Grafik 24">
            <a:extLst>
              <a:ext uri="{FF2B5EF4-FFF2-40B4-BE49-F238E27FC236}">
                <a16:creationId xmlns:a16="http://schemas.microsoft.com/office/drawing/2014/main" id="{D2799785-A436-CF32-C89E-FFFFA1E8973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89250" y="2087742"/>
            <a:ext cx="888167" cy="888167"/>
          </a:xfrm>
          <a:prstGeom prst="rect">
            <a:avLst/>
          </a:prstGeom>
        </p:spPr>
      </p:pic>
      <p:pic>
        <p:nvPicPr>
          <p:cNvPr id="51" name="Grafik 50" descr="Ein Bild, das Text, Screenshot, Kreis, Schrift enthält.&#10;&#10;KI-generierte Inhalte können fehlerhaft sein.">
            <a:extLst>
              <a:ext uri="{FF2B5EF4-FFF2-40B4-BE49-F238E27FC236}">
                <a16:creationId xmlns:a16="http://schemas.microsoft.com/office/drawing/2014/main" id="{6A5EAEDD-2EEB-454B-9E79-AD66FD708291}"/>
              </a:ext>
            </a:extLst>
          </p:cNvPr>
          <p:cNvPicPr>
            <a:picLocks noChangeAspect="1"/>
          </p:cNvPicPr>
          <p:nvPr/>
        </p:nvPicPr>
        <p:blipFill>
          <a:blip r:embed="rId20">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2"/>
            <a:ext cx="1220400" cy="1502285"/>
          </a:xfrm>
          <a:prstGeom prst="rect">
            <a:avLst/>
          </a:prstGeom>
        </p:spPr>
      </p:pic>
    </p:spTree>
    <p:extLst>
      <p:ext uri="{BB962C8B-B14F-4D97-AF65-F5344CB8AC3E}">
        <p14:creationId xmlns:p14="http://schemas.microsoft.com/office/powerpoint/2010/main" val="467584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83</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Leads qualifizieren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Leadqualifizierung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Leads qualifizieren</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48853"/>
            <a:ext cx="7650855" cy="463681"/>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Vom neugierigen Lead zum </a:t>
            </a:r>
            <a:br>
              <a:rPr lang="de-DE" sz="1000" b="1" dirty="0">
                <a:solidFill>
                  <a:schemeClr val="tx1"/>
                </a:solidFill>
              </a:rPr>
            </a:br>
            <a:r>
              <a:rPr lang="de-DE" sz="1000" b="1" dirty="0">
                <a:solidFill>
                  <a:schemeClr val="tx1"/>
                </a:solidFill>
              </a:rPr>
              <a:t>kaufbereiten Interessenten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wie Du Leads zu Interessenten qualifizierst.</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09701"/>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Termine vereinbaren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Bedarf wecken und verstärken</a:t>
            </a:r>
          </a:p>
          <a:p>
            <a:pPr algn="ctr">
              <a:spcBef>
                <a:spcPts val="600"/>
              </a:spcBef>
            </a:pPr>
            <a:r>
              <a:rPr lang="de-DE" sz="1000" dirty="0">
                <a:solidFill>
                  <a:schemeClr val="tx1"/>
                </a:solidFill>
              </a:rPr>
              <a:t>Ideen geben und Lösungen anbieten</a:t>
            </a:r>
          </a:p>
          <a:p>
            <a:pPr algn="ctr">
              <a:spcBef>
                <a:spcPts val="600"/>
              </a:spcBef>
            </a:pPr>
            <a:r>
              <a:rPr lang="de-DE" sz="1000" dirty="0">
                <a:solidFill>
                  <a:schemeClr val="tx1"/>
                </a:solidFill>
              </a:rPr>
              <a:t>Glaubwürdigkeit und Vertrauen aufbauen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ctr"/>
          <a:lstStyle/>
          <a:p>
            <a:pPr algn="ctr">
              <a:spcBef>
                <a:spcPts val="600"/>
              </a:spcBef>
            </a:pPr>
            <a:r>
              <a:rPr lang="de-DE" sz="1000" dirty="0">
                <a:solidFill>
                  <a:schemeClr val="tx1"/>
                </a:solidFill>
              </a:rPr>
              <a:t>KI-Automatisierungen</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Qualifizierungs-</a:t>
            </a:r>
            <a:br>
              <a:rPr lang="de-DE" sz="1000" dirty="0">
                <a:solidFill>
                  <a:schemeClr val="tx1"/>
                </a:solidFill>
              </a:rPr>
            </a:br>
            <a:r>
              <a:rPr lang="de-DE" sz="1000" dirty="0">
                <a:solidFill>
                  <a:schemeClr val="tx1"/>
                </a:solidFill>
              </a:rPr>
              <a:t>Anrufe</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Follow-Up-</a:t>
            </a:r>
            <a:br>
              <a:rPr lang="de-DE" sz="1000" dirty="0">
                <a:solidFill>
                  <a:schemeClr val="tx1"/>
                </a:solidFill>
              </a:rPr>
            </a:br>
            <a:r>
              <a:rPr lang="de-DE" sz="1000" dirty="0">
                <a:solidFill>
                  <a:schemeClr val="tx1"/>
                </a:solidFill>
              </a:rPr>
              <a:t>Content </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Follow-Up-</a:t>
            </a:r>
            <a:br>
              <a:rPr lang="de-DE" sz="1000" dirty="0">
                <a:solidFill>
                  <a:schemeClr val="tx1"/>
                </a:solidFill>
              </a:rPr>
            </a:br>
            <a:r>
              <a:rPr lang="de-DE" sz="1000" dirty="0">
                <a:solidFill>
                  <a:schemeClr val="tx1"/>
                </a:solidFill>
              </a:rPr>
              <a:t>Kampagnen</a:t>
            </a: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E-Mail-</a:t>
            </a:r>
            <a:br>
              <a:rPr lang="de-DE" sz="1000" dirty="0">
                <a:solidFill>
                  <a:schemeClr val="tx1"/>
                </a:solidFill>
              </a:rPr>
            </a:br>
            <a:r>
              <a:rPr lang="de-DE" sz="1000" dirty="0">
                <a:solidFill>
                  <a:schemeClr val="tx1"/>
                </a:solidFill>
              </a:rPr>
              <a:t>Newsletter</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Anfrage-</a:t>
            </a:r>
            <a:br>
              <a:rPr lang="de-DE" sz="1000" dirty="0">
                <a:solidFill>
                  <a:schemeClr val="tx1"/>
                </a:solidFill>
              </a:rPr>
            </a:br>
            <a:r>
              <a:rPr lang="de-DE" sz="1000" dirty="0">
                <a:solidFill>
                  <a:schemeClr val="tx1"/>
                </a:solidFill>
              </a:rPr>
              <a:t>Systeme</a:t>
            </a:r>
          </a:p>
        </p:txBody>
      </p:sp>
      <p:sp>
        <p:nvSpPr>
          <p:cNvPr id="15" name="Rechteck 14">
            <a:extLst>
              <a:ext uri="{FF2B5EF4-FFF2-40B4-BE49-F238E27FC236}">
                <a16:creationId xmlns:a16="http://schemas.microsoft.com/office/drawing/2014/main" id="{FE270919-5690-8B96-2CF5-05D2E203FDC8}"/>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97E044C5-DCF2-73D8-B2DF-28CA3985BF2F}"/>
              </a:ext>
            </a:extLst>
          </p:cNvPr>
          <p:cNvSpPr/>
          <p:nvPr/>
        </p:nvSpPr>
        <p:spPr>
          <a:xfrm>
            <a:off x="5745164"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Keine aktive</a:t>
            </a:r>
            <a:br>
              <a:rPr lang="de-DE" sz="1000" dirty="0">
                <a:solidFill>
                  <a:schemeClr val="tx1"/>
                </a:solidFill>
              </a:rPr>
            </a:br>
            <a:r>
              <a:rPr lang="de-DE" sz="1000" dirty="0">
                <a:solidFill>
                  <a:schemeClr val="tx1"/>
                </a:solidFill>
              </a:rPr>
              <a:t>Lead-Qualifizierung</a:t>
            </a:r>
          </a:p>
        </p:txBody>
      </p:sp>
      <p:sp>
        <p:nvSpPr>
          <p:cNvPr id="8" name="Rechteck 7">
            <a:extLst>
              <a:ext uri="{FF2B5EF4-FFF2-40B4-BE49-F238E27FC236}">
                <a16:creationId xmlns:a16="http://schemas.microsoft.com/office/drawing/2014/main" id="{6F337AB6-F577-DD44-469A-090C1161C9A9}"/>
              </a:ext>
            </a:extLst>
          </p:cNvPr>
          <p:cNvSpPr/>
          <p:nvPr/>
        </p:nvSpPr>
        <p:spPr>
          <a:xfrm>
            <a:off x="5745164"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2" name="Rechteck 11">
            <a:extLst>
              <a:ext uri="{FF2B5EF4-FFF2-40B4-BE49-F238E27FC236}">
                <a16:creationId xmlns:a16="http://schemas.microsoft.com/office/drawing/2014/main" id="{876604A0-EA17-D566-4700-3CA2326A2711}"/>
              </a:ext>
            </a:extLst>
          </p:cNvPr>
          <p:cNvSpPr/>
          <p:nvPr/>
        </p:nvSpPr>
        <p:spPr>
          <a:xfrm>
            <a:off x="7653339" y="1344297"/>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Kaufbereite Leads </a:t>
            </a:r>
            <a:br>
              <a:rPr lang="de-DE" sz="1000" dirty="0">
                <a:solidFill>
                  <a:schemeClr val="tx1"/>
                </a:solidFill>
              </a:rPr>
            </a:br>
            <a:r>
              <a:rPr lang="de-DE" sz="1000" dirty="0">
                <a:solidFill>
                  <a:schemeClr val="tx1"/>
                </a:solidFill>
              </a:rPr>
              <a:t>schnell erkennen</a:t>
            </a:r>
          </a:p>
        </p:txBody>
      </p:sp>
      <p:sp>
        <p:nvSpPr>
          <p:cNvPr id="16" name="Rechteck 15">
            <a:extLst>
              <a:ext uri="{FF2B5EF4-FFF2-40B4-BE49-F238E27FC236}">
                <a16:creationId xmlns:a16="http://schemas.microsoft.com/office/drawing/2014/main" id="{B316DAB6-C038-5304-5055-C21A6CE8607B}"/>
              </a:ext>
            </a:extLst>
          </p:cNvPr>
          <p:cNvSpPr/>
          <p:nvPr/>
        </p:nvSpPr>
        <p:spPr>
          <a:xfrm>
            <a:off x="7653339" y="885824"/>
            <a:ext cx="1908175" cy="45608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7" name="Rechteck 16">
            <a:extLst>
              <a:ext uri="{FF2B5EF4-FFF2-40B4-BE49-F238E27FC236}">
                <a16:creationId xmlns:a16="http://schemas.microsoft.com/office/drawing/2014/main" id="{776C9EED-0FFB-7B2C-788A-37BD0B462D38}"/>
              </a:ext>
            </a:extLst>
          </p:cNvPr>
          <p:cNvSpPr/>
          <p:nvPr/>
        </p:nvSpPr>
        <p:spPr>
          <a:xfrm>
            <a:off x="5745164"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Leads werden </a:t>
            </a:r>
            <a:br>
              <a:rPr lang="de-DE" sz="1000" dirty="0">
                <a:solidFill>
                  <a:schemeClr val="tx1"/>
                </a:solidFill>
              </a:rPr>
            </a:br>
            <a:r>
              <a:rPr lang="de-DE" sz="1000" dirty="0">
                <a:solidFill>
                  <a:schemeClr val="tx1"/>
                </a:solidFill>
              </a:rPr>
              <a:t>falsch behandelt</a:t>
            </a:r>
          </a:p>
        </p:txBody>
      </p:sp>
      <p:sp>
        <p:nvSpPr>
          <p:cNvPr id="18" name="Rechteck 17">
            <a:extLst>
              <a:ext uri="{FF2B5EF4-FFF2-40B4-BE49-F238E27FC236}">
                <a16:creationId xmlns:a16="http://schemas.microsoft.com/office/drawing/2014/main" id="{9FECAED9-15F5-D161-E681-67E9FC079BC2}"/>
              </a:ext>
            </a:extLst>
          </p:cNvPr>
          <p:cNvSpPr/>
          <p:nvPr/>
        </p:nvSpPr>
        <p:spPr>
          <a:xfrm>
            <a:off x="5745164"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Leads </a:t>
            </a:r>
            <a:br>
              <a:rPr lang="de-DE" sz="1000" dirty="0">
                <a:solidFill>
                  <a:schemeClr val="tx1"/>
                </a:solidFill>
              </a:rPr>
            </a:br>
            <a:r>
              <a:rPr lang="de-DE" sz="1000" dirty="0">
                <a:solidFill>
                  <a:schemeClr val="tx1"/>
                </a:solidFill>
              </a:rPr>
              <a:t>gehen verloren</a:t>
            </a:r>
          </a:p>
        </p:txBody>
      </p:sp>
      <p:sp>
        <p:nvSpPr>
          <p:cNvPr id="19" name="Rechteck 18">
            <a:extLst>
              <a:ext uri="{FF2B5EF4-FFF2-40B4-BE49-F238E27FC236}">
                <a16:creationId xmlns:a16="http://schemas.microsoft.com/office/drawing/2014/main" id="{37044C61-0603-9DE9-B3DC-9FB0C3F055D8}"/>
              </a:ext>
            </a:extLst>
          </p:cNvPr>
          <p:cNvSpPr/>
          <p:nvPr/>
        </p:nvSpPr>
        <p:spPr>
          <a:xfrm>
            <a:off x="5745164"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Zu wenig </a:t>
            </a:r>
            <a:br>
              <a:rPr lang="de-DE" sz="1000" dirty="0">
                <a:solidFill>
                  <a:schemeClr val="tx1"/>
                </a:solidFill>
              </a:rPr>
            </a:br>
            <a:r>
              <a:rPr lang="de-DE" sz="1000" dirty="0">
                <a:solidFill>
                  <a:schemeClr val="tx1"/>
                </a:solidFill>
              </a:rPr>
              <a:t>Verkaufs-Chancen</a:t>
            </a:r>
          </a:p>
        </p:txBody>
      </p:sp>
      <p:sp>
        <p:nvSpPr>
          <p:cNvPr id="21" name="Rechteck 20">
            <a:extLst>
              <a:ext uri="{FF2B5EF4-FFF2-40B4-BE49-F238E27FC236}">
                <a16:creationId xmlns:a16="http://schemas.microsoft.com/office/drawing/2014/main" id="{553B848B-01F4-6988-A934-57AAB31B05AB}"/>
              </a:ext>
            </a:extLst>
          </p:cNvPr>
          <p:cNvSpPr/>
          <p:nvPr/>
        </p:nvSpPr>
        <p:spPr>
          <a:xfrm>
            <a:off x="7653339" y="2169479"/>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Automatisierte Qualifizierungs-Systeme</a:t>
            </a:r>
          </a:p>
        </p:txBody>
      </p:sp>
      <p:sp>
        <p:nvSpPr>
          <p:cNvPr id="22" name="Rechteck 21">
            <a:extLst>
              <a:ext uri="{FF2B5EF4-FFF2-40B4-BE49-F238E27FC236}">
                <a16:creationId xmlns:a16="http://schemas.microsoft.com/office/drawing/2014/main" id="{0F2C69D1-EC3A-9D34-A58B-90E483FDF9B7}"/>
              </a:ext>
            </a:extLst>
          </p:cNvPr>
          <p:cNvSpPr/>
          <p:nvPr/>
        </p:nvSpPr>
        <p:spPr>
          <a:xfrm>
            <a:off x="7653339" y="2994660"/>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Leads </a:t>
            </a:r>
            <a:br>
              <a:rPr lang="de-DE" sz="1000" dirty="0">
                <a:solidFill>
                  <a:schemeClr val="tx1"/>
                </a:solidFill>
              </a:rPr>
            </a:br>
            <a:r>
              <a:rPr lang="de-DE" sz="1000" dirty="0">
                <a:solidFill>
                  <a:schemeClr val="tx1"/>
                </a:solidFill>
              </a:rPr>
              <a:t>langfristig bearbeiten</a:t>
            </a:r>
          </a:p>
        </p:txBody>
      </p:sp>
      <p:sp>
        <p:nvSpPr>
          <p:cNvPr id="23" name="Rechteck 22">
            <a:extLst>
              <a:ext uri="{FF2B5EF4-FFF2-40B4-BE49-F238E27FC236}">
                <a16:creationId xmlns:a16="http://schemas.microsoft.com/office/drawing/2014/main" id="{677396F4-622C-F20F-C547-68155B78B555}"/>
              </a:ext>
            </a:extLst>
          </p:cNvPr>
          <p:cNvSpPr/>
          <p:nvPr/>
        </p:nvSpPr>
        <p:spPr>
          <a:xfrm>
            <a:off x="7653339" y="3819842"/>
            <a:ext cx="1908175" cy="825182"/>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Täglich neue </a:t>
            </a:r>
            <a:br>
              <a:rPr lang="de-DE" sz="1000" dirty="0">
                <a:solidFill>
                  <a:schemeClr val="tx1"/>
                </a:solidFill>
              </a:rPr>
            </a:br>
            <a:r>
              <a:rPr lang="de-DE" sz="1000" dirty="0">
                <a:solidFill>
                  <a:schemeClr val="tx1"/>
                </a:solidFill>
              </a:rPr>
              <a:t>Verkaufs-Chancen</a:t>
            </a:r>
          </a:p>
        </p:txBody>
      </p:sp>
      <p:pic>
        <p:nvPicPr>
          <p:cNvPr id="25" name="Grafik 24" descr="Ein Bild, das Text, Screenshot, Kreis, Schrift enthält.&#10;&#10;KI-generierte Inhalte können fehlerhaft sein.">
            <a:extLst>
              <a:ext uri="{FF2B5EF4-FFF2-40B4-BE49-F238E27FC236}">
                <a16:creationId xmlns:a16="http://schemas.microsoft.com/office/drawing/2014/main" id="{5384EF55-F5FB-9928-897D-62597FC14489}"/>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1"/>
            <a:ext cx="1220400" cy="1502286"/>
          </a:xfrm>
          <a:prstGeom prst="rect">
            <a:avLst/>
          </a:prstGeom>
        </p:spPr>
      </p:pic>
    </p:spTree>
    <p:extLst>
      <p:ext uri="{BB962C8B-B14F-4D97-AF65-F5344CB8AC3E}">
        <p14:creationId xmlns:p14="http://schemas.microsoft.com/office/powerpoint/2010/main" val="17932975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205D2B26-6459-4203-BC0E-0DCD277278C6}"/>
              </a:ext>
            </a:extLst>
          </p:cNvPr>
          <p:cNvSpPr/>
          <p:nvPr/>
        </p:nvSpPr>
        <p:spPr>
          <a:xfrm>
            <a:off x="1910659" y="885826"/>
            <a:ext cx="7650853" cy="5278800"/>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84</a:t>
            </a:fld>
            <a:endParaRPr/>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Speed </a:t>
            </a:r>
            <a:r>
              <a:rPr lang="de-DE" dirty="0" err="1"/>
              <a:t>to</a:t>
            </a:r>
            <a:r>
              <a:rPr lang="de-DE" dirty="0"/>
              <a:t> Lead</a:t>
            </a:r>
          </a:p>
        </p:txBody>
      </p:sp>
      <p:pic>
        <p:nvPicPr>
          <p:cNvPr id="26" name="Grafik 25">
            <a:extLst>
              <a:ext uri="{FF2B5EF4-FFF2-40B4-BE49-F238E27FC236}">
                <a16:creationId xmlns:a16="http://schemas.microsoft.com/office/drawing/2014/main" id="{B8023DE6-F18E-1947-8582-7C792995D0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E2A1FAD4-0DEF-AABA-6E41-8CE680A8DC63}"/>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13" name="Rechteck 12">
            <a:extLst>
              <a:ext uri="{FF2B5EF4-FFF2-40B4-BE49-F238E27FC236}">
                <a16:creationId xmlns:a16="http://schemas.microsoft.com/office/drawing/2014/main" id="{CD96437B-6F25-450A-68F3-D2AC89B9E343}"/>
              </a:ext>
            </a:extLst>
          </p:cNvPr>
          <p:cNvSpPr/>
          <p:nvPr/>
        </p:nvSpPr>
        <p:spPr>
          <a:xfrm>
            <a:off x="1912983" y="885826"/>
            <a:ext cx="7648529" cy="37756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Speed </a:t>
            </a:r>
            <a:r>
              <a:rPr lang="de-DE" sz="1200" b="1" dirty="0" err="1">
                <a:solidFill>
                  <a:srgbClr val="44536F"/>
                </a:solidFill>
              </a:rPr>
              <a:t>to</a:t>
            </a:r>
            <a:r>
              <a:rPr lang="de-DE" sz="1200" b="1" dirty="0">
                <a:solidFill>
                  <a:srgbClr val="44536F"/>
                </a:solidFill>
              </a:rPr>
              <a:t> Lead</a:t>
            </a:r>
          </a:p>
        </p:txBody>
      </p:sp>
      <p:sp>
        <p:nvSpPr>
          <p:cNvPr id="14" name="Textfeld 13">
            <a:extLst>
              <a:ext uri="{FF2B5EF4-FFF2-40B4-BE49-F238E27FC236}">
                <a16:creationId xmlns:a16="http://schemas.microsoft.com/office/drawing/2014/main" id="{B1A958C2-E620-D0CF-A256-486CF370DED7}"/>
              </a:ext>
            </a:extLst>
          </p:cNvPr>
          <p:cNvSpPr txBox="1"/>
          <p:nvPr/>
        </p:nvSpPr>
        <p:spPr>
          <a:xfrm rot="16200000">
            <a:off x="7009693" y="3690490"/>
            <a:ext cx="4802703" cy="185049"/>
          </a:xfrm>
          <a:prstGeom prst="rect">
            <a:avLst/>
          </a:prstGeom>
          <a:noFill/>
        </p:spPr>
        <p:txBody>
          <a:bodyPr wrap="none" lIns="72000" tIns="72000" rIns="72000" bIns="72000" rtlCol="0">
            <a:noAutofit/>
          </a:bodyPr>
          <a:lstStyle/>
          <a:p>
            <a:pPr>
              <a:spcBef>
                <a:spcPts val="600"/>
              </a:spcBef>
            </a:pPr>
            <a:r>
              <a:rPr lang="de-DE" sz="700" dirty="0">
                <a:solidFill>
                  <a:srgbClr val="44536F"/>
                </a:solidFill>
              </a:rPr>
              <a:t>Quelle: https://www.business2community.com/</a:t>
            </a:r>
            <a:r>
              <a:rPr lang="de-DE" sz="700" dirty="0" err="1">
                <a:solidFill>
                  <a:srgbClr val="44536F"/>
                </a:solidFill>
              </a:rPr>
              <a:t>sales</a:t>
            </a:r>
            <a:r>
              <a:rPr lang="de-DE" sz="700" dirty="0">
                <a:solidFill>
                  <a:srgbClr val="44536F"/>
                </a:solidFill>
              </a:rPr>
              <a:t>-management/19-facts-about-lead-response-times-02369046</a:t>
            </a:r>
          </a:p>
        </p:txBody>
      </p:sp>
      <p:pic>
        <p:nvPicPr>
          <p:cNvPr id="1028" name="Picture 4" descr="speed to lead statistics - 21x more effective">
            <a:extLst>
              <a:ext uri="{FF2B5EF4-FFF2-40B4-BE49-F238E27FC236}">
                <a16:creationId xmlns:a16="http://schemas.microsoft.com/office/drawing/2014/main" id="{4CE80810-3291-8E07-B467-8B0CB92A3B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3826" y="1413704"/>
            <a:ext cx="5196697" cy="4593765"/>
          </a:xfrm>
          <a:prstGeom prst="rect">
            <a:avLst/>
          </a:prstGeom>
          <a:noFill/>
          <a:extLst>
            <a:ext uri="{909E8E84-426E-40DD-AFC4-6F175D3DCCD1}">
              <a14:hiddenFill xmlns:a14="http://schemas.microsoft.com/office/drawing/2010/main">
                <a:solidFill>
                  <a:srgbClr val="FFFFFF"/>
                </a:solidFill>
              </a14:hiddenFill>
            </a:ext>
          </a:extLst>
        </p:spPr>
      </p:pic>
      <p:sp>
        <p:nvSpPr>
          <p:cNvPr id="15" name="Rechteck 14">
            <a:extLst>
              <a:ext uri="{FF2B5EF4-FFF2-40B4-BE49-F238E27FC236}">
                <a16:creationId xmlns:a16="http://schemas.microsoft.com/office/drawing/2014/main" id="{0C226D97-D82B-3FAD-A033-E8E27B67FACD}"/>
              </a:ext>
            </a:extLst>
          </p:cNvPr>
          <p:cNvSpPr/>
          <p:nvPr/>
        </p:nvSpPr>
        <p:spPr>
          <a:xfrm>
            <a:off x="1909072" y="6164625"/>
            <a:ext cx="7650853" cy="360000"/>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Wie schnell werden neue Leads in deinem Unternehmen angerufen?</a:t>
            </a:r>
          </a:p>
        </p:txBody>
      </p:sp>
      <p:sp>
        <p:nvSpPr>
          <p:cNvPr id="3" name="Titel 25">
            <a:extLst>
              <a:ext uri="{FF2B5EF4-FFF2-40B4-BE49-F238E27FC236}">
                <a16:creationId xmlns:a16="http://schemas.microsoft.com/office/drawing/2014/main" id="{9572C3FB-208E-4637-2124-03A559BD6493}"/>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Leadqualifizierung</a:t>
            </a:r>
          </a:p>
        </p:txBody>
      </p:sp>
      <p:pic>
        <p:nvPicPr>
          <p:cNvPr id="7" name="Grafik 6" descr="Ein Bild, das Text, Screenshot, Kreis, Schrift enthält.&#10;&#10;KI-generierte Inhalte können fehlerhaft sein.">
            <a:extLst>
              <a:ext uri="{FF2B5EF4-FFF2-40B4-BE49-F238E27FC236}">
                <a16:creationId xmlns:a16="http://schemas.microsoft.com/office/drawing/2014/main" id="{0E496491-C739-FD7F-131D-560548AE88C1}"/>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1"/>
            <a:ext cx="1220400" cy="1502286"/>
          </a:xfrm>
          <a:prstGeom prst="rect">
            <a:avLst/>
          </a:prstGeom>
        </p:spPr>
      </p:pic>
    </p:spTree>
    <p:extLst>
      <p:ext uri="{BB962C8B-B14F-4D97-AF65-F5344CB8AC3E}">
        <p14:creationId xmlns:p14="http://schemas.microsoft.com/office/powerpoint/2010/main" val="10690066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BB7B12E7-4788-45C3-7D0E-93B6BBE27FD7}"/>
              </a:ext>
            </a:extLst>
          </p:cNvPr>
          <p:cNvSpPr/>
          <p:nvPr/>
        </p:nvSpPr>
        <p:spPr>
          <a:xfrm>
            <a:off x="4460941" y="1651001"/>
            <a:ext cx="2550286" cy="4873624"/>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15" name="Rechteck 14">
            <a:extLst>
              <a:ext uri="{FF2B5EF4-FFF2-40B4-BE49-F238E27FC236}">
                <a16:creationId xmlns:a16="http://schemas.microsoft.com/office/drawing/2014/main" id="{CCD4DDE0-9DFA-05D5-D0FB-AD174620F674}"/>
              </a:ext>
            </a:extLst>
          </p:cNvPr>
          <p:cNvSpPr/>
          <p:nvPr/>
        </p:nvSpPr>
        <p:spPr>
          <a:xfrm>
            <a:off x="7011227" y="1651001"/>
            <a:ext cx="2550286" cy="4873624"/>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85</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Aktive Leadqualifizierung mit Zoho</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6" name="Rechteck 15">
            <a:extLst>
              <a:ext uri="{FF2B5EF4-FFF2-40B4-BE49-F238E27FC236}">
                <a16:creationId xmlns:a16="http://schemas.microsoft.com/office/drawing/2014/main" id="{05B6C6F0-7A39-FAA1-25AD-FEE0530A84B4}"/>
              </a:ext>
            </a:extLst>
          </p:cNvPr>
          <p:cNvSpPr/>
          <p:nvPr/>
        </p:nvSpPr>
        <p:spPr>
          <a:xfrm>
            <a:off x="1912983" y="885826"/>
            <a:ext cx="7648529"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Aktive Leadqualifizierung</a:t>
            </a:r>
          </a:p>
        </p:txBody>
      </p:sp>
      <p:sp>
        <p:nvSpPr>
          <p:cNvPr id="5" name="Rechteck 4">
            <a:extLst>
              <a:ext uri="{FF2B5EF4-FFF2-40B4-BE49-F238E27FC236}">
                <a16:creationId xmlns:a16="http://schemas.microsoft.com/office/drawing/2014/main" id="{E01A2635-55A6-EA18-CD35-15A08AAAB6AC}"/>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8" name="Rechteck 7">
            <a:extLst>
              <a:ext uri="{FF2B5EF4-FFF2-40B4-BE49-F238E27FC236}">
                <a16:creationId xmlns:a16="http://schemas.microsoft.com/office/drawing/2014/main" id="{0CE28814-59C7-1418-F524-47574F6D301C}"/>
              </a:ext>
            </a:extLst>
          </p:cNvPr>
          <p:cNvSpPr/>
          <p:nvPr/>
        </p:nvSpPr>
        <p:spPr>
          <a:xfrm>
            <a:off x="1910650" y="1268413"/>
            <a:ext cx="2549510" cy="38258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Telefon-Anruf</a:t>
            </a:r>
          </a:p>
        </p:txBody>
      </p:sp>
      <p:sp>
        <p:nvSpPr>
          <p:cNvPr id="12" name="Rechteck 11">
            <a:extLst>
              <a:ext uri="{FF2B5EF4-FFF2-40B4-BE49-F238E27FC236}">
                <a16:creationId xmlns:a16="http://schemas.microsoft.com/office/drawing/2014/main" id="{3554ECCC-DCB5-B5D8-ED9D-6AF0811FED0A}"/>
              </a:ext>
            </a:extLst>
          </p:cNvPr>
          <p:cNvSpPr/>
          <p:nvPr/>
        </p:nvSpPr>
        <p:spPr>
          <a:xfrm>
            <a:off x="1910655" y="1651001"/>
            <a:ext cx="2550286" cy="4873624"/>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22" name="Abgerundetes Rechteck 21">
            <a:extLst>
              <a:ext uri="{FF2B5EF4-FFF2-40B4-BE49-F238E27FC236}">
                <a16:creationId xmlns:a16="http://schemas.microsoft.com/office/drawing/2014/main" id="{EB30771F-946D-8A13-2CDA-C7055D4FFD6B}"/>
              </a:ext>
            </a:extLst>
          </p:cNvPr>
          <p:cNvSpPr/>
          <p:nvPr/>
        </p:nvSpPr>
        <p:spPr>
          <a:xfrm>
            <a:off x="2043476" y="4872312"/>
            <a:ext cx="2293642" cy="625978"/>
          </a:xfrm>
          <a:prstGeom prst="roundRect">
            <a:avLst>
              <a:gd name="adj" fmla="val 7568"/>
            </a:avLst>
          </a:prstGeom>
          <a:solidFill>
            <a:schemeClr val="accent5">
              <a:lumMod val="20000"/>
              <a:lumOff val="80000"/>
            </a:schemeClr>
          </a:solidFill>
          <a:ln w="10386" cap="flat">
            <a:solidFill>
              <a:schemeClr val="bg1">
                <a:lumMod val="50000"/>
              </a:schemeClr>
            </a:solidFill>
            <a:prstDash val="solid"/>
            <a:miter/>
          </a:ln>
        </p:spPr>
        <p:txBody>
          <a:bodyPr vert="horz" rtlCol="0" anchor="ctr"/>
          <a:lstStyle/>
          <a:p>
            <a:pPr algn="ctr"/>
            <a:r>
              <a:rPr lang="de-DE" sz="1200" b="1" dirty="0">
                <a:solidFill>
                  <a:srgbClr val="012F5F"/>
                </a:solidFill>
              </a:rPr>
              <a:t>Persönlicher-Anruf</a:t>
            </a:r>
          </a:p>
        </p:txBody>
      </p:sp>
      <p:sp>
        <p:nvSpPr>
          <p:cNvPr id="3" name="Rechteck 2">
            <a:extLst>
              <a:ext uri="{FF2B5EF4-FFF2-40B4-BE49-F238E27FC236}">
                <a16:creationId xmlns:a16="http://schemas.microsoft.com/office/drawing/2014/main" id="{59D09412-F5BD-A920-3FFB-5E420E5174BD}"/>
              </a:ext>
            </a:extLst>
          </p:cNvPr>
          <p:cNvSpPr/>
          <p:nvPr/>
        </p:nvSpPr>
        <p:spPr>
          <a:xfrm>
            <a:off x="4460160" y="1268413"/>
            <a:ext cx="2549510" cy="38258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WhatsApp-Nachricht</a:t>
            </a:r>
          </a:p>
        </p:txBody>
      </p:sp>
      <p:sp>
        <p:nvSpPr>
          <p:cNvPr id="7" name="Rechteck 6">
            <a:extLst>
              <a:ext uri="{FF2B5EF4-FFF2-40B4-BE49-F238E27FC236}">
                <a16:creationId xmlns:a16="http://schemas.microsoft.com/office/drawing/2014/main" id="{859E2E1B-4DD0-8CA3-E21C-6838139E63D1}"/>
              </a:ext>
            </a:extLst>
          </p:cNvPr>
          <p:cNvSpPr/>
          <p:nvPr/>
        </p:nvSpPr>
        <p:spPr>
          <a:xfrm>
            <a:off x="7009670" y="1268413"/>
            <a:ext cx="2549510" cy="38258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E-Mail</a:t>
            </a:r>
          </a:p>
        </p:txBody>
      </p:sp>
      <p:sp>
        <p:nvSpPr>
          <p:cNvPr id="17" name="Abgerundetes Rechteck 16">
            <a:extLst>
              <a:ext uri="{FF2B5EF4-FFF2-40B4-BE49-F238E27FC236}">
                <a16:creationId xmlns:a16="http://schemas.microsoft.com/office/drawing/2014/main" id="{15BA5845-EF9C-549E-AB41-754364DE9580}"/>
              </a:ext>
            </a:extLst>
          </p:cNvPr>
          <p:cNvSpPr/>
          <p:nvPr/>
        </p:nvSpPr>
        <p:spPr>
          <a:xfrm>
            <a:off x="2056193" y="1824691"/>
            <a:ext cx="2293642" cy="1987446"/>
          </a:xfrm>
          <a:prstGeom prst="roundRect">
            <a:avLst>
              <a:gd name="adj" fmla="val 7568"/>
            </a:avLst>
          </a:prstGeom>
          <a:solidFill>
            <a:schemeClr val="accent5">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F7A600"/>
                </a:solidFill>
              </a:rPr>
              <a:t>Qualifizierungs-Anruf</a:t>
            </a:r>
          </a:p>
          <a:p>
            <a:pPr algn="ctr"/>
            <a:endParaRPr lang="de-DE" sz="1200" b="1" dirty="0">
              <a:solidFill>
                <a:srgbClr val="44536F"/>
              </a:solidFill>
            </a:endParaRPr>
          </a:p>
          <a:p>
            <a:pPr algn="ctr"/>
            <a:r>
              <a:rPr lang="de-DE" sz="1050" b="1" dirty="0">
                <a:solidFill>
                  <a:srgbClr val="44536F"/>
                </a:solidFill>
              </a:rPr>
              <a:t>Unerwarteter Anruf mit dem </a:t>
            </a:r>
          </a:p>
          <a:p>
            <a:pPr algn="ctr"/>
            <a:r>
              <a:rPr lang="de-DE" sz="1050" b="1" dirty="0">
                <a:solidFill>
                  <a:srgbClr val="44536F"/>
                </a:solidFill>
              </a:rPr>
              <a:t>Ziel den Lead zur qualifizieren und einen Termin zu vereinbaren</a:t>
            </a:r>
          </a:p>
        </p:txBody>
      </p:sp>
      <p:sp>
        <p:nvSpPr>
          <p:cNvPr id="28" name="Abgerundetes Rechteck 27">
            <a:extLst>
              <a:ext uri="{FF2B5EF4-FFF2-40B4-BE49-F238E27FC236}">
                <a16:creationId xmlns:a16="http://schemas.microsoft.com/office/drawing/2014/main" id="{3565B901-7A01-E76C-3792-47A225186B2F}"/>
              </a:ext>
            </a:extLst>
          </p:cNvPr>
          <p:cNvSpPr/>
          <p:nvPr/>
        </p:nvSpPr>
        <p:spPr>
          <a:xfrm>
            <a:off x="4606479" y="1824691"/>
            <a:ext cx="2293642" cy="1987446"/>
          </a:xfrm>
          <a:prstGeom prst="roundRect">
            <a:avLst>
              <a:gd name="adj" fmla="val 7568"/>
            </a:avLst>
          </a:prstGeom>
          <a:solidFill>
            <a:schemeClr val="accent5">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F7A600"/>
                </a:solidFill>
              </a:rPr>
              <a:t>Qualifizierungs-Chat</a:t>
            </a:r>
          </a:p>
          <a:p>
            <a:pPr algn="ctr"/>
            <a:endParaRPr lang="de-DE" sz="1200" b="1" dirty="0">
              <a:solidFill>
                <a:srgbClr val="44536F"/>
              </a:solidFill>
            </a:endParaRPr>
          </a:p>
          <a:p>
            <a:pPr algn="ctr"/>
            <a:r>
              <a:rPr lang="de-DE" sz="1050" b="1" dirty="0">
                <a:solidFill>
                  <a:srgbClr val="44536F"/>
                </a:solidFill>
              </a:rPr>
              <a:t>Unerwarteter Chat-Dialog mit dem Ziel den Lead zur qualifizieren und einen Termin zu vereinbaren</a:t>
            </a:r>
          </a:p>
        </p:txBody>
      </p:sp>
      <p:sp>
        <p:nvSpPr>
          <p:cNvPr id="29" name="Abgerundetes Rechteck 28">
            <a:extLst>
              <a:ext uri="{FF2B5EF4-FFF2-40B4-BE49-F238E27FC236}">
                <a16:creationId xmlns:a16="http://schemas.microsoft.com/office/drawing/2014/main" id="{EDC84036-B74C-783D-4801-4143662C8BFE}"/>
              </a:ext>
            </a:extLst>
          </p:cNvPr>
          <p:cNvSpPr/>
          <p:nvPr/>
        </p:nvSpPr>
        <p:spPr>
          <a:xfrm>
            <a:off x="7156765" y="1824691"/>
            <a:ext cx="2293642" cy="1987446"/>
          </a:xfrm>
          <a:prstGeom prst="roundRect">
            <a:avLst>
              <a:gd name="adj" fmla="val 7568"/>
            </a:avLst>
          </a:prstGeom>
          <a:solidFill>
            <a:schemeClr val="accent5">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F7A600"/>
                </a:solidFill>
              </a:rPr>
              <a:t>Follow-Up-E-Mail</a:t>
            </a:r>
          </a:p>
          <a:p>
            <a:pPr algn="ctr"/>
            <a:endParaRPr lang="de-DE" sz="1200" b="1" dirty="0">
              <a:solidFill>
                <a:srgbClr val="44536F"/>
              </a:solidFill>
            </a:endParaRPr>
          </a:p>
          <a:p>
            <a:pPr algn="ctr"/>
            <a:r>
              <a:rPr lang="de-DE" sz="1050" b="1" dirty="0">
                <a:solidFill>
                  <a:srgbClr val="44536F"/>
                </a:solidFill>
              </a:rPr>
              <a:t>Regelmäßige E-Mails mit dem Ziel den Lead zu qualifizieren und einen Termin zu vereinbaren</a:t>
            </a:r>
          </a:p>
        </p:txBody>
      </p:sp>
      <p:sp>
        <p:nvSpPr>
          <p:cNvPr id="30" name="Abgerundetes Rechteck 29">
            <a:extLst>
              <a:ext uri="{FF2B5EF4-FFF2-40B4-BE49-F238E27FC236}">
                <a16:creationId xmlns:a16="http://schemas.microsoft.com/office/drawing/2014/main" id="{65C5B6B7-1498-9849-101C-11639A348C99}"/>
              </a:ext>
            </a:extLst>
          </p:cNvPr>
          <p:cNvSpPr/>
          <p:nvPr/>
        </p:nvSpPr>
        <p:spPr>
          <a:xfrm>
            <a:off x="2043476" y="5694879"/>
            <a:ext cx="2293642" cy="625978"/>
          </a:xfrm>
          <a:prstGeom prst="roundRect">
            <a:avLst>
              <a:gd name="adj" fmla="val 7568"/>
            </a:avLst>
          </a:prstGeom>
          <a:solidFill>
            <a:schemeClr val="accent6">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012F5F"/>
                </a:solidFill>
              </a:rPr>
              <a:t>KI-Agent – Voice-Agent</a:t>
            </a:r>
          </a:p>
        </p:txBody>
      </p:sp>
      <p:sp>
        <p:nvSpPr>
          <p:cNvPr id="31" name="Abgerundetes Rechteck 30">
            <a:extLst>
              <a:ext uri="{FF2B5EF4-FFF2-40B4-BE49-F238E27FC236}">
                <a16:creationId xmlns:a16="http://schemas.microsoft.com/office/drawing/2014/main" id="{FD648F49-489F-AD72-28E3-8CC665EE7D4D}"/>
              </a:ext>
            </a:extLst>
          </p:cNvPr>
          <p:cNvSpPr/>
          <p:nvPr/>
        </p:nvSpPr>
        <p:spPr>
          <a:xfrm>
            <a:off x="4593760" y="4867213"/>
            <a:ext cx="2293642" cy="625978"/>
          </a:xfrm>
          <a:prstGeom prst="roundRect">
            <a:avLst>
              <a:gd name="adj" fmla="val 7568"/>
            </a:avLst>
          </a:prstGeom>
          <a:solidFill>
            <a:schemeClr val="accent5">
              <a:lumMod val="20000"/>
              <a:lumOff val="80000"/>
            </a:schemeClr>
          </a:solidFill>
          <a:ln w="10386" cap="flat">
            <a:solidFill>
              <a:schemeClr val="bg1">
                <a:lumMod val="50000"/>
              </a:schemeClr>
            </a:solidFill>
            <a:prstDash val="solid"/>
            <a:miter/>
          </a:ln>
        </p:spPr>
        <p:txBody>
          <a:bodyPr vert="horz" rtlCol="0" anchor="ctr"/>
          <a:lstStyle/>
          <a:p>
            <a:pPr algn="ctr"/>
            <a:r>
              <a:rPr lang="de-DE" sz="1200" b="1" dirty="0">
                <a:solidFill>
                  <a:srgbClr val="012F5F"/>
                </a:solidFill>
              </a:rPr>
              <a:t>Persönlicher Chat</a:t>
            </a:r>
          </a:p>
        </p:txBody>
      </p:sp>
      <p:sp>
        <p:nvSpPr>
          <p:cNvPr id="34" name="Abgerundetes Rechteck 33">
            <a:extLst>
              <a:ext uri="{FF2B5EF4-FFF2-40B4-BE49-F238E27FC236}">
                <a16:creationId xmlns:a16="http://schemas.microsoft.com/office/drawing/2014/main" id="{A03C699C-738E-2AC0-5FDE-B6E9A0334257}"/>
              </a:ext>
            </a:extLst>
          </p:cNvPr>
          <p:cNvSpPr/>
          <p:nvPr/>
        </p:nvSpPr>
        <p:spPr>
          <a:xfrm>
            <a:off x="4593760" y="5689780"/>
            <a:ext cx="2293642" cy="625978"/>
          </a:xfrm>
          <a:prstGeom prst="roundRect">
            <a:avLst>
              <a:gd name="adj" fmla="val 7568"/>
            </a:avLst>
          </a:prstGeom>
          <a:solidFill>
            <a:schemeClr val="accent6">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012F5F"/>
                </a:solidFill>
              </a:rPr>
              <a:t>KI-Agent – WhatsApp-Agent</a:t>
            </a:r>
          </a:p>
        </p:txBody>
      </p:sp>
      <p:sp>
        <p:nvSpPr>
          <p:cNvPr id="35" name="Abgerundetes Rechteck 34">
            <a:extLst>
              <a:ext uri="{FF2B5EF4-FFF2-40B4-BE49-F238E27FC236}">
                <a16:creationId xmlns:a16="http://schemas.microsoft.com/office/drawing/2014/main" id="{32858EA4-6539-F358-2C65-CB088EAC34A2}"/>
              </a:ext>
            </a:extLst>
          </p:cNvPr>
          <p:cNvSpPr/>
          <p:nvPr/>
        </p:nvSpPr>
        <p:spPr>
          <a:xfrm>
            <a:off x="7156765" y="4867213"/>
            <a:ext cx="2293642" cy="625978"/>
          </a:xfrm>
          <a:prstGeom prst="roundRect">
            <a:avLst>
              <a:gd name="adj" fmla="val 7568"/>
            </a:avLst>
          </a:prstGeom>
          <a:solidFill>
            <a:schemeClr val="accent5">
              <a:lumMod val="20000"/>
              <a:lumOff val="80000"/>
            </a:schemeClr>
          </a:solidFill>
          <a:ln w="10386" cap="flat">
            <a:solidFill>
              <a:schemeClr val="bg1">
                <a:lumMod val="50000"/>
              </a:schemeClr>
            </a:solidFill>
            <a:prstDash val="solid"/>
            <a:miter/>
          </a:ln>
        </p:spPr>
        <p:txBody>
          <a:bodyPr vert="horz" rtlCol="0" anchor="ctr"/>
          <a:lstStyle/>
          <a:p>
            <a:pPr algn="ctr"/>
            <a:r>
              <a:rPr lang="de-DE" sz="1200" b="1" dirty="0">
                <a:solidFill>
                  <a:srgbClr val="012F5F"/>
                </a:solidFill>
              </a:rPr>
              <a:t>Persönliche E-Mails</a:t>
            </a:r>
          </a:p>
        </p:txBody>
      </p:sp>
      <p:sp>
        <p:nvSpPr>
          <p:cNvPr id="36" name="Abgerundetes Rechteck 35">
            <a:extLst>
              <a:ext uri="{FF2B5EF4-FFF2-40B4-BE49-F238E27FC236}">
                <a16:creationId xmlns:a16="http://schemas.microsoft.com/office/drawing/2014/main" id="{11C51556-931C-CBCD-7A41-4B9BC0A51F52}"/>
              </a:ext>
            </a:extLst>
          </p:cNvPr>
          <p:cNvSpPr/>
          <p:nvPr/>
        </p:nvSpPr>
        <p:spPr>
          <a:xfrm>
            <a:off x="7156765" y="5689780"/>
            <a:ext cx="2293642" cy="625978"/>
          </a:xfrm>
          <a:prstGeom prst="roundRect">
            <a:avLst>
              <a:gd name="adj" fmla="val 7568"/>
            </a:avLst>
          </a:prstGeom>
          <a:solidFill>
            <a:schemeClr val="accent6">
              <a:lumMod val="20000"/>
              <a:lumOff val="80000"/>
            </a:schemeClr>
          </a:solidFill>
          <a:ln w="10386" cap="flat">
            <a:solidFill>
              <a:schemeClr val="bg1">
                <a:lumMod val="75000"/>
              </a:schemeClr>
            </a:solidFill>
            <a:prstDash val="solid"/>
            <a:miter/>
          </a:ln>
        </p:spPr>
        <p:txBody>
          <a:bodyPr vert="horz" rtlCol="0" anchor="ctr"/>
          <a:lstStyle/>
          <a:p>
            <a:pPr algn="ctr"/>
            <a:r>
              <a:rPr lang="de-DE" sz="1200" b="1" dirty="0">
                <a:solidFill>
                  <a:srgbClr val="012F5F"/>
                </a:solidFill>
              </a:rPr>
              <a:t>KI-Agent – Follow-Up</a:t>
            </a:r>
          </a:p>
        </p:txBody>
      </p:sp>
      <p:pic>
        <p:nvPicPr>
          <p:cNvPr id="10" name="Grafik 9" descr="Ein Bild, das Symbol, Grafiken, Screenshot, Reihe enthält.&#10;&#10;Automatisch generierte Beschreibung">
            <a:extLst>
              <a:ext uri="{FF2B5EF4-FFF2-40B4-BE49-F238E27FC236}">
                <a16:creationId xmlns:a16="http://schemas.microsoft.com/office/drawing/2014/main" id="{1F0E8DFC-D07A-06B7-8047-0B5E032ECB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8060" y="3918007"/>
            <a:ext cx="831051" cy="831051"/>
          </a:xfrm>
          <a:prstGeom prst="rect">
            <a:avLst/>
          </a:prstGeom>
        </p:spPr>
      </p:pic>
      <p:pic>
        <p:nvPicPr>
          <p:cNvPr id="14" name="Grafik 13">
            <a:extLst>
              <a:ext uri="{FF2B5EF4-FFF2-40B4-BE49-F238E27FC236}">
                <a16:creationId xmlns:a16="http://schemas.microsoft.com/office/drawing/2014/main" id="{7817A294-948D-72F8-D32B-E632C65B04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78823" y="3918008"/>
            <a:ext cx="831051" cy="831051"/>
          </a:xfrm>
          <a:prstGeom prst="rect">
            <a:avLst/>
          </a:prstGeom>
        </p:spPr>
      </p:pic>
      <p:pic>
        <p:nvPicPr>
          <p:cNvPr id="19" name="Grafik 18">
            <a:extLst>
              <a:ext uri="{FF2B5EF4-FFF2-40B4-BE49-F238E27FC236}">
                <a16:creationId xmlns:a16="http://schemas.microsoft.com/office/drawing/2014/main" id="{FA25C928-C85F-4F3E-C168-5B11C4F16C7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55034" y="3927487"/>
            <a:ext cx="831051" cy="831051"/>
          </a:xfrm>
          <a:prstGeom prst="rect">
            <a:avLst/>
          </a:prstGeom>
        </p:spPr>
      </p:pic>
      <p:pic>
        <p:nvPicPr>
          <p:cNvPr id="18" name="Grafik 17" descr="Ein Bild, das Text, Screenshot, Kreis, Schrift enthält.&#10;&#10;KI-generierte Inhalte können fehlerhaft sein.">
            <a:extLst>
              <a:ext uri="{FF2B5EF4-FFF2-40B4-BE49-F238E27FC236}">
                <a16:creationId xmlns:a16="http://schemas.microsoft.com/office/drawing/2014/main" id="{B4DE28DE-1887-FCD1-6827-DC0D095220CF}"/>
              </a:ext>
            </a:extLst>
          </p:cNvPr>
          <p:cNvPicPr>
            <a:picLocks noChangeAspect="1"/>
          </p:cNvPicPr>
          <p:nvPr/>
        </p:nvPicPr>
        <p:blipFill>
          <a:blip r:embed="rId9">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1"/>
            <a:ext cx="1220400" cy="1502286"/>
          </a:xfrm>
          <a:prstGeom prst="rect">
            <a:avLst/>
          </a:prstGeom>
        </p:spPr>
      </p:pic>
      <p:sp>
        <p:nvSpPr>
          <p:cNvPr id="20" name="Titel 25">
            <a:extLst>
              <a:ext uri="{FF2B5EF4-FFF2-40B4-BE49-F238E27FC236}">
                <a16:creationId xmlns:a16="http://schemas.microsoft.com/office/drawing/2014/main" id="{2476AE26-A99E-8E68-88D2-5F083060BFA2}"/>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Leadqualifizierung</a:t>
            </a:r>
          </a:p>
        </p:txBody>
      </p:sp>
    </p:spTree>
    <p:extLst>
      <p:ext uri="{BB962C8B-B14F-4D97-AF65-F5344CB8AC3E}">
        <p14:creationId xmlns:p14="http://schemas.microsoft.com/office/powerpoint/2010/main" val="13487285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86</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8193017"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E-Mail-Kampagnen mit Zoho CRM und Zoho </a:t>
            </a:r>
            <a:r>
              <a:rPr lang="de-DE" dirty="0" err="1"/>
              <a:t>Campaigns</a:t>
            </a:r>
            <a:r>
              <a:rPr lang="de-DE" dirty="0"/>
              <a:t> / Marketing Automation</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0" name="Rechteck 49">
            <a:extLst>
              <a:ext uri="{FF2B5EF4-FFF2-40B4-BE49-F238E27FC236}">
                <a16:creationId xmlns:a16="http://schemas.microsoft.com/office/drawing/2014/main" id="{A5634536-6580-834D-9305-FA353A699B84}"/>
              </a:ext>
            </a:extLst>
          </p:cNvPr>
          <p:cNvSpPr/>
          <p:nvPr/>
        </p:nvSpPr>
        <p:spPr>
          <a:xfrm>
            <a:off x="1910660" y="1651001"/>
            <a:ext cx="1912713" cy="485410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6" name="Rechteck 15">
            <a:extLst>
              <a:ext uri="{FF2B5EF4-FFF2-40B4-BE49-F238E27FC236}">
                <a16:creationId xmlns:a16="http://schemas.microsoft.com/office/drawing/2014/main" id="{05B6C6F0-7A39-FAA1-25AD-FEE0530A84B4}"/>
              </a:ext>
            </a:extLst>
          </p:cNvPr>
          <p:cNvSpPr/>
          <p:nvPr/>
        </p:nvSpPr>
        <p:spPr>
          <a:xfrm>
            <a:off x="1912982" y="885826"/>
            <a:ext cx="7648531" cy="377564"/>
          </a:xfrm>
          <a:prstGeom prst="rect">
            <a:avLst/>
          </a:prstGeom>
          <a:solidFill>
            <a:schemeClr val="accent5">
              <a:lumMod val="20000"/>
              <a:lumOff val="80000"/>
            </a:schemeClr>
          </a:solidFill>
          <a:ln w="3175" cap="flat">
            <a:solidFill>
              <a:schemeClr val="bg1">
                <a:lumMod val="50000"/>
              </a:schemeClr>
            </a:solidFill>
            <a:prstDash val="solid"/>
            <a:miter/>
          </a:ln>
        </p:spPr>
        <p:txBody>
          <a:bodyPr rtlCol="0" anchor="ctr"/>
          <a:lstStyle/>
          <a:p>
            <a:pPr algn="ctr"/>
            <a:r>
              <a:rPr lang="de-DE" sz="1200" b="1" dirty="0">
                <a:solidFill>
                  <a:srgbClr val="44536F"/>
                </a:solidFill>
              </a:rPr>
              <a:t>Lead-Qualifizierung mit E-Mail-Kampagnen</a:t>
            </a:r>
          </a:p>
        </p:txBody>
      </p:sp>
      <p:sp>
        <p:nvSpPr>
          <p:cNvPr id="3" name="Rechteck 2">
            <a:extLst>
              <a:ext uri="{FF2B5EF4-FFF2-40B4-BE49-F238E27FC236}">
                <a16:creationId xmlns:a16="http://schemas.microsoft.com/office/drawing/2014/main" id="{34EBBD99-EE8C-86AF-BBE9-C28A8794B501}"/>
              </a:ext>
            </a:extLst>
          </p:cNvPr>
          <p:cNvSpPr/>
          <p:nvPr/>
        </p:nvSpPr>
        <p:spPr>
          <a:xfrm>
            <a:off x="1910658" y="1268413"/>
            <a:ext cx="1912714"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Lead-Auslieferungs-Kampagne</a:t>
            </a:r>
          </a:p>
        </p:txBody>
      </p:sp>
      <p:sp>
        <p:nvSpPr>
          <p:cNvPr id="12" name="Rechteck 11">
            <a:extLst>
              <a:ext uri="{FF2B5EF4-FFF2-40B4-BE49-F238E27FC236}">
                <a16:creationId xmlns:a16="http://schemas.microsoft.com/office/drawing/2014/main" id="{1406220C-E5D3-941A-2F5B-51EE54F392C0}"/>
              </a:ext>
            </a:extLst>
          </p:cNvPr>
          <p:cNvSpPr/>
          <p:nvPr/>
        </p:nvSpPr>
        <p:spPr>
          <a:xfrm>
            <a:off x="3823372" y="1268413"/>
            <a:ext cx="1912714"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Willkommens-Kampagne</a:t>
            </a:r>
          </a:p>
        </p:txBody>
      </p:sp>
      <p:sp>
        <p:nvSpPr>
          <p:cNvPr id="13" name="Rechteck 12">
            <a:extLst>
              <a:ext uri="{FF2B5EF4-FFF2-40B4-BE49-F238E27FC236}">
                <a16:creationId xmlns:a16="http://schemas.microsoft.com/office/drawing/2014/main" id="{DD330539-03D8-908D-C249-5EC39C5503AA}"/>
              </a:ext>
            </a:extLst>
          </p:cNvPr>
          <p:cNvSpPr/>
          <p:nvPr/>
        </p:nvSpPr>
        <p:spPr>
          <a:xfrm>
            <a:off x="5736086" y="1268413"/>
            <a:ext cx="1912714"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Follow-Up-Kampagne</a:t>
            </a:r>
          </a:p>
        </p:txBody>
      </p:sp>
      <p:sp>
        <p:nvSpPr>
          <p:cNvPr id="14" name="Rechteck 13">
            <a:extLst>
              <a:ext uri="{FF2B5EF4-FFF2-40B4-BE49-F238E27FC236}">
                <a16:creationId xmlns:a16="http://schemas.microsoft.com/office/drawing/2014/main" id="{6444B0D2-6689-5D09-FCEC-7913DF10F198}"/>
              </a:ext>
            </a:extLst>
          </p:cNvPr>
          <p:cNvSpPr/>
          <p:nvPr/>
        </p:nvSpPr>
        <p:spPr>
          <a:xfrm>
            <a:off x="7648801" y="1268413"/>
            <a:ext cx="1912714" cy="382588"/>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E-Mail-Newsletter</a:t>
            </a:r>
          </a:p>
        </p:txBody>
      </p:sp>
      <p:sp>
        <p:nvSpPr>
          <p:cNvPr id="15" name="Rechteck 14">
            <a:extLst>
              <a:ext uri="{FF2B5EF4-FFF2-40B4-BE49-F238E27FC236}">
                <a16:creationId xmlns:a16="http://schemas.microsoft.com/office/drawing/2014/main" id="{64B21230-10CA-CEA8-E0D1-1D1F284DD342}"/>
              </a:ext>
            </a:extLst>
          </p:cNvPr>
          <p:cNvSpPr/>
          <p:nvPr/>
        </p:nvSpPr>
        <p:spPr>
          <a:xfrm>
            <a:off x="3823374" y="1651001"/>
            <a:ext cx="1912713" cy="485410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7" name="Rechteck 16">
            <a:extLst>
              <a:ext uri="{FF2B5EF4-FFF2-40B4-BE49-F238E27FC236}">
                <a16:creationId xmlns:a16="http://schemas.microsoft.com/office/drawing/2014/main" id="{5583D446-1DA2-F183-0A67-3A598ACF2AC1}"/>
              </a:ext>
            </a:extLst>
          </p:cNvPr>
          <p:cNvSpPr/>
          <p:nvPr/>
        </p:nvSpPr>
        <p:spPr>
          <a:xfrm>
            <a:off x="5736087" y="1651001"/>
            <a:ext cx="1912713" cy="485410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8" name="Rechteck 17">
            <a:extLst>
              <a:ext uri="{FF2B5EF4-FFF2-40B4-BE49-F238E27FC236}">
                <a16:creationId xmlns:a16="http://schemas.microsoft.com/office/drawing/2014/main" id="{7999BAB2-6265-6AF4-FC74-73D326B4EAED}"/>
              </a:ext>
            </a:extLst>
          </p:cNvPr>
          <p:cNvSpPr/>
          <p:nvPr/>
        </p:nvSpPr>
        <p:spPr>
          <a:xfrm>
            <a:off x="7648801" y="1651001"/>
            <a:ext cx="1912713" cy="4854104"/>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5" name="Rechteck 4">
            <a:extLst>
              <a:ext uri="{FF2B5EF4-FFF2-40B4-BE49-F238E27FC236}">
                <a16:creationId xmlns:a16="http://schemas.microsoft.com/office/drawing/2014/main" id="{71B5D74A-8E66-565D-331E-0323E8F36B98}"/>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8" name="Titel 25">
            <a:extLst>
              <a:ext uri="{FF2B5EF4-FFF2-40B4-BE49-F238E27FC236}">
                <a16:creationId xmlns:a16="http://schemas.microsoft.com/office/drawing/2014/main" id="{219AA76D-3F72-D3CA-A997-717EFF5D9ED1}"/>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Leadqualifizierung</a:t>
            </a:r>
          </a:p>
        </p:txBody>
      </p:sp>
      <p:pic>
        <p:nvPicPr>
          <p:cNvPr id="9" name="Grafik 8" descr="Ein Bild, das Text, Screenshot, Kreis, Schrift enthält.&#10;&#10;KI-generierte Inhalte können fehlerhaft sein.">
            <a:extLst>
              <a:ext uri="{FF2B5EF4-FFF2-40B4-BE49-F238E27FC236}">
                <a16:creationId xmlns:a16="http://schemas.microsoft.com/office/drawing/2014/main" id="{6D7AE347-4E66-10F2-A27A-C32A18F3B706}"/>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1"/>
            <a:ext cx="1220400" cy="1502286"/>
          </a:xfrm>
          <a:prstGeom prst="rect">
            <a:avLst/>
          </a:prstGeom>
        </p:spPr>
      </p:pic>
    </p:spTree>
    <p:extLst>
      <p:ext uri="{BB962C8B-B14F-4D97-AF65-F5344CB8AC3E}">
        <p14:creationId xmlns:p14="http://schemas.microsoft.com/office/powerpoint/2010/main" val="19469383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t>Zoho CRM: Lead-Follow-Up-System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9" name="Rechteck 8">
            <a:extLst>
              <a:ext uri="{FF2B5EF4-FFF2-40B4-BE49-F238E27FC236}">
                <a16:creationId xmlns:a16="http://schemas.microsoft.com/office/drawing/2014/main" id="{C751B685-9744-B27E-AD35-00F68FA027C3}"/>
              </a:ext>
            </a:extLst>
          </p:cNvPr>
          <p:cNvSpPr/>
          <p:nvPr/>
        </p:nvSpPr>
        <p:spPr>
          <a:xfrm>
            <a:off x="1906013" y="1233489"/>
            <a:ext cx="7660154" cy="5291138"/>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0" name="Rechteck 9">
            <a:extLst>
              <a:ext uri="{FF2B5EF4-FFF2-40B4-BE49-F238E27FC236}">
                <a16:creationId xmlns:a16="http://schemas.microsoft.com/office/drawing/2014/main" id="{FCC3B8F2-6A6B-0F2E-17FD-6C4A5B99320D}"/>
              </a:ext>
            </a:extLst>
          </p:cNvPr>
          <p:cNvSpPr/>
          <p:nvPr/>
        </p:nvSpPr>
        <p:spPr>
          <a:xfrm>
            <a:off x="1906011" y="885826"/>
            <a:ext cx="7655501" cy="347662"/>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Beispiel - Lead-Follow-Up-System für Zoho CRM</a:t>
            </a:r>
          </a:p>
        </p:txBody>
      </p:sp>
      <p:pic>
        <p:nvPicPr>
          <p:cNvPr id="25" name="Grafik 24">
            <a:extLst>
              <a:ext uri="{FF2B5EF4-FFF2-40B4-BE49-F238E27FC236}">
                <a16:creationId xmlns:a16="http://schemas.microsoft.com/office/drawing/2014/main" id="{1CCFB3C7-A7F5-5E10-10C1-1ED4825591F5}"/>
              </a:ext>
            </a:extLst>
          </p:cNvPr>
          <p:cNvPicPr>
            <a:picLocks noChangeAspect="1"/>
          </p:cNvPicPr>
          <p:nvPr/>
        </p:nvPicPr>
        <p:blipFill>
          <a:blip r:embed="rId4"/>
          <a:stretch>
            <a:fillRect/>
          </a:stretch>
        </p:blipFill>
        <p:spPr>
          <a:xfrm>
            <a:off x="2087473" y="1613942"/>
            <a:ext cx="7315380" cy="2478589"/>
          </a:xfrm>
          <a:prstGeom prst="rect">
            <a:avLst/>
          </a:prstGeom>
          <a:ln>
            <a:solidFill>
              <a:srgbClr val="43536F"/>
            </a:solidFill>
          </a:ln>
        </p:spPr>
      </p:pic>
      <p:sp>
        <p:nvSpPr>
          <p:cNvPr id="3" name="Rechteck 2">
            <a:extLst>
              <a:ext uri="{FF2B5EF4-FFF2-40B4-BE49-F238E27FC236}">
                <a16:creationId xmlns:a16="http://schemas.microsoft.com/office/drawing/2014/main" id="{863725EB-A28C-D64E-96AB-7EEEC32017E4}"/>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Leads </a:t>
            </a:r>
            <a:br>
              <a:rPr lang="de-DE" sz="900" b="1" dirty="0">
                <a:solidFill>
                  <a:srgbClr val="44526E"/>
                </a:solidFill>
              </a:rPr>
            </a:br>
            <a:r>
              <a:rPr lang="de-DE" sz="900" b="1" dirty="0">
                <a:solidFill>
                  <a:srgbClr val="44526E"/>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Mit System</a:t>
            </a:r>
            <a:br>
              <a:rPr lang="de-DE" sz="900" b="1" dirty="0">
                <a:solidFill>
                  <a:schemeClr val="bg1">
                    <a:lumMod val="75000"/>
                  </a:schemeClr>
                </a:solidFill>
              </a:rPr>
            </a:br>
            <a:r>
              <a:rPr lang="de-DE" sz="900" b="1" dirty="0">
                <a:solidFill>
                  <a:schemeClr val="bg1">
                    <a:lumMod val="75000"/>
                  </a:schemeClr>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descr="Ein Bild, das Text, Screenshot, Kreis, Schrift enthält.&#10;&#10;KI-generierte Inhalte können fehlerhaft sein.">
            <a:extLst>
              <a:ext uri="{FF2B5EF4-FFF2-40B4-BE49-F238E27FC236}">
                <a16:creationId xmlns:a16="http://schemas.microsoft.com/office/drawing/2014/main" id="{F192E7E9-33FA-9D2F-521E-EF86002D18A4}"/>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07491"/>
            <a:ext cx="1220400" cy="1502286"/>
          </a:xfrm>
          <a:prstGeom prst="rect">
            <a:avLst/>
          </a:prstGeom>
        </p:spPr>
      </p:pic>
      <p:sp>
        <p:nvSpPr>
          <p:cNvPr id="7" name="Titel 25">
            <a:extLst>
              <a:ext uri="{FF2B5EF4-FFF2-40B4-BE49-F238E27FC236}">
                <a16:creationId xmlns:a16="http://schemas.microsoft.com/office/drawing/2014/main" id="{C1B822DD-3470-F1B6-FA8A-45E142849DE9}"/>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Leadqualifizierung</a:t>
            </a:r>
          </a:p>
        </p:txBody>
      </p:sp>
    </p:spTree>
    <p:extLst>
      <p:ext uri="{BB962C8B-B14F-4D97-AF65-F5344CB8AC3E}">
        <p14:creationId xmlns:p14="http://schemas.microsoft.com/office/powerpoint/2010/main" val="140782218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88</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Mit System verkaufen</a:t>
            </a:r>
          </a:p>
        </p:txBody>
      </p:sp>
      <p:sp>
        <p:nvSpPr>
          <p:cNvPr id="33" name="Titel 25">
            <a:extLst>
              <a:ext uri="{FF2B5EF4-FFF2-40B4-BE49-F238E27FC236}">
                <a16:creationId xmlns:a16="http://schemas.microsoft.com/office/drawing/2014/main" id="{40B0E2DA-EC12-4282-913E-493586CB2C1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Systemvertrieb</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 name="Rechteck 2">
            <a:extLst>
              <a:ext uri="{FF2B5EF4-FFF2-40B4-BE49-F238E27FC236}">
                <a16:creationId xmlns:a16="http://schemas.microsoft.com/office/drawing/2014/main" id="{5B45A25B-A572-CFA4-1885-73CE6C04D495}"/>
              </a:ext>
            </a:extLst>
          </p:cNvPr>
          <p:cNvSpPr/>
          <p:nvPr/>
        </p:nvSpPr>
        <p:spPr>
          <a:xfrm>
            <a:off x="1910659" y="885825"/>
            <a:ext cx="3834504" cy="4699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Mit System verkaufen</a:t>
            </a:r>
          </a:p>
        </p:txBody>
      </p:sp>
      <p:sp>
        <p:nvSpPr>
          <p:cNvPr id="10" name="Rechteck 9">
            <a:extLst>
              <a:ext uri="{FF2B5EF4-FFF2-40B4-BE49-F238E27FC236}">
                <a16:creationId xmlns:a16="http://schemas.microsoft.com/office/drawing/2014/main" id="{0E13DFA9-38FB-55D1-9BA2-A8C5F9B60713}"/>
              </a:ext>
            </a:extLst>
          </p:cNvPr>
          <p:cNvSpPr/>
          <p:nvPr/>
        </p:nvSpPr>
        <p:spPr>
          <a:xfrm>
            <a:off x="1910658" y="4648853"/>
            <a:ext cx="7650855" cy="463681"/>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Best-Practice-Lösungen</a:t>
            </a:r>
          </a:p>
        </p:txBody>
      </p:sp>
      <p:sp>
        <p:nvSpPr>
          <p:cNvPr id="11" name="Rechteck 10">
            <a:extLst>
              <a:ext uri="{FF2B5EF4-FFF2-40B4-BE49-F238E27FC236}">
                <a16:creationId xmlns:a16="http://schemas.microsoft.com/office/drawing/2014/main" id="{EDA19443-8396-DB06-50CE-940B085B6045}"/>
              </a:ext>
            </a:extLst>
          </p:cNvPr>
          <p:cNvSpPr/>
          <p:nvPr/>
        </p:nvSpPr>
        <p:spPr>
          <a:xfrm>
            <a:off x="1910659" y="1345492"/>
            <a:ext cx="3834504" cy="141754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Vom vorqualifizierten Kauf-Interessenten </a:t>
            </a:r>
            <a:br>
              <a:rPr lang="de-DE" sz="1000" b="1" dirty="0">
                <a:solidFill>
                  <a:schemeClr val="tx1"/>
                </a:solidFill>
              </a:rPr>
            </a:br>
            <a:r>
              <a:rPr lang="de-DE" sz="1000" b="1" dirty="0">
                <a:solidFill>
                  <a:schemeClr val="tx1"/>
                </a:solidFill>
              </a:rPr>
              <a:t>zum Neukunden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Auf dieser Stufe geht es darum, vorqualifizierte Kauf-Interessenten zu überzeugen.</a:t>
            </a:r>
          </a:p>
        </p:txBody>
      </p:sp>
      <p:sp>
        <p:nvSpPr>
          <p:cNvPr id="13" name="Rechteck 12">
            <a:extLst>
              <a:ext uri="{FF2B5EF4-FFF2-40B4-BE49-F238E27FC236}">
                <a16:creationId xmlns:a16="http://schemas.microsoft.com/office/drawing/2014/main" id="{31B2C4E5-9331-A78A-F1BD-C456CBD546CB}"/>
              </a:ext>
            </a:extLst>
          </p:cNvPr>
          <p:cNvSpPr/>
          <p:nvPr/>
        </p:nvSpPr>
        <p:spPr>
          <a:xfrm>
            <a:off x="1910659" y="2765425"/>
            <a:ext cx="3834504" cy="4699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Ziele</a:t>
            </a:r>
          </a:p>
        </p:txBody>
      </p:sp>
      <p:sp>
        <p:nvSpPr>
          <p:cNvPr id="14" name="Rechteck 13">
            <a:extLst>
              <a:ext uri="{FF2B5EF4-FFF2-40B4-BE49-F238E27FC236}">
                <a16:creationId xmlns:a16="http://schemas.microsoft.com/office/drawing/2014/main" id="{E7E7AEAC-3257-D22A-FAA6-462BCA1D8174}"/>
              </a:ext>
            </a:extLst>
          </p:cNvPr>
          <p:cNvSpPr/>
          <p:nvPr/>
        </p:nvSpPr>
        <p:spPr>
          <a:xfrm>
            <a:off x="1910659" y="3235324"/>
            <a:ext cx="3834504" cy="1409701"/>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b="1" dirty="0">
                <a:solidFill>
                  <a:schemeClr val="tx1"/>
                </a:solidFill>
              </a:rPr>
              <a:t>Auftrag erhalten</a:t>
            </a:r>
          </a:p>
          <a:p>
            <a:pPr algn="ctr">
              <a:spcBef>
                <a:spcPts val="600"/>
              </a:spcBef>
            </a:pPr>
            <a:endParaRPr lang="de-DE" sz="1000" b="1" dirty="0">
              <a:solidFill>
                <a:schemeClr val="tx1"/>
              </a:solidFill>
            </a:endParaRPr>
          </a:p>
          <a:p>
            <a:pPr algn="ctr">
              <a:spcBef>
                <a:spcPts val="600"/>
              </a:spcBef>
            </a:pPr>
            <a:r>
              <a:rPr lang="de-DE" sz="1000" dirty="0">
                <a:solidFill>
                  <a:schemeClr val="tx1"/>
                </a:solidFill>
              </a:rPr>
              <a:t>Professionelle Beratungs- und Verkaufsgespräche</a:t>
            </a:r>
          </a:p>
          <a:p>
            <a:pPr algn="ctr">
              <a:spcBef>
                <a:spcPts val="600"/>
              </a:spcBef>
            </a:pPr>
            <a:r>
              <a:rPr lang="de-DE" sz="1000" dirty="0">
                <a:solidFill>
                  <a:schemeClr val="tx1"/>
                </a:solidFill>
              </a:rPr>
              <a:t>Unwiderstehliche Angebote </a:t>
            </a:r>
          </a:p>
          <a:p>
            <a:pPr algn="ctr">
              <a:spcBef>
                <a:spcPts val="600"/>
              </a:spcBef>
            </a:pPr>
            <a:r>
              <a:rPr lang="de-DE" sz="1000" dirty="0">
                <a:solidFill>
                  <a:schemeClr val="tx1"/>
                </a:solidFill>
              </a:rPr>
              <a:t>Kurze Verkaufs-Zyklen</a:t>
            </a:r>
          </a:p>
        </p:txBody>
      </p:sp>
      <p:sp>
        <p:nvSpPr>
          <p:cNvPr id="30" name="Rechteck 29">
            <a:extLst>
              <a:ext uri="{FF2B5EF4-FFF2-40B4-BE49-F238E27FC236}">
                <a16:creationId xmlns:a16="http://schemas.microsoft.com/office/drawing/2014/main" id="{AD942AFC-37B3-6A3B-D162-17396BEBD053}"/>
              </a:ext>
            </a:extLst>
          </p:cNvPr>
          <p:cNvSpPr/>
          <p:nvPr/>
        </p:nvSpPr>
        <p:spPr>
          <a:xfrm>
            <a:off x="1910659" y="5114925"/>
            <a:ext cx="1275142" cy="140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(Online-)</a:t>
            </a:r>
            <a:br>
              <a:rPr lang="de-DE" sz="1000" dirty="0">
                <a:solidFill>
                  <a:schemeClr val="tx1"/>
                </a:solidFill>
              </a:rPr>
            </a:br>
            <a:r>
              <a:rPr lang="de-DE" sz="1000" dirty="0">
                <a:solidFill>
                  <a:schemeClr val="tx1"/>
                </a:solidFill>
              </a:rPr>
              <a:t>Termin-Vereinbarungen</a:t>
            </a:r>
          </a:p>
        </p:txBody>
      </p:sp>
      <p:sp>
        <p:nvSpPr>
          <p:cNvPr id="31" name="Rechteck 30">
            <a:extLst>
              <a:ext uri="{FF2B5EF4-FFF2-40B4-BE49-F238E27FC236}">
                <a16:creationId xmlns:a16="http://schemas.microsoft.com/office/drawing/2014/main" id="{980939D4-F479-AF75-345D-2C449ED2E404}"/>
              </a:ext>
            </a:extLst>
          </p:cNvPr>
          <p:cNvSpPr/>
          <p:nvPr/>
        </p:nvSpPr>
        <p:spPr>
          <a:xfrm>
            <a:off x="3185801" y="5114925"/>
            <a:ext cx="1275142" cy="140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Qualifizierungs-Gespräche</a:t>
            </a:r>
          </a:p>
        </p:txBody>
      </p:sp>
      <p:sp>
        <p:nvSpPr>
          <p:cNvPr id="34" name="Rechteck 33">
            <a:extLst>
              <a:ext uri="{FF2B5EF4-FFF2-40B4-BE49-F238E27FC236}">
                <a16:creationId xmlns:a16="http://schemas.microsoft.com/office/drawing/2014/main" id="{53290C90-D9BB-50CB-DCFD-E0485D1F7F24}"/>
              </a:ext>
            </a:extLst>
          </p:cNvPr>
          <p:cNvSpPr/>
          <p:nvPr/>
        </p:nvSpPr>
        <p:spPr>
          <a:xfrm>
            <a:off x="4460944" y="5114925"/>
            <a:ext cx="1275142" cy="140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Verkaufs- und Strategie Gespräche</a:t>
            </a:r>
          </a:p>
        </p:txBody>
      </p:sp>
      <p:sp>
        <p:nvSpPr>
          <p:cNvPr id="35" name="Rechteck 34">
            <a:extLst>
              <a:ext uri="{FF2B5EF4-FFF2-40B4-BE49-F238E27FC236}">
                <a16:creationId xmlns:a16="http://schemas.microsoft.com/office/drawing/2014/main" id="{5164782D-5A1A-41C8-E630-C212B2A44FF0}"/>
              </a:ext>
            </a:extLst>
          </p:cNvPr>
          <p:cNvSpPr/>
          <p:nvPr/>
        </p:nvSpPr>
        <p:spPr>
          <a:xfrm>
            <a:off x="5736086" y="5114925"/>
            <a:ext cx="1275142" cy="140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Angebote erstellen, präsentieren und versenden</a:t>
            </a:r>
          </a:p>
        </p:txBody>
      </p:sp>
      <p:sp>
        <p:nvSpPr>
          <p:cNvPr id="36" name="Rechteck 35">
            <a:extLst>
              <a:ext uri="{FF2B5EF4-FFF2-40B4-BE49-F238E27FC236}">
                <a16:creationId xmlns:a16="http://schemas.microsoft.com/office/drawing/2014/main" id="{0A76B77E-E01B-8053-589B-00DA6B25A454}"/>
              </a:ext>
            </a:extLst>
          </p:cNvPr>
          <p:cNvSpPr/>
          <p:nvPr/>
        </p:nvSpPr>
        <p:spPr>
          <a:xfrm>
            <a:off x="7011228" y="5114925"/>
            <a:ext cx="1275142" cy="140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Angebots-</a:t>
            </a:r>
            <a:br>
              <a:rPr lang="de-DE" sz="1000" dirty="0">
                <a:solidFill>
                  <a:schemeClr val="tx1"/>
                </a:solidFill>
              </a:rPr>
            </a:br>
            <a:r>
              <a:rPr lang="de-DE" sz="1000" dirty="0">
                <a:solidFill>
                  <a:schemeClr val="tx1"/>
                </a:solidFill>
              </a:rPr>
              <a:t>Follow-Up-Kampagnen</a:t>
            </a:r>
          </a:p>
        </p:txBody>
      </p:sp>
      <p:sp>
        <p:nvSpPr>
          <p:cNvPr id="37" name="Rechteck 36">
            <a:extLst>
              <a:ext uri="{FF2B5EF4-FFF2-40B4-BE49-F238E27FC236}">
                <a16:creationId xmlns:a16="http://schemas.microsoft.com/office/drawing/2014/main" id="{BA09D525-BD04-2BB5-B9D4-1DBD4DDA98D9}"/>
              </a:ext>
            </a:extLst>
          </p:cNvPr>
          <p:cNvSpPr/>
          <p:nvPr/>
        </p:nvSpPr>
        <p:spPr>
          <a:xfrm>
            <a:off x="8286370" y="5114925"/>
            <a:ext cx="1275142" cy="1409700"/>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Angebots-Annahme</a:t>
            </a:r>
          </a:p>
        </p:txBody>
      </p:sp>
      <p:sp>
        <p:nvSpPr>
          <p:cNvPr id="7" name="Rechteck 6">
            <a:extLst>
              <a:ext uri="{FF2B5EF4-FFF2-40B4-BE49-F238E27FC236}">
                <a16:creationId xmlns:a16="http://schemas.microsoft.com/office/drawing/2014/main" id="{3F68BA5A-EE9E-9BAE-676A-E6D63BE1330B}"/>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8" name="Rechteck 7">
            <a:extLst>
              <a:ext uri="{FF2B5EF4-FFF2-40B4-BE49-F238E27FC236}">
                <a16:creationId xmlns:a16="http://schemas.microsoft.com/office/drawing/2014/main" id="{72A8D25B-05E3-539E-C290-EBD9F36FC019}"/>
              </a:ext>
            </a:extLst>
          </p:cNvPr>
          <p:cNvSpPr/>
          <p:nvPr/>
        </p:nvSpPr>
        <p:spPr>
          <a:xfrm>
            <a:off x="5745164" y="1344297"/>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Technische Online-Termin-Termin-Vereinbarung</a:t>
            </a:r>
          </a:p>
        </p:txBody>
      </p:sp>
      <p:sp>
        <p:nvSpPr>
          <p:cNvPr id="12" name="Rechteck 11">
            <a:extLst>
              <a:ext uri="{FF2B5EF4-FFF2-40B4-BE49-F238E27FC236}">
                <a16:creationId xmlns:a16="http://schemas.microsoft.com/office/drawing/2014/main" id="{6EC50FD4-168F-DB38-47AA-314401CFB95F}"/>
              </a:ext>
            </a:extLst>
          </p:cNvPr>
          <p:cNvSpPr/>
          <p:nvPr/>
        </p:nvSpPr>
        <p:spPr>
          <a:xfrm>
            <a:off x="5745164" y="885824"/>
            <a:ext cx="1908175" cy="45608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Probleme</a:t>
            </a:r>
          </a:p>
        </p:txBody>
      </p:sp>
      <p:sp>
        <p:nvSpPr>
          <p:cNvPr id="15" name="Rechteck 14">
            <a:extLst>
              <a:ext uri="{FF2B5EF4-FFF2-40B4-BE49-F238E27FC236}">
                <a16:creationId xmlns:a16="http://schemas.microsoft.com/office/drawing/2014/main" id="{1B32C6BF-B8EA-7BC9-67A6-9F097AFE423F}"/>
              </a:ext>
            </a:extLst>
          </p:cNvPr>
          <p:cNvSpPr/>
          <p:nvPr/>
        </p:nvSpPr>
        <p:spPr>
          <a:xfrm>
            <a:off x="7653339" y="1344297"/>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Kaufbereite Interessenten in Terminen</a:t>
            </a:r>
          </a:p>
        </p:txBody>
      </p:sp>
      <p:sp>
        <p:nvSpPr>
          <p:cNvPr id="16" name="Rechteck 15">
            <a:extLst>
              <a:ext uri="{FF2B5EF4-FFF2-40B4-BE49-F238E27FC236}">
                <a16:creationId xmlns:a16="http://schemas.microsoft.com/office/drawing/2014/main" id="{E0BA1B33-EC4C-E6D1-8E7E-7BD4792819A0}"/>
              </a:ext>
            </a:extLst>
          </p:cNvPr>
          <p:cNvSpPr/>
          <p:nvPr/>
        </p:nvSpPr>
        <p:spPr>
          <a:xfrm>
            <a:off x="7653339" y="885824"/>
            <a:ext cx="1908175" cy="45608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Chancen</a:t>
            </a:r>
          </a:p>
        </p:txBody>
      </p:sp>
      <p:sp>
        <p:nvSpPr>
          <p:cNvPr id="17" name="Rechteck 16">
            <a:extLst>
              <a:ext uri="{FF2B5EF4-FFF2-40B4-BE49-F238E27FC236}">
                <a16:creationId xmlns:a16="http://schemas.microsoft.com/office/drawing/2014/main" id="{AE38FB11-BE11-FC5F-5F8A-0C55D09BE7CB}"/>
              </a:ext>
            </a:extLst>
          </p:cNvPr>
          <p:cNvSpPr/>
          <p:nvPr/>
        </p:nvSpPr>
        <p:spPr>
          <a:xfrm>
            <a:off x="5745164" y="2169479"/>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Klassischer </a:t>
            </a:r>
            <a:br>
              <a:rPr lang="de-DE" sz="1000" dirty="0">
                <a:solidFill>
                  <a:schemeClr val="tx1"/>
                </a:solidFill>
              </a:rPr>
            </a:br>
            <a:r>
              <a:rPr lang="de-DE" sz="1000" dirty="0">
                <a:solidFill>
                  <a:schemeClr val="tx1"/>
                </a:solidFill>
              </a:rPr>
              <a:t>Verkaufs-Prozess</a:t>
            </a:r>
          </a:p>
        </p:txBody>
      </p:sp>
      <p:sp>
        <p:nvSpPr>
          <p:cNvPr id="19" name="Rechteck 18">
            <a:extLst>
              <a:ext uri="{FF2B5EF4-FFF2-40B4-BE49-F238E27FC236}">
                <a16:creationId xmlns:a16="http://schemas.microsoft.com/office/drawing/2014/main" id="{B373E959-C7EE-B922-913B-4D98606AB042}"/>
              </a:ext>
            </a:extLst>
          </p:cNvPr>
          <p:cNvSpPr/>
          <p:nvPr/>
        </p:nvSpPr>
        <p:spPr>
          <a:xfrm>
            <a:off x="5745164" y="2994660"/>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08/15-Angebote</a:t>
            </a:r>
          </a:p>
        </p:txBody>
      </p:sp>
      <p:sp>
        <p:nvSpPr>
          <p:cNvPr id="20" name="Rechteck 19">
            <a:extLst>
              <a:ext uri="{FF2B5EF4-FFF2-40B4-BE49-F238E27FC236}">
                <a16:creationId xmlns:a16="http://schemas.microsoft.com/office/drawing/2014/main" id="{42BBE760-95A4-0320-A9BB-5734129C38E7}"/>
              </a:ext>
            </a:extLst>
          </p:cNvPr>
          <p:cNvSpPr/>
          <p:nvPr/>
        </p:nvSpPr>
        <p:spPr>
          <a:xfrm>
            <a:off x="5745164" y="3819842"/>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Zu wenig Aufträge</a:t>
            </a:r>
          </a:p>
        </p:txBody>
      </p:sp>
      <p:sp>
        <p:nvSpPr>
          <p:cNvPr id="21" name="Rechteck 20">
            <a:extLst>
              <a:ext uri="{FF2B5EF4-FFF2-40B4-BE49-F238E27FC236}">
                <a16:creationId xmlns:a16="http://schemas.microsoft.com/office/drawing/2014/main" id="{7CF5DB8B-BB50-D095-0F7D-8F68BA313B68}"/>
              </a:ext>
            </a:extLst>
          </p:cNvPr>
          <p:cNvSpPr/>
          <p:nvPr/>
        </p:nvSpPr>
        <p:spPr>
          <a:xfrm>
            <a:off x="7653339" y="2169479"/>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Mehrstufiger </a:t>
            </a:r>
            <a:br>
              <a:rPr lang="de-DE" sz="1000" dirty="0">
                <a:solidFill>
                  <a:schemeClr val="tx1"/>
                </a:solidFill>
              </a:rPr>
            </a:br>
            <a:r>
              <a:rPr lang="de-DE" sz="1000" dirty="0">
                <a:solidFill>
                  <a:schemeClr val="tx1"/>
                </a:solidFill>
              </a:rPr>
              <a:t>System-Vertrieb</a:t>
            </a:r>
          </a:p>
        </p:txBody>
      </p:sp>
      <p:sp>
        <p:nvSpPr>
          <p:cNvPr id="22" name="Rechteck 21">
            <a:extLst>
              <a:ext uri="{FF2B5EF4-FFF2-40B4-BE49-F238E27FC236}">
                <a16:creationId xmlns:a16="http://schemas.microsoft.com/office/drawing/2014/main" id="{054E5594-5B8C-2521-F7AA-615428A08BF1}"/>
              </a:ext>
            </a:extLst>
          </p:cNvPr>
          <p:cNvSpPr/>
          <p:nvPr/>
        </p:nvSpPr>
        <p:spPr>
          <a:xfrm>
            <a:off x="7653339" y="2994660"/>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Angebote, </a:t>
            </a:r>
            <a:br>
              <a:rPr lang="de-DE" sz="1000" dirty="0">
                <a:solidFill>
                  <a:schemeClr val="tx1"/>
                </a:solidFill>
              </a:rPr>
            </a:br>
            <a:r>
              <a:rPr lang="de-DE" sz="1000" dirty="0">
                <a:solidFill>
                  <a:schemeClr val="tx1"/>
                </a:solidFill>
              </a:rPr>
              <a:t>die überzeugen</a:t>
            </a:r>
          </a:p>
        </p:txBody>
      </p:sp>
      <p:sp>
        <p:nvSpPr>
          <p:cNvPr id="23" name="Rechteck 22">
            <a:extLst>
              <a:ext uri="{FF2B5EF4-FFF2-40B4-BE49-F238E27FC236}">
                <a16:creationId xmlns:a16="http://schemas.microsoft.com/office/drawing/2014/main" id="{EC81E1F1-AF1E-AA43-9249-3A592D7D4153}"/>
              </a:ext>
            </a:extLst>
          </p:cNvPr>
          <p:cNvSpPr/>
          <p:nvPr/>
        </p:nvSpPr>
        <p:spPr>
          <a:xfrm>
            <a:off x="7653339" y="3819842"/>
            <a:ext cx="1908175" cy="8251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Täglich lukrative Aufträge</a:t>
            </a:r>
          </a:p>
        </p:txBody>
      </p:sp>
      <p:pic>
        <p:nvPicPr>
          <p:cNvPr id="24" name="Grafik 23" descr="Ein Bild, das Text, Screenshot, Kreis, Schrift enthält.&#10;&#10;KI-generierte Inhalte können fehlerhaft sein.">
            <a:extLst>
              <a:ext uri="{FF2B5EF4-FFF2-40B4-BE49-F238E27FC236}">
                <a16:creationId xmlns:a16="http://schemas.microsoft.com/office/drawing/2014/main" id="{2FA28B60-A59C-1CBD-3742-CDD3BEE67677}"/>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Tree>
    <p:extLst>
      <p:ext uri="{BB962C8B-B14F-4D97-AF65-F5344CB8AC3E}">
        <p14:creationId xmlns:p14="http://schemas.microsoft.com/office/powerpoint/2010/main" val="205482447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89</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in 5 Schritten erfolgreich verkaufen</a:t>
            </a:r>
          </a:p>
        </p:txBody>
      </p:sp>
      <p:sp>
        <p:nvSpPr>
          <p:cNvPr id="267" name="Rechteck 266">
            <a:extLst>
              <a:ext uri="{FF2B5EF4-FFF2-40B4-BE49-F238E27FC236}">
                <a16:creationId xmlns:a16="http://schemas.microsoft.com/office/drawing/2014/main" id="{5B1BA29A-AC15-443F-A117-6829EA977F22}"/>
              </a:ext>
            </a:extLst>
          </p:cNvPr>
          <p:cNvSpPr/>
          <p:nvPr/>
        </p:nvSpPr>
        <p:spPr>
          <a:xfrm>
            <a:off x="1910661" y="1268413"/>
            <a:ext cx="1530170"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37" name="Rechteck 36">
            <a:extLst>
              <a:ext uri="{FF2B5EF4-FFF2-40B4-BE49-F238E27FC236}">
                <a16:creationId xmlns:a16="http://schemas.microsoft.com/office/drawing/2014/main" id="{A2CC002A-EC03-5648-98AF-79C160480DEA}"/>
              </a:ext>
            </a:extLst>
          </p:cNvPr>
          <p:cNvSpPr/>
          <p:nvPr/>
        </p:nvSpPr>
        <p:spPr>
          <a:xfrm>
            <a:off x="1906011" y="885826"/>
            <a:ext cx="153110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Termin-Vereinbarung</a:t>
            </a:r>
          </a:p>
        </p:txBody>
      </p:sp>
      <p:sp>
        <p:nvSpPr>
          <p:cNvPr id="40" name="Rechteck 39">
            <a:extLst>
              <a:ext uri="{FF2B5EF4-FFF2-40B4-BE49-F238E27FC236}">
                <a16:creationId xmlns:a16="http://schemas.microsoft.com/office/drawing/2014/main" id="{B88948F1-3D67-8F49-9C36-59D8CEEEE8F4}"/>
              </a:ext>
            </a:extLst>
          </p:cNvPr>
          <p:cNvSpPr/>
          <p:nvPr/>
        </p:nvSpPr>
        <p:spPr>
          <a:xfrm>
            <a:off x="3437111" y="885826"/>
            <a:ext cx="1531100" cy="377564"/>
          </a:xfrm>
          <a:prstGeom prst="rect">
            <a:avLst/>
          </a:prstGeom>
          <a:solidFill>
            <a:schemeClr val="accent5">
              <a:lumMod val="20000"/>
              <a:lumOff val="80000"/>
            </a:schemeClr>
          </a:solidFill>
          <a:ln w="8144" cap="flat">
            <a:solidFill>
              <a:schemeClr val="bg1">
                <a:lumMod val="75000"/>
              </a:schemeClr>
            </a:solidFill>
            <a:prstDash val="solid"/>
            <a:miter/>
          </a:ln>
        </p:spPr>
        <p:txBody>
          <a:bodyPr rtlCol="0" anchor="ctr"/>
          <a:lstStyle/>
          <a:p>
            <a:pPr algn="ctr"/>
            <a:r>
              <a:rPr lang="de-DE" sz="1200" b="1" dirty="0">
                <a:solidFill>
                  <a:srgbClr val="44536F"/>
                </a:solidFill>
              </a:rPr>
              <a:t>Qualifizierungs-Gespräche</a:t>
            </a:r>
          </a:p>
        </p:txBody>
      </p:sp>
      <p:sp>
        <p:nvSpPr>
          <p:cNvPr id="42" name="Rechteck 41">
            <a:extLst>
              <a:ext uri="{FF2B5EF4-FFF2-40B4-BE49-F238E27FC236}">
                <a16:creationId xmlns:a16="http://schemas.microsoft.com/office/drawing/2014/main" id="{A2E0C2BC-C866-3146-936A-E4D9A7F0FF23}"/>
              </a:ext>
            </a:extLst>
          </p:cNvPr>
          <p:cNvSpPr/>
          <p:nvPr/>
        </p:nvSpPr>
        <p:spPr>
          <a:xfrm>
            <a:off x="4968211" y="885826"/>
            <a:ext cx="153110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Verkaufs-Gespräche</a:t>
            </a:r>
          </a:p>
        </p:txBody>
      </p:sp>
      <p:sp>
        <p:nvSpPr>
          <p:cNvPr id="43" name="Rechteck 42">
            <a:extLst>
              <a:ext uri="{FF2B5EF4-FFF2-40B4-BE49-F238E27FC236}">
                <a16:creationId xmlns:a16="http://schemas.microsoft.com/office/drawing/2014/main" id="{D2C462E3-4069-4849-BBEC-383C7334BE06}"/>
              </a:ext>
            </a:extLst>
          </p:cNvPr>
          <p:cNvSpPr/>
          <p:nvPr/>
        </p:nvSpPr>
        <p:spPr>
          <a:xfrm>
            <a:off x="6499312" y="885826"/>
            <a:ext cx="153110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Angebot</a:t>
            </a:r>
          </a:p>
        </p:txBody>
      </p:sp>
      <p:sp>
        <p:nvSpPr>
          <p:cNvPr id="44" name="Rechteck 43">
            <a:extLst>
              <a:ext uri="{FF2B5EF4-FFF2-40B4-BE49-F238E27FC236}">
                <a16:creationId xmlns:a16="http://schemas.microsoft.com/office/drawing/2014/main" id="{C9FA5CFF-C911-C04D-B596-759D52A7191C}"/>
              </a:ext>
            </a:extLst>
          </p:cNvPr>
          <p:cNvSpPr/>
          <p:nvPr/>
        </p:nvSpPr>
        <p:spPr>
          <a:xfrm>
            <a:off x="8030412" y="885826"/>
            <a:ext cx="1531100"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Auftrag</a:t>
            </a:r>
          </a:p>
        </p:txBody>
      </p:sp>
      <p:sp>
        <p:nvSpPr>
          <p:cNvPr id="48" name="Rechteck 47">
            <a:extLst>
              <a:ext uri="{FF2B5EF4-FFF2-40B4-BE49-F238E27FC236}">
                <a16:creationId xmlns:a16="http://schemas.microsoft.com/office/drawing/2014/main" id="{FD3A7E22-2FD1-BA48-B01E-6D0D85E0B258}"/>
              </a:ext>
            </a:extLst>
          </p:cNvPr>
          <p:cNvSpPr/>
          <p:nvPr/>
        </p:nvSpPr>
        <p:spPr>
          <a:xfrm>
            <a:off x="8031343" y="1268413"/>
            <a:ext cx="1530170" cy="5267783"/>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52" name="Richtungspfeil 51">
            <a:extLst>
              <a:ext uri="{FF2B5EF4-FFF2-40B4-BE49-F238E27FC236}">
                <a16:creationId xmlns:a16="http://schemas.microsoft.com/office/drawing/2014/main" id="{B116392F-44F8-714A-8ECC-2859407C9E9C}"/>
              </a:ext>
            </a:extLst>
          </p:cNvPr>
          <p:cNvSpPr/>
          <p:nvPr/>
        </p:nvSpPr>
        <p:spPr>
          <a:xfrm>
            <a:off x="6491542" y="1270458"/>
            <a:ext cx="1745644" cy="5267783"/>
          </a:xfrm>
          <a:prstGeom prst="homePlate">
            <a:avLst>
              <a:gd name="adj" fmla="val 12697"/>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51" name="Richtungspfeil 50">
            <a:extLst>
              <a:ext uri="{FF2B5EF4-FFF2-40B4-BE49-F238E27FC236}">
                <a16:creationId xmlns:a16="http://schemas.microsoft.com/office/drawing/2014/main" id="{D91392E1-30EB-5441-BD9C-A1DF6688CD24}"/>
              </a:ext>
            </a:extLst>
          </p:cNvPr>
          <p:cNvSpPr/>
          <p:nvPr/>
        </p:nvSpPr>
        <p:spPr>
          <a:xfrm>
            <a:off x="4959511" y="1270458"/>
            <a:ext cx="1745644" cy="5267783"/>
          </a:xfrm>
          <a:prstGeom prst="homePlate">
            <a:avLst>
              <a:gd name="adj" fmla="val 12697"/>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50" name="Richtungspfeil 49">
            <a:extLst>
              <a:ext uri="{FF2B5EF4-FFF2-40B4-BE49-F238E27FC236}">
                <a16:creationId xmlns:a16="http://schemas.microsoft.com/office/drawing/2014/main" id="{CD9CF3F9-B532-9445-8A6E-200B6583C0B3}"/>
              </a:ext>
            </a:extLst>
          </p:cNvPr>
          <p:cNvSpPr/>
          <p:nvPr/>
        </p:nvSpPr>
        <p:spPr>
          <a:xfrm>
            <a:off x="3436180" y="1270458"/>
            <a:ext cx="1745644" cy="5267783"/>
          </a:xfrm>
          <a:prstGeom prst="homePlate">
            <a:avLst>
              <a:gd name="adj" fmla="val 12697"/>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200" b="1" dirty="0">
              <a:solidFill>
                <a:schemeClr val="tx1"/>
              </a:solidFill>
            </a:endParaRPr>
          </a:p>
        </p:txBody>
      </p:sp>
      <p:sp>
        <p:nvSpPr>
          <p:cNvPr id="49" name="Richtungspfeil 48">
            <a:extLst>
              <a:ext uri="{FF2B5EF4-FFF2-40B4-BE49-F238E27FC236}">
                <a16:creationId xmlns:a16="http://schemas.microsoft.com/office/drawing/2014/main" id="{F9D75995-F94D-984C-BDA8-2D4877B85562}"/>
              </a:ext>
            </a:extLst>
          </p:cNvPr>
          <p:cNvSpPr/>
          <p:nvPr/>
        </p:nvSpPr>
        <p:spPr>
          <a:xfrm>
            <a:off x="1904149" y="1263390"/>
            <a:ext cx="1745644" cy="5267783"/>
          </a:xfrm>
          <a:prstGeom prst="homePlate">
            <a:avLst>
              <a:gd name="adj" fmla="val 12697"/>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l">
              <a:spcBef>
                <a:spcPts val="600"/>
              </a:spcBef>
            </a:pPr>
            <a:endParaRPr lang="de-DE" sz="1200" b="1" dirty="0">
              <a:solidFill>
                <a:schemeClr val="tx1"/>
              </a:solidFill>
            </a:endParaRPr>
          </a:p>
          <a:p>
            <a:pPr algn="l">
              <a:spcBef>
                <a:spcPts val="600"/>
              </a:spcBef>
            </a:pPr>
            <a:endParaRPr lang="de-DE" sz="1200" b="1" dirty="0">
              <a:solidFill>
                <a:schemeClr val="tx1"/>
              </a:solidFill>
            </a:endParaRPr>
          </a:p>
        </p:txBody>
      </p:sp>
      <p:pic>
        <p:nvPicPr>
          <p:cNvPr id="8" name="Grafik 7">
            <a:extLst>
              <a:ext uri="{FF2B5EF4-FFF2-40B4-BE49-F238E27FC236}">
                <a16:creationId xmlns:a16="http://schemas.microsoft.com/office/drawing/2014/main" id="{6DA06550-6992-4545-B225-2C07CF7DD3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1794" y="1930273"/>
            <a:ext cx="927044" cy="927044"/>
          </a:xfrm>
          <a:prstGeom prst="rect">
            <a:avLst/>
          </a:prstGeom>
        </p:spPr>
      </p:pic>
      <p:pic>
        <p:nvPicPr>
          <p:cNvPr id="12" name="Grafik 11">
            <a:extLst>
              <a:ext uri="{FF2B5EF4-FFF2-40B4-BE49-F238E27FC236}">
                <a16:creationId xmlns:a16="http://schemas.microsoft.com/office/drawing/2014/main" id="{F2DFD289-8076-5C46-B2B2-2B0CA7B3DD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4824" y="1930273"/>
            <a:ext cx="927044" cy="927044"/>
          </a:xfrm>
          <a:prstGeom prst="rect">
            <a:avLst/>
          </a:prstGeom>
        </p:spPr>
      </p:pic>
      <p:pic>
        <p:nvPicPr>
          <p:cNvPr id="14" name="Grafik 13">
            <a:extLst>
              <a:ext uri="{FF2B5EF4-FFF2-40B4-BE49-F238E27FC236}">
                <a16:creationId xmlns:a16="http://schemas.microsoft.com/office/drawing/2014/main" id="{D0E42FAE-BE70-634B-B6A8-52155460F24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72225" y="1930273"/>
            <a:ext cx="927044" cy="927044"/>
          </a:xfrm>
          <a:prstGeom prst="rect">
            <a:avLst/>
          </a:prstGeom>
        </p:spPr>
      </p:pic>
      <p:pic>
        <p:nvPicPr>
          <p:cNvPr id="7" name="Grafik 6">
            <a:extLst>
              <a:ext uri="{FF2B5EF4-FFF2-40B4-BE49-F238E27FC236}">
                <a16:creationId xmlns:a16="http://schemas.microsoft.com/office/drawing/2014/main" id="{785B8A50-373D-899D-DE1B-389F17518D3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68811" y="1938707"/>
            <a:ext cx="927044" cy="927044"/>
          </a:xfrm>
          <a:prstGeom prst="rect">
            <a:avLst/>
          </a:prstGeom>
        </p:spPr>
      </p:pic>
      <p:pic>
        <p:nvPicPr>
          <p:cNvPr id="9" name="Grafik 8">
            <a:extLst>
              <a:ext uri="{FF2B5EF4-FFF2-40B4-BE49-F238E27FC236}">
                <a16:creationId xmlns:a16="http://schemas.microsoft.com/office/drawing/2014/main" id="{1D837F36-124C-2983-B98B-FDEA33F4727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46892" y="1938707"/>
            <a:ext cx="927044" cy="927044"/>
          </a:xfrm>
          <a:prstGeom prst="rect">
            <a:avLst/>
          </a:prstGeom>
        </p:spPr>
      </p:pic>
      <p:sp>
        <p:nvSpPr>
          <p:cNvPr id="3" name="Rechteck 2">
            <a:extLst>
              <a:ext uri="{FF2B5EF4-FFF2-40B4-BE49-F238E27FC236}">
                <a16:creationId xmlns:a16="http://schemas.microsoft.com/office/drawing/2014/main" id="{CBC10417-7B1A-6112-DDC2-965EF3604E2A}"/>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11" name="Titel 25">
            <a:extLst>
              <a:ext uri="{FF2B5EF4-FFF2-40B4-BE49-F238E27FC236}">
                <a16:creationId xmlns:a16="http://schemas.microsoft.com/office/drawing/2014/main" id="{7BFB1B94-E4EB-B355-86B8-2B65AACDCA0D}"/>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pic>
        <p:nvPicPr>
          <p:cNvPr id="10" name="Grafik 9" descr="Ein Bild, das Text, Screenshot, Kreis, Schrift enthält.&#10;&#10;KI-generierte Inhalte können fehlerhaft sein.">
            <a:extLst>
              <a:ext uri="{FF2B5EF4-FFF2-40B4-BE49-F238E27FC236}">
                <a16:creationId xmlns:a16="http://schemas.microsoft.com/office/drawing/2014/main" id="{89856517-B4CC-91C4-5A07-C0A503C698DF}"/>
              </a:ext>
            </a:extLst>
          </p:cNvPr>
          <p:cNvPicPr>
            <a:picLocks noChangeAspect="1"/>
          </p:cNvPicPr>
          <p:nvPr/>
        </p:nvPicPr>
        <p:blipFill>
          <a:blip r:embed="rId11">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Tree>
    <p:extLst>
      <p:ext uri="{BB962C8B-B14F-4D97-AF65-F5344CB8AC3E}">
        <p14:creationId xmlns:p14="http://schemas.microsoft.com/office/powerpoint/2010/main" val="2836612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FFE8F608-AEEB-413A-8DC6-CB58E471DEB1}"/>
              </a:ext>
            </a:extLst>
          </p:cNvPr>
          <p:cNvSpPr>
            <a:spLocks noGrp="1"/>
          </p:cNvSpPr>
          <p:nvPr>
            <p:ph type="ftr" sz="quarter" idx="11"/>
          </p:nvPr>
        </p:nvSpPr>
        <p:spPr/>
        <p:txBody>
          <a:bodyPr/>
          <a:lstStyle/>
          <a:p>
            <a:r>
              <a:rPr lang="de-DE"/>
              <a:t>© IcosMedia | www.icosmedia.de</a:t>
            </a:r>
          </a:p>
        </p:txBody>
      </p:sp>
      <p:sp>
        <p:nvSpPr>
          <p:cNvPr id="4" name="Foliennummernplatzhalter 3">
            <a:extLst>
              <a:ext uri="{FF2B5EF4-FFF2-40B4-BE49-F238E27FC236}">
                <a16:creationId xmlns:a16="http://schemas.microsoft.com/office/drawing/2014/main" id="{FBD4F9D2-8DD2-489B-B6EA-21C095D671D0}"/>
              </a:ext>
            </a:extLst>
          </p:cNvPr>
          <p:cNvSpPr>
            <a:spLocks noGrp="1"/>
          </p:cNvSpPr>
          <p:nvPr>
            <p:ph type="sldNum" sz="quarter" idx="12"/>
          </p:nvPr>
        </p:nvSpPr>
        <p:spPr/>
        <p:txBody>
          <a:bodyPr/>
          <a:lstStyle/>
          <a:p>
            <a:r>
              <a:rPr lang="de-DE"/>
              <a:t>| </a:t>
            </a:r>
            <a:fld id="{9B27871B-0A92-486B-8675-F9E98A4A52EF}" type="slidenum">
              <a:rPr lang="de-DE" smtClean="0"/>
              <a:pPr/>
              <a:t>9</a:t>
            </a:fld>
            <a:endParaRPr lang="de-DE"/>
          </a:p>
        </p:txBody>
      </p:sp>
      <p:sp>
        <p:nvSpPr>
          <p:cNvPr id="2" name="Datumsplatzhalter 1">
            <a:extLst>
              <a:ext uri="{FF2B5EF4-FFF2-40B4-BE49-F238E27FC236}">
                <a16:creationId xmlns:a16="http://schemas.microsoft.com/office/drawing/2014/main" id="{50DE8BFD-C753-4D55-9ED4-87BAC240D09B}"/>
              </a:ext>
            </a:extLst>
          </p:cNvPr>
          <p:cNvSpPr>
            <a:spLocks noGrp="1"/>
          </p:cNvSpPr>
          <p:nvPr>
            <p:ph type="dt" sz="half" idx="10"/>
          </p:nvPr>
        </p:nvSpPr>
        <p:spPr>
          <a:xfrm>
            <a:off x="346074" y="6524625"/>
            <a:ext cx="4606925" cy="333377"/>
          </a:xfrm>
        </p:spPr>
        <p:txBody>
          <a:bodyPr/>
          <a:lstStyle/>
          <a:p>
            <a:r>
              <a:rPr lang="de-DE"/>
              <a:t>Das perfekt digitalisierte Unternehmen mit Zoho</a:t>
            </a:r>
          </a:p>
        </p:txBody>
      </p:sp>
      <p:sp>
        <p:nvSpPr>
          <p:cNvPr id="19" name="Titel 25">
            <a:extLst>
              <a:ext uri="{FF2B5EF4-FFF2-40B4-BE49-F238E27FC236}">
                <a16:creationId xmlns:a16="http://schemas.microsoft.com/office/drawing/2014/main" id="{4B6B23BC-3260-40EE-9A79-1D5EEEF8115C}"/>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Amazon-Bestseller „Kunden mit System“ </a:t>
            </a:r>
          </a:p>
        </p:txBody>
      </p:sp>
      <p:sp>
        <p:nvSpPr>
          <p:cNvPr id="20" name="Titel 25">
            <a:extLst>
              <a:ext uri="{FF2B5EF4-FFF2-40B4-BE49-F238E27FC236}">
                <a16:creationId xmlns:a16="http://schemas.microsoft.com/office/drawing/2014/main" id="{AD6AAA79-1A34-4076-8F37-E2538E52D8D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Unternehmen</a:t>
            </a:r>
          </a:p>
        </p:txBody>
      </p:sp>
      <p:pic>
        <p:nvPicPr>
          <p:cNvPr id="17" name="Grafik 16">
            <a:extLst>
              <a:ext uri="{FF2B5EF4-FFF2-40B4-BE49-F238E27FC236}">
                <a16:creationId xmlns:a16="http://schemas.microsoft.com/office/drawing/2014/main" id="{B2447461-C7F7-CA48-B105-49E2DD2241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8" name="Rechteck 17">
            <a:extLst>
              <a:ext uri="{FF2B5EF4-FFF2-40B4-BE49-F238E27FC236}">
                <a16:creationId xmlns:a16="http://schemas.microsoft.com/office/drawing/2014/main" id="{8DBCFB82-6D94-B44D-8F76-3C997766BFE6}"/>
              </a:ext>
            </a:extLst>
          </p:cNvPr>
          <p:cNvSpPr/>
          <p:nvPr/>
        </p:nvSpPr>
        <p:spPr>
          <a:xfrm>
            <a:off x="344488" y="6164625"/>
            <a:ext cx="9215438" cy="360000"/>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Kostenfrei unter: </a:t>
            </a:r>
            <a:r>
              <a:rPr lang="de-DE" sz="1200" b="1" dirty="0">
                <a:solidFill>
                  <a:srgbClr val="44536F"/>
                </a:solidFill>
                <a:hlinkClick r:id="rId4"/>
              </a:rPr>
              <a:t>https://icos.li/buch</a:t>
            </a:r>
            <a:r>
              <a:rPr lang="de-DE" sz="1200" b="1" dirty="0">
                <a:solidFill>
                  <a:srgbClr val="44536F"/>
                </a:solidFill>
              </a:rPr>
              <a:t> </a:t>
            </a:r>
          </a:p>
        </p:txBody>
      </p:sp>
      <p:sp>
        <p:nvSpPr>
          <p:cNvPr id="23" name="Rechteck 22">
            <a:extLst>
              <a:ext uri="{FF2B5EF4-FFF2-40B4-BE49-F238E27FC236}">
                <a16:creationId xmlns:a16="http://schemas.microsoft.com/office/drawing/2014/main" id="{30F06943-51B2-374B-A978-45A14F8923FC}"/>
              </a:ext>
            </a:extLst>
          </p:cNvPr>
          <p:cNvSpPr/>
          <p:nvPr/>
        </p:nvSpPr>
        <p:spPr>
          <a:xfrm>
            <a:off x="342904" y="885826"/>
            <a:ext cx="4609305" cy="527879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400" b="1" dirty="0">
              <a:solidFill>
                <a:schemeClr val="tx1"/>
              </a:solidFill>
            </a:endParaRPr>
          </a:p>
          <a:p>
            <a:pPr algn="ctr">
              <a:spcBef>
                <a:spcPts val="600"/>
              </a:spcBef>
            </a:pPr>
            <a:endParaRPr lang="de-DE" sz="1400" b="1" dirty="0">
              <a:solidFill>
                <a:schemeClr val="tx1"/>
              </a:solidFill>
            </a:endParaRPr>
          </a:p>
          <a:p>
            <a:pPr algn="ctr">
              <a:spcBef>
                <a:spcPts val="600"/>
              </a:spcBef>
            </a:pPr>
            <a:endParaRPr lang="de-DE" sz="1400" dirty="0">
              <a:solidFill>
                <a:schemeClr val="tx1"/>
              </a:solidFill>
            </a:endParaRPr>
          </a:p>
        </p:txBody>
      </p:sp>
      <p:sp>
        <p:nvSpPr>
          <p:cNvPr id="7" name="Rechteck 6">
            <a:extLst>
              <a:ext uri="{FF2B5EF4-FFF2-40B4-BE49-F238E27FC236}">
                <a16:creationId xmlns:a16="http://schemas.microsoft.com/office/drawing/2014/main" id="{51A44DA0-4AC8-5481-4B31-10A3008A55DC}"/>
              </a:ext>
            </a:extLst>
          </p:cNvPr>
          <p:cNvSpPr/>
          <p:nvPr/>
        </p:nvSpPr>
        <p:spPr>
          <a:xfrm>
            <a:off x="4308049" y="885826"/>
            <a:ext cx="5253466" cy="5278799"/>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endParaRPr lang="de-DE" sz="1400" b="1" dirty="0">
              <a:solidFill>
                <a:schemeClr val="tx1"/>
              </a:solidFill>
            </a:endParaRPr>
          </a:p>
          <a:p>
            <a:pPr algn="ctr">
              <a:spcBef>
                <a:spcPts val="600"/>
              </a:spcBef>
            </a:pPr>
            <a:r>
              <a:rPr lang="de-DE" sz="1400" b="1" dirty="0">
                <a:solidFill>
                  <a:schemeClr val="tx1"/>
                </a:solidFill>
              </a:rPr>
              <a:t>Kunden mit System</a:t>
            </a:r>
          </a:p>
          <a:p>
            <a:pPr algn="ctr">
              <a:spcBef>
                <a:spcPts val="600"/>
              </a:spcBef>
            </a:pPr>
            <a:endParaRPr lang="de-DE" sz="1400" dirty="0">
              <a:solidFill>
                <a:schemeClr val="tx1"/>
              </a:solidFill>
            </a:endParaRPr>
          </a:p>
          <a:p>
            <a:pPr algn="ctr">
              <a:spcBef>
                <a:spcPts val="600"/>
              </a:spcBef>
            </a:pPr>
            <a:endParaRPr lang="de-DE" sz="1400" dirty="0">
              <a:solidFill>
                <a:schemeClr val="tx1"/>
              </a:solidFill>
            </a:endParaRPr>
          </a:p>
          <a:p>
            <a:pPr algn="ctr">
              <a:spcBef>
                <a:spcPts val="600"/>
              </a:spcBef>
            </a:pPr>
            <a:r>
              <a:rPr lang="de-DE" sz="1400" dirty="0">
                <a:solidFill>
                  <a:schemeClr val="tx1"/>
                </a:solidFill>
              </a:rPr>
              <a:t>Wie du mit einem CRM-System Kunden einfacher gewinnst, besser betreust und dauerhaft hältst</a:t>
            </a:r>
            <a:br>
              <a:rPr lang="de-DE" sz="1400" dirty="0">
                <a:solidFill>
                  <a:schemeClr val="tx1"/>
                </a:solidFill>
              </a:rPr>
            </a:br>
            <a:endParaRPr lang="de-DE" sz="1400" dirty="0">
              <a:solidFill>
                <a:schemeClr val="tx1"/>
              </a:solidFill>
            </a:endParaRPr>
          </a:p>
          <a:p>
            <a:pPr algn="ctr">
              <a:spcBef>
                <a:spcPts val="600"/>
              </a:spcBef>
            </a:pPr>
            <a:br>
              <a:rPr lang="de-DE" sz="1400" dirty="0">
                <a:solidFill>
                  <a:schemeClr val="tx1"/>
                </a:solidFill>
              </a:rPr>
            </a:br>
            <a:r>
              <a:rPr lang="de-DE" sz="1400" dirty="0">
                <a:solidFill>
                  <a:schemeClr val="tx1"/>
                </a:solidFill>
              </a:rPr>
              <a:t>Taschenbuch für 24,95 EUR</a:t>
            </a:r>
          </a:p>
          <a:p>
            <a:pPr algn="ctr">
              <a:spcBef>
                <a:spcPts val="600"/>
              </a:spcBef>
            </a:pPr>
            <a:r>
              <a:rPr lang="de-DE" sz="1400" dirty="0">
                <a:solidFill>
                  <a:schemeClr val="tx1"/>
                </a:solidFill>
              </a:rPr>
              <a:t>Gebundenes Buch für 34,95 EUR</a:t>
            </a:r>
          </a:p>
          <a:p>
            <a:pPr algn="ctr">
              <a:spcBef>
                <a:spcPts val="600"/>
              </a:spcBef>
            </a:pPr>
            <a:endParaRPr lang="de-DE" sz="1400" dirty="0">
              <a:solidFill>
                <a:schemeClr val="tx1"/>
              </a:solidFill>
            </a:endParaRPr>
          </a:p>
          <a:p>
            <a:pPr algn="ctr">
              <a:spcBef>
                <a:spcPts val="600"/>
              </a:spcBef>
            </a:pPr>
            <a:endParaRPr lang="de-DE" sz="1400" dirty="0">
              <a:solidFill>
                <a:schemeClr val="tx1"/>
              </a:solidFill>
            </a:endParaRPr>
          </a:p>
          <a:p>
            <a:pPr algn="ctr">
              <a:spcBef>
                <a:spcPts val="600"/>
              </a:spcBef>
            </a:pPr>
            <a:r>
              <a:rPr lang="de-DE" sz="1400" dirty="0">
                <a:solidFill>
                  <a:schemeClr val="tx1"/>
                </a:solidFill>
              </a:rPr>
              <a:t>Hier der Link zu Amazon: </a:t>
            </a:r>
            <a:br>
              <a:rPr lang="de-DE" sz="1400" dirty="0">
                <a:solidFill>
                  <a:schemeClr val="tx1"/>
                </a:solidFill>
              </a:rPr>
            </a:br>
            <a:r>
              <a:rPr lang="de-DE" sz="1400" dirty="0">
                <a:solidFill>
                  <a:schemeClr val="tx1"/>
                </a:solidFill>
                <a:hlinkClick r:id="rId5"/>
              </a:rPr>
              <a:t>https://icos.li/amazon</a:t>
            </a:r>
            <a:endParaRPr lang="de-DE" sz="1400" dirty="0">
              <a:solidFill>
                <a:schemeClr val="tx1"/>
              </a:solidFill>
            </a:endParaRPr>
          </a:p>
        </p:txBody>
      </p:sp>
      <p:pic>
        <p:nvPicPr>
          <p:cNvPr id="10" name="Grafik 9" descr="Ein Bild, das Text, Screenshot, Buch, Logo enthält.&#10;&#10;Automatisch generierte Beschreibung">
            <a:extLst>
              <a:ext uri="{FF2B5EF4-FFF2-40B4-BE49-F238E27FC236}">
                <a16:creationId xmlns:a16="http://schemas.microsoft.com/office/drawing/2014/main" id="{550DDF26-F72D-4971-EC30-77B33CE84E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330" y="1430569"/>
            <a:ext cx="3565374" cy="4189314"/>
          </a:xfrm>
          <a:prstGeom prst="rect">
            <a:avLst/>
          </a:prstGeom>
        </p:spPr>
      </p:pic>
    </p:spTree>
    <p:extLst>
      <p:ext uri="{BB962C8B-B14F-4D97-AF65-F5344CB8AC3E}">
        <p14:creationId xmlns:p14="http://schemas.microsoft.com/office/powerpoint/2010/main" val="222017736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90</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Online-Termin-Vereinbarung über Zoho Bookings</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33EB2224-665F-5A34-7325-80B74BF8C167}"/>
              </a:ext>
            </a:extLst>
          </p:cNvPr>
          <p:cNvSpPr/>
          <p:nvPr/>
        </p:nvSpPr>
        <p:spPr>
          <a:xfrm>
            <a:off x="1906010" y="1268413"/>
            <a:ext cx="7653916"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9" name="Rechteck 8">
            <a:extLst>
              <a:ext uri="{FF2B5EF4-FFF2-40B4-BE49-F238E27FC236}">
                <a16:creationId xmlns:a16="http://schemas.microsoft.com/office/drawing/2014/main" id="{1EA476BD-517E-AFCD-4A59-9AE90FD03CED}"/>
              </a:ext>
            </a:extLst>
          </p:cNvPr>
          <p:cNvSpPr/>
          <p:nvPr/>
        </p:nvSpPr>
        <p:spPr>
          <a:xfrm>
            <a:off x="1906012" y="885826"/>
            <a:ext cx="765391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Termin-Vereinbarung - Webseite / Landing-Page</a:t>
            </a:r>
          </a:p>
        </p:txBody>
      </p:sp>
      <p:pic>
        <p:nvPicPr>
          <p:cNvPr id="7" name="Grafik 6">
            <a:extLst>
              <a:ext uri="{FF2B5EF4-FFF2-40B4-BE49-F238E27FC236}">
                <a16:creationId xmlns:a16="http://schemas.microsoft.com/office/drawing/2014/main" id="{53BAA7CC-5C5A-9A71-EB8B-C9665CDDE683}"/>
              </a:ext>
            </a:extLst>
          </p:cNvPr>
          <p:cNvPicPr>
            <a:picLocks noChangeAspect="1"/>
          </p:cNvPicPr>
          <p:nvPr/>
        </p:nvPicPr>
        <p:blipFill>
          <a:blip r:embed="rId4"/>
          <a:stretch>
            <a:fillRect/>
          </a:stretch>
        </p:blipFill>
        <p:spPr>
          <a:xfrm>
            <a:off x="4135442" y="1517025"/>
            <a:ext cx="3195051" cy="4770557"/>
          </a:xfrm>
          <a:prstGeom prst="rect">
            <a:avLst/>
          </a:prstGeom>
          <a:ln>
            <a:solidFill>
              <a:srgbClr val="43536F"/>
            </a:solidFill>
          </a:ln>
        </p:spPr>
      </p:pic>
      <p:sp>
        <p:nvSpPr>
          <p:cNvPr id="11" name="Rechteck 10">
            <a:extLst>
              <a:ext uri="{FF2B5EF4-FFF2-40B4-BE49-F238E27FC236}">
                <a16:creationId xmlns:a16="http://schemas.microsoft.com/office/drawing/2014/main" id="{CA0DDF3C-E2EA-E818-8991-6A1E99B1AAB7}"/>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3" name="Grafik 2" descr="Ein Bild, das Text, Screenshot, Kreis, Schrift enthält.&#10;&#10;KI-generierte Inhalte können fehlerhaft sein.">
            <a:extLst>
              <a:ext uri="{FF2B5EF4-FFF2-40B4-BE49-F238E27FC236}">
                <a16:creationId xmlns:a16="http://schemas.microsoft.com/office/drawing/2014/main" id="{4F8736F3-9ACB-1432-6CA3-5EA94CC4957D}"/>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5" name="Titel 25">
            <a:extLst>
              <a:ext uri="{FF2B5EF4-FFF2-40B4-BE49-F238E27FC236}">
                <a16:creationId xmlns:a16="http://schemas.microsoft.com/office/drawing/2014/main" id="{6FB9D163-A651-7FE7-C4EC-97FA545BC42D}"/>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8665001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91</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806608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Termin-Vereinbarung während Gesprächen über Zoho CRM und Zoho Bookings</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8" name="Rechteck 7">
            <a:extLst>
              <a:ext uri="{FF2B5EF4-FFF2-40B4-BE49-F238E27FC236}">
                <a16:creationId xmlns:a16="http://schemas.microsoft.com/office/drawing/2014/main" id="{33EB2224-665F-5A34-7325-80B74BF8C167}"/>
              </a:ext>
            </a:extLst>
          </p:cNvPr>
          <p:cNvSpPr/>
          <p:nvPr/>
        </p:nvSpPr>
        <p:spPr>
          <a:xfrm>
            <a:off x="1906010" y="1268413"/>
            <a:ext cx="3826957"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9" name="Rechteck 8">
            <a:extLst>
              <a:ext uri="{FF2B5EF4-FFF2-40B4-BE49-F238E27FC236}">
                <a16:creationId xmlns:a16="http://schemas.microsoft.com/office/drawing/2014/main" id="{1EA476BD-517E-AFCD-4A59-9AE90FD03CED}"/>
              </a:ext>
            </a:extLst>
          </p:cNvPr>
          <p:cNvSpPr/>
          <p:nvPr/>
        </p:nvSpPr>
        <p:spPr>
          <a:xfrm>
            <a:off x="1906012" y="885826"/>
            <a:ext cx="3826957"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One-Click-Termin-Vereinbarung aus Zoho CRM</a:t>
            </a:r>
          </a:p>
        </p:txBody>
      </p:sp>
      <p:sp>
        <p:nvSpPr>
          <p:cNvPr id="3" name="Rechteck 2">
            <a:extLst>
              <a:ext uri="{FF2B5EF4-FFF2-40B4-BE49-F238E27FC236}">
                <a16:creationId xmlns:a16="http://schemas.microsoft.com/office/drawing/2014/main" id="{33A08F44-2BFB-50AE-BE0E-F644137EDC6F}"/>
              </a:ext>
            </a:extLst>
          </p:cNvPr>
          <p:cNvSpPr/>
          <p:nvPr/>
        </p:nvSpPr>
        <p:spPr>
          <a:xfrm>
            <a:off x="5732969" y="885826"/>
            <a:ext cx="3826957"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Termin-Vereinbarung über Zoho Bookings</a:t>
            </a:r>
          </a:p>
        </p:txBody>
      </p:sp>
      <p:sp>
        <p:nvSpPr>
          <p:cNvPr id="5" name="Rechteck 4">
            <a:extLst>
              <a:ext uri="{FF2B5EF4-FFF2-40B4-BE49-F238E27FC236}">
                <a16:creationId xmlns:a16="http://schemas.microsoft.com/office/drawing/2014/main" id="{27461095-A13E-F317-D63B-88751662D991}"/>
              </a:ext>
            </a:extLst>
          </p:cNvPr>
          <p:cNvSpPr/>
          <p:nvPr/>
        </p:nvSpPr>
        <p:spPr>
          <a:xfrm>
            <a:off x="5732968" y="1268413"/>
            <a:ext cx="3826957" cy="526778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1" name="Rechteck 10">
            <a:extLst>
              <a:ext uri="{FF2B5EF4-FFF2-40B4-BE49-F238E27FC236}">
                <a16:creationId xmlns:a16="http://schemas.microsoft.com/office/drawing/2014/main" id="{CA0DDF3C-E2EA-E818-8991-6A1E99B1AAB7}"/>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4" name="Grafik 13">
            <a:extLst>
              <a:ext uri="{FF2B5EF4-FFF2-40B4-BE49-F238E27FC236}">
                <a16:creationId xmlns:a16="http://schemas.microsoft.com/office/drawing/2014/main" id="{E9C6F8EC-C2D9-CA07-42DD-236635B22685}"/>
              </a:ext>
            </a:extLst>
          </p:cNvPr>
          <p:cNvPicPr>
            <a:picLocks noChangeAspect="1"/>
          </p:cNvPicPr>
          <p:nvPr/>
        </p:nvPicPr>
        <p:blipFill>
          <a:blip r:embed="rId4"/>
          <a:stretch>
            <a:fillRect/>
          </a:stretch>
        </p:blipFill>
        <p:spPr>
          <a:xfrm>
            <a:off x="1995839" y="1408599"/>
            <a:ext cx="3647298" cy="1742562"/>
          </a:xfrm>
          <a:prstGeom prst="rect">
            <a:avLst/>
          </a:prstGeom>
        </p:spPr>
      </p:pic>
      <p:pic>
        <p:nvPicPr>
          <p:cNvPr id="19" name="Grafik 18">
            <a:extLst>
              <a:ext uri="{FF2B5EF4-FFF2-40B4-BE49-F238E27FC236}">
                <a16:creationId xmlns:a16="http://schemas.microsoft.com/office/drawing/2014/main" id="{292FDE88-6FF1-8D71-8309-9B8A092F2718}"/>
              </a:ext>
            </a:extLst>
          </p:cNvPr>
          <p:cNvPicPr>
            <a:picLocks noChangeAspect="1"/>
          </p:cNvPicPr>
          <p:nvPr/>
        </p:nvPicPr>
        <p:blipFill>
          <a:blip r:embed="rId5"/>
          <a:stretch>
            <a:fillRect/>
          </a:stretch>
        </p:blipFill>
        <p:spPr>
          <a:xfrm>
            <a:off x="6072803" y="1413704"/>
            <a:ext cx="3032773" cy="4900499"/>
          </a:xfrm>
          <a:prstGeom prst="rect">
            <a:avLst/>
          </a:prstGeom>
        </p:spPr>
      </p:pic>
      <p:pic>
        <p:nvPicPr>
          <p:cNvPr id="7" name="Grafik 6" descr="Ein Bild, das Text, Screenshot, Kreis, Schrift enthält.&#10;&#10;KI-generierte Inhalte können fehlerhaft sein.">
            <a:extLst>
              <a:ext uri="{FF2B5EF4-FFF2-40B4-BE49-F238E27FC236}">
                <a16:creationId xmlns:a16="http://schemas.microsoft.com/office/drawing/2014/main" id="{F291E425-9432-6462-2029-6A2F7E053632}"/>
              </a:ext>
            </a:extLst>
          </p:cNvPr>
          <p:cNvPicPr>
            <a:picLocks noChangeAspect="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0" name="Titel 25">
            <a:extLst>
              <a:ext uri="{FF2B5EF4-FFF2-40B4-BE49-F238E27FC236}">
                <a16:creationId xmlns:a16="http://schemas.microsoft.com/office/drawing/2014/main" id="{7B29CAAD-6238-27BD-D922-A15D59DB8A99}"/>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3925841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92</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7180262"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Termin-Vorbereitungs-Kampagnen mit Zoho Bookings und 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97" name="Rechteck 96">
            <a:extLst>
              <a:ext uri="{FF2B5EF4-FFF2-40B4-BE49-F238E27FC236}">
                <a16:creationId xmlns:a16="http://schemas.microsoft.com/office/drawing/2014/main" id="{DB6CEDA8-A0C0-2C48-AE8C-122E9E75E40F}"/>
              </a:ext>
            </a:extLst>
          </p:cNvPr>
          <p:cNvSpPr/>
          <p:nvPr/>
        </p:nvSpPr>
        <p:spPr>
          <a:xfrm>
            <a:off x="1910661" y="890043"/>
            <a:ext cx="7650852" cy="5646154"/>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grpSp>
        <p:nvGrpSpPr>
          <p:cNvPr id="98" name="Gruppieren 97">
            <a:extLst>
              <a:ext uri="{FF2B5EF4-FFF2-40B4-BE49-F238E27FC236}">
                <a16:creationId xmlns:a16="http://schemas.microsoft.com/office/drawing/2014/main" id="{3531317D-0969-7747-B6F5-5A52D0F9135E}"/>
              </a:ext>
            </a:extLst>
          </p:cNvPr>
          <p:cNvGrpSpPr/>
          <p:nvPr/>
        </p:nvGrpSpPr>
        <p:grpSpPr>
          <a:xfrm>
            <a:off x="2097641" y="1627939"/>
            <a:ext cx="7304049" cy="4225542"/>
            <a:chOff x="900196" y="1394147"/>
            <a:chExt cx="8105665" cy="4174433"/>
          </a:xfrm>
        </p:grpSpPr>
        <p:sp>
          <p:nvSpPr>
            <p:cNvPr id="99" name="Shape 119">
              <a:extLst>
                <a:ext uri="{FF2B5EF4-FFF2-40B4-BE49-F238E27FC236}">
                  <a16:creationId xmlns:a16="http://schemas.microsoft.com/office/drawing/2014/main" id="{4179A2D9-E2C8-574C-BF3A-77847A837816}"/>
                </a:ext>
              </a:extLst>
            </p:cNvPr>
            <p:cNvSpPr/>
            <p:nvPr/>
          </p:nvSpPr>
          <p:spPr>
            <a:xfrm>
              <a:off x="900196" y="3518549"/>
              <a:ext cx="1140539" cy="540480"/>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4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r>
                <a:rPr kumimoji="0" lang="de-DE" sz="1000" b="0" u="none" strike="noStrike" kern="0" cap="none" spc="0" normalizeH="0" baseline="0" noProof="0" dirty="0">
                  <a:ln>
                    <a:noFill/>
                  </a:ln>
                  <a:solidFill>
                    <a:srgbClr val="FFFFFF"/>
                  </a:solidFill>
                  <a:effectLst/>
                  <a:uLnTx/>
                  <a:uFillTx/>
                  <a:latin typeface="+mj-lt"/>
                  <a:cs typeface="Open Sans" panose="020B0606030504020204" pitchFamily="34" charset="0"/>
                  <a:sym typeface="Helvetica"/>
                </a:rPr>
                <a:t>Termin-</a:t>
              </a:r>
              <a:br>
                <a:rPr kumimoji="0" lang="de-DE" sz="1000" b="0" u="none" strike="noStrike" kern="0" cap="none" spc="0" normalizeH="0" baseline="0" noProof="0" dirty="0">
                  <a:ln>
                    <a:noFill/>
                  </a:ln>
                  <a:solidFill>
                    <a:srgbClr val="FFFFFF"/>
                  </a:solidFill>
                  <a:effectLst/>
                  <a:uLnTx/>
                  <a:uFillTx/>
                  <a:latin typeface="+mj-lt"/>
                  <a:cs typeface="Open Sans" panose="020B0606030504020204" pitchFamily="34" charset="0"/>
                  <a:sym typeface="Helvetica"/>
                </a:rPr>
              </a:br>
              <a:r>
                <a:rPr kumimoji="0" lang="de-DE" sz="1000" b="0" u="none" strike="noStrike" kern="0" cap="none" spc="0" normalizeH="0" baseline="0" noProof="0" dirty="0" err="1">
                  <a:ln>
                    <a:noFill/>
                  </a:ln>
                  <a:solidFill>
                    <a:srgbClr val="FFFFFF"/>
                  </a:solidFill>
                  <a:effectLst/>
                  <a:uLnTx/>
                  <a:uFillTx/>
                  <a:latin typeface="+mj-lt"/>
                  <a:cs typeface="Open Sans" panose="020B0606030504020204" pitchFamily="34" charset="0"/>
                  <a:sym typeface="Helvetica"/>
                </a:rPr>
                <a:t>vereinbarung</a:t>
              </a:r>
              <a:endParaRPr kumimoji="0" sz="1000" b="0" u="none" strike="noStrike" kern="0" cap="none" spc="0" normalizeH="0" baseline="0" noProof="0" dirty="0">
                <a:ln>
                  <a:noFill/>
                </a:ln>
                <a:solidFill>
                  <a:srgbClr val="FFFFFF"/>
                </a:solidFill>
                <a:effectLst/>
                <a:uLnTx/>
                <a:uFillTx/>
                <a:latin typeface="+mj-lt"/>
                <a:cs typeface="Open Sans" panose="020B0606030504020204" pitchFamily="34" charset="0"/>
                <a:sym typeface="Helvetica"/>
              </a:endParaRPr>
            </a:p>
          </p:txBody>
        </p:sp>
        <p:sp>
          <p:nvSpPr>
            <p:cNvPr id="100" name="Shape 120">
              <a:extLst>
                <a:ext uri="{FF2B5EF4-FFF2-40B4-BE49-F238E27FC236}">
                  <a16:creationId xmlns:a16="http://schemas.microsoft.com/office/drawing/2014/main" id="{1A06E5D5-E428-D540-9534-552E9856208F}"/>
                </a:ext>
              </a:extLst>
            </p:cNvPr>
            <p:cNvSpPr/>
            <p:nvPr/>
          </p:nvSpPr>
          <p:spPr>
            <a:xfrm>
              <a:off x="7865322" y="3518549"/>
              <a:ext cx="1140539" cy="540480"/>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r>
                <a:rPr kumimoji="0" lang="de-DE" sz="1000" b="1" i="0" u="none" strike="noStrike" kern="0" cap="none" spc="0" normalizeH="0" baseline="0" noProof="0" dirty="0">
                  <a:ln>
                    <a:noFill/>
                  </a:ln>
                  <a:solidFill>
                    <a:srgbClr val="FFFFFF"/>
                  </a:solidFill>
                  <a:effectLst/>
                  <a:uLnTx/>
                  <a:uFillTx/>
                  <a:latin typeface="+mj-lt"/>
                  <a:sym typeface="Helvetica"/>
                </a:rPr>
                <a:t>Termin</a:t>
              </a:r>
              <a:endParaRPr kumimoji="0" sz="1000" b="1" i="0" u="none" strike="noStrike" kern="0" cap="none" spc="0" normalizeH="0" baseline="0" noProof="0" dirty="0">
                <a:ln>
                  <a:noFill/>
                </a:ln>
                <a:solidFill>
                  <a:srgbClr val="FFFFFF"/>
                </a:solidFill>
                <a:effectLst/>
                <a:uLnTx/>
                <a:uFillTx/>
                <a:latin typeface="+mj-lt"/>
                <a:sym typeface="Helvetica"/>
              </a:endParaRPr>
            </a:p>
          </p:txBody>
        </p:sp>
        <p:sp>
          <p:nvSpPr>
            <p:cNvPr id="101" name="Shape 121">
              <a:extLst>
                <a:ext uri="{FF2B5EF4-FFF2-40B4-BE49-F238E27FC236}">
                  <a16:creationId xmlns:a16="http://schemas.microsoft.com/office/drawing/2014/main" id="{882A31AA-2F7B-7D4B-8DDB-416B4D23D552}"/>
                </a:ext>
              </a:extLst>
            </p:cNvPr>
            <p:cNvSpPr/>
            <p:nvPr/>
          </p:nvSpPr>
          <p:spPr>
            <a:xfrm>
              <a:off x="2308731" y="3788789"/>
              <a:ext cx="5288595" cy="0"/>
            </a:xfrm>
            <a:prstGeom prst="line">
              <a:avLst/>
            </a:prstGeom>
            <a:ln w="57150">
              <a:solidFill>
                <a:schemeClr val="bg1">
                  <a:lumMod val="75000"/>
                </a:schemeClr>
              </a:solidFill>
              <a:miter lim="400000"/>
              <a:tailEnd type="stealth"/>
            </a:ln>
          </p:spPr>
          <p:txBody>
            <a:bodyPr lIns="71437" tIns="71437" rIns="71437" bIns="71437" anchor="ctr"/>
            <a:lstStyle/>
            <a:p>
              <a:pPr marL="0" marR="0" lvl="0" indent="0" algn="ctr" defTabSz="821531" eaLnBrk="1" fontAlgn="auto" latinLnBrk="0" hangingPunct="0">
                <a:lnSpc>
                  <a:spcPct val="100000"/>
                </a:lnSpc>
                <a:spcBef>
                  <a:spcPts val="0"/>
                </a:spcBef>
                <a:spcAft>
                  <a:spcPts val="0"/>
                </a:spcAft>
                <a:buClrTx/>
                <a:buSzTx/>
                <a:buFontTx/>
                <a:buNone/>
                <a:tabLst/>
                <a:defRPr sz="3200"/>
              </a:pPr>
              <a:endParaRPr kumimoji="0" sz="2000" b="0" i="0" u="none" strike="noStrike" kern="0" cap="none" spc="0" normalizeH="0" baseline="0" noProof="0">
                <a:ln>
                  <a:noFill/>
                </a:ln>
                <a:solidFill>
                  <a:srgbClr val="000000"/>
                </a:solidFill>
                <a:effectLst/>
                <a:uLnTx/>
                <a:uFillTx/>
                <a:latin typeface="+mj-lt"/>
                <a:sym typeface="Helvetica Light"/>
              </a:endParaRPr>
            </a:p>
          </p:txBody>
        </p:sp>
        <p:sp>
          <p:nvSpPr>
            <p:cNvPr id="102" name="Shape 124">
              <a:extLst>
                <a:ext uri="{FF2B5EF4-FFF2-40B4-BE49-F238E27FC236}">
                  <a16:creationId xmlns:a16="http://schemas.microsoft.com/office/drawing/2014/main" id="{2BA55E5E-7BAB-0544-95F3-C6A6E97BEC79}"/>
                </a:ext>
              </a:extLst>
            </p:cNvPr>
            <p:cNvSpPr/>
            <p:nvPr/>
          </p:nvSpPr>
          <p:spPr>
            <a:xfrm>
              <a:off x="7865322" y="2106250"/>
              <a:ext cx="1140539" cy="540480"/>
            </a:xfrm>
            <a:prstGeom prst="rect">
              <a:avLst/>
            </a:prstGeom>
            <a:gradFill>
              <a:gsLst>
                <a:gs pos="0">
                  <a:srgbClr val="00882B">
                    <a:hueOff val="-2473793"/>
                    <a:satOff val="-50209"/>
                    <a:lumOff val="23543"/>
                  </a:srgbClr>
                </a:gs>
                <a:gs pos="100000">
                  <a:srgbClr val="00882B"/>
                </a:gs>
              </a:gsLst>
              <a:lin ang="5400000"/>
            </a:gradFill>
            <a:ln w="12700">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endParaRPr kumimoji="0" sz="1400" b="1" i="0" u="none" strike="noStrike" kern="0" cap="none" spc="0" normalizeH="0" baseline="0" noProof="0" dirty="0">
                <a:ln>
                  <a:noFill/>
                </a:ln>
                <a:solidFill>
                  <a:srgbClr val="FFFFFF"/>
                </a:solidFill>
                <a:effectLst/>
                <a:uLnTx/>
                <a:uFillTx/>
                <a:latin typeface="+mj-lt"/>
                <a:sym typeface="Helvetica"/>
              </a:endParaRPr>
            </a:p>
          </p:txBody>
        </p:sp>
        <p:sp>
          <p:nvSpPr>
            <p:cNvPr id="103" name="Shape 126">
              <a:extLst>
                <a:ext uri="{FF2B5EF4-FFF2-40B4-BE49-F238E27FC236}">
                  <a16:creationId xmlns:a16="http://schemas.microsoft.com/office/drawing/2014/main" id="{9A9D8508-1EA8-FE40-BB68-A83312953BDE}"/>
                </a:ext>
              </a:extLst>
            </p:cNvPr>
            <p:cNvSpPr/>
            <p:nvPr/>
          </p:nvSpPr>
          <p:spPr>
            <a:xfrm>
              <a:off x="7865322" y="4930849"/>
              <a:ext cx="1140539" cy="540480"/>
            </a:xfrm>
            <a:prstGeom prst="rect">
              <a:avLst/>
            </a:prstGeom>
            <a:gradFill>
              <a:gsLst>
                <a:gs pos="0">
                  <a:srgbClr val="C82506">
                    <a:hueOff val="260291"/>
                    <a:satOff val="1998"/>
                    <a:lumOff val="12368"/>
                  </a:srgbClr>
                </a:gs>
                <a:gs pos="100000">
                  <a:srgbClr val="C82506"/>
                </a:gs>
              </a:gsLst>
              <a:lin ang="5400000"/>
            </a:gradFill>
            <a:ln w="12700">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endParaRPr kumimoji="0" sz="1400" b="1" i="0" u="none" strike="noStrike" kern="0" cap="none" spc="0" normalizeH="0" baseline="0" noProof="0" dirty="0">
                <a:ln>
                  <a:noFill/>
                </a:ln>
                <a:solidFill>
                  <a:srgbClr val="FFFFFF"/>
                </a:solidFill>
                <a:effectLst/>
                <a:uLnTx/>
                <a:uFillTx/>
                <a:latin typeface="+mj-lt"/>
                <a:sym typeface="Helvetica"/>
              </a:endParaRPr>
            </a:p>
          </p:txBody>
        </p:sp>
        <p:sp>
          <p:nvSpPr>
            <p:cNvPr id="104" name="Shape 128">
              <a:extLst>
                <a:ext uri="{FF2B5EF4-FFF2-40B4-BE49-F238E27FC236}">
                  <a16:creationId xmlns:a16="http://schemas.microsoft.com/office/drawing/2014/main" id="{44265F57-9750-2646-A861-4F9B23A325BF}"/>
                </a:ext>
              </a:extLst>
            </p:cNvPr>
            <p:cNvSpPr/>
            <p:nvPr/>
          </p:nvSpPr>
          <p:spPr>
            <a:xfrm>
              <a:off x="2309523" y="2326000"/>
              <a:ext cx="5298941" cy="1256933"/>
            </a:xfrm>
            <a:custGeom>
              <a:avLst/>
              <a:gdLst/>
              <a:ahLst/>
              <a:cxnLst>
                <a:cxn ang="0">
                  <a:pos x="wd2" y="hd2"/>
                </a:cxn>
                <a:cxn ang="5400000">
                  <a:pos x="wd2" y="hd2"/>
                </a:cxn>
                <a:cxn ang="10800000">
                  <a:pos x="wd2" y="hd2"/>
                </a:cxn>
                <a:cxn ang="16200000">
                  <a:pos x="wd2" y="hd2"/>
                </a:cxn>
              </a:cxnLst>
              <a:rect l="0" t="0" r="r" b="b"/>
              <a:pathLst>
                <a:path w="21600" h="21202" extrusionOk="0">
                  <a:moveTo>
                    <a:pt x="0" y="21053"/>
                  </a:moveTo>
                  <a:cubicBezTo>
                    <a:pt x="3156" y="21600"/>
                    <a:pt x="6317" y="20640"/>
                    <a:pt x="9420" y="18191"/>
                  </a:cubicBezTo>
                  <a:cubicBezTo>
                    <a:pt x="13686" y="14824"/>
                    <a:pt x="17797" y="8684"/>
                    <a:pt x="21600" y="0"/>
                  </a:cubicBezTo>
                </a:path>
              </a:pathLst>
            </a:custGeom>
            <a:ln w="57150">
              <a:solidFill>
                <a:srgbClr val="00882B"/>
              </a:solidFill>
              <a:miter lim="400000"/>
              <a:tailEnd type="stealth"/>
            </a:ln>
          </p:spPr>
          <p:txBody>
            <a:bodyPr lIns="71437" tIns="71437" rIns="71437" bIns="71437" anchor="ctr"/>
            <a:lstStyle/>
            <a:p>
              <a:pPr marL="0" marR="0" lvl="0" indent="0" algn="ctr" defTabSz="821531" eaLnBrk="1" fontAlgn="auto" latinLnBrk="0" hangingPunct="0">
                <a:lnSpc>
                  <a:spcPct val="100000"/>
                </a:lnSpc>
                <a:spcBef>
                  <a:spcPts val="0"/>
                </a:spcBef>
                <a:spcAft>
                  <a:spcPts val="0"/>
                </a:spcAft>
                <a:buClrTx/>
                <a:buSzTx/>
                <a:buFontTx/>
                <a:buNone/>
                <a:tabLst/>
                <a:defRPr sz="3200"/>
              </a:pPr>
              <a:endParaRPr kumimoji="0" sz="2000" b="0" i="0" u="none" strike="noStrike" kern="0" cap="none" spc="0" normalizeH="0" baseline="0" noProof="0">
                <a:ln>
                  <a:noFill/>
                </a:ln>
                <a:solidFill>
                  <a:srgbClr val="000000"/>
                </a:solidFill>
                <a:effectLst/>
                <a:uLnTx/>
                <a:uFillTx/>
                <a:latin typeface="+mj-lt"/>
                <a:sym typeface="Helvetica Light"/>
              </a:endParaRPr>
            </a:p>
          </p:txBody>
        </p:sp>
        <p:sp>
          <p:nvSpPr>
            <p:cNvPr id="105" name="Shape 130">
              <a:extLst>
                <a:ext uri="{FF2B5EF4-FFF2-40B4-BE49-F238E27FC236}">
                  <a16:creationId xmlns:a16="http://schemas.microsoft.com/office/drawing/2014/main" id="{6D3AC8D3-29D8-BB49-A382-4FC9ACA0F809}"/>
                </a:ext>
              </a:extLst>
            </p:cNvPr>
            <p:cNvSpPr/>
            <p:nvPr/>
          </p:nvSpPr>
          <p:spPr>
            <a:xfrm rot="10800000" flipH="1">
              <a:off x="2309523" y="3994646"/>
              <a:ext cx="5298941" cy="1256933"/>
            </a:xfrm>
            <a:custGeom>
              <a:avLst/>
              <a:gdLst/>
              <a:ahLst/>
              <a:cxnLst>
                <a:cxn ang="0">
                  <a:pos x="wd2" y="hd2"/>
                </a:cxn>
                <a:cxn ang="5400000">
                  <a:pos x="wd2" y="hd2"/>
                </a:cxn>
                <a:cxn ang="10800000">
                  <a:pos x="wd2" y="hd2"/>
                </a:cxn>
                <a:cxn ang="16200000">
                  <a:pos x="wd2" y="hd2"/>
                </a:cxn>
              </a:cxnLst>
              <a:rect l="0" t="0" r="r" b="b"/>
              <a:pathLst>
                <a:path w="21600" h="21202" extrusionOk="0">
                  <a:moveTo>
                    <a:pt x="0" y="21053"/>
                  </a:moveTo>
                  <a:cubicBezTo>
                    <a:pt x="3156" y="21600"/>
                    <a:pt x="6317" y="20640"/>
                    <a:pt x="9420" y="18191"/>
                  </a:cubicBezTo>
                  <a:cubicBezTo>
                    <a:pt x="13686" y="14824"/>
                    <a:pt x="17797" y="8684"/>
                    <a:pt x="21600" y="0"/>
                  </a:cubicBezTo>
                </a:path>
              </a:pathLst>
            </a:custGeom>
            <a:ln w="57150">
              <a:solidFill>
                <a:srgbClr val="C82506"/>
              </a:solidFill>
              <a:miter lim="400000"/>
              <a:tailEnd type="stealth"/>
            </a:ln>
          </p:spPr>
          <p:txBody>
            <a:bodyPr lIns="71437" tIns="71437" rIns="71437" bIns="71437" anchor="ctr"/>
            <a:lstStyle/>
            <a:p>
              <a:pPr marL="0" marR="0" lvl="0" indent="0" algn="ctr" defTabSz="821531" eaLnBrk="1" fontAlgn="auto" latinLnBrk="0" hangingPunct="0">
                <a:lnSpc>
                  <a:spcPct val="100000"/>
                </a:lnSpc>
                <a:spcBef>
                  <a:spcPts val="0"/>
                </a:spcBef>
                <a:spcAft>
                  <a:spcPts val="0"/>
                </a:spcAft>
                <a:buClrTx/>
                <a:buSzTx/>
                <a:buFontTx/>
                <a:buNone/>
                <a:tabLst/>
                <a:defRPr sz="3200"/>
              </a:pPr>
              <a:endParaRPr kumimoji="0" sz="2000" b="0" i="0" u="none" strike="noStrike" kern="0" cap="none" spc="0" normalizeH="0" baseline="0" noProof="0">
                <a:ln>
                  <a:noFill/>
                </a:ln>
                <a:solidFill>
                  <a:srgbClr val="000000"/>
                </a:solidFill>
                <a:effectLst/>
                <a:uLnTx/>
                <a:uFillTx/>
                <a:latin typeface="+mj-lt"/>
                <a:sym typeface="Helvetica Light"/>
              </a:endParaRPr>
            </a:p>
          </p:txBody>
        </p:sp>
        <p:sp>
          <p:nvSpPr>
            <p:cNvPr id="106" name="Textfeld 105">
              <a:extLst>
                <a:ext uri="{FF2B5EF4-FFF2-40B4-BE49-F238E27FC236}">
                  <a16:creationId xmlns:a16="http://schemas.microsoft.com/office/drawing/2014/main" id="{4BC6ECA3-592F-3640-A15E-478F3875181B}"/>
                </a:ext>
              </a:extLst>
            </p:cNvPr>
            <p:cNvSpPr txBox="1"/>
            <p:nvPr/>
          </p:nvSpPr>
          <p:spPr>
            <a:xfrm>
              <a:off x="4608398" y="3460552"/>
              <a:ext cx="708532" cy="545388"/>
            </a:xfrm>
            <a:prstGeom prst="rect">
              <a:avLst/>
            </a:prstGeom>
            <a:solidFill>
              <a:schemeClr val="bg1"/>
            </a:solidFill>
          </p:spPr>
          <p:txBody>
            <a:bodyPr wrap="none" lIns="72000" tIns="72000" rIns="72000" bIns="72000" rtlCol="0" anchor="ctr">
              <a:noAutofit/>
            </a:bodyPr>
            <a:lstStyle/>
            <a:p>
              <a:pPr algn="ctr">
                <a:spcBef>
                  <a:spcPts val="600"/>
                </a:spcBef>
              </a:pPr>
              <a:r>
                <a:rPr lang="de-DE" sz="4000" b="1" dirty="0"/>
                <a:t>?</a:t>
              </a:r>
              <a:endParaRPr lang="de-DE" sz="1050" b="1" dirty="0"/>
            </a:p>
          </p:txBody>
        </p:sp>
        <p:sp>
          <p:nvSpPr>
            <p:cNvPr id="107" name="Textfeld 106">
              <a:extLst>
                <a:ext uri="{FF2B5EF4-FFF2-40B4-BE49-F238E27FC236}">
                  <a16:creationId xmlns:a16="http://schemas.microsoft.com/office/drawing/2014/main" id="{E8BB3DBB-C9CD-3C4B-B1BD-A8191FC7F82F}"/>
                </a:ext>
              </a:extLst>
            </p:cNvPr>
            <p:cNvSpPr txBox="1"/>
            <p:nvPr/>
          </p:nvSpPr>
          <p:spPr>
            <a:xfrm>
              <a:off x="3214559" y="1394147"/>
              <a:ext cx="3496209" cy="333375"/>
            </a:xfrm>
            <a:prstGeom prst="rect">
              <a:avLst/>
            </a:prstGeom>
            <a:noFill/>
          </p:spPr>
          <p:txBody>
            <a:bodyPr wrap="none" lIns="72000" tIns="72000" rIns="72000" bIns="72000" rtlCol="0">
              <a:noAutofit/>
            </a:bodyPr>
            <a:lstStyle/>
            <a:p>
              <a:pPr algn="ctr">
                <a:spcBef>
                  <a:spcPts val="600"/>
                </a:spcBef>
              </a:pPr>
              <a:r>
                <a:rPr lang="de-DE" sz="1200" b="1" dirty="0">
                  <a:solidFill>
                    <a:schemeClr val="accent6">
                      <a:lumMod val="75000"/>
                    </a:schemeClr>
                  </a:solidFill>
                </a:rPr>
                <a:t>Kaufbereitschaft positiv beeinflussen</a:t>
              </a:r>
            </a:p>
          </p:txBody>
        </p:sp>
        <p:sp>
          <p:nvSpPr>
            <p:cNvPr id="108" name="Textfeld 107">
              <a:extLst>
                <a:ext uri="{FF2B5EF4-FFF2-40B4-BE49-F238E27FC236}">
                  <a16:creationId xmlns:a16="http://schemas.microsoft.com/office/drawing/2014/main" id="{BF9D5A90-F2F6-5448-9D08-FD03B9683797}"/>
                </a:ext>
              </a:extLst>
            </p:cNvPr>
            <p:cNvSpPr txBox="1"/>
            <p:nvPr/>
          </p:nvSpPr>
          <p:spPr>
            <a:xfrm>
              <a:off x="3204894" y="5235205"/>
              <a:ext cx="3496209" cy="333375"/>
            </a:xfrm>
            <a:prstGeom prst="rect">
              <a:avLst/>
            </a:prstGeom>
            <a:noFill/>
          </p:spPr>
          <p:txBody>
            <a:bodyPr wrap="none" lIns="72000" tIns="72000" rIns="72000" bIns="72000" rtlCol="0">
              <a:noAutofit/>
            </a:bodyPr>
            <a:lstStyle/>
            <a:p>
              <a:pPr algn="ctr">
                <a:spcBef>
                  <a:spcPts val="600"/>
                </a:spcBef>
              </a:pPr>
              <a:r>
                <a:rPr lang="de-DE" sz="1200" b="1" dirty="0">
                  <a:solidFill>
                    <a:srgbClr val="C00000"/>
                  </a:solidFill>
                </a:rPr>
                <a:t>Kaufbereitschaft negativ beeinflussen</a:t>
              </a:r>
            </a:p>
          </p:txBody>
        </p:sp>
        <p:sp>
          <p:nvSpPr>
            <p:cNvPr id="109" name="Shape 124">
              <a:extLst>
                <a:ext uri="{FF2B5EF4-FFF2-40B4-BE49-F238E27FC236}">
                  <a16:creationId xmlns:a16="http://schemas.microsoft.com/office/drawing/2014/main" id="{EC779E74-B11A-8B4F-8927-948829E35524}"/>
                </a:ext>
              </a:extLst>
            </p:cNvPr>
            <p:cNvSpPr/>
            <p:nvPr/>
          </p:nvSpPr>
          <p:spPr>
            <a:xfrm>
              <a:off x="2339618" y="2838087"/>
              <a:ext cx="1140539" cy="540480"/>
            </a:xfrm>
            <a:prstGeom prst="rect">
              <a:avLst/>
            </a:prstGeom>
            <a:noFill/>
            <a:ln w="38100">
              <a:solidFill>
                <a:schemeClr val="accent6">
                  <a:lumMod val="75000"/>
                </a:schemeClr>
              </a:solidFill>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endParaRPr kumimoji="0" sz="1400" b="1" i="0" u="none" strike="noStrike" kern="0" cap="none" spc="0" normalizeH="0" baseline="0" noProof="0" dirty="0">
                <a:ln>
                  <a:noFill/>
                </a:ln>
                <a:solidFill>
                  <a:srgbClr val="FFFFFF"/>
                </a:solidFill>
                <a:effectLst/>
                <a:uLnTx/>
                <a:uFillTx/>
                <a:latin typeface="+mj-lt"/>
                <a:sym typeface="Helvetica"/>
              </a:endParaRPr>
            </a:p>
          </p:txBody>
        </p:sp>
        <p:sp>
          <p:nvSpPr>
            <p:cNvPr id="110" name="Shape 124">
              <a:extLst>
                <a:ext uri="{FF2B5EF4-FFF2-40B4-BE49-F238E27FC236}">
                  <a16:creationId xmlns:a16="http://schemas.microsoft.com/office/drawing/2014/main" id="{8F50A406-2EFD-114C-AC67-A7A1DFE56BA2}"/>
                </a:ext>
              </a:extLst>
            </p:cNvPr>
            <p:cNvSpPr/>
            <p:nvPr/>
          </p:nvSpPr>
          <p:spPr>
            <a:xfrm>
              <a:off x="3796070" y="2548299"/>
              <a:ext cx="1140539" cy="540480"/>
            </a:xfrm>
            <a:prstGeom prst="rect">
              <a:avLst/>
            </a:prstGeom>
            <a:noFill/>
            <a:ln w="38100">
              <a:solidFill>
                <a:schemeClr val="accent6">
                  <a:lumMod val="75000"/>
                </a:schemeClr>
              </a:solidFill>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endParaRPr kumimoji="0" sz="1400" b="1" i="0" u="none" strike="noStrike" kern="0" cap="none" spc="0" normalizeH="0" baseline="0" noProof="0" dirty="0">
                <a:ln>
                  <a:noFill/>
                </a:ln>
                <a:solidFill>
                  <a:srgbClr val="FFFFFF"/>
                </a:solidFill>
                <a:effectLst/>
                <a:uLnTx/>
                <a:uFillTx/>
                <a:latin typeface="+mj-lt"/>
                <a:sym typeface="Helvetica"/>
              </a:endParaRPr>
            </a:p>
          </p:txBody>
        </p:sp>
        <p:sp>
          <p:nvSpPr>
            <p:cNvPr id="111" name="Shape 124">
              <a:extLst>
                <a:ext uri="{FF2B5EF4-FFF2-40B4-BE49-F238E27FC236}">
                  <a16:creationId xmlns:a16="http://schemas.microsoft.com/office/drawing/2014/main" id="{6EB43FB1-3F30-9347-8C38-35B5CFF024C6}"/>
                </a:ext>
              </a:extLst>
            </p:cNvPr>
            <p:cNvSpPr/>
            <p:nvPr/>
          </p:nvSpPr>
          <p:spPr>
            <a:xfrm>
              <a:off x="5252522" y="2258512"/>
              <a:ext cx="1140539" cy="540480"/>
            </a:xfrm>
            <a:prstGeom prst="rect">
              <a:avLst/>
            </a:prstGeom>
            <a:noFill/>
            <a:ln w="38100">
              <a:solidFill>
                <a:schemeClr val="accent6">
                  <a:lumMod val="75000"/>
                </a:schemeClr>
              </a:solidFill>
              <a:miter lim="400000"/>
            </a:ln>
            <a:extLst>
              <a:ext uri="{C572A759-6A51-4108-AA02-DFA0A04FC94B}">
                <ma14:wrappingTextBoxFlag xmlns="" xmlns:ma14="http://schemas.microsoft.com/office/mac/drawingml/2011/main" val="1"/>
              </a:ext>
            </a:extLst>
          </p:spPr>
          <p:txBody>
            <a:bodyPr lIns="71437" tIns="71437" rIns="71437" bIns="71437" anchor="ctr"/>
            <a:lstStyle>
              <a:lvl1pPr>
                <a:defRPr sz="4700" b="1">
                  <a:solidFill>
                    <a:srgbClr val="FFFFFF"/>
                  </a:solidFill>
                  <a:latin typeface="Helvetica"/>
                  <a:ea typeface="Helvetica"/>
                  <a:cs typeface="Helvetica"/>
                  <a:sym typeface="Helvetica"/>
                </a:defRPr>
              </a:lvl1pPr>
            </a:lstStyle>
            <a:p>
              <a:pPr marL="0" marR="0" lvl="0" indent="0" algn="ctr" defTabSz="821531" eaLnBrk="1" fontAlgn="auto" latinLnBrk="0" hangingPunct="0">
                <a:lnSpc>
                  <a:spcPct val="100000"/>
                </a:lnSpc>
                <a:spcBef>
                  <a:spcPts val="0"/>
                </a:spcBef>
                <a:spcAft>
                  <a:spcPts val="0"/>
                </a:spcAft>
                <a:buClrTx/>
                <a:buSzTx/>
                <a:buFontTx/>
                <a:buNone/>
                <a:tabLst/>
                <a:defRPr/>
              </a:pPr>
              <a:endParaRPr kumimoji="0" sz="1400" b="1" i="0" u="none" strike="noStrike" kern="0" cap="none" spc="0" normalizeH="0" baseline="0" noProof="0" dirty="0">
                <a:ln>
                  <a:noFill/>
                </a:ln>
                <a:solidFill>
                  <a:srgbClr val="FFFFFF"/>
                </a:solidFill>
                <a:effectLst/>
                <a:uLnTx/>
                <a:uFillTx/>
                <a:latin typeface="+mj-lt"/>
                <a:sym typeface="Helvetica"/>
              </a:endParaRPr>
            </a:p>
          </p:txBody>
        </p:sp>
      </p:grpSp>
      <p:sp>
        <p:nvSpPr>
          <p:cNvPr id="3" name="Rechteck 2">
            <a:extLst>
              <a:ext uri="{FF2B5EF4-FFF2-40B4-BE49-F238E27FC236}">
                <a16:creationId xmlns:a16="http://schemas.microsoft.com/office/drawing/2014/main" id="{8D0A90E4-10C8-B972-84CA-38DD85B52EAB}"/>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7" name="Rechteck 6">
            <a:extLst>
              <a:ext uri="{FF2B5EF4-FFF2-40B4-BE49-F238E27FC236}">
                <a16:creationId xmlns:a16="http://schemas.microsoft.com/office/drawing/2014/main" id="{97017F1E-74BF-FC11-F5DF-B0FE8B8EAC13}"/>
              </a:ext>
            </a:extLst>
          </p:cNvPr>
          <p:cNvSpPr/>
          <p:nvPr/>
        </p:nvSpPr>
        <p:spPr>
          <a:xfrm>
            <a:off x="1912982" y="885826"/>
            <a:ext cx="7648531" cy="377564"/>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Mit einer Termin-Vorbereitungs-Kampagne die Abschluss-Quote erhöhen</a:t>
            </a:r>
          </a:p>
        </p:txBody>
      </p:sp>
      <p:pic>
        <p:nvPicPr>
          <p:cNvPr id="9" name="Grafik 8" descr="Ein Bild, das Text, Screenshot, Kreis, Schrift enthält.&#10;&#10;KI-generierte Inhalte können fehlerhaft sein.">
            <a:extLst>
              <a:ext uri="{FF2B5EF4-FFF2-40B4-BE49-F238E27FC236}">
                <a16:creationId xmlns:a16="http://schemas.microsoft.com/office/drawing/2014/main" id="{DF566657-C79E-35E8-8C4D-5F3445308B90}"/>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5" name="Titel 25">
            <a:extLst>
              <a:ext uri="{FF2B5EF4-FFF2-40B4-BE49-F238E27FC236}">
                <a16:creationId xmlns:a16="http://schemas.microsoft.com/office/drawing/2014/main" id="{E46A4893-1A94-1A77-4865-4E7ECAEB048E}"/>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11074450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F669A-4207-BAF0-FEAF-8685C729090D}"/>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EF7C6C2E-5EBC-55B3-2B96-AE69FD1420A3}"/>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3C51543B-A8E6-D1E5-E0FC-4A1C86AD8141}"/>
              </a:ext>
            </a:extLst>
          </p:cNvPr>
          <p:cNvSpPr>
            <a:spLocks noGrp="1"/>
          </p:cNvSpPr>
          <p:nvPr>
            <p:ph type="sldNum" sz="quarter" idx="12"/>
          </p:nvPr>
        </p:nvSpPr>
        <p:spPr/>
        <p:txBody>
          <a:bodyPr/>
          <a:lstStyle/>
          <a:p>
            <a:r>
              <a:rPr lang="de-DE"/>
              <a:t>| </a:t>
            </a:r>
            <a:fld id="{9B27871B-0A92-486B-8675-F9E98A4A52EF}" type="slidenum">
              <a:rPr smtClean="0"/>
              <a:pPr/>
              <a:t>93</a:t>
            </a:fld>
            <a:endParaRPr dirty="0"/>
          </a:p>
        </p:txBody>
      </p:sp>
      <p:sp>
        <p:nvSpPr>
          <p:cNvPr id="2" name="Datumsplatzhalter 1">
            <a:extLst>
              <a:ext uri="{FF2B5EF4-FFF2-40B4-BE49-F238E27FC236}">
                <a16:creationId xmlns:a16="http://schemas.microsoft.com/office/drawing/2014/main" id="{72D1C28C-CE34-5F76-AEEA-CB2C2A9A5658}"/>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76DE3F9A-5F5B-1B16-49B7-ADF524730FA6}"/>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Termin-</a:t>
            </a:r>
            <a:r>
              <a:rPr lang="de-DE" sz="1600" dirty="0" err="1">
                <a:solidFill>
                  <a:srgbClr val="44536F"/>
                </a:solidFill>
              </a:rPr>
              <a:t>Blueprint</a:t>
            </a:r>
            <a:r>
              <a:rPr lang="de-DE" sz="1600" dirty="0">
                <a:solidFill>
                  <a:srgbClr val="44536F"/>
                </a:solidFill>
              </a:rPr>
              <a:t> in Zoho CRM</a:t>
            </a:r>
          </a:p>
        </p:txBody>
      </p:sp>
      <p:pic>
        <p:nvPicPr>
          <p:cNvPr id="41" name="Grafik 40">
            <a:extLst>
              <a:ext uri="{FF2B5EF4-FFF2-40B4-BE49-F238E27FC236}">
                <a16:creationId xmlns:a16="http://schemas.microsoft.com/office/drawing/2014/main" id="{0064BAAE-747C-2E15-672F-5BEE72BFBD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3" name="Rechteck 52">
            <a:extLst>
              <a:ext uri="{FF2B5EF4-FFF2-40B4-BE49-F238E27FC236}">
                <a16:creationId xmlns:a16="http://schemas.microsoft.com/office/drawing/2014/main" id="{6D96ACAD-9E8A-FCC9-C0DF-E388606A99D1}"/>
              </a:ext>
            </a:extLst>
          </p:cNvPr>
          <p:cNvSpPr/>
          <p:nvPr/>
        </p:nvSpPr>
        <p:spPr>
          <a:xfrm>
            <a:off x="1906010" y="1268413"/>
            <a:ext cx="7653915"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61" name="Rechteck 60">
            <a:extLst>
              <a:ext uri="{FF2B5EF4-FFF2-40B4-BE49-F238E27FC236}">
                <a16:creationId xmlns:a16="http://schemas.microsoft.com/office/drawing/2014/main" id="{57536CE9-3885-B066-C764-E4731FBF282E}"/>
              </a:ext>
            </a:extLst>
          </p:cNvPr>
          <p:cNvSpPr/>
          <p:nvPr/>
        </p:nvSpPr>
        <p:spPr>
          <a:xfrm>
            <a:off x="1906011" y="885826"/>
            <a:ext cx="765391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Termin-Blueprint</a:t>
            </a:r>
          </a:p>
        </p:txBody>
      </p:sp>
      <p:pic>
        <p:nvPicPr>
          <p:cNvPr id="8" name="Grafik 7">
            <a:extLst>
              <a:ext uri="{FF2B5EF4-FFF2-40B4-BE49-F238E27FC236}">
                <a16:creationId xmlns:a16="http://schemas.microsoft.com/office/drawing/2014/main" id="{4E0A7D7A-5EB7-3DBD-C2B1-11285602F0C7}"/>
              </a:ext>
            </a:extLst>
          </p:cNvPr>
          <p:cNvPicPr>
            <a:picLocks noChangeAspect="1"/>
          </p:cNvPicPr>
          <p:nvPr/>
        </p:nvPicPr>
        <p:blipFill rotWithShape="1">
          <a:blip r:embed="rId4"/>
          <a:srcRect t="1" b="2709"/>
          <a:stretch/>
        </p:blipFill>
        <p:spPr>
          <a:xfrm>
            <a:off x="2088067" y="2010976"/>
            <a:ext cx="7289800" cy="2038726"/>
          </a:xfrm>
          <a:prstGeom prst="rect">
            <a:avLst/>
          </a:prstGeom>
          <a:ln>
            <a:solidFill>
              <a:schemeClr val="bg1">
                <a:lumMod val="50000"/>
              </a:schemeClr>
            </a:solidFill>
          </a:ln>
        </p:spPr>
      </p:pic>
      <p:sp>
        <p:nvSpPr>
          <p:cNvPr id="3" name="Rechteck 2">
            <a:extLst>
              <a:ext uri="{FF2B5EF4-FFF2-40B4-BE49-F238E27FC236}">
                <a16:creationId xmlns:a16="http://schemas.microsoft.com/office/drawing/2014/main" id="{111864E3-19EE-EE11-AB62-974B2FAB7B41}"/>
              </a:ext>
            </a:extLst>
          </p:cNvPr>
          <p:cNvSpPr/>
          <p:nvPr/>
        </p:nvSpPr>
        <p:spPr>
          <a:xfrm>
            <a:off x="2088067" y="4700831"/>
            <a:ext cx="1518733" cy="733657"/>
          </a:xfrm>
          <a:prstGeom prst="rect">
            <a:avLst/>
          </a:prstGeom>
          <a:solidFill>
            <a:schemeClr val="accent5">
              <a:lumMod val="20000"/>
              <a:lumOff val="80000"/>
            </a:scheme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Info per E-Mail und SMS</a:t>
            </a:r>
          </a:p>
        </p:txBody>
      </p:sp>
      <p:sp>
        <p:nvSpPr>
          <p:cNvPr id="5" name="Rechteck 4">
            <a:extLst>
              <a:ext uri="{FF2B5EF4-FFF2-40B4-BE49-F238E27FC236}">
                <a16:creationId xmlns:a16="http://schemas.microsoft.com/office/drawing/2014/main" id="{2007E851-1361-E8DC-323E-065F5B7BD9C4}"/>
              </a:ext>
            </a:extLst>
          </p:cNvPr>
          <p:cNvSpPr/>
          <p:nvPr/>
        </p:nvSpPr>
        <p:spPr>
          <a:xfrm>
            <a:off x="3743133" y="4700831"/>
            <a:ext cx="1518733" cy="733657"/>
          </a:xfrm>
          <a:prstGeom prst="rect">
            <a:avLst/>
          </a:prstGeom>
          <a:solidFill>
            <a:schemeClr val="accent4">
              <a:lumMod val="20000"/>
              <a:lumOff val="80000"/>
            </a:scheme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Abfrage der Meeting-Ergebnisse</a:t>
            </a:r>
          </a:p>
        </p:txBody>
      </p:sp>
      <p:sp>
        <p:nvSpPr>
          <p:cNvPr id="7" name="Rechteck 6">
            <a:extLst>
              <a:ext uri="{FF2B5EF4-FFF2-40B4-BE49-F238E27FC236}">
                <a16:creationId xmlns:a16="http://schemas.microsoft.com/office/drawing/2014/main" id="{4C6917AE-44E2-55ED-D6C9-4FD927A40DCE}"/>
              </a:ext>
            </a:extLst>
          </p:cNvPr>
          <p:cNvSpPr/>
          <p:nvPr/>
        </p:nvSpPr>
        <p:spPr>
          <a:xfrm>
            <a:off x="5398199" y="4700831"/>
            <a:ext cx="1518733" cy="733657"/>
          </a:xfrm>
          <a:prstGeom prst="rect">
            <a:avLst/>
          </a:prstGeom>
          <a:solidFill>
            <a:schemeClr val="accent5">
              <a:lumMod val="20000"/>
              <a:lumOff val="80000"/>
            </a:scheme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Info per E-Mail und SMS</a:t>
            </a:r>
          </a:p>
        </p:txBody>
      </p:sp>
      <p:sp>
        <p:nvSpPr>
          <p:cNvPr id="12" name="Rechteck 11">
            <a:extLst>
              <a:ext uri="{FF2B5EF4-FFF2-40B4-BE49-F238E27FC236}">
                <a16:creationId xmlns:a16="http://schemas.microsoft.com/office/drawing/2014/main" id="{8E393318-6999-6943-6F7E-A72DFE04201F}"/>
              </a:ext>
            </a:extLst>
          </p:cNvPr>
          <p:cNvSpPr/>
          <p:nvPr/>
        </p:nvSpPr>
        <p:spPr>
          <a:xfrm>
            <a:off x="7053265" y="4700831"/>
            <a:ext cx="1518733" cy="733657"/>
          </a:xfrm>
          <a:prstGeom prst="rect">
            <a:avLst/>
          </a:prstGeom>
          <a:solidFill>
            <a:schemeClr val="accent2">
              <a:lumMod val="20000"/>
              <a:lumOff val="80000"/>
            </a:schemeClr>
          </a:solidFill>
          <a:ln w="9525">
            <a:solidFill>
              <a:srgbClr val="44536F"/>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000" dirty="0">
                <a:solidFill>
                  <a:schemeClr val="tx1"/>
                </a:solidFill>
              </a:rPr>
              <a:t>E-Mail mit Einladung zur neuen Termin-Vereinbarung</a:t>
            </a:r>
          </a:p>
        </p:txBody>
      </p:sp>
      <p:cxnSp>
        <p:nvCxnSpPr>
          <p:cNvPr id="14" name="Gerade Verbindung mit Pfeil 13">
            <a:extLst>
              <a:ext uri="{FF2B5EF4-FFF2-40B4-BE49-F238E27FC236}">
                <a16:creationId xmlns:a16="http://schemas.microsoft.com/office/drawing/2014/main" id="{345F485D-3D11-7CF5-EA8C-B5F83CC9E4A0}"/>
              </a:ext>
            </a:extLst>
          </p:cNvPr>
          <p:cNvCxnSpPr/>
          <p:nvPr/>
        </p:nvCxnSpPr>
        <p:spPr>
          <a:xfrm flipH="1">
            <a:off x="2873969" y="4049702"/>
            <a:ext cx="869164" cy="79452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FAF6B809-DA30-3943-3B97-540EC235211F}"/>
              </a:ext>
            </a:extLst>
          </p:cNvPr>
          <p:cNvCxnSpPr>
            <a:cxnSpLocks/>
          </p:cNvCxnSpPr>
          <p:nvPr/>
        </p:nvCxnSpPr>
        <p:spPr>
          <a:xfrm flipH="1">
            <a:off x="4529035" y="4037121"/>
            <a:ext cx="604001" cy="807101"/>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C7CAEDD6-D1AB-67A5-73C0-89C64C506B3A}"/>
              </a:ext>
            </a:extLst>
          </p:cNvPr>
          <p:cNvCxnSpPr>
            <a:cxnSpLocks/>
          </p:cNvCxnSpPr>
          <p:nvPr/>
        </p:nvCxnSpPr>
        <p:spPr>
          <a:xfrm flipH="1">
            <a:off x="6184101" y="4054725"/>
            <a:ext cx="54490" cy="789497"/>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id="{745E41FA-CFAE-B9E1-C60B-7A9AFDA3FAEA}"/>
              </a:ext>
            </a:extLst>
          </p:cNvPr>
          <p:cNvCxnSpPr>
            <a:cxnSpLocks/>
          </p:cNvCxnSpPr>
          <p:nvPr/>
        </p:nvCxnSpPr>
        <p:spPr>
          <a:xfrm>
            <a:off x="7072752" y="4037121"/>
            <a:ext cx="557493" cy="75003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9" name="Rechteck 8">
            <a:extLst>
              <a:ext uri="{FF2B5EF4-FFF2-40B4-BE49-F238E27FC236}">
                <a16:creationId xmlns:a16="http://schemas.microsoft.com/office/drawing/2014/main" id="{64B2C771-923F-6ED8-02D4-7B6853799A54}"/>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0" name="Grafik 9">
            <a:extLst>
              <a:ext uri="{FF2B5EF4-FFF2-40B4-BE49-F238E27FC236}">
                <a16:creationId xmlns:a16="http://schemas.microsoft.com/office/drawing/2014/main" id="{25F13BED-0C88-89C2-0FA0-AB299F29F6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99990" y="1355628"/>
            <a:ext cx="1377673" cy="571670"/>
          </a:xfrm>
          <a:prstGeom prst="rect">
            <a:avLst/>
          </a:prstGeom>
        </p:spPr>
      </p:pic>
      <p:pic>
        <p:nvPicPr>
          <p:cNvPr id="11" name="Grafik 10" descr="Ein Bild, das Text, Screenshot, Kreis, Schrift enthält.&#10;&#10;KI-generierte Inhalte können fehlerhaft sein.">
            <a:extLst>
              <a:ext uri="{FF2B5EF4-FFF2-40B4-BE49-F238E27FC236}">
                <a16:creationId xmlns:a16="http://schemas.microsoft.com/office/drawing/2014/main" id="{440EF383-4FC9-8C85-C94B-9CF75545504A}"/>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3" name="Titel 25">
            <a:extLst>
              <a:ext uri="{FF2B5EF4-FFF2-40B4-BE49-F238E27FC236}">
                <a16:creationId xmlns:a16="http://schemas.microsoft.com/office/drawing/2014/main" id="{F48ED794-F3F5-AF79-30A9-31030024E89B}"/>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258451493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38CB7-F5DB-B2F5-0B5A-235E163926D0}"/>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8716B6C4-D0F8-F02F-6895-8CAAB76B323D}"/>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27F26A90-1349-7F4D-2FD5-6D6E8B87D6E6}"/>
              </a:ext>
            </a:extLst>
          </p:cNvPr>
          <p:cNvSpPr>
            <a:spLocks noGrp="1"/>
          </p:cNvSpPr>
          <p:nvPr>
            <p:ph type="sldNum" sz="quarter" idx="12"/>
          </p:nvPr>
        </p:nvSpPr>
        <p:spPr/>
        <p:txBody>
          <a:bodyPr/>
          <a:lstStyle/>
          <a:p>
            <a:r>
              <a:rPr lang="de-DE"/>
              <a:t>| </a:t>
            </a:r>
            <a:fld id="{9B27871B-0A92-486B-8675-F9E98A4A52EF}" type="slidenum">
              <a:rPr smtClean="0"/>
              <a:pPr/>
              <a:t>94</a:t>
            </a:fld>
            <a:endParaRPr dirty="0"/>
          </a:p>
        </p:txBody>
      </p:sp>
      <p:sp>
        <p:nvSpPr>
          <p:cNvPr id="2" name="Datumsplatzhalter 1">
            <a:extLst>
              <a:ext uri="{FF2B5EF4-FFF2-40B4-BE49-F238E27FC236}">
                <a16:creationId xmlns:a16="http://schemas.microsoft.com/office/drawing/2014/main" id="{E204072E-83D3-17D1-3CB6-4B7948E942B6}"/>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CFA57576-0CDA-6492-3ACD-241212CCE69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Zoho CRM: Interaktive Gesprächsleitfäden für Verkaufsgespräche</a:t>
            </a:r>
          </a:p>
        </p:txBody>
      </p:sp>
      <p:pic>
        <p:nvPicPr>
          <p:cNvPr id="41" name="Grafik 40">
            <a:extLst>
              <a:ext uri="{FF2B5EF4-FFF2-40B4-BE49-F238E27FC236}">
                <a16:creationId xmlns:a16="http://schemas.microsoft.com/office/drawing/2014/main" id="{C79A3461-F791-F240-105F-66DACE8283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A9209DE5-0D42-8843-5B90-5D9FEC4B5545}"/>
              </a:ext>
            </a:extLst>
          </p:cNvPr>
          <p:cNvSpPr/>
          <p:nvPr/>
        </p:nvSpPr>
        <p:spPr>
          <a:xfrm>
            <a:off x="1906010" y="1268413"/>
            <a:ext cx="7653915"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2" name="Rechteck 11">
            <a:extLst>
              <a:ext uri="{FF2B5EF4-FFF2-40B4-BE49-F238E27FC236}">
                <a16:creationId xmlns:a16="http://schemas.microsoft.com/office/drawing/2014/main" id="{54185869-2AB9-0227-28BB-FBE3C494FF20}"/>
              </a:ext>
            </a:extLst>
          </p:cNvPr>
          <p:cNvSpPr/>
          <p:nvPr/>
        </p:nvSpPr>
        <p:spPr>
          <a:xfrm>
            <a:off x="1906011" y="885826"/>
            <a:ext cx="765391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Gesprächsleitfäden in Zoho CRM</a:t>
            </a:r>
          </a:p>
        </p:txBody>
      </p:sp>
      <p:sp>
        <p:nvSpPr>
          <p:cNvPr id="8" name="Rechteck 7">
            <a:extLst>
              <a:ext uri="{FF2B5EF4-FFF2-40B4-BE49-F238E27FC236}">
                <a16:creationId xmlns:a16="http://schemas.microsoft.com/office/drawing/2014/main" id="{B1FB68F4-AD8F-F604-7192-E1FEA13B33D6}"/>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11" name="Grafik 10">
            <a:extLst>
              <a:ext uri="{FF2B5EF4-FFF2-40B4-BE49-F238E27FC236}">
                <a16:creationId xmlns:a16="http://schemas.microsoft.com/office/drawing/2014/main" id="{58F0C9E9-F6A8-F975-F286-C14BC14E70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2489" y="1600451"/>
            <a:ext cx="7425348" cy="4176758"/>
          </a:xfrm>
          <a:prstGeom prst="rect">
            <a:avLst/>
          </a:prstGeom>
          <a:ln>
            <a:solidFill>
              <a:schemeClr val="bg1">
                <a:lumMod val="50000"/>
              </a:schemeClr>
            </a:solidFill>
          </a:ln>
        </p:spPr>
      </p:pic>
      <p:pic>
        <p:nvPicPr>
          <p:cNvPr id="3" name="Grafik 2" descr="Ein Bild, das Text, Screenshot, Kreis, Schrift enthält.&#10;&#10;KI-generierte Inhalte können fehlerhaft sein.">
            <a:extLst>
              <a:ext uri="{FF2B5EF4-FFF2-40B4-BE49-F238E27FC236}">
                <a16:creationId xmlns:a16="http://schemas.microsoft.com/office/drawing/2014/main" id="{07A9DBF8-EC2D-2723-C018-EA8DFD4F017A}"/>
              </a:ext>
            </a:extLst>
          </p:cNvPr>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9" name="Titel 25">
            <a:extLst>
              <a:ext uri="{FF2B5EF4-FFF2-40B4-BE49-F238E27FC236}">
                <a16:creationId xmlns:a16="http://schemas.microsoft.com/office/drawing/2014/main" id="{7C270FE2-C9D8-6B8F-F14B-E195028C087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36071173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F7333-402D-D470-A336-9DF26AE8AD5A}"/>
            </a:ext>
          </a:extLst>
        </p:cNvPr>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8591C279-5691-71D3-5BBA-50E4EC6E82F4}"/>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a:extLst>
              <a:ext uri="{FF2B5EF4-FFF2-40B4-BE49-F238E27FC236}">
                <a16:creationId xmlns:a16="http://schemas.microsoft.com/office/drawing/2014/main" id="{3EC17012-3C33-1400-FC67-C4E4C26E761D}"/>
              </a:ext>
            </a:extLst>
          </p:cNvPr>
          <p:cNvSpPr>
            <a:spLocks noGrp="1"/>
          </p:cNvSpPr>
          <p:nvPr>
            <p:ph type="sldNum" sz="quarter" idx="12"/>
          </p:nvPr>
        </p:nvSpPr>
        <p:spPr/>
        <p:txBody>
          <a:bodyPr/>
          <a:lstStyle/>
          <a:p>
            <a:r>
              <a:rPr lang="de-DE"/>
              <a:t>| </a:t>
            </a:r>
            <a:fld id="{9B27871B-0A92-486B-8675-F9E98A4A52EF}" type="slidenum">
              <a:rPr smtClean="0"/>
              <a:pPr/>
              <a:t>95</a:t>
            </a:fld>
            <a:endParaRPr dirty="0"/>
          </a:p>
        </p:txBody>
      </p:sp>
      <p:sp>
        <p:nvSpPr>
          <p:cNvPr id="2" name="Datumsplatzhalter 1">
            <a:extLst>
              <a:ext uri="{FF2B5EF4-FFF2-40B4-BE49-F238E27FC236}">
                <a16:creationId xmlns:a16="http://schemas.microsoft.com/office/drawing/2014/main" id="{191973DD-1E26-E9AE-452B-94ACC4DC9420}"/>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559CDE8A-5585-29D0-8C58-E718D01EC63C}"/>
              </a:ext>
            </a:extLst>
          </p:cNvPr>
          <p:cNvSpPr txBox="1">
            <a:spLocks/>
          </p:cNvSpPr>
          <p:nvPr/>
        </p:nvSpPr>
        <p:spPr>
          <a:xfrm>
            <a:off x="344488" y="513913"/>
            <a:ext cx="7742237" cy="2215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Gesprächs-Protokolle mit Zoho CRM und KI-Automatisierungen erstellen</a:t>
            </a:r>
          </a:p>
        </p:txBody>
      </p:sp>
      <p:pic>
        <p:nvPicPr>
          <p:cNvPr id="41" name="Grafik 40">
            <a:extLst>
              <a:ext uri="{FF2B5EF4-FFF2-40B4-BE49-F238E27FC236}">
                <a16:creationId xmlns:a16="http://schemas.microsoft.com/office/drawing/2014/main" id="{931553CA-1D5A-9A94-EC8B-F93F6FE10A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057C3727-9898-6E7A-E657-D093831D304F}"/>
              </a:ext>
            </a:extLst>
          </p:cNvPr>
          <p:cNvSpPr/>
          <p:nvPr/>
        </p:nvSpPr>
        <p:spPr>
          <a:xfrm>
            <a:off x="1906010" y="1651001"/>
            <a:ext cx="2551305" cy="4885195"/>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2" name="Rechteck 11">
            <a:extLst>
              <a:ext uri="{FF2B5EF4-FFF2-40B4-BE49-F238E27FC236}">
                <a16:creationId xmlns:a16="http://schemas.microsoft.com/office/drawing/2014/main" id="{4D6BC844-3A8B-4B91-061D-F9F2EC54E15C}"/>
              </a:ext>
            </a:extLst>
          </p:cNvPr>
          <p:cNvSpPr/>
          <p:nvPr/>
        </p:nvSpPr>
        <p:spPr>
          <a:xfrm>
            <a:off x="1906011" y="885826"/>
            <a:ext cx="765391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200" b="1" dirty="0">
                <a:solidFill>
                  <a:srgbClr val="44536F"/>
                </a:solidFill>
              </a:rPr>
              <a:t>Gesprächsprotokolle erstellen in Zoho CRM</a:t>
            </a:r>
          </a:p>
        </p:txBody>
      </p:sp>
      <p:sp>
        <p:nvSpPr>
          <p:cNvPr id="8" name="Rechteck 7">
            <a:extLst>
              <a:ext uri="{FF2B5EF4-FFF2-40B4-BE49-F238E27FC236}">
                <a16:creationId xmlns:a16="http://schemas.microsoft.com/office/drawing/2014/main" id="{680D03C0-DA25-C1A7-9D21-6CC3B9D6B660}"/>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3" name="Rechteck 2">
            <a:extLst>
              <a:ext uri="{FF2B5EF4-FFF2-40B4-BE49-F238E27FC236}">
                <a16:creationId xmlns:a16="http://schemas.microsoft.com/office/drawing/2014/main" id="{4EF513E9-D3E0-B344-CA6F-CD1F2B49568B}"/>
              </a:ext>
            </a:extLst>
          </p:cNvPr>
          <p:cNvSpPr/>
          <p:nvPr/>
        </p:nvSpPr>
        <p:spPr>
          <a:xfrm>
            <a:off x="1910650" y="1268413"/>
            <a:ext cx="2549758" cy="38258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1. Gesprächs-Dokumentation</a:t>
            </a:r>
          </a:p>
        </p:txBody>
      </p:sp>
      <p:sp>
        <p:nvSpPr>
          <p:cNvPr id="5" name="Rechteck 4">
            <a:extLst>
              <a:ext uri="{FF2B5EF4-FFF2-40B4-BE49-F238E27FC236}">
                <a16:creationId xmlns:a16="http://schemas.microsoft.com/office/drawing/2014/main" id="{4A147967-A553-B662-A67E-5CDF29261F10}"/>
              </a:ext>
            </a:extLst>
          </p:cNvPr>
          <p:cNvSpPr/>
          <p:nvPr/>
        </p:nvSpPr>
        <p:spPr>
          <a:xfrm>
            <a:off x="4460408" y="1268413"/>
            <a:ext cx="2549758" cy="38258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2. Personalisierung</a:t>
            </a:r>
          </a:p>
        </p:txBody>
      </p:sp>
      <p:sp>
        <p:nvSpPr>
          <p:cNvPr id="9" name="Rechteck 8">
            <a:extLst>
              <a:ext uri="{FF2B5EF4-FFF2-40B4-BE49-F238E27FC236}">
                <a16:creationId xmlns:a16="http://schemas.microsoft.com/office/drawing/2014/main" id="{2FD284BB-F4C3-F85C-1F5C-BD947D4EFEC0}"/>
              </a:ext>
            </a:extLst>
          </p:cNvPr>
          <p:cNvSpPr/>
          <p:nvPr/>
        </p:nvSpPr>
        <p:spPr>
          <a:xfrm>
            <a:off x="7010167" y="1268413"/>
            <a:ext cx="2549758" cy="382588"/>
          </a:xfrm>
          <a:prstGeom prst="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3. Protokoll-Erstellung</a:t>
            </a:r>
          </a:p>
        </p:txBody>
      </p:sp>
      <p:sp>
        <p:nvSpPr>
          <p:cNvPr id="14" name="Rechteck 13">
            <a:extLst>
              <a:ext uri="{FF2B5EF4-FFF2-40B4-BE49-F238E27FC236}">
                <a16:creationId xmlns:a16="http://schemas.microsoft.com/office/drawing/2014/main" id="{25D1814E-A2D4-C3B4-4F80-504714B691C0}"/>
              </a:ext>
            </a:extLst>
          </p:cNvPr>
          <p:cNvSpPr/>
          <p:nvPr/>
        </p:nvSpPr>
        <p:spPr>
          <a:xfrm>
            <a:off x="4457315" y="1651001"/>
            <a:ext cx="2551305" cy="4885195"/>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5" name="Rechteck 14">
            <a:extLst>
              <a:ext uri="{FF2B5EF4-FFF2-40B4-BE49-F238E27FC236}">
                <a16:creationId xmlns:a16="http://schemas.microsoft.com/office/drawing/2014/main" id="{7B8B57E9-E3B7-7527-D42F-0C4E4E87B1C8}"/>
              </a:ext>
            </a:extLst>
          </p:cNvPr>
          <p:cNvSpPr/>
          <p:nvPr/>
        </p:nvSpPr>
        <p:spPr>
          <a:xfrm>
            <a:off x="7008620" y="1651001"/>
            <a:ext cx="2551305" cy="4885195"/>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pic>
        <p:nvPicPr>
          <p:cNvPr id="1028" name="Picture 4">
            <a:extLst>
              <a:ext uri="{FF2B5EF4-FFF2-40B4-BE49-F238E27FC236}">
                <a16:creationId xmlns:a16="http://schemas.microsoft.com/office/drawing/2014/main" id="{2F4A31A7-DB51-A810-D2CA-8FFECD21BD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614" y="2022332"/>
            <a:ext cx="1855931" cy="5038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Online Word Processor | Create &amp; Edit Documents Online - Writer">
            <a:extLst>
              <a:ext uri="{FF2B5EF4-FFF2-40B4-BE49-F238E27FC236}">
                <a16:creationId xmlns:a16="http://schemas.microsoft.com/office/drawing/2014/main" id="{711452DF-3AF4-EA4F-91C5-A252BE90AE5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5175" b="35384"/>
          <a:stretch/>
        </p:blipFill>
        <p:spPr bwMode="auto">
          <a:xfrm>
            <a:off x="7409472" y="2022332"/>
            <a:ext cx="1749600" cy="515095"/>
          </a:xfrm>
          <a:prstGeom prst="rect">
            <a:avLst/>
          </a:prstGeom>
          <a:noFill/>
          <a:extLst>
            <a:ext uri="{909E8E84-426E-40DD-AFC4-6F175D3DCCD1}">
              <a14:hiddenFill xmlns:a14="http://schemas.microsoft.com/office/drawing/2010/main">
                <a:solidFill>
                  <a:srgbClr val="FFFFFF"/>
                </a:solidFill>
              </a14:hiddenFill>
            </a:ext>
          </a:extLst>
        </p:spPr>
      </p:pic>
      <p:pic>
        <p:nvPicPr>
          <p:cNvPr id="13" name="Grafik 12">
            <a:extLst>
              <a:ext uri="{FF2B5EF4-FFF2-40B4-BE49-F238E27FC236}">
                <a16:creationId xmlns:a16="http://schemas.microsoft.com/office/drawing/2014/main" id="{EB70BFBF-70EE-19AC-CA25-16DA007404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25" y="1991782"/>
            <a:ext cx="1377673" cy="571670"/>
          </a:xfrm>
          <a:prstGeom prst="rect">
            <a:avLst/>
          </a:prstGeom>
        </p:spPr>
      </p:pic>
      <p:pic>
        <p:nvPicPr>
          <p:cNvPr id="11" name="Grafik 10" descr="Ein Bild, das Text, Screenshot, Kreis, Schrift enthält.&#10;&#10;KI-generierte Inhalte können fehlerhaft sein.">
            <a:extLst>
              <a:ext uri="{FF2B5EF4-FFF2-40B4-BE49-F238E27FC236}">
                <a16:creationId xmlns:a16="http://schemas.microsoft.com/office/drawing/2014/main" id="{91AC002E-FC68-9F45-D9F1-C539B6A80A4E}"/>
              </a:ext>
            </a:extLst>
          </p:cNvPr>
          <p:cNvPicPr>
            <a:picLocks noChangeAspect="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6" name="Titel 25">
            <a:extLst>
              <a:ext uri="{FF2B5EF4-FFF2-40B4-BE49-F238E27FC236}">
                <a16:creationId xmlns:a16="http://schemas.microsoft.com/office/drawing/2014/main" id="{DAA5832B-C810-216B-86D9-BC4F8231A266}"/>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98300573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96</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Verkaufs-Pipelines in 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3" name="Rechteck 52">
            <a:extLst>
              <a:ext uri="{FF2B5EF4-FFF2-40B4-BE49-F238E27FC236}">
                <a16:creationId xmlns:a16="http://schemas.microsoft.com/office/drawing/2014/main" id="{B8DBDB44-A555-ED49-BC2F-D10BCAFE5060}"/>
              </a:ext>
            </a:extLst>
          </p:cNvPr>
          <p:cNvSpPr/>
          <p:nvPr/>
        </p:nvSpPr>
        <p:spPr>
          <a:xfrm>
            <a:off x="1906010" y="1268413"/>
            <a:ext cx="7653915"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61" name="Rechteck 60">
            <a:extLst>
              <a:ext uri="{FF2B5EF4-FFF2-40B4-BE49-F238E27FC236}">
                <a16:creationId xmlns:a16="http://schemas.microsoft.com/office/drawing/2014/main" id="{CBEEF042-ED4F-664F-917F-7632436CFFE5}"/>
              </a:ext>
            </a:extLst>
          </p:cNvPr>
          <p:cNvSpPr/>
          <p:nvPr/>
        </p:nvSpPr>
        <p:spPr>
          <a:xfrm>
            <a:off x="1906011" y="885826"/>
            <a:ext cx="765391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Beispiel – Individuelle Verkaufs-Pipelines in Zoho CRM</a:t>
            </a:r>
          </a:p>
        </p:txBody>
      </p:sp>
      <p:pic>
        <p:nvPicPr>
          <p:cNvPr id="8" name="Grafik 7">
            <a:extLst>
              <a:ext uri="{FF2B5EF4-FFF2-40B4-BE49-F238E27FC236}">
                <a16:creationId xmlns:a16="http://schemas.microsoft.com/office/drawing/2014/main" id="{A493FDC8-A1B5-3CCF-41B1-15794F501293}"/>
              </a:ext>
            </a:extLst>
          </p:cNvPr>
          <p:cNvPicPr>
            <a:picLocks noChangeAspect="1"/>
          </p:cNvPicPr>
          <p:nvPr/>
        </p:nvPicPr>
        <p:blipFill>
          <a:blip r:embed="rId4"/>
          <a:stretch>
            <a:fillRect/>
          </a:stretch>
        </p:blipFill>
        <p:spPr>
          <a:xfrm>
            <a:off x="2031877" y="2250943"/>
            <a:ext cx="7318311" cy="3431552"/>
          </a:xfrm>
          <a:prstGeom prst="rect">
            <a:avLst/>
          </a:prstGeom>
        </p:spPr>
      </p:pic>
      <p:sp>
        <p:nvSpPr>
          <p:cNvPr id="9" name="Rechteck 8">
            <a:extLst>
              <a:ext uri="{FF2B5EF4-FFF2-40B4-BE49-F238E27FC236}">
                <a16:creationId xmlns:a16="http://schemas.microsoft.com/office/drawing/2014/main" id="{F4590254-3C89-1DD5-4265-B72652AEBBD0}"/>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a:extLst>
              <a:ext uri="{FF2B5EF4-FFF2-40B4-BE49-F238E27FC236}">
                <a16:creationId xmlns:a16="http://schemas.microsoft.com/office/drawing/2014/main" id="{6D5BAA7F-C910-1549-11E2-D6066EF098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99990" y="1355628"/>
            <a:ext cx="1377673" cy="571670"/>
          </a:xfrm>
          <a:prstGeom prst="rect">
            <a:avLst/>
          </a:prstGeom>
        </p:spPr>
      </p:pic>
      <p:pic>
        <p:nvPicPr>
          <p:cNvPr id="3" name="Grafik 2" descr="Ein Bild, das Text, Screenshot, Kreis, Schrift enthält.&#10;&#10;KI-generierte Inhalte können fehlerhaft sein.">
            <a:extLst>
              <a:ext uri="{FF2B5EF4-FFF2-40B4-BE49-F238E27FC236}">
                <a16:creationId xmlns:a16="http://schemas.microsoft.com/office/drawing/2014/main" id="{C6B36771-F2AE-5BCF-62DD-891773C0FA53}"/>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0" name="Titel 25">
            <a:extLst>
              <a:ext uri="{FF2B5EF4-FFF2-40B4-BE49-F238E27FC236}">
                <a16:creationId xmlns:a16="http://schemas.microsoft.com/office/drawing/2014/main" id="{85FBBA1B-9D2E-FCBF-7B8F-ED68F823EB40}"/>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279804712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97</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600" dirty="0">
                <a:solidFill>
                  <a:srgbClr val="44536F"/>
                </a:solidFill>
              </a:rPr>
              <a:t>Verkaufs-Pipelines in Zoho CRM</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10" name="Rechteck 9">
            <a:extLst>
              <a:ext uri="{FF2B5EF4-FFF2-40B4-BE49-F238E27FC236}">
                <a16:creationId xmlns:a16="http://schemas.microsoft.com/office/drawing/2014/main" id="{3F45E12C-AC8D-BB0B-A5F7-964403BAE303}"/>
              </a:ext>
            </a:extLst>
          </p:cNvPr>
          <p:cNvSpPr/>
          <p:nvPr/>
        </p:nvSpPr>
        <p:spPr>
          <a:xfrm>
            <a:off x="1906010" y="1268413"/>
            <a:ext cx="7653915" cy="5267783"/>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dirty="0">
              <a:solidFill>
                <a:schemeClr val="tx1"/>
              </a:solidFill>
            </a:endParaRPr>
          </a:p>
        </p:txBody>
      </p:sp>
      <p:sp>
        <p:nvSpPr>
          <p:cNvPr id="12" name="Rechteck 11">
            <a:extLst>
              <a:ext uri="{FF2B5EF4-FFF2-40B4-BE49-F238E27FC236}">
                <a16:creationId xmlns:a16="http://schemas.microsoft.com/office/drawing/2014/main" id="{4388F518-E8FD-5139-CBF3-F7BEC74ADE30}"/>
              </a:ext>
            </a:extLst>
          </p:cNvPr>
          <p:cNvSpPr/>
          <p:nvPr/>
        </p:nvSpPr>
        <p:spPr>
          <a:xfrm>
            <a:off x="1906011" y="885826"/>
            <a:ext cx="7653914" cy="377564"/>
          </a:xfrm>
          <a:prstGeom prst="rect">
            <a:avLst/>
          </a:prstGeom>
          <a:solidFill>
            <a:schemeClr val="accent5">
              <a:lumMod val="20000"/>
              <a:lumOff val="80000"/>
            </a:schemeClr>
          </a:solidFill>
          <a:ln w="9525" cap="flat">
            <a:solidFill>
              <a:srgbClr val="43536F"/>
            </a:solidFill>
            <a:prstDash val="solid"/>
            <a:miter/>
          </a:ln>
        </p:spPr>
        <p:txBody>
          <a:bodyPr rtlCol="0" anchor="ctr"/>
          <a:lstStyle/>
          <a:p>
            <a:pPr algn="ctr"/>
            <a:r>
              <a:rPr lang="de-DE" sz="1000" b="1" dirty="0">
                <a:solidFill>
                  <a:srgbClr val="44536F"/>
                </a:solidFill>
              </a:rPr>
              <a:t>Pipelines im CRM-Modul Verkaufs-Chancen</a:t>
            </a:r>
          </a:p>
        </p:txBody>
      </p:sp>
      <p:sp>
        <p:nvSpPr>
          <p:cNvPr id="8" name="Rechteck 7">
            <a:extLst>
              <a:ext uri="{FF2B5EF4-FFF2-40B4-BE49-F238E27FC236}">
                <a16:creationId xmlns:a16="http://schemas.microsoft.com/office/drawing/2014/main" id="{1FAA419E-BEC6-CAB9-8CB8-EB7150374F4B}"/>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pic>
        <p:nvPicPr>
          <p:cNvPr id="5" name="Grafik 4">
            <a:extLst>
              <a:ext uri="{FF2B5EF4-FFF2-40B4-BE49-F238E27FC236}">
                <a16:creationId xmlns:a16="http://schemas.microsoft.com/office/drawing/2014/main" id="{AA0362EA-34FB-86B1-A245-CB37B6084ACB}"/>
              </a:ext>
            </a:extLst>
          </p:cNvPr>
          <p:cNvPicPr>
            <a:picLocks noChangeAspect="1"/>
          </p:cNvPicPr>
          <p:nvPr/>
        </p:nvPicPr>
        <p:blipFill>
          <a:blip r:embed="rId4"/>
          <a:stretch>
            <a:fillRect/>
          </a:stretch>
        </p:blipFill>
        <p:spPr>
          <a:xfrm>
            <a:off x="1977446" y="2341359"/>
            <a:ext cx="7511041" cy="3472047"/>
          </a:xfrm>
          <a:prstGeom prst="rect">
            <a:avLst/>
          </a:prstGeom>
        </p:spPr>
      </p:pic>
      <p:pic>
        <p:nvPicPr>
          <p:cNvPr id="9" name="Grafik 8">
            <a:extLst>
              <a:ext uri="{FF2B5EF4-FFF2-40B4-BE49-F238E27FC236}">
                <a16:creationId xmlns:a16="http://schemas.microsoft.com/office/drawing/2014/main" id="{D9731C0E-8517-5621-A145-65B24C209E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99990" y="1355628"/>
            <a:ext cx="1377673" cy="571670"/>
          </a:xfrm>
          <a:prstGeom prst="rect">
            <a:avLst/>
          </a:prstGeom>
        </p:spPr>
      </p:pic>
      <p:pic>
        <p:nvPicPr>
          <p:cNvPr id="3" name="Grafik 2" descr="Ein Bild, das Text, Screenshot, Kreis, Schrift enthält.&#10;&#10;KI-generierte Inhalte können fehlerhaft sein.">
            <a:extLst>
              <a:ext uri="{FF2B5EF4-FFF2-40B4-BE49-F238E27FC236}">
                <a16:creationId xmlns:a16="http://schemas.microsoft.com/office/drawing/2014/main" id="{3885DE8C-8BB8-981F-EFE7-22648DEC15C5}"/>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1" name="Titel 25">
            <a:extLst>
              <a:ext uri="{FF2B5EF4-FFF2-40B4-BE49-F238E27FC236}">
                <a16:creationId xmlns:a16="http://schemas.microsoft.com/office/drawing/2014/main" id="{82F216F4-0E85-F86D-2A9C-702F917F6F71}"/>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10302717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7C7CFB1-F774-49F6-A7C2-262F051E9BDF}"/>
              </a:ext>
            </a:extLst>
          </p:cNvPr>
          <p:cNvSpPr>
            <a:spLocks noGrp="1"/>
          </p:cNvSpPr>
          <p:nvPr>
            <p:ph type="ftr" sz="quarter" idx="11"/>
          </p:nvPr>
        </p:nvSpPr>
        <p:spPr/>
        <p:txBody>
          <a:bodyPr/>
          <a:lstStyle/>
          <a:p>
            <a:r>
              <a:rPr lang="de-DE"/>
              <a:t>© IcosMedia | www.icosmedia.de</a:t>
            </a:r>
            <a:endParaRPr lang="de-DE" dirty="0"/>
          </a:p>
        </p:txBody>
      </p:sp>
      <p:sp>
        <p:nvSpPr>
          <p:cNvPr id="4" name="Foliennummernplatzhalter 3"/>
          <p:cNvSpPr>
            <a:spLocks noGrp="1"/>
          </p:cNvSpPr>
          <p:nvPr>
            <p:ph type="sldNum" sz="quarter" idx="12"/>
          </p:nvPr>
        </p:nvSpPr>
        <p:spPr/>
        <p:txBody>
          <a:bodyPr/>
          <a:lstStyle/>
          <a:p>
            <a:r>
              <a:rPr lang="de-DE"/>
              <a:t>| </a:t>
            </a:r>
            <a:fld id="{9B27871B-0A92-486B-8675-F9E98A4A52EF}" type="slidenum">
              <a:rPr smtClean="0"/>
              <a:pPr/>
              <a:t>98</a:t>
            </a:fld>
            <a:endParaRPr dirty="0"/>
          </a:p>
        </p:txBody>
      </p:sp>
      <p:sp>
        <p:nvSpPr>
          <p:cNvPr id="2" name="Datumsplatzhalter 1">
            <a:extLst>
              <a:ext uri="{FF2B5EF4-FFF2-40B4-BE49-F238E27FC236}">
                <a16:creationId xmlns:a16="http://schemas.microsoft.com/office/drawing/2014/main" id="{B23D41FF-3B2D-43C7-A06E-F4F9B3B4215E}"/>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32" name="Titel 25">
            <a:extLst>
              <a:ext uri="{FF2B5EF4-FFF2-40B4-BE49-F238E27FC236}">
                <a16:creationId xmlns:a16="http://schemas.microsoft.com/office/drawing/2014/main" id="{98F4166F-F7B8-41F7-BBD9-831BF242542E}"/>
              </a:ext>
            </a:extLst>
          </p:cNvPr>
          <p:cNvSpPr txBox="1">
            <a:spLocks/>
          </p:cNvSpPr>
          <p:nvPr/>
        </p:nvSpPr>
        <p:spPr>
          <a:xfrm>
            <a:off x="344488" y="513913"/>
            <a:ext cx="6797291" cy="221599"/>
          </a:xfrm>
          <a:prstGeom prst="rect">
            <a:avLst/>
          </a:prstGeom>
          <a:noFill/>
        </p:spPr>
        <p:txBody>
          <a:bodyPr vert="horz" wrap="square" lIns="0" tIns="0" rIns="0" bIns="0" rtlCol="0" anchor="ctr">
            <a:spAutoFit/>
          </a:bodyPr>
          <a:lstStyle>
            <a:defPPr>
              <a:defRPr lang="en-US"/>
            </a:defPPr>
            <a:lvl1pPr defTabSz="914400">
              <a:lnSpc>
                <a:spcPct val="90000"/>
              </a:lnSpc>
              <a:spcBef>
                <a:spcPct val="0"/>
              </a:spcBef>
              <a:buNone/>
              <a:defRPr sz="1600" b="1">
                <a:solidFill>
                  <a:srgbClr val="44536F"/>
                </a:solidFill>
                <a:latin typeface="+mj-lt"/>
                <a:ea typeface="+mj-ea"/>
                <a:cs typeface="+mj-cs"/>
              </a:defRPr>
            </a:lvl1pPr>
          </a:lstStyle>
          <a:p>
            <a:r>
              <a:rPr lang="de-DE" dirty="0"/>
              <a:t>Vom Angebot zum Auftrag</a:t>
            </a:r>
          </a:p>
        </p:txBody>
      </p:sp>
      <p:pic>
        <p:nvPicPr>
          <p:cNvPr id="41" name="Grafik 40">
            <a:extLst>
              <a:ext uri="{FF2B5EF4-FFF2-40B4-BE49-F238E27FC236}">
                <a16:creationId xmlns:a16="http://schemas.microsoft.com/office/drawing/2014/main" id="{5EE712A7-5209-3644-B068-126D138C69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sp>
        <p:nvSpPr>
          <p:cNvPr id="53" name="Rechteck 52">
            <a:extLst>
              <a:ext uri="{FF2B5EF4-FFF2-40B4-BE49-F238E27FC236}">
                <a16:creationId xmlns:a16="http://schemas.microsoft.com/office/drawing/2014/main" id="{B8DBDB44-A555-ED49-BC2F-D10BCAFE5060}"/>
              </a:ext>
            </a:extLst>
          </p:cNvPr>
          <p:cNvSpPr/>
          <p:nvPr/>
        </p:nvSpPr>
        <p:spPr>
          <a:xfrm>
            <a:off x="1906011" y="1268414"/>
            <a:ext cx="1913479" cy="490709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Angebots-Erstellung</a:t>
            </a: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61" name="Rechteck 60">
            <a:extLst>
              <a:ext uri="{FF2B5EF4-FFF2-40B4-BE49-F238E27FC236}">
                <a16:creationId xmlns:a16="http://schemas.microsoft.com/office/drawing/2014/main" id="{CBEEF042-ED4F-664F-917F-7632436CFFE5}"/>
              </a:ext>
            </a:extLst>
          </p:cNvPr>
          <p:cNvSpPr/>
          <p:nvPr/>
        </p:nvSpPr>
        <p:spPr>
          <a:xfrm>
            <a:off x="1906012" y="885826"/>
            <a:ext cx="7655501" cy="377564"/>
          </a:xfrm>
          <a:prstGeom prst="rect">
            <a:avLst/>
          </a:prstGeom>
          <a:solidFill>
            <a:schemeClr val="accent5">
              <a:lumMod val="20000"/>
              <a:lumOff val="80000"/>
            </a:schemeClr>
          </a:solidFill>
          <a:ln w="3175" cap="flat">
            <a:solidFill>
              <a:srgbClr val="43536F"/>
            </a:solidFill>
            <a:prstDash val="solid"/>
            <a:miter/>
          </a:ln>
        </p:spPr>
        <p:txBody>
          <a:bodyPr rtlCol="0" anchor="ctr"/>
          <a:lstStyle/>
          <a:p>
            <a:pPr algn="ctr"/>
            <a:r>
              <a:rPr lang="de-DE" sz="1200" b="1" dirty="0">
                <a:solidFill>
                  <a:srgbClr val="44536F"/>
                </a:solidFill>
              </a:rPr>
              <a:t>Vom Angebot zum Auftrag</a:t>
            </a:r>
          </a:p>
        </p:txBody>
      </p:sp>
      <p:sp>
        <p:nvSpPr>
          <p:cNvPr id="9" name="Rechteck 8">
            <a:extLst>
              <a:ext uri="{FF2B5EF4-FFF2-40B4-BE49-F238E27FC236}">
                <a16:creationId xmlns:a16="http://schemas.microsoft.com/office/drawing/2014/main" id="{46681242-662A-2B24-2CC4-1D302C6A2AC3}"/>
              </a:ext>
            </a:extLst>
          </p:cNvPr>
          <p:cNvSpPr/>
          <p:nvPr/>
        </p:nvSpPr>
        <p:spPr>
          <a:xfrm>
            <a:off x="344488" y="2295525"/>
            <a:ext cx="1221686" cy="42291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900" b="1" dirty="0">
                <a:solidFill>
                  <a:schemeClr val="bg1">
                    <a:lumMod val="75000"/>
                  </a:schemeClr>
                </a:solidFill>
              </a:rPr>
              <a:t>Zielkunden</a:t>
            </a:r>
            <a:r>
              <a:rPr lang="de-DE" sz="900" b="1" dirty="0">
                <a:solidFill>
                  <a:srgbClr val="44526E"/>
                </a:solidFill>
              </a:rPr>
              <a:t> </a:t>
            </a:r>
            <a:r>
              <a:rPr lang="de-DE" sz="900" b="1" dirty="0">
                <a:solidFill>
                  <a:schemeClr val="bg1">
                    <a:lumMod val="75000"/>
                  </a:schemeClr>
                </a:solidFill>
              </a:rPr>
              <a:t>ansprechen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Leads </a:t>
            </a:r>
            <a:br>
              <a:rPr lang="de-DE" sz="900" b="1" dirty="0">
                <a:solidFill>
                  <a:schemeClr val="bg1">
                    <a:lumMod val="75000"/>
                  </a:schemeClr>
                </a:solidFill>
              </a:rPr>
            </a:br>
            <a:r>
              <a:rPr lang="de-DE" sz="900" b="1" dirty="0">
                <a:solidFill>
                  <a:schemeClr val="bg1">
                    <a:lumMod val="75000"/>
                  </a:schemeClr>
                </a:solidFill>
              </a:rPr>
              <a:t>qualifizieren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rgbClr val="44526E"/>
                </a:solidFill>
              </a:rPr>
              <a:t>Mit System</a:t>
            </a:r>
            <a:br>
              <a:rPr lang="de-DE" sz="900" b="1" dirty="0">
                <a:solidFill>
                  <a:srgbClr val="44526E"/>
                </a:solidFill>
              </a:rPr>
            </a:br>
            <a:r>
              <a:rPr lang="de-DE" sz="900" b="1" dirty="0">
                <a:solidFill>
                  <a:srgbClr val="44526E"/>
                </a:solidFill>
              </a:rPr>
              <a:t>verkaufen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Leistung</a:t>
            </a:r>
            <a:br>
              <a:rPr lang="de-DE" sz="900" b="1" dirty="0">
                <a:solidFill>
                  <a:schemeClr val="bg1">
                    <a:lumMod val="75000"/>
                  </a:schemeClr>
                </a:solidFill>
              </a:rPr>
            </a:br>
            <a:r>
              <a:rPr lang="de-DE" sz="900" b="1" dirty="0">
                <a:solidFill>
                  <a:schemeClr val="bg1">
                    <a:lumMod val="75000"/>
                  </a:schemeClr>
                </a:solidFill>
              </a:rPr>
              <a:t>erbringen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Referenzen</a:t>
            </a:r>
            <a:br>
              <a:rPr lang="de-DE" sz="900" b="1" dirty="0">
                <a:solidFill>
                  <a:schemeClr val="bg1">
                    <a:lumMod val="75000"/>
                  </a:schemeClr>
                </a:solidFill>
              </a:rPr>
            </a:br>
            <a:r>
              <a:rPr lang="de-DE" sz="900" b="1" dirty="0">
                <a:solidFill>
                  <a:schemeClr val="bg1">
                    <a:lumMod val="75000"/>
                  </a:schemeClr>
                </a:solidFill>
              </a:rPr>
              <a:t>generieren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Empfehlungen</a:t>
            </a:r>
            <a:br>
              <a:rPr lang="de-DE" sz="900" b="1" dirty="0">
                <a:solidFill>
                  <a:schemeClr val="bg1">
                    <a:lumMod val="75000"/>
                  </a:schemeClr>
                </a:solidFill>
              </a:rPr>
            </a:br>
            <a:r>
              <a:rPr lang="de-DE" sz="900" b="1" dirty="0">
                <a:solidFill>
                  <a:schemeClr val="bg1">
                    <a:lumMod val="75000"/>
                  </a:schemeClr>
                </a:solidFill>
              </a:rPr>
              <a:t>erhalten</a:t>
            </a:r>
            <a:br>
              <a:rPr lang="de-DE" sz="900" b="1" dirty="0">
                <a:solidFill>
                  <a:schemeClr val="bg1">
                    <a:lumMod val="75000"/>
                  </a:schemeClr>
                </a:solidFill>
              </a:rPr>
            </a:br>
            <a:endParaRPr lang="de-DE" sz="900" b="1" dirty="0">
              <a:solidFill>
                <a:schemeClr val="bg1">
                  <a:lumMod val="75000"/>
                </a:schemeClr>
              </a:solidFill>
            </a:endParaRPr>
          </a:p>
          <a:p>
            <a:pPr algn="ctr">
              <a:spcBef>
                <a:spcPts val="600"/>
              </a:spcBef>
            </a:pP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betreuen</a:t>
            </a:r>
          </a:p>
          <a:p>
            <a:pPr algn="ctr">
              <a:spcBef>
                <a:spcPts val="600"/>
              </a:spcBef>
            </a:pPr>
            <a:br>
              <a:rPr lang="de-DE" sz="900" b="1" dirty="0">
                <a:solidFill>
                  <a:schemeClr val="bg1">
                    <a:lumMod val="75000"/>
                  </a:schemeClr>
                </a:solidFill>
              </a:rPr>
            </a:br>
            <a:r>
              <a:rPr lang="de-DE" sz="900" b="1" dirty="0">
                <a:solidFill>
                  <a:schemeClr val="bg1">
                    <a:lumMod val="75000"/>
                  </a:schemeClr>
                </a:solidFill>
              </a:rPr>
              <a:t>Kunden</a:t>
            </a:r>
            <a:br>
              <a:rPr lang="de-DE" sz="900" b="1" dirty="0">
                <a:solidFill>
                  <a:schemeClr val="bg1">
                    <a:lumMod val="75000"/>
                  </a:schemeClr>
                </a:solidFill>
              </a:rPr>
            </a:br>
            <a:r>
              <a:rPr lang="de-DE" sz="900" b="1" dirty="0">
                <a:solidFill>
                  <a:schemeClr val="bg1">
                    <a:lumMod val="75000"/>
                  </a:schemeClr>
                </a:solidFill>
              </a:rPr>
              <a:t>aktivieren</a:t>
            </a:r>
          </a:p>
        </p:txBody>
      </p:sp>
      <p:sp>
        <p:nvSpPr>
          <p:cNvPr id="14" name="Rechteck 13">
            <a:extLst>
              <a:ext uri="{FF2B5EF4-FFF2-40B4-BE49-F238E27FC236}">
                <a16:creationId xmlns:a16="http://schemas.microsoft.com/office/drawing/2014/main" id="{60B30C3A-D74B-EF54-1731-2FBB0448445A}"/>
              </a:ext>
            </a:extLst>
          </p:cNvPr>
          <p:cNvSpPr/>
          <p:nvPr/>
        </p:nvSpPr>
        <p:spPr>
          <a:xfrm>
            <a:off x="1904424" y="6175511"/>
            <a:ext cx="7655502" cy="360000"/>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spcBef>
                <a:spcPts val="600"/>
              </a:spcBef>
            </a:pPr>
            <a:r>
              <a:rPr lang="de-DE" sz="1200" b="1" dirty="0">
                <a:solidFill>
                  <a:srgbClr val="44536F"/>
                </a:solidFill>
              </a:rPr>
              <a:t>Wieviel Mehr-Umsatz könntest du erzielen durch automatisierte Angebots-Systeme?</a:t>
            </a:r>
          </a:p>
        </p:txBody>
      </p:sp>
      <p:sp>
        <p:nvSpPr>
          <p:cNvPr id="3" name="Rechteck 2">
            <a:extLst>
              <a:ext uri="{FF2B5EF4-FFF2-40B4-BE49-F238E27FC236}">
                <a16:creationId xmlns:a16="http://schemas.microsoft.com/office/drawing/2014/main" id="{804932FC-1EED-27A3-B04A-DDEBD7C1F476}"/>
              </a:ext>
            </a:extLst>
          </p:cNvPr>
          <p:cNvSpPr/>
          <p:nvPr/>
        </p:nvSpPr>
        <p:spPr>
          <a:xfrm>
            <a:off x="3819490" y="1268414"/>
            <a:ext cx="1913479" cy="490709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Angebots-Versand</a:t>
            </a:r>
          </a:p>
          <a:p>
            <a:pPr algn="ctr">
              <a:spcBef>
                <a:spcPts val="600"/>
              </a:spcBef>
            </a:pPr>
            <a:endParaRPr lang="de-DE" sz="1200" b="1" dirty="0">
              <a:solidFill>
                <a:schemeClr val="tx1"/>
              </a:solidFill>
            </a:endParaRPr>
          </a:p>
        </p:txBody>
      </p:sp>
      <p:sp>
        <p:nvSpPr>
          <p:cNvPr id="5" name="Rechteck 4">
            <a:extLst>
              <a:ext uri="{FF2B5EF4-FFF2-40B4-BE49-F238E27FC236}">
                <a16:creationId xmlns:a16="http://schemas.microsoft.com/office/drawing/2014/main" id="{96F07BB3-0D6C-6277-3F58-B9AC89BF63A8}"/>
              </a:ext>
            </a:extLst>
          </p:cNvPr>
          <p:cNvSpPr/>
          <p:nvPr/>
        </p:nvSpPr>
        <p:spPr>
          <a:xfrm>
            <a:off x="5732969" y="1268414"/>
            <a:ext cx="1913479" cy="490709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dirty="0">
              <a:solidFill>
                <a:schemeClr val="tx1"/>
              </a:solidFill>
            </a:endParaRPr>
          </a:p>
          <a:p>
            <a:pPr algn="ctr">
              <a:spcBef>
                <a:spcPts val="600"/>
              </a:spcBef>
            </a:pPr>
            <a:r>
              <a:rPr lang="de-DE" sz="1200" b="1" dirty="0">
                <a:solidFill>
                  <a:schemeClr val="tx1"/>
                </a:solidFill>
              </a:rPr>
              <a:t>Angebots-Annahme</a:t>
            </a: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sp>
        <p:nvSpPr>
          <p:cNvPr id="7" name="Rechteck 6">
            <a:extLst>
              <a:ext uri="{FF2B5EF4-FFF2-40B4-BE49-F238E27FC236}">
                <a16:creationId xmlns:a16="http://schemas.microsoft.com/office/drawing/2014/main" id="{BF6A341A-3E02-8F11-5C16-A25969FCD458}"/>
              </a:ext>
            </a:extLst>
          </p:cNvPr>
          <p:cNvSpPr/>
          <p:nvPr/>
        </p:nvSpPr>
        <p:spPr>
          <a:xfrm>
            <a:off x="7646448" y="1268414"/>
            <a:ext cx="1913479" cy="4907097"/>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spcBef>
                <a:spcPts val="600"/>
              </a:spcBef>
            </a:pPr>
            <a:endParaRPr lang="de-DE" sz="1200" b="1">
              <a:solidFill>
                <a:schemeClr val="tx1"/>
              </a:solidFill>
            </a:endParaRPr>
          </a:p>
          <a:p>
            <a:pPr algn="ctr">
              <a:spcBef>
                <a:spcPts val="600"/>
              </a:spcBef>
            </a:pPr>
            <a:r>
              <a:rPr lang="de-DE" sz="1200" b="1">
                <a:solidFill>
                  <a:schemeClr val="tx1"/>
                </a:solidFill>
              </a:rPr>
              <a:t>Angebots-Follow-Up</a:t>
            </a:r>
            <a:endParaRPr lang="de-DE" sz="1200" b="1" dirty="0">
              <a:solidFill>
                <a:schemeClr val="tx1"/>
              </a:solidFill>
            </a:endParaRPr>
          </a:p>
          <a:p>
            <a:pPr algn="ctr">
              <a:spcBef>
                <a:spcPts val="600"/>
              </a:spcBef>
            </a:pPr>
            <a:endParaRPr lang="de-DE" sz="1200" b="1" dirty="0">
              <a:solidFill>
                <a:schemeClr val="tx1"/>
              </a:solidFill>
            </a:endParaRPr>
          </a:p>
          <a:p>
            <a:pPr algn="ctr">
              <a:spcBef>
                <a:spcPts val="600"/>
              </a:spcBef>
            </a:pPr>
            <a:endParaRPr lang="de-DE" sz="1200" b="1" dirty="0">
              <a:solidFill>
                <a:schemeClr val="tx1"/>
              </a:solidFill>
            </a:endParaRPr>
          </a:p>
        </p:txBody>
      </p:sp>
      <p:pic>
        <p:nvPicPr>
          <p:cNvPr id="10" name="Grafik 9" descr="Ein Bild, das Text, Screenshot, Kreis, Schrift enthält.&#10;&#10;KI-generierte Inhalte können fehlerhaft sein.">
            <a:extLst>
              <a:ext uri="{FF2B5EF4-FFF2-40B4-BE49-F238E27FC236}">
                <a16:creationId xmlns:a16="http://schemas.microsoft.com/office/drawing/2014/main" id="{A5DC2992-9F26-6330-9E07-A330D31898A0}"/>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344486" y="823137"/>
            <a:ext cx="1220400" cy="1502286"/>
          </a:xfrm>
          <a:prstGeom prst="rect">
            <a:avLst/>
          </a:prstGeom>
        </p:spPr>
      </p:pic>
      <p:sp>
        <p:nvSpPr>
          <p:cNvPr id="11" name="Titel 25">
            <a:extLst>
              <a:ext uri="{FF2B5EF4-FFF2-40B4-BE49-F238E27FC236}">
                <a16:creationId xmlns:a16="http://schemas.microsoft.com/office/drawing/2014/main" id="{D82F5377-A337-97DB-06E0-BF9DF4DFC034}"/>
              </a:ext>
            </a:extLst>
          </p:cNvPr>
          <p:cNvSpPr txBox="1">
            <a:spLocks/>
          </p:cNvSpPr>
          <p:nvPr/>
        </p:nvSpPr>
        <p:spPr>
          <a:xfrm>
            <a:off x="344488" y="232384"/>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Mit System verkaufen</a:t>
            </a:r>
          </a:p>
        </p:txBody>
      </p:sp>
    </p:spTree>
    <p:extLst>
      <p:ext uri="{BB962C8B-B14F-4D97-AF65-F5344CB8AC3E}">
        <p14:creationId xmlns:p14="http://schemas.microsoft.com/office/powerpoint/2010/main" val="33498764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B7AAD-C263-6459-C209-C8A6059E69EF}"/>
            </a:ext>
          </a:extLst>
        </p:cNvPr>
        <p:cNvGrpSpPr/>
        <p:nvPr/>
      </p:nvGrpSpPr>
      <p:grpSpPr>
        <a:xfrm>
          <a:off x="0" y="0"/>
          <a:ext cx="0" cy="0"/>
          <a:chOff x="0" y="0"/>
          <a:chExt cx="0" cy="0"/>
        </a:xfrm>
      </p:grpSpPr>
      <p:sp>
        <p:nvSpPr>
          <p:cNvPr id="43" name="Rechteck 42">
            <a:extLst>
              <a:ext uri="{FF2B5EF4-FFF2-40B4-BE49-F238E27FC236}">
                <a16:creationId xmlns:a16="http://schemas.microsoft.com/office/drawing/2014/main" id="{C80F705F-D7ED-4FA3-30F4-51F53A3D0BE4}"/>
              </a:ext>
            </a:extLst>
          </p:cNvPr>
          <p:cNvSpPr/>
          <p:nvPr/>
        </p:nvSpPr>
        <p:spPr>
          <a:xfrm>
            <a:off x="344486" y="1245823"/>
            <a:ext cx="9215440" cy="5278802"/>
          </a:xfrm>
          <a:prstGeom prst="rect">
            <a:avLst/>
          </a:prstGeom>
          <a:solidFill>
            <a:schemeClr val="bg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spcBef>
                <a:spcPts val="600"/>
              </a:spcBef>
            </a:pPr>
            <a:endParaRPr lang="de-DE" sz="1000" b="1" err="1">
              <a:solidFill>
                <a:schemeClr val="tx1"/>
              </a:solidFill>
            </a:endParaRPr>
          </a:p>
        </p:txBody>
      </p:sp>
      <p:sp>
        <p:nvSpPr>
          <p:cNvPr id="44" name="Rechteck 43">
            <a:extLst>
              <a:ext uri="{FF2B5EF4-FFF2-40B4-BE49-F238E27FC236}">
                <a16:creationId xmlns:a16="http://schemas.microsoft.com/office/drawing/2014/main" id="{E4852D23-CDA6-6958-6E5A-EACD27B24132}"/>
              </a:ext>
            </a:extLst>
          </p:cNvPr>
          <p:cNvSpPr/>
          <p:nvPr/>
        </p:nvSpPr>
        <p:spPr>
          <a:xfrm>
            <a:off x="344486" y="885824"/>
            <a:ext cx="9215440" cy="360000"/>
          </a:xfrm>
          <a:prstGeom prst="rect">
            <a:avLst/>
          </a:prstGeom>
          <a:solidFill>
            <a:schemeClr val="accent5">
              <a:lumMod val="20000"/>
              <a:lumOff val="80000"/>
            </a:schemeClr>
          </a:solidFill>
          <a:ln w="8144" cap="flat">
            <a:solidFill>
              <a:schemeClr val="bg1">
                <a:lumMod val="50000"/>
              </a:schemeClr>
            </a:solidFill>
            <a:prstDash val="solid"/>
            <a:miter/>
          </a:ln>
        </p:spPr>
        <p:txBody>
          <a:bodyPr rtlCol="0" anchor="ctr"/>
          <a:lstStyle/>
          <a:p>
            <a:pPr algn="ctr"/>
            <a:r>
              <a:rPr lang="de-DE" sz="1200" b="1" dirty="0">
                <a:solidFill>
                  <a:srgbClr val="44536F"/>
                </a:solidFill>
              </a:rPr>
              <a:t>Die Leistungserbringung / Fulfillment</a:t>
            </a:r>
          </a:p>
        </p:txBody>
      </p:sp>
      <p:sp>
        <p:nvSpPr>
          <p:cNvPr id="26" name="Titel 25">
            <a:extLst>
              <a:ext uri="{FF2B5EF4-FFF2-40B4-BE49-F238E27FC236}">
                <a16:creationId xmlns:a16="http://schemas.microsoft.com/office/drawing/2014/main" id="{9E247DC7-ECFF-0882-17DA-E972D152D151}"/>
              </a:ext>
            </a:extLst>
          </p:cNvPr>
          <p:cNvSpPr>
            <a:spLocks noGrp="1"/>
          </p:cNvSpPr>
          <p:nvPr>
            <p:ph type="title"/>
          </p:nvPr>
        </p:nvSpPr>
        <p:spPr>
          <a:xfrm>
            <a:off x="344488" y="513913"/>
            <a:ext cx="6797291" cy="221599"/>
          </a:xfrm>
          <a:noFill/>
        </p:spPr>
        <p:txBody>
          <a:bodyPr vert="horz" wrap="square" lIns="0" tIns="0" rIns="0" bIns="0" rtlCol="0" anchor="ctr">
            <a:spAutoFit/>
          </a:bodyPr>
          <a:lstStyle/>
          <a:p>
            <a:r>
              <a:rPr lang="de-DE" sz="1600" dirty="0">
                <a:solidFill>
                  <a:srgbClr val="44536F"/>
                </a:solidFill>
              </a:rPr>
              <a:t>Die Leistungserbringung / Fulfillment</a:t>
            </a:r>
          </a:p>
        </p:txBody>
      </p:sp>
      <p:sp>
        <p:nvSpPr>
          <p:cNvPr id="3" name="Fußzeilenplatzhalter 2">
            <a:extLst>
              <a:ext uri="{FF2B5EF4-FFF2-40B4-BE49-F238E27FC236}">
                <a16:creationId xmlns:a16="http://schemas.microsoft.com/office/drawing/2014/main" id="{987BE108-D946-C41D-8911-3AC58D643CE3}"/>
              </a:ext>
            </a:extLst>
          </p:cNvPr>
          <p:cNvSpPr>
            <a:spLocks noGrp="1"/>
          </p:cNvSpPr>
          <p:nvPr>
            <p:ph type="ftr" sz="quarter" idx="11"/>
          </p:nvPr>
        </p:nvSpPr>
        <p:spPr/>
        <p:txBody>
          <a:bodyPr/>
          <a:lstStyle/>
          <a:p>
            <a:r>
              <a:rPr lang="de-DE"/>
              <a:t>© IcosMedia | www.icosmedia.de</a:t>
            </a:r>
            <a:endParaRPr lang="de-DE" dirty="0"/>
          </a:p>
        </p:txBody>
      </p:sp>
      <p:sp>
        <p:nvSpPr>
          <p:cNvPr id="2" name="Datumsplatzhalter 1">
            <a:extLst>
              <a:ext uri="{FF2B5EF4-FFF2-40B4-BE49-F238E27FC236}">
                <a16:creationId xmlns:a16="http://schemas.microsoft.com/office/drawing/2014/main" id="{37C45FE0-BE86-80B8-D93D-23D2B6F9A730}"/>
              </a:ext>
            </a:extLst>
          </p:cNvPr>
          <p:cNvSpPr>
            <a:spLocks noGrp="1"/>
          </p:cNvSpPr>
          <p:nvPr>
            <p:ph type="dt" sz="half" idx="10"/>
          </p:nvPr>
        </p:nvSpPr>
        <p:spPr>
          <a:xfrm>
            <a:off x="346074" y="6524625"/>
            <a:ext cx="4606925" cy="333377"/>
          </a:xfrm>
        </p:spPr>
        <p:txBody>
          <a:bodyPr/>
          <a:lstStyle/>
          <a:p>
            <a:r>
              <a:rPr lang="de-DE"/>
              <a:t>Das perfekt digitalisierte Unternehmen mit Zoho</a:t>
            </a:r>
            <a:endParaRPr lang="de-DE" dirty="0"/>
          </a:p>
        </p:txBody>
      </p:sp>
      <p:sp>
        <p:nvSpPr>
          <p:cNvPr id="11" name="Titel 25">
            <a:extLst>
              <a:ext uri="{FF2B5EF4-FFF2-40B4-BE49-F238E27FC236}">
                <a16:creationId xmlns:a16="http://schemas.microsoft.com/office/drawing/2014/main" id="{5A8B1FCA-8765-C9D9-36B5-3674C00A5155}"/>
              </a:ext>
            </a:extLst>
          </p:cNvPr>
          <p:cNvSpPr txBox="1">
            <a:spLocks/>
          </p:cNvSpPr>
          <p:nvPr/>
        </p:nvSpPr>
        <p:spPr>
          <a:xfrm>
            <a:off x="345676" y="255933"/>
            <a:ext cx="8193017" cy="166199"/>
          </a:xfrm>
          <a:prstGeom prst="rect">
            <a:avLst/>
          </a:prstGeom>
          <a:noFill/>
        </p:spPr>
        <p:txBody>
          <a:bodyPr vert="horz" wrap="square" lIns="0" tIns="0" rIns="0" bIns="0" rtlCol="0" anchor="ctr">
            <a:spAutoFit/>
          </a:bodyPr>
          <a:lstStyle>
            <a:lvl1pPr algn="l" defTabSz="914400" rtl="0" eaLnBrk="1" latinLnBrk="0" hangingPunct="1">
              <a:lnSpc>
                <a:spcPct val="90000"/>
              </a:lnSpc>
              <a:spcBef>
                <a:spcPct val="0"/>
              </a:spcBef>
              <a:buNone/>
              <a:defRPr sz="1800" b="1" kern="1200">
                <a:solidFill>
                  <a:schemeClr val="tx1"/>
                </a:solidFill>
                <a:latin typeface="+mj-lt"/>
                <a:ea typeface="+mj-ea"/>
                <a:cs typeface="+mj-cs"/>
              </a:defRPr>
            </a:lvl1pPr>
          </a:lstStyle>
          <a:p>
            <a:r>
              <a:rPr lang="de-DE" sz="1200" b="0" dirty="0">
                <a:solidFill>
                  <a:srgbClr val="F7A600"/>
                </a:solidFill>
              </a:rPr>
              <a:t>Kunden-System </a:t>
            </a:r>
          </a:p>
        </p:txBody>
      </p:sp>
      <p:sp>
        <p:nvSpPr>
          <p:cNvPr id="4" name="Foliennummernplatzhalter 3">
            <a:extLst>
              <a:ext uri="{FF2B5EF4-FFF2-40B4-BE49-F238E27FC236}">
                <a16:creationId xmlns:a16="http://schemas.microsoft.com/office/drawing/2014/main" id="{7F86F012-FE5B-1DE3-7547-1A26A73A8201}"/>
              </a:ext>
            </a:extLst>
          </p:cNvPr>
          <p:cNvSpPr>
            <a:spLocks noGrp="1"/>
          </p:cNvSpPr>
          <p:nvPr>
            <p:ph type="sldNum" sz="quarter" idx="12"/>
          </p:nvPr>
        </p:nvSpPr>
        <p:spPr/>
        <p:txBody>
          <a:bodyPr/>
          <a:lstStyle/>
          <a:p>
            <a:r>
              <a:rPr lang="de-DE"/>
              <a:t>| </a:t>
            </a:r>
            <a:fld id="{9B27871B-0A92-486B-8675-F9E98A4A52EF}" type="slidenum">
              <a:rPr smtClean="0"/>
              <a:pPr/>
              <a:t>99</a:t>
            </a:fld>
            <a:endParaRPr dirty="0"/>
          </a:p>
        </p:txBody>
      </p:sp>
      <p:pic>
        <p:nvPicPr>
          <p:cNvPr id="12" name="Grafik 11">
            <a:extLst>
              <a:ext uri="{FF2B5EF4-FFF2-40B4-BE49-F238E27FC236}">
                <a16:creationId xmlns:a16="http://schemas.microsoft.com/office/drawing/2014/main" id="{A10634F7-E03A-4376-B62F-2462A061B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5569" y="147091"/>
            <a:ext cx="705944" cy="705944"/>
          </a:xfrm>
          <a:prstGeom prst="rect">
            <a:avLst/>
          </a:prstGeom>
        </p:spPr>
      </p:pic>
      <p:pic>
        <p:nvPicPr>
          <p:cNvPr id="9" name="Grafik 8">
            <a:extLst>
              <a:ext uri="{FF2B5EF4-FFF2-40B4-BE49-F238E27FC236}">
                <a16:creationId xmlns:a16="http://schemas.microsoft.com/office/drawing/2014/main" id="{19A84977-002E-B229-2433-01EECA85E980}"/>
              </a:ext>
            </a:extLst>
          </p:cNvPr>
          <p:cNvPicPr>
            <a:picLocks noChangeAspect="1"/>
          </p:cNvPicPr>
          <p:nvPr/>
        </p:nvPicPr>
        <p:blipFill>
          <a:blip r:embed="rId4"/>
          <a:stretch>
            <a:fillRect/>
          </a:stretch>
        </p:blipFill>
        <p:spPr>
          <a:xfrm>
            <a:off x="3416261" y="1709515"/>
            <a:ext cx="3073475" cy="4334388"/>
          </a:xfrm>
          <a:prstGeom prst="rect">
            <a:avLst/>
          </a:prstGeom>
        </p:spPr>
      </p:pic>
    </p:spTree>
    <p:extLst>
      <p:ext uri="{BB962C8B-B14F-4D97-AF65-F5344CB8AC3E}">
        <p14:creationId xmlns:p14="http://schemas.microsoft.com/office/powerpoint/2010/main" val="8430631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6cd991bf-f022-4378-96e7-2c338aeb3f5a"/>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IcosMedia">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20000"/>
            <a:lumOff val="80000"/>
          </a:schemeClr>
        </a:solidFill>
        <a:ln w="10386" cap="flat">
          <a:solidFill>
            <a:schemeClr val="bg1">
              <a:lumMod val="75000"/>
            </a:schemeClr>
          </a:solidFill>
          <a:prstDash val="solid"/>
          <a:miter/>
        </a:ln>
      </a:spPr>
      <a:bodyPr vert="horz" rtlCol="0" anchor="ctr"/>
      <a:lstStyle>
        <a:defPPr algn="ctr">
          <a:defRPr sz="1200" b="1" dirty="0">
            <a:solidFill>
              <a:srgbClr val="44536F"/>
            </a:solidFill>
          </a:defRPr>
        </a:defPPr>
      </a:lstStyle>
    </a:spDef>
    <a:lnDef>
      <a:spPr>
        <a:ln w="9525">
          <a:solidFill>
            <a:schemeClr val="tx1">
              <a:lumMod val="50000"/>
              <a:lumOff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marL="171450" indent="-171450" algn="l">
          <a:spcBef>
            <a:spcPts val="600"/>
          </a:spcBef>
          <a:buFont typeface="Arial" panose="020B0604020202020204" pitchFamily="34" charset="0"/>
          <a:buChar char="•"/>
          <a:defRPr sz="1000" dirty="0" smtClean="0"/>
        </a:defPPr>
      </a:lstStyle>
    </a:txDef>
  </a:objectDefaults>
  <a:extraClrSchemeLst/>
  <a:extLst>
    <a:ext uri="{05A4C25C-085E-4340-85A3-A5531E510DB2}">
      <thm15:themeFamily xmlns:thm15="http://schemas.microsoft.com/office/thememl/2012/main" name="Vorlage - Teilnehmer-Material - Version 6" id="{72864231-0F9A-4ACF-8C4A-D8A1657EED64}" vid="{EF24652B-35B6-467F-B332-7EF834A71DE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A142741-E1BF-4039-91B7-CAE2F8D31F5B}">
  <we:reference id="wa104178141" version="3.0.11.21" store="de-DE" storeType="OMEX"/>
  <we:alternateReferences>
    <we:reference id="wa104178141" version="3.0.11.21" store="wa10417814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Vorlage - Teilnehmer-Material - Vorlage 1</Template>
  <TotalTime>0</TotalTime>
  <Words>11133</Words>
  <Application>Microsoft Macintosh PowerPoint</Application>
  <PresentationFormat>A4-Papier (210 x 297 mm)</PresentationFormat>
  <Paragraphs>3354</Paragraphs>
  <Slides>127</Slides>
  <Notes>127</Notes>
  <HiddenSlides>0</HiddenSlides>
  <MMClips>0</MMClips>
  <ScaleCrop>false</ScaleCrop>
  <HeadingPairs>
    <vt:vector size="8" baseType="variant">
      <vt:variant>
        <vt:lpstr>Verwendete Schriftarten</vt:lpstr>
      </vt:variant>
      <vt:variant>
        <vt:i4>3</vt:i4>
      </vt:variant>
      <vt:variant>
        <vt:lpstr>Design</vt:lpstr>
      </vt:variant>
      <vt:variant>
        <vt:i4>1</vt:i4>
      </vt:variant>
      <vt:variant>
        <vt:lpstr>Eingebettete OLE-Server</vt:lpstr>
      </vt:variant>
      <vt:variant>
        <vt:i4>1</vt:i4>
      </vt:variant>
      <vt:variant>
        <vt:lpstr>Folientitel</vt:lpstr>
      </vt:variant>
      <vt:variant>
        <vt:i4>127</vt:i4>
      </vt:variant>
    </vt:vector>
  </HeadingPairs>
  <TitlesOfParts>
    <vt:vector size="132" baseType="lpstr">
      <vt:lpstr>Wingdings</vt:lpstr>
      <vt:lpstr>Arial</vt:lpstr>
      <vt:lpstr>Open Sans</vt:lpstr>
      <vt:lpstr>Office</vt:lpstr>
      <vt:lpstr>think-cell Folie</vt:lpstr>
      <vt:lpstr>PowerPoint-Präsentation</vt:lpstr>
      <vt:lpstr>PowerPoint-Präsentation</vt:lpstr>
      <vt:lpstr>Das ICOS-Kunden-System</vt:lpstr>
      <vt:lpstr>Das ICOS-Kunden-System</vt:lpstr>
      <vt:lpstr>IcosAkademie und IcosMedia</vt:lpstr>
      <vt:lpstr>PowerPoint-Präsentation</vt:lpstr>
      <vt:lpstr>PowerPoint-Präsentation</vt:lpstr>
      <vt:lpstr>Zertifizierter Zoho-Premium-Partner</vt:lpstr>
      <vt:lpstr>PowerPoint-Präsentation</vt:lpstr>
      <vt:lpstr>Alle Kunden-Systeme brauchen ein CRM-System</vt:lpstr>
      <vt:lpstr>Die häufigsten Herausforderungen und Probleme</vt:lpstr>
      <vt:lpstr>PowerPoint-Präsentation</vt:lpstr>
      <vt:lpstr>Das CRM-Versprechen</vt:lpstr>
      <vt:lpstr>Die Standard-Module in einem CRM-System</vt:lpstr>
      <vt:lpstr>Wie die Module im CRM-System ineinandergreifen</vt:lpstr>
      <vt:lpstr>PowerPoint-Präsentation</vt:lpstr>
      <vt:lpstr>PowerPoint-Präsentation</vt:lpstr>
      <vt:lpstr>PowerPoint-Präsentation</vt:lpstr>
      <vt:lpstr>Zoho One – Die Gesamt-Lösung für Digitalisierung und Automatisierung</vt:lpstr>
      <vt:lpstr>PowerPoint-Präsentation</vt:lpstr>
      <vt:lpstr>PowerPoint-Präsentation</vt:lpstr>
      <vt:lpstr>PowerPoint-Präsentation</vt:lpstr>
      <vt:lpstr>Zoho CRM richtig lizenzieren</vt:lpstr>
      <vt:lpstr>PowerPoint-Präsentation</vt:lpstr>
      <vt:lpstr>Zoho CRM</vt:lpstr>
      <vt:lpstr>Über 2.000 verschiedene CRM-Systeme</vt:lpstr>
      <vt:lpstr>CRM-Anbieter, mit mehr als 20 Jahre am Markt sind</vt:lpstr>
      <vt:lpstr>Zoho CRM – The Single Source of Truth (SSOT)</vt:lpstr>
      <vt:lpstr>Zoho CRM for Everyone</vt:lpstr>
      <vt:lpstr>Zoho CRM – Forbes Advisor „Das beste CRM-System im Jahr 2023 und 2024“</vt:lpstr>
      <vt:lpstr>Zoho CRM – Forbes Advisor „Das beste CRM-System im Jahr 2025“</vt:lpstr>
      <vt:lpstr>PowerPoint-Präsentation</vt:lpstr>
      <vt:lpstr>FAQs – Häufig gestellte Fragen zu Zoho One</vt:lpstr>
      <vt:lpstr>PowerPoint-Präsentation</vt:lpstr>
      <vt:lpstr>Return on Invest</vt:lpstr>
      <vt:lpstr>Digitalisierung und Automatisierung der Kunden-Systeme</vt:lpstr>
      <vt:lpstr>Digitalisieren und Automatisieren mit Zoho CRM bietet dir viele Vorteile</vt:lpstr>
      <vt:lpstr>Jedes digitalisierte und automatisierte Kunden-System steigert den Umsatz!</vt:lpstr>
      <vt:lpstr>Jeder digitalisierte und automatisierte Prozess spart Zeit und Kosten ein!</vt:lpstr>
      <vt:lpstr>Digitalisierte Zoho CRM-Prozesse sind digitale Mitarbeiter</vt:lpstr>
      <vt:lpstr>PowerPoint-Präsentation</vt:lpstr>
      <vt:lpstr>PowerPoint-Präsentation</vt:lpstr>
      <vt:lpstr>Typische Probleme in der Unternehmens-Steuerung ohne CRM</vt:lpstr>
      <vt:lpstr>Dashboards – Umsatz-Plan nach Traffic-Quelle</vt:lpstr>
      <vt:lpstr>Digitalisierung mit System</vt:lpstr>
      <vt:lpstr>PowerPoint-Präsentation</vt:lpstr>
      <vt:lpstr>PowerPoint-Präsentation</vt:lpstr>
      <vt:lpstr>Schritte der Zusammenarbeit</vt:lpstr>
      <vt:lpstr>Zoho CRM Grundeinrichtung</vt:lpstr>
      <vt:lpstr>Digitalisieren und Automatisieren mit Zoho CRM</vt:lpstr>
      <vt:lpstr>PowerPoint-Präsentation</vt:lpstr>
      <vt:lpstr>Digitalisierung mit System</vt:lpstr>
      <vt:lpstr>CRM- und Digitalisierungs-Kompetenz im Unternehmen aufbauen</vt:lpstr>
      <vt:lpstr>Digitalisierung mit System</vt:lpstr>
      <vt:lpstr>Kunden einfacher gewinnen, besser betreuen und dauerhaft halten</vt:lpstr>
      <vt:lpstr>Die 5 Schritte zur erfolgreichen Prozess-Digitalisierung mit Zoho CRM</vt:lpstr>
      <vt:lpstr>PowerPoint-Präsentation</vt:lpstr>
      <vt:lpstr>Der ICOS-Neukunden-Funnel</vt:lpstr>
      <vt:lpstr>Typische Probleme in der Neukundengewinnung bei Unternehmen ohne CRM</vt:lpstr>
      <vt:lpstr>Der wichtigste Neukunden-Funnel für jedes Unternehmen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Mehrstufige Leadgenerierungs-Kampagne mit Zoho</vt:lpstr>
      <vt:lpstr>PowerPoint-Präsentation</vt:lpstr>
      <vt:lpstr>PowerPoint-Präsentation</vt:lpstr>
      <vt:lpstr>PowerPoint-Präsentation</vt:lpstr>
      <vt:lpstr>PowerPoint-Präsentation</vt:lpstr>
      <vt:lpstr>Double-Optin-Prozess mit Zoho CRM</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Die Leistungserbringung / Fulfillment</vt:lpstr>
      <vt:lpstr>Typische Probleme in der Leistungserbringung bei Unternehmen ohne CRM</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Der Kundenkreislauf</vt:lpstr>
      <vt:lpstr>Typische Probleme in der Kundenbetreuung bei Unternehmen ohne CRM</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Wie digitalisiert und automatisiert sind deine Kunden-Systeme?</vt:lpstr>
      <vt:lpstr>PowerPoint-Präsentation</vt:lpstr>
      <vt:lpstr>PowerPoint-Präsentation</vt:lpstr>
      <vt:lpstr>Schritte der Zusammenarbeit</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Thomas Stahl</dc:creator>
  <cp:lastModifiedBy>Thomas Stahl | Icos</cp:lastModifiedBy>
  <cp:revision>1050</cp:revision>
  <cp:lastPrinted>2024-08-05T08:57:05Z</cp:lastPrinted>
  <dcterms:created xsi:type="dcterms:W3CDTF">2017-09-26T09:37:33Z</dcterms:created>
  <dcterms:modified xsi:type="dcterms:W3CDTF">2025-11-20T12:29:04Z</dcterms:modified>
</cp:coreProperties>
</file>