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notesMasterIdLst>
    <p:notesMasterId r:id="rId8"/>
  </p:notesMasterIdLst>
  <p:sldIdLst>
    <p:sldId id="275" r:id="rId6"/>
    <p:sldId id="28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DF94D0-8F01-5BAB-15A9-16443A7071C0}" name="Laura May" initials="LM" userId="S::Laura.May@ipsadhesives.com::8217ac88-5644-45f2-92c0-9d20a3ac5c4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2B37"/>
    <a:srgbClr val="182A36"/>
    <a:srgbClr val="F29452"/>
    <a:srgbClr val="EE9034"/>
    <a:srgbClr val="767171"/>
    <a:srgbClr val="F4F4F4"/>
    <a:srgbClr val="F8F6F1"/>
    <a:srgbClr val="8A643D"/>
    <a:srgbClr val="FFFFFF"/>
    <a:srgbClr val="E5E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E903B0-B78B-489B-9905-8765E0B8C465}" v="5" dt="2025-11-18T18:46:08.9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2123" autoAdjust="0"/>
  </p:normalViewPr>
  <p:slideViewPr>
    <p:cSldViewPr snapToGrid="0">
      <p:cViewPr varScale="1">
        <p:scale>
          <a:sx n="70" d="100"/>
          <a:sy n="70" d="100"/>
        </p:scale>
        <p:origin x="2121" y="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E5A2EA-2F76-4F25-917F-779BA544CCA2}" type="datetimeFigureOut">
              <a:t>12/23/2025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A5C54-5D05-4B5B-9D28-0E38F325D549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771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We have taken great care and thought in researching, and testing Horizon and we are delivering a product that has unprecedented performance across six critical dimensions. This product reinforces the performance and innovation our customers have come to expect from Integra.</a:t>
            </a:r>
          </a:p>
          <a:p>
            <a:r>
              <a:rPr lang="en-US" sz="1200" dirty="0">
                <a:effectLst/>
              </a:rPr>
              <a:t>All weather performance- For Temperature cycling testing, we took the method from ASTM D1183-03: Standard Practices for Resistance of Adhesives to Cyclic Laboratory Aging Conditions.</a:t>
            </a:r>
          </a:p>
          <a:p>
            <a:r>
              <a:rPr lang="en-US" sz="1200" dirty="0">
                <a:effectLst/>
              </a:rPr>
              <a:t>Higher Bond Strength</a:t>
            </a:r>
          </a:p>
          <a:p>
            <a:r>
              <a:rPr lang="en-US" sz="1200" dirty="0">
                <a:effectLst/>
              </a:rPr>
              <a:t>UV Resistance- Purposefully vague term </a:t>
            </a:r>
          </a:p>
          <a:p>
            <a:endParaRPr lang="en-US" sz="1200" dirty="0">
              <a:effectLst/>
            </a:endParaRPr>
          </a:p>
          <a:p>
            <a:r>
              <a:rPr lang="en-US" sz="1200" dirty="0">
                <a:effectLst/>
              </a:rPr>
              <a:t>what does that even mean, we will get into it.--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100 hours of exposure in 20h increments</a:t>
            </a:r>
          </a:p>
          <a:p>
            <a:r>
              <a:rPr lang="en-US" dirty="0"/>
              <a:t>Faster Cure- 20-30 minutes (depending on temperature)– Ultra took a 24hrs.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4A5C54-5D05-4B5B-9D28-0E38F325D5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253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ea typeface="+mn-lt"/>
                <a:cs typeface="+mn-lt"/>
              </a:rPr>
              <a:t>Stronger bond strength</a:t>
            </a:r>
            <a:r>
              <a:rPr lang="en-GB" sz="1400" dirty="0">
                <a:ea typeface="+mn-lt"/>
                <a:cs typeface="+mn-lt"/>
              </a:rPr>
              <a:t>: Up to x2 higher tensile &amp; shear strength on porcelain, ceramic, quartz, and engineered stone compared to Ultra</a:t>
            </a:r>
            <a:endParaRPr lang="en-GB" sz="1400" dirty="0">
              <a:ea typeface="Calibri"/>
              <a:cs typeface="Calibri"/>
            </a:endParaRPr>
          </a:p>
          <a:p>
            <a:r>
              <a:rPr lang="en-US" sz="1400" dirty="0"/>
              <a:t>10X Less Yellowing- exposed to 100 </a:t>
            </a:r>
            <a:r>
              <a:rPr lang="en-US" sz="1400" dirty="0" err="1"/>
              <a:t>hrs</a:t>
            </a:r>
            <a:r>
              <a:rPr lang="en-US" sz="1400" dirty="0"/>
              <a:t> of UV in 20hr increments using a UVA 340 0- simulating direct noon sun, in accordance to </a:t>
            </a:r>
            <a:r>
              <a:rPr lang="en-US" sz="1400" dirty="0">
                <a:effectLst/>
              </a:rPr>
              <a:t>ISO 4892-3- which is equivalent to 1 months under the </a:t>
            </a:r>
            <a:r>
              <a:rPr lang="en-US" sz="1400" dirty="0" err="1">
                <a:effectLst/>
              </a:rPr>
              <a:t>florida</a:t>
            </a:r>
            <a:r>
              <a:rPr lang="en-US" sz="1400" dirty="0">
                <a:effectLst/>
              </a:rPr>
              <a:t> sun. </a:t>
            </a:r>
            <a:br>
              <a:rPr lang="en-US" sz="1400" dirty="0"/>
            </a:br>
            <a:r>
              <a:rPr lang="en-US" sz="1400" dirty="0"/>
              <a:t>All Weather Performance- </a:t>
            </a:r>
            <a:r>
              <a:rPr lang="en-US" sz="14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Temperature Cycling conditions Duration-</a:t>
            </a:r>
            <a:r>
              <a:rPr lang="en-US" sz="1400" dirty="0">
                <a:solidFill>
                  <a:srgbClr val="FF0000"/>
                </a:solidFill>
              </a:rPr>
              <a:t>temperature cycle </a:t>
            </a:r>
            <a:r>
              <a:rPr lang="en-US" sz="1400" dirty="0">
                <a:solidFill>
                  <a:srgbClr val="FF0000"/>
                </a:solidFill>
                <a:effectLst/>
              </a:rPr>
              <a:t>ASTM D1183-03: Standard Practices for Resistance of Adhesives to Cyclic Laboratory Aging Conditions- each round 230 hours. </a:t>
            </a:r>
            <a:r>
              <a:rPr lang="en-US" sz="1200" dirty="0">
                <a:effectLst/>
              </a:rPr>
              <a:t>In multiple rounds of testing, we saw that the bond strength of Horizon was barely affected by this cycling. </a:t>
            </a:r>
            <a:r>
              <a:rPr lang="en-US" sz="14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Ambient Cure-64 hours  | 71°C oven-48 hours   | 23°C submerged in Water-48 hours   | -10°C freezer- 8 hours   | 38.5°C oven- 64 hours</a:t>
            </a:r>
          </a:p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4A5C54-5D05-4B5B-9D28-0E38F325D54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58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EE8490CF-D402-E8B4-E8B9-E6610B4F6F2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2023" y="2685317"/>
            <a:ext cx="8404678" cy="961375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4400" b="1">
                <a:solidFill>
                  <a:schemeClr val="tx1"/>
                </a:solidFill>
                <a:latin typeface="Abadi" panose="020B0604020104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E450F1-E424-C9B5-1FFE-517645CCF1ED}"/>
              </a:ext>
            </a:extLst>
          </p:cNvPr>
          <p:cNvSpPr/>
          <p:nvPr userDrawn="1"/>
        </p:nvSpPr>
        <p:spPr>
          <a:xfrm>
            <a:off x="0" y="6558619"/>
            <a:ext cx="12192000" cy="297907"/>
          </a:xfrm>
          <a:prstGeom prst="rect">
            <a:avLst/>
          </a:prstGeom>
          <a:solidFill>
            <a:srgbClr val="FEA14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9F8178-6F2A-8B4C-1525-AA9EB7B24E7A}"/>
              </a:ext>
            </a:extLst>
          </p:cNvPr>
          <p:cNvSpPr/>
          <p:nvPr userDrawn="1"/>
        </p:nvSpPr>
        <p:spPr>
          <a:xfrm>
            <a:off x="0" y="-7938"/>
            <a:ext cx="12192000" cy="297907"/>
          </a:xfrm>
          <a:prstGeom prst="rect">
            <a:avLst/>
          </a:prstGeom>
          <a:solidFill>
            <a:srgbClr val="8A8D8F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52023" y="3663909"/>
            <a:ext cx="8404678" cy="2232717"/>
          </a:xfrm>
        </p:spPr>
        <p:txBody>
          <a:bodyPr>
            <a:normAutofit/>
          </a:bodyPr>
          <a:lstStyle>
            <a:lvl1pPr marL="0" indent="0" algn="l">
              <a:buNone/>
              <a:defRPr sz="2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6D6B9BD2-56D8-62E5-300C-6B9AA4044C9A}"/>
              </a:ext>
            </a:extLst>
          </p:cNvPr>
          <p:cNvSpPr/>
          <p:nvPr userDrawn="1"/>
        </p:nvSpPr>
        <p:spPr>
          <a:xfrm rot="10800000">
            <a:off x="5791199" y="0"/>
            <a:ext cx="6400800" cy="729278"/>
          </a:xfrm>
          <a:prstGeom prst="rtTriangle">
            <a:avLst/>
          </a:prstGeom>
          <a:solidFill>
            <a:srgbClr val="8A8D8F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>
              <a:solidFill>
                <a:schemeClr val="tx1"/>
              </a:solidFill>
            </a:endParaRPr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10CBB4BD-9C81-1E6A-BBF9-6CFBA9F84EDF}"/>
              </a:ext>
            </a:extLst>
          </p:cNvPr>
          <p:cNvSpPr/>
          <p:nvPr userDrawn="1"/>
        </p:nvSpPr>
        <p:spPr>
          <a:xfrm>
            <a:off x="0" y="6128722"/>
            <a:ext cx="6400800" cy="729278"/>
          </a:xfrm>
          <a:prstGeom prst="rtTriangle">
            <a:avLst/>
          </a:prstGeom>
          <a:solidFill>
            <a:srgbClr val="FEA14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6093E61-957F-304F-92E0-A2B132A383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023" y="787390"/>
            <a:ext cx="6499677" cy="159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057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_Content_w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390389"/>
            <a:ext cx="10515600" cy="4786574"/>
          </a:xfrm>
        </p:spPr>
        <p:txBody>
          <a:bodyPr/>
          <a:lstStyle>
            <a:lvl1pPr marL="0" indent="0">
              <a:buClr>
                <a:srgbClr val="004A82"/>
              </a:buClr>
              <a:buNone/>
              <a:defRPr/>
            </a:lvl1pPr>
            <a:lvl2pPr>
              <a:buClr>
                <a:srgbClr val="004A82"/>
              </a:buClr>
              <a:defRPr/>
            </a:lvl2pPr>
            <a:lvl3pPr>
              <a:buClr>
                <a:srgbClr val="004A82"/>
              </a:buClr>
              <a:defRPr/>
            </a:lvl3pPr>
            <a:lvl4pPr>
              <a:buClr>
                <a:srgbClr val="004A82"/>
              </a:buClr>
              <a:defRPr/>
            </a:lvl4pPr>
            <a:lvl5pPr>
              <a:buClr>
                <a:srgbClr val="004A82"/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6EC080D5-F090-D47D-3F8F-15533B8A8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44548E45-67D2-07AF-1D7B-CDD565C5717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0760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_Content_no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8200" y="1390388"/>
            <a:ext cx="10515600" cy="5073911"/>
          </a:xfrm>
        </p:spPr>
        <p:txBody>
          <a:bodyPr/>
          <a:lstStyle>
            <a:lvl1pPr marL="0" indent="0">
              <a:buClr>
                <a:srgbClr val="004A82"/>
              </a:buClr>
              <a:buNone/>
              <a:defRPr/>
            </a:lvl1pPr>
            <a:lvl2pPr>
              <a:buClr>
                <a:srgbClr val="004A82"/>
              </a:buClr>
              <a:defRPr/>
            </a:lvl2pPr>
            <a:lvl3pPr>
              <a:buClr>
                <a:srgbClr val="004A82"/>
              </a:buClr>
              <a:defRPr/>
            </a:lvl3pPr>
            <a:lvl4pPr>
              <a:buClr>
                <a:srgbClr val="004A82"/>
              </a:buClr>
              <a:defRPr/>
            </a:lvl4pPr>
            <a:lvl5pPr>
              <a:buClr>
                <a:srgbClr val="004A82"/>
              </a:buClr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6EC080D5-F090-D47D-3F8F-15533B8A8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0353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w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E90A7-EC93-9D2F-3E76-276189EF8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AFFBA7-79AA-7F7C-42C7-876EF4CBB6D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92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no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8D016E-BF16-E917-D36B-2D23E46FE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114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_Content_w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B13D3-88A7-FA06-E0EF-48E392A08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17D8B-2CF8-EB0F-7AAD-5492DDBF06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84300"/>
            <a:ext cx="5181600" cy="479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92BB47-C29D-2689-EE91-62BB586B2A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84300"/>
            <a:ext cx="5181600" cy="4792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798A83-5585-008D-8F95-E51EEDDEA2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317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_Content_no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B13D3-88A7-FA06-E0EF-48E392A08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17D8B-2CF8-EB0F-7AAD-5492DDBF06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84300"/>
            <a:ext cx="5181600" cy="5067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92BB47-C29D-2689-EE91-62BB586B2A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84300"/>
            <a:ext cx="5181600" cy="5067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5991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_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EE8490CF-D402-E8B4-E8B9-E6610B4F6F2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5E6D4B-A839-F172-90F0-61BE3D0426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4786" b="18557"/>
          <a:stretch/>
        </p:blipFill>
        <p:spPr>
          <a:xfrm>
            <a:off x="4528919" y="5753100"/>
            <a:ext cx="3134162" cy="5842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B32B131-5F98-F8C6-940D-933F556E6A5F}"/>
              </a:ext>
            </a:extLst>
          </p:cNvPr>
          <p:cNvSpPr/>
          <p:nvPr userDrawn="1"/>
        </p:nvSpPr>
        <p:spPr>
          <a:xfrm>
            <a:off x="0" y="6558619"/>
            <a:ext cx="12192000" cy="297907"/>
          </a:xfrm>
          <a:prstGeom prst="rect">
            <a:avLst/>
          </a:prstGeom>
          <a:solidFill>
            <a:srgbClr val="FEA14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402BE01-F377-FFA6-8BA4-27AD822F8B0B}"/>
              </a:ext>
            </a:extLst>
          </p:cNvPr>
          <p:cNvSpPr/>
          <p:nvPr userDrawn="1"/>
        </p:nvSpPr>
        <p:spPr>
          <a:xfrm>
            <a:off x="0" y="-7938"/>
            <a:ext cx="12192000" cy="297907"/>
          </a:xfrm>
          <a:prstGeom prst="rect">
            <a:avLst/>
          </a:prstGeom>
          <a:solidFill>
            <a:srgbClr val="8A8D8F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>
              <a:solidFill>
                <a:schemeClr val="tx1"/>
              </a:solidFill>
            </a:endParaRPr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EF7ED2FE-AAA5-DB39-7E12-0F9A17B1F6EC}"/>
              </a:ext>
            </a:extLst>
          </p:cNvPr>
          <p:cNvSpPr/>
          <p:nvPr userDrawn="1"/>
        </p:nvSpPr>
        <p:spPr>
          <a:xfrm rot="10800000">
            <a:off x="5791199" y="0"/>
            <a:ext cx="6400800" cy="729278"/>
          </a:xfrm>
          <a:prstGeom prst="rtTriangle">
            <a:avLst/>
          </a:prstGeom>
          <a:solidFill>
            <a:srgbClr val="8A8D8F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>
              <a:solidFill>
                <a:schemeClr val="tx1"/>
              </a:solidFill>
            </a:endParaRPr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E1FEBCE-A3BE-FC74-AD10-81E2E9A8C48D}"/>
              </a:ext>
            </a:extLst>
          </p:cNvPr>
          <p:cNvSpPr/>
          <p:nvPr userDrawn="1"/>
        </p:nvSpPr>
        <p:spPr>
          <a:xfrm>
            <a:off x="0" y="6128722"/>
            <a:ext cx="6400800" cy="729278"/>
          </a:xfrm>
          <a:prstGeom prst="rtTriangle">
            <a:avLst/>
          </a:prstGeom>
          <a:solidFill>
            <a:srgbClr val="FEA14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54CD53A-80D6-91C2-8DB6-34BAE68845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846162" y="2630030"/>
            <a:ext cx="6499677" cy="1597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086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9D9D6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1BD41445-5B6B-202E-19DF-5BB7272EA9AD}"/>
              </a:ext>
            </a:extLst>
          </p:cNvPr>
          <p:cNvSpPr/>
          <p:nvPr userDrawn="1"/>
        </p:nvSpPr>
        <p:spPr>
          <a:xfrm>
            <a:off x="0" y="6558619"/>
            <a:ext cx="12192000" cy="297907"/>
          </a:xfrm>
          <a:prstGeom prst="rect">
            <a:avLst/>
          </a:prstGeom>
          <a:solidFill>
            <a:srgbClr val="FEA14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28057"/>
            <a:ext cx="10515600" cy="48489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18"/>
          <p:cNvSpPr txBox="1">
            <a:spLocks/>
          </p:cNvSpPr>
          <p:nvPr userDrawn="1"/>
        </p:nvSpPr>
        <p:spPr>
          <a:xfrm>
            <a:off x="10027291" y="6492875"/>
            <a:ext cx="16050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 IPS Adhesives 2025</a:t>
            </a:r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2626D375-CBE2-AE41-3AB5-679AAA02BE88}"/>
              </a:ext>
            </a:extLst>
          </p:cNvPr>
          <p:cNvSpPr/>
          <p:nvPr userDrawn="1"/>
        </p:nvSpPr>
        <p:spPr>
          <a:xfrm rot="10800000">
            <a:off x="5791199" y="0"/>
            <a:ext cx="6400800" cy="729278"/>
          </a:xfrm>
          <a:prstGeom prst="rtTriangle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>
              <a:solidFill>
                <a:schemeClr val="tx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199" y="289969"/>
            <a:ext cx="10515601" cy="8608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A7959EB-35FE-F90D-29C3-7C304081911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027291" y="6053566"/>
            <a:ext cx="1991399" cy="487048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8B0B4BC-1462-C34B-34EE-95594469BDE5}"/>
              </a:ext>
            </a:extLst>
          </p:cNvPr>
          <p:cNvSpPr/>
          <p:nvPr userDrawn="1"/>
        </p:nvSpPr>
        <p:spPr>
          <a:xfrm>
            <a:off x="0" y="-7938"/>
            <a:ext cx="12192000" cy="297907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879382-124B-FCA6-CFF9-ABEED8F4688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rcRect l="3334" t="2423" r="3957" b="1140"/>
          <a:stretch/>
        </p:blipFill>
        <p:spPr>
          <a:xfrm>
            <a:off x="11001895" y="171449"/>
            <a:ext cx="1016795" cy="1032897"/>
          </a:xfrm>
          <a:prstGeom prst="rect">
            <a:avLst/>
          </a:prstGeom>
        </p:spPr>
      </p:pic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117B0F19-3D1F-EBE5-2715-4F6FBAC5A6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199" y="6182211"/>
            <a:ext cx="9258440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2400" b="1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9" name="Right Triangle 18">
            <a:extLst>
              <a:ext uri="{FF2B5EF4-FFF2-40B4-BE49-F238E27FC236}">
                <a16:creationId xmlns:a16="http://schemas.microsoft.com/office/drawing/2014/main" id="{29F185B6-B0B0-04DD-A631-F1F962943801}"/>
              </a:ext>
            </a:extLst>
          </p:cNvPr>
          <p:cNvSpPr/>
          <p:nvPr userDrawn="1"/>
        </p:nvSpPr>
        <p:spPr>
          <a:xfrm>
            <a:off x="0" y="6128722"/>
            <a:ext cx="6400800" cy="729278"/>
          </a:xfrm>
          <a:prstGeom prst="rtTriangle">
            <a:avLst/>
          </a:prstGeom>
          <a:solidFill>
            <a:srgbClr val="FEA144"/>
          </a:soli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err="1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13D6DC-3672-9CEE-ED76-2B0532245518}"/>
              </a:ext>
            </a:extLst>
          </p:cNvPr>
          <p:cNvSpPr/>
          <p:nvPr userDrawn="1"/>
        </p:nvSpPr>
        <p:spPr>
          <a:xfrm rot="16200000">
            <a:off x="-1259436" y="3429000"/>
            <a:ext cx="2849591" cy="29790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FF0000"/>
                </a:solidFill>
              </a:rPr>
              <a:t>CONFIDENTIAL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7818D96-9A8A-F337-491B-643932566637}"/>
              </a:ext>
            </a:extLst>
          </p:cNvPr>
          <p:cNvSpPr/>
          <p:nvPr userDrawn="1"/>
        </p:nvSpPr>
        <p:spPr>
          <a:xfrm rot="16200000">
            <a:off x="10601845" y="3429000"/>
            <a:ext cx="2849591" cy="297907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rgbClr val="FF0000"/>
                </a:solidFill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188832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Abadi" panose="020B0604020104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rgbClr val="8A8D8F"/>
          </a:solidFill>
          <a:latin typeface="Abadi Extra Light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8A8D8F"/>
          </a:solidFill>
          <a:latin typeface="Abadi Extra Light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8A8D8F"/>
          </a:solidFill>
          <a:latin typeface="Abadi Extra Light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8A8D8F"/>
          </a:solidFill>
          <a:latin typeface="Abadi Extra Light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8A8D8F"/>
          </a:solidFill>
          <a:latin typeface="Abadi Extra Light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0">
            <a:extLst>
              <a:ext uri="{FF2B5EF4-FFF2-40B4-BE49-F238E27FC236}">
                <a16:creationId xmlns:a16="http://schemas.microsoft.com/office/drawing/2014/main" id="{6176E814-7244-4B28-C487-24FD316859F8}"/>
              </a:ext>
            </a:extLst>
          </p:cNvPr>
          <p:cNvSpPr/>
          <p:nvPr/>
        </p:nvSpPr>
        <p:spPr>
          <a:xfrm>
            <a:off x="361889" y="334075"/>
            <a:ext cx="10989716" cy="58816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r>
              <a:rPr lang="en-US" sz="3700" b="1" dirty="0">
                <a:solidFill>
                  <a:srgbClr val="F29452"/>
                </a:solidFill>
                <a:latin typeface="Inter Bold"/>
                <a:ea typeface="Inter Bold" pitchFamily="34" charset="-122"/>
                <a:cs typeface="Inter Bold" pitchFamily="34" charset="-120"/>
              </a:rPr>
              <a:t>Horizon</a:t>
            </a:r>
            <a:r>
              <a:rPr lang="en-US" sz="37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6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Changes Everything for Customers</a:t>
            </a:r>
            <a:endParaRPr lang="en-US" sz="3600" dirty="0"/>
          </a:p>
        </p:txBody>
      </p:sp>
      <p:sp>
        <p:nvSpPr>
          <p:cNvPr id="41" name="Text 1">
            <a:extLst>
              <a:ext uri="{FF2B5EF4-FFF2-40B4-BE49-F238E27FC236}">
                <a16:creationId xmlns:a16="http://schemas.microsoft.com/office/drawing/2014/main" id="{29BFFE09-C35E-5D16-D691-060FB8C371D1}"/>
              </a:ext>
            </a:extLst>
          </p:cNvPr>
          <p:cNvSpPr/>
          <p:nvPr/>
        </p:nvSpPr>
        <p:spPr>
          <a:xfrm>
            <a:off x="361889" y="953741"/>
            <a:ext cx="10282533" cy="9033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This isn't an incremental improvement—it's a complete reimagining of what professional-grade adhesives can achieve. Customers demand reliability, speed, and durability. Horizon delivers all six, with the integrity and performance that is known and expected from Integra.</a:t>
            </a:r>
            <a:endParaRPr lang="en-US" sz="1450" dirty="0"/>
          </a:p>
        </p:txBody>
      </p:sp>
      <p:sp>
        <p:nvSpPr>
          <p:cNvPr id="42" name="Shape 2">
            <a:extLst>
              <a:ext uri="{FF2B5EF4-FFF2-40B4-BE49-F238E27FC236}">
                <a16:creationId xmlns:a16="http://schemas.microsoft.com/office/drawing/2014/main" id="{D9944135-5FE6-753D-295E-330B80309F85}"/>
              </a:ext>
            </a:extLst>
          </p:cNvPr>
          <p:cNvSpPr/>
          <p:nvPr/>
        </p:nvSpPr>
        <p:spPr>
          <a:xfrm>
            <a:off x="462521" y="2163412"/>
            <a:ext cx="3783209" cy="1861103"/>
          </a:xfrm>
          <a:prstGeom prst="roundRect">
            <a:avLst>
              <a:gd name="adj" fmla="val 3220"/>
            </a:avLst>
          </a:prstGeom>
          <a:solidFill>
            <a:schemeClr val="accent2">
              <a:lumMod val="40000"/>
              <a:lumOff val="60000"/>
            </a:schemeClr>
          </a:solidFill>
          <a:ln w="7620">
            <a:solidFill>
              <a:schemeClr val="accent2">
                <a:lumMod val="40000"/>
                <a:lumOff val="60000"/>
              </a:scheme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3" name="Shape 3">
            <a:extLst>
              <a:ext uri="{FF2B5EF4-FFF2-40B4-BE49-F238E27FC236}">
                <a16:creationId xmlns:a16="http://schemas.microsoft.com/office/drawing/2014/main" id="{541C42D3-E8A8-DCCD-6014-5F90409E3D02}"/>
              </a:ext>
            </a:extLst>
          </p:cNvPr>
          <p:cNvSpPr/>
          <p:nvPr/>
        </p:nvSpPr>
        <p:spPr>
          <a:xfrm>
            <a:off x="601227" y="2339089"/>
            <a:ext cx="564475" cy="564475"/>
          </a:xfrm>
          <a:prstGeom prst="roundRect">
            <a:avLst>
              <a:gd name="adj" fmla="val 16197503"/>
            </a:avLst>
          </a:prstGeom>
          <a:solidFill>
            <a:srgbClr val="F29452"/>
          </a:solidFill>
          <a:ln>
            <a:solidFill>
              <a:srgbClr val="F29452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44" name="Image 0" descr="preencoded.png">
            <a:extLst>
              <a:ext uri="{FF2B5EF4-FFF2-40B4-BE49-F238E27FC236}">
                <a16:creationId xmlns:a16="http://schemas.microsoft.com/office/drawing/2014/main" id="{B233A338-CDAB-3672-6758-91AF412B0F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6485" y="2494347"/>
            <a:ext cx="253960" cy="253960"/>
          </a:xfrm>
          <a:prstGeom prst="rect">
            <a:avLst/>
          </a:prstGeom>
        </p:spPr>
      </p:pic>
      <p:sp>
        <p:nvSpPr>
          <p:cNvPr id="45" name="Text 4">
            <a:extLst>
              <a:ext uri="{FF2B5EF4-FFF2-40B4-BE49-F238E27FC236}">
                <a16:creationId xmlns:a16="http://schemas.microsoft.com/office/drawing/2014/main" id="{E9AB5027-08EC-1CE6-5DB5-77E66D807A19}"/>
              </a:ext>
            </a:extLst>
          </p:cNvPr>
          <p:cNvSpPr/>
          <p:nvPr/>
        </p:nvSpPr>
        <p:spPr>
          <a:xfrm>
            <a:off x="1194839" y="2622131"/>
            <a:ext cx="2940368" cy="2940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All-Weather Performance</a:t>
            </a:r>
            <a:endParaRPr lang="en-US" sz="1850" dirty="0"/>
          </a:p>
        </p:txBody>
      </p:sp>
      <p:sp>
        <p:nvSpPr>
          <p:cNvPr id="46" name="Text 5">
            <a:extLst>
              <a:ext uri="{FF2B5EF4-FFF2-40B4-BE49-F238E27FC236}">
                <a16:creationId xmlns:a16="http://schemas.microsoft.com/office/drawing/2014/main" id="{DFB93979-45FA-A966-1CE5-A196974B1173}"/>
              </a:ext>
            </a:extLst>
          </p:cNvPr>
          <p:cNvSpPr/>
          <p:nvPr/>
        </p:nvSpPr>
        <p:spPr>
          <a:xfrm>
            <a:off x="919055" y="2993644"/>
            <a:ext cx="3858101" cy="9033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Suitable for both indoor and outdoor</a:t>
            </a:r>
          </a:p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applications without compromising</a:t>
            </a:r>
          </a:p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reliability under any conditions.</a:t>
            </a:r>
            <a:endParaRPr lang="en-US" sz="1450" dirty="0"/>
          </a:p>
        </p:txBody>
      </p:sp>
      <p:sp>
        <p:nvSpPr>
          <p:cNvPr id="47" name="Shape 6">
            <a:extLst>
              <a:ext uri="{FF2B5EF4-FFF2-40B4-BE49-F238E27FC236}">
                <a16:creationId xmlns:a16="http://schemas.microsoft.com/office/drawing/2014/main" id="{E907566C-7875-80B3-C2DD-1121175AAB07}"/>
              </a:ext>
            </a:extLst>
          </p:cNvPr>
          <p:cNvSpPr/>
          <p:nvPr/>
        </p:nvSpPr>
        <p:spPr>
          <a:xfrm>
            <a:off x="4418492" y="2163190"/>
            <a:ext cx="3410550" cy="1861325"/>
          </a:xfrm>
          <a:prstGeom prst="roundRect">
            <a:avLst>
              <a:gd name="adj" fmla="val 3220"/>
            </a:avLst>
          </a:prstGeom>
          <a:solidFill>
            <a:schemeClr val="accent2">
              <a:lumMod val="40000"/>
              <a:lumOff val="60000"/>
            </a:schemeClr>
          </a:solidFill>
          <a:ln w="7620">
            <a:solidFill>
              <a:schemeClr val="accent2">
                <a:lumMod val="40000"/>
                <a:lumOff val="60000"/>
              </a:schemeClr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8" name="Shape 7">
            <a:extLst>
              <a:ext uri="{FF2B5EF4-FFF2-40B4-BE49-F238E27FC236}">
                <a16:creationId xmlns:a16="http://schemas.microsoft.com/office/drawing/2014/main" id="{9909772C-2B16-C708-5171-DF555D2F35E1}"/>
              </a:ext>
            </a:extLst>
          </p:cNvPr>
          <p:cNvSpPr/>
          <p:nvPr/>
        </p:nvSpPr>
        <p:spPr>
          <a:xfrm>
            <a:off x="4595395" y="2392404"/>
            <a:ext cx="564475" cy="564475"/>
          </a:xfrm>
          <a:prstGeom prst="roundRect">
            <a:avLst>
              <a:gd name="adj" fmla="val 16197503"/>
            </a:avLst>
          </a:prstGeom>
          <a:solidFill>
            <a:srgbClr val="F29452"/>
          </a:solidFill>
          <a:ln>
            <a:solidFill>
              <a:srgbClr val="F29452"/>
            </a:solidFill>
          </a:ln>
        </p:spPr>
        <p:txBody>
          <a:bodyPr/>
          <a:lstStyle/>
          <a:p>
            <a:endParaRPr lang="en-US" dirty="0"/>
          </a:p>
        </p:txBody>
      </p:sp>
      <p:pic>
        <p:nvPicPr>
          <p:cNvPr id="49" name="Image 1" descr="preencoded.png">
            <a:extLst>
              <a:ext uri="{FF2B5EF4-FFF2-40B4-BE49-F238E27FC236}">
                <a16:creationId xmlns:a16="http://schemas.microsoft.com/office/drawing/2014/main" id="{3CE9ABF2-95FE-1941-9B6E-2531175EBB2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50653" y="2547662"/>
            <a:ext cx="253960" cy="253960"/>
          </a:xfrm>
          <a:prstGeom prst="rect">
            <a:avLst/>
          </a:prstGeom>
        </p:spPr>
      </p:pic>
      <p:sp>
        <p:nvSpPr>
          <p:cNvPr id="50" name="Text 8">
            <a:extLst>
              <a:ext uri="{FF2B5EF4-FFF2-40B4-BE49-F238E27FC236}">
                <a16:creationId xmlns:a16="http://schemas.microsoft.com/office/drawing/2014/main" id="{26F95D32-457E-DA14-D11D-014D6CA11207}"/>
              </a:ext>
            </a:extLst>
          </p:cNvPr>
          <p:cNvSpPr/>
          <p:nvPr/>
        </p:nvSpPr>
        <p:spPr>
          <a:xfrm>
            <a:off x="5210186" y="2420976"/>
            <a:ext cx="2474238" cy="2940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Excellent Adhesive </a:t>
            </a:r>
          </a:p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Performance</a:t>
            </a:r>
            <a:endParaRPr lang="en-US" sz="1850" dirty="0"/>
          </a:p>
        </p:txBody>
      </p:sp>
      <p:sp>
        <p:nvSpPr>
          <p:cNvPr id="51" name="Text 9">
            <a:extLst>
              <a:ext uri="{FF2B5EF4-FFF2-40B4-BE49-F238E27FC236}">
                <a16:creationId xmlns:a16="http://schemas.microsoft.com/office/drawing/2014/main" id="{75D939A5-2DCD-135E-A059-A77C82F2706C}"/>
              </a:ext>
            </a:extLst>
          </p:cNvPr>
          <p:cNvSpPr/>
          <p:nvPr/>
        </p:nvSpPr>
        <p:spPr>
          <a:xfrm>
            <a:off x="4521772" y="2977336"/>
            <a:ext cx="3318791" cy="9033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50"/>
              </a:lnSpc>
            </a:pPr>
            <a:r>
              <a:rPr lang="en-US" sz="14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High </a:t>
            </a:r>
            <a:r>
              <a:rPr lang="en-US" sz="1450" dirty="0">
                <a:solidFill>
                  <a:srgbClr val="000000"/>
                </a:solidFill>
                <a:latin typeface="Inter" panose="020B0604020202020204" charset="0"/>
                <a:ea typeface="Inter" panose="020B0604020202020204" charset="0"/>
                <a:cs typeface="Inter" pitchFamily="34" charset="-120"/>
              </a:rPr>
              <a:t>bond strength, 10:1 ratio, and 250mL. </a:t>
            </a:r>
            <a:r>
              <a:rPr lang="en-GB" sz="1450" dirty="0">
                <a:latin typeface="Inter" panose="020B0604020202020204" charset="0"/>
                <a:ea typeface="Inter" panose="020B0604020202020204" charset="0"/>
                <a:cs typeface="+mn-lt"/>
              </a:rPr>
              <a:t>No-sag formula enables vertical surface bonding without dripping.</a:t>
            </a:r>
            <a:endParaRPr lang="en-GB" sz="1450" dirty="0">
              <a:latin typeface="Inter" panose="020B0604020202020204" charset="0"/>
              <a:ea typeface="Inter" panose="020B0604020202020204" charset="0"/>
              <a:cs typeface="Calibri"/>
            </a:endParaRPr>
          </a:p>
          <a:p>
            <a:pPr marL="0" indent="0" algn="l">
              <a:lnSpc>
                <a:spcPts val="2350"/>
              </a:lnSpc>
              <a:buNone/>
            </a:pPr>
            <a:endParaRPr lang="en-US" sz="1450" dirty="0"/>
          </a:p>
        </p:txBody>
      </p:sp>
      <p:sp>
        <p:nvSpPr>
          <p:cNvPr id="52" name="Shape 10">
            <a:extLst>
              <a:ext uri="{FF2B5EF4-FFF2-40B4-BE49-F238E27FC236}">
                <a16:creationId xmlns:a16="http://schemas.microsoft.com/office/drawing/2014/main" id="{6DE609E8-4F9D-F705-1D24-E4A7616B4B6A}"/>
              </a:ext>
            </a:extLst>
          </p:cNvPr>
          <p:cNvSpPr/>
          <p:nvPr/>
        </p:nvSpPr>
        <p:spPr>
          <a:xfrm>
            <a:off x="8001804" y="2163190"/>
            <a:ext cx="3410550" cy="1861326"/>
          </a:xfrm>
          <a:prstGeom prst="roundRect">
            <a:avLst>
              <a:gd name="adj" fmla="val 3220"/>
            </a:avLst>
          </a:prstGeom>
          <a:solidFill>
            <a:schemeClr val="accent2">
              <a:lumMod val="40000"/>
              <a:lumOff val="60000"/>
            </a:schemeClr>
          </a:solidFill>
          <a:ln w="7620">
            <a:solidFill>
              <a:schemeClr val="accent2">
                <a:lumMod val="40000"/>
                <a:lumOff val="60000"/>
              </a:schemeClr>
            </a:solidFill>
            <a:prstDash val="soli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3" name="Shape 11">
            <a:extLst>
              <a:ext uri="{FF2B5EF4-FFF2-40B4-BE49-F238E27FC236}">
                <a16:creationId xmlns:a16="http://schemas.microsoft.com/office/drawing/2014/main" id="{D3D825AF-5EC3-EB02-7F28-CF91CE6BC521}"/>
              </a:ext>
            </a:extLst>
          </p:cNvPr>
          <p:cNvSpPr/>
          <p:nvPr/>
        </p:nvSpPr>
        <p:spPr>
          <a:xfrm>
            <a:off x="8207377" y="2395527"/>
            <a:ext cx="564475" cy="564475"/>
          </a:xfrm>
          <a:prstGeom prst="roundRect">
            <a:avLst>
              <a:gd name="adj" fmla="val 16197503"/>
            </a:avLst>
          </a:prstGeom>
          <a:solidFill>
            <a:srgbClr val="F29452"/>
          </a:solidFill>
          <a:ln>
            <a:solidFill>
              <a:srgbClr val="F29452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54" name="Image 2" descr="preencoded.png">
            <a:extLst>
              <a:ext uri="{FF2B5EF4-FFF2-40B4-BE49-F238E27FC236}">
                <a16:creationId xmlns:a16="http://schemas.microsoft.com/office/drawing/2014/main" id="{C1AAAACE-3264-85DB-6D06-4CC3EA643D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62634" y="2550785"/>
            <a:ext cx="253960" cy="253960"/>
          </a:xfrm>
          <a:prstGeom prst="rect">
            <a:avLst/>
          </a:prstGeom>
        </p:spPr>
      </p:pic>
      <p:sp>
        <p:nvSpPr>
          <p:cNvPr id="55" name="Text 12">
            <a:extLst>
              <a:ext uri="{FF2B5EF4-FFF2-40B4-BE49-F238E27FC236}">
                <a16:creationId xmlns:a16="http://schemas.microsoft.com/office/drawing/2014/main" id="{4F4E696A-C19E-64DE-49A9-01F1C001D730}"/>
              </a:ext>
            </a:extLst>
          </p:cNvPr>
          <p:cNvSpPr/>
          <p:nvPr/>
        </p:nvSpPr>
        <p:spPr>
          <a:xfrm>
            <a:off x="8854201" y="2621030"/>
            <a:ext cx="2352318" cy="2940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High UV Resistance</a:t>
            </a:r>
            <a:endParaRPr lang="en-US" sz="1850" dirty="0"/>
          </a:p>
        </p:txBody>
      </p:sp>
      <p:sp>
        <p:nvSpPr>
          <p:cNvPr id="56" name="Text 13">
            <a:extLst>
              <a:ext uri="{FF2B5EF4-FFF2-40B4-BE49-F238E27FC236}">
                <a16:creationId xmlns:a16="http://schemas.microsoft.com/office/drawing/2014/main" id="{D13453BD-BA26-90EA-7E00-0DE137B63BB1}"/>
              </a:ext>
            </a:extLst>
          </p:cNvPr>
          <p:cNvSpPr/>
          <p:nvPr/>
        </p:nvSpPr>
        <p:spPr>
          <a:xfrm>
            <a:off x="8263969" y="2993643"/>
            <a:ext cx="3008976" cy="9033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Maintains color and integrity in sunlight where standard adhesives discolor or degrade over time.</a:t>
            </a:r>
            <a:endParaRPr lang="en-US" sz="1450" dirty="0"/>
          </a:p>
        </p:txBody>
      </p:sp>
      <p:sp>
        <p:nvSpPr>
          <p:cNvPr id="57" name="Shape 14">
            <a:extLst>
              <a:ext uri="{FF2B5EF4-FFF2-40B4-BE49-F238E27FC236}">
                <a16:creationId xmlns:a16="http://schemas.microsoft.com/office/drawing/2014/main" id="{AE837D95-20E1-6BA2-EF48-2BB3B28719AE}"/>
              </a:ext>
            </a:extLst>
          </p:cNvPr>
          <p:cNvSpPr/>
          <p:nvPr/>
        </p:nvSpPr>
        <p:spPr>
          <a:xfrm>
            <a:off x="459597" y="4085231"/>
            <a:ext cx="3783209" cy="1861103"/>
          </a:xfrm>
          <a:prstGeom prst="roundRect">
            <a:avLst>
              <a:gd name="adj" fmla="val 3220"/>
            </a:avLst>
          </a:prstGeom>
          <a:solidFill>
            <a:schemeClr val="accent2">
              <a:lumMod val="40000"/>
              <a:lumOff val="60000"/>
            </a:schemeClr>
          </a:solidFill>
          <a:ln w="7620">
            <a:solidFill>
              <a:schemeClr val="accent2">
                <a:lumMod val="40000"/>
                <a:lumOff val="60000"/>
              </a:scheme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8" name="Shape 15">
            <a:extLst>
              <a:ext uri="{FF2B5EF4-FFF2-40B4-BE49-F238E27FC236}">
                <a16:creationId xmlns:a16="http://schemas.microsoft.com/office/drawing/2014/main" id="{E1FCF93E-E340-270B-8C3F-BE4CD4D64E86}"/>
              </a:ext>
            </a:extLst>
          </p:cNvPr>
          <p:cNvSpPr/>
          <p:nvPr/>
        </p:nvSpPr>
        <p:spPr>
          <a:xfrm>
            <a:off x="678745" y="4226712"/>
            <a:ext cx="564475" cy="564475"/>
          </a:xfrm>
          <a:prstGeom prst="roundRect">
            <a:avLst>
              <a:gd name="adj" fmla="val 16197503"/>
            </a:avLst>
          </a:prstGeom>
          <a:solidFill>
            <a:srgbClr val="F29452"/>
          </a:solidFill>
          <a:ln>
            <a:solidFill>
              <a:srgbClr val="F29452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59" name="Image 3" descr="preencoded.png">
            <a:extLst>
              <a:ext uri="{FF2B5EF4-FFF2-40B4-BE49-F238E27FC236}">
                <a16:creationId xmlns:a16="http://schemas.microsoft.com/office/drawing/2014/main" id="{79E99F82-202A-E332-BB88-19B2E67E35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34002" y="4381969"/>
            <a:ext cx="253960" cy="253960"/>
          </a:xfrm>
          <a:prstGeom prst="rect">
            <a:avLst/>
          </a:prstGeom>
        </p:spPr>
      </p:pic>
      <p:sp>
        <p:nvSpPr>
          <p:cNvPr id="60" name="Text 16">
            <a:extLst>
              <a:ext uri="{FF2B5EF4-FFF2-40B4-BE49-F238E27FC236}">
                <a16:creationId xmlns:a16="http://schemas.microsoft.com/office/drawing/2014/main" id="{0B0F2B67-25FC-3430-FB08-7ED1EE369254}"/>
              </a:ext>
            </a:extLst>
          </p:cNvPr>
          <p:cNvSpPr/>
          <p:nvPr/>
        </p:nvSpPr>
        <p:spPr>
          <a:xfrm>
            <a:off x="1341088" y="4446923"/>
            <a:ext cx="2352318" cy="2940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Extended Durability</a:t>
            </a:r>
            <a:endParaRPr lang="en-US" sz="1850" dirty="0"/>
          </a:p>
        </p:txBody>
      </p:sp>
      <p:sp>
        <p:nvSpPr>
          <p:cNvPr id="61" name="Text 17">
            <a:extLst>
              <a:ext uri="{FF2B5EF4-FFF2-40B4-BE49-F238E27FC236}">
                <a16:creationId xmlns:a16="http://schemas.microsoft.com/office/drawing/2014/main" id="{1F84ED11-851D-9C44-C589-A9591CB1168A}"/>
              </a:ext>
            </a:extLst>
          </p:cNvPr>
          <p:cNvSpPr/>
          <p:nvPr/>
        </p:nvSpPr>
        <p:spPr>
          <a:xfrm>
            <a:off x="915304" y="4883622"/>
            <a:ext cx="3422826" cy="9033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Resists cracking, yellowing, and</a:t>
            </a:r>
          </a:p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delamination even after years of</a:t>
            </a:r>
          </a:p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continuous use and exposure.</a:t>
            </a:r>
            <a:endParaRPr lang="en-US" sz="1450" dirty="0"/>
          </a:p>
        </p:txBody>
      </p:sp>
      <p:sp>
        <p:nvSpPr>
          <p:cNvPr id="62" name="Shape 18">
            <a:extLst>
              <a:ext uri="{FF2B5EF4-FFF2-40B4-BE49-F238E27FC236}">
                <a16:creationId xmlns:a16="http://schemas.microsoft.com/office/drawing/2014/main" id="{8291F318-165C-41F5-DCEE-9C2FFF91347C}"/>
              </a:ext>
            </a:extLst>
          </p:cNvPr>
          <p:cNvSpPr/>
          <p:nvPr/>
        </p:nvSpPr>
        <p:spPr>
          <a:xfrm>
            <a:off x="4435998" y="4089315"/>
            <a:ext cx="3410550" cy="1857020"/>
          </a:xfrm>
          <a:prstGeom prst="roundRect">
            <a:avLst>
              <a:gd name="adj" fmla="val 3220"/>
            </a:avLst>
          </a:prstGeom>
          <a:solidFill>
            <a:schemeClr val="accent2">
              <a:lumMod val="40000"/>
              <a:lumOff val="60000"/>
            </a:schemeClr>
          </a:solidFill>
          <a:ln w="7620">
            <a:solidFill>
              <a:schemeClr val="accent2">
                <a:lumMod val="40000"/>
                <a:lumOff val="60000"/>
              </a:scheme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3" name="Shape 19">
            <a:extLst>
              <a:ext uri="{FF2B5EF4-FFF2-40B4-BE49-F238E27FC236}">
                <a16:creationId xmlns:a16="http://schemas.microsoft.com/office/drawing/2014/main" id="{93E80135-DE80-1314-D482-121CA5A65911}"/>
              </a:ext>
            </a:extLst>
          </p:cNvPr>
          <p:cNvSpPr/>
          <p:nvPr/>
        </p:nvSpPr>
        <p:spPr>
          <a:xfrm>
            <a:off x="4624087" y="4190890"/>
            <a:ext cx="564475" cy="564475"/>
          </a:xfrm>
          <a:prstGeom prst="roundRect">
            <a:avLst>
              <a:gd name="adj" fmla="val 16197503"/>
            </a:avLst>
          </a:prstGeom>
          <a:solidFill>
            <a:srgbClr val="F29452"/>
          </a:solidFill>
          <a:ln>
            <a:solidFill>
              <a:srgbClr val="F29452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64" name="Image 4" descr="preencoded.png">
            <a:extLst>
              <a:ext uri="{FF2B5EF4-FFF2-40B4-BE49-F238E27FC236}">
                <a16:creationId xmlns:a16="http://schemas.microsoft.com/office/drawing/2014/main" id="{EF747B13-9CBD-C8D2-ECFC-01AE1F7946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779345" y="4346147"/>
            <a:ext cx="253960" cy="253960"/>
          </a:xfrm>
          <a:prstGeom prst="rect">
            <a:avLst/>
          </a:prstGeom>
        </p:spPr>
      </p:pic>
      <p:sp>
        <p:nvSpPr>
          <p:cNvPr id="65" name="Text 20">
            <a:extLst>
              <a:ext uri="{FF2B5EF4-FFF2-40B4-BE49-F238E27FC236}">
                <a16:creationId xmlns:a16="http://schemas.microsoft.com/office/drawing/2014/main" id="{6632FBE0-9D2A-7DB8-5650-8BBAA68DF750}"/>
              </a:ext>
            </a:extLst>
          </p:cNvPr>
          <p:cNvSpPr/>
          <p:nvPr/>
        </p:nvSpPr>
        <p:spPr>
          <a:xfrm>
            <a:off x="5303522" y="4421436"/>
            <a:ext cx="2352318" cy="2940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Fast Cure Time</a:t>
            </a:r>
            <a:endParaRPr lang="en-US" sz="1850" dirty="0"/>
          </a:p>
        </p:txBody>
      </p:sp>
      <p:sp>
        <p:nvSpPr>
          <p:cNvPr id="66" name="Text 21">
            <a:extLst>
              <a:ext uri="{FF2B5EF4-FFF2-40B4-BE49-F238E27FC236}">
                <a16:creationId xmlns:a16="http://schemas.microsoft.com/office/drawing/2014/main" id="{D8A75FD2-F535-F416-E3DF-E9B85BD2B1ED}"/>
              </a:ext>
            </a:extLst>
          </p:cNvPr>
          <p:cNvSpPr/>
          <p:nvPr/>
        </p:nvSpPr>
        <p:spPr>
          <a:xfrm>
            <a:off x="4777156" y="4845445"/>
            <a:ext cx="2808024" cy="9033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Speeds up installation and allows earlier finishing, boosting job-site productivity and throughput.</a:t>
            </a:r>
            <a:endParaRPr lang="en-US" sz="1450" dirty="0"/>
          </a:p>
        </p:txBody>
      </p:sp>
      <p:sp>
        <p:nvSpPr>
          <p:cNvPr id="67" name="Shape 22">
            <a:extLst>
              <a:ext uri="{FF2B5EF4-FFF2-40B4-BE49-F238E27FC236}">
                <a16:creationId xmlns:a16="http://schemas.microsoft.com/office/drawing/2014/main" id="{D64C3779-B6C5-EF6B-A9C7-6EFBC4838539}"/>
              </a:ext>
            </a:extLst>
          </p:cNvPr>
          <p:cNvSpPr/>
          <p:nvPr/>
        </p:nvSpPr>
        <p:spPr>
          <a:xfrm>
            <a:off x="8001805" y="4085231"/>
            <a:ext cx="3410550" cy="1857020"/>
          </a:xfrm>
          <a:prstGeom prst="roundRect">
            <a:avLst>
              <a:gd name="adj" fmla="val 3220"/>
            </a:avLst>
          </a:prstGeom>
          <a:solidFill>
            <a:schemeClr val="accent2">
              <a:lumMod val="40000"/>
              <a:lumOff val="60000"/>
            </a:schemeClr>
          </a:solidFill>
          <a:ln w="7620">
            <a:solidFill>
              <a:schemeClr val="accent2">
                <a:lumMod val="40000"/>
                <a:lumOff val="60000"/>
              </a:schemeClr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8" name="Shape 23">
            <a:extLst>
              <a:ext uri="{FF2B5EF4-FFF2-40B4-BE49-F238E27FC236}">
                <a16:creationId xmlns:a16="http://schemas.microsoft.com/office/drawing/2014/main" id="{7D1F7FD7-A341-0408-4775-32D04176766A}"/>
              </a:ext>
            </a:extLst>
          </p:cNvPr>
          <p:cNvSpPr/>
          <p:nvPr/>
        </p:nvSpPr>
        <p:spPr>
          <a:xfrm>
            <a:off x="8197543" y="4184748"/>
            <a:ext cx="564475" cy="564475"/>
          </a:xfrm>
          <a:prstGeom prst="roundRect">
            <a:avLst>
              <a:gd name="adj" fmla="val 16197503"/>
            </a:avLst>
          </a:prstGeom>
          <a:solidFill>
            <a:srgbClr val="F29452"/>
          </a:solidFill>
          <a:ln>
            <a:solidFill>
              <a:srgbClr val="F29452"/>
            </a:solidFill>
          </a:ln>
        </p:spPr>
        <p:txBody>
          <a:bodyPr/>
          <a:lstStyle/>
          <a:p>
            <a:endParaRPr lang="en-US"/>
          </a:p>
        </p:txBody>
      </p:sp>
      <p:pic>
        <p:nvPicPr>
          <p:cNvPr id="69" name="Image 5" descr="preencoded.png">
            <a:extLst>
              <a:ext uri="{FF2B5EF4-FFF2-40B4-BE49-F238E27FC236}">
                <a16:creationId xmlns:a16="http://schemas.microsoft.com/office/drawing/2014/main" id="{7F98B4B1-1A07-EB8F-14CA-867928A2BFC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352800" y="4340005"/>
            <a:ext cx="253960" cy="253960"/>
          </a:xfrm>
          <a:prstGeom prst="rect">
            <a:avLst/>
          </a:prstGeom>
        </p:spPr>
      </p:pic>
      <p:sp>
        <p:nvSpPr>
          <p:cNvPr id="70" name="Text 24">
            <a:extLst>
              <a:ext uri="{FF2B5EF4-FFF2-40B4-BE49-F238E27FC236}">
                <a16:creationId xmlns:a16="http://schemas.microsoft.com/office/drawing/2014/main" id="{28209829-A119-8300-94B2-05EE1054769E}"/>
              </a:ext>
            </a:extLst>
          </p:cNvPr>
          <p:cNvSpPr/>
          <p:nvPr/>
        </p:nvSpPr>
        <p:spPr>
          <a:xfrm>
            <a:off x="8867516" y="4414150"/>
            <a:ext cx="2339003" cy="29408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18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Color Consistency</a:t>
            </a:r>
            <a:endParaRPr lang="en-US" sz="1850" dirty="0">
              <a:solidFill>
                <a:srgbClr val="FF0000"/>
              </a:solidFill>
            </a:endParaRPr>
          </a:p>
        </p:txBody>
      </p:sp>
      <p:sp>
        <p:nvSpPr>
          <p:cNvPr id="71" name="Text 25">
            <a:extLst>
              <a:ext uri="{FF2B5EF4-FFF2-40B4-BE49-F238E27FC236}">
                <a16:creationId xmlns:a16="http://schemas.microsoft.com/office/drawing/2014/main" id="{054AD9B2-FB3C-6AEC-8FD8-D0725231CBEC}"/>
              </a:ext>
            </a:extLst>
          </p:cNvPr>
          <p:cNvSpPr/>
          <p:nvPr/>
        </p:nvSpPr>
        <p:spPr>
          <a:xfrm>
            <a:off x="8271246" y="4749222"/>
            <a:ext cx="3242009" cy="90332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350"/>
              </a:lnSpc>
            </a:pPr>
            <a:r>
              <a:rPr lang="en-US" sz="1450" dirty="0">
                <a:latin typeface="Inter" panose="020B0604020202020204" charset="0"/>
                <a:ea typeface="Inter" panose="020B0604020202020204" charset="0"/>
              </a:rPr>
              <a:t>Achieve a consistent color match </a:t>
            </a:r>
          </a:p>
          <a:p>
            <a:pPr>
              <a:lnSpc>
                <a:spcPts val="2350"/>
              </a:lnSpc>
            </a:pPr>
            <a:r>
              <a:rPr lang="en-US" sz="1450" dirty="0">
                <a:latin typeface="Inter" panose="020B0604020202020204" charset="0"/>
                <a:ea typeface="Inter" panose="020B0604020202020204" charset="0"/>
              </a:rPr>
              <a:t>every time with ease, enabled by</a:t>
            </a:r>
          </a:p>
          <a:p>
            <a:pPr>
              <a:lnSpc>
                <a:spcPts val="2350"/>
              </a:lnSpc>
            </a:pPr>
            <a:r>
              <a:rPr lang="en-US" sz="1450" dirty="0">
                <a:latin typeface="Inter" panose="020B0604020202020204" charset="0"/>
                <a:ea typeface="Inter" panose="020B0604020202020204" charset="0"/>
              </a:rPr>
              <a:t>the precision of Integra color match tools</a:t>
            </a:r>
            <a:r>
              <a:rPr lang="en-US" sz="1600" dirty="0">
                <a:latin typeface="Inter" panose="020B0604020202020204" charset="0"/>
                <a:ea typeface="Inter" panose="020B0604020202020204" charset="0"/>
              </a:rPr>
              <a:t>.</a:t>
            </a:r>
            <a:endParaRPr lang="en-US" sz="1450" dirty="0">
              <a:latin typeface="Inter" panose="020B0604020202020204" charset="0"/>
              <a:ea typeface="Inter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276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0">
            <a:extLst>
              <a:ext uri="{FF2B5EF4-FFF2-40B4-BE49-F238E27FC236}">
                <a16:creationId xmlns:a16="http://schemas.microsoft.com/office/drawing/2014/main" id="{53F40CA0-891E-D46A-BE99-CE65AF9B97C8}"/>
              </a:ext>
            </a:extLst>
          </p:cNvPr>
          <p:cNvSpPr/>
          <p:nvPr/>
        </p:nvSpPr>
        <p:spPr>
          <a:xfrm>
            <a:off x="838199" y="412959"/>
            <a:ext cx="6592253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The Numbers Tell the Story</a:t>
            </a:r>
            <a:endParaRPr lang="en-US" sz="3900" dirty="0"/>
          </a:p>
        </p:txBody>
      </p:sp>
      <p:sp>
        <p:nvSpPr>
          <p:cNvPr id="7" name="Text 1">
            <a:extLst>
              <a:ext uri="{FF2B5EF4-FFF2-40B4-BE49-F238E27FC236}">
                <a16:creationId xmlns:a16="http://schemas.microsoft.com/office/drawing/2014/main" id="{2CCB4FF9-EA5E-9D26-4E48-39CB244520A8}"/>
              </a:ext>
            </a:extLst>
          </p:cNvPr>
          <p:cNvSpPr/>
          <p:nvPr/>
        </p:nvSpPr>
        <p:spPr>
          <a:xfrm>
            <a:off x="838199" y="1033037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en-US" sz="28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Horizon's performance advantages aren't marketing hype — </a:t>
            </a:r>
          </a:p>
          <a:p>
            <a:pPr marL="0" indent="0" algn="l">
              <a:buNone/>
            </a:pPr>
            <a:r>
              <a:rPr lang="en-US" sz="280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they're backed by rigorous testing and real-world validation.</a:t>
            </a:r>
            <a:endParaRPr lang="en-US" sz="2800" dirty="0"/>
          </a:p>
        </p:txBody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EE0D88AB-C307-A8AD-A72E-09A906085C0B}"/>
              </a:ext>
            </a:extLst>
          </p:cNvPr>
          <p:cNvSpPr/>
          <p:nvPr/>
        </p:nvSpPr>
        <p:spPr>
          <a:xfrm>
            <a:off x="2567006" y="2664354"/>
            <a:ext cx="4182189" cy="6549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150"/>
              </a:lnSpc>
              <a:buNone/>
            </a:pPr>
            <a:r>
              <a:rPr lang="en-US" sz="51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10x</a:t>
            </a:r>
            <a:endParaRPr lang="en-US" sz="5150" dirty="0"/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A6A6FC5D-F84D-82D4-A86F-22D8CE36C2F9}"/>
              </a:ext>
            </a:extLst>
          </p:cNvPr>
          <p:cNvSpPr/>
          <p:nvPr/>
        </p:nvSpPr>
        <p:spPr>
          <a:xfrm>
            <a:off x="3417588" y="3567324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Less Yellowing</a:t>
            </a:r>
            <a:endParaRPr lang="en-US" sz="1950" dirty="0"/>
          </a:p>
        </p:txBody>
      </p:sp>
      <p:sp>
        <p:nvSpPr>
          <p:cNvPr id="10" name="Text 4">
            <a:extLst>
              <a:ext uri="{FF2B5EF4-FFF2-40B4-BE49-F238E27FC236}">
                <a16:creationId xmlns:a16="http://schemas.microsoft.com/office/drawing/2014/main" id="{9F9BCEF2-D748-BA0A-9E77-057947D22ACD}"/>
              </a:ext>
            </a:extLst>
          </p:cNvPr>
          <p:cNvSpPr/>
          <p:nvPr/>
        </p:nvSpPr>
        <p:spPr>
          <a:xfrm>
            <a:off x="2567006" y="3996544"/>
            <a:ext cx="4182189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Compared to leading 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competitors in 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outdoor UV weathering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tests 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(</a:t>
            </a:r>
            <a:r>
              <a:rPr lang="en-US" sz="1550" dirty="0">
                <a:latin typeface="Inter" pitchFamily="34" charset="0"/>
                <a:ea typeface="Inter" pitchFamily="34" charset="-122"/>
                <a:cs typeface="Inter" pitchFamily="34" charset="-120"/>
              </a:rPr>
              <a:t>as measured by ∆E</a:t>
            </a: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)</a:t>
            </a:r>
            <a:endParaRPr lang="en-US" sz="1550" dirty="0"/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id="{382A3DF5-ADBA-29BB-B273-0A31443D7871}"/>
              </a:ext>
            </a:extLst>
          </p:cNvPr>
          <p:cNvSpPr/>
          <p:nvPr/>
        </p:nvSpPr>
        <p:spPr>
          <a:xfrm>
            <a:off x="444065" y="3577027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Bond Strength</a:t>
            </a:r>
            <a:endParaRPr lang="en-US" sz="1950" dirty="0"/>
          </a:p>
        </p:txBody>
      </p:sp>
      <p:sp>
        <p:nvSpPr>
          <p:cNvPr id="13" name="Text 7">
            <a:extLst>
              <a:ext uri="{FF2B5EF4-FFF2-40B4-BE49-F238E27FC236}">
                <a16:creationId xmlns:a16="http://schemas.microsoft.com/office/drawing/2014/main" id="{60A8A98F-8EC4-8DE6-E4C0-19C82712B88A}"/>
              </a:ext>
            </a:extLst>
          </p:cNvPr>
          <p:cNvSpPr/>
          <p:nvPr/>
        </p:nvSpPr>
        <p:spPr>
          <a:xfrm>
            <a:off x="-406637" y="4021257"/>
            <a:ext cx="4182308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Higher tensile and shear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strength on premium 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surfaces</a:t>
            </a:r>
            <a:endParaRPr lang="en-US" sz="1550" dirty="0"/>
          </a:p>
        </p:txBody>
      </p:sp>
      <p:sp>
        <p:nvSpPr>
          <p:cNvPr id="14" name="Text 8">
            <a:extLst>
              <a:ext uri="{FF2B5EF4-FFF2-40B4-BE49-F238E27FC236}">
                <a16:creationId xmlns:a16="http://schemas.microsoft.com/office/drawing/2014/main" id="{8F3F28FD-D142-BEB7-CAE4-E7F2EE2182D2}"/>
              </a:ext>
            </a:extLst>
          </p:cNvPr>
          <p:cNvSpPr/>
          <p:nvPr/>
        </p:nvSpPr>
        <p:spPr>
          <a:xfrm>
            <a:off x="5642931" y="2659797"/>
            <a:ext cx="4182308" cy="6549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150"/>
              </a:lnSpc>
              <a:buNone/>
            </a:pPr>
            <a:r>
              <a:rPr lang="en-US" sz="51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100+</a:t>
            </a:r>
            <a:endParaRPr lang="en-US" sz="5150" dirty="0"/>
          </a:p>
        </p:txBody>
      </p:sp>
      <p:sp>
        <p:nvSpPr>
          <p:cNvPr id="15" name="Text 9">
            <a:extLst>
              <a:ext uri="{FF2B5EF4-FFF2-40B4-BE49-F238E27FC236}">
                <a16:creationId xmlns:a16="http://schemas.microsoft.com/office/drawing/2014/main" id="{53E51EAC-FF6C-842E-5034-C819A79D6FBF}"/>
              </a:ext>
            </a:extLst>
          </p:cNvPr>
          <p:cNvSpPr/>
          <p:nvPr/>
        </p:nvSpPr>
        <p:spPr>
          <a:xfrm>
            <a:off x="6479138" y="3581382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Color Options</a:t>
            </a:r>
            <a:endParaRPr lang="en-US" sz="1950" dirty="0"/>
          </a:p>
        </p:txBody>
      </p:sp>
      <p:sp>
        <p:nvSpPr>
          <p:cNvPr id="16" name="Text 10">
            <a:extLst>
              <a:ext uri="{FF2B5EF4-FFF2-40B4-BE49-F238E27FC236}">
                <a16:creationId xmlns:a16="http://schemas.microsoft.com/office/drawing/2014/main" id="{8243506B-FB8E-6632-6A89-6FD8E0D27F3F}"/>
              </a:ext>
            </a:extLst>
          </p:cNvPr>
          <p:cNvSpPr/>
          <p:nvPr/>
        </p:nvSpPr>
        <p:spPr>
          <a:xfrm>
            <a:off x="5642931" y="4021257"/>
            <a:ext cx="4182308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Expertly matched to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popular surface 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decors</a:t>
            </a:r>
            <a:endParaRPr lang="en-US" sz="1550" dirty="0"/>
          </a:p>
        </p:txBody>
      </p:sp>
      <p:sp>
        <p:nvSpPr>
          <p:cNvPr id="17" name="Shape 4">
            <a:extLst>
              <a:ext uri="{FF2B5EF4-FFF2-40B4-BE49-F238E27FC236}">
                <a16:creationId xmlns:a16="http://schemas.microsoft.com/office/drawing/2014/main" id="{43C15F9E-0F4A-0028-3469-BDBD7DF5AB3B}"/>
              </a:ext>
            </a:extLst>
          </p:cNvPr>
          <p:cNvSpPr/>
          <p:nvPr/>
        </p:nvSpPr>
        <p:spPr>
          <a:xfrm rot="5400000" flipV="1">
            <a:off x="1554554" y="4083365"/>
            <a:ext cx="3362001" cy="45719"/>
          </a:xfrm>
          <a:prstGeom prst="roundRect">
            <a:avLst>
              <a:gd name="adj" fmla="val 68623"/>
            </a:avLst>
          </a:prstGeom>
          <a:solidFill>
            <a:srgbClr val="EE903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18" name="Shape 4">
            <a:extLst>
              <a:ext uri="{FF2B5EF4-FFF2-40B4-BE49-F238E27FC236}">
                <a16:creationId xmlns:a16="http://schemas.microsoft.com/office/drawing/2014/main" id="{3C2A079D-0510-D772-393C-AAD2D0E9F75D}"/>
              </a:ext>
            </a:extLst>
          </p:cNvPr>
          <p:cNvSpPr/>
          <p:nvPr/>
        </p:nvSpPr>
        <p:spPr>
          <a:xfrm rot="5400000" flipV="1">
            <a:off x="4686857" y="4083365"/>
            <a:ext cx="3362001" cy="45719"/>
          </a:xfrm>
          <a:prstGeom prst="roundRect">
            <a:avLst>
              <a:gd name="adj" fmla="val 68623"/>
            </a:avLst>
          </a:prstGeom>
          <a:solidFill>
            <a:srgbClr val="EE903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5" name="Text 8">
            <a:extLst>
              <a:ext uri="{FF2B5EF4-FFF2-40B4-BE49-F238E27FC236}">
                <a16:creationId xmlns:a16="http://schemas.microsoft.com/office/drawing/2014/main" id="{D761197D-3302-5C1A-0ECB-20A4B0850B98}"/>
              </a:ext>
            </a:extLst>
          </p:cNvPr>
          <p:cNvSpPr/>
          <p:nvPr/>
        </p:nvSpPr>
        <p:spPr>
          <a:xfrm>
            <a:off x="-406636" y="2689067"/>
            <a:ext cx="4182308" cy="6549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150"/>
              </a:lnSpc>
              <a:buNone/>
            </a:pPr>
            <a:r>
              <a:rPr lang="en-US" sz="51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2x</a:t>
            </a:r>
            <a:endParaRPr lang="en-US" sz="5150" dirty="0"/>
          </a:p>
        </p:txBody>
      </p:sp>
      <p:sp>
        <p:nvSpPr>
          <p:cNvPr id="19" name="Shape 4">
            <a:extLst>
              <a:ext uri="{FF2B5EF4-FFF2-40B4-BE49-F238E27FC236}">
                <a16:creationId xmlns:a16="http://schemas.microsoft.com/office/drawing/2014/main" id="{9D6F8A45-3861-1F3B-CA09-9456234A08BD}"/>
              </a:ext>
            </a:extLst>
          </p:cNvPr>
          <p:cNvSpPr/>
          <p:nvPr/>
        </p:nvSpPr>
        <p:spPr>
          <a:xfrm rot="5400000" flipV="1">
            <a:off x="7279042" y="4083365"/>
            <a:ext cx="3362001" cy="45719"/>
          </a:xfrm>
          <a:prstGeom prst="roundRect">
            <a:avLst>
              <a:gd name="adj" fmla="val 68623"/>
            </a:avLst>
          </a:prstGeom>
          <a:solidFill>
            <a:srgbClr val="EE9034"/>
          </a:solidFill>
          <a:ln/>
        </p:spPr>
        <p:txBody>
          <a:bodyPr/>
          <a:lstStyle/>
          <a:p>
            <a:endParaRPr lang="en-US"/>
          </a:p>
        </p:txBody>
      </p:sp>
      <p:sp>
        <p:nvSpPr>
          <p:cNvPr id="20" name="Text 8">
            <a:extLst>
              <a:ext uri="{FF2B5EF4-FFF2-40B4-BE49-F238E27FC236}">
                <a16:creationId xmlns:a16="http://schemas.microsoft.com/office/drawing/2014/main" id="{FD7BC654-BCE4-EEC2-B728-70575CE8BC9D}"/>
              </a:ext>
            </a:extLst>
          </p:cNvPr>
          <p:cNvSpPr/>
          <p:nvPr/>
        </p:nvSpPr>
        <p:spPr>
          <a:xfrm>
            <a:off x="8436152" y="2664354"/>
            <a:ext cx="4182308" cy="6549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5150"/>
              </a:lnSpc>
              <a:buNone/>
            </a:pPr>
            <a:r>
              <a:rPr lang="en-US" sz="51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230+</a:t>
            </a:r>
            <a:endParaRPr lang="en-US" sz="5150" dirty="0"/>
          </a:p>
        </p:txBody>
      </p:sp>
      <p:sp>
        <p:nvSpPr>
          <p:cNvPr id="21" name="Text 9">
            <a:extLst>
              <a:ext uri="{FF2B5EF4-FFF2-40B4-BE49-F238E27FC236}">
                <a16:creationId xmlns:a16="http://schemas.microsoft.com/office/drawing/2014/main" id="{60B6BF1D-CCF3-5C71-2164-AC489EF8B8E8}"/>
              </a:ext>
            </a:extLst>
          </p:cNvPr>
          <p:cNvSpPr/>
          <p:nvPr/>
        </p:nvSpPr>
        <p:spPr>
          <a:xfrm>
            <a:off x="9267030" y="3579185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950" b="1" dirty="0">
                <a:solidFill>
                  <a:srgbClr val="000000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Temp Cycle Hours</a:t>
            </a:r>
            <a:endParaRPr lang="en-US" sz="1950" dirty="0"/>
          </a:p>
        </p:txBody>
      </p:sp>
      <p:sp>
        <p:nvSpPr>
          <p:cNvPr id="22" name="Text 10">
            <a:extLst>
              <a:ext uri="{FF2B5EF4-FFF2-40B4-BE49-F238E27FC236}">
                <a16:creationId xmlns:a16="http://schemas.microsoft.com/office/drawing/2014/main" id="{20860DB8-AB67-48B8-7A0D-DFCB93A9CECF}"/>
              </a:ext>
            </a:extLst>
          </p:cNvPr>
          <p:cNvSpPr/>
          <p:nvPr/>
        </p:nvSpPr>
        <p:spPr>
          <a:xfrm>
            <a:off x="8511917" y="4021257"/>
            <a:ext cx="4182308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</a:rPr>
              <a:t>ASTM D1183-03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</a:rPr>
              <a:t>Resistance of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</a:rPr>
              <a:t>Adhesives to Cyclic Laboratory</a:t>
            </a:r>
          </a:p>
          <a:p>
            <a:pPr marL="0" indent="0" algn="ctr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Inter" pitchFamily="34" charset="0"/>
                <a:ea typeface="Inter" pitchFamily="34" charset="-122"/>
              </a:rPr>
              <a:t> Aging (each cycle)</a:t>
            </a:r>
          </a:p>
        </p:txBody>
      </p:sp>
    </p:spTree>
    <p:extLst>
      <p:ext uri="{BB962C8B-B14F-4D97-AF65-F5344CB8AC3E}">
        <p14:creationId xmlns:p14="http://schemas.microsoft.com/office/powerpoint/2010/main" val="110235975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ED7D3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2700">
          <a:solidFill>
            <a:schemeClr val="accent5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35C830ADDB074E9887C715A30B448B" ma:contentTypeVersion="26" ma:contentTypeDescription="Create a new document." ma:contentTypeScope="" ma:versionID="91b7eb275b75040e1f90eea5e0fb8958">
  <xsd:schema xmlns:xsd="http://www.w3.org/2001/XMLSchema" xmlns:xs="http://www.w3.org/2001/XMLSchema" xmlns:p="http://schemas.microsoft.com/office/2006/metadata/properties" xmlns:ns2="5f9b6599-6786-4f36-930d-29d3d8b9b385" xmlns:ns3="b6fd84c5-3b13-47bd-a2d6-824205e5582d" targetNamespace="http://schemas.microsoft.com/office/2006/metadata/properties" ma:root="true" ma:fieldsID="add0afe906d9894cd9e3770d551ad53e" ns2:_="" ns3:_="">
    <xsd:import namespace="5f9b6599-6786-4f36-930d-29d3d8b9b385"/>
    <xsd:import namespace="b6fd84c5-3b13-47bd-a2d6-824205e5582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3:TaxCatchAll" minOccurs="0"/>
                <xsd:element ref="ns2:lcf76f155ced4ddcb4097134ff3c332f" minOccurs="0"/>
                <xsd:element ref="ns2:Reviewed" minOccurs="0"/>
                <xsd:element ref="ns2:MediaServiceObjectDetectorVersions" minOccurs="0"/>
                <xsd:element ref="ns2:MediaServiceSearchProperties" minOccurs="0"/>
                <xsd:element ref="ns2:Number" minOccurs="0"/>
                <xsd:element ref="ns2:type" minOccurs="0"/>
                <xsd:element ref="ns2:MediaServiceBillingMetadata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b6599-6786-4f36-930d-29d3d8b9b3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bc60b22c-5190-4adc-b525-90f9ba9b93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Reviewed" ma:index="24" nillable="true" ma:displayName="Reviewed" ma:format="Dropdown" ma:internalName="Reviewed">
      <xsd:simpleType>
        <xsd:restriction base="dms:Text">
          <xsd:maxLength value="255"/>
        </xsd:restriction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Number" ma:index="27" nillable="true" ma:displayName="Number" ma:format="Dropdown" ma:internalName="Number" ma:percentage="FALSE">
      <xsd:simpleType>
        <xsd:restriction base="dms:Number"/>
      </xsd:simpleType>
    </xsd:element>
    <xsd:element name="type" ma:index="28" nillable="true" ma:displayName="type" ma:format="Thumbnail" ma:internalName="type">
      <xsd:simpleType>
        <xsd:restriction base="dms:Unknown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fd84c5-3b13-47bd-a2d6-824205e5582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4e35a03b-7460-4787-a6bb-7715597e9b37}" ma:internalName="TaxCatchAll" ma:showField="CatchAllData" ma:web="b6fd84c5-3b13-47bd-a2d6-824205e5582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30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31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2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ype xmlns="5f9b6599-6786-4f36-930d-29d3d8b9b385" xsi:nil="true"/>
    <TaxCatchAll xmlns="b6fd84c5-3b13-47bd-a2d6-824205e5582d" xsi:nil="true"/>
    <lcf76f155ced4ddcb4097134ff3c332f xmlns="5f9b6599-6786-4f36-930d-29d3d8b9b385">
      <Terms xmlns="http://schemas.microsoft.com/office/infopath/2007/PartnerControls"/>
    </lcf76f155ced4ddcb4097134ff3c332f>
    <Number xmlns="5f9b6599-6786-4f36-930d-29d3d8b9b385" xsi:nil="true"/>
    <Reviewed xmlns="5f9b6599-6786-4f36-930d-29d3d8b9b385" xsi:nil="true"/>
    <_dlc_DocId xmlns="b6fd84c5-3b13-47bd-a2d6-824205e5582d">S23K3ADJ7FV7-381915012-943016</_dlc_DocId>
    <_dlc_DocIdUrl xmlns="b6fd84c5-3b13-47bd-a2d6-824205e5582d">
      <Url>https://ipscorp.sharepoint.com/sites/IPSAdhesives/_layouts/15/DocIdRedir.aspx?ID=S23K3ADJ7FV7-381915012-943016</Url>
      <Description>S23K3ADJ7FV7-381915012-943016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76445E-8E47-4578-A73C-CC50C8FC93FD}">
  <ds:schemaRefs>
    <ds:schemaRef ds:uri="5f9b6599-6786-4f36-930d-29d3d8b9b385"/>
    <ds:schemaRef ds:uri="b6fd84c5-3b13-47bd-a2d6-824205e5582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1E95428-F448-43D4-B752-4EB87BF7E157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EE457BA-6C53-4FBE-8897-3FA5395D63B2}">
  <ds:schemaRefs>
    <ds:schemaRef ds:uri="http://purl.org/dc/elements/1.1/"/>
    <ds:schemaRef ds:uri="http://schemas.openxmlformats.org/package/2006/metadata/core-properties"/>
    <ds:schemaRef ds:uri="http://purl.org/dc/terms/"/>
    <ds:schemaRef ds:uri="5f9b6599-6786-4f36-930d-29d3d8b9b385"/>
    <ds:schemaRef ds:uri="http://schemas.microsoft.com/office/infopath/2007/PartnerControls"/>
    <ds:schemaRef ds:uri="b6fd84c5-3b13-47bd-a2d6-824205e5582d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633F822A-9603-4C7A-BFCB-1C09B12C97A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24054</TotalTime>
  <Words>509</Words>
  <Application>Microsoft Office PowerPoint</Application>
  <PresentationFormat>Widescreen</PresentationFormat>
  <Paragraphs>59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Abadi Extra Light</vt:lpstr>
      <vt:lpstr>Inter</vt:lpstr>
      <vt:lpstr>Inter Bold</vt:lpstr>
      <vt:lpstr>Abadi</vt:lpstr>
      <vt:lpstr>Arial</vt:lpstr>
      <vt:lpstr>Calibri</vt:lpstr>
      <vt:lpstr>1_Office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May</dc:creator>
  <cp:lastModifiedBy>Carrie Anderson</cp:lastModifiedBy>
  <cp:revision>8</cp:revision>
  <dcterms:created xsi:type="dcterms:W3CDTF">2025-06-19T17:45:47Z</dcterms:created>
  <dcterms:modified xsi:type="dcterms:W3CDTF">2025-12-23T14:23:38Z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0x0101004A35C830ADDB074E9887C715A30B448B</vt:lpwstr>
  </property>
  <property fmtid="{D5CDD505-2E9C-101B-9397-08002B2CF9AE}" pid="3" name="MediaServiceImageTags">
    <vt:lpwstr/>
  </property>
  <property fmtid="{D5CDD505-2E9C-101B-9397-08002B2CF9AE}" pid="4" name="_dlc_DocIdItemGuid">
    <vt:lpwstr>ee1aea3e-c316-4ea4-a0c1-aae42d948c22</vt:lpwstr>
  </property>
</Properties>
</file>