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8" r:id="rId2"/>
    <p:sldId id="259" r:id="rId3"/>
    <p:sldId id="260" r:id="rId4"/>
    <p:sldId id="261" r:id="rId5"/>
    <p:sldId id="262" r:id="rId6"/>
    <p:sldId id="264" r:id="rId7"/>
    <p:sldId id="263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EB"/>
    <a:srgbClr val="FCE5E8"/>
    <a:srgbClr val="D10620"/>
    <a:srgbClr val="E2001C"/>
    <a:srgbClr val="3D3D3F"/>
    <a:srgbClr val="4E373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08" autoAdjust="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D8FEA2-0A29-4829-904D-C44B3B767D10}" type="datetimeFigureOut">
              <a:rPr lang="en-IN" smtClean="0"/>
              <a:t>27-10-2025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1F19-05E9-4A85-9A27-99884A590F7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254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921B875-7B03-496E-85A0-17FA7845CB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91387" cy="894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556F35-F87E-4A46-A7FA-6EFD6E1AD2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09565"/>
            <a:ext cx="12192000" cy="48014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F21100-A02E-438D-9A45-3495BCFC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9891" y="6490814"/>
            <a:ext cx="514901" cy="331932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Bio Sans Bold" panose="020B0706020202040204" pitchFamily="34" charset="0"/>
              </a:defRPr>
            </a:lvl1pPr>
          </a:lstStyle>
          <a:p>
            <a:r>
              <a:rPr lang="en-IN" dirty="0"/>
              <a:t>0</a:t>
            </a:r>
            <a:fld id="{C4BEEBC9-8813-4ACF-A564-0DE8D21F9C92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086C69EB-7927-4DDD-B13C-0E7DA2DAB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46" y="83310"/>
            <a:ext cx="6735618" cy="81091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chivo" pitchFamily="2" charset="0"/>
                <a:cs typeface="Archivo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3F4870-535C-45E8-AEEF-0215CEC08A3B}"/>
              </a:ext>
            </a:extLst>
          </p:cNvPr>
          <p:cNvSpPr/>
          <p:nvPr userDrawn="1"/>
        </p:nvSpPr>
        <p:spPr>
          <a:xfrm>
            <a:off x="367146" y="6511138"/>
            <a:ext cx="29706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(C) Copyright 2025 | All Rights Reserved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B30401-B609-4D90-A329-2E11183552A8}"/>
              </a:ext>
            </a:extLst>
          </p:cNvPr>
          <p:cNvSpPr/>
          <p:nvPr userDrawn="1"/>
        </p:nvSpPr>
        <p:spPr>
          <a:xfrm>
            <a:off x="4802910" y="650287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Bio Sans" panose="020B0506020202040204" pitchFamily="34" charset="0"/>
              </a:rPr>
              <a:t>Call Us:</a:t>
            </a:r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  303-517-5066          |          </a:t>
            </a:r>
            <a:r>
              <a:rPr lang="en-IN" sz="1200" b="1" dirty="0">
                <a:solidFill>
                  <a:schemeClr val="bg1"/>
                </a:solidFill>
                <a:latin typeface="Bio Sans" panose="020B0506020202040204" pitchFamily="34" charset="0"/>
              </a:rPr>
              <a:t>Email Us:</a:t>
            </a:r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  info@jfrancomarketing.com</a:t>
            </a:r>
          </a:p>
        </p:txBody>
      </p:sp>
    </p:spTree>
    <p:extLst>
      <p:ext uri="{BB962C8B-B14F-4D97-AF65-F5344CB8AC3E}">
        <p14:creationId xmlns:p14="http://schemas.microsoft.com/office/powerpoint/2010/main" val="1068430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BDED6-3226-4211-B157-E6E282D64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E0AD05-07DA-409F-ADE7-F6F7365D9C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C4AB4-EF3E-40AF-96A8-76B60A83D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F896CB-C063-4F21-9132-4EDE9663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670D9C-27B1-4F6B-8C27-77D5C4F2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6A287-3C82-4766-B08C-5F53874A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74817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FEB18-49B2-4C40-B165-4B392F43D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CAB903-21EA-42AF-9458-4BD933C21F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82D6A-1DF7-4A57-9CE9-BFAFAA459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A131AD-998D-4D0A-94D8-371BCDF57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4D9BF-6F3B-44CE-B01F-A56A50415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4242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A5ADEFA-F465-4E05-A368-21D64FD632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546DAF-2B2E-44BD-9F06-44E5440B1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2E0DB-6C47-4288-9687-A7AE0BB0D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8967AF-E4C2-4312-8C3D-96F06D019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1F95C-4940-4A61-9380-41F41F2CA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7405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921B875-7B03-496E-85A0-17FA7845CB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91387" cy="894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556F35-F87E-4A46-A7FA-6EFD6E1AD23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409565"/>
            <a:ext cx="12192000" cy="480147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F21100-A02E-438D-9A45-3495BCFC5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49891" y="6490814"/>
            <a:ext cx="514901" cy="331932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  <a:latin typeface="Bio Sans Bold" panose="020B0706020202040204" pitchFamily="34" charset="0"/>
              </a:defRPr>
            </a:lvl1pPr>
          </a:lstStyle>
          <a:p>
            <a:fld id="{C4BEEBC9-8813-4ACF-A564-0DE8D21F9C92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086C69EB-7927-4DDD-B13C-0E7DA2DAB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146" y="83310"/>
            <a:ext cx="6735618" cy="810918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chivo" pitchFamily="2" charset="0"/>
                <a:cs typeface="Archivo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23F4870-535C-45E8-AEEF-0215CEC08A3B}"/>
              </a:ext>
            </a:extLst>
          </p:cNvPr>
          <p:cNvSpPr/>
          <p:nvPr userDrawn="1"/>
        </p:nvSpPr>
        <p:spPr>
          <a:xfrm>
            <a:off x="367146" y="6511138"/>
            <a:ext cx="29706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(C) Copyright 2025 | All Rights Reserved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B30401-B609-4D90-A329-2E11183552A8}"/>
              </a:ext>
            </a:extLst>
          </p:cNvPr>
          <p:cNvSpPr/>
          <p:nvPr userDrawn="1"/>
        </p:nvSpPr>
        <p:spPr>
          <a:xfrm>
            <a:off x="4802910" y="6502875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  <a:latin typeface="Bio Sans" panose="020B0506020202040204" pitchFamily="34" charset="0"/>
              </a:rPr>
              <a:t>Call Us:</a:t>
            </a:r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  303-517-5066          |          </a:t>
            </a:r>
            <a:r>
              <a:rPr lang="en-IN" sz="1200" b="1" dirty="0">
                <a:solidFill>
                  <a:schemeClr val="bg1"/>
                </a:solidFill>
                <a:latin typeface="Bio Sans" panose="020B0506020202040204" pitchFamily="34" charset="0"/>
              </a:rPr>
              <a:t>Email Us:</a:t>
            </a:r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  info@jfrancomarketing.com</a:t>
            </a:r>
          </a:p>
        </p:txBody>
      </p:sp>
    </p:spTree>
    <p:extLst>
      <p:ext uri="{BB962C8B-B14F-4D97-AF65-F5344CB8AC3E}">
        <p14:creationId xmlns:p14="http://schemas.microsoft.com/office/powerpoint/2010/main" val="94121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99EE-E35E-47A8-84FB-071B23CA0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D62D7-E6AE-45E2-A8B1-9470B5C47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E97A00-32DB-4A0D-887A-14B2AB399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14D45-233D-4A81-A9C6-D35F1AB7A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478409-4C23-43B4-AB02-FF98079FD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4507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D2DE-2C0F-40DD-BF13-2C00E2EF3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CF23A-FF9B-4F78-9149-827A30DF37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487A3-5843-4217-ADDF-20FC0D689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F7CD2-30AC-4385-A8EF-B5892B04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14D582-BA0A-4D71-ADCA-2B8FCF083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694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DFCC9-091A-414D-9072-E05097533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09824-4ACA-4E4D-9FB8-09D6ED9A1B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BAA643-FB44-402E-8B7A-8B3E3C5CD9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B2AE08-D7E3-445A-82B2-A19A8AFC8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141BA-3BD8-45CC-9EF3-9E06F93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85CB7F-D229-4673-A033-C5A1DC226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6011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D00F7-5182-4A4E-B3AE-17B09DFB2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03C0BF-7E3D-4729-98A4-DC5100F00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4EF26F-DD35-4130-BFFB-01699D181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995D1C-FC56-4000-9901-950B8295C6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A9E074-B908-4E7E-A3E9-44C7647E1E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F1C5F8-547B-43CF-B3E4-D1213FDCD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9F0913-1093-4D3E-AA59-6087C70D1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33CBD-C806-42E0-9DD4-9DDC68D23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3647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A4E4F-A808-42A0-9560-737338590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FD6574-C911-43DE-81E5-2F4F5E034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24EF1E-9A43-4E17-A993-D0A17F88E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6A0E16-4B24-438B-988B-E98286396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48504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D7ACC-D4BF-46DA-99E5-24E58C50C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9E1E7-D7A4-4EAA-AED8-9D7647D6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F75D07-B47B-4ACA-9488-0B4540BC1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4281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F3E3E-DCAA-4917-B9B1-A92F30608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235ED-3327-488D-95E2-39FC91FBD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656E25-FD70-40AC-A67D-BEDEF658E8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C747E4-8DD5-47F8-9F6F-98E778C9D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58098F-916B-4B2C-84AF-BFCF5D552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88DEDC-9847-4FD8-823A-6B1D4304E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37361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626B8E-C690-480F-9EDD-C666D7AF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A2788C-61B7-4203-9D12-6029A51D9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DFE9A-BF41-4917-A2A4-2A3C91ACD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04DF4-6A7A-4918-8CF2-B04063C62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A937D-385E-4426-A621-7BA91138A1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EEBC9-8813-4ACF-A564-0DE8D21F9C9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248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5.emf"/><Relationship Id="rId5" Type="http://schemas.openxmlformats.org/officeDocument/2006/relationships/image" Target="../media/image30.pn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40.png"/><Relationship Id="rId7" Type="http://schemas.openxmlformats.org/officeDocument/2006/relationships/oleObject" Target="../embeddings/oleObject4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550143D-6FC8-457F-A205-AEC568551DE5}"/>
              </a:ext>
            </a:extLst>
          </p:cNvPr>
          <p:cNvSpPr/>
          <p:nvPr/>
        </p:nvSpPr>
        <p:spPr>
          <a:xfrm>
            <a:off x="0" y="6036906"/>
            <a:ext cx="12192000" cy="82109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5DF48B-690B-4B7F-A06B-FFA69FCB8FE6}"/>
              </a:ext>
            </a:extLst>
          </p:cNvPr>
          <p:cNvSpPr/>
          <p:nvPr/>
        </p:nvSpPr>
        <p:spPr>
          <a:xfrm>
            <a:off x="0" y="5215812"/>
            <a:ext cx="12192000" cy="821094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3E877D5-9278-4815-8851-F762F3966C67}"/>
              </a:ext>
            </a:extLst>
          </p:cNvPr>
          <p:cNvGrpSpPr/>
          <p:nvPr/>
        </p:nvGrpSpPr>
        <p:grpSpPr>
          <a:xfrm>
            <a:off x="669286" y="6226452"/>
            <a:ext cx="3843720" cy="519886"/>
            <a:chOff x="669286" y="6226452"/>
            <a:chExt cx="3843720" cy="51988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1CCDE44-85D2-4DD8-AD27-7D26F1FD3ECC}"/>
                </a:ext>
              </a:extLst>
            </p:cNvPr>
            <p:cNvSpPr/>
            <p:nvPr/>
          </p:nvSpPr>
          <p:spPr>
            <a:xfrm>
              <a:off x="786580" y="6226452"/>
              <a:ext cx="3726426" cy="519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I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io Sans" panose="020B0506020202040204" pitchFamily="34" charset="0"/>
                </a:rPr>
                <a:t>Turn unsold leads, past buyers, and service customers into showroom traffic.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1F4960A-45E5-4E8E-B1BA-C836E379B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286" y="6322810"/>
              <a:ext cx="108000" cy="1080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C357C6B-974D-4128-9D26-8B2CCD2381E1}"/>
              </a:ext>
            </a:extLst>
          </p:cNvPr>
          <p:cNvGrpSpPr/>
          <p:nvPr/>
        </p:nvGrpSpPr>
        <p:grpSpPr>
          <a:xfrm>
            <a:off x="4523533" y="6226452"/>
            <a:ext cx="3347187" cy="519886"/>
            <a:chOff x="669286" y="6226452"/>
            <a:chExt cx="3347187" cy="51988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F28DF58-3A62-4D08-B32F-C2FAE5684377}"/>
                </a:ext>
              </a:extLst>
            </p:cNvPr>
            <p:cNvSpPr/>
            <p:nvPr/>
          </p:nvSpPr>
          <p:spPr>
            <a:xfrm>
              <a:off x="786580" y="6226452"/>
              <a:ext cx="3229893" cy="519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io Sans" panose="020B0506020202040204" pitchFamily="34" charset="0"/>
                </a:rPr>
                <a:t>AI-powered outreach that feels human, but never misses a call or follow-up.</a:t>
              </a:r>
              <a:endParaRPr lang="en-I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Bio Sans" panose="020B050602020204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D49FB0A-14B3-4C46-91C1-460E34A16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286" y="6322810"/>
              <a:ext cx="108000" cy="108000"/>
            </a:xfrm>
            <a:prstGeom prst="rect">
              <a:avLst/>
            </a:prstGeom>
          </p:spPr>
        </p:pic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E345A1-5769-4572-BD4A-2D46C1C74752}"/>
              </a:ext>
            </a:extLst>
          </p:cNvPr>
          <p:cNvCxnSpPr/>
          <p:nvPr/>
        </p:nvCxnSpPr>
        <p:spPr>
          <a:xfrm>
            <a:off x="4144300" y="6226452"/>
            <a:ext cx="0" cy="46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1D9A10E-73F2-4788-9F13-B924F8B80C96}"/>
              </a:ext>
            </a:extLst>
          </p:cNvPr>
          <p:cNvGrpSpPr/>
          <p:nvPr/>
        </p:nvGrpSpPr>
        <p:grpSpPr>
          <a:xfrm>
            <a:off x="8556869" y="6226452"/>
            <a:ext cx="3239185" cy="519886"/>
            <a:chOff x="669286" y="6226452"/>
            <a:chExt cx="3239185" cy="519886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71F2176-82E2-487B-809C-C0541E9B7FCF}"/>
                </a:ext>
              </a:extLst>
            </p:cNvPr>
            <p:cNvSpPr/>
            <p:nvPr/>
          </p:nvSpPr>
          <p:spPr>
            <a:xfrm>
              <a:off x="786580" y="6226452"/>
              <a:ext cx="3121891" cy="519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io Sans" panose="020B0506020202040204" pitchFamily="34" charset="0"/>
                </a:rPr>
                <a:t>Backed by J Franco Marketing’s 10+ years of proven automotive success.</a:t>
              </a:r>
              <a:endParaRPr lang="en-I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Bio Sans" panose="020B0506020202040204" pitchFamily="34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6DDF1B4-6172-4550-8768-49AAAC416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286" y="6322810"/>
              <a:ext cx="108000" cy="108000"/>
            </a:xfrm>
            <a:prstGeom prst="rect">
              <a:avLst/>
            </a:prstGeom>
          </p:spPr>
        </p:pic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D2D183-AEC8-4AF1-872F-A66320D0FEA3}"/>
              </a:ext>
            </a:extLst>
          </p:cNvPr>
          <p:cNvCxnSpPr/>
          <p:nvPr/>
        </p:nvCxnSpPr>
        <p:spPr>
          <a:xfrm>
            <a:off x="8177636" y="6226452"/>
            <a:ext cx="0" cy="46800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DFF233D4-C8AE-4E0E-B885-193E25487A26}"/>
              </a:ext>
            </a:extLst>
          </p:cNvPr>
          <p:cNvSpPr/>
          <p:nvPr/>
        </p:nvSpPr>
        <p:spPr>
          <a:xfrm>
            <a:off x="3048000" y="5306615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IN" sz="1500" dirty="0">
                <a:solidFill>
                  <a:schemeClr val="bg1"/>
                </a:solidFill>
                <a:latin typeface="Bio Sans" panose="020B0506020202040204" pitchFamily="34" charset="0"/>
              </a:rPr>
              <a:t>Smarter Customer Engagement: </a:t>
            </a:r>
          </a:p>
          <a:p>
            <a:pPr algn="ctr"/>
            <a:r>
              <a:rPr lang="en-IN" b="1" dirty="0">
                <a:solidFill>
                  <a:schemeClr val="bg1"/>
                </a:solidFill>
                <a:latin typeface="Bio Sans" panose="020B0506020202040204" pitchFamily="34" charset="0"/>
              </a:rPr>
              <a:t>Email + AI Calls That Drive Buyers Back to Your Store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A35979A-8506-439A-A64E-21E377244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7" y="2803607"/>
            <a:ext cx="5106489" cy="236288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900F5C1-3CAE-4428-993E-494B509434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752" y="350488"/>
            <a:ext cx="1716497" cy="84115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16C2FAF-E961-4845-8188-7BCE909F31D6}"/>
              </a:ext>
            </a:extLst>
          </p:cNvPr>
          <p:cNvSpPr/>
          <p:nvPr/>
        </p:nvSpPr>
        <p:spPr>
          <a:xfrm>
            <a:off x="3304210" y="1691508"/>
            <a:ext cx="5583580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5500" dirty="0">
                <a:solidFill>
                  <a:srgbClr val="E2001C"/>
                </a:solidFill>
                <a:latin typeface="Archivo" pitchFamily="2" charset="0"/>
                <a:cs typeface="Archivo" pitchFamily="2" charset="0"/>
              </a:rPr>
              <a:t>JF MARKETING</a:t>
            </a:r>
          </a:p>
        </p:txBody>
      </p:sp>
    </p:spTree>
    <p:extLst>
      <p:ext uri="{BB962C8B-B14F-4D97-AF65-F5344CB8AC3E}">
        <p14:creationId xmlns:p14="http://schemas.microsoft.com/office/powerpoint/2010/main" val="276283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2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THE PROBLEM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35311C1-2786-4F82-BA9B-A93B44CFB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75994"/>
              </p:ext>
            </p:extLst>
          </p:nvPr>
        </p:nvGraphicFramePr>
        <p:xfrm>
          <a:off x="711593" y="1575337"/>
          <a:ext cx="4676023" cy="3940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11821278" imgH="9956537" progId="Photoshop.Image.13">
                  <p:embed/>
                </p:oleObj>
              </mc:Choice>
              <mc:Fallback>
                <p:oleObj name="Image" r:id="rId2" imgW="11821278" imgH="9956537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11593" y="1575337"/>
                        <a:ext cx="4676023" cy="3940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66597F0F-1E83-4BE0-90B2-343CF6C0CB13}"/>
              </a:ext>
            </a:extLst>
          </p:cNvPr>
          <p:cNvGrpSpPr/>
          <p:nvPr/>
        </p:nvGrpSpPr>
        <p:grpSpPr>
          <a:xfrm>
            <a:off x="1160204" y="1081549"/>
            <a:ext cx="1440000" cy="1440000"/>
            <a:chOff x="983225" y="1081549"/>
            <a:chExt cx="1440000" cy="14400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A68D6D5-6F78-4DD4-9753-CB48CEDD59D3}"/>
                </a:ext>
              </a:extLst>
            </p:cNvPr>
            <p:cNvSpPr/>
            <p:nvPr/>
          </p:nvSpPr>
          <p:spPr>
            <a:xfrm>
              <a:off x="983225" y="1081549"/>
              <a:ext cx="1440000" cy="1440000"/>
            </a:xfrm>
            <a:prstGeom prst="ellipse">
              <a:avLst/>
            </a:prstGeom>
            <a:solidFill>
              <a:srgbClr val="3D3D3F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92518A6-F942-4E51-B825-9E7179BB8436}"/>
                </a:ext>
              </a:extLst>
            </p:cNvPr>
            <p:cNvSpPr/>
            <p:nvPr/>
          </p:nvSpPr>
          <p:spPr>
            <a:xfrm>
              <a:off x="1113289" y="1754634"/>
              <a:ext cx="1179871" cy="591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Ignored </a:t>
              </a:r>
            </a:p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Emails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11C07B4-1CCF-496A-88CB-9074832DA4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711" y="1388016"/>
              <a:ext cx="357026" cy="29752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D9AD062-37C3-4E03-9DAD-6DF312D314D5}"/>
              </a:ext>
            </a:extLst>
          </p:cNvPr>
          <p:cNvGrpSpPr/>
          <p:nvPr/>
        </p:nvGrpSpPr>
        <p:grpSpPr>
          <a:xfrm>
            <a:off x="422454" y="3026930"/>
            <a:ext cx="1440000" cy="1440000"/>
            <a:chOff x="983225" y="1081549"/>
            <a:chExt cx="1440000" cy="14400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1F6B0AF-E0FC-41D4-9173-DE9C4D59E4E7}"/>
                </a:ext>
              </a:extLst>
            </p:cNvPr>
            <p:cNvSpPr/>
            <p:nvPr/>
          </p:nvSpPr>
          <p:spPr>
            <a:xfrm>
              <a:off x="983225" y="1081549"/>
              <a:ext cx="1440000" cy="1440000"/>
            </a:xfrm>
            <a:prstGeom prst="ellipse">
              <a:avLst/>
            </a:prstGeom>
            <a:solidFill>
              <a:srgbClr val="E2001C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E6E643A-03D8-4B58-8311-F91E5BA83318}"/>
                </a:ext>
              </a:extLst>
            </p:cNvPr>
            <p:cNvSpPr/>
            <p:nvPr/>
          </p:nvSpPr>
          <p:spPr>
            <a:xfrm>
              <a:off x="1113289" y="1754634"/>
              <a:ext cx="1179871" cy="332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Missed calls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54CF214-8E8A-4441-9316-B7294389F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2796" y="1388016"/>
              <a:ext cx="320856" cy="297522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3DD3E9A-4F71-436B-A5D9-A51D598577CC}"/>
              </a:ext>
            </a:extLst>
          </p:cNvPr>
          <p:cNvGrpSpPr/>
          <p:nvPr/>
        </p:nvGrpSpPr>
        <p:grpSpPr>
          <a:xfrm>
            <a:off x="3416281" y="4152924"/>
            <a:ext cx="1440000" cy="1440000"/>
            <a:chOff x="983225" y="1081549"/>
            <a:chExt cx="1440000" cy="144000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CE5BA1D-2CA0-421A-9773-D40D611C37D1}"/>
                </a:ext>
              </a:extLst>
            </p:cNvPr>
            <p:cNvSpPr/>
            <p:nvPr/>
          </p:nvSpPr>
          <p:spPr>
            <a:xfrm>
              <a:off x="983225" y="1081549"/>
              <a:ext cx="1440000" cy="1440000"/>
            </a:xfrm>
            <a:prstGeom prst="ellipse">
              <a:avLst/>
            </a:prstGeom>
            <a:solidFill>
              <a:srgbClr val="3D3D3F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7CE91E6-D13D-4FB0-A593-EB6413F61D1D}"/>
                </a:ext>
              </a:extLst>
            </p:cNvPr>
            <p:cNvSpPr/>
            <p:nvPr/>
          </p:nvSpPr>
          <p:spPr>
            <a:xfrm>
              <a:off x="1048257" y="1661997"/>
              <a:ext cx="1309936" cy="849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Customer</a:t>
              </a:r>
            </a:p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Walking </a:t>
              </a:r>
            </a:p>
            <a:p>
              <a:pPr algn="ctr">
                <a:lnSpc>
                  <a:spcPct val="120000"/>
                </a:lnSpc>
              </a:pPr>
              <a:r>
                <a:rPr lang="en-IN" sz="1400" dirty="0">
                  <a:solidFill>
                    <a:schemeClr val="bg1"/>
                  </a:solidFill>
                  <a:latin typeface="Bio Sans" panose="020B0506020202040204" pitchFamily="34" charset="0"/>
                </a:rPr>
                <a:t>Away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6D1E1AD-123B-48CA-B68B-85762A53A7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1692" y="1248250"/>
              <a:ext cx="321446" cy="427456"/>
            </a:xfrm>
            <a:prstGeom prst="rect">
              <a:avLst/>
            </a:prstGeom>
          </p:spPr>
        </p:pic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4A7EF002-BE68-414C-9D8C-748C6ACB11A2}"/>
              </a:ext>
            </a:extLst>
          </p:cNvPr>
          <p:cNvSpPr/>
          <p:nvPr/>
        </p:nvSpPr>
        <p:spPr>
          <a:xfrm>
            <a:off x="6096000" y="1619374"/>
            <a:ext cx="5660309" cy="402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3D3D3F"/>
                </a:solidFill>
                <a:latin typeface="Bio Sans" panose="020B0506020202040204" pitchFamily="34" charset="0"/>
              </a:rPr>
              <a:t>Dealers have thousands of past customers and leads sitting dormant in their CRM.</a:t>
            </a: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endParaRPr lang="en-IN" dirty="0">
              <a:solidFill>
                <a:srgbClr val="3D3D3F"/>
              </a:solidFill>
              <a:latin typeface="Bio Sans" panose="020B0506020202040204" pitchFamily="34" charset="0"/>
            </a:endParaRP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3D3D3F"/>
                </a:solidFill>
                <a:latin typeface="Bio Sans" panose="020B0506020202040204" pitchFamily="34" charset="0"/>
              </a:rPr>
              <a:t>Staff doesn’t have the time to work them properly—calls are inconsistent, emails       ignored.</a:t>
            </a: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endParaRPr lang="en-IN" dirty="0">
              <a:solidFill>
                <a:srgbClr val="3D3D3F"/>
              </a:solidFill>
              <a:latin typeface="Bio Sans" panose="020B0506020202040204" pitchFamily="34" charset="0"/>
            </a:endParaRP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3D3D3F"/>
                </a:solidFill>
                <a:latin typeface="Bio Sans" panose="020B0506020202040204" pitchFamily="34" charset="0"/>
              </a:rPr>
              <a:t>Equity opportunities are being missed every day.</a:t>
            </a: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endParaRPr lang="en-IN" dirty="0">
              <a:solidFill>
                <a:srgbClr val="3D3D3F"/>
              </a:solidFill>
              <a:latin typeface="Bio Sans" panose="020B0506020202040204" pitchFamily="34" charset="0"/>
            </a:endParaRPr>
          </a:p>
          <a:p>
            <a:pPr marL="285750" indent="-285750">
              <a:lnSpc>
                <a:spcPct val="130000"/>
              </a:lnSpc>
              <a:buClr>
                <a:srgbClr val="E2001C"/>
              </a:buClr>
              <a:buSzPct val="130000"/>
              <a:buFont typeface="Arial" panose="020B0604020202020204" pitchFamily="34" charset="0"/>
              <a:buChar char="•"/>
            </a:pPr>
            <a:r>
              <a:rPr lang="en-IN" dirty="0">
                <a:solidFill>
                  <a:srgbClr val="3D3D3F"/>
                </a:solidFill>
                <a:latin typeface="Bio Sans" panose="020B0506020202040204" pitchFamily="34" charset="0"/>
              </a:rPr>
              <a:t>Service-to-sales conversion remains under-leveraged.</a:t>
            </a:r>
          </a:p>
        </p:txBody>
      </p:sp>
    </p:spTree>
    <p:extLst>
      <p:ext uri="{BB962C8B-B14F-4D97-AF65-F5344CB8AC3E}">
        <p14:creationId xmlns:p14="http://schemas.microsoft.com/office/powerpoint/2010/main" val="3359063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3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OUR SOLUTION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738239-4C6F-44D3-B1DF-E256DB748FA8}"/>
              </a:ext>
            </a:extLst>
          </p:cNvPr>
          <p:cNvSpPr/>
          <p:nvPr/>
        </p:nvSpPr>
        <p:spPr>
          <a:xfrm>
            <a:off x="367146" y="1121296"/>
            <a:ext cx="461697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500" dirty="0">
                <a:solidFill>
                  <a:srgbClr val="E2001C"/>
                </a:solidFill>
                <a:latin typeface="Archivo" pitchFamily="2" charset="0"/>
                <a:cs typeface="Archivo" pitchFamily="2" charset="0"/>
              </a:rPr>
              <a:t>TEXTIUM + AI OUTBOUND CALLING PROGRAM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5B352D-1AB2-4083-ADF7-0A5884E13D53}"/>
              </a:ext>
            </a:extLst>
          </p:cNvPr>
          <p:cNvSpPr/>
          <p:nvPr/>
        </p:nvSpPr>
        <p:spPr>
          <a:xfrm>
            <a:off x="367146" y="1502252"/>
            <a:ext cx="316945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500" dirty="0">
                <a:solidFill>
                  <a:srgbClr val="3D3D3F"/>
                </a:solidFill>
                <a:latin typeface="Archivo" pitchFamily="2" charset="0"/>
                <a:cs typeface="Archivo" pitchFamily="2" charset="0"/>
              </a:rPr>
              <a:t>1. TEXTIUM EMAIL MARKETING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4272A4-895A-4D2E-8534-CF62A8C2302A}"/>
              </a:ext>
            </a:extLst>
          </p:cNvPr>
          <p:cNvSpPr/>
          <p:nvPr/>
        </p:nvSpPr>
        <p:spPr>
          <a:xfrm>
            <a:off x="367146" y="1883208"/>
            <a:ext cx="5571538" cy="2142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Targets three high-value audiences:</a:t>
            </a:r>
          </a:p>
          <a:p>
            <a:pPr lvl="2">
              <a:lnSpc>
                <a:spcPct val="120000"/>
              </a:lnSpc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Past buyers most likely in equity</a:t>
            </a:r>
          </a:p>
          <a:p>
            <a:pPr lvl="2">
              <a:lnSpc>
                <a:spcPct val="120000"/>
              </a:lnSpc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Service customers who never purchased</a:t>
            </a:r>
          </a:p>
          <a:p>
            <a:pPr lvl="2">
              <a:lnSpc>
                <a:spcPct val="120000"/>
              </a:lnSpc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Unsold CRM leads</a:t>
            </a:r>
          </a:p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Each email prompts the customer to text for an instant value on their vehicle.</a:t>
            </a:r>
          </a:p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IN" sz="1400" dirty="0">
                <a:solidFill>
                  <a:srgbClr val="3D3D3F"/>
                </a:solidFill>
                <a:latin typeface="Bio Sans" panose="020B0506020202040204" pitchFamily="34" charset="0"/>
              </a:rPr>
              <a:t>Trade values are returned instantly via Kelley Blue Book or Black Book.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2FF4B5-6719-4C46-9FFA-CEF3BABCC765}"/>
              </a:ext>
            </a:extLst>
          </p:cNvPr>
          <p:cNvSpPr/>
          <p:nvPr/>
        </p:nvSpPr>
        <p:spPr>
          <a:xfrm>
            <a:off x="367146" y="4060917"/>
            <a:ext cx="224612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500" dirty="0">
                <a:solidFill>
                  <a:srgbClr val="3D3D3F"/>
                </a:solidFill>
                <a:latin typeface="Archivo" pitchFamily="2" charset="0"/>
                <a:cs typeface="Archivo" pitchFamily="2" charset="0"/>
              </a:rPr>
              <a:t>2. AI Outbound Agents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49ECBA8-BC2E-4574-8486-68DF9369E25C}"/>
              </a:ext>
            </a:extLst>
          </p:cNvPr>
          <p:cNvSpPr/>
          <p:nvPr/>
        </p:nvSpPr>
        <p:spPr>
          <a:xfrm>
            <a:off x="367146" y="4441873"/>
            <a:ext cx="5571538" cy="1625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Trained on each dealer’s unique value propositions (warranty, pricing, service perks, etc.).</a:t>
            </a:r>
          </a:p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Immediate follow-up with every email lead.</a:t>
            </a:r>
          </a:p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Plus 500 proactive calls/month to past sales clients most likely in equity.</a:t>
            </a:r>
          </a:p>
          <a:p>
            <a:pPr marL="285750" indent="-285750">
              <a:lnSpc>
                <a:spcPct val="120000"/>
              </a:lnSpc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Available 24/7, never forgets a follow-up.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9508C9D-9C58-468B-913D-092C1A69D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96" y="1444461"/>
            <a:ext cx="4504115" cy="10160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FEDB166-6592-4072-984E-4F9C99B748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970" y="1952490"/>
            <a:ext cx="366833" cy="251856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4D518AA7-6E31-4E75-92FE-95FC3930E062}"/>
              </a:ext>
            </a:extLst>
          </p:cNvPr>
          <p:cNvSpPr/>
          <p:nvPr/>
        </p:nvSpPr>
        <p:spPr>
          <a:xfrm>
            <a:off x="9086497" y="1929983"/>
            <a:ext cx="744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latin typeface="Bio Sans" panose="020B0506020202040204" pitchFamily="34" charset="0"/>
              </a:rPr>
              <a:t>EMAIL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D5338B8-BCBE-405C-A89F-821482FC4E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95" y="2240414"/>
            <a:ext cx="4504115" cy="10160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230D50-0FE0-498A-8F45-C1B9E0550F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299" y="2614212"/>
            <a:ext cx="349787" cy="445184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8811F55B-0BA5-4395-960A-00076856606F}"/>
              </a:ext>
            </a:extLst>
          </p:cNvPr>
          <p:cNvSpPr/>
          <p:nvPr/>
        </p:nvSpPr>
        <p:spPr>
          <a:xfrm>
            <a:off x="8646087" y="2764226"/>
            <a:ext cx="15712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latin typeface="Bio Sans" panose="020B0506020202040204" pitchFamily="34" charset="0"/>
              </a:rPr>
              <a:t>TEXT FOR VALUE 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0E4D492-705F-4607-931D-CFBFD89BB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94" y="3043429"/>
            <a:ext cx="4504115" cy="1016059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DA1E22D-73A0-41B8-AF31-964D5787EC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533" y="3453742"/>
            <a:ext cx="452219" cy="342064"/>
          </a:xfrm>
          <a:prstGeom prst="rect">
            <a:avLst/>
          </a:prstGeom>
        </p:spPr>
      </p:pic>
      <p:sp>
        <p:nvSpPr>
          <p:cNvPr id="51" name="Rectangle 50">
            <a:extLst>
              <a:ext uri="{FF2B5EF4-FFF2-40B4-BE49-F238E27FC236}">
                <a16:creationId xmlns:a16="http://schemas.microsoft.com/office/drawing/2014/main" id="{555E4B90-4112-45A8-B9AE-8CA0C286CD29}"/>
              </a:ext>
            </a:extLst>
          </p:cNvPr>
          <p:cNvSpPr/>
          <p:nvPr/>
        </p:nvSpPr>
        <p:spPr>
          <a:xfrm>
            <a:off x="8520679" y="3547708"/>
            <a:ext cx="207620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latin typeface="Bio Sans" panose="020B0506020202040204" pitchFamily="34" charset="0"/>
              </a:rPr>
              <a:t>INSTANT TRADE VALUE 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10BC1D15-250D-4D90-AFA3-5E52C15507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93" y="3839382"/>
            <a:ext cx="4504115" cy="101605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9F407BBF-2F5E-4DEF-B5F4-30EEFF5223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750" y="4337939"/>
            <a:ext cx="336911" cy="336911"/>
          </a:xfrm>
          <a:prstGeom prst="rect">
            <a:avLst/>
          </a:prstGeom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B4112470-96AF-49BB-992D-AE9B85E91EBC}"/>
              </a:ext>
            </a:extLst>
          </p:cNvPr>
          <p:cNvSpPr/>
          <p:nvPr/>
        </p:nvSpPr>
        <p:spPr>
          <a:xfrm>
            <a:off x="9086494" y="4331445"/>
            <a:ext cx="845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latin typeface="Bio Sans" panose="020B0506020202040204" pitchFamily="34" charset="0"/>
              </a:rPr>
              <a:t>AI CALL </a:t>
            </a: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E3AD3902-79BD-4E94-92D1-60C7AA325C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892" y="4619368"/>
            <a:ext cx="4504115" cy="1016059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A0CDDC8C-A6B7-4600-A128-831F04989C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951" y="5104890"/>
            <a:ext cx="353710" cy="372327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7DD8DAB6-680C-4C56-A90E-A38871CC227A}"/>
              </a:ext>
            </a:extLst>
          </p:cNvPr>
          <p:cNvSpPr/>
          <p:nvPr/>
        </p:nvSpPr>
        <p:spPr>
          <a:xfrm>
            <a:off x="9086493" y="5104890"/>
            <a:ext cx="13644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400" dirty="0">
                <a:solidFill>
                  <a:schemeClr val="bg1"/>
                </a:solidFill>
                <a:latin typeface="Bio Sans" panose="020B0506020202040204" pitchFamily="34" charset="0"/>
              </a:rPr>
              <a:t>APPOINTMENT</a:t>
            </a:r>
          </a:p>
        </p:txBody>
      </p:sp>
    </p:spTree>
    <p:extLst>
      <p:ext uri="{BB962C8B-B14F-4D97-AF65-F5344CB8AC3E}">
        <p14:creationId xmlns:p14="http://schemas.microsoft.com/office/powerpoint/2010/main" val="3844158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4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WHY IT WORKS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4D74A63-2DC3-4C0C-8DFF-30BDABBB7AB9}"/>
              </a:ext>
            </a:extLst>
          </p:cNvPr>
          <p:cNvGrpSpPr/>
          <p:nvPr/>
        </p:nvGrpSpPr>
        <p:grpSpPr>
          <a:xfrm>
            <a:off x="3352777" y="1559917"/>
            <a:ext cx="2637260" cy="3522071"/>
            <a:chOff x="681779" y="1769522"/>
            <a:chExt cx="2637260" cy="352207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A738239-4C6F-44D3-B1DF-E256DB748FA8}"/>
                </a:ext>
              </a:extLst>
            </p:cNvPr>
            <p:cNvSpPr/>
            <p:nvPr/>
          </p:nvSpPr>
          <p:spPr>
            <a:xfrm>
              <a:off x="681779" y="4049884"/>
              <a:ext cx="26372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3D3D3F"/>
                  </a:solidFill>
                  <a:latin typeface="Archivo" pitchFamily="2" charset="0"/>
                  <a:cs typeface="Archivo" pitchFamily="2" charset="0"/>
                </a:rPr>
                <a:t>PERSONALIZATION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49ECBA8-BC2E-4574-8486-68DF9369E25C}"/>
                </a:ext>
              </a:extLst>
            </p:cNvPr>
            <p:cNvSpPr/>
            <p:nvPr/>
          </p:nvSpPr>
          <p:spPr>
            <a:xfrm>
              <a:off x="681779" y="4441873"/>
              <a:ext cx="2637260" cy="849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Every AI agent is trained on your store’s messaging, not a generic script.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D8F17C3-16F1-4187-9B29-7D8692BB3F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212" y="1769522"/>
              <a:ext cx="1638600" cy="221153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6078BE9-6EBF-4C59-B885-6CF21A134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3271" y="2138257"/>
              <a:ext cx="829848" cy="918959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29AC038-1FFB-4C05-B184-E094AF08765E}"/>
              </a:ext>
            </a:extLst>
          </p:cNvPr>
          <p:cNvGrpSpPr/>
          <p:nvPr/>
        </p:nvGrpSpPr>
        <p:grpSpPr>
          <a:xfrm>
            <a:off x="493758" y="1912088"/>
            <a:ext cx="2637260" cy="3522071"/>
            <a:chOff x="681779" y="1769522"/>
            <a:chExt cx="2637260" cy="3522071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7802024-67FF-4B12-B0F5-9234472C3823}"/>
                </a:ext>
              </a:extLst>
            </p:cNvPr>
            <p:cNvSpPr/>
            <p:nvPr/>
          </p:nvSpPr>
          <p:spPr>
            <a:xfrm>
              <a:off x="681779" y="4049884"/>
              <a:ext cx="2637260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dirty="0">
                  <a:solidFill>
                    <a:srgbClr val="E2001C"/>
                  </a:solidFill>
                  <a:latin typeface="Archivo" pitchFamily="2" charset="0"/>
                  <a:cs typeface="Archivo" pitchFamily="2" charset="0"/>
                </a:rPr>
                <a:t>INSTANT GRATIFICATION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7930EE-D632-4557-9825-D2998FCEA87B}"/>
                </a:ext>
              </a:extLst>
            </p:cNvPr>
            <p:cNvSpPr/>
            <p:nvPr/>
          </p:nvSpPr>
          <p:spPr>
            <a:xfrm>
              <a:off x="681779" y="4441873"/>
              <a:ext cx="2637260" cy="849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 err="1">
                  <a:solidFill>
                    <a:srgbClr val="3D3D3F"/>
                  </a:solidFill>
                  <a:latin typeface="Bio Sans" panose="020B0506020202040204" pitchFamily="34" charset="0"/>
                </a:rPr>
                <a:t>Textium</a:t>
              </a: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 provides trade values instantly, keeping customers engaged.</a:t>
              </a:r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3E75BE25-E45E-4EA0-808B-653D716197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212" y="1769522"/>
              <a:ext cx="1638601" cy="221153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56A67EBA-DC16-4542-93AE-5EA6874F52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9917" y="2245566"/>
              <a:ext cx="445008" cy="841763"/>
            </a:xfrm>
            <a:prstGeom prst="rect">
              <a:avLst/>
            </a:prstGeom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B559A95D-2F6F-4DB3-BAE6-3DCFB46F7446}"/>
              </a:ext>
            </a:extLst>
          </p:cNvPr>
          <p:cNvGrpSpPr/>
          <p:nvPr/>
        </p:nvGrpSpPr>
        <p:grpSpPr>
          <a:xfrm>
            <a:off x="9070814" y="1559917"/>
            <a:ext cx="2637260" cy="3522071"/>
            <a:chOff x="681779" y="1769522"/>
            <a:chExt cx="2637260" cy="3522071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032BA40-FFDD-4849-96E7-80133E51AD39}"/>
                </a:ext>
              </a:extLst>
            </p:cNvPr>
            <p:cNvSpPr/>
            <p:nvPr/>
          </p:nvSpPr>
          <p:spPr>
            <a:xfrm>
              <a:off x="681779" y="4049884"/>
              <a:ext cx="26372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3D3D3F"/>
                  </a:solidFill>
                  <a:latin typeface="Archivo" pitchFamily="2" charset="0"/>
                  <a:cs typeface="Archivo" pitchFamily="2" charset="0"/>
                </a:rPr>
                <a:t>EFFICIENCY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5224CBDE-D82A-40BA-8747-AD79D720132F}"/>
                </a:ext>
              </a:extLst>
            </p:cNvPr>
            <p:cNvSpPr/>
            <p:nvPr/>
          </p:nvSpPr>
          <p:spPr>
            <a:xfrm>
              <a:off x="681779" y="4441873"/>
              <a:ext cx="2637260" cy="849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One unified program that creates leads, qualifies them, and sets appointments.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54FF66D4-3440-4CB5-8EE0-0948D2221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212" y="1769522"/>
              <a:ext cx="1638600" cy="2211538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E4572F79-A4C8-4569-BA50-9A7EC25BC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5040" y="2162835"/>
              <a:ext cx="726029" cy="794423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96AE95A-B87E-4B90-94C4-0A1A34AF00E1}"/>
              </a:ext>
            </a:extLst>
          </p:cNvPr>
          <p:cNvGrpSpPr/>
          <p:nvPr/>
        </p:nvGrpSpPr>
        <p:grpSpPr>
          <a:xfrm>
            <a:off x="6211796" y="1912088"/>
            <a:ext cx="2637260" cy="3522071"/>
            <a:chOff x="681779" y="1769522"/>
            <a:chExt cx="2637260" cy="3522071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2AD4DB6-69CF-49CF-8031-D4AADC4CBB7F}"/>
                </a:ext>
              </a:extLst>
            </p:cNvPr>
            <p:cNvSpPr/>
            <p:nvPr/>
          </p:nvSpPr>
          <p:spPr>
            <a:xfrm>
              <a:off x="681779" y="4049884"/>
              <a:ext cx="2637260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E2001C"/>
                  </a:solidFill>
                  <a:latin typeface="Archivo" pitchFamily="2" charset="0"/>
                  <a:cs typeface="Archivo" pitchFamily="2" charset="0"/>
                </a:rPr>
                <a:t>SCALE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EECE541-6C2E-4CA8-BE75-D47F7320F35F}"/>
                </a:ext>
              </a:extLst>
            </p:cNvPr>
            <p:cNvSpPr/>
            <p:nvPr/>
          </p:nvSpPr>
          <p:spPr>
            <a:xfrm>
              <a:off x="681779" y="4441873"/>
              <a:ext cx="2637260" cy="849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Touch 1,000s of dormant contacts without adding BDC headcount.</a:t>
              </a:r>
            </a:p>
          </p:txBody>
        </p:sp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603EAFDD-7684-4343-B26F-5BD39DAE0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212" y="1769522"/>
              <a:ext cx="1638601" cy="2211538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DBAD5039-7F99-4C78-9A50-965F3014D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6550" y="2207876"/>
              <a:ext cx="707922" cy="7777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5437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5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REAL RESULTS 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7D8324-27FB-4D46-8991-7829C77C6C0E}"/>
              </a:ext>
            </a:extLst>
          </p:cNvPr>
          <p:cNvSpPr/>
          <p:nvPr/>
        </p:nvSpPr>
        <p:spPr>
          <a:xfrm>
            <a:off x="367146" y="1059769"/>
            <a:ext cx="39004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" dirty="0">
                <a:solidFill>
                  <a:srgbClr val="3D3D3F"/>
                </a:solidFill>
                <a:latin typeface="Archivo" pitchFamily="2" charset="0"/>
                <a:cs typeface="Archivo" pitchFamily="2" charset="0"/>
              </a:rPr>
              <a:t>JFM TEXT ENHANCED EMAIL RESULTS</a:t>
            </a:r>
            <a:endParaRPr lang="en-IN" sz="1500" dirty="0">
              <a:solidFill>
                <a:srgbClr val="3D3D3F"/>
              </a:solidFill>
              <a:latin typeface="Archivo" pitchFamily="2" charset="0"/>
              <a:cs typeface="Archivo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C406E9B-64E8-4F7C-8AA9-1BD902507B2A}"/>
              </a:ext>
            </a:extLst>
          </p:cNvPr>
          <p:cNvSpPr/>
          <p:nvPr/>
        </p:nvSpPr>
        <p:spPr>
          <a:xfrm>
            <a:off x="6096000" y="1054387"/>
            <a:ext cx="416741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solidFill>
                  <a:srgbClr val="E2001C"/>
                </a:solidFill>
                <a:latin typeface="Archivo" pitchFamily="2" charset="0"/>
                <a:cs typeface="Archivo" pitchFamily="2" charset="0"/>
              </a:rPr>
              <a:t>LEADLOOP AI STRATEGIC BENEFITS</a:t>
            </a:r>
            <a:endParaRPr lang="en-IN" sz="1500" dirty="0">
              <a:solidFill>
                <a:srgbClr val="E2001C"/>
              </a:solidFill>
              <a:latin typeface="Archivo" pitchFamily="2" charset="0"/>
              <a:cs typeface="Archivo" pitchFamily="2" charset="0"/>
            </a:endParaRPr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A2D10AF5-C80D-4919-BC0B-1BA36CD1C5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13364"/>
              </p:ext>
            </p:extLst>
          </p:nvPr>
        </p:nvGraphicFramePr>
        <p:xfrm>
          <a:off x="454740" y="1558676"/>
          <a:ext cx="5259579" cy="3938319"/>
        </p:xfrm>
        <a:graphic>
          <a:graphicData uri="http://schemas.openxmlformats.org/drawingml/2006/table">
            <a:tbl>
              <a:tblPr/>
              <a:tblGrid>
                <a:gridCol w="1753193">
                  <a:extLst>
                    <a:ext uri="{9D8B030D-6E8A-4147-A177-3AD203B41FA5}">
                      <a16:colId xmlns:a16="http://schemas.microsoft.com/office/drawing/2014/main" val="3229645826"/>
                    </a:ext>
                  </a:extLst>
                </a:gridCol>
                <a:gridCol w="1753193">
                  <a:extLst>
                    <a:ext uri="{9D8B030D-6E8A-4147-A177-3AD203B41FA5}">
                      <a16:colId xmlns:a16="http://schemas.microsoft.com/office/drawing/2014/main" val="2096881206"/>
                    </a:ext>
                  </a:extLst>
                </a:gridCol>
                <a:gridCol w="1753193">
                  <a:extLst>
                    <a:ext uri="{9D8B030D-6E8A-4147-A177-3AD203B41FA5}">
                      <a16:colId xmlns:a16="http://schemas.microsoft.com/office/drawing/2014/main" val="4292564874"/>
                    </a:ext>
                  </a:extLst>
                </a:gridCol>
              </a:tblGrid>
              <a:tr h="530343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DEALER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D3D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LOCATION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E37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LEADS GENERATED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D3D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1504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Porsche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Texas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276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713287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Chevrolet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Ohio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124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91084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Nissan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Missouri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167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701039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Kia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Ohio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134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504748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Dodge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Nevada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164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573020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Honda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Georgia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129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67398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Audi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Texas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156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724000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Nissan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Alabama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103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878477"/>
                  </a:ext>
                </a:extLst>
              </a:tr>
              <a:tr h="378664"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Sans-SemiBold" panose="020B0606020202040204" pitchFamily="34" charset="0"/>
                        </a:rPr>
                        <a:t>Ford</a:t>
                      </a: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Illinois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latin typeface="Bio Sans" panose="020B0506020202040204" pitchFamily="34" charset="0"/>
                        </a:rPr>
                        <a:t>127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7168"/>
                  </a:ext>
                </a:extLst>
              </a:tr>
            </a:tbl>
          </a:graphicData>
        </a:graphic>
      </p:graphicFrame>
      <p:pic>
        <p:nvPicPr>
          <p:cNvPr id="51" name="Picture 50">
            <a:extLst>
              <a:ext uri="{FF2B5EF4-FFF2-40B4-BE49-F238E27FC236}">
                <a16:creationId xmlns:a16="http://schemas.microsoft.com/office/drawing/2014/main" id="{03E9484B-C83D-405A-A2FA-73B62BE80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88" y="1509146"/>
            <a:ext cx="5827182" cy="4102769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E531A2E2-0A77-4FC5-97C0-C1C6041B2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302926"/>
              </p:ext>
            </p:extLst>
          </p:nvPr>
        </p:nvGraphicFramePr>
        <p:xfrm>
          <a:off x="6045951" y="1600290"/>
          <a:ext cx="5615745" cy="3760577"/>
        </p:xfrm>
        <a:graphic>
          <a:graphicData uri="http://schemas.openxmlformats.org/drawingml/2006/table">
            <a:tbl>
              <a:tblPr/>
              <a:tblGrid>
                <a:gridCol w="1871915">
                  <a:extLst>
                    <a:ext uri="{9D8B030D-6E8A-4147-A177-3AD203B41FA5}">
                      <a16:colId xmlns:a16="http://schemas.microsoft.com/office/drawing/2014/main" val="3229645826"/>
                    </a:ext>
                  </a:extLst>
                </a:gridCol>
                <a:gridCol w="1871915">
                  <a:extLst>
                    <a:ext uri="{9D8B030D-6E8A-4147-A177-3AD203B41FA5}">
                      <a16:colId xmlns:a16="http://schemas.microsoft.com/office/drawing/2014/main" val="2096881206"/>
                    </a:ext>
                  </a:extLst>
                </a:gridCol>
                <a:gridCol w="1871915">
                  <a:extLst>
                    <a:ext uri="{9D8B030D-6E8A-4147-A177-3AD203B41FA5}">
                      <a16:colId xmlns:a16="http://schemas.microsoft.com/office/drawing/2014/main" val="4292564874"/>
                    </a:ext>
                  </a:extLst>
                </a:gridCol>
              </a:tblGrid>
              <a:tr h="540317"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FEATURE</a:t>
                      </a:r>
                      <a:endParaRPr lang="en-IN" sz="1200" dirty="0">
                        <a:solidFill>
                          <a:schemeClr val="bg1"/>
                        </a:solidFill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001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AI FOLLOW-UP</a:t>
                      </a:r>
                      <a:endParaRPr lang="en-IN" sz="1200" dirty="0">
                        <a:solidFill>
                          <a:schemeClr val="bg1"/>
                        </a:solidFill>
                        <a:latin typeface="Bio Sans" panose="020B0506020202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2001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200" b="1" dirty="0">
                          <a:solidFill>
                            <a:schemeClr val="bg1"/>
                          </a:solidFill>
                          <a:latin typeface="Bio Sans" panose="020B0506020202040204" pitchFamily="34" charset="0"/>
                        </a:rPr>
                        <a:t>HUMAN BDC</a:t>
                      </a:r>
                      <a:endParaRPr lang="en-IN" sz="1200" dirty="0">
                        <a:solidFill>
                          <a:schemeClr val="bg1"/>
                        </a:solidFill>
                        <a:latin typeface="Bio Sans" panose="020B050602020204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106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1504"/>
                  </a:ext>
                </a:extLst>
              </a:tr>
              <a:tr h="391032">
                <a:tc>
                  <a:txBody>
                    <a:bodyPr/>
                    <a:lstStyle/>
                    <a:p>
                      <a:r>
                        <a:rPr lang="en-IN" sz="1100" b="1" dirty="0">
                          <a:latin typeface="Bio Sans" panose="020B0506020202040204" pitchFamily="34" charset="0"/>
                        </a:rPr>
                        <a:t>Response Time</a:t>
                      </a:r>
                      <a:endParaRPr lang="en-IN" sz="1100" dirty="0"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 Sans" panose="020B0506020202040204" pitchFamily="34" charset="0"/>
                        </a:rPr>
                        <a:t>&lt; 5 minutes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 Sans" panose="020B0506020202040204" pitchFamily="34" charset="0"/>
                        </a:rPr>
                        <a:t>Hours or days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6713287"/>
                  </a:ext>
                </a:extLst>
              </a:tr>
              <a:tr h="644052">
                <a:tc>
                  <a:txBody>
                    <a:bodyPr/>
                    <a:lstStyle/>
                    <a:p>
                      <a:r>
                        <a:rPr lang="en-IN" sz="1100" b="1" dirty="0">
                          <a:latin typeface="Bio Sans" panose="020B0506020202040204" pitchFamily="34" charset="0"/>
                        </a:rPr>
                        <a:t>Qualification Odds</a:t>
                      </a:r>
                      <a:endParaRPr lang="en-IN" sz="1100" dirty="0"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Bio Sans" panose="020B0506020202040204" pitchFamily="34" charset="0"/>
                        </a:rPr>
                        <a:t>100× higher when responded in 5 minutes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Bio Sans" panose="020B0506020202040204" pitchFamily="34" charset="0"/>
                        </a:rPr>
                        <a:t>Near 0 if &gt;30 min delay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491084"/>
                  </a:ext>
                </a:extLst>
              </a:tr>
              <a:tr h="897072">
                <a:tc>
                  <a:txBody>
                    <a:bodyPr/>
                    <a:lstStyle/>
                    <a:p>
                      <a:r>
                        <a:rPr lang="en-IN" sz="1100" b="1" dirty="0">
                          <a:latin typeface="Bio Sans" panose="020B0506020202040204" pitchFamily="34" charset="0"/>
                        </a:rPr>
                        <a:t>After-Hours</a:t>
                      </a:r>
                      <a:endParaRPr lang="en-IN" sz="1100" dirty="0"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Bio Sans" panose="020B0506020202040204" pitchFamily="34" charset="0"/>
                        </a:rPr>
                        <a:t>+25% more appointments booked after hours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 Sans" panose="020B0506020202040204" pitchFamily="34" charset="0"/>
                        </a:rPr>
                        <a:t>Missed leads overnight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0701039"/>
                  </a:ext>
                </a:extLst>
              </a:tr>
              <a:tr h="391032">
                <a:tc>
                  <a:txBody>
                    <a:bodyPr/>
                    <a:lstStyle/>
                    <a:p>
                      <a:r>
                        <a:rPr lang="en-IN" sz="1100" b="1" dirty="0">
                          <a:latin typeface="Bio Sans" panose="020B0506020202040204" pitchFamily="34" charset="0"/>
                        </a:rPr>
                        <a:t>Productivity</a:t>
                      </a:r>
                      <a:endParaRPr lang="en-IN" sz="1100" dirty="0"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 Sans" panose="020B0506020202040204" pitchFamily="34" charset="0"/>
                        </a:rPr>
                        <a:t>300 leads/agent/month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latin typeface="Bio Sans" panose="020B0506020202040204" pitchFamily="34" charset="0"/>
                        </a:rPr>
                        <a:t>~200 leads/agent/month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504748"/>
                  </a:ext>
                </a:extLst>
              </a:tr>
              <a:tr h="897072">
                <a:tc>
                  <a:txBody>
                    <a:bodyPr/>
                    <a:lstStyle/>
                    <a:p>
                      <a:r>
                        <a:rPr lang="en-IN" sz="1100" b="1" dirty="0">
                          <a:latin typeface="Bio Sans" panose="020B0506020202040204" pitchFamily="34" charset="0"/>
                        </a:rPr>
                        <a:t>Scaling</a:t>
                      </a:r>
                      <a:endParaRPr lang="en-IN" sz="1100" dirty="0">
                        <a:latin typeface="Bio Sans" panose="020B0506020202040204" pitchFamily="34" charset="0"/>
                      </a:endParaRPr>
                    </a:p>
                  </a:txBody>
                  <a:tcPr marL="288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Bio Sans" panose="020B0506020202040204" pitchFamily="34" charset="0"/>
                        </a:rPr>
                        <a:t>1 AI system = thousands of leads, no extra headcount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5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Bio Sans" panose="020B0506020202040204" pitchFamily="34" charset="0"/>
                        </a:rPr>
                        <a:t>Need to hire more reps for each 100–200 leads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573020"/>
                  </a:ext>
                </a:extLst>
              </a:tr>
            </a:tbl>
          </a:graphicData>
        </a:graphic>
      </p:graphicFrame>
      <p:pic>
        <p:nvPicPr>
          <p:cNvPr id="57" name="Picture 56">
            <a:extLst>
              <a:ext uri="{FF2B5EF4-FFF2-40B4-BE49-F238E27FC236}">
                <a16:creationId xmlns:a16="http://schemas.microsoft.com/office/drawing/2014/main" id="{0E4010F5-40B5-4642-9DCA-AD04C82F4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170" y="1497133"/>
            <a:ext cx="6027177" cy="424733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BE304F6-74DE-444F-A688-3A2F2D3B2E3A}"/>
              </a:ext>
            </a:extLst>
          </p:cNvPr>
          <p:cNvSpPr/>
          <p:nvPr/>
        </p:nvSpPr>
        <p:spPr>
          <a:xfrm>
            <a:off x="752393" y="5839004"/>
            <a:ext cx="3770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110000"/>
              <a:buBlip>
                <a:blip r:embed="rId4"/>
              </a:buBlip>
            </a:pPr>
            <a:r>
              <a:rPr lang="en-IN" sz="1400" dirty="0">
                <a:latin typeface="Bio Sans" panose="020B0506020202040204" pitchFamily="34" charset="0"/>
              </a:rPr>
              <a:t>Leads sent directly to your CRM.</a:t>
            </a:r>
            <a:endParaRPr lang="en-IN" sz="1400" dirty="0">
              <a:solidFill>
                <a:schemeClr val="tx1">
                  <a:lumMod val="65000"/>
                  <a:lumOff val="35000"/>
                </a:schemeClr>
              </a:solidFill>
              <a:latin typeface="Bio Sans" panose="020B050602020204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A4D9336-F147-47EF-B65C-C768F0A960B0}"/>
              </a:ext>
            </a:extLst>
          </p:cNvPr>
          <p:cNvSpPr/>
          <p:nvPr/>
        </p:nvSpPr>
        <p:spPr>
          <a:xfrm>
            <a:off x="4060947" y="5858565"/>
            <a:ext cx="3770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110000"/>
              <a:buBlip>
                <a:blip r:embed="rId4"/>
              </a:buBlip>
            </a:pPr>
            <a:r>
              <a:rPr lang="en-IN" sz="1400" dirty="0">
                <a:latin typeface="Bio Sans" panose="020B0506020202040204" pitchFamily="34" charset="0"/>
              </a:rPr>
              <a:t>All leads delivered in real time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4F9733E-1C98-403F-988A-1B45C2934521}"/>
              </a:ext>
            </a:extLst>
          </p:cNvPr>
          <p:cNvSpPr/>
          <p:nvPr/>
        </p:nvSpPr>
        <p:spPr>
          <a:xfrm>
            <a:off x="7266758" y="5864048"/>
            <a:ext cx="44980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110000"/>
              <a:buBlip>
                <a:blip r:embed="rId4"/>
              </a:buBlip>
            </a:pPr>
            <a:r>
              <a:rPr lang="en-IN" sz="1400" dirty="0">
                <a:latin typeface="Bio Sans" panose="020B0506020202040204" pitchFamily="34" charset="0"/>
              </a:rPr>
              <a:t>All leads will have a accurate cell phone number.</a:t>
            </a:r>
          </a:p>
        </p:txBody>
      </p:sp>
    </p:spTree>
    <p:extLst>
      <p:ext uri="{BB962C8B-B14F-4D97-AF65-F5344CB8AC3E}">
        <p14:creationId xmlns:p14="http://schemas.microsoft.com/office/powerpoint/2010/main" val="965144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6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DEALER VALUE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4272A4-895A-4D2E-8534-CF62A8C2302A}"/>
              </a:ext>
            </a:extLst>
          </p:cNvPr>
          <p:cNvSpPr/>
          <p:nvPr/>
        </p:nvSpPr>
        <p:spPr>
          <a:xfrm>
            <a:off x="367146" y="1408019"/>
            <a:ext cx="4860959" cy="208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Maximize equity mining without burning out your staff.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Consistent outreach to past clients builds trust and loyalty.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Turn “cold” database names into showroom traffic.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Blip>
                <a:blip r:embed="rId2"/>
              </a:buBlip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Bridge the gap between email clicks and actual appointments.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97C6F1-1CA0-48FF-8CD1-CA1D51F2B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4" y="4001329"/>
            <a:ext cx="1065536" cy="21310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85C2720-A0FC-4743-A0E6-5539B611D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5" y="4001329"/>
            <a:ext cx="1445760" cy="21686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580BDA-80EB-4826-ABE3-8ABD209DFD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528" y="5548759"/>
            <a:ext cx="269029" cy="22129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8353012-77B0-4FC2-8407-D5A70FA05F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654" y="5548759"/>
            <a:ext cx="269029" cy="2212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4170CE5-DB35-4496-A358-CFB4749CC8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108" y="5148847"/>
            <a:ext cx="1862858" cy="102112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1C9CA48-9684-48B0-9125-C3A62C71FA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231" y="4884223"/>
            <a:ext cx="1275304" cy="155036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F4EDCA2-230A-46B7-AA32-5C1CE0138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154" y="5553816"/>
            <a:ext cx="269029" cy="22129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22AEF08-75E8-4C4C-89D8-4BB202A3B1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73" y="5548758"/>
            <a:ext cx="269029" cy="22129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E1DE568-6624-4A63-ADA2-773F396854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3320" y="4754868"/>
            <a:ext cx="1368776" cy="158778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A7B2FEB-4CD4-467C-A8B2-47873D2EB7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672" y="817912"/>
            <a:ext cx="3948209" cy="3862873"/>
          </a:xfrm>
          <a:prstGeom prst="rect">
            <a:avLst/>
          </a:prstGeom>
        </p:spPr>
      </p:pic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66C51497-138B-491C-A023-7D2215BDBB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109764"/>
              </p:ext>
            </p:extLst>
          </p:nvPr>
        </p:nvGraphicFramePr>
        <p:xfrm>
          <a:off x="9183658" y="2066792"/>
          <a:ext cx="609399" cy="627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10" imgW="1679944" imgH="1729495" progId="Photoshop.Image.13">
                  <p:embed/>
                </p:oleObj>
              </mc:Choice>
              <mc:Fallback>
                <p:oleObj name="Image" r:id="rId10" imgW="1679944" imgH="1729495" progId="Photoshop.Image.13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AA32A44-F5CF-4645-A039-6CA3AD0102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83658" y="2066792"/>
                        <a:ext cx="609399" cy="627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>
            <a:extLst>
              <a:ext uri="{FF2B5EF4-FFF2-40B4-BE49-F238E27FC236}">
                <a16:creationId xmlns:a16="http://schemas.microsoft.com/office/drawing/2014/main" id="{71F2B091-847F-4E23-93E8-2D15AB91E9E9}"/>
              </a:ext>
            </a:extLst>
          </p:cNvPr>
          <p:cNvSpPr/>
          <p:nvPr/>
        </p:nvSpPr>
        <p:spPr>
          <a:xfrm>
            <a:off x="8856598" y="2807967"/>
            <a:ext cx="1300356" cy="754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500" dirty="0">
                <a:solidFill>
                  <a:srgbClr val="E2001C"/>
                </a:solidFill>
                <a:latin typeface="Archivo" pitchFamily="2" charset="0"/>
                <a:cs typeface="Archivo" pitchFamily="2" charset="0"/>
              </a:rPr>
              <a:t>LEADLOOP </a:t>
            </a:r>
          </a:p>
          <a:p>
            <a:pPr algn="ctr"/>
            <a:r>
              <a:rPr lang="en-IN" sz="2800" dirty="0">
                <a:latin typeface="Archivo" pitchFamily="2" charset="0"/>
                <a:cs typeface="Archivo" pitchFamily="2" charset="0"/>
              </a:rPr>
              <a:t>AI 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0A53D7E-DF9A-4D1E-9B99-78CFD399FC00}"/>
              </a:ext>
            </a:extLst>
          </p:cNvPr>
          <p:cNvSpPr/>
          <p:nvPr/>
        </p:nvSpPr>
        <p:spPr>
          <a:xfrm>
            <a:off x="7736183" y="2170292"/>
            <a:ext cx="369332" cy="1275349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Repeat Purchase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1530A65-E8A5-47B2-B70F-9F7C220B299C}"/>
              </a:ext>
            </a:extLst>
          </p:cNvPr>
          <p:cNvSpPr/>
          <p:nvPr/>
        </p:nvSpPr>
        <p:spPr>
          <a:xfrm>
            <a:off x="9183658" y="1193761"/>
            <a:ext cx="554960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Sales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9F7BBA8-25B1-44F3-930F-4B4426D6EA4F}"/>
              </a:ext>
            </a:extLst>
          </p:cNvPr>
          <p:cNvSpPr/>
          <p:nvPr/>
        </p:nvSpPr>
        <p:spPr>
          <a:xfrm>
            <a:off x="9238097" y="4038315"/>
            <a:ext cx="859531" cy="27699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Retention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4F5A625-E268-4184-A6F6-95341A263066}"/>
              </a:ext>
            </a:extLst>
          </p:cNvPr>
          <p:cNvSpPr/>
          <p:nvPr/>
        </p:nvSpPr>
        <p:spPr>
          <a:xfrm>
            <a:off x="10899743" y="2451510"/>
            <a:ext cx="369332" cy="595676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en-IN" sz="1200" dirty="0">
                <a:solidFill>
                  <a:schemeClr val="bg1"/>
                </a:solidFill>
                <a:latin typeface="Bio Sans" panose="020B0506020202040204" pitchFamily="34" charset="0"/>
              </a:rPr>
              <a:t>Service</a:t>
            </a:r>
          </a:p>
        </p:txBody>
      </p:sp>
    </p:spTree>
    <p:extLst>
      <p:ext uri="{BB962C8B-B14F-4D97-AF65-F5344CB8AC3E}">
        <p14:creationId xmlns:p14="http://schemas.microsoft.com/office/powerpoint/2010/main" val="301281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7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WHAT MAKES US DIFFERENT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29AC038-1FFB-4C05-B184-E094AF08765E}"/>
              </a:ext>
            </a:extLst>
          </p:cNvPr>
          <p:cNvGrpSpPr/>
          <p:nvPr/>
        </p:nvGrpSpPr>
        <p:grpSpPr>
          <a:xfrm>
            <a:off x="498443" y="4033830"/>
            <a:ext cx="2725303" cy="1500241"/>
            <a:chOff x="681778" y="4049884"/>
            <a:chExt cx="2725303" cy="1500241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7802024-67FF-4B12-B0F5-9234472C3823}"/>
                </a:ext>
              </a:extLst>
            </p:cNvPr>
            <p:cNvSpPr/>
            <p:nvPr/>
          </p:nvSpPr>
          <p:spPr>
            <a:xfrm>
              <a:off x="681779" y="4049884"/>
              <a:ext cx="2355132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dirty="0">
                  <a:solidFill>
                    <a:srgbClr val="E2001C"/>
                  </a:solidFill>
                  <a:latin typeface="Archivo" pitchFamily="2" charset="0"/>
                  <a:cs typeface="Archivo" pitchFamily="2" charset="0"/>
                </a:rPr>
                <a:t>TEXTIUM ADVANTAGE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987930EE-D632-4557-9825-D2998FCEA87B}"/>
                </a:ext>
              </a:extLst>
            </p:cNvPr>
            <p:cNvSpPr/>
            <p:nvPr/>
          </p:nvSpPr>
          <p:spPr>
            <a:xfrm>
              <a:off x="681778" y="4441873"/>
              <a:ext cx="2725303" cy="1108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Every email includes a variable PIN text code—ensuring accurate data and capturing mobile numbers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CE68898-CEA0-421C-B284-6F0095BC9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53" y="1006689"/>
            <a:ext cx="2934731" cy="279087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4015C49B-1E9C-4D0E-91FD-1834BB18E205}"/>
              </a:ext>
            </a:extLst>
          </p:cNvPr>
          <p:cNvGrpSpPr/>
          <p:nvPr/>
        </p:nvGrpSpPr>
        <p:grpSpPr>
          <a:xfrm>
            <a:off x="3277389" y="3921369"/>
            <a:ext cx="2725303" cy="1500241"/>
            <a:chOff x="681778" y="4049884"/>
            <a:chExt cx="2725303" cy="1500241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6A41590-D954-4D75-A78C-8833D8293B19}"/>
                </a:ext>
              </a:extLst>
            </p:cNvPr>
            <p:cNvSpPr/>
            <p:nvPr/>
          </p:nvSpPr>
          <p:spPr>
            <a:xfrm>
              <a:off x="681779" y="4049884"/>
              <a:ext cx="2725302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4E373B"/>
                  </a:solidFill>
                  <a:latin typeface="Archivo" pitchFamily="2" charset="0"/>
                  <a:cs typeface="Archivo" pitchFamily="2" charset="0"/>
                </a:rPr>
                <a:t>AI ADVANTAGE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FAB7F11-F5A1-4E07-BAB5-B260E0EBF7C9}"/>
                </a:ext>
              </a:extLst>
            </p:cNvPr>
            <p:cNvSpPr/>
            <p:nvPr/>
          </p:nvSpPr>
          <p:spPr>
            <a:xfrm>
              <a:off x="681778" y="4441873"/>
              <a:ext cx="2725303" cy="11082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Proprietary AI agents (“Hope” and others) designed specifically for automotive retail.</a:t>
              </a: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4FFAD873-FA28-4592-A082-AA872749B1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199" y="894228"/>
            <a:ext cx="2934730" cy="2790871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84EB37E9-84AA-4367-B138-3427BB6D5DC1}"/>
              </a:ext>
            </a:extLst>
          </p:cNvPr>
          <p:cNvGrpSpPr/>
          <p:nvPr/>
        </p:nvGrpSpPr>
        <p:grpSpPr>
          <a:xfrm>
            <a:off x="6002692" y="4033830"/>
            <a:ext cx="3131977" cy="1501203"/>
            <a:chOff x="472351" y="4049884"/>
            <a:chExt cx="3131977" cy="1501203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9C2C148-5FC5-4CA0-9062-04FD73E7EBBC}"/>
                </a:ext>
              </a:extLst>
            </p:cNvPr>
            <p:cNvSpPr/>
            <p:nvPr/>
          </p:nvSpPr>
          <p:spPr>
            <a:xfrm>
              <a:off x="681779" y="4049884"/>
              <a:ext cx="2725302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E2001C"/>
                  </a:solidFill>
                  <a:latin typeface="Archivo" pitchFamily="2" charset="0"/>
                  <a:cs typeface="Archivo" pitchFamily="2" charset="0"/>
                </a:rPr>
                <a:t>JFM ADVANTAGE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A312671-2F28-4670-A242-4D666D28DE31}"/>
                </a:ext>
              </a:extLst>
            </p:cNvPr>
            <p:cNvSpPr/>
            <p:nvPr/>
          </p:nvSpPr>
          <p:spPr>
            <a:xfrm>
              <a:off x="472351" y="4441873"/>
              <a:ext cx="3131977" cy="1109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$6B+ in pre-approved loans through Quick2Credit, 100's of dealer and agency partners nationwide, Over 1 million leads generated.</a:t>
              </a:r>
            </a:p>
          </p:txBody>
        </p:sp>
      </p:grpSp>
      <p:pic>
        <p:nvPicPr>
          <p:cNvPr id="53" name="Picture 52">
            <a:extLst>
              <a:ext uri="{FF2B5EF4-FFF2-40B4-BE49-F238E27FC236}">
                <a16:creationId xmlns:a16="http://schemas.microsoft.com/office/drawing/2014/main" id="{DA353539-5DCD-41D5-AF9C-97BC18C13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692" y="1036745"/>
            <a:ext cx="2934731" cy="2790871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3143ADC7-1129-4480-8CC2-D3840073C1B9}"/>
              </a:ext>
            </a:extLst>
          </p:cNvPr>
          <p:cNvGrpSpPr/>
          <p:nvPr/>
        </p:nvGrpSpPr>
        <p:grpSpPr>
          <a:xfrm>
            <a:off x="9048827" y="4033830"/>
            <a:ext cx="2725303" cy="1145185"/>
            <a:chOff x="681778" y="4049884"/>
            <a:chExt cx="2725303" cy="1145185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F56072C-AD63-4313-8286-86F622F7FE68}"/>
                </a:ext>
              </a:extLst>
            </p:cNvPr>
            <p:cNvSpPr/>
            <p:nvPr/>
          </p:nvSpPr>
          <p:spPr>
            <a:xfrm>
              <a:off x="681779" y="4049884"/>
              <a:ext cx="272530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4E373B"/>
                  </a:solidFill>
                  <a:latin typeface="Archivo" pitchFamily="2" charset="0"/>
                  <a:cs typeface="Archivo" pitchFamily="2" charset="0"/>
                </a:rPr>
                <a:t>NO NEW HEADCOUNT</a:t>
              </a:r>
            </a:p>
            <a:p>
              <a:pPr algn="ctr"/>
              <a:r>
                <a:rPr lang="en-IN" sz="1500" dirty="0">
                  <a:solidFill>
                    <a:srgbClr val="4E373B"/>
                  </a:solidFill>
                  <a:latin typeface="Archivo" pitchFamily="2" charset="0"/>
                  <a:cs typeface="Archivo" pitchFamily="2" charset="0"/>
                </a:rPr>
                <a:t>NEEDED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2F6CEBB-8C1C-4621-9D7B-7F76F203E3BE}"/>
                </a:ext>
              </a:extLst>
            </p:cNvPr>
            <p:cNvSpPr/>
            <p:nvPr/>
          </p:nvSpPr>
          <p:spPr>
            <a:xfrm>
              <a:off x="681778" y="4603882"/>
              <a:ext cx="2725303" cy="591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We extend your BDC without </a:t>
              </a:r>
            </a:p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rgbClr val="3D3D3F"/>
                  </a:solidFill>
                  <a:latin typeface="Bio Sans" panose="020B0506020202040204" pitchFamily="34" charset="0"/>
                </a:rPr>
                <a:t>the overhead.</a:t>
              </a:r>
            </a:p>
          </p:txBody>
        </p: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B65E116A-609B-4F51-A9DD-6D8E712374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637" y="1006689"/>
            <a:ext cx="2934730" cy="279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67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923375-D190-4CF5-B6D3-3302450CF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/>
              <a:t>0</a:t>
            </a:r>
            <a:fld id="{C4BEEBC9-8813-4ACF-A564-0DE8D21F9C92}" type="slidenum">
              <a:rPr lang="en-IN" smtClean="0"/>
              <a:pPr/>
              <a:t>8</a:t>
            </a:fld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F0254B-F76D-4D27-B9FF-46C67A843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LET’S GET STARTED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4272A4-895A-4D2E-8534-CF62A8C2302A}"/>
              </a:ext>
            </a:extLst>
          </p:cNvPr>
          <p:cNvSpPr/>
          <p:nvPr/>
        </p:nvSpPr>
        <p:spPr>
          <a:xfrm>
            <a:off x="273841" y="2412358"/>
            <a:ext cx="5025947" cy="1416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180000">
              <a:lnSpc>
                <a:spcPct val="120000"/>
              </a:lnSpc>
              <a:spcAft>
                <a:spcPts val="1200"/>
              </a:spcAft>
              <a:buClr>
                <a:srgbClr val="E2001C"/>
              </a:buClr>
              <a:buSzPct val="140000"/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Launch your first campaign this month.</a:t>
            </a:r>
          </a:p>
          <a:p>
            <a:pPr marL="269875" indent="-180000">
              <a:lnSpc>
                <a:spcPct val="120000"/>
              </a:lnSpc>
              <a:spcAft>
                <a:spcPts val="1200"/>
              </a:spcAft>
              <a:buClr>
                <a:srgbClr val="E2001C"/>
              </a:buClr>
              <a:buSzPct val="140000"/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We’ll handle the emails, train the AI, and deliver the   leads directly to your CRM.</a:t>
            </a:r>
          </a:p>
          <a:p>
            <a:pPr marL="269875" indent="-180000">
              <a:lnSpc>
                <a:spcPct val="120000"/>
              </a:lnSpc>
              <a:spcAft>
                <a:spcPts val="1200"/>
              </a:spcAft>
              <a:buClr>
                <a:srgbClr val="E2001C"/>
              </a:buClr>
              <a:buSzPct val="140000"/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US" sz="1400" dirty="0">
                <a:solidFill>
                  <a:srgbClr val="3D3D3F"/>
                </a:solidFill>
                <a:latin typeface="Bio Sans" panose="020B0506020202040204" pitchFamily="34" charset="0"/>
              </a:rPr>
              <a:t>Start seeing equity appointments within days.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720474-AECA-4FF3-BF81-FA2AE5E38B2A}"/>
              </a:ext>
            </a:extLst>
          </p:cNvPr>
          <p:cNvSpPr/>
          <p:nvPr/>
        </p:nvSpPr>
        <p:spPr>
          <a:xfrm>
            <a:off x="367146" y="1166044"/>
            <a:ext cx="5668539" cy="974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IN" sz="2500" dirty="0">
                <a:latin typeface="Archivo" pitchFamily="2" charset="0"/>
                <a:cs typeface="Archivo" pitchFamily="2" charset="0"/>
              </a:rPr>
              <a:t>LET’S TURN DORMANT DATA INTO</a:t>
            </a:r>
          </a:p>
          <a:p>
            <a:pPr>
              <a:lnSpc>
                <a:spcPct val="120000"/>
              </a:lnSpc>
            </a:pPr>
            <a:r>
              <a:rPr lang="en-IN" sz="2500" dirty="0">
                <a:solidFill>
                  <a:srgbClr val="E2001C"/>
                </a:solidFill>
                <a:latin typeface="Archivo" pitchFamily="2" charset="0"/>
                <a:cs typeface="Archivo" pitchFamily="2" charset="0"/>
              </a:rPr>
              <a:t>SHOWROOM DEALS.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74B54C-DEB1-4BFB-BF5D-70493807B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4091"/>
            <a:ext cx="6088833" cy="2167814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71EA50A-93F4-4889-AB8C-E36FE5F782EC}"/>
              </a:ext>
            </a:extLst>
          </p:cNvPr>
          <p:cNvSpPr/>
          <p:nvPr/>
        </p:nvSpPr>
        <p:spPr>
          <a:xfrm>
            <a:off x="4025293" y="4640286"/>
            <a:ext cx="1436914" cy="1416029"/>
          </a:xfrm>
          <a:prstGeom prst="roundRect">
            <a:avLst>
              <a:gd name="adj" fmla="val 1007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66B0817-3570-487F-9543-1C4BA6F570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550811"/>
              </p:ext>
            </p:extLst>
          </p:nvPr>
        </p:nvGraphicFramePr>
        <p:xfrm>
          <a:off x="4187711" y="4825982"/>
          <a:ext cx="1112077" cy="1114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4" imgW="2519916" imgH="2526445" progId="Photoshop.Image.13">
                  <p:embed/>
                </p:oleObj>
              </mc:Choice>
              <mc:Fallback>
                <p:oleObj name="Image" r:id="rId4" imgW="2519916" imgH="2526445" progId="Photoshop.Image.13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DA152F0-BFF9-4EDA-A53B-5828BFEB81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87711" y="4825982"/>
                        <a:ext cx="1112077" cy="1114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9AFF7202-6158-4CA3-818D-600BB1DE9F34}"/>
              </a:ext>
            </a:extLst>
          </p:cNvPr>
          <p:cNvSpPr/>
          <p:nvPr/>
        </p:nvSpPr>
        <p:spPr>
          <a:xfrm>
            <a:off x="367146" y="4456650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>
                <a:solidFill>
                  <a:schemeClr val="bg1"/>
                </a:solidFill>
                <a:latin typeface="Archivo" pitchFamily="2" charset="0"/>
                <a:cs typeface="Archivo" pitchFamily="2" charset="0"/>
              </a:rPr>
              <a:t>NEXT STEPS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FC24EF4-B6FD-412E-86A1-A0EE48774A3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8"/>
          <a:stretch/>
        </p:blipFill>
        <p:spPr>
          <a:xfrm>
            <a:off x="4109269" y="6441237"/>
            <a:ext cx="702000" cy="443947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E501EB0-3B6F-45B4-8155-91245E853D41}"/>
              </a:ext>
            </a:extLst>
          </p:cNvPr>
          <p:cNvSpPr/>
          <p:nvPr/>
        </p:nvSpPr>
        <p:spPr>
          <a:xfrm>
            <a:off x="0" y="6441237"/>
            <a:ext cx="4187711" cy="443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98241E-CF4E-4A13-B877-77E3327AD8D4}"/>
              </a:ext>
            </a:extLst>
          </p:cNvPr>
          <p:cNvSpPr/>
          <p:nvPr/>
        </p:nvSpPr>
        <p:spPr>
          <a:xfrm>
            <a:off x="427208" y="6524710"/>
            <a:ext cx="29706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200" dirty="0">
                <a:solidFill>
                  <a:srgbClr val="E2001C"/>
                </a:solidFill>
                <a:latin typeface="Bio Sans" panose="020B0506020202040204" pitchFamily="34" charset="0"/>
              </a:rPr>
              <a:t>(C) Copyright 2025 | All Rights Reserved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5BD0C1F-DB27-42D4-B57A-A7E6D390A2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6482770"/>
              </p:ext>
            </p:extLst>
          </p:nvPr>
        </p:nvGraphicFramePr>
        <p:xfrm>
          <a:off x="366527" y="5017762"/>
          <a:ext cx="495883" cy="879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7" imgW="1229974" imgH="2180631" progId="Photoshop.Image.13">
                  <p:embed/>
                </p:oleObj>
              </mc:Choice>
              <mc:Fallback>
                <p:oleObj name="Image" r:id="rId7" imgW="1229974" imgH="2180631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6527" y="5017762"/>
                        <a:ext cx="495883" cy="879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09700E8A-B629-4914-8952-E3E387E892E8}"/>
              </a:ext>
            </a:extLst>
          </p:cNvPr>
          <p:cNvSpPr/>
          <p:nvPr/>
        </p:nvSpPr>
        <p:spPr>
          <a:xfrm>
            <a:off x="713875" y="4993704"/>
            <a:ext cx="3374430" cy="83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700" dirty="0">
                <a:solidFill>
                  <a:schemeClr val="bg1"/>
                </a:solidFill>
                <a:latin typeface="Bio Sans" panose="020B0506020202040204" pitchFamily="34" charset="0"/>
                <a:cs typeface="Archivo" pitchFamily="2" charset="0"/>
              </a:rPr>
              <a:t>Call Us : 303-517-5066 </a:t>
            </a:r>
          </a:p>
          <a:p>
            <a:pPr>
              <a:lnSpc>
                <a:spcPct val="150000"/>
              </a:lnSpc>
            </a:pPr>
            <a:r>
              <a:rPr lang="en-IN" sz="1700" dirty="0">
                <a:solidFill>
                  <a:schemeClr val="bg1"/>
                </a:solidFill>
                <a:latin typeface="Bio Sans" panose="020B0506020202040204" pitchFamily="34" charset="0"/>
                <a:cs typeface="Archivo" pitchFamily="2" charset="0"/>
              </a:rPr>
              <a:t>info@jfrancomarketing.com</a:t>
            </a:r>
          </a:p>
        </p:txBody>
      </p:sp>
    </p:spTree>
    <p:extLst>
      <p:ext uri="{BB962C8B-B14F-4D97-AF65-F5344CB8AC3E}">
        <p14:creationId xmlns:p14="http://schemas.microsoft.com/office/powerpoint/2010/main" val="2107679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626</Words>
  <Application>Microsoft Office PowerPoint</Application>
  <PresentationFormat>Widescreen</PresentationFormat>
  <Paragraphs>141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Archivo</vt:lpstr>
      <vt:lpstr>Arial</vt:lpstr>
      <vt:lpstr>Bio Sans</vt:lpstr>
      <vt:lpstr>Bio Sans Bold</vt:lpstr>
      <vt:lpstr>BioSans-SemiBold</vt:lpstr>
      <vt:lpstr>Calibri</vt:lpstr>
      <vt:lpstr>Calibri Light</vt:lpstr>
      <vt:lpstr>Office Theme</vt:lpstr>
      <vt:lpstr>Image</vt:lpstr>
      <vt:lpstr>PowerPoint Presentation</vt:lpstr>
      <vt:lpstr>THE PROBLEM</vt:lpstr>
      <vt:lpstr>OUR SOLUTION</vt:lpstr>
      <vt:lpstr>WHY IT WORKS</vt:lpstr>
      <vt:lpstr>REAL RESULTS </vt:lpstr>
      <vt:lpstr>DEALER VALUE</vt:lpstr>
      <vt:lpstr>WHAT MAKES US DIFFERENT</vt:lpstr>
      <vt:lpstr>LET’S GET STARTED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John Franco</cp:lastModifiedBy>
  <cp:revision>55</cp:revision>
  <dcterms:created xsi:type="dcterms:W3CDTF">2025-09-25T14:19:26Z</dcterms:created>
  <dcterms:modified xsi:type="dcterms:W3CDTF">2025-10-27T17:25:35Z</dcterms:modified>
</cp:coreProperties>
</file>