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76" r:id="rId3"/>
    <p:sldId id="261" r:id="rId4"/>
    <p:sldId id="263" r:id="rId5"/>
    <p:sldId id="272" r:id="rId6"/>
    <p:sldId id="274" r:id="rId7"/>
    <p:sldId id="264" r:id="rId8"/>
    <p:sldId id="275" r:id="rId9"/>
    <p:sldId id="266" r:id="rId10"/>
    <p:sldId id="269" r:id="rId11"/>
    <p:sldId id="267" r:id="rId12"/>
    <p:sldId id="271" r:id="rId13"/>
    <p:sldId id="277" r:id="rId14"/>
    <p:sldId id="278" r:id="rId15"/>
    <p:sldId id="270" r:id="rId16"/>
  </p:sldIdLst>
  <p:sldSz cx="12192000" cy="6858000"/>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53"/>
    <p:restoredTop sz="94703"/>
  </p:normalViewPr>
  <p:slideViewPr>
    <p:cSldViewPr snapToGrid="0">
      <p:cViewPr>
        <p:scale>
          <a:sx n="109" d="100"/>
          <a:sy n="109" d="100"/>
        </p:scale>
        <p:origin x="824" y="5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80433-2D91-B89F-C190-FBAC5B1B2B5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BE"/>
          </a:p>
        </p:txBody>
      </p:sp>
      <p:sp>
        <p:nvSpPr>
          <p:cNvPr id="3" name="Subtitle 2">
            <a:extLst>
              <a:ext uri="{FF2B5EF4-FFF2-40B4-BE49-F238E27FC236}">
                <a16:creationId xmlns:a16="http://schemas.microsoft.com/office/drawing/2014/main" id="{39430100-A1FE-2DED-13C0-D3657232E8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4" name="Date Placeholder 3">
            <a:extLst>
              <a:ext uri="{FF2B5EF4-FFF2-40B4-BE49-F238E27FC236}">
                <a16:creationId xmlns:a16="http://schemas.microsoft.com/office/drawing/2014/main" id="{3F6C10CA-F8A7-7622-EC6A-840CD8D5E938}"/>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5" name="Footer Placeholder 4">
            <a:extLst>
              <a:ext uri="{FF2B5EF4-FFF2-40B4-BE49-F238E27FC236}">
                <a16:creationId xmlns:a16="http://schemas.microsoft.com/office/drawing/2014/main" id="{E4C1213B-2E6D-06DA-E7C0-0C53F9E95F9A}"/>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80297A3E-FDB0-3B6F-7778-37A1C9BA6080}"/>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796358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44142-8DE3-517D-DBF9-1C0BFF6E12DF}"/>
              </a:ext>
            </a:extLst>
          </p:cNvPr>
          <p:cNvSpPr>
            <a:spLocks noGrp="1"/>
          </p:cNvSpPr>
          <p:nvPr>
            <p:ph type="title"/>
          </p:nvPr>
        </p:nvSpPr>
        <p:spPr/>
        <p:txBody>
          <a:bodyPr/>
          <a:lstStyle/>
          <a:p>
            <a:r>
              <a:rPr lang="en-GB"/>
              <a:t>Click to edit Master title style</a:t>
            </a:r>
            <a:endParaRPr lang="en-BE"/>
          </a:p>
        </p:txBody>
      </p:sp>
      <p:sp>
        <p:nvSpPr>
          <p:cNvPr id="3" name="Vertical Text Placeholder 2">
            <a:extLst>
              <a:ext uri="{FF2B5EF4-FFF2-40B4-BE49-F238E27FC236}">
                <a16:creationId xmlns:a16="http://schemas.microsoft.com/office/drawing/2014/main" id="{C36993A5-0B76-DCA6-9B82-D9C335ED381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Date Placeholder 3">
            <a:extLst>
              <a:ext uri="{FF2B5EF4-FFF2-40B4-BE49-F238E27FC236}">
                <a16:creationId xmlns:a16="http://schemas.microsoft.com/office/drawing/2014/main" id="{346F3498-0853-D0D5-FF99-65D0D532B528}"/>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5" name="Footer Placeholder 4">
            <a:extLst>
              <a:ext uri="{FF2B5EF4-FFF2-40B4-BE49-F238E27FC236}">
                <a16:creationId xmlns:a16="http://schemas.microsoft.com/office/drawing/2014/main" id="{11090D8F-621A-D1CF-5285-FAE4E056B6E8}"/>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9851CFC2-9E67-5DA4-53DE-F6AC9AF5F712}"/>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4166357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682522D-3318-42EF-41B2-0D95CD3D800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BE"/>
          </a:p>
        </p:txBody>
      </p:sp>
      <p:sp>
        <p:nvSpPr>
          <p:cNvPr id="3" name="Vertical Text Placeholder 2">
            <a:extLst>
              <a:ext uri="{FF2B5EF4-FFF2-40B4-BE49-F238E27FC236}">
                <a16:creationId xmlns:a16="http://schemas.microsoft.com/office/drawing/2014/main" id="{CD3F8555-6111-A06C-B2B3-9B01CD2F8F9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Date Placeholder 3">
            <a:extLst>
              <a:ext uri="{FF2B5EF4-FFF2-40B4-BE49-F238E27FC236}">
                <a16:creationId xmlns:a16="http://schemas.microsoft.com/office/drawing/2014/main" id="{FCA516F3-DE6A-5CDC-E86B-74449CA05413}"/>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5" name="Footer Placeholder 4">
            <a:extLst>
              <a:ext uri="{FF2B5EF4-FFF2-40B4-BE49-F238E27FC236}">
                <a16:creationId xmlns:a16="http://schemas.microsoft.com/office/drawing/2014/main" id="{5B02B669-7122-66A1-CF05-2CE74983EDAF}"/>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2DCF8423-7DB7-F524-1ED7-5EC296ACB7D7}"/>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3686858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285D0-D466-5DD5-2A44-C54517F61D83}"/>
              </a:ext>
            </a:extLst>
          </p:cNvPr>
          <p:cNvSpPr>
            <a:spLocks noGrp="1"/>
          </p:cNvSpPr>
          <p:nvPr>
            <p:ph type="title"/>
          </p:nvPr>
        </p:nvSpPr>
        <p:spPr/>
        <p:txBody>
          <a:bodyPr/>
          <a:lstStyle/>
          <a:p>
            <a:r>
              <a:rPr lang="en-GB"/>
              <a:t>Click to edit Master title style</a:t>
            </a:r>
            <a:endParaRPr lang="en-BE"/>
          </a:p>
        </p:txBody>
      </p:sp>
      <p:sp>
        <p:nvSpPr>
          <p:cNvPr id="3" name="Content Placeholder 2">
            <a:extLst>
              <a:ext uri="{FF2B5EF4-FFF2-40B4-BE49-F238E27FC236}">
                <a16:creationId xmlns:a16="http://schemas.microsoft.com/office/drawing/2014/main" id="{AAF8F665-CA57-F338-0303-F8A341A0F9E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Date Placeholder 3">
            <a:extLst>
              <a:ext uri="{FF2B5EF4-FFF2-40B4-BE49-F238E27FC236}">
                <a16:creationId xmlns:a16="http://schemas.microsoft.com/office/drawing/2014/main" id="{85345DC3-B93B-1756-A567-E72AD5504302}"/>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5" name="Footer Placeholder 4">
            <a:extLst>
              <a:ext uri="{FF2B5EF4-FFF2-40B4-BE49-F238E27FC236}">
                <a16:creationId xmlns:a16="http://schemas.microsoft.com/office/drawing/2014/main" id="{7BB67E98-91D0-8A18-605A-80EFDD454C05}"/>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1723E335-EBC6-5060-1AB9-507E5A7438BE}"/>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2712299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BB76E-9EBF-EED6-C30A-6D6237BBCAB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BE"/>
          </a:p>
        </p:txBody>
      </p:sp>
      <p:sp>
        <p:nvSpPr>
          <p:cNvPr id="3" name="Text Placeholder 2">
            <a:extLst>
              <a:ext uri="{FF2B5EF4-FFF2-40B4-BE49-F238E27FC236}">
                <a16:creationId xmlns:a16="http://schemas.microsoft.com/office/drawing/2014/main" id="{895A6B08-5A64-AB93-2631-97DE3F6BD41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B0DDB92-200E-465F-282C-28C49EBB97FC}"/>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5" name="Footer Placeholder 4">
            <a:extLst>
              <a:ext uri="{FF2B5EF4-FFF2-40B4-BE49-F238E27FC236}">
                <a16:creationId xmlns:a16="http://schemas.microsoft.com/office/drawing/2014/main" id="{48F9F6C6-6B54-2059-152E-3BC1B8FEE906}"/>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16F1C0D0-3316-6463-CC3C-DA1C95AABC80}"/>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3142488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FE5E8-4D38-1047-4F18-2E4D67866587}"/>
              </a:ext>
            </a:extLst>
          </p:cNvPr>
          <p:cNvSpPr>
            <a:spLocks noGrp="1"/>
          </p:cNvSpPr>
          <p:nvPr>
            <p:ph type="title"/>
          </p:nvPr>
        </p:nvSpPr>
        <p:spPr/>
        <p:txBody>
          <a:bodyPr/>
          <a:lstStyle/>
          <a:p>
            <a:r>
              <a:rPr lang="en-GB"/>
              <a:t>Click to edit Master title style</a:t>
            </a:r>
            <a:endParaRPr lang="en-BE"/>
          </a:p>
        </p:txBody>
      </p:sp>
      <p:sp>
        <p:nvSpPr>
          <p:cNvPr id="3" name="Content Placeholder 2">
            <a:extLst>
              <a:ext uri="{FF2B5EF4-FFF2-40B4-BE49-F238E27FC236}">
                <a16:creationId xmlns:a16="http://schemas.microsoft.com/office/drawing/2014/main" id="{F8E6C4F2-E89D-6382-A2AF-D80C376AE84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Content Placeholder 3">
            <a:extLst>
              <a:ext uri="{FF2B5EF4-FFF2-40B4-BE49-F238E27FC236}">
                <a16:creationId xmlns:a16="http://schemas.microsoft.com/office/drawing/2014/main" id="{E47FB086-07EE-912A-3BFB-4E7A83D71CA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5" name="Date Placeholder 4">
            <a:extLst>
              <a:ext uri="{FF2B5EF4-FFF2-40B4-BE49-F238E27FC236}">
                <a16:creationId xmlns:a16="http://schemas.microsoft.com/office/drawing/2014/main" id="{59C7F114-5373-5DC5-4E5B-9A2AA4E6227E}"/>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6" name="Footer Placeholder 5">
            <a:extLst>
              <a:ext uri="{FF2B5EF4-FFF2-40B4-BE49-F238E27FC236}">
                <a16:creationId xmlns:a16="http://schemas.microsoft.com/office/drawing/2014/main" id="{E18E54B9-1DB7-82FA-F80F-85DACAEC2691}"/>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812E5A6E-81AD-90B0-AEBC-FAD38C7AE853}"/>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1372634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1F457-AB13-5457-CCC6-FB98BF81747A}"/>
              </a:ext>
            </a:extLst>
          </p:cNvPr>
          <p:cNvSpPr>
            <a:spLocks noGrp="1"/>
          </p:cNvSpPr>
          <p:nvPr>
            <p:ph type="title"/>
          </p:nvPr>
        </p:nvSpPr>
        <p:spPr>
          <a:xfrm>
            <a:off x="839788" y="365125"/>
            <a:ext cx="10515600" cy="1325563"/>
          </a:xfrm>
        </p:spPr>
        <p:txBody>
          <a:bodyPr/>
          <a:lstStyle/>
          <a:p>
            <a:r>
              <a:rPr lang="en-GB"/>
              <a:t>Click to edit Master title style</a:t>
            </a:r>
            <a:endParaRPr lang="en-BE"/>
          </a:p>
        </p:txBody>
      </p:sp>
      <p:sp>
        <p:nvSpPr>
          <p:cNvPr id="3" name="Text Placeholder 2">
            <a:extLst>
              <a:ext uri="{FF2B5EF4-FFF2-40B4-BE49-F238E27FC236}">
                <a16:creationId xmlns:a16="http://schemas.microsoft.com/office/drawing/2014/main" id="{EB62A4E2-C9EA-973A-2EE5-54A065C03A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52B071B-A207-32AA-610B-0B9E8CEC9F5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5" name="Text Placeholder 4">
            <a:extLst>
              <a:ext uri="{FF2B5EF4-FFF2-40B4-BE49-F238E27FC236}">
                <a16:creationId xmlns:a16="http://schemas.microsoft.com/office/drawing/2014/main" id="{FB2869DB-6917-0B82-27E3-0DEE26CD26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0A88B67-DF42-C773-B933-35A0139B383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7" name="Date Placeholder 6">
            <a:extLst>
              <a:ext uri="{FF2B5EF4-FFF2-40B4-BE49-F238E27FC236}">
                <a16:creationId xmlns:a16="http://schemas.microsoft.com/office/drawing/2014/main" id="{4973291F-A0F0-7262-959D-6E7B9289AED3}"/>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8" name="Footer Placeholder 7">
            <a:extLst>
              <a:ext uri="{FF2B5EF4-FFF2-40B4-BE49-F238E27FC236}">
                <a16:creationId xmlns:a16="http://schemas.microsoft.com/office/drawing/2014/main" id="{019C558A-E039-1F92-75D6-B76DA80570DD}"/>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D1AE499A-AB4B-0A30-FA75-D34A2A20022E}"/>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2539204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4165B-A928-F367-CC6B-4586D7894703}"/>
              </a:ext>
            </a:extLst>
          </p:cNvPr>
          <p:cNvSpPr>
            <a:spLocks noGrp="1"/>
          </p:cNvSpPr>
          <p:nvPr>
            <p:ph type="title"/>
          </p:nvPr>
        </p:nvSpPr>
        <p:spPr/>
        <p:txBody>
          <a:bodyPr/>
          <a:lstStyle/>
          <a:p>
            <a:r>
              <a:rPr lang="en-GB"/>
              <a:t>Click to edit Master title style</a:t>
            </a:r>
            <a:endParaRPr lang="en-BE"/>
          </a:p>
        </p:txBody>
      </p:sp>
      <p:sp>
        <p:nvSpPr>
          <p:cNvPr id="3" name="Date Placeholder 2">
            <a:extLst>
              <a:ext uri="{FF2B5EF4-FFF2-40B4-BE49-F238E27FC236}">
                <a16:creationId xmlns:a16="http://schemas.microsoft.com/office/drawing/2014/main" id="{AAA61B29-D146-23AA-3BBA-960057B7839D}"/>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4" name="Footer Placeholder 3">
            <a:extLst>
              <a:ext uri="{FF2B5EF4-FFF2-40B4-BE49-F238E27FC236}">
                <a16:creationId xmlns:a16="http://schemas.microsoft.com/office/drawing/2014/main" id="{0A3B86B4-C950-64B1-E62C-3CEA4EB67726}"/>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4395D837-EC2C-24E9-B2F7-D81E7AD511EE}"/>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1166034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CFC487-F767-143D-6001-E4D35BC3C4ED}"/>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3" name="Footer Placeholder 2">
            <a:extLst>
              <a:ext uri="{FF2B5EF4-FFF2-40B4-BE49-F238E27FC236}">
                <a16:creationId xmlns:a16="http://schemas.microsoft.com/office/drawing/2014/main" id="{18E37F39-6DE9-9971-9527-F489D1C4C07D}"/>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DA399E85-BD98-273C-1CAA-98575515392E}"/>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4065861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E738F-2F77-04AC-011D-F9539091611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C1837050-A21F-0145-7B12-1F5E55EBD6E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Text Placeholder 3">
            <a:extLst>
              <a:ext uri="{FF2B5EF4-FFF2-40B4-BE49-F238E27FC236}">
                <a16:creationId xmlns:a16="http://schemas.microsoft.com/office/drawing/2014/main" id="{B6409BB9-0CC1-1F73-37AA-272BCFBDE4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B5D2B6F-D1F3-857A-5A3F-BBD3CABADFC4}"/>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6" name="Footer Placeholder 5">
            <a:extLst>
              <a:ext uri="{FF2B5EF4-FFF2-40B4-BE49-F238E27FC236}">
                <a16:creationId xmlns:a16="http://schemas.microsoft.com/office/drawing/2014/main" id="{98600627-4DAA-BDB5-3188-ADDAB1E18E5B}"/>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74D0EEEB-8DF4-0D2E-D43B-9A440A3AE9BA}"/>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1136521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9BA8B-4320-EC23-93EF-5DEEC16C3D6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BE"/>
          </a:p>
        </p:txBody>
      </p:sp>
      <p:sp>
        <p:nvSpPr>
          <p:cNvPr id="3" name="Picture Placeholder 2">
            <a:extLst>
              <a:ext uri="{FF2B5EF4-FFF2-40B4-BE49-F238E27FC236}">
                <a16:creationId xmlns:a16="http://schemas.microsoft.com/office/drawing/2014/main" id="{29344C4D-8E53-A3E8-4CBB-40C47CA296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DB78FCEE-07B5-974C-2A5D-4E3ECF3500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3106B92-E690-4550-D7A5-49F6B66C8459}"/>
              </a:ext>
            </a:extLst>
          </p:cNvPr>
          <p:cNvSpPr>
            <a:spLocks noGrp="1"/>
          </p:cNvSpPr>
          <p:nvPr>
            <p:ph type="dt" sz="half" idx="10"/>
          </p:nvPr>
        </p:nvSpPr>
        <p:spPr/>
        <p:txBody>
          <a:bodyPr/>
          <a:lstStyle/>
          <a:p>
            <a:fld id="{2B79B495-E200-E44B-A566-A7D24CF552F7}" type="datetimeFigureOut">
              <a:rPr lang="en-BE" smtClean="0"/>
              <a:t>03/11/2025</a:t>
            </a:fld>
            <a:endParaRPr lang="en-BE"/>
          </a:p>
        </p:txBody>
      </p:sp>
      <p:sp>
        <p:nvSpPr>
          <p:cNvPr id="6" name="Footer Placeholder 5">
            <a:extLst>
              <a:ext uri="{FF2B5EF4-FFF2-40B4-BE49-F238E27FC236}">
                <a16:creationId xmlns:a16="http://schemas.microsoft.com/office/drawing/2014/main" id="{CF39B83D-6D56-468A-788A-7C3422E77C67}"/>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339B7BF1-DDB1-066B-F2F0-4787C1020DB8}"/>
              </a:ext>
            </a:extLst>
          </p:cNvPr>
          <p:cNvSpPr>
            <a:spLocks noGrp="1"/>
          </p:cNvSpPr>
          <p:nvPr>
            <p:ph type="sldNum" sz="quarter" idx="12"/>
          </p:nvPr>
        </p:nvSpPr>
        <p:spPr/>
        <p:txBody>
          <a:bodyPr/>
          <a:lstStyle/>
          <a:p>
            <a:fld id="{769E7DE6-5B9B-004F-9D9D-B7717244E5E4}" type="slidenum">
              <a:rPr lang="en-BE" smtClean="0"/>
              <a:t>‹#›</a:t>
            </a:fld>
            <a:endParaRPr lang="en-BE"/>
          </a:p>
        </p:txBody>
      </p:sp>
    </p:spTree>
    <p:extLst>
      <p:ext uri="{BB962C8B-B14F-4D97-AF65-F5344CB8AC3E}">
        <p14:creationId xmlns:p14="http://schemas.microsoft.com/office/powerpoint/2010/main" val="3015186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231656-578D-350C-F16F-61BF732FBF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BE"/>
          </a:p>
        </p:txBody>
      </p:sp>
      <p:sp>
        <p:nvSpPr>
          <p:cNvPr id="3" name="Text Placeholder 2">
            <a:extLst>
              <a:ext uri="{FF2B5EF4-FFF2-40B4-BE49-F238E27FC236}">
                <a16:creationId xmlns:a16="http://schemas.microsoft.com/office/drawing/2014/main" id="{8F257F99-DA69-1750-079A-D0255C41F9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Date Placeholder 3">
            <a:extLst>
              <a:ext uri="{FF2B5EF4-FFF2-40B4-BE49-F238E27FC236}">
                <a16:creationId xmlns:a16="http://schemas.microsoft.com/office/drawing/2014/main" id="{637297C5-E1B8-DFCC-859A-CD18D35438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B79B495-E200-E44B-A566-A7D24CF552F7}" type="datetimeFigureOut">
              <a:rPr lang="en-BE" smtClean="0"/>
              <a:t>03/11/2025</a:t>
            </a:fld>
            <a:endParaRPr lang="en-BE"/>
          </a:p>
        </p:txBody>
      </p:sp>
      <p:sp>
        <p:nvSpPr>
          <p:cNvPr id="5" name="Footer Placeholder 4">
            <a:extLst>
              <a:ext uri="{FF2B5EF4-FFF2-40B4-BE49-F238E27FC236}">
                <a16:creationId xmlns:a16="http://schemas.microsoft.com/office/drawing/2014/main" id="{816B2790-5FF4-75BD-D586-86C90FEDF7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BE"/>
          </a:p>
        </p:txBody>
      </p:sp>
      <p:sp>
        <p:nvSpPr>
          <p:cNvPr id="6" name="Slide Number Placeholder 5">
            <a:extLst>
              <a:ext uri="{FF2B5EF4-FFF2-40B4-BE49-F238E27FC236}">
                <a16:creationId xmlns:a16="http://schemas.microsoft.com/office/drawing/2014/main" id="{AA39268F-9A9D-2391-3948-82BC88A37C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9E7DE6-5B9B-004F-9D9D-B7717244E5E4}" type="slidenum">
              <a:rPr lang="en-BE" smtClean="0"/>
              <a:t>‹#›</a:t>
            </a:fld>
            <a:endParaRPr lang="en-BE"/>
          </a:p>
        </p:txBody>
      </p:sp>
    </p:spTree>
    <p:extLst>
      <p:ext uri="{BB962C8B-B14F-4D97-AF65-F5344CB8AC3E}">
        <p14:creationId xmlns:p14="http://schemas.microsoft.com/office/powerpoint/2010/main" val="16706071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two brochures with solar panels&#10;&#10;Description automatically generated">
            <a:extLst>
              <a:ext uri="{FF2B5EF4-FFF2-40B4-BE49-F238E27FC236}">
                <a16:creationId xmlns:a16="http://schemas.microsoft.com/office/drawing/2014/main" id="{4C79D928-489F-FE95-FC33-485B3A46BDD6}"/>
              </a:ext>
            </a:extLst>
          </p:cNvPr>
          <p:cNvPicPr>
            <a:picLocks noChangeAspect="1"/>
          </p:cNvPicPr>
          <p:nvPr/>
        </p:nvPicPr>
        <p:blipFill>
          <a:blip r:embed="rId2"/>
          <a:stretch>
            <a:fillRect/>
          </a:stretch>
        </p:blipFill>
        <p:spPr>
          <a:xfrm>
            <a:off x="1192486" y="0"/>
            <a:ext cx="9753809" cy="6820786"/>
          </a:xfrm>
          <a:prstGeom prst="rect">
            <a:avLst/>
          </a:prstGeom>
        </p:spPr>
      </p:pic>
      <p:sp>
        <p:nvSpPr>
          <p:cNvPr id="6" name="Oval 5">
            <a:extLst>
              <a:ext uri="{FF2B5EF4-FFF2-40B4-BE49-F238E27FC236}">
                <a16:creationId xmlns:a16="http://schemas.microsoft.com/office/drawing/2014/main" id="{55E3FE91-1161-079A-F357-FCFE4A72AF98}"/>
              </a:ext>
            </a:extLst>
          </p:cNvPr>
          <p:cNvSpPr/>
          <p:nvPr/>
        </p:nvSpPr>
        <p:spPr>
          <a:xfrm>
            <a:off x="1508166" y="4120738"/>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1</a:t>
            </a:r>
          </a:p>
        </p:txBody>
      </p:sp>
      <p:sp>
        <p:nvSpPr>
          <p:cNvPr id="7" name="Oval 6">
            <a:extLst>
              <a:ext uri="{FF2B5EF4-FFF2-40B4-BE49-F238E27FC236}">
                <a16:creationId xmlns:a16="http://schemas.microsoft.com/office/drawing/2014/main" id="{7826AD0E-4FAA-66E0-ED79-5C97E43EFAC3}"/>
              </a:ext>
            </a:extLst>
          </p:cNvPr>
          <p:cNvSpPr/>
          <p:nvPr/>
        </p:nvSpPr>
        <p:spPr>
          <a:xfrm>
            <a:off x="6850083" y="4120738"/>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2</a:t>
            </a:r>
          </a:p>
        </p:txBody>
      </p:sp>
      <p:sp>
        <p:nvSpPr>
          <p:cNvPr id="8" name="Oval 7">
            <a:extLst>
              <a:ext uri="{FF2B5EF4-FFF2-40B4-BE49-F238E27FC236}">
                <a16:creationId xmlns:a16="http://schemas.microsoft.com/office/drawing/2014/main" id="{BCE2FF55-A5A4-AF36-5E92-AEB76B54696A}"/>
              </a:ext>
            </a:extLst>
          </p:cNvPr>
          <p:cNvSpPr/>
          <p:nvPr/>
        </p:nvSpPr>
        <p:spPr>
          <a:xfrm>
            <a:off x="3879273" y="5282541"/>
            <a:ext cx="1203366"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3 or 7</a:t>
            </a:r>
          </a:p>
        </p:txBody>
      </p:sp>
      <p:sp>
        <p:nvSpPr>
          <p:cNvPr id="9" name="Oval 8">
            <a:extLst>
              <a:ext uri="{FF2B5EF4-FFF2-40B4-BE49-F238E27FC236}">
                <a16:creationId xmlns:a16="http://schemas.microsoft.com/office/drawing/2014/main" id="{C92B1A45-DDDD-5338-6C80-BF32B4F95D2D}"/>
              </a:ext>
            </a:extLst>
          </p:cNvPr>
          <p:cNvSpPr/>
          <p:nvPr/>
        </p:nvSpPr>
        <p:spPr>
          <a:xfrm>
            <a:off x="8094023" y="805729"/>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4</a:t>
            </a:r>
          </a:p>
        </p:txBody>
      </p:sp>
      <p:sp>
        <p:nvSpPr>
          <p:cNvPr id="10" name="Oval 9">
            <a:extLst>
              <a:ext uri="{FF2B5EF4-FFF2-40B4-BE49-F238E27FC236}">
                <a16:creationId xmlns:a16="http://schemas.microsoft.com/office/drawing/2014/main" id="{57293E69-A800-12E1-2606-46841D4FB1F7}"/>
              </a:ext>
            </a:extLst>
          </p:cNvPr>
          <p:cNvSpPr/>
          <p:nvPr/>
        </p:nvSpPr>
        <p:spPr>
          <a:xfrm>
            <a:off x="4153394" y="3410393"/>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5</a:t>
            </a:r>
          </a:p>
        </p:txBody>
      </p:sp>
      <p:sp>
        <p:nvSpPr>
          <p:cNvPr id="11" name="Oval 10">
            <a:extLst>
              <a:ext uri="{FF2B5EF4-FFF2-40B4-BE49-F238E27FC236}">
                <a16:creationId xmlns:a16="http://schemas.microsoft.com/office/drawing/2014/main" id="{FAB290B5-D1B4-7DFD-AC30-14C921F40ED4}"/>
              </a:ext>
            </a:extLst>
          </p:cNvPr>
          <p:cNvSpPr/>
          <p:nvPr/>
        </p:nvSpPr>
        <p:spPr>
          <a:xfrm>
            <a:off x="7973291" y="2561297"/>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6</a:t>
            </a:r>
          </a:p>
        </p:txBody>
      </p:sp>
      <p:sp>
        <p:nvSpPr>
          <p:cNvPr id="12" name="Oval 11">
            <a:extLst>
              <a:ext uri="{FF2B5EF4-FFF2-40B4-BE49-F238E27FC236}">
                <a16:creationId xmlns:a16="http://schemas.microsoft.com/office/drawing/2014/main" id="{CE672F2D-3E39-DAC6-F893-780C7B6B803B}"/>
              </a:ext>
            </a:extLst>
          </p:cNvPr>
          <p:cNvSpPr/>
          <p:nvPr/>
        </p:nvSpPr>
        <p:spPr>
          <a:xfrm>
            <a:off x="9329056" y="5282541"/>
            <a:ext cx="1203366"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7 or 3</a:t>
            </a:r>
          </a:p>
        </p:txBody>
      </p:sp>
      <p:sp>
        <p:nvSpPr>
          <p:cNvPr id="3" name="Oval 2">
            <a:extLst>
              <a:ext uri="{FF2B5EF4-FFF2-40B4-BE49-F238E27FC236}">
                <a16:creationId xmlns:a16="http://schemas.microsoft.com/office/drawing/2014/main" id="{BEB38EFA-C706-660A-C2E1-D74DDBA85513}"/>
              </a:ext>
            </a:extLst>
          </p:cNvPr>
          <p:cNvSpPr/>
          <p:nvPr/>
        </p:nvSpPr>
        <p:spPr>
          <a:xfrm>
            <a:off x="9565092" y="4058992"/>
            <a:ext cx="731293"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2.1</a:t>
            </a:r>
          </a:p>
        </p:txBody>
      </p:sp>
      <p:sp>
        <p:nvSpPr>
          <p:cNvPr id="4" name="Oval 3">
            <a:extLst>
              <a:ext uri="{FF2B5EF4-FFF2-40B4-BE49-F238E27FC236}">
                <a16:creationId xmlns:a16="http://schemas.microsoft.com/office/drawing/2014/main" id="{6F2CFE65-B23B-70C0-C026-10D1ECD5205A}"/>
              </a:ext>
            </a:extLst>
          </p:cNvPr>
          <p:cNvSpPr/>
          <p:nvPr/>
        </p:nvSpPr>
        <p:spPr>
          <a:xfrm>
            <a:off x="3838698" y="1697183"/>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8</a:t>
            </a:r>
          </a:p>
        </p:txBody>
      </p:sp>
    </p:spTree>
    <p:extLst>
      <p:ext uri="{BB962C8B-B14F-4D97-AF65-F5344CB8AC3E}">
        <p14:creationId xmlns:p14="http://schemas.microsoft.com/office/powerpoint/2010/main" val="338788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endParaRPr lang="en-GB" sz="1200" dirty="0">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r>
              <a:rPr lang="en-GB" sz="1200" dirty="0">
                <a:effectLst/>
                <a:latin typeface="Palatino Linotype" panose="02040502050505030304" pitchFamily="18" charset="0"/>
                <a:ea typeface="Times New Roman" panose="02020603050405020304" pitchFamily="18" charset="0"/>
                <a:cs typeface="Times New Roman" panose="02020603050405020304" pitchFamily="18" charset="0"/>
              </a:rPr>
              <a:t>- </a:t>
            </a:r>
          </a:p>
        </p:txBody>
      </p:sp>
      <p:sp>
        <p:nvSpPr>
          <p:cNvPr id="2" name="Oval 1">
            <a:extLst>
              <a:ext uri="{FF2B5EF4-FFF2-40B4-BE49-F238E27FC236}">
                <a16:creationId xmlns:a16="http://schemas.microsoft.com/office/drawing/2014/main" id="{485DE4D7-8B9D-F945-3C17-4120845F139C}"/>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6</a:t>
            </a:r>
          </a:p>
        </p:txBody>
      </p:sp>
      <p:graphicFrame>
        <p:nvGraphicFramePr>
          <p:cNvPr id="4" name="Table 3">
            <a:extLst>
              <a:ext uri="{FF2B5EF4-FFF2-40B4-BE49-F238E27FC236}">
                <a16:creationId xmlns:a16="http://schemas.microsoft.com/office/drawing/2014/main" id="{004C2569-6C69-5100-9EC1-5D92D276CCD7}"/>
              </a:ext>
            </a:extLst>
          </p:cNvPr>
          <p:cNvGraphicFramePr>
            <a:graphicFrameLocks noGrp="1"/>
          </p:cNvGraphicFramePr>
          <p:nvPr>
            <p:extLst>
              <p:ext uri="{D42A27DB-BD31-4B8C-83A1-F6EECF244321}">
                <p14:modId xmlns:p14="http://schemas.microsoft.com/office/powerpoint/2010/main" val="2713727807"/>
              </p:ext>
            </p:extLst>
          </p:nvPr>
        </p:nvGraphicFramePr>
        <p:xfrm>
          <a:off x="838200" y="1143000"/>
          <a:ext cx="10515600" cy="4846320"/>
        </p:xfrm>
        <a:graphic>
          <a:graphicData uri="http://schemas.openxmlformats.org/drawingml/2006/table">
            <a:tbl>
              <a:tblPr/>
              <a:tblGrid>
                <a:gridCol w="5257800">
                  <a:extLst>
                    <a:ext uri="{9D8B030D-6E8A-4147-A177-3AD203B41FA5}">
                      <a16:colId xmlns:a16="http://schemas.microsoft.com/office/drawing/2014/main" val="4274560323"/>
                    </a:ext>
                  </a:extLst>
                </a:gridCol>
                <a:gridCol w="5257800">
                  <a:extLst>
                    <a:ext uri="{9D8B030D-6E8A-4147-A177-3AD203B41FA5}">
                      <a16:colId xmlns:a16="http://schemas.microsoft.com/office/drawing/2014/main" val="2170119540"/>
                    </a:ext>
                  </a:extLst>
                </a:gridCol>
              </a:tblGrid>
              <a:tr h="0">
                <a:tc>
                  <a:txBody>
                    <a:bodyPr/>
                    <a:lstStyle/>
                    <a:p>
                      <a:endParaRPr lang="en-GB" dirty="0"/>
                    </a:p>
                  </a:txBody>
                  <a:tcPr anchor="ctr">
                    <a:lnL>
                      <a:noFill/>
                    </a:lnL>
                    <a:lnR>
                      <a:noFill/>
                    </a:lnR>
                    <a:lnT>
                      <a:noFill/>
                    </a:lnT>
                    <a:lnB>
                      <a:noFill/>
                    </a:lnB>
                    <a:noFill/>
                  </a:tcPr>
                </a:tc>
                <a:tc>
                  <a:txBody>
                    <a:bodyPr/>
                    <a:lstStyle/>
                    <a:p>
                      <a:endParaRPr lang="en-GB" dirty="0"/>
                    </a:p>
                  </a:txBody>
                  <a:tcPr anchor="ctr">
                    <a:lnL>
                      <a:noFill/>
                    </a:lnL>
                    <a:lnR>
                      <a:noFill/>
                    </a:lnR>
                    <a:lnT>
                      <a:noFill/>
                    </a:lnT>
                    <a:lnB>
                      <a:noFill/>
                    </a:lnB>
                    <a:noFill/>
                  </a:tcPr>
                </a:tc>
                <a:extLst>
                  <a:ext uri="{0D108BD9-81ED-4DB2-BD59-A6C34878D82A}">
                    <a16:rowId xmlns:a16="http://schemas.microsoft.com/office/drawing/2014/main" val="1405839766"/>
                  </a:ext>
                </a:extLst>
              </a:tr>
              <a:tr h="0">
                <a:tc>
                  <a:txBody>
                    <a:bodyPr/>
                    <a:lstStyle/>
                    <a:p>
                      <a:r>
                        <a:rPr lang="en-GB" dirty="0"/>
                        <a:t>Cut your energy costs, for good.</a:t>
                      </a:r>
                      <a:endParaRPr lang="en-GB" b="1" dirty="0"/>
                    </a:p>
                  </a:txBody>
                  <a:tcPr anchor="ctr">
                    <a:lnL>
                      <a:noFill/>
                    </a:lnL>
                    <a:lnR>
                      <a:noFill/>
                    </a:lnR>
                    <a:lnT>
                      <a:noFill/>
                    </a:lnT>
                    <a:lnB>
                      <a:noFill/>
                    </a:lnB>
                    <a:noFill/>
                  </a:tcPr>
                </a:tc>
                <a:tc>
                  <a:txBody>
                    <a:bodyPr/>
                    <a:lstStyle/>
                    <a:p>
                      <a:r>
                        <a:rPr lang="en-GB" dirty="0"/>
                        <a:t>Take control of your power. Generate your own electricity and lower your bills by up to 80% with high-performance solar systems tailored to your needs.</a:t>
                      </a:r>
                      <a:endParaRPr lang="en-GB" b="0" dirty="0"/>
                    </a:p>
                  </a:txBody>
                  <a:tcPr anchor="ctr">
                    <a:lnL>
                      <a:noFill/>
                    </a:lnL>
                    <a:lnR>
                      <a:noFill/>
                    </a:lnR>
                    <a:lnT>
                      <a:noFill/>
                    </a:lnT>
                    <a:lnB>
                      <a:noFill/>
                    </a:lnB>
                    <a:noFill/>
                  </a:tcPr>
                </a:tc>
                <a:extLst>
                  <a:ext uri="{0D108BD9-81ED-4DB2-BD59-A6C34878D82A}">
                    <a16:rowId xmlns:a16="http://schemas.microsoft.com/office/drawing/2014/main" val="2284074008"/>
                  </a:ext>
                </a:extLst>
              </a:tr>
              <a:tr h="0">
                <a:tc>
                  <a:txBody>
                    <a:bodyPr/>
                    <a:lstStyle/>
                    <a:p>
                      <a:r>
                        <a:rPr lang="en-GB" dirty="0"/>
                        <a:t>Store smart, use wisely.</a:t>
                      </a:r>
                      <a:endParaRPr lang="en-GB" b="1" dirty="0"/>
                    </a:p>
                  </a:txBody>
                  <a:tcPr anchor="ctr">
                    <a:lnL>
                      <a:noFill/>
                    </a:lnL>
                    <a:lnR>
                      <a:noFill/>
                    </a:lnR>
                    <a:lnT>
                      <a:noFill/>
                    </a:lnT>
                    <a:lnB>
                      <a:noFill/>
                    </a:lnB>
                    <a:noFill/>
                  </a:tcPr>
                </a:tc>
                <a:tc>
                  <a:txBody>
                    <a:bodyPr/>
                    <a:lstStyle/>
                    <a:p>
                      <a:r>
                        <a:rPr lang="en-GB" dirty="0"/>
                        <a:t>Get the most out of every kilowatt with our smart batteries and optimized hot-water management solutions.</a:t>
                      </a:r>
                      <a:endParaRPr lang="en-GB" b="0" dirty="0"/>
                    </a:p>
                  </a:txBody>
                  <a:tcPr anchor="ctr">
                    <a:lnL>
                      <a:noFill/>
                    </a:lnL>
                    <a:lnR>
                      <a:noFill/>
                    </a:lnR>
                    <a:lnT>
                      <a:noFill/>
                    </a:lnT>
                    <a:lnB>
                      <a:noFill/>
                    </a:lnB>
                    <a:noFill/>
                  </a:tcPr>
                </a:tc>
                <a:extLst>
                  <a:ext uri="{0D108BD9-81ED-4DB2-BD59-A6C34878D82A}">
                    <a16:rowId xmlns:a16="http://schemas.microsoft.com/office/drawing/2014/main" val="113374029"/>
                  </a:ext>
                </a:extLst>
              </a:tr>
              <a:tr h="0">
                <a:tc>
                  <a:txBody>
                    <a:bodyPr/>
                    <a:lstStyle/>
                    <a:p>
                      <a:r>
                        <a:rPr lang="en-GB" dirty="0"/>
                        <a:t>Decarbonize heating, not comfort.</a:t>
                      </a:r>
                      <a:endParaRPr lang="en-GB" b="1" dirty="0"/>
                    </a:p>
                  </a:txBody>
                  <a:tcPr anchor="ctr">
                    <a:lnL>
                      <a:noFill/>
                    </a:lnL>
                    <a:lnR>
                      <a:noFill/>
                    </a:lnR>
                    <a:lnT>
                      <a:noFill/>
                    </a:lnT>
                    <a:lnB>
                      <a:noFill/>
                    </a:lnB>
                    <a:noFill/>
                  </a:tcPr>
                </a:tc>
                <a:tc>
                  <a:txBody>
                    <a:bodyPr/>
                    <a:lstStyle/>
                    <a:p>
                      <a:r>
                        <a:rPr lang="en-GB" dirty="0"/>
                        <a:t>Say goodbye to fossil fuels. Our air-to-water heat pumps harness clean energy from ambient air and the sun to keep you warm efficiently and sustainably.</a:t>
                      </a:r>
                      <a:endParaRPr lang="en-GB" b="0" dirty="0"/>
                    </a:p>
                  </a:txBody>
                  <a:tcPr anchor="ctr">
                    <a:lnL>
                      <a:noFill/>
                    </a:lnL>
                    <a:lnR>
                      <a:noFill/>
                    </a:lnR>
                    <a:lnT>
                      <a:noFill/>
                    </a:lnT>
                    <a:lnB>
                      <a:noFill/>
                    </a:lnB>
                    <a:noFill/>
                  </a:tcPr>
                </a:tc>
                <a:extLst>
                  <a:ext uri="{0D108BD9-81ED-4DB2-BD59-A6C34878D82A}">
                    <a16:rowId xmlns:a16="http://schemas.microsoft.com/office/drawing/2014/main" val="275757282"/>
                  </a:ext>
                </a:extLst>
              </a:tr>
              <a:tr h="0">
                <a:tc>
                  <a:txBody>
                    <a:bodyPr/>
                    <a:lstStyle/>
                    <a:p>
                      <a:r>
                        <a:rPr lang="en-GB" dirty="0"/>
                        <a:t>Heating during winter, cooling during summer.</a:t>
                      </a:r>
                      <a:endParaRPr lang="en-GB" b="1" dirty="0"/>
                    </a:p>
                  </a:txBody>
                  <a:tcPr anchor="ctr">
                    <a:lnL>
                      <a:noFill/>
                    </a:lnL>
                    <a:lnR>
                      <a:noFill/>
                    </a:lnR>
                    <a:lnT>
                      <a:noFill/>
                    </a:lnT>
                    <a:lnB>
                      <a:noFill/>
                    </a:lnB>
                    <a:noFill/>
                  </a:tcPr>
                </a:tc>
                <a:tc>
                  <a:txBody>
                    <a:bodyPr/>
                    <a:lstStyle/>
                    <a:p>
                      <a:r>
                        <a:rPr lang="en-GB" dirty="0"/>
                        <a:t>When the heat rises, the sun becomes your best ally. Paired with an air-to-air heat pump, it keeps your home cool without driving up your bills or your footprint.</a:t>
                      </a:r>
                      <a:endParaRPr lang="en-GB" b="0" dirty="0"/>
                    </a:p>
                  </a:txBody>
                  <a:tcPr anchor="ctr">
                    <a:lnL>
                      <a:noFill/>
                    </a:lnL>
                    <a:lnR>
                      <a:noFill/>
                    </a:lnR>
                    <a:lnT>
                      <a:noFill/>
                    </a:lnT>
                    <a:lnB>
                      <a:noFill/>
                    </a:lnB>
                    <a:noFill/>
                  </a:tcPr>
                </a:tc>
                <a:extLst>
                  <a:ext uri="{0D108BD9-81ED-4DB2-BD59-A6C34878D82A}">
                    <a16:rowId xmlns:a16="http://schemas.microsoft.com/office/drawing/2014/main" val="3536063054"/>
                  </a:ext>
                </a:extLst>
              </a:tr>
            </a:tbl>
          </a:graphicData>
        </a:graphic>
      </p:graphicFrame>
    </p:spTree>
    <p:extLst>
      <p:ext uri="{BB962C8B-B14F-4D97-AF65-F5344CB8AC3E}">
        <p14:creationId xmlns:p14="http://schemas.microsoft.com/office/powerpoint/2010/main" val="2738239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endParaRPr lang="en-GB" sz="1200" dirty="0">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r>
              <a:rPr lang="en-GB" sz="1200" dirty="0">
                <a:effectLst/>
                <a:latin typeface="Palatino Linotype" panose="02040502050505030304" pitchFamily="18" charset="0"/>
                <a:ea typeface="Times New Roman" panose="02020603050405020304" pitchFamily="18" charset="0"/>
                <a:cs typeface="Times New Roman" panose="02020603050405020304" pitchFamily="18" charset="0"/>
              </a:rPr>
              <a:t>- </a:t>
            </a:r>
          </a:p>
        </p:txBody>
      </p:sp>
      <p:sp>
        <p:nvSpPr>
          <p:cNvPr id="2" name="Oval 1">
            <a:extLst>
              <a:ext uri="{FF2B5EF4-FFF2-40B4-BE49-F238E27FC236}">
                <a16:creationId xmlns:a16="http://schemas.microsoft.com/office/drawing/2014/main" id="{485DE4D7-8B9D-F945-3C17-4120845F139C}"/>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6</a:t>
            </a:r>
          </a:p>
        </p:txBody>
      </p:sp>
      <p:graphicFrame>
        <p:nvGraphicFramePr>
          <p:cNvPr id="4" name="Table 3">
            <a:extLst>
              <a:ext uri="{FF2B5EF4-FFF2-40B4-BE49-F238E27FC236}">
                <a16:creationId xmlns:a16="http://schemas.microsoft.com/office/drawing/2014/main" id="{004C2569-6C69-5100-9EC1-5D92D276CCD7}"/>
              </a:ext>
            </a:extLst>
          </p:cNvPr>
          <p:cNvGraphicFramePr>
            <a:graphicFrameLocks noGrp="1"/>
          </p:cNvGraphicFramePr>
          <p:nvPr>
            <p:extLst>
              <p:ext uri="{D42A27DB-BD31-4B8C-83A1-F6EECF244321}">
                <p14:modId xmlns:p14="http://schemas.microsoft.com/office/powerpoint/2010/main" val="2962897127"/>
              </p:ext>
            </p:extLst>
          </p:nvPr>
        </p:nvGraphicFramePr>
        <p:xfrm>
          <a:off x="838200" y="2675414"/>
          <a:ext cx="10515600" cy="2926080"/>
        </p:xfrm>
        <a:graphic>
          <a:graphicData uri="http://schemas.openxmlformats.org/drawingml/2006/table">
            <a:tbl>
              <a:tblPr/>
              <a:tblGrid>
                <a:gridCol w="5257800">
                  <a:extLst>
                    <a:ext uri="{9D8B030D-6E8A-4147-A177-3AD203B41FA5}">
                      <a16:colId xmlns:a16="http://schemas.microsoft.com/office/drawing/2014/main" val="4274560323"/>
                    </a:ext>
                  </a:extLst>
                </a:gridCol>
                <a:gridCol w="5257800">
                  <a:extLst>
                    <a:ext uri="{9D8B030D-6E8A-4147-A177-3AD203B41FA5}">
                      <a16:colId xmlns:a16="http://schemas.microsoft.com/office/drawing/2014/main" val="2170119540"/>
                    </a:ext>
                  </a:extLst>
                </a:gridCol>
              </a:tblGrid>
              <a:tr h="0">
                <a:tc>
                  <a:txBody>
                    <a:bodyPr/>
                    <a:lstStyle/>
                    <a:p>
                      <a:endParaRPr lang="en-GB" dirty="0"/>
                    </a:p>
                  </a:txBody>
                  <a:tcPr anchor="ctr">
                    <a:lnL>
                      <a:noFill/>
                    </a:lnL>
                    <a:lnR>
                      <a:noFill/>
                    </a:lnR>
                    <a:lnT>
                      <a:noFill/>
                    </a:lnT>
                    <a:lnB>
                      <a:noFill/>
                    </a:lnB>
                    <a:noFill/>
                  </a:tcPr>
                </a:tc>
                <a:tc>
                  <a:txBody>
                    <a:bodyPr/>
                    <a:lstStyle/>
                    <a:p>
                      <a:endParaRPr lang="en-GB" dirty="0"/>
                    </a:p>
                  </a:txBody>
                  <a:tcPr anchor="ctr">
                    <a:lnL>
                      <a:noFill/>
                    </a:lnL>
                    <a:lnR>
                      <a:noFill/>
                    </a:lnR>
                    <a:lnT>
                      <a:noFill/>
                    </a:lnT>
                    <a:lnB>
                      <a:noFill/>
                    </a:lnB>
                    <a:noFill/>
                  </a:tcPr>
                </a:tc>
                <a:extLst>
                  <a:ext uri="{0D108BD9-81ED-4DB2-BD59-A6C34878D82A}">
                    <a16:rowId xmlns:a16="http://schemas.microsoft.com/office/drawing/2014/main" val="1405839766"/>
                  </a:ext>
                </a:extLst>
              </a:tr>
              <a:tr h="0">
                <a:tc>
                  <a:txBody>
                    <a:bodyPr/>
                    <a:lstStyle/>
                    <a:p>
                      <a:r>
                        <a:rPr lang="en-GB" dirty="0"/>
                        <a:t>Reduce your energy bills.</a:t>
                      </a:r>
                    </a:p>
                  </a:txBody>
                  <a:tcPr anchor="ctr">
                    <a:lnL>
                      <a:noFill/>
                    </a:lnL>
                    <a:lnR>
                      <a:noFill/>
                    </a:lnR>
                    <a:lnT>
                      <a:noFill/>
                    </a:lnT>
                    <a:lnB>
                      <a:noFill/>
                    </a:lnB>
                    <a:noFill/>
                  </a:tcPr>
                </a:tc>
                <a:tc>
                  <a:txBody>
                    <a:bodyPr/>
                    <a:lstStyle/>
                    <a:p>
                      <a:r>
                        <a:rPr lang="en-GB" dirty="0"/>
                        <a:t>Save up to 80% on electricity with efficient, high-performance systems.</a:t>
                      </a:r>
                    </a:p>
                  </a:txBody>
                  <a:tcPr anchor="ctr">
                    <a:lnL>
                      <a:noFill/>
                    </a:lnL>
                    <a:lnR>
                      <a:noFill/>
                    </a:lnR>
                    <a:lnT>
                      <a:noFill/>
                    </a:lnT>
                    <a:lnB>
                      <a:noFill/>
                    </a:lnB>
                    <a:noFill/>
                  </a:tcPr>
                </a:tc>
                <a:extLst>
                  <a:ext uri="{0D108BD9-81ED-4DB2-BD59-A6C34878D82A}">
                    <a16:rowId xmlns:a16="http://schemas.microsoft.com/office/drawing/2014/main" val="2284074008"/>
                  </a:ext>
                </a:extLst>
              </a:tr>
              <a:tr h="0">
                <a:tc>
                  <a:txBody>
                    <a:bodyPr/>
                    <a:lstStyle/>
                    <a:p>
                      <a:r>
                        <a:rPr lang="en-GB" dirty="0"/>
                        <a:t>Smart storage and  flexibility.</a:t>
                      </a:r>
                    </a:p>
                  </a:txBody>
                  <a:tcPr anchor="ctr">
                    <a:lnL>
                      <a:noFill/>
                    </a:lnL>
                    <a:lnR>
                      <a:noFill/>
                    </a:lnR>
                    <a:lnT>
                      <a:noFill/>
                    </a:lnT>
                    <a:lnB>
                      <a:noFill/>
                    </a:lnB>
                    <a:noFill/>
                  </a:tcPr>
                </a:tc>
                <a:tc>
                  <a:txBody>
                    <a:bodyPr/>
                    <a:lstStyle/>
                    <a:p>
                      <a:r>
                        <a:rPr lang="en-GB" dirty="0"/>
                        <a:t>Maximize self-consumption with intelligent battery systems.</a:t>
                      </a:r>
                    </a:p>
                  </a:txBody>
                  <a:tcPr anchor="ctr">
                    <a:lnL>
                      <a:noFill/>
                    </a:lnL>
                    <a:lnR>
                      <a:noFill/>
                    </a:lnR>
                    <a:lnT>
                      <a:noFill/>
                    </a:lnT>
                    <a:lnB>
                      <a:noFill/>
                    </a:lnB>
                    <a:noFill/>
                  </a:tcPr>
                </a:tc>
                <a:extLst>
                  <a:ext uri="{0D108BD9-81ED-4DB2-BD59-A6C34878D82A}">
                    <a16:rowId xmlns:a16="http://schemas.microsoft.com/office/drawing/2014/main" val="113374029"/>
                  </a:ext>
                </a:extLst>
              </a:tr>
              <a:tr h="0">
                <a:tc>
                  <a:txBody>
                    <a:bodyPr/>
                    <a:lstStyle/>
                    <a:p>
                      <a:r>
                        <a:rPr lang="en-GB" dirty="0"/>
                        <a:t>Comfort meets efficiency.</a:t>
                      </a:r>
                    </a:p>
                  </a:txBody>
                  <a:tcPr anchor="ctr">
                    <a:lnL>
                      <a:noFill/>
                    </a:lnL>
                    <a:lnR>
                      <a:noFill/>
                    </a:lnR>
                    <a:lnT>
                      <a:noFill/>
                    </a:lnT>
                    <a:lnB>
                      <a:noFill/>
                    </a:lnB>
                    <a:noFill/>
                  </a:tcPr>
                </a:tc>
                <a:tc>
                  <a:txBody>
                    <a:bodyPr/>
                    <a:lstStyle/>
                    <a:p>
                      <a:r>
                        <a:rPr lang="en-GB" dirty="0"/>
                        <a:t>Enjoy efficient heating with heat pumps and thermodynamic water heaters.</a:t>
                      </a:r>
                    </a:p>
                  </a:txBody>
                  <a:tcPr anchor="ctr">
                    <a:lnL>
                      <a:noFill/>
                    </a:lnL>
                    <a:lnR>
                      <a:noFill/>
                    </a:lnR>
                    <a:lnT>
                      <a:noFill/>
                    </a:lnT>
                    <a:lnB>
                      <a:noFill/>
                    </a:lnB>
                    <a:noFill/>
                  </a:tcPr>
                </a:tc>
                <a:extLst>
                  <a:ext uri="{0D108BD9-81ED-4DB2-BD59-A6C34878D82A}">
                    <a16:rowId xmlns:a16="http://schemas.microsoft.com/office/drawing/2014/main" val="275757282"/>
                  </a:ext>
                </a:extLst>
              </a:tr>
              <a:tr h="0">
                <a:tc>
                  <a:txBody>
                    <a:bodyPr/>
                    <a:lstStyle/>
                    <a:p>
                      <a:r>
                        <a:rPr lang="en-GB" dirty="0"/>
                        <a:t>Monitoring and optimization.</a:t>
                      </a:r>
                    </a:p>
                  </a:txBody>
                  <a:tcPr anchor="ctr">
                    <a:lnL>
                      <a:noFill/>
                    </a:lnL>
                    <a:lnR>
                      <a:noFill/>
                    </a:lnR>
                    <a:lnT>
                      <a:noFill/>
                    </a:lnT>
                    <a:lnB>
                      <a:noFill/>
                    </a:lnB>
                    <a:noFill/>
                  </a:tcPr>
                </a:tc>
                <a:tc>
                  <a:txBody>
                    <a:bodyPr/>
                    <a:lstStyle/>
                    <a:p>
                      <a:r>
                        <a:rPr lang="en-GB" dirty="0"/>
                        <a:t>Monitor your installation remotely and manage your energy in real time.</a:t>
                      </a:r>
                    </a:p>
                  </a:txBody>
                  <a:tcPr anchor="ctr">
                    <a:lnL>
                      <a:noFill/>
                    </a:lnL>
                    <a:lnR>
                      <a:noFill/>
                    </a:lnR>
                    <a:lnT>
                      <a:noFill/>
                    </a:lnT>
                    <a:lnB>
                      <a:noFill/>
                    </a:lnB>
                    <a:noFill/>
                  </a:tcPr>
                </a:tc>
                <a:extLst>
                  <a:ext uri="{0D108BD9-81ED-4DB2-BD59-A6C34878D82A}">
                    <a16:rowId xmlns:a16="http://schemas.microsoft.com/office/drawing/2014/main" val="3536063054"/>
                  </a:ext>
                </a:extLst>
              </a:tr>
            </a:tbl>
          </a:graphicData>
        </a:graphic>
      </p:graphicFrame>
    </p:spTree>
    <p:extLst>
      <p:ext uri="{BB962C8B-B14F-4D97-AF65-F5344CB8AC3E}">
        <p14:creationId xmlns:p14="http://schemas.microsoft.com/office/powerpoint/2010/main" val="2529126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endParaRPr lang="en-GB" sz="1200" dirty="0">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r>
              <a:rPr lang="en-GB" sz="1200" dirty="0">
                <a:effectLst/>
                <a:latin typeface="Palatino Linotype" panose="02040502050505030304" pitchFamily="18" charset="0"/>
                <a:ea typeface="Times New Roman" panose="02020603050405020304" pitchFamily="18" charset="0"/>
                <a:cs typeface="Times New Roman" panose="02020603050405020304" pitchFamily="18" charset="0"/>
              </a:rPr>
              <a:t>- </a:t>
            </a:r>
          </a:p>
        </p:txBody>
      </p:sp>
      <p:sp>
        <p:nvSpPr>
          <p:cNvPr id="20" name="TextBox 19">
            <a:extLst>
              <a:ext uri="{FF2B5EF4-FFF2-40B4-BE49-F238E27FC236}">
                <a16:creationId xmlns:a16="http://schemas.microsoft.com/office/drawing/2014/main" id="{1232A3A7-B78C-A0F7-B3D6-1F7CC787F687}"/>
              </a:ext>
            </a:extLst>
          </p:cNvPr>
          <p:cNvSpPr txBox="1"/>
          <p:nvPr/>
        </p:nvSpPr>
        <p:spPr>
          <a:xfrm>
            <a:off x="5630430" y="5405139"/>
            <a:ext cx="4062359" cy="395045"/>
          </a:xfrm>
          <a:prstGeom prst="rect">
            <a:avLst/>
          </a:prstGeom>
          <a:noFill/>
        </p:spPr>
        <p:txBody>
          <a:bodyPr wrap="square" rtlCol="0">
            <a:spAutoFit/>
          </a:bodyPr>
          <a:lstStyle/>
          <a:p>
            <a:pPr marL="0" lvl="0" indent="0" algn="l" rtl="0">
              <a:lnSpc>
                <a:spcPct val="120000"/>
              </a:lnSpc>
              <a:spcBef>
                <a:spcPts val="800"/>
              </a:spcBef>
              <a:spcAft>
                <a:spcPts val="0"/>
              </a:spcAft>
              <a:buNone/>
            </a:pPr>
            <a:r>
              <a:rPr lang="fr" sz="1800" dirty="0" err="1">
                <a:solidFill>
                  <a:schemeClr val="dk1"/>
                </a:solidFill>
                <a:latin typeface="Georgia" panose="02040502050405020303" pitchFamily="18" charset="0"/>
                <a:cs typeface="Times New Roman" panose="02020603050405020304" pitchFamily="18" charset="0"/>
              </a:rPr>
              <a:t>cgs-energies.be</a:t>
            </a:r>
            <a:endParaRPr lang="en-GB" sz="1800" dirty="0">
              <a:solidFill>
                <a:schemeClr val="dk1"/>
              </a:solidFill>
              <a:latin typeface="Georgia" panose="02040502050405020303" pitchFamily="18" charset="0"/>
              <a:cs typeface="Times New Roman" panose="02020603050405020304" pitchFamily="18" charset="0"/>
            </a:endParaRPr>
          </a:p>
        </p:txBody>
      </p:sp>
      <p:pic>
        <p:nvPicPr>
          <p:cNvPr id="21" name="Picture 20" descr="A black and orange circle with a black and white envelope&#10;&#10;Description automatically generated">
            <a:extLst>
              <a:ext uri="{FF2B5EF4-FFF2-40B4-BE49-F238E27FC236}">
                <a16:creationId xmlns:a16="http://schemas.microsoft.com/office/drawing/2014/main" id="{468B1E45-7688-8C88-1A78-02F09FF45B70}"/>
              </a:ext>
            </a:extLst>
          </p:cNvPr>
          <p:cNvPicPr>
            <a:picLocks noChangeAspect="1"/>
          </p:cNvPicPr>
          <p:nvPr/>
        </p:nvPicPr>
        <p:blipFill>
          <a:blip r:embed="rId2"/>
          <a:stretch>
            <a:fillRect/>
          </a:stretch>
        </p:blipFill>
        <p:spPr>
          <a:xfrm>
            <a:off x="5170819" y="4493132"/>
            <a:ext cx="444500" cy="1371600"/>
          </a:xfrm>
          <a:prstGeom prst="rect">
            <a:avLst/>
          </a:prstGeom>
        </p:spPr>
      </p:pic>
      <p:pic>
        <p:nvPicPr>
          <p:cNvPr id="22" name="Picture 21">
            <a:extLst>
              <a:ext uri="{FF2B5EF4-FFF2-40B4-BE49-F238E27FC236}">
                <a16:creationId xmlns:a16="http://schemas.microsoft.com/office/drawing/2014/main" id="{D720DC24-8F53-672D-371D-9E85B2A3BA6B}"/>
              </a:ext>
            </a:extLst>
          </p:cNvPr>
          <p:cNvPicPr>
            <a:picLocks noChangeAspect="1"/>
          </p:cNvPicPr>
          <p:nvPr/>
        </p:nvPicPr>
        <p:blipFill>
          <a:blip r:embed="rId3"/>
          <a:stretch>
            <a:fillRect/>
          </a:stretch>
        </p:blipFill>
        <p:spPr>
          <a:xfrm>
            <a:off x="4731225" y="172949"/>
            <a:ext cx="3113399" cy="3113399"/>
          </a:xfrm>
          <a:prstGeom prst="rect">
            <a:avLst/>
          </a:prstGeom>
        </p:spPr>
      </p:pic>
      <p:sp>
        <p:nvSpPr>
          <p:cNvPr id="23" name="TextBox 22">
            <a:extLst>
              <a:ext uri="{FF2B5EF4-FFF2-40B4-BE49-F238E27FC236}">
                <a16:creationId xmlns:a16="http://schemas.microsoft.com/office/drawing/2014/main" id="{750AE6A4-ED07-05F3-C149-3BA741983502}"/>
              </a:ext>
            </a:extLst>
          </p:cNvPr>
          <p:cNvSpPr txBox="1"/>
          <p:nvPr/>
        </p:nvSpPr>
        <p:spPr>
          <a:xfrm>
            <a:off x="5913620" y="4131210"/>
            <a:ext cx="1645002" cy="230832"/>
          </a:xfrm>
          <a:prstGeom prst="rect">
            <a:avLst/>
          </a:prstGeom>
          <a:noFill/>
        </p:spPr>
        <p:txBody>
          <a:bodyPr wrap="none" rtlCol="0">
            <a:spAutoFit/>
          </a:bodyPr>
          <a:lstStyle/>
          <a:p>
            <a:r>
              <a:rPr lang="nl-BE" sz="9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Parlez-nous de votre projet !</a:t>
            </a:r>
            <a:endParaRPr lang="en-BE" sz="9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24" name="Picture 23" descr="A qr code on a white background&#10;&#10;Description automatically generated">
            <a:extLst>
              <a:ext uri="{FF2B5EF4-FFF2-40B4-BE49-F238E27FC236}">
                <a16:creationId xmlns:a16="http://schemas.microsoft.com/office/drawing/2014/main" id="{1B658307-A538-8183-8C20-FC573F4EE7F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000" b="93000" l="6000" r="91500">
                        <a14:foregroundMark x1="14500" y1="19000" x2="14500" y2="19000"/>
                        <a14:foregroundMark x1="31000" y1="11000" x2="31000" y2="11000"/>
                        <a14:foregroundMark x1="20500" y1="8500" x2="20500" y2="8500"/>
                        <a14:foregroundMark x1="6500" y1="9500" x2="6500" y2="9500"/>
                        <a14:foregroundMark x1="30500" y1="20000" x2="30500" y2="20000"/>
                        <a14:foregroundMark x1="30500" y1="27000" x2="30500" y2="27000"/>
                        <a14:foregroundMark x1="38000" y1="14500" x2="38000" y2="14500"/>
                        <a14:foregroundMark x1="48500" y1="8000" x2="48500" y2="8000"/>
                        <a14:foregroundMark x1="62000" y1="10500" x2="62000" y2="10500"/>
                        <a14:foregroundMark x1="61000" y1="17500" x2="61000" y2="17500"/>
                        <a14:foregroundMark x1="51500" y1="13500" x2="51500" y2="13500"/>
                        <a14:foregroundMark x1="73500" y1="13500" x2="73500" y2="13500"/>
                        <a14:foregroundMark x1="82000" y1="15500" x2="82000" y2="15500"/>
                        <a14:foregroundMark x1="91500" y1="15000" x2="91500" y2="15000"/>
                        <a14:foregroundMark x1="88000" y1="39000" x2="88000" y2="39000"/>
                        <a14:foregroundMark x1="87500" y1="33000" x2="87500" y2="33000"/>
                        <a14:foregroundMark x1="83000" y1="35500" x2="83000" y2="35500"/>
                        <a14:foregroundMark x1="79000" y1="32000" x2="79000" y2="32000"/>
                        <a14:foregroundMark x1="79500" y1="41500" x2="79500" y2="41500"/>
                        <a14:foregroundMark x1="82000" y1="46000" x2="82000" y2="46000"/>
                        <a14:foregroundMark x1="82000" y1="65000" x2="82000" y2="65000"/>
                        <a14:foregroundMark x1="73000" y1="75000" x2="73000" y2="75000"/>
                        <a14:foregroundMark x1="90500" y1="73000" x2="90500" y2="73000"/>
                        <a14:foregroundMark x1="89500" y1="92000" x2="89500" y2="92000"/>
                        <a14:foregroundMark x1="73000" y1="93000" x2="73000" y2="93000"/>
                        <a14:foregroundMark x1="34500" y1="87000" x2="34500" y2="87000"/>
                        <a14:foregroundMark x1="15000" y1="84500" x2="15000" y2="84500"/>
                        <a14:foregroundMark x1="15000" y1="74000" x2="15000" y2="74000"/>
                        <a14:foregroundMark x1="16500" y1="68000" x2="16500" y2="68000"/>
                        <a14:foregroundMark x1="12500" y1="59500" x2="12500" y2="59500"/>
                        <a14:foregroundMark x1="15500" y1="63000" x2="15500" y2="63000"/>
                        <a14:foregroundMark x1="6000" y1="62500" x2="6000" y2="62500"/>
                        <a14:foregroundMark x1="6500" y1="69000" x2="6500" y2="69000"/>
                        <a14:foregroundMark x1="35000" y1="79500" x2="35000" y2="79500"/>
                        <a14:foregroundMark x1="46000" y1="84500" x2="46000" y2="84500"/>
                        <a14:foregroundMark x1="40000" y1="61500" x2="40000" y2="61500"/>
                        <a14:foregroundMark x1="46500" y1="59500" x2="46500" y2="59500"/>
                        <a14:foregroundMark x1="52500" y1="53000" x2="52500" y2="53000"/>
                        <a14:foregroundMark x1="46000" y1="50500" x2="46000" y2="50500"/>
                        <a14:foregroundMark x1="48500" y1="41000" x2="48500" y2="41000"/>
                        <a14:foregroundMark x1="46000" y1="35000" x2="46000" y2="35000"/>
                        <a14:foregroundMark x1="43000" y1="38000" x2="43000" y2="38000"/>
                        <a14:foregroundMark x1="36500" y1="40000" x2="36500" y2="40000"/>
                        <a14:foregroundMark x1="31000" y1="37000" x2="31000" y2="37000"/>
                        <a14:foregroundMark x1="21500" y1="37000" x2="21500" y2="37000"/>
                        <a14:foregroundMark x1="25000" y1="32000" x2="25000" y2="32000"/>
                        <a14:foregroundMark x1="18000" y1="32500" x2="18000" y2="32500"/>
                        <a14:foregroundMark x1="37000" y1="26000" x2="37000" y2="26000"/>
                        <a14:foregroundMark x1="55000" y1="35500" x2="55000" y2="35500"/>
                        <a14:foregroundMark x1="50500" y1="24000" x2="50500" y2="24000"/>
                        <a14:foregroundMark x1="55000" y1="20500" x2="55000" y2="20500"/>
                        <a14:foregroundMark x1="52500" y1="23000" x2="52500" y2="23000"/>
                        <a14:foregroundMark x1="52000" y1="22500" x2="52000" y2="22500"/>
                        <a14:foregroundMark x1="52000" y1="22500" x2="52000" y2="22500"/>
                        <a14:foregroundMark x1="52500" y1="22500" x2="52500" y2="22500"/>
                        <a14:foregroundMark x1="52500" y1="22500" x2="52500" y2="22500"/>
                        <a14:foregroundMark x1="52500" y1="22500" x2="52500" y2="22500"/>
                        <a14:foregroundMark x1="52000" y1="22000" x2="52000" y2="22000"/>
                        <a14:foregroundMark x1="52000" y1="22000" x2="52000" y2="22000"/>
                        <a14:foregroundMark x1="25000" y1="44000" x2="25000" y2="44000"/>
                        <a14:foregroundMark x1="28000" y1="47000" x2="28000" y2="47000"/>
                        <a14:foregroundMark x1="31000" y1="52000" x2="31000" y2="52000"/>
                        <a14:foregroundMark x1="20500" y1="60000" x2="20500" y2="60000"/>
                        <a14:backgroundMark x1="0" y1="18000" x2="0" y2="18000"/>
                        <a14:backgroundMark x1="31000" y1="17500" x2="31000" y2="17500"/>
                        <a14:backgroundMark x1="31000" y1="17500" x2="31000" y2="17500"/>
                        <a14:backgroundMark x1="24500" y1="35500" x2="24500" y2="35500"/>
                        <a14:backgroundMark x1="52500" y1="21500" x2="52500" y2="21500"/>
                      </a14:backgroundRemoval>
                    </a14:imgEffect>
                  </a14:imgLayer>
                </a14:imgProps>
              </a:ext>
            </a:extLst>
          </a:blip>
          <a:stretch>
            <a:fillRect/>
          </a:stretch>
        </p:blipFill>
        <p:spPr>
          <a:xfrm>
            <a:off x="5998980" y="2810493"/>
            <a:ext cx="1365511" cy="1365511"/>
          </a:xfrm>
          <a:prstGeom prst="rect">
            <a:avLst/>
          </a:prstGeom>
        </p:spPr>
      </p:pic>
      <p:sp>
        <p:nvSpPr>
          <p:cNvPr id="25" name="TextBox 24">
            <a:extLst>
              <a:ext uri="{FF2B5EF4-FFF2-40B4-BE49-F238E27FC236}">
                <a16:creationId xmlns:a16="http://schemas.microsoft.com/office/drawing/2014/main" id="{09531DB1-A57A-40DD-0548-DFB5718E94A9}"/>
              </a:ext>
            </a:extLst>
          </p:cNvPr>
          <p:cNvSpPr txBox="1"/>
          <p:nvPr/>
        </p:nvSpPr>
        <p:spPr>
          <a:xfrm>
            <a:off x="5711976" y="2304628"/>
            <a:ext cx="2182072" cy="307777"/>
          </a:xfrm>
          <a:prstGeom prst="rect">
            <a:avLst/>
          </a:prstGeom>
          <a:noFill/>
        </p:spPr>
        <p:txBody>
          <a:bodyPr wrap="none" rtlCol="0">
            <a:spAutoFit/>
          </a:bodyPr>
          <a:lstStyle/>
          <a:p>
            <a:r>
              <a:rPr lang="en-GB" sz="1400" dirty="0">
                <a:latin typeface="Tahoma" panose="020B0604030504040204" pitchFamily="34" charset="0"/>
                <a:ea typeface="Tahoma" panose="020B0604030504040204" pitchFamily="34" charset="0"/>
                <a:cs typeface="Tahoma" panose="020B0604030504040204" pitchFamily="34" charset="0"/>
              </a:rPr>
              <a:t>Tomorrow’s energy</a:t>
            </a:r>
            <a:r>
              <a:rPr lang="en-BE" sz="1400" dirty="0">
                <a:latin typeface="Tahoma" panose="020B0604030504040204" pitchFamily="34" charset="0"/>
                <a:ea typeface="Tahoma" panose="020B0604030504040204" pitchFamily="34" charset="0"/>
                <a:cs typeface="Tahoma" panose="020B0604030504040204" pitchFamily="34" charset="0"/>
              </a:rPr>
              <a:t> </a:t>
            </a:r>
            <a:r>
              <a:rPr lang="en-BE" sz="1400" dirty="0">
                <a:solidFill>
                  <a:srgbClr val="E46832"/>
                </a:solidFill>
                <a:latin typeface="Tahoma" panose="020B0604030504040204" pitchFamily="34" charset="0"/>
                <a:ea typeface="Tahoma" panose="020B0604030504040204" pitchFamily="34" charset="0"/>
                <a:cs typeface="Tahoma" panose="020B0604030504040204" pitchFamily="34" charset="0"/>
              </a:rPr>
              <a:t>today</a:t>
            </a:r>
          </a:p>
        </p:txBody>
      </p:sp>
      <p:sp>
        <p:nvSpPr>
          <p:cNvPr id="26" name="TextBox 25">
            <a:extLst>
              <a:ext uri="{FF2B5EF4-FFF2-40B4-BE49-F238E27FC236}">
                <a16:creationId xmlns:a16="http://schemas.microsoft.com/office/drawing/2014/main" id="{C6CE93C7-B83D-4C02-C015-C1F5E52BE8E0}"/>
              </a:ext>
            </a:extLst>
          </p:cNvPr>
          <p:cNvSpPr txBox="1"/>
          <p:nvPr/>
        </p:nvSpPr>
        <p:spPr>
          <a:xfrm>
            <a:off x="5674049" y="4567215"/>
            <a:ext cx="2024743" cy="369332"/>
          </a:xfrm>
          <a:prstGeom prst="rect">
            <a:avLst/>
          </a:prstGeom>
          <a:noFill/>
        </p:spPr>
        <p:txBody>
          <a:bodyPr wrap="square" rtlCol="0">
            <a:spAutoFit/>
          </a:bodyPr>
          <a:lstStyle/>
          <a:p>
            <a:r>
              <a:rPr lang="fr" sz="1800" dirty="0">
                <a:solidFill>
                  <a:schemeClr val="dk1"/>
                </a:solidFill>
                <a:latin typeface="Georgia" panose="02040502050405020303" pitchFamily="18" charset="0"/>
                <a:cs typeface="Times New Roman" panose="02020603050405020304" pitchFamily="18" charset="0"/>
              </a:rPr>
              <a:t>+32 478 99 52 99</a:t>
            </a:r>
            <a:endParaRPr lang="en-BE" dirty="0"/>
          </a:p>
        </p:txBody>
      </p:sp>
      <p:sp>
        <p:nvSpPr>
          <p:cNvPr id="27" name="TextBox 26">
            <a:extLst>
              <a:ext uri="{FF2B5EF4-FFF2-40B4-BE49-F238E27FC236}">
                <a16:creationId xmlns:a16="http://schemas.microsoft.com/office/drawing/2014/main" id="{E69DE14A-AAB4-63F3-2A87-638E270E6A18}"/>
              </a:ext>
            </a:extLst>
          </p:cNvPr>
          <p:cNvSpPr txBox="1"/>
          <p:nvPr/>
        </p:nvSpPr>
        <p:spPr>
          <a:xfrm>
            <a:off x="5711976" y="4959774"/>
            <a:ext cx="4062359" cy="395045"/>
          </a:xfrm>
          <a:prstGeom prst="rect">
            <a:avLst/>
          </a:prstGeom>
          <a:noFill/>
        </p:spPr>
        <p:txBody>
          <a:bodyPr wrap="square" rtlCol="0">
            <a:spAutoFit/>
          </a:bodyPr>
          <a:lstStyle/>
          <a:p>
            <a:pPr marL="0" lvl="0" indent="0" algn="l" rtl="0">
              <a:lnSpc>
                <a:spcPct val="120000"/>
              </a:lnSpc>
              <a:spcBef>
                <a:spcPts val="800"/>
              </a:spcBef>
              <a:spcAft>
                <a:spcPts val="0"/>
              </a:spcAft>
              <a:buNone/>
            </a:pPr>
            <a:r>
              <a:rPr lang="en-GB" sz="1800" dirty="0" err="1">
                <a:solidFill>
                  <a:schemeClr val="dk1"/>
                </a:solidFill>
                <a:latin typeface="Georgia" panose="02040502050405020303" pitchFamily="18" charset="0"/>
                <a:cs typeface="Times New Roman" panose="02020603050405020304" pitchFamily="18" charset="0"/>
              </a:rPr>
              <a:t>info@cgs-energies.be</a:t>
            </a:r>
            <a:endParaRPr lang="en-GB" sz="1800" dirty="0">
              <a:solidFill>
                <a:schemeClr val="dk1"/>
              </a:solidFill>
              <a:latin typeface="Georgia" panose="02040502050405020303" pitchFamily="18" charset="0"/>
              <a:cs typeface="Times New Roman" panose="02020603050405020304" pitchFamily="18" charset="0"/>
            </a:endParaRPr>
          </a:p>
        </p:txBody>
      </p:sp>
      <p:sp>
        <p:nvSpPr>
          <p:cNvPr id="28" name="Oval 27">
            <a:extLst>
              <a:ext uri="{FF2B5EF4-FFF2-40B4-BE49-F238E27FC236}">
                <a16:creationId xmlns:a16="http://schemas.microsoft.com/office/drawing/2014/main" id="{039BAE1D-7308-197D-6ED2-328BFA235130}"/>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7</a:t>
            </a:r>
          </a:p>
        </p:txBody>
      </p:sp>
    </p:spTree>
    <p:extLst>
      <p:ext uri="{BB962C8B-B14F-4D97-AF65-F5344CB8AC3E}">
        <p14:creationId xmlns:p14="http://schemas.microsoft.com/office/powerpoint/2010/main" val="3374935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endParaRPr lang="en-GB" sz="1200" dirty="0">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r>
              <a:rPr lang="en-GB" sz="1200" dirty="0">
                <a:effectLst/>
                <a:latin typeface="Palatino Linotype" panose="02040502050505030304" pitchFamily="18" charset="0"/>
                <a:ea typeface="Times New Roman" panose="02020603050405020304" pitchFamily="18" charset="0"/>
                <a:cs typeface="Times New Roman" panose="02020603050405020304" pitchFamily="18" charset="0"/>
              </a:rPr>
              <a:t>- </a:t>
            </a:r>
          </a:p>
        </p:txBody>
      </p:sp>
      <p:sp>
        <p:nvSpPr>
          <p:cNvPr id="2" name="Oval 1">
            <a:extLst>
              <a:ext uri="{FF2B5EF4-FFF2-40B4-BE49-F238E27FC236}">
                <a16:creationId xmlns:a16="http://schemas.microsoft.com/office/drawing/2014/main" id="{1988D0CE-7EDF-5CAE-98A9-5ED0EF77CC9C}"/>
              </a:ext>
            </a:extLst>
          </p:cNvPr>
          <p:cNvSpPr/>
          <p:nvPr/>
        </p:nvSpPr>
        <p:spPr>
          <a:xfrm>
            <a:off x="523504"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8</a:t>
            </a:r>
          </a:p>
        </p:txBody>
      </p:sp>
      <p:pic>
        <p:nvPicPr>
          <p:cNvPr id="8" name="Picture 7">
            <a:extLst>
              <a:ext uri="{FF2B5EF4-FFF2-40B4-BE49-F238E27FC236}">
                <a16:creationId xmlns:a16="http://schemas.microsoft.com/office/drawing/2014/main" id="{694BDA28-D6A3-A6E3-A6AA-201FFD8F8659}"/>
              </a:ext>
            </a:extLst>
          </p:cNvPr>
          <p:cNvPicPr>
            <a:picLocks noChangeAspect="1"/>
          </p:cNvPicPr>
          <p:nvPr/>
        </p:nvPicPr>
        <p:blipFill>
          <a:blip r:embed="rId2"/>
          <a:stretch>
            <a:fillRect/>
          </a:stretch>
        </p:blipFill>
        <p:spPr>
          <a:xfrm>
            <a:off x="2973754" y="1265432"/>
            <a:ext cx="7772400" cy="4371975"/>
          </a:xfrm>
          <a:prstGeom prst="rect">
            <a:avLst/>
          </a:prstGeom>
        </p:spPr>
      </p:pic>
    </p:spTree>
    <p:extLst>
      <p:ext uri="{BB962C8B-B14F-4D97-AF65-F5344CB8AC3E}">
        <p14:creationId xmlns:p14="http://schemas.microsoft.com/office/powerpoint/2010/main" val="356763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endParaRPr lang="en-GB" sz="1200" dirty="0">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r>
              <a:rPr lang="en-GB" sz="1200" dirty="0">
                <a:effectLst/>
                <a:latin typeface="Palatino Linotype" panose="02040502050505030304" pitchFamily="18" charset="0"/>
                <a:ea typeface="Times New Roman" panose="02020603050405020304" pitchFamily="18" charset="0"/>
                <a:cs typeface="Times New Roman" panose="02020603050405020304" pitchFamily="18" charset="0"/>
              </a:rPr>
              <a:t>- </a:t>
            </a:r>
          </a:p>
        </p:txBody>
      </p:sp>
      <p:sp>
        <p:nvSpPr>
          <p:cNvPr id="2" name="Oval 1">
            <a:extLst>
              <a:ext uri="{FF2B5EF4-FFF2-40B4-BE49-F238E27FC236}">
                <a16:creationId xmlns:a16="http://schemas.microsoft.com/office/drawing/2014/main" id="{1988D0CE-7EDF-5CAE-98A9-5ED0EF77CC9C}"/>
              </a:ext>
            </a:extLst>
          </p:cNvPr>
          <p:cNvSpPr/>
          <p:nvPr/>
        </p:nvSpPr>
        <p:spPr>
          <a:xfrm>
            <a:off x="523504"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8</a:t>
            </a:r>
          </a:p>
        </p:txBody>
      </p:sp>
      <p:pic>
        <p:nvPicPr>
          <p:cNvPr id="6" name="Picture 5" descr="A rooftop of a building with solar panels&#10;&#10;Description automatically generated">
            <a:extLst>
              <a:ext uri="{FF2B5EF4-FFF2-40B4-BE49-F238E27FC236}">
                <a16:creationId xmlns:a16="http://schemas.microsoft.com/office/drawing/2014/main" id="{DA584710-93B6-06AE-8259-435284DB212E}"/>
              </a:ext>
            </a:extLst>
          </p:cNvPr>
          <p:cNvPicPr>
            <a:picLocks noChangeAspect="1"/>
          </p:cNvPicPr>
          <p:nvPr/>
        </p:nvPicPr>
        <p:blipFill>
          <a:blip r:embed="rId2"/>
          <a:stretch>
            <a:fillRect/>
          </a:stretch>
        </p:blipFill>
        <p:spPr>
          <a:xfrm>
            <a:off x="4167187" y="0"/>
            <a:ext cx="3857625" cy="6858000"/>
          </a:xfrm>
          <a:prstGeom prst="rect">
            <a:avLst/>
          </a:prstGeom>
        </p:spPr>
      </p:pic>
    </p:spTree>
    <p:extLst>
      <p:ext uri="{BB962C8B-B14F-4D97-AF65-F5344CB8AC3E}">
        <p14:creationId xmlns:p14="http://schemas.microsoft.com/office/powerpoint/2010/main" val="127702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CCD372A7-8B0C-6E32-B1C7-051C011FB411}"/>
              </a:ext>
            </a:extLst>
          </p:cNvPr>
          <p:cNvPicPr>
            <a:picLocks noChangeAspect="1"/>
          </p:cNvPicPr>
          <p:nvPr/>
        </p:nvPicPr>
        <p:blipFill>
          <a:blip r:embed="rId2"/>
          <a:stretch>
            <a:fillRect/>
          </a:stretch>
        </p:blipFill>
        <p:spPr>
          <a:xfrm>
            <a:off x="2391260" y="1173871"/>
            <a:ext cx="7772400" cy="4369620"/>
          </a:xfrm>
          <a:prstGeom prst="rect">
            <a:avLst/>
          </a:prstGeom>
        </p:spPr>
      </p:pic>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endParaRPr lang="en-GB" sz="1200" dirty="0">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r>
              <a:rPr lang="en-GB" sz="1200" dirty="0">
                <a:effectLst/>
                <a:latin typeface="Palatino Linotype" panose="02040502050505030304" pitchFamily="18" charset="0"/>
                <a:ea typeface="Times New Roman" panose="02020603050405020304" pitchFamily="18" charset="0"/>
                <a:cs typeface="Times New Roman" panose="02020603050405020304" pitchFamily="18" charset="0"/>
              </a:rPr>
              <a:t>- </a:t>
            </a:r>
          </a:p>
        </p:txBody>
      </p:sp>
      <p:pic>
        <p:nvPicPr>
          <p:cNvPr id="14" name="Picture 13">
            <a:extLst>
              <a:ext uri="{FF2B5EF4-FFF2-40B4-BE49-F238E27FC236}">
                <a16:creationId xmlns:a16="http://schemas.microsoft.com/office/drawing/2014/main" id="{FC5D064E-2C5B-47A2-0E81-C4DEAE99C0DC}"/>
              </a:ext>
            </a:extLst>
          </p:cNvPr>
          <p:cNvPicPr>
            <a:picLocks noChangeAspect="1"/>
          </p:cNvPicPr>
          <p:nvPr/>
        </p:nvPicPr>
        <p:blipFill>
          <a:blip r:embed="rId3"/>
          <a:stretch>
            <a:fillRect/>
          </a:stretch>
        </p:blipFill>
        <p:spPr>
          <a:xfrm>
            <a:off x="2949573" y="189237"/>
            <a:ext cx="5219040" cy="5219040"/>
          </a:xfrm>
          <a:prstGeom prst="rect">
            <a:avLst/>
          </a:prstGeom>
        </p:spPr>
      </p:pic>
      <p:sp>
        <p:nvSpPr>
          <p:cNvPr id="15" name="TextBox 14">
            <a:extLst>
              <a:ext uri="{FF2B5EF4-FFF2-40B4-BE49-F238E27FC236}">
                <a16:creationId xmlns:a16="http://schemas.microsoft.com/office/drawing/2014/main" id="{C1BF4A43-3815-65F0-6667-144D9D2ADA99}"/>
              </a:ext>
            </a:extLst>
          </p:cNvPr>
          <p:cNvSpPr txBox="1"/>
          <p:nvPr/>
        </p:nvSpPr>
        <p:spPr>
          <a:xfrm>
            <a:off x="4430300" y="3763636"/>
            <a:ext cx="3815468" cy="430887"/>
          </a:xfrm>
          <a:prstGeom prst="rect">
            <a:avLst/>
          </a:prstGeom>
          <a:noFill/>
        </p:spPr>
        <p:txBody>
          <a:bodyPr wrap="none" rtlCol="0">
            <a:spAutoFit/>
          </a:bodyPr>
          <a:lstStyle/>
          <a:p>
            <a:r>
              <a:rPr lang="en-GB" sz="2200" b="1" dirty="0">
                <a:latin typeface="Tahoma" panose="020B0604030504040204" pitchFamily="34" charset="0"/>
                <a:ea typeface="Tahoma" panose="020B0604030504040204" pitchFamily="34" charset="0"/>
                <a:cs typeface="Tahoma" panose="020B0604030504040204" pitchFamily="34" charset="0"/>
              </a:rPr>
              <a:t>Tomorrow’s energy</a:t>
            </a:r>
            <a:r>
              <a:rPr lang="en-BE" sz="2200" b="1" dirty="0">
                <a:latin typeface="Tahoma" panose="020B0604030504040204" pitchFamily="34" charset="0"/>
                <a:ea typeface="Tahoma" panose="020B0604030504040204" pitchFamily="34" charset="0"/>
                <a:cs typeface="Tahoma" panose="020B0604030504040204" pitchFamily="34" charset="0"/>
              </a:rPr>
              <a:t> </a:t>
            </a:r>
            <a:r>
              <a:rPr lang="en-BE" sz="2200" b="1" dirty="0">
                <a:solidFill>
                  <a:srgbClr val="E46832"/>
                </a:solidFill>
                <a:latin typeface="Tahoma" panose="020B0604030504040204" pitchFamily="34" charset="0"/>
                <a:ea typeface="Tahoma" panose="020B0604030504040204" pitchFamily="34" charset="0"/>
                <a:cs typeface="Tahoma" panose="020B0604030504040204" pitchFamily="34" charset="0"/>
              </a:rPr>
              <a:t>today</a:t>
            </a:r>
          </a:p>
        </p:txBody>
      </p:sp>
    </p:spTree>
    <p:extLst>
      <p:ext uri="{BB962C8B-B14F-4D97-AF65-F5344CB8AC3E}">
        <p14:creationId xmlns:p14="http://schemas.microsoft.com/office/powerpoint/2010/main" val="2870237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8F370B1-9B17-4AE6-66A1-EBE31919782F}"/>
              </a:ext>
            </a:extLst>
          </p:cNvPr>
          <p:cNvSpPr txBox="1"/>
          <p:nvPr/>
        </p:nvSpPr>
        <p:spPr>
          <a:xfrm>
            <a:off x="228600" y="1770185"/>
            <a:ext cx="11734799" cy="4801314"/>
          </a:xfrm>
          <a:prstGeom prst="rect">
            <a:avLst/>
          </a:prstGeom>
          <a:noFill/>
        </p:spPr>
        <p:txBody>
          <a:bodyPr wrap="square" rtlCol="0">
            <a:spAutoFit/>
          </a:bodyPr>
          <a:lstStyle/>
          <a:p>
            <a:pPr algn="ctr"/>
            <a:r>
              <a:rPr lang="en-GB" b="1" u="sng" dirty="0"/>
              <a:t>I</a:t>
            </a:r>
            <a:r>
              <a:rPr lang="en-BE" b="1" u="sng" dirty="0"/>
              <a:t>nstructions : </a:t>
            </a:r>
          </a:p>
          <a:p>
            <a:endParaRPr lang="en-BE" dirty="0"/>
          </a:p>
          <a:p>
            <a:r>
              <a:rPr lang="en-BE" dirty="0"/>
              <a:t>We would like to have a catchy yet professional looking flyers (we are engineers running a solar installation company),</a:t>
            </a:r>
          </a:p>
          <a:p>
            <a:endParaRPr lang="en-BE" dirty="0"/>
          </a:p>
          <a:p>
            <a:r>
              <a:rPr lang="en-BE" dirty="0"/>
              <a:t>We would like that the reader understands easily (visualy) what we do by looking at the front page (so maybe the general layout of the elements could be modified to this means)</a:t>
            </a:r>
          </a:p>
          <a:p>
            <a:endParaRPr lang="en-BE" dirty="0"/>
          </a:p>
          <a:p>
            <a:r>
              <a:rPr lang="en-BE" dirty="0"/>
              <a:t>In </a:t>
            </a:r>
            <a:r>
              <a:rPr lang="en-BE"/>
              <a:t>previous slide</a:t>
            </a:r>
            <a:r>
              <a:rPr lang="en-BE" dirty="0"/>
              <a:t>, I added numbers in the different zones of your template, each number refering to a slide with the specified text we want. </a:t>
            </a:r>
          </a:p>
          <a:p>
            <a:r>
              <a:rPr lang="en-BE" dirty="0"/>
              <a:t>As we are very bad in design we would like you to suggest designs or visual layouts that serve the best to the marketing purpose (the flyer should be clear, visual and engaging for the consumer - the consumer should understand directly what we do and our added-value compared to other installators). </a:t>
            </a:r>
          </a:p>
          <a:p>
            <a:endParaRPr lang="en-BE" dirty="0"/>
          </a:p>
          <a:p>
            <a:r>
              <a:rPr lang="en-BE" dirty="0"/>
              <a:t>For example, for                   we think it must be on front page, and we feel that it is better to have a beautiful layout with icons, but we are not capable of doing it ourselves. </a:t>
            </a:r>
          </a:p>
          <a:p>
            <a:endParaRPr lang="en-BE" dirty="0"/>
          </a:p>
          <a:p>
            <a:r>
              <a:rPr lang="en-BE" dirty="0"/>
              <a:t>Thank you so much !!!</a:t>
            </a:r>
          </a:p>
        </p:txBody>
      </p:sp>
      <p:sp>
        <p:nvSpPr>
          <p:cNvPr id="14" name="Oval 13">
            <a:extLst>
              <a:ext uri="{FF2B5EF4-FFF2-40B4-BE49-F238E27FC236}">
                <a16:creationId xmlns:a16="http://schemas.microsoft.com/office/drawing/2014/main" id="{D506602E-E1AF-D336-256C-31EE77C791E7}"/>
              </a:ext>
            </a:extLst>
          </p:cNvPr>
          <p:cNvSpPr/>
          <p:nvPr/>
        </p:nvSpPr>
        <p:spPr>
          <a:xfrm>
            <a:off x="1998176" y="5061708"/>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6</a:t>
            </a:r>
          </a:p>
        </p:txBody>
      </p:sp>
    </p:spTree>
    <p:extLst>
      <p:ext uri="{BB962C8B-B14F-4D97-AF65-F5344CB8AC3E}">
        <p14:creationId xmlns:p14="http://schemas.microsoft.com/office/powerpoint/2010/main" val="2795224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indent="0">
              <a:buNone/>
            </a:pPr>
            <a:r>
              <a:rPr lang="en-GB" sz="1600" dirty="0"/>
              <a:t>At </a:t>
            </a:r>
            <a:r>
              <a:rPr lang="en-GB" sz="1600" b="1" dirty="0"/>
              <a:t>CGS </a:t>
            </a:r>
            <a:r>
              <a:rPr lang="en-GB" sz="1600" b="1" dirty="0" err="1"/>
              <a:t>Énergies</a:t>
            </a:r>
            <a:r>
              <a:rPr lang="en-GB" sz="1600" dirty="0"/>
              <a:t>, we believe it’s time to regain control over the way we produce and use energy.</a:t>
            </a:r>
            <a:br>
              <a:rPr lang="en-GB" sz="1600" dirty="0"/>
            </a:br>
            <a:r>
              <a:rPr lang="en-GB" sz="1600" dirty="0"/>
              <a:t>In a context shaped by the energy transition and price fluctuations, producing and managing your own energy is both a </a:t>
            </a:r>
            <a:r>
              <a:rPr lang="en-GB" sz="1600" b="1" dirty="0"/>
              <a:t>responsible</a:t>
            </a:r>
            <a:r>
              <a:rPr lang="en-GB" sz="1600" dirty="0"/>
              <a:t> and </a:t>
            </a:r>
            <a:r>
              <a:rPr lang="en-GB" sz="1600" b="1" dirty="0"/>
              <a:t>intelligent</a:t>
            </a:r>
            <a:r>
              <a:rPr lang="en-GB" sz="1600" dirty="0"/>
              <a:t> choice. It’s a concrete way to </a:t>
            </a:r>
            <a:r>
              <a:rPr lang="en-GB" sz="1600" b="1" dirty="0"/>
              <a:t>reduce your bills</a:t>
            </a:r>
            <a:r>
              <a:rPr lang="en-GB" sz="1600" dirty="0"/>
              <a:t>, </a:t>
            </a:r>
            <a:r>
              <a:rPr lang="en-GB" sz="1600" b="1" dirty="0"/>
              <a:t>add value to your home</a:t>
            </a:r>
            <a:r>
              <a:rPr lang="en-GB" sz="1600" dirty="0"/>
              <a:t>, and </a:t>
            </a:r>
            <a:r>
              <a:rPr lang="en-GB" sz="1600" b="1" dirty="0"/>
              <a:t>gain independence</a:t>
            </a:r>
            <a:r>
              <a:rPr lang="en-GB" sz="1600" dirty="0"/>
              <a:t>.</a:t>
            </a:r>
          </a:p>
          <a:p>
            <a:pPr marL="0" indent="0">
              <a:buNone/>
            </a:pPr>
            <a:r>
              <a:rPr lang="en-GB" sz="1600" dirty="0"/>
              <a:t>Founded by two civil engineers with expertise in sustainable energy systems, </a:t>
            </a:r>
            <a:r>
              <a:rPr lang="en-GB" sz="1600" b="1" dirty="0"/>
              <a:t>CGS </a:t>
            </a:r>
            <a:r>
              <a:rPr lang="en-GB" sz="1600" b="1" dirty="0" err="1"/>
              <a:t>Énergies</a:t>
            </a:r>
            <a:r>
              <a:rPr lang="en-GB" sz="1600" dirty="0"/>
              <a:t> brings together the precision of an </a:t>
            </a:r>
            <a:r>
              <a:rPr lang="en-GB" sz="1600" b="1" dirty="0"/>
              <a:t>engineering office</a:t>
            </a:r>
            <a:r>
              <a:rPr lang="en-GB" sz="1600" dirty="0"/>
              <a:t> and the know-how of an </a:t>
            </a:r>
            <a:r>
              <a:rPr lang="en-GB" sz="1600" b="1" dirty="0"/>
              <a:t>installation company</a:t>
            </a:r>
            <a:r>
              <a:rPr lang="en-GB" sz="1600" dirty="0"/>
              <a:t>, going well beyond the simple supply of equipment.</a:t>
            </a:r>
            <a:br>
              <a:rPr lang="en-GB" sz="1600" dirty="0"/>
            </a:br>
            <a:r>
              <a:rPr lang="en-GB" sz="1600" dirty="0"/>
              <a:t>We design </a:t>
            </a:r>
            <a:r>
              <a:rPr lang="en-GB" sz="1600" b="1" dirty="0"/>
              <a:t>custom energy systems</a:t>
            </a:r>
            <a:r>
              <a:rPr lang="en-GB" sz="1600" dirty="0"/>
              <a:t> involving solar panels, batteries, heat pumps, EV chargers, and thermodynamic water heaters, based on your </a:t>
            </a:r>
            <a:r>
              <a:rPr lang="en-GB" sz="1600" b="1" dirty="0"/>
              <a:t>actual consumption data</a:t>
            </a:r>
            <a:r>
              <a:rPr lang="en-GB" sz="1600" dirty="0"/>
              <a:t>, using an </a:t>
            </a:r>
            <a:r>
              <a:rPr lang="en-GB" sz="1600" b="1" dirty="0"/>
              <a:t>in-house optimization tool</a:t>
            </a:r>
            <a:r>
              <a:rPr lang="en-GB" sz="1600" dirty="0"/>
              <a:t> that makes the most of every kilowatt-hour produced and consumed.</a:t>
            </a:r>
          </a:p>
          <a:p>
            <a:pPr marL="0" indent="0">
              <a:buNone/>
            </a:pPr>
            <a:r>
              <a:rPr lang="en-GB" sz="1600" dirty="0"/>
              <a:t>We work with </a:t>
            </a:r>
            <a:r>
              <a:rPr lang="en-GB" sz="1600" b="1" dirty="0"/>
              <a:t>homeowners, businesses, and co-ownerships</a:t>
            </a:r>
            <a:r>
              <a:rPr lang="en-GB" sz="1600" dirty="0"/>
              <a:t>, providing </a:t>
            </a:r>
            <a:r>
              <a:rPr lang="en-GB" sz="1600" b="1" dirty="0"/>
              <a:t>clear advice</a:t>
            </a:r>
            <a:r>
              <a:rPr lang="en-GB" sz="1600" dirty="0"/>
              <a:t>, </a:t>
            </a:r>
            <a:r>
              <a:rPr lang="en-GB" sz="1600" b="1" dirty="0"/>
              <a:t>reliable technical studies</a:t>
            </a:r>
            <a:r>
              <a:rPr lang="en-GB" sz="1600" dirty="0"/>
              <a:t>, and </a:t>
            </a:r>
            <a:r>
              <a:rPr lang="en-GB" sz="1600" b="1" dirty="0"/>
              <a:t>transparent quotations</a:t>
            </a:r>
            <a:r>
              <a:rPr lang="en-GB" sz="1600" dirty="0"/>
              <a:t>, without oversizing or unnecessary costs.</a:t>
            </a:r>
          </a:p>
          <a:p>
            <a:pPr marL="0" indent="0">
              <a:buNone/>
            </a:pPr>
            <a:r>
              <a:rPr lang="en-GB" sz="1600" dirty="0"/>
              <a:t>Choosing </a:t>
            </a:r>
            <a:r>
              <a:rPr lang="en-GB" sz="1600" b="1" dirty="0"/>
              <a:t>CGS </a:t>
            </a:r>
            <a:r>
              <a:rPr lang="en-GB" sz="1600" b="1" dirty="0" err="1"/>
              <a:t>Énergies</a:t>
            </a:r>
            <a:r>
              <a:rPr lang="en-GB" sz="1600" dirty="0"/>
              <a:t> means more than investing in an installation. It means choosing </a:t>
            </a:r>
            <a:r>
              <a:rPr lang="en-GB" sz="1600" b="1" dirty="0"/>
              <a:t>sustainable energy autonomy</a:t>
            </a:r>
            <a:r>
              <a:rPr lang="en-GB" sz="1600" dirty="0"/>
              <a:t>, supported by </a:t>
            </a:r>
            <a:r>
              <a:rPr lang="en-GB" sz="1600" b="1" dirty="0"/>
              <a:t>dedicated engineers and technicians</a:t>
            </a:r>
            <a:r>
              <a:rPr lang="en-GB" sz="1600" dirty="0"/>
              <a:t> who design with precision, install with care, and stand by their clients over time.</a:t>
            </a:r>
          </a:p>
        </p:txBody>
      </p:sp>
      <p:sp>
        <p:nvSpPr>
          <p:cNvPr id="2" name="Oval 1">
            <a:extLst>
              <a:ext uri="{FF2B5EF4-FFF2-40B4-BE49-F238E27FC236}">
                <a16:creationId xmlns:a16="http://schemas.microsoft.com/office/drawing/2014/main" id="{485DE4D7-8B9D-F945-3C17-4120845F139C}"/>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1</a:t>
            </a:r>
          </a:p>
        </p:txBody>
      </p:sp>
    </p:spTree>
    <p:extLst>
      <p:ext uri="{BB962C8B-B14F-4D97-AF65-F5344CB8AC3E}">
        <p14:creationId xmlns:p14="http://schemas.microsoft.com/office/powerpoint/2010/main" val="493448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r>
              <a:rPr lang="en-BE" sz="1800" dirty="0">
                <a:effectLst/>
                <a:latin typeface="Palatino Linotype" panose="02040502050505030304" pitchFamily="18" charset="0"/>
                <a:ea typeface="Times New Roman" panose="02020603050405020304" pitchFamily="18" charset="0"/>
                <a:cs typeface="Times New Roman" panose="02020603050405020304" pitchFamily="18" charset="0"/>
              </a:rPr>
              <a:t>BUSINESSES &amp; CO-OWNESHIPS</a:t>
            </a:r>
          </a:p>
          <a:p>
            <a:pPr marL="0" indent="0">
              <a:buNone/>
            </a:pPr>
            <a:r>
              <a:rPr lang="en-GB" sz="1800" b="1" dirty="0"/>
              <a:t>CGS </a:t>
            </a:r>
            <a:r>
              <a:rPr lang="en-GB" sz="1800" b="1" dirty="0" err="1"/>
              <a:t>Énergies</a:t>
            </a:r>
            <a:r>
              <a:rPr lang="en-GB" sz="1800" b="1" dirty="0"/>
              <a:t> </a:t>
            </a:r>
            <a:r>
              <a:rPr lang="en-GB" sz="1800" dirty="0"/>
              <a:t>design and install reliable collective infrastructures that meet the latest technical and regulatory standards.</a:t>
            </a:r>
            <a:br>
              <a:rPr lang="en-GB" sz="1800" dirty="0"/>
            </a:br>
            <a:r>
              <a:rPr lang="en-GB" sz="1800" dirty="0"/>
              <a:t>Our engineers carry out comprehensive design studies for your projects, including:</a:t>
            </a:r>
          </a:p>
          <a:p>
            <a:pPr marL="0" indent="0">
              <a:buNone/>
            </a:pPr>
            <a:r>
              <a:rPr lang="en-GB" sz="1800" dirty="0"/>
              <a:t>• </a:t>
            </a:r>
            <a:r>
              <a:rPr lang="en-GB" sz="1800" b="1" dirty="0"/>
              <a:t>Certified charging and fire detection infrastructures</a:t>
            </a:r>
            <a:r>
              <a:rPr lang="en-GB" sz="1800" dirty="0"/>
              <a:t>, fully compliant with current fire safety regulations</a:t>
            </a:r>
            <a:br>
              <a:rPr lang="en-GB" sz="1800" dirty="0"/>
            </a:br>
            <a:r>
              <a:rPr lang="en-GB" sz="1800" dirty="0"/>
              <a:t>• </a:t>
            </a:r>
            <a:r>
              <a:rPr lang="en-GB" sz="1800" b="1" dirty="0"/>
              <a:t>Collective electricity and heat production systems</a:t>
            </a:r>
            <a:r>
              <a:rPr lang="en-GB" sz="1800" dirty="0"/>
              <a:t>, combining solar panels with heat pumps and hot water storage</a:t>
            </a:r>
            <a:br>
              <a:rPr lang="en-GB" sz="1800" dirty="0"/>
            </a:br>
            <a:r>
              <a:rPr lang="en-GB" sz="1800" dirty="0"/>
              <a:t>• </a:t>
            </a:r>
            <a:r>
              <a:rPr lang="en-GB" sz="1800" b="1" dirty="0"/>
              <a:t>Implementation and management of energy sharing</a:t>
            </a:r>
            <a:r>
              <a:rPr lang="en-GB" sz="1800" dirty="0"/>
              <a:t> between dwellings and electric vehicles</a:t>
            </a:r>
          </a:p>
          <a:p>
            <a:pPr marL="0" indent="0">
              <a:buNone/>
            </a:pPr>
            <a:r>
              <a:rPr lang="en-GB" sz="1800" dirty="0"/>
              <a:t>With extensive experience working alongside co-ownership associations, we understand the specific challenges of collective projects and provide </a:t>
            </a:r>
            <a:r>
              <a:rPr lang="en-GB" sz="1800" b="1" dirty="0"/>
              <a:t>clear and pedagogic guidance at every decision stage</a:t>
            </a:r>
            <a:r>
              <a:rPr lang="en-GB" sz="1800" dirty="0"/>
              <a:t>.</a:t>
            </a:r>
            <a:br>
              <a:rPr lang="en-GB" sz="1800" dirty="0"/>
            </a:br>
            <a:r>
              <a:rPr lang="en-GB" sz="1800" dirty="0"/>
              <a:t>From </a:t>
            </a:r>
            <a:r>
              <a:rPr lang="en-GB" sz="1800" b="1" dirty="0"/>
              <a:t>design to commissioning</a:t>
            </a:r>
            <a:r>
              <a:rPr lang="en-GB" sz="1800" dirty="0"/>
              <a:t>, we ensure full project control to turn your buildings into </a:t>
            </a:r>
            <a:r>
              <a:rPr lang="en-GB" sz="1800" b="1" dirty="0"/>
              <a:t>active contributors to the energy transition</a:t>
            </a:r>
            <a:r>
              <a:rPr lang="en-GB" sz="1800" dirty="0"/>
              <a:t>.</a:t>
            </a:r>
          </a:p>
        </p:txBody>
      </p:sp>
      <p:sp>
        <p:nvSpPr>
          <p:cNvPr id="2" name="Oval 1">
            <a:extLst>
              <a:ext uri="{FF2B5EF4-FFF2-40B4-BE49-F238E27FC236}">
                <a16:creationId xmlns:a16="http://schemas.microsoft.com/office/drawing/2014/main" id="{485DE4D7-8B9D-F945-3C17-4120845F139C}"/>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2</a:t>
            </a:r>
          </a:p>
        </p:txBody>
      </p:sp>
    </p:spTree>
    <p:extLst>
      <p:ext uri="{BB962C8B-B14F-4D97-AF65-F5344CB8AC3E}">
        <p14:creationId xmlns:p14="http://schemas.microsoft.com/office/powerpoint/2010/main" val="2378058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85DE4D7-8B9D-F945-3C17-4120845F139C}"/>
              </a:ext>
            </a:extLst>
          </p:cNvPr>
          <p:cNvSpPr/>
          <p:nvPr/>
        </p:nvSpPr>
        <p:spPr>
          <a:xfrm>
            <a:off x="838199" y="366342"/>
            <a:ext cx="731293"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2.1</a:t>
            </a:r>
          </a:p>
        </p:txBody>
      </p:sp>
      <p:pic>
        <p:nvPicPr>
          <p:cNvPr id="7" name="Picture 6" descr="A rooftop of a building with solar panels&#10;&#10;Description automatically generated">
            <a:extLst>
              <a:ext uri="{FF2B5EF4-FFF2-40B4-BE49-F238E27FC236}">
                <a16:creationId xmlns:a16="http://schemas.microsoft.com/office/drawing/2014/main" id="{36E46D23-4188-7B49-15BD-9269516CC9A9}"/>
              </a:ext>
            </a:extLst>
          </p:cNvPr>
          <p:cNvPicPr>
            <a:picLocks noChangeAspect="1"/>
          </p:cNvPicPr>
          <p:nvPr/>
        </p:nvPicPr>
        <p:blipFill>
          <a:blip r:embed="rId2"/>
          <a:stretch>
            <a:fillRect/>
          </a:stretch>
        </p:blipFill>
        <p:spPr>
          <a:xfrm>
            <a:off x="2088107" y="1243012"/>
            <a:ext cx="7772400" cy="4371975"/>
          </a:xfrm>
          <a:prstGeom prst="rect">
            <a:avLst/>
          </a:prstGeom>
        </p:spPr>
      </p:pic>
      <p:sp>
        <p:nvSpPr>
          <p:cNvPr id="8" name="TextBox 7">
            <a:extLst>
              <a:ext uri="{FF2B5EF4-FFF2-40B4-BE49-F238E27FC236}">
                <a16:creationId xmlns:a16="http://schemas.microsoft.com/office/drawing/2014/main" id="{14F7395B-6B49-1138-93B4-2B9FFAFE0AAA}"/>
              </a:ext>
            </a:extLst>
          </p:cNvPr>
          <p:cNvSpPr txBox="1"/>
          <p:nvPr/>
        </p:nvSpPr>
        <p:spPr>
          <a:xfrm>
            <a:off x="2361063" y="682388"/>
            <a:ext cx="1386983" cy="369332"/>
          </a:xfrm>
          <a:prstGeom prst="rect">
            <a:avLst/>
          </a:prstGeom>
          <a:noFill/>
        </p:spPr>
        <p:txBody>
          <a:bodyPr wrap="none" rtlCol="0">
            <a:spAutoFit/>
          </a:bodyPr>
          <a:lstStyle/>
          <a:p>
            <a:r>
              <a:rPr lang="en-GB" dirty="0"/>
              <a:t>T</a:t>
            </a:r>
            <a:r>
              <a:rPr lang="en-BE" dirty="0"/>
              <a:t>his picture </a:t>
            </a:r>
          </a:p>
        </p:txBody>
      </p:sp>
    </p:spTree>
    <p:extLst>
      <p:ext uri="{BB962C8B-B14F-4D97-AF65-F5344CB8AC3E}">
        <p14:creationId xmlns:p14="http://schemas.microsoft.com/office/powerpoint/2010/main" val="3339705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85DE4D7-8B9D-F945-3C17-4120845F139C}"/>
              </a:ext>
            </a:extLst>
          </p:cNvPr>
          <p:cNvSpPr/>
          <p:nvPr/>
        </p:nvSpPr>
        <p:spPr>
          <a:xfrm>
            <a:off x="838199" y="366342"/>
            <a:ext cx="731293"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2.1</a:t>
            </a:r>
          </a:p>
        </p:txBody>
      </p:sp>
      <p:pic>
        <p:nvPicPr>
          <p:cNvPr id="4" name="Picture 3" descr="A building with solar panels on the roof&#10;&#10;Description automatically generated">
            <a:extLst>
              <a:ext uri="{FF2B5EF4-FFF2-40B4-BE49-F238E27FC236}">
                <a16:creationId xmlns:a16="http://schemas.microsoft.com/office/drawing/2014/main" id="{5E6320E6-83F6-E06E-1C1C-66B1C857CAD1}"/>
              </a:ext>
            </a:extLst>
          </p:cNvPr>
          <p:cNvPicPr>
            <a:picLocks noChangeAspect="1"/>
          </p:cNvPicPr>
          <p:nvPr/>
        </p:nvPicPr>
        <p:blipFill>
          <a:blip r:embed="rId2"/>
          <a:stretch>
            <a:fillRect/>
          </a:stretch>
        </p:blipFill>
        <p:spPr>
          <a:xfrm>
            <a:off x="1569492" y="1243012"/>
            <a:ext cx="7772400" cy="4371975"/>
          </a:xfrm>
          <a:prstGeom prst="rect">
            <a:avLst/>
          </a:prstGeom>
        </p:spPr>
      </p:pic>
      <p:sp>
        <p:nvSpPr>
          <p:cNvPr id="5" name="TextBox 4">
            <a:extLst>
              <a:ext uri="{FF2B5EF4-FFF2-40B4-BE49-F238E27FC236}">
                <a16:creationId xmlns:a16="http://schemas.microsoft.com/office/drawing/2014/main" id="{6C37B2EF-682D-0C85-7BC2-AFEEBC8FC14A}"/>
              </a:ext>
            </a:extLst>
          </p:cNvPr>
          <p:cNvSpPr txBox="1"/>
          <p:nvPr/>
        </p:nvSpPr>
        <p:spPr>
          <a:xfrm>
            <a:off x="1815153" y="496372"/>
            <a:ext cx="1673471" cy="369332"/>
          </a:xfrm>
          <a:prstGeom prst="rect">
            <a:avLst/>
          </a:prstGeom>
          <a:noFill/>
        </p:spPr>
        <p:txBody>
          <a:bodyPr wrap="none" rtlCol="0">
            <a:spAutoFit/>
          </a:bodyPr>
          <a:lstStyle/>
          <a:p>
            <a:r>
              <a:rPr lang="en-GB" dirty="0"/>
              <a:t>O</a:t>
            </a:r>
            <a:r>
              <a:rPr lang="en-BE" dirty="0"/>
              <a:t>r that picture </a:t>
            </a:r>
          </a:p>
        </p:txBody>
      </p:sp>
    </p:spTree>
    <p:extLst>
      <p:ext uri="{BB962C8B-B14F-4D97-AF65-F5344CB8AC3E}">
        <p14:creationId xmlns:p14="http://schemas.microsoft.com/office/powerpoint/2010/main" val="1414594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r>
              <a:rPr lang="en-BE" sz="1800" dirty="0">
                <a:latin typeface="Palatino Linotype" panose="02040502050505030304" pitchFamily="18" charset="0"/>
                <a:ea typeface="Times New Roman" panose="02020603050405020304" pitchFamily="18" charset="0"/>
                <a:cs typeface="Times New Roman" panose="02020603050405020304" pitchFamily="18" charset="0"/>
              </a:rPr>
              <a:t>Did you know ? </a:t>
            </a:r>
          </a:p>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r>
              <a:rPr lang="en-GB" sz="1100" dirty="0"/>
              <a:t>With </a:t>
            </a:r>
            <a:r>
              <a:rPr lang="en-GB" sz="1100" b="1" dirty="0"/>
              <a:t>CGS </a:t>
            </a:r>
            <a:r>
              <a:rPr lang="en-GB" sz="1100" b="1" dirty="0" err="1"/>
              <a:t>Énergies</a:t>
            </a:r>
            <a:r>
              <a:rPr lang="en-GB" sz="1100" dirty="0"/>
              <a:t>, you can choose a third-party investment model to enjoy solar energy without covering the initial cost.</a:t>
            </a:r>
          </a:p>
          <a:p>
            <a:r>
              <a:rPr lang="en-GB" sz="1100" dirty="0"/>
              <a:t>When </a:t>
            </a:r>
            <a:r>
              <a:rPr lang="en-GB" sz="1100" b="1" dirty="0"/>
              <a:t>values matter as much as the wallet</a:t>
            </a:r>
            <a:r>
              <a:rPr lang="en-GB" sz="1100" dirty="0"/>
              <a:t>, choose </a:t>
            </a:r>
            <a:r>
              <a:rPr lang="en-GB" sz="1100" b="1" dirty="0"/>
              <a:t>Belgian-made solar panels</a:t>
            </a:r>
            <a:r>
              <a:rPr lang="en-GB" sz="1100" dirty="0"/>
              <a:t> — a guarantee of quality, durability, and support for the local economy.</a:t>
            </a:r>
          </a:p>
        </p:txBody>
      </p:sp>
      <p:sp>
        <p:nvSpPr>
          <p:cNvPr id="2" name="Oval 1">
            <a:extLst>
              <a:ext uri="{FF2B5EF4-FFF2-40B4-BE49-F238E27FC236}">
                <a16:creationId xmlns:a16="http://schemas.microsoft.com/office/drawing/2014/main" id="{485DE4D7-8B9D-F945-3C17-4120845F139C}"/>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3</a:t>
            </a:r>
          </a:p>
        </p:txBody>
      </p:sp>
      <p:pic>
        <p:nvPicPr>
          <p:cNvPr id="1026" name="Picture 2" descr="Monteur de panneaux (photovoltaïcien)">
            <a:extLst>
              <a:ext uri="{FF2B5EF4-FFF2-40B4-BE49-F238E27FC236}">
                <a16:creationId xmlns:a16="http://schemas.microsoft.com/office/drawing/2014/main" id="{36F9BA57-F868-17A9-8F9F-88691B8714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5841" y="4355509"/>
            <a:ext cx="2457144" cy="24571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rupower | Brussels">
            <a:extLst>
              <a:ext uri="{FF2B5EF4-FFF2-40B4-BE49-F238E27FC236}">
                <a16:creationId xmlns:a16="http://schemas.microsoft.com/office/drawing/2014/main" id="{2FB42680-A87B-7A48-EA19-24300136BB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7708" y="5195015"/>
            <a:ext cx="981935" cy="9819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logo with orange and black text&#10;&#10;Description automatically generated">
            <a:extLst>
              <a:ext uri="{FF2B5EF4-FFF2-40B4-BE49-F238E27FC236}">
                <a16:creationId xmlns:a16="http://schemas.microsoft.com/office/drawing/2014/main" id="{48771B76-DBAD-6416-8E35-F73725E13E15}"/>
              </a:ext>
            </a:extLst>
          </p:cNvPr>
          <p:cNvPicPr>
            <a:picLocks noChangeAspect="1"/>
          </p:cNvPicPr>
          <p:nvPr/>
        </p:nvPicPr>
        <p:blipFill>
          <a:blip r:embed="rId4"/>
          <a:stretch>
            <a:fillRect/>
          </a:stretch>
        </p:blipFill>
        <p:spPr>
          <a:xfrm>
            <a:off x="3850508" y="2619682"/>
            <a:ext cx="2457145" cy="1406243"/>
          </a:xfrm>
          <a:prstGeom prst="rect">
            <a:avLst/>
          </a:prstGeom>
        </p:spPr>
      </p:pic>
      <p:pic>
        <p:nvPicPr>
          <p:cNvPr id="9" name="Picture 2" descr="Demi Flèche En Bas D'icône Ensemble Universel D'icônes De Web Pour Le Web  Et Le Mobile Illustration Stock - Illustration du vert, illustration:  127077158">
            <a:extLst>
              <a:ext uri="{FF2B5EF4-FFF2-40B4-BE49-F238E27FC236}">
                <a16:creationId xmlns:a16="http://schemas.microsoft.com/office/drawing/2014/main" id="{2DB9A46E-3269-35C1-230F-17A174178CC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617" t="23279" r="28574" b="24143"/>
          <a:stretch/>
        </p:blipFill>
        <p:spPr bwMode="auto">
          <a:xfrm rot="2488479">
            <a:off x="3855192" y="3987622"/>
            <a:ext cx="933517" cy="117395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DB211FD-1F8C-07CB-888C-701DB3C44210}"/>
              </a:ext>
            </a:extLst>
          </p:cNvPr>
          <p:cNvSpPr txBox="1"/>
          <p:nvPr/>
        </p:nvSpPr>
        <p:spPr>
          <a:xfrm>
            <a:off x="2219265" y="6429388"/>
            <a:ext cx="5679589" cy="523220"/>
          </a:xfrm>
          <a:prstGeom prst="rect">
            <a:avLst/>
          </a:prstGeom>
          <a:noFill/>
        </p:spPr>
        <p:txBody>
          <a:bodyPr wrap="square" rtlCol="0">
            <a:spAutoFit/>
          </a:bodyPr>
          <a:lstStyle/>
          <a:p>
            <a:pPr algn="ctr"/>
            <a:r>
              <a:rPr lang="nl-BE" sz="2800" dirty="0">
                <a:latin typeface="Tahoma" panose="020B0604030504040204" pitchFamily="34" charset="0"/>
                <a:ea typeface="Tahoma" panose="020B0604030504040204" pitchFamily="34" charset="0"/>
                <a:cs typeface="Tahoma" panose="020B0604030504040204" pitchFamily="34" charset="0"/>
              </a:rPr>
              <a:t>Belgian solar energy for </a:t>
            </a:r>
            <a:r>
              <a:rPr lang="en-BE" sz="2800" dirty="0">
                <a:solidFill>
                  <a:srgbClr val="E46832"/>
                </a:solidFill>
                <a:latin typeface="Tahoma" panose="020B0604030504040204" pitchFamily="34" charset="0"/>
                <a:ea typeface="Tahoma" panose="020B0604030504040204" pitchFamily="34" charset="0"/>
                <a:cs typeface="Tahoma" panose="020B0604030504040204" pitchFamily="34" charset="0"/>
              </a:rPr>
              <a:t>all</a:t>
            </a:r>
          </a:p>
        </p:txBody>
      </p:sp>
      <p:pic>
        <p:nvPicPr>
          <p:cNvPr id="11" name="Picture 2" descr="Demi Flèche En Bas D'icône Ensemble Universel D'icônes De Web Pour Le Web  Et Le Mobile Illustration Stock - Illustration du vert, illustration:  127077158">
            <a:extLst>
              <a:ext uri="{FF2B5EF4-FFF2-40B4-BE49-F238E27FC236}">
                <a16:creationId xmlns:a16="http://schemas.microsoft.com/office/drawing/2014/main" id="{28B590E9-25EC-3D79-0C87-9B1988CA024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617" t="23279" r="28574" b="24143"/>
          <a:stretch/>
        </p:blipFill>
        <p:spPr bwMode="auto">
          <a:xfrm rot="20524913">
            <a:off x="5652722" y="3905966"/>
            <a:ext cx="933517" cy="117395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emi Flèche En Bas D'icône Ensemble Universel D'icônes De Web Pour Le Web  Et Le Mobile Illustration Stock - Illustration du vert, illustration:  127077158">
            <a:extLst>
              <a:ext uri="{FF2B5EF4-FFF2-40B4-BE49-F238E27FC236}">
                <a16:creationId xmlns:a16="http://schemas.microsoft.com/office/drawing/2014/main" id="{53621373-510A-4EA8-B4E4-EAE9C004AB1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617" t="23279" r="28574" b="24143"/>
          <a:stretch/>
        </p:blipFill>
        <p:spPr bwMode="auto">
          <a:xfrm rot="5400000">
            <a:off x="4612323" y="5038923"/>
            <a:ext cx="933517" cy="117395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9F33E47-BA94-286E-3528-A33FC6795CE2}"/>
              </a:ext>
            </a:extLst>
          </p:cNvPr>
          <p:cNvSpPr txBox="1"/>
          <p:nvPr/>
        </p:nvSpPr>
        <p:spPr>
          <a:xfrm>
            <a:off x="7701873" y="4170843"/>
            <a:ext cx="2884065" cy="646331"/>
          </a:xfrm>
          <a:prstGeom prst="rect">
            <a:avLst/>
          </a:prstGeom>
          <a:noFill/>
        </p:spPr>
        <p:txBody>
          <a:bodyPr wrap="square" rtlCol="0">
            <a:spAutoFit/>
          </a:bodyPr>
          <a:lstStyle/>
          <a:p>
            <a:r>
              <a:rPr lang="en-BE" dirty="0"/>
              <a:t>(can you please do this in a more proper way please?) </a:t>
            </a:r>
          </a:p>
        </p:txBody>
      </p:sp>
    </p:spTree>
    <p:extLst>
      <p:ext uri="{BB962C8B-B14F-4D97-AF65-F5344CB8AC3E}">
        <p14:creationId xmlns:p14="http://schemas.microsoft.com/office/powerpoint/2010/main" val="3461050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lgn="ctr">
              <a:buNone/>
              <a:tabLst>
                <a:tab pos="457200" algn="l"/>
              </a:tabLst>
            </a:pPr>
            <a:r>
              <a:rPr lang="en-BE" sz="1800" dirty="0">
                <a:effectLst/>
                <a:latin typeface="Palatino Linotype" panose="02040502050505030304" pitchFamily="18" charset="0"/>
                <a:ea typeface="Times New Roman" panose="02020603050405020304" pitchFamily="18" charset="0"/>
                <a:cs typeface="Times New Roman" panose="02020603050405020304" pitchFamily="18" charset="0"/>
              </a:rPr>
              <a:t>NOS SERVICES</a:t>
            </a:r>
          </a:p>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p:txBody>
      </p:sp>
      <p:sp>
        <p:nvSpPr>
          <p:cNvPr id="2" name="Oval 1">
            <a:extLst>
              <a:ext uri="{FF2B5EF4-FFF2-40B4-BE49-F238E27FC236}">
                <a16:creationId xmlns:a16="http://schemas.microsoft.com/office/drawing/2014/main" id="{485DE4D7-8B9D-F945-3C17-4120845F139C}"/>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4</a:t>
            </a:r>
          </a:p>
        </p:txBody>
      </p:sp>
      <p:sp>
        <p:nvSpPr>
          <p:cNvPr id="8" name="TextBox 7">
            <a:extLst>
              <a:ext uri="{FF2B5EF4-FFF2-40B4-BE49-F238E27FC236}">
                <a16:creationId xmlns:a16="http://schemas.microsoft.com/office/drawing/2014/main" id="{66F86FDB-3C25-610D-5809-F93463311CD6}"/>
              </a:ext>
            </a:extLst>
          </p:cNvPr>
          <p:cNvSpPr txBox="1"/>
          <p:nvPr/>
        </p:nvSpPr>
        <p:spPr>
          <a:xfrm>
            <a:off x="1539427" y="5140618"/>
            <a:ext cx="8006038" cy="646331"/>
          </a:xfrm>
          <a:prstGeom prst="rect">
            <a:avLst/>
          </a:prstGeom>
          <a:noFill/>
        </p:spPr>
        <p:txBody>
          <a:bodyPr wrap="none" rtlCol="0">
            <a:spAutoFit/>
          </a:bodyPr>
          <a:lstStyle/>
          <a:p>
            <a:r>
              <a:rPr lang="nl-BE" dirty="0"/>
              <a:t>(a better version of this picture will be generated but you can start with this one)</a:t>
            </a:r>
          </a:p>
          <a:p>
            <a:endParaRPr lang="en-BE" dirty="0"/>
          </a:p>
        </p:txBody>
      </p:sp>
      <p:pic>
        <p:nvPicPr>
          <p:cNvPr id="12" name="Picture 11" descr="Diagram of a house with an electrical system&#10;&#10;Description automatically generated">
            <a:extLst>
              <a:ext uri="{FF2B5EF4-FFF2-40B4-BE49-F238E27FC236}">
                <a16:creationId xmlns:a16="http://schemas.microsoft.com/office/drawing/2014/main" id="{598310DB-1D39-4484-78D4-B662B725D4F2}"/>
              </a:ext>
            </a:extLst>
          </p:cNvPr>
          <p:cNvPicPr>
            <a:picLocks noChangeAspect="1"/>
          </p:cNvPicPr>
          <p:nvPr/>
        </p:nvPicPr>
        <p:blipFill rotWithShape="1">
          <a:blip r:embed="rId2"/>
          <a:srcRect t="20912" b="16000"/>
          <a:stretch/>
        </p:blipFill>
        <p:spPr>
          <a:xfrm>
            <a:off x="1539427" y="1223157"/>
            <a:ext cx="7772400" cy="3690038"/>
          </a:xfrm>
          <a:prstGeom prst="rect">
            <a:avLst/>
          </a:prstGeom>
        </p:spPr>
      </p:pic>
    </p:spTree>
    <p:extLst>
      <p:ext uri="{BB962C8B-B14F-4D97-AF65-F5344CB8AC3E}">
        <p14:creationId xmlns:p14="http://schemas.microsoft.com/office/powerpoint/2010/main" val="1150641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B7EED9-FBF8-EC3E-3050-6A512405A29F}"/>
              </a:ext>
            </a:extLst>
          </p:cNvPr>
          <p:cNvSpPr>
            <a:spLocks noGrp="1"/>
          </p:cNvSpPr>
          <p:nvPr>
            <p:ph idx="1"/>
          </p:nvPr>
        </p:nvSpPr>
        <p:spPr>
          <a:xfrm>
            <a:off x="838200" y="1223157"/>
            <a:ext cx="10515600" cy="4953805"/>
          </a:xfrm>
        </p:spPr>
        <p:txBody>
          <a:bodyPr>
            <a:normAutofit/>
          </a:bodyPr>
          <a:lstStyle/>
          <a:p>
            <a:pPr marL="0" lvl="0" indent="0">
              <a:buNone/>
              <a:tabLst>
                <a:tab pos="457200" algn="l"/>
              </a:tabLst>
            </a:pPr>
            <a:endParaRPr lang="en-GB"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endParaRPr lang="en-GB" sz="1200" dirty="0">
              <a:latin typeface="Palatino Linotype" panose="02040502050505030304" pitchFamily="18" charset="0"/>
              <a:ea typeface="Times New Roman" panose="02020603050405020304" pitchFamily="18" charset="0"/>
              <a:cs typeface="Times New Roman" panose="02020603050405020304" pitchFamily="18" charset="0"/>
            </a:endParaRPr>
          </a:p>
          <a:p>
            <a:pPr marL="0" lvl="0" indent="0">
              <a:buNone/>
              <a:tabLst>
                <a:tab pos="457200" algn="l"/>
              </a:tabLst>
            </a:pPr>
            <a:r>
              <a:rPr lang="en-GB" sz="1200" dirty="0">
                <a:effectLst/>
                <a:latin typeface="Palatino Linotype" panose="02040502050505030304" pitchFamily="18" charset="0"/>
                <a:ea typeface="Times New Roman" panose="02020603050405020304" pitchFamily="18" charset="0"/>
                <a:cs typeface="Times New Roman" panose="02020603050405020304" pitchFamily="18" charset="0"/>
              </a:rPr>
              <a:t>- </a:t>
            </a:r>
          </a:p>
        </p:txBody>
      </p:sp>
      <p:sp>
        <p:nvSpPr>
          <p:cNvPr id="2" name="Oval 1">
            <a:extLst>
              <a:ext uri="{FF2B5EF4-FFF2-40B4-BE49-F238E27FC236}">
                <a16:creationId xmlns:a16="http://schemas.microsoft.com/office/drawing/2014/main" id="{485DE4D7-8B9D-F945-3C17-4120845F139C}"/>
              </a:ext>
            </a:extLst>
          </p:cNvPr>
          <p:cNvSpPr/>
          <p:nvPr/>
        </p:nvSpPr>
        <p:spPr>
          <a:xfrm>
            <a:off x="838200" y="366342"/>
            <a:ext cx="629392" cy="6293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BE" dirty="0"/>
              <a:t>5</a:t>
            </a:r>
          </a:p>
        </p:txBody>
      </p:sp>
      <p:sp>
        <p:nvSpPr>
          <p:cNvPr id="5" name="TextBox 4">
            <a:extLst>
              <a:ext uri="{FF2B5EF4-FFF2-40B4-BE49-F238E27FC236}">
                <a16:creationId xmlns:a16="http://schemas.microsoft.com/office/drawing/2014/main" id="{73E03611-AE61-C0E5-0948-E1622D44BDFB}"/>
              </a:ext>
            </a:extLst>
          </p:cNvPr>
          <p:cNvSpPr txBox="1"/>
          <p:nvPr/>
        </p:nvSpPr>
        <p:spPr>
          <a:xfrm>
            <a:off x="1634045" y="2505670"/>
            <a:ext cx="8612999" cy="923330"/>
          </a:xfrm>
          <a:prstGeom prst="rect">
            <a:avLst/>
          </a:prstGeom>
          <a:noFill/>
        </p:spPr>
        <p:txBody>
          <a:bodyPr wrap="none" rtlCol="0">
            <a:spAutoFit/>
          </a:bodyPr>
          <a:lstStyle/>
          <a:p>
            <a:r>
              <a:rPr lang="en-GB" b="1" dirty="0"/>
              <a:t>Our mission:</a:t>
            </a:r>
            <a:r>
              <a:rPr lang="en-GB" dirty="0"/>
              <a:t> </a:t>
            </a:r>
            <a:r>
              <a:rPr lang="en-GB" dirty="0" err="1"/>
              <a:t>Analyze</a:t>
            </a:r>
            <a:r>
              <a:rPr lang="en-GB" dirty="0"/>
              <a:t> with rigor. Design with precision. Install with excellence.</a:t>
            </a:r>
            <a:br>
              <a:rPr lang="en-GB" dirty="0"/>
            </a:br>
            <a:r>
              <a:rPr lang="en-GB" b="1" dirty="0"/>
              <a:t>Your goals:</a:t>
            </a:r>
            <a:r>
              <a:rPr lang="en-GB" dirty="0"/>
              <a:t> Lower your energy bills. Improve your energy rating. Gain autonomy.</a:t>
            </a:r>
            <a:br>
              <a:rPr lang="en-GB" dirty="0"/>
            </a:br>
            <a:r>
              <a:rPr lang="en-GB" b="1" dirty="0"/>
              <a:t>The vision:</a:t>
            </a:r>
            <a:r>
              <a:rPr lang="en-GB" dirty="0"/>
              <a:t> Decarbonize buildings. Promote local energy. Accelerate the transition.</a:t>
            </a:r>
            <a:endParaRPr lang="en-BE" dirty="0"/>
          </a:p>
        </p:txBody>
      </p:sp>
    </p:spTree>
    <p:extLst>
      <p:ext uri="{BB962C8B-B14F-4D97-AF65-F5344CB8AC3E}">
        <p14:creationId xmlns:p14="http://schemas.microsoft.com/office/powerpoint/2010/main" val="6419764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2269</TotalTime>
  <Words>934</Words>
  <Application>Microsoft Macintosh PowerPoint</Application>
  <PresentationFormat>Widescreen</PresentationFormat>
  <Paragraphs>96</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Aptos</vt:lpstr>
      <vt:lpstr>Aptos Display</vt:lpstr>
      <vt:lpstr>Arial</vt:lpstr>
      <vt:lpstr>Georgia</vt:lpstr>
      <vt:lpstr>Palatino Linotype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GARCIA ARENAS Julien</dc:creator>
  <cp:lastModifiedBy>GARCIA ARENAS Julien</cp:lastModifiedBy>
  <cp:revision>13</cp:revision>
  <dcterms:created xsi:type="dcterms:W3CDTF">2025-10-05T16:08:17Z</dcterms:created>
  <dcterms:modified xsi:type="dcterms:W3CDTF">2025-11-04T13:31:53Z</dcterms:modified>
</cp:coreProperties>
</file>