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63" r:id="rId4"/>
    <p:sldId id="272" r:id="rId5"/>
    <p:sldId id="274" r:id="rId6"/>
    <p:sldId id="264" r:id="rId7"/>
    <p:sldId id="265" r:id="rId8"/>
    <p:sldId id="275" r:id="rId9"/>
    <p:sldId id="266" r:id="rId10"/>
    <p:sldId id="269" r:id="rId11"/>
    <p:sldId id="267" r:id="rId12"/>
    <p:sldId id="271" r:id="rId13"/>
    <p:sldId id="270" r:id="rId14"/>
  </p:sldIdLst>
  <p:sldSz cx="12192000" cy="6858000"/>
  <p:notesSz cx="6858000" cy="9144000"/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64"/>
    <p:restoredTop sz="94759"/>
  </p:normalViewPr>
  <p:slideViewPr>
    <p:cSldViewPr snapToGrid="0">
      <p:cViewPr>
        <p:scale>
          <a:sx n="109" d="100"/>
          <a:sy n="109" d="100"/>
        </p:scale>
        <p:origin x="824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80433-2D91-B89F-C190-FBAC5B1B2B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430100-A1FE-2DED-13C0-D3657232E8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6C10CA-F8A7-7622-EC6A-840CD8D5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B495-E200-E44B-A566-A7D24CF552F7}" type="datetimeFigureOut">
              <a:rPr lang="en-BE" smtClean="0"/>
              <a:t>03/11/2025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C1213B-2E6D-06DA-E7C0-0C53F9E95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297A3E-FDB0-3B6F-7778-37A1C9BA6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E7DE6-5B9B-004F-9D9D-B7717244E5E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796358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44142-8DE3-517D-DBF9-1C0BFF6E1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6993A5-0B76-DCA6-9B82-D9C335ED38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F3498-0853-D0D5-FF99-65D0D532B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B495-E200-E44B-A566-A7D24CF552F7}" type="datetimeFigureOut">
              <a:rPr lang="en-BE" smtClean="0"/>
              <a:t>03/11/2025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090D8F-621A-D1CF-5285-FAE4E056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1CFC2-9E67-5DA4-53DE-F6AC9AF5F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E7DE6-5B9B-004F-9D9D-B7717244E5E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166357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82522D-3318-42EF-41B2-0D95CD3D80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3F8555-6111-A06C-B2B3-9B01CD2F8F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A516F3-DE6A-5CDC-E86B-74449CA05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B495-E200-E44B-A566-A7D24CF552F7}" type="datetimeFigureOut">
              <a:rPr lang="en-BE" smtClean="0"/>
              <a:t>03/11/2025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02B669-7122-66A1-CF05-2CE74983E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CF8423-7DB7-F524-1ED7-5EC296ACB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E7DE6-5B9B-004F-9D9D-B7717244E5E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686858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285D0-D466-5DD5-2A44-C54517F61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8F665-CA57-F338-0303-F8A341A0F9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45DC3-B93B-1756-A567-E72AD5504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B495-E200-E44B-A566-A7D24CF552F7}" type="datetimeFigureOut">
              <a:rPr lang="en-BE" smtClean="0"/>
              <a:t>03/11/2025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67E98-91D0-8A18-605A-80EFDD454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23E335-EBC6-5060-1AB9-507E5A743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E7DE6-5B9B-004F-9D9D-B7717244E5E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712299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BB76E-9EBF-EED6-C30A-6D6237BBC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5A6B08-5A64-AB93-2631-97DE3F6BD4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DDB92-200E-465F-282C-28C49EBB9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B495-E200-E44B-A566-A7D24CF552F7}" type="datetimeFigureOut">
              <a:rPr lang="en-BE" smtClean="0"/>
              <a:t>03/11/2025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F9F6C6-6B54-2059-152E-3BC1B8FEE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F1C0D0-3316-6463-CC3C-DA1C95AAB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E7DE6-5B9B-004F-9D9D-B7717244E5E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142488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FE5E8-4D38-1047-4F18-2E4D67866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E6C4F2-E89D-6382-A2AF-D80C376AE8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7FB086-07EE-912A-3BFB-4E7A83D71C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C7F114-5373-5DC5-4E5B-9A2AA4E62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B495-E200-E44B-A566-A7D24CF552F7}" type="datetimeFigureOut">
              <a:rPr lang="en-BE" smtClean="0"/>
              <a:t>03/11/2025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8E54B9-1DB7-82FA-F80F-85DACAEC2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2E5A6E-81AD-90B0-AEBC-FAD38C7AE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E7DE6-5B9B-004F-9D9D-B7717244E5E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372634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1F457-AB13-5457-CCC6-FB98BF817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62A4E2-C9EA-973A-2EE5-54A065C03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2B071B-A207-32AA-610B-0B9E8CEC9F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2869DB-6917-0B82-27E3-0DEE26CD26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A88B67-DF42-C773-B933-35A0139B38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973291F-A0F0-7262-959D-6E7B9289A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B495-E200-E44B-A566-A7D24CF552F7}" type="datetimeFigureOut">
              <a:rPr lang="en-BE" smtClean="0"/>
              <a:t>03/11/2025</a:t>
            </a:fld>
            <a:endParaRPr lang="en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9C558A-E039-1F92-75D6-B76DA8057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AE499A-AB4B-0A30-FA75-D34A2A200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E7DE6-5B9B-004F-9D9D-B7717244E5E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539204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4165B-A928-F367-CC6B-4586D7894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A61B29-D146-23AA-3BBA-960057B78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B495-E200-E44B-A566-A7D24CF552F7}" type="datetimeFigureOut">
              <a:rPr lang="en-BE" smtClean="0"/>
              <a:t>03/11/2025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3B86B4-C950-64B1-E62C-3CEA4EB67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5D837-EC2C-24E9-B2F7-D81E7AD51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E7DE6-5B9B-004F-9D9D-B7717244E5E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166034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CFC487-F767-143D-6001-E4D35BC3C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B495-E200-E44B-A566-A7D24CF552F7}" type="datetimeFigureOut">
              <a:rPr lang="en-BE" smtClean="0"/>
              <a:t>03/11/2025</a:t>
            </a:fld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E37F39-6DE9-9971-9527-F489D1C4C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399E85-BD98-273C-1CAA-985755153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E7DE6-5B9B-004F-9D9D-B7717244E5E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065861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E738F-2F77-04AC-011D-F95390916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837050-A21F-0145-7B12-1F5E55EBD6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409BB9-0CC1-1F73-37AA-272BCFBDE4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5D2B6F-D1F3-857A-5A3F-BBD3CABAD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B495-E200-E44B-A566-A7D24CF552F7}" type="datetimeFigureOut">
              <a:rPr lang="en-BE" smtClean="0"/>
              <a:t>03/11/2025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600627-4DAA-BDB5-3188-ADDAB1E18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D0EEEB-8DF4-0D2E-D43B-9A440A3AE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E7DE6-5B9B-004F-9D9D-B7717244E5E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136521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9BA8B-4320-EC23-93EF-5DEEC16C3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344C4D-8E53-A3E8-4CBB-40C47CA296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78FCEE-07B5-974C-2A5D-4E3ECF3500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106B92-E690-4550-D7A5-49F6B66C8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B495-E200-E44B-A566-A7D24CF552F7}" type="datetimeFigureOut">
              <a:rPr lang="en-BE" smtClean="0"/>
              <a:t>03/11/2025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39B83D-6D56-468A-788A-7C3422E77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9B7BF1-DDB1-066B-F2F0-4787C1020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E7DE6-5B9B-004F-9D9D-B7717244E5E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015186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231656-578D-350C-F16F-61BF732FB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257F99-DA69-1750-079A-D0255C41F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7297C5-E1B8-DFCC-859A-CD18D35438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79B495-E200-E44B-A566-A7D24CF552F7}" type="datetimeFigureOut">
              <a:rPr lang="en-BE" smtClean="0"/>
              <a:t>03/11/2025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6B2790-5FF4-75BD-D586-86C90FEDF7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39268F-9A9D-2391-3948-82BC88A37C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9E7DE6-5B9B-004F-9D9D-B7717244E5E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670607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wo brochures with solar panels&#10;&#10;Description automatically generated">
            <a:extLst>
              <a:ext uri="{FF2B5EF4-FFF2-40B4-BE49-F238E27FC236}">
                <a16:creationId xmlns:a16="http://schemas.microsoft.com/office/drawing/2014/main" id="{4C79D928-489F-FE95-FC33-485B3A46BD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486" y="0"/>
            <a:ext cx="9753809" cy="6820786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55E3FE91-1161-079A-F357-FCFE4A72AF98}"/>
              </a:ext>
            </a:extLst>
          </p:cNvPr>
          <p:cNvSpPr/>
          <p:nvPr/>
        </p:nvSpPr>
        <p:spPr>
          <a:xfrm>
            <a:off x="1508166" y="4120738"/>
            <a:ext cx="629392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1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826AD0E-4FAA-66E0-ED79-5C97E43EFAC3}"/>
              </a:ext>
            </a:extLst>
          </p:cNvPr>
          <p:cNvSpPr/>
          <p:nvPr/>
        </p:nvSpPr>
        <p:spPr>
          <a:xfrm>
            <a:off x="6850083" y="4120738"/>
            <a:ext cx="629392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2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E2FF55-A5A4-AF36-5E92-AEB76B54696A}"/>
              </a:ext>
            </a:extLst>
          </p:cNvPr>
          <p:cNvSpPr/>
          <p:nvPr/>
        </p:nvSpPr>
        <p:spPr>
          <a:xfrm>
            <a:off x="3879273" y="5282541"/>
            <a:ext cx="1203366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3 or 7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92B1A45-DDDD-5338-6C80-BF32B4F95D2D}"/>
              </a:ext>
            </a:extLst>
          </p:cNvPr>
          <p:cNvSpPr/>
          <p:nvPr/>
        </p:nvSpPr>
        <p:spPr>
          <a:xfrm>
            <a:off x="8094023" y="805729"/>
            <a:ext cx="629392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7293E69-A800-12E1-2606-46841D4FB1F7}"/>
              </a:ext>
            </a:extLst>
          </p:cNvPr>
          <p:cNvSpPr/>
          <p:nvPr/>
        </p:nvSpPr>
        <p:spPr>
          <a:xfrm>
            <a:off x="4153394" y="3410393"/>
            <a:ext cx="629392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5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AB290B5-D1B4-7DFD-AC30-14C921F40ED4}"/>
              </a:ext>
            </a:extLst>
          </p:cNvPr>
          <p:cNvSpPr/>
          <p:nvPr/>
        </p:nvSpPr>
        <p:spPr>
          <a:xfrm>
            <a:off x="7973291" y="2561297"/>
            <a:ext cx="629392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6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E672F2D-3E39-DAC6-F893-780C7B6B803B}"/>
              </a:ext>
            </a:extLst>
          </p:cNvPr>
          <p:cNvSpPr/>
          <p:nvPr/>
        </p:nvSpPr>
        <p:spPr>
          <a:xfrm>
            <a:off x="9329056" y="5282541"/>
            <a:ext cx="1203366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7 or 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811173B-758D-CC57-6897-795F2654604C}"/>
              </a:ext>
            </a:extLst>
          </p:cNvPr>
          <p:cNvSpPr txBox="1"/>
          <p:nvPr/>
        </p:nvSpPr>
        <p:spPr>
          <a:xfrm>
            <a:off x="3453949" y="1871829"/>
            <a:ext cx="1529521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1100" dirty="0"/>
              <a:t>Belle photo maison</a:t>
            </a:r>
            <a:endParaRPr lang="en-BE" sz="1100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EB38EFA-C706-660A-C2E1-D74DDBA85513}"/>
              </a:ext>
            </a:extLst>
          </p:cNvPr>
          <p:cNvSpPr/>
          <p:nvPr/>
        </p:nvSpPr>
        <p:spPr>
          <a:xfrm>
            <a:off x="9565092" y="4058992"/>
            <a:ext cx="731293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2.1</a:t>
            </a:r>
          </a:p>
        </p:txBody>
      </p:sp>
    </p:spTree>
    <p:extLst>
      <p:ext uri="{BB962C8B-B14F-4D97-AF65-F5344CB8AC3E}">
        <p14:creationId xmlns:p14="http://schemas.microsoft.com/office/powerpoint/2010/main" val="338788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7EED9-FBF8-EC3E-3050-6A512405A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3157"/>
            <a:ext cx="10515600" cy="4953805"/>
          </a:xfrm>
        </p:spPr>
        <p:txBody>
          <a:bodyPr>
            <a:normAutofit/>
          </a:bodyPr>
          <a:lstStyle/>
          <a:p>
            <a:pPr marL="0" lvl="0" indent="0">
              <a:buNone/>
              <a:tabLst>
                <a:tab pos="457200" algn="l"/>
              </a:tabLst>
            </a:pPr>
            <a:endParaRPr lang="en-GB" sz="12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sz="1200" dirty="0"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r>
              <a:rPr lang="en-GB" sz="1200" dirty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85DE4D7-8B9D-F945-3C17-4120845F139C}"/>
              </a:ext>
            </a:extLst>
          </p:cNvPr>
          <p:cNvSpPr/>
          <p:nvPr/>
        </p:nvSpPr>
        <p:spPr>
          <a:xfrm>
            <a:off x="838200" y="366342"/>
            <a:ext cx="629392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6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04C2569-6C69-5100-9EC1-5D92D276CC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726542"/>
              </p:ext>
            </p:extLst>
          </p:nvPr>
        </p:nvGraphicFramePr>
        <p:xfrm>
          <a:off x="838200" y="1143000"/>
          <a:ext cx="10515600" cy="457200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4274560323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1701195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583976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b="1" dirty="0" err="1"/>
                        <a:t>Réduisez</a:t>
                      </a:r>
                      <a:r>
                        <a:rPr lang="en-GB" b="1" dirty="0"/>
                        <a:t> </a:t>
                      </a:r>
                      <a:r>
                        <a:rPr lang="en-GB" b="1" dirty="0" err="1"/>
                        <a:t>vos</a:t>
                      </a:r>
                      <a:r>
                        <a:rPr lang="en-GB" b="1" dirty="0"/>
                        <a:t> </a:t>
                      </a:r>
                      <a:r>
                        <a:rPr lang="en-GB" b="1" dirty="0" err="1"/>
                        <a:t>coûts</a:t>
                      </a:r>
                      <a:r>
                        <a:rPr lang="en-GB" b="1" dirty="0"/>
                        <a:t>, </a:t>
                      </a:r>
                      <a:r>
                        <a:rPr lang="en-GB" b="1" dirty="0" err="1"/>
                        <a:t>durablement</a:t>
                      </a:r>
                      <a:r>
                        <a:rPr lang="en-GB" b="1" dirty="0"/>
                        <a:t>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 err="1"/>
                        <a:t>Produisez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votre</a:t>
                      </a:r>
                      <a:r>
                        <a:rPr lang="en-GB" b="0" dirty="0"/>
                        <a:t> propre </a:t>
                      </a:r>
                      <a:r>
                        <a:rPr lang="en-GB" b="0" dirty="0" err="1"/>
                        <a:t>électricité</a:t>
                      </a:r>
                      <a:r>
                        <a:rPr lang="en-GB" b="0" dirty="0"/>
                        <a:t> et </a:t>
                      </a:r>
                      <a:r>
                        <a:rPr lang="en-GB" b="0" dirty="0" err="1"/>
                        <a:t>réduisez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vos</a:t>
                      </a:r>
                      <a:r>
                        <a:rPr lang="en-GB" b="0" dirty="0"/>
                        <a:t> factures </a:t>
                      </a:r>
                      <a:r>
                        <a:rPr lang="en-GB" b="0" dirty="0" err="1"/>
                        <a:t>jusqu’à</a:t>
                      </a:r>
                      <a:r>
                        <a:rPr lang="en-GB" b="0" dirty="0"/>
                        <a:t> 80 % grâce </a:t>
                      </a:r>
                      <a:r>
                        <a:rPr lang="en-GB" b="0" dirty="0" err="1"/>
                        <a:t>à</a:t>
                      </a:r>
                      <a:r>
                        <a:rPr lang="en-GB" b="0" dirty="0"/>
                        <a:t> des </a:t>
                      </a:r>
                      <a:r>
                        <a:rPr lang="en-GB" b="0" dirty="0" err="1"/>
                        <a:t>systèmes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solaires</a:t>
                      </a:r>
                      <a:r>
                        <a:rPr lang="en-GB" b="0" dirty="0"/>
                        <a:t> performants et bien </a:t>
                      </a:r>
                      <a:r>
                        <a:rPr lang="en-GB" b="0" dirty="0" err="1"/>
                        <a:t>dimensionnés</a:t>
                      </a:r>
                      <a:r>
                        <a:rPr lang="en-GB" b="0" dirty="0"/>
                        <a:t>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4074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b="1" dirty="0" err="1"/>
                        <a:t>Stockez</a:t>
                      </a:r>
                      <a:r>
                        <a:rPr lang="en-GB" b="1" dirty="0"/>
                        <a:t> </a:t>
                      </a:r>
                      <a:r>
                        <a:rPr lang="en-GB" b="1" dirty="0" err="1"/>
                        <a:t>mieux</a:t>
                      </a:r>
                      <a:r>
                        <a:rPr lang="en-GB" b="1" dirty="0"/>
                        <a:t>, </a:t>
                      </a:r>
                      <a:r>
                        <a:rPr lang="en-GB" b="1" dirty="0" err="1"/>
                        <a:t>consommez</a:t>
                      </a:r>
                      <a:r>
                        <a:rPr lang="en-GB" b="1" dirty="0"/>
                        <a:t> </a:t>
                      </a:r>
                      <a:r>
                        <a:rPr lang="en-GB" b="1" dirty="0" err="1"/>
                        <a:t>malin</a:t>
                      </a:r>
                      <a:r>
                        <a:rPr lang="en-GB" b="1" dirty="0"/>
                        <a:t>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 err="1"/>
                        <a:t>Valorisez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chaque</a:t>
                      </a:r>
                      <a:r>
                        <a:rPr lang="en-GB" b="0" dirty="0"/>
                        <a:t> kilowatt grâce </a:t>
                      </a:r>
                      <a:r>
                        <a:rPr lang="en-GB" b="0" dirty="0" err="1"/>
                        <a:t>à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nos</a:t>
                      </a:r>
                      <a:r>
                        <a:rPr lang="en-GB" b="0" dirty="0"/>
                        <a:t> batteries </a:t>
                      </a:r>
                      <a:r>
                        <a:rPr lang="en-GB" b="0" dirty="0" err="1"/>
                        <a:t>intelligentes</a:t>
                      </a:r>
                      <a:r>
                        <a:rPr lang="en-GB" b="0" dirty="0"/>
                        <a:t> et </a:t>
                      </a:r>
                      <a:r>
                        <a:rPr lang="en-GB" b="0" dirty="0" err="1"/>
                        <a:t>à</a:t>
                      </a:r>
                      <a:r>
                        <a:rPr lang="en-GB" b="0" dirty="0"/>
                        <a:t> la production </a:t>
                      </a:r>
                      <a:r>
                        <a:rPr lang="en-GB" b="0" dirty="0" err="1"/>
                        <a:t>d’eau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chaude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optimisée</a:t>
                      </a:r>
                      <a:r>
                        <a:rPr lang="en-GB" b="0" dirty="0"/>
                        <a:t>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374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b="1" dirty="0" err="1"/>
                        <a:t>Décarbonez</a:t>
                      </a:r>
                      <a:r>
                        <a:rPr lang="en-GB" b="1" dirty="0"/>
                        <a:t> </a:t>
                      </a:r>
                      <a:r>
                        <a:rPr lang="en-GB" b="1" dirty="0" err="1"/>
                        <a:t>votre</a:t>
                      </a:r>
                      <a:r>
                        <a:rPr lang="en-GB" b="1" dirty="0"/>
                        <a:t> </a:t>
                      </a:r>
                      <a:r>
                        <a:rPr lang="en-GB" b="1" dirty="0" err="1"/>
                        <a:t>chauffage</a:t>
                      </a:r>
                      <a:r>
                        <a:rPr lang="en-GB" b="1" dirty="0"/>
                        <a:t>, pas </a:t>
                      </a:r>
                      <a:r>
                        <a:rPr lang="en-GB" b="1" dirty="0" err="1"/>
                        <a:t>votre</a:t>
                      </a:r>
                      <a:r>
                        <a:rPr lang="en-GB" b="1" dirty="0"/>
                        <a:t> </a:t>
                      </a:r>
                      <a:r>
                        <a:rPr lang="en-GB" b="1" dirty="0" err="1"/>
                        <a:t>confort</a:t>
                      </a:r>
                      <a:r>
                        <a:rPr lang="en-GB" b="1" dirty="0"/>
                        <a:t>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 err="1"/>
                        <a:t>Coupez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votre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dépendance</a:t>
                      </a:r>
                      <a:r>
                        <a:rPr lang="en-GB" b="0" dirty="0"/>
                        <a:t> au aux </a:t>
                      </a:r>
                      <a:r>
                        <a:rPr lang="en-GB" b="0" dirty="0" err="1"/>
                        <a:t>énergies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fossiles</a:t>
                      </a:r>
                      <a:r>
                        <a:rPr lang="en-GB" b="0" dirty="0"/>
                        <a:t> : </a:t>
                      </a:r>
                      <a:r>
                        <a:rPr lang="en-GB" b="0" dirty="0" err="1"/>
                        <a:t>nos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pompes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à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chaleur</a:t>
                      </a:r>
                      <a:r>
                        <a:rPr lang="en-GB" b="0" dirty="0"/>
                        <a:t> air/</a:t>
                      </a:r>
                      <a:r>
                        <a:rPr lang="en-GB" b="0" dirty="0" err="1"/>
                        <a:t>eau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exploitent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l’énergie</a:t>
                      </a:r>
                      <a:r>
                        <a:rPr lang="en-GB" b="0" dirty="0"/>
                        <a:t> de </a:t>
                      </a:r>
                      <a:r>
                        <a:rPr lang="en-GB" b="0" dirty="0" err="1"/>
                        <a:t>l’air</a:t>
                      </a:r>
                      <a:r>
                        <a:rPr lang="en-GB" b="0" dirty="0"/>
                        <a:t> et du soleil pour chauffer </a:t>
                      </a:r>
                      <a:r>
                        <a:rPr lang="en-GB" b="0" dirty="0" err="1"/>
                        <a:t>efficacement</a:t>
                      </a:r>
                      <a:r>
                        <a:rPr lang="en-GB" b="0" dirty="0"/>
                        <a:t> et </a:t>
                      </a:r>
                      <a:r>
                        <a:rPr lang="en-GB" b="0" dirty="0" err="1"/>
                        <a:t>durablement</a:t>
                      </a:r>
                      <a:r>
                        <a:rPr lang="en-GB" b="0" dirty="0"/>
                        <a:t>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75728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b="1" dirty="0" err="1"/>
                        <a:t>Chauffez</a:t>
                      </a:r>
                      <a:r>
                        <a:rPr lang="en-GB" b="1" dirty="0"/>
                        <a:t> </a:t>
                      </a:r>
                      <a:r>
                        <a:rPr lang="en-GB" b="1" dirty="0" err="1"/>
                        <a:t>l’hiver</a:t>
                      </a:r>
                      <a:r>
                        <a:rPr lang="en-GB" b="1" dirty="0"/>
                        <a:t>, </a:t>
                      </a:r>
                      <a:r>
                        <a:rPr lang="en-GB" b="1" dirty="0" err="1"/>
                        <a:t>rafraîchissez</a:t>
                      </a:r>
                      <a:r>
                        <a:rPr lang="en-GB" b="1" dirty="0"/>
                        <a:t> </a:t>
                      </a:r>
                      <a:r>
                        <a:rPr lang="en-GB" b="1" dirty="0" err="1"/>
                        <a:t>l’été</a:t>
                      </a:r>
                      <a:r>
                        <a:rPr lang="en-GB" b="1" dirty="0"/>
                        <a:t>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 err="1"/>
                        <a:t>Quand</a:t>
                      </a:r>
                      <a:r>
                        <a:rPr lang="en-GB" b="0" dirty="0"/>
                        <a:t> les </a:t>
                      </a:r>
                      <a:r>
                        <a:rPr lang="en-GB" b="0" dirty="0" err="1"/>
                        <a:t>températures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grimpent</a:t>
                      </a:r>
                      <a:r>
                        <a:rPr lang="en-GB" b="0" dirty="0"/>
                        <a:t>, le soleil </a:t>
                      </a:r>
                      <a:r>
                        <a:rPr lang="en-GB" b="0" dirty="0" err="1"/>
                        <a:t>devient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votre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allié</a:t>
                      </a:r>
                      <a:r>
                        <a:rPr lang="en-GB" b="0" dirty="0"/>
                        <a:t> : </a:t>
                      </a:r>
                      <a:r>
                        <a:rPr lang="en-GB" b="0" dirty="0" err="1"/>
                        <a:t>associé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à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une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pompe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à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chaleur</a:t>
                      </a:r>
                      <a:r>
                        <a:rPr lang="en-GB" b="0" dirty="0"/>
                        <a:t> air/air, il </a:t>
                      </a:r>
                      <a:r>
                        <a:rPr lang="en-GB" b="0" dirty="0" err="1"/>
                        <a:t>rafraîchit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votre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logement</a:t>
                      </a:r>
                      <a:r>
                        <a:rPr lang="en-GB" b="0" dirty="0"/>
                        <a:t> sans </a:t>
                      </a:r>
                      <a:r>
                        <a:rPr lang="en-GB" b="0" dirty="0" err="1"/>
                        <a:t>alourdir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vos</a:t>
                      </a:r>
                      <a:r>
                        <a:rPr lang="en-GB" b="0" dirty="0"/>
                        <a:t> factures </a:t>
                      </a:r>
                      <a:r>
                        <a:rPr lang="en-GB" b="0" dirty="0" err="1"/>
                        <a:t>ni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votre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emprunte</a:t>
                      </a:r>
                      <a:r>
                        <a:rPr lang="en-GB" b="0" dirty="0"/>
                        <a:t> </a:t>
                      </a:r>
                      <a:r>
                        <a:rPr lang="en-GB" b="0" dirty="0" err="1"/>
                        <a:t>carbone</a:t>
                      </a:r>
                      <a:r>
                        <a:rPr lang="en-GB" b="0" dirty="0"/>
                        <a:t>.)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60630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8239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7EED9-FBF8-EC3E-3050-6A512405A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3157"/>
            <a:ext cx="10515600" cy="4953805"/>
          </a:xfrm>
        </p:spPr>
        <p:txBody>
          <a:bodyPr>
            <a:normAutofit/>
          </a:bodyPr>
          <a:lstStyle/>
          <a:p>
            <a:pPr marL="0" lvl="0" indent="0">
              <a:buNone/>
              <a:tabLst>
                <a:tab pos="457200" algn="l"/>
              </a:tabLst>
            </a:pPr>
            <a:endParaRPr lang="en-GB" sz="12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sz="1200" dirty="0"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r>
              <a:rPr lang="en-GB" sz="1200" dirty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85DE4D7-8B9D-F945-3C17-4120845F139C}"/>
              </a:ext>
            </a:extLst>
          </p:cNvPr>
          <p:cNvSpPr/>
          <p:nvPr/>
        </p:nvSpPr>
        <p:spPr>
          <a:xfrm>
            <a:off x="838200" y="366342"/>
            <a:ext cx="629392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6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04C2569-6C69-5100-9EC1-5D92D276CC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716384"/>
              </p:ext>
            </p:extLst>
          </p:nvPr>
        </p:nvGraphicFramePr>
        <p:xfrm>
          <a:off x="838200" y="2675414"/>
          <a:ext cx="10515600" cy="265176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4274560323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1701195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583976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b="1" dirty="0" err="1"/>
                        <a:t>Réduction</a:t>
                      </a:r>
                      <a:r>
                        <a:rPr lang="en-GB" b="1" dirty="0"/>
                        <a:t> des </a:t>
                      </a:r>
                      <a:r>
                        <a:rPr lang="en-GB" b="1" dirty="0" err="1"/>
                        <a:t>coûts</a:t>
                      </a:r>
                      <a:r>
                        <a:rPr lang="en-GB" b="1" dirty="0"/>
                        <a:t> </a:t>
                      </a:r>
                      <a:r>
                        <a:rPr lang="en-GB" b="1" dirty="0" err="1"/>
                        <a:t>énergétiques</a:t>
                      </a:r>
                      <a:endParaRPr lang="en-GB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Diminuez vos factures d’électricité jusqu’à </a:t>
                      </a:r>
                      <a:r>
                        <a:rPr lang="en-GB" b="1"/>
                        <a:t>80 %</a:t>
                      </a:r>
                      <a:r>
                        <a:rPr lang="en-GB"/>
                        <a:t>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4074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b="1"/>
                        <a:t>Stockage et flexibilité</a:t>
                      </a:r>
                      <a:endParaRPr lang="en-GB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Maximisez l’autoconsommation avec nos </a:t>
                      </a:r>
                      <a:r>
                        <a:rPr lang="en-GB" b="1"/>
                        <a:t>batteries intelligentes</a:t>
                      </a:r>
                      <a:r>
                        <a:rPr lang="en-GB"/>
                        <a:t>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374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b="1"/>
                        <a:t>Confort &amp; efficacité</a:t>
                      </a:r>
                      <a:endParaRPr lang="en-GB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Chauffez-vous efficacement avec nos </a:t>
                      </a:r>
                      <a:r>
                        <a:rPr lang="en-GB" b="1"/>
                        <a:t>pompes à chaleur</a:t>
                      </a:r>
                      <a:r>
                        <a:rPr lang="en-GB"/>
                        <a:t> et </a:t>
                      </a:r>
                      <a:r>
                        <a:rPr lang="en-GB" b="1"/>
                        <a:t>boilers thermodynamiques</a:t>
                      </a:r>
                      <a:r>
                        <a:rPr lang="en-GB"/>
                        <a:t>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75728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b="1"/>
                        <a:t>Suivi et optimisation</a:t>
                      </a:r>
                      <a:endParaRPr lang="en-GB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/>
                        <a:t>Surveillance </a:t>
                      </a:r>
                      <a:r>
                        <a:rPr lang="en-GB" b="1" dirty="0" err="1"/>
                        <a:t>à</a:t>
                      </a:r>
                      <a:r>
                        <a:rPr lang="en-GB" b="1" dirty="0"/>
                        <a:t> distance</a:t>
                      </a:r>
                      <a:r>
                        <a:rPr lang="en-GB" dirty="0"/>
                        <a:t> et </a:t>
                      </a:r>
                      <a:r>
                        <a:rPr lang="en-GB" b="1" dirty="0"/>
                        <a:t>gestion </a:t>
                      </a:r>
                      <a:r>
                        <a:rPr lang="en-GB" b="1" dirty="0" err="1"/>
                        <a:t>intelligente</a:t>
                      </a:r>
                      <a:r>
                        <a:rPr lang="en-GB" dirty="0"/>
                        <a:t> de </a:t>
                      </a:r>
                      <a:r>
                        <a:rPr lang="en-GB" dirty="0" err="1"/>
                        <a:t>l’énergie</a:t>
                      </a:r>
                      <a:r>
                        <a:rPr lang="en-GB" dirty="0"/>
                        <a:t>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60630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9126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7EED9-FBF8-EC3E-3050-6A512405A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3157"/>
            <a:ext cx="10515600" cy="4953805"/>
          </a:xfrm>
        </p:spPr>
        <p:txBody>
          <a:bodyPr>
            <a:normAutofit/>
          </a:bodyPr>
          <a:lstStyle/>
          <a:p>
            <a:pPr marL="0" lvl="0" indent="0">
              <a:buNone/>
              <a:tabLst>
                <a:tab pos="457200" algn="l"/>
              </a:tabLst>
            </a:pPr>
            <a:endParaRPr lang="en-GB" sz="12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sz="1200" dirty="0"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r>
              <a:rPr lang="en-GB" sz="1200" dirty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232A3A7-B78C-A0F7-B3D6-1F7CC787F687}"/>
              </a:ext>
            </a:extLst>
          </p:cNvPr>
          <p:cNvSpPr txBox="1"/>
          <p:nvPr/>
        </p:nvSpPr>
        <p:spPr>
          <a:xfrm>
            <a:off x="5630430" y="5405139"/>
            <a:ext cx="4062359" cy="395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fr" sz="1800" dirty="0" err="1">
                <a:solidFill>
                  <a:schemeClr val="dk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cgs-energies.be</a:t>
            </a:r>
            <a:endParaRPr lang="en-GB" sz="1800" dirty="0">
              <a:solidFill>
                <a:schemeClr val="dk1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 descr="A black and orange circle with a black and white envelope&#10;&#10;Description automatically generated">
            <a:extLst>
              <a:ext uri="{FF2B5EF4-FFF2-40B4-BE49-F238E27FC236}">
                <a16:creationId xmlns:a16="http://schemas.microsoft.com/office/drawing/2014/main" id="{468B1E45-7688-8C88-1A78-02F09FF45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0819" y="4493132"/>
            <a:ext cx="444500" cy="13716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720DC24-8F53-672D-371D-9E85B2A3B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1225" y="172949"/>
            <a:ext cx="3113399" cy="311339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50AE6A4-ED07-05F3-C149-3BA741983502}"/>
              </a:ext>
            </a:extLst>
          </p:cNvPr>
          <p:cNvSpPr txBox="1"/>
          <p:nvPr/>
        </p:nvSpPr>
        <p:spPr>
          <a:xfrm>
            <a:off x="5913620" y="4131210"/>
            <a:ext cx="16450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Parlez-nous de votre projet !</a:t>
            </a:r>
            <a:endParaRPr lang="en-BE" sz="900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4" name="Picture 23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1B658307-A538-8183-8C20-FC573F4EE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0" b="93000" l="6000" r="91500">
                        <a14:foregroundMark x1="14500" y1="19000" x2="14500" y2="19000"/>
                        <a14:foregroundMark x1="31000" y1="11000" x2="31000" y2="11000"/>
                        <a14:foregroundMark x1="20500" y1="8500" x2="20500" y2="8500"/>
                        <a14:foregroundMark x1="6500" y1="9500" x2="6500" y2="9500"/>
                        <a14:foregroundMark x1="30500" y1="20000" x2="30500" y2="20000"/>
                        <a14:foregroundMark x1="30500" y1="27000" x2="30500" y2="27000"/>
                        <a14:foregroundMark x1="38000" y1="14500" x2="38000" y2="14500"/>
                        <a14:foregroundMark x1="48500" y1="8000" x2="48500" y2="8000"/>
                        <a14:foregroundMark x1="62000" y1="10500" x2="62000" y2="10500"/>
                        <a14:foregroundMark x1="61000" y1="17500" x2="61000" y2="17500"/>
                        <a14:foregroundMark x1="51500" y1="13500" x2="51500" y2="13500"/>
                        <a14:foregroundMark x1="73500" y1="13500" x2="73500" y2="13500"/>
                        <a14:foregroundMark x1="82000" y1="15500" x2="82000" y2="15500"/>
                        <a14:foregroundMark x1="91500" y1="15000" x2="91500" y2="15000"/>
                        <a14:foregroundMark x1="88000" y1="39000" x2="88000" y2="39000"/>
                        <a14:foregroundMark x1="87500" y1="33000" x2="87500" y2="33000"/>
                        <a14:foregroundMark x1="83000" y1="35500" x2="83000" y2="35500"/>
                        <a14:foregroundMark x1="79000" y1="32000" x2="79000" y2="32000"/>
                        <a14:foregroundMark x1="79500" y1="41500" x2="79500" y2="41500"/>
                        <a14:foregroundMark x1="82000" y1="46000" x2="82000" y2="46000"/>
                        <a14:foregroundMark x1="82000" y1="65000" x2="82000" y2="65000"/>
                        <a14:foregroundMark x1="73000" y1="75000" x2="73000" y2="75000"/>
                        <a14:foregroundMark x1="90500" y1="73000" x2="90500" y2="73000"/>
                        <a14:foregroundMark x1="89500" y1="92000" x2="89500" y2="92000"/>
                        <a14:foregroundMark x1="73000" y1="93000" x2="73000" y2="93000"/>
                        <a14:foregroundMark x1="34500" y1="87000" x2="34500" y2="87000"/>
                        <a14:foregroundMark x1="15000" y1="84500" x2="15000" y2="84500"/>
                        <a14:foregroundMark x1="15000" y1="74000" x2="15000" y2="74000"/>
                        <a14:foregroundMark x1="16500" y1="68000" x2="16500" y2="68000"/>
                        <a14:foregroundMark x1="12500" y1="59500" x2="12500" y2="59500"/>
                        <a14:foregroundMark x1="15500" y1="63000" x2="15500" y2="63000"/>
                        <a14:foregroundMark x1="6000" y1="62500" x2="6000" y2="62500"/>
                        <a14:foregroundMark x1="6500" y1="69000" x2="6500" y2="69000"/>
                        <a14:foregroundMark x1="35000" y1="79500" x2="35000" y2="79500"/>
                        <a14:foregroundMark x1="46000" y1="84500" x2="46000" y2="84500"/>
                        <a14:foregroundMark x1="40000" y1="61500" x2="40000" y2="61500"/>
                        <a14:foregroundMark x1="46500" y1="59500" x2="46500" y2="59500"/>
                        <a14:foregroundMark x1="52500" y1="53000" x2="52500" y2="53000"/>
                        <a14:foregroundMark x1="46000" y1="50500" x2="46000" y2="50500"/>
                        <a14:foregroundMark x1="48500" y1="41000" x2="48500" y2="41000"/>
                        <a14:foregroundMark x1="46000" y1="35000" x2="46000" y2="35000"/>
                        <a14:foregroundMark x1="43000" y1="38000" x2="43000" y2="38000"/>
                        <a14:foregroundMark x1="36500" y1="40000" x2="36500" y2="40000"/>
                        <a14:foregroundMark x1="31000" y1="37000" x2="31000" y2="37000"/>
                        <a14:foregroundMark x1="21500" y1="37000" x2="21500" y2="37000"/>
                        <a14:foregroundMark x1="25000" y1="32000" x2="25000" y2="32000"/>
                        <a14:foregroundMark x1="18000" y1="32500" x2="18000" y2="32500"/>
                        <a14:foregroundMark x1="37000" y1="26000" x2="37000" y2="26000"/>
                        <a14:foregroundMark x1="55000" y1="35500" x2="55000" y2="35500"/>
                        <a14:foregroundMark x1="50500" y1="24000" x2="50500" y2="24000"/>
                        <a14:foregroundMark x1="55000" y1="20500" x2="55000" y2="20500"/>
                        <a14:foregroundMark x1="52500" y1="23000" x2="52500" y2="23000"/>
                        <a14:foregroundMark x1="52000" y1="22500" x2="52000" y2="22500"/>
                        <a14:foregroundMark x1="52000" y1="22500" x2="52000" y2="22500"/>
                        <a14:foregroundMark x1="52500" y1="22500" x2="52500" y2="22500"/>
                        <a14:foregroundMark x1="52500" y1="22500" x2="52500" y2="22500"/>
                        <a14:foregroundMark x1="52500" y1="22500" x2="52500" y2="22500"/>
                        <a14:foregroundMark x1="52000" y1="22000" x2="52000" y2="22000"/>
                        <a14:foregroundMark x1="52000" y1="22000" x2="52000" y2="22000"/>
                        <a14:foregroundMark x1="25000" y1="44000" x2="25000" y2="44000"/>
                        <a14:foregroundMark x1="28000" y1="47000" x2="28000" y2="47000"/>
                        <a14:foregroundMark x1="31000" y1="52000" x2="31000" y2="52000"/>
                        <a14:foregroundMark x1="20500" y1="60000" x2="20500" y2="60000"/>
                        <a14:backgroundMark x1="0" y1="18000" x2="0" y2="18000"/>
                        <a14:backgroundMark x1="31000" y1="17500" x2="31000" y2="17500"/>
                        <a14:backgroundMark x1="31000" y1="17500" x2="31000" y2="17500"/>
                        <a14:backgroundMark x1="24500" y1="35500" x2="24500" y2="35500"/>
                        <a14:backgroundMark x1="52500" y1="21500" x2="52500" y2="21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98980" y="2810493"/>
            <a:ext cx="1365511" cy="136551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9531DB1-A57A-40DD-0548-DFB5718E94A9}"/>
              </a:ext>
            </a:extLst>
          </p:cNvPr>
          <p:cNvSpPr txBox="1"/>
          <p:nvPr/>
        </p:nvSpPr>
        <p:spPr>
          <a:xfrm>
            <a:off x="5711976" y="2304628"/>
            <a:ext cx="2182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Tomorrow’s energy</a:t>
            </a:r>
            <a:r>
              <a:rPr lang="en-B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BE" sz="1400" dirty="0">
                <a:solidFill>
                  <a:srgbClr val="E4683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today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6CE93C7-B83D-4C02-C015-C1F5E52BE8E0}"/>
              </a:ext>
            </a:extLst>
          </p:cNvPr>
          <p:cNvSpPr txBox="1"/>
          <p:nvPr/>
        </p:nvSpPr>
        <p:spPr>
          <a:xfrm>
            <a:off x="5674049" y="4567215"/>
            <a:ext cx="2024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" sz="1800" dirty="0">
                <a:solidFill>
                  <a:schemeClr val="dk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+32 478 99 52 99</a:t>
            </a:r>
            <a:endParaRPr lang="en-BE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9DE14A-AAB4-63F3-2A87-638E270E6A18}"/>
              </a:ext>
            </a:extLst>
          </p:cNvPr>
          <p:cNvSpPr txBox="1"/>
          <p:nvPr/>
        </p:nvSpPr>
        <p:spPr>
          <a:xfrm>
            <a:off x="5711976" y="4959774"/>
            <a:ext cx="4062359" cy="395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GB" sz="1800" dirty="0" err="1">
                <a:solidFill>
                  <a:schemeClr val="dk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info@cgs-energies.be</a:t>
            </a:r>
            <a:endParaRPr lang="en-GB" sz="1800" dirty="0">
              <a:solidFill>
                <a:schemeClr val="dk1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39BAE1D-7308-197D-6ED2-328BFA235130}"/>
              </a:ext>
            </a:extLst>
          </p:cNvPr>
          <p:cNvSpPr/>
          <p:nvPr/>
        </p:nvSpPr>
        <p:spPr>
          <a:xfrm>
            <a:off x="838200" y="366342"/>
            <a:ext cx="629392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3749357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CCD372A7-8B0C-6E32-B1C7-051C011FB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260" y="1173871"/>
            <a:ext cx="7772400" cy="436962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7EED9-FBF8-EC3E-3050-6A512405A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3157"/>
            <a:ext cx="10515600" cy="4953805"/>
          </a:xfrm>
        </p:spPr>
        <p:txBody>
          <a:bodyPr>
            <a:normAutofit/>
          </a:bodyPr>
          <a:lstStyle/>
          <a:p>
            <a:pPr marL="0" lvl="0" indent="0">
              <a:buNone/>
              <a:tabLst>
                <a:tab pos="457200" algn="l"/>
              </a:tabLst>
            </a:pPr>
            <a:endParaRPr lang="en-GB" sz="12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sz="1200" dirty="0"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r>
              <a:rPr lang="en-GB" sz="1200" dirty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C5D064E-2C5B-47A2-0E81-C4DEAE99C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9573" y="189237"/>
            <a:ext cx="5219040" cy="521904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1BF4A43-3815-65F0-6667-144D9D2ADA99}"/>
              </a:ext>
            </a:extLst>
          </p:cNvPr>
          <p:cNvSpPr txBox="1"/>
          <p:nvPr/>
        </p:nvSpPr>
        <p:spPr>
          <a:xfrm>
            <a:off x="4430300" y="3763636"/>
            <a:ext cx="381546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Tomorrow’s energy</a:t>
            </a:r>
            <a:r>
              <a:rPr lang="en-BE" sz="2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BE" sz="2200" b="1" dirty="0">
                <a:solidFill>
                  <a:srgbClr val="E4683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today</a:t>
            </a:r>
          </a:p>
        </p:txBody>
      </p:sp>
    </p:spTree>
    <p:extLst>
      <p:ext uri="{BB962C8B-B14F-4D97-AF65-F5344CB8AC3E}">
        <p14:creationId xmlns:p14="http://schemas.microsoft.com/office/powerpoint/2010/main" val="2870237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7EED9-FBF8-EC3E-3050-6A512405A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3157"/>
            <a:ext cx="10515600" cy="4953805"/>
          </a:xfrm>
        </p:spPr>
        <p:txBody>
          <a:bodyPr>
            <a:normAutofit/>
          </a:bodyPr>
          <a:lstStyle/>
          <a:p>
            <a:pPr marL="0" lvl="0" indent="0">
              <a:buNone/>
              <a:tabLst>
                <a:tab pos="457200" algn="l"/>
              </a:tabLst>
            </a:pPr>
            <a:r>
              <a:rPr lang="nl-BE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Chez </a:t>
            </a:r>
            <a:r>
              <a:rPr lang="nl-BE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CGS Énergies</a:t>
            </a:r>
            <a:r>
              <a:rPr lang="nl-BE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nous sommes convaincus qu’il est temps de reprendre le contrôle sur notre manière de produire et de consommer l’énergie.</a:t>
            </a:r>
            <a:br>
              <a:rPr lang="nl-BE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nl-BE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Face aux défis de la transition énergétique et aux fluctuations des prix de l’énergie, produire et gérer sa propre énergie devient un choix à la fois </a:t>
            </a:r>
            <a:r>
              <a:rPr lang="nl-BE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responsable et intelligent.</a:t>
            </a:r>
            <a:r>
              <a:rPr lang="nl-BE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C’est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un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moyen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concret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qui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permet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réduire</a:t>
            </a:r>
            <a:r>
              <a:rPr lang="en-GB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ses</a:t>
            </a:r>
            <a:r>
              <a:rPr lang="en-GB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factures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de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valoriser</a:t>
            </a:r>
            <a:r>
              <a:rPr lang="en-GB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son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logement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et de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gagner</a:t>
            </a:r>
            <a:r>
              <a:rPr lang="en-GB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GB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indépendance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BE" sz="18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r>
              <a:rPr lang="en-BE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Fondée par deux </a:t>
            </a:r>
            <a:r>
              <a:rPr lang="en-BE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ingénieurs civils spécialisés dans les systèmes énergétiques durables</a:t>
            </a:r>
            <a:r>
              <a:rPr lang="en-BE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BE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CGS Énergies</a:t>
            </a:r>
            <a:r>
              <a:rPr lang="en-BE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associe le savoir-faire d’un </a:t>
            </a:r>
            <a:r>
              <a:rPr lang="en-BE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bureau d’étude</a:t>
            </a:r>
            <a:r>
              <a:rPr lang="en-BE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et l’expertise d’une </a:t>
            </a:r>
            <a:r>
              <a:rPr lang="en-BE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entreprise d’installation</a:t>
            </a:r>
            <a:r>
              <a:rPr lang="en-BE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pour </a:t>
            </a:r>
            <a:r>
              <a:rPr lang="en-BE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aller plus loin que la simple pose d’équipements</a:t>
            </a:r>
            <a:r>
              <a:rPr lang="en-BE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BE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BE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Nous concevons des </a:t>
            </a:r>
            <a:r>
              <a:rPr lang="en-BE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systèmes sur mesure</a:t>
            </a:r>
            <a:r>
              <a:rPr lang="en-BE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panneaux solaires, batteries, pompes à chaleur, bornes de recharge, boilers thermodynamiques — sur base de vos consommations réelles, grâce à un </a:t>
            </a:r>
            <a:r>
              <a:rPr lang="en-BE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outil de dimensionnement développé en interne</a:t>
            </a:r>
            <a:r>
              <a:rPr lang="en-BE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qui optimise chaque kWh produit et consommé.</a:t>
            </a:r>
            <a:endParaRPr lang="en-BE" sz="18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Nous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accompagnons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particuliers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entreprises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et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copropriétés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proposant des conseils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clairs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des études techniques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fiables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et des </a:t>
            </a:r>
            <a:r>
              <a:rPr lang="en-GB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devis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transparents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BE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sans surdimensionnement ni dépenses inutiles.</a:t>
            </a:r>
            <a:endParaRPr lang="en-BE" sz="18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choisissant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CGS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Énergies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vous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ne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faites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pas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qu’investir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dans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une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installation :</a:t>
            </a:r>
            <a:b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vous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faites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le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pari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d’une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autonomie</a:t>
            </a:r>
            <a:r>
              <a:rPr lang="en-GB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énergétique</a:t>
            </a:r>
            <a:r>
              <a:rPr lang="en-GB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durable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portée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par des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ingénieurs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et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techniciens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passionnés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qui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conçoivent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avec rigueur,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installent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avec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soin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et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accompagnent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leurs</a:t>
            </a:r>
            <a:r>
              <a:rPr lang="en-GB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clients dans le temps.</a:t>
            </a:r>
            <a:endParaRPr lang="en-BE" sz="18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85DE4D7-8B9D-F945-3C17-4120845F139C}"/>
              </a:ext>
            </a:extLst>
          </p:cNvPr>
          <p:cNvSpPr/>
          <p:nvPr/>
        </p:nvSpPr>
        <p:spPr>
          <a:xfrm>
            <a:off x="838200" y="366342"/>
            <a:ext cx="629392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93448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7EED9-FBF8-EC3E-3050-6A512405A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3157"/>
            <a:ext cx="10515600" cy="4953805"/>
          </a:xfrm>
        </p:spPr>
        <p:txBody>
          <a:bodyPr>
            <a:normAutofit/>
          </a:bodyPr>
          <a:lstStyle/>
          <a:p>
            <a:pPr marL="0" lvl="0" indent="0">
              <a:buNone/>
              <a:tabLst>
                <a:tab pos="457200" algn="l"/>
              </a:tabLst>
            </a:pPr>
            <a:r>
              <a:rPr lang="en-BE" sz="1800" dirty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ENTREPRISES &amp; COPROPRIÉTÉS</a:t>
            </a:r>
          </a:p>
          <a:p>
            <a:pPr marL="0" lvl="0" indent="0">
              <a:buNone/>
              <a:tabLst>
                <a:tab pos="457200" algn="l"/>
              </a:tabLst>
            </a:pPr>
            <a:endParaRPr lang="en-BE" sz="1800" dirty="0"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r>
              <a:rPr lang="en-GB" sz="1400" b="1" dirty="0"/>
              <a:t>CGS </a:t>
            </a:r>
            <a:r>
              <a:rPr lang="en-GB" sz="1400" b="1" dirty="0" err="1"/>
              <a:t>Énergies</a:t>
            </a:r>
            <a:r>
              <a:rPr lang="en-GB" sz="1400" b="1" dirty="0"/>
              <a:t> </a:t>
            </a:r>
            <a:r>
              <a:rPr lang="en-GB" sz="1400" b="1" dirty="0" err="1"/>
              <a:t>conçoit</a:t>
            </a:r>
            <a:r>
              <a:rPr lang="en-GB" sz="1400" b="1" dirty="0"/>
              <a:t> et </a:t>
            </a:r>
            <a:r>
              <a:rPr lang="en-GB" sz="1400" b="1" dirty="0" err="1"/>
              <a:t>installe</a:t>
            </a:r>
            <a:r>
              <a:rPr lang="en-GB" sz="1400" b="1" dirty="0"/>
              <a:t> des infrastructures collectives </a:t>
            </a:r>
            <a:r>
              <a:rPr lang="en-GB" sz="1400" b="1" dirty="0" err="1"/>
              <a:t>fiables</a:t>
            </a:r>
            <a:r>
              <a:rPr lang="en-GB" sz="1400" b="1" dirty="0"/>
              <a:t> </a:t>
            </a:r>
            <a:r>
              <a:rPr lang="en-GB" sz="1400" b="1" dirty="0" err="1"/>
              <a:t>répondant</a:t>
            </a:r>
            <a:r>
              <a:rPr lang="en-GB" sz="1400" b="1" dirty="0"/>
              <a:t> aux exigences techniques et </a:t>
            </a:r>
            <a:r>
              <a:rPr lang="en-GB" sz="1400" b="1" dirty="0" err="1"/>
              <a:t>réglementaires</a:t>
            </a:r>
            <a:r>
              <a:rPr lang="en-GB" sz="1400" b="1" dirty="0"/>
              <a:t> les plus </a:t>
            </a:r>
            <a:r>
              <a:rPr lang="en-GB" sz="1400" b="1" dirty="0" err="1"/>
              <a:t>récentes</a:t>
            </a:r>
            <a:r>
              <a:rPr lang="en-GB" sz="1400" b="1" dirty="0"/>
              <a:t>.</a:t>
            </a:r>
            <a:br>
              <a:rPr lang="en-GB" sz="1400" dirty="0"/>
            </a:br>
            <a:r>
              <a:rPr lang="en-GB" sz="1400" dirty="0"/>
              <a:t>Nos </a:t>
            </a:r>
            <a:r>
              <a:rPr lang="en-GB" sz="1400" dirty="0" err="1"/>
              <a:t>ingénieurs</a:t>
            </a:r>
            <a:r>
              <a:rPr lang="en-GB" sz="1400" dirty="0"/>
              <a:t> </a:t>
            </a:r>
            <a:r>
              <a:rPr lang="en-GB" sz="1400" dirty="0" err="1"/>
              <a:t>réalisent</a:t>
            </a:r>
            <a:r>
              <a:rPr lang="en-GB" sz="1400" dirty="0"/>
              <a:t> des études de conception </a:t>
            </a:r>
            <a:r>
              <a:rPr lang="en-GB" sz="1400" dirty="0" err="1"/>
              <a:t>complètes</a:t>
            </a:r>
            <a:r>
              <a:rPr lang="en-GB" sz="1400" dirty="0"/>
              <a:t> pour </a:t>
            </a:r>
            <a:r>
              <a:rPr lang="en-GB" sz="1400" dirty="0" err="1"/>
              <a:t>vos</a:t>
            </a:r>
            <a:r>
              <a:rPr lang="en-GB" sz="1400" dirty="0"/>
              <a:t> </a:t>
            </a:r>
            <a:r>
              <a:rPr lang="en-GB" sz="1400" dirty="0" err="1"/>
              <a:t>projets</a:t>
            </a:r>
            <a:r>
              <a:rPr lang="en-GB" sz="1400" dirty="0"/>
              <a:t> : </a:t>
            </a:r>
          </a:p>
          <a:p>
            <a:pPr marL="0" lvl="0" indent="0">
              <a:buNone/>
              <a:tabLst>
                <a:tab pos="457200" algn="l"/>
              </a:tabLst>
            </a:pPr>
            <a:endParaRPr lang="en-GB" sz="14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Tx/>
              <a:buChar char="-"/>
              <a:tabLst>
                <a:tab pos="457200" algn="l"/>
              </a:tabLst>
            </a:pPr>
            <a:r>
              <a:rPr lang="en-GB" sz="1400" b="1" dirty="0"/>
              <a:t>Infrastructures de recharge et de </a:t>
            </a:r>
            <a:r>
              <a:rPr lang="en-GB" sz="1400" b="1" dirty="0" err="1"/>
              <a:t>détection</a:t>
            </a:r>
            <a:r>
              <a:rPr lang="en-GB" sz="1400" b="1" dirty="0"/>
              <a:t> </a:t>
            </a:r>
            <a:r>
              <a:rPr lang="en-GB" sz="1400" b="1" dirty="0" err="1"/>
              <a:t>incendie</a:t>
            </a:r>
            <a:r>
              <a:rPr lang="en-GB" sz="1400" dirty="0"/>
              <a:t>, </a:t>
            </a:r>
            <a:r>
              <a:rPr lang="en-GB" sz="1400" dirty="0" err="1"/>
              <a:t>certifiées</a:t>
            </a:r>
            <a:r>
              <a:rPr lang="en-GB" sz="1400" dirty="0"/>
              <a:t> et </a:t>
            </a:r>
            <a:r>
              <a:rPr lang="en-GB" sz="1400" dirty="0" err="1"/>
              <a:t>conformes</a:t>
            </a:r>
            <a:r>
              <a:rPr lang="en-GB" sz="1400" dirty="0"/>
              <a:t> aux </a:t>
            </a:r>
            <a:r>
              <a:rPr lang="en-GB" sz="1400" dirty="0" err="1"/>
              <a:t>normes</a:t>
            </a:r>
            <a:r>
              <a:rPr lang="en-GB" sz="1400" dirty="0"/>
              <a:t> de </a:t>
            </a:r>
            <a:r>
              <a:rPr lang="en-GB" sz="1400" dirty="0" err="1"/>
              <a:t>sécurité</a:t>
            </a:r>
            <a:r>
              <a:rPr lang="en-GB" sz="1400" dirty="0"/>
              <a:t> </a:t>
            </a:r>
            <a:r>
              <a:rPr lang="en-GB" sz="1400" dirty="0" err="1"/>
              <a:t>incendie</a:t>
            </a:r>
            <a:r>
              <a:rPr lang="en-GB" sz="1400" dirty="0"/>
              <a:t> </a:t>
            </a:r>
          </a:p>
          <a:p>
            <a:pPr lvl="0">
              <a:buFontTx/>
              <a:buChar char="-"/>
              <a:tabLst>
                <a:tab pos="457200" algn="l"/>
              </a:tabLst>
            </a:pPr>
            <a:r>
              <a:rPr lang="en-GB" sz="1400" b="1" dirty="0"/>
              <a:t>Production collective </a:t>
            </a:r>
            <a:r>
              <a:rPr lang="en-GB" sz="1400" b="1" dirty="0" err="1"/>
              <a:t>d’électricité</a:t>
            </a:r>
            <a:r>
              <a:rPr lang="en-GB" sz="1400" b="1" dirty="0"/>
              <a:t> et de </a:t>
            </a:r>
            <a:r>
              <a:rPr lang="en-GB" sz="1400" b="1" dirty="0" err="1"/>
              <a:t>chaleur</a:t>
            </a:r>
            <a:r>
              <a:rPr lang="en-GB" sz="1400" dirty="0"/>
              <a:t>,</a:t>
            </a:r>
            <a:r>
              <a:rPr lang="en-GB" sz="1400" b="1" dirty="0"/>
              <a:t> </a:t>
            </a:r>
            <a:r>
              <a:rPr lang="en-GB" sz="1400" dirty="0"/>
              <a:t>via des </a:t>
            </a:r>
            <a:r>
              <a:rPr lang="en-GB" sz="1400" dirty="0" err="1"/>
              <a:t>panneaux</a:t>
            </a:r>
            <a:r>
              <a:rPr lang="en-GB" sz="1400" dirty="0"/>
              <a:t> </a:t>
            </a:r>
            <a:r>
              <a:rPr lang="en-GB" sz="1400" dirty="0" err="1"/>
              <a:t>solaires</a:t>
            </a:r>
            <a:r>
              <a:rPr lang="en-GB" sz="1400" dirty="0"/>
              <a:t> </a:t>
            </a:r>
            <a:r>
              <a:rPr lang="en-GB" sz="1400" dirty="0" err="1"/>
              <a:t>couplés</a:t>
            </a:r>
            <a:r>
              <a:rPr lang="en-GB" sz="1400" dirty="0"/>
              <a:t> </a:t>
            </a:r>
            <a:r>
              <a:rPr lang="en-GB" sz="1400" dirty="0" err="1"/>
              <a:t>à</a:t>
            </a:r>
            <a:r>
              <a:rPr lang="en-GB" sz="1400" dirty="0"/>
              <a:t> des </a:t>
            </a:r>
            <a:r>
              <a:rPr lang="en-GB" sz="1400" dirty="0" err="1"/>
              <a:t>systèmes</a:t>
            </a:r>
            <a:r>
              <a:rPr lang="en-GB" sz="1400" dirty="0"/>
              <a:t> de </a:t>
            </a:r>
            <a:r>
              <a:rPr lang="en-GB" sz="1400" dirty="0" err="1"/>
              <a:t>pompes</a:t>
            </a:r>
            <a:r>
              <a:rPr lang="en-GB" sz="1400" dirty="0"/>
              <a:t> </a:t>
            </a:r>
            <a:r>
              <a:rPr lang="en-GB" sz="1400" dirty="0" err="1"/>
              <a:t>à</a:t>
            </a:r>
            <a:r>
              <a:rPr lang="en-GB" sz="1400" dirty="0"/>
              <a:t> </a:t>
            </a:r>
            <a:r>
              <a:rPr lang="en-GB" sz="1400" dirty="0" err="1"/>
              <a:t>chaleur</a:t>
            </a:r>
            <a:r>
              <a:rPr lang="en-GB" sz="1400" dirty="0"/>
              <a:t> et de stockage </a:t>
            </a:r>
            <a:r>
              <a:rPr lang="en-GB" sz="1400" dirty="0" err="1"/>
              <a:t>d’eau</a:t>
            </a:r>
            <a:r>
              <a:rPr lang="en-GB" sz="1400" dirty="0"/>
              <a:t> </a:t>
            </a:r>
            <a:r>
              <a:rPr lang="en-GB" sz="1400" dirty="0" err="1"/>
              <a:t>chaude</a:t>
            </a:r>
            <a:endParaRPr lang="en-GB" sz="1400" dirty="0"/>
          </a:p>
          <a:p>
            <a:pPr lvl="0">
              <a:buFontTx/>
              <a:buChar char="-"/>
              <a:tabLst>
                <a:tab pos="457200" algn="l"/>
              </a:tabLst>
            </a:pPr>
            <a:r>
              <a:rPr lang="en-GB" sz="1400" dirty="0"/>
              <a:t>Mise </a:t>
            </a:r>
            <a:r>
              <a:rPr lang="en-GB" sz="1400" dirty="0" err="1"/>
              <a:t>en</a:t>
            </a:r>
            <a:r>
              <a:rPr lang="en-GB" sz="1400" dirty="0"/>
              <a:t> place et gestion du </a:t>
            </a:r>
            <a:r>
              <a:rPr lang="en-GB" sz="1400" b="1" dirty="0"/>
              <a:t>partage </a:t>
            </a:r>
            <a:r>
              <a:rPr lang="en-GB" sz="1400" b="1" dirty="0" err="1"/>
              <a:t>d’énergie</a:t>
            </a:r>
            <a:r>
              <a:rPr lang="en-GB" sz="1400" b="1" dirty="0"/>
              <a:t> </a:t>
            </a:r>
            <a:r>
              <a:rPr lang="en-GB" sz="1400" dirty="0"/>
              <a:t>avec les </a:t>
            </a:r>
            <a:r>
              <a:rPr lang="en-GB" sz="1400" dirty="0" err="1"/>
              <a:t>logements</a:t>
            </a:r>
            <a:r>
              <a:rPr lang="en-GB" sz="1400" dirty="0"/>
              <a:t> et les </a:t>
            </a:r>
            <a:r>
              <a:rPr lang="en-GB" sz="1400" dirty="0" err="1"/>
              <a:t>véhicules</a:t>
            </a:r>
            <a:r>
              <a:rPr lang="en-GB" sz="1400" dirty="0"/>
              <a:t> </a:t>
            </a:r>
            <a:r>
              <a:rPr lang="en-GB" sz="1400" dirty="0" err="1"/>
              <a:t>électriques</a:t>
            </a:r>
            <a:endParaRPr lang="en-GB" sz="1400" dirty="0"/>
          </a:p>
          <a:p>
            <a:pPr lvl="0">
              <a:buFontTx/>
              <a:buChar char="-"/>
              <a:tabLst>
                <a:tab pos="457200" algn="l"/>
              </a:tabLst>
            </a:pPr>
            <a:endParaRPr lang="en-GB" sz="14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r>
              <a:rPr lang="en-GB" sz="1400" dirty="0"/>
              <a:t>Habitués </a:t>
            </a:r>
            <a:r>
              <a:rPr lang="en-GB" sz="1400" dirty="0" err="1"/>
              <a:t>à</a:t>
            </a:r>
            <a:r>
              <a:rPr lang="en-GB" sz="1400" dirty="0"/>
              <a:t> </a:t>
            </a:r>
            <a:r>
              <a:rPr lang="en-GB" sz="1400" dirty="0" err="1"/>
              <a:t>collaborer</a:t>
            </a:r>
            <a:r>
              <a:rPr lang="en-GB" sz="1400" dirty="0"/>
              <a:t> avec les </a:t>
            </a:r>
            <a:r>
              <a:rPr lang="en-GB" sz="1400" b="1" dirty="0"/>
              <a:t>associations de </a:t>
            </a:r>
            <a:r>
              <a:rPr lang="en-GB" sz="1400" b="1" dirty="0" err="1"/>
              <a:t>copropriétaires</a:t>
            </a:r>
            <a:r>
              <a:rPr lang="en-GB" sz="1400" dirty="0"/>
              <a:t>, nous </a:t>
            </a:r>
            <a:r>
              <a:rPr lang="en-GB" sz="1400" dirty="0" err="1"/>
              <a:t>comprenons</a:t>
            </a:r>
            <a:r>
              <a:rPr lang="en-GB" sz="1400" dirty="0"/>
              <a:t> les </a:t>
            </a:r>
            <a:r>
              <a:rPr lang="en-GB" sz="1400" dirty="0" err="1"/>
              <a:t>spécificités</a:t>
            </a:r>
            <a:r>
              <a:rPr lang="en-GB" sz="1400" dirty="0"/>
              <a:t> des </a:t>
            </a:r>
            <a:r>
              <a:rPr lang="en-GB" sz="1400" dirty="0" err="1"/>
              <a:t>projets</a:t>
            </a:r>
            <a:r>
              <a:rPr lang="en-GB" sz="1400" dirty="0"/>
              <a:t> </a:t>
            </a:r>
            <a:r>
              <a:rPr lang="en-GB" sz="1400" dirty="0" err="1"/>
              <a:t>collectifs</a:t>
            </a:r>
            <a:r>
              <a:rPr lang="en-GB" sz="1400" dirty="0"/>
              <a:t> et </a:t>
            </a:r>
            <a:r>
              <a:rPr lang="en-GB" sz="1400" dirty="0" err="1"/>
              <a:t>accompagnons</a:t>
            </a:r>
            <a:r>
              <a:rPr lang="en-GB" sz="1400" dirty="0"/>
              <a:t> </a:t>
            </a:r>
            <a:r>
              <a:rPr lang="en-GB" sz="1400" dirty="0" err="1"/>
              <a:t>chaque</a:t>
            </a:r>
            <a:r>
              <a:rPr lang="en-GB" sz="1400" dirty="0"/>
              <a:t> étape </a:t>
            </a:r>
            <a:r>
              <a:rPr lang="en-GB" sz="1400" dirty="0" err="1"/>
              <a:t>décisionnelle</a:t>
            </a:r>
            <a:r>
              <a:rPr lang="en-GB" sz="1400" dirty="0"/>
              <a:t> avec </a:t>
            </a:r>
            <a:r>
              <a:rPr lang="en-GB" sz="1400" dirty="0" err="1"/>
              <a:t>clarté</a:t>
            </a:r>
            <a:r>
              <a:rPr lang="en-GB" sz="1400" dirty="0"/>
              <a:t> et </a:t>
            </a:r>
            <a:r>
              <a:rPr lang="en-GB" sz="1400" dirty="0" err="1"/>
              <a:t>pédagogie</a:t>
            </a:r>
            <a:r>
              <a:rPr lang="en-GB" sz="1400" dirty="0"/>
              <a:t>.</a:t>
            </a:r>
            <a:endParaRPr lang="en-GB" sz="14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r>
              <a:rPr lang="en-GB" sz="1400" dirty="0"/>
              <a:t>Du design </a:t>
            </a:r>
            <a:r>
              <a:rPr lang="en-GB" sz="1400" dirty="0" err="1"/>
              <a:t>à</a:t>
            </a:r>
            <a:r>
              <a:rPr lang="en-GB" sz="1400" dirty="0"/>
              <a:t> la mise </a:t>
            </a:r>
            <a:r>
              <a:rPr lang="en-GB" sz="1400" dirty="0" err="1"/>
              <a:t>en</a:t>
            </a:r>
            <a:r>
              <a:rPr lang="en-GB" sz="1400" dirty="0"/>
              <a:t> service, nous </a:t>
            </a:r>
            <a:r>
              <a:rPr lang="en-GB" sz="1400" dirty="0" err="1"/>
              <a:t>assurons</a:t>
            </a:r>
            <a:r>
              <a:rPr lang="en-GB" sz="1400" dirty="0"/>
              <a:t> la </a:t>
            </a:r>
            <a:r>
              <a:rPr lang="en-GB" sz="1400" b="1" dirty="0" err="1"/>
              <a:t>maîtrise</a:t>
            </a:r>
            <a:r>
              <a:rPr lang="en-GB" sz="1400" b="1" dirty="0"/>
              <a:t> </a:t>
            </a:r>
            <a:r>
              <a:rPr lang="en-GB" sz="1400" b="1" dirty="0" err="1"/>
              <a:t>complète</a:t>
            </a:r>
            <a:r>
              <a:rPr lang="en-GB" sz="1400" b="1" dirty="0"/>
              <a:t> </a:t>
            </a:r>
            <a:r>
              <a:rPr lang="en-GB" sz="1400" dirty="0"/>
              <a:t>du </a:t>
            </a:r>
            <a:r>
              <a:rPr lang="en-GB" sz="1400" dirty="0" err="1"/>
              <a:t>projet</a:t>
            </a:r>
            <a:r>
              <a:rPr lang="en-GB" sz="1400" dirty="0"/>
              <a:t> et </a:t>
            </a:r>
            <a:r>
              <a:rPr lang="en-GB" sz="1400" dirty="0" err="1"/>
              <a:t>faisons</a:t>
            </a:r>
            <a:r>
              <a:rPr lang="en-GB" sz="1400" dirty="0"/>
              <a:t> de </a:t>
            </a:r>
            <a:r>
              <a:rPr lang="en-GB" sz="1400" dirty="0" err="1"/>
              <a:t>vos</a:t>
            </a:r>
            <a:r>
              <a:rPr lang="en-GB" sz="1400" dirty="0"/>
              <a:t> </a:t>
            </a:r>
            <a:r>
              <a:rPr lang="en-GB" sz="1400" dirty="0" err="1"/>
              <a:t>bâtiments</a:t>
            </a:r>
            <a:r>
              <a:rPr lang="en-GB" sz="1400" dirty="0"/>
              <a:t> des </a:t>
            </a:r>
            <a:r>
              <a:rPr lang="en-GB" sz="1400" b="1" dirty="0" err="1"/>
              <a:t>acteurs</a:t>
            </a:r>
            <a:r>
              <a:rPr lang="en-GB" sz="1400" b="1" dirty="0"/>
              <a:t> durables </a:t>
            </a:r>
            <a:r>
              <a:rPr lang="en-GB" sz="1400" dirty="0"/>
              <a:t>de la transition </a:t>
            </a:r>
            <a:r>
              <a:rPr lang="en-GB" sz="1400" dirty="0" err="1"/>
              <a:t>énergétique</a:t>
            </a:r>
            <a:r>
              <a:rPr lang="en-GB" sz="1400" dirty="0"/>
              <a:t>.</a:t>
            </a:r>
            <a:endParaRPr lang="en-BE" sz="20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85DE4D7-8B9D-F945-3C17-4120845F139C}"/>
              </a:ext>
            </a:extLst>
          </p:cNvPr>
          <p:cNvSpPr/>
          <p:nvPr/>
        </p:nvSpPr>
        <p:spPr>
          <a:xfrm>
            <a:off x="838200" y="366342"/>
            <a:ext cx="629392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78058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485DE4D7-8B9D-F945-3C17-4120845F139C}"/>
              </a:ext>
            </a:extLst>
          </p:cNvPr>
          <p:cNvSpPr/>
          <p:nvPr/>
        </p:nvSpPr>
        <p:spPr>
          <a:xfrm>
            <a:off x="838199" y="366342"/>
            <a:ext cx="731293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2.1</a:t>
            </a:r>
          </a:p>
        </p:txBody>
      </p:sp>
      <p:pic>
        <p:nvPicPr>
          <p:cNvPr id="7" name="Picture 6" descr="A rooftop of a building with solar panels&#10;&#10;Description automatically generated">
            <a:extLst>
              <a:ext uri="{FF2B5EF4-FFF2-40B4-BE49-F238E27FC236}">
                <a16:creationId xmlns:a16="http://schemas.microsoft.com/office/drawing/2014/main" id="{36E46D23-4188-7B49-15BD-9269516CC9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107" y="1243012"/>
            <a:ext cx="7772400" cy="43719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4F7395B-6B49-1138-93B4-2B9FFAFE0AAA}"/>
              </a:ext>
            </a:extLst>
          </p:cNvPr>
          <p:cNvSpPr txBox="1"/>
          <p:nvPr/>
        </p:nvSpPr>
        <p:spPr>
          <a:xfrm>
            <a:off x="2361063" y="682388"/>
            <a:ext cx="1386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</a:t>
            </a:r>
            <a:r>
              <a:rPr lang="en-BE" dirty="0"/>
              <a:t>his picture </a:t>
            </a:r>
          </a:p>
        </p:txBody>
      </p:sp>
    </p:spTree>
    <p:extLst>
      <p:ext uri="{BB962C8B-B14F-4D97-AF65-F5344CB8AC3E}">
        <p14:creationId xmlns:p14="http://schemas.microsoft.com/office/powerpoint/2010/main" val="3339705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485DE4D7-8B9D-F945-3C17-4120845F139C}"/>
              </a:ext>
            </a:extLst>
          </p:cNvPr>
          <p:cNvSpPr/>
          <p:nvPr/>
        </p:nvSpPr>
        <p:spPr>
          <a:xfrm>
            <a:off x="838199" y="366342"/>
            <a:ext cx="731293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2.1</a:t>
            </a:r>
          </a:p>
        </p:txBody>
      </p:sp>
      <p:pic>
        <p:nvPicPr>
          <p:cNvPr id="4" name="Picture 3" descr="A building with solar panels on the roof&#10;&#10;Description automatically generated">
            <a:extLst>
              <a:ext uri="{FF2B5EF4-FFF2-40B4-BE49-F238E27FC236}">
                <a16:creationId xmlns:a16="http://schemas.microsoft.com/office/drawing/2014/main" id="{5E6320E6-83F6-E06E-1C1C-66B1C857CA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492" y="1243012"/>
            <a:ext cx="7772400" cy="43719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37B2EF-682D-0C85-7BC2-AFEEBC8FC14A}"/>
              </a:ext>
            </a:extLst>
          </p:cNvPr>
          <p:cNvSpPr txBox="1"/>
          <p:nvPr/>
        </p:nvSpPr>
        <p:spPr>
          <a:xfrm>
            <a:off x="1815153" y="496372"/>
            <a:ext cx="1673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</a:t>
            </a:r>
            <a:r>
              <a:rPr lang="en-BE" dirty="0"/>
              <a:t>r that picture </a:t>
            </a:r>
          </a:p>
        </p:txBody>
      </p:sp>
    </p:spTree>
    <p:extLst>
      <p:ext uri="{BB962C8B-B14F-4D97-AF65-F5344CB8AC3E}">
        <p14:creationId xmlns:p14="http://schemas.microsoft.com/office/powerpoint/2010/main" val="1414594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7EED9-FBF8-EC3E-3050-6A512405A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3157"/>
            <a:ext cx="10515600" cy="4953805"/>
          </a:xfrm>
        </p:spPr>
        <p:txBody>
          <a:bodyPr>
            <a:normAutofit/>
          </a:bodyPr>
          <a:lstStyle/>
          <a:p>
            <a:pPr marL="0" lvl="0" indent="0">
              <a:buNone/>
              <a:tabLst>
                <a:tab pos="457200" algn="l"/>
              </a:tabLst>
            </a:pPr>
            <a:r>
              <a:rPr lang="en-BE" sz="1800" dirty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saviez-vous ?</a:t>
            </a:r>
          </a:p>
          <a:p>
            <a:pPr marL="0" lvl="0" indent="0">
              <a:buNone/>
              <a:tabLst>
                <a:tab pos="457200" algn="l"/>
              </a:tabLst>
            </a:pPr>
            <a:endParaRPr lang="en-GB" sz="12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Tx/>
              <a:buChar char="-"/>
              <a:tabLst>
                <a:tab pos="457200" algn="l"/>
              </a:tabLst>
            </a:pPr>
            <a:r>
              <a:rPr lang="en-GB" sz="1200" dirty="0"/>
              <a:t>Avec </a:t>
            </a:r>
            <a:r>
              <a:rPr lang="en-GB" sz="1200" b="1" dirty="0"/>
              <a:t>CGS </a:t>
            </a:r>
            <a:r>
              <a:rPr lang="en-GB" sz="1200" b="1" dirty="0" err="1"/>
              <a:t>Énergies</a:t>
            </a:r>
            <a:r>
              <a:rPr lang="en-GB" sz="1200" dirty="0"/>
              <a:t>, </a:t>
            </a:r>
            <a:r>
              <a:rPr lang="en-GB" sz="1200" dirty="0" err="1"/>
              <a:t>vous</a:t>
            </a:r>
            <a:r>
              <a:rPr lang="en-GB" sz="1200" dirty="0"/>
              <a:t> </a:t>
            </a:r>
            <a:r>
              <a:rPr lang="en-GB" sz="1200" dirty="0" err="1"/>
              <a:t>pouvez</a:t>
            </a:r>
            <a:r>
              <a:rPr lang="en-GB" sz="1200" dirty="0"/>
              <a:t> opter pour un </a:t>
            </a:r>
            <a:r>
              <a:rPr lang="en-GB" sz="1200" b="1" dirty="0"/>
              <a:t>tiers-</a:t>
            </a:r>
            <a:r>
              <a:rPr lang="en-GB" sz="1200" b="1" dirty="0" err="1"/>
              <a:t>investissement</a:t>
            </a:r>
            <a:r>
              <a:rPr lang="en-GB" sz="1200" dirty="0"/>
              <a:t> </a:t>
            </a:r>
            <a:r>
              <a:rPr lang="en-GB" sz="1200" dirty="0" err="1"/>
              <a:t>afin</a:t>
            </a:r>
            <a:r>
              <a:rPr lang="en-GB" sz="1200" dirty="0"/>
              <a:t> de profiter de </a:t>
            </a:r>
            <a:r>
              <a:rPr lang="en-GB" sz="1200" dirty="0" err="1"/>
              <a:t>l’énergie</a:t>
            </a:r>
            <a:r>
              <a:rPr lang="en-GB" sz="1200" dirty="0"/>
              <a:t> </a:t>
            </a:r>
            <a:r>
              <a:rPr lang="en-GB" sz="1200" dirty="0" err="1"/>
              <a:t>solaire</a:t>
            </a:r>
            <a:r>
              <a:rPr lang="en-GB" sz="1200" dirty="0"/>
              <a:t> sans supporter </a:t>
            </a:r>
            <a:r>
              <a:rPr lang="en-GB" sz="1200" dirty="0" err="1"/>
              <a:t>l’investissement</a:t>
            </a:r>
            <a:r>
              <a:rPr lang="en-GB" sz="1200" dirty="0"/>
              <a:t> initial (</a:t>
            </a:r>
            <a:r>
              <a:rPr lang="en-GB" sz="1200" dirty="0" err="1"/>
              <a:t>parler</a:t>
            </a:r>
            <a:r>
              <a:rPr lang="en-GB" sz="1200" dirty="0"/>
              <a:t> de </a:t>
            </a:r>
            <a:r>
              <a:rPr lang="en-GB" sz="1200" dirty="0" err="1"/>
              <a:t>l’initiative</a:t>
            </a:r>
            <a:r>
              <a:rPr lang="en-GB" sz="1200" dirty="0"/>
              <a:t> </a:t>
            </a:r>
            <a:r>
              <a:rPr lang="en-GB" sz="1200" dirty="0" err="1"/>
              <a:t>citoyenne</a:t>
            </a:r>
            <a:r>
              <a:rPr lang="en-GB" sz="1200" dirty="0"/>
              <a:t> </a:t>
            </a:r>
            <a:r>
              <a:rPr lang="en-GB" sz="1200" dirty="0" err="1"/>
              <a:t>Brupower</a:t>
            </a:r>
            <a:r>
              <a:rPr lang="en-GB" sz="1200" dirty="0"/>
              <a:t>? </a:t>
            </a:r>
            <a:r>
              <a:rPr lang="en-GB" sz="1200" dirty="0" err="1"/>
              <a:t>Sunisup</a:t>
            </a:r>
            <a:r>
              <a:rPr lang="en-GB" sz="1200" dirty="0"/>
              <a:t>?)</a:t>
            </a:r>
          </a:p>
          <a:p>
            <a:pPr lvl="0">
              <a:buFontTx/>
              <a:buChar char="-"/>
              <a:tabLst>
                <a:tab pos="457200" algn="l"/>
              </a:tabLst>
            </a:pPr>
            <a:r>
              <a:rPr lang="en-GB" sz="1200" dirty="0" err="1"/>
              <a:t>Quand</a:t>
            </a:r>
            <a:r>
              <a:rPr lang="en-GB" sz="1200" dirty="0"/>
              <a:t> les </a:t>
            </a:r>
            <a:r>
              <a:rPr lang="en-GB" sz="1200" dirty="0" err="1"/>
              <a:t>valeurs</a:t>
            </a:r>
            <a:r>
              <a:rPr lang="en-GB" sz="1200" dirty="0"/>
              <a:t> </a:t>
            </a:r>
            <a:r>
              <a:rPr lang="en-GB" sz="1200" dirty="0" err="1"/>
              <a:t>comptent</a:t>
            </a:r>
            <a:r>
              <a:rPr lang="en-GB" sz="1200" dirty="0"/>
              <a:t> </a:t>
            </a:r>
            <a:r>
              <a:rPr lang="en-GB" sz="1200" dirty="0" err="1"/>
              <a:t>autant</a:t>
            </a:r>
            <a:r>
              <a:rPr lang="en-GB" sz="1200" dirty="0"/>
              <a:t> que le </a:t>
            </a:r>
            <a:r>
              <a:rPr lang="en-GB" sz="1200" dirty="0" err="1"/>
              <a:t>portefeuille</a:t>
            </a:r>
            <a:r>
              <a:rPr lang="en-GB" sz="1200" dirty="0"/>
              <a:t>, </a:t>
            </a:r>
            <a:r>
              <a:rPr lang="en-GB" sz="1200" dirty="0" err="1"/>
              <a:t>optez</a:t>
            </a:r>
            <a:r>
              <a:rPr lang="en-GB" sz="1200" dirty="0"/>
              <a:t> pour les </a:t>
            </a:r>
            <a:r>
              <a:rPr lang="en-GB" sz="1200" b="1" dirty="0" err="1"/>
              <a:t>panneaux</a:t>
            </a:r>
            <a:r>
              <a:rPr lang="en-GB" sz="1200" b="1" dirty="0"/>
              <a:t> </a:t>
            </a:r>
            <a:r>
              <a:rPr lang="en-GB" sz="1200" b="1" dirty="0" err="1"/>
              <a:t>solaires</a:t>
            </a:r>
            <a:r>
              <a:rPr lang="en-GB" sz="1200" b="1" dirty="0"/>
              <a:t> </a:t>
            </a:r>
            <a:r>
              <a:rPr lang="en-GB" sz="1200" b="1" dirty="0" err="1"/>
              <a:t>d’origine</a:t>
            </a:r>
            <a:r>
              <a:rPr lang="en-GB" sz="1200" b="1" dirty="0"/>
              <a:t> </a:t>
            </a:r>
            <a:r>
              <a:rPr lang="en-GB" sz="1200" b="1" dirty="0" err="1"/>
              <a:t>belge</a:t>
            </a:r>
            <a:r>
              <a:rPr lang="en-GB" sz="1200" dirty="0"/>
              <a:t>, gage de </a:t>
            </a:r>
            <a:r>
              <a:rPr lang="en-GB" sz="1200" b="1" dirty="0" err="1"/>
              <a:t>qualité</a:t>
            </a:r>
            <a:r>
              <a:rPr lang="en-GB" sz="1200" b="1" dirty="0"/>
              <a:t>, </a:t>
            </a:r>
            <a:r>
              <a:rPr lang="en-GB" sz="1200" b="1" dirty="0" err="1"/>
              <a:t>durabilité</a:t>
            </a:r>
            <a:r>
              <a:rPr lang="en-GB" sz="1200" b="1" dirty="0"/>
              <a:t> et </a:t>
            </a:r>
            <a:r>
              <a:rPr lang="en-GB" sz="1200" b="1" dirty="0" err="1"/>
              <a:t>soutien</a:t>
            </a:r>
            <a:r>
              <a:rPr lang="en-GB" sz="1200" b="1" dirty="0"/>
              <a:t> </a:t>
            </a:r>
            <a:r>
              <a:rPr lang="en-GB" sz="1200" b="1" dirty="0" err="1"/>
              <a:t>à</a:t>
            </a:r>
            <a:r>
              <a:rPr lang="en-GB" sz="1200" b="1" dirty="0"/>
              <a:t> </a:t>
            </a:r>
            <a:r>
              <a:rPr lang="en-GB" sz="1200" b="1" dirty="0" err="1"/>
              <a:t>l’économie</a:t>
            </a:r>
            <a:r>
              <a:rPr lang="en-GB" sz="1200" b="1" dirty="0"/>
              <a:t> locale</a:t>
            </a:r>
            <a:r>
              <a:rPr lang="en-GB" sz="1200" dirty="0"/>
              <a:t>.</a:t>
            </a:r>
            <a:endParaRPr lang="en-BE" sz="18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85DE4D7-8B9D-F945-3C17-4120845F139C}"/>
              </a:ext>
            </a:extLst>
          </p:cNvPr>
          <p:cNvSpPr/>
          <p:nvPr/>
        </p:nvSpPr>
        <p:spPr>
          <a:xfrm>
            <a:off x="838200" y="366342"/>
            <a:ext cx="629392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3</a:t>
            </a:r>
          </a:p>
        </p:txBody>
      </p:sp>
      <p:pic>
        <p:nvPicPr>
          <p:cNvPr id="1026" name="Picture 2" descr="Monteur de panneaux (photovoltaïcien)">
            <a:extLst>
              <a:ext uri="{FF2B5EF4-FFF2-40B4-BE49-F238E27FC236}">
                <a16:creationId xmlns:a16="http://schemas.microsoft.com/office/drawing/2014/main" id="{36F9BA57-F868-17A9-8F9F-88691B871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841" y="4355509"/>
            <a:ext cx="2457144" cy="245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rupower | Brussels">
            <a:extLst>
              <a:ext uri="{FF2B5EF4-FFF2-40B4-BE49-F238E27FC236}">
                <a16:creationId xmlns:a16="http://schemas.microsoft.com/office/drawing/2014/main" id="{2FB42680-A87B-7A48-EA19-24300136B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708" y="5195015"/>
            <a:ext cx="981935" cy="98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logo with orange and black text&#10;&#10;Description automatically generated">
            <a:extLst>
              <a:ext uri="{FF2B5EF4-FFF2-40B4-BE49-F238E27FC236}">
                <a16:creationId xmlns:a16="http://schemas.microsoft.com/office/drawing/2014/main" id="{48771B76-DBAD-6416-8E35-F73725E13E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0508" y="2619682"/>
            <a:ext cx="2457145" cy="1406243"/>
          </a:xfrm>
          <a:prstGeom prst="rect">
            <a:avLst/>
          </a:prstGeom>
        </p:spPr>
      </p:pic>
      <p:pic>
        <p:nvPicPr>
          <p:cNvPr id="9" name="Picture 2" descr="Demi Flèche En Bas D'icône Ensemble Universel D'icônes De Web Pour Le Web  Et Le Mobile Illustration Stock - Illustration du vert, illustration:  127077158">
            <a:extLst>
              <a:ext uri="{FF2B5EF4-FFF2-40B4-BE49-F238E27FC236}">
                <a16:creationId xmlns:a16="http://schemas.microsoft.com/office/drawing/2014/main" id="{2DB9A46E-3269-35C1-230F-17A174178C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17" t="23279" r="28574" b="24143"/>
          <a:stretch/>
        </p:blipFill>
        <p:spPr bwMode="auto">
          <a:xfrm rot="2488479">
            <a:off x="3855192" y="3987622"/>
            <a:ext cx="933517" cy="1173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DB211FD-1F8C-07CB-888C-701DB3C44210}"/>
              </a:ext>
            </a:extLst>
          </p:cNvPr>
          <p:cNvSpPr txBox="1"/>
          <p:nvPr/>
        </p:nvSpPr>
        <p:spPr>
          <a:xfrm>
            <a:off x="2219265" y="6429388"/>
            <a:ext cx="5679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solaire belge pour </a:t>
            </a:r>
            <a:r>
              <a:rPr lang="en-BE" sz="2800" dirty="0">
                <a:solidFill>
                  <a:srgbClr val="E4683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tous</a:t>
            </a:r>
          </a:p>
        </p:txBody>
      </p:sp>
      <p:pic>
        <p:nvPicPr>
          <p:cNvPr id="11" name="Picture 2" descr="Demi Flèche En Bas D'icône Ensemble Universel D'icônes De Web Pour Le Web  Et Le Mobile Illustration Stock - Illustration du vert, illustration:  127077158">
            <a:extLst>
              <a:ext uri="{FF2B5EF4-FFF2-40B4-BE49-F238E27FC236}">
                <a16:creationId xmlns:a16="http://schemas.microsoft.com/office/drawing/2014/main" id="{28B590E9-25EC-3D79-0C87-9B1988CA02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17" t="23279" r="28574" b="24143"/>
          <a:stretch/>
        </p:blipFill>
        <p:spPr bwMode="auto">
          <a:xfrm rot="20524913">
            <a:off x="5652722" y="3905966"/>
            <a:ext cx="933517" cy="1173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emi Flèche En Bas D'icône Ensemble Universel D'icônes De Web Pour Le Web  Et Le Mobile Illustration Stock - Illustration du vert, illustration:  127077158">
            <a:extLst>
              <a:ext uri="{FF2B5EF4-FFF2-40B4-BE49-F238E27FC236}">
                <a16:creationId xmlns:a16="http://schemas.microsoft.com/office/drawing/2014/main" id="{53621373-510A-4EA8-B4E4-EAE9C004AB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17" t="23279" r="28574" b="24143"/>
          <a:stretch/>
        </p:blipFill>
        <p:spPr bwMode="auto">
          <a:xfrm rot="5400000">
            <a:off x="4612323" y="5038923"/>
            <a:ext cx="933517" cy="1173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1050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7EED9-FBF8-EC3E-3050-6A512405A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3157"/>
            <a:ext cx="10515600" cy="4953805"/>
          </a:xfrm>
        </p:spPr>
        <p:txBody>
          <a:bodyPr>
            <a:normAutofit/>
          </a:bodyPr>
          <a:lstStyle/>
          <a:p>
            <a:pPr marL="0" lvl="0" indent="0" algn="ctr">
              <a:buNone/>
              <a:tabLst>
                <a:tab pos="457200" algn="l"/>
              </a:tabLst>
            </a:pPr>
            <a:r>
              <a:rPr lang="en-BE" sz="1800" dirty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NOS SERVICES</a:t>
            </a:r>
          </a:p>
          <a:p>
            <a:pPr marL="0" lvl="0" indent="0">
              <a:buNone/>
              <a:tabLst>
                <a:tab pos="457200" algn="l"/>
              </a:tabLst>
            </a:pPr>
            <a:endParaRPr lang="en-GB" sz="12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85DE4D7-8B9D-F945-3C17-4120845F139C}"/>
              </a:ext>
            </a:extLst>
          </p:cNvPr>
          <p:cNvSpPr/>
          <p:nvPr/>
        </p:nvSpPr>
        <p:spPr>
          <a:xfrm>
            <a:off x="838200" y="366342"/>
            <a:ext cx="629392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4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E53866A-BADE-07AB-ABD9-60A467216F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114" y="2580306"/>
            <a:ext cx="5764280" cy="2527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logo with orange and black text&#10;&#10;Description automatically generated">
            <a:extLst>
              <a:ext uri="{FF2B5EF4-FFF2-40B4-BE49-F238E27FC236}">
                <a16:creationId xmlns:a16="http://schemas.microsoft.com/office/drawing/2014/main" id="{32C4A34E-A6ED-81B0-7F54-E584A46165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6981" y="2360221"/>
            <a:ext cx="2365169" cy="13536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ABA79FB-E6B9-43D3-FF20-747993093A31}"/>
              </a:ext>
            </a:extLst>
          </p:cNvPr>
          <p:cNvSpPr txBox="1"/>
          <p:nvPr/>
        </p:nvSpPr>
        <p:spPr>
          <a:xfrm>
            <a:off x="9618068" y="4041672"/>
            <a:ext cx="1735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BE" dirty="0"/>
              <a:t>+ texte flyers V1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F86FDB-3C25-610D-5809-F93463311CD6}"/>
              </a:ext>
            </a:extLst>
          </p:cNvPr>
          <p:cNvSpPr txBox="1"/>
          <p:nvPr/>
        </p:nvSpPr>
        <p:spPr>
          <a:xfrm>
            <a:off x="1246909" y="6306992"/>
            <a:ext cx="9962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J</a:t>
            </a:r>
            <a:r>
              <a:rPr lang="en-BE" dirty="0"/>
              <a:t>e pense que l’autre schéma sera mieux mais je dois passer 30 min dessus en ligne avec mon frère..</a:t>
            </a:r>
          </a:p>
        </p:txBody>
      </p:sp>
    </p:spTree>
    <p:extLst>
      <p:ext uri="{BB962C8B-B14F-4D97-AF65-F5344CB8AC3E}">
        <p14:creationId xmlns:p14="http://schemas.microsoft.com/office/powerpoint/2010/main" val="1687149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7EED9-FBF8-EC3E-3050-6A512405A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3157"/>
            <a:ext cx="10515600" cy="4953805"/>
          </a:xfrm>
        </p:spPr>
        <p:txBody>
          <a:bodyPr>
            <a:normAutofit/>
          </a:bodyPr>
          <a:lstStyle/>
          <a:p>
            <a:pPr marL="0" lvl="0" indent="0" algn="ctr">
              <a:buNone/>
              <a:tabLst>
                <a:tab pos="457200" algn="l"/>
              </a:tabLst>
            </a:pPr>
            <a:r>
              <a:rPr lang="en-BE" sz="1800" dirty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NOS SERVICES</a:t>
            </a:r>
          </a:p>
          <a:p>
            <a:pPr marL="0" lvl="0" indent="0">
              <a:buNone/>
              <a:tabLst>
                <a:tab pos="457200" algn="l"/>
              </a:tabLst>
            </a:pPr>
            <a:endParaRPr lang="en-GB" sz="12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85DE4D7-8B9D-F945-3C17-4120845F139C}"/>
              </a:ext>
            </a:extLst>
          </p:cNvPr>
          <p:cNvSpPr/>
          <p:nvPr/>
        </p:nvSpPr>
        <p:spPr>
          <a:xfrm>
            <a:off x="838200" y="366342"/>
            <a:ext cx="629392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F86FDB-3C25-610D-5809-F93463311CD6}"/>
              </a:ext>
            </a:extLst>
          </p:cNvPr>
          <p:cNvSpPr txBox="1"/>
          <p:nvPr/>
        </p:nvSpPr>
        <p:spPr>
          <a:xfrm>
            <a:off x="1539427" y="5140618"/>
            <a:ext cx="8006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/>
              <a:t>(a better version of this picture will be generated but you can start with this one)</a:t>
            </a:r>
          </a:p>
          <a:p>
            <a:endParaRPr lang="en-BE" dirty="0"/>
          </a:p>
        </p:txBody>
      </p:sp>
      <p:pic>
        <p:nvPicPr>
          <p:cNvPr id="12" name="Picture 11" descr="Diagram of a house with an electrical system&#10;&#10;Description automatically generated">
            <a:extLst>
              <a:ext uri="{FF2B5EF4-FFF2-40B4-BE49-F238E27FC236}">
                <a16:creationId xmlns:a16="http://schemas.microsoft.com/office/drawing/2014/main" id="{598310DB-1D39-4484-78D4-B662B725D4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912" b="16000"/>
          <a:stretch/>
        </p:blipFill>
        <p:spPr>
          <a:xfrm>
            <a:off x="1539427" y="1223157"/>
            <a:ext cx="7772400" cy="369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641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7EED9-FBF8-EC3E-3050-6A512405A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3157"/>
            <a:ext cx="10515600" cy="4953805"/>
          </a:xfrm>
        </p:spPr>
        <p:txBody>
          <a:bodyPr>
            <a:normAutofit/>
          </a:bodyPr>
          <a:lstStyle/>
          <a:p>
            <a:pPr marL="0" lvl="0" indent="0" algn="ctr">
              <a:buNone/>
              <a:tabLst>
                <a:tab pos="457200" algn="l"/>
              </a:tabLst>
            </a:pPr>
            <a:r>
              <a:rPr lang="en-BE" sz="1800" dirty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NOTRE MISSION</a:t>
            </a:r>
          </a:p>
          <a:p>
            <a:pPr marL="0" lvl="0" indent="0">
              <a:buNone/>
              <a:tabLst>
                <a:tab pos="457200" algn="l"/>
              </a:tabLst>
            </a:pPr>
            <a:endParaRPr lang="en-GB" sz="1200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sz="1200" dirty="0"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r>
              <a:rPr lang="en-GB" sz="1200" dirty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85DE4D7-8B9D-F945-3C17-4120845F139C}"/>
              </a:ext>
            </a:extLst>
          </p:cNvPr>
          <p:cNvSpPr/>
          <p:nvPr/>
        </p:nvSpPr>
        <p:spPr>
          <a:xfrm>
            <a:off x="838200" y="366342"/>
            <a:ext cx="629392" cy="6293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E" dirty="0"/>
              <a:t>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E03611-AE61-C0E5-0948-E1622D44BDFB}"/>
              </a:ext>
            </a:extLst>
          </p:cNvPr>
          <p:cNvSpPr txBox="1"/>
          <p:nvPr/>
        </p:nvSpPr>
        <p:spPr>
          <a:xfrm>
            <a:off x="2339439" y="2529444"/>
            <a:ext cx="96038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Nos </a:t>
            </a:r>
            <a:r>
              <a:rPr lang="en-GB" b="1" dirty="0" err="1"/>
              <a:t>objectifs</a:t>
            </a:r>
            <a:r>
              <a:rPr lang="en-GB" b="1" dirty="0"/>
              <a:t> :</a:t>
            </a:r>
            <a:r>
              <a:rPr lang="en-GB" dirty="0"/>
              <a:t> Analyser avec rigueur. </a:t>
            </a:r>
            <a:r>
              <a:rPr lang="en-GB" dirty="0" err="1"/>
              <a:t>Concevoir</a:t>
            </a:r>
            <a:r>
              <a:rPr lang="en-GB" dirty="0"/>
              <a:t> sur </a:t>
            </a:r>
            <a:r>
              <a:rPr lang="en-GB" dirty="0" err="1"/>
              <a:t>mesure</a:t>
            </a:r>
            <a:r>
              <a:rPr lang="en-GB" dirty="0"/>
              <a:t>. Installer avec exigence.</a:t>
            </a:r>
            <a:br>
              <a:rPr lang="en-GB" dirty="0"/>
            </a:br>
            <a:r>
              <a:rPr lang="en-GB" b="1" dirty="0"/>
              <a:t>Vos </a:t>
            </a:r>
            <a:r>
              <a:rPr lang="en-GB" b="1" dirty="0" err="1"/>
              <a:t>besoins</a:t>
            </a:r>
            <a:r>
              <a:rPr lang="en-GB" b="1" dirty="0"/>
              <a:t> :</a:t>
            </a:r>
            <a:r>
              <a:rPr lang="en-GB" dirty="0"/>
              <a:t> </a:t>
            </a:r>
            <a:r>
              <a:rPr lang="en-GB" dirty="0" err="1"/>
              <a:t>Réduire</a:t>
            </a:r>
            <a:r>
              <a:rPr lang="en-GB" dirty="0"/>
              <a:t> </a:t>
            </a:r>
            <a:r>
              <a:rPr lang="en-GB" dirty="0" err="1"/>
              <a:t>vos</a:t>
            </a:r>
            <a:r>
              <a:rPr lang="en-GB" dirty="0"/>
              <a:t> factures. </a:t>
            </a:r>
            <a:r>
              <a:rPr lang="en-GB" dirty="0" err="1"/>
              <a:t>Améliorer</a:t>
            </a:r>
            <a:r>
              <a:rPr lang="en-GB" dirty="0"/>
              <a:t> </a:t>
            </a:r>
            <a:r>
              <a:rPr lang="en-GB" dirty="0" err="1"/>
              <a:t>votre</a:t>
            </a:r>
            <a:r>
              <a:rPr lang="en-GB" dirty="0"/>
              <a:t> PEB. </a:t>
            </a:r>
            <a:r>
              <a:rPr lang="en-GB" dirty="0" err="1"/>
              <a:t>Gagner</a:t>
            </a:r>
            <a:r>
              <a:rPr lang="en-GB" dirty="0"/>
              <a:t>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autonomie</a:t>
            </a:r>
            <a:r>
              <a:rPr lang="en-GB" dirty="0"/>
              <a:t>.</a:t>
            </a:r>
            <a:br>
              <a:rPr lang="en-GB" dirty="0"/>
            </a:br>
            <a:r>
              <a:rPr lang="en-GB" b="1" dirty="0"/>
              <a:t>La vision </a:t>
            </a:r>
            <a:r>
              <a:rPr lang="en-GB" b="1" dirty="0" err="1"/>
              <a:t>d’avenir</a:t>
            </a:r>
            <a:r>
              <a:rPr lang="en-GB" b="1" dirty="0"/>
              <a:t> :</a:t>
            </a:r>
            <a:r>
              <a:rPr lang="en-GB" dirty="0"/>
              <a:t> </a:t>
            </a:r>
            <a:r>
              <a:rPr lang="en-GB" dirty="0" err="1"/>
              <a:t>Décarboner</a:t>
            </a:r>
            <a:r>
              <a:rPr lang="en-GB" dirty="0"/>
              <a:t> les </a:t>
            </a:r>
            <a:r>
              <a:rPr lang="en-GB" dirty="0" err="1"/>
              <a:t>bâtiments</a:t>
            </a:r>
            <a:r>
              <a:rPr lang="en-GB" dirty="0"/>
              <a:t>. </a:t>
            </a:r>
            <a:r>
              <a:rPr lang="en-GB" dirty="0" err="1"/>
              <a:t>Valoriser</a:t>
            </a:r>
            <a:r>
              <a:rPr lang="en-GB" dirty="0"/>
              <a:t> </a:t>
            </a:r>
            <a:r>
              <a:rPr lang="en-GB" dirty="0" err="1"/>
              <a:t>l’énergie</a:t>
            </a:r>
            <a:r>
              <a:rPr lang="en-GB" dirty="0"/>
              <a:t> locale. </a:t>
            </a:r>
            <a:r>
              <a:rPr lang="en-GB" dirty="0" err="1"/>
              <a:t>Accélérer</a:t>
            </a:r>
            <a:r>
              <a:rPr lang="en-GB" dirty="0"/>
              <a:t> la transition.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641976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</TotalTime>
  <Words>778</Words>
  <Application>Microsoft Macintosh PowerPoint</Application>
  <PresentationFormat>Widescreen</PresentationFormat>
  <Paragraphs>85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Aptos</vt:lpstr>
      <vt:lpstr>Aptos Display</vt:lpstr>
      <vt:lpstr>Arial</vt:lpstr>
      <vt:lpstr>Georgia</vt:lpstr>
      <vt:lpstr>Palatino Linotype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GARCIA ARENAS Julien</dc:creator>
  <cp:lastModifiedBy>GARCIA ARENAS Julien</cp:lastModifiedBy>
  <cp:revision>8</cp:revision>
  <dcterms:created xsi:type="dcterms:W3CDTF">2025-10-05T16:08:17Z</dcterms:created>
  <dcterms:modified xsi:type="dcterms:W3CDTF">2025-11-03T14:09:11Z</dcterms:modified>
</cp:coreProperties>
</file>