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76" r:id="rId2"/>
    <p:sldId id="256" r:id="rId3"/>
    <p:sldId id="277" r:id="rId4"/>
    <p:sldId id="278" r:id="rId5"/>
    <p:sldId id="279" r:id="rId6"/>
    <p:sldId id="280" r:id="rId7"/>
    <p:sldId id="281" r:id="rId8"/>
    <p:sldId id="283" r:id="rId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08A1233-00C1-4B5C-8512-D1BDEE9B3989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8255253-0DCE-4035-96FD-59D67BEEC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0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552AF-FB6F-4E5A-9541-663AA0EEE17B}" type="datetime1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www.PayComp.com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FC4B-ED05-402D-8342-713B156C7045}" type="datetime1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www.PayComp.com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24D9-AE36-4559-B0E7-B2231FE79E64}" type="datetime1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www.PayComp.com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DDCB4-9C09-4350-A583-1AD65B249FB6}" type="datetime1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www.PayComp.com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3A2BD-C588-42BE-A279-E7CF496512AC}" type="datetime1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www.PayComp.com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C85F-8730-44ED-AFE0-C3DAF684D609}" type="datetime1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www.PayComp.com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9D9C-2B52-4279-8647-1AF9BB149D70}" type="datetime1">
              <a:rPr lang="en-US" smtClean="0"/>
              <a:t>9/2/2025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www.PayComp.com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2DF19-C02C-42C4-A1E8-C9BF1C5458E8}" type="datetime1">
              <a:rPr lang="en-US" smtClean="0"/>
              <a:t>9/2/2025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www.PayComp.com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EE287-2CF0-48EA-A1AE-510DF4C86520}" type="datetime1">
              <a:rPr lang="en-US" smtClean="0"/>
              <a:t>9/2/2025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www.PayComp.com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2A969-354E-428F-A677-BC784FAB8369}" type="datetime1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www.PayComp.com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D29EF-8B45-46B9-928C-35363380057E}" type="datetime1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www.PayComp.com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92202-71CA-45E3-BAD6-A49055FDD8B1}" type="datetime1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www.PayComp.com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205D939-00C4-4F2E-9797-3170DD040D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E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8EE4E44-1403-472B-8C01-D354CB8F5A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92649" y="480060"/>
            <a:ext cx="409359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67ACB7-D21C-3EB9-DB7A-16077DE0F6D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5204" r="25778" b="1"/>
          <a:stretch>
            <a:fillRect/>
          </a:stretch>
        </p:blipFill>
        <p:spPr>
          <a:xfrm>
            <a:off x="4815776" y="643467"/>
            <a:ext cx="3847338" cy="557106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B4746A-2D26-E26F-D486-1AC28C48F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rgbClr val="FFFFFF"/>
                </a:solidFill>
              </a:rPr>
              <a:t>www.PayComp.com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83CCE40-4C5F-42D3-86D9-7892AD1E9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4093590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logo for a company&#10;&#10;AI-generated content may be incorrect.">
            <a:extLst>
              <a:ext uri="{FF2B5EF4-FFF2-40B4-BE49-F238E27FC236}">
                <a16:creationId xmlns:a16="http://schemas.microsoft.com/office/drawing/2014/main" id="{9F6B45F3-9264-F261-77E7-DAA5E555F4A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470" r="15472" b="2"/>
          <a:stretch>
            <a:fillRect/>
          </a:stretch>
        </p:blipFill>
        <p:spPr>
          <a:xfrm>
            <a:off x="482980" y="480060"/>
            <a:ext cx="3847338" cy="523282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CA1FBF9-04A7-B8C2-6A63-4929966CF670}"/>
              </a:ext>
            </a:extLst>
          </p:cNvPr>
          <p:cNvSpPr txBox="1"/>
          <p:nvPr/>
        </p:nvSpPr>
        <p:spPr>
          <a:xfrm>
            <a:off x="4453445" y="956995"/>
            <a:ext cx="4572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0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“Peak by Peak We </a:t>
            </a:r>
          </a:p>
          <a:p>
            <a:pPr algn="ctr"/>
            <a:r>
              <a:rPr lang="en-US" sz="30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Are Climbing Higher”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142806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D32DF85-D874-996E-B3FC-D766E25B90CB}"/>
              </a:ext>
            </a:extLst>
          </p:cNvPr>
          <p:cNvSpPr txBox="1"/>
          <p:nvPr/>
        </p:nvSpPr>
        <p:spPr>
          <a:xfrm>
            <a:off x="401926" y="331336"/>
            <a:ext cx="5605629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 sz="4400" b="1">
                <a:solidFill>
                  <a:srgbClr val="0163C4"/>
                </a:solidFill>
              </a:defRPr>
            </a:pPr>
            <a:r>
              <a:rPr lang="en-US" sz="4500" kern="12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The </a:t>
            </a:r>
            <a:r>
              <a:rPr lang="en-US" sz="4500" kern="12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PayComp</a:t>
            </a:r>
            <a:r>
              <a:rPr lang="en-US" sz="4500" kern="12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 Story</a:t>
            </a:r>
            <a:r>
              <a:rPr lang="en-US" sz="4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 ….</a:t>
            </a:r>
            <a:endParaRPr lang="en-US" sz="4500" kern="1200" dirty="0">
              <a:solidFill>
                <a:schemeClr val="tx2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9915" y="1727844"/>
            <a:ext cx="5605628" cy="4442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r>
              <a:rPr lang="en-US" sz="30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2011</a:t>
            </a:r>
            <a:r>
              <a:rPr lang="en-US" sz="3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– we started as an Independent Commercial </a:t>
            </a:r>
            <a:r>
              <a:rPr lang="en-US" sz="30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Insurance Agency</a:t>
            </a:r>
            <a:r>
              <a:rPr lang="en-US" sz="30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.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3000" b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r>
              <a:rPr lang="en-US" sz="30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2016 – </a:t>
            </a:r>
            <a:r>
              <a:rPr lang="en-US" sz="3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we</a:t>
            </a:r>
            <a:r>
              <a:rPr lang="en-US" sz="30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3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launched our Regional </a:t>
            </a:r>
            <a:r>
              <a:rPr lang="en-US" sz="30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Payroll Bureau</a:t>
            </a:r>
            <a:r>
              <a:rPr lang="en-US" sz="30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,</a:t>
            </a:r>
            <a:r>
              <a:rPr lang="en-US" sz="30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3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processing payroll for small-mid size businesses integrating pay as you go Workers Compensation policies.</a:t>
            </a:r>
            <a:endParaRPr lang="en-US" sz="3000" b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3000" b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r>
              <a:rPr lang="en-US" sz="30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2025 – </a:t>
            </a:r>
            <a:r>
              <a:rPr lang="en-US" sz="3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we</a:t>
            </a:r>
            <a:r>
              <a:rPr lang="en-US" sz="30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3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launched</a:t>
            </a:r>
            <a:r>
              <a:rPr lang="en-US" sz="30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3000" b="1" i="1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PayComp</a:t>
            </a:r>
            <a:r>
              <a:rPr lang="en-US" sz="30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30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     a seamless Pay-As-You-Go Integration Solution for Workers Compensation offered to ALL Insurance Brokers.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21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Box 1"/>
          <p:cNvSpPr txBox="1"/>
          <p:nvPr/>
        </p:nvSpPr>
        <p:spPr>
          <a:xfrm>
            <a:off x="401926" y="532504"/>
            <a:ext cx="5605629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305B13-2968-9647-3B27-D64DF5C054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3138" y="2778124"/>
            <a:ext cx="1292594" cy="1208660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9ABEC8B-149D-AEE3-0C94-094FF3133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www.PayComp.com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014EBC-6206-3604-1D7C-1F2E6D4510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66FFF39-1153-84CE-37B4-3A7D509616D8}"/>
              </a:ext>
            </a:extLst>
          </p:cNvPr>
          <p:cNvSpPr txBox="1"/>
          <p:nvPr/>
        </p:nvSpPr>
        <p:spPr>
          <a:xfrm>
            <a:off x="401926" y="331336"/>
            <a:ext cx="6072026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 sz="4400" b="1">
                <a:solidFill>
                  <a:srgbClr val="0163C4"/>
                </a:solidFill>
              </a:defRPr>
            </a:pPr>
            <a:r>
              <a:rPr lang="en-US" sz="4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Why was </a:t>
            </a:r>
            <a:r>
              <a:rPr lang="en-US" sz="45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PayComp</a:t>
            </a:r>
            <a:r>
              <a:rPr lang="en-US" sz="4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 Started?</a:t>
            </a:r>
            <a:endParaRPr lang="en-US" sz="4500" kern="1200" dirty="0">
              <a:solidFill>
                <a:schemeClr val="tx2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E9A855-CA84-1B8E-F880-D5EAC2AA8853}"/>
              </a:ext>
            </a:extLst>
          </p:cNvPr>
          <p:cNvSpPr txBox="1"/>
          <p:nvPr/>
        </p:nvSpPr>
        <p:spPr>
          <a:xfrm>
            <a:off x="279915" y="1727844"/>
            <a:ext cx="5605628" cy="4442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r>
              <a:rPr lang="en-US" sz="30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Pay As You Go </a:t>
            </a:r>
            <a:r>
              <a:rPr lang="en-US" sz="30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programs have too many Roadblocks &amp; Obstacles for Agents 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3000" b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800100" lvl="1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r>
              <a:rPr lang="en-US" sz="3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Some Insurance </a:t>
            </a:r>
            <a:r>
              <a:rPr lang="en-US" sz="30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Carriers don’t offer </a:t>
            </a:r>
            <a:r>
              <a:rPr lang="en-US" sz="3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an integrated Pay as You Go program</a:t>
            </a:r>
          </a:p>
          <a:p>
            <a:pPr lvl="1"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30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800100" lvl="1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r>
              <a:rPr lang="en-US" sz="3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Insurance Clients often have the </a:t>
            </a:r>
            <a:r>
              <a:rPr lang="en-US" sz="30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wrong payroll provider</a:t>
            </a:r>
            <a:r>
              <a:rPr lang="en-US" sz="3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that will not integrate with the insurance carrier</a:t>
            </a:r>
            <a:endParaRPr lang="en-US" sz="3000" b="1" i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21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C036446-B76C-11F8-4A47-E5748F7F5B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655066D-A7B1-8482-6C3D-14B0BFF80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DB9954-9D49-2F21-4826-305B307D79FD}"/>
              </a:ext>
            </a:extLst>
          </p:cNvPr>
          <p:cNvSpPr txBox="1"/>
          <p:nvPr/>
        </p:nvSpPr>
        <p:spPr>
          <a:xfrm>
            <a:off x="401926" y="532504"/>
            <a:ext cx="5605629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3444EF5-03B9-AF1F-9F67-BC5564DCB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www.PayComp.com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0AB390-73C4-A84A-ADBA-FABD31642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7102" y="2798816"/>
            <a:ext cx="1332458" cy="1253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928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BB02F1-ECC1-BC83-2EBE-AB6C04D34D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5FF588B-B535-7B9F-D0BF-0522DB52FC9C}"/>
              </a:ext>
            </a:extLst>
          </p:cNvPr>
          <p:cNvSpPr txBox="1"/>
          <p:nvPr/>
        </p:nvSpPr>
        <p:spPr>
          <a:xfrm>
            <a:off x="401926" y="331336"/>
            <a:ext cx="6693818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 sz="4400" b="1">
                <a:solidFill>
                  <a:srgbClr val="0163C4"/>
                </a:solidFill>
              </a:defRPr>
            </a:pPr>
            <a:r>
              <a:rPr lang="en-US" sz="4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Why </a:t>
            </a:r>
            <a:r>
              <a:rPr lang="en-US" sz="45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PayComp</a:t>
            </a:r>
            <a:r>
              <a:rPr lang="en-US" sz="4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 for your Agency?</a:t>
            </a:r>
            <a:endParaRPr lang="en-US" sz="4500" kern="1200" dirty="0">
              <a:solidFill>
                <a:schemeClr val="tx2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945921-E902-12F6-49BA-D22BB63C3953}"/>
              </a:ext>
            </a:extLst>
          </p:cNvPr>
          <p:cNvSpPr txBox="1"/>
          <p:nvPr/>
        </p:nvSpPr>
        <p:spPr>
          <a:xfrm>
            <a:off x="279915" y="1519007"/>
            <a:ext cx="5605628" cy="4442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r>
              <a:rPr lang="en-US" sz="30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Close More Business</a:t>
            </a:r>
            <a:r>
              <a:rPr lang="en-US" sz="30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3000" b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800100" lvl="1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r>
              <a:rPr lang="en-US" sz="30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Offer Pay As You Go </a:t>
            </a:r>
            <a:r>
              <a:rPr lang="en-US" sz="3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with little to No Down Payment </a:t>
            </a:r>
            <a:r>
              <a:rPr lang="en-US" sz="27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(Often Zero Down Payment)</a:t>
            </a:r>
            <a:r>
              <a:rPr lang="en-US" sz="3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30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to All of your clients </a:t>
            </a:r>
          </a:p>
          <a:p>
            <a:pPr lvl="1"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30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800100" lvl="1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r>
              <a:rPr lang="en-US" sz="30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Add Value </a:t>
            </a:r>
            <a:r>
              <a:rPr lang="en-US" sz="30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to your clients. They want it and they need it. Improve cash flow, reduce audit surprises, low down payment.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21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ED5ED60-50BE-7A78-63BD-F627D4538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2B22412-AF88-838D-08BB-720BD1A692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40EAF73-C239-BD32-3BEA-D5FB5483D525}"/>
              </a:ext>
            </a:extLst>
          </p:cNvPr>
          <p:cNvSpPr txBox="1"/>
          <p:nvPr/>
        </p:nvSpPr>
        <p:spPr>
          <a:xfrm>
            <a:off x="401926" y="532504"/>
            <a:ext cx="5605629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9FAF9CD-63C1-0A22-44E5-DC08E9CB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www.PayComp.com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9E6170-9590-7D94-E778-3CA1EC534F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5266" y="2704650"/>
            <a:ext cx="1168337" cy="130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688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2CC477-7266-2F94-2E04-A83D0CA960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24AB12A-470B-79C2-28EA-4048CF17C68C}"/>
              </a:ext>
            </a:extLst>
          </p:cNvPr>
          <p:cNvSpPr txBox="1"/>
          <p:nvPr/>
        </p:nvSpPr>
        <p:spPr>
          <a:xfrm>
            <a:off x="401926" y="222453"/>
            <a:ext cx="6693818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 sz="4400" b="1">
                <a:solidFill>
                  <a:srgbClr val="0163C4"/>
                </a:solidFill>
              </a:defRPr>
            </a:pPr>
            <a:r>
              <a:rPr lang="en-US" sz="4500" kern="12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The </a:t>
            </a:r>
            <a:r>
              <a:rPr lang="en-US" sz="4500" kern="12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PayComp</a:t>
            </a:r>
            <a:r>
              <a:rPr lang="en-US" sz="4500" kern="12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 Advantage 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FDBE9C-B490-825D-90FA-247F3483CDB5}"/>
              </a:ext>
            </a:extLst>
          </p:cNvPr>
          <p:cNvSpPr txBox="1"/>
          <p:nvPr/>
        </p:nvSpPr>
        <p:spPr>
          <a:xfrm>
            <a:off x="279915" y="1325508"/>
            <a:ext cx="5605628" cy="4756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endParaRPr lang="en-US" sz="3000" b="1" i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endParaRPr lang="en-US" sz="3000" b="1" i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r>
              <a:rPr lang="en-US" sz="30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Your Clients </a:t>
            </a:r>
            <a:r>
              <a:rPr lang="en-US" sz="25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– you have the relationship, you add the value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2500" i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r>
              <a:rPr lang="en-US" sz="30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Your Policy – </a:t>
            </a:r>
            <a:r>
              <a:rPr lang="en-US" sz="25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your carrier relationship, your insurance policy for your client</a:t>
            </a: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endParaRPr lang="en-US" sz="3000" b="1" i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r>
              <a:rPr lang="en-US" sz="30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Your Client’s Payroll Provider </a:t>
            </a:r>
            <a:r>
              <a:rPr lang="en-US" sz="27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– </a:t>
            </a:r>
            <a:r>
              <a:rPr lang="en-US" sz="25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Whoever your client uses for payroll. Their payroll provider (ADP, CPA, Bookkeeper, Paychex), anyone whom they may use to process payroll.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2500" b="1" i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r>
              <a:rPr lang="en-US" sz="30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Our </a:t>
            </a:r>
            <a:r>
              <a:rPr lang="en-US" sz="25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(</a:t>
            </a:r>
            <a:r>
              <a:rPr lang="en-US" sz="2500" b="1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PayComp</a:t>
            </a:r>
            <a:r>
              <a:rPr lang="en-US" sz="25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)</a:t>
            </a:r>
            <a:r>
              <a:rPr lang="en-US" sz="30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Integration -  </a:t>
            </a:r>
            <a:r>
              <a:rPr lang="en-US" sz="2500" i="1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PayComp</a:t>
            </a:r>
            <a:r>
              <a:rPr lang="en-US" sz="25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integrates with ALL Insurance Carriers and ALL Payroll Providers</a:t>
            </a:r>
            <a:endParaRPr lang="en-US" sz="3000" b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lvl="1"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30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21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AC261F-07DF-CA02-CE88-613A79164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C94AD7D-938F-6F5E-5240-26E5406518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67713B-5802-50D1-E702-E8C2C486BD56}"/>
              </a:ext>
            </a:extLst>
          </p:cNvPr>
          <p:cNvSpPr txBox="1"/>
          <p:nvPr/>
        </p:nvSpPr>
        <p:spPr>
          <a:xfrm>
            <a:off x="401926" y="532504"/>
            <a:ext cx="5605629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2308615-B677-F261-4732-624A20293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www.PayComp.com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4B6F0D-DCD7-7308-D45E-4A76437199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3408" y="2680658"/>
            <a:ext cx="1326193" cy="143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794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77F2FF-C8E8-88B2-2E0D-0B54E8F5A1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0A7B00D-50FC-4BEC-75AD-9955A1CFA223}"/>
              </a:ext>
            </a:extLst>
          </p:cNvPr>
          <p:cNvSpPr txBox="1"/>
          <p:nvPr/>
        </p:nvSpPr>
        <p:spPr>
          <a:xfrm>
            <a:off x="401926" y="222453"/>
            <a:ext cx="6693818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 sz="4400" b="1">
                <a:solidFill>
                  <a:srgbClr val="0163C4"/>
                </a:solidFill>
              </a:defRPr>
            </a:pPr>
            <a:r>
              <a:rPr lang="en-US" sz="4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The </a:t>
            </a:r>
            <a:r>
              <a:rPr lang="en-US" sz="45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PayComp</a:t>
            </a:r>
            <a:r>
              <a:rPr lang="en-US" sz="4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 Process…</a:t>
            </a:r>
            <a:endParaRPr lang="en-US" sz="4500" kern="1200" dirty="0">
              <a:solidFill>
                <a:schemeClr val="tx2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A8843D-EBB4-67C6-D7ED-01A375C1BBAC}"/>
              </a:ext>
            </a:extLst>
          </p:cNvPr>
          <p:cNvSpPr txBox="1"/>
          <p:nvPr/>
        </p:nvSpPr>
        <p:spPr>
          <a:xfrm>
            <a:off x="279915" y="1225769"/>
            <a:ext cx="5849652" cy="51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3000" b="1" i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r>
              <a:rPr lang="en-US" sz="30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Agent Sells the Policy w/</a:t>
            </a:r>
            <a:r>
              <a:rPr lang="en-US" sz="3000" b="1" i="1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PayComp</a:t>
            </a:r>
            <a:r>
              <a:rPr lang="en-US" sz="30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5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client proposal from the agent includes </a:t>
            </a:r>
            <a:r>
              <a:rPr lang="en-US" sz="2500" i="1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PayComp</a:t>
            </a:r>
            <a:r>
              <a:rPr lang="en-US" sz="25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integration information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2500" i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r>
              <a:rPr lang="en-US" sz="30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Agent Completes </a:t>
            </a:r>
            <a:r>
              <a:rPr lang="en-US" sz="3000" b="1" i="1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PayComp</a:t>
            </a:r>
            <a:r>
              <a:rPr lang="en-US" sz="30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Client Intake Form</a:t>
            </a:r>
            <a:r>
              <a:rPr lang="en-US" sz="32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client intake form provides client and payroll provider information to </a:t>
            </a:r>
            <a:r>
              <a:rPr lang="en-US" sz="2600" i="1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PayComp</a:t>
            </a:r>
            <a:r>
              <a:rPr lang="en-US" sz="26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for a smooth integration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3000" b="1" i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r>
              <a:rPr lang="en-US" sz="30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Broker / Agency Binds Policy with the Carrier – </a:t>
            </a:r>
            <a:r>
              <a:rPr lang="en-US" sz="25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your agency binds the new workers compensation policy with pay as you go as the down payment option (Travelers /</a:t>
            </a:r>
            <a:r>
              <a:rPr lang="en-US" sz="2500" i="1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TravPay</a:t>
            </a:r>
            <a:r>
              <a:rPr lang="en-US" sz="25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, Hartford / </a:t>
            </a:r>
            <a:r>
              <a:rPr lang="en-US" sz="2500" i="1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XactPay</a:t>
            </a:r>
            <a:r>
              <a:rPr lang="en-US" sz="25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, Guard / Grip, Hanover / </a:t>
            </a:r>
            <a:r>
              <a:rPr lang="en-US" sz="2500" i="1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EZPay</a:t>
            </a:r>
            <a:r>
              <a:rPr lang="en-US" sz="25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). </a:t>
            </a:r>
            <a:r>
              <a:rPr lang="en-US" sz="2500" i="1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PayComp</a:t>
            </a:r>
            <a:r>
              <a:rPr lang="en-US" sz="25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provides binding instructions for ALL carriers.</a:t>
            </a: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endParaRPr lang="en-US" sz="3000" b="1" i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r>
              <a:rPr lang="en-US" sz="30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Broker / Agency Submits Intake Form to </a:t>
            </a:r>
            <a:r>
              <a:rPr lang="en-US" sz="3000" b="1" i="1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PayComp</a:t>
            </a:r>
            <a:r>
              <a:rPr lang="en-US" sz="3000" b="1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500" i="1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PayComp</a:t>
            </a:r>
            <a:r>
              <a:rPr lang="en-US" sz="25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provides each agency a portal to upload each client intake form.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2500" b="1" i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r>
              <a:rPr lang="en-US" sz="30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Agency Client Receives a </a:t>
            </a:r>
            <a:r>
              <a:rPr lang="en-US" sz="3000" b="1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PayComp</a:t>
            </a:r>
            <a:r>
              <a:rPr lang="en-US" sz="30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Welcome Email  </a:t>
            </a:r>
            <a:r>
              <a:rPr lang="en-US" sz="2500" i="1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PayComp</a:t>
            </a:r>
            <a:r>
              <a:rPr lang="en-US" sz="25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communicates directly with each client ensuring a smooth set up and integration of their WC policy with their payroll provider</a:t>
            </a:r>
            <a:endParaRPr lang="en-US" sz="3000" b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lvl="1"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30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21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2ABB170-94BC-B75D-131D-B573D8FF7D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1E5E316-4FCF-EFB9-7B90-5D17F3756C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58B3523-3B41-CCF7-EB1D-4087F9538067}"/>
              </a:ext>
            </a:extLst>
          </p:cNvPr>
          <p:cNvSpPr txBox="1"/>
          <p:nvPr/>
        </p:nvSpPr>
        <p:spPr>
          <a:xfrm>
            <a:off x="401926" y="532504"/>
            <a:ext cx="5605629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83F2EBB-C143-4F9F-81FF-F3639E31F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www.PayComp.com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5A3012-5782-99A2-EE9E-F05A9FF8E6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1946" y="2626034"/>
            <a:ext cx="1235195" cy="1452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251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641C67-8E96-1936-45CB-1B3A3DE357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A2B042D-6B3D-DDEA-5C19-39293E76C39F}"/>
              </a:ext>
            </a:extLst>
          </p:cNvPr>
          <p:cNvSpPr txBox="1"/>
          <p:nvPr/>
        </p:nvSpPr>
        <p:spPr>
          <a:xfrm>
            <a:off x="181105" y="5255130"/>
            <a:ext cx="6832343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 defTabSz="91440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defRPr sz="4400" b="1">
                <a:solidFill>
                  <a:srgbClr val="0163C4"/>
                </a:solidFill>
              </a:defRPr>
            </a:pPr>
            <a:r>
              <a:rPr lang="en-US" sz="31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Modernize Your Workers Comp Offering</a:t>
            </a:r>
            <a:endParaRPr lang="en-US" sz="3100" kern="1200" dirty="0">
              <a:solidFill>
                <a:schemeClr val="tx2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5CD471-95B8-3A1F-FD9D-E5908EDB130A}"/>
              </a:ext>
            </a:extLst>
          </p:cNvPr>
          <p:cNvSpPr txBox="1"/>
          <p:nvPr/>
        </p:nvSpPr>
        <p:spPr>
          <a:xfrm>
            <a:off x="334797" y="577852"/>
            <a:ext cx="5739885" cy="50122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r>
              <a:rPr lang="en-US" sz="3000" b="1" i="1" u="sng" dirty="0">
                <a:solidFill>
                  <a:schemeClr val="tx2">
                    <a:lumMod val="50000"/>
                    <a:lumOff val="50000"/>
                  </a:schemeClr>
                </a:solidFill>
              </a:rPr>
              <a:t>The Brokers Edge in Pay As You Go!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3000" b="1" i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r>
              <a:rPr lang="en-US" sz="30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Close More Business </a:t>
            </a:r>
            <a:endParaRPr lang="en-US" sz="2500" i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2500" i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r>
              <a:rPr lang="en-US" sz="30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Add More Value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3000" b="1" i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342900" indent="-342900" defTabSz="914400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Ø"/>
              <a:defRPr sz="2000">
                <a:solidFill>
                  <a:srgbClr val="333333"/>
                </a:solidFill>
              </a:defRPr>
            </a:pPr>
            <a:r>
              <a:rPr lang="en-US" sz="30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The </a:t>
            </a:r>
            <a:r>
              <a:rPr lang="en-US" sz="3000" i="1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PayComp</a:t>
            </a:r>
            <a:r>
              <a:rPr lang="en-US" sz="30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Advantage 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r>
              <a:rPr lang="en-US" sz="3000" i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     with No Broker Cost!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2500" b="1" i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lvl="1"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30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defTabSz="914400">
              <a:lnSpc>
                <a:spcPct val="90000"/>
              </a:lnSpc>
              <a:spcAft>
                <a:spcPts val="600"/>
              </a:spcAft>
              <a:defRPr sz="2000">
                <a:solidFill>
                  <a:srgbClr val="333333"/>
                </a:solidFill>
              </a:defRPr>
            </a:pPr>
            <a:endParaRPr lang="en-US" sz="21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FAB8DD8-3B29-8282-F16A-35AC5718F7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89435" y="0"/>
            <a:ext cx="19545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EB3FFA0-ADF7-C10C-48DD-DB92150187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9567" y="2369132"/>
            <a:ext cx="2119736" cy="2119736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58595E-2B96-2551-D3DD-820D85F9F378}"/>
              </a:ext>
            </a:extLst>
          </p:cNvPr>
          <p:cNvSpPr txBox="1"/>
          <p:nvPr/>
        </p:nvSpPr>
        <p:spPr>
          <a:xfrm>
            <a:off x="401926" y="532504"/>
            <a:ext cx="5605629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EC3454A-12C5-8286-2430-7AC91A607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www.PayComp.com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6440FB-BF48-F117-A5F0-F7A8FFCA6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7047" y="2629250"/>
            <a:ext cx="1324231" cy="141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362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E4E666B-B265-2203-E7FB-E3294D637F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BEEC16C-2676-8494-CD31-71C8944A28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E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A5FFEEA-00E3-D905-06C9-9E761FA72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92649" y="480060"/>
            <a:ext cx="409359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716F98-59AE-CEA0-C27E-D52F5D4C016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5204" r="25778" b="1"/>
          <a:stretch>
            <a:fillRect/>
          </a:stretch>
        </p:blipFill>
        <p:spPr>
          <a:xfrm>
            <a:off x="4815776" y="643467"/>
            <a:ext cx="3847338" cy="557106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794F89-4073-4443-B8CD-3D1FEF193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rgbClr val="FFFFFF"/>
                </a:solidFill>
              </a:rPr>
              <a:t>www.PayComp.com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A17606F-752A-94AF-6844-7F86457F7D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4093590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logo for a company&#10;&#10;AI-generated content may be incorrect.">
            <a:extLst>
              <a:ext uri="{FF2B5EF4-FFF2-40B4-BE49-F238E27FC236}">
                <a16:creationId xmlns:a16="http://schemas.microsoft.com/office/drawing/2014/main" id="{F1F0B9B9-8D7C-9EAA-ACDD-A62DF7B1A5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470" r="15472" b="2"/>
          <a:stretch>
            <a:fillRect/>
          </a:stretch>
        </p:blipFill>
        <p:spPr>
          <a:xfrm>
            <a:off x="487552" y="545254"/>
            <a:ext cx="3847338" cy="482227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592B9DD-2084-E3AE-C8C4-613F5FF83D6F}"/>
              </a:ext>
            </a:extLst>
          </p:cNvPr>
          <p:cNvSpPr txBox="1"/>
          <p:nvPr/>
        </p:nvSpPr>
        <p:spPr>
          <a:xfrm>
            <a:off x="4974218" y="929116"/>
            <a:ext cx="353045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“Together We Reach </a:t>
            </a:r>
          </a:p>
          <a:p>
            <a:pPr algn="ctr"/>
            <a:r>
              <a:rPr lang="en-US" sz="30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New Heights”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B4341E-FCD3-B6EE-27DD-428433417710}"/>
              </a:ext>
            </a:extLst>
          </p:cNvPr>
          <p:cNvSpPr txBox="1"/>
          <p:nvPr/>
        </p:nvSpPr>
        <p:spPr>
          <a:xfrm>
            <a:off x="2503471" y="5021874"/>
            <a:ext cx="1623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Sign Up Today !</a:t>
            </a:r>
          </a:p>
        </p:txBody>
      </p:sp>
    </p:spTree>
    <p:extLst>
      <p:ext uri="{BB962C8B-B14F-4D97-AF65-F5344CB8AC3E}">
        <p14:creationId xmlns:p14="http://schemas.microsoft.com/office/powerpoint/2010/main" val="415427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470</Words>
  <Application>Microsoft Office PowerPoint</Application>
  <PresentationFormat>On-screen Show (4:3)</PresentationFormat>
  <Paragraphs>62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Troy</dc:creator>
  <cp:keywords/>
  <dc:description>generated using python-pptx</dc:description>
  <cp:lastModifiedBy>Troy Hefner</cp:lastModifiedBy>
  <cp:revision>9</cp:revision>
  <cp:lastPrinted>2025-08-17T21:09:13Z</cp:lastPrinted>
  <dcterms:created xsi:type="dcterms:W3CDTF">2013-01-27T09:14:16Z</dcterms:created>
  <dcterms:modified xsi:type="dcterms:W3CDTF">2025-09-02T18:28:44Z</dcterms:modified>
  <cp:category/>
</cp:coreProperties>
</file>