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2">
  <p:sldMasterIdLst>
    <p:sldMasterId id="2147483648" r:id="rId4"/>
  </p:sldMasterIdLst>
  <p:notesMasterIdLst>
    <p:notesMasterId r:id="rId35"/>
  </p:notesMasterIdLst>
  <p:sldIdLst>
    <p:sldId id="302" r:id="rId5"/>
    <p:sldId id="256" r:id="rId6"/>
    <p:sldId id="261" r:id="rId7"/>
    <p:sldId id="262" r:id="rId8"/>
    <p:sldId id="263" r:id="rId9"/>
    <p:sldId id="264" r:id="rId10"/>
    <p:sldId id="266" r:id="rId11"/>
    <p:sldId id="304" r:id="rId12"/>
    <p:sldId id="305" r:id="rId13"/>
    <p:sldId id="306" r:id="rId14"/>
    <p:sldId id="307" r:id="rId15"/>
    <p:sldId id="267" r:id="rId16"/>
    <p:sldId id="299" r:id="rId17"/>
    <p:sldId id="300" r:id="rId18"/>
    <p:sldId id="301" r:id="rId19"/>
    <p:sldId id="268" r:id="rId20"/>
    <p:sldId id="269" r:id="rId21"/>
    <p:sldId id="270" r:id="rId22"/>
    <p:sldId id="271" r:id="rId23"/>
    <p:sldId id="272" r:id="rId24"/>
    <p:sldId id="273" r:id="rId25"/>
    <p:sldId id="278" r:id="rId26"/>
    <p:sldId id="284" r:id="rId27"/>
    <p:sldId id="285" r:id="rId28"/>
    <p:sldId id="286" r:id="rId29"/>
    <p:sldId id="287" r:id="rId30"/>
    <p:sldId id="303" r:id="rId31"/>
    <p:sldId id="288" r:id="rId32"/>
    <p:sldId id="297" r:id="rId33"/>
    <p:sldId id="298" r:id="rId34"/>
  </p:sldIdLst>
  <p:sldSz cx="9144000" cy="6858000" type="screen4x3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124F06-7B7B-49A8-934F-E62FCCCD850D}" v="1" dt="2025-07-12T00:14:42.2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85" autoAdjust="0"/>
    <p:restoredTop sz="90944" autoAdjust="0"/>
  </p:normalViewPr>
  <p:slideViewPr>
    <p:cSldViewPr>
      <p:cViewPr varScale="1">
        <p:scale>
          <a:sx n="97" d="100"/>
          <a:sy n="97" d="100"/>
        </p:scale>
        <p:origin x="174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is McGrath" userId="67be2183-8eb5-4255-93ff-6e66c9f3b454" providerId="ADAL" clId="{7C9866A7-68CA-47F0-B8D5-24BEFCF206C3}"/>
    <pc:docChg chg="custSel modSld">
      <pc:chgData name="Denis McGrath" userId="67be2183-8eb5-4255-93ff-6e66c9f3b454" providerId="ADAL" clId="{7C9866A7-68CA-47F0-B8D5-24BEFCF206C3}" dt="2024-04-16T07:27:36.112" v="62" actId="20577"/>
      <pc:docMkLst>
        <pc:docMk/>
      </pc:docMkLst>
      <pc:sldChg chg="modSp mod">
        <pc:chgData name="Denis McGrath" userId="67be2183-8eb5-4255-93ff-6e66c9f3b454" providerId="ADAL" clId="{7C9866A7-68CA-47F0-B8D5-24BEFCF206C3}" dt="2024-04-16T07:22:02.334" v="17" actId="20577"/>
        <pc:sldMkLst>
          <pc:docMk/>
          <pc:sldMk cId="0" sldId="256"/>
        </pc:sldMkLst>
      </pc:sldChg>
      <pc:sldChg chg="modSp mod">
        <pc:chgData name="Denis McGrath" userId="67be2183-8eb5-4255-93ff-6e66c9f3b454" providerId="ADAL" clId="{7C9866A7-68CA-47F0-B8D5-24BEFCF206C3}" dt="2024-04-16T07:27:36.112" v="62" actId="20577"/>
        <pc:sldMkLst>
          <pc:docMk/>
          <pc:sldMk cId="2831542752" sldId="302"/>
        </pc:sldMkLst>
      </pc:sldChg>
    </pc:docChg>
  </pc:docChgLst>
  <pc:docChgLst>
    <pc:chgData name="Denis McGrath" userId="67be2183-8eb5-4255-93ff-6e66c9f3b454" providerId="ADAL" clId="{3B21CC85-BE3A-4EB3-90C0-2A83020978E0}"/>
    <pc:docChg chg="custSel delSld modSld">
      <pc:chgData name="Denis McGrath" userId="67be2183-8eb5-4255-93ff-6e66c9f3b454" providerId="ADAL" clId="{3B21CC85-BE3A-4EB3-90C0-2A83020978E0}" dt="2024-05-22T11:58:22.106" v="209" actId="14100"/>
      <pc:docMkLst>
        <pc:docMk/>
      </pc:docMkLst>
      <pc:sldChg chg="modSp mod">
        <pc:chgData name="Denis McGrath" userId="67be2183-8eb5-4255-93ff-6e66c9f3b454" providerId="ADAL" clId="{3B21CC85-BE3A-4EB3-90C0-2A83020978E0}" dt="2024-05-22T11:48:46.084" v="104" actId="20577"/>
        <pc:sldMkLst>
          <pc:docMk/>
          <pc:sldMk cId="0" sldId="256"/>
        </pc:sldMkLst>
      </pc:sldChg>
      <pc:sldChg chg="modSp mod">
        <pc:chgData name="Denis McGrath" userId="67be2183-8eb5-4255-93ff-6e66c9f3b454" providerId="ADAL" clId="{3B21CC85-BE3A-4EB3-90C0-2A83020978E0}" dt="2024-05-22T11:50:31.753" v="197" actId="20577"/>
        <pc:sldMkLst>
          <pc:docMk/>
          <pc:sldMk cId="0" sldId="261"/>
        </pc:sldMkLst>
      </pc:sldChg>
      <pc:sldChg chg="modSp mod">
        <pc:chgData name="Denis McGrath" userId="67be2183-8eb5-4255-93ff-6e66c9f3b454" providerId="ADAL" clId="{3B21CC85-BE3A-4EB3-90C0-2A83020978E0}" dt="2024-05-22T11:51:05.870" v="199" actId="20577"/>
        <pc:sldMkLst>
          <pc:docMk/>
          <pc:sldMk cId="518260557" sldId="263"/>
        </pc:sldMkLst>
      </pc:sldChg>
      <pc:sldChg chg="addSp delSp modSp mod">
        <pc:chgData name="Denis McGrath" userId="67be2183-8eb5-4255-93ff-6e66c9f3b454" providerId="ADAL" clId="{3B21CC85-BE3A-4EB3-90C0-2A83020978E0}" dt="2024-05-22T11:58:22.106" v="209" actId="14100"/>
        <pc:sldMkLst>
          <pc:docMk/>
          <pc:sldMk cId="0" sldId="288"/>
        </pc:sldMkLst>
      </pc:sldChg>
      <pc:sldChg chg="del">
        <pc:chgData name="Denis McGrath" userId="67be2183-8eb5-4255-93ff-6e66c9f3b454" providerId="ADAL" clId="{3B21CC85-BE3A-4EB3-90C0-2A83020978E0}" dt="2024-05-22T11:53:04.666" v="203" actId="2696"/>
        <pc:sldMkLst>
          <pc:docMk/>
          <pc:sldMk cId="0" sldId="296"/>
        </pc:sldMkLst>
      </pc:sldChg>
      <pc:sldChg chg="modSp mod">
        <pc:chgData name="Denis McGrath" userId="67be2183-8eb5-4255-93ff-6e66c9f3b454" providerId="ADAL" clId="{3B21CC85-BE3A-4EB3-90C0-2A83020978E0}" dt="2024-05-22T11:53:36.974" v="204" actId="20577"/>
        <pc:sldMkLst>
          <pc:docMk/>
          <pc:sldMk cId="0" sldId="298"/>
        </pc:sldMkLst>
      </pc:sldChg>
      <pc:sldChg chg="modSp mod">
        <pc:chgData name="Denis McGrath" userId="67be2183-8eb5-4255-93ff-6e66c9f3b454" providerId="ADAL" clId="{3B21CC85-BE3A-4EB3-90C0-2A83020978E0}" dt="2024-05-22T11:48:02.661" v="64" actId="20577"/>
        <pc:sldMkLst>
          <pc:docMk/>
          <pc:sldMk cId="2831542752" sldId="302"/>
        </pc:sldMkLst>
      </pc:sldChg>
      <pc:sldChg chg="del">
        <pc:chgData name="Denis McGrath" userId="67be2183-8eb5-4255-93ff-6e66c9f3b454" providerId="ADAL" clId="{3B21CC85-BE3A-4EB3-90C0-2A83020978E0}" dt="2024-05-22T11:51:26.552" v="200" actId="2696"/>
        <pc:sldMkLst>
          <pc:docMk/>
          <pc:sldMk cId="1845134116" sldId="308"/>
        </pc:sldMkLst>
      </pc:sldChg>
    </pc:docChg>
  </pc:docChgLst>
  <pc:docChgLst>
    <pc:chgData name="Denis McGrath" userId="67be2183-8eb5-4255-93ff-6e66c9f3b454" providerId="ADAL" clId="{2D506C76-D573-4E79-8B25-53989FF0F88A}"/>
    <pc:docChg chg="modSld">
      <pc:chgData name="Denis McGrath" userId="67be2183-8eb5-4255-93ff-6e66c9f3b454" providerId="ADAL" clId="{2D506C76-D573-4E79-8B25-53989FF0F88A}" dt="2023-02-14T07:40:35.557" v="22" actId="20577"/>
      <pc:docMkLst>
        <pc:docMk/>
      </pc:docMkLst>
      <pc:sldChg chg="modSp mod">
        <pc:chgData name="Denis McGrath" userId="67be2183-8eb5-4255-93ff-6e66c9f3b454" providerId="ADAL" clId="{2D506C76-D573-4E79-8B25-53989FF0F88A}" dt="2023-02-14T07:40:35.557" v="22" actId="20577"/>
        <pc:sldMkLst>
          <pc:docMk/>
          <pc:sldMk cId="0" sldId="256"/>
        </pc:sldMkLst>
      </pc:sldChg>
      <pc:sldChg chg="modSp mod">
        <pc:chgData name="Denis McGrath" userId="67be2183-8eb5-4255-93ff-6e66c9f3b454" providerId="ADAL" clId="{2D506C76-D573-4E79-8B25-53989FF0F88A}" dt="2023-02-14T07:40:19.134" v="4"/>
        <pc:sldMkLst>
          <pc:docMk/>
          <pc:sldMk cId="2831542752" sldId="302"/>
        </pc:sldMkLst>
      </pc:sldChg>
    </pc:docChg>
  </pc:docChgLst>
  <pc:docChgLst>
    <pc:chgData name="Denis McGrath" userId="67be2183-8eb5-4255-93ff-6e66c9f3b454" providerId="ADAL" clId="{1284C1A8-8656-4C7F-B5D8-D403F0E93C63}"/>
    <pc:docChg chg="modSld">
      <pc:chgData name="Denis McGrath" userId="67be2183-8eb5-4255-93ff-6e66c9f3b454" providerId="ADAL" clId="{1284C1A8-8656-4C7F-B5D8-D403F0E93C63}" dt="2023-04-16T14:19:22.750" v="6" actId="403"/>
      <pc:docMkLst>
        <pc:docMk/>
      </pc:docMkLst>
      <pc:sldChg chg="modSp mod">
        <pc:chgData name="Denis McGrath" userId="67be2183-8eb5-4255-93ff-6e66c9f3b454" providerId="ADAL" clId="{1284C1A8-8656-4C7F-B5D8-D403F0E93C63}" dt="2023-04-16T14:19:22.750" v="6" actId="403"/>
        <pc:sldMkLst>
          <pc:docMk/>
          <pc:sldMk cId="2831542752" sldId="302"/>
        </pc:sldMkLst>
      </pc:sldChg>
    </pc:docChg>
  </pc:docChgLst>
  <pc:docChgLst>
    <pc:chgData name="Denis McGrath" userId="67be2183-8eb5-4255-93ff-6e66c9f3b454" providerId="ADAL" clId="{CB334252-1E06-4206-9E39-1C03859B30E6}"/>
    <pc:docChg chg="modSld">
      <pc:chgData name="Denis McGrath" userId="67be2183-8eb5-4255-93ff-6e66c9f3b454" providerId="ADAL" clId="{CB334252-1E06-4206-9E39-1C03859B30E6}" dt="2022-10-24T13:24:51.305" v="0" actId="20577"/>
      <pc:docMkLst>
        <pc:docMk/>
      </pc:docMkLst>
      <pc:sldChg chg="modSp mod">
        <pc:chgData name="Denis McGrath" userId="67be2183-8eb5-4255-93ff-6e66c9f3b454" providerId="ADAL" clId="{CB334252-1E06-4206-9E39-1C03859B30E6}" dt="2022-10-24T13:24:51.305" v="0" actId="20577"/>
        <pc:sldMkLst>
          <pc:docMk/>
          <pc:sldMk cId="0" sldId="298"/>
        </pc:sldMkLst>
      </pc:sldChg>
    </pc:docChg>
  </pc:docChgLst>
  <pc:docChgLst>
    <pc:chgData name="Denis McGrath" userId="67be2183-8eb5-4255-93ff-6e66c9f3b454" providerId="ADAL" clId="{6881CC41-3DFC-4195-BF6B-0C9E64CC97F8}"/>
    <pc:docChg chg="modSld">
      <pc:chgData name="Denis McGrath" userId="67be2183-8eb5-4255-93ff-6e66c9f3b454" providerId="ADAL" clId="{6881CC41-3DFC-4195-BF6B-0C9E64CC97F8}" dt="2025-07-08T16:58:00.335" v="17" actId="20577"/>
      <pc:docMkLst>
        <pc:docMk/>
      </pc:docMkLst>
      <pc:sldChg chg="modSp mod">
        <pc:chgData name="Denis McGrath" userId="67be2183-8eb5-4255-93ff-6e66c9f3b454" providerId="ADAL" clId="{6881CC41-3DFC-4195-BF6B-0C9E64CC97F8}" dt="2025-07-08T16:57:32.559" v="15" actId="20577"/>
        <pc:sldMkLst>
          <pc:docMk/>
          <pc:sldMk cId="0" sldId="256"/>
        </pc:sldMkLst>
        <pc:spChg chg="mod">
          <ac:chgData name="Denis McGrath" userId="67be2183-8eb5-4255-93ff-6e66c9f3b454" providerId="ADAL" clId="{6881CC41-3DFC-4195-BF6B-0C9E64CC97F8}" dt="2025-07-08T16:57:32.559" v="15" actId="20577"/>
          <ac:spMkLst>
            <pc:docMk/>
            <pc:sldMk cId="0" sldId="256"/>
            <ac:spMk id="2051" creationId="{00000000-0000-0000-0000-000000000000}"/>
          </ac:spMkLst>
        </pc:spChg>
      </pc:sldChg>
      <pc:sldChg chg="modSp mod">
        <pc:chgData name="Denis McGrath" userId="67be2183-8eb5-4255-93ff-6e66c9f3b454" providerId="ADAL" clId="{6881CC41-3DFC-4195-BF6B-0C9E64CC97F8}" dt="2025-07-08T16:58:00.335" v="17" actId="20577"/>
        <pc:sldMkLst>
          <pc:docMk/>
          <pc:sldMk cId="0" sldId="261"/>
        </pc:sldMkLst>
        <pc:spChg chg="mod">
          <ac:chgData name="Denis McGrath" userId="67be2183-8eb5-4255-93ff-6e66c9f3b454" providerId="ADAL" clId="{6881CC41-3DFC-4195-BF6B-0C9E64CC97F8}" dt="2025-07-08T16:58:00.335" v="17" actId="20577"/>
          <ac:spMkLst>
            <pc:docMk/>
            <pc:sldMk cId="0" sldId="261"/>
            <ac:spMk id="3" creationId="{00000000-0000-0000-0000-000000000000}"/>
          </ac:spMkLst>
        </pc:spChg>
      </pc:sldChg>
      <pc:sldChg chg="modSp mod">
        <pc:chgData name="Denis McGrath" userId="67be2183-8eb5-4255-93ff-6e66c9f3b454" providerId="ADAL" clId="{6881CC41-3DFC-4195-BF6B-0C9E64CC97F8}" dt="2025-07-08T16:57:12.845" v="9" actId="20577"/>
        <pc:sldMkLst>
          <pc:docMk/>
          <pc:sldMk cId="2831542752" sldId="302"/>
        </pc:sldMkLst>
        <pc:spChg chg="mod">
          <ac:chgData name="Denis McGrath" userId="67be2183-8eb5-4255-93ff-6e66c9f3b454" providerId="ADAL" clId="{6881CC41-3DFC-4195-BF6B-0C9E64CC97F8}" dt="2025-07-08T16:57:12.845" v="9" actId="20577"/>
          <ac:spMkLst>
            <pc:docMk/>
            <pc:sldMk cId="2831542752" sldId="302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805EB3-EDE3-4286-9F4B-EE87F51458F4}" type="datetimeFigureOut">
              <a:rPr lang="en-IE" smtClean="0"/>
              <a:pPr/>
              <a:t>11/07/2025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525667-A4BC-4CB4-A12D-D7420D13F8B6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01438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FD60B-25BC-4BB1-B637-BDCDAA0280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7DDBF-E2E1-4073-8649-579F07204B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CFA42-F7D8-45E4-A92A-76F170DB85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59A71-3C4C-42AC-9E19-0343B29A0F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FD26B-D9C2-414E-824E-B242B045FC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A7ABA-C0A7-464F-933E-124E280745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EB692-4BDC-4143-8481-2C5074568D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16127-766E-4201-BA49-756F2DC1D4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928A3-713A-471E-B5E3-A24DAA63F5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4A6BB-F883-43D5-A6C8-5C93FFB21B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A4881-ACCD-4C51-92DE-FDEF87AC7B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42A0EDE-C877-4FF4-B504-85F2982EC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6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6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6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6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60turbines.com/" TargetMode="External"/><Relationship Id="rId2" Type="http://schemas.openxmlformats.org/officeDocument/2006/relationships/hyperlink" Target="mailto:dmcgrath@360turbines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turbinesng@360turbines.com" TargetMode="External"/><Relationship Id="rId5" Type="http://schemas.openxmlformats.org/officeDocument/2006/relationships/hyperlink" Target="mailto:mohamad@amanaicbd.com" TargetMode="External"/><Relationship Id="rId4" Type="http://schemas.openxmlformats.org/officeDocument/2006/relationships/hyperlink" Target="mailto:walid@360turbines.co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IE" sz="4000" dirty="0"/>
            </a:br>
            <a:br>
              <a:rPr lang="en-IE" sz="4000" dirty="0"/>
            </a:br>
            <a:r>
              <a:rPr lang="en-IE" sz="4000" dirty="0"/>
              <a:t>Full Circle 360 Turbine  </a:t>
            </a:r>
            <a:br>
              <a:rPr lang="en-IE" sz="4000" dirty="0"/>
            </a:br>
            <a:r>
              <a:rPr lang="en-IE" sz="4000" dirty="0"/>
              <a:t>Solutions Limited</a:t>
            </a:r>
            <a:br>
              <a:rPr lang="en-IE" sz="4000" dirty="0"/>
            </a:br>
            <a:br>
              <a:rPr lang="en-IE" dirty="0"/>
            </a:b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16832"/>
            <a:ext cx="7630616" cy="3531096"/>
          </a:xfrm>
        </p:spPr>
        <p:txBody>
          <a:bodyPr/>
          <a:lstStyle/>
          <a:p>
            <a:pPr marL="0" indent="0" algn="ctr">
              <a:buNone/>
            </a:pPr>
            <a:endParaRPr lang="en-IE" dirty="0"/>
          </a:p>
          <a:p>
            <a:pPr marL="0" indent="0" algn="ctr">
              <a:buNone/>
            </a:pPr>
            <a:r>
              <a:rPr lang="en-IE" sz="2400" dirty="0"/>
              <a:t>Welcomes the opportunity to present our profile</a:t>
            </a:r>
          </a:p>
          <a:p>
            <a:pPr marL="0" indent="0" algn="ctr">
              <a:buNone/>
            </a:pPr>
            <a:r>
              <a:rPr lang="en-IE" sz="2400" dirty="0"/>
              <a:t>To</a:t>
            </a:r>
          </a:p>
          <a:p>
            <a:pPr marL="0" indent="0" algn="ctr">
              <a:buNone/>
            </a:pPr>
            <a:r>
              <a:rPr lang="en-IE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XXXXXXXXXX</a:t>
            </a:r>
            <a:endParaRPr lang="en-IE" sz="4000" b="1" u="sng" dirty="0"/>
          </a:p>
        </p:txBody>
      </p:sp>
    </p:spTree>
    <p:extLst>
      <p:ext uri="{BB962C8B-B14F-4D97-AF65-F5344CB8AC3E}">
        <p14:creationId xmlns:p14="http://schemas.microsoft.com/office/powerpoint/2010/main" val="2831542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Maintenance Partners Rotor Repair/Overhaul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1844824"/>
            <a:ext cx="4903440" cy="3752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08104" y="2492896"/>
            <a:ext cx="3024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/>
              <a:t>Full capability to refurbish all makes of rotors, Compressors. Turbines and generators all carried out in house</a:t>
            </a:r>
          </a:p>
        </p:txBody>
      </p:sp>
    </p:spTree>
    <p:extLst>
      <p:ext uri="{BB962C8B-B14F-4D97-AF65-F5344CB8AC3E}">
        <p14:creationId xmlns:p14="http://schemas.microsoft.com/office/powerpoint/2010/main" val="981146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Maintenance Partners Balancing Capability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7624" y="1988840"/>
            <a:ext cx="5191472" cy="36800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79096" y="2674702"/>
            <a:ext cx="27649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/>
              <a:t>One of the few facilities in Europe to have high and low speed balancing under one roof</a:t>
            </a:r>
          </a:p>
        </p:txBody>
      </p:sp>
    </p:spTree>
    <p:extLst>
      <p:ext uri="{BB962C8B-B14F-4D97-AF65-F5344CB8AC3E}">
        <p14:creationId xmlns:p14="http://schemas.microsoft.com/office/powerpoint/2010/main" val="4085521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4896544"/>
          </a:xfrm>
        </p:spPr>
        <p:txBody>
          <a:bodyPr/>
          <a:lstStyle/>
          <a:p>
            <a:r>
              <a:rPr lang="en-IE" sz="2200" dirty="0"/>
              <a:t>Offer The ultimate “One Stop Shop” in full turnkey new power plants PROJECT, Operation and Maintenance, refurbishment of all elements of  power plants, and in gas turbine relocation and decommissioning</a:t>
            </a:r>
          </a:p>
          <a:p>
            <a:r>
              <a:rPr lang="en-IE" sz="2200" dirty="0"/>
              <a:t>Whether it is 5MW or 5,000MW you require , 360 Turbines  and its associated companies has the  ability and expertise to meet and exceed your requirements and expectations.  </a:t>
            </a:r>
          </a:p>
          <a:p>
            <a:r>
              <a:rPr lang="en-IE" sz="2200" dirty="0"/>
              <a:t>Offer Complete package includes:</a:t>
            </a:r>
          </a:p>
          <a:p>
            <a:pPr lvl="1"/>
            <a:r>
              <a:rPr lang="en-IE" sz="1800" dirty="0"/>
              <a:t>Project Management, Engineering, Procurement and Sourcing, both new and decommissioned turbines,  Transportation, Erection, O&amp;M, and training. </a:t>
            </a:r>
          </a:p>
          <a:p>
            <a:r>
              <a:rPr lang="en-IE" sz="2200" dirty="0"/>
              <a:t>360 Turbines has global presence in offices in Ireland, Egypt, Bahrain, Dubai, Saudi Arabia, The Americas, Canada, Nigeria, India, Jordan, UAE, China, and the UK and still growing.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936104"/>
          </a:xfrm>
        </p:spPr>
        <p:txBody>
          <a:bodyPr/>
          <a:lstStyle/>
          <a:p>
            <a:r>
              <a:rPr lang="en-IE" sz="3600" dirty="0"/>
              <a:t>360 Turbines: Company Activities</a:t>
            </a:r>
          </a:p>
        </p:txBody>
      </p:sp>
    </p:spTree>
    <p:extLst>
      <p:ext uri="{BB962C8B-B14F-4D97-AF65-F5344CB8AC3E}">
        <p14:creationId xmlns:p14="http://schemas.microsoft.com/office/powerpoint/2010/main" val="684769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8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0" y="332656"/>
            <a:ext cx="8278688" cy="71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sz="4000" dirty="0">
                <a:latin typeface="Arial" charset="0"/>
              </a:rPr>
              <a:t>      Reciprocating Power Solutions</a:t>
            </a: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00200"/>
            <a:ext cx="396716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80928"/>
            <a:ext cx="39957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772400" cy="1143000"/>
          </a:xfrm>
        </p:spPr>
        <p:txBody>
          <a:bodyPr/>
          <a:lstStyle/>
          <a:p>
            <a:r>
              <a:rPr lang="en-US" b="1" dirty="0"/>
              <a:t>Power Solutions</a:t>
            </a:r>
            <a:endParaRPr lang="en-IE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3739" y="1870571"/>
            <a:ext cx="266700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1239" y="1870571"/>
            <a:ext cx="259080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493914" y="1408609"/>
            <a:ext cx="2530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Stationary Power</a:t>
            </a: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6413327" y="1408609"/>
            <a:ext cx="2206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Co-Generation</a:t>
            </a: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293096"/>
            <a:ext cx="26765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781252" y="3831134"/>
            <a:ext cx="1809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Oil and Gas</a:t>
            </a:r>
          </a:p>
        </p:txBody>
      </p:sp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7439" y="4293096"/>
            <a:ext cx="2438400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6859414" y="3831134"/>
            <a:ext cx="1314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Standby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323528" y="3501008"/>
            <a:ext cx="27622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The perfect solution for every type of diesel power generation application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251520" y="2132856"/>
            <a:ext cx="2762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  <a:latin typeface="Arial Narrow" pitchFamily="34" charset="0"/>
              </a:rPr>
              <a:t>Applications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683568" y="0"/>
            <a:ext cx="7772400" cy="1143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Genset Types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204864"/>
            <a:ext cx="27432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3464" y="2204864"/>
            <a:ext cx="2667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3887614" y="1560339"/>
            <a:ext cx="1663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chemeClr val="accent2"/>
                </a:solidFill>
                <a:latin typeface="Arial Narrow" pitchFamily="34" charset="0"/>
              </a:rPr>
              <a:t>Enclosed</a:t>
            </a:r>
          </a:p>
        </p:txBody>
      </p:sp>
      <p:sp>
        <p:nvSpPr>
          <p:cNvPr id="8" name="TextBox 25"/>
          <p:cNvSpPr txBox="1">
            <a:spLocks noChangeArrowheads="1"/>
          </p:cNvSpPr>
          <p:nvPr/>
        </p:nvSpPr>
        <p:spPr bwMode="auto">
          <a:xfrm>
            <a:off x="6543502" y="1560339"/>
            <a:ext cx="21304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  <a:latin typeface="Arial Narrow" pitchFamily="34" charset="0"/>
              </a:rPr>
              <a:t>Skid</a:t>
            </a:r>
            <a:r>
              <a:rPr lang="en-US" sz="2800">
                <a:solidFill>
                  <a:schemeClr val="accent2"/>
                </a:solidFill>
              </a:rPr>
              <a:t> </a:t>
            </a:r>
            <a:r>
              <a:rPr lang="en-US" sz="2800" b="1">
                <a:solidFill>
                  <a:schemeClr val="accent2"/>
                </a:solidFill>
                <a:latin typeface="Arial Narrow" pitchFamily="34" charset="0"/>
              </a:rPr>
              <a:t>Mounted</a:t>
            </a:r>
          </a:p>
        </p:txBody>
      </p:sp>
      <p:sp>
        <p:nvSpPr>
          <p:cNvPr id="9" name="TextBox 28"/>
          <p:cNvSpPr txBox="1">
            <a:spLocks noChangeArrowheads="1"/>
          </p:cNvSpPr>
          <p:nvPr/>
        </p:nvSpPr>
        <p:spPr bwMode="auto">
          <a:xfrm>
            <a:off x="3347864" y="4581128"/>
            <a:ext cx="2743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Arial Narrow" pitchFamily="34" charset="0"/>
              </a:rPr>
              <a:t>Contained self-sufficient unit</a:t>
            </a:r>
          </a:p>
        </p:txBody>
      </p:sp>
      <p:sp>
        <p:nvSpPr>
          <p:cNvPr id="10" name="TextBox 29"/>
          <p:cNvSpPr txBox="1">
            <a:spLocks noChangeArrowheads="1"/>
          </p:cNvSpPr>
          <p:nvPr/>
        </p:nvSpPr>
        <p:spPr bwMode="auto">
          <a:xfrm>
            <a:off x="3419872" y="4941168"/>
            <a:ext cx="2743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Arial Narrow" pitchFamily="34" charset="0"/>
              </a:rPr>
              <a:t>Robust design for extreme environments</a:t>
            </a:r>
          </a:p>
        </p:txBody>
      </p:sp>
      <p:sp>
        <p:nvSpPr>
          <p:cNvPr id="11" name="TextBox 30"/>
          <p:cNvSpPr txBox="1">
            <a:spLocks noChangeArrowheads="1"/>
          </p:cNvSpPr>
          <p:nvPr/>
        </p:nvSpPr>
        <p:spPr bwMode="auto">
          <a:xfrm>
            <a:off x="6228184" y="4653136"/>
            <a:ext cx="2667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Arial Narrow" pitchFamily="34" charset="0"/>
              </a:rPr>
              <a:t>Skid Mounted </a:t>
            </a:r>
            <a:r>
              <a:rPr lang="en-US" sz="1600" b="1" dirty="0" err="1">
                <a:solidFill>
                  <a:schemeClr val="accent2"/>
                </a:solidFill>
                <a:latin typeface="Arial Narrow" pitchFamily="34" charset="0"/>
              </a:rPr>
              <a:t>Genset</a:t>
            </a:r>
            <a:endParaRPr lang="en-US" sz="1600" b="1" dirty="0">
              <a:solidFill>
                <a:schemeClr val="accent2"/>
              </a:solidFill>
              <a:latin typeface="Arial Narrow" pitchFamily="34" charset="0"/>
            </a:endParaRPr>
          </a:p>
        </p:txBody>
      </p:sp>
      <p:sp>
        <p:nvSpPr>
          <p:cNvPr id="12" name="TextBox 1023"/>
          <p:cNvSpPr txBox="1">
            <a:spLocks noChangeArrowheads="1"/>
          </p:cNvSpPr>
          <p:nvPr/>
        </p:nvSpPr>
        <p:spPr bwMode="auto">
          <a:xfrm>
            <a:off x="6228184" y="5085184"/>
            <a:ext cx="26876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Arial Narrow" pitchFamily="34" charset="0"/>
              </a:rPr>
              <a:t>Varying scope of supply based on customer needs</a:t>
            </a: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9512" y="1628800"/>
            <a:ext cx="312102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dirty="0"/>
          </a:p>
          <a:p>
            <a:r>
              <a:rPr lang="en-US" dirty="0"/>
              <a:t>Solutions for every type of operating need and environment </a:t>
            </a:r>
          </a:p>
        </p:txBody>
      </p:sp>
      <p:sp>
        <p:nvSpPr>
          <p:cNvPr id="14" name="TextBox 1025"/>
          <p:cNvSpPr txBox="1">
            <a:spLocks noChangeArrowheads="1"/>
          </p:cNvSpPr>
          <p:nvPr/>
        </p:nvSpPr>
        <p:spPr bwMode="auto">
          <a:xfrm>
            <a:off x="3491880" y="5661248"/>
            <a:ext cx="5421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b="1" dirty="0">
                <a:solidFill>
                  <a:srgbClr val="0070C0"/>
                </a:solidFill>
              </a:rPr>
              <a:t>Flexible designs that can operate in any environment 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4293096"/>
            <a:ext cx="32776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dirty="0"/>
              <a:t>Official Representative</a:t>
            </a:r>
          </a:p>
          <a:p>
            <a:pPr algn="ctr"/>
            <a:r>
              <a:rPr lang="en-IE" dirty="0"/>
              <a:t>agreement with </a:t>
            </a:r>
          </a:p>
          <a:p>
            <a:pPr algn="ctr"/>
            <a:r>
              <a:rPr lang="en-IE" dirty="0"/>
              <a:t>Mitsubishi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772400" cy="1143000"/>
          </a:xfrm>
        </p:spPr>
        <p:txBody>
          <a:bodyPr/>
          <a:lstStyle/>
          <a:p>
            <a:r>
              <a:rPr lang="en-US" dirty="0">
                <a:latin typeface="+mn-lt"/>
              </a:rPr>
              <a:t>Typical Frame 9E Site Installation</a:t>
            </a:r>
            <a:endParaRPr lang="en-IE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56792"/>
            <a:ext cx="6048672" cy="403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367349" y="279112"/>
            <a:ext cx="840486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dirty="0">
                <a:latin typeface="Arial" charset="0"/>
              </a:rPr>
              <a:t>Provide Complete Power Plant Installation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2683475" cy="202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052736"/>
            <a:ext cx="267180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052736"/>
            <a:ext cx="2683475" cy="202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501007"/>
            <a:ext cx="2664296" cy="2010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501009"/>
            <a:ext cx="2664296" cy="2010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3501008"/>
            <a:ext cx="2683475" cy="202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539552" y="3068960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dirty="0"/>
              <a:t>Maintenance Room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15616" y="5517232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dirty="0"/>
              <a:t>Air Intake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851920" y="5517232"/>
            <a:ext cx="1672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dirty="0"/>
              <a:t>Safety System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44208" y="5517232"/>
            <a:ext cx="214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dirty="0"/>
              <a:t>Power Transformer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44208" y="3068960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dirty="0"/>
              <a:t>Main Switchboard</a:t>
            </a:r>
          </a:p>
        </p:txBody>
      </p:sp>
      <p:sp>
        <p:nvSpPr>
          <p:cNvPr id="15" name="TextBox 19"/>
          <p:cNvSpPr txBox="1"/>
          <p:nvPr/>
        </p:nvSpPr>
        <p:spPr>
          <a:xfrm>
            <a:off x="3930318" y="3077766"/>
            <a:ext cx="128336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pitchFamily="16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pitchFamily="16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pitchFamily="16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pitchFamily="16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pitchFamily="16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pitchFamily="16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pitchFamily="16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pitchFamily="16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pitchFamily="16" charset="-128"/>
                <a:cs typeface="+mn-cs"/>
              </a:defRPr>
            </a:lvl9pPr>
          </a:lstStyle>
          <a:p>
            <a:pPr algn="ctr"/>
            <a:r>
              <a:rPr lang="en-IE" sz="1800" dirty="0"/>
              <a:t>Workshop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360 Turbines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556792"/>
            <a:ext cx="7772400" cy="4114800"/>
          </a:xfrm>
        </p:spPr>
        <p:txBody>
          <a:bodyPr/>
          <a:lstStyle/>
          <a:p>
            <a:r>
              <a:rPr lang="en-IE" dirty="0"/>
              <a:t>Supply of overhaul services</a:t>
            </a:r>
          </a:p>
          <a:p>
            <a:r>
              <a:rPr lang="en-IE" dirty="0"/>
              <a:t>Supply of replacement turbines</a:t>
            </a:r>
          </a:p>
          <a:p>
            <a:r>
              <a:rPr lang="en-IE"/>
              <a:t>Supply of Performance </a:t>
            </a:r>
            <a:r>
              <a:rPr lang="en-IE" dirty="0"/>
              <a:t>Testing  </a:t>
            </a:r>
          </a:p>
          <a:p>
            <a:r>
              <a:rPr lang="en-IE" dirty="0"/>
              <a:t>Supply of replacement components</a:t>
            </a:r>
          </a:p>
          <a:p>
            <a:r>
              <a:rPr lang="en-IE" dirty="0"/>
              <a:t>Supply of consultancy services</a:t>
            </a:r>
          </a:p>
          <a:p>
            <a:r>
              <a:rPr lang="en-IE" dirty="0"/>
              <a:t>Supply of supervision services</a:t>
            </a:r>
          </a:p>
          <a:p>
            <a:r>
              <a:rPr lang="en-IE" dirty="0"/>
              <a:t>Supply of temporary mobile power units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72400" cy="1143000"/>
          </a:xfrm>
        </p:spPr>
        <p:txBody>
          <a:bodyPr/>
          <a:lstStyle/>
          <a:p>
            <a:r>
              <a:rPr lang="en-IE" sz="4000" b="1" dirty="0"/>
              <a:t>Supply of Overhaul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556792"/>
            <a:ext cx="8064896" cy="4114800"/>
          </a:xfrm>
        </p:spPr>
        <p:txBody>
          <a:bodyPr/>
          <a:lstStyle/>
          <a:p>
            <a:r>
              <a:rPr lang="en-IE" dirty="0"/>
              <a:t>360 Turbines supplies the full range of overhaul services to bring aging fleets back to optimum output</a:t>
            </a:r>
          </a:p>
          <a:p>
            <a:r>
              <a:rPr lang="en-IE" dirty="0"/>
              <a:t>In our inventory a number of Turbines are available that can be quickly installed and commissioned.</a:t>
            </a:r>
          </a:p>
          <a:p>
            <a:r>
              <a:rPr lang="en-IE" dirty="0"/>
              <a:t>Provides experienced personnel who can be mobilized at very short notice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1916832"/>
            <a:ext cx="5791200" cy="1143000"/>
          </a:xfrm>
        </p:spPr>
        <p:txBody>
          <a:bodyPr/>
          <a:lstStyle/>
          <a:p>
            <a:pPr eaLnBrk="1" hangingPunct="1"/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Full Circle 360 Turbine Solutions  Limited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 </a:t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372200" y="620688"/>
            <a:ext cx="2590800" cy="3962400"/>
          </a:xfrm>
        </p:spPr>
        <p:txBody>
          <a:bodyPr/>
          <a:lstStyle/>
          <a:p>
            <a:pPr eaLnBrk="1" hangingPunct="1"/>
            <a:r>
              <a:rPr lang="en-US" sz="2800" dirty="0"/>
              <a:t>July</a:t>
            </a:r>
          </a:p>
          <a:p>
            <a:pPr eaLnBrk="1" hangingPunct="1"/>
            <a:r>
              <a:rPr lang="en-US" sz="2800" dirty="0"/>
              <a:t>2025 </a:t>
            </a:r>
          </a:p>
          <a:p>
            <a:pPr eaLnBrk="1" hangingPunct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72200" y="1556792"/>
            <a:ext cx="25922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/>
              <a:t>Contact Person</a:t>
            </a:r>
          </a:p>
          <a:p>
            <a:endParaRPr lang="en-IE" dirty="0"/>
          </a:p>
          <a:p>
            <a:r>
              <a:rPr lang="en-IE" dirty="0"/>
              <a:t>Denis McGrath</a:t>
            </a:r>
          </a:p>
          <a:p>
            <a:r>
              <a:rPr lang="en-IE" dirty="0"/>
              <a:t>Managing Director</a:t>
            </a:r>
          </a:p>
          <a:p>
            <a:endParaRPr lang="en-IE" dirty="0"/>
          </a:p>
          <a:p>
            <a:r>
              <a:rPr lang="en-IE" dirty="0"/>
              <a:t>Phone</a:t>
            </a:r>
          </a:p>
          <a:p>
            <a:r>
              <a:rPr lang="en-IE" dirty="0"/>
              <a:t>+353 25 86207</a:t>
            </a:r>
          </a:p>
          <a:p>
            <a:r>
              <a:rPr lang="en-IE" dirty="0"/>
              <a:t>+353 87 6209665</a:t>
            </a:r>
          </a:p>
          <a:p>
            <a:endParaRPr lang="en-IE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936104"/>
          </a:xfrm>
        </p:spPr>
        <p:txBody>
          <a:bodyPr/>
          <a:lstStyle/>
          <a:p>
            <a:r>
              <a:rPr lang="en-IE" sz="3600" dirty="0"/>
              <a:t>Your “One Stop Shop” Power Provider</a:t>
            </a:r>
            <a:br>
              <a:rPr lang="en-IE" sz="3600" dirty="0"/>
            </a:br>
            <a:endParaRPr lang="en-IE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836712"/>
            <a:ext cx="8280920" cy="5112568"/>
          </a:xfrm>
        </p:spPr>
        <p:txBody>
          <a:bodyPr/>
          <a:lstStyle/>
          <a:p>
            <a:r>
              <a:rPr lang="en-IE" sz="2400" dirty="0"/>
              <a:t>Prepare and review project concepts and general information to determine project feasibility .</a:t>
            </a:r>
          </a:p>
          <a:p>
            <a:r>
              <a:rPr lang="en-IE" sz="2400" dirty="0"/>
              <a:t>Prepare site selection studies to determine optimum plant locations.</a:t>
            </a:r>
          </a:p>
          <a:p>
            <a:r>
              <a:rPr lang="en-IE" sz="2400" dirty="0"/>
              <a:t>Provide fuel supply studies to determine optimal source and type of fuel or blend.</a:t>
            </a:r>
          </a:p>
          <a:p>
            <a:r>
              <a:rPr lang="en-IE" sz="2400" dirty="0"/>
              <a:t>Provide transmission system and relay studies to determine the interconnection of equipment and software for integration of a generating project into an existing network.</a:t>
            </a:r>
          </a:p>
          <a:p>
            <a:r>
              <a:rPr lang="en-IE" sz="2400" dirty="0"/>
              <a:t>Provide water supply studies to establish cooling water sources and necessary treatment for boiler and turbine requirement.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1143000"/>
          </a:xfrm>
        </p:spPr>
        <p:txBody>
          <a:bodyPr/>
          <a:lstStyle/>
          <a:p>
            <a:r>
              <a:rPr lang="en-IE" sz="3600" dirty="0"/>
              <a:t>Your “One Stop Shop” Power Provider</a:t>
            </a:r>
            <a:br>
              <a:rPr lang="en-IE" sz="3600" dirty="0"/>
            </a:br>
            <a:endParaRPr lang="en-IE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424936" cy="4896544"/>
          </a:xfrm>
        </p:spPr>
        <p:txBody>
          <a:bodyPr/>
          <a:lstStyle/>
          <a:p>
            <a:r>
              <a:rPr lang="en-IE" sz="2000" dirty="0"/>
              <a:t>Provide engineering consultations, advice and assistance to the client in negotiations and drafting contracts &amp; agreements for power supply and energy delivery.</a:t>
            </a:r>
          </a:p>
          <a:p>
            <a:r>
              <a:rPr lang="en-IE" sz="2000" dirty="0"/>
              <a:t>Assist in preparing business case &amp; financial analysis and forecasts.</a:t>
            </a:r>
          </a:p>
          <a:p>
            <a:r>
              <a:rPr lang="en-IE" sz="2000" dirty="0"/>
              <a:t>Prepare/coordinate all project development and planning activities, engineering design, cost estimates, schedules, cash flow analysis and total project plan..</a:t>
            </a:r>
          </a:p>
          <a:p>
            <a:r>
              <a:rPr lang="en-IE" sz="2000" dirty="0"/>
              <a:t>Provide turnkey construction services, Supervision and coordination of construction activities, field engineering services, field inspections, construction progress reports, utility interfacing and grid impact studies.</a:t>
            </a:r>
          </a:p>
          <a:p>
            <a:r>
              <a:rPr lang="en-IE" sz="2000" dirty="0"/>
              <a:t>Provide complete Operations and Maintenance Services including spare parts, control hardware and software back-up.</a:t>
            </a:r>
          </a:p>
          <a:p>
            <a:r>
              <a:rPr lang="en-IE" sz="2000" dirty="0"/>
              <a:t>Design and implement </a:t>
            </a:r>
            <a:r>
              <a:rPr lang="en-IE" sz="2000" dirty="0" err="1"/>
              <a:t>Scada</a:t>
            </a:r>
            <a:r>
              <a:rPr lang="en-IE" sz="2000" dirty="0"/>
              <a:t> systems to allow “On Line” support of engineers to the project personnel on all plant capabilities?</a:t>
            </a:r>
            <a:endParaRPr lang="en-IE" sz="1800" dirty="0"/>
          </a:p>
          <a:p>
            <a:endParaRPr lang="en-IE" sz="1800" dirty="0"/>
          </a:p>
          <a:p>
            <a:endParaRPr lang="en-IE" sz="1800" dirty="0"/>
          </a:p>
          <a:p>
            <a:endParaRPr lang="en-IE" sz="1800" dirty="0"/>
          </a:p>
          <a:p>
            <a:endParaRPr lang="en-IE" sz="1800" dirty="0"/>
          </a:p>
          <a:p>
            <a:endParaRPr lang="en-IE" sz="1800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8864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/>
              <a:t>LTSA Model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276872"/>
            <a:ext cx="7772400" cy="4114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8,000 hours: Combustion Inspection.</a:t>
            </a:r>
            <a:endParaRPr lang="en-IE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16,000 hours: Combustion Inspection.</a:t>
            </a:r>
            <a:endParaRPr lang="en-IE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24,000 hours: Hot Gas Path Inspection</a:t>
            </a:r>
            <a:endParaRPr lang="en-IE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32,000 hours: Combustion Inspection</a:t>
            </a:r>
            <a:endParaRPr lang="en-IE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40,000 hours: Combustion Inspection</a:t>
            </a:r>
            <a:endParaRPr lang="en-IE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48,000 hours: Major Inspection</a:t>
            </a:r>
            <a:endParaRPr lang="en-IE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124744"/>
            <a:ext cx="84969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The starting point for figuring out the recommended maintenance intervals for any site is to start with assuming a base loaded unit running 8,000 hours per year and with no “extendor” components. For these unit the recommended intervals are</a:t>
            </a:r>
            <a:endParaRPr lang="en-IE" sz="1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803176"/>
          </a:xfrm>
        </p:spPr>
        <p:txBody>
          <a:bodyPr/>
          <a:lstStyle/>
          <a:p>
            <a:r>
              <a:rPr lang="en-IE" dirty="0"/>
              <a:t>What we provide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8496944" cy="4114800"/>
          </a:xfrm>
        </p:spPr>
        <p:txBody>
          <a:bodyPr/>
          <a:lstStyle/>
          <a:p>
            <a:r>
              <a:rPr lang="en-IE" dirty="0"/>
              <a:t>360 Turbines and associate companies have many years of experience </a:t>
            </a:r>
          </a:p>
          <a:p>
            <a:r>
              <a:rPr lang="en-IE" dirty="0"/>
              <a:t>We can provide full turnkey projects including civil work </a:t>
            </a:r>
          </a:p>
          <a:p>
            <a:r>
              <a:rPr lang="en-IE" dirty="0"/>
              <a:t>We can provide full overhaul services</a:t>
            </a:r>
          </a:p>
          <a:p>
            <a:r>
              <a:rPr lang="en-IE" dirty="0"/>
              <a:t>We provide supervision utilizing and overseeing local labour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772400" cy="1143000"/>
          </a:xfrm>
        </p:spPr>
        <p:txBody>
          <a:bodyPr/>
          <a:lstStyle/>
          <a:p>
            <a:r>
              <a:rPr lang="en-IE" dirty="0"/>
              <a:t>Temporary Power Solutions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179512" y="2510735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dirty="0"/>
              <a:t>Capable of operating on gas or liquid fuels at 60 Hz or 50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dirty="0"/>
              <a:t>ISO base rating –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IE" dirty="0"/>
              <a:t>@50Hz 30,500 (KW)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IE" dirty="0"/>
              <a:t>@60HZ 30,941 (KW)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dirty="0"/>
              <a:t>Efficiency –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IE" dirty="0"/>
              <a:t>@50Hz 36.4%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IE" dirty="0"/>
              <a:t>@60Hz 36.7%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5616" y="1700808"/>
            <a:ext cx="3390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3200" dirty="0"/>
              <a:t>FT8 MOBILEPAC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608" y="1475656"/>
            <a:ext cx="3168352" cy="4965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7772400" cy="1143000"/>
          </a:xfrm>
        </p:spPr>
        <p:txBody>
          <a:bodyPr/>
          <a:lstStyle/>
          <a:p>
            <a:r>
              <a:rPr lang="en-IE" dirty="0"/>
              <a:t>Hot Section Repair Capability</a:t>
            </a:r>
          </a:p>
        </p:txBody>
      </p:sp>
      <p:pic>
        <p:nvPicPr>
          <p:cNvPr id="4" name="Picture 3" descr="Capability 1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291463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1143000"/>
          </a:xfrm>
        </p:spPr>
        <p:txBody>
          <a:bodyPr/>
          <a:lstStyle/>
          <a:p>
            <a:r>
              <a:rPr lang="en-IE" sz="4000" dirty="0"/>
              <a:t>Hot Section Repair Capability Contd.</a:t>
            </a:r>
          </a:p>
        </p:txBody>
      </p:sp>
      <p:pic>
        <p:nvPicPr>
          <p:cNvPr id="5" name="Picture 4" descr="Capability 2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828092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348" y="10507"/>
            <a:ext cx="7772400" cy="1143000"/>
          </a:xfrm>
        </p:spPr>
        <p:txBody>
          <a:bodyPr/>
          <a:lstStyle/>
          <a:p>
            <a:r>
              <a:rPr lang="en-IE" dirty="0"/>
              <a:t>EXPERIENCE IN AFRICA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4114800"/>
          </a:xfrm>
        </p:spPr>
        <p:txBody>
          <a:bodyPr/>
          <a:lstStyle/>
          <a:p>
            <a:pPr lvl="0"/>
            <a:r>
              <a:rPr lang="en-US" sz="2200" dirty="0"/>
              <a:t>Supply of Combustion Hardware for GE Frame 9E</a:t>
            </a:r>
            <a:endParaRPr lang="en-IE" sz="2200" dirty="0"/>
          </a:p>
          <a:p>
            <a:pPr lvl="0"/>
            <a:r>
              <a:rPr lang="en-US" sz="2200" dirty="0"/>
              <a:t>Supply of Combustion Hardware for GE Frame 6B</a:t>
            </a:r>
            <a:endParaRPr lang="en-IE" sz="2200" dirty="0"/>
          </a:p>
          <a:p>
            <a:pPr lvl="0"/>
            <a:r>
              <a:rPr lang="en-US" sz="2200" dirty="0"/>
              <a:t>Supply of Combustion Hardware for GE Frame 5P</a:t>
            </a:r>
            <a:endParaRPr lang="en-IE" sz="2200" dirty="0"/>
          </a:p>
          <a:p>
            <a:pPr lvl="0"/>
            <a:r>
              <a:rPr lang="en-US" sz="2200" dirty="0"/>
              <a:t>Supply of </a:t>
            </a:r>
            <a:r>
              <a:rPr lang="en-US" sz="2200" dirty="0" err="1"/>
              <a:t>Speedtronic</a:t>
            </a:r>
            <a:r>
              <a:rPr lang="en-US" sz="2200" dirty="0"/>
              <a:t> Mark V &amp; VIE electronic cards and components</a:t>
            </a:r>
            <a:endParaRPr lang="en-IE" sz="2200" dirty="0"/>
          </a:p>
          <a:p>
            <a:pPr lvl="0"/>
            <a:r>
              <a:rPr lang="en-US" sz="2200" dirty="0"/>
              <a:t>Supply of Air Filtration and Oil Mist Eliminators Filters and Components</a:t>
            </a:r>
            <a:endParaRPr lang="en-IE" sz="2200" dirty="0"/>
          </a:p>
          <a:p>
            <a:pPr lvl="0"/>
            <a:r>
              <a:rPr lang="en-US" sz="2200" dirty="0"/>
              <a:t>Supply of all various instrumentation devices on GE gas turbines</a:t>
            </a:r>
            <a:endParaRPr lang="en-IE" sz="2200" dirty="0"/>
          </a:p>
          <a:p>
            <a:pPr lvl="0"/>
            <a:r>
              <a:rPr lang="en-US" sz="2200" dirty="0"/>
              <a:t>Technical Direction on Outages for GE Frame 9E</a:t>
            </a:r>
            <a:endParaRPr lang="en-IE" sz="2200" dirty="0"/>
          </a:p>
          <a:p>
            <a:pPr lvl="0"/>
            <a:r>
              <a:rPr lang="en-US" sz="2200" dirty="0"/>
              <a:t>Manpower Support for Outages for GE Frame 9E </a:t>
            </a:r>
            <a:endParaRPr lang="en-IE" sz="2200" dirty="0"/>
          </a:p>
          <a:p>
            <a:pPr lvl="0"/>
            <a:r>
              <a:rPr lang="en-US" sz="2200" dirty="0"/>
              <a:t>Electrical &amp; Generator Testing for Alstom &amp; Brush Generators</a:t>
            </a:r>
            <a:endParaRPr lang="en-IE" sz="2200" dirty="0"/>
          </a:p>
          <a:p>
            <a:r>
              <a:rPr lang="en-US" sz="2200" dirty="0"/>
              <a:t>Repair and refurbishment of Combustion Hardware for GE Gas Turbines</a:t>
            </a:r>
            <a:endParaRPr lang="en-IE" sz="2200" dirty="0"/>
          </a:p>
        </p:txBody>
      </p:sp>
    </p:spTree>
    <p:extLst>
      <p:ext uri="{BB962C8B-B14F-4D97-AF65-F5344CB8AC3E}">
        <p14:creationId xmlns:p14="http://schemas.microsoft.com/office/powerpoint/2010/main" val="14438788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6632"/>
            <a:ext cx="7772400" cy="1143000"/>
          </a:xfrm>
        </p:spPr>
        <p:txBody>
          <a:bodyPr/>
          <a:lstStyle/>
          <a:p>
            <a:pPr eaLnBrk="1" hangingPunct="1"/>
            <a:r>
              <a:rPr lang="en-IE" dirty="0"/>
              <a:t>Certificate of Incorporation </a:t>
            </a:r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DECA6FF-336E-145D-DC76-8EB74FB1D3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315289"/>
              </p:ext>
            </p:extLst>
          </p:nvPr>
        </p:nvGraphicFramePr>
        <p:xfrm>
          <a:off x="2483768" y="1052735"/>
          <a:ext cx="3528392" cy="4993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67198" imgH="8020037" progId="Acrobat.Document.11">
                  <p:embed/>
                </p:oleObj>
              </mc:Choice>
              <mc:Fallback>
                <p:oleObj name="Acrobat Document" r:id="rId2" imgW="5667198" imgH="8020037" progId="Acrobat.Document.11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DECA6FF-336E-145D-DC76-8EB74FB1D3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83768" y="1052735"/>
                        <a:ext cx="3528392" cy="4993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3600400" cy="1143000"/>
          </a:xfrm>
        </p:spPr>
        <p:txBody>
          <a:bodyPr/>
          <a:lstStyle/>
          <a:p>
            <a:r>
              <a:rPr lang="en-IE" sz="4000" dirty="0"/>
              <a:t>Auditors Reference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996DAF-C4BB-4314-ACC9-2A8A53D66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548680"/>
            <a:ext cx="4849921" cy="58326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1143000"/>
          </a:xfrm>
        </p:spPr>
        <p:txBody>
          <a:bodyPr/>
          <a:lstStyle/>
          <a:p>
            <a:r>
              <a:rPr lang="en-IE" dirty="0"/>
              <a:t>Statute of the Company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/>
              <a:t>360 Turbine Solutions is a Limited company registered and incorporated in Ireland under Company Registration number 760364. </a:t>
            </a:r>
          </a:p>
          <a:p>
            <a:r>
              <a:rPr lang="en-IE" dirty="0"/>
              <a:t>360 Turbine Solutions Limited trades under the trade name 360 Turbines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0"/>
            <a:ext cx="7772400" cy="1143000"/>
          </a:xfrm>
        </p:spPr>
        <p:txBody>
          <a:bodyPr/>
          <a:lstStyle/>
          <a:p>
            <a:r>
              <a:rPr lang="en-IE" dirty="0"/>
              <a:t>Contacts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3528392" cy="1944216"/>
          </a:xfrm>
        </p:spPr>
        <p:txBody>
          <a:bodyPr/>
          <a:lstStyle/>
          <a:p>
            <a:pPr>
              <a:buNone/>
            </a:pPr>
            <a:endParaRPr lang="en-IE" sz="1400" b="1" dirty="0"/>
          </a:p>
          <a:p>
            <a:pPr>
              <a:buNone/>
            </a:pPr>
            <a:r>
              <a:rPr lang="en-IE" sz="1400" b="1" dirty="0"/>
              <a:t>Denis McGrath</a:t>
            </a:r>
          </a:p>
          <a:p>
            <a:pPr>
              <a:buNone/>
            </a:pPr>
            <a:r>
              <a:rPr lang="en-IE" sz="1400" b="1" dirty="0"/>
              <a:t>Managing Director 360 Turbines</a:t>
            </a:r>
          </a:p>
          <a:p>
            <a:pPr>
              <a:buNone/>
            </a:pPr>
            <a:r>
              <a:rPr lang="en-IE" sz="1400" dirty="0"/>
              <a:t>Email: </a:t>
            </a:r>
            <a:r>
              <a:rPr lang="en-IE" sz="1400" dirty="0">
                <a:hlinkClick r:id="rId2"/>
              </a:rPr>
              <a:t>dmcgrath@360turbines.com</a:t>
            </a:r>
            <a:r>
              <a:rPr lang="en-IE" sz="1400" dirty="0"/>
              <a:t>          </a:t>
            </a:r>
          </a:p>
          <a:p>
            <a:pPr>
              <a:buNone/>
            </a:pPr>
            <a:r>
              <a:rPr lang="en-IE" sz="1400" dirty="0"/>
              <a:t>Web:   </a:t>
            </a:r>
            <a:r>
              <a:rPr lang="en-IE" sz="1400" dirty="0">
                <a:hlinkClick r:id="rId3"/>
              </a:rPr>
              <a:t>www.360turbines.com</a:t>
            </a:r>
            <a:endParaRPr lang="en-IE" sz="1400" dirty="0"/>
          </a:p>
          <a:p>
            <a:pPr>
              <a:buNone/>
            </a:pPr>
            <a:r>
              <a:rPr lang="en-IE" sz="1400" dirty="0"/>
              <a:t>Tel Work: +353 25 86207</a:t>
            </a:r>
          </a:p>
          <a:p>
            <a:pPr>
              <a:buNone/>
            </a:pPr>
            <a:r>
              <a:rPr lang="en-IE" sz="1400" dirty="0"/>
              <a:t>Tel Mobile: +353 87 6209665</a:t>
            </a:r>
          </a:p>
          <a:p>
            <a:pPr>
              <a:buNone/>
            </a:pPr>
            <a:endParaRPr lang="en-IE" sz="1400" b="1" dirty="0"/>
          </a:p>
          <a:p>
            <a:pPr>
              <a:buNone/>
            </a:pPr>
            <a:endParaRPr lang="en-IE" sz="1400" b="1" dirty="0"/>
          </a:p>
          <a:p>
            <a:pPr>
              <a:buNone/>
            </a:pPr>
            <a:endParaRPr lang="en-IE" sz="1400" b="1" dirty="0"/>
          </a:p>
        </p:txBody>
      </p:sp>
      <p:sp>
        <p:nvSpPr>
          <p:cNvPr id="7" name="Rectangle 6"/>
          <p:cNvSpPr/>
          <p:nvPr/>
        </p:nvSpPr>
        <p:spPr>
          <a:xfrm>
            <a:off x="3491880" y="1907724"/>
            <a:ext cx="3222104" cy="82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endParaRPr lang="en-IE" sz="1400" kern="0" dirty="0">
              <a:solidFill>
                <a:srgbClr val="000000"/>
              </a:solidFill>
              <a:latin typeface="Arial"/>
              <a:ea typeface="ＭＳ Ｐゴシック"/>
            </a:endParaRPr>
          </a:p>
          <a:p>
            <a:pPr marL="342900" lvl="0" indent="-342900">
              <a:spcBef>
                <a:spcPct val="20000"/>
              </a:spcBef>
            </a:pPr>
            <a:endParaRPr lang="en-IE" sz="1400" kern="0" dirty="0">
              <a:solidFill>
                <a:srgbClr val="000000"/>
              </a:solidFill>
              <a:latin typeface="Arial"/>
              <a:ea typeface="ＭＳ Ｐゴシック"/>
            </a:endParaRPr>
          </a:p>
          <a:p>
            <a:pPr marL="342900" lvl="0" indent="-342900">
              <a:spcBef>
                <a:spcPct val="20000"/>
              </a:spcBef>
            </a:pPr>
            <a:endParaRPr lang="en-IE" sz="1400" kern="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94696" y="915662"/>
            <a:ext cx="3222104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IE" sz="1400" b="1" kern="0" dirty="0">
                <a:solidFill>
                  <a:srgbClr val="000000"/>
                </a:solidFill>
                <a:latin typeface="Arial"/>
                <a:ea typeface="ＭＳ Ｐゴシック"/>
              </a:rPr>
              <a:t>Walid Nassar</a:t>
            </a:r>
          </a:p>
          <a:p>
            <a:pPr marL="342900" lvl="0" indent="-342900">
              <a:spcBef>
                <a:spcPct val="20000"/>
              </a:spcBef>
            </a:pPr>
            <a:r>
              <a:rPr lang="en-IE" sz="1400" b="1" kern="0" dirty="0">
                <a:solidFill>
                  <a:srgbClr val="000000"/>
                </a:solidFill>
                <a:latin typeface="Arial"/>
                <a:ea typeface="ＭＳ Ｐゴシック"/>
              </a:rPr>
              <a:t>Saudi Arabia Director of Operations</a:t>
            </a:r>
          </a:p>
          <a:p>
            <a:pPr marL="342900" lvl="0" indent="-342900">
              <a:spcBef>
                <a:spcPct val="20000"/>
              </a:spcBef>
            </a:pPr>
            <a:r>
              <a:rPr lang="en-IE" sz="1400" kern="0" dirty="0">
                <a:solidFill>
                  <a:srgbClr val="000000"/>
                </a:solidFill>
                <a:latin typeface="Arial"/>
                <a:ea typeface="ＭＳ Ｐゴシック"/>
              </a:rPr>
              <a:t>T:+966 55 336 6472</a:t>
            </a:r>
          </a:p>
          <a:p>
            <a:pPr marL="342900" lvl="0" indent="-342900">
              <a:spcBef>
                <a:spcPct val="20000"/>
              </a:spcBef>
            </a:pPr>
            <a:r>
              <a:rPr lang="en-IE" sz="1400" kern="0" dirty="0">
                <a:solidFill>
                  <a:srgbClr val="000000"/>
                </a:solidFill>
                <a:latin typeface="Arial"/>
                <a:ea typeface="ＭＳ Ｐゴシック"/>
              </a:rPr>
              <a:t>Email: </a:t>
            </a:r>
            <a:r>
              <a:rPr lang="en-IE" sz="1400" kern="0" dirty="0">
                <a:solidFill>
                  <a:srgbClr val="000000"/>
                </a:solidFill>
                <a:latin typeface="Arial"/>
                <a:ea typeface="ＭＳ Ｐゴシック"/>
                <a:hlinkClick r:id="rId4"/>
              </a:rPr>
              <a:t>walid@360turbines.com</a:t>
            </a:r>
            <a:r>
              <a:rPr lang="en-IE" sz="1400" kern="0" dirty="0">
                <a:solidFill>
                  <a:srgbClr val="000000"/>
                </a:solidFill>
                <a:latin typeface="Arial"/>
                <a:ea typeface="ＭＳ Ｐゴシック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2452562"/>
            <a:ext cx="254377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/>
              <a:t>Iraq Office</a:t>
            </a:r>
          </a:p>
          <a:p>
            <a:r>
              <a:rPr lang="en-IE" sz="1400" dirty="0"/>
              <a:t>Dr. </a:t>
            </a:r>
            <a:r>
              <a:rPr lang="en-IE" sz="1400" dirty="0" err="1"/>
              <a:t>Saad</a:t>
            </a:r>
            <a:r>
              <a:rPr lang="en-IE" sz="1400" dirty="0"/>
              <a:t> </a:t>
            </a:r>
            <a:r>
              <a:rPr lang="en-IE" sz="1400" dirty="0" err="1"/>
              <a:t>Abdulrazak</a:t>
            </a:r>
            <a:r>
              <a:rPr lang="en-IE" sz="1400" dirty="0"/>
              <a:t> </a:t>
            </a:r>
            <a:r>
              <a:rPr lang="en-IE" sz="1400" dirty="0" err="1"/>
              <a:t>Noaman</a:t>
            </a:r>
            <a:endParaRPr lang="en-IE" sz="1400" dirty="0"/>
          </a:p>
          <a:p>
            <a:r>
              <a:rPr lang="en-IE" sz="1400" dirty="0"/>
              <a:t>Commercial Director</a:t>
            </a:r>
          </a:p>
          <a:p>
            <a:r>
              <a:rPr lang="en-IE" sz="1400" dirty="0"/>
              <a:t>+ 964 7807953253</a:t>
            </a:r>
          </a:p>
          <a:p>
            <a:r>
              <a:rPr lang="en-IE" sz="1400" dirty="0"/>
              <a:t>Street 69</a:t>
            </a:r>
          </a:p>
          <a:p>
            <a:r>
              <a:rPr lang="en-IE" sz="1400" dirty="0"/>
              <a:t>Zone 913</a:t>
            </a:r>
          </a:p>
          <a:p>
            <a:r>
              <a:rPr lang="en-IE" sz="1400" dirty="0" err="1"/>
              <a:t>Aljadriya</a:t>
            </a:r>
            <a:endParaRPr lang="en-IE" sz="1400" dirty="0"/>
          </a:p>
          <a:p>
            <a:r>
              <a:rPr lang="en-IE" sz="1400" dirty="0"/>
              <a:t>Bagdad,</a:t>
            </a:r>
          </a:p>
          <a:p>
            <a:r>
              <a:rPr lang="en-IE" sz="1400" dirty="0"/>
              <a:t>Iraq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94696" y="2058662"/>
            <a:ext cx="242566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/>
              <a:t>Jordan Office</a:t>
            </a:r>
          </a:p>
          <a:p>
            <a:r>
              <a:rPr lang="en-IE" sz="1400" dirty="0"/>
              <a:t>Mohammed </a:t>
            </a:r>
            <a:r>
              <a:rPr lang="en-IE" sz="1400" dirty="0" err="1"/>
              <a:t>Obeidallah</a:t>
            </a:r>
            <a:endParaRPr lang="en-IE" sz="1400" dirty="0"/>
          </a:p>
          <a:p>
            <a:r>
              <a:rPr lang="en-IE" sz="1400" dirty="0">
                <a:hlinkClick r:id="rId5"/>
              </a:rPr>
              <a:t>mohamad@amanaicbd.com</a:t>
            </a:r>
            <a:endParaRPr lang="en-IE" sz="1400" dirty="0"/>
          </a:p>
          <a:p>
            <a:r>
              <a:rPr lang="en-IE" sz="1400" dirty="0"/>
              <a:t>+962 795252463</a:t>
            </a:r>
          </a:p>
          <a:p>
            <a:r>
              <a:rPr lang="en-IE" sz="1400" dirty="0"/>
              <a:t>Post Code 11195</a:t>
            </a:r>
          </a:p>
          <a:p>
            <a:r>
              <a:rPr lang="en-IE" sz="1400" dirty="0"/>
              <a:t>PO Box 17662</a:t>
            </a:r>
          </a:p>
          <a:p>
            <a:r>
              <a:rPr lang="en-IE" sz="1400" dirty="0"/>
              <a:t>Building 12</a:t>
            </a:r>
          </a:p>
          <a:p>
            <a:r>
              <a:rPr lang="en-IE" sz="1400" dirty="0"/>
              <a:t>Um </a:t>
            </a:r>
            <a:r>
              <a:rPr lang="en-IE" sz="1400" dirty="0" err="1"/>
              <a:t>Uthayna</a:t>
            </a:r>
            <a:endParaRPr lang="en-IE" sz="1400" dirty="0"/>
          </a:p>
          <a:p>
            <a:r>
              <a:rPr lang="en-IE" sz="1400" dirty="0" err="1"/>
              <a:t>Amman,HKJ</a:t>
            </a:r>
            <a:endParaRPr lang="en-IE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372200" y="908720"/>
            <a:ext cx="2525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 sz="1400" dirty="0"/>
          </a:p>
          <a:p>
            <a:endParaRPr lang="en-IE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6616800" y="805519"/>
            <a:ext cx="2525050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 err="1"/>
              <a:t>Bidemi</a:t>
            </a:r>
            <a:r>
              <a:rPr lang="en-IE" sz="1400" b="1" dirty="0"/>
              <a:t> </a:t>
            </a:r>
            <a:r>
              <a:rPr lang="en-IE" sz="1400" b="1" dirty="0" err="1"/>
              <a:t>Saliu</a:t>
            </a:r>
            <a:endParaRPr lang="en-IE" sz="1400" b="1" dirty="0"/>
          </a:p>
          <a:p>
            <a:r>
              <a:rPr lang="en-IE" sz="1400" dirty="0"/>
              <a:t>360 Turbines Nigeria</a:t>
            </a:r>
          </a:p>
          <a:p>
            <a:r>
              <a:rPr lang="en-IE" sz="1400" dirty="0"/>
              <a:t>Admin &amp; HR Manager</a:t>
            </a:r>
          </a:p>
          <a:p>
            <a:r>
              <a:rPr lang="en-IE" sz="1400" dirty="0"/>
              <a:t>Suite 101</a:t>
            </a:r>
          </a:p>
          <a:p>
            <a:r>
              <a:rPr lang="en-IE" sz="1400" dirty="0"/>
              <a:t>MIDEL Centre</a:t>
            </a:r>
          </a:p>
          <a:p>
            <a:r>
              <a:rPr lang="en-IE" sz="1400" dirty="0"/>
              <a:t>Off </a:t>
            </a:r>
            <a:r>
              <a:rPr lang="en-IE" sz="1400" dirty="0" err="1"/>
              <a:t>Oladipo</a:t>
            </a:r>
            <a:r>
              <a:rPr lang="en-IE" sz="1400" dirty="0"/>
              <a:t> Diya Way</a:t>
            </a:r>
          </a:p>
          <a:p>
            <a:r>
              <a:rPr lang="en-IE" sz="1400" dirty="0" err="1"/>
              <a:t>Gudu</a:t>
            </a:r>
            <a:r>
              <a:rPr lang="en-IE" sz="1400" dirty="0"/>
              <a:t> District</a:t>
            </a:r>
          </a:p>
          <a:p>
            <a:r>
              <a:rPr lang="en-IE" sz="1400" dirty="0"/>
              <a:t>Abuja- FCT</a:t>
            </a:r>
          </a:p>
          <a:p>
            <a:r>
              <a:rPr lang="en-IE" sz="1400" dirty="0"/>
              <a:t>T: +234 8147810504</a:t>
            </a:r>
          </a:p>
          <a:p>
            <a:r>
              <a:rPr lang="en-IE" sz="1400" dirty="0">
                <a:hlinkClick r:id="rId6"/>
              </a:rPr>
              <a:t>turbinesng@360turbines.com</a:t>
            </a:r>
            <a:endParaRPr lang="en-IE" sz="1400" dirty="0"/>
          </a:p>
          <a:p>
            <a:endParaRPr lang="en-IE" sz="1400" dirty="0"/>
          </a:p>
          <a:p>
            <a:endParaRPr lang="en-IE" sz="1400" dirty="0"/>
          </a:p>
          <a:p>
            <a:endParaRPr lang="en-IE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6713984" y="323805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E" sz="14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395536" y="4159877"/>
            <a:ext cx="460851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endParaRPr lang="en-IE" sz="1400" b="1" kern="0" dirty="0"/>
          </a:p>
          <a:p>
            <a:pPr>
              <a:buFontTx/>
              <a:buNone/>
            </a:pPr>
            <a:endParaRPr lang="en-IE" sz="1400" b="1" kern="0" dirty="0"/>
          </a:p>
          <a:p>
            <a:pPr>
              <a:buFontTx/>
              <a:buNone/>
            </a:pPr>
            <a:endParaRPr lang="en-IE" sz="1400" b="1" kern="0" dirty="0"/>
          </a:p>
          <a:p>
            <a:pPr>
              <a:buFontTx/>
              <a:buNone/>
            </a:pPr>
            <a:endParaRPr lang="en-IE" sz="1400" b="1" kern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31A4AD-0328-CB9C-9088-2FE9C6503C8D}"/>
              </a:ext>
            </a:extLst>
          </p:cNvPr>
          <p:cNvSpPr txBox="1"/>
          <p:nvPr/>
        </p:nvSpPr>
        <p:spPr>
          <a:xfrm>
            <a:off x="6372200" y="3074324"/>
            <a:ext cx="2661947" cy="246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/>
              <a:t>Ponniah Kanapathipillai</a:t>
            </a:r>
          </a:p>
          <a:p>
            <a:r>
              <a:rPr lang="en-IE" sz="1400" b="1" dirty="0"/>
              <a:t>Malaysia Office</a:t>
            </a:r>
          </a:p>
          <a:p>
            <a:r>
              <a:rPr lang="en-IE" sz="1400" dirty="0"/>
              <a:t>Technical Director</a:t>
            </a:r>
          </a:p>
          <a:p>
            <a:pPr algn="ctr"/>
            <a:r>
              <a:rPr lang="en-IE" sz="1400" dirty="0"/>
              <a:t>Turbine Global Parts &amp; Service</a:t>
            </a:r>
          </a:p>
          <a:p>
            <a:r>
              <a:rPr lang="en-IE" sz="1400" dirty="0"/>
              <a:t>6277, Taman Kg. </a:t>
            </a:r>
            <a:r>
              <a:rPr lang="en-IE" sz="1400" dirty="0" err="1"/>
              <a:t>Gelam</a:t>
            </a:r>
            <a:endParaRPr lang="en-IE" sz="1400" dirty="0"/>
          </a:p>
          <a:p>
            <a:r>
              <a:rPr lang="en-IE" sz="1400" dirty="0"/>
              <a:t>71000 Port Dickson</a:t>
            </a:r>
          </a:p>
          <a:p>
            <a:r>
              <a:rPr lang="en-IE" sz="1400" dirty="0"/>
              <a:t>Negeri Sembilan </a:t>
            </a:r>
          </a:p>
          <a:p>
            <a:r>
              <a:rPr lang="en-IE" sz="1400" dirty="0"/>
              <a:t>T: +60 12 399 9974</a:t>
            </a:r>
          </a:p>
          <a:p>
            <a:r>
              <a:rPr lang="en-IE" sz="1400" dirty="0"/>
              <a:t>turbineglobal@gmail.com</a:t>
            </a:r>
          </a:p>
          <a:p>
            <a:endParaRPr lang="en-IE" sz="1400" dirty="0"/>
          </a:p>
          <a:p>
            <a:endParaRPr lang="en-IE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772400" cy="936104"/>
          </a:xfrm>
        </p:spPr>
        <p:txBody>
          <a:bodyPr/>
          <a:lstStyle/>
          <a:p>
            <a:r>
              <a:rPr lang="en-IE" dirty="0"/>
              <a:t> 360 Turbines</a:t>
            </a:r>
            <a:br>
              <a:rPr lang="en-IE" dirty="0"/>
            </a:br>
            <a:r>
              <a:rPr lang="en-IE" dirty="0"/>
              <a:t>Vision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03648"/>
            <a:ext cx="7920880" cy="4112538"/>
          </a:xfrm>
        </p:spPr>
        <p:txBody>
          <a:bodyPr/>
          <a:lstStyle/>
          <a:p>
            <a:r>
              <a:rPr lang="en-IE" sz="2800" dirty="0"/>
              <a:t>The vision of 360 Turbines is to be the preferred provider of high quality services to the Oil, Gas and Power generation industry. </a:t>
            </a:r>
          </a:p>
          <a:p>
            <a:r>
              <a:rPr lang="en-IE" sz="2800" dirty="0"/>
              <a:t>Our commitment to our customer is to deliver excellent services with integrity in a legal, ethical and with environmental considerations. </a:t>
            </a:r>
          </a:p>
          <a:p>
            <a:r>
              <a:rPr lang="en-IE" sz="2800" dirty="0"/>
              <a:t>We strive to use local labour directed by our specialist engineers and managers bring value and knowledge to the local economy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352928" cy="4330824"/>
          </a:xfrm>
        </p:spPr>
        <p:txBody>
          <a:bodyPr/>
          <a:lstStyle/>
          <a:p>
            <a:r>
              <a:rPr lang="en-IE" sz="2400" b="1" dirty="0"/>
              <a:t>Denis McGrath, Managing Director :</a:t>
            </a:r>
          </a:p>
          <a:p>
            <a:r>
              <a:rPr lang="en-IE" sz="2000" dirty="0"/>
              <a:t>35 years of experience across a number of different industries. </a:t>
            </a:r>
          </a:p>
          <a:p>
            <a:r>
              <a:rPr lang="en-IE" sz="2000" dirty="0"/>
              <a:t>Results driven managing approach</a:t>
            </a:r>
          </a:p>
          <a:p>
            <a:r>
              <a:rPr lang="en-IE" sz="2000" dirty="0"/>
              <a:t>Lean six sigma black belt, proven professional </a:t>
            </a:r>
          </a:p>
          <a:p>
            <a:r>
              <a:rPr lang="en-IE" sz="2000" dirty="0"/>
              <a:t>He has a dynamic and driven personality making business relationships seamless and transparent. </a:t>
            </a:r>
          </a:p>
          <a:p>
            <a:r>
              <a:rPr lang="en-IE" sz="2000" dirty="0"/>
              <a:t>Brings his industrious experience to give 360 Turbines a competitive advantage over the competition; </a:t>
            </a:r>
          </a:p>
          <a:p>
            <a:pPr lvl="1"/>
            <a:r>
              <a:rPr lang="en-IE" sz="1800" dirty="0"/>
              <a:t>Worked with the hot section repair business for many years </a:t>
            </a:r>
          </a:p>
          <a:p>
            <a:pPr lvl="1"/>
            <a:r>
              <a:rPr lang="en-IE" sz="1800" dirty="0"/>
              <a:t>Formed good business relationships</a:t>
            </a:r>
          </a:p>
          <a:p>
            <a:pPr lvl="1"/>
            <a:r>
              <a:rPr lang="en-IE" sz="1800" dirty="0"/>
              <a:t>Partnered with the world’s most experienced turbine operators.</a:t>
            </a:r>
          </a:p>
          <a:p>
            <a:pPr lvl="1"/>
            <a:r>
              <a:rPr lang="en-IE" sz="1800" dirty="0"/>
              <a:t>Harnessing the use of local expertise adding value and knowledge to the local economy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352928" cy="936104"/>
          </a:xfrm>
        </p:spPr>
        <p:txBody>
          <a:bodyPr/>
          <a:lstStyle/>
          <a:p>
            <a:r>
              <a:rPr lang="en-IE" sz="3600" b="1" dirty="0"/>
              <a:t>360 Turbines: Company Leadership</a:t>
            </a:r>
          </a:p>
        </p:txBody>
      </p:sp>
    </p:spTree>
    <p:extLst>
      <p:ext uri="{BB962C8B-B14F-4D97-AF65-F5344CB8AC3E}">
        <p14:creationId xmlns:p14="http://schemas.microsoft.com/office/powerpoint/2010/main" val="518260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304" y="1052736"/>
            <a:ext cx="8352928" cy="4330824"/>
          </a:xfrm>
        </p:spPr>
        <p:txBody>
          <a:bodyPr/>
          <a:lstStyle/>
          <a:p>
            <a:r>
              <a:rPr lang="en-IE" sz="2400" b="1" dirty="0"/>
              <a:t>Maintenance Partners – Belgium</a:t>
            </a:r>
          </a:p>
          <a:p>
            <a:r>
              <a:rPr lang="en-IE" sz="2400" b="1" dirty="0" err="1"/>
              <a:t>Bogerhaus</a:t>
            </a:r>
            <a:r>
              <a:rPr lang="en-IE" sz="2400" b="1" dirty="0"/>
              <a:t> Engineering Limited - Ghana</a:t>
            </a:r>
          </a:p>
          <a:p>
            <a:r>
              <a:rPr lang="en-IE" sz="2400" b="1" dirty="0"/>
              <a:t>Turbine Technology Services (TTS) for construction in USA and South America</a:t>
            </a:r>
          </a:p>
          <a:p>
            <a:r>
              <a:rPr lang="en-IE" sz="2400" b="1" dirty="0"/>
              <a:t>AMANA International Consulting and Business Development Renewable Energy and Business Development in the Middle-East and Africa.</a:t>
            </a:r>
          </a:p>
          <a:p>
            <a:r>
              <a:rPr lang="en-IE" sz="2400" b="1" dirty="0"/>
              <a:t>Euroturbine (Netherlands) hot section component manufacture and supply</a:t>
            </a:r>
          </a:p>
          <a:p>
            <a:r>
              <a:rPr lang="en-IE" sz="2400" b="1" dirty="0"/>
              <a:t>Mitsubishi Heavy Industries – turbine overhaul and rotor repair. (Hitachi, Pratt &amp; Whitney)</a:t>
            </a:r>
          </a:p>
          <a:p>
            <a:r>
              <a:rPr lang="en-IE" sz="2400" b="1" dirty="0"/>
              <a:t>MTU On Site Energy</a:t>
            </a:r>
          </a:p>
          <a:p>
            <a:endParaRPr lang="en-IE" sz="2400" b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772400" cy="936104"/>
          </a:xfrm>
        </p:spPr>
        <p:txBody>
          <a:bodyPr/>
          <a:lstStyle/>
          <a:p>
            <a:r>
              <a:rPr lang="en-IE" sz="3600" b="1" dirty="0"/>
              <a:t>360 Turbines: Company Affiliates</a:t>
            </a:r>
          </a:p>
        </p:txBody>
      </p:sp>
    </p:spTree>
    <p:extLst>
      <p:ext uri="{BB962C8B-B14F-4D97-AF65-F5344CB8AC3E}">
        <p14:creationId xmlns:p14="http://schemas.microsoft.com/office/powerpoint/2010/main" val="351401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98376"/>
            <a:ext cx="8496944" cy="882352"/>
          </a:xfrm>
        </p:spPr>
        <p:txBody>
          <a:bodyPr/>
          <a:lstStyle/>
          <a:p>
            <a:r>
              <a:rPr lang="en-IE" sz="2800" dirty="0"/>
              <a:t>360 Turbines; Clients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980728"/>
            <a:ext cx="374441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sz="2000" dirty="0"/>
              <a:t> </a:t>
            </a:r>
            <a:r>
              <a:rPr lang="en-IE" sz="2000" dirty="0">
                <a:latin typeface="Calibri" pitchFamily="34" charset="0"/>
              </a:rPr>
              <a:t>Advanced Turbine Solutions 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ALBA 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Allied Power Group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</a:t>
            </a:r>
            <a:r>
              <a:rPr lang="en-IE" sz="2000" dirty="0" err="1">
                <a:latin typeface="Calibri" pitchFamily="34" charset="0"/>
              </a:rPr>
              <a:t>Alstom</a:t>
            </a:r>
            <a:endParaRPr lang="en-IE" sz="2000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</a:t>
            </a:r>
            <a:r>
              <a:rPr lang="en-IE" sz="2000" dirty="0" err="1">
                <a:latin typeface="Calibri" pitchFamily="34" charset="0"/>
              </a:rPr>
              <a:t>Ansaldo</a:t>
            </a:r>
            <a:r>
              <a:rPr lang="en-IE" sz="2000" dirty="0">
                <a:latin typeface="Calibri" pitchFamily="34" charset="0"/>
              </a:rPr>
              <a:t> </a:t>
            </a:r>
            <a:r>
              <a:rPr lang="en-IE" sz="2000" dirty="0" err="1">
                <a:latin typeface="Calibri" pitchFamily="34" charset="0"/>
              </a:rPr>
              <a:t>Thomassen</a:t>
            </a:r>
            <a:r>
              <a:rPr lang="en-IE" sz="2000" dirty="0">
                <a:latin typeface="Calibri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ATC Oil &amp; Gas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BHEL (India)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Combustion Parts Inc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</a:t>
            </a:r>
            <a:r>
              <a:rPr lang="en-IE" sz="2000" dirty="0" err="1">
                <a:latin typeface="Calibri" pitchFamily="34" charset="0"/>
              </a:rPr>
              <a:t>Corrtech</a:t>
            </a:r>
            <a:endParaRPr lang="en-IE" sz="2000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Chromalloy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Dresser Rand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DEWA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Eiffel Industries (France)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GDF SUEZ 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GECOL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H-Int</a:t>
            </a:r>
          </a:p>
          <a:p>
            <a:pPr>
              <a:buFont typeface="Arial" pitchFamily="34" charset="0"/>
              <a:buChar char="•"/>
            </a:pPr>
            <a:endParaRPr lang="en-IE" sz="2000" dirty="0">
              <a:latin typeface="Calibri" pitchFamily="34" charset="0"/>
            </a:endParaRPr>
          </a:p>
          <a:p>
            <a:endParaRPr lang="en-IE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978244" y="908720"/>
            <a:ext cx="4165756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Maintenance Partners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Masood John Brown (UAE)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Mitsubishi (Japan)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NDPHC  (Nigeria) 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Nigeria </a:t>
            </a:r>
            <a:r>
              <a:rPr lang="en-IE" sz="2000" dirty="0" err="1">
                <a:latin typeface="Calibri" pitchFamily="34" charset="0"/>
              </a:rPr>
              <a:t>Agip</a:t>
            </a:r>
            <a:r>
              <a:rPr lang="en-IE" sz="2000" dirty="0">
                <a:latin typeface="Calibri" pitchFamily="34" charset="0"/>
              </a:rPr>
              <a:t> Oil Company (NAOC)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National Thermal Power Corporation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Petroleum Development Oman 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</a:t>
            </a:r>
            <a:r>
              <a:rPr lang="en-IE" sz="2000" dirty="0" err="1">
                <a:latin typeface="Calibri" pitchFamily="34" charset="0"/>
              </a:rPr>
              <a:t>ProEnergy</a:t>
            </a:r>
            <a:endParaRPr lang="en-IE" sz="2000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Reliance  (India)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SEWA (UAE)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Standard Aero 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</a:t>
            </a:r>
            <a:r>
              <a:rPr lang="en-IE" sz="2000" dirty="0" err="1">
                <a:latin typeface="Calibri" pitchFamily="34" charset="0"/>
              </a:rPr>
              <a:t>Sulzer</a:t>
            </a:r>
            <a:endParaRPr lang="en-IE" sz="2000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2000" dirty="0" err="1">
                <a:latin typeface="Calibri" pitchFamily="34" charset="0"/>
              </a:rPr>
              <a:t>Thomassen</a:t>
            </a:r>
            <a:r>
              <a:rPr lang="en-IE" sz="2000" dirty="0">
                <a:latin typeface="Calibri" pitchFamily="34" charset="0"/>
              </a:rPr>
              <a:t> Middle East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Turbine &amp; Parts Solutions Inc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</a:t>
            </a:r>
            <a:r>
              <a:rPr lang="en-IE" sz="2000" dirty="0" err="1">
                <a:latin typeface="Calibri" pitchFamily="34" charset="0"/>
              </a:rPr>
              <a:t>Turbocare</a:t>
            </a:r>
            <a:endParaRPr lang="en-IE" sz="2000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Wabash Power</a:t>
            </a: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</a:t>
            </a:r>
            <a:r>
              <a:rPr lang="en-IE" sz="2000" dirty="0" err="1">
                <a:latin typeface="Calibri" pitchFamily="34" charset="0"/>
              </a:rPr>
              <a:t>Wamar</a:t>
            </a:r>
            <a:endParaRPr lang="en-IE" sz="2000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2000" dirty="0">
                <a:latin typeface="Calibri" pitchFamily="34" charset="0"/>
              </a:rPr>
              <a:t> Wood Group GTS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Our Partner in Generator and Compressor Rehabilitation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5656" y="2132856"/>
            <a:ext cx="6624736" cy="371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19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Maintenance Partners Shop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1844824"/>
            <a:ext cx="5486399" cy="38240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41976" y="2420888"/>
            <a:ext cx="2902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/>
              <a:t>Capabilities include reverse engineering of obsolete parts and design improvement where required</a:t>
            </a:r>
          </a:p>
        </p:txBody>
      </p:sp>
    </p:spTree>
    <p:extLst>
      <p:ext uri="{BB962C8B-B14F-4D97-AF65-F5344CB8AC3E}">
        <p14:creationId xmlns:p14="http://schemas.microsoft.com/office/powerpoint/2010/main" val="971999267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7BB5493DA02A4BA2B34C62E95D950C" ma:contentTypeVersion="12" ma:contentTypeDescription="Create a new document." ma:contentTypeScope="" ma:versionID="85d78468c131ff7d9f2f6f8dcc927e0c">
  <xsd:schema xmlns:xsd="http://www.w3.org/2001/XMLSchema" xmlns:xs="http://www.w3.org/2001/XMLSchema" xmlns:p="http://schemas.microsoft.com/office/2006/metadata/properties" xmlns:ns2="57936437-f315-43c7-878d-cdb3a3f2dba6" xmlns:ns3="d1ced734-0d72-4a2e-81a7-1ceba287a742" targetNamespace="http://schemas.microsoft.com/office/2006/metadata/properties" ma:root="true" ma:fieldsID="7a920742e80eb2b3754ed5de27bb9b50" ns2:_="" ns3:_="">
    <xsd:import namespace="57936437-f315-43c7-878d-cdb3a3f2dba6"/>
    <xsd:import namespace="d1ced734-0d72-4a2e-81a7-1ceba287a7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936437-f315-43c7-878d-cdb3a3f2db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e0aedea-3123-498c-890c-0b3a4c50d93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ced734-0d72-4a2e-81a7-1ceba287a74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f5a2807-da10-4955-a3ed-9aa08973375e}" ma:internalName="TaxCatchAll" ma:showField="CatchAllData" ma:web="d1ced734-0d72-4a2e-81a7-1ceba287a7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7936437-f315-43c7-878d-cdb3a3f2dba6">
      <Terms xmlns="http://schemas.microsoft.com/office/infopath/2007/PartnerControls"/>
    </lcf76f155ced4ddcb4097134ff3c332f>
    <TaxCatchAll xmlns="d1ced734-0d72-4a2e-81a7-1ceba287a742" xsi:nil="true"/>
  </documentManagement>
</p:properties>
</file>

<file path=customXml/itemProps1.xml><?xml version="1.0" encoding="utf-8"?>
<ds:datastoreItem xmlns:ds="http://schemas.openxmlformats.org/officeDocument/2006/customXml" ds:itemID="{DC9026B0-ED21-46A8-8DAB-5904AFDD58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411075-57D1-4768-8356-07A802E812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7936437-f315-43c7-878d-cdb3a3f2dba6"/>
    <ds:schemaRef ds:uri="d1ced734-0d72-4a2e-81a7-1ceba287a74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54380FC-8BFC-4065-B906-DF5F290ABF0C}">
  <ds:schemaRefs>
    <ds:schemaRef ds:uri="d1ced734-0d72-4a2e-81a7-1ceba287a742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57936437-f315-43c7-878d-cdb3a3f2dba6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1504</Words>
  <Application>Microsoft Office PowerPoint</Application>
  <PresentationFormat>On-screen Show (4:3)</PresentationFormat>
  <Paragraphs>239</Paragraphs>
  <Slides>30</Slides>
  <Notes>0</Notes>
  <HiddenSlides>1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Arial Narrow</vt:lpstr>
      <vt:lpstr>Calibri</vt:lpstr>
      <vt:lpstr>Tahoma</vt:lpstr>
      <vt:lpstr>Blank Presentation</vt:lpstr>
      <vt:lpstr>Acrobat Document</vt:lpstr>
      <vt:lpstr>  Full Circle 360 Turbine   Solutions Limited  </vt:lpstr>
      <vt:lpstr>    Full Circle 360 Turbine Solutions  Limited   </vt:lpstr>
      <vt:lpstr>Statute of the Company</vt:lpstr>
      <vt:lpstr> 360 Turbines Vision Statement</vt:lpstr>
      <vt:lpstr>360 Turbines: Company Leadership</vt:lpstr>
      <vt:lpstr>360 Turbines: Company Affiliates</vt:lpstr>
      <vt:lpstr>360 Turbines; Clients </vt:lpstr>
      <vt:lpstr>Our Partner in Generator and Compressor Rehabilitation</vt:lpstr>
      <vt:lpstr>Maintenance Partners Shop</vt:lpstr>
      <vt:lpstr>Maintenance Partners Rotor Repair/Overhaul</vt:lpstr>
      <vt:lpstr>Maintenance Partners Balancing Capability</vt:lpstr>
      <vt:lpstr>360 Turbines: Company Activities</vt:lpstr>
      <vt:lpstr>      Reciprocating Power Solutions</vt:lpstr>
      <vt:lpstr>Power Solutions</vt:lpstr>
      <vt:lpstr>Genset Types</vt:lpstr>
      <vt:lpstr>Typical Frame 9E Site Installation</vt:lpstr>
      <vt:lpstr>Provide Complete Power Plant Installation</vt:lpstr>
      <vt:lpstr>360 Turbines</vt:lpstr>
      <vt:lpstr>Supply of Overhaul Services</vt:lpstr>
      <vt:lpstr>Your “One Stop Shop” Power Provider </vt:lpstr>
      <vt:lpstr>Your “One Stop Shop” Power Provider </vt:lpstr>
      <vt:lpstr>LTSA Model </vt:lpstr>
      <vt:lpstr>What we provide</vt:lpstr>
      <vt:lpstr>Temporary Power Solutions</vt:lpstr>
      <vt:lpstr>Hot Section Repair Capability</vt:lpstr>
      <vt:lpstr>Hot Section Repair Capability Contd.</vt:lpstr>
      <vt:lpstr>EXPERIENCE IN AFRICA</vt:lpstr>
      <vt:lpstr>Certificate of Incorporation </vt:lpstr>
      <vt:lpstr>Auditors Reference</vt:lpstr>
      <vt:lpstr>Contacts</vt:lpstr>
    </vt:vector>
  </TitlesOfParts>
  <Company>Paul Mackessey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Mackessey</dc:creator>
  <cp:lastModifiedBy>Miguel Silva</cp:lastModifiedBy>
  <cp:revision>124</cp:revision>
  <dcterms:created xsi:type="dcterms:W3CDTF">2013-12-23T09:28:27Z</dcterms:created>
  <dcterms:modified xsi:type="dcterms:W3CDTF">2025-07-12T00:14:53Z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0x010100CD7BB5493DA02A4BA2B34C62E95D950C</vt:lpwstr>
  </property>
  <property fmtid="{D5CDD505-2E9C-101B-9397-08002B2CF9AE}" pid="3" name="MediaServiceImageTags">
    <vt:lpwstr/>
  </property>
</Properties>
</file>