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4" r:id="rId3"/>
    <p:sldId id="265" r:id="rId4"/>
    <p:sldId id="259" r:id="rId5"/>
    <p:sldId id="266" r:id="rId6"/>
    <p:sldId id="267" r:id="rId7"/>
    <p:sldId id="268" r:id="rId8"/>
    <p:sldId id="271" r:id="rId9"/>
    <p:sldId id="26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27"/>
    <p:restoredTop sz="94590"/>
  </p:normalViewPr>
  <p:slideViewPr>
    <p:cSldViewPr snapToGrid="0" snapToObjects="1">
      <p:cViewPr varScale="1">
        <p:scale>
          <a:sx n="72" d="100"/>
          <a:sy n="72" d="100"/>
        </p:scale>
        <p:origin x="1584" y="4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7/17/25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group of jars of salsa">
            <a:extLst>
              <a:ext uri="{FF2B5EF4-FFF2-40B4-BE49-F238E27FC236}">
                <a16:creationId xmlns:a16="http://schemas.microsoft.com/office/drawing/2014/main" id="{4C24C7E2-746F-584F-B41F-71FB051D75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055" r="2" b="1186"/>
          <a:stretch>
            <a:fillRect/>
          </a:stretch>
        </p:blipFill>
        <p:spPr>
          <a:xfrm>
            <a:off x="2071688" y="10"/>
            <a:ext cx="7072310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542696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2866641" cy="1899912"/>
          </a:xfrm>
        </p:spPr>
        <p:txBody>
          <a:bodyPr>
            <a:normAutofit/>
          </a:bodyPr>
          <a:lstStyle/>
          <a:p>
            <a:r>
              <a:rPr lang="en-US" sz="3200" dirty="0"/>
              <a:t>El Picante – The Story Behind the Spice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2434201"/>
            <a:ext cx="2866641" cy="3742762"/>
          </a:xfrm>
        </p:spPr>
        <p:txBody>
          <a:bodyPr>
            <a:normAutofit/>
          </a:bodyPr>
          <a:lstStyle/>
          <a:p>
            <a:r>
              <a:rPr lang="en-US" sz="1700" dirty="0"/>
              <a:t>Born from a lifelong love of bold, real flavor  </a:t>
            </a:r>
          </a:p>
          <a:p>
            <a:r>
              <a:rPr lang="en-US" sz="1700" dirty="0"/>
              <a:t>Founder Scot Reinke’s vision: Authentic, Tex-Mex salsa done right  </a:t>
            </a:r>
          </a:p>
          <a:p>
            <a:r>
              <a:rPr lang="en-US" sz="1700" dirty="0"/>
              <a:t>Handcrafted in Texas using small-batch methods  </a:t>
            </a:r>
          </a:p>
          <a:p>
            <a:r>
              <a:rPr lang="en-US" sz="1700" dirty="0"/>
              <a:t>Family-owned and operated with pride  </a:t>
            </a:r>
          </a:p>
          <a:p>
            <a:r>
              <a:rPr lang="en-US" sz="1700" dirty="0"/>
              <a:t>Clean ingredients, deep flavor — no shortcuts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2912" y="5097788"/>
            <a:ext cx="2471738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 algn="ctr">
              <a:defRPr sz="1600" b="1"/>
            </a:pPr>
            <a:r>
              <a:rPr dirty="0"/>
              <a:t>Mild–Medium Heat</a:t>
            </a:r>
          </a:p>
          <a:p>
            <a:pPr algn="ctr">
              <a:defRPr sz="1400"/>
            </a:pPr>
            <a:r>
              <a:rPr dirty="0"/>
              <a:t>Balanced tomato, poblano, jalapeño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2912" y="6163643"/>
            <a:ext cx="2471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i="1"/>
            </a:pPr>
            <a:r>
              <a:rPr sz="1400" dirty="0"/>
              <a:t>Shelf-stable, clean label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43290" y="5083500"/>
            <a:ext cx="2283142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 algn="ctr">
              <a:defRPr sz="1600" b="1"/>
            </a:pPr>
            <a:r>
              <a:rPr dirty="0"/>
              <a:t>Hot &amp; </a:t>
            </a:r>
            <a:r>
              <a:rPr lang="en-US" dirty="0"/>
              <a:t>Bold</a:t>
            </a:r>
            <a:endParaRPr dirty="0"/>
          </a:p>
          <a:p>
            <a:pPr algn="ctr">
              <a:defRPr sz="1400"/>
            </a:pPr>
            <a:r>
              <a:rPr lang="en-US" dirty="0"/>
              <a:t>Intense serrano heat layered with bright habanero flavor </a:t>
            </a:r>
            <a:endParaRPr dirty="0"/>
          </a:p>
        </p:txBody>
      </p:sp>
      <p:sp>
        <p:nvSpPr>
          <p:cNvPr id="10" name="TextBox 9"/>
          <p:cNvSpPr txBox="1"/>
          <p:nvPr/>
        </p:nvSpPr>
        <p:spPr>
          <a:xfrm>
            <a:off x="3414702" y="6177926"/>
            <a:ext cx="24117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i="1"/>
            </a:pPr>
            <a:r>
              <a:rPr sz="1400" dirty="0"/>
              <a:t>Shelf-stable, clean label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362" y="5097784"/>
            <a:ext cx="2251710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dirty="0"/>
          </a:p>
          <a:p>
            <a:pPr algn="ctr">
              <a:defRPr sz="1600" b="1"/>
            </a:pPr>
            <a:r>
              <a:rPr dirty="0"/>
              <a:t>Tangy &amp; Fresh</a:t>
            </a:r>
          </a:p>
          <a:p>
            <a:pPr algn="ctr">
              <a:defRPr sz="1400"/>
            </a:pPr>
            <a:r>
              <a:rPr lang="en-US" dirty="0"/>
              <a:t>Tomatillo</a:t>
            </a:r>
            <a:r>
              <a:rPr dirty="0"/>
              <a:t>, jalapeño, bell pepper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9362" y="6177928"/>
            <a:ext cx="22517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i="1"/>
            </a:pPr>
            <a:r>
              <a:rPr sz="1400" dirty="0"/>
              <a:t>Shelf-stable, clean label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BA3E2F7-1625-8690-ED5A-A0F4DFA1AB2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8650" y="365125"/>
            <a:ext cx="8058150" cy="104644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El Picante Product Line 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Bold Flavor in Every Jar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EFF9658-9B7E-F83A-7291-F8769CF4E9E0}"/>
              </a:ext>
            </a:extLst>
          </p:cNvPr>
          <p:cNvSpPr txBox="1">
            <a:spLocks/>
          </p:cNvSpPr>
          <p:nvPr/>
        </p:nvSpPr>
        <p:spPr>
          <a:xfrm>
            <a:off x="758563" y="1505313"/>
            <a:ext cx="2100262" cy="189991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/>
              <a:t>All Natural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8918F4D-63F3-A430-B1BD-0A6BCB82FC66}"/>
              </a:ext>
            </a:extLst>
          </p:cNvPr>
          <p:cNvSpPr txBox="1">
            <a:spLocks/>
          </p:cNvSpPr>
          <p:nvPr/>
        </p:nvSpPr>
        <p:spPr>
          <a:xfrm>
            <a:off x="3558788" y="1528760"/>
            <a:ext cx="2100262" cy="189991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/>
              <a:t>Habanero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3F1EE09-040D-FD63-2B78-ED1F1A398768}"/>
              </a:ext>
            </a:extLst>
          </p:cNvPr>
          <p:cNvSpPr txBox="1">
            <a:spLocks/>
          </p:cNvSpPr>
          <p:nvPr/>
        </p:nvSpPr>
        <p:spPr>
          <a:xfrm>
            <a:off x="6455526" y="1517172"/>
            <a:ext cx="2100262" cy="189991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/>
              <a:t>Verde</a:t>
            </a:r>
          </a:p>
        </p:txBody>
      </p:sp>
      <p:pic>
        <p:nvPicPr>
          <p:cNvPr id="20" name="Picture 19" descr="A jar of salsa with a yellow label">
            <a:extLst>
              <a:ext uri="{FF2B5EF4-FFF2-40B4-BE49-F238E27FC236}">
                <a16:creationId xmlns:a16="http://schemas.microsoft.com/office/drawing/2014/main" id="{D899EA3B-6530-4EA7-DB33-9E9DE4C4B7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75" y="1993644"/>
            <a:ext cx="2471739" cy="3104140"/>
          </a:xfrm>
          <a:prstGeom prst="rect">
            <a:avLst/>
          </a:prstGeom>
        </p:spPr>
      </p:pic>
      <p:pic>
        <p:nvPicPr>
          <p:cNvPr id="22" name="Picture 21" descr="A jar of salsa on a white background">
            <a:extLst>
              <a:ext uri="{FF2B5EF4-FFF2-40B4-BE49-F238E27FC236}">
                <a16:creationId xmlns:a16="http://schemas.microsoft.com/office/drawing/2014/main" id="{E5849C20-74E5-ED7F-ECB7-3C02A39F60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290" y="2063551"/>
            <a:ext cx="2100262" cy="3186026"/>
          </a:xfrm>
          <a:prstGeom prst="rect">
            <a:avLst/>
          </a:prstGeom>
        </p:spPr>
      </p:pic>
      <p:pic>
        <p:nvPicPr>
          <p:cNvPr id="24" name="Picture 23" descr="A jar of salsa with a green label">
            <a:extLst>
              <a:ext uri="{FF2B5EF4-FFF2-40B4-BE49-F238E27FC236}">
                <a16:creationId xmlns:a16="http://schemas.microsoft.com/office/drawing/2014/main" id="{0832DC1F-9AF3-BCB7-2EBA-334C8A6DCF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9098" y="2092127"/>
            <a:ext cx="2140942" cy="318602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jar of salsa on a white background">
            <a:extLst>
              <a:ext uri="{FF2B5EF4-FFF2-40B4-BE49-F238E27FC236}">
                <a16:creationId xmlns:a16="http://schemas.microsoft.com/office/drawing/2014/main" id="{62517083-032C-441E-3067-7BBFCEF416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417" y="1347889"/>
            <a:ext cx="3210315" cy="4869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2351BF1-F6DC-6B12-DDED-163C9E465D1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8650" y="365125"/>
            <a:ext cx="8058150" cy="73525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Packaging and Shelf Life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C660716-DFCB-5854-2324-CA89F33414C5}"/>
              </a:ext>
            </a:extLst>
          </p:cNvPr>
          <p:cNvSpPr txBox="1">
            <a:spLocks/>
          </p:cNvSpPr>
          <p:nvPr/>
        </p:nvSpPr>
        <p:spPr>
          <a:xfrm>
            <a:off x="4596215" y="1566297"/>
            <a:ext cx="3726375" cy="374276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Jar Size: 16 oz (glass jar with tamper-evident lid)</a:t>
            </a:r>
          </a:p>
          <a:p>
            <a:r>
              <a:rPr lang="en-US" sz="2000" dirty="0"/>
              <a:t>Case Pack: 6 jars per case</a:t>
            </a:r>
          </a:p>
          <a:p>
            <a:r>
              <a:rPr lang="en-US" sz="2000" dirty="0"/>
              <a:t>Shelf Life:   12-18 months (ambient storage)</a:t>
            </a:r>
          </a:p>
          <a:p>
            <a:r>
              <a:rPr lang="en-US" sz="2000" dirty="0"/>
              <a:t>Case Dimensions: 10” L x 8” W x 4.5” H</a:t>
            </a:r>
          </a:p>
          <a:p>
            <a:r>
              <a:rPr lang="en-US" sz="2000" dirty="0"/>
              <a:t>UPC Codes: Unique per variety</a:t>
            </a:r>
          </a:p>
          <a:p>
            <a:endParaRPr lang="en-US" sz="2000" dirty="0"/>
          </a:p>
        </p:txBody>
      </p:sp>
      <p:pic>
        <p:nvPicPr>
          <p:cNvPr id="9" name="Picture 8" descr="A close-up of a bar code">
            <a:extLst>
              <a:ext uri="{FF2B5EF4-FFF2-40B4-BE49-F238E27FC236}">
                <a16:creationId xmlns:a16="http://schemas.microsoft.com/office/drawing/2014/main" id="{0D80AD39-1305-84DB-A33F-4FA5CD3DE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5740" y="4685766"/>
            <a:ext cx="1384300" cy="9271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F98D7A1-B085-92EE-57EB-E320C984D2C7}"/>
              </a:ext>
            </a:extLst>
          </p:cNvPr>
          <p:cNvSpPr txBox="1"/>
          <p:nvPr/>
        </p:nvSpPr>
        <p:spPr>
          <a:xfrm>
            <a:off x="7325741" y="5816079"/>
            <a:ext cx="1384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/>
            </a:pPr>
            <a:r>
              <a:rPr lang="en-US" dirty="0"/>
              <a:t>Verde</a:t>
            </a:r>
          </a:p>
        </p:txBody>
      </p:sp>
      <p:pic>
        <p:nvPicPr>
          <p:cNvPr id="13" name="Picture 12" descr="A close-up of a bar code&#10;&#10;AI-generated content may be incorrect.">
            <a:extLst>
              <a:ext uri="{FF2B5EF4-FFF2-40B4-BE49-F238E27FC236}">
                <a16:creationId xmlns:a16="http://schemas.microsoft.com/office/drawing/2014/main" id="{8BD8C24B-D1D2-5B5A-5772-544B78BF9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7131" y="4685766"/>
            <a:ext cx="1384300" cy="9271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F6B7E3B-A913-7CFA-D78B-4C542F11365A}"/>
              </a:ext>
            </a:extLst>
          </p:cNvPr>
          <p:cNvSpPr txBox="1"/>
          <p:nvPr/>
        </p:nvSpPr>
        <p:spPr>
          <a:xfrm>
            <a:off x="5819826" y="5813499"/>
            <a:ext cx="1384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/>
            </a:pPr>
            <a:r>
              <a:rPr lang="en-US" dirty="0"/>
              <a:t>All Natural</a:t>
            </a:r>
          </a:p>
        </p:txBody>
      </p:sp>
      <p:pic>
        <p:nvPicPr>
          <p:cNvPr id="16" name="Picture 15" descr="A close-up of a bar code&#10;&#10;AI-generated content may be incorrect.">
            <a:extLst>
              <a:ext uri="{FF2B5EF4-FFF2-40B4-BE49-F238E27FC236}">
                <a16:creationId xmlns:a16="http://schemas.microsoft.com/office/drawing/2014/main" id="{6FE482AA-5AC9-5F0E-1FE0-4AB6307103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5190" y="4685766"/>
            <a:ext cx="1384300" cy="9271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1896AB1-C7AA-0638-E449-B9461426DA9B}"/>
              </a:ext>
            </a:extLst>
          </p:cNvPr>
          <p:cNvSpPr txBox="1"/>
          <p:nvPr/>
        </p:nvSpPr>
        <p:spPr>
          <a:xfrm>
            <a:off x="4282916" y="5810919"/>
            <a:ext cx="13843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/>
            </a:pPr>
            <a:r>
              <a:rPr lang="en-US" dirty="0"/>
              <a:t>Habanero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874FAC1-4568-A786-7142-C642A5573B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360550"/>
              </p:ext>
            </p:extLst>
          </p:nvPr>
        </p:nvGraphicFramePr>
        <p:xfrm>
          <a:off x="604434" y="2921793"/>
          <a:ext cx="7177657" cy="9954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4573">
                  <a:extLst>
                    <a:ext uri="{9D8B030D-6E8A-4147-A177-3AD203B41FA5}">
                      <a16:colId xmlns:a16="http://schemas.microsoft.com/office/drawing/2014/main" val="3958437107"/>
                    </a:ext>
                  </a:extLst>
                </a:gridCol>
                <a:gridCol w="1439962">
                  <a:extLst>
                    <a:ext uri="{9D8B030D-6E8A-4147-A177-3AD203B41FA5}">
                      <a16:colId xmlns:a16="http://schemas.microsoft.com/office/drawing/2014/main" val="1456892954"/>
                    </a:ext>
                  </a:extLst>
                </a:gridCol>
                <a:gridCol w="1255351">
                  <a:extLst>
                    <a:ext uri="{9D8B030D-6E8A-4147-A177-3AD203B41FA5}">
                      <a16:colId xmlns:a16="http://schemas.microsoft.com/office/drawing/2014/main" val="4235091721"/>
                    </a:ext>
                  </a:extLst>
                </a:gridCol>
                <a:gridCol w="2857771">
                  <a:extLst>
                    <a:ext uri="{9D8B030D-6E8A-4147-A177-3AD203B41FA5}">
                      <a16:colId xmlns:a16="http://schemas.microsoft.com/office/drawing/2014/main" val="25825364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Product Flavor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>
                          <a:effectLst/>
                        </a:rPr>
                        <a:t>Case Size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>
                          <a:effectLst/>
                        </a:rPr>
                        <a:t>MSRP (Per Jar)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buNone/>
                      </a:pPr>
                      <a:r>
                        <a:rPr lang="en-US" sz="1400">
                          <a:effectLst/>
                        </a:rPr>
                        <a:t>Wholesale Price (Delivered)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997657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All Natural (Medium)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>
                          <a:effectLst/>
                        </a:rPr>
                        <a:t>6 × 16 oz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>
                          <a:effectLst/>
                        </a:rPr>
                        <a:t>$4.49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$18.84    ($18.24 Pickup)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4880204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Habanero (Hot)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6 × 16 oz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>
                          <a:effectLst/>
                        </a:rPr>
                        <a:t>$4.49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$18.84    ($18.24 Pickup)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524990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Verde (Mild)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6 × 16 oz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$4.49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buNone/>
                      </a:pPr>
                      <a:r>
                        <a:rPr lang="en-US" sz="1400" dirty="0">
                          <a:effectLst/>
                        </a:rPr>
                        <a:t>$18.84    ($18.24 Pickup)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59712321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66D309D7-8FAA-73F4-66DB-268B82C43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434" y="1387504"/>
            <a:ext cx="7371750" cy="1359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2696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Times New Roman" panose="02020603050405020304" pitchFamily="18" charset="0"/>
              </a:rPr>
              <a:t>Retail Pricing Tiers:</a:t>
            </a:r>
            <a:endParaRPr kumimoji="0" lang="en-US" altLang="en-US" sz="1600" b="1" i="0" u="none" strike="noStrike" cap="none" normalizeH="0" baseline="0" dirty="0">
              <a:ln>
                <a:noFill/>
              </a:ln>
              <a:solidFill>
                <a:srgbClr val="4F81BD"/>
              </a:solidFill>
              <a:effectLst/>
              <a:latin typeface="Calibri" panose="020F0502020204030204" pitchFamily="34" charset="0"/>
              <a:ea typeface="MS Gothic" panose="020B06090702050802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El Picante delivers clean-label, bold-flavored salsa that stands out on the shelf—without compromising retailer margins. Each product is packed in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6-jar cases (16 oz jars)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and priced to offer strong value and solid profitability.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22AEC942-1805-8507-117E-B312B17DE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080" y="4173133"/>
            <a:ext cx="6981986" cy="1851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2696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• </a:t>
            </a: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1–10 cases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: $18.84 per case</a:t>
            </a:r>
            <a:br>
              <a:rPr lang="en-US" altLang="en-US" sz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altLang="en-US" sz="1600" dirty="0">
                <a:latin typeface="Arial" panose="020B0604020202020204" pitchFamily="34" charset="0"/>
                <a:ea typeface="Times New Roman" panose="02020603050405020304" pitchFamily="18" charset="0"/>
              </a:rPr>
              <a:t>• </a:t>
            </a:r>
            <a:r>
              <a:rPr lang="en-US" altLang="en-US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11–50 cases</a:t>
            </a:r>
            <a:r>
              <a:rPr lang="en-US" altLang="en-US" sz="1600" dirty="0">
                <a:latin typeface="Arial" panose="020B0604020202020204" pitchFamily="34" charset="0"/>
                <a:ea typeface="Times New Roman" panose="02020603050405020304" pitchFamily="18" charset="0"/>
              </a:rPr>
              <a:t>: $18.28 per case (3% discount)</a:t>
            </a:r>
            <a:br>
              <a:rPr lang="en-US" altLang="en-US" sz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altLang="en-US" sz="1600" dirty="0">
                <a:latin typeface="Arial" panose="020B0604020202020204" pitchFamily="34" charset="0"/>
                <a:ea typeface="Times New Roman" panose="02020603050405020304" pitchFamily="18" charset="0"/>
              </a:rPr>
              <a:t>• </a:t>
            </a:r>
            <a:r>
              <a:rPr lang="en-US" altLang="en-US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51+ cases</a:t>
            </a:r>
            <a:r>
              <a:rPr lang="en-US" altLang="en-US" sz="1600" dirty="0">
                <a:latin typeface="Arial" panose="020B0604020202020204" pitchFamily="34" charset="0"/>
                <a:ea typeface="Times New Roman" panose="02020603050405020304" pitchFamily="18" charset="0"/>
              </a:rPr>
              <a:t>: $17.90 per case (5% discount)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16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b="1" dirty="0">
                <a:latin typeface="Arial" panose="020B0604020202020204" pitchFamily="34" charset="0"/>
                <a:ea typeface="Times New Roman" panose="02020603050405020304" pitchFamily="18" charset="0"/>
              </a:rPr>
              <a:t>Estimated Retail Margin:</a:t>
            </a:r>
            <a:r>
              <a:rPr lang="en-US" altLang="en-US" sz="1600" dirty="0">
                <a:latin typeface="Arial" panose="020B0604020202020204" pitchFamily="34" charset="0"/>
                <a:ea typeface="Times New Roman" panose="02020603050405020304" pitchFamily="18" charset="0"/>
              </a:rPr>
              <a:t> ~30% at $4.49 MSRP</a:t>
            </a:r>
            <a:br>
              <a:rPr lang="en-US" altLang="en-US" sz="16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altLang="en-US" sz="1600" dirty="0">
                <a:latin typeface="Arial" panose="020B0604020202020204" pitchFamily="34" charset="0"/>
                <a:ea typeface="Times New Roman" panose="02020603050405020304" pitchFamily="18" charset="0"/>
              </a:rPr>
              <a:t>El Picante is competitively priced to move, with premium positioning that supports confident shelf placement and repeat purchase velocity.”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B0BC58F-5BD7-90EB-260C-C27C844D67A9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8650" y="365125"/>
            <a:ext cx="8058150" cy="73525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Pricing and Order Information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8BEBDF-C9B8-1018-2E2F-20F90C1D03A8}"/>
              </a:ext>
            </a:extLst>
          </p:cNvPr>
          <p:cNvSpPr txBox="1">
            <a:spLocks/>
          </p:cNvSpPr>
          <p:nvPr/>
        </p:nvSpPr>
        <p:spPr>
          <a:xfrm>
            <a:off x="5110579" y="1926333"/>
            <a:ext cx="3726375" cy="304856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Coming soon to North Texas</a:t>
            </a:r>
          </a:p>
          <a:p>
            <a:r>
              <a:rPr lang="en-US" sz="2000" dirty="0"/>
              <a:t>Co-packer: Waco Bottling Company (Texas-based)</a:t>
            </a:r>
          </a:p>
          <a:p>
            <a:r>
              <a:rPr lang="en-US" sz="2000" dirty="0"/>
              <a:t>Delivery: Freight terms available state-wide</a:t>
            </a:r>
          </a:p>
          <a:p>
            <a:r>
              <a:rPr lang="en-US" sz="2000" dirty="0"/>
              <a:t>Inventory: Ready to support 4,000+ units per batch</a:t>
            </a:r>
          </a:p>
          <a:p>
            <a:r>
              <a:rPr lang="en-US" sz="2000" dirty="0"/>
              <a:t>Reorders:  Triggered when 2-month supply runs low</a:t>
            </a:r>
          </a:p>
          <a:p>
            <a:endParaRPr lang="en-US" sz="2000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B9AFB64-FF48-2163-BB8E-8BC8FB101F9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85793" y="436563"/>
            <a:ext cx="8058150" cy="73525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Distribution and Availability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08BDFFC-0BFC-AEDE-5EBA-0A495C184852}"/>
              </a:ext>
            </a:extLst>
          </p:cNvPr>
          <p:cNvGrpSpPr/>
          <p:nvPr/>
        </p:nvGrpSpPr>
        <p:grpSpPr>
          <a:xfrm>
            <a:off x="585793" y="2285999"/>
            <a:ext cx="4283597" cy="2843213"/>
            <a:chOff x="500063" y="2286000"/>
            <a:chExt cx="3726375" cy="2328864"/>
          </a:xfrm>
        </p:grpSpPr>
        <p:pic>
          <p:nvPicPr>
            <p:cNvPr id="6" name="Picture 5" descr="An orange map of texas with white text&#10;&#10;AI-generated content may be incorrect.">
              <a:extLst>
                <a:ext uri="{FF2B5EF4-FFF2-40B4-BE49-F238E27FC236}">
                  <a16:creationId xmlns:a16="http://schemas.microsoft.com/office/drawing/2014/main" id="{45298707-0F9D-85A9-2F6E-274CFC661F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0063" y="2286000"/>
              <a:ext cx="3726375" cy="2328864"/>
            </a:xfrm>
            <a:prstGeom prst="rect">
              <a:avLst/>
            </a:prstGeom>
          </p:spPr>
        </p:pic>
        <p:pic>
          <p:nvPicPr>
            <p:cNvPr id="12" name="Picture 11" descr="A red star with a black background&#10;&#10;AI-generated content may be incorrect.">
              <a:extLst>
                <a:ext uri="{FF2B5EF4-FFF2-40B4-BE49-F238E27FC236}">
                  <a16:creationId xmlns:a16="http://schemas.microsoft.com/office/drawing/2014/main" id="{51D0148A-164A-9EF8-63EC-DF66A2E14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 flipV="1">
              <a:off x="2643703" y="3300736"/>
              <a:ext cx="258141" cy="256527"/>
            </a:xfrm>
            <a:prstGeom prst="rect">
              <a:avLst/>
            </a:prstGeom>
          </p:spPr>
        </p:pic>
        <p:pic>
          <p:nvPicPr>
            <p:cNvPr id="13" name="Picture 12" descr="A red star with a black background&#10;&#10;AI-generated content may be incorrect.">
              <a:extLst>
                <a:ext uri="{FF2B5EF4-FFF2-40B4-BE49-F238E27FC236}">
                  <a16:creationId xmlns:a16="http://schemas.microsoft.com/office/drawing/2014/main" id="{7788981B-D5BA-15CF-17B5-08FE57F93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 flipV="1">
              <a:off x="2904990" y="3638282"/>
              <a:ext cx="258141" cy="256527"/>
            </a:xfrm>
            <a:prstGeom prst="rect">
              <a:avLst/>
            </a:prstGeom>
          </p:spPr>
        </p:pic>
        <p:pic>
          <p:nvPicPr>
            <p:cNvPr id="14" name="Picture 13" descr="A red star with a black background&#10;&#10;AI-generated content may be incorrect.">
              <a:extLst>
                <a:ext uri="{FF2B5EF4-FFF2-40B4-BE49-F238E27FC236}">
                  <a16:creationId xmlns:a16="http://schemas.microsoft.com/office/drawing/2014/main" id="{9C227A7E-CF58-E165-2310-A7B62E5068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 flipV="1">
              <a:off x="2385562" y="3638282"/>
              <a:ext cx="258141" cy="25652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43124" y="1114416"/>
            <a:ext cx="7372350" cy="5029200"/>
          </a:xfrm>
          <a:prstGeom prst="rect">
            <a:avLst/>
          </a:prstGeom>
          <a:noFill/>
        </p:spPr>
        <p:txBody>
          <a:bodyPr/>
          <a:lstStyle/>
          <a:p>
            <a:endParaRPr sz="1600" dirty="0"/>
          </a:p>
          <a:p>
            <a:pPr>
              <a:defRPr sz="1400"/>
            </a:pPr>
            <a:r>
              <a:rPr sz="2000" b="1" dirty="0">
                <a:solidFill>
                  <a:srgbClr val="C00000"/>
                </a:solidFill>
              </a:rPr>
              <a:t>Demo Schedule &amp; Budget</a:t>
            </a:r>
          </a:p>
          <a:p>
            <a:pPr lvl="1">
              <a:defRPr sz="1400"/>
            </a:pPr>
            <a:r>
              <a:rPr sz="1600" dirty="0"/>
              <a:t>• In-store sampling rollout begins Fall 2025</a:t>
            </a:r>
          </a:p>
          <a:p>
            <a:pPr lvl="1">
              <a:defRPr sz="1400"/>
            </a:pPr>
            <a:r>
              <a:rPr sz="1600" dirty="0"/>
              <a:t>• Targeting top-performing locations for weekend demos</a:t>
            </a:r>
          </a:p>
          <a:p>
            <a:pPr lvl="1">
              <a:defRPr sz="1400"/>
            </a:pPr>
            <a:r>
              <a:rPr sz="1600" dirty="0"/>
              <a:t>• Budget: $</a:t>
            </a:r>
            <a:r>
              <a:rPr lang="en-US" sz="1600" dirty="0"/>
              <a:t>3,50</a:t>
            </a:r>
            <a:r>
              <a:rPr sz="1600" dirty="0"/>
              <a:t>0 allocated over first 6 months</a:t>
            </a:r>
          </a:p>
          <a:p>
            <a:pPr>
              <a:defRPr sz="1400"/>
            </a:pPr>
            <a:endParaRPr sz="1600" dirty="0"/>
          </a:p>
          <a:p>
            <a:pPr>
              <a:defRPr sz="1400"/>
            </a:pPr>
            <a:r>
              <a:rPr sz="2000" b="1" dirty="0">
                <a:solidFill>
                  <a:srgbClr val="C00000"/>
                </a:solidFill>
              </a:rPr>
              <a:t>Local Marketing Campaigns</a:t>
            </a:r>
          </a:p>
          <a:p>
            <a:pPr lvl="1">
              <a:defRPr sz="1400"/>
            </a:pPr>
            <a:r>
              <a:rPr sz="1600" dirty="0"/>
              <a:t>• Social media campaigns with geo-targeted ads (DFW focus)</a:t>
            </a:r>
          </a:p>
          <a:p>
            <a:pPr lvl="1">
              <a:defRPr sz="1400"/>
            </a:pPr>
            <a:r>
              <a:rPr sz="1600" dirty="0"/>
              <a:t>• Paid influencer partnerships with local food accounts</a:t>
            </a:r>
          </a:p>
          <a:p>
            <a:pPr lvl="1">
              <a:defRPr sz="1400"/>
            </a:pPr>
            <a:r>
              <a:rPr sz="1600" dirty="0"/>
              <a:t>• Branded content: Reels, unboxing, taste test videos</a:t>
            </a:r>
          </a:p>
          <a:p>
            <a:pPr>
              <a:defRPr sz="1400"/>
            </a:pPr>
            <a:endParaRPr sz="1600" dirty="0"/>
          </a:p>
          <a:p>
            <a:pPr>
              <a:defRPr sz="1400"/>
            </a:pPr>
            <a:r>
              <a:rPr sz="2000" b="1" dirty="0">
                <a:solidFill>
                  <a:srgbClr val="C00000"/>
                </a:solidFill>
              </a:rPr>
              <a:t>In-Store Promo Support</a:t>
            </a:r>
          </a:p>
          <a:p>
            <a:pPr lvl="1">
              <a:defRPr sz="1400"/>
            </a:pPr>
            <a:r>
              <a:rPr sz="1600" dirty="0"/>
              <a:t>• Branded shelf signage and limited-time coupons</a:t>
            </a:r>
          </a:p>
          <a:p>
            <a:pPr lvl="1">
              <a:defRPr sz="1400"/>
            </a:pPr>
            <a:r>
              <a:rPr sz="1600" dirty="0"/>
              <a:t>• El Picante table tents and “Try Me” displays</a:t>
            </a:r>
          </a:p>
          <a:p>
            <a:pPr lvl="1">
              <a:defRPr sz="1400"/>
            </a:pPr>
            <a:r>
              <a:rPr sz="1600" dirty="0"/>
              <a:t>• Retail-hosted tasting events &amp; product education</a:t>
            </a:r>
          </a:p>
          <a:p>
            <a:pPr>
              <a:defRPr sz="1400"/>
            </a:pPr>
            <a:endParaRPr sz="1600" dirty="0"/>
          </a:p>
          <a:p>
            <a:pPr>
              <a:defRPr sz="1400"/>
            </a:pPr>
            <a:r>
              <a:rPr sz="2000" b="1" dirty="0">
                <a:solidFill>
                  <a:srgbClr val="C00000"/>
                </a:solidFill>
              </a:rPr>
              <a:t>Food Blogger Partnerships &amp; Giveaways</a:t>
            </a:r>
          </a:p>
          <a:p>
            <a:pPr lvl="1">
              <a:defRPr sz="1400"/>
            </a:pPr>
            <a:r>
              <a:rPr sz="1600" dirty="0"/>
              <a:t>• Collaborations with top regional food bloggers</a:t>
            </a:r>
          </a:p>
          <a:p>
            <a:pPr lvl="1">
              <a:defRPr sz="1400"/>
            </a:pPr>
            <a:r>
              <a:rPr sz="1600" dirty="0"/>
              <a:t>• Monthly giveaways (Instagram, Facebook)</a:t>
            </a:r>
          </a:p>
          <a:p>
            <a:pPr lvl="1">
              <a:defRPr sz="1400"/>
            </a:pPr>
            <a:r>
              <a:rPr sz="1600" dirty="0"/>
              <a:t>• Cross-promotion with local foodie pages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79C4CD-E488-82D6-A531-907888F5D816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8650" y="365125"/>
            <a:ext cx="8058150" cy="73525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Marketing and Promotion Plan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3D7F8F-2694-89F1-EE4F-BAFA18732A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B5BCCE3-4FB9-9F53-55E4-ECBCA6612532}"/>
              </a:ext>
            </a:extLst>
          </p:cNvPr>
          <p:cNvSpPr txBox="1"/>
          <p:nvPr/>
        </p:nvSpPr>
        <p:spPr>
          <a:xfrm>
            <a:off x="2043124" y="1114416"/>
            <a:ext cx="7372350" cy="5029200"/>
          </a:xfrm>
          <a:prstGeom prst="rect">
            <a:avLst/>
          </a:prstGeom>
          <a:noFill/>
        </p:spPr>
        <p:txBody>
          <a:bodyPr/>
          <a:lstStyle/>
          <a:p>
            <a:endParaRPr sz="1600" dirty="0"/>
          </a:p>
          <a:p>
            <a:pPr>
              <a:defRPr sz="1400"/>
            </a:pPr>
            <a:r>
              <a:rPr lang="en-US" sz="2000" b="1" dirty="0">
                <a:solidFill>
                  <a:srgbClr val="C00000"/>
                </a:solidFill>
              </a:rPr>
              <a:t>Instagram Engagement</a:t>
            </a:r>
            <a:endParaRPr sz="2000" b="1" dirty="0">
              <a:solidFill>
                <a:srgbClr val="C00000"/>
              </a:solidFill>
            </a:endParaRPr>
          </a:p>
          <a:p>
            <a:pPr lvl="1">
              <a:defRPr sz="1400"/>
            </a:pPr>
            <a:r>
              <a:rPr sz="1600" dirty="0"/>
              <a:t>• </a:t>
            </a:r>
            <a:r>
              <a:rPr lang="en-US" sz="1600" dirty="0"/>
              <a:t>Handle @</a:t>
            </a:r>
            <a:r>
              <a:rPr lang="en-US" sz="1600" dirty="0" err="1"/>
              <a:t>elpicantesalsa</a:t>
            </a:r>
            <a:endParaRPr sz="1600" dirty="0"/>
          </a:p>
          <a:p>
            <a:pPr lvl="1">
              <a:defRPr sz="1400"/>
            </a:pPr>
            <a:r>
              <a:rPr sz="1600" dirty="0"/>
              <a:t>• </a:t>
            </a:r>
            <a:r>
              <a:rPr lang="en-US" sz="1600" dirty="0"/>
              <a:t>Growing following with high engagement on reels &amp; stories</a:t>
            </a:r>
            <a:endParaRPr sz="1600" dirty="0"/>
          </a:p>
          <a:p>
            <a:pPr>
              <a:defRPr sz="1400"/>
            </a:pPr>
            <a:endParaRPr sz="1600" dirty="0"/>
          </a:p>
          <a:p>
            <a:pPr>
              <a:defRPr sz="1400"/>
            </a:pPr>
            <a:r>
              <a:rPr lang="en-US" sz="2000" b="1" dirty="0">
                <a:solidFill>
                  <a:srgbClr val="C00000"/>
                </a:solidFill>
              </a:rPr>
              <a:t>Giveaways and Instagram Mentions</a:t>
            </a:r>
            <a:endParaRPr sz="2000" b="1" dirty="0">
              <a:solidFill>
                <a:srgbClr val="C00000"/>
              </a:solidFill>
            </a:endParaRPr>
          </a:p>
          <a:p>
            <a:pPr lvl="1">
              <a:defRPr sz="1400"/>
            </a:pPr>
            <a:r>
              <a:rPr lang="en-US" sz="1600" dirty="0"/>
              <a:t>• Collaborative giveaways with local food bloggers</a:t>
            </a:r>
          </a:p>
          <a:p>
            <a:pPr lvl="1">
              <a:defRPr sz="1400"/>
            </a:pPr>
            <a:r>
              <a:rPr lang="en-US" sz="1600" dirty="0"/>
              <a:t>• Tagged by DFW influencers with 10K–130K followers</a:t>
            </a:r>
          </a:p>
          <a:p>
            <a:pPr lvl="1">
              <a:defRPr sz="1400"/>
            </a:pPr>
            <a:r>
              <a:rPr lang="en-US" sz="1600" dirty="0"/>
              <a:t>• Shared by foodie accounts and loyal customers</a:t>
            </a:r>
          </a:p>
          <a:p>
            <a:pPr>
              <a:defRPr sz="1400"/>
            </a:pPr>
            <a:endParaRPr sz="1600" dirty="0"/>
          </a:p>
          <a:p>
            <a:pPr>
              <a:defRPr sz="1400"/>
            </a:pPr>
            <a:r>
              <a:rPr lang="en-US" sz="2000" b="1" dirty="0">
                <a:solidFill>
                  <a:srgbClr val="C00000"/>
                </a:solidFill>
              </a:rPr>
              <a:t>Consumer Feedback</a:t>
            </a:r>
          </a:p>
          <a:p>
            <a:pPr lvl="1">
              <a:defRPr sz="1400"/>
            </a:pPr>
            <a:r>
              <a:rPr lang="en-US" sz="1600" dirty="0"/>
              <a:t>• Blind taste testing earned 4.2 out of 5 stars</a:t>
            </a:r>
            <a:br>
              <a:rPr lang="en-US" sz="1600" dirty="0"/>
            </a:br>
            <a:r>
              <a:rPr lang="en-US" sz="1600" dirty="0"/>
              <a:t>• 80% of participants said they would buy El Picante at retail</a:t>
            </a:r>
          </a:p>
          <a:p>
            <a:pPr lvl="1">
              <a:defRPr sz="1400"/>
            </a:pPr>
            <a:endParaRPr lang="en-US" sz="1600" dirty="0"/>
          </a:p>
          <a:p>
            <a:pPr>
              <a:defRPr sz="1400"/>
            </a:pPr>
            <a:r>
              <a:rPr lang="en-US" sz="2000" b="1" dirty="0">
                <a:solidFill>
                  <a:srgbClr val="C00000"/>
                </a:solidFill>
              </a:rPr>
              <a:t>Early Recognition</a:t>
            </a:r>
            <a:br>
              <a:rPr lang="en-US" sz="1600" dirty="0"/>
            </a:br>
            <a:r>
              <a:rPr lang="en-US" sz="1600" dirty="0"/>
              <a:t>	• Featured in multiple DFW foodie stories and comments </a:t>
            </a:r>
          </a:p>
          <a:p>
            <a:pPr>
              <a:defRPr sz="1400"/>
            </a:pPr>
            <a:r>
              <a:rPr lang="en-US" sz="1600" dirty="0"/>
              <a:t>	• Building grassroots support through local collaborations</a:t>
            </a:r>
          </a:p>
          <a:p>
            <a:pPr>
              <a:defRPr sz="1400"/>
            </a:pPr>
            <a:endParaRPr lang="en-US" sz="1600" dirty="0"/>
          </a:p>
          <a:p>
            <a:pPr lvl="1">
              <a:defRPr sz="1400"/>
            </a:pPr>
            <a:endParaRPr lang="en-US" sz="1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950629-3825-74DC-9C61-20D786897BF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8650" y="365125"/>
            <a:ext cx="8058150" cy="73525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Social Proof and Brand Momentum</a:t>
            </a:r>
          </a:p>
        </p:txBody>
      </p:sp>
    </p:spTree>
    <p:extLst>
      <p:ext uri="{BB962C8B-B14F-4D97-AF65-F5344CB8AC3E}">
        <p14:creationId xmlns:p14="http://schemas.microsoft.com/office/powerpoint/2010/main" val="37252132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ragonai-fe441d17-7b7c-419e-9f51-cfeac42050a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452251"/>
            <a:ext cx="2679539" cy="32537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07128" y="1452251"/>
            <a:ext cx="5179671" cy="4614252"/>
          </a:xfrm>
          <a:prstGeom prst="rect">
            <a:avLst/>
          </a:prstGeom>
          <a:noFill/>
        </p:spPr>
        <p:txBody>
          <a:bodyPr/>
          <a:lstStyle/>
          <a:p>
            <a:endParaRPr dirty="0"/>
          </a:p>
          <a:p>
            <a:pPr>
              <a:spcAft>
                <a:spcPts val="1000"/>
              </a:spcAft>
            </a:pPr>
            <a:r>
              <a:rPr b="1" dirty="0">
                <a:solidFill>
                  <a:srgbClr val="C00000"/>
                </a:solidFill>
              </a:rPr>
              <a:t>Scot Reinke, Founder &amp; CEO</a:t>
            </a:r>
            <a:endParaRPr lang="en-US" b="1" dirty="0">
              <a:solidFill>
                <a:srgbClr val="C00000"/>
              </a:solidFill>
            </a:endParaRPr>
          </a:p>
          <a:p>
            <a:pPr>
              <a:spcAft>
                <a:spcPts val="1000"/>
              </a:spcAft>
              <a:defRPr sz="1400"/>
            </a:pPr>
            <a:r>
              <a:rPr sz="1600" dirty="0"/>
              <a:t>With a background in senior corporate leadership and a lifelong love for bold flavors, Scot launched El Picante to bring small-batch, high-quality salsa to local Texas shelves. His hands-on approach—from recipe testing to retailer relationships—reflects his passion for the product and the people who enjoy it.</a:t>
            </a:r>
          </a:p>
          <a:p>
            <a:pPr>
              <a:spcAft>
                <a:spcPts val="1000"/>
              </a:spcAft>
            </a:pPr>
            <a:r>
              <a:rPr b="1" dirty="0">
                <a:solidFill>
                  <a:srgbClr val="C00000"/>
                </a:solidFill>
              </a:rPr>
              <a:t>Mission Statement</a:t>
            </a:r>
          </a:p>
          <a:p>
            <a:pPr>
              <a:spcAft>
                <a:spcPts val="1000"/>
              </a:spcAft>
              <a:defRPr sz="1400"/>
            </a:pPr>
            <a:r>
              <a:rPr sz="1600" dirty="0"/>
              <a:t>At El Picante, our mission is to deliver bold, honest flavor using real ingredients and no shortcuts. We believe great salsa should taste homemade, feel authentic, and bring people together—one jar at a time.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8F463C5-52A3-E3CE-47A3-21553D16AE8F}"/>
              </a:ext>
            </a:extLst>
          </p:cNvPr>
          <p:cNvSpPr txBox="1">
            <a:spLocks/>
          </p:cNvSpPr>
          <p:nvPr/>
        </p:nvSpPr>
        <p:spPr>
          <a:xfrm>
            <a:off x="628650" y="365125"/>
            <a:ext cx="8058150" cy="73525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sz="3200" dirty="0"/>
              <a:t>The Founder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7D248-4CC3-52C0-2EA7-8896A51ED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0E40FAF-2A5D-509C-97B3-D75187C90341}"/>
              </a:ext>
            </a:extLst>
          </p:cNvPr>
          <p:cNvSpPr txBox="1"/>
          <p:nvPr/>
        </p:nvSpPr>
        <p:spPr>
          <a:xfrm>
            <a:off x="2043124" y="1114416"/>
            <a:ext cx="7372350" cy="4043372"/>
          </a:xfrm>
          <a:prstGeom prst="rect">
            <a:avLst/>
          </a:prstGeom>
          <a:noFill/>
        </p:spPr>
        <p:txBody>
          <a:bodyPr/>
          <a:lstStyle/>
          <a:p>
            <a:endParaRPr sz="1600" dirty="0"/>
          </a:p>
          <a:p>
            <a:pPr>
              <a:defRPr sz="1400"/>
            </a:pPr>
            <a:r>
              <a:rPr lang="en-US" sz="2000" b="1" dirty="0">
                <a:solidFill>
                  <a:srgbClr val="C00000"/>
                </a:solidFill>
              </a:rPr>
              <a:t>Why El Picante Belongs on Your Shelf</a:t>
            </a:r>
          </a:p>
          <a:p>
            <a:pPr lvl="1">
              <a:defRPr sz="1400"/>
            </a:pPr>
            <a:r>
              <a:rPr lang="en-US" sz="1600" dirty="0"/>
              <a:t>• Bold, authentic Tex-Mex flavor that stands out</a:t>
            </a:r>
          </a:p>
          <a:p>
            <a:pPr lvl="1">
              <a:defRPr sz="1400"/>
            </a:pPr>
            <a:r>
              <a:rPr lang="en-US" sz="1600" dirty="0"/>
              <a:t>• Clean-label, shelf-stable, and competitively priced</a:t>
            </a:r>
          </a:p>
          <a:p>
            <a:pPr lvl="1">
              <a:defRPr sz="1400"/>
            </a:pPr>
            <a:r>
              <a:rPr lang="en-US" sz="1600" dirty="0"/>
              <a:t>• Aligned with growing demand for premium local brands</a:t>
            </a:r>
          </a:p>
          <a:p>
            <a:pPr>
              <a:defRPr sz="1400"/>
            </a:pPr>
            <a:endParaRPr sz="1600" dirty="0"/>
          </a:p>
          <a:p>
            <a:pPr>
              <a:defRPr sz="1400"/>
            </a:pPr>
            <a:r>
              <a:rPr lang="en-US" sz="2000" b="1" dirty="0">
                <a:solidFill>
                  <a:srgbClr val="C00000"/>
                </a:solidFill>
              </a:rPr>
              <a:t>What We Bring to the Table</a:t>
            </a:r>
          </a:p>
          <a:p>
            <a:pPr lvl="1">
              <a:defRPr sz="1400"/>
            </a:pPr>
            <a:r>
              <a:rPr lang="en-US" sz="1600" dirty="0"/>
              <a:t>• Reliable inventory and responsive service</a:t>
            </a:r>
          </a:p>
          <a:p>
            <a:pPr lvl="1">
              <a:defRPr sz="1400"/>
            </a:pPr>
            <a:r>
              <a:rPr lang="en-US" sz="1600" dirty="0"/>
              <a:t>• Demo support, marketing partnerships, and flexibility</a:t>
            </a:r>
          </a:p>
          <a:p>
            <a:pPr lvl="1">
              <a:defRPr sz="1400"/>
            </a:pPr>
            <a:r>
              <a:rPr lang="en-US" sz="1600" dirty="0"/>
              <a:t>• Focused on building long-term retail relationships</a:t>
            </a:r>
          </a:p>
          <a:p>
            <a:pPr>
              <a:defRPr sz="1400"/>
            </a:pPr>
            <a:endParaRPr sz="1600" dirty="0"/>
          </a:p>
          <a:p>
            <a:pPr>
              <a:defRPr sz="1400"/>
            </a:pPr>
            <a:r>
              <a:rPr lang="en-US" sz="2000" b="1" dirty="0">
                <a:solidFill>
                  <a:srgbClr val="C00000"/>
                </a:solidFill>
              </a:rPr>
              <a:t>Ready to Get Started?</a:t>
            </a:r>
          </a:p>
          <a:p>
            <a:pPr lvl="1">
              <a:defRPr sz="1400"/>
            </a:pPr>
            <a:r>
              <a:rPr lang="en-US" sz="1600" dirty="0"/>
              <a:t>• Contact: Scot Reinke | </a:t>
            </a:r>
            <a:r>
              <a:rPr lang="en-US" sz="1600" dirty="0" err="1"/>
              <a:t>sreinke@summit-food.com</a:t>
            </a:r>
            <a:endParaRPr lang="en-US" sz="1600" dirty="0"/>
          </a:p>
          <a:p>
            <a:pPr lvl="1">
              <a:defRPr sz="1400"/>
            </a:pPr>
            <a:r>
              <a:rPr lang="en-US" sz="1600" dirty="0"/>
              <a:t>• Website: </a:t>
            </a:r>
            <a:r>
              <a:rPr lang="en-US" sz="1600" dirty="0" err="1"/>
              <a:t>www.elpicantesalsa.com</a:t>
            </a:r>
            <a:endParaRPr lang="en-US" sz="1600" dirty="0"/>
          </a:p>
          <a:p>
            <a:pPr lvl="1">
              <a:defRPr sz="1400"/>
            </a:pPr>
            <a:r>
              <a:rPr lang="en-US" sz="1600" dirty="0"/>
              <a:t>• Scan the QR code for our website</a:t>
            </a:r>
          </a:p>
          <a:p>
            <a:pPr>
              <a:defRPr sz="1400"/>
            </a:pPr>
            <a:endParaRPr lang="en-US" sz="1600" dirty="0"/>
          </a:p>
          <a:p>
            <a:pPr lvl="1">
              <a:defRPr sz="1400"/>
            </a:pPr>
            <a:endParaRPr lang="en-US" sz="16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F9DD14-7A26-8176-9A1B-929CA041A56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8650" y="365125"/>
            <a:ext cx="8058150" cy="73525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Let’s Work Together</a:t>
            </a:r>
          </a:p>
        </p:txBody>
      </p:sp>
      <p:pic>
        <p:nvPicPr>
          <p:cNvPr id="5" name="Picture 4" descr="A qr code on a white background">
            <a:extLst>
              <a:ext uri="{FF2B5EF4-FFF2-40B4-BE49-F238E27FC236}">
                <a16:creationId xmlns:a16="http://schemas.microsoft.com/office/drawing/2014/main" id="{1248578E-C449-BD62-999F-8476A15008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0331" y="5171824"/>
            <a:ext cx="1303337" cy="130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37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800</Words>
  <Application>Microsoft Macintosh PowerPoint</Application>
  <PresentationFormat>On-screen Show (4:3)</PresentationFormat>
  <Paragraphs>119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El Picante – The Story Behind the Spice</vt:lpstr>
      <vt:lpstr>El Picante Product Line   Bold Flavor in Every Jar</vt:lpstr>
      <vt:lpstr>Packaging and Shelf Life</vt:lpstr>
      <vt:lpstr>Pricing and Order Information</vt:lpstr>
      <vt:lpstr>Distribution and Availability</vt:lpstr>
      <vt:lpstr>Marketing and Promotion Plan</vt:lpstr>
      <vt:lpstr>Social Proof and Brand Momentum</vt:lpstr>
      <vt:lpstr>PowerPoint Presentation</vt:lpstr>
      <vt:lpstr>Let’s Work Together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Scot Reinke</cp:lastModifiedBy>
  <cp:revision>31</cp:revision>
  <dcterms:created xsi:type="dcterms:W3CDTF">2013-01-27T09:14:16Z</dcterms:created>
  <dcterms:modified xsi:type="dcterms:W3CDTF">2025-07-17T23:33:29Z</dcterms:modified>
  <cp:category/>
</cp:coreProperties>
</file>