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3" autoAdjust="0"/>
    <p:restoredTop sz="94660"/>
  </p:normalViewPr>
  <p:slideViewPr>
    <p:cSldViewPr snapToGrid="0">
      <p:cViewPr varScale="1">
        <p:scale>
          <a:sx n="58" d="100"/>
          <a:sy n="58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090F0-D4DF-2D95-0839-EDC7EF0B0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E95514-9480-18D4-270F-86030ECEED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66871-F142-D682-C793-8E0ADD314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D3A05-6864-01B3-9B9A-FAA10FA82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A94FB-7EC3-B761-3915-8C29516BC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07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47897-D71A-47AA-2725-6934A5462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87C023-95A6-E273-35FD-80D63E78E2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369ED-8837-E7A0-D561-C9122677F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8DA7A-3372-F1D5-59B2-1BD257DB0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CDE9B-69ED-4026-42D6-2E66B000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579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F31549-8994-B084-D837-8BA0609975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11D8AA-1BE8-A235-AFC5-4A96EA8E9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FFD03-D028-B72B-86FC-7EE6671D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EE27F-18A9-973F-7B02-89B4BB07D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FBFBC4-3CB2-789E-37AB-E00BBE480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3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74DC2-5F69-9C87-644A-9DB8CDFFA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C611A-82F4-A6B7-1481-F12E365B6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80192-5221-4C3D-E6DC-D23D2F6B2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DBE8F-0C8E-2C76-E08D-FF9E5F1CC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B6D1-F8B4-6D03-A4B8-B023B1B2B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088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CCEFF-7F77-04DC-B933-A96242B7D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E1B6A1-CDED-024C-0D4F-DD659EE71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DD2A9-B008-C036-F225-1DF3E3D39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A11A2-BFF9-B1AB-7EDB-2B57DD7CD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8024A-9165-35E7-697F-1C12FD172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109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C9B68-2F4E-9C1E-CA86-4C8C4B9C8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0E801B-2EF0-901B-B24F-DC17FA2016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691B85-EA0F-8807-2BAF-F37D610362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D30B9-6D42-068D-08C4-76A32B30C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22779-8884-F626-F914-DF50F31BC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C86F2A-E682-C235-2592-6454E181A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6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2374F-2429-CF70-DEB9-B24C22E43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82C79-6A13-1D4D-E1BC-A7C29BFEF0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259060-E6DB-2BAC-3522-C87DACF958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9269CB-7490-EC3E-0DFE-A600940837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C0444B-6A41-4C92-2332-DD88381140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FCB125-5B33-F41E-50B2-F278FD775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E78B5-55A6-0388-812C-23CAE8911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810069-1688-C29D-344F-0FC063865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464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9F1A2-AF66-9257-00CE-76C7C8BB9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A8629-BB3A-778F-D8AB-FD084125F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9D8A38-27DD-15B5-1A33-A8D0C3B0C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095FF9-A05E-87D1-4AB7-E142FAE41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306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C653CA-6A5F-2B33-822A-91E9F0DD3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676E4E-E1A5-ED15-592C-47AB60A78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0F6640-1021-D938-F464-310630EAF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89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3F52E-AF7A-86BC-65C0-EF917A48B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A9224F-99F6-CB0A-F7A7-0503336F5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A112D-7893-8B24-A4E7-3EC155BA4A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EA56F8-77ED-CF7C-77A7-9CA31A853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3FE1B-B0A0-B38A-EFD6-7F75812A9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6DF473-7344-E1AF-13E7-2BBB24FD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054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6E680-9970-4BA1-9F9A-01D0B2AC1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3C6467-7890-8E66-B7EA-324A2F4C6F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6E1077-4857-1FAC-7CBA-3FE71EBAC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849CF-9CE6-D3E2-1C1C-6DB920135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5117B7-367B-A00B-1F5F-4D5C2D78F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17AC14-394D-ECEA-7F4D-F4397B9B0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5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EF0FE6-9D8C-58BD-A527-5EED0E223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EA999-AAB9-33CB-3FDD-A2112E4E1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45E33-6F0C-E823-3FC2-49C41CE390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CBF987-EA85-4574-8C1B-9FDA62318994}" type="datetimeFigureOut">
              <a:rPr lang="en-US" smtClean="0"/>
              <a:t>5/3/2025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0064A-ACDA-C934-2B1E-68FB92B3E0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0A164-06D1-D1C1-7143-BA082C7917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9BC85A-BD32-4170-BF43-5726B14BE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66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rawing on a piece of paper&#10;&#10;AI-generated content may be incorrect.">
            <a:extLst>
              <a:ext uri="{FF2B5EF4-FFF2-40B4-BE49-F238E27FC236}">
                <a16:creationId xmlns:a16="http://schemas.microsoft.com/office/drawing/2014/main" id="{801F4599-A3A9-9EC7-878A-52EFD401B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0432" y="1250689"/>
            <a:ext cx="5812968" cy="4356623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FCBCFE2E-72F2-7B92-76F4-8382A33198A5}"/>
              </a:ext>
            </a:extLst>
          </p:cNvPr>
          <p:cNvSpPr/>
          <p:nvPr/>
        </p:nvSpPr>
        <p:spPr>
          <a:xfrm>
            <a:off x="8146082" y="2031375"/>
            <a:ext cx="3187314" cy="2706880"/>
          </a:xfrm>
          <a:prstGeom prst="wedgeRoundRectCallout">
            <a:avLst>
              <a:gd name="adj1" fmla="val -157763"/>
              <a:gd name="adj2" fmla="val -493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u="sng" dirty="0">
                <a:solidFill>
                  <a:schemeClr val="tx1"/>
                </a:solidFill>
              </a:rPr>
              <a:t>Concept:</a:t>
            </a:r>
          </a:p>
          <a:p>
            <a:r>
              <a:rPr lang="en-US" sz="1600" dirty="0">
                <a:solidFill>
                  <a:schemeClr val="tx1"/>
                </a:solidFill>
              </a:rPr>
              <a:t>A venture capitalist gets to float away into the Cloud of Happy LPs unless the VC is held back by the “ball and chain”  or “zombie” </a:t>
            </a:r>
            <a:r>
              <a:rPr lang="en-US" sz="1600">
                <a:solidFill>
                  <a:schemeClr val="tx1"/>
                </a:solidFill>
              </a:rPr>
              <a:t>representing a long-term</a:t>
            </a:r>
            <a:r>
              <a:rPr lang="en-US" sz="1600" dirty="0">
                <a:solidFill>
                  <a:schemeClr val="tx1"/>
                </a:solidFill>
              </a:rPr>
              <a:t>, long-held portfolio company. The imagery is designed to communicate that our firm can set them free.</a:t>
            </a:r>
            <a:endParaRPr 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6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EE81C-CA2A-991C-0F47-52E4B9DF5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rawing on a piece of paper&#10;&#10;AI-generated content may be incorrect.">
            <a:extLst>
              <a:ext uri="{FF2B5EF4-FFF2-40B4-BE49-F238E27FC236}">
                <a16:creationId xmlns:a16="http://schemas.microsoft.com/office/drawing/2014/main" id="{EA817C69-7306-C85E-1A67-3D634F155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029" y="1250689"/>
            <a:ext cx="5812968" cy="4356623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AA27ABFF-A02E-B097-85AA-589E6859E759}"/>
              </a:ext>
            </a:extLst>
          </p:cNvPr>
          <p:cNvSpPr/>
          <p:nvPr/>
        </p:nvSpPr>
        <p:spPr>
          <a:xfrm>
            <a:off x="5298177" y="2876552"/>
            <a:ext cx="2351314" cy="1313063"/>
          </a:xfrm>
          <a:prstGeom prst="wedgeRoundRectCallout">
            <a:avLst>
              <a:gd name="adj1" fmla="val -145591"/>
              <a:gd name="adj2" fmla="val -3018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“Spark Capital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A prominent multi-stage VC firm”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(On the T-Shirt)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6F0A5C01-B8C8-AA03-9F1D-A3352C1875ED}"/>
              </a:ext>
            </a:extLst>
          </p:cNvPr>
          <p:cNvSpPr/>
          <p:nvPr/>
        </p:nvSpPr>
        <p:spPr>
          <a:xfrm>
            <a:off x="5648520" y="1458688"/>
            <a:ext cx="2351314" cy="963385"/>
          </a:xfrm>
          <a:prstGeom prst="wedgeRoundRectCallout">
            <a:avLst>
              <a:gd name="adj1" fmla="val -101752"/>
              <a:gd name="adj2" fmla="val -6057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Encircled Logos for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Twitter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Slack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Oculus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E1390397-DAB5-67A1-608B-9A72DCFC2E74}"/>
              </a:ext>
            </a:extLst>
          </p:cNvPr>
          <p:cNvSpPr/>
          <p:nvPr/>
        </p:nvSpPr>
        <p:spPr>
          <a:xfrm>
            <a:off x="7944693" y="522516"/>
            <a:ext cx="2351314" cy="481693"/>
          </a:xfrm>
          <a:prstGeom prst="wedgeRoundRectCallout">
            <a:avLst>
              <a:gd name="adj1" fmla="val -212763"/>
              <a:gd name="adj2" fmla="val 4987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Cloud of Happy LPs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A285A001-7167-0A34-09DD-66A160F25C3B}"/>
              </a:ext>
            </a:extLst>
          </p:cNvPr>
          <p:cNvSpPr/>
          <p:nvPr/>
        </p:nvSpPr>
        <p:spPr>
          <a:xfrm>
            <a:off x="8275726" y="3839937"/>
            <a:ext cx="3187314" cy="1430332"/>
          </a:xfrm>
          <a:prstGeom prst="wedgeRoundRectCallout">
            <a:avLst>
              <a:gd name="adj1" fmla="val -198970"/>
              <a:gd name="adj2" fmla="val -1278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A ball and chain #1 (broken)  with a circle with the “Menara Networks” logo. As if the chain were broken, giving the person the ability to float to the clouds 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23171BDB-3ABE-CAF4-269C-5F360094E406}"/>
              </a:ext>
            </a:extLst>
          </p:cNvPr>
          <p:cNvSpPr/>
          <p:nvPr/>
        </p:nvSpPr>
        <p:spPr>
          <a:xfrm>
            <a:off x="5648520" y="6193973"/>
            <a:ext cx="3187314" cy="494160"/>
          </a:xfrm>
          <a:prstGeom prst="wedgeRoundRectCallout">
            <a:avLst>
              <a:gd name="adj1" fmla="val -136376"/>
              <a:gd name="adj2" fmla="val -39266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A ball and chain #2 (attached)  with an empty </a:t>
            </a:r>
            <a:r>
              <a:rPr lang="en-US" sz="1600" dirty="0" err="1">
                <a:solidFill>
                  <a:schemeClr val="tx1"/>
                </a:solidFill>
              </a:rPr>
              <a:t>cicle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6EE616D-A510-DB84-E831-B9370D2A1C4E}"/>
              </a:ext>
            </a:extLst>
          </p:cNvPr>
          <p:cNvSpPr/>
          <p:nvPr/>
        </p:nvSpPr>
        <p:spPr>
          <a:xfrm>
            <a:off x="6682069" y="5485041"/>
            <a:ext cx="3187314" cy="494160"/>
          </a:xfrm>
          <a:prstGeom prst="wedgeRoundRectCallout">
            <a:avLst>
              <a:gd name="adj1" fmla="val -142114"/>
              <a:gd name="adj2" fmla="val -24462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The Alden Advisors Rising Logo between the 2 parts of the chain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EAC4B793-C0A1-2AC5-7D5D-992C6460D90D}"/>
              </a:ext>
            </a:extLst>
          </p:cNvPr>
          <p:cNvSpPr/>
          <p:nvPr/>
        </p:nvSpPr>
        <p:spPr>
          <a:xfrm>
            <a:off x="8835834" y="1967594"/>
            <a:ext cx="2351314" cy="963385"/>
          </a:xfrm>
          <a:prstGeom prst="wedgeRoundRectCallout">
            <a:avLst>
              <a:gd name="adj1" fmla="val -294076"/>
              <a:gd name="adj2" fmla="val 2571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Versions:</a:t>
            </a:r>
          </a:p>
          <a:p>
            <a:r>
              <a:rPr lang="en-US" sz="1600" dirty="0">
                <a:solidFill>
                  <a:schemeClr val="tx1"/>
                </a:solidFill>
              </a:rPr>
              <a:t>1 male, 1 female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0BD9C2-C132-69A2-75FF-73ACD666C761}"/>
              </a:ext>
            </a:extLst>
          </p:cNvPr>
          <p:cNvSpPr txBox="1"/>
          <p:nvPr/>
        </p:nvSpPr>
        <p:spPr>
          <a:xfrm>
            <a:off x="5298177" y="123078"/>
            <a:ext cx="241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Version Ball and Chain</a:t>
            </a:r>
          </a:p>
        </p:txBody>
      </p:sp>
    </p:spTree>
    <p:extLst>
      <p:ext uri="{BB962C8B-B14F-4D97-AF65-F5344CB8AC3E}">
        <p14:creationId xmlns:p14="http://schemas.microsoft.com/office/powerpoint/2010/main" val="3807275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grey logo&#10;&#10;AI-generated content may be incorrect.">
            <a:extLst>
              <a:ext uri="{FF2B5EF4-FFF2-40B4-BE49-F238E27FC236}">
                <a16:creationId xmlns:a16="http://schemas.microsoft.com/office/drawing/2014/main" id="{3000A7D0-65A7-6BDF-8B06-61F6BAB9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31" y="1123527"/>
            <a:ext cx="1841920" cy="4604800"/>
          </a:xfrm>
          <a:prstGeom prst="rect">
            <a:avLst/>
          </a:prstGeom>
        </p:spPr>
      </p:pic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Night Of The Living Dead Stock Photos ...">
            <a:extLst>
              <a:ext uri="{FF2B5EF4-FFF2-40B4-BE49-F238E27FC236}">
                <a16:creationId xmlns:a16="http://schemas.microsoft.com/office/drawing/2014/main" id="{8CD96D9C-5088-5738-1950-4F4FCC6DC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0676" y="2435470"/>
            <a:ext cx="3537345" cy="198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ack and white picture of a ball chain and a chain&#10;&#10;AI-generated content may be incorrect.">
            <a:extLst>
              <a:ext uri="{FF2B5EF4-FFF2-40B4-BE49-F238E27FC236}">
                <a16:creationId xmlns:a16="http://schemas.microsoft.com/office/drawing/2014/main" id="{54DCE45A-81E2-32C5-0FA5-B1C707877E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9710" y="1667368"/>
            <a:ext cx="4082371" cy="351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27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1E2C-3A0C-DA24-BB56-8832CAD0C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A11BC1-AE7E-770F-F51B-08E8E8BA6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768143">
            <a:off x="6557485" y="3297548"/>
            <a:ext cx="1200318" cy="15813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7E037B-3AE1-300A-6CBE-8E50AEDC1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078" y="2379791"/>
            <a:ext cx="1552792" cy="103837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77BB1BF-F777-0586-6A89-28601BC703A9}"/>
              </a:ext>
            </a:extLst>
          </p:cNvPr>
          <p:cNvGrpSpPr/>
          <p:nvPr/>
        </p:nvGrpSpPr>
        <p:grpSpPr>
          <a:xfrm>
            <a:off x="5215543" y="2649234"/>
            <a:ext cx="1099759" cy="1062398"/>
            <a:chOff x="5155418" y="2390626"/>
            <a:chExt cx="1099759" cy="1062398"/>
          </a:xfrm>
        </p:grpSpPr>
        <p:pic>
          <p:nvPicPr>
            <p:cNvPr id="3" name="Picture 2" descr="A blue and grey logo&#10;&#10;AI-generated content may be incorrect.">
              <a:extLst>
                <a:ext uri="{FF2B5EF4-FFF2-40B4-BE49-F238E27FC236}">
                  <a16:creationId xmlns:a16="http://schemas.microsoft.com/office/drawing/2014/main" id="{267C0D3B-9FA6-1B57-6AEE-947BA99F1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7623" y="2414654"/>
              <a:ext cx="415348" cy="1038370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5AD2672-05E9-8B42-CD11-F926A8799A44}"/>
                </a:ext>
              </a:extLst>
            </p:cNvPr>
            <p:cNvSpPr/>
            <p:nvPr/>
          </p:nvSpPr>
          <p:spPr>
            <a:xfrm>
              <a:off x="5155418" y="2390626"/>
              <a:ext cx="1099759" cy="103837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75D1A7D6-CA59-7A3A-3D61-435E24CF5A7B}"/>
              </a:ext>
            </a:extLst>
          </p:cNvPr>
          <p:cNvSpPr/>
          <p:nvPr/>
        </p:nvSpPr>
        <p:spPr>
          <a:xfrm>
            <a:off x="8178359" y="824085"/>
            <a:ext cx="3187314" cy="1825149"/>
          </a:xfrm>
          <a:prstGeom prst="wedgeRoundRectCallout">
            <a:avLst>
              <a:gd name="adj1" fmla="val -96734"/>
              <a:gd name="adj2" fmla="val 57334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The Alden Advisors Rising Logo between the 2 parts of the chain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(Something like this, but with 100x better design)</a:t>
            </a:r>
          </a:p>
          <a:p>
            <a:endParaRPr 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56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C0D6E-6621-E6F3-83C3-C16EE6AB5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rawing on a piece of paper&#10;&#10;AI-generated content may be incorrect.">
            <a:extLst>
              <a:ext uri="{FF2B5EF4-FFF2-40B4-BE49-F238E27FC236}">
                <a16:creationId xmlns:a16="http://schemas.microsoft.com/office/drawing/2014/main" id="{6D3F026A-8B95-4A85-B822-179A2394F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029" y="1250689"/>
            <a:ext cx="5812968" cy="4356623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D9D7FF50-AC66-4D52-8ED9-88F9AB73965A}"/>
              </a:ext>
            </a:extLst>
          </p:cNvPr>
          <p:cNvSpPr/>
          <p:nvPr/>
        </p:nvSpPr>
        <p:spPr>
          <a:xfrm>
            <a:off x="5298177" y="2876552"/>
            <a:ext cx="2351314" cy="1313063"/>
          </a:xfrm>
          <a:prstGeom prst="wedgeRoundRectCallout">
            <a:avLst>
              <a:gd name="adj1" fmla="val -145591"/>
              <a:gd name="adj2" fmla="val -3018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“Spark Capital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A prominent multi-stage VC firm”</a:t>
            </a:r>
          </a:p>
          <a:p>
            <a:pPr algn="ctr"/>
            <a:endParaRPr lang="en-US" sz="105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(On the T-Shirt)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54187BFD-3D7E-BB1D-0ACB-07E662B23F34}"/>
              </a:ext>
            </a:extLst>
          </p:cNvPr>
          <p:cNvSpPr/>
          <p:nvPr/>
        </p:nvSpPr>
        <p:spPr>
          <a:xfrm>
            <a:off x="5648520" y="1458688"/>
            <a:ext cx="2351314" cy="963385"/>
          </a:xfrm>
          <a:prstGeom prst="wedgeRoundRectCallout">
            <a:avLst>
              <a:gd name="adj1" fmla="val -101752"/>
              <a:gd name="adj2" fmla="val -6057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Encircled Logos for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Twitter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Slack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Oculus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EEDD9DA0-0507-2B11-3359-228508F7E082}"/>
              </a:ext>
            </a:extLst>
          </p:cNvPr>
          <p:cNvSpPr/>
          <p:nvPr/>
        </p:nvSpPr>
        <p:spPr>
          <a:xfrm>
            <a:off x="7944693" y="522516"/>
            <a:ext cx="2351314" cy="481693"/>
          </a:xfrm>
          <a:prstGeom prst="wedgeRoundRectCallout">
            <a:avLst>
              <a:gd name="adj1" fmla="val -212763"/>
              <a:gd name="adj2" fmla="val 4987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Cloud of Happy LPs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8E3BD1A8-F59E-4E19-783A-BA8D2D948BF1}"/>
              </a:ext>
            </a:extLst>
          </p:cNvPr>
          <p:cNvSpPr/>
          <p:nvPr/>
        </p:nvSpPr>
        <p:spPr>
          <a:xfrm>
            <a:off x="8275726" y="3839937"/>
            <a:ext cx="3187314" cy="1430332"/>
          </a:xfrm>
          <a:prstGeom prst="wedgeRoundRectCallout">
            <a:avLst>
              <a:gd name="adj1" fmla="val -198970"/>
              <a:gd name="adj2" fmla="val -1278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Zombie grip #1 (broken)  with a circle with the “Menara Networks” logo. As if the chain were broken, giving the person the ability to float to the clouds 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B7B08AFA-3379-370A-3465-79627B03E352}"/>
              </a:ext>
            </a:extLst>
          </p:cNvPr>
          <p:cNvSpPr/>
          <p:nvPr/>
        </p:nvSpPr>
        <p:spPr>
          <a:xfrm>
            <a:off x="4502343" y="6240762"/>
            <a:ext cx="3187314" cy="494160"/>
          </a:xfrm>
          <a:prstGeom prst="wedgeRoundRectCallout">
            <a:avLst>
              <a:gd name="adj1" fmla="val -98298"/>
              <a:gd name="adj2" fmla="val -38256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Zombie grip #2 (attached)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7D80FD36-C692-E68D-6C9F-B0C67505AD69}"/>
              </a:ext>
            </a:extLst>
          </p:cNvPr>
          <p:cNvSpPr/>
          <p:nvPr/>
        </p:nvSpPr>
        <p:spPr>
          <a:xfrm>
            <a:off x="6682068" y="5485041"/>
            <a:ext cx="4972375" cy="694186"/>
          </a:xfrm>
          <a:prstGeom prst="wedgeRoundRectCallout">
            <a:avLst>
              <a:gd name="adj1" fmla="val -129408"/>
              <a:gd name="adj2" fmla="val -225467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The Alden Advisors Rising Logo somehow used to demonstrate  that AA was responsible for the hand’s release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C20D7E19-438F-FD72-8C0B-BB1726E424EF}"/>
              </a:ext>
            </a:extLst>
          </p:cNvPr>
          <p:cNvSpPr/>
          <p:nvPr/>
        </p:nvSpPr>
        <p:spPr>
          <a:xfrm>
            <a:off x="8835834" y="1967594"/>
            <a:ext cx="2351314" cy="963385"/>
          </a:xfrm>
          <a:prstGeom prst="wedgeRoundRectCallout">
            <a:avLst>
              <a:gd name="adj1" fmla="val -294076"/>
              <a:gd name="adj2" fmla="val 2571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Versions:</a:t>
            </a:r>
          </a:p>
          <a:p>
            <a:r>
              <a:rPr lang="en-US" sz="1600" dirty="0">
                <a:solidFill>
                  <a:schemeClr val="tx1"/>
                </a:solidFill>
              </a:rPr>
              <a:t>1 male, 1 female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31D3EE-946D-26A9-6329-108333878DE1}"/>
              </a:ext>
            </a:extLst>
          </p:cNvPr>
          <p:cNvSpPr txBox="1"/>
          <p:nvPr/>
        </p:nvSpPr>
        <p:spPr>
          <a:xfrm>
            <a:off x="5298177" y="123078"/>
            <a:ext cx="227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Version Zombie hand</a:t>
            </a:r>
          </a:p>
        </p:txBody>
      </p:sp>
    </p:spTree>
    <p:extLst>
      <p:ext uri="{BB962C8B-B14F-4D97-AF65-F5344CB8AC3E}">
        <p14:creationId xmlns:p14="http://schemas.microsoft.com/office/powerpoint/2010/main" val="1211089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3285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267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Derrick REAGINS</dc:creator>
  <cp:lastModifiedBy>Derrick REAGINS</cp:lastModifiedBy>
  <cp:revision>2</cp:revision>
  <dcterms:created xsi:type="dcterms:W3CDTF">2025-05-03T22:51:13Z</dcterms:created>
  <dcterms:modified xsi:type="dcterms:W3CDTF">2025-05-04T00:59:29Z</dcterms:modified>
</cp:coreProperties>
</file>