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143500" cx="9144000"/>
  <p:notesSz cx="6858000" cy="9144000"/>
  <p:embeddedFontLst>
    <p:embeddedFont>
      <p:font typeface="Montserrat SemiBold"/>
      <p:regular r:id="rId42"/>
      <p:bold r:id="rId43"/>
      <p:italic r:id="rId44"/>
      <p:boldItalic r:id="rId45"/>
    </p:embeddedFont>
    <p:embeddedFont>
      <p:font typeface="Raleway"/>
      <p:regular r:id="rId46"/>
      <p:bold r:id="rId47"/>
      <p:italic r:id="rId48"/>
      <p:boldItalic r:id="rId49"/>
    </p:embeddedFont>
    <p:embeddedFont>
      <p:font typeface="Montserrat"/>
      <p:regular r:id="rId50"/>
      <p:bold r:id="rId51"/>
      <p:italic r:id="rId52"/>
      <p:boldItalic r:id="rId53"/>
    </p:embeddedFont>
    <p:embeddedFont>
      <p:font typeface="Montserrat Medium"/>
      <p:regular r:id="rId54"/>
      <p:bold r:id="rId55"/>
      <p:italic r:id="rId56"/>
      <p:boldItalic r:id="rId57"/>
    </p:embeddedFont>
    <p:embeddedFont>
      <p:font typeface="Helvetica Neue"/>
      <p:regular r:id="rId58"/>
      <p:bold r:id="rId59"/>
      <p:italic r:id="rId60"/>
      <p:boldItalic r:id="rId61"/>
    </p:embeddedFont>
    <p:embeddedFont>
      <p:font typeface="Gill Sans"/>
      <p:regular r:id="rId62"/>
      <p:bold r:id="rId6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font" Target="fonts/MontserratSemiBold-regular.fntdata"/><Relationship Id="rId41" Type="http://schemas.openxmlformats.org/officeDocument/2006/relationships/slide" Target="slides/slide35.xml"/><Relationship Id="rId44" Type="http://schemas.openxmlformats.org/officeDocument/2006/relationships/font" Target="fonts/MontserratSemiBold-italic.fntdata"/><Relationship Id="rId43" Type="http://schemas.openxmlformats.org/officeDocument/2006/relationships/font" Target="fonts/MontserratSemiBold-bold.fntdata"/><Relationship Id="rId46" Type="http://schemas.openxmlformats.org/officeDocument/2006/relationships/font" Target="fonts/Raleway-regular.fntdata"/><Relationship Id="rId45" Type="http://schemas.openxmlformats.org/officeDocument/2006/relationships/font" Target="fonts/MontserratSemiBold-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Raleway-italic.fntdata"/><Relationship Id="rId47" Type="http://schemas.openxmlformats.org/officeDocument/2006/relationships/font" Target="fonts/Raleway-bold.fntdata"/><Relationship Id="rId49" Type="http://schemas.openxmlformats.org/officeDocument/2006/relationships/font" Target="fonts/Raleway-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GillSans-regular.fntdata"/><Relationship Id="rId61" Type="http://schemas.openxmlformats.org/officeDocument/2006/relationships/font" Target="fonts/HelveticaNeue-boldItalic.fntdata"/><Relationship Id="rId20" Type="http://schemas.openxmlformats.org/officeDocument/2006/relationships/slide" Target="slides/slide14.xml"/><Relationship Id="rId63" Type="http://schemas.openxmlformats.org/officeDocument/2006/relationships/font" Target="fonts/GillSans-bold.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HelveticaNeue-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bold.fntdata"/><Relationship Id="rId50" Type="http://schemas.openxmlformats.org/officeDocument/2006/relationships/font" Target="fonts/Montserrat-regular.fntdata"/><Relationship Id="rId53" Type="http://schemas.openxmlformats.org/officeDocument/2006/relationships/font" Target="fonts/Montserrat-boldItalic.fntdata"/><Relationship Id="rId52" Type="http://schemas.openxmlformats.org/officeDocument/2006/relationships/font" Target="fonts/Montserrat-italic.fntdata"/><Relationship Id="rId11" Type="http://schemas.openxmlformats.org/officeDocument/2006/relationships/slide" Target="slides/slide5.xml"/><Relationship Id="rId55" Type="http://schemas.openxmlformats.org/officeDocument/2006/relationships/font" Target="fonts/MontserratMedium-bold.fntdata"/><Relationship Id="rId10" Type="http://schemas.openxmlformats.org/officeDocument/2006/relationships/slide" Target="slides/slide4.xml"/><Relationship Id="rId54" Type="http://schemas.openxmlformats.org/officeDocument/2006/relationships/font" Target="fonts/MontserratMedium-regular.fntdata"/><Relationship Id="rId13" Type="http://schemas.openxmlformats.org/officeDocument/2006/relationships/slide" Target="slides/slide7.xml"/><Relationship Id="rId57" Type="http://schemas.openxmlformats.org/officeDocument/2006/relationships/font" Target="fonts/MontserratMedium-boldItalic.fntdata"/><Relationship Id="rId12" Type="http://schemas.openxmlformats.org/officeDocument/2006/relationships/slide" Target="slides/slide6.xml"/><Relationship Id="rId56" Type="http://schemas.openxmlformats.org/officeDocument/2006/relationships/font" Target="fonts/MontserratMedium-italic.fntdata"/><Relationship Id="rId15" Type="http://schemas.openxmlformats.org/officeDocument/2006/relationships/slide" Target="slides/slide9.xml"/><Relationship Id="rId59" Type="http://schemas.openxmlformats.org/officeDocument/2006/relationships/font" Target="fonts/HelveticaNeue-bold.fntdata"/><Relationship Id="rId14" Type="http://schemas.openxmlformats.org/officeDocument/2006/relationships/slide" Target="slides/slide8.xml"/><Relationship Id="rId58" Type="http://schemas.openxmlformats.org/officeDocument/2006/relationships/font" Target="fonts/HelveticaNeue-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2bf7f3ff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2bf7f3ff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2ab292a723_0_1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2ab292a723_0_1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2ab292a723_0_14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2ab292a723_0_14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Our Epoxy Ads System works the same way…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The foundation &amp; prep work is your ads strategy and framework</a:t>
            </a:r>
            <a:endParaRPr/>
          </a:p>
          <a:p>
            <a:pPr indent="-298450" lvl="0" marL="457200" rtl="0" algn="l">
              <a:spcBef>
                <a:spcPts val="0"/>
              </a:spcBef>
              <a:spcAft>
                <a:spcPts val="0"/>
              </a:spcAft>
              <a:buSzPts val="1100"/>
              <a:buAutoNum type="arabicPeriod"/>
            </a:pPr>
            <a:r>
              <a:rPr lang="en"/>
              <a:t>Then getting your offer and targeting is like your base coating that causes everything to stick</a:t>
            </a:r>
            <a:endParaRPr/>
          </a:p>
          <a:p>
            <a:pPr indent="-298450" lvl="0" marL="457200" rtl="0" algn="l">
              <a:spcBef>
                <a:spcPts val="0"/>
              </a:spcBef>
              <a:spcAft>
                <a:spcPts val="0"/>
              </a:spcAft>
              <a:buSzPts val="1100"/>
              <a:buAutoNum type="arabicPeriod"/>
            </a:pPr>
            <a:r>
              <a:rPr lang="en"/>
              <a:t>The your lead generation ads that everyone sees and wants…</a:t>
            </a:r>
            <a:endParaRPr/>
          </a:p>
          <a:p>
            <a:pPr indent="-298450" lvl="0" marL="457200" rtl="0" algn="l">
              <a:spcBef>
                <a:spcPts val="0"/>
              </a:spcBef>
              <a:spcAft>
                <a:spcPts val="0"/>
              </a:spcAft>
              <a:buSzPts val="1100"/>
              <a:buAutoNum type="arabicPeriod"/>
            </a:pPr>
            <a:r>
              <a:rPr lang="en"/>
              <a:t>The your retargeting and positioning ads to seal the deal and making your company stand out and shine…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2be2a7a2b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2be2a7a2b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2ab292a723_0_34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2ab292a723_0_34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2ac809c25e_0_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2ac809c25e_0_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2ab292a723_0_35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2ab292a723_0_35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2ac809c25e_0_5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2ac809c25e_0_5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2ab292a723_0_1515:notes"/>
          <p:cNvSpPr/>
          <p:nvPr>
            <p:ph idx="2" type="sldImg"/>
          </p:nvPr>
        </p:nvSpPr>
        <p:spPr>
          <a:xfrm>
            <a:off x="2271659" y="1143642"/>
            <a:ext cx="2314800" cy="30855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2ab292a723_0_1515:notes"/>
          <p:cNvSpPr txBox="1"/>
          <p:nvPr>
            <p:ph idx="1" type="body"/>
          </p:nvPr>
        </p:nvSpPr>
        <p:spPr>
          <a:xfrm>
            <a:off x="685583" y="4400004"/>
            <a:ext cx="5486700" cy="360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where your new leads are actually generated… as they request quotes and estimates and more information.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this step, we gather information like: </a:t>
            </a:r>
            <a:endParaRPr/>
          </a:p>
          <a:p>
            <a:pPr indent="-298450" lvl="0" marL="457200" rtl="0" algn="l">
              <a:spcBef>
                <a:spcPts val="0"/>
              </a:spcBef>
              <a:spcAft>
                <a:spcPts val="0"/>
              </a:spcAft>
              <a:buSzPts val="1100"/>
              <a:buChar char="-"/>
            </a:pPr>
            <a:r>
              <a:rPr lang="en"/>
              <a:t>Type of project</a:t>
            </a:r>
            <a:endParaRPr/>
          </a:p>
          <a:p>
            <a:pPr indent="-298450" lvl="0" marL="457200" rtl="0" algn="l">
              <a:spcBef>
                <a:spcPts val="0"/>
              </a:spcBef>
              <a:spcAft>
                <a:spcPts val="0"/>
              </a:spcAft>
              <a:buSzPts val="1100"/>
              <a:buChar char="-"/>
            </a:pPr>
            <a:r>
              <a:rPr lang="en"/>
              <a:t>Timeline they’re looking to have it done by</a:t>
            </a:r>
            <a:endParaRPr/>
          </a:p>
          <a:p>
            <a:pPr indent="-298450" lvl="0" marL="457200" rtl="0" algn="l">
              <a:spcBef>
                <a:spcPts val="0"/>
              </a:spcBef>
              <a:spcAft>
                <a:spcPts val="0"/>
              </a:spcAft>
              <a:buSzPts val="1100"/>
              <a:buChar char="-"/>
            </a:pPr>
            <a:r>
              <a:rPr lang="en"/>
              <a:t>Size of space</a:t>
            </a:r>
            <a:endParaRPr/>
          </a:p>
          <a:p>
            <a:pPr indent="-298450" lvl="0" marL="457200" rtl="0" algn="l">
              <a:spcBef>
                <a:spcPts val="0"/>
              </a:spcBef>
              <a:spcAft>
                <a:spcPts val="0"/>
              </a:spcAft>
              <a:buSzPts val="1100"/>
              <a:buChar char="-"/>
            </a:pPr>
            <a:r>
              <a:rPr lang="en"/>
              <a:t>Additional notes and descriptions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Along with their address and contact information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all of that information is immediately sent over to you by phone and in email.</a:t>
            </a:r>
            <a:endParaRPr/>
          </a:p>
        </p:txBody>
      </p:sp>
      <p:sp>
        <p:nvSpPr>
          <p:cNvPr id="266" name="Google Shape;266;g32ab292a723_0_1515:notes"/>
          <p:cNvSpPr txBox="1"/>
          <p:nvPr>
            <p:ph idx="12" type="sldNum"/>
          </p:nvPr>
        </p:nvSpPr>
        <p:spPr>
          <a:xfrm>
            <a:off x="3884431" y="8685774"/>
            <a:ext cx="2972100" cy="458100"/>
          </a:xfrm>
          <a:prstGeom prst="rect">
            <a:avLst/>
          </a:prstGeom>
          <a:noFill/>
          <a:ln>
            <a:noFill/>
          </a:ln>
        </p:spPr>
        <p:txBody>
          <a:bodyPr anchorCtr="0" anchor="ctr" bIns="45425" lIns="45425" spcFirstLastPara="1" rIns="45425" wrap="square" tIns="45425">
            <a:noAutofit/>
          </a:bodyPr>
          <a:lstStyle/>
          <a:p>
            <a:pPr indent="0" lvl="0" marL="0" rtl="0" algn="l">
              <a:spcBef>
                <a:spcPts val="0"/>
              </a:spcBef>
              <a:spcAft>
                <a:spcPts val="0"/>
              </a:spcAft>
              <a:buClr>
                <a:srgbClr val="000000"/>
              </a:buClr>
              <a:buSzPts val="600"/>
              <a:buFont typeface="Arial"/>
              <a:buNone/>
            </a:pPr>
            <a:fld id="{00000000-1234-1234-1234-123412341234}" type="slidenum">
              <a:rPr lang="en" sz="700"/>
              <a:t>‹#›</a:t>
            </a:fld>
            <a:endParaRPr sz="7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2ab292a723_0_1578:notes"/>
          <p:cNvSpPr/>
          <p:nvPr>
            <p:ph idx="2" type="sldImg"/>
          </p:nvPr>
        </p:nvSpPr>
        <p:spPr>
          <a:xfrm>
            <a:off x="2271659" y="1143642"/>
            <a:ext cx="2314800" cy="30855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2ab292a723_0_1578:notes"/>
          <p:cNvSpPr txBox="1"/>
          <p:nvPr>
            <p:ph idx="1" type="body"/>
          </p:nvPr>
        </p:nvSpPr>
        <p:spPr>
          <a:xfrm>
            <a:off x="685583" y="4400004"/>
            <a:ext cx="5486700" cy="360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this step - we start with a proven framework of ad designs, offers, and copy that we already know converts from working with floor coating businesses all over the US… and then we take that and further customize it all with your specific images, logo, and contect to fit your company’s brand, look, and style…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we end up with a campaign strategy that’s built on a proven framework and that’s custom tailored to your company and market…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 we multiply that by 10</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76" name="Google Shape;276;g32ab292a723_0_1578:notes"/>
          <p:cNvSpPr txBox="1"/>
          <p:nvPr>
            <p:ph idx="12" type="sldNum"/>
          </p:nvPr>
        </p:nvSpPr>
        <p:spPr>
          <a:xfrm>
            <a:off x="3884431" y="8685774"/>
            <a:ext cx="2972100" cy="458100"/>
          </a:xfrm>
          <a:prstGeom prst="rect">
            <a:avLst/>
          </a:prstGeom>
          <a:noFill/>
          <a:ln>
            <a:noFill/>
          </a:ln>
        </p:spPr>
        <p:txBody>
          <a:bodyPr anchorCtr="0" anchor="ctr" bIns="45425" lIns="45425" spcFirstLastPara="1" rIns="45425" wrap="square" tIns="45425">
            <a:noAutofit/>
          </a:bodyPr>
          <a:lstStyle/>
          <a:p>
            <a:pPr indent="0" lvl="0" marL="0" rtl="0" algn="l">
              <a:spcBef>
                <a:spcPts val="0"/>
              </a:spcBef>
              <a:spcAft>
                <a:spcPts val="0"/>
              </a:spcAft>
              <a:buClr>
                <a:srgbClr val="000000"/>
              </a:buClr>
              <a:buSzPts val="600"/>
              <a:buFont typeface="Arial"/>
              <a:buNone/>
            </a:pPr>
            <a:fld id="{00000000-1234-1234-1234-123412341234}" type="slidenum">
              <a:rPr lang="en" sz="700"/>
              <a:t>‹#›</a:t>
            </a:fld>
            <a:endParaRPr sz="7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2ac809c25e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2ac809c25e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2ab292a723_0_5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2ab292a723_0_5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2ab292a723_0_1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2ab292a723_0_1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so we’re not running a single ad image or video - but multiple ads - within the proven framework so people are not getting pounded with the same thing over and over again… where your ads eventually fatigue and results drop off over time.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Instead we use, what’s called a “dynamic” ad approach - where we’re…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2ab292a723_0_1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32ab292a723_0_1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Building awareness of your company in your market - and people are seeing a variety of ads instead of annoying them with the same thing over and over again.</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2ab292a723_0_1763:notes"/>
          <p:cNvSpPr/>
          <p:nvPr>
            <p:ph idx="2" type="sldImg"/>
          </p:nvPr>
        </p:nvSpPr>
        <p:spPr>
          <a:xfrm>
            <a:off x="2271659" y="1143642"/>
            <a:ext cx="2314800" cy="30855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2ab292a723_0_1763:notes"/>
          <p:cNvSpPr txBox="1"/>
          <p:nvPr>
            <p:ph idx="1" type="body"/>
          </p:nvPr>
        </p:nvSpPr>
        <p:spPr>
          <a:xfrm>
            <a:off x="685583" y="4400004"/>
            <a:ext cx="5486700" cy="360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to get the best out of lead generation ads campaigns - we also need to position ourselves as an authority and leading floor specialist in your community. Thousands of people will see your ads and company. They’ll also see some of your competitors as well. We want to set are selves apart from them to be seen as the go-to company for concrete coating.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we do this by adding an authority building layer to our ads system - to position you above other options in your market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a Retargeting layer to complete the system.</a:t>
            </a:r>
            <a:endParaRPr/>
          </a:p>
        </p:txBody>
      </p:sp>
      <p:sp>
        <p:nvSpPr>
          <p:cNvPr id="314" name="Google Shape;314;g32ab292a723_0_1763:notes"/>
          <p:cNvSpPr txBox="1"/>
          <p:nvPr>
            <p:ph idx="12" type="sldNum"/>
          </p:nvPr>
        </p:nvSpPr>
        <p:spPr>
          <a:xfrm>
            <a:off x="3884431" y="8685774"/>
            <a:ext cx="2972100" cy="458100"/>
          </a:xfrm>
          <a:prstGeom prst="rect">
            <a:avLst/>
          </a:prstGeom>
          <a:noFill/>
          <a:ln>
            <a:noFill/>
          </a:ln>
        </p:spPr>
        <p:txBody>
          <a:bodyPr anchorCtr="0" anchor="ctr" bIns="45425" lIns="45425" spcFirstLastPara="1" rIns="45425" wrap="square" tIns="45425">
            <a:noAutofit/>
          </a:bodyPr>
          <a:lstStyle/>
          <a:p>
            <a:pPr indent="0" lvl="0" marL="0" rtl="0" algn="l">
              <a:spcBef>
                <a:spcPts val="0"/>
              </a:spcBef>
              <a:spcAft>
                <a:spcPts val="0"/>
              </a:spcAft>
              <a:buClr>
                <a:srgbClr val="000000"/>
              </a:buClr>
              <a:buSzPts val="600"/>
              <a:buFont typeface="Arial"/>
              <a:buNone/>
            </a:pPr>
            <a:fld id="{00000000-1234-1234-1234-123412341234}" type="slidenum">
              <a:rPr lang="en" sz="700"/>
              <a:t>‹#›</a:t>
            </a:fld>
            <a:endParaRPr sz="7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2ab292a723_0_18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32ab292a723_0_18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2ab292a723_0_19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2ab292a723_0_19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2ab292a723_0_20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2ab292a723_0_20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2ab292a723_0_2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32ab292a723_0_2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2ab292a723_0_2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2ab292a723_0_2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325c591849c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325c591849c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32ab292a723_0_2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32ab292a723_0_2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2ab292a723_0_7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2ab292a723_0_7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2be2a7a2b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32be2a7a2b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32ab292a723_0_25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2ab292a723_0_25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2be2a7a2bb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32be2a7a2bb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2be2a7a2bb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32be2a7a2bb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32ab292a723_0_2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32ab292a723_0_2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325c591849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325c591849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Our Epoxy Ads System works the same way…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AutoNum type="arabicPeriod"/>
            </a:pPr>
            <a:r>
              <a:rPr lang="en"/>
              <a:t>The foundation &amp; prep work is your ads strategy and framework</a:t>
            </a:r>
            <a:endParaRPr/>
          </a:p>
          <a:p>
            <a:pPr indent="-298450" lvl="0" marL="457200" rtl="0" algn="l">
              <a:spcBef>
                <a:spcPts val="0"/>
              </a:spcBef>
              <a:spcAft>
                <a:spcPts val="0"/>
              </a:spcAft>
              <a:buSzPts val="1100"/>
              <a:buAutoNum type="arabicPeriod"/>
            </a:pPr>
            <a:r>
              <a:rPr lang="en"/>
              <a:t>Then getting your offer and targeting is like your base coating that causes everything to stick</a:t>
            </a:r>
            <a:endParaRPr/>
          </a:p>
          <a:p>
            <a:pPr indent="-298450" lvl="0" marL="457200" rtl="0" algn="l">
              <a:spcBef>
                <a:spcPts val="0"/>
              </a:spcBef>
              <a:spcAft>
                <a:spcPts val="0"/>
              </a:spcAft>
              <a:buSzPts val="1100"/>
              <a:buAutoNum type="arabicPeriod"/>
            </a:pPr>
            <a:r>
              <a:rPr lang="en"/>
              <a:t>The your lead generation ads that everyone sees and wants…</a:t>
            </a:r>
            <a:endParaRPr/>
          </a:p>
          <a:p>
            <a:pPr indent="-298450" lvl="0" marL="457200" rtl="0" algn="l">
              <a:spcBef>
                <a:spcPts val="0"/>
              </a:spcBef>
              <a:spcAft>
                <a:spcPts val="0"/>
              </a:spcAft>
              <a:buSzPts val="1100"/>
              <a:buAutoNum type="arabicPeriod"/>
            </a:pPr>
            <a:r>
              <a:rPr lang="en"/>
              <a:t>The your retargeting and positioning ads to seal the deal and making your company stand out and shine…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25c591849c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25c591849c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25c591849c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25c591849c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2ab292a723_0_10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2ab292a723_0_10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25c591849c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25c591849c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2bf7f3ff5d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2bf7f3ff5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25c591849c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25c591849c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95" name="Shape 95"/>
        <p:cNvGrpSpPr/>
        <p:nvPr/>
      </p:nvGrpSpPr>
      <p:grpSpPr>
        <a:xfrm>
          <a:off x="0" y="0"/>
          <a:ext cx="0" cy="0"/>
          <a:chOff x="0" y="0"/>
          <a:chExt cx="0" cy="0"/>
        </a:xfrm>
      </p:grpSpPr>
      <p:sp>
        <p:nvSpPr>
          <p:cNvPr id="96" name="Google Shape;96;p25"/>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Font typeface="Montserrat"/>
              <a:buNone/>
              <a:defRPr sz="5200">
                <a:latin typeface="Montserrat"/>
                <a:ea typeface="Montserrat"/>
                <a:cs typeface="Montserrat"/>
                <a:sym typeface="Montserra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97" name="Google Shape;97;p25"/>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Font typeface="Montserrat"/>
              <a:buNone/>
              <a:defRPr sz="2800">
                <a:latin typeface="Montserrat"/>
                <a:ea typeface="Montserrat"/>
                <a:cs typeface="Montserrat"/>
                <a:sym typeface="Montserrat"/>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8" name="Google Shape;98;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_1">
    <p:spTree>
      <p:nvGrpSpPr>
        <p:cNvPr id="99" name="Shape 99"/>
        <p:cNvGrpSpPr/>
        <p:nvPr/>
      </p:nvGrpSpPr>
      <p:grpSpPr>
        <a:xfrm>
          <a:off x="0" y="0"/>
          <a:ext cx="0" cy="0"/>
          <a:chOff x="0" y="0"/>
          <a:chExt cx="0" cy="0"/>
        </a:xfrm>
      </p:grpSpPr>
      <p:sp>
        <p:nvSpPr>
          <p:cNvPr id="100" name="Google Shape;100;p26"/>
          <p:cNvSpPr txBox="1"/>
          <p:nvPr>
            <p:ph type="ctrTitle"/>
          </p:nvPr>
        </p:nvSpPr>
        <p:spPr>
          <a:xfrm>
            <a:off x="311708" y="1417950"/>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1" name="Google Shape;101;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02" name="Google Shape;102;p26"/>
          <p:cNvPicPr preferRelativeResize="0"/>
          <p:nvPr/>
        </p:nvPicPr>
        <p:blipFill>
          <a:blip r:embed="rId2">
            <a:alphaModFix/>
          </a:blip>
          <a:stretch>
            <a:fillRect/>
          </a:stretch>
        </p:blipFill>
        <p:spPr>
          <a:xfrm>
            <a:off x="5443975" y="4663225"/>
            <a:ext cx="3501698" cy="325025"/>
          </a:xfrm>
          <a:prstGeom prst="rect">
            <a:avLst/>
          </a:prstGeom>
          <a:noFill/>
          <a:ln>
            <a:noFill/>
          </a:ln>
        </p:spPr>
      </p:pic>
      <p:pic>
        <p:nvPicPr>
          <p:cNvPr id="103" name="Google Shape;103;p26"/>
          <p:cNvPicPr preferRelativeResize="0"/>
          <p:nvPr/>
        </p:nvPicPr>
        <p:blipFill rotWithShape="1">
          <a:blip r:embed="rId3">
            <a:alphaModFix/>
          </a:blip>
          <a:srcRect b="0" l="25030" r="27427" t="0"/>
          <a:stretch/>
        </p:blipFill>
        <p:spPr>
          <a:xfrm>
            <a:off x="176100" y="3853650"/>
            <a:ext cx="1006200" cy="11346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2.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25.png"/><Relationship Id="rId5"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image" Target="../media/image32.png"/><Relationship Id="rId5"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25.png"/><Relationship Id="rId4" Type="http://schemas.openxmlformats.org/officeDocument/2006/relationships/image" Target="../media/image32.png"/><Relationship Id="rId5"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36.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32.png"/><Relationship Id="rId4" Type="http://schemas.openxmlformats.org/officeDocument/2006/relationships/image" Target="../media/image34.png"/><Relationship Id="rId5" Type="http://schemas.openxmlformats.org/officeDocument/2006/relationships/image" Target="../media/image37.png"/><Relationship Id="rId6"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38.png"/><Relationship Id="rId4" Type="http://schemas.openxmlformats.org/officeDocument/2006/relationships/image" Target="../media/image35.png"/><Relationship Id="rId5" Type="http://schemas.openxmlformats.org/officeDocument/2006/relationships/image" Target="../media/image40.png"/><Relationship Id="rId6"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25.png"/><Relationship Id="rId4" Type="http://schemas.openxmlformats.org/officeDocument/2006/relationships/image" Target="../media/image32.png"/><Relationship Id="rId5" Type="http://schemas.openxmlformats.org/officeDocument/2006/relationships/image" Target="../media/image2.png"/></Relationships>
</file>

<file path=ppt/slides/_rels/slide23.xml.rels><?xml version="1.0" encoding="UTF-8" standalone="yes"?><Relationships xmlns="http://schemas.openxmlformats.org/package/2006/relationships"><Relationship Id="rId10"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38.png"/><Relationship Id="rId4" Type="http://schemas.openxmlformats.org/officeDocument/2006/relationships/image" Target="../media/image39.png"/><Relationship Id="rId9" Type="http://schemas.openxmlformats.org/officeDocument/2006/relationships/image" Target="../media/image40.png"/><Relationship Id="rId5" Type="http://schemas.openxmlformats.org/officeDocument/2006/relationships/image" Target="../media/image54.png"/><Relationship Id="rId6" Type="http://schemas.openxmlformats.org/officeDocument/2006/relationships/image" Target="../media/image45.png"/><Relationship Id="rId7" Type="http://schemas.openxmlformats.org/officeDocument/2006/relationships/image" Target="../media/image49.png"/><Relationship Id="rId8"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66.png"/><Relationship Id="rId4" Type="http://schemas.openxmlformats.org/officeDocument/2006/relationships/image" Target="../media/image64.png"/><Relationship Id="rId5" Type="http://schemas.openxmlformats.org/officeDocument/2006/relationships/image" Target="../media/image37.png"/><Relationship Id="rId6"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48.png"/><Relationship Id="rId4" Type="http://schemas.openxmlformats.org/officeDocument/2006/relationships/image" Target="../media/image58.png"/><Relationship Id="rId5" Type="http://schemas.openxmlformats.org/officeDocument/2006/relationships/image" Target="../media/image40.png"/><Relationship Id="rId6" Type="http://schemas.openxmlformats.org/officeDocument/2006/relationships/image" Target="../media/image2.png"/></Relationships>
</file>

<file path=ppt/slides/_rels/slide26.xml.rels><?xml version="1.0" encoding="UTF-8" standalone="yes"?><Relationships xmlns="http://schemas.openxmlformats.org/package/2006/relationships"><Relationship Id="rId10"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53.png"/><Relationship Id="rId4" Type="http://schemas.openxmlformats.org/officeDocument/2006/relationships/image" Target="../media/image66.png"/><Relationship Id="rId9" Type="http://schemas.openxmlformats.org/officeDocument/2006/relationships/image" Target="../media/image32.png"/><Relationship Id="rId5" Type="http://schemas.openxmlformats.org/officeDocument/2006/relationships/image" Target="../media/image64.png"/><Relationship Id="rId6" Type="http://schemas.openxmlformats.org/officeDocument/2006/relationships/image" Target="../media/image34.png"/><Relationship Id="rId7" Type="http://schemas.openxmlformats.org/officeDocument/2006/relationships/image" Target="../media/image48.png"/><Relationship Id="rId8"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51.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2.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2.png"/><Relationship Id="rId4" Type="http://schemas.openxmlformats.org/officeDocument/2006/relationships/image" Target="../media/image52.jpg"/><Relationship Id="rId5" Type="http://schemas.openxmlformats.org/officeDocument/2006/relationships/image" Target="../media/image5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image" Target="../media/image62.png"/><Relationship Id="rId5" Type="http://schemas.openxmlformats.org/officeDocument/2006/relationships/image" Target="../media/image60.png"/><Relationship Id="rId6" Type="http://schemas.openxmlformats.org/officeDocument/2006/relationships/image" Target="../media/image63.png"/><Relationship Id="rId7" Type="http://schemas.openxmlformats.org/officeDocument/2006/relationships/image" Target="../media/image5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42.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13.png"/><Relationship Id="rId5" Type="http://schemas.openxmlformats.org/officeDocument/2006/relationships/image" Target="../media/image2.png"/><Relationship Id="rId6" Type="http://schemas.openxmlformats.org/officeDocument/2006/relationships/image" Target="../media/image7.jpg"/><Relationship Id="rId7" Type="http://schemas.openxmlformats.org/officeDocument/2006/relationships/image" Target="../media/image41.png"/><Relationship Id="rId8"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2.png"/><Relationship Id="rId5" Type="http://schemas.openxmlformats.org/officeDocument/2006/relationships/image" Target="../media/image10.jpg"/><Relationship Id="rId6" Type="http://schemas.openxmlformats.org/officeDocument/2006/relationships/image" Target="../media/image3.png"/><Relationship Id="rId7" Type="http://schemas.openxmlformats.org/officeDocument/2006/relationships/image" Target="../media/image28.png"/><Relationship Id="rId8"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30.png"/><Relationship Id="rId7" Type="http://schemas.openxmlformats.org/officeDocument/2006/relationships/image" Target="../media/image4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png"/><Relationship Id="rId5" Type="http://schemas.openxmlformats.org/officeDocument/2006/relationships/image" Target="../media/image15.png"/><Relationship Id="rId6" Type="http://schemas.openxmlformats.org/officeDocument/2006/relationships/image" Target="../media/image26.jpg"/></Relationships>
</file>

<file path=ppt/slides/_rels/slide8.xml.rels><?xml version="1.0" encoding="UTF-8" standalone="yes"?><Relationships xmlns="http://schemas.openxmlformats.org/package/2006/relationships"><Relationship Id="rId11" Type="http://schemas.openxmlformats.org/officeDocument/2006/relationships/image" Target="../media/image17.jpg"/><Relationship Id="rId10" Type="http://schemas.openxmlformats.org/officeDocument/2006/relationships/image" Target="../media/image19.jpg"/><Relationship Id="rId13" Type="http://schemas.openxmlformats.org/officeDocument/2006/relationships/image" Target="../media/image18.jpg"/><Relationship Id="rId12" Type="http://schemas.openxmlformats.org/officeDocument/2006/relationships/image" Target="../media/image61.png"/><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3.jpg"/><Relationship Id="rId4" Type="http://schemas.openxmlformats.org/officeDocument/2006/relationships/image" Target="../media/image11.png"/><Relationship Id="rId9" Type="http://schemas.openxmlformats.org/officeDocument/2006/relationships/image" Target="../media/image7.jpg"/><Relationship Id="rId15" Type="http://schemas.openxmlformats.org/officeDocument/2006/relationships/image" Target="../media/image44.jpg"/><Relationship Id="rId14" Type="http://schemas.openxmlformats.org/officeDocument/2006/relationships/image" Target="../media/image8.png"/><Relationship Id="rId17" Type="http://schemas.openxmlformats.org/officeDocument/2006/relationships/image" Target="../media/image26.jpg"/><Relationship Id="rId16" Type="http://schemas.openxmlformats.org/officeDocument/2006/relationships/image" Target="../media/image20.jpg"/><Relationship Id="rId5" Type="http://schemas.openxmlformats.org/officeDocument/2006/relationships/image" Target="../media/image16.png"/><Relationship Id="rId6" Type="http://schemas.openxmlformats.org/officeDocument/2006/relationships/image" Target="../media/image14.png"/><Relationship Id="rId18" Type="http://schemas.openxmlformats.org/officeDocument/2006/relationships/image" Target="../media/image10.jpg"/><Relationship Id="rId7" Type="http://schemas.openxmlformats.org/officeDocument/2006/relationships/image" Target="../media/image2.png"/><Relationship Id="rId8" Type="http://schemas.openxmlformats.org/officeDocument/2006/relationships/image" Target="../media/image5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6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7"/>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latin typeface="Montserrat"/>
                <a:ea typeface="Montserrat"/>
                <a:cs typeface="Montserrat"/>
                <a:sym typeface="Montserrat"/>
              </a:rPr>
              <a:t>ConcretePro Digital</a:t>
            </a:r>
            <a:endParaRPr b="1" sz="3600">
              <a:latin typeface="Montserrat"/>
              <a:ea typeface="Montserrat"/>
              <a:cs typeface="Montserrat"/>
              <a:sym typeface="Montserrat"/>
            </a:endParaRPr>
          </a:p>
        </p:txBody>
      </p:sp>
      <p:sp>
        <p:nvSpPr>
          <p:cNvPr id="109" name="Google Shape;109;p27"/>
          <p:cNvSpPr txBox="1"/>
          <p:nvPr/>
        </p:nvSpPr>
        <p:spPr>
          <a:xfrm>
            <a:off x="4109275" y="1364575"/>
            <a:ext cx="4790700" cy="327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sz="1200">
                <a:solidFill>
                  <a:schemeClr val="dk1"/>
                </a:solidFill>
                <a:latin typeface="Montserrat"/>
                <a:ea typeface="Montserrat"/>
                <a:cs typeface="Montserrat"/>
                <a:sym typeface="Montserrat"/>
              </a:rPr>
              <a:t>Who We Are:</a:t>
            </a:r>
            <a:endParaRPr b="1" sz="1200">
              <a:solidFill>
                <a:schemeClr val="dk1"/>
              </a:solidFill>
              <a:latin typeface="Montserrat"/>
              <a:ea typeface="Montserrat"/>
              <a:cs typeface="Montserrat"/>
              <a:sym typeface="Montserrat"/>
            </a:endParaRPr>
          </a:p>
          <a:p>
            <a:pPr indent="-304800" lvl="0" marL="457200" rtl="0" algn="l">
              <a:lnSpc>
                <a:spcPct val="115000"/>
              </a:lnSpc>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A dedicated digital marketing agency focused exclusively on elevating concrete coating businesses.</a:t>
            </a:r>
            <a:endParaRPr sz="1200">
              <a:solidFill>
                <a:schemeClr val="dk1"/>
              </a:solidFill>
              <a:latin typeface="Montserrat"/>
              <a:ea typeface="Montserrat"/>
              <a:cs typeface="Montserrat"/>
              <a:sym typeface="Montserrat"/>
            </a:endParaRPr>
          </a:p>
          <a:p>
            <a:pPr indent="-304800" lvl="0" marL="457200" rtl="0" algn="l">
              <a:lnSpc>
                <a:spcPct val="115000"/>
              </a:lnSpc>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Proven track record with over $5 million in client revenue generated and management of more than $1 million in ad spend.</a:t>
            </a:r>
            <a:endParaRPr sz="12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rPr b="1" lang="en" sz="1200">
                <a:solidFill>
                  <a:schemeClr val="dk1"/>
                </a:solidFill>
                <a:latin typeface="Montserrat"/>
                <a:ea typeface="Montserrat"/>
                <a:cs typeface="Montserrat"/>
                <a:sym typeface="Montserrat"/>
              </a:rPr>
              <a:t>Our Results:</a:t>
            </a:r>
            <a:endParaRPr b="1" sz="1200">
              <a:solidFill>
                <a:schemeClr val="dk1"/>
              </a:solidFill>
              <a:latin typeface="Montserrat"/>
              <a:ea typeface="Montserrat"/>
              <a:cs typeface="Montserrat"/>
              <a:sym typeface="Montserrat"/>
            </a:endParaRPr>
          </a:p>
          <a:p>
            <a:pPr indent="-304800" lvl="0" marL="457200" rtl="0" algn="l">
              <a:lnSpc>
                <a:spcPct val="115000"/>
              </a:lnSpc>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Thousands of high-quality </a:t>
            </a:r>
            <a:r>
              <a:rPr b="1" lang="en" sz="1200">
                <a:solidFill>
                  <a:schemeClr val="dk1"/>
                </a:solidFill>
                <a:latin typeface="Montserrat"/>
                <a:ea typeface="Montserrat"/>
                <a:cs typeface="Montserrat"/>
                <a:sym typeface="Montserrat"/>
              </a:rPr>
              <a:t>Leads Generated</a:t>
            </a:r>
            <a:endParaRPr b="1" sz="1200">
              <a:solidFill>
                <a:schemeClr val="dk1"/>
              </a:solidFill>
              <a:latin typeface="Montserrat"/>
              <a:ea typeface="Montserrat"/>
              <a:cs typeface="Montserrat"/>
              <a:sym typeface="Montserrat"/>
            </a:endParaRPr>
          </a:p>
          <a:p>
            <a:pPr indent="-304800" lvl="0" marL="457200" rtl="0" algn="l">
              <a:lnSpc>
                <a:spcPct val="115000"/>
              </a:lnSpc>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Over </a:t>
            </a:r>
            <a:r>
              <a:rPr b="1" lang="en" sz="1200">
                <a:solidFill>
                  <a:schemeClr val="dk1"/>
                </a:solidFill>
                <a:latin typeface="Montserrat"/>
                <a:ea typeface="Montserrat"/>
                <a:cs typeface="Montserrat"/>
                <a:sym typeface="Montserrat"/>
              </a:rPr>
              <a:t>$5 Million in Client Revenue</a:t>
            </a:r>
            <a:endParaRPr b="1" sz="1200">
              <a:solidFill>
                <a:schemeClr val="dk1"/>
              </a:solidFill>
              <a:latin typeface="Montserrat"/>
              <a:ea typeface="Montserrat"/>
              <a:cs typeface="Montserrat"/>
              <a:sym typeface="Montserrat"/>
            </a:endParaRPr>
          </a:p>
          <a:p>
            <a:pPr indent="-304800" lvl="0" marL="457200" rtl="0" algn="l">
              <a:lnSpc>
                <a:spcPct val="115000"/>
              </a:lnSpc>
              <a:spcBef>
                <a:spcPts val="0"/>
              </a:spcBef>
              <a:spcAft>
                <a:spcPts val="0"/>
              </a:spcAft>
              <a:buClr>
                <a:schemeClr val="dk1"/>
              </a:buClr>
              <a:buSzPts val="1200"/>
              <a:buFont typeface="Montserrat"/>
              <a:buChar char="●"/>
            </a:pPr>
            <a:r>
              <a:rPr b="1" lang="en" sz="1200">
                <a:solidFill>
                  <a:schemeClr val="dk1"/>
                </a:solidFill>
                <a:latin typeface="Montserrat"/>
                <a:ea typeface="Montserrat"/>
                <a:cs typeface="Montserrat"/>
                <a:sym typeface="Montserrat"/>
              </a:rPr>
              <a:t>$1M+ Managed Ad Spend</a:t>
            </a:r>
            <a:endParaRPr b="1" sz="1200">
              <a:solidFill>
                <a:schemeClr val="dk1"/>
              </a:solidFill>
              <a:latin typeface="Montserrat"/>
              <a:ea typeface="Montserrat"/>
              <a:cs typeface="Montserrat"/>
              <a:sym typeface="Montserrat"/>
            </a:endParaRPr>
          </a:p>
          <a:p>
            <a:pPr indent="-304800" lvl="0" marL="457200" rtl="0" algn="l">
              <a:lnSpc>
                <a:spcPct val="115000"/>
              </a:lnSpc>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Average </a:t>
            </a:r>
            <a:r>
              <a:rPr b="1" lang="en" sz="1200">
                <a:solidFill>
                  <a:schemeClr val="dk1"/>
                </a:solidFill>
                <a:latin typeface="Montserrat"/>
                <a:ea typeface="Montserrat"/>
                <a:cs typeface="Montserrat"/>
                <a:sym typeface="Montserrat"/>
              </a:rPr>
              <a:t>7:1 ROI</a:t>
            </a:r>
            <a:endParaRPr b="1" sz="1800">
              <a:solidFill>
                <a:schemeClr val="dk1"/>
              </a:solidFill>
              <a:latin typeface="Montserrat"/>
              <a:ea typeface="Montserrat"/>
              <a:cs typeface="Montserrat"/>
              <a:sym typeface="Montserrat"/>
            </a:endParaRPr>
          </a:p>
        </p:txBody>
      </p:sp>
      <p:pic>
        <p:nvPicPr>
          <p:cNvPr id="110" name="Google Shape;110;p27"/>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111" name="Google Shape;111;p27"/>
          <p:cNvSpPr txBox="1"/>
          <p:nvPr/>
        </p:nvSpPr>
        <p:spPr>
          <a:xfrm>
            <a:off x="1381350" y="803425"/>
            <a:ext cx="63813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Specialized Marketing Solutions for Concrete Coating Companies</a:t>
            </a:r>
            <a:endParaRPr b="1" i="1" sz="1800">
              <a:solidFill>
                <a:schemeClr val="dk2"/>
              </a:solidFill>
            </a:endParaRPr>
          </a:p>
        </p:txBody>
      </p:sp>
      <p:pic>
        <p:nvPicPr>
          <p:cNvPr id="112" name="Google Shape;112;p27"/>
          <p:cNvPicPr preferRelativeResize="0"/>
          <p:nvPr/>
        </p:nvPicPr>
        <p:blipFill>
          <a:blip r:embed="rId4">
            <a:alphaModFix/>
          </a:blip>
          <a:stretch>
            <a:fillRect/>
          </a:stretch>
        </p:blipFill>
        <p:spPr>
          <a:xfrm>
            <a:off x="550825" y="1364575"/>
            <a:ext cx="3126449" cy="31264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6"/>
          <p:cNvSpPr/>
          <p:nvPr/>
        </p:nvSpPr>
        <p:spPr>
          <a:xfrm>
            <a:off x="-6600" y="196725"/>
            <a:ext cx="9157200" cy="908100"/>
          </a:xfrm>
          <a:prstGeom prst="rect">
            <a:avLst/>
          </a:prstGeom>
          <a:solidFill>
            <a:schemeClr val="dk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5" name="Google Shape;205;p36"/>
          <p:cNvPicPr preferRelativeResize="0"/>
          <p:nvPr/>
        </p:nvPicPr>
        <p:blipFill>
          <a:blip r:embed="rId3">
            <a:alphaModFix/>
          </a:blip>
          <a:stretch>
            <a:fillRect/>
          </a:stretch>
        </p:blipFill>
        <p:spPr>
          <a:xfrm>
            <a:off x="1221975" y="1180875"/>
            <a:ext cx="6700038" cy="3733875"/>
          </a:xfrm>
          <a:prstGeom prst="rect">
            <a:avLst/>
          </a:prstGeom>
          <a:noFill/>
          <a:ln>
            <a:noFill/>
          </a:ln>
        </p:spPr>
      </p:pic>
      <p:sp>
        <p:nvSpPr>
          <p:cNvPr id="206" name="Google Shape;206;p36"/>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4500">
                <a:solidFill>
                  <a:schemeClr val="lt1"/>
                </a:solidFill>
                <a:latin typeface="Montserrat SemiBold"/>
                <a:ea typeface="Montserrat SemiBold"/>
                <a:cs typeface="Montserrat SemiBold"/>
                <a:sym typeface="Montserrat SemiBold"/>
              </a:rPr>
              <a:t>Think Of It Like…</a:t>
            </a:r>
            <a:endParaRPr>
              <a:solidFill>
                <a:schemeClr val="lt1"/>
              </a:solidFill>
            </a:endParaRPr>
          </a:p>
        </p:txBody>
      </p:sp>
      <p:pic>
        <p:nvPicPr>
          <p:cNvPr id="207" name="Google Shape;207;p36"/>
          <p:cNvPicPr preferRelativeResize="0"/>
          <p:nvPr/>
        </p:nvPicPr>
        <p:blipFill>
          <a:blip r:embed="rId4">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7"/>
          <p:cNvSpPr/>
          <p:nvPr/>
        </p:nvSpPr>
        <p:spPr>
          <a:xfrm>
            <a:off x="-6600" y="196725"/>
            <a:ext cx="9157200" cy="908100"/>
          </a:xfrm>
          <a:prstGeom prst="rect">
            <a:avLst/>
          </a:prstGeom>
          <a:solidFill>
            <a:schemeClr val="dk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37"/>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4500">
                <a:solidFill>
                  <a:schemeClr val="lt1"/>
                </a:solidFill>
                <a:latin typeface="Montserrat SemiBold"/>
                <a:ea typeface="Montserrat SemiBold"/>
                <a:cs typeface="Montserrat SemiBold"/>
                <a:sym typeface="Montserrat SemiBold"/>
              </a:rPr>
              <a:t>The ConcretePro System…</a:t>
            </a:r>
            <a:endParaRPr>
              <a:solidFill>
                <a:schemeClr val="lt1"/>
              </a:solidFill>
            </a:endParaRPr>
          </a:p>
        </p:txBody>
      </p:sp>
      <p:pic>
        <p:nvPicPr>
          <p:cNvPr id="214" name="Google Shape;214;p37"/>
          <p:cNvPicPr preferRelativeResize="0"/>
          <p:nvPr/>
        </p:nvPicPr>
        <p:blipFill>
          <a:blip r:embed="rId3">
            <a:alphaModFix/>
          </a:blip>
          <a:stretch>
            <a:fillRect/>
          </a:stretch>
        </p:blipFill>
        <p:spPr>
          <a:xfrm>
            <a:off x="4884088" y="1238225"/>
            <a:ext cx="3733876" cy="3733876"/>
          </a:xfrm>
          <a:prstGeom prst="rect">
            <a:avLst/>
          </a:prstGeom>
          <a:noFill/>
          <a:ln>
            <a:noFill/>
          </a:ln>
        </p:spPr>
      </p:pic>
      <p:sp>
        <p:nvSpPr>
          <p:cNvPr id="215" name="Google Shape;215;p37"/>
          <p:cNvSpPr txBox="1"/>
          <p:nvPr/>
        </p:nvSpPr>
        <p:spPr>
          <a:xfrm>
            <a:off x="370825" y="1593950"/>
            <a:ext cx="3948600" cy="31254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chemeClr val="dk1"/>
              </a:buClr>
              <a:buSzPts val="1800"/>
              <a:buFont typeface="Montserrat"/>
              <a:buAutoNum type="arabicPeriod"/>
            </a:pPr>
            <a:r>
              <a:rPr b="1" lang="en" sz="1800">
                <a:solidFill>
                  <a:schemeClr val="dk1"/>
                </a:solidFill>
                <a:latin typeface="Montserrat"/>
                <a:ea typeface="Montserrat"/>
                <a:cs typeface="Montserrat"/>
                <a:sym typeface="Montserrat"/>
              </a:rPr>
              <a:t>Foundation &amp; Infrastructure</a:t>
            </a:r>
            <a:endParaRPr b="1" sz="1800">
              <a:solidFill>
                <a:schemeClr val="dk1"/>
              </a:solidFill>
              <a:latin typeface="Montserrat"/>
              <a:ea typeface="Montserrat"/>
              <a:cs typeface="Montserrat"/>
              <a:sym typeface="Montserrat"/>
            </a:endParaRPr>
          </a:p>
          <a:p>
            <a:pPr indent="0" lvl="0" marL="457200" rtl="0" algn="l">
              <a:lnSpc>
                <a:spcPct val="100000"/>
              </a:lnSpc>
              <a:spcBef>
                <a:spcPts val="0"/>
              </a:spcBef>
              <a:spcAft>
                <a:spcPts val="0"/>
              </a:spcAft>
              <a:buNone/>
            </a:pPr>
            <a:r>
              <a:t/>
            </a:r>
            <a:endParaRPr b="1" sz="1800">
              <a:solidFill>
                <a:schemeClr val="dk1"/>
              </a:solidFill>
              <a:latin typeface="Montserrat"/>
              <a:ea typeface="Montserrat"/>
              <a:cs typeface="Montserrat"/>
              <a:sym typeface="Montserrat"/>
            </a:endParaRPr>
          </a:p>
          <a:p>
            <a:pPr indent="-342900" lvl="0" marL="457200" rtl="0" algn="l">
              <a:lnSpc>
                <a:spcPct val="100000"/>
              </a:lnSpc>
              <a:spcBef>
                <a:spcPts val="0"/>
              </a:spcBef>
              <a:spcAft>
                <a:spcPts val="0"/>
              </a:spcAft>
              <a:buClr>
                <a:schemeClr val="dk1"/>
              </a:buClr>
              <a:buSzPts val="1800"/>
              <a:buFont typeface="Montserrat"/>
              <a:buAutoNum type="arabicPeriod"/>
            </a:pPr>
            <a:r>
              <a:rPr b="1" lang="en" sz="1800">
                <a:solidFill>
                  <a:schemeClr val="dk1"/>
                </a:solidFill>
                <a:latin typeface="Montserrat"/>
                <a:ea typeface="Montserrat"/>
                <a:cs typeface="Montserrat"/>
                <a:sym typeface="Montserrat"/>
              </a:rPr>
              <a:t>LeadFlow Ads System</a:t>
            </a:r>
            <a:endParaRPr b="1" sz="1800">
              <a:solidFill>
                <a:schemeClr val="dk1"/>
              </a:solidFill>
              <a:latin typeface="Montserrat"/>
              <a:ea typeface="Montserrat"/>
              <a:cs typeface="Montserrat"/>
              <a:sym typeface="Montserrat"/>
            </a:endParaRPr>
          </a:p>
          <a:p>
            <a:pPr indent="0" lvl="0" marL="457200" rtl="0" algn="l">
              <a:lnSpc>
                <a:spcPct val="100000"/>
              </a:lnSpc>
              <a:spcBef>
                <a:spcPts val="0"/>
              </a:spcBef>
              <a:spcAft>
                <a:spcPts val="0"/>
              </a:spcAft>
              <a:buNone/>
            </a:pPr>
            <a:r>
              <a:t/>
            </a:r>
            <a:endParaRPr b="1" sz="1800">
              <a:solidFill>
                <a:schemeClr val="dk1"/>
              </a:solidFill>
              <a:latin typeface="Montserrat"/>
              <a:ea typeface="Montserrat"/>
              <a:cs typeface="Montserrat"/>
              <a:sym typeface="Montserrat"/>
            </a:endParaRPr>
          </a:p>
          <a:p>
            <a:pPr indent="-342900" lvl="0" marL="457200" rtl="0" algn="l">
              <a:lnSpc>
                <a:spcPct val="100000"/>
              </a:lnSpc>
              <a:spcBef>
                <a:spcPts val="0"/>
              </a:spcBef>
              <a:spcAft>
                <a:spcPts val="0"/>
              </a:spcAft>
              <a:buClr>
                <a:schemeClr val="dk1"/>
              </a:buClr>
              <a:buSzPts val="1800"/>
              <a:buFont typeface="Montserrat"/>
              <a:buAutoNum type="arabicPeriod"/>
            </a:pPr>
            <a:r>
              <a:rPr b="1" lang="en" sz="1800">
                <a:solidFill>
                  <a:schemeClr val="dk1"/>
                </a:solidFill>
                <a:latin typeface="Montserrat"/>
                <a:ea typeface="Montserrat"/>
                <a:cs typeface="Montserrat"/>
                <a:sym typeface="Montserrat"/>
              </a:rPr>
              <a:t>Pipeline, Follow-Up, &amp; Conversion System</a:t>
            </a:r>
            <a:endParaRPr b="1" sz="1800">
              <a:solidFill>
                <a:schemeClr val="dk1"/>
              </a:solidFill>
              <a:latin typeface="Montserrat"/>
              <a:ea typeface="Montserrat"/>
              <a:cs typeface="Montserrat"/>
              <a:sym typeface="Montserrat"/>
            </a:endParaRPr>
          </a:p>
          <a:p>
            <a:pPr indent="0" lvl="0" marL="457200" rtl="0" algn="l">
              <a:lnSpc>
                <a:spcPct val="100000"/>
              </a:lnSpc>
              <a:spcBef>
                <a:spcPts val="0"/>
              </a:spcBef>
              <a:spcAft>
                <a:spcPts val="0"/>
              </a:spcAft>
              <a:buNone/>
            </a:pPr>
            <a:r>
              <a:t/>
            </a:r>
            <a:endParaRPr b="1" sz="1800">
              <a:solidFill>
                <a:schemeClr val="dk1"/>
              </a:solidFill>
              <a:latin typeface="Montserrat"/>
              <a:ea typeface="Montserrat"/>
              <a:cs typeface="Montserrat"/>
              <a:sym typeface="Montserrat"/>
            </a:endParaRPr>
          </a:p>
          <a:p>
            <a:pPr indent="-342900" lvl="0" marL="457200" rtl="0" algn="l">
              <a:lnSpc>
                <a:spcPct val="100000"/>
              </a:lnSpc>
              <a:spcBef>
                <a:spcPts val="0"/>
              </a:spcBef>
              <a:spcAft>
                <a:spcPts val="0"/>
              </a:spcAft>
              <a:buClr>
                <a:schemeClr val="dk1"/>
              </a:buClr>
              <a:buSzPts val="1800"/>
              <a:buFont typeface="Montserrat"/>
              <a:buAutoNum type="arabicPeriod"/>
            </a:pPr>
            <a:r>
              <a:rPr b="1" lang="en" sz="1800">
                <a:solidFill>
                  <a:schemeClr val="dk1"/>
                </a:solidFill>
                <a:latin typeface="Montserrat"/>
                <a:ea typeface="Montserrat"/>
                <a:cs typeface="Montserrat"/>
                <a:sym typeface="Montserrat"/>
              </a:rPr>
              <a:t>Scaling: Reputation, Referrals, &amp; Growth</a:t>
            </a:r>
            <a:endParaRPr b="1" sz="1800">
              <a:solidFill>
                <a:schemeClr val="dk1"/>
              </a:solidFill>
              <a:latin typeface="Montserrat"/>
              <a:ea typeface="Montserrat"/>
              <a:cs typeface="Montserrat"/>
              <a:sym typeface="Montserrat"/>
            </a:endParaRPr>
          </a:p>
        </p:txBody>
      </p:sp>
      <p:cxnSp>
        <p:nvCxnSpPr>
          <p:cNvPr id="216" name="Google Shape;216;p37"/>
          <p:cNvCxnSpPr/>
          <p:nvPr/>
        </p:nvCxnSpPr>
        <p:spPr>
          <a:xfrm>
            <a:off x="4143900" y="4175525"/>
            <a:ext cx="1771500" cy="196200"/>
          </a:xfrm>
          <a:prstGeom prst="straightConnector1">
            <a:avLst/>
          </a:prstGeom>
          <a:noFill/>
          <a:ln cap="flat" cmpd="sng" w="28575">
            <a:solidFill>
              <a:srgbClr val="4A86E8"/>
            </a:solidFill>
            <a:prstDash val="solid"/>
            <a:round/>
            <a:headEnd len="med" w="med" type="none"/>
            <a:tailEnd len="med" w="med" type="triangle"/>
          </a:ln>
        </p:spPr>
      </p:cxnSp>
      <p:cxnSp>
        <p:nvCxnSpPr>
          <p:cNvPr id="217" name="Google Shape;217;p37"/>
          <p:cNvCxnSpPr/>
          <p:nvPr/>
        </p:nvCxnSpPr>
        <p:spPr>
          <a:xfrm flipH="1" rot="10800000">
            <a:off x="3890850" y="3289900"/>
            <a:ext cx="1821900" cy="303600"/>
          </a:xfrm>
          <a:prstGeom prst="straightConnector1">
            <a:avLst/>
          </a:prstGeom>
          <a:noFill/>
          <a:ln cap="flat" cmpd="sng" w="28575">
            <a:solidFill>
              <a:srgbClr val="4A86E8"/>
            </a:solidFill>
            <a:prstDash val="solid"/>
            <a:round/>
            <a:headEnd len="med" w="med" type="none"/>
            <a:tailEnd len="med" w="med" type="triangle"/>
          </a:ln>
        </p:spPr>
      </p:cxnSp>
      <p:cxnSp>
        <p:nvCxnSpPr>
          <p:cNvPr id="218" name="Google Shape;218;p37"/>
          <p:cNvCxnSpPr/>
          <p:nvPr/>
        </p:nvCxnSpPr>
        <p:spPr>
          <a:xfrm flipH="1" rot="10800000">
            <a:off x="3922475" y="2431425"/>
            <a:ext cx="1838400" cy="263700"/>
          </a:xfrm>
          <a:prstGeom prst="straightConnector1">
            <a:avLst/>
          </a:prstGeom>
          <a:noFill/>
          <a:ln cap="flat" cmpd="sng" w="28575">
            <a:solidFill>
              <a:srgbClr val="4A86E8"/>
            </a:solidFill>
            <a:prstDash val="solid"/>
            <a:round/>
            <a:headEnd len="med" w="med" type="none"/>
            <a:tailEnd len="med" w="med" type="triangle"/>
          </a:ln>
        </p:spPr>
      </p:cxnSp>
      <p:cxnSp>
        <p:nvCxnSpPr>
          <p:cNvPr id="219" name="Google Shape;219;p37"/>
          <p:cNvCxnSpPr/>
          <p:nvPr/>
        </p:nvCxnSpPr>
        <p:spPr>
          <a:xfrm flipH="1" rot="10800000">
            <a:off x="3955775" y="1733575"/>
            <a:ext cx="1801500" cy="165600"/>
          </a:xfrm>
          <a:prstGeom prst="straightConnector1">
            <a:avLst/>
          </a:prstGeom>
          <a:noFill/>
          <a:ln cap="flat" cmpd="sng" w="28575">
            <a:solidFill>
              <a:srgbClr val="4A86E8"/>
            </a:solidFill>
            <a:prstDash val="solid"/>
            <a:round/>
            <a:headEnd len="med" w="med" type="none"/>
            <a:tailEnd len="med" w="med" type="triangle"/>
          </a:ln>
        </p:spPr>
      </p:cxnSp>
      <p:pic>
        <p:nvPicPr>
          <p:cNvPr id="220" name="Google Shape;220;p37"/>
          <p:cNvPicPr preferRelativeResize="0"/>
          <p:nvPr/>
        </p:nvPicPr>
        <p:blipFill>
          <a:blip r:embed="rId4">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8"/>
          <p:cNvSpPr/>
          <p:nvPr/>
        </p:nvSpPr>
        <p:spPr>
          <a:xfrm>
            <a:off x="-6600" y="2117700"/>
            <a:ext cx="9157200" cy="908100"/>
          </a:xfrm>
          <a:prstGeom prst="rect">
            <a:avLst/>
          </a:prstGeom>
          <a:solidFill>
            <a:srgbClr val="4A86E8"/>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38"/>
          <p:cNvSpPr txBox="1"/>
          <p:nvPr>
            <p:ph type="title"/>
          </p:nvPr>
        </p:nvSpPr>
        <p:spPr>
          <a:xfrm>
            <a:off x="311700" y="2233050"/>
            <a:ext cx="8520600" cy="67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sz="3200">
                <a:solidFill>
                  <a:srgbClr val="FFFFFF"/>
                </a:solidFill>
                <a:latin typeface="Montserrat"/>
                <a:ea typeface="Montserrat"/>
                <a:cs typeface="Montserrat"/>
                <a:sym typeface="Montserrat"/>
              </a:rPr>
              <a:t>Step 1: Foundation &amp; Infrastructure</a:t>
            </a:r>
            <a:endParaRPr i="1">
              <a:solidFill>
                <a:srgbClr val="FFFFFF"/>
              </a:solidFill>
            </a:endParaRPr>
          </a:p>
        </p:txBody>
      </p:sp>
      <p:pic>
        <p:nvPicPr>
          <p:cNvPr id="227" name="Google Shape;227;p38"/>
          <p:cNvPicPr preferRelativeResize="0"/>
          <p:nvPr/>
        </p:nvPicPr>
        <p:blipFill>
          <a:blip r:embed="rId3">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9"/>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latin typeface="Montserrat"/>
                <a:ea typeface="Montserrat"/>
                <a:cs typeface="Montserrat"/>
                <a:sym typeface="Montserrat"/>
              </a:rPr>
              <a:t>Foundation &amp; Infrastructure</a:t>
            </a:r>
            <a:endParaRPr b="1" sz="3600">
              <a:latin typeface="Montserrat"/>
              <a:ea typeface="Montserrat"/>
              <a:cs typeface="Montserrat"/>
              <a:sym typeface="Montserrat"/>
            </a:endParaRPr>
          </a:p>
        </p:txBody>
      </p:sp>
      <p:sp>
        <p:nvSpPr>
          <p:cNvPr id="233" name="Google Shape;233;p39"/>
          <p:cNvSpPr txBox="1"/>
          <p:nvPr/>
        </p:nvSpPr>
        <p:spPr>
          <a:xfrm>
            <a:off x="428475" y="1332200"/>
            <a:ext cx="5642100" cy="3270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latin typeface="Montserrat"/>
                <a:ea typeface="Montserrat"/>
                <a:cs typeface="Montserrat"/>
                <a:sym typeface="Montserrat"/>
              </a:rPr>
              <a:t>Before we launch your marketing system, we lay the groundwork to ensure everything runs seamlessly:</a:t>
            </a:r>
            <a:endParaRPr>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AutoNum type="arabicPeriod"/>
            </a:pPr>
            <a:r>
              <a:rPr b="1" lang="en">
                <a:solidFill>
                  <a:schemeClr val="dk1"/>
                </a:solidFill>
                <a:latin typeface="Montserrat"/>
                <a:ea typeface="Montserrat"/>
                <a:cs typeface="Montserrat"/>
                <a:sym typeface="Montserrat"/>
              </a:rPr>
              <a:t>Strategic Planning:</a:t>
            </a:r>
            <a:endParaRPr b="1">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lang="en">
                <a:solidFill>
                  <a:schemeClr val="dk1"/>
                </a:solidFill>
                <a:latin typeface="Montserrat"/>
                <a:ea typeface="Montserrat"/>
                <a:cs typeface="Montserrat"/>
                <a:sym typeface="Montserrat"/>
              </a:rPr>
              <a:t>Crafting high-converting offers tailored to your audience</a:t>
            </a:r>
            <a:endParaRPr>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lang="en">
                <a:solidFill>
                  <a:schemeClr val="dk1"/>
                </a:solidFill>
                <a:latin typeface="Montserrat"/>
                <a:ea typeface="Montserrat"/>
                <a:cs typeface="Montserrat"/>
                <a:sym typeface="Montserrat"/>
              </a:rPr>
              <a:t>Developing precise targeting to reach your ideal customers</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AutoNum type="arabicPeriod"/>
            </a:pPr>
            <a:r>
              <a:rPr b="1" lang="en">
                <a:solidFill>
                  <a:schemeClr val="dk1"/>
                </a:solidFill>
                <a:latin typeface="Montserrat"/>
                <a:ea typeface="Montserrat"/>
                <a:cs typeface="Montserrat"/>
                <a:sym typeface="Montserrat"/>
              </a:rPr>
              <a:t>System Setup:</a:t>
            </a:r>
            <a:endParaRPr b="1">
              <a:solidFill>
                <a:schemeClr val="dk1"/>
              </a:solidFill>
              <a:latin typeface="Montserrat"/>
              <a:ea typeface="Montserrat"/>
              <a:cs typeface="Montserrat"/>
              <a:sym typeface="Montserrat"/>
            </a:endParaRPr>
          </a:p>
          <a:p>
            <a:pPr indent="-317500" lvl="1"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Building custom lead forms to capture and track data</a:t>
            </a:r>
            <a:endParaRPr>
              <a:solidFill>
                <a:schemeClr val="dk1"/>
              </a:solidFill>
              <a:latin typeface="Montserrat"/>
              <a:ea typeface="Montserrat"/>
              <a:cs typeface="Montserrat"/>
              <a:sym typeface="Montserrat"/>
            </a:endParaRPr>
          </a:p>
          <a:p>
            <a:pPr indent="-317500" lvl="1"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Setting up campaign tracking and analytics to monitor performance</a:t>
            </a:r>
            <a:endParaRPr>
              <a:solidFill>
                <a:schemeClr val="dk1"/>
              </a:solidFill>
              <a:latin typeface="Montserrat"/>
              <a:ea typeface="Montserrat"/>
              <a:cs typeface="Montserrat"/>
              <a:sym typeface="Montserrat"/>
            </a:endParaRPr>
          </a:p>
          <a:p>
            <a:pPr indent="0" lvl="0" marL="0" rtl="0" algn="l">
              <a:spcBef>
                <a:spcPts val="1200"/>
              </a:spcBef>
              <a:spcAft>
                <a:spcPts val="0"/>
              </a:spcAft>
              <a:buNone/>
            </a:pPr>
            <a:r>
              <a:t/>
            </a:r>
            <a:endParaRPr sz="1800">
              <a:solidFill>
                <a:schemeClr val="dk1"/>
              </a:solidFill>
              <a:latin typeface="Montserrat Medium"/>
              <a:ea typeface="Montserrat Medium"/>
              <a:cs typeface="Montserrat Medium"/>
              <a:sym typeface="Montserrat Medium"/>
            </a:endParaRPr>
          </a:p>
        </p:txBody>
      </p:sp>
      <p:pic>
        <p:nvPicPr>
          <p:cNvPr id="234" name="Google Shape;234;p39"/>
          <p:cNvPicPr preferRelativeResize="0"/>
          <p:nvPr/>
        </p:nvPicPr>
        <p:blipFill>
          <a:blip r:embed="rId3">
            <a:alphaModFix/>
          </a:blip>
          <a:stretch>
            <a:fillRect/>
          </a:stretch>
        </p:blipFill>
        <p:spPr>
          <a:xfrm>
            <a:off x="7862900" y="4634875"/>
            <a:ext cx="1098725" cy="321900"/>
          </a:xfrm>
          <a:prstGeom prst="rect">
            <a:avLst/>
          </a:prstGeom>
          <a:noFill/>
          <a:ln>
            <a:noFill/>
          </a:ln>
        </p:spPr>
      </p:pic>
      <p:pic>
        <p:nvPicPr>
          <p:cNvPr id="235" name="Google Shape;235;p39"/>
          <p:cNvPicPr preferRelativeResize="0"/>
          <p:nvPr/>
        </p:nvPicPr>
        <p:blipFill>
          <a:blip r:embed="rId4">
            <a:alphaModFix/>
          </a:blip>
          <a:stretch>
            <a:fillRect/>
          </a:stretch>
        </p:blipFill>
        <p:spPr>
          <a:xfrm>
            <a:off x="6070575" y="1559775"/>
            <a:ext cx="2970851" cy="2970850"/>
          </a:xfrm>
          <a:prstGeom prst="rect">
            <a:avLst/>
          </a:prstGeom>
          <a:noFill/>
          <a:ln>
            <a:noFill/>
          </a:ln>
        </p:spPr>
      </p:pic>
      <p:sp>
        <p:nvSpPr>
          <p:cNvPr id="236" name="Google Shape;236;p39"/>
          <p:cNvSpPr txBox="1"/>
          <p:nvPr/>
        </p:nvSpPr>
        <p:spPr>
          <a:xfrm>
            <a:off x="1962450" y="78970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Every Great System Starts with Strong Prep Work…</a:t>
            </a:r>
            <a:endParaRPr b="1" i="1" sz="1800">
              <a:solidFill>
                <a:schemeClr val="dk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0"/>
          <p:cNvSpPr txBox="1"/>
          <p:nvPr/>
        </p:nvSpPr>
        <p:spPr>
          <a:xfrm>
            <a:off x="503950" y="1359700"/>
            <a:ext cx="5456700" cy="3414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latin typeface="Montserrat"/>
                <a:ea typeface="Montserrat"/>
                <a:cs typeface="Montserrat"/>
                <a:sym typeface="Montserrat"/>
              </a:rPr>
              <a:t>Building a Scalable System That’s Built To Last</a:t>
            </a:r>
            <a:endParaRPr>
              <a:solidFill>
                <a:schemeClr val="dk1"/>
              </a:solidFill>
              <a:latin typeface="Montserrat"/>
              <a:ea typeface="Montserrat"/>
              <a:cs typeface="Montserrat"/>
              <a:sym typeface="Montserrat"/>
            </a:endParaRPr>
          </a:p>
          <a:p>
            <a:pPr indent="0" lvl="0" marL="45720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3. Integration:</a:t>
            </a:r>
            <a:endParaRPr b="1">
              <a:solidFill>
                <a:schemeClr val="dk1"/>
              </a:solidFill>
              <a:latin typeface="Montserrat"/>
              <a:ea typeface="Montserrat"/>
              <a:cs typeface="Montserrat"/>
              <a:sym typeface="Montserrat"/>
            </a:endParaRPr>
          </a:p>
          <a:p>
            <a:pPr indent="-317500" lvl="0" marL="9144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Linking ad accounts, websites, and CRMs</a:t>
            </a:r>
            <a:endParaRPr>
              <a:solidFill>
                <a:schemeClr val="dk1"/>
              </a:solidFill>
              <a:latin typeface="Montserrat"/>
              <a:ea typeface="Montserrat"/>
              <a:cs typeface="Montserrat"/>
              <a:sym typeface="Montserrat"/>
            </a:endParaRPr>
          </a:p>
          <a:p>
            <a:pPr indent="-317500" lvl="0"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Enabling SMS automation to deliver leads instantly via text</a:t>
            </a:r>
            <a:endParaRPr>
              <a:solidFill>
                <a:schemeClr val="dk1"/>
              </a:solidFill>
              <a:latin typeface="Montserrat"/>
              <a:ea typeface="Montserrat"/>
              <a:cs typeface="Montserrat"/>
              <a:sym typeface="Montserrat"/>
            </a:endParaRPr>
          </a:p>
          <a:p>
            <a:pPr indent="0" lvl="0" marL="45720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4. Compliance &amp; Optimization:</a:t>
            </a:r>
            <a:endParaRPr b="1">
              <a:solidFill>
                <a:schemeClr val="dk1"/>
              </a:solidFill>
              <a:latin typeface="Montserrat"/>
              <a:ea typeface="Montserrat"/>
              <a:cs typeface="Montserrat"/>
              <a:sym typeface="Montserrat"/>
            </a:endParaRPr>
          </a:p>
          <a:p>
            <a:pPr indent="-317500" lvl="0" marL="9144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Adding or updating policy pages on your website for ad platform compliance</a:t>
            </a:r>
            <a:endParaRPr>
              <a:solidFill>
                <a:schemeClr val="dk1"/>
              </a:solidFill>
              <a:latin typeface="Montserrat"/>
              <a:ea typeface="Montserrat"/>
              <a:cs typeface="Montserrat"/>
              <a:sym typeface="Montserrat"/>
            </a:endParaRPr>
          </a:p>
          <a:p>
            <a:pPr indent="-317500" lvl="0" marL="9144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Ensuring ad accounts are properly configured and ready to go</a:t>
            </a:r>
            <a:endParaRPr>
              <a:solidFill>
                <a:schemeClr val="dk1"/>
              </a:solidFill>
              <a:latin typeface="Montserrat"/>
              <a:ea typeface="Montserrat"/>
              <a:cs typeface="Montserrat"/>
              <a:sym typeface="Montserrat"/>
            </a:endParaRPr>
          </a:p>
          <a:p>
            <a:pPr indent="0" lvl="0" marL="0" rtl="0" algn="l">
              <a:spcBef>
                <a:spcPts val="1200"/>
              </a:spcBef>
              <a:spcAft>
                <a:spcPts val="0"/>
              </a:spcAft>
              <a:buNone/>
            </a:pPr>
            <a:r>
              <a:t/>
            </a:r>
            <a:endParaRPr sz="1800">
              <a:solidFill>
                <a:schemeClr val="dk1"/>
              </a:solidFill>
              <a:latin typeface="Montserrat"/>
              <a:ea typeface="Montserrat"/>
              <a:cs typeface="Montserrat"/>
              <a:sym typeface="Montserrat"/>
            </a:endParaRPr>
          </a:p>
        </p:txBody>
      </p:sp>
      <p:pic>
        <p:nvPicPr>
          <p:cNvPr id="242" name="Google Shape;242;p40"/>
          <p:cNvPicPr preferRelativeResize="0"/>
          <p:nvPr/>
        </p:nvPicPr>
        <p:blipFill>
          <a:blip r:embed="rId3">
            <a:alphaModFix/>
          </a:blip>
          <a:stretch>
            <a:fillRect/>
          </a:stretch>
        </p:blipFill>
        <p:spPr>
          <a:xfrm>
            <a:off x="7862900" y="4634875"/>
            <a:ext cx="1098725" cy="321900"/>
          </a:xfrm>
          <a:prstGeom prst="rect">
            <a:avLst/>
          </a:prstGeom>
          <a:noFill/>
          <a:ln>
            <a:noFill/>
          </a:ln>
        </p:spPr>
      </p:pic>
      <p:pic>
        <p:nvPicPr>
          <p:cNvPr id="243" name="Google Shape;243;p40"/>
          <p:cNvPicPr preferRelativeResize="0"/>
          <p:nvPr/>
        </p:nvPicPr>
        <p:blipFill>
          <a:blip r:embed="rId4">
            <a:alphaModFix/>
          </a:blip>
          <a:stretch>
            <a:fillRect/>
          </a:stretch>
        </p:blipFill>
        <p:spPr>
          <a:xfrm>
            <a:off x="5870500" y="1359700"/>
            <a:ext cx="3170926" cy="3170926"/>
          </a:xfrm>
          <a:prstGeom prst="rect">
            <a:avLst/>
          </a:prstGeom>
          <a:noFill/>
          <a:ln>
            <a:noFill/>
          </a:ln>
        </p:spPr>
      </p:pic>
      <p:sp>
        <p:nvSpPr>
          <p:cNvPr id="244" name="Google Shape;244;p40"/>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latin typeface="Montserrat"/>
                <a:ea typeface="Montserrat"/>
                <a:cs typeface="Montserrat"/>
                <a:sym typeface="Montserrat"/>
              </a:rPr>
              <a:t>Integrations &amp; Compliance</a:t>
            </a:r>
            <a:endParaRPr b="1" sz="3600">
              <a:latin typeface="Montserrat"/>
              <a:ea typeface="Montserrat"/>
              <a:cs typeface="Montserrat"/>
              <a:sym typeface="Montserrat"/>
            </a:endParaRPr>
          </a:p>
        </p:txBody>
      </p:sp>
      <p:sp>
        <p:nvSpPr>
          <p:cNvPr id="245" name="Google Shape;245;p40"/>
          <p:cNvSpPr txBox="1"/>
          <p:nvPr/>
        </p:nvSpPr>
        <p:spPr>
          <a:xfrm>
            <a:off x="1962450" y="78970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Connecting the Dots…</a:t>
            </a:r>
            <a:endParaRPr b="1" i="1" sz="1800">
              <a:solidFill>
                <a:schemeClr val="dk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1"/>
          <p:cNvSpPr/>
          <p:nvPr/>
        </p:nvSpPr>
        <p:spPr>
          <a:xfrm>
            <a:off x="0" y="1854200"/>
            <a:ext cx="9157200" cy="908100"/>
          </a:xfrm>
          <a:prstGeom prst="rect">
            <a:avLst/>
          </a:prstGeom>
          <a:solidFill>
            <a:srgbClr val="4A86E8"/>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1" name="Google Shape;251;p41"/>
          <p:cNvSpPr txBox="1"/>
          <p:nvPr>
            <p:ph type="title"/>
          </p:nvPr>
        </p:nvSpPr>
        <p:spPr>
          <a:xfrm>
            <a:off x="318300" y="1969550"/>
            <a:ext cx="8520600" cy="67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sz="3200">
                <a:solidFill>
                  <a:srgbClr val="FFFFFF"/>
                </a:solidFill>
                <a:latin typeface="Montserrat"/>
                <a:ea typeface="Montserrat"/>
                <a:cs typeface="Montserrat"/>
                <a:sym typeface="Montserrat"/>
              </a:rPr>
              <a:t>Step 2: LeadFlow</a:t>
            </a:r>
            <a:endParaRPr i="1">
              <a:solidFill>
                <a:srgbClr val="FFFFFF"/>
              </a:solidFill>
            </a:endParaRPr>
          </a:p>
        </p:txBody>
      </p:sp>
      <p:pic>
        <p:nvPicPr>
          <p:cNvPr id="252" name="Google Shape;252;p41"/>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253" name="Google Shape;253;p41"/>
          <p:cNvSpPr txBox="1"/>
          <p:nvPr>
            <p:ph idx="1" type="body"/>
          </p:nvPr>
        </p:nvSpPr>
        <p:spPr>
          <a:xfrm>
            <a:off x="607650" y="2818600"/>
            <a:ext cx="7941900" cy="470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solidFill>
                  <a:schemeClr val="dk1"/>
                </a:solidFill>
                <a:latin typeface="Montserrat Medium"/>
                <a:ea typeface="Montserrat Medium"/>
                <a:cs typeface="Montserrat Medium"/>
                <a:sym typeface="Montserrat Medium"/>
              </a:rPr>
              <a:t>(Your </a:t>
            </a:r>
            <a:r>
              <a:rPr lang="en">
                <a:solidFill>
                  <a:schemeClr val="dk1"/>
                </a:solidFill>
                <a:latin typeface="Montserrat Medium"/>
                <a:ea typeface="Montserrat Medium"/>
                <a:cs typeface="Montserrat Medium"/>
                <a:sym typeface="Montserrat Medium"/>
              </a:rPr>
              <a:t>Ads System &amp; Lead Generation</a:t>
            </a:r>
            <a:r>
              <a:rPr lang="en">
                <a:solidFill>
                  <a:schemeClr val="dk1"/>
                </a:solidFill>
                <a:latin typeface="Montserrat Medium"/>
                <a:ea typeface="Montserrat Medium"/>
                <a:cs typeface="Montserrat Medium"/>
                <a:sym typeface="Montserrat Medium"/>
              </a:rPr>
              <a:t>…)</a:t>
            </a:r>
            <a:endParaRPr>
              <a:solidFill>
                <a:schemeClr val="dk1"/>
              </a:solidFill>
              <a:latin typeface="Montserrat Medium"/>
              <a:ea typeface="Montserrat Medium"/>
              <a:cs typeface="Montserrat Medium"/>
              <a:sym typeface="Montserrat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2"/>
          <p:cNvSpPr txBox="1"/>
          <p:nvPr>
            <p:ph idx="1" type="body"/>
          </p:nvPr>
        </p:nvSpPr>
        <p:spPr>
          <a:xfrm>
            <a:off x="311700" y="1311625"/>
            <a:ext cx="4797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Montserrat"/>
                <a:ea typeface="Montserrat"/>
                <a:cs typeface="Montserrat"/>
                <a:sym typeface="Montserrat"/>
              </a:rPr>
              <a:t>It all starts out with our battle tested</a:t>
            </a:r>
            <a:r>
              <a:rPr lang="en" sz="1200">
                <a:solidFill>
                  <a:schemeClr val="lt1"/>
                </a:solidFill>
                <a:latin typeface="Montserrat"/>
                <a:ea typeface="Montserrat"/>
                <a:cs typeface="Montserrat"/>
                <a:sym typeface="Montserrat"/>
              </a:rPr>
              <a:t> </a:t>
            </a:r>
            <a:r>
              <a:rPr lang="en" sz="1200">
                <a:solidFill>
                  <a:schemeClr val="dk1"/>
                </a:solidFill>
                <a:latin typeface="Montserrat"/>
                <a:ea typeface="Montserrat"/>
                <a:cs typeface="Montserrat"/>
                <a:sym typeface="Montserrat"/>
              </a:rPr>
              <a:t>advertising system, which is the</a:t>
            </a:r>
            <a:r>
              <a:rPr lang="en" sz="1200">
                <a:solidFill>
                  <a:schemeClr val="lt1"/>
                </a:solidFill>
                <a:latin typeface="Montserrat"/>
                <a:ea typeface="Montserrat"/>
                <a:cs typeface="Montserrat"/>
                <a:sym typeface="Montserrat"/>
              </a:rPr>
              <a:t> </a:t>
            </a:r>
            <a:r>
              <a:rPr lang="en" sz="1200">
                <a:solidFill>
                  <a:schemeClr val="dk1"/>
                </a:solidFill>
                <a:latin typeface="Montserrat"/>
                <a:ea typeface="Montserrat"/>
                <a:cs typeface="Montserrat"/>
                <a:sym typeface="Montserrat"/>
              </a:rPr>
              <a:t>proven method we use to to generate all of the opportunities for you, every day:</a:t>
            </a:r>
            <a:endParaRPr sz="1200">
              <a:solidFill>
                <a:schemeClr val="dk1"/>
              </a:solidFill>
              <a:latin typeface="Montserrat"/>
              <a:ea typeface="Montserrat"/>
              <a:cs typeface="Montserrat"/>
              <a:sym typeface="Montserrat"/>
            </a:endParaRPr>
          </a:p>
          <a:p>
            <a:pPr indent="0" lvl="0" marL="0" rtl="0" algn="l">
              <a:spcBef>
                <a:spcPts val="1600"/>
              </a:spcBef>
              <a:spcAft>
                <a:spcPts val="0"/>
              </a:spcAft>
              <a:buNone/>
            </a:pPr>
            <a:r>
              <a:rPr b="1" lang="en" sz="1200">
                <a:solidFill>
                  <a:schemeClr val="dk1"/>
                </a:solidFill>
                <a:latin typeface="Montserrat"/>
                <a:ea typeface="Montserrat"/>
                <a:cs typeface="Montserrat"/>
                <a:sym typeface="Montserrat"/>
              </a:rPr>
              <a:t>Targeted Ad Campaigns:</a:t>
            </a:r>
            <a:endParaRPr b="1" sz="1200">
              <a:solidFill>
                <a:schemeClr val="dk1"/>
              </a:solidFill>
              <a:latin typeface="Montserrat"/>
              <a:ea typeface="Montserrat"/>
              <a:cs typeface="Montserrat"/>
              <a:sym typeface="Montserrat"/>
            </a:endParaRPr>
          </a:p>
          <a:p>
            <a:pPr indent="-304800" lvl="0" marL="457200" rtl="0" algn="l">
              <a:spcBef>
                <a:spcPts val="16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Facebook &amp; Instagram ads tailored for your ideal customers.</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Hyper-focused targeting to reach the people most likely to convert.</a:t>
            </a:r>
            <a:endParaRPr sz="1200">
              <a:solidFill>
                <a:schemeClr val="dk1"/>
              </a:solidFill>
              <a:latin typeface="Montserrat"/>
              <a:ea typeface="Montserrat"/>
              <a:cs typeface="Montserrat"/>
              <a:sym typeface="Montserrat"/>
            </a:endParaRPr>
          </a:p>
          <a:p>
            <a:pPr indent="0" lvl="0" marL="0" rtl="0" algn="l">
              <a:spcBef>
                <a:spcPts val="1200"/>
              </a:spcBef>
              <a:spcAft>
                <a:spcPts val="0"/>
              </a:spcAft>
              <a:buNone/>
            </a:pPr>
            <a:r>
              <a:rPr b="1" lang="en" sz="1200">
                <a:solidFill>
                  <a:schemeClr val="dk1"/>
                </a:solidFill>
                <a:latin typeface="Montserrat"/>
                <a:ea typeface="Montserrat"/>
                <a:cs typeface="Montserrat"/>
                <a:sym typeface="Montserrat"/>
              </a:rPr>
              <a:t>Compelling Creative:</a:t>
            </a:r>
            <a:endParaRPr b="1" sz="1200">
              <a:solidFill>
                <a:schemeClr val="dk1"/>
              </a:solidFill>
              <a:latin typeface="Montserrat"/>
              <a:ea typeface="Montserrat"/>
              <a:cs typeface="Montserrat"/>
              <a:sym typeface="Montserrat"/>
            </a:endParaRPr>
          </a:p>
          <a:p>
            <a:pPr indent="-304800" lvl="0" marL="457200" rtl="0" algn="l">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Eye-catching visuals designed to stop scrolling.</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Offers and ad copy that drive clicks and conversions.</a:t>
            </a:r>
            <a:endParaRPr sz="1200">
              <a:latin typeface="Montserrat"/>
              <a:ea typeface="Montserrat"/>
              <a:cs typeface="Montserrat"/>
              <a:sym typeface="Montserrat"/>
            </a:endParaRPr>
          </a:p>
        </p:txBody>
      </p:sp>
      <p:pic>
        <p:nvPicPr>
          <p:cNvPr id="259" name="Google Shape;259;p42"/>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260" name="Google Shape;260;p42"/>
          <p:cNvSpPr txBox="1"/>
          <p:nvPr>
            <p:ph type="title"/>
          </p:nvPr>
        </p:nvSpPr>
        <p:spPr>
          <a:xfrm>
            <a:off x="311700" y="288425"/>
            <a:ext cx="8520600" cy="933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000">
                <a:latin typeface="Montserrat"/>
                <a:ea typeface="Montserrat"/>
                <a:cs typeface="Montserrat"/>
                <a:sym typeface="Montserrat"/>
              </a:rPr>
              <a:t>The ConcretePro Ads System</a:t>
            </a:r>
            <a:endParaRPr b="1" sz="3000">
              <a:latin typeface="Montserrat"/>
              <a:ea typeface="Montserrat"/>
              <a:cs typeface="Montserrat"/>
              <a:sym typeface="Montserrat"/>
            </a:endParaRPr>
          </a:p>
          <a:p>
            <a:pPr indent="0" lvl="0" marL="0" rtl="0" algn="ctr">
              <a:spcBef>
                <a:spcPts val="0"/>
              </a:spcBef>
              <a:spcAft>
                <a:spcPts val="0"/>
              </a:spcAft>
              <a:buNone/>
            </a:pPr>
            <a:r>
              <a:rPr b="1" i="1" lang="en" sz="1400">
                <a:latin typeface="Montserrat"/>
                <a:ea typeface="Montserrat"/>
                <a:cs typeface="Montserrat"/>
                <a:sym typeface="Montserrat"/>
              </a:rPr>
              <a:t>Pillar #2: Capturing Attention and Driving Leads</a:t>
            </a:r>
            <a:endParaRPr b="1" i="1" sz="1800">
              <a:solidFill>
                <a:schemeClr val="dk2"/>
              </a:solidFill>
            </a:endParaRPr>
          </a:p>
          <a:p>
            <a:pPr indent="0" lvl="0" marL="0" rtl="0" algn="ctr">
              <a:spcBef>
                <a:spcPts val="0"/>
              </a:spcBef>
              <a:spcAft>
                <a:spcPts val="0"/>
              </a:spcAft>
              <a:buClr>
                <a:schemeClr val="dk1"/>
              </a:buClr>
              <a:buSzPts val="1100"/>
              <a:buFont typeface="Arial"/>
              <a:buNone/>
            </a:pPr>
            <a:r>
              <a:t/>
            </a:r>
            <a:endParaRPr b="1" sz="3600">
              <a:latin typeface="Montserrat"/>
              <a:ea typeface="Montserrat"/>
              <a:cs typeface="Montserrat"/>
              <a:sym typeface="Montserrat"/>
            </a:endParaRPr>
          </a:p>
        </p:txBody>
      </p:sp>
      <p:pic>
        <p:nvPicPr>
          <p:cNvPr id="261" name="Google Shape;261;p42"/>
          <p:cNvPicPr preferRelativeResize="0"/>
          <p:nvPr/>
        </p:nvPicPr>
        <p:blipFill rotWithShape="1">
          <a:blip r:embed="rId4">
            <a:alphaModFix/>
          </a:blip>
          <a:srcRect b="3261" l="44190" r="0" t="3280"/>
          <a:stretch/>
        </p:blipFill>
        <p:spPr>
          <a:xfrm>
            <a:off x="5109300" y="1362717"/>
            <a:ext cx="3527223" cy="3272156"/>
          </a:xfrm>
          <a:prstGeom prst="rect">
            <a:avLst/>
          </a:prstGeom>
          <a:noFill/>
          <a:ln>
            <a:noFill/>
          </a:ln>
        </p:spPr>
      </p:pic>
      <p:pic>
        <p:nvPicPr>
          <p:cNvPr id="262" name="Google Shape;262;p42"/>
          <p:cNvPicPr preferRelativeResize="0"/>
          <p:nvPr/>
        </p:nvPicPr>
        <p:blipFill rotWithShape="1">
          <a:blip r:embed="rId5">
            <a:alphaModFix/>
          </a:blip>
          <a:srcRect b="6480" l="0" r="0" t="0"/>
          <a:stretch/>
        </p:blipFill>
        <p:spPr>
          <a:xfrm>
            <a:off x="7087633" y="2030151"/>
            <a:ext cx="1376136" cy="210129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pic>
        <p:nvPicPr>
          <p:cNvPr id="268" name="Google Shape;268;p43"/>
          <p:cNvPicPr preferRelativeResize="0"/>
          <p:nvPr/>
        </p:nvPicPr>
        <p:blipFill rotWithShape="1">
          <a:blip r:embed="rId3">
            <a:alphaModFix/>
          </a:blip>
          <a:srcRect b="3261" l="44190" r="0" t="3280"/>
          <a:stretch/>
        </p:blipFill>
        <p:spPr>
          <a:xfrm>
            <a:off x="4458200" y="667289"/>
            <a:ext cx="3848702" cy="3655610"/>
          </a:xfrm>
          <a:prstGeom prst="rect">
            <a:avLst/>
          </a:prstGeom>
          <a:noFill/>
          <a:ln>
            <a:noFill/>
          </a:ln>
        </p:spPr>
      </p:pic>
      <p:sp>
        <p:nvSpPr>
          <p:cNvPr id="269" name="Google Shape;269;p43"/>
          <p:cNvSpPr txBox="1"/>
          <p:nvPr>
            <p:ph type="title"/>
          </p:nvPr>
        </p:nvSpPr>
        <p:spPr>
          <a:xfrm>
            <a:off x="536850" y="1059375"/>
            <a:ext cx="3848700" cy="40359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None/>
            </a:pPr>
            <a:r>
              <a:rPr lang="en" sz="1200">
                <a:latin typeface="Montserrat"/>
                <a:ea typeface="Montserrat"/>
                <a:cs typeface="Montserrat"/>
                <a:sym typeface="Montserrat"/>
              </a:rPr>
              <a:t>It all starts out with our battle tested</a:t>
            </a:r>
            <a:r>
              <a:rPr lang="en" sz="1200">
                <a:solidFill>
                  <a:schemeClr val="lt1"/>
                </a:solidFill>
                <a:latin typeface="Montserrat"/>
                <a:ea typeface="Montserrat"/>
                <a:cs typeface="Montserrat"/>
                <a:sym typeface="Montserrat"/>
              </a:rPr>
              <a:t> </a:t>
            </a:r>
            <a:r>
              <a:rPr lang="en" sz="1200">
                <a:latin typeface="Montserrat"/>
                <a:ea typeface="Montserrat"/>
                <a:cs typeface="Montserrat"/>
                <a:sym typeface="Montserrat"/>
              </a:rPr>
              <a:t>advertising system, which is the</a:t>
            </a:r>
            <a:r>
              <a:rPr lang="en" sz="1200">
                <a:solidFill>
                  <a:schemeClr val="lt1"/>
                </a:solidFill>
                <a:latin typeface="Montserrat"/>
                <a:ea typeface="Montserrat"/>
                <a:cs typeface="Montserrat"/>
                <a:sym typeface="Montserrat"/>
              </a:rPr>
              <a:t> </a:t>
            </a:r>
            <a:r>
              <a:rPr lang="en" sz="1200">
                <a:latin typeface="Montserrat"/>
                <a:ea typeface="Montserrat"/>
                <a:cs typeface="Montserrat"/>
                <a:sym typeface="Montserrat"/>
              </a:rPr>
              <a:t>proven method we use to to generate all of the opportunities for you, every day:</a:t>
            </a:r>
            <a:endParaRPr sz="1200">
              <a:latin typeface="Montserrat"/>
              <a:ea typeface="Montserrat"/>
              <a:cs typeface="Montserrat"/>
              <a:sym typeface="Montserrat"/>
            </a:endParaRPr>
          </a:p>
          <a:p>
            <a:pPr indent="0" lvl="0" marL="0" rtl="0" algn="l">
              <a:lnSpc>
                <a:spcPct val="150000"/>
              </a:lnSpc>
              <a:spcBef>
                <a:spcPts val="0"/>
              </a:spcBef>
              <a:spcAft>
                <a:spcPts val="0"/>
              </a:spcAft>
              <a:buNone/>
            </a:pPr>
            <a:r>
              <a:t/>
            </a:r>
            <a:endParaRPr sz="1200">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rPr b="1" lang="en" sz="1200">
                <a:latin typeface="Montserrat"/>
                <a:ea typeface="Montserrat"/>
                <a:cs typeface="Montserrat"/>
                <a:sym typeface="Montserrat"/>
              </a:rPr>
              <a:t>Targeted Ad Campaigns:</a:t>
            </a:r>
            <a:endParaRPr b="1" sz="1200">
              <a:latin typeface="Montserrat"/>
              <a:ea typeface="Montserrat"/>
              <a:cs typeface="Montserrat"/>
              <a:sym typeface="Montserrat"/>
            </a:endParaRPr>
          </a:p>
          <a:p>
            <a:pPr indent="-304800" lvl="0" marL="457200" rtl="0" algn="l">
              <a:lnSpc>
                <a:spcPct val="115000"/>
              </a:lnSpc>
              <a:spcBef>
                <a:spcPts val="1600"/>
              </a:spcBef>
              <a:spcAft>
                <a:spcPts val="0"/>
              </a:spcAft>
              <a:buSzPts val="1200"/>
              <a:buFont typeface="Montserrat"/>
              <a:buChar char="●"/>
            </a:pPr>
            <a:r>
              <a:rPr lang="en" sz="1200">
                <a:latin typeface="Montserrat"/>
                <a:ea typeface="Montserrat"/>
                <a:cs typeface="Montserrat"/>
                <a:sym typeface="Montserrat"/>
              </a:rPr>
              <a:t>Facebook &amp; Instagram ads tailored for your ideal customers.</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en" sz="1200">
                <a:latin typeface="Montserrat"/>
                <a:ea typeface="Montserrat"/>
                <a:cs typeface="Montserrat"/>
                <a:sym typeface="Montserrat"/>
              </a:rPr>
              <a:t>Hyper-focused targeting to reach the people most likely to convert.</a:t>
            </a:r>
            <a:endParaRPr sz="1200">
              <a:latin typeface="Montserrat"/>
              <a:ea typeface="Montserrat"/>
              <a:cs typeface="Montserrat"/>
              <a:sym typeface="Montserrat"/>
            </a:endParaRPr>
          </a:p>
          <a:p>
            <a:pPr indent="0" lvl="0" marL="0" rtl="0" algn="l">
              <a:lnSpc>
                <a:spcPct val="115000"/>
              </a:lnSpc>
              <a:spcBef>
                <a:spcPts val="1200"/>
              </a:spcBef>
              <a:spcAft>
                <a:spcPts val="0"/>
              </a:spcAft>
              <a:buClr>
                <a:schemeClr val="dk1"/>
              </a:buClr>
              <a:buSzPts val="1100"/>
              <a:buFont typeface="Arial"/>
              <a:buNone/>
            </a:pPr>
            <a:r>
              <a:rPr b="1" lang="en" sz="1200">
                <a:latin typeface="Montserrat"/>
                <a:ea typeface="Montserrat"/>
                <a:cs typeface="Montserrat"/>
                <a:sym typeface="Montserrat"/>
              </a:rPr>
              <a:t>Compelling Creative:</a:t>
            </a:r>
            <a:endParaRPr b="1" sz="1200">
              <a:latin typeface="Montserrat"/>
              <a:ea typeface="Montserrat"/>
              <a:cs typeface="Montserrat"/>
              <a:sym typeface="Montserrat"/>
            </a:endParaRPr>
          </a:p>
          <a:p>
            <a:pPr indent="-304800" lvl="0" marL="457200" rtl="0" algn="l">
              <a:lnSpc>
                <a:spcPct val="115000"/>
              </a:lnSpc>
              <a:spcBef>
                <a:spcPts val="1200"/>
              </a:spcBef>
              <a:spcAft>
                <a:spcPts val="0"/>
              </a:spcAft>
              <a:buSzPts val="1200"/>
              <a:buFont typeface="Montserrat"/>
              <a:buChar char="●"/>
            </a:pPr>
            <a:r>
              <a:rPr lang="en" sz="1200">
                <a:latin typeface="Montserrat"/>
                <a:ea typeface="Montserrat"/>
                <a:cs typeface="Montserrat"/>
                <a:sym typeface="Montserrat"/>
              </a:rPr>
              <a:t>Eye-catching visuals designed to stop scrolling.</a:t>
            </a:r>
            <a:endParaRPr sz="1200">
              <a:latin typeface="Montserrat"/>
              <a:ea typeface="Montserrat"/>
              <a:cs typeface="Montserrat"/>
              <a:sym typeface="Montserrat"/>
            </a:endParaRPr>
          </a:p>
          <a:p>
            <a:pPr indent="-304800" lvl="0" marL="457200" rtl="0" algn="l">
              <a:lnSpc>
                <a:spcPct val="115000"/>
              </a:lnSpc>
              <a:spcBef>
                <a:spcPts val="0"/>
              </a:spcBef>
              <a:spcAft>
                <a:spcPts val="0"/>
              </a:spcAft>
              <a:buSzPts val="1200"/>
              <a:buFont typeface="Montserrat"/>
              <a:buChar char="●"/>
            </a:pPr>
            <a:r>
              <a:rPr lang="en" sz="1200">
                <a:latin typeface="Montserrat"/>
                <a:ea typeface="Montserrat"/>
                <a:cs typeface="Montserrat"/>
                <a:sym typeface="Montserrat"/>
              </a:rPr>
              <a:t>Offers and ad copy that drive clicks and conversions.</a:t>
            </a:r>
            <a:endParaRPr sz="1200">
              <a:latin typeface="Montserrat"/>
              <a:ea typeface="Montserrat"/>
              <a:cs typeface="Montserrat"/>
              <a:sym typeface="Montserrat"/>
            </a:endParaRPr>
          </a:p>
          <a:p>
            <a:pPr indent="0" lvl="0" marL="457200" rtl="0" algn="l">
              <a:lnSpc>
                <a:spcPct val="150000"/>
              </a:lnSpc>
              <a:spcBef>
                <a:spcPts val="1200"/>
              </a:spcBef>
              <a:spcAft>
                <a:spcPts val="0"/>
              </a:spcAft>
              <a:buNone/>
            </a:pPr>
            <a:r>
              <a:t/>
            </a:r>
            <a:endParaRPr sz="1200">
              <a:latin typeface="Montserrat"/>
              <a:ea typeface="Montserrat"/>
              <a:cs typeface="Montserrat"/>
              <a:sym typeface="Montserrat"/>
            </a:endParaRPr>
          </a:p>
        </p:txBody>
      </p:sp>
      <p:sp>
        <p:nvSpPr>
          <p:cNvPr id="270" name="Google Shape;270;p43"/>
          <p:cNvSpPr txBox="1"/>
          <p:nvPr>
            <p:ph type="title"/>
          </p:nvPr>
        </p:nvSpPr>
        <p:spPr>
          <a:xfrm>
            <a:off x="536850" y="195831"/>
            <a:ext cx="7483500" cy="90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Montserrat"/>
                <a:ea typeface="Montserrat"/>
                <a:cs typeface="Montserrat"/>
                <a:sym typeface="Montserrat"/>
              </a:rPr>
              <a:t>The ConcretePro</a:t>
            </a:r>
            <a:endParaRPr b="1">
              <a:latin typeface="Montserrat"/>
              <a:ea typeface="Montserrat"/>
              <a:cs typeface="Montserrat"/>
              <a:sym typeface="Montserrat"/>
            </a:endParaRPr>
          </a:p>
          <a:p>
            <a:pPr indent="0" lvl="0" marL="0" rtl="0" algn="l">
              <a:spcBef>
                <a:spcPts val="0"/>
              </a:spcBef>
              <a:spcAft>
                <a:spcPts val="0"/>
              </a:spcAft>
              <a:buNone/>
            </a:pPr>
            <a:r>
              <a:rPr b="1" lang="en">
                <a:latin typeface="Montserrat"/>
                <a:ea typeface="Montserrat"/>
                <a:cs typeface="Montserrat"/>
                <a:sym typeface="Montserrat"/>
              </a:rPr>
              <a:t>Ads System</a:t>
            </a:r>
            <a:endParaRPr b="1">
              <a:latin typeface="Montserrat"/>
              <a:ea typeface="Montserrat"/>
              <a:cs typeface="Montserrat"/>
              <a:sym typeface="Montserrat"/>
            </a:endParaRPr>
          </a:p>
        </p:txBody>
      </p:sp>
      <p:pic>
        <p:nvPicPr>
          <p:cNvPr id="271" name="Google Shape;271;p43"/>
          <p:cNvPicPr preferRelativeResize="0"/>
          <p:nvPr/>
        </p:nvPicPr>
        <p:blipFill rotWithShape="1">
          <a:blip r:embed="rId4">
            <a:alphaModFix/>
          </a:blip>
          <a:srcRect b="6480" l="0" r="0" t="0"/>
          <a:stretch/>
        </p:blipFill>
        <p:spPr>
          <a:xfrm>
            <a:off x="6642825" y="1457675"/>
            <a:ext cx="1478475" cy="2311450"/>
          </a:xfrm>
          <a:prstGeom prst="rect">
            <a:avLst/>
          </a:prstGeom>
          <a:noFill/>
          <a:ln>
            <a:noFill/>
          </a:ln>
        </p:spPr>
      </p:pic>
      <p:pic>
        <p:nvPicPr>
          <p:cNvPr id="272" name="Google Shape;272;p43"/>
          <p:cNvPicPr preferRelativeResize="0"/>
          <p:nvPr/>
        </p:nvPicPr>
        <p:blipFill>
          <a:blip r:embed="rId5">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44"/>
          <p:cNvPicPr preferRelativeResize="0"/>
          <p:nvPr/>
        </p:nvPicPr>
        <p:blipFill rotWithShape="1">
          <a:blip r:embed="rId3">
            <a:alphaModFix/>
          </a:blip>
          <a:srcRect b="3261" l="44190" r="0" t="3280"/>
          <a:stretch/>
        </p:blipFill>
        <p:spPr>
          <a:xfrm>
            <a:off x="4458200" y="667289"/>
            <a:ext cx="3848702" cy="3655610"/>
          </a:xfrm>
          <a:prstGeom prst="rect">
            <a:avLst/>
          </a:prstGeom>
          <a:noFill/>
          <a:ln>
            <a:noFill/>
          </a:ln>
        </p:spPr>
      </p:pic>
      <p:sp>
        <p:nvSpPr>
          <p:cNvPr id="279" name="Google Shape;279;p44"/>
          <p:cNvSpPr txBox="1"/>
          <p:nvPr>
            <p:ph type="title"/>
          </p:nvPr>
        </p:nvSpPr>
        <p:spPr>
          <a:xfrm>
            <a:off x="609500" y="2424625"/>
            <a:ext cx="3848700" cy="1504800"/>
          </a:xfrm>
          <a:prstGeom prst="rect">
            <a:avLst/>
          </a:prstGeom>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2800"/>
              <a:buFont typeface="Arial"/>
              <a:buNone/>
            </a:pPr>
            <a:r>
              <a:rPr lang="en" sz="1400">
                <a:latin typeface="Montserrat"/>
                <a:ea typeface="Montserrat"/>
                <a:cs typeface="Montserrat"/>
                <a:sym typeface="Montserrat"/>
              </a:rPr>
              <a:t>Not all ads are created equal. </a:t>
            </a:r>
            <a:endParaRPr sz="1400">
              <a:latin typeface="Montserrat"/>
              <a:ea typeface="Montserrat"/>
              <a:cs typeface="Montserrat"/>
              <a:sym typeface="Montserrat"/>
            </a:endParaRPr>
          </a:p>
          <a:p>
            <a:pPr indent="0" lvl="0" marL="0" rtl="0" algn="l">
              <a:lnSpc>
                <a:spcPct val="90000"/>
              </a:lnSpc>
              <a:spcBef>
                <a:spcPts val="1000"/>
              </a:spcBef>
              <a:spcAft>
                <a:spcPts val="0"/>
              </a:spcAft>
              <a:buClr>
                <a:schemeClr val="dk1"/>
              </a:buClr>
              <a:buSzPts val="2800"/>
              <a:buFont typeface="Arial"/>
              <a:buNone/>
            </a:pPr>
            <a:r>
              <a:rPr b="1" lang="en" sz="1400">
                <a:latin typeface="Montserrat"/>
                <a:ea typeface="Montserrat"/>
                <a:cs typeface="Montserrat"/>
                <a:sym typeface="Montserrat"/>
              </a:rPr>
              <a:t>We create and utilize PROVEN ads</a:t>
            </a:r>
            <a:r>
              <a:rPr lang="en" sz="1400">
                <a:latin typeface="Montserrat"/>
                <a:ea typeface="Montserrat"/>
                <a:cs typeface="Montserrat"/>
                <a:sym typeface="Montserrat"/>
              </a:rPr>
              <a:t> that we know convert to new customers. </a:t>
            </a:r>
            <a:endParaRPr sz="1400">
              <a:latin typeface="Montserrat"/>
              <a:ea typeface="Montserrat"/>
              <a:cs typeface="Montserrat"/>
              <a:sym typeface="Montserrat"/>
            </a:endParaRPr>
          </a:p>
          <a:p>
            <a:pPr indent="0" lvl="0" marL="0" rtl="0" algn="l">
              <a:lnSpc>
                <a:spcPct val="90000"/>
              </a:lnSpc>
              <a:spcBef>
                <a:spcPts val="1000"/>
              </a:spcBef>
              <a:spcAft>
                <a:spcPts val="0"/>
              </a:spcAft>
              <a:buClr>
                <a:schemeClr val="dk1"/>
              </a:buClr>
              <a:buSzPts val="2800"/>
              <a:buFont typeface="Arial"/>
              <a:buNone/>
            </a:pPr>
            <a:r>
              <a:rPr lang="en" sz="1400">
                <a:latin typeface="Montserrat"/>
                <a:ea typeface="Montserrat"/>
                <a:cs typeface="Montserrat"/>
                <a:sym typeface="Montserrat"/>
              </a:rPr>
              <a:t>Hence why we offer </a:t>
            </a:r>
            <a:endParaRPr sz="1400">
              <a:latin typeface="Montserrat"/>
              <a:ea typeface="Montserrat"/>
              <a:cs typeface="Montserrat"/>
              <a:sym typeface="Montserrat"/>
            </a:endParaRPr>
          </a:p>
          <a:p>
            <a:pPr indent="0" lvl="0" marL="0" rtl="0" algn="l">
              <a:lnSpc>
                <a:spcPct val="90000"/>
              </a:lnSpc>
              <a:spcBef>
                <a:spcPts val="1000"/>
              </a:spcBef>
              <a:spcAft>
                <a:spcPts val="0"/>
              </a:spcAft>
              <a:buClr>
                <a:schemeClr val="dk1"/>
              </a:buClr>
              <a:buSzPts val="2800"/>
              <a:buFont typeface="Arial"/>
              <a:buNone/>
            </a:pPr>
            <a:r>
              <a:rPr lang="en" sz="1400">
                <a:latin typeface="Montserrat"/>
                <a:ea typeface="Montserrat"/>
                <a:cs typeface="Montserrat"/>
                <a:sym typeface="Montserrat"/>
              </a:rPr>
              <a:t>GUARANTEED RESULTS!</a:t>
            </a:r>
            <a:endParaRPr sz="1400">
              <a:latin typeface="Montserrat"/>
              <a:ea typeface="Montserrat"/>
              <a:cs typeface="Montserrat"/>
              <a:sym typeface="Montserrat"/>
            </a:endParaRPr>
          </a:p>
          <a:p>
            <a:pPr indent="0" lvl="0" marL="0" rtl="0" algn="l">
              <a:lnSpc>
                <a:spcPct val="90000"/>
              </a:lnSpc>
              <a:spcBef>
                <a:spcPts val="600"/>
              </a:spcBef>
              <a:spcAft>
                <a:spcPts val="0"/>
              </a:spcAft>
              <a:buNone/>
            </a:pPr>
            <a:r>
              <a:t/>
            </a:r>
            <a:endParaRPr sz="1200">
              <a:latin typeface="Raleway"/>
              <a:ea typeface="Raleway"/>
              <a:cs typeface="Raleway"/>
              <a:sym typeface="Raleway"/>
            </a:endParaRPr>
          </a:p>
          <a:p>
            <a:pPr indent="0" lvl="0" marL="457200" rtl="0" algn="l">
              <a:lnSpc>
                <a:spcPct val="150000"/>
              </a:lnSpc>
              <a:spcBef>
                <a:spcPts val="0"/>
              </a:spcBef>
              <a:spcAft>
                <a:spcPts val="0"/>
              </a:spcAft>
              <a:buNone/>
            </a:pPr>
            <a:r>
              <a:t/>
            </a:r>
            <a:endParaRPr sz="1200">
              <a:latin typeface="Montserrat"/>
              <a:ea typeface="Montserrat"/>
              <a:cs typeface="Montserrat"/>
              <a:sym typeface="Montserrat"/>
            </a:endParaRPr>
          </a:p>
        </p:txBody>
      </p:sp>
      <p:sp>
        <p:nvSpPr>
          <p:cNvPr id="280" name="Google Shape;280;p44"/>
          <p:cNvSpPr txBox="1"/>
          <p:nvPr>
            <p:ph type="title"/>
          </p:nvPr>
        </p:nvSpPr>
        <p:spPr>
          <a:xfrm>
            <a:off x="468175" y="1370100"/>
            <a:ext cx="4158600" cy="90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Montserrat"/>
                <a:ea typeface="Montserrat"/>
                <a:cs typeface="Montserrat"/>
                <a:sym typeface="Montserrat"/>
              </a:rPr>
              <a:t>Proven Offer + Copy + Design</a:t>
            </a:r>
            <a:endParaRPr b="1">
              <a:latin typeface="Montserrat"/>
              <a:ea typeface="Montserrat"/>
              <a:cs typeface="Montserrat"/>
              <a:sym typeface="Montserrat"/>
            </a:endParaRPr>
          </a:p>
        </p:txBody>
      </p:sp>
      <p:pic>
        <p:nvPicPr>
          <p:cNvPr id="281" name="Google Shape;281;p44"/>
          <p:cNvPicPr preferRelativeResize="0"/>
          <p:nvPr/>
        </p:nvPicPr>
        <p:blipFill rotWithShape="1">
          <a:blip r:embed="rId4">
            <a:alphaModFix/>
          </a:blip>
          <a:srcRect b="6480" l="0" r="0" t="0"/>
          <a:stretch/>
        </p:blipFill>
        <p:spPr>
          <a:xfrm>
            <a:off x="6642825" y="1457675"/>
            <a:ext cx="1478475" cy="2311450"/>
          </a:xfrm>
          <a:prstGeom prst="rect">
            <a:avLst/>
          </a:prstGeom>
          <a:noFill/>
          <a:ln>
            <a:noFill/>
          </a:ln>
        </p:spPr>
      </p:pic>
      <p:pic>
        <p:nvPicPr>
          <p:cNvPr id="282" name="Google Shape;282;p44"/>
          <p:cNvPicPr preferRelativeResize="0"/>
          <p:nvPr/>
        </p:nvPicPr>
        <p:blipFill>
          <a:blip r:embed="rId5">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45"/>
          <p:cNvPicPr preferRelativeResize="0"/>
          <p:nvPr/>
        </p:nvPicPr>
        <p:blipFill>
          <a:blip r:embed="rId3">
            <a:alphaModFix/>
          </a:blip>
          <a:stretch>
            <a:fillRect/>
          </a:stretch>
        </p:blipFill>
        <p:spPr>
          <a:xfrm>
            <a:off x="4197750" y="1681125"/>
            <a:ext cx="4946250" cy="3462375"/>
          </a:xfrm>
          <a:prstGeom prst="rect">
            <a:avLst/>
          </a:prstGeom>
          <a:noFill/>
          <a:ln>
            <a:noFill/>
          </a:ln>
        </p:spPr>
      </p:pic>
      <p:sp>
        <p:nvSpPr>
          <p:cNvPr id="288" name="Google Shape;288;p45"/>
          <p:cNvSpPr txBox="1"/>
          <p:nvPr>
            <p:ph type="title"/>
          </p:nvPr>
        </p:nvSpPr>
        <p:spPr>
          <a:xfrm>
            <a:off x="311700" y="2170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Montserrat"/>
                <a:ea typeface="Montserrat"/>
                <a:cs typeface="Montserrat"/>
                <a:sym typeface="Montserrat"/>
              </a:rPr>
              <a:t>Leadflow - Ads System &amp; Lead Generation</a:t>
            </a:r>
            <a:endParaRPr b="1">
              <a:latin typeface="Montserrat"/>
              <a:ea typeface="Montserrat"/>
              <a:cs typeface="Montserrat"/>
              <a:sym typeface="Montserrat"/>
            </a:endParaRPr>
          </a:p>
        </p:txBody>
      </p:sp>
      <p:sp>
        <p:nvSpPr>
          <p:cNvPr id="289" name="Google Shape;289;p45"/>
          <p:cNvSpPr txBox="1"/>
          <p:nvPr>
            <p:ph idx="1" type="body"/>
          </p:nvPr>
        </p:nvSpPr>
        <p:spPr>
          <a:xfrm>
            <a:off x="311700" y="1263550"/>
            <a:ext cx="3999900" cy="330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Montserrat"/>
                <a:ea typeface="Montserrat"/>
                <a:cs typeface="Montserrat"/>
                <a:sym typeface="Montserrat"/>
              </a:rPr>
              <a:t>Optimized Lead Forms:</a:t>
            </a:r>
            <a:endParaRPr b="1">
              <a:solidFill>
                <a:schemeClr val="dk1"/>
              </a:solidFill>
              <a:latin typeface="Montserrat"/>
              <a:ea typeface="Montserrat"/>
              <a:cs typeface="Montserrat"/>
              <a:sym typeface="Montserrat"/>
            </a:endParaRPr>
          </a:p>
          <a:p>
            <a:pPr indent="-317500" lvl="0" marL="457200" rtl="0" algn="l">
              <a:spcBef>
                <a:spcPts val="16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Streamlined, user-friendly forms for high-quality lead capture.</a:t>
            </a:r>
            <a:endParaRPr>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Built-in tracking to measure ad performance and lead flow.</a:t>
            </a:r>
            <a:endParaRPr>
              <a:solidFill>
                <a:schemeClr val="dk1"/>
              </a:solidFill>
              <a:latin typeface="Montserrat"/>
              <a:ea typeface="Montserrat"/>
              <a:cs typeface="Montserrat"/>
              <a:sym typeface="Montserrat"/>
            </a:endParaRPr>
          </a:p>
          <a:p>
            <a:pPr indent="0" lvl="0" marL="0" rtl="0" algn="l">
              <a:spcBef>
                <a:spcPts val="1200"/>
              </a:spcBef>
              <a:spcAft>
                <a:spcPts val="0"/>
              </a:spcAft>
              <a:buNone/>
            </a:pPr>
            <a:r>
              <a:rPr b="1" lang="en">
                <a:solidFill>
                  <a:schemeClr val="dk1"/>
                </a:solidFill>
                <a:latin typeface="Montserrat"/>
                <a:ea typeface="Montserrat"/>
                <a:cs typeface="Montserrat"/>
                <a:sym typeface="Montserrat"/>
              </a:rPr>
              <a:t>Data-Driven Adjustments:</a:t>
            </a:r>
            <a:endParaRPr b="1">
              <a:solidFill>
                <a:schemeClr val="dk1"/>
              </a:solidFill>
              <a:latin typeface="Montserrat"/>
              <a:ea typeface="Montserrat"/>
              <a:cs typeface="Montserrat"/>
              <a:sym typeface="Montserrat"/>
            </a:endParaRPr>
          </a:p>
          <a:p>
            <a:pPr indent="-317500" lvl="0" marL="457200" rtl="0" algn="l">
              <a:spcBef>
                <a:spcPts val="1200"/>
              </a:spcBef>
              <a:spcAft>
                <a:spcPts val="0"/>
              </a:spcAft>
              <a:buClr>
                <a:schemeClr val="dk1"/>
              </a:buClr>
              <a:buSzPts val="1400"/>
              <a:buFont typeface="Montserrat"/>
              <a:buChar char="●"/>
            </a:pPr>
            <a:r>
              <a:rPr lang="en" sz="1400">
                <a:solidFill>
                  <a:schemeClr val="dk1"/>
                </a:solidFill>
                <a:latin typeface="Montserrat"/>
                <a:ea typeface="Montserrat"/>
                <a:cs typeface="Montserrat"/>
                <a:sym typeface="Montserrat"/>
              </a:rPr>
              <a:t>Regular reviews to refine targeting and messaging.</a:t>
            </a:r>
            <a:endParaRPr sz="1400">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 sz="1400">
                <a:solidFill>
                  <a:schemeClr val="dk1"/>
                </a:solidFill>
                <a:latin typeface="Montserrat"/>
                <a:ea typeface="Montserrat"/>
                <a:cs typeface="Montserrat"/>
                <a:sym typeface="Montserrat"/>
              </a:rPr>
              <a:t>Ongoing optimizations to improve cost per lead and overall ROI.</a:t>
            </a:r>
            <a:endParaRPr sz="1400">
              <a:solidFill>
                <a:schemeClr val="dk1"/>
              </a:solidFill>
              <a:latin typeface="Montserrat"/>
              <a:ea typeface="Montserrat"/>
              <a:cs typeface="Montserrat"/>
              <a:sym typeface="Montserrat"/>
            </a:endParaRPr>
          </a:p>
        </p:txBody>
      </p:sp>
      <p:sp>
        <p:nvSpPr>
          <p:cNvPr id="290" name="Google Shape;290;p45"/>
          <p:cNvSpPr txBox="1"/>
          <p:nvPr>
            <p:ph idx="2" type="body"/>
          </p:nvPr>
        </p:nvSpPr>
        <p:spPr>
          <a:xfrm>
            <a:off x="5335800" y="1497023"/>
            <a:ext cx="3496500" cy="3003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i="1" lang="en"/>
              <a:t>Visuals: A Simple flowhart: “Ad” → “Lead Form” → “Lead Delivered”</a:t>
            </a:r>
            <a:endParaRPr i="1"/>
          </a:p>
        </p:txBody>
      </p:sp>
      <p:pic>
        <p:nvPicPr>
          <p:cNvPr id="291" name="Google Shape;291;p45"/>
          <p:cNvPicPr preferRelativeResize="0"/>
          <p:nvPr/>
        </p:nvPicPr>
        <p:blipFill>
          <a:blip r:embed="rId4">
            <a:alphaModFix/>
          </a:blip>
          <a:stretch>
            <a:fillRect/>
          </a:stretch>
        </p:blipFill>
        <p:spPr>
          <a:xfrm>
            <a:off x="7862900" y="4634875"/>
            <a:ext cx="1098725" cy="321900"/>
          </a:xfrm>
          <a:prstGeom prst="rect">
            <a:avLst/>
          </a:prstGeom>
          <a:noFill/>
          <a:ln>
            <a:noFill/>
          </a:ln>
        </p:spPr>
      </p:pic>
      <p:sp>
        <p:nvSpPr>
          <p:cNvPr id="292" name="Google Shape;292;p45"/>
          <p:cNvSpPr txBox="1"/>
          <p:nvPr/>
        </p:nvSpPr>
        <p:spPr>
          <a:xfrm>
            <a:off x="1989925" y="70135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Capturing Attention and Driving Leads…</a:t>
            </a:r>
            <a:endParaRPr b="1" i="1" sz="18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8"/>
          <p:cNvSpPr txBox="1"/>
          <p:nvPr/>
        </p:nvSpPr>
        <p:spPr>
          <a:xfrm>
            <a:off x="1525950" y="1426425"/>
            <a:ext cx="6092100" cy="24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Montserrat"/>
                <a:ea typeface="Montserrat"/>
                <a:cs typeface="Montserrat"/>
                <a:sym typeface="Montserrat"/>
              </a:rPr>
              <a:t>✔️ Technical Setup</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lang="en" sz="1500">
                <a:solidFill>
                  <a:schemeClr val="dk1"/>
                </a:solidFill>
                <a:latin typeface="Montserrat"/>
                <a:ea typeface="Montserrat"/>
                <a:cs typeface="Montserrat"/>
                <a:sym typeface="Montserrat"/>
              </a:rPr>
              <a:t>✔️ Ad Graphic &amp; Video Design</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None/>
            </a:pPr>
            <a:r>
              <a:rPr lang="en" sz="1500">
                <a:latin typeface="Montserrat"/>
                <a:ea typeface="Montserrat"/>
                <a:cs typeface="Montserrat"/>
                <a:sym typeface="Montserrat"/>
              </a:rPr>
              <a:t>✔️ Copywriting</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None/>
            </a:pPr>
            <a:r>
              <a:rPr lang="en" sz="1500">
                <a:latin typeface="Montserrat"/>
                <a:ea typeface="Montserrat"/>
                <a:cs typeface="Montserrat"/>
                <a:sym typeface="Montserrat"/>
              </a:rPr>
              <a:t>✔️ Campaign Buildout</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None/>
            </a:pPr>
            <a:r>
              <a:rPr lang="en" sz="1500">
                <a:latin typeface="Montserrat"/>
                <a:ea typeface="Montserrat"/>
                <a:cs typeface="Montserrat"/>
                <a:sym typeface="Montserrat"/>
              </a:rPr>
              <a:t>✔️ Dedicated Landing Page (included)</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None/>
            </a:pPr>
            <a:r>
              <a:rPr lang="en" sz="1500">
                <a:latin typeface="Montserrat"/>
                <a:ea typeface="Montserrat"/>
                <a:cs typeface="Montserrat"/>
                <a:sym typeface="Montserrat"/>
              </a:rPr>
              <a:t>✔️ Launch &amp; Optimized</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a:p>
            <a:pPr indent="0" lvl="0" marL="0" rtl="0" algn="l">
              <a:spcBef>
                <a:spcPts val="0"/>
              </a:spcBef>
              <a:spcAft>
                <a:spcPts val="0"/>
              </a:spcAft>
              <a:buNone/>
            </a:pPr>
            <a:r>
              <a:t/>
            </a:r>
            <a:endParaRPr sz="1500">
              <a:latin typeface="Montserrat"/>
              <a:ea typeface="Montserrat"/>
              <a:cs typeface="Montserrat"/>
              <a:sym typeface="Montserrat"/>
            </a:endParaRPr>
          </a:p>
        </p:txBody>
      </p:sp>
      <p:sp>
        <p:nvSpPr>
          <p:cNvPr id="118" name="Google Shape;118;p28"/>
          <p:cNvSpPr txBox="1"/>
          <p:nvPr>
            <p:ph type="title"/>
          </p:nvPr>
        </p:nvSpPr>
        <p:spPr>
          <a:xfrm>
            <a:off x="971550" y="342631"/>
            <a:ext cx="72009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2700">
                <a:latin typeface="Montserrat"/>
                <a:ea typeface="Montserrat"/>
                <a:cs typeface="Montserrat"/>
                <a:sym typeface="Montserrat"/>
              </a:rPr>
              <a:t>All 100% Done-For-You System </a:t>
            </a:r>
            <a:endParaRPr b="1" sz="2700">
              <a:latin typeface="Montserrat"/>
              <a:ea typeface="Montserrat"/>
              <a:cs typeface="Montserrat"/>
              <a:sym typeface="Montserrat"/>
            </a:endParaRPr>
          </a:p>
          <a:p>
            <a:pPr indent="0" lvl="0" marL="0" rtl="0" algn="ctr">
              <a:spcBef>
                <a:spcPts val="0"/>
              </a:spcBef>
              <a:spcAft>
                <a:spcPts val="0"/>
              </a:spcAft>
              <a:buNone/>
            </a:pPr>
            <a:r>
              <a:rPr b="1" lang="en" sz="2700">
                <a:latin typeface="Montserrat"/>
                <a:ea typeface="Montserrat"/>
                <a:cs typeface="Montserrat"/>
                <a:sym typeface="Montserrat"/>
              </a:rPr>
              <a:t>(You Just Cover Ad Spend)</a:t>
            </a:r>
            <a:endParaRPr b="1" i="1" sz="2700" u="sng">
              <a:latin typeface="Montserrat"/>
              <a:ea typeface="Montserrat"/>
              <a:cs typeface="Montserrat"/>
              <a:sym typeface="Montserrat"/>
            </a:endParaRPr>
          </a:p>
        </p:txBody>
      </p:sp>
      <p:sp>
        <p:nvSpPr>
          <p:cNvPr id="119" name="Google Shape;119;p28"/>
          <p:cNvSpPr txBox="1"/>
          <p:nvPr>
            <p:ph type="title"/>
          </p:nvPr>
        </p:nvSpPr>
        <p:spPr>
          <a:xfrm>
            <a:off x="795600" y="4222625"/>
            <a:ext cx="75528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sz="1900">
                <a:latin typeface="Montserrat"/>
                <a:ea typeface="Montserrat"/>
                <a:cs typeface="Montserrat"/>
                <a:sym typeface="Montserrat"/>
              </a:rPr>
              <a:t>Proven by Concrete Coating Pros All Over The U.S.</a:t>
            </a:r>
            <a:endParaRPr b="1" i="1" sz="1900" u="sng">
              <a:latin typeface="Montserrat"/>
              <a:ea typeface="Montserrat"/>
              <a:cs typeface="Montserrat"/>
              <a:sym typeface="Montserrat"/>
            </a:endParaRPr>
          </a:p>
        </p:txBody>
      </p:sp>
      <p:pic>
        <p:nvPicPr>
          <p:cNvPr id="120" name="Google Shape;120;p28"/>
          <p:cNvPicPr preferRelativeResize="0"/>
          <p:nvPr/>
        </p:nvPicPr>
        <p:blipFill>
          <a:blip r:embed="rId3">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6"/>
          <p:cNvSpPr txBox="1"/>
          <p:nvPr>
            <p:ph type="title"/>
          </p:nvPr>
        </p:nvSpPr>
        <p:spPr>
          <a:xfrm>
            <a:off x="311700" y="3593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Montserrat"/>
                <a:ea typeface="Montserrat"/>
                <a:cs typeface="Montserrat"/>
                <a:sym typeface="Montserrat"/>
              </a:rPr>
              <a:t>Case Studies</a:t>
            </a:r>
            <a:endParaRPr b="1">
              <a:latin typeface="Montserrat"/>
              <a:ea typeface="Montserrat"/>
              <a:cs typeface="Montserrat"/>
              <a:sym typeface="Montserrat"/>
            </a:endParaRPr>
          </a:p>
        </p:txBody>
      </p:sp>
      <p:pic>
        <p:nvPicPr>
          <p:cNvPr id="298" name="Google Shape;298;p46"/>
          <p:cNvPicPr preferRelativeResize="0"/>
          <p:nvPr/>
        </p:nvPicPr>
        <p:blipFill>
          <a:blip r:embed="rId3">
            <a:alphaModFix/>
          </a:blip>
          <a:stretch>
            <a:fillRect/>
          </a:stretch>
        </p:blipFill>
        <p:spPr>
          <a:xfrm>
            <a:off x="652150" y="1059900"/>
            <a:ext cx="2061875" cy="3681325"/>
          </a:xfrm>
          <a:prstGeom prst="rect">
            <a:avLst/>
          </a:prstGeom>
          <a:noFill/>
          <a:ln cap="flat" cmpd="sng" w="9525">
            <a:solidFill>
              <a:schemeClr val="dk1"/>
            </a:solidFill>
            <a:prstDash val="solid"/>
            <a:round/>
            <a:headEnd len="sm" w="sm" type="none"/>
            <a:tailEnd len="sm" w="sm" type="none"/>
          </a:ln>
        </p:spPr>
      </p:pic>
      <p:pic>
        <p:nvPicPr>
          <p:cNvPr id="299" name="Google Shape;299;p46"/>
          <p:cNvPicPr preferRelativeResize="0"/>
          <p:nvPr/>
        </p:nvPicPr>
        <p:blipFill>
          <a:blip r:embed="rId4">
            <a:alphaModFix/>
          </a:blip>
          <a:stretch>
            <a:fillRect/>
          </a:stretch>
        </p:blipFill>
        <p:spPr>
          <a:xfrm>
            <a:off x="3505025" y="1059900"/>
            <a:ext cx="2061875" cy="3649849"/>
          </a:xfrm>
          <a:prstGeom prst="rect">
            <a:avLst/>
          </a:prstGeom>
          <a:noFill/>
          <a:ln cap="flat" cmpd="sng" w="9525">
            <a:solidFill>
              <a:schemeClr val="dk1"/>
            </a:solidFill>
            <a:prstDash val="solid"/>
            <a:round/>
            <a:headEnd len="sm" w="sm" type="none"/>
            <a:tailEnd len="sm" w="sm" type="none"/>
          </a:ln>
        </p:spPr>
      </p:pic>
      <p:pic>
        <p:nvPicPr>
          <p:cNvPr id="300" name="Google Shape;300;p46"/>
          <p:cNvPicPr preferRelativeResize="0"/>
          <p:nvPr/>
        </p:nvPicPr>
        <p:blipFill>
          <a:blip r:embed="rId5">
            <a:alphaModFix/>
          </a:blip>
          <a:stretch>
            <a:fillRect/>
          </a:stretch>
        </p:blipFill>
        <p:spPr>
          <a:xfrm>
            <a:off x="6442845" y="1059900"/>
            <a:ext cx="2088005" cy="3649850"/>
          </a:xfrm>
          <a:prstGeom prst="rect">
            <a:avLst/>
          </a:prstGeom>
          <a:noFill/>
          <a:ln cap="flat" cmpd="sng" w="9525">
            <a:solidFill>
              <a:schemeClr val="dk1"/>
            </a:solidFill>
            <a:prstDash val="solid"/>
            <a:round/>
            <a:headEnd len="sm" w="sm" type="none"/>
            <a:tailEnd len="sm" w="sm" type="none"/>
          </a:ln>
        </p:spPr>
      </p:pic>
      <p:pic>
        <p:nvPicPr>
          <p:cNvPr id="301" name="Google Shape;301;p46"/>
          <p:cNvPicPr preferRelativeResize="0"/>
          <p:nvPr/>
        </p:nvPicPr>
        <p:blipFill>
          <a:blip r:embed="rId6">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47"/>
          <p:cNvSpPr txBox="1"/>
          <p:nvPr>
            <p:ph type="title"/>
          </p:nvPr>
        </p:nvSpPr>
        <p:spPr>
          <a:xfrm>
            <a:off x="311700" y="3593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Montserrat"/>
                <a:ea typeface="Montserrat"/>
                <a:cs typeface="Montserrat"/>
                <a:sym typeface="Montserrat"/>
              </a:rPr>
              <a:t>Case Studies</a:t>
            </a:r>
            <a:endParaRPr b="1">
              <a:latin typeface="Montserrat"/>
              <a:ea typeface="Montserrat"/>
              <a:cs typeface="Montserrat"/>
              <a:sym typeface="Montserrat"/>
            </a:endParaRPr>
          </a:p>
        </p:txBody>
      </p:sp>
      <p:pic>
        <p:nvPicPr>
          <p:cNvPr id="307" name="Google Shape;307;p47"/>
          <p:cNvPicPr preferRelativeResize="0"/>
          <p:nvPr/>
        </p:nvPicPr>
        <p:blipFill>
          <a:blip r:embed="rId3">
            <a:alphaModFix/>
          </a:blip>
          <a:stretch>
            <a:fillRect/>
          </a:stretch>
        </p:blipFill>
        <p:spPr>
          <a:xfrm>
            <a:off x="686900" y="1198175"/>
            <a:ext cx="2117375" cy="3709650"/>
          </a:xfrm>
          <a:prstGeom prst="rect">
            <a:avLst/>
          </a:prstGeom>
          <a:noFill/>
          <a:ln cap="flat" cmpd="sng" w="9525">
            <a:solidFill>
              <a:schemeClr val="dk1"/>
            </a:solidFill>
            <a:prstDash val="solid"/>
            <a:round/>
            <a:headEnd len="sm" w="sm" type="none"/>
            <a:tailEnd len="sm" w="sm" type="none"/>
          </a:ln>
        </p:spPr>
      </p:pic>
      <p:pic>
        <p:nvPicPr>
          <p:cNvPr id="308" name="Google Shape;308;p47"/>
          <p:cNvPicPr preferRelativeResize="0"/>
          <p:nvPr/>
        </p:nvPicPr>
        <p:blipFill>
          <a:blip r:embed="rId4">
            <a:alphaModFix/>
          </a:blip>
          <a:stretch>
            <a:fillRect/>
          </a:stretch>
        </p:blipFill>
        <p:spPr>
          <a:xfrm>
            <a:off x="6489800" y="1198175"/>
            <a:ext cx="2057046" cy="3667975"/>
          </a:xfrm>
          <a:prstGeom prst="rect">
            <a:avLst/>
          </a:prstGeom>
          <a:noFill/>
          <a:ln cap="flat" cmpd="sng" w="9525">
            <a:solidFill>
              <a:schemeClr val="dk1"/>
            </a:solidFill>
            <a:prstDash val="solid"/>
            <a:round/>
            <a:headEnd len="sm" w="sm" type="none"/>
            <a:tailEnd len="sm" w="sm" type="none"/>
          </a:ln>
        </p:spPr>
      </p:pic>
      <p:pic>
        <p:nvPicPr>
          <p:cNvPr id="309" name="Google Shape;309;p47"/>
          <p:cNvPicPr preferRelativeResize="0"/>
          <p:nvPr/>
        </p:nvPicPr>
        <p:blipFill>
          <a:blip r:embed="rId5">
            <a:alphaModFix/>
          </a:blip>
          <a:stretch>
            <a:fillRect/>
          </a:stretch>
        </p:blipFill>
        <p:spPr>
          <a:xfrm>
            <a:off x="3481663" y="1177338"/>
            <a:ext cx="2263978" cy="3709650"/>
          </a:xfrm>
          <a:prstGeom prst="rect">
            <a:avLst/>
          </a:prstGeom>
          <a:noFill/>
          <a:ln cap="flat" cmpd="sng" w="9525">
            <a:solidFill>
              <a:schemeClr val="dk1"/>
            </a:solidFill>
            <a:prstDash val="solid"/>
            <a:round/>
            <a:headEnd len="sm" w="sm" type="none"/>
            <a:tailEnd len="sm" w="sm" type="none"/>
          </a:ln>
        </p:spPr>
      </p:pic>
      <p:pic>
        <p:nvPicPr>
          <p:cNvPr id="310" name="Google Shape;310;p47"/>
          <p:cNvPicPr preferRelativeResize="0"/>
          <p:nvPr/>
        </p:nvPicPr>
        <p:blipFill>
          <a:blip r:embed="rId6">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48"/>
          <p:cNvPicPr preferRelativeResize="0"/>
          <p:nvPr/>
        </p:nvPicPr>
        <p:blipFill rotWithShape="1">
          <a:blip r:embed="rId3">
            <a:alphaModFix/>
          </a:blip>
          <a:srcRect b="3261" l="44190" r="0" t="3280"/>
          <a:stretch/>
        </p:blipFill>
        <p:spPr>
          <a:xfrm>
            <a:off x="4458200" y="667289"/>
            <a:ext cx="3848702" cy="3655610"/>
          </a:xfrm>
          <a:prstGeom prst="rect">
            <a:avLst/>
          </a:prstGeom>
          <a:noFill/>
          <a:ln>
            <a:noFill/>
          </a:ln>
        </p:spPr>
      </p:pic>
      <p:sp>
        <p:nvSpPr>
          <p:cNvPr id="317" name="Google Shape;317;p48"/>
          <p:cNvSpPr txBox="1"/>
          <p:nvPr>
            <p:ph type="title"/>
          </p:nvPr>
        </p:nvSpPr>
        <p:spPr>
          <a:xfrm>
            <a:off x="609500" y="1790175"/>
            <a:ext cx="3848700" cy="1654500"/>
          </a:xfrm>
          <a:prstGeom prst="rect">
            <a:avLst/>
          </a:prstGeom>
        </p:spPr>
        <p:txBody>
          <a:bodyPr anchorCtr="0" anchor="t" bIns="91425" lIns="91425" spcFirstLastPara="1" rIns="91425" wrap="square" tIns="91425">
            <a:noAutofit/>
          </a:bodyPr>
          <a:lstStyle/>
          <a:p>
            <a:pPr indent="-114300" lvl="0" marL="228600" rtl="0" algn="l">
              <a:lnSpc>
                <a:spcPct val="108000"/>
              </a:lnSpc>
              <a:spcBef>
                <a:spcPts val="0"/>
              </a:spcBef>
              <a:spcAft>
                <a:spcPts val="0"/>
              </a:spcAft>
              <a:buSzPts val="1000"/>
              <a:buFont typeface="Raleway"/>
              <a:buChar char="▪"/>
            </a:pPr>
            <a:r>
              <a:rPr lang="en" sz="1000">
                <a:latin typeface="Raleway"/>
                <a:ea typeface="Raleway"/>
                <a:cs typeface="Raleway"/>
                <a:sym typeface="Raleway"/>
              </a:rPr>
              <a:t>We want to position your business as the leading epoxy specialist within your community</a:t>
            </a:r>
            <a:endParaRPr sz="1000"/>
          </a:p>
          <a:p>
            <a:pPr indent="-114300" lvl="0" marL="228600" rtl="0" algn="l">
              <a:lnSpc>
                <a:spcPct val="108000"/>
              </a:lnSpc>
              <a:spcBef>
                <a:spcPts val="1000"/>
              </a:spcBef>
              <a:spcAft>
                <a:spcPts val="0"/>
              </a:spcAft>
              <a:buSzPts val="1000"/>
              <a:buFont typeface="Raleway"/>
              <a:buChar char="▪"/>
            </a:pPr>
            <a:r>
              <a:rPr lang="en" sz="1000">
                <a:latin typeface="Raleway"/>
                <a:ea typeface="Raleway"/>
                <a:cs typeface="Raleway"/>
                <a:sym typeface="Raleway"/>
              </a:rPr>
              <a:t>Because thousands of customers will see your campaigns - You will create a omnipresence and an engaging brand awareness</a:t>
            </a:r>
            <a:endParaRPr sz="1000"/>
          </a:p>
          <a:p>
            <a:pPr indent="-114300" lvl="0" marL="228600" rtl="0" algn="l">
              <a:lnSpc>
                <a:spcPct val="108000"/>
              </a:lnSpc>
              <a:spcBef>
                <a:spcPts val="1000"/>
              </a:spcBef>
              <a:spcAft>
                <a:spcPts val="0"/>
              </a:spcAft>
              <a:buSzPts val="1000"/>
              <a:buFont typeface="Raleway"/>
              <a:buChar char="▪"/>
            </a:pPr>
            <a:r>
              <a:rPr lang="en" sz="1000">
                <a:latin typeface="Raleway"/>
                <a:ea typeface="Raleway"/>
                <a:cs typeface="Raleway"/>
                <a:sym typeface="Raleway"/>
              </a:rPr>
              <a:t>Direct access coupled with a long term play. Customers now is the goal. But our goal is to create a “authority ” behind the business with long term branding strategies.</a:t>
            </a:r>
            <a:endParaRPr sz="1000"/>
          </a:p>
          <a:p>
            <a:pPr indent="-114300" lvl="0" marL="228600" rtl="0" algn="l">
              <a:lnSpc>
                <a:spcPct val="108000"/>
              </a:lnSpc>
              <a:spcBef>
                <a:spcPts val="1000"/>
              </a:spcBef>
              <a:spcAft>
                <a:spcPts val="0"/>
              </a:spcAft>
              <a:buSzPts val="1000"/>
              <a:buFont typeface="Raleway"/>
              <a:buChar char="▪"/>
            </a:pPr>
            <a:r>
              <a:rPr lang="en" sz="1000">
                <a:latin typeface="Raleway"/>
                <a:ea typeface="Raleway"/>
                <a:cs typeface="Raleway"/>
                <a:sym typeface="Raleway"/>
              </a:rPr>
              <a:t>More calls and increase brand perception </a:t>
            </a:r>
            <a:r>
              <a:rPr b="1" lang="en" sz="1000">
                <a:latin typeface="Raleway"/>
                <a:ea typeface="Raleway"/>
                <a:cs typeface="Raleway"/>
                <a:sym typeface="Raleway"/>
              </a:rPr>
              <a:t>ORGANICALLY</a:t>
            </a:r>
            <a:endParaRPr b="1" sz="1000">
              <a:solidFill>
                <a:schemeClr val="lt1"/>
              </a:solidFill>
              <a:latin typeface="Helvetica Neue"/>
              <a:ea typeface="Helvetica Neue"/>
              <a:cs typeface="Helvetica Neue"/>
              <a:sym typeface="Helvetica Neue"/>
            </a:endParaRPr>
          </a:p>
          <a:p>
            <a:pPr indent="-114300" lvl="0" marL="228600" rtl="0" algn="l">
              <a:lnSpc>
                <a:spcPct val="108000"/>
              </a:lnSpc>
              <a:spcBef>
                <a:spcPts val="1000"/>
              </a:spcBef>
              <a:spcAft>
                <a:spcPts val="0"/>
              </a:spcAft>
              <a:buSzPts val="1000"/>
              <a:buFont typeface="Raleway"/>
              <a:buChar char="▪"/>
            </a:pPr>
            <a:r>
              <a:rPr lang="en" sz="1000">
                <a:latin typeface="Raleway"/>
                <a:ea typeface="Raleway"/>
                <a:cs typeface="Raleway"/>
                <a:sym typeface="Raleway"/>
              </a:rPr>
              <a:t>You’re building a MASSIVE database of IDEAL customers</a:t>
            </a:r>
            <a:endParaRPr sz="1000">
              <a:latin typeface="Raleway"/>
              <a:ea typeface="Raleway"/>
              <a:cs typeface="Raleway"/>
              <a:sym typeface="Raleway"/>
            </a:endParaRPr>
          </a:p>
          <a:p>
            <a:pPr indent="0" lvl="0" marL="457200" rtl="0" algn="l">
              <a:lnSpc>
                <a:spcPct val="150000"/>
              </a:lnSpc>
              <a:spcBef>
                <a:spcPts val="0"/>
              </a:spcBef>
              <a:spcAft>
                <a:spcPts val="0"/>
              </a:spcAft>
              <a:buNone/>
            </a:pPr>
            <a:r>
              <a:t/>
            </a:r>
            <a:endParaRPr sz="1200">
              <a:latin typeface="Montserrat"/>
              <a:ea typeface="Montserrat"/>
              <a:cs typeface="Montserrat"/>
              <a:sym typeface="Montserrat"/>
            </a:endParaRPr>
          </a:p>
        </p:txBody>
      </p:sp>
      <p:sp>
        <p:nvSpPr>
          <p:cNvPr id="318" name="Google Shape;318;p48"/>
          <p:cNvSpPr txBox="1"/>
          <p:nvPr>
            <p:ph type="title"/>
          </p:nvPr>
        </p:nvSpPr>
        <p:spPr>
          <a:xfrm>
            <a:off x="468200" y="885375"/>
            <a:ext cx="3990000" cy="90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5000"/>
              <a:buFont typeface="Gill Sans"/>
              <a:buNone/>
            </a:pPr>
            <a:r>
              <a:rPr b="1" lang="en" sz="2000">
                <a:latin typeface="Gill Sans"/>
                <a:ea typeface="Gill Sans"/>
                <a:cs typeface="Gill Sans"/>
                <a:sym typeface="Gill Sans"/>
              </a:rPr>
              <a:t>RETARGETING &amp; BRANDING “Authority” CAMPAIGNS</a:t>
            </a:r>
            <a:endParaRPr b="1" sz="2000">
              <a:solidFill>
                <a:schemeClr val="lt1"/>
              </a:solidFill>
              <a:latin typeface="Helvetica Neue"/>
              <a:ea typeface="Helvetica Neue"/>
              <a:cs typeface="Helvetica Neue"/>
              <a:sym typeface="Helvetica Neue"/>
            </a:endParaRPr>
          </a:p>
          <a:p>
            <a:pPr indent="0" lvl="0" marL="0" rtl="0" algn="l">
              <a:spcBef>
                <a:spcPts val="0"/>
              </a:spcBef>
              <a:spcAft>
                <a:spcPts val="0"/>
              </a:spcAft>
              <a:buNone/>
            </a:pPr>
            <a:r>
              <a:t/>
            </a:r>
            <a:endParaRPr b="1" sz="2000">
              <a:latin typeface="Montserrat"/>
              <a:ea typeface="Montserrat"/>
              <a:cs typeface="Montserrat"/>
              <a:sym typeface="Montserrat"/>
            </a:endParaRPr>
          </a:p>
        </p:txBody>
      </p:sp>
      <p:pic>
        <p:nvPicPr>
          <p:cNvPr id="319" name="Google Shape;319;p48"/>
          <p:cNvPicPr preferRelativeResize="0"/>
          <p:nvPr/>
        </p:nvPicPr>
        <p:blipFill rotWithShape="1">
          <a:blip r:embed="rId4">
            <a:alphaModFix/>
          </a:blip>
          <a:srcRect b="6480" l="0" r="0" t="0"/>
          <a:stretch/>
        </p:blipFill>
        <p:spPr>
          <a:xfrm>
            <a:off x="6642825" y="1457675"/>
            <a:ext cx="1478475" cy="2311450"/>
          </a:xfrm>
          <a:prstGeom prst="rect">
            <a:avLst/>
          </a:prstGeom>
          <a:noFill/>
          <a:ln>
            <a:noFill/>
          </a:ln>
        </p:spPr>
      </p:pic>
      <p:pic>
        <p:nvPicPr>
          <p:cNvPr id="320" name="Google Shape;320;p48"/>
          <p:cNvPicPr preferRelativeResize="0"/>
          <p:nvPr/>
        </p:nvPicPr>
        <p:blipFill>
          <a:blip r:embed="rId5">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id="325" name="Google Shape;325;p49"/>
          <p:cNvPicPr preferRelativeResize="0"/>
          <p:nvPr/>
        </p:nvPicPr>
        <p:blipFill>
          <a:blip r:embed="rId3">
            <a:alphaModFix/>
          </a:blip>
          <a:stretch>
            <a:fillRect/>
          </a:stretch>
        </p:blipFill>
        <p:spPr>
          <a:xfrm>
            <a:off x="4326712" y="2450733"/>
            <a:ext cx="878100" cy="1538441"/>
          </a:xfrm>
          <a:prstGeom prst="rect">
            <a:avLst/>
          </a:prstGeom>
          <a:noFill/>
          <a:ln cap="flat" cmpd="sng" w="9525">
            <a:solidFill>
              <a:schemeClr val="dk1"/>
            </a:solidFill>
            <a:prstDash val="solid"/>
            <a:round/>
            <a:headEnd len="sm" w="sm" type="none"/>
            <a:tailEnd len="sm" w="sm" type="none"/>
          </a:ln>
        </p:spPr>
      </p:pic>
      <p:sp>
        <p:nvSpPr>
          <p:cNvPr id="326" name="Google Shape;326;p49"/>
          <p:cNvSpPr txBox="1"/>
          <p:nvPr>
            <p:ph type="title"/>
          </p:nvPr>
        </p:nvSpPr>
        <p:spPr>
          <a:xfrm>
            <a:off x="311700" y="3323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Montserrat"/>
                <a:ea typeface="Montserrat"/>
                <a:cs typeface="Montserrat"/>
                <a:sym typeface="Montserrat"/>
              </a:rPr>
              <a:t>Where most people FAIL...</a:t>
            </a:r>
            <a:endParaRPr b="1" sz="3200">
              <a:latin typeface="Montserrat"/>
              <a:ea typeface="Montserrat"/>
              <a:cs typeface="Montserrat"/>
              <a:sym typeface="Montserrat"/>
            </a:endParaRPr>
          </a:p>
        </p:txBody>
      </p:sp>
      <p:sp>
        <p:nvSpPr>
          <p:cNvPr id="327" name="Google Shape;327;p49"/>
          <p:cNvSpPr txBox="1"/>
          <p:nvPr/>
        </p:nvSpPr>
        <p:spPr>
          <a:xfrm>
            <a:off x="3411300" y="1293550"/>
            <a:ext cx="2497800" cy="37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Over a few days or weeks...</a:t>
            </a:r>
            <a:endParaRPr/>
          </a:p>
        </p:txBody>
      </p:sp>
      <p:pic>
        <p:nvPicPr>
          <p:cNvPr id="328" name="Google Shape;328;p49"/>
          <p:cNvPicPr preferRelativeResize="0"/>
          <p:nvPr/>
        </p:nvPicPr>
        <p:blipFill>
          <a:blip r:embed="rId4">
            <a:alphaModFix/>
          </a:blip>
          <a:stretch>
            <a:fillRect/>
          </a:stretch>
        </p:blipFill>
        <p:spPr>
          <a:xfrm>
            <a:off x="5522575" y="2779062"/>
            <a:ext cx="573025" cy="573025"/>
          </a:xfrm>
          <a:prstGeom prst="rect">
            <a:avLst/>
          </a:prstGeom>
          <a:noFill/>
          <a:ln>
            <a:noFill/>
          </a:ln>
        </p:spPr>
      </p:pic>
      <p:pic>
        <p:nvPicPr>
          <p:cNvPr id="329" name="Google Shape;329;p49"/>
          <p:cNvPicPr preferRelativeResize="0"/>
          <p:nvPr/>
        </p:nvPicPr>
        <p:blipFill>
          <a:blip r:embed="rId5">
            <a:alphaModFix/>
          </a:blip>
          <a:stretch>
            <a:fillRect/>
          </a:stretch>
        </p:blipFill>
        <p:spPr>
          <a:xfrm>
            <a:off x="3435913" y="2836502"/>
            <a:ext cx="573026" cy="572640"/>
          </a:xfrm>
          <a:prstGeom prst="rect">
            <a:avLst/>
          </a:prstGeom>
          <a:noFill/>
          <a:ln>
            <a:noFill/>
          </a:ln>
        </p:spPr>
      </p:pic>
      <p:pic>
        <p:nvPicPr>
          <p:cNvPr id="330" name="Google Shape;330;p49"/>
          <p:cNvPicPr preferRelativeResize="0"/>
          <p:nvPr/>
        </p:nvPicPr>
        <p:blipFill>
          <a:blip r:embed="rId6">
            <a:alphaModFix/>
          </a:blip>
          <a:stretch>
            <a:fillRect/>
          </a:stretch>
        </p:blipFill>
        <p:spPr>
          <a:xfrm>
            <a:off x="2585187" y="2836313"/>
            <a:ext cx="573024" cy="573024"/>
          </a:xfrm>
          <a:prstGeom prst="rect">
            <a:avLst/>
          </a:prstGeom>
          <a:noFill/>
          <a:ln>
            <a:noFill/>
          </a:ln>
        </p:spPr>
      </p:pic>
      <p:pic>
        <p:nvPicPr>
          <p:cNvPr id="331" name="Google Shape;331;p49"/>
          <p:cNvPicPr preferRelativeResize="0"/>
          <p:nvPr/>
        </p:nvPicPr>
        <p:blipFill>
          <a:blip r:embed="rId6">
            <a:alphaModFix/>
          </a:blip>
          <a:stretch>
            <a:fillRect/>
          </a:stretch>
        </p:blipFill>
        <p:spPr>
          <a:xfrm>
            <a:off x="6366575" y="2779063"/>
            <a:ext cx="573024" cy="573024"/>
          </a:xfrm>
          <a:prstGeom prst="rect">
            <a:avLst/>
          </a:prstGeom>
          <a:noFill/>
          <a:ln>
            <a:noFill/>
          </a:ln>
        </p:spPr>
      </p:pic>
      <p:pic>
        <p:nvPicPr>
          <p:cNvPr id="332" name="Google Shape;332;p49"/>
          <p:cNvPicPr preferRelativeResize="0"/>
          <p:nvPr/>
        </p:nvPicPr>
        <p:blipFill>
          <a:blip r:embed="rId5">
            <a:alphaModFix/>
          </a:blip>
          <a:stretch>
            <a:fillRect/>
          </a:stretch>
        </p:blipFill>
        <p:spPr>
          <a:xfrm>
            <a:off x="7210585" y="2779213"/>
            <a:ext cx="573015" cy="572702"/>
          </a:xfrm>
          <a:prstGeom prst="rect">
            <a:avLst/>
          </a:prstGeom>
          <a:noFill/>
          <a:ln>
            <a:noFill/>
          </a:ln>
        </p:spPr>
      </p:pic>
      <p:pic>
        <p:nvPicPr>
          <p:cNvPr id="333" name="Google Shape;333;p49"/>
          <p:cNvPicPr preferRelativeResize="0"/>
          <p:nvPr/>
        </p:nvPicPr>
        <p:blipFill>
          <a:blip r:embed="rId7">
            <a:alphaModFix/>
          </a:blip>
          <a:stretch>
            <a:fillRect/>
          </a:stretch>
        </p:blipFill>
        <p:spPr>
          <a:xfrm>
            <a:off x="1772062" y="2749705"/>
            <a:ext cx="436023" cy="746251"/>
          </a:xfrm>
          <a:prstGeom prst="rect">
            <a:avLst/>
          </a:prstGeom>
          <a:noFill/>
          <a:ln>
            <a:noFill/>
          </a:ln>
        </p:spPr>
      </p:pic>
      <p:pic>
        <p:nvPicPr>
          <p:cNvPr id="334" name="Google Shape;334;p49"/>
          <p:cNvPicPr preferRelativeResize="0"/>
          <p:nvPr/>
        </p:nvPicPr>
        <p:blipFill rotWithShape="1">
          <a:blip r:embed="rId8">
            <a:alphaModFix/>
          </a:blip>
          <a:srcRect b="8575" l="9821" r="9474" t="0"/>
          <a:stretch/>
        </p:blipFill>
        <p:spPr>
          <a:xfrm>
            <a:off x="7973750" y="2358913"/>
            <a:ext cx="1170250" cy="1325743"/>
          </a:xfrm>
          <a:prstGeom prst="rect">
            <a:avLst/>
          </a:prstGeom>
          <a:noFill/>
          <a:ln>
            <a:noFill/>
          </a:ln>
        </p:spPr>
      </p:pic>
      <p:cxnSp>
        <p:nvCxnSpPr>
          <p:cNvPr id="335" name="Google Shape;335;p49"/>
          <p:cNvCxnSpPr>
            <a:stCxn id="336" idx="0"/>
            <a:endCxn id="334" idx="0"/>
          </p:cNvCxnSpPr>
          <p:nvPr/>
        </p:nvCxnSpPr>
        <p:spPr>
          <a:xfrm rot="-5400000">
            <a:off x="4565904" y="-1492324"/>
            <a:ext cx="141600" cy="7844100"/>
          </a:xfrm>
          <a:prstGeom prst="curvedConnector3">
            <a:avLst>
              <a:gd fmla="val 268177" name="adj1"/>
            </a:avLst>
          </a:prstGeom>
          <a:noFill/>
          <a:ln cap="flat" cmpd="sng" w="28575">
            <a:solidFill>
              <a:schemeClr val="dk1"/>
            </a:solidFill>
            <a:prstDash val="solid"/>
            <a:round/>
            <a:headEnd len="med" w="med" type="none"/>
            <a:tailEnd len="med" w="med" type="none"/>
          </a:ln>
        </p:spPr>
      </p:cxnSp>
      <p:grpSp>
        <p:nvGrpSpPr>
          <p:cNvPr id="337" name="Google Shape;337;p49"/>
          <p:cNvGrpSpPr/>
          <p:nvPr/>
        </p:nvGrpSpPr>
        <p:grpSpPr>
          <a:xfrm>
            <a:off x="435263" y="3645625"/>
            <a:ext cx="573000" cy="1019400"/>
            <a:chOff x="435263" y="3645625"/>
            <a:chExt cx="573000" cy="1019400"/>
          </a:xfrm>
        </p:grpSpPr>
        <p:sp>
          <p:nvSpPr>
            <p:cNvPr id="338" name="Google Shape;338;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39" name="Google Shape;339;p49"/>
            <p:cNvCxnSpPr>
              <a:stCxn id="338" idx="0"/>
              <a:endCxn id="340" idx="2"/>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grpSp>
        <p:nvGrpSpPr>
          <p:cNvPr id="341" name="Google Shape;341;p49"/>
          <p:cNvGrpSpPr/>
          <p:nvPr/>
        </p:nvGrpSpPr>
        <p:grpSpPr>
          <a:xfrm>
            <a:off x="1672125" y="3645625"/>
            <a:ext cx="573000" cy="1019400"/>
            <a:chOff x="435263" y="3645625"/>
            <a:chExt cx="573000" cy="1019400"/>
          </a:xfrm>
        </p:grpSpPr>
        <p:sp>
          <p:nvSpPr>
            <p:cNvPr id="342" name="Google Shape;342;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43" name="Google Shape;343;p49"/>
            <p:cNvCxnSpPr>
              <a:stCxn id="342" idx="0"/>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grpSp>
        <p:nvGrpSpPr>
          <p:cNvPr id="344" name="Google Shape;344;p49"/>
          <p:cNvGrpSpPr/>
          <p:nvPr/>
        </p:nvGrpSpPr>
        <p:grpSpPr>
          <a:xfrm>
            <a:off x="2593813" y="3645775"/>
            <a:ext cx="573000" cy="1019100"/>
            <a:chOff x="435263" y="3645925"/>
            <a:chExt cx="573000" cy="1019100"/>
          </a:xfrm>
        </p:grpSpPr>
        <p:sp>
          <p:nvSpPr>
            <p:cNvPr id="345" name="Google Shape;345;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46" name="Google Shape;346;p49"/>
            <p:cNvCxnSpPr>
              <a:stCxn id="345" idx="0"/>
            </p:cNvCxnSpPr>
            <p:nvPr/>
          </p:nvCxnSpPr>
          <p:spPr>
            <a:xfrm rot="10800000">
              <a:off x="721463" y="3645925"/>
              <a:ext cx="300" cy="503400"/>
            </a:xfrm>
            <a:prstGeom prst="straightConnector1">
              <a:avLst/>
            </a:prstGeom>
            <a:noFill/>
            <a:ln cap="flat" cmpd="sng" w="19050">
              <a:solidFill>
                <a:srgbClr val="000000"/>
              </a:solidFill>
              <a:prstDash val="solid"/>
              <a:round/>
              <a:headEnd len="med" w="med" type="none"/>
              <a:tailEnd len="med" w="med" type="triangle"/>
            </a:ln>
          </p:spPr>
        </p:cxnSp>
      </p:grpSp>
      <p:grpSp>
        <p:nvGrpSpPr>
          <p:cNvPr id="347" name="Google Shape;347;p49"/>
          <p:cNvGrpSpPr/>
          <p:nvPr/>
        </p:nvGrpSpPr>
        <p:grpSpPr>
          <a:xfrm>
            <a:off x="3435938" y="3645625"/>
            <a:ext cx="573000" cy="1019400"/>
            <a:chOff x="323225" y="3645625"/>
            <a:chExt cx="573000" cy="1019400"/>
          </a:xfrm>
        </p:grpSpPr>
        <p:sp>
          <p:nvSpPr>
            <p:cNvPr id="348" name="Google Shape;348;p49"/>
            <p:cNvSpPr txBox="1"/>
            <p:nvPr/>
          </p:nvSpPr>
          <p:spPr>
            <a:xfrm>
              <a:off x="323225"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49" name="Google Shape;349;p49"/>
            <p:cNvCxnSpPr>
              <a:stCxn id="348" idx="0"/>
            </p:cNvCxnSpPr>
            <p:nvPr/>
          </p:nvCxnSpPr>
          <p:spPr>
            <a:xfrm rot="10800000">
              <a:off x="609725" y="3645625"/>
              <a:ext cx="0" cy="503700"/>
            </a:xfrm>
            <a:prstGeom prst="straightConnector1">
              <a:avLst/>
            </a:prstGeom>
            <a:noFill/>
            <a:ln cap="flat" cmpd="sng" w="19050">
              <a:solidFill>
                <a:srgbClr val="000000"/>
              </a:solidFill>
              <a:prstDash val="solid"/>
              <a:round/>
              <a:headEnd len="med" w="med" type="none"/>
              <a:tailEnd len="med" w="med" type="triangle"/>
            </a:ln>
          </p:spPr>
        </p:cxnSp>
      </p:grpSp>
      <p:grpSp>
        <p:nvGrpSpPr>
          <p:cNvPr id="350" name="Google Shape;350;p49"/>
          <p:cNvGrpSpPr/>
          <p:nvPr/>
        </p:nvGrpSpPr>
        <p:grpSpPr>
          <a:xfrm>
            <a:off x="5456263" y="3645625"/>
            <a:ext cx="573000" cy="1019400"/>
            <a:chOff x="435263" y="3645625"/>
            <a:chExt cx="573000" cy="1019400"/>
          </a:xfrm>
        </p:grpSpPr>
        <p:sp>
          <p:nvSpPr>
            <p:cNvPr id="351" name="Google Shape;351;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52" name="Google Shape;352;p49"/>
            <p:cNvCxnSpPr>
              <a:stCxn id="351" idx="0"/>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grpSp>
        <p:nvGrpSpPr>
          <p:cNvPr id="353" name="Google Shape;353;p49"/>
          <p:cNvGrpSpPr/>
          <p:nvPr/>
        </p:nvGrpSpPr>
        <p:grpSpPr>
          <a:xfrm>
            <a:off x="4502125" y="3645625"/>
            <a:ext cx="573000" cy="1019400"/>
            <a:chOff x="435263" y="3645625"/>
            <a:chExt cx="573000" cy="1019400"/>
          </a:xfrm>
        </p:grpSpPr>
        <p:sp>
          <p:nvSpPr>
            <p:cNvPr id="354" name="Google Shape;354;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55" name="Google Shape;355;p49"/>
            <p:cNvCxnSpPr>
              <a:stCxn id="354" idx="0"/>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grpSp>
        <p:nvGrpSpPr>
          <p:cNvPr id="356" name="Google Shape;356;p49"/>
          <p:cNvGrpSpPr/>
          <p:nvPr/>
        </p:nvGrpSpPr>
        <p:grpSpPr>
          <a:xfrm>
            <a:off x="6366575" y="3645625"/>
            <a:ext cx="573000" cy="1019400"/>
            <a:chOff x="435263" y="3645625"/>
            <a:chExt cx="573000" cy="1019400"/>
          </a:xfrm>
        </p:grpSpPr>
        <p:sp>
          <p:nvSpPr>
            <p:cNvPr id="357" name="Google Shape;357;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58" name="Google Shape;358;p49"/>
            <p:cNvCxnSpPr>
              <a:stCxn id="357" idx="0"/>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pic>
        <p:nvPicPr>
          <p:cNvPr id="336" name="Google Shape;336;p49"/>
          <p:cNvPicPr preferRelativeResize="0"/>
          <p:nvPr/>
        </p:nvPicPr>
        <p:blipFill>
          <a:blip r:embed="rId9">
            <a:alphaModFix/>
          </a:blip>
          <a:stretch>
            <a:fillRect/>
          </a:stretch>
        </p:blipFill>
        <p:spPr>
          <a:xfrm>
            <a:off x="275599" y="2500526"/>
            <a:ext cx="878108" cy="1438850"/>
          </a:xfrm>
          <a:prstGeom prst="rect">
            <a:avLst/>
          </a:prstGeom>
          <a:noFill/>
          <a:ln cap="flat" cmpd="sng" w="9525">
            <a:solidFill>
              <a:schemeClr val="dk1"/>
            </a:solidFill>
            <a:prstDash val="solid"/>
            <a:round/>
            <a:headEnd len="sm" w="sm" type="none"/>
            <a:tailEnd len="sm" w="sm" type="none"/>
          </a:ln>
        </p:spPr>
      </p:pic>
      <p:grpSp>
        <p:nvGrpSpPr>
          <p:cNvPr id="359" name="Google Shape;359;p49"/>
          <p:cNvGrpSpPr/>
          <p:nvPr/>
        </p:nvGrpSpPr>
        <p:grpSpPr>
          <a:xfrm>
            <a:off x="7210588" y="3645625"/>
            <a:ext cx="573000" cy="1019400"/>
            <a:chOff x="435263" y="3645625"/>
            <a:chExt cx="573000" cy="1019400"/>
          </a:xfrm>
        </p:grpSpPr>
        <p:sp>
          <p:nvSpPr>
            <p:cNvPr id="360" name="Google Shape;360;p49"/>
            <p:cNvSpPr txBox="1"/>
            <p:nvPr/>
          </p:nvSpPr>
          <p:spPr>
            <a:xfrm>
              <a:off x="435263" y="4149325"/>
              <a:ext cx="573000" cy="515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t>Your </a:t>
              </a:r>
              <a:endParaRPr i="1" sz="1200"/>
            </a:p>
            <a:p>
              <a:pPr indent="0" lvl="0" marL="0" rtl="0" algn="ctr">
                <a:spcBef>
                  <a:spcPts val="0"/>
                </a:spcBef>
                <a:spcAft>
                  <a:spcPts val="0"/>
                </a:spcAft>
                <a:buNone/>
              </a:pPr>
              <a:r>
                <a:rPr i="1" lang="en" sz="1200"/>
                <a:t>Ad</a:t>
              </a:r>
              <a:endParaRPr i="1" sz="1200"/>
            </a:p>
          </p:txBody>
        </p:sp>
        <p:cxnSp>
          <p:nvCxnSpPr>
            <p:cNvPr id="361" name="Google Shape;361;p49"/>
            <p:cNvCxnSpPr>
              <a:stCxn id="360" idx="0"/>
            </p:cNvCxnSpPr>
            <p:nvPr/>
          </p:nvCxnSpPr>
          <p:spPr>
            <a:xfrm rot="10800000">
              <a:off x="721763" y="3645625"/>
              <a:ext cx="0" cy="503700"/>
            </a:xfrm>
            <a:prstGeom prst="straightConnector1">
              <a:avLst/>
            </a:prstGeom>
            <a:noFill/>
            <a:ln cap="flat" cmpd="sng" w="19050">
              <a:solidFill>
                <a:srgbClr val="000000"/>
              </a:solidFill>
              <a:prstDash val="solid"/>
              <a:round/>
              <a:headEnd len="med" w="med" type="none"/>
              <a:tailEnd len="med" w="med" type="triangle"/>
            </a:ln>
          </p:spPr>
        </p:cxnSp>
      </p:grpSp>
      <p:pic>
        <p:nvPicPr>
          <p:cNvPr id="362" name="Google Shape;362;p49"/>
          <p:cNvPicPr preferRelativeResize="0"/>
          <p:nvPr/>
        </p:nvPicPr>
        <p:blipFill>
          <a:blip r:embed="rId10">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0"/>
          <p:cNvSpPr txBox="1"/>
          <p:nvPr>
            <p:ph type="title"/>
          </p:nvPr>
        </p:nvSpPr>
        <p:spPr>
          <a:xfrm>
            <a:off x="311700" y="3323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Montserrat"/>
                <a:ea typeface="Montserrat"/>
                <a:cs typeface="Montserrat"/>
                <a:sym typeface="Montserrat"/>
              </a:rPr>
              <a:t>Retargeting...</a:t>
            </a:r>
            <a:endParaRPr b="1" sz="3200">
              <a:latin typeface="Montserrat"/>
              <a:ea typeface="Montserrat"/>
              <a:cs typeface="Montserrat"/>
              <a:sym typeface="Montserrat"/>
            </a:endParaRPr>
          </a:p>
        </p:txBody>
      </p:sp>
      <p:sp>
        <p:nvSpPr>
          <p:cNvPr id="368" name="Google Shape;368;p50"/>
          <p:cNvSpPr/>
          <p:nvPr/>
        </p:nvSpPr>
        <p:spPr>
          <a:xfrm>
            <a:off x="5282800" y="2897500"/>
            <a:ext cx="1101000" cy="17493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9" name="Google Shape;369;p50"/>
          <p:cNvPicPr preferRelativeResize="0"/>
          <p:nvPr/>
        </p:nvPicPr>
        <p:blipFill>
          <a:blip r:embed="rId3">
            <a:alphaModFix/>
          </a:blip>
          <a:stretch>
            <a:fillRect/>
          </a:stretch>
        </p:blipFill>
        <p:spPr>
          <a:xfrm>
            <a:off x="2760150" y="1043975"/>
            <a:ext cx="3776073" cy="3961999"/>
          </a:xfrm>
          <a:prstGeom prst="rect">
            <a:avLst/>
          </a:prstGeom>
          <a:noFill/>
          <a:ln cap="flat" cmpd="sng" w="9525">
            <a:solidFill>
              <a:srgbClr val="000000"/>
            </a:solidFill>
            <a:prstDash val="solid"/>
            <a:round/>
            <a:headEnd len="sm" w="sm" type="none"/>
            <a:tailEnd len="sm" w="sm" type="none"/>
          </a:ln>
        </p:spPr>
      </p:pic>
      <p:cxnSp>
        <p:nvCxnSpPr>
          <p:cNvPr id="370" name="Google Shape;370;p50"/>
          <p:cNvCxnSpPr>
            <a:endCxn id="368" idx="3"/>
          </p:cNvCxnSpPr>
          <p:nvPr/>
        </p:nvCxnSpPr>
        <p:spPr>
          <a:xfrm flipH="1">
            <a:off x="6383800" y="2685850"/>
            <a:ext cx="2224500" cy="1086300"/>
          </a:xfrm>
          <a:prstGeom prst="straightConnector1">
            <a:avLst/>
          </a:prstGeom>
          <a:noFill/>
          <a:ln cap="flat" cmpd="sng" w="76200">
            <a:solidFill>
              <a:srgbClr val="FF0000"/>
            </a:solidFill>
            <a:prstDash val="solid"/>
            <a:round/>
            <a:headEnd len="med" w="med" type="none"/>
            <a:tailEnd len="med" w="med" type="triangle"/>
          </a:ln>
          <a:effectLst>
            <a:outerShdw blurRad="57150" rotWithShape="0" algn="bl" dir="5400000" dist="19050">
              <a:srgbClr val="000000">
                <a:alpha val="50000"/>
              </a:srgbClr>
            </a:outerShdw>
          </a:effectLst>
        </p:spPr>
      </p:cxnSp>
      <p:pic>
        <p:nvPicPr>
          <p:cNvPr id="371" name="Google Shape;371;p50"/>
          <p:cNvPicPr preferRelativeResize="0"/>
          <p:nvPr/>
        </p:nvPicPr>
        <p:blipFill>
          <a:blip r:embed="rId4">
            <a:alphaModFix/>
          </a:blip>
          <a:stretch>
            <a:fillRect/>
          </a:stretch>
        </p:blipFill>
        <p:spPr>
          <a:xfrm>
            <a:off x="3598300" y="1644425"/>
            <a:ext cx="1684500" cy="2304398"/>
          </a:xfrm>
          <a:prstGeom prst="rect">
            <a:avLst/>
          </a:prstGeom>
          <a:noFill/>
          <a:ln>
            <a:noFill/>
          </a:ln>
        </p:spPr>
      </p:pic>
      <p:sp>
        <p:nvSpPr>
          <p:cNvPr id="372" name="Google Shape;372;p50"/>
          <p:cNvSpPr/>
          <p:nvPr/>
        </p:nvSpPr>
        <p:spPr>
          <a:xfrm>
            <a:off x="3598300" y="1644425"/>
            <a:ext cx="1684500" cy="2351700"/>
          </a:xfrm>
          <a:prstGeom prst="rect">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3" name="Google Shape;373;p50"/>
          <p:cNvPicPr preferRelativeResize="0"/>
          <p:nvPr/>
        </p:nvPicPr>
        <p:blipFill>
          <a:blip r:embed="rId5">
            <a:alphaModFix/>
          </a:blip>
          <a:stretch>
            <a:fillRect/>
          </a:stretch>
        </p:blipFill>
        <p:spPr>
          <a:xfrm>
            <a:off x="3598300" y="1644425"/>
            <a:ext cx="1684500" cy="2646325"/>
          </a:xfrm>
          <a:prstGeom prst="rect">
            <a:avLst/>
          </a:prstGeom>
          <a:noFill/>
          <a:ln cap="flat" cmpd="sng" w="38100">
            <a:solidFill>
              <a:srgbClr val="F00000"/>
            </a:solidFill>
            <a:prstDash val="solid"/>
            <a:round/>
            <a:headEnd len="sm" w="sm" type="none"/>
            <a:tailEnd len="sm" w="sm" type="none"/>
          </a:ln>
        </p:spPr>
      </p:pic>
      <p:cxnSp>
        <p:nvCxnSpPr>
          <p:cNvPr id="374" name="Google Shape;374;p50"/>
          <p:cNvCxnSpPr/>
          <p:nvPr/>
        </p:nvCxnSpPr>
        <p:spPr>
          <a:xfrm flipH="1">
            <a:off x="4973625" y="1111825"/>
            <a:ext cx="2910300" cy="1017600"/>
          </a:xfrm>
          <a:prstGeom prst="straightConnector1">
            <a:avLst/>
          </a:prstGeom>
          <a:noFill/>
          <a:ln cap="flat" cmpd="sng" w="76200">
            <a:solidFill>
              <a:srgbClr val="FF0000"/>
            </a:solidFill>
            <a:prstDash val="solid"/>
            <a:round/>
            <a:headEnd len="med" w="med" type="none"/>
            <a:tailEnd len="med" w="med" type="triangle"/>
          </a:ln>
          <a:effectLst>
            <a:outerShdw blurRad="57150" rotWithShape="0" algn="bl" dir="5400000" dist="19050">
              <a:srgbClr val="000000">
                <a:alpha val="50000"/>
              </a:srgbClr>
            </a:outerShdw>
          </a:effectLst>
        </p:spPr>
      </p:cxnSp>
      <p:pic>
        <p:nvPicPr>
          <p:cNvPr id="375" name="Google Shape;375;p50"/>
          <p:cNvPicPr preferRelativeResize="0"/>
          <p:nvPr/>
        </p:nvPicPr>
        <p:blipFill>
          <a:blip r:embed="rId6">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grpSp>
        <p:nvGrpSpPr>
          <p:cNvPr id="380" name="Google Shape;380;p51"/>
          <p:cNvGrpSpPr/>
          <p:nvPr/>
        </p:nvGrpSpPr>
        <p:grpSpPr>
          <a:xfrm>
            <a:off x="3525650" y="905050"/>
            <a:ext cx="2188000" cy="4105824"/>
            <a:chOff x="6386100" y="776275"/>
            <a:chExt cx="2188000" cy="4105824"/>
          </a:xfrm>
        </p:grpSpPr>
        <p:pic>
          <p:nvPicPr>
            <p:cNvPr id="381" name="Google Shape;381;p51"/>
            <p:cNvPicPr preferRelativeResize="0"/>
            <p:nvPr/>
          </p:nvPicPr>
          <p:blipFill>
            <a:blip r:embed="rId3">
              <a:alphaModFix/>
            </a:blip>
            <a:stretch>
              <a:fillRect/>
            </a:stretch>
          </p:blipFill>
          <p:spPr>
            <a:xfrm>
              <a:off x="6386100" y="776275"/>
              <a:ext cx="2188000" cy="4105824"/>
            </a:xfrm>
            <a:prstGeom prst="rect">
              <a:avLst/>
            </a:prstGeom>
            <a:noFill/>
            <a:ln>
              <a:noFill/>
            </a:ln>
          </p:spPr>
        </p:pic>
        <p:pic>
          <p:nvPicPr>
            <p:cNvPr id="382" name="Google Shape;382;p51"/>
            <p:cNvPicPr preferRelativeResize="0"/>
            <p:nvPr/>
          </p:nvPicPr>
          <p:blipFill rotWithShape="1">
            <a:blip r:embed="rId4">
              <a:alphaModFix/>
            </a:blip>
            <a:srcRect b="0" l="0" r="0" t="7893"/>
            <a:stretch/>
          </p:blipFill>
          <p:spPr>
            <a:xfrm>
              <a:off x="6657425" y="1538050"/>
              <a:ext cx="1655151" cy="2543025"/>
            </a:xfrm>
            <a:prstGeom prst="rect">
              <a:avLst/>
            </a:prstGeom>
            <a:noFill/>
            <a:ln>
              <a:noFill/>
            </a:ln>
          </p:spPr>
        </p:pic>
      </p:grpSp>
      <p:sp>
        <p:nvSpPr>
          <p:cNvPr id="383" name="Google Shape;383;p51"/>
          <p:cNvSpPr txBox="1"/>
          <p:nvPr>
            <p:ph type="title"/>
          </p:nvPr>
        </p:nvSpPr>
        <p:spPr>
          <a:xfrm>
            <a:off x="311700" y="3323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Montserrat"/>
                <a:ea typeface="Montserrat"/>
                <a:cs typeface="Montserrat"/>
                <a:sym typeface="Montserrat"/>
              </a:rPr>
              <a:t>Retargeting...</a:t>
            </a:r>
            <a:endParaRPr b="1" sz="3200">
              <a:latin typeface="Montserrat"/>
              <a:ea typeface="Montserrat"/>
              <a:cs typeface="Montserrat"/>
              <a:sym typeface="Montserrat"/>
            </a:endParaRPr>
          </a:p>
        </p:txBody>
      </p:sp>
      <p:cxnSp>
        <p:nvCxnSpPr>
          <p:cNvPr id="384" name="Google Shape;384;p51"/>
          <p:cNvCxnSpPr/>
          <p:nvPr/>
        </p:nvCxnSpPr>
        <p:spPr>
          <a:xfrm flipH="1" rot="10800000">
            <a:off x="1300500" y="3059025"/>
            <a:ext cx="2055300" cy="984000"/>
          </a:xfrm>
          <a:prstGeom prst="straightConnector1">
            <a:avLst/>
          </a:prstGeom>
          <a:noFill/>
          <a:ln cap="flat" cmpd="sng" w="76200">
            <a:solidFill>
              <a:srgbClr val="FF0000"/>
            </a:solidFill>
            <a:prstDash val="solid"/>
            <a:round/>
            <a:headEnd len="med" w="med" type="none"/>
            <a:tailEnd len="med" w="med" type="triangle"/>
          </a:ln>
        </p:spPr>
      </p:cxnSp>
      <p:pic>
        <p:nvPicPr>
          <p:cNvPr id="385" name="Google Shape;385;p51"/>
          <p:cNvPicPr preferRelativeResize="0"/>
          <p:nvPr/>
        </p:nvPicPr>
        <p:blipFill>
          <a:blip r:embed="rId5">
            <a:alphaModFix/>
          </a:blip>
          <a:stretch>
            <a:fillRect/>
          </a:stretch>
        </p:blipFill>
        <p:spPr>
          <a:xfrm>
            <a:off x="3781775" y="1379200"/>
            <a:ext cx="1683475" cy="2758500"/>
          </a:xfrm>
          <a:prstGeom prst="rect">
            <a:avLst/>
          </a:prstGeom>
          <a:noFill/>
          <a:ln>
            <a:noFill/>
          </a:ln>
        </p:spPr>
      </p:pic>
      <p:sp>
        <p:nvSpPr>
          <p:cNvPr id="386" name="Google Shape;386;p51"/>
          <p:cNvSpPr/>
          <p:nvPr/>
        </p:nvSpPr>
        <p:spPr>
          <a:xfrm>
            <a:off x="3481863" y="1157225"/>
            <a:ext cx="2283300" cy="3531000"/>
          </a:xfrm>
          <a:prstGeom prst="ellipse">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7" name="Google Shape;387;p51"/>
          <p:cNvPicPr preferRelativeResize="0"/>
          <p:nvPr/>
        </p:nvPicPr>
        <p:blipFill>
          <a:blip r:embed="rId6">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grpSp>
        <p:nvGrpSpPr>
          <p:cNvPr id="392" name="Google Shape;392;p52"/>
          <p:cNvGrpSpPr/>
          <p:nvPr/>
        </p:nvGrpSpPr>
        <p:grpSpPr>
          <a:xfrm>
            <a:off x="4808705" y="1328874"/>
            <a:ext cx="2762575" cy="2830056"/>
            <a:chOff x="338930" y="1594262"/>
            <a:chExt cx="2762575" cy="2830056"/>
          </a:xfrm>
        </p:grpSpPr>
        <p:pic>
          <p:nvPicPr>
            <p:cNvPr id="393" name="Google Shape;393;p52"/>
            <p:cNvPicPr preferRelativeResize="0"/>
            <p:nvPr/>
          </p:nvPicPr>
          <p:blipFill>
            <a:blip r:embed="rId3">
              <a:alphaModFix/>
            </a:blip>
            <a:stretch>
              <a:fillRect/>
            </a:stretch>
          </p:blipFill>
          <p:spPr>
            <a:xfrm>
              <a:off x="1152600" y="1830200"/>
              <a:ext cx="1135250" cy="1437526"/>
            </a:xfrm>
            <a:prstGeom prst="rect">
              <a:avLst/>
            </a:prstGeom>
            <a:noFill/>
            <a:ln>
              <a:noFill/>
            </a:ln>
          </p:spPr>
        </p:pic>
        <p:sp>
          <p:nvSpPr>
            <p:cNvPr id="394" name="Google Shape;394;p52"/>
            <p:cNvSpPr/>
            <p:nvPr/>
          </p:nvSpPr>
          <p:spPr>
            <a:xfrm>
              <a:off x="987600" y="1729875"/>
              <a:ext cx="1584300" cy="16770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5" name="Google Shape;395;p52"/>
            <p:cNvGrpSpPr/>
            <p:nvPr/>
          </p:nvGrpSpPr>
          <p:grpSpPr>
            <a:xfrm>
              <a:off x="338930" y="1594262"/>
              <a:ext cx="2762575" cy="2830056"/>
              <a:chOff x="2760150" y="1043975"/>
              <a:chExt cx="3776073" cy="3961999"/>
            </a:xfrm>
          </p:grpSpPr>
          <p:pic>
            <p:nvPicPr>
              <p:cNvPr id="396" name="Google Shape;396;p52"/>
              <p:cNvPicPr preferRelativeResize="0"/>
              <p:nvPr/>
            </p:nvPicPr>
            <p:blipFill>
              <a:blip r:embed="rId4">
                <a:alphaModFix/>
              </a:blip>
              <a:stretch>
                <a:fillRect/>
              </a:stretch>
            </p:blipFill>
            <p:spPr>
              <a:xfrm>
                <a:off x="2760150" y="1043975"/>
                <a:ext cx="3776073" cy="3961999"/>
              </a:xfrm>
              <a:prstGeom prst="rect">
                <a:avLst/>
              </a:prstGeom>
              <a:noFill/>
              <a:ln cap="flat" cmpd="sng" w="9525">
                <a:solidFill>
                  <a:srgbClr val="000000"/>
                </a:solidFill>
                <a:prstDash val="solid"/>
                <a:round/>
                <a:headEnd len="sm" w="sm" type="none"/>
                <a:tailEnd len="sm" w="sm" type="none"/>
              </a:ln>
            </p:spPr>
          </p:pic>
          <p:pic>
            <p:nvPicPr>
              <p:cNvPr id="397" name="Google Shape;397;p52"/>
              <p:cNvPicPr preferRelativeResize="0"/>
              <p:nvPr/>
            </p:nvPicPr>
            <p:blipFill>
              <a:blip r:embed="rId5">
                <a:alphaModFix/>
              </a:blip>
              <a:stretch>
                <a:fillRect/>
              </a:stretch>
            </p:blipFill>
            <p:spPr>
              <a:xfrm>
                <a:off x="3598300" y="1644425"/>
                <a:ext cx="1684500" cy="2304398"/>
              </a:xfrm>
              <a:prstGeom prst="rect">
                <a:avLst/>
              </a:prstGeom>
              <a:noFill/>
              <a:ln>
                <a:noFill/>
              </a:ln>
            </p:spPr>
          </p:pic>
        </p:grpSp>
        <p:pic>
          <p:nvPicPr>
            <p:cNvPr id="398" name="Google Shape;398;p52"/>
            <p:cNvPicPr preferRelativeResize="0"/>
            <p:nvPr/>
          </p:nvPicPr>
          <p:blipFill>
            <a:blip r:embed="rId6">
              <a:alphaModFix/>
            </a:blip>
            <a:stretch>
              <a:fillRect/>
            </a:stretch>
          </p:blipFill>
          <p:spPr>
            <a:xfrm>
              <a:off x="949100" y="2081425"/>
              <a:ext cx="1256050" cy="2223400"/>
            </a:xfrm>
            <a:prstGeom prst="rect">
              <a:avLst/>
            </a:prstGeom>
            <a:noFill/>
            <a:ln cap="flat" cmpd="sng" w="28575">
              <a:solidFill>
                <a:srgbClr val="FF0000"/>
              </a:solidFill>
              <a:prstDash val="solid"/>
              <a:round/>
              <a:headEnd len="sm" w="sm" type="none"/>
              <a:tailEnd len="sm" w="sm" type="none"/>
            </a:ln>
          </p:spPr>
        </p:pic>
      </p:grpSp>
      <p:grpSp>
        <p:nvGrpSpPr>
          <p:cNvPr id="399" name="Google Shape;399;p52"/>
          <p:cNvGrpSpPr/>
          <p:nvPr/>
        </p:nvGrpSpPr>
        <p:grpSpPr>
          <a:xfrm>
            <a:off x="843175" y="1282651"/>
            <a:ext cx="1832450" cy="3390590"/>
            <a:chOff x="3525650" y="1244714"/>
            <a:chExt cx="1832450" cy="3390590"/>
          </a:xfrm>
        </p:grpSpPr>
        <p:grpSp>
          <p:nvGrpSpPr>
            <p:cNvPr id="400" name="Google Shape;400;p52"/>
            <p:cNvGrpSpPr/>
            <p:nvPr/>
          </p:nvGrpSpPr>
          <p:grpSpPr>
            <a:xfrm>
              <a:off x="3525650" y="1244714"/>
              <a:ext cx="1832450" cy="3390590"/>
              <a:chOff x="6386100" y="776275"/>
              <a:chExt cx="2188000" cy="4105824"/>
            </a:xfrm>
          </p:grpSpPr>
          <p:pic>
            <p:nvPicPr>
              <p:cNvPr id="401" name="Google Shape;401;p52"/>
              <p:cNvPicPr preferRelativeResize="0"/>
              <p:nvPr/>
            </p:nvPicPr>
            <p:blipFill>
              <a:blip r:embed="rId7">
                <a:alphaModFix/>
              </a:blip>
              <a:stretch>
                <a:fillRect/>
              </a:stretch>
            </p:blipFill>
            <p:spPr>
              <a:xfrm>
                <a:off x="6386100" y="776275"/>
                <a:ext cx="2188000" cy="4105824"/>
              </a:xfrm>
              <a:prstGeom prst="rect">
                <a:avLst/>
              </a:prstGeom>
              <a:noFill/>
              <a:ln>
                <a:noFill/>
              </a:ln>
            </p:spPr>
          </p:pic>
          <p:pic>
            <p:nvPicPr>
              <p:cNvPr id="402" name="Google Shape;402;p52"/>
              <p:cNvPicPr preferRelativeResize="0"/>
              <p:nvPr/>
            </p:nvPicPr>
            <p:blipFill rotWithShape="1">
              <a:blip r:embed="rId8">
                <a:alphaModFix/>
              </a:blip>
              <a:srcRect b="0" l="0" r="0" t="7893"/>
              <a:stretch/>
            </p:blipFill>
            <p:spPr>
              <a:xfrm>
                <a:off x="6657425" y="1538050"/>
                <a:ext cx="1655151" cy="2543025"/>
              </a:xfrm>
              <a:prstGeom prst="rect">
                <a:avLst/>
              </a:prstGeom>
              <a:noFill/>
              <a:ln>
                <a:noFill/>
              </a:ln>
            </p:spPr>
          </p:pic>
        </p:grpSp>
        <p:pic>
          <p:nvPicPr>
            <p:cNvPr id="403" name="Google Shape;403;p52"/>
            <p:cNvPicPr preferRelativeResize="0"/>
            <p:nvPr/>
          </p:nvPicPr>
          <p:blipFill>
            <a:blip r:embed="rId9">
              <a:alphaModFix/>
            </a:blip>
            <a:stretch>
              <a:fillRect/>
            </a:stretch>
          </p:blipFill>
          <p:spPr>
            <a:xfrm>
              <a:off x="3749025" y="1729875"/>
              <a:ext cx="1385700" cy="2474075"/>
            </a:xfrm>
            <a:prstGeom prst="rect">
              <a:avLst/>
            </a:prstGeom>
            <a:noFill/>
            <a:ln>
              <a:noFill/>
            </a:ln>
          </p:spPr>
        </p:pic>
      </p:grpSp>
      <p:sp>
        <p:nvSpPr>
          <p:cNvPr id="404" name="Google Shape;404;p52"/>
          <p:cNvSpPr txBox="1"/>
          <p:nvPr>
            <p:ph type="title"/>
          </p:nvPr>
        </p:nvSpPr>
        <p:spPr>
          <a:xfrm>
            <a:off x="311700" y="3323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Montserrat"/>
                <a:ea typeface="Montserrat"/>
                <a:cs typeface="Montserrat"/>
                <a:sym typeface="Montserrat"/>
              </a:rPr>
              <a:t>Like Your Own Internet Sales Rep...</a:t>
            </a:r>
            <a:endParaRPr b="1" sz="3200">
              <a:latin typeface="Montserrat"/>
              <a:ea typeface="Montserrat"/>
              <a:cs typeface="Montserrat"/>
              <a:sym typeface="Montserrat"/>
            </a:endParaRPr>
          </a:p>
        </p:txBody>
      </p:sp>
      <p:sp>
        <p:nvSpPr>
          <p:cNvPr id="405" name="Google Shape;405;p52"/>
          <p:cNvSpPr/>
          <p:nvPr/>
        </p:nvSpPr>
        <p:spPr>
          <a:xfrm>
            <a:off x="871250" y="1524913"/>
            <a:ext cx="1776300" cy="2830200"/>
          </a:xfrm>
          <a:prstGeom prst="ellipse">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6" name="Google Shape;406;p52"/>
          <p:cNvCxnSpPr>
            <a:endCxn id="405" idx="5"/>
          </p:cNvCxnSpPr>
          <p:nvPr/>
        </p:nvCxnSpPr>
        <p:spPr>
          <a:xfrm rot="10800000">
            <a:off x="2387417" y="3940639"/>
            <a:ext cx="858600" cy="1095600"/>
          </a:xfrm>
          <a:prstGeom prst="straightConnector1">
            <a:avLst/>
          </a:prstGeom>
          <a:noFill/>
          <a:ln cap="flat" cmpd="sng" w="76200">
            <a:solidFill>
              <a:srgbClr val="FF0000"/>
            </a:solidFill>
            <a:prstDash val="solid"/>
            <a:round/>
            <a:headEnd len="med" w="med" type="none"/>
            <a:tailEnd len="med" w="med" type="triangle"/>
          </a:ln>
        </p:spPr>
      </p:cxnSp>
      <p:cxnSp>
        <p:nvCxnSpPr>
          <p:cNvPr id="407" name="Google Shape;407;p52"/>
          <p:cNvCxnSpPr/>
          <p:nvPr/>
        </p:nvCxnSpPr>
        <p:spPr>
          <a:xfrm rot="10800000">
            <a:off x="6887250" y="2996075"/>
            <a:ext cx="1312500" cy="1856400"/>
          </a:xfrm>
          <a:prstGeom prst="straightConnector1">
            <a:avLst/>
          </a:prstGeom>
          <a:noFill/>
          <a:ln cap="flat" cmpd="sng" w="76200">
            <a:solidFill>
              <a:srgbClr val="FF0000"/>
            </a:solidFill>
            <a:prstDash val="solid"/>
            <a:round/>
            <a:headEnd len="med" w="med" type="none"/>
            <a:tailEnd len="med" w="med" type="triangle"/>
          </a:ln>
        </p:spPr>
      </p:cxnSp>
      <p:pic>
        <p:nvPicPr>
          <p:cNvPr id="408" name="Google Shape;408;p52"/>
          <p:cNvPicPr preferRelativeResize="0"/>
          <p:nvPr/>
        </p:nvPicPr>
        <p:blipFill>
          <a:blip r:embed="rId10">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pic>
        <p:nvPicPr>
          <p:cNvPr id="413" name="Google Shape;413;p53"/>
          <p:cNvPicPr preferRelativeResize="0"/>
          <p:nvPr/>
        </p:nvPicPr>
        <p:blipFill rotWithShape="1">
          <a:blip r:embed="rId3">
            <a:alphaModFix/>
          </a:blip>
          <a:srcRect b="23022" l="0" r="0" t="20727"/>
          <a:stretch/>
        </p:blipFill>
        <p:spPr>
          <a:xfrm>
            <a:off x="0" y="0"/>
            <a:ext cx="9144000" cy="5143500"/>
          </a:xfrm>
          <a:prstGeom prst="rect">
            <a:avLst/>
          </a:prstGeom>
          <a:noFill/>
          <a:ln>
            <a:noFill/>
          </a:ln>
        </p:spPr>
      </p:pic>
      <p:sp>
        <p:nvSpPr>
          <p:cNvPr id="414" name="Google Shape;414;p53"/>
          <p:cNvSpPr/>
          <p:nvPr/>
        </p:nvSpPr>
        <p:spPr>
          <a:xfrm>
            <a:off x="-6600" y="488925"/>
            <a:ext cx="9157200" cy="908100"/>
          </a:xfrm>
          <a:prstGeom prst="rect">
            <a:avLst/>
          </a:prstGeom>
          <a:solidFill>
            <a:srgbClr val="FFFF00">
              <a:alpha val="625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53"/>
          <p:cNvSpPr txBox="1"/>
          <p:nvPr>
            <p:ph type="title"/>
          </p:nvPr>
        </p:nvSpPr>
        <p:spPr>
          <a:xfrm>
            <a:off x="245025" y="604275"/>
            <a:ext cx="8520600" cy="67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200">
                <a:solidFill>
                  <a:srgbClr val="000000"/>
                </a:solidFill>
                <a:latin typeface="Montserrat"/>
                <a:ea typeface="Montserrat"/>
                <a:cs typeface="Montserrat"/>
                <a:sym typeface="Montserrat"/>
              </a:rPr>
              <a:t>HIGH LEVERAGE APPROACH</a:t>
            </a:r>
            <a:endParaRPr>
              <a:solidFill>
                <a:srgbClr val="000000"/>
              </a:solidFill>
            </a:endParaRPr>
          </a:p>
        </p:txBody>
      </p:sp>
      <p:sp>
        <p:nvSpPr>
          <p:cNvPr id="416" name="Google Shape;416;p53"/>
          <p:cNvSpPr txBox="1"/>
          <p:nvPr>
            <p:ph idx="1" type="body"/>
          </p:nvPr>
        </p:nvSpPr>
        <p:spPr>
          <a:xfrm>
            <a:off x="1238250" y="1752600"/>
            <a:ext cx="6981900" cy="2743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i="1" lang="en" sz="2400">
                <a:solidFill>
                  <a:schemeClr val="dk1"/>
                </a:solidFill>
                <a:latin typeface="Montserrat"/>
                <a:ea typeface="Montserrat"/>
                <a:cs typeface="Montserrat"/>
                <a:sym typeface="Montserrat"/>
              </a:rPr>
              <a:t>Retargeting is the most powerful way to </a:t>
            </a:r>
            <a:r>
              <a:rPr b="1" i="1" lang="en" sz="2400">
                <a:solidFill>
                  <a:schemeClr val="dk1"/>
                </a:solidFill>
                <a:latin typeface="Montserrat"/>
                <a:ea typeface="Montserrat"/>
                <a:cs typeface="Montserrat"/>
                <a:sym typeface="Montserrat"/>
              </a:rPr>
              <a:t>completely take over your market</a:t>
            </a:r>
            <a:r>
              <a:rPr i="1" lang="en" sz="2400">
                <a:solidFill>
                  <a:schemeClr val="dk1"/>
                </a:solidFill>
                <a:latin typeface="Montserrat"/>
                <a:ea typeface="Montserrat"/>
                <a:cs typeface="Montserrat"/>
                <a:sym typeface="Montserrat"/>
              </a:rPr>
              <a:t> like the big brands…</a:t>
            </a:r>
            <a:endParaRPr i="1" sz="2400">
              <a:solidFill>
                <a:schemeClr val="dk1"/>
              </a:solidFill>
              <a:latin typeface="Montserrat"/>
              <a:ea typeface="Montserrat"/>
              <a:cs typeface="Montserrat"/>
              <a:sym typeface="Montserrat"/>
            </a:endParaRPr>
          </a:p>
          <a:p>
            <a:pPr indent="0" lvl="0" marL="0" rtl="0" algn="ctr">
              <a:spcBef>
                <a:spcPts val="1600"/>
              </a:spcBef>
              <a:spcAft>
                <a:spcPts val="1600"/>
              </a:spcAft>
              <a:buNone/>
            </a:pPr>
            <a:r>
              <a:rPr i="1" lang="en" sz="2400">
                <a:solidFill>
                  <a:schemeClr val="dk1"/>
                </a:solidFill>
                <a:latin typeface="Montserrat"/>
                <a:ea typeface="Montserrat"/>
                <a:cs typeface="Montserrat"/>
                <a:sym typeface="Montserrat"/>
              </a:rPr>
              <a:t>…but with a </a:t>
            </a:r>
            <a:r>
              <a:rPr b="1" i="1" lang="en" sz="2400" u="sng">
                <a:solidFill>
                  <a:schemeClr val="dk1"/>
                </a:solidFill>
                <a:latin typeface="Montserrat"/>
                <a:ea typeface="Montserrat"/>
                <a:cs typeface="Montserrat"/>
                <a:sym typeface="Montserrat"/>
              </a:rPr>
              <a:t>smaller</a:t>
            </a:r>
            <a:r>
              <a:rPr i="1" lang="en" sz="2400">
                <a:solidFill>
                  <a:schemeClr val="dk1"/>
                </a:solidFill>
                <a:latin typeface="Montserrat"/>
                <a:ea typeface="Montserrat"/>
                <a:cs typeface="Montserrat"/>
                <a:sym typeface="Montserrat"/>
              </a:rPr>
              <a:t> ad budget!</a:t>
            </a:r>
            <a:endParaRPr i="1" sz="2400">
              <a:solidFill>
                <a:schemeClr val="dk1"/>
              </a:solidFill>
              <a:latin typeface="Montserrat"/>
              <a:ea typeface="Montserrat"/>
              <a:cs typeface="Montserrat"/>
              <a:sym typeface="Montserrat"/>
            </a:endParaRPr>
          </a:p>
        </p:txBody>
      </p:sp>
      <p:pic>
        <p:nvPicPr>
          <p:cNvPr id="417" name="Google Shape;417;p53"/>
          <p:cNvPicPr preferRelativeResize="0"/>
          <p:nvPr/>
        </p:nvPicPr>
        <p:blipFill>
          <a:blip r:embed="rId4">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54"/>
          <p:cNvSpPr/>
          <p:nvPr/>
        </p:nvSpPr>
        <p:spPr>
          <a:xfrm>
            <a:off x="-6600" y="2117700"/>
            <a:ext cx="9157200" cy="908100"/>
          </a:xfrm>
          <a:prstGeom prst="rect">
            <a:avLst/>
          </a:prstGeom>
          <a:solidFill>
            <a:srgbClr val="4A86E8"/>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54"/>
          <p:cNvSpPr txBox="1"/>
          <p:nvPr>
            <p:ph type="title"/>
          </p:nvPr>
        </p:nvSpPr>
        <p:spPr>
          <a:xfrm>
            <a:off x="311700" y="2233050"/>
            <a:ext cx="8520600" cy="67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sz="3000">
                <a:solidFill>
                  <a:srgbClr val="FFFFFF"/>
                </a:solidFill>
                <a:latin typeface="Montserrat"/>
                <a:ea typeface="Montserrat"/>
                <a:cs typeface="Montserrat"/>
                <a:sym typeface="Montserrat"/>
              </a:rPr>
              <a:t>Conversion: Pipeline &amp; Follow-Up</a:t>
            </a:r>
            <a:endParaRPr i="1" sz="2600">
              <a:solidFill>
                <a:srgbClr val="FFFFFF"/>
              </a:solidFill>
            </a:endParaRPr>
          </a:p>
        </p:txBody>
      </p:sp>
      <p:sp>
        <p:nvSpPr>
          <p:cNvPr id="424" name="Google Shape;424;p54"/>
          <p:cNvSpPr txBox="1"/>
          <p:nvPr>
            <p:ph idx="1" type="body"/>
          </p:nvPr>
        </p:nvSpPr>
        <p:spPr>
          <a:xfrm>
            <a:off x="601050" y="3082100"/>
            <a:ext cx="7941900" cy="470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500">
                <a:solidFill>
                  <a:schemeClr val="dk1"/>
                </a:solidFill>
                <a:latin typeface="Montserrat"/>
                <a:ea typeface="Montserrat"/>
                <a:cs typeface="Montserrat"/>
                <a:sym typeface="Montserrat"/>
              </a:rPr>
              <a:t>Pillar #3: Turning Leads Into Customers</a:t>
            </a:r>
            <a:endParaRPr sz="1400">
              <a:solidFill>
                <a:schemeClr val="dk1"/>
              </a:solidFill>
              <a:latin typeface="Montserrat"/>
              <a:ea typeface="Montserrat"/>
              <a:cs typeface="Montserrat"/>
              <a:sym typeface="Montserrat"/>
            </a:endParaRPr>
          </a:p>
        </p:txBody>
      </p:sp>
      <p:pic>
        <p:nvPicPr>
          <p:cNvPr id="425" name="Google Shape;425;p54"/>
          <p:cNvPicPr preferRelativeResize="0"/>
          <p:nvPr/>
        </p:nvPicPr>
        <p:blipFill>
          <a:blip r:embed="rId3">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5"/>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latin typeface="Montserrat"/>
                <a:ea typeface="Montserrat"/>
                <a:cs typeface="Montserrat"/>
                <a:sym typeface="Montserrat"/>
              </a:rPr>
              <a:t>Conversion - </a:t>
            </a:r>
            <a:r>
              <a:rPr b="1" lang="en" sz="3600">
                <a:latin typeface="Montserrat"/>
                <a:ea typeface="Montserrat"/>
                <a:cs typeface="Montserrat"/>
                <a:sym typeface="Montserrat"/>
              </a:rPr>
              <a:t>Pipeline</a:t>
            </a:r>
            <a:r>
              <a:rPr b="1" lang="en" sz="3600">
                <a:latin typeface="Montserrat"/>
                <a:ea typeface="Montserrat"/>
                <a:cs typeface="Montserrat"/>
                <a:sym typeface="Montserrat"/>
              </a:rPr>
              <a:t> &amp; Follow-Up</a:t>
            </a:r>
            <a:endParaRPr b="1" sz="3600">
              <a:latin typeface="Montserrat"/>
              <a:ea typeface="Montserrat"/>
              <a:cs typeface="Montserrat"/>
              <a:sym typeface="Montserrat"/>
            </a:endParaRPr>
          </a:p>
        </p:txBody>
      </p:sp>
      <p:sp>
        <p:nvSpPr>
          <p:cNvPr id="431" name="Google Shape;431;p55"/>
          <p:cNvSpPr txBox="1"/>
          <p:nvPr/>
        </p:nvSpPr>
        <p:spPr>
          <a:xfrm>
            <a:off x="503925" y="1316375"/>
            <a:ext cx="4797600" cy="348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latin typeface="Montserrat"/>
                <a:ea typeface="Montserrat"/>
                <a:cs typeface="Montserrat"/>
                <a:sym typeface="Montserrat"/>
              </a:rPr>
              <a:t>CRM Integration:</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All leads in one place for seamless management.</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Automated tools to track and manage each lead’s journey.</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latin typeface="Montserrat"/>
                <a:ea typeface="Montserrat"/>
                <a:cs typeface="Montserrat"/>
                <a:sym typeface="Montserrat"/>
              </a:rPr>
              <a:t>Instant Follow-Up:</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Leads receive immediate texts and emails after form submission.</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Faster responses mean better chances of closing.</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Medium"/>
              <a:ea typeface="Montserrat Medium"/>
              <a:cs typeface="Montserrat Medium"/>
              <a:sym typeface="Montserrat Medium"/>
            </a:endParaRPr>
          </a:p>
        </p:txBody>
      </p:sp>
      <p:pic>
        <p:nvPicPr>
          <p:cNvPr id="432" name="Google Shape;432;p55"/>
          <p:cNvPicPr preferRelativeResize="0"/>
          <p:nvPr/>
        </p:nvPicPr>
        <p:blipFill>
          <a:blip r:embed="rId3">
            <a:alphaModFix/>
          </a:blip>
          <a:stretch>
            <a:fillRect/>
          </a:stretch>
        </p:blipFill>
        <p:spPr>
          <a:xfrm>
            <a:off x="7862900" y="4634875"/>
            <a:ext cx="1098725" cy="321900"/>
          </a:xfrm>
          <a:prstGeom prst="rect">
            <a:avLst/>
          </a:prstGeom>
          <a:noFill/>
          <a:ln>
            <a:noFill/>
          </a:ln>
        </p:spPr>
      </p:pic>
      <p:pic>
        <p:nvPicPr>
          <p:cNvPr id="433" name="Google Shape;433;p55"/>
          <p:cNvPicPr preferRelativeResize="0"/>
          <p:nvPr/>
        </p:nvPicPr>
        <p:blipFill>
          <a:blip r:embed="rId4">
            <a:alphaModFix/>
          </a:blip>
          <a:stretch>
            <a:fillRect/>
          </a:stretch>
        </p:blipFill>
        <p:spPr>
          <a:xfrm>
            <a:off x="5213325" y="1096163"/>
            <a:ext cx="3653324" cy="3653324"/>
          </a:xfrm>
          <a:prstGeom prst="rect">
            <a:avLst/>
          </a:prstGeom>
          <a:noFill/>
          <a:ln>
            <a:noFill/>
          </a:ln>
        </p:spPr>
      </p:pic>
      <p:sp>
        <p:nvSpPr>
          <p:cNvPr id="434" name="Google Shape;434;p55"/>
          <p:cNvSpPr txBox="1"/>
          <p:nvPr/>
        </p:nvSpPr>
        <p:spPr>
          <a:xfrm>
            <a:off x="1989925" y="70135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Pillar 3: Streamlining Follow-Up…</a:t>
            </a:r>
            <a:endParaRPr b="1" i="1" sz="18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9"/>
          <p:cNvSpPr txBox="1"/>
          <p:nvPr/>
        </p:nvSpPr>
        <p:spPr>
          <a:xfrm>
            <a:off x="712600" y="1214375"/>
            <a:ext cx="7853700" cy="891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300">
                <a:latin typeface="Montserrat"/>
                <a:ea typeface="Montserrat"/>
                <a:cs typeface="Montserrat"/>
                <a:sym typeface="Montserrat"/>
              </a:rPr>
              <a:t>PROVEN System</a:t>
            </a:r>
            <a:r>
              <a:rPr lang="en" sz="2300">
                <a:latin typeface="Montserrat"/>
                <a:ea typeface="Montserrat"/>
                <a:cs typeface="Montserrat"/>
                <a:sym typeface="Montserrat"/>
              </a:rPr>
              <a:t> to fill your business with </a:t>
            </a:r>
            <a:r>
              <a:rPr b="1" lang="en" sz="2300">
                <a:solidFill>
                  <a:srgbClr val="16C9A5"/>
                </a:solidFill>
                <a:latin typeface="Montserrat"/>
                <a:ea typeface="Montserrat"/>
                <a:cs typeface="Montserrat"/>
                <a:sym typeface="Montserrat"/>
              </a:rPr>
              <a:t>High Quality Coating Customers That Actually Close!</a:t>
            </a:r>
            <a:endParaRPr b="1" sz="2300">
              <a:solidFill>
                <a:srgbClr val="16C9A5"/>
              </a:solidFill>
              <a:latin typeface="Montserrat"/>
              <a:ea typeface="Montserrat"/>
              <a:cs typeface="Montserrat"/>
              <a:sym typeface="Montserrat"/>
            </a:endParaRPr>
          </a:p>
          <a:p>
            <a:pPr indent="0" lvl="0" marL="0" rtl="0" algn="ctr">
              <a:spcBef>
                <a:spcPts val="0"/>
              </a:spcBef>
              <a:spcAft>
                <a:spcPts val="0"/>
              </a:spcAft>
              <a:buNone/>
            </a:pPr>
            <a:r>
              <a:rPr b="1" i="1" lang="en" sz="2100">
                <a:solidFill>
                  <a:schemeClr val="dk1"/>
                </a:solidFill>
                <a:latin typeface="Montserrat"/>
                <a:ea typeface="Montserrat"/>
                <a:cs typeface="Montserrat"/>
                <a:sym typeface="Montserrat"/>
              </a:rPr>
              <a:t>(Without Risk to you)</a:t>
            </a:r>
            <a:endParaRPr b="1" i="1" sz="2100">
              <a:solidFill>
                <a:schemeClr val="dk1"/>
              </a:solidFill>
              <a:latin typeface="Montserrat"/>
              <a:ea typeface="Montserrat"/>
              <a:cs typeface="Montserrat"/>
              <a:sym typeface="Montserrat"/>
            </a:endParaRPr>
          </a:p>
        </p:txBody>
      </p:sp>
      <p:sp>
        <p:nvSpPr>
          <p:cNvPr id="126" name="Google Shape;126;p29"/>
          <p:cNvSpPr txBox="1"/>
          <p:nvPr/>
        </p:nvSpPr>
        <p:spPr>
          <a:xfrm>
            <a:off x="1068600" y="399275"/>
            <a:ext cx="7006800" cy="891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latin typeface="Montserrat"/>
                <a:ea typeface="Montserrat"/>
                <a:cs typeface="Montserrat"/>
                <a:sym typeface="Montserrat"/>
              </a:rPr>
              <a:t>What This Is</a:t>
            </a:r>
            <a:endParaRPr b="1" i="1" sz="4000">
              <a:solidFill>
                <a:srgbClr val="FF0000"/>
              </a:solidFill>
              <a:latin typeface="Montserrat"/>
              <a:ea typeface="Montserrat"/>
              <a:cs typeface="Montserrat"/>
              <a:sym typeface="Montserrat"/>
            </a:endParaRPr>
          </a:p>
        </p:txBody>
      </p:sp>
      <p:pic>
        <p:nvPicPr>
          <p:cNvPr id="127" name="Google Shape;127;p29"/>
          <p:cNvPicPr preferRelativeResize="0"/>
          <p:nvPr/>
        </p:nvPicPr>
        <p:blipFill rotWithShape="1">
          <a:blip r:embed="rId3">
            <a:alphaModFix/>
          </a:blip>
          <a:srcRect b="0" l="1465" r="1465" t="0"/>
          <a:stretch/>
        </p:blipFill>
        <p:spPr>
          <a:xfrm>
            <a:off x="1479650" y="2774500"/>
            <a:ext cx="6319601" cy="1802500"/>
          </a:xfrm>
          <a:prstGeom prst="rect">
            <a:avLst/>
          </a:prstGeom>
          <a:noFill/>
          <a:ln cap="flat" cmpd="sng" w="9525">
            <a:solidFill>
              <a:schemeClr val="dk1"/>
            </a:solidFill>
            <a:prstDash val="solid"/>
            <a:round/>
            <a:headEnd len="sm" w="sm" type="none"/>
            <a:tailEnd len="sm" w="sm" type="none"/>
          </a:ln>
        </p:spPr>
      </p:pic>
      <p:pic>
        <p:nvPicPr>
          <p:cNvPr id="128" name="Google Shape;128;p29"/>
          <p:cNvPicPr preferRelativeResize="0"/>
          <p:nvPr/>
        </p:nvPicPr>
        <p:blipFill>
          <a:blip r:embed="rId4">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6"/>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latin typeface="Montserrat"/>
                <a:ea typeface="Montserrat"/>
                <a:cs typeface="Montserrat"/>
                <a:sym typeface="Montserrat"/>
              </a:rPr>
              <a:t>Conversion - Pipeline &amp; Follow-Up</a:t>
            </a:r>
            <a:endParaRPr b="1" sz="3600">
              <a:latin typeface="Montserrat"/>
              <a:ea typeface="Montserrat"/>
              <a:cs typeface="Montserrat"/>
              <a:sym typeface="Montserrat"/>
            </a:endParaRPr>
          </a:p>
        </p:txBody>
      </p:sp>
      <p:sp>
        <p:nvSpPr>
          <p:cNvPr id="440" name="Google Shape;440;p56"/>
          <p:cNvSpPr txBox="1"/>
          <p:nvPr/>
        </p:nvSpPr>
        <p:spPr>
          <a:xfrm>
            <a:off x="503925" y="1316375"/>
            <a:ext cx="4797600" cy="348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Lead Nurturing Pipeline:</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Track progress from lead to customer. Organized stages to ensure no lead falls through the cracks.</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Tools to prioritize the hottest leads for faster closes.</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Analytics for Improvement:</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Insights into what’s working and where to improve.</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Tweaking systems to maximize conversion rates over time.</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Medium"/>
              <a:ea typeface="Montserrat Medium"/>
              <a:cs typeface="Montserrat Medium"/>
              <a:sym typeface="Montserrat Medium"/>
            </a:endParaRPr>
          </a:p>
        </p:txBody>
      </p:sp>
      <p:pic>
        <p:nvPicPr>
          <p:cNvPr id="441" name="Google Shape;441;p56"/>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442" name="Google Shape;442;p56"/>
          <p:cNvSpPr txBox="1"/>
          <p:nvPr/>
        </p:nvSpPr>
        <p:spPr>
          <a:xfrm>
            <a:off x="1989925" y="70135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Pillar #3: Turning Leads Into Customers</a:t>
            </a:r>
            <a:r>
              <a:rPr b="1" i="1" lang="en">
                <a:solidFill>
                  <a:schemeClr val="dk1"/>
                </a:solidFill>
                <a:latin typeface="Montserrat"/>
                <a:ea typeface="Montserrat"/>
                <a:cs typeface="Montserrat"/>
                <a:sym typeface="Montserrat"/>
              </a:rPr>
              <a:t>…</a:t>
            </a:r>
            <a:endParaRPr b="1" i="1" sz="1800">
              <a:solidFill>
                <a:schemeClr val="dk2"/>
              </a:solidFill>
            </a:endParaRPr>
          </a:p>
        </p:txBody>
      </p:sp>
      <p:pic>
        <p:nvPicPr>
          <p:cNvPr id="443" name="Google Shape;443;p56"/>
          <p:cNvPicPr preferRelativeResize="0"/>
          <p:nvPr/>
        </p:nvPicPr>
        <p:blipFill>
          <a:blip r:embed="rId4">
            <a:alphaModFix/>
          </a:blip>
          <a:stretch>
            <a:fillRect/>
          </a:stretch>
        </p:blipFill>
        <p:spPr>
          <a:xfrm>
            <a:off x="5199821" y="1570450"/>
            <a:ext cx="3725952" cy="2507026"/>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7"/>
          <p:cNvSpPr/>
          <p:nvPr/>
        </p:nvSpPr>
        <p:spPr>
          <a:xfrm>
            <a:off x="-6600" y="2117700"/>
            <a:ext cx="9157200" cy="908100"/>
          </a:xfrm>
          <a:prstGeom prst="rect">
            <a:avLst/>
          </a:prstGeom>
          <a:solidFill>
            <a:srgbClr val="4A86E8"/>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57"/>
          <p:cNvSpPr txBox="1"/>
          <p:nvPr>
            <p:ph type="title"/>
          </p:nvPr>
        </p:nvSpPr>
        <p:spPr>
          <a:xfrm>
            <a:off x="311700" y="2233050"/>
            <a:ext cx="8520600" cy="67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i="1" lang="en" sz="3000">
                <a:solidFill>
                  <a:srgbClr val="FFFFFF"/>
                </a:solidFill>
                <a:latin typeface="Montserrat"/>
                <a:ea typeface="Montserrat"/>
                <a:cs typeface="Montserrat"/>
                <a:sym typeface="Montserrat"/>
              </a:rPr>
              <a:t>Scaling - Reputation, Referrals &amp; Growth</a:t>
            </a:r>
            <a:endParaRPr i="1" sz="2600">
              <a:solidFill>
                <a:srgbClr val="FFFFFF"/>
              </a:solidFill>
            </a:endParaRPr>
          </a:p>
        </p:txBody>
      </p:sp>
      <p:sp>
        <p:nvSpPr>
          <p:cNvPr id="450" name="Google Shape;450;p57"/>
          <p:cNvSpPr txBox="1"/>
          <p:nvPr>
            <p:ph idx="1" type="body"/>
          </p:nvPr>
        </p:nvSpPr>
        <p:spPr>
          <a:xfrm>
            <a:off x="601050" y="3082100"/>
            <a:ext cx="7941900" cy="4707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sz="1500">
                <a:solidFill>
                  <a:schemeClr val="dk1"/>
                </a:solidFill>
                <a:latin typeface="Avenir"/>
                <a:ea typeface="Avenir"/>
                <a:cs typeface="Avenir"/>
                <a:sym typeface="Avenir"/>
              </a:rPr>
              <a:t>(Leveraging Customer Satisfaction &amp; </a:t>
            </a:r>
            <a:r>
              <a:rPr lang="en" sz="1500">
                <a:solidFill>
                  <a:schemeClr val="dk1"/>
                </a:solidFill>
                <a:latin typeface="Avenir"/>
                <a:ea typeface="Avenir"/>
                <a:cs typeface="Avenir"/>
                <a:sym typeface="Avenir"/>
              </a:rPr>
              <a:t>Building a System That Grows With You</a:t>
            </a:r>
            <a:r>
              <a:rPr lang="en" sz="1500">
                <a:solidFill>
                  <a:schemeClr val="dk1"/>
                </a:solidFill>
                <a:latin typeface="Avenir"/>
                <a:ea typeface="Avenir"/>
                <a:cs typeface="Avenir"/>
                <a:sym typeface="Avenir"/>
              </a:rPr>
              <a:t>…)</a:t>
            </a:r>
            <a:endParaRPr sz="1400">
              <a:solidFill>
                <a:schemeClr val="dk1"/>
              </a:solidFill>
              <a:latin typeface="Avenir"/>
              <a:ea typeface="Avenir"/>
              <a:cs typeface="Avenir"/>
              <a:sym typeface="Avenir"/>
            </a:endParaRPr>
          </a:p>
        </p:txBody>
      </p:sp>
      <p:pic>
        <p:nvPicPr>
          <p:cNvPr id="451" name="Google Shape;451;p57"/>
          <p:cNvPicPr preferRelativeResize="0"/>
          <p:nvPr/>
        </p:nvPicPr>
        <p:blipFill>
          <a:blip r:embed="rId3">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8"/>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300">
                <a:latin typeface="Montserrat"/>
                <a:ea typeface="Montserrat"/>
                <a:cs typeface="Montserrat"/>
                <a:sym typeface="Montserrat"/>
              </a:rPr>
              <a:t>Scaling – Building Trust &amp; Momentum</a:t>
            </a:r>
            <a:endParaRPr b="1" sz="3300">
              <a:latin typeface="Montserrat"/>
              <a:ea typeface="Montserrat"/>
              <a:cs typeface="Montserrat"/>
              <a:sym typeface="Montserrat"/>
            </a:endParaRPr>
          </a:p>
        </p:txBody>
      </p:sp>
      <p:sp>
        <p:nvSpPr>
          <p:cNvPr id="457" name="Google Shape;457;p58"/>
          <p:cNvSpPr txBox="1"/>
          <p:nvPr/>
        </p:nvSpPr>
        <p:spPr>
          <a:xfrm>
            <a:off x="462725" y="1254575"/>
            <a:ext cx="4797600" cy="348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sz="1200">
                <a:solidFill>
                  <a:schemeClr val="dk1"/>
                </a:solidFill>
                <a:latin typeface="Montserrat"/>
                <a:ea typeface="Montserrat"/>
                <a:cs typeface="Montserrat"/>
                <a:sym typeface="Montserrat"/>
              </a:rPr>
              <a:t>Long-Term Nurture:</a:t>
            </a:r>
            <a:endParaRPr b="1" sz="1200">
              <a:solidFill>
                <a:schemeClr val="dk1"/>
              </a:solidFill>
              <a:latin typeface="Montserrat"/>
              <a:ea typeface="Montserrat"/>
              <a:cs typeface="Montserrat"/>
              <a:sym typeface="Montserrat"/>
            </a:endParaRPr>
          </a:p>
          <a:p>
            <a:pPr indent="-304800" lvl="0" marL="457200" rtl="0" algn="l">
              <a:lnSpc>
                <a:spcPct val="115000"/>
              </a:lnSpc>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We deploy PROVEN Email/Text campaigns to your prospects who don’t close. Maximizing every single lead you get!</a:t>
            </a:r>
            <a:endParaRPr sz="12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rPr b="1" lang="en" sz="1200">
                <a:solidFill>
                  <a:schemeClr val="dk1"/>
                </a:solidFill>
                <a:latin typeface="Montserrat"/>
                <a:ea typeface="Montserrat"/>
                <a:cs typeface="Montserrat"/>
                <a:sym typeface="Montserrat"/>
              </a:rPr>
              <a:t>Automated Google Review Campaign:</a:t>
            </a:r>
            <a:endParaRPr b="1" sz="1200">
              <a:solidFill>
                <a:schemeClr val="dk1"/>
              </a:solidFill>
              <a:latin typeface="Montserrat"/>
              <a:ea typeface="Montserrat"/>
              <a:cs typeface="Montserrat"/>
              <a:sym typeface="Montserrat"/>
            </a:endParaRPr>
          </a:p>
          <a:p>
            <a:pPr indent="-304800" lvl="0" marL="457200" rtl="0" algn="l">
              <a:lnSpc>
                <a:spcPct val="115000"/>
              </a:lnSpc>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Systems to ensure every customer has a great experience.</a:t>
            </a:r>
            <a:endParaRPr sz="1200">
              <a:solidFill>
                <a:schemeClr val="dk1"/>
              </a:solidFill>
              <a:latin typeface="Montserrat"/>
              <a:ea typeface="Montserrat"/>
              <a:cs typeface="Montserrat"/>
              <a:sym typeface="Montserrat"/>
            </a:endParaRPr>
          </a:p>
          <a:p>
            <a:pPr indent="-304800" lvl="0" marL="457200" rtl="0" algn="l">
              <a:lnSpc>
                <a:spcPct val="115000"/>
              </a:lnSpc>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Tools to follow up and encourage reviews to build a trusted online reputation. </a:t>
            </a:r>
            <a:endParaRPr sz="12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rPr b="1" lang="en" sz="1200">
                <a:solidFill>
                  <a:schemeClr val="dk1"/>
                </a:solidFill>
                <a:latin typeface="Montserrat"/>
                <a:ea typeface="Montserrat"/>
                <a:cs typeface="Montserrat"/>
                <a:sym typeface="Montserrat"/>
              </a:rPr>
              <a:t>Reputation Management:</a:t>
            </a:r>
            <a:endParaRPr b="1" sz="1200">
              <a:solidFill>
                <a:schemeClr val="dk1"/>
              </a:solidFill>
              <a:latin typeface="Montserrat"/>
              <a:ea typeface="Montserrat"/>
              <a:cs typeface="Montserrat"/>
              <a:sym typeface="Montserrat"/>
            </a:endParaRPr>
          </a:p>
          <a:p>
            <a:pPr indent="-304800" lvl="0" marL="457200" rtl="0" algn="l">
              <a:lnSpc>
                <a:spcPct val="115000"/>
              </a:lnSpc>
              <a:spcBef>
                <a:spcPts val="120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Proactively monitoring and improving online reviews to boost organic leads through a stellar reputation.</a:t>
            </a:r>
            <a:endParaRPr sz="12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200">
              <a:solidFill>
                <a:schemeClr val="dk1"/>
              </a:solidFill>
              <a:latin typeface="Montserrat Medium"/>
              <a:ea typeface="Montserrat Medium"/>
              <a:cs typeface="Montserrat Medium"/>
              <a:sym typeface="Montserrat Medium"/>
            </a:endParaRPr>
          </a:p>
        </p:txBody>
      </p:sp>
      <p:pic>
        <p:nvPicPr>
          <p:cNvPr id="458" name="Google Shape;458;p58"/>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459" name="Google Shape;459;p58"/>
          <p:cNvSpPr txBox="1"/>
          <p:nvPr/>
        </p:nvSpPr>
        <p:spPr>
          <a:xfrm>
            <a:off x="1989925" y="70135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Pillar #4: Reputation, Referrals &amp; Growth…</a:t>
            </a:r>
            <a:endParaRPr b="1" i="1" sz="1800">
              <a:solidFill>
                <a:schemeClr val="dk2"/>
              </a:solidFill>
            </a:endParaRPr>
          </a:p>
        </p:txBody>
      </p:sp>
      <p:pic>
        <p:nvPicPr>
          <p:cNvPr id="460" name="Google Shape;460;p58"/>
          <p:cNvPicPr preferRelativeResize="0"/>
          <p:nvPr/>
        </p:nvPicPr>
        <p:blipFill>
          <a:blip r:embed="rId4">
            <a:alphaModFix/>
          </a:blip>
          <a:stretch>
            <a:fillRect/>
          </a:stretch>
        </p:blipFill>
        <p:spPr>
          <a:xfrm>
            <a:off x="5614000" y="2919799"/>
            <a:ext cx="3182800" cy="1660574"/>
          </a:xfrm>
          <a:prstGeom prst="rect">
            <a:avLst/>
          </a:prstGeom>
          <a:noFill/>
          <a:ln>
            <a:noFill/>
          </a:ln>
        </p:spPr>
      </p:pic>
      <p:pic>
        <p:nvPicPr>
          <p:cNvPr id="461" name="Google Shape;461;p58"/>
          <p:cNvPicPr preferRelativeResize="0"/>
          <p:nvPr/>
        </p:nvPicPr>
        <p:blipFill>
          <a:blip r:embed="rId5">
            <a:alphaModFix/>
          </a:blip>
          <a:stretch>
            <a:fillRect/>
          </a:stretch>
        </p:blipFill>
        <p:spPr>
          <a:xfrm>
            <a:off x="5635750" y="1353044"/>
            <a:ext cx="3139299" cy="15122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59"/>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200">
                <a:latin typeface="Montserrat"/>
                <a:ea typeface="Montserrat"/>
                <a:cs typeface="Montserrat"/>
                <a:sym typeface="Montserrat"/>
              </a:rPr>
              <a:t>Scaling Campaigns &amp; Expanding Reach</a:t>
            </a:r>
            <a:endParaRPr b="1" sz="3200">
              <a:latin typeface="Montserrat"/>
              <a:ea typeface="Montserrat"/>
              <a:cs typeface="Montserrat"/>
              <a:sym typeface="Montserrat"/>
            </a:endParaRPr>
          </a:p>
        </p:txBody>
      </p:sp>
      <p:sp>
        <p:nvSpPr>
          <p:cNvPr id="467" name="Google Shape;467;p59"/>
          <p:cNvSpPr txBox="1"/>
          <p:nvPr/>
        </p:nvSpPr>
        <p:spPr>
          <a:xfrm>
            <a:off x="462725" y="1254575"/>
            <a:ext cx="4797600" cy="348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Referrals:</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We also set you up with a Done For You referral program. We automate the process of asking for referrals from your customers who do close!</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Happy customers recommending your services to others.</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rPr b="1" lang="en">
                <a:solidFill>
                  <a:schemeClr val="dk1"/>
                </a:solidFill>
                <a:latin typeface="Montserrat"/>
                <a:ea typeface="Montserrat"/>
                <a:cs typeface="Montserrat"/>
                <a:sym typeface="Montserrat"/>
              </a:rPr>
              <a:t>Scaling Ad Campaigns:</a:t>
            </a:r>
            <a:endParaRPr b="1">
              <a:solidFill>
                <a:schemeClr val="dk1"/>
              </a:solidFill>
              <a:latin typeface="Montserrat"/>
              <a:ea typeface="Montserrat"/>
              <a:cs typeface="Montserrat"/>
              <a:sym typeface="Montserrat"/>
            </a:endParaRPr>
          </a:p>
          <a:p>
            <a:pPr indent="-317500" lvl="0" marL="457200" rtl="0" algn="l">
              <a:lnSpc>
                <a:spcPct val="115000"/>
              </a:lnSpc>
              <a:spcBef>
                <a:spcPts val="12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Expanding budgets and targeting new markets and audiences.</a:t>
            </a:r>
            <a:endParaRPr>
              <a:solidFill>
                <a:schemeClr val="dk1"/>
              </a:solidFill>
              <a:latin typeface="Montserrat"/>
              <a:ea typeface="Montserrat"/>
              <a:cs typeface="Montserrat"/>
              <a:sym typeface="Montserrat"/>
            </a:endParaRPr>
          </a:p>
          <a:p>
            <a:pPr indent="-317500" lvl="0" marL="457200" rtl="0" algn="l">
              <a:lnSpc>
                <a:spcPct val="115000"/>
              </a:lnSpc>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Testing new offers, targeting, and platforms for even greater results.</a:t>
            </a:r>
            <a:endParaRPr>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a:solidFill>
                <a:schemeClr val="dk1"/>
              </a:solidFill>
              <a:latin typeface="Montserrat Medium"/>
              <a:ea typeface="Montserrat Medium"/>
              <a:cs typeface="Montserrat Medium"/>
              <a:sym typeface="Montserrat Medium"/>
            </a:endParaRPr>
          </a:p>
        </p:txBody>
      </p:sp>
      <p:pic>
        <p:nvPicPr>
          <p:cNvPr id="468" name="Google Shape;468;p59"/>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469" name="Google Shape;469;p59"/>
          <p:cNvSpPr txBox="1"/>
          <p:nvPr/>
        </p:nvSpPr>
        <p:spPr>
          <a:xfrm>
            <a:off x="1989925" y="701350"/>
            <a:ext cx="5219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a:solidFill>
                  <a:schemeClr val="dk1"/>
                </a:solidFill>
                <a:latin typeface="Montserrat"/>
                <a:ea typeface="Montserrat"/>
                <a:cs typeface="Montserrat"/>
                <a:sym typeface="Montserrat"/>
              </a:rPr>
              <a:t>Pillar 4: Scaling – Growing Beyond Ads</a:t>
            </a:r>
            <a:r>
              <a:rPr b="1" i="1" lang="en">
                <a:solidFill>
                  <a:schemeClr val="dk1"/>
                </a:solidFill>
                <a:latin typeface="Montserrat"/>
                <a:ea typeface="Montserrat"/>
                <a:cs typeface="Montserrat"/>
                <a:sym typeface="Montserrat"/>
              </a:rPr>
              <a:t>…</a:t>
            </a:r>
            <a:endParaRPr b="1" i="1" sz="1800">
              <a:solidFill>
                <a:schemeClr val="dk2"/>
              </a:solidFill>
            </a:endParaRPr>
          </a:p>
        </p:txBody>
      </p:sp>
      <p:pic>
        <p:nvPicPr>
          <p:cNvPr id="470" name="Google Shape;470;p59"/>
          <p:cNvPicPr preferRelativeResize="0"/>
          <p:nvPr/>
        </p:nvPicPr>
        <p:blipFill rotWithShape="1">
          <a:blip r:embed="rId4">
            <a:alphaModFix/>
          </a:blip>
          <a:srcRect b="0" l="1768" r="0" t="9584"/>
          <a:stretch/>
        </p:blipFill>
        <p:spPr>
          <a:xfrm>
            <a:off x="5391750" y="1490175"/>
            <a:ext cx="3412275" cy="28338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60"/>
          <p:cNvSpPr txBox="1"/>
          <p:nvPr>
            <p:ph type="title"/>
          </p:nvPr>
        </p:nvSpPr>
        <p:spPr>
          <a:xfrm>
            <a:off x="311700" y="3593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Montserrat"/>
                <a:ea typeface="Montserrat"/>
                <a:cs typeface="Montserrat"/>
                <a:sym typeface="Montserrat"/>
              </a:rPr>
              <a:t>Get Testimonials, Pictures, &amp; Referrals...</a:t>
            </a:r>
            <a:endParaRPr b="1">
              <a:latin typeface="Montserrat"/>
              <a:ea typeface="Montserrat"/>
              <a:cs typeface="Montserrat"/>
              <a:sym typeface="Montserrat"/>
            </a:endParaRPr>
          </a:p>
        </p:txBody>
      </p:sp>
      <p:pic>
        <p:nvPicPr>
          <p:cNvPr id="476" name="Google Shape;476;p60"/>
          <p:cNvPicPr preferRelativeResize="0"/>
          <p:nvPr/>
        </p:nvPicPr>
        <p:blipFill>
          <a:blip r:embed="rId3">
            <a:alphaModFix/>
          </a:blip>
          <a:stretch>
            <a:fillRect/>
          </a:stretch>
        </p:blipFill>
        <p:spPr>
          <a:xfrm>
            <a:off x="7862900" y="4634875"/>
            <a:ext cx="1098725" cy="321900"/>
          </a:xfrm>
          <a:prstGeom prst="rect">
            <a:avLst/>
          </a:prstGeom>
          <a:noFill/>
          <a:ln>
            <a:noFill/>
          </a:ln>
        </p:spPr>
      </p:pic>
      <p:pic>
        <p:nvPicPr>
          <p:cNvPr id="477" name="Google Shape;477;p60"/>
          <p:cNvPicPr preferRelativeResize="0"/>
          <p:nvPr/>
        </p:nvPicPr>
        <p:blipFill>
          <a:blip r:embed="rId4">
            <a:alphaModFix/>
          </a:blip>
          <a:stretch>
            <a:fillRect/>
          </a:stretch>
        </p:blipFill>
        <p:spPr>
          <a:xfrm>
            <a:off x="604300" y="1318501"/>
            <a:ext cx="3612582" cy="1447500"/>
          </a:xfrm>
          <a:prstGeom prst="rect">
            <a:avLst/>
          </a:prstGeom>
          <a:noFill/>
          <a:ln cap="flat" cmpd="sng" w="19050">
            <a:solidFill>
              <a:schemeClr val="dk2"/>
            </a:solidFill>
            <a:prstDash val="solid"/>
            <a:round/>
            <a:headEnd len="sm" w="sm" type="none"/>
            <a:tailEnd len="sm" w="sm" type="none"/>
          </a:ln>
        </p:spPr>
      </p:pic>
      <p:pic>
        <p:nvPicPr>
          <p:cNvPr id="478" name="Google Shape;478;p60"/>
          <p:cNvPicPr preferRelativeResize="0"/>
          <p:nvPr/>
        </p:nvPicPr>
        <p:blipFill>
          <a:blip r:embed="rId5">
            <a:alphaModFix/>
          </a:blip>
          <a:stretch>
            <a:fillRect/>
          </a:stretch>
        </p:blipFill>
        <p:spPr>
          <a:xfrm>
            <a:off x="554148" y="3038775"/>
            <a:ext cx="3662724" cy="1300943"/>
          </a:xfrm>
          <a:prstGeom prst="rect">
            <a:avLst/>
          </a:prstGeom>
          <a:noFill/>
          <a:ln cap="flat" cmpd="sng" w="19050">
            <a:solidFill>
              <a:schemeClr val="dk2"/>
            </a:solidFill>
            <a:prstDash val="solid"/>
            <a:round/>
            <a:headEnd len="sm" w="sm" type="none"/>
            <a:tailEnd len="sm" w="sm" type="none"/>
          </a:ln>
        </p:spPr>
      </p:pic>
      <p:pic>
        <p:nvPicPr>
          <p:cNvPr id="479" name="Google Shape;479;p60"/>
          <p:cNvPicPr preferRelativeResize="0"/>
          <p:nvPr/>
        </p:nvPicPr>
        <p:blipFill>
          <a:blip r:embed="rId6">
            <a:alphaModFix/>
          </a:blip>
          <a:stretch>
            <a:fillRect/>
          </a:stretch>
        </p:blipFill>
        <p:spPr>
          <a:xfrm>
            <a:off x="4800225" y="1318500"/>
            <a:ext cx="3612575" cy="1347785"/>
          </a:xfrm>
          <a:prstGeom prst="rect">
            <a:avLst/>
          </a:prstGeom>
          <a:noFill/>
          <a:ln cap="flat" cmpd="sng" w="19050">
            <a:solidFill>
              <a:schemeClr val="dk2"/>
            </a:solidFill>
            <a:prstDash val="solid"/>
            <a:round/>
            <a:headEnd len="sm" w="sm" type="none"/>
            <a:tailEnd len="sm" w="sm" type="none"/>
          </a:ln>
        </p:spPr>
      </p:pic>
      <p:pic>
        <p:nvPicPr>
          <p:cNvPr id="480" name="Google Shape;480;p60"/>
          <p:cNvPicPr preferRelativeResize="0"/>
          <p:nvPr/>
        </p:nvPicPr>
        <p:blipFill>
          <a:blip r:embed="rId7">
            <a:alphaModFix/>
          </a:blip>
          <a:stretch>
            <a:fillRect/>
          </a:stretch>
        </p:blipFill>
        <p:spPr>
          <a:xfrm>
            <a:off x="4927300" y="2858961"/>
            <a:ext cx="3182800" cy="166057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1"/>
          <p:cNvSpPr/>
          <p:nvPr/>
        </p:nvSpPr>
        <p:spPr>
          <a:xfrm>
            <a:off x="-6600" y="196725"/>
            <a:ext cx="9157200" cy="908100"/>
          </a:xfrm>
          <a:prstGeom prst="rect">
            <a:avLst/>
          </a:prstGeom>
          <a:solidFill>
            <a:schemeClr val="dk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61"/>
          <p:cNvSpPr txBox="1"/>
          <p:nvPr>
            <p:ph type="title"/>
          </p:nvPr>
        </p:nvSpPr>
        <p:spPr>
          <a:xfrm>
            <a:off x="311700" y="185600"/>
            <a:ext cx="8520600" cy="832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4500">
                <a:solidFill>
                  <a:schemeClr val="lt1"/>
                </a:solidFill>
                <a:latin typeface="Montserrat SemiBold"/>
                <a:ea typeface="Montserrat SemiBold"/>
                <a:cs typeface="Montserrat SemiBold"/>
                <a:sym typeface="Montserrat SemiBold"/>
              </a:rPr>
              <a:t>Overview…</a:t>
            </a:r>
            <a:endParaRPr>
              <a:solidFill>
                <a:schemeClr val="lt1"/>
              </a:solidFill>
            </a:endParaRPr>
          </a:p>
        </p:txBody>
      </p:sp>
      <p:pic>
        <p:nvPicPr>
          <p:cNvPr id="487" name="Google Shape;487;p61"/>
          <p:cNvPicPr preferRelativeResize="0"/>
          <p:nvPr/>
        </p:nvPicPr>
        <p:blipFill>
          <a:blip r:embed="rId3">
            <a:alphaModFix/>
          </a:blip>
          <a:stretch>
            <a:fillRect/>
          </a:stretch>
        </p:blipFill>
        <p:spPr>
          <a:xfrm>
            <a:off x="5858461" y="1382425"/>
            <a:ext cx="3285538" cy="3285538"/>
          </a:xfrm>
          <a:prstGeom prst="rect">
            <a:avLst/>
          </a:prstGeom>
          <a:noFill/>
          <a:ln>
            <a:noFill/>
          </a:ln>
        </p:spPr>
      </p:pic>
      <p:sp>
        <p:nvSpPr>
          <p:cNvPr id="488" name="Google Shape;488;p61"/>
          <p:cNvSpPr txBox="1"/>
          <p:nvPr/>
        </p:nvSpPr>
        <p:spPr>
          <a:xfrm>
            <a:off x="311700" y="1175050"/>
            <a:ext cx="5655900" cy="312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600">
                <a:solidFill>
                  <a:schemeClr val="dk1"/>
                </a:solidFill>
                <a:latin typeface="Montserrat"/>
                <a:ea typeface="Montserrat"/>
                <a:cs typeface="Montserrat"/>
                <a:sym typeface="Montserrat"/>
              </a:rPr>
              <a:t>The ConcretePro System:</a:t>
            </a:r>
            <a:endParaRPr b="1" sz="1600">
              <a:solidFill>
                <a:schemeClr val="dk1"/>
              </a:solidFill>
              <a:latin typeface="Montserrat"/>
              <a:ea typeface="Montserrat"/>
              <a:cs typeface="Montserrat"/>
              <a:sym typeface="Montserrat"/>
            </a:endParaRPr>
          </a:p>
          <a:p>
            <a:pPr indent="0" lvl="0" marL="0" rtl="0" algn="l">
              <a:lnSpc>
                <a:spcPct val="100000"/>
              </a:lnSpc>
              <a:spcBef>
                <a:spcPts val="0"/>
              </a:spcBef>
              <a:spcAft>
                <a:spcPts val="0"/>
              </a:spcAft>
              <a:buNone/>
            </a:pPr>
            <a:r>
              <a:t/>
            </a:r>
            <a:endParaRPr>
              <a:solidFill>
                <a:schemeClr val="dk1"/>
              </a:solidFill>
              <a:latin typeface="Montserrat"/>
              <a:ea typeface="Montserrat"/>
              <a:cs typeface="Montserrat"/>
              <a:sym typeface="Montserrat"/>
            </a:endParaRPr>
          </a:p>
          <a:p>
            <a:pPr indent="-317500" lvl="0" marL="457200" rtl="0" algn="l">
              <a:lnSpc>
                <a:spcPct val="100000"/>
              </a:lnSpc>
              <a:spcBef>
                <a:spcPts val="0"/>
              </a:spcBef>
              <a:spcAft>
                <a:spcPts val="0"/>
              </a:spcAft>
              <a:buClr>
                <a:schemeClr val="dk1"/>
              </a:buClr>
              <a:buSzPts val="1400"/>
              <a:buFont typeface="Montserrat"/>
              <a:buChar char="●"/>
            </a:pPr>
            <a:r>
              <a:rPr b="1" lang="en">
                <a:solidFill>
                  <a:srgbClr val="0000FF"/>
                </a:solidFill>
                <a:latin typeface="Montserrat"/>
                <a:ea typeface="Montserrat"/>
                <a:cs typeface="Montserrat"/>
                <a:sym typeface="Montserrat"/>
              </a:rPr>
              <a:t>Foundation &amp; Infrastructure:</a:t>
            </a:r>
            <a:r>
              <a:rPr lang="en">
                <a:solidFill>
                  <a:schemeClr val="dk1"/>
                </a:solidFill>
                <a:latin typeface="Montserrat"/>
                <a:ea typeface="Montserrat"/>
                <a:cs typeface="Montserrat"/>
                <a:sym typeface="Montserrat"/>
              </a:rPr>
              <a:t> </a:t>
            </a:r>
            <a:r>
              <a:rPr lang="en">
                <a:solidFill>
                  <a:schemeClr val="dk1"/>
                </a:solidFill>
                <a:latin typeface="Montserrat"/>
                <a:ea typeface="Montserrat"/>
                <a:cs typeface="Montserrat"/>
                <a:sym typeface="Montserrat"/>
              </a:rPr>
              <a:t>Strategic targeting, lead forms, CRM setup, and compliance – all built before launch.</a:t>
            </a:r>
            <a:endParaRPr>
              <a:solidFill>
                <a:schemeClr val="dk1"/>
              </a:solidFill>
              <a:latin typeface="Montserrat"/>
              <a:ea typeface="Montserrat"/>
              <a:cs typeface="Montserrat"/>
              <a:sym typeface="Montserrat"/>
            </a:endParaRPr>
          </a:p>
          <a:p>
            <a:pPr indent="0" lvl="0" marL="914400" rtl="0" algn="l">
              <a:lnSpc>
                <a:spcPct val="100000"/>
              </a:lnSpc>
              <a:spcBef>
                <a:spcPts val="0"/>
              </a:spcBef>
              <a:spcAft>
                <a:spcPts val="0"/>
              </a:spcAft>
              <a:buNone/>
            </a:pPr>
            <a:r>
              <a:t/>
            </a:r>
            <a:endParaRPr>
              <a:solidFill>
                <a:schemeClr val="dk1"/>
              </a:solidFill>
              <a:latin typeface="Montserrat"/>
              <a:ea typeface="Montserrat"/>
              <a:cs typeface="Montserrat"/>
              <a:sym typeface="Montserrat"/>
            </a:endParaRPr>
          </a:p>
          <a:p>
            <a:pPr indent="-317500" lvl="0" marL="457200" rtl="0" algn="l">
              <a:lnSpc>
                <a:spcPct val="100000"/>
              </a:lnSpc>
              <a:spcBef>
                <a:spcPts val="0"/>
              </a:spcBef>
              <a:spcAft>
                <a:spcPts val="0"/>
              </a:spcAft>
              <a:buClr>
                <a:schemeClr val="dk1"/>
              </a:buClr>
              <a:buSzPts val="1400"/>
              <a:buFont typeface="Montserrat"/>
              <a:buChar char="●"/>
            </a:pPr>
            <a:r>
              <a:rPr b="1" lang="en">
                <a:solidFill>
                  <a:srgbClr val="0000FF"/>
                </a:solidFill>
                <a:latin typeface="Montserrat"/>
                <a:ea typeface="Montserrat"/>
                <a:cs typeface="Montserrat"/>
                <a:sym typeface="Montserrat"/>
              </a:rPr>
              <a:t>LeadFlow Ads System:</a:t>
            </a:r>
            <a:r>
              <a:rPr lang="en">
                <a:solidFill>
                  <a:srgbClr val="0000FF"/>
                </a:solidFill>
                <a:latin typeface="Montserrat"/>
                <a:ea typeface="Montserrat"/>
                <a:cs typeface="Montserrat"/>
                <a:sym typeface="Montserrat"/>
              </a:rPr>
              <a:t> </a:t>
            </a:r>
            <a:r>
              <a:rPr lang="en">
                <a:solidFill>
                  <a:schemeClr val="dk1"/>
                </a:solidFill>
                <a:latin typeface="Montserrat"/>
                <a:ea typeface="Montserrat"/>
                <a:cs typeface="Montserrat"/>
                <a:sym typeface="Montserrat"/>
              </a:rPr>
              <a:t>Hyper-targeted Facebook &amp; Instagram ads that drive leads with optimized forms and creative.</a:t>
            </a:r>
            <a:endParaRPr>
              <a:solidFill>
                <a:schemeClr val="dk1"/>
              </a:solidFill>
              <a:latin typeface="Montserrat"/>
              <a:ea typeface="Montserrat"/>
              <a:cs typeface="Montserrat"/>
              <a:sym typeface="Montserrat"/>
            </a:endParaRPr>
          </a:p>
          <a:p>
            <a:pPr indent="0" lvl="0" marL="914400" rtl="0" algn="l">
              <a:lnSpc>
                <a:spcPct val="100000"/>
              </a:lnSpc>
              <a:spcBef>
                <a:spcPts val="0"/>
              </a:spcBef>
              <a:spcAft>
                <a:spcPts val="0"/>
              </a:spcAft>
              <a:buNone/>
            </a:pPr>
            <a:r>
              <a:t/>
            </a:r>
            <a:endParaRPr>
              <a:solidFill>
                <a:schemeClr val="dk1"/>
              </a:solidFill>
              <a:latin typeface="Montserrat"/>
              <a:ea typeface="Montserrat"/>
              <a:cs typeface="Montserrat"/>
              <a:sym typeface="Montserrat"/>
            </a:endParaRPr>
          </a:p>
          <a:p>
            <a:pPr indent="-317500" lvl="0" marL="457200" rtl="0" algn="l">
              <a:lnSpc>
                <a:spcPct val="100000"/>
              </a:lnSpc>
              <a:spcBef>
                <a:spcPts val="0"/>
              </a:spcBef>
              <a:spcAft>
                <a:spcPts val="0"/>
              </a:spcAft>
              <a:buClr>
                <a:schemeClr val="dk1"/>
              </a:buClr>
              <a:buSzPts val="1400"/>
              <a:buFont typeface="Montserrat"/>
              <a:buChar char="●"/>
            </a:pPr>
            <a:r>
              <a:rPr b="1" lang="en">
                <a:solidFill>
                  <a:srgbClr val="0000FF"/>
                </a:solidFill>
                <a:latin typeface="Montserrat"/>
                <a:ea typeface="Montserrat"/>
                <a:cs typeface="Montserrat"/>
                <a:sym typeface="Montserrat"/>
              </a:rPr>
              <a:t>Conversion - Pipeline &amp; Follow-Up:</a:t>
            </a:r>
            <a:r>
              <a:rPr lang="en">
                <a:solidFill>
                  <a:schemeClr val="dk1"/>
                </a:solidFill>
                <a:latin typeface="Montserrat"/>
                <a:ea typeface="Montserrat"/>
                <a:cs typeface="Montserrat"/>
                <a:sym typeface="Montserrat"/>
              </a:rPr>
              <a:t> Instant follow-ups and a nurturing system that turns leads into loyal customers.</a:t>
            </a:r>
            <a:endParaRPr>
              <a:solidFill>
                <a:schemeClr val="dk1"/>
              </a:solidFill>
              <a:latin typeface="Montserrat"/>
              <a:ea typeface="Montserrat"/>
              <a:cs typeface="Montserrat"/>
              <a:sym typeface="Montserrat"/>
            </a:endParaRPr>
          </a:p>
          <a:p>
            <a:pPr indent="0" lvl="0" marL="914400" rtl="0" algn="l">
              <a:lnSpc>
                <a:spcPct val="100000"/>
              </a:lnSpc>
              <a:spcBef>
                <a:spcPts val="0"/>
              </a:spcBef>
              <a:spcAft>
                <a:spcPts val="0"/>
              </a:spcAft>
              <a:buNone/>
            </a:pPr>
            <a:r>
              <a:t/>
            </a:r>
            <a:endParaRPr>
              <a:solidFill>
                <a:schemeClr val="dk1"/>
              </a:solidFill>
              <a:latin typeface="Montserrat"/>
              <a:ea typeface="Montserrat"/>
              <a:cs typeface="Montserrat"/>
              <a:sym typeface="Montserrat"/>
            </a:endParaRPr>
          </a:p>
          <a:p>
            <a:pPr indent="-317500" lvl="0" marL="457200" rtl="0" algn="l">
              <a:lnSpc>
                <a:spcPct val="100000"/>
              </a:lnSpc>
              <a:spcBef>
                <a:spcPts val="0"/>
              </a:spcBef>
              <a:spcAft>
                <a:spcPts val="0"/>
              </a:spcAft>
              <a:buClr>
                <a:schemeClr val="dk1"/>
              </a:buClr>
              <a:buSzPts val="1400"/>
              <a:buFont typeface="Montserrat"/>
              <a:buChar char="●"/>
            </a:pPr>
            <a:r>
              <a:rPr b="1" lang="en">
                <a:solidFill>
                  <a:srgbClr val="0000FF"/>
                </a:solidFill>
                <a:latin typeface="Montserrat"/>
                <a:ea typeface="Montserrat"/>
                <a:cs typeface="Montserrat"/>
                <a:sym typeface="Montserrat"/>
              </a:rPr>
              <a:t>Scaling - Reputation &amp; Growth:</a:t>
            </a:r>
            <a:r>
              <a:rPr lang="en">
                <a:solidFill>
                  <a:schemeClr val="dk1"/>
                </a:solidFill>
                <a:latin typeface="Montserrat"/>
                <a:ea typeface="Montserrat"/>
                <a:cs typeface="Montserrat"/>
                <a:sym typeface="Montserrat"/>
              </a:rPr>
              <a:t> Building trust through 5-star reviews, referrals, and expanding reach with optimized campaigns.</a:t>
            </a:r>
            <a:endParaRPr>
              <a:solidFill>
                <a:schemeClr val="dk1"/>
              </a:solidFill>
              <a:latin typeface="Montserrat"/>
              <a:ea typeface="Montserrat"/>
              <a:cs typeface="Montserrat"/>
              <a:sym typeface="Montserrat"/>
            </a:endParaRPr>
          </a:p>
        </p:txBody>
      </p:sp>
      <p:pic>
        <p:nvPicPr>
          <p:cNvPr id="489" name="Google Shape;489;p61"/>
          <p:cNvPicPr preferRelativeResize="0"/>
          <p:nvPr/>
        </p:nvPicPr>
        <p:blipFill>
          <a:blip r:embed="rId4">
            <a:alphaModFix/>
          </a:blip>
          <a:stretch>
            <a:fillRect/>
          </a:stretch>
        </p:blipFill>
        <p:spPr>
          <a:xfrm>
            <a:off x="7862900" y="4634875"/>
            <a:ext cx="1098725" cy="321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30"/>
          <p:cNvPicPr preferRelativeResize="0"/>
          <p:nvPr/>
        </p:nvPicPr>
        <p:blipFill rotWithShape="1">
          <a:blip r:embed="rId3">
            <a:alphaModFix/>
          </a:blip>
          <a:srcRect b="-2200" l="55816" r="11321" t="2200"/>
          <a:stretch/>
        </p:blipFill>
        <p:spPr>
          <a:xfrm>
            <a:off x="5761550" y="1838750"/>
            <a:ext cx="3122248" cy="1776800"/>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34" name="Google Shape;134;p30"/>
          <p:cNvPicPr preferRelativeResize="0"/>
          <p:nvPr/>
        </p:nvPicPr>
        <p:blipFill rotWithShape="1">
          <a:blip r:embed="rId4">
            <a:alphaModFix/>
          </a:blip>
          <a:srcRect b="10717" l="0" r="0" t="10709"/>
          <a:stretch/>
        </p:blipFill>
        <p:spPr>
          <a:xfrm>
            <a:off x="2262000" y="3615550"/>
            <a:ext cx="2597147" cy="1402602"/>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35" name="Google Shape;135;p30"/>
          <p:cNvPicPr preferRelativeResize="0"/>
          <p:nvPr/>
        </p:nvPicPr>
        <p:blipFill>
          <a:blip r:embed="rId5">
            <a:alphaModFix/>
          </a:blip>
          <a:stretch>
            <a:fillRect/>
          </a:stretch>
        </p:blipFill>
        <p:spPr>
          <a:xfrm>
            <a:off x="7862900" y="4634875"/>
            <a:ext cx="1098725" cy="321900"/>
          </a:xfrm>
          <a:prstGeom prst="rect">
            <a:avLst/>
          </a:prstGeom>
          <a:noFill/>
          <a:ln>
            <a:noFill/>
          </a:ln>
        </p:spPr>
      </p:pic>
      <p:sp>
        <p:nvSpPr>
          <p:cNvPr id="136" name="Google Shape;136;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Montserrat"/>
                <a:ea typeface="Montserrat"/>
                <a:cs typeface="Montserrat"/>
                <a:sym typeface="Montserrat"/>
              </a:rPr>
              <a:t>Epoxy Floor Wizards</a:t>
            </a:r>
            <a:endParaRPr b="1" sz="3000">
              <a:latin typeface="Montserrat"/>
              <a:ea typeface="Montserrat"/>
              <a:cs typeface="Montserrat"/>
              <a:sym typeface="Montserrat"/>
            </a:endParaRPr>
          </a:p>
        </p:txBody>
      </p:sp>
      <p:sp>
        <p:nvSpPr>
          <p:cNvPr id="137" name="Google Shape;137;p30"/>
          <p:cNvSpPr txBox="1"/>
          <p:nvPr>
            <p:ph idx="1" type="body"/>
          </p:nvPr>
        </p:nvSpPr>
        <p:spPr>
          <a:xfrm>
            <a:off x="311700" y="1063200"/>
            <a:ext cx="5285100" cy="274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Montserrat"/>
                <a:ea typeface="Montserrat"/>
                <a:cs typeface="Montserrat"/>
                <a:sym typeface="Montserrat"/>
              </a:rPr>
              <a:t>By partnering with us, Epoxy Floor Wizards transformed their inconsistent lead generation into a steady stream of high-quality leads, achieving a 6:1 ROI.</a:t>
            </a:r>
            <a:endParaRPr>
              <a:solidFill>
                <a:schemeClr val="dk1"/>
              </a:solidFill>
              <a:latin typeface="Montserrat"/>
              <a:ea typeface="Montserrat"/>
              <a:cs typeface="Montserrat"/>
              <a:sym typeface="Montserrat"/>
            </a:endParaRPr>
          </a:p>
          <a:p>
            <a:pPr indent="-317500" lvl="0" marL="457200" rtl="0" algn="l">
              <a:spcBef>
                <a:spcPts val="160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Generated </a:t>
            </a:r>
            <a:r>
              <a:rPr b="1" lang="en">
                <a:solidFill>
                  <a:schemeClr val="dk1"/>
                </a:solidFill>
                <a:latin typeface="Montserrat"/>
                <a:ea typeface="Montserrat"/>
                <a:cs typeface="Montserrat"/>
                <a:sym typeface="Montserrat"/>
              </a:rPr>
              <a:t>91 new leads</a:t>
            </a:r>
            <a:r>
              <a:rPr lang="en">
                <a:solidFill>
                  <a:schemeClr val="dk1"/>
                </a:solidFill>
                <a:latin typeface="Montserrat"/>
                <a:ea typeface="Montserrat"/>
                <a:cs typeface="Montserrat"/>
                <a:sym typeface="Montserrat"/>
              </a:rPr>
              <a:t> at $14-19 per lead</a:t>
            </a:r>
            <a:endParaRPr>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Achieved a </a:t>
            </a:r>
            <a:r>
              <a:rPr lang="en" u="sng">
                <a:solidFill>
                  <a:schemeClr val="dk1"/>
                </a:solidFill>
                <a:latin typeface="Montserrat"/>
                <a:ea typeface="Montserrat"/>
                <a:cs typeface="Montserrat"/>
                <a:sym typeface="Montserrat"/>
              </a:rPr>
              <a:t>7:1 return on ad spend (ROAS)</a:t>
            </a:r>
            <a:endParaRPr u="sng">
              <a:solidFill>
                <a:schemeClr val="dk1"/>
              </a:solidFill>
              <a:latin typeface="Montserrat"/>
              <a:ea typeface="Montserrat"/>
              <a:cs typeface="Montserrat"/>
              <a:sym typeface="Montserrat"/>
            </a:endParaRPr>
          </a:p>
          <a:p>
            <a:pPr indent="-317500" lvl="0" marL="457200" rtl="0" algn="l">
              <a:spcBef>
                <a:spcPts val="0"/>
              </a:spcBef>
              <a:spcAft>
                <a:spcPts val="0"/>
              </a:spcAft>
              <a:buClr>
                <a:schemeClr val="dk1"/>
              </a:buClr>
              <a:buSzPts val="1400"/>
              <a:buFont typeface="Montserrat"/>
              <a:buChar char="●"/>
            </a:pPr>
            <a:r>
              <a:rPr lang="en">
                <a:solidFill>
                  <a:schemeClr val="dk1"/>
                </a:solidFill>
                <a:latin typeface="Montserrat"/>
                <a:ea typeface="Montserrat"/>
                <a:cs typeface="Montserrat"/>
                <a:sym typeface="Montserrat"/>
              </a:rPr>
              <a:t>Set up </a:t>
            </a:r>
            <a:r>
              <a:rPr b="1" lang="en">
                <a:solidFill>
                  <a:schemeClr val="dk1"/>
                </a:solidFill>
                <a:latin typeface="Montserrat"/>
                <a:ea typeface="Montserrat"/>
                <a:cs typeface="Montserrat"/>
                <a:sym typeface="Montserrat"/>
              </a:rPr>
              <a:t>automated follow-ups and a CRM</a:t>
            </a:r>
            <a:r>
              <a:rPr lang="en">
                <a:solidFill>
                  <a:schemeClr val="dk1"/>
                </a:solidFill>
                <a:latin typeface="Montserrat"/>
                <a:ea typeface="Montserrat"/>
                <a:cs typeface="Montserrat"/>
                <a:sym typeface="Montserrat"/>
              </a:rPr>
              <a:t> to boost lead conversion</a:t>
            </a:r>
            <a:endParaRPr>
              <a:solidFill>
                <a:schemeClr val="dk1"/>
              </a:solidFill>
              <a:latin typeface="Montserrat"/>
              <a:ea typeface="Montserrat"/>
              <a:cs typeface="Montserrat"/>
              <a:sym typeface="Montserrat"/>
            </a:endParaRPr>
          </a:p>
        </p:txBody>
      </p:sp>
      <p:pic>
        <p:nvPicPr>
          <p:cNvPr id="138" name="Google Shape;138;p30"/>
          <p:cNvPicPr preferRelativeResize="0"/>
          <p:nvPr/>
        </p:nvPicPr>
        <p:blipFill rotWithShape="1">
          <a:blip r:embed="rId6">
            <a:alphaModFix/>
          </a:blip>
          <a:srcRect b="23618" l="22111" r="18544" t="22508"/>
          <a:stretch/>
        </p:blipFill>
        <p:spPr>
          <a:xfrm>
            <a:off x="231250" y="3261900"/>
            <a:ext cx="1828899" cy="1660325"/>
          </a:xfrm>
          <a:prstGeom prst="rect">
            <a:avLst/>
          </a:prstGeom>
          <a:noFill/>
          <a:ln>
            <a:noFill/>
          </a:ln>
        </p:spPr>
      </p:pic>
      <p:pic>
        <p:nvPicPr>
          <p:cNvPr id="139" name="Google Shape;139;p30"/>
          <p:cNvPicPr preferRelativeResize="0"/>
          <p:nvPr/>
        </p:nvPicPr>
        <p:blipFill rotWithShape="1">
          <a:blip r:embed="rId7">
            <a:alphaModFix/>
          </a:blip>
          <a:srcRect b="7269" l="0" r="0" t="11230"/>
          <a:stretch/>
        </p:blipFill>
        <p:spPr>
          <a:xfrm>
            <a:off x="4651725" y="3660975"/>
            <a:ext cx="4374098" cy="928475"/>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40" name="Google Shape;140;p30"/>
          <p:cNvPicPr preferRelativeResize="0"/>
          <p:nvPr/>
        </p:nvPicPr>
        <p:blipFill rotWithShape="1">
          <a:blip r:embed="rId8">
            <a:alphaModFix/>
          </a:blip>
          <a:srcRect b="0" l="25260" r="25265" t="0"/>
          <a:stretch/>
        </p:blipFill>
        <p:spPr>
          <a:xfrm>
            <a:off x="5637925" y="126975"/>
            <a:ext cx="3323699" cy="19100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31"/>
          <p:cNvPicPr preferRelativeResize="0"/>
          <p:nvPr/>
        </p:nvPicPr>
        <p:blipFill rotWithShape="1">
          <a:blip r:embed="rId3">
            <a:alphaModFix/>
          </a:blip>
          <a:srcRect b="0" l="38854" r="17117" t="0"/>
          <a:stretch/>
        </p:blipFill>
        <p:spPr>
          <a:xfrm>
            <a:off x="2262000" y="3615550"/>
            <a:ext cx="2597149" cy="1402600"/>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46" name="Google Shape;146;p31"/>
          <p:cNvPicPr preferRelativeResize="0"/>
          <p:nvPr/>
        </p:nvPicPr>
        <p:blipFill>
          <a:blip r:embed="rId4">
            <a:alphaModFix/>
          </a:blip>
          <a:stretch>
            <a:fillRect/>
          </a:stretch>
        </p:blipFill>
        <p:spPr>
          <a:xfrm>
            <a:off x="7862900" y="4634875"/>
            <a:ext cx="1098725" cy="321900"/>
          </a:xfrm>
          <a:prstGeom prst="rect">
            <a:avLst/>
          </a:prstGeom>
          <a:noFill/>
          <a:ln>
            <a:noFill/>
          </a:ln>
        </p:spPr>
      </p:pic>
      <p:sp>
        <p:nvSpPr>
          <p:cNvPr id="147" name="Google Shape;147;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Montserrat"/>
                <a:ea typeface="Montserrat"/>
                <a:cs typeface="Montserrat"/>
                <a:sym typeface="Montserrat"/>
              </a:rPr>
              <a:t>Prolific Flooring</a:t>
            </a:r>
            <a:endParaRPr b="1" sz="3000">
              <a:latin typeface="Montserrat"/>
              <a:ea typeface="Montserrat"/>
              <a:cs typeface="Montserrat"/>
              <a:sym typeface="Montserrat"/>
            </a:endParaRPr>
          </a:p>
        </p:txBody>
      </p:sp>
      <p:sp>
        <p:nvSpPr>
          <p:cNvPr id="148" name="Google Shape;148;p31"/>
          <p:cNvSpPr txBox="1"/>
          <p:nvPr>
            <p:ph idx="1" type="body"/>
          </p:nvPr>
        </p:nvSpPr>
        <p:spPr>
          <a:xfrm>
            <a:off x="311700" y="1063200"/>
            <a:ext cx="5285100" cy="274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Montserrat"/>
                <a:ea typeface="Montserrat"/>
                <a:cs typeface="Montserrat"/>
                <a:sym typeface="Montserrat"/>
              </a:rPr>
              <a:t>In just two months, Prolific Flooring transitioned from relying on referrals to generating a steady stream of </a:t>
            </a:r>
            <a:r>
              <a:rPr i="1" lang="en" sz="1200">
                <a:solidFill>
                  <a:schemeClr val="dk1"/>
                </a:solidFill>
                <a:latin typeface="Montserrat"/>
                <a:ea typeface="Montserrat"/>
                <a:cs typeface="Montserrat"/>
                <a:sym typeface="Montserrat"/>
              </a:rPr>
              <a:t>exclusive, high-quality</a:t>
            </a:r>
            <a:r>
              <a:rPr lang="en" sz="1200">
                <a:solidFill>
                  <a:schemeClr val="dk1"/>
                </a:solidFill>
                <a:latin typeface="Montserrat"/>
                <a:ea typeface="Montserrat"/>
                <a:cs typeface="Montserrat"/>
                <a:sym typeface="Montserrat"/>
              </a:rPr>
              <a:t> leads through targeted Facebook and Instagram ads, resulting in higher profits and consistent business growth.</a:t>
            </a:r>
            <a:endParaRPr sz="1200">
              <a:solidFill>
                <a:schemeClr val="dk1"/>
              </a:solidFill>
              <a:latin typeface="Montserrat"/>
              <a:ea typeface="Montserrat"/>
              <a:cs typeface="Montserrat"/>
              <a:sym typeface="Montserrat"/>
            </a:endParaRPr>
          </a:p>
          <a:p>
            <a:pPr indent="-304800" lvl="0" marL="457200" rtl="0" algn="l">
              <a:spcBef>
                <a:spcPts val="1600"/>
              </a:spcBef>
              <a:spcAft>
                <a:spcPts val="0"/>
              </a:spcAft>
              <a:buClr>
                <a:schemeClr val="dk1"/>
              </a:buClr>
              <a:buSzPts val="1200"/>
              <a:buFont typeface="Montserrat"/>
              <a:buChar char="●"/>
            </a:pPr>
            <a:r>
              <a:rPr lang="en" sz="1200" u="sng">
                <a:solidFill>
                  <a:schemeClr val="dk1"/>
                </a:solidFill>
                <a:latin typeface="Montserrat"/>
                <a:ea typeface="Montserrat"/>
                <a:cs typeface="Montserrat"/>
                <a:sym typeface="Montserrat"/>
              </a:rPr>
              <a:t>Over 70 exclusive leads</a:t>
            </a:r>
            <a:r>
              <a:rPr lang="en" sz="1200">
                <a:solidFill>
                  <a:schemeClr val="dk1"/>
                </a:solidFill>
                <a:latin typeface="Montserrat"/>
                <a:ea typeface="Montserrat"/>
                <a:cs typeface="Montserrat"/>
                <a:sym typeface="Montserrat"/>
              </a:rPr>
              <a:t> generated at just over $30 per lead.</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Implemented CRM </a:t>
            </a:r>
            <a:r>
              <a:rPr b="1" lang="en" sz="1200">
                <a:solidFill>
                  <a:schemeClr val="dk1"/>
                </a:solidFill>
                <a:latin typeface="Montserrat"/>
                <a:ea typeface="Montserrat"/>
                <a:cs typeface="Montserrat"/>
                <a:sym typeface="Montserrat"/>
              </a:rPr>
              <a:t>automation for consistent follow-up</a:t>
            </a:r>
            <a:r>
              <a:rPr lang="en" sz="1200">
                <a:solidFill>
                  <a:schemeClr val="dk1"/>
                </a:solidFill>
                <a:latin typeface="Montserrat"/>
                <a:ea typeface="Montserrat"/>
                <a:cs typeface="Montserrat"/>
                <a:sym typeface="Montserrat"/>
              </a:rPr>
              <a:t> and improved conversions.</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Shifted from subcontracting to </a:t>
            </a:r>
            <a:r>
              <a:rPr lang="en" sz="1200" u="sng">
                <a:solidFill>
                  <a:schemeClr val="dk1"/>
                </a:solidFill>
                <a:latin typeface="Montserrat"/>
                <a:ea typeface="Montserrat"/>
                <a:cs typeface="Montserrat"/>
                <a:sym typeface="Montserrat"/>
              </a:rPr>
              <a:t>closing higher-margin direct jobs.</a:t>
            </a:r>
            <a:endParaRPr sz="1200" u="sng">
              <a:solidFill>
                <a:schemeClr val="dk1"/>
              </a:solidFill>
              <a:latin typeface="Montserrat"/>
              <a:ea typeface="Montserrat"/>
              <a:cs typeface="Montserrat"/>
              <a:sym typeface="Montserrat"/>
            </a:endParaRPr>
          </a:p>
        </p:txBody>
      </p:sp>
      <p:pic>
        <p:nvPicPr>
          <p:cNvPr id="149" name="Google Shape;149;p31"/>
          <p:cNvPicPr preferRelativeResize="0"/>
          <p:nvPr/>
        </p:nvPicPr>
        <p:blipFill rotWithShape="1">
          <a:blip r:embed="rId5">
            <a:alphaModFix/>
          </a:blip>
          <a:srcRect b="0" l="10672" r="10680" t="0"/>
          <a:stretch/>
        </p:blipFill>
        <p:spPr>
          <a:xfrm>
            <a:off x="311700" y="3321825"/>
            <a:ext cx="1851454" cy="1787325"/>
          </a:xfrm>
          <a:prstGeom prst="rect">
            <a:avLst/>
          </a:prstGeom>
          <a:noFill/>
          <a:ln>
            <a:noFill/>
          </a:ln>
        </p:spPr>
      </p:pic>
      <p:pic>
        <p:nvPicPr>
          <p:cNvPr id="150" name="Google Shape;150;p31"/>
          <p:cNvPicPr preferRelativeResize="0"/>
          <p:nvPr/>
        </p:nvPicPr>
        <p:blipFill rotWithShape="1">
          <a:blip r:embed="rId6">
            <a:alphaModFix/>
          </a:blip>
          <a:srcRect b="0" l="777" r="767" t="0"/>
          <a:stretch/>
        </p:blipFill>
        <p:spPr>
          <a:xfrm>
            <a:off x="4651735" y="3706400"/>
            <a:ext cx="4374090" cy="837613"/>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51" name="Google Shape;151;p31" title="Screen Shot 2024-09-30 at 3.50.48 PM.png"/>
          <p:cNvPicPr preferRelativeResize="0"/>
          <p:nvPr/>
        </p:nvPicPr>
        <p:blipFill>
          <a:blip r:embed="rId7">
            <a:alphaModFix/>
          </a:blip>
          <a:stretch>
            <a:fillRect/>
          </a:stretch>
        </p:blipFill>
        <p:spPr>
          <a:xfrm>
            <a:off x="5821052" y="1745400"/>
            <a:ext cx="3254251" cy="1870151"/>
          </a:xfrm>
          <a:prstGeom prst="rect">
            <a:avLst/>
          </a:prstGeom>
          <a:noFill/>
          <a:ln cap="flat" cmpd="sng" w="9525">
            <a:solidFill>
              <a:schemeClr val="dk1"/>
            </a:solidFill>
            <a:prstDash val="solid"/>
            <a:round/>
            <a:headEnd len="sm" w="sm" type="none"/>
            <a:tailEnd len="sm" w="sm" type="none"/>
          </a:ln>
        </p:spPr>
      </p:pic>
      <p:pic>
        <p:nvPicPr>
          <p:cNvPr id="152" name="Google Shape;152;p31" title="Screen Shot 2024-09-30 at 3.50.34 PM.png"/>
          <p:cNvPicPr preferRelativeResize="0"/>
          <p:nvPr/>
        </p:nvPicPr>
        <p:blipFill>
          <a:blip r:embed="rId8">
            <a:alphaModFix/>
          </a:blip>
          <a:stretch>
            <a:fillRect/>
          </a:stretch>
        </p:blipFill>
        <p:spPr>
          <a:xfrm>
            <a:off x="5545993" y="186174"/>
            <a:ext cx="3286307" cy="1870150"/>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32"/>
          <p:cNvPicPr preferRelativeResize="0"/>
          <p:nvPr/>
        </p:nvPicPr>
        <p:blipFill>
          <a:blip r:embed="rId3">
            <a:alphaModFix/>
          </a:blip>
          <a:stretch>
            <a:fillRect/>
          </a:stretch>
        </p:blipFill>
        <p:spPr>
          <a:xfrm>
            <a:off x="7862900" y="4634875"/>
            <a:ext cx="1098725" cy="321900"/>
          </a:xfrm>
          <a:prstGeom prst="rect">
            <a:avLst/>
          </a:prstGeom>
          <a:noFill/>
          <a:ln>
            <a:noFill/>
          </a:ln>
        </p:spPr>
      </p:pic>
      <p:sp>
        <p:nvSpPr>
          <p:cNvPr id="158" name="Google Shape;158;p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Montserrat"/>
                <a:ea typeface="Montserrat"/>
                <a:cs typeface="Montserrat"/>
                <a:sym typeface="Montserrat"/>
              </a:rPr>
              <a:t>RZ Deco Epoxy Flooring</a:t>
            </a:r>
            <a:endParaRPr b="1" sz="3000">
              <a:latin typeface="Montserrat"/>
              <a:ea typeface="Montserrat"/>
              <a:cs typeface="Montserrat"/>
              <a:sym typeface="Montserrat"/>
            </a:endParaRPr>
          </a:p>
        </p:txBody>
      </p:sp>
      <p:sp>
        <p:nvSpPr>
          <p:cNvPr id="159" name="Google Shape;159;p32"/>
          <p:cNvSpPr txBox="1"/>
          <p:nvPr>
            <p:ph idx="1" type="body"/>
          </p:nvPr>
        </p:nvSpPr>
        <p:spPr>
          <a:xfrm>
            <a:off x="311700" y="1063200"/>
            <a:ext cx="4804200" cy="274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Montserrat"/>
                <a:ea typeface="Montserrat"/>
                <a:cs typeface="Montserrat"/>
                <a:sym typeface="Montserrat"/>
              </a:rPr>
              <a:t>By focusing on targeted Facebook and Instagram ads, we helped RZ Deco Flooring generate </a:t>
            </a:r>
            <a:r>
              <a:rPr b="1" lang="en" sz="1200">
                <a:solidFill>
                  <a:schemeClr val="dk1"/>
                </a:solidFill>
                <a:latin typeface="Montserrat"/>
                <a:ea typeface="Montserrat"/>
                <a:cs typeface="Montserrat"/>
                <a:sym typeface="Montserrat"/>
              </a:rPr>
              <a:t>33 new, high-quality leads in just 30 days at $19-25 per lead</a:t>
            </a:r>
            <a:r>
              <a:rPr lang="en" sz="1200">
                <a:solidFill>
                  <a:schemeClr val="dk1"/>
                </a:solidFill>
                <a:latin typeface="Montserrat"/>
                <a:ea typeface="Montserrat"/>
                <a:cs typeface="Montserrat"/>
                <a:sym typeface="Montserrat"/>
              </a:rPr>
              <a:t>, ending their struggle with inconsistent lead flow.</a:t>
            </a:r>
            <a:endParaRPr sz="1200">
              <a:solidFill>
                <a:schemeClr val="dk1"/>
              </a:solidFill>
              <a:latin typeface="Montserrat"/>
              <a:ea typeface="Montserrat"/>
              <a:cs typeface="Montserrat"/>
              <a:sym typeface="Montserrat"/>
            </a:endParaRPr>
          </a:p>
          <a:p>
            <a:pPr indent="-304800" lvl="0" marL="457200" rtl="0" algn="l">
              <a:spcBef>
                <a:spcPts val="1600"/>
              </a:spcBef>
              <a:spcAft>
                <a:spcPts val="0"/>
              </a:spcAft>
              <a:buClr>
                <a:schemeClr val="dk1"/>
              </a:buClr>
              <a:buSzPts val="1200"/>
              <a:buFont typeface="Montserrat"/>
              <a:buChar char="●"/>
            </a:pPr>
            <a:r>
              <a:rPr b="1" lang="en" sz="1200">
                <a:solidFill>
                  <a:schemeClr val="dk1"/>
                </a:solidFill>
                <a:latin typeface="Montserrat"/>
                <a:ea typeface="Montserrat"/>
                <a:cs typeface="Montserrat"/>
                <a:sym typeface="Montserrat"/>
              </a:rPr>
              <a:t>33 leads</a:t>
            </a:r>
            <a:r>
              <a:rPr lang="en" sz="1200">
                <a:solidFill>
                  <a:schemeClr val="dk1"/>
                </a:solidFill>
                <a:latin typeface="Montserrat"/>
                <a:ea typeface="Montserrat"/>
                <a:cs typeface="Montserrat"/>
                <a:sym typeface="Montserrat"/>
              </a:rPr>
              <a:t> generated in one month</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u="sng">
                <a:solidFill>
                  <a:schemeClr val="dk1"/>
                </a:solidFill>
                <a:latin typeface="Montserrat"/>
                <a:ea typeface="Montserrat"/>
                <a:cs typeface="Montserrat"/>
                <a:sym typeface="Montserrat"/>
              </a:rPr>
              <a:t>Cost per lead: $19-25</a:t>
            </a:r>
            <a:endParaRPr sz="1200" u="sng">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Leads sent </a:t>
            </a:r>
            <a:r>
              <a:rPr i="1" lang="en" sz="1200">
                <a:solidFill>
                  <a:schemeClr val="dk1"/>
                </a:solidFill>
                <a:latin typeface="Montserrat"/>
                <a:ea typeface="Montserrat"/>
                <a:cs typeface="Montserrat"/>
                <a:sym typeface="Montserrat"/>
              </a:rPr>
              <a:t>directly for immediate</a:t>
            </a:r>
            <a:r>
              <a:rPr lang="en" sz="1200">
                <a:solidFill>
                  <a:schemeClr val="dk1"/>
                </a:solidFill>
                <a:latin typeface="Montserrat"/>
                <a:ea typeface="Montserrat"/>
                <a:cs typeface="Montserrat"/>
                <a:sym typeface="Montserrat"/>
              </a:rPr>
              <a:t> follow-up, improving conversion</a:t>
            </a:r>
            <a:endParaRPr/>
          </a:p>
        </p:txBody>
      </p:sp>
      <p:pic>
        <p:nvPicPr>
          <p:cNvPr id="160" name="Google Shape;160;p32" title="RZ DECO LOGO.png"/>
          <p:cNvPicPr preferRelativeResize="0"/>
          <p:nvPr/>
        </p:nvPicPr>
        <p:blipFill>
          <a:blip r:embed="rId4">
            <a:alphaModFix/>
          </a:blip>
          <a:stretch>
            <a:fillRect/>
          </a:stretch>
        </p:blipFill>
        <p:spPr>
          <a:xfrm>
            <a:off x="6543626" y="220523"/>
            <a:ext cx="1629025" cy="1572600"/>
          </a:xfrm>
          <a:prstGeom prst="rect">
            <a:avLst/>
          </a:prstGeom>
          <a:noFill/>
          <a:ln>
            <a:noFill/>
          </a:ln>
        </p:spPr>
      </p:pic>
      <p:pic>
        <p:nvPicPr>
          <p:cNvPr id="161" name="Google Shape;161;p32" title="RZ Deco FB Recommendation.png"/>
          <p:cNvPicPr preferRelativeResize="0"/>
          <p:nvPr/>
        </p:nvPicPr>
        <p:blipFill>
          <a:blip r:embed="rId5">
            <a:alphaModFix/>
          </a:blip>
          <a:stretch>
            <a:fillRect/>
          </a:stretch>
        </p:blipFill>
        <p:spPr>
          <a:xfrm>
            <a:off x="4855300" y="1892450"/>
            <a:ext cx="4067375" cy="778875"/>
          </a:xfrm>
          <a:prstGeom prst="rect">
            <a:avLst/>
          </a:prstGeom>
          <a:noFill/>
          <a:ln cap="flat" cmpd="sng" w="9525">
            <a:solidFill>
              <a:schemeClr val="dk1"/>
            </a:solidFill>
            <a:prstDash val="solid"/>
            <a:round/>
            <a:headEnd len="sm" w="sm" type="none"/>
            <a:tailEnd len="sm" w="sm" type="none"/>
          </a:ln>
        </p:spPr>
      </p:pic>
      <p:pic>
        <p:nvPicPr>
          <p:cNvPr id="162" name="Google Shape;162;p32" title="RZDECO pool decking leads.png"/>
          <p:cNvPicPr preferRelativeResize="0"/>
          <p:nvPr/>
        </p:nvPicPr>
        <p:blipFill rotWithShape="1">
          <a:blip r:embed="rId6">
            <a:alphaModFix/>
          </a:blip>
          <a:srcRect b="0" l="23570" r="0" t="3947"/>
          <a:stretch/>
        </p:blipFill>
        <p:spPr>
          <a:xfrm>
            <a:off x="5280850" y="2867800"/>
            <a:ext cx="3495375" cy="1264000"/>
          </a:xfrm>
          <a:prstGeom prst="rect">
            <a:avLst/>
          </a:prstGeom>
          <a:noFill/>
          <a:ln cap="flat" cmpd="sng" w="9525">
            <a:solidFill>
              <a:schemeClr val="dk1"/>
            </a:solidFill>
            <a:prstDash val="solid"/>
            <a:round/>
            <a:headEnd len="sm" w="sm" type="none"/>
            <a:tailEnd len="sm" w="sm" type="none"/>
          </a:ln>
        </p:spPr>
      </p:pic>
      <p:pic>
        <p:nvPicPr>
          <p:cNvPr id="163" name="Google Shape;163;p32" title="Screen Shot 2024-05-17 at 4.26.19 PM.png"/>
          <p:cNvPicPr preferRelativeResize="0"/>
          <p:nvPr/>
        </p:nvPicPr>
        <p:blipFill>
          <a:blip r:embed="rId7">
            <a:alphaModFix/>
          </a:blip>
          <a:stretch>
            <a:fillRect/>
          </a:stretch>
        </p:blipFill>
        <p:spPr>
          <a:xfrm>
            <a:off x="311700" y="3240674"/>
            <a:ext cx="6551276" cy="164742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33"/>
          <p:cNvPicPr preferRelativeResize="0"/>
          <p:nvPr/>
        </p:nvPicPr>
        <p:blipFill rotWithShape="1">
          <a:blip r:embed="rId3">
            <a:alphaModFix/>
          </a:blip>
          <a:srcRect b="-2200" l="55816" r="11321" t="2200"/>
          <a:stretch/>
        </p:blipFill>
        <p:spPr>
          <a:xfrm>
            <a:off x="4621625" y="3362275"/>
            <a:ext cx="3067300" cy="1745525"/>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69" name="Google Shape;169;p33"/>
          <p:cNvPicPr preferRelativeResize="0"/>
          <p:nvPr/>
        </p:nvPicPr>
        <p:blipFill>
          <a:blip r:embed="rId4">
            <a:alphaModFix/>
          </a:blip>
          <a:stretch>
            <a:fillRect/>
          </a:stretch>
        </p:blipFill>
        <p:spPr>
          <a:xfrm>
            <a:off x="7862900" y="4634875"/>
            <a:ext cx="1098725" cy="321900"/>
          </a:xfrm>
          <a:prstGeom prst="rect">
            <a:avLst/>
          </a:prstGeom>
          <a:noFill/>
          <a:ln>
            <a:noFill/>
          </a:ln>
        </p:spPr>
      </p:pic>
      <p:sp>
        <p:nvSpPr>
          <p:cNvPr id="170" name="Google Shape;170;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Montserrat"/>
                <a:ea typeface="Montserrat"/>
                <a:cs typeface="Montserrat"/>
                <a:sym typeface="Montserrat"/>
              </a:rPr>
              <a:t>Kingdom Shine Concrete Coatings</a:t>
            </a:r>
            <a:endParaRPr b="1" sz="3000">
              <a:latin typeface="Montserrat"/>
              <a:ea typeface="Montserrat"/>
              <a:cs typeface="Montserrat"/>
              <a:sym typeface="Montserrat"/>
            </a:endParaRPr>
          </a:p>
        </p:txBody>
      </p:sp>
      <p:sp>
        <p:nvSpPr>
          <p:cNvPr id="171" name="Google Shape;171;p33"/>
          <p:cNvSpPr txBox="1"/>
          <p:nvPr>
            <p:ph idx="1" type="body"/>
          </p:nvPr>
        </p:nvSpPr>
        <p:spPr>
          <a:xfrm>
            <a:off x="311700" y="1063200"/>
            <a:ext cx="6109200" cy="274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Montserrat"/>
                <a:ea typeface="Montserrat"/>
                <a:cs typeface="Montserrat"/>
                <a:sym typeface="Montserrat"/>
              </a:rPr>
              <a:t>In just one year, Kingdom Shine Concrete Coatings transformed from a startup to a six-figure revenue business under the leadership of owner Joel, thanks to a comprehensive marketing strategy that laid a solid foundation for growth.</a:t>
            </a:r>
            <a:endParaRPr sz="1200">
              <a:solidFill>
                <a:schemeClr val="dk1"/>
              </a:solidFill>
              <a:latin typeface="Montserrat"/>
              <a:ea typeface="Montserrat"/>
              <a:cs typeface="Montserrat"/>
              <a:sym typeface="Montserrat"/>
            </a:endParaRPr>
          </a:p>
          <a:p>
            <a:pPr indent="-304800" lvl="0" marL="457200" rtl="0" algn="l">
              <a:spcBef>
                <a:spcPts val="1600"/>
              </a:spcBef>
              <a:spcAft>
                <a:spcPts val="0"/>
              </a:spcAft>
              <a:buClr>
                <a:schemeClr val="dk1"/>
              </a:buClr>
              <a:buSzPts val="1200"/>
              <a:buFont typeface="Montserrat"/>
              <a:buChar char="●"/>
            </a:pPr>
            <a:r>
              <a:rPr b="1" lang="en" sz="1200">
                <a:solidFill>
                  <a:schemeClr val="dk1"/>
                </a:solidFill>
                <a:latin typeface="Montserrat"/>
                <a:ea typeface="Montserrat"/>
                <a:cs typeface="Montserrat"/>
                <a:sym typeface="Montserrat"/>
              </a:rPr>
              <a:t>Generated 66 leads</a:t>
            </a:r>
            <a:r>
              <a:rPr lang="en" sz="1200">
                <a:solidFill>
                  <a:schemeClr val="dk1"/>
                </a:solidFill>
                <a:latin typeface="Montserrat"/>
                <a:ea typeface="Montserrat"/>
                <a:cs typeface="Montserrat"/>
                <a:sym typeface="Montserrat"/>
              </a:rPr>
              <a:t> in the initial push, fueling business launch and growth.</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Reinvested nearly 100% of revenue into acquiring equipment, vehicles, and building a team.</a:t>
            </a:r>
            <a:endParaRPr sz="1200">
              <a:solidFill>
                <a:schemeClr val="dk1"/>
              </a:solidFill>
              <a:latin typeface="Montserrat"/>
              <a:ea typeface="Montserrat"/>
              <a:cs typeface="Montserrat"/>
              <a:sym typeface="Montserrat"/>
            </a:endParaRPr>
          </a:p>
          <a:p>
            <a:pPr indent="-304800" lvl="0" marL="457200" rtl="0" algn="l">
              <a:spcBef>
                <a:spcPts val="0"/>
              </a:spcBef>
              <a:spcAft>
                <a:spcPts val="0"/>
              </a:spcAft>
              <a:buClr>
                <a:schemeClr val="dk1"/>
              </a:buClr>
              <a:buSzPts val="1200"/>
              <a:buFont typeface="Montserrat"/>
              <a:buChar char="●"/>
            </a:pPr>
            <a:r>
              <a:rPr lang="en" sz="1200">
                <a:solidFill>
                  <a:schemeClr val="dk1"/>
                </a:solidFill>
                <a:latin typeface="Montserrat"/>
                <a:ea typeface="Montserrat"/>
                <a:cs typeface="Montserrat"/>
                <a:sym typeface="Montserrat"/>
              </a:rPr>
              <a:t>Achieved over </a:t>
            </a:r>
            <a:r>
              <a:rPr b="1" lang="en" sz="1200">
                <a:solidFill>
                  <a:schemeClr val="dk1"/>
                </a:solidFill>
                <a:latin typeface="Montserrat"/>
                <a:ea typeface="Montserrat"/>
                <a:cs typeface="Montserrat"/>
                <a:sym typeface="Montserrat"/>
              </a:rPr>
              <a:t>six figures in revenue within the first year</a:t>
            </a:r>
            <a:r>
              <a:rPr lang="en" sz="1200">
                <a:solidFill>
                  <a:schemeClr val="dk1"/>
                </a:solidFill>
                <a:latin typeface="Montserrat"/>
                <a:ea typeface="Montserrat"/>
                <a:cs typeface="Montserrat"/>
                <a:sym typeface="Montserrat"/>
              </a:rPr>
              <a:t>, positioning for continued success.</a:t>
            </a:r>
            <a:endParaRPr sz="1200">
              <a:solidFill>
                <a:schemeClr val="dk1"/>
              </a:solidFill>
              <a:latin typeface="Montserrat"/>
              <a:ea typeface="Montserrat"/>
              <a:cs typeface="Montserrat"/>
              <a:sym typeface="Montserrat"/>
            </a:endParaRPr>
          </a:p>
        </p:txBody>
      </p:sp>
      <p:pic>
        <p:nvPicPr>
          <p:cNvPr id="172" name="Google Shape;172;p33"/>
          <p:cNvPicPr preferRelativeResize="0"/>
          <p:nvPr/>
        </p:nvPicPr>
        <p:blipFill rotWithShape="1">
          <a:blip r:embed="rId5">
            <a:alphaModFix/>
          </a:blip>
          <a:srcRect b="741" l="0" r="0" t="14998"/>
          <a:stretch/>
        </p:blipFill>
        <p:spPr>
          <a:xfrm>
            <a:off x="916775" y="3616225"/>
            <a:ext cx="3115026" cy="1491574"/>
          </a:xfrm>
          <a:prstGeom prst="rect">
            <a:avLst/>
          </a:prstGeom>
          <a:no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pic>
      <p:pic>
        <p:nvPicPr>
          <p:cNvPr id="173" name="Google Shape;173;p33" title="Final-01.jpg"/>
          <p:cNvPicPr preferRelativeResize="0"/>
          <p:nvPr/>
        </p:nvPicPr>
        <p:blipFill>
          <a:blip r:embed="rId6">
            <a:alphaModFix/>
          </a:blip>
          <a:stretch>
            <a:fillRect/>
          </a:stretch>
        </p:blipFill>
        <p:spPr>
          <a:xfrm>
            <a:off x="6532050" y="1135800"/>
            <a:ext cx="2039752" cy="20397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34"/>
          <p:cNvPicPr preferRelativeResize="0"/>
          <p:nvPr/>
        </p:nvPicPr>
        <p:blipFill rotWithShape="1">
          <a:blip r:embed="rId3">
            <a:alphaModFix/>
          </a:blip>
          <a:srcRect b="16438" l="15028" r="16413" t="19199"/>
          <a:stretch/>
        </p:blipFill>
        <p:spPr>
          <a:xfrm>
            <a:off x="5499249" y="3915669"/>
            <a:ext cx="1195750" cy="1083630"/>
          </a:xfrm>
          <a:prstGeom prst="rect">
            <a:avLst/>
          </a:prstGeom>
          <a:noFill/>
          <a:ln>
            <a:noFill/>
          </a:ln>
        </p:spPr>
      </p:pic>
      <p:sp>
        <p:nvSpPr>
          <p:cNvPr id="179" name="Google Shape;179;p34"/>
          <p:cNvSpPr txBox="1"/>
          <p:nvPr>
            <p:ph type="title"/>
          </p:nvPr>
        </p:nvSpPr>
        <p:spPr>
          <a:xfrm>
            <a:off x="311700" y="3826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latin typeface="Montserrat"/>
                <a:ea typeface="Montserrat"/>
                <a:cs typeface="Montserrat"/>
                <a:sym typeface="Montserrat"/>
              </a:rPr>
              <a:t>Some others we’ve worked with</a:t>
            </a:r>
            <a:r>
              <a:rPr i="1" lang="en">
                <a:latin typeface="Montserrat"/>
                <a:ea typeface="Montserrat"/>
                <a:cs typeface="Montserrat"/>
                <a:sym typeface="Montserrat"/>
              </a:rPr>
              <a:t>...</a:t>
            </a:r>
            <a:endParaRPr i="1">
              <a:latin typeface="Montserrat"/>
              <a:ea typeface="Montserrat"/>
              <a:cs typeface="Montserrat"/>
              <a:sym typeface="Montserrat"/>
            </a:endParaRPr>
          </a:p>
        </p:txBody>
      </p:sp>
      <p:pic>
        <p:nvPicPr>
          <p:cNvPr id="180" name="Google Shape;180;p34"/>
          <p:cNvPicPr preferRelativeResize="0"/>
          <p:nvPr/>
        </p:nvPicPr>
        <p:blipFill rotWithShape="1">
          <a:blip r:embed="rId4">
            <a:alphaModFix/>
          </a:blip>
          <a:srcRect b="30191" l="0" r="0" t="27747"/>
          <a:stretch/>
        </p:blipFill>
        <p:spPr>
          <a:xfrm>
            <a:off x="379753" y="2772061"/>
            <a:ext cx="1517153" cy="615992"/>
          </a:xfrm>
          <a:prstGeom prst="rect">
            <a:avLst/>
          </a:prstGeom>
          <a:noFill/>
          <a:ln>
            <a:noFill/>
          </a:ln>
        </p:spPr>
      </p:pic>
      <p:pic>
        <p:nvPicPr>
          <p:cNvPr id="181" name="Google Shape;181;p34"/>
          <p:cNvPicPr preferRelativeResize="0"/>
          <p:nvPr/>
        </p:nvPicPr>
        <p:blipFill>
          <a:blip r:embed="rId5">
            <a:alphaModFix/>
          </a:blip>
          <a:stretch>
            <a:fillRect/>
          </a:stretch>
        </p:blipFill>
        <p:spPr>
          <a:xfrm>
            <a:off x="3675651" y="2777591"/>
            <a:ext cx="1632525" cy="672709"/>
          </a:xfrm>
          <a:prstGeom prst="rect">
            <a:avLst/>
          </a:prstGeom>
          <a:noFill/>
          <a:ln>
            <a:noFill/>
          </a:ln>
        </p:spPr>
      </p:pic>
      <p:pic>
        <p:nvPicPr>
          <p:cNvPr id="182" name="Google Shape;182;p34"/>
          <p:cNvPicPr preferRelativeResize="0"/>
          <p:nvPr/>
        </p:nvPicPr>
        <p:blipFill>
          <a:blip r:embed="rId6">
            <a:alphaModFix/>
          </a:blip>
          <a:stretch>
            <a:fillRect/>
          </a:stretch>
        </p:blipFill>
        <p:spPr>
          <a:xfrm>
            <a:off x="410876" y="3741861"/>
            <a:ext cx="1250464" cy="1207129"/>
          </a:xfrm>
          <a:prstGeom prst="rect">
            <a:avLst/>
          </a:prstGeom>
          <a:noFill/>
          <a:ln>
            <a:noFill/>
          </a:ln>
        </p:spPr>
      </p:pic>
      <p:pic>
        <p:nvPicPr>
          <p:cNvPr id="183" name="Google Shape;183;p34"/>
          <p:cNvPicPr preferRelativeResize="0"/>
          <p:nvPr/>
        </p:nvPicPr>
        <p:blipFill>
          <a:blip r:embed="rId7">
            <a:alphaModFix/>
          </a:blip>
          <a:stretch>
            <a:fillRect/>
          </a:stretch>
        </p:blipFill>
        <p:spPr>
          <a:xfrm>
            <a:off x="7862900" y="4634875"/>
            <a:ext cx="1098725" cy="321900"/>
          </a:xfrm>
          <a:prstGeom prst="rect">
            <a:avLst/>
          </a:prstGeom>
          <a:noFill/>
          <a:ln>
            <a:noFill/>
          </a:ln>
        </p:spPr>
      </p:pic>
      <p:pic>
        <p:nvPicPr>
          <p:cNvPr id="184" name="Google Shape;184;p34" title="New Logo PNG copy.png"/>
          <p:cNvPicPr preferRelativeResize="0"/>
          <p:nvPr/>
        </p:nvPicPr>
        <p:blipFill>
          <a:blip r:embed="rId8">
            <a:alphaModFix/>
          </a:blip>
          <a:stretch>
            <a:fillRect/>
          </a:stretch>
        </p:blipFill>
        <p:spPr>
          <a:xfrm>
            <a:off x="7086900" y="721050"/>
            <a:ext cx="1909074" cy="774596"/>
          </a:xfrm>
          <a:prstGeom prst="rect">
            <a:avLst/>
          </a:prstGeom>
          <a:noFill/>
          <a:ln>
            <a:noFill/>
          </a:ln>
        </p:spPr>
      </p:pic>
      <p:pic>
        <p:nvPicPr>
          <p:cNvPr id="185" name="Google Shape;185;p34" title="EFW logo.jpeg"/>
          <p:cNvPicPr preferRelativeResize="0"/>
          <p:nvPr/>
        </p:nvPicPr>
        <p:blipFill rotWithShape="1">
          <a:blip r:embed="rId9">
            <a:alphaModFix/>
          </a:blip>
          <a:srcRect b="26323" l="22485" r="20631" t="25411"/>
          <a:stretch/>
        </p:blipFill>
        <p:spPr>
          <a:xfrm>
            <a:off x="454565" y="1277491"/>
            <a:ext cx="1250464" cy="1024221"/>
          </a:xfrm>
          <a:prstGeom prst="rect">
            <a:avLst/>
          </a:prstGeom>
          <a:noFill/>
          <a:ln>
            <a:noFill/>
          </a:ln>
        </p:spPr>
      </p:pic>
      <p:pic>
        <p:nvPicPr>
          <p:cNvPr id="186" name="Google Shape;186;p34" title="fresh roof logo - John Mogannam.jpeg"/>
          <p:cNvPicPr preferRelativeResize="0"/>
          <p:nvPr/>
        </p:nvPicPr>
        <p:blipFill>
          <a:blip r:embed="rId10">
            <a:alphaModFix/>
          </a:blip>
          <a:stretch>
            <a:fillRect/>
          </a:stretch>
        </p:blipFill>
        <p:spPr>
          <a:xfrm>
            <a:off x="2072242" y="1178484"/>
            <a:ext cx="1446984" cy="1222247"/>
          </a:xfrm>
          <a:prstGeom prst="rect">
            <a:avLst/>
          </a:prstGeom>
          <a:noFill/>
          <a:ln>
            <a:noFill/>
          </a:ln>
        </p:spPr>
      </p:pic>
      <p:pic>
        <p:nvPicPr>
          <p:cNvPr id="187" name="Google Shape;187;p34" title="harrisbros logo.jpeg"/>
          <p:cNvPicPr preferRelativeResize="0"/>
          <p:nvPr/>
        </p:nvPicPr>
        <p:blipFill>
          <a:blip r:embed="rId11">
            <a:alphaModFix/>
          </a:blip>
          <a:stretch>
            <a:fillRect/>
          </a:stretch>
        </p:blipFill>
        <p:spPr>
          <a:xfrm>
            <a:off x="5538266" y="1121676"/>
            <a:ext cx="1383835" cy="1335854"/>
          </a:xfrm>
          <a:prstGeom prst="rect">
            <a:avLst/>
          </a:prstGeom>
          <a:noFill/>
          <a:ln>
            <a:noFill/>
          </a:ln>
        </p:spPr>
      </p:pic>
      <p:pic>
        <p:nvPicPr>
          <p:cNvPr id="188" name="Google Shape;188;p34" title="Black logo - no background.png"/>
          <p:cNvPicPr preferRelativeResize="0"/>
          <p:nvPr/>
        </p:nvPicPr>
        <p:blipFill>
          <a:blip r:embed="rId12">
            <a:alphaModFix/>
          </a:blip>
          <a:stretch>
            <a:fillRect/>
          </a:stretch>
        </p:blipFill>
        <p:spPr>
          <a:xfrm>
            <a:off x="3801275" y="1406568"/>
            <a:ext cx="1321349" cy="829606"/>
          </a:xfrm>
          <a:prstGeom prst="rect">
            <a:avLst/>
          </a:prstGeom>
          <a:noFill/>
          <a:ln>
            <a:noFill/>
          </a:ln>
        </p:spPr>
      </p:pic>
      <p:pic>
        <p:nvPicPr>
          <p:cNvPr id="189" name="Google Shape;189;p34" title="gulf coast sud squad logo.jpeg"/>
          <p:cNvPicPr preferRelativeResize="0"/>
          <p:nvPr/>
        </p:nvPicPr>
        <p:blipFill>
          <a:blip r:embed="rId13">
            <a:alphaModFix/>
          </a:blip>
          <a:stretch>
            <a:fillRect/>
          </a:stretch>
        </p:blipFill>
        <p:spPr>
          <a:xfrm>
            <a:off x="2103825" y="3701376"/>
            <a:ext cx="1383825" cy="1335853"/>
          </a:xfrm>
          <a:prstGeom prst="rect">
            <a:avLst/>
          </a:prstGeom>
          <a:noFill/>
          <a:ln>
            <a:noFill/>
          </a:ln>
        </p:spPr>
      </p:pic>
      <p:pic>
        <p:nvPicPr>
          <p:cNvPr id="190" name="Google Shape;190;p34" title="RZ DECO LOGO.png"/>
          <p:cNvPicPr preferRelativeResize="0"/>
          <p:nvPr/>
        </p:nvPicPr>
        <p:blipFill>
          <a:blip r:embed="rId14">
            <a:alphaModFix/>
          </a:blip>
          <a:stretch>
            <a:fillRect/>
          </a:stretch>
        </p:blipFill>
        <p:spPr>
          <a:xfrm>
            <a:off x="3863591" y="3701386"/>
            <a:ext cx="1250464" cy="1207129"/>
          </a:xfrm>
          <a:prstGeom prst="rect">
            <a:avLst/>
          </a:prstGeom>
          <a:noFill/>
          <a:ln>
            <a:noFill/>
          </a:ln>
        </p:spPr>
      </p:pic>
      <p:pic>
        <p:nvPicPr>
          <p:cNvPr id="191" name="Google Shape;191;p34" title="380326222_122118368726023811_7122755193843667088_n.jpeg"/>
          <p:cNvPicPr preferRelativeResize="0"/>
          <p:nvPr/>
        </p:nvPicPr>
        <p:blipFill>
          <a:blip r:embed="rId15">
            <a:alphaModFix/>
          </a:blip>
          <a:stretch>
            <a:fillRect/>
          </a:stretch>
        </p:blipFill>
        <p:spPr>
          <a:xfrm>
            <a:off x="2170503" y="2548623"/>
            <a:ext cx="1250461" cy="1207105"/>
          </a:xfrm>
          <a:prstGeom prst="rect">
            <a:avLst/>
          </a:prstGeom>
          <a:noFill/>
          <a:ln>
            <a:noFill/>
          </a:ln>
        </p:spPr>
      </p:pic>
      <p:pic>
        <p:nvPicPr>
          <p:cNvPr id="192" name="Google Shape;192;p34" title="spwgc.jpeg"/>
          <p:cNvPicPr preferRelativeResize="0"/>
          <p:nvPr/>
        </p:nvPicPr>
        <p:blipFill>
          <a:blip r:embed="rId16">
            <a:alphaModFix/>
          </a:blip>
          <a:stretch>
            <a:fillRect/>
          </a:stretch>
        </p:blipFill>
        <p:spPr>
          <a:xfrm>
            <a:off x="7218879" y="1795321"/>
            <a:ext cx="1478120" cy="1262564"/>
          </a:xfrm>
          <a:prstGeom prst="rect">
            <a:avLst/>
          </a:prstGeom>
          <a:noFill/>
          <a:ln>
            <a:noFill/>
          </a:ln>
        </p:spPr>
      </p:pic>
      <p:pic>
        <p:nvPicPr>
          <p:cNvPr id="193" name="Google Shape;193;p34" title="Final-01.jpg"/>
          <p:cNvPicPr preferRelativeResize="0"/>
          <p:nvPr/>
        </p:nvPicPr>
        <p:blipFill>
          <a:blip r:embed="rId17">
            <a:alphaModFix/>
          </a:blip>
          <a:stretch>
            <a:fillRect/>
          </a:stretch>
        </p:blipFill>
        <p:spPr>
          <a:xfrm>
            <a:off x="5538279" y="2458732"/>
            <a:ext cx="1287276" cy="1242644"/>
          </a:xfrm>
          <a:prstGeom prst="rect">
            <a:avLst/>
          </a:prstGeom>
          <a:noFill/>
          <a:ln>
            <a:noFill/>
          </a:ln>
        </p:spPr>
      </p:pic>
      <p:pic>
        <p:nvPicPr>
          <p:cNvPr id="194" name="Google Shape;194;p34" title="IMG_0477.jpg"/>
          <p:cNvPicPr preferRelativeResize="0"/>
          <p:nvPr/>
        </p:nvPicPr>
        <p:blipFill>
          <a:blip r:embed="rId18">
            <a:alphaModFix/>
          </a:blip>
          <a:stretch>
            <a:fillRect/>
          </a:stretch>
        </p:blipFill>
        <p:spPr>
          <a:xfrm>
            <a:off x="7086913" y="3357562"/>
            <a:ext cx="1742077" cy="11472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p35"/>
          <p:cNvPicPr preferRelativeResize="0"/>
          <p:nvPr/>
        </p:nvPicPr>
        <p:blipFill>
          <a:blip r:embed="rId3">
            <a:alphaModFix/>
          </a:blip>
          <a:stretch>
            <a:fillRect/>
          </a:stretch>
        </p:blipFill>
        <p:spPr>
          <a:xfrm>
            <a:off x="0" y="-10"/>
            <a:ext cx="9144000" cy="514351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