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v" ContentType="video/unknown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</p:sldMasterIdLst>
  <p:notesMasterIdLst>
    <p:notesMasterId r:id="rId28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79" r:id="rId18"/>
    <p:sldId id="272" r:id="rId19"/>
    <p:sldId id="273" r:id="rId20"/>
    <p:sldId id="274" r:id="rId21"/>
    <p:sldId id="275" r:id="rId22"/>
    <p:sldId id="269" r:id="rId23"/>
    <p:sldId id="276" r:id="rId24"/>
    <p:sldId id="282" r:id="rId25"/>
    <p:sldId id="277" r:id="rId26"/>
    <p:sldId id="278" r:id="rId2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127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4127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4127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4127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4127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4127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4127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4127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41275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/>
      <a:tcStyle>
        <a:tcBdr/>
        <a:fill>
          <a:solidFill>
            <a:srgbClr val="FCE9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15"/>
    <p:restoredTop sz="94720"/>
  </p:normalViewPr>
  <p:slideViewPr>
    <p:cSldViewPr snapToGrid="0">
      <p:cViewPr varScale="1">
        <p:scale>
          <a:sx n="211" d="100"/>
          <a:sy n="211" d="100"/>
        </p:scale>
        <p:origin x="116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blo  Ghiglino" userId="56b36658-97da-49c4-b616-f677b38ed71b" providerId="ADAL" clId="{72961154-A500-264B-9E97-1664A43B9672}"/>
    <pc:docChg chg="modSld">
      <pc:chgData name="Pablo  Ghiglino" userId="56b36658-97da-49c4-b616-f677b38ed71b" providerId="ADAL" clId="{72961154-A500-264B-9E97-1664A43B9672}" dt="2024-10-17T17:10:40.959" v="1"/>
      <pc:docMkLst>
        <pc:docMk/>
      </pc:docMkLst>
      <pc:sldChg chg="addSp modSp">
        <pc:chgData name="Pablo  Ghiglino" userId="56b36658-97da-49c4-b616-f677b38ed71b" providerId="ADAL" clId="{72961154-A500-264B-9E97-1664A43B9672}" dt="2024-10-17T17:10:40.959" v="1"/>
        <pc:sldMkLst>
          <pc:docMk/>
          <pc:sldMk cId="0" sldId="275"/>
        </pc:sldMkLst>
      </pc:sldChg>
    </pc:docChg>
  </pc:docChgLst>
  <pc:docChgLst>
    <pc:chgData name="Pablo  Ghiglino" userId="56b36658-97da-49c4-b616-f677b38ed71b" providerId="ADAL" clId="{45C4A4DF-F104-6F4C-8056-5370D7BA977A}"/>
    <pc:docChg chg="undo custSel modSld">
      <pc:chgData name="Pablo  Ghiglino" userId="56b36658-97da-49c4-b616-f677b38ed71b" providerId="ADAL" clId="{45C4A4DF-F104-6F4C-8056-5370D7BA977A}" dt="2025-02-01T18:25:21.013" v="3" actId="21"/>
      <pc:docMkLst>
        <pc:docMk/>
      </pc:docMkLst>
      <pc:sldChg chg="addSp delSp mod">
        <pc:chgData name="Pablo  Ghiglino" userId="56b36658-97da-49c4-b616-f677b38ed71b" providerId="ADAL" clId="{45C4A4DF-F104-6F4C-8056-5370D7BA977A}" dt="2025-02-01T18:25:21.013" v="3" actId="21"/>
        <pc:sldMkLst>
          <pc:docMk/>
          <pc:sldMk cId="1665593822" sldId="279"/>
        </pc:sldMkLst>
        <pc:spChg chg="add del">
          <ac:chgData name="Pablo  Ghiglino" userId="56b36658-97da-49c4-b616-f677b38ed71b" providerId="ADAL" clId="{45C4A4DF-F104-6F4C-8056-5370D7BA977A}" dt="2025-02-01T18:25:17.798" v="1" actId="22"/>
          <ac:spMkLst>
            <pc:docMk/>
            <pc:sldMk cId="1665593822" sldId="279"/>
            <ac:spMk id="7" creationId="{9683F65C-78C5-E98F-0C5A-C54721EE1831}"/>
          </ac:spMkLst>
        </pc:spChg>
        <pc:picChg chg="add del">
          <ac:chgData name="Pablo  Ghiglino" userId="56b36658-97da-49c4-b616-f677b38ed71b" providerId="ADAL" clId="{45C4A4DF-F104-6F4C-8056-5370D7BA977A}" dt="2025-02-01T18:25:21.013" v="3" actId="21"/>
          <ac:picMkLst>
            <pc:docMk/>
            <pc:sldMk cId="1665593822" sldId="279"/>
            <ac:picMk id="5" creationId="{3D37BB47-6C9A-6AFB-1C63-4969879A1FA9}"/>
          </ac:picMkLst>
        </pc:picChg>
      </pc:sldChg>
    </pc:docChg>
  </pc:docChgLst>
  <pc:docChgLst>
    <pc:chgData name="Pablo  Ghiglino" userId="56b36658-97da-49c4-b616-f677b38ed71b" providerId="ADAL" clId="{E631F8BD-1F1B-C943-BCF0-E6347E5E934C}"/>
    <pc:docChg chg="undo custSel addSld delSld modSld sldOrd">
      <pc:chgData name="Pablo  Ghiglino" userId="56b36658-97da-49c4-b616-f677b38ed71b" providerId="ADAL" clId="{E631F8BD-1F1B-C943-BCF0-E6347E5E934C}" dt="2024-06-06T18:36:17.429" v="580" actId="2696"/>
      <pc:docMkLst>
        <pc:docMk/>
      </pc:docMkLst>
      <pc:sldChg chg="modSp mod">
        <pc:chgData name="Pablo  Ghiglino" userId="56b36658-97da-49c4-b616-f677b38ed71b" providerId="ADAL" clId="{E631F8BD-1F1B-C943-BCF0-E6347E5E934C}" dt="2024-05-23T18:56:44.738" v="10" actId="20577"/>
        <pc:sldMkLst>
          <pc:docMk/>
          <pc:sldMk cId="0" sldId="256"/>
        </pc:sldMkLst>
      </pc:sldChg>
      <pc:sldChg chg="ord">
        <pc:chgData name="Pablo  Ghiglino" userId="56b36658-97da-49c4-b616-f677b38ed71b" providerId="ADAL" clId="{E631F8BD-1F1B-C943-BCF0-E6347E5E934C}" dt="2024-05-23T19:41:47.949" v="148" actId="20578"/>
        <pc:sldMkLst>
          <pc:docMk/>
          <pc:sldMk cId="0" sldId="269"/>
        </pc:sldMkLst>
      </pc:sldChg>
      <pc:sldChg chg="del">
        <pc:chgData name="Pablo  Ghiglino" userId="56b36658-97da-49c4-b616-f677b38ed71b" providerId="ADAL" clId="{E631F8BD-1F1B-C943-BCF0-E6347E5E934C}" dt="2024-05-23T19:07:09.642" v="145" actId="2696"/>
        <pc:sldMkLst>
          <pc:docMk/>
          <pc:sldMk cId="0" sldId="271"/>
        </pc:sldMkLst>
      </pc:sldChg>
      <pc:sldChg chg="addSp delSp modSp add mod">
        <pc:chgData name="Pablo  Ghiglino" userId="56b36658-97da-49c4-b616-f677b38ed71b" providerId="ADAL" clId="{E631F8BD-1F1B-C943-BCF0-E6347E5E934C}" dt="2024-05-23T19:06:52.836" v="144" actId="14100"/>
        <pc:sldMkLst>
          <pc:docMk/>
          <pc:sldMk cId="1665593822" sldId="279"/>
        </pc:sldMkLst>
      </pc:sldChg>
      <pc:sldChg chg="addSp delSp modSp add del mod">
        <pc:chgData name="Pablo  Ghiglino" userId="56b36658-97da-49c4-b616-f677b38ed71b" providerId="ADAL" clId="{E631F8BD-1F1B-C943-BCF0-E6347E5E934C}" dt="2024-06-06T18:34:42.296" v="577" actId="2696"/>
        <pc:sldMkLst>
          <pc:docMk/>
          <pc:sldMk cId="774820267" sldId="280"/>
        </pc:sldMkLst>
      </pc:sldChg>
      <pc:sldChg chg="addSp delSp modSp add del mod">
        <pc:chgData name="Pablo  Ghiglino" userId="56b36658-97da-49c4-b616-f677b38ed71b" providerId="ADAL" clId="{E631F8BD-1F1B-C943-BCF0-E6347E5E934C}" dt="2024-06-06T18:34:42.930" v="578" actId="2696"/>
        <pc:sldMkLst>
          <pc:docMk/>
          <pc:sldMk cId="570582825" sldId="281"/>
        </pc:sldMkLst>
      </pc:sldChg>
      <pc:sldChg chg="addSp delSp modSp add mod">
        <pc:chgData name="Pablo  Ghiglino" userId="56b36658-97da-49c4-b616-f677b38ed71b" providerId="ADAL" clId="{E631F8BD-1F1B-C943-BCF0-E6347E5E934C}" dt="2024-05-29T07:17:00.543" v="335" actId="255"/>
        <pc:sldMkLst>
          <pc:docMk/>
          <pc:sldMk cId="1373224746" sldId="282"/>
        </pc:sldMkLst>
      </pc:sldChg>
      <pc:sldChg chg="addSp delSp modSp add del mod">
        <pc:chgData name="Pablo  Ghiglino" userId="56b36658-97da-49c4-b616-f677b38ed71b" providerId="ADAL" clId="{E631F8BD-1F1B-C943-BCF0-E6347E5E934C}" dt="2024-06-06T18:36:16.680" v="579" actId="2696"/>
        <pc:sldMkLst>
          <pc:docMk/>
          <pc:sldMk cId="812740235" sldId="283"/>
        </pc:sldMkLst>
      </pc:sldChg>
      <pc:sldChg chg="addSp delSp modSp add del mod ord">
        <pc:chgData name="Pablo  Ghiglino" userId="56b36658-97da-49c4-b616-f677b38ed71b" providerId="ADAL" clId="{E631F8BD-1F1B-C943-BCF0-E6347E5E934C}" dt="2024-06-06T18:36:17.429" v="580" actId="2696"/>
        <pc:sldMkLst>
          <pc:docMk/>
          <pc:sldMk cId="1485158590" sldId="28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17991299999999999"/>
          <c:y val="4.95728E-2"/>
          <c:w val="0.77455499999999999"/>
          <c:h val="0.822107999999999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TFLite (4 cores)</c:v>
                </c:pt>
              </c:strCache>
            </c:strRef>
          </c:tx>
          <c:spPr>
            <a:solidFill>
              <a:srgbClr val="EE230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Latency (s)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4.63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F7-264F-914B-D0A38A7ADCF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Klepsydra (4 cores)</c:v>
                </c:pt>
              </c:strCache>
            </c:strRef>
          </c:tx>
          <c:spPr>
            <a:solidFill>
              <a:srgbClr val="301D6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Latency (s)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0.98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F7-264F-914B-D0A38A7ADC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0.##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2"/>
        <c:crosses val="autoZero"/>
        <c:crossBetween val="between"/>
        <c:majorUnit val="1.25"/>
        <c:minorUnit val="0.62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12311"/>
          <c:y val="0.95714399999999999"/>
          <c:w val="0.87688999999999995"/>
          <c:h val="4.2855999999999998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900" b="0" i="0" u="none" strike="noStrike">
              <a:solidFill>
                <a:srgbClr val="000000"/>
              </a:solidFill>
              <a:latin typeface="Helvetica Neue"/>
            </a:defRPr>
          </a:pPr>
          <a:endParaRPr lang="en-CH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165546"/>
          <c:y val="4.95728E-2"/>
          <c:w val="0.78816399999999998"/>
          <c:h val="0.822107999999999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TFLite (4 cores)</c:v>
                </c:pt>
              </c:strCache>
            </c:strRef>
          </c:tx>
          <c:spPr>
            <a:solidFill>
              <a:srgbClr val="EE230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CPU (%)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213.16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8B-6B46-8766-A7DB5489185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Klepsydra (4 cores)</c:v>
                </c:pt>
              </c:strCache>
            </c:strRef>
          </c:tx>
          <c:spPr>
            <a:solidFill>
              <a:srgbClr val="301D6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CPU (%)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108.98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8B-6B46-8766-A7DB548918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0.##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2"/>
        <c:crosses val="autoZero"/>
        <c:crossBetween val="between"/>
        <c:majorUnit val="55"/>
        <c:minorUnit val="27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108707"/>
          <c:y val="0.95714399999999999"/>
          <c:w val="0.891293"/>
          <c:h val="4.2855999999999998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900" b="0" i="0" u="none" strike="noStrike">
              <a:solidFill>
                <a:srgbClr val="000000"/>
              </a:solidFill>
              <a:latin typeface="Helvetica Neue"/>
            </a:defRPr>
          </a:pPr>
          <a:endParaRPr lang="en-CH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15066499999999999"/>
          <c:y val="4.95728E-2"/>
          <c:w val="0.80226200000000003"/>
          <c:h val="0.822107999999999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TFLite (1 core)</c:v>
                </c:pt>
              </c:strCache>
            </c:strRef>
          </c:tx>
          <c:spPr>
            <a:solidFill>
              <a:srgbClr val="EE230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Latency (s)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19-0A42-BE4D-1A2D753E156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Klepsydra (1 core)</c:v>
                </c:pt>
              </c:strCache>
            </c:strRef>
          </c:tx>
          <c:spPr>
            <a:solidFill>
              <a:srgbClr val="301D6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Latency (s)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19-0A42-BE4D-1A2D753E15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0.#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2"/>
        <c:crosses val="autoZero"/>
        <c:crossBetween val="between"/>
        <c:majorUnit val="2.75"/>
        <c:minorUnit val="1.37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9.3821199999999993E-2"/>
          <c:y val="0.95714399999999999"/>
          <c:w val="0.90617899999999996"/>
          <c:h val="4.2855999999999998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900" b="0" i="0" u="none" strike="noStrike">
              <a:solidFill>
                <a:srgbClr val="000000"/>
              </a:solidFill>
              <a:latin typeface="Helvetica Neue"/>
            </a:defRPr>
          </a:pPr>
          <a:endParaRPr lang="en-CH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17991299999999999"/>
          <c:y val="4.95728E-2"/>
          <c:w val="0.77455499999999999"/>
          <c:h val="0.822107999999999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TFLite (4 cores)</c:v>
                </c:pt>
              </c:strCache>
            </c:strRef>
          </c:tx>
          <c:spPr>
            <a:solidFill>
              <a:srgbClr val="EE230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Latency (s)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6.4450000000000003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B4-794C-96E7-9F17E868DEC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Klepsydra (4 cores)</c:v>
                </c:pt>
              </c:strCache>
            </c:strRef>
          </c:tx>
          <c:spPr>
            <a:solidFill>
              <a:srgbClr val="301D6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Latency (s)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1.0740000000000001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B4-794C-96E7-9F17E868DE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0.###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2"/>
        <c:crosses val="autoZero"/>
        <c:crossBetween val="between"/>
        <c:majorUnit val="1.75"/>
        <c:minorUnit val="0.87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12311"/>
          <c:y val="0.95714399999999999"/>
          <c:w val="0.87688999999999995"/>
          <c:h val="4.2855999999999998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900" b="0" i="0" u="none" strike="noStrike">
              <a:solidFill>
                <a:srgbClr val="000000"/>
              </a:solidFill>
              <a:latin typeface="Helvetica Neue"/>
            </a:defRPr>
          </a:pPr>
          <a:endParaRPr lang="en-CH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165546"/>
          <c:y val="4.95728E-2"/>
          <c:w val="0.78816399999999998"/>
          <c:h val="0.822107999999999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TFLite (4 cores)</c:v>
                </c:pt>
              </c:strCache>
            </c:strRef>
          </c:tx>
          <c:spPr>
            <a:solidFill>
              <a:srgbClr val="EE230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CPU (%)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68-5244-AD07-3315AE50DB73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Klepsydra (4 cores)</c:v>
                </c:pt>
              </c:strCache>
            </c:strRef>
          </c:tx>
          <c:spPr>
            <a:solidFill>
              <a:srgbClr val="301D6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CPU (%)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115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68-5244-AD07-3315AE50D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  <c:max val="120"/>
          <c:min val="0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0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2"/>
        <c:crosses val="autoZero"/>
        <c:crossBetween val="between"/>
        <c:majorUnit val="30"/>
        <c:minorUnit val="1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108707"/>
          <c:y val="0.95714399999999999"/>
          <c:w val="0.891293"/>
          <c:h val="4.2855999999999998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900" b="0" i="0" u="none" strike="noStrike">
              <a:solidFill>
                <a:srgbClr val="000000"/>
              </a:solidFill>
              <a:latin typeface="Helvetica Neue"/>
            </a:defRPr>
          </a:pPr>
          <a:endParaRPr lang="en-CH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13523499999999999"/>
          <c:y val="4.95728E-2"/>
          <c:w val="0.81683700000000004"/>
          <c:h val="0.822107999999999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TFLite (1 core)</c:v>
                </c:pt>
              </c:strCache>
            </c:strRef>
          </c:tx>
          <c:spPr>
            <a:solidFill>
              <a:srgbClr val="EE230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Latency (s)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A4-8A40-8514-40B4A6088B6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Klepsydra (1 core)</c:v>
                </c:pt>
              </c:strCache>
            </c:strRef>
          </c:tx>
          <c:spPr>
            <a:solidFill>
              <a:srgbClr val="301D6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Sheet1!$B$1:$B$1</c:f>
              <c:strCache>
                <c:ptCount val="1"/>
                <c:pt idx="0">
                  <c:v>Latency (s)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A4-8A40-8514-40B4A6088B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0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CH"/>
          </a:p>
        </c:txPr>
        <c:crossAx val="2094734552"/>
        <c:crosses val="autoZero"/>
        <c:crossBetween val="between"/>
        <c:majorUnit val="5"/>
        <c:minorUnit val="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7.7359300000000006E-2"/>
          <c:y val="0.95714399999999999"/>
          <c:w val="0.92264100000000004"/>
          <c:h val="4.2855999999999998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900" b="0" i="0" u="none" strike="noStrike">
              <a:solidFill>
                <a:srgbClr val="000000"/>
              </a:solidFill>
              <a:latin typeface="Helvetica Neue"/>
            </a:defRPr>
          </a:pPr>
          <a:endParaRPr lang="en-CH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mage"/>
          <p:cNvSpPr>
            <a:spLocks noGrp="1"/>
          </p:cNvSpPr>
          <p:nvPr>
            <p:ph type="pic" idx="21"/>
          </p:nvPr>
        </p:nvSpPr>
        <p:spPr>
          <a:xfrm>
            <a:off x="1562100" y="-19050"/>
            <a:ext cx="9067800" cy="604835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" name="Title Text"/>
          <p:cNvSpPr txBox="1">
            <a:spLocks noGrp="1"/>
          </p:cNvSpPr>
          <p:nvPr>
            <p:ph type="title"/>
          </p:nvPr>
        </p:nvSpPr>
        <p:spPr>
          <a:xfrm>
            <a:off x="317500" y="4756150"/>
            <a:ext cx="11557000" cy="10033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17500" y="5721350"/>
            <a:ext cx="11557000" cy="79375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0" algn="ctr">
              <a:spcBef>
                <a:spcPts val="0"/>
              </a:spcBef>
              <a:buSzTx/>
              <a:buNone/>
              <a:defRPr sz="2600"/>
            </a:lvl2pPr>
            <a:lvl3pPr marL="0" indent="0" algn="ctr">
              <a:spcBef>
                <a:spcPts val="0"/>
              </a:spcBef>
              <a:buSzTx/>
              <a:buNone/>
              <a:defRPr sz="2600"/>
            </a:lvl3pPr>
            <a:lvl4pPr marL="0" indent="0" algn="ctr">
              <a:spcBef>
                <a:spcPts val="0"/>
              </a:spcBef>
              <a:buSzTx/>
              <a:buNone/>
              <a:defRPr sz="2600"/>
            </a:lvl4pPr>
            <a:lvl5pPr marL="0" indent="0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Image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81322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Image"/>
          <p:cNvSpPr>
            <a:spLocks noGrp="1"/>
          </p:cNvSpPr>
          <p:nvPr>
            <p:ph type="pic" sz="quarter" idx="21"/>
          </p:nvPr>
        </p:nvSpPr>
        <p:spPr>
          <a:xfrm>
            <a:off x="6596061" y="1598413"/>
            <a:ext cx="3527229" cy="470532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9" name="Title Text"/>
          <p:cNvSpPr txBox="1">
            <a:spLocks noGrp="1"/>
          </p:cNvSpPr>
          <p:nvPr>
            <p:ph type="title"/>
          </p:nvPr>
        </p:nvSpPr>
        <p:spPr>
          <a:xfrm>
            <a:off x="2077640" y="178592"/>
            <a:ext cx="8036721" cy="1714502"/>
          </a:xfrm>
          <a:prstGeom prst="rect">
            <a:avLst/>
          </a:prstGeom>
        </p:spPr>
        <p:txBody>
          <a:bodyPr lIns="35717" tIns="35717" rIns="35717" bIns="35717"/>
          <a:lstStyle>
            <a:lvl1pPr algn="l" defTabSz="410764">
              <a:defRPr sz="5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1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077640" y="1946670"/>
            <a:ext cx="3812979" cy="4018362"/>
          </a:xfrm>
          <a:prstGeom prst="rect">
            <a:avLst/>
          </a:prstGeom>
        </p:spPr>
        <p:txBody>
          <a:bodyPr lIns="35717" tIns="35717" rIns="35717" bIns="35717"/>
          <a:lstStyle>
            <a:lvl1pPr marL="303068" indent="-303068" defTabSz="410764">
              <a:spcBef>
                <a:spcPts val="2500"/>
              </a:spcBef>
              <a:buSzPct val="30000"/>
              <a:buBlip>
                <a:blip r:embed="rId3"/>
              </a:buBlip>
              <a:defRPr sz="3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747567" indent="-303067" defTabSz="410764">
              <a:spcBef>
                <a:spcPts val="2500"/>
              </a:spcBef>
              <a:buSzPct val="30000"/>
              <a:buBlip>
                <a:blip r:embed="rId3"/>
              </a:buBlip>
              <a:defRPr sz="30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259415" indent="-370415" defTabSz="410764">
              <a:spcBef>
                <a:spcPts val="2500"/>
              </a:spcBef>
              <a:buSzPct val="30000"/>
              <a:buBlip>
                <a:blip r:embed="rId3"/>
              </a:buBlip>
              <a:defRPr sz="30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1703915" indent="-370415" defTabSz="410764">
              <a:spcBef>
                <a:spcPts val="2500"/>
              </a:spcBef>
              <a:buSzPct val="30000"/>
              <a:buBlip>
                <a:blip r:embed="rId3"/>
              </a:buBlip>
              <a:defRPr sz="30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2148415" indent="-370415" defTabSz="410764">
              <a:spcBef>
                <a:spcPts val="2500"/>
              </a:spcBef>
              <a:buSzPct val="30000"/>
              <a:buBlip>
                <a:blip r:embed="rId3"/>
              </a:buBlip>
              <a:defRPr sz="30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346676" y="6553172"/>
            <a:ext cx="211239" cy="207822"/>
          </a:xfrm>
          <a:prstGeom prst="rect">
            <a:avLst/>
          </a:prstGeom>
        </p:spPr>
        <p:txBody>
          <a:bodyPr lIns="35717" tIns="35717" rIns="35717" bIns="35717" anchor="ctr"/>
          <a:lstStyle>
            <a:lvl1pPr algn="r" defTabSz="410764">
              <a:defRPr sz="900" b="1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2;p22" descr="Google Shape;12;p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9199" y="93457"/>
            <a:ext cx="1574149" cy="282756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219" y="6414781"/>
            <a:ext cx="258583" cy="248263"/>
          </a:xfrm>
          <a:prstGeom prst="rect">
            <a:avLst/>
          </a:prstGeom>
        </p:spPr>
        <p:txBody>
          <a:bodyPr lIns="45699" tIns="45699" rIns="45699" bIns="45699" anchor="ctr"/>
          <a:lstStyle>
            <a:lvl1pPr algn="r" defTabSz="914400"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ítulo de la diapositiva"/>
          <p:cNvSpPr txBox="1">
            <a:spLocks noGrp="1"/>
          </p:cNvSpPr>
          <p:nvPr>
            <p:ph type="title" hasCustomPrompt="1"/>
          </p:nvPr>
        </p:nvSpPr>
        <p:spPr>
          <a:xfrm>
            <a:off x="603250" y="539750"/>
            <a:ext cx="10985500" cy="716582"/>
          </a:xfrm>
          <a:prstGeom prst="rect">
            <a:avLst/>
          </a:prstGeom>
        </p:spPr>
        <p:txBody>
          <a:bodyPr anchor="t"/>
          <a:lstStyle>
            <a:lvl1pPr algn="l" defTabSz="1219168">
              <a:lnSpc>
                <a:spcPct val="80000"/>
              </a:lnSpc>
              <a:defRPr sz="4200" spc="-84">
                <a:solidFill>
                  <a:srgbClr val="252A8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Título de la diapositiva</a:t>
            </a:r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3250" y="1186480"/>
            <a:ext cx="10985500" cy="467391"/>
          </a:xfrm>
          <a:prstGeom prst="rect">
            <a:avLst/>
          </a:prstGeom>
        </p:spPr>
        <p:txBody>
          <a:bodyPr lIns="22859" tIns="22859" rIns="22859" bIns="22859" anchor="t"/>
          <a:lstStyle>
            <a:lvl1pPr marL="0" indent="0">
              <a:spcBef>
                <a:spcPts val="0"/>
              </a:spcBef>
              <a:buSzTx/>
              <a:buNone/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  <a:lvl2pPr>
              <a:spcBef>
                <a:spcPts val="0"/>
              </a:spcBef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2pPr>
            <a:lvl3pPr>
              <a:spcBef>
                <a:spcPts val="0"/>
              </a:spcBef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3pPr>
            <a:lvl4pPr>
              <a:spcBef>
                <a:spcPts val="0"/>
              </a:spcBef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4pPr>
            <a:lvl5pPr>
              <a:spcBef>
                <a:spcPts val="0"/>
              </a:spcBef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5pPr>
          </a:lstStyle>
          <a:p>
            <a:r>
              <a:t>Subtítulo de la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8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03250" y="2124251"/>
            <a:ext cx="10985500" cy="4128008"/>
          </a:xfrm>
          <a:prstGeom prst="rect">
            <a:avLst/>
          </a:prstGeom>
        </p:spPr>
        <p:txBody>
          <a:bodyPr anchor="t"/>
          <a:lstStyle>
            <a:lvl1pPr marL="304800" indent="-304800" defTabSz="1219168">
              <a:lnSpc>
                <a:spcPct val="90000"/>
              </a:lnSpc>
              <a:spcBef>
                <a:spcPts val="2200"/>
              </a:spcBef>
              <a:buSzPct val="123000"/>
              <a:defRPr>
                <a:solidFill>
                  <a:srgbClr val="595959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Texto de viñeta de la diapositiva</a:t>
            </a:r>
          </a:p>
        </p:txBody>
      </p:sp>
      <p:sp>
        <p:nvSpPr>
          <p:cNvPr id="1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97574" y="6540500"/>
            <a:ext cx="190603" cy="187301"/>
          </a:xfrm>
          <a:prstGeom prst="rect">
            <a:avLst/>
          </a:prstGeom>
        </p:spPr>
        <p:txBody>
          <a:bodyPr anchor="b"/>
          <a:lstStyle>
            <a:lvl1pPr defTabSz="292100">
              <a:defRPr sz="9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ítulo de la diapositiva"/>
          <p:cNvSpPr txBox="1">
            <a:spLocks noGrp="1"/>
          </p:cNvSpPr>
          <p:nvPr>
            <p:ph type="title" hasCustomPrompt="1"/>
          </p:nvPr>
        </p:nvSpPr>
        <p:spPr>
          <a:xfrm>
            <a:off x="603250" y="539750"/>
            <a:ext cx="10985500" cy="716582"/>
          </a:xfrm>
          <a:prstGeom prst="rect">
            <a:avLst/>
          </a:prstGeom>
        </p:spPr>
        <p:txBody>
          <a:bodyPr anchor="t"/>
          <a:lstStyle>
            <a:lvl1pPr algn="l" defTabSz="1219168">
              <a:lnSpc>
                <a:spcPct val="80000"/>
              </a:lnSpc>
              <a:defRPr sz="4200" spc="-84">
                <a:solidFill>
                  <a:srgbClr val="252A8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Título de la diapositiva</a:t>
            </a:r>
          </a:p>
        </p:txBody>
      </p:sp>
      <p:sp>
        <p:nvSpPr>
          <p:cNvPr id="13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3250" y="1186480"/>
            <a:ext cx="10985500" cy="467391"/>
          </a:xfrm>
          <a:prstGeom prst="rect">
            <a:avLst/>
          </a:prstGeom>
        </p:spPr>
        <p:txBody>
          <a:bodyPr lIns="22859" tIns="22859" rIns="22859" bIns="22859" anchor="t"/>
          <a:lstStyle>
            <a:lvl1pPr marL="0" indent="0">
              <a:spcBef>
                <a:spcPts val="0"/>
              </a:spcBef>
              <a:buSzTx/>
              <a:buNone/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  <a:lvl2pPr>
              <a:spcBef>
                <a:spcPts val="0"/>
              </a:spcBef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2pPr>
            <a:lvl3pPr>
              <a:spcBef>
                <a:spcPts val="0"/>
              </a:spcBef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3pPr>
            <a:lvl4pPr>
              <a:spcBef>
                <a:spcPts val="0"/>
              </a:spcBef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4pPr>
            <a:lvl5pPr>
              <a:spcBef>
                <a:spcPts val="0"/>
              </a:spcBef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5pPr>
          </a:lstStyle>
          <a:p>
            <a:r>
              <a:t>Subtítulo de la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8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03250" y="2124251"/>
            <a:ext cx="10985500" cy="4128008"/>
          </a:xfrm>
          <a:prstGeom prst="rect">
            <a:avLst/>
          </a:prstGeom>
        </p:spPr>
        <p:txBody>
          <a:bodyPr anchor="t"/>
          <a:lstStyle>
            <a:lvl1pPr marL="304800" indent="-304800" defTabSz="1219168">
              <a:lnSpc>
                <a:spcPct val="90000"/>
              </a:lnSpc>
              <a:spcBef>
                <a:spcPts val="2200"/>
              </a:spcBef>
              <a:buSzPct val="123000"/>
              <a:defRPr>
                <a:solidFill>
                  <a:srgbClr val="595959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Texto de viñeta de la diapositiva</a:t>
            </a:r>
          </a:p>
        </p:txBody>
      </p:sp>
      <p:sp>
        <p:nvSpPr>
          <p:cNvPr id="1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97557" y="6537299"/>
            <a:ext cx="190638" cy="190501"/>
          </a:xfrm>
          <a:prstGeom prst="rect">
            <a:avLst/>
          </a:prstGeom>
        </p:spPr>
        <p:txBody>
          <a:bodyPr anchor="b"/>
          <a:lstStyle>
            <a:lvl1pPr defTabSz="292100">
              <a:defRPr sz="900"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ítulo de la diapositiva"/>
          <p:cNvSpPr txBox="1">
            <a:spLocks noGrp="1"/>
          </p:cNvSpPr>
          <p:nvPr>
            <p:ph type="title" hasCustomPrompt="1"/>
          </p:nvPr>
        </p:nvSpPr>
        <p:spPr>
          <a:xfrm>
            <a:off x="603250" y="539750"/>
            <a:ext cx="10985500" cy="717475"/>
          </a:xfrm>
          <a:prstGeom prst="rect">
            <a:avLst/>
          </a:prstGeom>
        </p:spPr>
        <p:txBody>
          <a:bodyPr anchor="t"/>
          <a:lstStyle>
            <a:lvl1pPr algn="l" defTabSz="1219168">
              <a:lnSpc>
                <a:spcPct val="80000"/>
              </a:lnSpc>
              <a:defRPr sz="4200" b="1" spc="-84">
                <a:solidFill>
                  <a:srgbClr val="252A83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Título de la diapositiva</a:t>
            </a:r>
          </a:p>
        </p:txBody>
      </p:sp>
      <p:sp>
        <p:nvSpPr>
          <p:cNvPr id="14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3250" y="1186480"/>
            <a:ext cx="10985500" cy="467391"/>
          </a:xfrm>
          <a:prstGeom prst="rect">
            <a:avLst/>
          </a:prstGeom>
        </p:spPr>
        <p:txBody>
          <a:bodyPr lIns="22859" tIns="22859" rIns="22859" bIns="22859" anchor="t"/>
          <a:lstStyle>
            <a:lvl1pPr marL="0" indent="0">
              <a:spcBef>
                <a:spcPts val="0"/>
              </a:spcBef>
              <a:buSzTx/>
              <a:buNone/>
              <a:defRPr sz="2600" b="1">
                <a:solidFill>
                  <a:srgbClr val="FFFFFF"/>
                </a:solidFill>
              </a:defRPr>
            </a:lvl1pPr>
            <a:lvl2pPr marL="939800" indent="-330200">
              <a:spcBef>
                <a:spcPts val="0"/>
              </a:spcBef>
              <a:buSzPct val="123000"/>
              <a:defRPr sz="2600" b="1">
                <a:solidFill>
                  <a:srgbClr val="FFFFFF"/>
                </a:solidFill>
              </a:defRPr>
            </a:lvl2pPr>
            <a:lvl3pPr marL="1549400" indent="-330200">
              <a:spcBef>
                <a:spcPts val="0"/>
              </a:spcBef>
              <a:buSzPct val="123000"/>
              <a:defRPr sz="2600" b="1">
                <a:solidFill>
                  <a:srgbClr val="FFFFFF"/>
                </a:solidFill>
              </a:defRPr>
            </a:lvl3pPr>
            <a:lvl4pPr marL="2159000" indent="-330200">
              <a:spcBef>
                <a:spcPts val="0"/>
              </a:spcBef>
              <a:buSzPct val="123000"/>
              <a:defRPr sz="2600" b="1">
                <a:solidFill>
                  <a:srgbClr val="FFFFFF"/>
                </a:solidFill>
              </a:defRPr>
            </a:lvl4pPr>
            <a:lvl5pPr marL="2768600" indent="-330200">
              <a:spcBef>
                <a:spcPts val="0"/>
              </a:spcBef>
              <a:buSzPct val="123000"/>
              <a:defRPr sz="2600" b="1">
                <a:solidFill>
                  <a:srgbClr val="FFFFFF"/>
                </a:solidFill>
              </a:defRPr>
            </a:lvl5pPr>
          </a:lstStyle>
          <a:p>
            <a:r>
              <a:t>Subtítulo de la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97557" y="6537299"/>
            <a:ext cx="190637" cy="190501"/>
          </a:xfrm>
          <a:prstGeom prst="rect">
            <a:avLst/>
          </a:prstGeom>
        </p:spPr>
        <p:txBody>
          <a:bodyPr anchor="b"/>
          <a:lstStyle>
            <a:lvl1pPr defTabSz="292100">
              <a:defRPr sz="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0125" y="748297"/>
            <a:ext cx="10985501" cy="716582"/>
          </a:xfrm>
          <a:prstGeom prst="rect">
            <a:avLst/>
          </a:prstGeom>
        </p:spPr>
        <p:txBody>
          <a:bodyPr lIns="67733" tIns="67733" rIns="67733" bIns="67733" anchor="t"/>
          <a:lstStyle>
            <a:lvl1pPr algn="l" defTabSz="1219169">
              <a:lnSpc>
                <a:spcPct val="80000"/>
              </a:lnSpc>
              <a:defRPr sz="4200" spc="-84">
                <a:solidFill>
                  <a:srgbClr val="252A83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Slide title</a:t>
            </a:r>
          </a:p>
        </p:txBody>
      </p:sp>
      <p:sp>
        <p:nvSpPr>
          <p:cNvPr id="15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0125" y="1464878"/>
            <a:ext cx="10985501" cy="467392"/>
          </a:xfrm>
          <a:prstGeom prst="rect">
            <a:avLst/>
          </a:prstGeom>
        </p:spPr>
        <p:txBody>
          <a:bodyPr lIns="60958" tIns="60958" rIns="60958" bIns="60958" anchor="t"/>
          <a:lstStyle>
            <a:lvl1pPr marL="0" indent="0" defTabSz="412750">
              <a:spcBef>
                <a:spcPts val="400"/>
              </a:spcBef>
              <a:buSzTx/>
              <a:buNone/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  <a:lvl2pPr marL="558800" indent="-330200" defTabSz="412750">
              <a:spcBef>
                <a:spcPts val="400"/>
              </a:spcBef>
              <a:buSzPct val="123000"/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2pPr>
            <a:lvl3pPr marL="787400" indent="-330200" defTabSz="412750">
              <a:spcBef>
                <a:spcPts val="400"/>
              </a:spcBef>
              <a:buSzPct val="123000"/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3pPr>
            <a:lvl4pPr marL="1016000" indent="-330200" defTabSz="412750">
              <a:spcBef>
                <a:spcPts val="400"/>
              </a:spcBef>
              <a:buSzPct val="123000"/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4pPr>
            <a:lvl5pPr marL="1244600" indent="-330200" defTabSz="412750">
              <a:spcBef>
                <a:spcPts val="400"/>
              </a:spcBef>
              <a:buSzPct val="123000"/>
              <a:defRPr sz="26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57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03250" y="2124251"/>
            <a:ext cx="10985501" cy="4128008"/>
          </a:xfrm>
          <a:prstGeom prst="rect">
            <a:avLst/>
          </a:prstGeom>
        </p:spPr>
        <p:txBody>
          <a:bodyPr lIns="67733" tIns="67733" rIns="67733" bIns="67733" anchor="t"/>
          <a:lstStyle>
            <a:lvl1pPr marL="304800" indent="-304800" defTabSz="1219169">
              <a:spcBef>
                <a:spcPts val="400"/>
              </a:spcBef>
              <a:buSzPct val="123000"/>
              <a:defRPr>
                <a:solidFill>
                  <a:srgbClr val="252A83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Slide bullet point text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62303" y="6468177"/>
            <a:ext cx="261147" cy="259623"/>
          </a:xfrm>
          <a:prstGeom prst="rect">
            <a:avLst/>
          </a:prstGeom>
        </p:spPr>
        <p:txBody>
          <a:bodyPr lIns="67733" tIns="67733" rIns="67733" bIns="67733" anchor="b"/>
          <a:lstStyle>
            <a:lvl1pPr defTabSz="292100">
              <a:defRPr sz="800"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889000" y="2266950"/>
            <a:ext cx="10414000" cy="23241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mage"/>
          <p:cNvSpPr>
            <a:spLocks noGrp="1"/>
          </p:cNvSpPr>
          <p:nvPr>
            <p:ph type="pic" idx="21"/>
          </p:nvPr>
        </p:nvSpPr>
        <p:spPr>
          <a:xfrm>
            <a:off x="3975100" y="552450"/>
            <a:ext cx="8629651" cy="575310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825500" y="476250"/>
            <a:ext cx="5111750" cy="2774950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Title Text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25500" y="3263900"/>
            <a:ext cx="5111750" cy="286385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0" algn="ctr">
              <a:spcBef>
                <a:spcPts val="0"/>
              </a:spcBef>
              <a:buSzTx/>
              <a:buNone/>
              <a:defRPr sz="2600"/>
            </a:lvl2pPr>
            <a:lvl3pPr marL="0" indent="0" algn="ctr">
              <a:spcBef>
                <a:spcPts val="0"/>
              </a:spcBef>
              <a:buSzTx/>
              <a:buNone/>
              <a:defRPr sz="2600"/>
            </a:lvl3pPr>
            <a:lvl4pPr marL="0" indent="0" algn="ctr">
              <a:spcBef>
                <a:spcPts val="0"/>
              </a:spcBef>
              <a:buSzTx/>
              <a:buNone/>
              <a:defRPr sz="2600"/>
            </a:lvl4pPr>
            <a:lvl5pPr marL="0" indent="0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Image"/>
          <p:cNvSpPr>
            <a:spLocks noGrp="1"/>
          </p:cNvSpPr>
          <p:nvPr>
            <p:ph type="pic" sz="half" idx="21"/>
          </p:nvPr>
        </p:nvSpPr>
        <p:spPr>
          <a:xfrm>
            <a:off x="5480050" y="1574800"/>
            <a:ext cx="6972300" cy="464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44550" y="1574800"/>
            <a:ext cx="5111750" cy="4648200"/>
          </a:xfrm>
          <a:prstGeom prst="rect">
            <a:avLst/>
          </a:prstGeom>
        </p:spPr>
        <p:txBody>
          <a:bodyPr/>
          <a:lstStyle>
            <a:lvl1pPr marL="264693" indent="-264693">
              <a:spcBef>
                <a:spcPts val="2200"/>
              </a:spcBef>
              <a:defRPr sz="1800"/>
            </a:lvl1pPr>
            <a:lvl2pPr marL="823494" indent="-264694">
              <a:spcBef>
                <a:spcPts val="2200"/>
              </a:spcBef>
              <a:defRPr sz="1800"/>
            </a:lvl2pPr>
            <a:lvl3pPr marL="1382294" indent="-264694">
              <a:spcBef>
                <a:spcPts val="2200"/>
              </a:spcBef>
              <a:defRPr sz="1800"/>
            </a:lvl3pPr>
            <a:lvl4pPr marL="1941093" indent="-264693">
              <a:spcBef>
                <a:spcPts val="2200"/>
              </a:spcBef>
              <a:defRPr sz="1800"/>
            </a:lvl4pPr>
            <a:lvl5pPr marL="2499893" indent="-264693">
              <a:spcBef>
                <a:spcPts val="2200"/>
              </a:spcBef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Body Level One…"/>
          <p:cNvSpPr txBox="1">
            <a:spLocks noGrp="1"/>
          </p:cNvSpPr>
          <p:nvPr>
            <p:ph type="body" idx="1"/>
          </p:nvPr>
        </p:nvSpPr>
        <p:spPr>
          <a:xfrm>
            <a:off x="844550" y="889000"/>
            <a:ext cx="10502900" cy="50800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Image"/>
          <p:cNvSpPr>
            <a:spLocks noGrp="1"/>
          </p:cNvSpPr>
          <p:nvPr>
            <p:ph type="pic" sz="quarter" idx="21"/>
          </p:nvPr>
        </p:nvSpPr>
        <p:spPr>
          <a:xfrm>
            <a:off x="7840670" y="3517900"/>
            <a:ext cx="4198340" cy="280035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5" name="Image"/>
          <p:cNvSpPr>
            <a:spLocks noGrp="1"/>
          </p:cNvSpPr>
          <p:nvPr>
            <p:ph type="pic" sz="quarter" idx="22"/>
          </p:nvPr>
        </p:nvSpPr>
        <p:spPr>
          <a:xfrm>
            <a:off x="7645400" y="565150"/>
            <a:ext cx="4165600" cy="2777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6" name="Image"/>
          <p:cNvSpPr>
            <a:spLocks noGrp="1"/>
          </p:cNvSpPr>
          <p:nvPr>
            <p:ph type="pic" idx="23"/>
          </p:nvPr>
        </p:nvSpPr>
        <p:spPr>
          <a:xfrm>
            <a:off x="-152400" y="565150"/>
            <a:ext cx="8601075" cy="573405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93800" y="4476750"/>
            <a:ext cx="9810750" cy="29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1600" i="1"/>
            </a:lvl1pPr>
            <a:lvl2pPr marL="830384" indent="-195384" algn="ctr">
              <a:spcBef>
                <a:spcPts val="0"/>
              </a:spcBef>
              <a:defRPr sz="1600" i="1"/>
            </a:lvl2pPr>
            <a:lvl3pPr marL="1465384" indent="-195384" algn="ctr">
              <a:spcBef>
                <a:spcPts val="0"/>
              </a:spcBef>
              <a:defRPr sz="1600" i="1"/>
            </a:lvl3pPr>
            <a:lvl4pPr marL="2100384" indent="-195384" algn="ctr">
              <a:spcBef>
                <a:spcPts val="0"/>
              </a:spcBef>
              <a:defRPr sz="1600" i="1"/>
            </a:lvl4pPr>
            <a:lvl5pPr marL="2735384" indent="-195384" algn="ctr">
              <a:spcBef>
                <a:spcPts val="0"/>
              </a:spcBef>
              <a:defRPr sz="1600" i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“Escribir una cita aquí”"/>
          <p:cNvSpPr txBox="1">
            <a:spLocks noGrp="1"/>
          </p:cNvSpPr>
          <p:nvPr>
            <p:ph type="body" sz="quarter" idx="21"/>
          </p:nvPr>
        </p:nvSpPr>
        <p:spPr>
          <a:xfrm>
            <a:off x="1193800" y="3038475"/>
            <a:ext cx="9810750" cy="41275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44550" y="177800"/>
            <a:ext cx="10502900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44550" y="1574800"/>
            <a:ext cx="105029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76340" y="6540500"/>
            <a:ext cx="232970" cy="236880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>
            <a:spAutoFit/>
          </a:bodyPr>
          <a:lstStyle>
            <a:lvl1pPr>
              <a:defRPr sz="1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317500" marR="0" indent="-317500" algn="l" defTabSz="412750" rtl="0" latinLnBrk="0">
        <a:lnSpc>
          <a:spcPct val="100000"/>
        </a:lnSpc>
        <a:spcBef>
          <a:spcPts val="290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952500" marR="0" indent="-317500" algn="l" defTabSz="412750" rtl="0" latinLnBrk="0">
        <a:lnSpc>
          <a:spcPct val="100000"/>
        </a:lnSpc>
        <a:spcBef>
          <a:spcPts val="290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587500" marR="0" indent="-317500" algn="l" defTabSz="412750" rtl="0" latinLnBrk="0">
        <a:lnSpc>
          <a:spcPct val="100000"/>
        </a:lnSpc>
        <a:spcBef>
          <a:spcPts val="290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222500" marR="0" indent="-317500" algn="l" defTabSz="412750" rtl="0" latinLnBrk="0">
        <a:lnSpc>
          <a:spcPct val="100000"/>
        </a:lnSpc>
        <a:spcBef>
          <a:spcPts val="290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2857500" marR="0" indent="-317500" algn="l" defTabSz="412750" rtl="0" latinLnBrk="0">
        <a:lnSpc>
          <a:spcPct val="100000"/>
        </a:lnSpc>
        <a:spcBef>
          <a:spcPts val="290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468077" marR="0" indent="-293077" algn="l" defTabSz="412750" rtl="0" latinLnBrk="0">
        <a:lnSpc>
          <a:spcPct val="100000"/>
        </a:lnSpc>
        <a:spcBef>
          <a:spcPts val="290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103077" marR="0" indent="-293077" algn="l" defTabSz="412750" rtl="0" latinLnBrk="0">
        <a:lnSpc>
          <a:spcPct val="100000"/>
        </a:lnSpc>
        <a:spcBef>
          <a:spcPts val="290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738077" marR="0" indent="-293077" algn="l" defTabSz="412750" rtl="0" latinLnBrk="0">
        <a:lnSpc>
          <a:spcPct val="100000"/>
        </a:lnSpc>
        <a:spcBef>
          <a:spcPts val="290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373077" marR="0" indent="-293077" algn="l" defTabSz="412750" rtl="0" latinLnBrk="0">
        <a:lnSpc>
          <a:spcPct val="100000"/>
        </a:lnSpc>
        <a:spcBef>
          <a:spcPts val="290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4" Type="http://schemas.openxmlformats.org/officeDocument/2006/relationships/hyperlink" Target="http://www.klepsydra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arxiv.org/abs/1803.02192" TargetMode="Externa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iafastro.directory/iac/paper/id/67964/summary/" TargetMode="Externa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6.xml"/><Relationship Id="rId4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pablo.ghiglino@klepsydra.com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5" Type="http://schemas.openxmlformats.org/officeDocument/2006/relationships/hyperlink" Target="http://linkedin.com/company/klepsydra-technologies" TargetMode="External"/><Relationship Id="rId4" Type="http://schemas.openxmlformats.org/officeDocument/2006/relationships/hyperlink" Target="http://www.klepsydra.co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A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age" descr="Image"/>
          <p:cNvPicPr>
            <a:picLocks noChangeAspect="1"/>
          </p:cNvPicPr>
          <p:nvPr/>
        </p:nvPicPr>
        <p:blipFill>
          <a:blip r:embed="rId2">
            <a:alphaModFix amt="33340"/>
          </a:blip>
          <a:srcRect b="20409"/>
          <a:stretch>
            <a:fillRect/>
          </a:stretch>
        </p:blipFill>
        <p:spPr>
          <a:xfrm>
            <a:off x="1913" y="-2"/>
            <a:ext cx="12188312" cy="6858002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AI/ML Inference Engine Software for High-Reliability applications on Space Qualifiable Hardware…"/>
          <p:cNvSpPr txBox="1"/>
          <p:nvPr/>
        </p:nvSpPr>
        <p:spPr>
          <a:xfrm>
            <a:off x="1686014" y="1683605"/>
            <a:ext cx="10161098" cy="22367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algn="l" defTabSz="457200">
              <a:lnSpc>
                <a:spcPct val="120000"/>
              </a:lnSpc>
              <a:spcBef>
                <a:spcPts val="500"/>
              </a:spcBef>
              <a:defRPr sz="3000" b="1" cap="all">
                <a:solidFill>
                  <a:srgbClr val="FFFFFF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rPr dirty="0"/>
              <a:t>AI/ML Inference Engine Software for High-Reliability applications on Space Qualifiable Hardware</a:t>
            </a:r>
          </a:p>
          <a:p>
            <a:pPr algn="l" defTabSz="457200">
              <a:lnSpc>
                <a:spcPct val="120000"/>
              </a:lnSpc>
              <a:spcBef>
                <a:spcPts val="500"/>
              </a:spcBef>
              <a:defRPr sz="3000" b="1" cap="all">
                <a:solidFill>
                  <a:srgbClr val="FFFFFF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rPr lang="en-GB" dirty="0"/>
              <a:t>23</a:t>
            </a:r>
            <a:r>
              <a:rPr dirty="0"/>
              <a:t>.0</a:t>
            </a:r>
            <a:r>
              <a:rPr lang="en-GB" dirty="0"/>
              <a:t>5</a:t>
            </a:r>
            <a:r>
              <a:rPr dirty="0"/>
              <a:t>.2024</a:t>
            </a:r>
          </a:p>
        </p:txBody>
      </p:sp>
      <p:sp>
        <p:nvSpPr>
          <p:cNvPr id="169" name="Line"/>
          <p:cNvSpPr/>
          <p:nvPr/>
        </p:nvSpPr>
        <p:spPr>
          <a:xfrm>
            <a:off x="1673496" y="4027848"/>
            <a:ext cx="2813552" cy="3"/>
          </a:xfrm>
          <a:prstGeom prst="line">
            <a:avLst/>
          </a:prstGeom>
          <a:ln w="88900">
            <a:solidFill>
              <a:srgbClr val="078CB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170" name="klepsydraNEWLOGOwhite.png" descr="klepsydraNEWLOGO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07" y="264898"/>
            <a:ext cx="2481206" cy="449391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pablo.ghiglino@klepsydra.com…"/>
          <p:cNvSpPr txBox="1"/>
          <p:nvPr/>
        </p:nvSpPr>
        <p:spPr>
          <a:xfrm>
            <a:off x="7682387" y="5912351"/>
            <a:ext cx="4248966" cy="673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algn="r" defTabSz="457200">
              <a:spcBef>
                <a:spcPts val="500"/>
              </a:spcBef>
              <a:defRPr sz="2000"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t>pablo.ghiglino@klepsydra.com</a:t>
            </a:r>
          </a:p>
          <a:p>
            <a:pPr algn="r" defTabSz="457200">
              <a:spcBef>
                <a:spcPts val="500"/>
              </a:spcBef>
              <a:defRPr sz="2000" b="1" u="sng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/>
              </a:rPr>
              <a:t>www.klepsydra.com</a:t>
            </a:r>
          </a:p>
        </p:txBody>
      </p:sp>
      <p:sp>
        <p:nvSpPr>
          <p:cNvPr id="172" name="EDHPC 2023"/>
          <p:cNvSpPr txBox="1"/>
          <p:nvPr/>
        </p:nvSpPr>
        <p:spPr>
          <a:xfrm>
            <a:off x="1645654" y="4159751"/>
            <a:ext cx="4248967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l" defTabSz="457200">
              <a:spcBef>
                <a:spcPts val="500"/>
              </a:spcBef>
              <a:defRPr sz="2000"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rPr lang="en-GB" dirty="0"/>
              <a:t>DASIA</a:t>
            </a:r>
            <a:r>
              <a:rPr dirty="0"/>
              <a:t> 2024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Overview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085060">
              <a:defRPr sz="3738" spc="-116"/>
            </a:lvl1pPr>
          </a:lstStyle>
          <a:p>
            <a:r>
              <a:t>ARM64 on Linux Support</a:t>
            </a:r>
          </a:p>
        </p:txBody>
      </p:sp>
      <p:sp>
        <p:nvSpPr>
          <p:cNvPr id="419" name="How does Klepsydra help you with AI@Edge?…"/>
          <p:cNvSpPr txBox="1">
            <a:spLocks noGrp="1"/>
          </p:cNvSpPr>
          <p:nvPr>
            <p:ph type="body" sz="half" idx="1"/>
          </p:nvPr>
        </p:nvSpPr>
        <p:spPr>
          <a:xfrm>
            <a:off x="603250" y="2124251"/>
            <a:ext cx="5641660" cy="4128008"/>
          </a:xfrm>
          <a:prstGeom prst="rect">
            <a:avLst/>
          </a:prstGeom>
        </p:spPr>
        <p:txBody>
          <a:bodyPr lIns="67733" tIns="67733" rIns="67733" bIns="67733"/>
          <a:lstStyle/>
          <a:p>
            <a:pPr marL="304800" indent="-304800" defTabSz="1219169">
              <a:lnSpc>
                <a:spcPct val="90000"/>
              </a:lnSpc>
              <a:spcBef>
                <a:spcPts val="800"/>
              </a:spcBef>
              <a:buSzPct val="123000"/>
              <a:buChar char="•"/>
              <a:defRPr sz="2400">
                <a:solidFill>
                  <a:srgbClr val="252A83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Based on the paper: “Lunar Crater Identification via Deep Learning” (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https://arxiv.org/abs/1803.02192</a:t>
            </a:r>
            <a:r>
              <a:t>)</a:t>
            </a:r>
          </a:p>
          <a:p>
            <a:pPr marL="304800" indent="-304800" defTabSz="1219169">
              <a:lnSpc>
                <a:spcPct val="90000"/>
              </a:lnSpc>
              <a:spcBef>
                <a:spcPts val="800"/>
              </a:spcBef>
              <a:buSzPct val="123000"/>
              <a:buChar char="•"/>
              <a:defRPr sz="2400">
                <a:solidFill>
                  <a:srgbClr val="252A83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It detects craters and their position to perform relative navigation using a single Deep Neural Network for object detection</a:t>
            </a:r>
          </a:p>
          <a:p>
            <a:pPr marL="304800" indent="-304800" defTabSz="1219169">
              <a:lnSpc>
                <a:spcPct val="90000"/>
              </a:lnSpc>
              <a:spcBef>
                <a:spcPts val="800"/>
              </a:spcBef>
              <a:buSzPct val="123000"/>
              <a:buChar char="•"/>
              <a:defRPr sz="2400">
                <a:solidFill>
                  <a:srgbClr val="252A83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Performance in the RPI3B+: Latency 12s</a:t>
            </a:r>
          </a:p>
        </p:txBody>
      </p:sp>
      <p:pic>
        <p:nvPicPr>
          <p:cNvPr id="420" name="Picture 1" descr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1879" y="2648850"/>
            <a:ext cx="4334935" cy="2167468"/>
          </a:xfrm>
          <a:prstGeom prst="rect">
            <a:avLst/>
          </a:prstGeom>
          <a:ln w="12700">
            <a:miter lim="400000"/>
          </a:ln>
        </p:spPr>
      </p:pic>
      <p:sp>
        <p:nvSpPr>
          <p:cNvPr id="421" name="TextBox 2"/>
          <p:cNvSpPr txBox="1"/>
          <p:nvPr/>
        </p:nvSpPr>
        <p:spPr>
          <a:xfrm>
            <a:off x="6558292" y="5028943"/>
            <a:ext cx="5162127" cy="440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7733" tIns="67733" rIns="67733" bIns="67733" anchor="ctr">
            <a:spAutoFit/>
          </a:bodyPr>
          <a:lstStyle>
            <a:lvl1pPr defTabSz="3251117">
              <a:defRPr sz="20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Relative navigation running the RPI3B+</a:t>
            </a:r>
          </a:p>
        </p:txBody>
      </p:sp>
      <p:sp>
        <p:nvSpPr>
          <p:cNvPr id="422" name="Klepsydra - Your Next Step to deploy Intelligent Systems to the edge"/>
          <p:cNvSpPr txBox="1"/>
          <p:nvPr/>
        </p:nvSpPr>
        <p:spPr>
          <a:xfrm>
            <a:off x="600125" y="1464878"/>
            <a:ext cx="10985501" cy="4986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8" tIns="60958" rIns="60958" bIns="60958">
            <a:normAutofit/>
          </a:bodyPr>
          <a:lstStyle>
            <a:lvl1pPr algn="l" defTabSz="957578">
              <a:lnSpc>
                <a:spcPct val="80000"/>
              </a:lnSpc>
              <a:spcBef>
                <a:spcPts val="400"/>
              </a:spcBef>
              <a:defRPr sz="24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Algorithm 1: Relative navigation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Overview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085060">
              <a:defRPr sz="3738" spc="-116"/>
            </a:lvl1pPr>
          </a:lstStyle>
          <a:p>
            <a:r>
              <a:t>ARM64 on Linux Support</a:t>
            </a:r>
          </a:p>
        </p:txBody>
      </p:sp>
      <p:sp>
        <p:nvSpPr>
          <p:cNvPr id="425" name="How does Klepsydra help you with AI@Edge?…"/>
          <p:cNvSpPr txBox="1">
            <a:spLocks noGrp="1"/>
          </p:cNvSpPr>
          <p:nvPr>
            <p:ph type="body" sz="half" idx="1"/>
          </p:nvPr>
        </p:nvSpPr>
        <p:spPr>
          <a:xfrm>
            <a:off x="603250" y="2124251"/>
            <a:ext cx="5641660" cy="4128008"/>
          </a:xfrm>
          <a:prstGeom prst="rect">
            <a:avLst/>
          </a:prstGeom>
        </p:spPr>
        <p:txBody>
          <a:bodyPr lIns="67733" tIns="67733" rIns="67733" bIns="67733"/>
          <a:lstStyle/>
          <a:p>
            <a:pPr marL="285750" indent="-285750" defTabSz="1219169">
              <a:lnSpc>
                <a:spcPct val="90000"/>
              </a:lnSpc>
              <a:spcBef>
                <a:spcPts val="800"/>
              </a:spcBef>
              <a:buSzPct val="123000"/>
              <a:buChar char="•"/>
              <a:defRPr sz="2000">
                <a:solidFill>
                  <a:srgbClr val="252A83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Based on the paper: “KAMnet – A Deep Learning Approach to Optical Navigation for a Dawn-Dusk Earth Observation Mission” (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https://iafastro.directory/iac/paper/id/67964/summary/</a:t>
            </a:r>
            <a:r>
              <a:t>)</a:t>
            </a:r>
          </a:p>
          <a:p>
            <a:pPr marL="285750" indent="-285750" defTabSz="1219169">
              <a:lnSpc>
                <a:spcPct val="90000"/>
              </a:lnSpc>
              <a:spcBef>
                <a:spcPts val="800"/>
              </a:spcBef>
              <a:buSzPct val="123000"/>
              <a:buChar char="•"/>
              <a:defRPr sz="2000">
                <a:solidFill>
                  <a:srgbClr val="252A83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It is based on a single DNN that calculates position and attitude with respect to the target object.</a:t>
            </a:r>
          </a:p>
          <a:p>
            <a:pPr marL="285750" indent="-285750" defTabSz="1219169">
              <a:lnSpc>
                <a:spcPct val="90000"/>
              </a:lnSpc>
              <a:spcBef>
                <a:spcPts val="800"/>
              </a:spcBef>
              <a:buSzPct val="123000"/>
              <a:buChar char="•"/>
              <a:defRPr sz="2000">
                <a:solidFill>
                  <a:srgbClr val="252A83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Performance in the RPI3B+: Latency 3s</a:t>
            </a:r>
          </a:p>
        </p:txBody>
      </p:sp>
      <p:sp>
        <p:nvSpPr>
          <p:cNvPr id="426" name="TextBox 2"/>
          <p:cNvSpPr txBox="1"/>
          <p:nvPr/>
        </p:nvSpPr>
        <p:spPr>
          <a:xfrm>
            <a:off x="6500884" y="5889568"/>
            <a:ext cx="5276935" cy="440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7733" tIns="67733" rIns="67733" bIns="67733" anchor="ctr">
            <a:spAutoFit/>
          </a:bodyPr>
          <a:lstStyle>
            <a:lvl1pPr defTabSz="3251117">
              <a:defRPr sz="20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Absolute navigation running the RPI3B+</a:t>
            </a:r>
          </a:p>
        </p:txBody>
      </p:sp>
      <p:pic>
        <p:nvPicPr>
          <p:cNvPr id="427" name="Picture 3" descr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508" y="2100717"/>
            <a:ext cx="5349688" cy="3609098"/>
          </a:xfrm>
          <a:prstGeom prst="rect">
            <a:avLst/>
          </a:prstGeom>
          <a:ln w="12700">
            <a:miter lim="400000"/>
          </a:ln>
        </p:spPr>
      </p:pic>
      <p:sp>
        <p:nvSpPr>
          <p:cNvPr id="428" name="Klepsydra - Your Next Step to deploy Intelligent Systems to the edge"/>
          <p:cNvSpPr txBox="1"/>
          <p:nvPr/>
        </p:nvSpPr>
        <p:spPr>
          <a:xfrm>
            <a:off x="600125" y="1464878"/>
            <a:ext cx="10985501" cy="4986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8" tIns="60958" rIns="60958" bIns="60958">
            <a:normAutofit/>
          </a:bodyPr>
          <a:lstStyle>
            <a:lvl1pPr algn="l" defTabSz="957578">
              <a:lnSpc>
                <a:spcPct val="80000"/>
              </a:lnSpc>
              <a:spcBef>
                <a:spcPts val="400"/>
              </a:spcBef>
              <a:defRPr sz="24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Algorithm 2: Absolute navigation and attitude determination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Overview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1085060">
              <a:defRPr sz="3738" spc="-116"/>
            </a:lvl1pPr>
          </a:lstStyle>
          <a:p>
            <a:r>
              <a:t>ARM64 on Linux Support</a:t>
            </a:r>
          </a:p>
        </p:txBody>
      </p:sp>
      <p:sp>
        <p:nvSpPr>
          <p:cNvPr id="431" name="How does Klepsydra help you with AI@Edge?…"/>
          <p:cNvSpPr txBox="1">
            <a:spLocks noGrp="1"/>
          </p:cNvSpPr>
          <p:nvPr>
            <p:ph type="body" sz="half" idx="1"/>
          </p:nvPr>
        </p:nvSpPr>
        <p:spPr>
          <a:xfrm>
            <a:off x="603250" y="2124251"/>
            <a:ext cx="5362455" cy="4128008"/>
          </a:xfrm>
          <a:prstGeom prst="rect">
            <a:avLst/>
          </a:prstGeom>
        </p:spPr>
        <p:txBody>
          <a:bodyPr lIns="67733" tIns="67733" rIns="67733" bIns="67733"/>
          <a:lstStyle/>
          <a:p>
            <a:pPr marL="304800" indent="-304800" defTabSz="1219169">
              <a:spcBef>
                <a:spcPts val="800"/>
              </a:spcBef>
              <a:buSzPct val="123000"/>
              <a:buChar char="•"/>
              <a:defRPr sz="2400">
                <a:solidFill>
                  <a:srgbClr val="252A83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Processing performance in the RPI3B+: Latency per tile is 1.5s, i.e., 150s per image</a:t>
            </a:r>
          </a:p>
          <a:p>
            <a:pPr marL="304800" indent="-304800" defTabSz="1219169">
              <a:spcBef>
                <a:spcPts val="800"/>
              </a:spcBef>
              <a:buSzPct val="123000"/>
              <a:buChar char="•"/>
              <a:defRPr sz="2400">
                <a:solidFill>
                  <a:srgbClr val="252A83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This network is based on unet which we have deeply studied in the FPGA and can be improved at least 100x, i.e., it can achieve a 1.5s latency</a:t>
            </a:r>
          </a:p>
        </p:txBody>
      </p:sp>
      <p:sp>
        <p:nvSpPr>
          <p:cNvPr id="432" name="Klepsydra - Your Next Step to deploy Intelligent Systems to the edge"/>
          <p:cNvSpPr txBox="1"/>
          <p:nvPr/>
        </p:nvSpPr>
        <p:spPr>
          <a:xfrm>
            <a:off x="600125" y="1464878"/>
            <a:ext cx="10985501" cy="4986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0958" tIns="60958" rIns="60958" bIns="60958">
            <a:normAutofit/>
          </a:bodyPr>
          <a:lstStyle>
            <a:lvl1pPr algn="l" defTabSz="957578">
              <a:lnSpc>
                <a:spcPct val="80000"/>
              </a:lnSpc>
              <a:spcBef>
                <a:spcPts val="400"/>
              </a:spcBef>
              <a:defRPr sz="240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Algorithm 3: Hazardous Terrain Detection</a:t>
            </a:r>
          </a:p>
        </p:txBody>
      </p:sp>
      <p:pic>
        <p:nvPicPr>
          <p:cNvPr id="433" name="Picture 1" descr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384" y="1487803"/>
            <a:ext cx="4489984" cy="4489984"/>
          </a:xfrm>
          <a:prstGeom prst="rect">
            <a:avLst/>
          </a:prstGeom>
          <a:ln w="12700">
            <a:miter lim="400000"/>
          </a:ln>
        </p:spPr>
      </p:pic>
      <p:sp>
        <p:nvSpPr>
          <p:cNvPr id="434" name="TextBox 2"/>
          <p:cNvSpPr txBox="1"/>
          <p:nvPr/>
        </p:nvSpPr>
        <p:spPr>
          <a:xfrm>
            <a:off x="7423384" y="6000711"/>
            <a:ext cx="4489984" cy="7450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7733" tIns="67733" rIns="67733" bIns="67733" anchor="ctr">
            <a:spAutoFit/>
          </a:bodyPr>
          <a:lstStyle>
            <a:lvl1pPr defTabSz="3251117">
              <a:defRPr sz="2000">
                <a:solidFill>
                  <a:srgbClr val="5E5E5E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Hazardous terrain detection running the RPI3B+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KRONOR CONTRACT"/>
          <p:cNvSpPr txBox="1"/>
          <p:nvPr/>
        </p:nvSpPr>
        <p:spPr>
          <a:xfrm>
            <a:off x="3392452" y="645014"/>
            <a:ext cx="5701732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NIVIDIA GPU SUpport</a:t>
            </a:r>
          </a:p>
        </p:txBody>
      </p:sp>
      <p:sp>
        <p:nvSpPr>
          <p:cNvPr id="437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438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439" name="Image" descr="Image"/>
          <p:cNvPicPr>
            <a:picLocks noChangeAspect="1"/>
          </p:cNvPicPr>
          <p:nvPr/>
        </p:nvPicPr>
        <p:blipFill>
          <a:blip r:embed="rId3"/>
          <a:srcRect l="8813"/>
          <a:stretch>
            <a:fillRect/>
          </a:stretch>
        </p:blipFill>
        <p:spPr>
          <a:xfrm>
            <a:off x="3940292" y="1415302"/>
            <a:ext cx="8058802" cy="4971221"/>
          </a:xfrm>
          <a:prstGeom prst="rect">
            <a:avLst/>
          </a:prstGeom>
          <a:ln w="12700">
            <a:miter lim="400000"/>
          </a:ln>
        </p:spPr>
      </p:pic>
      <p:sp>
        <p:nvSpPr>
          <p:cNvPr id="440" name="Google Shape;87;p5"/>
          <p:cNvSpPr txBox="1"/>
          <p:nvPr/>
        </p:nvSpPr>
        <p:spPr>
          <a:xfrm>
            <a:off x="150755" y="1781540"/>
            <a:ext cx="3416488" cy="44373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500"/>
              </a:spcBef>
              <a:defRPr sz="1600">
                <a:solidFill>
                  <a:srgbClr val="2C2A81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The KRONOR Contract: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ARTES PIONEER Contract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Porting of Klepsydra AI to NVIDIA Tegra TX1.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Applied to AI-based AIS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IOD supported by Spire Global (scheduled for 2024)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Technical implementation currently under patent pending.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Goal is to increase GPU occupancy and therefore increase throughput (prelim results show an increase of 7x with respect to standard CuDNN programming)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PATTERN Contract"/>
          <p:cNvSpPr txBox="1"/>
          <p:nvPr/>
        </p:nvSpPr>
        <p:spPr>
          <a:xfrm>
            <a:off x="2739568" y="645014"/>
            <a:ext cx="6354617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ARM, RISC-V, GR765 SUPPORT ON RTEMS</a:t>
            </a:r>
          </a:p>
        </p:txBody>
      </p:sp>
      <p:sp>
        <p:nvSpPr>
          <p:cNvPr id="450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451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sp>
        <p:nvSpPr>
          <p:cNvPr id="452" name="Google Shape;87;p5"/>
          <p:cNvSpPr txBox="1"/>
          <p:nvPr/>
        </p:nvSpPr>
        <p:spPr>
          <a:xfrm>
            <a:off x="150755" y="2152380"/>
            <a:ext cx="4437697" cy="3695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500"/>
              </a:spcBef>
              <a:defRPr sz="1600">
                <a:solidFill>
                  <a:srgbClr val="2C2A81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The PATTERN Contract: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GSTP Element 2 Project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Porting of Klepsydra to several CPU-only processors: </a:t>
            </a:r>
          </a:p>
          <a:p>
            <a:pPr marL="846665" lvl="1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GR740, GR765 (LEON5/NOEL-V)</a:t>
            </a:r>
          </a:p>
          <a:p>
            <a:pPr marL="846665" lvl="1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RISC-V</a:t>
            </a:r>
          </a:p>
          <a:p>
            <a:pPr marL="846665" lvl="1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ARM Cortex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On RTEMS operating system.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Adoption of Klepsydra SDO to optimise multi-core execution of AI and classical algorithms.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Start in Q4 2023</a:t>
            </a:r>
          </a:p>
        </p:txBody>
      </p:sp>
      <p:pic>
        <p:nvPicPr>
          <p:cNvPr id="45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479" y="1406558"/>
            <a:ext cx="7349754" cy="51873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Klepsydra AI RISC-V Benchmark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pc="-98"/>
            </a:lvl1pPr>
          </a:lstStyle>
          <a:p>
            <a:r>
              <a:rPr dirty="0" err="1"/>
              <a:t>Klepsydra</a:t>
            </a:r>
            <a:r>
              <a:rPr dirty="0"/>
              <a:t> AI </a:t>
            </a:r>
            <a:r>
              <a:rPr lang="en-GB" dirty="0"/>
              <a:t>Benchmarks</a:t>
            </a:r>
            <a:endParaRPr dirty="0"/>
          </a:p>
        </p:txBody>
      </p:sp>
      <p:sp>
        <p:nvSpPr>
          <p:cNvPr id="478" name="CME Quantised"/>
          <p:cNvSpPr txBox="1">
            <a:spLocks noGrp="1"/>
          </p:cNvSpPr>
          <p:nvPr>
            <p:ph type="body" sz="quarter" idx="1"/>
          </p:nvPr>
        </p:nvSpPr>
        <p:spPr>
          <a:xfrm>
            <a:off x="603250" y="1186480"/>
            <a:ext cx="10985500" cy="467391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PATTERN</a:t>
            </a:r>
            <a:r>
              <a:rPr dirty="0"/>
              <a:t> Project: </a:t>
            </a:r>
            <a:r>
              <a:rPr lang="en-GB" dirty="0" err="1"/>
              <a:t>ZedBoard</a:t>
            </a:r>
            <a:r>
              <a:rPr lang="en-GB" dirty="0"/>
              <a:t> on RTEMS</a:t>
            </a:r>
            <a:endParaRPr dirty="0"/>
          </a:p>
        </p:txBody>
      </p:sp>
      <p:sp>
        <p:nvSpPr>
          <p:cNvPr id="482" name="Performance comparison Klepsydra AI / TensorFlowLite (TFL)"/>
          <p:cNvSpPr txBox="1"/>
          <p:nvPr/>
        </p:nvSpPr>
        <p:spPr>
          <a:xfrm>
            <a:off x="665988" y="1763158"/>
            <a:ext cx="10924461" cy="3456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defTabSz="228600">
              <a:lnSpc>
                <a:spcPts val="2500"/>
              </a:lnSpc>
              <a:defRPr>
                <a:solidFill>
                  <a:srgbClr val="301D6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Performance comparison Klepsydra AI / TensorFlowLite (TFL)</a:t>
            </a:r>
          </a:p>
        </p:txBody>
      </p:sp>
      <p:sp>
        <p:nvSpPr>
          <p:cNvPr id="48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5997557" y="6537299"/>
            <a:ext cx="190637" cy="1905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anchor="b"/>
          <a:lstStyle>
            <a:lvl1pPr defTabSz="292100">
              <a:defRPr sz="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rPr/>
              <a:t>15</a:t>
            </a:fld>
            <a:endParaRPr/>
          </a:p>
        </p:txBody>
      </p:sp>
      <p:pic>
        <p:nvPicPr>
          <p:cNvPr id="2" name="Picture 2" descr="Picture 2">
            <a:extLst>
              <a:ext uri="{FF2B5EF4-FFF2-40B4-BE49-F238E27FC236}">
                <a16:creationId xmlns:a16="http://schemas.microsoft.com/office/drawing/2014/main" id="{4E1545F6-B8F8-D4E8-CE62-404FA6B04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9485" y="943924"/>
            <a:ext cx="952500" cy="952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10" descr="Picture 10">
            <a:extLst>
              <a:ext uri="{FF2B5EF4-FFF2-40B4-BE49-F238E27FC236}">
                <a16:creationId xmlns:a16="http://schemas.microsoft.com/office/drawing/2014/main" id="{41DAF4F4-EB6B-931C-807F-8D66AA3C2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6852" y="846439"/>
            <a:ext cx="2016833" cy="1040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37BB47-6C9A-6AFB-1C63-4969879A1F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51" y="2074824"/>
            <a:ext cx="5478791" cy="46529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6FB058-9D49-9BF9-1501-B3FA43CEFB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4313" y="2161684"/>
            <a:ext cx="5478791" cy="4652976"/>
          </a:xfrm>
          <a:prstGeom prst="rect">
            <a:avLst/>
          </a:prstGeom>
        </p:spPr>
      </p:pic>
      <p:pic>
        <p:nvPicPr>
          <p:cNvPr id="1026" name="Picture 2" descr="Computer not starting black glyph icon. Fatal system error. PC crash,  software failure. Broken technology. Laptop problems. Silhouette symbol on  white space. Vector isolated illustration 2631348 Vector Art at Vecteezy">
            <a:extLst>
              <a:ext uri="{FF2B5EF4-FFF2-40B4-BE49-F238E27FC236}">
                <a16:creationId xmlns:a16="http://schemas.microsoft.com/office/drawing/2014/main" id="{0311F707-AD67-43E2-8C49-2CEF0BC484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319" y="4876800"/>
            <a:ext cx="1500648" cy="150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59382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5997557" y="6537299"/>
            <a:ext cx="190637" cy="1905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anchor="b"/>
          <a:lstStyle>
            <a:lvl1pPr defTabSz="292100">
              <a:defRPr sz="900"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fld id="{86CB4B4D-7CA3-9044-876B-883B54F8677D}" type="slidenum">
              <a:t>16</a:t>
            </a:fld>
            <a:endParaRPr/>
          </a:p>
        </p:txBody>
      </p:sp>
      <p:pic>
        <p:nvPicPr>
          <p:cNvPr id="46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940" y="1002448"/>
            <a:ext cx="7788775" cy="5581652"/>
          </a:xfrm>
          <a:prstGeom prst="rect">
            <a:avLst/>
          </a:prstGeom>
          <a:ln w="12700">
            <a:miter lim="400000"/>
          </a:ln>
        </p:spPr>
      </p:pic>
      <p:sp>
        <p:nvSpPr>
          <p:cNvPr id="464" name="Seamless integration between Klepsydra AI and VITIS AI…"/>
          <p:cNvSpPr txBox="1">
            <a:spLocks noGrp="1"/>
          </p:cNvSpPr>
          <p:nvPr>
            <p:ph type="body" sz="half" idx="1"/>
          </p:nvPr>
        </p:nvSpPr>
        <p:spPr>
          <a:xfrm>
            <a:off x="305026" y="1546173"/>
            <a:ext cx="3846152" cy="5023303"/>
          </a:xfrm>
          <a:prstGeom prst="rect">
            <a:avLst/>
          </a:prstGeom>
        </p:spPr>
        <p:txBody>
          <a:bodyPr lIns="25400" tIns="25400" rIns="25400" bIns="25400"/>
          <a:lstStyle/>
          <a:p>
            <a:pPr defTabSz="1219168">
              <a:lnSpc>
                <a:spcPct val="108000"/>
              </a:lnSpc>
              <a:spcBef>
                <a:spcPts val="500"/>
              </a:spcBef>
              <a:defRPr sz="1600">
                <a:solidFill>
                  <a:srgbClr val="232B88"/>
                </a:solidFill>
              </a:defRPr>
            </a:pPr>
            <a:r>
              <a:t>Seamless integration between Klepsydra AI and VITIS AI</a:t>
            </a:r>
          </a:p>
          <a:p>
            <a:pPr marL="304799" indent="-304799" defTabSz="1219168">
              <a:lnSpc>
                <a:spcPct val="108000"/>
              </a:lnSpc>
              <a:spcBef>
                <a:spcPts val="500"/>
              </a:spcBef>
              <a:buSzPct val="123000"/>
              <a:buChar char="•"/>
              <a:defRPr sz="1600">
                <a:solidFill>
                  <a:srgbClr val="232B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Optimisation of the DNN is done using SDO</a:t>
            </a:r>
          </a:p>
          <a:p>
            <a:pPr marL="914400" lvl="1" indent="-304800" defTabSz="1219168">
              <a:lnSpc>
                <a:spcPct val="108000"/>
              </a:lnSpc>
              <a:spcBef>
                <a:spcPts val="500"/>
              </a:spcBef>
              <a:buSzPct val="123000"/>
              <a:defRPr sz="1600">
                <a:solidFill>
                  <a:srgbClr val="232B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Deploys the VITIS AI part to the DPU</a:t>
            </a:r>
          </a:p>
          <a:p>
            <a:pPr marL="914400" lvl="1" indent="-304800" defTabSz="1219168">
              <a:lnSpc>
                <a:spcPct val="108000"/>
              </a:lnSpc>
              <a:spcBef>
                <a:spcPts val="500"/>
              </a:spcBef>
              <a:buSzPct val="123000"/>
              <a:defRPr sz="1600">
                <a:solidFill>
                  <a:srgbClr val="232B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Loads the non-standard parts to the AI part.</a:t>
            </a:r>
          </a:p>
          <a:p>
            <a:pPr marL="914400" lvl="1" indent="-304800" defTabSz="1219168">
              <a:lnSpc>
                <a:spcPct val="108000"/>
              </a:lnSpc>
              <a:spcBef>
                <a:spcPts val="500"/>
              </a:spcBef>
              <a:buSzPct val="123000"/>
              <a:defRPr sz="1600">
                <a:solidFill>
                  <a:srgbClr val="232B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Find the best configuration to optimise RAM, power, latency or throughput.</a:t>
            </a:r>
          </a:p>
          <a:p>
            <a:pPr marL="304799" indent="-304799" defTabSz="1219168">
              <a:lnSpc>
                <a:spcPct val="108000"/>
              </a:lnSpc>
              <a:spcBef>
                <a:spcPts val="500"/>
              </a:spcBef>
              <a:buSzPct val="123000"/>
              <a:buChar char="•"/>
              <a:defRPr sz="1600">
                <a:solidFill>
                  <a:srgbClr val="232B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Klepsydra-in-the-loop performs ‘architectural search’ coupled with Klepsydra SDO to optimise the model for the target hardware.</a:t>
            </a:r>
          </a:p>
        </p:txBody>
      </p:sp>
      <p:sp>
        <p:nvSpPr>
          <p:cNvPr id="465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466" name="klepsydraNEWLOGO_PNG.png" descr="klepsydraNEWLOGO_P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sp>
        <p:nvSpPr>
          <p:cNvPr id="467" name="OPSSAT Project"/>
          <p:cNvSpPr txBox="1"/>
          <p:nvPr/>
        </p:nvSpPr>
        <p:spPr>
          <a:xfrm>
            <a:off x="2739568" y="645014"/>
            <a:ext cx="6354617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XILINX FPGA Support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Hardware Acceleration made easy"/>
          <p:cNvSpPr txBox="1">
            <a:spLocks noGrp="1"/>
          </p:cNvSpPr>
          <p:nvPr>
            <p:ph type="body" sz="quarter" idx="1"/>
          </p:nvPr>
        </p:nvSpPr>
        <p:spPr>
          <a:xfrm>
            <a:off x="603250" y="1186480"/>
            <a:ext cx="10985500" cy="467390"/>
          </a:xfrm>
          <a:prstGeom prst="rect">
            <a:avLst/>
          </a:prstGeom>
        </p:spPr>
        <p:txBody>
          <a:bodyPr/>
          <a:lstStyle/>
          <a:p>
            <a:r>
              <a:t>Hardware Acceleration made easy</a:t>
            </a:r>
          </a:p>
        </p:txBody>
      </p:sp>
      <p:sp>
        <p:nvSpPr>
          <p:cNvPr id="470" name="Allows easy access / integration of FPGA HW acceleration into the Streaming Framework…"/>
          <p:cNvSpPr txBox="1">
            <a:spLocks noGrp="1"/>
          </p:cNvSpPr>
          <p:nvPr>
            <p:ph type="body" idx="21"/>
          </p:nvPr>
        </p:nvSpPr>
        <p:spPr>
          <a:xfrm>
            <a:off x="603250" y="2124251"/>
            <a:ext cx="6947590" cy="412800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ts val="500"/>
              </a:spcBef>
              <a:defRPr>
                <a:solidFill>
                  <a:srgbClr val="232B88"/>
                </a:solidFill>
              </a:defRPr>
            </a:pPr>
            <a:r>
              <a:t>Allows easy access / integration of FPGA HW acceleration into the Streaming Framework</a:t>
            </a:r>
          </a:p>
          <a:p>
            <a:pPr>
              <a:lnSpc>
                <a:spcPct val="120000"/>
              </a:lnSpc>
              <a:spcBef>
                <a:spcPts val="500"/>
              </a:spcBef>
              <a:defRPr>
                <a:solidFill>
                  <a:srgbClr val="232B88"/>
                </a:solidFill>
              </a:defRPr>
            </a:pPr>
            <a:r>
              <a:t>We have also started work to port part of our AI Inference Engine onto FPGAs</a:t>
            </a:r>
          </a:p>
          <a:p>
            <a:pPr marL="914400" lvl="1" indent="-304800" defTabSz="1219168">
              <a:lnSpc>
                <a:spcPct val="120000"/>
              </a:lnSpc>
              <a:spcBef>
                <a:spcPts val="500"/>
              </a:spcBef>
              <a:buSzPct val="123000"/>
              <a:defRPr>
                <a:solidFill>
                  <a:srgbClr val="232B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Approach based on Xilinx VITIS AI tool</a:t>
            </a:r>
          </a:p>
          <a:p>
            <a:pPr>
              <a:lnSpc>
                <a:spcPct val="120000"/>
              </a:lnSpc>
              <a:spcBef>
                <a:spcPts val="500"/>
              </a:spcBef>
              <a:defRPr>
                <a:solidFill>
                  <a:srgbClr val="232B88"/>
                </a:solidFill>
              </a:defRPr>
            </a:pPr>
            <a:r>
              <a:t>Enables dedicated acceleration of some AI functions</a:t>
            </a:r>
          </a:p>
        </p:txBody>
      </p:sp>
      <p:sp>
        <p:nvSpPr>
          <p:cNvPr id="471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5997557" y="6537299"/>
            <a:ext cx="190637" cy="1905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anchor="b"/>
          <a:lstStyle>
            <a:lvl1pPr defTabSz="292100">
              <a:defRPr sz="900"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fld id="{86CB4B4D-7CA3-9044-876B-883B54F8677D}" type="slidenum">
              <a:t>17</a:t>
            </a:fld>
            <a:endParaRPr/>
          </a:p>
        </p:txBody>
      </p:sp>
      <p:pic>
        <p:nvPicPr>
          <p:cNvPr id="472" name="MicrosoftTeams-image.png" descr="MicrosoftTeams-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5274" y="848651"/>
            <a:ext cx="2917268" cy="5900171"/>
          </a:xfrm>
          <a:prstGeom prst="rect">
            <a:avLst/>
          </a:prstGeom>
          <a:ln w="12700">
            <a:miter lim="400000"/>
          </a:ln>
        </p:spPr>
      </p:pic>
      <p:sp>
        <p:nvSpPr>
          <p:cNvPr id="473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474" name="klepsydraNEWLOGO_PNG.png" descr="klepsydraNEWLOGO_P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sp>
        <p:nvSpPr>
          <p:cNvPr id="475" name="OPSSAT Project"/>
          <p:cNvSpPr txBox="1"/>
          <p:nvPr/>
        </p:nvSpPr>
        <p:spPr>
          <a:xfrm>
            <a:off x="2739568" y="645014"/>
            <a:ext cx="6354617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FPGA Connector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Klepsydra AI RISC-V Benchmark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pc="-98"/>
            </a:lvl1pPr>
          </a:lstStyle>
          <a:p>
            <a:r>
              <a:t>Klepsydra AI RISC-V Benchmarks</a:t>
            </a:r>
          </a:p>
        </p:txBody>
      </p:sp>
      <p:sp>
        <p:nvSpPr>
          <p:cNvPr id="478" name="CME Quantised"/>
          <p:cNvSpPr txBox="1">
            <a:spLocks noGrp="1"/>
          </p:cNvSpPr>
          <p:nvPr>
            <p:ph type="body" sz="quarter" idx="1"/>
          </p:nvPr>
        </p:nvSpPr>
        <p:spPr>
          <a:xfrm>
            <a:off x="603250" y="1186480"/>
            <a:ext cx="10985500" cy="467391"/>
          </a:xfrm>
          <a:prstGeom prst="rect">
            <a:avLst/>
          </a:prstGeom>
        </p:spPr>
        <p:txBody>
          <a:bodyPr/>
          <a:lstStyle/>
          <a:p>
            <a:r>
              <a:t>REBECCA Project: CME Quantised</a:t>
            </a:r>
          </a:p>
        </p:txBody>
      </p:sp>
      <p:graphicFrame>
        <p:nvGraphicFramePr>
          <p:cNvPr id="479" name="2D Column Chart"/>
          <p:cNvGraphicFramePr/>
          <p:nvPr/>
        </p:nvGraphicFramePr>
        <p:xfrm>
          <a:off x="700448" y="2195249"/>
          <a:ext cx="3279303" cy="44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80" name="2D Column Chart"/>
          <p:cNvGraphicFramePr/>
          <p:nvPr/>
        </p:nvGraphicFramePr>
        <p:xfrm>
          <a:off x="8519306" y="2195249"/>
          <a:ext cx="3222679" cy="44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81" name="2D Column Chart"/>
          <p:cNvGraphicFramePr/>
          <p:nvPr/>
        </p:nvGraphicFramePr>
        <p:xfrm>
          <a:off x="4694613" y="2195249"/>
          <a:ext cx="3166048" cy="44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82" name="Performance comparison Klepsydra AI / TensorFlowLite (TFL)"/>
          <p:cNvSpPr txBox="1"/>
          <p:nvPr/>
        </p:nvSpPr>
        <p:spPr>
          <a:xfrm>
            <a:off x="665988" y="1763158"/>
            <a:ext cx="10924461" cy="3456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defTabSz="228600">
              <a:lnSpc>
                <a:spcPts val="2500"/>
              </a:lnSpc>
              <a:defRPr>
                <a:solidFill>
                  <a:srgbClr val="301D6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Performance comparison Klepsydra AI / TensorFlowLite (TFL)</a:t>
            </a:r>
          </a:p>
        </p:txBody>
      </p:sp>
      <p:sp>
        <p:nvSpPr>
          <p:cNvPr id="48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5997557" y="6537299"/>
            <a:ext cx="190637" cy="1905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anchor="b"/>
          <a:lstStyle>
            <a:lvl1pPr defTabSz="292100">
              <a:defRPr sz="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t>18</a:t>
            </a:fld>
            <a:endParaRPr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Klepsydra AI RISC-V Benchmark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pc="-98"/>
            </a:lvl1pPr>
          </a:lstStyle>
          <a:p>
            <a:r>
              <a:t>Klepsydra AI RISC-V Benchmarks</a:t>
            </a:r>
          </a:p>
        </p:txBody>
      </p:sp>
      <p:sp>
        <p:nvSpPr>
          <p:cNvPr id="486" name="MobileNetV1"/>
          <p:cNvSpPr txBox="1">
            <a:spLocks noGrp="1"/>
          </p:cNvSpPr>
          <p:nvPr>
            <p:ph type="body" sz="quarter" idx="1"/>
          </p:nvPr>
        </p:nvSpPr>
        <p:spPr>
          <a:xfrm>
            <a:off x="603250" y="1186480"/>
            <a:ext cx="10985500" cy="467391"/>
          </a:xfrm>
          <a:prstGeom prst="rect">
            <a:avLst/>
          </a:prstGeom>
        </p:spPr>
        <p:txBody>
          <a:bodyPr/>
          <a:lstStyle/>
          <a:p>
            <a:r>
              <a:t>REBECCA Project: MobileNetV1</a:t>
            </a:r>
          </a:p>
        </p:txBody>
      </p:sp>
      <p:graphicFrame>
        <p:nvGraphicFramePr>
          <p:cNvPr id="487" name="2D Column Chart"/>
          <p:cNvGraphicFramePr/>
          <p:nvPr/>
        </p:nvGraphicFramePr>
        <p:xfrm>
          <a:off x="700448" y="2195249"/>
          <a:ext cx="3279303" cy="44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88" name="2D Column Chart"/>
          <p:cNvGraphicFramePr/>
          <p:nvPr/>
        </p:nvGraphicFramePr>
        <p:xfrm>
          <a:off x="8519306" y="2195249"/>
          <a:ext cx="3222679" cy="44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89" name="2D Column Chart"/>
          <p:cNvGraphicFramePr/>
          <p:nvPr/>
        </p:nvGraphicFramePr>
        <p:xfrm>
          <a:off x="4751102" y="2195249"/>
          <a:ext cx="3109559" cy="4496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90" name="Performance comparison Klepsydra AI / TensorFlowLite (TFL)"/>
          <p:cNvSpPr txBox="1"/>
          <p:nvPr/>
        </p:nvSpPr>
        <p:spPr>
          <a:xfrm>
            <a:off x="665988" y="1763158"/>
            <a:ext cx="10924461" cy="3456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defTabSz="228600">
              <a:lnSpc>
                <a:spcPts val="2500"/>
              </a:lnSpc>
              <a:defRPr>
                <a:solidFill>
                  <a:srgbClr val="301D6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r>
              <a:t>Performance comparison Klepsydra AI / TensorFlowLite (TFL)</a:t>
            </a:r>
          </a:p>
        </p:txBody>
      </p:sp>
      <p:sp>
        <p:nvSpPr>
          <p:cNvPr id="491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5997557" y="6537299"/>
            <a:ext cx="190637" cy="1905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anchor="b"/>
          <a:lstStyle>
            <a:lvl1pPr defTabSz="292100">
              <a:defRPr sz="9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t>19</a:t>
            </a:fld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Asteroid Landing Demo"/>
          <p:cNvSpPr txBox="1"/>
          <p:nvPr/>
        </p:nvSpPr>
        <p:spPr>
          <a:xfrm>
            <a:off x="3392452" y="645014"/>
            <a:ext cx="5701732" cy="340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rPr lang="en-GB" dirty="0"/>
              <a:t>The LX2160 Space cloud</a:t>
            </a:r>
            <a:r>
              <a:rPr dirty="0"/>
              <a:t> Demo</a:t>
            </a:r>
          </a:p>
        </p:txBody>
      </p:sp>
      <p:sp>
        <p:nvSpPr>
          <p:cNvPr id="175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176" name="klepsydraNEWLOGO_PNG.png" descr="klepsydraNEWLOGO_PN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lx2160_demo.m4v">
            <a:hlinkClick r:id="" action="ppaction://media"/>
            <a:extLst>
              <a:ext uri="{FF2B5EF4-FFF2-40B4-BE49-F238E27FC236}">
                <a16:creationId xmlns:a16="http://schemas.microsoft.com/office/drawing/2014/main" id="{72C5236E-6239-D8CC-6442-F00923A1038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01026" y="1187271"/>
            <a:ext cx="8484584" cy="530286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Next-SteP - ENORMITY"/>
          <p:cNvSpPr txBox="1"/>
          <p:nvPr/>
        </p:nvSpPr>
        <p:spPr>
          <a:xfrm>
            <a:off x="2739568" y="645014"/>
            <a:ext cx="6354617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Integration of RAMON RC64</a:t>
            </a:r>
          </a:p>
        </p:txBody>
      </p:sp>
      <p:sp>
        <p:nvSpPr>
          <p:cNvPr id="443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444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445" name="pasted-movie.png" descr="pasted-movi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424" y="1075514"/>
            <a:ext cx="5496319" cy="5609064"/>
          </a:xfrm>
          <a:prstGeom prst="rect">
            <a:avLst/>
          </a:prstGeom>
          <a:ln w="12700">
            <a:miter lim="400000"/>
          </a:ln>
        </p:spPr>
      </p:pic>
      <p:sp>
        <p:nvSpPr>
          <p:cNvPr id="446" name="Google Shape;87;p5"/>
          <p:cNvSpPr txBox="1"/>
          <p:nvPr/>
        </p:nvSpPr>
        <p:spPr>
          <a:xfrm>
            <a:off x="150756" y="2311131"/>
            <a:ext cx="5685867" cy="337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500"/>
              </a:spcBef>
              <a:defRPr sz="1600">
                <a:solidFill>
                  <a:srgbClr val="2C2A81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dirty="0"/>
              <a:t>ENORMITY Contract: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 err="1"/>
              <a:t>Klepysdra</a:t>
            </a:r>
            <a:r>
              <a:rPr dirty="0"/>
              <a:t> supports HW accelerators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Extend the range of support to </a:t>
            </a:r>
            <a:r>
              <a:rPr dirty="0" err="1"/>
              <a:t>Ramon.Space</a:t>
            </a:r>
            <a:r>
              <a:rPr dirty="0"/>
              <a:t> RC64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The combination of the high-performance rad-hard space computer from </a:t>
            </a:r>
            <a:r>
              <a:rPr dirty="0" err="1"/>
              <a:t>Ramon.Space</a:t>
            </a:r>
            <a:r>
              <a:rPr dirty="0"/>
              <a:t> (UK) with the high-performance AI software from </a:t>
            </a:r>
            <a:r>
              <a:rPr dirty="0" err="1"/>
              <a:t>Klepsydra</a:t>
            </a:r>
            <a:r>
              <a:rPr dirty="0"/>
              <a:t> (CH) will result in new capabilities of satellite systems, such as on-board feature detection and cognitive instrument for Earth Observation satellites, AI based navigation and landing capabilities for planetary missions, and increased autonomy for In-Orbit Service missions. </a:t>
            </a:r>
          </a:p>
        </p:txBody>
      </p:sp>
      <p:pic>
        <p:nvPicPr>
          <p:cNvPr id="447" name="pasted-movie.png" descr="pasted-movi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0950" y="4807768"/>
            <a:ext cx="1598379" cy="2855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OPSSAT Project"/>
          <p:cNvSpPr txBox="1"/>
          <p:nvPr/>
        </p:nvSpPr>
        <p:spPr>
          <a:xfrm>
            <a:off x="2739568" y="645014"/>
            <a:ext cx="6354617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Altera Cyclone V SoC IOD</a:t>
            </a:r>
          </a:p>
        </p:txBody>
      </p:sp>
      <p:sp>
        <p:nvSpPr>
          <p:cNvPr id="494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495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sp>
        <p:nvSpPr>
          <p:cNvPr id="496" name="Google Shape;87;p5"/>
          <p:cNvSpPr txBox="1"/>
          <p:nvPr/>
        </p:nvSpPr>
        <p:spPr>
          <a:xfrm>
            <a:off x="150755" y="1862820"/>
            <a:ext cx="4437697" cy="4274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500"/>
              </a:spcBef>
              <a:defRPr sz="1600">
                <a:solidFill>
                  <a:srgbClr val="2C2A81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The OPSSAT Project: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Internally funded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Porting of Klepsydra to Intel Cyclone V FPGA SoC and YOCTO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Integration of Klepsydra AI to the nanosat MO framework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Preliminary performance results are excellent.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Running two AI algorithms:</a:t>
            </a:r>
          </a:p>
          <a:p>
            <a:pPr marL="846665" lvl="1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BSCAlphaUnet1 (OBPMark-ML) by the Barcelona Super Computing Center</a:t>
            </a:r>
          </a:p>
          <a:p>
            <a:pPr marL="846665" lvl="1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KAMNet (GeoLocalization) by Universidad Carlos III Madrid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Planned for Q1 2024</a:t>
            </a:r>
          </a:p>
        </p:txBody>
      </p:sp>
      <p:pic>
        <p:nvPicPr>
          <p:cNvPr id="497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1705" y="2513142"/>
            <a:ext cx="4185255" cy="4141658"/>
          </a:xfrm>
          <a:prstGeom prst="rect">
            <a:avLst/>
          </a:prstGeom>
          <a:ln w="12700">
            <a:miter lim="400000"/>
          </a:ln>
        </p:spPr>
      </p:pic>
      <p:pic>
        <p:nvPicPr>
          <p:cNvPr id="498" name="Image" descr="Image"/>
          <p:cNvPicPr>
            <a:picLocks noChangeAspect="1"/>
          </p:cNvPicPr>
          <p:nvPr/>
        </p:nvPicPr>
        <p:blipFill>
          <a:blip r:embed="rId4"/>
          <a:srcRect t="13590"/>
          <a:stretch>
            <a:fillRect/>
          </a:stretch>
        </p:blipFill>
        <p:spPr>
          <a:xfrm>
            <a:off x="5003072" y="1234211"/>
            <a:ext cx="4437884" cy="40492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OPSSAT Project"/>
          <p:cNvSpPr txBox="1"/>
          <p:nvPr/>
        </p:nvSpPr>
        <p:spPr>
          <a:xfrm>
            <a:off x="2739568" y="645014"/>
            <a:ext cx="6354617" cy="340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rPr lang="en-GB" dirty="0" err="1"/>
              <a:t>Klepsydra</a:t>
            </a:r>
            <a:r>
              <a:rPr lang="en-GB" dirty="0"/>
              <a:t> AI / HPDP Integration</a:t>
            </a:r>
            <a:endParaRPr dirty="0"/>
          </a:p>
        </p:txBody>
      </p:sp>
      <p:sp>
        <p:nvSpPr>
          <p:cNvPr id="494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495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sp>
        <p:nvSpPr>
          <p:cNvPr id="496" name="Google Shape;87;p5"/>
          <p:cNvSpPr txBox="1"/>
          <p:nvPr/>
        </p:nvSpPr>
        <p:spPr>
          <a:xfrm>
            <a:off x="150756" y="1490282"/>
            <a:ext cx="3895728" cy="5019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500"/>
              </a:spcBef>
              <a:defRPr sz="1600">
                <a:solidFill>
                  <a:srgbClr val="2C2A81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2400" dirty="0"/>
              <a:t>The </a:t>
            </a:r>
            <a:r>
              <a:rPr lang="en-GB" sz="2400" dirty="0"/>
              <a:t>MANDALA</a:t>
            </a:r>
            <a:r>
              <a:rPr sz="2400" dirty="0"/>
              <a:t> Project: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GB" sz="2400" dirty="0"/>
              <a:t>The proposed idea consists of adapting </a:t>
            </a:r>
            <a:r>
              <a:rPr lang="en-GB" sz="2400" dirty="0" err="1"/>
              <a:t>Klepsydra</a:t>
            </a:r>
            <a:r>
              <a:rPr lang="en-GB" sz="2400" dirty="0"/>
              <a:t> AI and SDO for execution of AI on the HPDP40. 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16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lang="en-GB" sz="2400" dirty="0"/>
              <a:t>This new product will offer a friendly API to execute both classical and AI based algorithm on the HPDP40.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03704D-4F76-9850-49F2-B52E0B850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375" y="1141394"/>
            <a:ext cx="7772400" cy="560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224746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Asteroid Landing Demo"/>
          <p:cNvSpPr txBox="1"/>
          <p:nvPr/>
        </p:nvSpPr>
        <p:spPr>
          <a:xfrm>
            <a:off x="3392452" y="645014"/>
            <a:ext cx="5701732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Software Support</a:t>
            </a:r>
          </a:p>
        </p:txBody>
      </p:sp>
      <p:sp>
        <p:nvSpPr>
          <p:cNvPr id="501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502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50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2961" y="1108376"/>
            <a:ext cx="8339223" cy="5668730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Support to a large number of processors, operating systems and hardware accelerators:…"/>
          <p:cNvSpPr txBox="1">
            <a:spLocks noGrp="1"/>
          </p:cNvSpPr>
          <p:nvPr>
            <p:ph type="body" sz="quarter" idx="4294967295"/>
          </p:nvPr>
        </p:nvSpPr>
        <p:spPr>
          <a:xfrm>
            <a:off x="169202" y="1464663"/>
            <a:ext cx="3254125" cy="4634002"/>
          </a:xfrm>
          <a:prstGeom prst="rect">
            <a:avLst/>
          </a:prstGeom>
        </p:spPr>
        <p:txBody>
          <a:bodyPr lIns="50800" tIns="50800" rIns="50800" bIns="50800" anchor="t"/>
          <a:lstStyle/>
          <a:p>
            <a:pPr marL="0" indent="0" defTabSz="2438337">
              <a:lnSpc>
                <a:spcPct val="120000"/>
              </a:lnSpc>
              <a:spcBef>
                <a:spcPts val="500"/>
              </a:spcBef>
              <a:buSzTx/>
              <a:buNone/>
              <a:defRPr sz="1600">
                <a:solidFill>
                  <a:srgbClr val="232B88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dirty="0"/>
              <a:t>Support to a large number of processors, operating systems and hardware accelerators:</a:t>
            </a:r>
          </a:p>
          <a:p>
            <a:pPr marL="211666" indent="-211666" defTabSz="2438337">
              <a:lnSpc>
                <a:spcPct val="120000"/>
              </a:lnSpc>
              <a:spcBef>
                <a:spcPts val="500"/>
              </a:spcBef>
              <a:defRPr sz="1600">
                <a:solidFill>
                  <a:srgbClr val="232B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Unified API</a:t>
            </a:r>
          </a:p>
          <a:p>
            <a:pPr marL="211666" indent="-211666" defTabSz="2438337">
              <a:lnSpc>
                <a:spcPct val="120000"/>
              </a:lnSpc>
              <a:spcBef>
                <a:spcPts val="500"/>
              </a:spcBef>
              <a:defRPr sz="1600">
                <a:solidFill>
                  <a:srgbClr val="232B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Unified use of SDO</a:t>
            </a:r>
          </a:p>
          <a:p>
            <a:pPr marL="211666" indent="-211666" defTabSz="2438337">
              <a:lnSpc>
                <a:spcPct val="120000"/>
              </a:lnSpc>
              <a:spcBef>
                <a:spcPts val="500"/>
              </a:spcBef>
              <a:defRPr sz="1600">
                <a:solidFill>
                  <a:srgbClr val="232B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Unified use of KITL</a:t>
            </a:r>
          </a:p>
          <a:p>
            <a:pPr marL="211666" indent="-211666" defTabSz="2438337">
              <a:lnSpc>
                <a:spcPct val="120000"/>
              </a:lnSpc>
              <a:spcBef>
                <a:spcPts val="500"/>
              </a:spcBef>
              <a:defRPr sz="1600">
                <a:solidFill>
                  <a:srgbClr val="232B88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rPr dirty="0"/>
              <a:t>Supported by ESA and other European </a:t>
            </a:r>
            <a:r>
              <a:rPr dirty="0" err="1"/>
              <a:t>organisations</a:t>
            </a:r>
            <a:endParaRPr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" name="Image" descr="Image"/>
          <p:cNvPicPr>
            <a:picLocks noChangeAspect="1"/>
          </p:cNvPicPr>
          <p:nvPr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6961558" y="-447675"/>
            <a:ext cx="5330033" cy="7753317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Contact Information"/>
          <p:cNvSpPr txBox="1"/>
          <p:nvPr/>
        </p:nvSpPr>
        <p:spPr>
          <a:xfrm>
            <a:off x="4319528" y="632314"/>
            <a:ext cx="4759835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spcBef>
                <a:spcPts val="500"/>
              </a:spcBef>
              <a:defRPr sz="2000" b="1" cap="all">
                <a:solidFill>
                  <a:srgbClr val="30216D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THanks and Q&amp;A</a:t>
            </a:r>
          </a:p>
        </p:txBody>
      </p:sp>
      <p:sp>
        <p:nvSpPr>
          <p:cNvPr id="508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30216D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09" name="Dr Pablo Ghiglino…"/>
          <p:cNvSpPr txBox="1"/>
          <p:nvPr/>
        </p:nvSpPr>
        <p:spPr>
          <a:xfrm>
            <a:off x="398481" y="4373102"/>
            <a:ext cx="6212020" cy="190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algn="l" defTabSz="457200">
              <a:spcBef>
                <a:spcPts val="1000"/>
              </a:spcBef>
              <a:defRPr sz="1800" b="1">
                <a:solidFill>
                  <a:srgbClr val="30216D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t>Dr Pablo Ghiglino</a:t>
            </a:r>
            <a:endParaRPr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algn="l" defTabSz="457200">
              <a:spcBef>
                <a:spcPts val="1000"/>
              </a:spcBef>
              <a:defRPr sz="1800" u="sng"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pablo.ghiglino@klepsydra.com</a:t>
            </a:r>
          </a:p>
          <a:p>
            <a:pPr algn="l" defTabSz="457200">
              <a:spcBef>
                <a:spcPts val="1000"/>
              </a:spcBef>
              <a:defRPr sz="1800"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t>+41786931544</a:t>
            </a:r>
          </a:p>
          <a:p>
            <a:pPr algn="l" defTabSz="457200">
              <a:spcBef>
                <a:spcPts val="1000"/>
              </a:spcBef>
              <a:defRPr sz="1800" u="sng"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/>
              </a:rPr>
              <a:t>www.klepsydra.com</a:t>
            </a:r>
          </a:p>
          <a:p>
            <a:pPr algn="l" defTabSz="457200">
              <a:spcBef>
                <a:spcPts val="1000"/>
              </a:spcBef>
              <a:defRPr sz="1800" u="sng">
                <a:latin typeface="Montserrat Medium"/>
                <a:ea typeface="Montserrat Medium"/>
                <a:cs typeface="Montserrat Medium"/>
                <a:sym typeface="Montserrat Medium"/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/>
              </a:rPr>
              <a:t>linkedin.com/company/klepsydra-technologies</a:t>
            </a:r>
          </a:p>
        </p:txBody>
      </p:sp>
      <p:pic>
        <p:nvPicPr>
          <p:cNvPr id="510" name="klepsydraNEWLOGO_PNG.png" descr="klepsydraNEWLOGO_PN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24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ircle"/>
          <p:cNvSpPr/>
          <p:nvPr/>
        </p:nvSpPr>
        <p:spPr>
          <a:xfrm>
            <a:off x="4267200" y="1981200"/>
            <a:ext cx="3657600" cy="3657600"/>
          </a:xfrm>
          <a:prstGeom prst="ellipse">
            <a:avLst/>
          </a:prstGeom>
          <a:ln w="12700">
            <a:solidFill>
              <a:srgbClr val="D9D9D9"/>
            </a:solidFill>
            <a:prstDash val="dash"/>
            <a:miter/>
          </a:ln>
        </p:spPr>
        <p:txBody>
          <a:bodyPr lIns="0" tIns="0" rIns="0" bIns="0" anchor="ctr"/>
          <a:lstStyle/>
          <a:p>
            <a:pPr defTabSz="914400">
              <a:defRPr sz="1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88" name="Circle"/>
          <p:cNvSpPr/>
          <p:nvPr/>
        </p:nvSpPr>
        <p:spPr>
          <a:xfrm>
            <a:off x="5181600" y="2895600"/>
            <a:ext cx="1828800" cy="1828800"/>
          </a:xfrm>
          <a:prstGeom prst="ellipse">
            <a:avLst/>
          </a:prstGeom>
          <a:ln w="12700">
            <a:solidFill>
              <a:srgbClr val="D9D9D9"/>
            </a:solidFill>
            <a:prstDash val="dash"/>
            <a:miter/>
          </a:ln>
        </p:spPr>
        <p:txBody>
          <a:bodyPr lIns="0" tIns="0" rIns="0" bIns="0" anchor="ctr"/>
          <a:lstStyle/>
          <a:p>
            <a:pPr defTabSz="914400">
              <a:defRPr sz="18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89" name="Event Loop"/>
          <p:cNvSpPr txBox="1"/>
          <p:nvPr/>
        </p:nvSpPr>
        <p:spPr>
          <a:xfrm>
            <a:off x="9297020" y="4286380"/>
            <a:ext cx="4500353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defRPr sz="1800" b="1">
                <a:solidFill>
                  <a:srgbClr val="2179A3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Event Loop</a:t>
            </a:r>
          </a:p>
        </p:txBody>
      </p:sp>
      <p:sp>
        <p:nvSpPr>
          <p:cNvPr id="190" name="Sensor Multiplexer"/>
          <p:cNvSpPr txBox="1"/>
          <p:nvPr/>
        </p:nvSpPr>
        <p:spPr>
          <a:xfrm>
            <a:off x="-1234177" y="2304057"/>
            <a:ext cx="4500354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 defTabSz="914400">
              <a:defRPr sz="1800" b="1">
                <a:solidFill>
                  <a:srgbClr val="1978A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Sensor Multiplexer</a:t>
            </a:r>
          </a:p>
        </p:txBody>
      </p:sp>
      <p:sp>
        <p:nvSpPr>
          <p:cNvPr id="191" name="Two main data processing approaches"/>
          <p:cNvSpPr txBox="1"/>
          <p:nvPr/>
        </p:nvSpPr>
        <p:spPr>
          <a:xfrm>
            <a:off x="4640486" y="247504"/>
            <a:ext cx="4647457" cy="8204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l" defTabSz="914400">
              <a:lnSpc>
                <a:spcPct val="90000"/>
              </a:lnSpc>
              <a:defRPr sz="2800"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Two main data processing approaches</a:t>
            </a:r>
          </a:p>
        </p:txBody>
      </p:sp>
      <p:sp>
        <p:nvSpPr>
          <p:cNvPr id="192" name="Line"/>
          <p:cNvSpPr/>
          <p:nvPr/>
        </p:nvSpPr>
        <p:spPr>
          <a:xfrm>
            <a:off x="9220200" y="657714"/>
            <a:ext cx="2971800" cy="3"/>
          </a:xfrm>
          <a:prstGeom prst="line">
            <a:avLst/>
          </a:prstGeom>
          <a:ln w="101600">
            <a:solidFill>
              <a:srgbClr val="FFFFFF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3" name="Producer 1"/>
          <p:cNvSpPr txBox="1"/>
          <p:nvPr/>
        </p:nvSpPr>
        <p:spPr>
          <a:xfrm>
            <a:off x="3302536" y="1843908"/>
            <a:ext cx="1145200" cy="307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 defTabSz="914400">
              <a:defRPr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Producer 1</a:t>
            </a:r>
          </a:p>
        </p:txBody>
      </p:sp>
      <p:sp>
        <p:nvSpPr>
          <p:cNvPr id="194" name="Consumer 1"/>
          <p:cNvSpPr txBox="1"/>
          <p:nvPr/>
        </p:nvSpPr>
        <p:spPr>
          <a:xfrm>
            <a:off x="1460228" y="3760607"/>
            <a:ext cx="1473517" cy="307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 defTabSz="914400">
              <a:defRPr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Consumer 1</a:t>
            </a:r>
          </a:p>
        </p:txBody>
      </p:sp>
      <p:sp>
        <p:nvSpPr>
          <p:cNvPr id="195" name="Consumer 2"/>
          <p:cNvSpPr txBox="1"/>
          <p:nvPr/>
        </p:nvSpPr>
        <p:spPr>
          <a:xfrm>
            <a:off x="4762341" y="3760607"/>
            <a:ext cx="1473517" cy="307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defRPr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Consumer 2</a:t>
            </a:r>
          </a:p>
        </p:txBody>
      </p:sp>
      <p:grpSp>
        <p:nvGrpSpPr>
          <p:cNvPr id="208" name="Group"/>
          <p:cNvGrpSpPr/>
          <p:nvPr/>
        </p:nvGrpSpPr>
        <p:grpSpPr>
          <a:xfrm>
            <a:off x="2960437" y="2178037"/>
            <a:ext cx="1829399" cy="1709185"/>
            <a:chOff x="0" y="0"/>
            <a:chExt cx="1829397" cy="1709183"/>
          </a:xfrm>
        </p:grpSpPr>
        <p:sp>
          <p:nvSpPr>
            <p:cNvPr id="196" name="Oval"/>
            <p:cNvSpPr/>
            <p:nvPr/>
          </p:nvSpPr>
          <p:spPr>
            <a:xfrm rot="16200000" flipH="1">
              <a:off x="266627" y="402116"/>
              <a:ext cx="1319541" cy="1270003"/>
            </a:xfrm>
            <a:prstGeom prst="ellipse">
              <a:avLst/>
            </a:prstGeom>
            <a:noFill/>
            <a:ln w="635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7" name="Arrow 2"/>
            <p:cNvSpPr/>
            <p:nvPr/>
          </p:nvSpPr>
          <p:spPr>
            <a:xfrm rot="16200000" flipH="1">
              <a:off x="451189" y="663897"/>
              <a:ext cx="927019" cy="746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9" y="0"/>
                  </a:moveTo>
                  <a:cubicBezTo>
                    <a:pt x="8457" y="0"/>
                    <a:pt x="6373" y="1103"/>
                    <a:pt x="4819" y="2903"/>
                  </a:cubicBezTo>
                  <a:lnTo>
                    <a:pt x="6744" y="6147"/>
                  </a:lnTo>
                  <a:cubicBezTo>
                    <a:pt x="7744" y="4819"/>
                    <a:pt x="9169" y="3989"/>
                    <a:pt x="10749" y="3989"/>
                  </a:cubicBezTo>
                  <a:cubicBezTo>
                    <a:pt x="13751" y="3989"/>
                    <a:pt x="16189" y="6985"/>
                    <a:pt x="16232" y="10700"/>
                  </a:cubicBezTo>
                  <a:lnTo>
                    <a:pt x="14265" y="10700"/>
                  </a:lnTo>
                  <a:lnTo>
                    <a:pt x="17933" y="16883"/>
                  </a:lnTo>
                  <a:lnTo>
                    <a:pt x="21600" y="10700"/>
                  </a:lnTo>
                  <a:lnTo>
                    <a:pt x="19444" y="10700"/>
                  </a:lnTo>
                  <a:cubicBezTo>
                    <a:pt x="19401" y="4782"/>
                    <a:pt x="15525" y="0"/>
                    <a:pt x="10749" y="0"/>
                  </a:cubicBezTo>
                  <a:close/>
                  <a:moveTo>
                    <a:pt x="3667" y="4515"/>
                  </a:moveTo>
                  <a:lnTo>
                    <a:pt x="0" y="10700"/>
                  </a:lnTo>
                  <a:lnTo>
                    <a:pt x="2054" y="10700"/>
                  </a:lnTo>
                  <a:cubicBezTo>
                    <a:pt x="2053" y="10733"/>
                    <a:pt x="2054" y="10767"/>
                    <a:pt x="2054" y="10801"/>
                  </a:cubicBezTo>
                  <a:cubicBezTo>
                    <a:pt x="2054" y="16766"/>
                    <a:pt x="5946" y="21600"/>
                    <a:pt x="10749" y="21600"/>
                  </a:cubicBezTo>
                  <a:cubicBezTo>
                    <a:pt x="13080" y="21600"/>
                    <a:pt x="15197" y="20461"/>
                    <a:pt x="16759" y="18607"/>
                  </a:cubicBezTo>
                  <a:lnTo>
                    <a:pt x="14814" y="15375"/>
                  </a:lnTo>
                  <a:cubicBezTo>
                    <a:pt x="13811" y="16749"/>
                    <a:pt x="12360" y="17611"/>
                    <a:pt x="10749" y="17611"/>
                  </a:cubicBezTo>
                  <a:cubicBezTo>
                    <a:pt x="7720" y="17611"/>
                    <a:pt x="5266" y="14563"/>
                    <a:pt x="5266" y="10801"/>
                  </a:cubicBezTo>
                  <a:cubicBezTo>
                    <a:pt x="5266" y="10767"/>
                    <a:pt x="5265" y="10733"/>
                    <a:pt x="5266" y="10700"/>
                  </a:cubicBezTo>
                  <a:lnTo>
                    <a:pt x="7335" y="10700"/>
                  </a:lnTo>
                  <a:lnTo>
                    <a:pt x="3667" y="451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8" name="Arrow 11"/>
            <p:cNvSpPr/>
            <p:nvPr/>
          </p:nvSpPr>
          <p:spPr>
            <a:xfrm rot="16200000" flipH="1">
              <a:off x="804011" y="30240"/>
              <a:ext cx="244772" cy="184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69" y="0"/>
                  </a:moveTo>
                  <a:cubicBezTo>
                    <a:pt x="13010" y="0"/>
                    <a:pt x="12551" y="232"/>
                    <a:pt x="12200" y="697"/>
                  </a:cubicBezTo>
                  <a:cubicBezTo>
                    <a:pt x="11500" y="1626"/>
                    <a:pt x="11500" y="3135"/>
                    <a:pt x="12200" y="4065"/>
                  </a:cubicBezTo>
                  <a:lnTo>
                    <a:pt x="15479" y="8419"/>
                  </a:lnTo>
                  <a:lnTo>
                    <a:pt x="1793" y="8419"/>
                  </a:lnTo>
                  <a:cubicBezTo>
                    <a:pt x="802" y="8419"/>
                    <a:pt x="0" y="9485"/>
                    <a:pt x="0" y="10800"/>
                  </a:cubicBezTo>
                  <a:cubicBezTo>
                    <a:pt x="0" y="12115"/>
                    <a:pt x="802" y="13181"/>
                    <a:pt x="1793" y="13181"/>
                  </a:cubicBezTo>
                  <a:lnTo>
                    <a:pt x="15479" y="13181"/>
                  </a:lnTo>
                  <a:lnTo>
                    <a:pt x="12200" y="17535"/>
                  </a:lnTo>
                  <a:cubicBezTo>
                    <a:pt x="11500" y="18465"/>
                    <a:pt x="11500" y="19974"/>
                    <a:pt x="12200" y="20903"/>
                  </a:cubicBezTo>
                  <a:cubicBezTo>
                    <a:pt x="12551" y="21368"/>
                    <a:pt x="13010" y="21600"/>
                    <a:pt x="13469" y="21600"/>
                  </a:cubicBezTo>
                  <a:cubicBezTo>
                    <a:pt x="13927" y="21600"/>
                    <a:pt x="14387" y="21368"/>
                    <a:pt x="14737" y="20903"/>
                  </a:cubicBezTo>
                  <a:lnTo>
                    <a:pt x="21074" y="12484"/>
                  </a:lnTo>
                  <a:cubicBezTo>
                    <a:pt x="21424" y="12019"/>
                    <a:pt x="21600" y="11409"/>
                    <a:pt x="21600" y="10800"/>
                  </a:cubicBezTo>
                  <a:cubicBezTo>
                    <a:pt x="21600" y="10191"/>
                    <a:pt x="21424" y="9581"/>
                    <a:pt x="21074" y="9116"/>
                  </a:cubicBezTo>
                  <a:lnTo>
                    <a:pt x="14737" y="697"/>
                  </a:lnTo>
                  <a:cubicBezTo>
                    <a:pt x="14387" y="232"/>
                    <a:pt x="13927" y="0"/>
                    <a:pt x="1346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9" name="Arrow 11"/>
            <p:cNvSpPr/>
            <p:nvPr/>
          </p:nvSpPr>
          <p:spPr>
            <a:xfrm rot="18900000" flipH="1">
              <a:off x="29310" y="1465341"/>
              <a:ext cx="244773" cy="184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69" y="0"/>
                  </a:moveTo>
                  <a:cubicBezTo>
                    <a:pt x="13010" y="0"/>
                    <a:pt x="12551" y="232"/>
                    <a:pt x="12200" y="697"/>
                  </a:cubicBezTo>
                  <a:cubicBezTo>
                    <a:pt x="11500" y="1626"/>
                    <a:pt x="11500" y="3135"/>
                    <a:pt x="12200" y="4065"/>
                  </a:cubicBezTo>
                  <a:lnTo>
                    <a:pt x="15479" y="8419"/>
                  </a:lnTo>
                  <a:lnTo>
                    <a:pt x="1793" y="8419"/>
                  </a:lnTo>
                  <a:cubicBezTo>
                    <a:pt x="802" y="8419"/>
                    <a:pt x="0" y="9485"/>
                    <a:pt x="0" y="10800"/>
                  </a:cubicBezTo>
                  <a:cubicBezTo>
                    <a:pt x="0" y="12115"/>
                    <a:pt x="802" y="13181"/>
                    <a:pt x="1793" y="13181"/>
                  </a:cubicBezTo>
                  <a:lnTo>
                    <a:pt x="15479" y="13181"/>
                  </a:lnTo>
                  <a:lnTo>
                    <a:pt x="12200" y="17535"/>
                  </a:lnTo>
                  <a:cubicBezTo>
                    <a:pt x="11500" y="18465"/>
                    <a:pt x="11500" y="19974"/>
                    <a:pt x="12200" y="20903"/>
                  </a:cubicBezTo>
                  <a:cubicBezTo>
                    <a:pt x="12551" y="21368"/>
                    <a:pt x="13010" y="21600"/>
                    <a:pt x="13469" y="21600"/>
                  </a:cubicBezTo>
                  <a:cubicBezTo>
                    <a:pt x="13927" y="21600"/>
                    <a:pt x="14387" y="21368"/>
                    <a:pt x="14737" y="20903"/>
                  </a:cubicBezTo>
                  <a:lnTo>
                    <a:pt x="21074" y="12484"/>
                  </a:lnTo>
                  <a:cubicBezTo>
                    <a:pt x="21424" y="12019"/>
                    <a:pt x="21600" y="11409"/>
                    <a:pt x="21600" y="10800"/>
                  </a:cubicBezTo>
                  <a:cubicBezTo>
                    <a:pt x="21600" y="10191"/>
                    <a:pt x="21424" y="9581"/>
                    <a:pt x="21074" y="9116"/>
                  </a:cubicBezTo>
                  <a:lnTo>
                    <a:pt x="14737" y="697"/>
                  </a:lnTo>
                  <a:cubicBezTo>
                    <a:pt x="14387" y="232"/>
                    <a:pt x="13927" y="0"/>
                    <a:pt x="1346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0" name="Arrow 11"/>
            <p:cNvSpPr/>
            <p:nvPr/>
          </p:nvSpPr>
          <p:spPr>
            <a:xfrm rot="13500000" flipH="1">
              <a:off x="1555315" y="1465341"/>
              <a:ext cx="244772" cy="184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69" y="0"/>
                  </a:moveTo>
                  <a:cubicBezTo>
                    <a:pt x="13010" y="0"/>
                    <a:pt x="12551" y="232"/>
                    <a:pt x="12200" y="697"/>
                  </a:cubicBezTo>
                  <a:cubicBezTo>
                    <a:pt x="11500" y="1626"/>
                    <a:pt x="11500" y="3135"/>
                    <a:pt x="12200" y="4065"/>
                  </a:cubicBezTo>
                  <a:lnTo>
                    <a:pt x="15479" y="8419"/>
                  </a:lnTo>
                  <a:lnTo>
                    <a:pt x="1793" y="8419"/>
                  </a:lnTo>
                  <a:cubicBezTo>
                    <a:pt x="802" y="8419"/>
                    <a:pt x="0" y="9485"/>
                    <a:pt x="0" y="10800"/>
                  </a:cubicBezTo>
                  <a:cubicBezTo>
                    <a:pt x="0" y="12115"/>
                    <a:pt x="802" y="13181"/>
                    <a:pt x="1793" y="13181"/>
                  </a:cubicBezTo>
                  <a:lnTo>
                    <a:pt x="15479" y="13181"/>
                  </a:lnTo>
                  <a:lnTo>
                    <a:pt x="12200" y="17535"/>
                  </a:lnTo>
                  <a:cubicBezTo>
                    <a:pt x="11500" y="18465"/>
                    <a:pt x="11500" y="19974"/>
                    <a:pt x="12200" y="20903"/>
                  </a:cubicBezTo>
                  <a:cubicBezTo>
                    <a:pt x="12551" y="21368"/>
                    <a:pt x="13010" y="21600"/>
                    <a:pt x="13469" y="21600"/>
                  </a:cubicBezTo>
                  <a:cubicBezTo>
                    <a:pt x="13927" y="21600"/>
                    <a:pt x="14387" y="21368"/>
                    <a:pt x="14737" y="20903"/>
                  </a:cubicBezTo>
                  <a:lnTo>
                    <a:pt x="21074" y="12484"/>
                  </a:lnTo>
                  <a:cubicBezTo>
                    <a:pt x="21424" y="12019"/>
                    <a:pt x="21600" y="11409"/>
                    <a:pt x="21600" y="10800"/>
                  </a:cubicBezTo>
                  <a:cubicBezTo>
                    <a:pt x="21600" y="10191"/>
                    <a:pt x="21424" y="9581"/>
                    <a:pt x="21074" y="9116"/>
                  </a:cubicBezTo>
                  <a:lnTo>
                    <a:pt x="14737" y="697"/>
                  </a:lnTo>
                  <a:cubicBezTo>
                    <a:pt x="14387" y="232"/>
                    <a:pt x="13927" y="0"/>
                    <a:pt x="1346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1" name="Shape"/>
            <p:cNvSpPr/>
            <p:nvPr/>
          </p:nvSpPr>
          <p:spPr>
            <a:xfrm rot="16933508" flipH="1">
              <a:off x="992126" y="300319"/>
              <a:ext cx="161948" cy="178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2" name="Shape"/>
            <p:cNvSpPr/>
            <p:nvPr/>
          </p:nvSpPr>
          <p:spPr>
            <a:xfrm rot="18048913" flipH="1">
              <a:off x="1195328" y="401919"/>
              <a:ext cx="161948" cy="178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3" name="Shape"/>
            <p:cNvSpPr/>
            <p:nvPr/>
          </p:nvSpPr>
          <p:spPr>
            <a:xfrm rot="18983022" flipH="1">
              <a:off x="1360429" y="560670"/>
              <a:ext cx="161948" cy="178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4" name="Shape"/>
            <p:cNvSpPr/>
            <p:nvPr/>
          </p:nvSpPr>
          <p:spPr>
            <a:xfrm rot="1868368" flipH="1">
              <a:off x="1373129" y="1290926"/>
              <a:ext cx="161948" cy="178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5" name="Shape"/>
            <p:cNvSpPr/>
            <p:nvPr/>
          </p:nvSpPr>
          <p:spPr>
            <a:xfrm rot="3642563" flipH="1">
              <a:off x="1194640" y="1468422"/>
              <a:ext cx="161948" cy="178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6" name="Shape"/>
            <p:cNvSpPr/>
            <p:nvPr/>
          </p:nvSpPr>
          <p:spPr>
            <a:xfrm rot="8919827" flipH="1">
              <a:off x="299175" y="1278087"/>
              <a:ext cx="161948" cy="178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7" name="Shape"/>
            <p:cNvSpPr/>
            <p:nvPr/>
          </p:nvSpPr>
          <p:spPr>
            <a:xfrm rot="10597352" flipH="1">
              <a:off x="222975" y="1036785"/>
              <a:ext cx="161948" cy="178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16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09" name="Producer 2"/>
          <p:cNvSpPr txBox="1"/>
          <p:nvPr/>
        </p:nvSpPr>
        <p:spPr>
          <a:xfrm>
            <a:off x="7835762" y="2610979"/>
            <a:ext cx="1145202" cy="307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 defTabSz="914400">
              <a:defRPr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Producer 2</a:t>
            </a:r>
          </a:p>
        </p:txBody>
      </p:sp>
      <p:sp>
        <p:nvSpPr>
          <p:cNvPr id="210" name="Producer 3"/>
          <p:cNvSpPr txBox="1"/>
          <p:nvPr/>
        </p:nvSpPr>
        <p:spPr>
          <a:xfrm>
            <a:off x="6041718" y="3152008"/>
            <a:ext cx="1473516" cy="307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 defTabSz="914400">
              <a:defRPr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Producer 3</a:t>
            </a:r>
          </a:p>
        </p:txBody>
      </p:sp>
      <p:sp>
        <p:nvSpPr>
          <p:cNvPr id="211" name="Consumer"/>
          <p:cNvSpPr txBox="1"/>
          <p:nvPr/>
        </p:nvSpPr>
        <p:spPr>
          <a:xfrm>
            <a:off x="7835762" y="5137354"/>
            <a:ext cx="1145202" cy="307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defTabSz="914400">
              <a:defRPr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Consumer</a:t>
            </a:r>
          </a:p>
        </p:txBody>
      </p:sp>
      <p:sp>
        <p:nvSpPr>
          <p:cNvPr id="212" name="Oval"/>
          <p:cNvSpPr/>
          <p:nvPr/>
        </p:nvSpPr>
        <p:spPr>
          <a:xfrm rot="5400000">
            <a:off x="7749540" y="3474922"/>
            <a:ext cx="1319539" cy="1270003"/>
          </a:xfrm>
          <a:prstGeom prst="ellipse">
            <a:avLst/>
          </a:prstGeom>
          <a:ln w="635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3" name="Arrow 2"/>
          <p:cNvSpPr/>
          <p:nvPr/>
        </p:nvSpPr>
        <p:spPr>
          <a:xfrm rot="5400000">
            <a:off x="7945801" y="3761473"/>
            <a:ext cx="927019" cy="746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49" y="0"/>
                </a:moveTo>
                <a:cubicBezTo>
                  <a:pt x="8457" y="0"/>
                  <a:pt x="6373" y="1103"/>
                  <a:pt x="4819" y="2903"/>
                </a:cubicBezTo>
                <a:lnTo>
                  <a:pt x="6744" y="6147"/>
                </a:lnTo>
                <a:cubicBezTo>
                  <a:pt x="7744" y="4819"/>
                  <a:pt x="9169" y="3989"/>
                  <a:pt x="10749" y="3989"/>
                </a:cubicBezTo>
                <a:cubicBezTo>
                  <a:pt x="13751" y="3989"/>
                  <a:pt x="16189" y="6985"/>
                  <a:pt x="16232" y="10700"/>
                </a:cubicBezTo>
                <a:lnTo>
                  <a:pt x="14265" y="10700"/>
                </a:lnTo>
                <a:lnTo>
                  <a:pt x="17933" y="16883"/>
                </a:lnTo>
                <a:lnTo>
                  <a:pt x="21600" y="10700"/>
                </a:lnTo>
                <a:lnTo>
                  <a:pt x="19444" y="10700"/>
                </a:lnTo>
                <a:cubicBezTo>
                  <a:pt x="19401" y="4782"/>
                  <a:pt x="15525" y="0"/>
                  <a:pt x="10749" y="0"/>
                </a:cubicBezTo>
                <a:close/>
                <a:moveTo>
                  <a:pt x="3667" y="4515"/>
                </a:moveTo>
                <a:lnTo>
                  <a:pt x="0" y="10700"/>
                </a:lnTo>
                <a:lnTo>
                  <a:pt x="2054" y="10700"/>
                </a:lnTo>
                <a:cubicBezTo>
                  <a:pt x="2053" y="10733"/>
                  <a:pt x="2054" y="10767"/>
                  <a:pt x="2054" y="10801"/>
                </a:cubicBezTo>
                <a:cubicBezTo>
                  <a:pt x="2054" y="16766"/>
                  <a:pt x="5946" y="21600"/>
                  <a:pt x="10749" y="21600"/>
                </a:cubicBezTo>
                <a:cubicBezTo>
                  <a:pt x="13080" y="21600"/>
                  <a:pt x="15197" y="20461"/>
                  <a:pt x="16759" y="18607"/>
                </a:cubicBezTo>
                <a:lnTo>
                  <a:pt x="14814" y="15375"/>
                </a:lnTo>
                <a:cubicBezTo>
                  <a:pt x="13811" y="16749"/>
                  <a:pt x="12360" y="17611"/>
                  <a:pt x="10749" y="17611"/>
                </a:cubicBezTo>
                <a:cubicBezTo>
                  <a:pt x="7720" y="17611"/>
                  <a:pt x="5266" y="14563"/>
                  <a:pt x="5266" y="10801"/>
                </a:cubicBezTo>
                <a:cubicBezTo>
                  <a:pt x="5266" y="10767"/>
                  <a:pt x="5265" y="10733"/>
                  <a:pt x="5266" y="10700"/>
                </a:cubicBezTo>
                <a:lnTo>
                  <a:pt x="7335" y="10700"/>
                </a:lnTo>
                <a:lnTo>
                  <a:pt x="3667" y="4515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4" name="Arrow 11"/>
          <p:cNvSpPr/>
          <p:nvPr/>
        </p:nvSpPr>
        <p:spPr>
          <a:xfrm rot="5400000">
            <a:off x="8286925" y="3103047"/>
            <a:ext cx="244773" cy="18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69" y="0"/>
                </a:moveTo>
                <a:cubicBezTo>
                  <a:pt x="13010" y="0"/>
                  <a:pt x="12551" y="232"/>
                  <a:pt x="12200" y="697"/>
                </a:cubicBezTo>
                <a:cubicBezTo>
                  <a:pt x="11500" y="1626"/>
                  <a:pt x="11500" y="3135"/>
                  <a:pt x="12200" y="4065"/>
                </a:cubicBezTo>
                <a:lnTo>
                  <a:pt x="15479" y="8419"/>
                </a:lnTo>
                <a:lnTo>
                  <a:pt x="1793" y="8419"/>
                </a:lnTo>
                <a:cubicBezTo>
                  <a:pt x="802" y="8419"/>
                  <a:pt x="0" y="9485"/>
                  <a:pt x="0" y="10800"/>
                </a:cubicBezTo>
                <a:cubicBezTo>
                  <a:pt x="0" y="12115"/>
                  <a:pt x="802" y="13181"/>
                  <a:pt x="1793" y="13181"/>
                </a:cubicBezTo>
                <a:lnTo>
                  <a:pt x="15479" y="13181"/>
                </a:lnTo>
                <a:lnTo>
                  <a:pt x="12200" y="17535"/>
                </a:lnTo>
                <a:cubicBezTo>
                  <a:pt x="11500" y="18465"/>
                  <a:pt x="11500" y="19974"/>
                  <a:pt x="12200" y="20903"/>
                </a:cubicBezTo>
                <a:cubicBezTo>
                  <a:pt x="12551" y="21368"/>
                  <a:pt x="13010" y="21600"/>
                  <a:pt x="13469" y="21600"/>
                </a:cubicBezTo>
                <a:cubicBezTo>
                  <a:pt x="13927" y="21600"/>
                  <a:pt x="14387" y="21368"/>
                  <a:pt x="14737" y="20903"/>
                </a:cubicBezTo>
                <a:lnTo>
                  <a:pt x="21074" y="12484"/>
                </a:lnTo>
                <a:cubicBezTo>
                  <a:pt x="21424" y="12019"/>
                  <a:pt x="21600" y="11409"/>
                  <a:pt x="21600" y="10800"/>
                </a:cubicBezTo>
                <a:cubicBezTo>
                  <a:pt x="21600" y="10191"/>
                  <a:pt x="21424" y="9581"/>
                  <a:pt x="21074" y="9116"/>
                </a:cubicBezTo>
                <a:lnTo>
                  <a:pt x="14737" y="697"/>
                </a:lnTo>
                <a:cubicBezTo>
                  <a:pt x="14387" y="232"/>
                  <a:pt x="13927" y="0"/>
                  <a:pt x="13469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5" name="Arrow 11"/>
          <p:cNvSpPr/>
          <p:nvPr/>
        </p:nvSpPr>
        <p:spPr>
          <a:xfrm rot="8100000">
            <a:off x="8925384" y="3457011"/>
            <a:ext cx="244772" cy="1842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69" y="0"/>
                </a:moveTo>
                <a:cubicBezTo>
                  <a:pt x="13010" y="0"/>
                  <a:pt x="12551" y="232"/>
                  <a:pt x="12200" y="697"/>
                </a:cubicBezTo>
                <a:cubicBezTo>
                  <a:pt x="11500" y="1626"/>
                  <a:pt x="11500" y="3135"/>
                  <a:pt x="12200" y="4065"/>
                </a:cubicBezTo>
                <a:lnTo>
                  <a:pt x="15479" y="8419"/>
                </a:lnTo>
                <a:lnTo>
                  <a:pt x="1793" y="8419"/>
                </a:lnTo>
                <a:cubicBezTo>
                  <a:pt x="802" y="8419"/>
                  <a:pt x="0" y="9485"/>
                  <a:pt x="0" y="10800"/>
                </a:cubicBezTo>
                <a:cubicBezTo>
                  <a:pt x="0" y="12115"/>
                  <a:pt x="802" y="13181"/>
                  <a:pt x="1793" y="13181"/>
                </a:cubicBezTo>
                <a:lnTo>
                  <a:pt x="15479" y="13181"/>
                </a:lnTo>
                <a:lnTo>
                  <a:pt x="12200" y="17535"/>
                </a:lnTo>
                <a:cubicBezTo>
                  <a:pt x="11500" y="18465"/>
                  <a:pt x="11500" y="19974"/>
                  <a:pt x="12200" y="20903"/>
                </a:cubicBezTo>
                <a:cubicBezTo>
                  <a:pt x="12551" y="21368"/>
                  <a:pt x="13010" y="21600"/>
                  <a:pt x="13469" y="21600"/>
                </a:cubicBezTo>
                <a:cubicBezTo>
                  <a:pt x="13927" y="21600"/>
                  <a:pt x="14387" y="21368"/>
                  <a:pt x="14737" y="20903"/>
                </a:cubicBezTo>
                <a:lnTo>
                  <a:pt x="21074" y="12484"/>
                </a:lnTo>
                <a:cubicBezTo>
                  <a:pt x="21424" y="12019"/>
                  <a:pt x="21600" y="11409"/>
                  <a:pt x="21600" y="10800"/>
                </a:cubicBezTo>
                <a:cubicBezTo>
                  <a:pt x="21600" y="10191"/>
                  <a:pt x="21424" y="9581"/>
                  <a:pt x="21074" y="9116"/>
                </a:cubicBezTo>
                <a:lnTo>
                  <a:pt x="14737" y="697"/>
                </a:lnTo>
                <a:cubicBezTo>
                  <a:pt x="14387" y="232"/>
                  <a:pt x="13927" y="0"/>
                  <a:pt x="13469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6" name="Arrow 11"/>
          <p:cNvSpPr/>
          <p:nvPr/>
        </p:nvSpPr>
        <p:spPr>
          <a:xfrm rot="2700000">
            <a:off x="7535622" y="3432738"/>
            <a:ext cx="244773" cy="1842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69" y="0"/>
                </a:moveTo>
                <a:cubicBezTo>
                  <a:pt x="13010" y="0"/>
                  <a:pt x="12551" y="232"/>
                  <a:pt x="12200" y="697"/>
                </a:cubicBezTo>
                <a:cubicBezTo>
                  <a:pt x="11500" y="1626"/>
                  <a:pt x="11500" y="3135"/>
                  <a:pt x="12200" y="4065"/>
                </a:cubicBezTo>
                <a:lnTo>
                  <a:pt x="15479" y="8419"/>
                </a:lnTo>
                <a:lnTo>
                  <a:pt x="1793" y="8419"/>
                </a:lnTo>
                <a:cubicBezTo>
                  <a:pt x="802" y="8419"/>
                  <a:pt x="0" y="9485"/>
                  <a:pt x="0" y="10800"/>
                </a:cubicBezTo>
                <a:cubicBezTo>
                  <a:pt x="0" y="12115"/>
                  <a:pt x="802" y="13181"/>
                  <a:pt x="1793" y="13181"/>
                </a:cubicBezTo>
                <a:lnTo>
                  <a:pt x="15479" y="13181"/>
                </a:lnTo>
                <a:lnTo>
                  <a:pt x="12200" y="17535"/>
                </a:lnTo>
                <a:cubicBezTo>
                  <a:pt x="11500" y="18465"/>
                  <a:pt x="11500" y="19974"/>
                  <a:pt x="12200" y="20903"/>
                </a:cubicBezTo>
                <a:cubicBezTo>
                  <a:pt x="12551" y="21368"/>
                  <a:pt x="13010" y="21600"/>
                  <a:pt x="13469" y="21600"/>
                </a:cubicBezTo>
                <a:cubicBezTo>
                  <a:pt x="13927" y="21600"/>
                  <a:pt x="14387" y="21368"/>
                  <a:pt x="14737" y="20903"/>
                </a:cubicBezTo>
                <a:lnTo>
                  <a:pt x="21074" y="12484"/>
                </a:lnTo>
                <a:cubicBezTo>
                  <a:pt x="21424" y="12019"/>
                  <a:pt x="21600" y="11409"/>
                  <a:pt x="21600" y="10800"/>
                </a:cubicBezTo>
                <a:cubicBezTo>
                  <a:pt x="21600" y="10191"/>
                  <a:pt x="21424" y="9581"/>
                  <a:pt x="21074" y="9116"/>
                </a:cubicBezTo>
                <a:lnTo>
                  <a:pt x="14737" y="697"/>
                </a:lnTo>
                <a:cubicBezTo>
                  <a:pt x="14387" y="232"/>
                  <a:pt x="13927" y="0"/>
                  <a:pt x="13469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7" name="Shape"/>
          <p:cNvSpPr/>
          <p:nvPr/>
        </p:nvSpPr>
        <p:spPr>
          <a:xfrm rot="5347976">
            <a:off x="8308635" y="3373125"/>
            <a:ext cx="161949" cy="178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21600" extrusionOk="0">
                <a:moveTo>
                  <a:pt x="9839" y="0"/>
                </a:moveTo>
                <a:cubicBezTo>
                  <a:pt x="7321" y="0"/>
                  <a:pt x="4803" y="241"/>
                  <a:pt x="2882" y="724"/>
                </a:cubicBezTo>
                <a:cubicBezTo>
                  <a:pt x="-961" y="1689"/>
                  <a:pt x="-961" y="3255"/>
                  <a:pt x="2882" y="4221"/>
                </a:cubicBezTo>
                <a:cubicBezTo>
                  <a:pt x="6724" y="5186"/>
                  <a:pt x="12954" y="5186"/>
                  <a:pt x="16796" y="4221"/>
                </a:cubicBezTo>
                <a:cubicBezTo>
                  <a:pt x="20639" y="3255"/>
                  <a:pt x="20639" y="1689"/>
                  <a:pt x="16796" y="724"/>
                </a:cubicBezTo>
                <a:cubicBezTo>
                  <a:pt x="14875" y="241"/>
                  <a:pt x="12357" y="0"/>
                  <a:pt x="9839" y="0"/>
                </a:cubicBezTo>
                <a:close/>
                <a:moveTo>
                  <a:pt x="0" y="3593"/>
                </a:moveTo>
                <a:lnTo>
                  <a:pt x="0" y="18993"/>
                </a:lnTo>
                <a:cubicBezTo>
                  <a:pt x="0" y="20356"/>
                  <a:pt x="4405" y="21600"/>
                  <a:pt x="9839" y="21600"/>
                </a:cubicBezTo>
                <a:cubicBezTo>
                  <a:pt x="15273" y="21600"/>
                  <a:pt x="19678" y="20356"/>
                  <a:pt x="19678" y="18993"/>
                </a:cubicBezTo>
                <a:lnTo>
                  <a:pt x="19678" y="3593"/>
                </a:lnTo>
                <a:cubicBezTo>
                  <a:pt x="18279" y="4621"/>
                  <a:pt x="14401" y="5357"/>
                  <a:pt x="9839" y="5357"/>
                </a:cubicBezTo>
                <a:cubicBezTo>
                  <a:pt x="5277" y="5357"/>
                  <a:pt x="1399" y="4621"/>
                  <a:pt x="0" y="3593"/>
                </a:cubicBezTo>
                <a:close/>
              </a:path>
            </a:pathLst>
          </a:custGeom>
          <a:solidFill>
            <a:srgbClr val="277AA1"/>
          </a:solidFill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8" name="Shape"/>
          <p:cNvSpPr/>
          <p:nvPr/>
        </p:nvSpPr>
        <p:spPr>
          <a:xfrm rot="4151087">
            <a:off x="8072177" y="3408198"/>
            <a:ext cx="161947" cy="178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21600" extrusionOk="0">
                <a:moveTo>
                  <a:pt x="9839" y="0"/>
                </a:moveTo>
                <a:cubicBezTo>
                  <a:pt x="7321" y="0"/>
                  <a:pt x="4803" y="241"/>
                  <a:pt x="2882" y="724"/>
                </a:cubicBezTo>
                <a:cubicBezTo>
                  <a:pt x="-961" y="1689"/>
                  <a:pt x="-961" y="3255"/>
                  <a:pt x="2882" y="4221"/>
                </a:cubicBezTo>
                <a:cubicBezTo>
                  <a:pt x="6724" y="5186"/>
                  <a:pt x="12954" y="5186"/>
                  <a:pt x="16796" y="4221"/>
                </a:cubicBezTo>
                <a:cubicBezTo>
                  <a:pt x="20639" y="3255"/>
                  <a:pt x="20639" y="1689"/>
                  <a:pt x="16796" y="724"/>
                </a:cubicBezTo>
                <a:cubicBezTo>
                  <a:pt x="14875" y="241"/>
                  <a:pt x="12357" y="0"/>
                  <a:pt x="9839" y="0"/>
                </a:cubicBezTo>
                <a:close/>
                <a:moveTo>
                  <a:pt x="0" y="3593"/>
                </a:moveTo>
                <a:lnTo>
                  <a:pt x="0" y="18993"/>
                </a:lnTo>
                <a:cubicBezTo>
                  <a:pt x="0" y="20356"/>
                  <a:pt x="4405" y="21600"/>
                  <a:pt x="9839" y="21600"/>
                </a:cubicBezTo>
                <a:cubicBezTo>
                  <a:pt x="15273" y="21600"/>
                  <a:pt x="19678" y="20356"/>
                  <a:pt x="19678" y="18993"/>
                </a:cubicBezTo>
                <a:lnTo>
                  <a:pt x="19678" y="3593"/>
                </a:lnTo>
                <a:cubicBezTo>
                  <a:pt x="18279" y="4621"/>
                  <a:pt x="14401" y="5357"/>
                  <a:pt x="9839" y="5357"/>
                </a:cubicBezTo>
                <a:cubicBezTo>
                  <a:pt x="5277" y="5357"/>
                  <a:pt x="1399" y="4621"/>
                  <a:pt x="0" y="3593"/>
                </a:cubicBezTo>
                <a:close/>
              </a:path>
            </a:pathLst>
          </a:custGeom>
          <a:solidFill>
            <a:srgbClr val="277AA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9" name="Shape"/>
          <p:cNvSpPr/>
          <p:nvPr/>
        </p:nvSpPr>
        <p:spPr>
          <a:xfrm rot="2616978">
            <a:off x="7813332" y="3633477"/>
            <a:ext cx="161949" cy="178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21600" extrusionOk="0">
                <a:moveTo>
                  <a:pt x="9839" y="0"/>
                </a:moveTo>
                <a:cubicBezTo>
                  <a:pt x="7321" y="0"/>
                  <a:pt x="4803" y="241"/>
                  <a:pt x="2882" y="724"/>
                </a:cubicBezTo>
                <a:cubicBezTo>
                  <a:pt x="-961" y="1689"/>
                  <a:pt x="-961" y="3255"/>
                  <a:pt x="2882" y="4221"/>
                </a:cubicBezTo>
                <a:cubicBezTo>
                  <a:pt x="6724" y="5186"/>
                  <a:pt x="12954" y="5186"/>
                  <a:pt x="16796" y="4221"/>
                </a:cubicBezTo>
                <a:cubicBezTo>
                  <a:pt x="20639" y="3255"/>
                  <a:pt x="20639" y="1689"/>
                  <a:pt x="16796" y="724"/>
                </a:cubicBezTo>
                <a:cubicBezTo>
                  <a:pt x="14875" y="241"/>
                  <a:pt x="12357" y="0"/>
                  <a:pt x="9839" y="0"/>
                </a:cubicBezTo>
                <a:close/>
                <a:moveTo>
                  <a:pt x="0" y="3593"/>
                </a:moveTo>
                <a:lnTo>
                  <a:pt x="0" y="18993"/>
                </a:lnTo>
                <a:cubicBezTo>
                  <a:pt x="0" y="20356"/>
                  <a:pt x="4405" y="21600"/>
                  <a:pt x="9839" y="21600"/>
                </a:cubicBezTo>
                <a:cubicBezTo>
                  <a:pt x="15273" y="21600"/>
                  <a:pt x="19678" y="20356"/>
                  <a:pt x="19678" y="18993"/>
                </a:cubicBezTo>
                <a:lnTo>
                  <a:pt x="19678" y="3593"/>
                </a:lnTo>
                <a:cubicBezTo>
                  <a:pt x="18279" y="4621"/>
                  <a:pt x="14401" y="5357"/>
                  <a:pt x="9839" y="5357"/>
                </a:cubicBezTo>
                <a:cubicBezTo>
                  <a:pt x="5277" y="5357"/>
                  <a:pt x="1399" y="4621"/>
                  <a:pt x="0" y="3593"/>
                </a:cubicBezTo>
                <a:close/>
              </a:path>
            </a:pathLst>
          </a:custGeom>
          <a:solidFill>
            <a:srgbClr val="277AA1"/>
          </a:solidFill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0" name="Shape"/>
          <p:cNvSpPr/>
          <p:nvPr/>
        </p:nvSpPr>
        <p:spPr>
          <a:xfrm rot="1385922">
            <a:off x="7695260" y="3831410"/>
            <a:ext cx="161948" cy="178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21600" extrusionOk="0">
                <a:moveTo>
                  <a:pt x="9839" y="0"/>
                </a:moveTo>
                <a:cubicBezTo>
                  <a:pt x="7321" y="0"/>
                  <a:pt x="4803" y="241"/>
                  <a:pt x="2882" y="724"/>
                </a:cubicBezTo>
                <a:cubicBezTo>
                  <a:pt x="-961" y="1689"/>
                  <a:pt x="-961" y="3255"/>
                  <a:pt x="2882" y="4221"/>
                </a:cubicBezTo>
                <a:cubicBezTo>
                  <a:pt x="6724" y="5186"/>
                  <a:pt x="12954" y="5186"/>
                  <a:pt x="16796" y="4221"/>
                </a:cubicBezTo>
                <a:cubicBezTo>
                  <a:pt x="20639" y="3255"/>
                  <a:pt x="20639" y="1689"/>
                  <a:pt x="16796" y="724"/>
                </a:cubicBezTo>
                <a:cubicBezTo>
                  <a:pt x="14875" y="241"/>
                  <a:pt x="12357" y="0"/>
                  <a:pt x="9839" y="0"/>
                </a:cubicBezTo>
                <a:close/>
                <a:moveTo>
                  <a:pt x="0" y="3593"/>
                </a:moveTo>
                <a:lnTo>
                  <a:pt x="0" y="18993"/>
                </a:lnTo>
                <a:cubicBezTo>
                  <a:pt x="0" y="20356"/>
                  <a:pt x="4405" y="21600"/>
                  <a:pt x="9839" y="21600"/>
                </a:cubicBezTo>
                <a:cubicBezTo>
                  <a:pt x="15273" y="21600"/>
                  <a:pt x="19678" y="20356"/>
                  <a:pt x="19678" y="18993"/>
                </a:cubicBezTo>
                <a:lnTo>
                  <a:pt x="19678" y="3593"/>
                </a:lnTo>
                <a:cubicBezTo>
                  <a:pt x="18279" y="4621"/>
                  <a:pt x="14401" y="5357"/>
                  <a:pt x="9839" y="5357"/>
                </a:cubicBezTo>
                <a:cubicBezTo>
                  <a:pt x="5277" y="5357"/>
                  <a:pt x="1399" y="4621"/>
                  <a:pt x="0" y="3593"/>
                </a:cubicBezTo>
                <a:close/>
              </a:path>
            </a:pathLst>
          </a:custGeom>
          <a:solidFill>
            <a:srgbClr val="277AA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1" name="Shape"/>
          <p:cNvSpPr/>
          <p:nvPr/>
        </p:nvSpPr>
        <p:spPr>
          <a:xfrm rot="16200000">
            <a:off x="8309042" y="4687152"/>
            <a:ext cx="161949" cy="178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21600" extrusionOk="0">
                <a:moveTo>
                  <a:pt x="9839" y="0"/>
                </a:moveTo>
                <a:cubicBezTo>
                  <a:pt x="7321" y="0"/>
                  <a:pt x="4803" y="241"/>
                  <a:pt x="2882" y="724"/>
                </a:cubicBezTo>
                <a:cubicBezTo>
                  <a:pt x="-961" y="1689"/>
                  <a:pt x="-961" y="3255"/>
                  <a:pt x="2882" y="4221"/>
                </a:cubicBezTo>
                <a:cubicBezTo>
                  <a:pt x="6724" y="5186"/>
                  <a:pt x="12954" y="5186"/>
                  <a:pt x="16796" y="4221"/>
                </a:cubicBezTo>
                <a:cubicBezTo>
                  <a:pt x="20639" y="3255"/>
                  <a:pt x="20639" y="1689"/>
                  <a:pt x="16796" y="724"/>
                </a:cubicBezTo>
                <a:cubicBezTo>
                  <a:pt x="14875" y="241"/>
                  <a:pt x="12357" y="0"/>
                  <a:pt x="9839" y="0"/>
                </a:cubicBezTo>
                <a:close/>
                <a:moveTo>
                  <a:pt x="0" y="3593"/>
                </a:moveTo>
                <a:lnTo>
                  <a:pt x="0" y="18993"/>
                </a:lnTo>
                <a:cubicBezTo>
                  <a:pt x="0" y="20356"/>
                  <a:pt x="4405" y="21600"/>
                  <a:pt x="9839" y="21600"/>
                </a:cubicBezTo>
                <a:cubicBezTo>
                  <a:pt x="15273" y="21600"/>
                  <a:pt x="19678" y="20356"/>
                  <a:pt x="19678" y="18993"/>
                </a:cubicBezTo>
                <a:lnTo>
                  <a:pt x="19678" y="3593"/>
                </a:lnTo>
                <a:cubicBezTo>
                  <a:pt x="18279" y="4621"/>
                  <a:pt x="14401" y="5357"/>
                  <a:pt x="9839" y="5357"/>
                </a:cubicBezTo>
                <a:cubicBezTo>
                  <a:pt x="5277" y="5357"/>
                  <a:pt x="1399" y="4621"/>
                  <a:pt x="0" y="3593"/>
                </a:cubicBezTo>
                <a:close/>
              </a:path>
            </a:pathLst>
          </a:custGeom>
          <a:solidFill>
            <a:srgbClr val="277AA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2" name="Shape"/>
          <p:cNvSpPr/>
          <p:nvPr/>
        </p:nvSpPr>
        <p:spPr>
          <a:xfrm rot="7699015">
            <a:off x="8650180" y="3446579"/>
            <a:ext cx="161948" cy="178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21600" extrusionOk="0">
                <a:moveTo>
                  <a:pt x="9839" y="0"/>
                </a:moveTo>
                <a:cubicBezTo>
                  <a:pt x="7321" y="0"/>
                  <a:pt x="4803" y="241"/>
                  <a:pt x="2882" y="724"/>
                </a:cubicBezTo>
                <a:cubicBezTo>
                  <a:pt x="-961" y="1689"/>
                  <a:pt x="-961" y="3255"/>
                  <a:pt x="2882" y="4221"/>
                </a:cubicBezTo>
                <a:cubicBezTo>
                  <a:pt x="6724" y="5186"/>
                  <a:pt x="12954" y="5186"/>
                  <a:pt x="16796" y="4221"/>
                </a:cubicBezTo>
                <a:cubicBezTo>
                  <a:pt x="20639" y="3255"/>
                  <a:pt x="20639" y="1689"/>
                  <a:pt x="16796" y="724"/>
                </a:cubicBezTo>
                <a:cubicBezTo>
                  <a:pt x="14875" y="241"/>
                  <a:pt x="12357" y="0"/>
                  <a:pt x="9839" y="0"/>
                </a:cubicBezTo>
                <a:close/>
                <a:moveTo>
                  <a:pt x="0" y="3593"/>
                </a:moveTo>
                <a:lnTo>
                  <a:pt x="0" y="18993"/>
                </a:lnTo>
                <a:cubicBezTo>
                  <a:pt x="0" y="20356"/>
                  <a:pt x="4405" y="21600"/>
                  <a:pt x="9839" y="21600"/>
                </a:cubicBezTo>
                <a:cubicBezTo>
                  <a:pt x="15273" y="21600"/>
                  <a:pt x="19678" y="20356"/>
                  <a:pt x="19678" y="18993"/>
                </a:cubicBezTo>
                <a:lnTo>
                  <a:pt x="19678" y="3593"/>
                </a:lnTo>
                <a:cubicBezTo>
                  <a:pt x="18279" y="4621"/>
                  <a:pt x="14401" y="5357"/>
                  <a:pt x="9839" y="5357"/>
                </a:cubicBezTo>
                <a:cubicBezTo>
                  <a:pt x="5277" y="5357"/>
                  <a:pt x="1399" y="4621"/>
                  <a:pt x="0" y="3593"/>
                </a:cubicBezTo>
                <a:close/>
              </a:path>
            </a:pathLst>
          </a:custGeom>
          <a:solidFill>
            <a:srgbClr val="277AA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3" name="Shape"/>
          <p:cNvSpPr/>
          <p:nvPr/>
        </p:nvSpPr>
        <p:spPr>
          <a:xfrm rot="8697062">
            <a:off x="8808429" y="3605631"/>
            <a:ext cx="161948" cy="178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21600" extrusionOk="0">
                <a:moveTo>
                  <a:pt x="9839" y="0"/>
                </a:moveTo>
                <a:cubicBezTo>
                  <a:pt x="7321" y="0"/>
                  <a:pt x="4803" y="241"/>
                  <a:pt x="2882" y="724"/>
                </a:cubicBezTo>
                <a:cubicBezTo>
                  <a:pt x="-961" y="1689"/>
                  <a:pt x="-961" y="3255"/>
                  <a:pt x="2882" y="4221"/>
                </a:cubicBezTo>
                <a:cubicBezTo>
                  <a:pt x="6724" y="5186"/>
                  <a:pt x="12954" y="5186"/>
                  <a:pt x="16796" y="4221"/>
                </a:cubicBezTo>
                <a:cubicBezTo>
                  <a:pt x="20639" y="3255"/>
                  <a:pt x="20639" y="1689"/>
                  <a:pt x="16796" y="724"/>
                </a:cubicBezTo>
                <a:cubicBezTo>
                  <a:pt x="14875" y="241"/>
                  <a:pt x="12357" y="0"/>
                  <a:pt x="9839" y="0"/>
                </a:cubicBezTo>
                <a:close/>
                <a:moveTo>
                  <a:pt x="0" y="3593"/>
                </a:moveTo>
                <a:lnTo>
                  <a:pt x="0" y="18993"/>
                </a:lnTo>
                <a:cubicBezTo>
                  <a:pt x="0" y="20356"/>
                  <a:pt x="4405" y="21600"/>
                  <a:pt x="9839" y="21600"/>
                </a:cubicBezTo>
                <a:cubicBezTo>
                  <a:pt x="15273" y="21600"/>
                  <a:pt x="19678" y="20356"/>
                  <a:pt x="19678" y="18993"/>
                </a:cubicBezTo>
                <a:lnTo>
                  <a:pt x="19678" y="3593"/>
                </a:lnTo>
                <a:cubicBezTo>
                  <a:pt x="18279" y="4621"/>
                  <a:pt x="14401" y="5357"/>
                  <a:pt x="9839" y="5357"/>
                </a:cubicBezTo>
                <a:cubicBezTo>
                  <a:pt x="5277" y="5357"/>
                  <a:pt x="1399" y="4621"/>
                  <a:pt x="0" y="3593"/>
                </a:cubicBezTo>
                <a:close/>
              </a:path>
            </a:pathLst>
          </a:custGeom>
          <a:solidFill>
            <a:srgbClr val="277AA1"/>
          </a:solidFill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4" name="Arrow 11"/>
          <p:cNvSpPr/>
          <p:nvPr/>
        </p:nvSpPr>
        <p:spPr>
          <a:xfrm rot="5400000">
            <a:off x="8286925" y="4932510"/>
            <a:ext cx="244773" cy="1842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69" y="0"/>
                </a:moveTo>
                <a:cubicBezTo>
                  <a:pt x="13010" y="0"/>
                  <a:pt x="12551" y="232"/>
                  <a:pt x="12200" y="697"/>
                </a:cubicBezTo>
                <a:cubicBezTo>
                  <a:pt x="11500" y="1626"/>
                  <a:pt x="11500" y="3135"/>
                  <a:pt x="12200" y="4065"/>
                </a:cubicBezTo>
                <a:lnTo>
                  <a:pt x="15479" y="8419"/>
                </a:lnTo>
                <a:lnTo>
                  <a:pt x="1793" y="8419"/>
                </a:lnTo>
                <a:cubicBezTo>
                  <a:pt x="802" y="8419"/>
                  <a:pt x="0" y="9485"/>
                  <a:pt x="0" y="10800"/>
                </a:cubicBezTo>
                <a:cubicBezTo>
                  <a:pt x="0" y="12115"/>
                  <a:pt x="802" y="13181"/>
                  <a:pt x="1793" y="13181"/>
                </a:cubicBezTo>
                <a:lnTo>
                  <a:pt x="15479" y="13181"/>
                </a:lnTo>
                <a:lnTo>
                  <a:pt x="12200" y="17535"/>
                </a:lnTo>
                <a:cubicBezTo>
                  <a:pt x="11500" y="18465"/>
                  <a:pt x="11500" y="19974"/>
                  <a:pt x="12200" y="20903"/>
                </a:cubicBezTo>
                <a:cubicBezTo>
                  <a:pt x="12551" y="21368"/>
                  <a:pt x="13010" y="21600"/>
                  <a:pt x="13469" y="21600"/>
                </a:cubicBezTo>
                <a:cubicBezTo>
                  <a:pt x="13927" y="21600"/>
                  <a:pt x="14387" y="21368"/>
                  <a:pt x="14737" y="20903"/>
                </a:cubicBezTo>
                <a:lnTo>
                  <a:pt x="21074" y="12484"/>
                </a:lnTo>
                <a:cubicBezTo>
                  <a:pt x="21424" y="12019"/>
                  <a:pt x="21600" y="11409"/>
                  <a:pt x="21600" y="10800"/>
                </a:cubicBezTo>
                <a:cubicBezTo>
                  <a:pt x="21600" y="10191"/>
                  <a:pt x="21424" y="9581"/>
                  <a:pt x="21074" y="9116"/>
                </a:cubicBezTo>
                <a:lnTo>
                  <a:pt x="14737" y="697"/>
                </a:lnTo>
                <a:cubicBezTo>
                  <a:pt x="14387" y="232"/>
                  <a:pt x="13927" y="0"/>
                  <a:pt x="13469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5" name="Producer 1"/>
          <p:cNvSpPr txBox="1"/>
          <p:nvPr/>
        </p:nvSpPr>
        <p:spPr>
          <a:xfrm>
            <a:off x="9185409" y="3176283"/>
            <a:ext cx="1145202" cy="307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l" defTabSz="914400">
              <a:defRPr b="1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Producer 1</a:t>
            </a:r>
          </a:p>
        </p:txBody>
      </p:sp>
      <p:sp>
        <p:nvSpPr>
          <p:cNvPr id="226" name="Shape"/>
          <p:cNvSpPr/>
          <p:nvPr/>
        </p:nvSpPr>
        <p:spPr>
          <a:xfrm rot="15239863">
            <a:off x="8533410" y="4649560"/>
            <a:ext cx="161948" cy="178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21600" extrusionOk="0">
                <a:moveTo>
                  <a:pt x="9839" y="0"/>
                </a:moveTo>
                <a:cubicBezTo>
                  <a:pt x="7321" y="0"/>
                  <a:pt x="4803" y="241"/>
                  <a:pt x="2882" y="724"/>
                </a:cubicBezTo>
                <a:cubicBezTo>
                  <a:pt x="-961" y="1689"/>
                  <a:pt x="-961" y="3255"/>
                  <a:pt x="2882" y="4221"/>
                </a:cubicBezTo>
                <a:cubicBezTo>
                  <a:pt x="6724" y="5186"/>
                  <a:pt x="12954" y="5186"/>
                  <a:pt x="16796" y="4221"/>
                </a:cubicBezTo>
                <a:cubicBezTo>
                  <a:pt x="20639" y="3255"/>
                  <a:pt x="20639" y="1689"/>
                  <a:pt x="16796" y="724"/>
                </a:cubicBezTo>
                <a:cubicBezTo>
                  <a:pt x="14875" y="241"/>
                  <a:pt x="12357" y="0"/>
                  <a:pt x="9839" y="0"/>
                </a:cubicBezTo>
                <a:close/>
                <a:moveTo>
                  <a:pt x="0" y="3593"/>
                </a:moveTo>
                <a:lnTo>
                  <a:pt x="0" y="18993"/>
                </a:lnTo>
                <a:cubicBezTo>
                  <a:pt x="0" y="20356"/>
                  <a:pt x="4405" y="21600"/>
                  <a:pt x="9839" y="21600"/>
                </a:cubicBezTo>
                <a:cubicBezTo>
                  <a:pt x="15273" y="21600"/>
                  <a:pt x="19678" y="20356"/>
                  <a:pt x="19678" y="18993"/>
                </a:cubicBezTo>
                <a:lnTo>
                  <a:pt x="19678" y="3593"/>
                </a:lnTo>
                <a:cubicBezTo>
                  <a:pt x="18279" y="4621"/>
                  <a:pt x="14401" y="5357"/>
                  <a:pt x="9839" y="5357"/>
                </a:cubicBezTo>
                <a:cubicBezTo>
                  <a:pt x="5277" y="5357"/>
                  <a:pt x="1399" y="4621"/>
                  <a:pt x="0" y="3593"/>
                </a:cubicBezTo>
                <a:close/>
              </a:path>
            </a:pathLst>
          </a:custGeom>
          <a:solidFill>
            <a:srgbClr val="277AA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7" name="Shape"/>
          <p:cNvSpPr/>
          <p:nvPr/>
        </p:nvSpPr>
        <p:spPr>
          <a:xfrm rot="16944924">
            <a:off x="8085535" y="4649560"/>
            <a:ext cx="161948" cy="178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21600" extrusionOk="0">
                <a:moveTo>
                  <a:pt x="9839" y="0"/>
                </a:moveTo>
                <a:cubicBezTo>
                  <a:pt x="7321" y="0"/>
                  <a:pt x="4803" y="241"/>
                  <a:pt x="2882" y="724"/>
                </a:cubicBezTo>
                <a:cubicBezTo>
                  <a:pt x="-961" y="1689"/>
                  <a:pt x="-961" y="3255"/>
                  <a:pt x="2882" y="4221"/>
                </a:cubicBezTo>
                <a:cubicBezTo>
                  <a:pt x="6724" y="5186"/>
                  <a:pt x="12954" y="5186"/>
                  <a:pt x="16796" y="4221"/>
                </a:cubicBezTo>
                <a:cubicBezTo>
                  <a:pt x="20639" y="3255"/>
                  <a:pt x="20639" y="1689"/>
                  <a:pt x="16796" y="724"/>
                </a:cubicBezTo>
                <a:cubicBezTo>
                  <a:pt x="14875" y="241"/>
                  <a:pt x="12357" y="0"/>
                  <a:pt x="9839" y="0"/>
                </a:cubicBezTo>
                <a:close/>
                <a:moveTo>
                  <a:pt x="0" y="3593"/>
                </a:moveTo>
                <a:lnTo>
                  <a:pt x="0" y="18993"/>
                </a:lnTo>
                <a:cubicBezTo>
                  <a:pt x="0" y="20356"/>
                  <a:pt x="4405" y="21600"/>
                  <a:pt x="9839" y="21600"/>
                </a:cubicBezTo>
                <a:cubicBezTo>
                  <a:pt x="15273" y="21600"/>
                  <a:pt x="19678" y="20356"/>
                  <a:pt x="19678" y="18993"/>
                </a:cubicBezTo>
                <a:lnTo>
                  <a:pt x="19678" y="3593"/>
                </a:lnTo>
                <a:cubicBezTo>
                  <a:pt x="18279" y="4621"/>
                  <a:pt x="14401" y="5357"/>
                  <a:pt x="9839" y="5357"/>
                </a:cubicBezTo>
                <a:cubicBezTo>
                  <a:pt x="5277" y="5357"/>
                  <a:pt x="1399" y="4621"/>
                  <a:pt x="0" y="3593"/>
                </a:cubicBezTo>
                <a:close/>
              </a:path>
            </a:pathLst>
          </a:custGeom>
          <a:solidFill>
            <a:srgbClr val="277AA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16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28" name="klepsydraNEWLOGOwhite.png" descr="klepsydraNEWLOGO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27000"/>
            <a:ext cx="1625600" cy="294426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1708307" y="6347459"/>
            <a:ext cx="148235" cy="23688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fld id="{86CB4B4D-7CA3-9044-876B-883B54F8677D}" type="slidenum">
              <a:t>3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Asteroid Landing Demo"/>
          <p:cNvSpPr txBox="1"/>
          <p:nvPr/>
        </p:nvSpPr>
        <p:spPr>
          <a:xfrm>
            <a:off x="3392452" y="645014"/>
            <a:ext cx="5701732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Previous Demos</a:t>
            </a:r>
          </a:p>
        </p:txBody>
      </p:sp>
      <p:sp>
        <p:nvSpPr>
          <p:cNvPr id="232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233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6" name="Group"/>
          <p:cNvGrpSpPr/>
          <p:nvPr/>
        </p:nvGrpSpPr>
        <p:grpSpPr>
          <a:xfrm>
            <a:off x="1843388" y="1129921"/>
            <a:ext cx="8799860" cy="5564202"/>
            <a:chOff x="0" y="0"/>
            <a:chExt cx="8799858" cy="5564201"/>
          </a:xfrm>
        </p:grpSpPr>
        <p:pic>
          <p:nvPicPr>
            <p:cNvPr id="234" name="pasted-movie.png" descr="pasted-movie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8799859" cy="515025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5" name="Caption"/>
            <p:cNvSpPr/>
            <p:nvPr/>
          </p:nvSpPr>
          <p:spPr>
            <a:xfrm>
              <a:off x="0" y="5251858"/>
              <a:ext cx="8799859" cy="312344"/>
            </a:xfrm>
            <a:prstGeom prst="roundRect">
              <a:avLst>
                <a:gd name="adj" fmla="val 0"/>
              </a:avLst>
            </a:prstGeom>
            <a:solidFill>
              <a:srgbClr val="000000">
                <a:alpha val="0"/>
              </a:srgb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r>
                <a:t>Self-driving car Data Aggregation</a:t>
              </a:r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Lock-free as alternative to Parallelisation"/>
          <p:cNvSpPr txBox="1"/>
          <p:nvPr/>
        </p:nvSpPr>
        <p:spPr>
          <a:xfrm>
            <a:off x="2896883" y="449435"/>
            <a:ext cx="6188224" cy="67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Lock-free as alternative to Parallelisation</a:t>
            </a:r>
          </a:p>
        </p:txBody>
      </p:sp>
      <p:sp>
        <p:nvSpPr>
          <p:cNvPr id="239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240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570" y="2499360"/>
            <a:ext cx="4632934" cy="2604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2" name="Image" descr="Image"/>
          <p:cNvPicPr>
            <a:picLocks noChangeAspect="1"/>
          </p:cNvPicPr>
          <p:nvPr/>
        </p:nvPicPr>
        <p:blipFill>
          <a:blip r:embed="rId4"/>
          <a:srcRect b="9257"/>
          <a:stretch>
            <a:fillRect/>
          </a:stretch>
        </p:blipFill>
        <p:spPr>
          <a:xfrm>
            <a:off x="6636300" y="2499360"/>
            <a:ext cx="4633000" cy="3091599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Parallelisation"/>
          <p:cNvSpPr txBox="1"/>
          <p:nvPr/>
        </p:nvSpPr>
        <p:spPr>
          <a:xfrm>
            <a:off x="1465901" y="1737360"/>
            <a:ext cx="2540002" cy="317501"/>
          </a:xfrm>
          <a:prstGeom prst="rect">
            <a:avLst/>
          </a:prstGeom>
          <a:ln w="25400">
            <a:solidFill>
              <a:srgbClr val="301D6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defRPr sz="1600">
                <a:solidFill>
                  <a:srgbClr val="301D6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Parallelisation</a:t>
            </a:r>
          </a:p>
        </p:txBody>
      </p:sp>
      <p:sp>
        <p:nvSpPr>
          <p:cNvPr id="244" name="Pipeline"/>
          <p:cNvSpPr txBox="1"/>
          <p:nvPr/>
        </p:nvSpPr>
        <p:spPr>
          <a:xfrm>
            <a:off x="7802378" y="1737360"/>
            <a:ext cx="2540002" cy="317501"/>
          </a:xfrm>
          <a:prstGeom prst="rect">
            <a:avLst/>
          </a:prstGeom>
          <a:ln w="25400">
            <a:solidFill>
              <a:srgbClr val="301D6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defRPr sz="1600">
                <a:solidFill>
                  <a:srgbClr val="301D6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Pipeline</a:t>
            </a:r>
          </a:p>
        </p:txBody>
      </p:sp>
      <p:pic>
        <p:nvPicPr>
          <p:cNvPr id="245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5391" y="5374878"/>
            <a:ext cx="1155352" cy="4136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2-DIM Threading model"/>
          <p:cNvSpPr txBox="1"/>
          <p:nvPr/>
        </p:nvSpPr>
        <p:spPr>
          <a:xfrm>
            <a:off x="4319528" y="632314"/>
            <a:ext cx="4759835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30216D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2-DIM Threading model</a:t>
            </a:r>
          </a:p>
        </p:txBody>
      </p:sp>
      <p:sp>
        <p:nvSpPr>
          <p:cNvPr id="248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30216D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249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0" name="Table 1"/>
          <p:cNvGraphicFramePr/>
          <p:nvPr/>
        </p:nvGraphicFramePr>
        <p:xfrm>
          <a:off x="684925" y="2140373"/>
          <a:ext cx="2971800" cy="2189888"/>
        </p:xfrm>
        <a:graphic>
          <a:graphicData uri="http://schemas.openxmlformats.org/drawingml/2006/table">
            <a:tbl>
              <a:tblPr firstRow="1" firstCol="1">
                <a:tableStyleId>{4C3C2611-4C71-4FC5-86AE-919BDF0F9419}</a:tableStyleId>
              </a:tblPr>
              <a:tblGrid>
                <a:gridCol w="1485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944">
                <a:tc>
                  <a:txBody>
                    <a:bodyPr/>
                    <a:lstStyle/>
                    <a:p>
                      <a:pPr algn="l" defTabSz="914400">
                        <a:tabLst>
                          <a:tab pos="825500" algn="l"/>
                        </a:tabLst>
                        <a:defRPr sz="1800" b="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1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tabLst>
                          <a:tab pos="825500" algn="l"/>
                        </a:tabLst>
                        <a:defRPr sz="1800" b="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2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944">
                <a:tc>
                  <a:txBody>
                    <a:bodyPr/>
                    <a:lstStyle/>
                    <a:p>
                      <a:pPr algn="l" defTabSz="914400">
                        <a:tabLst>
                          <a:tab pos="825500" algn="l"/>
                        </a:tabLst>
                        <a:defRPr sz="1800" b="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3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4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60" name="Group"/>
          <p:cNvGrpSpPr/>
          <p:nvPr/>
        </p:nvGrpSpPr>
        <p:grpSpPr>
          <a:xfrm>
            <a:off x="1196318" y="2321266"/>
            <a:ext cx="830390" cy="753025"/>
            <a:chOff x="-2" y="-1"/>
            <a:chExt cx="830388" cy="753023"/>
          </a:xfrm>
        </p:grpSpPr>
        <p:sp>
          <p:nvSpPr>
            <p:cNvPr id="251" name="Oval"/>
            <p:cNvSpPr/>
            <p:nvPr/>
          </p:nvSpPr>
          <p:spPr>
            <a:xfrm rot="10800000" flipH="1">
              <a:off x="47981" y="196"/>
              <a:ext cx="739369" cy="711613"/>
            </a:xfrm>
            <a:prstGeom prst="ellipse">
              <a:avLst/>
            </a:prstGeom>
            <a:noFill/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52" name="Arrow 2"/>
            <p:cNvSpPr/>
            <p:nvPr/>
          </p:nvSpPr>
          <p:spPr>
            <a:xfrm rot="10800000" flipH="1">
              <a:off x="157950" y="153432"/>
              <a:ext cx="519430" cy="418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9" y="0"/>
                  </a:moveTo>
                  <a:cubicBezTo>
                    <a:pt x="8457" y="0"/>
                    <a:pt x="6373" y="1103"/>
                    <a:pt x="4819" y="2903"/>
                  </a:cubicBezTo>
                  <a:lnTo>
                    <a:pt x="6744" y="6147"/>
                  </a:lnTo>
                  <a:cubicBezTo>
                    <a:pt x="7744" y="4819"/>
                    <a:pt x="9169" y="3989"/>
                    <a:pt x="10749" y="3989"/>
                  </a:cubicBezTo>
                  <a:cubicBezTo>
                    <a:pt x="13751" y="3989"/>
                    <a:pt x="16189" y="6985"/>
                    <a:pt x="16232" y="10700"/>
                  </a:cubicBezTo>
                  <a:lnTo>
                    <a:pt x="14265" y="10700"/>
                  </a:lnTo>
                  <a:lnTo>
                    <a:pt x="17933" y="16883"/>
                  </a:lnTo>
                  <a:lnTo>
                    <a:pt x="21600" y="10700"/>
                  </a:lnTo>
                  <a:lnTo>
                    <a:pt x="19444" y="10700"/>
                  </a:lnTo>
                  <a:cubicBezTo>
                    <a:pt x="19401" y="4782"/>
                    <a:pt x="15525" y="0"/>
                    <a:pt x="10749" y="0"/>
                  </a:cubicBezTo>
                  <a:close/>
                  <a:moveTo>
                    <a:pt x="3667" y="4515"/>
                  </a:moveTo>
                  <a:lnTo>
                    <a:pt x="0" y="10700"/>
                  </a:lnTo>
                  <a:lnTo>
                    <a:pt x="2054" y="10700"/>
                  </a:lnTo>
                  <a:cubicBezTo>
                    <a:pt x="2053" y="10733"/>
                    <a:pt x="2054" y="10767"/>
                    <a:pt x="2054" y="10801"/>
                  </a:cubicBezTo>
                  <a:cubicBezTo>
                    <a:pt x="2054" y="16766"/>
                    <a:pt x="5946" y="21600"/>
                    <a:pt x="10749" y="21600"/>
                  </a:cubicBezTo>
                  <a:cubicBezTo>
                    <a:pt x="13080" y="21600"/>
                    <a:pt x="15197" y="20461"/>
                    <a:pt x="16759" y="18607"/>
                  </a:cubicBezTo>
                  <a:lnTo>
                    <a:pt x="14814" y="15375"/>
                  </a:lnTo>
                  <a:cubicBezTo>
                    <a:pt x="13811" y="16749"/>
                    <a:pt x="12360" y="17611"/>
                    <a:pt x="10749" y="17611"/>
                  </a:cubicBezTo>
                  <a:cubicBezTo>
                    <a:pt x="7720" y="17611"/>
                    <a:pt x="5266" y="14563"/>
                    <a:pt x="5266" y="10801"/>
                  </a:cubicBezTo>
                  <a:cubicBezTo>
                    <a:pt x="5266" y="10767"/>
                    <a:pt x="5265" y="10733"/>
                    <a:pt x="5266" y="10700"/>
                  </a:cubicBezTo>
                  <a:lnTo>
                    <a:pt x="7335" y="10700"/>
                  </a:lnTo>
                  <a:lnTo>
                    <a:pt x="3667" y="4515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53" name="Shape"/>
            <p:cNvSpPr/>
            <p:nvPr/>
          </p:nvSpPr>
          <p:spPr>
            <a:xfrm rot="11533508" flipH="1">
              <a:off x="9585" y="223663"/>
              <a:ext cx="90745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54" name="Shape"/>
            <p:cNvSpPr/>
            <p:nvPr/>
          </p:nvSpPr>
          <p:spPr>
            <a:xfrm rot="12648913" flipH="1">
              <a:off x="66515" y="109805"/>
              <a:ext cx="90744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55" name="Shape"/>
            <p:cNvSpPr/>
            <p:nvPr/>
          </p:nvSpPr>
          <p:spPr>
            <a:xfrm rot="13583021" flipH="1">
              <a:off x="155466" y="17295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56" name="Shape"/>
            <p:cNvSpPr/>
            <p:nvPr/>
          </p:nvSpPr>
          <p:spPr>
            <a:xfrm flipH="1">
              <a:off x="737320" y="234622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57" name="Shape"/>
            <p:cNvSpPr/>
            <p:nvPr/>
          </p:nvSpPr>
          <p:spPr>
            <a:xfrm flipH="1">
              <a:off x="739642" y="379778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58" name="Shape"/>
            <p:cNvSpPr/>
            <p:nvPr/>
          </p:nvSpPr>
          <p:spPr>
            <a:xfrm rot="5400000" flipH="1">
              <a:off x="285081" y="654777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59" name="Shape"/>
            <p:cNvSpPr/>
            <p:nvPr/>
          </p:nvSpPr>
          <p:spPr>
            <a:xfrm rot="5197352" flipH="1">
              <a:off x="422244" y="654638"/>
              <a:ext cx="90744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</p:grpSp>
      <p:grpSp>
        <p:nvGrpSpPr>
          <p:cNvPr id="270" name="Group"/>
          <p:cNvGrpSpPr/>
          <p:nvPr/>
        </p:nvGrpSpPr>
        <p:grpSpPr>
          <a:xfrm>
            <a:off x="2623798" y="2321266"/>
            <a:ext cx="830390" cy="753025"/>
            <a:chOff x="-2" y="-1"/>
            <a:chExt cx="830388" cy="753023"/>
          </a:xfrm>
        </p:grpSpPr>
        <p:sp>
          <p:nvSpPr>
            <p:cNvPr id="261" name="Oval"/>
            <p:cNvSpPr/>
            <p:nvPr/>
          </p:nvSpPr>
          <p:spPr>
            <a:xfrm rot="10800000" flipH="1">
              <a:off x="47981" y="196"/>
              <a:ext cx="739369" cy="711613"/>
            </a:xfrm>
            <a:prstGeom prst="ellipse">
              <a:avLst/>
            </a:prstGeom>
            <a:noFill/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62" name="Arrow 2"/>
            <p:cNvSpPr/>
            <p:nvPr/>
          </p:nvSpPr>
          <p:spPr>
            <a:xfrm rot="10800000" flipH="1">
              <a:off x="157950" y="153432"/>
              <a:ext cx="519430" cy="418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9" y="0"/>
                  </a:moveTo>
                  <a:cubicBezTo>
                    <a:pt x="8457" y="0"/>
                    <a:pt x="6373" y="1103"/>
                    <a:pt x="4819" y="2903"/>
                  </a:cubicBezTo>
                  <a:lnTo>
                    <a:pt x="6744" y="6147"/>
                  </a:lnTo>
                  <a:cubicBezTo>
                    <a:pt x="7744" y="4819"/>
                    <a:pt x="9169" y="3989"/>
                    <a:pt x="10749" y="3989"/>
                  </a:cubicBezTo>
                  <a:cubicBezTo>
                    <a:pt x="13751" y="3989"/>
                    <a:pt x="16189" y="6985"/>
                    <a:pt x="16232" y="10700"/>
                  </a:cubicBezTo>
                  <a:lnTo>
                    <a:pt x="14265" y="10700"/>
                  </a:lnTo>
                  <a:lnTo>
                    <a:pt x="17933" y="16883"/>
                  </a:lnTo>
                  <a:lnTo>
                    <a:pt x="21600" y="10700"/>
                  </a:lnTo>
                  <a:lnTo>
                    <a:pt x="19444" y="10700"/>
                  </a:lnTo>
                  <a:cubicBezTo>
                    <a:pt x="19401" y="4782"/>
                    <a:pt x="15525" y="0"/>
                    <a:pt x="10749" y="0"/>
                  </a:cubicBezTo>
                  <a:close/>
                  <a:moveTo>
                    <a:pt x="3667" y="4515"/>
                  </a:moveTo>
                  <a:lnTo>
                    <a:pt x="0" y="10700"/>
                  </a:lnTo>
                  <a:lnTo>
                    <a:pt x="2054" y="10700"/>
                  </a:lnTo>
                  <a:cubicBezTo>
                    <a:pt x="2053" y="10733"/>
                    <a:pt x="2054" y="10767"/>
                    <a:pt x="2054" y="10801"/>
                  </a:cubicBezTo>
                  <a:cubicBezTo>
                    <a:pt x="2054" y="16766"/>
                    <a:pt x="5946" y="21600"/>
                    <a:pt x="10749" y="21600"/>
                  </a:cubicBezTo>
                  <a:cubicBezTo>
                    <a:pt x="13080" y="21600"/>
                    <a:pt x="15197" y="20461"/>
                    <a:pt x="16759" y="18607"/>
                  </a:cubicBezTo>
                  <a:lnTo>
                    <a:pt x="14814" y="15375"/>
                  </a:lnTo>
                  <a:cubicBezTo>
                    <a:pt x="13811" y="16749"/>
                    <a:pt x="12360" y="17611"/>
                    <a:pt x="10749" y="17611"/>
                  </a:cubicBezTo>
                  <a:cubicBezTo>
                    <a:pt x="7720" y="17611"/>
                    <a:pt x="5266" y="14563"/>
                    <a:pt x="5266" y="10801"/>
                  </a:cubicBezTo>
                  <a:cubicBezTo>
                    <a:pt x="5266" y="10767"/>
                    <a:pt x="5265" y="10733"/>
                    <a:pt x="5266" y="10700"/>
                  </a:cubicBezTo>
                  <a:lnTo>
                    <a:pt x="7335" y="10700"/>
                  </a:lnTo>
                  <a:lnTo>
                    <a:pt x="3667" y="4515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63" name="Shape"/>
            <p:cNvSpPr/>
            <p:nvPr/>
          </p:nvSpPr>
          <p:spPr>
            <a:xfrm rot="11533508" flipH="1">
              <a:off x="9585" y="223663"/>
              <a:ext cx="90745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64" name="Shape"/>
            <p:cNvSpPr/>
            <p:nvPr/>
          </p:nvSpPr>
          <p:spPr>
            <a:xfrm rot="12648913" flipH="1">
              <a:off x="66515" y="109805"/>
              <a:ext cx="90744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65" name="Shape"/>
            <p:cNvSpPr/>
            <p:nvPr/>
          </p:nvSpPr>
          <p:spPr>
            <a:xfrm rot="13583021" flipH="1">
              <a:off x="155466" y="17295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66" name="Shape"/>
            <p:cNvSpPr/>
            <p:nvPr/>
          </p:nvSpPr>
          <p:spPr>
            <a:xfrm flipH="1">
              <a:off x="737320" y="234622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67" name="Shape"/>
            <p:cNvSpPr/>
            <p:nvPr/>
          </p:nvSpPr>
          <p:spPr>
            <a:xfrm flipH="1">
              <a:off x="739642" y="379778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68" name="Shape"/>
            <p:cNvSpPr/>
            <p:nvPr/>
          </p:nvSpPr>
          <p:spPr>
            <a:xfrm rot="5400000" flipH="1">
              <a:off x="285081" y="654777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69" name="Shape"/>
            <p:cNvSpPr/>
            <p:nvPr/>
          </p:nvSpPr>
          <p:spPr>
            <a:xfrm rot="5197352" flipH="1">
              <a:off x="422244" y="654638"/>
              <a:ext cx="90744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</p:grpSp>
      <p:grpSp>
        <p:nvGrpSpPr>
          <p:cNvPr id="273" name="Layer"/>
          <p:cNvGrpSpPr/>
          <p:nvPr/>
        </p:nvGrpSpPr>
        <p:grpSpPr>
          <a:xfrm>
            <a:off x="917147" y="2589506"/>
            <a:ext cx="752219" cy="450896"/>
            <a:chOff x="0" y="0"/>
            <a:chExt cx="752217" cy="450895"/>
          </a:xfrm>
        </p:grpSpPr>
        <p:sp>
          <p:nvSpPr>
            <p:cNvPr id="271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272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276" name="Layer"/>
          <p:cNvGrpSpPr/>
          <p:nvPr/>
        </p:nvGrpSpPr>
        <p:grpSpPr>
          <a:xfrm>
            <a:off x="820627" y="2640306"/>
            <a:ext cx="752219" cy="450896"/>
            <a:chOff x="0" y="0"/>
            <a:chExt cx="752217" cy="450895"/>
          </a:xfrm>
        </p:grpSpPr>
        <p:sp>
          <p:nvSpPr>
            <p:cNvPr id="274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275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279" name="Layer"/>
          <p:cNvGrpSpPr/>
          <p:nvPr/>
        </p:nvGrpSpPr>
        <p:grpSpPr>
          <a:xfrm>
            <a:off x="729186" y="2713965"/>
            <a:ext cx="752219" cy="450896"/>
            <a:chOff x="0" y="0"/>
            <a:chExt cx="752217" cy="450895"/>
          </a:xfrm>
        </p:grpSpPr>
        <p:sp>
          <p:nvSpPr>
            <p:cNvPr id="277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278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282" name="Layer"/>
          <p:cNvGrpSpPr/>
          <p:nvPr/>
        </p:nvGrpSpPr>
        <p:grpSpPr>
          <a:xfrm>
            <a:off x="2408127" y="2590775"/>
            <a:ext cx="752219" cy="450896"/>
            <a:chOff x="0" y="0"/>
            <a:chExt cx="752217" cy="450895"/>
          </a:xfrm>
        </p:grpSpPr>
        <p:sp>
          <p:nvSpPr>
            <p:cNvPr id="280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281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285" name="Layer"/>
          <p:cNvGrpSpPr/>
          <p:nvPr/>
        </p:nvGrpSpPr>
        <p:grpSpPr>
          <a:xfrm>
            <a:off x="2311606" y="2641575"/>
            <a:ext cx="752219" cy="450896"/>
            <a:chOff x="0" y="0"/>
            <a:chExt cx="752217" cy="450895"/>
          </a:xfrm>
        </p:grpSpPr>
        <p:sp>
          <p:nvSpPr>
            <p:cNvPr id="283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284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288" name="Layer"/>
          <p:cNvGrpSpPr/>
          <p:nvPr/>
        </p:nvGrpSpPr>
        <p:grpSpPr>
          <a:xfrm>
            <a:off x="2220167" y="2715236"/>
            <a:ext cx="752218" cy="450896"/>
            <a:chOff x="0" y="0"/>
            <a:chExt cx="752217" cy="450895"/>
          </a:xfrm>
        </p:grpSpPr>
        <p:sp>
          <p:nvSpPr>
            <p:cNvPr id="286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287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aphicFrame>
        <p:nvGraphicFramePr>
          <p:cNvPr id="289" name="Table 1-1"/>
          <p:cNvGraphicFramePr/>
          <p:nvPr/>
        </p:nvGraphicFramePr>
        <p:xfrm>
          <a:off x="4624923" y="2137149"/>
          <a:ext cx="2971800" cy="2189888"/>
        </p:xfrm>
        <a:graphic>
          <a:graphicData uri="http://schemas.openxmlformats.org/drawingml/2006/table">
            <a:tbl>
              <a:tblPr firstRow="1" firstCol="1">
                <a:tableStyleId>{4C3C2611-4C71-4FC5-86AE-919BDF0F9419}</a:tableStyleId>
              </a:tblPr>
              <a:tblGrid>
                <a:gridCol w="1485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944">
                <a:tc>
                  <a:txBody>
                    <a:bodyPr/>
                    <a:lstStyle/>
                    <a:p>
                      <a:pPr algn="l" defTabSz="914400">
                        <a:tabLst>
                          <a:tab pos="825500" algn="l"/>
                        </a:tabLst>
                        <a:defRPr sz="1800" b="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1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tabLst>
                          <a:tab pos="825500" algn="l"/>
                        </a:tabLst>
                        <a:defRPr sz="1800" b="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2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944">
                <a:tc>
                  <a:txBody>
                    <a:bodyPr/>
                    <a:lstStyle/>
                    <a:p>
                      <a:pPr algn="l" defTabSz="914400">
                        <a:tabLst>
                          <a:tab pos="825500" algn="l"/>
                        </a:tabLst>
                        <a:defRPr sz="1800" b="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3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4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99" name="Group"/>
          <p:cNvGrpSpPr/>
          <p:nvPr/>
        </p:nvGrpSpPr>
        <p:grpSpPr>
          <a:xfrm>
            <a:off x="5136315" y="2318044"/>
            <a:ext cx="830390" cy="753024"/>
            <a:chOff x="-2" y="-1"/>
            <a:chExt cx="830388" cy="753022"/>
          </a:xfrm>
        </p:grpSpPr>
        <p:sp>
          <p:nvSpPr>
            <p:cNvPr id="290" name="Oval"/>
            <p:cNvSpPr/>
            <p:nvPr/>
          </p:nvSpPr>
          <p:spPr>
            <a:xfrm rot="10800000" flipH="1">
              <a:off x="47981" y="195"/>
              <a:ext cx="739369" cy="711613"/>
            </a:xfrm>
            <a:prstGeom prst="ellipse">
              <a:avLst/>
            </a:prstGeom>
            <a:noFill/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91" name="Arrow 2"/>
            <p:cNvSpPr/>
            <p:nvPr/>
          </p:nvSpPr>
          <p:spPr>
            <a:xfrm rot="10800000" flipH="1">
              <a:off x="157950" y="153432"/>
              <a:ext cx="519430" cy="418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9" y="0"/>
                  </a:moveTo>
                  <a:cubicBezTo>
                    <a:pt x="8457" y="0"/>
                    <a:pt x="6373" y="1103"/>
                    <a:pt x="4819" y="2903"/>
                  </a:cubicBezTo>
                  <a:lnTo>
                    <a:pt x="6744" y="6147"/>
                  </a:lnTo>
                  <a:cubicBezTo>
                    <a:pt x="7744" y="4819"/>
                    <a:pt x="9169" y="3989"/>
                    <a:pt x="10749" y="3989"/>
                  </a:cubicBezTo>
                  <a:cubicBezTo>
                    <a:pt x="13751" y="3989"/>
                    <a:pt x="16189" y="6985"/>
                    <a:pt x="16232" y="10700"/>
                  </a:cubicBezTo>
                  <a:lnTo>
                    <a:pt x="14265" y="10700"/>
                  </a:lnTo>
                  <a:lnTo>
                    <a:pt x="17933" y="16883"/>
                  </a:lnTo>
                  <a:lnTo>
                    <a:pt x="21600" y="10700"/>
                  </a:lnTo>
                  <a:lnTo>
                    <a:pt x="19444" y="10700"/>
                  </a:lnTo>
                  <a:cubicBezTo>
                    <a:pt x="19401" y="4782"/>
                    <a:pt x="15525" y="0"/>
                    <a:pt x="10749" y="0"/>
                  </a:cubicBezTo>
                  <a:close/>
                  <a:moveTo>
                    <a:pt x="3667" y="4515"/>
                  </a:moveTo>
                  <a:lnTo>
                    <a:pt x="0" y="10700"/>
                  </a:lnTo>
                  <a:lnTo>
                    <a:pt x="2054" y="10700"/>
                  </a:lnTo>
                  <a:cubicBezTo>
                    <a:pt x="2053" y="10733"/>
                    <a:pt x="2054" y="10767"/>
                    <a:pt x="2054" y="10801"/>
                  </a:cubicBezTo>
                  <a:cubicBezTo>
                    <a:pt x="2054" y="16766"/>
                    <a:pt x="5946" y="21600"/>
                    <a:pt x="10749" y="21600"/>
                  </a:cubicBezTo>
                  <a:cubicBezTo>
                    <a:pt x="13080" y="21600"/>
                    <a:pt x="15197" y="20461"/>
                    <a:pt x="16759" y="18607"/>
                  </a:cubicBezTo>
                  <a:lnTo>
                    <a:pt x="14814" y="15375"/>
                  </a:lnTo>
                  <a:cubicBezTo>
                    <a:pt x="13811" y="16749"/>
                    <a:pt x="12360" y="17611"/>
                    <a:pt x="10749" y="17611"/>
                  </a:cubicBezTo>
                  <a:cubicBezTo>
                    <a:pt x="7720" y="17611"/>
                    <a:pt x="5266" y="14563"/>
                    <a:pt x="5266" y="10801"/>
                  </a:cubicBezTo>
                  <a:cubicBezTo>
                    <a:pt x="5266" y="10767"/>
                    <a:pt x="5265" y="10733"/>
                    <a:pt x="5266" y="10700"/>
                  </a:cubicBezTo>
                  <a:lnTo>
                    <a:pt x="7335" y="10700"/>
                  </a:lnTo>
                  <a:lnTo>
                    <a:pt x="3667" y="4515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92" name="Shape"/>
            <p:cNvSpPr/>
            <p:nvPr/>
          </p:nvSpPr>
          <p:spPr>
            <a:xfrm rot="11533508" flipH="1">
              <a:off x="9585" y="223662"/>
              <a:ext cx="90745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93" name="Shape"/>
            <p:cNvSpPr/>
            <p:nvPr/>
          </p:nvSpPr>
          <p:spPr>
            <a:xfrm rot="12648913" flipH="1">
              <a:off x="66515" y="109804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94" name="Shape"/>
            <p:cNvSpPr/>
            <p:nvPr/>
          </p:nvSpPr>
          <p:spPr>
            <a:xfrm rot="13583021" flipH="1">
              <a:off x="155466" y="17295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95" name="Shape"/>
            <p:cNvSpPr/>
            <p:nvPr/>
          </p:nvSpPr>
          <p:spPr>
            <a:xfrm flipH="1">
              <a:off x="737320" y="234622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96" name="Shape"/>
            <p:cNvSpPr/>
            <p:nvPr/>
          </p:nvSpPr>
          <p:spPr>
            <a:xfrm flipH="1">
              <a:off x="739642" y="379777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97" name="Shape"/>
            <p:cNvSpPr/>
            <p:nvPr/>
          </p:nvSpPr>
          <p:spPr>
            <a:xfrm rot="5400000" flipH="1">
              <a:off x="285081" y="654776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298" name="Shape"/>
            <p:cNvSpPr/>
            <p:nvPr/>
          </p:nvSpPr>
          <p:spPr>
            <a:xfrm rot="5197352" flipH="1">
              <a:off x="422244" y="654637"/>
              <a:ext cx="90744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</p:grpSp>
      <p:grpSp>
        <p:nvGrpSpPr>
          <p:cNvPr id="309" name="Group"/>
          <p:cNvGrpSpPr/>
          <p:nvPr/>
        </p:nvGrpSpPr>
        <p:grpSpPr>
          <a:xfrm>
            <a:off x="6563795" y="2318044"/>
            <a:ext cx="830389" cy="753024"/>
            <a:chOff x="-2" y="-1"/>
            <a:chExt cx="830388" cy="753022"/>
          </a:xfrm>
        </p:grpSpPr>
        <p:sp>
          <p:nvSpPr>
            <p:cNvPr id="300" name="Oval"/>
            <p:cNvSpPr/>
            <p:nvPr/>
          </p:nvSpPr>
          <p:spPr>
            <a:xfrm rot="10800000" flipH="1">
              <a:off x="47981" y="195"/>
              <a:ext cx="739369" cy="711613"/>
            </a:xfrm>
            <a:prstGeom prst="ellipse">
              <a:avLst/>
            </a:prstGeom>
            <a:noFill/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01" name="Arrow 2"/>
            <p:cNvSpPr/>
            <p:nvPr/>
          </p:nvSpPr>
          <p:spPr>
            <a:xfrm rot="10800000" flipH="1">
              <a:off x="157950" y="153432"/>
              <a:ext cx="519430" cy="418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9" y="0"/>
                  </a:moveTo>
                  <a:cubicBezTo>
                    <a:pt x="8457" y="0"/>
                    <a:pt x="6373" y="1103"/>
                    <a:pt x="4819" y="2903"/>
                  </a:cubicBezTo>
                  <a:lnTo>
                    <a:pt x="6744" y="6147"/>
                  </a:lnTo>
                  <a:cubicBezTo>
                    <a:pt x="7744" y="4819"/>
                    <a:pt x="9169" y="3989"/>
                    <a:pt x="10749" y="3989"/>
                  </a:cubicBezTo>
                  <a:cubicBezTo>
                    <a:pt x="13751" y="3989"/>
                    <a:pt x="16189" y="6985"/>
                    <a:pt x="16232" y="10700"/>
                  </a:cubicBezTo>
                  <a:lnTo>
                    <a:pt x="14265" y="10700"/>
                  </a:lnTo>
                  <a:lnTo>
                    <a:pt x="17933" y="16883"/>
                  </a:lnTo>
                  <a:lnTo>
                    <a:pt x="21600" y="10700"/>
                  </a:lnTo>
                  <a:lnTo>
                    <a:pt x="19444" y="10700"/>
                  </a:lnTo>
                  <a:cubicBezTo>
                    <a:pt x="19401" y="4782"/>
                    <a:pt x="15525" y="0"/>
                    <a:pt x="10749" y="0"/>
                  </a:cubicBezTo>
                  <a:close/>
                  <a:moveTo>
                    <a:pt x="3667" y="4515"/>
                  </a:moveTo>
                  <a:lnTo>
                    <a:pt x="0" y="10700"/>
                  </a:lnTo>
                  <a:lnTo>
                    <a:pt x="2054" y="10700"/>
                  </a:lnTo>
                  <a:cubicBezTo>
                    <a:pt x="2053" y="10733"/>
                    <a:pt x="2054" y="10767"/>
                    <a:pt x="2054" y="10801"/>
                  </a:cubicBezTo>
                  <a:cubicBezTo>
                    <a:pt x="2054" y="16766"/>
                    <a:pt x="5946" y="21600"/>
                    <a:pt x="10749" y="21600"/>
                  </a:cubicBezTo>
                  <a:cubicBezTo>
                    <a:pt x="13080" y="21600"/>
                    <a:pt x="15197" y="20461"/>
                    <a:pt x="16759" y="18607"/>
                  </a:cubicBezTo>
                  <a:lnTo>
                    <a:pt x="14814" y="15375"/>
                  </a:lnTo>
                  <a:cubicBezTo>
                    <a:pt x="13811" y="16749"/>
                    <a:pt x="12360" y="17611"/>
                    <a:pt x="10749" y="17611"/>
                  </a:cubicBezTo>
                  <a:cubicBezTo>
                    <a:pt x="7720" y="17611"/>
                    <a:pt x="5266" y="14563"/>
                    <a:pt x="5266" y="10801"/>
                  </a:cubicBezTo>
                  <a:cubicBezTo>
                    <a:pt x="5266" y="10767"/>
                    <a:pt x="5265" y="10733"/>
                    <a:pt x="5266" y="10700"/>
                  </a:cubicBezTo>
                  <a:lnTo>
                    <a:pt x="7335" y="10700"/>
                  </a:lnTo>
                  <a:lnTo>
                    <a:pt x="3667" y="4515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02" name="Shape"/>
            <p:cNvSpPr/>
            <p:nvPr/>
          </p:nvSpPr>
          <p:spPr>
            <a:xfrm rot="11533508" flipH="1">
              <a:off x="9585" y="223662"/>
              <a:ext cx="90745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03" name="Shape"/>
            <p:cNvSpPr/>
            <p:nvPr/>
          </p:nvSpPr>
          <p:spPr>
            <a:xfrm rot="12648913" flipH="1">
              <a:off x="66515" y="109804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04" name="Shape"/>
            <p:cNvSpPr/>
            <p:nvPr/>
          </p:nvSpPr>
          <p:spPr>
            <a:xfrm rot="13583021" flipH="1">
              <a:off x="155466" y="17295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05" name="Shape"/>
            <p:cNvSpPr/>
            <p:nvPr/>
          </p:nvSpPr>
          <p:spPr>
            <a:xfrm flipH="1">
              <a:off x="737320" y="234622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06" name="Shape"/>
            <p:cNvSpPr/>
            <p:nvPr/>
          </p:nvSpPr>
          <p:spPr>
            <a:xfrm flipH="1">
              <a:off x="739642" y="379777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07" name="Shape"/>
            <p:cNvSpPr/>
            <p:nvPr/>
          </p:nvSpPr>
          <p:spPr>
            <a:xfrm rot="5400000" flipH="1">
              <a:off x="285081" y="654776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08" name="Shape"/>
            <p:cNvSpPr/>
            <p:nvPr/>
          </p:nvSpPr>
          <p:spPr>
            <a:xfrm rot="5197352" flipH="1">
              <a:off x="422244" y="654637"/>
              <a:ext cx="90744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</p:grpSp>
      <p:grpSp>
        <p:nvGrpSpPr>
          <p:cNvPr id="312" name="Layer"/>
          <p:cNvGrpSpPr/>
          <p:nvPr/>
        </p:nvGrpSpPr>
        <p:grpSpPr>
          <a:xfrm>
            <a:off x="4857143" y="2586283"/>
            <a:ext cx="752219" cy="450896"/>
            <a:chOff x="0" y="0"/>
            <a:chExt cx="752217" cy="450895"/>
          </a:xfrm>
        </p:grpSpPr>
        <p:sp>
          <p:nvSpPr>
            <p:cNvPr id="310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11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15" name="Layer"/>
          <p:cNvGrpSpPr/>
          <p:nvPr/>
        </p:nvGrpSpPr>
        <p:grpSpPr>
          <a:xfrm>
            <a:off x="4760624" y="2637083"/>
            <a:ext cx="752219" cy="450896"/>
            <a:chOff x="0" y="0"/>
            <a:chExt cx="752217" cy="450895"/>
          </a:xfrm>
        </p:grpSpPr>
        <p:sp>
          <p:nvSpPr>
            <p:cNvPr id="313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14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18" name="Layer"/>
          <p:cNvGrpSpPr/>
          <p:nvPr/>
        </p:nvGrpSpPr>
        <p:grpSpPr>
          <a:xfrm>
            <a:off x="4669183" y="2710743"/>
            <a:ext cx="752219" cy="450896"/>
            <a:chOff x="0" y="0"/>
            <a:chExt cx="752217" cy="450895"/>
          </a:xfrm>
        </p:grpSpPr>
        <p:sp>
          <p:nvSpPr>
            <p:cNvPr id="316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17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21" name="Layer"/>
          <p:cNvGrpSpPr/>
          <p:nvPr/>
        </p:nvGrpSpPr>
        <p:grpSpPr>
          <a:xfrm>
            <a:off x="6348124" y="2587552"/>
            <a:ext cx="752219" cy="450896"/>
            <a:chOff x="0" y="0"/>
            <a:chExt cx="752217" cy="450895"/>
          </a:xfrm>
        </p:grpSpPr>
        <p:sp>
          <p:nvSpPr>
            <p:cNvPr id="319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20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24" name="Layer"/>
          <p:cNvGrpSpPr/>
          <p:nvPr/>
        </p:nvGrpSpPr>
        <p:grpSpPr>
          <a:xfrm>
            <a:off x="6251604" y="2638352"/>
            <a:ext cx="752219" cy="450896"/>
            <a:chOff x="0" y="0"/>
            <a:chExt cx="752217" cy="450895"/>
          </a:xfrm>
        </p:grpSpPr>
        <p:sp>
          <p:nvSpPr>
            <p:cNvPr id="322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23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27" name="Layer"/>
          <p:cNvGrpSpPr/>
          <p:nvPr/>
        </p:nvGrpSpPr>
        <p:grpSpPr>
          <a:xfrm>
            <a:off x="6160163" y="2712012"/>
            <a:ext cx="752219" cy="450896"/>
            <a:chOff x="0" y="0"/>
            <a:chExt cx="752217" cy="450895"/>
          </a:xfrm>
        </p:grpSpPr>
        <p:sp>
          <p:nvSpPr>
            <p:cNvPr id="325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26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pic>
        <p:nvPicPr>
          <p:cNvPr id="32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18" y="3236970"/>
            <a:ext cx="1247858" cy="10965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060" y="3236970"/>
            <a:ext cx="1247858" cy="1096516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330" name="Table 1-2"/>
          <p:cNvGraphicFramePr/>
          <p:nvPr/>
        </p:nvGraphicFramePr>
        <p:xfrm>
          <a:off x="8551160" y="2137149"/>
          <a:ext cx="2971800" cy="2189888"/>
        </p:xfrm>
        <a:graphic>
          <a:graphicData uri="http://schemas.openxmlformats.org/drawingml/2006/table">
            <a:tbl>
              <a:tblPr firstRow="1" firstCol="1">
                <a:tableStyleId>{4C3C2611-4C71-4FC5-86AE-919BDF0F9419}</a:tableStyleId>
              </a:tblPr>
              <a:tblGrid>
                <a:gridCol w="1485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4944">
                <a:tc>
                  <a:txBody>
                    <a:bodyPr/>
                    <a:lstStyle/>
                    <a:p>
                      <a:pPr algn="l" defTabSz="914400">
                        <a:tabLst>
                          <a:tab pos="825500" algn="l"/>
                        </a:tabLst>
                        <a:defRPr sz="1800" b="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1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tabLst>
                          <a:tab pos="825500" algn="l"/>
                        </a:tabLst>
                        <a:defRPr sz="1800" b="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2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944">
                <a:tc>
                  <a:txBody>
                    <a:bodyPr/>
                    <a:lstStyle/>
                    <a:p>
                      <a:pPr algn="l" defTabSz="914400">
                        <a:tabLst>
                          <a:tab pos="825500" algn="l"/>
                        </a:tabLst>
                        <a:defRPr sz="1800" b="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3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200">
                          <a:latin typeface="Arial"/>
                          <a:ea typeface="Arial"/>
                          <a:cs typeface="Arial"/>
                          <a:sym typeface="Arial"/>
                        </a:rPr>
                        <a:t>Core 4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40" name="Group"/>
          <p:cNvGrpSpPr/>
          <p:nvPr/>
        </p:nvGrpSpPr>
        <p:grpSpPr>
          <a:xfrm>
            <a:off x="9062553" y="2318044"/>
            <a:ext cx="830389" cy="753024"/>
            <a:chOff x="-2" y="-1"/>
            <a:chExt cx="830388" cy="753022"/>
          </a:xfrm>
        </p:grpSpPr>
        <p:sp>
          <p:nvSpPr>
            <p:cNvPr id="331" name="Oval"/>
            <p:cNvSpPr/>
            <p:nvPr/>
          </p:nvSpPr>
          <p:spPr>
            <a:xfrm rot="10800000" flipH="1">
              <a:off x="47981" y="195"/>
              <a:ext cx="739369" cy="711613"/>
            </a:xfrm>
            <a:prstGeom prst="ellipse">
              <a:avLst/>
            </a:prstGeom>
            <a:noFill/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32" name="Arrow 2"/>
            <p:cNvSpPr/>
            <p:nvPr/>
          </p:nvSpPr>
          <p:spPr>
            <a:xfrm rot="10800000" flipH="1">
              <a:off x="157950" y="153432"/>
              <a:ext cx="519430" cy="418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9" y="0"/>
                  </a:moveTo>
                  <a:cubicBezTo>
                    <a:pt x="8457" y="0"/>
                    <a:pt x="6373" y="1103"/>
                    <a:pt x="4819" y="2903"/>
                  </a:cubicBezTo>
                  <a:lnTo>
                    <a:pt x="6744" y="6147"/>
                  </a:lnTo>
                  <a:cubicBezTo>
                    <a:pt x="7744" y="4819"/>
                    <a:pt x="9169" y="3989"/>
                    <a:pt x="10749" y="3989"/>
                  </a:cubicBezTo>
                  <a:cubicBezTo>
                    <a:pt x="13751" y="3989"/>
                    <a:pt x="16189" y="6985"/>
                    <a:pt x="16232" y="10700"/>
                  </a:cubicBezTo>
                  <a:lnTo>
                    <a:pt x="14265" y="10700"/>
                  </a:lnTo>
                  <a:lnTo>
                    <a:pt x="17933" y="16883"/>
                  </a:lnTo>
                  <a:lnTo>
                    <a:pt x="21600" y="10700"/>
                  </a:lnTo>
                  <a:lnTo>
                    <a:pt x="19444" y="10700"/>
                  </a:lnTo>
                  <a:cubicBezTo>
                    <a:pt x="19401" y="4782"/>
                    <a:pt x="15525" y="0"/>
                    <a:pt x="10749" y="0"/>
                  </a:cubicBezTo>
                  <a:close/>
                  <a:moveTo>
                    <a:pt x="3667" y="4515"/>
                  </a:moveTo>
                  <a:lnTo>
                    <a:pt x="0" y="10700"/>
                  </a:lnTo>
                  <a:lnTo>
                    <a:pt x="2054" y="10700"/>
                  </a:lnTo>
                  <a:cubicBezTo>
                    <a:pt x="2053" y="10733"/>
                    <a:pt x="2054" y="10767"/>
                    <a:pt x="2054" y="10801"/>
                  </a:cubicBezTo>
                  <a:cubicBezTo>
                    <a:pt x="2054" y="16766"/>
                    <a:pt x="5946" y="21600"/>
                    <a:pt x="10749" y="21600"/>
                  </a:cubicBezTo>
                  <a:cubicBezTo>
                    <a:pt x="13080" y="21600"/>
                    <a:pt x="15197" y="20461"/>
                    <a:pt x="16759" y="18607"/>
                  </a:cubicBezTo>
                  <a:lnTo>
                    <a:pt x="14814" y="15375"/>
                  </a:lnTo>
                  <a:cubicBezTo>
                    <a:pt x="13811" y="16749"/>
                    <a:pt x="12360" y="17611"/>
                    <a:pt x="10749" y="17611"/>
                  </a:cubicBezTo>
                  <a:cubicBezTo>
                    <a:pt x="7720" y="17611"/>
                    <a:pt x="5266" y="14563"/>
                    <a:pt x="5266" y="10801"/>
                  </a:cubicBezTo>
                  <a:cubicBezTo>
                    <a:pt x="5266" y="10767"/>
                    <a:pt x="5265" y="10733"/>
                    <a:pt x="5266" y="10700"/>
                  </a:cubicBezTo>
                  <a:lnTo>
                    <a:pt x="7335" y="10700"/>
                  </a:lnTo>
                  <a:lnTo>
                    <a:pt x="3667" y="4515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33" name="Shape"/>
            <p:cNvSpPr/>
            <p:nvPr/>
          </p:nvSpPr>
          <p:spPr>
            <a:xfrm rot="11533508" flipH="1">
              <a:off x="9585" y="223662"/>
              <a:ext cx="90745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34" name="Shape"/>
            <p:cNvSpPr/>
            <p:nvPr/>
          </p:nvSpPr>
          <p:spPr>
            <a:xfrm rot="12648913" flipH="1">
              <a:off x="66515" y="109804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35" name="Shape"/>
            <p:cNvSpPr/>
            <p:nvPr/>
          </p:nvSpPr>
          <p:spPr>
            <a:xfrm rot="13583021" flipH="1">
              <a:off x="155466" y="17295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36" name="Shape"/>
            <p:cNvSpPr/>
            <p:nvPr/>
          </p:nvSpPr>
          <p:spPr>
            <a:xfrm flipH="1">
              <a:off x="737320" y="234622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37" name="Shape"/>
            <p:cNvSpPr/>
            <p:nvPr/>
          </p:nvSpPr>
          <p:spPr>
            <a:xfrm flipH="1">
              <a:off x="739642" y="379777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38" name="Shape"/>
            <p:cNvSpPr/>
            <p:nvPr/>
          </p:nvSpPr>
          <p:spPr>
            <a:xfrm rot="5400000" flipH="1">
              <a:off x="285081" y="654776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39" name="Shape"/>
            <p:cNvSpPr/>
            <p:nvPr/>
          </p:nvSpPr>
          <p:spPr>
            <a:xfrm rot="5197352" flipH="1">
              <a:off x="422244" y="654637"/>
              <a:ext cx="90744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</p:grpSp>
      <p:grpSp>
        <p:nvGrpSpPr>
          <p:cNvPr id="343" name="Layer"/>
          <p:cNvGrpSpPr/>
          <p:nvPr/>
        </p:nvGrpSpPr>
        <p:grpSpPr>
          <a:xfrm>
            <a:off x="8783380" y="2586283"/>
            <a:ext cx="752219" cy="450896"/>
            <a:chOff x="0" y="0"/>
            <a:chExt cx="752217" cy="450895"/>
          </a:xfrm>
        </p:grpSpPr>
        <p:sp>
          <p:nvSpPr>
            <p:cNvPr id="341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42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46" name="Layer"/>
          <p:cNvGrpSpPr/>
          <p:nvPr/>
        </p:nvGrpSpPr>
        <p:grpSpPr>
          <a:xfrm>
            <a:off x="8686861" y="2637083"/>
            <a:ext cx="752219" cy="450896"/>
            <a:chOff x="0" y="0"/>
            <a:chExt cx="752217" cy="450895"/>
          </a:xfrm>
        </p:grpSpPr>
        <p:sp>
          <p:nvSpPr>
            <p:cNvPr id="344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45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49" name="Layer"/>
          <p:cNvGrpSpPr/>
          <p:nvPr/>
        </p:nvGrpSpPr>
        <p:grpSpPr>
          <a:xfrm>
            <a:off x="8595421" y="2710743"/>
            <a:ext cx="752219" cy="450896"/>
            <a:chOff x="0" y="0"/>
            <a:chExt cx="752217" cy="450895"/>
          </a:xfrm>
        </p:grpSpPr>
        <p:sp>
          <p:nvSpPr>
            <p:cNvPr id="347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48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pic>
        <p:nvPicPr>
          <p:cNvPr id="35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6855" y="3236970"/>
            <a:ext cx="1247858" cy="109651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1298" y="3236970"/>
            <a:ext cx="1247857" cy="109651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61" name="Group"/>
          <p:cNvGrpSpPr/>
          <p:nvPr/>
        </p:nvGrpSpPr>
        <p:grpSpPr>
          <a:xfrm>
            <a:off x="1231878" y="3411055"/>
            <a:ext cx="830390" cy="753024"/>
            <a:chOff x="-2" y="-1"/>
            <a:chExt cx="830388" cy="753022"/>
          </a:xfrm>
        </p:grpSpPr>
        <p:sp>
          <p:nvSpPr>
            <p:cNvPr id="352" name="Oval"/>
            <p:cNvSpPr/>
            <p:nvPr/>
          </p:nvSpPr>
          <p:spPr>
            <a:xfrm rot="10800000" flipH="1">
              <a:off x="47981" y="195"/>
              <a:ext cx="739369" cy="711613"/>
            </a:xfrm>
            <a:prstGeom prst="ellipse">
              <a:avLst/>
            </a:prstGeom>
            <a:noFill/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53" name="Arrow 2"/>
            <p:cNvSpPr/>
            <p:nvPr/>
          </p:nvSpPr>
          <p:spPr>
            <a:xfrm rot="10800000" flipH="1">
              <a:off x="157950" y="153432"/>
              <a:ext cx="519430" cy="418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9" y="0"/>
                  </a:moveTo>
                  <a:cubicBezTo>
                    <a:pt x="8457" y="0"/>
                    <a:pt x="6373" y="1103"/>
                    <a:pt x="4819" y="2903"/>
                  </a:cubicBezTo>
                  <a:lnTo>
                    <a:pt x="6744" y="6147"/>
                  </a:lnTo>
                  <a:cubicBezTo>
                    <a:pt x="7744" y="4819"/>
                    <a:pt x="9169" y="3989"/>
                    <a:pt x="10749" y="3989"/>
                  </a:cubicBezTo>
                  <a:cubicBezTo>
                    <a:pt x="13751" y="3989"/>
                    <a:pt x="16189" y="6985"/>
                    <a:pt x="16232" y="10700"/>
                  </a:cubicBezTo>
                  <a:lnTo>
                    <a:pt x="14265" y="10700"/>
                  </a:lnTo>
                  <a:lnTo>
                    <a:pt x="17933" y="16883"/>
                  </a:lnTo>
                  <a:lnTo>
                    <a:pt x="21600" y="10700"/>
                  </a:lnTo>
                  <a:lnTo>
                    <a:pt x="19444" y="10700"/>
                  </a:lnTo>
                  <a:cubicBezTo>
                    <a:pt x="19401" y="4782"/>
                    <a:pt x="15525" y="0"/>
                    <a:pt x="10749" y="0"/>
                  </a:cubicBezTo>
                  <a:close/>
                  <a:moveTo>
                    <a:pt x="3667" y="4515"/>
                  </a:moveTo>
                  <a:lnTo>
                    <a:pt x="0" y="10700"/>
                  </a:lnTo>
                  <a:lnTo>
                    <a:pt x="2054" y="10700"/>
                  </a:lnTo>
                  <a:cubicBezTo>
                    <a:pt x="2053" y="10733"/>
                    <a:pt x="2054" y="10767"/>
                    <a:pt x="2054" y="10801"/>
                  </a:cubicBezTo>
                  <a:cubicBezTo>
                    <a:pt x="2054" y="16766"/>
                    <a:pt x="5946" y="21600"/>
                    <a:pt x="10749" y="21600"/>
                  </a:cubicBezTo>
                  <a:cubicBezTo>
                    <a:pt x="13080" y="21600"/>
                    <a:pt x="15197" y="20461"/>
                    <a:pt x="16759" y="18607"/>
                  </a:cubicBezTo>
                  <a:lnTo>
                    <a:pt x="14814" y="15375"/>
                  </a:lnTo>
                  <a:cubicBezTo>
                    <a:pt x="13811" y="16749"/>
                    <a:pt x="12360" y="17611"/>
                    <a:pt x="10749" y="17611"/>
                  </a:cubicBezTo>
                  <a:cubicBezTo>
                    <a:pt x="7720" y="17611"/>
                    <a:pt x="5266" y="14563"/>
                    <a:pt x="5266" y="10801"/>
                  </a:cubicBezTo>
                  <a:cubicBezTo>
                    <a:pt x="5266" y="10767"/>
                    <a:pt x="5265" y="10733"/>
                    <a:pt x="5266" y="10700"/>
                  </a:cubicBezTo>
                  <a:lnTo>
                    <a:pt x="7335" y="10700"/>
                  </a:lnTo>
                  <a:lnTo>
                    <a:pt x="3667" y="4515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54" name="Shape"/>
            <p:cNvSpPr/>
            <p:nvPr/>
          </p:nvSpPr>
          <p:spPr>
            <a:xfrm rot="11533508" flipH="1">
              <a:off x="9585" y="223662"/>
              <a:ext cx="90745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55" name="Shape"/>
            <p:cNvSpPr/>
            <p:nvPr/>
          </p:nvSpPr>
          <p:spPr>
            <a:xfrm rot="12648913" flipH="1">
              <a:off x="66515" y="109804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56" name="Shape"/>
            <p:cNvSpPr/>
            <p:nvPr/>
          </p:nvSpPr>
          <p:spPr>
            <a:xfrm rot="13583021" flipH="1">
              <a:off x="155466" y="17295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57" name="Shape"/>
            <p:cNvSpPr/>
            <p:nvPr/>
          </p:nvSpPr>
          <p:spPr>
            <a:xfrm flipH="1">
              <a:off x="737320" y="234622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58" name="Shape"/>
            <p:cNvSpPr/>
            <p:nvPr/>
          </p:nvSpPr>
          <p:spPr>
            <a:xfrm flipH="1">
              <a:off x="739642" y="379777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59" name="Shape"/>
            <p:cNvSpPr/>
            <p:nvPr/>
          </p:nvSpPr>
          <p:spPr>
            <a:xfrm rot="5400000" flipH="1">
              <a:off x="285081" y="654776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60" name="Shape"/>
            <p:cNvSpPr/>
            <p:nvPr/>
          </p:nvSpPr>
          <p:spPr>
            <a:xfrm rot="5197352" flipH="1">
              <a:off x="422244" y="654637"/>
              <a:ext cx="90744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</p:grpSp>
      <p:grpSp>
        <p:nvGrpSpPr>
          <p:cNvPr id="364" name="Layer"/>
          <p:cNvGrpSpPr/>
          <p:nvPr/>
        </p:nvGrpSpPr>
        <p:grpSpPr>
          <a:xfrm>
            <a:off x="952706" y="3679294"/>
            <a:ext cx="752219" cy="450896"/>
            <a:chOff x="0" y="0"/>
            <a:chExt cx="752217" cy="450895"/>
          </a:xfrm>
        </p:grpSpPr>
        <p:sp>
          <p:nvSpPr>
            <p:cNvPr id="362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63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67" name="Layer"/>
          <p:cNvGrpSpPr/>
          <p:nvPr/>
        </p:nvGrpSpPr>
        <p:grpSpPr>
          <a:xfrm>
            <a:off x="856186" y="3730094"/>
            <a:ext cx="752219" cy="450896"/>
            <a:chOff x="0" y="0"/>
            <a:chExt cx="752217" cy="450895"/>
          </a:xfrm>
        </p:grpSpPr>
        <p:sp>
          <p:nvSpPr>
            <p:cNvPr id="365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66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70" name="Layer"/>
          <p:cNvGrpSpPr/>
          <p:nvPr/>
        </p:nvGrpSpPr>
        <p:grpSpPr>
          <a:xfrm>
            <a:off x="764747" y="3803753"/>
            <a:ext cx="752219" cy="450896"/>
            <a:chOff x="0" y="0"/>
            <a:chExt cx="752217" cy="450895"/>
          </a:xfrm>
        </p:grpSpPr>
        <p:sp>
          <p:nvSpPr>
            <p:cNvPr id="368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69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80" name="Group"/>
          <p:cNvGrpSpPr/>
          <p:nvPr/>
        </p:nvGrpSpPr>
        <p:grpSpPr>
          <a:xfrm>
            <a:off x="2730478" y="3398355"/>
            <a:ext cx="830390" cy="753024"/>
            <a:chOff x="-2" y="-1"/>
            <a:chExt cx="830388" cy="753022"/>
          </a:xfrm>
        </p:grpSpPr>
        <p:sp>
          <p:nvSpPr>
            <p:cNvPr id="371" name="Oval"/>
            <p:cNvSpPr/>
            <p:nvPr/>
          </p:nvSpPr>
          <p:spPr>
            <a:xfrm rot="10800000" flipH="1">
              <a:off x="47981" y="195"/>
              <a:ext cx="739369" cy="711613"/>
            </a:xfrm>
            <a:prstGeom prst="ellipse">
              <a:avLst/>
            </a:prstGeom>
            <a:noFill/>
            <a:ln w="1270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72" name="Arrow 2"/>
            <p:cNvSpPr/>
            <p:nvPr/>
          </p:nvSpPr>
          <p:spPr>
            <a:xfrm rot="10800000" flipH="1">
              <a:off x="157950" y="153432"/>
              <a:ext cx="519430" cy="418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9" y="0"/>
                  </a:moveTo>
                  <a:cubicBezTo>
                    <a:pt x="8457" y="0"/>
                    <a:pt x="6373" y="1103"/>
                    <a:pt x="4819" y="2903"/>
                  </a:cubicBezTo>
                  <a:lnTo>
                    <a:pt x="6744" y="6147"/>
                  </a:lnTo>
                  <a:cubicBezTo>
                    <a:pt x="7744" y="4819"/>
                    <a:pt x="9169" y="3989"/>
                    <a:pt x="10749" y="3989"/>
                  </a:cubicBezTo>
                  <a:cubicBezTo>
                    <a:pt x="13751" y="3989"/>
                    <a:pt x="16189" y="6985"/>
                    <a:pt x="16232" y="10700"/>
                  </a:cubicBezTo>
                  <a:lnTo>
                    <a:pt x="14265" y="10700"/>
                  </a:lnTo>
                  <a:lnTo>
                    <a:pt x="17933" y="16883"/>
                  </a:lnTo>
                  <a:lnTo>
                    <a:pt x="21600" y="10700"/>
                  </a:lnTo>
                  <a:lnTo>
                    <a:pt x="19444" y="10700"/>
                  </a:lnTo>
                  <a:cubicBezTo>
                    <a:pt x="19401" y="4782"/>
                    <a:pt x="15525" y="0"/>
                    <a:pt x="10749" y="0"/>
                  </a:cubicBezTo>
                  <a:close/>
                  <a:moveTo>
                    <a:pt x="3667" y="4515"/>
                  </a:moveTo>
                  <a:lnTo>
                    <a:pt x="0" y="10700"/>
                  </a:lnTo>
                  <a:lnTo>
                    <a:pt x="2054" y="10700"/>
                  </a:lnTo>
                  <a:cubicBezTo>
                    <a:pt x="2053" y="10733"/>
                    <a:pt x="2054" y="10767"/>
                    <a:pt x="2054" y="10801"/>
                  </a:cubicBezTo>
                  <a:cubicBezTo>
                    <a:pt x="2054" y="16766"/>
                    <a:pt x="5946" y="21600"/>
                    <a:pt x="10749" y="21600"/>
                  </a:cubicBezTo>
                  <a:cubicBezTo>
                    <a:pt x="13080" y="21600"/>
                    <a:pt x="15197" y="20461"/>
                    <a:pt x="16759" y="18607"/>
                  </a:cubicBezTo>
                  <a:lnTo>
                    <a:pt x="14814" y="15375"/>
                  </a:lnTo>
                  <a:cubicBezTo>
                    <a:pt x="13811" y="16749"/>
                    <a:pt x="12360" y="17611"/>
                    <a:pt x="10749" y="17611"/>
                  </a:cubicBezTo>
                  <a:cubicBezTo>
                    <a:pt x="7720" y="17611"/>
                    <a:pt x="5266" y="14563"/>
                    <a:pt x="5266" y="10801"/>
                  </a:cubicBezTo>
                  <a:cubicBezTo>
                    <a:pt x="5266" y="10767"/>
                    <a:pt x="5265" y="10733"/>
                    <a:pt x="5266" y="10700"/>
                  </a:cubicBezTo>
                  <a:lnTo>
                    <a:pt x="7335" y="10700"/>
                  </a:lnTo>
                  <a:lnTo>
                    <a:pt x="3667" y="4515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73" name="Shape"/>
            <p:cNvSpPr/>
            <p:nvPr/>
          </p:nvSpPr>
          <p:spPr>
            <a:xfrm rot="11533508" flipH="1">
              <a:off x="9585" y="223662"/>
              <a:ext cx="90745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74" name="Shape"/>
            <p:cNvSpPr/>
            <p:nvPr/>
          </p:nvSpPr>
          <p:spPr>
            <a:xfrm rot="12648913" flipH="1">
              <a:off x="66515" y="109804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75" name="Shape"/>
            <p:cNvSpPr/>
            <p:nvPr/>
          </p:nvSpPr>
          <p:spPr>
            <a:xfrm rot="13583021" flipH="1">
              <a:off x="155466" y="17295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76" name="Shape"/>
            <p:cNvSpPr/>
            <p:nvPr/>
          </p:nvSpPr>
          <p:spPr>
            <a:xfrm flipH="1">
              <a:off x="737320" y="234622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77" name="Shape"/>
            <p:cNvSpPr/>
            <p:nvPr/>
          </p:nvSpPr>
          <p:spPr>
            <a:xfrm flipH="1">
              <a:off x="739642" y="379777"/>
              <a:ext cx="90745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78" name="Shape"/>
            <p:cNvSpPr/>
            <p:nvPr/>
          </p:nvSpPr>
          <p:spPr>
            <a:xfrm rot="5400000" flipH="1">
              <a:off x="285081" y="654776"/>
              <a:ext cx="90744" cy="100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  <p:sp>
          <p:nvSpPr>
            <p:cNvPr id="379" name="Shape"/>
            <p:cNvSpPr/>
            <p:nvPr/>
          </p:nvSpPr>
          <p:spPr>
            <a:xfrm rot="5197352" flipH="1">
              <a:off x="422244" y="654637"/>
              <a:ext cx="90744" cy="100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9839" y="0"/>
                  </a:moveTo>
                  <a:cubicBezTo>
                    <a:pt x="7321" y="0"/>
                    <a:pt x="4803" y="241"/>
                    <a:pt x="2882" y="724"/>
                  </a:cubicBezTo>
                  <a:cubicBezTo>
                    <a:pt x="-961" y="1689"/>
                    <a:pt x="-961" y="3255"/>
                    <a:pt x="2882" y="4221"/>
                  </a:cubicBezTo>
                  <a:cubicBezTo>
                    <a:pt x="6724" y="5186"/>
                    <a:pt x="12954" y="5186"/>
                    <a:pt x="16796" y="4221"/>
                  </a:cubicBezTo>
                  <a:cubicBezTo>
                    <a:pt x="20639" y="3255"/>
                    <a:pt x="20639" y="1689"/>
                    <a:pt x="16796" y="724"/>
                  </a:cubicBezTo>
                  <a:cubicBezTo>
                    <a:pt x="14875" y="241"/>
                    <a:pt x="12357" y="0"/>
                    <a:pt x="9839" y="0"/>
                  </a:cubicBezTo>
                  <a:close/>
                  <a:moveTo>
                    <a:pt x="0" y="3593"/>
                  </a:moveTo>
                  <a:lnTo>
                    <a:pt x="0" y="18993"/>
                  </a:lnTo>
                  <a:cubicBezTo>
                    <a:pt x="0" y="20356"/>
                    <a:pt x="4405" y="21600"/>
                    <a:pt x="9839" y="21600"/>
                  </a:cubicBezTo>
                  <a:cubicBezTo>
                    <a:pt x="15273" y="21600"/>
                    <a:pt x="19678" y="20356"/>
                    <a:pt x="19678" y="18993"/>
                  </a:cubicBezTo>
                  <a:lnTo>
                    <a:pt x="19678" y="3593"/>
                  </a:lnTo>
                  <a:cubicBezTo>
                    <a:pt x="18279" y="4621"/>
                    <a:pt x="14401" y="5357"/>
                    <a:pt x="9839" y="5357"/>
                  </a:cubicBezTo>
                  <a:cubicBezTo>
                    <a:pt x="5277" y="5357"/>
                    <a:pt x="1399" y="4621"/>
                    <a:pt x="0" y="3593"/>
                  </a:cubicBezTo>
                  <a:close/>
                </a:path>
              </a:pathLst>
            </a:custGeom>
            <a:solidFill>
              <a:srgbClr val="277A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825500">
                <a:defRPr sz="3200"/>
              </a:pPr>
              <a:endParaRPr/>
            </a:p>
          </p:txBody>
        </p:sp>
      </p:grpSp>
      <p:grpSp>
        <p:nvGrpSpPr>
          <p:cNvPr id="383" name="Layer"/>
          <p:cNvGrpSpPr/>
          <p:nvPr/>
        </p:nvGrpSpPr>
        <p:grpSpPr>
          <a:xfrm>
            <a:off x="2451306" y="3666594"/>
            <a:ext cx="752219" cy="450896"/>
            <a:chOff x="0" y="0"/>
            <a:chExt cx="752217" cy="450895"/>
          </a:xfrm>
        </p:grpSpPr>
        <p:sp>
          <p:nvSpPr>
            <p:cNvPr id="381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82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86" name="Layer"/>
          <p:cNvGrpSpPr/>
          <p:nvPr/>
        </p:nvGrpSpPr>
        <p:grpSpPr>
          <a:xfrm>
            <a:off x="2354787" y="3717394"/>
            <a:ext cx="752219" cy="450896"/>
            <a:chOff x="0" y="0"/>
            <a:chExt cx="752217" cy="450895"/>
          </a:xfrm>
        </p:grpSpPr>
        <p:sp>
          <p:nvSpPr>
            <p:cNvPr id="384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85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grpSp>
        <p:nvGrpSpPr>
          <p:cNvPr id="389" name="Layer"/>
          <p:cNvGrpSpPr/>
          <p:nvPr/>
        </p:nvGrpSpPr>
        <p:grpSpPr>
          <a:xfrm>
            <a:off x="2263346" y="3791053"/>
            <a:ext cx="752219" cy="450896"/>
            <a:chOff x="0" y="0"/>
            <a:chExt cx="752217" cy="450895"/>
          </a:xfrm>
        </p:grpSpPr>
        <p:sp>
          <p:nvSpPr>
            <p:cNvPr id="387" name="Rectangle"/>
            <p:cNvSpPr/>
            <p:nvPr/>
          </p:nvSpPr>
          <p:spPr>
            <a:xfrm>
              <a:off x="0" y="-1"/>
              <a:ext cx="752218" cy="450897"/>
            </a:xfrm>
            <a:prstGeom prst="rect">
              <a:avLst/>
            </a:prstGeom>
            <a:solidFill>
              <a:srgbClr val="078CB9"/>
            </a:solidFill>
            <a:ln w="127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pPr>
              <a:endParaRPr/>
            </a:p>
          </p:txBody>
        </p:sp>
        <p:sp>
          <p:nvSpPr>
            <p:cNvPr id="388" name="Layer"/>
            <p:cNvSpPr txBox="1"/>
            <p:nvPr/>
          </p:nvSpPr>
          <p:spPr>
            <a:xfrm>
              <a:off x="6350" y="81607"/>
              <a:ext cx="739518" cy="287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defTabSz="1828800">
                <a:defRPr sz="1200" b="1">
                  <a:latin typeface="+mj-lt"/>
                  <a:ea typeface="+mj-ea"/>
                  <a:cs typeface="+mj-cs"/>
                  <a:sym typeface="Helvetica Neue"/>
                </a:defRPr>
              </a:lvl1pPr>
            </a:lstStyle>
            <a:p>
              <a:r>
                <a:t>Layer</a:t>
              </a:r>
            </a:p>
          </p:txBody>
        </p:sp>
      </p:grpSp>
      <p:pic>
        <p:nvPicPr>
          <p:cNvPr id="39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2736" y="2168899"/>
            <a:ext cx="1247858" cy="1096517"/>
          </a:xfrm>
          <a:prstGeom prst="rect">
            <a:avLst/>
          </a:prstGeom>
          <a:ln w="12700">
            <a:miter lim="400000"/>
          </a:ln>
        </p:spPr>
      </p:pic>
      <p:sp>
        <p:nvSpPr>
          <p:cNvPr id="391" name="Low CPU power…"/>
          <p:cNvSpPr txBox="1"/>
          <p:nvPr/>
        </p:nvSpPr>
        <p:spPr>
          <a:xfrm>
            <a:off x="342643" y="4611601"/>
            <a:ext cx="3424434" cy="1290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marL="238125" indent="-238125" algn="l" defTabSz="457200">
              <a:lnSpc>
                <a:spcPct val="120000"/>
              </a:lnSpc>
              <a:spcBef>
                <a:spcPts val="1000"/>
              </a:spcBef>
              <a:buSzPct val="125000"/>
              <a:buChar char="•"/>
              <a:defRPr sz="2000" b="1">
                <a:solidFill>
                  <a:srgbClr val="30216D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t>Low CPU power</a:t>
            </a:r>
          </a:p>
          <a:p>
            <a:pPr marL="238125" indent="-238125" algn="l" defTabSz="457200">
              <a:lnSpc>
                <a:spcPct val="120000"/>
              </a:lnSpc>
              <a:spcBef>
                <a:spcPts val="1000"/>
              </a:spcBef>
              <a:buSzPct val="125000"/>
              <a:buChar char="•"/>
              <a:defRPr sz="2000" b="1">
                <a:solidFill>
                  <a:srgbClr val="1EB001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t>Mid throughput CPU</a:t>
            </a:r>
          </a:p>
          <a:p>
            <a:pPr marL="238125" indent="-238125" algn="l" defTabSz="457200">
              <a:lnSpc>
                <a:spcPct val="120000"/>
              </a:lnSpc>
              <a:spcBef>
                <a:spcPts val="1000"/>
              </a:spcBef>
              <a:buSzPct val="125000"/>
              <a:buChar char="•"/>
              <a:defRPr sz="2000" b="1">
                <a:solidFill>
                  <a:srgbClr val="EE230C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t>High latency</a:t>
            </a:r>
          </a:p>
        </p:txBody>
      </p:sp>
      <p:sp>
        <p:nvSpPr>
          <p:cNvPr id="392" name="Mid CPU…"/>
          <p:cNvSpPr txBox="1"/>
          <p:nvPr/>
        </p:nvSpPr>
        <p:spPr>
          <a:xfrm>
            <a:off x="4645404" y="4611601"/>
            <a:ext cx="3424433" cy="1290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marL="238125" indent="-238125" algn="l" defTabSz="457200">
              <a:lnSpc>
                <a:spcPct val="120000"/>
              </a:lnSpc>
              <a:spcBef>
                <a:spcPts val="1000"/>
              </a:spcBef>
              <a:buSzPct val="125000"/>
              <a:buChar char="•"/>
              <a:defRPr sz="2000" b="1">
                <a:solidFill>
                  <a:srgbClr val="1EB001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t>Mid CPU</a:t>
            </a:r>
          </a:p>
          <a:p>
            <a:pPr marL="238125" indent="-238125" algn="l" defTabSz="457200">
              <a:lnSpc>
                <a:spcPct val="120000"/>
              </a:lnSpc>
              <a:spcBef>
                <a:spcPts val="1000"/>
              </a:spcBef>
              <a:buSzPct val="125000"/>
              <a:buChar char="•"/>
              <a:defRPr sz="2000" b="1">
                <a:solidFill>
                  <a:srgbClr val="30216D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t>High throughput CPU</a:t>
            </a:r>
          </a:p>
          <a:p>
            <a:pPr marL="238125" indent="-238125" algn="l" defTabSz="457200">
              <a:lnSpc>
                <a:spcPct val="120000"/>
              </a:lnSpc>
              <a:spcBef>
                <a:spcPts val="1000"/>
              </a:spcBef>
              <a:buSzPct val="125000"/>
              <a:buChar char="•"/>
              <a:defRPr sz="2000" b="1">
                <a:solidFill>
                  <a:srgbClr val="1EB001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t>Mid latency</a:t>
            </a:r>
          </a:p>
        </p:txBody>
      </p:sp>
      <p:sp>
        <p:nvSpPr>
          <p:cNvPr id="393" name="High CPU…"/>
          <p:cNvSpPr txBox="1"/>
          <p:nvPr/>
        </p:nvSpPr>
        <p:spPr>
          <a:xfrm>
            <a:off x="8424923" y="4611601"/>
            <a:ext cx="3424433" cy="12903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 marL="238125" indent="-238125" algn="l" defTabSz="457200">
              <a:lnSpc>
                <a:spcPct val="120000"/>
              </a:lnSpc>
              <a:spcBef>
                <a:spcPts val="1000"/>
              </a:spcBef>
              <a:buSzPct val="125000"/>
              <a:buChar char="•"/>
              <a:defRPr sz="2000" b="1">
                <a:solidFill>
                  <a:srgbClr val="EE230C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t>High CPU</a:t>
            </a:r>
          </a:p>
          <a:p>
            <a:pPr marL="238125" indent="-238125" algn="l" defTabSz="457200">
              <a:lnSpc>
                <a:spcPct val="120000"/>
              </a:lnSpc>
              <a:spcBef>
                <a:spcPts val="1000"/>
              </a:spcBef>
              <a:buSzPct val="125000"/>
              <a:buChar char="•"/>
              <a:defRPr sz="2000" b="1">
                <a:solidFill>
                  <a:srgbClr val="1EB001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t>Mid throughput CPU</a:t>
            </a:r>
          </a:p>
          <a:p>
            <a:pPr marL="238125" indent="-238125" algn="l" defTabSz="457200">
              <a:lnSpc>
                <a:spcPct val="120000"/>
              </a:lnSpc>
              <a:spcBef>
                <a:spcPts val="1000"/>
              </a:spcBef>
              <a:buSzPct val="125000"/>
              <a:buChar char="•"/>
              <a:defRPr sz="2000" b="1">
                <a:solidFill>
                  <a:srgbClr val="301D6F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pPr>
            <a:r>
              <a:t>Low latency</a:t>
            </a:r>
          </a:p>
        </p:txBody>
      </p:sp>
      <p:sp>
        <p:nvSpPr>
          <p:cNvPr id="394" name="Threading model configuration"/>
          <p:cNvSpPr txBox="1"/>
          <p:nvPr/>
        </p:nvSpPr>
        <p:spPr>
          <a:xfrm>
            <a:off x="1314141" y="1452013"/>
            <a:ext cx="9563718" cy="317501"/>
          </a:xfrm>
          <a:prstGeom prst="rect">
            <a:avLst/>
          </a:prstGeom>
          <a:ln w="25400">
            <a:solidFill>
              <a:srgbClr val="301D6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>
              <a:defRPr sz="1600">
                <a:solidFill>
                  <a:srgbClr val="301D6F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r>
              <a:t>Threading model configuration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Klepsydra SDO"/>
          <p:cNvSpPr txBox="1"/>
          <p:nvPr/>
        </p:nvSpPr>
        <p:spPr>
          <a:xfrm>
            <a:off x="4319528" y="632314"/>
            <a:ext cx="4759835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30216D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Klepsydra SDO</a:t>
            </a:r>
          </a:p>
        </p:txBody>
      </p:sp>
      <p:sp>
        <p:nvSpPr>
          <p:cNvPr id="397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30216D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398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399" name="pasted-movie.png" descr="pasted-movi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886" y="1074868"/>
            <a:ext cx="3078385" cy="4263536"/>
          </a:xfrm>
          <a:prstGeom prst="rect">
            <a:avLst/>
          </a:prstGeom>
          <a:ln w="12700">
            <a:miter lim="400000"/>
          </a:ln>
          <a:effectLst>
            <a:outerShdw blurRad="127000" dist="63500" dir="5400000" rotWithShape="0">
              <a:srgbClr val="000000">
                <a:alpha val="70000"/>
              </a:srgbClr>
            </a:outerShdw>
          </a:effectLst>
        </p:spPr>
      </p:pic>
      <p:pic>
        <p:nvPicPr>
          <p:cNvPr id="400" name="pasted-movie.png" descr="pasted-movi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715" y="1079558"/>
            <a:ext cx="4245624" cy="5563500"/>
          </a:xfrm>
          <a:prstGeom prst="rect">
            <a:avLst/>
          </a:prstGeom>
          <a:ln w="12700">
            <a:miter lim="400000"/>
          </a:ln>
          <a:effectLst>
            <a:outerShdw blurRad="127000" dist="63500" dir="5400000" rotWithShape="0">
              <a:srgbClr val="000000">
                <a:alpha val="70000"/>
              </a:srgbClr>
            </a:outerShdw>
          </a:effectLst>
        </p:spPr>
      </p:pic>
      <p:pic>
        <p:nvPicPr>
          <p:cNvPr id="401" name="pasted-movie.png" descr="pasted-movi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9945" y="1079558"/>
            <a:ext cx="4219349" cy="5563500"/>
          </a:xfrm>
          <a:prstGeom prst="rect">
            <a:avLst/>
          </a:prstGeom>
          <a:ln w="12700">
            <a:miter lim="400000"/>
          </a:ln>
          <a:effectLst>
            <a:outerShdw blurRad="127000" dist="63500" dir="5400000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Next-SteP - Klepsydra-in-the-loop"/>
          <p:cNvSpPr txBox="1"/>
          <p:nvPr/>
        </p:nvSpPr>
        <p:spPr>
          <a:xfrm>
            <a:off x="2739568" y="645014"/>
            <a:ext cx="6354617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Next-SteP - Klepsydra-in-the-loop</a:t>
            </a:r>
          </a:p>
        </p:txBody>
      </p:sp>
      <p:sp>
        <p:nvSpPr>
          <p:cNvPr id="404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405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406" name="Graphic 7" descr="Graphic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8318" y="1155306"/>
            <a:ext cx="8458770" cy="5298510"/>
          </a:xfrm>
          <a:prstGeom prst="rect">
            <a:avLst/>
          </a:prstGeom>
          <a:ln w="12700">
            <a:miter lim="400000"/>
          </a:ln>
        </p:spPr>
      </p:pic>
      <p:sp>
        <p:nvSpPr>
          <p:cNvPr id="407" name="Google Shape;87;p5"/>
          <p:cNvSpPr txBox="1"/>
          <p:nvPr/>
        </p:nvSpPr>
        <p:spPr>
          <a:xfrm>
            <a:off x="150755" y="1661159"/>
            <a:ext cx="4175530" cy="35356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algn="l" defTabSz="914400">
              <a:lnSpc>
                <a:spcPct val="120000"/>
              </a:lnSpc>
              <a:spcBef>
                <a:spcPts val="500"/>
              </a:spcBef>
              <a:defRPr sz="2000">
                <a:solidFill>
                  <a:srgbClr val="2C2A81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t>The Next-Step Klepsydra-in-the-loop: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20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Architectural Search Training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20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Including Klepsydra SDO as part of the training target goals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20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Trade-off between precision and performance on the edge.</a:t>
            </a:r>
          </a:p>
          <a:p>
            <a:pPr marL="211666" indent="-211666" algn="l" defTabSz="914400">
              <a:lnSpc>
                <a:spcPct val="120000"/>
              </a:lnSpc>
              <a:spcBef>
                <a:spcPts val="500"/>
              </a:spcBef>
              <a:buSzPct val="125000"/>
              <a:buChar char="•"/>
              <a:defRPr sz="2000">
                <a:solidFill>
                  <a:srgbClr val="2C2A81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pPr>
            <a:r>
              <a:t>E.g.. Reduce latency in 50% for a drop in precision of 5%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KATESU CONTRACT"/>
          <p:cNvSpPr txBox="1"/>
          <p:nvPr/>
        </p:nvSpPr>
        <p:spPr>
          <a:xfrm>
            <a:off x="3392452" y="645014"/>
            <a:ext cx="5701732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 sz="2000" b="1" cap="all"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</a:lstStyle>
          <a:p>
            <a:r>
              <a:t>ZedBoard on Linux Support</a:t>
            </a:r>
          </a:p>
        </p:txBody>
      </p:sp>
      <p:sp>
        <p:nvSpPr>
          <p:cNvPr id="410" name="Line"/>
          <p:cNvSpPr/>
          <p:nvPr/>
        </p:nvSpPr>
        <p:spPr>
          <a:xfrm>
            <a:off x="9220200" y="784714"/>
            <a:ext cx="2971800" cy="3"/>
          </a:xfrm>
          <a:prstGeom prst="line">
            <a:avLst/>
          </a:prstGeom>
          <a:ln w="101600">
            <a:solidFill>
              <a:srgbClr val="262C89"/>
            </a:solidFill>
            <a:miter/>
          </a:ln>
        </p:spPr>
        <p:txBody>
          <a:bodyPr lIns="22859" tIns="22859" rIns="22859" bIns="22859"/>
          <a:lstStyle/>
          <a:p>
            <a:pPr algn="l" defTabSz="177800">
              <a:spcBef>
                <a:spcPts val="2300"/>
              </a:spcBef>
              <a:defRPr sz="2000">
                <a:solidFill>
                  <a:srgbClr val="53585F"/>
                </a:solidFill>
                <a:latin typeface="Produkt Extralight"/>
                <a:ea typeface="Produkt Extralight"/>
                <a:cs typeface="Produkt Extralight"/>
                <a:sym typeface="Produkt Extralight"/>
              </a:defRPr>
            </a:pPr>
            <a:endParaRPr/>
          </a:p>
        </p:txBody>
      </p:sp>
      <p:pic>
        <p:nvPicPr>
          <p:cNvPr id="411" name="klepsydraNEWLOGO_PNG.png" descr="klepsydraNEWLOGO_P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9" y="381615"/>
            <a:ext cx="1417631" cy="256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412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742" y="1255073"/>
            <a:ext cx="3104015" cy="2348984"/>
          </a:xfrm>
          <a:prstGeom prst="rect">
            <a:avLst/>
          </a:prstGeom>
          <a:ln w="12700">
            <a:miter lim="400000"/>
          </a:ln>
        </p:spPr>
      </p:pic>
      <p:pic>
        <p:nvPicPr>
          <p:cNvPr id="413" name="Picture 2" descr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2923" y="1255073"/>
            <a:ext cx="3604907" cy="3604907"/>
          </a:xfrm>
          <a:prstGeom prst="rect">
            <a:avLst/>
          </a:prstGeom>
          <a:ln w="12700">
            <a:miter lim="400000"/>
          </a:ln>
        </p:spPr>
      </p:pic>
      <p:pic>
        <p:nvPicPr>
          <p:cNvPr id="414" name="Picture 4" descr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7920" y="3108897"/>
            <a:ext cx="3604907" cy="3595544"/>
          </a:xfrm>
          <a:prstGeom prst="rect">
            <a:avLst/>
          </a:prstGeom>
          <a:ln w="12700">
            <a:miter lim="400000"/>
          </a:ln>
        </p:spPr>
      </p:pic>
      <p:pic>
        <p:nvPicPr>
          <p:cNvPr id="415" name="pasted-movie.png" descr="pasted-movi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553" y="4191020"/>
            <a:ext cx="5212430" cy="2368688"/>
          </a:xfrm>
          <a:prstGeom prst="rect">
            <a:avLst/>
          </a:prstGeom>
          <a:ln w="12700">
            <a:miter lim="400000"/>
          </a:ln>
        </p:spPr>
      </p:pic>
      <p:sp>
        <p:nvSpPr>
          <p:cNvPr id="416" name="Performance Results: CME-Q on ZedBoard"/>
          <p:cNvSpPr txBox="1"/>
          <p:nvPr/>
        </p:nvSpPr>
        <p:spPr>
          <a:xfrm>
            <a:off x="788911" y="3909316"/>
            <a:ext cx="3887714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r" defTabSz="457200">
              <a:lnSpc>
                <a:spcPct val="120000"/>
              </a:lnSpc>
              <a:spcBef>
                <a:spcPts val="500"/>
              </a:spcBef>
              <a:defRPr>
                <a:solidFill>
                  <a:srgbClr val="242B83"/>
                </a:solidFill>
                <a:uFill>
                  <a:solidFill>
                    <a:srgbClr val="357CA2"/>
                  </a:solidFill>
                </a:u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t>Performance Results: CME-Q on ZedBoard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41275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25400" tIns="25400" rIns="25400" bIns="25400" numCol="1" spcCol="38100" rtlCol="0" anchor="ctr">
        <a:spAutoFit/>
      </a:bodyPr>
      <a:lstStyle>
        <a:defPPr marL="0" marR="0" indent="0" algn="ctr" defTabSz="41275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41275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25400" tIns="25400" rIns="25400" bIns="25400" numCol="1" spcCol="38100" rtlCol="0" anchor="ctr">
        <a:spAutoFit/>
      </a:bodyPr>
      <a:lstStyle>
        <a:defPPr marL="0" marR="0" indent="0" algn="ctr" defTabSz="41275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DDC169378D3844830DE904D7469776" ma:contentTypeVersion="15" ma:contentTypeDescription="Create a new document." ma:contentTypeScope="" ma:versionID="d888a5960431f9bcda3375bb8c635a9d">
  <xsd:schema xmlns:xsd="http://www.w3.org/2001/XMLSchema" xmlns:xs="http://www.w3.org/2001/XMLSchema" xmlns:p="http://schemas.microsoft.com/office/2006/metadata/properties" xmlns:ns2="78d63141-94be-47b8-9d07-516201e771ee" xmlns:ns3="9dd4758c-71ea-4978-8458-20d5917ec3e3" targetNamespace="http://schemas.microsoft.com/office/2006/metadata/properties" ma:root="true" ma:fieldsID="4192f186520926304f0d47dfe2497425" ns2:_="" ns3:_="">
    <xsd:import namespace="78d63141-94be-47b8-9d07-516201e771ee"/>
    <xsd:import namespace="9dd4758c-71ea-4978-8458-20d5917ec3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SearchPropertie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d63141-94be-47b8-9d07-516201e771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6947dfaa-f39a-4481-be88-ae9e5624f6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d4758c-71ea-4978-8458-20d5917ec3e3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7db61de2-ea93-462e-a8e5-f670d90d9d50}" ma:internalName="TaxCatchAll" ma:showField="CatchAllData" ma:web="9dd4758c-71ea-4978-8458-20d5917ec3e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FA14F6-237B-471A-AD91-F79315B0AC4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5D9CEAE-CEF8-4CB0-84BE-0A28790D91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d63141-94be-47b8-9d07-516201e771ee"/>
    <ds:schemaRef ds:uri="9dd4758c-71ea-4978-8458-20d5917ec3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977</Words>
  <Application>Microsoft Macintosh PowerPoint</Application>
  <PresentationFormat>Widescreen</PresentationFormat>
  <Paragraphs>168</Paragraphs>
  <Slides>24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Arial</vt:lpstr>
      <vt:lpstr>Calibri</vt:lpstr>
      <vt:lpstr>Helvetica Neue</vt:lpstr>
      <vt:lpstr>Helvetica Neue Light</vt:lpstr>
      <vt:lpstr>Helvetica Neue Medium</vt:lpstr>
      <vt:lpstr>Montserrat Bold</vt:lpstr>
      <vt:lpstr>Montserrat Light</vt:lpstr>
      <vt:lpstr>Montserrat Medium</vt:lpstr>
      <vt:lpstr>Montserrat Regular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ARM64 on Linux Support</vt:lpstr>
      <vt:lpstr>ARM64 on Linux Support</vt:lpstr>
      <vt:lpstr>ARM64 on Linux Support</vt:lpstr>
      <vt:lpstr>PowerPoint Presentation</vt:lpstr>
      <vt:lpstr>PowerPoint Presentation</vt:lpstr>
      <vt:lpstr>Klepsydra AI Benchmarks</vt:lpstr>
      <vt:lpstr>PowerPoint Presentation</vt:lpstr>
      <vt:lpstr>PowerPoint Presentation</vt:lpstr>
      <vt:lpstr>Klepsydra AI RISC-V Benchmarks</vt:lpstr>
      <vt:lpstr>Klepsydra AI RISC-V Benchmarks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Pablo  Ghiglino</cp:lastModifiedBy>
  <cp:revision>2</cp:revision>
  <dcterms:modified xsi:type="dcterms:W3CDTF">2025-02-01T18:25:27Z</dcterms:modified>
</cp:coreProperties>
</file>