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7"/>
  </p:notesMasterIdLst>
  <p:sldIdLst>
    <p:sldId id="256" r:id="rId5"/>
    <p:sldId id="626" r:id="rId6"/>
    <p:sldId id="631" r:id="rId7"/>
    <p:sldId id="634" r:id="rId8"/>
    <p:sldId id="337" r:id="rId9"/>
    <p:sldId id="338" r:id="rId10"/>
    <p:sldId id="271" r:id="rId11"/>
    <p:sldId id="632" r:id="rId12"/>
    <p:sldId id="633" r:id="rId13"/>
    <p:sldId id="291" r:id="rId14"/>
    <p:sldId id="292" r:id="rId15"/>
    <p:sldId id="293" r:id="rId16"/>
  </p:sldIdLst>
  <p:sldSz cx="9144000" cy="5143500" type="screen16x9"/>
  <p:notesSz cx="6858000" cy="9144000"/>
  <p:defaultTextStyle>
    <a:defPPr marL="0" marR="0" indent="0" algn="l" defTabSz="3429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675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91437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171450" algn="ctr" defTabSz="91437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342900" algn="ctr" defTabSz="91437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514350" algn="ctr" defTabSz="91437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685800" algn="ctr" defTabSz="91437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857250" algn="ctr" defTabSz="91437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1028700" algn="ctr" defTabSz="91437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1200150" algn="ctr" defTabSz="91437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1371600" algn="ctr" defTabSz="91437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D78"/>
    <a:srgbClr val="ABDDEC"/>
    <a:srgbClr val="252A83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408401-48F1-9944-85ED-2151CE6930CC}" v="53" dt="2025-02-21T06:32:37.444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06"/>
    <p:restoredTop sz="94646"/>
  </p:normalViewPr>
  <p:slideViewPr>
    <p:cSldViewPr snapToGrid="0">
      <p:cViewPr varScale="1">
        <p:scale>
          <a:sx n="177" d="100"/>
          <a:sy n="177" d="100"/>
        </p:scale>
        <p:origin x="192" y="10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D69625-5E6D-F741-83D6-65FA010BEC7C}" type="doc">
      <dgm:prSet loTypeId="urn:microsoft.com/office/officeart/2008/layout/LinedList" loCatId="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C6A027A3-5BC1-7747-A1AE-678B998D2F7B}">
      <dgm:prSet phldrT="[Text]"/>
      <dgm:spPr>
        <a:solidFill>
          <a:srgbClr val="163F6D"/>
        </a:solidFill>
      </dgm:spPr>
      <dgm:t>
        <a:bodyPr/>
        <a:lstStyle/>
        <a:p>
          <a:pPr>
            <a:buNone/>
          </a:pPr>
          <a:r>
            <a:rPr lang="en-GB" b="1" dirty="0">
              <a:solidFill>
                <a:schemeClr val="bg1"/>
              </a:solidFill>
              <a:latin typeface="Montserrat" pitchFamily="2" charset="77"/>
            </a:rPr>
            <a:t>Lock-Free Algorithms</a:t>
          </a:r>
        </a:p>
      </dgm:t>
    </dgm:pt>
    <dgm:pt modelId="{8C316ED2-E390-2341-85DC-5684332C787D}" type="parTrans" cxnId="{EF6BC219-4620-7F42-8A34-48F1865AD499}">
      <dgm:prSet/>
      <dgm:spPr/>
      <dgm:t>
        <a:bodyPr/>
        <a:lstStyle/>
        <a:p>
          <a:endParaRPr lang="en-GB">
            <a:solidFill>
              <a:srgbClr val="252A83"/>
            </a:solidFill>
          </a:endParaRPr>
        </a:p>
      </dgm:t>
    </dgm:pt>
    <dgm:pt modelId="{07570B6A-D359-334B-80C3-152F844F73EC}" type="sibTrans" cxnId="{EF6BC219-4620-7F42-8A34-48F1865AD499}">
      <dgm:prSet/>
      <dgm:spPr/>
      <dgm:t>
        <a:bodyPr/>
        <a:lstStyle/>
        <a:p>
          <a:endParaRPr lang="en-GB">
            <a:solidFill>
              <a:srgbClr val="252A83"/>
            </a:solidFill>
          </a:endParaRPr>
        </a:p>
      </dgm:t>
    </dgm:pt>
    <dgm:pt modelId="{F650A576-58E5-904F-94E3-EF69463318FF}">
      <dgm:prSet phldrT="[Text]"/>
      <dgm:spPr>
        <a:solidFill>
          <a:srgbClr val="CCECFF"/>
        </a:solidFill>
      </dgm:spPr>
      <dgm:t>
        <a:bodyPr/>
        <a:lstStyle/>
        <a:p>
          <a:pPr>
            <a:buNone/>
          </a:pPr>
          <a:r>
            <a:rPr lang="en-GB" b="1" dirty="0">
              <a:solidFill>
                <a:srgbClr val="252A83"/>
              </a:solidFill>
              <a:latin typeface="Montserrat" pitchFamily="2" charset="77"/>
            </a:rPr>
            <a:t>2-dim Threading Framework</a:t>
          </a:r>
          <a:endParaRPr lang="en-GB" dirty="0">
            <a:solidFill>
              <a:srgbClr val="252A83"/>
            </a:solidFill>
          </a:endParaRPr>
        </a:p>
      </dgm:t>
    </dgm:pt>
    <dgm:pt modelId="{E7718833-84F3-2948-A232-D63AD88324EA}" type="parTrans" cxnId="{9AD9F697-AC2A-E540-B8A0-3155A2B2B791}">
      <dgm:prSet/>
      <dgm:spPr/>
      <dgm:t>
        <a:bodyPr/>
        <a:lstStyle/>
        <a:p>
          <a:endParaRPr lang="en-GB">
            <a:solidFill>
              <a:srgbClr val="252A83"/>
            </a:solidFill>
          </a:endParaRPr>
        </a:p>
      </dgm:t>
    </dgm:pt>
    <dgm:pt modelId="{62FEA0B1-7AB9-6E4C-B158-3F4C6E42177C}" type="sibTrans" cxnId="{9AD9F697-AC2A-E540-B8A0-3155A2B2B791}">
      <dgm:prSet/>
      <dgm:spPr/>
      <dgm:t>
        <a:bodyPr/>
        <a:lstStyle/>
        <a:p>
          <a:endParaRPr lang="en-GB">
            <a:solidFill>
              <a:srgbClr val="252A83"/>
            </a:solidFill>
          </a:endParaRPr>
        </a:p>
      </dgm:t>
    </dgm:pt>
    <dgm:pt modelId="{46E14E0E-8608-284A-BF80-9710DB4B8E24}">
      <dgm:prSet phldrT="[Text]"/>
      <dgm:spPr>
        <a:solidFill>
          <a:srgbClr val="CCECFF"/>
        </a:solidFill>
      </dgm:spPr>
      <dgm:t>
        <a:bodyPr/>
        <a:lstStyle/>
        <a:p>
          <a:pPr>
            <a:buClrTx/>
            <a:buSzTx/>
            <a:buFontTx/>
            <a:buNone/>
          </a:pPr>
          <a:r>
            <a:rPr lang="en-GB" b="1" dirty="0">
              <a:solidFill>
                <a:srgbClr val="252A83"/>
              </a:solidFill>
              <a:latin typeface="Montserrat" pitchFamily="2" charset="77"/>
            </a:rPr>
            <a:t>2-dimensional threading framework </a:t>
          </a:r>
          <a:r>
            <a:rPr lang="en-GB" b="0" dirty="0">
              <a:solidFill>
                <a:srgbClr val="252A83"/>
              </a:solidFill>
              <a:latin typeface="Montserrat" pitchFamily="2" charset="77"/>
            </a:rPr>
            <a:t>to optimise the execution of any AI algorithm</a:t>
          </a:r>
          <a:endParaRPr lang="en-GB" b="0" dirty="0">
            <a:solidFill>
              <a:srgbClr val="252A83"/>
            </a:solidFill>
          </a:endParaRPr>
        </a:p>
      </dgm:t>
    </dgm:pt>
    <dgm:pt modelId="{CACF1687-C970-9F4B-8562-598D060F67E0}" type="parTrans" cxnId="{665BED7F-8E65-7740-AFB8-6DC634BA3097}">
      <dgm:prSet/>
      <dgm:spPr/>
      <dgm:t>
        <a:bodyPr/>
        <a:lstStyle/>
        <a:p>
          <a:endParaRPr lang="en-GB">
            <a:solidFill>
              <a:srgbClr val="252A83"/>
            </a:solidFill>
          </a:endParaRPr>
        </a:p>
      </dgm:t>
    </dgm:pt>
    <dgm:pt modelId="{CFB6C498-E703-FB4D-BABE-C871AD1707CD}" type="sibTrans" cxnId="{665BED7F-8E65-7740-AFB8-6DC634BA3097}">
      <dgm:prSet/>
      <dgm:spPr/>
      <dgm:t>
        <a:bodyPr/>
        <a:lstStyle/>
        <a:p>
          <a:endParaRPr lang="en-GB">
            <a:solidFill>
              <a:srgbClr val="252A83"/>
            </a:solidFill>
          </a:endParaRPr>
        </a:p>
      </dgm:t>
    </dgm:pt>
    <dgm:pt modelId="{46DA51A1-30E5-5B42-8981-1E47E5C845F3}">
      <dgm:prSet phldrT="[Text]"/>
      <dgm:spPr>
        <a:solidFill>
          <a:srgbClr val="163F6D"/>
        </a:solidFill>
      </dgm:spPr>
      <dgm:t>
        <a:bodyPr/>
        <a:lstStyle/>
        <a:p>
          <a:pPr>
            <a:buClrTx/>
            <a:buSzTx/>
            <a:buFontTx/>
            <a:buNone/>
          </a:pPr>
          <a:r>
            <a:rPr lang="en-GB" b="0" dirty="0">
              <a:solidFill>
                <a:schemeClr val="bg1"/>
              </a:solidFill>
              <a:latin typeface="Montserrat" pitchFamily="2" charset="77"/>
            </a:rPr>
            <a:t>Use of </a:t>
          </a:r>
          <a:r>
            <a:rPr lang="en-GB" b="1" dirty="0">
              <a:solidFill>
                <a:schemeClr val="bg1"/>
              </a:solidFill>
              <a:latin typeface="Montserrat" pitchFamily="2" charset="77"/>
            </a:rPr>
            <a:t>ultra-low-latency ‘lock-free’ algorithms</a:t>
          </a:r>
          <a:r>
            <a:rPr lang="en-GB" b="0" dirty="0">
              <a:solidFill>
                <a:schemeClr val="bg1"/>
              </a:solidFill>
              <a:latin typeface="Montserrat" pitchFamily="2" charset="77"/>
            </a:rPr>
            <a:t> inspired from financial trading</a:t>
          </a:r>
        </a:p>
      </dgm:t>
    </dgm:pt>
    <dgm:pt modelId="{E0A8036E-AB0C-7D41-95CC-91FB788ADD2D}" type="parTrans" cxnId="{853E6E26-2C79-D840-9A3D-7A91B9F926DF}">
      <dgm:prSet/>
      <dgm:spPr/>
      <dgm:t>
        <a:bodyPr/>
        <a:lstStyle/>
        <a:p>
          <a:endParaRPr lang="en-GB">
            <a:solidFill>
              <a:srgbClr val="252A83"/>
            </a:solidFill>
          </a:endParaRPr>
        </a:p>
      </dgm:t>
    </dgm:pt>
    <dgm:pt modelId="{50584AFB-63D9-D847-A215-889CAD1E6A66}" type="sibTrans" cxnId="{853E6E26-2C79-D840-9A3D-7A91B9F926DF}">
      <dgm:prSet/>
      <dgm:spPr/>
      <dgm:t>
        <a:bodyPr/>
        <a:lstStyle/>
        <a:p>
          <a:endParaRPr lang="en-GB">
            <a:solidFill>
              <a:srgbClr val="252A83"/>
            </a:solidFill>
          </a:endParaRPr>
        </a:p>
      </dgm:t>
    </dgm:pt>
    <dgm:pt modelId="{92D4EA53-2596-5047-AF98-BD4F3256D5B0}" type="pres">
      <dgm:prSet presAssocID="{58D69625-5E6D-F741-83D6-65FA010BEC7C}" presName="vert0" presStyleCnt="0">
        <dgm:presLayoutVars>
          <dgm:dir/>
          <dgm:animOne val="branch"/>
          <dgm:animLvl val="lvl"/>
        </dgm:presLayoutVars>
      </dgm:prSet>
      <dgm:spPr/>
    </dgm:pt>
    <dgm:pt modelId="{B5876DA6-3562-F045-9171-EB1D1D70F8B7}" type="pres">
      <dgm:prSet presAssocID="{C6A027A3-5BC1-7747-A1AE-678B998D2F7B}" presName="thickLine" presStyleLbl="alignNode1" presStyleIdx="0" presStyleCnt="2"/>
      <dgm:spPr>
        <a:ln>
          <a:solidFill>
            <a:schemeClr val="bg1"/>
          </a:solidFill>
        </a:ln>
      </dgm:spPr>
    </dgm:pt>
    <dgm:pt modelId="{8A51F707-BF62-4A42-B1A3-2B240BC0879B}" type="pres">
      <dgm:prSet presAssocID="{C6A027A3-5BC1-7747-A1AE-678B998D2F7B}" presName="horz1" presStyleCnt="0"/>
      <dgm:spPr/>
    </dgm:pt>
    <dgm:pt modelId="{562046A5-C08D-714F-AF8B-8BC7A58C8C64}" type="pres">
      <dgm:prSet presAssocID="{C6A027A3-5BC1-7747-A1AE-678B998D2F7B}" presName="tx1" presStyleLbl="revTx" presStyleIdx="0" presStyleCnt="4"/>
      <dgm:spPr/>
    </dgm:pt>
    <dgm:pt modelId="{5AF3271C-4D12-4142-944B-AA30110BC0EC}" type="pres">
      <dgm:prSet presAssocID="{C6A027A3-5BC1-7747-A1AE-678B998D2F7B}" presName="vert1" presStyleCnt="0"/>
      <dgm:spPr/>
    </dgm:pt>
    <dgm:pt modelId="{EB2AE294-8325-5E46-9565-022177E8739E}" type="pres">
      <dgm:prSet presAssocID="{46DA51A1-30E5-5B42-8981-1E47E5C845F3}" presName="vertSpace2a" presStyleCnt="0"/>
      <dgm:spPr/>
    </dgm:pt>
    <dgm:pt modelId="{21B5B29B-D079-A341-8437-503E41A0E6C3}" type="pres">
      <dgm:prSet presAssocID="{46DA51A1-30E5-5B42-8981-1E47E5C845F3}" presName="horz2" presStyleCnt="0"/>
      <dgm:spPr/>
    </dgm:pt>
    <dgm:pt modelId="{8679AE46-1571-7D44-972D-DFC88A5D522A}" type="pres">
      <dgm:prSet presAssocID="{46DA51A1-30E5-5B42-8981-1E47E5C845F3}" presName="horzSpace2" presStyleCnt="0"/>
      <dgm:spPr/>
    </dgm:pt>
    <dgm:pt modelId="{0D903D24-E90F-C84E-835A-DD31C57195AB}" type="pres">
      <dgm:prSet presAssocID="{46DA51A1-30E5-5B42-8981-1E47E5C845F3}" presName="tx2" presStyleLbl="revTx" presStyleIdx="1" presStyleCnt="4"/>
      <dgm:spPr/>
    </dgm:pt>
    <dgm:pt modelId="{BEDFC943-8DC9-F242-B473-C38FA4042476}" type="pres">
      <dgm:prSet presAssocID="{46DA51A1-30E5-5B42-8981-1E47E5C845F3}" presName="vert2" presStyleCnt="0"/>
      <dgm:spPr/>
    </dgm:pt>
    <dgm:pt modelId="{44BF9F99-6623-F248-AC0A-35BF0B0BA752}" type="pres">
      <dgm:prSet presAssocID="{46DA51A1-30E5-5B42-8981-1E47E5C845F3}" presName="thinLine2b" presStyleLbl="callout" presStyleIdx="0" presStyleCnt="2"/>
      <dgm:spPr>
        <a:ln>
          <a:solidFill>
            <a:schemeClr val="bg1"/>
          </a:solidFill>
        </a:ln>
      </dgm:spPr>
    </dgm:pt>
    <dgm:pt modelId="{39DA11BA-DD97-854F-A687-3EDD06C2E580}" type="pres">
      <dgm:prSet presAssocID="{46DA51A1-30E5-5B42-8981-1E47E5C845F3}" presName="vertSpace2b" presStyleCnt="0"/>
      <dgm:spPr/>
    </dgm:pt>
    <dgm:pt modelId="{C7E303E1-0F7F-264E-ADE6-7095B578A3D5}" type="pres">
      <dgm:prSet presAssocID="{F650A576-58E5-904F-94E3-EF69463318FF}" presName="thickLine" presStyleLbl="alignNode1" presStyleIdx="1" presStyleCnt="2"/>
      <dgm:spPr>
        <a:ln>
          <a:solidFill>
            <a:schemeClr val="bg1"/>
          </a:solidFill>
        </a:ln>
      </dgm:spPr>
    </dgm:pt>
    <dgm:pt modelId="{2860A06E-9F66-8E4E-88D3-396E77D30716}" type="pres">
      <dgm:prSet presAssocID="{F650A576-58E5-904F-94E3-EF69463318FF}" presName="horz1" presStyleCnt="0"/>
      <dgm:spPr/>
    </dgm:pt>
    <dgm:pt modelId="{A2FC7E5F-6642-424A-A1CD-A3A740D1323C}" type="pres">
      <dgm:prSet presAssocID="{F650A576-58E5-904F-94E3-EF69463318FF}" presName="tx1" presStyleLbl="revTx" presStyleIdx="2" presStyleCnt="4"/>
      <dgm:spPr/>
    </dgm:pt>
    <dgm:pt modelId="{8BAE4288-5D0B-B04E-B1BC-B35ED3C2E46C}" type="pres">
      <dgm:prSet presAssocID="{F650A576-58E5-904F-94E3-EF69463318FF}" presName="vert1" presStyleCnt="0"/>
      <dgm:spPr/>
    </dgm:pt>
    <dgm:pt modelId="{8EC5E35D-023E-9448-ACC0-E77EFB192593}" type="pres">
      <dgm:prSet presAssocID="{46E14E0E-8608-284A-BF80-9710DB4B8E24}" presName="vertSpace2a" presStyleCnt="0"/>
      <dgm:spPr/>
    </dgm:pt>
    <dgm:pt modelId="{9E1621FD-A911-D445-B5E0-E28F3AF7C474}" type="pres">
      <dgm:prSet presAssocID="{46E14E0E-8608-284A-BF80-9710DB4B8E24}" presName="horz2" presStyleCnt="0"/>
      <dgm:spPr/>
    </dgm:pt>
    <dgm:pt modelId="{5B730442-EF7B-F94E-B39D-601B2DB25588}" type="pres">
      <dgm:prSet presAssocID="{46E14E0E-8608-284A-BF80-9710DB4B8E24}" presName="horzSpace2" presStyleCnt="0"/>
      <dgm:spPr/>
    </dgm:pt>
    <dgm:pt modelId="{D79E2B8F-DED0-5F44-AF11-AF62B34C21E1}" type="pres">
      <dgm:prSet presAssocID="{46E14E0E-8608-284A-BF80-9710DB4B8E24}" presName="tx2" presStyleLbl="revTx" presStyleIdx="3" presStyleCnt="4"/>
      <dgm:spPr/>
    </dgm:pt>
    <dgm:pt modelId="{7A2B0ACB-4732-C749-8E8D-42C9ECBB7CD5}" type="pres">
      <dgm:prSet presAssocID="{46E14E0E-8608-284A-BF80-9710DB4B8E24}" presName="vert2" presStyleCnt="0"/>
      <dgm:spPr/>
    </dgm:pt>
    <dgm:pt modelId="{BCCB1340-2884-834E-B8DC-DB117F34A931}" type="pres">
      <dgm:prSet presAssocID="{46E14E0E-8608-284A-BF80-9710DB4B8E24}" presName="thinLine2b" presStyleLbl="callout" presStyleIdx="1" presStyleCnt="2"/>
      <dgm:spPr>
        <a:ln>
          <a:solidFill>
            <a:schemeClr val="bg1"/>
          </a:solidFill>
        </a:ln>
      </dgm:spPr>
    </dgm:pt>
    <dgm:pt modelId="{AAF6B0F1-C2AD-F246-9AFB-9D59BCB8B262}" type="pres">
      <dgm:prSet presAssocID="{46E14E0E-8608-284A-BF80-9710DB4B8E24}" presName="vertSpace2b" presStyleCnt="0"/>
      <dgm:spPr/>
    </dgm:pt>
  </dgm:ptLst>
  <dgm:cxnLst>
    <dgm:cxn modelId="{EF6BC219-4620-7F42-8A34-48F1865AD499}" srcId="{58D69625-5E6D-F741-83D6-65FA010BEC7C}" destId="{C6A027A3-5BC1-7747-A1AE-678B998D2F7B}" srcOrd="0" destOrd="0" parTransId="{8C316ED2-E390-2341-85DC-5684332C787D}" sibTransId="{07570B6A-D359-334B-80C3-152F844F73EC}"/>
    <dgm:cxn modelId="{853E6E26-2C79-D840-9A3D-7A91B9F926DF}" srcId="{C6A027A3-5BC1-7747-A1AE-678B998D2F7B}" destId="{46DA51A1-30E5-5B42-8981-1E47E5C845F3}" srcOrd="0" destOrd="0" parTransId="{E0A8036E-AB0C-7D41-95CC-91FB788ADD2D}" sibTransId="{50584AFB-63D9-D847-A215-889CAD1E6A66}"/>
    <dgm:cxn modelId="{C281454C-D171-1441-B676-40E9814C7037}" type="presOf" srcId="{F650A576-58E5-904F-94E3-EF69463318FF}" destId="{A2FC7E5F-6642-424A-A1CD-A3A740D1323C}" srcOrd="0" destOrd="0" presId="urn:microsoft.com/office/officeart/2008/layout/LinedList"/>
    <dgm:cxn modelId="{C3F37473-2BE4-BD4E-BCF2-9510468F2F24}" type="presOf" srcId="{58D69625-5E6D-F741-83D6-65FA010BEC7C}" destId="{92D4EA53-2596-5047-AF98-BD4F3256D5B0}" srcOrd="0" destOrd="0" presId="urn:microsoft.com/office/officeart/2008/layout/LinedList"/>
    <dgm:cxn modelId="{665BED7F-8E65-7740-AFB8-6DC634BA3097}" srcId="{F650A576-58E5-904F-94E3-EF69463318FF}" destId="{46E14E0E-8608-284A-BF80-9710DB4B8E24}" srcOrd="0" destOrd="0" parTransId="{CACF1687-C970-9F4B-8562-598D060F67E0}" sibTransId="{CFB6C498-E703-FB4D-BABE-C871AD1707CD}"/>
    <dgm:cxn modelId="{47739F86-A7DC-014B-9629-84F029E5D6C3}" type="presOf" srcId="{C6A027A3-5BC1-7747-A1AE-678B998D2F7B}" destId="{562046A5-C08D-714F-AF8B-8BC7A58C8C64}" srcOrd="0" destOrd="0" presId="urn:microsoft.com/office/officeart/2008/layout/LinedList"/>
    <dgm:cxn modelId="{9AD9F697-AC2A-E540-B8A0-3155A2B2B791}" srcId="{58D69625-5E6D-F741-83D6-65FA010BEC7C}" destId="{F650A576-58E5-904F-94E3-EF69463318FF}" srcOrd="1" destOrd="0" parTransId="{E7718833-84F3-2948-A232-D63AD88324EA}" sibTransId="{62FEA0B1-7AB9-6E4C-B158-3F4C6E42177C}"/>
    <dgm:cxn modelId="{64042DAB-5353-3E4C-8C7F-5A1B3D877AC2}" type="presOf" srcId="{46DA51A1-30E5-5B42-8981-1E47E5C845F3}" destId="{0D903D24-E90F-C84E-835A-DD31C57195AB}" srcOrd="0" destOrd="0" presId="urn:microsoft.com/office/officeart/2008/layout/LinedList"/>
    <dgm:cxn modelId="{7C5709C3-90DA-9C44-B59F-AAB5F89AFF77}" type="presOf" srcId="{46E14E0E-8608-284A-BF80-9710DB4B8E24}" destId="{D79E2B8F-DED0-5F44-AF11-AF62B34C21E1}" srcOrd="0" destOrd="0" presId="urn:microsoft.com/office/officeart/2008/layout/LinedList"/>
    <dgm:cxn modelId="{0DBC33CE-2BAF-D345-88B9-8BCDD0D057BF}" type="presParOf" srcId="{92D4EA53-2596-5047-AF98-BD4F3256D5B0}" destId="{B5876DA6-3562-F045-9171-EB1D1D70F8B7}" srcOrd="0" destOrd="0" presId="urn:microsoft.com/office/officeart/2008/layout/LinedList"/>
    <dgm:cxn modelId="{E4EDB443-D661-2144-A9D7-696C95B3F665}" type="presParOf" srcId="{92D4EA53-2596-5047-AF98-BD4F3256D5B0}" destId="{8A51F707-BF62-4A42-B1A3-2B240BC0879B}" srcOrd="1" destOrd="0" presId="urn:microsoft.com/office/officeart/2008/layout/LinedList"/>
    <dgm:cxn modelId="{87E7DEC8-AFCA-6D4A-8EF9-EF952E7438F9}" type="presParOf" srcId="{8A51F707-BF62-4A42-B1A3-2B240BC0879B}" destId="{562046A5-C08D-714F-AF8B-8BC7A58C8C64}" srcOrd="0" destOrd="0" presId="urn:microsoft.com/office/officeart/2008/layout/LinedList"/>
    <dgm:cxn modelId="{024A6AC9-B06C-FB44-8ACF-B31C917A2BCD}" type="presParOf" srcId="{8A51F707-BF62-4A42-B1A3-2B240BC0879B}" destId="{5AF3271C-4D12-4142-944B-AA30110BC0EC}" srcOrd="1" destOrd="0" presId="urn:microsoft.com/office/officeart/2008/layout/LinedList"/>
    <dgm:cxn modelId="{1EA22820-97EC-4E44-8374-27DFB033AF9D}" type="presParOf" srcId="{5AF3271C-4D12-4142-944B-AA30110BC0EC}" destId="{EB2AE294-8325-5E46-9565-022177E8739E}" srcOrd="0" destOrd="0" presId="urn:microsoft.com/office/officeart/2008/layout/LinedList"/>
    <dgm:cxn modelId="{282BBBB3-78D6-D546-AA52-D23AF1EE6014}" type="presParOf" srcId="{5AF3271C-4D12-4142-944B-AA30110BC0EC}" destId="{21B5B29B-D079-A341-8437-503E41A0E6C3}" srcOrd="1" destOrd="0" presId="urn:microsoft.com/office/officeart/2008/layout/LinedList"/>
    <dgm:cxn modelId="{0CFF8FD7-1CD4-BA43-8CFB-5B7C4DE68063}" type="presParOf" srcId="{21B5B29B-D079-A341-8437-503E41A0E6C3}" destId="{8679AE46-1571-7D44-972D-DFC88A5D522A}" srcOrd="0" destOrd="0" presId="urn:microsoft.com/office/officeart/2008/layout/LinedList"/>
    <dgm:cxn modelId="{9C7C9BB4-AEDE-7B4C-A3F1-B1B0C94B1607}" type="presParOf" srcId="{21B5B29B-D079-A341-8437-503E41A0E6C3}" destId="{0D903D24-E90F-C84E-835A-DD31C57195AB}" srcOrd="1" destOrd="0" presId="urn:microsoft.com/office/officeart/2008/layout/LinedList"/>
    <dgm:cxn modelId="{F5FDA4C9-63CD-A74F-8DB2-640E81754F20}" type="presParOf" srcId="{21B5B29B-D079-A341-8437-503E41A0E6C3}" destId="{BEDFC943-8DC9-F242-B473-C38FA4042476}" srcOrd="2" destOrd="0" presId="urn:microsoft.com/office/officeart/2008/layout/LinedList"/>
    <dgm:cxn modelId="{AC516AD0-5441-F640-B80D-524578CACDCE}" type="presParOf" srcId="{5AF3271C-4D12-4142-944B-AA30110BC0EC}" destId="{44BF9F99-6623-F248-AC0A-35BF0B0BA752}" srcOrd="2" destOrd="0" presId="urn:microsoft.com/office/officeart/2008/layout/LinedList"/>
    <dgm:cxn modelId="{43166050-CD8E-1E41-9DCC-DBCBF62FFE40}" type="presParOf" srcId="{5AF3271C-4D12-4142-944B-AA30110BC0EC}" destId="{39DA11BA-DD97-854F-A687-3EDD06C2E580}" srcOrd="3" destOrd="0" presId="urn:microsoft.com/office/officeart/2008/layout/LinedList"/>
    <dgm:cxn modelId="{0C1E4BDF-4B0C-1F43-ACE4-0A085ACC9C86}" type="presParOf" srcId="{92D4EA53-2596-5047-AF98-BD4F3256D5B0}" destId="{C7E303E1-0F7F-264E-ADE6-7095B578A3D5}" srcOrd="2" destOrd="0" presId="urn:microsoft.com/office/officeart/2008/layout/LinedList"/>
    <dgm:cxn modelId="{C0957B52-EEB3-6D4F-8613-3C180E5C87FD}" type="presParOf" srcId="{92D4EA53-2596-5047-AF98-BD4F3256D5B0}" destId="{2860A06E-9F66-8E4E-88D3-396E77D30716}" srcOrd="3" destOrd="0" presId="urn:microsoft.com/office/officeart/2008/layout/LinedList"/>
    <dgm:cxn modelId="{DE02267B-462A-2C40-9226-9BE66E91A657}" type="presParOf" srcId="{2860A06E-9F66-8E4E-88D3-396E77D30716}" destId="{A2FC7E5F-6642-424A-A1CD-A3A740D1323C}" srcOrd="0" destOrd="0" presId="urn:microsoft.com/office/officeart/2008/layout/LinedList"/>
    <dgm:cxn modelId="{17652B72-CEF0-954F-AEB1-CCF3234CD8F8}" type="presParOf" srcId="{2860A06E-9F66-8E4E-88D3-396E77D30716}" destId="{8BAE4288-5D0B-B04E-B1BC-B35ED3C2E46C}" srcOrd="1" destOrd="0" presId="urn:microsoft.com/office/officeart/2008/layout/LinedList"/>
    <dgm:cxn modelId="{7594AE83-30D5-CC4F-83C1-045296AE418F}" type="presParOf" srcId="{8BAE4288-5D0B-B04E-B1BC-B35ED3C2E46C}" destId="{8EC5E35D-023E-9448-ACC0-E77EFB192593}" srcOrd="0" destOrd="0" presId="urn:microsoft.com/office/officeart/2008/layout/LinedList"/>
    <dgm:cxn modelId="{30DCB363-1DDE-9D43-AFB8-14BD7C7D3D70}" type="presParOf" srcId="{8BAE4288-5D0B-B04E-B1BC-B35ED3C2E46C}" destId="{9E1621FD-A911-D445-B5E0-E28F3AF7C474}" srcOrd="1" destOrd="0" presId="urn:microsoft.com/office/officeart/2008/layout/LinedList"/>
    <dgm:cxn modelId="{77974AA6-6C74-4647-9E7D-BC719EE3A1EC}" type="presParOf" srcId="{9E1621FD-A911-D445-B5E0-E28F3AF7C474}" destId="{5B730442-EF7B-F94E-B39D-601B2DB25588}" srcOrd="0" destOrd="0" presId="urn:microsoft.com/office/officeart/2008/layout/LinedList"/>
    <dgm:cxn modelId="{4DC204A6-3BA9-634E-A070-CC8B47016A9D}" type="presParOf" srcId="{9E1621FD-A911-D445-B5E0-E28F3AF7C474}" destId="{D79E2B8F-DED0-5F44-AF11-AF62B34C21E1}" srcOrd="1" destOrd="0" presId="urn:microsoft.com/office/officeart/2008/layout/LinedList"/>
    <dgm:cxn modelId="{B41C1F64-885B-B947-89D7-9334621047BB}" type="presParOf" srcId="{9E1621FD-A911-D445-B5E0-E28F3AF7C474}" destId="{7A2B0ACB-4732-C749-8E8D-42C9ECBB7CD5}" srcOrd="2" destOrd="0" presId="urn:microsoft.com/office/officeart/2008/layout/LinedList"/>
    <dgm:cxn modelId="{59DC6741-BA40-0C4F-B3AE-98E03669592E}" type="presParOf" srcId="{8BAE4288-5D0B-B04E-B1BC-B35ED3C2E46C}" destId="{BCCB1340-2884-834E-B8DC-DB117F34A931}" srcOrd="2" destOrd="0" presId="urn:microsoft.com/office/officeart/2008/layout/LinedList"/>
    <dgm:cxn modelId="{6BE3BC04-26EA-A148-BA45-880ED79980B1}" type="presParOf" srcId="{8BAE4288-5D0B-B04E-B1BC-B35ED3C2E46C}" destId="{AAF6B0F1-C2AD-F246-9AFB-9D59BCB8B262}" srcOrd="3" destOrd="0" presId="urn:microsoft.com/office/officeart/2008/layout/LinedList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876DA6-3562-F045-9171-EB1D1D70F8B7}">
      <dsp:nvSpPr>
        <dsp:cNvPr id="0" name=""/>
        <dsp:cNvSpPr/>
      </dsp:nvSpPr>
      <dsp:spPr>
        <a:xfrm>
          <a:off x="0" y="0"/>
          <a:ext cx="3199120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2046A5-C08D-714F-AF8B-8BC7A58C8C64}">
      <dsp:nvSpPr>
        <dsp:cNvPr id="0" name=""/>
        <dsp:cNvSpPr/>
      </dsp:nvSpPr>
      <dsp:spPr>
        <a:xfrm>
          <a:off x="0" y="0"/>
          <a:ext cx="639824" cy="1472549"/>
        </a:xfrm>
        <a:prstGeom prst="rect">
          <a:avLst/>
        </a:prstGeom>
        <a:solidFill>
          <a:srgbClr val="163F6D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700" b="1" kern="1200" dirty="0">
              <a:solidFill>
                <a:schemeClr val="bg1"/>
              </a:solidFill>
              <a:latin typeface="Montserrat" pitchFamily="2" charset="77"/>
            </a:rPr>
            <a:t>Lock-Free Algorithms</a:t>
          </a:r>
        </a:p>
      </dsp:txBody>
      <dsp:txXfrm>
        <a:off x="0" y="0"/>
        <a:ext cx="639824" cy="1472549"/>
      </dsp:txXfrm>
    </dsp:sp>
    <dsp:sp modelId="{0D903D24-E90F-C84E-835A-DD31C57195AB}">
      <dsp:nvSpPr>
        <dsp:cNvPr id="0" name=""/>
        <dsp:cNvSpPr/>
      </dsp:nvSpPr>
      <dsp:spPr>
        <a:xfrm>
          <a:off x="687810" y="66868"/>
          <a:ext cx="2511309" cy="1337374"/>
        </a:xfrm>
        <a:prstGeom prst="rect">
          <a:avLst/>
        </a:prstGeom>
        <a:solidFill>
          <a:srgbClr val="163F6D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lang="en-GB" sz="1600" b="0" kern="1200" dirty="0">
              <a:solidFill>
                <a:schemeClr val="bg1"/>
              </a:solidFill>
              <a:latin typeface="Montserrat" pitchFamily="2" charset="77"/>
            </a:rPr>
            <a:t>Use of </a:t>
          </a:r>
          <a:r>
            <a:rPr lang="en-GB" sz="1600" b="1" kern="1200" dirty="0">
              <a:solidFill>
                <a:schemeClr val="bg1"/>
              </a:solidFill>
              <a:latin typeface="Montserrat" pitchFamily="2" charset="77"/>
            </a:rPr>
            <a:t>ultra-low-latency ‘lock-free’ algorithms</a:t>
          </a:r>
          <a:r>
            <a:rPr lang="en-GB" sz="1600" b="0" kern="1200" dirty="0">
              <a:solidFill>
                <a:schemeClr val="bg1"/>
              </a:solidFill>
              <a:latin typeface="Montserrat" pitchFamily="2" charset="77"/>
            </a:rPr>
            <a:t> inspired from financial trading</a:t>
          </a:r>
        </a:p>
      </dsp:txBody>
      <dsp:txXfrm>
        <a:off x="687810" y="66868"/>
        <a:ext cx="2511309" cy="1337374"/>
      </dsp:txXfrm>
    </dsp:sp>
    <dsp:sp modelId="{44BF9F99-6623-F248-AC0A-35BF0B0BA752}">
      <dsp:nvSpPr>
        <dsp:cNvPr id="0" name=""/>
        <dsp:cNvSpPr/>
      </dsp:nvSpPr>
      <dsp:spPr>
        <a:xfrm>
          <a:off x="639824" y="1404243"/>
          <a:ext cx="2559296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E303E1-0F7F-264E-ADE6-7095B578A3D5}">
      <dsp:nvSpPr>
        <dsp:cNvPr id="0" name=""/>
        <dsp:cNvSpPr/>
      </dsp:nvSpPr>
      <dsp:spPr>
        <a:xfrm>
          <a:off x="0" y="1472549"/>
          <a:ext cx="3199120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FC7E5F-6642-424A-A1CD-A3A740D1323C}">
      <dsp:nvSpPr>
        <dsp:cNvPr id="0" name=""/>
        <dsp:cNvSpPr/>
      </dsp:nvSpPr>
      <dsp:spPr>
        <a:xfrm>
          <a:off x="0" y="1472549"/>
          <a:ext cx="639824" cy="1472549"/>
        </a:xfrm>
        <a:prstGeom prst="rect">
          <a:avLst/>
        </a:prstGeom>
        <a:solidFill>
          <a:srgbClr val="CCECFF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700" b="1" kern="1200" dirty="0">
              <a:solidFill>
                <a:srgbClr val="252A83"/>
              </a:solidFill>
              <a:latin typeface="Montserrat" pitchFamily="2" charset="77"/>
            </a:rPr>
            <a:t>2-dim Threading Framework</a:t>
          </a:r>
          <a:endParaRPr lang="en-GB" sz="700" kern="1200" dirty="0">
            <a:solidFill>
              <a:srgbClr val="252A83"/>
            </a:solidFill>
          </a:endParaRPr>
        </a:p>
      </dsp:txBody>
      <dsp:txXfrm>
        <a:off x="0" y="1472549"/>
        <a:ext cx="639824" cy="1472549"/>
      </dsp:txXfrm>
    </dsp:sp>
    <dsp:sp modelId="{D79E2B8F-DED0-5F44-AF11-AF62B34C21E1}">
      <dsp:nvSpPr>
        <dsp:cNvPr id="0" name=""/>
        <dsp:cNvSpPr/>
      </dsp:nvSpPr>
      <dsp:spPr>
        <a:xfrm>
          <a:off x="687810" y="1539418"/>
          <a:ext cx="2511309" cy="1337374"/>
        </a:xfrm>
        <a:prstGeom prst="rect">
          <a:avLst/>
        </a:prstGeom>
        <a:solidFill>
          <a:srgbClr val="CCECFF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lang="en-GB" sz="1600" b="1" kern="1200" dirty="0">
              <a:solidFill>
                <a:srgbClr val="252A83"/>
              </a:solidFill>
              <a:latin typeface="Montserrat" pitchFamily="2" charset="77"/>
            </a:rPr>
            <a:t>2-dimensional threading framework </a:t>
          </a:r>
          <a:r>
            <a:rPr lang="en-GB" sz="1600" b="0" kern="1200" dirty="0">
              <a:solidFill>
                <a:srgbClr val="252A83"/>
              </a:solidFill>
              <a:latin typeface="Montserrat" pitchFamily="2" charset="77"/>
            </a:rPr>
            <a:t>to optimise the execution of any AI algorithm</a:t>
          </a:r>
          <a:endParaRPr lang="en-GB" sz="1600" b="0" kern="1200" dirty="0">
            <a:solidFill>
              <a:srgbClr val="252A83"/>
            </a:solidFill>
          </a:endParaRPr>
        </a:p>
      </dsp:txBody>
      <dsp:txXfrm>
        <a:off x="687810" y="1539418"/>
        <a:ext cx="2511309" cy="1337374"/>
      </dsp:txXfrm>
    </dsp:sp>
    <dsp:sp modelId="{BCCB1340-2884-834E-B8DC-DB117F34A931}">
      <dsp:nvSpPr>
        <dsp:cNvPr id="0" name=""/>
        <dsp:cNvSpPr/>
      </dsp:nvSpPr>
      <dsp:spPr>
        <a:xfrm>
          <a:off x="639824" y="2876793"/>
          <a:ext cx="2559296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0" name="Shape 14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1pPr>
    <a:lvl2pPr indent="8572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2pPr>
    <a:lvl3pPr indent="17145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3pPr>
    <a:lvl4pPr indent="25717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4pPr>
    <a:lvl5pPr indent="34290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5pPr>
    <a:lvl6pPr indent="42862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6pPr>
    <a:lvl7pPr indent="51435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7pPr>
    <a:lvl8pPr indent="60007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8pPr>
    <a:lvl9pPr indent="68580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de la presentación"/>
          <p:cNvSpPr txBox="1">
            <a:spLocks noGrp="1"/>
          </p:cNvSpPr>
          <p:nvPr>
            <p:ph type="title" hasCustomPrompt="1"/>
          </p:nvPr>
        </p:nvSpPr>
        <p:spPr>
          <a:xfrm>
            <a:off x="452436" y="965622"/>
            <a:ext cx="8239127" cy="174307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400" b="1" i="0" spc="-87">
                <a:latin typeface="Montserrat" pitchFamily="2" charset="77"/>
                <a:ea typeface="+mn-ea"/>
                <a:cs typeface="+mn-cs"/>
                <a:sym typeface="Helvetica Neue"/>
              </a:defRPr>
            </a:lvl1pPr>
          </a:lstStyle>
          <a:p>
            <a:r>
              <a:rPr lang="en-GB" dirty="0"/>
              <a:t>Presentation title</a:t>
            </a:r>
            <a:endParaRPr dirty="0"/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450504" y="2708697"/>
            <a:ext cx="8239125" cy="714375"/>
          </a:xfrm>
          <a:prstGeom prst="rect">
            <a:avLst/>
          </a:prstGeom>
        </p:spPr>
        <p:txBody>
          <a:bodyPr/>
          <a:lstStyle>
            <a:lvl1pPr marL="0" indent="0" defTabSz="309563">
              <a:lnSpc>
                <a:spcPct val="100000"/>
              </a:lnSpc>
              <a:spcBef>
                <a:spcPts val="0"/>
              </a:spcBef>
              <a:buSzTx/>
              <a:buNone/>
              <a:defRPr sz="2200" b="1" i="0">
                <a:solidFill>
                  <a:srgbClr val="FFFFFF"/>
                </a:solidFill>
                <a:latin typeface="Montserrat" pitchFamily="2" charset="77"/>
                <a:ea typeface="+mn-ea"/>
                <a:cs typeface="+mn-cs"/>
                <a:sym typeface="Helvetica Neue"/>
              </a:defRPr>
            </a:lvl1pPr>
            <a:lvl2pPr marL="0" indent="171450" defTabSz="309563">
              <a:lnSpc>
                <a:spcPct val="100000"/>
              </a:lnSpc>
              <a:spcBef>
                <a:spcPts val="0"/>
              </a:spcBef>
              <a:buSzTx/>
              <a:buNone/>
              <a:defRPr sz="2063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"/>
              </a:defRPr>
            </a:lvl2pPr>
            <a:lvl3pPr marL="0" indent="342900" defTabSz="309563">
              <a:lnSpc>
                <a:spcPct val="100000"/>
              </a:lnSpc>
              <a:spcBef>
                <a:spcPts val="0"/>
              </a:spcBef>
              <a:buSzTx/>
              <a:buNone/>
              <a:defRPr sz="2063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"/>
              </a:defRPr>
            </a:lvl3pPr>
            <a:lvl4pPr marL="0" indent="514350" defTabSz="309563">
              <a:lnSpc>
                <a:spcPct val="100000"/>
              </a:lnSpc>
              <a:spcBef>
                <a:spcPts val="0"/>
              </a:spcBef>
              <a:buSzTx/>
              <a:buNone/>
              <a:defRPr sz="2063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"/>
              </a:defRPr>
            </a:lvl4pPr>
            <a:lvl5pPr marL="0" indent="685800" defTabSz="309563">
              <a:lnSpc>
                <a:spcPct val="100000"/>
              </a:lnSpc>
              <a:spcBef>
                <a:spcPts val="0"/>
              </a:spcBef>
              <a:buSzTx/>
              <a:buNone/>
              <a:defRPr sz="2063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"/>
              </a:defRPr>
            </a:lvl5pPr>
          </a:lstStyle>
          <a:p>
            <a:r>
              <a:rPr lang="en-GB" dirty="0"/>
              <a:t>Presentation subtitle</a:t>
            </a:r>
            <a:endParaRPr dirty="0"/>
          </a:p>
        </p:txBody>
      </p:sp>
      <p:sp>
        <p:nvSpPr>
          <p:cNvPr id="11" name="Autor y fech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450503" y="4447449"/>
            <a:ext cx="8239126" cy="238867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309563">
              <a:lnSpc>
                <a:spcPct val="100000"/>
              </a:lnSpc>
              <a:spcBef>
                <a:spcPts val="0"/>
              </a:spcBef>
              <a:buSzTx/>
              <a:buNone/>
              <a:defRPr sz="1350" b="1" i="0">
                <a:solidFill>
                  <a:srgbClr val="FFFFFF"/>
                </a:solidFill>
                <a:latin typeface="Montserrat SemiBold" pitchFamily="2" charset="77"/>
                <a:ea typeface="+mn-ea"/>
                <a:cs typeface="+mn-cs"/>
                <a:sym typeface="Helvetica Neue"/>
              </a:defRPr>
            </a:lvl1pPr>
          </a:lstStyle>
          <a:p>
            <a:r>
              <a:rPr lang="en-GB" dirty="0"/>
              <a:t>Author and date</a:t>
            </a:r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ítulo de la diapositiva"/>
          <p:cNvSpPr txBox="1">
            <a:spLocks noGrp="1"/>
          </p:cNvSpPr>
          <p:nvPr>
            <p:ph type="title" hasCustomPrompt="1"/>
          </p:nvPr>
        </p:nvSpPr>
        <p:spPr>
          <a:xfrm>
            <a:off x="452438" y="579037"/>
            <a:ext cx="8236781" cy="537436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/>
            </a:lvl1pPr>
          </a:lstStyle>
          <a:p>
            <a:r>
              <a:rPr lang="en-GB" dirty="0"/>
              <a:t>Slide title</a:t>
            </a:r>
            <a:endParaRPr dirty="0"/>
          </a:p>
        </p:txBody>
      </p:sp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Body Level One…">
            <a:extLst>
              <a:ext uri="{FF2B5EF4-FFF2-40B4-BE49-F238E27FC236}">
                <a16:creationId xmlns:a16="http://schemas.microsoft.com/office/drawing/2014/main" id="{F48FEE6E-0690-52F0-CCA4-5C5677ABEFCD}"/>
              </a:ext>
            </a:extLst>
          </p:cNvPr>
          <p:cNvSpPr txBox="1">
            <a:spLocks noGrp="1"/>
          </p:cNvSpPr>
          <p:nvPr>
            <p:ph idx="1" hasCustomPrompt="1"/>
          </p:nvPr>
        </p:nvSpPr>
        <p:spPr>
          <a:xfrm>
            <a:off x="450094" y="1466603"/>
            <a:ext cx="8239125" cy="3126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>
            <a:lvl4pPr>
              <a:defRPr sz="1600"/>
            </a:lvl4pPr>
            <a:lvl6pPr>
              <a:defRPr sz="1400"/>
            </a:lvl6pPr>
            <a:lvl7pPr>
              <a:defRPr sz="1200"/>
            </a:lvl7pPr>
          </a:lstStyle>
          <a:p>
            <a:r>
              <a:rPr lang="en-GB" dirty="0"/>
              <a:t>Slide bullet point text</a:t>
            </a:r>
            <a:endParaRPr dirty="0"/>
          </a:p>
          <a:p>
            <a:pPr lvl="2"/>
            <a:r>
              <a:rPr lang="de-CH" dirty="0" err="1"/>
              <a:t>Bfdbgb</a:t>
            </a:r>
            <a:endParaRPr lang="de-CH" dirty="0"/>
          </a:p>
          <a:p>
            <a:pPr lvl="3"/>
            <a:r>
              <a:rPr lang="de-CH" dirty="0" err="1"/>
              <a:t>Dffdbfdb</a:t>
            </a:r>
            <a:endParaRPr lang="de-CH" dirty="0"/>
          </a:p>
          <a:p>
            <a:pPr lvl="4"/>
            <a:r>
              <a:rPr lang="de-CH" dirty="0" err="1"/>
              <a:t>Vbvefberbw</a:t>
            </a:r>
            <a:endParaRPr lang="de-CH" dirty="0"/>
          </a:p>
          <a:p>
            <a:pPr lvl="5"/>
            <a:r>
              <a:rPr lang="de-CH" dirty="0" err="1"/>
              <a:t>dveerbrehr</a:t>
            </a:r>
            <a:endParaRPr lang="de-CH" dirty="0"/>
          </a:p>
          <a:p>
            <a:pPr lvl="6"/>
            <a:r>
              <a:rPr lang="de-CH" dirty="0" err="1"/>
              <a:t>Vvrebreb</a:t>
            </a:r>
            <a:endParaRPr lang="de-CH" dirty="0"/>
          </a:p>
          <a:p>
            <a:pPr lvl="6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BFC389-2894-3BAE-A3EC-DF80C55054D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2436" y="1116473"/>
            <a:ext cx="8236783" cy="35013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1" i="0">
                <a:solidFill>
                  <a:schemeClr val="bg1"/>
                </a:solidFill>
                <a:latin typeface="Montserrat SemiBold" pitchFamily="2" charset="77"/>
              </a:defRPr>
            </a:lvl1pPr>
            <a:lvl2pPr marL="228600" indent="0">
              <a:buNone/>
              <a:defRPr/>
            </a:lvl2pPr>
          </a:lstStyle>
          <a:p>
            <a:pPr lvl="0"/>
            <a:r>
              <a:rPr lang="en-GB" dirty="0"/>
              <a:t>Subtitles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ítulo de la diapositiva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Slide title</a:t>
            </a:r>
            <a:endParaRPr dirty="0"/>
          </a:p>
        </p:txBody>
      </p:sp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A0B43C81-47DA-33DB-39A9-EF0451325A6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2436" y="1116473"/>
            <a:ext cx="8236783" cy="35013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1" i="0">
                <a:solidFill>
                  <a:schemeClr val="bg1"/>
                </a:solidFill>
                <a:latin typeface="Montserrat SemiBold" pitchFamily="2" charset="77"/>
              </a:defRPr>
            </a:lvl1pPr>
            <a:lvl2pPr marL="228600" indent="0">
              <a:buNone/>
              <a:defRPr/>
            </a:lvl2pPr>
          </a:lstStyle>
          <a:p>
            <a:pPr lvl="0"/>
            <a:r>
              <a:rPr lang="en-GB" dirty="0"/>
              <a:t>Subtitles</a:t>
            </a:r>
          </a:p>
        </p:txBody>
      </p:sp>
    </p:spTree>
    <p:extLst>
      <p:ext uri="{BB962C8B-B14F-4D97-AF65-F5344CB8AC3E}">
        <p14:creationId xmlns:p14="http://schemas.microsoft.com/office/powerpoint/2010/main" val="385823136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ítulo de la diapositiva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Slide title</a:t>
            </a:r>
            <a:endParaRPr dirty="0"/>
          </a:p>
        </p:txBody>
      </p:sp>
      <p:sp>
        <p:nvSpPr>
          <p:cNvPr id="5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452437" y="1466603"/>
            <a:ext cx="4048125" cy="3222591"/>
          </a:xfrm>
          <a:prstGeom prst="rect">
            <a:avLst/>
          </a:prstGeom>
        </p:spPr>
        <p:txBody>
          <a:bodyPr/>
          <a:lstStyle>
            <a:lvl2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252A83"/>
                </a:solidFill>
              </a:defRPr>
            </a:lvl2pPr>
            <a:lvl3pPr>
              <a:defRPr/>
            </a:lvl3pPr>
            <a:lvl5pPr marL="914400" indent="0">
              <a:buNone/>
              <a:defRPr b="0" i="0">
                <a:latin typeface="Montserrat" pitchFamily="2" charset="77"/>
              </a:defRPr>
            </a:lvl5pPr>
          </a:lstStyle>
          <a:p>
            <a:r>
              <a:rPr lang="en-GB" dirty="0"/>
              <a:t>Slide bullet point text</a:t>
            </a:r>
          </a:p>
          <a:p>
            <a:pPr lvl="1"/>
            <a:r>
              <a:rPr lang="en-GB" dirty="0"/>
              <a:t>Bullet 2</a:t>
            </a:r>
          </a:p>
          <a:p>
            <a:pPr lvl="2"/>
            <a:r>
              <a:rPr lang="en-GB" dirty="0"/>
              <a:t>Bullet 3</a:t>
            </a:r>
          </a:p>
          <a:p>
            <a:pPr lvl="3"/>
            <a:r>
              <a:rPr lang="en-GB" dirty="0"/>
              <a:t>Bullet 4	</a:t>
            </a:r>
            <a:endParaRPr dirty="0"/>
          </a:p>
        </p:txBody>
      </p:sp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Body Level One…">
            <a:extLst>
              <a:ext uri="{FF2B5EF4-FFF2-40B4-BE49-F238E27FC236}">
                <a16:creationId xmlns:a16="http://schemas.microsoft.com/office/drawing/2014/main" id="{0FAC1D87-96EC-8735-D1C0-6287A4E15906}"/>
              </a:ext>
            </a:extLst>
          </p:cNvPr>
          <p:cNvSpPr txBox="1">
            <a:spLocks noGrp="1"/>
          </p:cNvSpPr>
          <p:nvPr>
            <p:ph type="body" idx="22" hasCustomPrompt="1"/>
          </p:nvPr>
        </p:nvSpPr>
        <p:spPr>
          <a:xfrm>
            <a:off x="4643439" y="1466603"/>
            <a:ext cx="4048125" cy="3222591"/>
          </a:xfrm>
          <a:prstGeom prst="rect">
            <a:avLst/>
          </a:prstGeom>
        </p:spPr>
        <p:txBody>
          <a:bodyPr>
            <a:normAutofit/>
          </a:bodyPr>
          <a:lstStyle>
            <a:lvl1pPr marL="228600" marR="0" indent="-228600" algn="l" defTabSz="914377" latinLnBrk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123000"/>
              <a:buFontTx/>
              <a:buChar char="•"/>
              <a:tabLst/>
              <a:defRPr lang="en-GB" sz="1800" b="0" i="0" u="none" strike="noStrike" cap="none" spc="0" baseline="0" dirty="0">
                <a:solidFill>
                  <a:srgbClr val="252A83"/>
                </a:solidFill>
                <a:uFillTx/>
                <a:latin typeface="Montserrat" pitchFamily="2" charset="77"/>
                <a:ea typeface="Montserrat" pitchFamily="2" charset="77"/>
                <a:cs typeface="Montserrat" pitchFamily="2" charset="77"/>
                <a:sym typeface="Helvetica"/>
              </a:defRPr>
            </a:lvl1pPr>
            <a:lvl2pPr marL="342900" marR="0" indent="-228600" algn="l" defTabSz="914377" latinLnBrk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123000"/>
              <a:buFontTx/>
              <a:buChar char="•"/>
              <a:tabLst/>
              <a:defRPr lang="en-GB" sz="1800" b="0" i="0" u="none" strike="noStrike" cap="none" spc="0" baseline="0" dirty="0">
                <a:solidFill>
                  <a:srgbClr val="252A83"/>
                </a:solidFill>
                <a:uFillTx/>
                <a:latin typeface="Montserrat" pitchFamily="2" charset="77"/>
                <a:ea typeface="Montserrat" pitchFamily="2" charset="77"/>
                <a:cs typeface="Montserrat" pitchFamily="2" charset="77"/>
                <a:sym typeface="Helvetica"/>
              </a:defRPr>
            </a:lvl2pPr>
            <a:lvl3pPr marL="742950" indent="-285750">
              <a:buNone/>
              <a:defRPr lang="en-GB" sz="1800" b="0" i="0" u="none" strike="noStrike" cap="none" spc="0" baseline="0" dirty="0">
                <a:solidFill>
                  <a:srgbClr val="252A83"/>
                </a:solidFill>
                <a:uFillTx/>
                <a:latin typeface="Montserrat" pitchFamily="2" charset="77"/>
                <a:ea typeface="Montserrat" pitchFamily="2" charset="77"/>
                <a:cs typeface="Montserrat" pitchFamily="2" charset="77"/>
                <a:sym typeface="Helvetica"/>
              </a:defRPr>
            </a:lvl3pPr>
            <a:lvl4pPr marL="914400" indent="-228600">
              <a:defRPr lang="en-GB" sz="1800" b="0" i="0" u="none" strike="noStrike" cap="none" spc="0" baseline="0" dirty="0">
                <a:solidFill>
                  <a:srgbClr val="252A83"/>
                </a:solidFill>
                <a:uFillTx/>
                <a:latin typeface="Montserrat" pitchFamily="2" charset="77"/>
                <a:ea typeface="Montserrat" pitchFamily="2" charset="77"/>
                <a:cs typeface="Montserrat" pitchFamily="2" charset="77"/>
                <a:sym typeface="Helvetica"/>
              </a:defRPr>
            </a:lvl4pPr>
            <a:lvl5pPr marL="914400" indent="0">
              <a:buNone/>
              <a:defRPr/>
            </a:lvl5pPr>
          </a:lstStyle>
          <a:p>
            <a:pPr lvl="0"/>
            <a:r>
              <a:rPr lang="en-GB" dirty="0"/>
              <a:t>Slide bullet point text</a:t>
            </a:r>
          </a:p>
          <a:p>
            <a:pPr lvl="1"/>
            <a:r>
              <a:rPr lang="en-GB" dirty="0"/>
              <a:t>Bullet 2</a:t>
            </a:r>
          </a:p>
          <a:p>
            <a:pPr marL="685800" marR="0" lvl="2" indent="-228600" algn="l" defTabSz="914377" latinLnBrk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123000"/>
              <a:buFontTx/>
              <a:buChar char="•"/>
              <a:tabLst/>
            </a:pPr>
            <a:r>
              <a:rPr lang="en-GB" dirty="0"/>
              <a:t>Bullet 3</a:t>
            </a:r>
          </a:p>
          <a:p>
            <a:pPr marL="914400" marR="0" lvl="3" indent="-228600" algn="l" defTabSz="914377" latinLnBrk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123000"/>
              <a:buFontTx/>
              <a:buChar char="•"/>
              <a:tabLst/>
            </a:pPr>
            <a:r>
              <a:rPr lang="en-GB" dirty="0"/>
              <a:t>Bullet 4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96C4C078-EDAD-6D51-AB68-F3E2043286C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2436" y="1116473"/>
            <a:ext cx="8236783" cy="35013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1" i="0">
                <a:solidFill>
                  <a:schemeClr val="bg1"/>
                </a:solidFill>
                <a:latin typeface="Montserrat SemiBold" pitchFamily="2" charset="77"/>
              </a:defRPr>
            </a:lvl1pPr>
            <a:lvl2pPr marL="228600" indent="0">
              <a:buNone/>
              <a:defRPr/>
            </a:lvl2pPr>
          </a:lstStyle>
          <a:p>
            <a:pPr lvl="0"/>
            <a:r>
              <a:rPr lang="en-GB" dirty="0"/>
              <a:t>Subtitles</a:t>
            </a:r>
          </a:p>
        </p:txBody>
      </p:sp>
    </p:spTree>
    <p:extLst>
      <p:ext uri="{BB962C8B-B14F-4D97-AF65-F5344CB8AC3E}">
        <p14:creationId xmlns:p14="http://schemas.microsoft.com/office/powerpoint/2010/main" val="3678542632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BFC389-2894-3BAE-A3EC-DF80C55054D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2438" y="671221"/>
            <a:ext cx="8236783" cy="35013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1" i="0">
                <a:solidFill>
                  <a:schemeClr val="bg1"/>
                </a:solidFill>
                <a:latin typeface="Montserrat SemiBold" pitchFamily="2" charset="77"/>
              </a:defRPr>
            </a:lvl1pPr>
            <a:lvl2pPr marL="228600" indent="0">
              <a:buNone/>
              <a:defRPr/>
            </a:lvl2pPr>
          </a:lstStyle>
          <a:p>
            <a:pPr lvl="0"/>
            <a:r>
              <a:rPr lang="en-GB"/>
              <a:t>Subtitles</a:t>
            </a:r>
          </a:p>
        </p:txBody>
      </p:sp>
      <p:sp>
        <p:nvSpPr>
          <p:cNvPr id="3" name="Título de la diapositiva">
            <a:extLst>
              <a:ext uri="{FF2B5EF4-FFF2-40B4-BE49-F238E27FC236}">
                <a16:creationId xmlns:a16="http://schemas.microsoft.com/office/drawing/2014/main" id="{A0FC2923-7176-064D-84D8-249C7599B148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452438" y="135254"/>
            <a:ext cx="6319065" cy="5374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rPr lang="de-CH"/>
              <a:t>Slide Title</a:t>
            </a:r>
            <a:endParaRPr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88E81AE-D59A-5F6F-B68D-481C336842F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52438" y="1141413"/>
            <a:ext cx="8237537" cy="39036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51074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de la diapositiva"/>
          <p:cNvSpPr txBox="1">
            <a:spLocks noGrp="1"/>
          </p:cNvSpPr>
          <p:nvPr>
            <p:ph type="title" hasCustomPrompt="1"/>
          </p:nvPr>
        </p:nvSpPr>
        <p:spPr>
          <a:xfrm>
            <a:off x="452438" y="579037"/>
            <a:ext cx="8235609" cy="5374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rPr lang="de-CH" dirty="0"/>
              <a:t>Slide Title</a:t>
            </a:r>
            <a:endParaRPr dirty="0"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71874" y="4839383"/>
            <a:ext cx="195567" cy="206467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219075">
              <a:defRPr sz="675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" name="Body Level One…">
            <a:extLst>
              <a:ext uri="{FF2B5EF4-FFF2-40B4-BE49-F238E27FC236}">
                <a16:creationId xmlns:a16="http://schemas.microsoft.com/office/drawing/2014/main" id="{2C399CEB-BFCE-A02C-A15A-92D2BCB451D9}"/>
              </a:ext>
            </a:extLst>
          </p:cNvPr>
          <p:cNvSpPr txBox="1">
            <a:spLocks/>
          </p:cNvSpPr>
          <p:nvPr userDrawn="1"/>
        </p:nvSpPr>
        <p:spPr>
          <a:xfrm>
            <a:off x="450094" y="1466603"/>
            <a:ext cx="8239125" cy="3126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>
            <a:lvl1pPr marL="228600" marR="0" indent="-228600" algn="l" defTabSz="914377" latinLnBrk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252A83"/>
                </a:solidFill>
                <a:uFillTx/>
                <a:latin typeface="Montserrat" pitchFamily="2" charset="77"/>
                <a:ea typeface="Montserrat" pitchFamily="2" charset="77"/>
                <a:cs typeface="Montserrat" pitchFamily="2" charset="77"/>
                <a:sym typeface="Helvetica"/>
              </a:defRPr>
            </a:lvl1pPr>
            <a:lvl2pPr marL="457200" marR="0" indent="-228600" algn="l" defTabSz="914377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002060"/>
                </a:solidFill>
                <a:uFillTx/>
                <a:latin typeface="Montserrat" pitchFamily="2" charset="77"/>
                <a:ea typeface="Montserrat" pitchFamily="2" charset="77"/>
                <a:cs typeface="Montserrat" pitchFamily="2" charset="77"/>
                <a:sym typeface="Helvetica"/>
              </a:defRPr>
            </a:lvl2pPr>
            <a:lvl3pPr marL="685800" marR="0" indent="-228600" algn="l" defTabSz="914377" latinLnBrk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252A83"/>
                </a:solidFill>
                <a:uFillTx/>
                <a:latin typeface="Montserrat" pitchFamily="2" charset="77"/>
                <a:ea typeface="Montserrat" pitchFamily="2" charset="77"/>
                <a:cs typeface="Montserrat" pitchFamily="2" charset="77"/>
                <a:sym typeface="Helvetica"/>
              </a:defRPr>
            </a:lvl3pPr>
            <a:lvl4pPr marL="914400" marR="0" indent="-228600" algn="l" defTabSz="914377" latinLnBrk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252A83"/>
                </a:solidFill>
                <a:uFillTx/>
                <a:latin typeface="Montserrat" pitchFamily="2" charset="77"/>
                <a:ea typeface="Montserrat" pitchFamily="2" charset="77"/>
                <a:cs typeface="Montserrat" pitchFamily="2" charset="77"/>
                <a:sym typeface="Helvetica"/>
              </a:defRPr>
            </a:lvl4pPr>
            <a:lvl5pPr marL="1143000" marR="0" indent="-228600" algn="l" defTabSz="914377" latinLnBrk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252A83"/>
                </a:solidFill>
                <a:uFillTx/>
                <a:latin typeface="Montserrat" pitchFamily="2" charset="77"/>
                <a:ea typeface="Montserrat" pitchFamily="2" charset="77"/>
                <a:cs typeface="Montserrat" pitchFamily="2" charset="77"/>
                <a:sym typeface="Helvetica"/>
              </a:defRPr>
            </a:lvl5pPr>
            <a:lvl6pPr marL="1371600" marR="0" indent="-228600" algn="l" defTabSz="914377" latinLnBrk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252A83"/>
                </a:solidFill>
                <a:uFillTx/>
                <a:latin typeface="Montserrat" pitchFamily="2" charset="77"/>
                <a:ea typeface="Montserrat" pitchFamily="2" charset="77"/>
                <a:cs typeface="Montserrat" pitchFamily="2" charset="77"/>
                <a:sym typeface="Helvetica"/>
              </a:defRPr>
            </a:lvl6pPr>
            <a:lvl7pPr marL="1600200" marR="0" indent="-228600" algn="l" defTabSz="914377" latinLnBrk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252A83"/>
                </a:solidFill>
                <a:uFillTx/>
                <a:latin typeface="Montserrat" pitchFamily="2" charset="77"/>
                <a:ea typeface="Montserrat" pitchFamily="2" charset="77"/>
                <a:cs typeface="Montserrat" pitchFamily="2" charset="77"/>
                <a:sym typeface="Helvetica"/>
              </a:defRPr>
            </a:lvl7pPr>
            <a:lvl8pPr marL="1600200" marR="0" indent="0" algn="l" defTabSz="914377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None/>
              <a:tabLst/>
              <a:defRPr sz="1800" b="0" i="0" u="none" strike="noStrike" cap="none" spc="0" baseline="0">
                <a:solidFill>
                  <a:srgbClr val="595959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2057400" marR="0" indent="-228600" algn="l" defTabSz="914377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595959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914400" lvl="4" indent="0" hangingPunct="1">
              <a:buNone/>
            </a:pPr>
            <a:endParaRPr lang="en-GB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6E558EDE-3CAF-02ED-2075-5D68E4A5F5F4}"/>
              </a:ext>
            </a:extLst>
          </p:cNvPr>
          <p:cNvSpPr txBox="1">
            <a:spLocks/>
          </p:cNvSpPr>
          <p:nvPr userDrawn="1"/>
        </p:nvSpPr>
        <p:spPr>
          <a:xfrm>
            <a:off x="452436" y="1116473"/>
            <a:ext cx="8236783" cy="350130"/>
          </a:xfrm>
          <a:prstGeom prst="rect">
            <a:avLst/>
          </a:prstGeom>
        </p:spPr>
        <p:txBody>
          <a:bodyPr/>
          <a:lstStyle>
            <a:lvl1pPr marL="0" marR="0" indent="0" algn="l" defTabSz="914377" latinLnBrk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123000"/>
              <a:buFontTx/>
              <a:buNone/>
              <a:tabLst/>
              <a:defRPr sz="1800" b="1" i="0" u="none" strike="noStrike" cap="none" spc="0" baseline="0">
                <a:solidFill>
                  <a:schemeClr val="bg1"/>
                </a:solidFill>
                <a:uFillTx/>
                <a:latin typeface="Montserrat SemiBold" pitchFamily="2" charset="77"/>
                <a:ea typeface="Montserrat" pitchFamily="2" charset="77"/>
                <a:cs typeface="Montserrat" pitchFamily="2" charset="77"/>
                <a:sym typeface="Helvetica"/>
              </a:defRPr>
            </a:lvl1pPr>
            <a:lvl2pPr marL="228600" marR="0" indent="0" algn="l" defTabSz="914377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None/>
              <a:tabLst/>
              <a:defRPr sz="1800" b="0" i="0" u="none" strike="noStrike" cap="none" spc="0" baseline="0">
                <a:solidFill>
                  <a:srgbClr val="002060"/>
                </a:solidFill>
                <a:uFillTx/>
                <a:latin typeface="Montserrat" pitchFamily="2" charset="77"/>
                <a:ea typeface="Montserrat" pitchFamily="2" charset="77"/>
                <a:cs typeface="Montserrat" pitchFamily="2" charset="77"/>
                <a:sym typeface="Helvetica"/>
              </a:defRPr>
            </a:lvl2pPr>
            <a:lvl3pPr marL="685800" marR="0" indent="-228600" algn="l" defTabSz="914377" latinLnBrk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252A83"/>
                </a:solidFill>
                <a:uFillTx/>
                <a:latin typeface="Montserrat" pitchFamily="2" charset="77"/>
                <a:ea typeface="Montserrat" pitchFamily="2" charset="77"/>
                <a:cs typeface="Montserrat" pitchFamily="2" charset="77"/>
                <a:sym typeface="Helvetica"/>
              </a:defRPr>
            </a:lvl3pPr>
            <a:lvl4pPr marL="914400" marR="0" indent="-228600" algn="l" defTabSz="914377" latinLnBrk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252A83"/>
                </a:solidFill>
                <a:uFillTx/>
                <a:latin typeface="Montserrat" pitchFamily="2" charset="77"/>
                <a:ea typeface="Montserrat" pitchFamily="2" charset="77"/>
                <a:cs typeface="Montserrat" pitchFamily="2" charset="77"/>
                <a:sym typeface="Helvetica"/>
              </a:defRPr>
            </a:lvl4pPr>
            <a:lvl5pPr marL="1143000" marR="0" indent="-228600" algn="l" defTabSz="914377" latinLnBrk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252A83"/>
                </a:solidFill>
                <a:uFillTx/>
                <a:latin typeface="Montserrat" pitchFamily="2" charset="77"/>
                <a:ea typeface="Montserrat" pitchFamily="2" charset="77"/>
                <a:cs typeface="Montserrat" pitchFamily="2" charset="77"/>
                <a:sym typeface="Helvetica"/>
              </a:defRPr>
            </a:lvl5pPr>
            <a:lvl6pPr marL="1371600" marR="0" indent="-228600" algn="l" defTabSz="914377" latinLnBrk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252A83"/>
                </a:solidFill>
                <a:uFillTx/>
                <a:latin typeface="Montserrat" pitchFamily="2" charset="77"/>
                <a:ea typeface="Montserrat" pitchFamily="2" charset="77"/>
                <a:cs typeface="Montserrat" pitchFamily="2" charset="77"/>
                <a:sym typeface="Helvetica"/>
              </a:defRPr>
            </a:lvl6pPr>
            <a:lvl7pPr marL="1600200" marR="0" indent="-228600" algn="l" defTabSz="914377" latinLnBrk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252A83"/>
                </a:solidFill>
                <a:uFillTx/>
                <a:latin typeface="Montserrat" pitchFamily="2" charset="77"/>
                <a:ea typeface="Montserrat" pitchFamily="2" charset="77"/>
                <a:cs typeface="Montserrat" pitchFamily="2" charset="77"/>
                <a:sym typeface="Helvetica"/>
              </a:defRPr>
            </a:lvl7pPr>
            <a:lvl8pPr marL="1600200" marR="0" indent="0" algn="l" defTabSz="914377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None/>
              <a:tabLst/>
              <a:defRPr sz="1800" b="0" i="0" u="none" strike="noStrike" cap="none" spc="0" baseline="0">
                <a:solidFill>
                  <a:srgbClr val="595959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2057400" marR="0" indent="-228600" algn="l" defTabSz="914377" latinLnBrk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595959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hangingPunct="1"/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31DEE7F-D5E2-0771-CD5B-8B91380136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4781" y="1506073"/>
            <a:ext cx="8233266" cy="31262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50C25CC-DEC3-4DFF-9B08-BD5398A9FC13}"/>
              </a:ext>
            </a:extLst>
          </p:cNvPr>
          <p:cNvSpPr txBox="1"/>
          <p:nvPr userDrawn="1"/>
        </p:nvSpPr>
        <p:spPr>
          <a:xfrm>
            <a:off x="0" y="4939157"/>
            <a:ext cx="3049037" cy="19492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© 2025 Klepsydra Technologies AG All Rights Reserved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F6D7903-7DAE-63D3-B890-750999AEF3CF}"/>
              </a:ext>
            </a:extLst>
          </p:cNvPr>
          <p:cNvSpPr txBox="1"/>
          <p:nvPr userDrawn="1"/>
        </p:nvSpPr>
        <p:spPr>
          <a:xfrm>
            <a:off x="5468619" y="4939157"/>
            <a:ext cx="3675381" cy="19492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>
            <a:defPPr marL="0" marR="0" indent="0" algn="l" defTabSz="457178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l" defTabSz="2438338">
              <a:defRPr sz="90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sz="600" dirty="0"/>
              <a:t>Confidential - Do not duplicate or distribute without written permission from Klepsydra Technologies AG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63" r:id="rId3"/>
    <p:sldLayoutId id="2147483665" r:id="rId4"/>
    <p:sldLayoutId id="2147483666" r:id="rId5"/>
  </p:sldLayoutIdLst>
  <p:transition spd="med"/>
  <p:hf hdr="0" ftr="0" dt="0"/>
  <p:txStyles>
    <p:titleStyle>
      <a:lvl1pPr marL="0" marR="0" indent="0" algn="l" defTabSz="914377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-64" baseline="0">
          <a:solidFill>
            <a:srgbClr val="252A83"/>
          </a:solidFill>
          <a:uFillTx/>
          <a:latin typeface="Montserrat Bold"/>
          <a:ea typeface="Montserrat Bold"/>
          <a:cs typeface="Montserrat Bold"/>
          <a:sym typeface="Montserrat Bold"/>
        </a:defRPr>
      </a:lvl1pPr>
      <a:lvl2pPr marL="0" marR="0" indent="171450" algn="l" defTabSz="914377" eaLnBrk="1" latinLnBrk="0" hangingPunct="1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88" b="0" i="0" u="none" strike="noStrike" cap="none" spc="-64" baseline="0">
          <a:solidFill>
            <a:srgbClr val="252A83"/>
          </a:solidFill>
          <a:uFillTx/>
          <a:latin typeface="Montserrat Bold"/>
          <a:ea typeface="Montserrat Bold"/>
          <a:cs typeface="Montserrat Bold"/>
          <a:sym typeface="Montserrat Bold"/>
        </a:defRPr>
      </a:lvl2pPr>
      <a:lvl3pPr marL="0" marR="0" indent="342900" algn="l" defTabSz="914377" eaLnBrk="1" latinLnBrk="0" hangingPunct="1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88" b="0" i="0" u="none" strike="noStrike" cap="none" spc="-64" baseline="0">
          <a:solidFill>
            <a:srgbClr val="252A83"/>
          </a:solidFill>
          <a:uFillTx/>
          <a:latin typeface="Montserrat Bold"/>
          <a:ea typeface="Montserrat Bold"/>
          <a:cs typeface="Montserrat Bold"/>
          <a:sym typeface="Montserrat Bold"/>
        </a:defRPr>
      </a:lvl3pPr>
      <a:lvl4pPr marL="0" marR="0" indent="514350" algn="l" defTabSz="914377" eaLnBrk="1" latinLnBrk="0" hangingPunct="1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88" b="0" i="0" u="none" strike="noStrike" cap="none" spc="-64" baseline="0">
          <a:solidFill>
            <a:srgbClr val="252A83"/>
          </a:solidFill>
          <a:uFillTx/>
          <a:latin typeface="Montserrat Bold"/>
          <a:ea typeface="Montserrat Bold"/>
          <a:cs typeface="Montserrat Bold"/>
          <a:sym typeface="Montserrat Bold"/>
        </a:defRPr>
      </a:lvl4pPr>
      <a:lvl5pPr marL="0" marR="0" indent="685800" algn="l" defTabSz="914377" eaLnBrk="1" latinLnBrk="0" hangingPunct="1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88" b="0" i="0" u="none" strike="noStrike" cap="none" spc="-64" baseline="0">
          <a:solidFill>
            <a:srgbClr val="252A83"/>
          </a:solidFill>
          <a:uFillTx/>
          <a:latin typeface="Montserrat Bold"/>
          <a:ea typeface="Montserrat Bold"/>
          <a:cs typeface="Montserrat Bold"/>
          <a:sym typeface="Montserrat Bold"/>
        </a:defRPr>
      </a:lvl5pPr>
      <a:lvl6pPr marL="0" marR="0" indent="857250" algn="l" defTabSz="914377" eaLnBrk="1" latinLnBrk="0" hangingPunct="1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88" b="0" i="0" u="none" strike="noStrike" cap="none" spc="-64" baseline="0">
          <a:solidFill>
            <a:srgbClr val="252A83"/>
          </a:solidFill>
          <a:uFillTx/>
          <a:latin typeface="Montserrat Bold"/>
          <a:ea typeface="Montserrat Bold"/>
          <a:cs typeface="Montserrat Bold"/>
          <a:sym typeface="Montserrat Bold"/>
        </a:defRPr>
      </a:lvl6pPr>
      <a:lvl7pPr marL="0" marR="0" indent="1028700" algn="l" defTabSz="914377" eaLnBrk="1" latinLnBrk="0" hangingPunct="1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88" b="0" i="0" u="none" strike="noStrike" cap="none" spc="-64" baseline="0">
          <a:solidFill>
            <a:srgbClr val="252A83"/>
          </a:solidFill>
          <a:uFillTx/>
          <a:latin typeface="Montserrat Bold"/>
          <a:ea typeface="Montserrat Bold"/>
          <a:cs typeface="Montserrat Bold"/>
          <a:sym typeface="Montserrat Bold"/>
        </a:defRPr>
      </a:lvl7pPr>
      <a:lvl8pPr marL="0" marR="0" indent="1200150" algn="l" defTabSz="914377" eaLnBrk="1" latinLnBrk="0" hangingPunct="1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88" b="0" i="0" u="none" strike="noStrike" cap="none" spc="-64" baseline="0">
          <a:solidFill>
            <a:srgbClr val="252A83"/>
          </a:solidFill>
          <a:uFillTx/>
          <a:latin typeface="Montserrat Bold"/>
          <a:ea typeface="Montserrat Bold"/>
          <a:cs typeface="Montserrat Bold"/>
          <a:sym typeface="Montserrat Bold"/>
        </a:defRPr>
      </a:lvl8pPr>
      <a:lvl9pPr marL="0" marR="0" indent="1371600" algn="l" defTabSz="914377" eaLnBrk="1" latinLnBrk="0" hangingPunct="1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88" b="0" i="0" u="none" strike="noStrike" cap="none" spc="-64" baseline="0">
          <a:solidFill>
            <a:srgbClr val="252A83"/>
          </a:solidFill>
          <a:uFillTx/>
          <a:latin typeface="Montserrat Bold"/>
          <a:ea typeface="Montserrat Bold"/>
          <a:cs typeface="Montserrat Bold"/>
          <a:sym typeface="Montserrat Bold"/>
        </a:defRPr>
      </a:lvl9pPr>
    </p:titleStyle>
    <p:bodyStyle>
      <a:lvl1pPr marL="228600" marR="0" indent="-228600" algn="l" defTabSz="914377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SzPct val="123000"/>
        <a:buFontTx/>
        <a:buChar char="•"/>
        <a:tabLst/>
        <a:defRPr sz="1800" b="0" i="0" u="none" strike="noStrike" cap="none" spc="0" baseline="0">
          <a:solidFill>
            <a:srgbClr val="252A83"/>
          </a:solidFill>
          <a:uFillTx/>
          <a:latin typeface="Montserrat" pitchFamily="2" charset="77"/>
          <a:ea typeface="Montserrat" pitchFamily="2" charset="77"/>
          <a:cs typeface="Montserrat" pitchFamily="2" charset="77"/>
          <a:sym typeface="Helvetica"/>
        </a:defRPr>
      </a:lvl1pPr>
      <a:lvl2pPr marL="457200" marR="0" indent="-228600" algn="l" defTabSz="914377" eaLnBrk="1" latinLnBrk="0" hangingPunct="1">
        <a:lnSpc>
          <a:spcPct val="90000"/>
        </a:lnSpc>
        <a:spcBef>
          <a:spcPts val="300"/>
        </a:spcBef>
        <a:spcAft>
          <a:spcPts val="300"/>
        </a:spcAft>
        <a:buClrTx/>
        <a:buSzPct val="123000"/>
        <a:buFontTx/>
        <a:buChar char="•"/>
        <a:tabLst/>
        <a:defRPr sz="1600" b="0" i="0" u="none" strike="noStrike" cap="none" spc="0" baseline="0">
          <a:solidFill>
            <a:srgbClr val="252A83"/>
          </a:solidFill>
          <a:uFillTx/>
          <a:latin typeface="Montserrat" pitchFamily="2" charset="77"/>
          <a:ea typeface="Montserrat" pitchFamily="2" charset="77"/>
          <a:cs typeface="Montserrat" pitchFamily="2" charset="77"/>
          <a:sym typeface="Helvetica"/>
        </a:defRPr>
      </a:lvl2pPr>
      <a:lvl3pPr marL="685800" marR="0" indent="-228600" algn="l" defTabSz="914377" eaLnBrk="1" latinLnBrk="0" hangingPunct="1">
        <a:lnSpc>
          <a:spcPct val="100000"/>
        </a:lnSpc>
        <a:spcBef>
          <a:spcPts val="300"/>
        </a:spcBef>
        <a:spcAft>
          <a:spcPts val="300"/>
        </a:spcAft>
        <a:buClrTx/>
        <a:buSzPct val="123000"/>
        <a:buFontTx/>
        <a:buChar char="•"/>
        <a:tabLst/>
        <a:defRPr sz="1600" b="0" i="0" u="none" strike="noStrike" cap="none" spc="0" baseline="0">
          <a:solidFill>
            <a:srgbClr val="252A83"/>
          </a:solidFill>
          <a:uFillTx/>
          <a:latin typeface="Montserrat" pitchFamily="2" charset="77"/>
          <a:ea typeface="Montserrat" pitchFamily="2" charset="77"/>
          <a:cs typeface="Montserrat" pitchFamily="2" charset="77"/>
          <a:sym typeface="Helvetica"/>
        </a:defRPr>
      </a:lvl3pPr>
      <a:lvl4pPr marL="914400" marR="0" indent="-228600" algn="l" defTabSz="914377" eaLnBrk="1" latinLnBrk="0" hangingPunct="1">
        <a:lnSpc>
          <a:spcPct val="100000"/>
        </a:lnSpc>
        <a:spcBef>
          <a:spcPts val="300"/>
        </a:spcBef>
        <a:spcAft>
          <a:spcPts val="300"/>
        </a:spcAft>
        <a:buClrTx/>
        <a:buSzPct val="123000"/>
        <a:buFontTx/>
        <a:buChar char="•"/>
        <a:tabLst/>
        <a:defRPr sz="1400" b="0" i="0" u="none" strike="noStrike" cap="none" spc="0" baseline="0">
          <a:solidFill>
            <a:srgbClr val="252A83"/>
          </a:solidFill>
          <a:uFillTx/>
          <a:latin typeface="Montserrat" pitchFamily="2" charset="77"/>
          <a:ea typeface="Montserrat" pitchFamily="2" charset="77"/>
          <a:cs typeface="Montserrat" pitchFamily="2" charset="77"/>
          <a:sym typeface="Helvetica"/>
        </a:defRPr>
      </a:lvl4pPr>
      <a:lvl5pPr marL="1143000" marR="0" indent="-228600" algn="l" defTabSz="914377" eaLnBrk="1" latinLnBrk="0" hangingPunct="1">
        <a:lnSpc>
          <a:spcPct val="100000"/>
        </a:lnSpc>
        <a:spcBef>
          <a:spcPts val="300"/>
        </a:spcBef>
        <a:spcAft>
          <a:spcPts val="300"/>
        </a:spcAft>
        <a:buClrTx/>
        <a:buSzPct val="123000"/>
        <a:buFontTx/>
        <a:buChar char="•"/>
        <a:tabLst/>
        <a:defRPr sz="1400" b="0" i="0" u="none" strike="noStrike" cap="none" spc="0" baseline="0">
          <a:solidFill>
            <a:srgbClr val="252A83"/>
          </a:solidFill>
          <a:uFillTx/>
          <a:latin typeface="Montserrat" pitchFamily="2" charset="77"/>
          <a:ea typeface="Montserrat" pitchFamily="2" charset="77"/>
          <a:cs typeface="Montserrat" pitchFamily="2" charset="77"/>
          <a:sym typeface="Helvetica"/>
        </a:defRPr>
      </a:lvl5pPr>
      <a:lvl6pPr marL="1371600" marR="0" indent="-228600" algn="l" defTabSz="914377" eaLnBrk="1" latinLnBrk="0" hangingPunct="1">
        <a:lnSpc>
          <a:spcPct val="90000"/>
        </a:lnSpc>
        <a:spcBef>
          <a:spcPts val="300"/>
        </a:spcBef>
        <a:spcAft>
          <a:spcPts val="300"/>
        </a:spcAft>
        <a:buClrTx/>
        <a:buSzPct val="123000"/>
        <a:buFontTx/>
        <a:buChar char="•"/>
        <a:tabLst/>
        <a:defRPr sz="1800" b="0" i="0" u="none" strike="noStrike" cap="none" spc="0" baseline="0">
          <a:solidFill>
            <a:srgbClr val="252A83"/>
          </a:solidFill>
          <a:uFillTx/>
          <a:latin typeface="Montserrat" pitchFamily="2" charset="77"/>
          <a:ea typeface="Montserrat" pitchFamily="2" charset="77"/>
          <a:cs typeface="Montserrat" pitchFamily="2" charset="77"/>
          <a:sym typeface="Helvetica"/>
        </a:defRPr>
      </a:lvl6pPr>
      <a:lvl7pPr marL="1600200" marR="0" indent="-228600" algn="l" defTabSz="914377" eaLnBrk="1" latinLnBrk="0" hangingPunct="1">
        <a:lnSpc>
          <a:spcPct val="90000"/>
        </a:lnSpc>
        <a:spcBef>
          <a:spcPts val="300"/>
        </a:spcBef>
        <a:spcAft>
          <a:spcPts val="300"/>
        </a:spcAft>
        <a:buClrTx/>
        <a:buSzPct val="123000"/>
        <a:buFontTx/>
        <a:buChar char="•"/>
        <a:tabLst/>
        <a:defRPr sz="1800" b="0" i="0" u="none" strike="noStrike" cap="none" spc="0" baseline="0">
          <a:solidFill>
            <a:srgbClr val="252A83"/>
          </a:solidFill>
          <a:uFillTx/>
          <a:latin typeface="Montserrat" pitchFamily="2" charset="77"/>
          <a:ea typeface="Montserrat" pitchFamily="2" charset="77"/>
          <a:cs typeface="Montserrat" pitchFamily="2" charset="77"/>
          <a:sym typeface="Helvetica"/>
        </a:defRPr>
      </a:lvl7pPr>
      <a:lvl8pPr marL="1600200" marR="0" indent="0" algn="l" defTabSz="914377" eaLnBrk="1" latinLnBrk="0" hangingPunct="1">
        <a:lnSpc>
          <a:spcPct val="90000"/>
        </a:lnSpc>
        <a:spcBef>
          <a:spcPts val="1688"/>
        </a:spcBef>
        <a:spcAft>
          <a:spcPts val="0"/>
        </a:spcAft>
        <a:buClrTx/>
        <a:buSzPct val="123000"/>
        <a:buFontTx/>
        <a:buNone/>
        <a:tabLst/>
        <a:defRPr sz="1800" b="0" i="0" u="none" strike="noStrike" cap="none" spc="0" baseline="0">
          <a:solidFill>
            <a:srgbClr val="595959"/>
          </a:solidFill>
          <a:uFillTx/>
          <a:latin typeface="Helvetica"/>
          <a:ea typeface="Helvetica"/>
          <a:cs typeface="Helvetica"/>
          <a:sym typeface="Helvetica"/>
        </a:defRPr>
      </a:lvl8pPr>
      <a:lvl9pPr marL="2057400" marR="0" indent="-228600" algn="l" defTabSz="914377" eaLnBrk="1" latinLnBrk="0" hangingPunct="1">
        <a:lnSpc>
          <a:spcPct val="90000"/>
        </a:lnSpc>
        <a:spcBef>
          <a:spcPts val="1688"/>
        </a:spcBef>
        <a:spcAft>
          <a:spcPts val="0"/>
        </a:spcAft>
        <a:buClrTx/>
        <a:buSzPct val="123000"/>
        <a:buFontTx/>
        <a:buChar char="•"/>
        <a:tabLst/>
        <a:defRPr sz="1800" b="0" i="0" u="none" strike="noStrike" cap="none" spc="0" baseline="0">
          <a:solidFill>
            <a:srgbClr val="595959"/>
          </a:solidFill>
          <a:uFillTx/>
          <a:latin typeface="Helvetica"/>
          <a:ea typeface="Helvetica"/>
          <a:cs typeface="Helvetica"/>
          <a:sym typeface="Helvetica"/>
        </a:defRPr>
      </a:lvl9pPr>
    </p:bodyStyle>
    <p:otherStyle>
      <a:lvl1pPr marL="0" marR="0" indent="0" algn="ctr" defTabSz="219075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171450" algn="ctr" defTabSz="219075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342900" algn="ctr" defTabSz="219075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514350" algn="ctr" defTabSz="219075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685800" algn="ctr" defTabSz="219075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857250" algn="ctr" defTabSz="219075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1028700" algn="ctr" defTabSz="219075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1200150" algn="ctr" defTabSz="219075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1371600" algn="ctr" defTabSz="219075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ítulo de la presentació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142" name="Autor y fecha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endParaRPr dirty="0"/>
          </a:p>
        </p:txBody>
      </p:sp>
      <p:sp>
        <p:nvSpPr>
          <p:cNvPr id="144" name="Subtítulo de la presentación"/>
          <p:cNvSpPr txBox="1">
            <a:spLocks noGrp="1"/>
          </p:cNvSpPr>
          <p:nvPr>
            <p:ph type="body" sz="quarter" idx="21"/>
          </p:nvPr>
        </p:nvSpPr>
        <p:spPr>
          <a:prstGeom prst="rect">
            <a:avLst/>
          </a:prstGeom>
        </p:spPr>
        <p:txBody>
          <a:bodyPr>
            <a:normAutofit fontScale="47500" lnSpcReduction="20000"/>
          </a:bodyPr>
          <a:lstStyle/>
          <a:p>
            <a:endParaRPr lang="en-GB" sz="2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A174913-3BF0-E3B5-5CFC-7798B97C0D6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</a:t>
            </a:fld>
            <a:endParaRPr lang="en-CH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Klepsydra AI for FPGA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Klepsydra AI for FPGA</a:t>
            </a:r>
          </a:p>
        </p:txBody>
      </p:sp>
      <p:sp>
        <p:nvSpPr>
          <p:cNvPr id="694" name="Slide Number"/>
          <p:cNvSpPr txBox="1">
            <a:spLocks noGrp="1"/>
          </p:cNvSpPr>
          <p:nvPr>
            <p:ph type="sldNum" sz="quarter" idx="2"/>
          </p:nvPr>
        </p:nvSpPr>
        <p:spPr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rPr lang="en-CH"/>
              <a:pPr/>
              <a:t>10</a:t>
            </a:fld>
            <a:endParaRPr lang="en-CH"/>
          </a:p>
        </p:txBody>
      </p:sp>
      <p:sp>
        <p:nvSpPr>
          <p:cNvPr id="691" name="Combining VITIS AI and Klepsydra AI software"/>
          <p:cNvSpPr txBox="1">
            <a:spLocks noGrp="1"/>
          </p:cNvSpPr>
          <p:nvPr>
            <p:ph idx="1"/>
          </p:nvPr>
        </p:nvSpPr>
        <p:spPr>
          <a:xfrm>
            <a:off x="450094" y="1466603"/>
            <a:ext cx="8239125" cy="1396913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dirty="0"/>
              <a:t>Enhance AI network support on Xilinx FPGAs by combining VITIS AI and Klepsydra AI software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Xilinx-standard part of the network is implemented using VITIS AI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Non-standard parts are implemented using Klepsydra AI on the CPU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Single common API provided by Klepsydra AI</a:t>
            </a:r>
          </a:p>
          <a:p>
            <a:endParaRPr lang="en-GB" dirty="0"/>
          </a:p>
        </p:txBody>
      </p:sp>
      <p:sp>
        <p:nvSpPr>
          <p:cNvPr id="693" name="Enhance AI network support on Xilinx FPGAs by combining VITIS AI and Klepsydra AI software…"/>
          <p:cNvSpPr txBox="1"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/>
              <a:t>Combining VITIS AI and Klepsydra AI software</a:t>
            </a:r>
          </a:p>
        </p:txBody>
      </p:sp>
      <p:pic>
        <p:nvPicPr>
          <p:cNvPr id="692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566" y="2743579"/>
            <a:ext cx="7154179" cy="217004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1BBABE4D-9F75-26FD-8F69-0DA002EFEF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438" y="579037"/>
            <a:ext cx="8235609" cy="537436"/>
          </a:xfrm>
        </p:spPr>
        <p:txBody>
          <a:bodyPr>
            <a:normAutofit fontScale="90000"/>
          </a:bodyPr>
          <a:lstStyle/>
          <a:p>
            <a:r>
              <a:rPr lang="en-GB"/>
              <a:t>Klepsydra AI for FPGA</a:t>
            </a:r>
            <a:endParaRPr lang="en-US"/>
          </a:p>
        </p:txBody>
      </p:sp>
      <p:sp>
        <p:nvSpPr>
          <p:cNvPr id="697" name="Optimisation of the DNN is done using SDO…"/>
          <p:cNvSpPr txBox="1">
            <a:spLocks noGrp="1"/>
          </p:cNvSpPr>
          <p:nvPr>
            <p:ph type="body" idx="1"/>
          </p:nvPr>
        </p:nvSpPr>
        <p:spPr>
          <a:xfrm>
            <a:off x="452437" y="1466603"/>
            <a:ext cx="4048125" cy="3222591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Optimisation of the DNN is done using SDO</a:t>
            </a:r>
          </a:p>
          <a:p>
            <a:pPr lvl="1"/>
            <a:r>
              <a:rPr lang="en-GB" dirty="0"/>
              <a:t>Deploys the VITIS AI part to the DPU</a:t>
            </a:r>
          </a:p>
          <a:p>
            <a:pPr lvl="1"/>
            <a:r>
              <a:rPr lang="en-GB" dirty="0"/>
              <a:t>Loads the non-standard parts to the AI part.</a:t>
            </a:r>
          </a:p>
          <a:p>
            <a:pPr lvl="1"/>
            <a:r>
              <a:rPr lang="en-GB" dirty="0"/>
              <a:t>Find the best configuration to optimise RAM, power, latency or throughput.</a:t>
            </a:r>
          </a:p>
          <a:p>
            <a:r>
              <a:rPr lang="en-GB" dirty="0"/>
              <a:t>Klepsydra-in-the-loop performs ‘architectural search’ coupled with Klepsydra SDO to optimise the model for the target hardware</a:t>
            </a:r>
          </a:p>
        </p:txBody>
      </p:sp>
      <p:sp>
        <p:nvSpPr>
          <p:cNvPr id="70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71874" y="4839383"/>
            <a:ext cx="195567" cy="206467"/>
          </a:xfrm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rPr lang="en-CH"/>
              <a:pPr/>
              <a:t>11</a:t>
            </a:fld>
            <a:endParaRPr lang="en-CH"/>
          </a:p>
        </p:txBody>
      </p:sp>
      <p:sp>
        <p:nvSpPr>
          <p:cNvPr id="696" name="Seamless integration between Klepsydra AI and VITIS AI"/>
          <p:cNvSpPr txBox="1">
            <a:spLocks noGrp="1"/>
          </p:cNvSpPr>
          <p:nvPr>
            <p:ph type="body" sz="quarter" idx="10"/>
          </p:nvPr>
        </p:nvSpPr>
        <p:spPr>
          <a:xfrm>
            <a:off x="452436" y="1116473"/>
            <a:ext cx="8236783" cy="350130"/>
          </a:xfrm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>
            <a:normAutofit fontScale="55000" lnSpcReduction="20000"/>
          </a:bodyPr>
          <a:lstStyle>
            <a:lvl1pPr defTabSz="577850">
              <a:defRPr sz="3850" b="0">
                <a:latin typeface="Montserrat Thin Bold"/>
                <a:ea typeface="Montserrat Thin Bold"/>
                <a:cs typeface="Montserrat Thin Bold"/>
                <a:sym typeface="Montserrat Thin Bold"/>
              </a:defRPr>
            </a:lvl1pPr>
          </a:lstStyle>
          <a:p>
            <a:r>
              <a:rPr lang="en-GB"/>
              <a:t>Seamless integration between Klepsydra AI and VITIS AI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0BC3BA-9510-ECCB-E30E-21D923D45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0619" y="1541697"/>
            <a:ext cx="4393381" cy="3147497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" name="Klepsydra FPGA solu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t>Klepsydra FPGA solution</a:t>
            </a:r>
          </a:p>
        </p:txBody>
      </p:sp>
      <p:sp>
        <p:nvSpPr>
          <p:cNvPr id="704" name="A solution to accelerate development and build efficient data processing solution for Space on FPGAs…"/>
          <p:cNvSpPr txBox="1">
            <a:spLocks noGrp="1"/>
          </p:cNvSpPr>
          <p:nvPr>
            <p:ph type="body" idx="1"/>
          </p:nvPr>
        </p:nvSpPr>
        <p:spPr>
          <a:xfrm>
            <a:off x="452437" y="1466603"/>
            <a:ext cx="3845825" cy="3222591"/>
          </a:xfrm>
          <a:prstGeom prst="rect">
            <a:avLst/>
          </a:prstGeom>
        </p:spPr>
        <p:txBody>
          <a:bodyPr>
            <a:normAutofit fontScale="40000" lnSpcReduction="20000"/>
          </a:bodyPr>
          <a:lstStyle/>
          <a:p>
            <a:pPr marL="0" indent="0">
              <a:lnSpc>
                <a:spcPct val="100000"/>
              </a:lnSpc>
              <a:spcBef>
                <a:spcPts val="938"/>
              </a:spcBef>
              <a:buSzTx/>
              <a:buNone/>
              <a:defRPr sz="3200">
                <a:solidFill>
                  <a:srgbClr val="232B88"/>
                </a:solidFill>
                <a:latin typeface="Montserrat Thin SemiBold"/>
                <a:ea typeface="Montserrat Thin SemiBold"/>
                <a:cs typeface="Montserrat Thin SemiBold"/>
                <a:sym typeface="Montserrat Thin SemiBold"/>
              </a:defRPr>
            </a:pPr>
            <a:r>
              <a:rPr dirty="0"/>
              <a:t>A solution to accelerate development and build efficient data processing solution on FPGAs</a:t>
            </a:r>
          </a:p>
          <a:p>
            <a:pPr>
              <a:lnSpc>
                <a:spcPct val="100000"/>
              </a:lnSpc>
              <a:spcBef>
                <a:spcPts val="938"/>
              </a:spcBef>
              <a:defRPr sz="3200">
                <a:solidFill>
                  <a:srgbClr val="232B88"/>
                </a:solidFill>
              </a:defRPr>
            </a:pPr>
            <a:r>
              <a:rPr dirty="0"/>
              <a:t>Pre-processing and post-processing can be done on the CPU using OpenCV or other integrated tools, and also </a:t>
            </a:r>
          </a:p>
          <a:p>
            <a:pPr>
              <a:lnSpc>
                <a:spcPct val="100000"/>
              </a:lnSpc>
              <a:spcBef>
                <a:spcPts val="938"/>
              </a:spcBef>
              <a:defRPr sz="3200">
                <a:solidFill>
                  <a:srgbClr val="232B88"/>
                </a:solidFill>
              </a:defRPr>
            </a:pPr>
            <a:r>
              <a:rPr dirty="0"/>
              <a:t>The pre-processing and post-processing can also be done in the FPGA using Klepsydra FPGA connector</a:t>
            </a:r>
          </a:p>
          <a:p>
            <a:pPr>
              <a:lnSpc>
                <a:spcPct val="100000"/>
              </a:lnSpc>
              <a:spcBef>
                <a:spcPts val="938"/>
              </a:spcBef>
              <a:defRPr sz="3200">
                <a:solidFill>
                  <a:srgbClr val="232B88"/>
                </a:solidFill>
              </a:defRPr>
            </a:pPr>
            <a:r>
              <a:rPr dirty="0"/>
              <a:t>Klepsydra SDO can be used to </a:t>
            </a:r>
            <a:r>
              <a:rPr dirty="0" err="1"/>
              <a:t>optimise</a:t>
            </a:r>
            <a:r>
              <a:rPr dirty="0"/>
              <a:t> the complete application including the non-AI components.</a:t>
            </a:r>
          </a:p>
        </p:txBody>
      </p:sp>
      <p:sp>
        <p:nvSpPr>
          <p:cNvPr id="70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12</a:t>
            </a:fld>
            <a:endParaRPr/>
          </a:p>
        </p:txBody>
      </p:sp>
      <p:sp>
        <p:nvSpPr>
          <p:cNvPr id="703" name="Addressing the need of pre- and post-processing"/>
          <p:cNvSpPr txBox="1"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r>
              <a:t>Addressing the need of pre- and post-processing</a:t>
            </a:r>
          </a:p>
        </p:txBody>
      </p:sp>
      <p:pic>
        <p:nvPicPr>
          <p:cNvPr id="706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7320" y="1609619"/>
            <a:ext cx="4510681" cy="283424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4AE2662-3E12-A99E-1531-CB78FAEAC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438" y="579037"/>
            <a:ext cx="8235609" cy="537436"/>
          </a:xfrm>
        </p:spPr>
        <p:txBody>
          <a:bodyPr>
            <a:normAutofit fontScale="90000"/>
          </a:bodyPr>
          <a:lstStyle/>
          <a:p>
            <a:r>
              <a:rPr lang="en-US" dirty="0"/>
              <a:t>AI-based Onboard </a:t>
            </a:r>
            <a:r>
              <a:rPr lang="en-US" dirty="0" err="1"/>
              <a:t>Geolocalization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D640CA4-A5D6-64D9-036D-7AB7FA4A7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2438" y="1466850"/>
            <a:ext cx="4649565" cy="3222625"/>
          </a:xfrm>
        </p:spPr>
        <p:txBody>
          <a:bodyPr>
            <a:normAutofit fontScale="92500" lnSpcReduction="20000"/>
          </a:bodyPr>
          <a:lstStyle/>
          <a:p>
            <a:r>
              <a:rPr lang="en-GB" b="1" dirty="0"/>
              <a:t>Determine the precise location </a:t>
            </a:r>
            <a:r>
              <a:rPr lang="en-GB" dirty="0"/>
              <a:t>of a target on Earth using data from satellite sensors</a:t>
            </a:r>
          </a:p>
          <a:p>
            <a:r>
              <a:rPr lang="en-GB" dirty="0"/>
              <a:t>Done by </a:t>
            </a:r>
            <a:r>
              <a:rPr lang="en-GB" b="1" dirty="0"/>
              <a:t>comparing</a:t>
            </a:r>
            <a:r>
              <a:rPr lang="en-GB" dirty="0"/>
              <a:t> the target's position in the image to </a:t>
            </a:r>
            <a:r>
              <a:rPr lang="en-GB" b="1" dirty="0"/>
              <a:t>known reference points </a:t>
            </a:r>
            <a:r>
              <a:rPr lang="en-GB" dirty="0"/>
              <a:t>(landmarks, coastlines, etc.).</a:t>
            </a:r>
          </a:p>
          <a:p>
            <a:pPr lvl="0"/>
            <a:r>
              <a:rPr lang="en-US" b="1" dirty="0"/>
              <a:t>Crucial Capabilities </a:t>
            </a:r>
            <a:r>
              <a:rPr lang="en-US" dirty="0"/>
              <a:t>for many applications.</a:t>
            </a:r>
          </a:p>
          <a:p>
            <a:pPr lvl="0"/>
            <a:r>
              <a:rPr lang="en-US" b="1" dirty="0"/>
              <a:t>AI and machine learning enhance the accuracy and efficiency of these systems.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EEF85A-4282-BE17-B5D8-BFB2FA02FFA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4471874" y="4839383"/>
            <a:ext cx="195567" cy="206467"/>
          </a:xfrm>
        </p:spPr>
        <p:txBody>
          <a:bodyPr/>
          <a:lstStyle/>
          <a:p>
            <a:fld id="{86CB4B4D-7CA3-9044-876B-883B54F8677D}" type="slidenum">
              <a:rPr lang="en-CH" smtClean="0"/>
              <a:pPr/>
              <a:t>2</a:t>
            </a:fld>
            <a:endParaRPr lang="en-CH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3487A957-FA6E-8D0E-F991-6ECCC0B23E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2436" y="1116473"/>
            <a:ext cx="8236783" cy="35013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Using Visual Sensors</a:t>
            </a:r>
          </a:p>
        </p:txBody>
      </p:sp>
      <p:pic>
        <p:nvPicPr>
          <p:cNvPr id="23" name="Picture 22" descr="A screenshot of a satellite image&#10;&#10;AI-generated content may be incorrect.">
            <a:extLst>
              <a:ext uri="{FF2B5EF4-FFF2-40B4-BE49-F238E27FC236}">
                <a16:creationId xmlns:a16="http://schemas.microsoft.com/office/drawing/2014/main" id="{A20089E9-C4A4-49F9-3D18-BD17146641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334" y="1325674"/>
            <a:ext cx="3021713" cy="3654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041316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62F06-CEE3-8DC1-739A-90ECFA84F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do you see?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E99874-BFFE-C1E1-18B7-4D7DCE51EF25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3</a:t>
            </a:fld>
            <a:endParaRPr lang="en-CH"/>
          </a:p>
        </p:txBody>
      </p:sp>
      <p:pic>
        <p:nvPicPr>
          <p:cNvPr id="11" name="Picture 10" descr="A screenshot of a computer&#10;&#10;AI-generated content may be incorrect.">
            <a:extLst>
              <a:ext uri="{FF2B5EF4-FFF2-40B4-BE49-F238E27FC236}">
                <a16:creationId xmlns:a16="http://schemas.microsoft.com/office/drawing/2014/main" id="{6299F630-6813-8A30-54FA-DCB9A20A5B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8" t="10347" r="3470" b="4900"/>
          <a:stretch/>
        </p:blipFill>
        <p:spPr>
          <a:xfrm>
            <a:off x="452436" y="1468919"/>
            <a:ext cx="5796240" cy="3473697"/>
          </a:xfrm>
          <a:prstGeom prst="rect">
            <a:avLst/>
          </a:prstGeom>
          <a:ln>
            <a:noFill/>
          </a:ln>
        </p:spPr>
      </p:pic>
      <p:sp>
        <p:nvSpPr>
          <p:cNvPr id="18" name="Line Callout 1 17">
            <a:extLst>
              <a:ext uri="{FF2B5EF4-FFF2-40B4-BE49-F238E27FC236}">
                <a16:creationId xmlns:a16="http://schemas.microsoft.com/office/drawing/2014/main" id="{44ACCC8C-751B-397D-9723-EFF77392DF65}"/>
              </a:ext>
            </a:extLst>
          </p:cNvPr>
          <p:cNvSpPr/>
          <p:nvPr/>
        </p:nvSpPr>
        <p:spPr>
          <a:xfrm>
            <a:off x="452436" y="1164456"/>
            <a:ext cx="3455605" cy="256480"/>
          </a:xfrm>
          <a:prstGeom prst="borderCallout1">
            <a:avLst>
              <a:gd name="adj1" fmla="val 110053"/>
              <a:gd name="adj2" fmla="val 31359"/>
              <a:gd name="adj3" fmla="val 398085"/>
              <a:gd name="adj4" fmla="val 23278"/>
            </a:avLst>
          </a:prstGeom>
          <a:noFill/>
          <a:ln w="12700" cap="flat">
            <a:solidFill>
              <a:schemeClr val="bg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b="1" dirty="0" err="1">
                <a:solidFill>
                  <a:srgbClr val="252A83"/>
                </a:solidFill>
                <a:latin typeface="Montserrat" pitchFamily="2" charset="77"/>
                <a:ea typeface="Helvetica Neue Medium"/>
                <a:cs typeface="Helvetica Neue Medium"/>
                <a:sym typeface="Helvetica Neue Medium"/>
              </a:rPr>
              <a:t>V</a:t>
            </a:r>
            <a:r>
              <a:rPr kumimoji="0" lang="en-US" sz="1000" b="1" u="none" strike="noStrike" cap="none" spc="0" normalizeH="0" baseline="0" dirty="0" err="1">
                <a:ln>
                  <a:noFill/>
                </a:ln>
                <a:solidFill>
                  <a:srgbClr val="252A83"/>
                </a:solidFill>
                <a:effectLst/>
                <a:uFillTx/>
                <a:latin typeface="Montserrat" pitchFamily="2" charset="77"/>
                <a:ea typeface="Helvetica Neue Medium"/>
                <a:cs typeface="Helvetica Neue Medium"/>
                <a:sym typeface="Helvetica Neue Medium"/>
              </a:rPr>
              <a:t>isualisation</a:t>
            </a:r>
            <a:r>
              <a:rPr kumimoji="0" lang="en-US" sz="1000" b="1" u="none" strike="noStrike" cap="none" spc="0" normalizeH="0" baseline="0" dirty="0">
                <a:ln>
                  <a:noFill/>
                </a:ln>
                <a:solidFill>
                  <a:srgbClr val="252A83"/>
                </a:solidFill>
                <a:effectLst/>
                <a:uFillTx/>
                <a:latin typeface="Montserrat" pitchFamily="2" charset="77"/>
                <a:ea typeface="Helvetica Neue Medium"/>
                <a:cs typeface="Helvetica Neue Medium"/>
                <a:sym typeface="Helvetica Neue Medium"/>
              </a:rPr>
              <a:t> tool presenting all sensor data</a:t>
            </a:r>
          </a:p>
        </p:txBody>
      </p:sp>
      <p:sp>
        <p:nvSpPr>
          <p:cNvPr id="19" name="Line Callout 1 18">
            <a:extLst>
              <a:ext uri="{FF2B5EF4-FFF2-40B4-BE49-F238E27FC236}">
                <a16:creationId xmlns:a16="http://schemas.microsoft.com/office/drawing/2014/main" id="{2BED8B48-FB1B-776A-1323-2324C176C8CA}"/>
              </a:ext>
            </a:extLst>
          </p:cNvPr>
          <p:cNvSpPr/>
          <p:nvPr/>
        </p:nvSpPr>
        <p:spPr>
          <a:xfrm>
            <a:off x="6692908" y="2052716"/>
            <a:ext cx="2200774" cy="718145"/>
          </a:xfrm>
          <a:prstGeom prst="borderCallout1">
            <a:avLst>
              <a:gd name="adj1" fmla="val 35890"/>
              <a:gd name="adj2" fmla="val -10680"/>
              <a:gd name="adj3" fmla="val 26689"/>
              <a:gd name="adj4" fmla="val -49271"/>
            </a:avLst>
          </a:prstGeom>
          <a:noFill/>
          <a:ln w="12700" cap="flat">
            <a:solidFill>
              <a:schemeClr val="bg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u="none" strike="noStrike" cap="none" spc="0" normalizeH="0" baseline="0" dirty="0">
                <a:ln>
                  <a:noFill/>
                </a:ln>
                <a:solidFill>
                  <a:srgbClr val="252A83"/>
                </a:solidFill>
                <a:effectLst/>
                <a:uFillTx/>
                <a:latin typeface="Montserrat" pitchFamily="2" charset="77"/>
                <a:ea typeface="Helvetica Neue Medium"/>
                <a:cs typeface="Helvetica Neue Medium"/>
                <a:sym typeface="Helvetica Neue Medium"/>
              </a:rPr>
              <a:t>CPU Utilization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rgbClr val="252A83"/>
                </a:solidFill>
                <a:latin typeface="Montserrat Medium" pitchFamily="2" charset="77"/>
                <a:ea typeface="Helvetica Neue Medium"/>
                <a:cs typeface="Helvetica Neue Medium"/>
                <a:sym typeface="Helvetica Neue Medium"/>
              </a:rPr>
              <a:t>Low CPU utilization as some layers of the AI models are running in the FGPA DPUs</a:t>
            </a:r>
            <a:endParaRPr kumimoji="0" lang="en-US" sz="1000" u="none" strike="noStrike" cap="none" spc="0" normalizeH="0" baseline="0" dirty="0">
              <a:ln>
                <a:noFill/>
              </a:ln>
              <a:solidFill>
                <a:srgbClr val="252A83"/>
              </a:solidFill>
              <a:effectLst/>
              <a:uFillTx/>
              <a:latin typeface="Montserrat Medium" pitchFamily="2" charset="77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Line Callout 1 19">
            <a:extLst>
              <a:ext uri="{FF2B5EF4-FFF2-40B4-BE49-F238E27FC236}">
                <a16:creationId xmlns:a16="http://schemas.microsoft.com/office/drawing/2014/main" id="{A611949D-2277-1EAD-125B-200330111383}"/>
              </a:ext>
            </a:extLst>
          </p:cNvPr>
          <p:cNvSpPr/>
          <p:nvPr/>
        </p:nvSpPr>
        <p:spPr>
          <a:xfrm>
            <a:off x="6591963" y="4132076"/>
            <a:ext cx="2200774" cy="564257"/>
          </a:xfrm>
          <a:prstGeom prst="borderCallout1">
            <a:avLst>
              <a:gd name="adj1" fmla="val 35890"/>
              <a:gd name="adj2" fmla="val -10680"/>
              <a:gd name="adj3" fmla="val 57247"/>
              <a:gd name="adj4" fmla="val -56836"/>
            </a:avLst>
          </a:prstGeom>
          <a:noFill/>
          <a:ln w="12700" cap="flat">
            <a:solidFill>
              <a:schemeClr val="bg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u="none" strike="noStrike" cap="none" spc="0" normalizeH="0" baseline="0" dirty="0">
                <a:ln>
                  <a:noFill/>
                </a:ln>
                <a:solidFill>
                  <a:srgbClr val="252A83"/>
                </a:solidFill>
                <a:effectLst/>
                <a:uFillTx/>
                <a:latin typeface="Montserrat" pitchFamily="2" charset="77"/>
                <a:ea typeface="Helvetica Neue Medium"/>
                <a:cs typeface="Helvetica Neue Medium"/>
                <a:sym typeface="Helvetica Neue Medium"/>
              </a:rPr>
              <a:t>CPU Throughput</a:t>
            </a:r>
            <a:b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252A83"/>
                </a:solidFill>
                <a:effectLst/>
                <a:uFillTx/>
                <a:latin typeface="Montserrat" pitchFamily="2" charset="77"/>
                <a:ea typeface="Helvetica Neue Medium"/>
                <a:cs typeface="Helvetica Neue Medium"/>
                <a:sym typeface="Helvetica Neue Medium"/>
              </a:rPr>
            </a:br>
            <a:r>
              <a:rPr kumimoji="0" lang="en-US" sz="1000" u="none" strike="noStrike" cap="none" spc="0" normalizeH="0" baseline="0" dirty="0">
                <a:ln>
                  <a:noFill/>
                </a:ln>
                <a:solidFill>
                  <a:srgbClr val="252A83"/>
                </a:solidFill>
                <a:effectLst/>
                <a:uFillTx/>
                <a:latin typeface="Montserrat Medium" pitchFamily="2" charset="77"/>
                <a:ea typeface="Helvetica Neue Medium"/>
                <a:cs typeface="Helvetica Neue Medium"/>
                <a:sym typeface="Helvetica Neue Medium"/>
              </a:rPr>
              <a:t>Klepsydra AI enables significant throughput improvements</a:t>
            </a:r>
          </a:p>
        </p:txBody>
      </p:sp>
      <p:sp>
        <p:nvSpPr>
          <p:cNvPr id="21" name="Line Callout 1 20">
            <a:extLst>
              <a:ext uri="{FF2B5EF4-FFF2-40B4-BE49-F238E27FC236}">
                <a16:creationId xmlns:a16="http://schemas.microsoft.com/office/drawing/2014/main" id="{67C1E5A1-9F79-331C-CEA1-011A2ACF6CE0}"/>
              </a:ext>
            </a:extLst>
          </p:cNvPr>
          <p:cNvSpPr/>
          <p:nvPr/>
        </p:nvSpPr>
        <p:spPr>
          <a:xfrm>
            <a:off x="6692908" y="2988959"/>
            <a:ext cx="2200774" cy="718145"/>
          </a:xfrm>
          <a:prstGeom prst="borderCallout1">
            <a:avLst>
              <a:gd name="adj1" fmla="val 35890"/>
              <a:gd name="adj2" fmla="val -10680"/>
              <a:gd name="adj3" fmla="val 57247"/>
              <a:gd name="adj4" fmla="val -56836"/>
            </a:avLst>
          </a:prstGeom>
          <a:noFill/>
          <a:ln w="12700" cap="flat">
            <a:solidFill>
              <a:schemeClr val="bg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u="none" strike="noStrike" cap="none" spc="0" normalizeH="0" baseline="0" dirty="0">
                <a:ln>
                  <a:noFill/>
                </a:ln>
                <a:solidFill>
                  <a:srgbClr val="252A83"/>
                </a:solidFill>
                <a:effectLst/>
                <a:uFillTx/>
                <a:latin typeface="Montserrat" pitchFamily="2" charset="77"/>
                <a:ea typeface="Helvetica Neue Medium"/>
                <a:cs typeface="Helvetica Neue Medium"/>
                <a:sym typeface="Helvetica Neue Medium"/>
              </a:rPr>
              <a:t>RAM Utilization</a:t>
            </a:r>
            <a:br>
              <a:rPr kumimoji="0" lang="en-US" sz="1000" u="none" strike="noStrike" cap="none" spc="0" normalizeH="0" baseline="0" dirty="0">
                <a:ln>
                  <a:noFill/>
                </a:ln>
                <a:solidFill>
                  <a:srgbClr val="252A83"/>
                </a:solidFill>
                <a:effectLst/>
                <a:uFillTx/>
                <a:latin typeface="Montserrat Medium" pitchFamily="2" charset="77"/>
                <a:ea typeface="Helvetica Neue Medium"/>
                <a:cs typeface="Helvetica Neue Medium"/>
                <a:sym typeface="Helvetica Neue Medium"/>
              </a:rPr>
            </a:br>
            <a:r>
              <a:rPr kumimoji="0" lang="en-US" sz="1000" u="none" strike="noStrike" cap="none" spc="0" normalizeH="0" baseline="0" dirty="0">
                <a:ln>
                  <a:noFill/>
                </a:ln>
                <a:solidFill>
                  <a:srgbClr val="252A83"/>
                </a:solidFill>
                <a:effectLst/>
                <a:uFillTx/>
                <a:latin typeface="Montserrat Medium" pitchFamily="2" charset="77"/>
                <a:ea typeface="Helvetica Neue Medium"/>
                <a:cs typeface="Helvetica Neue Medium"/>
                <a:sym typeface="Helvetica Neue Medium"/>
              </a:rPr>
              <a:t>Klepsydra AI shows stable RAM usage thus leading to predicable and stable systems</a:t>
            </a:r>
          </a:p>
        </p:txBody>
      </p:sp>
    </p:spTree>
    <p:extLst>
      <p:ext uri="{BB962C8B-B14F-4D97-AF65-F5344CB8AC3E}">
        <p14:creationId xmlns:p14="http://schemas.microsoft.com/office/powerpoint/2010/main" val="273131289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AE1C97-AB8C-9012-5D1D-420BEE1E7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Demonstration </a:t>
            </a:r>
            <a:r>
              <a:rPr lang="en-US" dirty="0" err="1"/>
              <a:t>SetUp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3E02F2-22CA-F3FF-9AA8-5FBC81648F7D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4</a:t>
            </a:fld>
            <a:endParaRPr lang="en-CH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FB173A7-44B7-03CC-1FD6-7E6416DD20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/>
              <a:t>Enclustra</a:t>
            </a:r>
            <a:r>
              <a:rPr lang="en-US" dirty="0"/>
              <a:t> Mercury+ XU1 &amp; Klepsydra AI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C2D0963-2124-ED74-034D-29A8B2101C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4253474"/>
              </p:ext>
            </p:extLst>
          </p:nvPr>
        </p:nvGraphicFramePr>
        <p:xfrm>
          <a:off x="530572" y="1544609"/>
          <a:ext cx="8078170" cy="3294774"/>
        </p:xfrm>
        <a:graphic>
          <a:graphicData uri="http://schemas.openxmlformats.org/drawingml/2006/table">
            <a:tbl>
              <a:tblPr/>
              <a:tblGrid>
                <a:gridCol w="2171859">
                  <a:extLst>
                    <a:ext uri="{9D8B030D-6E8A-4147-A177-3AD203B41FA5}">
                      <a16:colId xmlns:a16="http://schemas.microsoft.com/office/drawing/2014/main" val="3536535873"/>
                    </a:ext>
                  </a:extLst>
                </a:gridCol>
                <a:gridCol w="5906311">
                  <a:extLst>
                    <a:ext uri="{9D8B030D-6E8A-4147-A177-3AD203B41FA5}">
                      <a16:colId xmlns:a16="http://schemas.microsoft.com/office/drawing/2014/main" val="920277527"/>
                    </a:ext>
                  </a:extLst>
                </a:gridCol>
              </a:tblGrid>
              <a:tr h="333384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1400" b="0" i="0" dirty="0">
                          <a:solidFill>
                            <a:srgbClr val="1C1A70"/>
                          </a:solidFill>
                          <a:effectLst/>
                          <a:latin typeface="Montserrat" pitchFamily="2" charset="77"/>
                        </a:rPr>
                        <a:t>AI Model:</a:t>
                      </a:r>
                      <a:endParaRPr lang="en-GB" sz="1400" b="0" i="0" dirty="0">
                        <a:effectLst/>
                        <a:latin typeface="Montserrat" pitchFamily="2" charset="77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7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b="0" i="0" dirty="0" err="1">
                          <a:solidFill>
                            <a:srgbClr val="1C1A70"/>
                          </a:solidFill>
                          <a:effectLst/>
                          <a:latin typeface="Montserrat" pitchFamily="2" charset="77"/>
                        </a:rPr>
                        <a:t>KAMNet</a:t>
                      </a:r>
                      <a:r>
                        <a:rPr lang="en-GB" sz="1400" b="0" i="0" dirty="0">
                          <a:solidFill>
                            <a:srgbClr val="1C1A70"/>
                          </a:solidFill>
                          <a:effectLst/>
                          <a:latin typeface="Montserrat" pitchFamily="2" charset="77"/>
                        </a:rPr>
                        <a:t> based on VGG19</a:t>
                      </a:r>
                      <a:endParaRPr lang="en-GB" sz="1400" b="0" i="0" dirty="0">
                        <a:effectLst/>
                        <a:latin typeface="Montserrat" pitchFamily="2" charset="77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5863980"/>
                  </a:ext>
                </a:extLst>
              </a:tr>
              <a:tr h="142577">
                <a:tc>
                  <a:txBody>
                    <a:bodyPr/>
                    <a:lstStyle/>
                    <a:p>
                      <a:pPr marL="179388" lvl="4" indent="0" algn="l">
                        <a:lnSpc>
                          <a:spcPct val="100000"/>
                        </a:lnSpc>
                        <a:tabLst/>
                      </a:pPr>
                      <a:r>
                        <a:rPr lang="en-GB" sz="1050" b="0" i="0" dirty="0">
                          <a:solidFill>
                            <a:srgbClr val="1C1A70"/>
                          </a:solidFill>
                          <a:effectLst/>
                          <a:latin typeface="Montserrat" pitchFamily="2" charset="77"/>
                        </a:rPr>
                        <a:t>Convolutions</a:t>
                      </a:r>
                      <a:endParaRPr lang="en-GB" sz="1050" b="0" i="0" dirty="0">
                        <a:effectLst/>
                        <a:latin typeface="Montserrat" pitchFamily="2" charset="77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7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CH" sz="1050" b="0" i="0" dirty="0">
                          <a:solidFill>
                            <a:srgbClr val="1C1A70"/>
                          </a:solidFill>
                          <a:effectLst/>
                          <a:latin typeface="Montserrat" pitchFamily="2" charset="77"/>
                        </a:rPr>
                        <a:t>20</a:t>
                      </a:r>
                      <a:endParaRPr lang="en-CH" sz="1050" b="0" i="0" dirty="0">
                        <a:effectLst/>
                        <a:latin typeface="Montserrat" pitchFamily="2" charset="77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8053677"/>
                  </a:ext>
                </a:extLst>
              </a:tr>
              <a:tr h="278783">
                <a:tc>
                  <a:txBody>
                    <a:bodyPr/>
                    <a:lstStyle/>
                    <a:p>
                      <a:pPr marL="179388" marR="0" lvl="4" indent="0" algn="l" defTabSz="21907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050" b="0" i="0" u="none" strike="noStrike" cap="none" spc="0" baseline="0" dirty="0" err="1">
                          <a:solidFill>
                            <a:srgbClr val="1C1A70"/>
                          </a:solidFill>
                          <a:effectLst/>
                          <a:uFillTx/>
                          <a:latin typeface="Montserrat" pitchFamily="2" charset="77"/>
                          <a:ea typeface="+mn-ea"/>
                          <a:cs typeface="+mn-cs"/>
                          <a:sym typeface="Helvetica Neue"/>
                        </a:rPr>
                        <a:t>Gemm</a:t>
                      </a:r>
                      <a:endParaRPr lang="en-GB" sz="1050" b="0" i="0" u="none" strike="noStrike" cap="none" spc="0" baseline="0" dirty="0">
                        <a:solidFill>
                          <a:srgbClr val="1C1A70"/>
                        </a:solidFill>
                        <a:effectLst/>
                        <a:uFillTx/>
                        <a:latin typeface="Montserrat" pitchFamily="2" charset="77"/>
                        <a:ea typeface="+mn-ea"/>
                        <a:cs typeface="+mn-cs"/>
                        <a:sym typeface="Helvetica Neue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7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CH" sz="1050" b="0" i="0" dirty="0">
                          <a:solidFill>
                            <a:srgbClr val="1C1A70"/>
                          </a:solidFill>
                          <a:effectLst/>
                          <a:latin typeface="Montserrat" pitchFamily="2" charset="77"/>
                        </a:rPr>
                        <a:t>2</a:t>
                      </a:r>
                      <a:endParaRPr lang="en-CH" sz="1050" b="0" i="0" dirty="0">
                        <a:effectLst/>
                        <a:latin typeface="Montserrat" pitchFamily="2" charset="77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8109577"/>
                  </a:ext>
                </a:extLst>
              </a:tr>
              <a:tr h="278783">
                <a:tc>
                  <a:txBody>
                    <a:bodyPr/>
                    <a:lstStyle/>
                    <a:p>
                      <a:pPr marL="179388" marR="0" lvl="4" indent="0" algn="l" defTabSz="21907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050" b="0" i="0" u="none" strike="noStrike" cap="none" spc="0" baseline="0" dirty="0" err="1">
                          <a:solidFill>
                            <a:srgbClr val="1C1A70"/>
                          </a:solidFill>
                          <a:effectLst/>
                          <a:uFillTx/>
                          <a:latin typeface="Montserrat" pitchFamily="2" charset="77"/>
                          <a:ea typeface="+mn-ea"/>
                          <a:cs typeface="+mn-cs"/>
                          <a:sym typeface="Helvetica Neue"/>
                        </a:rPr>
                        <a:t>GlobalAveragePool</a:t>
                      </a:r>
                      <a:endParaRPr lang="en-GB" sz="1050" b="0" i="0" u="none" strike="noStrike" cap="none" spc="0" baseline="0" dirty="0">
                        <a:solidFill>
                          <a:srgbClr val="1C1A70"/>
                        </a:solidFill>
                        <a:effectLst/>
                        <a:uFillTx/>
                        <a:latin typeface="Montserrat" pitchFamily="2" charset="77"/>
                        <a:ea typeface="+mn-ea"/>
                        <a:cs typeface="+mn-cs"/>
                        <a:sym typeface="Helvetica Neue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7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CH" sz="1050" b="0" i="0" dirty="0">
                          <a:solidFill>
                            <a:srgbClr val="1C1A70"/>
                          </a:solidFill>
                          <a:effectLst/>
                          <a:latin typeface="Montserrat" pitchFamily="2" charset="77"/>
                        </a:rPr>
                        <a:t>1</a:t>
                      </a:r>
                      <a:endParaRPr lang="en-CH" sz="1050" b="0" i="0" dirty="0">
                        <a:effectLst/>
                        <a:latin typeface="Montserrat" pitchFamily="2" charset="77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1341581"/>
                  </a:ext>
                </a:extLst>
              </a:tr>
              <a:tr h="278783">
                <a:tc>
                  <a:txBody>
                    <a:bodyPr/>
                    <a:lstStyle/>
                    <a:p>
                      <a:pPr marL="179388" marR="0" lvl="4" indent="0" algn="l" defTabSz="21907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050" b="0" i="0" u="none" strike="noStrike" cap="none" spc="0" baseline="0" dirty="0">
                          <a:solidFill>
                            <a:srgbClr val="1C1A70"/>
                          </a:solidFill>
                          <a:effectLst/>
                          <a:uFillTx/>
                          <a:latin typeface="Montserrat" pitchFamily="2" charset="77"/>
                          <a:ea typeface="+mn-ea"/>
                          <a:cs typeface="+mn-cs"/>
                          <a:sym typeface="Helvetica Neue"/>
                        </a:rPr>
                        <a:t>Model Size</a:t>
                      </a: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7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190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i="0" dirty="0">
                          <a:solidFill>
                            <a:srgbClr val="1C1A70"/>
                          </a:solidFill>
                          <a:effectLst/>
                          <a:latin typeface="Montserrat" pitchFamily="2" charset="77"/>
                        </a:rPr>
                        <a:t>203 MB</a:t>
                      </a:r>
                      <a:endParaRPr lang="en-GB" sz="1050" b="0" i="0" dirty="0">
                        <a:effectLst/>
                        <a:latin typeface="Montserrat" pitchFamily="2" charset="77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8695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79388" marR="0" lvl="4" indent="0" algn="l" defTabSz="21907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050" b="0" i="0" u="none" strike="noStrike" cap="none" spc="0" baseline="0" dirty="0">
                          <a:solidFill>
                            <a:srgbClr val="1C1A70"/>
                          </a:solidFill>
                          <a:effectLst/>
                          <a:uFillTx/>
                          <a:latin typeface="Montserrat" pitchFamily="2" charset="77"/>
                          <a:ea typeface="+mn-ea"/>
                          <a:cs typeface="+mn-cs"/>
                          <a:sym typeface="Helvetica Neue"/>
                        </a:rPr>
                        <a:t>Number of Parameters</a:t>
                      </a: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7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CH" sz="1050" b="0" i="0" dirty="0">
                          <a:solidFill>
                            <a:srgbClr val="1C1A70"/>
                          </a:solidFill>
                          <a:effectLst/>
                          <a:latin typeface="Montserrat" pitchFamily="2" charset="77"/>
                        </a:rPr>
                        <a:t>53'188'930</a:t>
                      </a:r>
                      <a:endParaRPr lang="en-CH" sz="1050" b="0" i="0" dirty="0">
                        <a:effectLst/>
                        <a:latin typeface="Montserrat" pitchFamily="2" charset="77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3136487"/>
                  </a:ext>
                </a:extLst>
              </a:tr>
              <a:tr h="32803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1400" b="0" i="0" dirty="0">
                          <a:solidFill>
                            <a:schemeClr val="bg1"/>
                          </a:solidFill>
                          <a:effectLst/>
                          <a:latin typeface="Montserrat" pitchFamily="2" charset="77"/>
                        </a:rPr>
                        <a:t>Inference Engine</a:t>
                      </a: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52A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190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chemeClr val="bg1"/>
                          </a:solidFill>
                          <a:effectLst/>
                          <a:latin typeface="Montserrat" pitchFamily="2" charset="77"/>
                        </a:rPr>
                        <a:t>Klepsydra AI V18.3</a:t>
                      </a: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52A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722969"/>
                  </a:ext>
                </a:extLst>
              </a:tr>
              <a:tr h="35214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1400" b="0" i="0" dirty="0">
                          <a:solidFill>
                            <a:schemeClr val="bg1"/>
                          </a:solidFill>
                          <a:effectLst/>
                          <a:latin typeface="Montserrat" pitchFamily="2" charset="77"/>
                        </a:rPr>
                        <a:t>OS</a:t>
                      </a: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b="0" i="0" dirty="0" err="1">
                          <a:solidFill>
                            <a:schemeClr val="bg1"/>
                          </a:solidFill>
                          <a:effectLst/>
                          <a:latin typeface="Montserrat" pitchFamily="2" charset="77"/>
                        </a:rPr>
                        <a:t>PetaLinux</a:t>
                      </a:r>
                      <a:endParaRPr lang="en-GB" sz="1400" b="0" i="0" dirty="0">
                        <a:solidFill>
                          <a:schemeClr val="bg1"/>
                        </a:solidFill>
                        <a:effectLst/>
                        <a:latin typeface="Montserrat" pitchFamily="2" charset="77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4472489"/>
                  </a:ext>
                </a:extLst>
              </a:tr>
              <a:tr h="319134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1400" b="0" i="0" dirty="0">
                          <a:solidFill>
                            <a:schemeClr val="bg1"/>
                          </a:solidFill>
                          <a:effectLst/>
                          <a:latin typeface="Montserrat" pitchFamily="2" charset="77"/>
                        </a:rPr>
                        <a:t>Processor:</a:t>
                      </a: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b="0" i="0" dirty="0">
                          <a:solidFill>
                            <a:schemeClr val="bg1"/>
                          </a:solidFill>
                          <a:effectLst/>
                          <a:latin typeface="Montserrat" pitchFamily="2" charset="77"/>
                        </a:rPr>
                        <a:t>ARM® dual-/quad-core Cortex™-A53</a:t>
                      </a: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831233"/>
                  </a:ext>
                </a:extLst>
              </a:tr>
              <a:tr h="31800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1400" b="0" i="0" dirty="0">
                          <a:solidFill>
                            <a:schemeClr val="bg1"/>
                          </a:solidFill>
                          <a:effectLst/>
                          <a:latin typeface="Montserrat" pitchFamily="2" charset="77"/>
                        </a:rPr>
                        <a:t>FPAG</a:t>
                      </a: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190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 err="1">
                          <a:solidFill>
                            <a:schemeClr val="bg1"/>
                          </a:solidFill>
                          <a:effectLst/>
                          <a:latin typeface="Montserrat" pitchFamily="2" charset="77"/>
                        </a:rPr>
                        <a:t>Zynq®UltraScale</a:t>
                      </a:r>
                      <a:r>
                        <a:rPr lang="en-GB" sz="1400" b="0" i="0" dirty="0">
                          <a:solidFill>
                            <a:schemeClr val="bg1"/>
                          </a:solidFill>
                          <a:effectLst/>
                          <a:latin typeface="Montserrat" pitchFamily="2" charset="77"/>
                        </a:rPr>
                        <a:t>+™ FPGA, 599K+ Logic Cells</a:t>
                      </a: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0011712"/>
                  </a:ext>
                </a:extLst>
              </a:tr>
              <a:tr h="278783">
                <a:tc>
                  <a:txBody>
                    <a:bodyPr/>
                    <a:lstStyle/>
                    <a:p>
                      <a:pPr marL="0" marR="0" lvl="0" indent="0" algn="l" defTabSz="2190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chemeClr val="bg1"/>
                          </a:solidFill>
                          <a:effectLst/>
                          <a:latin typeface="Montserrat" pitchFamily="2" charset="77"/>
                        </a:rPr>
                        <a:t>Board:</a:t>
                      </a: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190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 err="1">
                          <a:solidFill>
                            <a:schemeClr val="bg1"/>
                          </a:solidFill>
                          <a:effectLst/>
                          <a:latin typeface="Montserrat" pitchFamily="2" charset="77"/>
                        </a:rPr>
                        <a:t>Enclustra</a:t>
                      </a:r>
                      <a:r>
                        <a:rPr lang="en-GB" sz="1400" b="0" i="0" dirty="0">
                          <a:solidFill>
                            <a:schemeClr val="bg1"/>
                          </a:solidFill>
                          <a:effectLst/>
                          <a:latin typeface="Montserrat" pitchFamily="2" charset="77"/>
                        </a:rPr>
                        <a:t> Mercury+  XU1 - ME-XU1-9EG-3E</a:t>
                      </a: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11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9498364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83B596FB-8972-C887-143D-C2A72D2F3AEF}"/>
              </a:ext>
            </a:extLst>
          </p:cNvPr>
          <p:cNvSpPr/>
          <p:nvPr/>
        </p:nvSpPr>
        <p:spPr>
          <a:xfrm>
            <a:off x="452437" y="1430603"/>
            <a:ext cx="8493369" cy="1935457"/>
          </a:xfrm>
          <a:prstGeom prst="rect">
            <a:avLst/>
          </a:prstGeom>
          <a:solidFill>
            <a:srgbClr val="163F6D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7272104-7737-86BE-8DFD-E2646BE63EEF}"/>
              </a:ext>
            </a:extLst>
          </p:cNvPr>
          <p:cNvSpPr/>
          <p:nvPr/>
        </p:nvSpPr>
        <p:spPr>
          <a:xfrm>
            <a:off x="452436" y="3466341"/>
            <a:ext cx="8493369" cy="1476000"/>
          </a:xfrm>
          <a:prstGeom prst="rect">
            <a:avLst/>
          </a:prstGeom>
          <a:solidFill>
            <a:srgbClr val="CCEC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1" name="How does Klepsydra help you with AI@Edge?…">
            <a:extLst>
              <a:ext uri="{FF2B5EF4-FFF2-40B4-BE49-F238E27FC236}">
                <a16:creationId xmlns:a16="http://schemas.microsoft.com/office/drawing/2014/main" id="{9B4F0574-32C3-05CF-D7F7-0D2E1EA9CF6F}"/>
              </a:ext>
            </a:extLst>
          </p:cNvPr>
          <p:cNvSpPr txBox="1">
            <a:spLocks/>
          </p:cNvSpPr>
          <p:nvPr/>
        </p:nvSpPr>
        <p:spPr>
          <a:xfrm>
            <a:off x="547321" y="1466603"/>
            <a:ext cx="8239125" cy="321913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marR="0" indent="-228600" algn="l" defTabSz="914377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252A83"/>
                </a:solidFill>
                <a:uFillTx/>
                <a:latin typeface="Montserrat" pitchFamily="2" charset="77"/>
                <a:ea typeface="Montserrat" pitchFamily="2" charset="77"/>
                <a:cs typeface="Montserrat" pitchFamily="2" charset="77"/>
                <a:sym typeface="Helvetica"/>
              </a:defRPr>
            </a:lvl1pPr>
            <a:lvl2pPr marL="457200" marR="0" indent="-228600" algn="l" defTabSz="914377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Tx/>
              <a:buSzPct val="123000"/>
              <a:buFontTx/>
              <a:buChar char="•"/>
              <a:tabLst/>
              <a:defRPr sz="1600" b="0" i="0" u="none" strike="noStrike" cap="none" spc="0" baseline="0">
                <a:solidFill>
                  <a:srgbClr val="252A83"/>
                </a:solidFill>
                <a:uFillTx/>
                <a:latin typeface="Montserrat" pitchFamily="2" charset="77"/>
                <a:ea typeface="Montserrat" pitchFamily="2" charset="77"/>
                <a:cs typeface="Montserrat" pitchFamily="2" charset="77"/>
                <a:sym typeface="Helvetica"/>
              </a:defRPr>
            </a:lvl2pPr>
            <a:lvl3pPr marL="685800" marR="0" indent="-228600" algn="l" defTabSz="914377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123000"/>
              <a:buFontTx/>
              <a:buChar char="•"/>
              <a:tabLst/>
              <a:defRPr sz="1600" b="0" i="0" u="none" strike="noStrike" cap="none" spc="0" baseline="0">
                <a:solidFill>
                  <a:srgbClr val="252A83"/>
                </a:solidFill>
                <a:uFillTx/>
                <a:latin typeface="Montserrat" pitchFamily="2" charset="77"/>
                <a:ea typeface="Montserrat" pitchFamily="2" charset="77"/>
                <a:cs typeface="Montserrat" pitchFamily="2" charset="77"/>
                <a:sym typeface="Helvetica"/>
              </a:defRPr>
            </a:lvl3pPr>
            <a:lvl4pPr marL="914400" marR="0" indent="-228600" algn="l" defTabSz="914377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123000"/>
              <a:buFontTx/>
              <a:buChar char="•"/>
              <a:tabLst/>
              <a:defRPr sz="1400" b="0" i="0" u="none" strike="noStrike" cap="none" spc="0" baseline="0">
                <a:solidFill>
                  <a:srgbClr val="252A83"/>
                </a:solidFill>
                <a:uFillTx/>
                <a:latin typeface="Montserrat" pitchFamily="2" charset="77"/>
                <a:ea typeface="Montserrat" pitchFamily="2" charset="77"/>
                <a:cs typeface="Montserrat" pitchFamily="2" charset="77"/>
                <a:sym typeface="Helvetica"/>
              </a:defRPr>
            </a:lvl4pPr>
            <a:lvl5pPr marL="1143000" marR="0" indent="-228600" algn="l" defTabSz="914377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123000"/>
              <a:buFontTx/>
              <a:buChar char="•"/>
              <a:tabLst/>
              <a:defRPr sz="1400" b="0" i="0" u="none" strike="noStrike" cap="none" spc="0" baseline="0">
                <a:solidFill>
                  <a:srgbClr val="252A83"/>
                </a:solidFill>
                <a:uFillTx/>
                <a:latin typeface="Montserrat" pitchFamily="2" charset="77"/>
                <a:ea typeface="Montserrat" pitchFamily="2" charset="77"/>
                <a:cs typeface="Montserrat" pitchFamily="2" charset="77"/>
                <a:sym typeface="Helvetica"/>
              </a:defRPr>
            </a:lvl5pPr>
            <a:lvl6pPr marL="1371600" marR="0" indent="-228600" algn="l" defTabSz="914377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252A83"/>
                </a:solidFill>
                <a:uFillTx/>
                <a:latin typeface="Montserrat" pitchFamily="2" charset="77"/>
                <a:ea typeface="Montserrat" pitchFamily="2" charset="77"/>
                <a:cs typeface="Montserrat" pitchFamily="2" charset="77"/>
                <a:sym typeface="Helvetica"/>
              </a:defRPr>
            </a:lvl6pPr>
            <a:lvl7pPr marL="1600200" marR="0" indent="-228600" algn="l" defTabSz="914377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252A83"/>
                </a:solidFill>
                <a:uFillTx/>
                <a:latin typeface="Montserrat" pitchFamily="2" charset="77"/>
                <a:ea typeface="Montserrat" pitchFamily="2" charset="77"/>
                <a:cs typeface="Montserrat" pitchFamily="2" charset="77"/>
                <a:sym typeface="Helvetica"/>
              </a:defRPr>
            </a:lvl7pPr>
            <a:lvl8pPr marL="1600200" marR="0" indent="0" algn="l" defTabSz="914377" eaLnBrk="1" latinLnBrk="0" hangingPunct="1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None/>
              <a:tabLst/>
              <a:defRPr sz="1800" b="0" i="0" u="none" strike="noStrike" cap="none" spc="0" baseline="0">
                <a:solidFill>
                  <a:srgbClr val="595959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2057400" marR="0" indent="-228600" algn="l" defTabSz="914377" eaLnBrk="1" latinLnBrk="0" hangingPunct="1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1800" b="0" i="0" u="none" strike="noStrike" cap="none" spc="0" baseline="0">
                <a:solidFill>
                  <a:srgbClr val="595959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indent="0">
              <a:buFontTx/>
              <a:buNone/>
            </a:pPr>
            <a:r>
              <a:rPr lang="en-GB" b="1" dirty="0">
                <a:solidFill>
                  <a:schemeClr val="bg1"/>
                </a:solidFill>
              </a:rPr>
              <a:t>How does Klepsydra help you with Edge AI?</a:t>
            </a:r>
          </a:p>
          <a:p>
            <a:pPr marL="0" indent="0">
              <a:buFontTx/>
              <a:buNone/>
            </a:pPr>
            <a:r>
              <a:rPr lang="en-GB" dirty="0">
                <a:solidFill>
                  <a:schemeClr val="bg1"/>
                </a:solidFill>
              </a:rPr>
              <a:t>Our efficient Software Framework allows you to…</a:t>
            </a:r>
          </a:p>
          <a:p>
            <a:pPr marL="225425" indent="0">
              <a:buFontTx/>
              <a:buNone/>
            </a:pPr>
            <a:r>
              <a:rPr lang="en-GB" dirty="0">
                <a:solidFill>
                  <a:schemeClr val="bg1"/>
                </a:solidFill>
              </a:rPr>
              <a:t>…. Process 10x more date with same space processor, same AI Model</a:t>
            </a:r>
          </a:p>
          <a:p>
            <a:pPr marL="225425" indent="0">
              <a:buFontTx/>
              <a:buNone/>
            </a:pPr>
            <a:r>
              <a:rPr lang="en-GB" dirty="0">
                <a:solidFill>
                  <a:schemeClr val="bg1"/>
                </a:solidFill>
              </a:rPr>
              <a:t>…. Reduce power consumption by 50%, same AI Model</a:t>
            </a:r>
          </a:p>
          <a:p>
            <a:pPr marL="225425" indent="0">
              <a:buFontTx/>
              <a:buNone/>
            </a:pPr>
            <a:r>
              <a:rPr lang="en-GB" dirty="0">
                <a:solidFill>
                  <a:schemeClr val="bg1"/>
                </a:solidFill>
              </a:rPr>
              <a:t>…. Reduce deployment and development time</a:t>
            </a:r>
          </a:p>
          <a:p>
            <a:pPr marL="0" indent="0">
              <a:buFontTx/>
              <a:buNone/>
            </a:pPr>
            <a:endParaRPr lang="en-GB" b="1" dirty="0"/>
          </a:p>
          <a:p>
            <a:pPr marL="0" indent="0">
              <a:buFontTx/>
              <a:buNone/>
            </a:pPr>
            <a:r>
              <a:rPr lang="en-GB" b="1" dirty="0"/>
              <a:t>Develop YOUR software and YOUR AI on our framework</a:t>
            </a:r>
          </a:p>
          <a:p>
            <a:pPr marL="0" indent="0">
              <a:buFontTx/>
              <a:buNone/>
            </a:pPr>
            <a:r>
              <a:rPr lang="en-GB" dirty="0"/>
              <a:t>Your engineers use our framework to implement their software</a:t>
            </a:r>
          </a:p>
          <a:p>
            <a:pPr marL="0" indent="0">
              <a:buFontTx/>
              <a:buNone/>
            </a:pPr>
            <a:r>
              <a:rPr lang="en-GB" dirty="0"/>
              <a:t> </a:t>
            </a:r>
            <a:r>
              <a:rPr lang="en-GB" dirty="0">
                <a:sym typeface="Apple SD 산돌고딕 Neo 일반체"/>
              </a:rPr>
              <a:t>➡︎</a:t>
            </a:r>
            <a:r>
              <a:rPr lang="en-GB" dirty="0"/>
              <a:t> we provide the acceleration framework, </a:t>
            </a:r>
            <a:r>
              <a:rPr lang="en-GB" dirty="0">
                <a:sym typeface="Montserrat Bold"/>
              </a:rPr>
              <a:t>YOU</a:t>
            </a:r>
            <a:r>
              <a:rPr lang="en-GB" dirty="0"/>
              <a:t> </a:t>
            </a:r>
            <a:r>
              <a:rPr lang="en-GB" dirty="0">
                <a:sym typeface="Montserrat Bold"/>
              </a:rPr>
              <a:t>build the System</a:t>
            </a:r>
          </a:p>
        </p:txBody>
      </p:sp>
      <p:sp>
        <p:nvSpPr>
          <p:cNvPr id="197" name="Overview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Klepsydra for Edge Computing</a:t>
            </a:r>
            <a:endParaRPr lang="en-GB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30B94E8-1EC3-57BE-CAF9-D1B0D2B7BE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Your Next Step to deploy Intelligent Systems to the Edge</a:t>
            </a:r>
          </a:p>
          <a:p>
            <a:endParaRPr lang="en-US" dirty="0"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Diagram 26">
            <a:extLst>
              <a:ext uri="{FF2B5EF4-FFF2-40B4-BE49-F238E27FC236}">
                <a16:creationId xmlns:a16="http://schemas.microsoft.com/office/drawing/2014/main" id="{A4FD02C5-80BF-7306-0042-8827CE77B790}"/>
              </a:ext>
            </a:extLst>
          </p:cNvPr>
          <p:cNvGraphicFramePr/>
          <p:nvPr/>
        </p:nvGraphicFramePr>
        <p:xfrm>
          <a:off x="452436" y="1969305"/>
          <a:ext cx="3199120" cy="2945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5F30A71C-8D44-F4E5-0CFB-D9CCA864D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Klepsydra for Edge Computing</a:t>
            </a:r>
          </a:p>
        </p:txBody>
      </p:sp>
      <p:sp>
        <p:nvSpPr>
          <p:cNvPr id="5" name="Slide Number">
            <a:extLst>
              <a:ext uri="{FF2B5EF4-FFF2-40B4-BE49-F238E27FC236}">
                <a16:creationId xmlns:a16="http://schemas.microsoft.com/office/drawing/2014/main" id="{E30F281A-D49E-F7C1-0817-6B81F4488B92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 lang="en-CH"/>
              <a:pPr/>
              <a:t>6</a:t>
            </a:fld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41FF5B-D523-A3B9-4A2C-113E8CE1BD5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>
                <a:solidFill>
                  <a:schemeClr val="bg1"/>
                </a:solidFill>
              </a:rPr>
              <a:t>Lightweight, modular and compatible with most used operating systems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2CCA731-D9D2-C700-FA3B-E0E1A32B90B6}"/>
              </a:ext>
            </a:extLst>
          </p:cNvPr>
          <p:cNvSpPr txBox="1"/>
          <p:nvPr/>
        </p:nvSpPr>
        <p:spPr>
          <a:xfrm>
            <a:off x="452436" y="1466603"/>
            <a:ext cx="3199120" cy="502702"/>
          </a:xfrm>
          <a:prstGeom prst="rect">
            <a:avLst/>
          </a:prstGeom>
          <a:solidFill>
            <a:srgbClr val="ABDDEC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R="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tabLst/>
            </a:pPr>
            <a:r>
              <a:rPr lang="en-GB" sz="1600" b="1" dirty="0">
                <a:solidFill>
                  <a:srgbClr val="252A83"/>
                </a:solidFill>
                <a:latin typeface="Montserrat" pitchFamily="2" charset="77"/>
              </a:rPr>
              <a:t>Performance is achieved by: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F212647-B3AB-4F53-6C85-E35A439CE48A}"/>
              </a:ext>
            </a:extLst>
          </p:cNvPr>
          <p:cNvGrpSpPr/>
          <p:nvPr/>
        </p:nvGrpSpPr>
        <p:grpSpPr>
          <a:xfrm>
            <a:off x="3752072" y="1475839"/>
            <a:ext cx="5194799" cy="3591912"/>
            <a:chOff x="1811567" y="1187203"/>
            <a:chExt cx="5520866" cy="3676897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1091C158-EA24-2076-6385-146E553F11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811567" y="1187203"/>
              <a:ext cx="5520866" cy="36768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A00440D-3DCA-3F58-4D04-FD92AC6BB7BF}"/>
                </a:ext>
              </a:extLst>
            </p:cNvPr>
            <p:cNvSpPr/>
            <p:nvPr/>
          </p:nvSpPr>
          <p:spPr>
            <a:xfrm>
              <a:off x="5114772" y="3916374"/>
              <a:ext cx="1995053" cy="225703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defTabSz="825500"/>
              <a:r>
                <a:rPr kumimoji="0" lang="en-US" sz="80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Montserrat" pitchFamily="2" charset="77"/>
                  <a:ea typeface="Helvetica Neue Medium"/>
                  <a:cs typeface="Helvetica Neue Medium"/>
                  <a:sym typeface="Helvetica Neue Medium"/>
                </a:rPr>
                <a:t>OS with or without </a:t>
              </a:r>
              <a:r>
                <a:rPr kumimoji="0" lang="en-US" sz="800" u="none" strike="noStrike" cap="none" spc="0" normalizeH="0" baseline="0" dirty="0" err="1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Montserrat" pitchFamily="2" charset="77"/>
                  <a:ea typeface="Helvetica Neue Medium"/>
                  <a:cs typeface="Helvetica Neue Medium"/>
                  <a:sym typeface="Helvetica Neue Medium"/>
                </a:rPr>
                <a:t>Containerisation</a:t>
              </a:r>
              <a:r>
                <a:rPr kumimoji="0" lang="en-US" sz="80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Montserrat" pitchFamily="2" charset="77"/>
                  <a:ea typeface="Helvetica Neue Medium"/>
                  <a:cs typeface="Helvetica Neue Medium"/>
                  <a:sym typeface="Helvetica Neue Medium"/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05927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:fade/>
      </p:transition>
    </mc:Choice>
    <mc:Fallback xmlns="">
      <p:transition spd="slow" advClick="0" advTm="15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ummary"/>
          <p:cNvSpPr txBox="1">
            <a:spLocks noGrp="1"/>
          </p:cNvSpPr>
          <p:nvPr>
            <p:ph type="title"/>
          </p:nvPr>
        </p:nvSpPr>
        <p:spPr>
          <a:xfrm>
            <a:off x="452438" y="579037"/>
            <a:ext cx="8235609" cy="537436"/>
          </a:xfrm>
        </p:spPr>
        <p:txBody>
          <a:bodyPr>
            <a:normAutofit fontScale="90000"/>
          </a:bodyPr>
          <a:lstStyle/>
          <a:p>
            <a:r>
              <a:rPr lang="en-US" dirty="0"/>
              <a:t>Klepsydra for Edge Computing</a:t>
            </a:r>
          </a:p>
        </p:txBody>
      </p:sp>
      <p:sp>
        <p:nvSpPr>
          <p:cNvPr id="33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71874" y="4839383"/>
            <a:ext cx="195567" cy="206467"/>
          </a:xfrm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/>
          <a:lstStyle/>
          <a:p>
            <a:fld id="{86CB4B4D-7CA3-9044-876B-883B54F8677D}" type="slidenum">
              <a:rPr lang="en-CH"/>
              <a:pPr/>
              <a:t>7</a:t>
            </a:fld>
            <a:endParaRPr lang="en-CH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13F4709-9DE8-4273-E580-0CB667AEEE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2436" y="1116473"/>
            <a:ext cx="8236783" cy="35013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Unleash the full potential of edge intelligence with ease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8E5060-A4BE-DCA5-6C0D-AAAC7D7BC59F}"/>
              </a:ext>
            </a:extLst>
          </p:cNvPr>
          <p:cNvSpPr txBox="1"/>
          <p:nvPr/>
        </p:nvSpPr>
        <p:spPr>
          <a:xfrm>
            <a:off x="357554" y="4336283"/>
            <a:ext cx="8428892" cy="523220"/>
          </a:xfrm>
          <a:prstGeom prst="rect">
            <a:avLst/>
          </a:prstGeom>
          <a:solidFill>
            <a:srgbClr val="163F6D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  <a:latin typeface="Montserrat SemiBold" pitchFamily="2" charset="77"/>
              </a:rPr>
              <a:t>Experience the power of seamless edge computing with our easy-to-use framework, designed to enhance autonomy and intelligence for the edge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6D92B379-4C30-6A99-CA4C-E19A93581F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6" y="1619572"/>
            <a:ext cx="8235611" cy="2667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90E1D6E-1855-D37A-35D2-EA213D83B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Cooperation with </a:t>
            </a:r>
            <a:r>
              <a:rPr lang="en-US" dirty="0" err="1"/>
              <a:t>Enclustra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9AB0EED-58D3-3E39-2ED6-49A605714C2A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D1B894E-10F8-5E98-95EC-322439C6692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fontScale="92500" lnSpcReduction="20000"/>
          </a:bodyPr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ADFDA5-975F-4663-6C1F-7CC0F7348393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2086345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F2D55DA-1317-4098-753C-6629FF6B69A3}"/>
              </a:ext>
            </a:extLst>
          </p:cNvPr>
          <p:cNvSpPr/>
          <p:nvPr/>
        </p:nvSpPr>
        <p:spPr>
          <a:xfrm>
            <a:off x="420756" y="3676898"/>
            <a:ext cx="8493369" cy="765502"/>
          </a:xfrm>
          <a:prstGeom prst="rect">
            <a:avLst/>
          </a:prstGeom>
          <a:solidFill>
            <a:srgbClr val="163F6D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F26541-610A-2BC6-6CF6-71F4FBFFA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Introduction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C480CB-6E96-C48D-B4FB-B7274EECE17A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9</a:t>
            </a:fld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0AC9A4-D218-359E-57B2-C8DC21983A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Klepsydra AI running on </a:t>
            </a:r>
            <a:r>
              <a:rPr lang="en-US" dirty="0" err="1"/>
              <a:t>Enclustra</a:t>
            </a:r>
            <a:r>
              <a:rPr lang="en-US" dirty="0"/>
              <a:t> Mercury+ XU1 </a:t>
            </a:r>
          </a:p>
          <a:p>
            <a:pPr lvl="1"/>
            <a:r>
              <a:rPr lang="en-US" dirty="0"/>
              <a:t>Seamless integration of Klepsydra AI and </a:t>
            </a:r>
            <a:r>
              <a:rPr lang="en-US" dirty="0" err="1"/>
              <a:t>Enclustra</a:t>
            </a:r>
            <a:r>
              <a:rPr lang="en-US" dirty="0"/>
              <a:t> development environment</a:t>
            </a:r>
          </a:p>
          <a:p>
            <a:pPr lvl="1"/>
            <a:endParaRPr lang="en-US" dirty="0"/>
          </a:p>
          <a:p>
            <a:r>
              <a:rPr lang="en-US" dirty="0"/>
              <a:t>Klepsydra supports FGPA Acceleration for AI Models</a:t>
            </a:r>
          </a:p>
          <a:p>
            <a:pPr lvl="1"/>
            <a:r>
              <a:rPr lang="en-US" dirty="0"/>
              <a:t>Using FPGA on Mercury+ XU1 to accelerate some layers of AI Model</a:t>
            </a:r>
          </a:p>
          <a:p>
            <a:pPr lvl="1"/>
            <a:endParaRPr lang="en-US" dirty="0"/>
          </a:p>
          <a:p>
            <a:pPr marL="0" indent="0" algn="ctr">
              <a:buNone/>
            </a:pPr>
            <a:r>
              <a:rPr lang="en-US" b="1" dirty="0">
                <a:solidFill>
                  <a:schemeClr val="bg1"/>
                </a:solidFill>
              </a:rPr>
              <a:t>Klepsydra AI and </a:t>
            </a:r>
            <a:r>
              <a:rPr lang="en-US" b="1" dirty="0" err="1">
                <a:solidFill>
                  <a:schemeClr val="bg1"/>
                </a:solidFill>
              </a:rPr>
              <a:t>Enclustra</a:t>
            </a:r>
            <a:r>
              <a:rPr lang="en-US" b="1" dirty="0">
                <a:solidFill>
                  <a:schemeClr val="bg1"/>
                </a:solidFill>
              </a:rPr>
              <a:t> Mercury+ 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Easy to use platform to implement your Edge AI applications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F0C7C9-C00B-A991-A9A1-8079634D93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Klepsydra AI and FPGAs</a:t>
            </a:r>
          </a:p>
        </p:txBody>
      </p:sp>
    </p:spTree>
    <p:extLst>
      <p:ext uri="{BB962C8B-B14F-4D97-AF65-F5344CB8AC3E}">
        <p14:creationId xmlns:p14="http://schemas.microsoft.com/office/powerpoint/2010/main" val="444822943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Klepsydra_Master">
  <a:themeElements>
    <a:clrScheme name="KPSR 2">
      <a:dk1>
        <a:srgbClr val="000000"/>
      </a:dk1>
      <a:lt1>
        <a:srgbClr val="FFFFFF"/>
      </a:lt1>
      <a:dk2>
        <a:srgbClr val="373545"/>
      </a:dk2>
      <a:lt2>
        <a:srgbClr val="CEDBE6"/>
      </a:lt2>
      <a:accent1>
        <a:srgbClr val="242A83"/>
      </a:accent1>
      <a:accent2>
        <a:srgbClr val="357CA2"/>
      </a:accent2>
      <a:accent3>
        <a:srgbClr val="ABDDEC"/>
      </a:accent3>
      <a:accent4>
        <a:srgbClr val="E6F4FA"/>
      </a:accent4>
      <a:accent5>
        <a:srgbClr val="84ACB6"/>
      </a:accent5>
      <a:accent6>
        <a:srgbClr val="2683C6"/>
      </a:accent6>
      <a:hlink>
        <a:srgbClr val="153E6D"/>
      </a:hlink>
      <a:folHlink>
        <a:srgbClr val="9F6715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Klepsydra" id="{C2282ABA-69F0-7F47-B3DC-169BE085B789}" vid="{93BBB776-28FD-2842-8A94-EB120DA655BE}"/>
    </a:ext>
  </a:extLst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8d63141-94be-47b8-9d07-516201e771ee">
      <Terms xmlns="http://schemas.microsoft.com/office/infopath/2007/PartnerControls"/>
    </lcf76f155ced4ddcb4097134ff3c332f>
    <TaxCatchAll xmlns="9dd4758c-71ea-4978-8458-20d5917ec3e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9DDC169378D3844830DE904D7469776" ma:contentTypeVersion="15" ma:contentTypeDescription="Create a new document." ma:contentTypeScope="" ma:versionID="d888a5960431f9bcda3375bb8c635a9d">
  <xsd:schema xmlns:xsd="http://www.w3.org/2001/XMLSchema" xmlns:xs="http://www.w3.org/2001/XMLSchema" xmlns:p="http://schemas.microsoft.com/office/2006/metadata/properties" xmlns:ns2="78d63141-94be-47b8-9d07-516201e771ee" xmlns:ns3="9dd4758c-71ea-4978-8458-20d5917ec3e3" targetNamespace="http://schemas.microsoft.com/office/2006/metadata/properties" ma:root="true" ma:fieldsID="4192f186520926304f0d47dfe2497425" ns2:_="" ns3:_="">
    <xsd:import namespace="78d63141-94be-47b8-9d07-516201e771ee"/>
    <xsd:import namespace="9dd4758c-71ea-4978-8458-20d5917ec3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SearchPropertie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d63141-94be-47b8-9d07-516201e771e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6947dfaa-f39a-4481-be88-ae9e5624f66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d4758c-71ea-4978-8458-20d5917ec3e3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7db61de2-ea93-462e-a8e5-f670d90d9d50}" ma:internalName="TaxCatchAll" ma:showField="CatchAllData" ma:web="9dd4758c-71ea-4978-8458-20d5917ec3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74242E0-3F54-4569-9051-4A56C1EF7BC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D34EF3E-89E6-4D90-8F8E-4E306F145097}">
  <ds:schemaRefs>
    <ds:schemaRef ds:uri="http://purl.org/dc/terms/"/>
    <ds:schemaRef ds:uri="http://www.w3.org/XML/1998/namespace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9dd4758c-71ea-4978-8458-20d5917ec3e3"/>
    <ds:schemaRef ds:uri="http://schemas.microsoft.com/office/infopath/2007/PartnerControls"/>
    <ds:schemaRef ds:uri="http://purl.org/dc/dcmitype/"/>
    <ds:schemaRef ds:uri="78d63141-94be-47b8-9d07-516201e771ee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B86C4640-B4F8-4AA8-B2CB-84B15CA5AD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8d63141-94be-47b8-9d07-516201e771ee"/>
    <ds:schemaRef ds:uri="9dd4758c-71ea-4978-8458-20d5917ec3e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Klepsydra_Master</Template>
  <TotalTime>166</TotalTime>
  <Words>622</Words>
  <Application>Microsoft Office PowerPoint</Application>
  <PresentationFormat>On-screen Show (16:9)</PresentationFormat>
  <Paragraphs>98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Klepsydra_Master</vt:lpstr>
      <vt:lpstr>PowerPoint Presentation</vt:lpstr>
      <vt:lpstr>AI-based Onboard Geolocalization</vt:lpstr>
      <vt:lpstr>What do you see?</vt:lpstr>
      <vt:lpstr>Demonstration SetUp</vt:lpstr>
      <vt:lpstr>Klepsydra for Edge Computing</vt:lpstr>
      <vt:lpstr>Klepsydra for Edge Computing</vt:lpstr>
      <vt:lpstr>Klepsydra for Edge Computing</vt:lpstr>
      <vt:lpstr>Cooperation with Enclustra</vt:lpstr>
      <vt:lpstr>Introduction</vt:lpstr>
      <vt:lpstr>Klepsydra AI for FPGA</vt:lpstr>
      <vt:lpstr>Klepsydra AI for FPGA</vt:lpstr>
      <vt:lpstr>Klepsydra FPGA solution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Klaus Buchheim</dc:creator>
  <cp:lastModifiedBy>Klaus Buchheim</cp:lastModifiedBy>
  <cp:revision>2</cp:revision>
  <dcterms:created xsi:type="dcterms:W3CDTF">2025-02-17T14:47:59Z</dcterms:created>
  <dcterms:modified xsi:type="dcterms:W3CDTF">2025-02-21T09:52:08Z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0x010100B9DDC169378D3844830DE904D7469776</vt:lpwstr>
  </property>
  <property fmtid="{D5CDD505-2E9C-101B-9397-08002B2CF9AE}" pid="3" name="MediaServiceImageTags">
    <vt:lpwstr/>
  </property>
</Properties>
</file>