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7" r:id="rId2"/>
    <p:sldId id="291" r:id="rId3"/>
    <p:sldId id="290" r:id="rId4"/>
    <p:sldId id="292" r:id="rId5"/>
    <p:sldId id="293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>
      <p:cViewPr varScale="1">
        <p:scale>
          <a:sx n="59" d="100"/>
          <a:sy n="59" d="100"/>
        </p:scale>
        <p:origin x="964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040DE65-5FC4-45CC-A15A-7B7BEFB02057}" type="datetimeFigureOut">
              <a:rPr lang="en-GB" smtClean="0"/>
              <a:t>07/01/2025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1640545-1BB6-45F6-8F5E-1D222F546D8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888634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Happy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83D6D71-9F97-A94F-AD53-A9FCB5ED6601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056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19BA750-834A-1675-A25D-5F016381B15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7F84606D-BB43-4537-8465-C329EA1A647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E7A2AA96-CFE8-D0D8-B835-BBD87A1DEBB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new quote added, needs </a:t>
            </a:r>
            <a:r>
              <a:rPr lang="en-US" dirty="0" err="1"/>
              <a:t>formating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C8DEE9E-122F-22A5-950B-2594D1444CB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83D6D71-9F97-A94F-AD53-A9FCB5ED6601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352740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0FC7FB9-C1B5-FD29-0F65-9EE91DD69AB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89FB3390-5D44-369A-CB5D-35A78757018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9F4097E6-7D59-2ABE-11EB-065551FF8E8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new quote added, needs </a:t>
            </a:r>
            <a:r>
              <a:rPr lang="en-US" dirty="0" err="1"/>
              <a:t>formating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E4D0418-68A5-BFFE-746C-C34D860F859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83D6D71-9F97-A94F-AD53-A9FCB5ED6601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010248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E73E4B9-1D4F-1E5B-AA15-84BE0D6A251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1440AC9F-9B53-830E-C34B-17CD0A4204F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EDB2F884-4C11-E110-AA43-A678892D610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new quote added, needs </a:t>
            </a:r>
            <a:r>
              <a:rPr lang="en-US" dirty="0" err="1"/>
              <a:t>formating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849399A-1A47-3B4F-A689-D237B093577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83D6D71-9F97-A94F-AD53-A9FCB5ED6601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721919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93E0497-99DF-1D01-6955-4978D6264E2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58241AE1-DB00-93AE-134D-4A82895547D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CFAF74C4-5DCF-0168-6E3E-459833C191E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new quote added, needs </a:t>
            </a:r>
            <a:r>
              <a:rPr lang="en-US" dirty="0" err="1"/>
              <a:t>formating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70F9483-3520-C6F3-02A6-6BFBF76664F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83D6D71-9F97-A94F-AD53-A9FCB5ED6601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93104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2782C2-48B7-F176-5C7F-53387E83F4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525884B-5556-6362-3E40-56B21973556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2245540-2287-52AE-A9AA-1AE68771AE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C72667-2C90-45C8-8EF9-ADB4879F23B3}" type="datetimeFigureOut">
              <a:rPr lang="en-GB" smtClean="0"/>
              <a:t>07/01/2025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945E0A8-38EA-5663-8072-51660F85FC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DA1B5D-E80A-DEC5-B3EE-4FD963FC9B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9DF01-AACB-4AAC-A40B-94DFEBB9C2B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779358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9F2C7D-B49E-DE52-8D80-B674325E55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8D581A9-CD54-2D54-8D91-6ABCC2764A0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DC1AFB-E844-F4BB-8D78-278F69F85B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C72667-2C90-45C8-8EF9-ADB4879F23B3}" type="datetimeFigureOut">
              <a:rPr lang="en-GB" smtClean="0"/>
              <a:t>07/01/2025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A7C0AB3-0C09-D8E4-BEBE-00C159B58A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0731F91-A178-A52D-43B2-4DEC377937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9DF01-AACB-4AAC-A40B-94DFEBB9C2B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68779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B6E0D4C-AF14-393D-5870-F54AF869BA5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85EA56A-8189-55A1-09ED-1138734DD83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14DD7C8-ADBA-E628-06F8-D26D61B85E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C72667-2C90-45C8-8EF9-ADB4879F23B3}" type="datetimeFigureOut">
              <a:rPr lang="en-GB" smtClean="0"/>
              <a:t>07/01/2025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DD9D6AD-DB30-4EC1-9E47-1F101AE18A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3EE9D74-051C-BD42-9AAC-AB8C5856C2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9DF01-AACB-4AAC-A40B-94DFEBB9C2B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38316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423E81-2D49-26DC-8E35-2C93A41A22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BE9D70-7BCA-3BAB-740B-4BE63689D48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556A73F-9CF7-F385-F3E4-0191C89521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C72667-2C90-45C8-8EF9-ADB4879F23B3}" type="datetimeFigureOut">
              <a:rPr lang="en-GB" smtClean="0"/>
              <a:t>07/01/2025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3A55552-8528-9F15-E677-6E031910B6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9BEEEF-F5BE-FD83-0091-68D7AA6110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9DF01-AACB-4AAC-A40B-94DFEBB9C2B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870405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9F6B66-34EA-8E73-0992-3F01F4476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A7ECB83-335E-58B4-AF11-D2EC576D74C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70F1D71-31D7-8974-9A40-D91917BEF5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C72667-2C90-45C8-8EF9-ADB4879F23B3}" type="datetimeFigureOut">
              <a:rPr lang="en-GB" smtClean="0"/>
              <a:t>07/01/2025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A13E204-EC4F-AF1D-C706-61ECD167E5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5AC48DC-6A37-3D73-13A2-A4394D815E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9DF01-AACB-4AAC-A40B-94DFEBB9C2B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009432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D74B6B-E682-FCDA-E7A9-263B4891FB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5CC2A4E-FC07-AC6D-9833-C58D34E0B6B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E1DFE21-FC7F-7855-7193-53B33EA4D5E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3862F4F-DD2D-CE1A-35FA-9479B8D6AF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C72667-2C90-45C8-8EF9-ADB4879F23B3}" type="datetimeFigureOut">
              <a:rPr lang="en-GB" smtClean="0"/>
              <a:t>07/01/2025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72050BF-B98B-A753-CFE1-21D06917DA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357F3A-A57C-63B4-A1D7-C1C097C2D1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9DF01-AACB-4AAC-A40B-94DFEBB9C2B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52535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7DF18F-2BDB-301C-3338-5FD5927214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18FF2BA-1B5D-AE98-46E0-D907CDFA3C3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B7BA097-F474-1B53-6203-B94B85B8D8F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D53DB6D-FC0E-1B77-B102-BCE63468B85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0FA7915-3DAD-6643-CADE-37FB7F29ED6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8B50BEB-EBC3-5EDC-0BA5-8DB9756516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C72667-2C90-45C8-8EF9-ADB4879F23B3}" type="datetimeFigureOut">
              <a:rPr lang="en-GB" smtClean="0"/>
              <a:t>07/01/2025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E7BB225-9545-65EB-D981-6FE7E311F8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280823A-E576-1566-F0B2-8D529A50A3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9DF01-AACB-4AAC-A40B-94DFEBB9C2B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371533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2D399B-6550-5697-80A0-5385AD0239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7666174-B08F-460B-9EF7-33EA3A54BF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C72667-2C90-45C8-8EF9-ADB4879F23B3}" type="datetimeFigureOut">
              <a:rPr lang="en-GB" smtClean="0"/>
              <a:t>07/01/2025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24A4ECE-A373-B9A7-2C7B-8AEA6DE95F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10CD7EF-FAD0-7B8E-2DC4-91F9E6E1F4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9DF01-AACB-4AAC-A40B-94DFEBB9C2B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148943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DC869E8-E5DC-8A58-552A-CE0D0F09CF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C72667-2C90-45C8-8EF9-ADB4879F23B3}" type="datetimeFigureOut">
              <a:rPr lang="en-GB" smtClean="0"/>
              <a:t>07/01/2025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4334ADC-CCEE-C4FD-068D-E3470F0A06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DE2B909-E314-B7A8-0734-7AF2D949B3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9DF01-AACB-4AAC-A40B-94DFEBB9C2B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71308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19D611-EBD0-5F8A-157F-9E48E2A4BA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835C0D4-2623-1E09-4647-CFD5CF2854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85F91A4-9ECD-9E5E-83D6-6DF0EDDCC47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D697B78-13A3-9566-9EFA-D640EF3040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C72667-2C90-45C8-8EF9-ADB4879F23B3}" type="datetimeFigureOut">
              <a:rPr lang="en-GB" smtClean="0"/>
              <a:t>07/01/2025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638382F-12B3-74C9-7D3E-E2A43EDED7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D2B5646-673E-86C8-0616-03C4B485D3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9DF01-AACB-4AAC-A40B-94DFEBB9C2B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524666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B5EEC4-F0E8-C584-73CE-D187799B8A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13E468B-4FEA-5A83-ADB1-171470EA644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489357E-616D-F60B-A89D-9D4DD563563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8F14984-7903-5999-EBC2-284EEA0E12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C72667-2C90-45C8-8EF9-ADB4879F23B3}" type="datetimeFigureOut">
              <a:rPr lang="en-GB" smtClean="0"/>
              <a:t>07/01/2025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5AEA429-2F2F-7ADE-82EA-EC64F14892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4AB83B7-B880-DA6B-59C8-9A1503150B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9DF01-AACB-4AAC-A40B-94DFEBB9C2B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666084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F586BBA-A7C9-04DE-D5BD-9FB66D6C64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7C33657-400F-2D27-5649-A2DB0CBE233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DC98336-F48B-EFF7-A8C1-E8DB20AAA44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0C72667-2C90-45C8-8EF9-ADB4879F23B3}" type="datetimeFigureOut">
              <a:rPr lang="en-GB" smtClean="0"/>
              <a:t>07/01/2025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244277-18E9-17E5-7655-6496851C08E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32D70D6-F63D-5FE3-AEDD-FD6DC437539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EA9DF01-AACB-4AAC-A40B-94DFEBB9C2B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80218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2E5FAC85-9D63-C412-198E-42C90C053AE2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689929" y="0"/>
            <a:ext cx="6502071" cy="685800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5622AAA2-7F33-15D7-5F9E-84617FA9A586}"/>
              </a:ext>
            </a:extLst>
          </p:cNvPr>
          <p:cNvSpPr txBox="1"/>
          <p:nvPr/>
        </p:nvSpPr>
        <p:spPr>
          <a:xfrm>
            <a:off x="850900" y="2633546"/>
            <a:ext cx="710556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GB" sz="6000" b="1" dirty="0">
                <a:solidFill>
                  <a:srgbClr val="232054"/>
                </a:solidFill>
                <a:effectLst/>
                <a:latin typeface="Plus Jakarta Sans ExtraBold" pitchFamily="2" charset="77"/>
                <a:cs typeface="Plus Jakarta Sans ExtraBold" pitchFamily="2" charset="77"/>
              </a:rPr>
              <a:t>Enabling</a:t>
            </a:r>
          </a:p>
          <a:p>
            <a:pPr>
              <a:lnSpc>
                <a:spcPct val="80000"/>
              </a:lnSpc>
            </a:pPr>
            <a:r>
              <a:rPr lang="en-GB" sz="6000" b="1" dirty="0">
                <a:solidFill>
                  <a:srgbClr val="3BADDC"/>
                </a:solidFill>
                <a:latin typeface="Plus Jakarta Sans ExtraBold" pitchFamily="2" charset="77"/>
                <a:cs typeface="Plus Jakarta Sans ExtraBold" pitchFamily="2" charset="77"/>
              </a:rPr>
              <a:t>Business Growth</a:t>
            </a:r>
            <a:r>
              <a:rPr lang="en-GB" sz="6000" b="1" dirty="0">
                <a:solidFill>
                  <a:srgbClr val="3BADDC"/>
                </a:solidFill>
                <a:effectLst/>
                <a:latin typeface="Plus Jakarta Sans ExtraBold" pitchFamily="2" charset="77"/>
                <a:cs typeface="Plus Jakarta Sans ExtraBold" pitchFamily="2" charset="77"/>
              </a:rPr>
              <a:t> 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7F7464F-B55A-31CF-A865-8F266AC376BE}"/>
              </a:ext>
            </a:extLst>
          </p:cNvPr>
          <p:cNvSpPr txBox="1"/>
          <p:nvPr/>
        </p:nvSpPr>
        <p:spPr>
          <a:xfrm>
            <a:off x="850900" y="5534561"/>
            <a:ext cx="659638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/>
            <a:r>
              <a:rPr lang="en-GB" sz="2600" b="1" dirty="0">
                <a:solidFill>
                  <a:srgbClr val="232054"/>
                </a:solidFill>
                <a:effectLst/>
                <a:latin typeface="Plus Jakarta Sans SemiBold" pitchFamily="2" charset="77"/>
                <a:cs typeface="Plus Jakarta Sans SemiBold" pitchFamily="2" charset="77"/>
              </a:rPr>
              <a:t>	       Your Lead Generation</a:t>
            </a:r>
          </a:p>
          <a:p>
            <a:r>
              <a:rPr lang="en-GB" sz="2600" b="1" dirty="0">
                <a:solidFill>
                  <a:srgbClr val="232054"/>
                </a:solidFill>
                <a:latin typeface="Plus Jakarta Sans SemiBold" pitchFamily="2" charset="77"/>
                <a:cs typeface="Plus Jakarta Sans SemiBold" pitchFamily="2" charset="77"/>
              </a:rPr>
              <a:t>Through Digital </a:t>
            </a:r>
            <a:r>
              <a:rPr lang="en-GB" sz="2600" b="1" dirty="0">
                <a:solidFill>
                  <a:srgbClr val="232054"/>
                </a:solidFill>
                <a:effectLst/>
                <a:latin typeface="Plus Jakarta Sans SemiBold" pitchFamily="2" charset="77"/>
                <a:cs typeface="Plus Jakarta Sans SemiBold" pitchFamily="2" charset="77"/>
              </a:rPr>
              <a:t>Marketing</a:t>
            </a:r>
          </a:p>
          <a:p>
            <a:endParaRPr lang="en-US" sz="2800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656EC89B-E19D-DFCA-1505-32F8E278B0F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45209" y="5534561"/>
            <a:ext cx="1281381" cy="397047"/>
          </a:xfrm>
          <a:prstGeom prst="rect">
            <a:avLst/>
          </a:prstGeom>
        </p:spPr>
      </p:pic>
      <p:pic>
        <p:nvPicPr>
          <p:cNvPr id="6" name="Picture 5" descr="A blue and black logo&#10;&#10;Description automatically generated">
            <a:extLst>
              <a:ext uri="{FF2B5EF4-FFF2-40B4-BE49-F238E27FC236}">
                <a16:creationId xmlns:a16="http://schemas.microsoft.com/office/drawing/2014/main" id="{D38A144D-8AF6-2211-EFE3-6268DCC5E1A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24684" y="349244"/>
            <a:ext cx="3150631" cy="8372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59177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2859951-BAB2-F455-8D27-D6898251BEA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E28B9192-F925-7B89-3D3E-0016546882E2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18447"/>
          <a:stretch/>
        </p:blipFill>
        <p:spPr>
          <a:xfrm>
            <a:off x="4174160" y="0"/>
            <a:ext cx="8017840" cy="6858000"/>
          </a:xfrm>
          <a:prstGeom prst="rect">
            <a:avLst/>
          </a:prstGeom>
        </p:spPr>
      </p:pic>
      <p:pic>
        <p:nvPicPr>
          <p:cNvPr id="56" name="Picture 55">
            <a:extLst>
              <a:ext uri="{FF2B5EF4-FFF2-40B4-BE49-F238E27FC236}">
                <a16:creationId xmlns:a16="http://schemas.microsoft.com/office/drawing/2014/main" id="{EB1C0101-E03B-439E-5FE0-E0AE3C249A1E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79995" y="6421122"/>
            <a:ext cx="1032010" cy="272211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B6548952-B4E5-34B7-E2D0-BB760A84C581}"/>
              </a:ext>
            </a:extLst>
          </p:cNvPr>
          <p:cNvSpPr txBox="1"/>
          <p:nvPr/>
        </p:nvSpPr>
        <p:spPr>
          <a:xfrm>
            <a:off x="1171170" y="110578"/>
            <a:ext cx="473326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b="1" dirty="0">
                <a:solidFill>
                  <a:srgbClr val="03026F"/>
                </a:solidFill>
                <a:effectLst/>
                <a:latin typeface="Plus Jakarta Sans" pitchFamily="2" charset="77"/>
              </a:rPr>
              <a:t>Target Audience</a:t>
            </a:r>
            <a:endParaRPr lang="en-GB" sz="3600" dirty="0">
              <a:solidFill>
                <a:srgbClr val="03026F"/>
              </a:solidFill>
              <a:effectLst/>
              <a:latin typeface="Plus Jakarta Sans" pitchFamily="2" charset="77"/>
            </a:endParaRPr>
          </a:p>
        </p:txBody>
      </p:sp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C24FDCEE-1E6C-D509-8B2D-AAC68E2B5AE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61509531"/>
              </p:ext>
            </p:extLst>
          </p:nvPr>
        </p:nvGraphicFramePr>
        <p:xfrm>
          <a:off x="1312186" y="867487"/>
          <a:ext cx="9371682" cy="504622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60357">
                  <a:extLst>
                    <a:ext uri="{9D8B030D-6E8A-4147-A177-3AD203B41FA5}">
                      <a16:colId xmlns:a16="http://schemas.microsoft.com/office/drawing/2014/main" val="410433842"/>
                    </a:ext>
                  </a:extLst>
                </a:gridCol>
                <a:gridCol w="3984171">
                  <a:extLst>
                    <a:ext uri="{9D8B030D-6E8A-4147-A177-3AD203B41FA5}">
                      <a16:colId xmlns:a16="http://schemas.microsoft.com/office/drawing/2014/main" val="2405964215"/>
                    </a:ext>
                  </a:extLst>
                </a:gridCol>
                <a:gridCol w="3227154">
                  <a:extLst>
                    <a:ext uri="{9D8B030D-6E8A-4147-A177-3AD203B41FA5}">
                      <a16:colId xmlns:a16="http://schemas.microsoft.com/office/drawing/2014/main" val="1799616821"/>
                    </a:ext>
                  </a:extLst>
                </a:gridCol>
              </a:tblGrid>
              <a:tr h="387624">
                <a:tc>
                  <a:txBody>
                    <a:bodyPr/>
                    <a:lstStyle/>
                    <a:p>
                      <a:r>
                        <a:rPr lang="en-GB" dirty="0"/>
                        <a:t>Persona</a:t>
                      </a:r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Description</a:t>
                      </a:r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Value</a:t>
                      </a:r>
                    </a:p>
                  </a:txBody>
                  <a:tcPr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99440962"/>
                  </a:ext>
                </a:extLst>
              </a:tr>
              <a:tr h="683381">
                <a:tc>
                  <a:txBody>
                    <a:bodyPr/>
                    <a:lstStyle/>
                    <a:p>
                      <a:r>
                        <a:rPr lang="en-GB" dirty="0"/>
                        <a:t>Industry</a:t>
                      </a: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Sector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Construction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861543"/>
                  </a:ext>
                </a:extLst>
              </a:tr>
              <a:tr h="683381">
                <a:tc>
                  <a:txBody>
                    <a:bodyPr/>
                    <a:lstStyle/>
                    <a:p>
                      <a:r>
                        <a:rPr lang="en-GB" dirty="0"/>
                        <a:t>Location</a:t>
                      </a: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Country, City if applicable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Scotland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08458646"/>
                  </a:ext>
                </a:extLst>
              </a:tr>
              <a:tr h="683381">
                <a:tc>
                  <a:txBody>
                    <a:bodyPr/>
                    <a:lstStyle/>
                    <a:p>
                      <a:r>
                        <a:rPr lang="en-GB" dirty="0"/>
                        <a:t>Company Size/ Annual Rev £</a:t>
                      </a: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A) </a:t>
                      </a:r>
                      <a:r>
                        <a:rPr lang="en-GB" sz="1200" b="1" dirty="0"/>
                        <a:t>Large Enterprises</a:t>
                      </a:r>
                      <a:r>
                        <a:rPr lang="en-GB" sz="1200" dirty="0"/>
                        <a:t> — Global corporations with 1,000+ employees</a:t>
                      </a:r>
                      <a:br>
                        <a:rPr lang="en-GB" sz="1200" dirty="0"/>
                      </a:br>
                      <a:r>
                        <a:rPr lang="en-GB" sz="1200" dirty="0"/>
                        <a:t>B) </a:t>
                      </a:r>
                      <a:r>
                        <a:rPr lang="en-GB" sz="1200" b="1" dirty="0"/>
                        <a:t>Mid-Sized Companies</a:t>
                      </a:r>
                      <a:r>
                        <a:rPr lang="en-GB" sz="1200" dirty="0"/>
                        <a:t> — Regional businesses with 100-999 employees</a:t>
                      </a:r>
                      <a:br>
                        <a:rPr lang="en-GB" sz="1200" dirty="0"/>
                      </a:br>
                      <a:r>
                        <a:rPr lang="en-GB" sz="1200" dirty="0"/>
                        <a:t>C) </a:t>
                      </a:r>
                      <a:r>
                        <a:rPr lang="en-GB" sz="1200" b="1" dirty="0"/>
                        <a:t>Small Businesses</a:t>
                      </a:r>
                      <a:r>
                        <a:rPr lang="en-GB" sz="1200" dirty="0"/>
                        <a:t> — Under 100 employees, typically more hands-on leadership</a:t>
                      </a:r>
                      <a:br>
                        <a:rPr lang="en-GB" sz="1200" dirty="0"/>
                      </a:br>
                      <a:r>
                        <a:rPr lang="en-GB" sz="1200" dirty="0"/>
                        <a:t>D) </a:t>
                      </a:r>
                      <a:r>
                        <a:rPr lang="en-GB" sz="1200" b="1" dirty="0"/>
                        <a:t>Startups/Scaleups</a:t>
                      </a:r>
                      <a:r>
                        <a:rPr lang="en-GB" sz="1200" dirty="0"/>
                        <a:t> — Fast-growing, innovation-focused companies</a:t>
                      </a:r>
                      <a:br>
                        <a:rPr lang="en-GB" sz="1200" dirty="0"/>
                      </a:br>
                      <a:r>
                        <a:rPr lang="en-GB" sz="1200" dirty="0"/>
                        <a:t>E) </a:t>
                      </a:r>
                      <a:r>
                        <a:rPr lang="en-GB" sz="1200" b="1" dirty="0"/>
                        <a:t>Other</a:t>
                      </a:r>
                      <a:r>
                        <a:rPr lang="en-GB" sz="1200" dirty="0"/>
                        <a:t> (please specify)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Mid-Size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97659731"/>
                  </a:ext>
                </a:extLst>
              </a:tr>
              <a:tr h="683381">
                <a:tc>
                  <a:txBody>
                    <a:bodyPr/>
                    <a:lstStyle/>
                    <a:p>
                      <a:r>
                        <a:rPr lang="en-GB" dirty="0"/>
                        <a:t>Job Seniority</a:t>
                      </a: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 dirty="0"/>
                        <a:t>A) Executives (C-Suite)</a:t>
                      </a:r>
                      <a:r>
                        <a:rPr lang="en-GB" sz="1200" dirty="0"/>
                        <a:t> — CEOs, CFOs, COOs, etc.</a:t>
                      </a:r>
                      <a:br>
                        <a:rPr lang="en-GB" sz="1200" dirty="0"/>
                      </a:br>
                      <a:r>
                        <a:rPr lang="en-GB" sz="1200" dirty="0"/>
                        <a:t>B) </a:t>
                      </a:r>
                      <a:r>
                        <a:rPr lang="en-GB" sz="1200" b="1" dirty="0"/>
                        <a:t>Senior Leaders/Decision-Makers</a:t>
                      </a:r>
                      <a:r>
                        <a:rPr lang="en-GB" sz="1200" dirty="0"/>
                        <a:t> — Directors, VPs, Heads of Departments</a:t>
                      </a:r>
                      <a:br>
                        <a:rPr lang="en-GB" sz="1200" dirty="0"/>
                      </a:br>
                      <a:r>
                        <a:rPr lang="en-GB" sz="1200" dirty="0"/>
                        <a:t>C) </a:t>
                      </a:r>
                      <a:r>
                        <a:rPr lang="en-GB" sz="1200" b="1" dirty="0"/>
                        <a:t>Mid-Level Managers</a:t>
                      </a:r>
                      <a:r>
                        <a:rPr lang="en-GB" sz="1200" dirty="0"/>
                        <a:t> — Project Managers, Team Leads, Operations Managers</a:t>
                      </a:r>
                      <a:br>
                        <a:rPr lang="en-GB" sz="1200" dirty="0"/>
                      </a:br>
                      <a:r>
                        <a:rPr lang="en-GB" sz="1200" dirty="0"/>
                        <a:t>D) </a:t>
                      </a:r>
                      <a:r>
                        <a:rPr lang="en-GB" sz="1200" b="1" dirty="0"/>
                        <a:t>Entry-Level/Junior Professionals</a:t>
                      </a:r>
                      <a:br>
                        <a:rPr lang="en-GB" sz="1200" dirty="0"/>
                      </a:br>
                      <a:r>
                        <a:rPr lang="en-GB" sz="1200" dirty="0"/>
                        <a:t>E) </a:t>
                      </a:r>
                      <a:r>
                        <a:rPr lang="en-GB" sz="1200" b="1" dirty="0"/>
                        <a:t>Specialized Experts</a:t>
                      </a:r>
                      <a:r>
                        <a:rPr lang="en-GB" sz="1200" dirty="0"/>
                        <a:t> — Analysts, IT specialists, Engineers, etc.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CEO – C-Suite</a:t>
                      </a:r>
                    </a:p>
                    <a:p>
                      <a:endParaRPr lang="en-GB" sz="1200" dirty="0"/>
                    </a:p>
                    <a:p>
                      <a:r>
                        <a:rPr lang="en-GB" sz="1200" dirty="0"/>
                        <a:t>CCG – Financial Controller (Personal </a:t>
                      </a:r>
                      <a:r>
                        <a:rPr lang="en-GB" sz="1200" dirty="0" err="1"/>
                        <a:t>Rel</a:t>
                      </a:r>
                      <a:r>
                        <a:rPr lang="en-GB" sz="1200" dirty="0"/>
                        <a:t>)</a:t>
                      </a:r>
                    </a:p>
                    <a:p>
                      <a:r>
                        <a:rPr lang="en-GB" sz="1200" dirty="0"/>
                        <a:t>Taggarts – Built a relationships</a:t>
                      </a:r>
                    </a:p>
                    <a:p>
                      <a:r>
                        <a:rPr lang="en-GB" sz="1200" dirty="0"/>
                        <a:t>Tough - Referral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3176282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775998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5D40B4A-095E-EF21-E0F6-4D7D471ED5B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F2624039-135E-8D26-F998-5C660A4FC8AE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18447"/>
          <a:stretch/>
        </p:blipFill>
        <p:spPr>
          <a:xfrm>
            <a:off x="4174160" y="0"/>
            <a:ext cx="8017840" cy="6858000"/>
          </a:xfrm>
          <a:prstGeom prst="rect">
            <a:avLst/>
          </a:prstGeom>
        </p:spPr>
      </p:pic>
      <p:pic>
        <p:nvPicPr>
          <p:cNvPr id="56" name="Picture 55">
            <a:extLst>
              <a:ext uri="{FF2B5EF4-FFF2-40B4-BE49-F238E27FC236}">
                <a16:creationId xmlns:a16="http://schemas.microsoft.com/office/drawing/2014/main" id="{30F9CA28-471C-7A6A-7D96-810D5AC3F0BD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79995" y="6421122"/>
            <a:ext cx="1032010" cy="272211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DC1FB825-5895-D1C6-92B6-796F890CCB65}"/>
              </a:ext>
            </a:extLst>
          </p:cNvPr>
          <p:cNvSpPr txBox="1"/>
          <p:nvPr/>
        </p:nvSpPr>
        <p:spPr>
          <a:xfrm>
            <a:off x="1171170" y="110578"/>
            <a:ext cx="929000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b="1" dirty="0">
                <a:solidFill>
                  <a:srgbClr val="03026F"/>
                </a:solidFill>
                <a:effectLst/>
                <a:latin typeface="Plus Jakarta Sans" pitchFamily="2" charset="77"/>
              </a:rPr>
              <a:t>Target Persona - Basic Demographics</a:t>
            </a:r>
            <a:endParaRPr lang="en-GB" sz="3600" dirty="0">
              <a:solidFill>
                <a:srgbClr val="03026F"/>
              </a:solidFill>
              <a:effectLst/>
              <a:latin typeface="Plus Jakarta Sans" pitchFamily="2" charset="77"/>
            </a:endParaRPr>
          </a:p>
        </p:txBody>
      </p:sp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D8C33060-FBC5-FF96-DC11-C546594793C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03483583"/>
              </p:ext>
            </p:extLst>
          </p:nvPr>
        </p:nvGraphicFramePr>
        <p:xfrm>
          <a:off x="1312186" y="797162"/>
          <a:ext cx="9371682" cy="534673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92271">
                  <a:extLst>
                    <a:ext uri="{9D8B030D-6E8A-4147-A177-3AD203B41FA5}">
                      <a16:colId xmlns:a16="http://schemas.microsoft.com/office/drawing/2014/main" val="410433842"/>
                    </a:ext>
                  </a:extLst>
                </a:gridCol>
                <a:gridCol w="4887686">
                  <a:extLst>
                    <a:ext uri="{9D8B030D-6E8A-4147-A177-3AD203B41FA5}">
                      <a16:colId xmlns:a16="http://schemas.microsoft.com/office/drawing/2014/main" val="2405964215"/>
                    </a:ext>
                  </a:extLst>
                </a:gridCol>
                <a:gridCol w="2791725">
                  <a:extLst>
                    <a:ext uri="{9D8B030D-6E8A-4147-A177-3AD203B41FA5}">
                      <a16:colId xmlns:a16="http://schemas.microsoft.com/office/drawing/2014/main" val="1799616821"/>
                    </a:ext>
                  </a:extLst>
                </a:gridCol>
              </a:tblGrid>
              <a:tr h="387624">
                <a:tc>
                  <a:txBody>
                    <a:bodyPr/>
                    <a:lstStyle/>
                    <a:p>
                      <a:r>
                        <a:rPr lang="en-GB" dirty="0"/>
                        <a:t>Persona</a:t>
                      </a:r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Description</a:t>
                      </a:r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Value</a:t>
                      </a:r>
                    </a:p>
                  </a:txBody>
                  <a:tcPr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99440962"/>
                  </a:ext>
                </a:extLst>
              </a:tr>
              <a:tr h="415414">
                <a:tc>
                  <a:txBody>
                    <a:bodyPr/>
                    <a:lstStyle/>
                    <a:p>
                      <a:r>
                        <a:rPr lang="en-GB" dirty="0"/>
                        <a:t>Name</a:t>
                      </a: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Stephen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48381485"/>
                  </a:ext>
                </a:extLst>
              </a:tr>
              <a:tr h="370114">
                <a:tc>
                  <a:txBody>
                    <a:bodyPr/>
                    <a:lstStyle/>
                    <a:p>
                      <a:r>
                        <a:rPr lang="en-GB" dirty="0"/>
                        <a:t>Age</a:t>
                      </a: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50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33654919"/>
                  </a:ext>
                </a:extLst>
              </a:tr>
              <a:tr h="424543">
                <a:tc>
                  <a:txBody>
                    <a:bodyPr/>
                    <a:lstStyle/>
                    <a:p>
                      <a:r>
                        <a:rPr lang="en-GB" dirty="0"/>
                        <a:t>Income Level</a:t>
                      </a: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&gt;100k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41512556"/>
                  </a:ext>
                </a:extLst>
              </a:tr>
              <a:tr h="348343">
                <a:tc>
                  <a:txBody>
                    <a:bodyPr/>
                    <a:lstStyle/>
                    <a:p>
                      <a:r>
                        <a:rPr lang="en-GB" dirty="0"/>
                        <a:t>Marital Status</a:t>
                      </a: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Married / and or number children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Married / 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07824986"/>
                  </a:ext>
                </a:extLst>
              </a:tr>
              <a:tr h="424543">
                <a:tc>
                  <a:txBody>
                    <a:bodyPr/>
                    <a:lstStyle/>
                    <a:p>
                      <a:r>
                        <a:rPr lang="en-GB" dirty="0"/>
                        <a:t>Personal/</a:t>
                      </a:r>
                    </a:p>
                    <a:p>
                      <a:r>
                        <a:rPr lang="en-GB" dirty="0"/>
                        <a:t>Family Goals</a:t>
                      </a: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A lot of these businesses have started as family businesses and are proud to be part of it – aiming for growth, stability</a:t>
                      </a:r>
                    </a:p>
                    <a:p>
                      <a:r>
                        <a:rPr lang="en-GB" sz="1200" dirty="0"/>
                        <a:t>Might be hoping that children work in the business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Asked for help for kids with IT</a:t>
                      </a:r>
                    </a:p>
                    <a:p>
                      <a:endParaRPr lang="en-GB" sz="1200" dirty="0"/>
                    </a:p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92773681"/>
                  </a:ext>
                </a:extLst>
              </a:tr>
              <a:tr h="424543">
                <a:tc>
                  <a:txBody>
                    <a:bodyPr/>
                    <a:lstStyle/>
                    <a:p>
                      <a:r>
                        <a:rPr lang="en-GB" dirty="0"/>
                        <a:t>Social Media Platforms?</a:t>
                      </a: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Linkedin</a:t>
                      </a:r>
                    </a:p>
                    <a:p>
                      <a:r>
                        <a:rPr lang="en-GB" sz="1200" dirty="0"/>
                        <a:t>Facebook?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6896794"/>
                  </a:ext>
                </a:extLst>
              </a:tr>
              <a:tr h="424543">
                <a:tc>
                  <a:txBody>
                    <a:bodyPr/>
                    <a:lstStyle/>
                    <a:p>
                      <a:r>
                        <a:rPr lang="en-GB" dirty="0"/>
                        <a:t>Hobbies</a:t>
                      </a: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 err="1"/>
                        <a:t>Incl</a:t>
                      </a:r>
                      <a:r>
                        <a:rPr lang="en-GB" sz="1200" dirty="0"/>
                        <a:t> favourite sport/teams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Football</a:t>
                      </a:r>
                    </a:p>
                    <a:p>
                      <a:r>
                        <a:rPr lang="en-GB" sz="1200" dirty="0"/>
                        <a:t>Rugby</a:t>
                      </a:r>
                    </a:p>
                    <a:p>
                      <a:r>
                        <a:rPr lang="en-GB" sz="1200" dirty="0"/>
                        <a:t>Cycling</a:t>
                      </a:r>
                    </a:p>
                    <a:p>
                      <a:r>
                        <a:rPr lang="en-GB" sz="1200" dirty="0"/>
                        <a:t>Golf</a:t>
                      </a:r>
                    </a:p>
                    <a:p>
                      <a:r>
                        <a:rPr lang="en-GB" sz="1200" dirty="0"/>
                        <a:t>Concerts/Gigs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2817040"/>
                  </a:ext>
                </a:extLst>
              </a:tr>
              <a:tr h="424543">
                <a:tc>
                  <a:txBody>
                    <a:bodyPr/>
                    <a:lstStyle/>
                    <a:p>
                      <a:r>
                        <a:rPr lang="en-GB" dirty="0"/>
                        <a:t>Years in Job</a:t>
                      </a: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In Industry, In current position</a:t>
                      </a:r>
                    </a:p>
                    <a:p>
                      <a:r>
                        <a:rPr lang="en-GB" sz="1200" dirty="0"/>
                        <a:t>Onsite may change but head office very loyal – long tenures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Come through the ranks</a:t>
                      </a:r>
                    </a:p>
                    <a:p>
                      <a:r>
                        <a:rPr lang="en-GB" sz="1200" dirty="0"/>
                        <a:t>&gt;20 years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41234964"/>
                  </a:ext>
                </a:extLst>
              </a:tr>
              <a:tr h="424543">
                <a:tc>
                  <a:txBody>
                    <a:bodyPr/>
                    <a:lstStyle/>
                    <a:p>
                      <a:r>
                        <a:rPr lang="en-GB" dirty="0"/>
                        <a:t>Professional Goals</a:t>
                      </a: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What do they want to achieve – promotion? Legacy?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Legacy, sustainability of company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5475873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149385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8B1D380-B764-4ECC-B9F4-56DE89CF1BE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6633CC14-5D71-9976-386C-AB9CD8ABD0CF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18447"/>
          <a:stretch/>
        </p:blipFill>
        <p:spPr>
          <a:xfrm>
            <a:off x="4174160" y="0"/>
            <a:ext cx="8017840" cy="6858000"/>
          </a:xfrm>
          <a:prstGeom prst="rect">
            <a:avLst/>
          </a:prstGeom>
        </p:spPr>
      </p:pic>
      <p:pic>
        <p:nvPicPr>
          <p:cNvPr id="56" name="Picture 55">
            <a:extLst>
              <a:ext uri="{FF2B5EF4-FFF2-40B4-BE49-F238E27FC236}">
                <a16:creationId xmlns:a16="http://schemas.microsoft.com/office/drawing/2014/main" id="{912DC25A-90C8-BCA8-F302-95552C55142D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79995" y="6421122"/>
            <a:ext cx="1032010" cy="272211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F4FB9B3F-796F-CCC2-2A41-A40EFA3CDD68}"/>
              </a:ext>
            </a:extLst>
          </p:cNvPr>
          <p:cNvSpPr txBox="1"/>
          <p:nvPr/>
        </p:nvSpPr>
        <p:spPr>
          <a:xfrm>
            <a:off x="1171169" y="110578"/>
            <a:ext cx="929000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b="1" dirty="0">
                <a:solidFill>
                  <a:srgbClr val="03026F"/>
                </a:solidFill>
                <a:effectLst/>
                <a:latin typeface="Plus Jakarta Sans" pitchFamily="2" charset="77"/>
              </a:rPr>
              <a:t>Target Persona – Professional Info</a:t>
            </a:r>
            <a:endParaRPr lang="en-GB" sz="3600" dirty="0">
              <a:solidFill>
                <a:srgbClr val="03026F"/>
              </a:solidFill>
              <a:effectLst/>
              <a:latin typeface="Plus Jakarta Sans" pitchFamily="2" charset="77"/>
            </a:endParaRPr>
          </a:p>
        </p:txBody>
      </p:sp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A0DB6A75-51A4-7390-05D6-03BED46630D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06637685"/>
              </p:ext>
            </p:extLst>
          </p:nvPr>
        </p:nvGraphicFramePr>
        <p:xfrm>
          <a:off x="1351712" y="867487"/>
          <a:ext cx="10520586" cy="565364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25202">
                  <a:extLst>
                    <a:ext uri="{9D8B030D-6E8A-4147-A177-3AD203B41FA5}">
                      <a16:colId xmlns:a16="http://schemas.microsoft.com/office/drawing/2014/main" val="410433842"/>
                    </a:ext>
                  </a:extLst>
                </a:gridCol>
                <a:gridCol w="3482764">
                  <a:extLst>
                    <a:ext uri="{9D8B030D-6E8A-4147-A177-3AD203B41FA5}">
                      <a16:colId xmlns:a16="http://schemas.microsoft.com/office/drawing/2014/main" val="2405964215"/>
                    </a:ext>
                  </a:extLst>
                </a:gridCol>
                <a:gridCol w="4612620">
                  <a:extLst>
                    <a:ext uri="{9D8B030D-6E8A-4147-A177-3AD203B41FA5}">
                      <a16:colId xmlns:a16="http://schemas.microsoft.com/office/drawing/2014/main" val="1799616821"/>
                    </a:ext>
                  </a:extLst>
                </a:gridCol>
              </a:tblGrid>
              <a:tr h="387624">
                <a:tc>
                  <a:txBody>
                    <a:bodyPr/>
                    <a:lstStyle/>
                    <a:p>
                      <a:r>
                        <a:rPr lang="en-GB" dirty="0"/>
                        <a:t>Persona</a:t>
                      </a:r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Description</a:t>
                      </a:r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Value</a:t>
                      </a:r>
                    </a:p>
                  </a:txBody>
                  <a:tcPr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99440962"/>
                  </a:ext>
                </a:extLst>
              </a:tr>
              <a:tr h="348343">
                <a:tc>
                  <a:txBody>
                    <a:bodyPr/>
                    <a:lstStyle/>
                    <a:p>
                      <a:r>
                        <a:rPr lang="en-GB" dirty="0"/>
                        <a:t>Source for Industry News</a:t>
                      </a: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Not just main contractor – subbies important, e.g. Tough Construction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Local news – new sites going up</a:t>
                      </a:r>
                    </a:p>
                    <a:p>
                      <a:r>
                        <a:rPr lang="en-GB" sz="1200" dirty="0"/>
                        <a:t>Construction NOW</a:t>
                      </a:r>
                    </a:p>
                    <a:p>
                      <a:r>
                        <a:rPr lang="en-GB" sz="1200" dirty="0"/>
                        <a:t>Financial </a:t>
                      </a:r>
                    </a:p>
                    <a:p>
                      <a:r>
                        <a:rPr lang="en-GB" sz="1200" dirty="0"/>
                        <a:t>Design</a:t>
                      </a:r>
                    </a:p>
                    <a:p>
                      <a:r>
                        <a:rPr lang="en-GB" sz="1200" dirty="0"/>
                        <a:t>Engineering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07824986"/>
                  </a:ext>
                </a:extLst>
              </a:tr>
              <a:tr h="424543">
                <a:tc>
                  <a:txBody>
                    <a:bodyPr/>
                    <a:lstStyle/>
                    <a:p>
                      <a:r>
                        <a:rPr lang="en-GB" dirty="0"/>
                        <a:t>Industry Events</a:t>
                      </a: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What events have they attended in last 3 years?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Construction Industry Federation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1913726"/>
                  </a:ext>
                </a:extLst>
              </a:tr>
              <a:tr h="435428">
                <a:tc>
                  <a:txBody>
                    <a:bodyPr/>
                    <a:lstStyle/>
                    <a:p>
                      <a:r>
                        <a:rPr lang="en-GB" dirty="0"/>
                        <a:t>Primary Market</a:t>
                      </a: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Who are their customers?</a:t>
                      </a:r>
                    </a:p>
                    <a:p>
                      <a:r>
                        <a:rPr lang="en-GB" sz="1200" dirty="0"/>
                        <a:t>We need to message for different types of builders, i.e. private v HA v Commercial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/>
                        <a:t>Government / Driven by budget</a:t>
                      </a:r>
                    </a:p>
                    <a:p>
                      <a:r>
                        <a:rPr lang="en-GB" sz="1200" dirty="0"/>
                        <a:t>McTaggart/CCG – LA / 90% Housing Association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44980112"/>
                  </a:ext>
                </a:extLst>
              </a:tr>
              <a:tr h="559937">
                <a:tc>
                  <a:txBody>
                    <a:bodyPr/>
                    <a:lstStyle/>
                    <a:p>
                      <a:r>
                        <a:rPr lang="en-GB" dirty="0"/>
                        <a:t>Industry Challenges</a:t>
                      </a: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Still heavily paperwork based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Dictated by government / budget</a:t>
                      </a:r>
                    </a:p>
                    <a:p>
                      <a:r>
                        <a:rPr lang="en-GB" sz="1200" dirty="0"/>
                        <a:t>Environmental environments when starting build – hidden</a:t>
                      </a:r>
                    </a:p>
                    <a:p>
                      <a:r>
                        <a:rPr lang="en-GB" sz="1200" dirty="0"/>
                        <a:t>Heavily regulated health &amp; Safety</a:t>
                      </a:r>
                    </a:p>
                    <a:p>
                      <a:r>
                        <a:rPr lang="en-GB" sz="1200" dirty="0"/>
                        <a:t>Personnel compliance</a:t>
                      </a:r>
                    </a:p>
                    <a:p>
                      <a:r>
                        <a:rPr lang="en-GB" sz="1200" dirty="0"/>
                        <a:t>Paperwork / audit for regulatory compliance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73724687"/>
                  </a:ext>
                </a:extLst>
              </a:tr>
              <a:tr h="683381">
                <a:tc>
                  <a:txBody>
                    <a:bodyPr/>
                    <a:lstStyle/>
                    <a:p>
                      <a:r>
                        <a:rPr lang="en-GB" dirty="0"/>
                        <a:t>Professional Personal Challenge1</a:t>
                      </a: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Part of Quality submission 80/20 Price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Ageing population in construction, digital skills limited</a:t>
                      </a:r>
                    </a:p>
                    <a:p>
                      <a:r>
                        <a:rPr lang="en-GB" sz="1200" dirty="0"/>
                        <a:t>Resistance to change</a:t>
                      </a:r>
                    </a:p>
                    <a:p>
                      <a:r>
                        <a:rPr lang="en-GB" sz="1200" dirty="0"/>
                        <a:t>Struggling to hire / retain staff</a:t>
                      </a:r>
                    </a:p>
                    <a:p>
                      <a:r>
                        <a:rPr lang="en-GB" sz="1200" dirty="0"/>
                        <a:t>Employee education re H&amp;S, impact of not doing for CEO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861543"/>
                  </a:ext>
                </a:extLst>
              </a:tr>
              <a:tr h="68338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Professional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Personal Challenge2</a:t>
                      </a: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Community Benefit Teams – need to be seen to contributing to HA groups.</a:t>
                      </a:r>
                    </a:p>
                    <a:p>
                      <a:r>
                        <a:rPr lang="en-GB" sz="1200" dirty="0"/>
                        <a:t>Have to show employment for diversity criteria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Availability of materials</a:t>
                      </a:r>
                    </a:p>
                    <a:p>
                      <a:r>
                        <a:rPr lang="en-GB" sz="1200" dirty="0"/>
                        <a:t>Tender process long – lack of clarity to inform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08458646"/>
                  </a:ext>
                </a:extLst>
              </a:tr>
              <a:tr h="68338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Professional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Personal Challenge3</a:t>
                      </a: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Traditional Costing models are changing to ‘design &amp; build’</a:t>
                      </a:r>
                    </a:p>
                    <a:p>
                      <a:r>
                        <a:rPr lang="en-GB" sz="1200" dirty="0"/>
                        <a:t>Risk moving from Client to builder – Fixed Price</a:t>
                      </a:r>
                    </a:p>
                    <a:p>
                      <a:r>
                        <a:rPr lang="en-GB" sz="1200" dirty="0"/>
                        <a:t>Need to extend teams to capability in design to cope with these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9765973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465832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73EC788-0761-498B-1C61-2698A6BE320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5CBE3A73-A761-F60F-BEED-83DFEC7A007F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18447"/>
          <a:stretch/>
        </p:blipFill>
        <p:spPr>
          <a:xfrm>
            <a:off x="4174160" y="0"/>
            <a:ext cx="8017840" cy="6858000"/>
          </a:xfrm>
          <a:prstGeom prst="rect">
            <a:avLst/>
          </a:prstGeom>
        </p:spPr>
      </p:pic>
      <p:pic>
        <p:nvPicPr>
          <p:cNvPr id="56" name="Picture 55">
            <a:extLst>
              <a:ext uri="{FF2B5EF4-FFF2-40B4-BE49-F238E27FC236}">
                <a16:creationId xmlns:a16="http://schemas.microsoft.com/office/drawing/2014/main" id="{403FAC0A-C887-83F3-9547-36E2F886AA23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79995" y="6421122"/>
            <a:ext cx="1032010" cy="272211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EEC4DC6B-57A0-8940-3859-786EFEEBA9EB}"/>
              </a:ext>
            </a:extLst>
          </p:cNvPr>
          <p:cNvSpPr txBox="1"/>
          <p:nvPr/>
        </p:nvSpPr>
        <p:spPr>
          <a:xfrm>
            <a:off x="1171169" y="110578"/>
            <a:ext cx="929000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b="1" dirty="0">
                <a:solidFill>
                  <a:srgbClr val="03026F"/>
                </a:solidFill>
                <a:effectLst/>
                <a:latin typeface="Plus Jakarta Sans" pitchFamily="2" charset="77"/>
              </a:rPr>
              <a:t>Target Persona – Professional Info</a:t>
            </a:r>
            <a:endParaRPr lang="en-GB" sz="3600" dirty="0">
              <a:solidFill>
                <a:srgbClr val="03026F"/>
              </a:solidFill>
              <a:effectLst/>
              <a:latin typeface="Plus Jakarta Sans" pitchFamily="2" charset="77"/>
            </a:endParaRPr>
          </a:p>
        </p:txBody>
      </p:sp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B9B89D28-BD0D-3A5A-3E24-5F572E8AB60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78713633"/>
              </p:ext>
            </p:extLst>
          </p:nvPr>
        </p:nvGraphicFramePr>
        <p:xfrm>
          <a:off x="1333957" y="1097234"/>
          <a:ext cx="9371682" cy="532538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60357">
                  <a:extLst>
                    <a:ext uri="{9D8B030D-6E8A-4147-A177-3AD203B41FA5}">
                      <a16:colId xmlns:a16="http://schemas.microsoft.com/office/drawing/2014/main" val="410433842"/>
                    </a:ext>
                  </a:extLst>
                </a:gridCol>
                <a:gridCol w="3102428">
                  <a:extLst>
                    <a:ext uri="{9D8B030D-6E8A-4147-A177-3AD203B41FA5}">
                      <a16:colId xmlns:a16="http://schemas.microsoft.com/office/drawing/2014/main" val="2405964215"/>
                    </a:ext>
                  </a:extLst>
                </a:gridCol>
                <a:gridCol w="4108897">
                  <a:extLst>
                    <a:ext uri="{9D8B030D-6E8A-4147-A177-3AD203B41FA5}">
                      <a16:colId xmlns:a16="http://schemas.microsoft.com/office/drawing/2014/main" val="1799616821"/>
                    </a:ext>
                  </a:extLst>
                </a:gridCol>
              </a:tblGrid>
              <a:tr h="387624">
                <a:tc>
                  <a:txBody>
                    <a:bodyPr/>
                    <a:lstStyle/>
                    <a:p>
                      <a:r>
                        <a:rPr lang="en-GB" dirty="0"/>
                        <a:t>Persona</a:t>
                      </a:r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Description</a:t>
                      </a:r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Value</a:t>
                      </a:r>
                    </a:p>
                  </a:txBody>
                  <a:tcPr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99440962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GB" dirty="0"/>
                        <a:t>Worst Outcomes</a:t>
                      </a:r>
                    </a:p>
                    <a:p>
                      <a:endParaRPr lang="en-GB" dirty="0"/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What could be the financial consequences?​</a:t>
                      </a:r>
                    </a:p>
                    <a:p>
                      <a:endParaRPr lang="en-GB" sz="1200" dirty="0"/>
                    </a:p>
                    <a:p>
                      <a:r>
                        <a:rPr lang="en-GB" sz="1200" dirty="0"/>
                        <a:t>​What would be the professional consequences?​</a:t>
                      </a:r>
                    </a:p>
                    <a:p>
                      <a:endParaRPr lang="en-GB" sz="1200" dirty="0"/>
                    </a:p>
                    <a:p>
                      <a:r>
                        <a:rPr lang="en-GB" sz="1200" dirty="0"/>
                        <a:t>​What would the personal consequences be?​</a:t>
                      </a:r>
                    </a:p>
                    <a:p>
                      <a:endParaRPr lang="en-GB" sz="1200" dirty="0"/>
                    </a:p>
                    <a:p>
                      <a:r>
                        <a:rPr lang="en-GB" sz="1200" dirty="0"/>
                        <a:t>​What is your customer afraid of?​</a:t>
                      </a:r>
                    </a:p>
                    <a:p>
                      <a:endParaRPr lang="en-GB" sz="1200" dirty="0"/>
                    </a:p>
                    <a:p>
                      <a:r>
                        <a:rPr lang="en-GB" sz="1200" dirty="0"/>
                        <a:t>How would they feel?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Cyber Security</a:t>
                      </a:r>
                    </a:p>
                    <a:p>
                      <a:r>
                        <a:rPr lang="en-GB" sz="1200" dirty="0"/>
                        <a:t>Competitors getting ahead</a:t>
                      </a:r>
                    </a:p>
                    <a:p>
                      <a:r>
                        <a:rPr lang="en-GB" sz="1200" dirty="0"/>
                        <a:t>Losing their Core clients – are they likely to leave</a:t>
                      </a:r>
                    </a:p>
                    <a:p>
                      <a:r>
                        <a:rPr lang="en-GB" sz="1200" dirty="0"/>
                        <a:t>How they are affected by public perception</a:t>
                      </a:r>
                    </a:p>
                    <a:p>
                      <a:r>
                        <a:rPr lang="en-GB" sz="1200" dirty="0"/>
                        <a:t>Losing Reputation in market</a:t>
                      </a:r>
                    </a:p>
                    <a:p>
                      <a:endParaRPr lang="en-GB" sz="1200" dirty="0"/>
                    </a:p>
                    <a:p>
                      <a:r>
                        <a:rPr lang="en-GB" sz="1200" dirty="0"/>
                        <a:t>Feel let their family down</a:t>
                      </a:r>
                    </a:p>
                    <a:p>
                      <a:r>
                        <a:rPr lang="en-GB" sz="1200" dirty="0"/>
                        <a:t>Loyalty of employees hurt</a:t>
                      </a:r>
                    </a:p>
                    <a:p>
                      <a:r>
                        <a:rPr lang="en-GB" sz="1200" dirty="0"/>
                        <a:t>Fierce sense of hands on / Operational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07824986"/>
                  </a:ext>
                </a:extLst>
              </a:tr>
              <a:tr h="424543">
                <a:tc>
                  <a:txBody>
                    <a:bodyPr/>
                    <a:lstStyle/>
                    <a:p>
                      <a:r>
                        <a:rPr lang="en-GB" dirty="0"/>
                        <a:t>Best Outcomes</a:t>
                      </a: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What would the perfect solution look like?​</a:t>
                      </a:r>
                    </a:p>
                    <a:p>
                      <a:endParaRPr lang="en-GB" sz="1200" dirty="0"/>
                    </a:p>
                    <a:p>
                      <a:r>
                        <a:rPr lang="en-GB" sz="1200" dirty="0"/>
                        <a:t>​What is it they really want more than anything else?​</a:t>
                      </a:r>
                    </a:p>
                    <a:p>
                      <a:endParaRPr lang="en-GB" sz="1200" dirty="0"/>
                    </a:p>
                    <a:p>
                      <a:r>
                        <a:rPr lang="en-GB" sz="1200" dirty="0"/>
                        <a:t>​What would they be willing to pay almost anything for?</a:t>
                      </a:r>
                    </a:p>
                    <a:p>
                      <a:endParaRPr lang="en-GB" sz="1200" dirty="0"/>
                    </a:p>
                    <a:p>
                      <a:r>
                        <a:rPr lang="en-GB" sz="1200" dirty="0"/>
                        <a:t>What do they see as VALUE for Now,</a:t>
                      </a:r>
                    </a:p>
                    <a:p>
                      <a:r>
                        <a:rPr lang="en-GB" sz="1200" dirty="0"/>
                        <a:t>VALUE for Future?</a:t>
                      </a:r>
                    </a:p>
                    <a:p>
                      <a:endParaRPr lang="en-GB" sz="1200" dirty="0"/>
                    </a:p>
                    <a:p>
                      <a:endParaRPr lang="en-GB" sz="1200" dirty="0"/>
                    </a:p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Want digital efficiency, incremental changes</a:t>
                      </a:r>
                    </a:p>
                    <a:p>
                      <a:r>
                        <a:rPr lang="en-GB" sz="1200" dirty="0"/>
                        <a:t>Strong brand is important.</a:t>
                      </a:r>
                    </a:p>
                    <a:p>
                      <a:r>
                        <a:rPr lang="en-GB" sz="1200" dirty="0"/>
                        <a:t>Local community as they’re big employer.</a:t>
                      </a:r>
                    </a:p>
                    <a:p>
                      <a:r>
                        <a:rPr lang="en-GB" sz="1200" dirty="0"/>
                        <a:t>Understand that they have to move forward overcome any resistance in business</a:t>
                      </a:r>
                    </a:p>
                    <a:p>
                      <a:endParaRPr lang="en-GB" sz="1200" dirty="0"/>
                    </a:p>
                    <a:p>
                      <a:r>
                        <a:rPr lang="en-GB" sz="1200" dirty="0"/>
                        <a:t>ROI : </a:t>
                      </a:r>
                    </a:p>
                    <a:p>
                      <a:r>
                        <a:rPr lang="en-GB" sz="1200" dirty="0"/>
                        <a:t>Release staff for more valuable activities</a:t>
                      </a:r>
                    </a:p>
                    <a:p>
                      <a:r>
                        <a:rPr lang="en-GB" sz="1200" dirty="0"/>
                        <a:t>Being able to do more with the people they’ve got</a:t>
                      </a:r>
                    </a:p>
                    <a:p>
                      <a:r>
                        <a:rPr lang="en-GB" sz="1200" dirty="0"/>
                        <a:t>Increase profit through efficiencies</a:t>
                      </a:r>
                    </a:p>
                    <a:p>
                      <a:endParaRPr lang="en-GB" sz="1200" dirty="0"/>
                    </a:p>
                    <a:p>
                      <a:r>
                        <a:rPr lang="en-GB" sz="1200" b="1" dirty="0">
                          <a:solidFill>
                            <a:srgbClr val="FF0000"/>
                          </a:solidFill>
                        </a:rPr>
                        <a:t>Service: </a:t>
                      </a:r>
                      <a:r>
                        <a:rPr lang="en-GB" sz="1200" dirty="0"/>
                        <a:t>Digital maturity assessment (1-10 across 5 areas)</a:t>
                      </a:r>
                    </a:p>
                    <a:p>
                      <a:r>
                        <a:rPr lang="en-GB" sz="1200" dirty="0"/>
                        <a:t>Apps/software</a:t>
                      </a:r>
                    </a:p>
                    <a:p>
                      <a:r>
                        <a:rPr lang="en-GB" sz="1200" b="1" dirty="0"/>
                        <a:t>Strategy, Customer, Staff, Operations, Technology</a:t>
                      </a:r>
                    </a:p>
                    <a:p>
                      <a:r>
                        <a:rPr lang="en-GB" sz="1200" dirty="0"/>
                        <a:t>IT risk &amp; resiliency (technology infrastructure, telephony, network)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191372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2856711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743</TotalTime>
  <Words>804</Words>
  <Application>Microsoft Office PowerPoint</Application>
  <PresentationFormat>Widescreen</PresentationFormat>
  <Paragraphs>160</Paragraphs>
  <Slides>5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2" baseType="lpstr">
      <vt:lpstr>Aptos</vt:lpstr>
      <vt:lpstr>Aptos Display</vt:lpstr>
      <vt:lpstr>Arial</vt:lpstr>
      <vt:lpstr>Plus Jakarta Sans</vt:lpstr>
      <vt:lpstr>Plus Jakarta Sans ExtraBold</vt:lpstr>
      <vt:lpstr>Plus Jakarta Sans SemiBold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Edel Madden</dc:creator>
  <cp:lastModifiedBy>Edel Madden</cp:lastModifiedBy>
  <cp:revision>5</cp:revision>
  <dcterms:created xsi:type="dcterms:W3CDTF">2025-01-07T10:08:00Z</dcterms:created>
  <dcterms:modified xsi:type="dcterms:W3CDTF">2025-01-07T22:31:42Z</dcterms:modified>
</cp:coreProperties>
</file>