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handoutMasterIdLst>
    <p:handoutMasterId r:id="rId4"/>
  </p:handoutMasterIdLst>
  <p:sldIdLst>
    <p:sldId id="1990" r:id="rId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56" userDrawn="1">
          <p15:clr>
            <a:srgbClr val="A4A3A4"/>
          </p15:clr>
        </p15:guide>
        <p15:guide id="2" orient="horz" pos="2786" userDrawn="1">
          <p15:clr>
            <a:srgbClr val="A4A3A4"/>
          </p15:clr>
        </p15:guide>
        <p15:guide id="3" orient="horz" pos="141" userDrawn="1">
          <p15:clr>
            <a:srgbClr val="A4A3A4"/>
          </p15:clr>
        </p15:guide>
        <p15:guide id="4" orient="horz" pos="732" userDrawn="1">
          <p15:clr>
            <a:srgbClr val="A4A3A4"/>
          </p15:clr>
        </p15:guide>
        <p15:guide id="5" orient="horz" pos="588" userDrawn="1">
          <p15:clr>
            <a:srgbClr val="A4A3A4"/>
          </p15:clr>
        </p15:guide>
        <p15:guide id="6" pos="1728" userDrawn="1">
          <p15:clr>
            <a:srgbClr val="A4A3A4"/>
          </p15:clr>
        </p15:guide>
        <p15:guide id="7" pos="5472" userDrawn="1">
          <p15:clr>
            <a:srgbClr val="A4A3A4"/>
          </p15:clr>
        </p15:guide>
        <p15:guide id="8" pos="120" userDrawn="1">
          <p15:clr>
            <a:srgbClr val="A4A3A4"/>
          </p15:clr>
        </p15:guide>
        <p15:guide id="9" pos="36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ssie Watts" initials="BW" lastIdx="5" clrIdx="0">
    <p:extLst>
      <p:ext uri="{19B8F6BF-5375-455C-9EA6-DF929625EA0E}">
        <p15:presenceInfo xmlns:p15="http://schemas.microsoft.com/office/powerpoint/2012/main" userId="S::bwatts@vepcg.com::ccf9b934-543e-4e92-89a4-bf3c8b1390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40FF"/>
    <a:srgbClr val="FF671F"/>
    <a:srgbClr val="C23260"/>
    <a:srgbClr val="BCEDFF"/>
    <a:srgbClr val="74489D"/>
    <a:srgbClr val="DFDFDF"/>
    <a:srgbClr val="5DA1A8"/>
    <a:srgbClr val="276298"/>
    <a:srgbClr val="61737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61" autoAdjust="0"/>
    <p:restoredTop sz="94660" autoAdjust="0"/>
  </p:normalViewPr>
  <p:slideViewPr>
    <p:cSldViewPr snapToGrid="0" snapToObjects="1">
      <p:cViewPr varScale="1">
        <p:scale>
          <a:sx n="168" d="100"/>
          <a:sy n="168" d="100"/>
        </p:scale>
        <p:origin x="720" y="16"/>
      </p:cViewPr>
      <p:guideLst>
        <p:guide orient="horz" pos="1356"/>
        <p:guide orient="horz" pos="2786"/>
        <p:guide orient="horz" pos="141"/>
        <p:guide orient="horz" pos="732"/>
        <p:guide orient="horz" pos="588"/>
        <p:guide pos="1728"/>
        <p:guide pos="5472"/>
        <p:guide pos="120"/>
        <p:guide pos="3600"/>
      </p:guideLst>
    </p:cSldViewPr>
  </p:slideViewPr>
  <p:outlineViewPr>
    <p:cViewPr>
      <p:scale>
        <a:sx n="33" d="100"/>
        <a:sy n="33" d="100"/>
      </p:scale>
      <p:origin x="0" y="-10011"/>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9" d="100"/>
          <a:sy n="59" d="100"/>
        </p:scale>
        <p:origin x="3065" y="2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Regula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2EB37A-DA9D-954D-BD63-40BACCCE331F}" type="datetimeFigureOut">
              <a:rPr lang="en-US" smtClean="0">
                <a:latin typeface="Arial Regular"/>
              </a:rPr>
              <a:t>1/28/25</a:t>
            </a:fld>
            <a:endParaRPr lang="en-US" dirty="0">
              <a:latin typeface="Arial Regula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383115E-240B-E14E-A35B-E59BE7FDB1CF}" type="slidenum">
              <a:rPr lang="en-US" smtClean="0">
                <a:latin typeface="Arial Regular"/>
              </a:rPr>
              <a:t>‹#›</a:t>
            </a:fld>
            <a:endParaRPr lang="en-US" dirty="0">
              <a:latin typeface="Arial Regular"/>
            </a:endParaRPr>
          </a:p>
        </p:txBody>
      </p:sp>
      <p:sp>
        <p:nvSpPr>
          <p:cNvPr id="6" name="Footer Placeholder 5">
            <a:extLst>
              <a:ext uri="{FF2B5EF4-FFF2-40B4-BE49-F238E27FC236}">
                <a16:creationId xmlns:a16="http://schemas.microsoft.com/office/drawing/2014/main" id="{B44A4CE9-DDF8-455F-AB64-23501FA75CD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351894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DA6FCD9-764F-7044-871D-2B2B9029E8A0}" type="datetimeFigureOut">
              <a:rPr lang="en-US" smtClean="0"/>
              <a:pPr/>
              <a:t>1/28/25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687E9EE6-4D8A-294D-9342-4BAF3EF758F4}" type="slidenum">
              <a:rPr lang="en-US" smtClean="0"/>
              <a:pPr/>
              <a:t>‹#›</a:t>
            </a:fld>
            <a:endParaRPr lang="en-US" dirty="0"/>
          </a:p>
        </p:txBody>
      </p:sp>
    </p:spTree>
    <p:extLst>
      <p:ext uri="{BB962C8B-B14F-4D97-AF65-F5344CB8AC3E}">
        <p14:creationId xmlns:p14="http://schemas.microsoft.com/office/powerpoint/2010/main" val="233378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7E9EE6-4D8A-294D-9342-4BAF3EF758F4}" type="slidenum">
              <a:rPr lang="en-US" smtClean="0"/>
              <a:pPr/>
              <a:t>1</a:t>
            </a:fld>
            <a:endParaRPr lang="en-US" dirty="0"/>
          </a:p>
        </p:txBody>
      </p:sp>
    </p:spTree>
    <p:extLst>
      <p:ext uri="{BB962C8B-B14F-4D97-AF65-F5344CB8AC3E}">
        <p14:creationId xmlns:p14="http://schemas.microsoft.com/office/powerpoint/2010/main" val="2143216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Cover Slide Minimal">
    <p:spTree>
      <p:nvGrpSpPr>
        <p:cNvPr id="1" name=""/>
        <p:cNvGrpSpPr/>
        <p:nvPr/>
      </p:nvGrpSpPr>
      <p:grpSpPr>
        <a:xfrm>
          <a:off x="0" y="0"/>
          <a:ext cx="0" cy="0"/>
          <a:chOff x="0" y="0"/>
          <a:chExt cx="0" cy="0"/>
        </a:xfrm>
      </p:grpSpPr>
      <p:sp>
        <p:nvSpPr>
          <p:cNvPr id="21" name="Shape 124">
            <a:extLst>
              <a:ext uri="{FF2B5EF4-FFF2-40B4-BE49-F238E27FC236}">
                <a16:creationId xmlns:a16="http://schemas.microsoft.com/office/drawing/2014/main" id="{5B0D9112-0C1B-3D43-BE9E-83B487FFD0F2}"/>
              </a:ext>
            </a:extLst>
          </p:cNvPr>
          <p:cNvSpPr/>
          <p:nvPr userDrawn="1"/>
        </p:nvSpPr>
        <p:spPr>
          <a:xfrm flipH="1">
            <a:off x="-14018" y="-27447"/>
            <a:ext cx="6260813" cy="5180530"/>
          </a:xfrm>
          <a:custGeom>
            <a:avLst/>
            <a:gdLst>
              <a:gd name="connsiteX0" fmla="*/ 7145 w 21600"/>
              <a:gd name="connsiteY0" fmla="*/ 39 h 21537"/>
              <a:gd name="connsiteX1" fmla="*/ 0 w 21600"/>
              <a:gd name="connsiteY1" fmla="*/ 21537 h 21537"/>
              <a:gd name="connsiteX2" fmla="*/ 21566 w 21600"/>
              <a:gd name="connsiteY2" fmla="*/ 21537 h 21537"/>
              <a:gd name="connsiteX3" fmla="*/ 21600 w 21600"/>
              <a:gd name="connsiteY3" fmla="*/ 0 h 21537"/>
              <a:gd name="connsiteX4" fmla="*/ 7145 w 21600"/>
              <a:gd name="connsiteY4" fmla="*/ 39 h 21537"/>
              <a:gd name="connsiteX0" fmla="*/ 7283 w 21738"/>
              <a:gd name="connsiteY0" fmla="*/ 39 h 21537"/>
              <a:gd name="connsiteX1" fmla="*/ 0 w 21738"/>
              <a:gd name="connsiteY1" fmla="*/ 21537 h 21537"/>
              <a:gd name="connsiteX2" fmla="*/ 21704 w 21738"/>
              <a:gd name="connsiteY2" fmla="*/ 21537 h 21537"/>
              <a:gd name="connsiteX3" fmla="*/ 21738 w 21738"/>
              <a:gd name="connsiteY3" fmla="*/ 0 h 21537"/>
              <a:gd name="connsiteX4" fmla="*/ 7283 w 21738"/>
              <a:gd name="connsiteY4" fmla="*/ 39 h 21537"/>
              <a:gd name="connsiteX0" fmla="*/ 6766 w 21738"/>
              <a:gd name="connsiteY0" fmla="*/ 39 h 21537"/>
              <a:gd name="connsiteX1" fmla="*/ 0 w 21738"/>
              <a:gd name="connsiteY1" fmla="*/ 21537 h 21537"/>
              <a:gd name="connsiteX2" fmla="*/ 21704 w 21738"/>
              <a:gd name="connsiteY2" fmla="*/ 21537 h 21537"/>
              <a:gd name="connsiteX3" fmla="*/ 21738 w 21738"/>
              <a:gd name="connsiteY3" fmla="*/ 0 h 21537"/>
              <a:gd name="connsiteX4" fmla="*/ 6766 w 21738"/>
              <a:gd name="connsiteY4" fmla="*/ 39 h 21537"/>
              <a:gd name="connsiteX0" fmla="*/ 5694 w 20666"/>
              <a:gd name="connsiteY0" fmla="*/ 39 h 21537"/>
              <a:gd name="connsiteX1" fmla="*/ 0 w 20666"/>
              <a:gd name="connsiteY1" fmla="*/ 21537 h 21537"/>
              <a:gd name="connsiteX2" fmla="*/ 20632 w 20666"/>
              <a:gd name="connsiteY2" fmla="*/ 21537 h 21537"/>
              <a:gd name="connsiteX3" fmla="*/ 20666 w 20666"/>
              <a:gd name="connsiteY3" fmla="*/ 0 h 21537"/>
              <a:gd name="connsiteX4" fmla="*/ 5694 w 20666"/>
              <a:gd name="connsiteY4" fmla="*/ 39 h 21537"/>
              <a:gd name="connsiteX0" fmla="*/ 6776 w 21748"/>
              <a:gd name="connsiteY0" fmla="*/ 39 h 21537"/>
              <a:gd name="connsiteX1" fmla="*/ 0 w 21748"/>
              <a:gd name="connsiteY1" fmla="*/ 21524 h 21537"/>
              <a:gd name="connsiteX2" fmla="*/ 21714 w 21748"/>
              <a:gd name="connsiteY2" fmla="*/ 21537 h 21537"/>
              <a:gd name="connsiteX3" fmla="*/ 21748 w 21748"/>
              <a:gd name="connsiteY3" fmla="*/ 0 h 21537"/>
              <a:gd name="connsiteX4" fmla="*/ 6776 w 21748"/>
              <a:gd name="connsiteY4" fmla="*/ 39 h 21537"/>
              <a:gd name="connsiteX0" fmla="*/ 7187 w 21748"/>
              <a:gd name="connsiteY0" fmla="*/ 142 h 21537"/>
              <a:gd name="connsiteX1" fmla="*/ 0 w 21748"/>
              <a:gd name="connsiteY1" fmla="*/ 21524 h 21537"/>
              <a:gd name="connsiteX2" fmla="*/ 21714 w 21748"/>
              <a:gd name="connsiteY2" fmla="*/ 21537 h 21537"/>
              <a:gd name="connsiteX3" fmla="*/ 21748 w 21748"/>
              <a:gd name="connsiteY3" fmla="*/ 0 h 21537"/>
              <a:gd name="connsiteX4" fmla="*/ 7187 w 21748"/>
              <a:gd name="connsiteY4" fmla="*/ 142 h 21537"/>
              <a:gd name="connsiteX0" fmla="*/ 6765 w 21748"/>
              <a:gd name="connsiteY0" fmla="*/ 65 h 21537"/>
              <a:gd name="connsiteX1" fmla="*/ 0 w 21748"/>
              <a:gd name="connsiteY1" fmla="*/ 21524 h 21537"/>
              <a:gd name="connsiteX2" fmla="*/ 21714 w 21748"/>
              <a:gd name="connsiteY2" fmla="*/ 21537 h 21537"/>
              <a:gd name="connsiteX3" fmla="*/ 21748 w 21748"/>
              <a:gd name="connsiteY3" fmla="*/ 0 h 21537"/>
              <a:gd name="connsiteX4" fmla="*/ 6765 w 21748"/>
              <a:gd name="connsiteY4" fmla="*/ 65 h 21537"/>
              <a:gd name="connsiteX0" fmla="*/ 7301 w 21748"/>
              <a:gd name="connsiteY0" fmla="*/ 65 h 21537"/>
              <a:gd name="connsiteX1" fmla="*/ 0 w 21748"/>
              <a:gd name="connsiteY1" fmla="*/ 21524 h 21537"/>
              <a:gd name="connsiteX2" fmla="*/ 21714 w 21748"/>
              <a:gd name="connsiteY2" fmla="*/ 21537 h 21537"/>
              <a:gd name="connsiteX3" fmla="*/ 21748 w 21748"/>
              <a:gd name="connsiteY3" fmla="*/ 0 h 21537"/>
              <a:gd name="connsiteX4" fmla="*/ 7301 w 21748"/>
              <a:gd name="connsiteY4" fmla="*/ 65 h 21537"/>
              <a:gd name="connsiteX0" fmla="*/ 7122 w 21569"/>
              <a:gd name="connsiteY0" fmla="*/ 65 h 21577"/>
              <a:gd name="connsiteX1" fmla="*/ 0 w 21569"/>
              <a:gd name="connsiteY1" fmla="*/ 21577 h 21577"/>
              <a:gd name="connsiteX2" fmla="*/ 21535 w 21569"/>
              <a:gd name="connsiteY2" fmla="*/ 21537 h 21577"/>
              <a:gd name="connsiteX3" fmla="*/ 21569 w 21569"/>
              <a:gd name="connsiteY3" fmla="*/ 0 h 21577"/>
              <a:gd name="connsiteX4" fmla="*/ 7122 w 21569"/>
              <a:gd name="connsiteY4" fmla="*/ 65 h 21577"/>
              <a:gd name="connsiteX0" fmla="*/ 7345 w 21792"/>
              <a:gd name="connsiteY0" fmla="*/ 65 h 21577"/>
              <a:gd name="connsiteX1" fmla="*/ 0 w 21792"/>
              <a:gd name="connsiteY1" fmla="*/ 21577 h 21577"/>
              <a:gd name="connsiteX2" fmla="*/ 21758 w 21792"/>
              <a:gd name="connsiteY2" fmla="*/ 21537 h 21577"/>
              <a:gd name="connsiteX3" fmla="*/ 21792 w 21792"/>
              <a:gd name="connsiteY3" fmla="*/ 0 h 21577"/>
              <a:gd name="connsiteX4" fmla="*/ 7345 w 21792"/>
              <a:gd name="connsiteY4" fmla="*/ 65 h 21577"/>
              <a:gd name="connsiteX0" fmla="*/ 7345 w 21792"/>
              <a:gd name="connsiteY0" fmla="*/ 0 h 21629"/>
              <a:gd name="connsiteX1" fmla="*/ 0 w 21792"/>
              <a:gd name="connsiteY1" fmla="*/ 21629 h 21629"/>
              <a:gd name="connsiteX2" fmla="*/ 21758 w 21792"/>
              <a:gd name="connsiteY2" fmla="*/ 21589 h 21629"/>
              <a:gd name="connsiteX3" fmla="*/ 21792 w 21792"/>
              <a:gd name="connsiteY3" fmla="*/ 52 h 21629"/>
              <a:gd name="connsiteX4" fmla="*/ 7345 w 21792"/>
              <a:gd name="connsiteY4" fmla="*/ 0 h 21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92" h="21629" extrusionOk="0">
                <a:moveTo>
                  <a:pt x="7345" y="0"/>
                </a:moveTo>
                <a:lnTo>
                  <a:pt x="0" y="21629"/>
                </a:lnTo>
                <a:lnTo>
                  <a:pt x="21758" y="21589"/>
                </a:lnTo>
                <a:cubicBezTo>
                  <a:pt x="21769" y="14410"/>
                  <a:pt x="21781" y="7231"/>
                  <a:pt x="21792" y="52"/>
                </a:cubicBezTo>
                <a:lnTo>
                  <a:pt x="7345" y="0"/>
                </a:lnTo>
                <a:close/>
              </a:path>
            </a:pathLst>
          </a:custGeom>
          <a:gradFill flip="none" rotWithShape="1">
            <a:gsLst>
              <a:gs pos="0">
                <a:srgbClr val="121A32"/>
              </a:gs>
              <a:gs pos="100000">
                <a:srgbClr val="1F2946"/>
              </a:gs>
            </a:gsLst>
            <a:lin ang="8100000" scaled="1"/>
            <a:tileRect/>
          </a:gradFill>
          <a:ln w="12700" cap="flat">
            <a:noFill/>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defTabSz="437540" fontAlgn="auto">
              <a:spcBef>
                <a:spcPts val="0"/>
              </a:spcBef>
              <a:spcAft>
                <a:spcPts val="0"/>
              </a:spcAft>
              <a:defRPr sz="3200">
                <a:solidFill>
                  <a:srgbClr val="FFFFFF"/>
                </a:solidFill>
              </a:defRPr>
            </a:pPr>
            <a:endParaRPr sz="2347">
              <a:solidFill>
                <a:srgbClr val="FFFFFF"/>
              </a:solidFill>
              <a:latin typeface="Arial"/>
              <a:cs typeface=""/>
            </a:endParaRPr>
          </a:p>
        </p:txBody>
      </p:sp>
      <p:cxnSp>
        <p:nvCxnSpPr>
          <p:cNvPr id="33" name="Straight Connector 32"/>
          <p:cNvCxnSpPr/>
          <p:nvPr userDrawn="1"/>
        </p:nvCxnSpPr>
        <p:spPr>
          <a:xfrm flipH="1">
            <a:off x="6791438" y="-14992"/>
            <a:ext cx="1930037" cy="5158494"/>
          </a:xfrm>
          <a:prstGeom prst="line">
            <a:avLst/>
          </a:prstGeom>
          <a:ln w="9525">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flipH="1">
            <a:off x="7128725" y="-14992"/>
            <a:ext cx="1930037" cy="5158494"/>
          </a:xfrm>
          <a:prstGeom prst="line">
            <a:avLst/>
          </a:prstGeom>
          <a:ln w="9525">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flipH="1">
            <a:off x="7470911" y="-14992"/>
            <a:ext cx="1930037" cy="5158494"/>
          </a:xfrm>
          <a:prstGeom prst="line">
            <a:avLst/>
          </a:prstGeom>
          <a:ln w="9525">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7" name="Subtitle 2"/>
          <p:cNvSpPr>
            <a:spLocks noGrp="1"/>
          </p:cNvSpPr>
          <p:nvPr>
            <p:ph type="subTitle" idx="1" hasCustomPrompt="1"/>
          </p:nvPr>
        </p:nvSpPr>
        <p:spPr>
          <a:xfrm>
            <a:off x="483416" y="4231606"/>
            <a:ext cx="4459125" cy="255551"/>
          </a:xfrm>
        </p:spPr>
        <p:txBody>
          <a:bodyPr>
            <a:noAutofit/>
          </a:bodyPr>
          <a:lstStyle>
            <a:lvl1pPr marL="0" indent="0" algn="l">
              <a:buNone/>
              <a:defRPr sz="1600" baseline="0">
                <a:solidFill>
                  <a:schemeClr val="accent5">
                    <a:lumMod val="20000"/>
                    <a:lumOff val="80000"/>
                  </a:schemeClr>
                </a:solidFill>
                <a:latin typeface="+mn-lt"/>
                <a:ea typeface="GothamBold" charset="0"/>
                <a:cs typeface="GothamBold" charset="0"/>
              </a:defRPr>
            </a:lvl1pPr>
            <a:lvl2pPr marL="335432" indent="0" algn="ctr">
              <a:buNone/>
              <a:defRPr sz="1466"/>
            </a:lvl2pPr>
            <a:lvl3pPr marL="670861" indent="0" algn="ctr">
              <a:buNone/>
              <a:defRPr sz="1321"/>
            </a:lvl3pPr>
            <a:lvl4pPr marL="1006294" indent="0" algn="ctr">
              <a:buNone/>
              <a:defRPr sz="1174"/>
            </a:lvl4pPr>
            <a:lvl5pPr marL="1341725" indent="0" algn="ctr">
              <a:buNone/>
              <a:defRPr sz="1174"/>
            </a:lvl5pPr>
            <a:lvl6pPr marL="1677155" indent="0" algn="ctr">
              <a:buNone/>
              <a:defRPr sz="1174"/>
            </a:lvl6pPr>
            <a:lvl7pPr marL="2012586" indent="0" algn="ctr">
              <a:buNone/>
              <a:defRPr sz="1174"/>
            </a:lvl7pPr>
            <a:lvl8pPr marL="2348018" indent="0" algn="ctr">
              <a:buNone/>
              <a:defRPr sz="1174"/>
            </a:lvl8pPr>
            <a:lvl9pPr marL="2683450" indent="0" algn="ctr">
              <a:buNone/>
              <a:defRPr sz="1174"/>
            </a:lvl9pPr>
          </a:lstStyle>
          <a:p>
            <a:r>
              <a:rPr lang="en-US" dirty="0"/>
              <a:t>TITLE / DATE HERE ARIAL 16</a:t>
            </a:r>
          </a:p>
        </p:txBody>
      </p:sp>
      <p:sp>
        <p:nvSpPr>
          <p:cNvPr id="39" name="Shape 122"/>
          <p:cNvSpPr/>
          <p:nvPr userDrawn="1"/>
        </p:nvSpPr>
        <p:spPr>
          <a:xfrm>
            <a:off x="6180244" y="-114712"/>
            <a:ext cx="3524837" cy="5258214"/>
          </a:xfrm>
          <a:custGeom>
            <a:avLst/>
            <a:gdLst/>
            <a:ahLst/>
            <a:cxnLst>
              <a:cxn ang="0">
                <a:pos x="wd2" y="hd2"/>
              </a:cxn>
              <a:cxn ang="5400000">
                <a:pos x="wd2" y="hd2"/>
              </a:cxn>
              <a:cxn ang="10800000">
                <a:pos x="wd2" y="hd2"/>
              </a:cxn>
              <a:cxn ang="16200000">
                <a:pos x="wd2" y="hd2"/>
              </a:cxn>
            </a:cxnLst>
            <a:rect l="0" t="0" r="r" b="b"/>
            <a:pathLst>
              <a:path w="21600" h="21600" extrusionOk="0">
                <a:moveTo>
                  <a:pt x="11562" y="25"/>
                </a:moveTo>
                <a:lnTo>
                  <a:pt x="0" y="21570"/>
                </a:lnTo>
                <a:lnTo>
                  <a:pt x="9608" y="21600"/>
                </a:lnTo>
                <a:lnTo>
                  <a:pt x="21600" y="0"/>
                </a:lnTo>
                <a:lnTo>
                  <a:pt x="11562" y="25"/>
                </a:lnTo>
                <a:close/>
              </a:path>
            </a:pathLst>
          </a:custGeom>
          <a:solidFill>
            <a:srgbClr val="162747"/>
          </a:solidFill>
          <a:ln w="12700">
            <a:miter lim="400000"/>
          </a:ln>
          <a:effectLst/>
        </p:spPr>
        <p:txBody>
          <a:bodyPr lIns="37272" tIns="37272" rIns="37272" bIns="37272" anchor="ctr"/>
          <a:lstStyle/>
          <a:p>
            <a:pPr defTabSz="437540" fontAlgn="auto">
              <a:spcBef>
                <a:spcPts val="0"/>
              </a:spcBef>
              <a:spcAft>
                <a:spcPts val="0"/>
              </a:spcAft>
              <a:defRPr sz="3200">
                <a:solidFill>
                  <a:srgbClr val="FFFFFF"/>
                </a:solidFill>
              </a:defRPr>
            </a:pPr>
            <a:endParaRPr sz="2347" dirty="0">
              <a:solidFill>
                <a:srgbClr val="FFFFFF"/>
              </a:solidFill>
              <a:latin typeface="Arial"/>
              <a:cs typeface=""/>
            </a:endParaRPr>
          </a:p>
        </p:txBody>
      </p:sp>
      <p:sp>
        <p:nvSpPr>
          <p:cNvPr id="43" name="TextBox 42"/>
          <p:cNvSpPr txBox="1"/>
          <p:nvPr userDrawn="1"/>
        </p:nvSpPr>
        <p:spPr>
          <a:xfrm>
            <a:off x="483416" y="4730051"/>
            <a:ext cx="2570922" cy="331194"/>
          </a:xfrm>
          <a:prstGeom prst="rect">
            <a:avLst/>
          </a:prstGeom>
        </p:spPr>
        <p:txBody>
          <a:bodyPr vert="horz" lIns="89452" tIns="44726" rIns="89452" bIns="44726" rtlCol="0">
            <a:normAutofit/>
          </a:bodyPr>
          <a:lstStyle>
            <a:lvl1pPr marR="0" lvl="0" indent="0" fontAlgn="auto">
              <a:lnSpc>
                <a:spcPct val="100000"/>
              </a:lnSpc>
              <a:spcBef>
                <a:spcPts val="600"/>
              </a:spcBef>
              <a:spcAft>
                <a:spcPts val="600"/>
              </a:spcAft>
              <a:buClrTx/>
              <a:buSzPct val="90000"/>
              <a:buFont typeface="Wingdings" panose="05000000000000000000" pitchFamily="2" charset="2"/>
              <a:buNone/>
              <a:tabLst/>
              <a:defRPr sz="1600" baseline="0">
                <a:solidFill>
                  <a:srgbClr val="808080"/>
                </a:solidFill>
                <a:cs typeface="Arial"/>
              </a:defRPr>
            </a:lvl1pPr>
            <a:lvl2pPr marL="690563" marR="0" indent="-233363" fontAlgn="auto">
              <a:lnSpc>
                <a:spcPct val="100000"/>
              </a:lnSpc>
              <a:spcBef>
                <a:spcPts val="600"/>
              </a:spcBef>
              <a:spcAft>
                <a:spcPts val="600"/>
              </a:spcAft>
              <a:buClrTx/>
              <a:buSzPct val="90000"/>
              <a:buFont typeface="Arial" panose="020B0604020202020204" pitchFamily="34" charset="0"/>
              <a:buChar char="­"/>
              <a:tabLst/>
              <a:defRPr sz="1400" baseline="0">
                <a:cs typeface="Arial"/>
              </a:defRPr>
            </a:lvl2pPr>
            <a:lvl3pPr marL="1031875" marR="0" indent="-169863" fontAlgn="auto">
              <a:lnSpc>
                <a:spcPct val="100000"/>
              </a:lnSpc>
              <a:spcBef>
                <a:spcPts val="600"/>
              </a:spcBef>
              <a:spcAft>
                <a:spcPts val="600"/>
              </a:spcAft>
              <a:buClrTx/>
              <a:buSzPct val="90000"/>
              <a:buFont typeface="Arial" panose="020B0604020202020204" pitchFamily="34" charset="0"/>
              <a:buChar char="•"/>
              <a:tabLst/>
              <a:defRPr sz="1400" baseline="0">
                <a:cs typeface="Arial"/>
              </a:defRPr>
            </a:lvl3pPr>
            <a:lvl4pPr marL="1489075" marR="0" indent="-234950" fontAlgn="auto">
              <a:lnSpc>
                <a:spcPct val="100000"/>
              </a:lnSpc>
              <a:spcBef>
                <a:spcPts val="600"/>
              </a:spcBef>
              <a:spcAft>
                <a:spcPts val="600"/>
              </a:spcAft>
              <a:buClrTx/>
              <a:buSzPct val="90000"/>
              <a:buFont typeface="Wingdings" panose="05000000000000000000" pitchFamily="2" charset="2"/>
              <a:buChar char="ü"/>
              <a:tabLst/>
              <a:defRPr sz="1400" baseline="0">
                <a:cs typeface="Arial"/>
              </a:defRPr>
            </a:lvl4pPr>
            <a:lvl5pPr marL="274320" indent="-118872">
              <a:spcBef>
                <a:spcPct val="20000"/>
              </a:spcBef>
              <a:buSzPct val="90000"/>
              <a:buFont typeface="Lucida Grande"/>
              <a:buChar char="-"/>
              <a:defRPr sz="1400">
                <a:cs typeface="Aria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lvl="0"/>
            <a:r>
              <a:rPr lang="en-US" sz="1028" dirty="0">
                <a:solidFill>
                  <a:schemeClr val="bg1"/>
                </a:solidFill>
              </a:rPr>
              <a:t>CONFIDENTIAL &amp; PROPRIETARY</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416" y="2158846"/>
            <a:ext cx="3082497" cy="766019"/>
          </a:xfrm>
          <a:prstGeom prst="rect">
            <a:avLst/>
          </a:prstGeom>
        </p:spPr>
      </p:pic>
      <p:cxnSp>
        <p:nvCxnSpPr>
          <p:cNvPr id="17" name="Straight Connector 16">
            <a:extLst>
              <a:ext uri="{FF2B5EF4-FFF2-40B4-BE49-F238E27FC236}">
                <a16:creationId xmlns:a16="http://schemas.microsoft.com/office/drawing/2014/main" id="{D7D591C9-49E0-C449-97DE-97C4145A6F23}"/>
              </a:ext>
            </a:extLst>
          </p:cNvPr>
          <p:cNvCxnSpPr>
            <a:cxnSpLocks/>
          </p:cNvCxnSpPr>
          <p:nvPr userDrawn="1"/>
        </p:nvCxnSpPr>
        <p:spPr>
          <a:xfrm>
            <a:off x="3397189" y="4215"/>
            <a:ext cx="2040435" cy="5139287"/>
          </a:xfrm>
          <a:prstGeom prst="line">
            <a:avLst/>
          </a:prstGeom>
          <a:ln w="9525">
            <a:solidFill>
              <a:schemeClr val="accent1">
                <a:alpha val="34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DB042BA-0024-E84F-AEE3-2E675CD3AB63}"/>
              </a:ext>
            </a:extLst>
          </p:cNvPr>
          <p:cNvCxnSpPr>
            <a:cxnSpLocks/>
          </p:cNvCxnSpPr>
          <p:nvPr userDrawn="1"/>
        </p:nvCxnSpPr>
        <p:spPr>
          <a:xfrm>
            <a:off x="2704204" y="4215"/>
            <a:ext cx="2040435" cy="5139287"/>
          </a:xfrm>
          <a:prstGeom prst="line">
            <a:avLst/>
          </a:prstGeom>
          <a:ln w="9525">
            <a:solidFill>
              <a:schemeClr val="accent1">
                <a:alpha val="34000"/>
              </a:schemeClr>
            </a:solidFill>
          </a:ln>
        </p:spPr>
        <p:style>
          <a:lnRef idx="1">
            <a:schemeClr val="accent1"/>
          </a:lnRef>
          <a:fillRef idx="0">
            <a:schemeClr val="accent1"/>
          </a:fillRef>
          <a:effectRef idx="0">
            <a:schemeClr val="accent1"/>
          </a:effectRef>
          <a:fontRef idx="minor">
            <a:schemeClr val="tx1"/>
          </a:fontRef>
        </p:style>
      </p:cxnSp>
      <p:sp>
        <p:nvSpPr>
          <p:cNvPr id="23" name="Shape 123">
            <a:extLst>
              <a:ext uri="{FF2B5EF4-FFF2-40B4-BE49-F238E27FC236}">
                <a16:creationId xmlns:a16="http://schemas.microsoft.com/office/drawing/2014/main" id="{53CF7278-68C4-6B4F-BFE1-E5ACDF28501E}"/>
              </a:ext>
            </a:extLst>
          </p:cNvPr>
          <p:cNvSpPr/>
          <p:nvPr userDrawn="1"/>
        </p:nvSpPr>
        <p:spPr>
          <a:xfrm flipH="1">
            <a:off x="4075535" y="-117567"/>
            <a:ext cx="3526751" cy="5261069"/>
          </a:xfrm>
          <a:custGeom>
            <a:avLst/>
            <a:gdLst/>
            <a:ahLst/>
            <a:cxnLst>
              <a:cxn ang="0">
                <a:pos x="wd2" y="hd2"/>
              </a:cxn>
              <a:cxn ang="5400000">
                <a:pos x="wd2" y="hd2"/>
              </a:cxn>
              <a:cxn ang="10800000">
                <a:pos x="wd2" y="hd2"/>
              </a:cxn>
              <a:cxn ang="16200000">
                <a:pos x="wd2" y="hd2"/>
              </a:cxn>
            </a:cxnLst>
            <a:rect l="0" t="0" r="r" b="b"/>
            <a:pathLst>
              <a:path w="21600" h="21600" extrusionOk="0">
                <a:moveTo>
                  <a:pt x="11562" y="25"/>
                </a:moveTo>
                <a:lnTo>
                  <a:pt x="0" y="21570"/>
                </a:lnTo>
                <a:lnTo>
                  <a:pt x="8771" y="21600"/>
                </a:lnTo>
                <a:lnTo>
                  <a:pt x="21600" y="0"/>
                </a:lnTo>
                <a:lnTo>
                  <a:pt x="11562" y="25"/>
                </a:lnTo>
                <a:close/>
              </a:path>
            </a:pathLst>
          </a:custGeom>
          <a:solidFill>
            <a:srgbClr val="304B80"/>
          </a:solidFill>
          <a:ln w="12700" cap="flat">
            <a:noFill/>
            <a:miter lim="400000"/>
          </a:ln>
          <a:effectLst/>
        </p:spPr>
        <p:txBody>
          <a:bodyPr wrap="square" lIns="37272" tIns="37272" rIns="37272" bIns="37272" numCol="1" anchor="ctr">
            <a:noAutofit/>
          </a:bodyPr>
          <a:lstStyle/>
          <a:p>
            <a:pPr defTabSz="437540">
              <a:defRPr sz="3200">
                <a:solidFill>
                  <a:srgbClr val="FFFFFF"/>
                </a:solidFill>
              </a:defRPr>
            </a:pPr>
            <a:r>
              <a:rPr lang="en-US" sz="2347" dirty="0">
                <a:solidFill>
                  <a:srgbClr val="FFFFFF"/>
                </a:solidFill>
              </a:rPr>
              <a:t>  </a:t>
            </a:r>
            <a:endParaRPr sz="2347" dirty="0">
              <a:solidFill>
                <a:srgbClr val="FFFFFF"/>
              </a:solidFill>
            </a:endParaRPr>
          </a:p>
        </p:txBody>
      </p:sp>
      <p:sp>
        <p:nvSpPr>
          <p:cNvPr id="24" name="Shape 127">
            <a:extLst>
              <a:ext uri="{FF2B5EF4-FFF2-40B4-BE49-F238E27FC236}">
                <a16:creationId xmlns:a16="http://schemas.microsoft.com/office/drawing/2014/main" id="{A12C9521-0B03-2B4F-BC51-B0D5C9F564D0}"/>
              </a:ext>
            </a:extLst>
          </p:cNvPr>
          <p:cNvSpPr/>
          <p:nvPr userDrawn="1"/>
        </p:nvSpPr>
        <p:spPr>
          <a:xfrm>
            <a:off x="6159302" y="3144136"/>
            <a:ext cx="1458418" cy="2022331"/>
          </a:xfrm>
          <a:custGeom>
            <a:avLst/>
            <a:gdLst>
              <a:gd name="connsiteX0" fmla="*/ 9718 w 20503"/>
              <a:gd name="connsiteY0" fmla="*/ 0 h 21600"/>
              <a:gd name="connsiteX1" fmla="*/ 0 w 20503"/>
              <a:gd name="connsiteY1" fmla="*/ 19539 h 21600"/>
              <a:gd name="connsiteX2" fmla="*/ 20503 w 20503"/>
              <a:gd name="connsiteY2" fmla="*/ 21600 h 21600"/>
              <a:gd name="connsiteX3" fmla="*/ 9718 w 20503"/>
              <a:gd name="connsiteY3" fmla="*/ 0 h 21600"/>
              <a:gd name="connsiteX0" fmla="*/ 9718 w 19680"/>
              <a:gd name="connsiteY0" fmla="*/ 0 h 19539"/>
              <a:gd name="connsiteX1" fmla="*/ 0 w 19680"/>
              <a:gd name="connsiteY1" fmla="*/ 19539 h 19539"/>
              <a:gd name="connsiteX2" fmla="*/ 19680 w 19680"/>
              <a:gd name="connsiteY2" fmla="*/ 19440 h 19539"/>
              <a:gd name="connsiteX3" fmla="*/ 9718 w 19680"/>
              <a:gd name="connsiteY3" fmla="*/ 0 h 19539"/>
            </a:gdLst>
            <a:ahLst/>
            <a:cxnLst>
              <a:cxn ang="0">
                <a:pos x="connsiteX0" y="connsiteY0"/>
              </a:cxn>
              <a:cxn ang="0">
                <a:pos x="connsiteX1" y="connsiteY1"/>
              </a:cxn>
              <a:cxn ang="0">
                <a:pos x="connsiteX2" y="connsiteY2"/>
              </a:cxn>
              <a:cxn ang="0">
                <a:pos x="connsiteX3" y="connsiteY3"/>
              </a:cxn>
            </a:cxnLst>
            <a:rect l="l" t="t" r="r" b="b"/>
            <a:pathLst>
              <a:path w="19680" h="19539" extrusionOk="0">
                <a:moveTo>
                  <a:pt x="9718" y="0"/>
                </a:moveTo>
                <a:lnTo>
                  <a:pt x="0" y="19539"/>
                </a:lnTo>
                <a:lnTo>
                  <a:pt x="19680" y="19440"/>
                </a:lnTo>
                <a:lnTo>
                  <a:pt x="9718" y="0"/>
                </a:lnTo>
                <a:close/>
              </a:path>
            </a:pathLst>
          </a:custGeom>
          <a:solidFill>
            <a:srgbClr val="304B80"/>
          </a:solidFill>
          <a:ln w="12700">
            <a:solidFill>
              <a:schemeClr val="accent1"/>
            </a:solidFill>
            <a:miter lim="400000"/>
          </a:ln>
        </p:spPr>
        <p:txBody>
          <a:bodyPr lIns="37272" tIns="37272" rIns="37272" bIns="37272" anchor="ctr"/>
          <a:lstStyle/>
          <a:p>
            <a:pPr defTabSz="437540" fontAlgn="auto">
              <a:spcBef>
                <a:spcPts val="0"/>
              </a:spcBef>
              <a:spcAft>
                <a:spcPts val="0"/>
              </a:spcAft>
              <a:defRPr sz="3200"/>
            </a:pPr>
            <a:endParaRPr sz="2347" dirty="0">
              <a:solidFill>
                <a:srgbClr val="12234A"/>
              </a:solidFill>
              <a:latin typeface="Arial"/>
              <a:cs typeface=""/>
            </a:endParaRPr>
          </a:p>
        </p:txBody>
      </p:sp>
    </p:spTree>
    <p:extLst>
      <p:ext uri="{BB962C8B-B14F-4D97-AF65-F5344CB8AC3E}">
        <p14:creationId xmlns:p14="http://schemas.microsoft.com/office/powerpoint/2010/main" val="2873414531"/>
      </p:ext>
    </p:extLst>
  </p:cSld>
  <p:clrMapOvr>
    <a:masterClrMapping/>
  </p:clrMapOvr>
  <p:extLst>
    <p:ext uri="{DCECCB84-F9BA-43D5-87BE-67443E8EF086}">
      <p15:sldGuideLst xmlns:p15="http://schemas.microsoft.com/office/powerpoint/2012/main">
        <p15:guide id="1" orient="horz" pos="54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p:spTree>
      <p:nvGrpSpPr>
        <p:cNvPr id="1" name=""/>
        <p:cNvGrpSpPr/>
        <p:nvPr/>
      </p:nvGrpSpPr>
      <p:grpSpPr>
        <a:xfrm>
          <a:off x="0" y="0"/>
          <a:ext cx="0" cy="0"/>
          <a:chOff x="0" y="0"/>
          <a:chExt cx="0" cy="0"/>
        </a:xfrm>
      </p:grpSpPr>
      <p:sp>
        <p:nvSpPr>
          <p:cNvPr id="6" name="TextBox 5"/>
          <p:cNvSpPr txBox="1"/>
          <p:nvPr userDrawn="1"/>
        </p:nvSpPr>
        <p:spPr>
          <a:xfrm>
            <a:off x="457200" y="186131"/>
            <a:ext cx="6541994" cy="508396"/>
          </a:xfrm>
          <a:prstGeom prst="rect">
            <a:avLst/>
          </a:prstGeom>
          <a:noFill/>
        </p:spPr>
        <p:txBody>
          <a:bodyPr wrap="square" tIns="0" bIns="0" rtlCol="0" anchor="ctr" anchorCtr="0">
            <a:normAutofit/>
          </a:bodyPr>
          <a:lstStyle/>
          <a:p>
            <a:r>
              <a:rPr lang="en-US" sz="2000" b="1" dirty="0"/>
              <a:t>Disclaimer</a:t>
            </a:r>
          </a:p>
        </p:txBody>
      </p:sp>
      <p:sp>
        <p:nvSpPr>
          <p:cNvPr id="5" name="Rectangle 4"/>
          <p:cNvSpPr/>
          <p:nvPr userDrawn="1"/>
        </p:nvSpPr>
        <p:spPr>
          <a:xfrm>
            <a:off x="0" y="0"/>
            <a:ext cx="9144000" cy="106984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7" name="TextBox 6"/>
          <p:cNvSpPr txBox="1"/>
          <p:nvPr userDrawn="1"/>
        </p:nvSpPr>
        <p:spPr>
          <a:xfrm>
            <a:off x="457201" y="0"/>
            <a:ext cx="4909671" cy="1055670"/>
          </a:xfrm>
          <a:prstGeom prst="rect">
            <a:avLst/>
          </a:prstGeom>
          <a:noFill/>
        </p:spPr>
        <p:txBody>
          <a:bodyPr wrap="square" rtlCol="0" anchor="ctr" anchorCtr="0">
            <a:normAutofit/>
          </a:bodyPr>
          <a:lstStyle/>
          <a:p>
            <a:r>
              <a:rPr lang="en-US" sz="2600" b="0" cap="none" baseline="0" dirty="0">
                <a:solidFill>
                  <a:schemeClr val="bg1"/>
                </a:solidFill>
              </a:rPr>
              <a:t>Disclaimer</a:t>
            </a:r>
          </a:p>
        </p:txBody>
      </p:sp>
      <p:sp>
        <p:nvSpPr>
          <p:cNvPr id="8" name="TextBox 7"/>
          <p:cNvSpPr txBox="1"/>
          <p:nvPr userDrawn="1"/>
        </p:nvSpPr>
        <p:spPr>
          <a:xfrm>
            <a:off x="376517" y="1281557"/>
            <a:ext cx="8390965" cy="2956066"/>
          </a:xfrm>
          <a:prstGeom prst="rect">
            <a:avLst/>
          </a:prstGeom>
          <a:noFill/>
        </p:spPr>
        <p:txBody>
          <a:bodyPr wrap="square" rtlCol="0">
            <a:spAutoFit/>
          </a:bodyPr>
          <a:lstStyle/>
          <a:p>
            <a:pPr marL="0" marR="0" indent="0" algn="l" defTabSz="457200" rtl="0" eaLnBrk="1" fontAlgn="auto" latinLnBrk="0" hangingPunct="1">
              <a:lnSpc>
                <a:spcPct val="150000"/>
              </a:lnSpc>
              <a:spcBef>
                <a:spcPts val="600"/>
              </a:spcBef>
              <a:spcAft>
                <a:spcPts val="0"/>
              </a:spcAft>
              <a:buClrTx/>
              <a:buSzTx/>
              <a:buFontTx/>
              <a:buNone/>
              <a:tabLst/>
              <a:defRPr/>
            </a:pPr>
            <a:r>
              <a:rPr lang="en-US" sz="1800" b="0" i="0" kern="1200" dirty="0">
                <a:solidFill>
                  <a:schemeClr val="tx1"/>
                </a:solidFill>
                <a:effectLst/>
                <a:latin typeface="+mn-lt"/>
                <a:ea typeface="+mn-ea"/>
                <a:cs typeface="+mn-cs"/>
              </a:rPr>
              <a:t>This document and any attachments hereto may contain proprietary and confidential information (“Confidential Information”) of Vista Equity Partners and its affiliates, including without limitation its affiliated investment funds (collectively, "Vista"). Such Confidential Information is valuable, confidential and proprietary information of Vista, constitutes trade secrets of Vista and notwithstanding disclosure herein, such Confidential Information remains the exclusive property of Vista and should not be used or disclosed for any reason.</a:t>
            </a:r>
            <a:endParaRPr lang="en-US" sz="1800" b="0" dirty="0"/>
          </a:p>
        </p:txBody>
      </p:sp>
    </p:spTree>
    <p:extLst>
      <p:ext uri="{BB962C8B-B14F-4D97-AF65-F5344CB8AC3E}">
        <p14:creationId xmlns:p14="http://schemas.microsoft.com/office/powerpoint/2010/main" val="1936960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lvl1pPr>
              <a:defRPr cap="none" baseline="0"/>
            </a:lvl1pPr>
          </a:lstStyle>
          <a:p>
            <a:r>
              <a:rPr lang="en-US" dirty="0"/>
              <a:t>Title Here: Arial Regular 26pt, Title Case</a:t>
            </a:r>
          </a:p>
        </p:txBody>
      </p:sp>
      <p:sp>
        <p:nvSpPr>
          <p:cNvPr id="3" name="Text Placeholder 3"/>
          <p:cNvSpPr>
            <a:spLocks noGrp="1"/>
          </p:cNvSpPr>
          <p:nvPr>
            <p:ph type="body" sz="quarter" idx="13" hasCustomPrompt="1"/>
          </p:nvPr>
        </p:nvSpPr>
        <p:spPr>
          <a:xfrm>
            <a:off x="976313" y="4756150"/>
            <a:ext cx="5618162" cy="307975"/>
          </a:xfrm>
        </p:spPr>
        <p:txBody>
          <a:bodyPr/>
          <a:lstStyle>
            <a:lvl1pPr marL="0" indent="0">
              <a:buNone/>
              <a:defRPr sz="700" baseline="0">
                <a:solidFill>
                  <a:schemeClr val="bg2"/>
                </a:solidFill>
              </a:defRPr>
            </a:lvl1pPr>
          </a:lstStyle>
          <a:p>
            <a:r>
              <a:rPr lang="en-US"/>
              <a:t>Footer/Source </a:t>
            </a:r>
            <a:r>
              <a:rPr lang="en-US" dirty="0"/>
              <a:t>Info: Arial Regular 7pt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457199" y="0"/>
            <a:ext cx="8313223" cy="1070658"/>
          </a:xfrm>
        </p:spPr>
        <p:txBody>
          <a:bodyPr/>
          <a:lstStyle>
            <a:lvl1pPr>
              <a:defRPr sz="2400" cap="none" normalizeH="0" baseline="0"/>
            </a:lvl1pPr>
          </a:lstStyle>
          <a:p>
            <a:r>
              <a:rPr lang="en-US" dirty="0"/>
              <a:t>Title Here: Arial Regular 24pt, Title Case</a:t>
            </a:r>
            <a:br>
              <a:rPr lang="en-US" dirty="0"/>
            </a:br>
            <a:r>
              <a:rPr lang="en-US" dirty="0"/>
              <a:t>Second Copy Line</a:t>
            </a:r>
          </a:p>
        </p:txBody>
      </p:sp>
      <p:sp>
        <p:nvSpPr>
          <p:cNvPr id="3" name="Text Placeholder 3"/>
          <p:cNvSpPr>
            <a:spLocks noGrp="1"/>
          </p:cNvSpPr>
          <p:nvPr>
            <p:ph type="body" sz="quarter" idx="13" hasCustomPrompt="1"/>
          </p:nvPr>
        </p:nvSpPr>
        <p:spPr>
          <a:xfrm>
            <a:off x="976313" y="4756150"/>
            <a:ext cx="5618162" cy="307975"/>
          </a:xfrm>
        </p:spPr>
        <p:txBody>
          <a:bodyPr/>
          <a:lstStyle>
            <a:lvl1pPr marL="0" indent="0">
              <a:buNone/>
              <a:defRPr sz="700" baseline="0">
                <a:solidFill>
                  <a:schemeClr val="bg2"/>
                </a:solidFill>
              </a:defRPr>
            </a:lvl1pPr>
          </a:lstStyle>
          <a:p>
            <a:r>
              <a:rPr lang="en-US"/>
              <a:t>Footer/Source </a:t>
            </a:r>
            <a:r>
              <a:rPr lang="en-US" dirty="0"/>
              <a:t>Info: Arial Regular 7pt</a:t>
            </a:r>
          </a:p>
        </p:txBody>
      </p:sp>
    </p:spTree>
    <p:extLst>
      <p:ext uri="{BB962C8B-B14F-4D97-AF65-F5344CB8AC3E}">
        <p14:creationId xmlns:p14="http://schemas.microsoft.com/office/powerpoint/2010/main" val="413832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pic>
        <p:nvPicPr>
          <p:cNvPr id="5" name="Picture 4" descr="VistaLogo_RGB_V.jpg"/>
          <p:cNvPicPr>
            <a:picLocks noChangeAspect="1"/>
          </p:cNvPicPr>
          <p:nvPr userDrawn="1"/>
        </p:nvPicPr>
        <p:blipFill rotWithShape="1">
          <a:blip r:embed="rId2">
            <a:extLst>
              <a:ext uri="{28A0092B-C50C-407E-A947-70E740481C1C}">
                <a14:useLocalDpi xmlns:a14="http://schemas.microsoft.com/office/drawing/2010/main" val="0"/>
              </a:ext>
            </a:extLst>
          </a:blip>
          <a:srcRect t="16575" b="15601"/>
          <a:stretch/>
        </p:blipFill>
        <p:spPr>
          <a:xfrm>
            <a:off x="183652" y="4725657"/>
            <a:ext cx="506549" cy="343567"/>
          </a:xfrm>
          <a:prstGeom prst="rect">
            <a:avLst/>
          </a:prstGeom>
        </p:spPr>
      </p:pic>
      <p:sp>
        <p:nvSpPr>
          <p:cNvPr id="6" name="Slide Number Placeholder 5"/>
          <p:cNvSpPr txBox="1">
            <a:spLocks/>
          </p:cNvSpPr>
          <p:nvPr userDrawn="1"/>
        </p:nvSpPr>
        <p:spPr>
          <a:xfrm>
            <a:off x="6829405" y="4716441"/>
            <a:ext cx="2202281" cy="357188"/>
          </a:xfrm>
          <a:prstGeom prst="rect">
            <a:avLst/>
          </a:prstGeom>
        </p:spPr>
        <p:txBody>
          <a:bodyPr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00" dirty="0">
                <a:solidFill>
                  <a:srgbClr val="808080"/>
                </a:solidFill>
              </a:rPr>
              <a:t>Confidential &amp; Proprietary</a:t>
            </a:r>
            <a:r>
              <a:rPr lang="en-US" sz="1000" baseline="0" dirty="0">
                <a:solidFill>
                  <a:srgbClr val="808080"/>
                </a:solidFill>
              </a:rPr>
              <a:t> | </a:t>
            </a:r>
            <a:fld id="{40D5D333-BFD0-0848-BDF7-E17E821A348B}" type="slidenum">
              <a:rPr lang="en-US" sz="1000" smtClean="0">
                <a:solidFill>
                  <a:srgbClr val="808080"/>
                </a:solidFill>
              </a:rPr>
              <a:pPr algn="r"/>
              <a:t>‹#›</a:t>
            </a:fld>
            <a:endParaRPr lang="en-US" sz="1000" dirty="0">
              <a:solidFill>
                <a:srgbClr val="808080"/>
              </a:solidFill>
            </a:endParaRPr>
          </a:p>
        </p:txBody>
      </p:sp>
      <p:sp>
        <p:nvSpPr>
          <p:cNvPr id="8" name="Text Placeholder 3"/>
          <p:cNvSpPr>
            <a:spLocks noGrp="1"/>
          </p:cNvSpPr>
          <p:nvPr>
            <p:ph type="body" sz="quarter" idx="13" hasCustomPrompt="1"/>
          </p:nvPr>
        </p:nvSpPr>
        <p:spPr>
          <a:xfrm>
            <a:off x="709114" y="4756150"/>
            <a:ext cx="5618162" cy="307975"/>
          </a:xfrm>
        </p:spPr>
        <p:txBody>
          <a:bodyPr anchor="ctr">
            <a:normAutofit/>
          </a:bodyPr>
          <a:lstStyle>
            <a:lvl1pPr marL="0" indent="0">
              <a:buNone/>
              <a:defRPr sz="400" baseline="0">
                <a:solidFill>
                  <a:schemeClr val="bg2"/>
                </a:solidFill>
              </a:defRPr>
            </a:lvl1pPr>
          </a:lstStyle>
          <a:p>
            <a:r>
              <a:rPr lang="en-US" dirty="0"/>
              <a:t>Footer/Source Info: Arial Regular 7pt</a:t>
            </a:r>
          </a:p>
        </p:txBody>
      </p:sp>
      <p:cxnSp>
        <p:nvCxnSpPr>
          <p:cNvPr id="7" name="Straight Connector 6">
            <a:extLst>
              <a:ext uri="{FF2B5EF4-FFF2-40B4-BE49-F238E27FC236}">
                <a16:creationId xmlns:a16="http://schemas.microsoft.com/office/drawing/2014/main" id="{0601E021-E1E8-0D4C-82BA-8452AA7167BA}"/>
              </a:ext>
            </a:extLst>
          </p:cNvPr>
          <p:cNvCxnSpPr/>
          <p:nvPr userDrawn="1"/>
        </p:nvCxnSpPr>
        <p:spPr>
          <a:xfrm>
            <a:off x="3" y="4654322"/>
            <a:ext cx="9152467" cy="0"/>
          </a:xfrm>
          <a:prstGeom prst="line">
            <a:avLst/>
          </a:prstGeom>
          <a:ln w="12700">
            <a:solidFill>
              <a:schemeClr val="bg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6093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cons">
    <p:spTree>
      <p:nvGrpSpPr>
        <p:cNvPr id="1" name=""/>
        <p:cNvGrpSpPr/>
        <p:nvPr/>
      </p:nvGrpSpPr>
      <p:grpSpPr>
        <a:xfrm>
          <a:off x="0" y="0"/>
          <a:ext cx="0" cy="0"/>
          <a:chOff x="0" y="0"/>
          <a:chExt cx="0" cy="0"/>
        </a:xfrm>
      </p:grpSpPr>
      <p:grpSp>
        <p:nvGrpSpPr>
          <p:cNvPr id="247" name="Group 246"/>
          <p:cNvGrpSpPr/>
          <p:nvPr userDrawn="1"/>
        </p:nvGrpSpPr>
        <p:grpSpPr>
          <a:xfrm>
            <a:off x="4053942" y="364305"/>
            <a:ext cx="366590" cy="322284"/>
            <a:chOff x="5583238" y="3892551"/>
            <a:chExt cx="360363" cy="323850"/>
          </a:xfrm>
          <a:solidFill>
            <a:schemeClr val="tx2"/>
          </a:solidFill>
        </p:grpSpPr>
        <p:sp>
          <p:nvSpPr>
            <p:cNvPr id="256" name="Freeform 255"/>
            <p:cNvSpPr>
              <a:spLocks/>
            </p:cNvSpPr>
            <p:nvPr/>
          </p:nvSpPr>
          <p:spPr bwMode="auto">
            <a:xfrm>
              <a:off x="5811838" y="3892551"/>
              <a:ext cx="131763" cy="323850"/>
            </a:xfrm>
            <a:custGeom>
              <a:avLst/>
              <a:gdLst>
                <a:gd name="T0" fmla="*/ 17 w 83"/>
                <a:gd name="T1" fmla="*/ 57 h 204"/>
                <a:gd name="T2" fmla="*/ 0 w 83"/>
                <a:gd name="T3" fmla="*/ 57 h 204"/>
                <a:gd name="T4" fmla="*/ 43 w 83"/>
                <a:gd name="T5" fmla="*/ 0 h 204"/>
                <a:gd name="T6" fmla="*/ 83 w 83"/>
                <a:gd name="T7" fmla="*/ 57 h 204"/>
                <a:gd name="T8" fmla="*/ 67 w 83"/>
                <a:gd name="T9" fmla="*/ 57 h 204"/>
                <a:gd name="T10" fmla="*/ 67 w 83"/>
                <a:gd name="T11" fmla="*/ 204 h 204"/>
                <a:gd name="T12" fmla="*/ 17 w 83"/>
                <a:gd name="T13" fmla="*/ 204 h 204"/>
                <a:gd name="T14" fmla="*/ 17 w 83"/>
                <a:gd name="T15" fmla="*/ 57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04">
                  <a:moveTo>
                    <a:pt x="17" y="57"/>
                  </a:moveTo>
                  <a:lnTo>
                    <a:pt x="0" y="57"/>
                  </a:lnTo>
                  <a:lnTo>
                    <a:pt x="43" y="0"/>
                  </a:lnTo>
                  <a:lnTo>
                    <a:pt x="83" y="57"/>
                  </a:lnTo>
                  <a:lnTo>
                    <a:pt x="67" y="57"/>
                  </a:lnTo>
                  <a:lnTo>
                    <a:pt x="67" y="204"/>
                  </a:lnTo>
                  <a:lnTo>
                    <a:pt x="17" y="204"/>
                  </a:lnTo>
                  <a:lnTo>
                    <a:pt x="17" y="5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56"/>
            <p:cNvSpPr>
              <a:spLocks/>
            </p:cNvSpPr>
            <p:nvPr/>
          </p:nvSpPr>
          <p:spPr bwMode="auto">
            <a:xfrm>
              <a:off x="5695951" y="3978276"/>
              <a:ext cx="131763" cy="238125"/>
            </a:xfrm>
            <a:custGeom>
              <a:avLst/>
              <a:gdLst>
                <a:gd name="T0" fmla="*/ 66 w 83"/>
                <a:gd name="T1" fmla="*/ 150 h 150"/>
                <a:gd name="T2" fmla="*/ 19 w 83"/>
                <a:gd name="T3" fmla="*/ 150 h 150"/>
                <a:gd name="T4" fmla="*/ 19 w 83"/>
                <a:gd name="T5" fmla="*/ 60 h 150"/>
                <a:gd name="T6" fmla="*/ 0 w 83"/>
                <a:gd name="T7" fmla="*/ 60 h 150"/>
                <a:gd name="T8" fmla="*/ 43 w 83"/>
                <a:gd name="T9" fmla="*/ 0 h 150"/>
                <a:gd name="T10" fmla="*/ 83 w 83"/>
                <a:gd name="T11" fmla="*/ 60 h 150"/>
                <a:gd name="T12" fmla="*/ 66 w 83"/>
                <a:gd name="T13" fmla="*/ 60 h 150"/>
                <a:gd name="T14" fmla="*/ 66 w 83"/>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0">
                  <a:moveTo>
                    <a:pt x="66" y="150"/>
                  </a:moveTo>
                  <a:lnTo>
                    <a:pt x="19" y="150"/>
                  </a:lnTo>
                  <a:lnTo>
                    <a:pt x="19" y="60"/>
                  </a:lnTo>
                  <a:lnTo>
                    <a:pt x="0" y="60"/>
                  </a:lnTo>
                  <a:lnTo>
                    <a:pt x="43" y="0"/>
                  </a:lnTo>
                  <a:lnTo>
                    <a:pt x="83" y="60"/>
                  </a:lnTo>
                  <a:lnTo>
                    <a:pt x="66" y="60"/>
                  </a:lnTo>
                  <a:lnTo>
                    <a:pt x="66" y="15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8" name="Freeform 257"/>
            <p:cNvSpPr>
              <a:spLocks/>
            </p:cNvSpPr>
            <p:nvPr/>
          </p:nvSpPr>
          <p:spPr bwMode="auto">
            <a:xfrm>
              <a:off x="5583238" y="4068763"/>
              <a:ext cx="131763" cy="147638"/>
            </a:xfrm>
            <a:custGeom>
              <a:avLst/>
              <a:gdLst>
                <a:gd name="T0" fmla="*/ 17 w 83"/>
                <a:gd name="T1" fmla="*/ 57 h 93"/>
                <a:gd name="T2" fmla="*/ 0 w 83"/>
                <a:gd name="T3" fmla="*/ 57 h 93"/>
                <a:gd name="T4" fmla="*/ 43 w 83"/>
                <a:gd name="T5" fmla="*/ 0 h 93"/>
                <a:gd name="T6" fmla="*/ 83 w 83"/>
                <a:gd name="T7" fmla="*/ 57 h 93"/>
                <a:gd name="T8" fmla="*/ 66 w 83"/>
                <a:gd name="T9" fmla="*/ 57 h 93"/>
                <a:gd name="T10" fmla="*/ 66 w 83"/>
                <a:gd name="T11" fmla="*/ 93 h 93"/>
                <a:gd name="T12" fmla="*/ 17 w 83"/>
                <a:gd name="T13" fmla="*/ 93 h 93"/>
                <a:gd name="T14" fmla="*/ 17 w 83"/>
                <a:gd name="T15" fmla="*/ 57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3">
                  <a:moveTo>
                    <a:pt x="17" y="57"/>
                  </a:moveTo>
                  <a:lnTo>
                    <a:pt x="0" y="57"/>
                  </a:lnTo>
                  <a:lnTo>
                    <a:pt x="43" y="0"/>
                  </a:lnTo>
                  <a:lnTo>
                    <a:pt x="83" y="57"/>
                  </a:lnTo>
                  <a:lnTo>
                    <a:pt x="66" y="57"/>
                  </a:lnTo>
                  <a:lnTo>
                    <a:pt x="66" y="93"/>
                  </a:lnTo>
                  <a:lnTo>
                    <a:pt x="17" y="93"/>
                  </a:lnTo>
                  <a:lnTo>
                    <a:pt x="17" y="5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259" name="Group 258"/>
          <p:cNvGrpSpPr/>
          <p:nvPr userDrawn="1"/>
        </p:nvGrpSpPr>
        <p:grpSpPr>
          <a:xfrm>
            <a:off x="2225210" y="1445256"/>
            <a:ext cx="434417" cy="303327"/>
            <a:chOff x="5099051" y="4389438"/>
            <a:chExt cx="427038" cy="304801"/>
          </a:xfrm>
          <a:solidFill>
            <a:schemeClr val="tx2"/>
          </a:solidFill>
        </p:grpSpPr>
        <p:sp>
          <p:nvSpPr>
            <p:cNvPr id="260" name="Freeform 11"/>
            <p:cNvSpPr>
              <a:spLocks noEditPoints="1"/>
            </p:cNvSpPr>
            <p:nvPr/>
          </p:nvSpPr>
          <p:spPr bwMode="auto">
            <a:xfrm>
              <a:off x="5151438" y="4389438"/>
              <a:ext cx="322263" cy="241300"/>
            </a:xfrm>
            <a:custGeom>
              <a:avLst/>
              <a:gdLst>
                <a:gd name="T0" fmla="*/ 203 w 203"/>
                <a:gd name="T1" fmla="*/ 0 h 152"/>
                <a:gd name="T2" fmla="*/ 0 w 203"/>
                <a:gd name="T3" fmla="*/ 0 h 152"/>
                <a:gd name="T4" fmla="*/ 0 w 203"/>
                <a:gd name="T5" fmla="*/ 152 h 152"/>
                <a:gd name="T6" fmla="*/ 203 w 203"/>
                <a:gd name="T7" fmla="*/ 152 h 152"/>
                <a:gd name="T8" fmla="*/ 203 w 203"/>
                <a:gd name="T9" fmla="*/ 0 h 152"/>
                <a:gd name="T10" fmla="*/ 192 w 203"/>
                <a:gd name="T11" fmla="*/ 140 h 152"/>
                <a:gd name="T12" fmla="*/ 12 w 203"/>
                <a:gd name="T13" fmla="*/ 140 h 152"/>
                <a:gd name="T14" fmla="*/ 12 w 203"/>
                <a:gd name="T15" fmla="*/ 12 h 152"/>
                <a:gd name="T16" fmla="*/ 192 w 203"/>
                <a:gd name="T17" fmla="*/ 12 h 152"/>
                <a:gd name="T18" fmla="*/ 192 w 203"/>
                <a:gd name="T19" fmla="*/ 14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152">
                  <a:moveTo>
                    <a:pt x="203" y="0"/>
                  </a:moveTo>
                  <a:lnTo>
                    <a:pt x="0" y="0"/>
                  </a:lnTo>
                  <a:lnTo>
                    <a:pt x="0" y="152"/>
                  </a:lnTo>
                  <a:lnTo>
                    <a:pt x="203" y="152"/>
                  </a:lnTo>
                  <a:lnTo>
                    <a:pt x="203" y="0"/>
                  </a:lnTo>
                  <a:close/>
                  <a:moveTo>
                    <a:pt x="192" y="140"/>
                  </a:moveTo>
                  <a:lnTo>
                    <a:pt x="12" y="140"/>
                  </a:lnTo>
                  <a:lnTo>
                    <a:pt x="12" y="12"/>
                  </a:lnTo>
                  <a:lnTo>
                    <a:pt x="192" y="12"/>
                  </a:lnTo>
                  <a:lnTo>
                    <a:pt x="192" y="14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1" name="Freeform 12"/>
            <p:cNvSpPr>
              <a:spLocks noEditPoints="1"/>
            </p:cNvSpPr>
            <p:nvPr/>
          </p:nvSpPr>
          <p:spPr bwMode="auto">
            <a:xfrm>
              <a:off x="5099051" y="4641851"/>
              <a:ext cx="427038" cy="52388"/>
            </a:xfrm>
            <a:custGeom>
              <a:avLst/>
              <a:gdLst>
                <a:gd name="T0" fmla="*/ 100 w 114"/>
                <a:gd name="T1" fmla="*/ 0 h 14"/>
                <a:gd name="T2" fmla="*/ 57 w 114"/>
                <a:gd name="T3" fmla="*/ 0 h 14"/>
                <a:gd name="T4" fmla="*/ 14 w 114"/>
                <a:gd name="T5" fmla="*/ 0 h 14"/>
                <a:gd name="T6" fmla="*/ 0 w 114"/>
                <a:gd name="T7" fmla="*/ 5 h 14"/>
                <a:gd name="T8" fmla="*/ 0 w 114"/>
                <a:gd name="T9" fmla="*/ 10 h 14"/>
                <a:gd name="T10" fmla="*/ 10 w 114"/>
                <a:gd name="T11" fmla="*/ 14 h 14"/>
                <a:gd name="T12" fmla="*/ 41 w 114"/>
                <a:gd name="T13" fmla="*/ 14 h 14"/>
                <a:gd name="T14" fmla="*/ 73 w 114"/>
                <a:gd name="T15" fmla="*/ 14 h 14"/>
                <a:gd name="T16" fmla="*/ 104 w 114"/>
                <a:gd name="T17" fmla="*/ 14 h 14"/>
                <a:gd name="T18" fmla="*/ 114 w 114"/>
                <a:gd name="T19" fmla="*/ 10 h 14"/>
                <a:gd name="T20" fmla="*/ 114 w 114"/>
                <a:gd name="T21" fmla="*/ 5 h 14"/>
                <a:gd name="T22" fmla="*/ 100 w 114"/>
                <a:gd name="T23" fmla="*/ 0 h 14"/>
                <a:gd name="T24" fmla="*/ 64 w 114"/>
                <a:gd name="T25" fmla="*/ 11 h 14"/>
                <a:gd name="T26" fmla="*/ 52 w 114"/>
                <a:gd name="T27" fmla="*/ 11 h 14"/>
                <a:gd name="T28" fmla="*/ 51 w 114"/>
                <a:gd name="T29" fmla="*/ 10 h 14"/>
                <a:gd name="T30" fmla="*/ 52 w 114"/>
                <a:gd name="T31" fmla="*/ 9 h 14"/>
                <a:gd name="T32" fmla="*/ 52 w 114"/>
                <a:gd name="T33" fmla="*/ 9 h 14"/>
                <a:gd name="T34" fmla="*/ 64 w 114"/>
                <a:gd name="T35" fmla="*/ 9 h 14"/>
                <a:gd name="T36" fmla="*/ 65 w 114"/>
                <a:gd name="T37" fmla="*/ 10 h 14"/>
                <a:gd name="T38" fmla="*/ 64 w 114"/>
                <a:gd name="T39" fmla="*/ 11 h 14"/>
                <a:gd name="T40" fmla="*/ 14 w 114"/>
                <a:gd name="T41" fmla="*/ 3 h 14"/>
                <a:gd name="T42" fmla="*/ 17 w 114"/>
                <a:gd name="T43" fmla="*/ 2 h 14"/>
                <a:gd name="T44" fmla="*/ 98 w 114"/>
                <a:gd name="T45" fmla="*/ 2 h 14"/>
                <a:gd name="T46" fmla="*/ 102 w 114"/>
                <a:gd name="T47" fmla="*/ 3 h 14"/>
                <a:gd name="T48" fmla="*/ 14 w 114"/>
                <a:gd name="T4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4">
                  <a:moveTo>
                    <a:pt x="100" y="0"/>
                  </a:moveTo>
                  <a:cubicBezTo>
                    <a:pt x="57" y="0"/>
                    <a:pt x="57" y="0"/>
                    <a:pt x="57" y="0"/>
                  </a:cubicBezTo>
                  <a:cubicBezTo>
                    <a:pt x="14" y="0"/>
                    <a:pt x="14" y="0"/>
                    <a:pt x="14" y="0"/>
                  </a:cubicBezTo>
                  <a:cubicBezTo>
                    <a:pt x="0" y="5"/>
                    <a:pt x="0" y="5"/>
                    <a:pt x="0" y="5"/>
                  </a:cubicBezTo>
                  <a:cubicBezTo>
                    <a:pt x="0" y="10"/>
                    <a:pt x="0" y="10"/>
                    <a:pt x="0" y="10"/>
                  </a:cubicBezTo>
                  <a:cubicBezTo>
                    <a:pt x="0" y="10"/>
                    <a:pt x="2" y="14"/>
                    <a:pt x="10" y="14"/>
                  </a:cubicBezTo>
                  <a:cubicBezTo>
                    <a:pt x="18" y="14"/>
                    <a:pt x="41" y="14"/>
                    <a:pt x="41" y="14"/>
                  </a:cubicBezTo>
                  <a:cubicBezTo>
                    <a:pt x="73" y="14"/>
                    <a:pt x="73" y="14"/>
                    <a:pt x="73" y="14"/>
                  </a:cubicBezTo>
                  <a:cubicBezTo>
                    <a:pt x="73" y="14"/>
                    <a:pt x="96" y="14"/>
                    <a:pt x="104" y="14"/>
                  </a:cubicBezTo>
                  <a:cubicBezTo>
                    <a:pt x="112" y="14"/>
                    <a:pt x="114" y="10"/>
                    <a:pt x="114" y="10"/>
                  </a:cubicBezTo>
                  <a:cubicBezTo>
                    <a:pt x="114" y="5"/>
                    <a:pt x="114" y="5"/>
                    <a:pt x="114" y="5"/>
                  </a:cubicBezTo>
                  <a:lnTo>
                    <a:pt x="100" y="0"/>
                  </a:lnTo>
                  <a:close/>
                  <a:moveTo>
                    <a:pt x="64" y="11"/>
                  </a:moveTo>
                  <a:cubicBezTo>
                    <a:pt x="52" y="11"/>
                    <a:pt x="52" y="11"/>
                    <a:pt x="52" y="11"/>
                  </a:cubicBezTo>
                  <a:cubicBezTo>
                    <a:pt x="52" y="11"/>
                    <a:pt x="51" y="10"/>
                    <a:pt x="51" y="10"/>
                  </a:cubicBezTo>
                  <a:cubicBezTo>
                    <a:pt x="51" y="9"/>
                    <a:pt x="51" y="9"/>
                    <a:pt x="52" y="9"/>
                  </a:cubicBezTo>
                  <a:cubicBezTo>
                    <a:pt x="52" y="9"/>
                    <a:pt x="52" y="9"/>
                    <a:pt x="52" y="9"/>
                  </a:cubicBezTo>
                  <a:cubicBezTo>
                    <a:pt x="64" y="9"/>
                    <a:pt x="64" y="9"/>
                    <a:pt x="64" y="9"/>
                  </a:cubicBezTo>
                  <a:cubicBezTo>
                    <a:pt x="64" y="9"/>
                    <a:pt x="65" y="9"/>
                    <a:pt x="65" y="10"/>
                  </a:cubicBezTo>
                  <a:cubicBezTo>
                    <a:pt x="65" y="10"/>
                    <a:pt x="64" y="11"/>
                    <a:pt x="64" y="11"/>
                  </a:cubicBezTo>
                  <a:close/>
                  <a:moveTo>
                    <a:pt x="14" y="3"/>
                  </a:moveTo>
                  <a:cubicBezTo>
                    <a:pt x="17" y="2"/>
                    <a:pt x="17" y="2"/>
                    <a:pt x="17" y="2"/>
                  </a:cubicBezTo>
                  <a:cubicBezTo>
                    <a:pt x="98" y="2"/>
                    <a:pt x="98" y="2"/>
                    <a:pt x="98" y="2"/>
                  </a:cubicBezTo>
                  <a:cubicBezTo>
                    <a:pt x="102" y="3"/>
                    <a:pt x="102" y="3"/>
                    <a:pt x="102" y="3"/>
                  </a:cubicBezTo>
                  <a:lnTo>
                    <a:pt x="14" y="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262" name="Group 261"/>
          <p:cNvGrpSpPr/>
          <p:nvPr userDrawn="1"/>
        </p:nvGrpSpPr>
        <p:grpSpPr>
          <a:xfrm>
            <a:off x="3479324" y="325169"/>
            <a:ext cx="385969" cy="442352"/>
            <a:chOff x="6492876" y="4329113"/>
            <a:chExt cx="379413" cy="444501"/>
          </a:xfrm>
          <a:solidFill>
            <a:schemeClr val="tx2"/>
          </a:solidFill>
        </p:grpSpPr>
        <p:sp>
          <p:nvSpPr>
            <p:cNvPr id="263" name="Freeform 262"/>
            <p:cNvSpPr>
              <a:spLocks/>
            </p:cNvSpPr>
            <p:nvPr/>
          </p:nvSpPr>
          <p:spPr bwMode="auto">
            <a:xfrm>
              <a:off x="6630988" y="4329113"/>
              <a:ext cx="7938" cy="38100"/>
            </a:xfrm>
            <a:custGeom>
              <a:avLst/>
              <a:gdLst>
                <a:gd name="T0" fmla="*/ 2 w 2"/>
                <a:gd name="T1" fmla="*/ 10 h 10"/>
                <a:gd name="T2" fmla="*/ 2 w 2"/>
                <a:gd name="T3" fmla="*/ 0 h 10"/>
                <a:gd name="T4" fmla="*/ 0 w 2"/>
                <a:gd name="T5" fmla="*/ 2 h 10"/>
                <a:gd name="T6" fmla="*/ 0 w 2"/>
                <a:gd name="T7" fmla="*/ 8 h 10"/>
                <a:gd name="T8" fmla="*/ 2 w 2"/>
                <a:gd name="T9" fmla="*/ 10 h 10"/>
              </a:gdLst>
              <a:ahLst/>
              <a:cxnLst>
                <a:cxn ang="0">
                  <a:pos x="T0" y="T1"/>
                </a:cxn>
                <a:cxn ang="0">
                  <a:pos x="T2" y="T3"/>
                </a:cxn>
                <a:cxn ang="0">
                  <a:pos x="T4" y="T5"/>
                </a:cxn>
                <a:cxn ang="0">
                  <a:pos x="T6" y="T7"/>
                </a:cxn>
                <a:cxn ang="0">
                  <a:pos x="T8" y="T9"/>
                </a:cxn>
              </a:cxnLst>
              <a:rect l="0" t="0" r="r" b="b"/>
              <a:pathLst>
                <a:path w="2" h="10">
                  <a:moveTo>
                    <a:pt x="2" y="10"/>
                  </a:moveTo>
                  <a:cubicBezTo>
                    <a:pt x="2" y="0"/>
                    <a:pt x="2" y="0"/>
                    <a:pt x="2" y="0"/>
                  </a:cubicBezTo>
                  <a:cubicBezTo>
                    <a:pt x="1" y="0"/>
                    <a:pt x="0" y="1"/>
                    <a:pt x="0" y="2"/>
                  </a:cubicBezTo>
                  <a:cubicBezTo>
                    <a:pt x="0" y="8"/>
                    <a:pt x="0" y="8"/>
                    <a:pt x="0" y="8"/>
                  </a:cubicBezTo>
                  <a:cubicBezTo>
                    <a:pt x="0" y="9"/>
                    <a:pt x="1" y="10"/>
                    <a:pt x="2" y="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63"/>
            <p:cNvSpPr>
              <a:spLocks/>
            </p:cNvSpPr>
            <p:nvPr/>
          </p:nvSpPr>
          <p:spPr bwMode="auto">
            <a:xfrm>
              <a:off x="6707188" y="4329113"/>
              <a:ext cx="3175" cy="38100"/>
            </a:xfrm>
            <a:custGeom>
              <a:avLst/>
              <a:gdLst>
                <a:gd name="T0" fmla="*/ 1 w 1"/>
                <a:gd name="T1" fmla="*/ 8 h 10"/>
                <a:gd name="T2" fmla="*/ 1 w 1"/>
                <a:gd name="T3" fmla="*/ 2 h 10"/>
                <a:gd name="T4" fmla="*/ 0 w 1"/>
                <a:gd name="T5" fmla="*/ 0 h 10"/>
                <a:gd name="T6" fmla="*/ 0 w 1"/>
                <a:gd name="T7" fmla="*/ 10 h 10"/>
                <a:gd name="T8" fmla="*/ 1 w 1"/>
                <a:gd name="T9" fmla="*/ 8 h 10"/>
              </a:gdLst>
              <a:ahLst/>
              <a:cxnLst>
                <a:cxn ang="0">
                  <a:pos x="T0" y="T1"/>
                </a:cxn>
                <a:cxn ang="0">
                  <a:pos x="T2" y="T3"/>
                </a:cxn>
                <a:cxn ang="0">
                  <a:pos x="T4" y="T5"/>
                </a:cxn>
                <a:cxn ang="0">
                  <a:pos x="T6" y="T7"/>
                </a:cxn>
                <a:cxn ang="0">
                  <a:pos x="T8" y="T9"/>
                </a:cxn>
              </a:cxnLst>
              <a:rect l="0" t="0" r="r" b="b"/>
              <a:pathLst>
                <a:path w="1" h="10">
                  <a:moveTo>
                    <a:pt x="1" y="8"/>
                  </a:moveTo>
                  <a:cubicBezTo>
                    <a:pt x="1" y="2"/>
                    <a:pt x="1" y="2"/>
                    <a:pt x="1" y="2"/>
                  </a:cubicBezTo>
                  <a:cubicBezTo>
                    <a:pt x="1" y="1"/>
                    <a:pt x="1" y="0"/>
                    <a:pt x="0" y="0"/>
                  </a:cubicBezTo>
                  <a:cubicBezTo>
                    <a:pt x="0" y="10"/>
                    <a:pt x="0" y="10"/>
                    <a:pt x="0" y="10"/>
                  </a:cubicBezTo>
                  <a:cubicBezTo>
                    <a:pt x="1" y="10"/>
                    <a:pt x="1" y="9"/>
                    <a:pt x="1"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5" name="Rectangle 264"/>
            <p:cNvSpPr>
              <a:spLocks noChangeArrowheads="1"/>
            </p:cNvSpPr>
            <p:nvPr/>
          </p:nvSpPr>
          <p:spPr bwMode="auto">
            <a:xfrm>
              <a:off x="6696076" y="4329113"/>
              <a:ext cx="6350" cy="412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6" name="Rectangle 265"/>
            <p:cNvSpPr>
              <a:spLocks noChangeArrowheads="1"/>
            </p:cNvSpPr>
            <p:nvPr/>
          </p:nvSpPr>
          <p:spPr bwMode="auto">
            <a:xfrm>
              <a:off x="6683376" y="4329113"/>
              <a:ext cx="7938" cy="412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7" name="Rectangle 266"/>
            <p:cNvSpPr>
              <a:spLocks noChangeArrowheads="1"/>
            </p:cNvSpPr>
            <p:nvPr/>
          </p:nvSpPr>
          <p:spPr bwMode="auto">
            <a:xfrm>
              <a:off x="6672263" y="4329113"/>
              <a:ext cx="7938" cy="412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8" name="Freeform 267"/>
            <p:cNvSpPr>
              <a:spLocks/>
            </p:cNvSpPr>
            <p:nvPr/>
          </p:nvSpPr>
          <p:spPr bwMode="auto">
            <a:xfrm>
              <a:off x="6665913" y="4329113"/>
              <a:ext cx="3175" cy="41275"/>
            </a:xfrm>
            <a:custGeom>
              <a:avLst/>
              <a:gdLst>
                <a:gd name="T0" fmla="*/ 2 w 2"/>
                <a:gd name="T1" fmla="*/ 0 h 26"/>
                <a:gd name="T2" fmla="*/ 0 w 2"/>
                <a:gd name="T3" fmla="*/ 0 h 26"/>
                <a:gd name="T4" fmla="*/ 0 w 2"/>
                <a:gd name="T5" fmla="*/ 24 h 26"/>
                <a:gd name="T6" fmla="*/ 2 w 2"/>
                <a:gd name="T7" fmla="*/ 26 h 26"/>
                <a:gd name="T8" fmla="*/ 2 w 2"/>
                <a:gd name="T9" fmla="*/ 0 h 26"/>
              </a:gdLst>
              <a:ahLst/>
              <a:cxnLst>
                <a:cxn ang="0">
                  <a:pos x="T0" y="T1"/>
                </a:cxn>
                <a:cxn ang="0">
                  <a:pos x="T2" y="T3"/>
                </a:cxn>
                <a:cxn ang="0">
                  <a:pos x="T4" y="T5"/>
                </a:cxn>
                <a:cxn ang="0">
                  <a:pos x="T6" y="T7"/>
                </a:cxn>
                <a:cxn ang="0">
                  <a:pos x="T8" y="T9"/>
                </a:cxn>
              </a:cxnLst>
              <a:rect l="0" t="0" r="r" b="b"/>
              <a:pathLst>
                <a:path w="2" h="26">
                  <a:moveTo>
                    <a:pt x="2" y="0"/>
                  </a:moveTo>
                  <a:lnTo>
                    <a:pt x="0" y="0"/>
                  </a:lnTo>
                  <a:lnTo>
                    <a:pt x="0" y="24"/>
                  </a:lnTo>
                  <a:lnTo>
                    <a:pt x="2" y="26"/>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9" name="Rectangle 268"/>
            <p:cNvSpPr>
              <a:spLocks noChangeArrowheads="1"/>
            </p:cNvSpPr>
            <p:nvPr/>
          </p:nvSpPr>
          <p:spPr bwMode="auto">
            <a:xfrm>
              <a:off x="6653213" y="4329113"/>
              <a:ext cx="4763" cy="381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0" name="Rectangle 269"/>
            <p:cNvSpPr>
              <a:spLocks noChangeArrowheads="1"/>
            </p:cNvSpPr>
            <p:nvPr/>
          </p:nvSpPr>
          <p:spPr bwMode="auto">
            <a:xfrm>
              <a:off x="6642101" y="4329113"/>
              <a:ext cx="7938" cy="381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1" name="Rectangle 270"/>
            <p:cNvSpPr>
              <a:spLocks noChangeArrowheads="1"/>
            </p:cNvSpPr>
            <p:nvPr/>
          </p:nvSpPr>
          <p:spPr bwMode="auto">
            <a:xfrm>
              <a:off x="6677026" y="4433888"/>
              <a:ext cx="11113" cy="53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2" name="Freeform 271"/>
            <p:cNvSpPr>
              <a:spLocks/>
            </p:cNvSpPr>
            <p:nvPr/>
          </p:nvSpPr>
          <p:spPr bwMode="auto">
            <a:xfrm>
              <a:off x="6751638" y="4479926"/>
              <a:ext cx="44450" cy="41275"/>
            </a:xfrm>
            <a:custGeom>
              <a:avLst/>
              <a:gdLst>
                <a:gd name="T0" fmla="*/ 28 w 28"/>
                <a:gd name="T1" fmla="*/ 5 h 26"/>
                <a:gd name="T2" fmla="*/ 24 w 28"/>
                <a:gd name="T3" fmla="*/ 0 h 26"/>
                <a:gd name="T4" fmla="*/ 0 w 28"/>
                <a:gd name="T5" fmla="*/ 21 h 26"/>
                <a:gd name="T6" fmla="*/ 5 w 28"/>
                <a:gd name="T7" fmla="*/ 26 h 26"/>
                <a:gd name="T8" fmla="*/ 28 w 28"/>
                <a:gd name="T9" fmla="*/ 5 h 26"/>
              </a:gdLst>
              <a:ahLst/>
              <a:cxnLst>
                <a:cxn ang="0">
                  <a:pos x="T0" y="T1"/>
                </a:cxn>
                <a:cxn ang="0">
                  <a:pos x="T2" y="T3"/>
                </a:cxn>
                <a:cxn ang="0">
                  <a:pos x="T4" y="T5"/>
                </a:cxn>
                <a:cxn ang="0">
                  <a:pos x="T6" y="T7"/>
                </a:cxn>
                <a:cxn ang="0">
                  <a:pos x="T8" y="T9"/>
                </a:cxn>
              </a:cxnLst>
              <a:rect l="0" t="0" r="r" b="b"/>
              <a:pathLst>
                <a:path w="28" h="26">
                  <a:moveTo>
                    <a:pt x="28" y="5"/>
                  </a:moveTo>
                  <a:lnTo>
                    <a:pt x="24" y="0"/>
                  </a:lnTo>
                  <a:lnTo>
                    <a:pt x="0" y="21"/>
                  </a:lnTo>
                  <a:lnTo>
                    <a:pt x="5" y="26"/>
                  </a:lnTo>
                  <a:lnTo>
                    <a:pt x="28"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3" name="Freeform 272"/>
            <p:cNvSpPr>
              <a:spLocks/>
            </p:cNvSpPr>
            <p:nvPr/>
          </p:nvSpPr>
          <p:spPr bwMode="auto">
            <a:xfrm>
              <a:off x="6575426" y="4476751"/>
              <a:ext cx="44450" cy="41275"/>
            </a:xfrm>
            <a:custGeom>
              <a:avLst/>
              <a:gdLst>
                <a:gd name="T0" fmla="*/ 28 w 28"/>
                <a:gd name="T1" fmla="*/ 21 h 26"/>
                <a:gd name="T2" fmla="*/ 5 w 28"/>
                <a:gd name="T3" fmla="*/ 0 h 26"/>
                <a:gd name="T4" fmla="*/ 0 w 28"/>
                <a:gd name="T5" fmla="*/ 4 h 26"/>
                <a:gd name="T6" fmla="*/ 23 w 28"/>
                <a:gd name="T7" fmla="*/ 26 h 26"/>
                <a:gd name="T8" fmla="*/ 28 w 28"/>
                <a:gd name="T9" fmla="*/ 21 h 26"/>
              </a:gdLst>
              <a:ahLst/>
              <a:cxnLst>
                <a:cxn ang="0">
                  <a:pos x="T0" y="T1"/>
                </a:cxn>
                <a:cxn ang="0">
                  <a:pos x="T2" y="T3"/>
                </a:cxn>
                <a:cxn ang="0">
                  <a:pos x="T4" y="T5"/>
                </a:cxn>
                <a:cxn ang="0">
                  <a:pos x="T6" y="T7"/>
                </a:cxn>
                <a:cxn ang="0">
                  <a:pos x="T8" y="T9"/>
                </a:cxn>
              </a:cxnLst>
              <a:rect l="0" t="0" r="r" b="b"/>
              <a:pathLst>
                <a:path w="28" h="26">
                  <a:moveTo>
                    <a:pt x="28" y="21"/>
                  </a:moveTo>
                  <a:lnTo>
                    <a:pt x="5" y="0"/>
                  </a:lnTo>
                  <a:lnTo>
                    <a:pt x="0" y="4"/>
                  </a:lnTo>
                  <a:lnTo>
                    <a:pt x="23" y="26"/>
                  </a:lnTo>
                  <a:lnTo>
                    <a:pt x="28"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4" name="Rectangle 273"/>
            <p:cNvSpPr>
              <a:spLocks noChangeArrowheads="1"/>
            </p:cNvSpPr>
            <p:nvPr/>
          </p:nvSpPr>
          <p:spPr bwMode="auto">
            <a:xfrm>
              <a:off x="6778626" y="4578351"/>
              <a:ext cx="52388" cy="111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5" name="Rectangle 274"/>
            <p:cNvSpPr>
              <a:spLocks noChangeArrowheads="1"/>
            </p:cNvSpPr>
            <p:nvPr/>
          </p:nvSpPr>
          <p:spPr bwMode="auto">
            <a:xfrm>
              <a:off x="6537326" y="4578351"/>
              <a:ext cx="49213" cy="111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6" name="Freeform 275"/>
            <p:cNvSpPr>
              <a:spLocks noEditPoints="1"/>
            </p:cNvSpPr>
            <p:nvPr/>
          </p:nvSpPr>
          <p:spPr bwMode="auto">
            <a:xfrm>
              <a:off x="6657976" y="4529138"/>
              <a:ext cx="49213" cy="90488"/>
            </a:xfrm>
            <a:custGeom>
              <a:avLst/>
              <a:gdLst>
                <a:gd name="T0" fmla="*/ 9 w 13"/>
                <a:gd name="T1" fmla="*/ 11 h 24"/>
                <a:gd name="T2" fmla="*/ 6 w 13"/>
                <a:gd name="T3" fmla="*/ 0 h 24"/>
                <a:gd name="T4" fmla="*/ 4 w 13"/>
                <a:gd name="T5" fmla="*/ 12 h 24"/>
                <a:gd name="T6" fmla="*/ 0 w 13"/>
                <a:gd name="T7" fmla="*/ 18 h 24"/>
                <a:gd name="T8" fmla="*/ 7 w 13"/>
                <a:gd name="T9" fmla="*/ 24 h 24"/>
                <a:gd name="T10" fmla="*/ 13 w 13"/>
                <a:gd name="T11" fmla="*/ 17 h 24"/>
                <a:gd name="T12" fmla="*/ 9 w 13"/>
                <a:gd name="T13" fmla="*/ 11 h 24"/>
                <a:gd name="T14" fmla="*/ 7 w 13"/>
                <a:gd name="T15" fmla="*/ 21 h 24"/>
                <a:gd name="T16" fmla="*/ 3 w 13"/>
                <a:gd name="T17" fmla="*/ 17 h 24"/>
                <a:gd name="T18" fmla="*/ 7 w 13"/>
                <a:gd name="T19" fmla="*/ 14 h 24"/>
                <a:gd name="T20" fmla="*/ 10 w 13"/>
                <a:gd name="T21" fmla="*/ 17 h 24"/>
                <a:gd name="T22" fmla="*/ 7 w 13"/>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24">
                  <a:moveTo>
                    <a:pt x="9" y="11"/>
                  </a:moveTo>
                  <a:cubicBezTo>
                    <a:pt x="6" y="0"/>
                    <a:pt x="6" y="0"/>
                    <a:pt x="6" y="0"/>
                  </a:cubicBezTo>
                  <a:cubicBezTo>
                    <a:pt x="4" y="12"/>
                    <a:pt x="4" y="12"/>
                    <a:pt x="4" y="12"/>
                  </a:cubicBezTo>
                  <a:cubicBezTo>
                    <a:pt x="2" y="13"/>
                    <a:pt x="0" y="15"/>
                    <a:pt x="0" y="18"/>
                  </a:cubicBezTo>
                  <a:cubicBezTo>
                    <a:pt x="0" y="21"/>
                    <a:pt x="3" y="24"/>
                    <a:pt x="7" y="24"/>
                  </a:cubicBezTo>
                  <a:cubicBezTo>
                    <a:pt x="10" y="24"/>
                    <a:pt x="13" y="21"/>
                    <a:pt x="13" y="17"/>
                  </a:cubicBezTo>
                  <a:cubicBezTo>
                    <a:pt x="13" y="15"/>
                    <a:pt x="12" y="12"/>
                    <a:pt x="9" y="11"/>
                  </a:cubicBezTo>
                  <a:close/>
                  <a:moveTo>
                    <a:pt x="7" y="21"/>
                  </a:moveTo>
                  <a:cubicBezTo>
                    <a:pt x="5" y="21"/>
                    <a:pt x="3" y="19"/>
                    <a:pt x="3" y="17"/>
                  </a:cubicBezTo>
                  <a:cubicBezTo>
                    <a:pt x="3" y="15"/>
                    <a:pt x="5" y="14"/>
                    <a:pt x="7" y="14"/>
                  </a:cubicBezTo>
                  <a:cubicBezTo>
                    <a:pt x="9" y="14"/>
                    <a:pt x="10" y="15"/>
                    <a:pt x="10" y="17"/>
                  </a:cubicBezTo>
                  <a:cubicBezTo>
                    <a:pt x="10" y="19"/>
                    <a:pt x="9" y="21"/>
                    <a:pt x="7"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7" name="Freeform 276"/>
            <p:cNvSpPr>
              <a:spLocks/>
            </p:cNvSpPr>
            <p:nvPr/>
          </p:nvSpPr>
          <p:spPr bwMode="auto">
            <a:xfrm>
              <a:off x="6743701" y="4645026"/>
              <a:ext cx="46038" cy="46038"/>
            </a:xfrm>
            <a:custGeom>
              <a:avLst/>
              <a:gdLst>
                <a:gd name="T0" fmla="*/ 0 w 29"/>
                <a:gd name="T1" fmla="*/ 5 h 29"/>
                <a:gd name="T2" fmla="*/ 24 w 29"/>
                <a:gd name="T3" fmla="*/ 29 h 29"/>
                <a:gd name="T4" fmla="*/ 29 w 29"/>
                <a:gd name="T5" fmla="*/ 24 h 29"/>
                <a:gd name="T6" fmla="*/ 5 w 29"/>
                <a:gd name="T7" fmla="*/ 0 h 29"/>
                <a:gd name="T8" fmla="*/ 0 w 29"/>
                <a:gd name="T9" fmla="*/ 5 h 29"/>
              </a:gdLst>
              <a:ahLst/>
              <a:cxnLst>
                <a:cxn ang="0">
                  <a:pos x="T0" y="T1"/>
                </a:cxn>
                <a:cxn ang="0">
                  <a:pos x="T2" y="T3"/>
                </a:cxn>
                <a:cxn ang="0">
                  <a:pos x="T4" y="T5"/>
                </a:cxn>
                <a:cxn ang="0">
                  <a:pos x="T6" y="T7"/>
                </a:cxn>
                <a:cxn ang="0">
                  <a:pos x="T8" y="T9"/>
                </a:cxn>
              </a:cxnLst>
              <a:rect l="0" t="0" r="r" b="b"/>
              <a:pathLst>
                <a:path w="29" h="29">
                  <a:moveTo>
                    <a:pt x="0" y="5"/>
                  </a:moveTo>
                  <a:lnTo>
                    <a:pt x="24" y="29"/>
                  </a:lnTo>
                  <a:lnTo>
                    <a:pt x="29" y="24"/>
                  </a:lnTo>
                  <a:lnTo>
                    <a:pt x="5" y="0"/>
                  </a:lnTo>
                  <a:lnTo>
                    <a:pt x="0"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8" name="Freeform 277"/>
            <p:cNvSpPr>
              <a:spLocks/>
            </p:cNvSpPr>
            <p:nvPr/>
          </p:nvSpPr>
          <p:spPr bwMode="auto">
            <a:xfrm>
              <a:off x="6578601" y="4649788"/>
              <a:ext cx="46038" cy="44450"/>
            </a:xfrm>
            <a:custGeom>
              <a:avLst/>
              <a:gdLst>
                <a:gd name="T0" fmla="*/ 0 w 29"/>
                <a:gd name="T1" fmla="*/ 23 h 28"/>
                <a:gd name="T2" fmla="*/ 5 w 29"/>
                <a:gd name="T3" fmla="*/ 28 h 28"/>
                <a:gd name="T4" fmla="*/ 29 w 29"/>
                <a:gd name="T5" fmla="*/ 4 h 28"/>
                <a:gd name="T6" fmla="*/ 24 w 29"/>
                <a:gd name="T7" fmla="*/ 0 h 28"/>
                <a:gd name="T8" fmla="*/ 0 w 29"/>
                <a:gd name="T9" fmla="*/ 23 h 28"/>
              </a:gdLst>
              <a:ahLst/>
              <a:cxnLst>
                <a:cxn ang="0">
                  <a:pos x="T0" y="T1"/>
                </a:cxn>
                <a:cxn ang="0">
                  <a:pos x="T2" y="T3"/>
                </a:cxn>
                <a:cxn ang="0">
                  <a:pos x="T4" y="T5"/>
                </a:cxn>
                <a:cxn ang="0">
                  <a:pos x="T6" y="T7"/>
                </a:cxn>
                <a:cxn ang="0">
                  <a:pos x="T8" y="T9"/>
                </a:cxn>
              </a:cxnLst>
              <a:rect l="0" t="0" r="r" b="b"/>
              <a:pathLst>
                <a:path w="29" h="28">
                  <a:moveTo>
                    <a:pt x="0" y="23"/>
                  </a:moveTo>
                  <a:lnTo>
                    <a:pt x="5" y="28"/>
                  </a:lnTo>
                  <a:lnTo>
                    <a:pt x="29" y="4"/>
                  </a:lnTo>
                  <a:lnTo>
                    <a:pt x="24" y="0"/>
                  </a:lnTo>
                  <a:lnTo>
                    <a:pt x="0" y="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79" name="Rectangle 278"/>
            <p:cNvSpPr>
              <a:spLocks noChangeArrowheads="1"/>
            </p:cNvSpPr>
            <p:nvPr/>
          </p:nvSpPr>
          <p:spPr bwMode="auto">
            <a:xfrm>
              <a:off x="6677026" y="4679951"/>
              <a:ext cx="11113"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0" name="Freeform 279"/>
            <p:cNvSpPr>
              <a:spLocks noEditPoints="1"/>
            </p:cNvSpPr>
            <p:nvPr/>
          </p:nvSpPr>
          <p:spPr bwMode="auto">
            <a:xfrm>
              <a:off x="6492876" y="4378326"/>
              <a:ext cx="379413" cy="395288"/>
            </a:xfrm>
            <a:custGeom>
              <a:avLst/>
              <a:gdLst>
                <a:gd name="T0" fmla="*/ 51 w 101"/>
                <a:gd name="T1" fmla="*/ 4 h 105"/>
                <a:gd name="T2" fmla="*/ 51 w 101"/>
                <a:gd name="T3" fmla="*/ 0 h 105"/>
                <a:gd name="T4" fmla="*/ 45 w 101"/>
                <a:gd name="T5" fmla="*/ 0 h 105"/>
                <a:gd name="T6" fmla="*/ 45 w 101"/>
                <a:gd name="T7" fmla="*/ 4 h 105"/>
                <a:gd name="T8" fmla="*/ 0 w 101"/>
                <a:gd name="T9" fmla="*/ 54 h 105"/>
                <a:gd name="T10" fmla="*/ 50 w 101"/>
                <a:gd name="T11" fmla="*/ 105 h 105"/>
                <a:gd name="T12" fmla="*/ 101 w 101"/>
                <a:gd name="T13" fmla="*/ 54 h 105"/>
                <a:gd name="T14" fmla="*/ 51 w 101"/>
                <a:gd name="T15" fmla="*/ 4 h 105"/>
                <a:gd name="T16" fmla="*/ 50 w 101"/>
                <a:gd name="T17" fmla="*/ 97 h 105"/>
                <a:gd name="T18" fmla="*/ 8 w 101"/>
                <a:gd name="T19" fmla="*/ 54 h 105"/>
                <a:gd name="T20" fmla="*/ 51 w 101"/>
                <a:gd name="T21" fmla="*/ 12 h 105"/>
                <a:gd name="T22" fmla="*/ 93 w 101"/>
                <a:gd name="T23" fmla="*/ 54 h 105"/>
                <a:gd name="T24" fmla="*/ 50 w 101"/>
                <a:gd name="T25"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05">
                  <a:moveTo>
                    <a:pt x="51" y="4"/>
                  </a:moveTo>
                  <a:cubicBezTo>
                    <a:pt x="51" y="0"/>
                    <a:pt x="51" y="0"/>
                    <a:pt x="51" y="0"/>
                  </a:cubicBezTo>
                  <a:cubicBezTo>
                    <a:pt x="45" y="0"/>
                    <a:pt x="45" y="0"/>
                    <a:pt x="45" y="0"/>
                  </a:cubicBezTo>
                  <a:cubicBezTo>
                    <a:pt x="45" y="4"/>
                    <a:pt x="45" y="4"/>
                    <a:pt x="45" y="4"/>
                  </a:cubicBezTo>
                  <a:cubicBezTo>
                    <a:pt x="20" y="7"/>
                    <a:pt x="0" y="28"/>
                    <a:pt x="0" y="54"/>
                  </a:cubicBezTo>
                  <a:cubicBezTo>
                    <a:pt x="0" y="82"/>
                    <a:pt x="23" y="105"/>
                    <a:pt x="50" y="105"/>
                  </a:cubicBezTo>
                  <a:cubicBezTo>
                    <a:pt x="78" y="105"/>
                    <a:pt x="101" y="82"/>
                    <a:pt x="101" y="54"/>
                  </a:cubicBezTo>
                  <a:cubicBezTo>
                    <a:pt x="101" y="27"/>
                    <a:pt x="78" y="4"/>
                    <a:pt x="51" y="4"/>
                  </a:cubicBezTo>
                  <a:close/>
                  <a:moveTo>
                    <a:pt x="50" y="97"/>
                  </a:moveTo>
                  <a:cubicBezTo>
                    <a:pt x="27" y="97"/>
                    <a:pt x="8" y="78"/>
                    <a:pt x="8" y="54"/>
                  </a:cubicBezTo>
                  <a:cubicBezTo>
                    <a:pt x="8" y="31"/>
                    <a:pt x="27" y="12"/>
                    <a:pt x="51" y="12"/>
                  </a:cubicBezTo>
                  <a:cubicBezTo>
                    <a:pt x="74" y="12"/>
                    <a:pt x="93" y="31"/>
                    <a:pt x="93" y="54"/>
                  </a:cubicBezTo>
                  <a:cubicBezTo>
                    <a:pt x="93" y="78"/>
                    <a:pt x="74" y="97"/>
                    <a:pt x="50" y="9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281" name="Group 280"/>
          <p:cNvGrpSpPr/>
          <p:nvPr userDrawn="1"/>
        </p:nvGrpSpPr>
        <p:grpSpPr>
          <a:xfrm>
            <a:off x="2284128" y="411467"/>
            <a:ext cx="347211" cy="303327"/>
            <a:chOff x="8450263" y="4408488"/>
            <a:chExt cx="341313" cy="304801"/>
          </a:xfrm>
          <a:solidFill>
            <a:schemeClr val="tx2"/>
          </a:solidFill>
        </p:grpSpPr>
        <p:sp>
          <p:nvSpPr>
            <p:cNvPr id="282" name="Freeform 281"/>
            <p:cNvSpPr>
              <a:spLocks/>
            </p:cNvSpPr>
            <p:nvPr/>
          </p:nvSpPr>
          <p:spPr bwMode="auto">
            <a:xfrm>
              <a:off x="8505826" y="4683126"/>
              <a:ext cx="230188" cy="30163"/>
            </a:xfrm>
            <a:custGeom>
              <a:avLst/>
              <a:gdLst>
                <a:gd name="T0" fmla="*/ 126 w 145"/>
                <a:gd name="T1" fmla="*/ 0 h 19"/>
                <a:gd name="T2" fmla="*/ 24 w 145"/>
                <a:gd name="T3" fmla="*/ 0 h 19"/>
                <a:gd name="T4" fmla="*/ 24 w 145"/>
                <a:gd name="T5" fmla="*/ 10 h 19"/>
                <a:gd name="T6" fmla="*/ 0 w 145"/>
                <a:gd name="T7" fmla="*/ 10 h 19"/>
                <a:gd name="T8" fmla="*/ 0 w 145"/>
                <a:gd name="T9" fmla="*/ 19 h 19"/>
                <a:gd name="T10" fmla="*/ 145 w 145"/>
                <a:gd name="T11" fmla="*/ 19 h 19"/>
                <a:gd name="T12" fmla="*/ 145 w 145"/>
                <a:gd name="T13" fmla="*/ 10 h 19"/>
                <a:gd name="T14" fmla="*/ 126 w 145"/>
                <a:gd name="T15" fmla="*/ 10 h 19"/>
                <a:gd name="T16" fmla="*/ 126 w 14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9">
                  <a:moveTo>
                    <a:pt x="126" y="0"/>
                  </a:moveTo>
                  <a:lnTo>
                    <a:pt x="24" y="0"/>
                  </a:lnTo>
                  <a:lnTo>
                    <a:pt x="24" y="10"/>
                  </a:lnTo>
                  <a:lnTo>
                    <a:pt x="0" y="10"/>
                  </a:lnTo>
                  <a:lnTo>
                    <a:pt x="0" y="19"/>
                  </a:lnTo>
                  <a:lnTo>
                    <a:pt x="145" y="19"/>
                  </a:lnTo>
                  <a:lnTo>
                    <a:pt x="145" y="10"/>
                  </a:lnTo>
                  <a:lnTo>
                    <a:pt x="126" y="10"/>
                  </a:lnTo>
                  <a:lnTo>
                    <a:pt x="12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82"/>
            <p:cNvSpPr>
              <a:spLocks noEditPoints="1"/>
            </p:cNvSpPr>
            <p:nvPr/>
          </p:nvSpPr>
          <p:spPr bwMode="auto">
            <a:xfrm>
              <a:off x="8450263" y="4408488"/>
              <a:ext cx="341313" cy="266700"/>
            </a:xfrm>
            <a:custGeom>
              <a:avLst/>
              <a:gdLst>
                <a:gd name="T0" fmla="*/ 87 w 91"/>
                <a:gd name="T1" fmla="*/ 0 h 71"/>
                <a:gd name="T2" fmla="*/ 4 w 91"/>
                <a:gd name="T3" fmla="*/ 0 h 71"/>
                <a:gd name="T4" fmla="*/ 0 w 91"/>
                <a:gd name="T5" fmla="*/ 3 h 71"/>
                <a:gd name="T6" fmla="*/ 0 w 91"/>
                <a:gd name="T7" fmla="*/ 67 h 71"/>
                <a:gd name="T8" fmla="*/ 4 w 91"/>
                <a:gd name="T9" fmla="*/ 71 h 71"/>
                <a:gd name="T10" fmla="*/ 87 w 91"/>
                <a:gd name="T11" fmla="*/ 71 h 71"/>
                <a:gd name="T12" fmla="*/ 91 w 91"/>
                <a:gd name="T13" fmla="*/ 67 h 71"/>
                <a:gd name="T14" fmla="*/ 91 w 91"/>
                <a:gd name="T15" fmla="*/ 3 h 71"/>
                <a:gd name="T16" fmla="*/ 87 w 91"/>
                <a:gd name="T17" fmla="*/ 0 h 71"/>
                <a:gd name="T18" fmla="*/ 46 w 91"/>
                <a:gd name="T19" fmla="*/ 68 h 71"/>
                <a:gd name="T20" fmla="*/ 41 w 91"/>
                <a:gd name="T21" fmla="*/ 63 h 71"/>
                <a:gd name="T22" fmla="*/ 46 w 91"/>
                <a:gd name="T23" fmla="*/ 58 h 71"/>
                <a:gd name="T24" fmla="*/ 51 w 91"/>
                <a:gd name="T25" fmla="*/ 63 h 71"/>
                <a:gd name="T26" fmla="*/ 46 w 91"/>
                <a:gd name="T27" fmla="*/ 68 h 71"/>
                <a:gd name="T28" fmla="*/ 86 w 91"/>
                <a:gd name="T29" fmla="*/ 55 h 71"/>
                <a:gd name="T30" fmla="*/ 6 w 91"/>
                <a:gd name="T31" fmla="*/ 55 h 71"/>
                <a:gd name="T32" fmla="*/ 6 w 91"/>
                <a:gd name="T33" fmla="*/ 5 h 71"/>
                <a:gd name="T34" fmla="*/ 86 w 91"/>
                <a:gd name="T35" fmla="*/ 5 h 71"/>
                <a:gd name="T36" fmla="*/ 86 w 91"/>
                <a:gd name="T3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71">
                  <a:moveTo>
                    <a:pt x="87" y="0"/>
                  </a:moveTo>
                  <a:cubicBezTo>
                    <a:pt x="4" y="0"/>
                    <a:pt x="4" y="0"/>
                    <a:pt x="4" y="0"/>
                  </a:cubicBezTo>
                  <a:cubicBezTo>
                    <a:pt x="2" y="0"/>
                    <a:pt x="0" y="1"/>
                    <a:pt x="0" y="3"/>
                  </a:cubicBezTo>
                  <a:cubicBezTo>
                    <a:pt x="0" y="67"/>
                    <a:pt x="0" y="67"/>
                    <a:pt x="0" y="67"/>
                  </a:cubicBezTo>
                  <a:cubicBezTo>
                    <a:pt x="0" y="69"/>
                    <a:pt x="2" y="71"/>
                    <a:pt x="4" y="71"/>
                  </a:cubicBezTo>
                  <a:cubicBezTo>
                    <a:pt x="87" y="71"/>
                    <a:pt x="87" y="71"/>
                    <a:pt x="87" y="71"/>
                  </a:cubicBezTo>
                  <a:cubicBezTo>
                    <a:pt x="89" y="71"/>
                    <a:pt x="91" y="69"/>
                    <a:pt x="91" y="67"/>
                  </a:cubicBezTo>
                  <a:cubicBezTo>
                    <a:pt x="91" y="3"/>
                    <a:pt x="91" y="3"/>
                    <a:pt x="91" y="3"/>
                  </a:cubicBezTo>
                  <a:cubicBezTo>
                    <a:pt x="91" y="1"/>
                    <a:pt x="89" y="0"/>
                    <a:pt x="87" y="0"/>
                  </a:cubicBezTo>
                  <a:close/>
                  <a:moveTo>
                    <a:pt x="46" y="68"/>
                  </a:moveTo>
                  <a:cubicBezTo>
                    <a:pt x="43" y="68"/>
                    <a:pt x="41" y="65"/>
                    <a:pt x="41" y="63"/>
                  </a:cubicBezTo>
                  <a:cubicBezTo>
                    <a:pt x="41" y="60"/>
                    <a:pt x="43" y="58"/>
                    <a:pt x="46" y="58"/>
                  </a:cubicBezTo>
                  <a:cubicBezTo>
                    <a:pt x="48" y="58"/>
                    <a:pt x="51" y="60"/>
                    <a:pt x="51" y="63"/>
                  </a:cubicBezTo>
                  <a:cubicBezTo>
                    <a:pt x="51" y="65"/>
                    <a:pt x="48" y="68"/>
                    <a:pt x="46" y="68"/>
                  </a:cubicBezTo>
                  <a:close/>
                  <a:moveTo>
                    <a:pt x="86" y="55"/>
                  </a:moveTo>
                  <a:cubicBezTo>
                    <a:pt x="6" y="55"/>
                    <a:pt x="6" y="55"/>
                    <a:pt x="6" y="55"/>
                  </a:cubicBezTo>
                  <a:cubicBezTo>
                    <a:pt x="6" y="5"/>
                    <a:pt x="6" y="5"/>
                    <a:pt x="6" y="5"/>
                  </a:cubicBezTo>
                  <a:cubicBezTo>
                    <a:pt x="86" y="5"/>
                    <a:pt x="86" y="5"/>
                    <a:pt x="86" y="5"/>
                  </a:cubicBezTo>
                  <a:lnTo>
                    <a:pt x="86" y="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284" name="Freeform 37"/>
          <p:cNvSpPr>
            <a:spLocks noEditPoints="1"/>
          </p:cNvSpPr>
          <p:nvPr userDrawn="1"/>
        </p:nvSpPr>
        <p:spPr bwMode="auto">
          <a:xfrm>
            <a:off x="2927039" y="2285187"/>
            <a:ext cx="308452" cy="303813"/>
          </a:xfrm>
          <a:custGeom>
            <a:avLst/>
            <a:gdLst>
              <a:gd name="T0" fmla="*/ 62 w 62"/>
              <a:gd name="T1" fmla="*/ 62 h 62"/>
              <a:gd name="T2" fmla="*/ 57 w 62"/>
              <a:gd name="T3" fmla="*/ 46 h 62"/>
              <a:gd name="T4" fmla="*/ 57 w 62"/>
              <a:gd name="T5" fmla="*/ 46 h 62"/>
              <a:gd name="T6" fmla="*/ 15 w 62"/>
              <a:gd name="T7" fmla="*/ 5 h 62"/>
              <a:gd name="T8" fmla="*/ 15 w 62"/>
              <a:gd name="T9" fmla="*/ 5 h 62"/>
              <a:gd name="T10" fmla="*/ 15 w 62"/>
              <a:gd name="T11" fmla="*/ 4 h 62"/>
              <a:gd name="T12" fmla="*/ 3 w 62"/>
              <a:gd name="T13" fmla="*/ 3 h 62"/>
              <a:gd name="T14" fmla="*/ 5 w 62"/>
              <a:gd name="T15" fmla="*/ 15 h 62"/>
              <a:gd name="T16" fmla="*/ 5 w 62"/>
              <a:gd name="T17" fmla="*/ 15 h 62"/>
              <a:gd name="T18" fmla="*/ 5 w 62"/>
              <a:gd name="T19" fmla="*/ 15 h 62"/>
              <a:gd name="T20" fmla="*/ 47 w 62"/>
              <a:gd name="T21" fmla="*/ 57 h 62"/>
              <a:gd name="T22" fmla="*/ 47 w 62"/>
              <a:gd name="T23" fmla="*/ 57 h 62"/>
              <a:gd name="T24" fmla="*/ 62 w 62"/>
              <a:gd name="T25" fmla="*/ 62 h 62"/>
              <a:gd name="T26" fmla="*/ 56 w 62"/>
              <a:gd name="T27" fmla="*/ 48 h 62"/>
              <a:gd name="T28" fmla="*/ 58 w 62"/>
              <a:gd name="T29" fmla="*/ 54 h 62"/>
              <a:gd name="T30" fmla="*/ 54 w 62"/>
              <a:gd name="T31" fmla="*/ 58 h 62"/>
              <a:gd name="T32" fmla="*/ 49 w 62"/>
              <a:gd name="T33" fmla="*/ 56 h 62"/>
              <a:gd name="T34" fmla="*/ 56 w 62"/>
              <a:gd name="T35" fmla="*/ 48 h 62"/>
              <a:gd name="T36" fmla="*/ 54 w 62"/>
              <a:gd name="T37" fmla="*/ 46 h 62"/>
              <a:gd name="T38" fmla="*/ 51 w 62"/>
              <a:gd name="T39" fmla="*/ 49 h 62"/>
              <a:gd name="T40" fmla="*/ 12 w 62"/>
              <a:gd name="T41" fmla="*/ 10 h 62"/>
              <a:gd name="T42" fmla="*/ 15 w 62"/>
              <a:gd name="T43" fmla="*/ 7 h 62"/>
              <a:gd name="T44" fmla="*/ 54 w 62"/>
              <a:gd name="T45" fmla="*/ 46 h 62"/>
              <a:gd name="T46" fmla="*/ 7 w 62"/>
              <a:gd name="T47" fmla="*/ 15 h 62"/>
              <a:gd name="T48" fmla="*/ 10 w 62"/>
              <a:gd name="T49" fmla="*/ 12 h 62"/>
              <a:gd name="T50" fmla="*/ 50 w 62"/>
              <a:gd name="T51" fmla="*/ 51 h 62"/>
              <a:gd name="T52" fmla="*/ 47 w 62"/>
              <a:gd name="T53" fmla="*/ 54 h 62"/>
              <a:gd name="T54" fmla="*/ 7 w 62"/>
              <a:gd name="T55"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62">
                <a:moveTo>
                  <a:pt x="62" y="62"/>
                </a:moveTo>
                <a:cubicBezTo>
                  <a:pt x="57" y="46"/>
                  <a:pt x="57" y="46"/>
                  <a:pt x="57" y="46"/>
                </a:cubicBezTo>
                <a:cubicBezTo>
                  <a:pt x="57" y="46"/>
                  <a:pt x="57" y="46"/>
                  <a:pt x="57" y="46"/>
                </a:cubicBezTo>
                <a:cubicBezTo>
                  <a:pt x="15" y="5"/>
                  <a:pt x="15" y="5"/>
                  <a:pt x="15" y="5"/>
                </a:cubicBezTo>
                <a:cubicBezTo>
                  <a:pt x="15" y="5"/>
                  <a:pt x="15" y="5"/>
                  <a:pt x="15" y="5"/>
                </a:cubicBezTo>
                <a:cubicBezTo>
                  <a:pt x="15" y="4"/>
                  <a:pt x="15" y="4"/>
                  <a:pt x="15" y="4"/>
                </a:cubicBezTo>
                <a:cubicBezTo>
                  <a:pt x="11" y="1"/>
                  <a:pt x="6" y="0"/>
                  <a:pt x="3" y="3"/>
                </a:cubicBezTo>
                <a:cubicBezTo>
                  <a:pt x="0" y="6"/>
                  <a:pt x="1" y="11"/>
                  <a:pt x="5" y="15"/>
                </a:cubicBezTo>
                <a:cubicBezTo>
                  <a:pt x="5" y="15"/>
                  <a:pt x="5" y="15"/>
                  <a:pt x="5" y="15"/>
                </a:cubicBezTo>
                <a:cubicBezTo>
                  <a:pt x="5" y="15"/>
                  <a:pt x="5" y="15"/>
                  <a:pt x="5" y="15"/>
                </a:cubicBezTo>
                <a:cubicBezTo>
                  <a:pt x="47" y="57"/>
                  <a:pt x="47" y="57"/>
                  <a:pt x="47" y="57"/>
                </a:cubicBezTo>
                <a:cubicBezTo>
                  <a:pt x="47" y="57"/>
                  <a:pt x="47" y="57"/>
                  <a:pt x="47" y="57"/>
                </a:cubicBezTo>
                <a:lnTo>
                  <a:pt x="62" y="62"/>
                </a:lnTo>
                <a:close/>
                <a:moveTo>
                  <a:pt x="56" y="48"/>
                </a:moveTo>
                <a:cubicBezTo>
                  <a:pt x="57" y="49"/>
                  <a:pt x="57" y="51"/>
                  <a:pt x="58" y="54"/>
                </a:cubicBezTo>
                <a:cubicBezTo>
                  <a:pt x="54" y="58"/>
                  <a:pt x="54" y="58"/>
                  <a:pt x="54" y="58"/>
                </a:cubicBezTo>
                <a:cubicBezTo>
                  <a:pt x="51" y="57"/>
                  <a:pt x="49" y="56"/>
                  <a:pt x="49" y="56"/>
                </a:cubicBezTo>
                <a:cubicBezTo>
                  <a:pt x="49" y="55"/>
                  <a:pt x="56" y="49"/>
                  <a:pt x="56" y="48"/>
                </a:cubicBezTo>
                <a:close/>
                <a:moveTo>
                  <a:pt x="54" y="46"/>
                </a:moveTo>
                <a:cubicBezTo>
                  <a:pt x="54" y="47"/>
                  <a:pt x="53" y="48"/>
                  <a:pt x="51" y="49"/>
                </a:cubicBezTo>
                <a:cubicBezTo>
                  <a:pt x="12" y="10"/>
                  <a:pt x="12" y="10"/>
                  <a:pt x="12" y="10"/>
                </a:cubicBezTo>
                <a:cubicBezTo>
                  <a:pt x="14" y="9"/>
                  <a:pt x="15" y="8"/>
                  <a:pt x="15" y="7"/>
                </a:cubicBezTo>
                <a:cubicBezTo>
                  <a:pt x="16" y="8"/>
                  <a:pt x="53" y="45"/>
                  <a:pt x="54" y="46"/>
                </a:cubicBezTo>
                <a:close/>
                <a:moveTo>
                  <a:pt x="7" y="15"/>
                </a:moveTo>
                <a:cubicBezTo>
                  <a:pt x="8" y="15"/>
                  <a:pt x="9" y="13"/>
                  <a:pt x="10" y="12"/>
                </a:cubicBezTo>
                <a:cubicBezTo>
                  <a:pt x="50" y="51"/>
                  <a:pt x="50" y="51"/>
                  <a:pt x="50" y="51"/>
                </a:cubicBezTo>
                <a:cubicBezTo>
                  <a:pt x="48" y="52"/>
                  <a:pt x="47" y="54"/>
                  <a:pt x="47" y="54"/>
                </a:cubicBezTo>
                <a:cubicBezTo>
                  <a:pt x="45" y="53"/>
                  <a:pt x="9" y="16"/>
                  <a:pt x="7" y="15"/>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85" name="Group 284"/>
          <p:cNvGrpSpPr/>
          <p:nvPr userDrawn="1"/>
        </p:nvGrpSpPr>
        <p:grpSpPr>
          <a:xfrm>
            <a:off x="2888181" y="2712992"/>
            <a:ext cx="352055" cy="297008"/>
            <a:chOff x="6048376" y="3925888"/>
            <a:chExt cx="346075" cy="298451"/>
          </a:xfrm>
          <a:solidFill>
            <a:schemeClr val="tx2"/>
          </a:solidFill>
        </p:grpSpPr>
        <p:sp>
          <p:nvSpPr>
            <p:cNvPr id="286" name="Freeform 38"/>
            <p:cNvSpPr>
              <a:spLocks/>
            </p:cNvSpPr>
            <p:nvPr/>
          </p:nvSpPr>
          <p:spPr bwMode="auto">
            <a:xfrm>
              <a:off x="6102351" y="3925888"/>
              <a:ext cx="292100" cy="244475"/>
            </a:xfrm>
            <a:custGeom>
              <a:avLst/>
              <a:gdLst>
                <a:gd name="T0" fmla="*/ 72 w 78"/>
                <a:gd name="T1" fmla="*/ 0 h 65"/>
                <a:gd name="T2" fmla="*/ 48 w 78"/>
                <a:gd name="T3" fmla="*/ 0 h 65"/>
                <a:gd name="T4" fmla="*/ 42 w 78"/>
                <a:gd name="T5" fmla="*/ 5 h 65"/>
                <a:gd name="T6" fmla="*/ 42 w 78"/>
                <a:gd name="T7" fmla="*/ 8 h 65"/>
                <a:gd name="T8" fmla="*/ 5 w 78"/>
                <a:gd name="T9" fmla="*/ 8 h 65"/>
                <a:gd name="T10" fmla="*/ 0 w 78"/>
                <a:gd name="T11" fmla="*/ 14 h 65"/>
                <a:gd name="T12" fmla="*/ 0 w 78"/>
                <a:gd name="T13" fmla="*/ 59 h 65"/>
                <a:gd name="T14" fmla="*/ 5 w 78"/>
                <a:gd name="T15" fmla="*/ 65 h 65"/>
                <a:gd name="T16" fmla="*/ 73 w 78"/>
                <a:gd name="T17" fmla="*/ 65 h 65"/>
                <a:gd name="T18" fmla="*/ 78 w 78"/>
                <a:gd name="T19" fmla="*/ 59 h 65"/>
                <a:gd name="T20" fmla="*/ 78 w 78"/>
                <a:gd name="T21" fmla="*/ 5 h 65"/>
                <a:gd name="T22" fmla="*/ 72 w 78"/>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65">
                  <a:moveTo>
                    <a:pt x="72" y="0"/>
                  </a:moveTo>
                  <a:cubicBezTo>
                    <a:pt x="48" y="0"/>
                    <a:pt x="48" y="0"/>
                    <a:pt x="48" y="0"/>
                  </a:cubicBezTo>
                  <a:cubicBezTo>
                    <a:pt x="45" y="0"/>
                    <a:pt x="42" y="2"/>
                    <a:pt x="42" y="5"/>
                  </a:cubicBezTo>
                  <a:cubicBezTo>
                    <a:pt x="42" y="8"/>
                    <a:pt x="42" y="8"/>
                    <a:pt x="42" y="8"/>
                  </a:cubicBezTo>
                  <a:cubicBezTo>
                    <a:pt x="5" y="8"/>
                    <a:pt x="5" y="8"/>
                    <a:pt x="5" y="8"/>
                  </a:cubicBezTo>
                  <a:cubicBezTo>
                    <a:pt x="2" y="8"/>
                    <a:pt x="0" y="11"/>
                    <a:pt x="0" y="14"/>
                  </a:cubicBezTo>
                  <a:cubicBezTo>
                    <a:pt x="0" y="59"/>
                    <a:pt x="0" y="59"/>
                    <a:pt x="0" y="59"/>
                  </a:cubicBezTo>
                  <a:cubicBezTo>
                    <a:pt x="0" y="62"/>
                    <a:pt x="2" y="65"/>
                    <a:pt x="5" y="65"/>
                  </a:cubicBezTo>
                  <a:cubicBezTo>
                    <a:pt x="73" y="65"/>
                    <a:pt x="73" y="65"/>
                    <a:pt x="73" y="65"/>
                  </a:cubicBezTo>
                  <a:cubicBezTo>
                    <a:pt x="76" y="65"/>
                    <a:pt x="78" y="62"/>
                    <a:pt x="78" y="59"/>
                  </a:cubicBezTo>
                  <a:cubicBezTo>
                    <a:pt x="78" y="5"/>
                    <a:pt x="78" y="5"/>
                    <a:pt x="78" y="5"/>
                  </a:cubicBezTo>
                  <a:cubicBezTo>
                    <a:pt x="78" y="2"/>
                    <a:pt x="75" y="0"/>
                    <a:pt x="72" y="0"/>
                  </a:cubicBezTo>
                  <a:close/>
                </a:path>
              </a:pathLst>
            </a:custGeom>
            <a:grpFill/>
            <a:ln w="7938" cap="flat">
              <a:solidFill>
                <a:srgbClr val="FFFFF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287" name="Freeform 39"/>
            <p:cNvSpPr>
              <a:spLocks/>
            </p:cNvSpPr>
            <p:nvPr/>
          </p:nvSpPr>
          <p:spPr bwMode="auto">
            <a:xfrm>
              <a:off x="6048376" y="3978276"/>
              <a:ext cx="293688" cy="246063"/>
            </a:xfrm>
            <a:custGeom>
              <a:avLst/>
              <a:gdLst>
                <a:gd name="T0" fmla="*/ 72 w 78"/>
                <a:gd name="T1" fmla="*/ 0 h 65"/>
                <a:gd name="T2" fmla="*/ 48 w 78"/>
                <a:gd name="T3" fmla="*/ 0 h 65"/>
                <a:gd name="T4" fmla="*/ 42 w 78"/>
                <a:gd name="T5" fmla="*/ 5 h 65"/>
                <a:gd name="T6" fmla="*/ 42 w 78"/>
                <a:gd name="T7" fmla="*/ 9 h 65"/>
                <a:gd name="T8" fmla="*/ 5 w 78"/>
                <a:gd name="T9" fmla="*/ 9 h 65"/>
                <a:gd name="T10" fmla="*/ 0 w 78"/>
                <a:gd name="T11" fmla="*/ 14 h 65"/>
                <a:gd name="T12" fmla="*/ 0 w 78"/>
                <a:gd name="T13" fmla="*/ 60 h 65"/>
                <a:gd name="T14" fmla="*/ 5 w 78"/>
                <a:gd name="T15" fmla="*/ 65 h 65"/>
                <a:gd name="T16" fmla="*/ 73 w 78"/>
                <a:gd name="T17" fmla="*/ 65 h 65"/>
                <a:gd name="T18" fmla="*/ 78 w 78"/>
                <a:gd name="T19" fmla="*/ 60 h 65"/>
                <a:gd name="T20" fmla="*/ 78 w 78"/>
                <a:gd name="T21" fmla="*/ 5 h 65"/>
                <a:gd name="T22" fmla="*/ 72 w 78"/>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65">
                  <a:moveTo>
                    <a:pt x="72" y="0"/>
                  </a:moveTo>
                  <a:cubicBezTo>
                    <a:pt x="48" y="0"/>
                    <a:pt x="48" y="0"/>
                    <a:pt x="48" y="0"/>
                  </a:cubicBezTo>
                  <a:cubicBezTo>
                    <a:pt x="45" y="0"/>
                    <a:pt x="42" y="2"/>
                    <a:pt x="42" y="5"/>
                  </a:cubicBezTo>
                  <a:cubicBezTo>
                    <a:pt x="42" y="9"/>
                    <a:pt x="42" y="9"/>
                    <a:pt x="42" y="9"/>
                  </a:cubicBezTo>
                  <a:cubicBezTo>
                    <a:pt x="5" y="9"/>
                    <a:pt x="5" y="9"/>
                    <a:pt x="5" y="9"/>
                  </a:cubicBezTo>
                  <a:cubicBezTo>
                    <a:pt x="2" y="9"/>
                    <a:pt x="0" y="11"/>
                    <a:pt x="0" y="14"/>
                  </a:cubicBezTo>
                  <a:cubicBezTo>
                    <a:pt x="0" y="60"/>
                    <a:pt x="0" y="60"/>
                    <a:pt x="0" y="60"/>
                  </a:cubicBezTo>
                  <a:cubicBezTo>
                    <a:pt x="0" y="63"/>
                    <a:pt x="2" y="65"/>
                    <a:pt x="5" y="65"/>
                  </a:cubicBezTo>
                  <a:cubicBezTo>
                    <a:pt x="73" y="65"/>
                    <a:pt x="73" y="65"/>
                    <a:pt x="73" y="65"/>
                  </a:cubicBezTo>
                  <a:cubicBezTo>
                    <a:pt x="76" y="65"/>
                    <a:pt x="78" y="63"/>
                    <a:pt x="78" y="60"/>
                  </a:cubicBezTo>
                  <a:cubicBezTo>
                    <a:pt x="78" y="5"/>
                    <a:pt x="78" y="5"/>
                    <a:pt x="78" y="5"/>
                  </a:cubicBezTo>
                  <a:cubicBezTo>
                    <a:pt x="78" y="2"/>
                    <a:pt x="76" y="0"/>
                    <a:pt x="72" y="0"/>
                  </a:cubicBezTo>
                  <a:close/>
                </a:path>
              </a:pathLst>
            </a:custGeom>
            <a:grpFill/>
            <a:ln w="7938" cap="flat">
              <a:solidFill>
                <a:srgbClr val="FFFFF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1350" dirty="0"/>
            </a:p>
          </p:txBody>
        </p:sp>
      </p:grpSp>
      <p:grpSp>
        <p:nvGrpSpPr>
          <p:cNvPr id="288" name="Group 287"/>
          <p:cNvGrpSpPr/>
          <p:nvPr userDrawn="1"/>
        </p:nvGrpSpPr>
        <p:grpSpPr>
          <a:xfrm>
            <a:off x="2333723" y="2339343"/>
            <a:ext cx="282614" cy="278049"/>
            <a:chOff x="7559676" y="3349626"/>
            <a:chExt cx="277813" cy="279400"/>
          </a:xfrm>
          <a:solidFill>
            <a:schemeClr val="tx2"/>
          </a:solidFill>
        </p:grpSpPr>
        <p:sp>
          <p:nvSpPr>
            <p:cNvPr id="289" name="Freeform 288"/>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0" name="Freeform 289"/>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1" name="Oval 290"/>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292" name="Freeform 291"/>
          <p:cNvSpPr>
            <a:spLocks/>
          </p:cNvSpPr>
          <p:nvPr userDrawn="1"/>
        </p:nvSpPr>
        <p:spPr bwMode="auto">
          <a:xfrm>
            <a:off x="5034528" y="2577467"/>
            <a:ext cx="427958" cy="338082"/>
          </a:xfrm>
          <a:custGeom>
            <a:avLst/>
            <a:gdLst>
              <a:gd name="T0" fmla="*/ 94 w 112"/>
              <a:gd name="T1" fmla="*/ 2 h 90"/>
              <a:gd name="T2" fmla="*/ 110 w 112"/>
              <a:gd name="T3" fmla="*/ 14 h 90"/>
              <a:gd name="T4" fmla="*/ 54 w 112"/>
              <a:gd name="T5" fmla="*/ 74 h 90"/>
              <a:gd name="T6" fmla="*/ 54 w 112"/>
              <a:gd name="T7" fmla="*/ 74 h 90"/>
              <a:gd name="T8" fmla="*/ 54 w 112"/>
              <a:gd name="T9" fmla="*/ 75 h 90"/>
              <a:gd name="T10" fmla="*/ 54 w 112"/>
              <a:gd name="T11" fmla="*/ 75 h 90"/>
              <a:gd name="T12" fmla="*/ 53 w 112"/>
              <a:gd name="T13" fmla="*/ 75 h 90"/>
              <a:gd name="T14" fmla="*/ 53 w 112"/>
              <a:gd name="T15" fmla="*/ 75 h 90"/>
              <a:gd name="T16" fmla="*/ 53 w 112"/>
              <a:gd name="T17" fmla="*/ 75 h 90"/>
              <a:gd name="T18" fmla="*/ 53 w 112"/>
              <a:gd name="T19" fmla="*/ 75 h 90"/>
              <a:gd name="T20" fmla="*/ 53 w 112"/>
              <a:gd name="T21" fmla="*/ 75 h 90"/>
              <a:gd name="T22" fmla="*/ 53 w 112"/>
              <a:gd name="T23" fmla="*/ 75 h 90"/>
              <a:gd name="T24" fmla="*/ 53 w 112"/>
              <a:gd name="T25" fmla="*/ 75 h 90"/>
              <a:gd name="T26" fmla="*/ 53 w 112"/>
              <a:gd name="T27" fmla="*/ 75 h 90"/>
              <a:gd name="T28" fmla="*/ 53 w 112"/>
              <a:gd name="T29" fmla="*/ 75 h 90"/>
              <a:gd name="T30" fmla="*/ 53 w 112"/>
              <a:gd name="T31" fmla="*/ 75 h 90"/>
              <a:gd name="T32" fmla="*/ 53 w 112"/>
              <a:gd name="T33" fmla="*/ 75 h 90"/>
              <a:gd name="T34" fmla="*/ 53 w 112"/>
              <a:gd name="T35" fmla="*/ 75 h 90"/>
              <a:gd name="T36" fmla="*/ 53 w 112"/>
              <a:gd name="T37" fmla="*/ 75 h 90"/>
              <a:gd name="T38" fmla="*/ 53 w 112"/>
              <a:gd name="T39" fmla="*/ 75 h 90"/>
              <a:gd name="T40" fmla="*/ 52 w 112"/>
              <a:gd name="T41" fmla="*/ 75 h 90"/>
              <a:gd name="T42" fmla="*/ 52 w 112"/>
              <a:gd name="T43" fmla="*/ 75 h 90"/>
              <a:gd name="T44" fmla="*/ 52 w 112"/>
              <a:gd name="T45" fmla="*/ 75 h 90"/>
              <a:gd name="T46" fmla="*/ 52 w 112"/>
              <a:gd name="T47" fmla="*/ 75 h 90"/>
              <a:gd name="T48" fmla="*/ 52 w 112"/>
              <a:gd name="T49" fmla="*/ 75 h 90"/>
              <a:gd name="T50" fmla="*/ 52 w 112"/>
              <a:gd name="T51" fmla="*/ 75 h 90"/>
              <a:gd name="T52" fmla="*/ 52 w 112"/>
              <a:gd name="T53" fmla="*/ 75 h 90"/>
              <a:gd name="T54" fmla="*/ 52 w 112"/>
              <a:gd name="T55" fmla="*/ 75 h 90"/>
              <a:gd name="T56" fmla="*/ 52 w 112"/>
              <a:gd name="T57" fmla="*/ 75 h 90"/>
              <a:gd name="T58" fmla="*/ 52 w 112"/>
              <a:gd name="T59" fmla="*/ 75 h 90"/>
              <a:gd name="T60" fmla="*/ 52 w 112"/>
              <a:gd name="T61" fmla="*/ 75 h 90"/>
              <a:gd name="T62" fmla="*/ 52 w 112"/>
              <a:gd name="T63" fmla="*/ 75 h 90"/>
              <a:gd name="T64" fmla="*/ 52 w 112"/>
              <a:gd name="T65" fmla="*/ 75 h 90"/>
              <a:gd name="T66" fmla="*/ 51 w 112"/>
              <a:gd name="T67" fmla="*/ 75 h 90"/>
              <a:gd name="T68" fmla="*/ 51 w 112"/>
              <a:gd name="T69" fmla="*/ 75 h 90"/>
              <a:gd name="T70" fmla="*/ 51 w 112"/>
              <a:gd name="T71" fmla="*/ 75 h 90"/>
              <a:gd name="T72" fmla="*/ 51 w 112"/>
              <a:gd name="T73" fmla="*/ 75 h 90"/>
              <a:gd name="T74" fmla="*/ 51 w 112"/>
              <a:gd name="T75" fmla="*/ 75 h 90"/>
              <a:gd name="T76" fmla="*/ 51 w 112"/>
              <a:gd name="T77" fmla="*/ 75 h 90"/>
              <a:gd name="T78" fmla="*/ 51 w 112"/>
              <a:gd name="T79" fmla="*/ 75 h 90"/>
              <a:gd name="T80" fmla="*/ 51 w 112"/>
              <a:gd name="T81" fmla="*/ 75 h 90"/>
              <a:gd name="T82" fmla="*/ 51 w 112"/>
              <a:gd name="T83" fmla="*/ 75 h 90"/>
              <a:gd name="T84" fmla="*/ 50 w 112"/>
              <a:gd name="T85" fmla="*/ 75 h 90"/>
              <a:gd name="T86" fmla="*/ 50 w 112"/>
              <a:gd name="T87" fmla="*/ 75 h 90"/>
              <a:gd name="T88" fmla="*/ 50 w 112"/>
              <a:gd name="T89" fmla="*/ 74 h 90"/>
              <a:gd name="T90" fmla="*/ 15 w 112"/>
              <a:gd name="T91" fmla="*/ 36 h 90"/>
              <a:gd name="T92" fmla="*/ 32 w 112"/>
              <a:gd name="T93"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0">
                <a:moveTo>
                  <a:pt x="52" y="44"/>
                </a:moveTo>
                <a:cubicBezTo>
                  <a:pt x="94" y="2"/>
                  <a:pt x="94" y="2"/>
                  <a:pt x="94" y="2"/>
                </a:cubicBezTo>
                <a:cubicBezTo>
                  <a:pt x="95" y="0"/>
                  <a:pt x="97" y="0"/>
                  <a:pt x="99" y="2"/>
                </a:cubicBezTo>
                <a:cubicBezTo>
                  <a:pt x="110" y="14"/>
                  <a:pt x="110" y="14"/>
                  <a:pt x="110" y="14"/>
                </a:cubicBezTo>
                <a:cubicBezTo>
                  <a:pt x="112" y="15"/>
                  <a:pt x="112" y="17"/>
                  <a:pt x="110" y="18"/>
                </a:cubicBezTo>
                <a:cubicBezTo>
                  <a:pt x="92" y="37"/>
                  <a:pt x="73" y="56"/>
                  <a:pt x="54" y="74"/>
                </a:cubicBezTo>
                <a:cubicBezTo>
                  <a:pt x="54" y="74"/>
                  <a:pt x="54" y="74"/>
                  <a:pt x="54" y="74"/>
                </a:cubicBezTo>
                <a:cubicBezTo>
                  <a:pt x="54" y="74"/>
                  <a:pt x="54" y="74"/>
                  <a:pt x="54" y="74"/>
                </a:cubicBezTo>
                <a:cubicBezTo>
                  <a:pt x="54" y="75"/>
                  <a:pt x="54" y="75"/>
                  <a:pt x="54" y="75"/>
                </a:cubicBezTo>
                <a:cubicBezTo>
                  <a:pt x="54" y="75"/>
                  <a:pt x="54" y="75"/>
                  <a:pt x="54" y="75"/>
                </a:cubicBezTo>
                <a:cubicBezTo>
                  <a:pt x="54" y="75"/>
                  <a:pt x="54" y="75"/>
                  <a:pt x="54" y="75"/>
                </a:cubicBezTo>
                <a:cubicBezTo>
                  <a:pt x="54" y="75"/>
                  <a:pt x="54" y="75"/>
                  <a:pt x="54"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3" y="75"/>
                  <a:pt x="53" y="75"/>
                  <a:pt x="53"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2" y="75"/>
                  <a:pt x="52" y="75"/>
                  <a:pt x="52"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1" y="75"/>
                  <a:pt x="51" y="75"/>
                </a:cubicBezTo>
                <a:cubicBezTo>
                  <a:pt x="51" y="75"/>
                  <a:pt x="50" y="75"/>
                  <a:pt x="50" y="75"/>
                </a:cubicBezTo>
                <a:cubicBezTo>
                  <a:pt x="50" y="75"/>
                  <a:pt x="50" y="75"/>
                  <a:pt x="50" y="75"/>
                </a:cubicBezTo>
                <a:cubicBezTo>
                  <a:pt x="50" y="75"/>
                  <a:pt x="50" y="75"/>
                  <a:pt x="50" y="75"/>
                </a:cubicBezTo>
                <a:cubicBezTo>
                  <a:pt x="50" y="75"/>
                  <a:pt x="50" y="75"/>
                  <a:pt x="50" y="75"/>
                </a:cubicBezTo>
                <a:cubicBezTo>
                  <a:pt x="50" y="75"/>
                  <a:pt x="50" y="75"/>
                  <a:pt x="50" y="75"/>
                </a:cubicBezTo>
                <a:cubicBezTo>
                  <a:pt x="50" y="75"/>
                  <a:pt x="50" y="75"/>
                  <a:pt x="50" y="74"/>
                </a:cubicBezTo>
                <a:cubicBezTo>
                  <a:pt x="0" y="24"/>
                  <a:pt x="65" y="90"/>
                  <a:pt x="15" y="40"/>
                </a:cubicBezTo>
                <a:cubicBezTo>
                  <a:pt x="14" y="39"/>
                  <a:pt x="14" y="37"/>
                  <a:pt x="15" y="36"/>
                </a:cubicBezTo>
                <a:cubicBezTo>
                  <a:pt x="27" y="24"/>
                  <a:pt x="27" y="24"/>
                  <a:pt x="27" y="24"/>
                </a:cubicBezTo>
                <a:cubicBezTo>
                  <a:pt x="28" y="23"/>
                  <a:pt x="30" y="23"/>
                  <a:pt x="32" y="24"/>
                </a:cubicBezTo>
                <a:lnTo>
                  <a:pt x="52" y="44"/>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93" name="Freeform 292"/>
          <p:cNvSpPr>
            <a:spLocks/>
          </p:cNvSpPr>
          <p:nvPr userDrawn="1"/>
        </p:nvSpPr>
        <p:spPr bwMode="auto">
          <a:xfrm>
            <a:off x="5153454" y="3009745"/>
            <a:ext cx="277768" cy="273310"/>
          </a:xfrm>
          <a:custGeom>
            <a:avLst/>
            <a:gdLst>
              <a:gd name="T0" fmla="*/ 60 w 73"/>
              <a:gd name="T1" fmla="*/ 1 h 73"/>
              <a:gd name="T2" fmla="*/ 72 w 73"/>
              <a:gd name="T3" fmla="*/ 13 h 73"/>
              <a:gd name="T4" fmla="*/ 72 w 73"/>
              <a:gd name="T5" fmla="*/ 17 h 73"/>
              <a:gd name="T6" fmla="*/ 52 w 73"/>
              <a:gd name="T7" fmla="*/ 36 h 73"/>
              <a:gd name="T8" fmla="*/ 72 w 73"/>
              <a:gd name="T9" fmla="*/ 55 h 73"/>
              <a:gd name="T10" fmla="*/ 72 w 73"/>
              <a:gd name="T11" fmla="*/ 60 h 73"/>
              <a:gd name="T12" fmla="*/ 60 w 73"/>
              <a:gd name="T13" fmla="*/ 72 h 73"/>
              <a:gd name="T14" fmla="*/ 55 w 73"/>
              <a:gd name="T15" fmla="*/ 72 h 73"/>
              <a:gd name="T16" fmla="*/ 36 w 73"/>
              <a:gd name="T17" fmla="*/ 52 h 73"/>
              <a:gd name="T18" fmla="*/ 17 w 73"/>
              <a:gd name="T19" fmla="*/ 72 h 73"/>
              <a:gd name="T20" fmla="*/ 13 w 73"/>
              <a:gd name="T21" fmla="*/ 72 h 73"/>
              <a:gd name="T22" fmla="*/ 1 w 73"/>
              <a:gd name="T23" fmla="*/ 60 h 73"/>
              <a:gd name="T24" fmla="*/ 1 w 73"/>
              <a:gd name="T25" fmla="*/ 55 h 73"/>
              <a:gd name="T26" fmla="*/ 20 w 73"/>
              <a:gd name="T27" fmla="*/ 36 h 73"/>
              <a:gd name="T28" fmla="*/ 1 w 73"/>
              <a:gd name="T29" fmla="*/ 17 h 73"/>
              <a:gd name="T30" fmla="*/ 1 w 73"/>
              <a:gd name="T31" fmla="*/ 13 h 73"/>
              <a:gd name="T32" fmla="*/ 13 w 73"/>
              <a:gd name="T33" fmla="*/ 1 h 73"/>
              <a:gd name="T34" fmla="*/ 17 w 73"/>
              <a:gd name="T35" fmla="*/ 1 h 73"/>
              <a:gd name="T36" fmla="*/ 36 w 73"/>
              <a:gd name="T37" fmla="*/ 20 h 73"/>
              <a:gd name="T38" fmla="*/ 55 w 73"/>
              <a:gd name="T39" fmla="*/ 1 h 73"/>
              <a:gd name="T40" fmla="*/ 60 w 73"/>
              <a:gd name="T41" fmla="*/ 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73">
                <a:moveTo>
                  <a:pt x="60" y="1"/>
                </a:moveTo>
                <a:cubicBezTo>
                  <a:pt x="72" y="13"/>
                  <a:pt x="72" y="13"/>
                  <a:pt x="72" y="13"/>
                </a:cubicBezTo>
                <a:cubicBezTo>
                  <a:pt x="73" y="14"/>
                  <a:pt x="73" y="16"/>
                  <a:pt x="72" y="17"/>
                </a:cubicBezTo>
                <a:cubicBezTo>
                  <a:pt x="52" y="36"/>
                  <a:pt x="52" y="36"/>
                  <a:pt x="52" y="36"/>
                </a:cubicBezTo>
                <a:cubicBezTo>
                  <a:pt x="72" y="55"/>
                  <a:pt x="72" y="55"/>
                  <a:pt x="72" y="55"/>
                </a:cubicBezTo>
                <a:cubicBezTo>
                  <a:pt x="73" y="57"/>
                  <a:pt x="73" y="59"/>
                  <a:pt x="72" y="60"/>
                </a:cubicBezTo>
                <a:cubicBezTo>
                  <a:pt x="60" y="72"/>
                  <a:pt x="60" y="72"/>
                  <a:pt x="60" y="72"/>
                </a:cubicBezTo>
                <a:cubicBezTo>
                  <a:pt x="58" y="73"/>
                  <a:pt x="57" y="73"/>
                  <a:pt x="55" y="72"/>
                </a:cubicBezTo>
                <a:cubicBezTo>
                  <a:pt x="36" y="52"/>
                  <a:pt x="36" y="52"/>
                  <a:pt x="36" y="52"/>
                </a:cubicBezTo>
                <a:cubicBezTo>
                  <a:pt x="17" y="72"/>
                  <a:pt x="17" y="72"/>
                  <a:pt x="17" y="72"/>
                </a:cubicBezTo>
                <a:cubicBezTo>
                  <a:pt x="16" y="73"/>
                  <a:pt x="14" y="73"/>
                  <a:pt x="13" y="72"/>
                </a:cubicBezTo>
                <a:cubicBezTo>
                  <a:pt x="1" y="60"/>
                  <a:pt x="1" y="60"/>
                  <a:pt x="1" y="60"/>
                </a:cubicBezTo>
                <a:cubicBezTo>
                  <a:pt x="0" y="58"/>
                  <a:pt x="0" y="57"/>
                  <a:pt x="1" y="55"/>
                </a:cubicBezTo>
                <a:cubicBezTo>
                  <a:pt x="20" y="36"/>
                  <a:pt x="20" y="36"/>
                  <a:pt x="20" y="36"/>
                </a:cubicBezTo>
                <a:cubicBezTo>
                  <a:pt x="1" y="17"/>
                  <a:pt x="1" y="17"/>
                  <a:pt x="1" y="17"/>
                </a:cubicBezTo>
                <a:cubicBezTo>
                  <a:pt x="0" y="16"/>
                  <a:pt x="0" y="14"/>
                  <a:pt x="1" y="13"/>
                </a:cubicBezTo>
                <a:cubicBezTo>
                  <a:pt x="13" y="1"/>
                  <a:pt x="13" y="1"/>
                  <a:pt x="13" y="1"/>
                </a:cubicBezTo>
                <a:cubicBezTo>
                  <a:pt x="14" y="0"/>
                  <a:pt x="16" y="0"/>
                  <a:pt x="17" y="1"/>
                </a:cubicBezTo>
                <a:cubicBezTo>
                  <a:pt x="36" y="20"/>
                  <a:pt x="36" y="20"/>
                  <a:pt x="36" y="20"/>
                </a:cubicBezTo>
                <a:cubicBezTo>
                  <a:pt x="55" y="1"/>
                  <a:pt x="55" y="1"/>
                  <a:pt x="55" y="1"/>
                </a:cubicBezTo>
                <a:cubicBezTo>
                  <a:pt x="57" y="0"/>
                  <a:pt x="59" y="0"/>
                  <a:pt x="60" y="1"/>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93"/>
          <p:cNvSpPr>
            <a:spLocks noEditPoints="1"/>
          </p:cNvSpPr>
          <p:nvPr userDrawn="1"/>
        </p:nvSpPr>
        <p:spPr bwMode="auto">
          <a:xfrm>
            <a:off x="5720544" y="1362110"/>
            <a:ext cx="254257" cy="310458"/>
          </a:xfrm>
          <a:custGeom>
            <a:avLst/>
            <a:gdLst>
              <a:gd name="T0" fmla="*/ 53 w 58"/>
              <a:gd name="T1" fmla="*/ 34 h 72"/>
              <a:gd name="T2" fmla="*/ 54 w 58"/>
              <a:gd name="T3" fmla="*/ 34 h 72"/>
              <a:gd name="T4" fmla="*/ 55 w 58"/>
              <a:gd name="T5" fmla="*/ 33 h 72"/>
              <a:gd name="T6" fmla="*/ 55 w 58"/>
              <a:gd name="T7" fmla="*/ 26 h 72"/>
              <a:gd name="T8" fmla="*/ 47 w 58"/>
              <a:gd name="T9" fmla="*/ 8 h 72"/>
              <a:gd name="T10" fmla="*/ 29 w 58"/>
              <a:gd name="T11" fmla="*/ 0 h 72"/>
              <a:gd name="T12" fmla="*/ 11 w 58"/>
              <a:gd name="T13" fmla="*/ 8 h 72"/>
              <a:gd name="T14" fmla="*/ 3 w 58"/>
              <a:gd name="T15" fmla="*/ 26 h 72"/>
              <a:gd name="T16" fmla="*/ 3 w 58"/>
              <a:gd name="T17" fmla="*/ 33 h 72"/>
              <a:gd name="T18" fmla="*/ 4 w 58"/>
              <a:gd name="T19" fmla="*/ 34 h 72"/>
              <a:gd name="T20" fmla="*/ 4 w 58"/>
              <a:gd name="T21" fmla="*/ 34 h 72"/>
              <a:gd name="T22" fmla="*/ 0 w 58"/>
              <a:gd name="T23" fmla="*/ 40 h 72"/>
              <a:gd name="T24" fmla="*/ 0 w 58"/>
              <a:gd name="T25" fmla="*/ 66 h 72"/>
              <a:gd name="T26" fmla="*/ 6 w 58"/>
              <a:gd name="T27" fmla="*/ 72 h 72"/>
              <a:gd name="T28" fmla="*/ 52 w 58"/>
              <a:gd name="T29" fmla="*/ 72 h 72"/>
              <a:gd name="T30" fmla="*/ 58 w 58"/>
              <a:gd name="T31" fmla="*/ 66 h 72"/>
              <a:gd name="T32" fmla="*/ 58 w 58"/>
              <a:gd name="T33" fmla="*/ 40 h 72"/>
              <a:gd name="T34" fmla="*/ 53 w 58"/>
              <a:gd name="T35" fmla="*/ 34 h 72"/>
              <a:gd name="T36" fmla="*/ 10 w 58"/>
              <a:gd name="T37" fmla="*/ 33 h 72"/>
              <a:gd name="T38" fmla="*/ 10 w 58"/>
              <a:gd name="T39" fmla="*/ 26 h 72"/>
              <a:gd name="T40" fmla="*/ 16 w 58"/>
              <a:gd name="T41" fmla="*/ 13 h 72"/>
              <a:gd name="T42" fmla="*/ 29 w 58"/>
              <a:gd name="T43" fmla="*/ 8 h 72"/>
              <a:gd name="T44" fmla="*/ 42 w 58"/>
              <a:gd name="T45" fmla="*/ 13 h 72"/>
              <a:gd name="T46" fmla="*/ 47 w 58"/>
              <a:gd name="T47" fmla="*/ 26 h 72"/>
              <a:gd name="T48" fmla="*/ 47 w 58"/>
              <a:gd name="T49" fmla="*/ 33 h 72"/>
              <a:gd name="T50" fmla="*/ 48 w 58"/>
              <a:gd name="T51" fmla="*/ 34 h 72"/>
              <a:gd name="T52" fmla="*/ 10 w 58"/>
              <a:gd name="T53" fmla="*/ 34 h 72"/>
              <a:gd name="T54" fmla="*/ 10 w 58"/>
              <a:gd name="T55" fmla="*/ 33 h 72"/>
              <a:gd name="T56" fmla="*/ 32 w 58"/>
              <a:gd name="T57" fmla="*/ 53 h 72"/>
              <a:gd name="T58" fmla="*/ 32 w 58"/>
              <a:gd name="T59" fmla="*/ 62 h 72"/>
              <a:gd name="T60" fmla="*/ 30 w 58"/>
              <a:gd name="T61" fmla="*/ 65 h 72"/>
              <a:gd name="T62" fmla="*/ 28 w 58"/>
              <a:gd name="T63" fmla="*/ 65 h 72"/>
              <a:gd name="T64" fmla="*/ 26 w 58"/>
              <a:gd name="T65" fmla="*/ 62 h 72"/>
              <a:gd name="T66" fmla="*/ 26 w 58"/>
              <a:gd name="T67" fmla="*/ 53 h 72"/>
              <a:gd name="T68" fmla="*/ 23 w 58"/>
              <a:gd name="T69" fmla="*/ 48 h 72"/>
              <a:gd name="T70" fmla="*/ 29 w 58"/>
              <a:gd name="T71" fmla="*/ 43 h 72"/>
              <a:gd name="T72" fmla="*/ 35 w 58"/>
              <a:gd name="T73" fmla="*/ 48 h 72"/>
              <a:gd name="T74" fmla="*/ 32 w 58"/>
              <a:gd name="T75" fmla="*/ 5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72">
                <a:moveTo>
                  <a:pt x="53" y="34"/>
                </a:moveTo>
                <a:cubicBezTo>
                  <a:pt x="54" y="34"/>
                  <a:pt x="54" y="34"/>
                  <a:pt x="54" y="34"/>
                </a:cubicBezTo>
                <a:cubicBezTo>
                  <a:pt x="55" y="34"/>
                  <a:pt x="55" y="34"/>
                  <a:pt x="55" y="33"/>
                </a:cubicBezTo>
                <a:cubicBezTo>
                  <a:pt x="55" y="26"/>
                  <a:pt x="55" y="26"/>
                  <a:pt x="55" y="26"/>
                </a:cubicBezTo>
                <a:cubicBezTo>
                  <a:pt x="55" y="19"/>
                  <a:pt x="52" y="12"/>
                  <a:pt x="47" y="8"/>
                </a:cubicBezTo>
                <a:cubicBezTo>
                  <a:pt x="43" y="3"/>
                  <a:pt x="36" y="0"/>
                  <a:pt x="29" y="0"/>
                </a:cubicBezTo>
                <a:cubicBezTo>
                  <a:pt x="22" y="0"/>
                  <a:pt x="15" y="3"/>
                  <a:pt x="11" y="8"/>
                </a:cubicBezTo>
                <a:cubicBezTo>
                  <a:pt x="6" y="12"/>
                  <a:pt x="3" y="19"/>
                  <a:pt x="3" y="26"/>
                </a:cubicBezTo>
                <a:cubicBezTo>
                  <a:pt x="3" y="33"/>
                  <a:pt x="3" y="33"/>
                  <a:pt x="3" y="33"/>
                </a:cubicBezTo>
                <a:cubicBezTo>
                  <a:pt x="3" y="34"/>
                  <a:pt x="3" y="34"/>
                  <a:pt x="4" y="34"/>
                </a:cubicBezTo>
                <a:cubicBezTo>
                  <a:pt x="4" y="34"/>
                  <a:pt x="4" y="34"/>
                  <a:pt x="4" y="34"/>
                </a:cubicBezTo>
                <a:cubicBezTo>
                  <a:pt x="2" y="35"/>
                  <a:pt x="0" y="37"/>
                  <a:pt x="0" y="40"/>
                </a:cubicBezTo>
                <a:cubicBezTo>
                  <a:pt x="0" y="66"/>
                  <a:pt x="0" y="66"/>
                  <a:pt x="0" y="66"/>
                </a:cubicBezTo>
                <a:cubicBezTo>
                  <a:pt x="0" y="69"/>
                  <a:pt x="3" y="72"/>
                  <a:pt x="6" y="72"/>
                </a:cubicBezTo>
                <a:cubicBezTo>
                  <a:pt x="52" y="72"/>
                  <a:pt x="52" y="72"/>
                  <a:pt x="52" y="72"/>
                </a:cubicBezTo>
                <a:cubicBezTo>
                  <a:pt x="55" y="72"/>
                  <a:pt x="58" y="69"/>
                  <a:pt x="58" y="66"/>
                </a:cubicBezTo>
                <a:cubicBezTo>
                  <a:pt x="58" y="40"/>
                  <a:pt x="58" y="40"/>
                  <a:pt x="58" y="40"/>
                </a:cubicBezTo>
                <a:cubicBezTo>
                  <a:pt x="58" y="37"/>
                  <a:pt x="56" y="35"/>
                  <a:pt x="53" y="34"/>
                </a:cubicBezTo>
                <a:close/>
                <a:moveTo>
                  <a:pt x="10" y="33"/>
                </a:moveTo>
                <a:cubicBezTo>
                  <a:pt x="10" y="26"/>
                  <a:pt x="10" y="26"/>
                  <a:pt x="10" y="26"/>
                </a:cubicBezTo>
                <a:cubicBezTo>
                  <a:pt x="10" y="21"/>
                  <a:pt x="13" y="16"/>
                  <a:pt x="16" y="13"/>
                </a:cubicBezTo>
                <a:cubicBezTo>
                  <a:pt x="19" y="10"/>
                  <a:pt x="24" y="8"/>
                  <a:pt x="29" y="8"/>
                </a:cubicBezTo>
                <a:cubicBezTo>
                  <a:pt x="34" y="8"/>
                  <a:pt x="39" y="10"/>
                  <a:pt x="42" y="13"/>
                </a:cubicBezTo>
                <a:cubicBezTo>
                  <a:pt x="45" y="16"/>
                  <a:pt x="47" y="21"/>
                  <a:pt x="47" y="26"/>
                </a:cubicBezTo>
                <a:cubicBezTo>
                  <a:pt x="47" y="33"/>
                  <a:pt x="47" y="33"/>
                  <a:pt x="47" y="33"/>
                </a:cubicBezTo>
                <a:cubicBezTo>
                  <a:pt x="47" y="34"/>
                  <a:pt x="48" y="34"/>
                  <a:pt x="48" y="34"/>
                </a:cubicBezTo>
                <a:cubicBezTo>
                  <a:pt x="10" y="34"/>
                  <a:pt x="10" y="34"/>
                  <a:pt x="10" y="34"/>
                </a:cubicBezTo>
                <a:cubicBezTo>
                  <a:pt x="10" y="34"/>
                  <a:pt x="10" y="34"/>
                  <a:pt x="10" y="33"/>
                </a:cubicBezTo>
                <a:close/>
                <a:moveTo>
                  <a:pt x="32" y="53"/>
                </a:moveTo>
                <a:cubicBezTo>
                  <a:pt x="32" y="62"/>
                  <a:pt x="32" y="62"/>
                  <a:pt x="32" y="62"/>
                </a:cubicBezTo>
                <a:cubicBezTo>
                  <a:pt x="32" y="64"/>
                  <a:pt x="31" y="65"/>
                  <a:pt x="30" y="65"/>
                </a:cubicBezTo>
                <a:cubicBezTo>
                  <a:pt x="28" y="65"/>
                  <a:pt x="28" y="65"/>
                  <a:pt x="28" y="65"/>
                </a:cubicBezTo>
                <a:cubicBezTo>
                  <a:pt x="27" y="65"/>
                  <a:pt x="26" y="64"/>
                  <a:pt x="26" y="62"/>
                </a:cubicBezTo>
                <a:cubicBezTo>
                  <a:pt x="26" y="53"/>
                  <a:pt x="26" y="53"/>
                  <a:pt x="26" y="53"/>
                </a:cubicBezTo>
                <a:cubicBezTo>
                  <a:pt x="24" y="52"/>
                  <a:pt x="23" y="50"/>
                  <a:pt x="23" y="48"/>
                </a:cubicBezTo>
                <a:cubicBezTo>
                  <a:pt x="23" y="45"/>
                  <a:pt x="26" y="43"/>
                  <a:pt x="29" y="43"/>
                </a:cubicBezTo>
                <a:cubicBezTo>
                  <a:pt x="32" y="43"/>
                  <a:pt x="35" y="45"/>
                  <a:pt x="35" y="48"/>
                </a:cubicBezTo>
                <a:cubicBezTo>
                  <a:pt x="35" y="50"/>
                  <a:pt x="34" y="52"/>
                  <a:pt x="32" y="53"/>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295" name="Group 294"/>
          <p:cNvGrpSpPr/>
          <p:nvPr userDrawn="1"/>
        </p:nvGrpSpPr>
        <p:grpSpPr>
          <a:xfrm>
            <a:off x="2243464" y="3930493"/>
            <a:ext cx="358515" cy="180100"/>
            <a:chOff x="7991476" y="3906838"/>
            <a:chExt cx="352425" cy="180975"/>
          </a:xfrm>
          <a:solidFill>
            <a:schemeClr val="tx2"/>
          </a:solidFill>
        </p:grpSpPr>
        <p:sp>
          <p:nvSpPr>
            <p:cNvPr id="296" name="Freeform 48"/>
            <p:cNvSpPr>
              <a:spLocks noEditPoints="1"/>
            </p:cNvSpPr>
            <p:nvPr/>
          </p:nvSpPr>
          <p:spPr bwMode="auto">
            <a:xfrm>
              <a:off x="7991476" y="3906838"/>
              <a:ext cx="352425" cy="180975"/>
            </a:xfrm>
            <a:custGeom>
              <a:avLst/>
              <a:gdLst>
                <a:gd name="T0" fmla="*/ 88 w 94"/>
                <a:gd name="T1" fmla="*/ 0 h 48"/>
                <a:gd name="T2" fmla="*/ 13 w 94"/>
                <a:gd name="T3" fmla="*/ 0 h 48"/>
                <a:gd name="T4" fmla="*/ 7 w 94"/>
                <a:gd name="T5" fmla="*/ 5 h 48"/>
                <a:gd name="T6" fmla="*/ 7 w 94"/>
                <a:gd name="T7" fmla="*/ 15 h 48"/>
                <a:gd name="T8" fmla="*/ 0 w 94"/>
                <a:gd name="T9" fmla="*/ 15 h 48"/>
                <a:gd name="T10" fmla="*/ 0 w 94"/>
                <a:gd name="T11" fmla="*/ 33 h 48"/>
                <a:gd name="T12" fmla="*/ 7 w 94"/>
                <a:gd name="T13" fmla="*/ 33 h 48"/>
                <a:gd name="T14" fmla="*/ 7 w 94"/>
                <a:gd name="T15" fmla="*/ 43 h 48"/>
                <a:gd name="T16" fmla="*/ 13 w 94"/>
                <a:gd name="T17" fmla="*/ 48 h 48"/>
                <a:gd name="T18" fmla="*/ 88 w 94"/>
                <a:gd name="T19" fmla="*/ 48 h 48"/>
                <a:gd name="T20" fmla="*/ 94 w 94"/>
                <a:gd name="T21" fmla="*/ 43 h 48"/>
                <a:gd name="T22" fmla="*/ 94 w 94"/>
                <a:gd name="T23" fmla="*/ 5 h 48"/>
                <a:gd name="T24" fmla="*/ 88 w 94"/>
                <a:gd name="T25" fmla="*/ 0 h 48"/>
                <a:gd name="T26" fmla="*/ 88 w 94"/>
                <a:gd name="T27" fmla="*/ 42 h 48"/>
                <a:gd name="T28" fmla="*/ 87 w 94"/>
                <a:gd name="T29" fmla="*/ 43 h 48"/>
                <a:gd name="T30" fmla="*/ 13 w 94"/>
                <a:gd name="T31" fmla="*/ 43 h 48"/>
                <a:gd name="T32" fmla="*/ 12 w 94"/>
                <a:gd name="T33" fmla="*/ 42 h 48"/>
                <a:gd name="T34" fmla="*/ 12 w 94"/>
                <a:gd name="T35" fmla="*/ 5 h 48"/>
                <a:gd name="T36" fmla="*/ 13 w 94"/>
                <a:gd name="T37" fmla="*/ 4 h 48"/>
                <a:gd name="T38" fmla="*/ 87 w 94"/>
                <a:gd name="T39" fmla="*/ 4 h 48"/>
                <a:gd name="T40" fmla="*/ 88 w 94"/>
                <a:gd name="T41" fmla="*/ 5 h 48"/>
                <a:gd name="T42" fmla="*/ 88 w 94"/>
                <a:gd name="T43" fmla="*/ 4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48">
                  <a:moveTo>
                    <a:pt x="88" y="0"/>
                  </a:moveTo>
                  <a:cubicBezTo>
                    <a:pt x="13" y="0"/>
                    <a:pt x="13" y="0"/>
                    <a:pt x="13" y="0"/>
                  </a:cubicBezTo>
                  <a:cubicBezTo>
                    <a:pt x="10" y="0"/>
                    <a:pt x="7" y="2"/>
                    <a:pt x="7" y="5"/>
                  </a:cubicBezTo>
                  <a:cubicBezTo>
                    <a:pt x="7" y="15"/>
                    <a:pt x="7" y="15"/>
                    <a:pt x="7" y="15"/>
                  </a:cubicBezTo>
                  <a:cubicBezTo>
                    <a:pt x="0" y="15"/>
                    <a:pt x="0" y="15"/>
                    <a:pt x="0" y="15"/>
                  </a:cubicBezTo>
                  <a:cubicBezTo>
                    <a:pt x="0" y="33"/>
                    <a:pt x="0" y="33"/>
                    <a:pt x="0" y="33"/>
                  </a:cubicBezTo>
                  <a:cubicBezTo>
                    <a:pt x="7" y="33"/>
                    <a:pt x="7" y="33"/>
                    <a:pt x="7" y="33"/>
                  </a:cubicBezTo>
                  <a:cubicBezTo>
                    <a:pt x="7" y="43"/>
                    <a:pt x="7" y="43"/>
                    <a:pt x="7" y="43"/>
                  </a:cubicBezTo>
                  <a:cubicBezTo>
                    <a:pt x="7" y="46"/>
                    <a:pt x="10" y="48"/>
                    <a:pt x="13" y="48"/>
                  </a:cubicBezTo>
                  <a:cubicBezTo>
                    <a:pt x="88" y="48"/>
                    <a:pt x="88" y="48"/>
                    <a:pt x="88" y="48"/>
                  </a:cubicBezTo>
                  <a:cubicBezTo>
                    <a:pt x="91" y="48"/>
                    <a:pt x="94" y="46"/>
                    <a:pt x="94" y="43"/>
                  </a:cubicBezTo>
                  <a:cubicBezTo>
                    <a:pt x="94" y="5"/>
                    <a:pt x="94" y="5"/>
                    <a:pt x="94" y="5"/>
                  </a:cubicBezTo>
                  <a:cubicBezTo>
                    <a:pt x="94" y="2"/>
                    <a:pt x="91" y="0"/>
                    <a:pt x="88" y="0"/>
                  </a:cubicBezTo>
                  <a:close/>
                  <a:moveTo>
                    <a:pt x="88" y="42"/>
                  </a:moveTo>
                  <a:cubicBezTo>
                    <a:pt x="88" y="43"/>
                    <a:pt x="88" y="43"/>
                    <a:pt x="87" y="43"/>
                  </a:cubicBezTo>
                  <a:cubicBezTo>
                    <a:pt x="13" y="43"/>
                    <a:pt x="13" y="43"/>
                    <a:pt x="13" y="43"/>
                  </a:cubicBezTo>
                  <a:cubicBezTo>
                    <a:pt x="13" y="43"/>
                    <a:pt x="12" y="43"/>
                    <a:pt x="12" y="42"/>
                  </a:cubicBezTo>
                  <a:cubicBezTo>
                    <a:pt x="12" y="5"/>
                    <a:pt x="12" y="5"/>
                    <a:pt x="12" y="5"/>
                  </a:cubicBezTo>
                  <a:cubicBezTo>
                    <a:pt x="12" y="5"/>
                    <a:pt x="13" y="4"/>
                    <a:pt x="13" y="4"/>
                  </a:cubicBezTo>
                  <a:cubicBezTo>
                    <a:pt x="87" y="4"/>
                    <a:pt x="87" y="4"/>
                    <a:pt x="87" y="4"/>
                  </a:cubicBezTo>
                  <a:cubicBezTo>
                    <a:pt x="88" y="4"/>
                    <a:pt x="88" y="5"/>
                    <a:pt x="88" y="5"/>
                  </a:cubicBezTo>
                  <a:lnTo>
                    <a:pt x="88" y="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7" name="Rectangle 49"/>
            <p:cNvSpPr>
              <a:spLocks noChangeArrowheads="1"/>
            </p:cNvSpPr>
            <p:nvPr/>
          </p:nvSpPr>
          <p:spPr bwMode="auto">
            <a:xfrm>
              <a:off x="8145463" y="3937001"/>
              <a:ext cx="71438" cy="1174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8" name="Rectangle 50"/>
            <p:cNvSpPr>
              <a:spLocks noChangeArrowheads="1"/>
            </p:cNvSpPr>
            <p:nvPr/>
          </p:nvSpPr>
          <p:spPr bwMode="auto">
            <a:xfrm>
              <a:off x="8231188" y="3937001"/>
              <a:ext cx="71438" cy="1174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299" name="Group 298"/>
          <p:cNvGrpSpPr/>
          <p:nvPr userDrawn="1"/>
        </p:nvGrpSpPr>
        <p:grpSpPr>
          <a:xfrm>
            <a:off x="2278501" y="1869537"/>
            <a:ext cx="339136" cy="317545"/>
            <a:chOff x="7927976" y="3294063"/>
            <a:chExt cx="333375" cy="319088"/>
          </a:xfrm>
          <a:solidFill>
            <a:schemeClr val="tx2"/>
          </a:solidFill>
        </p:grpSpPr>
        <p:sp>
          <p:nvSpPr>
            <p:cNvPr id="300" name="Oval 52"/>
            <p:cNvSpPr>
              <a:spLocks noChangeArrowheads="1"/>
            </p:cNvSpPr>
            <p:nvPr/>
          </p:nvSpPr>
          <p:spPr bwMode="auto">
            <a:xfrm>
              <a:off x="8054976" y="3533776"/>
              <a:ext cx="79375" cy="7937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53"/>
            <p:cNvSpPr>
              <a:spLocks/>
            </p:cNvSpPr>
            <p:nvPr/>
          </p:nvSpPr>
          <p:spPr bwMode="auto">
            <a:xfrm>
              <a:off x="8024813" y="3440113"/>
              <a:ext cx="139700" cy="68263"/>
            </a:xfrm>
            <a:custGeom>
              <a:avLst/>
              <a:gdLst>
                <a:gd name="T0" fmla="*/ 1 w 37"/>
                <a:gd name="T1" fmla="*/ 8 h 18"/>
                <a:gd name="T2" fmla="*/ 0 w 37"/>
                <a:gd name="T3" fmla="*/ 11 h 18"/>
                <a:gd name="T4" fmla="*/ 1 w 37"/>
                <a:gd name="T5" fmla="*/ 14 h 18"/>
                <a:gd name="T6" fmla="*/ 3 w 37"/>
                <a:gd name="T7" fmla="*/ 16 h 18"/>
                <a:gd name="T8" fmla="*/ 9 w 37"/>
                <a:gd name="T9" fmla="*/ 17 h 18"/>
                <a:gd name="T10" fmla="*/ 28 w 37"/>
                <a:gd name="T11" fmla="*/ 17 h 18"/>
                <a:gd name="T12" fmla="*/ 34 w 37"/>
                <a:gd name="T13" fmla="*/ 16 h 18"/>
                <a:gd name="T14" fmla="*/ 36 w 37"/>
                <a:gd name="T15" fmla="*/ 14 h 18"/>
                <a:gd name="T16" fmla="*/ 37 w 37"/>
                <a:gd name="T17" fmla="*/ 11 h 18"/>
                <a:gd name="T18" fmla="*/ 36 w 37"/>
                <a:gd name="T19" fmla="*/ 8 h 18"/>
                <a:gd name="T20" fmla="*/ 1 w 37"/>
                <a:gd name="T2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18">
                  <a:moveTo>
                    <a:pt x="1" y="8"/>
                  </a:moveTo>
                  <a:cubicBezTo>
                    <a:pt x="0" y="8"/>
                    <a:pt x="0" y="9"/>
                    <a:pt x="0" y="11"/>
                  </a:cubicBezTo>
                  <a:cubicBezTo>
                    <a:pt x="0" y="12"/>
                    <a:pt x="0" y="13"/>
                    <a:pt x="1" y="14"/>
                  </a:cubicBezTo>
                  <a:cubicBezTo>
                    <a:pt x="3" y="16"/>
                    <a:pt x="3" y="16"/>
                    <a:pt x="3" y="16"/>
                  </a:cubicBezTo>
                  <a:cubicBezTo>
                    <a:pt x="5" y="18"/>
                    <a:pt x="7" y="18"/>
                    <a:pt x="9" y="17"/>
                  </a:cubicBezTo>
                  <a:cubicBezTo>
                    <a:pt x="14" y="13"/>
                    <a:pt x="22" y="13"/>
                    <a:pt x="28" y="17"/>
                  </a:cubicBezTo>
                  <a:cubicBezTo>
                    <a:pt x="30" y="18"/>
                    <a:pt x="32" y="18"/>
                    <a:pt x="34" y="16"/>
                  </a:cubicBezTo>
                  <a:cubicBezTo>
                    <a:pt x="36" y="14"/>
                    <a:pt x="36" y="14"/>
                    <a:pt x="36" y="14"/>
                  </a:cubicBezTo>
                  <a:cubicBezTo>
                    <a:pt x="37" y="13"/>
                    <a:pt x="37" y="12"/>
                    <a:pt x="37" y="11"/>
                  </a:cubicBezTo>
                  <a:cubicBezTo>
                    <a:pt x="37" y="9"/>
                    <a:pt x="37" y="8"/>
                    <a:pt x="36" y="8"/>
                  </a:cubicBezTo>
                  <a:cubicBezTo>
                    <a:pt x="25" y="0"/>
                    <a:pt x="12" y="0"/>
                    <a:pt x="1"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2" name="Freeform 54"/>
            <p:cNvSpPr>
              <a:spLocks/>
            </p:cNvSpPr>
            <p:nvPr/>
          </p:nvSpPr>
          <p:spPr bwMode="auto">
            <a:xfrm>
              <a:off x="7972426" y="3365501"/>
              <a:ext cx="241300" cy="93663"/>
            </a:xfrm>
            <a:custGeom>
              <a:avLst/>
              <a:gdLst>
                <a:gd name="T0" fmla="*/ 2 w 64"/>
                <a:gd name="T1" fmla="*/ 15 h 25"/>
                <a:gd name="T2" fmla="*/ 1 w 64"/>
                <a:gd name="T3" fmla="*/ 18 h 25"/>
                <a:gd name="T4" fmla="*/ 2 w 64"/>
                <a:gd name="T5" fmla="*/ 21 h 25"/>
                <a:gd name="T6" fmla="*/ 4 w 64"/>
                <a:gd name="T7" fmla="*/ 23 h 25"/>
                <a:gd name="T8" fmla="*/ 10 w 64"/>
                <a:gd name="T9" fmla="*/ 23 h 25"/>
                <a:gd name="T10" fmla="*/ 55 w 64"/>
                <a:gd name="T11" fmla="*/ 23 h 25"/>
                <a:gd name="T12" fmla="*/ 61 w 64"/>
                <a:gd name="T13" fmla="*/ 23 h 25"/>
                <a:gd name="T14" fmla="*/ 63 w 64"/>
                <a:gd name="T15" fmla="*/ 21 h 25"/>
                <a:gd name="T16" fmla="*/ 64 w 64"/>
                <a:gd name="T17" fmla="*/ 18 h 25"/>
                <a:gd name="T18" fmla="*/ 63 w 64"/>
                <a:gd name="T19" fmla="*/ 15 h 25"/>
                <a:gd name="T20" fmla="*/ 2 w 64"/>
                <a:gd name="T21"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25">
                  <a:moveTo>
                    <a:pt x="2" y="15"/>
                  </a:moveTo>
                  <a:cubicBezTo>
                    <a:pt x="1" y="15"/>
                    <a:pt x="1" y="16"/>
                    <a:pt x="1" y="18"/>
                  </a:cubicBezTo>
                  <a:cubicBezTo>
                    <a:pt x="0" y="19"/>
                    <a:pt x="1" y="20"/>
                    <a:pt x="2" y="21"/>
                  </a:cubicBezTo>
                  <a:cubicBezTo>
                    <a:pt x="4" y="23"/>
                    <a:pt x="4" y="23"/>
                    <a:pt x="4" y="23"/>
                  </a:cubicBezTo>
                  <a:cubicBezTo>
                    <a:pt x="6" y="25"/>
                    <a:pt x="8" y="25"/>
                    <a:pt x="10" y="23"/>
                  </a:cubicBezTo>
                  <a:cubicBezTo>
                    <a:pt x="23" y="13"/>
                    <a:pt x="42" y="13"/>
                    <a:pt x="55" y="23"/>
                  </a:cubicBezTo>
                  <a:cubicBezTo>
                    <a:pt x="57" y="25"/>
                    <a:pt x="59" y="25"/>
                    <a:pt x="61" y="23"/>
                  </a:cubicBezTo>
                  <a:cubicBezTo>
                    <a:pt x="63" y="21"/>
                    <a:pt x="63" y="21"/>
                    <a:pt x="63" y="21"/>
                  </a:cubicBezTo>
                  <a:cubicBezTo>
                    <a:pt x="64" y="20"/>
                    <a:pt x="64" y="19"/>
                    <a:pt x="64" y="18"/>
                  </a:cubicBezTo>
                  <a:cubicBezTo>
                    <a:pt x="64" y="16"/>
                    <a:pt x="64" y="15"/>
                    <a:pt x="63" y="15"/>
                  </a:cubicBezTo>
                  <a:cubicBezTo>
                    <a:pt x="45" y="0"/>
                    <a:pt x="20" y="0"/>
                    <a:pt x="2" y="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3" name="Freeform 55"/>
            <p:cNvSpPr>
              <a:spLocks/>
            </p:cNvSpPr>
            <p:nvPr/>
          </p:nvSpPr>
          <p:spPr bwMode="auto">
            <a:xfrm>
              <a:off x="7927976" y="3294063"/>
              <a:ext cx="333375" cy="120650"/>
            </a:xfrm>
            <a:custGeom>
              <a:avLst/>
              <a:gdLst>
                <a:gd name="T0" fmla="*/ 87 w 89"/>
                <a:gd name="T1" fmla="*/ 22 h 32"/>
                <a:gd name="T2" fmla="*/ 2 w 89"/>
                <a:gd name="T3" fmla="*/ 22 h 32"/>
                <a:gd name="T4" fmla="*/ 0 w 89"/>
                <a:gd name="T5" fmla="*/ 24 h 32"/>
                <a:gd name="T6" fmla="*/ 2 w 89"/>
                <a:gd name="T7" fmla="*/ 27 h 32"/>
                <a:gd name="T8" fmla="*/ 4 w 89"/>
                <a:gd name="T9" fmla="*/ 30 h 32"/>
                <a:gd name="T10" fmla="*/ 9 w 89"/>
                <a:gd name="T11" fmla="*/ 30 h 32"/>
                <a:gd name="T12" fmla="*/ 79 w 89"/>
                <a:gd name="T13" fmla="*/ 30 h 32"/>
                <a:gd name="T14" fmla="*/ 85 w 89"/>
                <a:gd name="T15" fmla="*/ 30 h 32"/>
                <a:gd name="T16" fmla="*/ 87 w 89"/>
                <a:gd name="T17" fmla="*/ 27 h 32"/>
                <a:gd name="T18" fmla="*/ 89 w 89"/>
                <a:gd name="T19" fmla="*/ 24 h 32"/>
                <a:gd name="T20" fmla="*/ 87 w 89"/>
                <a:gd name="T2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32">
                  <a:moveTo>
                    <a:pt x="87" y="22"/>
                  </a:moveTo>
                  <a:cubicBezTo>
                    <a:pt x="63" y="0"/>
                    <a:pt x="26" y="0"/>
                    <a:pt x="2" y="22"/>
                  </a:cubicBezTo>
                  <a:cubicBezTo>
                    <a:pt x="1" y="22"/>
                    <a:pt x="0" y="23"/>
                    <a:pt x="0" y="24"/>
                  </a:cubicBezTo>
                  <a:cubicBezTo>
                    <a:pt x="0" y="26"/>
                    <a:pt x="1" y="27"/>
                    <a:pt x="2" y="27"/>
                  </a:cubicBezTo>
                  <a:cubicBezTo>
                    <a:pt x="4" y="30"/>
                    <a:pt x="4" y="30"/>
                    <a:pt x="4" y="30"/>
                  </a:cubicBezTo>
                  <a:cubicBezTo>
                    <a:pt x="6" y="31"/>
                    <a:pt x="8" y="32"/>
                    <a:pt x="9" y="30"/>
                  </a:cubicBezTo>
                  <a:cubicBezTo>
                    <a:pt x="29" y="13"/>
                    <a:pt x="59" y="13"/>
                    <a:pt x="79" y="30"/>
                  </a:cubicBezTo>
                  <a:cubicBezTo>
                    <a:pt x="81" y="32"/>
                    <a:pt x="83" y="31"/>
                    <a:pt x="85" y="30"/>
                  </a:cubicBezTo>
                  <a:cubicBezTo>
                    <a:pt x="87" y="27"/>
                    <a:pt x="87" y="27"/>
                    <a:pt x="87" y="27"/>
                  </a:cubicBezTo>
                  <a:cubicBezTo>
                    <a:pt x="88" y="27"/>
                    <a:pt x="89" y="26"/>
                    <a:pt x="89" y="24"/>
                  </a:cubicBezTo>
                  <a:cubicBezTo>
                    <a:pt x="89" y="23"/>
                    <a:pt x="88" y="22"/>
                    <a:pt x="8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04" name="Group 303"/>
          <p:cNvGrpSpPr/>
          <p:nvPr userDrawn="1"/>
        </p:nvGrpSpPr>
        <p:grpSpPr>
          <a:xfrm>
            <a:off x="5709785" y="372659"/>
            <a:ext cx="324602" cy="413090"/>
            <a:chOff x="6913563" y="2465388"/>
            <a:chExt cx="179388" cy="233363"/>
          </a:xfrm>
          <a:solidFill>
            <a:schemeClr val="tx2"/>
          </a:solidFill>
        </p:grpSpPr>
        <p:sp>
          <p:nvSpPr>
            <p:cNvPr id="305" name="Freeform 57"/>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6" name="Freeform 58"/>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7" name="Freeform 59"/>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8" name="Freeform 60"/>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309" name="Freeform 61"/>
          <p:cNvSpPr>
            <a:spLocks noEditPoints="1"/>
          </p:cNvSpPr>
          <p:nvPr userDrawn="1"/>
        </p:nvSpPr>
        <p:spPr bwMode="auto">
          <a:xfrm>
            <a:off x="3405843" y="2915548"/>
            <a:ext cx="405348" cy="311226"/>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310" name="Group 309"/>
          <p:cNvGrpSpPr/>
          <p:nvPr userDrawn="1"/>
        </p:nvGrpSpPr>
        <p:grpSpPr>
          <a:xfrm>
            <a:off x="5668389" y="908180"/>
            <a:ext cx="402641" cy="304817"/>
            <a:chOff x="6916738" y="2898776"/>
            <a:chExt cx="315913" cy="244475"/>
          </a:xfrm>
          <a:solidFill>
            <a:schemeClr val="tx2"/>
          </a:solidFill>
        </p:grpSpPr>
        <p:sp>
          <p:nvSpPr>
            <p:cNvPr id="311" name="Freeform 62"/>
            <p:cNvSpPr>
              <a:spLocks/>
            </p:cNvSpPr>
            <p:nvPr/>
          </p:nvSpPr>
          <p:spPr bwMode="auto">
            <a:xfrm>
              <a:off x="7015163" y="2898776"/>
              <a:ext cx="119063" cy="33338"/>
            </a:xfrm>
            <a:custGeom>
              <a:avLst/>
              <a:gdLst>
                <a:gd name="T0" fmla="*/ 4 w 32"/>
                <a:gd name="T1" fmla="*/ 6 h 9"/>
                <a:gd name="T2" fmla="*/ 6 w 32"/>
                <a:gd name="T3" fmla="*/ 4 h 9"/>
                <a:gd name="T4" fmla="*/ 26 w 32"/>
                <a:gd name="T5" fmla="*/ 4 h 9"/>
                <a:gd name="T6" fmla="*/ 28 w 32"/>
                <a:gd name="T7" fmla="*/ 6 h 9"/>
                <a:gd name="T8" fmla="*/ 28 w 32"/>
                <a:gd name="T9" fmla="*/ 9 h 9"/>
                <a:gd name="T10" fmla="*/ 32 w 32"/>
                <a:gd name="T11" fmla="*/ 9 h 9"/>
                <a:gd name="T12" fmla="*/ 32 w 32"/>
                <a:gd name="T13" fmla="*/ 5 h 9"/>
                <a:gd name="T14" fmla="*/ 26 w 32"/>
                <a:gd name="T15" fmla="*/ 0 h 9"/>
                <a:gd name="T16" fmla="*/ 5 w 32"/>
                <a:gd name="T17" fmla="*/ 0 h 9"/>
                <a:gd name="T18" fmla="*/ 0 w 32"/>
                <a:gd name="T19" fmla="*/ 5 h 9"/>
                <a:gd name="T20" fmla="*/ 0 w 32"/>
                <a:gd name="T21" fmla="*/ 9 h 9"/>
                <a:gd name="T22" fmla="*/ 4 w 32"/>
                <a:gd name="T23" fmla="*/ 9 h 9"/>
                <a:gd name="T24" fmla="*/ 4 w 32"/>
                <a:gd name="T25"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9">
                  <a:moveTo>
                    <a:pt x="4" y="6"/>
                  </a:moveTo>
                  <a:cubicBezTo>
                    <a:pt x="4" y="5"/>
                    <a:pt x="5" y="4"/>
                    <a:pt x="6" y="4"/>
                  </a:cubicBezTo>
                  <a:cubicBezTo>
                    <a:pt x="26" y="4"/>
                    <a:pt x="26" y="4"/>
                    <a:pt x="26" y="4"/>
                  </a:cubicBezTo>
                  <a:cubicBezTo>
                    <a:pt x="27" y="4"/>
                    <a:pt x="28" y="5"/>
                    <a:pt x="28" y="6"/>
                  </a:cubicBezTo>
                  <a:cubicBezTo>
                    <a:pt x="28" y="9"/>
                    <a:pt x="28" y="9"/>
                    <a:pt x="28" y="9"/>
                  </a:cubicBezTo>
                  <a:cubicBezTo>
                    <a:pt x="32" y="9"/>
                    <a:pt x="32" y="9"/>
                    <a:pt x="32" y="9"/>
                  </a:cubicBezTo>
                  <a:cubicBezTo>
                    <a:pt x="32" y="5"/>
                    <a:pt x="32" y="5"/>
                    <a:pt x="32" y="5"/>
                  </a:cubicBezTo>
                  <a:cubicBezTo>
                    <a:pt x="32" y="2"/>
                    <a:pt x="29" y="0"/>
                    <a:pt x="26" y="0"/>
                  </a:cubicBezTo>
                  <a:cubicBezTo>
                    <a:pt x="5" y="0"/>
                    <a:pt x="5" y="0"/>
                    <a:pt x="5" y="0"/>
                  </a:cubicBezTo>
                  <a:cubicBezTo>
                    <a:pt x="2" y="0"/>
                    <a:pt x="0" y="2"/>
                    <a:pt x="0" y="5"/>
                  </a:cubicBezTo>
                  <a:cubicBezTo>
                    <a:pt x="0" y="9"/>
                    <a:pt x="0" y="9"/>
                    <a:pt x="0" y="9"/>
                  </a:cubicBezTo>
                  <a:cubicBezTo>
                    <a:pt x="4" y="9"/>
                    <a:pt x="4" y="9"/>
                    <a:pt x="4" y="9"/>
                  </a:cubicBezTo>
                  <a:lnTo>
                    <a:pt x="4"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2" name="Freeform 63"/>
            <p:cNvSpPr>
              <a:spLocks/>
            </p:cNvSpPr>
            <p:nvPr/>
          </p:nvSpPr>
          <p:spPr bwMode="auto">
            <a:xfrm>
              <a:off x="6916738" y="3090863"/>
              <a:ext cx="315913" cy="52388"/>
            </a:xfrm>
            <a:custGeom>
              <a:avLst/>
              <a:gdLst>
                <a:gd name="T0" fmla="*/ 83 w 84"/>
                <a:gd name="T1" fmla="*/ 0 h 14"/>
                <a:gd name="T2" fmla="*/ 49 w 84"/>
                <a:gd name="T3" fmla="*/ 0 h 14"/>
                <a:gd name="T4" fmla="*/ 49 w 84"/>
                <a:gd name="T5" fmla="*/ 1 h 14"/>
                <a:gd name="T6" fmla="*/ 46 w 84"/>
                <a:gd name="T7" fmla="*/ 3 h 14"/>
                <a:gd name="T8" fmla="*/ 37 w 84"/>
                <a:gd name="T9" fmla="*/ 3 h 14"/>
                <a:gd name="T10" fmla="*/ 35 w 84"/>
                <a:gd name="T11" fmla="*/ 1 h 14"/>
                <a:gd name="T12" fmla="*/ 35 w 84"/>
                <a:gd name="T13" fmla="*/ 0 h 14"/>
                <a:gd name="T14" fmla="*/ 1 w 84"/>
                <a:gd name="T15" fmla="*/ 0 h 14"/>
                <a:gd name="T16" fmla="*/ 0 w 84"/>
                <a:gd name="T17" fmla="*/ 0 h 14"/>
                <a:gd name="T18" fmla="*/ 0 w 84"/>
                <a:gd name="T19" fmla="*/ 9 h 14"/>
                <a:gd name="T20" fmla="*/ 6 w 84"/>
                <a:gd name="T21" fmla="*/ 14 h 14"/>
                <a:gd name="T22" fmla="*/ 78 w 84"/>
                <a:gd name="T23" fmla="*/ 14 h 14"/>
                <a:gd name="T24" fmla="*/ 84 w 84"/>
                <a:gd name="T25" fmla="*/ 9 h 14"/>
                <a:gd name="T26" fmla="*/ 84 w 84"/>
                <a:gd name="T27" fmla="*/ 0 h 14"/>
                <a:gd name="T28" fmla="*/ 83 w 84"/>
                <a:gd name="T2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4">
                  <a:moveTo>
                    <a:pt x="83" y="0"/>
                  </a:moveTo>
                  <a:cubicBezTo>
                    <a:pt x="49" y="0"/>
                    <a:pt x="49" y="0"/>
                    <a:pt x="49" y="0"/>
                  </a:cubicBezTo>
                  <a:cubicBezTo>
                    <a:pt x="49" y="1"/>
                    <a:pt x="49" y="1"/>
                    <a:pt x="49" y="1"/>
                  </a:cubicBezTo>
                  <a:cubicBezTo>
                    <a:pt x="49" y="2"/>
                    <a:pt x="48" y="3"/>
                    <a:pt x="46" y="3"/>
                  </a:cubicBezTo>
                  <a:cubicBezTo>
                    <a:pt x="37" y="3"/>
                    <a:pt x="37" y="3"/>
                    <a:pt x="37" y="3"/>
                  </a:cubicBezTo>
                  <a:cubicBezTo>
                    <a:pt x="36" y="3"/>
                    <a:pt x="35" y="2"/>
                    <a:pt x="35" y="1"/>
                  </a:cubicBezTo>
                  <a:cubicBezTo>
                    <a:pt x="35" y="0"/>
                    <a:pt x="35" y="0"/>
                    <a:pt x="35" y="0"/>
                  </a:cubicBezTo>
                  <a:cubicBezTo>
                    <a:pt x="1" y="0"/>
                    <a:pt x="1" y="0"/>
                    <a:pt x="1" y="0"/>
                  </a:cubicBezTo>
                  <a:cubicBezTo>
                    <a:pt x="0" y="0"/>
                    <a:pt x="0" y="0"/>
                    <a:pt x="0" y="0"/>
                  </a:cubicBezTo>
                  <a:cubicBezTo>
                    <a:pt x="0" y="9"/>
                    <a:pt x="0" y="9"/>
                    <a:pt x="0" y="9"/>
                  </a:cubicBezTo>
                  <a:cubicBezTo>
                    <a:pt x="0" y="12"/>
                    <a:pt x="3" y="14"/>
                    <a:pt x="6" y="14"/>
                  </a:cubicBezTo>
                  <a:cubicBezTo>
                    <a:pt x="78" y="14"/>
                    <a:pt x="78" y="14"/>
                    <a:pt x="78" y="14"/>
                  </a:cubicBezTo>
                  <a:cubicBezTo>
                    <a:pt x="81" y="14"/>
                    <a:pt x="84" y="12"/>
                    <a:pt x="84" y="9"/>
                  </a:cubicBezTo>
                  <a:cubicBezTo>
                    <a:pt x="84" y="0"/>
                    <a:pt x="84" y="0"/>
                    <a:pt x="84" y="0"/>
                  </a:cubicBezTo>
                  <a:cubicBezTo>
                    <a:pt x="84" y="0"/>
                    <a:pt x="83" y="0"/>
                    <a:pt x="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3" name="Freeform 64"/>
            <p:cNvSpPr>
              <a:spLocks/>
            </p:cNvSpPr>
            <p:nvPr/>
          </p:nvSpPr>
          <p:spPr bwMode="auto">
            <a:xfrm>
              <a:off x="6916738" y="2940051"/>
              <a:ext cx="315913" cy="138113"/>
            </a:xfrm>
            <a:custGeom>
              <a:avLst/>
              <a:gdLst>
                <a:gd name="T0" fmla="*/ 78 w 84"/>
                <a:gd name="T1" fmla="*/ 0 h 37"/>
                <a:gd name="T2" fmla="*/ 6 w 84"/>
                <a:gd name="T3" fmla="*/ 0 h 37"/>
                <a:gd name="T4" fmla="*/ 0 w 84"/>
                <a:gd name="T5" fmla="*/ 6 h 37"/>
                <a:gd name="T6" fmla="*/ 0 w 84"/>
                <a:gd name="T7" fmla="*/ 36 h 37"/>
                <a:gd name="T8" fmla="*/ 1 w 84"/>
                <a:gd name="T9" fmla="*/ 37 h 37"/>
                <a:gd name="T10" fmla="*/ 35 w 84"/>
                <a:gd name="T11" fmla="*/ 37 h 37"/>
                <a:gd name="T12" fmla="*/ 35 w 84"/>
                <a:gd name="T13" fmla="*/ 35 h 37"/>
                <a:gd name="T14" fmla="*/ 37 w 84"/>
                <a:gd name="T15" fmla="*/ 33 h 37"/>
                <a:gd name="T16" fmla="*/ 46 w 84"/>
                <a:gd name="T17" fmla="*/ 33 h 37"/>
                <a:gd name="T18" fmla="*/ 49 w 84"/>
                <a:gd name="T19" fmla="*/ 35 h 37"/>
                <a:gd name="T20" fmla="*/ 49 w 84"/>
                <a:gd name="T21" fmla="*/ 37 h 37"/>
                <a:gd name="T22" fmla="*/ 83 w 84"/>
                <a:gd name="T23" fmla="*/ 37 h 37"/>
                <a:gd name="T24" fmla="*/ 84 w 84"/>
                <a:gd name="T25" fmla="*/ 36 h 37"/>
                <a:gd name="T26" fmla="*/ 84 w 84"/>
                <a:gd name="T27" fmla="*/ 6 h 37"/>
                <a:gd name="T28" fmla="*/ 78 w 84"/>
                <a:gd name="T2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37">
                  <a:moveTo>
                    <a:pt x="78" y="0"/>
                  </a:moveTo>
                  <a:cubicBezTo>
                    <a:pt x="6" y="0"/>
                    <a:pt x="6" y="0"/>
                    <a:pt x="6" y="0"/>
                  </a:cubicBezTo>
                  <a:cubicBezTo>
                    <a:pt x="3" y="0"/>
                    <a:pt x="0" y="2"/>
                    <a:pt x="0" y="6"/>
                  </a:cubicBezTo>
                  <a:cubicBezTo>
                    <a:pt x="0" y="36"/>
                    <a:pt x="0" y="36"/>
                    <a:pt x="0" y="36"/>
                  </a:cubicBezTo>
                  <a:cubicBezTo>
                    <a:pt x="0" y="37"/>
                    <a:pt x="0" y="37"/>
                    <a:pt x="1" y="37"/>
                  </a:cubicBezTo>
                  <a:cubicBezTo>
                    <a:pt x="35" y="37"/>
                    <a:pt x="35" y="37"/>
                    <a:pt x="35" y="37"/>
                  </a:cubicBezTo>
                  <a:cubicBezTo>
                    <a:pt x="35" y="35"/>
                    <a:pt x="35" y="35"/>
                    <a:pt x="35" y="35"/>
                  </a:cubicBezTo>
                  <a:cubicBezTo>
                    <a:pt x="35" y="34"/>
                    <a:pt x="36" y="33"/>
                    <a:pt x="37" y="33"/>
                  </a:cubicBezTo>
                  <a:cubicBezTo>
                    <a:pt x="46" y="33"/>
                    <a:pt x="46" y="33"/>
                    <a:pt x="46" y="33"/>
                  </a:cubicBezTo>
                  <a:cubicBezTo>
                    <a:pt x="48" y="33"/>
                    <a:pt x="49" y="34"/>
                    <a:pt x="49" y="35"/>
                  </a:cubicBezTo>
                  <a:cubicBezTo>
                    <a:pt x="49" y="37"/>
                    <a:pt x="49" y="37"/>
                    <a:pt x="49" y="37"/>
                  </a:cubicBezTo>
                  <a:cubicBezTo>
                    <a:pt x="83" y="37"/>
                    <a:pt x="83" y="37"/>
                    <a:pt x="83" y="37"/>
                  </a:cubicBezTo>
                  <a:cubicBezTo>
                    <a:pt x="83" y="37"/>
                    <a:pt x="84" y="37"/>
                    <a:pt x="84" y="36"/>
                  </a:cubicBezTo>
                  <a:cubicBezTo>
                    <a:pt x="84" y="6"/>
                    <a:pt x="84" y="6"/>
                    <a:pt x="84" y="6"/>
                  </a:cubicBezTo>
                  <a:cubicBezTo>
                    <a:pt x="84" y="2"/>
                    <a:pt x="81" y="0"/>
                    <a:pt x="7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14" name="Group 313"/>
          <p:cNvGrpSpPr/>
          <p:nvPr userDrawn="1"/>
        </p:nvGrpSpPr>
        <p:grpSpPr>
          <a:xfrm>
            <a:off x="4087759" y="3075956"/>
            <a:ext cx="282614" cy="322284"/>
            <a:chOff x="7548563" y="2860676"/>
            <a:chExt cx="277813" cy="323850"/>
          </a:xfrm>
          <a:solidFill>
            <a:schemeClr val="tx2"/>
          </a:solidFill>
        </p:grpSpPr>
        <p:sp>
          <p:nvSpPr>
            <p:cNvPr id="315" name="Freeform 314"/>
            <p:cNvSpPr>
              <a:spLocks/>
            </p:cNvSpPr>
            <p:nvPr/>
          </p:nvSpPr>
          <p:spPr bwMode="auto">
            <a:xfrm>
              <a:off x="7585076" y="2946401"/>
              <a:ext cx="200025" cy="125413"/>
            </a:xfrm>
            <a:custGeom>
              <a:avLst/>
              <a:gdLst>
                <a:gd name="T0" fmla="*/ 48 w 53"/>
                <a:gd name="T1" fmla="*/ 2 h 33"/>
                <a:gd name="T2" fmla="*/ 32 w 53"/>
                <a:gd name="T3" fmla="*/ 17 h 33"/>
                <a:gd name="T4" fmla="*/ 23 w 53"/>
                <a:gd name="T5" fmla="*/ 8 h 33"/>
                <a:gd name="T6" fmla="*/ 3 w 53"/>
                <a:gd name="T7" fmla="*/ 28 h 33"/>
                <a:gd name="T8" fmla="*/ 6 w 53"/>
                <a:gd name="T9" fmla="*/ 31 h 33"/>
                <a:gd name="T10" fmla="*/ 23 w 53"/>
                <a:gd name="T11" fmla="*/ 15 h 33"/>
                <a:gd name="T12" fmla="*/ 32 w 53"/>
                <a:gd name="T13" fmla="*/ 24 h 33"/>
                <a:gd name="T14" fmla="*/ 51 w 53"/>
                <a:gd name="T15" fmla="*/ 6 h 33"/>
                <a:gd name="T16" fmla="*/ 48 w 53"/>
                <a:gd name="T17"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3">
                  <a:moveTo>
                    <a:pt x="48" y="2"/>
                  </a:moveTo>
                  <a:cubicBezTo>
                    <a:pt x="32" y="17"/>
                    <a:pt x="32" y="17"/>
                    <a:pt x="32" y="17"/>
                  </a:cubicBezTo>
                  <a:cubicBezTo>
                    <a:pt x="32" y="17"/>
                    <a:pt x="23" y="8"/>
                    <a:pt x="23" y="8"/>
                  </a:cubicBezTo>
                  <a:cubicBezTo>
                    <a:pt x="15" y="15"/>
                    <a:pt x="10" y="20"/>
                    <a:pt x="3" y="28"/>
                  </a:cubicBezTo>
                  <a:cubicBezTo>
                    <a:pt x="0" y="30"/>
                    <a:pt x="4" y="33"/>
                    <a:pt x="6" y="31"/>
                  </a:cubicBezTo>
                  <a:cubicBezTo>
                    <a:pt x="13" y="25"/>
                    <a:pt x="16" y="21"/>
                    <a:pt x="23" y="15"/>
                  </a:cubicBezTo>
                  <a:cubicBezTo>
                    <a:pt x="32" y="24"/>
                    <a:pt x="32" y="24"/>
                    <a:pt x="32" y="24"/>
                  </a:cubicBezTo>
                  <a:cubicBezTo>
                    <a:pt x="40" y="17"/>
                    <a:pt x="43" y="13"/>
                    <a:pt x="51" y="6"/>
                  </a:cubicBezTo>
                  <a:cubicBezTo>
                    <a:pt x="53" y="3"/>
                    <a:pt x="50" y="0"/>
                    <a:pt x="48"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6" name="Freeform 315"/>
            <p:cNvSpPr>
              <a:spLocks/>
            </p:cNvSpPr>
            <p:nvPr/>
          </p:nvSpPr>
          <p:spPr bwMode="auto">
            <a:xfrm>
              <a:off x="7600951" y="3124201"/>
              <a:ext cx="71438" cy="60325"/>
            </a:xfrm>
            <a:custGeom>
              <a:avLst/>
              <a:gdLst>
                <a:gd name="T0" fmla="*/ 2 w 19"/>
                <a:gd name="T1" fmla="*/ 10 h 16"/>
                <a:gd name="T2" fmla="*/ 5 w 19"/>
                <a:gd name="T3" fmla="*/ 14 h 16"/>
                <a:gd name="T4" fmla="*/ 19 w 19"/>
                <a:gd name="T5" fmla="*/ 0 h 16"/>
                <a:gd name="T6" fmla="*/ 12 w 19"/>
                <a:gd name="T7" fmla="*/ 0 h 16"/>
                <a:gd name="T8" fmla="*/ 2 w 19"/>
                <a:gd name="T9" fmla="*/ 10 h 16"/>
              </a:gdLst>
              <a:ahLst/>
              <a:cxnLst>
                <a:cxn ang="0">
                  <a:pos x="T0" y="T1"/>
                </a:cxn>
                <a:cxn ang="0">
                  <a:pos x="T2" y="T3"/>
                </a:cxn>
                <a:cxn ang="0">
                  <a:pos x="T4" y="T5"/>
                </a:cxn>
                <a:cxn ang="0">
                  <a:pos x="T6" y="T7"/>
                </a:cxn>
                <a:cxn ang="0">
                  <a:pos x="T8" y="T9"/>
                </a:cxn>
              </a:cxnLst>
              <a:rect l="0" t="0" r="r" b="b"/>
              <a:pathLst>
                <a:path w="19" h="16">
                  <a:moveTo>
                    <a:pt x="2" y="10"/>
                  </a:moveTo>
                  <a:cubicBezTo>
                    <a:pt x="0" y="13"/>
                    <a:pt x="3" y="16"/>
                    <a:pt x="5" y="14"/>
                  </a:cubicBezTo>
                  <a:cubicBezTo>
                    <a:pt x="19" y="0"/>
                    <a:pt x="19" y="0"/>
                    <a:pt x="19" y="0"/>
                  </a:cubicBezTo>
                  <a:cubicBezTo>
                    <a:pt x="12" y="0"/>
                    <a:pt x="12" y="0"/>
                    <a:pt x="12" y="0"/>
                  </a:cubicBezTo>
                  <a:lnTo>
                    <a:pt x="2"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7" name="Freeform 316"/>
            <p:cNvSpPr>
              <a:spLocks/>
            </p:cNvSpPr>
            <p:nvPr/>
          </p:nvSpPr>
          <p:spPr bwMode="auto">
            <a:xfrm>
              <a:off x="7702551" y="3124201"/>
              <a:ext cx="71438" cy="60325"/>
            </a:xfrm>
            <a:custGeom>
              <a:avLst/>
              <a:gdLst>
                <a:gd name="T0" fmla="*/ 6 w 19"/>
                <a:gd name="T1" fmla="*/ 0 h 16"/>
                <a:gd name="T2" fmla="*/ 0 w 19"/>
                <a:gd name="T3" fmla="*/ 0 h 16"/>
                <a:gd name="T4" fmla="*/ 13 w 19"/>
                <a:gd name="T5" fmla="*/ 14 h 16"/>
                <a:gd name="T6" fmla="*/ 17 w 19"/>
                <a:gd name="T7" fmla="*/ 10 h 16"/>
                <a:gd name="T8" fmla="*/ 6 w 19"/>
                <a:gd name="T9" fmla="*/ 0 h 16"/>
              </a:gdLst>
              <a:ahLst/>
              <a:cxnLst>
                <a:cxn ang="0">
                  <a:pos x="T0" y="T1"/>
                </a:cxn>
                <a:cxn ang="0">
                  <a:pos x="T2" y="T3"/>
                </a:cxn>
                <a:cxn ang="0">
                  <a:pos x="T4" y="T5"/>
                </a:cxn>
                <a:cxn ang="0">
                  <a:pos x="T6" y="T7"/>
                </a:cxn>
                <a:cxn ang="0">
                  <a:pos x="T8" y="T9"/>
                </a:cxn>
              </a:cxnLst>
              <a:rect l="0" t="0" r="r" b="b"/>
              <a:pathLst>
                <a:path w="19" h="16">
                  <a:moveTo>
                    <a:pt x="6" y="0"/>
                  </a:moveTo>
                  <a:cubicBezTo>
                    <a:pt x="0" y="0"/>
                    <a:pt x="0" y="0"/>
                    <a:pt x="0" y="0"/>
                  </a:cubicBezTo>
                  <a:cubicBezTo>
                    <a:pt x="13" y="14"/>
                    <a:pt x="13" y="14"/>
                    <a:pt x="13" y="14"/>
                  </a:cubicBezTo>
                  <a:cubicBezTo>
                    <a:pt x="16" y="16"/>
                    <a:pt x="19" y="13"/>
                    <a:pt x="17" y="10"/>
                  </a:cubicBezTo>
                  <a:lnTo>
                    <a:pt x="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8" name="Freeform 317"/>
            <p:cNvSpPr>
              <a:spLocks/>
            </p:cNvSpPr>
            <p:nvPr/>
          </p:nvSpPr>
          <p:spPr bwMode="auto">
            <a:xfrm>
              <a:off x="7675563" y="3124201"/>
              <a:ext cx="19050" cy="55563"/>
            </a:xfrm>
            <a:custGeom>
              <a:avLst/>
              <a:gdLst>
                <a:gd name="T0" fmla="*/ 0 w 5"/>
                <a:gd name="T1" fmla="*/ 12 h 15"/>
                <a:gd name="T2" fmla="*/ 5 w 5"/>
                <a:gd name="T3" fmla="*/ 12 h 15"/>
                <a:gd name="T4" fmla="*/ 5 w 5"/>
                <a:gd name="T5" fmla="*/ 0 h 15"/>
                <a:gd name="T6" fmla="*/ 0 w 5"/>
                <a:gd name="T7" fmla="*/ 0 h 15"/>
                <a:gd name="T8" fmla="*/ 0 w 5"/>
                <a:gd name="T9" fmla="*/ 12 h 15"/>
              </a:gdLst>
              <a:ahLst/>
              <a:cxnLst>
                <a:cxn ang="0">
                  <a:pos x="T0" y="T1"/>
                </a:cxn>
                <a:cxn ang="0">
                  <a:pos x="T2" y="T3"/>
                </a:cxn>
                <a:cxn ang="0">
                  <a:pos x="T4" y="T5"/>
                </a:cxn>
                <a:cxn ang="0">
                  <a:pos x="T6" y="T7"/>
                </a:cxn>
                <a:cxn ang="0">
                  <a:pos x="T8" y="T9"/>
                </a:cxn>
              </a:cxnLst>
              <a:rect l="0" t="0" r="r" b="b"/>
              <a:pathLst>
                <a:path w="5" h="15">
                  <a:moveTo>
                    <a:pt x="0" y="12"/>
                  </a:moveTo>
                  <a:cubicBezTo>
                    <a:pt x="0" y="15"/>
                    <a:pt x="5" y="15"/>
                    <a:pt x="5" y="12"/>
                  </a:cubicBezTo>
                  <a:cubicBezTo>
                    <a:pt x="5" y="0"/>
                    <a:pt x="5" y="0"/>
                    <a:pt x="5" y="0"/>
                  </a:cubicBezTo>
                  <a:cubicBezTo>
                    <a:pt x="0" y="0"/>
                    <a:pt x="0" y="0"/>
                    <a:pt x="0" y="0"/>
                  </a:cubicBezTo>
                  <a:lnTo>
                    <a:pt x="0" y="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19" name="Freeform 318"/>
            <p:cNvSpPr>
              <a:spLocks/>
            </p:cNvSpPr>
            <p:nvPr/>
          </p:nvSpPr>
          <p:spPr bwMode="auto">
            <a:xfrm>
              <a:off x="7675563" y="2860676"/>
              <a:ext cx="19050" cy="30163"/>
            </a:xfrm>
            <a:custGeom>
              <a:avLst/>
              <a:gdLst>
                <a:gd name="T0" fmla="*/ 5 w 5"/>
                <a:gd name="T1" fmla="*/ 3 h 8"/>
                <a:gd name="T2" fmla="*/ 0 w 5"/>
                <a:gd name="T3" fmla="*/ 3 h 8"/>
                <a:gd name="T4" fmla="*/ 0 w 5"/>
                <a:gd name="T5" fmla="*/ 8 h 8"/>
                <a:gd name="T6" fmla="*/ 5 w 5"/>
                <a:gd name="T7" fmla="*/ 8 h 8"/>
                <a:gd name="T8" fmla="*/ 5 w 5"/>
                <a:gd name="T9" fmla="*/ 3 h 8"/>
              </a:gdLst>
              <a:ahLst/>
              <a:cxnLst>
                <a:cxn ang="0">
                  <a:pos x="T0" y="T1"/>
                </a:cxn>
                <a:cxn ang="0">
                  <a:pos x="T2" y="T3"/>
                </a:cxn>
                <a:cxn ang="0">
                  <a:pos x="T4" y="T5"/>
                </a:cxn>
                <a:cxn ang="0">
                  <a:pos x="T6" y="T7"/>
                </a:cxn>
                <a:cxn ang="0">
                  <a:pos x="T8" y="T9"/>
                </a:cxn>
              </a:cxnLst>
              <a:rect l="0" t="0" r="r" b="b"/>
              <a:pathLst>
                <a:path w="5" h="8">
                  <a:moveTo>
                    <a:pt x="5" y="3"/>
                  </a:moveTo>
                  <a:cubicBezTo>
                    <a:pt x="5" y="0"/>
                    <a:pt x="0" y="0"/>
                    <a:pt x="0" y="3"/>
                  </a:cubicBezTo>
                  <a:cubicBezTo>
                    <a:pt x="0" y="8"/>
                    <a:pt x="0" y="8"/>
                    <a:pt x="0" y="8"/>
                  </a:cubicBezTo>
                  <a:cubicBezTo>
                    <a:pt x="5" y="8"/>
                    <a:pt x="5" y="8"/>
                    <a:pt x="5" y="8"/>
                  </a:cubicBezTo>
                  <a:lnTo>
                    <a:pt x="5" y="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20" name="Freeform 319"/>
            <p:cNvSpPr>
              <a:spLocks noEditPoints="1"/>
            </p:cNvSpPr>
            <p:nvPr/>
          </p:nvSpPr>
          <p:spPr bwMode="auto">
            <a:xfrm>
              <a:off x="7548563" y="2898776"/>
              <a:ext cx="277813" cy="217488"/>
            </a:xfrm>
            <a:custGeom>
              <a:avLst/>
              <a:gdLst>
                <a:gd name="T0" fmla="*/ 68 w 74"/>
                <a:gd name="T1" fmla="*/ 0 h 58"/>
                <a:gd name="T2" fmla="*/ 5 w 74"/>
                <a:gd name="T3" fmla="*/ 0 h 58"/>
                <a:gd name="T4" fmla="*/ 0 w 74"/>
                <a:gd name="T5" fmla="*/ 5 h 58"/>
                <a:gd name="T6" fmla="*/ 0 w 74"/>
                <a:gd name="T7" fmla="*/ 52 h 58"/>
                <a:gd name="T8" fmla="*/ 5 w 74"/>
                <a:gd name="T9" fmla="*/ 58 h 58"/>
                <a:gd name="T10" fmla="*/ 68 w 74"/>
                <a:gd name="T11" fmla="*/ 58 h 58"/>
                <a:gd name="T12" fmla="*/ 74 w 74"/>
                <a:gd name="T13" fmla="*/ 52 h 58"/>
                <a:gd name="T14" fmla="*/ 74 w 74"/>
                <a:gd name="T15" fmla="*/ 5 h 58"/>
                <a:gd name="T16" fmla="*/ 68 w 74"/>
                <a:gd name="T17" fmla="*/ 0 h 58"/>
                <a:gd name="T18" fmla="*/ 66 w 74"/>
                <a:gd name="T19" fmla="*/ 50 h 58"/>
                <a:gd name="T20" fmla="*/ 66 w 74"/>
                <a:gd name="T21" fmla="*/ 50 h 58"/>
                <a:gd name="T22" fmla="*/ 8 w 74"/>
                <a:gd name="T23" fmla="*/ 50 h 58"/>
                <a:gd name="T24" fmla="*/ 7 w 74"/>
                <a:gd name="T25" fmla="*/ 50 h 58"/>
                <a:gd name="T26" fmla="*/ 7 w 74"/>
                <a:gd name="T27" fmla="*/ 8 h 58"/>
                <a:gd name="T28" fmla="*/ 8 w 74"/>
                <a:gd name="T29" fmla="*/ 7 h 58"/>
                <a:gd name="T30" fmla="*/ 66 w 74"/>
                <a:gd name="T31" fmla="*/ 7 h 58"/>
                <a:gd name="T32" fmla="*/ 66 w 74"/>
                <a:gd name="T33" fmla="*/ 8 h 58"/>
                <a:gd name="T34" fmla="*/ 66 w 74"/>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58">
                  <a:moveTo>
                    <a:pt x="68" y="0"/>
                  </a:moveTo>
                  <a:cubicBezTo>
                    <a:pt x="5" y="0"/>
                    <a:pt x="5" y="0"/>
                    <a:pt x="5" y="0"/>
                  </a:cubicBezTo>
                  <a:cubicBezTo>
                    <a:pt x="2" y="0"/>
                    <a:pt x="0" y="2"/>
                    <a:pt x="0" y="5"/>
                  </a:cubicBezTo>
                  <a:cubicBezTo>
                    <a:pt x="0" y="52"/>
                    <a:pt x="0" y="52"/>
                    <a:pt x="0" y="52"/>
                  </a:cubicBezTo>
                  <a:cubicBezTo>
                    <a:pt x="0" y="55"/>
                    <a:pt x="2" y="58"/>
                    <a:pt x="5" y="58"/>
                  </a:cubicBezTo>
                  <a:cubicBezTo>
                    <a:pt x="26" y="58"/>
                    <a:pt x="47" y="58"/>
                    <a:pt x="68" y="58"/>
                  </a:cubicBezTo>
                  <a:cubicBezTo>
                    <a:pt x="71" y="58"/>
                    <a:pt x="74" y="55"/>
                    <a:pt x="74" y="52"/>
                  </a:cubicBezTo>
                  <a:cubicBezTo>
                    <a:pt x="74" y="31"/>
                    <a:pt x="74" y="26"/>
                    <a:pt x="74" y="5"/>
                  </a:cubicBezTo>
                  <a:cubicBezTo>
                    <a:pt x="74" y="2"/>
                    <a:pt x="71" y="0"/>
                    <a:pt x="68" y="0"/>
                  </a:cubicBezTo>
                  <a:close/>
                  <a:moveTo>
                    <a:pt x="66" y="50"/>
                  </a:moveTo>
                  <a:cubicBezTo>
                    <a:pt x="66" y="50"/>
                    <a:pt x="66" y="50"/>
                    <a:pt x="66" y="50"/>
                  </a:cubicBezTo>
                  <a:cubicBezTo>
                    <a:pt x="46" y="50"/>
                    <a:pt x="27" y="50"/>
                    <a:pt x="8" y="50"/>
                  </a:cubicBezTo>
                  <a:cubicBezTo>
                    <a:pt x="8" y="50"/>
                    <a:pt x="7" y="50"/>
                    <a:pt x="7" y="50"/>
                  </a:cubicBezTo>
                  <a:cubicBezTo>
                    <a:pt x="7" y="8"/>
                    <a:pt x="7" y="8"/>
                    <a:pt x="7" y="8"/>
                  </a:cubicBezTo>
                  <a:cubicBezTo>
                    <a:pt x="7" y="8"/>
                    <a:pt x="8" y="7"/>
                    <a:pt x="8" y="7"/>
                  </a:cubicBezTo>
                  <a:cubicBezTo>
                    <a:pt x="66" y="7"/>
                    <a:pt x="66" y="7"/>
                    <a:pt x="66" y="7"/>
                  </a:cubicBezTo>
                  <a:cubicBezTo>
                    <a:pt x="66" y="7"/>
                    <a:pt x="66" y="8"/>
                    <a:pt x="66" y="8"/>
                  </a:cubicBezTo>
                  <a:cubicBezTo>
                    <a:pt x="66" y="27"/>
                    <a:pt x="66" y="30"/>
                    <a:pt x="66" y="5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321" name="Freeform 320"/>
          <p:cNvSpPr>
            <a:spLocks noEditPoints="1"/>
          </p:cNvSpPr>
          <p:nvPr userDrawn="1"/>
        </p:nvSpPr>
        <p:spPr bwMode="auto">
          <a:xfrm>
            <a:off x="3542946" y="893697"/>
            <a:ext cx="247420" cy="367310"/>
          </a:xfrm>
          <a:custGeom>
            <a:avLst/>
            <a:gdLst>
              <a:gd name="T0" fmla="*/ 13 w 48"/>
              <a:gd name="T1" fmla="*/ 59 h 73"/>
              <a:gd name="T2" fmla="*/ 36 w 48"/>
              <a:gd name="T3" fmla="*/ 59 h 73"/>
              <a:gd name="T4" fmla="*/ 36 w 48"/>
              <a:gd name="T5" fmla="*/ 59 h 73"/>
              <a:gd name="T6" fmla="*/ 37 w 48"/>
              <a:gd name="T7" fmla="*/ 59 h 73"/>
              <a:gd name="T8" fmla="*/ 38 w 48"/>
              <a:gd name="T9" fmla="*/ 57 h 73"/>
              <a:gd name="T10" fmla="*/ 24 w 48"/>
              <a:gd name="T11" fmla="*/ 41 h 73"/>
              <a:gd name="T12" fmla="*/ 11 w 48"/>
              <a:gd name="T13" fmla="*/ 57 h 73"/>
              <a:gd name="T14" fmla="*/ 11 w 48"/>
              <a:gd name="T15" fmla="*/ 59 h 73"/>
              <a:gd name="T16" fmla="*/ 13 w 48"/>
              <a:gd name="T17" fmla="*/ 59 h 73"/>
              <a:gd name="T18" fmla="*/ 13 w 48"/>
              <a:gd name="T19" fmla="*/ 59 h 73"/>
              <a:gd name="T20" fmla="*/ 44 w 48"/>
              <a:gd name="T21" fmla="*/ 11 h 73"/>
              <a:gd name="T22" fmla="*/ 48 w 48"/>
              <a:gd name="T23" fmla="*/ 7 h 73"/>
              <a:gd name="T24" fmla="*/ 48 w 48"/>
              <a:gd name="T25" fmla="*/ 5 h 73"/>
              <a:gd name="T26" fmla="*/ 44 w 48"/>
              <a:gd name="T27" fmla="*/ 0 h 73"/>
              <a:gd name="T28" fmla="*/ 5 w 48"/>
              <a:gd name="T29" fmla="*/ 0 h 73"/>
              <a:gd name="T30" fmla="*/ 0 w 48"/>
              <a:gd name="T31" fmla="*/ 5 h 73"/>
              <a:gd name="T32" fmla="*/ 0 w 48"/>
              <a:gd name="T33" fmla="*/ 7 h 73"/>
              <a:gd name="T34" fmla="*/ 4 w 48"/>
              <a:gd name="T35" fmla="*/ 11 h 73"/>
              <a:gd name="T36" fmla="*/ 44 w 48"/>
              <a:gd name="T37" fmla="*/ 11 h 73"/>
              <a:gd name="T38" fmla="*/ 40 w 48"/>
              <a:gd name="T39" fmla="*/ 13 h 73"/>
              <a:gd name="T40" fmla="*/ 44 w 48"/>
              <a:gd name="T41" fmla="*/ 13 h 73"/>
              <a:gd name="T42" fmla="*/ 31 w 48"/>
              <a:gd name="T43" fmla="*/ 36 h 73"/>
              <a:gd name="T44" fmla="*/ 44 w 48"/>
              <a:gd name="T45" fmla="*/ 59 h 73"/>
              <a:gd name="T46" fmla="*/ 40 w 48"/>
              <a:gd name="T47" fmla="*/ 59 h 73"/>
              <a:gd name="T48" fmla="*/ 26 w 48"/>
              <a:gd name="T49" fmla="*/ 38 h 73"/>
              <a:gd name="T50" fmla="*/ 25 w 48"/>
              <a:gd name="T51" fmla="*/ 36 h 73"/>
              <a:gd name="T52" fmla="*/ 26 w 48"/>
              <a:gd name="T53" fmla="*/ 35 h 73"/>
              <a:gd name="T54" fmla="*/ 26 w 48"/>
              <a:gd name="T55" fmla="*/ 35 h 73"/>
              <a:gd name="T56" fmla="*/ 40 w 48"/>
              <a:gd name="T57" fmla="*/ 13 h 73"/>
              <a:gd name="T58" fmla="*/ 4 w 48"/>
              <a:gd name="T59" fmla="*/ 61 h 73"/>
              <a:gd name="T60" fmla="*/ 0 w 48"/>
              <a:gd name="T61" fmla="*/ 66 h 73"/>
              <a:gd name="T62" fmla="*/ 0 w 48"/>
              <a:gd name="T63" fmla="*/ 68 h 73"/>
              <a:gd name="T64" fmla="*/ 5 w 48"/>
              <a:gd name="T65" fmla="*/ 73 h 73"/>
              <a:gd name="T66" fmla="*/ 44 w 48"/>
              <a:gd name="T67" fmla="*/ 73 h 73"/>
              <a:gd name="T68" fmla="*/ 48 w 48"/>
              <a:gd name="T69" fmla="*/ 68 h 73"/>
              <a:gd name="T70" fmla="*/ 48 w 48"/>
              <a:gd name="T71" fmla="*/ 66 h 73"/>
              <a:gd name="T72" fmla="*/ 44 w 48"/>
              <a:gd name="T73" fmla="*/ 61 h 73"/>
              <a:gd name="T74" fmla="*/ 4 w 48"/>
              <a:gd name="T75" fmla="*/ 61 h 73"/>
              <a:gd name="T76" fmla="*/ 8 w 48"/>
              <a:gd name="T77" fmla="*/ 59 h 73"/>
              <a:gd name="T78" fmla="*/ 4 w 48"/>
              <a:gd name="T79" fmla="*/ 59 h 73"/>
              <a:gd name="T80" fmla="*/ 18 w 48"/>
              <a:gd name="T81" fmla="*/ 36 h 73"/>
              <a:gd name="T82" fmla="*/ 4 w 48"/>
              <a:gd name="T83" fmla="*/ 13 h 73"/>
              <a:gd name="T84" fmla="*/ 8 w 48"/>
              <a:gd name="T85" fmla="*/ 13 h 73"/>
              <a:gd name="T86" fmla="*/ 22 w 48"/>
              <a:gd name="T87" fmla="*/ 35 h 73"/>
              <a:gd name="T88" fmla="*/ 24 w 48"/>
              <a:gd name="T89" fmla="*/ 37 h 73"/>
              <a:gd name="T90" fmla="*/ 22 w 48"/>
              <a:gd name="T91" fmla="*/ 38 h 73"/>
              <a:gd name="T92" fmla="*/ 8 w 48"/>
              <a:gd name="T93"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2" name="Freeform 321"/>
          <p:cNvSpPr>
            <a:spLocks noEditPoints="1"/>
          </p:cNvSpPr>
          <p:nvPr userDrawn="1"/>
        </p:nvSpPr>
        <p:spPr bwMode="auto">
          <a:xfrm>
            <a:off x="5153454" y="876055"/>
            <a:ext cx="308452" cy="319125"/>
          </a:xfrm>
          <a:custGeom>
            <a:avLst/>
            <a:gdLst>
              <a:gd name="T0" fmla="*/ 3 w 81"/>
              <a:gd name="T1" fmla="*/ 75 h 85"/>
              <a:gd name="T2" fmla="*/ 11 w 81"/>
              <a:gd name="T3" fmla="*/ 75 h 85"/>
              <a:gd name="T4" fmla="*/ 30 w 81"/>
              <a:gd name="T5" fmla="*/ 8 h 85"/>
              <a:gd name="T6" fmla="*/ 40 w 81"/>
              <a:gd name="T7" fmla="*/ 0 h 85"/>
              <a:gd name="T8" fmla="*/ 41 w 81"/>
              <a:gd name="T9" fmla="*/ 0 h 85"/>
              <a:gd name="T10" fmla="*/ 52 w 81"/>
              <a:gd name="T11" fmla="*/ 8 h 85"/>
              <a:gd name="T12" fmla="*/ 70 w 81"/>
              <a:gd name="T13" fmla="*/ 75 h 85"/>
              <a:gd name="T14" fmla="*/ 78 w 81"/>
              <a:gd name="T15" fmla="*/ 75 h 85"/>
              <a:gd name="T16" fmla="*/ 81 w 81"/>
              <a:gd name="T17" fmla="*/ 78 h 85"/>
              <a:gd name="T18" fmla="*/ 81 w 81"/>
              <a:gd name="T19" fmla="*/ 82 h 85"/>
              <a:gd name="T20" fmla="*/ 78 w 81"/>
              <a:gd name="T21" fmla="*/ 85 h 85"/>
              <a:gd name="T22" fmla="*/ 3 w 81"/>
              <a:gd name="T23" fmla="*/ 85 h 85"/>
              <a:gd name="T24" fmla="*/ 0 w 81"/>
              <a:gd name="T25" fmla="*/ 82 h 85"/>
              <a:gd name="T26" fmla="*/ 0 w 81"/>
              <a:gd name="T27" fmla="*/ 78 h 85"/>
              <a:gd name="T28" fmla="*/ 3 w 81"/>
              <a:gd name="T29" fmla="*/ 75 h 85"/>
              <a:gd name="T30" fmla="*/ 65 w 81"/>
              <a:gd name="T31" fmla="*/ 75 h 85"/>
              <a:gd name="T32" fmla="*/ 62 w 81"/>
              <a:gd name="T33" fmla="*/ 64 h 85"/>
              <a:gd name="T34" fmla="*/ 19 w 81"/>
              <a:gd name="T35" fmla="*/ 64 h 85"/>
              <a:gd name="T36" fmla="*/ 16 w 81"/>
              <a:gd name="T37" fmla="*/ 75 h 85"/>
              <a:gd name="T38" fmla="*/ 65 w 81"/>
              <a:gd name="T39" fmla="*/ 75 h 85"/>
              <a:gd name="T40" fmla="*/ 57 w 81"/>
              <a:gd name="T41" fmla="*/ 47 h 85"/>
              <a:gd name="T42" fmla="*/ 54 w 81"/>
              <a:gd name="T43" fmla="*/ 36 h 85"/>
              <a:gd name="T44" fmla="*/ 27 w 81"/>
              <a:gd name="T45" fmla="*/ 36 h 85"/>
              <a:gd name="T46" fmla="*/ 24 w 81"/>
              <a:gd name="T47" fmla="*/ 47 h 85"/>
              <a:gd name="T48" fmla="*/ 57 w 81"/>
              <a:gd name="T49" fmla="*/ 47 h 85"/>
              <a:gd name="T50" fmla="*/ 50 w 81"/>
              <a:gd name="T51" fmla="*/ 20 h 85"/>
              <a:gd name="T52" fmla="*/ 47 w 81"/>
              <a:gd name="T53" fmla="*/ 9 h 85"/>
              <a:gd name="T54" fmla="*/ 41 w 81"/>
              <a:gd name="T55" fmla="*/ 6 h 85"/>
              <a:gd name="T56" fmla="*/ 40 w 81"/>
              <a:gd name="T57" fmla="*/ 6 h 85"/>
              <a:gd name="T58" fmla="*/ 35 w 81"/>
              <a:gd name="T59" fmla="*/ 9 h 85"/>
              <a:gd name="T60" fmla="*/ 32 w 81"/>
              <a:gd name="T61" fmla="*/ 20 h 85"/>
              <a:gd name="T62" fmla="*/ 50 w 81"/>
              <a:gd name="T63"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85">
                <a:moveTo>
                  <a:pt x="3" y="75"/>
                </a:moveTo>
                <a:cubicBezTo>
                  <a:pt x="11" y="75"/>
                  <a:pt x="11" y="75"/>
                  <a:pt x="11" y="75"/>
                </a:cubicBezTo>
                <a:cubicBezTo>
                  <a:pt x="30" y="8"/>
                  <a:pt x="30" y="8"/>
                  <a:pt x="30" y="8"/>
                </a:cubicBezTo>
                <a:cubicBezTo>
                  <a:pt x="31" y="3"/>
                  <a:pt x="35" y="1"/>
                  <a:pt x="40" y="0"/>
                </a:cubicBezTo>
                <a:cubicBezTo>
                  <a:pt x="40" y="0"/>
                  <a:pt x="41" y="0"/>
                  <a:pt x="41" y="0"/>
                </a:cubicBezTo>
                <a:cubicBezTo>
                  <a:pt x="46" y="1"/>
                  <a:pt x="50" y="3"/>
                  <a:pt x="52" y="8"/>
                </a:cubicBezTo>
                <a:cubicBezTo>
                  <a:pt x="70" y="75"/>
                  <a:pt x="70" y="75"/>
                  <a:pt x="70" y="75"/>
                </a:cubicBezTo>
                <a:cubicBezTo>
                  <a:pt x="78" y="75"/>
                  <a:pt x="78" y="75"/>
                  <a:pt x="78" y="75"/>
                </a:cubicBezTo>
                <a:cubicBezTo>
                  <a:pt x="79" y="75"/>
                  <a:pt x="81" y="76"/>
                  <a:pt x="81" y="78"/>
                </a:cubicBezTo>
                <a:cubicBezTo>
                  <a:pt x="81" y="82"/>
                  <a:pt x="81" y="82"/>
                  <a:pt x="81" y="82"/>
                </a:cubicBezTo>
                <a:cubicBezTo>
                  <a:pt x="81" y="84"/>
                  <a:pt x="79" y="85"/>
                  <a:pt x="78" y="85"/>
                </a:cubicBezTo>
                <a:cubicBezTo>
                  <a:pt x="3" y="85"/>
                  <a:pt x="3" y="85"/>
                  <a:pt x="3" y="85"/>
                </a:cubicBezTo>
                <a:cubicBezTo>
                  <a:pt x="2" y="85"/>
                  <a:pt x="0" y="84"/>
                  <a:pt x="0" y="82"/>
                </a:cubicBezTo>
                <a:cubicBezTo>
                  <a:pt x="0" y="78"/>
                  <a:pt x="0" y="78"/>
                  <a:pt x="0" y="78"/>
                </a:cubicBezTo>
                <a:cubicBezTo>
                  <a:pt x="0" y="76"/>
                  <a:pt x="2" y="75"/>
                  <a:pt x="3" y="75"/>
                </a:cubicBezTo>
                <a:close/>
                <a:moveTo>
                  <a:pt x="65" y="75"/>
                </a:moveTo>
                <a:cubicBezTo>
                  <a:pt x="62" y="64"/>
                  <a:pt x="62" y="64"/>
                  <a:pt x="62" y="64"/>
                </a:cubicBezTo>
                <a:cubicBezTo>
                  <a:pt x="19" y="64"/>
                  <a:pt x="19" y="64"/>
                  <a:pt x="19" y="64"/>
                </a:cubicBezTo>
                <a:cubicBezTo>
                  <a:pt x="16" y="75"/>
                  <a:pt x="16" y="75"/>
                  <a:pt x="16" y="75"/>
                </a:cubicBezTo>
                <a:cubicBezTo>
                  <a:pt x="65" y="75"/>
                  <a:pt x="65" y="75"/>
                  <a:pt x="65" y="75"/>
                </a:cubicBezTo>
                <a:close/>
                <a:moveTo>
                  <a:pt x="57" y="47"/>
                </a:moveTo>
                <a:cubicBezTo>
                  <a:pt x="54" y="36"/>
                  <a:pt x="54" y="36"/>
                  <a:pt x="54" y="36"/>
                </a:cubicBezTo>
                <a:cubicBezTo>
                  <a:pt x="27" y="36"/>
                  <a:pt x="27" y="36"/>
                  <a:pt x="27" y="36"/>
                </a:cubicBezTo>
                <a:cubicBezTo>
                  <a:pt x="24" y="47"/>
                  <a:pt x="24" y="47"/>
                  <a:pt x="24" y="47"/>
                </a:cubicBezTo>
                <a:cubicBezTo>
                  <a:pt x="57" y="47"/>
                  <a:pt x="57" y="47"/>
                  <a:pt x="57" y="47"/>
                </a:cubicBezTo>
                <a:close/>
                <a:moveTo>
                  <a:pt x="50" y="20"/>
                </a:moveTo>
                <a:cubicBezTo>
                  <a:pt x="47" y="9"/>
                  <a:pt x="47" y="9"/>
                  <a:pt x="47" y="9"/>
                </a:cubicBezTo>
                <a:cubicBezTo>
                  <a:pt x="46" y="7"/>
                  <a:pt x="44" y="6"/>
                  <a:pt x="41" y="6"/>
                </a:cubicBezTo>
                <a:cubicBezTo>
                  <a:pt x="41" y="6"/>
                  <a:pt x="40" y="6"/>
                  <a:pt x="40" y="6"/>
                </a:cubicBezTo>
                <a:cubicBezTo>
                  <a:pt x="38" y="6"/>
                  <a:pt x="35" y="7"/>
                  <a:pt x="35" y="9"/>
                </a:cubicBezTo>
                <a:cubicBezTo>
                  <a:pt x="32" y="20"/>
                  <a:pt x="32" y="20"/>
                  <a:pt x="32" y="20"/>
                </a:cubicBezTo>
                <a:lnTo>
                  <a:pt x="50" y="20"/>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3" name="Freeform 76"/>
          <p:cNvSpPr>
            <a:spLocks/>
          </p:cNvSpPr>
          <p:nvPr userDrawn="1"/>
        </p:nvSpPr>
        <p:spPr bwMode="auto">
          <a:xfrm>
            <a:off x="4554184" y="3499019"/>
            <a:ext cx="279384" cy="330184"/>
          </a:xfrm>
          <a:custGeom>
            <a:avLst/>
            <a:gdLst>
              <a:gd name="T0" fmla="*/ 31 w 73"/>
              <a:gd name="T1" fmla="*/ 88 h 88"/>
              <a:gd name="T2" fmla="*/ 29 w 73"/>
              <a:gd name="T3" fmla="*/ 82 h 88"/>
              <a:gd name="T4" fmla="*/ 12 w 73"/>
              <a:gd name="T5" fmla="*/ 68 h 88"/>
              <a:gd name="T6" fmla="*/ 6 w 73"/>
              <a:gd name="T7" fmla="*/ 56 h 88"/>
              <a:gd name="T8" fmla="*/ 1 w 73"/>
              <a:gd name="T9" fmla="*/ 45 h 88"/>
              <a:gd name="T10" fmla="*/ 6 w 73"/>
              <a:gd name="T11" fmla="*/ 39 h 88"/>
              <a:gd name="T12" fmla="*/ 16 w 73"/>
              <a:gd name="T13" fmla="*/ 54 h 88"/>
              <a:gd name="T14" fmla="*/ 21 w 73"/>
              <a:gd name="T15" fmla="*/ 53 h 88"/>
              <a:gd name="T16" fmla="*/ 21 w 73"/>
              <a:gd name="T17" fmla="*/ 41 h 88"/>
              <a:gd name="T18" fmla="*/ 15 w 73"/>
              <a:gd name="T19" fmla="*/ 14 h 88"/>
              <a:gd name="T20" fmla="*/ 22 w 73"/>
              <a:gd name="T21" fmla="*/ 12 h 88"/>
              <a:gd name="T22" fmla="*/ 33 w 73"/>
              <a:gd name="T23" fmla="*/ 40 h 88"/>
              <a:gd name="T24" fmla="*/ 34 w 73"/>
              <a:gd name="T25" fmla="*/ 3 h 88"/>
              <a:gd name="T26" fmla="*/ 42 w 73"/>
              <a:gd name="T27" fmla="*/ 4 h 88"/>
              <a:gd name="T28" fmla="*/ 46 w 73"/>
              <a:gd name="T29" fmla="*/ 40 h 88"/>
              <a:gd name="T30" fmla="*/ 54 w 73"/>
              <a:gd name="T31" fmla="*/ 9 h 88"/>
              <a:gd name="T32" fmla="*/ 60 w 73"/>
              <a:gd name="T33" fmla="*/ 11 h 88"/>
              <a:gd name="T34" fmla="*/ 57 w 73"/>
              <a:gd name="T35" fmla="*/ 44 h 88"/>
              <a:gd name="T36" fmla="*/ 69 w 73"/>
              <a:gd name="T37" fmla="*/ 21 h 88"/>
              <a:gd name="T38" fmla="*/ 73 w 73"/>
              <a:gd name="T39" fmla="*/ 24 h 88"/>
              <a:gd name="T40" fmla="*/ 65 w 73"/>
              <a:gd name="T41" fmla="*/ 54 h 88"/>
              <a:gd name="T42" fmla="*/ 60 w 73"/>
              <a:gd name="T43" fmla="*/ 83 h 88"/>
              <a:gd name="T44" fmla="*/ 58 w 73"/>
              <a:gd name="T45" fmla="*/ 88 h 88"/>
              <a:gd name="T46" fmla="*/ 31 w 73"/>
              <a:gd name="T47" fmla="*/ 88 h 88"/>
              <a:gd name="T48" fmla="*/ 31 w 73"/>
              <a:gd name="T4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 h="88">
                <a:moveTo>
                  <a:pt x="31" y="88"/>
                </a:moveTo>
                <a:cubicBezTo>
                  <a:pt x="31" y="88"/>
                  <a:pt x="33" y="86"/>
                  <a:pt x="29" y="82"/>
                </a:cubicBezTo>
                <a:cubicBezTo>
                  <a:pt x="29" y="82"/>
                  <a:pt x="19" y="76"/>
                  <a:pt x="12" y="68"/>
                </a:cubicBezTo>
                <a:cubicBezTo>
                  <a:pt x="11" y="66"/>
                  <a:pt x="6" y="60"/>
                  <a:pt x="6" y="56"/>
                </a:cubicBezTo>
                <a:cubicBezTo>
                  <a:pt x="5" y="53"/>
                  <a:pt x="1" y="45"/>
                  <a:pt x="1" y="45"/>
                </a:cubicBezTo>
                <a:cubicBezTo>
                  <a:pt x="1" y="45"/>
                  <a:pt x="0" y="39"/>
                  <a:pt x="6" y="39"/>
                </a:cubicBezTo>
                <a:cubicBezTo>
                  <a:pt x="11" y="41"/>
                  <a:pt x="16" y="54"/>
                  <a:pt x="16" y="54"/>
                </a:cubicBezTo>
                <a:cubicBezTo>
                  <a:pt x="16" y="54"/>
                  <a:pt x="21" y="57"/>
                  <a:pt x="21" y="53"/>
                </a:cubicBezTo>
                <a:cubicBezTo>
                  <a:pt x="21" y="53"/>
                  <a:pt x="22" y="48"/>
                  <a:pt x="21" y="41"/>
                </a:cubicBezTo>
                <a:cubicBezTo>
                  <a:pt x="19" y="32"/>
                  <a:pt x="16" y="25"/>
                  <a:pt x="15" y="14"/>
                </a:cubicBezTo>
                <a:cubicBezTo>
                  <a:pt x="14" y="6"/>
                  <a:pt x="21" y="9"/>
                  <a:pt x="22" y="12"/>
                </a:cubicBezTo>
                <a:cubicBezTo>
                  <a:pt x="23" y="12"/>
                  <a:pt x="28" y="40"/>
                  <a:pt x="33" y="40"/>
                </a:cubicBezTo>
                <a:cubicBezTo>
                  <a:pt x="37" y="40"/>
                  <a:pt x="32" y="5"/>
                  <a:pt x="34" y="3"/>
                </a:cubicBezTo>
                <a:cubicBezTo>
                  <a:pt x="36" y="0"/>
                  <a:pt x="41" y="2"/>
                  <a:pt x="42" y="4"/>
                </a:cubicBezTo>
                <a:cubicBezTo>
                  <a:pt x="42" y="7"/>
                  <a:pt x="43" y="40"/>
                  <a:pt x="46" y="40"/>
                </a:cubicBezTo>
                <a:cubicBezTo>
                  <a:pt x="49" y="40"/>
                  <a:pt x="52" y="9"/>
                  <a:pt x="54" y="9"/>
                </a:cubicBezTo>
                <a:cubicBezTo>
                  <a:pt x="57" y="6"/>
                  <a:pt x="60" y="7"/>
                  <a:pt x="60" y="11"/>
                </a:cubicBezTo>
                <a:cubicBezTo>
                  <a:pt x="60" y="13"/>
                  <a:pt x="55" y="42"/>
                  <a:pt x="57" y="44"/>
                </a:cubicBezTo>
                <a:cubicBezTo>
                  <a:pt x="60" y="46"/>
                  <a:pt x="64" y="28"/>
                  <a:pt x="69" y="21"/>
                </a:cubicBezTo>
                <a:cubicBezTo>
                  <a:pt x="70" y="21"/>
                  <a:pt x="73" y="22"/>
                  <a:pt x="73" y="24"/>
                </a:cubicBezTo>
                <a:cubicBezTo>
                  <a:pt x="72" y="30"/>
                  <a:pt x="65" y="53"/>
                  <a:pt x="65" y="54"/>
                </a:cubicBezTo>
                <a:cubicBezTo>
                  <a:pt x="65" y="54"/>
                  <a:pt x="65" y="67"/>
                  <a:pt x="60" y="83"/>
                </a:cubicBezTo>
                <a:cubicBezTo>
                  <a:pt x="58" y="88"/>
                  <a:pt x="58" y="88"/>
                  <a:pt x="58" y="88"/>
                </a:cubicBezTo>
                <a:cubicBezTo>
                  <a:pt x="31" y="88"/>
                  <a:pt x="31" y="88"/>
                  <a:pt x="31" y="88"/>
                </a:cubicBezTo>
                <a:cubicBezTo>
                  <a:pt x="31" y="88"/>
                  <a:pt x="31" y="88"/>
                  <a:pt x="31" y="88"/>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4" name="Freeform 81"/>
          <p:cNvSpPr>
            <a:spLocks noEditPoints="1"/>
          </p:cNvSpPr>
          <p:nvPr userDrawn="1"/>
        </p:nvSpPr>
        <p:spPr bwMode="auto">
          <a:xfrm>
            <a:off x="5110472" y="382077"/>
            <a:ext cx="382739" cy="366519"/>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5" name="Freeform 82"/>
          <p:cNvSpPr>
            <a:spLocks noEditPoints="1"/>
          </p:cNvSpPr>
          <p:nvPr userDrawn="1"/>
        </p:nvSpPr>
        <p:spPr bwMode="auto">
          <a:xfrm>
            <a:off x="5085610" y="1299912"/>
            <a:ext cx="423112" cy="363360"/>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6" name="Freeform 83"/>
          <p:cNvSpPr>
            <a:spLocks noEditPoints="1"/>
          </p:cNvSpPr>
          <p:nvPr userDrawn="1"/>
        </p:nvSpPr>
        <p:spPr bwMode="auto">
          <a:xfrm>
            <a:off x="6237531" y="2533894"/>
            <a:ext cx="351311" cy="360105"/>
          </a:xfrm>
          <a:custGeom>
            <a:avLst/>
            <a:gdLst>
              <a:gd name="T0" fmla="*/ 68 w 106"/>
              <a:gd name="T1" fmla="*/ 75 h 111"/>
              <a:gd name="T2" fmla="*/ 105 w 106"/>
              <a:gd name="T3" fmla="*/ 21 h 111"/>
              <a:gd name="T4" fmla="*/ 105 w 106"/>
              <a:gd name="T5" fmla="*/ 17 h 111"/>
              <a:gd name="T6" fmla="*/ 96 w 106"/>
              <a:gd name="T7" fmla="*/ 8 h 111"/>
              <a:gd name="T8" fmla="*/ 92 w 106"/>
              <a:gd name="T9" fmla="*/ 8 h 111"/>
              <a:gd name="T10" fmla="*/ 88 w 106"/>
              <a:gd name="T11" fmla="*/ 13 h 111"/>
              <a:gd name="T12" fmla="*/ 83 w 106"/>
              <a:gd name="T13" fmla="*/ 13 h 111"/>
              <a:gd name="T14" fmla="*/ 83 w 106"/>
              <a:gd name="T15" fmla="*/ 0 h 111"/>
              <a:gd name="T16" fmla="*/ 22 w 106"/>
              <a:gd name="T17" fmla="*/ 0 h 111"/>
              <a:gd name="T18" fmla="*/ 22 w 106"/>
              <a:gd name="T19" fmla="*/ 13 h 111"/>
              <a:gd name="T20" fmla="*/ 18 w 106"/>
              <a:gd name="T21" fmla="*/ 13 h 111"/>
              <a:gd name="T22" fmla="*/ 14 w 106"/>
              <a:gd name="T23" fmla="*/ 8 h 111"/>
              <a:gd name="T24" fmla="*/ 9 w 106"/>
              <a:gd name="T25" fmla="*/ 8 h 111"/>
              <a:gd name="T26" fmla="*/ 0 w 106"/>
              <a:gd name="T27" fmla="*/ 17 h 111"/>
              <a:gd name="T28" fmla="*/ 0 w 106"/>
              <a:gd name="T29" fmla="*/ 21 h 111"/>
              <a:gd name="T30" fmla="*/ 38 w 106"/>
              <a:gd name="T31" fmla="*/ 75 h 111"/>
              <a:gd name="T32" fmla="*/ 49 w 106"/>
              <a:gd name="T33" fmla="*/ 80 h 111"/>
              <a:gd name="T34" fmla="*/ 49 w 106"/>
              <a:gd name="T35" fmla="*/ 84 h 111"/>
              <a:gd name="T36" fmla="*/ 44 w 106"/>
              <a:gd name="T37" fmla="*/ 87 h 111"/>
              <a:gd name="T38" fmla="*/ 49 w 106"/>
              <a:gd name="T39" fmla="*/ 89 h 111"/>
              <a:gd name="T40" fmla="*/ 49 w 106"/>
              <a:gd name="T41" fmla="*/ 94 h 111"/>
              <a:gd name="T42" fmla="*/ 44 w 106"/>
              <a:gd name="T43" fmla="*/ 98 h 111"/>
              <a:gd name="T44" fmla="*/ 39 w 106"/>
              <a:gd name="T45" fmla="*/ 102 h 111"/>
              <a:gd name="T46" fmla="*/ 35 w 106"/>
              <a:gd name="T47" fmla="*/ 106 h 111"/>
              <a:gd name="T48" fmla="*/ 39 w 106"/>
              <a:gd name="T49" fmla="*/ 111 h 111"/>
              <a:gd name="T50" fmla="*/ 65 w 106"/>
              <a:gd name="T51" fmla="*/ 111 h 111"/>
              <a:gd name="T52" fmla="*/ 70 w 106"/>
              <a:gd name="T53" fmla="*/ 106 h 111"/>
              <a:gd name="T54" fmla="*/ 66 w 106"/>
              <a:gd name="T55" fmla="*/ 102 h 111"/>
              <a:gd name="T56" fmla="*/ 61 w 106"/>
              <a:gd name="T57" fmla="*/ 98 h 111"/>
              <a:gd name="T58" fmla="*/ 57 w 106"/>
              <a:gd name="T59" fmla="*/ 94 h 111"/>
              <a:gd name="T60" fmla="*/ 57 w 106"/>
              <a:gd name="T61" fmla="*/ 89 h 111"/>
              <a:gd name="T62" fmla="*/ 61 w 106"/>
              <a:gd name="T63" fmla="*/ 87 h 111"/>
              <a:gd name="T64" fmla="*/ 57 w 106"/>
              <a:gd name="T65" fmla="*/ 84 h 111"/>
              <a:gd name="T66" fmla="*/ 57 w 106"/>
              <a:gd name="T67" fmla="*/ 80 h 111"/>
              <a:gd name="T68" fmla="*/ 68 w 106"/>
              <a:gd name="T69" fmla="*/ 75 h 111"/>
              <a:gd name="T70" fmla="*/ 83 w 106"/>
              <a:gd name="T71" fmla="*/ 17 h 111"/>
              <a:gd name="T72" fmla="*/ 88 w 106"/>
              <a:gd name="T73" fmla="*/ 17 h 111"/>
              <a:gd name="T74" fmla="*/ 92 w 106"/>
              <a:gd name="T75" fmla="*/ 13 h 111"/>
              <a:gd name="T76" fmla="*/ 96 w 106"/>
              <a:gd name="T77" fmla="*/ 17 h 111"/>
              <a:gd name="T78" fmla="*/ 96 w 106"/>
              <a:gd name="T79" fmla="*/ 21 h 111"/>
              <a:gd name="T80" fmla="*/ 74 w 106"/>
              <a:gd name="T81" fmla="*/ 58 h 111"/>
              <a:gd name="T82" fmla="*/ 83 w 106"/>
              <a:gd name="T83" fmla="*/ 17 h 111"/>
              <a:gd name="T84" fmla="*/ 30 w 106"/>
              <a:gd name="T85" fmla="*/ 59 h 111"/>
              <a:gd name="T86" fmla="*/ 8 w 106"/>
              <a:gd name="T87" fmla="*/ 22 h 111"/>
              <a:gd name="T88" fmla="*/ 8 w 106"/>
              <a:gd name="T89" fmla="*/ 18 h 111"/>
              <a:gd name="T90" fmla="*/ 12 w 106"/>
              <a:gd name="T91" fmla="*/ 14 h 111"/>
              <a:gd name="T92" fmla="*/ 16 w 106"/>
              <a:gd name="T93" fmla="*/ 18 h 111"/>
              <a:gd name="T94" fmla="*/ 21 w 106"/>
              <a:gd name="T95" fmla="*/ 18 h 111"/>
              <a:gd name="T96" fmla="*/ 30 w 106"/>
              <a:gd name="T97" fmla="*/ 5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11">
                <a:moveTo>
                  <a:pt x="68" y="75"/>
                </a:moveTo>
                <a:cubicBezTo>
                  <a:pt x="106" y="51"/>
                  <a:pt x="105" y="21"/>
                  <a:pt x="105" y="21"/>
                </a:cubicBezTo>
                <a:cubicBezTo>
                  <a:pt x="105" y="17"/>
                  <a:pt x="105" y="17"/>
                  <a:pt x="105" y="17"/>
                </a:cubicBezTo>
                <a:cubicBezTo>
                  <a:pt x="105" y="17"/>
                  <a:pt x="105" y="8"/>
                  <a:pt x="96" y="8"/>
                </a:cubicBezTo>
                <a:cubicBezTo>
                  <a:pt x="94" y="8"/>
                  <a:pt x="92" y="8"/>
                  <a:pt x="92" y="8"/>
                </a:cubicBezTo>
                <a:cubicBezTo>
                  <a:pt x="88" y="8"/>
                  <a:pt x="88" y="13"/>
                  <a:pt x="88" y="13"/>
                </a:cubicBezTo>
                <a:cubicBezTo>
                  <a:pt x="88" y="13"/>
                  <a:pt x="86" y="13"/>
                  <a:pt x="83" y="13"/>
                </a:cubicBezTo>
                <a:cubicBezTo>
                  <a:pt x="83" y="9"/>
                  <a:pt x="83" y="0"/>
                  <a:pt x="83" y="0"/>
                </a:cubicBezTo>
                <a:cubicBezTo>
                  <a:pt x="45" y="5"/>
                  <a:pt x="22" y="0"/>
                  <a:pt x="22" y="0"/>
                </a:cubicBezTo>
                <a:cubicBezTo>
                  <a:pt x="22" y="13"/>
                  <a:pt x="22" y="13"/>
                  <a:pt x="22" y="13"/>
                </a:cubicBezTo>
                <a:cubicBezTo>
                  <a:pt x="19" y="13"/>
                  <a:pt x="18" y="13"/>
                  <a:pt x="18" y="13"/>
                </a:cubicBezTo>
                <a:cubicBezTo>
                  <a:pt x="18" y="13"/>
                  <a:pt x="18" y="8"/>
                  <a:pt x="14" y="8"/>
                </a:cubicBezTo>
                <a:cubicBezTo>
                  <a:pt x="14" y="8"/>
                  <a:pt x="11" y="8"/>
                  <a:pt x="9" y="8"/>
                </a:cubicBezTo>
                <a:cubicBezTo>
                  <a:pt x="1" y="8"/>
                  <a:pt x="0" y="17"/>
                  <a:pt x="0" y="17"/>
                </a:cubicBezTo>
                <a:cubicBezTo>
                  <a:pt x="0" y="21"/>
                  <a:pt x="0" y="21"/>
                  <a:pt x="0" y="21"/>
                </a:cubicBezTo>
                <a:cubicBezTo>
                  <a:pt x="0" y="21"/>
                  <a:pt x="0" y="51"/>
                  <a:pt x="38" y="75"/>
                </a:cubicBezTo>
                <a:cubicBezTo>
                  <a:pt x="38" y="75"/>
                  <a:pt x="42" y="80"/>
                  <a:pt x="49" y="80"/>
                </a:cubicBezTo>
                <a:cubicBezTo>
                  <a:pt x="49" y="84"/>
                  <a:pt x="49" y="84"/>
                  <a:pt x="49" y="84"/>
                </a:cubicBezTo>
                <a:cubicBezTo>
                  <a:pt x="49" y="84"/>
                  <a:pt x="44" y="84"/>
                  <a:pt x="44" y="87"/>
                </a:cubicBezTo>
                <a:cubicBezTo>
                  <a:pt x="44" y="89"/>
                  <a:pt x="49" y="89"/>
                  <a:pt x="49" y="89"/>
                </a:cubicBezTo>
                <a:cubicBezTo>
                  <a:pt x="49" y="94"/>
                  <a:pt x="49" y="94"/>
                  <a:pt x="49" y="94"/>
                </a:cubicBezTo>
                <a:cubicBezTo>
                  <a:pt x="49" y="94"/>
                  <a:pt x="48" y="98"/>
                  <a:pt x="44" y="98"/>
                </a:cubicBezTo>
                <a:cubicBezTo>
                  <a:pt x="44" y="102"/>
                  <a:pt x="39" y="102"/>
                  <a:pt x="39" y="102"/>
                </a:cubicBezTo>
                <a:cubicBezTo>
                  <a:pt x="39" y="102"/>
                  <a:pt x="35" y="103"/>
                  <a:pt x="35" y="106"/>
                </a:cubicBezTo>
                <a:cubicBezTo>
                  <a:pt x="35" y="106"/>
                  <a:pt x="34" y="111"/>
                  <a:pt x="39" y="111"/>
                </a:cubicBezTo>
                <a:cubicBezTo>
                  <a:pt x="46" y="111"/>
                  <a:pt x="65" y="111"/>
                  <a:pt x="65" y="111"/>
                </a:cubicBezTo>
                <a:cubicBezTo>
                  <a:pt x="70" y="111"/>
                  <a:pt x="70" y="106"/>
                  <a:pt x="70" y="106"/>
                </a:cubicBezTo>
                <a:cubicBezTo>
                  <a:pt x="70" y="106"/>
                  <a:pt x="70" y="102"/>
                  <a:pt x="66" y="102"/>
                </a:cubicBezTo>
                <a:cubicBezTo>
                  <a:pt x="61" y="102"/>
                  <a:pt x="61" y="98"/>
                  <a:pt x="61" y="98"/>
                </a:cubicBezTo>
                <a:cubicBezTo>
                  <a:pt x="61" y="98"/>
                  <a:pt x="57" y="98"/>
                  <a:pt x="57" y="94"/>
                </a:cubicBezTo>
                <a:cubicBezTo>
                  <a:pt x="57" y="89"/>
                  <a:pt x="57" y="89"/>
                  <a:pt x="57" y="89"/>
                </a:cubicBezTo>
                <a:cubicBezTo>
                  <a:pt x="57" y="89"/>
                  <a:pt x="61" y="89"/>
                  <a:pt x="61" y="87"/>
                </a:cubicBezTo>
                <a:cubicBezTo>
                  <a:pt x="61" y="84"/>
                  <a:pt x="57" y="84"/>
                  <a:pt x="57" y="84"/>
                </a:cubicBezTo>
                <a:cubicBezTo>
                  <a:pt x="57" y="80"/>
                  <a:pt x="57" y="80"/>
                  <a:pt x="57" y="80"/>
                </a:cubicBezTo>
                <a:cubicBezTo>
                  <a:pt x="61" y="80"/>
                  <a:pt x="65" y="79"/>
                  <a:pt x="68" y="75"/>
                </a:cubicBezTo>
                <a:close/>
                <a:moveTo>
                  <a:pt x="83" y="17"/>
                </a:moveTo>
                <a:cubicBezTo>
                  <a:pt x="84" y="17"/>
                  <a:pt x="88" y="17"/>
                  <a:pt x="88" y="17"/>
                </a:cubicBezTo>
                <a:cubicBezTo>
                  <a:pt x="92" y="17"/>
                  <a:pt x="92" y="13"/>
                  <a:pt x="92" y="13"/>
                </a:cubicBezTo>
                <a:cubicBezTo>
                  <a:pt x="96" y="13"/>
                  <a:pt x="96" y="17"/>
                  <a:pt x="96" y="17"/>
                </a:cubicBezTo>
                <a:cubicBezTo>
                  <a:pt x="96" y="21"/>
                  <a:pt x="96" y="21"/>
                  <a:pt x="96" y="21"/>
                </a:cubicBezTo>
                <a:cubicBezTo>
                  <a:pt x="96" y="21"/>
                  <a:pt x="96" y="38"/>
                  <a:pt x="74" y="58"/>
                </a:cubicBezTo>
                <a:cubicBezTo>
                  <a:pt x="79" y="50"/>
                  <a:pt x="83" y="31"/>
                  <a:pt x="83" y="17"/>
                </a:cubicBezTo>
                <a:close/>
                <a:moveTo>
                  <a:pt x="30" y="59"/>
                </a:moveTo>
                <a:cubicBezTo>
                  <a:pt x="9" y="39"/>
                  <a:pt x="8" y="22"/>
                  <a:pt x="8" y="22"/>
                </a:cubicBezTo>
                <a:cubicBezTo>
                  <a:pt x="8" y="18"/>
                  <a:pt x="8" y="18"/>
                  <a:pt x="8" y="18"/>
                </a:cubicBezTo>
                <a:cubicBezTo>
                  <a:pt x="8" y="18"/>
                  <a:pt x="7" y="14"/>
                  <a:pt x="12" y="14"/>
                </a:cubicBezTo>
                <a:cubicBezTo>
                  <a:pt x="12" y="14"/>
                  <a:pt x="12" y="18"/>
                  <a:pt x="16" y="18"/>
                </a:cubicBezTo>
                <a:cubicBezTo>
                  <a:pt x="16" y="18"/>
                  <a:pt x="20" y="18"/>
                  <a:pt x="21" y="18"/>
                </a:cubicBezTo>
                <a:cubicBezTo>
                  <a:pt x="20" y="32"/>
                  <a:pt x="25" y="51"/>
                  <a:pt x="30" y="59"/>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27" name="Freeform 84"/>
          <p:cNvSpPr>
            <a:spLocks noEditPoints="1"/>
          </p:cNvSpPr>
          <p:nvPr userDrawn="1"/>
        </p:nvSpPr>
        <p:spPr bwMode="auto">
          <a:xfrm>
            <a:off x="2343073" y="885503"/>
            <a:ext cx="229321" cy="401275"/>
          </a:xfrm>
          <a:custGeom>
            <a:avLst/>
            <a:gdLst>
              <a:gd name="T0" fmla="*/ 52 w 60"/>
              <a:gd name="T1" fmla="*/ 0 h 107"/>
              <a:gd name="T2" fmla="*/ 8 w 60"/>
              <a:gd name="T3" fmla="*/ 0 h 107"/>
              <a:gd name="T4" fmla="*/ 0 w 60"/>
              <a:gd name="T5" fmla="*/ 8 h 107"/>
              <a:gd name="T6" fmla="*/ 0 w 60"/>
              <a:gd name="T7" fmla="*/ 99 h 107"/>
              <a:gd name="T8" fmla="*/ 8 w 60"/>
              <a:gd name="T9" fmla="*/ 107 h 107"/>
              <a:gd name="T10" fmla="*/ 52 w 60"/>
              <a:gd name="T11" fmla="*/ 107 h 107"/>
              <a:gd name="T12" fmla="*/ 60 w 60"/>
              <a:gd name="T13" fmla="*/ 99 h 107"/>
              <a:gd name="T14" fmla="*/ 60 w 60"/>
              <a:gd name="T15" fmla="*/ 8 h 107"/>
              <a:gd name="T16" fmla="*/ 52 w 60"/>
              <a:gd name="T17" fmla="*/ 0 h 107"/>
              <a:gd name="T18" fmla="*/ 30 w 60"/>
              <a:gd name="T19" fmla="*/ 99 h 107"/>
              <a:gd name="T20" fmla="*/ 25 w 60"/>
              <a:gd name="T21" fmla="*/ 94 h 107"/>
              <a:gd name="T22" fmla="*/ 30 w 60"/>
              <a:gd name="T23" fmla="*/ 89 h 107"/>
              <a:gd name="T24" fmla="*/ 35 w 60"/>
              <a:gd name="T25" fmla="*/ 94 h 107"/>
              <a:gd name="T26" fmla="*/ 30 w 60"/>
              <a:gd name="T27" fmla="*/ 99 h 107"/>
              <a:gd name="T28" fmla="*/ 54 w 60"/>
              <a:gd name="T29" fmla="*/ 82 h 107"/>
              <a:gd name="T30" fmla="*/ 6 w 60"/>
              <a:gd name="T31" fmla="*/ 82 h 107"/>
              <a:gd name="T32" fmla="*/ 6 w 60"/>
              <a:gd name="T33" fmla="*/ 13 h 107"/>
              <a:gd name="T34" fmla="*/ 54 w 60"/>
              <a:gd name="T35" fmla="*/ 13 h 107"/>
              <a:gd name="T36" fmla="*/ 54 w 60"/>
              <a:gd name="T37" fmla="*/ 82 h 107"/>
              <a:gd name="T38" fmla="*/ 54 w 60"/>
              <a:gd name="T39" fmla="*/ 82 h 107"/>
              <a:gd name="T40" fmla="*/ 41 w 60"/>
              <a:gd name="T41" fmla="*/ 8 h 107"/>
              <a:gd name="T42" fmla="*/ 19 w 60"/>
              <a:gd name="T43" fmla="*/ 8 h 107"/>
              <a:gd name="T44" fmla="*/ 19 w 60"/>
              <a:gd name="T45" fmla="*/ 6 h 107"/>
              <a:gd name="T46" fmla="*/ 41 w 60"/>
              <a:gd name="T47" fmla="*/ 6 h 107"/>
              <a:gd name="T48" fmla="*/ 41 w 60"/>
              <a:gd name="T49" fmla="*/ 8 h 107"/>
              <a:gd name="T50" fmla="*/ 41 w 60"/>
              <a:gd name="T51" fmla="*/ 8 h 107"/>
              <a:gd name="T52" fmla="*/ 49 w 60"/>
              <a:gd name="T53" fmla="*/ 7 h 107"/>
              <a:gd name="T54" fmla="*/ 47 w 60"/>
              <a:gd name="T55" fmla="*/ 9 h 107"/>
              <a:gd name="T56" fmla="*/ 45 w 60"/>
              <a:gd name="T57" fmla="*/ 7 h 107"/>
              <a:gd name="T58" fmla="*/ 47 w 60"/>
              <a:gd name="T59" fmla="*/ 5 h 107"/>
              <a:gd name="T60" fmla="*/ 49 w 60"/>
              <a:gd name="T61"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 h="107">
                <a:moveTo>
                  <a:pt x="52" y="0"/>
                </a:moveTo>
                <a:cubicBezTo>
                  <a:pt x="8" y="0"/>
                  <a:pt x="8" y="0"/>
                  <a:pt x="8" y="0"/>
                </a:cubicBezTo>
                <a:cubicBezTo>
                  <a:pt x="4" y="0"/>
                  <a:pt x="0" y="3"/>
                  <a:pt x="0" y="8"/>
                </a:cubicBezTo>
                <a:cubicBezTo>
                  <a:pt x="0" y="99"/>
                  <a:pt x="0" y="99"/>
                  <a:pt x="0" y="99"/>
                </a:cubicBezTo>
                <a:cubicBezTo>
                  <a:pt x="0" y="103"/>
                  <a:pt x="4" y="107"/>
                  <a:pt x="8" y="107"/>
                </a:cubicBezTo>
                <a:cubicBezTo>
                  <a:pt x="52" y="107"/>
                  <a:pt x="52" y="107"/>
                  <a:pt x="52" y="107"/>
                </a:cubicBezTo>
                <a:cubicBezTo>
                  <a:pt x="56" y="107"/>
                  <a:pt x="60" y="103"/>
                  <a:pt x="60" y="99"/>
                </a:cubicBezTo>
                <a:cubicBezTo>
                  <a:pt x="60" y="8"/>
                  <a:pt x="60" y="8"/>
                  <a:pt x="60" y="8"/>
                </a:cubicBezTo>
                <a:cubicBezTo>
                  <a:pt x="60" y="3"/>
                  <a:pt x="56" y="0"/>
                  <a:pt x="52" y="0"/>
                </a:cubicBezTo>
                <a:close/>
                <a:moveTo>
                  <a:pt x="30" y="99"/>
                </a:moveTo>
                <a:cubicBezTo>
                  <a:pt x="27" y="99"/>
                  <a:pt x="25" y="97"/>
                  <a:pt x="25" y="94"/>
                </a:cubicBezTo>
                <a:cubicBezTo>
                  <a:pt x="25" y="91"/>
                  <a:pt x="27" y="89"/>
                  <a:pt x="30" y="89"/>
                </a:cubicBezTo>
                <a:cubicBezTo>
                  <a:pt x="32" y="89"/>
                  <a:pt x="35" y="91"/>
                  <a:pt x="35" y="94"/>
                </a:cubicBezTo>
                <a:cubicBezTo>
                  <a:pt x="35" y="97"/>
                  <a:pt x="32" y="99"/>
                  <a:pt x="30" y="99"/>
                </a:cubicBezTo>
                <a:close/>
                <a:moveTo>
                  <a:pt x="54" y="82"/>
                </a:moveTo>
                <a:cubicBezTo>
                  <a:pt x="6" y="82"/>
                  <a:pt x="6" y="82"/>
                  <a:pt x="6" y="82"/>
                </a:cubicBezTo>
                <a:cubicBezTo>
                  <a:pt x="6" y="13"/>
                  <a:pt x="6" y="13"/>
                  <a:pt x="6" y="13"/>
                </a:cubicBezTo>
                <a:cubicBezTo>
                  <a:pt x="54" y="13"/>
                  <a:pt x="54" y="13"/>
                  <a:pt x="54" y="13"/>
                </a:cubicBezTo>
                <a:cubicBezTo>
                  <a:pt x="54" y="82"/>
                  <a:pt x="54" y="82"/>
                  <a:pt x="54" y="82"/>
                </a:cubicBezTo>
                <a:cubicBezTo>
                  <a:pt x="54" y="82"/>
                  <a:pt x="54" y="82"/>
                  <a:pt x="54" y="82"/>
                </a:cubicBezTo>
                <a:close/>
                <a:moveTo>
                  <a:pt x="41" y="8"/>
                </a:moveTo>
                <a:cubicBezTo>
                  <a:pt x="19" y="8"/>
                  <a:pt x="19" y="8"/>
                  <a:pt x="19" y="8"/>
                </a:cubicBezTo>
                <a:cubicBezTo>
                  <a:pt x="19" y="6"/>
                  <a:pt x="19" y="6"/>
                  <a:pt x="19" y="6"/>
                </a:cubicBezTo>
                <a:cubicBezTo>
                  <a:pt x="41" y="6"/>
                  <a:pt x="41" y="6"/>
                  <a:pt x="41" y="6"/>
                </a:cubicBezTo>
                <a:cubicBezTo>
                  <a:pt x="41" y="8"/>
                  <a:pt x="41" y="8"/>
                  <a:pt x="41" y="8"/>
                </a:cubicBezTo>
                <a:cubicBezTo>
                  <a:pt x="41" y="8"/>
                  <a:pt x="41" y="8"/>
                  <a:pt x="41" y="8"/>
                </a:cubicBezTo>
                <a:close/>
                <a:moveTo>
                  <a:pt x="49" y="7"/>
                </a:moveTo>
                <a:cubicBezTo>
                  <a:pt x="49" y="8"/>
                  <a:pt x="48" y="9"/>
                  <a:pt x="47" y="9"/>
                </a:cubicBezTo>
                <a:cubicBezTo>
                  <a:pt x="47" y="9"/>
                  <a:pt x="45" y="8"/>
                  <a:pt x="45" y="7"/>
                </a:cubicBezTo>
                <a:cubicBezTo>
                  <a:pt x="45" y="6"/>
                  <a:pt x="47" y="5"/>
                  <a:pt x="47" y="5"/>
                </a:cubicBezTo>
                <a:cubicBezTo>
                  <a:pt x="48" y="5"/>
                  <a:pt x="49" y="6"/>
                  <a:pt x="49" y="7"/>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328" name="Group 327"/>
          <p:cNvGrpSpPr/>
          <p:nvPr userDrawn="1"/>
        </p:nvGrpSpPr>
        <p:grpSpPr>
          <a:xfrm>
            <a:off x="3533886" y="1888222"/>
            <a:ext cx="229321" cy="388637"/>
            <a:chOff x="3076576" y="3414713"/>
            <a:chExt cx="225425" cy="390525"/>
          </a:xfrm>
          <a:solidFill>
            <a:schemeClr val="tx2"/>
          </a:solidFill>
        </p:grpSpPr>
        <p:sp>
          <p:nvSpPr>
            <p:cNvPr id="329" name="Freeform 89"/>
            <p:cNvSpPr>
              <a:spLocks/>
            </p:cNvSpPr>
            <p:nvPr/>
          </p:nvSpPr>
          <p:spPr bwMode="auto">
            <a:xfrm>
              <a:off x="3117851" y="3414713"/>
              <a:ext cx="184150" cy="390525"/>
            </a:xfrm>
            <a:custGeom>
              <a:avLst/>
              <a:gdLst>
                <a:gd name="T0" fmla="*/ 43 w 49"/>
                <a:gd name="T1" fmla="*/ 4 h 104"/>
                <a:gd name="T2" fmla="*/ 7 w 49"/>
                <a:gd name="T3" fmla="*/ 31 h 104"/>
                <a:gd name="T4" fmla="*/ 0 w 49"/>
                <a:gd name="T5" fmla="*/ 33 h 104"/>
                <a:gd name="T6" fmla="*/ 0 w 49"/>
                <a:gd name="T7" fmla="*/ 71 h 104"/>
                <a:gd name="T8" fmla="*/ 7 w 49"/>
                <a:gd name="T9" fmla="*/ 72 h 104"/>
                <a:gd name="T10" fmla="*/ 42 w 49"/>
                <a:gd name="T11" fmla="*/ 99 h 104"/>
                <a:gd name="T12" fmla="*/ 49 w 49"/>
                <a:gd name="T13" fmla="*/ 99 h 104"/>
                <a:gd name="T14" fmla="*/ 49 w 49"/>
                <a:gd name="T15" fmla="*/ 4 h 104"/>
                <a:gd name="T16" fmla="*/ 43 w 49"/>
                <a:gd name="T17"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04">
                  <a:moveTo>
                    <a:pt x="43" y="4"/>
                  </a:moveTo>
                  <a:cubicBezTo>
                    <a:pt x="7" y="31"/>
                    <a:pt x="7" y="31"/>
                    <a:pt x="7" y="31"/>
                  </a:cubicBezTo>
                  <a:cubicBezTo>
                    <a:pt x="7" y="31"/>
                    <a:pt x="3" y="32"/>
                    <a:pt x="0" y="33"/>
                  </a:cubicBezTo>
                  <a:cubicBezTo>
                    <a:pt x="0" y="71"/>
                    <a:pt x="0" y="71"/>
                    <a:pt x="0" y="71"/>
                  </a:cubicBezTo>
                  <a:cubicBezTo>
                    <a:pt x="3" y="72"/>
                    <a:pt x="7" y="72"/>
                    <a:pt x="7" y="72"/>
                  </a:cubicBezTo>
                  <a:cubicBezTo>
                    <a:pt x="42" y="99"/>
                    <a:pt x="42" y="99"/>
                    <a:pt x="42" y="99"/>
                  </a:cubicBezTo>
                  <a:cubicBezTo>
                    <a:pt x="42" y="99"/>
                    <a:pt x="49" y="104"/>
                    <a:pt x="49" y="99"/>
                  </a:cubicBezTo>
                  <a:cubicBezTo>
                    <a:pt x="49" y="93"/>
                    <a:pt x="49" y="9"/>
                    <a:pt x="49" y="4"/>
                  </a:cubicBezTo>
                  <a:cubicBezTo>
                    <a:pt x="49" y="0"/>
                    <a:pt x="43" y="4"/>
                    <a:pt x="43"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30" name="Freeform 90"/>
            <p:cNvSpPr>
              <a:spLocks/>
            </p:cNvSpPr>
            <p:nvPr/>
          </p:nvSpPr>
          <p:spPr bwMode="auto">
            <a:xfrm>
              <a:off x="3076576" y="3541713"/>
              <a:ext cx="23813" cy="131763"/>
            </a:xfrm>
            <a:custGeom>
              <a:avLst/>
              <a:gdLst>
                <a:gd name="T0" fmla="*/ 0 w 6"/>
                <a:gd name="T1" fmla="*/ 6 h 35"/>
                <a:gd name="T2" fmla="*/ 0 w 6"/>
                <a:gd name="T3" fmla="*/ 31 h 35"/>
                <a:gd name="T4" fmla="*/ 6 w 6"/>
                <a:gd name="T5" fmla="*/ 35 h 35"/>
                <a:gd name="T6" fmla="*/ 6 w 6"/>
                <a:gd name="T7" fmla="*/ 0 h 35"/>
                <a:gd name="T8" fmla="*/ 0 w 6"/>
                <a:gd name="T9" fmla="*/ 6 h 35"/>
              </a:gdLst>
              <a:ahLst/>
              <a:cxnLst>
                <a:cxn ang="0">
                  <a:pos x="T0" y="T1"/>
                </a:cxn>
                <a:cxn ang="0">
                  <a:pos x="T2" y="T3"/>
                </a:cxn>
                <a:cxn ang="0">
                  <a:pos x="T4" y="T5"/>
                </a:cxn>
                <a:cxn ang="0">
                  <a:pos x="T6" y="T7"/>
                </a:cxn>
                <a:cxn ang="0">
                  <a:pos x="T8" y="T9"/>
                </a:cxn>
              </a:cxnLst>
              <a:rect l="0" t="0" r="r" b="b"/>
              <a:pathLst>
                <a:path w="6" h="35">
                  <a:moveTo>
                    <a:pt x="0" y="6"/>
                  </a:moveTo>
                  <a:cubicBezTo>
                    <a:pt x="0" y="13"/>
                    <a:pt x="0" y="26"/>
                    <a:pt x="0" y="31"/>
                  </a:cubicBezTo>
                  <a:cubicBezTo>
                    <a:pt x="0" y="33"/>
                    <a:pt x="2" y="35"/>
                    <a:pt x="6" y="35"/>
                  </a:cubicBezTo>
                  <a:cubicBezTo>
                    <a:pt x="6" y="0"/>
                    <a:pt x="6" y="0"/>
                    <a:pt x="6" y="0"/>
                  </a:cubicBezTo>
                  <a:cubicBezTo>
                    <a:pt x="2" y="2"/>
                    <a:pt x="0" y="3"/>
                    <a:pt x="0"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331" name="Freeform 91"/>
          <p:cNvSpPr>
            <a:spLocks noEditPoints="1"/>
          </p:cNvSpPr>
          <p:nvPr userDrawn="1"/>
        </p:nvSpPr>
        <p:spPr bwMode="auto">
          <a:xfrm>
            <a:off x="4044075" y="2253918"/>
            <a:ext cx="332705" cy="262251"/>
          </a:xfrm>
          <a:custGeom>
            <a:avLst/>
            <a:gdLst>
              <a:gd name="T0" fmla="*/ 48 w 59"/>
              <a:gd name="T1" fmla="*/ 27 h 47"/>
              <a:gd name="T2" fmla="*/ 47 w 59"/>
              <a:gd name="T3" fmla="*/ 27 h 47"/>
              <a:gd name="T4" fmla="*/ 46 w 59"/>
              <a:gd name="T5" fmla="*/ 25 h 47"/>
              <a:gd name="T6" fmla="*/ 13 w 59"/>
              <a:gd name="T7" fmla="*/ 24 h 47"/>
              <a:gd name="T8" fmla="*/ 12 w 59"/>
              <a:gd name="T9" fmla="*/ 27 h 47"/>
              <a:gd name="T10" fmla="*/ 11 w 59"/>
              <a:gd name="T11" fmla="*/ 27 h 47"/>
              <a:gd name="T12" fmla="*/ 10 w 59"/>
              <a:gd name="T13" fmla="*/ 24 h 47"/>
              <a:gd name="T14" fmla="*/ 28 w 59"/>
              <a:gd name="T15" fmla="*/ 23 h 47"/>
              <a:gd name="T16" fmla="*/ 29 w 59"/>
              <a:gd name="T17" fmla="*/ 20 h 47"/>
              <a:gd name="T18" fmla="*/ 30 w 59"/>
              <a:gd name="T19" fmla="*/ 21 h 47"/>
              <a:gd name="T20" fmla="*/ 47 w 59"/>
              <a:gd name="T21" fmla="*/ 23 h 47"/>
              <a:gd name="T22" fmla="*/ 38 w 59"/>
              <a:gd name="T23" fmla="*/ 18 h 47"/>
              <a:gd name="T24" fmla="*/ 18 w 59"/>
              <a:gd name="T25" fmla="*/ 17 h 47"/>
              <a:gd name="T26" fmla="*/ 18 w 59"/>
              <a:gd name="T27" fmla="*/ 16 h 47"/>
              <a:gd name="T28" fmla="*/ 18 w 59"/>
              <a:gd name="T29" fmla="*/ 0 h 47"/>
              <a:gd name="T30" fmla="*/ 20 w 59"/>
              <a:gd name="T31" fmla="*/ 0 h 47"/>
              <a:gd name="T32" fmla="*/ 40 w 59"/>
              <a:gd name="T33" fmla="*/ 0 h 47"/>
              <a:gd name="T34" fmla="*/ 41 w 59"/>
              <a:gd name="T35" fmla="*/ 16 h 47"/>
              <a:gd name="T36" fmla="*/ 40 w 59"/>
              <a:gd name="T37" fmla="*/ 17 h 47"/>
              <a:gd name="T38" fmla="*/ 38 w 59"/>
              <a:gd name="T39" fmla="*/ 16 h 47"/>
              <a:gd name="T40" fmla="*/ 38 w 59"/>
              <a:gd name="T41" fmla="*/ 16 h 47"/>
              <a:gd name="T42" fmla="*/ 20 w 59"/>
              <a:gd name="T43" fmla="*/ 5 h 47"/>
              <a:gd name="T44" fmla="*/ 20 w 59"/>
              <a:gd name="T45" fmla="*/ 16 h 47"/>
              <a:gd name="T46" fmla="*/ 38 w 59"/>
              <a:gd name="T47" fmla="*/ 16 h 47"/>
              <a:gd name="T48" fmla="*/ 38 w 59"/>
              <a:gd name="T49" fmla="*/ 47 h 47"/>
              <a:gd name="T50" fmla="*/ 36 w 59"/>
              <a:gd name="T51" fmla="*/ 46 h 47"/>
              <a:gd name="T52" fmla="*/ 35 w 59"/>
              <a:gd name="T53" fmla="*/ 31 h 47"/>
              <a:gd name="T54" fmla="*/ 36 w 59"/>
              <a:gd name="T55" fmla="*/ 29 h 47"/>
              <a:gd name="T56" fmla="*/ 56 w 59"/>
              <a:gd name="T57" fmla="*/ 29 h 47"/>
              <a:gd name="T58" fmla="*/ 59 w 59"/>
              <a:gd name="T59" fmla="*/ 31 h 47"/>
              <a:gd name="T60" fmla="*/ 58 w 59"/>
              <a:gd name="T61" fmla="*/ 46 h 47"/>
              <a:gd name="T62" fmla="*/ 56 w 59"/>
              <a:gd name="T63" fmla="*/ 47 h 47"/>
              <a:gd name="T64" fmla="*/ 56 w 59"/>
              <a:gd name="T65" fmla="*/ 45 h 47"/>
              <a:gd name="T66" fmla="*/ 56 w 59"/>
              <a:gd name="T67" fmla="*/ 34 h 47"/>
              <a:gd name="T68" fmla="*/ 38 w 59"/>
              <a:gd name="T69" fmla="*/ 34 h 47"/>
              <a:gd name="T70" fmla="*/ 38 w 59"/>
              <a:gd name="T71" fmla="*/ 45 h 47"/>
              <a:gd name="T72" fmla="*/ 21 w 59"/>
              <a:gd name="T73" fmla="*/ 47 h 47"/>
              <a:gd name="T74" fmla="*/ 1 w 59"/>
              <a:gd name="T75" fmla="*/ 46 h 47"/>
              <a:gd name="T76" fmla="*/ 0 w 59"/>
              <a:gd name="T77" fmla="*/ 45 h 47"/>
              <a:gd name="T78" fmla="*/ 1 w 59"/>
              <a:gd name="T79" fmla="*/ 29 h 47"/>
              <a:gd name="T80" fmla="*/ 2 w 59"/>
              <a:gd name="T81" fmla="*/ 29 h 47"/>
              <a:gd name="T82" fmla="*/ 22 w 59"/>
              <a:gd name="T83" fmla="*/ 29 h 47"/>
              <a:gd name="T84" fmla="*/ 23 w 59"/>
              <a:gd name="T85" fmla="*/ 45 h 47"/>
              <a:gd name="T86" fmla="*/ 22 w 59"/>
              <a:gd name="T87" fmla="*/ 46 h 47"/>
              <a:gd name="T88" fmla="*/ 21 w 59"/>
              <a:gd name="T89" fmla="*/ 45 h 47"/>
              <a:gd name="T90" fmla="*/ 21 w 59"/>
              <a:gd name="T91" fmla="*/ 45 h 47"/>
              <a:gd name="T92" fmla="*/ 2 w 59"/>
              <a:gd name="T93" fmla="*/ 34 h 47"/>
              <a:gd name="T94" fmla="*/ 2 w 59"/>
              <a:gd name="T95" fmla="*/ 45 h 47"/>
              <a:gd name="T96" fmla="*/ 21 w 59"/>
              <a:gd name="T97"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 h="47">
                <a:moveTo>
                  <a:pt x="48" y="24"/>
                </a:moveTo>
                <a:cubicBezTo>
                  <a:pt x="48" y="25"/>
                  <a:pt x="48" y="26"/>
                  <a:pt x="48" y="27"/>
                </a:cubicBezTo>
                <a:cubicBezTo>
                  <a:pt x="48" y="27"/>
                  <a:pt x="48" y="27"/>
                  <a:pt x="47" y="27"/>
                </a:cubicBezTo>
                <a:cubicBezTo>
                  <a:pt x="47" y="27"/>
                  <a:pt x="47" y="27"/>
                  <a:pt x="47" y="27"/>
                </a:cubicBezTo>
                <a:cubicBezTo>
                  <a:pt x="46" y="27"/>
                  <a:pt x="46" y="27"/>
                  <a:pt x="46" y="27"/>
                </a:cubicBezTo>
                <a:cubicBezTo>
                  <a:pt x="46" y="25"/>
                  <a:pt x="46" y="25"/>
                  <a:pt x="46" y="25"/>
                </a:cubicBezTo>
                <a:cubicBezTo>
                  <a:pt x="46" y="25"/>
                  <a:pt x="46" y="24"/>
                  <a:pt x="46" y="24"/>
                </a:cubicBezTo>
                <a:cubicBezTo>
                  <a:pt x="28" y="24"/>
                  <a:pt x="30" y="24"/>
                  <a:pt x="13" y="24"/>
                </a:cubicBezTo>
                <a:cubicBezTo>
                  <a:pt x="12" y="24"/>
                  <a:pt x="12" y="25"/>
                  <a:pt x="12" y="25"/>
                </a:cubicBezTo>
                <a:cubicBezTo>
                  <a:pt x="12" y="27"/>
                  <a:pt x="12" y="27"/>
                  <a:pt x="12" y="27"/>
                </a:cubicBezTo>
                <a:cubicBezTo>
                  <a:pt x="12" y="27"/>
                  <a:pt x="12" y="27"/>
                  <a:pt x="12" y="27"/>
                </a:cubicBezTo>
                <a:cubicBezTo>
                  <a:pt x="11" y="27"/>
                  <a:pt x="11" y="27"/>
                  <a:pt x="11" y="27"/>
                </a:cubicBezTo>
                <a:cubicBezTo>
                  <a:pt x="11" y="27"/>
                  <a:pt x="10" y="27"/>
                  <a:pt x="10" y="27"/>
                </a:cubicBezTo>
                <a:cubicBezTo>
                  <a:pt x="10" y="24"/>
                  <a:pt x="10" y="24"/>
                  <a:pt x="10" y="24"/>
                </a:cubicBezTo>
                <a:cubicBezTo>
                  <a:pt x="10" y="23"/>
                  <a:pt x="11" y="23"/>
                  <a:pt x="11" y="23"/>
                </a:cubicBezTo>
                <a:cubicBezTo>
                  <a:pt x="28" y="23"/>
                  <a:pt x="28" y="23"/>
                  <a:pt x="28" y="23"/>
                </a:cubicBezTo>
                <a:cubicBezTo>
                  <a:pt x="28" y="22"/>
                  <a:pt x="28" y="21"/>
                  <a:pt x="28" y="20"/>
                </a:cubicBezTo>
                <a:cubicBezTo>
                  <a:pt x="28" y="20"/>
                  <a:pt x="29" y="20"/>
                  <a:pt x="29" y="20"/>
                </a:cubicBezTo>
                <a:cubicBezTo>
                  <a:pt x="30" y="20"/>
                  <a:pt x="30" y="20"/>
                  <a:pt x="30" y="20"/>
                </a:cubicBezTo>
                <a:cubicBezTo>
                  <a:pt x="30" y="20"/>
                  <a:pt x="30" y="20"/>
                  <a:pt x="30" y="21"/>
                </a:cubicBezTo>
                <a:cubicBezTo>
                  <a:pt x="30" y="23"/>
                  <a:pt x="30" y="23"/>
                  <a:pt x="30" y="23"/>
                </a:cubicBezTo>
                <a:cubicBezTo>
                  <a:pt x="36" y="23"/>
                  <a:pt x="41" y="23"/>
                  <a:pt x="47" y="23"/>
                </a:cubicBezTo>
                <a:cubicBezTo>
                  <a:pt x="47" y="23"/>
                  <a:pt x="48" y="23"/>
                  <a:pt x="48" y="24"/>
                </a:cubicBezTo>
                <a:close/>
                <a:moveTo>
                  <a:pt x="38" y="18"/>
                </a:moveTo>
                <a:cubicBezTo>
                  <a:pt x="20" y="18"/>
                  <a:pt x="20" y="18"/>
                  <a:pt x="20" y="18"/>
                </a:cubicBezTo>
                <a:cubicBezTo>
                  <a:pt x="19" y="18"/>
                  <a:pt x="19" y="18"/>
                  <a:pt x="18" y="17"/>
                </a:cubicBezTo>
                <a:cubicBezTo>
                  <a:pt x="18" y="17"/>
                  <a:pt x="18" y="17"/>
                  <a:pt x="18" y="17"/>
                </a:cubicBezTo>
                <a:cubicBezTo>
                  <a:pt x="18" y="17"/>
                  <a:pt x="18" y="16"/>
                  <a:pt x="18" y="16"/>
                </a:cubicBezTo>
                <a:cubicBezTo>
                  <a:pt x="18" y="2"/>
                  <a:pt x="18" y="2"/>
                  <a:pt x="18" y="2"/>
                </a:cubicBezTo>
                <a:cubicBezTo>
                  <a:pt x="18" y="1"/>
                  <a:pt x="18" y="1"/>
                  <a:pt x="18" y="0"/>
                </a:cubicBezTo>
                <a:cubicBezTo>
                  <a:pt x="18" y="0"/>
                  <a:pt x="18" y="0"/>
                  <a:pt x="18" y="0"/>
                </a:cubicBezTo>
                <a:cubicBezTo>
                  <a:pt x="19" y="0"/>
                  <a:pt x="19" y="0"/>
                  <a:pt x="20" y="0"/>
                </a:cubicBezTo>
                <a:cubicBezTo>
                  <a:pt x="38" y="0"/>
                  <a:pt x="38" y="0"/>
                  <a:pt x="38" y="0"/>
                </a:cubicBezTo>
                <a:cubicBezTo>
                  <a:pt x="39" y="0"/>
                  <a:pt x="40" y="0"/>
                  <a:pt x="40" y="0"/>
                </a:cubicBezTo>
                <a:cubicBezTo>
                  <a:pt x="41" y="1"/>
                  <a:pt x="41" y="1"/>
                  <a:pt x="41" y="2"/>
                </a:cubicBezTo>
                <a:cubicBezTo>
                  <a:pt x="41" y="16"/>
                  <a:pt x="41" y="16"/>
                  <a:pt x="41" y="16"/>
                </a:cubicBezTo>
                <a:cubicBezTo>
                  <a:pt x="41" y="16"/>
                  <a:pt x="41" y="17"/>
                  <a:pt x="40" y="17"/>
                </a:cubicBezTo>
                <a:cubicBezTo>
                  <a:pt x="40" y="17"/>
                  <a:pt x="40" y="17"/>
                  <a:pt x="40" y="17"/>
                </a:cubicBezTo>
                <a:cubicBezTo>
                  <a:pt x="40" y="18"/>
                  <a:pt x="39" y="18"/>
                  <a:pt x="38" y="18"/>
                </a:cubicBezTo>
                <a:close/>
                <a:moveTo>
                  <a:pt x="38" y="16"/>
                </a:moveTo>
                <a:cubicBezTo>
                  <a:pt x="38" y="16"/>
                  <a:pt x="38" y="16"/>
                  <a:pt x="38" y="16"/>
                </a:cubicBezTo>
                <a:cubicBezTo>
                  <a:pt x="38" y="16"/>
                  <a:pt x="38" y="16"/>
                  <a:pt x="38" y="16"/>
                </a:cubicBezTo>
                <a:cubicBezTo>
                  <a:pt x="38" y="5"/>
                  <a:pt x="38" y="5"/>
                  <a:pt x="38" y="5"/>
                </a:cubicBezTo>
                <a:cubicBezTo>
                  <a:pt x="20" y="5"/>
                  <a:pt x="20" y="5"/>
                  <a:pt x="20" y="5"/>
                </a:cubicBezTo>
                <a:cubicBezTo>
                  <a:pt x="20" y="5"/>
                  <a:pt x="20" y="5"/>
                  <a:pt x="20" y="5"/>
                </a:cubicBezTo>
                <a:cubicBezTo>
                  <a:pt x="20" y="16"/>
                  <a:pt x="20" y="16"/>
                  <a:pt x="20" y="16"/>
                </a:cubicBezTo>
                <a:cubicBezTo>
                  <a:pt x="20" y="16"/>
                  <a:pt x="20" y="16"/>
                  <a:pt x="20" y="16"/>
                </a:cubicBezTo>
                <a:cubicBezTo>
                  <a:pt x="38" y="16"/>
                  <a:pt x="38" y="16"/>
                  <a:pt x="38" y="16"/>
                </a:cubicBezTo>
                <a:close/>
                <a:moveTo>
                  <a:pt x="56" y="47"/>
                </a:moveTo>
                <a:cubicBezTo>
                  <a:pt x="38" y="47"/>
                  <a:pt x="38" y="47"/>
                  <a:pt x="38" y="47"/>
                </a:cubicBezTo>
                <a:cubicBezTo>
                  <a:pt x="37" y="47"/>
                  <a:pt x="36" y="47"/>
                  <a:pt x="36" y="46"/>
                </a:cubicBezTo>
                <a:cubicBezTo>
                  <a:pt x="36" y="46"/>
                  <a:pt x="36" y="46"/>
                  <a:pt x="36" y="46"/>
                </a:cubicBezTo>
                <a:cubicBezTo>
                  <a:pt x="36" y="46"/>
                  <a:pt x="35" y="45"/>
                  <a:pt x="35" y="45"/>
                </a:cubicBezTo>
                <a:cubicBezTo>
                  <a:pt x="35" y="31"/>
                  <a:pt x="35" y="31"/>
                  <a:pt x="35" y="31"/>
                </a:cubicBezTo>
                <a:cubicBezTo>
                  <a:pt x="35" y="30"/>
                  <a:pt x="36" y="30"/>
                  <a:pt x="36" y="29"/>
                </a:cubicBezTo>
                <a:cubicBezTo>
                  <a:pt x="36" y="29"/>
                  <a:pt x="36" y="29"/>
                  <a:pt x="36" y="29"/>
                </a:cubicBezTo>
                <a:cubicBezTo>
                  <a:pt x="36" y="29"/>
                  <a:pt x="37" y="29"/>
                  <a:pt x="38" y="29"/>
                </a:cubicBezTo>
                <a:cubicBezTo>
                  <a:pt x="56" y="29"/>
                  <a:pt x="56" y="29"/>
                  <a:pt x="56" y="29"/>
                </a:cubicBezTo>
                <a:cubicBezTo>
                  <a:pt x="57" y="29"/>
                  <a:pt x="57" y="29"/>
                  <a:pt x="58" y="29"/>
                </a:cubicBezTo>
                <a:cubicBezTo>
                  <a:pt x="58" y="30"/>
                  <a:pt x="59" y="30"/>
                  <a:pt x="59" y="31"/>
                </a:cubicBezTo>
                <a:cubicBezTo>
                  <a:pt x="59" y="45"/>
                  <a:pt x="59" y="45"/>
                  <a:pt x="59" y="45"/>
                </a:cubicBezTo>
                <a:cubicBezTo>
                  <a:pt x="59" y="45"/>
                  <a:pt x="58" y="46"/>
                  <a:pt x="58" y="46"/>
                </a:cubicBezTo>
                <a:cubicBezTo>
                  <a:pt x="58" y="46"/>
                  <a:pt x="58" y="46"/>
                  <a:pt x="58" y="46"/>
                </a:cubicBezTo>
                <a:cubicBezTo>
                  <a:pt x="57" y="47"/>
                  <a:pt x="57" y="47"/>
                  <a:pt x="56" y="47"/>
                </a:cubicBezTo>
                <a:close/>
                <a:moveTo>
                  <a:pt x="56" y="45"/>
                </a:moveTo>
                <a:cubicBezTo>
                  <a:pt x="56" y="45"/>
                  <a:pt x="56" y="45"/>
                  <a:pt x="56" y="45"/>
                </a:cubicBezTo>
                <a:cubicBezTo>
                  <a:pt x="56" y="45"/>
                  <a:pt x="56" y="45"/>
                  <a:pt x="56" y="45"/>
                </a:cubicBezTo>
                <a:cubicBezTo>
                  <a:pt x="56" y="34"/>
                  <a:pt x="56" y="34"/>
                  <a:pt x="56" y="34"/>
                </a:cubicBezTo>
                <a:cubicBezTo>
                  <a:pt x="38" y="34"/>
                  <a:pt x="38" y="34"/>
                  <a:pt x="38" y="34"/>
                </a:cubicBezTo>
                <a:cubicBezTo>
                  <a:pt x="38" y="34"/>
                  <a:pt x="38" y="34"/>
                  <a:pt x="38" y="34"/>
                </a:cubicBezTo>
                <a:cubicBezTo>
                  <a:pt x="38" y="45"/>
                  <a:pt x="38" y="45"/>
                  <a:pt x="38" y="45"/>
                </a:cubicBezTo>
                <a:cubicBezTo>
                  <a:pt x="38" y="45"/>
                  <a:pt x="38" y="45"/>
                  <a:pt x="38" y="45"/>
                </a:cubicBezTo>
                <a:cubicBezTo>
                  <a:pt x="56" y="45"/>
                  <a:pt x="56" y="45"/>
                  <a:pt x="56" y="45"/>
                </a:cubicBezTo>
                <a:close/>
                <a:moveTo>
                  <a:pt x="21" y="47"/>
                </a:moveTo>
                <a:cubicBezTo>
                  <a:pt x="2" y="47"/>
                  <a:pt x="2" y="47"/>
                  <a:pt x="2" y="47"/>
                </a:cubicBezTo>
                <a:cubicBezTo>
                  <a:pt x="2" y="47"/>
                  <a:pt x="1" y="47"/>
                  <a:pt x="1" y="46"/>
                </a:cubicBezTo>
                <a:cubicBezTo>
                  <a:pt x="1" y="46"/>
                  <a:pt x="1" y="46"/>
                  <a:pt x="1" y="46"/>
                </a:cubicBezTo>
                <a:cubicBezTo>
                  <a:pt x="0" y="46"/>
                  <a:pt x="0" y="45"/>
                  <a:pt x="0" y="45"/>
                </a:cubicBezTo>
                <a:cubicBezTo>
                  <a:pt x="0" y="31"/>
                  <a:pt x="0" y="31"/>
                  <a:pt x="0" y="31"/>
                </a:cubicBezTo>
                <a:cubicBezTo>
                  <a:pt x="0" y="30"/>
                  <a:pt x="0" y="30"/>
                  <a:pt x="1" y="29"/>
                </a:cubicBezTo>
                <a:cubicBezTo>
                  <a:pt x="1" y="29"/>
                  <a:pt x="1" y="29"/>
                  <a:pt x="1" y="29"/>
                </a:cubicBezTo>
                <a:cubicBezTo>
                  <a:pt x="1" y="29"/>
                  <a:pt x="2" y="29"/>
                  <a:pt x="2" y="29"/>
                </a:cubicBezTo>
                <a:cubicBezTo>
                  <a:pt x="21" y="29"/>
                  <a:pt x="21" y="29"/>
                  <a:pt x="21" y="29"/>
                </a:cubicBezTo>
                <a:cubicBezTo>
                  <a:pt x="21" y="29"/>
                  <a:pt x="22" y="29"/>
                  <a:pt x="22" y="29"/>
                </a:cubicBezTo>
                <a:cubicBezTo>
                  <a:pt x="23" y="30"/>
                  <a:pt x="23" y="30"/>
                  <a:pt x="23" y="31"/>
                </a:cubicBezTo>
                <a:cubicBezTo>
                  <a:pt x="23" y="45"/>
                  <a:pt x="23" y="45"/>
                  <a:pt x="23" y="45"/>
                </a:cubicBezTo>
                <a:cubicBezTo>
                  <a:pt x="23" y="45"/>
                  <a:pt x="23" y="46"/>
                  <a:pt x="22" y="46"/>
                </a:cubicBezTo>
                <a:cubicBezTo>
                  <a:pt x="22" y="46"/>
                  <a:pt x="22" y="46"/>
                  <a:pt x="22" y="46"/>
                </a:cubicBezTo>
                <a:cubicBezTo>
                  <a:pt x="22" y="47"/>
                  <a:pt x="21" y="47"/>
                  <a:pt x="21" y="47"/>
                </a:cubicBezTo>
                <a:close/>
                <a:moveTo>
                  <a:pt x="21" y="45"/>
                </a:moveTo>
                <a:cubicBezTo>
                  <a:pt x="21" y="45"/>
                  <a:pt x="21" y="45"/>
                  <a:pt x="21" y="45"/>
                </a:cubicBezTo>
                <a:cubicBezTo>
                  <a:pt x="21" y="45"/>
                  <a:pt x="21" y="45"/>
                  <a:pt x="21" y="45"/>
                </a:cubicBezTo>
                <a:cubicBezTo>
                  <a:pt x="21" y="34"/>
                  <a:pt x="21" y="34"/>
                  <a:pt x="21" y="34"/>
                </a:cubicBezTo>
                <a:cubicBezTo>
                  <a:pt x="2" y="34"/>
                  <a:pt x="2" y="34"/>
                  <a:pt x="2" y="34"/>
                </a:cubicBezTo>
                <a:cubicBezTo>
                  <a:pt x="2" y="34"/>
                  <a:pt x="2" y="34"/>
                  <a:pt x="2" y="34"/>
                </a:cubicBezTo>
                <a:cubicBezTo>
                  <a:pt x="2" y="45"/>
                  <a:pt x="2" y="45"/>
                  <a:pt x="2" y="45"/>
                </a:cubicBezTo>
                <a:cubicBezTo>
                  <a:pt x="2" y="45"/>
                  <a:pt x="2" y="45"/>
                  <a:pt x="2" y="45"/>
                </a:cubicBezTo>
                <a:lnTo>
                  <a:pt x="21" y="45"/>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32" name="Freeform 92"/>
          <p:cNvSpPr>
            <a:spLocks noEditPoints="1"/>
          </p:cNvSpPr>
          <p:nvPr userDrawn="1"/>
        </p:nvSpPr>
        <p:spPr bwMode="auto">
          <a:xfrm>
            <a:off x="2906736" y="421766"/>
            <a:ext cx="363361" cy="229075"/>
          </a:xfrm>
          <a:custGeom>
            <a:avLst/>
            <a:gdLst>
              <a:gd name="T0" fmla="*/ 89 w 95"/>
              <a:gd name="T1" fmla="*/ 0 h 61"/>
              <a:gd name="T2" fmla="*/ 5 w 95"/>
              <a:gd name="T3" fmla="*/ 0 h 61"/>
              <a:gd name="T4" fmla="*/ 1 w 95"/>
              <a:gd name="T5" fmla="*/ 1 h 61"/>
              <a:gd name="T6" fmla="*/ 0 w 95"/>
              <a:gd name="T7" fmla="*/ 5 h 61"/>
              <a:gd name="T8" fmla="*/ 45 w 95"/>
              <a:gd name="T9" fmla="*/ 39 h 61"/>
              <a:gd name="T10" fmla="*/ 47 w 95"/>
              <a:gd name="T11" fmla="*/ 40 h 61"/>
              <a:gd name="T12" fmla="*/ 50 w 95"/>
              <a:gd name="T13" fmla="*/ 39 h 61"/>
              <a:gd name="T14" fmla="*/ 95 w 95"/>
              <a:gd name="T15" fmla="*/ 5 h 61"/>
              <a:gd name="T16" fmla="*/ 93 w 95"/>
              <a:gd name="T17" fmla="*/ 1 h 61"/>
              <a:gd name="T18" fmla="*/ 89 w 95"/>
              <a:gd name="T19" fmla="*/ 0 h 61"/>
              <a:gd name="T20" fmla="*/ 95 w 95"/>
              <a:gd name="T21" fmla="*/ 50 h 61"/>
              <a:gd name="T22" fmla="*/ 70 w 95"/>
              <a:gd name="T23" fmla="*/ 30 h 61"/>
              <a:gd name="T24" fmla="*/ 95 w 95"/>
              <a:gd name="T25" fmla="*/ 11 h 61"/>
              <a:gd name="T26" fmla="*/ 95 w 95"/>
              <a:gd name="T27" fmla="*/ 50 h 61"/>
              <a:gd name="T28" fmla="*/ 93 w 95"/>
              <a:gd name="T29" fmla="*/ 60 h 61"/>
              <a:gd name="T30" fmla="*/ 89 w 95"/>
              <a:gd name="T31" fmla="*/ 61 h 61"/>
              <a:gd name="T32" fmla="*/ 5 w 95"/>
              <a:gd name="T33" fmla="*/ 61 h 61"/>
              <a:gd name="T34" fmla="*/ 1 w 95"/>
              <a:gd name="T35" fmla="*/ 60 h 61"/>
              <a:gd name="T36" fmla="*/ 0 w 95"/>
              <a:gd name="T37" fmla="*/ 56 h 61"/>
              <a:gd name="T38" fmla="*/ 29 w 95"/>
              <a:gd name="T39" fmla="*/ 34 h 61"/>
              <a:gd name="T40" fmla="*/ 43 w 95"/>
              <a:gd name="T41" fmla="*/ 44 h 61"/>
              <a:gd name="T42" fmla="*/ 47 w 95"/>
              <a:gd name="T43" fmla="*/ 45 h 61"/>
              <a:gd name="T44" fmla="*/ 52 w 95"/>
              <a:gd name="T45" fmla="*/ 44 h 61"/>
              <a:gd name="T46" fmla="*/ 66 w 95"/>
              <a:gd name="T47" fmla="*/ 34 h 61"/>
              <a:gd name="T48" fmla="*/ 95 w 95"/>
              <a:gd name="T49" fmla="*/ 56 h 61"/>
              <a:gd name="T50" fmla="*/ 93 w 95"/>
              <a:gd name="T51" fmla="*/ 60 h 61"/>
              <a:gd name="T52" fmla="*/ 0 w 95"/>
              <a:gd name="T53" fmla="*/ 11 h 61"/>
              <a:gd name="T54" fmla="*/ 25 w 95"/>
              <a:gd name="T55" fmla="*/ 30 h 61"/>
              <a:gd name="T56" fmla="*/ 0 w 95"/>
              <a:gd name="T57" fmla="*/ 50 h 61"/>
              <a:gd name="T58" fmla="*/ 0 w 95"/>
              <a:gd name="T5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61">
                <a:moveTo>
                  <a:pt x="89" y="0"/>
                </a:moveTo>
                <a:cubicBezTo>
                  <a:pt x="5" y="0"/>
                  <a:pt x="5" y="0"/>
                  <a:pt x="5" y="0"/>
                </a:cubicBezTo>
                <a:cubicBezTo>
                  <a:pt x="4" y="0"/>
                  <a:pt x="2" y="0"/>
                  <a:pt x="1" y="1"/>
                </a:cubicBezTo>
                <a:cubicBezTo>
                  <a:pt x="0" y="2"/>
                  <a:pt x="0" y="4"/>
                  <a:pt x="0" y="5"/>
                </a:cubicBezTo>
                <a:cubicBezTo>
                  <a:pt x="45" y="39"/>
                  <a:pt x="45" y="39"/>
                  <a:pt x="45" y="39"/>
                </a:cubicBezTo>
                <a:cubicBezTo>
                  <a:pt x="45" y="40"/>
                  <a:pt x="46" y="40"/>
                  <a:pt x="47" y="40"/>
                </a:cubicBezTo>
                <a:cubicBezTo>
                  <a:pt x="48" y="40"/>
                  <a:pt x="49" y="40"/>
                  <a:pt x="50" y="39"/>
                </a:cubicBezTo>
                <a:cubicBezTo>
                  <a:pt x="95" y="5"/>
                  <a:pt x="95" y="5"/>
                  <a:pt x="95" y="5"/>
                </a:cubicBezTo>
                <a:cubicBezTo>
                  <a:pt x="95" y="4"/>
                  <a:pt x="94" y="2"/>
                  <a:pt x="93" y="1"/>
                </a:cubicBezTo>
                <a:cubicBezTo>
                  <a:pt x="92" y="0"/>
                  <a:pt x="91" y="0"/>
                  <a:pt x="89" y="0"/>
                </a:cubicBezTo>
                <a:close/>
                <a:moveTo>
                  <a:pt x="95" y="50"/>
                </a:moveTo>
                <a:cubicBezTo>
                  <a:pt x="70" y="30"/>
                  <a:pt x="70" y="30"/>
                  <a:pt x="70" y="30"/>
                </a:cubicBezTo>
                <a:cubicBezTo>
                  <a:pt x="95" y="11"/>
                  <a:pt x="95" y="11"/>
                  <a:pt x="95" y="11"/>
                </a:cubicBezTo>
                <a:cubicBezTo>
                  <a:pt x="95" y="50"/>
                  <a:pt x="95" y="50"/>
                  <a:pt x="95" y="50"/>
                </a:cubicBezTo>
                <a:close/>
                <a:moveTo>
                  <a:pt x="93" y="60"/>
                </a:moveTo>
                <a:cubicBezTo>
                  <a:pt x="92" y="61"/>
                  <a:pt x="91" y="61"/>
                  <a:pt x="89" y="61"/>
                </a:cubicBezTo>
                <a:cubicBezTo>
                  <a:pt x="5" y="61"/>
                  <a:pt x="5" y="61"/>
                  <a:pt x="5" y="61"/>
                </a:cubicBezTo>
                <a:cubicBezTo>
                  <a:pt x="4" y="61"/>
                  <a:pt x="2" y="61"/>
                  <a:pt x="1" y="60"/>
                </a:cubicBezTo>
                <a:cubicBezTo>
                  <a:pt x="0" y="59"/>
                  <a:pt x="0" y="57"/>
                  <a:pt x="0" y="56"/>
                </a:cubicBezTo>
                <a:cubicBezTo>
                  <a:pt x="29" y="34"/>
                  <a:pt x="29" y="34"/>
                  <a:pt x="29" y="34"/>
                </a:cubicBezTo>
                <a:cubicBezTo>
                  <a:pt x="43" y="44"/>
                  <a:pt x="43" y="44"/>
                  <a:pt x="43" y="44"/>
                </a:cubicBezTo>
                <a:cubicBezTo>
                  <a:pt x="44" y="45"/>
                  <a:pt x="46" y="45"/>
                  <a:pt x="47" y="45"/>
                </a:cubicBezTo>
                <a:cubicBezTo>
                  <a:pt x="49" y="45"/>
                  <a:pt x="50" y="45"/>
                  <a:pt x="52" y="44"/>
                </a:cubicBezTo>
                <a:cubicBezTo>
                  <a:pt x="66" y="34"/>
                  <a:pt x="66" y="34"/>
                  <a:pt x="66" y="34"/>
                </a:cubicBezTo>
                <a:cubicBezTo>
                  <a:pt x="95" y="56"/>
                  <a:pt x="95" y="56"/>
                  <a:pt x="95" y="56"/>
                </a:cubicBezTo>
                <a:cubicBezTo>
                  <a:pt x="95" y="57"/>
                  <a:pt x="94" y="59"/>
                  <a:pt x="93" y="60"/>
                </a:cubicBezTo>
                <a:close/>
                <a:moveTo>
                  <a:pt x="0" y="11"/>
                </a:moveTo>
                <a:cubicBezTo>
                  <a:pt x="25" y="30"/>
                  <a:pt x="25" y="30"/>
                  <a:pt x="25" y="30"/>
                </a:cubicBezTo>
                <a:cubicBezTo>
                  <a:pt x="0" y="50"/>
                  <a:pt x="0" y="50"/>
                  <a:pt x="0" y="50"/>
                </a:cubicBezTo>
                <a:lnTo>
                  <a:pt x="0" y="11"/>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33" name="Freeform 93"/>
          <p:cNvSpPr>
            <a:spLocks/>
          </p:cNvSpPr>
          <p:nvPr userDrawn="1"/>
        </p:nvSpPr>
        <p:spPr bwMode="auto">
          <a:xfrm>
            <a:off x="4648146" y="2161725"/>
            <a:ext cx="206712" cy="408783"/>
          </a:xfrm>
          <a:custGeom>
            <a:avLst/>
            <a:gdLst>
              <a:gd name="T0" fmla="*/ 2 w 39"/>
              <a:gd name="T1" fmla="*/ 48 h 79"/>
              <a:gd name="T2" fmla="*/ 4 w 39"/>
              <a:gd name="T3" fmla="*/ 6 h 79"/>
              <a:gd name="T4" fmla="*/ 10 w 39"/>
              <a:gd name="T5" fmla="*/ 6 h 79"/>
              <a:gd name="T6" fmla="*/ 11 w 39"/>
              <a:gd name="T7" fmla="*/ 33 h 79"/>
              <a:gd name="T8" fmla="*/ 16 w 39"/>
              <a:gd name="T9" fmla="*/ 33 h 79"/>
              <a:gd name="T10" fmla="*/ 17 w 39"/>
              <a:gd name="T11" fmla="*/ 33 h 79"/>
              <a:gd name="T12" fmla="*/ 23 w 39"/>
              <a:gd name="T13" fmla="*/ 35 h 79"/>
              <a:gd name="T14" fmla="*/ 31 w 39"/>
              <a:gd name="T15" fmla="*/ 38 h 79"/>
              <a:gd name="T16" fmla="*/ 34 w 39"/>
              <a:gd name="T17" fmla="*/ 39 h 79"/>
              <a:gd name="T18" fmla="*/ 37 w 39"/>
              <a:gd name="T19" fmla="*/ 45 h 79"/>
              <a:gd name="T20" fmla="*/ 37 w 39"/>
              <a:gd name="T21" fmla="*/ 45 h 79"/>
              <a:gd name="T22" fmla="*/ 37 w 39"/>
              <a:gd name="T23" fmla="*/ 45 h 79"/>
              <a:gd name="T24" fmla="*/ 37 w 39"/>
              <a:gd name="T25" fmla="*/ 48 h 79"/>
              <a:gd name="T26" fmla="*/ 37 w 39"/>
              <a:gd name="T27" fmla="*/ 66 h 79"/>
              <a:gd name="T28" fmla="*/ 32 w 39"/>
              <a:gd name="T29" fmla="*/ 75 h 79"/>
              <a:gd name="T30" fmla="*/ 20 w 39"/>
              <a:gd name="T31" fmla="*/ 76 h 79"/>
              <a:gd name="T32" fmla="*/ 6 w 39"/>
              <a:gd name="T33" fmla="*/ 69 h 79"/>
              <a:gd name="T34" fmla="*/ 0 w 39"/>
              <a:gd name="T35" fmla="*/ 58 h 79"/>
              <a:gd name="T36" fmla="*/ 2 w 39"/>
              <a:gd name="T3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 h="79">
                <a:moveTo>
                  <a:pt x="2" y="48"/>
                </a:moveTo>
                <a:cubicBezTo>
                  <a:pt x="3" y="37"/>
                  <a:pt x="3" y="13"/>
                  <a:pt x="4" y="6"/>
                </a:cubicBezTo>
                <a:cubicBezTo>
                  <a:pt x="3" y="2"/>
                  <a:pt x="9" y="0"/>
                  <a:pt x="10" y="6"/>
                </a:cubicBezTo>
                <a:cubicBezTo>
                  <a:pt x="11" y="11"/>
                  <a:pt x="11" y="32"/>
                  <a:pt x="11" y="33"/>
                </a:cubicBezTo>
                <a:cubicBezTo>
                  <a:pt x="11" y="34"/>
                  <a:pt x="15" y="33"/>
                  <a:pt x="16" y="33"/>
                </a:cubicBezTo>
                <a:cubicBezTo>
                  <a:pt x="17" y="33"/>
                  <a:pt x="17" y="33"/>
                  <a:pt x="17" y="33"/>
                </a:cubicBezTo>
                <a:cubicBezTo>
                  <a:pt x="20" y="33"/>
                  <a:pt x="20" y="35"/>
                  <a:pt x="23" y="35"/>
                </a:cubicBezTo>
                <a:cubicBezTo>
                  <a:pt x="28" y="34"/>
                  <a:pt x="27" y="38"/>
                  <a:pt x="31" y="38"/>
                </a:cubicBezTo>
                <a:cubicBezTo>
                  <a:pt x="33" y="38"/>
                  <a:pt x="34" y="39"/>
                  <a:pt x="34" y="39"/>
                </a:cubicBezTo>
                <a:cubicBezTo>
                  <a:pt x="36" y="40"/>
                  <a:pt x="36" y="42"/>
                  <a:pt x="37" y="45"/>
                </a:cubicBezTo>
                <a:cubicBezTo>
                  <a:pt x="37" y="45"/>
                  <a:pt x="37" y="45"/>
                  <a:pt x="37" y="45"/>
                </a:cubicBezTo>
                <a:cubicBezTo>
                  <a:pt x="37" y="45"/>
                  <a:pt x="37" y="45"/>
                  <a:pt x="37" y="45"/>
                </a:cubicBezTo>
                <a:cubicBezTo>
                  <a:pt x="37" y="46"/>
                  <a:pt x="37" y="47"/>
                  <a:pt x="37" y="48"/>
                </a:cubicBezTo>
                <a:cubicBezTo>
                  <a:pt x="37" y="53"/>
                  <a:pt x="39" y="62"/>
                  <a:pt x="37" y="66"/>
                </a:cubicBezTo>
                <a:cubicBezTo>
                  <a:pt x="35" y="69"/>
                  <a:pt x="33" y="71"/>
                  <a:pt x="32" y="75"/>
                </a:cubicBezTo>
                <a:cubicBezTo>
                  <a:pt x="31" y="79"/>
                  <a:pt x="29" y="79"/>
                  <a:pt x="20" y="76"/>
                </a:cubicBezTo>
                <a:cubicBezTo>
                  <a:pt x="10" y="72"/>
                  <a:pt x="8" y="70"/>
                  <a:pt x="6" y="69"/>
                </a:cubicBezTo>
                <a:cubicBezTo>
                  <a:pt x="3" y="66"/>
                  <a:pt x="1" y="62"/>
                  <a:pt x="0" y="58"/>
                </a:cubicBezTo>
                <a:cubicBezTo>
                  <a:pt x="0" y="55"/>
                  <a:pt x="0" y="52"/>
                  <a:pt x="2" y="48"/>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34" name="Freeform 94"/>
          <p:cNvSpPr>
            <a:spLocks/>
          </p:cNvSpPr>
          <p:nvPr userDrawn="1"/>
        </p:nvSpPr>
        <p:spPr bwMode="auto">
          <a:xfrm>
            <a:off x="5680285" y="3509484"/>
            <a:ext cx="379509" cy="341243"/>
          </a:xfrm>
          <a:custGeom>
            <a:avLst/>
            <a:gdLst>
              <a:gd name="T0" fmla="*/ 97 w 99"/>
              <a:gd name="T1" fmla="*/ 10 h 91"/>
              <a:gd name="T2" fmla="*/ 75 w 99"/>
              <a:gd name="T3" fmla="*/ 14 h 91"/>
              <a:gd name="T4" fmla="*/ 53 w 99"/>
              <a:gd name="T5" fmla="*/ 29 h 91"/>
              <a:gd name="T6" fmla="*/ 37 w 99"/>
              <a:gd name="T7" fmla="*/ 15 h 91"/>
              <a:gd name="T8" fmla="*/ 41 w 99"/>
              <a:gd name="T9" fmla="*/ 12 h 91"/>
              <a:gd name="T10" fmla="*/ 41 w 99"/>
              <a:gd name="T11" fmla="*/ 11 h 91"/>
              <a:gd name="T12" fmla="*/ 40 w 99"/>
              <a:gd name="T13" fmla="*/ 10 h 91"/>
              <a:gd name="T14" fmla="*/ 35 w 99"/>
              <a:gd name="T15" fmla="*/ 14 h 91"/>
              <a:gd name="T16" fmla="*/ 25 w 99"/>
              <a:gd name="T17" fmla="*/ 5 h 91"/>
              <a:gd name="T18" fmla="*/ 15 w 99"/>
              <a:gd name="T19" fmla="*/ 3 h 91"/>
              <a:gd name="T20" fmla="*/ 11 w 99"/>
              <a:gd name="T21" fmla="*/ 5 h 91"/>
              <a:gd name="T22" fmla="*/ 26 w 99"/>
              <a:gd name="T23" fmla="*/ 19 h 91"/>
              <a:gd name="T24" fmla="*/ 19 w 99"/>
              <a:gd name="T25" fmla="*/ 24 h 91"/>
              <a:gd name="T26" fmla="*/ 20 w 99"/>
              <a:gd name="T27" fmla="*/ 25 h 91"/>
              <a:gd name="T28" fmla="*/ 21 w 99"/>
              <a:gd name="T29" fmla="*/ 26 h 91"/>
              <a:gd name="T30" fmla="*/ 28 w 99"/>
              <a:gd name="T31" fmla="*/ 21 h 91"/>
              <a:gd name="T32" fmla="*/ 42 w 99"/>
              <a:gd name="T33" fmla="*/ 36 h 91"/>
              <a:gd name="T34" fmla="*/ 13 w 99"/>
              <a:gd name="T35" fmla="*/ 55 h 91"/>
              <a:gd name="T36" fmla="*/ 2 w 99"/>
              <a:gd name="T37" fmla="*/ 48 h 91"/>
              <a:gd name="T38" fmla="*/ 0 w 99"/>
              <a:gd name="T39" fmla="*/ 48 h 91"/>
              <a:gd name="T40" fmla="*/ 5 w 99"/>
              <a:gd name="T41" fmla="*/ 56 h 91"/>
              <a:gd name="T42" fmla="*/ 8 w 99"/>
              <a:gd name="T43" fmla="*/ 60 h 91"/>
              <a:gd name="T44" fmla="*/ 8 w 99"/>
              <a:gd name="T45" fmla="*/ 60 h 91"/>
              <a:gd name="T46" fmla="*/ 9 w 99"/>
              <a:gd name="T47" fmla="*/ 62 h 91"/>
              <a:gd name="T48" fmla="*/ 11 w 99"/>
              <a:gd name="T49" fmla="*/ 64 h 91"/>
              <a:gd name="T50" fmla="*/ 11 w 99"/>
              <a:gd name="T51" fmla="*/ 64 h 91"/>
              <a:gd name="T52" fmla="*/ 14 w 99"/>
              <a:gd name="T53" fmla="*/ 70 h 91"/>
              <a:gd name="T54" fmla="*/ 17 w 99"/>
              <a:gd name="T55" fmla="*/ 74 h 91"/>
              <a:gd name="T56" fmla="*/ 24 w 99"/>
              <a:gd name="T57" fmla="*/ 85 h 91"/>
              <a:gd name="T58" fmla="*/ 25 w 99"/>
              <a:gd name="T59" fmla="*/ 82 h 91"/>
              <a:gd name="T60" fmla="*/ 22 w 99"/>
              <a:gd name="T61" fmla="*/ 69 h 91"/>
              <a:gd name="T62" fmla="*/ 52 w 99"/>
              <a:gd name="T63" fmla="*/ 50 h 91"/>
              <a:gd name="T64" fmla="*/ 59 w 99"/>
              <a:gd name="T65" fmla="*/ 69 h 91"/>
              <a:gd name="T66" fmla="*/ 52 w 99"/>
              <a:gd name="T67" fmla="*/ 73 h 91"/>
              <a:gd name="T68" fmla="*/ 52 w 99"/>
              <a:gd name="T69" fmla="*/ 75 h 91"/>
              <a:gd name="T70" fmla="*/ 53 w 99"/>
              <a:gd name="T71" fmla="*/ 75 h 91"/>
              <a:gd name="T72" fmla="*/ 60 w 99"/>
              <a:gd name="T73" fmla="*/ 71 h 91"/>
              <a:gd name="T74" fmla="*/ 68 w 99"/>
              <a:gd name="T75" fmla="*/ 91 h 91"/>
              <a:gd name="T76" fmla="*/ 71 w 99"/>
              <a:gd name="T77" fmla="*/ 89 h 91"/>
              <a:gd name="T78" fmla="*/ 73 w 99"/>
              <a:gd name="T79" fmla="*/ 79 h 91"/>
              <a:gd name="T80" fmla="*/ 69 w 99"/>
              <a:gd name="T81" fmla="*/ 65 h 91"/>
              <a:gd name="T82" fmla="*/ 74 w 99"/>
              <a:gd name="T83" fmla="*/ 62 h 91"/>
              <a:gd name="T84" fmla="*/ 74 w 99"/>
              <a:gd name="T85" fmla="*/ 61 h 91"/>
              <a:gd name="T86" fmla="*/ 72 w 99"/>
              <a:gd name="T87" fmla="*/ 60 h 91"/>
              <a:gd name="T88" fmla="*/ 68 w 99"/>
              <a:gd name="T89" fmla="*/ 63 h 91"/>
              <a:gd name="T90" fmla="*/ 63 w 99"/>
              <a:gd name="T91" fmla="*/ 43 h 91"/>
              <a:gd name="T92" fmla="*/ 85 w 99"/>
              <a:gd name="T93" fmla="*/ 29 h 91"/>
              <a:gd name="T94" fmla="*/ 97 w 99"/>
              <a:gd name="T95" fmla="*/ 1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9" h="91">
                <a:moveTo>
                  <a:pt x="97" y="10"/>
                </a:moveTo>
                <a:cubicBezTo>
                  <a:pt x="97" y="10"/>
                  <a:pt x="90" y="5"/>
                  <a:pt x="75" y="14"/>
                </a:cubicBezTo>
                <a:cubicBezTo>
                  <a:pt x="61" y="24"/>
                  <a:pt x="53" y="29"/>
                  <a:pt x="53" y="29"/>
                </a:cubicBezTo>
                <a:cubicBezTo>
                  <a:pt x="37" y="15"/>
                  <a:pt x="37" y="15"/>
                  <a:pt x="37" y="15"/>
                </a:cubicBezTo>
                <a:cubicBezTo>
                  <a:pt x="41" y="12"/>
                  <a:pt x="41" y="12"/>
                  <a:pt x="41" y="12"/>
                </a:cubicBezTo>
                <a:cubicBezTo>
                  <a:pt x="41" y="12"/>
                  <a:pt x="41" y="12"/>
                  <a:pt x="41" y="11"/>
                </a:cubicBezTo>
                <a:cubicBezTo>
                  <a:pt x="41" y="10"/>
                  <a:pt x="40" y="10"/>
                  <a:pt x="40" y="10"/>
                </a:cubicBezTo>
                <a:cubicBezTo>
                  <a:pt x="35" y="14"/>
                  <a:pt x="35" y="14"/>
                  <a:pt x="35" y="14"/>
                </a:cubicBezTo>
                <a:cubicBezTo>
                  <a:pt x="25" y="5"/>
                  <a:pt x="25" y="5"/>
                  <a:pt x="25" y="5"/>
                </a:cubicBezTo>
                <a:cubicBezTo>
                  <a:pt x="25" y="5"/>
                  <a:pt x="19" y="0"/>
                  <a:pt x="15" y="3"/>
                </a:cubicBezTo>
                <a:cubicBezTo>
                  <a:pt x="11" y="5"/>
                  <a:pt x="11" y="5"/>
                  <a:pt x="11" y="5"/>
                </a:cubicBezTo>
                <a:cubicBezTo>
                  <a:pt x="26" y="19"/>
                  <a:pt x="26" y="19"/>
                  <a:pt x="26" y="19"/>
                </a:cubicBezTo>
                <a:cubicBezTo>
                  <a:pt x="19" y="24"/>
                  <a:pt x="19" y="24"/>
                  <a:pt x="19" y="24"/>
                </a:cubicBezTo>
                <a:cubicBezTo>
                  <a:pt x="19" y="24"/>
                  <a:pt x="19" y="24"/>
                  <a:pt x="20" y="25"/>
                </a:cubicBezTo>
                <a:cubicBezTo>
                  <a:pt x="20" y="26"/>
                  <a:pt x="20" y="26"/>
                  <a:pt x="21" y="26"/>
                </a:cubicBezTo>
                <a:cubicBezTo>
                  <a:pt x="28" y="21"/>
                  <a:pt x="28" y="21"/>
                  <a:pt x="28" y="21"/>
                </a:cubicBezTo>
                <a:cubicBezTo>
                  <a:pt x="42" y="36"/>
                  <a:pt x="42" y="36"/>
                  <a:pt x="42" y="36"/>
                </a:cubicBezTo>
                <a:cubicBezTo>
                  <a:pt x="13" y="55"/>
                  <a:pt x="13" y="55"/>
                  <a:pt x="13" y="55"/>
                </a:cubicBezTo>
                <a:cubicBezTo>
                  <a:pt x="2" y="48"/>
                  <a:pt x="2" y="48"/>
                  <a:pt x="2" y="48"/>
                </a:cubicBezTo>
                <a:cubicBezTo>
                  <a:pt x="2" y="48"/>
                  <a:pt x="1" y="48"/>
                  <a:pt x="0" y="48"/>
                </a:cubicBezTo>
                <a:cubicBezTo>
                  <a:pt x="5" y="56"/>
                  <a:pt x="5" y="56"/>
                  <a:pt x="5" y="56"/>
                </a:cubicBezTo>
                <a:cubicBezTo>
                  <a:pt x="8" y="60"/>
                  <a:pt x="8" y="60"/>
                  <a:pt x="8" y="60"/>
                </a:cubicBezTo>
                <a:cubicBezTo>
                  <a:pt x="8" y="60"/>
                  <a:pt x="8" y="60"/>
                  <a:pt x="8" y="60"/>
                </a:cubicBezTo>
                <a:cubicBezTo>
                  <a:pt x="9" y="62"/>
                  <a:pt x="9" y="62"/>
                  <a:pt x="9" y="62"/>
                </a:cubicBezTo>
                <a:cubicBezTo>
                  <a:pt x="11" y="64"/>
                  <a:pt x="11" y="64"/>
                  <a:pt x="11" y="64"/>
                </a:cubicBezTo>
                <a:cubicBezTo>
                  <a:pt x="11" y="64"/>
                  <a:pt x="11" y="64"/>
                  <a:pt x="11" y="64"/>
                </a:cubicBezTo>
                <a:cubicBezTo>
                  <a:pt x="14" y="70"/>
                  <a:pt x="14" y="70"/>
                  <a:pt x="14" y="70"/>
                </a:cubicBezTo>
                <a:cubicBezTo>
                  <a:pt x="17" y="74"/>
                  <a:pt x="17" y="74"/>
                  <a:pt x="17" y="74"/>
                </a:cubicBezTo>
                <a:cubicBezTo>
                  <a:pt x="24" y="85"/>
                  <a:pt x="24" y="85"/>
                  <a:pt x="24" y="85"/>
                </a:cubicBezTo>
                <a:cubicBezTo>
                  <a:pt x="24" y="83"/>
                  <a:pt x="25" y="82"/>
                  <a:pt x="25" y="82"/>
                </a:cubicBezTo>
                <a:cubicBezTo>
                  <a:pt x="22" y="69"/>
                  <a:pt x="22" y="69"/>
                  <a:pt x="22" y="69"/>
                </a:cubicBezTo>
                <a:cubicBezTo>
                  <a:pt x="52" y="50"/>
                  <a:pt x="52" y="50"/>
                  <a:pt x="52" y="50"/>
                </a:cubicBezTo>
                <a:cubicBezTo>
                  <a:pt x="59" y="69"/>
                  <a:pt x="59" y="69"/>
                  <a:pt x="59" y="69"/>
                </a:cubicBezTo>
                <a:cubicBezTo>
                  <a:pt x="52" y="73"/>
                  <a:pt x="52" y="73"/>
                  <a:pt x="52" y="73"/>
                </a:cubicBezTo>
                <a:cubicBezTo>
                  <a:pt x="52" y="74"/>
                  <a:pt x="52" y="74"/>
                  <a:pt x="52" y="75"/>
                </a:cubicBezTo>
                <a:cubicBezTo>
                  <a:pt x="52" y="75"/>
                  <a:pt x="53" y="76"/>
                  <a:pt x="53" y="75"/>
                </a:cubicBezTo>
                <a:cubicBezTo>
                  <a:pt x="60" y="71"/>
                  <a:pt x="60" y="71"/>
                  <a:pt x="60" y="71"/>
                </a:cubicBezTo>
                <a:cubicBezTo>
                  <a:pt x="68" y="91"/>
                  <a:pt x="68" y="91"/>
                  <a:pt x="68" y="91"/>
                </a:cubicBezTo>
                <a:cubicBezTo>
                  <a:pt x="71" y="89"/>
                  <a:pt x="71" y="89"/>
                  <a:pt x="71" y="89"/>
                </a:cubicBezTo>
                <a:cubicBezTo>
                  <a:pt x="75" y="86"/>
                  <a:pt x="73" y="79"/>
                  <a:pt x="73" y="79"/>
                </a:cubicBezTo>
                <a:cubicBezTo>
                  <a:pt x="69" y="65"/>
                  <a:pt x="69" y="65"/>
                  <a:pt x="69" y="65"/>
                </a:cubicBezTo>
                <a:cubicBezTo>
                  <a:pt x="74" y="62"/>
                  <a:pt x="74" y="62"/>
                  <a:pt x="74" y="62"/>
                </a:cubicBezTo>
                <a:cubicBezTo>
                  <a:pt x="74" y="62"/>
                  <a:pt x="74" y="61"/>
                  <a:pt x="74" y="61"/>
                </a:cubicBezTo>
                <a:cubicBezTo>
                  <a:pt x="73" y="60"/>
                  <a:pt x="73" y="60"/>
                  <a:pt x="72" y="60"/>
                </a:cubicBezTo>
                <a:cubicBezTo>
                  <a:pt x="68" y="63"/>
                  <a:pt x="68" y="63"/>
                  <a:pt x="68" y="63"/>
                </a:cubicBezTo>
                <a:cubicBezTo>
                  <a:pt x="63" y="43"/>
                  <a:pt x="63" y="43"/>
                  <a:pt x="63" y="43"/>
                </a:cubicBezTo>
                <a:cubicBezTo>
                  <a:pt x="63" y="43"/>
                  <a:pt x="70" y="38"/>
                  <a:pt x="85" y="29"/>
                </a:cubicBezTo>
                <a:cubicBezTo>
                  <a:pt x="99" y="19"/>
                  <a:pt x="97" y="10"/>
                  <a:pt x="97" y="10"/>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335" name="Group 334"/>
          <p:cNvGrpSpPr/>
          <p:nvPr userDrawn="1"/>
        </p:nvGrpSpPr>
        <p:grpSpPr>
          <a:xfrm>
            <a:off x="2893765" y="1410500"/>
            <a:ext cx="405348" cy="328604"/>
            <a:chOff x="7964488" y="4356101"/>
            <a:chExt cx="398463" cy="330200"/>
          </a:xfrm>
          <a:solidFill>
            <a:schemeClr val="tx2"/>
          </a:solidFill>
        </p:grpSpPr>
        <p:sp>
          <p:nvSpPr>
            <p:cNvPr id="336" name="Freeform 95"/>
            <p:cNvSpPr>
              <a:spLocks/>
            </p:cNvSpPr>
            <p:nvPr/>
          </p:nvSpPr>
          <p:spPr bwMode="auto">
            <a:xfrm>
              <a:off x="8085138" y="4356101"/>
              <a:ext cx="277813" cy="307975"/>
            </a:xfrm>
            <a:custGeom>
              <a:avLst/>
              <a:gdLst>
                <a:gd name="T0" fmla="*/ 33 w 74"/>
                <a:gd name="T1" fmla="*/ 0 h 82"/>
                <a:gd name="T2" fmla="*/ 0 w 74"/>
                <a:gd name="T3" fmla="*/ 14 h 82"/>
                <a:gd name="T4" fmla="*/ 3 w 74"/>
                <a:gd name="T5" fmla="*/ 14 h 82"/>
                <a:gd name="T6" fmla="*/ 6 w 74"/>
                <a:gd name="T7" fmla="*/ 14 h 82"/>
                <a:gd name="T8" fmla="*/ 33 w 74"/>
                <a:gd name="T9" fmla="*/ 4 h 82"/>
                <a:gd name="T10" fmla="*/ 69 w 74"/>
                <a:gd name="T11" fmla="*/ 32 h 82"/>
                <a:gd name="T12" fmla="*/ 43 w 74"/>
                <a:gd name="T13" fmla="*/ 60 h 82"/>
                <a:gd name="T14" fmla="*/ 40 w 74"/>
                <a:gd name="T15" fmla="*/ 64 h 82"/>
                <a:gd name="T16" fmla="*/ 47 w 74"/>
                <a:gd name="T17" fmla="*/ 63 h 82"/>
                <a:gd name="T18" fmla="*/ 55 w 74"/>
                <a:gd name="T19" fmla="*/ 82 h 82"/>
                <a:gd name="T20" fmla="*/ 59 w 74"/>
                <a:gd name="T21" fmla="*/ 82 h 82"/>
                <a:gd name="T22" fmla="*/ 59 w 74"/>
                <a:gd name="T23" fmla="*/ 58 h 82"/>
                <a:gd name="T24" fmla="*/ 74 w 74"/>
                <a:gd name="T25" fmla="*/ 32 h 82"/>
                <a:gd name="T26" fmla="*/ 33 w 74"/>
                <a:gd name="T2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82">
                  <a:moveTo>
                    <a:pt x="33" y="0"/>
                  </a:moveTo>
                  <a:cubicBezTo>
                    <a:pt x="19" y="0"/>
                    <a:pt x="7" y="6"/>
                    <a:pt x="0" y="14"/>
                  </a:cubicBezTo>
                  <a:cubicBezTo>
                    <a:pt x="1" y="14"/>
                    <a:pt x="2" y="14"/>
                    <a:pt x="3" y="14"/>
                  </a:cubicBezTo>
                  <a:cubicBezTo>
                    <a:pt x="4" y="14"/>
                    <a:pt x="5" y="14"/>
                    <a:pt x="6" y="14"/>
                  </a:cubicBezTo>
                  <a:cubicBezTo>
                    <a:pt x="13" y="8"/>
                    <a:pt x="22" y="4"/>
                    <a:pt x="33" y="4"/>
                  </a:cubicBezTo>
                  <a:cubicBezTo>
                    <a:pt x="53" y="4"/>
                    <a:pt x="69" y="17"/>
                    <a:pt x="69" y="32"/>
                  </a:cubicBezTo>
                  <a:cubicBezTo>
                    <a:pt x="69" y="46"/>
                    <a:pt x="58" y="57"/>
                    <a:pt x="43" y="60"/>
                  </a:cubicBezTo>
                  <a:cubicBezTo>
                    <a:pt x="42" y="61"/>
                    <a:pt x="41" y="63"/>
                    <a:pt x="40" y="64"/>
                  </a:cubicBezTo>
                  <a:cubicBezTo>
                    <a:pt x="42" y="64"/>
                    <a:pt x="45" y="64"/>
                    <a:pt x="47" y="63"/>
                  </a:cubicBezTo>
                  <a:cubicBezTo>
                    <a:pt x="55" y="82"/>
                    <a:pt x="55" y="82"/>
                    <a:pt x="55" y="82"/>
                  </a:cubicBezTo>
                  <a:cubicBezTo>
                    <a:pt x="59" y="82"/>
                    <a:pt x="59" y="82"/>
                    <a:pt x="59" y="82"/>
                  </a:cubicBezTo>
                  <a:cubicBezTo>
                    <a:pt x="59" y="58"/>
                    <a:pt x="59" y="58"/>
                    <a:pt x="59" y="58"/>
                  </a:cubicBezTo>
                  <a:cubicBezTo>
                    <a:pt x="68" y="52"/>
                    <a:pt x="74" y="43"/>
                    <a:pt x="74" y="32"/>
                  </a:cubicBezTo>
                  <a:cubicBezTo>
                    <a:pt x="74" y="15"/>
                    <a:pt x="56"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37" name="Freeform 96"/>
            <p:cNvSpPr>
              <a:spLocks/>
            </p:cNvSpPr>
            <p:nvPr/>
          </p:nvSpPr>
          <p:spPr bwMode="auto">
            <a:xfrm>
              <a:off x="7964488" y="4427538"/>
              <a:ext cx="271463" cy="258763"/>
            </a:xfrm>
            <a:custGeom>
              <a:avLst/>
              <a:gdLst>
                <a:gd name="T0" fmla="*/ 36 w 72"/>
                <a:gd name="T1" fmla="*/ 0 h 69"/>
                <a:gd name="T2" fmla="*/ 0 w 72"/>
                <a:gd name="T3" fmla="*/ 28 h 69"/>
                <a:gd name="T4" fmla="*/ 12 w 72"/>
                <a:gd name="T5" fmla="*/ 50 h 69"/>
                <a:gd name="T6" fmla="*/ 9 w 72"/>
                <a:gd name="T7" fmla="*/ 69 h 69"/>
                <a:gd name="T8" fmla="*/ 12 w 72"/>
                <a:gd name="T9" fmla="*/ 69 h 69"/>
                <a:gd name="T10" fmla="*/ 23 w 72"/>
                <a:gd name="T11" fmla="*/ 55 h 69"/>
                <a:gd name="T12" fmla="*/ 36 w 72"/>
                <a:gd name="T13" fmla="*/ 57 h 69"/>
                <a:gd name="T14" fmla="*/ 72 w 72"/>
                <a:gd name="T15" fmla="*/ 28 h 69"/>
                <a:gd name="T16" fmla="*/ 36 w 72"/>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69">
                  <a:moveTo>
                    <a:pt x="36" y="0"/>
                  </a:moveTo>
                  <a:cubicBezTo>
                    <a:pt x="16" y="0"/>
                    <a:pt x="0" y="13"/>
                    <a:pt x="0" y="28"/>
                  </a:cubicBezTo>
                  <a:cubicBezTo>
                    <a:pt x="0" y="37"/>
                    <a:pt x="5" y="45"/>
                    <a:pt x="12" y="50"/>
                  </a:cubicBezTo>
                  <a:cubicBezTo>
                    <a:pt x="9" y="69"/>
                    <a:pt x="9" y="69"/>
                    <a:pt x="9" y="69"/>
                  </a:cubicBezTo>
                  <a:cubicBezTo>
                    <a:pt x="12" y="69"/>
                    <a:pt x="12" y="69"/>
                    <a:pt x="12" y="69"/>
                  </a:cubicBezTo>
                  <a:cubicBezTo>
                    <a:pt x="23" y="55"/>
                    <a:pt x="23" y="55"/>
                    <a:pt x="23" y="55"/>
                  </a:cubicBezTo>
                  <a:cubicBezTo>
                    <a:pt x="27" y="57"/>
                    <a:pt x="31" y="57"/>
                    <a:pt x="36" y="57"/>
                  </a:cubicBezTo>
                  <a:cubicBezTo>
                    <a:pt x="56" y="57"/>
                    <a:pt x="72" y="44"/>
                    <a:pt x="72" y="28"/>
                  </a:cubicBezTo>
                  <a:cubicBezTo>
                    <a:pt x="72" y="13"/>
                    <a:pt x="56" y="0"/>
                    <a:pt x="3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38" name="Group 337"/>
          <p:cNvGrpSpPr/>
          <p:nvPr userDrawn="1"/>
        </p:nvGrpSpPr>
        <p:grpSpPr>
          <a:xfrm>
            <a:off x="2905120" y="887114"/>
            <a:ext cx="366590" cy="344402"/>
            <a:chOff x="5610226" y="4344988"/>
            <a:chExt cx="360363" cy="346075"/>
          </a:xfrm>
          <a:solidFill>
            <a:schemeClr val="tx2"/>
          </a:solidFill>
        </p:grpSpPr>
        <p:sp>
          <p:nvSpPr>
            <p:cNvPr id="339" name="Freeform 97"/>
            <p:cNvSpPr>
              <a:spLocks/>
            </p:cNvSpPr>
            <p:nvPr/>
          </p:nvSpPr>
          <p:spPr bwMode="auto">
            <a:xfrm>
              <a:off x="5872163" y="4502151"/>
              <a:ext cx="98425" cy="147638"/>
            </a:xfrm>
            <a:custGeom>
              <a:avLst/>
              <a:gdLst>
                <a:gd name="T0" fmla="*/ 62 w 62"/>
                <a:gd name="T1" fmla="*/ 93 h 93"/>
                <a:gd name="T2" fmla="*/ 0 w 62"/>
                <a:gd name="T3" fmla="*/ 48 h 93"/>
                <a:gd name="T4" fmla="*/ 62 w 62"/>
                <a:gd name="T5" fmla="*/ 0 h 93"/>
                <a:gd name="T6" fmla="*/ 62 w 62"/>
                <a:gd name="T7" fmla="*/ 93 h 93"/>
                <a:gd name="T8" fmla="*/ 62 w 62"/>
                <a:gd name="T9" fmla="*/ 93 h 93"/>
              </a:gdLst>
              <a:ahLst/>
              <a:cxnLst>
                <a:cxn ang="0">
                  <a:pos x="T0" y="T1"/>
                </a:cxn>
                <a:cxn ang="0">
                  <a:pos x="T2" y="T3"/>
                </a:cxn>
                <a:cxn ang="0">
                  <a:pos x="T4" y="T5"/>
                </a:cxn>
                <a:cxn ang="0">
                  <a:pos x="T6" y="T7"/>
                </a:cxn>
                <a:cxn ang="0">
                  <a:pos x="T8" y="T9"/>
                </a:cxn>
              </a:cxnLst>
              <a:rect l="0" t="0" r="r" b="b"/>
              <a:pathLst>
                <a:path w="62" h="93">
                  <a:moveTo>
                    <a:pt x="62" y="93"/>
                  </a:moveTo>
                  <a:lnTo>
                    <a:pt x="0" y="48"/>
                  </a:lnTo>
                  <a:lnTo>
                    <a:pt x="62" y="0"/>
                  </a:lnTo>
                  <a:lnTo>
                    <a:pt x="62" y="93"/>
                  </a:lnTo>
                  <a:lnTo>
                    <a:pt x="62" y="9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40" name="Freeform 98"/>
            <p:cNvSpPr>
              <a:spLocks/>
            </p:cNvSpPr>
            <p:nvPr/>
          </p:nvSpPr>
          <p:spPr bwMode="auto">
            <a:xfrm>
              <a:off x="5610226" y="4344988"/>
              <a:ext cx="360363" cy="149225"/>
            </a:xfrm>
            <a:custGeom>
              <a:avLst/>
              <a:gdLst>
                <a:gd name="T0" fmla="*/ 6 w 96"/>
                <a:gd name="T1" fmla="*/ 40 h 40"/>
                <a:gd name="T2" fmla="*/ 90 w 96"/>
                <a:gd name="T3" fmla="*/ 40 h 40"/>
                <a:gd name="T4" fmla="*/ 94 w 96"/>
                <a:gd name="T5" fmla="*/ 39 h 40"/>
                <a:gd name="T6" fmla="*/ 96 w 96"/>
                <a:gd name="T7" fmla="*/ 35 h 40"/>
                <a:gd name="T8" fmla="*/ 51 w 96"/>
                <a:gd name="T9" fmla="*/ 1 h 40"/>
                <a:gd name="T10" fmla="*/ 48 w 96"/>
                <a:gd name="T11" fmla="*/ 0 h 40"/>
                <a:gd name="T12" fmla="*/ 45 w 96"/>
                <a:gd name="T13" fmla="*/ 1 h 40"/>
                <a:gd name="T14" fmla="*/ 0 w 96"/>
                <a:gd name="T15" fmla="*/ 35 h 40"/>
                <a:gd name="T16" fmla="*/ 2 w 96"/>
                <a:gd name="T17" fmla="*/ 39 h 40"/>
                <a:gd name="T18" fmla="*/ 6 w 96"/>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40">
                  <a:moveTo>
                    <a:pt x="6" y="40"/>
                  </a:moveTo>
                  <a:cubicBezTo>
                    <a:pt x="90" y="40"/>
                    <a:pt x="90" y="40"/>
                    <a:pt x="90" y="40"/>
                  </a:cubicBezTo>
                  <a:cubicBezTo>
                    <a:pt x="92" y="40"/>
                    <a:pt x="93" y="40"/>
                    <a:pt x="94" y="39"/>
                  </a:cubicBezTo>
                  <a:cubicBezTo>
                    <a:pt x="95" y="38"/>
                    <a:pt x="96" y="37"/>
                    <a:pt x="96" y="35"/>
                  </a:cubicBezTo>
                  <a:cubicBezTo>
                    <a:pt x="51" y="1"/>
                    <a:pt x="51" y="1"/>
                    <a:pt x="51" y="1"/>
                  </a:cubicBezTo>
                  <a:cubicBezTo>
                    <a:pt x="50" y="0"/>
                    <a:pt x="49" y="0"/>
                    <a:pt x="48" y="0"/>
                  </a:cubicBezTo>
                  <a:cubicBezTo>
                    <a:pt x="47" y="0"/>
                    <a:pt x="46" y="0"/>
                    <a:pt x="45" y="1"/>
                  </a:cubicBezTo>
                  <a:cubicBezTo>
                    <a:pt x="0" y="35"/>
                    <a:pt x="0" y="35"/>
                    <a:pt x="0" y="35"/>
                  </a:cubicBezTo>
                  <a:cubicBezTo>
                    <a:pt x="0" y="36"/>
                    <a:pt x="1" y="38"/>
                    <a:pt x="2" y="39"/>
                  </a:cubicBezTo>
                  <a:cubicBezTo>
                    <a:pt x="3" y="40"/>
                    <a:pt x="4" y="40"/>
                    <a:pt x="6"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41" name="Freeform 99"/>
            <p:cNvSpPr>
              <a:spLocks/>
            </p:cNvSpPr>
            <p:nvPr/>
          </p:nvSpPr>
          <p:spPr bwMode="auto">
            <a:xfrm>
              <a:off x="5610226" y="4589463"/>
              <a:ext cx="360363" cy="101600"/>
            </a:xfrm>
            <a:custGeom>
              <a:avLst/>
              <a:gdLst>
                <a:gd name="T0" fmla="*/ 66 w 96"/>
                <a:gd name="T1" fmla="*/ 0 h 27"/>
                <a:gd name="T2" fmla="*/ 52 w 96"/>
                <a:gd name="T3" fmla="*/ 10 h 27"/>
                <a:gd name="T4" fmla="*/ 48 w 96"/>
                <a:gd name="T5" fmla="*/ 12 h 27"/>
                <a:gd name="T6" fmla="*/ 44 w 96"/>
                <a:gd name="T7" fmla="*/ 10 h 27"/>
                <a:gd name="T8" fmla="*/ 30 w 96"/>
                <a:gd name="T9" fmla="*/ 0 h 27"/>
                <a:gd name="T10" fmla="*/ 0 w 96"/>
                <a:gd name="T11" fmla="*/ 22 h 27"/>
                <a:gd name="T12" fmla="*/ 2 w 96"/>
                <a:gd name="T13" fmla="*/ 26 h 27"/>
                <a:gd name="T14" fmla="*/ 6 w 96"/>
                <a:gd name="T15" fmla="*/ 27 h 27"/>
                <a:gd name="T16" fmla="*/ 90 w 96"/>
                <a:gd name="T17" fmla="*/ 27 h 27"/>
                <a:gd name="T18" fmla="*/ 94 w 96"/>
                <a:gd name="T19" fmla="*/ 26 h 27"/>
                <a:gd name="T20" fmla="*/ 96 w 96"/>
                <a:gd name="T21" fmla="*/ 22 h 27"/>
                <a:gd name="T22" fmla="*/ 66 w 96"/>
                <a:gd name="T2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27">
                  <a:moveTo>
                    <a:pt x="66" y="0"/>
                  </a:moveTo>
                  <a:cubicBezTo>
                    <a:pt x="52" y="10"/>
                    <a:pt x="52" y="10"/>
                    <a:pt x="52" y="10"/>
                  </a:cubicBezTo>
                  <a:cubicBezTo>
                    <a:pt x="51" y="11"/>
                    <a:pt x="50" y="12"/>
                    <a:pt x="48" y="12"/>
                  </a:cubicBezTo>
                  <a:cubicBezTo>
                    <a:pt x="47" y="12"/>
                    <a:pt x="45" y="11"/>
                    <a:pt x="44" y="10"/>
                  </a:cubicBezTo>
                  <a:cubicBezTo>
                    <a:pt x="30" y="0"/>
                    <a:pt x="30" y="0"/>
                    <a:pt x="30" y="0"/>
                  </a:cubicBezTo>
                  <a:cubicBezTo>
                    <a:pt x="0" y="22"/>
                    <a:pt x="0" y="22"/>
                    <a:pt x="0" y="22"/>
                  </a:cubicBezTo>
                  <a:cubicBezTo>
                    <a:pt x="0" y="24"/>
                    <a:pt x="1" y="25"/>
                    <a:pt x="2" y="26"/>
                  </a:cubicBezTo>
                  <a:cubicBezTo>
                    <a:pt x="3" y="27"/>
                    <a:pt x="4" y="27"/>
                    <a:pt x="6" y="27"/>
                  </a:cubicBezTo>
                  <a:cubicBezTo>
                    <a:pt x="90" y="27"/>
                    <a:pt x="90" y="27"/>
                    <a:pt x="90" y="27"/>
                  </a:cubicBezTo>
                  <a:cubicBezTo>
                    <a:pt x="92" y="27"/>
                    <a:pt x="93" y="27"/>
                    <a:pt x="94" y="26"/>
                  </a:cubicBezTo>
                  <a:cubicBezTo>
                    <a:pt x="95" y="25"/>
                    <a:pt x="96" y="24"/>
                    <a:pt x="96" y="22"/>
                  </a:cubicBezTo>
                  <a:lnTo>
                    <a:pt x="6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42" name="Freeform 100"/>
            <p:cNvSpPr>
              <a:spLocks/>
            </p:cNvSpPr>
            <p:nvPr/>
          </p:nvSpPr>
          <p:spPr bwMode="auto">
            <a:xfrm>
              <a:off x="5610226" y="4502151"/>
              <a:ext cx="96838" cy="147638"/>
            </a:xfrm>
            <a:custGeom>
              <a:avLst/>
              <a:gdLst>
                <a:gd name="T0" fmla="*/ 0 w 61"/>
                <a:gd name="T1" fmla="*/ 0 h 93"/>
                <a:gd name="T2" fmla="*/ 61 w 61"/>
                <a:gd name="T3" fmla="*/ 48 h 93"/>
                <a:gd name="T4" fmla="*/ 0 w 61"/>
                <a:gd name="T5" fmla="*/ 93 h 93"/>
                <a:gd name="T6" fmla="*/ 0 w 61"/>
                <a:gd name="T7" fmla="*/ 0 h 93"/>
              </a:gdLst>
              <a:ahLst/>
              <a:cxnLst>
                <a:cxn ang="0">
                  <a:pos x="T0" y="T1"/>
                </a:cxn>
                <a:cxn ang="0">
                  <a:pos x="T2" y="T3"/>
                </a:cxn>
                <a:cxn ang="0">
                  <a:pos x="T4" y="T5"/>
                </a:cxn>
                <a:cxn ang="0">
                  <a:pos x="T6" y="T7"/>
                </a:cxn>
              </a:cxnLst>
              <a:rect l="0" t="0" r="r" b="b"/>
              <a:pathLst>
                <a:path w="61" h="93">
                  <a:moveTo>
                    <a:pt x="0" y="0"/>
                  </a:moveTo>
                  <a:lnTo>
                    <a:pt x="61" y="48"/>
                  </a:lnTo>
                  <a:lnTo>
                    <a:pt x="0" y="93"/>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43" name="Group 342"/>
          <p:cNvGrpSpPr/>
          <p:nvPr userDrawn="1"/>
        </p:nvGrpSpPr>
        <p:grpSpPr>
          <a:xfrm>
            <a:off x="5668211" y="2295450"/>
            <a:ext cx="397273" cy="325444"/>
            <a:chOff x="5099051" y="3930651"/>
            <a:chExt cx="390525" cy="327025"/>
          </a:xfrm>
          <a:solidFill>
            <a:schemeClr val="tx2"/>
          </a:solidFill>
        </p:grpSpPr>
        <p:sp>
          <p:nvSpPr>
            <p:cNvPr id="344"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45"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46" name="Group 345"/>
          <p:cNvGrpSpPr/>
          <p:nvPr userDrawn="1"/>
        </p:nvGrpSpPr>
        <p:grpSpPr>
          <a:xfrm>
            <a:off x="2842907" y="3894262"/>
            <a:ext cx="379058" cy="346098"/>
            <a:chOff x="4418013" y="3475038"/>
            <a:chExt cx="285750" cy="266701"/>
          </a:xfrm>
          <a:solidFill>
            <a:schemeClr val="tx2"/>
          </a:solidFill>
        </p:grpSpPr>
        <p:sp>
          <p:nvSpPr>
            <p:cNvPr id="347"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48"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49" name="Group 348"/>
          <p:cNvGrpSpPr/>
          <p:nvPr userDrawn="1"/>
        </p:nvGrpSpPr>
        <p:grpSpPr>
          <a:xfrm>
            <a:off x="6271073" y="2161725"/>
            <a:ext cx="363361" cy="273310"/>
            <a:chOff x="3810001" y="4411663"/>
            <a:chExt cx="357188" cy="274638"/>
          </a:xfrm>
          <a:solidFill>
            <a:schemeClr val="tx2"/>
          </a:solidFill>
        </p:grpSpPr>
        <p:sp>
          <p:nvSpPr>
            <p:cNvPr id="350" name="Freeform 109"/>
            <p:cNvSpPr>
              <a:spLocks/>
            </p:cNvSpPr>
            <p:nvPr/>
          </p:nvSpPr>
          <p:spPr bwMode="auto">
            <a:xfrm>
              <a:off x="3949701" y="4438651"/>
              <a:ext cx="217488" cy="115888"/>
            </a:xfrm>
            <a:custGeom>
              <a:avLst/>
              <a:gdLst>
                <a:gd name="T0" fmla="*/ 57 w 58"/>
                <a:gd name="T1" fmla="*/ 9 h 31"/>
                <a:gd name="T2" fmla="*/ 49 w 58"/>
                <a:gd name="T3" fmla="*/ 7 h 31"/>
                <a:gd name="T4" fmla="*/ 53 w 58"/>
                <a:gd name="T5" fmla="*/ 1 h 31"/>
                <a:gd name="T6" fmla="*/ 53 w 58"/>
                <a:gd name="T7" fmla="*/ 0 h 31"/>
                <a:gd name="T8" fmla="*/ 52 w 58"/>
                <a:gd name="T9" fmla="*/ 0 h 31"/>
                <a:gd name="T10" fmla="*/ 39 w 58"/>
                <a:gd name="T11" fmla="*/ 6 h 31"/>
                <a:gd name="T12" fmla="*/ 39 w 58"/>
                <a:gd name="T13" fmla="*/ 6 h 31"/>
                <a:gd name="T14" fmla="*/ 36 w 58"/>
                <a:gd name="T15" fmla="*/ 11 h 31"/>
                <a:gd name="T16" fmla="*/ 17 w 58"/>
                <a:gd name="T17" fmla="*/ 19 h 31"/>
                <a:gd name="T18" fmla="*/ 16 w 58"/>
                <a:gd name="T19" fmla="*/ 16 h 31"/>
                <a:gd name="T20" fmla="*/ 15 w 58"/>
                <a:gd name="T21" fmla="*/ 15 h 31"/>
                <a:gd name="T22" fmla="*/ 14 w 58"/>
                <a:gd name="T23" fmla="*/ 16 h 31"/>
                <a:gd name="T24" fmla="*/ 0 w 58"/>
                <a:gd name="T25" fmla="*/ 29 h 31"/>
                <a:gd name="T26" fmla="*/ 0 w 58"/>
                <a:gd name="T27" fmla="*/ 30 h 31"/>
                <a:gd name="T28" fmla="*/ 1 w 58"/>
                <a:gd name="T29" fmla="*/ 30 h 31"/>
                <a:gd name="T30" fmla="*/ 20 w 58"/>
                <a:gd name="T31" fmla="*/ 28 h 31"/>
                <a:gd name="T32" fmla="*/ 21 w 58"/>
                <a:gd name="T33" fmla="*/ 28 h 31"/>
                <a:gd name="T34" fmla="*/ 21 w 58"/>
                <a:gd name="T35" fmla="*/ 27 h 31"/>
                <a:gd name="T36" fmla="*/ 19 w 58"/>
                <a:gd name="T37" fmla="*/ 24 h 31"/>
                <a:gd name="T38" fmla="*/ 38 w 58"/>
                <a:gd name="T39" fmla="*/ 15 h 31"/>
                <a:gd name="T40" fmla="*/ 44 w 58"/>
                <a:gd name="T41" fmla="*/ 16 h 31"/>
                <a:gd name="T42" fmla="*/ 44 w 58"/>
                <a:gd name="T43" fmla="*/ 16 h 31"/>
                <a:gd name="T44" fmla="*/ 57 w 58"/>
                <a:gd name="T45" fmla="*/ 10 h 31"/>
                <a:gd name="T46" fmla="*/ 58 w 58"/>
                <a:gd name="T47" fmla="*/ 10 h 31"/>
                <a:gd name="T48" fmla="*/ 57 w 58"/>
                <a:gd name="T49" fmla="*/ 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1">
                  <a:moveTo>
                    <a:pt x="57" y="9"/>
                  </a:moveTo>
                  <a:cubicBezTo>
                    <a:pt x="49" y="7"/>
                    <a:pt x="49" y="7"/>
                    <a:pt x="49" y="7"/>
                  </a:cubicBezTo>
                  <a:cubicBezTo>
                    <a:pt x="53" y="1"/>
                    <a:pt x="53" y="1"/>
                    <a:pt x="53" y="1"/>
                  </a:cubicBezTo>
                  <a:cubicBezTo>
                    <a:pt x="54" y="1"/>
                    <a:pt x="54" y="0"/>
                    <a:pt x="53" y="0"/>
                  </a:cubicBezTo>
                  <a:cubicBezTo>
                    <a:pt x="53" y="0"/>
                    <a:pt x="53" y="0"/>
                    <a:pt x="52" y="0"/>
                  </a:cubicBezTo>
                  <a:cubicBezTo>
                    <a:pt x="39" y="6"/>
                    <a:pt x="39" y="6"/>
                    <a:pt x="39" y="6"/>
                  </a:cubicBezTo>
                  <a:cubicBezTo>
                    <a:pt x="39" y="6"/>
                    <a:pt x="39" y="6"/>
                    <a:pt x="39" y="6"/>
                  </a:cubicBezTo>
                  <a:cubicBezTo>
                    <a:pt x="36" y="11"/>
                    <a:pt x="36" y="11"/>
                    <a:pt x="36" y="11"/>
                  </a:cubicBezTo>
                  <a:cubicBezTo>
                    <a:pt x="17" y="19"/>
                    <a:pt x="17" y="19"/>
                    <a:pt x="17" y="19"/>
                  </a:cubicBezTo>
                  <a:cubicBezTo>
                    <a:pt x="16" y="16"/>
                    <a:pt x="16" y="16"/>
                    <a:pt x="16" y="16"/>
                  </a:cubicBezTo>
                  <a:cubicBezTo>
                    <a:pt x="16" y="16"/>
                    <a:pt x="15" y="16"/>
                    <a:pt x="15" y="15"/>
                  </a:cubicBezTo>
                  <a:cubicBezTo>
                    <a:pt x="15" y="15"/>
                    <a:pt x="15" y="16"/>
                    <a:pt x="14" y="16"/>
                  </a:cubicBezTo>
                  <a:cubicBezTo>
                    <a:pt x="10" y="20"/>
                    <a:pt x="5" y="25"/>
                    <a:pt x="0" y="29"/>
                  </a:cubicBezTo>
                  <a:cubicBezTo>
                    <a:pt x="0" y="29"/>
                    <a:pt x="0" y="30"/>
                    <a:pt x="0" y="30"/>
                  </a:cubicBezTo>
                  <a:cubicBezTo>
                    <a:pt x="0" y="30"/>
                    <a:pt x="0" y="31"/>
                    <a:pt x="1" y="30"/>
                  </a:cubicBezTo>
                  <a:cubicBezTo>
                    <a:pt x="7" y="30"/>
                    <a:pt x="14" y="29"/>
                    <a:pt x="20" y="28"/>
                  </a:cubicBezTo>
                  <a:cubicBezTo>
                    <a:pt x="21" y="28"/>
                    <a:pt x="21" y="28"/>
                    <a:pt x="21" y="28"/>
                  </a:cubicBezTo>
                  <a:cubicBezTo>
                    <a:pt x="21" y="28"/>
                    <a:pt x="21" y="27"/>
                    <a:pt x="21" y="27"/>
                  </a:cubicBezTo>
                  <a:cubicBezTo>
                    <a:pt x="19" y="24"/>
                    <a:pt x="19" y="24"/>
                    <a:pt x="19" y="24"/>
                  </a:cubicBezTo>
                  <a:cubicBezTo>
                    <a:pt x="38" y="15"/>
                    <a:pt x="38" y="15"/>
                    <a:pt x="38" y="15"/>
                  </a:cubicBezTo>
                  <a:cubicBezTo>
                    <a:pt x="44" y="16"/>
                    <a:pt x="44" y="16"/>
                    <a:pt x="44" y="16"/>
                  </a:cubicBezTo>
                  <a:cubicBezTo>
                    <a:pt x="44" y="17"/>
                    <a:pt x="44" y="16"/>
                    <a:pt x="44" y="16"/>
                  </a:cubicBezTo>
                  <a:cubicBezTo>
                    <a:pt x="57" y="10"/>
                    <a:pt x="57" y="10"/>
                    <a:pt x="57" y="10"/>
                  </a:cubicBezTo>
                  <a:cubicBezTo>
                    <a:pt x="58" y="10"/>
                    <a:pt x="58" y="10"/>
                    <a:pt x="58" y="10"/>
                  </a:cubicBezTo>
                  <a:cubicBezTo>
                    <a:pt x="58" y="9"/>
                    <a:pt x="58" y="9"/>
                    <a:pt x="57"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1" name="Freeform 110"/>
            <p:cNvSpPr>
              <a:spLocks/>
            </p:cNvSpPr>
            <p:nvPr/>
          </p:nvSpPr>
          <p:spPr bwMode="auto">
            <a:xfrm>
              <a:off x="3884613" y="4487863"/>
              <a:ext cx="123825" cy="123825"/>
            </a:xfrm>
            <a:custGeom>
              <a:avLst/>
              <a:gdLst>
                <a:gd name="T0" fmla="*/ 16 w 33"/>
                <a:gd name="T1" fmla="*/ 8 h 33"/>
                <a:gd name="T2" fmla="*/ 20 w 33"/>
                <a:gd name="T3" fmla="*/ 9 h 33"/>
                <a:gd name="T4" fmla="*/ 26 w 33"/>
                <a:gd name="T5" fmla="*/ 3 h 33"/>
                <a:gd name="T6" fmla="*/ 16 w 33"/>
                <a:gd name="T7" fmla="*/ 0 h 33"/>
                <a:gd name="T8" fmla="*/ 0 w 33"/>
                <a:gd name="T9" fmla="*/ 16 h 33"/>
                <a:gd name="T10" fmla="*/ 16 w 33"/>
                <a:gd name="T11" fmla="*/ 33 h 33"/>
                <a:gd name="T12" fmla="*/ 33 w 33"/>
                <a:gd name="T13" fmla="*/ 20 h 33"/>
                <a:gd name="T14" fmla="*/ 24 w 33"/>
                <a:gd name="T15" fmla="*/ 21 h 33"/>
                <a:gd name="T16" fmla="*/ 16 w 33"/>
                <a:gd name="T17" fmla="*/ 25 h 33"/>
                <a:gd name="T18" fmla="*/ 8 w 33"/>
                <a:gd name="T19" fmla="*/ 16 h 33"/>
                <a:gd name="T20" fmla="*/ 16 w 33"/>
                <a:gd name="T21"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16" y="8"/>
                  </a:moveTo>
                  <a:cubicBezTo>
                    <a:pt x="18" y="8"/>
                    <a:pt x="19" y="8"/>
                    <a:pt x="20" y="9"/>
                  </a:cubicBezTo>
                  <a:cubicBezTo>
                    <a:pt x="26" y="3"/>
                    <a:pt x="26" y="3"/>
                    <a:pt x="26" y="3"/>
                  </a:cubicBezTo>
                  <a:cubicBezTo>
                    <a:pt x="23" y="1"/>
                    <a:pt x="20" y="0"/>
                    <a:pt x="16" y="0"/>
                  </a:cubicBezTo>
                  <a:cubicBezTo>
                    <a:pt x="7" y="0"/>
                    <a:pt x="0" y="7"/>
                    <a:pt x="0" y="16"/>
                  </a:cubicBezTo>
                  <a:cubicBezTo>
                    <a:pt x="0" y="25"/>
                    <a:pt x="7" y="33"/>
                    <a:pt x="16" y="33"/>
                  </a:cubicBezTo>
                  <a:cubicBezTo>
                    <a:pt x="24" y="33"/>
                    <a:pt x="31" y="27"/>
                    <a:pt x="33" y="20"/>
                  </a:cubicBezTo>
                  <a:cubicBezTo>
                    <a:pt x="24" y="21"/>
                    <a:pt x="24" y="21"/>
                    <a:pt x="24" y="21"/>
                  </a:cubicBezTo>
                  <a:cubicBezTo>
                    <a:pt x="22" y="23"/>
                    <a:pt x="20" y="25"/>
                    <a:pt x="16" y="25"/>
                  </a:cubicBezTo>
                  <a:cubicBezTo>
                    <a:pt x="12" y="25"/>
                    <a:pt x="8" y="21"/>
                    <a:pt x="8" y="16"/>
                  </a:cubicBezTo>
                  <a:cubicBezTo>
                    <a:pt x="8" y="12"/>
                    <a:pt x="12" y="8"/>
                    <a:pt x="16"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2" name="Freeform 111"/>
            <p:cNvSpPr>
              <a:spLocks/>
            </p:cNvSpPr>
            <p:nvPr/>
          </p:nvSpPr>
          <p:spPr bwMode="auto">
            <a:xfrm>
              <a:off x="3810001" y="4411663"/>
              <a:ext cx="274638" cy="274638"/>
            </a:xfrm>
            <a:custGeom>
              <a:avLst/>
              <a:gdLst>
                <a:gd name="T0" fmla="*/ 64 w 73"/>
                <a:gd name="T1" fmla="*/ 32 h 73"/>
                <a:gd name="T2" fmla="*/ 64 w 73"/>
                <a:gd name="T3" fmla="*/ 36 h 73"/>
                <a:gd name="T4" fmla="*/ 36 w 73"/>
                <a:gd name="T5" fmla="*/ 64 h 73"/>
                <a:gd name="T6" fmla="*/ 9 w 73"/>
                <a:gd name="T7" fmla="*/ 36 h 73"/>
                <a:gd name="T8" fmla="*/ 36 w 73"/>
                <a:gd name="T9" fmla="*/ 9 h 73"/>
                <a:gd name="T10" fmla="*/ 59 w 73"/>
                <a:gd name="T11" fmla="*/ 20 h 73"/>
                <a:gd name="T12" fmla="*/ 67 w 73"/>
                <a:gd name="T13" fmla="*/ 16 h 73"/>
                <a:gd name="T14" fmla="*/ 43 w 73"/>
                <a:gd name="T15" fmla="*/ 1 h 73"/>
                <a:gd name="T16" fmla="*/ 36 w 73"/>
                <a:gd name="T17" fmla="*/ 0 h 73"/>
                <a:gd name="T18" fmla="*/ 0 w 73"/>
                <a:gd name="T19" fmla="*/ 36 h 73"/>
                <a:gd name="T20" fmla="*/ 3 w 73"/>
                <a:gd name="T21" fmla="*/ 51 h 73"/>
                <a:gd name="T22" fmla="*/ 4 w 73"/>
                <a:gd name="T23" fmla="*/ 51 h 73"/>
                <a:gd name="T24" fmla="*/ 37 w 73"/>
                <a:gd name="T25" fmla="*/ 73 h 73"/>
                <a:gd name="T26" fmla="*/ 64 w 73"/>
                <a:gd name="T27" fmla="*/ 60 h 73"/>
                <a:gd name="T28" fmla="*/ 66 w 73"/>
                <a:gd name="T29" fmla="*/ 58 h 73"/>
                <a:gd name="T30" fmla="*/ 66 w 73"/>
                <a:gd name="T31" fmla="*/ 58 h 73"/>
                <a:gd name="T32" fmla="*/ 73 w 73"/>
                <a:gd name="T33" fmla="*/ 36 h 73"/>
                <a:gd name="T34" fmla="*/ 72 w 73"/>
                <a:gd name="T35" fmla="*/ 28 h 73"/>
                <a:gd name="T36" fmla="*/ 64 w 73"/>
                <a:gd name="T37" fmla="*/ 3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73">
                  <a:moveTo>
                    <a:pt x="64" y="32"/>
                  </a:moveTo>
                  <a:cubicBezTo>
                    <a:pt x="64" y="33"/>
                    <a:pt x="64" y="35"/>
                    <a:pt x="64" y="36"/>
                  </a:cubicBezTo>
                  <a:cubicBezTo>
                    <a:pt x="64" y="52"/>
                    <a:pt x="52" y="64"/>
                    <a:pt x="36" y="64"/>
                  </a:cubicBezTo>
                  <a:cubicBezTo>
                    <a:pt x="21" y="64"/>
                    <a:pt x="9" y="52"/>
                    <a:pt x="9" y="36"/>
                  </a:cubicBezTo>
                  <a:cubicBezTo>
                    <a:pt x="9" y="21"/>
                    <a:pt x="21" y="9"/>
                    <a:pt x="36" y="9"/>
                  </a:cubicBezTo>
                  <a:cubicBezTo>
                    <a:pt x="46" y="9"/>
                    <a:pt x="54" y="13"/>
                    <a:pt x="59" y="20"/>
                  </a:cubicBezTo>
                  <a:cubicBezTo>
                    <a:pt x="67" y="16"/>
                    <a:pt x="67" y="16"/>
                    <a:pt x="67" y="16"/>
                  </a:cubicBezTo>
                  <a:cubicBezTo>
                    <a:pt x="61" y="8"/>
                    <a:pt x="53" y="2"/>
                    <a:pt x="43" y="1"/>
                  </a:cubicBezTo>
                  <a:cubicBezTo>
                    <a:pt x="41" y="0"/>
                    <a:pt x="39" y="0"/>
                    <a:pt x="36" y="0"/>
                  </a:cubicBezTo>
                  <a:cubicBezTo>
                    <a:pt x="17" y="0"/>
                    <a:pt x="0" y="16"/>
                    <a:pt x="0" y="36"/>
                  </a:cubicBezTo>
                  <a:cubicBezTo>
                    <a:pt x="0" y="42"/>
                    <a:pt x="1" y="47"/>
                    <a:pt x="3" y="51"/>
                  </a:cubicBezTo>
                  <a:cubicBezTo>
                    <a:pt x="3" y="51"/>
                    <a:pt x="3" y="51"/>
                    <a:pt x="4" y="51"/>
                  </a:cubicBezTo>
                  <a:cubicBezTo>
                    <a:pt x="9" y="64"/>
                    <a:pt x="22" y="73"/>
                    <a:pt x="37" y="73"/>
                  </a:cubicBezTo>
                  <a:cubicBezTo>
                    <a:pt x="48" y="73"/>
                    <a:pt x="57" y="68"/>
                    <a:pt x="64" y="60"/>
                  </a:cubicBezTo>
                  <a:cubicBezTo>
                    <a:pt x="65" y="59"/>
                    <a:pt x="65" y="59"/>
                    <a:pt x="66" y="58"/>
                  </a:cubicBezTo>
                  <a:cubicBezTo>
                    <a:pt x="66" y="58"/>
                    <a:pt x="66" y="58"/>
                    <a:pt x="66" y="58"/>
                  </a:cubicBezTo>
                  <a:cubicBezTo>
                    <a:pt x="70" y="52"/>
                    <a:pt x="73" y="44"/>
                    <a:pt x="73" y="36"/>
                  </a:cubicBezTo>
                  <a:cubicBezTo>
                    <a:pt x="73" y="34"/>
                    <a:pt x="73" y="31"/>
                    <a:pt x="72" y="28"/>
                  </a:cubicBezTo>
                  <a:lnTo>
                    <a:pt x="64" y="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53" name="Group 352"/>
          <p:cNvGrpSpPr/>
          <p:nvPr userDrawn="1"/>
        </p:nvGrpSpPr>
        <p:grpSpPr>
          <a:xfrm>
            <a:off x="3481452" y="1373075"/>
            <a:ext cx="377169" cy="409751"/>
            <a:chOff x="7502526" y="2405063"/>
            <a:chExt cx="301625" cy="334963"/>
          </a:xfrm>
          <a:solidFill>
            <a:schemeClr val="tx2"/>
          </a:solidFill>
        </p:grpSpPr>
        <p:sp>
          <p:nvSpPr>
            <p:cNvPr id="354"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5" name="Freeform 113"/>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6"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7"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8"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59"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0"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1"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62" name="Group 361"/>
          <p:cNvGrpSpPr/>
          <p:nvPr userDrawn="1"/>
        </p:nvGrpSpPr>
        <p:grpSpPr>
          <a:xfrm>
            <a:off x="3474477" y="2385133"/>
            <a:ext cx="390814" cy="384665"/>
            <a:chOff x="7972426" y="2076451"/>
            <a:chExt cx="258762" cy="260350"/>
          </a:xfrm>
          <a:solidFill>
            <a:schemeClr val="tx2"/>
          </a:solidFill>
        </p:grpSpPr>
        <p:sp>
          <p:nvSpPr>
            <p:cNvPr id="363" name="Freeform 56"/>
            <p:cNvSpPr>
              <a:spLocks noEditPoints="1"/>
            </p:cNvSpPr>
            <p:nvPr/>
          </p:nvSpPr>
          <p:spPr bwMode="auto">
            <a:xfrm>
              <a:off x="8066088" y="2076451"/>
              <a:ext cx="165100" cy="161925"/>
            </a:xfrm>
            <a:custGeom>
              <a:avLst/>
              <a:gdLst>
                <a:gd name="T0" fmla="*/ 36 w 44"/>
                <a:gd name="T1" fmla="*/ 7 h 43"/>
                <a:gd name="T2" fmla="*/ 8 w 44"/>
                <a:gd name="T3" fmla="*/ 7 h 43"/>
                <a:gd name="T4" fmla="*/ 12 w 44"/>
                <a:gd name="T5" fmla="*/ 32 h 43"/>
                <a:gd name="T6" fmla="*/ 36 w 44"/>
                <a:gd name="T7" fmla="*/ 35 h 43"/>
                <a:gd name="T8" fmla="*/ 36 w 44"/>
                <a:gd name="T9" fmla="*/ 7 h 43"/>
                <a:gd name="T10" fmla="*/ 36 w 44"/>
                <a:gd name="T11" fmla="*/ 21 h 43"/>
                <a:gd name="T12" fmla="*/ 34 w 44"/>
                <a:gd name="T13" fmla="*/ 22 h 43"/>
                <a:gd name="T14" fmla="*/ 32 w 44"/>
                <a:gd name="T15" fmla="*/ 22 h 43"/>
                <a:gd name="T16" fmla="*/ 22 w 44"/>
                <a:gd name="T17" fmla="*/ 12 h 43"/>
                <a:gd name="T18" fmla="*/ 21 w 44"/>
                <a:gd name="T19" fmla="*/ 9 h 43"/>
                <a:gd name="T20" fmla="*/ 23 w 44"/>
                <a:gd name="T21" fmla="*/ 8 h 43"/>
                <a:gd name="T22" fmla="*/ 33 w 44"/>
                <a:gd name="T23" fmla="*/ 11 h 43"/>
                <a:gd name="T24" fmla="*/ 36 w 44"/>
                <a:gd name="T25"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43">
                  <a:moveTo>
                    <a:pt x="36" y="7"/>
                  </a:moveTo>
                  <a:cubicBezTo>
                    <a:pt x="28" y="0"/>
                    <a:pt x="16" y="0"/>
                    <a:pt x="8" y="7"/>
                  </a:cubicBezTo>
                  <a:cubicBezTo>
                    <a:pt x="0" y="15"/>
                    <a:pt x="4" y="24"/>
                    <a:pt x="12" y="32"/>
                  </a:cubicBezTo>
                  <a:cubicBezTo>
                    <a:pt x="20" y="39"/>
                    <a:pt x="28" y="43"/>
                    <a:pt x="36" y="35"/>
                  </a:cubicBezTo>
                  <a:cubicBezTo>
                    <a:pt x="44" y="28"/>
                    <a:pt x="44" y="15"/>
                    <a:pt x="36" y="7"/>
                  </a:cubicBezTo>
                  <a:close/>
                  <a:moveTo>
                    <a:pt x="36" y="21"/>
                  </a:moveTo>
                  <a:cubicBezTo>
                    <a:pt x="36" y="22"/>
                    <a:pt x="35" y="22"/>
                    <a:pt x="34" y="22"/>
                  </a:cubicBezTo>
                  <a:cubicBezTo>
                    <a:pt x="33" y="22"/>
                    <a:pt x="32" y="22"/>
                    <a:pt x="32" y="22"/>
                  </a:cubicBezTo>
                  <a:cubicBezTo>
                    <a:pt x="22" y="12"/>
                    <a:pt x="22" y="12"/>
                    <a:pt x="22" y="12"/>
                  </a:cubicBezTo>
                  <a:cubicBezTo>
                    <a:pt x="21" y="11"/>
                    <a:pt x="21" y="10"/>
                    <a:pt x="21" y="9"/>
                  </a:cubicBezTo>
                  <a:cubicBezTo>
                    <a:pt x="21" y="9"/>
                    <a:pt x="22" y="8"/>
                    <a:pt x="23" y="8"/>
                  </a:cubicBezTo>
                  <a:cubicBezTo>
                    <a:pt x="26" y="7"/>
                    <a:pt x="30" y="8"/>
                    <a:pt x="33" y="11"/>
                  </a:cubicBezTo>
                  <a:cubicBezTo>
                    <a:pt x="36" y="14"/>
                    <a:pt x="37" y="18"/>
                    <a:pt x="36"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4" name="Freeform 120"/>
            <p:cNvSpPr>
              <a:spLocks/>
            </p:cNvSpPr>
            <p:nvPr/>
          </p:nvSpPr>
          <p:spPr bwMode="auto">
            <a:xfrm>
              <a:off x="7972426" y="2185988"/>
              <a:ext cx="150813" cy="150813"/>
            </a:xfrm>
            <a:custGeom>
              <a:avLst/>
              <a:gdLst>
                <a:gd name="T0" fmla="*/ 38 w 40"/>
                <a:gd name="T1" fmla="*/ 7 h 40"/>
                <a:gd name="T2" fmla="*/ 38 w 40"/>
                <a:gd name="T3" fmla="*/ 7 h 40"/>
                <a:gd name="T4" fmla="*/ 33 w 40"/>
                <a:gd name="T5" fmla="*/ 2 h 40"/>
                <a:gd name="T6" fmla="*/ 31 w 40"/>
                <a:gd name="T7" fmla="*/ 0 h 40"/>
                <a:gd name="T8" fmla="*/ 27 w 40"/>
                <a:gd name="T9" fmla="*/ 4 h 40"/>
                <a:gd name="T10" fmla="*/ 22 w 40"/>
                <a:gd name="T11" fmla="*/ 5 h 40"/>
                <a:gd name="T12" fmla="*/ 18 w 40"/>
                <a:gd name="T13" fmla="*/ 10 h 40"/>
                <a:gd name="T14" fmla="*/ 17 w 40"/>
                <a:gd name="T15" fmla="*/ 15 h 40"/>
                <a:gd name="T16" fmla="*/ 12 w 40"/>
                <a:gd name="T17" fmla="*/ 20 h 40"/>
                <a:gd name="T18" fmla="*/ 8 w 40"/>
                <a:gd name="T19" fmla="*/ 20 h 40"/>
                <a:gd name="T20" fmla="*/ 1 w 40"/>
                <a:gd name="T21" fmla="*/ 27 h 40"/>
                <a:gd name="T22" fmla="*/ 0 w 40"/>
                <a:gd name="T23" fmla="*/ 37 h 40"/>
                <a:gd name="T24" fmla="*/ 11 w 40"/>
                <a:gd name="T25" fmla="*/ 38 h 40"/>
                <a:gd name="T26" fmla="*/ 40 w 40"/>
                <a:gd name="T27" fmla="*/ 9 h 40"/>
                <a:gd name="T28" fmla="*/ 38 w 40"/>
                <a:gd name="T29"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0">
                  <a:moveTo>
                    <a:pt x="38" y="7"/>
                  </a:moveTo>
                  <a:cubicBezTo>
                    <a:pt x="38" y="7"/>
                    <a:pt x="38" y="7"/>
                    <a:pt x="38" y="7"/>
                  </a:cubicBezTo>
                  <a:cubicBezTo>
                    <a:pt x="33" y="2"/>
                    <a:pt x="33" y="2"/>
                    <a:pt x="33" y="2"/>
                  </a:cubicBezTo>
                  <a:cubicBezTo>
                    <a:pt x="32" y="1"/>
                    <a:pt x="31" y="0"/>
                    <a:pt x="31" y="0"/>
                  </a:cubicBezTo>
                  <a:cubicBezTo>
                    <a:pt x="27" y="4"/>
                    <a:pt x="27" y="4"/>
                    <a:pt x="27" y="4"/>
                  </a:cubicBezTo>
                  <a:cubicBezTo>
                    <a:pt x="22" y="5"/>
                    <a:pt x="22" y="5"/>
                    <a:pt x="22" y="5"/>
                  </a:cubicBezTo>
                  <a:cubicBezTo>
                    <a:pt x="18" y="10"/>
                    <a:pt x="18" y="10"/>
                    <a:pt x="18" y="10"/>
                  </a:cubicBezTo>
                  <a:cubicBezTo>
                    <a:pt x="17" y="15"/>
                    <a:pt x="17" y="15"/>
                    <a:pt x="17" y="15"/>
                  </a:cubicBezTo>
                  <a:cubicBezTo>
                    <a:pt x="12" y="20"/>
                    <a:pt x="12" y="20"/>
                    <a:pt x="12" y="20"/>
                  </a:cubicBezTo>
                  <a:cubicBezTo>
                    <a:pt x="8" y="20"/>
                    <a:pt x="8" y="20"/>
                    <a:pt x="8" y="20"/>
                  </a:cubicBezTo>
                  <a:cubicBezTo>
                    <a:pt x="1" y="27"/>
                    <a:pt x="1" y="27"/>
                    <a:pt x="1" y="27"/>
                  </a:cubicBezTo>
                  <a:cubicBezTo>
                    <a:pt x="0" y="37"/>
                    <a:pt x="0" y="37"/>
                    <a:pt x="0" y="37"/>
                  </a:cubicBezTo>
                  <a:cubicBezTo>
                    <a:pt x="1" y="39"/>
                    <a:pt x="9" y="40"/>
                    <a:pt x="11" y="38"/>
                  </a:cubicBezTo>
                  <a:cubicBezTo>
                    <a:pt x="40" y="9"/>
                    <a:pt x="40" y="9"/>
                    <a:pt x="40" y="9"/>
                  </a:cubicBezTo>
                  <a:cubicBezTo>
                    <a:pt x="39" y="8"/>
                    <a:pt x="38" y="8"/>
                    <a:pt x="38"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65" name="Group 364"/>
          <p:cNvGrpSpPr/>
          <p:nvPr userDrawn="1"/>
        </p:nvGrpSpPr>
        <p:grpSpPr>
          <a:xfrm>
            <a:off x="6277217" y="421759"/>
            <a:ext cx="248699" cy="322284"/>
            <a:chOff x="8235951" y="2905126"/>
            <a:chExt cx="244475" cy="323850"/>
          </a:xfrm>
          <a:solidFill>
            <a:schemeClr val="tx2"/>
          </a:solidFill>
        </p:grpSpPr>
        <p:sp>
          <p:nvSpPr>
            <p:cNvPr id="366" name="Freeform 121"/>
            <p:cNvSpPr>
              <a:spLocks/>
            </p:cNvSpPr>
            <p:nvPr/>
          </p:nvSpPr>
          <p:spPr bwMode="auto">
            <a:xfrm>
              <a:off x="8291513" y="3022601"/>
              <a:ext cx="131763" cy="11113"/>
            </a:xfrm>
            <a:custGeom>
              <a:avLst/>
              <a:gdLst>
                <a:gd name="T0" fmla="*/ 33 w 35"/>
                <a:gd name="T1" fmla="*/ 0 h 3"/>
                <a:gd name="T2" fmla="*/ 1 w 35"/>
                <a:gd name="T3" fmla="*/ 0 h 3"/>
                <a:gd name="T4" fmla="*/ 0 w 35"/>
                <a:gd name="T5" fmla="*/ 1 h 3"/>
                <a:gd name="T6" fmla="*/ 1 w 35"/>
                <a:gd name="T7" fmla="*/ 3 h 3"/>
                <a:gd name="T8" fmla="*/ 33 w 35"/>
                <a:gd name="T9" fmla="*/ 3 h 3"/>
                <a:gd name="T10" fmla="*/ 35 w 35"/>
                <a:gd name="T11" fmla="*/ 1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0"/>
                    <a:pt x="0" y="1"/>
                  </a:cubicBezTo>
                  <a:cubicBezTo>
                    <a:pt x="0" y="2"/>
                    <a:pt x="1" y="3"/>
                    <a:pt x="1" y="3"/>
                  </a:cubicBezTo>
                  <a:cubicBezTo>
                    <a:pt x="33" y="3"/>
                    <a:pt x="33" y="3"/>
                    <a:pt x="33" y="3"/>
                  </a:cubicBezTo>
                  <a:cubicBezTo>
                    <a:pt x="34" y="3"/>
                    <a:pt x="35" y="2"/>
                    <a:pt x="35" y="1"/>
                  </a:cubicBezTo>
                  <a:cubicBezTo>
                    <a:pt x="35" y="0"/>
                    <a:pt x="34"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7" name="Freeform 122"/>
            <p:cNvSpPr>
              <a:spLocks/>
            </p:cNvSpPr>
            <p:nvPr/>
          </p:nvSpPr>
          <p:spPr bwMode="auto">
            <a:xfrm>
              <a:off x="8291513" y="3060701"/>
              <a:ext cx="131763" cy="11113"/>
            </a:xfrm>
            <a:custGeom>
              <a:avLst/>
              <a:gdLst>
                <a:gd name="T0" fmla="*/ 33 w 35"/>
                <a:gd name="T1" fmla="*/ 0 h 3"/>
                <a:gd name="T2" fmla="*/ 1 w 35"/>
                <a:gd name="T3" fmla="*/ 0 h 3"/>
                <a:gd name="T4" fmla="*/ 0 w 35"/>
                <a:gd name="T5" fmla="*/ 1 h 3"/>
                <a:gd name="T6" fmla="*/ 1 w 35"/>
                <a:gd name="T7" fmla="*/ 3 h 3"/>
                <a:gd name="T8" fmla="*/ 33 w 35"/>
                <a:gd name="T9" fmla="*/ 3 h 3"/>
                <a:gd name="T10" fmla="*/ 35 w 35"/>
                <a:gd name="T11" fmla="*/ 1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0"/>
                    <a:pt x="0" y="1"/>
                  </a:cubicBezTo>
                  <a:cubicBezTo>
                    <a:pt x="0" y="2"/>
                    <a:pt x="1" y="3"/>
                    <a:pt x="1" y="3"/>
                  </a:cubicBezTo>
                  <a:cubicBezTo>
                    <a:pt x="33" y="3"/>
                    <a:pt x="33" y="3"/>
                    <a:pt x="33" y="3"/>
                  </a:cubicBezTo>
                  <a:cubicBezTo>
                    <a:pt x="34" y="3"/>
                    <a:pt x="35" y="2"/>
                    <a:pt x="35" y="1"/>
                  </a:cubicBezTo>
                  <a:cubicBezTo>
                    <a:pt x="35" y="0"/>
                    <a:pt x="34"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8" name="Freeform 123"/>
            <p:cNvSpPr>
              <a:spLocks/>
            </p:cNvSpPr>
            <p:nvPr/>
          </p:nvSpPr>
          <p:spPr bwMode="auto">
            <a:xfrm>
              <a:off x="8291513" y="3094038"/>
              <a:ext cx="131763" cy="14288"/>
            </a:xfrm>
            <a:custGeom>
              <a:avLst/>
              <a:gdLst>
                <a:gd name="T0" fmla="*/ 33 w 35"/>
                <a:gd name="T1" fmla="*/ 0 h 4"/>
                <a:gd name="T2" fmla="*/ 1 w 35"/>
                <a:gd name="T3" fmla="*/ 0 h 4"/>
                <a:gd name="T4" fmla="*/ 0 w 35"/>
                <a:gd name="T5" fmla="*/ 2 h 4"/>
                <a:gd name="T6" fmla="*/ 1 w 35"/>
                <a:gd name="T7" fmla="*/ 4 h 4"/>
                <a:gd name="T8" fmla="*/ 33 w 35"/>
                <a:gd name="T9" fmla="*/ 4 h 4"/>
                <a:gd name="T10" fmla="*/ 35 w 35"/>
                <a:gd name="T11" fmla="*/ 2 h 4"/>
                <a:gd name="T12" fmla="*/ 33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3" y="0"/>
                  </a:moveTo>
                  <a:cubicBezTo>
                    <a:pt x="1" y="0"/>
                    <a:pt x="1" y="0"/>
                    <a:pt x="1" y="0"/>
                  </a:cubicBezTo>
                  <a:cubicBezTo>
                    <a:pt x="1" y="0"/>
                    <a:pt x="0" y="1"/>
                    <a:pt x="0" y="2"/>
                  </a:cubicBezTo>
                  <a:cubicBezTo>
                    <a:pt x="0" y="3"/>
                    <a:pt x="1" y="4"/>
                    <a:pt x="1" y="4"/>
                  </a:cubicBezTo>
                  <a:cubicBezTo>
                    <a:pt x="33" y="4"/>
                    <a:pt x="33" y="4"/>
                    <a:pt x="33" y="4"/>
                  </a:cubicBezTo>
                  <a:cubicBezTo>
                    <a:pt x="34" y="4"/>
                    <a:pt x="35" y="3"/>
                    <a:pt x="35" y="2"/>
                  </a:cubicBezTo>
                  <a:cubicBezTo>
                    <a:pt x="35" y="1"/>
                    <a:pt x="34"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69" name="Freeform 124"/>
            <p:cNvSpPr>
              <a:spLocks/>
            </p:cNvSpPr>
            <p:nvPr/>
          </p:nvSpPr>
          <p:spPr bwMode="auto">
            <a:xfrm>
              <a:off x="8291513" y="3132138"/>
              <a:ext cx="131763" cy="14288"/>
            </a:xfrm>
            <a:custGeom>
              <a:avLst/>
              <a:gdLst>
                <a:gd name="T0" fmla="*/ 33 w 35"/>
                <a:gd name="T1" fmla="*/ 0 h 4"/>
                <a:gd name="T2" fmla="*/ 1 w 35"/>
                <a:gd name="T3" fmla="*/ 0 h 4"/>
                <a:gd name="T4" fmla="*/ 0 w 35"/>
                <a:gd name="T5" fmla="*/ 2 h 4"/>
                <a:gd name="T6" fmla="*/ 1 w 35"/>
                <a:gd name="T7" fmla="*/ 4 h 4"/>
                <a:gd name="T8" fmla="*/ 33 w 35"/>
                <a:gd name="T9" fmla="*/ 4 h 4"/>
                <a:gd name="T10" fmla="*/ 35 w 35"/>
                <a:gd name="T11" fmla="*/ 2 h 4"/>
                <a:gd name="T12" fmla="*/ 33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3" y="0"/>
                  </a:moveTo>
                  <a:cubicBezTo>
                    <a:pt x="1" y="0"/>
                    <a:pt x="1" y="0"/>
                    <a:pt x="1" y="0"/>
                  </a:cubicBezTo>
                  <a:cubicBezTo>
                    <a:pt x="1" y="0"/>
                    <a:pt x="0" y="1"/>
                    <a:pt x="0" y="2"/>
                  </a:cubicBezTo>
                  <a:cubicBezTo>
                    <a:pt x="0" y="3"/>
                    <a:pt x="1" y="4"/>
                    <a:pt x="1" y="4"/>
                  </a:cubicBezTo>
                  <a:cubicBezTo>
                    <a:pt x="33" y="4"/>
                    <a:pt x="33" y="4"/>
                    <a:pt x="33" y="4"/>
                  </a:cubicBezTo>
                  <a:cubicBezTo>
                    <a:pt x="34" y="4"/>
                    <a:pt x="35" y="3"/>
                    <a:pt x="35" y="2"/>
                  </a:cubicBezTo>
                  <a:cubicBezTo>
                    <a:pt x="35" y="1"/>
                    <a:pt x="34"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0" name="Freeform 125"/>
            <p:cNvSpPr>
              <a:spLocks/>
            </p:cNvSpPr>
            <p:nvPr/>
          </p:nvSpPr>
          <p:spPr bwMode="auto">
            <a:xfrm>
              <a:off x="8235951" y="2916238"/>
              <a:ext cx="244475" cy="312738"/>
            </a:xfrm>
            <a:custGeom>
              <a:avLst/>
              <a:gdLst>
                <a:gd name="T0" fmla="*/ 60 w 65"/>
                <a:gd name="T1" fmla="*/ 0 h 83"/>
                <a:gd name="T2" fmla="*/ 46 w 65"/>
                <a:gd name="T3" fmla="*/ 0 h 83"/>
                <a:gd name="T4" fmla="*/ 46 w 65"/>
                <a:gd name="T5" fmla="*/ 8 h 83"/>
                <a:gd name="T6" fmla="*/ 57 w 65"/>
                <a:gd name="T7" fmla="*/ 8 h 83"/>
                <a:gd name="T8" fmla="*/ 57 w 65"/>
                <a:gd name="T9" fmla="*/ 14 h 83"/>
                <a:gd name="T10" fmla="*/ 57 w 65"/>
                <a:gd name="T11" fmla="*/ 75 h 83"/>
                <a:gd name="T12" fmla="*/ 8 w 65"/>
                <a:gd name="T13" fmla="*/ 75 h 83"/>
                <a:gd name="T14" fmla="*/ 8 w 65"/>
                <a:gd name="T15" fmla="*/ 8 h 83"/>
                <a:gd name="T16" fmla="*/ 19 w 65"/>
                <a:gd name="T17" fmla="*/ 8 h 83"/>
                <a:gd name="T18" fmla="*/ 19 w 65"/>
                <a:gd name="T19" fmla="*/ 0 h 83"/>
                <a:gd name="T20" fmla="*/ 5 w 65"/>
                <a:gd name="T21" fmla="*/ 0 h 83"/>
                <a:gd name="T22" fmla="*/ 0 w 65"/>
                <a:gd name="T23" fmla="*/ 4 h 83"/>
                <a:gd name="T24" fmla="*/ 0 w 65"/>
                <a:gd name="T25" fmla="*/ 79 h 83"/>
                <a:gd name="T26" fmla="*/ 5 w 65"/>
                <a:gd name="T27" fmla="*/ 83 h 83"/>
                <a:gd name="T28" fmla="*/ 60 w 65"/>
                <a:gd name="T29" fmla="*/ 83 h 83"/>
                <a:gd name="T30" fmla="*/ 65 w 65"/>
                <a:gd name="T31" fmla="*/ 79 h 83"/>
                <a:gd name="T32" fmla="*/ 65 w 65"/>
                <a:gd name="T33" fmla="*/ 4 h 83"/>
                <a:gd name="T34" fmla="*/ 60 w 65"/>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83">
                  <a:moveTo>
                    <a:pt x="60" y="0"/>
                  </a:moveTo>
                  <a:cubicBezTo>
                    <a:pt x="46" y="0"/>
                    <a:pt x="46" y="0"/>
                    <a:pt x="46" y="0"/>
                  </a:cubicBezTo>
                  <a:cubicBezTo>
                    <a:pt x="46" y="8"/>
                    <a:pt x="46" y="8"/>
                    <a:pt x="46" y="8"/>
                  </a:cubicBezTo>
                  <a:cubicBezTo>
                    <a:pt x="57" y="8"/>
                    <a:pt x="57" y="8"/>
                    <a:pt x="57" y="8"/>
                  </a:cubicBezTo>
                  <a:cubicBezTo>
                    <a:pt x="57" y="14"/>
                    <a:pt x="57" y="14"/>
                    <a:pt x="57" y="14"/>
                  </a:cubicBezTo>
                  <a:cubicBezTo>
                    <a:pt x="57" y="75"/>
                    <a:pt x="57" y="75"/>
                    <a:pt x="57" y="75"/>
                  </a:cubicBezTo>
                  <a:cubicBezTo>
                    <a:pt x="8" y="75"/>
                    <a:pt x="8" y="75"/>
                    <a:pt x="8" y="75"/>
                  </a:cubicBezTo>
                  <a:cubicBezTo>
                    <a:pt x="8" y="8"/>
                    <a:pt x="8" y="8"/>
                    <a:pt x="8" y="8"/>
                  </a:cubicBezTo>
                  <a:cubicBezTo>
                    <a:pt x="19" y="8"/>
                    <a:pt x="19" y="8"/>
                    <a:pt x="19" y="8"/>
                  </a:cubicBezTo>
                  <a:cubicBezTo>
                    <a:pt x="19" y="0"/>
                    <a:pt x="19" y="0"/>
                    <a:pt x="19" y="0"/>
                  </a:cubicBezTo>
                  <a:cubicBezTo>
                    <a:pt x="5" y="0"/>
                    <a:pt x="5" y="0"/>
                    <a:pt x="5" y="0"/>
                  </a:cubicBezTo>
                  <a:cubicBezTo>
                    <a:pt x="2" y="0"/>
                    <a:pt x="0" y="2"/>
                    <a:pt x="0" y="4"/>
                  </a:cubicBezTo>
                  <a:cubicBezTo>
                    <a:pt x="0" y="79"/>
                    <a:pt x="0" y="79"/>
                    <a:pt x="0" y="79"/>
                  </a:cubicBezTo>
                  <a:cubicBezTo>
                    <a:pt x="0" y="81"/>
                    <a:pt x="2" y="83"/>
                    <a:pt x="5" y="83"/>
                  </a:cubicBezTo>
                  <a:cubicBezTo>
                    <a:pt x="60" y="83"/>
                    <a:pt x="60" y="83"/>
                    <a:pt x="60" y="83"/>
                  </a:cubicBezTo>
                  <a:cubicBezTo>
                    <a:pt x="63" y="83"/>
                    <a:pt x="65" y="81"/>
                    <a:pt x="65" y="79"/>
                  </a:cubicBezTo>
                  <a:cubicBezTo>
                    <a:pt x="65" y="4"/>
                    <a:pt x="65" y="4"/>
                    <a:pt x="65" y="4"/>
                  </a:cubicBezTo>
                  <a:cubicBezTo>
                    <a:pt x="65" y="2"/>
                    <a:pt x="63" y="0"/>
                    <a:pt x="6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1" name="Freeform 126"/>
            <p:cNvSpPr>
              <a:spLocks/>
            </p:cNvSpPr>
            <p:nvPr/>
          </p:nvSpPr>
          <p:spPr bwMode="auto">
            <a:xfrm>
              <a:off x="8329613" y="2924176"/>
              <a:ext cx="55563" cy="22225"/>
            </a:xfrm>
            <a:custGeom>
              <a:avLst/>
              <a:gdLst>
                <a:gd name="T0" fmla="*/ 15 w 15"/>
                <a:gd name="T1" fmla="*/ 1 h 6"/>
                <a:gd name="T2" fmla="*/ 15 w 15"/>
                <a:gd name="T3" fmla="*/ 0 h 6"/>
                <a:gd name="T4" fmla="*/ 14 w 15"/>
                <a:gd name="T5" fmla="*/ 0 h 6"/>
                <a:gd name="T6" fmla="*/ 1 w 15"/>
                <a:gd name="T7" fmla="*/ 0 h 6"/>
                <a:gd name="T8" fmla="*/ 0 w 15"/>
                <a:gd name="T9" fmla="*/ 0 h 6"/>
                <a:gd name="T10" fmla="*/ 0 w 15"/>
                <a:gd name="T11" fmla="*/ 1 h 6"/>
                <a:gd name="T12" fmla="*/ 0 w 15"/>
                <a:gd name="T13" fmla="*/ 6 h 6"/>
                <a:gd name="T14" fmla="*/ 15 w 15"/>
                <a:gd name="T15" fmla="*/ 6 h 6"/>
                <a:gd name="T16" fmla="*/ 15 w 1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6">
                  <a:moveTo>
                    <a:pt x="15" y="1"/>
                  </a:moveTo>
                  <a:cubicBezTo>
                    <a:pt x="15" y="1"/>
                    <a:pt x="15" y="0"/>
                    <a:pt x="15" y="0"/>
                  </a:cubicBezTo>
                  <a:cubicBezTo>
                    <a:pt x="15" y="0"/>
                    <a:pt x="14" y="0"/>
                    <a:pt x="14" y="0"/>
                  </a:cubicBezTo>
                  <a:cubicBezTo>
                    <a:pt x="1" y="0"/>
                    <a:pt x="1" y="0"/>
                    <a:pt x="1" y="0"/>
                  </a:cubicBezTo>
                  <a:cubicBezTo>
                    <a:pt x="1" y="0"/>
                    <a:pt x="0" y="0"/>
                    <a:pt x="0" y="0"/>
                  </a:cubicBezTo>
                  <a:cubicBezTo>
                    <a:pt x="0" y="0"/>
                    <a:pt x="0" y="1"/>
                    <a:pt x="0" y="1"/>
                  </a:cubicBezTo>
                  <a:cubicBezTo>
                    <a:pt x="0" y="6"/>
                    <a:pt x="0" y="6"/>
                    <a:pt x="0" y="6"/>
                  </a:cubicBezTo>
                  <a:cubicBezTo>
                    <a:pt x="15" y="6"/>
                    <a:pt x="15" y="6"/>
                    <a:pt x="15" y="6"/>
                  </a:cubicBezTo>
                  <a:lnTo>
                    <a:pt x="15"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2" name="Freeform 127"/>
            <p:cNvSpPr>
              <a:spLocks noEditPoints="1"/>
            </p:cNvSpPr>
            <p:nvPr/>
          </p:nvSpPr>
          <p:spPr bwMode="auto">
            <a:xfrm>
              <a:off x="8310563" y="2905126"/>
              <a:ext cx="93663" cy="60325"/>
            </a:xfrm>
            <a:custGeom>
              <a:avLst/>
              <a:gdLst>
                <a:gd name="T0" fmla="*/ 4 w 25"/>
                <a:gd name="T1" fmla="*/ 16 h 16"/>
                <a:gd name="T2" fmla="*/ 21 w 25"/>
                <a:gd name="T3" fmla="*/ 16 h 16"/>
                <a:gd name="T4" fmla="*/ 24 w 25"/>
                <a:gd name="T5" fmla="*/ 15 h 16"/>
                <a:gd name="T6" fmla="*/ 25 w 25"/>
                <a:gd name="T7" fmla="*/ 13 h 16"/>
                <a:gd name="T8" fmla="*/ 25 w 25"/>
                <a:gd name="T9" fmla="*/ 2 h 16"/>
                <a:gd name="T10" fmla="*/ 24 w 25"/>
                <a:gd name="T11" fmla="*/ 1 h 16"/>
                <a:gd name="T12" fmla="*/ 21 w 25"/>
                <a:gd name="T13" fmla="*/ 0 h 16"/>
                <a:gd name="T14" fmla="*/ 4 w 25"/>
                <a:gd name="T15" fmla="*/ 0 h 16"/>
                <a:gd name="T16" fmla="*/ 1 w 25"/>
                <a:gd name="T17" fmla="*/ 1 h 16"/>
                <a:gd name="T18" fmla="*/ 0 w 25"/>
                <a:gd name="T19" fmla="*/ 2 h 16"/>
                <a:gd name="T20" fmla="*/ 0 w 25"/>
                <a:gd name="T21" fmla="*/ 13 h 16"/>
                <a:gd name="T22" fmla="*/ 1 w 25"/>
                <a:gd name="T23" fmla="*/ 15 h 16"/>
                <a:gd name="T24" fmla="*/ 4 w 25"/>
                <a:gd name="T25" fmla="*/ 16 h 16"/>
                <a:gd name="T26" fmla="*/ 3 w 25"/>
                <a:gd name="T27" fmla="*/ 6 h 16"/>
                <a:gd name="T28" fmla="*/ 4 w 25"/>
                <a:gd name="T29" fmla="*/ 4 h 16"/>
                <a:gd name="T30" fmla="*/ 4 w 25"/>
                <a:gd name="T31" fmla="*/ 4 h 16"/>
                <a:gd name="T32" fmla="*/ 6 w 25"/>
                <a:gd name="T33" fmla="*/ 3 h 16"/>
                <a:gd name="T34" fmla="*/ 19 w 25"/>
                <a:gd name="T35" fmla="*/ 3 h 16"/>
                <a:gd name="T36" fmla="*/ 21 w 25"/>
                <a:gd name="T37" fmla="*/ 4 h 16"/>
                <a:gd name="T38" fmla="*/ 21 w 25"/>
                <a:gd name="T39" fmla="*/ 4 h 16"/>
                <a:gd name="T40" fmla="*/ 22 w 25"/>
                <a:gd name="T41" fmla="*/ 6 h 16"/>
                <a:gd name="T42" fmla="*/ 22 w 25"/>
                <a:gd name="T43" fmla="*/ 9 h 16"/>
                <a:gd name="T44" fmla="*/ 21 w 25"/>
                <a:gd name="T45" fmla="*/ 11 h 16"/>
                <a:gd name="T46" fmla="*/ 19 w 25"/>
                <a:gd name="T47" fmla="*/ 12 h 16"/>
                <a:gd name="T48" fmla="*/ 6 w 25"/>
                <a:gd name="T49" fmla="*/ 12 h 16"/>
                <a:gd name="T50" fmla="*/ 4 w 25"/>
                <a:gd name="T51" fmla="*/ 11 h 16"/>
                <a:gd name="T52" fmla="*/ 3 w 25"/>
                <a:gd name="T53" fmla="*/ 9 h 16"/>
                <a:gd name="T54" fmla="*/ 3 w 25"/>
                <a:gd name="T55"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16">
                  <a:moveTo>
                    <a:pt x="4" y="16"/>
                  </a:moveTo>
                  <a:cubicBezTo>
                    <a:pt x="21" y="16"/>
                    <a:pt x="21" y="16"/>
                    <a:pt x="21" y="16"/>
                  </a:cubicBezTo>
                  <a:cubicBezTo>
                    <a:pt x="22" y="16"/>
                    <a:pt x="23" y="16"/>
                    <a:pt x="24" y="15"/>
                  </a:cubicBezTo>
                  <a:cubicBezTo>
                    <a:pt x="24" y="15"/>
                    <a:pt x="25" y="14"/>
                    <a:pt x="25" y="13"/>
                  </a:cubicBezTo>
                  <a:cubicBezTo>
                    <a:pt x="25" y="2"/>
                    <a:pt x="25" y="2"/>
                    <a:pt x="25" y="2"/>
                  </a:cubicBezTo>
                  <a:cubicBezTo>
                    <a:pt x="25" y="2"/>
                    <a:pt x="24" y="1"/>
                    <a:pt x="24" y="1"/>
                  </a:cubicBezTo>
                  <a:cubicBezTo>
                    <a:pt x="23" y="0"/>
                    <a:pt x="22" y="0"/>
                    <a:pt x="21" y="0"/>
                  </a:cubicBezTo>
                  <a:cubicBezTo>
                    <a:pt x="4" y="0"/>
                    <a:pt x="4" y="0"/>
                    <a:pt x="4" y="0"/>
                  </a:cubicBezTo>
                  <a:cubicBezTo>
                    <a:pt x="3" y="0"/>
                    <a:pt x="2" y="0"/>
                    <a:pt x="1" y="1"/>
                  </a:cubicBezTo>
                  <a:cubicBezTo>
                    <a:pt x="1" y="1"/>
                    <a:pt x="0" y="2"/>
                    <a:pt x="0" y="2"/>
                  </a:cubicBezTo>
                  <a:cubicBezTo>
                    <a:pt x="0" y="13"/>
                    <a:pt x="0" y="13"/>
                    <a:pt x="0" y="13"/>
                  </a:cubicBezTo>
                  <a:cubicBezTo>
                    <a:pt x="0" y="14"/>
                    <a:pt x="1" y="15"/>
                    <a:pt x="1" y="15"/>
                  </a:cubicBezTo>
                  <a:cubicBezTo>
                    <a:pt x="2" y="16"/>
                    <a:pt x="3" y="16"/>
                    <a:pt x="4" y="16"/>
                  </a:cubicBezTo>
                  <a:close/>
                  <a:moveTo>
                    <a:pt x="3" y="6"/>
                  </a:moveTo>
                  <a:cubicBezTo>
                    <a:pt x="3" y="5"/>
                    <a:pt x="3" y="4"/>
                    <a:pt x="4" y="4"/>
                  </a:cubicBezTo>
                  <a:cubicBezTo>
                    <a:pt x="4" y="4"/>
                    <a:pt x="4" y="4"/>
                    <a:pt x="4" y="4"/>
                  </a:cubicBezTo>
                  <a:cubicBezTo>
                    <a:pt x="5" y="4"/>
                    <a:pt x="5" y="3"/>
                    <a:pt x="6" y="3"/>
                  </a:cubicBezTo>
                  <a:cubicBezTo>
                    <a:pt x="19" y="3"/>
                    <a:pt x="19" y="3"/>
                    <a:pt x="19" y="3"/>
                  </a:cubicBezTo>
                  <a:cubicBezTo>
                    <a:pt x="20" y="3"/>
                    <a:pt x="20" y="4"/>
                    <a:pt x="21" y="4"/>
                  </a:cubicBezTo>
                  <a:cubicBezTo>
                    <a:pt x="21" y="4"/>
                    <a:pt x="21" y="4"/>
                    <a:pt x="21" y="4"/>
                  </a:cubicBezTo>
                  <a:cubicBezTo>
                    <a:pt x="21" y="4"/>
                    <a:pt x="22" y="5"/>
                    <a:pt x="22" y="6"/>
                  </a:cubicBezTo>
                  <a:cubicBezTo>
                    <a:pt x="22" y="9"/>
                    <a:pt x="22" y="9"/>
                    <a:pt x="22" y="9"/>
                  </a:cubicBezTo>
                  <a:cubicBezTo>
                    <a:pt x="22" y="10"/>
                    <a:pt x="21" y="11"/>
                    <a:pt x="21" y="11"/>
                  </a:cubicBezTo>
                  <a:cubicBezTo>
                    <a:pt x="20" y="12"/>
                    <a:pt x="20" y="12"/>
                    <a:pt x="19" y="12"/>
                  </a:cubicBezTo>
                  <a:cubicBezTo>
                    <a:pt x="6" y="12"/>
                    <a:pt x="6" y="12"/>
                    <a:pt x="6" y="12"/>
                  </a:cubicBezTo>
                  <a:cubicBezTo>
                    <a:pt x="5" y="12"/>
                    <a:pt x="5" y="12"/>
                    <a:pt x="4" y="11"/>
                  </a:cubicBezTo>
                  <a:cubicBezTo>
                    <a:pt x="4" y="11"/>
                    <a:pt x="3" y="10"/>
                    <a:pt x="3" y="9"/>
                  </a:cubicBezTo>
                  <a:lnTo>
                    <a:pt x="3"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3" name="Freeform 128"/>
            <p:cNvSpPr>
              <a:spLocks/>
            </p:cNvSpPr>
            <p:nvPr/>
          </p:nvSpPr>
          <p:spPr bwMode="auto">
            <a:xfrm>
              <a:off x="8291513" y="3165476"/>
              <a:ext cx="131763" cy="11113"/>
            </a:xfrm>
            <a:custGeom>
              <a:avLst/>
              <a:gdLst>
                <a:gd name="T0" fmla="*/ 33 w 35"/>
                <a:gd name="T1" fmla="*/ 0 h 3"/>
                <a:gd name="T2" fmla="*/ 1 w 35"/>
                <a:gd name="T3" fmla="*/ 0 h 3"/>
                <a:gd name="T4" fmla="*/ 0 w 35"/>
                <a:gd name="T5" fmla="*/ 2 h 3"/>
                <a:gd name="T6" fmla="*/ 1 w 35"/>
                <a:gd name="T7" fmla="*/ 3 h 3"/>
                <a:gd name="T8" fmla="*/ 33 w 35"/>
                <a:gd name="T9" fmla="*/ 3 h 3"/>
                <a:gd name="T10" fmla="*/ 35 w 35"/>
                <a:gd name="T11" fmla="*/ 2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1"/>
                    <a:pt x="0" y="2"/>
                  </a:cubicBezTo>
                  <a:cubicBezTo>
                    <a:pt x="0" y="3"/>
                    <a:pt x="1" y="3"/>
                    <a:pt x="1" y="3"/>
                  </a:cubicBezTo>
                  <a:cubicBezTo>
                    <a:pt x="33" y="3"/>
                    <a:pt x="33" y="3"/>
                    <a:pt x="33" y="3"/>
                  </a:cubicBezTo>
                  <a:cubicBezTo>
                    <a:pt x="34" y="3"/>
                    <a:pt x="35" y="3"/>
                    <a:pt x="35" y="2"/>
                  </a:cubicBezTo>
                  <a:cubicBezTo>
                    <a:pt x="35" y="1"/>
                    <a:pt x="34" y="0"/>
                    <a:pt x="3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74" name="Group 373"/>
          <p:cNvGrpSpPr/>
          <p:nvPr userDrawn="1"/>
        </p:nvGrpSpPr>
        <p:grpSpPr>
          <a:xfrm>
            <a:off x="4074802" y="899493"/>
            <a:ext cx="323389" cy="337651"/>
            <a:chOff x="3987711" y="1259617"/>
            <a:chExt cx="330201" cy="352425"/>
          </a:xfrm>
          <a:solidFill>
            <a:schemeClr val="tx2"/>
          </a:solidFill>
        </p:grpSpPr>
        <p:sp>
          <p:nvSpPr>
            <p:cNvPr id="375" name="Freeform 5"/>
            <p:cNvSpPr>
              <a:spLocks noEditPoints="1"/>
            </p:cNvSpPr>
            <p:nvPr/>
          </p:nvSpPr>
          <p:spPr bwMode="auto">
            <a:xfrm>
              <a:off x="3995648" y="1289779"/>
              <a:ext cx="315913" cy="219076"/>
            </a:xfrm>
            <a:custGeom>
              <a:avLst/>
              <a:gdLst>
                <a:gd name="T0" fmla="*/ 0 w 84"/>
                <a:gd name="T1" fmla="*/ 58 h 58"/>
                <a:gd name="T2" fmla="*/ 84 w 84"/>
                <a:gd name="T3" fmla="*/ 58 h 58"/>
                <a:gd name="T4" fmla="*/ 84 w 84"/>
                <a:gd name="T5" fmla="*/ 0 h 58"/>
                <a:gd name="T6" fmla="*/ 0 w 84"/>
                <a:gd name="T7" fmla="*/ 0 h 58"/>
                <a:gd name="T8" fmla="*/ 0 w 84"/>
                <a:gd name="T9" fmla="*/ 58 h 58"/>
                <a:gd name="T10" fmla="*/ 60 w 84"/>
                <a:gd name="T11" fmla="*/ 9 h 58"/>
                <a:gd name="T12" fmla="*/ 78 w 84"/>
                <a:gd name="T13" fmla="*/ 28 h 58"/>
                <a:gd name="T14" fmla="*/ 60 w 84"/>
                <a:gd name="T15" fmla="*/ 47 h 58"/>
                <a:gd name="T16" fmla="*/ 41 w 84"/>
                <a:gd name="T17" fmla="*/ 28 h 58"/>
                <a:gd name="T18" fmla="*/ 60 w 84"/>
                <a:gd name="T19" fmla="*/ 28 h 58"/>
                <a:gd name="T20" fmla="*/ 60 w 84"/>
                <a:gd name="T21" fmla="*/ 9 h 58"/>
                <a:gd name="T22" fmla="*/ 57 w 84"/>
                <a:gd name="T23" fmla="*/ 7 h 58"/>
                <a:gd name="T24" fmla="*/ 57 w 84"/>
                <a:gd name="T25" fmla="*/ 25 h 58"/>
                <a:gd name="T26" fmla="*/ 39 w 84"/>
                <a:gd name="T27" fmla="*/ 25 h 58"/>
                <a:gd name="T28" fmla="*/ 57 w 84"/>
                <a:gd name="T29" fmla="*/ 7 h 58"/>
                <a:gd name="T30" fmla="*/ 9 w 84"/>
                <a:gd name="T31" fmla="*/ 13 h 58"/>
                <a:gd name="T32" fmla="*/ 32 w 84"/>
                <a:gd name="T33" fmla="*/ 13 h 58"/>
                <a:gd name="T34" fmla="*/ 32 w 84"/>
                <a:gd name="T35" fmla="*/ 17 h 58"/>
                <a:gd name="T36" fmla="*/ 9 w 84"/>
                <a:gd name="T37" fmla="*/ 17 h 58"/>
                <a:gd name="T38" fmla="*/ 9 w 84"/>
                <a:gd name="T39" fmla="*/ 13 h 58"/>
                <a:gd name="T40" fmla="*/ 9 w 84"/>
                <a:gd name="T41" fmla="*/ 23 h 58"/>
                <a:gd name="T42" fmla="*/ 32 w 84"/>
                <a:gd name="T43" fmla="*/ 23 h 58"/>
                <a:gd name="T44" fmla="*/ 32 w 84"/>
                <a:gd name="T45" fmla="*/ 26 h 58"/>
                <a:gd name="T46" fmla="*/ 9 w 84"/>
                <a:gd name="T47" fmla="*/ 26 h 58"/>
                <a:gd name="T48" fmla="*/ 9 w 84"/>
                <a:gd name="T49" fmla="*/ 23 h 58"/>
                <a:gd name="T50" fmla="*/ 9 w 84"/>
                <a:gd name="T51" fmla="*/ 32 h 58"/>
                <a:gd name="T52" fmla="*/ 32 w 84"/>
                <a:gd name="T53" fmla="*/ 32 h 58"/>
                <a:gd name="T54" fmla="*/ 32 w 84"/>
                <a:gd name="T55" fmla="*/ 35 h 58"/>
                <a:gd name="T56" fmla="*/ 9 w 84"/>
                <a:gd name="T57" fmla="*/ 35 h 58"/>
                <a:gd name="T58" fmla="*/ 9 w 84"/>
                <a:gd name="T59" fmla="*/ 32 h 58"/>
                <a:gd name="T60" fmla="*/ 9 w 84"/>
                <a:gd name="T61" fmla="*/ 41 h 58"/>
                <a:gd name="T62" fmla="*/ 32 w 84"/>
                <a:gd name="T63" fmla="*/ 41 h 58"/>
                <a:gd name="T64" fmla="*/ 32 w 84"/>
                <a:gd name="T65" fmla="*/ 44 h 58"/>
                <a:gd name="T66" fmla="*/ 9 w 84"/>
                <a:gd name="T67" fmla="*/ 44 h 58"/>
                <a:gd name="T68" fmla="*/ 9 w 84"/>
                <a:gd name="T69"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58">
                  <a:moveTo>
                    <a:pt x="0" y="58"/>
                  </a:moveTo>
                  <a:cubicBezTo>
                    <a:pt x="84" y="58"/>
                    <a:pt x="84" y="58"/>
                    <a:pt x="84" y="58"/>
                  </a:cubicBezTo>
                  <a:cubicBezTo>
                    <a:pt x="84" y="0"/>
                    <a:pt x="84" y="0"/>
                    <a:pt x="84" y="0"/>
                  </a:cubicBezTo>
                  <a:cubicBezTo>
                    <a:pt x="0" y="0"/>
                    <a:pt x="0" y="0"/>
                    <a:pt x="0" y="0"/>
                  </a:cubicBezTo>
                  <a:lnTo>
                    <a:pt x="0" y="58"/>
                  </a:lnTo>
                  <a:close/>
                  <a:moveTo>
                    <a:pt x="60" y="9"/>
                  </a:moveTo>
                  <a:cubicBezTo>
                    <a:pt x="70" y="9"/>
                    <a:pt x="78" y="18"/>
                    <a:pt x="78" y="28"/>
                  </a:cubicBezTo>
                  <a:cubicBezTo>
                    <a:pt x="78" y="38"/>
                    <a:pt x="70" y="47"/>
                    <a:pt x="60" y="47"/>
                  </a:cubicBezTo>
                  <a:cubicBezTo>
                    <a:pt x="49" y="47"/>
                    <a:pt x="41" y="38"/>
                    <a:pt x="41" y="28"/>
                  </a:cubicBezTo>
                  <a:cubicBezTo>
                    <a:pt x="60" y="28"/>
                    <a:pt x="60" y="28"/>
                    <a:pt x="60" y="28"/>
                  </a:cubicBezTo>
                  <a:lnTo>
                    <a:pt x="60" y="9"/>
                  </a:lnTo>
                  <a:close/>
                  <a:moveTo>
                    <a:pt x="57" y="7"/>
                  </a:moveTo>
                  <a:cubicBezTo>
                    <a:pt x="57" y="25"/>
                    <a:pt x="57" y="25"/>
                    <a:pt x="57" y="25"/>
                  </a:cubicBezTo>
                  <a:cubicBezTo>
                    <a:pt x="39" y="25"/>
                    <a:pt x="39" y="25"/>
                    <a:pt x="39" y="25"/>
                  </a:cubicBezTo>
                  <a:cubicBezTo>
                    <a:pt x="39" y="15"/>
                    <a:pt x="47" y="7"/>
                    <a:pt x="57" y="7"/>
                  </a:cubicBezTo>
                  <a:close/>
                  <a:moveTo>
                    <a:pt x="9" y="13"/>
                  </a:moveTo>
                  <a:cubicBezTo>
                    <a:pt x="32" y="13"/>
                    <a:pt x="32" y="13"/>
                    <a:pt x="32" y="13"/>
                  </a:cubicBezTo>
                  <a:cubicBezTo>
                    <a:pt x="32" y="17"/>
                    <a:pt x="32" y="17"/>
                    <a:pt x="32" y="17"/>
                  </a:cubicBezTo>
                  <a:cubicBezTo>
                    <a:pt x="9" y="17"/>
                    <a:pt x="9" y="17"/>
                    <a:pt x="9" y="17"/>
                  </a:cubicBezTo>
                  <a:lnTo>
                    <a:pt x="9" y="13"/>
                  </a:lnTo>
                  <a:close/>
                  <a:moveTo>
                    <a:pt x="9" y="23"/>
                  </a:moveTo>
                  <a:cubicBezTo>
                    <a:pt x="32" y="23"/>
                    <a:pt x="32" y="23"/>
                    <a:pt x="32" y="23"/>
                  </a:cubicBezTo>
                  <a:cubicBezTo>
                    <a:pt x="32" y="26"/>
                    <a:pt x="32" y="26"/>
                    <a:pt x="32" y="26"/>
                  </a:cubicBezTo>
                  <a:cubicBezTo>
                    <a:pt x="9" y="26"/>
                    <a:pt x="9" y="26"/>
                    <a:pt x="9" y="26"/>
                  </a:cubicBezTo>
                  <a:lnTo>
                    <a:pt x="9" y="23"/>
                  </a:lnTo>
                  <a:close/>
                  <a:moveTo>
                    <a:pt x="9" y="32"/>
                  </a:moveTo>
                  <a:cubicBezTo>
                    <a:pt x="32" y="32"/>
                    <a:pt x="32" y="32"/>
                    <a:pt x="32" y="32"/>
                  </a:cubicBezTo>
                  <a:cubicBezTo>
                    <a:pt x="32" y="35"/>
                    <a:pt x="32" y="35"/>
                    <a:pt x="32" y="35"/>
                  </a:cubicBezTo>
                  <a:cubicBezTo>
                    <a:pt x="9" y="35"/>
                    <a:pt x="9" y="35"/>
                    <a:pt x="9" y="35"/>
                  </a:cubicBezTo>
                  <a:lnTo>
                    <a:pt x="9" y="32"/>
                  </a:lnTo>
                  <a:close/>
                  <a:moveTo>
                    <a:pt x="9" y="41"/>
                  </a:moveTo>
                  <a:cubicBezTo>
                    <a:pt x="32" y="41"/>
                    <a:pt x="32" y="41"/>
                    <a:pt x="32" y="41"/>
                  </a:cubicBezTo>
                  <a:cubicBezTo>
                    <a:pt x="32" y="44"/>
                    <a:pt x="32" y="44"/>
                    <a:pt x="32" y="44"/>
                  </a:cubicBezTo>
                  <a:cubicBezTo>
                    <a:pt x="9" y="44"/>
                    <a:pt x="9" y="44"/>
                    <a:pt x="9" y="44"/>
                  </a:cubicBezTo>
                  <a:lnTo>
                    <a:pt x="9" y="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6" name="Freeform 6"/>
            <p:cNvSpPr>
              <a:spLocks/>
            </p:cNvSpPr>
            <p:nvPr/>
          </p:nvSpPr>
          <p:spPr bwMode="auto">
            <a:xfrm>
              <a:off x="4103599" y="1516792"/>
              <a:ext cx="98425" cy="95250"/>
            </a:xfrm>
            <a:custGeom>
              <a:avLst/>
              <a:gdLst>
                <a:gd name="T0" fmla="*/ 16 w 26"/>
                <a:gd name="T1" fmla="*/ 14 h 25"/>
                <a:gd name="T2" fmla="*/ 16 w 26"/>
                <a:gd name="T3" fmla="*/ 14 h 25"/>
                <a:gd name="T4" fmla="*/ 16 w 26"/>
                <a:gd name="T5" fmla="*/ 0 h 25"/>
                <a:gd name="T6" fmla="*/ 10 w 26"/>
                <a:gd name="T7" fmla="*/ 0 h 25"/>
                <a:gd name="T8" fmla="*/ 10 w 26"/>
                <a:gd name="T9" fmla="*/ 14 h 25"/>
                <a:gd name="T10" fmla="*/ 10 w 26"/>
                <a:gd name="T11" fmla="*/ 14 h 25"/>
                <a:gd name="T12" fmla="*/ 1 w 26"/>
                <a:gd name="T13" fmla="*/ 20 h 25"/>
                <a:gd name="T14" fmla="*/ 1 w 26"/>
                <a:gd name="T15" fmla="*/ 24 h 25"/>
                <a:gd name="T16" fmla="*/ 4 w 26"/>
                <a:gd name="T17" fmla="*/ 25 h 25"/>
                <a:gd name="T18" fmla="*/ 10 w 26"/>
                <a:gd name="T19" fmla="*/ 20 h 25"/>
                <a:gd name="T20" fmla="*/ 10 w 26"/>
                <a:gd name="T21" fmla="*/ 22 h 25"/>
                <a:gd name="T22" fmla="*/ 13 w 26"/>
                <a:gd name="T23" fmla="*/ 25 h 25"/>
                <a:gd name="T24" fmla="*/ 16 w 26"/>
                <a:gd name="T25" fmla="*/ 22 h 25"/>
                <a:gd name="T26" fmla="*/ 16 w 26"/>
                <a:gd name="T27" fmla="*/ 20 h 25"/>
                <a:gd name="T28" fmla="*/ 22 w 26"/>
                <a:gd name="T29" fmla="*/ 25 h 25"/>
                <a:gd name="T30" fmla="*/ 26 w 26"/>
                <a:gd name="T31" fmla="*/ 24 h 25"/>
                <a:gd name="T32" fmla="*/ 25 w 26"/>
                <a:gd name="T33" fmla="*/ 20 h 25"/>
                <a:gd name="T34" fmla="*/ 16 w 26"/>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5">
                  <a:moveTo>
                    <a:pt x="16" y="14"/>
                  </a:moveTo>
                  <a:cubicBezTo>
                    <a:pt x="16" y="14"/>
                    <a:pt x="16" y="14"/>
                    <a:pt x="16" y="14"/>
                  </a:cubicBezTo>
                  <a:cubicBezTo>
                    <a:pt x="16" y="0"/>
                    <a:pt x="16" y="0"/>
                    <a:pt x="16" y="0"/>
                  </a:cubicBezTo>
                  <a:cubicBezTo>
                    <a:pt x="10" y="0"/>
                    <a:pt x="10" y="0"/>
                    <a:pt x="10" y="0"/>
                  </a:cubicBezTo>
                  <a:cubicBezTo>
                    <a:pt x="10" y="14"/>
                    <a:pt x="10" y="14"/>
                    <a:pt x="10" y="14"/>
                  </a:cubicBezTo>
                  <a:cubicBezTo>
                    <a:pt x="10" y="14"/>
                    <a:pt x="10" y="14"/>
                    <a:pt x="10" y="14"/>
                  </a:cubicBezTo>
                  <a:cubicBezTo>
                    <a:pt x="1" y="20"/>
                    <a:pt x="1" y="20"/>
                    <a:pt x="1" y="20"/>
                  </a:cubicBezTo>
                  <a:cubicBezTo>
                    <a:pt x="0" y="21"/>
                    <a:pt x="0" y="23"/>
                    <a:pt x="1" y="24"/>
                  </a:cubicBezTo>
                  <a:cubicBezTo>
                    <a:pt x="1" y="25"/>
                    <a:pt x="3" y="25"/>
                    <a:pt x="4" y="25"/>
                  </a:cubicBezTo>
                  <a:cubicBezTo>
                    <a:pt x="10" y="20"/>
                    <a:pt x="10" y="20"/>
                    <a:pt x="10" y="20"/>
                  </a:cubicBezTo>
                  <a:cubicBezTo>
                    <a:pt x="10" y="22"/>
                    <a:pt x="10" y="22"/>
                    <a:pt x="10" y="22"/>
                  </a:cubicBezTo>
                  <a:cubicBezTo>
                    <a:pt x="10" y="23"/>
                    <a:pt x="12" y="25"/>
                    <a:pt x="13" y="25"/>
                  </a:cubicBezTo>
                  <a:cubicBezTo>
                    <a:pt x="14" y="25"/>
                    <a:pt x="16" y="23"/>
                    <a:pt x="16" y="22"/>
                  </a:cubicBezTo>
                  <a:cubicBezTo>
                    <a:pt x="16" y="20"/>
                    <a:pt x="16" y="20"/>
                    <a:pt x="16" y="20"/>
                  </a:cubicBezTo>
                  <a:cubicBezTo>
                    <a:pt x="22" y="25"/>
                    <a:pt x="22" y="25"/>
                    <a:pt x="22" y="25"/>
                  </a:cubicBezTo>
                  <a:cubicBezTo>
                    <a:pt x="23" y="25"/>
                    <a:pt x="25" y="25"/>
                    <a:pt x="26" y="24"/>
                  </a:cubicBezTo>
                  <a:cubicBezTo>
                    <a:pt x="26" y="23"/>
                    <a:pt x="26" y="21"/>
                    <a:pt x="25" y="20"/>
                  </a:cubicBezTo>
                  <a:lnTo>
                    <a:pt x="16" y="1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77" name="Freeform 7"/>
            <p:cNvSpPr>
              <a:spLocks/>
            </p:cNvSpPr>
            <p:nvPr/>
          </p:nvSpPr>
          <p:spPr bwMode="auto">
            <a:xfrm>
              <a:off x="3987711" y="1259617"/>
              <a:ext cx="330201" cy="22225"/>
            </a:xfrm>
            <a:custGeom>
              <a:avLst/>
              <a:gdLst>
                <a:gd name="T0" fmla="*/ 0 w 88"/>
                <a:gd name="T1" fmla="*/ 0 h 6"/>
                <a:gd name="T2" fmla="*/ 0 w 88"/>
                <a:gd name="T3" fmla="*/ 0 h 6"/>
                <a:gd name="T4" fmla="*/ 5 w 88"/>
                <a:gd name="T5" fmla="*/ 6 h 6"/>
                <a:gd name="T6" fmla="*/ 83 w 88"/>
                <a:gd name="T7" fmla="*/ 6 h 6"/>
                <a:gd name="T8" fmla="*/ 88 w 88"/>
                <a:gd name="T9" fmla="*/ 0 h 6"/>
                <a:gd name="T10" fmla="*/ 88 w 88"/>
                <a:gd name="T11" fmla="*/ 0 h 6"/>
                <a:gd name="T12" fmla="*/ 0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0" y="0"/>
                  </a:moveTo>
                  <a:cubicBezTo>
                    <a:pt x="0" y="0"/>
                    <a:pt x="0" y="0"/>
                    <a:pt x="0" y="0"/>
                  </a:cubicBezTo>
                  <a:cubicBezTo>
                    <a:pt x="0" y="3"/>
                    <a:pt x="2" y="6"/>
                    <a:pt x="5" y="6"/>
                  </a:cubicBezTo>
                  <a:cubicBezTo>
                    <a:pt x="83" y="6"/>
                    <a:pt x="83" y="6"/>
                    <a:pt x="83" y="6"/>
                  </a:cubicBezTo>
                  <a:cubicBezTo>
                    <a:pt x="86" y="6"/>
                    <a:pt x="88" y="3"/>
                    <a:pt x="88" y="0"/>
                  </a:cubicBezTo>
                  <a:cubicBezTo>
                    <a:pt x="88" y="0"/>
                    <a:pt x="88" y="0"/>
                    <a:pt x="88"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78" name="Group 377"/>
          <p:cNvGrpSpPr/>
          <p:nvPr userDrawn="1"/>
        </p:nvGrpSpPr>
        <p:grpSpPr>
          <a:xfrm>
            <a:off x="3449588" y="3344977"/>
            <a:ext cx="305807" cy="312413"/>
            <a:chOff x="6949991" y="830990"/>
            <a:chExt cx="250826" cy="261939"/>
          </a:xfrm>
          <a:solidFill>
            <a:schemeClr val="tx2"/>
          </a:solidFill>
        </p:grpSpPr>
        <p:sp>
          <p:nvSpPr>
            <p:cNvPr id="379" name="Freeform 11"/>
            <p:cNvSpPr>
              <a:spLocks/>
            </p:cNvSpPr>
            <p:nvPr/>
          </p:nvSpPr>
          <p:spPr bwMode="auto">
            <a:xfrm>
              <a:off x="7084929" y="880203"/>
              <a:ext cx="115888" cy="212726"/>
            </a:xfrm>
            <a:custGeom>
              <a:avLst/>
              <a:gdLst>
                <a:gd name="T0" fmla="*/ 73 w 73"/>
                <a:gd name="T1" fmla="*/ 0 h 134"/>
                <a:gd name="T2" fmla="*/ 73 w 73"/>
                <a:gd name="T3" fmla="*/ 93 h 134"/>
                <a:gd name="T4" fmla="*/ 0 w 73"/>
                <a:gd name="T5" fmla="*/ 134 h 134"/>
                <a:gd name="T6" fmla="*/ 0 w 73"/>
                <a:gd name="T7" fmla="*/ 26 h 134"/>
                <a:gd name="T8" fmla="*/ 73 w 73"/>
                <a:gd name="T9" fmla="*/ 0 h 134"/>
              </a:gdLst>
              <a:ahLst/>
              <a:cxnLst>
                <a:cxn ang="0">
                  <a:pos x="T0" y="T1"/>
                </a:cxn>
                <a:cxn ang="0">
                  <a:pos x="T2" y="T3"/>
                </a:cxn>
                <a:cxn ang="0">
                  <a:pos x="T4" y="T5"/>
                </a:cxn>
                <a:cxn ang="0">
                  <a:pos x="T6" y="T7"/>
                </a:cxn>
                <a:cxn ang="0">
                  <a:pos x="T8" y="T9"/>
                </a:cxn>
              </a:cxnLst>
              <a:rect l="0" t="0" r="r" b="b"/>
              <a:pathLst>
                <a:path w="73" h="134">
                  <a:moveTo>
                    <a:pt x="73" y="0"/>
                  </a:moveTo>
                  <a:lnTo>
                    <a:pt x="73" y="93"/>
                  </a:lnTo>
                  <a:lnTo>
                    <a:pt x="0" y="134"/>
                  </a:lnTo>
                  <a:lnTo>
                    <a:pt x="0" y="26"/>
                  </a:lnTo>
                  <a:lnTo>
                    <a:pt x="7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0" name="Freeform 12"/>
            <p:cNvSpPr>
              <a:spLocks/>
            </p:cNvSpPr>
            <p:nvPr/>
          </p:nvSpPr>
          <p:spPr bwMode="auto">
            <a:xfrm>
              <a:off x="6972216" y="830990"/>
              <a:ext cx="206375" cy="71438"/>
            </a:xfrm>
            <a:custGeom>
              <a:avLst/>
              <a:gdLst>
                <a:gd name="T0" fmla="*/ 130 w 130"/>
                <a:gd name="T1" fmla="*/ 19 h 45"/>
                <a:gd name="T2" fmla="*/ 64 w 130"/>
                <a:gd name="T3" fmla="*/ 45 h 45"/>
                <a:gd name="T4" fmla="*/ 0 w 130"/>
                <a:gd name="T5" fmla="*/ 19 h 45"/>
                <a:gd name="T6" fmla="*/ 64 w 130"/>
                <a:gd name="T7" fmla="*/ 0 h 45"/>
                <a:gd name="T8" fmla="*/ 130 w 130"/>
                <a:gd name="T9" fmla="*/ 19 h 45"/>
              </a:gdLst>
              <a:ahLst/>
              <a:cxnLst>
                <a:cxn ang="0">
                  <a:pos x="T0" y="T1"/>
                </a:cxn>
                <a:cxn ang="0">
                  <a:pos x="T2" y="T3"/>
                </a:cxn>
                <a:cxn ang="0">
                  <a:pos x="T4" y="T5"/>
                </a:cxn>
                <a:cxn ang="0">
                  <a:pos x="T6" y="T7"/>
                </a:cxn>
                <a:cxn ang="0">
                  <a:pos x="T8" y="T9"/>
                </a:cxn>
              </a:cxnLst>
              <a:rect l="0" t="0" r="r" b="b"/>
              <a:pathLst>
                <a:path w="130" h="45">
                  <a:moveTo>
                    <a:pt x="130" y="19"/>
                  </a:moveTo>
                  <a:lnTo>
                    <a:pt x="64" y="45"/>
                  </a:lnTo>
                  <a:lnTo>
                    <a:pt x="0" y="19"/>
                  </a:lnTo>
                  <a:lnTo>
                    <a:pt x="64" y="0"/>
                  </a:lnTo>
                  <a:lnTo>
                    <a:pt x="130" y="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1" name="Freeform 13"/>
            <p:cNvSpPr>
              <a:spLocks/>
            </p:cNvSpPr>
            <p:nvPr/>
          </p:nvSpPr>
          <p:spPr bwMode="auto">
            <a:xfrm>
              <a:off x="6949991" y="880203"/>
              <a:ext cx="112713" cy="212726"/>
            </a:xfrm>
            <a:custGeom>
              <a:avLst/>
              <a:gdLst>
                <a:gd name="T0" fmla="*/ 71 w 71"/>
                <a:gd name="T1" fmla="*/ 26 h 134"/>
                <a:gd name="T2" fmla="*/ 71 w 71"/>
                <a:gd name="T3" fmla="*/ 134 h 134"/>
                <a:gd name="T4" fmla="*/ 0 w 71"/>
                <a:gd name="T5" fmla="*/ 93 h 134"/>
                <a:gd name="T6" fmla="*/ 0 w 71"/>
                <a:gd name="T7" fmla="*/ 0 h 134"/>
                <a:gd name="T8" fmla="*/ 71 w 71"/>
                <a:gd name="T9" fmla="*/ 26 h 134"/>
              </a:gdLst>
              <a:ahLst/>
              <a:cxnLst>
                <a:cxn ang="0">
                  <a:pos x="T0" y="T1"/>
                </a:cxn>
                <a:cxn ang="0">
                  <a:pos x="T2" y="T3"/>
                </a:cxn>
                <a:cxn ang="0">
                  <a:pos x="T4" y="T5"/>
                </a:cxn>
                <a:cxn ang="0">
                  <a:pos x="T6" y="T7"/>
                </a:cxn>
                <a:cxn ang="0">
                  <a:pos x="T8" y="T9"/>
                </a:cxn>
              </a:cxnLst>
              <a:rect l="0" t="0" r="r" b="b"/>
              <a:pathLst>
                <a:path w="71" h="134">
                  <a:moveTo>
                    <a:pt x="71" y="26"/>
                  </a:moveTo>
                  <a:lnTo>
                    <a:pt x="71" y="134"/>
                  </a:lnTo>
                  <a:lnTo>
                    <a:pt x="0" y="93"/>
                  </a:lnTo>
                  <a:lnTo>
                    <a:pt x="0" y="0"/>
                  </a:lnTo>
                  <a:lnTo>
                    <a:pt x="71"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82" name="Group 381"/>
          <p:cNvGrpSpPr/>
          <p:nvPr userDrawn="1"/>
        </p:nvGrpSpPr>
        <p:grpSpPr>
          <a:xfrm>
            <a:off x="6284382" y="3425262"/>
            <a:ext cx="235807" cy="362062"/>
            <a:chOff x="3003459" y="678590"/>
            <a:chExt cx="239713" cy="376239"/>
          </a:xfrm>
          <a:solidFill>
            <a:schemeClr val="tx2"/>
          </a:solidFill>
        </p:grpSpPr>
        <p:sp>
          <p:nvSpPr>
            <p:cNvPr id="383" name="Oval 17"/>
            <p:cNvSpPr>
              <a:spLocks noChangeArrowheads="1"/>
            </p:cNvSpPr>
            <p:nvPr/>
          </p:nvSpPr>
          <p:spPr bwMode="auto">
            <a:xfrm>
              <a:off x="3074897" y="751615"/>
              <a:ext cx="96838" cy="984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4" name="Freeform 18"/>
            <p:cNvSpPr>
              <a:spLocks noEditPoints="1"/>
            </p:cNvSpPr>
            <p:nvPr/>
          </p:nvSpPr>
          <p:spPr bwMode="auto">
            <a:xfrm>
              <a:off x="3003459" y="678590"/>
              <a:ext cx="239713" cy="376239"/>
            </a:xfrm>
            <a:custGeom>
              <a:avLst/>
              <a:gdLst>
                <a:gd name="T0" fmla="*/ 64 w 64"/>
                <a:gd name="T1" fmla="*/ 32 h 99"/>
                <a:gd name="T2" fmla="*/ 32 w 64"/>
                <a:gd name="T3" fmla="*/ 0 h 99"/>
                <a:gd name="T4" fmla="*/ 0 w 64"/>
                <a:gd name="T5" fmla="*/ 32 h 99"/>
                <a:gd name="T6" fmla="*/ 4 w 64"/>
                <a:gd name="T7" fmla="*/ 46 h 99"/>
                <a:gd name="T8" fmla="*/ 4 w 64"/>
                <a:gd name="T9" fmla="*/ 46 h 99"/>
                <a:gd name="T10" fmla="*/ 5 w 64"/>
                <a:gd name="T11" fmla="*/ 48 h 99"/>
                <a:gd name="T12" fmla="*/ 32 w 64"/>
                <a:gd name="T13" fmla="*/ 99 h 99"/>
                <a:gd name="T14" fmla="*/ 60 w 64"/>
                <a:gd name="T15" fmla="*/ 48 h 99"/>
                <a:gd name="T16" fmla="*/ 61 w 64"/>
                <a:gd name="T17" fmla="*/ 46 h 99"/>
                <a:gd name="T18" fmla="*/ 61 w 64"/>
                <a:gd name="T19" fmla="*/ 46 h 99"/>
                <a:gd name="T20" fmla="*/ 61 w 64"/>
                <a:gd name="T21" fmla="*/ 46 h 99"/>
                <a:gd name="T22" fmla="*/ 64 w 64"/>
                <a:gd name="T23" fmla="*/ 32 h 99"/>
                <a:gd name="T24" fmla="*/ 32 w 64"/>
                <a:gd name="T25" fmla="*/ 58 h 99"/>
                <a:gd name="T26" fmla="*/ 7 w 64"/>
                <a:gd name="T27" fmla="*/ 32 h 99"/>
                <a:gd name="T28" fmla="*/ 32 w 64"/>
                <a:gd name="T29" fmla="*/ 6 h 99"/>
                <a:gd name="T30" fmla="*/ 58 w 64"/>
                <a:gd name="T31" fmla="*/ 32 h 99"/>
                <a:gd name="T32" fmla="*/ 32 w 64"/>
                <a:gd name="T33"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99">
                  <a:moveTo>
                    <a:pt x="64" y="32"/>
                  </a:moveTo>
                  <a:cubicBezTo>
                    <a:pt x="64" y="14"/>
                    <a:pt x="50" y="0"/>
                    <a:pt x="32" y="0"/>
                  </a:cubicBezTo>
                  <a:cubicBezTo>
                    <a:pt x="15" y="0"/>
                    <a:pt x="0" y="14"/>
                    <a:pt x="0" y="32"/>
                  </a:cubicBezTo>
                  <a:cubicBezTo>
                    <a:pt x="0" y="37"/>
                    <a:pt x="2" y="41"/>
                    <a:pt x="4" y="46"/>
                  </a:cubicBezTo>
                  <a:cubicBezTo>
                    <a:pt x="4" y="46"/>
                    <a:pt x="4" y="46"/>
                    <a:pt x="4" y="46"/>
                  </a:cubicBezTo>
                  <a:cubicBezTo>
                    <a:pt x="4" y="46"/>
                    <a:pt x="4" y="47"/>
                    <a:pt x="5" y="48"/>
                  </a:cubicBezTo>
                  <a:cubicBezTo>
                    <a:pt x="32" y="99"/>
                    <a:pt x="32" y="99"/>
                    <a:pt x="32" y="99"/>
                  </a:cubicBezTo>
                  <a:cubicBezTo>
                    <a:pt x="60" y="48"/>
                    <a:pt x="60" y="48"/>
                    <a:pt x="60" y="48"/>
                  </a:cubicBezTo>
                  <a:cubicBezTo>
                    <a:pt x="60" y="47"/>
                    <a:pt x="61" y="46"/>
                    <a:pt x="61" y="46"/>
                  </a:cubicBezTo>
                  <a:cubicBezTo>
                    <a:pt x="61" y="46"/>
                    <a:pt x="61" y="46"/>
                    <a:pt x="61" y="46"/>
                  </a:cubicBezTo>
                  <a:cubicBezTo>
                    <a:pt x="61" y="46"/>
                    <a:pt x="61" y="46"/>
                    <a:pt x="61" y="46"/>
                  </a:cubicBezTo>
                  <a:cubicBezTo>
                    <a:pt x="63" y="41"/>
                    <a:pt x="64" y="37"/>
                    <a:pt x="64" y="32"/>
                  </a:cubicBezTo>
                  <a:close/>
                  <a:moveTo>
                    <a:pt x="32" y="58"/>
                  </a:moveTo>
                  <a:cubicBezTo>
                    <a:pt x="18" y="58"/>
                    <a:pt x="7" y="46"/>
                    <a:pt x="7" y="32"/>
                  </a:cubicBezTo>
                  <a:cubicBezTo>
                    <a:pt x="7" y="17"/>
                    <a:pt x="18" y="6"/>
                    <a:pt x="32" y="6"/>
                  </a:cubicBezTo>
                  <a:cubicBezTo>
                    <a:pt x="47" y="6"/>
                    <a:pt x="58" y="17"/>
                    <a:pt x="58" y="32"/>
                  </a:cubicBezTo>
                  <a:cubicBezTo>
                    <a:pt x="58" y="46"/>
                    <a:pt x="47" y="58"/>
                    <a:pt x="32" y="5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385" name="Group 384"/>
          <p:cNvGrpSpPr/>
          <p:nvPr userDrawn="1"/>
        </p:nvGrpSpPr>
        <p:grpSpPr>
          <a:xfrm>
            <a:off x="6276360" y="909052"/>
            <a:ext cx="284166" cy="230851"/>
            <a:chOff x="2990759" y="1210404"/>
            <a:chExt cx="365126" cy="303213"/>
          </a:xfrm>
          <a:solidFill>
            <a:schemeClr val="tx2"/>
          </a:solidFill>
        </p:grpSpPr>
        <p:sp>
          <p:nvSpPr>
            <p:cNvPr id="386" name="Freeform 19"/>
            <p:cNvSpPr>
              <a:spLocks/>
            </p:cNvSpPr>
            <p:nvPr/>
          </p:nvSpPr>
          <p:spPr bwMode="auto">
            <a:xfrm>
              <a:off x="2990759" y="1235804"/>
              <a:ext cx="365126" cy="277813"/>
            </a:xfrm>
            <a:custGeom>
              <a:avLst/>
              <a:gdLst>
                <a:gd name="T0" fmla="*/ 93 w 97"/>
                <a:gd name="T1" fmla="*/ 0 h 73"/>
                <a:gd name="T2" fmla="*/ 80 w 97"/>
                <a:gd name="T3" fmla="*/ 0 h 73"/>
                <a:gd name="T4" fmla="*/ 80 w 97"/>
                <a:gd name="T5" fmla="*/ 4 h 73"/>
                <a:gd name="T6" fmla="*/ 88 w 97"/>
                <a:gd name="T7" fmla="*/ 4 h 73"/>
                <a:gd name="T8" fmla="*/ 92 w 97"/>
                <a:gd name="T9" fmla="*/ 8 h 73"/>
                <a:gd name="T10" fmla="*/ 92 w 97"/>
                <a:gd name="T11" fmla="*/ 65 h 73"/>
                <a:gd name="T12" fmla="*/ 88 w 97"/>
                <a:gd name="T13" fmla="*/ 69 h 73"/>
                <a:gd name="T14" fmla="*/ 8 w 97"/>
                <a:gd name="T15" fmla="*/ 69 h 73"/>
                <a:gd name="T16" fmla="*/ 4 w 97"/>
                <a:gd name="T17" fmla="*/ 65 h 73"/>
                <a:gd name="T18" fmla="*/ 4 w 97"/>
                <a:gd name="T19" fmla="*/ 8 h 73"/>
                <a:gd name="T20" fmla="*/ 8 w 97"/>
                <a:gd name="T21" fmla="*/ 4 h 73"/>
                <a:gd name="T22" fmla="*/ 16 w 97"/>
                <a:gd name="T23" fmla="*/ 4 h 73"/>
                <a:gd name="T24" fmla="*/ 16 w 97"/>
                <a:gd name="T25" fmla="*/ 0 h 73"/>
                <a:gd name="T26" fmla="*/ 4 w 97"/>
                <a:gd name="T27" fmla="*/ 0 h 73"/>
                <a:gd name="T28" fmla="*/ 0 w 97"/>
                <a:gd name="T29" fmla="*/ 4 h 73"/>
                <a:gd name="T30" fmla="*/ 0 w 97"/>
                <a:gd name="T31" fmla="*/ 69 h 73"/>
                <a:gd name="T32" fmla="*/ 4 w 97"/>
                <a:gd name="T33" fmla="*/ 73 h 73"/>
                <a:gd name="T34" fmla="*/ 93 w 97"/>
                <a:gd name="T35" fmla="*/ 73 h 73"/>
                <a:gd name="T36" fmla="*/ 97 w 97"/>
                <a:gd name="T37" fmla="*/ 69 h 73"/>
                <a:gd name="T38" fmla="*/ 97 w 97"/>
                <a:gd name="T39" fmla="*/ 4 h 73"/>
                <a:gd name="T40" fmla="*/ 93 w 97"/>
                <a:gd name="T4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73">
                  <a:moveTo>
                    <a:pt x="93" y="0"/>
                  </a:moveTo>
                  <a:cubicBezTo>
                    <a:pt x="80" y="0"/>
                    <a:pt x="80" y="0"/>
                    <a:pt x="80" y="0"/>
                  </a:cubicBezTo>
                  <a:cubicBezTo>
                    <a:pt x="80" y="4"/>
                    <a:pt x="80" y="4"/>
                    <a:pt x="80" y="4"/>
                  </a:cubicBezTo>
                  <a:cubicBezTo>
                    <a:pt x="88" y="4"/>
                    <a:pt x="88" y="4"/>
                    <a:pt x="88" y="4"/>
                  </a:cubicBezTo>
                  <a:cubicBezTo>
                    <a:pt x="91" y="4"/>
                    <a:pt x="92" y="6"/>
                    <a:pt x="92" y="8"/>
                  </a:cubicBezTo>
                  <a:cubicBezTo>
                    <a:pt x="92" y="65"/>
                    <a:pt x="92" y="65"/>
                    <a:pt x="92" y="65"/>
                  </a:cubicBezTo>
                  <a:cubicBezTo>
                    <a:pt x="92" y="67"/>
                    <a:pt x="91" y="69"/>
                    <a:pt x="88" y="69"/>
                  </a:cubicBezTo>
                  <a:cubicBezTo>
                    <a:pt x="8" y="69"/>
                    <a:pt x="8" y="69"/>
                    <a:pt x="8" y="69"/>
                  </a:cubicBezTo>
                  <a:cubicBezTo>
                    <a:pt x="6" y="69"/>
                    <a:pt x="4" y="67"/>
                    <a:pt x="4" y="65"/>
                  </a:cubicBezTo>
                  <a:cubicBezTo>
                    <a:pt x="4" y="8"/>
                    <a:pt x="4" y="8"/>
                    <a:pt x="4" y="8"/>
                  </a:cubicBezTo>
                  <a:cubicBezTo>
                    <a:pt x="4" y="6"/>
                    <a:pt x="6" y="4"/>
                    <a:pt x="8" y="4"/>
                  </a:cubicBezTo>
                  <a:cubicBezTo>
                    <a:pt x="16" y="4"/>
                    <a:pt x="16" y="4"/>
                    <a:pt x="16" y="4"/>
                  </a:cubicBezTo>
                  <a:cubicBezTo>
                    <a:pt x="16" y="0"/>
                    <a:pt x="16" y="0"/>
                    <a:pt x="16" y="0"/>
                  </a:cubicBezTo>
                  <a:cubicBezTo>
                    <a:pt x="4" y="0"/>
                    <a:pt x="4" y="0"/>
                    <a:pt x="4" y="0"/>
                  </a:cubicBezTo>
                  <a:cubicBezTo>
                    <a:pt x="2" y="0"/>
                    <a:pt x="0" y="2"/>
                    <a:pt x="0" y="4"/>
                  </a:cubicBezTo>
                  <a:cubicBezTo>
                    <a:pt x="0" y="69"/>
                    <a:pt x="0" y="69"/>
                    <a:pt x="0" y="69"/>
                  </a:cubicBezTo>
                  <a:cubicBezTo>
                    <a:pt x="0" y="71"/>
                    <a:pt x="2" y="73"/>
                    <a:pt x="4" y="73"/>
                  </a:cubicBezTo>
                  <a:cubicBezTo>
                    <a:pt x="93" y="73"/>
                    <a:pt x="93" y="73"/>
                    <a:pt x="93" y="73"/>
                  </a:cubicBezTo>
                  <a:cubicBezTo>
                    <a:pt x="95" y="73"/>
                    <a:pt x="97" y="71"/>
                    <a:pt x="97" y="69"/>
                  </a:cubicBezTo>
                  <a:cubicBezTo>
                    <a:pt x="97" y="4"/>
                    <a:pt x="97" y="4"/>
                    <a:pt x="97" y="4"/>
                  </a:cubicBezTo>
                  <a:cubicBezTo>
                    <a:pt x="97" y="2"/>
                    <a:pt x="95" y="0"/>
                    <a:pt x="9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7" name="Freeform 20"/>
            <p:cNvSpPr>
              <a:spLocks noEditPoints="1"/>
            </p:cNvSpPr>
            <p:nvPr/>
          </p:nvSpPr>
          <p:spPr bwMode="auto">
            <a:xfrm>
              <a:off x="3254284" y="1210404"/>
              <a:ext cx="22225" cy="63500"/>
            </a:xfrm>
            <a:custGeom>
              <a:avLst/>
              <a:gdLst>
                <a:gd name="T0" fmla="*/ 6 w 6"/>
                <a:gd name="T1" fmla="*/ 0 h 17"/>
                <a:gd name="T2" fmla="*/ 0 w 6"/>
                <a:gd name="T3" fmla="*/ 0 h 17"/>
                <a:gd name="T4" fmla="*/ 0 w 6"/>
                <a:gd name="T5" fmla="*/ 17 h 17"/>
                <a:gd name="T6" fmla="*/ 6 w 6"/>
                <a:gd name="T7" fmla="*/ 17 h 17"/>
                <a:gd name="T8" fmla="*/ 6 w 6"/>
                <a:gd name="T9" fmla="*/ 0 h 17"/>
                <a:gd name="T10" fmla="*/ 3 w 6"/>
                <a:gd name="T11" fmla="*/ 7 h 17"/>
                <a:gd name="T12" fmla="*/ 2 w 6"/>
                <a:gd name="T13" fmla="*/ 5 h 17"/>
                <a:gd name="T14" fmla="*/ 3 w 6"/>
                <a:gd name="T15" fmla="*/ 3 h 17"/>
                <a:gd name="T16" fmla="*/ 5 w 6"/>
                <a:gd name="T17" fmla="*/ 5 h 17"/>
                <a:gd name="T18" fmla="*/ 3 w 6"/>
                <a:gd name="T1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7">
                  <a:moveTo>
                    <a:pt x="6" y="0"/>
                  </a:moveTo>
                  <a:cubicBezTo>
                    <a:pt x="0" y="0"/>
                    <a:pt x="0" y="0"/>
                    <a:pt x="0" y="0"/>
                  </a:cubicBezTo>
                  <a:cubicBezTo>
                    <a:pt x="0" y="17"/>
                    <a:pt x="0" y="17"/>
                    <a:pt x="0" y="17"/>
                  </a:cubicBezTo>
                  <a:cubicBezTo>
                    <a:pt x="6" y="17"/>
                    <a:pt x="6" y="17"/>
                    <a:pt x="6" y="17"/>
                  </a:cubicBezTo>
                  <a:lnTo>
                    <a:pt x="6" y="0"/>
                  </a:lnTo>
                  <a:close/>
                  <a:moveTo>
                    <a:pt x="3" y="7"/>
                  </a:moveTo>
                  <a:cubicBezTo>
                    <a:pt x="2" y="7"/>
                    <a:pt x="2" y="6"/>
                    <a:pt x="2" y="5"/>
                  </a:cubicBezTo>
                  <a:cubicBezTo>
                    <a:pt x="2" y="4"/>
                    <a:pt x="2" y="3"/>
                    <a:pt x="3" y="3"/>
                  </a:cubicBezTo>
                  <a:cubicBezTo>
                    <a:pt x="4" y="3"/>
                    <a:pt x="5" y="4"/>
                    <a:pt x="5" y="5"/>
                  </a:cubicBezTo>
                  <a:cubicBezTo>
                    <a:pt x="5" y="6"/>
                    <a:pt x="4" y="7"/>
                    <a:pt x="3"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8" name="Rectangle 21"/>
            <p:cNvSpPr>
              <a:spLocks noChangeArrowheads="1"/>
            </p:cNvSpPr>
            <p:nvPr/>
          </p:nvSpPr>
          <p:spPr bwMode="auto">
            <a:xfrm>
              <a:off x="3262222" y="1429480"/>
              <a:ext cx="49213" cy="53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89" name="Rectangle 22"/>
            <p:cNvSpPr>
              <a:spLocks noChangeArrowheads="1"/>
            </p:cNvSpPr>
            <p:nvPr/>
          </p:nvSpPr>
          <p:spPr bwMode="auto">
            <a:xfrm>
              <a:off x="3262222" y="1365980"/>
              <a:ext cx="49213"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0" name="Rectangle 23"/>
            <p:cNvSpPr>
              <a:spLocks noChangeArrowheads="1"/>
            </p:cNvSpPr>
            <p:nvPr/>
          </p:nvSpPr>
          <p:spPr bwMode="auto">
            <a:xfrm>
              <a:off x="3262222" y="1300892"/>
              <a:ext cx="49213" cy="53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1" name="Rectangle 24"/>
            <p:cNvSpPr>
              <a:spLocks noChangeArrowheads="1"/>
            </p:cNvSpPr>
            <p:nvPr/>
          </p:nvSpPr>
          <p:spPr bwMode="auto">
            <a:xfrm>
              <a:off x="3187609" y="1429480"/>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2" name="Rectangle 25"/>
            <p:cNvSpPr>
              <a:spLocks noChangeArrowheads="1"/>
            </p:cNvSpPr>
            <p:nvPr/>
          </p:nvSpPr>
          <p:spPr bwMode="auto">
            <a:xfrm>
              <a:off x="3187609" y="1365980"/>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3" name="Rectangle 26"/>
            <p:cNvSpPr>
              <a:spLocks noChangeArrowheads="1"/>
            </p:cNvSpPr>
            <p:nvPr/>
          </p:nvSpPr>
          <p:spPr bwMode="auto">
            <a:xfrm>
              <a:off x="3187609" y="1300892"/>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4" name="Rectangle 27"/>
            <p:cNvSpPr>
              <a:spLocks noChangeArrowheads="1"/>
            </p:cNvSpPr>
            <p:nvPr/>
          </p:nvSpPr>
          <p:spPr bwMode="auto">
            <a:xfrm>
              <a:off x="3105059" y="1235804"/>
              <a:ext cx="138113" cy="15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5" name="Rectangle 28"/>
            <p:cNvSpPr>
              <a:spLocks noChangeArrowheads="1"/>
            </p:cNvSpPr>
            <p:nvPr/>
          </p:nvSpPr>
          <p:spPr bwMode="auto">
            <a:xfrm>
              <a:off x="3111409" y="1429480"/>
              <a:ext cx="49213" cy="53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6" name="Rectangle 29"/>
            <p:cNvSpPr>
              <a:spLocks noChangeArrowheads="1"/>
            </p:cNvSpPr>
            <p:nvPr/>
          </p:nvSpPr>
          <p:spPr bwMode="auto">
            <a:xfrm>
              <a:off x="3111409" y="1365980"/>
              <a:ext cx="49213"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7" name="Rectangle 30"/>
            <p:cNvSpPr>
              <a:spLocks noChangeArrowheads="1"/>
            </p:cNvSpPr>
            <p:nvPr/>
          </p:nvSpPr>
          <p:spPr bwMode="auto">
            <a:xfrm>
              <a:off x="3111409" y="1300892"/>
              <a:ext cx="49213" cy="53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8" name="Freeform 31"/>
            <p:cNvSpPr>
              <a:spLocks noEditPoints="1"/>
            </p:cNvSpPr>
            <p:nvPr/>
          </p:nvSpPr>
          <p:spPr bwMode="auto">
            <a:xfrm>
              <a:off x="3066959" y="1210404"/>
              <a:ext cx="22225" cy="63500"/>
            </a:xfrm>
            <a:custGeom>
              <a:avLst/>
              <a:gdLst>
                <a:gd name="T0" fmla="*/ 6 w 6"/>
                <a:gd name="T1" fmla="*/ 0 h 17"/>
                <a:gd name="T2" fmla="*/ 0 w 6"/>
                <a:gd name="T3" fmla="*/ 0 h 17"/>
                <a:gd name="T4" fmla="*/ 0 w 6"/>
                <a:gd name="T5" fmla="*/ 17 h 17"/>
                <a:gd name="T6" fmla="*/ 6 w 6"/>
                <a:gd name="T7" fmla="*/ 17 h 17"/>
                <a:gd name="T8" fmla="*/ 6 w 6"/>
                <a:gd name="T9" fmla="*/ 0 h 17"/>
                <a:gd name="T10" fmla="*/ 3 w 6"/>
                <a:gd name="T11" fmla="*/ 7 h 17"/>
                <a:gd name="T12" fmla="*/ 1 w 6"/>
                <a:gd name="T13" fmla="*/ 5 h 17"/>
                <a:gd name="T14" fmla="*/ 3 w 6"/>
                <a:gd name="T15" fmla="*/ 3 h 17"/>
                <a:gd name="T16" fmla="*/ 5 w 6"/>
                <a:gd name="T17" fmla="*/ 5 h 17"/>
                <a:gd name="T18" fmla="*/ 3 w 6"/>
                <a:gd name="T1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7">
                  <a:moveTo>
                    <a:pt x="6" y="0"/>
                  </a:moveTo>
                  <a:cubicBezTo>
                    <a:pt x="0" y="0"/>
                    <a:pt x="0" y="0"/>
                    <a:pt x="0" y="0"/>
                  </a:cubicBezTo>
                  <a:cubicBezTo>
                    <a:pt x="0" y="17"/>
                    <a:pt x="0" y="17"/>
                    <a:pt x="0" y="17"/>
                  </a:cubicBezTo>
                  <a:cubicBezTo>
                    <a:pt x="6" y="17"/>
                    <a:pt x="6" y="17"/>
                    <a:pt x="6" y="17"/>
                  </a:cubicBezTo>
                  <a:lnTo>
                    <a:pt x="6" y="0"/>
                  </a:lnTo>
                  <a:close/>
                  <a:moveTo>
                    <a:pt x="3" y="7"/>
                  </a:moveTo>
                  <a:cubicBezTo>
                    <a:pt x="2" y="7"/>
                    <a:pt x="1" y="6"/>
                    <a:pt x="1" y="5"/>
                  </a:cubicBezTo>
                  <a:cubicBezTo>
                    <a:pt x="1" y="4"/>
                    <a:pt x="2" y="3"/>
                    <a:pt x="3" y="3"/>
                  </a:cubicBezTo>
                  <a:cubicBezTo>
                    <a:pt x="4" y="3"/>
                    <a:pt x="5" y="4"/>
                    <a:pt x="5" y="5"/>
                  </a:cubicBezTo>
                  <a:cubicBezTo>
                    <a:pt x="5" y="6"/>
                    <a:pt x="4" y="7"/>
                    <a:pt x="3"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99" name="Rectangle 32"/>
            <p:cNvSpPr>
              <a:spLocks noChangeArrowheads="1"/>
            </p:cNvSpPr>
            <p:nvPr/>
          </p:nvSpPr>
          <p:spPr bwMode="auto">
            <a:xfrm>
              <a:off x="3036797" y="1429480"/>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00" name="Rectangle 33"/>
            <p:cNvSpPr>
              <a:spLocks noChangeArrowheads="1"/>
            </p:cNvSpPr>
            <p:nvPr/>
          </p:nvSpPr>
          <p:spPr bwMode="auto">
            <a:xfrm>
              <a:off x="3036797" y="1365980"/>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01" name="Rectangle 34"/>
            <p:cNvSpPr>
              <a:spLocks noChangeArrowheads="1"/>
            </p:cNvSpPr>
            <p:nvPr/>
          </p:nvSpPr>
          <p:spPr bwMode="auto">
            <a:xfrm>
              <a:off x="3036797" y="1300892"/>
              <a:ext cx="52388" cy="492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402" name="Freeform 43"/>
          <p:cNvSpPr>
            <a:spLocks/>
          </p:cNvSpPr>
          <p:nvPr userDrawn="1"/>
        </p:nvSpPr>
        <p:spPr bwMode="auto">
          <a:xfrm>
            <a:off x="5164349" y="3398240"/>
            <a:ext cx="253310" cy="278973"/>
          </a:xfrm>
          <a:custGeom>
            <a:avLst/>
            <a:gdLst>
              <a:gd name="T0" fmla="*/ 50 w 159"/>
              <a:gd name="T1" fmla="*/ 146 h 179"/>
              <a:gd name="T2" fmla="*/ 57 w 159"/>
              <a:gd name="T3" fmla="*/ 139 h 179"/>
              <a:gd name="T4" fmla="*/ 59 w 159"/>
              <a:gd name="T5" fmla="*/ 139 h 179"/>
              <a:gd name="T6" fmla="*/ 78 w 159"/>
              <a:gd name="T7" fmla="*/ 127 h 179"/>
              <a:gd name="T8" fmla="*/ 97 w 159"/>
              <a:gd name="T9" fmla="*/ 139 h 179"/>
              <a:gd name="T10" fmla="*/ 99 w 159"/>
              <a:gd name="T11" fmla="*/ 139 h 179"/>
              <a:gd name="T12" fmla="*/ 106 w 159"/>
              <a:gd name="T13" fmla="*/ 146 h 179"/>
              <a:gd name="T14" fmla="*/ 159 w 159"/>
              <a:gd name="T15" fmla="*/ 179 h 179"/>
              <a:gd name="T16" fmla="*/ 78 w 159"/>
              <a:gd name="T17" fmla="*/ 0 h 179"/>
              <a:gd name="T18" fmla="*/ 0 w 159"/>
              <a:gd name="T19" fmla="*/ 179 h 179"/>
              <a:gd name="T20" fmla="*/ 50 w 159"/>
              <a:gd name="T21" fmla="*/ 14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 h="179">
                <a:moveTo>
                  <a:pt x="50" y="146"/>
                </a:moveTo>
                <a:lnTo>
                  <a:pt x="57" y="139"/>
                </a:lnTo>
                <a:lnTo>
                  <a:pt x="59" y="139"/>
                </a:lnTo>
                <a:lnTo>
                  <a:pt x="78" y="127"/>
                </a:lnTo>
                <a:lnTo>
                  <a:pt x="97" y="139"/>
                </a:lnTo>
                <a:lnTo>
                  <a:pt x="99" y="139"/>
                </a:lnTo>
                <a:lnTo>
                  <a:pt x="106" y="146"/>
                </a:lnTo>
                <a:lnTo>
                  <a:pt x="159" y="179"/>
                </a:lnTo>
                <a:lnTo>
                  <a:pt x="78" y="0"/>
                </a:lnTo>
                <a:lnTo>
                  <a:pt x="0" y="179"/>
                </a:lnTo>
                <a:lnTo>
                  <a:pt x="50" y="146"/>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03" name="Group 402"/>
          <p:cNvGrpSpPr/>
          <p:nvPr userDrawn="1"/>
        </p:nvGrpSpPr>
        <p:grpSpPr>
          <a:xfrm>
            <a:off x="4561663" y="842598"/>
            <a:ext cx="371257" cy="331097"/>
            <a:chOff x="6411828" y="1292954"/>
            <a:chExt cx="395288" cy="360363"/>
          </a:xfrm>
          <a:solidFill>
            <a:schemeClr val="tx2"/>
          </a:solidFill>
        </p:grpSpPr>
        <p:sp>
          <p:nvSpPr>
            <p:cNvPr id="404" name="Freeform 44"/>
            <p:cNvSpPr>
              <a:spLocks/>
            </p:cNvSpPr>
            <p:nvPr/>
          </p:nvSpPr>
          <p:spPr bwMode="auto">
            <a:xfrm>
              <a:off x="6411828" y="1497742"/>
              <a:ext cx="395288" cy="155575"/>
            </a:xfrm>
            <a:custGeom>
              <a:avLst/>
              <a:gdLst>
                <a:gd name="T0" fmla="*/ 67 w 105"/>
                <a:gd name="T1" fmla="*/ 0 h 41"/>
                <a:gd name="T2" fmla="*/ 53 w 105"/>
                <a:gd name="T3" fmla="*/ 25 h 41"/>
                <a:gd name="T4" fmla="*/ 38 w 105"/>
                <a:gd name="T5" fmla="*/ 0 h 41"/>
                <a:gd name="T6" fmla="*/ 0 w 105"/>
                <a:gd name="T7" fmla="*/ 22 h 41"/>
                <a:gd name="T8" fmla="*/ 49 w 105"/>
                <a:gd name="T9" fmla="*/ 41 h 41"/>
                <a:gd name="T10" fmla="*/ 56 w 105"/>
                <a:gd name="T11" fmla="*/ 41 h 41"/>
                <a:gd name="T12" fmla="*/ 105 w 105"/>
                <a:gd name="T13" fmla="*/ 22 h 41"/>
                <a:gd name="T14" fmla="*/ 67 w 105"/>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41">
                  <a:moveTo>
                    <a:pt x="67" y="0"/>
                  </a:moveTo>
                  <a:cubicBezTo>
                    <a:pt x="53" y="25"/>
                    <a:pt x="53" y="25"/>
                    <a:pt x="53" y="25"/>
                  </a:cubicBezTo>
                  <a:cubicBezTo>
                    <a:pt x="38" y="0"/>
                    <a:pt x="38" y="0"/>
                    <a:pt x="38" y="0"/>
                  </a:cubicBezTo>
                  <a:cubicBezTo>
                    <a:pt x="25" y="2"/>
                    <a:pt x="3" y="7"/>
                    <a:pt x="0" y="22"/>
                  </a:cubicBezTo>
                  <a:cubicBezTo>
                    <a:pt x="0" y="22"/>
                    <a:pt x="4" y="41"/>
                    <a:pt x="49" y="41"/>
                  </a:cubicBezTo>
                  <a:cubicBezTo>
                    <a:pt x="56" y="41"/>
                    <a:pt x="56" y="41"/>
                    <a:pt x="56" y="41"/>
                  </a:cubicBezTo>
                  <a:cubicBezTo>
                    <a:pt x="101" y="41"/>
                    <a:pt x="105" y="22"/>
                    <a:pt x="105" y="22"/>
                  </a:cubicBezTo>
                  <a:cubicBezTo>
                    <a:pt x="102" y="7"/>
                    <a:pt x="80" y="2"/>
                    <a:pt x="6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05" name="Freeform 45"/>
            <p:cNvSpPr>
              <a:spLocks/>
            </p:cNvSpPr>
            <p:nvPr/>
          </p:nvSpPr>
          <p:spPr bwMode="auto">
            <a:xfrm>
              <a:off x="6697578" y="1338992"/>
              <a:ext cx="22225" cy="106363"/>
            </a:xfrm>
            <a:custGeom>
              <a:avLst/>
              <a:gdLst>
                <a:gd name="T0" fmla="*/ 14 w 14"/>
                <a:gd name="T1" fmla="*/ 14 h 67"/>
                <a:gd name="T2" fmla="*/ 5 w 14"/>
                <a:gd name="T3" fmla="*/ 0 h 67"/>
                <a:gd name="T4" fmla="*/ 5 w 14"/>
                <a:gd name="T5" fmla="*/ 50 h 67"/>
                <a:gd name="T6" fmla="*/ 0 w 14"/>
                <a:gd name="T7" fmla="*/ 53 h 67"/>
                <a:gd name="T8" fmla="*/ 0 w 14"/>
                <a:gd name="T9" fmla="*/ 67 h 67"/>
                <a:gd name="T10" fmla="*/ 14 w 14"/>
                <a:gd name="T11" fmla="*/ 55 h 67"/>
                <a:gd name="T12" fmla="*/ 14 w 14"/>
                <a:gd name="T13" fmla="*/ 14 h 67"/>
              </a:gdLst>
              <a:ahLst/>
              <a:cxnLst>
                <a:cxn ang="0">
                  <a:pos x="T0" y="T1"/>
                </a:cxn>
                <a:cxn ang="0">
                  <a:pos x="T2" y="T3"/>
                </a:cxn>
                <a:cxn ang="0">
                  <a:pos x="T4" y="T5"/>
                </a:cxn>
                <a:cxn ang="0">
                  <a:pos x="T6" y="T7"/>
                </a:cxn>
                <a:cxn ang="0">
                  <a:pos x="T8" y="T9"/>
                </a:cxn>
                <a:cxn ang="0">
                  <a:pos x="T10" y="T11"/>
                </a:cxn>
                <a:cxn ang="0">
                  <a:pos x="T12" y="T13"/>
                </a:cxn>
              </a:cxnLst>
              <a:rect l="0" t="0" r="r" b="b"/>
              <a:pathLst>
                <a:path w="14" h="67">
                  <a:moveTo>
                    <a:pt x="14" y="14"/>
                  </a:moveTo>
                  <a:lnTo>
                    <a:pt x="5" y="0"/>
                  </a:lnTo>
                  <a:lnTo>
                    <a:pt x="5" y="50"/>
                  </a:lnTo>
                  <a:lnTo>
                    <a:pt x="0" y="53"/>
                  </a:lnTo>
                  <a:lnTo>
                    <a:pt x="0" y="67"/>
                  </a:lnTo>
                  <a:lnTo>
                    <a:pt x="14" y="55"/>
                  </a:lnTo>
                  <a:lnTo>
                    <a:pt x="14" y="1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06" name="Freeform 46"/>
            <p:cNvSpPr>
              <a:spLocks/>
            </p:cNvSpPr>
            <p:nvPr/>
          </p:nvSpPr>
          <p:spPr bwMode="auto">
            <a:xfrm>
              <a:off x="6529303" y="1292954"/>
              <a:ext cx="160338" cy="204788"/>
            </a:xfrm>
            <a:custGeom>
              <a:avLst/>
              <a:gdLst>
                <a:gd name="T0" fmla="*/ 22 w 43"/>
                <a:gd name="T1" fmla="*/ 54 h 54"/>
                <a:gd name="T2" fmla="*/ 40 w 43"/>
                <a:gd name="T3" fmla="*/ 41 h 54"/>
                <a:gd name="T4" fmla="*/ 32 w 43"/>
                <a:gd name="T5" fmla="*/ 43 h 54"/>
                <a:gd name="T6" fmla="*/ 25 w 43"/>
                <a:gd name="T7" fmla="*/ 48 h 54"/>
                <a:gd name="T8" fmla="*/ 18 w 43"/>
                <a:gd name="T9" fmla="*/ 41 h 54"/>
                <a:gd name="T10" fmla="*/ 25 w 43"/>
                <a:gd name="T11" fmla="*/ 33 h 54"/>
                <a:gd name="T12" fmla="*/ 32 w 43"/>
                <a:gd name="T13" fmla="*/ 39 h 54"/>
                <a:gd name="T14" fmla="*/ 41 w 43"/>
                <a:gd name="T15" fmla="*/ 36 h 54"/>
                <a:gd name="T16" fmla="*/ 43 w 43"/>
                <a:gd name="T17" fmla="*/ 27 h 54"/>
                <a:gd name="T18" fmla="*/ 22 w 43"/>
                <a:gd name="T19" fmla="*/ 0 h 54"/>
                <a:gd name="T20" fmla="*/ 0 w 43"/>
                <a:gd name="T21" fmla="*/ 27 h 54"/>
                <a:gd name="T22" fmla="*/ 22 w 43"/>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54">
                  <a:moveTo>
                    <a:pt x="22" y="54"/>
                  </a:moveTo>
                  <a:cubicBezTo>
                    <a:pt x="28" y="54"/>
                    <a:pt x="35" y="49"/>
                    <a:pt x="40" y="41"/>
                  </a:cubicBezTo>
                  <a:cubicBezTo>
                    <a:pt x="32" y="43"/>
                    <a:pt x="32" y="43"/>
                    <a:pt x="32" y="43"/>
                  </a:cubicBezTo>
                  <a:cubicBezTo>
                    <a:pt x="31" y="46"/>
                    <a:pt x="28" y="48"/>
                    <a:pt x="25" y="48"/>
                  </a:cubicBezTo>
                  <a:cubicBezTo>
                    <a:pt x="21" y="48"/>
                    <a:pt x="18" y="45"/>
                    <a:pt x="18" y="41"/>
                  </a:cubicBezTo>
                  <a:cubicBezTo>
                    <a:pt x="18" y="37"/>
                    <a:pt x="21" y="33"/>
                    <a:pt x="25" y="33"/>
                  </a:cubicBezTo>
                  <a:cubicBezTo>
                    <a:pt x="29" y="33"/>
                    <a:pt x="32" y="36"/>
                    <a:pt x="32" y="39"/>
                  </a:cubicBezTo>
                  <a:cubicBezTo>
                    <a:pt x="41" y="36"/>
                    <a:pt x="41" y="36"/>
                    <a:pt x="41" y="36"/>
                  </a:cubicBezTo>
                  <a:cubicBezTo>
                    <a:pt x="42" y="33"/>
                    <a:pt x="43" y="30"/>
                    <a:pt x="43" y="27"/>
                  </a:cubicBezTo>
                  <a:cubicBezTo>
                    <a:pt x="43" y="12"/>
                    <a:pt x="37" y="0"/>
                    <a:pt x="22" y="0"/>
                  </a:cubicBezTo>
                  <a:cubicBezTo>
                    <a:pt x="6" y="0"/>
                    <a:pt x="0" y="12"/>
                    <a:pt x="0" y="27"/>
                  </a:cubicBezTo>
                  <a:cubicBezTo>
                    <a:pt x="0" y="42"/>
                    <a:pt x="12" y="54"/>
                    <a:pt x="22"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407" name="Freeform 52"/>
          <p:cNvSpPr>
            <a:spLocks noEditPoints="1"/>
          </p:cNvSpPr>
          <p:nvPr userDrawn="1"/>
        </p:nvSpPr>
        <p:spPr bwMode="auto">
          <a:xfrm>
            <a:off x="2927040" y="1913162"/>
            <a:ext cx="298373" cy="283998"/>
          </a:xfrm>
          <a:custGeom>
            <a:avLst/>
            <a:gdLst>
              <a:gd name="T0" fmla="*/ 71 w 78"/>
              <a:gd name="T1" fmla="*/ 0 h 75"/>
              <a:gd name="T2" fmla="*/ 7 w 78"/>
              <a:gd name="T3" fmla="*/ 0 h 75"/>
              <a:gd name="T4" fmla="*/ 0 w 78"/>
              <a:gd name="T5" fmla="*/ 7 h 75"/>
              <a:gd name="T6" fmla="*/ 0 w 78"/>
              <a:gd name="T7" fmla="*/ 46 h 75"/>
              <a:gd name="T8" fmla="*/ 7 w 78"/>
              <a:gd name="T9" fmla="*/ 53 h 75"/>
              <a:gd name="T10" fmla="*/ 43 w 78"/>
              <a:gd name="T11" fmla="*/ 53 h 75"/>
              <a:gd name="T12" fmla="*/ 66 w 78"/>
              <a:gd name="T13" fmla="*/ 75 h 75"/>
              <a:gd name="T14" fmla="*/ 66 w 78"/>
              <a:gd name="T15" fmla="*/ 75 h 75"/>
              <a:gd name="T16" fmla="*/ 66 w 78"/>
              <a:gd name="T17" fmla="*/ 53 h 75"/>
              <a:gd name="T18" fmla="*/ 71 w 78"/>
              <a:gd name="T19" fmla="*/ 53 h 75"/>
              <a:gd name="T20" fmla="*/ 78 w 78"/>
              <a:gd name="T21" fmla="*/ 46 h 75"/>
              <a:gd name="T22" fmla="*/ 78 w 78"/>
              <a:gd name="T23" fmla="*/ 7 h 75"/>
              <a:gd name="T24" fmla="*/ 71 w 78"/>
              <a:gd name="T25" fmla="*/ 0 h 75"/>
              <a:gd name="T26" fmla="*/ 20 w 78"/>
              <a:gd name="T27" fmla="*/ 32 h 75"/>
              <a:gd name="T28" fmla="*/ 15 w 78"/>
              <a:gd name="T29" fmla="*/ 27 h 75"/>
              <a:gd name="T30" fmla="*/ 20 w 78"/>
              <a:gd name="T31" fmla="*/ 21 h 75"/>
              <a:gd name="T32" fmla="*/ 26 w 78"/>
              <a:gd name="T33" fmla="*/ 27 h 75"/>
              <a:gd name="T34" fmla="*/ 20 w 78"/>
              <a:gd name="T35" fmla="*/ 32 h 75"/>
              <a:gd name="T36" fmla="*/ 39 w 78"/>
              <a:gd name="T37" fmla="*/ 32 h 75"/>
              <a:gd name="T38" fmla="*/ 34 w 78"/>
              <a:gd name="T39" fmla="*/ 27 h 75"/>
              <a:gd name="T40" fmla="*/ 39 w 78"/>
              <a:gd name="T41" fmla="*/ 21 h 75"/>
              <a:gd name="T42" fmla="*/ 45 w 78"/>
              <a:gd name="T43" fmla="*/ 27 h 75"/>
              <a:gd name="T44" fmla="*/ 39 w 78"/>
              <a:gd name="T45" fmla="*/ 32 h 75"/>
              <a:gd name="T46" fmla="*/ 59 w 78"/>
              <a:gd name="T47" fmla="*/ 32 h 75"/>
              <a:gd name="T48" fmla="*/ 53 w 78"/>
              <a:gd name="T49" fmla="*/ 27 h 75"/>
              <a:gd name="T50" fmla="*/ 59 w 78"/>
              <a:gd name="T51" fmla="*/ 21 h 75"/>
              <a:gd name="T52" fmla="*/ 64 w 78"/>
              <a:gd name="T53" fmla="*/ 27 h 75"/>
              <a:gd name="T54" fmla="*/ 59 w 78"/>
              <a:gd name="T55"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5">
                <a:moveTo>
                  <a:pt x="71" y="0"/>
                </a:moveTo>
                <a:cubicBezTo>
                  <a:pt x="7" y="0"/>
                  <a:pt x="7" y="0"/>
                  <a:pt x="7" y="0"/>
                </a:cubicBezTo>
                <a:cubicBezTo>
                  <a:pt x="3" y="0"/>
                  <a:pt x="0" y="3"/>
                  <a:pt x="0" y="7"/>
                </a:cubicBezTo>
                <a:cubicBezTo>
                  <a:pt x="0" y="46"/>
                  <a:pt x="0" y="46"/>
                  <a:pt x="0" y="46"/>
                </a:cubicBezTo>
                <a:cubicBezTo>
                  <a:pt x="0" y="50"/>
                  <a:pt x="3" y="53"/>
                  <a:pt x="7" y="53"/>
                </a:cubicBezTo>
                <a:cubicBezTo>
                  <a:pt x="43" y="53"/>
                  <a:pt x="43" y="53"/>
                  <a:pt x="43" y="53"/>
                </a:cubicBezTo>
                <a:cubicBezTo>
                  <a:pt x="66" y="75"/>
                  <a:pt x="66" y="75"/>
                  <a:pt x="66" y="75"/>
                </a:cubicBezTo>
                <a:cubicBezTo>
                  <a:pt x="66" y="75"/>
                  <a:pt x="66" y="75"/>
                  <a:pt x="66" y="75"/>
                </a:cubicBezTo>
                <a:cubicBezTo>
                  <a:pt x="66" y="53"/>
                  <a:pt x="66" y="53"/>
                  <a:pt x="66" y="53"/>
                </a:cubicBezTo>
                <a:cubicBezTo>
                  <a:pt x="71" y="53"/>
                  <a:pt x="71" y="53"/>
                  <a:pt x="71" y="53"/>
                </a:cubicBezTo>
                <a:cubicBezTo>
                  <a:pt x="75" y="53"/>
                  <a:pt x="78" y="50"/>
                  <a:pt x="78" y="46"/>
                </a:cubicBezTo>
                <a:cubicBezTo>
                  <a:pt x="78" y="7"/>
                  <a:pt x="78" y="7"/>
                  <a:pt x="78" y="7"/>
                </a:cubicBezTo>
                <a:cubicBezTo>
                  <a:pt x="78" y="3"/>
                  <a:pt x="75" y="0"/>
                  <a:pt x="71" y="0"/>
                </a:cubicBezTo>
                <a:close/>
                <a:moveTo>
                  <a:pt x="20" y="32"/>
                </a:moveTo>
                <a:cubicBezTo>
                  <a:pt x="17" y="32"/>
                  <a:pt x="15" y="30"/>
                  <a:pt x="15" y="27"/>
                </a:cubicBezTo>
                <a:cubicBezTo>
                  <a:pt x="15" y="24"/>
                  <a:pt x="17" y="21"/>
                  <a:pt x="20" y="21"/>
                </a:cubicBezTo>
                <a:cubicBezTo>
                  <a:pt x="23" y="21"/>
                  <a:pt x="26" y="24"/>
                  <a:pt x="26" y="27"/>
                </a:cubicBezTo>
                <a:cubicBezTo>
                  <a:pt x="26" y="30"/>
                  <a:pt x="23" y="32"/>
                  <a:pt x="20" y="32"/>
                </a:cubicBezTo>
                <a:close/>
                <a:moveTo>
                  <a:pt x="39" y="32"/>
                </a:moveTo>
                <a:cubicBezTo>
                  <a:pt x="36" y="32"/>
                  <a:pt x="34" y="30"/>
                  <a:pt x="34" y="27"/>
                </a:cubicBezTo>
                <a:cubicBezTo>
                  <a:pt x="34" y="24"/>
                  <a:pt x="36" y="21"/>
                  <a:pt x="39" y="21"/>
                </a:cubicBezTo>
                <a:cubicBezTo>
                  <a:pt x="42" y="21"/>
                  <a:pt x="45" y="24"/>
                  <a:pt x="45" y="27"/>
                </a:cubicBezTo>
                <a:cubicBezTo>
                  <a:pt x="45" y="30"/>
                  <a:pt x="42" y="32"/>
                  <a:pt x="39" y="32"/>
                </a:cubicBezTo>
                <a:close/>
                <a:moveTo>
                  <a:pt x="59" y="32"/>
                </a:moveTo>
                <a:cubicBezTo>
                  <a:pt x="56" y="32"/>
                  <a:pt x="53" y="30"/>
                  <a:pt x="53" y="27"/>
                </a:cubicBezTo>
                <a:cubicBezTo>
                  <a:pt x="53" y="24"/>
                  <a:pt x="56" y="21"/>
                  <a:pt x="59" y="21"/>
                </a:cubicBezTo>
                <a:cubicBezTo>
                  <a:pt x="62" y="21"/>
                  <a:pt x="64" y="24"/>
                  <a:pt x="64" y="27"/>
                </a:cubicBezTo>
                <a:cubicBezTo>
                  <a:pt x="64" y="30"/>
                  <a:pt x="62" y="32"/>
                  <a:pt x="59" y="32"/>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08" name="Group 407"/>
          <p:cNvGrpSpPr/>
          <p:nvPr userDrawn="1"/>
        </p:nvGrpSpPr>
        <p:grpSpPr>
          <a:xfrm>
            <a:off x="2262672" y="3498810"/>
            <a:ext cx="360554" cy="281240"/>
            <a:chOff x="6472153" y="762728"/>
            <a:chExt cx="360363" cy="287338"/>
          </a:xfrm>
          <a:solidFill>
            <a:schemeClr val="tx2"/>
          </a:solidFill>
        </p:grpSpPr>
        <p:sp>
          <p:nvSpPr>
            <p:cNvPr id="409" name="Freeform 53"/>
            <p:cNvSpPr>
              <a:spLocks/>
            </p:cNvSpPr>
            <p:nvPr/>
          </p:nvSpPr>
          <p:spPr bwMode="auto">
            <a:xfrm>
              <a:off x="6472153" y="823053"/>
              <a:ext cx="360363" cy="227013"/>
            </a:xfrm>
            <a:custGeom>
              <a:avLst/>
              <a:gdLst>
                <a:gd name="T0" fmla="*/ 78 w 96"/>
                <a:gd name="T1" fmla="*/ 16 h 60"/>
                <a:gd name="T2" fmla="*/ 52 w 96"/>
                <a:gd name="T3" fmla="*/ 0 h 60"/>
                <a:gd name="T4" fmla="*/ 27 w 96"/>
                <a:gd name="T5" fmla="*/ 25 h 60"/>
                <a:gd name="T6" fmla="*/ 20 w 96"/>
                <a:gd name="T7" fmla="*/ 25 h 60"/>
                <a:gd name="T8" fmla="*/ 0 w 96"/>
                <a:gd name="T9" fmla="*/ 44 h 60"/>
                <a:gd name="T10" fmla="*/ 14 w 96"/>
                <a:gd name="T11" fmla="*/ 60 h 60"/>
                <a:gd name="T12" fmla="*/ 52 w 96"/>
                <a:gd name="T13" fmla="*/ 60 h 60"/>
                <a:gd name="T14" fmla="*/ 75 w 96"/>
                <a:gd name="T15" fmla="*/ 60 h 60"/>
                <a:gd name="T16" fmla="*/ 94 w 96"/>
                <a:gd name="T17" fmla="*/ 38 h 60"/>
                <a:gd name="T18" fmla="*/ 78 w 96"/>
                <a:gd name="T19"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60">
                  <a:moveTo>
                    <a:pt x="78" y="16"/>
                  </a:moveTo>
                  <a:cubicBezTo>
                    <a:pt x="78" y="16"/>
                    <a:pt x="76" y="0"/>
                    <a:pt x="52" y="0"/>
                  </a:cubicBezTo>
                  <a:cubicBezTo>
                    <a:pt x="32" y="0"/>
                    <a:pt x="27" y="25"/>
                    <a:pt x="27" y="25"/>
                  </a:cubicBezTo>
                  <a:cubicBezTo>
                    <a:pt x="27" y="25"/>
                    <a:pt x="27" y="25"/>
                    <a:pt x="20" y="25"/>
                  </a:cubicBezTo>
                  <a:cubicBezTo>
                    <a:pt x="13" y="25"/>
                    <a:pt x="0" y="29"/>
                    <a:pt x="0" y="44"/>
                  </a:cubicBezTo>
                  <a:cubicBezTo>
                    <a:pt x="0" y="58"/>
                    <a:pt x="14" y="60"/>
                    <a:pt x="14" y="60"/>
                  </a:cubicBezTo>
                  <a:cubicBezTo>
                    <a:pt x="52" y="60"/>
                    <a:pt x="52" y="60"/>
                    <a:pt x="52" y="60"/>
                  </a:cubicBezTo>
                  <a:cubicBezTo>
                    <a:pt x="75" y="60"/>
                    <a:pt x="75" y="60"/>
                    <a:pt x="75" y="60"/>
                  </a:cubicBezTo>
                  <a:cubicBezTo>
                    <a:pt x="75" y="60"/>
                    <a:pt x="94" y="59"/>
                    <a:pt x="94" y="38"/>
                  </a:cubicBezTo>
                  <a:cubicBezTo>
                    <a:pt x="94" y="38"/>
                    <a:pt x="96" y="18"/>
                    <a:pt x="78"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0" name="Freeform 54"/>
            <p:cNvSpPr>
              <a:spLocks/>
            </p:cNvSpPr>
            <p:nvPr/>
          </p:nvSpPr>
          <p:spPr bwMode="auto">
            <a:xfrm>
              <a:off x="6505490" y="762728"/>
              <a:ext cx="95250" cy="90488"/>
            </a:xfrm>
            <a:custGeom>
              <a:avLst/>
              <a:gdLst>
                <a:gd name="T0" fmla="*/ 25 w 25"/>
                <a:gd name="T1" fmla="*/ 5 h 24"/>
                <a:gd name="T2" fmla="*/ 25 w 25"/>
                <a:gd name="T3" fmla="*/ 1 h 24"/>
                <a:gd name="T4" fmla="*/ 0 w 25"/>
                <a:gd name="T5" fmla="*/ 24 h 24"/>
                <a:gd name="T6" fmla="*/ 4 w 25"/>
                <a:gd name="T7" fmla="*/ 24 h 24"/>
                <a:gd name="T8" fmla="*/ 25 w 25"/>
                <a:gd name="T9" fmla="*/ 5 h 24"/>
              </a:gdLst>
              <a:ahLst/>
              <a:cxnLst>
                <a:cxn ang="0">
                  <a:pos x="T0" y="T1"/>
                </a:cxn>
                <a:cxn ang="0">
                  <a:pos x="T2" y="T3"/>
                </a:cxn>
                <a:cxn ang="0">
                  <a:pos x="T4" y="T5"/>
                </a:cxn>
                <a:cxn ang="0">
                  <a:pos x="T6" y="T7"/>
                </a:cxn>
                <a:cxn ang="0">
                  <a:pos x="T8" y="T9"/>
                </a:cxn>
              </a:cxnLst>
              <a:rect l="0" t="0" r="r" b="b"/>
              <a:pathLst>
                <a:path w="25" h="24">
                  <a:moveTo>
                    <a:pt x="25" y="5"/>
                  </a:moveTo>
                  <a:cubicBezTo>
                    <a:pt x="25" y="1"/>
                    <a:pt x="25" y="1"/>
                    <a:pt x="25" y="1"/>
                  </a:cubicBezTo>
                  <a:cubicBezTo>
                    <a:pt x="12" y="0"/>
                    <a:pt x="1" y="11"/>
                    <a:pt x="0" y="24"/>
                  </a:cubicBezTo>
                  <a:cubicBezTo>
                    <a:pt x="4" y="24"/>
                    <a:pt x="4" y="24"/>
                    <a:pt x="4" y="24"/>
                  </a:cubicBezTo>
                  <a:cubicBezTo>
                    <a:pt x="5" y="13"/>
                    <a:pt x="14" y="4"/>
                    <a:pt x="25"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1" name="Freeform 55"/>
            <p:cNvSpPr>
              <a:spLocks/>
            </p:cNvSpPr>
            <p:nvPr/>
          </p:nvSpPr>
          <p:spPr bwMode="auto">
            <a:xfrm>
              <a:off x="6540416" y="796065"/>
              <a:ext cx="60325" cy="61913"/>
            </a:xfrm>
            <a:custGeom>
              <a:avLst/>
              <a:gdLst>
                <a:gd name="T0" fmla="*/ 16 w 16"/>
                <a:gd name="T1" fmla="*/ 0 h 16"/>
                <a:gd name="T2" fmla="*/ 16 w 16"/>
                <a:gd name="T3" fmla="*/ 0 h 16"/>
                <a:gd name="T4" fmla="*/ 0 w 16"/>
                <a:gd name="T5" fmla="*/ 16 h 16"/>
                <a:gd name="T6" fmla="*/ 0 w 16"/>
                <a:gd name="T7" fmla="*/ 16 h 16"/>
                <a:gd name="T8" fmla="*/ 3 w 16"/>
                <a:gd name="T9" fmla="*/ 16 h 16"/>
                <a:gd name="T10" fmla="*/ 3 w 16"/>
                <a:gd name="T11" fmla="*/ 16 h 16"/>
                <a:gd name="T12" fmla="*/ 16 w 16"/>
                <a:gd name="T13" fmla="*/ 4 h 16"/>
                <a:gd name="T14" fmla="*/ 16 w 16"/>
                <a:gd name="T15" fmla="*/ 4 h 16"/>
                <a:gd name="T16" fmla="*/ 16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6" y="0"/>
                  </a:moveTo>
                  <a:cubicBezTo>
                    <a:pt x="16" y="0"/>
                    <a:pt x="16" y="0"/>
                    <a:pt x="16" y="0"/>
                  </a:cubicBezTo>
                  <a:cubicBezTo>
                    <a:pt x="7" y="0"/>
                    <a:pt x="0" y="7"/>
                    <a:pt x="0" y="16"/>
                  </a:cubicBezTo>
                  <a:cubicBezTo>
                    <a:pt x="0" y="16"/>
                    <a:pt x="0" y="16"/>
                    <a:pt x="0" y="16"/>
                  </a:cubicBezTo>
                  <a:cubicBezTo>
                    <a:pt x="3" y="16"/>
                    <a:pt x="3" y="16"/>
                    <a:pt x="3" y="16"/>
                  </a:cubicBezTo>
                  <a:cubicBezTo>
                    <a:pt x="3" y="16"/>
                    <a:pt x="3" y="16"/>
                    <a:pt x="3" y="16"/>
                  </a:cubicBezTo>
                  <a:cubicBezTo>
                    <a:pt x="3" y="9"/>
                    <a:pt x="9" y="4"/>
                    <a:pt x="16" y="4"/>
                  </a:cubicBezTo>
                  <a:cubicBezTo>
                    <a:pt x="16" y="4"/>
                    <a:pt x="16" y="4"/>
                    <a:pt x="16" y="4"/>
                  </a:cubicBezTo>
                  <a:lnTo>
                    <a:pt x="1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2" name="Freeform 56"/>
            <p:cNvSpPr>
              <a:spLocks/>
            </p:cNvSpPr>
            <p:nvPr/>
          </p:nvSpPr>
          <p:spPr bwMode="auto">
            <a:xfrm>
              <a:off x="6565816" y="823053"/>
              <a:ext cx="34925" cy="34925"/>
            </a:xfrm>
            <a:custGeom>
              <a:avLst/>
              <a:gdLst>
                <a:gd name="T0" fmla="*/ 9 w 9"/>
                <a:gd name="T1" fmla="*/ 3 h 9"/>
                <a:gd name="T2" fmla="*/ 9 w 9"/>
                <a:gd name="T3" fmla="*/ 3 h 9"/>
                <a:gd name="T4" fmla="*/ 9 w 9"/>
                <a:gd name="T5" fmla="*/ 0 h 9"/>
                <a:gd name="T6" fmla="*/ 9 w 9"/>
                <a:gd name="T7" fmla="*/ 0 h 9"/>
                <a:gd name="T8" fmla="*/ 0 w 9"/>
                <a:gd name="T9" fmla="*/ 9 h 9"/>
                <a:gd name="T10" fmla="*/ 0 w 9"/>
                <a:gd name="T11" fmla="*/ 9 h 9"/>
                <a:gd name="T12" fmla="*/ 3 w 9"/>
                <a:gd name="T13" fmla="*/ 9 h 9"/>
                <a:gd name="T14" fmla="*/ 3 w 9"/>
                <a:gd name="T15" fmla="*/ 9 h 9"/>
                <a:gd name="T16" fmla="*/ 9 w 9"/>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9" y="3"/>
                  </a:moveTo>
                  <a:cubicBezTo>
                    <a:pt x="9" y="3"/>
                    <a:pt x="9" y="3"/>
                    <a:pt x="9" y="3"/>
                  </a:cubicBezTo>
                  <a:cubicBezTo>
                    <a:pt x="9" y="0"/>
                    <a:pt x="9" y="0"/>
                    <a:pt x="9" y="0"/>
                  </a:cubicBezTo>
                  <a:cubicBezTo>
                    <a:pt x="9" y="0"/>
                    <a:pt x="9" y="0"/>
                    <a:pt x="9" y="0"/>
                  </a:cubicBezTo>
                  <a:cubicBezTo>
                    <a:pt x="4" y="0"/>
                    <a:pt x="0" y="4"/>
                    <a:pt x="0" y="9"/>
                  </a:cubicBezTo>
                  <a:cubicBezTo>
                    <a:pt x="0" y="9"/>
                    <a:pt x="0" y="9"/>
                    <a:pt x="0" y="9"/>
                  </a:cubicBezTo>
                  <a:cubicBezTo>
                    <a:pt x="3" y="9"/>
                    <a:pt x="3" y="9"/>
                    <a:pt x="3" y="9"/>
                  </a:cubicBezTo>
                  <a:cubicBezTo>
                    <a:pt x="3" y="9"/>
                    <a:pt x="3" y="9"/>
                    <a:pt x="3" y="9"/>
                  </a:cubicBezTo>
                  <a:cubicBezTo>
                    <a:pt x="3" y="6"/>
                    <a:pt x="5" y="3"/>
                    <a:pt x="9"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413" name="Group 412"/>
          <p:cNvGrpSpPr/>
          <p:nvPr userDrawn="1"/>
        </p:nvGrpSpPr>
        <p:grpSpPr>
          <a:xfrm>
            <a:off x="5663327" y="2754231"/>
            <a:ext cx="371061" cy="279532"/>
            <a:chOff x="4405224" y="1205642"/>
            <a:chExt cx="434976" cy="334963"/>
          </a:xfrm>
          <a:solidFill>
            <a:schemeClr val="tx2"/>
          </a:solidFill>
        </p:grpSpPr>
        <p:sp>
          <p:nvSpPr>
            <p:cNvPr id="414" name="Freeform 66"/>
            <p:cNvSpPr>
              <a:spLocks/>
            </p:cNvSpPr>
            <p:nvPr/>
          </p:nvSpPr>
          <p:spPr bwMode="auto">
            <a:xfrm>
              <a:off x="4405224" y="1292954"/>
              <a:ext cx="434976" cy="61913"/>
            </a:xfrm>
            <a:custGeom>
              <a:avLst/>
              <a:gdLst>
                <a:gd name="T0" fmla="*/ 109 w 116"/>
                <a:gd name="T1" fmla="*/ 0 h 16"/>
                <a:gd name="T2" fmla="*/ 102 w 116"/>
                <a:gd name="T3" fmla="*/ 0 h 16"/>
                <a:gd name="T4" fmla="*/ 102 w 116"/>
                <a:gd name="T5" fmla="*/ 1 h 16"/>
                <a:gd name="T6" fmla="*/ 93 w 116"/>
                <a:gd name="T7" fmla="*/ 10 h 16"/>
                <a:gd name="T8" fmla="*/ 85 w 116"/>
                <a:gd name="T9" fmla="*/ 1 h 16"/>
                <a:gd name="T10" fmla="*/ 85 w 116"/>
                <a:gd name="T11" fmla="*/ 0 h 16"/>
                <a:gd name="T12" fmla="*/ 34 w 116"/>
                <a:gd name="T13" fmla="*/ 0 h 16"/>
                <a:gd name="T14" fmla="*/ 34 w 116"/>
                <a:gd name="T15" fmla="*/ 1 h 16"/>
                <a:gd name="T16" fmla="*/ 25 w 116"/>
                <a:gd name="T17" fmla="*/ 10 h 16"/>
                <a:gd name="T18" fmla="*/ 17 w 116"/>
                <a:gd name="T19" fmla="*/ 1 h 16"/>
                <a:gd name="T20" fmla="*/ 17 w 116"/>
                <a:gd name="T21" fmla="*/ 0 h 16"/>
                <a:gd name="T22" fmla="*/ 7 w 116"/>
                <a:gd name="T23" fmla="*/ 0 h 16"/>
                <a:gd name="T24" fmla="*/ 0 w 116"/>
                <a:gd name="T25" fmla="*/ 8 h 16"/>
                <a:gd name="T26" fmla="*/ 7 w 116"/>
                <a:gd name="T27" fmla="*/ 16 h 16"/>
                <a:gd name="T28" fmla="*/ 109 w 116"/>
                <a:gd name="T29" fmla="*/ 16 h 16"/>
                <a:gd name="T30" fmla="*/ 116 w 116"/>
                <a:gd name="T31" fmla="*/ 8 h 16"/>
                <a:gd name="T32" fmla="*/ 109 w 11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 h="16">
                  <a:moveTo>
                    <a:pt x="109" y="0"/>
                  </a:moveTo>
                  <a:cubicBezTo>
                    <a:pt x="102" y="0"/>
                    <a:pt x="102" y="0"/>
                    <a:pt x="102" y="0"/>
                  </a:cubicBezTo>
                  <a:cubicBezTo>
                    <a:pt x="102" y="1"/>
                    <a:pt x="102" y="1"/>
                    <a:pt x="102" y="1"/>
                  </a:cubicBezTo>
                  <a:cubicBezTo>
                    <a:pt x="102" y="6"/>
                    <a:pt x="98" y="10"/>
                    <a:pt x="93" y="10"/>
                  </a:cubicBezTo>
                  <a:cubicBezTo>
                    <a:pt x="89" y="10"/>
                    <a:pt x="85" y="6"/>
                    <a:pt x="85" y="1"/>
                  </a:cubicBezTo>
                  <a:cubicBezTo>
                    <a:pt x="85" y="0"/>
                    <a:pt x="85" y="0"/>
                    <a:pt x="85" y="0"/>
                  </a:cubicBezTo>
                  <a:cubicBezTo>
                    <a:pt x="34" y="0"/>
                    <a:pt x="34" y="0"/>
                    <a:pt x="34" y="0"/>
                  </a:cubicBezTo>
                  <a:cubicBezTo>
                    <a:pt x="34" y="1"/>
                    <a:pt x="34" y="1"/>
                    <a:pt x="34" y="1"/>
                  </a:cubicBezTo>
                  <a:cubicBezTo>
                    <a:pt x="34" y="6"/>
                    <a:pt x="30" y="10"/>
                    <a:pt x="25" y="10"/>
                  </a:cubicBezTo>
                  <a:cubicBezTo>
                    <a:pt x="21" y="10"/>
                    <a:pt x="17" y="6"/>
                    <a:pt x="17" y="1"/>
                  </a:cubicBezTo>
                  <a:cubicBezTo>
                    <a:pt x="17" y="0"/>
                    <a:pt x="17" y="0"/>
                    <a:pt x="17" y="0"/>
                  </a:cubicBezTo>
                  <a:cubicBezTo>
                    <a:pt x="7" y="0"/>
                    <a:pt x="7" y="0"/>
                    <a:pt x="7" y="0"/>
                  </a:cubicBezTo>
                  <a:cubicBezTo>
                    <a:pt x="3" y="0"/>
                    <a:pt x="0" y="4"/>
                    <a:pt x="0" y="8"/>
                  </a:cubicBezTo>
                  <a:cubicBezTo>
                    <a:pt x="0" y="12"/>
                    <a:pt x="3" y="16"/>
                    <a:pt x="7" y="16"/>
                  </a:cubicBezTo>
                  <a:cubicBezTo>
                    <a:pt x="109" y="16"/>
                    <a:pt x="109" y="16"/>
                    <a:pt x="109" y="16"/>
                  </a:cubicBezTo>
                  <a:cubicBezTo>
                    <a:pt x="113" y="16"/>
                    <a:pt x="116" y="12"/>
                    <a:pt x="116" y="8"/>
                  </a:cubicBezTo>
                  <a:cubicBezTo>
                    <a:pt x="116" y="4"/>
                    <a:pt x="113" y="0"/>
                    <a:pt x="10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5" name="Freeform 67"/>
            <p:cNvSpPr>
              <a:spLocks/>
            </p:cNvSpPr>
            <p:nvPr/>
          </p:nvSpPr>
          <p:spPr bwMode="auto">
            <a:xfrm>
              <a:off x="4702087" y="1205642"/>
              <a:ext cx="66675" cy="111125"/>
            </a:xfrm>
            <a:custGeom>
              <a:avLst/>
              <a:gdLst>
                <a:gd name="T0" fmla="*/ 12 w 18"/>
                <a:gd name="T1" fmla="*/ 26 h 29"/>
                <a:gd name="T2" fmla="*/ 16 w 18"/>
                <a:gd name="T3" fmla="*/ 27 h 29"/>
                <a:gd name="T4" fmla="*/ 18 w 18"/>
                <a:gd name="T5" fmla="*/ 24 h 29"/>
                <a:gd name="T6" fmla="*/ 17 w 18"/>
                <a:gd name="T7" fmla="*/ 22 h 29"/>
                <a:gd name="T8" fmla="*/ 6 w 18"/>
                <a:gd name="T9" fmla="*/ 3 h 29"/>
                <a:gd name="T10" fmla="*/ 1 w 18"/>
                <a:gd name="T11" fmla="*/ 1 h 29"/>
                <a:gd name="T12" fmla="*/ 0 w 18"/>
                <a:gd name="T13" fmla="*/ 5 h 29"/>
                <a:gd name="T14" fmla="*/ 0 w 18"/>
                <a:gd name="T15" fmla="*/ 6 h 29"/>
                <a:gd name="T16" fmla="*/ 12 w 18"/>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9">
                  <a:moveTo>
                    <a:pt x="12" y="26"/>
                  </a:moveTo>
                  <a:cubicBezTo>
                    <a:pt x="13" y="28"/>
                    <a:pt x="15" y="29"/>
                    <a:pt x="16" y="27"/>
                  </a:cubicBezTo>
                  <a:cubicBezTo>
                    <a:pt x="17" y="27"/>
                    <a:pt x="18" y="26"/>
                    <a:pt x="18" y="24"/>
                  </a:cubicBezTo>
                  <a:cubicBezTo>
                    <a:pt x="18" y="24"/>
                    <a:pt x="18" y="23"/>
                    <a:pt x="17" y="22"/>
                  </a:cubicBezTo>
                  <a:cubicBezTo>
                    <a:pt x="6" y="3"/>
                    <a:pt x="6" y="3"/>
                    <a:pt x="6" y="3"/>
                  </a:cubicBezTo>
                  <a:cubicBezTo>
                    <a:pt x="5" y="1"/>
                    <a:pt x="3" y="0"/>
                    <a:pt x="1" y="1"/>
                  </a:cubicBezTo>
                  <a:cubicBezTo>
                    <a:pt x="0" y="2"/>
                    <a:pt x="0" y="3"/>
                    <a:pt x="0" y="5"/>
                  </a:cubicBezTo>
                  <a:cubicBezTo>
                    <a:pt x="0" y="5"/>
                    <a:pt x="0" y="6"/>
                    <a:pt x="0" y="6"/>
                  </a:cubicBezTo>
                  <a:lnTo>
                    <a:pt x="12"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6" name="Freeform 68"/>
            <p:cNvSpPr>
              <a:spLocks noEditPoints="1"/>
            </p:cNvSpPr>
            <p:nvPr/>
          </p:nvSpPr>
          <p:spPr bwMode="auto">
            <a:xfrm>
              <a:off x="4430624" y="1369155"/>
              <a:ext cx="381001" cy="171450"/>
            </a:xfrm>
            <a:custGeom>
              <a:avLst/>
              <a:gdLst>
                <a:gd name="T0" fmla="*/ 48 w 101"/>
                <a:gd name="T1" fmla="*/ 0 h 45"/>
                <a:gd name="T2" fmla="*/ 0 w 101"/>
                <a:gd name="T3" fmla="*/ 0 h 45"/>
                <a:gd name="T4" fmla="*/ 11 w 101"/>
                <a:gd name="T5" fmla="*/ 45 h 45"/>
                <a:gd name="T6" fmla="*/ 35 w 101"/>
                <a:gd name="T7" fmla="*/ 45 h 45"/>
                <a:gd name="T8" fmla="*/ 67 w 101"/>
                <a:gd name="T9" fmla="*/ 45 h 45"/>
                <a:gd name="T10" fmla="*/ 91 w 101"/>
                <a:gd name="T11" fmla="*/ 45 h 45"/>
                <a:gd name="T12" fmla="*/ 101 w 101"/>
                <a:gd name="T13" fmla="*/ 0 h 45"/>
                <a:gd name="T14" fmla="*/ 54 w 101"/>
                <a:gd name="T15" fmla="*/ 0 h 45"/>
                <a:gd name="T16" fmla="*/ 48 w 101"/>
                <a:gd name="T17" fmla="*/ 0 h 45"/>
                <a:gd name="T18" fmla="*/ 39 w 101"/>
                <a:gd name="T19" fmla="*/ 35 h 45"/>
                <a:gd name="T20" fmla="*/ 36 w 101"/>
                <a:gd name="T21" fmla="*/ 38 h 45"/>
                <a:gd name="T22" fmla="*/ 34 w 101"/>
                <a:gd name="T23" fmla="*/ 37 h 45"/>
                <a:gd name="T24" fmla="*/ 33 w 101"/>
                <a:gd name="T25" fmla="*/ 35 h 45"/>
                <a:gd name="T26" fmla="*/ 33 w 101"/>
                <a:gd name="T27" fmla="*/ 10 h 45"/>
                <a:gd name="T28" fmla="*/ 36 w 101"/>
                <a:gd name="T29" fmla="*/ 7 h 45"/>
                <a:gd name="T30" fmla="*/ 38 w 101"/>
                <a:gd name="T31" fmla="*/ 8 h 45"/>
                <a:gd name="T32" fmla="*/ 39 w 101"/>
                <a:gd name="T33" fmla="*/ 10 h 45"/>
                <a:gd name="T34" fmla="*/ 39 w 101"/>
                <a:gd name="T35" fmla="*/ 35 h 45"/>
                <a:gd name="T36" fmla="*/ 53 w 101"/>
                <a:gd name="T37" fmla="*/ 35 h 45"/>
                <a:gd name="T38" fmla="*/ 51 w 101"/>
                <a:gd name="T39" fmla="*/ 38 h 45"/>
                <a:gd name="T40" fmla="*/ 49 w 101"/>
                <a:gd name="T41" fmla="*/ 37 h 45"/>
                <a:gd name="T42" fmla="*/ 48 w 101"/>
                <a:gd name="T43" fmla="*/ 35 h 45"/>
                <a:gd name="T44" fmla="*/ 48 w 101"/>
                <a:gd name="T45" fmla="*/ 10 h 45"/>
                <a:gd name="T46" fmla="*/ 51 w 101"/>
                <a:gd name="T47" fmla="*/ 7 h 45"/>
                <a:gd name="T48" fmla="*/ 53 w 101"/>
                <a:gd name="T49" fmla="*/ 8 h 45"/>
                <a:gd name="T50" fmla="*/ 53 w 101"/>
                <a:gd name="T51" fmla="*/ 10 h 45"/>
                <a:gd name="T52" fmla="*/ 53 w 101"/>
                <a:gd name="T53" fmla="*/ 35 h 45"/>
                <a:gd name="T54" fmla="*/ 63 w 101"/>
                <a:gd name="T55" fmla="*/ 10 h 45"/>
                <a:gd name="T56" fmla="*/ 65 w 101"/>
                <a:gd name="T57" fmla="*/ 7 h 45"/>
                <a:gd name="T58" fmla="*/ 67 w 101"/>
                <a:gd name="T59" fmla="*/ 8 h 45"/>
                <a:gd name="T60" fmla="*/ 68 w 101"/>
                <a:gd name="T61" fmla="*/ 10 h 45"/>
                <a:gd name="T62" fmla="*/ 68 w 101"/>
                <a:gd name="T63" fmla="*/ 35 h 45"/>
                <a:gd name="T64" fmla="*/ 65 w 101"/>
                <a:gd name="T65" fmla="*/ 38 h 45"/>
                <a:gd name="T66" fmla="*/ 64 w 101"/>
                <a:gd name="T67" fmla="*/ 37 h 45"/>
                <a:gd name="T68" fmla="*/ 63 w 101"/>
                <a:gd name="T69" fmla="*/ 35 h 45"/>
                <a:gd name="T70" fmla="*/ 63 w 101"/>
                <a:gd name="T71"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1" h="45">
                  <a:moveTo>
                    <a:pt x="48" y="0"/>
                  </a:moveTo>
                  <a:cubicBezTo>
                    <a:pt x="0" y="0"/>
                    <a:pt x="0" y="0"/>
                    <a:pt x="0" y="0"/>
                  </a:cubicBezTo>
                  <a:cubicBezTo>
                    <a:pt x="11" y="45"/>
                    <a:pt x="11" y="45"/>
                    <a:pt x="11" y="45"/>
                  </a:cubicBezTo>
                  <a:cubicBezTo>
                    <a:pt x="35" y="45"/>
                    <a:pt x="35" y="45"/>
                    <a:pt x="35" y="45"/>
                  </a:cubicBezTo>
                  <a:cubicBezTo>
                    <a:pt x="67" y="45"/>
                    <a:pt x="67" y="45"/>
                    <a:pt x="67" y="45"/>
                  </a:cubicBezTo>
                  <a:cubicBezTo>
                    <a:pt x="91" y="45"/>
                    <a:pt x="91" y="45"/>
                    <a:pt x="91" y="45"/>
                  </a:cubicBezTo>
                  <a:cubicBezTo>
                    <a:pt x="101" y="0"/>
                    <a:pt x="101" y="0"/>
                    <a:pt x="101" y="0"/>
                  </a:cubicBezTo>
                  <a:cubicBezTo>
                    <a:pt x="54" y="0"/>
                    <a:pt x="54" y="0"/>
                    <a:pt x="54" y="0"/>
                  </a:cubicBezTo>
                  <a:lnTo>
                    <a:pt x="48" y="0"/>
                  </a:lnTo>
                  <a:close/>
                  <a:moveTo>
                    <a:pt x="39" y="35"/>
                  </a:moveTo>
                  <a:cubicBezTo>
                    <a:pt x="39" y="37"/>
                    <a:pt x="38" y="38"/>
                    <a:pt x="36" y="38"/>
                  </a:cubicBezTo>
                  <a:cubicBezTo>
                    <a:pt x="35" y="38"/>
                    <a:pt x="35" y="38"/>
                    <a:pt x="34" y="37"/>
                  </a:cubicBezTo>
                  <a:cubicBezTo>
                    <a:pt x="34" y="37"/>
                    <a:pt x="33" y="36"/>
                    <a:pt x="33" y="35"/>
                  </a:cubicBezTo>
                  <a:cubicBezTo>
                    <a:pt x="33" y="10"/>
                    <a:pt x="33" y="10"/>
                    <a:pt x="33" y="10"/>
                  </a:cubicBezTo>
                  <a:cubicBezTo>
                    <a:pt x="33" y="8"/>
                    <a:pt x="35" y="7"/>
                    <a:pt x="36" y="7"/>
                  </a:cubicBezTo>
                  <a:cubicBezTo>
                    <a:pt x="37" y="7"/>
                    <a:pt x="38" y="7"/>
                    <a:pt x="38" y="8"/>
                  </a:cubicBezTo>
                  <a:cubicBezTo>
                    <a:pt x="38" y="8"/>
                    <a:pt x="39" y="9"/>
                    <a:pt x="39" y="10"/>
                  </a:cubicBezTo>
                  <a:lnTo>
                    <a:pt x="39" y="35"/>
                  </a:lnTo>
                  <a:close/>
                  <a:moveTo>
                    <a:pt x="53" y="35"/>
                  </a:moveTo>
                  <a:cubicBezTo>
                    <a:pt x="53" y="37"/>
                    <a:pt x="52" y="38"/>
                    <a:pt x="51" y="38"/>
                  </a:cubicBezTo>
                  <a:cubicBezTo>
                    <a:pt x="50" y="38"/>
                    <a:pt x="49" y="38"/>
                    <a:pt x="49" y="37"/>
                  </a:cubicBezTo>
                  <a:cubicBezTo>
                    <a:pt x="48" y="37"/>
                    <a:pt x="48" y="36"/>
                    <a:pt x="48" y="35"/>
                  </a:cubicBezTo>
                  <a:cubicBezTo>
                    <a:pt x="48" y="10"/>
                    <a:pt x="48" y="10"/>
                    <a:pt x="48" y="10"/>
                  </a:cubicBezTo>
                  <a:cubicBezTo>
                    <a:pt x="48" y="8"/>
                    <a:pt x="49" y="7"/>
                    <a:pt x="51" y="7"/>
                  </a:cubicBezTo>
                  <a:cubicBezTo>
                    <a:pt x="51" y="7"/>
                    <a:pt x="52" y="7"/>
                    <a:pt x="53" y="8"/>
                  </a:cubicBezTo>
                  <a:cubicBezTo>
                    <a:pt x="53" y="8"/>
                    <a:pt x="53" y="9"/>
                    <a:pt x="53" y="10"/>
                  </a:cubicBezTo>
                  <a:lnTo>
                    <a:pt x="53" y="35"/>
                  </a:lnTo>
                  <a:close/>
                  <a:moveTo>
                    <a:pt x="63" y="10"/>
                  </a:moveTo>
                  <a:cubicBezTo>
                    <a:pt x="63" y="8"/>
                    <a:pt x="64" y="7"/>
                    <a:pt x="65" y="7"/>
                  </a:cubicBezTo>
                  <a:cubicBezTo>
                    <a:pt x="66" y="7"/>
                    <a:pt x="67" y="7"/>
                    <a:pt x="67" y="8"/>
                  </a:cubicBezTo>
                  <a:cubicBezTo>
                    <a:pt x="68" y="8"/>
                    <a:pt x="68" y="9"/>
                    <a:pt x="68" y="10"/>
                  </a:cubicBezTo>
                  <a:cubicBezTo>
                    <a:pt x="68" y="35"/>
                    <a:pt x="68" y="35"/>
                    <a:pt x="68" y="35"/>
                  </a:cubicBezTo>
                  <a:cubicBezTo>
                    <a:pt x="68" y="37"/>
                    <a:pt x="67" y="38"/>
                    <a:pt x="65" y="38"/>
                  </a:cubicBezTo>
                  <a:cubicBezTo>
                    <a:pt x="65" y="38"/>
                    <a:pt x="64" y="38"/>
                    <a:pt x="64" y="37"/>
                  </a:cubicBezTo>
                  <a:cubicBezTo>
                    <a:pt x="63" y="37"/>
                    <a:pt x="63" y="36"/>
                    <a:pt x="63" y="35"/>
                  </a:cubicBezTo>
                  <a:lnTo>
                    <a:pt x="63"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17" name="Freeform 69"/>
            <p:cNvSpPr>
              <a:spLocks/>
            </p:cNvSpPr>
            <p:nvPr/>
          </p:nvSpPr>
          <p:spPr bwMode="auto">
            <a:xfrm>
              <a:off x="4484599" y="1205642"/>
              <a:ext cx="66675" cy="111125"/>
            </a:xfrm>
            <a:custGeom>
              <a:avLst/>
              <a:gdLst>
                <a:gd name="T0" fmla="*/ 6 w 18"/>
                <a:gd name="T1" fmla="*/ 26 h 29"/>
                <a:gd name="T2" fmla="*/ 17 w 18"/>
                <a:gd name="T3" fmla="*/ 6 h 29"/>
                <a:gd name="T4" fmla="*/ 18 w 18"/>
                <a:gd name="T5" fmla="*/ 5 h 29"/>
                <a:gd name="T6" fmla="*/ 16 w 18"/>
                <a:gd name="T7" fmla="*/ 1 h 29"/>
                <a:gd name="T8" fmla="*/ 11 w 18"/>
                <a:gd name="T9" fmla="*/ 3 h 29"/>
                <a:gd name="T10" fmla="*/ 0 w 18"/>
                <a:gd name="T11" fmla="*/ 22 h 29"/>
                <a:gd name="T12" fmla="*/ 0 w 18"/>
                <a:gd name="T13" fmla="*/ 24 h 29"/>
                <a:gd name="T14" fmla="*/ 1 w 18"/>
                <a:gd name="T15" fmla="*/ 27 h 29"/>
                <a:gd name="T16" fmla="*/ 6 w 18"/>
                <a:gd name="T17"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9">
                  <a:moveTo>
                    <a:pt x="6" y="26"/>
                  </a:moveTo>
                  <a:cubicBezTo>
                    <a:pt x="17" y="6"/>
                    <a:pt x="17" y="6"/>
                    <a:pt x="17" y="6"/>
                  </a:cubicBezTo>
                  <a:cubicBezTo>
                    <a:pt x="17" y="6"/>
                    <a:pt x="18" y="5"/>
                    <a:pt x="18" y="5"/>
                  </a:cubicBezTo>
                  <a:cubicBezTo>
                    <a:pt x="18" y="3"/>
                    <a:pt x="17" y="2"/>
                    <a:pt x="16" y="1"/>
                  </a:cubicBezTo>
                  <a:cubicBezTo>
                    <a:pt x="14" y="0"/>
                    <a:pt x="12" y="1"/>
                    <a:pt x="11" y="3"/>
                  </a:cubicBezTo>
                  <a:cubicBezTo>
                    <a:pt x="0" y="22"/>
                    <a:pt x="0" y="22"/>
                    <a:pt x="0" y="22"/>
                  </a:cubicBezTo>
                  <a:cubicBezTo>
                    <a:pt x="0" y="23"/>
                    <a:pt x="0" y="24"/>
                    <a:pt x="0" y="24"/>
                  </a:cubicBezTo>
                  <a:cubicBezTo>
                    <a:pt x="0" y="26"/>
                    <a:pt x="0" y="27"/>
                    <a:pt x="1" y="27"/>
                  </a:cubicBezTo>
                  <a:cubicBezTo>
                    <a:pt x="3" y="29"/>
                    <a:pt x="5" y="28"/>
                    <a:pt x="6"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418" name="Group 417"/>
          <p:cNvGrpSpPr/>
          <p:nvPr userDrawn="1"/>
        </p:nvGrpSpPr>
        <p:grpSpPr>
          <a:xfrm>
            <a:off x="4071742" y="1419383"/>
            <a:ext cx="353316" cy="260119"/>
            <a:chOff x="6010190" y="880203"/>
            <a:chExt cx="307975" cy="231776"/>
          </a:xfrm>
          <a:solidFill>
            <a:schemeClr val="tx2"/>
          </a:solidFill>
        </p:grpSpPr>
        <p:sp>
          <p:nvSpPr>
            <p:cNvPr id="419" name="Freeform 70"/>
            <p:cNvSpPr>
              <a:spLocks/>
            </p:cNvSpPr>
            <p:nvPr/>
          </p:nvSpPr>
          <p:spPr bwMode="auto">
            <a:xfrm>
              <a:off x="6048290" y="880203"/>
              <a:ext cx="269875" cy="193676"/>
            </a:xfrm>
            <a:custGeom>
              <a:avLst/>
              <a:gdLst>
                <a:gd name="T0" fmla="*/ 111 w 170"/>
                <a:gd name="T1" fmla="*/ 0 h 122"/>
                <a:gd name="T2" fmla="*/ 134 w 170"/>
                <a:gd name="T3" fmla="*/ 14 h 122"/>
                <a:gd name="T4" fmla="*/ 56 w 170"/>
                <a:gd name="T5" fmla="*/ 83 h 122"/>
                <a:gd name="T6" fmla="*/ 28 w 170"/>
                <a:gd name="T7" fmla="*/ 67 h 122"/>
                <a:gd name="T8" fmla="*/ 0 w 170"/>
                <a:gd name="T9" fmla="*/ 122 h 122"/>
                <a:gd name="T10" fmla="*/ 30 w 170"/>
                <a:gd name="T11" fmla="*/ 91 h 122"/>
                <a:gd name="T12" fmla="*/ 56 w 170"/>
                <a:gd name="T13" fmla="*/ 105 h 122"/>
                <a:gd name="T14" fmla="*/ 146 w 170"/>
                <a:gd name="T15" fmla="*/ 29 h 122"/>
                <a:gd name="T16" fmla="*/ 161 w 170"/>
                <a:gd name="T17" fmla="*/ 52 h 122"/>
                <a:gd name="T18" fmla="*/ 170 w 170"/>
                <a:gd name="T19" fmla="*/ 0 h 122"/>
                <a:gd name="T20" fmla="*/ 111 w 170"/>
                <a:gd name="T21"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122">
                  <a:moveTo>
                    <a:pt x="111" y="0"/>
                  </a:moveTo>
                  <a:lnTo>
                    <a:pt x="134" y="14"/>
                  </a:lnTo>
                  <a:lnTo>
                    <a:pt x="56" y="83"/>
                  </a:lnTo>
                  <a:lnTo>
                    <a:pt x="28" y="67"/>
                  </a:lnTo>
                  <a:lnTo>
                    <a:pt x="0" y="122"/>
                  </a:lnTo>
                  <a:lnTo>
                    <a:pt x="30" y="91"/>
                  </a:lnTo>
                  <a:lnTo>
                    <a:pt x="56" y="105"/>
                  </a:lnTo>
                  <a:lnTo>
                    <a:pt x="146" y="29"/>
                  </a:lnTo>
                  <a:lnTo>
                    <a:pt x="161" y="52"/>
                  </a:lnTo>
                  <a:lnTo>
                    <a:pt x="170" y="0"/>
                  </a:lnTo>
                  <a:lnTo>
                    <a:pt x="11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0" name="Freeform 71"/>
            <p:cNvSpPr>
              <a:spLocks/>
            </p:cNvSpPr>
            <p:nvPr/>
          </p:nvSpPr>
          <p:spPr bwMode="auto">
            <a:xfrm>
              <a:off x="6010190" y="907191"/>
              <a:ext cx="274638" cy="204788"/>
            </a:xfrm>
            <a:custGeom>
              <a:avLst/>
              <a:gdLst>
                <a:gd name="T0" fmla="*/ 158 w 173"/>
                <a:gd name="T1" fmla="*/ 117 h 129"/>
                <a:gd name="T2" fmla="*/ 14 w 173"/>
                <a:gd name="T3" fmla="*/ 117 h 129"/>
                <a:gd name="T4" fmla="*/ 14 w 173"/>
                <a:gd name="T5" fmla="*/ 12 h 129"/>
                <a:gd name="T6" fmla="*/ 125 w 173"/>
                <a:gd name="T7" fmla="*/ 12 h 129"/>
                <a:gd name="T8" fmla="*/ 135 w 173"/>
                <a:gd name="T9" fmla="*/ 0 h 129"/>
                <a:gd name="T10" fmla="*/ 0 w 173"/>
                <a:gd name="T11" fmla="*/ 0 h 129"/>
                <a:gd name="T12" fmla="*/ 0 w 173"/>
                <a:gd name="T13" fmla="*/ 129 h 129"/>
                <a:gd name="T14" fmla="*/ 173 w 173"/>
                <a:gd name="T15" fmla="*/ 129 h 129"/>
                <a:gd name="T16" fmla="*/ 173 w 173"/>
                <a:gd name="T17" fmla="*/ 33 h 129"/>
                <a:gd name="T18" fmla="*/ 158 w 173"/>
                <a:gd name="T19" fmla="*/ 43 h 129"/>
                <a:gd name="T20" fmla="*/ 158 w 173"/>
                <a:gd name="T21" fmla="*/ 1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29">
                  <a:moveTo>
                    <a:pt x="158" y="117"/>
                  </a:moveTo>
                  <a:lnTo>
                    <a:pt x="14" y="117"/>
                  </a:lnTo>
                  <a:lnTo>
                    <a:pt x="14" y="12"/>
                  </a:lnTo>
                  <a:lnTo>
                    <a:pt x="125" y="12"/>
                  </a:lnTo>
                  <a:lnTo>
                    <a:pt x="135" y="0"/>
                  </a:lnTo>
                  <a:lnTo>
                    <a:pt x="0" y="0"/>
                  </a:lnTo>
                  <a:lnTo>
                    <a:pt x="0" y="129"/>
                  </a:lnTo>
                  <a:lnTo>
                    <a:pt x="173" y="129"/>
                  </a:lnTo>
                  <a:lnTo>
                    <a:pt x="173" y="33"/>
                  </a:lnTo>
                  <a:lnTo>
                    <a:pt x="158" y="43"/>
                  </a:lnTo>
                  <a:lnTo>
                    <a:pt x="158" y="1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421" name="Group 420"/>
          <p:cNvGrpSpPr/>
          <p:nvPr userDrawn="1"/>
        </p:nvGrpSpPr>
        <p:grpSpPr>
          <a:xfrm>
            <a:off x="6301519" y="1743992"/>
            <a:ext cx="259639" cy="328622"/>
            <a:chOff x="3484472" y="1232629"/>
            <a:chExt cx="307976" cy="398464"/>
          </a:xfrm>
          <a:solidFill>
            <a:schemeClr val="tx2"/>
          </a:solidFill>
        </p:grpSpPr>
        <p:sp>
          <p:nvSpPr>
            <p:cNvPr id="422" name="Freeform 72"/>
            <p:cNvSpPr>
              <a:spLocks noEditPoints="1"/>
            </p:cNvSpPr>
            <p:nvPr/>
          </p:nvSpPr>
          <p:spPr bwMode="auto">
            <a:xfrm>
              <a:off x="3649573" y="1434242"/>
              <a:ext cx="142875" cy="196851"/>
            </a:xfrm>
            <a:custGeom>
              <a:avLst/>
              <a:gdLst>
                <a:gd name="T0" fmla="*/ 32 w 38"/>
                <a:gd name="T1" fmla="*/ 24 h 52"/>
                <a:gd name="T2" fmla="*/ 35 w 38"/>
                <a:gd name="T3" fmla="*/ 16 h 52"/>
                <a:gd name="T4" fmla="*/ 19 w 38"/>
                <a:gd name="T5" fmla="*/ 0 h 52"/>
                <a:gd name="T6" fmla="*/ 4 w 38"/>
                <a:gd name="T7" fmla="*/ 16 h 52"/>
                <a:gd name="T8" fmla="*/ 6 w 38"/>
                <a:gd name="T9" fmla="*/ 24 h 52"/>
                <a:gd name="T10" fmla="*/ 0 w 38"/>
                <a:gd name="T11" fmla="*/ 52 h 52"/>
                <a:gd name="T12" fmla="*/ 8 w 38"/>
                <a:gd name="T13" fmla="*/ 42 h 52"/>
                <a:gd name="T14" fmla="*/ 15 w 38"/>
                <a:gd name="T15" fmla="*/ 52 h 52"/>
                <a:gd name="T16" fmla="*/ 15 w 38"/>
                <a:gd name="T17" fmla="*/ 31 h 52"/>
                <a:gd name="T18" fmla="*/ 19 w 38"/>
                <a:gd name="T19" fmla="*/ 31 h 52"/>
                <a:gd name="T20" fmla="*/ 22 w 38"/>
                <a:gd name="T21" fmla="*/ 31 h 52"/>
                <a:gd name="T22" fmla="*/ 22 w 38"/>
                <a:gd name="T23" fmla="*/ 52 h 52"/>
                <a:gd name="T24" fmla="*/ 30 w 38"/>
                <a:gd name="T25" fmla="*/ 42 h 52"/>
                <a:gd name="T26" fmla="*/ 38 w 38"/>
                <a:gd name="T27" fmla="*/ 52 h 52"/>
                <a:gd name="T28" fmla="*/ 32 w 38"/>
                <a:gd name="T29" fmla="*/ 24 h 52"/>
                <a:gd name="T30" fmla="*/ 19 w 38"/>
                <a:gd name="T31" fmla="*/ 26 h 52"/>
                <a:gd name="T32" fmla="*/ 9 w 38"/>
                <a:gd name="T33" fmla="*/ 16 h 52"/>
                <a:gd name="T34" fmla="*/ 19 w 38"/>
                <a:gd name="T35" fmla="*/ 6 h 52"/>
                <a:gd name="T36" fmla="*/ 29 w 38"/>
                <a:gd name="T37" fmla="*/ 16 h 52"/>
                <a:gd name="T38" fmla="*/ 19 w 38"/>
                <a:gd name="T39" fmla="*/ 2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52">
                  <a:moveTo>
                    <a:pt x="32" y="24"/>
                  </a:moveTo>
                  <a:cubicBezTo>
                    <a:pt x="34" y="22"/>
                    <a:pt x="35" y="19"/>
                    <a:pt x="35" y="16"/>
                  </a:cubicBezTo>
                  <a:cubicBezTo>
                    <a:pt x="35" y="7"/>
                    <a:pt x="28" y="0"/>
                    <a:pt x="19" y="0"/>
                  </a:cubicBezTo>
                  <a:cubicBezTo>
                    <a:pt x="10" y="0"/>
                    <a:pt x="4" y="7"/>
                    <a:pt x="4" y="16"/>
                  </a:cubicBezTo>
                  <a:cubicBezTo>
                    <a:pt x="4" y="19"/>
                    <a:pt x="4" y="21"/>
                    <a:pt x="6" y="24"/>
                  </a:cubicBezTo>
                  <a:cubicBezTo>
                    <a:pt x="0" y="52"/>
                    <a:pt x="0" y="52"/>
                    <a:pt x="0" y="52"/>
                  </a:cubicBezTo>
                  <a:cubicBezTo>
                    <a:pt x="8" y="42"/>
                    <a:pt x="8" y="42"/>
                    <a:pt x="8" y="42"/>
                  </a:cubicBezTo>
                  <a:cubicBezTo>
                    <a:pt x="15" y="52"/>
                    <a:pt x="15" y="52"/>
                    <a:pt x="15" y="52"/>
                  </a:cubicBezTo>
                  <a:cubicBezTo>
                    <a:pt x="15" y="31"/>
                    <a:pt x="15" y="31"/>
                    <a:pt x="15" y="31"/>
                  </a:cubicBezTo>
                  <a:cubicBezTo>
                    <a:pt x="17" y="31"/>
                    <a:pt x="18" y="31"/>
                    <a:pt x="19" y="31"/>
                  </a:cubicBezTo>
                  <a:cubicBezTo>
                    <a:pt x="20" y="31"/>
                    <a:pt x="21" y="31"/>
                    <a:pt x="22" y="31"/>
                  </a:cubicBezTo>
                  <a:cubicBezTo>
                    <a:pt x="22" y="52"/>
                    <a:pt x="22" y="52"/>
                    <a:pt x="22" y="52"/>
                  </a:cubicBezTo>
                  <a:cubicBezTo>
                    <a:pt x="30" y="42"/>
                    <a:pt x="30" y="42"/>
                    <a:pt x="30" y="42"/>
                  </a:cubicBezTo>
                  <a:cubicBezTo>
                    <a:pt x="38" y="52"/>
                    <a:pt x="38" y="52"/>
                    <a:pt x="38" y="52"/>
                  </a:cubicBezTo>
                  <a:lnTo>
                    <a:pt x="32" y="24"/>
                  </a:lnTo>
                  <a:close/>
                  <a:moveTo>
                    <a:pt x="19" y="26"/>
                  </a:moveTo>
                  <a:cubicBezTo>
                    <a:pt x="13" y="26"/>
                    <a:pt x="9" y="21"/>
                    <a:pt x="9" y="16"/>
                  </a:cubicBezTo>
                  <a:cubicBezTo>
                    <a:pt x="9" y="10"/>
                    <a:pt x="13" y="6"/>
                    <a:pt x="19" y="6"/>
                  </a:cubicBezTo>
                  <a:cubicBezTo>
                    <a:pt x="24" y="6"/>
                    <a:pt x="29" y="10"/>
                    <a:pt x="29" y="16"/>
                  </a:cubicBezTo>
                  <a:cubicBezTo>
                    <a:pt x="29" y="21"/>
                    <a:pt x="24" y="26"/>
                    <a:pt x="19"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3" name="Rectangle 73"/>
            <p:cNvSpPr>
              <a:spLocks noChangeArrowheads="1"/>
            </p:cNvSpPr>
            <p:nvPr/>
          </p:nvSpPr>
          <p:spPr bwMode="auto">
            <a:xfrm>
              <a:off x="3544798" y="1440592"/>
              <a:ext cx="119063" cy="15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4" name="Rectangle 74"/>
            <p:cNvSpPr>
              <a:spLocks noChangeArrowheads="1"/>
            </p:cNvSpPr>
            <p:nvPr/>
          </p:nvSpPr>
          <p:spPr bwMode="auto">
            <a:xfrm>
              <a:off x="3544798" y="1391380"/>
              <a:ext cx="119063" cy="158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5" name="Rectangle 75"/>
            <p:cNvSpPr>
              <a:spLocks noChangeArrowheads="1"/>
            </p:cNvSpPr>
            <p:nvPr/>
          </p:nvSpPr>
          <p:spPr bwMode="auto">
            <a:xfrm>
              <a:off x="3544798" y="1346929"/>
              <a:ext cx="119063" cy="142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6" name="Rectangle 76"/>
            <p:cNvSpPr>
              <a:spLocks noChangeArrowheads="1"/>
            </p:cNvSpPr>
            <p:nvPr/>
          </p:nvSpPr>
          <p:spPr bwMode="auto">
            <a:xfrm>
              <a:off x="3544798" y="1304067"/>
              <a:ext cx="119063" cy="19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27" name="Freeform 77"/>
            <p:cNvSpPr>
              <a:spLocks/>
            </p:cNvSpPr>
            <p:nvPr/>
          </p:nvSpPr>
          <p:spPr bwMode="auto">
            <a:xfrm>
              <a:off x="3484472" y="1232629"/>
              <a:ext cx="266700" cy="333376"/>
            </a:xfrm>
            <a:custGeom>
              <a:avLst/>
              <a:gdLst>
                <a:gd name="T0" fmla="*/ 43 w 71"/>
                <a:gd name="T1" fmla="*/ 82 h 88"/>
                <a:gd name="T2" fmla="*/ 6 w 71"/>
                <a:gd name="T3" fmla="*/ 82 h 88"/>
                <a:gd name="T4" fmla="*/ 6 w 71"/>
                <a:gd name="T5" fmla="*/ 5 h 88"/>
                <a:gd name="T6" fmla="*/ 66 w 71"/>
                <a:gd name="T7" fmla="*/ 5 h 88"/>
                <a:gd name="T8" fmla="*/ 66 w 71"/>
                <a:gd name="T9" fmla="*/ 52 h 88"/>
                <a:gd name="T10" fmla="*/ 71 w 71"/>
                <a:gd name="T11" fmla="*/ 53 h 88"/>
                <a:gd name="T12" fmla="*/ 71 w 71"/>
                <a:gd name="T13" fmla="*/ 0 h 88"/>
                <a:gd name="T14" fmla="*/ 0 w 71"/>
                <a:gd name="T15" fmla="*/ 0 h 88"/>
                <a:gd name="T16" fmla="*/ 0 w 71"/>
                <a:gd name="T17" fmla="*/ 88 h 88"/>
                <a:gd name="T18" fmla="*/ 47 w 71"/>
                <a:gd name="T19" fmla="*/ 88 h 88"/>
                <a:gd name="T20" fmla="*/ 43 w 71"/>
                <a:gd name="T21" fmla="*/ 8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88">
                  <a:moveTo>
                    <a:pt x="43" y="82"/>
                  </a:moveTo>
                  <a:cubicBezTo>
                    <a:pt x="6" y="82"/>
                    <a:pt x="6" y="82"/>
                    <a:pt x="6" y="82"/>
                  </a:cubicBezTo>
                  <a:cubicBezTo>
                    <a:pt x="6" y="5"/>
                    <a:pt x="6" y="5"/>
                    <a:pt x="6" y="5"/>
                  </a:cubicBezTo>
                  <a:cubicBezTo>
                    <a:pt x="66" y="5"/>
                    <a:pt x="66" y="5"/>
                    <a:pt x="66" y="5"/>
                  </a:cubicBezTo>
                  <a:cubicBezTo>
                    <a:pt x="66" y="52"/>
                    <a:pt x="66" y="52"/>
                    <a:pt x="66" y="52"/>
                  </a:cubicBezTo>
                  <a:cubicBezTo>
                    <a:pt x="68" y="52"/>
                    <a:pt x="70" y="53"/>
                    <a:pt x="71" y="53"/>
                  </a:cubicBezTo>
                  <a:cubicBezTo>
                    <a:pt x="71" y="0"/>
                    <a:pt x="71" y="0"/>
                    <a:pt x="71" y="0"/>
                  </a:cubicBezTo>
                  <a:cubicBezTo>
                    <a:pt x="0" y="0"/>
                    <a:pt x="0" y="0"/>
                    <a:pt x="0" y="0"/>
                  </a:cubicBezTo>
                  <a:cubicBezTo>
                    <a:pt x="0" y="88"/>
                    <a:pt x="0" y="88"/>
                    <a:pt x="0" y="88"/>
                  </a:cubicBezTo>
                  <a:cubicBezTo>
                    <a:pt x="47" y="88"/>
                    <a:pt x="47" y="88"/>
                    <a:pt x="47" y="88"/>
                  </a:cubicBezTo>
                  <a:cubicBezTo>
                    <a:pt x="45" y="86"/>
                    <a:pt x="44" y="84"/>
                    <a:pt x="43" y="8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grpSp>
        <p:nvGrpSpPr>
          <p:cNvPr id="428" name="Group 427"/>
          <p:cNvGrpSpPr/>
          <p:nvPr userDrawn="1"/>
        </p:nvGrpSpPr>
        <p:grpSpPr>
          <a:xfrm>
            <a:off x="4023182" y="3550518"/>
            <a:ext cx="353599" cy="236807"/>
            <a:chOff x="4559212" y="777015"/>
            <a:chExt cx="442913" cy="303213"/>
          </a:xfrm>
          <a:solidFill>
            <a:schemeClr val="tx2"/>
          </a:solidFill>
        </p:grpSpPr>
        <p:sp>
          <p:nvSpPr>
            <p:cNvPr id="429" name="Freeform 78"/>
            <p:cNvSpPr>
              <a:spLocks/>
            </p:cNvSpPr>
            <p:nvPr/>
          </p:nvSpPr>
          <p:spPr bwMode="auto">
            <a:xfrm>
              <a:off x="4867187" y="842103"/>
              <a:ext cx="101600" cy="79375"/>
            </a:xfrm>
            <a:custGeom>
              <a:avLst/>
              <a:gdLst>
                <a:gd name="T0" fmla="*/ 13 w 27"/>
                <a:gd name="T1" fmla="*/ 0 h 21"/>
                <a:gd name="T2" fmla="*/ 12 w 27"/>
                <a:gd name="T3" fmla="*/ 1 h 21"/>
                <a:gd name="T4" fmla="*/ 0 w 27"/>
                <a:gd name="T5" fmla="*/ 21 h 21"/>
                <a:gd name="T6" fmla="*/ 3 w 27"/>
                <a:gd name="T7" fmla="*/ 21 h 21"/>
                <a:gd name="T8" fmla="*/ 13 w 27"/>
                <a:gd name="T9" fmla="*/ 4 h 21"/>
                <a:gd name="T10" fmla="*/ 23 w 27"/>
                <a:gd name="T11" fmla="*/ 21 h 21"/>
                <a:gd name="T12" fmla="*/ 27 w 27"/>
                <a:gd name="T13" fmla="*/ 21 h 21"/>
                <a:gd name="T14" fmla="*/ 15 w 27"/>
                <a:gd name="T15" fmla="*/ 1 h 21"/>
                <a:gd name="T16" fmla="*/ 13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13" y="0"/>
                  </a:moveTo>
                  <a:cubicBezTo>
                    <a:pt x="13" y="0"/>
                    <a:pt x="12" y="1"/>
                    <a:pt x="12" y="1"/>
                  </a:cubicBezTo>
                  <a:cubicBezTo>
                    <a:pt x="0" y="21"/>
                    <a:pt x="0" y="21"/>
                    <a:pt x="0" y="21"/>
                  </a:cubicBezTo>
                  <a:cubicBezTo>
                    <a:pt x="3" y="21"/>
                    <a:pt x="3" y="21"/>
                    <a:pt x="3" y="21"/>
                  </a:cubicBezTo>
                  <a:cubicBezTo>
                    <a:pt x="13" y="4"/>
                    <a:pt x="13" y="4"/>
                    <a:pt x="13" y="4"/>
                  </a:cubicBezTo>
                  <a:cubicBezTo>
                    <a:pt x="23" y="21"/>
                    <a:pt x="23" y="21"/>
                    <a:pt x="23" y="21"/>
                  </a:cubicBezTo>
                  <a:cubicBezTo>
                    <a:pt x="27" y="21"/>
                    <a:pt x="27" y="21"/>
                    <a:pt x="27" y="21"/>
                  </a:cubicBezTo>
                  <a:cubicBezTo>
                    <a:pt x="15" y="1"/>
                    <a:pt x="15" y="1"/>
                    <a:pt x="15" y="1"/>
                  </a:cubicBezTo>
                  <a:cubicBezTo>
                    <a:pt x="15" y="1"/>
                    <a:pt x="14" y="0"/>
                    <a:pt x="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0" name="Freeform 79"/>
            <p:cNvSpPr>
              <a:spLocks/>
            </p:cNvSpPr>
            <p:nvPr/>
          </p:nvSpPr>
          <p:spPr bwMode="auto">
            <a:xfrm>
              <a:off x="4833850" y="929416"/>
              <a:ext cx="168275" cy="82550"/>
            </a:xfrm>
            <a:custGeom>
              <a:avLst/>
              <a:gdLst>
                <a:gd name="T0" fmla="*/ 0 w 45"/>
                <a:gd name="T1" fmla="*/ 0 h 22"/>
                <a:gd name="T2" fmla="*/ 22 w 45"/>
                <a:gd name="T3" fmla="*/ 22 h 22"/>
                <a:gd name="T4" fmla="*/ 45 w 45"/>
                <a:gd name="T5" fmla="*/ 0 h 22"/>
                <a:gd name="T6" fmla="*/ 0 w 45"/>
                <a:gd name="T7" fmla="*/ 0 h 22"/>
              </a:gdLst>
              <a:ahLst/>
              <a:cxnLst>
                <a:cxn ang="0">
                  <a:pos x="T0" y="T1"/>
                </a:cxn>
                <a:cxn ang="0">
                  <a:pos x="T2" y="T3"/>
                </a:cxn>
                <a:cxn ang="0">
                  <a:pos x="T4" y="T5"/>
                </a:cxn>
                <a:cxn ang="0">
                  <a:pos x="T6" y="T7"/>
                </a:cxn>
              </a:cxnLst>
              <a:rect l="0" t="0" r="r" b="b"/>
              <a:pathLst>
                <a:path w="45" h="22">
                  <a:moveTo>
                    <a:pt x="0" y="0"/>
                  </a:moveTo>
                  <a:cubicBezTo>
                    <a:pt x="0" y="12"/>
                    <a:pt x="10" y="22"/>
                    <a:pt x="22" y="22"/>
                  </a:cubicBezTo>
                  <a:cubicBezTo>
                    <a:pt x="35" y="22"/>
                    <a:pt x="44" y="12"/>
                    <a:pt x="45"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1" name="Freeform 80"/>
            <p:cNvSpPr>
              <a:spLocks/>
            </p:cNvSpPr>
            <p:nvPr/>
          </p:nvSpPr>
          <p:spPr bwMode="auto">
            <a:xfrm>
              <a:off x="4622712" y="777015"/>
              <a:ext cx="323851" cy="303213"/>
            </a:xfrm>
            <a:custGeom>
              <a:avLst/>
              <a:gdLst>
                <a:gd name="T0" fmla="*/ 57 w 86"/>
                <a:gd name="T1" fmla="*/ 70 h 80"/>
                <a:gd name="T2" fmla="*/ 47 w 86"/>
                <a:gd name="T3" fmla="*/ 70 h 80"/>
                <a:gd name="T4" fmla="*/ 47 w 86"/>
                <a:gd name="T5" fmla="*/ 14 h 80"/>
                <a:gd name="T6" fmla="*/ 51 w 86"/>
                <a:gd name="T7" fmla="*/ 14 h 80"/>
                <a:gd name="T8" fmla="*/ 81 w 86"/>
                <a:gd name="T9" fmla="*/ 14 h 80"/>
                <a:gd name="T10" fmla="*/ 82 w 86"/>
                <a:gd name="T11" fmla="*/ 14 h 80"/>
                <a:gd name="T12" fmla="*/ 82 w 86"/>
                <a:gd name="T13" fmla="*/ 14 h 80"/>
                <a:gd name="T14" fmla="*/ 86 w 86"/>
                <a:gd name="T15" fmla="*/ 9 h 80"/>
                <a:gd name="T16" fmla="*/ 82 w 86"/>
                <a:gd name="T17" fmla="*/ 5 h 80"/>
                <a:gd name="T18" fmla="*/ 82 w 86"/>
                <a:gd name="T19" fmla="*/ 5 h 80"/>
                <a:gd name="T20" fmla="*/ 81 w 86"/>
                <a:gd name="T21" fmla="*/ 5 h 80"/>
                <a:gd name="T22" fmla="*/ 51 w 86"/>
                <a:gd name="T23" fmla="*/ 5 h 80"/>
                <a:gd name="T24" fmla="*/ 47 w 86"/>
                <a:gd name="T25" fmla="*/ 5 h 80"/>
                <a:gd name="T26" fmla="*/ 47 w 86"/>
                <a:gd name="T27" fmla="*/ 4 h 80"/>
                <a:gd name="T28" fmla="*/ 43 w 86"/>
                <a:gd name="T29" fmla="*/ 0 h 80"/>
                <a:gd name="T30" fmla="*/ 38 w 86"/>
                <a:gd name="T31" fmla="*/ 4 h 80"/>
                <a:gd name="T32" fmla="*/ 38 w 86"/>
                <a:gd name="T33" fmla="*/ 5 h 80"/>
                <a:gd name="T34" fmla="*/ 34 w 86"/>
                <a:gd name="T35" fmla="*/ 5 h 80"/>
                <a:gd name="T36" fmla="*/ 4 w 86"/>
                <a:gd name="T37" fmla="*/ 5 h 80"/>
                <a:gd name="T38" fmla="*/ 3 w 86"/>
                <a:gd name="T39" fmla="*/ 5 h 80"/>
                <a:gd name="T40" fmla="*/ 3 w 86"/>
                <a:gd name="T41" fmla="*/ 5 h 80"/>
                <a:gd name="T42" fmla="*/ 0 w 86"/>
                <a:gd name="T43" fmla="*/ 9 h 80"/>
                <a:gd name="T44" fmla="*/ 3 w 86"/>
                <a:gd name="T45" fmla="*/ 13 h 80"/>
                <a:gd name="T46" fmla="*/ 3 w 86"/>
                <a:gd name="T47" fmla="*/ 14 h 80"/>
                <a:gd name="T48" fmla="*/ 4 w 86"/>
                <a:gd name="T49" fmla="*/ 14 h 80"/>
                <a:gd name="T50" fmla="*/ 34 w 86"/>
                <a:gd name="T51" fmla="*/ 14 h 80"/>
                <a:gd name="T52" fmla="*/ 38 w 86"/>
                <a:gd name="T53" fmla="*/ 14 h 80"/>
                <a:gd name="T54" fmla="*/ 38 w 86"/>
                <a:gd name="T55" fmla="*/ 70 h 80"/>
                <a:gd name="T56" fmla="*/ 29 w 86"/>
                <a:gd name="T57" fmla="*/ 70 h 80"/>
                <a:gd name="T58" fmla="*/ 24 w 86"/>
                <a:gd name="T59" fmla="*/ 75 h 80"/>
                <a:gd name="T60" fmla="*/ 29 w 86"/>
                <a:gd name="T61" fmla="*/ 80 h 80"/>
                <a:gd name="T62" fmla="*/ 57 w 86"/>
                <a:gd name="T63" fmla="*/ 80 h 80"/>
                <a:gd name="T64" fmla="*/ 62 w 86"/>
                <a:gd name="T65" fmla="*/ 75 h 80"/>
                <a:gd name="T66" fmla="*/ 57 w 86"/>
                <a:gd name="T67" fmla="*/ 7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80">
                  <a:moveTo>
                    <a:pt x="57" y="70"/>
                  </a:moveTo>
                  <a:cubicBezTo>
                    <a:pt x="47" y="70"/>
                    <a:pt x="47" y="70"/>
                    <a:pt x="47" y="70"/>
                  </a:cubicBezTo>
                  <a:cubicBezTo>
                    <a:pt x="47" y="14"/>
                    <a:pt x="47" y="14"/>
                    <a:pt x="47" y="14"/>
                  </a:cubicBezTo>
                  <a:cubicBezTo>
                    <a:pt x="51" y="14"/>
                    <a:pt x="51" y="14"/>
                    <a:pt x="51" y="14"/>
                  </a:cubicBezTo>
                  <a:cubicBezTo>
                    <a:pt x="81" y="14"/>
                    <a:pt x="81" y="14"/>
                    <a:pt x="81" y="14"/>
                  </a:cubicBezTo>
                  <a:cubicBezTo>
                    <a:pt x="82" y="14"/>
                    <a:pt x="82" y="14"/>
                    <a:pt x="82" y="14"/>
                  </a:cubicBezTo>
                  <a:cubicBezTo>
                    <a:pt x="82" y="14"/>
                    <a:pt x="82" y="14"/>
                    <a:pt x="82" y="14"/>
                  </a:cubicBezTo>
                  <a:cubicBezTo>
                    <a:pt x="84" y="13"/>
                    <a:pt x="86" y="12"/>
                    <a:pt x="86" y="9"/>
                  </a:cubicBezTo>
                  <a:cubicBezTo>
                    <a:pt x="86" y="7"/>
                    <a:pt x="84" y="6"/>
                    <a:pt x="82" y="5"/>
                  </a:cubicBezTo>
                  <a:cubicBezTo>
                    <a:pt x="82" y="5"/>
                    <a:pt x="82" y="5"/>
                    <a:pt x="82" y="5"/>
                  </a:cubicBezTo>
                  <a:cubicBezTo>
                    <a:pt x="81" y="5"/>
                    <a:pt x="81" y="5"/>
                    <a:pt x="81" y="5"/>
                  </a:cubicBezTo>
                  <a:cubicBezTo>
                    <a:pt x="51" y="5"/>
                    <a:pt x="51" y="5"/>
                    <a:pt x="51" y="5"/>
                  </a:cubicBezTo>
                  <a:cubicBezTo>
                    <a:pt x="47" y="5"/>
                    <a:pt x="47" y="5"/>
                    <a:pt x="47" y="5"/>
                  </a:cubicBezTo>
                  <a:cubicBezTo>
                    <a:pt x="47" y="4"/>
                    <a:pt x="47" y="4"/>
                    <a:pt x="47" y="4"/>
                  </a:cubicBezTo>
                  <a:cubicBezTo>
                    <a:pt x="47" y="2"/>
                    <a:pt x="45" y="0"/>
                    <a:pt x="43" y="0"/>
                  </a:cubicBezTo>
                  <a:cubicBezTo>
                    <a:pt x="40" y="0"/>
                    <a:pt x="38" y="2"/>
                    <a:pt x="38" y="4"/>
                  </a:cubicBezTo>
                  <a:cubicBezTo>
                    <a:pt x="38" y="5"/>
                    <a:pt x="38" y="5"/>
                    <a:pt x="38" y="5"/>
                  </a:cubicBezTo>
                  <a:cubicBezTo>
                    <a:pt x="34" y="5"/>
                    <a:pt x="34" y="5"/>
                    <a:pt x="34" y="5"/>
                  </a:cubicBezTo>
                  <a:cubicBezTo>
                    <a:pt x="4" y="5"/>
                    <a:pt x="4" y="5"/>
                    <a:pt x="4" y="5"/>
                  </a:cubicBezTo>
                  <a:cubicBezTo>
                    <a:pt x="3" y="5"/>
                    <a:pt x="3" y="5"/>
                    <a:pt x="3" y="5"/>
                  </a:cubicBezTo>
                  <a:cubicBezTo>
                    <a:pt x="3" y="5"/>
                    <a:pt x="3" y="5"/>
                    <a:pt x="3" y="5"/>
                  </a:cubicBezTo>
                  <a:cubicBezTo>
                    <a:pt x="1" y="6"/>
                    <a:pt x="0" y="7"/>
                    <a:pt x="0" y="9"/>
                  </a:cubicBezTo>
                  <a:cubicBezTo>
                    <a:pt x="0" y="11"/>
                    <a:pt x="1" y="13"/>
                    <a:pt x="3" y="13"/>
                  </a:cubicBezTo>
                  <a:cubicBezTo>
                    <a:pt x="3" y="14"/>
                    <a:pt x="3" y="14"/>
                    <a:pt x="3" y="14"/>
                  </a:cubicBezTo>
                  <a:cubicBezTo>
                    <a:pt x="4" y="14"/>
                    <a:pt x="4" y="14"/>
                    <a:pt x="4" y="14"/>
                  </a:cubicBezTo>
                  <a:cubicBezTo>
                    <a:pt x="34" y="14"/>
                    <a:pt x="34" y="14"/>
                    <a:pt x="34" y="14"/>
                  </a:cubicBezTo>
                  <a:cubicBezTo>
                    <a:pt x="38" y="14"/>
                    <a:pt x="38" y="14"/>
                    <a:pt x="38" y="14"/>
                  </a:cubicBezTo>
                  <a:cubicBezTo>
                    <a:pt x="38" y="70"/>
                    <a:pt x="38" y="70"/>
                    <a:pt x="38" y="70"/>
                  </a:cubicBezTo>
                  <a:cubicBezTo>
                    <a:pt x="29" y="70"/>
                    <a:pt x="29" y="70"/>
                    <a:pt x="29" y="70"/>
                  </a:cubicBezTo>
                  <a:cubicBezTo>
                    <a:pt x="26" y="70"/>
                    <a:pt x="24" y="72"/>
                    <a:pt x="24" y="75"/>
                  </a:cubicBezTo>
                  <a:cubicBezTo>
                    <a:pt x="24" y="78"/>
                    <a:pt x="26" y="80"/>
                    <a:pt x="29" y="80"/>
                  </a:cubicBezTo>
                  <a:cubicBezTo>
                    <a:pt x="57" y="80"/>
                    <a:pt x="57" y="80"/>
                    <a:pt x="57" y="80"/>
                  </a:cubicBezTo>
                  <a:cubicBezTo>
                    <a:pt x="59" y="80"/>
                    <a:pt x="62" y="78"/>
                    <a:pt x="62" y="75"/>
                  </a:cubicBezTo>
                  <a:cubicBezTo>
                    <a:pt x="62" y="72"/>
                    <a:pt x="59" y="70"/>
                    <a:pt x="57" y="7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2" name="Freeform 81"/>
            <p:cNvSpPr>
              <a:spLocks/>
            </p:cNvSpPr>
            <p:nvPr/>
          </p:nvSpPr>
          <p:spPr bwMode="auto">
            <a:xfrm>
              <a:off x="4589374" y="842103"/>
              <a:ext cx="104775" cy="76200"/>
            </a:xfrm>
            <a:custGeom>
              <a:avLst/>
              <a:gdLst>
                <a:gd name="T0" fmla="*/ 24 w 28"/>
                <a:gd name="T1" fmla="*/ 20 h 20"/>
                <a:gd name="T2" fmla="*/ 28 w 28"/>
                <a:gd name="T3" fmla="*/ 20 h 20"/>
                <a:gd name="T4" fmla="*/ 16 w 28"/>
                <a:gd name="T5" fmla="*/ 1 h 20"/>
                <a:gd name="T6" fmla="*/ 14 w 28"/>
                <a:gd name="T7" fmla="*/ 0 h 20"/>
                <a:gd name="T8" fmla="*/ 12 w 28"/>
                <a:gd name="T9" fmla="*/ 1 h 20"/>
                <a:gd name="T10" fmla="*/ 0 w 28"/>
                <a:gd name="T11" fmla="*/ 20 h 20"/>
                <a:gd name="T12" fmla="*/ 4 w 28"/>
                <a:gd name="T13" fmla="*/ 20 h 20"/>
                <a:gd name="T14" fmla="*/ 14 w 28"/>
                <a:gd name="T15" fmla="*/ 4 h 20"/>
                <a:gd name="T16" fmla="*/ 24 w 28"/>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0">
                  <a:moveTo>
                    <a:pt x="24" y="20"/>
                  </a:moveTo>
                  <a:cubicBezTo>
                    <a:pt x="28" y="20"/>
                    <a:pt x="28" y="20"/>
                    <a:pt x="28" y="20"/>
                  </a:cubicBezTo>
                  <a:cubicBezTo>
                    <a:pt x="16" y="1"/>
                    <a:pt x="16" y="1"/>
                    <a:pt x="16" y="1"/>
                  </a:cubicBezTo>
                  <a:cubicBezTo>
                    <a:pt x="15" y="0"/>
                    <a:pt x="15" y="0"/>
                    <a:pt x="14" y="0"/>
                  </a:cubicBezTo>
                  <a:cubicBezTo>
                    <a:pt x="13" y="0"/>
                    <a:pt x="13" y="0"/>
                    <a:pt x="12" y="1"/>
                  </a:cubicBezTo>
                  <a:cubicBezTo>
                    <a:pt x="0" y="20"/>
                    <a:pt x="0" y="20"/>
                    <a:pt x="0" y="20"/>
                  </a:cubicBezTo>
                  <a:cubicBezTo>
                    <a:pt x="4" y="20"/>
                    <a:pt x="4" y="20"/>
                    <a:pt x="4" y="20"/>
                  </a:cubicBezTo>
                  <a:cubicBezTo>
                    <a:pt x="14" y="4"/>
                    <a:pt x="14" y="4"/>
                    <a:pt x="14" y="4"/>
                  </a:cubicBezTo>
                  <a:lnTo>
                    <a:pt x="24"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3" name="Freeform 82"/>
            <p:cNvSpPr>
              <a:spLocks/>
            </p:cNvSpPr>
            <p:nvPr/>
          </p:nvSpPr>
          <p:spPr bwMode="auto">
            <a:xfrm>
              <a:off x="4559212" y="926241"/>
              <a:ext cx="165100" cy="85725"/>
            </a:xfrm>
            <a:custGeom>
              <a:avLst/>
              <a:gdLst>
                <a:gd name="T0" fmla="*/ 0 w 44"/>
                <a:gd name="T1" fmla="*/ 0 h 23"/>
                <a:gd name="T2" fmla="*/ 22 w 44"/>
                <a:gd name="T3" fmla="*/ 23 h 23"/>
                <a:gd name="T4" fmla="*/ 44 w 44"/>
                <a:gd name="T5" fmla="*/ 0 h 23"/>
                <a:gd name="T6" fmla="*/ 0 w 44"/>
                <a:gd name="T7" fmla="*/ 0 h 23"/>
              </a:gdLst>
              <a:ahLst/>
              <a:cxnLst>
                <a:cxn ang="0">
                  <a:pos x="T0" y="T1"/>
                </a:cxn>
                <a:cxn ang="0">
                  <a:pos x="T2" y="T3"/>
                </a:cxn>
                <a:cxn ang="0">
                  <a:pos x="T4" y="T5"/>
                </a:cxn>
                <a:cxn ang="0">
                  <a:pos x="T6" y="T7"/>
                </a:cxn>
              </a:cxnLst>
              <a:rect l="0" t="0" r="r" b="b"/>
              <a:pathLst>
                <a:path w="44" h="23">
                  <a:moveTo>
                    <a:pt x="0" y="0"/>
                  </a:moveTo>
                  <a:cubicBezTo>
                    <a:pt x="0" y="13"/>
                    <a:pt x="10" y="23"/>
                    <a:pt x="22" y="23"/>
                  </a:cubicBezTo>
                  <a:cubicBezTo>
                    <a:pt x="34" y="23"/>
                    <a:pt x="44" y="13"/>
                    <a:pt x="44" y="0"/>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434" name="Freeform 94"/>
          <p:cNvSpPr>
            <a:spLocks noEditPoints="1"/>
          </p:cNvSpPr>
          <p:nvPr userDrawn="1"/>
        </p:nvSpPr>
        <p:spPr bwMode="auto">
          <a:xfrm>
            <a:off x="5668211" y="3143836"/>
            <a:ext cx="314691" cy="307850"/>
          </a:xfrm>
          <a:custGeom>
            <a:avLst/>
            <a:gdLst>
              <a:gd name="T0" fmla="*/ 0 w 103"/>
              <a:gd name="T1" fmla="*/ 52 h 103"/>
              <a:gd name="T2" fmla="*/ 103 w 103"/>
              <a:gd name="T3" fmla="*/ 52 h 103"/>
              <a:gd name="T4" fmla="*/ 43 w 103"/>
              <a:gd name="T5" fmla="*/ 99 h 103"/>
              <a:gd name="T6" fmla="*/ 50 w 103"/>
              <a:gd name="T7" fmla="*/ 79 h 103"/>
              <a:gd name="T8" fmla="*/ 43 w 103"/>
              <a:gd name="T9" fmla="*/ 99 h 103"/>
              <a:gd name="T10" fmla="*/ 24 w 103"/>
              <a:gd name="T11" fmla="*/ 54 h 103"/>
              <a:gd name="T12" fmla="*/ 10 w 103"/>
              <a:gd name="T13" fmla="*/ 75 h 103"/>
              <a:gd name="T14" fmla="*/ 54 w 103"/>
              <a:gd name="T15" fmla="*/ 25 h 103"/>
              <a:gd name="T16" fmla="*/ 59 w 103"/>
              <a:gd name="T17" fmla="*/ 4 h 103"/>
              <a:gd name="T18" fmla="*/ 54 w 103"/>
              <a:gd name="T19" fmla="*/ 25 h 103"/>
              <a:gd name="T20" fmla="*/ 75 w 103"/>
              <a:gd name="T21" fmla="*/ 50 h 103"/>
              <a:gd name="T22" fmla="*/ 54 w 103"/>
              <a:gd name="T23" fmla="*/ 28 h 103"/>
              <a:gd name="T24" fmla="*/ 50 w 103"/>
              <a:gd name="T25" fmla="*/ 25 h 103"/>
              <a:gd name="T26" fmla="*/ 43 w 103"/>
              <a:gd name="T27" fmla="*/ 5 h 103"/>
              <a:gd name="T28" fmla="*/ 50 w 103"/>
              <a:gd name="T29" fmla="*/ 25 h 103"/>
              <a:gd name="T30" fmla="*/ 50 w 103"/>
              <a:gd name="T31" fmla="*/ 50 h 103"/>
              <a:gd name="T32" fmla="*/ 30 w 103"/>
              <a:gd name="T33" fmla="*/ 28 h 103"/>
              <a:gd name="T34" fmla="*/ 24 w 103"/>
              <a:gd name="T35" fmla="*/ 50 h 103"/>
              <a:gd name="T36" fmla="*/ 10 w 103"/>
              <a:gd name="T37" fmla="*/ 28 h 103"/>
              <a:gd name="T38" fmla="*/ 24 w 103"/>
              <a:gd name="T39" fmla="*/ 50 h 103"/>
              <a:gd name="T40" fmla="*/ 50 w 103"/>
              <a:gd name="T41" fmla="*/ 54 h 103"/>
              <a:gd name="T42" fmla="*/ 30 w 103"/>
              <a:gd name="T43" fmla="*/ 75 h 103"/>
              <a:gd name="T44" fmla="*/ 54 w 103"/>
              <a:gd name="T45" fmla="*/ 79 h 103"/>
              <a:gd name="T46" fmla="*/ 59 w 103"/>
              <a:gd name="T47" fmla="*/ 99 h 103"/>
              <a:gd name="T48" fmla="*/ 54 w 103"/>
              <a:gd name="T49" fmla="*/ 79 h 103"/>
              <a:gd name="T50" fmla="*/ 54 w 103"/>
              <a:gd name="T51" fmla="*/ 54 h 103"/>
              <a:gd name="T52" fmla="*/ 72 w 103"/>
              <a:gd name="T53" fmla="*/ 75 h 103"/>
              <a:gd name="T54" fmla="*/ 79 w 103"/>
              <a:gd name="T55" fmla="*/ 54 h 103"/>
              <a:gd name="T56" fmla="*/ 93 w 103"/>
              <a:gd name="T57" fmla="*/ 75 h 103"/>
              <a:gd name="T58" fmla="*/ 75 w 103"/>
              <a:gd name="T59" fmla="*/ 75 h 103"/>
              <a:gd name="T60" fmla="*/ 79 w 103"/>
              <a:gd name="T61" fmla="*/ 50 h 103"/>
              <a:gd name="T62" fmla="*/ 94 w 103"/>
              <a:gd name="T63" fmla="*/ 28 h 103"/>
              <a:gd name="T64" fmla="*/ 79 w 103"/>
              <a:gd name="T65" fmla="*/ 50 h 103"/>
              <a:gd name="T66" fmla="*/ 74 w 103"/>
              <a:gd name="T67" fmla="*/ 25 h 103"/>
              <a:gd name="T68" fmla="*/ 86 w 103"/>
              <a:gd name="T69" fmla="*/ 18 h 103"/>
              <a:gd name="T70" fmla="*/ 18 w 103"/>
              <a:gd name="T71" fmla="*/ 18 h 103"/>
              <a:gd name="T72" fmla="*/ 28 w 103"/>
              <a:gd name="T73" fmla="*/ 25 h 103"/>
              <a:gd name="T74" fmla="*/ 18 w 103"/>
              <a:gd name="T75" fmla="*/ 18 h 103"/>
              <a:gd name="T76" fmla="*/ 28 w 103"/>
              <a:gd name="T77" fmla="*/ 79 h 103"/>
              <a:gd name="T78" fmla="*/ 18 w 103"/>
              <a:gd name="T79" fmla="*/ 86 h 103"/>
              <a:gd name="T80" fmla="*/ 86 w 103"/>
              <a:gd name="T81" fmla="*/ 86 h 103"/>
              <a:gd name="T82" fmla="*/ 74 w 103"/>
              <a:gd name="T83" fmla="*/ 79 h 103"/>
              <a:gd name="T84" fmla="*/ 86 w 103"/>
              <a:gd name="T85"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03">
                <a:moveTo>
                  <a:pt x="52" y="0"/>
                </a:moveTo>
                <a:cubicBezTo>
                  <a:pt x="23" y="0"/>
                  <a:pt x="0" y="23"/>
                  <a:pt x="0" y="52"/>
                </a:cubicBezTo>
                <a:cubicBezTo>
                  <a:pt x="0" y="80"/>
                  <a:pt x="23" y="103"/>
                  <a:pt x="52" y="103"/>
                </a:cubicBezTo>
                <a:cubicBezTo>
                  <a:pt x="80" y="103"/>
                  <a:pt x="103" y="80"/>
                  <a:pt x="103" y="52"/>
                </a:cubicBezTo>
                <a:cubicBezTo>
                  <a:pt x="103" y="23"/>
                  <a:pt x="80" y="0"/>
                  <a:pt x="52" y="0"/>
                </a:cubicBezTo>
                <a:close/>
                <a:moveTo>
                  <a:pt x="43" y="99"/>
                </a:moveTo>
                <a:cubicBezTo>
                  <a:pt x="38" y="93"/>
                  <a:pt x="34" y="86"/>
                  <a:pt x="32" y="79"/>
                </a:cubicBezTo>
                <a:cubicBezTo>
                  <a:pt x="50" y="79"/>
                  <a:pt x="50" y="79"/>
                  <a:pt x="50" y="79"/>
                </a:cubicBezTo>
                <a:cubicBezTo>
                  <a:pt x="50" y="100"/>
                  <a:pt x="50" y="100"/>
                  <a:pt x="50" y="100"/>
                </a:cubicBezTo>
                <a:cubicBezTo>
                  <a:pt x="47" y="100"/>
                  <a:pt x="45" y="99"/>
                  <a:pt x="43" y="99"/>
                </a:cubicBezTo>
                <a:close/>
                <a:moveTo>
                  <a:pt x="4" y="54"/>
                </a:moveTo>
                <a:cubicBezTo>
                  <a:pt x="24" y="54"/>
                  <a:pt x="24" y="54"/>
                  <a:pt x="24" y="54"/>
                </a:cubicBezTo>
                <a:cubicBezTo>
                  <a:pt x="24" y="61"/>
                  <a:pt x="25" y="68"/>
                  <a:pt x="27" y="75"/>
                </a:cubicBezTo>
                <a:cubicBezTo>
                  <a:pt x="10" y="75"/>
                  <a:pt x="10" y="75"/>
                  <a:pt x="10" y="75"/>
                </a:cubicBezTo>
                <a:cubicBezTo>
                  <a:pt x="6" y="69"/>
                  <a:pt x="4" y="61"/>
                  <a:pt x="4" y="54"/>
                </a:cubicBezTo>
                <a:close/>
                <a:moveTo>
                  <a:pt x="54" y="25"/>
                </a:moveTo>
                <a:cubicBezTo>
                  <a:pt x="54" y="4"/>
                  <a:pt x="54" y="4"/>
                  <a:pt x="54" y="4"/>
                </a:cubicBezTo>
                <a:cubicBezTo>
                  <a:pt x="56" y="4"/>
                  <a:pt x="58" y="4"/>
                  <a:pt x="59" y="4"/>
                </a:cubicBezTo>
                <a:cubicBezTo>
                  <a:pt x="64" y="10"/>
                  <a:pt x="68" y="17"/>
                  <a:pt x="71" y="25"/>
                </a:cubicBezTo>
                <a:lnTo>
                  <a:pt x="54" y="25"/>
                </a:lnTo>
                <a:close/>
                <a:moveTo>
                  <a:pt x="72" y="28"/>
                </a:moveTo>
                <a:cubicBezTo>
                  <a:pt x="74" y="35"/>
                  <a:pt x="75" y="42"/>
                  <a:pt x="75" y="50"/>
                </a:cubicBezTo>
                <a:cubicBezTo>
                  <a:pt x="54" y="50"/>
                  <a:pt x="54" y="50"/>
                  <a:pt x="54" y="50"/>
                </a:cubicBezTo>
                <a:cubicBezTo>
                  <a:pt x="54" y="28"/>
                  <a:pt x="54" y="28"/>
                  <a:pt x="54" y="28"/>
                </a:cubicBezTo>
                <a:lnTo>
                  <a:pt x="72" y="28"/>
                </a:lnTo>
                <a:close/>
                <a:moveTo>
                  <a:pt x="50" y="25"/>
                </a:moveTo>
                <a:cubicBezTo>
                  <a:pt x="32" y="25"/>
                  <a:pt x="32" y="25"/>
                  <a:pt x="32" y="25"/>
                </a:cubicBezTo>
                <a:cubicBezTo>
                  <a:pt x="34" y="17"/>
                  <a:pt x="38" y="10"/>
                  <a:pt x="43" y="5"/>
                </a:cubicBezTo>
                <a:cubicBezTo>
                  <a:pt x="45" y="4"/>
                  <a:pt x="47" y="4"/>
                  <a:pt x="50" y="4"/>
                </a:cubicBezTo>
                <a:lnTo>
                  <a:pt x="50" y="25"/>
                </a:lnTo>
                <a:close/>
                <a:moveTo>
                  <a:pt x="50" y="28"/>
                </a:moveTo>
                <a:cubicBezTo>
                  <a:pt x="50" y="50"/>
                  <a:pt x="50" y="50"/>
                  <a:pt x="50" y="50"/>
                </a:cubicBezTo>
                <a:cubicBezTo>
                  <a:pt x="27" y="50"/>
                  <a:pt x="27" y="50"/>
                  <a:pt x="27" y="50"/>
                </a:cubicBezTo>
                <a:cubicBezTo>
                  <a:pt x="27" y="42"/>
                  <a:pt x="28" y="35"/>
                  <a:pt x="30" y="28"/>
                </a:cubicBezTo>
                <a:lnTo>
                  <a:pt x="50" y="28"/>
                </a:lnTo>
                <a:close/>
                <a:moveTo>
                  <a:pt x="24" y="50"/>
                </a:moveTo>
                <a:cubicBezTo>
                  <a:pt x="4" y="50"/>
                  <a:pt x="4" y="50"/>
                  <a:pt x="4" y="50"/>
                </a:cubicBezTo>
                <a:cubicBezTo>
                  <a:pt x="4" y="42"/>
                  <a:pt x="6" y="35"/>
                  <a:pt x="10" y="28"/>
                </a:cubicBezTo>
                <a:cubicBezTo>
                  <a:pt x="27" y="28"/>
                  <a:pt x="27" y="28"/>
                  <a:pt x="27" y="28"/>
                </a:cubicBezTo>
                <a:cubicBezTo>
                  <a:pt x="25" y="35"/>
                  <a:pt x="24" y="42"/>
                  <a:pt x="24" y="50"/>
                </a:cubicBezTo>
                <a:close/>
                <a:moveTo>
                  <a:pt x="27" y="54"/>
                </a:moveTo>
                <a:cubicBezTo>
                  <a:pt x="50" y="54"/>
                  <a:pt x="50" y="54"/>
                  <a:pt x="50" y="54"/>
                </a:cubicBezTo>
                <a:cubicBezTo>
                  <a:pt x="50" y="75"/>
                  <a:pt x="50" y="75"/>
                  <a:pt x="50" y="75"/>
                </a:cubicBezTo>
                <a:cubicBezTo>
                  <a:pt x="30" y="75"/>
                  <a:pt x="30" y="75"/>
                  <a:pt x="30" y="75"/>
                </a:cubicBezTo>
                <a:cubicBezTo>
                  <a:pt x="28" y="68"/>
                  <a:pt x="27" y="61"/>
                  <a:pt x="27" y="54"/>
                </a:cubicBezTo>
                <a:close/>
                <a:moveTo>
                  <a:pt x="54" y="79"/>
                </a:moveTo>
                <a:cubicBezTo>
                  <a:pt x="71" y="79"/>
                  <a:pt x="71" y="79"/>
                  <a:pt x="71" y="79"/>
                </a:cubicBezTo>
                <a:cubicBezTo>
                  <a:pt x="68" y="86"/>
                  <a:pt x="64" y="93"/>
                  <a:pt x="59" y="99"/>
                </a:cubicBezTo>
                <a:cubicBezTo>
                  <a:pt x="57" y="99"/>
                  <a:pt x="56" y="100"/>
                  <a:pt x="54" y="100"/>
                </a:cubicBezTo>
                <a:lnTo>
                  <a:pt x="54" y="79"/>
                </a:lnTo>
                <a:close/>
                <a:moveTo>
                  <a:pt x="54" y="75"/>
                </a:moveTo>
                <a:cubicBezTo>
                  <a:pt x="54" y="54"/>
                  <a:pt x="54" y="54"/>
                  <a:pt x="54" y="54"/>
                </a:cubicBezTo>
                <a:cubicBezTo>
                  <a:pt x="75" y="54"/>
                  <a:pt x="75" y="54"/>
                  <a:pt x="75" y="54"/>
                </a:cubicBezTo>
                <a:cubicBezTo>
                  <a:pt x="75" y="61"/>
                  <a:pt x="74" y="68"/>
                  <a:pt x="72" y="75"/>
                </a:cubicBezTo>
                <a:lnTo>
                  <a:pt x="54" y="75"/>
                </a:lnTo>
                <a:close/>
                <a:moveTo>
                  <a:pt x="79" y="54"/>
                </a:moveTo>
                <a:cubicBezTo>
                  <a:pt x="100" y="54"/>
                  <a:pt x="100" y="54"/>
                  <a:pt x="100" y="54"/>
                </a:cubicBezTo>
                <a:cubicBezTo>
                  <a:pt x="99" y="61"/>
                  <a:pt x="97" y="69"/>
                  <a:pt x="93" y="75"/>
                </a:cubicBezTo>
                <a:cubicBezTo>
                  <a:pt x="93" y="75"/>
                  <a:pt x="93" y="75"/>
                  <a:pt x="93" y="75"/>
                </a:cubicBezTo>
                <a:cubicBezTo>
                  <a:pt x="75" y="75"/>
                  <a:pt x="75" y="75"/>
                  <a:pt x="75" y="75"/>
                </a:cubicBezTo>
                <a:cubicBezTo>
                  <a:pt x="77" y="68"/>
                  <a:pt x="79" y="61"/>
                  <a:pt x="79" y="54"/>
                </a:cubicBezTo>
                <a:close/>
                <a:moveTo>
                  <a:pt x="79" y="50"/>
                </a:moveTo>
                <a:cubicBezTo>
                  <a:pt x="79" y="42"/>
                  <a:pt x="77" y="35"/>
                  <a:pt x="75" y="28"/>
                </a:cubicBezTo>
                <a:cubicBezTo>
                  <a:pt x="94" y="28"/>
                  <a:pt x="94" y="28"/>
                  <a:pt x="94" y="28"/>
                </a:cubicBezTo>
                <a:cubicBezTo>
                  <a:pt x="97" y="35"/>
                  <a:pt x="99" y="42"/>
                  <a:pt x="100" y="50"/>
                </a:cubicBezTo>
                <a:lnTo>
                  <a:pt x="79" y="50"/>
                </a:lnTo>
                <a:close/>
                <a:moveTo>
                  <a:pt x="91" y="25"/>
                </a:moveTo>
                <a:cubicBezTo>
                  <a:pt x="74" y="25"/>
                  <a:pt x="74" y="25"/>
                  <a:pt x="74" y="25"/>
                </a:cubicBezTo>
                <a:cubicBezTo>
                  <a:pt x="72" y="18"/>
                  <a:pt x="69" y="11"/>
                  <a:pt x="65" y="6"/>
                </a:cubicBezTo>
                <a:cubicBezTo>
                  <a:pt x="73" y="8"/>
                  <a:pt x="80" y="12"/>
                  <a:pt x="86" y="18"/>
                </a:cubicBezTo>
                <a:cubicBezTo>
                  <a:pt x="88" y="20"/>
                  <a:pt x="90" y="22"/>
                  <a:pt x="91" y="25"/>
                </a:cubicBezTo>
                <a:close/>
                <a:moveTo>
                  <a:pt x="18" y="18"/>
                </a:moveTo>
                <a:cubicBezTo>
                  <a:pt x="23" y="12"/>
                  <a:pt x="30" y="8"/>
                  <a:pt x="37" y="6"/>
                </a:cubicBezTo>
                <a:cubicBezTo>
                  <a:pt x="33" y="12"/>
                  <a:pt x="30" y="18"/>
                  <a:pt x="28" y="25"/>
                </a:cubicBezTo>
                <a:cubicBezTo>
                  <a:pt x="12" y="25"/>
                  <a:pt x="12" y="25"/>
                  <a:pt x="12" y="25"/>
                </a:cubicBezTo>
                <a:cubicBezTo>
                  <a:pt x="14" y="22"/>
                  <a:pt x="16" y="20"/>
                  <a:pt x="18" y="18"/>
                </a:cubicBezTo>
                <a:close/>
                <a:moveTo>
                  <a:pt x="12" y="79"/>
                </a:moveTo>
                <a:cubicBezTo>
                  <a:pt x="28" y="79"/>
                  <a:pt x="28" y="79"/>
                  <a:pt x="28" y="79"/>
                </a:cubicBezTo>
                <a:cubicBezTo>
                  <a:pt x="30" y="86"/>
                  <a:pt x="33" y="92"/>
                  <a:pt x="37" y="98"/>
                </a:cubicBezTo>
                <a:cubicBezTo>
                  <a:pt x="30" y="95"/>
                  <a:pt x="23" y="91"/>
                  <a:pt x="18" y="86"/>
                </a:cubicBezTo>
                <a:cubicBezTo>
                  <a:pt x="16" y="84"/>
                  <a:pt x="14" y="81"/>
                  <a:pt x="12" y="79"/>
                </a:cubicBezTo>
                <a:close/>
                <a:moveTo>
                  <a:pt x="86" y="86"/>
                </a:moveTo>
                <a:cubicBezTo>
                  <a:pt x="80" y="91"/>
                  <a:pt x="73" y="96"/>
                  <a:pt x="65" y="98"/>
                </a:cubicBezTo>
                <a:cubicBezTo>
                  <a:pt x="69" y="92"/>
                  <a:pt x="72" y="86"/>
                  <a:pt x="74" y="79"/>
                </a:cubicBezTo>
                <a:cubicBezTo>
                  <a:pt x="91" y="79"/>
                  <a:pt x="91" y="79"/>
                  <a:pt x="91" y="79"/>
                </a:cubicBezTo>
                <a:cubicBezTo>
                  <a:pt x="90" y="81"/>
                  <a:pt x="88" y="84"/>
                  <a:pt x="86" y="86"/>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5" name="Freeform 98"/>
          <p:cNvSpPr>
            <a:spLocks/>
          </p:cNvSpPr>
          <p:nvPr userDrawn="1"/>
        </p:nvSpPr>
        <p:spPr bwMode="auto">
          <a:xfrm>
            <a:off x="2870889" y="3530826"/>
            <a:ext cx="283256" cy="309769"/>
          </a:xfrm>
          <a:custGeom>
            <a:avLst/>
            <a:gdLst>
              <a:gd name="T0" fmla="*/ 74 w 96"/>
              <a:gd name="T1" fmla="*/ 41 h 106"/>
              <a:gd name="T2" fmla="*/ 71 w 96"/>
              <a:gd name="T3" fmla="*/ 44 h 106"/>
              <a:gd name="T4" fmla="*/ 43 w 96"/>
              <a:gd name="T5" fmla="*/ 14 h 106"/>
              <a:gd name="T6" fmla="*/ 27 w 96"/>
              <a:gd name="T7" fmla="*/ 6 h 106"/>
              <a:gd name="T8" fmla="*/ 12 w 96"/>
              <a:gd name="T9" fmla="*/ 11 h 106"/>
              <a:gd name="T10" fmla="*/ 6 w 96"/>
              <a:gd name="T11" fmla="*/ 26 h 106"/>
              <a:gd name="T12" fmla="*/ 13 w 96"/>
              <a:gd name="T13" fmla="*/ 42 h 106"/>
              <a:gd name="T14" fmla="*/ 63 w 96"/>
              <a:gd name="T15" fmla="*/ 95 h 106"/>
              <a:gd name="T16" fmla="*/ 72 w 96"/>
              <a:gd name="T17" fmla="*/ 100 h 106"/>
              <a:gd name="T18" fmla="*/ 82 w 96"/>
              <a:gd name="T19" fmla="*/ 97 h 106"/>
              <a:gd name="T20" fmla="*/ 90 w 96"/>
              <a:gd name="T21" fmla="*/ 84 h 106"/>
              <a:gd name="T22" fmla="*/ 86 w 96"/>
              <a:gd name="T23" fmla="*/ 73 h 106"/>
              <a:gd name="T24" fmla="*/ 41 w 96"/>
              <a:gd name="T25" fmla="*/ 25 h 106"/>
              <a:gd name="T26" fmla="*/ 36 w 96"/>
              <a:gd name="T27" fmla="*/ 23 h 106"/>
              <a:gd name="T28" fmla="*/ 27 w 96"/>
              <a:gd name="T29" fmla="*/ 27 h 106"/>
              <a:gd name="T30" fmla="*/ 23 w 96"/>
              <a:gd name="T31" fmla="*/ 35 h 106"/>
              <a:gd name="T32" fmla="*/ 25 w 96"/>
              <a:gd name="T33" fmla="*/ 39 h 106"/>
              <a:gd name="T34" fmla="*/ 70 w 96"/>
              <a:gd name="T35" fmla="*/ 88 h 106"/>
              <a:gd name="T36" fmla="*/ 67 w 96"/>
              <a:gd name="T37" fmla="*/ 92 h 106"/>
              <a:gd name="T38" fmla="*/ 21 w 96"/>
              <a:gd name="T39" fmla="*/ 43 h 106"/>
              <a:gd name="T40" fmla="*/ 18 w 96"/>
              <a:gd name="T41" fmla="*/ 35 h 106"/>
              <a:gd name="T42" fmla="*/ 23 w 96"/>
              <a:gd name="T43" fmla="*/ 22 h 106"/>
              <a:gd name="T44" fmla="*/ 36 w 96"/>
              <a:gd name="T45" fmla="*/ 17 h 106"/>
              <a:gd name="T46" fmla="*/ 44 w 96"/>
              <a:gd name="T47" fmla="*/ 21 h 106"/>
              <a:gd name="T48" fmla="*/ 90 w 96"/>
              <a:gd name="T49" fmla="*/ 70 h 106"/>
              <a:gd name="T50" fmla="*/ 96 w 96"/>
              <a:gd name="T51" fmla="*/ 84 h 106"/>
              <a:gd name="T52" fmla="*/ 86 w 96"/>
              <a:gd name="T53" fmla="*/ 102 h 106"/>
              <a:gd name="T54" fmla="*/ 73 w 96"/>
              <a:gd name="T55" fmla="*/ 106 h 106"/>
              <a:gd name="T56" fmla="*/ 59 w 96"/>
              <a:gd name="T57" fmla="*/ 99 h 106"/>
              <a:gd name="T58" fmla="*/ 9 w 96"/>
              <a:gd name="T59" fmla="*/ 46 h 106"/>
              <a:gd name="T60" fmla="*/ 0 w 96"/>
              <a:gd name="T61" fmla="*/ 25 h 106"/>
              <a:gd name="T62" fmla="*/ 8 w 96"/>
              <a:gd name="T63" fmla="*/ 7 h 106"/>
              <a:gd name="T64" fmla="*/ 26 w 96"/>
              <a:gd name="T65" fmla="*/ 0 h 106"/>
              <a:gd name="T66" fmla="*/ 47 w 96"/>
              <a:gd name="T67" fmla="*/ 11 h 106"/>
              <a:gd name="T68" fmla="*/ 74 w 96"/>
              <a:gd name="T6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106">
                <a:moveTo>
                  <a:pt x="74" y="41"/>
                </a:moveTo>
                <a:cubicBezTo>
                  <a:pt x="71" y="44"/>
                  <a:pt x="71" y="44"/>
                  <a:pt x="71" y="44"/>
                </a:cubicBezTo>
                <a:cubicBezTo>
                  <a:pt x="43" y="14"/>
                  <a:pt x="43" y="14"/>
                  <a:pt x="43" y="14"/>
                </a:cubicBezTo>
                <a:cubicBezTo>
                  <a:pt x="38" y="10"/>
                  <a:pt x="33" y="7"/>
                  <a:pt x="27" y="6"/>
                </a:cubicBezTo>
                <a:cubicBezTo>
                  <a:pt x="21" y="6"/>
                  <a:pt x="16" y="7"/>
                  <a:pt x="12" y="11"/>
                </a:cubicBezTo>
                <a:cubicBezTo>
                  <a:pt x="8" y="15"/>
                  <a:pt x="6" y="20"/>
                  <a:pt x="6" y="26"/>
                </a:cubicBezTo>
                <a:cubicBezTo>
                  <a:pt x="6" y="32"/>
                  <a:pt x="9" y="38"/>
                  <a:pt x="13" y="42"/>
                </a:cubicBezTo>
                <a:cubicBezTo>
                  <a:pt x="63" y="95"/>
                  <a:pt x="63" y="95"/>
                  <a:pt x="63" y="95"/>
                </a:cubicBezTo>
                <a:cubicBezTo>
                  <a:pt x="65" y="98"/>
                  <a:pt x="69" y="100"/>
                  <a:pt x="72" y="100"/>
                </a:cubicBezTo>
                <a:cubicBezTo>
                  <a:pt x="76" y="101"/>
                  <a:pt x="79" y="100"/>
                  <a:pt x="82" y="97"/>
                </a:cubicBezTo>
                <a:cubicBezTo>
                  <a:pt x="85" y="95"/>
                  <a:pt x="91" y="87"/>
                  <a:pt x="90" y="84"/>
                </a:cubicBezTo>
                <a:cubicBezTo>
                  <a:pt x="90" y="80"/>
                  <a:pt x="89" y="76"/>
                  <a:pt x="86" y="73"/>
                </a:cubicBezTo>
                <a:cubicBezTo>
                  <a:pt x="41" y="25"/>
                  <a:pt x="41" y="25"/>
                  <a:pt x="41" y="25"/>
                </a:cubicBezTo>
                <a:cubicBezTo>
                  <a:pt x="39" y="24"/>
                  <a:pt x="38" y="23"/>
                  <a:pt x="36" y="23"/>
                </a:cubicBezTo>
                <a:cubicBezTo>
                  <a:pt x="35" y="23"/>
                  <a:pt x="28" y="26"/>
                  <a:pt x="27" y="27"/>
                </a:cubicBezTo>
                <a:cubicBezTo>
                  <a:pt x="26" y="28"/>
                  <a:pt x="23" y="34"/>
                  <a:pt x="23" y="35"/>
                </a:cubicBezTo>
                <a:cubicBezTo>
                  <a:pt x="23" y="37"/>
                  <a:pt x="24" y="38"/>
                  <a:pt x="25" y="39"/>
                </a:cubicBezTo>
                <a:cubicBezTo>
                  <a:pt x="70" y="88"/>
                  <a:pt x="70" y="88"/>
                  <a:pt x="70" y="88"/>
                </a:cubicBezTo>
                <a:cubicBezTo>
                  <a:pt x="67" y="92"/>
                  <a:pt x="67" y="92"/>
                  <a:pt x="67" y="92"/>
                </a:cubicBezTo>
                <a:cubicBezTo>
                  <a:pt x="21" y="43"/>
                  <a:pt x="21" y="43"/>
                  <a:pt x="21" y="43"/>
                </a:cubicBezTo>
                <a:cubicBezTo>
                  <a:pt x="19" y="41"/>
                  <a:pt x="18" y="38"/>
                  <a:pt x="18" y="35"/>
                </a:cubicBezTo>
                <a:cubicBezTo>
                  <a:pt x="17" y="32"/>
                  <a:pt x="21" y="24"/>
                  <a:pt x="23" y="22"/>
                </a:cubicBezTo>
                <a:cubicBezTo>
                  <a:pt x="25" y="20"/>
                  <a:pt x="33" y="17"/>
                  <a:pt x="36" y="17"/>
                </a:cubicBezTo>
                <a:cubicBezTo>
                  <a:pt x="39" y="18"/>
                  <a:pt x="42" y="19"/>
                  <a:pt x="44" y="21"/>
                </a:cubicBezTo>
                <a:cubicBezTo>
                  <a:pt x="90" y="70"/>
                  <a:pt x="90" y="70"/>
                  <a:pt x="90" y="70"/>
                </a:cubicBezTo>
                <a:cubicBezTo>
                  <a:pt x="93" y="74"/>
                  <a:pt x="96" y="79"/>
                  <a:pt x="96" y="84"/>
                </a:cubicBezTo>
                <a:cubicBezTo>
                  <a:pt x="96" y="90"/>
                  <a:pt x="90" y="98"/>
                  <a:pt x="86" y="102"/>
                </a:cubicBezTo>
                <a:cubicBezTo>
                  <a:pt x="82" y="105"/>
                  <a:pt x="78" y="106"/>
                  <a:pt x="73" y="106"/>
                </a:cubicBezTo>
                <a:cubicBezTo>
                  <a:pt x="67" y="105"/>
                  <a:pt x="63" y="103"/>
                  <a:pt x="59" y="99"/>
                </a:cubicBezTo>
                <a:cubicBezTo>
                  <a:pt x="9" y="46"/>
                  <a:pt x="9" y="46"/>
                  <a:pt x="9" y="46"/>
                </a:cubicBezTo>
                <a:cubicBezTo>
                  <a:pt x="3" y="39"/>
                  <a:pt x="0" y="33"/>
                  <a:pt x="0" y="25"/>
                </a:cubicBezTo>
                <a:cubicBezTo>
                  <a:pt x="0" y="18"/>
                  <a:pt x="3" y="12"/>
                  <a:pt x="8" y="7"/>
                </a:cubicBezTo>
                <a:cubicBezTo>
                  <a:pt x="13" y="2"/>
                  <a:pt x="19" y="0"/>
                  <a:pt x="26" y="0"/>
                </a:cubicBezTo>
                <a:cubicBezTo>
                  <a:pt x="33" y="1"/>
                  <a:pt x="40" y="4"/>
                  <a:pt x="47" y="11"/>
                </a:cubicBezTo>
                <a:lnTo>
                  <a:pt x="74" y="41"/>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36" name="Group 435"/>
          <p:cNvGrpSpPr/>
          <p:nvPr userDrawn="1"/>
        </p:nvGrpSpPr>
        <p:grpSpPr>
          <a:xfrm>
            <a:off x="4056116" y="1822589"/>
            <a:ext cx="333322" cy="286087"/>
            <a:chOff x="4184650" y="28575"/>
            <a:chExt cx="336550" cy="295276"/>
          </a:xfrm>
          <a:solidFill>
            <a:schemeClr val="tx2"/>
          </a:solidFill>
        </p:grpSpPr>
        <p:sp>
          <p:nvSpPr>
            <p:cNvPr id="437" name="Freeform 99"/>
            <p:cNvSpPr>
              <a:spLocks/>
            </p:cNvSpPr>
            <p:nvPr/>
          </p:nvSpPr>
          <p:spPr bwMode="auto">
            <a:xfrm>
              <a:off x="4184650" y="312738"/>
              <a:ext cx="336550" cy="11113"/>
            </a:xfrm>
            <a:custGeom>
              <a:avLst/>
              <a:gdLst>
                <a:gd name="T0" fmla="*/ 1 w 89"/>
                <a:gd name="T1" fmla="*/ 0 h 3"/>
                <a:gd name="T2" fmla="*/ 87 w 89"/>
                <a:gd name="T3" fmla="*/ 0 h 3"/>
                <a:gd name="T4" fmla="*/ 89 w 89"/>
                <a:gd name="T5" fmla="*/ 1 h 3"/>
                <a:gd name="T6" fmla="*/ 87 w 89"/>
                <a:gd name="T7" fmla="*/ 3 h 3"/>
                <a:gd name="T8" fmla="*/ 1 w 89"/>
                <a:gd name="T9" fmla="*/ 3 h 3"/>
                <a:gd name="T10" fmla="*/ 0 w 89"/>
                <a:gd name="T11" fmla="*/ 1 h 3"/>
                <a:gd name="T12" fmla="*/ 1 w 8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9" h="3">
                  <a:moveTo>
                    <a:pt x="1" y="0"/>
                  </a:moveTo>
                  <a:cubicBezTo>
                    <a:pt x="87" y="0"/>
                    <a:pt x="87" y="0"/>
                    <a:pt x="87" y="0"/>
                  </a:cubicBezTo>
                  <a:cubicBezTo>
                    <a:pt x="88" y="0"/>
                    <a:pt x="89" y="0"/>
                    <a:pt x="89" y="1"/>
                  </a:cubicBezTo>
                  <a:cubicBezTo>
                    <a:pt x="89" y="2"/>
                    <a:pt x="88" y="3"/>
                    <a:pt x="87" y="3"/>
                  </a:cubicBezTo>
                  <a:cubicBezTo>
                    <a:pt x="1" y="3"/>
                    <a:pt x="1" y="3"/>
                    <a:pt x="1" y="3"/>
                  </a:cubicBezTo>
                  <a:cubicBezTo>
                    <a:pt x="1" y="3"/>
                    <a:pt x="0" y="2"/>
                    <a:pt x="0" y="1"/>
                  </a:cubicBezTo>
                  <a:cubicBezTo>
                    <a:pt x="0" y="0"/>
                    <a:pt x="1"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8" name="Rectangle 100"/>
            <p:cNvSpPr>
              <a:spLocks noChangeArrowheads="1"/>
            </p:cNvSpPr>
            <p:nvPr/>
          </p:nvSpPr>
          <p:spPr bwMode="auto">
            <a:xfrm>
              <a:off x="4430713" y="96838"/>
              <a:ext cx="49212" cy="1841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39" name="Rectangle 101"/>
            <p:cNvSpPr>
              <a:spLocks noChangeArrowheads="1"/>
            </p:cNvSpPr>
            <p:nvPr/>
          </p:nvSpPr>
          <p:spPr bwMode="auto">
            <a:xfrm>
              <a:off x="4359275" y="28575"/>
              <a:ext cx="44450"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40" name="Rectangle 102"/>
            <p:cNvSpPr>
              <a:spLocks noChangeArrowheads="1"/>
            </p:cNvSpPr>
            <p:nvPr/>
          </p:nvSpPr>
          <p:spPr bwMode="auto">
            <a:xfrm>
              <a:off x="4291013" y="109538"/>
              <a:ext cx="44450" cy="1714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441" name="Rectangle 103"/>
            <p:cNvSpPr>
              <a:spLocks noChangeArrowheads="1"/>
            </p:cNvSpPr>
            <p:nvPr/>
          </p:nvSpPr>
          <p:spPr bwMode="auto">
            <a:xfrm>
              <a:off x="4214813" y="166688"/>
              <a:ext cx="49212" cy="1143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grpSp>
      <p:sp>
        <p:nvSpPr>
          <p:cNvPr id="442" name="Freeform 5"/>
          <p:cNvSpPr>
            <a:spLocks noEditPoints="1"/>
          </p:cNvSpPr>
          <p:nvPr userDrawn="1"/>
        </p:nvSpPr>
        <p:spPr bwMode="auto">
          <a:xfrm>
            <a:off x="5139163" y="3734012"/>
            <a:ext cx="304665" cy="292419"/>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800" dirty="0"/>
          </a:p>
        </p:txBody>
      </p:sp>
      <p:grpSp>
        <p:nvGrpSpPr>
          <p:cNvPr id="443" name="Group 442"/>
          <p:cNvGrpSpPr/>
          <p:nvPr userDrawn="1"/>
        </p:nvGrpSpPr>
        <p:grpSpPr>
          <a:xfrm>
            <a:off x="6226359" y="1259723"/>
            <a:ext cx="333995" cy="380411"/>
            <a:chOff x="1868488" y="-9525"/>
            <a:chExt cx="1111250" cy="1293813"/>
          </a:xfrm>
          <a:solidFill>
            <a:schemeClr val="tx2"/>
          </a:solidFill>
        </p:grpSpPr>
        <p:sp>
          <p:nvSpPr>
            <p:cNvPr id="444" name="Freeform 14"/>
            <p:cNvSpPr>
              <a:spLocks noEditPoints="1"/>
            </p:cNvSpPr>
            <p:nvPr/>
          </p:nvSpPr>
          <p:spPr bwMode="auto">
            <a:xfrm>
              <a:off x="1868488" y="-9525"/>
              <a:ext cx="1111250" cy="1293813"/>
            </a:xfrm>
            <a:custGeom>
              <a:avLst/>
              <a:gdLst>
                <a:gd name="T0" fmla="*/ 293 w 357"/>
                <a:gd name="T1" fmla="*/ 255 h 416"/>
                <a:gd name="T2" fmla="*/ 294 w 357"/>
                <a:gd name="T3" fmla="*/ 245 h 416"/>
                <a:gd name="T4" fmla="*/ 315 w 357"/>
                <a:gd name="T5" fmla="*/ 208 h 416"/>
                <a:gd name="T6" fmla="*/ 324 w 357"/>
                <a:gd name="T7" fmla="*/ 175 h 416"/>
                <a:gd name="T8" fmla="*/ 324 w 357"/>
                <a:gd name="T9" fmla="*/ 132 h 416"/>
                <a:gd name="T10" fmla="*/ 315 w 357"/>
                <a:gd name="T11" fmla="*/ 99 h 416"/>
                <a:gd name="T12" fmla="*/ 294 w 357"/>
                <a:gd name="T13" fmla="*/ 62 h 416"/>
                <a:gd name="T14" fmla="*/ 270 w 357"/>
                <a:gd name="T15" fmla="*/ 38 h 416"/>
                <a:gd name="T16" fmla="*/ 233 w 357"/>
                <a:gd name="T17" fmla="*/ 16 h 416"/>
                <a:gd name="T18" fmla="*/ 199 w 357"/>
                <a:gd name="T19" fmla="*/ 7 h 416"/>
                <a:gd name="T20" fmla="*/ 157 w 357"/>
                <a:gd name="T21" fmla="*/ 7 h 416"/>
                <a:gd name="T22" fmla="*/ 123 w 357"/>
                <a:gd name="T23" fmla="*/ 16 h 416"/>
                <a:gd name="T24" fmla="*/ 87 w 357"/>
                <a:gd name="T25" fmla="*/ 38 h 416"/>
                <a:gd name="T26" fmla="*/ 62 w 357"/>
                <a:gd name="T27" fmla="*/ 62 h 416"/>
                <a:gd name="T28" fmla="*/ 41 w 357"/>
                <a:gd name="T29" fmla="*/ 99 h 416"/>
                <a:gd name="T30" fmla="*/ 32 w 357"/>
                <a:gd name="T31" fmla="*/ 132 h 416"/>
                <a:gd name="T32" fmla="*/ 32 w 357"/>
                <a:gd name="T33" fmla="*/ 175 h 416"/>
                <a:gd name="T34" fmla="*/ 41 w 357"/>
                <a:gd name="T35" fmla="*/ 208 h 416"/>
                <a:gd name="T36" fmla="*/ 62 w 357"/>
                <a:gd name="T37" fmla="*/ 245 h 416"/>
                <a:gd name="T38" fmla="*/ 63 w 357"/>
                <a:gd name="T39" fmla="*/ 253 h 416"/>
                <a:gd name="T40" fmla="*/ 0 w 357"/>
                <a:gd name="T41" fmla="*/ 378 h 416"/>
                <a:gd name="T42" fmla="*/ 53 w 357"/>
                <a:gd name="T43" fmla="*/ 372 h 416"/>
                <a:gd name="T44" fmla="*/ 82 w 357"/>
                <a:gd name="T45" fmla="*/ 416 h 416"/>
                <a:gd name="T46" fmla="*/ 137 w 357"/>
                <a:gd name="T47" fmla="*/ 303 h 416"/>
                <a:gd name="T48" fmla="*/ 157 w 357"/>
                <a:gd name="T49" fmla="*/ 300 h 416"/>
                <a:gd name="T50" fmla="*/ 199 w 357"/>
                <a:gd name="T51" fmla="*/ 300 h 416"/>
                <a:gd name="T52" fmla="*/ 220 w 357"/>
                <a:gd name="T53" fmla="*/ 302 h 416"/>
                <a:gd name="T54" fmla="*/ 286 w 357"/>
                <a:gd name="T55" fmla="*/ 415 h 416"/>
                <a:gd name="T56" fmla="*/ 304 w 357"/>
                <a:gd name="T57" fmla="*/ 367 h 416"/>
                <a:gd name="T58" fmla="*/ 357 w 357"/>
                <a:gd name="T59" fmla="*/ 374 h 416"/>
                <a:gd name="T60" fmla="*/ 293 w 357"/>
                <a:gd name="T61" fmla="*/ 255 h 416"/>
                <a:gd name="T62" fmla="*/ 178 w 357"/>
                <a:gd name="T63" fmla="*/ 250 h 416"/>
                <a:gd name="T64" fmla="*/ 79 w 357"/>
                <a:gd name="T65" fmla="*/ 151 h 416"/>
                <a:gd name="T66" fmla="*/ 178 w 357"/>
                <a:gd name="T67" fmla="*/ 52 h 416"/>
                <a:gd name="T68" fmla="*/ 277 w 357"/>
                <a:gd name="T69" fmla="*/ 151 h 416"/>
                <a:gd name="T70" fmla="*/ 178 w 357"/>
                <a:gd name="T71" fmla="*/ 25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7" h="416">
                  <a:moveTo>
                    <a:pt x="293" y="255"/>
                  </a:moveTo>
                  <a:cubicBezTo>
                    <a:pt x="293" y="252"/>
                    <a:pt x="294" y="249"/>
                    <a:pt x="294" y="245"/>
                  </a:cubicBezTo>
                  <a:cubicBezTo>
                    <a:pt x="294" y="229"/>
                    <a:pt x="301" y="217"/>
                    <a:pt x="315" y="208"/>
                  </a:cubicBezTo>
                  <a:cubicBezTo>
                    <a:pt x="329" y="200"/>
                    <a:pt x="332" y="189"/>
                    <a:pt x="324" y="175"/>
                  </a:cubicBezTo>
                  <a:cubicBezTo>
                    <a:pt x="316" y="161"/>
                    <a:pt x="316" y="146"/>
                    <a:pt x="324" y="132"/>
                  </a:cubicBezTo>
                  <a:cubicBezTo>
                    <a:pt x="332" y="118"/>
                    <a:pt x="329" y="107"/>
                    <a:pt x="315" y="99"/>
                  </a:cubicBezTo>
                  <a:cubicBezTo>
                    <a:pt x="301" y="91"/>
                    <a:pt x="294" y="78"/>
                    <a:pt x="294" y="62"/>
                  </a:cubicBezTo>
                  <a:cubicBezTo>
                    <a:pt x="294" y="46"/>
                    <a:pt x="286" y="38"/>
                    <a:pt x="270" y="38"/>
                  </a:cubicBezTo>
                  <a:cubicBezTo>
                    <a:pt x="253" y="37"/>
                    <a:pt x="241" y="30"/>
                    <a:pt x="233" y="16"/>
                  </a:cubicBezTo>
                  <a:cubicBezTo>
                    <a:pt x="225" y="3"/>
                    <a:pt x="213" y="0"/>
                    <a:pt x="199" y="7"/>
                  </a:cubicBezTo>
                  <a:cubicBezTo>
                    <a:pt x="185" y="15"/>
                    <a:pt x="171" y="15"/>
                    <a:pt x="157" y="7"/>
                  </a:cubicBezTo>
                  <a:cubicBezTo>
                    <a:pt x="143" y="0"/>
                    <a:pt x="132" y="3"/>
                    <a:pt x="123" y="16"/>
                  </a:cubicBezTo>
                  <a:cubicBezTo>
                    <a:pt x="115" y="30"/>
                    <a:pt x="103" y="37"/>
                    <a:pt x="87" y="38"/>
                  </a:cubicBezTo>
                  <a:cubicBezTo>
                    <a:pt x="71" y="38"/>
                    <a:pt x="62" y="46"/>
                    <a:pt x="62" y="62"/>
                  </a:cubicBezTo>
                  <a:cubicBezTo>
                    <a:pt x="62" y="78"/>
                    <a:pt x="55" y="91"/>
                    <a:pt x="41" y="99"/>
                  </a:cubicBezTo>
                  <a:cubicBezTo>
                    <a:pt x="27" y="107"/>
                    <a:pt x="24" y="118"/>
                    <a:pt x="32" y="132"/>
                  </a:cubicBezTo>
                  <a:cubicBezTo>
                    <a:pt x="40" y="146"/>
                    <a:pt x="40" y="161"/>
                    <a:pt x="32" y="175"/>
                  </a:cubicBezTo>
                  <a:cubicBezTo>
                    <a:pt x="24" y="189"/>
                    <a:pt x="27" y="200"/>
                    <a:pt x="41" y="208"/>
                  </a:cubicBezTo>
                  <a:cubicBezTo>
                    <a:pt x="55" y="217"/>
                    <a:pt x="62" y="229"/>
                    <a:pt x="62" y="245"/>
                  </a:cubicBezTo>
                  <a:cubicBezTo>
                    <a:pt x="62" y="248"/>
                    <a:pt x="63" y="250"/>
                    <a:pt x="63" y="253"/>
                  </a:cubicBezTo>
                  <a:cubicBezTo>
                    <a:pt x="0" y="378"/>
                    <a:pt x="0" y="378"/>
                    <a:pt x="0" y="378"/>
                  </a:cubicBezTo>
                  <a:cubicBezTo>
                    <a:pt x="53" y="372"/>
                    <a:pt x="53" y="372"/>
                    <a:pt x="53" y="372"/>
                  </a:cubicBezTo>
                  <a:cubicBezTo>
                    <a:pt x="82" y="416"/>
                    <a:pt x="82" y="416"/>
                    <a:pt x="82" y="416"/>
                  </a:cubicBezTo>
                  <a:cubicBezTo>
                    <a:pt x="82" y="416"/>
                    <a:pt x="121" y="336"/>
                    <a:pt x="137" y="303"/>
                  </a:cubicBezTo>
                  <a:cubicBezTo>
                    <a:pt x="143" y="305"/>
                    <a:pt x="150" y="304"/>
                    <a:pt x="157" y="300"/>
                  </a:cubicBezTo>
                  <a:cubicBezTo>
                    <a:pt x="171" y="292"/>
                    <a:pt x="185" y="292"/>
                    <a:pt x="199" y="300"/>
                  </a:cubicBezTo>
                  <a:cubicBezTo>
                    <a:pt x="207" y="304"/>
                    <a:pt x="214" y="305"/>
                    <a:pt x="220" y="302"/>
                  </a:cubicBezTo>
                  <a:cubicBezTo>
                    <a:pt x="286" y="415"/>
                    <a:pt x="286" y="415"/>
                    <a:pt x="286" y="415"/>
                  </a:cubicBezTo>
                  <a:cubicBezTo>
                    <a:pt x="304" y="367"/>
                    <a:pt x="304" y="367"/>
                    <a:pt x="304" y="367"/>
                  </a:cubicBezTo>
                  <a:cubicBezTo>
                    <a:pt x="357" y="374"/>
                    <a:pt x="357" y="374"/>
                    <a:pt x="357" y="374"/>
                  </a:cubicBezTo>
                  <a:lnTo>
                    <a:pt x="293" y="255"/>
                  </a:lnTo>
                  <a:close/>
                  <a:moveTo>
                    <a:pt x="178" y="250"/>
                  </a:moveTo>
                  <a:cubicBezTo>
                    <a:pt x="123" y="250"/>
                    <a:pt x="79" y="206"/>
                    <a:pt x="79" y="151"/>
                  </a:cubicBezTo>
                  <a:cubicBezTo>
                    <a:pt x="79" y="96"/>
                    <a:pt x="123" y="52"/>
                    <a:pt x="178" y="52"/>
                  </a:cubicBezTo>
                  <a:cubicBezTo>
                    <a:pt x="233" y="52"/>
                    <a:pt x="277" y="96"/>
                    <a:pt x="277" y="151"/>
                  </a:cubicBezTo>
                  <a:cubicBezTo>
                    <a:pt x="277" y="206"/>
                    <a:pt x="233" y="250"/>
                    <a:pt x="178" y="25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5" name="Oval 15"/>
            <p:cNvSpPr>
              <a:spLocks noChangeArrowheads="1"/>
            </p:cNvSpPr>
            <p:nvPr/>
          </p:nvSpPr>
          <p:spPr bwMode="auto">
            <a:xfrm>
              <a:off x="2179638" y="220663"/>
              <a:ext cx="485775" cy="48577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46" name="Group 445"/>
          <p:cNvGrpSpPr/>
          <p:nvPr userDrawn="1"/>
        </p:nvGrpSpPr>
        <p:grpSpPr>
          <a:xfrm>
            <a:off x="6237531" y="3009745"/>
            <a:ext cx="357599" cy="301216"/>
            <a:chOff x="5888038" y="5661025"/>
            <a:chExt cx="1393826" cy="1200151"/>
          </a:xfrm>
          <a:solidFill>
            <a:schemeClr val="tx2"/>
          </a:solidFill>
        </p:grpSpPr>
        <p:sp>
          <p:nvSpPr>
            <p:cNvPr id="447" name="Oval 18"/>
            <p:cNvSpPr>
              <a:spLocks noChangeArrowheads="1"/>
            </p:cNvSpPr>
            <p:nvPr/>
          </p:nvSpPr>
          <p:spPr bwMode="auto">
            <a:xfrm>
              <a:off x="6192838" y="5859463"/>
              <a:ext cx="133350" cy="1254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8" name="Oval 19"/>
            <p:cNvSpPr>
              <a:spLocks noChangeArrowheads="1"/>
            </p:cNvSpPr>
            <p:nvPr/>
          </p:nvSpPr>
          <p:spPr bwMode="auto">
            <a:xfrm>
              <a:off x="6454776" y="5661025"/>
              <a:ext cx="230188" cy="211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9" name="Oval 20"/>
            <p:cNvSpPr>
              <a:spLocks noChangeArrowheads="1"/>
            </p:cNvSpPr>
            <p:nvPr/>
          </p:nvSpPr>
          <p:spPr bwMode="auto">
            <a:xfrm>
              <a:off x="6837363" y="5862638"/>
              <a:ext cx="136525" cy="1238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50" name="Rectangle 21"/>
            <p:cNvSpPr>
              <a:spLocks noChangeArrowheads="1"/>
            </p:cNvSpPr>
            <p:nvPr/>
          </p:nvSpPr>
          <p:spPr bwMode="auto">
            <a:xfrm>
              <a:off x="6149976" y="6653213"/>
              <a:ext cx="839788" cy="20796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51" name="Oval 22"/>
            <p:cNvSpPr>
              <a:spLocks noChangeArrowheads="1"/>
            </p:cNvSpPr>
            <p:nvPr/>
          </p:nvSpPr>
          <p:spPr bwMode="auto">
            <a:xfrm>
              <a:off x="7048501" y="5797550"/>
              <a:ext cx="233363" cy="2079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52" name="Oval 23"/>
            <p:cNvSpPr>
              <a:spLocks noChangeArrowheads="1"/>
            </p:cNvSpPr>
            <p:nvPr/>
          </p:nvSpPr>
          <p:spPr bwMode="auto">
            <a:xfrm>
              <a:off x="5888038" y="5800725"/>
              <a:ext cx="233363" cy="21113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53" name="Freeform 24"/>
            <p:cNvSpPr>
              <a:spLocks/>
            </p:cNvSpPr>
            <p:nvPr/>
          </p:nvSpPr>
          <p:spPr bwMode="auto">
            <a:xfrm>
              <a:off x="6049963" y="5907088"/>
              <a:ext cx="1076325" cy="704850"/>
            </a:xfrm>
            <a:custGeom>
              <a:avLst/>
              <a:gdLst>
                <a:gd name="T0" fmla="*/ 316 w 346"/>
                <a:gd name="T1" fmla="*/ 39 h 227"/>
                <a:gd name="T2" fmla="*/ 265 w 346"/>
                <a:gd name="T3" fmla="*/ 85 h 227"/>
                <a:gd name="T4" fmla="*/ 269 w 346"/>
                <a:gd name="T5" fmla="*/ 38 h 227"/>
                <a:gd name="T6" fmla="*/ 253 w 346"/>
                <a:gd name="T7" fmla="*/ 36 h 227"/>
                <a:gd name="T8" fmla="*/ 222 w 346"/>
                <a:gd name="T9" fmla="*/ 75 h 227"/>
                <a:gd name="T10" fmla="*/ 182 w 346"/>
                <a:gd name="T11" fmla="*/ 12 h 227"/>
                <a:gd name="T12" fmla="*/ 152 w 346"/>
                <a:gd name="T13" fmla="*/ 12 h 227"/>
                <a:gd name="T14" fmla="*/ 113 w 346"/>
                <a:gd name="T15" fmla="*/ 74 h 227"/>
                <a:gd name="T16" fmla="*/ 86 w 346"/>
                <a:gd name="T17" fmla="*/ 36 h 227"/>
                <a:gd name="T18" fmla="*/ 71 w 346"/>
                <a:gd name="T19" fmla="*/ 36 h 227"/>
                <a:gd name="T20" fmla="*/ 73 w 346"/>
                <a:gd name="T21" fmla="*/ 88 h 227"/>
                <a:gd name="T22" fmla="*/ 23 w 346"/>
                <a:gd name="T23" fmla="*/ 39 h 227"/>
                <a:gd name="T24" fmla="*/ 0 w 346"/>
                <a:gd name="T25" fmla="*/ 47 h 227"/>
                <a:gd name="T26" fmla="*/ 32 w 346"/>
                <a:gd name="T27" fmla="*/ 227 h 227"/>
                <a:gd name="T28" fmla="*/ 301 w 346"/>
                <a:gd name="T29" fmla="*/ 227 h 227"/>
                <a:gd name="T30" fmla="*/ 346 w 346"/>
                <a:gd name="T31" fmla="*/ 52 h 227"/>
                <a:gd name="T32" fmla="*/ 316 w 346"/>
                <a:gd name="T33" fmla="*/ 3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6" h="227">
                  <a:moveTo>
                    <a:pt x="316" y="39"/>
                  </a:moveTo>
                  <a:cubicBezTo>
                    <a:pt x="265" y="85"/>
                    <a:pt x="265" y="85"/>
                    <a:pt x="265" y="85"/>
                  </a:cubicBezTo>
                  <a:cubicBezTo>
                    <a:pt x="269" y="38"/>
                    <a:pt x="269" y="38"/>
                    <a:pt x="269" y="38"/>
                  </a:cubicBezTo>
                  <a:cubicBezTo>
                    <a:pt x="269" y="38"/>
                    <a:pt x="262" y="27"/>
                    <a:pt x="253" y="36"/>
                  </a:cubicBezTo>
                  <a:cubicBezTo>
                    <a:pt x="222" y="75"/>
                    <a:pt x="222" y="75"/>
                    <a:pt x="222" y="75"/>
                  </a:cubicBezTo>
                  <a:cubicBezTo>
                    <a:pt x="182" y="12"/>
                    <a:pt x="182" y="12"/>
                    <a:pt x="182" y="12"/>
                  </a:cubicBezTo>
                  <a:cubicBezTo>
                    <a:pt x="182" y="12"/>
                    <a:pt x="171" y="0"/>
                    <a:pt x="152" y="12"/>
                  </a:cubicBezTo>
                  <a:cubicBezTo>
                    <a:pt x="113" y="74"/>
                    <a:pt x="113" y="74"/>
                    <a:pt x="113" y="74"/>
                  </a:cubicBezTo>
                  <a:cubicBezTo>
                    <a:pt x="86" y="36"/>
                    <a:pt x="86" y="36"/>
                    <a:pt x="86" y="36"/>
                  </a:cubicBezTo>
                  <a:cubicBezTo>
                    <a:pt x="86" y="36"/>
                    <a:pt x="79" y="25"/>
                    <a:pt x="71" y="36"/>
                  </a:cubicBezTo>
                  <a:cubicBezTo>
                    <a:pt x="73" y="88"/>
                    <a:pt x="73" y="88"/>
                    <a:pt x="73" y="88"/>
                  </a:cubicBezTo>
                  <a:cubicBezTo>
                    <a:pt x="23" y="39"/>
                    <a:pt x="23" y="39"/>
                    <a:pt x="23" y="39"/>
                  </a:cubicBezTo>
                  <a:cubicBezTo>
                    <a:pt x="23" y="39"/>
                    <a:pt x="7" y="32"/>
                    <a:pt x="0" y="47"/>
                  </a:cubicBezTo>
                  <a:cubicBezTo>
                    <a:pt x="32" y="227"/>
                    <a:pt x="32" y="227"/>
                    <a:pt x="32" y="227"/>
                  </a:cubicBezTo>
                  <a:cubicBezTo>
                    <a:pt x="301" y="227"/>
                    <a:pt x="301" y="227"/>
                    <a:pt x="301" y="227"/>
                  </a:cubicBezTo>
                  <a:cubicBezTo>
                    <a:pt x="346" y="52"/>
                    <a:pt x="346" y="52"/>
                    <a:pt x="346" y="52"/>
                  </a:cubicBezTo>
                  <a:cubicBezTo>
                    <a:pt x="346" y="52"/>
                    <a:pt x="341" y="29"/>
                    <a:pt x="316"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54" name="Group 453"/>
          <p:cNvGrpSpPr/>
          <p:nvPr userDrawn="1"/>
        </p:nvGrpSpPr>
        <p:grpSpPr>
          <a:xfrm>
            <a:off x="2613038" y="4609959"/>
            <a:ext cx="183898" cy="179900"/>
            <a:chOff x="2848319" y="855537"/>
            <a:chExt cx="239039" cy="239039"/>
          </a:xfrm>
        </p:grpSpPr>
        <p:sp>
          <p:nvSpPr>
            <p:cNvPr id="455" name="Freeform 47"/>
            <p:cNvSpPr>
              <a:spLocks noChangeArrowheads="1"/>
            </p:cNvSpPr>
            <p:nvPr userDrawn="1"/>
          </p:nvSpPr>
          <p:spPr bwMode="auto">
            <a:xfrm>
              <a:off x="2848319" y="855537"/>
              <a:ext cx="52589" cy="236649"/>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tx2"/>
            </a:solidFill>
            <a:ln>
              <a:noFill/>
            </a:ln>
            <a:effectLst/>
          </p:spPr>
          <p:txBody>
            <a:bodyPr wrap="none" anchor="ctr"/>
            <a:lstStyle/>
            <a:p>
              <a:endParaRPr lang="en-US" sz="675" dirty="0"/>
            </a:p>
          </p:txBody>
        </p:sp>
        <p:sp>
          <p:nvSpPr>
            <p:cNvPr id="456" name="Freeform 48"/>
            <p:cNvSpPr>
              <a:spLocks noChangeArrowheads="1"/>
            </p:cNvSpPr>
            <p:nvPr userDrawn="1"/>
          </p:nvSpPr>
          <p:spPr bwMode="auto">
            <a:xfrm>
              <a:off x="2929592" y="924859"/>
              <a:ext cx="157766" cy="169717"/>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tx2"/>
            </a:solidFill>
            <a:ln>
              <a:noFill/>
            </a:ln>
            <a:effectLst/>
          </p:spPr>
          <p:txBody>
            <a:bodyPr wrap="none" anchor="ctr"/>
            <a:lstStyle/>
            <a:p>
              <a:endParaRPr lang="en-US" sz="675" dirty="0"/>
            </a:p>
          </p:txBody>
        </p:sp>
      </p:grpSp>
      <p:sp>
        <p:nvSpPr>
          <p:cNvPr id="457" name="Freeform 49"/>
          <p:cNvSpPr>
            <a:spLocks noChangeArrowheads="1"/>
          </p:cNvSpPr>
          <p:nvPr userDrawn="1"/>
        </p:nvSpPr>
        <p:spPr bwMode="auto">
          <a:xfrm>
            <a:off x="3019453" y="4628730"/>
            <a:ext cx="200448" cy="192493"/>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2"/>
          </a:solidFill>
          <a:ln>
            <a:noFill/>
          </a:ln>
          <a:effectLst/>
        </p:spPr>
        <p:txBody>
          <a:bodyPr wrap="none" anchor="ctr"/>
          <a:lstStyle/>
          <a:p>
            <a:endParaRPr lang="en-US" sz="675" dirty="0"/>
          </a:p>
        </p:txBody>
      </p:sp>
      <p:sp>
        <p:nvSpPr>
          <p:cNvPr id="458" name="Freeform 51"/>
          <p:cNvSpPr>
            <a:spLocks noChangeArrowheads="1"/>
          </p:cNvSpPr>
          <p:nvPr userDrawn="1"/>
        </p:nvSpPr>
        <p:spPr bwMode="auto">
          <a:xfrm>
            <a:off x="6346639" y="4617935"/>
            <a:ext cx="167347" cy="20688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tx2"/>
          </a:solidFill>
          <a:ln>
            <a:noFill/>
          </a:ln>
          <a:effectLst/>
        </p:spPr>
        <p:txBody>
          <a:bodyPr wrap="none" anchor="ctr"/>
          <a:lstStyle/>
          <a:p>
            <a:endParaRPr lang="en-US" sz="675" dirty="0"/>
          </a:p>
        </p:txBody>
      </p:sp>
      <p:sp>
        <p:nvSpPr>
          <p:cNvPr id="459" name="Freeform 52"/>
          <p:cNvSpPr>
            <a:spLocks noChangeArrowheads="1"/>
          </p:cNvSpPr>
          <p:nvPr userDrawn="1"/>
        </p:nvSpPr>
        <p:spPr bwMode="auto">
          <a:xfrm>
            <a:off x="6742018" y="4628730"/>
            <a:ext cx="200448" cy="192492"/>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solidFill>
            <a:schemeClr val="tx2"/>
          </a:solidFill>
          <a:ln>
            <a:noFill/>
          </a:ln>
          <a:effectLst/>
        </p:spPr>
        <p:txBody>
          <a:bodyPr wrap="none" anchor="ctr"/>
          <a:lstStyle/>
          <a:p>
            <a:endParaRPr lang="en-US" sz="675" dirty="0"/>
          </a:p>
        </p:txBody>
      </p:sp>
      <p:sp>
        <p:nvSpPr>
          <p:cNvPr id="460" name="Freeform 70"/>
          <p:cNvSpPr>
            <a:spLocks noChangeArrowheads="1"/>
          </p:cNvSpPr>
          <p:nvPr userDrawn="1"/>
        </p:nvSpPr>
        <p:spPr bwMode="auto">
          <a:xfrm>
            <a:off x="1818601" y="4606362"/>
            <a:ext cx="117695" cy="185297"/>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solidFill>
            <a:schemeClr val="tx2"/>
          </a:solidFill>
          <a:ln>
            <a:noFill/>
          </a:ln>
          <a:effectLst/>
        </p:spPr>
        <p:txBody>
          <a:bodyPr wrap="none" anchor="ctr"/>
          <a:lstStyle/>
          <a:p>
            <a:endParaRPr lang="en-US" sz="675" dirty="0"/>
          </a:p>
        </p:txBody>
      </p:sp>
      <p:sp>
        <p:nvSpPr>
          <p:cNvPr id="461" name="Freeform 71"/>
          <p:cNvSpPr>
            <a:spLocks noChangeArrowheads="1"/>
          </p:cNvSpPr>
          <p:nvPr userDrawn="1"/>
        </p:nvSpPr>
        <p:spPr bwMode="auto">
          <a:xfrm>
            <a:off x="2191913" y="4628730"/>
            <a:ext cx="200448" cy="192493"/>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solidFill>
            <a:schemeClr val="tx2"/>
          </a:solidFill>
          <a:ln>
            <a:noFill/>
          </a:ln>
          <a:effectLst/>
        </p:spPr>
        <p:txBody>
          <a:bodyPr wrap="none" anchor="ctr"/>
          <a:lstStyle/>
          <a:p>
            <a:endParaRPr lang="en-US" sz="675" dirty="0"/>
          </a:p>
        </p:txBody>
      </p:sp>
      <p:sp>
        <p:nvSpPr>
          <p:cNvPr id="462" name="Freeform 461"/>
          <p:cNvSpPr>
            <a:spLocks noChangeArrowheads="1"/>
          </p:cNvSpPr>
          <p:nvPr userDrawn="1"/>
        </p:nvSpPr>
        <p:spPr bwMode="auto">
          <a:xfrm>
            <a:off x="5508065" y="4635926"/>
            <a:ext cx="185737" cy="178100"/>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chemeClr val="tx2"/>
          </a:solidFill>
          <a:ln>
            <a:noFill/>
          </a:ln>
          <a:effectLst/>
        </p:spPr>
        <p:txBody>
          <a:bodyPr wrap="none" anchor="ctr"/>
          <a:lstStyle/>
          <a:p>
            <a:endParaRPr lang="en-US" sz="675" dirty="0"/>
          </a:p>
        </p:txBody>
      </p:sp>
      <p:sp>
        <p:nvSpPr>
          <p:cNvPr id="463" name="Freeform 462"/>
          <p:cNvSpPr>
            <a:spLocks noChangeArrowheads="1"/>
          </p:cNvSpPr>
          <p:nvPr userDrawn="1"/>
        </p:nvSpPr>
        <p:spPr bwMode="auto">
          <a:xfrm>
            <a:off x="4307214" y="4632328"/>
            <a:ext cx="102983" cy="185296"/>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tx2"/>
          </a:solidFill>
          <a:ln>
            <a:noFill/>
          </a:ln>
          <a:effectLst/>
        </p:spPr>
        <p:txBody>
          <a:bodyPr wrap="none" anchor="ctr"/>
          <a:lstStyle/>
          <a:p>
            <a:endParaRPr lang="en-US" sz="675" dirty="0"/>
          </a:p>
        </p:txBody>
      </p:sp>
      <p:sp>
        <p:nvSpPr>
          <p:cNvPr id="464" name="Freeform 78"/>
          <p:cNvSpPr>
            <a:spLocks noChangeArrowheads="1"/>
          </p:cNvSpPr>
          <p:nvPr userDrawn="1"/>
        </p:nvSpPr>
        <p:spPr bwMode="auto">
          <a:xfrm>
            <a:off x="5914479" y="4628730"/>
            <a:ext cx="200448" cy="192492"/>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2"/>
          </a:solidFill>
          <a:ln>
            <a:noFill/>
          </a:ln>
          <a:effectLst/>
        </p:spPr>
        <p:txBody>
          <a:bodyPr wrap="none" anchor="ctr"/>
          <a:lstStyle/>
          <a:p>
            <a:endParaRPr lang="en-US" sz="675" dirty="0"/>
          </a:p>
        </p:txBody>
      </p:sp>
      <p:sp>
        <p:nvSpPr>
          <p:cNvPr id="465" name="Freeform 79"/>
          <p:cNvSpPr>
            <a:spLocks noChangeArrowheads="1"/>
          </p:cNvSpPr>
          <p:nvPr userDrawn="1"/>
        </p:nvSpPr>
        <p:spPr bwMode="auto">
          <a:xfrm>
            <a:off x="4673168" y="4628730"/>
            <a:ext cx="200449" cy="192492"/>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2"/>
          </a:solidFill>
          <a:ln>
            <a:noFill/>
          </a:ln>
          <a:effectLst/>
        </p:spPr>
        <p:txBody>
          <a:bodyPr wrap="none" anchor="ctr"/>
          <a:lstStyle/>
          <a:p>
            <a:endParaRPr lang="en-US" sz="675" dirty="0"/>
          </a:p>
        </p:txBody>
      </p:sp>
      <p:sp>
        <p:nvSpPr>
          <p:cNvPr id="466" name="Freeform 85"/>
          <p:cNvSpPr>
            <a:spLocks noChangeArrowheads="1"/>
          </p:cNvSpPr>
          <p:nvPr userDrawn="1"/>
        </p:nvSpPr>
        <p:spPr bwMode="auto">
          <a:xfrm>
            <a:off x="3433699" y="4646720"/>
            <a:ext cx="193093" cy="152915"/>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tx2"/>
          </a:solidFill>
          <a:ln>
            <a:noFill/>
          </a:ln>
          <a:effectLst/>
        </p:spPr>
        <p:txBody>
          <a:bodyPr wrap="none" anchor="ctr"/>
          <a:lstStyle/>
          <a:p>
            <a:endParaRPr lang="en-US" sz="675" dirty="0"/>
          </a:p>
        </p:txBody>
      </p:sp>
      <p:sp>
        <p:nvSpPr>
          <p:cNvPr id="467" name="Freeform 86"/>
          <p:cNvSpPr>
            <a:spLocks noChangeArrowheads="1"/>
          </p:cNvSpPr>
          <p:nvPr userDrawn="1"/>
        </p:nvSpPr>
        <p:spPr bwMode="auto">
          <a:xfrm>
            <a:off x="3843790" y="4628730"/>
            <a:ext cx="200448" cy="192492"/>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2"/>
          </a:solidFill>
          <a:ln>
            <a:noFill/>
          </a:ln>
          <a:effectLst/>
        </p:spPr>
        <p:txBody>
          <a:bodyPr wrap="none" anchor="ctr"/>
          <a:lstStyle/>
          <a:p>
            <a:endParaRPr lang="en-US" sz="675" dirty="0"/>
          </a:p>
        </p:txBody>
      </p:sp>
      <p:sp>
        <p:nvSpPr>
          <p:cNvPr id="468" name="Freeform 106"/>
          <p:cNvSpPr>
            <a:spLocks noChangeArrowheads="1"/>
          </p:cNvSpPr>
          <p:nvPr userDrawn="1"/>
        </p:nvSpPr>
        <p:spPr bwMode="auto">
          <a:xfrm>
            <a:off x="5097974" y="4639524"/>
            <a:ext cx="178381" cy="174503"/>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solidFill>
            <a:schemeClr val="tx2"/>
          </a:solidFill>
          <a:ln>
            <a:noFill/>
          </a:ln>
          <a:effectLst/>
        </p:spPr>
        <p:txBody>
          <a:bodyPr wrap="none" anchor="ctr"/>
          <a:lstStyle/>
          <a:p>
            <a:endParaRPr lang="en-US" sz="675" dirty="0"/>
          </a:p>
        </p:txBody>
      </p:sp>
      <p:sp>
        <p:nvSpPr>
          <p:cNvPr id="469" name="Freeform 32"/>
          <p:cNvSpPr>
            <a:spLocks noChangeArrowheads="1"/>
          </p:cNvSpPr>
          <p:nvPr userDrawn="1"/>
        </p:nvSpPr>
        <p:spPr bwMode="auto">
          <a:xfrm>
            <a:off x="4044074" y="2620894"/>
            <a:ext cx="335068" cy="334027"/>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tx2"/>
          </a:solidFill>
          <a:ln>
            <a:noFill/>
          </a:ln>
          <a:effectLst/>
        </p:spPr>
        <p:txBody>
          <a:bodyPr wrap="none" anchor="ctr"/>
          <a:lstStyle/>
          <a:p>
            <a:endParaRPr lang="en-US" sz="675" dirty="0"/>
          </a:p>
        </p:txBody>
      </p:sp>
      <p:sp>
        <p:nvSpPr>
          <p:cNvPr id="470" name="Freeform 131"/>
          <p:cNvSpPr>
            <a:spLocks noChangeArrowheads="1"/>
          </p:cNvSpPr>
          <p:nvPr userDrawn="1"/>
        </p:nvSpPr>
        <p:spPr bwMode="auto">
          <a:xfrm>
            <a:off x="2272152" y="3143836"/>
            <a:ext cx="351074" cy="227948"/>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solidFill>
            <a:schemeClr val="tx2"/>
          </a:solidFill>
          <a:ln>
            <a:noFill/>
          </a:ln>
          <a:effectLst/>
        </p:spPr>
        <p:txBody>
          <a:bodyPr wrap="none" anchor="ctr"/>
          <a:lstStyle/>
          <a:p>
            <a:endParaRPr lang="en-US" sz="675" dirty="0"/>
          </a:p>
        </p:txBody>
      </p:sp>
      <p:sp>
        <p:nvSpPr>
          <p:cNvPr id="471" name="Freeform 132"/>
          <p:cNvSpPr>
            <a:spLocks noChangeArrowheads="1"/>
          </p:cNvSpPr>
          <p:nvPr userDrawn="1"/>
        </p:nvSpPr>
        <p:spPr bwMode="auto">
          <a:xfrm>
            <a:off x="2284128" y="2795057"/>
            <a:ext cx="351075" cy="227948"/>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solidFill>
            <a:schemeClr val="tx2"/>
          </a:solidFill>
          <a:ln>
            <a:noFill/>
          </a:ln>
          <a:effectLst/>
        </p:spPr>
        <p:txBody>
          <a:bodyPr wrap="none" anchor="ctr"/>
          <a:lstStyle/>
          <a:p>
            <a:endParaRPr lang="en-US" sz="675" dirty="0"/>
          </a:p>
        </p:txBody>
      </p:sp>
      <p:sp>
        <p:nvSpPr>
          <p:cNvPr id="472" name="Freeform 142"/>
          <p:cNvSpPr>
            <a:spLocks noChangeArrowheads="1"/>
          </p:cNvSpPr>
          <p:nvPr userDrawn="1"/>
        </p:nvSpPr>
        <p:spPr bwMode="auto">
          <a:xfrm>
            <a:off x="3462560" y="3777879"/>
            <a:ext cx="264083" cy="331283"/>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solidFill>
            <a:schemeClr val="tx2"/>
          </a:solidFill>
          <a:ln>
            <a:noFill/>
          </a:ln>
          <a:effectLst/>
        </p:spPr>
        <p:txBody>
          <a:bodyPr wrap="none" anchor="ctr"/>
          <a:lstStyle/>
          <a:p>
            <a:endParaRPr lang="en-US" sz="675" dirty="0"/>
          </a:p>
        </p:txBody>
      </p:sp>
      <p:sp>
        <p:nvSpPr>
          <p:cNvPr id="473" name="Freeform 148"/>
          <p:cNvSpPr>
            <a:spLocks noChangeArrowheads="1"/>
          </p:cNvSpPr>
          <p:nvPr userDrawn="1"/>
        </p:nvSpPr>
        <p:spPr bwMode="auto">
          <a:xfrm>
            <a:off x="2870890" y="3127593"/>
            <a:ext cx="351075" cy="288733"/>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solidFill>
            <a:schemeClr val="tx2"/>
          </a:solidFill>
          <a:ln>
            <a:noFill/>
          </a:ln>
          <a:effectLst/>
        </p:spPr>
        <p:txBody>
          <a:bodyPr wrap="none" anchor="ctr"/>
          <a:lstStyle/>
          <a:p>
            <a:endParaRPr lang="en-US" sz="675" dirty="0"/>
          </a:p>
        </p:txBody>
      </p:sp>
      <p:sp>
        <p:nvSpPr>
          <p:cNvPr id="474" name="Freeform 8"/>
          <p:cNvSpPr>
            <a:spLocks noChangeArrowheads="1"/>
          </p:cNvSpPr>
          <p:nvPr userDrawn="1"/>
        </p:nvSpPr>
        <p:spPr bwMode="auto">
          <a:xfrm>
            <a:off x="4623709" y="393808"/>
            <a:ext cx="345901" cy="302445"/>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2"/>
          </a:solidFill>
          <a:ln>
            <a:noFill/>
          </a:ln>
          <a:effectLst/>
        </p:spPr>
        <p:txBody>
          <a:bodyPr wrap="none" anchor="ctr"/>
          <a:lstStyle/>
          <a:p>
            <a:endParaRPr lang="en-US" sz="675" dirty="0"/>
          </a:p>
        </p:txBody>
      </p:sp>
      <p:sp>
        <p:nvSpPr>
          <p:cNvPr id="475" name="Freeform 46"/>
          <p:cNvSpPr>
            <a:spLocks noChangeArrowheads="1"/>
          </p:cNvSpPr>
          <p:nvPr userDrawn="1"/>
        </p:nvSpPr>
        <p:spPr bwMode="auto">
          <a:xfrm>
            <a:off x="4599965" y="1301230"/>
            <a:ext cx="321409" cy="299452"/>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tx2"/>
          </a:solidFill>
          <a:ln>
            <a:noFill/>
          </a:ln>
          <a:effectLst/>
        </p:spPr>
        <p:txBody>
          <a:bodyPr wrap="none" anchor="ctr"/>
          <a:lstStyle/>
          <a:p>
            <a:endParaRPr lang="en-US" sz="675" dirty="0"/>
          </a:p>
        </p:txBody>
      </p:sp>
      <p:sp>
        <p:nvSpPr>
          <p:cNvPr id="476" name="Freeform 47"/>
          <p:cNvSpPr>
            <a:spLocks noChangeArrowheads="1"/>
          </p:cNvSpPr>
          <p:nvPr userDrawn="1"/>
        </p:nvSpPr>
        <p:spPr bwMode="auto">
          <a:xfrm>
            <a:off x="4584239" y="1748584"/>
            <a:ext cx="345902" cy="296458"/>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tx2"/>
          </a:solidFill>
          <a:ln>
            <a:noFill/>
          </a:ln>
          <a:effectLst/>
        </p:spPr>
        <p:txBody>
          <a:bodyPr wrap="none" anchor="ctr"/>
          <a:lstStyle/>
          <a:p>
            <a:endParaRPr lang="en-US" sz="675" dirty="0"/>
          </a:p>
        </p:txBody>
      </p:sp>
      <p:sp>
        <p:nvSpPr>
          <p:cNvPr id="477" name="Freeform 170"/>
          <p:cNvSpPr>
            <a:spLocks noChangeArrowheads="1"/>
          </p:cNvSpPr>
          <p:nvPr userDrawn="1"/>
        </p:nvSpPr>
        <p:spPr bwMode="auto">
          <a:xfrm>
            <a:off x="4599442" y="2662158"/>
            <a:ext cx="272433" cy="314425"/>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tx2"/>
          </a:solidFill>
          <a:ln>
            <a:noFill/>
          </a:ln>
          <a:effectLst/>
        </p:spPr>
        <p:txBody>
          <a:bodyPr wrap="none" anchor="ctr"/>
          <a:lstStyle/>
          <a:p>
            <a:endParaRPr lang="en-US" sz="675" dirty="0"/>
          </a:p>
        </p:txBody>
      </p:sp>
      <p:sp>
        <p:nvSpPr>
          <p:cNvPr id="478" name="Freeform 171"/>
          <p:cNvSpPr>
            <a:spLocks noChangeArrowheads="1"/>
          </p:cNvSpPr>
          <p:nvPr userDrawn="1"/>
        </p:nvSpPr>
        <p:spPr bwMode="auto">
          <a:xfrm>
            <a:off x="4623645" y="3128861"/>
            <a:ext cx="272435" cy="314425"/>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tx2"/>
          </a:solidFill>
          <a:ln>
            <a:noFill/>
          </a:ln>
          <a:effectLst/>
        </p:spPr>
        <p:txBody>
          <a:bodyPr wrap="none" anchor="ctr"/>
          <a:lstStyle/>
          <a:p>
            <a:endParaRPr lang="en-US" sz="675" dirty="0"/>
          </a:p>
        </p:txBody>
      </p:sp>
      <p:sp>
        <p:nvSpPr>
          <p:cNvPr id="479" name="Freeform 62"/>
          <p:cNvSpPr>
            <a:spLocks noChangeArrowheads="1"/>
          </p:cNvSpPr>
          <p:nvPr userDrawn="1"/>
        </p:nvSpPr>
        <p:spPr bwMode="auto">
          <a:xfrm>
            <a:off x="5164350" y="2219297"/>
            <a:ext cx="269373" cy="278491"/>
          </a:xfrm>
          <a:custGeom>
            <a:avLst/>
            <a:gdLst>
              <a:gd name="T0" fmla="*/ 141 w 390"/>
              <a:gd name="T1" fmla="*/ 319 h 409"/>
              <a:gd name="T2" fmla="*/ 141 w 390"/>
              <a:gd name="T3" fmla="*/ 319 h 409"/>
              <a:gd name="T4" fmla="*/ 124 w 390"/>
              <a:gd name="T5" fmla="*/ 345 h 409"/>
              <a:gd name="T6" fmla="*/ 61 w 390"/>
              <a:gd name="T7" fmla="*/ 345 h 409"/>
              <a:gd name="T8" fmla="*/ 44 w 390"/>
              <a:gd name="T9" fmla="*/ 311 h 409"/>
              <a:gd name="T10" fmla="*/ 61 w 390"/>
              <a:gd name="T11" fmla="*/ 283 h 409"/>
              <a:gd name="T12" fmla="*/ 133 w 390"/>
              <a:gd name="T13" fmla="*/ 204 h 409"/>
              <a:gd name="T14" fmla="*/ 195 w 390"/>
              <a:gd name="T15" fmla="*/ 186 h 409"/>
              <a:gd name="T16" fmla="*/ 230 w 390"/>
              <a:gd name="T17" fmla="*/ 186 h 409"/>
              <a:gd name="T18" fmla="*/ 230 w 390"/>
              <a:gd name="T19" fmla="*/ 160 h 409"/>
              <a:gd name="T20" fmla="*/ 97 w 390"/>
              <a:gd name="T21" fmla="*/ 168 h 409"/>
              <a:gd name="T22" fmla="*/ 26 w 390"/>
              <a:gd name="T23" fmla="*/ 248 h 409"/>
              <a:gd name="T24" fmla="*/ 0 w 390"/>
              <a:gd name="T25" fmla="*/ 311 h 409"/>
              <a:gd name="T26" fmla="*/ 26 w 390"/>
              <a:gd name="T27" fmla="*/ 381 h 409"/>
              <a:gd name="T28" fmla="*/ 88 w 390"/>
              <a:gd name="T29" fmla="*/ 408 h 409"/>
              <a:gd name="T30" fmla="*/ 159 w 390"/>
              <a:gd name="T31" fmla="*/ 381 h 409"/>
              <a:gd name="T32" fmla="*/ 177 w 390"/>
              <a:gd name="T33" fmla="*/ 355 h 409"/>
              <a:gd name="T34" fmla="*/ 177 w 390"/>
              <a:gd name="T35" fmla="*/ 319 h 409"/>
              <a:gd name="T36" fmla="*/ 141 w 390"/>
              <a:gd name="T37" fmla="*/ 319 h 409"/>
              <a:gd name="T38" fmla="*/ 363 w 390"/>
              <a:gd name="T39" fmla="*/ 36 h 409"/>
              <a:gd name="T40" fmla="*/ 363 w 390"/>
              <a:gd name="T41" fmla="*/ 36 h 409"/>
              <a:gd name="T42" fmla="*/ 239 w 390"/>
              <a:gd name="T43" fmla="*/ 36 h 409"/>
              <a:gd name="T44" fmla="*/ 212 w 390"/>
              <a:gd name="T45" fmla="*/ 53 h 409"/>
              <a:gd name="T46" fmla="*/ 212 w 390"/>
              <a:gd name="T47" fmla="*/ 89 h 409"/>
              <a:gd name="T48" fmla="*/ 248 w 390"/>
              <a:gd name="T49" fmla="*/ 89 h 409"/>
              <a:gd name="T50" fmla="*/ 274 w 390"/>
              <a:gd name="T51" fmla="*/ 71 h 409"/>
              <a:gd name="T52" fmla="*/ 327 w 390"/>
              <a:gd name="T53" fmla="*/ 71 h 409"/>
              <a:gd name="T54" fmla="*/ 345 w 390"/>
              <a:gd name="T55" fmla="*/ 107 h 409"/>
              <a:gd name="T56" fmla="*/ 327 w 390"/>
              <a:gd name="T57" fmla="*/ 133 h 409"/>
              <a:gd name="T58" fmla="*/ 257 w 390"/>
              <a:gd name="T59" fmla="*/ 213 h 409"/>
              <a:gd name="T60" fmla="*/ 195 w 390"/>
              <a:gd name="T61" fmla="*/ 221 h 409"/>
              <a:gd name="T62" fmla="*/ 159 w 390"/>
              <a:gd name="T63" fmla="*/ 221 h 409"/>
              <a:gd name="T64" fmla="*/ 159 w 390"/>
              <a:gd name="T65" fmla="*/ 257 h 409"/>
              <a:gd name="T66" fmla="*/ 212 w 390"/>
              <a:gd name="T67" fmla="*/ 283 h 409"/>
              <a:gd name="T68" fmla="*/ 283 w 390"/>
              <a:gd name="T69" fmla="*/ 248 h 409"/>
              <a:gd name="T70" fmla="*/ 363 w 390"/>
              <a:gd name="T71" fmla="*/ 168 h 409"/>
              <a:gd name="T72" fmla="*/ 389 w 390"/>
              <a:gd name="T73" fmla="*/ 107 h 409"/>
              <a:gd name="T74" fmla="*/ 363 w 390"/>
              <a:gd name="T75" fmla="*/ 3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solidFill>
            <a:schemeClr val="tx2"/>
          </a:solidFill>
          <a:ln>
            <a:noFill/>
          </a:ln>
          <a:effectLst/>
        </p:spPr>
        <p:txBody>
          <a:bodyPr wrap="none" anchor="ctr"/>
          <a:lstStyle/>
          <a:p>
            <a:endParaRPr lang="en-US" sz="675" dirty="0"/>
          </a:p>
        </p:txBody>
      </p:sp>
      <p:sp>
        <p:nvSpPr>
          <p:cNvPr id="480" name="Freeform 161"/>
          <p:cNvSpPr>
            <a:spLocks noChangeArrowheads="1"/>
          </p:cNvSpPr>
          <p:nvPr userDrawn="1"/>
        </p:nvSpPr>
        <p:spPr bwMode="auto">
          <a:xfrm>
            <a:off x="5159554" y="1772263"/>
            <a:ext cx="333657" cy="28447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tx2"/>
          </a:solidFill>
          <a:ln>
            <a:noFill/>
          </a:ln>
          <a:effectLst/>
        </p:spPr>
        <p:txBody>
          <a:bodyPr wrap="none" anchor="ctr"/>
          <a:lstStyle/>
          <a:p>
            <a:endParaRPr lang="en-US" sz="675" dirty="0"/>
          </a:p>
        </p:txBody>
      </p:sp>
      <p:sp>
        <p:nvSpPr>
          <p:cNvPr id="481" name="Freeform 145"/>
          <p:cNvSpPr>
            <a:spLocks noChangeArrowheads="1"/>
          </p:cNvSpPr>
          <p:nvPr userDrawn="1"/>
        </p:nvSpPr>
        <p:spPr bwMode="auto">
          <a:xfrm>
            <a:off x="5697853" y="1867171"/>
            <a:ext cx="309168" cy="302445"/>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tx2"/>
          </a:solidFill>
          <a:ln>
            <a:noFill/>
          </a:ln>
          <a:effectLst/>
        </p:spPr>
        <p:txBody>
          <a:bodyPr wrap="none" anchor="ctr"/>
          <a:lstStyle/>
          <a:p>
            <a:endParaRPr lang="en-US" sz="675" dirty="0"/>
          </a:p>
        </p:txBody>
      </p:sp>
    </p:spTree>
    <p:extLst>
      <p:ext uri="{BB962C8B-B14F-4D97-AF65-F5344CB8AC3E}">
        <p14:creationId xmlns:p14="http://schemas.microsoft.com/office/powerpoint/2010/main" val="118373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Blank">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srcRect t="16575" b="15601"/>
          <a:stretch>
            <a:fillRect/>
          </a:stretch>
        </p:blipFill>
        <p:spPr>
          <a:xfrm>
            <a:off x="183652" y="4725656"/>
            <a:ext cx="506550" cy="343569"/>
          </a:xfrm>
          <a:prstGeom prst="rect">
            <a:avLst/>
          </a:prstGeom>
          <a:ln w="12700">
            <a:miter lim="400000"/>
          </a:ln>
        </p:spPr>
      </p:pic>
      <p:sp>
        <p:nvSpPr>
          <p:cNvPr id="71" name="Body Level One…"/>
          <p:cNvSpPr txBox="1">
            <a:spLocks noGrp="1"/>
          </p:cNvSpPr>
          <p:nvPr>
            <p:ph type="body" sz="quarter" idx="1"/>
          </p:nvPr>
        </p:nvSpPr>
        <p:spPr>
          <a:xfrm>
            <a:off x="709113" y="4756150"/>
            <a:ext cx="5618165" cy="307975"/>
          </a:xfrm>
          <a:prstGeom prst="rect">
            <a:avLst/>
          </a:prstGeom>
        </p:spPr>
        <p:txBody>
          <a:bodyPr anchor="ctr"/>
          <a:lstStyle>
            <a:lvl1pPr marL="0" indent="0">
              <a:buSzTx/>
              <a:buNone/>
              <a:defRPr sz="400">
                <a:solidFill>
                  <a:srgbClr val="77787B"/>
                </a:solidFill>
              </a:defRPr>
            </a:lvl1pPr>
            <a:lvl2pPr marL="523875" indent="-66675">
              <a:defRPr sz="400">
                <a:solidFill>
                  <a:srgbClr val="77787B"/>
                </a:solidFill>
              </a:defRPr>
            </a:lvl2pPr>
            <a:lvl3pPr marL="918632" indent="-56619">
              <a:defRPr sz="400">
                <a:solidFill>
                  <a:srgbClr val="77787B"/>
                </a:solidFill>
              </a:defRPr>
            </a:lvl3pPr>
            <a:lvl4pPr marL="1348105" indent="-93980">
              <a:defRPr sz="400">
                <a:solidFill>
                  <a:srgbClr val="77787B"/>
                </a:solidFill>
              </a:defRPr>
            </a:lvl4pPr>
            <a:lvl5pPr marL="189411" indent="-33963">
              <a:defRPr sz="400">
                <a:solidFill>
                  <a:srgbClr val="77787B"/>
                </a:solidFill>
              </a:defRPr>
            </a:lvl5pPr>
          </a:lstStyle>
          <a:p>
            <a:r>
              <a:t>Body Level One</a:t>
            </a:r>
          </a:p>
          <a:p>
            <a:pPr lvl="1"/>
            <a:r>
              <a:t>Body Level Two</a:t>
            </a:r>
          </a:p>
          <a:p>
            <a:pPr lvl="2"/>
            <a:r>
              <a:t>Body Level Three</a:t>
            </a:r>
          </a:p>
          <a:p>
            <a:pPr lvl="3"/>
            <a:r>
              <a:t>Body Level Four</a:t>
            </a:r>
          </a:p>
          <a:p>
            <a:pPr lvl="4"/>
            <a:r>
              <a:t>Body Level Five</a:t>
            </a:r>
          </a:p>
        </p:txBody>
      </p:sp>
      <p:sp>
        <p:nvSpPr>
          <p:cNvPr id="72" name="Straight Connector 6"/>
          <p:cNvSpPr/>
          <p:nvPr/>
        </p:nvSpPr>
        <p:spPr>
          <a:xfrm>
            <a:off x="3" y="4654322"/>
            <a:ext cx="9152468" cy="2"/>
          </a:xfrm>
          <a:prstGeom prst="line">
            <a:avLst/>
          </a:prstGeom>
          <a:ln w="12700">
            <a:solidFill>
              <a:srgbClr val="C9C9CA"/>
            </a:solidFill>
          </a:ln>
        </p:spPr>
        <p:txBody>
          <a:bodyPr lIns="45718" tIns="45718" rIns="45718" bIns="45718"/>
          <a:lstStyle/>
          <a:p>
            <a:endParaRPr/>
          </a:p>
        </p:txBody>
      </p:sp>
      <p:sp>
        <p:nvSpPr>
          <p:cNvPr id="73" name="Slide Number"/>
          <p:cNvSpPr txBox="1">
            <a:spLocks noGrp="1"/>
          </p:cNvSpPr>
          <p:nvPr>
            <p:ph type="sldNum" sz="quarter" idx="2"/>
          </p:nvPr>
        </p:nvSpPr>
        <p:spPr>
          <a:xfrm>
            <a:off x="6829404" y="4719705"/>
            <a:ext cx="358411" cy="350660"/>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7882928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0" y="0"/>
            <a:ext cx="9144000" cy="106984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457199" y="0"/>
            <a:ext cx="8313223" cy="1069848"/>
          </a:xfrm>
          <a:prstGeom prst="rect">
            <a:avLst/>
          </a:prstGeom>
        </p:spPr>
        <p:txBody>
          <a:bodyPr vert="horz" lIns="91440" tIns="0" rIns="91440" bIns="0" rtlCol="0" anchor="ctr" anchorCtr="0">
            <a:noAutofit/>
          </a:bodyPr>
          <a:lstStyle/>
          <a:p>
            <a:r>
              <a:rPr lang="en-US" dirty="0"/>
              <a:t>Title Here: Arial Regular 26pt</a:t>
            </a:r>
          </a:p>
        </p:txBody>
      </p:sp>
      <p:sp>
        <p:nvSpPr>
          <p:cNvPr id="3" name="Text Placeholder 2"/>
          <p:cNvSpPr>
            <a:spLocks noGrp="1"/>
          </p:cNvSpPr>
          <p:nvPr>
            <p:ph type="body" idx="1"/>
          </p:nvPr>
        </p:nvSpPr>
        <p:spPr>
          <a:xfrm>
            <a:off x="457200" y="1276350"/>
            <a:ext cx="8229600" cy="3226668"/>
          </a:xfrm>
          <a:prstGeom prst="rect">
            <a:avLst/>
          </a:prstGeom>
        </p:spPr>
        <p:txBody>
          <a:bodyPr vert="horz" lIns="91440" tIns="45720" rIns="91440" bIns="45720" rtlCol="0">
            <a:normAutofit/>
          </a:bodyPr>
          <a:lstStyle/>
          <a:p>
            <a:pPr marL="285750" marR="0" lvl="0" indent="-2857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
              <a:tabLst/>
              <a:defRPr/>
            </a:pPr>
            <a:r>
              <a:rPr kumimoji="0" lang="en-US" sz="1800" b="0" i="0" u="none" strike="noStrike" kern="1200" cap="none" spc="0" normalizeH="0" baseline="0" noProof="0" dirty="0">
                <a:ln>
                  <a:noFill/>
                </a:ln>
                <a:solidFill>
                  <a:srgbClr val="12234A"/>
                </a:solidFill>
                <a:effectLst/>
                <a:uLnTx/>
                <a:uFillTx/>
                <a:latin typeface="+mn-lt"/>
                <a:ea typeface="+mn-ea"/>
                <a:cs typeface="Arial"/>
              </a:rPr>
              <a:t>First level Arial regular 18pt </a:t>
            </a:r>
          </a:p>
          <a:p>
            <a:pPr marL="690563" marR="0" lvl="1" indent="-233363" algn="l" defTabSz="457200" rtl="0" eaLnBrk="1" fontAlgn="auto" latinLnBrk="0" hangingPunct="1">
              <a:lnSpc>
                <a:spcPct val="100000"/>
              </a:lnSpc>
              <a:spcBef>
                <a:spcPts val="600"/>
              </a:spcBef>
              <a:spcAft>
                <a:spcPts val="600"/>
              </a:spcAft>
              <a:buClrTx/>
              <a:buSzPct val="90000"/>
              <a:buFont typeface="Arial" panose="020B0604020202020204" pitchFamily="34" charset="0"/>
              <a:buChar char="­"/>
              <a:tabLst/>
              <a:defRPr/>
            </a:pPr>
            <a:r>
              <a:rPr kumimoji="0" lang="en-US" sz="1400" b="0" i="0" u="none" strike="noStrike" kern="1200" cap="none" spc="0" normalizeH="0" baseline="0" noProof="0" dirty="0">
                <a:ln>
                  <a:noFill/>
                </a:ln>
                <a:solidFill>
                  <a:srgbClr val="12234A"/>
                </a:solidFill>
                <a:effectLst/>
                <a:uLnTx/>
                <a:uFillTx/>
                <a:latin typeface="+mn-lt"/>
                <a:ea typeface="+mn-ea"/>
                <a:cs typeface="Arial"/>
              </a:rPr>
              <a:t>Second level Arial regular 14pt</a:t>
            </a:r>
          </a:p>
          <a:p>
            <a:pPr marL="1031875" marR="0" lvl="2" indent="-169863" algn="l" defTabSz="457200" rtl="0" eaLnBrk="1" fontAlgn="auto" latinLnBrk="0" hangingPunct="1">
              <a:lnSpc>
                <a:spcPct val="100000"/>
              </a:lnSpc>
              <a:spcBef>
                <a:spcPts val="600"/>
              </a:spcBef>
              <a:spcAft>
                <a:spcPts val="600"/>
              </a:spcAft>
              <a:buClrTx/>
              <a:buSzPct val="90000"/>
              <a:buFont typeface="Arial" panose="020B0604020202020204" pitchFamily="34" charset="0"/>
              <a:buChar char="•"/>
              <a:tabLst/>
              <a:defRPr/>
            </a:pPr>
            <a:r>
              <a:rPr kumimoji="0" lang="en-US" sz="1200" b="0" i="0" u="none" strike="noStrike" kern="1200" cap="none" spc="0" normalizeH="0" baseline="0" noProof="0" dirty="0">
                <a:ln>
                  <a:noFill/>
                </a:ln>
                <a:solidFill>
                  <a:srgbClr val="12234A"/>
                </a:solidFill>
                <a:effectLst/>
                <a:uLnTx/>
                <a:uFillTx/>
                <a:latin typeface="+mn-lt"/>
                <a:ea typeface="+mn-ea"/>
                <a:cs typeface="Arial"/>
              </a:rPr>
              <a:t>Third level Arial regular 12pt</a:t>
            </a:r>
          </a:p>
          <a:p>
            <a:pPr marL="1489075" marR="0" lvl="3" indent="-2349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ü"/>
              <a:tabLst/>
              <a:defRPr/>
            </a:pPr>
            <a:r>
              <a:rPr kumimoji="0" lang="en-US" sz="1050" b="0" i="0" u="none" strike="noStrike" kern="1200" cap="none" spc="0" normalizeH="0" baseline="0" noProof="0" dirty="0">
                <a:ln>
                  <a:noFill/>
                </a:ln>
                <a:solidFill>
                  <a:srgbClr val="12234A"/>
                </a:solidFill>
                <a:effectLst/>
                <a:uLnTx/>
                <a:uFillTx/>
                <a:latin typeface="+mn-lt"/>
                <a:ea typeface="+mn-ea"/>
                <a:cs typeface="Arial"/>
              </a:rPr>
              <a:t>Fourth level Arial regular 10pt</a:t>
            </a:r>
          </a:p>
        </p:txBody>
      </p:sp>
      <p:pic>
        <p:nvPicPr>
          <p:cNvPr id="8" name="Picture 7" descr="VistaLogo_RGB_V.jpg"/>
          <p:cNvPicPr>
            <a:picLocks noChangeAspect="1"/>
          </p:cNvPicPr>
          <p:nvPr userDrawn="1"/>
        </p:nvPicPr>
        <p:blipFill rotWithShape="1">
          <a:blip r:embed="rId9">
            <a:extLst>
              <a:ext uri="{28A0092B-C50C-407E-A947-70E740481C1C}">
                <a14:useLocalDpi xmlns:a14="http://schemas.microsoft.com/office/drawing/2010/main" val="0"/>
              </a:ext>
            </a:extLst>
          </a:blip>
          <a:srcRect t="16575" b="15601"/>
          <a:stretch/>
        </p:blipFill>
        <p:spPr>
          <a:xfrm>
            <a:off x="450851" y="4725657"/>
            <a:ext cx="506549" cy="343567"/>
          </a:xfrm>
          <a:prstGeom prst="rect">
            <a:avLst/>
          </a:prstGeom>
        </p:spPr>
      </p:pic>
      <p:cxnSp>
        <p:nvCxnSpPr>
          <p:cNvPr id="11" name="Straight Connector 10"/>
          <p:cNvCxnSpPr/>
          <p:nvPr userDrawn="1"/>
        </p:nvCxnSpPr>
        <p:spPr>
          <a:xfrm>
            <a:off x="3" y="4654322"/>
            <a:ext cx="9152467"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5"/>
          <p:cNvSpPr txBox="1">
            <a:spLocks/>
          </p:cNvSpPr>
          <p:nvPr userDrawn="1"/>
        </p:nvSpPr>
        <p:spPr>
          <a:xfrm>
            <a:off x="6568142" y="4716441"/>
            <a:ext cx="2202281" cy="357188"/>
          </a:xfrm>
          <a:prstGeom prst="rect">
            <a:avLst/>
          </a:prstGeom>
        </p:spPr>
        <p:txBody>
          <a:bodyPr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00" dirty="0">
                <a:solidFill>
                  <a:srgbClr val="808080"/>
                </a:solidFill>
              </a:rPr>
              <a:t>Confidential &amp; Proprietary</a:t>
            </a:r>
            <a:r>
              <a:rPr lang="en-US" sz="1000" baseline="0" dirty="0">
                <a:solidFill>
                  <a:srgbClr val="808080"/>
                </a:solidFill>
              </a:rPr>
              <a:t> | </a:t>
            </a:r>
            <a:fld id="{40D5D333-BFD0-0848-BDF7-E17E821A348B}" type="slidenum">
              <a:rPr lang="en-US" sz="1000" smtClean="0">
                <a:solidFill>
                  <a:srgbClr val="808080"/>
                </a:solidFill>
              </a:rPr>
              <a:pPr algn="r"/>
              <a:t>‹#›</a:t>
            </a:fld>
            <a:endParaRPr lang="en-US" sz="1000" dirty="0">
              <a:solidFill>
                <a:srgbClr val="808080"/>
              </a:solidFill>
            </a:endParaRPr>
          </a:p>
        </p:txBody>
      </p:sp>
    </p:spTree>
    <p:extLst>
      <p:ext uri="{BB962C8B-B14F-4D97-AF65-F5344CB8AC3E}">
        <p14:creationId xmlns:p14="http://schemas.microsoft.com/office/powerpoint/2010/main" val="339481217"/>
      </p:ext>
    </p:extLst>
  </p:cSld>
  <p:clrMap bg1="lt1" tx1="dk1" bg2="lt2" tx2="dk2" accent1="accent1" accent2="accent2" accent3="accent3" accent4="accent4" accent5="accent5" accent6="accent6" hlink="hlink" folHlink="folHlink"/>
  <p:sldLayoutIdLst>
    <p:sldLayoutId id="2147483827" r:id="rId1"/>
    <p:sldLayoutId id="2147483675" r:id="rId2"/>
    <p:sldLayoutId id="2147483764" r:id="rId3"/>
    <p:sldLayoutId id="2147483682" r:id="rId4"/>
    <p:sldLayoutId id="2147483683" r:id="rId5"/>
    <p:sldLayoutId id="2147483690" r:id="rId6"/>
    <p:sldLayoutId id="2147483829" r:id="rId7"/>
  </p:sldLayoutIdLst>
  <p:txStyles>
    <p:titleStyle>
      <a:lvl1pPr algn="l" defTabSz="457200" rtl="0" eaLnBrk="1" latinLnBrk="0" hangingPunct="1">
        <a:spcBef>
          <a:spcPct val="0"/>
        </a:spcBef>
        <a:buNone/>
        <a:defRPr sz="2600" kern="1200" cap="none" baseline="0">
          <a:solidFill>
            <a:schemeClr val="bg1"/>
          </a:solidFill>
          <a:latin typeface="+mj-lt"/>
          <a:ea typeface="+mj-ea"/>
          <a:cs typeface="Arial"/>
        </a:defRPr>
      </a:lvl1pPr>
    </p:titleStyle>
    <p:bodyStyle>
      <a:lvl1pPr marL="0" marR="0" indent="0" algn="l" defTabSz="457200" rtl="0" eaLnBrk="1" fontAlgn="auto" latinLnBrk="0" hangingPunct="1">
        <a:lnSpc>
          <a:spcPct val="100000"/>
        </a:lnSpc>
        <a:spcBef>
          <a:spcPts val="600"/>
        </a:spcBef>
        <a:spcAft>
          <a:spcPts val="600"/>
        </a:spcAft>
        <a:buClrTx/>
        <a:buSzPct val="90000"/>
        <a:buFont typeface="Wingdings" panose="05000000000000000000" pitchFamily="2" charset="2"/>
        <a:buNone/>
        <a:tabLst/>
        <a:defRPr sz="1800" kern="1200" baseline="0">
          <a:solidFill>
            <a:schemeClr val="tx1"/>
          </a:solidFill>
          <a:latin typeface="+mn-lt"/>
          <a:ea typeface="+mn-ea"/>
          <a:cs typeface="Arial"/>
        </a:defRPr>
      </a:lvl1pPr>
      <a:lvl2pPr marL="690563" marR="0" indent="-233363" algn="l" defTabSz="457200" rtl="0" eaLnBrk="1" fontAlgn="auto" latinLnBrk="0" hangingPunct="1">
        <a:lnSpc>
          <a:spcPct val="100000"/>
        </a:lnSpc>
        <a:spcBef>
          <a:spcPts val="600"/>
        </a:spcBef>
        <a:spcAft>
          <a:spcPts val="600"/>
        </a:spcAft>
        <a:buClrTx/>
        <a:buSzPct val="90000"/>
        <a:buFont typeface="Arial" panose="020B0604020202020204" pitchFamily="34" charset="0"/>
        <a:buChar char="­"/>
        <a:tabLst/>
        <a:defRPr sz="1400" kern="1200" baseline="0">
          <a:solidFill>
            <a:schemeClr val="tx1"/>
          </a:solidFill>
          <a:latin typeface="+mn-lt"/>
          <a:ea typeface="+mn-ea"/>
          <a:cs typeface="Arial"/>
        </a:defRPr>
      </a:lvl2pPr>
      <a:lvl3pPr marL="1031875" marR="0" indent="-169863" algn="l" defTabSz="457200" rtl="0" eaLnBrk="1" fontAlgn="auto" latinLnBrk="0" hangingPunct="1">
        <a:lnSpc>
          <a:spcPct val="100000"/>
        </a:lnSpc>
        <a:spcBef>
          <a:spcPts val="600"/>
        </a:spcBef>
        <a:spcAft>
          <a:spcPts val="600"/>
        </a:spcAft>
        <a:buClrTx/>
        <a:buSzPct val="90000"/>
        <a:buFont typeface="Arial" panose="020B0604020202020204" pitchFamily="34" charset="0"/>
        <a:buChar char="•"/>
        <a:tabLst/>
        <a:defRPr sz="1400" kern="1200" baseline="0">
          <a:solidFill>
            <a:schemeClr val="tx1"/>
          </a:solidFill>
          <a:latin typeface="+mn-lt"/>
          <a:ea typeface="+mn-ea"/>
          <a:cs typeface="Arial"/>
        </a:defRPr>
      </a:lvl3pPr>
      <a:lvl4pPr marL="1489075" marR="0" indent="-2349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ü"/>
        <a:tabLst/>
        <a:defRPr sz="1400" kern="1200" baseline="0">
          <a:solidFill>
            <a:schemeClr val="tx1"/>
          </a:solidFill>
          <a:latin typeface="+mn-lt"/>
          <a:ea typeface="+mn-ea"/>
          <a:cs typeface="Arial"/>
        </a:defRPr>
      </a:lvl4pPr>
      <a:lvl5pPr marL="274320" indent="-118872" algn="l" defTabSz="457200" rtl="0" eaLnBrk="1" latinLnBrk="0" hangingPunct="1">
        <a:spcBef>
          <a:spcPct val="20000"/>
        </a:spcBef>
        <a:buSzPct val="90000"/>
        <a:buFont typeface="Lucida Grande"/>
        <a:buChar char="-"/>
        <a:defRPr sz="1400" kern="1200">
          <a:solidFill>
            <a:schemeClr val="tx1"/>
          </a:soli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04"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www.flydexa.com/" TargetMode="External"/><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1262A3-81B2-473F-8B63-36D6903C7977}"/>
              </a:ext>
            </a:extLst>
          </p:cNvPr>
          <p:cNvGrpSpPr/>
          <p:nvPr/>
        </p:nvGrpSpPr>
        <p:grpSpPr>
          <a:xfrm>
            <a:off x="5715000" y="1139448"/>
            <a:ext cx="2995713" cy="261610"/>
            <a:chOff x="5715000" y="1139448"/>
            <a:chExt cx="2995713" cy="261610"/>
          </a:xfrm>
        </p:grpSpPr>
        <p:sp>
          <p:nvSpPr>
            <p:cNvPr id="6" name="Rectangle 5">
              <a:extLst>
                <a:ext uri="{FF2B5EF4-FFF2-40B4-BE49-F238E27FC236}">
                  <a16:creationId xmlns:a16="http://schemas.microsoft.com/office/drawing/2014/main" id="{85588D90-6A1F-BB46-BDFD-C829AFDFDA55}"/>
                </a:ext>
              </a:extLst>
            </p:cNvPr>
            <p:cNvSpPr/>
            <p:nvPr/>
          </p:nvSpPr>
          <p:spPr>
            <a:xfrm>
              <a:off x="5722748" y="1162049"/>
              <a:ext cx="2987965" cy="228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62500" lnSpcReduction="20000"/>
            </a:bodyPr>
            <a:lstStyle/>
            <a:p>
              <a:pPr marL="285750" marR="0" indent="-2857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
                <a:tabLst/>
              </a:pPr>
              <a:endParaRPr kumimoji="0" lang="en-US" sz="1800" b="0" i="0" u="none" strike="noStrike" kern="1200" cap="none" spc="0" normalizeH="0" baseline="0" noProof="0" dirty="0">
                <a:ln>
                  <a:noFill/>
                </a:ln>
                <a:solidFill>
                  <a:schemeClr val="accent3"/>
                </a:solidFill>
                <a:effectLst/>
                <a:uLnTx/>
                <a:uFillTx/>
                <a:latin typeface="+mn-lt"/>
                <a:ea typeface="+mn-ea"/>
                <a:cs typeface="Arial"/>
              </a:endParaRPr>
            </a:p>
          </p:txBody>
        </p:sp>
        <p:sp>
          <p:nvSpPr>
            <p:cNvPr id="32" name="TextBox 31">
              <a:extLst>
                <a:ext uri="{FF2B5EF4-FFF2-40B4-BE49-F238E27FC236}">
                  <a16:creationId xmlns:a16="http://schemas.microsoft.com/office/drawing/2014/main" id="{898D36DB-DD3A-4B74-BDE4-BC5E4D03FF7B}"/>
                </a:ext>
              </a:extLst>
            </p:cNvPr>
            <p:cNvSpPr txBox="1"/>
            <p:nvPr/>
          </p:nvSpPr>
          <p:spPr>
            <a:xfrm>
              <a:off x="5715000" y="1139448"/>
              <a:ext cx="2971801" cy="261610"/>
            </a:xfrm>
            <a:prstGeom prst="rect">
              <a:avLst/>
            </a:prstGeom>
            <a:noFill/>
          </p:spPr>
          <p:txBody>
            <a:bodyPr wrap="square" rtlCol="0" anchor="ctr">
              <a:spAutoFit/>
            </a:bodyPr>
            <a:lstStyle/>
            <a:p>
              <a:pPr algn="ctr"/>
              <a:r>
                <a:rPr lang="en-US" sz="1100" b="1" dirty="0">
                  <a:solidFill>
                    <a:schemeClr val="bg1"/>
                  </a:solidFill>
                  <a:cs typeface="Arial"/>
                </a:rPr>
                <a:t>Vista Board Engagements</a:t>
              </a:r>
              <a:endParaRPr lang="en-US" sz="900" dirty="0">
                <a:solidFill>
                  <a:schemeClr val="bg1"/>
                </a:solidFill>
                <a:cs typeface="Arial"/>
              </a:endParaRPr>
            </a:p>
          </p:txBody>
        </p:sp>
      </p:grpSp>
      <p:sp>
        <p:nvSpPr>
          <p:cNvPr id="15" name="TextBox 14">
            <a:extLst>
              <a:ext uri="{FF2B5EF4-FFF2-40B4-BE49-F238E27FC236}">
                <a16:creationId xmlns:a16="http://schemas.microsoft.com/office/drawing/2014/main" id="{C5AD810B-9E1C-8641-890F-AF30E35C8506}"/>
              </a:ext>
            </a:extLst>
          </p:cNvPr>
          <p:cNvSpPr txBox="1"/>
          <p:nvPr/>
        </p:nvSpPr>
        <p:spPr>
          <a:xfrm>
            <a:off x="4996" y="2186826"/>
            <a:ext cx="5565217" cy="3247043"/>
          </a:xfrm>
          <a:prstGeom prst="rect">
            <a:avLst/>
          </a:prstGeom>
          <a:noFill/>
        </p:spPr>
        <p:txBody>
          <a:bodyPr wrap="square" rtlCol="0">
            <a:spAutoFit/>
          </a:bodyPr>
          <a:lstStyle/>
          <a:p>
            <a:pPr marL="0" marR="0"/>
            <a:r>
              <a:rPr lang="en-US" sz="1000" dirty="0"/>
              <a:t>Kathleen A. Merrill is a retired Chief Executive Officer and Executive Advisor of Southwest Airlines, a role she held from 2017 until December 2024. In this capacity, Ms. Merrill oversaw key strategic initiatives, including advising senior leadership on the company's technology roadmap and five-year strategic plan, optimizing workflow processes for the Technology Supply Chain, and mentoring the incoming Chief Information Officer.</a:t>
            </a:r>
          </a:p>
          <a:p>
            <a:pPr marL="0" marR="0"/>
            <a:endParaRPr lang="en-US" sz="1000" dirty="0"/>
          </a:p>
          <a:p>
            <a:pPr marL="0" marR="0"/>
            <a:r>
              <a:rPr lang="en-US" sz="1000" dirty="0"/>
              <a:t>Prior to this role, Ms. Merrill served as Vice President of Business Transformation, Corporate Delivery, and Technology at Southwest Airlines from 2012 to 2017, and as Vice President of Strategic Planning and Implementation from 2008 to 2012. She also held various technology leadership roles at the company before 2008. Before joining Southwest Airlines in 2004, Ms. Merrill held positions at American Airlines and Capital One Auto Finance.</a:t>
            </a:r>
          </a:p>
          <a:p>
            <a:pPr marL="0" marR="0"/>
            <a:endParaRPr lang="en-US" sz="1000" dirty="0"/>
          </a:p>
          <a:p>
            <a:pPr marL="0" marR="0"/>
            <a:r>
              <a:rPr lang="en-US" sz="1000" dirty="0"/>
              <a:t>Ms. Merrill holds a B.B.A. in Marketing from the University of North Texas. </a:t>
            </a:r>
          </a:p>
          <a:p>
            <a:pPr marL="0" marR="0"/>
            <a:endParaRPr lang="en-US" sz="1000" dirty="0"/>
          </a:p>
          <a:p>
            <a:pPr marL="0" marR="0"/>
            <a:r>
              <a:rPr lang="en-US" sz="1000" dirty="0"/>
              <a:t>With a career defined by innovation, leadership, and a passion for creating meaningful change, Kathleen continues to inspire and lead in every role she undertakes.</a:t>
            </a:r>
          </a:p>
          <a:p>
            <a:pPr algn="just">
              <a:spcBef>
                <a:spcPts val="600"/>
              </a:spcBef>
            </a:pPr>
            <a:endParaRPr lang="en-US" sz="1000" dirty="0"/>
          </a:p>
          <a:p>
            <a:pPr algn="just">
              <a:spcBef>
                <a:spcPts val="600"/>
              </a:spcBef>
            </a:pPr>
            <a:endParaRPr lang="en-US" sz="1000" dirty="0"/>
          </a:p>
          <a:p>
            <a:pPr algn="just">
              <a:spcBef>
                <a:spcPts val="600"/>
              </a:spcBef>
            </a:pPr>
            <a:endParaRPr lang="en-US" sz="1000" dirty="0"/>
          </a:p>
        </p:txBody>
      </p:sp>
      <p:sp>
        <p:nvSpPr>
          <p:cNvPr id="5" name="Title 2">
            <a:extLst>
              <a:ext uri="{FF2B5EF4-FFF2-40B4-BE49-F238E27FC236}">
                <a16:creationId xmlns:a16="http://schemas.microsoft.com/office/drawing/2014/main" id="{7EA12004-8CCC-D94D-BBC3-C903BBFD08D5}"/>
              </a:ext>
            </a:extLst>
          </p:cNvPr>
          <p:cNvSpPr txBox="1">
            <a:spLocks/>
          </p:cNvSpPr>
          <p:nvPr/>
        </p:nvSpPr>
        <p:spPr>
          <a:xfrm>
            <a:off x="209774" y="-22485"/>
            <a:ext cx="6852621" cy="948154"/>
          </a:xfrm>
          <a:prstGeom prst="rect">
            <a:avLst/>
          </a:prstGeom>
        </p:spPr>
        <p:txBody>
          <a:bodyPr anchor="b"/>
          <a:lstStyle>
            <a:lvl1pPr algn="l" defTabSz="457200" rtl="0" eaLnBrk="1" latinLnBrk="0" hangingPunct="1">
              <a:spcBef>
                <a:spcPct val="0"/>
              </a:spcBef>
              <a:buNone/>
              <a:defRPr sz="2600" kern="1200" cap="none" baseline="0">
                <a:solidFill>
                  <a:schemeClr val="bg1"/>
                </a:solidFill>
                <a:latin typeface="+mj-lt"/>
                <a:ea typeface="+mj-ea"/>
                <a:cs typeface="Arial"/>
              </a:defRPr>
            </a:lvl1pPr>
          </a:lstStyle>
          <a:p>
            <a:pPr fontAlgn="base"/>
            <a:endParaRPr lang="en-GB" sz="1000" dirty="0">
              <a:latin typeface="Arial" charset="0"/>
              <a:ea typeface="Arial" charset="0"/>
              <a:cs typeface="Arial" charset="0"/>
            </a:endParaRPr>
          </a:p>
        </p:txBody>
      </p:sp>
      <p:cxnSp>
        <p:nvCxnSpPr>
          <p:cNvPr id="18" name="Straight Connector 17">
            <a:extLst>
              <a:ext uri="{FF2B5EF4-FFF2-40B4-BE49-F238E27FC236}">
                <a16:creationId xmlns:a16="http://schemas.microsoft.com/office/drawing/2014/main" id="{D793B3B7-DE77-AF47-94BF-4A3AB6ED5237}"/>
              </a:ext>
            </a:extLst>
          </p:cNvPr>
          <p:cNvCxnSpPr>
            <a:cxnSpLocks/>
          </p:cNvCxnSpPr>
          <p:nvPr/>
        </p:nvCxnSpPr>
        <p:spPr>
          <a:xfrm>
            <a:off x="232445" y="2223789"/>
            <a:ext cx="5060464" cy="0"/>
          </a:xfrm>
          <a:prstGeom prst="line">
            <a:avLst/>
          </a:prstGeom>
          <a:ln w="1905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7AC00877-553B-466E-AD33-69EE3FE280E7}"/>
              </a:ext>
            </a:extLst>
          </p:cNvPr>
          <p:cNvSpPr txBox="1"/>
          <p:nvPr/>
        </p:nvSpPr>
        <p:spPr>
          <a:xfrm>
            <a:off x="240191" y="1739836"/>
            <a:ext cx="5060463" cy="507831"/>
          </a:xfrm>
          <a:prstGeom prst="rect">
            <a:avLst/>
          </a:prstGeom>
          <a:noFill/>
        </p:spPr>
        <p:txBody>
          <a:bodyPr wrap="square" rtlCol="0">
            <a:spAutoFit/>
          </a:bodyPr>
          <a:lstStyle/>
          <a:p>
            <a:pPr marL="0" marR="0" algn="ctr">
              <a:spcBef>
                <a:spcPts val="0"/>
              </a:spcBef>
              <a:spcAft>
                <a:spcPts val="0"/>
              </a:spcAft>
            </a:pPr>
            <a:r>
              <a:rPr lang="en-US" sz="1100" b="1" dirty="0">
                <a:cs typeface="Arial" charset="0"/>
              </a:rPr>
              <a:t>Kathleen Merrill</a:t>
            </a:r>
            <a:br>
              <a:rPr lang="en-US" sz="900" dirty="0"/>
            </a:br>
            <a:r>
              <a:rPr lang="en-US" sz="900" dirty="0"/>
              <a:t>Former Chief Information Officer, Southwest Airlines</a:t>
            </a:r>
          </a:p>
          <a:p>
            <a:pPr algn="ctr"/>
            <a:r>
              <a:rPr lang="en-US" sz="700" dirty="0"/>
              <a:t>Indian Rocks Beach, FL</a:t>
            </a:r>
          </a:p>
        </p:txBody>
      </p:sp>
      <p:sp>
        <p:nvSpPr>
          <p:cNvPr id="45" name="Title 2">
            <a:extLst>
              <a:ext uri="{FF2B5EF4-FFF2-40B4-BE49-F238E27FC236}">
                <a16:creationId xmlns:a16="http://schemas.microsoft.com/office/drawing/2014/main" id="{7AAB1553-CD0C-4B87-B3CF-278B7065E1A9}"/>
              </a:ext>
            </a:extLst>
          </p:cNvPr>
          <p:cNvSpPr txBox="1">
            <a:spLocks/>
          </p:cNvSpPr>
          <p:nvPr/>
        </p:nvSpPr>
        <p:spPr>
          <a:xfrm>
            <a:off x="333860" y="0"/>
            <a:ext cx="8313223" cy="849623"/>
          </a:xfrm>
          <a:prstGeom prst="rect">
            <a:avLst/>
          </a:prstGeom>
        </p:spPr>
        <p:txBody>
          <a:bodyPr anchor="ctr"/>
          <a:lstStyle>
            <a:lvl1pPr algn="l" defTabSz="457200" rtl="0" eaLnBrk="1" latinLnBrk="0" hangingPunct="1">
              <a:spcBef>
                <a:spcPct val="0"/>
              </a:spcBef>
              <a:buNone/>
              <a:defRPr sz="2600" kern="1200" cap="none" baseline="0">
                <a:solidFill>
                  <a:schemeClr val="bg1"/>
                </a:solidFill>
                <a:latin typeface="+mj-lt"/>
                <a:ea typeface="+mj-ea"/>
                <a:cs typeface="Arial"/>
              </a:defRPr>
            </a:lvl1pPr>
          </a:lstStyle>
          <a:p>
            <a:r>
              <a:rPr lang="en-US" dirty="0">
                <a:solidFill>
                  <a:schemeClr val="tx1"/>
                </a:solidFill>
              </a:rPr>
              <a:t>Kathleen Merrill</a:t>
            </a:r>
          </a:p>
        </p:txBody>
      </p:sp>
      <p:sp>
        <p:nvSpPr>
          <p:cNvPr id="58" name="TextBox 57">
            <a:extLst>
              <a:ext uri="{FF2B5EF4-FFF2-40B4-BE49-F238E27FC236}">
                <a16:creationId xmlns:a16="http://schemas.microsoft.com/office/drawing/2014/main" id="{CE82620F-E446-495A-9B6A-85E144A3037C}"/>
              </a:ext>
            </a:extLst>
          </p:cNvPr>
          <p:cNvSpPr txBox="1"/>
          <p:nvPr/>
        </p:nvSpPr>
        <p:spPr>
          <a:xfrm>
            <a:off x="5714999" y="3840133"/>
            <a:ext cx="2971802" cy="923330"/>
          </a:xfrm>
          <a:prstGeom prst="rect">
            <a:avLst/>
          </a:prstGeom>
          <a:noFill/>
        </p:spPr>
        <p:txBody>
          <a:bodyPr wrap="square" rtlCol="0" anchor="ctr">
            <a:spAutoFit/>
          </a:bodyPr>
          <a:lstStyle/>
          <a:p>
            <a:pPr marL="171450" indent="-171450">
              <a:buFont typeface="Wingdings" pitchFamily="2" charset="2"/>
              <a:buChar char="§"/>
            </a:pPr>
            <a:r>
              <a:rPr lang="en-US" sz="900" dirty="0">
                <a:cs typeface="Arial"/>
              </a:rPr>
              <a:t>Airline Expertise</a:t>
            </a:r>
          </a:p>
          <a:p>
            <a:pPr marL="171450" indent="-171450">
              <a:buFont typeface="Wingdings" pitchFamily="2" charset="2"/>
              <a:buChar char="§"/>
            </a:pPr>
            <a:r>
              <a:rPr lang="en-US" sz="900" dirty="0">
                <a:cs typeface="Arial"/>
              </a:rPr>
              <a:t>Enterprise-wide strategic initiatives</a:t>
            </a:r>
          </a:p>
          <a:p>
            <a:pPr marL="171450" indent="-171450">
              <a:buFont typeface="Wingdings" pitchFamily="2" charset="2"/>
              <a:buChar char="§"/>
            </a:pPr>
            <a:r>
              <a:rPr lang="en-US" sz="900" dirty="0">
                <a:cs typeface="Arial"/>
              </a:rPr>
              <a:t>Technology Products and services</a:t>
            </a:r>
          </a:p>
          <a:p>
            <a:pPr marL="171450" indent="-171450">
              <a:buFont typeface="Wingdings" pitchFamily="2" charset="2"/>
              <a:buChar char="§"/>
            </a:pPr>
            <a:r>
              <a:rPr lang="en-US" sz="900" dirty="0">
                <a:cs typeface="Arial"/>
              </a:rPr>
              <a:t>Strategy and Change leadership</a:t>
            </a:r>
          </a:p>
          <a:p>
            <a:pPr marL="171450" indent="-171450">
              <a:buFont typeface="Wingdings" pitchFamily="2" charset="2"/>
              <a:buChar char="§"/>
            </a:pPr>
            <a:endParaRPr lang="en-US" sz="900" dirty="0">
              <a:cs typeface="Arial"/>
            </a:endParaRPr>
          </a:p>
          <a:p>
            <a:pPr marL="171450" indent="-171450">
              <a:buFont typeface="Wingdings" pitchFamily="2" charset="2"/>
              <a:buChar char="§"/>
            </a:pPr>
            <a:endParaRPr lang="en-US" sz="900" dirty="0">
              <a:cs typeface="Arial"/>
            </a:endParaRPr>
          </a:p>
        </p:txBody>
      </p:sp>
      <p:cxnSp>
        <p:nvCxnSpPr>
          <p:cNvPr id="21" name="Straight Connector 20">
            <a:extLst>
              <a:ext uri="{FF2B5EF4-FFF2-40B4-BE49-F238E27FC236}">
                <a16:creationId xmlns:a16="http://schemas.microsoft.com/office/drawing/2014/main" id="{8C297084-1A51-A942-8764-233EEA67DBF4}"/>
              </a:ext>
            </a:extLst>
          </p:cNvPr>
          <p:cNvCxnSpPr/>
          <p:nvPr/>
        </p:nvCxnSpPr>
        <p:spPr>
          <a:xfrm>
            <a:off x="5486400" y="1055688"/>
            <a:ext cx="0" cy="3531810"/>
          </a:xfrm>
          <a:prstGeom prst="line">
            <a:avLst/>
          </a:prstGeom>
          <a:ln>
            <a:solidFill>
              <a:schemeClr val="accent2"/>
            </a:solidFill>
          </a:ln>
        </p:spPr>
        <p:style>
          <a:lnRef idx="1">
            <a:schemeClr val="accent6"/>
          </a:lnRef>
          <a:fillRef idx="0">
            <a:schemeClr val="accent6"/>
          </a:fillRef>
          <a:effectRef idx="0">
            <a:schemeClr val="accent6"/>
          </a:effectRef>
          <a:fontRef idx="minor">
            <a:schemeClr val="tx1"/>
          </a:fontRef>
        </p:style>
      </p:cxnSp>
      <p:cxnSp>
        <p:nvCxnSpPr>
          <p:cNvPr id="29" name="Straight Connector 28">
            <a:extLst>
              <a:ext uri="{FF2B5EF4-FFF2-40B4-BE49-F238E27FC236}">
                <a16:creationId xmlns:a16="http://schemas.microsoft.com/office/drawing/2014/main" id="{EA73745F-02CD-1B49-8783-3379834A3224}"/>
              </a:ext>
            </a:extLst>
          </p:cNvPr>
          <p:cNvCxnSpPr/>
          <p:nvPr/>
        </p:nvCxnSpPr>
        <p:spPr>
          <a:xfrm>
            <a:off x="0" y="877651"/>
            <a:ext cx="9144000" cy="0"/>
          </a:xfrm>
          <a:prstGeom prst="line">
            <a:avLst/>
          </a:prstGeom>
          <a:ln w="762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26" name="Picture 2">
            <a:extLst>
              <a:ext uri="{FF2B5EF4-FFF2-40B4-BE49-F238E27FC236}">
                <a16:creationId xmlns:a16="http://schemas.microsoft.com/office/drawing/2014/main" id="{6798FDA8-96ED-46D3-9458-114710A7530C}"/>
              </a:ext>
            </a:extLst>
          </p:cNvPr>
          <p:cNvPicPr>
            <a:picLocks noChangeAspect="1" noChangeArrowheads="1"/>
          </p:cNvPicPr>
          <p:nvPr/>
        </p:nvPicPr>
        <p:blipFill>
          <a:blip r:embed="rId3"/>
          <a:srcRect/>
          <a:stretch/>
        </p:blipFill>
        <p:spPr bwMode="auto">
          <a:xfrm>
            <a:off x="2328919" y="938963"/>
            <a:ext cx="813816" cy="813816"/>
          </a:xfrm>
          <a:prstGeom prst="flowChartConnector">
            <a:avLst/>
          </a:prstGeom>
          <a:noFill/>
          <a:ln w="19050">
            <a:solidFill>
              <a:schemeClr val="tx2"/>
            </a:solidFill>
          </a:ln>
          <a:extLst>
            <a:ext uri="{909E8E84-426E-40DD-AFC4-6F175D3DCCD1}">
              <a14:hiddenFill xmlns:a14="http://schemas.microsoft.com/office/drawing/2010/main">
                <a:solidFill>
                  <a:srgbClr val="FFFFFF"/>
                </a:solidFill>
              </a14:hiddenFill>
            </a:ext>
          </a:extLst>
        </p:spPr>
      </p:pic>
      <p:pic>
        <p:nvPicPr>
          <p:cNvPr id="28" name="Picture 2" descr="Accelya Completes Acquisition of Farelogix | Business Wire">
            <a:extLst>
              <a:ext uri="{FF2B5EF4-FFF2-40B4-BE49-F238E27FC236}">
                <a16:creationId xmlns:a16="http://schemas.microsoft.com/office/drawing/2014/main" id="{6EE84ABD-834C-4203-B143-F66B529C9C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1500" y="1502385"/>
            <a:ext cx="1141370" cy="570685"/>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62716320-0E95-43BD-A5BC-53862CA3A5C6}"/>
              </a:ext>
            </a:extLst>
          </p:cNvPr>
          <p:cNvGrpSpPr/>
          <p:nvPr/>
        </p:nvGrpSpPr>
        <p:grpSpPr>
          <a:xfrm>
            <a:off x="5711879" y="3516242"/>
            <a:ext cx="3022534" cy="261610"/>
            <a:chOff x="5688179" y="3710339"/>
            <a:chExt cx="3022534" cy="261610"/>
          </a:xfrm>
        </p:grpSpPr>
        <p:sp>
          <p:nvSpPr>
            <p:cNvPr id="25" name="Rectangle 24">
              <a:extLst>
                <a:ext uri="{FF2B5EF4-FFF2-40B4-BE49-F238E27FC236}">
                  <a16:creationId xmlns:a16="http://schemas.microsoft.com/office/drawing/2014/main" id="{C223C34C-76A7-6B4F-8896-D48611E40E6B}"/>
                </a:ext>
              </a:extLst>
            </p:cNvPr>
            <p:cNvSpPr/>
            <p:nvPr/>
          </p:nvSpPr>
          <p:spPr>
            <a:xfrm>
              <a:off x="5722748" y="3729743"/>
              <a:ext cx="2987965" cy="228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62500" lnSpcReduction="20000"/>
            </a:bodyPr>
            <a:lstStyle/>
            <a:p>
              <a:pPr marL="285750" marR="0" indent="-2857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
                <a:tabLst/>
              </a:pPr>
              <a:endParaRPr kumimoji="0" lang="en-US" sz="1800" b="0" i="0" u="none" strike="noStrike" kern="1200" cap="none" spc="0" normalizeH="0" baseline="0" noProof="0" dirty="0">
                <a:ln>
                  <a:noFill/>
                </a:ln>
                <a:solidFill>
                  <a:schemeClr val="accent3"/>
                </a:solidFill>
                <a:effectLst/>
                <a:uLnTx/>
                <a:uFillTx/>
                <a:latin typeface="+mn-lt"/>
                <a:ea typeface="+mn-ea"/>
                <a:cs typeface="Arial"/>
              </a:endParaRPr>
            </a:p>
          </p:txBody>
        </p:sp>
        <p:sp>
          <p:nvSpPr>
            <p:cNvPr id="26" name="TextBox 25">
              <a:extLst>
                <a:ext uri="{FF2B5EF4-FFF2-40B4-BE49-F238E27FC236}">
                  <a16:creationId xmlns:a16="http://schemas.microsoft.com/office/drawing/2014/main" id="{6B6FA11F-107E-7A44-A4DE-AE8413670BEE}"/>
                </a:ext>
              </a:extLst>
            </p:cNvPr>
            <p:cNvSpPr txBox="1"/>
            <p:nvPr/>
          </p:nvSpPr>
          <p:spPr>
            <a:xfrm>
              <a:off x="5688179" y="3710339"/>
              <a:ext cx="2971800" cy="261610"/>
            </a:xfrm>
            <a:prstGeom prst="rect">
              <a:avLst/>
            </a:prstGeom>
            <a:noFill/>
          </p:spPr>
          <p:txBody>
            <a:bodyPr wrap="square" rtlCol="0" anchor="ctr">
              <a:spAutoFit/>
            </a:bodyPr>
            <a:lstStyle/>
            <a:p>
              <a:pPr algn="ctr"/>
              <a:r>
                <a:rPr lang="en-US" sz="1100" b="1" dirty="0">
                  <a:solidFill>
                    <a:schemeClr val="bg1"/>
                  </a:solidFill>
                  <a:cs typeface="Arial"/>
                </a:rPr>
                <a:t>Expertise</a:t>
              </a:r>
              <a:endParaRPr lang="en-US" sz="900" dirty="0">
                <a:solidFill>
                  <a:schemeClr val="bg1"/>
                </a:solidFill>
                <a:cs typeface="Arial"/>
              </a:endParaRPr>
            </a:p>
          </p:txBody>
        </p:sp>
      </p:grpSp>
      <p:sp>
        <p:nvSpPr>
          <p:cNvPr id="10" name="TextBox 9">
            <a:extLst>
              <a:ext uri="{FF2B5EF4-FFF2-40B4-BE49-F238E27FC236}">
                <a16:creationId xmlns:a16="http://schemas.microsoft.com/office/drawing/2014/main" id="{8BB098EE-D53A-7E43-9339-4712CF83D77F}"/>
              </a:ext>
            </a:extLst>
          </p:cNvPr>
          <p:cNvSpPr txBox="1"/>
          <p:nvPr/>
        </p:nvSpPr>
        <p:spPr>
          <a:xfrm>
            <a:off x="5722748" y="2139821"/>
            <a:ext cx="2971800" cy="261610"/>
          </a:xfrm>
          <a:prstGeom prst="rect">
            <a:avLst/>
          </a:prstGeom>
          <a:noFill/>
        </p:spPr>
        <p:txBody>
          <a:bodyPr wrap="square" rtlCol="0" anchor="ctr">
            <a:spAutoFit/>
          </a:bodyPr>
          <a:lstStyle/>
          <a:p>
            <a:pPr algn="ctr"/>
            <a:r>
              <a:rPr lang="en-US" sz="1100" b="1" dirty="0">
                <a:solidFill>
                  <a:schemeClr val="bg1"/>
                </a:solidFill>
                <a:cs typeface="Arial"/>
              </a:rPr>
              <a:t>Non-Vista Board Engagements</a:t>
            </a:r>
            <a:endParaRPr lang="en-US" sz="900" dirty="0">
              <a:solidFill>
                <a:schemeClr val="bg1"/>
              </a:solidFill>
              <a:cs typeface="Arial"/>
            </a:endParaRPr>
          </a:p>
        </p:txBody>
      </p:sp>
      <p:grpSp>
        <p:nvGrpSpPr>
          <p:cNvPr id="11" name="Group 10">
            <a:extLst>
              <a:ext uri="{FF2B5EF4-FFF2-40B4-BE49-F238E27FC236}">
                <a16:creationId xmlns:a16="http://schemas.microsoft.com/office/drawing/2014/main" id="{EADD1C9D-145C-6534-BDB8-62BCB3B2B6D0}"/>
              </a:ext>
            </a:extLst>
          </p:cNvPr>
          <p:cNvGrpSpPr/>
          <p:nvPr/>
        </p:nvGrpSpPr>
        <p:grpSpPr>
          <a:xfrm>
            <a:off x="5730495" y="2378567"/>
            <a:ext cx="2995712" cy="261610"/>
            <a:chOff x="5715001" y="2086296"/>
            <a:chExt cx="2995712" cy="261610"/>
          </a:xfrm>
        </p:grpSpPr>
        <p:sp>
          <p:nvSpPr>
            <p:cNvPr id="12" name="Rectangle 11">
              <a:extLst>
                <a:ext uri="{FF2B5EF4-FFF2-40B4-BE49-F238E27FC236}">
                  <a16:creationId xmlns:a16="http://schemas.microsoft.com/office/drawing/2014/main" id="{746A655B-3036-021B-B521-014561165659}"/>
                </a:ext>
              </a:extLst>
            </p:cNvPr>
            <p:cNvSpPr/>
            <p:nvPr/>
          </p:nvSpPr>
          <p:spPr>
            <a:xfrm>
              <a:off x="5722748" y="2106153"/>
              <a:ext cx="2987965" cy="2286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62500" lnSpcReduction="20000"/>
            </a:bodyPr>
            <a:lstStyle/>
            <a:p>
              <a:pPr marL="285750" marR="0" indent="-2857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
                <a:tabLst/>
              </a:pPr>
              <a:endParaRPr kumimoji="0" lang="en-US" sz="1800" b="0" i="0" u="none" strike="noStrike" kern="1200" cap="none" spc="0" normalizeH="0" baseline="0" noProof="0" dirty="0">
                <a:ln>
                  <a:noFill/>
                </a:ln>
                <a:solidFill>
                  <a:schemeClr val="accent3"/>
                </a:solidFill>
                <a:effectLst/>
                <a:uLnTx/>
                <a:uFillTx/>
                <a:latin typeface="+mn-lt"/>
                <a:ea typeface="+mn-ea"/>
                <a:cs typeface="Arial"/>
              </a:endParaRPr>
            </a:p>
          </p:txBody>
        </p:sp>
        <p:sp>
          <p:nvSpPr>
            <p:cNvPr id="13" name="TextBox 12">
              <a:extLst>
                <a:ext uri="{FF2B5EF4-FFF2-40B4-BE49-F238E27FC236}">
                  <a16:creationId xmlns:a16="http://schemas.microsoft.com/office/drawing/2014/main" id="{48262A80-64F6-1F0B-6237-4D6A6FF523E6}"/>
                </a:ext>
              </a:extLst>
            </p:cNvPr>
            <p:cNvSpPr txBox="1"/>
            <p:nvPr/>
          </p:nvSpPr>
          <p:spPr>
            <a:xfrm>
              <a:off x="5715001" y="2086296"/>
              <a:ext cx="2971800" cy="261610"/>
            </a:xfrm>
            <a:prstGeom prst="rect">
              <a:avLst/>
            </a:prstGeom>
            <a:noFill/>
          </p:spPr>
          <p:txBody>
            <a:bodyPr wrap="square" rtlCol="0" anchor="ctr">
              <a:spAutoFit/>
            </a:bodyPr>
            <a:lstStyle/>
            <a:p>
              <a:pPr algn="ctr"/>
              <a:r>
                <a:rPr lang="en-US" sz="1100" b="1" dirty="0">
                  <a:solidFill>
                    <a:schemeClr val="bg1"/>
                  </a:solidFill>
                  <a:cs typeface="Arial"/>
                </a:rPr>
                <a:t>Non-Vista Board Engagements</a:t>
              </a:r>
              <a:endParaRPr lang="en-US" sz="900" dirty="0">
                <a:solidFill>
                  <a:schemeClr val="bg1"/>
                </a:solidFill>
                <a:cs typeface="Arial"/>
              </a:endParaRPr>
            </a:p>
          </p:txBody>
        </p:sp>
      </p:grpSp>
      <p:pic>
        <p:nvPicPr>
          <p:cNvPr id="16" name="Picture 2" descr="DiamondRock Hospitality logo">
            <a:extLst>
              <a:ext uri="{FF2B5EF4-FFF2-40B4-BE49-F238E27FC236}">
                <a16:creationId xmlns:a16="http://schemas.microsoft.com/office/drawing/2014/main" id="{1AE18AB0-9A81-A4B1-55D4-5729C10FC3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5698" y="2656282"/>
            <a:ext cx="680394" cy="680394"/>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a:hlinkClick r:id="rId6"/>
            <a:extLst>
              <a:ext uri="{FF2B5EF4-FFF2-40B4-BE49-F238E27FC236}">
                <a16:creationId xmlns:a16="http://schemas.microsoft.com/office/drawing/2014/main" id="{DDCFC16C-B7F7-2922-E210-18C2A0658291}"/>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07228265"/>
      </p:ext>
    </p:extLst>
  </p:cSld>
  <p:clrMapOvr>
    <a:masterClrMapping/>
  </p:clrMapOvr>
</p:sld>
</file>

<file path=ppt/theme/theme1.xml><?xml version="1.0" encoding="utf-8"?>
<a:theme xmlns:a="http://schemas.openxmlformats.org/drawingml/2006/main" name="1_VCG Theme">
  <a:themeElements>
    <a:clrScheme name="VCG Brand Colors">
      <a:dk1>
        <a:srgbClr val="12234A"/>
      </a:dk1>
      <a:lt1>
        <a:srgbClr val="FFFFFF"/>
      </a:lt1>
      <a:dk2>
        <a:srgbClr val="0080AD"/>
      </a:dk2>
      <a:lt2>
        <a:srgbClr val="77787B"/>
      </a:lt2>
      <a:accent1>
        <a:srgbClr val="304B80"/>
      </a:accent1>
      <a:accent2>
        <a:srgbClr val="BBBDBF"/>
      </a:accent2>
      <a:accent3>
        <a:srgbClr val="99CADC"/>
      </a:accent3>
      <a:accent4>
        <a:srgbClr val="12234A"/>
      </a:accent4>
      <a:accent5>
        <a:srgbClr val="0080AD"/>
      </a:accent5>
      <a:accent6>
        <a:srgbClr val="000000"/>
      </a:accent6>
      <a:hlink>
        <a:srgbClr val="0080AD"/>
      </a:hlink>
      <a:folHlink>
        <a:srgbClr val="7778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defPPr marL="285750" marR="0" indent="-285750" algn="l" defTabSz="457200" rtl="0" eaLnBrk="1" fontAlgn="auto" latinLnBrk="0" hangingPunct="1">
          <a:lnSpc>
            <a:spcPct val="100000"/>
          </a:lnSpc>
          <a:spcBef>
            <a:spcPts val="600"/>
          </a:spcBef>
          <a:spcAft>
            <a:spcPts val="600"/>
          </a:spcAft>
          <a:buClrTx/>
          <a:buSzPct val="90000"/>
          <a:buFont typeface="Wingdings" panose="05000000000000000000" pitchFamily="2" charset="2"/>
          <a:buChar char="§"/>
          <a:tabLst/>
          <a:defRPr kumimoji="0" sz="1800" b="0" i="0" u="none" strike="noStrike" kern="1200" cap="none" spc="0" normalizeH="0" baseline="0" noProof="0" dirty="0" smtClean="0">
            <a:ln>
              <a:noFill/>
            </a:ln>
            <a:solidFill>
              <a:schemeClr val="accent3"/>
            </a:solidFill>
            <a:effectLst/>
            <a:uLnTx/>
            <a:uFillTx/>
            <a:latin typeface="+mn-lt"/>
            <a:ea typeface="+mn-ea"/>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marL="285750" indent="-285750">
          <a:spcBef>
            <a:spcPts val="600"/>
          </a:spcBef>
          <a:spcAft>
            <a:spcPts val="600"/>
          </a:spcAft>
          <a:buSzPct val="90000"/>
          <a:buFont typeface="Wingdings" panose="05000000000000000000" pitchFamily="2" charset="2"/>
          <a:buChar char="§"/>
          <a:defRPr dirty="0">
            <a:solidFill>
              <a:srgbClr val="12234A"/>
            </a:solidFill>
            <a:cs typeface="Arial"/>
          </a:defRPr>
        </a:defPPr>
      </a:lstStyle>
    </a:txDef>
  </a:objectDefaults>
  <a:extraClrSchemeLst/>
  <a:extLst>
    <a:ext uri="{05A4C25C-085E-4340-85A3-A5531E510DB2}">
      <thm15:themeFamily xmlns:thm15="http://schemas.microsoft.com/office/thememl/2012/main" name="Portfolio Company CEOs 180302" id="{C2F3D8F7-1689-F548-8651-71FAA2C358CA}" vid="{70201AD5-A01B-4F41-AC2E-D1D41145C4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1_VCG Theme</Template>
  <TotalTime>48252</TotalTime>
  <Words>237</Words>
  <Application>Microsoft Macintosh PowerPoint</Application>
  <PresentationFormat>On-screen Show (16:9)</PresentationFormat>
  <Paragraphs>20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Regular</vt:lpstr>
      <vt:lpstr>Calibri</vt:lpstr>
      <vt:lpstr>Lucida Grande</vt:lpstr>
      <vt:lpstr>Wingdings</vt:lpstr>
      <vt:lpstr>1_VCG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Lisa Schwantes</dc:creator>
  <cp:keywords/>
  <dc:description/>
  <cp:lastModifiedBy>Kathleen Merrill</cp:lastModifiedBy>
  <cp:revision>1121</cp:revision>
  <cp:lastPrinted>2019-05-03T21:55:29Z</cp:lastPrinted>
  <dcterms:created xsi:type="dcterms:W3CDTF">2018-03-02T21:48:33Z</dcterms:created>
  <dcterms:modified xsi:type="dcterms:W3CDTF">2025-01-29T20:36:51Z</dcterms:modified>
  <cp:category/>
</cp:coreProperties>
</file>