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8"/>
  </p:notesMasterIdLst>
  <p:sldIdLst>
    <p:sldId id="275" r:id="rId2"/>
    <p:sldId id="278" r:id="rId3"/>
    <p:sldId id="282" r:id="rId4"/>
    <p:sldId id="277" r:id="rId5"/>
    <p:sldId id="280" r:id="rId6"/>
    <p:sldId id="281" r:id="rId7"/>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5" roundtripDataSignature="AMtx7mihj3MPEuselfIQDXtU6W+aiKIQiQ=="/>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3ECB"/>
    <a:srgbClr val="C93C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15"/>
  </p:normalViewPr>
  <p:slideViewPr>
    <p:cSldViewPr snapToGrid="0" snapToObjects="1">
      <p:cViewPr varScale="1">
        <p:scale>
          <a:sx n="102" d="100"/>
          <a:sy n="102" d="100"/>
        </p:scale>
        <p:origin x="856"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26"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5" Type="http://customschemas.google.com/relationships/presentationmetadata" Target="metadata"/><Relationship Id="rId2" Type="http://schemas.openxmlformats.org/officeDocument/2006/relationships/slide" Target="slides/slide1.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28" Type="http://schemas.openxmlformats.org/officeDocument/2006/relationships/theme" Target="theme/theme1.xml"/><Relationship Id="rId4" Type="http://schemas.openxmlformats.org/officeDocument/2006/relationships/slide" Target="slides/slide3.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8" name="Google Shape;17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43183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8" name="Google Shape;17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739850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8" name="Google Shape;17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955236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8" name="Google Shape;17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28716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8" name="Google Shape;17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704525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8" name="Google Shape;17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088344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
        <p:cNvGrpSpPr/>
        <p:nvPr/>
      </p:nvGrpSpPr>
      <p:grpSpPr>
        <a:xfrm>
          <a:off x="0" y="0"/>
          <a:ext cx="0" cy="0"/>
          <a:chOff x="0" y="0"/>
          <a:chExt cx="0" cy="0"/>
        </a:xfrm>
      </p:grpSpPr>
      <p:sp>
        <p:nvSpPr>
          <p:cNvPr id="12" name="Google Shape;12;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 name="Google Shape;14;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2"/>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23"/>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3"/>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14"/>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4"/>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1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1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1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6"/>
        <p:cNvGrpSpPr/>
        <p:nvPr/>
      </p:nvGrpSpPr>
      <p:grpSpPr>
        <a:xfrm>
          <a:off x="0" y="0"/>
          <a:ext cx="0" cy="0"/>
          <a:chOff x="0" y="0"/>
          <a:chExt cx="0" cy="0"/>
        </a:xfrm>
      </p:grpSpPr>
      <p:sp>
        <p:nvSpPr>
          <p:cNvPr id="37" name="Google Shape;37;p1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1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1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1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2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20"/>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2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1"/>
          <p:cNvSpPr>
            <a:spLocks noGrp="1"/>
          </p:cNvSpPr>
          <p:nvPr>
            <p:ph type="pic" idx="2"/>
          </p:nvPr>
        </p:nvSpPr>
        <p:spPr>
          <a:xfrm>
            <a:off x="5183188" y="987425"/>
            <a:ext cx="6172200" cy="4873625"/>
          </a:xfrm>
          <a:prstGeom prst="rect">
            <a:avLst/>
          </a:prstGeom>
          <a:noFill/>
          <a:ln>
            <a:noFill/>
          </a:ln>
        </p:spPr>
      </p:sp>
      <p:sp>
        <p:nvSpPr>
          <p:cNvPr id="64" name="Google Shape;64;p21"/>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79"/>
        <p:cNvGrpSpPr/>
        <p:nvPr/>
      </p:nvGrpSpPr>
      <p:grpSpPr>
        <a:xfrm>
          <a:off x="0" y="0"/>
          <a:ext cx="0" cy="0"/>
          <a:chOff x="0" y="0"/>
          <a:chExt cx="0" cy="0"/>
        </a:xfrm>
      </p:grpSpPr>
      <p:pic>
        <p:nvPicPr>
          <p:cNvPr id="8" name="Picture 7">
            <a:extLst>
              <a:ext uri="{FF2B5EF4-FFF2-40B4-BE49-F238E27FC236}">
                <a16:creationId xmlns:a16="http://schemas.microsoft.com/office/drawing/2014/main" id="{9AC114DD-A1A1-A53F-01D0-051A1990575C}"/>
              </a:ext>
            </a:extLst>
          </p:cNvPr>
          <p:cNvPicPr>
            <a:picLocks noChangeAspect="1"/>
          </p:cNvPicPr>
          <p:nvPr/>
        </p:nvPicPr>
        <p:blipFill>
          <a:blip r:embed="rId3"/>
          <a:stretch>
            <a:fillRect/>
          </a:stretch>
        </p:blipFill>
        <p:spPr>
          <a:xfrm>
            <a:off x="8897430" y="0"/>
            <a:ext cx="3034257" cy="4004869"/>
          </a:xfrm>
          <a:prstGeom prst="rect">
            <a:avLst/>
          </a:prstGeom>
        </p:spPr>
      </p:pic>
      <p:pic>
        <p:nvPicPr>
          <p:cNvPr id="9" name="Picture 8">
            <a:extLst>
              <a:ext uri="{FF2B5EF4-FFF2-40B4-BE49-F238E27FC236}">
                <a16:creationId xmlns:a16="http://schemas.microsoft.com/office/drawing/2014/main" id="{6DE8BB19-7ACB-6D48-317B-21AE30CBDE36}"/>
              </a:ext>
            </a:extLst>
          </p:cNvPr>
          <p:cNvPicPr>
            <a:picLocks noChangeAspect="1"/>
          </p:cNvPicPr>
          <p:nvPr/>
        </p:nvPicPr>
        <p:blipFill>
          <a:blip r:embed="rId4"/>
          <a:stretch>
            <a:fillRect/>
          </a:stretch>
        </p:blipFill>
        <p:spPr>
          <a:xfrm>
            <a:off x="8422035" y="3429000"/>
            <a:ext cx="3357562" cy="3429000"/>
          </a:xfrm>
          <a:prstGeom prst="rect">
            <a:avLst/>
          </a:prstGeom>
        </p:spPr>
      </p:pic>
      <p:pic>
        <p:nvPicPr>
          <p:cNvPr id="6" name="Picture 5">
            <a:extLst>
              <a:ext uri="{FF2B5EF4-FFF2-40B4-BE49-F238E27FC236}">
                <a16:creationId xmlns:a16="http://schemas.microsoft.com/office/drawing/2014/main" id="{45107916-9D95-DC53-DAE7-E0C19FF815B4}"/>
              </a:ext>
            </a:extLst>
          </p:cNvPr>
          <p:cNvPicPr>
            <a:picLocks noChangeAspect="1"/>
          </p:cNvPicPr>
          <p:nvPr/>
        </p:nvPicPr>
        <p:blipFill>
          <a:blip r:embed="rId5"/>
          <a:stretch>
            <a:fillRect/>
          </a:stretch>
        </p:blipFill>
        <p:spPr>
          <a:xfrm>
            <a:off x="5487451" y="3043243"/>
            <a:ext cx="2905190" cy="3814757"/>
          </a:xfrm>
          <a:prstGeom prst="rect">
            <a:avLst/>
          </a:prstGeom>
        </p:spPr>
      </p:pic>
      <p:pic>
        <p:nvPicPr>
          <p:cNvPr id="13" name="Picture 12">
            <a:extLst>
              <a:ext uri="{FF2B5EF4-FFF2-40B4-BE49-F238E27FC236}">
                <a16:creationId xmlns:a16="http://schemas.microsoft.com/office/drawing/2014/main" id="{7D7FB72F-EDB5-E24C-3FF9-90E0EC6E9DCE}"/>
              </a:ext>
            </a:extLst>
          </p:cNvPr>
          <p:cNvPicPr>
            <a:picLocks noChangeAspect="1"/>
          </p:cNvPicPr>
          <p:nvPr/>
        </p:nvPicPr>
        <p:blipFill>
          <a:blip r:embed="rId6"/>
          <a:stretch>
            <a:fillRect/>
          </a:stretch>
        </p:blipFill>
        <p:spPr>
          <a:xfrm>
            <a:off x="5306413" y="-2923"/>
            <a:ext cx="3591017" cy="3814757"/>
          </a:xfrm>
          <a:prstGeom prst="rect">
            <a:avLst/>
          </a:prstGeom>
        </p:spPr>
      </p:pic>
      <p:pic>
        <p:nvPicPr>
          <p:cNvPr id="11" name="Picture 10">
            <a:extLst>
              <a:ext uri="{FF2B5EF4-FFF2-40B4-BE49-F238E27FC236}">
                <a16:creationId xmlns:a16="http://schemas.microsoft.com/office/drawing/2014/main" id="{F8FA431C-5528-2184-6FA6-66C8E0DB7BCE}"/>
              </a:ext>
            </a:extLst>
          </p:cNvPr>
          <p:cNvPicPr>
            <a:picLocks noChangeAspect="1"/>
          </p:cNvPicPr>
          <p:nvPr/>
        </p:nvPicPr>
        <p:blipFill>
          <a:blip r:embed="rId7"/>
          <a:stretch>
            <a:fillRect/>
          </a:stretch>
        </p:blipFill>
        <p:spPr>
          <a:xfrm>
            <a:off x="-19125" y="939452"/>
            <a:ext cx="5506576" cy="4692991"/>
          </a:xfrm>
          <a:prstGeom prst="rect">
            <a:avLst/>
          </a:prstGeom>
        </p:spPr>
      </p:pic>
    </p:spTree>
    <p:extLst>
      <p:ext uri="{BB962C8B-B14F-4D97-AF65-F5344CB8AC3E}">
        <p14:creationId xmlns:p14="http://schemas.microsoft.com/office/powerpoint/2010/main" val="2386569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79"/>
        <p:cNvGrpSpPr/>
        <p:nvPr/>
      </p:nvGrpSpPr>
      <p:grpSpPr>
        <a:xfrm>
          <a:off x="0" y="0"/>
          <a:ext cx="0" cy="0"/>
          <a:chOff x="0" y="0"/>
          <a:chExt cx="0" cy="0"/>
        </a:xfrm>
      </p:grpSpPr>
      <p:sp>
        <p:nvSpPr>
          <p:cNvPr id="8" name="TextBox 7">
            <a:extLst>
              <a:ext uri="{FF2B5EF4-FFF2-40B4-BE49-F238E27FC236}">
                <a16:creationId xmlns:a16="http://schemas.microsoft.com/office/drawing/2014/main" id="{B269A34D-05F4-D18A-F485-F6E10B6D0981}"/>
              </a:ext>
            </a:extLst>
          </p:cNvPr>
          <p:cNvSpPr txBox="1"/>
          <p:nvPr/>
        </p:nvSpPr>
        <p:spPr>
          <a:xfrm>
            <a:off x="255317" y="2854587"/>
            <a:ext cx="2801820" cy="3816429"/>
          </a:xfrm>
          <a:prstGeom prst="rect">
            <a:avLst/>
          </a:prstGeom>
          <a:noFill/>
        </p:spPr>
        <p:txBody>
          <a:bodyPr wrap="square">
            <a:spAutoFit/>
          </a:bodyPr>
          <a:lstStyle/>
          <a:p>
            <a:pPr marL="0" marR="0" lvl="0" indent="0" rtl="0">
              <a:spcBef>
                <a:spcPts val="0"/>
              </a:spcBef>
              <a:spcAft>
                <a:spcPts val="0"/>
              </a:spcAft>
              <a:buNone/>
            </a:pPr>
            <a:r>
              <a:rPr lang="en-US" sz="1200" dirty="0">
                <a:solidFill>
                  <a:schemeClr val="tx1"/>
                </a:solidFill>
                <a:latin typeface="Calibri"/>
                <a:ea typeface="Calibri"/>
                <a:cs typeface="Calibri"/>
                <a:sym typeface="Calibri"/>
              </a:rPr>
              <a:t>Thanks to TJ’s daily mentoring and assignments, I am making moves, making money and miracles around the globe! </a:t>
            </a:r>
            <a:r>
              <a:rPr lang="en-US" sz="1200" b="1" dirty="0">
                <a:solidFill>
                  <a:schemeClr val="tx1"/>
                </a:solidFill>
                <a:latin typeface="Calibri"/>
                <a:ea typeface="Calibri"/>
                <a:cs typeface="Calibri"/>
                <a:sym typeface="Calibri"/>
              </a:rPr>
              <a:t>I won my first contract for $250,000. I am beyond ecstatic!  </a:t>
            </a:r>
          </a:p>
          <a:p>
            <a:pPr marL="0" marR="0" lvl="0" indent="0" rtl="0">
              <a:spcBef>
                <a:spcPts val="0"/>
              </a:spcBef>
              <a:spcAft>
                <a:spcPts val="0"/>
              </a:spcAft>
              <a:buNone/>
            </a:pPr>
            <a:endParaRPr lang="en-US" sz="1200" dirty="0">
              <a:solidFill>
                <a:schemeClr val="tx1"/>
              </a:solidFill>
              <a:latin typeface="Calibri"/>
              <a:ea typeface="Calibri"/>
              <a:cs typeface="Calibri"/>
              <a:sym typeface="Calibri"/>
            </a:endParaRPr>
          </a:p>
          <a:p>
            <a:pPr marL="0" marR="0" lvl="0" indent="0" rtl="0">
              <a:spcBef>
                <a:spcPts val="0"/>
              </a:spcBef>
              <a:spcAft>
                <a:spcPts val="0"/>
              </a:spcAft>
              <a:buNone/>
            </a:pPr>
            <a:r>
              <a:rPr lang="en-US" sz="1200" dirty="0">
                <a:solidFill>
                  <a:schemeClr val="tx1"/>
                </a:solidFill>
                <a:latin typeface="Calibri"/>
                <a:ea typeface="Calibri"/>
                <a:cs typeface="Calibri"/>
                <a:sym typeface="Calibri"/>
              </a:rPr>
              <a:t>I immediately found what I needed in TJ’s Program. It was a fully customized program that encompasses the entire aspects of success, including education, inspiration and engaging business challenges with tools that enabled me to shift my paradigm, grow my business and begin to BUILD WEALTH. The program is a game changer; no one who embraces its principles and takes massive action, remains the same.</a:t>
            </a:r>
          </a:p>
          <a:p>
            <a:pPr marL="0" marR="0" lvl="0" indent="0" rtl="0">
              <a:spcBef>
                <a:spcPts val="0"/>
              </a:spcBef>
              <a:spcAft>
                <a:spcPts val="0"/>
              </a:spcAft>
              <a:buNone/>
            </a:pPr>
            <a:endParaRPr lang="en-US" sz="1200" dirty="0">
              <a:solidFill>
                <a:schemeClr val="tx1"/>
              </a:solidFill>
              <a:latin typeface="Calibri"/>
              <a:ea typeface="Calibri"/>
              <a:cs typeface="Calibri"/>
              <a:sym typeface="Calibri"/>
            </a:endParaRPr>
          </a:p>
          <a:p>
            <a:pPr marL="0" marR="0" lvl="0" indent="0" rtl="0">
              <a:spcBef>
                <a:spcPts val="0"/>
              </a:spcBef>
              <a:spcAft>
                <a:spcPts val="0"/>
              </a:spcAft>
              <a:buNone/>
            </a:pPr>
            <a:r>
              <a:rPr lang="en-US" sz="1200" dirty="0">
                <a:solidFill>
                  <a:schemeClr val="tx1"/>
                </a:solidFill>
                <a:latin typeface="Calibri"/>
                <a:ea typeface="Calibri"/>
                <a:cs typeface="Calibri"/>
                <a:sym typeface="Calibri"/>
              </a:rPr>
              <a:t>~Adrienne</a:t>
            </a:r>
          </a:p>
          <a:p>
            <a:pPr marL="0" marR="0" lvl="0" indent="0" rtl="0">
              <a:spcBef>
                <a:spcPts val="0"/>
              </a:spcBef>
              <a:spcAft>
                <a:spcPts val="0"/>
              </a:spcAft>
              <a:buNone/>
            </a:pPr>
            <a:endParaRPr lang="en-US" sz="1400" dirty="0">
              <a:solidFill>
                <a:schemeClr val="tx1"/>
              </a:solidFill>
              <a:latin typeface="Calibri"/>
              <a:ea typeface="Calibri"/>
              <a:cs typeface="Calibri"/>
              <a:sym typeface="Calibri"/>
            </a:endParaRPr>
          </a:p>
        </p:txBody>
      </p:sp>
      <p:sp>
        <p:nvSpPr>
          <p:cNvPr id="19" name="TextBox 18">
            <a:extLst>
              <a:ext uri="{FF2B5EF4-FFF2-40B4-BE49-F238E27FC236}">
                <a16:creationId xmlns:a16="http://schemas.microsoft.com/office/drawing/2014/main" id="{42A19B39-A73C-FEE0-30E6-F67AAA84AACD}"/>
              </a:ext>
            </a:extLst>
          </p:cNvPr>
          <p:cNvSpPr txBox="1"/>
          <p:nvPr/>
        </p:nvSpPr>
        <p:spPr>
          <a:xfrm>
            <a:off x="1583174" y="198213"/>
            <a:ext cx="8519832" cy="1077218"/>
          </a:xfrm>
          <a:prstGeom prst="rect">
            <a:avLst/>
          </a:prstGeom>
          <a:noFill/>
        </p:spPr>
        <p:txBody>
          <a:bodyPr wrap="square">
            <a:spAutoFit/>
          </a:bodyPr>
          <a:lstStyle/>
          <a:p>
            <a:pPr marL="0" marR="0" lvl="0" indent="0" algn="ctr" rtl="0">
              <a:spcBef>
                <a:spcPts val="0"/>
              </a:spcBef>
              <a:spcAft>
                <a:spcPts val="0"/>
              </a:spcAft>
              <a:buNone/>
            </a:pPr>
            <a:r>
              <a:rPr lang="en-US" sz="3200" b="1" dirty="0">
                <a:solidFill>
                  <a:schemeClr val="tx1"/>
                </a:solidFill>
                <a:latin typeface="Calibri"/>
                <a:cs typeface="Calibri"/>
                <a:sym typeface="Calibri"/>
              </a:rPr>
              <a:t>REAL PEOPLE, REAL WINS:  SEE WHAT’S POSSIBLE WHEN YOU TAKE ACTION</a:t>
            </a:r>
            <a:endParaRPr lang="en-US" sz="3200" b="1" dirty="0">
              <a:solidFill>
                <a:schemeClr val="tx1"/>
              </a:solidFill>
            </a:endParaRPr>
          </a:p>
        </p:txBody>
      </p:sp>
      <p:pic>
        <p:nvPicPr>
          <p:cNvPr id="5" name="Picture 4">
            <a:extLst>
              <a:ext uri="{FF2B5EF4-FFF2-40B4-BE49-F238E27FC236}">
                <a16:creationId xmlns:a16="http://schemas.microsoft.com/office/drawing/2014/main" id="{1F03BF7F-62C1-4292-176A-FDDAD833428F}"/>
              </a:ext>
            </a:extLst>
          </p:cNvPr>
          <p:cNvPicPr>
            <a:picLocks noChangeAspect="1"/>
          </p:cNvPicPr>
          <p:nvPr/>
        </p:nvPicPr>
        <p:blipFill>
          <a:blip r:embed="rId3"/>
          <a:stretch>
            <a:fillRect/>
          </a:stretch>
        </p:blipFill>
        <p:spPr>
          <a:xfrm>
            <a:off x="871211" y="1396925"/>
            <a:ext cx="1423925" cy="1431380"/>
          </a:xfrm>
          <a:prstGeom prst="rect">
            <a:avLst/>
          </a:prstGeom>
        </p:spPr>
      </p:pic>
      <p:pic>
        <p:nvPicPr>
          <p:cNvPr id="11" name="Picture 10">
            <a:extLst>
              <a:ext uri="{FF2B5EF4-FFF2-40B4-BE49-F238E27FC236}">
                <a16:creationId xmlns:a16="http://schemas.microsoft.com/office/drawing/2014/main" id="{38B6843D-9A10-E723-AF6E-6EF56123EC9D}"/>
              </a:ext>
            </a:extLst>
          </p:cNvPr>
          <p:cNvPicPr>
            <a:picLocks noChangeAspect="1"/>
          </p:cNvPicPr>
          <p:nvPr/>
        </p:nvPicPr>
        <p:blipFill>
          <a:blip r:embed="rId4"/>
          <a:stretch>
            <a:fillRect/>
          </a:stretch>
        </p:blipFill>
        <p:spPr>
          <a:xfrm>
            <a:off x="3817509" y="1412694"/>
            <a:ext cx="1304629" cy="1304629"/>
          </a:xfrm>
          <a:prstGeom prst="rect">
            <a:avLst/>
          </a:prstGeom>
        </p:spPr>
      </p:pic>
      <p:sp>
        <p:nvSpPr>
          <p:cNvPr id="21" name="TextBox 20">
            <a:extLst>
              <a:ext uri="{FF2B5EF4-FFF2-40B4-BE49-F238E27FC236}">
                <a16:creationId xmlns:a16="http://schemas.microsoft.com/office/drawing/2014/main" id="{DF1D11E0-41BF-CE48-908B-6C11C63D11AC}"/>
              </a:ext>
            </a:extLst>
          </p:cNvPr>
          <p:cNvSpPr txBox="1"/>
          <p:nvPr/>
        </p:nvSpPr>
        <p:spPr>
          <a:xfrm>
            <a:off x="6225611" y="2911284"/>
            <a:ext cx="2801820" cy="3447098"/>
          </a:xfrm>
          <a:prstGeom prst="rect">
            <a:avLst/>
          </a:prstGeom>
          <a:noFill/>
        </p:spPr>
        <p:txBody>
          <a:bodyPr wrap="square">
            <a:spAutoFit/>
          </a:bodyPr>
          <a:lstStyle/>
          <a:p>
            <a:pPr marL="0" marR="0" lvl="0" indent="0" rtl="0">
              <a:spcBef>
                <a:spcPts val="0"/>
              </a:spcBef>
              <a:spcAft>
                <a:spcPts val="0"/>
              </a:spcAft>
              <a:buNone/>
            </a:pPr>
            <a:r>
              <a:rPr lang="en-US" sz="1200" dirty="0">
                <a:solidFill>
                  <a:schemeClr val="tx1"/>
                </a:solidFill>
                <a:latin typeface="Calibri"/>
                <a:ea typeface="Calibri"/>
                <a:cs typeface="Calibri"/>
                <a:sym typeface="Calibri"/>
              </a:rPr>
              <a:t>I’ve been mentored by TJ since 2017 and ever since he started mentoring me, not only has the vision for what my life could be grown, but so has my income!  </a:t>
            </a:r>
            <a:r>
              <a:rPr lang="en-US" sz="1200" b="1" dirty="0">
                <a:solidFill>
                  <a:schemeClr val="tx1"/>
                </a:solidFill>
                <a:latin typeface="Calibri"/>
                <a:ea typeface="Calibri"/>
                <a:cs typeface="Calibri"/>
                <a:sym typeface="Calibri"/>
              </a:rPr>
              <a:t>I’ve been able to grow my monthly income 600% and I thank God every day for having someone like TJ in my corner. </a:t>
            </a:r>
          </a:p>
          <a:p>
            <a:pPr marL="0" marR="0" lvl="0" indent="0" rtl="0">
              <a:spcBef>
                <a:spcPts val="0"/>
              </a:spcBef>
              <a:spcAft>
                <a:spcPts val="0"/>
              </a:spcAft>
              <a:buNone/>
            </a:pPr>
            <a:endParaRPr lang="en-US" sz="1200" dirty="0">
              <a:solidFill>
                <a:schemeClr val="tx1"/>
              </a:solidFill>
              <a:latin typeface="Calibri"/>
              <a:ea typeface="Calibri"/>
              <a:cs typeface="Calibri"/>
              <a:sym typeface="Calibri"/>
            </a:endParaRPr>
          </a:p>
          <a:p>
            <a:pPr marL="0" marR="0" lvl="0" indent="0" rtl="0">
              <a:spcBef>
                <a:spcPts val="0"/>
              </a:spcBef>
              <a:spcAft>
                <a:spcPts val="0"/>
              </a:spcAft>
              <a:buNone/>
            </a:pPr>
            <a:r>
              <a:rPr lang="en-US" sz="1200" dirty="0">
                <a:solidFill>
                  <a:schemeClr val="tx1"/>
                </a:solidFill>
                <a:latin typeface="Calibri"/>
                <a:ea typeface="Calibri"/>
                <a:cs typeface="Calibri"/>
                <a:sym typeface="Calibri"/>
              </a:rPr>
              <a:t>He always pushes me to do more even when I think I can’t.  He often asks “so why aren’t you doing this…or doing that”. I finally realized my potential and said “yes” let me try to and do this, by listening and stepping out of my comfort zone, I am doing it! It’s hard work, but it’s worth it.</a:t>
            </a:r>
          </a:p>
          <a:p>
            <a:pPr marL="0" marR="0" lvl="0" indent="0" rtl="0">
              <a:spcBef>
                <a:spcPts val="0"/>
              </a:spcBef>
              <a:spcAft>
                <a:spcPts val="0"/>
              </a:spcAft>
              <a:buNone/>
            </a:pPr>
            <a:endParaRPr lang="en-US" sz="1200" dirty="0">
              <a:solidFill>
                <a:schemeClr val="tx1"/>
              </a:solidFill>
              <a:latin typeface="Calibri"/>
              <a:ea typeface="Calibri"/>
              <a:cs typeface="Calibri"/>
              <a:sym typeface="Calibri"/>
            </a:endParaRPr>
          </a:p>
          <a:p>
            <a:pPr marL="0" marR="0" lvl="0" indent="0" rtl="0">
              <a:spcBef>
                <a:spcPts val="0"/>
              </a:spcBef>
              <a:spcAft>
                <a:spcPts val="0"/>
              </a:spcAft>
              <a:buNone/>
            </a:pPr>
            <a:r>
              <a:rPr lang="en-US" sz="1400" dirty="0">
                <a:solidFill>
                  <a:schemeClr val="tx1"/>
                </a:solidFill>
                <a:latin typeface="Calibri"/>
                <a:ea typeface="Calibri"/>
                <a:cs typeface="Calibri"/>
                <a:sym typeface="Calibri"/>
              </a:rPr>
              <a:t>~</a:t>
            </a:r>
            <a:r>
              <a:rPr lang="en-US" sz="1400" dirty="0" err="1">
                <a:solidFill>
                  <a:schemeClr val="tx1"/>
                </a:solidFill>
                <a:latin typeface="Calibri"/>
                <a:ea typeface="Calibri"/>
                <a:cs typeface="Calibri"/>
                <a:sym typeface="Calibri"/>
              </a:rPr>
              <a:t>Lequisha</a:t>
            </a:r>
            <a:endParaRPr lang="en-US" sz="1400" dirty="0">
              <a:solidFill>
                <a:schemeClr val="tx1"/>
              </a:solidFill>
              <a:latin typeface="Calibri"/>
              <a:ea typeface="Calibri"/>
              <a:cs typeface="Calibri"/>
              <a:sym typeface="Calibri"/>
            </a:endParaRPr>
          </a:p>
        </p:txBody>
      </p:sp>
      <p:sp>
        <p:nvSpPr>
          <p:cNvPr id="22" name="TextBox 21">
            <a:extLst>
              <a:ext uri="{FF2B5EF4-FFF2-40B4-BE49-F238E27FC236}">
                <a16:creationId xmlns:a16="http://schemas.microsoft.com/office/drawing/2014/main" id="{4F315662-A705-E5E8-92AA-5A4D0E6E3FBA}"/>
              </a:ext>
            </a:extLst>
          </p:cNvPr>
          <p:cNvSpPr txBox="1"/>
          <p:nvPr/>
        </p:nvSpPr>
        <p:spPr>
          <a:xfrm>
            <a:off x="9315999" y="2828305"/>
            <a:ext cx="2620684" cy="2677656"/>
          </a:xfrm>
          <a:prstGeom prst="rect">
            <a:avLst/>
          </a:prstGeom>
          <a:noFill/>
        </p:spPr>
        <p:txBody>
          <a:bodyPr wrap="square">
            <a:spAutoFit/>
          </a:bodyPr>
          <a:lstStyle/>
          <a:p>
            <a:pPr marL="0" marR="0" lvl="0" indent="0" rtl="0">
              <a:spcBef>
                <a:spcPts val="0"/>
              </a:spcBef>
              <a:spcAft>
                <a:spcPts val="0"/>
              </a:spcAft>
              <a:buNone/>
            </a:pPr>
            <a:r>
              <a:rPr lang="en-US" sz="1200" dirty="0">
                <a:solidFill>
                  <a:schemeClr val="tx1"/>
                </a:solidFill>
                <a:latin typeface="Calibri"/>
                <a:ea typeface="Calibri"/>
                <a:cs typeface="Calibri"/>
                <a:sym typeface="Calibri"/>
              </a:rPr>
              <a:t>Todd has been a business mentor to me as a serial entrepreneur. His program and advice has helped me grow my business and made me a better business owner versus a business manager. </a:t>
            </a:r>
          </a:p>
          <a:p>
            <a:pPr marL="0" marR="0" lvl="0" indent="0" rtl="0">
              <a:spcBef>
                <a:spcPts val="0"/>
              </a:spcBef>
              <a:spcAft>
                <a:spcPts val="0"/>
              </a:spcAft>
              <a:buNone/>
            </a:pPr>
            <a:endParaRPr lang="en-US" sz="1200" b="1" dirty="0">
              <a:solidFill>
                <a:schemeClr val="tx1"/>
              </a:solidFill>
              <a:latin typeface="Calibri"/>
              <a:ea typeface="Calibri"/>
              <a:cs typeface="Calibri"/>
              <a:sym typeface="Calibri"/>
            </a:endParaRPr>
          </a:p>
          <a:p>
            <a:pPr marL="0" marR="0" lvl="0" indent="0" rtl="0">
              <a:spcBef>
                <a:spcPts val="0"/>
              </a:spcBef>
              <a:spcAft>
                <a:spcPts val="0"/>
              </a:spcAft>
              <a:buNone/>
            </a:pPr>
            <a:r>
              <a:rPr lang="en-US" sz="1200" b="1" dirty="0">
                <a:solidFill>
                  <a:schemeClr val="tx1"/>
                </a:solidFill>
                <a:latin typeface="Calibri"/>
                <a:ea typeface="Calibri"/>
                <a:cs typeface="Calibri"/>
                <a:sym typeface="Calibri"/>
              </a:rPr>
              <a:t>You don't get many opportunities to have access to someone who has built multiple successful businesses from the ground up. </a:t>
            </a:r>
            <a:r>
              <a:rPr lang="en-US" sz="1200" dirty="0">
                <a:solidFill>
                  <a:schemeClr val="tx1"/>
                </a:solidFill>
                <a:latin typeface="Calibri"/>
                <a:ea typeface="Calibri"/>
                <a:cs typeface="Calibri"/>
                <a:sym typeface="Calibri"/>
              </a:rPr>
              <a:t>It's been a blessing to have Todd in my corner.</a:t>
            </a:r>
          </a:p>
          <a:p>
            <a:pPr marL="0" marR="0" lvl="0" indent="0" rtl="0">
              <a:spcBef>
                <a:spcPts val="0"/>
              </a:spcBef>
              <a:spcAft>
                <a:spcPts val="0"/>
              </a:spcAft>
              <a:buNone/>
            </a:pPr>
            <a:endParaRPr lang="en-US" sz="1200" dirty="0">
              <a:solidFill>
                <a:schemeClr val="tx1"/>
              </a:solidFill>
              <a:latin typeface="Calibri"/>
              <a:ea typeface="Calibri"/>
              <a:cs typeface="Calibri"/>
              <a:sym typeface="Calibri"/>
            </a:endParaRPr>
          </a:p>
          <a:p>
            <a:pPr marL="0" marR="0" lvl="0" indent="0" rtl="0">
              <a:spcBef>
                <a:spcPts val="0"/>
              </a:spcBef>
              <a:spcAft>
                <a:spcPts val="0"/>
              </a:spcAft>
              <a:buNone/>
            </a:pPr>
            <a:r>
              <a:rPr lang="en-US" sz="1200" dirty="0">
                <a:solidFill>
                  <a:schemeClr val="tx1"/>
                </a:solidFill>
                <a:latin typeface="Calibri"/>
                <a:ea typeface="Calibri"/>
                <a:cs typeface="Calibri"/>
                <a:sym typeface="Calibri"/>
              </a:rPr>
              <a:t>~Pedro</a:t>
            </a:r>
            <a:endParaRPr lang="en-US" sz="1400" dirty="0">
              <a:solidFill>
                <a:schemeClr val="tx1"/>
              </a:solidFill>
              <a:latin typeface="Calibri"/>
              <a:ea typeface="Calibri"/>
              <a:cs typeface="Calibri"/>
              <a:sym typeface="Calibri"/>
            </a:endParaRPr>
          </a:p>
        </p:txBody>
      </p:sp>
      <p:sp>
        <p:nvSpPr>
          <p:cNvPr id="23" name="TextBox 22">
            <a:extLst>
              <a:ext uri="{FF2B5EF4-FFF2-40B4-BE49-F238E27FC236}">
                <a16:creationId xmlns:a16="http://schemas.microsoft.com/office/drawing/2014/main" id="{F26A3D86-C6A6-B159-D371-19E407ED80D2}"/>
              </a:ext>
            </a:extLst>
          </p:cNvPr>
          <p:cNvSpPr txBox="1"/>
          <p:nvPr/>
        </p:nvSpPr>
        <p:spPr>
          <a:xfrm>
            <a:off x="3164569" y="2861805"/>
            <a:ext cx="2801820" cy="3077766"/>
          </a:xfrm>
          <a:prstGeom prst="rect">
            <a:avLst/>
          </a:prstGeom>
          <a:noFill/>
        </p:spPr>
        <p:txBody>
          <a:bodyPr wrap="square">
            <a:spAutoFit/>
          </a:bodyPr>
          <a:lstStyle/>
          <a:p>
            <a:pPr marL="0" marR="0" lvl="0" indent="0" rtl="0">
              <a:spcBef>
                <a:spcPts val="0"/>
              </a:spcBef>
              <a:spcAft>
                <a:spcPts val="0"/>
              </a:spcAft>
              <a:buNone/>
            </a:pPr>
            <a:r>
              <a:rPr lang="en-US" sz="1200" dirty="0">
                <a:solidFill>
                  <a:schemeClr val="tx1"/>
                </a:solidFill>
                <a:latin typeface="Calibri"/>
                <a:ea typeface="Calibri"/>
                <a:cs typeface="Calibri"/>
                <a:sym typeface="Calibri"/>
              </a:rPr>
              <a:t>I feel like this is all a dream! I can’t believe what I paid. </a:t>
            </a:r>
            <a:r>
              <a:rPr lang="en-US" sz="1200" b="1" dirty="0">
                <a:solidFill>
                  <a:schemeClr val="tx1"/>
                </a:solidFill>
                <a:latin typeface="Calibri"/>
                <a:ea typeface="Calibri"/>
                <a:cs typeface="Calibri"/>
                <a:sym typeface="Calibri"/>
              </a:rPr>
              <a:t>I feel like I should've been charged $9,999.99 for the value I've gotten out of these first few days!</a:t>
            </a:r>
          </a:p>
          <a:p>
            <a:pPr marL="0" marR="0" lvl="0" indent="0" rtl="0">
              <a:spcBef>
                <a:spcPts val="0"/>
              </a:spcBef>
              <a:spcAft>
                <a:spcPts val="0"/>
              </a:spcAft>
              <a:buNone/>
            </a:pPr>
            <a:endParaRPr lang="en-US" sz="1200" dirty="0">
              <a:solidFill>
                <a:schemeClr val="tx1"/>
              </a:solidFill>
              <a:latin typeface="Calibri"/>
              <a:ea typeface="Calibri"/>
              <a:cs typeface="Calibri"/>
              <a:sym typeface="Calibri"/>
            </a:endParaRPr>
          </a:p>
          <a:p>
            <a:pPr marL="0" marR="0" lvl="0" indent="0" rtl="0">
              <a:spcBef>
                <a:spcPts val="0"/>
              </a:spcBef>
              <a:spcAft>
                <a:spcPts val="0"/>
              </a:spcAft>
              <a:buNone/>
            </a:pPr>
            <a:r>
              <a:rPr lang="en-US" sz="1200" dirty="0">
                <a:solidFill>
                  <a:schemeClr val="tx1"/>
                </a:solidFill>
                <a:latin typeface="Calibri"/>
                <a:ea typeface="Calibri"/>
                <a:cs typeface="Calibri"/>
                <a:sym typeface="Calibri"/>
              </a:rPr>
              <a:t>Most importantly, and what I'm most thankful for now is that I have sniper vision that has put me in a better position to start my motivational speaking company!  I now have the ability to inspire and make a meaningful impact in people's lives and earn an income to take care of my family.</a:t>
            </a:r>
          </a:p>
          <a:p>
            <a:pPr marL="0" marR="0" lvl="0" indent="0" rtl="0">
              <a:spcBef>
                <a:spcPts val="0"/>
              </a:spcBef>
              <a:spcAft>
                <a:spcPts val="0"/>
              </a:spcAft>
              <a:buNone/>
            </a:pPr>
            <a:endParaRPr lang="en-US" sz="1200" dirty="0">
              <a:solidFill>
                <a:schemeClr val="tx1"/>
              </a:solidFill>
              <a:latin typeface="Calibri"/>
              <a:ea typeface="Calibri"/>
              <a:cs typeface="Calibri"/>
              <a:sym typeface="Calibri"/>
            </a:endParaRPr>
          </a:p>
          <a:p>
            <a:pPr marL="0" marR="0" lvl="0" indent="0" rtl="0">
              <a:spcBef>
                <a:spcPts val="0"/>
              </a:spcBef>
              <a:spcAft>
                <a:spcPts val="0"/>
              </a:spcAft>
              <a:buNone/>
            </a:pPr>
            <a:r>
              <a:rPr lang="en-US" sz="1200" dirty="0">
                <a:solidFill>
                  <a:schemeClr val="tx1"/>
                </a:solidFill>
                <a:latin typeface="Calibri"/>
                <a:ea typeface="Calibri"/>
                <a:cs typeface="Calibri"/>
                <a:sym typeface="Calibri"/>
              </a:rPr>
              <a:t>~</a:t>
            </a:r>
            <a:r>
              <a:rPr lang="en-US" sz="1200" dirty="0" err="1">
                <a:solidFill>
                  <a:schemeClr val="tx1"/>
                </a:solidFill>
                <a:latin typeface="Calibri"/>
                <a:ea typeface="Calibri"/>
                <a:cs typeface="Calibri"/>
                <a:sym typeface="Calibri"/>
              </a:rPr>
              <a:t>Romel</a:t>
            </a:r>
            <a:endParaRPr lang="en-US" sz="1200" dirty="0">
              <a:solidFill>
                <a:schemeClr val="tx1"/>
              </a:solidFill>
              <a:latin typeface="Calibri"/>
              <a:ea typeface="Calibri"/>
              <a:cs typeface="Calibri"/>
              <a:sym typeface="Calibri"/>
            </a:endParaRPr>
          </a:p>
          <a:p>
            <a:pPr marL="0" marR="0" lvl="0" indent="0" rtl="0">
              <a:spcBef>
                <a:spcPts val="0"/>
              </a:spcBef>
              <a:spcAft>
                <a:spcPts val="0"/>
              </a:spcAft>
              <a:buNone/>
            </a:pPr>
            <a:endParaRPr lang="en-US" sz="1400" dirty="0">
              <a:solidFill>
                <a:schemeClr val="tx1"/>
              </a:solidFill>
              <a:latin typeface="Calibri"/>
              <a:ea typeface="Calibri"/>
              <a:cs typeface="Calibri"/>
              <a:sym typeface="Calibri"/>
            </a:endParaRPr>
          </a:p>
        </p:txBody>
      </p:sp>
      <p:pic>
        <p:nvPicPr>
          <p:cNvPr id="24" name="Picture 23">
            <a:extLst>
              <a:ext uri="{FF2B5EF4-FFF2-40B4-BE49-F238E27FC236}">
                <a16:creationId xmlns:a16="http://schemas.microsoft.com/office/drawing/2014/main" id="{5AA5DF9E-FACF-7EF2-874C-1F9D7E54B3BE}"/>
              </a:ext>
            </a:extLst>
          </p:cNvPr>
          <p:cNvPicPr>
            <a:picLocks noChangeAspect="1"/>
          </p:cNvPicPr>
          <p:nvPr/>
        </p:nvPicPr>
        <p:blipFill>
          <a:blip r:embed="rId5"/>
          <a:stretch>
            <a:fillRect/>
          </a:stretch>
        </p:blipFill>
        <p:spPr>
          <a:xfrm>
            <a:off x="6779021" y="1396925"/>
            <a:ext cx="1431380" cy="1431380"/>
          </a:xfrm>
          <a:prstGeom prst="rect">
            <a:avLst/>
          </a:prstGeom>
        </p:spPr>
      </p:pic>
      <p:pic>
        <p:nvPicPr>
          <p:cNvPr id="25" name="Picture 24">
            <a:extLst>
              <a:ext uri="{FF2B5EF4-FFF2-40B4-BE49-F238E27FC236}">
                <a16:creationId xmlns:a16="http://schemas.microsoft.com/office/drawing/2014/main" id="{1A2D19AB-56C1-F57D-A8D7-0AF21E64665D}"/>
              </a:ext>
            </a:extLst>
          </p:cNvPr>
          <p:cNvPicPr>
            <a:picLocks noChangeAspect="1"/>
          </p:cNvPicPr>
          <p:nvPr/>
        </p:nvPicPr>
        <p:blipFill>
          <a:blip r:embed="rId6"/>
          <a:stretch>
            <a:fillRect/>
          </a:stretch>
        </p:blipFill>
        <p:spPr>
          <a:xfrm>
            <a:off x="9762658" y="1285942"/>
            <a:ext cx="1558131" cy="1558131"/>
          </a:xfrm>
          <a:prstGeom prst="rect">
            <a:avLst/>
          </a:prstGeom>
        </p:spPr>
      </p:pic>
    </p:spTree>
    <p:extLst>
      <p:ext uri="{BB962C8B-B14F-4D97-AF65-F5344CB8AC3E}">
        <p14:creationId xmlns:p14="http://schemas.microsoft.com/office/powerpoint/2010/main" val="2400551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79"/>
        <p:cNvGrpSpPr/>
        <p:nvPr/>
      </p:nvGrpSpPr>
      <p:grpSpPr>
        <a:xfrm>
          <a:off x="0" y="0"/>
          <a:ext cx="0" cy="0"/>
          <a:chOff x="0" y="0"/>
          <a:chExt cx="0" cy="0"/>
        </a:xfrm>
      </p:grpSpPr>
      <p:sp>
        <p:nvSpPr>
          <p:cNvPr id="8" name="TextBox 7">
            <a:extLst>
              <a:ext uri="{FF2B5EF4-FFF2-40B4-BE49-F238E27FC236}">
                <a16:creationId xmlns:a16="http://schemas.microsoft.com/office/drawing/2014/main" id="{B269A34D-05F4-D18A-F485-F6E10B6D0981}"/>
              </a:ext>
            </a:extLst>
          </p:cNvPr>
          <p:cNvSpPr txBox="1"/>
          <p:nvPr/>
        </p:nvSpPr>
        <p:spPr>
          <a:xfrm>
            <a:off x="1097167" y="3072348"/>
            <a:ext cx="2801820" cy="3046988"/>
          </a:xfrm>
          <a:prstGeom prst="rect">
            <a:avLst/>
          </a:prstGeom>
          <a:noFill/>
        </p:spPr>
        <p:txBody>
          <a:bodyPr wrap="square">
            <a:spAutoFit/>
          </a:bodyPr>
          <a:lstStyle/>
          <a:p>
            <a:pPr marL="0" marR="0" lvl="0" indent="0" rtl="0">
              <a:spcBef>
                <a:spcPts val="0"/>
              </a:spcBef>
              <a:spcAft>
                <a:spcPts val="0"/>
              </a:spcAft>
              <a:buNone/>
            </a:pPr>
            <a:r>
              <a:rPr lang="en-US" sz="1200" dirty="0">
                <a:solidFill>
                  <a:schemeClr val="tx1"/>
                </a:solidFill>
                <a:latin typeface="Calibri"/>
                <a:ea typeface="Calibri"/>
                <a:cs typeface="Calibri"/>
                <a:sym typeface="Calibri"/>
              </a:rPr>
              <a:t>I run a seven-figure accounting company with over 25 staff members, but I'm the person who had to be on the phone with all the clients. So Todd was immediately able to give me advice on what I needed to do to phase myself out of my own business and create processes and procedures so I can have my time back. </a:t>
            </a:r>
          </a:p>
          <a:p>
            <a:pPr marL="0" marR="0" lvl="0" indent="0" rtl="0">
              <a:spcBef>
                <a:spcPts val="0"/>
              </a:spcBef>
              <a:spcAft>
                <a:spcPts val="0"/>
              </a:spcAft>
              <a:buNone/>
            </a:pPr>
            <a:endParaRPr lang="en-US" sz="1200" dirty="0">
              <a:solidFill>
                <a:schemeClr val="tx1"/>
              </a:solidFill>
              <a:latin typeface="Calibri"/>
              <a:ea typeface="Calibri"/>
              <a:cs typeface="Calibri"/>
              <a:sym typeface="Calibri"/>
            </a:endParaRPr>
          </a:p>
          <a:p>
            <a:pPr marL="0" marR="0" lvl="0" indent="0" rtl="0">
              <a:spcBef>
                <a:spcPts val="0"/>
              </a:spcBef>
              <a:spcAft>
                <a:spcPts val="0"/>
              </a:spcAft>
              <a:buNone/>
            </a:pPr>
            <a:r>
              <a:rPr lang="en-US" sz="1200" dirty="0">
                <a:solidFill>
                  <a:schemeClr val="tx1"/>
                </a:solidFill>
                <a:latin typeface="Calibri"/>
                <a:ea typeface="Calibri"/>
                <a:cs typeface="Calibri"/>
                <a:sym typeface="Calibri"/>
              </a:rPr>
              <a:t>Fast forward now, </a:t>
            </a:r>
            <a:r>
              <a:rPr lang="en-US" sz="1200" b="1" dirty="0">
                <a:solidFill>
                  <a:schemeClr val="tx1"/>
                </a:solidFill>
                <a:latin typeface="Calibri"/>
                <a:ea typeface="Calibri"/>
                <a:cs typeface="Calibri"/>
                <a:sym typeface="Calibri"/>
              </a:rPr>
              <a:t>it's eight months later, and I've made more money than I've ever made inside of my business. </a:t>
            </a:r>
            <a:r>
              <a:rPr lang="en-US" sz="1200" dirty="0">
                <a:solidFill>
                  <a:schemeClr val="tx1"/>
                </a:solidFill>
                <a:latin typeface="Calibri"/>
                <a:ea typeface="Calibri"/>
                <a:cs typeface="Calibri"/>
                <a:sym typeface="Calibri"/>
              </a:rPr>
              <a:t>I now have more time to spend with my wife and doing the things that I love to do!</a:t>
            </a:r>
          </a:p>
          <a:p>
            <a:pPr marL="0" marR="0" lvl="0" indent="0" rtl="0">
              <a:spcBef>
                <a:spcPts val="0"/>
              </a:spcBef>
              <a:spcAft>
                <a:spcPts val="0"/>
              </a:spcAft>
              <a:buNone/>
            </a:pPr>
            <a:endParaRPr lang="en-US" sz="1200" dirty="0">
              <a:solidFill>
                <a:schemeClr val="tx1"/>
              </a:solidFill>
              <a:latin typeface="Calibri"/>
              <a:ea typeface="Calibri"/>
              <a:cs typeface="Calibri"/>
              <a:sym typeface="Calibri"/>
            </a:endParaRPr>
          </a:p>
          <a:p>
            <a:pPr marL="0" marR="0" lvl="0" indent="0" rtl="0">
              <a:spcBef>
                <a:spcPts val="0"/>
              </a:spcBef>
              <a:spcAft>
                <a:spcPts val="0"/>
              </a:spcAft>
              <a:buNone/>
            </a:pPr>
            <a:r>
              <a:rPr lang="en-US" sz="1200" dirty="0">
                <a:solidFill>
                  <a:schemeClr val="tx1"/>
                </a:solidFill>
                <a:latin typeface="Calibri"/>
                <a:ea typeface="Calibri"/>
                <a:cs typeface="Calibri"/>
                <a:sym typeface="Calibri"/>
              </a:rPr>
              <a:t>~</a:t>
            </a:r>
            <a:r>
              <a:rPr lang="en-US" sz="1200" dirty="0" err="1">
                <a:solidFill>
                  <a:schemeClr val="tx1"/>
                </a:solidFill>
                <a:latin typeface="Calibri"/>
                <a:ea typeface="Calibri"/>
                <a:cs typeface="Calibri"/>
                <a:sym typeface="Calibri"/>
              </a:rPr>
              <a:t>Karlton</a:t>
            </a:r>
            <a:endParaRPr lang="en-US" sz="1400" dirty="0">
              <a:solidFill>
                <a:schemeClr val="tx1"/>
              </a:solidFill>
              <a:latin typeface="Calibri"/>
              <a:ea typeface="Calibri"/>
              <a:cs typeface="Calibri"/>
              <a:sym typeface="Calibri"/>
            </a:endParaRPr>
          </a:p>
        </p:txBody>
      </p:sp>
      <p:sp>
        <p:nvSpPr>
          <p:cNvPr id="21" name="TextBox 20">
            <a:extLst>
              <a:ext uri="{FF2B5EF4-FFF2-40B4-BE49-F238E27FC236}">
                <a16:creationId xmlns:a16="http://schemas.microsoft.com/office/drawing/2014/main" id="{DF1D11E0-41BF-CE48-908B-6C11C63D11AC}"/>
              </a:ext>
            </a:extLst>
          </p:cNvPr>
          <p:cNvSpPr txBox="1"/>
          <p:nvPr/>
        </p:nvSpPr>
        <p:spPr>
          <a:xfrm>
            <a:off x="8290619" y="3038399"/>
            <a:ext cx="2801820" cy="2154436"/>
          </a:xfrm>
          <a:prstGeom prst="rect">
            <a:avLst/>
          </a:prstGeom>
          <a:noFill/>
        </p:spPr>
        <p:txBody>
          <a:bodyPr wrap="square">
            <a:spAutoFit/>
          </a:bodyPr>
          <a:lstStyle/>
          <a:p>
            <a:pPr marL="0" marR="0" lvl="0" indent="0" rtl="0">
              <a:spcBef>
                <a:spcPts val="0"/>
              </a:spcBef>
              <a:spcAft>
                <a:spcPts val="0"/>
              </a:spcAft>
              <a:buNone/>
            </a:pPr>
            <a:r>
              <a:rPr lang="en-US" sz="1200" b="1" dirty="0">
                <a:solidFill>
                  <a:schemeClr val="tx1"/>
                </a:solidFill>
                <a:latin typeface="Calibri"/>
                <a:ea typeface="Calibri"/>
                <a:cs typeface="Calibri"/>
                <a:sym typeface="Calibri"/>
              </a:rPr>
              <a:t>I doubled down on everything TJ said, and then we were able to solidify our business plan, and now the investors have complete trust in us. </a:t>
            </a:r>
          </a:p>
          <a:p>
            <a:pPr marL="0" marR="0" lvl="0" indent="0" rtl="0">
              <a:spcBef>
                <a:spcPts val="0"/>
              </a:spcBef>
              <a:spcAft>
                <a:spcPts val="0"/>
              </a:spcAft>
              <a:buNone/>
            </a:pPr>
            <a:endParaRPr lang="en-US" sz="1200" dirty="0">
              <a:solidFill>
                <a:schemeClr val="tx1"/>
              </a:solidFill>
              <a:latin typeface="Calibri"/>
              <a:ea typeface="Calibri"/>
              <a:cs typeface="Calibri"/>
              <a:sym typeface="Calibri"/>
            </a:endParaRPr>
          </a:p>
          <a:p>
            <a:pPr marL="0" marR="0" lvl="0" indent="0" rtl="0">
              <a:spcBef>
                <a:spcPts val="0"/>
              </a:spcBef>
              <a:spcAft>
                <a:spcPts val="0"/>
              </a:spcAft>
              <a:buNone/>
            </a:pPr>
            <a:r>
              <a:rPr lang="en-US" sz="1200" dirty="0">
                <a:solidFill>
                  <a:schemeClr val="tx1"/>
                </a:solidFill>
                <a:latin typeface="Calibri"/>
                <a:ea typeface="Calibri"/>
                <a:cs typeface="Calibri"/>
                <a:sym typeface="Calibri"/>
              </a:rPr>
              <a:t>Again, God put us in a position where he put an advisor on our team, and that's really helped our company propel to another level.</a:t>
            </a:r>
          </a:p>
          <a:p>
            <a:pPr marL="0" marR="0" lvl="0" indent="0" rtl="0">
              <a:spcBef>
                <a:spcPts val="0"/>
              </a:spcBef>
              <a:spcAft>
                <a:spcPts val="0"/>
              </a:spcAft>
              <a:buNone/>
            </a:pPr>
            <a:endParaRPr lang="en-US" sz="1200" dirty="0">
              <a:solidFill>
                <a:schemeClr val="tx1"/>
              </a:solidFill>
              <a:latin typeface="Calibri"/>
              <a:ea typeface="Calibri"/>
              <a:cs typeface="Calibri"/>
              <a:sym typeface="Calibri"/>
            </a:endParaRPr>
          </a:p>
          <a:p>
            <a:pPr marL="0" marR="0" lvl="0" indent="0" rtl="0">
              <a:spcBef>
                <a:spcPts val="0"/>
              </a:spcBef>
              <a:spcAft>
                <a:spcPts val="0"/>
              </a:spcAft>
              <a:buNone/>
            </a:pPr>
            <a:r>
              <a:rPr lang="en-US" sz="1200" dirty="0">
                <a:solidFill>
                  <a:schemeClr val="tx1"/>
                </a:solidFill>
                <a:latin typeface="Calibri"/>
                <a:ea typeface="Calibri"/>
                <a:cs typeface="Calibri"/>
                <a:sym typeface="Calibri"/>
              </a:rPr>
              <a:t>~Adrian</a:t>
            </a:r>
            <a:endParaRPr lang="en-US" sz="1400" dirty="0">
              <a:solidFill>
                <a:schemeClr val="tx1"/>
              </a:solidFill>
              <a:latin typeface="Calibri"/>
              <a:ea typeface="Calibri"/>
              <a:cs typeface="Calibri"/>
              <a:sym typeface="Calibri"/>
            </a:endParaRPr>
          </a:p>
        </p:txBody>
      </p:sp>
      <p:sp>
        <p:nvSpPr>
          <p:cNvPr id="23" name="TextBox 22">
            <a:extLst>
              <a:ext uri="{FF2B5EF4-FFF2-40B4-BE49-F238E27FC236}">
                <a16:creationId xmlns:a16="http://schemas.microsoft.com/office/drawing/2014/main" id="{F26A3D86-C6A6-B159-D371-19E407ED80D2}"/>
              </a:ext>
            </a:extLst>
          </p:cNvPr>
          <p:cNvSpPr txBox="1"/>
          <p:nvPr/>
        </p:nvSpPr>
        <p:spPr>
          <a:xfrm>
            <a:off x="4530219" y="3072348"/>
            <a:ext cx="2801820" cy="3785652"/>
          </a:xfrm>
          <a:prstGeom prst="rect">
            <a:avLst/>
          </a:prstGeom>
          <a:noFill/>
        </p:spPr>
        <p:txBody>
          <a:bodyPr wrap="square">
            <a:spAutoFit/>
          </a:bodyPr>
          <a:lstStyle/>
          <a:p>
            <a:pPr marL="0" marR="0" lvl="0" indent="0" rtl="0">
              <a:spcBef>
                <a:spcPts val="0"/>
              </a:spcBef>
              <a:spcAft>
                <a:spcPts val="0"/>
              </a:spcAft>
              <a:buNone/>
            </a:pPr>
            <a:r>
              <a:rPr lang="en-US" sz="1200" b="1" dirty="0">
                <a:solidFill>
                  <a:schemeClr val="tx1"/>
                </a:solidFill>
                <a:latin typeface="Calibri"/>
                <a:ea typeface="Calibri"/>
                <a:cs typeface="Calibri"/>
                <a:sym typeface="Calibri"/>
              </a:rPr>
              <a:t>TJ changed my life! He equipped me with something that you can never take away, which is knowledge. </a:t>
            </a:r>
            <a:r>
              <a:rPr lang="en-US" sz="1200" dirty="0">
                <a:solidFill>
                  <a:schemeClr val="tx1"/>
                </a:solidFill>
                <a:latin typeface="Calibri"/>
                <a:ea typeface="Calibri"/>
                <a:cs typeface="Calibri"/>
                <a:sym typeface="Calibri"/>
              </a:rPr>
              <a:t>I thought I had everything down pat in my business. I thought I knew what I was doing. There's no other way I can grow. I just got to keep doing the same thing I'm doing, and I was wrong.  </a:t>
            </a:r>
          </a:p>
          <a:p>
            <a:pPr marL="0" marR="0" lvl="0" indent="0" rtl="0">
              <a:spcBef>
                <a:spcPts val="0"/>
              </a:spcBef>
              <a:spcAft>
                <a:spcPts val="0"/>
              </a:spcAft>
              <a:buNone/>
            </a:pPr>
            <a:endParaRPr lang="en-US" sz="1200" dirty="0">
              <a:solidFill>
                <a:schemeClr val="tx1"/>
              </a:solidFill>
              <a:latin typeface="Calibri"/>
              <a:ea typeface="Calibri"/>
              <a:cs typeface="Calibri"/>
              <a:sym typeface="Calibri"/>
            </a:endParaRPr>
          </a:p>
          <a:p>
            <a:pPr marL="0" marR="0" lvl="0" indent="0" rtl="0">
              <a:spcBef>
                <a:spcPts val="0"/>
              </a:spcBef>
              <a:spcAft>
                <a:spcPts val="0"/>
              </a:spcAft>
              <a:buNone/>
            </a:pPr>
            <a:r>
              <a:rPr lang="en-US" sz="1200" dirty="0">
                <a:solidFill>
                  <a:schemeClr val="tx1"/>
                </a:solidFill>
                <a:latin typeface="Calibri"/>
                <a:ea typeface="Calibri"/>
                <a:cs typeface="Calibri"/>
                <a:sym typeface="Calibri"/>
              </a:rPr>
              <a:t>Being around TJ taught me there's a whole other way of thinking that you can be elevated to in order to open up the doors to success for you. TJ really just thinks differently. All of his successes, and he has acquired many. He still wants more success and wants to help others achieve it; he really does, and he taught me the game too!</a:t>
            </a:r>
          </a:p>
          <a:p>
            <a:pPr marL="0" marR="0" lvl="0" indent="0" rtl="0">
              <a:spcBef>
                <a:spcPts val="0"/>
              </a:spcBef>
              <a:spcAft>
                <a:spcPts val="0"/>
              </a:spcAft>
              <a:buNone/>
            </a:pPr>
            <a:endParaRPr lang="en-US" sz="1200" dirty="0">
              <a:solidFill>
                <a:schemeClr val="tx1"/>
              </a:solidFill>
              <a:latin typeface="Calibri"/>
              <a:ea typeface="Calibri"/>
              <a:cs typeface="Calibri"/>
              <a:sym typeface="Calibri"/>
            </a:endParaRPr>
          </a:p>
          <a:p>
            <a:pPr marL="0" marR="0" lvl="0" indent="0" rtl="0">
              <a:spcBef>
                <a:spcPts val="0"/>
              </a:spcBef>
              <a:spcAft>
                <a:spcPts val="0"/>
              </a:spcAft>
              <a:buNone/>
            </a:pPr>
            <a:r>
              <a:rPr lang="en-US" sz="1200" dirty="0">
                <a:solidFill>
                  <a:schemeClr val="tx1"/>
                </a:solidFill>
                <a:latin typeface="Calibri"/>
                <a:ea typeface="Calibri"/>
                <a:cs typeface="Calibri"/>
                <a:sym typeface="Calibri"/>
              </a:rPr>
              <a:t>~Yaw</a:t>
            </a:r>
          </a:p>
        </p:txBody>
      </p:sp>
      <p:sp>
        <p:nvSpPr>
          <p:cNvPr id="2" name="TextBox 1">
            <a:extLst>
              <a:ext uri="{FF2B5EF4-FFF2-40B4-BE49-F238E27FC236}">
                <a16:creationId xmlns:a16="http://schemas.microsoft.com/office/drawing/2014/main" id="{E00883DF-B543-E6D8-5F6C-9E5CE4113306}"/>
              </a:ext>
            </a:extLst>
          </p:cNvPr>
          <p:cNvSpPr txBox="1"/>
          <p:nvPr/>
        </p:nvSpPr>
        <p:spPr>
          <a:xfrm>
            <a:off x="1583173" y="278218"/>
            <a:ext cx="8519832" cy="1077218"/>
          </a:xfrm>
          <a:prstGeom prst="rect">
            <a:avLst/>
          </a:prstGeom>
          <a:noFill/>
        </p:spPr>
        <p:txBody>
          <a:bodyPr wrap="square">
            <a:spAutoFit/>
          </a:bodyPr>
          <a:lstStyle/>
          <a:p>
            <a:pPr marL="0" marR="0" lvl="0" indent="0" algn="ctr" rtl="0">
              <a:spcBef>
                <a:spcPts val="0"/>
              </a:spcBef>
              <a:spcAft>
                <a:spcPts val="0"/>
              </a:spcAft>
              <a:buNone/>
            </a:pPr>
            <a:r>
              <a:rPr lang="en-US" sz="3200" b="1" dirty="0">
                <a:solidFill>
                  <a:schemeClr val="tx1"/>
                </a:solidFill>
                <a:latin typeface="Calibri"/>
                <a:cs typeface="Calibri"/>
                <a:sym typeface="Calibri"/>
              </a:rPr>
              <a:t>BE INSPIRED:  HOW PEOPLE JUST LIKE YOU BUILT WEALTH AND FREEDOM</a:t>
            </a:r>
            <a:endParaRPr lang="en-US" sz="3200" b="1" dirty="0">
              <a:solidFill>
                <a:schemeClr val="tx1"/>
              </a:solidFill>
            </a:endParaRPr>
          </a:p>
        </p:txBody>
      </p:sp>
      <p:pic>
        <p:nvPicPr>
          <p:cNvPr id="3" name="Picture 2">
            <a:extLst>
              <a:ext uri="{FF2B5EF4-FFF2-40B4-BE49-F238E27FC236}">
                <a16:creationId xmlns:a16="http://schemas.microsoft.com/office/drawing/2014/main" id="{8F5DA368-6532-73A6-1BA2-846357679795}"/>
              </a:ext>
            </a:extLst>
          </p:cNvPr>
          <p:cNvPicPr>
            <a:picLocks noChangeAspect="1"/>
          </p:cNvPicPr>
          <p:nvPr/>
        </p:nvPicPr>
        <p:blipFill>
          <a:blip r:embed="rId3"/>
          <a:stretch>
            <a:fillRect/>
          </a:stretch>
        </p:blipFill>
        <p:spPr>
          <a:xfrm>
            <a:off x="1583173" y="1586163"/>
            <a:ext cx="1452236" cy="1452236"/>
          </a:xfrm>
          <a:prstGeom prst="rect">
            <a:avLst/>
          </a:prstGeom>
        </p:spPr>
      </p:pic>
      <p:pic>
        <p:nvPicPr>
          <p:cNvPr id="4" name="Picture 3">
            <a:extLst>
              <a:ext uri="{FF2B5EF4-FFF2-40B4-BE49-F238E27FC236}">
                <a16:creationId xmlns:a16="http://schemas.microsoft.com/office/drawing/2014/main" id="{B094A20B-5F6F-01B0-67BB-4AA2168FB768}"/>
              </a:ext>
            </a:extLst>
          </p:cNvPr>
          <p:cNvPicPr>
            <a:picLocks noChangeAspect="1"/>
          </p:cNvPicPr>
          <p:nvPr/>
        </p:nvPicPr>
        <p:blipFill>
          <a:blip r:embed="rId4"/>
          <a:stretch>
            <a:fillRect/>
          </a:stretch>
        </p:blipFill>
        <p:spPr>
          <a:xfrm>
            <a:off x="5048967" y="1447990"/>
            <a:ext cx="1452237" cy="1452237"/>
          </a:xfrm>
          <a:prstGeom prst="rect">
            <a:avLst/>
          </a:prstGeom>
        </p:spPr>
      </p:pic>
      <p:pic>
        <p:nvPicPr>
          <p:cNvPr id="6" name="Picture 5">
            <a:extLst>
              <a:ext uri="{FF2B5EF4-FFF2-40B4-BE49-F238E27FC236}">
                <a16:creationId xmlns:a16="http://schemas.microsoft.com/office/drawing/2014/main" id="{76AB7E75-94EB-04E1-6494-5F99BDE0C0F4}"/>
              </a:ext>
            </a:extLst>
          </p:cNvPr>
          <p:cNvPicPr>
            <a:picLocks noChangeAspect="1"/>
          </p:cNvPicPr>
          <p:nvPr/>
        </p:nvPicPr>
        <p:blipFill>
          <a:blip r:embed="rId5"/>
          <a:stretch>
            <a:fillRect/>
          </a:stretch>
        </p:blipFill>
        <p:spPr>
          <a:xfrm>
            <a:off x="8750237" y="1312292"/>
            <a:ext cx="1587935" cy="1587935"/>
          </a:xfrm>
          <a:prstGeom prst="rect">
            <a:avLst/>
          </a:prstGeom>
        </p:spPr>
      </p:pic>
    </p:spTree>
    <p:extLst>
      <p:ext uri="{BB962C8B-B14F-4D97-AF65-F5344CB8AC3E}">
        <p14:creationId xmlns:p14="http://schemas.microsoft.com/office/powerpoint/2010/main" val="11199878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79"/>
        <p:cNvGrpSpPr/>
        <p:nvPr/>
      </p:nvGrpSpPr>
      <p:grpSpPr>
        <a:xfrm>
          <a:off x="0" y="0"/>
          <a:ext cx="0" cy="0"/>
          <a:chOff x="0" y="0"/>
          <a:chExt cx="0" cy="0"/>
        </a:xfrm>
      </p:grpSpPr>
      <p:sp>
        <p:nvSpPr>
          <p:cNvPr id="6" name="TextBox 5">
            <a:extLst>
              <a:ext uri="{FF2B5EF4-FFF2-40B4-BE49-F238E27FC236}">
                <a16:creationId xmlns:a16="http://schemas.microsoft.com/office/drawing/2014/main" id="{96068CF8-1E46-CAF9-27D2-827D30565AE7}"/>
              </a:ext>
            </a:extLst>
          </p:cNvPr>
          <p:cNvSpPr txBox="1"/>
          <p:nvPr/>
        </p:nvSpPr>
        <p:spPr>
          <a:xfrm>
            <a:off x="4525266" y="2051290"/>
            <a:ext cx="2323578" cy="523220"/>
          </a:xfrm>
          <a:prstGeom prst="rect">
            <a:avLst/>
          </a:prstGeom>
          <a:noFill/>
        </p:spPr>
        <p:txBody>
          <a:bodyPr wrap="square">
            <a:spAutoFit/>
          </a:bodyPr>
          <a:lstStyle/>
          <a:p>
            <a:pPr marL="0" marR="0" lvl="0" indent="0" algn="ctr" rtl="0">
              <a:spcBef>
                <a:spcPts val="0"/>
              </a:spcBef>
              <a:spcAft>
                <a:spcPts val="0"/>
              </a:spcAft>
              <a:buNone/>
            </a:pPr>
            <a:r>
              <a:rPr lang="en-US" sz="1400" b="1" dirty="0">
                <a:solidFill>
                  <a:schemeClr val="tx1"/>
                </a:solidFill>
                <a:latin typeface="Calibri"/>
                <a:ea typeface="Calibri"/>
                <a:cs typeface="Calibri"/>
                <a:sym typeface="Calibri"/>
              </a:rPr>
              <a:t>“You Changed My Life and Taught Me the Game!”</a:t>
            </a:r>
            <a:endParaRPr lang="en-US" b="1" dirty="0">
              <a:solidFill>
                <a:schemeClr val="tx1"/>
              </a:solidFill>
            </a:endParaRPr>
          </a:p>
        </p:txBody>
      </p:sp>
      <p:sp>
        <p:nvSpPr>
          <p:cNvPr id="7" name="TextBox 6">
            <a:extLst>
              <a:ext uri="{FF2B5EF4-FFF2-40B4-BE49-F238E27FC236}">
                <a16:creationId xmlns:a16="http://schemas.microsoft.com/office/drawing/2014/main" id="{4A5282A4-1D16-887C-71B2-18D9804FAE51}"/>
              </a:ext>
            </a:extLst>
          </p:cNvPr>
          <p:cNvSpPr txBox="1"/>
          <p:nvPr/>
        </p:nvSpPr>
        <p:spPr>
          <a:xfrm>
            <a:off x="7494099" y="2051290"/>
            <a:ext cx="2521907" cy="738664"/>
          </a:xfrm>
          <a:prstGeom prst="rect">
            <a:avLst/>
          </a:prstGeom>
          <a:noFill/>
        </p:spPr>
        <p:txBody>
          <a:bodyPr wrap="square">
            <a:spAutoFit/>
          </a:bodyPr>
          <a:lstStyle/>
          <a:p>
            <a:pPr marL="0" marR="0" lvl="0" indent="0" algn="ctr" rtl="0">
              <a:spcBef>
                <a:spcPts val="0"/>
              </a:spcBef>
              <a:spcAft>
                <a:spcPts val="0"/>
              </a:spcAft>
              <a:buNone/>
            </a:pPr>
            <a:r>
              <a:rPr lang="en-US" sz="1400" b="1" dirty="0">
                <a:solidFill>
                  <a:schemeClr val="tx1"/>
                </a:solidFill>
                <a:latin typeface="Calibri"/>
                <a:ea typeface="Calibri"/>
                <a:cs typeface="Calibri"/>
                <a:sym typeface="Calibri"/>
              </a:rPr>
              <a:t> “I doubled down on everything and now our investors have complete trust in us!”</a:t>
            </a:r>
            <a:endParaRPr lang="en-US" b="1" dirty="0">
              <a:solidFill>
                <a:schemeClr val="tx1"/>
              </a:solidFill>
            </a:endParaRPr>
          </a:p>
        </p:txBody>
      </p:sp>
      <p:sp>
        <p:nvSpPr>
          <p:cNvPr id="8" name="TextBox 7">
            <a:extLst>
              <a:ext uri="{FF2B5EF4-FFF2-40B4-BE49-F238E27FC236}">
                <a16:creationId xmlns:a16="http://schemas.microsoft.com/office/drawing/2014/main" id="{B269A34D-05F4-D18A-F485-F6E10B6D0981}"/>
              </a:ext>
            </a:extLst>
          </p:cNvPr>
          <p:cNvSpPr txBox="1"/>
          <p:nvPr/>
        </p:nvSpPr>
        <p:spPr>
          <a:xfrm>
            <a:off x="1406928" y="2051290"/>
            <a:ext cx="2323578" cy="738664"/>
          </a:xfrm>
          <a:prstGeom prst="rect">
            <a:avLst/>
          </a:prstGeom>
          <a:noFill/>
        </p:spPr>
        <p:txBody>
          <a:bodyPr wrap="square">
            <a:spAutoFit/>
          </a:bodyPr>
          <a:lstStyle/>
          <a:p>
            <a:pPr marL="0" marR="0" lvl="0" indent="0" algn="ctr" rtl="0">
              <a:spcBef>
                <a:spcPts val="0"/>
              </a:spcBef>
              <a:spcAft>
                <a:spcPts val="0"/>
              </a:spcAft>
              <a:buNone/>
            </a:pPr>
            <a:r>
              <a:rPr lang="en-US" sz="1400" b="1" dirty="0">
                <a:solidFill>
                  <a:schemeClr val="tx1"/>
                </a:solidFill>
                <a:latin typeface="Calibri"/>
                <a:ea typeface="Calibri"/>
                <a:cs typeface="Calibri"/>
                <a:sym typeface="Calibri"/>
              </a:rPr>
              <a:t>“I've made more money than I've ever made inside of my business!”</a:t>
            </a:r>
            <a:endParaRPr lang="en-US" b="1" dirty="0">
              <a:solidFill>
                <a:schemeClr val="tx1"/>
              </a:solidFill>
            </a:endParaRPr>
          </a:p>
        </p:txBody>
      </p:sp>
      <p:grpSp>
        <p:nvGrpSpPr>
          <p:cNvPr id="21" name="Group 20">
            <a:extLst>
              <a:ext uri="{FF2B5EF4-FFF2-40B4-BE49-F238E27FC236}">
                <a16:creationId xmlns:a16="http://schemas.microsoft.com/office/drawing/2014/main" id="{14DB9A92-CE9B-AC77-DA17-4072366FB014}"/>
              </a:ext>
            </a:extLst>
          </p:cNvPr>
          <p:cNvGrpSpPr/>
          <p:nvPr/>
        </p:nvGrpSpPr>
        <p:grpSpPr>
          <a:xfrm>
            <a:off x="4708175" y="2830522"/>
            <a:ext cx="1957761" cy="1890583"/>
            <a:chOff x="4708175" y="2830522"/>
            <a:chExt cx="1957761" cy="1890583"/>
          </a:xfrm>
        </p:grpSpPr>
        <p:pic>
          <p:nvPicPr>
            <p:cNvPr id="12" name="Picture 11">
              <a:extLst>
                <a:ext uri="{FF2B5EF4-FFF2-40B4-BE49-F238E27FC236}">
                  <a16:creationId xmlns:a16="http://schemas.microsoft.com/office/drawing/2014/main" id="{24A2090A-54F6-706D-D8D1-D6E9424568AD}"/>
                </a:ext>
              </a:extLst>
            </p:cNvPr>
            <p:cNvPicPr>
              <a:picLocks noChangeAspect="1"/>
            </p:cNvPicPr>
            <p:nvPr/>
          </p:nvPicPr>
          <p:blipFill>
            <a:blip r:embed="rId3"/>
            <a:stretch>
              <a:fillRect/>
            </a:stretch>
          </p:blipFill>
          <p:spPr>
            <a:xfrm>
              <a:off x="4708175" y="2830522"/>
              <a:ext cx="1957761" cy="1890583"/>
            </a:xfrm>
            <a:prstGeom prst="rect">
              <a:avLst/>
            </a:prstGeom>
          </p:spPr>
        </p:pic>
        <p:pic>
          <p:nvPicPr>
            <p:cNvPr id="14" name="Picture 13">
              <a:extLst>
                <a:ext uri="{FF2B5EF4-FFF2-40B4-BE49-F238E27FC236}">
                  <a16:creationId xmlns:a16="http://schemas.microsoft.com/office/drawing/2014/main" id="{0565701C-4C00-D223-517B-35A85927E568}"/>
                </a:ext>
              </a:extLst>
            </p:cNvPr>
            <p:cNvPicPr>
              <a:picLocks noChangeAspect="1"/>
            </p:cNvPicPr>
            <p:nvPr/>
          </p:nvPicPr>
          <p:blipFill>
            <a:blip r:embed="rId4"/>
            <a:stretch>
              <a:fillRect/>
            </a:stretch>
          </p:blipFill>
          <p:spPr>
            <a:xfrm>
              <a:off x="5474869" y="4104446"/>
              <a:ext cx="599736" cy="360515"/>
            </a:xfrm>
            <a:prstGeom prst="rect">
              <a:avLst/>
            </a:prstGeom>
          </p:spPr>
        </p:pic>
      </p:grpSp>
      <p:grpSp>
        <p:nvGrpSpPr>
          <p:cNvPr id="22" name="Group 21">
            <a:extLst>
              <a:ext uri="{FF2B5EF4-FFF2-40B4-BE49-F238E27FC236}">
                <a16:creationId xmlns:a16="http://schemas.microsoft.com/office/drawing/2014/main" id="{D8E06C80-6401-60CC-8838-07C6F57DF1D8}"/>
              </a:ext>
            </a:extLst>
          </p:cNvPr>
          <p:cNvGrpSpPr/>
          <p:nvPr/>
        </p:nvGrpSpPr>
        <p:grpSpPr>
          <a:xfrm>
            <a:off x="7298760" y="3007464"/>
            <a:ext cx="2818760" cy="1574800"/>
            <a:chOff x="7298760" y="3007464"/>
            <a:chExt cx="2818760" cy="1574800"/>
          </a:xfrm>
        </p:grpSpPr>
        <p:pic>
          <p:nvPicPr>
            <p:cNvPr id="9" name="Picture 8">
              <a:extLst>
                <a:ext uri="{FF2B5EF4-FFF2-40B4-BE49-F238E27FC236}">
                  <a16:creationId xmlns:a16="http://schemas.microsoft.com/office/drawing/2014/main" id="{5FF3081C-30ED-E978-CF3B-5659E747E3CD}"/>
                </a:ext>
              </a:extLst>
            </p:cNvPr>
            <p:cNvPicPr>
              <a:picLocks noChangeAspect="1"/>
            </p:cNvPicPr>
            <p:nvPr/>
          </p:nvPicPr>
          <p:blipFill>
            <a:blip r:embed="rId5"/>
            <a:stretch>
              <a:fillRect/>
            </a:stretch>
          </p:blipFill>
          <p:spPr>
            <a:xfrm>
              <a:off x="7298760" y="3007464"/>
              <a:ext cx="2818760" cy="1574800"/>
            </a:xfrm>
            <a:prstGeom prst="rect">
              <a:avLst/>
            </a:prstGeom>
          </p:spPr>
        </p:pic>
        <p:pic>
          <p:nvPicPr>
            <p:cNvPr id="15" name="Picture 14">
              <a:extLst>
                <a:ext uri="{FF2B5EF4-FFF2-40B4-BE49-F238E27FC236}">
                  <a16:creationId xmlns:a16="http://schemas.microsoft.com/office/drawing/2014/main" id="{A5C45FB8-8EF5-4509-F7AA-E4D2128BD4C8}"/>
                </a:ext>
              </a:extLst>
            </p:cNvPr>
            <p:cNvPicPr>
              <a:picLocks noChangeAspect="1"/>
            </p:cNvPicPr>
            <p:nvPr/>
          </p:nvPicPr>
          <p:blipFill>
            <a:blip r:embed="rId4"/>
            <a:stretch>
              <a:fillRect/>
            </a:stretch>
          </p:blipFill>
          <p:spPr>
            <a:xfrm>
              <a:off x="8455184" y="3924188"/>
              <a:ext cx="599736" cy="360515"/>
            </a:xfrm>
            <a:prstGeom prst="rect">
              <a:avLst/>
            </a:prstGeom>
          </p:spPr>
        </p:pic>
      </p:grpSp>
      <p:grpSp>
        <p:nvGrpSpPr>
          <p:cNvPr id="20" name="Group 19">
            <a:extLst>
              <a:ext uri="{FF2B5EF4-FFF2-40B4-BE49-F238E27FC236}">
                <a16:creationId xmlns:a16="http://schemas.microsoft.com/office/drawing/2014/main" id="{1BDACA51-8CCF-3040-DCC8-50DD84074F04}"/>
              </a:ext>
            </a:extLst>
          </p:cNvPr>
          <p:cNvGrpSpPr/>
          <p:nvPr/>
        </p:nvGrpSpPr>
        <p:grpSpPr>
          <a:xfrm>
            <a:off x="1216167" y="3007464"/>
            <a:ext cx="2705100" cy="1574800"/>
            <a:chOff x="1216167" y="3007464"/>
            <a:chExt cx="2705100" cy="1574800"/>
          </a:xfrm>
        </p:grpSpPr>
        <p:pic>
          <p:nvPicPr>
            <p:cNvPr id="18" name="Picture 17">
              <a:extLst>
                <a:ext uri="{FF2B5EF4-FFF2-40B4-BE49-F238E27FC236}">
                  <a16:creationId xmlns:a16="http://schemas.microsoft.com/office/drawing/2014/main" id="{5E02DC56-7BF7-0843-EA1E-0C7BAB1FB9F6}"/>
                </a:ext>
              </a:extLst>
            </p:cNvPr>
            <p:cNvPicPr>
              <a:picLocks noChangeAspect="1"/>
            </p:cNvPicPr>
            <p:nvPr/>
          </p:nvPicPr>
          <p:blipFill>
            <a:blip r:embed="rId6"/>
            <a:stretch>
              <a:fillRect/>
            </a:stretch>
          </p:blipFill>
          <p:spPr>
            <a:xfrm>
              <a:off x="1216167" y="3007464"/>
              <a:ext cx="2705100" cy="1574800"/>
            </a:xfrm>
            <a:prstGeom prst="rect">
              <a:avLst/>
            </a:prstGeom>
          </p:spPr>
        </p:pic>
        <p:pic>
          <p:nvPicPr>
            <p:cNvPr id="16" name="Picture 15">
              <a:extLst>
                <a:ext uri="{FF2B5EF4-FFF2-40B4-BE49-F238E27FC236}">
                  <a16:creationId xmlns:a16="http://schemas.microsoft.com/office/drawing/2014/main" id="{AB1176FF-5F99-D56A-068F-622ACC128C2D}"/>
                </a:ext>
              </a:extLst>
            </p:cNvPr>
            <p:cNvPicPr>
              <a:picLocks noChangeAspect="1"/>
            </p:cNvPicPr>
            <p:nvPr/>
          </p:nvPicPr>
          <p:blipFill>
            <a:blip r:embed="rId4"/>
            <a:stretch>
              <a:fillRect/>
            </a:stretch>
          </p:blipFill>
          <p:spPr>
            <a:xfrm>
              <a:off x="2182633" y="4019501"/>
              <a:ext cx="546700" cy="328634"/>
            </a:xfrm>
            <a:prstGeom prst="rect">
              <a:avLst/>
            </a:prstGeom>
          </p:spPr>
        </p:pic>
      </p:grpSp>
      <p:sp>
        <p:nvSpPr>
          <p:cNvPr id="19" name="TextBox 18">
            <a:extLst>
              <a:ext uri="{FF2B5EF4-FFF2-40B4-BE49-F238E27FC236}">
                <a16:creationId xmlns:a16="http://schemas.microsoft.com/office/drawing/2014/main" id="{42A19B39-A73C-FEE0-30E6-F67AAA84AACD}"/>
              </a:ext>
            </a:extLst>
          </p:cNvPr>
          <p:cNvSpPr txBox="1"/>
          <p:nvPr/>
        </p:nvSpPr>
        <p:spPr>
          <a:xfrm>
            <a:off x="1597688" y="829553"/>
            <a:ext cx="8519832" cy="1077218"/>
          </a:xfrm>
          <a:prstGeom prst="rect">
            <a:avLst/>
          </a:prstGeom>
          <a:noFill/>
        </p:spPr>
        <p:txBody>
          <a:bodyPr wrap="square">
            <a:spAutoFit/>
          </a:bodyPr>
          <a:lstStyle/>
          <a:p>
            <a:pPr marL="0" marR="0" lvl="0" indent="0" algn="ctr" rtl="0">
              <a:spcBef>
                <a:spcPts val="0"/>
              </a:spcBef>
              <a:spcAft>
                <a:spcPts val="0"/>
              </a:spcAft>
              <a:buNone/>
            </a:pPr>
            <a:r>
              <a:rPr lang="en-US" sz="3200" b="1" dirty="0">
                <a:solidFill>
                  <a:schemeClr val="tx1"/>
                </a:solidFill>
                <a:latin typeface="Calibri"/>
                <a:cs typeface="Calibri"/>
                <a:sym typeface="Calibri"/>
              </a:rPr>
              <a:t>Real Stories. Real Results: See How Others Transformed Their Lives</a:t>
            </a:r>
            <a:endParaRPr lang="en-US" sz="3200" b="1" dirty="0">
              <a:solidFill>
                <a:schemeClr val="tx1"/>
              </a:solidFill>
            </a:endParaRPr>
          </a:p>
        </p:txBody>
      </p:sp>
    </p:spTree>
    <p:extLst>
      <p:ext uri="{BB962C8B-B14F-4D97-AF65-F5344CB8AC3E}">
        <p14:creationId xmlns:p14="http://schemas.microsoft.com/office/powerpoint/2010/main" val="4959080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79"/>
        <p:cNvGrpSpPr/>
        <p:nvPr/>
      </p:nvGrpSpPr>
      <p:grpSpPr>
        <a:xfrm>
          <a:off x="0" y="0"/>
          <a:ext cx="0" cy="0"/>
          <a:chOff x="0" y="0"/>
          <a:chExt cx="0" cy="0"/>
        </a:xfrm>
      </p:grpSpPr>
      <p:pic>
        <p:nvPicPr>
          <p:cNvPr id="3" name="Picture 2">
            <a:extLst>
              <a:ext uri="{FF2B5EF4-FFF2-40B4-BE49-F238E27FC236}">
                <a16:creationId xmlns:a16="http://schemas.microsoft.com/office/drawing/2014/main" id="{E2281175-4758-D62F-1EAB-0AC1EEAAA360}"/>
              </a:ext>
            </a:extLst>
          </p:cNvPr>
          <p:cNvPicPr>
            <a:picLocks noChangeAspect="1"/>
          </p:cNvPicPr>
          <p:nvPr/>
        </p:nvPicPr>
        <p:blipFill>
          <a:blip r:embed="rId3"/>
          <a:stretch>
            <a:fillRect/>
          </a:stretch>
        </p:blipFill>
        <p:spPr>
          <a:xfrm>
            <a:off x="298633" y="2538724"/>
            <a:ext cx="4089466" cy="3148424"/>
          </a:xfrm>
          <a:prstGeom prst="rect">
            <a:avLst/>
          </a:prstGeom>
        </p:spPr>
      </p:pic>
      <p:sp>
        <p:nvSpPr>
          <p:cNvPr id="8" name="TextBox 7">
            <a:extLst>
              <a:ext uri="{FF2B5EF4-FFF2-40B4-BE49-F238E27FC236}">
                <a16:creationId xmlns:a16="http://schemas.microsoft.com/office/drawing/2014/main" id="{B269A34D-05F4-D18A-F485-F6E10B6D0981}"/>
              </a:ext>
            </a:extLst>
          </p:cNvPr>
          <p:cNvSpPr txBox="1"/>
          <p:nvPr/>
        </p:nvSpPr>
        <p:spPr>
          <a:xfrm>
            <a:off x="275732" y="3429000"/>
            <a:ext cx="3704074" cy="3046988"/>
          </a:xfrm>
          <a:prstGeom prst="rect">
            <a:avLst/>
          </a:prstGeom>
          <a:solidFill>
            <a:schemeClr val="bg1"/>
          </a:solidFill>
        </p:spPr>
        <p:txBody>
          <a:bodyPr wrap="square">
            <a:spAutoFit/>
          </a:bodyPr>
          <a:lstStyle/>
          <a:p>
            <a:pPr marL="0" marR="0" lvl="0" indent="0" rtl="0">
              <a:spcBef>
                <a:spcPts val="0"/>
              </a:spcBef>
              <a:spcAft>
                <a:spcPts val="0"/>
              </a:spcAft>
              <a:buNone/>
            </a:pPr>
            <a:r>
              <a:rPr lang="en-US" sz="1600" dirty="0">
                <a:solidFill>
                  <a:schemeClr val="tx1"/>
                </a:solidFill>
                <a:latin typeface="Calibri"/>
                <a:ea typeface="Calibri"/>
                <a:cs typeface="Calibri"/>
                <a:sym typeface="Calibri"/>
              </a:rPr>
              <a:t>Whew! Starting this program, I was really worried about starting a business because I didn’t have the money or experience. This program showed me how to start small and still make an impact. </a:t>
            </a:r>
            <a:r>
              <a:rPr lang="en-US" sz="1600" b="1" dirty="0">
                <a:solidFill>
                  <a:schemeClr val="tx1"/>
                </a:solidFill>
                <a:latin typeface="Calibri"/>
                <a:ea typeface="Calibri"/>
                <a:cs typeface="Calibri"/>
                <a:sym typeface="Calibri"/>
              </a:rPr>
              <a:t>I followed the plan, and within 60 days, I landed my first paying client</a:t>
            </a:r>
            <a:r>
              <a:rPr lang="en-US" sz="1600" dirty="0">
                <a:solidFill>
                  <a:schemeClr val="tx1"/>
                </a:solidFill>
                <a:latin typeface="Calibri"/>
                <a:ea typeface="Calibri"/>
                <a:cs typeface="Calibri"/>
                <a:sym typeface="Calibri"/>
              </a:rPr>
              <a:t>. I never thought I could do it, but I did. This 90-Day challenge changed everything for me. I feel so empowered.”</a:t>
            </a:r>
          </a:p>
          <a:p>
            <a:pPr marL="0" marR="0" lvl="0" indent="0" rtl="0">
              <a:spcBef>
                <a:spcPts val="0"/>
              </a:spcBef>
              <a:spcAft>
                <a:spcPts val="0"/>
              </a:spcAft>
              <a:buNone/>
            </a:pPr>
            <a:endParaRPr lang="en-US" sz="1600" dirty="0">
              <a:solidFill>
                <a:schemeClr val="tx1"/>
              </a:solidFill>
              <a:latin typeface="Calibri"/>
              <a:cs typeface="Calibri"/>
              <a:sym typeface="Calibri"/>
            </a:endParaRPr>
          </a:p>
          <a:p>
            <a:pPr marL="0" marR="0" lvl="0" indent="0" rtl="0">
              <a:spcBef>
                <a:spcPts val="0"/>
              </a:spcBef>
              <a:spcAft>
                <a:spcPts val="0"/>
              </a:spcAft>
              <a:buNone/>
            </a:pPr>
            <a:r>
              <a:rPr lang="en-US" sz="1600" dirty="0">
                <a:solidFill>
                  <a:schemeClr val="tx1"/>
                </a:solidFill>
                <a:latin typeface="Calibri"/>
                <a:cs typeface="Calibri"/>
                <a:sym typeface="Calibri"/>
              </a:rPr>
              <a:t>~Anne</a:t>
            </a:r>
            <a:endParaRPr lang="en-US" sz="1600" dirty="0">
              <a:solidFill>
                <a:schemeClr val="tx1"/>
              </a:solidFill>
            </a:endParaRPr>
          </a:p>
        </p:txBody>
      </p:sp>
      <p:sp>
        <p:nvSpPr>
          <p:cNvPr id="19" name="TextBox 18">
            <a:extLst>
              <a:ext uri="{FF2B5EF4-FFF2-40B4-BE49-F238E27FC236}">
                <a16:creationId xmlns:a16="http://schemas.microsoft.com/office/drawing/2014/main" id="{42A19B39-A73C-FEE0-30E6-F67AAA84AACD}"/>
              </a:ext>
            </a:extLst>
          </p:cNvPr>
          <p:cNvSpPr txBox="1"/>
          <p:nvPr/>
        </p:nvSpPr>
        <p:spPr>
          <a:xfrm>
            <a:off x="1597688" y="1035512"/>
            <a:ext cx="8519832" cy="1077218"/>
          </a:xfrm>
          <a:prstGeom prst="rect">
            <a:avLst/>
          </a:prstGeom>
          <a:noFill/>
        </p:spPr>
        <p:txBody>
          <a:bodyPr wrap="square">
            <a:spAutoFit/>
          </a:bodyPr>
          <a:lstStyle/>
          <a:p>
            <a:pPr marL="0" marR="0" lvl="0" indent="0" algn="ctr" rtl="0">
              <a:spcBef>
                <a:spcPts val="0"/>
              </a:spcBef>
              <a:spcAft>
                <a:spcPts val="0"/>
              </a:spcAft>
              <a:buNone/>
            </a:pPr>
            <a:r>
              <a:rPr lang="en-US" sz="3200" b="1" dirty="0">
                <a:solidFill>
                  <a:schemeClr val="tx1"/>
                </a:solidFill>
                <a:latin typeface="Calibri"/>
                <a:cs typeface="Calibri"/>
                <a:sym typeface="Calibri"/>
              </a:rPr>
              <a:t>THEY TOOK THE LEAP - SEE WHAT’S POSSIBLE WHEN YOU TAKE ACTION</a:t>
            </a:r>
            <a:endParaRPr lang="en-US" sz="3200" b="1" dirty="0">
              <a:solidFill>
                <a:schemeClr val="tx1"/>
              </a:solidFill>
            </a:endParaRPr>
          </a:p>
        </p:txBody>
      </p:sp>
      <p:pic>
        <p:nvPicPr>
          <p:cNvPr id="5" name="Picture 4">
            <a:extLst>
              <a:ext uri="{FF2B5EF4-FFF2-40B4-BE49-F238E27FC236}">
                <a16:creationId xmlns:a16="http://schemas.microsoft.com/office/drawing/2014/main" id="{9101EB4D-9A23-24F3-2A4E-6FFDB8A182D9}"/>
              </a:ext>
            </a:extLst>
          </p:cNvPr>
          <p:cNvPicPr>
            <a:picLocks noChangeAspect="1"/>
          </p:cNvPicPr>
          <p:nvPr/>
        </p:nvPicPr>
        <p:blipFill>
          <a:blip r:embed="rId3"/>
          <a:stretch>
            <a:fillRect/>
          </a:stretch>
        </p:blipFill>
        <p:spPr>
          <a:xfrm>
            <a:off x="7826803" y="2538724"/>
            <a:ext cx="4089466" cy="3148424"/>
          </a:xfrm>
          <a:prstGeom prst="rect">
            <a:avLst/>
          </a:prstGeom>
        </p:spPr>
      </p:pic>
      <p:pic>
        <p:nvPicPr>
          <p:cNvPr id="9" name="Picture 8">
            <a:extLst>
              <a:ext uri="{FF2B5EF4-FFF2-40B4-BE49-F238E27FC236}">
                <a16:creationId xmlns:a16="http://schemas.microsoft.com/office/drawing/2014/main" id="{1259F124-326D-ABF2-B1A9-E3E3622CB144}"/>
              </a:ext>
            </a:extLst>
          </p:cNvPr>
          <p:cNvPicPr>
            <a:picLocks noChangeAspect="1"/>
          </p:cNvPicPr>
          <p:nvPr/>
        </p:nvPicPr>
        <p:blipFill>
          <a:blip r:embed="rId3"/>
          <a:stretch>
            <a:fillRect/>
          </a:stretch>
        </p:blipFill>
        <p:spPr>
          <a:xfrm>
            <a:off x="3979805" y="2577012"/>
            <a:ext cx="4089466" cy="3148424"/>
          </a:xfrm>
          <a:prstGeom prst="rect">
            <a:avLst/>
          </a:prstGeom>
        </p:spPr>
      </p:pic>
      <p:sp>
        <p:nvSpPr>
          <p:cNvPr id="11" name="TextBox 10">
            <a:extLst>
              <a:ext uri="{FF2B5EF4-FFF2-40B4-BE49-F238E27FC236}">
                <a16:creationId xmlns:a16="http://schemas.microsoft.com/office/drawing/2014/main" id="{F80F9179-42E7-3A40-DB36-E156E1D617B7}"/>
              </a:ext>
            </a:extLst>
          </p:cNvPr>
          <p:cNvSpPr txBox="1"/>
          <p:nvPr/>
        </p:nvSpPr>
        <p:spPr>
          <a:xfrm>
            <a:off x="4172501" y="3429000"/>
            <a:ext cx="3704074" cy="2062103"/>
          </a:xfrm>
          <a:prstGeom prst="rect">
            <a:avLst/>
          </a:prstGeom>
          <a:solidFill>
            <a:schemeClr val="bg1"/>
          </a:solidFill>
        </p:spPr>
        <p:txBody>
          <a:bodyPr wrap="square">
            <a:spAutoFit/>
          </a:bodyPr>
          <a:lstStyle/>
          <a:p>
            <a:pPr marL="0" marR="0" lvl="0" indent="0" rtl="0">
              <a:spcBef>
                <a:spcPts val="0"/>
              </a:spcBef>
              <a:spcAft>
                <a:spcPts val="0"/>
              </a:spcAft>
              <a:buNone/>
            </a:pPr>
            <a:r>
              <a:rPr lang="en-US" sz="1600" b="1" dirty="0">
                <a:solidFill>
                  <a:schemeClr val="tx1"/>
                </a:solidFill>
                <a:latin typeface="Calibri"/>
                <a:ea typeface="Calibri"/>
                <a:cs typeface="Calibri"/>
                <a:sym typeface="Calibri"/>
              </a:rPr>
              <a:t>A million dollars worth of game for $999. </a:t>
            </a:r>
            <a:r>
              <a:rPr lang="en-US" sz="1600" dirty="0">
                <a:solidFill>
                  <a:schemeClr val="tx1"/>
                </a:solidFill>
                <a:latin typeface="Calibri"/>
                <a:ea typeface="Calibri"/>
                <a:cs typeface="Calibri"/>
                <a:sym typeface="Calibri"/>
              </a:rPr>
              <a:t>Much respect and I look forward to completing this challenge with you. </a:t>
            </a:r>
          </a:p>
          <a:p>
            <a:pPr marL="0" marR="0" lvl="0" indent="0" rtl="0">
              <a:spcBef>
                <a:spcPts val="0"/>
              </a:spcBef>
              <a:spcAft>
                <a:spcPts val="0"/>
              </a:spcAft>
              <a:buNone/>
            </a:pPr>
            <a:endParaRPr lang="en-US" sz="1600" dirty="0">
              <a:solidFill>
                <a:schemeClr val="tx1"/>
              </a:solidFill>
              <a:latin typeface="Calibri"/>
              <a:cs typeface="Calibri"/>
              <a:sym typeface="Calibri"/>
            </a:endParaRPr>
          </a:p>
          <a:p>
            <a:pPr marL="0" marR="0" lvl="0" indent="0" rtl="0">
              <a:spcBef>
                <a:spcPts val="0"/>
              </a:spcBef>
              <a:spcAft>
                <a:spcPts val="0"/>
              </a:spcAft>
              <a:buNone/>
            </a:pPr>
            <a:r>
              <a:rPr lang="en-US" sz="1600" dirty="0">
                <a:solidFill>
                  <a:schemeClr val="tx1"/>
                </a:solidFill>
                <a:latin typeface="Calibri"/>
                <a:cs typeface="Calibri"/>
                <a:sym typeface="Calibri"/>
              </a:rPr>
              <a:t>~</a:t>
            </a:r>
            <a:r>
              <a:rPr lang="en-US" sz="1600" dirty="0" err="1">
                <a:solidFill>
                  <a:schemeClr val="tx1"/>
                </a:solidFill>
                <a:latin typeface="Calibri"/>
                <a:cs typeface="Calibri"/>
                <a:sym typeface="Calibri"/>
              </a:rPr>
              <a:t>Rohn</a:t>
            </a:r>
            <a:endParaRPr lang="en-US" sz="1600" dirty="0">
              <a:solidFill>
                <a:schemeClr val="tx1"/>
              </a:solidFill>
              <a:latin typeface="Calibri"/>
              <a:cs typeface="Calibri"/>
              <a:sym typeface="Calibri"/>
            </a:endParaRPr>
          </a:p>
          <a:p>
            <a:pPr marL="0" marR="0" lvl="0" indent="0" rtl="0">
              <a:spcBef>
                <a:spcPts val="0"/>
              </a:spcBef>
              <a:spcAft>
                <a:spcPts val="0"/>
              </a:spcAft>
              <a:buNone/>
            </a:pPr>
            <a:endParaRPr lang="en-US" sz="1600" dirty="0">
              <a:solidFill>
                <a:schemeClr val="tx1"/>
              </a:solidFill>
              <a:latin typeface="Calibri"/>
              <a:cs typeface="Calibri"/>
              <a:sym typeface="Calibri"/>
            </a:endParaRPr>
          </a:p>
          <a:p>
            <a:pPr marL="0" marR="0" lvl="0" indent="0" rtl="0">
              <a:spcBef>
                <a:spcPts val="0"/>
              </a:spcBef>
              <a:spcAft>
                <a:spcPts val="0"/>
              </a:spcAft>
              <a:buNone/>
            </a:pPr>
            <a:endParaRPr lang="en-US" sz="1600" dirty="0">
              <a:solidFill>
                <a:schemeClr val="tx1"/>
              </a:solidFill>
              <a:latin typeface="Calibri"/>
              <a:cs typeface="Calibri"/>
              <a:sym typeface="Calibri"/>
            </a:endParaRPr>
          </a:p>
          <a:p>
            <a:pPr marL="0" marR="0" lvl="0" indent="0" rtl="0">
              <a:spcBef>
                <a:spcPts val="0"/>
              </a:spcBef>
              <a:spcAft>
                <a:spcPts val="0"/>
              </a:spcAft>
              <a:buNone/>
            </a:pPr>
            <a:endParaRPr lang="en-US" sz="1600" dirty="0">
              <a:solidFill>
                <a:schemeClr val="tx1"/>
              </a:solidFill>
            </a:endParaRPr>
          </a:p>
        </p:txBody>
      </p:sp>
      <p:sp>
        <p:nvSpPr>
          <p:cNvPr id="12" name="TextBox 11">
            <a:extLst>
              <a:ext uri="{FF2B5EF4-FFF2-40B4-BE49-F238E27FC236}">
                <a16:creationId xmlns:a16="http://schemas.microsoft.com/office/drawing/2014/main" id="{F4C4AA67-726D-D6EF-BCBE-788F94C73D35}"/>
              </a:ext>
            </a:extLst>
          </p:cNvPr>
          <p:cNvSpPr txBox="1"/>
          <p:nvPr/>
        </p:nvSpPr>
        <p:spPr>
          <a:xfrm>
            <a:off x="8019499" y="3348689"/>
            <a:ext cx="3704074" cy="2800767"/>
          </a:xfrm>
          <a:prstGeom prst="rect">
            <a:avLst/>
          </a:prstGeom>
          <a:solidFill>
            <a:schemeClr val="bg1"/>
          </a:solidFill>
        </p:spPr>
        <p:txBody>
          <a:bodyPr wrap="square">
            <a:spAutoFit/>
          </a:bodyPr>
          <a:lstStyle/>
          <a:p>
            <a:pPr marL="0" marR="0" lvl="0" indent="0" rtl="0">
              <a:spcBef>
                <a:spcPts val="0"/>
              </a:spcBef>
              <a:spcAft>
                <a:spcPts val="0"/>
              </a:spcAft>
              <a:buNone/>
            </a:pPr>
            <a:r>
              <a:rPr lang="en-US" sz="1600" dirty="0">
                <a:solidFill>
                  <a:schemeClr val="tx1"/>
                </a:solidFill>
                <a:latin typeface="Calibri"/>
                <a:ea typeface="Calibri"/>
                <a:cs typeface="Calibri"/>
                <a:sym typeface="Calibri"/>
              </a:rPr>
              <a:t>Since joining the Challenge, I've learned to utilize tools that have played a pivotal role in landing contracts with organizations and private clients. </a:t>
            </a:r>
            <a:r>
              <a:rPr lang="en-US" sz="1600" b="1" dirty="0">
                <a:solidFill>
                  <a:schemeClr val="tx1"/>
                </a:solidFill>
                <a:latin typeface="Calibri"/>
                <a:ea typeface="Calibri"/>
                <a:cs typeface="Calibri"/>
                <a:sym typeface="Calibri"/>
              </a:rPr>
              <a:t>I've learned how to maintain momentum and not get "stuck" when trying to build my business. </a:t>
            </a:r>
            <a:r>
              <a:rPr lang="en-US" sz="1600" dirty="0">
                <a:solidFill>
                  <a:schemeClr val="tx1"/>
                </a:solidFill>
                <a:latin typeface="Calibri"/>
                <a:ea typeface="Calibri"/>
                <a:cs typeface="Calibri"/>
                <a:sym typeface="Calibri"/>
              </a:rPr>
              <a:t>I'm thankful for the invaluable tools that TJ has provided. I've gained a mentor and a friend.</a:t>
            </a:r>
          </a:p>
          <a:p>
            <a:pPr marL="0" marR="0" lvl="0" indent="0" rtl="0">
              <a:spcBef>
                <a:spcPts val="0"/>
              </a:spcBef>
              <a:spcAft>
                <a:spcPts val="0"/>
              </a:spcAft>
              <a:buNone/>
            </a:pPr>
            <a:endParaRPr lang="en-US" sz="1600" dirty="0">
              <a:solidFill>
                <a:schemeClr val="tx1"/>
              </a:solidFill>
              <a:latin typeface="Calibri"/>
              <a:cs typeface="Calibri"/>
              <a:sym typeface="Calibri"/>
            </a:endParaRPr>
          </a:p>
          <a:p>
            <a:pPr marL="0" marR="0" lvl="0" indent="0" rtl="0">
              <a:spcBef>
                <a:spcPts val="0"/>
              </a:spcBef>
              <a:spcAft>
                <a:spcPts val="0"/>
              </a:spcAft>
              <a:buNone/>
            </a:pPr>
            <a:r>
              <a:rPr lang="en-US" sz="1600" dirty="0">
                <a:solidFill>
                  <a:schemeClr val="tx1"/>
                </a:solidFill>
                <a:latin typeface="Calibri"/>
                <a:cs typeface="Calibri"/>
                <a:sym typeface="Calibri"/>
              </a:rPr>
              <a:t>~Shawn</a:t>
            </a:r>
            <a:endParaRPr lang="en-US" sz="1600" dirty="0">
              <a:solidFill>
                <a:schemeClr val="tx1"/>
              </a:solidFill>
            </a:endParaRPr>
          </a:p>
        </p:txBody>
      </p:sp>
    </p:spTree>
    <p:extLst>
      <p:ext uri="{BB962C8B-B14F-4D97-AF65-F5344CB8AC3E}">
        <p14:creationId xmlns:p14="http://schemas.microsoft.com/office/powerpoint/2010/main" val="23301982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79"/>
        <p:cNvGrpSpPr/>
        <p:nvPr/>
      </p:nvGrpSpPr>
      <p:grpSpPr>
        <a:xfrm>
          <a:off x="0" y="0"/>
          <a:ext cx="0" cy="0"/>
          <a:chOff x="0" y="0"/>
          <a:chExt cx="0" cy="0"/>
        </a:xfrm>
      </p:grpSpPr>
      <p:pic>
        <p:nvPicPr>
          <p:cNvPr id="3" name="Picture 2">
            <a:extLst>
              <a:ext uri="{FF2B5EF4-FFF2-40B4-BE49-F238E27FC236}">
                <a16:creationId xmlns:a16="http://schemas.microsoft.com/office/drawing/2014/main" id="{E2281175-4758-D62F-1EAB-0AC1EEAAA360}"/>
              </a:ext>
            </a:extLst>
          </p:cNvPr>
          <p:cNvPicPr>
            <a:picLocks noChangeAspect="1"/>
          </p:cNvPicPr>
          <p:nvPr/>
        </p:nvPicPr>
        <p:blipFill>
          <a:blip r:embed="rId3"/>
          <a:stretch>
            <a:fillRect/>
          </a:stretch>
        </p:blipFill>
        <p:spPr>
          <a:xfrm>
            <a:off x="298633" y="2538724"/>
            <a:ext cx="4089466" cy="3148424"/>
          </a:xfrm>
          <a:prstGeom prst="rect">
            <a:avLst/>
          </a:prstGeom>
        </p:spPr>
      </p:pic>
      <p:sp>
        <p:nvSpPr>
          <p:cNvPr id="8" name="TextBox 7">
            <a:extLst>
              <a:ext uri="{FF2B5EF4-FFF2-40B4-BE49-F238E27FC236}">
                <a16:creationId xmlns:a16="http://schemas.microsoft.com/office/drawing/2014/main" id="{B269A34D-05F4-D18A-F485-F6E10B6D0981}"/>
              </a:ext>
            </a:extLst>
          </p:cNvPr>
          <p:cNvSpPr txBox="1"/>
          <p:nvPr/>
        </p:nvSpPr>
        <p:spPr>
          <a:xfrm>
            <a:off x="275732" y="3429000"/>
            <a:ext cx="3704074" cy="2062103"/>
          </a:xfrm>
          <a:prstGeom prst="rect">
            <a:avLst/>
          </a:prstGeom>
          <a:solidFill>
            <a:schemeClr val="bg1"/>
          </a:solidFill>
        </p:spPr>
        <p:txBody>
          <a:bodyPr wrap="square">
            <a:spAutoFit/>
          </a:bodyPr>
          <a:lstStyle/>
          <a:p>
            <a:pPr marL="0" marR="0" lvl="0" indent="0" rtl="0">
              <a:spcBef>
                <a:spcPts val="0"/>
              </a:spcBef>
              <a:spcAft>
                <a:spcPts val="0"/>
              </a:spcAft>
              <a:buNone/>
            </a:pPr>
            <a:r>
              <a:rPr lang="en-US" sz="1600" b="1" dirty="0">
                <a:solidFill>
                  <a:schemeClr val="tx1"/>
                </a:solidFill>
                <a:latin typeface="Calibri"/>
                <a:ea typeface="Calibri"/>
                <a:cs typeface="Calibri"/>
                <a:sym typeface="Calibri"/>
              </a:rPr>
              <a:t>Todd helped me nearly double my business revenue in one year. </a:t>
            </a:r>
            <a:r>
              <a:rPr lang="en-US" sz="1600" dirty="0">
                <a:solidFill>
                  <a:schemeClr val="tx1"/>
                </a:solidFill>
                <a:latin typeface="Calibri"/>
                <a:ea typeface="Calibri"/>
                <a:cs typeface="Calibri"/>
                <a:sym typeface="Calibri"/>
              </a:rPr>
              <a:t>I follow all of his advice and it's helped to reshape the way I do and grow my business. I look forward to seeing the next level his advice will take me.</a:t>
            </a:r>
          </a:p>
          <a:p>
            <a:pPr marL="0" marR="0" lvl="0" indent="0" rtl="0">
              <a:spcBef>
                <a:spcPts val="0"/>
              </a:spcBef>
              <a:spcAft>
                <a:spcPts val="0"/>
              </a:spcAft>
              <a:buNone/>
            </a:pPr>
            <a:endParaRPr lang="en-US" sz="1600" dirty="0">
              <a:solidFill>
                <a:schemeClr val="tx1"/>
              </a:solidFill>
              <a:latin typeface="Calibri"/>
              <a:cs typeface="Calibri"/>
              <a:sym typeface="Calibri"/>
            </a:endParaRPr>
          </a:p>
          <a:p>
            <a:pPr marL="0" marR="0" lvl="0" indent="0" rtl="0">
              <a:spcBef>
                <a:spcPts val="0"/>
              </a:spcBef>
              <a:spcAft>
                <a:spcPts val="0"/>
              </a:spcAft>
              <a:buNone/>
            </a:pPr>
            <a:r>
              <a:rPr lang="en-US" sz="1600" dirty="0">
                <a:solidFill>
                  <a:schemeClr val="tx1"/>
                </a:solidFill>
                <a:latin typeface="Calibri"/>
                <a:cs typeface="Calibri"/>
                <a:sym typeface="Calibri"/>
              </a:rPr>
              <a:t>~Nigel</a:t>
            </a:r>
            <a:endParaRPr lang="en-US" sz="1600" dirty="0">
              <a:solidFill>
                <a:schemeClr val="tx1"/>
              </a:solidFill>
            </a:endParaRPr>
          </a:p>
        </p:txBody>
      </p:sp>
      <p:sp>
        <p:nvSpPr>
          <p:cNvPr id="19" name="TextBox 18">
            <a:extLst>
              <a:ext uri="{FF2B5EF4-FFF2-40B4-BE49-F238E27FC236}">
                <a16:creationId xmlns:a16="http://schemas.microsoft.com/office/drawing/2014/main" id="{42A19B39-A73C-FEE0-30E6-F67AAA84AACD}"/>
              </a:ext>
            </a:extLst>
          </p:cNvPr>
          <p:cNvSpPr txBox="1"/>
          <p:nvPr/>
        </p:nvSpPr>
        <p:spPr>
          <a:xfrm>
            <a:off x="1597688" y="1132564"/>
            <a:ext cx="8519832" cy="1077218"/>
          </a:xfrm>
          <a:prstGeom prst="rect">
            <a:avLst/>
          </a:prstGeom>
          <a:noFill/>
        </p:spPr>
        <p:txBody>
          <a:bodyPr wrap="square">
            <a:spAutoFit/>
          </a:bodyPr>
          <a:lstStyle/>
          <a:p>
            <a:pPr marL="0" marR="0" lvl="0" indent="0" algn="ctr" rtl="0">
              <a:spcBef>
                <a:spcPts val="0"/>
              </a:spcBef>
              <a:spcAft>
                <a:spcPts val="0"/>
              </a:spcAft>
              <a:buNone/>
            </a:pPr>
            <a:r>
              <a:rPr lang="en-US" sz="3200" b="1" dirty="0">
                <a:solidFill>
                  <a:schemeClr val="tx1"/>
                </a:solidFill>
                <a:latin typeface="Calibri"/>
                <a:cs typeface="Calibri"/>
                <a:sym typeface="Calibri"/>
              </a:rPr>
              <a:t>THEY TOOK THE LEAP - SEE WHAT’S POSSIBLE WHEN YOU TAKE ACTION</a:t>
            </a:r>
            <a:endParaRPr lang="en-US" sz="3200" b="1" dirty="0">
              <a:solidFill>
                <a:schemeClr val="tx1"/>
              </a:solidFill>
            </a:endParaRPr>
          </a:p>
        </p:txBody>
      </p:sp>
      <p:pic>
        <p:nvPicPr>
          <p:cNvPr id="5" name="Picture 4">
            <a:extLst>
              <a:ext uri="{FF2B5EF4-FFF2-40B4-BE49-F238E27FC236}">
                <a16:creationId xmlns:a16="http://schemas.microsoft.com/office/drawing/2014/main" id="{9101EB4D-9A23-24F3-2A4E-6FFDB8A182D9}"/>
              </a:ext>
            </a:extLst>
          </p:cNvPr>
          <p:cNvPicPr>
            <a:picLocks noChangeAspect="1"/>
          </p:cNvPicPr>
          <p:nvPr/>
        </p:nvPicPr>
        <p:blipFill>
          <a:blip r:embed="rId3"/>
          <a:stretch>
            <a:fillRect/>
          </a:stretch>
        </p:blipFill>
        <p:spPr>
          <a:xfrm>
            <a:off x="7826803" y="2538724"/>
            <a:ext cx="4089466" cy="3148424"/>
          </a:xfrm>
          <a:prstGeom prst="rect">
            <a:avLst/>
          </a:prstGeom>
        </p:spPr>
      </p:pic>
      <p:pic>
        <p:nvPicPr>
          <p:cNvPr id="9" name="Picture 8">
            <a:extLst>
              <a:ext uri="{FF2B5EF4-FFF2-40B4-BE49-F238E27FC236}">
                <a16:creationId xmlns:a16="http://schemas.microsoft.com/office/drawing/2014/main" id="{1259F124-326D-ABF2-B1A9-E3E3622CB144}"/>
              </a:ext>
            </a:extLst>
          </p:cNvPr>
          <p:cNvPicPr>
            <a:picLocks noChangeAspect="1"/>
          </p:cNvPicPr>
          <p:nvPr/>
        </p:nvPicPr>
        <p:blipFill>
          <a:blip r:embed="rId3"/>
          <a:stretch>
            <a:fillRect/>
          </a:stretch>
        </p:blipFill>
        <p:spPr>
          <a:xfrm>
            <a:off x="3979805" y="2577012"/>
            <a:ext cx="4089466" cy="3148424"/>
          </a:xfrm>
          <a:prstGeom prst="rect">
            <a:avLst/>
          </a:prstGeom>
        </p:spPr>
      </p:pic>
      <p:sp>
        <p:nvSpPr>
          <p:cNvPr id="11" name="TextBox 10">
            <a:extLst>
              <a:ext uri="{FF2B5EF4-FFF2-40B4-BE49-F238E27FC236}">
                <a16:creationId xmlns:a16="http://schemas.microsoft.com/office/drawing/2014/main" id="{F80F9179-42E7-3A40-DB36-E156E1D617B7}"/>
              </a:ext>
            </a:extLst>
          </p:cNvPr>
          <p:cNvSpPr txBox="1"/>
          <p:nvPr/>
        </p:nvSpPr>
        <p:spPr>
          <a:xfrm>
            <a:off x="4172501" y="3429000"/>
            <a:ext cx="3704074" cy="2800767"/>
          </a:xfrm>
          <a:prstGeom prst="rect">
            <a:avLst/>
          </a:prstGeom>
          <a:solidFill>
            <a:schemeClr val="bg1"/>
          </a:solidFill>
        </p:spPr>
        <p:txBody>
          <a:bodyPr wrap="square">
            <a:spAutoFit/>
          </a:bodyPr>
          <a:lstStyle/>
          <a:p>
            <a:pPr marL="0" marR="0" lvl="0" indent="0" rtl="0">
              <a:spcBef>
                <a:spcPts val="0"/>
              </a:spcBef>
              <a:spcAft>
                <a:spcPts val="0"/>
              </a:spcAft>
              <a:buNone/>
            </a:pPr>
            <a:r>
              <a:rPr lang="en-US" sz="1600" dirty="0">
                <a:solidFill>
                  <a:schemeClr val="tx1"/>
                </a:solidFill>
                <a:latin typeface="Calibri"/>
                <a:ea typeface="Calibri"/>
                <a:cs typeface="Calibri"/>
                <a:sym typeface="Calibri"/>
              </a:rPr>
              <a:t>TJ, thank you for creating this amazing program! It truly helped me to cut away the areas in my life that are not producing the money I desire and to prune, cultivate, and focus on the one area that will make me lots of </a:t>
            </a:r>
            <a:r>
              <a:rPr lang="en-US" sz="1600" dirty="0" err="1">
                <a:solidFill>
                  <a:schemeClr val="tx1"/>
                </a:solidFill>
                <a:latin typeface="Calibri"/>
                <a:ea typeface="Calibri"/>
                <a:cs typeface="Calibri"/>
                <a:sym typeface="Calibri"/>
              </a:rPr>
              <a:t>freakin</a:t>
            </a:r>
            <a:r>
              <a:rPr lang="en-US" sz="1600" dirty="0">
                <a:solidFill>
                  <a:schemeClr val="tx1"/>
                </a:solidFill>
                <a:latin typeface="Calibri"/>
                <a:ea typeface="Calibri"/>
                <a:cs typeface="Calibri"/>
                <a:sym typeface="Calibri"/>
              </a:rPr>
              <a:t> money. </a:t>
            </a:r>
            <a:r>
              <a:rPr lang="en-US" sz="1600" b="1" dirty="0">
                <a:solidFill>
                  <a:schemeClr val="tx1"/>
                </a:solidFill>
                <a:latin typeface="Calibri"/>
                <a:ea typeface="Calibri"/>
                <a:cs typeface="Calibri"/>
                <a:sym typeface="Calibri"/>
              </a:rPr>
              <a:t>The value I got for the price is beyond comprehension.</a:t>
            </a:r>
          </a:p>
          <a:p>
            <a:pPr marL="0" marR="0" lvl="0" indent="0" rtl="0">
              <a:spcBef>
                <a:spcPts val="0"/>
              </a:spcBef>
              <a:spcAft>
                <a:spcPts val="0"/>
              </a:spcAft>
              <a:buNone/>
            </a:pPr>
            <a:endParaRPr lang="en-US" sz="1600" dirty="0">
              <a:solidFill>
                <a:schemeClr val="tx1"/>
              </a:solidFill>
              <a:latin typeface="Calibri"/>
              <a:cs typeface="Calibri"/>
              <a:sym typeface="Calibri"/>
            </a:endParaRPr>
          </a:p>
          <a:p>
            <a:pPr marL="0" marR="0" lvl="0" indent="0" rtl="0">
              <a:spcBef>
                <a:spcPts val="0"/>
              </a:spcBef>
              <a:spcAft>
                <a:spcPts val="0"/>
              </a:spcAft>
              <a:buNone/>
            </a:pPr>
            <a:r>
              <a:rPr lang="en-US" sz="1600" dirty="0">
                <a:solidFill>
                  <a:schemeClr val="tx1"/>
                </a:solidFill>
                <a:latin typeface="Calibri"/>
                <a:cs typeface="Calibri"/>
                <a:sym typeface="Calibri"/>
              </a:rPr>
              <a:t>~AB</a:t>
            </a:r>
          </a:p>
          <a:p>
            <a:pPr marL="0" marR="0" lvl="0" indent="0" rtl="0">
              <a:spcBef>
                <a:spcPts val="0"/>
              </a:spcBef>
              <a:spcAft>
                <a:spcPts val="0"/>
              </a:spcAft>
              <a:buNone/>
            </a:pPr>
            <a:endParaRPr lang="en-US" sz="1600" dirty="0">
              <a:solidFill>
                <a:schemeClr val="tx1"/>
              </a:solidFill>
              <a:latin typeface="Calibri"/>
              <a:cs typeface="Calibri"/>
              <a:sym typeface="Calibri"/>
            </a:endParaRPr>
          </a:p>
          <a:p>
            <a:pPr marL="0" marR="0" lvl="0" indent="0" rtl="0">
              <a:spcBef>
                <a:spcPts val="0"/>
              </a:spcBef>
              <a:spcAft>
                <a:spcPts val="0"/>
              </a:spcAft>
              <a:buNone/>
            </a:pPr>
            <a:endParaRPr lang="en-US" sz="1600" dirty="0">
              <a:solidFill>
                <a:schemeClr val="tx1"/>
              </a:solidFill>
            </a:endParaRPr>
          </a:p>
        </p:txBody>
      </p:sp>
      <p:sp>
        <p:nvSpPr>
          <p:cNvPr id="12" name="TextBox 11">
            <a:extLst>
              <a:ext uri="{FF2B5EF4-FFF2-40B4-BE49-F238E27FC236}">
                <a16:creationId xmlns:a16="http://schemas.microsoft.com/office/drawing/2014/main" id="{F4C4AA67-726D-D6EF-BCBE-788F94C73D35}"/>
              </a:ext>
            </a:extLst>
          </p:cNvPr>
          <p:cNvSpPr txBox="1"/>
          <p:nvPr/>
        </p:nvSpPr>
        <p:spPr>
          <a:xfrm>
            <a:off x="8019499" y="3348689"/>
            <a:ext cx="3704074" cy="2554545"/>
          </a:xfrm>
          <a:prstGeom prst="rect">
            <a:avLst/>
          </a:prstGeom>
          <a:solidFill>
            <a:schemeClr val="bg1"/>
          </a:solidFill>
        </p:spPr>
        <p:txBody>
          <a:bodyPr wrap="square">
            <a:spAutoFit/>
          </a:bodyPr>
          <a:lstStyle/>
          <a:p>
            <a:pPr marL="0" marR="0" lvl="0" indent="0" rtl="0">
              <a:spcBef>
                <a:spcPts val="0"/>
              </a:spcBef>
              <a:spcAft>
                <a:spcPts val="0"/>
              </a:spcAft>
              <a:buNone/>
            </a:pPr>
            <a:r>
              <a:rPr lang="en-US" sz="1600" dirty="0">
                <a:solidFill>
                  <a:schemeClr val="tx1"/>
                </a:solidFill>
                <a:latin typeface="Calibri"/>
                <a:ea typeface="Calibri"/>
                <a:cs typeface="Calibri"/>
                <a:sym typeface="Calibri"/>
              </a:rPr>
              <a:t>I had no idea what I was getting myself into when I started the program. </a:t>
            </a:r>
            <a:r>
              <a:rPr lang="en-US" sz="1600" b="1" dirty="0">
                <a:solidFill>
                  <a:schemeClr val="tx1"/>
                </a:solidFill>
                <a:latin typeface="Calibri"/>
                <a:ea typeface="Calibri"/>
                <a:cs typeface="Calibri"/>
                <a:sym typeface="Calibri"/>
              </a:rPr>
              <a:t>From Day 1, I started to realize how powerful this program was </a:t>
            </a:r>
            <a:r>
              <a:rPr lang="en-US" sz="1600" b="1" dirty="0" err="1">
                <a:solidFill>
                  <a:schemeClr val="tx1"/>
                </a:solidFill>
                <a:latin typeface="Calibri"/>
                <a:ea typeface="Calibri"/>
                <a:cs typeface="Calibri"/>
                <a:sym typeface="Calibri"/>
              </a:rPr>
              <a:t>gonna</a:t>
            </a:r>
            <a:r>
              <a:rPr lang="en-US" sz="1600" b="1" dirty="0">
                <a:solidFill>
                  <a:schemeClr val="tx1"/>
                </a:solidFill>
                <a:latin typeface="Calibri"/>
                <a:ea typeface="Calibri"/>
                <a:cs typeface="Calibri"/>
                <a:sym typeface="Calibri"/>
              </a:rPr>
              <a:t> be. </a:t>
            </a:r>
            <a:r>
              <a:rPr lang="en-US" sz="1600" dirty="0">
                <a:solidFill>
                  <a:schemeClr val="tx1"/>
                </a:solidFill>
                <a:latin typeface="Calibri"/>
                <a:ea typeface="Calibri"/>
                <a:cs typeface="Calibri"/>
                <a:sym typeface="Calibri"/>
              </a:rPr>
              <a:t>I figured out exactly where I wanted to be and had the tools to get there!  </a:t>
            </a:r>
            <a:r>
              <a:rPr lang="en-US" sz="1600" b="1" dirty="0">
                <a:solidFill>
                  <a:schemeClr val="tx1"/>
                </a:solidFill>
                <a:latin typeface="Calibri"/>
                <a:ea typeface="Calibri"/>
                <a:cs typeface="Calibri"/>
                <a:sym typeface="Calibri"/>
              </a:rPr>
              <a:t>The best part was the live zoom calls where I got to speak to TJ and JJ directly, that was amazing!</a:t>
            </a:r>
          </a:p>
          <a:p>
            <a:pPr marL="0" marR="0" lvl="0" indent="0" rtl="0">
              <a:spcBef>
                <a:spcPts val="0"/>
              </a:spcBef>
              <a:spcAft>
                <a:spcPts val="0"/>
              </a:spcAft>
              <a:buNone/>
            </a:pPr>
            <a:endParaRPr lang="en-US" sz="1600" dirty="0">
              <a:solidFill>
                <a:schemeClr val="tx1"/>
              </a:solidFill>
              <a:latin typeface="Calibri"/>
              <a:ea typeface="Calibri"/>
              <a:cs typeface="Calibri"/>
              <a:sym typeface="Calibri"/>
            </a:endParaRPr>
          </a:p>
          <a:p>
            <a:pPr marL="0" marR="0" lvl="0" indent="0" rtl="0">
              <a:spcBef>
                <a:spcPts val="0"/>
              </a:spcBef>
              <a:spcAft>
                <a:spcPts val="0"/>
              </a:spcAft>
              <a:buNone/>
            </a:pPr>
            <a:r>
              <a:rPr lang="en-US" sz="1600" dirty="0">
                <a:solidFill>
                  <a:schemeClr val="tx1"/>
                </a:solidFill>
                <a:latin typeface="Calibri"/>
                <a:ea typeface="Calibri"/>
                <a:cs typeface="Calibri"/>
                <a:sym typeface="Calibri"/>
              </a:rPr>
              <a:t>~Mahamat</a:t>
            </a:r>
          </a:p>
        </p:txBody>
      </p:sp>
    </p:spTree>
    <p:extLst>
      <p:ext uri="{BB962C8B-B14F-4D97-AF65-F5344CB8AC3E}">
        <p14:creationId xmlns:p14="http://schemas.microsoft.com/office/powerpoint/2010/main" val="3832722552"/>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1907</TotalTime>
  <Words>1175</Words>
  <Application>Microsoft Macintosh PowerPoint</Application>
  <PresentationFormat>Widescreen</PresentationFormat>
  <Paragraphs>62</Paragraphs>
  <Slides>6</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Jennifer JJ Smith</dc:creator>
  <cp:lastModifiedBy>Jennifer Smith</cp:lastModifiedBy>
  <cp:revision>49</cp:revision>
  <dcterms:created xsi:type="dcterms:W3CDTF">2022-12-11T15:59:29Z</dcterms:created>
  <dcterms:modified xsi:type="dcterms:W3CDTF">2025-01-17T18:32:56Z</dcterms:modified>
</cp:coreProperties>
</file>