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notesSlides/notesSlide1.xml" ContentType="application/vnd.openxmlformats-officedocument.presentationml.notesSlide+xml"/>
  <Override PartName="/ppt/theme/themeOverride6.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0" r:id="rId5"/>
  </p:sldMasterIdLst>
  <p:notesMasterIdLst>
    <p:notesMasterId r:id="rId41"/>
  </p:notesMasterIdLst>
  <p:sldIdLst>
    <p:sldId id="465" r:id="rId6"/>
    <p:sldId id="466" r:id="rId7"/>
    <p:sldId id="256" r:id="rId8"/>
    <p:sldId id="468" r:id="rId9"/>
    <p:sldId id="436" r:id="rId10"/>
    <p:sldId id="437" r:id="rId11"/>
    <p:sldId id="404" r:id="rId12"/>
    <p:sldId id="405" r:id="rId13"/>
    <p:sldId id="407" r:id="rId14"/>
    <p:sldId id="453" r:id="rId15"/>
    <p:sldId id="464" r:id="rId16"/>
    <p:sldId id="444" r:id="rId17"/>
    <p:sldId id="445" r:id="rId18"/>
    <p:sldId id="446" r:id="rId19"/>
    <p:sldId id="454" r:id="rId20"/>
    <p:sldId id="455" r:id="rId21"/>
    <p:sldId id="451" r:id="rId22"/>
    <p:sldId id="452" r:id="rId23"/>
    <p:sldId id="457" r:id="rId24"/>
    <p:sldId id="447" r:id="rId25"/>
    <p:sldId id="433" r:id="rId26"/>
    <p:sldId id="426" r:id="rId27"/>
    <p:sldId id="462" r:id="rId28"/>
    <p:sldId id="460" r:id="rId29"/>
    <p:sldId id="461" r:id="rId30"/>
    <p:sldId id="418" r:id="rId31"/>
    <p:sldId id="417" r:id="rId32"/>
    <p:sldId id="431" r:id="rId33"/>
    <p:sldId id="434" r:id="rId34"/>
    <p:sldId id="412" r:id="rId35"/>
    <p:sldId id="456" r:id="rId36"/>
    <p:sldId id="408" r:id="rId37"/>
    <p:sldId id="427" r:id="rId38"/>
    <p:sldId id="443" r:id="rId39"/>
    <p:sldId id="429"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008A1B-7438-377D-4259-60F67E22A416}" name="Szymon Stawiarz" initials="SS" userId="S::szymon.stawiarz@salloytech.com::32cde719-6fed-42f2-abbf-47da776ffdc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B8B8C"/>
    <a:srgbClr val="36559D"/>
    <a:srgbClr val="908981"/>
    <a:srgbClr val="282825"/>
    <a:srgbClr val="1215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03997D-CC5C-4AD3-8AFC-191A5F1C0844}" v="23" dt="2024-11-25T08:01:10.4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08" autoAdjust="0"/>
    <p:restoredTop sz="94660"/>
  </p:normalViewPr>
  <p:slideViewPr>
    <p:cSldViewPr snapToGrid="0">
      <p:cViewPr varScale="1">
        <p:scale>
          <a:sx n="75" d="100"/>
          <a:sy n="75" d="100"/>
        </p:scale>
        <p:origin x="77"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iusz Oleba" userId="8528e35c-f76d-4674-9352-a4bcf60275a6" providerId="ADAL" clId="{179DE177-FE85-44D1-B881-E358010403AA}"/>
    <pc:docChg chg="undo custSel modSld">
      <pc:chgData name="Dariusz Oleba" userId="8528e35c-f76d-4674-9352-a4bcf60275a6" providerId="ADAL" clId="{179DE177-FE85-44D1-B881-E358010403AA}" dt="2024-09-29T07:34:59.788" v="1" actId="14734"/>
      <pc:docMkLst>
        <pc:docMk/>
      </pc:docMkLst>
      <pc:sldChg chg="modSp mod">
        <pc:chgData name="Dariusz Oleba" userId="8528e35c-f76d-4674-9352-a4bcf60275a6" providerId="ADAL" clId="{179DE177-FE85-44D1-B881-E358010403AA}" dt="2024-09-29T07:34:59.788" v="1" actId="14734"/>
        <pc:sldMkLst>
          <pc:docMk/>
          <pc:sldMk cId="1345564823" sldId="256"/>
        </pc:sldMkLst>
        <pc:graphicFrameChg chg="modGraphic">
          <ac:chgData name="Dariusz Oleba" userId="8528e35c-f76d-4674-9352-a4bcf60275a6" providerId="ADAL" clId="{179DE177-FE85-44D1-B881-E358010403AA}" dt="2024-09-29T07:34:59.788" v="1" actId="14734"/>
          <ac:graphicFrameMkLst>
            <pc:docMk/>
            <pc:sldMk cId="1345564823" sldId="256"/>
            <ac:graphicFrameMk id="14" creationId="{52FF59FE-E08A-4E3B-BC8A-0BA6911CF6E2}"/>
          </ac:graphicFrameMkLst>
        </pc:graphicFrameChg>
      </pc:sldChg>
    </pc:docChg>
  </pc:docChgLst>
  <pc:docChgLst>
    <pc:chgData name="Dariusz Oleba" userId="8528e35c-f76d-4674-9352-a4bcf60275a6" providerId="ADAL" clId="{34457D77-A89D-48E3-A57C-6E5369B27809}"/>
    <pc:docChg chg="modSld">
      <pc:chgData name="Dariusz Oleba" userId="8528e35c-f76d-4674-9352-a4bcf60275a6" providerId="ADAL" clId="{34457D77-A89D-48E3-A57C-6E5369B27809}" dt="2024-11-11T17:44:22.129" v="0" actId="1076"/>
      <pc:docMkLst>
        <pc:docMk/>
      </pc:docMkLst>
      <pc:sldChg chg="modSp mod">
        <pc:chgData name="Dariusz Oleba" userId="8528e35c-f76d-4674-9352-a4bcf60275a6" providerId="ADAL" clId="{34457D77-A89D-48E3-A57C-6E5369B27809}" dt="2024-11-11T17:44:22.129" v="0" actId="1076"/>
        <pc:sldMkLst>
          <pc:docMk/>
          <pc:sldMk cId="1761658444" sldId="407"/>
        </pc:sldMkLst>
        <pc:spChg chg="mod">
          <ac:chgData name="Dariusz Oleba" userId="8528e35c-f76d-4674-9352-a4bcf60275a6" providerId="ADAL" clId="{34457D77-A89D-48E3-A57C-6E5369B27809}" dt="2024-11-11T17:44:22.129" v="0" actId="1076"/>
          <ac:spMkLst>
            <pc:docMk/>
            <pc:sldMk cId="1761658444" sldId="407"/>
            <ac:spMk id="30" creationId="{65C94C71-1E0E-244C-8E1B-656691BCD9E6}"/>
          </ac:spMkLst>
        </pc:spChg>
      </pc:sldChg>
    </pc:docChg>
  </pc:docChgLst>
  <pc:docChgLst>
    <pc:chgData name="Agnieszka Krupa" userId="21b5982f-a71a-45d5-a28c-280a56d4f162" providerId="ADAL" clId="{8EBCDED0-2417-42F7-ABF4-8E1B8B1B4B34}"/>
    <pc:docChg chg="custSel modSld">
      <pc:chgData name="Agnieszka Krupa" userId="21b5982f-a71a-45d5-a28c-280a56d4f162" providerId="ADAL" clId="{8EBCDED0-2417-42F7-ABF4-8E1B8B1B4B34}" dt="2024-07-18T05:14:16.705" v="156" actId="12"/>
      <pc:docMkLst>
        <pc:docMk/>
      </pc:docMkLst>
      <pc:sldChg chg="addSp delSp modSp mod">
        <pc:chgData name="Agnieszka Krupa" userId="21b5982f-a71a-45d5-a28c-280a56d4f162" providerId="ADAL" clId="{8EBCDED0-2417-42F7-ABF4-8E1B8B1B4B34}" dt="2024-07-18T05:14:16.705" v="156" actId="12"/>
        <pc:sldMkLst>
          <pc:docMk/>
          <pc:sldMk cId="1374324113" sldId="453"/>
        </pc:sldMkLst>
        <pc:spChg chg="mod">
          <ac:chgData name="Agnieszka Krupa" userId="21b5982f-a71a-45d5-a28c-280a56d4f162" providerId="ADAL" clId="{8EBCDED0-2417-42F7-ABF4-8E1B8B1B4B34}" dt="2024-07-18T05:14:16.705" v="156" actId="12"/>
          <ac:spMkLst>
            <pc:docMk/>
            <pc:sldMk cId="1374324113" sldId="453"/>
            <ac:spMk id="2" creationId="{26BFD0FC-86C1-E957-2FFE-C3F2F2A093E6}"/>
          </ac:spMkLst>
        </pc:spChg>
        <pc:spChg chg="mod">
          <ac:chgData name="Agnieszka Krupa" userId="21b5982f-a71a-45d5-a28c-280a56d4f162" providerId="ADAL" clId="{8EBCDED0-2417-42F7-ABF4-8E1B8B1B4B34}" dt="2024-07-18T04:59:41.570" v="132" actId="1037"/>
          <ac:spMkLst>
            <pc:docMk/>
            <pc:sldMk cId="1374324113" sldId="453"/>
            <ac:spMk id="6" creationId="{C38E6C74-B573-D185-FB48-009B497F169A}"/>
          </ac:spMkLst>
        </pc:spChg>
        <pc:spChg chg="mod">
          <ac:chgData name="Agnieszka Krupa" userId="21b5982f-a71a-45d5-a28c-280a56d4f162" providerId="ADAL" clId="{8EBCDED0-2417-42F7-ABF4-8E1B8B1B4B34}" dt="2024-07-18T04:58:45.893" v="94" actId="1036"/>
          <ac:spMkLst>
            <pc:docMk/>
            <pc:sldMk cId="1374324113" sldId="453"/>
            <ac:spMk id="13" creationId="{8289A766-5285-932F-0DD3-70FC986C10C6}"/>
          </ac:spMkLst>
        </pc:spChg>
        <pc:spChg chg="del">
          <ac:chgData name="Agnieszka Krupa" userId="21b5982f-a71a-45d5-a28c-280a56d4f162" providerId="ADAL" clId="{8EBCDED0-2417-42F7-ABF4-8E1B8B1B4B34}" dt="2024-07-18T04:58:37.674" v="72" actId="478"/>
          <ac:spMkLst>
            <pc:docMk/>
            <pc:sldMk cId="1374324113" sldId="453"/>
            <ac:spMk id="15" creationId="{E47A5D7A-E364-119E-B4A4-77E2AE896EFF}"/>
          </ac:spMkLst>
        </pc:spChg>
        <pc:graphicFrameChg chg="mod">
          <ac:chgData name="Agnieszka Krupa" userId="21b5982f-a71a-45d5-a28c-280a56d4f162" providerId="ADAL" clId="{8EBCDED0-2417-42F7-ABF4-8E1B8B1B4B34}" dt="2024-07-18T04:59:41.570" v="132" actId="1037"/>
          <ac:graphicFrameMkLst>
            <pc:docMk/>
            <pc:sldMk cId="1374324113" sldId="453"/>
            <ac:graphicFrameMk id="4" creationId="{86BAD018-CB1C-FE0C-E7D7-500FBC016D07}"/>
          </ac:graphicFrameMkLst>
        </pc:graphicFrameChg>
        <pc:picChg chg="add del mod">
          <ac:chgData name="Agnieszka Krupa" userId="21b5982f-a71a-45d5-a28c-280a56d4f162" providerId="ADAL" clId="{8EBCDED0-2417-42F7-ABF4-8E1B8B1B4B34}" dt="2024-07-18T04:45:27.204" v="41" actId="478"/>
          <ac:picMkLst>
            <pc:docMk/>
            <pc:sldMk cId="1374324113" sldId="453"/>
            <ac:picMk id="5" creationId="{CE3D88EB-6792-C78E-911C-ADF412E0503A}"/>
          </ac:picMkLst>
        </pc:picChg>
        <pc:picChg chg="add del mod">
          <ac:chgData name="Agnieszka Krupa" userId="21b5982f-a71a-45d5-a28c-280a56d4f162" providerId="ADAL" clId="{8EBCDED0-2417-42F7-ABF4-8E1B8B1B4B34}" dt="2024-07-18T05:01:27.717" v="133" actId="478"/>
          <ac:picMkLst>
            <pc:docMk/>
            <pc:sldMk cId="1374324113" sldId="453"/>
            <ac:picMk id="9" creationId="{2BA8239F-5BB4-722C-BA48-F47746D45A04}"/>
          </ac:picMkLst>
        </pc:picChg>
        <pc:picChg chg="add del mod modCrop">
          <ac:chgData name="Agnieszka Krupa" userId="21b5982f-a71a-45d5-a28c-280a56d4f162" providerId="ADAL" clId="{8EBCDED0-2417-42F7-ABF4-8E1B8B1B4B34}" dt="2024-07-18T05:13:01.876" v="151" actId="478"/>
          <ac:picMkLst>
            <pc:docMk/>
            <pc:sldMk cId="1374324113" sldId="453"/>
            <ac:picMk id="12" creationId="{CE9D8196-077C-5BEE-F03B-B07125660BD0}"/>
          </ac:picMkLst>
        </pc:picChg>
        <pc:picChg chg="add del mod modCrop">
          <ac:chgData name="Agnieszka Krupa" userId="21b5982f-a71a-45d5-a28c-280a56d4f162" providerId="ADAL" clId="{8EBCDED0-2417-42F7-ABF4-8E1B8B1B4B34}" dt="2024-07-18T05:02:13.024" v="141" actId="478"/>
          <ac:picMkLst>
            <pc:docMk/>
            <pc:sldMk cId="1374324113" sldId="453"/>
            <ac:picMk id="21" creationId="{8B2580EE-C95E-BC5C-BA1C-2EC1E841C6CE}"/>
          </ac:picMkLst>
        </pc:picChg>
        <pc:picChg chg="add mod">
          <ac:chgData name="Agnieszka Krupa" userId="21b5982f-a71a-45d5-a28c-280a56d4f162" providerId="ADAL" clId="{8EBCDED0-2417-42F7-ABF4-8E1B8B1B4B34}" dt="2024-07-18T05:01:47.632" v="137" actId="1076"/>
          <ac:picMkLst>
            <pc:docMk/>
            <pc:sldMk cId="1374324113" sldId="453"/>
            <ac:picMk id="23" creationId="{66DF7D0E-7B91-7423-CD10-7A1BE210DBF6}"/>
          </ac:picMkLst>
        </pc:picChg>
        <pc:picChg chg="add mod">
          <ac:chgData name="Agnieszka Krupa" userId="21b5982f-a71a-45d5-a28c-280a56d4f162" providerId="ADAL" clId="{8EBCDED0-2417-42F7-ABF4-8E1B8B1B4B34}" dt="2024-07-18T05:02:21.677" v="145" actId="1076"/>
          <ac:picMkLst>
            <pc:docMk/>
            <pc:sldMk cId="1374324113" sldId="453"/>
            <ac:picMk id="25" creationId="{F89AAA86-35B8-C3B7-DBE9-D8EADADEEFF3}"/>
          </ac:picMkLst>
        </pc:picChg>
        <pc:picChg chg="add mod modCrop">
          <ac:chgData name="Agnieszka Krupa" userId="21b5982f-a71a-45d5-a28c-280a56d4f162" providerId="ADAL" clId="{8EBCDED0-2417-42F7-ABF4-8E1B8B1B4B34}" dt="2024-07-18T05:13:20.411" v="155" actId="688"/>
          <ac:picMkLst>
            <pc:docMk/>
            <pc:sldMk cId="1374324113" sldId="453"/>
            <ac:picMk id="27" creationId="{C450AC12-5A86-0E6B-E8CE-53B1AE390721}"/>
          </ac:picMkLst>
        </pc:picChg>
      </pc:sldChg>
    </pc:docChg>
  </pc:docChgLst>
  <pc:docChgLst>
    <pc:chgData name="Szymon Stawiarz" userId="S::szymon.stawiarz@salloytech.com::32cde719-6fed-42f2-abbf-47da776ffdc4" providerId="AD" clId="Web-{20BE3906-795F-1F7D-29D4-22ECD474295D}"/>
    <pc:docChg chg="modSld">
      <pc:chgData name="Szymon Stawiarz" userId="S::szymon.stawiarz@salloytech.com::32cde719-6fed-42f2-abbf-47da776ffdc4" providerId="AD" clId="Web-{20BE3906-795F-1F7D-29D4-22ECD474295D}" dt="2024-07-18T12:36:44.347" v="45" actId="1076"/>
      <pc:docMkLst>
        <pc:docMk/>
      </pc:docMkLst>
      <pc:sldChg chg="addSp delSp modSp">
        <pc:chgData name="Szymon Stawiarz" userId="S::szymon.stawiarz@salloytech.com::32cde719-6fed-42f2-abbf-47da776ffdc4" providerId="AD" clId="Web-{20BE3906-795F-1F7D-29D4-22ECD474295D}" dt="2024-07-18T12:36:44.347" v="45" actId="1076"/>
        <pc:sldMkLst>
          <pc:docMk/>
          <pc:sldMk cId="1374324113" sldId="453"/>
        </pc:sldMkLst>
        <pc:spChg chg="add del">
          <ac:chgData name="Szymon Stawiarz" userId="S::szymon.stawiarz@salloytech.com::32cde719-6fed-42f2-abbf-47da776ffdc4" providerId="AD" clId="Web-{20BE3906-795F-1F7D-29D4-22ECD474295D}" dt="2024-07-18T12:35:03.391" v="6"/>
          <ac:spMkLst>
            <pc:docMk/>
            <pc:sldMk cId="1374324113" sldId="453"/>
            <ac:spMk id="3" creationId="{153EFE98-05B8-4EC2-AA98-D314801868D8}"/>
          </ac:spMkLst>
        </pc:spChg>
        <pc:spChg chg="add mod">
          <ac:chgData name="Szymon Stawiarz" userId="S::szymon.stawiarz@salloytech.com::32cde719-6fed-42f2-abbf-47da776ffdc4" providerId="AD" clId="Web-{20BE3906-795F-1F7D-29D4-22ECD474295D}" dt="2024-07-18T12:36:44.316" v="44" actId="1076"/>
          <ac:spMkLst>
            <pc:docMk/>
            <pc:sldMk cId="1374324113" sldId="453"/>
            <ac:spMk id="5" creationId="{ED55342E-5078-C84F-8666-545453DA767F}"/>
          </ac:spMkLst>
        </pc:spChg>
        <pc:spChg chg="add del mod">
          <ac:chgData name="Szymon Stawiarz" userId="S::szymon.stawiarz@salloytech.com::32cde719-6fed-42f2-abbf-47da776ffdc4" providerId="AD" clId="Web-{20BE3906-795F-1F7D-29D4-22ECD474295D}" dt="2024-07-18T12:35:59.111" v="32"/>
          <ac:spMkLst>
            <pc:docMk/>
            <pc:sldMk cId="1374324113" sldId="453"/>
            <ac:spMk id="7" creationId="{E78BFFE0-4D0F-F18D-C8CB-16223732ED16}"/>
          </ac:spMkLst>
        </pc:spChg>
        <pc:spChg chg="add mod">
          <ac:chgData name="Szymon Stawiarz" userId="S::szymon.stawiarz@salloytech.com::32cde719-6fed-42f2-abbf-47da776ffdc4" providerId="AD" clId="Web-{20BE3906-795F-1F7D-29D4-22ECD474295D}" dt="2024-07-18T12:36:44.347" v="45" actId="1076"/>
          <ac:spMkLst>
            <pc:docMk/>
            <pc:sldMk cId="1374324113" sldId="453"/>
            <ac:spMk id="8" creationId="{0407ABE7-AC79-E6D8-188C-FD7DF4D95BA2}"/>
          </ac:spMkLst>
        </pc:spChg>
        <pc:picChg chg="mod">
          <ac:chgData name="Szymon Stawiarz" userId="S::szymon.stawiarz@salloytech.com::32cde719-6fed-42f2-abbf-47da776ffdc4" providerId="AD" clId="Web-{20BE3906-795F-1F7D-29D4-22ECD474295D}" dt="2024-07-18T12:36:44.222" v="41" actId="1076"/>
          <ac:picMkLst>
            <pc:docMk/>
            <pc:sldMk cId="1374324113" sldId="453"/>
            <ac:picMk id="23" creationId="{66DF7D0E-7B91-7423-CD10-7A1BE210DBF6}"/>
          </ac:picMkLst>
        </pc:picChg>
        <pc:picChg chg="mod">
          <ac:chgData name="Szymon Stawiarz" userId="S::szymon.stawiarz@salloytech.com::32cde719-6fed-42f2-abbf-47da776ffdc4" providerId="AD" clId="Web-{20BE3906-795F-1F7D-29D4-22ECD474295D}" dt="2024-07-18T12:36:44.253" v="42" actId="1076"/>
          <ac:picMkLst>
            <pc:docMk/>
            <pc:sldMk cId="1374324113" sldId="453"/>
            <ac:picMk id="25" creationId="{F89AAA86-35B8-C3B7-DBE9-D8EADADEEFF3}"/>
          </ac:picMkLst>
        </pc:picChg>
        <pc:picChg chg="mod">
          <ac:chgData name="Szymon Stawiarz" userId="S::szymon.stawiarz@salloytech.com::32cde719-6fed-42f2-abbf-47da776ffdc4" providerId="AD" clId="Web-{20BE3906-795F-1F7D-29D4-22ECD474295D}" dt="2024-07-18T12:36:44.300" v="43" actId="1076"/>
          <ac:picMkLst>
            <pc:docMk/>
            <pc:sldMk cId="1374324113" sldId="453"/>
            <ac:picMk id="27" creationId="{C450AC12-5A86-0E6B-E8CE-53B1AE390721}"/>
          </ac:picMkLst>
        </pc:picChg>
      </pc:sldChg>
    </pc:docChg>
  </pc:docChgLst>
  <pc:docChgLst>
    <pc:chgData name="Szymon Stawiarz" userId="S::szymon.stawiarz@salloytech.com::32cde719-6fed-42f2-abbf-47da776ffdc4" providerId="AD" clId="Web-{CCAAF30A-C2D1-DC2C-26E8-37779D11A90A}"/>
    <pc:docChg chg="modSld">
      <pc:chgData name="Szymon Stawiarz" userId="S::szymon.stawiarz@salloytech.com::32cde719-6fed-42f2-abbf-47da776ffdc4" providerId="AD" clId="Web-{CCAAF30A-C2D1-DC2C-26E8-37779D11A90A}" dt="2024-07-18T13:04:59.835" v="4" actId="20577"/>
      <pc:docMkLst>
        <pc:docMk/>
      </pc:docMkLst>
      <pc:sldChg chg="modSp">
        <pc:chgData name="Szymon Stawiarz" userId="S::szymon.stawiarz@salloytech.com::32cde719-6fed-42f2-abbf-47da776ffdc4" providerId="AD" clId="Web-{CCAAF30A-C2D1-DC2C-26E8-37779D11A90A}" dt="2024-07-18T13:04:59.835" v="4" actId="20577"/>
        <pc:sldMkLst>
          <pc:docMk/>
          <pc:sldMk cId="1345564823" sldId="256"/>
        </pc:sldMkLst>
        <pc:spChg chg="mod">
          <ac:chgData name="Szymon Stawiarz" userId="S::szymon.stawiarz@salloytech.com::32cde719-6fed-42f2-abbf-47da776ffdc4" providerId="AD" clId="Web-{CCAAF30A-C2D1-DC2C-26E8-37779D11A90A}" dt="2024-07-18T13:04:59.835" v="4" actId="20577"/>
          <ac:spMkLst>
            <pc:docMk/>
            <pc:sldMk cId="1345564823" sldId="256"/>
            <ac:spMk id="4" creationId="{28D6733D-961A-1E4D-BA99-1CFD31908EBC}"/>
          </ac:spMkLst>
        </pc:spChg>
      </pc:sldChg>
    </pc:docChg>
  </pc:docChgLst>
  <pc:docChgLst>
    <pc:chgData name="Dariusz Oleba" userId="8528e35c-f76d-4674-9352-a4bcf60275a6" providerId="ADAL" clId="{FE2EEA14-FC10-4F12-BAC6-C82F080D5084}"/>
    <pc:docChg chg="modSld">
      <pc:chgData name="Dariusz Oleba" userId="8528e35c-f76d-4674-9352-a4bcf60275a6" providerId="ADAL" clId="{FE2EEA14-FC10-4F12-BAC6-C82F080D5084}" dt="2024-10-17T09:54:16.552" v="1" actId="1076"/>
      <pc:docMkLst>
        <pc:docMk/>
      </pc:docMkLst>
      <pc:sldChg chg="modSp mod">
        <pc:chgData name="Dariusz Oleba" userId="8528e35c-f76d-4674-9352-a4bcf60275a6" providerId="ADAL" clId="{FE2EEA14-FC10-4F12-BAC6-C82F080D5084}" dt="2024-10-17T09:54:16.552" v="1" actId="1076"/>
        <pc:sldMkLst>
          <pc:docMk/>
          <pc:sldMk cId="1345564823" sldId="256"/>
        </pc:sldMkLst>
        <pc:spChg chg="mod">
          <ac:chgData name="Dariusz Oleba" userId="8528e35c-f76d-4674-9352-a4bcf60275a6" providerId="ADAL" clId="{FE2EEA14-FC10-4F12-BAC6-C82F080D5084}" dt="2024-10-17T09:54:05.931" v="0" actId="207"/>
          <ac:spMkLst>
            <pc:docMk/>
            <pc:sldMk cId="1345564823" sldId="256"/>
            <ac:spMk id="3" creationId="{76EF41F5-B31D-5145-A7A3-BD0BED4D3CA1}"/>
          </ac:spMkLst>
        </pc:spChg>
        <pc:graphicFrameChg chg="mod">
          <ac:chgData name="Dariusz Oleba" userId="8528e35c-f76d-4674-9352-a4bcf60275a6" providerId="ADAL" clId="{FE2EEA14-FC10-4F12-BAC6-C82F080D5084}" dt="2024-10-17T09:54:16.552" v="1" actId="1076"/>
          <ac:graphicFrameMkLst>
            <pc:docMk/>
            <pc:sldMk cId="1345564823" sldId="256"/>
            <ac:graphicFrameMk id="14" creationId="{52FF59FE-E08A-4E3B-BC8A-0BA6911CF6E2}"/>
          </ac:graphicFrameMkLst>
        </pc:graphicFrameChg>
      </pc:sldChg>
    </pc:docChg>
  </pc:docChgLst>
  <pc:docChgLst>
    <pc:chgData name="Agnieszka Krupa" userId="21b5982f-a71a-45d5-a28c-280a56d4f162" providerId="ADAL" clId="{076F892A-73D3-470E-8A67-FB522D277989}"/>
    <pc:docChg chg="modSld">
      <pc:chgData name="Agnieszka Krupa" userId="21b5982f-a71a-45d5-a28c-280a56d4f162" providerId="ADAL" clId="{076F892A-73D3-470E-8A67-FB522D277989}" dt="2024-09-27T11:54:29.467" v="133" actId="1076"/>
      <pc:docMkLst>
        <pc:docMk/>
      </pc:docMkLst>
      <pc:sldChg chg="modSp mod">
        <pc:chgData name="Agnieszka Krupa" userId="21b5982f-a71a-45d5-a28c-280a56d4f162" providerId="ADAL" clId="{076F892A-73D3-470E-8A67-FB522D277989}" dt="2024-09-10T08:25:54.563" v="10" actId="20577"/>
        <pc:sldMkLst>
          <pc:docMk/>
          <pc:sldMk cId="1345564823" sldId="256"/>
        </pc:sldMkLst>
        <pc:spChg chg="mod">
          <ac:chgData name="Agnieszka Krupa" userId="21b5982f-a71a-45d5-a28c-280a56d4f162" providerId="ADAL" clId="{076F892A-73D3-470E-8A67-FB522D277989}" dt="2024-09-10T08:25:44.547" v="3" actId="403"/>
          <ac:spMkLst>
            <pc:docMk/>
            <pc:sldMk cId="1345564823" sldId="256"/>
            <ac:spMk id="3" creationId="{76EF41F5-B31D-5145-A7A3-BD0BED4D3CA1}"/>
          </ac:spMkLst>
        </pc:spChg>
        <pc:spChg chg="mod">
          <ac:chgData name="Agnieszka Krupa" userId="21b5982f-a71a-45d5-a28c-280a56d4f162" providerId="ADAL" clId="{076F892A-73D3-470E-8A67-FB522D277989}" dt="2024-09-10T08:25:54.563" v="10" actId="20577"/>
          <ac:spMkLst>
            <pc:docMk/>
            <pc:sldMk cId="1345564823" sldId="256"/>
            <ac:spMk id="4" creationId="{28D6733D-961A-1E4D-BA99-1CFD31908EBC}"/>
          </ac:spMkLst>
        </pc:spChg>
      </pc:sldChg>
      <pc:sldChg chg="addSp modSp mod">
        <pc:chgData name="Agnieszka Krupa" userId="21b5982f-a71a-45d5-a28c-280a56d4f162" providerId="ADAL" clId="{076F892A-73D3-470E-8A67-FB522D277989}" dt="2024-09-10T08:39:59.374" v="131" actId="1076"/>
        <pc:sldMkLst>
          <pc:docMk/>
          <pc:sldMk cId="2636423234" sldId="418"/>
        </pc:sldMkLst>
        <pc:spChg chg="mod">
          <ac:chgData name="Agnieszka Krupa" userId="21b5982f-a71a-45d5-a28c-280a56d4f162" providerId="ADAL" clId="{076F892A-73D3-470E-8A67-FB522D277989}" dt="2024-09-10T08:38:24.827" v="121" actId="1036"/>
          <ac:spMkLst>
            <pc:docMk/>
            <pc:sldMk cId="2636423234" sldId="418"/>
            <ac:spMk id="2" creationId="{13016BCD-6D00-F14B-95E8-02F9D11B5D6F}"/>
          </ac:spMkLst>
        </pc:spChg>
        <pc:spChg chg="mod">
          <ac:chgData name="Agnieszka Krupa" userId="21b5982f-a71a-45d5-a28c-280a56d4f162" providerId="ADAL" clId="{076F892A-73D3-470E-8A67-FB522D277989}" dt="2024-09-10T08:38:32.635" v="122" actId="1076"/>
          <ac:spMkLst>
            <pc:docMk/>
            <pc:sldMk cId="2636423234" sldId="418"/>
            <ac:spMk id="3" creationId="{A11A9B51-425C-1740-8CC2-7372DA6996E3}"/>
          </ac:spMkLst>
        </pc:spChg>
        <pc:spChg chg="mod">
          <ac:chgData name="Agnieszka Krupa" userId="21b5982f-a71a-45d5-a28c-280a56d4f162" providerId="ADAL" clId="{076F892A-73D3-470E-8A67-FB522D277989}" dt="2024-09-10T08:38:24.827" v="121" actId="1036"/>
          <ac:spMkLst>
            <pc:docMk/>
            <pc:sldMk cId="2636423234" sldId="418"/>
            <ac:spMk id="23" creationId="{1D69CE6D-AE33-934C-9117-00E968E615F2}"/>
          </ac:spMkLst>
        </pc:spChg>
        <pc:picChg chg="add mod">
          <ac:chgData name="Agnieszka Krupa" userId="21b5982f-a71a-45d5-a28c-280a56d4f162" providerId="ADAL" clId="{076F892A-73D3-470E-8A67-FB522D277989}" dt="2024-09-10T08:39:59.374" v="131" actId="1076"/>
          <ac:picMkLst>
            <pc:docMk/>
            <pc:sldMk cId="2636423234" sldId="418"/>
            <ac:picMk id="4" creationId="{CE20FAAD-FFCB-BCF4-3202-08250AC7013D}"/>
          </ac:picMkLst>
        </pc:picChg>
      </pc:sldChg>
      <pc:sldChg chg="modSp mod">
        <pc:chgData name="Agnieszka Krupa" userId="21b5982f-a71a-45d5-a28c-280a56d4f162" providerId="ADAL" clId="{076F892A-73D3-470E-8A67-FB522D277989}" dt="2024-09-27T11:54:29.467" v="133" actId="1076"/>
        <pc:sldMkLst>
          <pc:docMk/>
          <pc:sldMk cId="2497247040" sldId="451"/>
        </pc:sldMkLst>
        <pc:picChg chg="mod">
          <ac:chgData name="Agnieszka Krupa" userId="21b5982f-a71a-45d5-a28c-280a56d4f162" providerId="ADAL" clId="{076F892A-73D3-470E-8A67-FB522D277989}" dt="2024-09-27T11:54:29.467" v="133" actId="1076"/>
          <ac:picMkLst>
            <pc:docMk/>
            <pc:sldMk cId="2497247040" sldId="451"/>
            <ac:picMk id="6" creationId="{A0F82978-0E82-18CB-90F7-286622E0498B}"/>
          </ac:picMkLst>
        </pc:picChg>
      </pc:sldChg>
      <pc:sldChg chg="modSp mod">
        <pc:chgData name="Agnieszka Krupa" userId="21b5982f-a71a-45d5-a28c-280a56d4f162" providerId="ADAL" clId="{076F892A-73D3-470E-8A67-FB522D277989}" dt="2024-09-27T11:53:51.485" v="132" actId="1076"/>
        <pc:sldMkLst>
          <pc:docMk/>
          <pc:sldMk cId="1460722801" sldId="452"/>
        </pc:sldMkLst>
        <pc:picChg chg="mod">
          <ac:chgData name="Agnieszka Krupa" userId="21b5982f-a71a-45d5-a28c-280a56d4f162" providerId="ADAL" clId="{076F892A-73D3-470E-8A67-FB522D277989}" dt="2024-09-27T11:53:51.485" v="132" actId="1076"/>
          <ac:picMkLst>
            <pc:docMk/>
            <pc:sldMk cId="1460722801" sldId="452"/>
            <ac:picMk id="22" creationId="{C334B7ED-558B-7BCE-A2D5-28983B0551A3}"/>
          </ac:picMkLst>
        </pc:picChg>
      </pc:sldChg>
    </pc:docChg>
  </pc:docChgLst>
  <pc:docChgLst>
    <pc:chgData name="Agnieszka Krupa" userId="21b5982f-a71a-45d5-a28c-280a56d4f162" providerId="ADAL" clId="{7303997D-CC5C-4AD3-8AFC-191A5F1C0844}"/>
    <pc:docChg chg="custSel addSld delSld modSld sldOrd">
      <pc:chgData name="Agnieszka Krupa" userId="21b5982f-a71a-45d5-a28c-280a56d4f162" providerId="ADAL" clId="{7303997D-CC5C-4AD3-8AFC-191A5F1C0844}" dt="2024-11-25T08:03:30.284" v="1135" actId="1076"/>
      <pc:docMkLst>
        <pc:docMk/>
      </pc:docMkLst>
      <pc:sldChg chg="addSp delSp modSp mod">
        <pc:chgData name="Agnieszka Krupa" userId="21b5982f-a71a-45d5-a28c-280a56d4f162" providerId="ADAL" clId="{7303997D-CC5C-4AD3-8AFC-191A5F1C0844}" dt="2024-11-21T10:14:51.304" v="912" actId="403"/>
        <pc:sldMkLst>
          <pc:docMk/>
          <pc:sldMk cId="1345564823" sldId="256"/>
        </pc:sldMkLst>
        <pc:spChg chg="del">
          <ac:chgData name="Agnieszka Krupa" userId="21b5982f-a71a-45d5-a28c-280a56d4f162" providerId="ADAL" clId="{7303997D-CC5C-4AD3-8AFC-191A5F1C0844}" dt="2024-11-21T10:13:23.483" v="839" actId="478"/>
          <ac:spMkLst>
            <pc:docMk/>
            <pc:sldMk cId="1345564823" sldId="256"/>
            <ac:spMk id="4" creationId="{28D6733D-961A-1E4D-BA99-1CFD31908EBC}"/>
          </ac:spMkLst>
        </pc:spChg>
        <pc:spChg chg="add mod">
          <ac:chgData name="Agnieszka Krupa" userId="21b5982f-a71a-45d5-a28c-280a56d4f162" providerId="ADAL" clId="{7303997D-CC5C-4AD3-8AFC-191A5F1C0844}" dt="2024-11-21T10:14:51.304" v="912" actId="403"/>
          <ac:spMkLst>
            <pc:docMk/>
            <pc:sldMk cId="1345564823" sldId="256"/>
            <ac:spMk id="5" creationId="{5254ADED-6CCA-EB3E-5B53-DBAD910F5548}"/>
          </ac:spMkLst>
        </pc:spChg>
        <pc:spChg chg="del">
          <ac:chgData name="Agnieszka Krupa" userId="21b5982f-a71a-45d5-a28c-280a56d4f162" providerId="ADAL" clId="{7303997D-CC5C-4AD3-8AFC-191A5F1C0844}" dt="2024-11-21T10:13:33.043" v="841" actId="478"/>
          <ac:spMkLst>
            <pc:docMk/>
            <pc:sldMk cId="1345564823" sldId="256"/>
            <ac:spMk id="8" creationId="{A6481D95-3AC7-C547-B31C-453A43010EAB}"/>
          </ac:spMkLst>
        </pc:spChg>
        <pc:spChg chg="del">
          <ac:chgData name="Agnieszka Krupa" userId="21b5982f-a71a-45d5-a28c-280a56d4f162" providerId="ADAL" clId="{7303997D-CC5C-4AD3-8AFC-191A5F1C0844}" dt="2024-11-21T10:13:40.152" v="844" actId="478"/>
          <ac:spMkLst>
            <pc:docMk/>
            <pc:sldMk cId="1345564823" sldId="256"/>
            <ac:spMk id="9" creationId="{34645694-72BF-8347-A222-038A0F08DA85}"/>
          </ac:spMkLst>
        </pc:spChg>
        <pc:graphicFrameChg chg="del">
          <ac:chgData name="Agnieszka Krupa" userId="21b5982f-a71a-45d5-a28c-280a56d4f162" providerId="ADAL" clId="{7303997D-CC5C-4AD3-8AFC-191A5F1C0844}" dt="2024-11-21T10:13:27.839" v="840" actId="478"/>
          <ac:graphicFrameMkLst>
            <pc:docMk/>
            <pc:sldMk cId="1345564823" sldId="256"/>
            <ac:graphicFrameMk id="14" creationId="{52FF59FE-E08A-4E3B-BC8A-0BA6911CF6E2}"/>
          </ac:graphicFrameMkLst>
        </pc:graphicFrameChg>
        <pc:picChg chg="del">
          <ac:chgData name="Agnieszka Krupa" userId="21b5982f-a71a-45d5-a28c-280a56d4f162" providerId="ADAL" clId="{7303997D-CC5C-4AD3-8AFC-191A5F1C0844}" dt="2024-11-21T10:13:42.611" v="845" actId="478"/>
          <ac:picMkLst>
            <pc:docMk/>
            <pc:sldMk cId="1345564823" sldId="256"/>
            <ac:picMk id="11" creationId="{44C0D4C5-62AA-134A-B0F7-7330B27B6345}"/>
          </ac:picMkLst>
        </pc:picChg>
        <pc:picChg chg="del">
          <ac:chgData name="Agnieszka Krupa" userId="21b5982f-a71a-45d5-a28c-280a56d4f162" providerId="ADAL" clId="{7303997D-CC5C-4AD3-8AFC-191A5F1C0844}" dt="2024-11-21T10:13:35.267" v="842" actId="478"/>
          <ac:picMkLst>
            <pc:docMk/>
            <pc:sldMk cId="1345564823" sldId="256"/>
            <ac:picMk id="13" creationId="{B716CB8C-1295-7544-BCDE-B96E88C15C9D}"/>
          </ac:picMkLst>
        </pc:picChg>
        <pc:picChg chg="del">
          <ac:chgData name="Agnieszka Krupa" userId="21b5982f-a71a-45d5-a28c-280a56d4f162" providerId="ADAL" clId="{7303997D-CC5C-4AD3-8AFC-191A5F1C0844}" dt="2024-11-21T10:13:37.148" v="843" actId="478"/>
          <ac:picMkLst>
            <pc:docMk/>
            <pc:sldMk cId="1345564823" sldId="256"/>
            <ac:picMk id="15" creationId="{6EDA9AC5-1725-F74D-A045-7D6358086B5B}"/>
          </ac:picMkLst>
        </pc:picChg>
      </pc:sldChg>
      <pc:sldChg chg="addSp modSp mod">
        <pc:chgData name="Agnieszka Krupa" userId="21b5982f-a71a-45d5-a28c-280a56d4f162" providerId="ADAL" clId="{7303997D-CC5C-4AD3-8AFC-191A5F1C0844}" dt="2024-11-21T10:25:09.234" v="1076" actId="1076"/>
        <pc:sldMkLst>
          <pc:docMk/>
          <pc:sldMk cId="183731919" sldId="404"/>
        </pc:sldMkLst>
        <pc:spChg chg="add mod">
          <ac:chgData name="Agnieszka Krupa" userId="21b5982f-a71a-45d5-a28c-280a56d4f162" providerId="ADAL" clId="{7303997D-CC5C-4AD3-8AFC-191A5F1C0844}" dt="2024-11-21T10:25:09.234" v="1076" actId="1076"/>
          <ac:spMkLst>
            <pc:docMk/>
            <pc:sldMk cId="183731919" sldId="404"/>
            <ac:spMk id="2" creationId="{401E2CBF-9F33-71EF-7BC9-9B6084D3E2DD}"/>
          </ac:spMkLst>
        </pc:spChg>
      </pc:sldChg>
      <pc:sldChg chg="del">
        <pc:chgData name="Agnieszka Krupa" userId="21b5982f-a71a-45d5-a28c-280a56d4f162" providerId="ADAL" clId="{7303997D-CC5C-4AD3-8AFC-191A5F1C0844}" dt="2024-11-21T10:04:31.072" v="551" actId="2696"/>
        <pc:sldMkLst>
          <pc:docMk/>
          <pc:sldMk cId="1996443331" sldId="421"/>
        </pc:sldMkLst>
      </pc:sldChg>
      <pc:sldChg chg="del">
        <pc:chgData name="Agnieszka Krupa" userId="21b5982f-a71a-45d5-a28c-280a56d4f162" providerId="ADAL" clId="{7303997D-CC5C-4AD3-8AFC-191A5F1C0844}" dt="2024-11-21T10:04:31.072" v="551" actId="2696"/>
        <pc:sldMkLst>
          <pc:docMk/>
          <pc:sldMk cId="4164852430" sldId="422"/>
        </pc:sldMkLst>
      </pc:sldChg>
      <pc:sldChg chg="del">
        <pc:chgData name="Agnieszka Krupa" userId="21b5982f-a71a-45d5-a28c-280a56d4f162" providerId="ADAL" clId="{7303997D-CC5C-4AD3-8AFC-191A5F1C0844}" dt="2024-11-21T10:04:31.072" v="551" actId="2696"/>
        <pc:sldMkLst>
          <pc:docMk/>
          <pc:sldMk cId="1370442865" sldId="423"/>
        </pc:sldMkLst>
      </pc:sldChg>
      <pc:sldChg chg="del">
        <pc:chgData name="Agnieszka Krupa" userId="21b5982f-a71a-45d5-a28c-280a56d4f162" providerId="ADAL" clId="{7303997D-CC5C-4AD3-8AFC-191A5F1C0844}" dt="2024-11-21T10:04:31.072" v="551" actId="2696"/>
        <pc:sldMkLst>
          <pc:docMk/>
          <pc:sldMk cId="3300642262" sldId="424"/>
        </pc:sldMkLst>
      </pc:sldChg>
      <pc:sldChg chg="del">
        <pc:chgData name="Agnieszka Krupa" userId="21b5982f-a71a-45d5-a28c-280a56d4f162" providerId="ADAL" clId="{7303997D-CC5C-4AD3-8AFC-191A5F1C0844}" dt="2024-11-21T10:04:31.072" v="551" actId="2696"/>
        <pc:sldMkLst>
          <pc:docMk/>
          <pc:sldMk cId="677888074" sldId="425"/>
        </pc:sldMkLst>
      </pc:sldChg>
      <pc:sldChg chg="ord">
        <pc:chgData name="Agnieszka Krupa" userId="21b5982f-a71a-45d5-a28c-280a56d4f162" providerId="ADAL" clId="{7303997D-CC5C-4AD3-8AFC-191A5F1C0844}" dt="2024-11-21T10:05:21.668" v="553"/>
        <pc:sldMkLst>
          <pc:docMk/>
          <pc:sldMk cId="1088344037" sldId="426"/>
        </pc:sldMkLst>
      </pc:sldChg>
      <pc:sldChg chg="del">
        <pc:chgData name="Agnieszka Krupa" userId="21b5982f-a71a-45d5-a28c-280a56d4f162" providerId="ADAL" clId="{7303997D-CC5C-4AD3-8AFC-191A5F1C0844}" dt="2024-11-21T10:04:31.072" v="551" actId="2696"/>
        <pc:sldMkLst>
          <pc:docMk/>
          <pc:sldMk cId="2799553607" sldId="428"/>
        </pc:sldMkLst>
      </pc:sldChg>
      <pc:sldChg chg="addSp delSp modSp mod">
        <pc:chgData name="Agnieszka Krupa" userId="21b5982f-a71a-45d5-a28c-280a56d4f162" providerId="ADAL" clId="{7303997D-CC5C-4AD3-8AFC-191A5F1C0844}" dt="2024-11-25T08:03:30.284" v="1135" actId="1076"/>
        <pc:sldMkLst>
          <pc:docMk/>
          <pc:sldMk cId="483908402" sldId="429"/>
        </pc:sldMkLst>
        <pc:spChg chg="del">
          <ac:chgData name="Agnieszka Krupa" userId="21b5982f-a71a-45d5-a28c-280a56d4f162" providerId="ADAL" clId="{7303997D-CC5C-4AD3-8AFC-191A5F1C0844}" dt="2024-11-25T08:02:14.750" v="1125" actId="478"/>
          <ac:spMkLst>
            <pc:docMk/>
            <pc:sldMk cId="483908402" sldId="429"/>
            <ac:spMk id="2" creationId="{12B439B3-E01E-4840-B629-AC40871FE22F}"/>
          </ac:spMkLst>
        </pc:spChg>
        <pc:spChg chg="add del mod">
          <ac:chgData name="Agnieszka Krupa" userId="21b5982f-a71a-45d5-a28c-280a56d4f162" providerId="ADAL" clId="{7303997D-CC5C-4AD3-8AFC-191A5F1C0844}" dt="2024-11-25T08:02:16.357" v="1126" actId="478"/>
          <ac:spMkLst>
            <pc:docMk/>
            <pc:sldMk cId="483908402" sldId="429"/>
            <ac:spMk id="4" creationId="{452703DA-8A20-BAEE-40FC-8CC1DEF04B53}"/>
          </ac:spMkLst>
        </pc:spChg>
        <pc:spChg chg="add mod">
          <ac:chgData name="Agnieszka Krupa" userId="21b5982f-a71a-45d5-a28c-280a56d4f162" providerId="ADAL" clId="{7303997D-CC5C-4AD3-8AFC-191A5F1C0844}" dt="2024-11-25T08:03:25.059" v="1133" actId="13822"/>
          <ac:spMkLst>
            <pc:docMk/>
            <pc:sldMk cId="483908402" sldId="429"/>
            <ac:spMk id="7" creationId="{DA7FB7C1-1028-1FD2-65FD-137E8CC6A51E}"/>
          </ac:spMkLst>
        </pc:spChg>
        <pc:picChg chg="add mod">
          <ac:chgData name="Agnieszka Krupa" userId="21b5982f-a71a-45d5-a28c-280a56d4f162" providerId="ADAL" clId="{7303997D-CC5C-4AD3-8AFC-191A5F1C0844}" dt="2024-11-25T08:02:48.162" v="1131" actId="1076"/>
          <ac:picMkLst>
            <pc:docMk/>
            <pc:sldMk cId="483908402" sldId="429"/>
            <ac:picMk id="6" creationId="{AB0C99F4-F869-57CC-5224-5BA62E441B49}"/>
          </ac:picMkLst>
        </pc:picChg>
        <pc:picChg chg="add mod">
          <ac:chgData name="Agnieszka Krupa" userId="21b5982f-a71a-45d5-a28c-280a56d4f162" providerId="ADAL" clId="{7303997D-CC5C-4AD3-8AFC-191A5F1C0844}" dt="2024-11-25T08:03:30.284" v="1135" actId="1076"/>
          <ac:picMkLst>
            <pc:docMk/>
            <pc:sldMk cId="483908402" sldId="429"/>
            <ac:picMk id="9" creationId="{A37ED797-F242-5597-BCE3-48D52593F9C7}"/>
          </ac:picMkLst>
        </pc:picChg>
        <pc:picChg chg="del">
          <ac:chgData name="Agnieszka Krupa" userId="21b5982f-a71a-45d5-a28c-280a56d4f162" providerId="ADAL" clId="{7303997D-CC5C-4AD3-8AFC-191A5F1C0844}" dt="2024-11-25T08:02:17.424" v="1127" actId="478"/>
          <ac:picMkLst>
            <pc:docMk/>
            <pc:sldMk cId="483908402" sldId="429"/>
            <ac:picMk id="16" creationId="{846002F1-A43C-E249-A4B4-2F9CEC448808}"/>
          </ac:picMkLst>
        </pc:picChg>
      </pc:sldChg>
      <pc:sldChg chg="del">
        <pc:chgData name="Agnieszka Krupa" userId="21b5982f-a71a-45d5-a28c-280a56d4f162" providerId="ADAL" clId="{7303997D-CC5C-4AD3-8AFC-191A5F1C0844}" dt="2024-11-21T10:04:31.072" v="551" actId="2696"/>
        <pc:sldMkLst>
          <pc:docMk/>
          <pc:sldMk cId="3644711833" sldId="430"/>
        </pc:sldMkLst>
      </pc:sldChg>
      <pc:sldChg chg="del">
        <pc:chgData name="Agnieszka Krupa" userId="21b5982f-a71a-45d5-a28c-280a56d4f162" providerId="ADAL" clId="{7303997D-CC5C-4AD3-8AFC-191A5F1C0844}" dt="2024-11-21T10:04:31.072" v="551" actId="2696"/>
        <pc:sldMkLst>
          <pc:docMk/>
          <pc:sldMk cId="3297971693" sldId="432"/>
        </pc:sldMkLst>
      </pc:sldChg>
      <pc:sldChg chg="del">
        <pc:chgData name="Agnieszka Krupa" userId="21b5982f-a71a-45d5-a28c-280a56d4f162" providerId="ADAL" clId="{7303997D-CC5C-4AD3-8AFC-191A5F1C0844}" dt="2024-11-21T10:04:31.072" v="551" actId="2696"/>
        <pc:sldMkLst>
          <pc:docMk/>
          <pc:sldMk cId="1728207134" sldId="438"/>
        </pc:sldMkLst>
      </pc:sldChg>
      <pc:sldChg chg="ord">
        <pc:chgData name="Agnieszka Krupa" userId="21b5982f-a71a-45d5-a28c-280a56d4f162" providerId="ADAL" clId="{7303997D-CC5C-4AD3-8AFC-191A5F1C0844}" dt="2024-11-21T10:15:46.636" v="914"/>
        <pc:sldMkLst>
          <pc:docMk/>
          <pc:sldMk cId="1276996829" sldId="443"/>
        </pc:sldMkLst>
      </pc:sldChg>
      <pc:sldChg chg="del">
        <pc:chgData name="Agnieszka Krupa" userId="21b5982f-a71a-45d5-a28c-280a56d4f162" providerId="ADAL" clId="{7303997D-CC5C-4AD3-8AFC-191A5F1C0844}" dt="2024-11-21T10:04:31.072" v="551" actId="2696"/>
        <pc:sldMkLst>
          <pc:docMk/>
          <pc:sldMk cId="2246721754" sldId="448"/>
        </pc:sldMkLst>
      </pc:sldChg>
      <pc:sldChg chg="del">
        <pc:chgData name="Agnieszka Krupa" userId="21b5982f-a71a-45d5-a28c-280a56d4f162" providerId="ADAL" clId="{7303997D-CC5C-4AD3-8AFC-191A5F1C0844}" dt="2024-11-21T10:04:31.072" v="551" actId="2696"/>
        <pc:sldMkLst>
          <pc:docMk/>
          <pc:sldMk cId="2480384426" sldId="449"/>
        </pc:sldMkLst>
      </pc:sldChg>
      <pc:sldChg chg="ord">
        <pc:chgData name="Agnieszka Krupa" userId="21b5982f-a71a-45d5-a28c-280a56d4f162" providerId="ADAL" clId="{7303997D-CC5C-4AD3-8AFC-191A5F1C0844}" dt="2024-11-21T10:02:20.455" v="538"/>
        <pc:sldMkLst>
          <pc:docMk/>
          <pc:sldMk cId="1460722801" sldId="452"/>
        </pc:sldMkLst>
      </pc:sldChg>
      <pc:sldChg chg="addSp delSp modSp mod">
        <pc:chgData name="Agnieszka Krupa" userId="21b5982f-a71a-45d5-a28c-280a56d4f162" providerId="ADAL" clId="{7303997D-CC5C-4AD3-8AFC-191A5F1C0844}" dt="2024-11-21T10:25:27.825" v="1079"/>
        <pc:sldMkLst>
          <pc:docMk/>
          <pc:sldMk cId="3274302196" sldId="454"/>
        </pc:sldMkLst>
        <pc:spChg chg="add del mod">
          <ac:chgData name="Agnieszka Krupa" userId="21b5982f-a71a-45d5-a28c-280a56d4f162" providerId="ADAL" clId="{7303997D-CC5C-4AD3-8AFC-191A5F1C0844}" dt="2024-11-21T10:25:27.106" v="1078" actId="478"/>
          <ac:spMkLst>
            <pc:docMk/>
            <pc:sldMk cId="3274302196" sldId="454"/>
            <ac:spMk id="2" creationId="{C9670B17-F288-276F-45F7-8F22CC2A0A23}"/>
          </ac:spMkLst>
        </pc:spChg>
        <pc:spChg chg="add mod">
          <ac:chgData name="Agnieszka Krupa" userId="21b5982f-a71a-45d5-a28c-280a56d4f162" providerId="ADAL" clId="{7303997D-CC5C-4AD3-8AFC-191A5F1C0844}" dt="2024-11-21T10:25:27.825" v="1079"/>
          <ac:spMkLst>
            <pc:docMk/>
            <pc:sldMk cId="3274302196" sldId="454"/>
            <ac:spMk id="3" creationId="{7847C3FD-9CDF-F750-A572-BE3ED976A5D6}"/>
          </ac:spMkLst>
        </pc:spChg>
      </pc:sldChg>
      <pc:sldChg chg="addSp modSp">
        <pc:chgData name="Agnieszka Krupa" userId="21b5982f-a71a-45d5-a28c-280a56d4f162" providerId="ADAL" clId="{7303997D-CC5C-4AD3-8AFC-191A5F1C0844}" dt="2024-11-21T10:25:41.270" v="1082"/>
        <pc:sldMkLst>
          <pc:docMk/>
          <pc:sldMk cId="89596148" sldId="456"/>
        </pc:sldMkLst>
        <pc:spChg chg="add mod">
          <ac:chgData name="Agnieszka Krupa" userId="21b5982f-a71a-45d5-a28c-280a56d4f162" providerId="ADAL" clId="{7303997D-CC5C-4AD3-8AFC-191A5F1C0844}" dt="2024-11-21T10:25:41.270" v="1082"/>
          <ac:spMkLst>
            <pc:docMk/>
            <pc:sldMk cId="89596148" sldId="456"/>
            <ac:spMk id="2" creationId="{2F3BB7B6-0054-C775-A4AB-9062E4A9A733}"/>
          </ac:spMkLst>
        </pc:spChg>
      </pc:sldChg>
      <pc:sldChg chg="addSp modSp">
        <pc:chgData name="Agnieszka Krupa" userId="21b5982f-a71a-45d5-a28c-280a56d4f162" providerId="ADAL" clId="{7303997D-CC5C-4AD3-8AFC-191A5F1C0844}" dt="2024-11-21T10:25:32.593" v="1080"/>
        <pc:sldMkLst>
          <pc:docMk/>
          <pc:sldMk cId="4202964124" sldId="457"/>
        </pc:sldMkLst>
        <pc:spChg chg="add mod">
          <ac:chgData name="Agnieszka Krupa" userId="21b5982f-a71a-45d5-a28c-280a56d4f162" providerId="ADAL" clId="{7303997D-CC5C-4AD3-8AFC-191A5F1C0844}" dt="2024-11-21T10:25:32.593" v="1080"/>
          <ac:spMkLst>
            <pc:docMk/>
            <pc:sldMk cId="4202964124" sldId="457"/>
            <ac:spMk id="2" creationId="{E3B4E78D-6606-1893-E4B0-CAA4FBE049A8}"/>
          </ac:spMkLst>
        </pc:spChg>
      </pc:sldChg>
      <pc:sldChg chg="del">
        <pc:chgData name="Agnieszka Krupa" userId="21b5982f-a71a-45d5-a28c-280a56d4f162" providerId="ADAL" clId="{7303997D-CC5C-4AD3-8AFC-191A5F1C0844}" dt="2024-11-21T10:04:31.072" v="551" actId="2696"/>
        <pc:sldMkLst>
          <pc:docMk/>
          <pc:sldMk cId="1561259467" sldId="458"/>
        </pc:sldMkLst>
      </pc:sldChg>
      <pc:sldChg chg="del">
        <pc:chgData name="Agnieszka Krupa" userId="21b5982f-a71a-45d5-a28c-280a56d4f162" providerId="ADAL" clId="{7303997D-CC5C-4AD3-8AFC-191A5F1C0844}" dt="2024-11-21T10:04:31.072" v="551" actId="2696"/>
        <pc:sldMkLst>
          <pc:docMk/>
          <pc:sldMk cId="1243957338" sldId="459"/>
        </pc:sldMkLst>
      </pc:sldChg>
      <pc:sldChg chg="addSp modSp">
        <pc:chgData name="Agnieszka Krupa" userId="21b5982f-a71a-45d5-a28c-280a56d4f162" providerId="ADAL" clId="{7303997D-CC5C-4AD3-8AFC-191A5F1C0844}" dt="2024-11-21T10:25:37.121" v="1081"/>
        <pc:sldMkLst>
          <pc:docMk/>
          <pc:sldMk cId="2487708415" sldId="460"/>
        </pc:sldMkLst>
        <pc:spChg chg="add mod">
          <ac:chgData name="Agnieszka Krupa" userId="21b5982f-a71a-45d5-a28c-280a56d4f162" providerId="ADAL" clId="{7303997D-CC5C-4AD3-8AFC-191A5F1C0844}" dt="2024-11-21T10:25:37.121" v="1081"/>
          <ac:spMkLst>
            <pc:docMk/>
            <pc:sldMk cId="2487708415" sldId="460"/>
            <ac:spMk id="2" creationId="{27BA6C4B-0CC2-8E0D-6856-A8C8CA451DA6}"/>
          </ac:spMkLst>
        </pc:spChg>
      </pc:sldChg>
      <pc:sldChg chg="ord">
        <pc:chgData name="Agnieszka Krupa" userId="21b5982f-a71a-45d5-a28c-280a56d4f162" providerId="ADAL" clId="{7303997D-CC5C-4AD3-8AFC-191A5F1C0844}" dt="2024-11-21T10:05:21.668" v="553"/>
        <pc:sldMkLst>
          <pc:docMk/>
          <pc:sldMk cId="567481503" sldId="462"/>
        </pc:sldMkLst>
      </pc:sldChg>
      <pc:sldChg chg="del">
        <pc:chgData name="Agnieszka Krupa" userId="21b5982f-a71a-45d5-a28c-280a56d4f162" providerId="ADAL" clId="{7303997D-CC5C-4AD3-8AFC-191A5F1C0844}" dt="2024-11-21T10:04:31.072" v="551" actId="2696"/>
        <pc:sldMkLst>
          <pc:docMk/>
          <pc:sldMk cId="360280799" sldId="463"/>
        </pc:sldMkLst>
      </pc:sldChg>
      <pc:sldChg chg="addSp modSp new mod ord">
        <pc:chgData name="Agnieszka Krupa" userId="21b5982f-a71a-45d5-a28c-280a56d4f162" providerId="ADAL" clId="{7303997D-CC5C-4AD3-8AFC-191A5F1C0844}" dt="2024-11-21T10:17:12.518" v="1044" actId="20577"/>
        <pc:sldMkLst>
          <pc:docMk/>
          <pc:sldMk cId="194991278" sldId="465"/>
        </pc:sldMkLst>
        <pc:spChg chg="mod">
          <ac:chgData name="Agnieszka Krupa" userId="21b5982f-a71a-45d5-a28c-280a56d4f162" providerId="ADAL" clId="{7303997D-CC5C-4AD3-8AFC-191A5F1C0844}" dt="2024-11-21T10:16:09.843" v="916" actId="1076"/>
          <ac:spMkLst>
            <pc:docMk/>
            <pc:sldMk cId="194991278" sldId="465"/>
            <ac:spMk id="2" creationId="{7DF3987D-A163-3FCA-4E29-43D51FE2DFAD}"/>
          </ac:spMkLst>
        </pc:spChg>
        <pc:spChg chg="add mod">
          <ac:chgData name="Agnieszka Krupa" userId="21b5982f-a71a-45d5-a28c-280a56d4f162" providerId="ADAL" clId="{7303997D-CC5C-4AD3-8AFC-191A5F1C0844}" dt="2024-11-21T10:16:12.343" v="917" actId="1076"/>
          <ac:spMkLst>
            <pc:docMk/>
            <pc:sldMk cId="194991278" sldId="465"/>
            <ac:spMk id="3" creationId="{465FE1C6-5C05-3768-8905-946D2FA52E21}"/>
          </ac:spMkLst>
        </pc:spChg>
        <pc:spChg chg="add mod">
          <ac:chgData name="Agnieszka Krupa" userId="21b5982f-a71a-45d5-a28c-280a56d4f162" providerId="ADAL" clId="{7303997D-CC5C-4AD3-8AFC-191A5F1C0844}" dt="2024-11-21T10:17:12.518" v="1044" actId="20577"/>
          <ac:spMkLst>
            <pc:docMk/>
            <pc:sldMk cId="194991278" sldId="465"/>
            <ac:spMk id="6" creationId="{2B8E59D7-7722-41EC-FC59-61083B048382}"/>
          </ac:spMkLst>
        </pc:spChg>
        <pc:picChg chg="add mod">
          <ac:chgData name="Agnieszka Krupa" userId="21b5982f-a71a-45d5-a28c-280a56d4f162" providerId="ADAL" clId="{7303997D-CC5C-4AD3-8AFC-191A5F1C0844}" dt="2024-11-21T10:16:13.685" v="918" actId="1076"/>
          <ac:picMkLst>
            <pc:docMk/>
            <pc:sldMk cId="194991278" sldId="465"/>
            <ac:picMk id="5" creationId="{A29BBFEA-3DA1-C941-C6E9-5DEC5BB62F34}"/>
          </ac:picMkLst>
        </pc:picChg>
      </pc:sldChg>
      <pc:sldChg chg="addSp delSp modSp new mod">
        <pc:chgData name="Agnieszka Krupa" userId="21b5982f-a71a-45d5-a28c-280a56d4f162" providerId="ADAL" clId="{7303997D-CC5C-4AD3-8AFC-191A5F1C0844}" dt="2024-11-21T10:24:19.428" v="1049" actId="20577"/>
        <pc:sldMkLst>
          <pc:docMk/>
          <pc:sldMk cId="3867483917" sldId="466"/>
        </pc:sldMkLst>
        <pc:spChg chg="del">
          <ac:chgData name="Agnieszka Krupa" userId="21b5982f-a71a-45d5-a28c-280a56d4f162" providerId="ADAL" clId="{7303997D-CC5C-4AD3-8AFC-191A5F1C0844}" dt="2024-11-21T09:58:56.936" v="342" actId="478"/>
          <ac:spMkLst>
            <pc:docMk/>
            <pc:sldMk cId="3867483917" sldId="466"/>
            <ac:spMk id="2" creationId="{A6F093CF-490E-D81D-0406-25F946259E75}"/>
          </ac:spMkLst>
        </pc:spChg>
        <pc:spChg chg="add mod">
          <ac:chgData name="Agnieszka Krupa" userId="21b5982f-a71a-45d5-a28c-280a56d4f162" providerId="ADAL" clId="{7303997D-CC5C-4AD3-8AFC-191A5F1C0844}" dt="2024-11-21T10:24:15.222" v="1047" actId="14100"/>
          <ac:spMkLst>
            <pc:docMk/>
            <pc:sldMk cId="3867483917" sldId="466"/>
            <ac:spMk id="3" creationId="{43E2C6E8-6DE8-05EF-E306-17E55D1037BC}"/>
          </ac:spMkLst>
        </pc:spChg>
        <pc:spChg chg="add mod">
          <ac:chgData name="Agnieszka Krupa" userId="21b5982f-a71a-45d5-a28c-280a56d4f162" providerId="ADAL" clId="{7303997D-CC5C-4AD3-8AFC-191A5F1C0844}" dt="2024-11-21T10:24:19.428" v="1049" actId="20577"/>
          <ac:spMkLst>
            <pc:docMk/>
            <pc:sldMk cId="3867483917" sldId="466"/>
            <ac:spMk id="4" creationId="{77DF34CF-3678-9238-CDCE-F89EA7B928BE}"/>
          </ac:spMkLst>
        </pc:spChg>
        <pc:picChg chg="add mod">
          <ac:chgData name="Agnieszka Krupa" userId="21b5982f-a71a-45d5-a28c-280a56d4f162" providerId="ADAL" clId="{7303997D-CC5C-4AD3-8AFC-191A5F1C0844}" dt="2024-11-21T10:13:15.220" v="838" actId="1076"/>
          <ac:picMkLst>
            <pc:docMk/>
            <pc:sldMk cId="3867483917" sldId="466"/>
            <ac:picMk id="6" creationId="{A541C9B2-C8A8-3646-AE73-059C8A3F364D}"/>
          </ac:picMkLst>
        </pc:picChg>
        <pc:picChg chg="add mod">
          <ac:chgData name="Agnieszka Krupa" userId="21b5982f-a71a-45d5-a28c-280a56d4f162" providerId="ADAL" clId="{7303997D-CC5C-4AD3-8AFC-191A5F1C0844}" dt="2024-11-21T10:13:06.433" v="835" actId="1076"/>
          <ac:picMkLst>
            <pc:docMk/>
            <pc:sldMk cId="3867483917" sldId="466"/>
            <ac:picMk id="8" creationId="{54B967FC-A5B4-563B-41E7-B567558D7B0D}"/>
          </ac:picMkLst>
        </pc:picChg>
      </pc:sldChg>
      <pc:sldChg chg="new del">
        <pc:chgData name="Agnieszka Krupa" userId="21b5982f-a71a-45d5-a28c-280a56d4f162" providerId="ADAL" clId="{7303997D-CC5C-4AD3-8AFC-191A5F1C0844}" dt="2024-11-25T08:01:58.564" v="1124" actId="2696"/>
        <pc:sldMkLst>
          <pc:docMk/>
          <pc:sldMk cId="3202087036" sldId="467"/>
        </pc:sldMkLst>
      </pc:sldChg>
      <pc:sldChg chg="addSp modSp new mod">
        <pc:chgData name="Agnieszka Krupa" userId="21b5982f-a71a-45d5-a28c-280a56d4f162" providerId="ADAL" clId="{7303997D-CC5C-4AD3-8AFC-191A5F1C0844}" dt="2024-11-25T08:01:52.532" v="1123" actId="1076"/>
        <pc:sldMkLst>
          <pc:docMk/>
          <pc:sldMk cId="3024649440" sldId="468"/>
        </pc:sldMkLst>
        <pc:spChg chg="mod">
          <ac:chgData name="Agnieszka Krupa" userId="21b5982f-a71a-45d5-a28c-280a56d4f162" providerId="ADAL" clId="{7303997D-CC5C-4AD3-8AFC-191A5F1C0844}" dt="2024-11-25T08:00:53.995" v="1115" actId="122"/>
          <ac:spMkLst>
            <pc:docMk/>
            <pc:sldMk cId="3024649440" sldId="468"/>
            <ac:spMk id="2" creationId="{8DE7AE7B-C9E5-D9CE-0D14-682A376B99FE}"/>
          </ac:spMkLst>
        </pc:spChg>
        <pc:picChg chg="add mod">
          <ac:chgData name="Agnieszka Krupa" userId="21b5982f-a71a-45d5-a28c-280a56d4f162" providerId="ADAL" clId="{7303997D-CC5C-4AD3-8AFC-191A5F1C0844}" dt="2024-11-25T08:01:47.007" v="1121" actId="1076"/>
          <ac:picMkLst>
            <pc:docMk/>
            <pc:sldMk cId="3024649440" sldId="468"/>
            <ac:picMk id="4" creationId="{726B05F2-44C4-3E32-AEAE-DF8037A05980}"/>
          </ac:picMkLst>
        </pc:picChg>
        <pc:picChg chg="add mod">
          <ac:chgData name="Agnieszka Krupa" userId="21b5982f-a71a-45d5-a28c-280a56d4f162" providerId="ADAL" clId="{7303997D-CC5C-4AD3-8AFC-191A5F1C0844}" dt="2024-11-25T08:01:52.532" v="1123" actId="1076"/>
          <ac:picMkLst>
            <pc:docMk/>
            <pc:sldMk cId="3024649440" sldId="468"/>
            <ac:picMk id="6" creationId="{97410BE9-5B8C-41EC-CFF4-AEE74BFFA48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8B5FA7-5000-5A4A-8DC1-3779AEF8CF4C}" type="datetimeFigureOut">
              <a:rPr lang="en-US" smtClean="0"/>
              <a:t>11/22/2024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B781E3-675D-024A-B8DF-04F14B880F81}" type="slidenum">
              <a:rPr lang="en-US" smtClean="0"/>
              <a:t>‹#›</a:t>
            </a:fld>
            <a:endParaRPr lang="en-US"/>
          </a:p>
        </p:txBody>
      </p:sp>
    </p:spTree>
    <p:extLst>
      <p:ext uri="{BB962C8B-B14F-4D97-AF65-F5344CB8AC3E}">
        <p14:creationId xmlns:p14="http://schemas.microsoft.com/office/powerpoint/2010/main" val="747617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p:nvPr>
        </p:nvSpPr>
        <p:spPr/>
        <p:txBody>
          <a:bodyPr/>
          <a:lstStyle/>
          <a:p>
            <a:pPr algn="r"/>
            <a:fld id="{B9A97EE9-1E08-4D2D-BF5D-129CFCCDAE50}" type="slidenum">
              <a:rPr lang="pl-PL" sz="1400" b="0" strike="noStrike" spc="-1" smtClean="0">
                <a:solidFill>
                  <a:srgbClr val="000000"/>
                </a:solidFill>
                <a:uFill>
                  <a:solidFill>
                    <a:srgbClr val="FFFFFF"/>
                  </a:solidFill>
                </a:uFill>
                <a:latin typeface="Times New Roman"/>
              </a:rPr>
              <a:pPr algn="r"/>
              <a:t>30</a:t>
            </a:fld>
            <a:endParaRPr lang="pl-PL"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728592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2.xml"/><Relationship Id="rId1" Type="http://schemas.openxmlformats.org/officeDocument/2006/relationships/themeOverride" Target="../theme/themeOverride1.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7.png"/><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EA04B-8336-AE41-9EDA-62BC69C6B26A}"/>
              </a:ext>
            </a:extLst>
          </p:cNvPr>
          <p:cNvSpPr>
            <a:spLocks noGrp="1"/>
          </p:cNvSpPr>
          <p:nvPr>
            <p:ph type="ctrTitle"/>
          </p:nvPr>
        </p:nvSpPr>
        <p:spPr>
          <a:xfrm>
            <a:off x="6007394" y="1122363"/>
            <a:ext cx="4660605" cy="2387600"/>
          </a:xfrm>
        </p:spPr>
        <p:txBody>
          <a:bodyPr anchor="b">
            <a:normAutofit/>
          </a:bodyPr>
          <a:lstStyle>
            <a:lvl1pPr algn="ctr">
              <a:defRPr sz="4400">
                <a:solidFill>
                  <a:srgbClr val="8B8B8C"/>
                </a:solidFill>
              </a:defRPr>
            </a:lvl1pPr>
          </a:lstStyle>
          <a:p>
            <a:r>
              <a:rPr lang="en-US"/>
              <a:t>Click to edit Master title style</a:t>
            </a:r>
          </a:p>
        </p:txBody>
      </p:sp>
      <p:sp>
        <p:nvSpPr>
          <p:cNvPr id="3" name="Subtitle 2">
            <a:extLst>
              <a:ext uri="{FF2B5EF4-FFF2-40B4-BE49-F238E27FC236}">
                <a16:creationId xmlns:a16="http://schemas.microsoft.com/office/drawing/2014/main" id="{784B62A5-685B-A34A-A31E-03AB2723B5F6}"/>
              </a:ext>
            </a:extLst>
          </p:cNvPr>
          <p:cNvSpPr>
            <a:spLocks noGrp="1"/>
          </p:cNvSpPr>
          <p:nvPr>
            <p:ph type="subTitle" idx="1"/>
          </p:nvPr>
        </p:nvSpPr>
        <p:spPr>
          <a:xfrm>
            <a:off x="6007394" y="3602038"/>
            <a:ext cx="4660605"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C3A734-8392-2844-9C59-4CBF8C6C7E7C}"/>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A3CFDE63-EA3D-ED44-9D1E-0B1227BFB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5EFF5-2E11-504A-80FC-61412F7C7C57}"/>
              </a:ext>
            </a:extLst>
          </p:cNvPr>
          <p:cNvSpPr>
            <a:spLocks noGrp="1"/>
          </p:cNvSpPr>
          <p:nvPr>
            <p:ph type="sldNum" sz="quarter" idx="12"/>
          </p:nvPr>
        </p:nvSpPr>
        <p:spPr/>
        <p:txBody>
          <a:bodyPr/>
          <a:lstStyle/>
          <a:p>
            <a:fld id="{832CB38A-125C-124E-AD49-47BF0699CCDE}" type="slidenum">
              <a:rPr lang="en-US" smtClean="0"/>
              <a:t>‹#›</a:t>
            </a:fld>
            <a:endParaRPr lang="en-US"/>
          </a:p>
        </p:txBody>
      </p:sp>
    </p:spTree>
    <p:extLst>
      <p:ext uri="{BB962C8B-B14F-4D97-AF65-F5344CB8AC3E}">
        <p14:creationId xmlns:p14="http://schemas.microsoft.com/office/powerpoint/2010/main" val="1949520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0566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3" name="PlaceHolder 2"/>
          <p:cNvSpPr>
            <a:spLocks noGrp="1"/>
          </p:cNvSpPr>
          <p:nvPr>
            <p:ph type="subTitle"/>
          </p:nvPr>
        </p:nvSpPr>
        <p:spPr>
          <a:xfrm>
            <a:off x="609600" y="1604520"/>
            <a:ext cx="10972320" cy="3977280"/>
          </a:xfrm>
          <a:prstGeom prst="rect">
            <a:avLst/>
          </a:prstGeom>
        </p:spPr>
        <p:txBody>
          <a:bodyPr lIns="0" tIns="0" rIns="0" bIns="0" anchor="ctr"/>
          <a:lstStyle/>
          <a:p>
            <a:pPr algn="ctr"/>
            <a:endParaRPr lang="pl-PL"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425971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5" name="PlaceHolder 2"/>
          <p:cNvSpPr>
            <a:spLocks noGrp="1"/>
          </p:cNvSpPr>
          <p:nvPr>
            <p:ph type="body"/>
          </p:nvPr>
        </p:nvSpPr>
        <p:spPr>
          <a:xfrm>
            <a:off x="609600" y="1604520"/>
            <a:ext cx="10972320" cy="397728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740478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7" name="PlaceHolder 2"/>
          <p:cNvSpPr>
            <a:spLocks noGrp="1"/>
          </p:cNvSpPr>
          <p:nvPr>
            <p:ph type="body"/>
          </p:nvPr>
        </p:nvSpPr>
        <p:spPr>
          <a:xfrm>
            <a:off x="609600" y="1604520"/>
            <a:ext cx="5354400" cy="397728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8" name="PlaceHolder 3"/>
          <p:cNvSpPr>
            <a:spLocks noGrp="1"/>
          </p:cNvSpPr>
          <p:nvPr>
            <p:ph type="body"/>
          </p:nvPr>
        </p:nvSpPr>
        <p:spPr>
          <a:xfrm>
            <a:off x="6232320" y="1604520"/>
            <a:ext cx="5354400" cy="397728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370740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711031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600" y="274680"/>
            <a:ext cx="10971840" cy="5296320"/>
          </a:xfrm>
          <a:prstGeom prst="rect">
            <a:avLst/>
          </a:prstGeom>
        </p:spPr>
        <p:txBody>
          <a:bodyPr lIns="0" tIns="0" rIns="0" bIns="0" anchor="ctr"/>
          <a:lstStyle/>
          <a:p>
            <a:pPr algn="ctr"/>
            <a:endParaRPr lang="pl-PL"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572938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12" name="PlaceHolder 2"/>
          <p:cNvSpPr>
            <a:spLocks noGrp="1"/>
          </p:cNvSpPr>
          <p:nvPr>
            <p:ph type="body"/>
          </p:nvPr>
        </p:nvSpPr>
        <p:spPr>
          <a:xfrm>
            <a:off x="60960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13" name="PlaceHolder 3"/>
          <p:cNvSpPr>
            <a:spLocks noGrp="1"/>
          </p:cNvSpPr>
          <p:nvPr>
            <p:ph type="body"/>
          </p:nvPr>
        </p:nvSpPr>
        <p:spPr>
          <a:xfrm>
            <a:off x="609600" y="368208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14" name="PlaceHolder 4"/>
          <p:cNvSpPr>
            <a:spLocks noGrp="1"/>
          </p:cNvSpPr>
          <p:nvPr>
            <p:ph type="body"/>
          </p:nvPr>
        </p:nvSpPr>
        <p:spPr>
          <a:xfrm>
            <a:off x="6232320" y="1604520"/>
            <a:ext cx="5354400" cy="397728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708749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609600" y="1604520"/>
            <a:ext cx="5354400" cy="397728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17" name="PlaceHolder 3"/>
          <p:cNvSpPr>
            <a:spLocks noGrp="1"/>
          </p:cNvSpPr>
          <p:nvPr>
            <p:ph type="body"/>
          </p:nvPr>
        </p:nvSpPr>
        <p:spPr>
          <a:xfrm>
            <a:off x="623232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18" name="PlaceHolder 4"/>
          <p:cNvSpPr>
            <a:spLocks noGrp="1"/>
          </p:cNvSpPr>
          <p:nvPr>
            <p:ph type="body"/>
          </p:nvPr>
        </p:nvSpPr>
        <p:spPr>
          <a:xfrm>
            <a:off x="6232320" y="368208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59457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20" name="PlaceHolder 2"/>
          <p:cNvSpPr>
            <a:spLocks noGrp="1"/>
          </p:cNvSpPr>
          <p:nvPr>
            <p:ph type="body"/>
          </p:nvPr>
        </p:nvSpPr>
        <p:spPr>
          <a:xfrm>
            <a:off x="60960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21" name="PlaceHolder 3"/>
          <p:cNvSpPr>
            <a:spLocks noGrp="1"/>
          </p:cNvSpPr>
          <p:nvPr>
            <p:ph type="body"/>
          </p:nvPr>
        </p:nvSpPr>
        <p:spPr>
          <a:xfrm>
            <a:off x="623232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22" name="PlaceHolder 4"/>
          <p:cNvSpPr>
            <a:spLocks noGrp="1"/>
          </p:cNvSpPr>
          <p:nvPr>
            <p:ph type="body"/>
          </p:nvPr>
        </p:nvSpPr>
        <p:spPr>
          <a:xfrm>
            <a:off x="609600" y="3682080"/>
            <a:ext cx="1097232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4611601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24" name="PlaceHolder 2"/>
          <p:cNvSpPr>
            <a:spLocks noGrp="1"/>
          </p:cNvSpPr>
          <p:nvPr>
            <p:ph type="body"/>
          </p:nvPr>
        </p:nvSpPr>
        <p:spPr>
          <a:xfrm>
            <a:off x="609600" y="1604520"/>
            <a:ext cx="1097232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25" name="PlaceHolder 3"/>
          <p:cNvSpPr>
            <a:spLocks noGrp="1"/>
          </p:cNvSpPr>
          <p:nvPr>
            <p:ph type="body"/>
          </p:nvPr>
        </p:nvSpPr>
        <p:spPr>
          <a:xfrm>
            <a:off x="609600" y="3682080"/>
            <a:ext cx="1097232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685053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loseout Slide">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EA04B-8336-AE41-9EDA-62BC69C6B26A}"/>
              </a:ext>
            </a:extLst>
          </p:cNvPr>
          <p:cNvSpPr>
            <a:spLocks noGrp="1"/>
          </p:cNvSpPr>
          <p:nvPr>
            <p:ph type="ctrTitle"/>
          </p:nvPr>
        </p:nvSpPr>
        <p:spPr>
          <a:xfrm>
            <a:off x="6007394" y="1122363"/>
            <a:ext cx="4660605" cy="2387600"/>
          </a:xfrm>
        </p:spPr>
        <p:txBody>
          <a:bodyPr anchor="b">
            <a:normAutofit/>
          </a:bodyPr>
          <a:lstStyle>
            <a:lvl1pPr algn="ctr">
              <a:defRPr sz="4400">
                <a:solidFill>
                  <a:srgbClr val="36559D"/>
                </a:solidFill>
              </a:defRPr>
            </a:lvl1pPr>
          </a:lstStyle>
          <a:p>
            <a:r>
              <a:rPr lang="en-US"/>
              <a:t>Click to edit Master title style</a:t>
            </a:r>
          </a:p>
        </p:txBody>
      </p:sp>
      <p:sp>
        <p:nvSpPr>
          <p:cNvPr id="4" name="Date Placeholder 3">
            <a:extLst>
              <a:ext uri="{FF2B5EF4-FFF2-40B4-BE49-F238E27FC236}">
                <a16:creationId xmlns:a16="http://schemas.microsoft.com/office/drawing/2014/main" id="{3DC3A734-8392-2844-9C59-4CBF8C6C7E7C}"/>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A3CFDE63-EA3D-ED44-9D1E-0B1227BFB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5EFF5-2E11-504A-80FC-61412F7C7C57}"/>
              </a:ext>
            </a:extLst>
          </p:cNvPr>
          <p:cNvSpPr>
            <a:spLocks noGrp="1"/>
          </p:cNvSpPr>
          <p:nvPr>
            <p:ph type="sldNum" sz="quarter" idx="12"/>
          </p:nvPr>
        </p:nvSpPr>
        <p:spPr/>
        <p:txBody>
          <a:bodyPr/>
          <a:lstStyle/>
          <a:p>
            <a:fld id="{832CB38A-125C-124E-AD49-47BF0699CCDE}" type="slidenum">
              <a:rPr lang="en-US" smtClean="0"/>
              <a:t>‹#›</a:t>
            </a:fld>
            <a:endParaRPr lang="en-US"/>
          </a:p>
        </p:txBody>
      </p:sp>
    </p:spTree>
    <p:extLst>
      <p:ext uri="{BB962C8B-B14F-4D97-AF65-F5344CB8AC3E}">
        <p14:creationId xmlns:p14="http://schemas.microsoft.com/office/powerpoint/2010/main" val="403954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60960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28" name="PlaceHolder 3"/>
          <p:cNvSpPr>
            <a:spLocks noGrp="1"/>
          </p:cNvSpPr>
          <p:nvPr>
            <p:ph type="body"/>
          </p:nvPr>
        </p:nvSpPr>
        <p:spPr>
          <a:xfrm>
            <a:off x="6232320" y="160452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29" name="PlaceHolder 4"/>
          <p:cNvSpPr>
            <a:spLocks noGrp="1"/>
          </p:cNvSpPr>
          <p:nvPr>
            <p:ph type="body"/>
          </p:nvPr>
        </p:nvSpPr>
        <p:spPr>
          <a:xfrm>
            <a:off x="6232320" y="368208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0" name="PlaceHolder 5"/>
          <p:cNvSpPr>
            <a:spLocks noGrp="1"/>
          </p:cNvSpPr>
          <p:nvPr>
            <p:ph type="body"/>
          </p:nvPr>
        </p:nvSpPr>
        <p:spPr>
          <a:xfrm>
            <a:off x="609600" y="3682080"/>
            <a:ext cx="53544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9534070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600" y="274680"/>
            <a:ext cx="10971840" cy="1142280"/>
          </a:xfrm>
          <a:prstGeom prst="rect">
            <a:avLst/>
          </a:prstGeom>
        </p:spPr>
        <p:txBody>
          <a:bodyPr lIns="0" tIns="0" rIns="0" bIns="0" anchor="ctr"/>
          <a:lstStyle/>
          <a:p>
            <a:endParaRPr lang="pl-PL" sz="1800" b="0" strike="noStrike" spc="-1">
              <a:solidFill>
                <a:srgbClr val="000000"/>
              </a:solidFill>
              <a:uFill>
                <a:solidFill>
                  <a:srgbClr val="FFFFFF"/>
                </a:solidFill>
              </a:uFill>
              <a:latin typeface="Arial"/>
            </a:endParaRPr>
          </a:p>
        </p:txBody>
      </p:sp>
      <p:sp>
        <p:nvSpPr>
          <p:cNvPr id="32" name="PlaceHolder 2"/>
          <p:cNvSpPr>
            <a:spLocks noGrp="1"/>
          </p:cNvSpPr>
          <p:nvPr>
            <p:ph type="body"/>
          </p:nvPr>
        </p:nvSpPr>
        <p:spPr>
          <a:xfrm>
            <a:off x="609600" y="160452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3" name="PlaceHolder 3"/>
          <p:cNvSpPr>
            <a:spLocks noGrp="1"/>
          </p:cNvSpPr>
          <p:nvPr>
            <p:ph type="body"/>
          </p:nvPr>
        </p:nvSpPr>
        <p:spPr>
          <a:xfrm>
            <a:off x="4319520" y="160452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4" name="PlaceHolder 4"/>
          <p:cNvSpPr>
            <a:spLocks noGrp="1"/>
          </p:cNvSpPr>
          <p:nvPr>
            <p:ph type="body"/>
          </p:nvPr>
        </p:nvSpPr>
        <p:spPr>
          <a:xfrm>
            <a:off x="8029440" y="160452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5" name="PlaceHolder 5"/>
          <p:cNvSpPr>
            <a:spLocks noGrp="1"/>
          </p:cNvSpPr>
          <p:nvPr>
            <p:ph type="body"/>
          </p:nvPr>
        </p:nvSpPr>
        <p:spPr>
          <a:xfrm>
            <a:off x="8029440" y="368208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6" name="PlaceHolder 6"/>
          <p:cNvSpPr>
            <a:spLocks noGrp="1"/>
          </p:cNvSpPr>
          <p:nvPr>
            <p:ph type="body"/>
          </p:nvPr>
        </p:nvSpPr>
        <p:spPr>
          <a:xfrm>
            <a:off x="4319520" y="368208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
        <p:nvSpPr>
          <p:cNvPr id="37" name="PlaceHolder 7"/>
          <p:cNvSpPr>
            <a:spLocks noGrp="1"/>
          </p:cNvSpPr>
          <p:nvPr>
            <p:ph type="body"/>
          </p:nvPr>
        </p:nvSpPr>
        <p:spPr>
          <a:xfrm>
            <a:off x="609600" y="3682080"/>
            <a:ext cx="3532800" cy="1896840"/>
          </a:xfrm>
          <a:prstGeom prst="rect">
            <a:avLst/>
          </a:prstGeom>
        </p:spPr>
        <p:txBody>
          <a:bodyPr lIns="0" tIns="0" rIns="0" bIns="0"/>
          <a:lstStyle/>
          <a:p>
            <a:endParaRPr lang="pl-PL" sz="2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263392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White with Photos">
    <p:spTree>
      <p:nvGrpSpPr>
        <p:cNvPr id="1" name=""/>
        <p:cNvGrpSpPr/>
        <p:nvPr/>
      </p:nvGrpSpPr>
      <p:grpSpPr>
        <a:xfrm>
          <a:off x="0" y="0"/>
          <a:ext cx="0" cy="0"/>
          <a:chOff x="0" y="0"/>
          <a:chExt cx="0" cy="0"/>
        </a:xfrm>
      </p:grpSpPr>
      <p:sp>
        <p:nvSpPr>
          <p:cNvPr id="26" name="Shape 26"/>
          <p:cNvSpPr>
            <a:spLocks noGrp="1"/>
          </p:cNvSpPr>
          <p:nvPr>
            <p:ph type="sldNum" sz="quarter" idx="2"/>
          </p:nvPr>
        </p:nvSpPr>
        <p:spPr>
          <a:xfrm>
            <a:off x="11640044" y="6521603"/>
            <a:ext cx="436679" cy="247651"/>
          </a:xfrm>
          <a:prstGeom prst="rect">
            <a:avLst/>
          </a:prstGeom>
        </p:spPr>
        <p:txBody>
          <a:bodyPr lIns="38405" tIns="19202" rIns="38405" bIns="19202"/>
          <a:lstStyle/>
          <a:p>
            <a:fld id="{832CB38A-125C-124E-AD49-47BF0699CCDE}" type="slidenum">
              <a:rPr lang="en-US" smtClean="0"/>
              <a:t>‹#›</a:t>
            </a:fld>
            <a:endParaRPr lang="en-US"/>
          </a:p>
        </p:txBody>
      </p:sp>
      <p:sp>
        <p:nvSpPr>
          <p:cNvPr id="3" name="Рисунок 2"/>
          <p:cNvSpPr>
            <a:spLocks noGrp="1"/>
          </p:cNvSpPr>
          <p:nvPr>
            <p:ph type="pic" sz="quarter" idx="10"/>
          </p:nvPr>
        </p:nvSpPr>
        <p:spPr>
          <a:xfrm>
            <a:off x="1972333" y="1436733"/>
            <a:ext cx="1411288" cy="1411288"/>
          </a:xfrm>
        </p:spPr>
        <p:txBody>
          <a:bodyPr/>
          <a:lstStyle/>
          <a:p>
            <a:endParaRPr lang="en-US"/>
          </a:p>
        </p:txBody>
      </p:sp>
      <p:sp>
        <p:nvSpPr>
          <p:cNvPr id="7" name="Рисунок 2"/>
          <p:cNvSpPr>
            <a:spLocks noGrp="1"/>
          </p:cNvSpPr>
          <p:nvPr>
            <p:ph type="pic" sz="quarter" idx="11"/>
          </p:nvPr>
        </p:nvSpPr>
        <p:spPr>
          <a:xfrm>
            <a:off x="3734187" y="1436733"/>
            <a:ext cx="1411288" cy="1411288"/>
          </a:xfrm>
        </p:spPr>
        <p:txBody>
          <a:bodyPr/>
          <a:lstStyle/>
          <a:p>
            <a:endParaRPr lang="en-US"/>
          </a:p>
        </p:txBody>
      </p:sp>
      <p:sp>
        <p:nvSpPr>
          <p:cNvPr id="8" name="Рисунок 2"/>
          <p:cNvSpPr>
            <a:spLocks noGrp="1"/>
          </p:cNvSpPr>
          <p:nvPr>
            <p:ph type="pic" sz="quarter" idx="12"/>
          </p:nvPr>
        </p:nvSpPr>
        <p:spPr>
          <a:xfrm>
            <a:off x="5496039" y="1436733"/>
            <a:ext cx="1411288" cy="1411288"/>
          </a:xfrm>
        </p:spPr>
        <p:txBody>
          <a:bodyPr/>
          <a:lstStyle/>
          <a:p>
            <a:endParaRPr lang="en-US"/>
          </a:p>
        </p:txBody>
      </p:sp>
      <p:sp>
        <p:nvSpPr>
          <p:cNvPr id="9" name="Рисунок 2"/>
          <p:cNvSpPr>
            <a:spLocks noGrp="1"/>
          </p:cNvSpPr>
          <p:nvPr>
            <p:ph type="pic" sz="quarter" idx="13"/>
          </p:nvPr>
        </p:nvSpPr>
        <p:spPr>
          <a:xfrm>
            <a:off x="7257892" y="1436733"/>
            <a:ext cx="1411288" cy="1411288"/>
          </a:xfrm>
        </p:spPr>
        <p:txBody>
          <a:bodyPr/>
          <a:lstStyle/>
          <a:p>
            <a:endParaRPr lang="en-US"/>
          </a:p>
        </p:txBody>
      </p:sp>
      <p:sp>
        <p:nvSpPr>
          <p:cNvPr id="10" name="Рисунок 2"/>
          <p:cNvSpPr>
            <a:spLocks noGrp="1"/>
          </p:cNvSpPr>
          <p:nvPr>
            <p:ph type="pic" sz="quarter" idx="14"/>
          </p:nvPr>
        </p:nvSpPr>
        <p:spPr>
          <a:xfrm>
            <a:off x="9019744" y="1436733"/>
            <a:ext cx="1411288" cy="1411288"/>
          </a:xfrm>
        </p:spPr>
        <p:txBody>
          <a:bodyPr/>
          <a:lstStyle/>
          <a:p>
            <a:endParaRPr lang="en-US"/>
          </a:p>
        </p:txBody>
      </p:sp>
      <p:sp>
        <p:nvSpPr>
          <p:cNvPr id="11" name="Рисунок 2"/>
          <p:cNvSpPr>
            <a:spLocks noGrp="1"/>
          </p:cNvSpPr>
          <p:nvPr>
            <p:ph type="pic" sz="quarter" idx="15"/>
          </p:nvPr>
        </p:nvSpPr>
        <p:spPr>
          <a:xfrm>
            <a:off x="1972333" y="3224167"/>
            <a:ext cx="1411288" cy="1411288"/>
          </a:xfrm>
        </p:spPr>
        <p:txBody>
          <a:bodyPr/>
          <a:lstStyle/>
          <a:p>
            <a:endParaRPr lang="en-US"/>
          </a:p>
        </p:txBody>
      </p:sp>
      <p:sp>
        <p:nvSpPr>
          <p:cNvPr id="12" name="Рисунок 2"/>
          <p:cNvSpPr>
            <a:spLocks noGrp="1"/>
          </p:cNvSpPr>
          <p:nvPr>
            <p:ph type="pic" sz="quarter" idx="16"/>
          </p:nvPr>
        </p:nvSpPr>
        <p:spPr>
          <a:xfrm>
            <a:off x="3734187" y="3224167"/>
            <a:ext cx="1411288" cy="1411288"/>
          </a:xfrm>
        </p:spPr>
        <p:txBody>
          <a:bodyPr/>
          <a:lstStyle/>
          <a:p>
            <a:endParaRPr lang="en-US"/>
          </a:p>
        </p:txBody>
      </p:sp>
      <p:sp>
        <p:nvSpPr>
          <p:cNvPr id="13" name="Рисунок 2"/>
          <p:cNvSpPr>
            <a:spLocks noGrp="1"/>
          </p:cNvSpPr>
          <p:nvPr>
            <p:ph type="pic" sz="quarter" idx="17"/>
          </p:nvPr>
        </p:nvSpPr>
        <p:spPr>
          <a:xfrm>
            <a:off x="5496039" y="3224167"/>
            <a:ext cx="1411288" cy="1411288"/>
          </a:xfrm>
        </p:spPr>
        <p:txBody>
          <a:bodyPr/>
          <a:lstStyle/>
          <a:p>
            <a:endParaRPr lang="en-US"/>
          </a:p>
        </p:txBody>
      </p:sp>
      <p:sp>
        <p:nvSpPr>
          <p:cNvPr id="14" name="Рисунок 2"/>
          <p:cNvSpPr>
            <a:spLocks noGrp="1"/>
          </p:cNvSpPr>
          <p:nvPr>
            <p:ph type="pic" sz="quarter" idx="18"/>
          </p:nvPr>
        </p:nvSpPr>
        <p:spPr>
          <a:xfrm>
            <a:off x="7257892" y="3224167"/>
            <a:ext cx="1411288" cy="1411288"/>
          </a:xfrm>
        </p:spPr>
        <p:txBody>
          <a:bodyPr/>
          <a:lstStyle/>
          <a:p>
            <a:endParaRPr lang="en-US"/>
          </a:p>
        </p:txBody>
      </p:sp>
      <p:sp>
        <p:nvSpPr>
          <p:cNvPr id="15" name="Рисунок 2"/>
          <p:cNvSpPr>
            <a:spLocks noGrp="1"/>
          </p:cNvSpPr>
          <p:nvPr>
            <p:ph type="pic" sz="quarter" idx="19"/>
          </p:nvPr>
        </p:nvSpPr>
        <p:spPr>
          <a:xfrm>
            <a:off x="9019744" y="3224167"/>
            <a:ext cx="1411288" cy="1411288"/>
          </a:xfrm>
        </p:spPr>
        <p:txBody>
          <a:bodyPr/>
          <a:lstStyle/>
          <a:p>
            <a:endParaRPr lang="en-US"/>
          </a:p>
        </p:txBody>
      </p:sp>
    </p:spTree>
    <p:extLst>
      <p:ext uri="{BB962C8B-B14F-4D97-AF65-F5344CB8AC3E}">
        <p14:creationId xmlns:p14="http://schemas.microsoft.com/office/powerpoint/2010/main" val="3807515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lank">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E7CC8CB-0833-A949-95BF-ED5CEE9C40FE}"/>
              </a:ext>
            </a:extLst>
          </p:cNvPr>
          <p:cNvSpPr>
            <a:spLocks noGrp="1"/>
          </p:cNvSpPr>
          <p:nvPr>
            <p:ph type="title"/>
          </p:nvPr>
        </p:nvSpPr>
        <p:spPr>
          <a:xfrm>
            <a:off x="898946" y="2355228"/>
            <a:ext cx="10394108" cy="1325563"/>
          </a:xfrm>
        </p:spPr>
        <p:txBody>
          <a:bodyPr anchor="t">
            <a:normAutofit/>
          </a:bodyPr>
          <a:lstStyle>
            <a:lvl1pPr algn="ctr">
              <a:defRPr sz="3200" b="1">
                <a:solidFill>
                  <a:srgbClr val="36559D"/>
                </a:solidFill>
                <a:latin typeface="Source Sans Pro" panose="020B0503030403020204" pitchFamily="34" charset="0"/>
                <a:ea typeface="Source Sans Pro" panose="020B0503030403020204" pitchFamily="34" charset="0"/>
              </a:defRPr>
            </a:lvl1pPr>
          </a:lstStyle>
          <a:p>
            <a:r>
              <a:rPr lang="en-US"/>
              <a:t>Click to edit Master title style</a:t>
            </a:r>
          </a:p>
        </p:txBody>
      </p:sp>
      <p:pic>
        <p:nvPicPr>
          <p:cNvPr id="18" name="Obraz 5">
            <a:extLst>
              <a:ext uri="{FF2B5EF4-FFF2-40B4-BE49-F238E27FC236}">
                <a16:creationId xmlns:a16="http://schemas.microsoft.com/office/drawing/2014/main" id="{BD6AE864-3364-834B-B8DD-6D74D1C75135}"/>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568712" y="5828620"/>
            <a:ext cx="1418669" cy="710292"/>
          </a:xfrm>
          <a:prstGeom prst="rect">
            <a:avLst/>
          </a:prstGeom>
        </p:spPr>
      </p:pic>
    </p:spTree>
    <p:extLst>
      <p:ext uri="{BB962C8B-B14F-4D97-AF65-F5344CB8AC3E}">
        <p14:creationId xmlns:p14="http://schemas.microsoft.com/office/powerpoint/2010/main" val="2876851471"/>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3FEC0-7D1B-174F-AB2F-531817A1C364}"/>
              </a:ext>
            </a:extLst>
          </p:cNvPr>
          <p:cNvSpPr>
            <a:spLocks noGrp="1"/>
          </p:cNvSpPr>
          <p:nvPr>
            <p:ph type="title"/>
          </p:nvPr>
        </p:nvSpPr>
        <p:spPr>
          <a:xfrm>
            <a:off x="838200" y="4413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9061124-AACE-BA4D-9B12-7CCACFFA8930}"/>
              </a:ext>
            </a:extLst>
          </p:cNvPr>
          <p:cNvSpPr>
            <a:spLocks noGrp="1"/>
          </p:cNvSpPr>
          <p:nvPr>
            <p:ph idx="1"/>
          </p:nvPr>
        </p:nvSpPr>
        <p:spPr>
          <a:xfrm>
            <a:off x="838200" y="19018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EF7ADE-EA87-AB4D-B6CD-7500CE8D578F}"/>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D142015D-A677-6B4F-80B0-1346FFB096A4}"/>
              </a:ext>
            </a:extLst>
          </p:cNvPr>
          <p:cNvSpPr>
            <a:spLocks noGrp="1"/>
          </p:cNvSpPr>
          <p:nvPr>
            <p:ph type="ftr" sz="quarter" idx="11"/>
          </p:nvPr>
        </p:nvSpPr>
        <p:spPr/>
        <p:txBody>
          <a:bodyPr/>
          <a:lstStyle>
            <a:lvl1pPr>
              <a:defRPr>
                <a:solidFill>
                  <a:srgbClr val="36559D"/>
                </a:solidFill>
              </a:defRPr>
            </a:lvl1pPr>
          </a:lstStyle>
          <a:p>
            <a:r>
              <a:rPr lang="en-US" b="1" err="1">
                <a:latin typeface="Roboto" panose="02000000000000000000" pitchFamily="2" charset="0"/>
                <a:ea typeface="Roboto" panose="02000000000000000000" pitchFamily="2" charset="0"/>
                <a:cs typeface="Calibri" panose="020F0502020204030204" pitchFamily="34" charset="0"/>
              </a:rPr>
              <a:t>www.salloytech.com</a:t>
            </a:r>
            <a:endParaRPr lang="en-US" b="1">
              <a:latin typeface="Roboto" panose="02000000000000000000" pitchFamily="2" charset="0"/>
              <a:ea typeface="Roboto" panose="02000000000000000000" pitchFamily="2" charset="0"/>
              <a:cs typeface="Calibri" panose="020F0502020204030204" pitchFamily="34" charset="0"/>
            </a:endParaRPr>
          </a:p>
        </p:txBody>
      </p:sp>
      <p:sp>
        <p:nvSpPr>
          <p:cNvPr id="6" name="Slide Number Placeholder 5">
            <a:extLst>
              <a:ext uri="{FF2B5EF4-FFF2-40B4-BE49-F238E27FC236}">
                <a16:creationId xmlns:a16="http://schemas.microsoft.com/office/drawing/2014/main" id="{8B930D75-1323-9547-A4D4-D7006C9D1111}"/>
              </a:ext>
            </a:extLst>
          </p:cNvPr>
          <p:cNvSpPr>
            <a:spLocks noGrp="1"/>
          </p:cNvSpPr>
          <p:nvPr>
            <p:ph type="sldNum" sz="quarter" idx="12"/>
          </p:nvPr>
        </p:nvSpPr>
        <p:spPr/>
        <p:txBody>
          <a:bodyPr/>
          <a:lstStyle/>
          <a:p>
            <a:fld id="{832CB38A-125C-124E-AD49-47BF0699CCDE}" type="slidenum">
              <a:rPr lang="en-US" smtClean="0"/>
              <a:t>‹#›</a:t>
            </a:fld>
            <a:endParaRPr lang="en-US"/>
          </a:p>
        </p:txBody>
      </p:sp>
    </p:spTree>
    <p:extLst>
      <p:ext uri="{BB962C8B-B14F-4D97-AF65-F5344CB8AC3E}">
        <p14:creationId xmlns:p14="http://schemas.microsoft.com/office/powerpoint/2010/main" val="1596546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3FEC0-7D1B-174F-AB2F-531817A1C364}"/>
              </a:ext>
            </a:extLst>
          </p:cNvPr>
          <p:cNvSpPr>
            <a:spLocks noGrp="1"/>
          </p:cNvSpPr>
          <p:nvPr>
            <p:ph type="title"/>
          </p:nvPr>
        </p:nvSpPr>
        <p:spPr>
          <a:xfrm>
            <a:off x="838200" y="4413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9061124-AACE-BA4D-9B12-7CCACFFA8930}"/>
              </a:ext>
            </a:extLst>
          </p:cNvPr>
          <p:cNvSpPr>
            <a:spLocks noGrp="1"/>
          </p:cNvSpPr>
          <p:nvPr>
            <p:ph idx="1"/>
          </p:nvPr>
        </p:nvSpPr>
        <p:spPr>
          <a:xfrm>
            <a:off x="838200" y="19018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EF7ADE-EA87-AB4D-B6CD-7500CE8D578F}"/>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D142015D-A677-6B4F-80B0-1346FFB096A4}"/>
              </a:ext>
            </a:extLst>
          </p:cNvPr>
          <p:cNvSpPr>
            <a:spLocks noGrp="1"/>
          </p:cNvSpPr>
          <p:nvPr>
            <p:ph type="ftr" sz="quarter" idx="11"/>
          </p:nvPr>
        </p:nvSpPr>
        <p:spPr/>
        <p:txBody>
          <a:bodyPr/>
          <a:lstStyle>
            <a:lvl1pPr>
              <a:defRPr>
                <a:solidFill>
                  <a:srgbClr val="36559D"/>
                </a:solidFill>
              </a:defRPr>
            </a:lvl1pPr>
          </a:lstStyle>
          <a:p>
            <a:r>
              <a:rPr lang="en-US" b="1" err="1">
                <a:latin typeface="Roboto" panose="02000000000000000000" pitchFamily="2" charset="0"/>
                <a:ea typeface="Roboto" panose="02000000000000000000" pitchFamily="2" charset="0"/>
                <a:cs typeface="Calibri" panose="020F0502020204030204" pitchFamily="34" charset="0"/>
              </a:rPr>
              <a:t>www.salloytech.com</a:t>
            </a:r>
            <a:endParaRPr lang="en-US" b="1">
              <a:latin typeface="Roboto" panose="02000000000000000000" pitchFamily="2" charset="0"/>
              <a:ea typeface="Roboto" panose="02000000000000000000" pitchFamily="2" charset="0"/>
              <a:cs typeface="Calibri" panose="020F0502020204030204" pitchFamily="34" charset="0"/>
            </a:endParaRPr>
          </a:p>
        </p:txBody>
      </p:sp>
      <p:sp>
        <p:nvSpPr>
          <p:cNvPr id="6" name="Slide Number Placeholder 5">
            <a:extLst>
              <a:ext uri="{FF2B5EF4-FFF2-40B4-BE49-F238E27FC236}">
                <a16:creationId xmlns:a16="http://schemas.microsoft.com/office/drawing/2014/main" id="{8B930D75-1323-9547-A4D4-D7006C9D1111}"/>
              </a:ext>
            </a:extLst>
          </p:cNvPr>
          <p:cNvSpPr>
            <a:spLocks noGrp="1"/>
          </p:cNvSpPr>
          <p:nvPr>
            <p:ph type="sldNum" sz="quarter" idx="12"/>
          </p:nvPr>
        </p:nvSpPr>
        <p:spPr/>
        <p:txBody>
          <a:bodyPr/>
          <a:lstStyle/>
          <a:p>
            <a:fld id="{832CB38A-125C-124E-AD49-47BF0699CCDE}" type="slidenum">
              <a:rPr lang="en-US" smtClean="0"/>
              <a:t>‹#›</a:t>
            </a:fld>
            <a:endParaRPr lang="en-US"/>
          </a:p>
        </p:txBody>
      </p:sp>
    </p:spTree>
    <p:extLst>
      <p:ext uri="{BB962C8B-B14F-4D97-AF65-F5344CB8AC3E}">
        <p14:creationId xmlns:p14="http://schemas.microsoft.com/office/powerpoint/2010/main" val="2941723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3FEC0-7D1B-174F-AB2F-531817A1C364}"/>
              </a:ext>
            </a:extLst>
          </p:cNvPr>
          <p:cNvSpPr>
            <a:spLocks noGrp="1"/>
          </p:cNvSpPr>
          <p:nvPr>
            <p:ph type="title"/>
          </p:nvPr>
        </p:nvSpPr>
        <p:spPr>
          <a:xfrm>
            <a:off x="4433454" y="365125"/>
            <a:ext cx="6920345"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9061124-AACE-BA4D-9B12-7CCACFFA8930}"/>
              </a:ext>
            </a:extLst>
          </p:cNvPr>
          <p:cNvSpPr>
            <a:spLocks noGrp="1"/>
          </p:cNvSpPr>
          <p:nvPr>
            <p:ph idx="1"/>
          </p:nvPr>
        </p:nvSpPr>
        <p:spPr>
          <a:xfrm>
            <a:off x="4433454" y="1825625"/>
            <a:ext cx="6920345"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EF7ADE-EA87-AB4D-B6CD-7500CE8D578F}"/>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D142015D-A677-6B4F-80B0-1346FFB096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930D75-1323-9547-A4D4-D7006C9D1111}"/>
              </a:ext>
            </a:extLst>
          </p:cNvPr>
          <p:cNvSpPr>
            <a:spLocks noGrp="1"/>
          </p:cNvSpPr>
          <p:nvPr>
            <p:ph type="sldNum" sz="quarter" idx="12"/>
          </p:nvPr>
        </p:nvSpPr>
        <p:spPr/>
        <p:txBody>
          <a:bodyPr/>
          <a:lstStyle/>
          <a:p>
            <a:fld id="{832CB38A-125C-124E-AD49-47BF0699CCDE}" type="slidenum">
              <a:rPr lang="en-US" smtClean="0"/>
              <a:t>‹#›</a:t>
            </a:fld>
            <a:endParaRPr lang="en-US"/>
          </a:p>
        </p:txBody>
      </p:sp>
      <p:pic>
        <p:nvPicPr>
          <p:cNvPr id="7" name="Obraz 5">
            <a:extLst>
              <a:ext uri="{FF2B5EF4-FFF2-40B4-BE49-F238E27FC236}">
                <a16:creationId xmlns:a16="http://schemas.microsoft.com/office/drawing/2014/main" id="{022CE6F4-37EF-BF40-B19B-6E026AA97186}"/>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81000" y="5646043"/>
            <a:ext cx="1704639" cy="853470"/>
          </a:xfrm>
          <a:prstGeom prst="rect">
            <a:avLst/>
          </a:prstGeom>
        </p:spPr>
      </p:pic>
    </p:spTree>
    <p:extLst>
      <p:ext uri="{BB962C8B-B14F-4D97-AF65-F5344CB8AC3E}">
        <p14:creationId xmlns:p14="http://schemas.microsoft.com/office/powerpoint/2010/main" val="1263390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erson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061124-AACE-BA4D-9B12-7CCACFFA8930}"/>
              </a:ext>
            </a:extLst>
          </p:cNvPr>
          <p:cNvSpPr>
            <a:spLocks noGrp="1"/>
          </p:cNvSpPr>
          <p:nvPr>
            <p:ph idx="1"/>
          </p:nvPr>
        </p:nvSpPr>
        <p:spPr>
          <a:xfrm>
            <a:off x="5327072" y="2493818"/>
            <a:ext cx="2743200" cy="35723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EF7ADE-EA87-AB4D-B6CD-7500CE8D578F}"/>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D142015D-A677-6B4F-80B0-1346FFB096A4}"/>
              </a:ext>
            </a:extLst>
          </p:cNvPr>
          <p:cNvSpPr>
            <a:spLocks noGrp="1"/>
          </p:cNvSpPr>
          <p:nvPr>
            <p:ph type="ftr" sz="quarter" idx="11"/>
          </p:nvPr>
        </p:nvSpPr>
        <p:spPr/>
        <p:txBody>
          <a:bodyPr/>
          <a:lstStyle>
            <a:lvl1pPr>
              <a:defRPr>
                <a:solidFill>
                  <a:srgbClr val="36559D"/>
                </a:solidFill>
              </a:defRPr>
            </a:lvl1pPr>
          </a:lstStyle>
          <a:p>
            <a:r>
              <a:rPr lang="en-US" b="1" err="1">
                <a:latin typeface="Roboto" panose="02000000000000000000" pitchFamily="2" charset="0"/>
                <a:ea typeface="Roboto" panose="02000000000000000000" pitchFamily="2" charset="0"/>
                <a:cs typeface="Calibri" panose="020F0502020204030204" pitchFamily="34" charset="0"/>
              </a:rPr>
              <a:t>www.salloytech.com</a:t>
            </a:r>
            <a:endParaRPr lang="en-US" b="1">
              <a:latin typeface="Roboto" panose="02000000000000000000" pitchFamily="2" charset="0"/>
              <a:ea typeface="Roboto" panose="02000000000000000000" pitchFamily="2" charset="0"/>
              <a:cs typeface="Calibri" panose="020F0502020204030204" pitchFamily="34" charset="0"/>
            </a:endParaRPr>
          </a:p>
        </p:txBody>
      </p:sp>
      <p:sp>
        <p:nvSpPr>
          <p:cNvPr id="6" name="Slide Number Placeholder 5">
            <a:extLst>
              <a:ext uri="{FF2B5EF4-FFF2-40B4-BE49-F238E27FC236}">
                <a16:creationId xmlns:a16="http://schemas.microsoft.com/office/drawing/2014/main" id="{8B930D75-1323-9547-A4D4-D7006C9D1111}"/>
              </a:ext>
            </a:extLst>
          </p:cNvPr>
          <p:cNvSpPr>
            <a:spLocks noGrp="1"/>
          </p:cNvSpPr>
          <p:nvPr>
            <p:ph type="sldNum" sz="quarter" idx="12"/>
          </p:nvPr>
        </p:nvSpPr>
        <p:spPr/>
        <p:txBody>
          <a:bodyPr/>
          <a:lstStyle/>
          <a:p>
            <a:fld id="{832CB38A-125C-124E-AD49-47BF0699CCDE}" type="slidenum">
              <a:rPr lang="en-US" smtClean="0"/>
              <a:t>‹#›</a:t>
            </a:fld>
            <a:endParaRPr lang="en-US"/>
          </a:p>
        </p:txBody>
      </p:sp>
      <p:sp>
        <p:nvSpPr>
          <p:cNvPr id="8" name="Content Placeholder 2">
            <a:extLst>
              <a:ext uri="{FF2B5EF4-FFF2-40B4-BE49-F238E27FC236}">
                <a16:creationId xmlns:a16="http://schemas.microsoft.com/office/drawing/2014/main" id="{F1D17FEE-87B2-D944-B49F-3B0AA738FBF6}"/>
              </a:ext>
            </a:extLst>
          </p:cNvPr>
          <p:cNvSpPr>
            <a:spLocks noGrp="1"/>
          </p:cNvSpPr>
          <p:nvPr>
            <p:ph idx="13"/>
          </p:nvPr>
        </p:nvSpPr>
        <p:spPr>
          <a:xfrm>
            <a:off x="8589818" y="2493818"/>
            <a:ext cx="2743200" cy="35723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225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560E5-D569-0E4C-851C-EAAEE4BB55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B4DB70-7AA1-6846-A4CF-91E273F59E56}"/>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4" name="Footer Placeholder 3">
            <a:extLst>
              <a:ext uri="{FF2B5EF4-FFF2-40B4-BE49-F238E27FC236}">
                <a16:creationId xmlns:a16="http://schemas.microsoft.com/office/drawing/2014/main" id="{F9081A5A-F169-3642-A806-A6E6B03C00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A3F521-BEBF-F647-BC65-71A440087828}"/>
              </a:ext>
            </a:extLst>
          </p:cNvPr>
          <p:cNvSpPr>
            <a:spLocks noGrp="1"/>
          </p:cNvSpPr>
          <p:nvPr>
            <p:ph type="sldNum" sz="quarter" idx="12"/>
          </p:nvPr>
        </p:nvSpPr>
        <p:spPr/>
        <p:txBody>
          <a:bodyPr/>
          <a:lstStyle/>
          <a:p>
            <a:fld id="{832CB38A-125C-124E-AD49-47BF0699CCDE}" type="slidenum">
              <a:rPr lang="en-US" smtClean="0"/>
              <a:t>‹#›</a:t>
            </a:fld>
            <a:endParaRPr lang="en-US"/>
          </a:p>
        </p:txBody>
      </p:sp>
    </p:spTree>
    <p:extLst>
      <p:ext uri="{BB962C8B-B14F-4D97-AF65-F5344CB8AC3E}">
        <p14:creationId xmlns:p14="http://schemas.microsoft.com/office/powerpoint/2010/main" val="1322677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ABB0FF-0B93-834F-A1FA-B5927032963F}"/>
              </a:ext>
            </a:extLst>
          </p:cNvPr>
          <p:cNvSpPr/>
          <p:nvPr userDrawn="1"/>
        </p:nvSpPr>
        <p:spPr>
          <a:xfrm>
            <a:off x="6096000" y="3390475"/>
            <a:ext cx="6248400" cy="34675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23749F2-B349-4748-ABA7-49F6E535310B}"/>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3409737"/>
            <a:ext cx="6096000" cy="3429000"/>
          </a:xfrm>
          <a:prstGeom prst="rect">
            <a:avLst/>
          </a:prstGeom>
        </p:spPr>
      </p:pic>
      <p:pic>
        <p:nvPicPr>
          <p:cNvPr id="20" name="Picture 19">
            <a:extLst>
              <a:ext uri="{FF2B5EF4-FFF2-40B4-BE49-F238E27FC236}">
                <a16:creationId xmlns:a16="http://schemas.microsoft.com/office/drawing/2014/main" id="{7181D892-1FE3-6546-A4E0-B8F02E9A7055}"/>
              </a:ext>
            </a:extLst>
          </p:cNvPr>
          <p:cNvPicPr>
            <a:picLocks noChangeAspect="1"/>
          </p:cNvPicPr>
          <p:nvPr userDrawn="1"/>
        </p:nvPicPr>
        <p:blipFill rotWithShape="1">
          <a:blip r:embed="rId3" cstate="hq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a:xfrm>
            <a:off x="0" y="19262"/>
            <a:ext cx="12192000" cy="3390475"/>
          </a:xfrm>
          <a:prstGeom prst="rect">
            <a:avLst/>
          </a:prstGeom>
        </p:spPr>
      </p:pic>
      <p:sp>
        <p:nvSpPr>
          <p:cNvPr id="2" name="Date Placeholder 1">
            <a:extLst>
              <a:ext uri="{FF2B5EF4-FFF2-40B4-BE49-F238E27FC236}">
                <a16:creationId xmlns:a16="http://schemas.microsoft.com/office/drawing/2014/main" id="{1DA5F1C8-7A78-4843-AE2B-2CD544A3A6EB}"/>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3" name="Footer Placeholder 2">
            <a:extLst>
              <a:ext uri="{FF2B5EF4-FFF2-40B4-BE49-F238E27FC236}">
                <a16:creationId xmlns:a16="http://schemas.microsoft.com/office/drawing/2014/main" id="{C661C49D-27F3-1D4D-AA0F-0B0F5F97EF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00F5A0-EE3E-D64F-88CC-6061690DE8A5}"/>
              </a:ext>
            </a:extLst>
          </p:cNvPr>
          <p:cNvSpPr>
            <a:spLocks noGrp="1"/>
          </p:cNvSpPr>
          <p:nvPr>
            <p:ph type="sldNum" sz="quarter" idx="12"/>
          </p:nvPr>
        </p:nvSpPr>
        <p:spPr/>
        <p:txBody>
          <a:bodyPr/>
          <a:lstStyle/>
          <a:p>
            <a:fld id="{832CB38A-125C-124E-AD49-47BF0699CCDE}" type="slidenum">
              <a:rPr lang="en-US" smtClean="0"/>
              <a:t>‹#›</a:t>
            </a:fld>
            <a:endParaRPr lang="en-US"/>
          </a:p>
        </p:txBody>
      </p:sp>
      <p:sp>
        <p:nvSpPr>
          <p:cNvPr id="15" name="Date Placeholder 1">
            <a:extLst>
              <a:ext uri="{FF2B5EF4-FFF2-40B4-BE49-F238E27FC236}">
                <a16:creationId xmlns:a16="http://schemas.microsoft.com/office/drawing/2014/main" id="{FC5175F2-EE10-524E-8311-97D70685F4BA}"/>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89FF48C-BD6F-B641-99B0-2B461B342A14}" type="datetimeFigureOut">
              <a:rPr lang="en-US" smtClean="0"/>
              <a:pPr/>
              <a:t>11/22/2024</a:t>
            </a:fld>
            <a:endParaRPr lang="en-US"/>
          </a:p>
        </p:txBody>
      </p:sp>
      <p:sp>
        <p:nvSpPr>
          <p:cNvPr id="16" name="Slide Number Placeholder 3">
            <a:extLst>
              <a:ext uri="{FF2B5EF4-FFF2-40B4-BE49-F238E27FC236}">
                <a16:creationId xmlns:a16="http://schemas.microsoft.com/office/drawing/2014/main" id="{04705999-0D30-F440-9397-4D56C0F19254}"/>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32CB38A-125C-124E-AD49-47BF0699CCDE}" type="slidenum">
              <a:rPr lang="en-US" smtClean="0"/>
              <a:pPr/>
              <a:t>‹#›</a:t>
            </a:fld>
            <a:endParaRPr lang="en-US"/>
          </a:p>
        </p:txBody>
      </p:sp>
      <p:sp>
        <p:nvSpPr>
          <p:cNvPr id="17" name="Title 1">
            <a:extLst>
              <a:ext uri="{FF2B5EF4-FFF2-40B4-BE49-F238E27FC236}">
                <a16:creationId xmlns:a16="http://schemas.microsoft.com/office/drawing/2014/main" id="{EE7CC8CB-0833-A949-95BF-ED5CEE9C40FE}"/>
              </a:ext>
            </a:extLst>
          </p:cNvPr>
          <p:cNvSpPr>
            <a:spLocks noGrp="1"/>
          </p:cNvSpPr>
          <p:nvPr>
            <p:ph type="title"/>
          </p:nvPr>
        </p:nvSpPr>
        <p:spPr>
          <a:xfrm>
            <a:off x="6241775" y="3574428"/>
            <a:ext cx="5745606" cy="1325563"/>
          </a:xfrm>
        </p:spPr>
        <p:txBody>
          <a:bodyPr anchor="t">
            <a:normAutofit/>
          </a:bodyPr>
          <a:lstStyle>
            <a:lvl1pPr algn="r">
              <a:defRPr sz="3200">
                <a:solidFill>
                  <a:schemeClr val="bg1"/>
                </a:solidFill>
              </a:defRPr>
            </a:lvl1pPr>
          </a:lstStyle>
          <a:p>
            <a:r>
              <a:rPr lang="en-US"/>
              <a:t>Click to edit Master title style</a:t>
            </a:r>
          </a:p>
        </p:txBody>
      </p:sp>
      <p:pic>
        <p:nvPicPr>
          <p:cNvPr id="18" name="Obraz 5">
            <a:extLst>
              <a:ext uri="{FF2B5EF4-FFF2-40B4-BE49-F238E27FC236}">
                <a16:creationId xmlns:a16="http://schemas.microsoft.com/office/drawing/2014/main" id="{BD6AE864-3364-834B-B8DD-6D74D1C75135}"/>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10568712" y="5828620"/>
            <a:ext cx="1418669" cy="710292"/>
          </a:xfrm>
          <a:prstGeom prst="rect">
            <a:avLst/>
          </a:prstGeom>
        </p:spPr>
      </p:pic>
    </p:spTree>
    <p:extLst>
      <p:ext uri="{BB962C8B-B14F-4D97-AF65-F5344CB8AC3E}">
        <p14:creationId xmlns:p14="http://schemas.microsoft.com/office/powerpoint/2010/main" val="4280640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1457EB8-2612-C54E-AC5E-6B11E13066AF}"/>
              </a:ext>
            </a:extLst>
          </p:cNvPr>
          <p:cNvSpPr/>
          <p:nvPr userDrawn="1"/>
        </p:nvSpPr>
        <p:spPr>
          <a:xfrm>
            <a:off x="6096000" y="2941983"/>
            <a:ext cx="6248400" cy="39160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C730464-490C-1043-ADE5-DC2611910E33}"/>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3409738"/>
            <a:ext cx="6096000" cy="3448261"/>
          </a:xfrm>
          <a:prstGeom prst="rect">
            <a:avLst/>
          </a:prstGeom>
        </p:spPr>
      </p:pic>
      <p:pic>
        <p:nvPicPr>
          <p:cNvPr id="10" name="Picture 9">
            <a:extLst>
              <a:ext uri="{FF2B5EF4-FFF2-40B4-BE49-F238E27FC236}">
                <a16:creationId xmlns:a16="http://schemas.microsoft.com/office/drawing/2014/main" id="{A10A65BD-6E5A-E745-8F06-5CF3F247A5DC}"/>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0" y="-19261"/>
            <a:ext cx="12192000" cy="3429000"/>
          </a:xfrm>
          <a:prstGeom prst="rect">
            <a:avLst/>
          </a:prstGeom>
        </p:spPr>
      </p:pic>
      <p:sp>
        <p:nvSpPr>
          <p:cNvPr id="2" name="Date Placeholder 1">
            <a:extLst>
              <a:ext uri="{FF2B5EF4-FFF2-40B4-BE49-F238E27FC236}">
                <a16:creationId xmlns:a16="http://schemas.microsoft.com/office/drawing/2014/main" id="{1DA5F1C8-7A78-4843-AE2B-2CD544A3A6EB}"/>
              </a:ext>
            </a:extLst>
          </p:cNvPr>
          <p:cNvSpPr>
            <a:spLocks noGrp="1"/>
          </p:cNvSpPr>
          <p:nvPr>
            <p:ph type="dt" sz="half" idx="10"/>
          </p:nvPr>
        </p:nvSpPr>
        <p:spPr/>
        <p:txBody>
          <a:bodyPr/>
          <a:lstStyle/>
          <a:p>
            <a:fld id="{389FF48C-BD6F-B641-99B0-2B461B342A14}" type="datetimeFigureOut">
              <a:rPr lang="en-US" smtClean="0"/>
              <a:t>11/22/2024</a:t>
            </a:fld>
            <a:endParaRPr lang="en-US"/>
          </a:p>
        </p:txBody>
      </p:sp>
      <p:sp>
        <p:nvSpPr>
          <p:cNvPr id="3" name="Footer Placeholder 2">
            <a:extLst>
              <a:ext uri="{FF2B5EF4-FFF2-40B4-BE49-F238E27FC236}">
                <a16:creationId xmlns:a16="http://schemas.microsoft.com/office/drawing/2014/main" id="{C661C49D-27F3-1D4D-AA0F-0B0F5F97EF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00F5A0-EE3E-D64F-88CC-6061690DE8A5}"/>
              </a:ext>
            </a:extLst>
          </p:cNvPr>
          <p:cNvSpPr>
            <a:spLocks noGrp="1"/>
          </p:cNvSpPr>
          <p:nvPr>
            <p:ph type="sldNum" sz="quarter" idx="12"/>
          </p:nvPr>
        </p:nvSpPr>
        <p:spPr/>
        <p:txBody>
          <a:bodyPr/>
          <a:lstStyle/>
          <a:p>
            <a:fld id="{832CB38A-125C-124E-AD49-47BF0699CCDE}" type="slidenum">
              <a:rPr lang="en-US" smtClean="0"/>
              <a:t>‹#›</a:t>
            </a:fld>
            <a:endParaRPr lang="en-US"/>
          </a:p>
        </p:txBody>
      </p:sp>
      <p:sp>
        <p:nvSpPr>
          <p:cNvPr id="9" name="Title 1">
            <a:extLst>
              <a:ext uri="{FF2B5EF4-FFF2-40B4-BE49-F238E27FC236}">
                <a16:creationId xmlns:a16="http://schemas.microsoft.com/office/drawing/2014/main" id="{21B667ED-6BA3-4A42-9DAB-9B37E551AE56}"/>
              </a:ext>
            </a:extLst>
          </p:cNvPr>
          <p:cNvSpPr>
            <a:spLocks noGrp="1"/>
          </p:cNvSpPr>
          <p:nvPr>
            <p:ph type="title"/>
          </p:nvPr>
        </p:nvSpPr>
        <p:spPr>
          <a:xfrm>
            <a:off x="6241775" y="3574428"/>
            <a:ext cx="5745606" cy="1325563"/>
          </a:xfrm>
        </p:spPr>
        <p:txBody>
          <a:bodyPr anchor="t">
            <a:normAutofit/>
          </a:bodyPr>
          <a:lstStyle>
            <a:lvl1pPr algn="r">
              <a:defRPr sz="3200">
                <a:solidFill>
                  <a:schemeClr val="bg1"/>
                </a:solidFill>
              </a:defRPr>
            </a:lvl1pPr>
          </a:lstStyle>
          <a:p>
            <a:r>
              <a:rPr lang="en-US"/>
              <a:t>Click to edit Master title style</a:t>
            </a:r>
          </a:p>
        </p:txBody>
      </p:sp>
      <p:pic>
        <p:nvPicPr>
          <p:cNvPr id="7" name="Obraz 5">
            <a:extLst>
              <a:ext uri="{FF2B5EF4-FFF2-40B4-BE49-F238E27FC236}">
                <a16:creationId xmlns:a16="http://schemas.microsoft.com/office/drawing/2014/main" id="{6FEF92D6-CF05-5E46-A2B4-3C08E170AFFE}"/>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568712" y="5828620"/>
            <a:ext cx="1418669" cy="710292"/>
          </a:xfrm>
          <a:prstGeom prst="rect">
            <a:avLst/>
          </a:prstGeom>
        </p:spPr>
      </p:pic>
    </p:spTree>
    <p:extLst>
      <p:ext uri="{BB962C8B-B14F-4D97-AF65-F5344CB8AC3E}">
        <p14:creationId xmlns:p14="http://schemas.microsoft.com/office/powerpoint/2010/main" val="214471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3227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10.jpeg"/><Relationship Id="rId2" Type="http://schemas.openxmlformats.org/officeDocument/2006/relationships/slideLayout" Target="../slideLayouts/slideLayout11.xml"/><Relationship Id="rId16"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F5CA21-6420-E543-B38D-2997BA2EC77F}"/>
              </a:ext>
            </a:extLst>
          </p:cNvPr>
          <p:cNvSpPr>
            <a:spLocks noGrp="1"/>
          </p:cNvSpPr>
          <p:nvPr>
            <p:ph type="title"/>
          </p:nvPr>
        </p:nvSpPr>
        <p:spPr>
          <a:xfrm>
            <a:off x="838200" y="365125"/>
            <a:ext cx="10515600" cy="1325563"/>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21ADBBA7-5EB7-C948-B944-4E5C74CED8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D5C01B-5107-744F-998F-7783E62C7B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9FF48C-BD6F-B641-99B0-2B461B342A14}" type="datetimeFigureOut">
              <a:rPr lang="en-US" smtClean="0"/>
              <a:t>11/22/2024</a:t>
            </a:fld>
            <a:endParaRPr lang="en-US"/>
          </a:p>
        </p:txBody>
      </p:sp>
      <p:sp>
        <p:nvSpPr>
          <p:cNvPr id="5" name="Footer Placeholder 4">
            <a:extLst>
              <a:ext uri="{FF2B5EF4-FFF2-40B4-BE49-F238E27FC236}">
                <a16:creationId xmlns:a16="http://schemas.microsoft.com/office/drawing/2014/main" id="{7248D100-20E7-0541-94CD-D9B9D3DBEE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1B425E8-7F6C-4945-9BA5-64380265F1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CB38A-125C-124E-AD49-47BF0699CCDE}" type="slidenum">
              <a:rPr lang="en-US" smtClean="0"/>
              <a:t>‹#›</a:t>
            </a:fld>
            <a:endParaRPr lang="en-US"/>
          </a:p>
        </p:txBody>
      </p:sp>
    </p:spTree>
    <p:extLst>
      <p:ext uri="{BB962C8B-B14F-4D97-AF65-F5344CB8AC3E}">
        <p14:creationId xmlns:p14="http://schemas.microsoft.com/office/powerpoint/2010/main" val="4256054178"/>
      </p:ext>
    </p:extLst>
  </p:cSld>
  <p:clrMap bg1="lt1" tx1="dk1" bg2="lt2" tx2="dk2" accent1="accent1" accent2="accent2" accent3="accent3" accent4="accent4" accent5="accent5" accent6="accent6" hlink="hlink" folHlink="folHlink"/>
  <p:sldLayoutIdLst>
    <p:sldLayoutId id="2147483649" r:id="rId1"/>
    <p:sldLayoutId id="2147483679" r:id="rId2"/>
    <p:sldLayoutId id="2147483650" r:id="rId3"/>
    <p:sldLayoutId id="2147483674" r:id="rId4"/>
    <p:sldLayoutId id="2147483675" r:id="rId5"/>
    <p:sldLayoutId id="2147483654" r:id="rId6"/>
    <p:sldLayoutId id="2147483655" r:id="rId7"/>
    <p:sldLayoutId id="2147483678" r:id="rId8"/>
    <p:sldLayoutId id="2147483677" r:id="rId9"/>
  </p:sldLayoutIdLst>
  <p:txStyles>
    <p:titleStyle>
      <a:lvl1pPr algn="l" defTabSz="914400" rtl="0" eaLnBrk="1" latinLnBrk="0" hangingPunct="1">
        <a:lnSpc>
          <a:spcPct val="90000"/>
        </a:lnSpc>
        <a:spcBef>
          <a:spcPct val="0"/>
        </a:spcBef>
        <a:buNone/>
        <a:defRPr sz="2800" b="1"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600" y="274680"/>
            <a:ext cx="10971840" cy="1142280"/>
          </a:xfrm>
          <a:prstGeom prst="rect">
            <a:avLst/>
          </a:prstGeom>
        </p:spPr>
        <p:txBody>
          <a:bodyPr lIns="0" tIns="0" rIns="0" bIns="0" anchor="ctr"/>
          <a:lstStyle/>
          <a:p>
            <a:r>
              <a:rPr lang="pl-PL" sz="4400" b="0" strike="noStrike" spc="-1">
                <a:solidFill>
                  <a:srgbClr val="000000"/>
                </a:solidFill>
                <a:uFill>
                  <a:solidFill>
                    <a:srgbClr val="FFFFFF"/>
                  </a:solidFill>
                </a:uFill>
                <a:latin typeface="Arial"/>
              </a:rPr>
              <a:t>Kliknij, aby edytować format tekstu tytułu</a:t>
            </a:r>
          </a:p>
        </p:txBody>
      </p:sp>
      <p:sp>
        <p:nvSpPr>
          <p:cNvPr id="3" name="PlaceHolder 2"/>
          <p:cNvSpPr>
            <a:spLocks noGrp="1"/>
          </p:cNvSpPr>
          <p:nvPr>
            <p:ph type="body"/>
          </p:nvPr>
        </p:nvSpPr>
        <p:spPr>
          <a:xfrm>
            <a:off x="609600" y="1604520"/>
            <a:ext cx="10972320" cy="3977280"/>
          </a:xfrm>
          <a:prstGeom prst="rect">
            <a:avLst/>
          </a:prstGeom>
        </p:spPr>
        <p:txBody>
          <a:bodyPr lIns="0" tIns="0" rIns="0" bIns="0"/>
          <a:lstStyle/>
          <a:p>
            <a:pPr marL="432000" indent="-324000">
              <a:spcBef>
                <a:spcPts val="1417"/>
              </a:spcBef>
              <a:buClr>
                <a:srgbClr val="000000"/>
              </a:buClr>
              <a:buSzPct val="45000"/>
              <a:buFont typeface="Wingdings" charset="2"/>
              <a:buChar char=""/>
            </a:pPr>
            <a:r>
              <a:rPr lang="pl-PL" sz="2800" b="0" strike="noStrike" spc="-1">
                <a:solidFill>
                  <a:srgbClr val="000000"/>
                </a:solidFill>
                <a:uFill>
                  <a:solidFill>
                    <a:srgbClr val="FFFFFF"/>
                  </a:solidFill>
                </a:uFill>
                <a:latin typeface="Arial"/>
              </a:rPr>
              <a:t>Kliknij, aby edytować format tekstu konspektu</a:t>
            </a:r>
          </a:p>
          <a:p>
            <a:pPr marL="864000" lvl="1" indent="-324000">
              <a:spcBef>
                <a:spcPts val="1134"/>
              </a:spcBef>
              <a:buClr>
                <a:srgbClr val="000000"/>
              </a:buClr>
              <a:buSzPct val="75000"/>
              <a:buFont typeface="Symbol" charset="2"/>
              <a:buChar char=""/>
            </a:pPr>
            <a:r>
              <a:rPr lang="pl-PL" sz="2000" b="0" strike="noStrike" spc="-1">
                <a:solidFill>
                  <a:srgbClr val="000000"/>
                </a:solidFill>
                <a:uFill>
                  <a:solidFill>
                    <a:srgbClr val="FFFFFF"/>
                  </a:solidFill>
                </a:uFill>
                <a:latin typeface="Arial"/>
              </a:rPr>
              <a:t>Drugi poziom konspektu</a:t>
            </a:r>
          </a:p>
          <a:p>
            <a:pPr marL="1296000" lvl="2" indent="-288000">
              <a:spcBef>
                <a:spcPts val="850"/>
              </a:spcBef>
              <a:buClr>
                <a:srgbClr val="000000"/>
              </a:buClr>
              <a:buSzPct val="45000"/>
              <a:buFont typeface="Wingdings" charset="2"/>
              <a:buChar char=""/>
            </a:pPr>
            <a:r>
              <a:rPr lang="pl-PL" sz="1800" b="0" strike="noStrike" spc="-1">
                <a:solidFill>
                  <a:srgbClr val="000000"/>
                </a:solidFill>
                <a:uFill>
                  <a:solidFill>
                    <a:srgbClr val="FFFFFF"/>
                  </a:solidFill>
                </a:uFill>
                <a:latin typeface="Arial"/>
              </a:rPr>
              <a:t>Trzeci poziom konspektu</a:t>
            </a:r>
          </a:p>
          <a:p>
            <a:pPr marL="1728000" lvl="3" indent="-216000">
              <a:spcBef>
                <a:spcPts val="567"/>
              </a:spcBef>
              <a:buClr>
                <a:srgbClr val="000000"/>
              </a:buClr>
              <a:buSzPct val="75000"/>
              <a:buFont typeface="Symbol" charset="2"/>
              <a:buChar char=""/>
            </a:pPr>
            <a:r>
              <a:rPr lang="pl-PL" sz="1800" b="0" strike="noStrike" spc="-1">
                <a:solidFill>
                  <a:srgbClr val="000000"/>
                </a:solidFill>
                <a:uFill>
                  <a:solidFill>
                    <a:srgbClr val="FFFFFF"/>
                  </a:solidFill>
                </a:uFill>
                <a:latin typeface="Arial"/>
              </a:rPr>
              <a:t>Czwarty poziom konspektu</a:t>
            </a:r>
          </a:p>
          <a:p>
            <a:pPr marL="2160000" lvl="4" indent="-216000">
              <a:spcBef>
                <a:spcPts val="283"/>
              </a:spcBef>
              <a:buClr>
                <a:srgbClr val="000000"/>
              </a:buClr>
              <a:buSzPct val="45000"/>
              <a:buFont typeface="Wingdings" charset="2"/>
              <a:buChar char=""/>
            </a:pPr>
            <a:r>
              <a:rPr lang="pl-PL" sz="2000" b="0" strike="noStrike" spc="-1">
                <a:solidFill>
                  <a:srgbClr val="000000"/>
                </a:solidFill>
                <a:uFill>
                  <a:solidFill>
                    <a:srgbClr val="FFFFFF"/>
                  </a:solidFill>
                </a:uFill>
                <a:latin typeface="Arial"/>
              </a:rPr>
              <a:t>Piąty poziom konspektu</a:t>
            </a:r>
          </a:p>
          <a:p>
            <a:pPr marL="2592000" lvl="5" indent="-216000">
              <a:spcBef>
                <a:spcPts val="283"/>
              </a:spcBef>
              <a:buClr>
                <a:srgbClr val="000000"/>
              </a:buClr>
              <a:buSzPct val="45000"/>
              <a:buFont typeface="Wingdings" charset="2"/>
              <a:buChar char=""/>
            </a:pPr>
            <a:r>
              <a:rPr lang="pl-PL" sz="2000" b="0" strike="noStrike" spc="-1">
                <a:solidFill>
                  <a:srgbClr val="000000"/>
                </a:solidFill>
                <a:uFill>
                  <a:solidFill>
                    <a:srgbClr val="FFFFFF"/>
                  </a:solidFill>
                </a:uFill>
                <a:latin typeface="Arial"/>
              </a:rPr>
              <a:t>Szósty poziom konspektu</a:t>
            </a:r>
          </a:p>
          <a:p>
            <a:pPr marL="3024000" lvl="6" indent="-216000">
              <a:spcBef>
                <a:spcPts val="283"/>
              </a:spcBef>
              <a:buClr>
                <a:srgbClr val="000000"/>
              </a:buClr>
              <a:buSzPct val="45000"/>
              <a:buFont typeface="Wingdings" charset="2"/>
              <a:buChar char=""/>
            </a:pPr>
            <a:r>
              <a:rPr lang="pl-PL" sz="2000" b="0" strike="noStrike" spc="-1">
                <a:solidFill>
                  <a:srgbClr val="000000"/>
                </a:solidFill>
                <a:uFill>
                  <a:solidFill>
                    <a:srgbClr val="FFFFFF"/>
                  </a:solidFill>
                </a:uFill>
                <a:latin typeface="Arial"/>
              </a:rPr>
              <a:t>Siódmy poziom konspektu</a:t>
            </a:r>
          </a:p>
        </p:txBody>
      </p:sp>
    </p:spTree>
    <p:extLst>
      <p:ext uri="{BB962C8B-B14F-4D97-AF65-F5344CB8AC3E}">
        <p14:creationId xmlns:p14="http://schemas.microsoft.com/office/powerpoint/2010/main" val="50033834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Lst>
  <p:txStyles>
    <p:titleStyle/>
    <p:bodyStyle>
      <a:lvl1pPr marL="432000" indent="-324000">
        <a:spcBef>
          <a:spcPts val="1417"/>
        </a:spcBef>
        <a:buClr>
          <a:srgbClr val="000000"/>
        </a:buClr>
        <a:buSzPct val="45000"/>
        <a:buFont typeface="Wingdings" charset="2"/>
        <a:buChar char=""/>
        <a:defRPr/>
      </a:lvl1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jpeg"/><Relationship Id="rId1" Type="http://schemas.openxmlformats.org/officeDocument/2006/relationships/slideLayout" Target="../slideLayouts/slideLayout24.xml"/><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6.jpeg"/><Relationship Id="rId1" Type="http://schemas.openxmlformats.org/officeDocument/2006/relationships/slideLayout" Target="../slideLayouts/slideLayout24.xml"/><Relationship Id="rId5" Type="http://schemas.openxmlformats.org/officeDocument/2006/relationships/image" Target="../media/image40.emf"/><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6.jpeg"/><Relationship Id="rId1" Type="http://schemas.openxmlformats.org/officeDocument/2006/relationships/slideLayout" Target="../slideLayouts/slideLayout24.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3.xml"/><Relationship Id="rId1" Type="http://schemas.openxmlformats.org/officeDocument/2006/relationships/themeOverride" Target="../theme/themeOverr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0.emf"/><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16.jpeg"/><Relationship Id="rId1" Type="http://schemas.openxmlformats.org/officeDocument/2006/relationships/slideLayout" Target="../slideLayouts/slideLayout24.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3.xml"/><Relationship Id="rId1" Type="http://schemas.openxmlformats.org/officeDocument/2006/relationships/themeOverride" Target="../theme/themeOverride4.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48.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0.emf"/><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3.xml"/><Relationship Id="rId1" Type="http://schemas.openxmlformats.org/officeDocument/2006/relationships/themeOverride" Target="../theme/themeOverr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0.e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7.jpeg"/><Relationship Id="rId2" Type="http://schemas.openxmlformats.org/officeDocument/2006/relationships/image" Target="../media/image53.jpeg"/><Relationship Id="rId1" Type="http://schemas.openxmlformats.org/officeDocument/2006/relationships/slideLayout" Target="../slideLayouts/slideLayout3.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40.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0.emf"/><Relationship Id="rId1" Type="http://schemas.openxmlformats.org/officeDocument/2006/relationships/slideLayout" Target="../slideLayouts/slideLayout4.xml"/><Relationship Id="rId4" Type="http://schemas.openxmlformats.org/officeDocument/2006/relationships/image" Target="../media/image59.svg"/></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0.emf"/><Relationship Id="rId1" Type="http://schemas.openxmlformats.org/officeDocument/2006/relationships/slideLayout" Target="../slideLayouts/slideLayout4.xml"/><Relationship Id="rId4" Type="http://schemas.openxmlformats.org/officeDocument/2006/relationships/image" Target="../media/image61.sv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0.emf"/></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3.xml"/><Relationship Id="rId1" Type="http://schemas.openxmlformats.org/officeDocument/2006/relationships/themeOverride" Target="../theme/themeOverride6.xml"/></Relationships>
</file>

<file path=ppt/slides/_rels/slide3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63.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 Id="rId4" Type="http://schemas.openxmlformats.org/officeDocument/2006/relationships/image" Target="../media/image40.emf"/></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40.emf"/><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3.xml"/><Relationship Id="rId1" Type="http://schemas.openxmlformats.org/officeDocument/2006/relationships/themeOverride" Target="../theme/themeOverride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DF3987D-A163-3FCA-4E29-43D51FE2DFAD}"/>
              </a:ext>
            </a:extLst>
          </p:cNvPr>
          <p:cNvSpPr>
            <a:spLocks noGrp="1"/>
          </p:cNvSpPr>
          <p:nvPr>
            <p:ph type="title"/>
          </p:nvPr>
        </p:nvSpPr>
        <p:spPr>
          <a:xfrm>
            <a:off x="762000" y="381862"/>
            <a:ext cx="10515600" cy="573088"/>
          </a:xfrm>
        </p:spPr>
        <p:txBody>
          <a:bodyPr/>
          <a:lstStyle/>
          <a:p>
            <a:r>
              <a:rPr lang="pl-PL" dirty="0" err="1"/>
              <a:t>Assumptions</a:t>
            </a:r>
            <a:r>
              <a:rPr lang="pl-PL" dirty="0"/>
              <a:t> for the </a:t>
            </a:r>
            <a:r>
              <a:rPr lang="pl-PL" dirty="0" err="1"/>
              <a:t>catalogue</a:t>
            </a:r>
            <a:r>
              <a:rPr lang="pl-PL" dirty="0"/>
              <a:t>:</a:t>
            </a:r>
          </a:p>
        </p:txBody>
      </p:sp>
      <p:sp>
        <p:nvSpPr>
          <p:cNvPr id="3" name="pole tekstowe 2">
            <a:extLst>
              <a:ext uri="{FF2B5EF4-FFF2-40B4-BE49-F238E27FC236}">
                <a16:creationId xmlns:a16="http://schemas.microsoft.com/office/drawing/2014/main" id="{465FE1C6-5C05-3768-8905-946D2FA52E21}"/>
              </a:ext>
            </a:extLst>
          </p:cNvPr>
          <p:cNvSpPr txBox="1"/>
          <p:nvPr/>
        </p:nvSpPr>
        <p:spPr>
          <a:xfrm>
            <a:off x="762000" y="1125220"/>
            <a:ext cx="9337040" cy="1200329"/>
          </a:xfrm>
          <a:prstGeom prst="rect">
            <a:avLst/>
          </a:prstGeom>
          <a:noFill/>
        </p:spPr>
        <p:txBody>
          <a:bodyPr wrap="square" rtlCol="0">
            <a:spAutoFit/>
          </a:bodyPr>
          <a:lstStyle/>
          <a:p>
            <a:pPr marL="342900" indent="-342900">
              <a:buAutoNum type="arabicPeriod"/>
            </a:pPr>
            <a:r>
              <a:rPr lang="en-US" dirty="0"/>
              <a:t>A4 format vertically or horizontally
Catalogue cover: logo + slogan + website
The content of the document: </a:t>
            </a:r>
            <a:r>
              <a:rPr lang="en-US" dirty="0" err="1"/>
              <a:t>Salloytech</a:t>
            </a:r>
            <a:r>
              <a:rPr lang="en-US" dirty="0"/>
              <a:t> Technical Consumables for Aerospace A4, is intended to serve as a table of contents copies of pages 1 and 2 can be made</a:t>
            </a:r>
            <a:endParaRPr lang="pl-PL" dirty="0"/>
          </a:p>
        </p:txBody>
      </p:sp>
      <p:pic>
        <p:nvPicPr>
          <p:cNvPr id="5" name="Obraz 4">
            <a:extLst>
              <a:ext uri="{FF2B5EF4-FFF2-40B4-BE49-F238E27FC236}">
                <a16:creationId xmlns:a16="http://schemas.microsoft.com/office/drawing/2014/main" id="{A29BBFEA-3DA1-C941-C6E9-5DEC5BB62F34}"/>
              </a:ext>
            </a:extLst>
          </p:cNvPr>
          <p:cNvPicPr>
            <a:picLocks noChangeAspect="1"/>
          </p:cNvPicPr>
          <p:nvPr/>
        </p:nvPicPr>
        <p:blipFill>
          <a:blip r:embed="rId2"/>
          <a:stretch>
            <a:fillRect/>
          </a:stretch>
        </p:blipFill>
        <p:spPr>
          <a:xfrm>
            <a:off x="1386364" y="2229981"/>
            <a:ext cx="5494496" cy="2644369"/>
          </a:xfrm>
          <a:prstGeom prst="rect">
            <a:avLst/>
          </a:prstGeom>
        </p:spPr>
      </p:pic>
      <p:sp>
        <p:nvSpPr>
          <p:cNvPr id="6" name="pole tekstowe 5">
            <a:extLst>
              <a:ext uri="{FF2B5EF4-FFF2-40B4-BE49-F238E27FC236}">
                <a16:creationId xmlns:a16="http://schemas.microsoft.com/office/drawing/2014/main" id="{2B8E59D7-7722-41EC-FC59-61083B048382}"/>
              </a:ext>
            </a:extLst>
          </p:cNvPr>
          <p:cNvSpPr txBox="1"/>
          <p:nvPr/>
        </p:nvSpPr>
        <p:spPr>
          <a:xfrm>
            <a:off x="520700" y="5132615"/>
            <a:ext cx="9337040" cy="646331"/>
          </a:xfrm>
          <a:prstGeom prst="rect">
            <a:avLst/>
          </a:prstGeom>
          <a:noFill/>
        </p:spPr>
        <p:txBody>
          <a:bodyPr wrap="square" rtlCol="0">
            <a:spAutoFit/>
          </a:bodyPr>
          <a:lstStyle/>
          <a:p>
            <a:r>
              <a:rPr lang="pl-PL" dirty="0"/>
              <a:t>4</a:t>
            </a:r>
            <a:r>
              <a:rPr lang="en-US" dirty="0"/>
              <a:t>. There can be 1, 2 or even 3 products on the page, depending on the readability and clarity capabilities</a:t>
            </a:r>
            <a:endParaRPr lang="pl-PL" dirty="0"/>
          </a:p>
        </p:txBody>
      </p:sp>
    </p:spTree>
    <p:extLst>
      <p:ext uri="{BB962C8B-B14F-4D97-AF65-F5344CB8AC3E}">
        <p14:creationId xmlns:p14="http://schemas.microsoft.com/office/powerpoint/2010/main" val="194991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7674132" y="203200"/>
            <a:ext cx="4341560" cy="5964335"/>
          </a:xfrm>
          <a:prstGeom prst="rect">
            <a:avLst/>
          </a:prstGeom>
        </p:spPr>
      </p:pic>
      <p:sp>
        <p:nvSpPr>
          <p:cNvPr id="10" name="Rectangle 9">
            <a:extLst>
              <a:ext uri="{FF2B5EF4-FFF2-40B4-BE49-F238E27FC236}">
                <a16:creationId xmlns:a16="http://schemas.microsoft.com/office/drawing/2014/main" id="{C91A9273-92B5-A941-94B6-6C8547B26C7B}"/>
              </a:ext>
            </a:extLst>
          </p:cNvPr>
          <p:cNvSpPr/>
          <p:nvPr/>
        </p:nvSpPr>
        <p:spPr>
          <a:xfrm>
            <a:off x="0" y="528009"/>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graphicFrame>
        <p:nvGraphicFramePr>
          <p:cNvPr id="4" name="Tabela 3">
            <a:extLst>
              <a:ext uri="{FF2B5EF4-FFF2-40B4-BE49-F238E27FC236}">
                <a16:creationId xmlns:a16="http://schemas.microsoft.com/office/drawing/2014/main" id="{86BAD018-CB1C-FE0C-E7D7-500FBC016D07}"/>
              </a:ext>
            </a:extLst>
          </p:cNvPr>
          <p:cNvGraphicFramePr>
            <a:graphicFrameLocks noGrp="1"/>
          </p:cNvGraphicFramePr>
          <p:nvPr>
            <p:extLst>
              <p:ext uri="{D42A27DB-BD31-4B8C-83A1-F6EECF244321}">
                <p14:modId xmlns:p14="http://schemas.microsoft.com/office/powerpoint/2010/main" val="2323898001"/>
              </p:ext>
            </p:extLst>
          </p:nvPr>
        </p:nvGraphicFramePr>
        <p:xfrm>
          <a:off x="436880" y="1472238"/>
          <a:ext cx="6403642" cy="1056640"/>
        </p:xfrm>
        <a:graphic>
          <a:graphicData uri="http://schemas.openxmlformats.org/drawingml/2006/table">
            <a:tbl>
              <a:tblPr bandRow="1">
                <a:tableStyleId>{5C22544A-7EE6-4342-B048-85BDC9FD1C3A}</a:tableStyleId>
              </a:tblPr>
              <a:tblGrid>
                <a:gridCol w="6403642">
                  <a:extLst>
                    <a:ext uri="{9D8B030D-6E8A-4147-A177-3AD203B41FA5}">
                      <a16:colId xmlns:a16="http://schemas.microsoft.com/office/drawing/2014/main" val="3850310025"/>
                    </a:ext>
                  </a:extLst>
                </a:gridCol>
              </a:tblGrid>
              <a:tr h="932531">
                <a:tc>
                  <a:txBody>
                    <a:bodyPr/>
                    <a:lstStyle/>
                    <a:p>
                      <a:pPr lvl="0" algn="just">
                        <a:lnSpc>
                          <a:spcPct val="150000"/>
                        </a:lnSpc>
                        <a:spcBef>
                          <a:spcPts val="750"/>
                        </a:spcBef>
                        <a:spcAft>
                          <a:spcPts val="750"/>
                        </a:spcAft>
                        <a:buNone/>
                        <a:tabLst>
                          <a:tab pos="457200" algn="l"/>
                        </a:tabLst>
                      </a:pPr>
                      <a:r>
                        <a:rPr lang="en-US" sz="1600" b="1" kern="1200" dirty="0">
                          <a:solidFill>
                            <a:srgbClr val="333333"/>
                          </a:solidFill>
                          <a:effectLst/>
                          <a:latin typeface="Roboto"/>
                          <a:cs typeface="Calibri"/>
                        </a:rPr>
                        <a:t>Professional coupons regeneration provides the ability to restore coupons to their original version. The process has been mastered by us and works for many customers around the world.</a:t>
                      </a:r>
                      <a:endParaRPr lang="pl-PL" sz="1600" b="1" kern="1200" dirty="0">
                        <a:solidFill>
                          <a:srgbClr val="333333"/>
                        </a:solidFill>
                        <a:effectLst/>
                        <a:latin typeface="Roboto"/>
                        <a:cs typeface="Calibri"/>
                      </a:endParaRPr>
                    </a:p>
                  </a:txBody>
                  <a:tcPr marL="0" marR="0" marT="0" marB="0" anchor="ctr">
                    <a:lnL>
                      <a:noFill/>
                    </a:lnL>
                    <a:lnR>
                      <a:noFill/>
                    </a:lnR>
                    <a:lnT>
                      <a:noFill/>
                    </a:lnT>
                    <a:lnB>
                      <a:noFill/>
                    </a:lnB>
                    <a:noFill/>
                  </a:tcPr>
                </a:tc>
                <a:extLst>
                  <a:ext uri="{0D108BD9-81ED-4DB2-BD59-A6C34878D82A}">
                    <a16:rowId xmlns:a16="http://schemas.microsoft.com/office/drawing/2014/main" val="3607676089"/>
                  </a:ext>
                </a:extLst>
              </a:tr>
            </a:tbl>
          </a:graphicData>
        </a:graphic>
      </p:graphicFrame>
      <p:sp>
        <p:nvSpPr>
          <p:cNvPr id="13" name="Title 1">
            <a:extLst>
              <a:ext uri="{FF2B5EF4-FFF2-40B4-BE49-F238E27FC236}">
                <a16:creationId xmlns:a16="http://schemas.microsoft.com/office/drawing/2014/main" id="{8289A766-5285-932F-0DD3-70FC986C10C6}"/>
              </a:ext>
            </a:extLst>
          </p:cNvPr>
          <p:cNvSpPr txBox="1">
            <a:spLocks/>
          </p:cNvSpPr>
          <p:nvPr/>
        </p:nvSpPr>
        <p:spPr>
          <a:xfrm>
            <a:off x="466186" y="422910"/>
            <a:ext cx="6403642" cy="932531"/>
          </a:xfrm>
          <a:prstGeom prst="rect">
            <a:avLst/>
          </a:prstGeom>
        </p:spPr>
        <p:txBody>
          <a:bodyPr lIns="0" tIns="0" rIns="0" bIns="0" anchor="ctr">
            <a:normAutofit/>
          </a:bodyPr>
          <a:lstStyle/>
          <a:p>
            <a:r>
              <a:rPr lang="en-US" sz="2800" b="1" dirty="0">
                <a:solidFill>
                  <a:srgbClr val="36559D"/>
                </a:solidFill>
                <a:effectLst/>
                <a:latin typeface="Roboto" panose="02000000000000000000" pitchFamily="2" charset="0"/>
                <a:ea typeface="Roboto" panose="02000000000000000000" pitchFamily="2" charset="0"/>
                <a:cs typeface="Times New Roman" panose="02020603050405020304" pitchFamily="18" charset="0"/>
              </a:rPr>
              <a:t>COUPONS REGENERATION</a:t>
            </a:r>
            <a:endParaRPr lang="en-US" sz="2800" b="1" kern="0" dirty="0">
              <a:solidFill>
                <a:srgbClr val="36559D"/>
              </a:solidFill>
              <a:latin typeface="Roboto" panose="02000000000000000000" pitchFamily="2" charset="0"/>
              <a:ea typeface="Roboto" panose="02000000000000000000" pitchFamily="2" charset="0"/>
              <a:cs typeface="Roboto"/>
            </a:endParaRPr>
          </a:p>
        </p:txBody>
      </p:sp>
      <p:sp>
        <p:nvSpPr>
          <p:cNvPr id="2" name="pole tekstowe 1">
            <a:extLst>
              <a:ext uri="{FF2B5EF4-FFF2-40B4-BE49-F238E27FC236}">
                <a16:creationId xmlns:a16="http://schemas.microsoft.com/office/drawing/2014/main" id="{26BFD0FC-86C1-E957-2FFE-C3F2F2A093E6}"/>
              </a:ext>
            </a:extLst>
          </p:cNvPr>
          <p:cNvSpPr txBox="1"/>
          <p:nvPr/>
        </p:nvSpPr>
        <p:spPr>
          <a:xfrm>
            <a:off x="436880" y="2612730"/>
            <a:ext cx="7051040" cy="3247043"/>
          </a:xfrm>
          <a:prstGeom prst="rect">
            <a:avLst/>
          </a:prstGeom>
          <a:noFill/>
        </p:spPr>
        <p:txBody>
          <a:bodyPr wrap="square" lIns="91440" tIns="45720" rIns="91440" bIns="45720" rtlCol="0" anchor="t">
            <a:spAutoFit/>
          </a:bodyPr>
          <a:lstStyle/>
          <a:p>
            <a:pPr>
              <a:lnSpc>
                <a:spcPct val="150000"/>
              </a:lnSpc>
            </a:pPr>
            <a:r>
              <a:rPr lang="en-US" sz="1400" dirty="0">
                <a:latin typeface="Roboto" panose="02000000000000000000" pitchFamily="2" charset="0"/>
                <a:ea typeface="Roboto" panose="02000000000000000000" pitchFamily="2" charset="0"/>
              </a:rPr>
              <a:t>Our coupon regeneration service brings numerous of benefits:</a:t>
            </a:r>
            <a:endParaRPr lang="pl-PL" sz="1200" dirty="0">
              <a:latin typeface="Roboto" panose="02000000000000000000" pitchFamily="2" charset="0"/>
              <a:ea typeface="Roboto" panose="02000000000000000000" pitchFamily="2" charset="0"/>
            </a:endParaRPr>
          </a:p>
          <a:p>
            <a:pPr marL="285750" indent="-285750">
              <a:lnSpc>
                <a:spcPct val="150000"/>
              </a:lnSpc>
              <a:buClr>
                <a:srgbClr val="36559D"/>
              </a:buClr>
              <a:buFont typeface="Wingdings" panose="05000000000000000000" pitchFamily="2" charset="2"/>
              <a:buChar char="§"/>
            </a:pPr>
            <a:r>
              <a:rPr lang="pl-PL" sz="1400" dirty="0" err="1">
                <a:latin typeface="Roboto" panose="02000000000000000000" pitchFamily="2" charset="0"/>
                <a:ea typeface="Roboto" panose="02000000000000000000" pitchFamily="2" charset="0"/>
                <a:cs typeface="+mn-lt"/>
              </a:rPr>
              <a:t>Remanufactured</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parts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can</a:t>
            </a:r>
            <a:r>
              <a:rPr lang="pl-PL" sz="1400" dirty="0">
                <a:latin typeface="Roboto" panose="02000000000000000000" pitchFamily="2" charset="0"/>
                <a:ea typeface="Roboto" panose="02000000000000000000" pitchFamily="2" charset="0"/>
                <a:cs typeface="+mn-lt"/>
              </a:rPr>
              <a:t> be </a:t>
            </a:r>
            <a:r>
              <a:rPr lang="pl-PL" sz="1400" dirty="0" err="1">
                <a:latin typeface="Roboto" panose="02000000000000000000" pitchFamily="2" charset="0"/>
                <a:ea typeface="Roboto" panose="02000000000000000000" pitchFamily="2" charset="0"/>
                <a:cs typeface="+mn-lt"/>
              </a:rPr>
              <a:t>restored</a:t>
            </a:r>
            <a:r>
              <a:rPr lang="pl-PL" sz="1400" dirty="0">
                <a:latin typeface="Roboto" panose="02000000000000000000" pitchFamily="2" charset="0"/>
                <a:ea typeface="Roboto" panose="02000000000000000000" pitchFamily="2" charset="0"/>
                <a:cs typeface="+mn-lt"/>
              </a:rPr>
              <a:t> to </a:t>
            </a:r>
            <a:r>
              <a:rPr lang="pl-PL" sz="1400" dirty="0" err="1">
                <a:latin typeface="Roboto" panose="02000000000000000000" pitchFamily="2" charset="0"/>
                <a:ea typeface="Roboto" panose="02000000000000000000" pitchFamily="2" charset="0"/>
                <a:cs typeface="+mn-lt"/>
              </a:rPr>
              <a:t>their</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original</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specifications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maintaining</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their</a:t>
            </a:r>
            <a:r>
              <a:rPr lang="pl-PL" sz="1400" dirty="0">
                <a:latin typeface="Roboto" panose="02000000000000000000" pitchFamily="2" charset="0"/>
                <a:ea typeface="Roboto" panose="02000000000000000000" pitchFamily="2" charset="0"/>
                <a:cs typeface="+mn-lt"/>
              </a:rPr>
              <a:t> high </a:t>
            </a:r>
            <a:r>
              <a:rPr lang="pl-PL" sz="1400" dirty="0" err="1">
                <a:latin typeface="Roboto" panose="02000000000000000000" pitchFamily="2" charset="0"/>
                <a:ea typeface="Roboto" panose="02000000000000000000" pitchFamily="2" charset="0"/>
                <a:cs typeface="+mn-lt"/>
              </a:rPr>
              <a:t>quality</a:t>
            </a:r>
            <a:r>
              <a:rPr lang="pl-PL" sz="1400" dirty="0">
                <a:latin typeface="Roboto" panose="02000000000000000000" pitchFamily="2" charset="0"/>
                <a:ea typeface="Roboto" panose="02000000000000000000" pitchFamily="2" charset="0"/>
                <a:cs typeface="+mn-lt"/>
              </a:rPr>
              <a:t> and performance,</a:t>
            </a:r>
          </a:p>
          <a:p>
            <a:pPr marL="285750" indent="-285750">
              <a:lnSpc>
                <a:spcPct val="150000"/>
              </a:lnSpc>
              <a:buClr>
                <a:srgbClr val="36559D"/>
              </a:buClr>
              <a:buFont typeface="Wingdings" panose="05000000000000000000" pitchFamily="2" charset="2"/>
              <a:buChar char="§"/>
            </a:pPr>
            <a:r>
              <a:rPr lang="pl-PL" sz="1400" dirty="0">
                <a:latin typeface="Roboto" panose="02000000000000000000" pitchFamily="2" charset="0"/>
                <a:ea typeface="Roboto" panose="02000000000000000000" pitchFamily="2" charset="0"/>
                <a:cs typeface="+mn-lt"/>
              </a:rPr>
              <a:t>The </a:t>
            </a:r>
            <a:r>
              <a:rPr lang="pl-PL" sz="1400" dirty="0" err="1">
                <a:latin typeface="Roboto" panose="02000000000000000000" pitchFamily="2" charset="0"/>
                <a:ea typeface="Roboto" panose="02000000000000000000" pitchFamily="2" charset="0"/>
                <a:cs typeface="+mn-lt"/>
              </a:rPr>
              <a:t>sample</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regeneration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process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is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often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faster</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than</a:t>
            </a:r>
            <a:r>
              <a:rPr lang="pl-PL" sz="1400" dirty="0">
                <a:latin typeface="Roboto" panose="02000000000000000000" pitchFamily="2" charset="0"/>
                <a:ea typeface="Roboto" panose="02000000000000000000" pitchFamily="2" charset="0"/>
                <a:cs typeface="+mn-lt"/>
              </a:rPr>
              <a:t> the </a:t>
            </a:r>
            <a:r>
              <a:rPr lang="pl-PL" sz="1400" dirty="0" err="1">
                <a:latin typeface="Roboto" panose="02000000000000000000" pitchFamily="2" charset="0"/>
                <a:ea typeface="Roboto" panose="02000000000000000000" pitchFamily="2" charset="0"/>
                <a:cs typeface="+mn-lt"/>
              </a:rPr>
              <a:t>time</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required</a:t>
            </a:r>
            <a:r>
              <a:rPr lang="pl-PL" sz="1400" dirty="0">
                <a:latin typeface="Roboto" panose="02000000000000000000" pitchFamily="2" charset="0"/>
                <a:ea typeface="Roboto" panose="02000000000000000000" pitchFamily="2" charset="0"/>
                <a:cs typeface="+mn-lt"/>
              </a:rPr>
              <a:t> to </a:t>
            </a:r>
            <a:r>
              <a:rPr lang="pl-PL" sz="1400" dirty="0" err="1">
                <a:latin typeface="Roboto" panose="02000000000000000000" pitchFamily="2" charset="0"/>
                <a:ea typeface="Roboto" panose="02000000000000000000" pitchFamily="2" charset="0"/>
                <a:cs typeface="+mn-lt"/>
              </a:rPr>
              <a:t>produce</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new</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samples</a:t>
            </a:r>
            <a:r>
              <a:rPr lang="pl-PL" sz="1400" dirty="0">
                <a:latin typeface="Roboto" panose="02000000000000000000" pitchFamily="2" charset="0"/>
                <a:ea typeface="Roboto" panose="02000000000000000000" pitchFamily="2" charset="0"/>
                <a:cs typeface="+mn-lt"/>
              </a:rPr>
              <a:t>,</a:t>
            </a:r>
          </a:p>
          <a:p>
            <a:pPr marL="285750" indent="-285750">
              <a:lnSpc>
                <a:spcPct val="150000"/>
              </a:lnSpc>
              <a:buClr>
                <a:srgbClr val="36559D"/>
              </a:buClr>
              <a:buFont typeface="Wingdings" panose="05000000000000000000" pitchFamily="2" charset="2"/>
              <a:buChar char="§"/>
            </a:pPr>
            <a:r>
              <a:rPr lang="pl-PL" sz="1400" dirty="0" err="1">
                <a:latin typeface="Roboto" panose="02000000000000000000" pitchFamily="2" charset="0"/>
                <a:ea typeface="Roboto" panose="02000000000000000000" pitchFamily="2" charset="0"/>
                <a:cs typeface="+mn-lt"/>
              </a:rPr>
              <a:t>Regeneration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is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usually</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cheaper</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than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purchasing</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new</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samples</a:t>
            </a:r>
            <a:r>
              <a:rPr lang="pl-PL" sz="1400" dirty="0">
                <a:latin typeface="Roboto" panose="02000000000000000000" pitchFamily="2" charset="0"/>
                <a:ea typeface="Roboto" panose="02000000000000000000" pitchFamily="2" charset="0"/>
                <a:cs typeface="+mn-lt"/>
              </a:rPr>
              <a:t>,</a:t>
            </a:r>
          </a:p>
          <a:p>
            <a:pPr marL="285750" indent="-285750">
              <a:lnSpc>
                <a:spcPct val="150000"/>
              </a:lnSpc>
              <a:buClr>
                <a:srgbClr val="36559D"/>
              </a:buClr>
              <a:buFont typeface="Wingdings" panose="05000000000000000000" pitchFamily="2" charset="2"/>
              <a:buChar char="§"/>
            </a:pPr>
            <a:r>
              <a:rPr lang="pl-PL" sz="1400" dirty="0">
                <a:latin typeface="Roboto" panose="02000000000000000000" pitchFamily="2" charset="0"/>
                <a:ea typeface="Roboto" panose="02000000000000000000" pitchFamily="2" charset="0"/>
                <a:cs typeface="+mn-lt"/>
              </a:rPr>
              <a:t>It </a:t>
            </a:r>
            <a:r>
              <a:rPr lang="pl-PL" sz="1400" dirty="0" err="1">
                <a:latin typeface="Roboto" panose="02000000000000000000" pitchFamily="2" charset="0"/>
                <a:ea typeface="Roboto" panose="02000000000000000000" pitchFamily="2" charset="0"/>
                <a:cs typeface="+mn-lt"/>
              </a:rPr>
              <a:t>allows</a:t>
            </a:r>
            <a:r>
              <a:rPr lang="pl-PL" sz="1400" dirty="0">
                <a:latin typeface="Roboto" panose="02000000000000000000" pitchFamily="2" charset="0"/>
                <a:ea typeface="Roboto" panose="02000000000000000000" pitchFamily="2" charset="0"/>
                <a:cs typeface="+mn-lt"/>
              </a:rPr>
              <a:t> for a </a:t>
            </a:r>
            <a:r>
              <a:rPr lang="pl-PL" sz="1400" dirty="0" err="1">
                <a:latin typeface="Roboto" panose="02000000000000000000" pitchFamily="2" charset="0"/>
                <a:ea typeface="Roboto" panose="02000000000000000000" pitchFamily="2" charset="0"/>
                <a:cs typeface="+mn-lt"/>
              </a:rPr>
              <a:t>significant</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reduction</a:t>
            </a:r>
            <a:r>
              <a:rPr lang="pl-PL" sz="1400" dirty="0">
                <a:latin typeface="Roboto" panose="02000000000000000000" pitchFamily="2" charset="0"/>
                <a:ea typeface="Roboto" panose="02000000000000000000" pitchFamily="2" charset="0"/>
                <a:cs typeface="+mn-lt"/>
              </a:rPr>
              <a:t> in </a:t>
            </a:r>
            <a:r>
              <a:rPr lang="pl-PL" sz="1400" dirty="0" err="1">
                <a:latin typeface="Roboto" panose="02000000000000000000" pitchFamily="2" charset="0"/>
                <a:ea typeface="Roboto" panose="02000000000000000000" pitchFamily="2" charset="0"/>
                <a:cs typeface="+mn-lt"/>
              </a:rPr>
              <a:t>raw</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material</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costs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which</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translates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into</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significant</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financial</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savings</a:t>
            </a:r>
            <a:r>
              <a:rPr lang="pl-PL" sz="1400" dirty="0">
                <a:latin typeface="Roboto" panose="02000000000000000000" pitchFamily="2" charset="0"/>
                <a:ea typeface="Roboto" panose="02000000000000000000" pitchFamily="2" charset="0"/>
                <a:cs typeface="+mn-lt"/>
              </a:rPr>
              <a:t>,</a:t>
            </a:r>
          </a:p>
          <a:p>
            <a:pPr marL="285750" indent="-285750">
              <a:lnSpc>
                <a:spcPct val="150000"/>
              </a:lnSpc>
              <a:buClr>
                <a:srgbClr val="36559D"/>
              </a:buClr>
              <a:buFont typeface="Wingdings" panose="05000000000000000000" pitchFamily="2" charset="2"/>
              <a:buChar char="§"/>
            </a:pPr>
            <a:r>
              <a:rPr lang="pl-PL" sz="1400" dirty="0">
                <a:latin typeface="Roboto" panose="02000000000000000000" pitchFamily="2" charset="0"/>
                <a:ea typeface="Roboto" panose="02000000000000000000" pitchFamily="2" charset="0"/>
                <a:cs typeface="+mn-lt"/>
              </a:rPr>
              <a:t>By </a:t>
            </a:r>
            <a:r>
              <a:rPr lang="pl-PL" sz="1400" dirty="0" err="1">
                <a:latin typeface="Roboto" panose="02000000000000000000" pitchFamily="2" charset="0"/>
                <a:ea typeface="Roboto" panose="02000000000000000000" pitchFamily="2" charset="0"/>
                <a:cs typeface="+mn-lt"/>
              </a:rPr>
              <a:t>regenerating</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coupons</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instead</a:t>
            </a:r>
            <a:r>
              <a:rPr lang="pl-PL" sz="1400" dirty="0">
                <a:latin typeface="Roboto" panose="02000000000000000000" pitchFamily="2" charset="0"/>
                <a:ea typeface="Roboto" panose="02000000000000000000" pitchFamily="2" charset="0"/>
                <a:cs typeface="+mn-lt"/>
              </a:rPr>
              <a:t> of </a:t>
            </a:r>
            <a:r>
              <a:rPr lang="pl-PL" sz="1400" dirty="0" err="1">
                <a:latin typeface="Roboto" panose="02000000000000000000" pitchFamily="2" charset="0"/>
                <a:ea typeface="Roboto" panose="02000000000000000000" pitchFamily="2" charset="0"/>
                <a:cs typeface="+mn-lt"/>
              </a:rPr>
              <a:t>throwing</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them</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away</a:t>
            </a:r>
            <a:r>
              <a:rPr lang="pl-PL" sz="1400" dirty="0">
                <a:latin typeface="Roboto" panose="02000000000000000000" pitchFamily="2" charset="0"/>
                <a:ea typeface="Roboto" panose="02000000000000000000" pitchFamily="2" charset="0"/>
                <a:cs typeface="+mn-lt"/>
              </a:rPr>
              <a:t>, we </a:t>
            </a:r>
            <a:r>
              <a:rPr lang="pl-PL" sz="1400" dirty="0" err="1">
                <a:latin typeface="Roboto" panose="02000000000000000000" pitchFamily="2" charset="0"/>
                <a:ea typeface="Roboto" panose="02000000000000000000" pitchFamily="2" charset="0"/>
                <a:cs typeface="+mn-lt"/>
              </a:rPr>
              <a:t>help</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reduce</a:t>
            </a:r>
            <a:r>
              <a:rPr lang="pl-PL" sz="1400" dirty="0">
                <a:latin typeface="Roboto" panose="02000000000000000000" pitchFamily="2" charset="0"/>
                <a:ea typeface="Roboto" panose="02000000000000000000" pitchFamily="2" charset="0"/>
                <a:cs typeface="+mn-lt"/>
              </a:rPr>
              <a:t> waste.</a:t>
            </a:r>
          </a:p>
          <a:p>
            <a:pPr marL="285750" indent="-285750">
              <a:buFont typeface="Arial" panose="020B0604020202020204" pitchFamily="34" charset="0"/>
              <a:buChar char="•"/>
            </a:pPr>
            <a:endParaRPr lang="pl-PL" sz="1600" dirty="0">
              <a:latin typeface="Roboto" panose="02000000000000000000" pitchFamily="2" charset="0"/>
              <a:ea typeface="Roboto" panose="02000000000000000000" pitchFamily="2" charset="0"/>
            </a:endParaRPr>
          </a:p>
        </p:txBody>
      </p:sp>
      <p:sp>
        <p:nvSpPr>
          <p:cNvPr id="6" name="pole tekstowe 5">
            <a:extLst>
              <a:ext uri="{FF2B5EF4-FFF2-40B4-BE49-F238E27FC236}">
                <a16:creationId xmlns:a16="http://schemas.microsoft.com/office/drawing/2014/main" id="{C38E6C74-B573-D185-FB48-009B497F169A}"/>
              </a:ext>
            </a:extLst>
          </p:cNvPr>
          <p:cNvSpPr txBox="1"/>
          <p:nvPr/>
        </p:nvSpPr>
        <p:spPr>
          <a:xfrm>
            <a:off x="436880" y="5943624"/>
            <a:ext cx="7051040" cy="523220"/>
          </a:xfrm>
          <a:prstGeom prst="rect">
            <a:avLst/>
          </a:prstGeom>
          <a:noFill/>
        </p:spPr>
        <p:txBody>
          <a:bodyPr wrap="square" lIns="91440" tIns="45720" rIns="91440" bIns="45720" rtlCol="0" anchor="t">
            <a:spAutoFit/>
          </a:bodyPr>
          <a:lstStyle/>
          <a:p>
            <a:r>
              <a:rPr lang="pl-PL" sz="1400" dirty="0" err="1">
                <a:latin typeface="Roboto" panose="02000000000000000000" pitchFamily="2" charset="0"/>
                <a:ea typeface="Roboto" panose="02000000000000000000" pitchFamily="2" charset="0"/>
                <a:cs typeface="+mn-lt"/>
              </a:rPr>
              <a:t>Thanks</a:t>
            </a:r>
            <a:r>
              <a:rPr lang="pl-PL" sz="1400" dirty="0">
                <a:latin typeface="Roboto" panose="02000000000000000000" pitchFamily="2" charset="0"/>
                <a:ea typeface="Roboto" panose="02000000000000000000" pitchFamily="2" charset="0"/>
                <a:cs typeface="+mn-lt"/>
              </a:rPr>
              <a:t> to </a:t>
            </a:r>
            <a:r>
              <a:rPr lang="pl-PL" sz="1400" dirty="0" err="1">
                <a:latin typeface="Roboto" panose="02000000000000000000" pitchFamily="2" charset="0"/>
                <a:ea typeface="Roboto" panose="02000000000000000000" pitchFamily="2" charset="0"/>
                <a:cs typeface="+mn-lt"/>
              </a:rPr>
              <a:t>our</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advanced</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techniques</a:t>
            </a:r>
            <a:r>
              <a:rPr lang="pl-PL" sz="1400" dirty="0">
                <a:latin typeface="Roboto" panose="02000000000000000000" pitchFamily="2" charset="0"/>
                <a:ea typeface="Roboto" panose="02000000000000000000" pitchFamily="2" charset="0"/>
                <a:cs typeface="+mn-lt"/>
              </a:rPr>
              <a:t> and </a:t>
            </a:r>
            <a:r>
              <a:rPr lang="pl-PL" sz="1400" dirty="0" err="1">
                <a:latin typeface="Roboto" panose="02000000000000000000" pitchFamily="2" charset="0"/>
                <a:ea typeface="Roboto" panose="02000000000000000000" pitchFamily="2" charset="0"/>
                <a:cs typeface="+mn-lt"/>
              </a:rPr>
              <a:t>many</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years</a:t>
            </a:r>
            <a:r>
              <a:rPr lang="pl-PL" sz="1400" dirty="0">
                <a:latin typeface="Roboto" panose="02000000000000000000" pitchFamily="2" charset="0"/>
                <a:ea typeface="Roboto" panose="02000000000000000000" pitchFamily="2" charset="0"/>
                <a:cs typeface="+mn-lt"/>
              </a:rPr>
              <a:t> of </a:t>
            </a:r>
            <a:r>
              <a:rPr lang="pl-PL" sz="1400" dirty="0" err="1">
                <a:latin typeface="Roboto" panose="02000000000000000000" pitchFamily="2" charset="0"/>
                <a:ea typeface="Roboto" panose="02000000000000000000" pitchFamily="2" charset="0"/>
                <a:cs typeface="+mn-lt"/>
              </a:rPr>
              <a:t>experience</a:t>
            </a:r>
            <a:r>
              <a:rPr lang="pl-PL" sz="1400" dirty="0">
                <a:latin typeface="Roboto" panose="02000000000000000000" pitchFamily="2" charset="0"/>
                <a:ea typeface="Roboto" panose="02000000000000000000" pitchFamily="2" charset="0"/>
                <a:cs typeface="+mn-lt"/>
              </a:rPr>
              <a:t>, we </a:t>
            </a:r>
            <a:r>
              <a:rPr lang="pl-PL" sz="1400" dirty="0" err="1">
                <a:latin typeface="Roboto" panose="02000000000000000000" pitchFamily="2" charset="0"/>
                <a:ea typeface="Roboto" panose="02000000000000000000" pitchFamily="2" charset="0"/>
                <a:cs typeface="+mn-lt"/>
              </a:rPr>
              <a:t>can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guarantee</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that</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every</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regenerated</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coupon</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will</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meet</a:t>
            </a:r>
            <a:r>
              <a:rPr lang="pl-PL" sz="1400" dirty="0">
                <a:latin typeface="Roboto" panose="02000000000000000000" pitchFamily="2" charset="0"/>
                <a:ea typeface="Roboto" panose="02000000000000000000" pitchFamily="2" charset="0"/>
                <a:cs typeface="+mn-lt"/>
              </a:rPr>
              <a:t> the </a:t>
            </a:r>
            <a:r>
              <a:rPr lang="pl-PL" sz="1400" dirty="0" err="1">
                <a:latin typeface="Roboto" panose="02000000000000000000" pitchFamily="2" charset="0"/>
                <a:ea typeface="Roboto" panose="02000000000000000000" pitchFamily="2" charset="0"/>
                <a:cs typeface="+mn-lt"/>
              </a:rPr>
              <a:t>highest</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quality</a:t>
            </a:r>
            <a:r>
              <a:rPr lang="pl-PL" sz="1400" dirty="0">
                <a:latin typeface="Roboto" panose="02000000000000000000" pitchFamily="2" charset="0"/>
                <a:ea typeface="Roboto" panose="02000000000000000000" pitchFamily="2" charset="0"/>
                <a:cs typeface="+mn-lt"/>
              </a:rPr>
              <a:t> </a:t>
            </a:r>
            <a:r>
              <a:rPr lang="pl-PL" sz="1400" dirty="0" err="1">
                <a:latin typeface="Roboto" panose="02000000000000000000" pitchFamily="2" charset="0"/>
                <a:ea typeface="Roboto" panose="02000000000000000000" pitchFamily="2" charset="0"/>
                <a:cs typeface="+mn-lt"/>
              </a:rPr>
              <a:t>standards</a:t>
            </a:r>
            <a:r>
              <a:rPr lang="pl-PL" sz="1400" dirty="0">
                <a:latin typeface="Roboto" panose="02000000000000000000" pitchFamily="2" charset="0"/>
                <a:ea typeface="Roboto" panose="02000000000000000000" pitchFamily="2" charset="0"/>
                <a:cs typeface="+mn-lt"/>
              </a:rPr>
              <a:t>.</a:t>
            </a:r>
            <a:endParaRPr lang="pl-PL" dirty="0">
              <a:latin typeface="Roboto" panose="02000000000000000000" pitchFamily="2" charset="0"/>
              <a:ea typeface="Roboto" panose="02000000000000000000" pitchFamily="2" charset="0"/>
              <a:cs typeface="+mn-lt"/>
            </a:endParaRPr>
          </a:p>
        </p:txBody>
      </p:sp>
      <p:pic>
        <p:nvPicPr>
          <p:cNvPr id="23" name="Obraz 22">
            <a:extLst>
              <a:ext uri="{FF2B5EF4-FFF2-40B4-BE49-F238E27FC236}">
                <a16:creationId xmlns:a16="http://schemas.microsoft.com/office/drawing/2014/main" id="{66DF7D0E-7B91-7423-CD10-7A1BE210DBF6}"/>
              </a:ext>
            </a:extLst>
          </p:cNvPr>
          <p:cNvPicPr>
            <a:picLocks noChangeAspect="1"/>
          </p:cNvPicPr>
          <p:nvPr/>
        </p:nvPicPr>
        <p:blipFill>
          <a:blip r:embed="rId3"/>
          <a:stretch>
            <a:fillRect/>
          </a:stretch>
        </p:blipFill>
        <p:spPr>
          <a:xfrm>
            <a:off x="7450290" y="3229586"/>
            <a:ext cx="4798047" cy="2449589"/>
          </a:xfrm>
          <a:prstGeom prst="rect">
            <a:avLst/>
          </a:prstGeom>
        </p:spPr>
      </p:pic>
      <p:pic>
        <p:nvPicPr>
          <p:cNvPr id="25" name="Obraz 24" descr="Obraz zawierający pudełko, kwadrat&#10;&#10;Opis wygenerowany automatycznie">
            <a:extLst>
              <a:ext uri="{FF2B5EF4-FFF2-40B4-BE49-F238E27FC236}">
                <a16:creationId xmlns:a16="http://schemas.microsoft.com/office/drawing/2014/main" id="{F89AAA86-35B8-C3B7-DBE9-D8EADADEEFF3}"/>
              </a:ext>
            </a:extLst>
          </p:cNvPr>
          <p:cNvPicPr>
            <a:picLocks noChangeAspect="1"/>
          </p:cNvPicPr>
          <p:nvPr/>
        </p:nvPicPr>
        <p:blipFill>
          <a:blip r:embed="rId4"/>
          <a:stretch>
            <a:fillRect/>
          </a:stretch>
        </p:blipFill>
        <p:spPr>
          <a:xfrm>
            <a:off x="7255203" y="710693"/>
            <a:ext cx="3187576" cy="1953675"/>
          </a:xfrm>
          <a:prstGeom prst="rect">
            <a:avLst/>
          </a:prstGeom>
        </p:spPr>
      </p:pic>
      <p:pic>
        <p:nvPicPr>
          <p:cNvPr id="27" name="Obraz 26">
            <a:extLst>
              <a:ext uri="{FF2B5EF4-FFF2-40B4-BE49-F238E27FC236}">
                <a16:creationId xmlns:a16="http://schemas.microsoft.com/office/drawing/2014/main" id="{C450AC12-5A86-0E6B-E8CE-53B1AE390721}"/>
              </a:ext>
            </a:extLst>
          </p:cNvPr>
          <p:cNvPicPr>
            <a:picLocks noChangeAspect="1"/>
          </p:cNvPicPr>
          <p:nvPr/>
        </p:nvPicPr>
        <p:blipFill rotWithShape="1">
          <a:blip r:embed="rId5"/>
          <a:srcRect l="6319" t="21148" r="54196" b="20468"/>
          <a:stretch/>
        </p:blipFill>
        <p:spPr>
          <a:xfrm rot="1068347">
            <a:off x="9713561" y="84297"/>
            <a:ext cx="2239847" cy="1864839"/>
          </a:xfrm>
          <a:prstGeom prst="rect">
            <a:avLst/>
          </a:prstGeom>
        </p:spPr>
      </p:pic>
      <p:sp>
        <p:nvSpPr>
          <p:cNvPr id="5" name="pole tekstowe 4">
            <a:extLst>
              <a:ext uri="{FF2B5EF4-FFF2-40B4-BE49-F238E27FC236}">
                <a16:creationId xmlns:a16="http://schemas.microsoft.com/office/drawing/2014/main" id="{ED55342E-5078-C84F-8666-545453DA767F}"/>
              </a:ext>
            </a:extLst>
          </p:cNvPr>
          <p:cNvSpPr txBox="1"/>
          <p:nvPr/>
        </p:nvSpPr>
        <p:spPr>
          <a:xfrm>
            <a:off x="7915769" y="2500514"/>
            <a:ext cx="3871337" cy="307777"/>
          </a:xfrm>
          <a:prstGeom prst="rect">
            <a:avLst/>
          </a:prstGeom>
          <a:noFill/>
        </p:spPr>
        <p:txBody>
          <a:bodyPr wrap="square" lIns="91440" tIns="45720" rIns="91440" bIns="45720" rtlCol="0" anchor="t">
            <a:spAutoFit/>
          </a:bodyPr>
          <a:lstStyle/>
          <a:p>
            <a:r>
              <a:rPr lang="pl-PL" sz="1400" dirty="0" err="1">
                <a:latin typeface="Roboto"/>
                <a:ea typeface="Roboto"/>
                <a:cs typeface="+mn-lt"/>
              </a:rPr>
              <a:t>Coupons</a:t>
            </a:r>
            <a:r>
              <a:rPr lang="pl-PL" sz="1400" dirty="0">
                <a:latin typeface="Roboto"/>
                <a:ea typeface="Roboto"/>
                <a:cs typeface="+mn-lt"/>
              </a:rPr>
              <a:t> </a:t>
            </a:r>
            <a:r>
              <a:rPr lang="pl-PL" sz="1400" dirty="0" err="1">
                <a:latin typeface="Roboto"/>
                <a:ea typeface="Roboto"/>
                <a:cs typeface="+mn-lt"/>
              </a:rPr>
              <a:t>before</a:t>
            </a:r>
            <a:r>
              <a:rPr lang="pl-PL" sz="1400" dirty="0">
                <a:latin typeface="Roboto"/>
                <a:ea typeface="Roboto"/>
                <a:cs typeface="+mn-lt"/>
              </a:rPr>
              <a:t> </a:t>
            </a:r>
            <a:r>
              <a:rPr lang="pl-PL" sz="1400" dirty="0" err="1">
                <a:latin typeface="Roboto"/>
                <a:ea typeface="Roboto"/>
                <a:cs typeface="+mn-lt"/>
              </a:rPr>
              <a:t>mechanical</a:t>
            </a:r>
            <a:r>
              <a:rPr lang="pl-PL" sz="1400" dirty="0">
                <a:latin typeface="Roboto"/>
                <a:ea typeface="Roboto"/>
                <a:cs typeface="+mn-lt"/>
              </a:rPr>
              <a:t> stripping </a:t>
            </a:r>
            <a:r>
              <a:rPr lang="pl-PL" sz="1400" dirty="0" err="1">
                <a:latin typeface="Roboto"/>
                <a:ea typeface="Roboto"/>
                <a:cs typeface="+mn-lt"/>
              </a:rPr>
              <a:t>process</a:t>
            </a:r>
            <a:endParaRPr lang="pl-PL" sz="1400" dirty="0" err="1">
              <a:latin typeface="Roboto" panose="02000000000000000000" pitchFamily="2" charset="0"/>
              <a:ea typeface="Roboto" panose="02000000000000000000" pitchFamily="2" charset="0"/>
              <a:cs typeface="+mn-lt"/>
            </a:endParaRPr>
          </a:p>
        </p:txBody>
      </p:sp>
      <p:sp>
        <p:nvSpPr>
          <p:cNvPr id="8" name="pole tekstowe 7">
            <a:extLst>
              <a:ext uri="{FF2B5EF4-FFF2-40B4-BE49-F238E27FC236}">
                <a16:creationId xmlns:a16="http://schemas.microsoft.com/office/drawing/2014/main" id="{0407ABE7-AC79-E6D8-188C-FD7DF4D95BA2}"/>
              </a:ext>
            </a:extLst>
          </p:cNvPr>
          <p:cNvSpPr txBox="1"/>
          <p:nvPr/>
        </p:nvSpPr>
        <p:spPr>
          <a:xfrm>
            <a:off x="7915769" y="5595551"/>
            <a:ext cx="3871337" cy="307777"/>
          </a:xfrm>
          <a:prstGeom prst="rect">
            <a:avLst/>
          </a:prstGeom>
          <a:noFill/>
        </p:spPr>
        <p:txBody>
          <a:bodyPr wrap="square" lIns="91440" tIns="45720" rIns="91440" bIns="45720" rtlCol="0" anchor="t">
            <a:spAutoFit/>
          </a:bodyPr>
          <a:lstStyle/>
          <a:p>
            <a:r>
              <a:rPr lang="pl-PL" sz="1400" dirty="0" err="1">
                <a:latin typeface="Roboto"/>
                <a:ea typeface="Roboto"/>
                <a:cs typeface="+mn-lt"/>
              </a:rPr>
              <a:t>Coupons</a:t>
            </a:r>
            <a:r>
              <a:rPr lang="pl-PL" sz="1400" dirty="0">
                <a:latin typeface="Roboto"/>
                <a:ea typeface="Roboto"/>
                <a:cs typeface="+mn-lt"/>
              </a:rPr>
              <a:t> </a:t>
            </a:r>
            <a:r>
              <a:rPr lang="pl-PL" sz="1400" dirty="0" err="1">
                <a:latin typeface="Roboto"/>
                <a:ea typeface="Roboto"/>
                <a:cs typeface="+mn-lt"/>
              </a:rPr>
              <a:t>after</a:t>
            </a:r>
            <a:r>
              <a:rPr lang="pl-PL" sz="1400" dirty="0">
                <a:latin typeface="Roboto"/>
                <a:ea typeface="Roboto"/>
                <a:cs typeface="+mn-lt"/>
              </a:rPr>
              <a:t> </a:t>
            </a:r>
            <a:r>
              <a:rPr lang="pl-PL" sz="1400" dirty="0" err="1">
                <a:latin typeface="Roboto"/>
                <a:ea typeface="Roboto"/>
                <a:cs typeface="+mn-lt"/>
              </a:rPr>
              <a:t>mechanical</a:t>
            </a:r>
            <a:r>
              <a:rPr lang="pl-PL" sz="1400" dirty="0">
                <a:latin typeface="Roboto"/>
                <a:ea typeface="Roboto"/>
                <a:cs typeface="+mn-lt"/>
              </a:rPr>
              <a:t> stripping </a:t>
            </a:r>
            <a:r>
              <a:rPr lang="pl-PL" sz="1400" dirty="0" err="1">
                <a:latin typeface="Roboto"/>
                <a:ea typeface="Roboto"/>
                <a:cs typeface="+mn-lt"/>
              </a:rPr>
              <a:t>process</a:t>
            </a:r>
            <a:endParaRPr lang="pl-PL" sz="1400" dirty="0" err="1">
              <a:latin typeface="Roboto" panose="02000000000000000000" pitchFamily="2" charset="0"/>
              <a:ea typeface="Roboto" panose="02000000000000000000" pitchFamily="2" charset="0"/>
              <a:cs typeface="+mn-lt"/>
            </a:endParaRPr>
          </a:p>
        </p:txBody>
      </p:sp>
    </p:spTree>
    <p:extLst>
      <p:ext uri="{BB962C8B-B14F-4D97-AF65-F5344CB8AC3E}">
        <p14:creationId xmlns:p14="http://schemas.microsoft.com/office/powerpoint/2010/main" val="1374324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64286" y="514350"/>
            <a:ext cx="3254287" cy="5653185"/>
          </a:xfrm>
          <a:prstGeom prst="rect">
            <a:avLst/>
          </a:prstGeom>
        </p:spPr>
      </p:pic>
      <p:sp>
        <p:nvSpPr>
          <p:cNvPr id="10" name="Rectangle 9">
            <a:extLst>
              <a:ext uri="{FF2B5EF4-FFF2-40B4-BE49-F238E27FC236}">
                <a16:creationId xmlns:a16="http://schemas.microsoft.com/office/drawing/2014/main" id="{C91A9273-92B5-A941-94B6-6C8547B26C7B}"/>
              </a:ext>
            </a:extLst>
          </p:cNvPr>
          <p:cNvSpPr/>
          <p:nvPr/>
        </p:nvSpPr>
        <p:spPr>
          <a:xfrm>
            <a:off x="0" y="528009"/>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3" name="Obraz 2" descr="Obraz zawierający krąg, sztuka&#10;&#10;Opis wygenerowany automatycznie">
            <a:extLst>
              <a:ext uri="{FF2B5EF4-FFF2-40B4-BE49-F238E27FC236}">
                <a16:creationId xmlns:a16="http://schemas.microsoft.com/office/drawing/2014/main" id="{9141B8E5-A399-6E0C-0A26-1DFE8813A462}"/>
              </a:ext>
            </a:extLst>
          </p:cNvPr>
          <p:cNvPicPr>
            <a:picLocks noChangeAspect="1"/>
          </p:cNvPicPr>
          <p:nvPr/>
        </p:nvPicPr>
        <p:blipFill>
          <a:blip r:embed="rId3"/>
          <a:stretch>
            <a:fillRect/>
          </a:stretch>
        </p:blipFill>
        <p:spPr>
          <a:xfrm>
            <a:off x="8328772" y="1164010"/>
            <a:ext cx="2919133" cy="2266390"/>
          </a:xfrm>
          <a:prstGeom prst="rect">
            <a:avLst/>
          </a:prstGeom>
        </p:spPr>
      </p:pic>
      <p:pic>
        <p:nvPicPr>
          <p:cNvPr id="5" name="Obraz 4" descr="Obraz zawierający design&#10;&#10;Opis wygenerowany automatycznie">
            <a:extLst>
              <a:ext uri="{FF2B5EF4-FFF2-40B4-BE49-F238E27FC236}">
                <a16:creationId xmlns:a16="http://schemas.microsoft.com/office/drawing/2014/main" id="{F9E478CE-97FC-0AD1-0244-169A9BD87FF6}"/>
              </a:ext>
            </a:extLst>
          </p:cNvPr>
          <p:cNvPicPr>
            <a:picLocks noChangeAspect="1"/>
          </p:cNvPicPr>
          <p:nvPr/>
        </p:nvPicPr>
        <p:blipFill>
          <a:blip r:embed="rId4"/>
          <a:stretch>
            <a:fillRect/>
          </a:stretch>
        </p:blipFill>
        <p:spPr>
          <a:xfrm>
            <a:off x="8329613" y="3750608"/>
            <a:ext cx="3231217" cy="1990165"/>
          </a:xfrm>
          <a:prstGeom prst="rect">
            <a:avLst/>
          </a:prstGeom>
        </p:spPr>
      </p:pic>
      <p:graphicFrame>
        <p:nvGraphicFramePr>
          <p:cNvPr id="4" name="Tabela 3">
            <a:extLst>
              <a:ext uri="{FF2B5EF4-FFF2-40B4-BE49-F238E27FC236}">
                <a16:creationId xmlns:a16="http://schemas.microsoft.com/office/drawing/2014/main" id="{86BAD018-CB1C-FE0C-E7D7-500FBC016D07}"/>
              </a:ext>
            </a:extLst>
          </p:cNvPr>
          <p:cNvGraphicFramePr>
            <a:graphicFrameLocks noGrp="1"/>
          </p:cNvGraphicFramePr>
          <p:nvPr/>
        </p:nvGraphicFramePr>
        <p:xfrm>
          <a:off x="618586" y="1523038"/>
          <a:ext cx="6986134" cy="1346200"/>
        </p:xfrm>
        <a:graphic>
          <a:graphicData uri="http://schemas.openxmlformats.org/drawingml/2006/table">
            <a:tbl>
              <a:tblPr bandRow="1">
                <a:tableStyleId>{5C22544A-7EE6-4342-B048-85BDC9FD1C3A}</a:tableStyleId>
              </a:tblPr>
              <a:tblGrid>
                <a:gridCol w="6986134">
                  <a:extLst>
                    <a:ext uri="{9D8B030D-6E8A-4147-A177-3AD203B41FA5}">
                      <a16:colId xmlns:a16="http://schemas.microsoft.com/office/drawing/2014/main" val="3850310025"/>
                    </a:ext>
                  </a:extLst>
                </a:gridCol>
              </a:tblGrid>
              <a:tr h="932531">
                <a:tc>
                  <a:txBody>
                    <a:bodyPr/>
                    <a:lstStyle/>
                    <a:p>
                      <a:pPr lvl="0" algn="just">
                        <a:lnSpc>
                          <a:spcPct val="150000"/>
                        </a:lnSpc>
                        <a:spcBef>
                          <a:spcPts val="0"/>
                        </a:spcBef>
                        <a:spcAft>
                          <a:spcPts val="0"/>
                        </a:spcAft>
                        <a:buNone/>
                      </a:pPr>
                      <a:r>
                        <a:rPr lang="en-US" sz="1400" b="0" i="0" u="none" strike="noStrike" kern="1200" noProof="0" err="1">
                          <a:solidFill>
                            <a:srgbClr val="000000"/>
                          </a:solidFill>
                          <a:effectLst/>
                          <a:latin typeface="Roboto"/>
                        </a:rPr>
                        <a:t>Salloytech</a:t>
                      </a:r>
                      <a:r>
                        <a:rPr lang="en-US" sz="1400" b="0" i="0" u="none" strike="noStrike" kern="1200" noProof="0">
                          <a:solidFill>
                            <a:srgbClr val="000000"/>
                          </a:solidFill>
                          <a:effectLst/>
                          <a:latin typeface="Roboto"/>
                        </a:rPr>
                        <a:t> designs and manufactures silicone masking to protect aero and gas turbine engines parts during production through a special process. These masking products enhance productivity, lower costs and process stability.</a:t>
                      </a:r>
                      <a:endParaRPr lang="pl-PL" sz="1400">
                        <a:latin typeface="Roboto"/>
                      </a:endParaRPr>
                    </a:p>
                    <a:p>
                      <a:pPr lvl="0" algn="just">
                        <a:lnSpc>
                          <a:spcPct val="150000"/>
                        </a:lnSpc>
                        <a:spcBef>
                          <a:spcPts val="750"/>
                        </a:spcBef>
                        <a:spcAft>
                          <a:spcPts val="750"/>
                        </a:spcAft>
                        <a:buNone/>
                        <a:tabLst>
                          <a:tab pos="457200" algn="l"/>
                        </a:tabLst>
                      </a:pPr>
                      <a:endParaRPr lang="pl-PL" sz="1400" b="1" kern="1200">
                        <a:solidFill>
                          <a:srgbClr val="333333"/>
                        </a:solidFill>
                        <a:effectLst/>
                        <a:latin typeface="Roboto"/>
                        <a:cs typeface="Calibri"/>
                      </a:endParaRPr>
                    </a:p>
                  </a:txBody>
                  <a:tcPr marL="0" marR="0" marT="0" marB="0" anchor="ctr">
                    <a:lnL>
                      <a:noFill/>
                    </a:lnL>
                    <a:lnR>
                      <a:noFill/>
                    </a:lnR>
                    <a:lnT>
                      <a:noFill/>
                    </a:lnT>
                    <a:lnB>
                      <a:noFill/>
                    </a:lnB>
                    <a:noFill/>
                  </a:tcPr>
                </a:tc>
                <a:extLst>
                  <a:ext uri="{0D108BD9-81ED-4DB2-BD59-A6C34878D82A}">
                    <a16:rowId xmlns:a16="http://schemas.microsoft.com/office/drawing/2014/main" val="3607676089"/>
                  </a:ext>
                </a:extLst>
              </a:tr>
            </a:tbl>
          </a:graphicData>
        </a:graphic>
      </p:graphicFrame>
      <p:sp>
        <p:nvSpPr>
          <p:cNvPr id="13" name="Title 1">
            <a:extLst>
              <a:ext uri="{FF2B5EF4-FFF2-40B4-BE49-F238E27FC236}">
                <a16:creationId xmlns:a16="http://schemas.microsoft.com/office/drawing/2014/main" id="{8289A766-5285-932F-0DD3-70FC986C10C6}"/>
              </a:ext>
            </a:extLst>
          </p:cNvPr>
          <p:cNvSpPr txBox="1">
            <a:spLocks/>
          </p:cNvSpPr>
          <p:nvPr/>
        </p:nvSpPr>
        <p:spPr>
          <a:xfrm>
            <a:off x="618586" y="514350"/>
            <a:ext cx="6403642" cy="932531"/>
          </a:xfrm>
          <a:prstGeom prst="rect">
            <a:avLst/>
          </a:prstGeom>
        </p:spPr>
        <p:txBody>
          <a:bodyPr lIns="0" tIns="0" rIns="0" bIns="0" anchor="ctr">
            <a:normAutofit/>
          </a:bodyPr>
          <a:lstStyle/>
          <a:p>
            <a:r>
              <a:rPr lang="en-US" sz="2800" b="1" dirty="0">
                <a:solidFill>
                  <a:srgbClr val="36559D"/>
                </a:solidFill>
                <a:effectLst/>
                <a:latin typeface="Roboto" panose="02000000000000000000" pitchFamily="2" charset="0"/>
                <a:ea typeface="Roboto" panose="02000000000000000000" pitchFamily="2" charset="0"/>
                <a:cs typeface="Times New Roman" panose="02020603050405020304" pitchFamily="18" charset="0"/>
              </a:rPr>
              <a:t>REUSABLE SILICONE AND HARD MASKING </a:t>
            </a:r>
            <a:endParaRPr lang="en-US" sz="2800" b="1" kern="0" dirty="0">
              <a:solidFill>
                <a:srgbClr val="36559D"/>
              </a:solidFill>
              <a:latin typeface="Roboto" panose="02000000000000000000" pitchFamily="2" charset="0"/>
              <a:ea typeface="Roboto" panose="02000000000000000000" pitchFamily="2" charset="0"/>
              <a:cs typeface="Roboto"/>
            </a:endParaRPr>
          </a:p>
        </p:txBody>
      </p:sp>
      <p:sp>
        <p:nvSpPr>
          <p:cNvPr id="15" name="Rectangle 9">
            <a:extLst>
              <a:ext uri="{FF2B5EF4-FFF2-40B4-BE49-F238E27FC236}">
                <a16:creationId xmlns:a16="http://schemas.microsoft.com/office/drawing/2014/main" id="{E47A5D7A-E364-119E-B4A4-77E2AE896EFF}"/>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88F90CF5-77BA-CDD2-D1A0-CC9C63834D59}"/>
              </a:ext>
            </a:extLst>
          </p:cNvPr>
          <p:cNvSpPr txBox="1">
            <a:spLocks/>
          </p:cNvSpPr>
          <p:nvPr/>
        </p:nvSpPr>
        <p:spPr>
          <a:xfrm>
            <a:off x="4603779" y="2880577"/>
            <a:ext cx="3056569" cy="3593703"/>
          </a:xfrm>
          <a:prstGeom prst="rect">
            <a:avLst/>
          </a:prstGeom>
        </p:spPr>
        <p:txBody>
          <a:bodyPr lIns="0" tIns="0" rIns="0" bIns="0">
            <a:normAutofit/>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Applicable for processes:</a:t>
            </a:r>
          </a:p>
          <a:p>
            <a:pPr marL="285750" indent="-285750">
              <a:buSzPct val="150000"/>
              <a:buFont typeface="Wingdings" charset="2"/>
              <a:buBlip>
                <a:blip r:embed="rId5"/>
              </a:buBlip>
            </a:pPr>
            <a:r>
              <a:rPr lang="en-US" sz="1400" b="0" i="0" u="none" strike="noStrike" kern="1200" noProof="0">
                <a:solidFill>
                  <a:srgbClr val="333333"/>
                </a:solidFill>
                <a:effectLst/>
                <a:latin typeface="Roboto"/>
              </a:rPr>
              <a:t>Thermal spray (plasma, HVOF, flame, and other)</a:t>
            </a:r>
            <a:endParaRPr lang="pl-PL" sz="1400" noProof="0">
              <a:latin typeface="Roboto"/>
            </a:endParaRPr>
          </a:p>
          <a:p>
            <a:pPr marL="285750" indent="-285750">
              <a:buSzPct val="150000"/>
              <a:buFont typeface="Wingdings" charset="2"/>
              <a:buBlip>
                <a:blip r:embed="rId5"/>
              </a:buBlip>
            </a:pPr>
            <a:r>
              <a:rPr lang="en-US" sz="1400" b="0" i="0" u="none" strike="noStrike" kern="1200" noProof="0">
                <a:solidFill>
                  <a:srgbClr val="333333"/>
                </a:solidFill>
                <a:effectLst/>
                <a:latin typeface="Roboto"/>
              </a:rPr>
              <a:t>Grit blasting</a:t>
            </a:r>
            <a:endParaRPr lang="pl-PL" sz="1400" noProof="0">
              <a:latin typeface="Roboto"/>
            </a:endParaRPr>
          </a:p>
          <a:p>
            <a:pPr marL="285750" indent="-285750">
              <a:buSzPct val="150000"/>
              <a:buFont typeface="Wingdings" charset="2"/>
              <a:buBlip>
                <a:blip r:embed="rId5"/>
              </a:buBlip>
            </a:pPr>
            <a:r>
              <a:rPr lang="en-US" sz="1400" b="0" i="0" u="none" strike="noStrike" kern="1200" noProof="0">
                <a:solidFill>
                  <a:srgbClr val="333333"/>
                </a:solidFill>
                <a:effectLst/>
                <a:latin typeface="Roboto"/>
              </a:rPr>
              <a:t>Shot peening</a:t>
            </a:r>
            <a:endParaRPr lang="pl-PL" sz="1400" noProof="0">
              <a:latin typeface="Roboto"/>
            </a:endParaRPr>
          </a:p>
          <a:p>
            <a:pPr marL="285750" indent="-285750">
              <a:buSzPct val="150000"/>
              <a:buFont typeface="Wingdings" charset="2"/>
              <a:buBlip>
                <a:blip r:embed="rId5"/>
              </a:buBlip>
            </a:pPr>
            <a:r>
              <a:rPr lang="en-US" sz="1400" b="0" i="0" u="none" strike="noStrike" kern="1200" noProof="0">
                <a:solidFill>
                  <a:srgbClr val="333333"/>
                </a:solidFill>
                <a:effectLst/>
                <a:latin typeface="Roboto"/>
              </a:rPr>
              <a:t>Chemical processing</a:t>
            </a:r>
            <a:endParaRPr lang="pl-PL" sz="1400">
              <a:solidFill>
                <a:srgbClr val="333333"/>
              </a:solidFill>
              <a:latin typeface="Roboto"/>
            </a:endParaRPr>
          </a:p>
          <a:p>
            <a:pPr marL="0" indent="0">
              <a:buSzPct val="150000"/>
              <a:buNone/>
            </a:pPr>
            <a:endParaRPr lang="pl-PL" sz="1400">
              <a:latin typeface="Roboto"/>
            </a:endParaRPr>
          </a:p>
          <a:p>
            <a:pPr marL="285750" indent="-285750">
              <a:buSzPct val="150000"/>
              <a:buBlip>
                <a:blip r:embed="rId5"/>
              </a:buBlip>
            </a:pPr>
            <a:endParaRPr lang="en-US" sz="1400" kern="0">
              <a:solidFill>
                <a:sysClr val="windowText" lastClr="000000"/>
              </a:solidFill>
              <a:latin typeface="Roboto" panose="02000000000000000000" pitchFamily="2" charset="0"/>
              <a:ea typeface="Roboto" panose="02000000000000000000" pitchFamily="2" charset="0"/>
            </a:endParaRPr>
          </a:p>
          <a:p>
            <a:pPr marL="285750" indent="-285750">
              <a:buSzPct val="150000"/>
              <a:buFont typeface="Wingdings" charset="2"/>
              <a:buBlip>
                <a:blip r:embed="rId5"/>
              </a:buBlip>
            </a:pPr>
            <a:endParaRPr lang="en-US" sz="1400" kern="0">
              <a:solidFill>
                <a:sysClr val="windowText" lastClr="000000"/>
              </a:solidFill>
              <a:latin typeface="Roboto" panose="02000000000000000000" pitchFamily="2" charset="0"/>
              <a:ea typeface="Roboto" panose="02000000000000000000" pitchFamily="2" charset="0"/>
            </a:endParaRPr>
          </a:p>
        </p:txBody>
      </p:sp>
      <p:sp>
        <p:nvSpPr>
          <p:cNvPr id="21" name="Content Placeholder 2">
            <a:extLst>
              <a:ext uri="{FF2B5EF4-FFF2-40B4-BE49-F238E27FC236}">
                <a16:creationId xmlns:a16="http://schemas.microsoft.com/office/drawing/2014/main" id="{259C71BD-26C4-522B-0C23-F6FDC2C90CC3}"/>
              </a:ext>
            </a:extLst>
          </p:cNvPr>
          <p:cNvSpPr txBox="1">
            <a:spLocks/>
          </p:cNvSpPr>
          <p:nvPr/>
        </p:nvSpPr>
        <p:spPr>
          <a:xfrm>
            <a:off x="656755" y="2880577"/>
            <a:ext cx="3163652" cy="3593703"/>
          </a:xfrm>
          <a:prstGeom prst="rect">
            <a:avLst/>
          </a:prstGeom>
        </p:spPr>
        <p:txBody>
          <a:bodyPr lIns="0" tIns="0" rIns="0" bIns="0">
            <a:normAutofit/>
          </a:bodyPr>
          <a:lstStyle>
            <a:lvl1pPr marL="432000" indent="-324000">
              <a:spcBef>
                <a:spcPts val="1417"/>
              </a:spcBef>
              <a:buClr>
                <a:srgbClr val="000000"/>
              </a:buClr>
              <a:buSzPct val="45000"/>
              <a:buFont typeface="Wingdings" charset="2"/>
              <a:buChar char=""/>
              <a:defRPr/>
            </a:lvl1pPr>
          </a:lstStyle>
          <a:p>
            <a:pPr marL="0" indent="0">
              <a:buSzPct val="150000"/>
              <a:buNone/>
            </a:pPr>
            <a:r>
              <a:rPr lang="pl-PL" sz="1400" b="1" i="0" u="none" strike="noStrike" kern="1200" noProof="0" dirty="0" err="1">
                <a:solidFill>
                  <a:srgbClr val="333333"/>
                </a:solidFill>
                <a:effectLst/>
                <a:latin typeface="Roboto"/>
              </a:rPr>
              <a:t>Advantages</a:t>
            </a:r>
            <a:r>
              <a:rPr lang="pl-PL" sz="1400" b="1" i="0" u="none" strike="noStrike" kern="1200" noProof="0" dirty="0">
                <a:solidFill>
                  <a:srgbClr val="333333"/>
                </a:solidFill>
                <a:effectLst/>
                <a:latin typeface="Roboto"/>
              </a:rPr>
              <a:t>:</a:t>
            </a: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Rapid design</a:t>
            </a:r>
            <a:endParaRPr lang="pl-PL" sz="1400" b="0" i="0" u="none" strike="noStrike" kern="1200" noProof="0" dirty="0">
              <a:solidFill>
                <a:srgbClr val="333333"/>
              </a:solidFill>
              <a:effectLst/>
              <a:latin typeface="Roboto"/>
            </a:endParaRP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Tight masking tolerances</a:t>
            </a:r>
            <a:endParaRPr lang="pl-PL" sz="1400" noProof="0" dirty="0">
              <a:latin typeface="Roboto"/>
            </a:endParaRP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Cost reduction comparing to the traditional tape masking due to multiple process cycles and significant assembly time reduction</a:t>
            </a:r>
            <a:endParaRPr lang="pl-PL" sz="1400" noProof="0" dirty="0">
              <a:latin typeface="Roboto"/>
            </a:endParaRP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Design, validation and engineering support</a:t>
            </a:r>
            <a:endParaRPr lang="pl-PL" sz="1400" b="0" i="0" u="none" strike="noStrike" kern="1200" noProof="0" dirty="0">
              <a:solidFill>
                <a:srgbClr val="333333"/>
              </a:solidFill>
              <a:effectLst/>
              <a:latin typeface="Roboto"/>
            </a:endParaRP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Proven Results with Major OEMs</a:t>
            </a:r>
            <a:endParaRPr lang="pl-PL" sz="1400" b="0" i="0" u="none" strike="noStrike" kern="1200" noProof="0" dirty="0">
              <a:solidFill>
                <a:srgbClr val="333333"/>
              </a:solidFill>
              <a:effectLst/>
              <a:latin typeface="Roboto"/>
            </a:endParaRPr>
          </a:p>
          <a:p>
            <a:pPr marL="285750" indent="-285750">
              <a:buSzPct val="150000"/>
              <a:buFont typeface="Wingdings" charset="2"/>
              <a:buBlip>
                <a:blip r:embed="rId5"/>
              </a:buBlip>
            </a:pPr>
            <a:r>
              <a:rPr lang="en-US" sz="1400" b="0" i="0" u="none" strike="noStrike" kern="1200" noProof="0" dirty="0">
                <a:solidFill>
                  <a:srgbClr val="333333"/>
                </a:solidFill>
                <a:effectLst/>
                <a:latin typeface="Roboto"/>
              </a:rPr>
              <a:t>Global sales agents network</a:t>
            </a:r>
            <a:endParaRPr lang="pl-PL" sz="1400" dirty="0">
              <a:latin typeface="Roboto"/>
            </a:endParaRPr>
          </a:p>
          <a:p>
            <a:pPr marL="285750" indent="-285750">
              <a:buSzPct val="150000"/>
              <a:buFont typeface="Wingdings" charset="2"/>
              <a:buBlip>
                <a:blip r:embed="rId5"/>
              </a:buBlip>
            </a:pPr>
            <a:endParaRPr lang="pl-PL" sz="1400" dirty="0">
              <a:latin typeface="Roboto"/>
            </a:endParaRPr>
          </a:p>
          <a:p>
            <a:pPr marL="285750" indent="-285750">
              <a:buSzPct val="150000"/>
              <a:buBlip>
                <a:blip r:embed="rId5"/>
              </a:buBlip>
            </a:pPr>
            <a:endParaRPr lang="en-US" sz="1400" kern="0" dirty="0">
              <a:solidFill>
                <a:sysClr val="windowText" lastClr="000000"/>
              </a:solidFill>
              <a:latin typeface="Roboto" panose="02000000000000000000" pitchFamily="2" charset="0"/>
              <a:ea typeface="Roboto" panose="02000000000000000000" pitchFamily="2" charset="0"/>
            </a:endParaRPr>
          </a:p>
          <a:p>
            <a:pPr marL="285750" indent="-285750">
              <a:buSzPct val="150000"/>
              <a:buFont typeface="Wingdings" charset="2"/>
              <a:buBlip>
                <a:blip r:embed="rId5"/>
              </a:buBlip>
            </a:pPr>
            <a:endParaRPr lang="en-US" sz="1400" kern="0" dirty="0">
              <a:solidFill>
                <a:sysClr val="windowText" lastClr="00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653102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64286" y="514350"/>
            <a:ext cx="3254287" cy="5653185"/>
          </a:xfrm>
          <a:prstGeom prst="rect">
            <a:avLst/>
          </a:prstGeom>
        </p:spPr>
      </p:pic>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83941" y="2199716"/>
            <a:ext cx="6887547" cy="3130731"/>
          </a:xfrm>
        </p:spPr>
        <p:txBody>
          <a:bodyPr lIns="0" tIns="0" rIns="0" bIns="0" anchor="t">
            <a:normAutofit/>
          </a:bodyPr>
          <a:lstStyle/>
          <a:p>
            <a:pPr marL="107950" indent="0" algn="just">
              <a:lnSpc>
                <a:spcPct val="150000"/>
              </a:lnSpc>
              <a:buNone/>
            </a:pPr>
            <a:r>
              <a:rPr lang="pl-PL" sz="1600">
                <a:latin typeface="Roboto"/>
                <a:ea typeface="Roboto"/>
                <a:cs typeface="Roboto"/>
              </a:rPr>
              <a:t>M</a:t>
            </a:r>
            <a:r>
              <a:rPr lang="en-US" sz="1600" err="1">
                <a:latin typeface="Roboto"/>
                <a:ea typeface="Roboto"/>
                <a:cs typeface="Roboto"/>
              </a:rPr>
              <a:t>etallurgy</a:t>
            </a:r>
            <a:r>
              <a:rPr lang="en-US" sz="1600">
                <a:latin typeface="Roboto"/>
                <a:ea typeface="Roboto"/>
                <a:cs typeface="Roboto"/>
              </a:rPr>
              <a:t> products composed of superalloy and brazing powders from a customized blend. They are ideal for dimensional restoration as well as crack repair of blades and vanes subjected up to 1300°C in aero engines. Available in various compositions and shapes – e.g. plates, from 0.25 to 5 mm thickness can be cut to required dimensions. For difficult-to-reach areas it can be produce as a paste and paint. Thanks to low porosity (less than 2%), shrinkage is minimized thus only small allowance is needed for grinding/machining after brazing.</a:t>
            </a:r>
          </a:p>
          <a:p>
            <a:pPr marL="431800" indent="-323850"/>
            <a:endParaRPr lang="en-US"/>
          </a:p>
        </p:txBody>
      </p:sp>
      <p:sp>
        <p:nvSpPr>
          <p:cNvPr id="10" name="Rectangle 9">
            <a:extLst>
              <a:ext uri="{FF2B5EF4-FFF2-40B4-BE49-F238E27FC236}">
                <a16:creationId xmlns:a16="http://schemas.microsoft.com/office/drawing/2014/main" id="{C91A9273-92B5-A941-94B6-6C8547B26C7B}"/>
              </a:ext>
            </a:extLst>
          </p:cNvPr>
          <p:cNvSpPr/>
          <p:nvPr/>
        </p:nvSpPr>
        <p:spPr>
          <a:xfrm>
            <a:off x="0" y="571637"/>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4" name="Rectangle 9">
            <a:extLst>
              <a:ext uri="{FF2B5EF4-FFF2-40B4-BE49-F238E27FC236}">
                <a16:creationId xmlns:a16="http://schemas.microsoft.com/office/drawing/2014/main" id="{6ED86612-380F-2339-C8C3-9894C2183467}"/>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2DE29CD-B818-0376-E24D-E5836F7053CB}"/>
              </a:ext>
            </a:extLst>
          </p:cNvPr>
          <p:cNvSpPr txBox="1">
            <a:spLocks/>
          </p:cNvSpPr>
          <p:nvPr/>
        </p:nvSpPr>
        <p:spPr>
          <a:xfrm>
            <a:off x="547992" y="472442"/>
            <a:ext cx="7070768" cy="94509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800" b="1" kern="1200">
                <a:solidFill>
                  <a:schemeClr val="tx1"/>
                </a:solidFill>
                <a:latin typeface="Source Sans Pro" panose="020B0503030403020204" pitchFamily="34" charset="0"/>
                <a:ea typeface="Source Sans Pro" panose="020B0503030403020204" pitchFamily="34" charset="0"/>
                <a:cs typeface="+mj-cs"/>
              </a:defRPr>
            </a:lvl1pPr>
          </a:lstStyle>
          <a:p>
            <a:pPr>
              <a:lnSpc>
                <a:spcPct val="107000"/>
              </a:lnSpc>
              <a:spcAft>
                <a:spcPts val="800"/>
              </a:spcAft>
            </a:pPr>
            <a:r>
              <a:rPr lang="en-US" b="1" kern="100">
                <a:solidFill>
                  <a:srgbClr val="36559D"/>
                </a:solidFill>
                <a:effectLst/>
                <a:latin typeface="Roboto" panose="02000000000000000000" pitchFamily="2" charset="0"/>
                <a:ea typeface="Roboto" panose="02000000000000000000" pitchFamily="2" charset="0"/>
                <a:cs typeface="Times New Roman" panose="02020603050405020304" pitchFamily="18" charset="0"/>
              </a:rPr>
              <a:t>PRE-SINTERED DIFFUSION BRAZING PREFORMS (PSP)</a:t>
            </a:r>
            <a:endParaRPr lang="pl-PL" kern="100">
              <a:solidFill>
                <a:srgbClr val="36559D"/>
              </a:solidFill>
              <a:effectLst/>
              <a:latin typeface="Roboto" panose="02000000000000000000" pitchFamily="2" charset="0"/>
              <a:ea typeface="Roboto" panose="02000000000000000000" pitchFamily="2" charset="0"/>
              <a:cs typeface="Times New Roman" panose="02020603050405020304" pitchFamily="18" charset="0"/>
            </a:endParaRPr>
          </a:p>
        </p:txBody>
      </p:sp>
      <p:pic>
        <p:nvPicPr>
          <p:cNvPr id="6" name="Obraz 5" descr="Obraz zawierający cylinder, Urządzenie domowe, design, srebro&#10;&#10;Opis wygenerowany automatycznie">
            <a:extLst>
              <a:ext uri="{FF2B5EF4-FFF2-40B4-BE49-F238E27FC236}">
                <a16:creationId xmlns:a16="http://schemas.microsoft.com/office/drawing/2014/main" id="{3363F454-5DE3-A688-7F44-490E200CA81D}"/>
              </a:ext>
            </a:extLst>
          </p:cNvPr>
          <p:cNvPicPr>
            <a:picLocks noChangeAspect="1"/>
          </p:cNvPicPr>
          <p:nvPr/>
        </p:nvPicPr>
        <p:blipFill>
          <a:blip r:embed="rId3"/>
          <a:stretch>
            <a:fillRect/>
          </a:stretch>
        </p:blipFill>
        <p:spPr>
          <a:xfrm>
            <a:off x="8344460" y="1715899"/>
            <a:ext cx="2898963" cy="3235700"/>
          </a:xfrm>
          <a:prstGeom prst="rect">
            <a:avLst/>
          </a:prstGeom>
        </p:spPr>
      </p:pic>
    </p:spTree>
    <p:extLst>
      <p:ext uri="{BB962C8B-B14F-4D97-AF65-F5344CB8AC3E}">
        <p14:creationId xmlns:p14="http://schemas.microsoft.com/office/powerpoint/2010/main" val="2442681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64286" y="514350"/>
            <a:ext cx="3254287" cy="5653185"/>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83941" y="536376"/>
            <a:ext cx="7587889" cy="903553"/>
          </a:xfrm>
        </p:spPr>
        <p:txBody>
          <a:bodyPr lIns="0" tIns="0" rIns="0" bIns="0" anchor="ctr">
            <a:noAutofit/>
          </a:bodyPr>
          <a:lstStyle/>
          <a:p>
            <a:r>
              <a:rPr lang="en-US" sz="2800" b="1">
                <a:solidFill>
                  <a:srgbClr val="36559D"/>
                </a:solidFill>
                <a:latin typeface="Roboto"/>
                <a:ea typeface="Roboto"/>
                <a:cs typeface="Roboto"/>
              </a:rPr>
              <a:t>FAN BLADE LEADING EDGE PATCHES</a:t>
            </a:r>
            <a:r>
              <a:rPr lang="en-US" sz="2800" b="1">
                <a:solidFill>
                  <a:srgbClr val="36559D"/>
                </a:solidFill>
                <a:effectLst/>
                <a:latin typeface="Roboto"/>
                <a:ea typeface="Roboto"/>
                <a:cs typeface="Times New Roman"/>
              </a:rPr>
              <a:t>, </a:t>
            </a:r>
            <a:br>
              <a:rPr lang="en-US" sz="2800" b="1">
                <a:solidFill>
                  <a:srgbClr val="36559D"/>
                </a:solidFill>
                <a:latin typeface="Roboto"/>
                <a:ea typeface="Roboto"/>
                <a:cs typeface="Times New Roman"/>
              </a:rPr>
            </a:br>
            <a:r>
              <a:rPr lang="en-US" sz="2800" b="1">
                <a:solidFill>
                  <a:srgbClr val="36559D"/>
                </a:solidFill>
                <a:effectLst/>
                <a:latin typeface="Roboto"/>
                <a:ea typeface="Roboto"/>
                <a:cs typeface="Times New Roman"/>
              </a:rPr>
              <a:t>CUSTOM SPARE METAL PARTS</a:t>
            </a:r>
            <a:endParaRPr lang="en-US" sz="2800" b="1">
              <a:solidFill>
                <a:srgbClr val="36559D"/>
              </a:solidFill>
              <a:latin typeface="Roboto"/>
              <a:ea typeface="Roboto"/>
              <a:cs typeface="Times New Roman"/>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83941" y="1944048"/>
            <a:ext cx="6943120" cy="3911146"/>
          </a:xfrm>
        </p:spPr>
        <p:txBody>
          <a:bodyPr lIns="0" tIns="0" rIns="0" bIns="0" anchor="t">
            <a:normAutofit/>
          </a:bodyPr>
          <a:lstStyle/>
          <a:p>
            <a:pPr marL="107950" indent="0" algn="just">
              <a:lnSpc>
                <a:spcPct val="150000"/>
              </a:lnSpc>
              <a:buNone/>
            </a:pPr>
            <a:r>
              <a:rPr lang="en-US" sz="1600" err="1">
                <a:latin typeface="Roboto"/>
                <a:ea typeface="Roboto"/>
                <a:cs typeface="Roboto"/>
              </a:rPr>
              <a:t>Salloytech</a:t>
            </a:r>
            <a:r>
              <a:rPr lang="en-US" sz="1600">
                <a:latin typeface="Roboto"/>
                <a:ea typeface="Roboto"/>
                <a:cs typeface="Roboto"/>
              </a:rPr>
              <a:t>, a supplier in the aerospace industry, offers a range of locally produced components and </a:t>
            </a:r>
            <a:r>
              <a:rPr lang="pl-PL" sz="1600">
                <a:latin typeface="Roboto"/>
                <a:ea typeface="Roboto"/>
                <a:cs typeface="Roboto"/>
              </a:rPr>
              <a:t>s</a:t>
            </a:r>
            <a:r>
              <a:rPr lang="en-US" sz="1600">
                <a:latin typeface="Roboto"/>
                <a:ea typeface="Roboto"/>
                <a:cs typeface="Roboto"/>
              </a:rPr>
              <a:t>pare</a:t>
            </a:r>
            <a:r>
              <a:rPr lang="pl-PL" sz="1600">
                <a:latin typeface="Roboto"/>
                <a:ea typeface="Roboto"/>
                <a:cs typeface="Roboto"/>
              </a:rPr>
              <a:t> </a:t>
            </a:r>
            <a:r>
              <a:rPr lang="pl-PL" sz="1600" err="1">
                <a:latin typeface="Roboto"/>
                <a:ea typeface="Roboto"/>
                <a:cs typeface="Roboto"/>
              </a:rPr>
              <a:t>parts</a:t>
            </a:r>
            <a:r>
              <a:rPr lang="pl-PL" sz="1600">
                <a:latin typeface="Roboto"/>
                <a:ea typeface="Roboto"/>
                <a:cs typeface="Roboto"/>
              </a:rPr>
              <a:t>.</a:t>
            </a:r>
            <a:r>
              <a:rPr lang="en-US" sz="1600">
                <a:latin typeface="Roboto"/>
                <a:ea typeface="Roboto"/>
                <a:cs typeface="Roboto"/>
              </a:rPr>
              <a:t> </a:t>
            </a:r>
            <a:r>
              <a:rPr lang="pl-PL" sz="1600">
                <a:latin typeface="Roboto"/>
                <a:ea typeface="Roboto"/>
                <a:cs typeface="Roboto"/>
              </a:rPr>
              <a:t>E</a:t>
            </a:r>
            <a:r>
              <a:rPr lang="en-US" sz="1600" err="1">
                <a:latin typeface="Roboto"/>
                <a:ea typeface="Roboto"/>
                <a:cs typeface="Roboto"/>
              </a:rPr>
              <a:t>ssential</a:t>
            </a:r>
            <a:r>
              <a:rPr lang="en-US" sz="1600">
                <a:latin typeface="Roboto"/>
                <a:ea typeface="Roboto"/>
                <a:cs typeface="Roboto"/>
              </a:rPr>
              <a:t> for the maintenance and repair of turbine engines, as well as for the construction of new assemblies. </a:t>
            </a:r>
            <a:r>
              <a:rPr lang="en-US" sz="1600" err="1">
                <a:latin typeface="Roboto"/>
                <a:ea typeface="Roboto"/>
                <a:cs typeface="Roboto"/>
              </a:rPr>
              <a:t>Salloytech</a:t>
            </a:r>
            <a:r>
              <a:rPr lang="en-US" sz="1600">
                <a:latin typeface="Roboto"/>
                <a:ea typeface="Roboto"/>
                <a:cs typeface="Roboto"/>
              </a:rPr>
              <a:t> is equipped to provide any number of these components, which are </a:t>
            </a:r>
            <a:r>
              <a:rPr lang="pl-PL" sz="1600" err="1">
                <a:latin typeface="Roboto"/>
                <a:ea typeface="Roboto"/>
                <a:cs typeface="Roboto"/>
              </a:rPr>
              <a:t>produced</a:t>
            </a:r>
            <a:r>
              <a:rPr lang="pl-PL" sz="1600">
                <a:latin typeface="Roboto"/>
                <a:ea typeface="Roboto"/>
                <a:cs typeface="Roboto"/>
              </a:rPr>
              <a:t> </a:t>
            </a:r>
            <a:r>
              <a:rPr lang="en-US" sz="1600">
                <a:latin typeface="Roboto"/>
                <a:ea typeface="Roboto"/>
                <a:cs typeface="Roboto"/>
              </a:rPr>
              <a:t>from various materials such as sheet metal, bar stock, plate, castings, or forgings, catering to all major engine models. Additionally, they provide the service of applying </a:t>
            </a:r>
            <a:r>
              <a:rPr lang="pl-PL" sz="1600">
                <a:latin typeface="Roboto"/>
                <a:ea typeface="Roboto"/>
                <a:cs typeface="Roboto"/>
              </a:rPr>
              <a:t>PSP </a:t>
            </a:r>
            <a:r>
              <a:rPr lang="en-US" sz="1600">
                <a:latin typeface="Roboto"/>
                <a:ea typeface="Roboto"/>
                <a:cs typeface="Roboto"/>
              </a:rPr>
              <a:t>to these components, which enhances the efficiency of the assembly process.</a:t>
            </a:r>
            <a:endParaRPr lang="en-US" sz="1600">
              <a:solidFill>
                <a:srgbClr val="000000"/>
              </a:solidFill>
              <a:latin typeface="Roboto"/>
              <a:ea typeface="Roboto"/>
              <a:cs typeface="Roboto"/>
            </a:endParaRPr>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4" name="Rectangle 9">
            <a:extLst>
              <a:ext uri="{FF2B5EF4-FFF2-40B4-BE49-F238E27FC236}">
                <a16:creationId xmlns:a16="http://schemas.microsoft.com/office/drawing/2014/main" id="{CDDCEA2C-7AB4-664F-C490-803DA6DE34CA}"/>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Obraz 8" descr="Obraz zawierający narzędzie&#10;&#10;Opis wygenerowany automatycznie">
            <a:extLst>
              <a:ext uri="{FF2B5EF4-FFF2-40B4-BE49-F238E27FC236}">
                <a16:creationId xmlns:a16="http://schemas.microsoft.com/office/drawing/2014/main" id="{A2B13F7B-C32A-293F-5683-65E811D985CD}"/>
              </a:ext>
            </a:extLst>
          </p:cNvPr>
          <p:cNvPicPr>
            <a:picLocks noChangeAspect="1"/>
          </p:cNvPicPr>
          <p:nvPr/>
        </p:nvPicPr>
        <p:blipFill>
          <a:blip r:embed="rId3"/>
          <a:stretch>
            <a:fillRect/>
          </a:stretch>
        </p:blipFill>
        <p:spPr>
          <a:xfrm>
            <a:off x="8172782" y="1188080"/>
            <a:ext cx="3472134" cy="2605605"/>
          </a:xfrm>
          <a:prstGeom prst="rect">
            <a:avLst/>
          </a:prstGeom>
        </p:spPr>
      </p:pic>
      <p:pic>
        <p:nvPicPr>
          <p:cNvPr id="22" name="Obraz 21" descr="Obraz zawierający drewniany, pudełko, drewno, pojemnik&#10;&#10;Opis wygenerowany automatycznie">
            <a:extLst>
              <a:ext uri="{FF2B5EF4-FFF2-40B4-BE49-F238E27FC236}">
                <a16:creationId xmlns:a16="http://schemas.microsoft.com/office/drawing/2014/main" id="{CB77B7C2-B307-0244-0059-BD39FEECCAAB}"/>
              </a:ext>
            </a:extLst>
          </p:cNvPr>
          <p:cNvPicPr>
            <a:picLocks noChangeAspect="1"/>
          </p:cNvPicPr>
          <p:nvPr/>
        </p:nvPicPr>
        <p:blipFill>
          <a:blip r:embed="rId4"/>
          <a:stretch>
            <a:fillRect/>
          </a:stretch>
        </p:blipFill>
        <p:spPr>
          <a:xfrm>
            <a:off x="8093441" y="2983249"/>
            <a:ext cx="3551475" cy="2617754"/>
          </a:xfrm>
          <a:prstGeom prst="rect">
            <a:avLst/>
          </a:prstGeom>
          <a:ln>
            <a:noFill/>
          </a:ln>
          <a:effectLst>
            <a:softEdge rad="112500"/>
          </a:effectLst>
        </p:spPr>
      </p:pic>
    </p:spTree>
    <p:extLst>
      <p:ext uri="{BB962C8B-B14F-4D97-AF65-F5344CB8AC3E}">
        <p14:creationId xmlns:p14="http://schemas.microsoft.com/office/powerpoint/2010/main" val="1263792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64286" y="514350"/>
            <a:ext cx="3254287" cy="5653185"/>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83941" y="852760"/>
            <a:ext cx="4722760" cy="495126"/>
          </a:xfrm>
        </p:spPr>
        <p:txBody>
          <a:bodyPr>
            <a:normAutofit fontScale="90000"/>
          </a:bodyPr>
          <a:lstStyle/>
          <a:p>
            <a:r>
              <a:rPr lang="pl-PL" sz="3100" b="1" kern="100">
                <a:solidFill>
                  <a:srgbClr val="36559D"/>
                </a:solidFill>
                <a:effectLst/>
                <a:latin typeface="Roboto" panose="02000000000000000000" pitchFamily="2" charset="0"/>
                <a:ea typeface="Roboto" panose="02000000000000000000" pitchFamily="2" charset="0"/>
                <a:cs typeface="Times New Roman" panose="02020603050405020304" pitchFamily="18" charset="0"/>
              </a:rPr>
              <a:t>HONEYCOMB</a:t>
            </a:r>
            <a:br>
              <a:rPr lang="pl-PL" sz="1800" kern="100">
                <a:solidFill>
                  <a:srgbClr val="36559D"/>
                </a:solidFill>
                <a:effectLst/>
                <a:latin typeface="Aptos" panose="020B0004020202020204" pitchFamily="34" charset="0"/>
                <a:ea typeface="Aptos" panose="020B0004020202020204" pitchFamily="34" charset="0"/>
                <a:cs typeface="Times New Roman" panose="02020603050405020304" pitchFamily="18" charset="0"/>
              </a:rPr>
            </a:br>
            <a:endParaRPr lang="en-US" sz="2800" b="1">
              <a:solidFill>
                <a:srgbClr val="36559D"/>
              </a:solidFill>
              <a:latin typeface="Roboto"/>
              <a:ea typeface="Roboto"/>
              <a:cs typeface="Roboto"/>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83941" y="1775141"/>
            <a:ext cx="6887547" cy="3911146"/>
          </a:xfrm>
        </p:spPr>
        <p:txBody>
          <a:bodyPr lIns="0" tIns="0" rIns="0" bIns="0" anchor="t">
            <a:normAutofit/>
          </a:bodyPr>
          <a:lstStyle/>
          <a:p>
            <a:pPr marL="107950" indent="0" algn="just">
              <a:lnSpc>
                <a:spcPct val="150000"/>
              </a:lnSpc>
              <a:buNone/>
            </a:pPr>
            <a:r>
              <a:rPr lang="pl-PL">
                <a:solidFill>
                  <a:srgbClr val="374151"/>
                </a:solidFill>
                <a:latin typeface="Roboto"/>
                <a:ea typeface="Roboto"/>
                <a:cs typeface="Roboto"/>
              </a:rPr>
              <a:t>H</a:t>
            </a:r>
            <a:r>
              <a:rPr lang="en-US" b="0" i="0" err="1">
                <a:solidFill>
                  <a:srgbClr val="374151"/>
                </a:solidFill>
                <a:effectLst/>
                <a:latin typeface="Roboto"/>
                <a:ea typeface="Roboto"/>
                <a:cs typeface="Roboto"/>
              </a:rPr>
              <a:t>oneycomb</a:t>
            </a:r>
            <a:r>
              <a:rPr lang="en-US" b="0" i="0">
                <a:solidFill>
                  <a:srgbClr val="374151"/>
                </a:solidFill>
                <a:effectLst/>
                <a:latin typeface="Roboto"/>
                <a:ea typeface="Roboto"/>
                <a:cs typeface="Roboto"/>
              </a:rPr>
              <a:t> structures with or without brazing material embedded into the cells, tailoring to each customer's specific requirements. Honeycomb with tape offers an advantage over powder application by reducing assembly time. These honeycomb structures can be supplied according to specific designs in various forms like segments, rings, and an array of contours and geometries to match the end-use and optimize brazing size. Additionally, </a:t>
            </a:r>
            <a:r>
              <a:rPr lang="en-US" b="0" i="0" err="1">
                <a:solidFill>
                  <a:srgbClr val="374151"/>
                </a:solidFill>
                <a:effectLst/>
                <a:latin typeface="Roboto"/>
                <a:ea typeface="Roboto"/>
                <a:cs typeface="Roboto"/>
              </a:rPr>
              <a:t>Salloytech</a:t>
            </a:r>
            <a:r>
              <a:rPr lang="en-US" b="0" i="0">
                <a:solidFill>
                  <a:srgbClr val="374151"/>
                </a:solidFill>
                <a:effectLst/>
                <a:latin typeface="Roboto"/>
                <a:ea typeface="Roboto"/>
                <a:cs typeface="Roboto"/>
              </a:rPr>
              <a:t> also offers any kind of additional surface treatment to the honeycomb as a value-added service</a:t>
            </a:r>
            <a:endParaRPr lang="en-US">
              <a:latin typeface="Roboto"/>
              <a:ea typeface="Roboto"/>
              <a:cs typeface="Roboto"/>
            </a:endParaRPr>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4" name="Picture 6" descr="Closeup of honeycomb damper seal pattern">
            <a:extLst>
              <a:ext uri="{FF2B5EF4-FFF2-40B4-BE49-F238E27FC236}">
                <a16:creationId xmlns:a16="http://schemas.microsoft.com/office/drawing/2014/main" id="{DC865958-395F-56B3-DF51-CDAE250E00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266"/>
          <a:stretch/>
        </p:blipFill>
        <p:spPr bwMode="auto">
          <a:xfrm>
            <a:off x="8486778" y="1775141"/>
            <a:ext cx="2365461" cy="23443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9">
            <a:extLst>
              <a:ext uri="{FF2B5EF4-FFF2-40B4-BE49-F238E27FC236}">
                <a16:creationId xmlns:a16="http://schemas.microsoft.com/office/drawing/2014/main" id="{4C6C940E-3145-D0B0-3F2F-FF03492FBFF5}"/>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6631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CA727D-15B8-714C-9D91-5BAA016E3826}"/>
              </a:ext>
            </a:extLst>
          </p:cNvPr>
          <p:cNvSpPr>
            <a:spLocks noGrp="1"/>
          </p:cNvSpPr>
          <p:nvPr>
            <p:ph type="title"/>
          </p:nvPr>
        </p:nvSpPr>
        <p:spPr>
          <a:xfrm>
            <a:off x="898946" y="2967132"/>
            <a:ext cx="10394108" cy="923736"/>
          </a:xfrm>
        </p:spPr>
        <p:txBody>
          <a:bodyPr>
            <a:normAutofit fontScale="90000"/>
          </a:bodyPr>
          <a:lstStyle/>
          <a:p>
            <a:pPr>
              <a:lnSpc>
                <a:spcPct val="70000"/>
              </a:lnSpc>
            </a:pPr>
            <a:br>
              <a:rPr lang="en-US" sz="4400">
                <a:solidFill>
                  <a:srgbClr val="8B8B8C"/>
                </a:solidFill>
                <a:latin typeface="Source Sans Pro"/>
                <a:ea typeface="Source Sans Pro"/>
              </a:rPr>
            </a:br>
            <a:r>
              <a:rPr lang="en-US" sz="4400">
                <a:solidFill>
                  <a:schemeClr val="tx2"/>
                </a:solidFill>
                <a:latin typeface="Source Sans Pro"/>
                <a:ea typeface="Source Sans Pro"/>
              </a:rPr>
              <a:t>C</a:t>
            </a:r>
            <a:r>
              <a:rPr lang="pl-PL" sz="4400">
                <a:solidFill>
                  <a:schemeClr val="tx2"/>
                </a:solidFill>
                <a:latin typeface="Source Sans Pro"/>
                <a:ea typeface="Source Sans Pro"/>
              </a:rPr>
              <a:t>ONSUMABLES</a:t>
            </a:r>
            <a:r>
              <a:rPr lang="en-US" sz="4400">
                <a:solidFill>
                  <a:schemeClr val="tx2"/>
                </a:solidFill>
                <a:latin typeface="Source Sans Pro"/>
                <a:ea typeface="Source Sans Pro"/>
              </a:rPr>
              <a:t> </a:t>
            </a:r>
            <a:r>
              <a:rPr lang="pl-PL" sz="4400">
                <a:solidFill>
                  <a:schemeClr val="tx2"/>
                </a:solidFill>
                <a:latin typeface="Source Sans Pro"/>
                <a:ea typeface="Source Sans Pro"/>
              </a:rPr>
              <a:t>FOR</a:t>
            </a:r>
            <a:r>
              <a:rPr lang="en-US" sz="4400">
                <a:solidFill>
                  <a:schemeClr val="tx2"/>
                </a:solidFill>
                <a:latin typeface="Source Sans Pro"/>
                <a:ea typeface="Source Sans Pro"/>
              </a:rPr>
              <a:t> </a:t>
            </a:r>
            <a:r>
              <a:rPr lang="en-US" sz="4400">
                <a:solidFill>
                  <a:srgbClr val="8B8B8C"/>
                </a:solidFill>
                <a:latin typeface="Source Sans Pro"/>
                <a:ea typeface="Source Sans Pro"/>
              </a:rPr>
              <a:t>A</a:t>
            </a:r>
            <a:r>
              <a:rPr lang="pl-PL" sz="4400">
                <a:solidFill>
                  <a:srgbClr val="8B8B8C"/>
                </a:solidFill>
                <a:latin typeface="Source Sans Pro"/>
                <a:ea typeface="Source Sans Pro"/>
              </a:rPr>
              <a:t>EROSPACE</a:t>
            </a:r>
            <a:r>
              <a:rPr lang="en-US" sz="4400">
                <a:solidFill>
                  <a:srgbClr val="8B8B8C"/>
                </a:solidFill>
                <a:latin typeface="Source Sans Pro"/>
                <a:ea typeface="Source Sans Pro"/>
              </a:rPr>
              <a:t> </a:t>
            </a:r>
            <a:r>
              <a:rPr lang="pl-PL" sz="4400">
                <a:solidFill>
                  <a:srgbClr val="8B8B8C"/>
                </a:solidFill>
                <a:latin typeface="Source Sans Pro"/>
                <a:ea typeface="Source Sans Pro"/>
              </a:rPr>
              <a:t>LABS</a:t>
            </a:r>
            <a:r>
              <a:rPr lang="en-US" sz="4400">
                <a:solidFill>
                  <a:srgbClr val="8B8B8C"/>
                </a:solidFill>
                <a:latin typeface="Source Sans Pro"/>
                <a:ea typeface="Source Sans Pro"/>
              </a:rPr>
              <a:t> </a:t>
            </a:r>
            <a:endParaRPr lang="en-US" sz="4400">
              <a:solidFill>
                <a:srgbClr val="8B8B8C"/>
              </a:solidFill>
            </a:endParaRPr>
          </a:p>
        </p:txBody>
      </p:sp>
      <p:sp>
        <p:nvSpPr>
          <p:cNvPr id="3" name="pole tekstowe 2">
            <a:extLst>
              <a:ext uri="{FF2B5EF4-FFF2-40B4-BE49-F238E27FC236}">
                <a16:creationId xmlns:a16="http://schemas.microsoft.com/office/drawing/2014/main" id="{7847C3FD-9CDF-F750-A572-BE3ED976A5D6}"/>
              </a:ext>
            </a:extLst>
          </p:cNvPr>
          <p:cNvSpPr txBox="1"/>
          <p:nvPr/>
        </p:nvSpPr>
        <p:spPr>
          <a:xfrm>
            <a:off x="774700" y="1001467"/>
            <a:ext cx="2146742" cy="369332"/>
          </a:xfrm>
          <a:prstGeom prst="rect">
            <a:avLst/>
          </a:prstGeom>
          <a:noFill/>
        </p:spPr>
        <p:txBody>
          <a:bodyPr wrap="none" rtlCol="0">
            <a:spAutoFit/>
          </a:bodyPr>
          <a:lstStyle/>
          <a:p>
            <a:r>
              <a:rPr lang="pl-PL" b="1" dirty="0" err="1">
                <a:solidFill>
                  <a:srgbClr val="FF0000"/>
                </a:solidFill>
              </a:rPr>
              <a:t>Note</a:t>
            </a:r>
            <a:r>
              <a:rPr lang="pl-PL" b="1" dirty="0">
                <a:solidFill>
                  <a:srgbClr val="FF0000"/>
                </a:solidFill>
              </a:rPr>
              <a:t>: </a:t>
            </a:r>
            <a:r>
              <a:rPr lang="pl-PL" b="1" dirty="0" err="1">
                <a:solidFill>
                  <a:srgbClr val="FF0000"/>
                </a:solidFill>
              </a:rPr>
              <a:t>Section</a:t>
            </a:r>
            <a:r>
              <a:rPr lang="pl-PL" b="1" dirty="0">
                <a:solidFill>
                  <a:srgbClr val="FF0000"/>
                </a:solidFill>
              </a:rPr>
              <a:t> </a:t>
            </a:r>
            <a:r>
              <a:rPr lang="pl-PL" b="1" dirty="0" err="1">
                <a:solidFill>
                  <a:srgbClr val="FF0000"/>
                </a:solidFill>
              </a:rPr>
              <a:t>title</a:t>
            </a:r>
            <a:endParaRPr lang="pl-PL" b="1" dirty="0">
              <a:solidFill>
                <a:srgbClr val="FF0000"/>
              </a:solidFill>
            </a:endParaRPr>
          </a:p>
        </p:txBody>
      </p:sp>
    </p:spTree>
    <p:extLst>
      <p:ext uri="{BB962C8B-B14F-4D97-AF65-F5344CB8AC3E}">
        <p14:creationId xmlns:p14="http://schemas.microsoft.com/office/powerpoint/2010/main" val="3274302196"/>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34041" y="699949"/>
            <a:ext cx="9598179" cy="1214942"/>
          </a:xfrm>
        </p:spPr>
        <p:txBody>
          <a:bodyPr>
            <a:noAutofit/>
          </a:bodyPr>
          <a:lstStyle/>
          <a:p>
            <a:r>
              <a:rPr lang="en-US" sz="3200" b="1">
                <a:solidFill>
                  <a:schemeClr val="tx2"/>
                </a:solidFill>
              </a:rPr>
              <a:t>HIGH-TEMPERATURE COUPLINGS AND PULL RODS FOR:</a:t>
            </a:r>
            <a:r>
              <a:rPr lang="en-US" sz="3200" b="1">
                <a:solidFill>
                  <a:srgbClr val="000000"/>
                </a:solidFill>
              </a:rPr>
              <a:t> </a:t>
            </a:r>
            <a:endParaRPr lang="pl-PL" sz="3200"/>
          </a:p>
        </p:txBody>
      </p:sp>
      <p:sp>
        <p:nvSpPr>
          <p:cNvPr id="10" name="Rectangle 9">
            <a:extLst>
              <a:ext uri="{FF2B5EF4-FFF2-40B4-BE49-F238E27FC236}">
                <a16:creationId xmlns:a16="http://schemas.microsoft.com/office/drawing/2014/main" id="{C91A9273-92B5-A941-94B6-6C8547B26C7B}"/>
              </a:ext>
            </a:extLst>
          </p:cNvPr>
          <p:cNvSpPr/>
          <p:nvPr/>
        </p:nvSpPr>
        <p:spPr>
          <a:xfrm>
            <a:off x="-1" y="986589"/>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graphicFrame>
        <p:nvGraphicFramePr>
          <p:cNvPr id="8" name="Tabela 7">
            <a:extLst>
              <a:ext uri="{FF2B5EF4-FFF2-40B4-BE49-F238E27FC236}">
                <a16:creationId xmlns:a16="http://schemas.microsoft.com/office/drawing/2014/main" id="{C78F8A41-2869-3583-6CA8-2E44044AC452}"/>
              </a:ext>
            </a:extLst>
          </p:cNvPr>
          <p:cNvGraphicFramePr>
            <a:graphicFrameLocks noGrp="1"/>
          </p:cNvGraphicFramePr>
          <p:nvPr/>
        </p:nvGraphicFramePr>
        <p:xfrm>
          <a:off x="515471" y="1726025"/>
          <a:ext cx="12192000" cy="214122"/>
        </p:xfrm>
        <a:graphic>
          <a:graphicData uri="http://schemas.openxmlformats.org/drawingml/2006/table">
            <a:tbl>
              <a:tblPr bandRow="1">
                <a:tableStyleId>{5C22544A-7EE6-4342-B048-85BDC9FD1C3A}</a:tableStyleId>
              </a:tblPr>
              <a:tblGrid>
                <a:gridCol w="12192000">
                  <a:extLst>
                    <a:ext uri="{9D8B030D-6E8A-4147-A177-3AD203B41FA5}">
                      <a16:colId xmlns:a16="http://schemas.microsoft.com/office/drawing/2014/main" val="2753164923"/>
                    </a:ext>
                  </a:extLst>
                </a:gridCol>
              </a:tblGrid>
              <a:tr h="0">
                <a:tc>
                  <a:txBody>
                    <a:bodyPr/>
                    <a:lstStyle/>
                    <a:p>
                      <a:pPr>
                        <a:lnSpc>
                          <a:spcPct val="106000"/>
                        </a:lnSpc>
                      </a:pPr>
                      <a:endParaRPr lang="en-US" sz="1400" b="1">
                        <a:solidFill>
                          <a:schemeClr val="dk1"/>
                        </a:solidFill>
                        <a:effectLst/>
                        <a:latin typeface="Roboto"/>
                        <a:ea typeface="+mn-ea"/>
                        <a:cs typeface="+mn-cs"/>
                      </a:endParaRPr>
                    </a:p>
                  </a:txBody>
                  <a:tcPr marL="0" marR="0" marT="0" marB="0" anchor="ctr">
                    <a:lnL>
                      <a:noFill/>
                    </a:lnL>
                    <a:lnR>
                      <a:noFill/>
                    </a:lnR>
                    <a:lnT>
                      <a:noFill/>
                    </a:lnT>
                    <a:lnB>
                      <a:noFill/>
                    </a:lnB>
                    <a:noFill/>
                  </a:tcPr>
                </a:tc>
                <a:extLst>
                  <a:ext uri="{0D108BD9-81ED-4DB2-BD59-A6C34878D82A}">
                    <a16:rowId xmlns:a16="http://schemas.microsoft.com/office/drawing/2014/main" val="596154885"/>
                  </a:ext>
                </a:extLst>
              </a:tr>
            </a:tbl>
          </a:graphicData>
        </a:graphic>
      </p:graphicFrame>
      <p:sp>
        <p:nvSpPr>
          <p:cNvPr id="23" name="pole tekstowe 22">
            <a:extLst>
              <a:ext uri="{FF2B5EF4-FFF2-40B4-BE49-F238E27FC236}">
                <a16:creationId xmlns:a16="http://schemas.microsoft.com/office/drawing/2014/main" id="{94ABF695-90D7-519C-4CC2-2F95CF3A90A2}"/>
              </a:ext>
            </a:extLst>
          </p:cNvPr>
          <p:cNvSpPr txBox="1"/>
          <p:nvPr/>
        </p:nvSpPr>
        <p:spPr>
          <a:xfrm>
            <a:off x="641244" y="1952812"/>
            <a:ext cx="9478509"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2800" b="1">
              <a:solidFill>
                <a:srgbClr val="000000"/>
              </a:solidFill>
              <a:latin typeface="Roboto"/>
              <a:ea typeface="Roboto"/>
              <a:cs typeface="Roboto"/>
            </a:endParaRPr>
          </a:p>
          <a:p>
            <a:pPr marL="457200" indent="-457200">
              <a:buClr>
                <a:srgbClr val="36559D"/>
              </a:buClr>
              <a:buFont typeface="Wingdings" panose="05000000000000000000" pitchFamily="2" charset="2"/>
              <a:buChar char="ü"/>
            </a:pPr>
            <a:r>
              <a:rPr lang="en-US" sz="2800" b="1">
                <a:solidFill>
                  <a:srgbClr val="000000"/>
                </a:solidFill>
                <a:latin typeface="Roboto"/>
                <a:ea typeface="Roboto"/>
                <a:cs typeface="Roboto"/>
              </a:rPr>
              <a:t>CREEP, STRESS RUPTURE,</a:t>
            </a:r>
            <a:endParaRPr lang="en-US" sz="2800">
              <a:solidFill>
                <a:srgbClr val="000000"/>
              </a:solidFill>
              <a:latin typeface="Roboto"/>
              <a:ea typeface="Roboto"/>
              <a:cs typeface="Roboto"/>
            </a:endParaRPr>
          </a:p>
          <a:p>
            <a:pPr marL="457200" indent="-457200">
              <a:buClr>
                <a:srgbClr val="36559D"/>
              </a:buClr>
              <a:buFont typeface="Wingdings" panose="05000000000000000000" pitchFamily="2" charset="2"/>
              <a:buChar char="ü"/>
            </a:pPr>
            <a:endParaRPr lang="en-US" sz="2800" b="1">
              <a:solidFill>
                <a:srgbClr val="000000"/>
              </a:solidFill>
              <a:latin typeface="Roboto"/>
              <a:ea typeface="Roboto"/>
              <a:cs typeface="Roboto"/>
            </a:endParaRPr>
          </a:p>
          <a:p>
            <a:pPr marL="457200" indent="-457200">
              <a:buClr>
                <a:srgbClr val="36559D"/>
              </a:buClr>
              <a:buFont typeface="Wingdings" panose="05000000000000000000" pitchFamily="2" charset="2"/>
              <a:buChar char="ü"/>
            </a:pPr>
            <a:r>
              <a:rPr lang="en-US" sz="2800" b="1">
                <a:solidFill>
                  <a:srgbClr val="000000"/>
                </a:solidFill>
                <a:latin typeface="Roboto"/>
                <a:ea typeface="Roboto"/>
                <a:cs typeface="Roboto"/>
              </a:rPr>
              <a:t>HOT TENSILE TESTING,</a:t>
            </a:r>
            <a:endParaRPr lang="en-US" sz="2800">
              <a:solidFill>
                <a:srgbClr val="000000"/>
              </a:solidFill>
              <a:latin typeface="Roboto"/>
              <a:ea typeface="Roboto"/>
              <a:cs typeface="Roboto"/>
            </a:endParaRPr>
          </a:p>
          <a:p>
            <a:pPr marL="457200" indent="-457200">
              <a:buClr>
                <a:srgbClr val="36559D"/>
              </a:buClr>
              <a:buFont typeface="Wingdings" panose="05000000000000000000" pitchFamily="2" charset="2"/>
              <a:buChar char="ü"/>
            </a:pPr>
            <a:endParaRPr lang="en-US" sz="2800">
              <a:solidFill>
                <a:srgbClr val="000000"/>
              </a:solidFill>
              <a:latin typeface="Roboto"/>
              <a:ea typeface="Roboto"/>
              <a:cs typeface="Roboto"/>
            </a:endParaRPr>
          </a:p>
          <a:p>
            <a:pPr marL="457200" indent="-457200">
              <a:buClr>
                <a:srgbClr val="36559D"/>
              </a:buClr>
              <a:buFont typeface="Wingdings" panose="05000000000000000000" pitchFamily="2" charset="2"/>
              <a:buChar char="ü"/>
            </a:pPr>
            <a:r>
              <a:rPr lang="en-US" sz="2800" b="1">
                <a:solidFill>
                  <a:srgbClr val="000000"/>
                </a:solidFill>
                <a:latin typeface="Roboto"/>
                <a:ea typeface="Roboto"/>
                <a:cs typeface="Roboto"/>
              </a:rPr>
              <a:t>OTHER APPLICATIONS</a:t>
            </a:r>
            <a:endParaRPr lang="en-US" sz="2800">
              <a:solidFill>
                <a:srgbClr val="000000"/>
              </a:solidFill>
              <a:latin typeface="Roboto"/>
              <a:ea typeface="Roboto"/>
              <a:cs typeface="Roboto"/>
            </a:endParaRPr>
          </a:p>
          <a:p>
            <a:endParaRPr lang="en-US" sz="2800" b="1">
              <a:solidFill>
                <a:srgbClr val="000000"/>
              </a:solidFill>
              <a:latin typeface="Roboto"/>
              <a:ea typeface="Roboto"/>
              <a:cs typeface="Roboto"/>
            </a:endParaRPr>
          </a:p>
        </p:txBody>
      </p:sp>
    </p:spTree>
    <p:extLst>
      <p:ext uri="{BB962C8B-B14F-4D97-AF65-F5344CB8AC3E}">
        <p14:creationId xmlns:p14="http://schemas.microsoft.com/office/powerpoint/2010/main" val="4005364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97518" y="518997"/>
            <a:ext cx="6403642" cy="932531"/>
          </a:xfrm>
        </p:spPr>
        <p:txBody>
          <a:bodyPr>
            <a:normAutofit/>
          </a:bodyPr>
          <a:lstStyle/>
          <a:p>
            <a:r>
              <a:rPr lang="en-US" sz="2800" b="1" dirty="0">
                <a:solidFill>
                  <a:srgbClr val="36559D"/>
                </a:solidFill>
                <a:effectLst/>
                <a:latin typeface="Roboto" panose="02000000000000000000" pitchFamily="2" charset="0"/>
                <a:ea typeface="Roboto" panose="02000000000000000000" pitchFamily="2" charset="0"/>
                <a:cs typeface="Times New Roman" panose="02020603050405020304" pitchFamily="18" charset="0"/>
              </a:rPr>
              <a:t>HIGH-TEMPERATURE PULL RODS</a:t>
            </a:r>
            <a:endParaRPr lang="en-US" sz="2800" b="1" dirty="0">
              <a:solidFill>
                <a:srgbClr val="36559D"/>
              </a:solidFill>
              <a:latin typeface="Roboto" panose="02000000000000000000" pitchFamily="2" charset="0"/>
              <a:ea typeface="Roboto" panose="02000000000000000000" pitchFamily="2" charset="0"/>
              <a:cs typeface="Roboto"/>
            </a:endParaRPr>
          </a:p>
        </p:txBody>
      </p:sp>
      <p:sp>
        <p:nvSpPr>
          <p:cNvPr id="10" name="Rectangle 9">
            <a:extLst>
              <a:ext uri="{FF2B5EF4-FFF2-40B4-BE49-F238E27FC236}">
                <a16:creationId xmlns:a16="http://schemas.microsoft.com/office/drawing/2014/main" id="{C91A9273-92B5-A941-94B6-6C8547B26C7B}"/>
              </a:ext>
            </a:extLst>
          </p:cNvPr>
          <p:cNvSpPr/>
          <p:nvPr/>
        </p:nvSpPr>
        <p:spPr>
          <a:xfrm>
            <a:off x="0" y="590349"/>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9" name="Content Placeholder 2">
            <a:extLst>
              <a:ext uri="{FF2B5EF4-FFF2-40B4-BE49-F238E27FC236}">
                <a16:creationId xmlns:a16="http://schemas.microsoft.com/office/drawing/2014/main" id="{E22B2BF4-0FAF-E75A-B1A4-13F8B416DE05}"/>
              </a:ext>
            </a:extLst>
          </p:cNvPr>
          <p:cNvSpPr txBox="1">
            <a:spLocks/>
          </p:cNvSpPr>
          <p:nvPr/>
        </p:nvSpPr>
        <p:spPr>
          <a:xfrm>
            <a:off x="561980" y="3692773"/>
            <a:ext cx="6722739" cy="1574898"/>
          </a:xfrm>
          <a:prstGeom prst="rect">
            <a:avLst/>
          </a:prstGeom>
        </p:spPr>
        <p:txBody>
          <a:bodyPr lIns="0" tIns="0" rIns="0" bIns="0">
            <a:normAutofit/>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Threaded Pull Rods</a:t>
            </a:r>
            <a:endParaRPr lang="pl-PL" sz="1400" b="1" kern="0">
              <a:solidFill>
                <a:sysClr val="windowText" lastClr="000000"/>
              </a:solidFill>
              <a:latin typeface="Roboto" panose="02000000000000000000" pitchFamily="2" charset="0"/>
              <a:ea typeface="Roboto" panose="02000000000000000000" pitchFamily="2" charset="0"/>
            </a:endParaRP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Custom thread on both ends, imperial or metric</a:t>
            </a:r>
          </a:p>
          <a:p>
            <a:pPr marL="285750" indent="-285750">
              <a:buSzPct val="150000"/>
              <a:buBlip>
                <a:blip r:embed="rId2"/>
              </a:buBlip>
            </a:pPr>
            <a:r>
              <a:rPr lang="en-US" sz="1400" kern="0">
                <a:solidFill>
                  <a:sysClr val="windowText" lastClr="000000"/>
                </a:solidFill>
                <a:latin typeface="Roboto" panose="02000000000000000000" pitchFamily="2" charset="0"/>
                <a:ea typeface="Roboto" panose="02000000000000000000" pitchFamily="2" charset="0"/>
              </a:rPr>
              <a:t>Custom lengths up to 40” / 1 meter</a:t>
            </a:r>
            <a:endParaRPr lang="pl-PL" sz="1400" kern="0">
              <a:solidFill>
                <a:sysClr val="windowText" lastClr="000000"/>
              </a:solidFill>
              <a:latin typeface="Roboto" panose="02000000000000000000" pitchFamily="2" charset="0"/>
              <a:ea typeface="Roboto" panose="02000000000000000000" pitchFamily="2" charset="0"/>
            </a:endParaRPr>
          </a:p>
          <a:p>
            <a:pPr marL="285750" indent="-285750">
              <a:buSzPct val="150000"/>
              <a:buBlip>
                <a:blip r:embed="rId2"/>
              </a:buBlip>
            </a:pPr>
            <a:r>
              <a:rPr lang="en-US" sz="1400" kern="0">
                <a:solidFill>
                  <a:sysClr val="windowText" lastClr="000000"/>
                </a:solidFill>
                <a:latin typeface="Roboto" panose="02000000000000000000" pitchFamily="2" charset="0"/>
                <a:ea typeface="Roboto" panose="02000000000000000000" pitchFamily="2" charset="0"/>
              </a:rPr>
              <a:t>Materials: cast and wrought superalloys or other upon request</a:t>
            </a:r>
          </a:p>
          <a:p>
            <a:pPr marL="285750" indent="-285750">
              <a:buSzPct val="150000"/>
              <a:buFont typeface="Wingdings" charset="2"/>
              <a:buBlip>
                <a:blip r:embed="rId2"/>
              </a:buBlip>
            </a:pPr>
            <a:endParaRPr lang="en-US" sz="1400" kern="0">
              <a:solidFill>
                <a:sysClr val="windowText" lastClr="000000"/>
              </a:solidFill>
              <a:latin typeface="Roboto" panose="02000000000000000000" pitchFamily="2" charset="0"/>
              <a:ea typeface="Roboto" panose="02000000000000000000" pitchFamily="2" charset="0"/>
            </a:endParaRPr>
          </a:p>
        </p:txBody>
      </p:sp>
      <p:sp>
        <p:nvSpPr>
          <p:cNvPr id="3" name="Content Placeholder 2">
            <a:extLst>
              <a:ext uri="{FF2B5EF4-FFF2-40B4-BE49-F238E27FC236}">
                <a16:creationId xmlns:a16="http://schemas.microsoft.com/office/drawing/2014/main" id="{5FA73705-F4BC-A3B1-CD6C-45A15BB000FC}"/>
              </a:ext>
            </a:extLst>
          </p:cNvPr>
          <p:cNvSpPr txBox="1">
            <a:spLocks/>
          </p:cNvSpPr>
          <p:nvPr/>
        </p:nvSpPr>
        <p:spPr>
          <a:xfrm>
            <a:off x="597518" y="1436865"/>
            <a:ext cx="7550802" cy="1765776"/>
          </a:xfrm>
          <a:prstGeom prst="rect">
            <a:avLst/>
          </a:prstGeom>
        </p:spPr>
        <p:txBody>
          <a:bodyPr lIns="0" tIns="0" rIns="0" bIns="0">
            <a:noAutofit/>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Custom-Made Connecting Rods, Couplings, Grips, and Fixtures made of Cast and Wrought Superalloys</a:t>
            </a: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MAR M246/247, 713C, </a:t>
            </a: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CSMX-4plus SLS</a:t>
            </a:r>
          </a:p>
          <a:p>
            <a:pPr marL="285750" indent="-285750">
              <a:buSzPct val="150000"/>
              <a:buFont typeface="Wingdings" charset="2"/>
              <a:buBlip>
                <a:blip r:embed="rId2"/>
              </a:buBlip>
            </a:pPr>
            <a:r>
              <a:rPr lang="en-US" sz="1400" kern="0" err="1">
                <a:solidFill>
                  <a:sysClr val="windowText" lastClr="000000"/>
                </a:solidFill>
                <a:latin typeface="Roboto" panose="02000000000000000000" pitchFamily="2" charset="0"/>
                <a:ea typeface="Roboto" panose="02000000000000000000" pitchFamily="2" charset="0"/>
              </a:rPr>
              <a:t>Waspaloy</a:t>
            </a:r>
            <a:r>
              <a:rPr lang="en-US" sz="1400" kern="0">
                <a:solidFill>
                  <a:sysClr val="windowText" lastClr="000000"/>
                </a:solidFill>
                <a:latin typeface="Roboto" panose="02000000000000000000" pitchFamily="2" charset="0"/>
                <a:ea typeface="Roboto" panose="02000000000000000000" pitchFamily="2" charset="0"/>
              </a:rPr>
              <a:t>, </a:t>
            </a:r>
            <a:r>
              <a:rPr lang="en-US" sz="1400" kern="0" err="1">
                <a:solidFill>
                  <a:sysClr val="windowText" lastClr="000000"/>
                </a:solidFill>
                <a:latin typeface="Roboto" panose="02000000000000000000" pitchFamily="2" charset="0"/>
                <a:ea typeface="Roboto" panose="02000000000000000000" pitchFamily="2" charset="0"/>
              </a:rPr>
              <a:t>Inconels</a:t>
            </a:r>
            <a:endParaRPr lang="en-US" sz="1400" kern="0">
              <a:solidFill>
                <a:sysClr val="windowText" lastClr="000000"/>
              </a:solidFill>
              <a:latin typeface="Roboto" panose="02000000000000000000" pitchFamily="2" charset="0"/>
              <a:ea typeface="Roboto" panose="02000000000000000000" pitchFamily="2" charset="0"/>
            </a:endParaRP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Other materials upon request</a:t>
            </a:r>
          </a:p>
          <a:p>
            <a:pPr marL="285750" indent="-285750">
              <a:buSzPct val="150000"/>
              <a:buFont typeface="Wingdings" charset="2"/>
              <a:buBlip>
                <a:blip r:embed="rId2"/>
              </a:buBlip>
            </a:pPr>
            <a:endParaRPr lang="en-US" sz="1400" kern="0">
              <a:solidFill>
                <a:sysClr val="windowText" lastClr="000000"/>
              </a:solidFill>
              <a:latin typeface="Roboto" panose="02000000000000000000" pitchFamily="2" charset="0"/>
              <a:ea typeface="Roboto" panose="02000000000000000000" pitchFamily="2" charset="0"/>
            </a:endParaRPr>
          </a:p>
        </p:txBody>
      </p:sp>
      <p:sp>
        <p:nvSpPr>
          <p:cNvPr id="4" name="Content Placeholder 2">
            <a:extLst>
              <a:ext uri="{FF2B5EF4-FFF2-40B4-BE49-F238E27FC236}">
                <a16:creationId xmlns:a16="http://schemas.microsoft.com/office/drawing/2014/main" id="{6C2058D9-B366-C776-B71D-029D8A4DB1C7}"/>
              </a:ext>
            </a:extLst>
          </p:cNvPr>
          <p:cNvSpPr txBox="1">
            <a:spLocks/>
          </p:cNvSpPr>
          <p:nvPr/>
        </p:nvSpPr>
        <p:spPr>
          <a:xfrm>
            <a:off x="597518" y="5496539"/>
            <a:ext cx="4400550" cy="1242522"/>
          </a:xfrm>
          <a:prstGeom prst="rect">
            <a:avLst/>
          </a:prstGeom>
        </p:spPr>
        <p:txBody>
          <a:bodyPr lIns="0" tIns="0" rIns="0" bIns="0">
            <a:normAutofit/>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Threaded Couplings</a:t>
            </a: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Custom thread on both ends, imperial or metric</a:t>
            </a:r>
          </a:p>
          <a:p>
            <a:pPr marL="285750" indent="-285750">
              <a:buSzPct val="150000"/>
              <a:buFont typeface="Wingdings" charset="2"/>
              <a:buBlip>
                <a:blip r:embed="rId2"/>
              </a:buBlip>
            </a:pPr>
            <a:r>
              <a:rPr lang="en-US" sz="1400" kern="0">
                <a:solidFill>
                  <a:sysClr val="windowText" lastClr="000000"/>
                </a:solidFill>
                <a:latin typeface="Roboto" panose="02000000000000000000" pitchFamily="2" charset="0"/>
                <a:ea typeface="Roboto" panose="02000000000000000000" pitchFamily="2" charset="0"/>
              </a:rPr>
              <a:t>Materials: cast and wrought </a:t>
            </a:r>
          </a:p>
          <a:p>
            <a:pPr marL="0" indent="0">
              <a:buSzPct val="150000"/>
              <a:buNone/>
            </a:pPr>
            <a:endParaRPr lang="en-US" sz="1400" kern="0">
              <a:solidFill>
                <a:sysClr val="windowText" lastClr="000000"/>
              </a:solidFill>
              <a:latin typeface="Roboto" panose="02000000000000000000" pitchFamily="2" charset="0"/>
              <a:ea typeface="Roboto" panose="02000000000000000000" pitchFamily="2" charset="0"/>
            </a:endParaRPr>
          </a:p>
        </p:txBody>
      </p:sp>
      <p:sp>
        <p:nvSpPr>
          <p:cNvPr id="5" name="Rectangle 9">
            <a:extLst>
              <a:ext uri="{FF2B5EF4-FFF2-40B4-BE49-F238E27FC236}">
                <a16:creationId xmlns:a16="http://schemas.microsoft.com/office/drawing/2014/main" id="{A37A5A01-EE28-A36B-E78A-790D1D3DBD37}"/>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Obraz 10" descr="Obraz zawierający lampa, design&#10;&#10;Opis wygenerowany automatycznie">
            <a:extLst>
              <a:ext uri="{FF2B5EF4-FFF2-40B4-BE49-F238E27FC236}">
                <a16:creationId xmlns:a16="http://schemas.microsoft.com/office/drawing/2014/main" id="{C7AE9D42-F79A-055C-F53B-FE1758F5142A}"/>
              </a:ext>
            </a:extLst>
          </p:cNvPr>
          <p:cNvPicPr>
            <a:picLocks noChangeAspect="1"/>
          </p:cNvPicPr>
          <p:nvPr/>
        </p:nvPicPr>
        <p:blipFill rotWithShape="1">
          <a:blip r:embed="rId3"/>
          <a:srcRect l="30665" t="17256"/>
          <a:stretch/>
        </p:blipFill>
        <p:spPr>
          <a:xfrm>
            <a:off x="8148320" y="203448"/>
            <a:ext cx="3717342" cy="6271211"/>
          </a:xfrm>
          <a:prstGeom prst="rect">
            <a:avLst/>
          </a:prstGeom>
        </p:spPr>
      </p:pic>
      <p:pic>
        <p:nvPicPr>
          <p:cNvPr id="6" name="Symbol zastępczy zawartości 5" descr="Obraz zawierający cylinder, długopis&#10;&#10;Opis wygenerowany automatycznie">
            <a:extLst>
              <a:ext uri="{FF2B5EF4-FFF2-40B4-BE49-F238E27FC236}">
                <a16:creationId xmlns:a16="http://schemas.microsoft.com/office/drawing/2014/main" id="{A0F82978-0E82-18CB-90F7-286622E0498B}"/>
              </a:ext>
            </a:extLst>
          </p:cNvPr>
          <p:cNvPicPr>
            <a:picLocks noGrp="1" noChangeAspect="1"/>
          </p:cNvPicPr>
          <p:nvPr>
            <p:ph idx="1"/>
          </p:nvPr>
        </p:nvPicPr>
        <p:blipFill>
          <a:blip r:embed="rId4"/>
          <a:stretch>
            <a:fillRect/>
          </a:stretch>
        </p:blipFill>
        <p:spPr>
          <a:xfrm>
            <a:off x="9908065" y="292987"/>
            <a:ext cx="486694" cy="5819308"/>
          </a:xfrm>
        </p:spPr>
      </p:pic>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Tree>
    <p:extLst>
      <p:ext uri="{BB962C8B-B14F-4D97-AF65-F5344CB8AC3E}">
        <p14:creationId xmlns:p14="http://schemas.microsoft.com/office/powerpoint/2010/main" val="2497247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64286" y="514350"/>
            <a:ext cx="3254287" cy="5653185"/>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79122" y="514697"/>
            <a:ext cx="7233918" cy="865890"/>
          </a:xfrm>
        </p:spPr>
        <p:txBody>
          <a:bodyPr>
            <a:normAutofit/>
          </a:bodyPr>
          <a:lstStyle/>
          <a:p>
            <a:pPr algn="l"/>
            <a:r>
              <a:rPr lang="en-US" sz="2800" b="1">
                <a:solidFill>
                  <a:srgbClr val="36559D"/>
                </a:solidFill>
                <a:latin typeface="Roboto"/>
                <a:ea typeface="Roboto"/>
                <a:cs typeface="Roboto"/>
              </a:rPr>
              <a:t>HIGH-TEMPERATURE COUPLINGS </a:t>
            </a:r>
          </a:p>
        </p:txBody>
      </p:sp>
      <p:sp>
        <p:nvSpPr>
          <p:cNvPr id="10" name="Rectangle 9">
            <a:extLst>
              <a:ext uri="{FF2B5EF4-FFF2-40B4-BE49-F238E27FC236}">
                <a16:creationId xmlns:a16="http://schemas.microsoft.com/office/drawing/2014/main" id="{C91A9273-92B5-A941-94B6-6C8547B26C7B}"/>
              </a:ext>
            </a:extLst>
          </p:cNvPr>
          <p:cNvSpPr/>
          <p:nvPr/>
        </p:nvSpPr>
        <p:spPr>
          <a:xfrm>
            <a:off x="0" y="573403"/>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3" name="Content Placeholder 2">
            <a:extLst>
              <a:ext uri="{FF2B5EF4-FFF2-40B4-BE49-F238E27FC236}">
                <a16:creationId xmlns:a16="http://schemas.microsoft.com/office/drawing/2014/main" id="{3610E4C5-93C8-031E-1ACD-32F12C50A8AE}"/>
              </a:ext>
            </a:extLst>
          </p:cNvPr>
          <p:cNvSpPr>
            <a:spLocks noGrp="1"/>
          </p:cNvSpPr>
          <p:nvPr>
            <p:ph idx="1"/>
          </p:nvPr>
        </p:nvSpPr>
        <p:spPr>
          <a:xfrm>
            <a:off x="618588" y="1380587"/>
            <a:ext cx="4400550" cy="1466872"/>
          </a:xfrm>
        </p:spPr>
        <p:txBody>
          <a:bodyPr>
            <a:normAutofit/>
          </a:bodyPr>
          <a:lstStyle/>
          <a:p>
            <a:pPr marL="108000" indent="0">
              <a:buSzPct val="120000"/>
              <a:buNone/>
            </a:pPr>
            <a:r>
              <a:rPr lang="en-US" sz="1400" b="1"/>
              <a:t>Intended use:</a:t>
            </a:r>
            <a:endParaRPr lang="pl-PL" sz="1400" b="1"/>
          </a:p>
          <a:p>
            <a:pPr marL="285750" indent="-285750">
              <a:buSzPct val="150000"/>
              <a:buBlip>
                <a:blip r:embed="rId3"/>
              </a:buBlip>
            </a:pPr>
            <a:r>
              <a:rPr lang="en-US" sz="1400"/>
              <a:t>Creep, Stress Rupture</a:t>
            </a:r>
            <a:endParaRPr lang="pl-PL" sz="1400"/>
          </a:p>
          <a:p>
            <a:pPr marL="285750" indent="-285750">
              <a:buSzPct val="150000"/>
              <a:buBlip>
                <a:blip r:embed="rId3"/>
              </a:buBlip>
            </a:pPr>
            <a:r>
              <a:rPr lang="en-US" sz="1400">
                <a:solidFill>
                  <a:schemeClr val="tx1"/>
                </a:solidFill>
                <a:latin typeface="Roboto"/>
                <a:ea typeface="Roboto"/>
                <a:cs typeface="Roboto"/>
              </a:rPr>
              <a:t>Hot Tensile Testing </a:t>
            </a:r>
            <a:endParaRPr lang="pl-PL" sz="1400">
              <a:solidFill>
                <a:schemeClr val="tx1"/>
              </a:solidFill>
              <a:latin typeface="Roboto"/>
              <a:ea typeface="Roboto"/>
              <a:cs typeface="Roboto"/>
            </a:endParaRPr>
          </a:p>
          <a:p>
            <a:pPr marL="285750" indent="-285750">
              <a:buSzPct val="150000"/>
              <a:buBlip>
                <a:blip r:embed="rId3"/>
              </a:buBlip>
            </a:pPr>
            <a:r>
              <a:rPr lang="en-US" sz="1400">
                <a:solidFill>
                  <a:schemeClr val="tx1"/>
                </a:solidFill>
                <a:latin typeface="Roboto"/>
                <a:ea typeface="Roboto"/>
                <a:cs typeface="Roboto"/>
              </a:rPr>
              <a:t>Other Applications </a:t>
            </a:r>
            <a:endParaRPr lang="pl-PL" sz="1400">
              <a:solidFill>
                <a:schemeClr val="tx1"/>
              </a:solidFill>
              <a:latin typeface="Roboto"/>
              <a:ea typeface="Roboto"/>
              <a:cs typeface="Roboto"/>
            </a:endParaRPr>
          </a:p>
        </p:txBody>
      </p:sp>
      <p:sp>
        <p:nvSpPr>
          <p:cNvPr id="11" name="Content Placeholder 2">
            <a:extLst>
              <a:ext uri="{FF2B5EF4-FFF2-40B4-BE49-F238E27FC236}">
                <a16:creationId xmlns:a16="http://schemas.microsoft.com/office/drawing/2014/main" id="{E0431334-3FDB-0FAC-54D1-64F702F70BF7}"/>
              </a:ext>
            </a:extLst>
          </p:cNvPr>
          <p:cNvSpPr txBox="1">
            <a:spLocks/>
          </p:cNvSpPr>
          <p:nvPr/>
        </p:nvSpPr>
        <p:spPr>
          <a:xfrm>
            <a:off x="618588" y="4679603"/>
            <a:ext cx="5431887" cy="1765776"/>
          </a:xfrm>
          <a:prstGeom prst="rect">
            <a:avLst/>
          </a:prstGeom>
        </p:spPr>
        <p:txBody>
          <a:bodyPr lIns="0" tIns="0" rIns="0" bIns="0">
            <a:normAutofit lnSpcReduction="10000"/>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Other Customized Couplings (e.g., Button Head, Wedge)</a:t>
            </a:r>
            <a:endParaRPr lang="pl-PL" sz="1400" b="1" kern="0">
              <a:solidFill>
                <a:sysClr val="windowText" lastClr="000000"/>
              </a:solidFill>
              <a:latin typeface="Roboto" panose="02000000000000000000" pitchFamily="2" charset="0"/>
              <a:ea typeface="Roboto" panose="02000000000000000000" pitchFamily="2" charset="0"/>
            </a:endParaRP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Custom Buttonhead seat</a:t>
            </a: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Custom specimen Thickness</a:t>
            </a: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Custom threaded, imperial or metric</a:t>
            </a: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Materials: cast and wrought superalloys or other upon request</a:t>
            </a:r>
          </a:p>
          <a:p>
            <a:pPr marL="285750" indent="-285750">
              <a:buSzPct val="150000"/>
              <a:buFont typeface="Wingdings" charset="2"/>
              <a:buBlip>
                <a:blip r:embed="rId3"/>
              </a:buBlip>
            </a:pPr>
            <a:endParaRPr lang="en-US" sz="1400" kern="0">
              <a:solidFill>
                <a:sysClr val="windowText" lastClr="000000"/>
              </a:solidFill>
              <a:latin typeface="Roboto" panose="02000000000000000000" pitchFamily="2" charset="0"/>
              <a:ea typeface="Roboto" panose="02000000000000000000" pitchFamily="2" charset="0"/>
            </a:endParaRPr>
          </a:p>
        </p:txBody>
      </p:sp>
      <p:sp>
        <p:nvSpPr>
          <p:cNvPr id="12" name="Content Placeholder 2">
            <a:extLst>
              <a:ext uri="{FF2B5EF4-FFF2-40B4-BE49-F238E27FC236}">
                <a16:creationId xmlns:a16="http://schemas.microsoft.com/office/drawing/2014/main" id="{F04B6862-AB7D-EFB7-9ECF-B4043A5A986B}"/>
              </a:ext>
            </a:extLst>
          </p:cNvPr>
          <p:cNvSpPr txBox="1">
            <a:spLocks/>
          </p:cNvSpPr>
          <p:nvPr/>
        </p:nvSpPr>
        <p:spPr>
          <a:xfrm>
            <a:off x="618588" y="3030095"/>
            <a:ext cx="5431887" cy="1466872"/>
          </a:xfrm>
          <a:prstGeom prst="rect">
            <a:avLst/>
          </a:prstGeom>
        </p:spPr>
        <p:txBody>
          <a:bodyPr lIns="0" tIns="0" rIns="0" bIns="0">
            <a:normAutofit/>
          </a:bodyPr>
          <a:lstStyle>
            <a:lvl1pPr marL="432000" indent="-324000">
              <a:spcBef>
                <a:spcPts val="1417"/>
              </a:spcBef>
              <a:buClr>
                <a:srgbClr val="000000"/>
              </a:buClr>
              <a:buSzPct val="45000"/>
              <a:buFont typeface="Wingdings" charset="2"/>
              <a:buChar char=""/>
              <a:defRPr/>
            </a:lvl1pPr>
          </a:lstStyle>
          <a:p>
            <a:pPr marL="108000" indent="0">
              <a:buSzPct val="120000"/>
              <a:buFont typeface="Wingdings" charset="2"/>
              <a:buNone/>
            </a:pPr>
            <a:r>
              <a:rPr lang="en-US" sz="1400" b="1" kern="0">
                <a:solidFill>
                  <a:sysClr val="windowText" lastClr="000000"/>
                </a:solidFill>
                <a:latin typeface="Roboto" panose="02000000000000000000" pitchFamily="2" charset="0"/>
                <a:ea typeface="Roboto" panose="02000000000000000000" pitchFamily="2" charset="0"/>
              </a:rPr>
              <a:t>Clevis Couplings</a:t>
            </a:r>
            <a:endParaRPr lang="pl-PL" sz="1400" b="1" kern="0">
              <a:solidFill>
                <a:sysClr val="windowText" lastClr="000000"/>
              </a:solidFill>
              <a:latin typeface="Roboto" panose="02000000000000000000" pitchFamily="2" charset="0"/>
              <a:ea typeface="Roboto" panose="02000000000000000000" pitchFamily="2" charset="0"/>
            </a:endParaRP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Custom threaded, imperial or metric</a:t>
            </a: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Custom slot sizes, imperial or metric</a:t>
            </a:r>
          </a:p>
          <a:p>
            <a:pPr marL="285750" indent="-285750">
              <a:buSzPct val="150000"/>
              <a:buBlip>
                <a:blip r:embed="rId3"/>
              </a:buBlip>
            </a:pPr>
            <a:r>
              <a:rPr lang="en-US" sz="1400" kern="0">
                <a:solidFill>
                  <a:sysClr val="windowText" lastClr="000000"/>
                </a:solidFill>
                <a:latin typeface="Roboto" panose="02000000000000000000" pitchFamily="2" charset="0"/>
                <a:ea typeface="Roboto" panose="02000000000000000000" pitchFamily="2" charset="0"/>
              </a:rPr>
              <a:t>Materials: cast and wrought superalloys or other upon request</a:t>
            </a:r>
          </a:p>
          <a:p>
            <a:pPr marL="285750" indent="-285750">
              <a:buSzPct val="150000"/>
              <a:buFont typeface="Wingdings" charset="2"/>
              <a:buBlip>
                <a:blip r:embed="rId3"/>
              </a:buBlip>
            </a:pPr>
            <a:endParaRPr lang="en-US" sz="1400" kern="0">
              <a:solidFill>
                <a:sysClr val="windowText" lastClr="000000"/>
              </a:solidFill>
              <a:latin typeface="Roboto" panose="02000000000000000000" pitchFamily="2" charset="0"/>
              <a:ea typeface="Roboto" panose="02000000000000000000" pitchFamily="2" charset="0"/>
            </a:endParaRPr>
          </a:p>
        </p:txBody>
      </p:sp>
      <p:pic>
        <p:nvPicPr>
          <p:cNvPr id="22" name="Obraz 21" descr="Obraz zawierający zrzut ekranu, design&#10;&#10;Opis wygenerowany automatycznie">
            <a:extLst>
              <a:ext uri="{FF2B5EF4-FFF2-40B4-BE49-F238E27FC236}">
                <a16:creationId xmlns:a16="http://schemas.microsoft.com/office/drawing/2014/main" id="{C334B7ED-558B-7BCE-A2D5-28983B0551A3}"/>
              </a:ext>
            </a:extLst>
          </p:cNvPr>
          <p:cNvPicPr>
            <a:picLocks noChangeAspect="1"/>
          </p:cNvPicPr>
          <p:nvPr/>
        </p:nvPicPr>
        <p:blipFill rotWithShape="1">
          <a:blip r:embed="rId4"/>
          <a:srcRect l="33781" t="23629"/>
          <a:stretch/>
        </p:blipFill>
        <p:spPr>
          <a:xfrm rot="946635">
            <a:off x="7792241" y="1065364"/>
            <a:ext cx="3161645" cy="2915765"/>
          </a:xfrm>
          <a:prstGeom prst="rect">
            <a:avLst/>
          </a:prstGeom>
        </p:spPr>
      </p:pic>
      <p:pic>
        <p:nvPicPr>
          <p:cNvPr id="24" name="Obraz 23" descr="Obraz zawierający cylinder, design, światło, srebro&#10;&#10;Opis wygenerowany automatycznie">
            <a:extLst>
              <a:ext uri="{FF2B5EF4-FFF2-40B4-BE49-F238E27FC236}">
                <a16:creationId xmlns:a16="http://schemas.microsoft.com/office/drawing/2014/main" id="{F20CB87F-9535-09BA-F57F-743CEBDCB39F}"/>
              </a:ext>
            </a:extLst>
          </p:cNvPr>
          <p:cNvPicPr>
            <a:picLocks noChangeAspect="1"/>
          </p:cNvPicPr>
          <p:nvPr/>
        </p:nvPicPr>
        <p:blipFill rotWithShape="1">
          <a:blip r:embed="rId5"/>
          <a:srcRect r="30312"/>
          <a:stretch/>
        </p:blipFill>
        <p:spPr>
          <a:xfrm>
            <a:off x="8210809" y="2767633"/>
            <a:ext cx="3564746" cy="4090366"/>
          </a:xfrm>
          <a:prstGeom prst="rect">
            <a:avLst/>
          </a:prstGeom>
        </p:spPr>
      </p:pic>
      <p:sp>
        <p:nvSpPr>
          <p:cNvPr id="25" name="Rectangle 9">
            <a:extLst>
              <a:ext uri="{FF2B5EF4-FFF2-40B4-BE49-F238E27FC236}">
                <a16:creationId xmlns:a16="http://schemas.microsoft.com/office/drawing/2014/main" id="{DE96F232-8F9B-3939-5456-CDF4D687CEC3}"/>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722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CA727D-15B8-714C-9D91-5BAA016E3826}"/>
              </a:ext>
            </a:extLst>
          </p:cNvPr>
          <p:cNvSpPr>
            <a:spLocks noGrp="1"/>
          </p:cNvSpPr>
          <p:nvPr>
            <p:ph type="title"/>
          </p:nvPr>
        </p:nvSpPr>
        <p:spPr>
          <a:xfrm>
            <a:off x="898946" y="2969967"/>
            <a:ext cx="10394108" cy="923736"/>
          </a:xfrm>
        </p:spPr>
        <p:txBody>
          <a:bodyPr>
            <a:normAutofit fontScale="90000"/>
          </a:bodyPr>
          <a:lstStyle/>
          <a:p>
            <a:pPr>
              <a:lnSpc>
                <a:spcPct val="70000"/>
              </a:lnSpc>
            </a:pPr>
            <a:br>
              <a:rPr lang="pl-PL" sz="4400">
                <a:solidFill>
                  <a:schemeClr val="tx2"/>
                </a:solidFill>
                <a:latin typeface="Source Sans Pro"/>
                <a:ea typeface="Source Sans Pro"/>
              </a:rPr>
            </a:br>
            <a:r>
              <a:rPr lang="pl-PL" sz="4400">
                <a:solidFill>
                  <a:schemeClr val="tx2"/>
                </a:solidFill>
                <a:latin typeface="Source Sans Pro"/>
                <a:ea typeface="Source Sans Pro"/>
              </a:rPr>
              <a:t>MODERN AVIATION </a:t>
            </a:r>
            <a:r>
              <a:rPr lang="pl-PL" sz="4400">
                <a:solidFill>
                  <a:srgbClr val="8B8B8C"/>
                </a:solidFill>
                <a:latin typeface="Source Sans Pro"/>
                <a:ea typeface="Source Sans Pro"/>
              </a:rPr>
              <a:t>MATERIALS</a:t>
            </a:r>
            <a:endParaRPr lang="en-US" sz="4400">
              <a:solidFill>
                <a:srgbClr val="8B8B8C"/>
              </a:solidFill>
            </a:endParaRPr>
          </a:p>
        </p:txBody>
      </p:sp>
      <p:sp>
        <p:nvSpPr>
          <p:cNvPr id="2" name="pole tekstowe 1">
            <a:extLst>
              <a:ext uri="{FF2B5EF4-FFF2-40B4-BE49-F238E27FC236}">
                <a16:creationId xmlns:a16="http://schemas.microsoft.com/office/drawing/2014/main" id="{E3B4E78D-6606-1893-E4B0-CAA4FBE049A8}"/>
              </a:ext>
            </a:extLst>
          </p:cNvPr>
          <p:cNvSpPr txBox="1"/>
          <p:nvPr/>
        </p:nvSpPr>
        <p:spPr>
          <a:xfrm>
            <a:off x="774700" y="1001467"/>
            <a:ext cx="2146742" cy="369332"/>
          </a:xfrm>
          <a:prstGeom prst="rect">
            <a:avLst/>
          </a:prstGeom>
          <a:noFill/>
        </p:spPr>
        <p:txBody>
          <a:bodyPr wrap="none" rtlCol="0">
            <a:spAutoFit/>
          </a:bodyPr>
          <a:lstStyle/>
          <a:p>
            <a:r>
              <a:rPr lang="pl-PL" b="1" dirty="0" err="1">
                <a:solidFill>
                  <a:srgbClr val="FF0000"/>
                </a:solidFill>
              </a:rPr>
              <a:t>Note</a:t>
            </a:r>
            <a:r>
              <a:rPr lang="pl-PL" b="1" dirty="0">
                <a:solidFill>
                  <a:srgbClr val="FF0000"/>
                </a:solidFill>
              </a:rPr>
              <a:t>: </a:t>
            </a:r>
            <a:r>
              <a:rPr lang="pl-PL" b="1" dirty="0" err="1">
                <a:solidFill>
                  <a:srgbClr val="FF0000"/>
                </a:solidFill>
              </a:rPr>
              <a:t>Section</a:t>
            </a:r>
            <a:r>
              <a:rPr lang="pl-PL" b="1" dirty="0">
                <a:solidFill>
                  <a:srgbClr val="FF0000"/>
                </a:solidFill>
              </a:rPr>
              <a:t> </a:t>
            </a:r>
            <a:r>
              <a:rPr lang="pl-PL" b="1" dirty="0" err="1">
                <a:solidFill>
                  <a:srgbClr val="FF0000"/>
                </a:solidFill>
              </a:rPr>
              <a:t>title</a:t>
            </a:r>
            <a:endParaRPr lang="pl-PL" b="1" dirty="0">
              <a:solidFill>
                <a:srgbClr val="FF0000"/>
              </a:solidFill>
            </a:endParaRPr>
          </a:p>
        </p:txBody>
      </p:sp>
    </p:spTree>
    <p:extLst>
      <p:ext uri="{BB962C8B-B14F-4D97-AF65-F5344CB8AC3E}">
        <p14:creationId xmlns:p14="http://schemas.microsoft.com/office/powerpoint/2010/main" val="420296412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43E2C6E8-6DE8-05EF-E306-17E55D1037BC}"/>
              </a:ext>
            </a:extLst>
          </p:cNvPr>
          <p:cNvSpPr txBox="1"/>
          <p:nvPr/>
        </p:nvSpPr>
        <p:spPr>
          <a:xfrm>
            <a:off x="609600" y="503376"/>
            <a:ext cx="10312400" cy="1292662"/>
          </a:xfrm>
          <a:prstGeom prst="rect">
            <a:avLst/>
          </a:prstGeom>
          <a:noFill/>
        </p:spPr>
        <p:txBody>
          <a:bodyPr wrap="square" rtlCol="0">
            <a:spAutoFit/>
          </a:bodyPr>
          <a:lstStyle/>
          <a:p>
            <a:r>
              <a:rPr lang="pl-PL" sz="1400" dirty="0"/>
              <a:t>5. </a:t>
            </a:r>
            <a:r>
              <a:rPr lang="en-US" sz="1400" dirty="0"/>
              <a:t>I also enclose 2 additional leaflets, the text should be completed on the following topics:</a:t>
            </a:r>
            <a:endParaRPr lang="pl-PL" sz="1400" dirty="0"/>
          </a:p>
          <a:p>
            <a:pPr marL="285750" indent="-285750">
              <a:buFont typeface="Arial" panose="020B0604020202020204" pitchFamily="34" charset="0"/>
              <a:buChar char="•"/>
            </a:pPr>
            <a:r>
              <a:rPr lang="en-US" sz="1400" dirty="0">
                <a:solidFill>
                  <a:srgbClr val="36559D"/>
                </a:solidFill>
                <a:latin typeface="Roboto"/>
                <a:ea typeface="Source Sans Pro"/>
                <a:cs typeface="Roboto"/>
              </a:rPr>
              <a:t>COUPONS, SUBSTRATE AND SAMPLE MACHINING</a:t>
            </a:r>
            <a:endParaRPr lang="pl-PL" sz="1400" dirty="0">
              <a:solidFill>
                <a:srgbClr val="36559D"/>
              </a:solidFill>
              <a:latin typeface="Roboto"/>
              <a:ea typeface="Source Sans Pro"/>
              <a:cs typeface="Roboto"/>
            </a:endParaRPr>
          </a:p>
          <a:p>
            <a:pPr marL="285750" indent="-285750">
              <a:buFont typeface="Arial" panose="020B0604020202020204" pitchFamily="34" charset="0"/>
              <a:buChar char="•"/>
            </a:pPr>
            <a:r>
              <a:rPr lang="en-US" sz="1400" b="1" dirty="0">
                <a:solidFill>
                  <a:srgbClr val="36559D"/>
                </a:solidFill>
                <a:effectLst/>
                <a:latin typeface="Roboto" panose="02000000000000000000" pitchFamily="2" charset="0"/>
                <a:ea typeface="Roboto" panose="02000000000000000000" pitchFamily="2" charset="0"/>
                <a:cs typeface="Times New Roman" panose="02020603050405020304" pitchFamily="18" charset="0"/>
              </a:rPr>
              <a:t>REUSABLE SILICONE AND HARD MASKING </a:t>
            </a:r>
            <a:endParaRPr lang="en-US" sz="1400" b="1" kern="0" dirty="0">
              <a:solidFill>
                <a:srgbClr val="36559D"/>
              </a:solidFill>
              <a:latin typeface="Roboto" panose="02000000000000000000" pitchFamily="2" charset="0"/>
              <a:ea typeface="Roboto" panose="02000000000000000000" pitchFamily="2" charset="0"/>
              <a:cs typeface="Roboto"/>
            </a:endParaRPr>
          </a:p>
          <a:p>
            <a:pPr marL="285750" indent="-285750">
              <a:buFont typeface="Arial" panose="020B0604020202020204" pitchFamily="34" charset="0"/>
              <a:buChar char="•"/>
            </a:pPr>
            <a:endParaRPr lang="pl-PL" dirty="0"/>
          </a:p>
          <a:p>
            <a:pPr marL="285750" indent="-285750">
              <a:buFont typeface="Arial" panose="020B0604020202020204" pitchFamily="34" charset="0"/>
              <a:buChar char="•"/>
            </a:pPr>
            <a:endParaRPr lang="pl-PL" dirty="0"/>
          </a:p>
        </p:txBody>
      </p:sp>
      <p:sp>
        <p:nvSpPr>
          <p:cNvPr id="4" name="pole tekstowe 3">
            <a:extLst>
              <a:ext uri="{FF2B5EF4-FFF2-40B4-BE49-F238E27FC236}">
                <a16:creationId xmlns:a16="http://schemas.microsoft.com/office/drawing/2014/main" id="{77DF34CF-3678-9238-CDCE-F89EA7B928BE}"/>
              </a:ext>
            </a:extLst>
          </p:cNvPr>
          <p:cNvSpPr txBox="1"/>
          <p:nvPr/>
        </p:nvSpPr>
        <p:spPr>
          <a:xfrm>
            <a:off x="609600" y="1520785"/>
            <a:ext cx="9337040" cy="3108543"/>
          </a:xfrm>
          <a:prstGeom prst="rect">
            <a:avLst/>
          </a:prstGeom>
          <a:noFill/>
        </p:spPr>
        <p:txBody>
          <a:bodyPr wrap="square" rtlCol="0">
            <a:spAutoFit/>
          </a:bodyPr>
          <a:lstStyle/>
          <a:p>
            <a:r>
              <a:rPr lang="pl-PL" sz="1400" dirty="0"/>
              <a:t>6. </a:t>
            </a:r>
            <a:r>
              <a:rPr lang="en-US" sz="1400" dirty="0"/>
              <a:t>The last page with the following contact details:</a:t>
            </a:r>
            <a:endParaRPr lang="pl-PL" sz="1400" b="1" kern="0" dirty="0">
              <a:solidFill>
                <a:srgbClr val="36559D"/>
              </a:solidFill>
              <a:ea typeface="Roboto" panose="02000000000000000000" pitchFamily="2" charset="0"/>
              <a:cs typeface="Roboto"/>
            </a:endParaRPr>
          </a:p>
          <a:p>
            <a:r>
              <a:rPr lang="pl-PL" sz="1400" b="1" kern="0" dirty="0">
                <a:solidFill>
                  <a:srgbClr val="36559D"/>
                </a:solidFill>
                <a:ea typeface="Roboto" panose="02000000000000000000" pitchFamily="2" charset="0"/>
                <a:cs typeface="Roboto"/>
              </a:rPr>
              <a:t> </a:t>
            </a:r>
            <a:r>
              <a:rPr lang="pl-PL" sz="1400" b="1" kern="0" dirty="0" err="1">
                <a:solidFill>
                  <a:srgbClr val="36559D"/>
                </a:solidFill>
                <a:ea typeface="Roboto" panose="02000000000000000000" pitchFamily="2" charset="0"/>
                <a:cs typeface="Roboto"/>
              </a:rPr>
              <a:t>Production</a:t>
            </a:r>
            <a:r>
              <a:rPr lang="pl-PL" sz="1400" b="1" kern="0" dirty="0">
                <a:solidFill>
                  <a:srgbClr val="36559D"/>
                </a:solidFill>
                <a:ea typeface="Roboto" panose="02000000000000000000" pitchFamily="2" charset="0"/>
                <a:cs typeface="Roboto"/>
              </a:rPr>
              <a:t> Site</a:t>
            </a:r>
          </a:p>
          <a:p>
            <a:r>
              <a:rPr lang="pl-PL" sz="1400" kern="0" dirty="0">
                <a:ea typeface="Roboto" panose="02000000000000000000" pitchFamily="2" charset="0"/>
                <a:cs typeface="Roboto"/>
              </a:rPr>
              <a:t>SALLOYTECH Sp. z o.o. 
7 Andrzeja </a:t>
            </a:r>
            <a:r>
              <a:rPr lang="pl-PL" sz="1400" kern="0" dirty="0" err="1">
                <a:ea typeface="Roboto" panose="02000000000000000000" pitchFamily="2" charset="0"/>
                <a:cs typeface="Roboto"/>
              </a:rPr>
              <a:t>Sołtana</a:t>
            </a:r>
            <a:r>
              <a:rPr lang="pl-PL" sz="1400" kern="0" dirty="0">
                <a:ea typeface="Roboto" panose="02000000000000000000" pitchFamily="2" charset="0"/>
                <a:cs typeface="Roboto"/>
              </a:rPr>
              <a:t> </a:t>
            </a:r>
            <a:r>
              <a:rPr lang="pl-PL" sz="1400" kern="0" dirty="0" err="1">
                <a:ea typeface="Roboto" panose="02000000000000000000" pitchFamily="2" charset="0"/>
                <a:cs typeface="Roboto"/>
              </a:rPr>
              <a:t>Street</a:t>
            </a:r>
            <a:r>
              <a:rPr lang="pl-PL" sz="1400" kern="0" dirty="0">
                <a:ea typeface="Roboto" panose="02000000000000000000" pitchFamily="2" charset="0"/>
                <a:cs typeface="Roboto"/>
              </a:rPr>
              <a:t>
05-400 Otwock, Poland</a:t>
            </a:r>
            <a:endParaRPr lang="pl-PL" sz="1400" b="1" kern="0" dirty="0">
              <a:solidFill>
                <a:srgbClr val="36559D"/>
              </a:solidFill>
              <a:ea typeface="Roboto" panose="02000000000000000000" pitchFamily="2" charset="0"/>
              <a:cs typeface="Roboto"/>
            </a:endParaRPr>
          </a:p>
          <a:p>
            <a:endParaRPr lang="pl-PL" sz="1400" b="1" kern="0" dirty="0">
              <a:solidFill>
                <a:srgbClr val="36559D"/>
              </a:solidFill>
              <a:ea typeface="Roboto" panose="02000000000000000000" pitchFamily="2" charset="0"/>
              <a:cs typeface="Roboto"/>
            </a:endParaRPr>
          </a:p>
          <a:p>
            <a:r>
              <a:rPr lang="pl-PL" sz="1400" b="1" kern="0" dirty="0">
                <a:solidFill>
                  <a:srgbClr val="36559D"/>
                </a:solidFill>
                <a:ea typeface="Roboto" panose="02000000000000000000" pitchFamily="2" charset="0"/>
                <a:cs typeface="Roboto"/>
              </a:rPr>
              <a:t>R&amp;D Center</a:t>
            </a:r>
          </a:p>
          <a:p>
            <a:r>
              <a:rPr lang="pl-PL" sz="1400" b="0" i="0" dirty="0">
                <a:solidFill>
                  <a:srgbClr val="373A3C"/>
                </a:solidFill>
                <a:effectLst/>
              </a:rPr>
              <a:t>SALLOYTECH AERO GROUP </a:t>
            </a:r>
            <a:r>
              <a:rPr lang="pl-PL" sz="1400" i="0" kern="0" dirty="0">
                <a:effectLst/>
                <a:ea typeface="Roboto" panose="02000000000000000000" pitchFamily="2" charset="0"/>
              </a:rPr>
              <a:t>Sp. z o.o. </a:t>
            </a:r>
            <a:endParaRPr lang="pl-PL" sz="1400" kern="0" dirty="0">
              <a:ea typeface="Roboto" panose="02000000000000000000" pitchFamily="2" charset="0"/>
              <a:cs typeface="Roboto"/>
            </a:endParaRPr>
          </a:p>
          <a:p>
            <a:r>
              <a:rPr lang="fi-FI" sz="1400" kern="0" dirty="0">
                <a:ea typeface="Roboto" panose="02000000000000000000" pitchFamily="2" charset="0"/>
                <a:cs typeface="Roboto"/>
              </a:rPr>
              <a:t>Jasionka 954E, 
36-002 Jasionka, Poland</a:t>
            </a:r>
            <a:endParaRPr lang="pl-PL" sz="1400" kern="0" dirty="0">
              <a:ea typeface="Roboto" panose="02000000000000000000" pitchFamily="2" charset="0"/>
              <a:cs typeface="Roboto"/>
            </a:endParaRPr>
          </a:p>
          <a:p>
            <a:endParaRPr lang="pl-PL" sz="1400" kern="0" dirty="0">
              <a:ea typeface="Roboto" panose="02000000000000000000" pitchFamily="2" charset="0"/>
              <a:cs typeface="Roboto"/>
            </a:endParaRPr>
          </a:p>
          <a:p>
            <a:endParaRPr lang="pl-PL" sz="1400" kern="0" dirty="0">
              <a:ea typeface="Roboto" panose="02000000000000000000" pitchFamily="2" charset="0"/>
              <a:cs typeface="Roboto"/>
            </a:endParaRPr>
          </a:p>
          <a:p>
            <a:r>
              <a:rPr lang="en-US" sz="1400" kern="0" dirty="0">
                <a:ea typeface="Roboto" panose="02000000000000000000" pitchFamily="2" charset="0"/>
                <a:cs typeface="Roboto"/>
              </a:rPr>
              <a:t>In addition, we give information from the file:</a:t>
            </a:r>
            <a:r>
              <a:rPr lang="en-US" sz="1400" dirty="0"/>
              <a:t>Salloytech Technical Consumables for Aerospace A4</a:t>
            </a:r>
            <a:endParaRPr lang="pl-PL" sz="1400" kern="0" dirty="0">
              <a:ea typeface="Roboto" panose="02000000000000000000" pitchFamily="2" charset="0"/>
              <a:cs typeface="Roboto"/>
            </a:endParaRPr>
          </a:p>
          <a:p>
            <a:endParaRPr lang="en-US" sz="1400" kern="0" dirty="0">
              <a:ea typeface="Roboto" panose="02000000000000000000" pitchFamily="2" charset="0"/>
              <a:cs typeface="Roboto"/>
            </a:endParaRPr>
          </a:p>
        </p:txBody>
      </p:sp>
      <p:pic>
        <p:nvPicPr>
          <p:cNvPr id="6" name="Obraz 5">
            <a:extLst>
              <a:ext uri="{FF2B5EF4-FFF2-40B4-BE49-F238E27FC236}">
                <a16:creationId xmlns:a16="http://schemas.microsoft.com/office/drawing/2014/main" id="{A541C9B2-C8A8-3646-AE73-059C8A3F364D}"/>
              </a:ext>
            </a:extLst>
          </p:cNvPr>
          <p:cNvPicPr>
            <a:picLocks noChangeAspect="1"/>
          </p:cNvPicPr>
          <p:nvPr/>
        </p:nvPicPr>
        <p:blipFill>
          <a:blip r:embed="rId2"/>
          <a:stretch>
            <a:fillRect/>
          </a:stretch>
        </p:blipFill>
        <p:spPr>
          <a:xfrm>
            <a:off x="852012" y="4658219"/>
            <a:ext cx="4521199" cy="1596979"/>
          </a:xfrm>
          <a:prstGeom prst="rect">
            <a:avLst/>
          </a:prstGeom>
        </p:spPr>
      </p:pic>
      <p:pic>
        <p:nvPicPr>
          <p:cNvPr id="8" name="Obraz 7">
            <a:extLst>
              <a:ext uri="{FF2B5EF4-FFF2-40B4-BE49-F238E27FC236}">
                <a16:creationId xmlns:a16="http://schemas.microsoft.com/office/drawing/2014/main" id="{54B967FC-A5B4-563B-41E7-B567558D7B0D}"/>
              </a:ext>
            </a:extLst>
          </p:cNvPr>
          <p:cNvPicPr>
            <a:picLocks noChangeAspect="1"/>
          </p:cNvPicPr>
          <p:nvPr/>
        </p:nvPicPr>
        <p:blipFill>
          <a:blip r:embed="rId3"/>
          <a:stretch>
            <a:fillRect/>
          </a:stretch>
        </p:blipFill>
        <p:spPr>
          <a:xfrm>
            <a:off x="4085540" y="2368863"/>
            <a:ext cx="1523891" cy="525815"/>
          </a:xfrm>
          <a:prstGeom prst="rect">
            <a:avLst/>
          </a:prstGeom>
        </p:spPr>
      </p:pic>
    </p:spTree>
    <p:extLst>
      <p:ext uri="{BB962C8B-B14F-4D97-AF65-F5344CB8AC3E}">
        <p14:creationId xmlns:p14="http://schemas.microsoft.com/office/powerpoint/2010/main" val="3867483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3">
            <a:extLst>
              <a:ext uri="{FF2B5EF4-FFF2-40B4-BE49-F238E27FC236}">
                <a16:creationId xmlns:a16="http://schemas.microsoft.com/office/drawing/2014/main" id="{7C06D30F-0532-5A04-AE79-7970273BD319}"/>
              </a:ext>
            </a:extLst>
          </p:cNvPr>
          <p:cNvPicPr>
            <a:picLocks noChangeAspect="1"/>
          </p:cNvPicPr>
          <p:nvPr/>
        </p:nvPicPr>
        <p:blipFill>
          <a:blip r:embed="rId2"/>
          <a:srcRect/>
          <a:stretch/>
        </p:blipFill>
        <p:spPr>
          <a:xfrm>
            <a:off x="7618760" y="514350"/>
            <a:ext cx="3799814" cy="5653185"/>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647402" y="514350"/>
            <a:ext cx="4401685" cy="1325563"/>
          </a:xfrm>
        </p:spPr>
        <p:txBody>
          <a:bodyPr>
            <a:normAutofit/>
          </a:bodyPr>
          <a:lstStyle/>
          <a:p>
            <a:r>
              <a:rPr lang="pl-PL" sz="2800" b="1">
                <a:solidFill>
                  <a:srgbClr val="36559D"/>
                </a:solidFill>
                <a:latin typeface="Roboto"/>
                <a:ea typeface="Source Sans Pro"/>
                <a:cs typeface="Roboto"/>
              </a:rPr>
              <a:t>CERAMIC COMPOSITES</a:t>
            </a:r>
            <a:br>
              <a:rPr lang="pl-PL" sz="2800" b="1">
                <a:latin typeface="Roboto"/>
                <a:ea typeface="Source Sans Pro"/>
                <a:cs typeface="Roboto"/>
              </a:rPr>
            </a:br>
            <a:r>
              <a:rPr lang="pl-PL" sz="2800" b="1">
                <a:solidFill>
                  <a:srgbClr val="36559D"/>
                </a:solidFill>
                <a:latin typeface="Roboto"/>
                <a:ea typeface="Source Sans Pro"/>
                <a:cs typeface="Roboto"/>
              </a:rPr>
              <a:t> (Sic-</a:t>
            </a:r>
            <a:r>
              <a:rPr lang="pl-PL" sz="2800" b="1" err="1">
                <a:solidFill>
                  <a:srgbClr val="36559D"/>
                </a:solidFill>
                <a:latin typeface="Roboto"/>
                <a:ea typeface="Source Sans Pro"/>
                <a:cs typeface="Roboto"/>
              </a:rPr>
              <a:t>SiC</a:t>
            </a:r>
            <a:r>
              <a:rPr lang="pl-PL" sz="2800" b="1">
                <a:solidFill>
                  <a:srgbClr val="36559D"/>
                </a:solidFill>
                <a:latin typeface="Roboto"/>
                <a:ea typeface="Source Sans Pro"/>
                <a:cs typeface="Roboto"/>
              </a:rPr>
              <a:t> CMC) </a:t>
            </a:r>
            <a:r>
              <a:rPr lang="pl-PL" sz="2800" b="1">
                <a:solidFill>
                  <a:srgbClr val="36559D"/>
                </a:solidFill>
                <a:latin typeface="Source Sans Pro"/>
                <a:ea typeface="Source Sans Pro"/>
              </a:rPr>
              <a:t>
</a:t>
            </a:r>
            <a:endParaRPr lang="en-US" sz="2800" b="1">
              <a:solidFill>
                <a:srgbClr val="36559D"/>
              </a:solidFill>
              <a:latin typeface="Source Sans Pro"/>
              <a:ea typeface="Source Sans Pro"/>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493816" y="1471317"/>
            <a:ext cx="6683051" cy="4134825"/>
          </a:xfrm>
        </p:spPr>
        <p:txBody>
          <a:bodyPr lIns="0" tIns="0" rIns="0" bIns="0" anchor="t">
            <a:noAutofit/>
          </a:bodyPr>
          <a:lstStyle/>
          <a:p>
            <a:pPr marL="107950" indent="0">
              <a:lnSpc>
                <a:spcPct val="150000"/>
              </a:lnSpc>
              <a:spcAft>
                <a:spcPts val="800"/>
              </a:spcAft>
              <a:buNone/>
            </a:pPr>
            <a:endParaRPr lang="pl-PL">
              <a:solidFill>
                <a:srgbClr val="000000"/>
              </a:solidFill>
              <a:effectLst/>
              <a:latin typeface="Roboto"/>
              <a:ea typeface="Roboto"/>
              <a:cs typeface="Calibri" panose="020F0502020204030204" pitchFamily="34" charset="0"/>
            </a:endParaRPr>
          </a:p>
          <a:p>
            <a:pPr marL="107950" indent="0">
              <a:lnSpc>
                <a:spcPct val="150000"/>
              </a:lnSpc>
              <a:spcAft>
                <a:spcPts val="800"/>
              </a:spcAft>
              <a:buNone/>
            </a:pPr>
            <a:r>
              <a:rPr lang="en-US">
                <a:solidFill>
                  <a:srgbClr val="000000"/>
                </a:solidFill>
                <a:effectLst/>
                <a:latin typeface="Roboto"/>
                <a:ea typeface="Roboto"/>
                <a:cs typeface="Calibri"/>
              </a:rPr>
              <a:t>The replacement of metal alloys with ceramic matrix composites (CMCs) in high-temperature engine components has increased worldwide interest in this type of material. </a:t>
            </a:r>
            <a:r>
              <a:rPr lang="en-US" err="1">
                <a:solidFill>
                  <a:srgbClr val="000000"/>
                </a:solidFill>
                <a:effectLst/>
                <a:latin typeface="Roboto"/>
                <a:ea typeface="Roboto"/>
                <a:cs typeface="Calibri"/>
              </a:rPr>
              <a:t>Salloytech</a:t>
            </a:r>
            <a:r>
              <a:rPr lang="en-US">
                <a:solidFill>
                  <a:srgbClr val="000000"/>
                </a:solidFill>
                <a:effectLst/>
                <a:latin typeface="Roboto"/>
                <a:ea typeface="Roboto"/>
                <a:cs typeface="Calibri"/>
              </a:rPr>
              <a:t> is a comprehensive source of CMC </a:t>
            </a:r>
            <a:r>
              <a:rPr lang="en-US" err="1">
                <a:solidFill>
                  <a:srgbClr val="000000"/>
                </a:solidFill>
                <a:effectLst/>
                <a:latin typeface="Roboto"/>
                <a:ea typeface="Roboto"/>
                <a:cs typeface="Calibri"/>
              </a:rPr>
              <a:t>SiC-SiC</a:t>
            </a:r>
            <a:r>
              <a:rPr lang="en-US">
                <a:solidFill>
                  <a:srgbClr val="000000"/>
                </a:solidFill>
                <a:effectLst/>
                <a:latin typeface="Roboto"/>
                <a:ea typeface="Roboto"/>
                <a:cs typeface="Calibri"/>
              </a:rPr>
              <a:t> material, as well as test samples and other elements for both the aerospace industry and research and development.</a:t>
            </a:r>
            <a:endParaRPr lang="pl-PL">
              <a:effectLst/>
              <a:latin typeface="Roboto"/>
              <a:ea typeface="Roboto"/>
              <a:cs typeface="Calibri"/>
            </a:endParaRPr>
          </a:p>
        </p:txBody>
      </p:sp>
      <p:grpSp>
        <p:nvGrpSpPr>
          <p:cNvPr id="24" name="Group 23">
            <a:extLst>
              <a:ext uri="{FF2B5EF4-FFF2-40B4-BE49-F238E27FC236}">
                <a16:creationId xmlns:a16="http://schemas.microsoft.com/office/drawing/2014/main" id="{1D606BB6-D354-174E-BA5C-BFF2FF74778D}"/>
              </a:ext>
            </a:extLst>
          </p:cNvPr>
          <p:cNvGrpSpPr/>
          <p:nvPr/>
        </p:nvGrpSpPr>
        <p:grpSpPr>
          <a:xfrm>
            <a:off x="0" y="6585173"/>
            <a:ext cx="12192000" cy="313502"/>
            <a:chOff x="0" y="6585173"/>
            <a:chExt cx="12192000" cy="313502"/>
          </a:xfrm>
        </p:grpSpPr>
        <p:sp>
          <p:nvSpPr>
            <p:cNvPr id="25" name="Rectangle 24">
              <a:extLst>
                <a:ext uri="{FF2B5EF4-FFF2-40B4-BE49-F238E27FC236}">
                  <a16:creationId xmlns:a16="http://schemas.microsoft.com/office/drawing/2014/main" id="{B5122CB5-B5A5-AE4C-A419-930A2A8E1F81}"/>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26" name="TextBox 3">
              <a:extLst>
                <a:ext uri="{FF2B5EF4-FFF2-40B4-BE49-F238E27FC236}">
                  <a16:creationId xmlns:a16="http://schemas.microsoft.com/office/drawing/2014/main" id="{683DCF0B-5A40-1E41-A159-E75058D13AFE}"/>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6" name="TextBox 3">
            <a:extLst>
              <a:ext uri="{FF2B5EF4-FFF2-40B4-BE49-F238E27FC236}">
                <a16:creationId xmlns:a16="http://schemas.microsoft.com/office/drawing/2014/main" id="{D06123F0-3659-46DD-B78F-2A9DFC2685AC}"/>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4" name="Obraz 3">
            <a:extLst>
              <a:ext uri="{FF2B5EF4-FFF2-40B4-BE49-F238E27FC236}">
                <a16:creationId xmlns:a16="http://schemas.microsoft.com/office/drawing/2014/main" id="{B46DAAD2-DF8E-B640-699D-93BE1D5F9C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1369" y="1566184"/>
            <a:ext cx="4216815" cy="3066775"/>
          </a:xfrm>
          <a:prstGeom prst="rect">
            <a:avLst/>
          </a:prstGeom>
          <a:effectLst>
            <a:outerShdw blurRad="50800" dist="38100" dir="5400000" algn="t" rotWithShape="0">
              <a:prstClr val="black">
                <a:alpha val="40000"/>
              </a:prstClr>
            </a:outerShdw>
          </a:effectLst>
        </p:spPr>
      </p:pic>
      <p:sp>
        <p:nvSpPr>
          <p:cNvPr id="7" name="Rectangle 9">
            <a:extLst>
              <a:ext uri="{FF2B5EF4-FFF2-40B4-BE49-F238E27FC236}">
                <a16:creationId xmlns:a16="http://schemas.microsoft.com/office/drawing/2014/main" id="{1437617D-0C7D-576A-5FCE-A498DCF493A9}"/>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739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423262" y="695845"/>
            <a:ext cx="9243252" cy="758882"/>
          </a:xfrm>
        </p:spPr>
        <p:txBody>
          <a:bodyPr>
            <a:noAutofit/>
          </a:bodyPr>
          <a:lstStyle/>
          <a:p>
            <a:r>
              <a:rPr lang="en-US" b="1">
                <a:solidFill>
                  <a:srgbClr val="36559D"/>
                </a:solidFill>
                <a:effectLst/>
                <a:latin typeface="Roboto" panose="02000000000000000000" pitchFamily="2" charset="0"/>
                <a:ea typeface="Roboto" panose="02000000000000000000" pitchFamily="2" charset="0"/>
                <a:cs typeface="Times New Roman" panose="02020603050405020304" pitchFamily="18" charset="0"/>
              </a:rPr>
              <a:t>AEROSPACE NICKEL AND COBALT BASE SUPERALLOYS, TITANIUM, STEEL, ALUMINIUM ALLOYS</a:t>
            </a:r>
            <a:endParaRPr lang="en-US">
              <a:solidFill>
                <a:srgbClr val="36559D"/>
              </a:solidFill>
              <a:latin typeface="Roboto" panose="02000000000000000000" pitchFamily="2" charset="0"/>
              <a:ea typeface="Roboto" panose="02000000000000000000" pitchFamily="2" charset="0"/>
              <a:cs typeface="Roboto"/>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642256" y="1929249"/>
            <a:ext cx="10918373" cy="1742472"/>
          </a:xfrm>
        </p:spPr>
        <p:txBody>
          <a:bodyPr/>
          <a:lstStyle/>
          <a:p>
            <a:pPr>
              <a:lnSpc>
                <a:spcPct val="150000"/>
              </a:lnSpc>
            </a:pPr>
            <a:r>
              <a:rPr lang="pl-PL" sz="1800" err="1"/>
              <a:t>Salloytech</a:t>
            </a:r>
            <a:r>
              <a:rPr lang="pl-PL" sz="1800"/>
              <a:t> </a:t>
            </a:r>
            <a:r>
              <a:rPr lang="pl-PL" sz="1800" err="1"/>
              <a:t>offers</a:t>
            </a:r>
            <a:r>
              <a:rPr lang="pl-PL" sz="1800"/>
              <a:t> a </a:t>
            </a:r>
            <a:r>
              <a:rPr lang="pl-PL" sz="1800" err="1"/>
              <a:t>comprehensive</a:t>
            </a:r>
            <a:r>
              <a:rPr lang="pl-PL" sz="1800"/>
              <a:t> </a:t>
            </a:r>
            <a:r>
              <a:rPr lang="pl-PL" sz="1800" err="1"/>
              <a:t>range</a:t>
            </a:r>
            <a:r>
              <a:rPr lang="pl-PL" sz="1800"/>
              <a:t> of </a:t>
            </a:r>
            <a:r>
              <a:rPr lang="pl-PL" sz="1800" err="1"/>
              <a:t>aerospace</a:t>
            </a:r>
            <a:r>
              <a:rPr lang="pl-PL" sz="1800"/>
              <a:t> </a:t>
            </a:r>
            <a:r>
              <a:rPr lang="pl-PL" sz="1800" err="1"/>
              <a:t>raw</a:t>
            </a:r>
            <a:r>
              <a:rPr lang="pl-PL" sz="1800"/>
              <a:t> materials (</a:t>
            </a:r>
            <a:r>
              <a:rPr lang="pl-PL" sz="1800" err="1"/>
              <a:t>wrought</a:t>
            </a:r>
            <a:r>
              <a:rPr lang="pl-PL" sz="1800"/>
              <a:t> and </a:t>
            </a:r>
            <a:r>
              <a:rPr lang="pl-PL" sz="1800" err="1"/>
              <a:t>cast</a:t>
            </a:r>
            <a:r>
              <a:rPr lang="pl-PL" sz="1800"/>
              <a:t>). </a:t>
            </a:r>
            <a:r>
              <a:rPr lang="pl-PL" sz="1800" err="1"/>
              <a:t>Including</a:t>
            </a:r>
            <a:r>
              <a:rPr lang="pl-PL" sz="1800"/>
              <a:t> Inconel, Rene, MAR, GTD, PWA, CSMX (Single </a:t>
            </a:r>
            <a:r>
              <a:rPr lang="pl-PL" sz="1800" err="1"/>
              <a:t>Crystals</a:t>
            </a:r>
            <a:r>
              <a:rPr lang="pl-PL" sz="1800"/>
              <a:t>), Haynes and </a:t>
            </a:r>
            <a:r>
              <a:rPr lang="pl-PL" sz="1800" err="1"/>
              <a:t>many</a:t>
            </a:r>
            <a:r>
              <a:rPr lang="pl-PL" sz="1800"/>
              <a:t> </a:t>
            </a:r>
            <a:r>
              <a:rPr lang="pl-PL" sz="1800" err="1"/>
              <a:t>others</a:t>
            </a:r>
            <a:r>
              <a:rPr lang="pl-PL" sz="1800"/>
              <a:t>. We </a:t>
            </a:r>
            <a:r>
              <a:rPr lang="pl-PL" sz="1800" err="1"/>
              <a:t>are</a:t>
            </a:r>
            <a:r>
              <a:rPr lang="pl-PL" sz="1800"/>
              <a:t> </a:t>
            </a:r>
            <a:r>
              <a:rPr lang="pl-PL" sz="1800" err="1"/>
              <a:t>able</a:t>
            </a:r>
            <a:r>
              <a:rPr lang="pl-PL" sz="1800"/>
              <a:t> to </a:t>
            </a:r>
            <a:r>
              <a:rPr lang="pl-PL" sz="1800" err="1"/>
              <a:t>supply</a:t>
            </a:r>
            <a:r>
              <a:rPr lang="pl-PL" sz="1800"/>
              <a:t> </a:t>
            </a:r>
            <a:r>
              <a:rPr lang="en-US" sz="1800"/>
              <a:t>difficult to find raw materials in required shapes and dimensions.</a:t>
            </a:r>
          </a:p>
          <a:p>
            <a:pPr>
              <a:lnSpc>
                <a:spcPct val="150000"/>
              </a:lnSpc>
            </a:pPr>
            <a:endParaRPr lang="en-US"/>
          </a:p>
        </p:txBody>
      </p:sp>
      <p:sp>
        <p:nvSpPr>
          <p:cNvPr id="10" name="Rectangle 9">
            <a:extLst>
              <a:ext uri="{FF2B5EF4-FFF2-40B4-BE49-F238E27FC236}">
                <a16:creationId xmlns:a16="http://schemas.microsoft.com/office/drawing/2014/main" id="{C91A9273-92B5-A941-94B6-6C8547B26C7B}"/>
              </a:ext>
            </a:extLst>
          </p:cNvPr>
          <p:cNvSpPr/>
          <p:nvPr/>
        </p:nvSpPr>
        <p:spPr>
          <a:xfrm>
            <a:off x="0" y="755393"/>
            <a:ext cx="264695" cy="348713"/>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graphicFrame>
        <p:nvGraphicFramePr>
          <p:cNvPr id="11" name="Table 11">
            <a:extLst>
              <a:ext uri="{FF2B5EF4-FFF2-40B4-BE49-F238E27FC236}">
                <a16:creationId xmlns:a16="http://schemas.microsoft.com/office/drawing/2014/main" id="{FAEA1CEC-5B25-4EA3-AE09-05E2664BB1C7}"/>
              </a:ext>
            </a:extLst>
          </p:cNvPr>
          <p:cNvGraphicFramePr>
            <a:graphicFrameLocks noGrp="1"/>
          </p:cNvGraphicFramePr>
          <p:nvPr>
            <p:extLst>
              <p:ext uri="{D42A27DB-BD31-4B8C-83A1-F6EECF244321}">
                <p14:modId xmlns:p14="http://schemas.microsoft.com/office/powerpoint/2010/main" val="4148157503"/>
              </p:ext>
            </p:extLst>
          </p:nvPr>
        </p:nvGraphicFramePr>
        <p:xfrm>
          <a:off x="1865119" y="4142593"/>
          <a:ext cx="8128000" cy="1280160"/>
        </p:xfrm>
        <a:graphic>
          <a:graphicData uri="http://schemas.openxmlformats.org/drawingml/2006/table">
            <a:tbl>
              <a:tblPr firstRow="1" bandRow="1">
                <a:tableStyleId>{5C22544A-7EE6-4342-B048-85BDC9FD1C3A}</a:tableStyleId>
              </a:tblPr>
              <a:tblGrid>
                <a:gridCol w="2153631">
                  <a:extLst>
                    <a:ext uri="{9D8B030D-6E8A-4147-A177-3AD203B41FA5}">
                      <a16:colId xmlns:a16="http://schemas.microsoft.com/office/drawing/2014/main" val="2670117975"/>
                    </a:ext>
                  </a:extLst>
                </a:gridCol>
                <a:gridCol w="2420470">
                  <a:extLst>
                    <a:ext uri="{9D8B030D-6E8A-4147-A177-3AD203B41FA5}">
                      <a16:colId xmlns:a16="http://schemas.microsoft.com/office/drawing/2014/main" val="544829258"/>
                    </a:ext>
                  </a:extLst>
                </a:gridCol>
                <a:gridCol w="1828800">
                  <a:extLst>
                    <a:ext uri="{9D8B030D-6E8A-4147-A177-3AD203B41FA5}">
                      <a16:colId xmlns:a16="http://schemas.microsoft.com/office/drawing/2014/main" val="2878662277"/>
                    </a:ext>
                  </a:extLst>
                </a:gridCol>
                <a:gridCol w="1725099">
                  <a:extLst>
                    <a:ext uri="{9D8B030D-6E8A-4147-A177-3AD203B41FA5}">
                      <a16:colId xmlns:a16="http://schemas.microsoft.com/office/drawing/2014/main" val="2353223073"/>
                    </a:ext>
                  </a:extLst>
                </a:gridCol>
              </a:tblGrid>
              <a:tr h="370840">
                <a:tc>
                  <a:txBody>
                    <a:bodyPr/>
                    <a:lstStyle/>
                    <a:p>
                      <a:r>
                        <a:rPr lang="en-US" noProof="0"/>
                        <a:t>Nickel </a:t>
                      </a:r>
                      <a:r>
                        <a:rPr lang="pl-PL" noProof="0"/>
                        <a:t>B</a:t>
                      </a:r>
                      <a:r>
                        <a:rPr lang="en-US" noProof="0" err="1"/>
                        <a:t>ase</a:t>
                      </a:r>
                      <a:r>
                        <a:rPr lang="en-US" noProof="0"/>
                        <a:t> Equiaxed</a:t>
                      </a:r>
                    </a:p>
                  </a:txBody>
                  <a:tcPr/>
                </a:tc>
                <a:tc>
                  <a:txBody>
                    <a:bodyPr/>
                    <a:lstStyle/>
                    <a:p>
                      <a:r>
                        <a:rPr lang="en-US" noProof="0"/>
                        <a:t>Nickel Base Directionally Solidified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a:t>Nickel Base Single Crystal</a:t>
                      </a:r>
                    </a:p>
                  </a:txBody>
                  <a:tcPr/>
                </a:tc>
                <a:tc>
                  <a:txBody>
                    <a:bodyPr/>
                    <a:lstStyle/>
                    <a:p>
                      <a:r>
                        <a:rPr lang="en-US" noProof="0"/>
                        <a:t>Cobalt Base</a:t>
                      </a:r>
                    </a:p>
                  </a:txBody>
                  <a:tcPr/>
                </a:tc>
                <a:extLst>
                  <a:ext uri="{0D108BD9-81ED-4DB2-BD59-A6C34878D82A}">
                    <a16:rowId xmlns:a16="http://schemas.microsoft.com/office/drawing/2014/main" val="2616192324"/>
                  </a:ext>
                </a:extLst>
              </a:tr>
              <a:tr h="370840">
                <a:tc>
                  <a:txBody>
                    <a:bodyPr/>
                    <a:lstStyle/>
                    <a:p>
                      <a:r>
                        <a:rPr lang="en-US"/>
                        <a:t>IN 713 LC</a:t>
                      </a:r>
                      <a:r>
                        <a:rPr lang="pl-PL"/>
                        <a:t>, Mar M 246, Rene 77</a:t>
                      </a:r>
                      <a:endParaRPr lang="en-US"/>
                    </a:p>
                  </a:txBody>
                  <a:tcPr/>
                </a:tc>
                <a:tc>
                  <a:txBody>
                    <a:bodyPr/>
                    <a:lstStyle/>
                    <a:p>
                      <a:r>
                        <a:rPr lang="en-US"/>
                        <a:t>Mar M247, Rene 80 H</a:t>
                      </a:r>
                      <a:r>
                        <a:rPr lang="pl-PL"/>
                        <a:t>, GTD 111 M</a:t>
                      </a:r>
                      <a:endParaRPr lang="en-US"/>
                    </a:p>
                  </a:txBody>
                  <a:tcPr/>
                </a:tc>
                <a:tc>
                  <a:txBody>
                    <a:bodyPr/>
                    <a:lstStyle/>
                    <a:p>
                      <a:r>
                        <a:rPr lang="en-US"/>
                        <a:t>CMSX-4</a:t>
                      </a:r>
                      <a:r>
                        <a:rPr lang="pl-PL"/>
                        <a:t>, PWA 1480, Rene N5</a:t>
                      </a:r>
                      <a:endParaRPr lang="en-US"/>
                    </a:p>
                  </a:txBody>
                  <a:tcPr/>
                </a:tc>
                <a:tc>
                  <a:txBody>
                    <a:bodyPr/>
                    <a:lstStyle/>
                    <a:p>
                      <a:r>
                        <a:rPr lang="en-US"/>
                        <a:t>Mar-M-918</a:t>
                      </a:r>
                      <a:r>
                        <a:rPr lang="pl-PL"/>
                        <a:t>, Haynes 188</a:t>
                      </a:r>
                      <a:endParaRPr lang="en-US"/>
                    </a:p>
                  </a:txBody>
                  <a:tcPr/>
                </a:tc>
                <a:extLst>
                  <a:ext uri="{0D108BD9-81ED-4DB2-BD59-A6C34878D82A}">
                    <a16:rowId xmlns:a16="http://schemas.microsoft.com/office/drawing/2014/main" val="937908264"/>
                  </a:ext>
                </a:extLst>
              </a:tr>
            </a:tbl>
          </a:graphicData>
        </a:graphic>
      </p:graphicFrame>
      <p:sp>
        <p:nvSpPr>
          <p:cNvPr id="12" name="TextBox 11">
            <a:extLst>
              <a:ext uri="{FF2B5EF4-FFF2-40B4-BE49-F238E27FC236}">
                <a16:creationId xmlns:a16="http://schemas.microsoft.com/office/drawing/2014/main" id="{ED57CAF9-1D45-4357-9838-E3290CA01B89}"/>
              </a:ext>
            </a:extLst>
          </p:cNvPr>
          <p:cNvSpPr txBox="1"/>
          <p:nvPr/>
        </p:nvSpPr>
        <p:spPr>
          <a:xfrm>
            <a:off x="642256" y="3522418"/>
            <a:ext cx="4386944" cy="369332"/>
          </a:xfrm>
          <a:prstGeom prst="rect">
            <a:avLst/>
          </a:prstGeom>
          <a:noFill/>
        </p:spPr>
        <p:txBody>
          <a:bodyPr wrap="square" rtlCol="0">
            <a:spAutoFit/>
          </a:bodyPr>
          <a:lstStyle/>
          <a:p>
            <a:r>
              <a:rPr lang="en-US"/>
              <a:t>Examples of available</a:t>
            </a:r>
            <a:r>
              <a:rPr lang="pl-PL"/>
              <a:t> </a:t>
            </a:r>
            <a:r>
              <a:rPr lang="pl-PL" err="1"/>
              <a:t>raw</a:t>
            </a:r>
            <a:r>
              <a:rPr lang="en-US"/>
              <a:t> materials:</a:t>
            </a:r>
          </a:p>
        </p:txBody>
      </p:sp>
      <p:sp>
        <p:nvSpPr>
          <p:cNvPr id="4" name="Rectangle 9">
            <a:extLst>
              <a:ext uri="{FF2B5EF4-FFF2-40B4-BE49-F238E27FC236}">
                <a16:creationId xmlns:a16="http://schemas.microsoft.com/office/drawing/2014/main" id="{E32E74B9-D87C-52E2-1D17-64A4E683B5EB}"/>
              </a:ext>
            </a:extLst>
          </p:cNvPr>
          <p:cNvSpPr/>
          <p:nvPr/>
        </p:nvSpPr>
        <p:spPr>
          <a:xfrm>
            <a:off x="-17935" y="66618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748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899C93-4FA3-DB4A-BACB-A761B666007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583332" y="0"/>
            <a:ext cx="6608668" cy="6608668"/>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838200" y="249332"/>
            <a:ext cx="5098774" cy="1325563"/>
          </a:xfrm>
        </p:spPr>
        <p:txBody>
          <a:bodyPr>
            <a:normAutofit/>
          </a:bodyPr>
          <a:lstStyle/>
          <a:p>
            <a:r>
              <a:rPr lang="en-US">
                <a:solidFill>
                  <a:srgbClr val="36559D"/>
                </a:solidFill>
              </a:rPr>
              <a:t>HONEYCOMB TACK WELDING </a:t>
            </a:r>
            <a:r>
              <a:rPr lang="en-US">
                <a:solidFill>
                  <a:srgbClr val="908981"/>
                </a:solidFill>
              </a:rPr>
              <a:t>PROCESS IMPROVEMENT</a:t>
            </a: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39762" y="3457512"/>
            <a:ext cx="6398919" cy="2579223"/>
          </a:xfrm>
        </p:spPr>
        <p:txBody>
          <a:bodyPr>
            <a:noAutofit/>
          </a:bodyPr>
          <a:lstStyle/>
          <a:p>
            <a:pPr>
              <a:lnSpc>
                <a:spcPct val="150000"/>
              </a:lnSpc>
            </a:pPr>
            <a:endParaRPr lang="en-US"/>
          </a:p>
          <a:p>
            <a:pPr>
              <a:lnSpc>
                <a:spcPct val="150000"/>
              </a:lnSpc>
            </a:pPr>
            <a:endParaRPr lang="en-US"/>
          </a:p>
          <a:p>
            <a:pPr>
              <a:lnSpc>
                <a:spcPct val="150000"/>
              </a:lnSpc>
            </a:pPr>
            <a:r>
              <a:rPr lang="en-US"/>
              <a:t>Using our resources, we managed to manufacture a plate with no convex and sharp edges and so the technological problem has been eliminated.</a:t>
            </a:r>
          </a:p>
          <a:p>
            <a:pPr>
              <a:lnSpc>
                <a:spcPct val="150000"/>
              </a:lnSpc>
            </a:pPr>
            <a:endParaRPr lang="en-US"/>
          </a:p>
        </p:txBody>
      </p:sp>
      <p:sp>
        <p:nvSpPr>
          <p:cNvPr id="12" name="Rectangle 11">
            <a:extLst>
              <a:ext uri="{FF2B5EF4-FFF2-40B4-BE49-F238E27FC236}">
                <a16:creationId xmlns:a16="http://schemas.microsoft.com/office/drawing/2014/main" id="{FFB3C9D6-46D4-6B46-B326-9AB238AFDEB8}"/>
              </a:ext>
            </a:extLst>
          </p:cNvPr>
          <p:cNvSpPr/>
          <p:nvPr/>
        </p:nvSpPr>
        <p:spPr>
          <a:xfrm>
            <a:off x="0" y="818100"/>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92357448-984B-9743-9446-8A9188E18EBD}"/>
              </a:ext>
            </a:extLst>
          </p:cNvPr>
          <p:cNvGrpSpPr/>
          <p:nvPr/>
        </p:nvGrpSpPr>
        <p:grpSpPr>
          <a:xfrm>
            <a:off x="0" y="6585173"/>
            <a:ext cx="12192000" cy="313502"/>
            <a:chOff x="0" y="6585173"/>
            <a:chExt cx="12192000" cy="313502"/>
          </a:xfrm>
        </p:grpSpPr>
        <p:sp>
          <p:nvSpPr>
            <p:cNvPr id="15" name="Rectangle 14">
              <a:extLst>
                <a:ext uri="{FF2B5EF4-FFF2-40B4-BE49-F238E27FC236}">
                  <a16:creationId xmlns:a16="http://schemas.microsoft.com/office/drawing/2014/main" id="{18B96C84-DC0B-2444-A793-4D4FD4EB05C9}"/>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7" name="TextBox 3">
              <a:extLst>
                <a:ext uri="{FF2B5EF4-FFF2-40B4-BE49-F238E27FC236}">
                  <a16:creationId xmlns:a16="http://schemas.microsoft.com/office/drawing/2014/main" id="{7F5B0153-E420-7E4E-84B0-C0263448D2D7}"/>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9" name="Content Placeholder 2">
            <a:extLst>
              <a:ext uri="{FF2B5EF4-FFF2-40B4-BE49-F238E27FC236}">
                <a16:creationId xmlns:a16="http://schemas.microsoft.com/office/drawing/2014/main" id="{EE2AE806-D90E-47CB-9B74-4227AA4CC8C1}"/>
              </a:ext>
            </a:extLst>
          </p:cNvPr>
          <p:cNvSpPr txBox="1">
            <a:spLocks/>
          </p:cNvSpPr>
          <p:nvPr/>
        </p:nvSpPr>
        <p:spPr>
          <a:xfrm>
            <a:off x="838200" y="2376935"/>
            <a:ext cx="4745132" cy="296662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buSzPct val="150000"/>
              <a:buFont typeface="Arial" panose="020B0604020202020204" pitchFamily="34" charset="0"/>
              <a:buBlip>
                <a:blip r:embed="rId3"/>
              </a:buBlip>
            </a:pPr>
            <a:r>
              <a:rPr lang="en-US">
                <a:solidFill>
                  <a:srgbClr val="030303"/>
                </a:solidFill>
                <a:latin typeface="Roboto Regular"/>
              </a:rPr>
              <a:t>Our client reported a problem regarding the convex edges on very thin (0,1 mm) copper tack welding shims</a:t>
            </a:r>
          </a:p>
          <a:p>
            <a:pPr marL="285750" indent="-285750" algn="just">
              <a:buSzPct val="150000"/>
              <a:buFont typeface="Arial" panose="020B0604020202020204" pitchFamily="34" charset="0"/>
              <a:buBlip>
                <a:blip r:embed="rId3"/>
              </a:buBlip>
            </a:pPr>
            <a:r>
              <a:rPr lang="en-US">
                <a:solidFill>
                  <a:srgbClr val="030303"/>
                </a:solidFill>
                <a:latin typeface="Roboto Regular"/>
              </a:rPr>
              <a:t>The problem caused local scorch on the shim contact edges and honeycomb</a:t>
            </a:r>
          </a:p>
        </p:txBody>
      </p:sp>
      <p:sp>
        <p:nvSpPr>
          <p:cNvPr id="10" name="TextBox 3">
            <a:extLst>
              <a:ext uri="{FF2B5EF4-FFF2-40B4-BE49-F238E27FC236}">
                <a16:creationId xmlns:a16="http://schemas.microsoft.com/office/drawing/2014/main" id="{52CBDA21-60A9-4F85-A7AA-14451F2CC0D5}"/>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3074" name="Picture 2">
            <a:extLst>
              <a:ext uri="{FF2B5EF4-FFF2-40B4-BE49-F238E27FC236}">
                <a16:creationId xmlns:a16="http://schemas.microsoft.com/office/drawing/2014/main" id="{2A773AF4-FB8E-6282-A418-E3A516AFF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9132" y="791159"/>
            <a:ext cx="2378664" cy="1585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344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661379" y="357434"/>
            <a:ext cx="5098774" cy="1325563"/>
          </a:xfrm>
        </p:spPr>
        <p:txBody>
          <a:bodyPr>
            <a:normAutofit/>
          </a:bodyPr>
          <a:lstStyle/>
          <a:p>
            <a:r>
              <a:rPr lang="en-US">
                <a:solidFill>
                  <a:srgbClr val="36559D"/>
                </a:solidFill>
                <a:latin typeface="Source Sans Pro"/>
                <a:ea typeface="Source Sans Pro"/>
              </a:rPr>
              <a:t>CUSTOM FEELER GAUGES</a:t>
            </a:r>
            <a:br>
              <a:rPr lang="en-US">
                <a:solidFill>
                  <a:srgbClr val="36559D"/>
                </a:solidFill>
                <a:latin typeface="Source Sans Pro"/>
                <a:ea typeface="Source Sans Pro"/>
              </a:rPr>
            </a:br>
            <a:r>
              <a:rPr lang="en-US">
                <a:solidFill>
                  <a:srgbClr val="908981"/>
                </a:solidFill>
                <a:latin typeface="Source Sans Pro"/>
                <a:ea typeface="Source Sans Pro"/>
              </a:rPr>
              <a:t>MANUFACTURING</a:t>
            </a:r>
            <a:endParaRPr lang="pl-PL"/>
          </a:p>
        </p:txBody>
      </p:sp>
      <p:sp>
        <p:nvSpPr>
          <p:cNvPr id="12" name="Rectangle 11">
            <a:extLst>
              <a:ext uri="{FF2B5EF4-FFF2-40B4-BE49-F238E27FC236}">
                <a16:creationId xmlns:a16="http://schemas.microsoft.com/office/drawing/2014/main" id="{FFB3C9D6-46D4-6B46-B326-9AB238AFDEB8}"/>
              </a:ext>
            </a:extLst>
          </p:cNvPr>
          <p:cNvSpPr/>
          <p:nvPr/>
        </p:nvSpPr>
        <p:spPr>
          <a:xfrm>
            <a:off x="0" y="818100"/>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92357448-984B-9743-9446-8A9188E18EBD}"/>
              </a:ext>
            </a:extLst>
          </p:cNvPr>
          <p:cNvGrpSpPr/>
          <p:nvPr/>
        </p:nvGrpSpPr>
        <p:grpSpPr>
          <a:xfrm>
            <a:off x="0" y="6585173"/>
            <a:ext cx="12192000" cy="313502"/>
            <a:chOff x="0" y="6585173"/>
            <a:chExt cx="12192000" cy="313502"/>
          </a:xfrm>
        </p:grpSpPr>
        <p:sp>
          <p:nvSpPr>
            <p:cNvPr id="15" name="Rectangle 14">
              <a:extLst>
                <a:ext uri="{FF2B5EF4-FFF2-40B4-BE49-F238E27FC236}">
                  <a16:creationId xmlns:a16="http://schemas.microsoft.com/office/drawing/2014/main" id="{18B96C84-DC0B-2444-A793-4D4FD4EB05C9}"/>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7" name="TextBox 3">
              <a:extLst>
                <a:ext uri="{FF2B5EF4-FFF2-40B4-BE49-F238E27FC236}">
                  <a16:creationId xmlns:a16="http://schemas.microsoft.com/office/drawing/2014/main" id="{7F5B0153-E420-7E4E-84B0-C0263448D2D7}"/>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9" name="Content Placeholder 2">
            <a:extLst>
              <a:ext uri="{FF2B5EF4-FFF2-40B4-BE49-F238E27FC236}">
                <a16:creationId xmlns:a16="http://schemas.microsoft.com/office/drawing/2014/main" id="{EE2AE806-D90E-47CB-9B74-4227AA4CC8C1}"/>
              </a:ext>
            </a:extLst>
          </p:cNvPr>
          <p:cNvSpPr txBox="1">
            <a:spLocks/>
          </p:cNvSpPr>
          <p:nvPr/>
        </p:nvSpPr>
        <p:spPr>
          <a:xfrm>
            <a:off x="838200" y="2376935"/>
            <a:ext cx="4745132" cy="2966624"/>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buSzPct val="150000"/>
              <a:buBlip>
                <a:blip r:embed="rId2"/>
              </a:buBlip>
            </a:pPr>
            <a:r>
              <a:rPr lang="en-US">
                <a:solidFill>
                  <a:srgbClr val="030303"/>
                </a:solidFill>
                <a:latin typeface="Roboto Regular"/>
                <a:ea typeface="Roboto"/>
              </a:rPr>
              <a:t>Thanks to our WEDM capabilities we can manufacture precise tooling used to measure thickness, gaps, and spacing used in blades/vanes assembly and manufacturing </a:t>
            </a:r>
            <a:endParaRPr lang="en-US">
              <a:solidFill>
                <a:srgbClr val="030303"/>
              </a:solidFill>
              <a:latin typeface="Roboto Regular"/>
            </a:endParaRPr>
          </a:p>
          <a:p>
            <a:pPr marL="285750" indent="-285750" algn="just">
              <a:buSzPct val="150000"/>
              <a:buBlip>
                <a:blip r:embed="rId2"/>
              </a:buBlip>
            </a:pPr>
            <a:r>
              <a:rPr lang="en-US">
                <a:solidFill>
                  <a:srgbClr val="030303"/>
                </a:solidFill>
                <a:latin typeface="Roboto Regular"/>
                <a:ea typeface="Roboto"/>
              </a:rPr>
              <a:t>Example in the photo shows feeler gauge that is as small as 0,2 mm in width. </a:t>
            </a:r>
          </a:p>
        </p:txBody>
      </p:sp>
      <p:sp>
        <p:nvSpPr>
          <p:cNvPr id="10" name="TextBox 3">
            <a:extLst>
              <a:ext uri="{FF2B5EF4-FFF2-40B4-BE49-F238E27FC236}">
                <a16:creationId xmlns:a16="http://schemas.microsoft.com/office/drawing/2014/main" id="{52CBDA21-60A9-4F85-A7AA-14451F2CC0D5}"/>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5" name="Prostokąt 4">
            <a:extLst>
              <a:ext uri="{FF2B5EF4-FFF2-40B4-BE49-F238E27FC236}">
                <a16:creationId xmlns:a16="http://schemas.microsoft.com/office/drawing/2014/main" id="{E3E2558D-9CEB-303F-F1ED-C06072DFEA7E}"/>
              </a:ext>
            </a:extLst>
          </p:cNvPr>
          <p:cNvSpPr/>
          <p:nvPr/>
        </p:nvSpPr>
        <p:spPr>
          <a:xfrm>
            <a:off x="7701746" y="224431"/>
            <a:ext cx="3891280" cy="6197600"/>
          </a:xfrm>
          <a:prstGeom prst="rect">
            <a:avLst/>
          </a:prstGeom>
          <a:gradFill flip="none" rotWithShape="1">
            <a:gsLst>
              <a:gs pos="0">
                <a:srgbClr val="8B8B8C">
                  <a:tint val="66000"/>
                  <a:satMod val="160000"/>
                </a:srgbClr>
              </a:gs>
              <a:gs pos="50000">
                <a:srgbClr val="8B8B8C">
                  <a:tint val="44500"/>
                  <a:satMod val="160000"/>
                </a:srgbClr>
              </a:gs>
              <a:gs pos="100000">
                <a:srgbClr val="8B8B8C">
                  <a:tint val="23500"/>
                  <a:satMod val="160000"/>
                </a:srgbClr>
              </a:gs>
            </a:gsLst>
            <a:lin ang="16200000" scaled="1"/>
            <a:tileRect/>
          </a:gra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7" name="Obraz 6" descr="Obraz zawierający mecz, narzędzie, zapalniczka, nóż&#10;&#10;Opis wygenerowany automatycznie">
            <a:extLst>
              <a:ext uri="{FF2B5EF4-FFF2-40B4-BE49-F238E27FC236}">
                <a16:creationId xmlns:a16="http://schemas.microsoft.com/office/drawing/2014/main" id="{DC7531FE-30CF-AD91-E42C-C093300C9B7E}"/>
              </a:ext>
            </a:extLst>
          </p:cNvPr>
          <p:cNvPicPr>
            <a:picLocks noChangeAspect="1"/>
          </p:cNvPicPr>
          <p:nvPr/>
        </p:nvPicPr>
        <p:blipFill>
          <a:blip r:embed="rId3"/>
          <a:stretch>
            <a:fillRect/>
          </a:stretch>
        </p:blipFill>
        <p:spPr>
          <a:xfrm>
            <a:off x="8071063" y="3540969"/>
            <a:ext cx="2950782" cy="2221501"/>
          </a:xfrm>
          <a:prstGeom prst="rect">
            <a:avLst/>
          </a:prstGeom>
          <a:ln>
            <a:noFill/>
          </a:ln>
          <a:effectLst>
            <a:outerShdw blurRad="292100" dist="139700" dir="2700000" algn="tl" rotWithShape="0">
              <a:srgbClr val="333333">
                <a:alpha val="65000"/>
              </a:srgbClr>
            </a:outerShdw>
          </a:effectLst>
        </p:spPr>
      </p:pic>
      <p:pic>
        <p:nvPicPr>
          <p:cNvPr id="16" name="Symbol zastępczy zawartości 15" descr="Obraz zawierający czarne i białe, cień&#10;&#10;Opis wygenerowany automatycznie">
            <a:extLst>
              <a:ext uri="{FF2B5EF4-FFF2-40B4-BE49-F238E27FC236}">
                <a16:creationId xmlns:a16="http://schemas.microsoft.com/office/drawing/2014/main" id="{545C82F1-783F-B52B-4F16-8F2B9C465209}"/>
              </a:ext>
            </a:extLst>
          </p:cNvPr>
          <p:cNvPicPr>
            <a:picLocks noGrp="1" noChangeAspect="1"/>
          </p:cNvPicPr>
          <p:nvPr>
            <p:ph idx="1"/>
          </p:nvPr>
        </p:nvPicPr>
        <p:blipFill>
          <a:blip r:embed="rId4"/>
          <a:stretch>
            <a:fillRect/>
          </a:stretch>
        </p:blipFill>
        <p:spPr>
          <a:xfrm rot="2537703">
            <a:off x="8324584" y="462216"/>
            <a:ext cx="2645601" cy="35784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67481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CA727D-15B8-714C-9D91-5BAA016E3826}"/>
              </a:ext>
            </a:extLst>
          </p:cNvPr>
          <p:cNvSpPr>
            <a:spLocks noGrp="1"/>
          </p:cNvSpPr>
          <p:nvPr>
            <p:ph type="title"/>
          </p:nvPr>
        </p:nvSpPr>
        <p:spPr>
          <a:xfrm>
            <a:off x="898946" y="2967132"/>
            <a:ext cx="10394108" cy="923736"/>
          </a:xfrm>
        </p:spPr>
        <p:txBody>
          <a:bodyPr>
            <a:normAutofit fontScale="90000"/>
          </a:bodyPr>
          <a:lstStyle/>
          <a:p>
            <a:pPr>
              <a:lnSpc>
                <a:spcPct val="70000"/>
              </a:lnSpc>
            </a:pPr>
            <a:br>
              <a:rPr lang="en-US" sz="4400">
                <a:latin typeface="Source Sans Pro"/>
                <a:ea typeface="Source Sans Pro"/>
              </a:rPr>
            </a:br>
            <a:r>
              <a:rPr lang="en-US" sz="4400">
                <a:solidFill>
                  <a:schemeClr val="tx2"/>
                </a:solidFill>
                <a:latin typeface="Source Sans Pro"/>
                <a:ea typeface="Source Sans Pro"/>
              </a:rPr>
              <a:t>SERVICES </a:t>
            </a:r>
            <a:endParaRPr lang="en-US" sz="4400">
              <a:solidFill>
                <a:schemeClr val="tx2"/>
              </a:solidFill>
            </a:endParaRPr>
          </a:p>
        </p:txBody>
      </p:sp>
      <p:sp>
        <p:nvSpPr>
          <p:cNvPr id="2" name="pole tekstowe 1">
            <a:extLst>
              <a:ext uri="{FF2B5EF4-FFF2-40B4-BE49-F238E27FC236}">
                <a16:creationId xmlns:a16="http://schemas.microsoft.com/office/drawing/2014/main" id="{27BA6C4B-0CC2-8E0D-6856-A8C8CA451DA6}"/>
              </a:ext>
            </a:extLst>
          </p:cNvPr>
          <p:cNvSpPr txBox="1"/>
          <p:nvPr/>
        </p:nvSpPr>
        <p:spPr>
          <a:xfrm>
            <a:off x="774700" y="1001467"/>
            <a:ext cx="2146742" cy="369332"/>
          </a:xfrm>
          <a:prstGeom prst="rect">
            <a:avLst/>
          </a:prstGeom>
          <a:noFill/>
        </p:spPr>
        <p:txBody>
          <a:bodyPr wrap="none" rtlCol="0">
            <a:spAutoFit/>
          </a:bodyPr>
          <a:lstStyle/>
          <a:p>
            <a:r>
              <a:rPr lang="pl-PL" b="1" dirty="0" err="1">
                <a:solidFill>
                  <a:srgbClr val="FF0000"/>
                </a:solidFill>
              </a:rPr>
              <a:t>Note</a:t>
            </a:r>
            <a:r>
              <a:rPr lang="pl-PL" b="1" dirty="0">
                <a:solidFill>
                  <a:srgbClr val="FF0000"/>
                </a:solidFill>
              </a:rPr>
              <a:t>: </a:t>
            </a:r>
            <a:r>
              <a:rPr lang="pl-PL" b="1" dirty="0" err="1">
                <a:solidFill>
                  <a:srgbClr val="FF0000"/>
                </a:solidFill>
              </a:rPr>
              <a:t>Section</a:t>
            </a:r>
            <a:r>
              <a:rPr lang="pl-PL" b="1" dirty="0">
                <a:solidFill>
                  <a:srgbClr val="FF0000"/>
                </a:solidFill>
              </a:rPr>
              <a:t> </a:t>
            </a:r>
            <a:r>
              <a:rPr lang="pl-PL" b="1" dirty="0" err="1">
                <a:solidFill>
                  <a:srgbClr val="FF0000"/>
                </a:solidFill>
              </a:rPr>
              <a:t>title</a:t>
            </a:r>
            <a:endParaRPr lang="pl-PL" b="1" dirty="0">
              <a:solidFill>
                <a:srgbClr val="FF0000"/>
              </a:solidFill>
            </a:endParaRPr>
          </a:p>
        </p:txBody>
      </p:sp>
    </p:spTree>
    <p:extLst>
      <p:ext uri="{BB962C8B-B14F-4D97-AF65-F5344CB8AC3E}">
        <p14:creationId xmlns:p14="http://schemas.microsoft.com/office/powerpoint/2010/main" val="2487708415"/>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496865" y="277868"/>
            <a:ext cx="5098774" cy="826845"/>
          </a:xfrm>
        </p:spPr>
        <p:txBody>
          <a:bodyPr>
            <a:normAutofit/>
          </a:bodyPr>
          <a:lstStyle/>
          <a:p>
            <a:r>
              <a:rPr lang="en-US">
                <a:solidFill>
                  <a:srgbClr val="36559D"/>
                </a:solidFill>
                <a:latin typeface="Source Sans Pro"/>
                <a:ea typeface="Source Sans Pro"/>
              </a:rPr>
              <a:t>WIRE EDM CUTTING</a:t>
            </a:r>
            <a:endParaRPr lang="en-US">
              <a:solidFill>
                <a:srgbClr val="36559D"/>
              </a:solidFill>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496865" y="2529816"/>
            <a:ext cx="3333503" cy="2676751"/>
          </a:xfrm>
        </p:spPr>
        <p:txBody>
          <a:bodyPr vert="horz" lIns="91440" tIns="45720" rIns="91440" bIns="45720" rtlCol="0" anchor="t">
            <a:noAutofit/>
          </a:bodyPr>
          <a:lstStyle/>
          <a:p>
            <a:r>
              <a:rPr lang="en-US" b="1" err="1">
                <a:latin typeface="Roboto"/>
                <a:ea typeface="Roboto"/>
                <a:cs typeface="Roboto"/>
              </a:rPr>
              <a:t>Adventages</a:t>
            </a:r>
            <a:r>
              <a:rPr lang="en-US" b="1">
                <a:latin typeface="Roboto"/>
                <a:ea typeface="Roboto"/>
                <a:cs typeface="Roboto"/>
              </a:rPr>
              <a:t>:</a:t>
            </a:r>
            <a:endParaRPr lang="pl-PL"/>
          </a:p>
          <a:p>
            <a:pPr marL="342900" indent="-342900">
              <a:buSzPct val="150000"/>
              <a:buBlip>
                <a:blip r:embed="rId2"/>
              </a:buBlip>
            </a:pPr>
            <a:r>
              <a:rPr lang="en-US">
                <a:latin typeface="Roboto"/>
                <a:ea typeface="Roboto"/>
                <a:cs typeface="Roboto"/>
              </a:rPr>
              <a:t>Cost reduction over waterjet + machining</a:t>
            </a:r>
          </a:p>
          <a:p>
            <a:pPr marL="342900" indent="-342900">
              <a:buSzPct val="150000"/>
              <a:buBlip>
                <a:blip r:embed="rId2"/>
              </a:buBlip>
            </a:pPr>
            <a:r>
              <a:rPr lang="en-US">
                <a:latin typeface="Roboto"/>
                <a:ea typeface="Roboto"/>
                <a:cs typeface="Roboto"/>
              </a:rPr>
              <a:t>Thick cuts up to 700 mm of height</a:t>
            </a:r>
          </a:p>
          <a:p>
            <a:pPr marL="342900" indent="-342900">
              <a:buSzPct val="150000"/>
              <a:buBlip>
                <a:blip r:embed="rId2"/>
              </a:buBlip>
            </a:pPr>
            <a:r>
              <a:rPr lang="en-US">
                <a:latin typeface="Roboto"/>
                <a:ea typeface="Roboto"/>
                <a:cs typeface="Roboto"/>
              </a:rPr>
              <a:t>No heat impact on part comparing to laser cutting</a:t>
            </a:r>
          </a:p>
          <a:p>
            <a:pPr marL="342900" indent="-342900">
              <a:buSzPct val="150000"/>
              <a:buBlip>
                <a:blip r:embed="rId2"/>
              </a:buBlip>
            </a:pPr>
            <a:r>
              <a:rPr lang="en-US">
                <a:latin typeface="Roboto"/>
                <a:ea typeface="Roboto"/>
                <a:cs typeface="Roboto"/>
              </a:rPr>
              <a:t>Tight tolerances</a:t>
            </a:r>
          </a:p>
          <a:p>
            <a:pPr marL="342900" indent="-342900">
              <a:buSzPct val="150000"/>
              <a:buBlip>
                <a:blip r:embed="rId2"/>
              </a:buBlip>
            </a:pPr>
            <a:r>
              <a:rPr lang="en-US">
                <a:latin typeface="Roboto"/>
                <a:ea typeface="Roboto"/>
                <a:cs typeface="Roboto"/>
              </a:rPr>
              <a:t>Nine (9) WEDM on site gives ultimate cutting speed</a:t>
            </a:r>
          </a:p>
        </p:txBody>
      </p:sp>
      <p:sp>
        <p:nvSpPr>
          <p:cNvPr id="14" name="Rectangle 13">
            <a:extLst>
              <a:ext uri="{FF2B5EF4-FFF2-40B4-BE49-F238E27FC236}">
                <a16:creationId xmlns:a16="http://schemas.microsoft.com/office/drawing/2014/main" id="{4AD4F14F-6115-4C4E-956A-D04FCE6C91B8}"/>
              </a:ext>
            </a:extLst>
          </p:cNvPr>
          <p:cNvSpPr/>
          <p:nvPr/>
        </p:nvSpPr>
        <p:spPr>
          <a:xfrm>
            <a:off x="496865" y="1431422"/>
            <a:ext cx="7154747" cy="523220"/>
          </a:xfrm>
          <a:prstGeom prst="rect">
            <a:avLst/>
          </a:prstGeom>
        </p:spPr>
        <p:txBody>
          <a:bodyPr wrap="square" lIns="91440" tIns="45720" rIns="91440" bIns="45720" anchor="t">
            <a:spAutoFit/>
          </a:bodyPr>
          <a:lstStyle/>
          <a:p>
            <a:r>
              <a:rPr lang="en-US" sz="1400" b="1">
                <a:solidFill>
                  <a:srgbClr val="8B8B8C"/>
                </a:solidFill>
                <a:latin typeface="Roboto"/>
                <a:ea typeface="Roboto"/>
                <a:cs typeface="Roboto"/>
              </a:rPr>
              <a:t>Our experience in WEDM cutting give us possibility to find innovative approach to manufacturing metal parts, giving cost reduction and meeting all requirements.</a:t>
            </a:r>
          </a:p>
        </p:txBody>
      </p:sp>
      <p:sp>
        <p:nvSpPr>
          <p:cNvPr id="18" name="Content Placeholder 2">
            <a:extLst>
              <a:ext uri="{FF2B5EF4-FFF2-40B4-BE49-F238E27FC236}">
                <a16:creationId xmlns:a16="http://schemas.microsoft.com/office/drawing/2014/main" id="{0643814B-E3C9-1C45-8832-18B73A79FE11}"/>
              </a:ext>
            </a:extLst>
          </p:cNvPr>
          <p:cNvSpPr txBox="1">
            <a:spLocks/>
          </p:cNvSpPr>
          <p:nvPr/>
        </p:nvSpPr>
        <p:spPr>
          <a:xfrm>
            <a:off x="4381187" y="2529816"/>
            <a:ext cx="3147373" cy="2853794"/>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rgbClr val="000000"/>
                </a:solidFill>
                <a:latin typeface="Roboto"/>
                <a:ea typeface="Roboto"/>
                <a:cs typeface="Roboto"/>
              </a:rPr>
              <a:t>Suitable for:</a:t>
            </a:r>
            <a:endParaRPr lang="en-US">
              <a:solidFill>
                <a:srgbClr val="000000"/>
              </a:solidFill>
              <a:latin typeface="Roboto"/>
              <a:ea typeface="Roboto"/>
              <a:cs typeface="Roboto"/>
            </a:endParaRPr>
          </a:p>
          <a:p>
            <a:pPr marL="342900" indent="-342900">
              <a:buClr>
                <a:srgbClr val="36559D"/>
              </a:buClr>
              <a:buSzPct val="100000"/>
              <a:buBlip>
                <a:blip r:embed="rId2"/>
              </a:buBlip>
            </a:pPr>
            <a:r>
              <a:rPr lang="en-US">
                <a:latin typeface="Roboto"/>
                <a:ea typeface="Roboto"/>
                <a:cs typeface="Roboto"/>
              </a:rPr>
              <a:t>Replacing waterjet + machining</a:t>
            </a:r>
          </a:p>
          <a:p>
            <a:pPr marL="342900" indent="-342900">
              <a:spcBef>
                <a:spcPts val="0"/>
              </a:spcBef>
              <a:buClr>
                <a:srgbClr val="36559D"/>
              </a:buClr>
              <a:buSzPct val="100000"/>
              <a:buBlip>
                <a:blip r:embed="rId2"/>
              </a:buBlip>
            </a:pPr>
            <a:r>
              <a:rPr lang="en-US">
                <a:latin typeface="Roboto"/>
                <a:ea typeface="Roboto"/>
                <a:cs typeface="Roboto"/>
              </a:rPr>
              <a:t>Cutting hard-to-machine materials such as superalloys, titanium, hardened steel</a:t>
            </a:r>
          </a:p>
          <a:p>
            <a:pPr marL="342900" indent="-342900">
              <a:spcBef>
                <a:spcPts val="0"/>
              </a:spcBef>
              <a:buClr>
                <a:srgbClr val="36559D"/>
              </a:buClr>
              <a:buSzPct val="100000"/>
              <a:buBlip>
                <a:blip r:embed="rId2"/>
              </a:buBlip>
            </a:pPr>
            <a:r>
              <a:rPr lang="en-US">
                <a:latin typeface="Roboto"/>
                <a:ea typeface="Roboto"/>
                <a:cs typeface="Roboto"/>
              </a:rPr>
              <a:t>Tight tolerance flat parts made of all metal alloys</a:t>
            </a:r>
            <a:endParaRPr lang="en-US"/>
          </a:p>
          <a:p>
            <a:pPr marL="342900" indent="-342900">
              <a:spcBef>
                <a:spcPts val="0"/>
              </a:spcBef>
              <a:buClr>
                <a:srgbClr val="36559D"/>
              </a:buClr>
              <a:buSzPct val="100000"/>
              <a:buBlip>
                <a:blip r:embed="rId2"/>
              </a:buBlip>
            </a:pPr>
            <a:r>
              <a:rPr lang="en-US">
                <a:latin typeface="Roboto"/>
                <a:ea typeface="Roboto"/>
                <a:cs typeface="Roboto"/>
              </a:rPr>
              <a:t>Cutting </a:t>
            </a:r>
          </a:p>
        </p:txBody>
      </p:sp>
      <p:grpSp>
        <p:nvGrpSpPr>
          <p:cNvPr id="45" name="Group 44">
            <a:extLst>
              <a:ext uri="{FF2B5EF4-FFF2-40B4-BE49-F238E27FC236}">
                <a16:creationId xmlns:a16="http://schemas.microsoft.com/office/drawing/2014/main" id="{C9626881-BC8E-2544-8BAA-560532B1401A}"/>
              </a:ext>
            </a:extLst>
          </p:cNvPr>
          <p:cNvGrpSpPr/>
          <p:nvPr/>
        </p:nvGrpSpPr>
        <p:grpSpPr>
          <a:xfrm>
            <a:off x="0" y="6585173"/>
            <a:ext cx="12192000" cy="313502"/>
            <a:chOff x="0" y="6585173"/>
            <a:chExt cx="12192000" cy="313502"/>
          </a:xfrm>
        </p:grpSpPr>
        <p:sp>
          <p:nvSpPr>
            <p:cNvPr id="46" name="Rectangle 45">
              <a:extLst>
                <a:ext uri="{FF2B5EF4-FFF2-40B4-BE49-F238E27FC236}">
                  <a16:creationId xmlns:a16="http://schemas.microsoft.com/office/drawing/2014/main" id="{57C0F5B5-B470-8E40-963F-45C534241ACA}"/>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47" name="TextBox 3">
              <a:extLst>
                <a:ext uri="{FF2B5EF4-FFF2-40B4-BE49-F238E27FC236}">
                  <a16:creationId xmlns:a16="http://schemas.microsoft.com/office/drawing/2014/main" id="{5E38B53E-7CD7-4B46-8683-104DEB4994A4}"/>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2" name="TextBox 3">
            <a:extLst>
              <a:ext uri="{FF2B5EF4-FFF2-40B4-BE49-F238E27FC236}">
                <a16:creationId xmlns:a16="http://schemas.microsoft.com/office/drawing/2014/main" id="{DDE8DDD5-3649-4CF9-87F8-EBC4B2809528}"/>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4" name="Rectangle 9">
            <a:extLst>
              <a:ext uri="{FF2B5EF4-FFF2-40B4-BE49-F238E27FC236}">
                <a16:creationId xmlns:a16="http://schemas.microsoft.com/office/drawing/2014/main" id="{5AA10C22-C5C3-0D8F-00EE-376CC74C659D}"/>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Obraz 9" descr="Obraz zawierający w pomieszczeniu, ściana, maszyna, komputer&#10;&#10;Opis wygenerowany automatycznie">
            <a:extLst>
              <a:ext uri="{FF2B5EF4-FFF2-40B4-BE49-F238E27FC236}">
                <a16:creationId xmlns:a16="http://schemas.microsoft.com/office/drawing/2014/main" id="{C40417D3-4A64-FDB8-6180-B1478E31AAD3}"/>
              </a:ext>
            </a:extLst>
          </p:cNvPr>
          <p:cNvPicPr>
            <a:picLocks noChangeAspect="1"/>
          </p:cNvPicPr>
          <p:nvPr/>
        </p:nvPicPr>
        <p:blipFill rotWithShape="1">
          <a:blip r:embed="rId3"/>
          <a:srcRect l="50969"/>
          <a:stretch/>
        </p:blipFill>
        <p:spPr>
          <a:xfrm>
            <a:off x="7762240" y="541928"/>
            <a:ext cx="4109921" cy="5777048"/>
          </a:xfrm>
          <a:prstGeom prst="rect">
            <a:avLst/>
          </a:prstGeom>
        </p:spPr>
      </p:pic>
    </p:spTree>
    <p:extLst>
      <p:ext uri="{BB962C8B-B14F-4D97-AF65-F5344CB8AC3E}">
        <p14:creationId xmlns:p14="http://schemas.microsoft.com/office/powerpoint/2010/main" val="1325688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1BF717D-11A3-AC4D-A31E-AC0094AFF3B0}"/>
              </a:ext>
            </a:extLst>
          </p:cNvPr>
          <p:cNvGrpSpPr/>
          <p:nvPr/>
        </p:nvGrpSpPr>
        <p:grpSpPr>
          <a:xfrm>
            <a:off x="4887188" y="1429990"/>
            <a:ext cx="7111171" cy="4525955"/>
            <a:chOff x="4548136" y="1279910"/>
            <a:chExt cx="7366016" cy="4688153"/>
          </a:xfrm>
        </p:grpSpPr>
        <p:pic>
          <p:nvPicPr>
            <p:cNvPr id="11" name="Obraz 4" descr="Obraz zawierający zewnętrzne, park, biały, dzwonki&#10;&#10;Opis wygenerowany automatycznie">
              <a:extLst>
                <a:ext uri="{FF2B5EF4-FFF2-40B4-BE49-F238E27FC236}">
                  <a16:creationId xmlns:a16="http://schemas.microsoft.com/office/drawing/2014/main" id="{C6CE938E-1689-1C40-A761-2D6A69139EB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793633" y="1279910"/>
              <a:ext cx="4120519" cy="4688153"/>
            </a:xfrm>
            <a:prstGeom prst="rect">
              <a:avLst/>
            </a:prstGeom>
          </p:spPr>
        </p:pic>
        <p:pic>
          <p:nvPicPr>
            <p:cNvPr id="12" name="Obraz 3">
              <a:extLst>
                <a:ext uri="{FF2B5EF4-FFF2-40B4-BE49-F238E27FC236}">
                  <a16:creationId xmlns:a16="http://schemas.microsoft.com/office/drawing/2014/main" id="{725B7A00-14E2-9641-85D1-C0F89522A8A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48136" y="1568277"/>
              <a:ext cx="3591064" cy="4018461"/>
            </a:xfrm>
            <a:prstGeom prst="rect">
              <a:avLst/>
            </a:prstGeom>
          </p:spPr>
        </p:pic>
      </p:grpSp>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465362" y="330077"/>
            <a:ext cx="5098774" cy="920768"/>
          </a:xfrm>
        </p:spPr>
        <p:txBody>
          <a:bodyPr>
            <a:normAutofit/>
          </a:bodyPr>
          <a:lstStyle/>
          <a:p>
            <a:r>
              <a:rPr lang="en-US" dirty="0">
                <a:solidFill>
                  <a:srgbClr val="36559D"/>
                </a:solidFill>
              </a:rPr>
              <a:t>COATING EVALUATION LABORATORY ACCESSORIES</a:t>
            </a: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69402" y="1429990"/>
            <a:ext cx="3605981" cy="2966624"/>
          </a:xfrm>
        </p:spPr>
        <p:txBody>
          <a:bodyPr>
            <a:noAutofit/>
          </a:bodyPr>
          <a:lstStyle/>
          <a:p>
            <a:r>
              <a:rPr lang="en-US" b="1" dirty="0"/>
              <a:t>Manufacturing of custom laboratory accessories including: </a:t>
            </a:r>
            <a:endParaRPr lang="pl-PL" b="1" dirty="0"/>
          </a:p>
          <a:p>
            <a:pPr marL="285750" indent="-285750">
              <a:buSzPct val="150000"/>
              <a:buBlip>
                <a:blip r:embed="rId4"/>
              </a:buBlip>
            </a:pPr>
            <a:r>
              <a:rPr lang="en-US" sz="1400" dirty="0">
                <a:latin typeface="Calibri" panose="020F0502020204030204" pitchFamily="34" charset="0"/>
                <a:ea typeface="Calibri" panose="020F0502020204030204" pitchFamily="34" charset="0"/>
                <a:cs typeface="Calibri" panose="020F0502020204030204" pitchFamily="34" charset="0"/>
              </a:rPr>
              <a:t>Gravity or pressure type V-grooved curing fixture for Tensile Bond Strength test of coating</a:t>
            </a:r>
            <a:r>
              <a:rPr lang="pl-PL" sz="1400" dirty="0">
                <a:latin typeface="Calibri" panose="020F0502020204030204" pitchFamily="34" charset="0"/>
                <a:ea typeface="Calibri" panose="020F0502020204030204" pitchFamily="34" charset="0"/>
                <a:cs typeface="Calibri" panose="020F0502020204030204" pitchFamily="34" charset="0"/>
              </a:rPr>
              <a:t>, </a:t>
            </a:r>
          </a:p>
          <a:p>
            <a:pPr marL="285750" indent="-285750">
              <a:buSzPct val="150000"/>
              <a:buBlip>
                <a:blip r:embed="rId4"/>
              </a:buBlip>
            </a:pPr>
            <a:r>
              <a:rPr lang="en-US" sz="1400" dirty="0">
                <a:latin typeface="Calibri" panose="020F0502020204030204" pitchFamily="34" charset="0"/>
                <a:ea typeface="Calibri" panose="020F0502020204030204" pitchFamily="34" charset="0"/>
                <a:cs typeface="Calibri" panose="020F0502020204030204" pitchFamily="34" charset="0"/>
              </a:rPr>
              <a:t>Loading fixture</a:t>
            </a:r>
            <a:r>
              <a:rPr lang="pl-PL" sz="1400" dirty="0">
                <a:latin typeface="Calibri" panose="020F0502020204030204" pitchFamily="34" charset="0"/>
                <a:ea typeface="Calibri" panose="020F0502020204030204" pitchFamily="34" charset="0"/>
                <a:cs typeface="Calibri" panose="020F0502020204030204" pitchFamily="34" charset="0"/>
              </a:rPr>
              <a:t>s, </a:t>
            </a:r>
          </a:p>
          <a:p>
            <a:pPr marL="285750" indent="-285750">
              <a:buSzPct val="150000"/>
              <a:buBlip>
                <a:blip r:embed="rId4"/>
              </a:buBlip>
            </a:pPr>
            <a:r>
              <a:rPr lang="pl-PL" dirty="0">
                <a:latin typeface="Calibri" panose="020F0502020204030204" pitchFamily="34" charset="0"/>
                <a:ea typeface="Calibri" panose="020F0502020204030204" pitchFamily="34" charset="0"/>
                <a:cs typeface="Calibri" panose="020F0502020204030204" pitchFamily="34" charset="0"/>
              </a:rPr>
              <a:t>C</a:t>
            </a:r>
            <a:r>
              <a:rPr lang="en-US" sz="1400" dirty="0" err="1">
                <a:latin typeface="Calibri" panose="020F0502020204030204" pitchFamily="34" charset="0"/>
                <a:ea typeface="Calibri" panose="020F0502020204030204" pitchFamily="34" charset="0"/>
                <a:cs typeface="Calibri" panose="020F0502020204030204" pitchFamily="34" charset="0"/>
              </a:rPr>
              <a:t>oncentricity</a:t>
            </a:r>
            <a:r>
              <a:rPr lang="en-US" sz="1400" dirty="0">
                <a:latin typeface="Calibri" panose="020F0502020204030204" pitchFamily="34" charset="0"/>
                <a:ea typeface="Calibri" panose="020F0502020204030204" pitchFamily="34" charset="0"/>
                <a:cs typeface="Calibri" panose="020F0502020204030204" pitchFamily="34" charset="0"/>
              </a:rPr>
              <a:t> gauge with dial indicator</a:t>
            </a:r>
            <a:r>
              <a:rPr lang="pl-PL" dirty="0">
                <a:latin typeface="Calibri" panose="020F0502020204030204" pitchFamily="34" charset="0"/>
                <a:ea typeface="Calibri" panose="020F0502020204030204" pitchFamily="34" charset="0"/>
                <a:cs typeface="Calibri" panose="020F0502020204030204" pitchFamily="34" charset="0"/>
              </a:rPr>
              <a:t>,</a:t>
            </a:r>
            <a:endParaRPr lang="pl-PL" sz="1400" dirty="0">
              <a:latin typeface="Calibri" panose="020F0502020204030204" pitchFamily="34" charset="0"/>
              <a:ea typeface="Calibri" panose="020F0502020204030204" pitchFamily="34" charset="0"/>
              <a:cs typeface="Calibri" panose="020F0502020204030204" pitchFamily="34" charset="0"/>
            </a:endParaRPr>
          </a:p>
          <a:p>
            <a:pPr marL="285750" indent="-285750">
              <a:buSzPct val="150000"/>
              <a:buBlip>
                <a:blip r:embed="rId4"/>
              </a:buBlip>
            </a:pPr>
            <a:r>
              <a:rPr lang="pl-PL" sz="1400" dirty="0">
                <a:latin typeface="Calibri" panose="020F0502020204030204" pitchFamily="34" charset="0"/>
                <a:ea typeface="Calibri" panose="020F0502020204030204" pitchFamily="34" charset="0"/>
                <a:cs typeface="Calibri" panose="020F0502020204030204" pitchFamily="34" charset="0"/>
              </a:rPr>
              <a:t>a</a:t>
            </a:r>
            <a:r>
              <a:rPr lang="en-US" sz="1400" dirty="0" err="1">
                <a:latin typeface="Calibri" panose="020F0502020204030204" pitchFamily="34" charset="0"/>
                <a:ea typeface="Calibri" panose="020F0502020204030204" pitchFamily="34" charset="0"/>
                <a:cs typeface="Calibri" panose="020F0502020204030204" pitchFamily="34" charset="0"/>
              </a:rPr>
              <a:t>nd</a:t>
            </a:r>
            <a:r>
              <a:rPr lang="en-US" sz="1400" dirty="0">
                <a:latin typeface="Calibri" panose="020F0502020204030204" pitchFamily="34" charset="0"/>
                <a:ea typeface="Calibri" panose="020F0502020204030204" pitchFamily="34" charset="0"/>
                <a:cs typeface="Calibri" panose="020F0502020204030204" pitchFamily="34" charset="0"/>
              </a:rPr>
              <a:t> more...</a:t>
            </a:r>
            <a:endParaRPr lang="pl-PL" sz="1400" dirty="0">
              <a:latin typeface="Calibri" panose="020F0502020204030204" pitchFamily="34" charset="0"/>
              <a:ea typeface="Calibri" panose="020F0502020204030204" pitchFamily="34" charset="0"/>
              <a:cs typeface="Calibri" panose="020F0502020204030204" pitchFamily="34" charset="0"/>
            </a:endParaRPr>
          </a:p>
          <a:p>
            <a:pPr marL="285750" indent="-285750">
              <a:buSzPct val="150000"/>
              <a:buBlip>
                <a:blip r:embed="rId4"/>
              </a:buBlip>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285750" indent="-285750">
              <a:buSzPct val="150000"/>
              <a:buBlip>
                <a:blip r:embed="rId4"/>
              </a:buBlip>
            </a:pPr>
            <a:endParaRPr lang="en-US" dirty="0"/>
          </a:p>
        </p:txBody>
      </p:sp>
      <p:sp>
        <p:nvSpPr>
          <p:cNvPr id="13" name="pole tekstowe 5">
            <a:extLst>
              <a:ext uri="{FF2B5EF4-FFF2-40B4-BE49-F238E27FC236}">
                <a16:creationId xmlns:a16="http://schemas.microsoft.com/office/drawing/2014/main" id="{B5BA29DB-41E0-1642-AED1-37880D1A9D6D}"/>
              </a:ext>
            </a:extLst>
          </p:cNvPr>
          <p:cNvSpPr txBox="1"/>
          <p:nvPr/>
        </p:nvSpPr>
        <p:spPr>
          <a:xfrm>
            <a:off x="5645839" y="5970442"/>
            <a:ext cx="1374094" cy="338554"/>
          </a:xfrm>
          <a:prstGeom prst="rect">
            <a:avLst/>
          </a:prstGeom>
          <a:noFill/>
        </p:spPr>
        <p:txBody>
          <a:bodyPr wrap="none" rtlCol="0">
            <a:spAutoFit/>
          </a:bodyPr>
          <a:lstStyle/>
          <a:p>
            <a:r>
              <a:rPr lang="en-US" sz="1600">
                <a:solidFill>
                  <a:srgbClr val="8B8B8C"/>
                </a:solidFill>
                <a:latin typeface="Roboto" panose="02000000000000000000" pitchFamily="2" charset="0"/>
                <a:ea typeface="Roboto" panose="02000000000000000000" pitchFamily="2" charset="0"/>
              </a:rPr>
              <a:t>Design stage</a:t>
            </a:r>
          </a:p>
        </p:txBody>
      </p:sp>
      <p:sp>
        <p:nvSpPr>
          <p:cNvPr id="15" name="pole tekstowe 9">
            <a:extLst>
              <a:ext uri="{FF2B5EF4-FFF2-40B4-BE49-F238E27FC236}">
                <a16:creationId xmlns:a16="http://schemas.microsoft.com/office/drawing/2014/main" id="{97389241-46D2-0546-9D77-1C5B4460F6A7}"/>
              </a:ext>
            </a:extLst>
          </p:cNvPr>
          <p:cNvSpPr txBox="1"/>
          <p:nvPr/>
        </p:nvSpPr>
        <p:spPr>
          <a:xfrm>
            <a:off x="9065816" y="5956734"/>
            <a:ext cx="1883849" cy="338554"/>
          </a:xfrm>
          <a:prstGeom prst="rect">
            <a:avLst/>
          </a:prstGeom>
          <a:noFill/>
        </p:spPr>
        <p:txBody>
          <a:bodyPr wrap="none" rtlCol="0">
            <a:spAutoFit/>
          </a:bodyPr>
          <a:lstStyle/>
          <a:p>
            <a:r>
              <a:rPr lang="en-US" sz="1600">
                <a:solidFill>
                  <a:srgbClr val="8B8B8C"/>
                </a:solidFill>
                <a:latin typeface="Roboto" panose="02000000000000000000" pitchFamily="2" charset="0"/>
                <a:ea typeface="Roboto" panose="02000000000000000000" pitchFamily="2" charset="0"/>
              </a:rPr>
              <a:t>Manufactured part</a:t>
            </a:r>
          </a:p>
        </p:txBody>
      </p:sp>
      <p:pic>
        <p:nvPicPr>
          <p:cNvPr id="19" name="Graphic 18" descr="Arrow: Counter-clockwise curve with solid fill">
            <a:extLst>
              <a:ext uri="{FF2B5EF4-FFF2-40B4-BE49-F238E27FC236}">
                <a16:creationId xmlns:a16="http://schemas.microsoft.com/office/drawing/2014/main" id="{DB631374-4A9E-D544-A863-3EF96B3AB41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430412" flipV="1">
            <a:off x="7985574" y="2399932"/>
            <a:ext cx="914400" cy="914400"/>
          </a:xfrm>
          <a:prstGeom prst="rect">
            <a:avLst/>
          </a:prstGeom>
        </p:spPr>
      </p:pic>
      <p:sp>
        <p:nvSpPr>
          <p:cNvPr id="23" name="Rectangle 22">
            <a:extLst>
              <a:ext uri="{FF2B5EF4-FFF2-40B4-BE49-F238E27FC236}">
                <a16:creationId xmlns:a16="http://schemas.microsoft.com/office/drawing/2014/main" id="{1D69CE6D-AE33-934C-9117-00E968E615F2}"/>
              </a:ext>
            </a:extLst>
          </p:cNvPr>
          <p:cNvSpPr/>
          <p:nvPr/>
        </p:nvSpPr>
        <p:spPr>
          <a:xfrm>
            <a:off x="0" y="471624"/>
            <a:ext cx="264695" cy="637674"/>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D606BB6-D354-174E-BA5C-BFF2FF74778D}"/>
              </a:ext>
            </a:extLst>
          </p:cNvPr>
          <p:cNvGrpSpPr/>
          <p:nvPr/>
        </p:nvGrpSpPr>
        <p:grpSpPr>
          <a:xfrm>
            <a:off x="0" y="6585173"/>
            <a:ext cx="12192000" cy="313502"/>
            <a:chOff x="0" y="6585173"/>
            <a:chExt cx="12192000" cy="313502"/>
          </a:xfrm>
        </p:grpSpPr>
        <p:sp>
          <p:nvSpPr>
            <p:cNvPr id="25" name="Rectangle 24">
              <a:extLst>
                <a:ext uri="{FF2B5EF4-FFF2-40B4-BE49-F238E27FC236}">
                  <a16:creationId xmlns:a16="http://schemas.microsoft.com/office/drawing/2014/main" id="{B5122CB5-B5A5-AE4C-A419-930A2A8E1F81}"/>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26" name="TextBox 3">
              <a:extLst>
                <a:ext uri="{FF2B5EF4-FFF2-40B4-BE49-F238E27FC236}">
                  <a16:creationId xmlns:a16="http://schemas.microsoft.com/office/drawing/2014/main" id="{683DCF0B-5A40-1E41-A159-E75058D13AFE}"/>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6" name="TextBox 3">
            <a:extLst>
              <a:ext uri="{FF2B5EF4-FFF2-40B4-BE49-F238E27FC236}">
                <a16:creationId xmlns:a16="http://schemas.microsoft.com/office/drawing/2014/main" id="{D06123F0-3659-46DD-B78F-2A9DFC2685AC}"/>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4" name="Picture 2">
            <a:extLst>
              <a:ext uri="{FF2B5EF4-FFF2-40B4-BE49-F238E27FC236}">
                <a16:creationId xmlns:a16="http://schemas.microsoft.com/office/drawing/2014/main" id="{CE20FAAD-FFCB-BCF4-3202-08250AC701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8021" y="3803001"/>
            <a:ext cx="2740145" cy="2724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423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B9D0B-C8EC-B244-9CBB-3340A1A9510D}"/>
              </a:ext>
            </a:extLst>
          </p:cNvPr>
          <p:cNvSpPr>
            <a:spLocks noGrp="1"/>
          </p:cNvSpPr>
          <p:nvPr>
            <p:ph type="title"/>
          </p:nvPr>
        </p:nvSpPr>
        <p:spPr>
          <a:xfrm>
            <a:off x="5271655" y="1584325"/>
            <a:ext cx="5942103" cy="1325563"/>
          </a:xfrm>
        </p:spPr>
        <p:txBody>
          <a:bodyPr>
            <a:normAutofit fontScale="90000"/>
          </a:bodyPr>
          <a:lstStyle/>
          <a:p>
            <a:r>
              <a:rPr lang="en-US">
                <a:solidFill>
                  <a:srgbClr val="36559D"/>
                </a:solidFill>
                <a:latin typeface="Roboto"/>
                <a:ea typeface="Source Sans Pro"/>
                <a:cs typeface="Roboto"/>
              </a:rPr>
              <a:t>WORK ON TECHNOLOGICAL PROJECTS </a:t>
            </a:r>
            <a:r>
              <a:rPr lang="en-US">
                <a:solidFill>
                  <a:srgbClr val="8B8B8C"/>
                </a:solidFill>
                <a:latin typeface="Roboto"/>
                <a:ea typeface="Source Sans Pro"/>
                <a:cs typeface="Roboto"/>
              </a:rPr>
              <a:t>AIMED AT IMPROVING REPAIR / MANUFACTURING PROCESSES</a:t>
            </a:r>
          </a:p>
        </p:txBody>
      </p:sp>
      <p:sp>
        <p:nvSpPr>
          <p:cNvPr id="3" name="Podtytuł 2">
            <a:extLst>
              <a:ext uri="{FF2B5EF4-FFF2-40B4-BE49-F238E27FC236}">
                <a16:creationId xmlns:a16="http://schemas.microsoft.com/office/drawing/2014/main" id="{C6D730E9-EBD5-489D-9924-F0546D60BFF6}"/>
              </a:ext>
            </a:extLst>
          </p:cNvPr>
          <p:cNvSpPr>
            <a:spLocks noGrp="1"/>
          </p:cNvSpPr>
          <p:nvPr>
            <p:ph idx="1"/>
          </p:nvPr>
        </p:nvSpPr>
        <p:spPr>
          <a:xfrm>
            <a:off x="5410200" y="3200400"/>
            <a:ext cx="5943599" cy="2976562"/>
          </a:xfrm>
        </p:spPr>
        <p:txBody>
          <a:bodyPr>
            <a:noAutofit/>
          </a:bodyPr>
          <a:lstStyle/>
          <a:p>
            <a:r>
              <a:rPr lang="en-US" b="1"/>
              <a:t>Current project: </a:t>
            </a:r>
            <a:r>
              <a:rPr lang="en-US"/>
              <a:t>Repair of Rene 77 airfoils</a:t>
            </a:r>
          </a:p>
          <a:p>
            <a:r>
              <a:rPr lang="en-US"/>
              <a:t>One of our customers from aerospace industry is looking for the solution to repair airfoils at the production process. Our contribution is to support our customer in order</a:t>
            </a:r>
            <a:r>
              <a:rPr lang="pl-PL"/>
              <a:t> to</a:t>
            </a:r>
            <a:r>
              <a:rPr lang="en-US"/>
              <a:t> find a technological solution that would allow to reduce number of scrapped parts.</a:t>
            </a:r>
          </a:p>
          <a:p>
            <a:endParaRPr lang="en-US"/>
          </a:p>
          <a:p>
            <a:r>
              <a:rPr lang="en-US"/>
              <a:t> </a:t>
            </a:r>
          </a:p>
        </p:txBody>
      </p:sp>
      <p:grpSp>
        <p:nvGrpSpPr>
          <p:cNvPr id="9" name="Group 8">
            <a:extLst>
              <a:ext uri="{FF2B5EF4-FFF2-40B4-BE49-F238E27FC236}">
                <a16:creationId xmlns:a16="http://schemas.microsoft.com/office/drawing/2014/main" id="{45D83BFE-097B-4D4E-ACE5-EE4F406BCD9A}"/>
              </a:ext>
            </a:extLst>
          </p:cNvPr>
          <p:cNvGrpSpPr/>
          <p:nvPr/>
        </p:nvGrpSpPr>
        <p:grpSpPr>
          <a:xfrm>
            <a:off x="0" y="6585173"/>
            <a:ext cx="12192000" cy="313502"/>
            <a:chOff x="0" y="6585173"/>
            <a:chExt cx="12192000" cy="313502"/>
          </a:xfrm>
        </p:grpSpPr>
        <p:sp>
          <p:nvSpPr>
            <p:cNvPr id="10" name="Rectangle 9">
              <a:extLst>
                <a:ext uri="{FF2B5EF4-FFF2-40B4-BE49-F238E27FC236}">
                  <a16:creationId xmlns:a16="http://schemas.microsoft.com/office/drawing/2014/main" id="{A024C0A9-B776-944E-B956-BCA9AE0B3C27}"/>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1" name="TextBox 3">
              <a:extLst>
                <a:ext uri="{FF2B5EF4-FFF2-40B4-BE49-F238E27FC236}">
                  <a16:creationId xmlns:a16="http://schemas.microsoft.com/office/drawing/2014/main" id="{45D59CAD-E088-BC4F-AB29-21DE3FEE5A09}"/>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7" name="TextBox 3">
            <a:extLst>
              <a:ext uri="{FF2B5EF4-FFF2-40B4-BE49-F238E27FC236}">
                <a16:creationId xmlns:a16="http://schemas.microsoft.com/office/drawing/2014/main" id="{61948B59-2D9A-4B0A-AF6B-94988AA78485}"/>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Tree>
    <p:extLst>
      <p:ext uri="{BB962C8B-B14F-4D97-AF65-F5344CB8AC3E}">
        <p14:creationId xmlns:p14="http://schemas.microsoft.com/office/powerpoint/2010/main" val="39647943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B9D0B-C8EC-B244-9CBB-3340A1A9510D}"/>
              </a:ext>
            </a:extLst>
          </p:cNvPr>
          <p:cNvSpPr>
            <a:spLocks noGrp="1"/>
          </p:cNvSpPr>
          <p:nvPr>
            <p:ph type="title"/>
          </p:nvPr>
        </p:nvSpPr>
        <p:spPr>
          <a:xfrm>
            <a:off x="5271655" y="1584325"/>
            <a:ext cx="5661956" cy="1325563"/>
          </a:xfrm>
        </p:spPr>
        <p:txBody>
          <a:bodyPr>
            <a:normAutofit/>
          </a:bodyPr>
          <a:lstStyle/>
          <a:p>
            <a:r>
              <a:rPr lang="en-US">
                <a:solidFill>
                  <a:srgbClr val="36559D"/>
                </a:solidFill>
              </a:rPr>
              <a:t>THERMAL SPRAY / PLASMA SPRAY </a:t>
            </a:r>
            <a:r>
              <a:rPr lang="en-US">
                <a:solidFill>
                  <a:srgbClr val="8B8B8C"/>
                </a:solidFill>
              </a:rPr>
              <a:t>PROBLEM SOLVING SERVICES</a:t>
            </a:r>
          </a:p>
        </p:txBody>
      </p:sp>
      <p:sp>
        <p:nvSpPr>
          <p:cNvPr id="3" name="Podtytuł 2">
            <a:extLst>
              <a:ext uri="{FF2B5EF4-FFF2-40B4-BE49-F238E27FC236}">
                <a16:creationId xmlns:a16="http://schemas.microsoft.com/office/drawing/2014/main" id="{C6D730E9-EBD5-489D-9924-F0546D60BFF6}"/>
              </a:ext>
            </a:extLst>
          </p:cNvPr>
          <p:cNvSpPr>
            <a:spLocks noGrp="1"/>
          </p:cNvSpPr>
          <p:nvPr>
            <p:ph idx="1"/>
          </p:nvPr>
        </p:nvSpPr>
        <p:spPr>
          <a:xfrm>
            <a:off x="5410200" y="3200400"/>
            <a:ext cx="5943599" cy="2976562"/>
          </a:xfrm>
        </p:spPr>
        <p:txBody>
          <a:bodyPr>
            <a:noAutofit/>
          </a:bodyPr>
          <a:lstStyle/>
          <a:p>
            <a:pPr algn="just"/>
            <a:r>
              <a:rPr lang="en-US">
                <a:solidFill>
                  <a:srgbClr val="030303"/>
                </a:solidFill>
                <a:latin typeface="Roboto Regular"/>
              </a:rPr>
              <a:t>Our experience in thermal processes, mainly in Plasma Spraying allows for comprehensive optimization from the side of:</a:t>
            </a:r>
          </a:p>
          <a:p>
            <a:pPr marL="285750" indent="-285750">
              <a:buSzPct val="150000"/>
              <a:buBlip>
                <a:blip r:embed="rId2"/>
              </a:buBlip>
            </a:pPr>
            <a:r>
              <a:rPr lang="en-US">
                <a:solidFill>
                  <a:srgbClr val="030303"/>
                </a:solidFill>
                <a:latin typeface="Roboto Regular"/>
              </a:rPr>
              <a:t>design of technological equipment i.e., fixtures,</a:t>
            </a:r>
          </a:p>
          <a:p>
            <a:pPr marL="285750" indent="-285750">
              <a:buSzPct val="150000"/>
              <a:buBlip>
                <a:blip r:embed="rId2"/>
              </a:buBlip>
            </a:pPr>
            <a:r>
              <a:rPr lang="en-US">
                <a:solidFill>
                  <a:srgbClr val="030303"/>
                </a:solidFill>
                <a:latin typeface="Roboto Regular"/>
              </a:rPr>
              <a:t>masking, as an aid in the selection of the most favorable solutions to protect the part from overspray and sandblasting,</a:t>
            </a:r>
          </a:p>
          <a:p>
            <a:pPr marL="285750" indent="-285750">
              <a:buSzPct val="150000"/>
              <a:buBlip>
                <a:blip r:embed="rId2"/>
              </a:buBlip>
            </a:pPr>
            <a:r>
              <a:rPr lang="en-US">
                <a:solidFill>
                  <a:srgbClr val="030303"/>
                </a:solidFill>
                <a:latin typeface="Roboto Regular"/>
              </a:rPr>
              <a:t>coating quality assurance solutions, consultations for control and technical plans, conducting the first article inspection (FAI) and pre-audit for NADCAP accreditation.</a:t>
            </a:r>
          </a:p>
          <a:p>
            <a:endParaRPr lang="en-US"/>
          </a:p>
          <a:p>
            <a:r>
              <a:rPr lang="en-US"/>
              <a:t> </a:t>
            </a:r>
          </a:p>
        </p:txBody>
      </p:sp>
      <p:grpSp>
        <p:nvGrpSpPr>
          <p:cNvPr id="9" name="Group 8">
            <a:extLst>
              <a:ext uri="{FF2B5EF4-FFF2-40B4-BE49-F238E27FC236}">
                <a16:creationId xmlns:a16="http://schemas.microsoft.com/office/drawing/2014/main" id="{45D83BFE-097B-4D4E-ACE5-EE4F406BCD9A}"/>
              </a:ext>
            </a:extLst>
          </p:cNvPr>
          <p:cNvGrpSpPr/>
          <p:nvPr/>
        </p:nvGrpSpPr>
        <p:grpSpPr>
          <a:xfrm>
            <a:off x="0" y="6585173"/>
            <a:ext cx="12192000" cy="313502"/>
            <a:chOff x="0" y="6585173"/>
            <a:chExt cx="12192000" cy="313502"/>
          </a:xfrm>
        </p:grpSpPr>
        <p:sp>
          <p:nvSpPr>
            <p:cNvPr id="10" name="Rectangle 9">
              <a:extLst>
                <a:ext uri="{FF2B5EF4-FFF2-40B4-BE49-F238E27FC236}">
                  <a16:creationId xmlns:a16="http://schemas.microsoft.com/office/drawing/2014/main" id="{A024C0A9-B776-944E-B956-BCA9AE0B3C27}"/>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1" name="TextBox 3">
              <a:extLst>
                <a:ext uri="{FF2B5EF4-FFF2-40B4-BE49-F238E27FC236}">
                  <a16:creationId xmlns:a16="http://schemas.microsoft.com/office/drawing/2014/main" id="{45D59CAD-E088-BC4F-AB29-21DE3FEE5A09}"/>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7" name="TextBox 3">
            <a:extLst>
              <a:ext uri="{FF2B5EF4-FFF2-40B4-BE49-F238E27FC236}">
                <a16:creationId xmlns:a16="http://schemas.microsoft.com/office/drawing/2014/main" id="{E936BA0C-CA8D-4179-A5A6-A2255CEC8AFA}"/>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4" name="AutoShape 2">
            <a:extLst>
              <a:ext uri="{FF2B5EF4-FFF2-40B4-BE49-F238E27FC236}">
                <a16:creationId xmlns:a16="http://schemas.microsoft.com/office/drawing/2014/main" id="{D2BDB8F2-30B4-4AE9-B07B-5926A2356237}"/>
              </a:ext>
            </a:extLst>
          </p:cNvPr>
          <p:cNvSpPr>
            <a:spLocks noChangeAspect="1" noChangeArrowheads="1"/>
          </p:cNvSpPr>
          <p:nvPr/>
        </p:nvSpPr>
        <p:spPr bwMode="auto">
          <a:xfrm>
            <a:off x="6358538" y="134790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Graphic 13">
            <a:extLst>
              <a:ext uri="{FF2B5EF4-FFF2-40B4-BE49-F238E27FC236}">
                <a16:creationId xmlns:a16="http://schemas.microsoft.com/office/drawing/2014/main" id="{8743F37A-F1FC-4491-8D97-143FAC0CD2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51400" y="3146305"/>
            <a:ext cx="2620255" cy="2620255"/>
          </a:xfrm>
          <a:prstGeom prst="rect">
            <a:avLst/>
          </a:prstGeom>
        </p:spPr>
      </p:pic>
    </p:spTree>
    <p:extLst>
      <p:ext uri="{BB962C8B-B14F-4D97-AF65-F5344CB8AC3E}">
        <p14:creationId xmlns:p14="http://schemas.microsoft.com/office/powerpoint/2010/main" val="1613664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B9D0B-C8EC-B244-9CBB-3340A1A9510D}"/>
              </a:ext>
            </a:extLst>
          </p:cNvPr>
          <p:cNvSpPr>
            <a:spLocks noGrp="1"/>
          </p:cNvSpPr>
          <p:nvPr>
            <p:ph type="title"/>
          </p:nvPr>
        </p:nvSpPr>
        <p:spPr>
          <a:xfrm>
            <a:off x="5294939" y="886919"/>
            <a:ext cx="6561757" cy="1325563"/>
          </a:xfrm>
        </p:spPr>
        <p:txBody>
          <a:bodyPr>
            <a:normAutofit/>
          </a:bodyPr>
          <a:lstStyle/>
          <a:p>
            <a:r>
              <a:rPr lang="en-US">
                <a:solidFill>
                  <a:srgbClr val="36559D"/>
                </a:solidFill>
              </a:rPr>
              <a:t>SERVICES RELATED TO QUALITY MANAGEMENT</a:t>
            </a:r>
            <a:br>
              <a:rPr lang="pl-PL">
                <a:solidFill>
                  <a:srgbClr val="36559D"/>
                </a:solidFill>
              </a:rPr>
            </a:br>
            <a:endParaRPr lang="en-US">
              <a:solidFill>
                <a:srgbClr val="8B8B8C"/>
              </a:solidFill>
            </a:endParaRPr>
          </a:p>
        </p:txBody>
      </p:sp>
      <p:sp>
        <p:nvSpPr>
          <p:cNvPr id="3" name="Podtytuł 2">
            <a:extLst>
              <a:ext uri="{FF2B5EF4-FFF2-40B4-BE49-F238E27FC236}">
                <a16:creationId xmlns:a16="http://schemas.microsoft.com/office/drawing/2014/main" id="{C6D730E9-EBD5-489D-9924-F0546D60BFF6}"/>
              </a:ext>
            </a:extLst>
          </p:cNvPr>
          <p:cNvSpPr>
            <a:spLocks noGrp="1"/>
          </p:cNvSpPr>
          <p:nvPr>
            <p:ph idx="1"/>
          </p:nvPr>
        </p:nvSpPr>
        <p:spPr>
          <a:xfrm>
            <a:off x="5348727" y="2105143"/>
            <a:ext cx="6715205" cy="2976562"/>
          </a:xfrm>
        </p:spPr>
        <p:txBody>
          <a:bodyPr>
            <a:noAutofit/>
          </a:bodyPr>
          <a:lstStyle/>
          <a:p>
            <a:pPr algn="just"/>
            <a:r>
              <a:rPr lang="en-US">
                <a:solidFill>
                  <a:srgbClr val="030303"/>
                </a:solidFill>
                <a:latin typeface="Roboto Regular"/>
              </a:rPr>
              <a:t>Consulting, audits, preparation for certification, training for implementation and maintenance of:</a:t>
            </a:r>
          </a:p>
          <a:p>
            <a:pPr marL="285750" indent="-285750">
              <a:buSzPct val="150000"/>
              <a:buBlip>
                <a:blip r:embed="rId2"/>
              </a:buBlip>
            </a:pPr>
            <a:r>
              <a:rPr lang="pl-PL">
                <a:solidFill>
                  <a:srgbClr val="030303"/>
                </a:solidFill>
                <a:latin typeface="Roboto Regular"/>
              </a:rPr>
              <a:t>T</a:t>
            </a:r>
            <a:r>
              <a:rPr lang="en-US" err="1">
                <a:solidFill>
                  <a:srgbClr val="030303"/>
                </a:solidFill>
                <a:latin typeface="Roboto Regular"/>
              </a:rPr>
              <a:t>echnological</a:t>
            </a:r>
            <a:r>
              <a:rPr lang="en-US">
                <a:solidFill>
                  <a:srgbClr val="030303"/>
                </a:solidFill>
                <a:latin typeface="Roboto Regular"/>
              </a:rPr>
              <a:t> processes requiring NADCAP accreditation (including, but no limited to Coatings PRI AC7109 - thermal spray, Coating Evaluation Laboratory, Stripping of Coatings)</a:t>
            </a:r>
          </a:p>
          <a:p>
            <a:pPr marL="285750" indent="-285750">
              <a:buSzPct val="150000"/>
              <a:buBlip>
                <a:blip r:embed="rId2"/>
              </a:buBlip>
            </a:pPr>
            <a:r>
              <a:rPr lang="pl-PL">
                <a:solidFill>
                  <a:srgbClr val="030303"/>
                </a:solidFill>
                <a:latin typeface="Roboto Regular"/>
              </a:rPr>
              <a:t>F</a:t>
            </a:r>
            <a:r>
              <a:rPr lang="en-US" b="0" i="0" u="none" strike="noStrike" err="1">
                <a:solidFill>
                  <a:srgbClr val="030303"/>
                </a:solidFill>
                <a:effectLst/>
                <a:latin typeface="Roboto Regular"/>
              </a:rPr>
              <a:t>irst</a:t>
            </a:r>
            <a:r>
              <a:rPr lang="en-US" b="0" i="0" u="none" strike="noStrike">
                <a:solidFill>
                  <a:srgbClr val="030303"/>
                </a:solidFill>
                <a:effectLst/>
                <a:latin typeface="Roboto Regular"/>
              </a:rPr>
              <a:t> article inspection (FAI) according to AS9102</a:t>
            </a:r>
          </a:p>
          <a:p>
            <a:pPr marL="285750" indent="-285750">
              <a:buSzPct val="150000"/>
              <a:buBlip>
                <a:blip r:embed="rId2"/>
              </a:buBlip>
            </a:pPr>
            <a:r>
              <a:rPr lang="en-US">
                <a:solidFill>
                  <a:srgbClr val="030303"/>
                </a:solidFill>
                <a:latin typeface="Roboto Regular"/>
              </a:rPr>
              <a:t>Quality Management System compliant with ISO9001 / AS9100 and PRI AC7004 (NADCAP Aerospace Quality System)</a:t>
            </a:r>
          </a:p>
          <a:p>
            <a:pPr marL="285750" indent="-285750">
              <a:buSzPct val="150000"/>
              <a:buBlip>
                <a:blip r:embed="rId2"/>
              </a:buBlip>
            </a:pPr>
            <a:r>
              <a:rPr lang="pl-PL">
                <a:solidFill>
                  <a:srgbClr val="030303"/>
                </a:solidFill>
                <a:latin typeface="Roboto Regular"/>
              </a:rPr>
              <a:t>C</a:t>
            </a:r>
            <a:r>
              <a:rPr lang="en-US" err="1">
                <a:solidFill>
                  <a:srgbClr val="030303"/>
                </a:solidFill>
                <a:latin typeface="Roboto Regular"/>
              </a:rPr>
              <a:t>ontrol</a:t>
            </a:r>
            <a:r>
              <a:rPr lang="en-US">
                <a:solidFill>
                  <a:srgbClr val="030303"/>
                </a:solidFill>
                <a:latin typeface="Roboto Regular"/>
              </a:rPr>
              <a:t> and technical plans for special processes</a:t>
            </a:r>
          </a:p>
          <a:p>
            <a:pPr>
              <a:buSzPct val="150000"/>
            </a:pPr>
            <a:endParaRPr lang="en-US">
              <a:solidFill>
                <a:srgbClr val="030303"/>
              </a:solidFill>
              <a:latin typeface="Roboto Regular"/>
            </a:endParaRPr>
          </a:p>
          <a:p>
            <a:endParaRPr lang="en-US"/>
          </a:p>
          <a:p>
            <a:r>
              <a:rPr lang="en-US"/>
              <a:t> </a:t>
            </a:r>
          </a:p>
        </p:txBody>
      </p:sp>
      <p:grpSp>
        <p:nvGrpSpPr>
          <p:cNvPr id="9" name="Group 8">
            <a:extLst>
              <a:ext uri="{FF2B5EF4-FFF2-40B4-BE49-F238E27FC236}">
                <a16:creationId xmlns:a16="http://schemas.microsoft.com/office/drawing/2014/main" id="{45D83BFE-097B-4D4E-ACE5-EE4F406BCD9A}"/>
              </a:ext>
            </a:extLst>
          </p:cNvPr>
          <p:cNvGrpSpPr/>
          <p:nvPr/>
        </p:nvGrpSpPr>
        <p:grpSpPr>
          <a:xfrm>
            <a:off x="0" y="6585173"/>
            <a:ext cx="12192000" cy="313502"/>
            <a:chOff x="0" y="6585173"/>
            <a:chExt cx="12192000" cy="313502"/>
          </a:xfrm>
        </p:grpSpPr>
        <p:sp>
          <p:nvSpPr>
            <p:cNvPr id="10" name="Rectangle 9">
              <a:extLst>
                <a:ext uri="{FF2B5EF4-FFF2-40B4-BE49-F238E27FC236}">
                  <a16:creationId xmlns:a16="http://schemas.microsoft.com/office/drawing/2014/main" id="{A024C0A9-B776-944E-B956-BCA9AE0B3C27}"/>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1" name="TextBox 3">
              <a:extLst>
                <a:ext uri="{FF2B5EF4-FFF2-40B4-BE49-F238E27FC236}">
                  <a16:creationId xmlns:a16="http://schemas.microsoft.com/office/drawing/2014/main" id="{45D59CAD-E088-BC4F-AB29-21DE3FEE5A09}"/>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7" name="TextBox 3">
            <a:extLst>
              <a:ext uri="{FF2B5EF4-FFF2-40B4-BE49-F238E27FC236}">
                <a16:creationId xmlns:a16="http://schemas.microsoft.com/office/drawing/2014/main" id="{E936BA0C-CA8D-4179-A5A6-A2255CEC8AFA}"/>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12" name="Graphic 11">
            <a:extLst>
              <a:ext uri="{FF2B5EF4-FFF2-40B4-BE49-F238E27FC236}">
                <a16:creationId xmlns:a16="http://schemas.microsoft.com/office/drawing/2014/main" id="{322B06C2-11E5-431C-B4F6-8B34171458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35236" y="2105143"/>
            <a:ext cx="2859703" cy="2859703"/>
          </a:xfrm>
          <a:prstGeom prst="rect">
            <a:avLst/>
          </a:prstGeom>
        </p:spPr>
      </p:pic>
    </p:spTree>
    <p:extLst>
      <p:ext uri="{BB962C8B-B14F-4D97-AF65-F5344CB8AC3E}">
        <p14:creationId xmlns:p14="http://schemas.microsoft.com/office/powerpoint/2010/main" val="674317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CC2051-CA11-9C44-968A-28940085B69B}"/>
              </a:ext>
            </a:extLst>
          </p:cNvPr>
          <p:cNvSpPr/>
          <p:nvPr/>
        </p:nvSpPr>
        <p:spPr>
          <a:xfrm>
            <a:off x="9344891" y="0"/>
            <a:ext cx="2209800" cy="1325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B439B3-E01E-4840-B629-AC40871FE22F}"/>
              </a:ext>
            </a:extLst>
          </p:cNvPr>
          <p:cNvSpPr>
            <a:spLocks noGrp="1"/>
          </p:cNvSpPr>
          <p:nvPr>
            <p:ph type="ctrTitle"/>
          </p:nvPr>
        </p:nvSpPr>
        <p:spPr>
          <a:xfrm>
            <a:off x="6047081" y="278816"/>
            <a:ext cx="5547297" cy="2387600"/>
          </a:xfrm>
        </p:spPr>
        <p:txBody>
          <a:bodyPr>
            <a:normAutofit/>
          </a:bodyPr>
          <a:lstStyle/>
          <a:p>
            <a:r>
              <a:rPr lang="en-US" sz="5400" dirty="0">
                <a:solidFill>
                  <a:schemeClr val="bg1"/>
                </a:solidFill>
              </a:rPr>
              <a:t>SALLOYTECH</a:t>
            </a:r>
            <a:endParaRPr lang="en-US" b="1" dirty="0">
              <a:solidFill>
                <a:schemeClr val="bg1"/>
              </a:solidFill>
              <a:latin typeface="Poppins" pitchFamily="2" charset="77"/>
              <a:cs typeface="Poppins" pitchFamily="2" charset="77"/>
            </a:endParaRPr>
          </a:p>
        </p:txBody>
      </p:sp>
      <p:sp>
        <p:nvSpPr>
          <p:cNvPr id="3" name="Subtitle 2">
            <a:extLst>
              <a:ext uri="{FF2B5EF4-FFF2-40B4-BE49-F238E27FC236}">
                <a16:creationId xmlns:a16="http://schemas.microsoft.com/office/drawing/2014/main" id="{76EF41F5-B31D-5145-A7A3-BD0BED4D3CA1}"/>
              </a:ext>
            </a:extLst>
          </p:cNvPr>
          <p:cNvSpPr>
            <a:spLocks noGrp="1"/>
          </p:cNvSpPr>
          <p:nvPr>
            <p:ph type="subTitle" idx="1"/>
          </p:nvPr>
        </p:nvSpPr>
        <p:spPr>
          <a:xfrm>
            <a:off x="5722110" y="2855050"/>
            <a:ext cx="6197239" cy="1655762"/>
          </a:xfrm>
        </p:spPr>
        <p:txBody>
          <a:bodyPr vert="horz" lIns="91440" tIns="45720" rIns="91440" bIns="45720" rtlCol="0" anchor="t">
            <a:normAutofit/>
          </a:bodyPr>
          <a:lstStyle/>
          <a:p>
            <a:r>
              <a:rPr lang="en-US" b="1" dirty="0"/>
              <a:t>Technical Consumables for Aerospace</a:t>
            </a:r>
            <a:endParaRPr lang="pl-PL" b="1" dirty="0"/>
          </a:p>
        </p:txBody>
      </p:sp>
      <p:sp>
        <p:nvSpPr>
          <p:cNvPr id="10" name="TextBox 3">
            <a:extLst>
              <a:ext uri="{FF2B5EF4-FFF2-40B4-BE49-F238E27FC236}">
                <a16:creationId xmlns:a16="http://schemas.microsoft.com/office/drawing/2014/main" id="{3C1EF229-9119-F64B-8D76-7BFB9845C874}"/>
              </a:ext>
            </a:extLst>
          </p:cNvPr>
          <p:cNvSpPr txBox="1"/>
          <p:nvPr/>
        </p:nvSpPr>
        <p:spPr>
          <a:xfrm>
            <a:off x="8234910" y="6335498"/>
            <a:ext cx="3045519" cy="338554"/>
          </a:xfrm>
          <a:prstGeom prst="rect">
            <a:avLst/>
          </a:prstGeom>
          <a:noFill/>
        </p:spPr>
        <p:txBody>
          <a:bodyPr wrap="square" rtlCol="0">
            <a:spAutoFit/>
          </a:bodyPr>
          <a:lstStyle/>
          <a:p>
            <a:pPr algn="ctr"/>
            <a:r>
              <a:rPr lang="en-US" sz="16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6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pic>
        <p:nvPicPr>
          <p:cNvPr id="16" name="Obraz 5">
            <a:extLst>
              <a:ext uri="{FF2B5EF4-FFF2-40B4-BE49-F238E27FC236}">
                <a16:creationId xmlns:a16="http://schemas.microsoft.com/office/drawing/2014/main" id="{846002F1-A43C-E249-A4B4-2F9CEC44880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575732" y="268893"/>
            <a:ext cx="1704639" cy="853470"/>
          </a:xfrm>
          <a:prstGeom prst="rect">
            <a:avLst/>
          </a:prstGeom>
        </p:spPr>
      </p:pic>
      <p:sp>
        <p:nvSpPr>
          <p:cNvPr id="5" name="pole tekstowe 4">
            <a:extLst>
              <a:ext uri="{FF2B5EF4-FFF2-40B4-BE49-F238E27FC236}">
                <a16:creationId xmlns:a16="http://schemas.microsoft.com/office/drawing/2014/main" id="{5254ADED-6CCA-EB3E-5B53-DBAD910F5548}"/>
              </a:ext>
            </a:extLst>
          </p:cNvPr>
          <p:cNvSpPr txBox="1"/>
          <p:nvPr/>
        </p:nvSpPr>
        <p:spPr>
          <a:xfrm>
            <a:off x="6096000" y="4053115"/>
            <a:ext cx="4761213" cy="1384995"/>
          </a:xfrm>
          <a:prstGeom prst="rect">
            <a:avLst/>
          </a:prstGeom>
          <a:noFill/>
        </p:spPr>
        <p:txBody>
          <a:bodyPr wrap="square" rtlCol="0">
            <a:spAutoFit/>
          </a:bodyPr>
          <a:lstStyle/>
          <a:p>
            <a:r>
              <a:rPr lang="en-US" sz="2800" b="1" dirty="0">
                <a:solidFill>
                  <a:srgbClr val="FF0000"/>
                </a:solidFill>
              </a:rPr>
              <a:t>IMPORTANT: There may be a different layout here, and a different photo</a:t>
            </a:r>
            <a:endParaRPr lang="pl-PL" sz="2800" b="1" dirty="0">
              <a:solidFill>
                <a:srgbClr val="FF0000"/>
              </a:solidFill>
            </a:endParaRPr>
          </a:p>
        </p:txBody>
      </p:sp>
    </p:spTree>
    <p:extLst>
      <p:ext uri="{BB962C8B-B14F-4D97-AF65-F5344CB8AC3E}">
        <p14:creationId xmlns:p14="http://schemas.microsoft.com/office/powerpoint/2010/main" val="13455648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88B326-CDD0-704A-8644-B6388DBDE5A2}"/>
              </a:ext>
            </a:extLst>
          </p:cNvPr>
          <p:cNvSpPr>
            <a:spLocks noGrp="1"/>
          </p:cNvSpPr>
          <p:nvPr>
            <p:ph type="title"/>
          </p:nvPr>
        </p:nvSpPr>
        <p:spPr>
          <a:xfrm>
            <a:off x="653143" y="0"/>
            <a:ext cx="5680166" cy="1325563"/>
          </a:xfrm>
        </p:spPr>
        <p:txBody>
          <a:bodyPr/>
          <a:lstStyle/>
          <a:p>
            <a:r>
              <a:rPr lang="en-US">
                <a:solidFill>
                  <a:srgbClr val="36559D"/>
                </a:solidFill>
              </a:rPr>
              <a:t>QUALITY ASSURANCE</a:t>
            </a:r>
            <a:br>
              <a:rPr lang="en-US">
                <a:solidFill>
                  <a:srgbClr val="36559D"/>
                </a:solidFill>
              </a:rPr>
            </a:br>
            <a:r>
              <a:rPr lang="en-US" b="0">
                <a:solidFill>
                  <a:srgbClr val="8B8B8C"/>
                </a:solidFill>
              </a:rPr>
              <a:t>ACCORDING TO AS9100 </a:t>
            </a:r>
          </a:p>
        </p:txBody>
      </p:sp>
      <p:sp>
        <p:nvSpPr>
          <p:cNvPr id="3" name="TextBox 5">
            <a:extLst>
              <a:ext uri="{FF2B5EF4-FFF2-40B4-BE49-F238E27FC236}">
                <a16:creationId xmlns:a16="http://schemas.microsoft.com/office/drawing/2014/main" id="{44D00725-2EBF-4E0A-A42E-9D6A31DC393B}"/>
              </a:ext>
            </a:extLst>
          </p:cNvPr>
          <p:cNvSpPr txBox="1"/>
          <p:nvPr/>
        </p:nvSpPr>
        <p:spPr>
          <a:xfrm>
            <a:off x="5370238" y="173408"/>
            <a:ext cx="7069919" cy="5807242"/>
          </a:xfrm>
          <a:prstGeom prst="rect">
            <a:avLst/>
          </a:prstGeom>
        </p:spPr>
        <p:txBody>
          <a:bodyPr vert="horz" lIns="91440" tIns="45720" rIns="91440" bIns="45720" rtlCol="0">
            <a:noAutofit/>
          </a:bodyPr>
          <a:lstStyle/>
          <a:p>
            <a:pPr marL="285750" indent="-228600">
              <a:lnSpc>
                <a:spcPct val="150000"/>
              </a:lnSpc>
              <a:spcAft>
                <a:spcPts val="150"/>
              </a:spcAft>
              <a:buFont typeface="Arial" panose="020B0604020202020204" pitchFamily="34" charset="0"/>
              <a:buChar char="•"/>
            </a:pPr>
            <a:endParaRPr lang="pl-PL" sz="1600">
              <a:solidFill>
                <a:schemeClr val="tx1">
                  <a:lumMod val="75000"/>
                  <a:lumOff val="25000"/>
                </a:schemeClr>
              </a:solidFill>
              <a:latin typeface="Calibri" panose="020F0502020204030204" pitchFamily="34" charset="0"/>
              <a:cs typeface="Calibri" panose="020F0502020204030204" pitchFamily="34" charset="0"/>
            </a:endParaRPr>
          </a:p>
        </p:txBody>
      </p:sp>
      <p:sp>
        <p:nvSpPr>
          <p:cNvPr id="5" name="Content Placeholder 4">
            <a:extLst>
              <a:ext uri="{FF2B5EF4-FFF2-40B4-BE49-F238E27FC236}">
                <a16:creationId xmlns:a16="http://schemas.microsoft.com/office/drawing/2014/main" id="{92C3BB57-440D-9F41-8834-F302ABA0C12D}"/>
              </a:ext>
            </a:extLst>
          </p:cNvPr>
          <p:cNvSpPr>
            <a:spLocks noGrp="1"/>
          </p:cNvSpPr>
          <p:nvPr>
            <p:ph idx="1"/>
          </p:nvPr>
        </p:nvSpPr>
        <p:spPr>
          <a:xfrm>
            <a:off x="653143" y="1731459"/>
            <a:ext cx="6098177" cy="4351338"/>
          </a:xfrm>
        </p:spPr>
        <p:txBody>
          <a:bodyPr>
            <a:normAutofit/>
          </a:bodyPr>
          <a:lstStyle/>
          <a:p>
            <a:pPr marL="285750" indent="-285750">
              <a:buBlip>
                <a:blip r:embed="rId4"/>
              </a:buBlip>
            </a:pPr>
            <a:r>
              <a:rPr lang="en-US"/>
              <a:t>Working with technological standards/specifications describing:</a:t>
            </a:r>
          </a:p>
          <a:p>
            <a:pPr marL="742950" lvl="1" indent="-285750">
              <a:buClr>
                <a:srgbClr val="36559D"/>
              </a:buClr>
              <a:buFont typeface="Wingdings" pitchFamily="2" charset="2"/>
              <a:buChar char="§"/>
            </a:pPr>
            <a:r>
              <a:rPr lang="en-US"/>
              <a:t>production requirements regarding the equipment, staff and the process itself,</a:t>
            </a:r>
          </a:p>
          <a:p>
            <a:pPr marL="742950" lvl="1" indent="-285750">
              <a:buClr>
                <a:srgbClr val="36559D"/>
              </a:buClr>
              <a:buFont typeface="Wingdings" pitchFamily="2" charset="2"/>
              <a:buChar char="§"/>
            </a:pPr>
            <a:r>
              <a:rPr lang="en-US"/>
              <a:t>raw material properties</a:t>
            </a:r>
            <a:endParaRPr lang="en-US">
              <a:solidFill>
                <a:srgbClr val="FF0000"/>
              </a:solidFill>
            </a:endParaRPr>
          </a:p>
          <a:p>
            <a:pPr marL="285750" indent="-285750">
              <a:buBlip>
                <a:blip r:embed="rId4"/>
              </a:buBlip>
            </a:pPr>
            <a:r>
              <a:rPr lang="en-US"/>
              <a:t>CMM measurements</a:t>
            </a:r>
          </a:p>
          <a:p>
            <a:pPr marL="285750" indent="-285750">
              <a:buBlip>
                <a:blip r:embed="rId4"/>
              </a:buBlip>
            </a:pPr>
            <a:r>
              <a:rPr lang="en-US"/>
              <a:t>First Article Inspection (FAI) according to AS9102</a:t>
            </a:r>
          </a:p>
          <a:p>
            <a:pPr marL="285750" indent="-285750">
              <a:buBlip>
                <a:blip r:embed="rId4"/>
              </a:buBlip>
            </a:pPr>
            <a:r>
              <a:rPr lang="en-US"/>
              <a:t>Control and technical plans for special processes</a:t>
            </a:r>
          </a:p>
          <a:p>
            <a:pPr marL="285750" indent="-285750">
              <a:buBlip>
                <a:blip r:embed="rId4"/>
              </a:buBlip>
            </a:pPr>
            <a:r>
              <a:rPr lang="en-US"/>
              <a:t>Technological Validation for each manufacturing process</a:t>
            </a:r>
          </a:p>
          <a:p>
            <a:pPr marL="285750" indent="-285750">
              <a:buBlip>
                <a:blip r:embed="rId4"/>
              </a:buBlip>
            </a:pPr>
            <a:r>
              <a:rPr lang="en-US"/>
              <a:t>NADCAP best practices implemented in manufacturing processes</a:t>
            </a:r>
          </a:p>
          <a:p>
            <a:pPr marL="285750" indent="-285750">
              <a:buBlip>
                <a:blip r:embed="rId4"/>
              </a:buBlip>
            </a:pPr>
            <a:r>
              <a:rPr lang="en-US"/>
              <a:t>Materials and coatings properties testing</a:t>
            </a:r>
          </a:p>
          <a:p>
            <a:pPr marL="285750" indent="-285750">
              <a:buBlip>
                <a:blip r:embed="rId4"/>
              </a:buBlip>
            </a:pPr>
            <a:r>
              <a:rPr lang="en-US"/>
              <a:t>Statistical Process Control for production</a:t>
            </a:r>
          </a:p>
          <a:p>
            <a:endParaRPr lang="en-US"/>
          </a:p>
          <a:p>
            <a:endParaRPr lang="en-US"/>
          </a:p>
        </p:txBody>
      </p:sp>
      <p:grpSp>
        <p:nvGrpSpPr>
          <p:cNvPr id="19" name="Group 18">
            <a:extLst>
              <a:ext uri="{FF2B5EF4-FFF2-40B4-BE49-F238E27FC236}">
                <a16:creationId xmlns:a16="http://schemas.microsoft.com/office/drawing/2014/main" id="{B1F39070-2B0A-604B-A981-4FB5C6DC01B4}"/>
              </a:ext>
            </a:extLst>
          </p:cNvPr>
          <p:cNvGrpSpPr/>
          <p:nvPr/>
        </p:nvGrpSpPr>
        <p:grpSpPr>
          <a:xfrm>
            <a:off x="0" y="6585173"/>
            <a:ext cx="12192000" cy="313502"/>
            <a:chOff x="0" y="6585173"/>
            <a:chExt cx="12192000" cy="313502"/>
          </a:xfrm>
        </p:grpSpPr>
        <p:sp>
          <p:nvSpPr>
            <p:cNvPr id="20" name="Rectangle 19">
              <a:extLst>
                <a:ext uri="{FF2B5EF4-FFF2-40B4-BE49-F238E27FC236}">
                  <a16:creationId xmlns:a16="http://schemas.microsoft.com/office/drawing/2014/main" id="{B88DC936-9972-E743-802C-4B7D0C191B9B}"/>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21" name="TextBox 3">
              <a:extLst>
                <a:ext uri="{FF2B5EF4-FFF2-40B4-BE49-F238E27FC236}">
                  <a16:creationId xmlns:a16="http://schemas.microsoft.com/office/drawing/2014/main" id="{BCC89B5C-2239-5A44-92A5-E16CC260A406}"/>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9" name="TextBox 3">
            <a:extLst>
              <a:ext uri="{FF2B5EF4-FFF2-40B4-BE49-F238E27FC236}">
                <a16:creationId xmlns:a16="http://schemas.microsoft.com/office/drawing/2014/main" id="{DA99E575-08D1-4A85-BB37-439582EF0DBA}"/>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2" name="Rectangle 9">
            <a:extLst>
              <a:ext uri="{FF2B5EF4-FFF2-40B4-BE49-F238E27FC236}">
                <a16:creationId xmlns:a16="http://schemas.microsoft.com/office/drawing/2014/main" id="{FE787B4C-81D1-6CF5-DD85-98C65D90E0D9}"/>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448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CA727D-15B8-714C-9D91-5BAA016E3826}"/>
              </a:ext>
            </a:extLst>
          </p:cNvPr>
          <p:cNvSpPr>
            <a:spLocks noGrp="1"/>
          </p:cNvSpPr>
          <p:nvPr>
            <p:ph type="title"/>
          </p:nvPr>
        </p:nvSpPr>
        <p:spPr>
          <a:xfrm>
            <a:off x="898946" y="2969967"/>
            <a:ext cx="10394108" cy="923736"/>
          </a:xfrm>
        </p:spPr>
        <p:txBody>
          <a:bodyPr>
            <a:normAutofit/>
          </a:bodyPr>
          <a:lstStyle/>
          <a:p>
            <a:pPr>
              <a:lnSpc>
                <a:spcPct val="70000"/>
              </a:lnSpc>
            </a:pPr>
            <a:r>
              <a:rPr lang="en-US" sz="4400">
                <a:solidFill>
                  <a:schemeClr val="tx2"/>
                </a:solidFill>
                <a:latin typeface="Source Sans Pro"/>
                <a:ea typeface="Source Sans Pro"/>
              </a:rPr>
              <a:t>S</a:t>
            </a:r>
            <a:r>
              <a:rPr lang="pl-PL" sz="4400">
                <a:solidFill>
                  <a:schemeClr val="tx2"/>
                </a:solidFill>
                <a:latin typeface="Source Sans Pro"/>
                <a:ea typeface="Source Sans Pro"/>
              </a:rPr>
              <a:t>PACE</a:t>
            </a:r>
            <a:r>
              <a:rPr lang="en-US" sz="4400">
                <a:solidFill>
                  <a:schemeClr val="tx2"/>
                </a:solidFill>
                <a:latin typeface="Source Sans Pro"/>
                <a:ea typeface="Source Sans Pro"/>
              </a:rPr>
              <a:t> </a:t>
            </a:r>
            <a:r>
              <a:rPr lang="pl-PL" sz="4400">
                <a:solidFill>
                  <a:srgbClr val="8B8B8C"/>
                </a:solidFill>
                <a:latin typeface="Source Sans Pro"/>
                <a:ea typeface="Source Sans Pro"/>
              </a:rPr>
              <a:t>APPLICATION</a:t>
            </a:r>
            <a:r>
              <a:rPr lang="en-US" sz="4400">
                <a:solidFill>
                  <a:schemeClr val="tx2"/>
                </a:solidFill>
                <a:latin typeface="Source Sans Pro"/>
                <a:ea typeface="Source Sans Pro"/>
              </a:rPr>
              <a:t> </a:t>
            </a:r>
            <a:endParaRPr lang="en-US" sz="4400">
              <a:solidFill>
                <a:schemeClr val="tx2"/>
              </a:solidFill>
            </a:endParaRPr>
          </a:p>
        </p:txBody>
      </p:sp>
      <p:sp>
        <p:nvSpPr>
          <p:cNvPr id="2" name="pole tekstowe 1">
            <a:extLst>
              <a:ext uri="{FF2B5EF4-FFF2-40B4-BE49-F238E27FC236}">
                <a16:creationId xmlns:a16="http://schemas.microsoft.com/office/drawing/2014/main" id="{2F3BB7B6-0054-C775-A4AB-9062E4A9A733}"/>
              </a:ext>
            </a:extLst>
          </p:cNvPr>
          <p:cNvSpPr txBox="1"/>
          <p:nvPr/>
        </p:nvSpPr>
        <p:spPr>
          <a:xfrm>
            <a:off x="774700" y="1001467"/>
            <a:ext cx="2146742" cy="369332"/>
          </a:xfrm>
          <a:prstGeom prst="rect">
            <a:avLst/>
          </a:prstGeom>
          <a:noFill/>
        </p:spPr>
        <p:txBody>
          <a:bodyPr wrap="none" rtlCol="0">
            <a:spAutoFit/>
          </a:bodyPr>
          <a:lstStyle/>
          <a:p>
            <a:r>
              <a:rPr lang="pl-PL" b="1" dirty="0" err="1">
                <a:solidFill>
                  <a:srgbClr val="FF0000"/>
                </a:solidFill>
              </a:rPr>
              <a:t>Note</a:t>
            </a:r>
            <a:r>
              <a:rPr lang="pl-PL" b="1" dirty="0">
                <a:solidFill>
                  <a:srgbClr val="FF0000"/>
                </a:solidFill>
              </a:rPr>
              <a:t>: </a:t>
            </a:r>
            <a:r>
              <a:rPr lang="pl-PL" b="1" dirty="0" err="1">
                <a:solidFill>
                  <a:srgbClr val="FF0000"/>
                </a:solidFill>
              </a:rPr>
              <a:t>Section</a:t>
            </a:r>
            <a:r>
              <a:rPr lang="pl-PL" b="1" dirty="0">
                <a:solidFill>
                  <a:srgbClr val="FF0000"/>
                </a:solidFill>
              </a:rPr>
              <a:t> </a:t>
            </a:r>
            <a:r>
              <a:rPr lang="pl-PL" b="1" dirty="0" err="1">
                <a:solidFill>
                  <a:srgbClr val="FF0000"/>
                </a:solidFill>
              </a:rPr>
              <a:t>title</a:t>
            </a:r>
            <a:endParaRPr lang="pl-PL" b="1" dirty="0">
              <a:solidFill>
                <a:srgbClr val="FF0000"/>
              </a:solidFill>
            </a:endParaRPr>
          </a:p>
        </p:txBody>
      </p:sp>
    </p:spTree>
    <p:extLst>
      <p:ext uri="{BB962C8B-B14F-4D97-AF65-F5344CB8AC3E}">
        <p14:creationId xmlns:p14="http://schemas.microsoft.com/office/powerpoint/2010/main" val="89596148"/>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EF3BD6-B576-B441-A3C3-9F40BC44B0C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99391" y="1240422"/>
            <a:ext cx="11993218" cy="5181348"/>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399288" y="-65093"/>
            <a:ext cx="4722760" cy="1325563"/>
          </a:xfrm>
        </p:spPr>
        <p:txBody>
          <a:bodyPr>
            <a:normAutofit/>
          </a:bodyPr>
          <a:lstStyle/>
          <a:p>
            <a:r>
              <a:rPr lang="en-US">
                <a:solidFill>
                  <a:srgbClr val="36559D"/>
                </a:solidFill>
                <a:latin typeface="Roboto"/>
                <a:ea typeface="Source Sans Pro"/>
                <a:cs typeface="Roboto"/>
              </a:rPr>
              <a:t>HYBRID MANUFACTURING</a:t>
            </a: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399288" y="1712682"/>
            <a:ext cx="4400550" cy="2924631"/>
          </a:xfrm>
        </p:spPr>
        <p:txBody>
          <a:bodyPr>
            <a:normAutofit lnSpcReduction="10000"/>
          </a:bodyPr>
          <a:lstStyle/>
          <a:p>
            <a:pPr>
              <a:buSzPct val="120000"/>
            </a:pPr>
            <a:r>
              <a:rPr lang="en-US"/>
              <a:t>Our capabilities:</a:t>
            </a:r>
          </a:p>
          <a:p>
            <a:pPr marL="285750" indent="-285750">
              <a:buSzPct val="150000"/>
              <a:buBlip>
                <a:blip r:embed="rId3"/>
              </a:buBlip>
            </a:pPr>
            <a:r>
              <a:rPr lang="en-US"/>
              <a:t>Concept Laser DMLM printer</a:t>
            </a:r>
          </a:p>
          <a:p>
            <a:pPr marL="285750" indent="-285750">
              <a:buSzPct val="150000"/>
              <a:buBlip>
                <a:blip r:embed="rId3"/>
              </a:buBlip>
            </a:pPr>
            <a:r>
              <a:rPr lang="en-US"/>
              <a:t>5 axis milling machine</a:t>
            </a:r>
          </a:p>
          <a:p>
            <a:pPr marL="285750" indent="-285750">
              <a:buSzPct val="150000"/>
              <a:buBlip>
                <a:blip r:embed="rId3"/>
              </a:buBlip>
            </a:pPr>
            <a:r>
              <a:rPr lang="en-US"/>
              <a:t>small diameter (~0,1</a:t>
            </a:r>
            <a:r>
              <a:rPr lang="pl-PL"/>
              <a:t> </a:t>
            </a:r>
            <a:r>
              <a:rPr lang="en-US"/>
              <a:t>mm) holes drilling </a:t>
            </a:r>
          </a:p>
          <a:p>
            <a:pPr marL="285750" indent="-285750">
              <a:buSzPct val="150000"/>
              <a:buBlip>
                <a:blip r:embed="rId3"/>
              </a:buBlip>
            </a:pPr>
            <a:r>
              <a:rPr lang="en-US"/>
              <a:t>3D printing according to the ECSS Space Product Assurance procedure: </a:t>
            </a:r>
          </a:p>
          <a:p>
            <a:pPr>
              <a:buSzPct val="150000"/>
            </a:pPr>
            <a:r>
              <a:rPr lang="en-US"/>
              <a:t>‚Processing and quality assurance requirements for metallic powder bed fusion technologies for space applications’</a:t>
            </a:r>
          </a:p>
        </p:txBody>
      </p:sp>
      <p:sp>
        <p:nvSpPr>
          <p:cNvPr id="9" name="Rectangle 8">
            <a:extLst>
              <a:ext uri="{FF2B5EF4-FFF2-40B4-BE49-F238E27FC236}">
                <a16:creationId xmlns:a16="http://schemas.microsoft.com/office/drawing/2014/main" id="{E0932430-764B-DA4D-A60B-06A8F4E33F30}"/>
              </a:ext>
            </a:extLst>
          </p:cNvPr>
          <p:cNvSpPr/>
          <p:nvPr/>
        </p:nvSpPr>
        <p:spPr>
          <a:xfrm>
            <a:off x="399288" y="1293479"/>
            <a:ext cx="4400550" cy="307777"/>
          </a:xfrm>
          <a:prstGeom prst="rect">
            <a:avLst/>
          </a:prstGeom>
        </p:spPr>
        <p:txBody>
          <a:bodyPr wrap="square">
            <a:spAutoFit/>
          </a:bodyPr>
          <a:lstStyle/>
          <a:p>
            <a:r>
              <a:rPr lang="en-US" sz="1400" b="1">
                <a:solidFill>
                  <a:srgbClr val="8B8B8C"/>
                </a:solidFill>
                <a:latin typeface="Roboto" panose="02000000000000000000" pitchFamily="2" charset="0"/>
                <a:ea typeface="Roboto" panose="02000000000000000000" pitchFamily="2" charset="0"/>
              </a:rPr>
              <a:t>Hybrid manufacturing: additive + subtractive</a:t>
            </a:r>
          </a:p>
        </p:txBody>
      </p:sp>
      <p:sp>
        <p:nvSpPr>
          <p:cNvPr id="19" name="Rectangle 18">
            <a:extLst>
              <a:ext uri="{FF2B5EF4-FFF2-40B4-BE49-F238E27FC236}">
                <a16:creationId xmlns:a16="http://schemas.microsoft.com/office/drawing/2014/main" id="{A19B2E96-0D30-FE48-8EE1-0DD15A0C9A13}"/>
              </a:ext>
            </a:extLst>
          </p:cNvPr>
          <p:cNvSpPr/>
          <p:nvPr/>
        </p:nvSpPr>
        <p:spPr>
          <a:xfrm>
            <a:off x="9187828" y="3753149"/>
            <a:ext cx="2496196" cy="369332"/>
          </a:xfrm>
          <a:prstGeom prst="rect">
            <a:avLst/>
          </a:prstGeom>
        </p:spPr>
        <p:txBody>
          <a:bodyPr wrap="none">
            <a:spAutoFit/>
          </a:bodyPr>
          <a:lstStyle/>
          <a:p>
            <a:r>
              <a:rPr lang="el-GR"/>
              <a:t>Φ</a:t>
            </a:r>
            <a:r>
              <a:rPr lang="pl-PL"/>
              <a:t> 0,1 mm (0,004”) </a:t>
            </a:r>
            <a:r>
              <a:rPr lang="pl-PL" err="1"/>
              <a:t>holes</a:t>
            </a:r>
            <a:endParaRPr lang="en-US"/>
          </a:p>
        </p:txBody>
      </p:sp>
      <p:cxnSp>
        <p:nvCxnSpPr>
          <p:cNvPr id="21" name="Straight Connector 20">
            <a:extLst>
              <a:ext uri="{FF2B5EF4-FFF2-40B4-BE49-F238E27FC236}">
                <a16:creationId xmlns:a16="http://schemas.microsoft.com/office/drawing/2014/main" id="{9F50AD25-2B90-6448-8C3A-516D7907929D}"/>
              </a:ext>
            </a:extLst>
          </p:cNvPr>
          <p:cNvCxnSpPr>
            <a:cxnSpLocks/>
          </p:cNvCxnSpPr>
          <p:nvPr/>
        </p:nvCxnSpPr>
        <p:spPr>
          <a:xfrm flipV="1">
            <a:off x="10235133" y="4145977"/>
            <a:ext cx="284309" cy="864013"/>
          </a:xfrm>
          <a:prstGeom prst="line">
            <a:avLst/>
          </a:prstGeom>
          <a:ln w="12700">
            <a:headEnd type="triangle" w="med" len="lg"/>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254A5F4A-59EB-F448-9556-AF39E6583417}"/>
              </a:ext>
            </a:extLst>
          </p:cNvPr>
          <p:cNvSpPr/>
          <p:nvPr/>
        </p:nvSpPr>
        <p:spPr>
          <a:xfrm>
            <a:off x="17611" y="856966"/>
            <a:ext cx="300790" cy="290007"/>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BF078375-2AAA-414C-900E-97A879B6E5CB}"/>
              </a:ext>
            </a:extLst>
          </p:cNvPr>
          <p:cNvGrpSpPr/>
          <p:nvPr/>
        </p:nvGrpSpPr>
        <p:grpSpPr>
          <a:xfrm>
            <a:off x="0" y="6585173"/>
            <a:ext cx="12192000" cy="313502"/>
            <a:chOff x="0" y="6585173"/>
            <a:chExt cx="12192000" cy="313502"/>
          </a:xfrm>
        </p:grpSpPr>
        <p:sp>
          <p:nvSpPr>
            <p:cNvPr id="25" name="Rectangle 24">
              <a:extLst>
                <a:ext uri="{FF2B5EF4-FFF2-40B4-BE49-F238E27FC236}">
                  <a16:creationId xmlns:a16="http://schemas.microsoft.com/office/drawing/2014/main" id="{7C562350-248B-E84A-9CC9-D4AF1275E8A0}"/>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26" name="TextBox 3">
              <a:extLst>
                <a:ext uri="{FF2B5EF4-FFF2-40B4-BE49-F238E27FC236}">
                  <a16:creationId xmlns:a16="http://schemas.microsoft.com/office/drawing/2014/main" id="{81518FB2-9E66-034F-A4F0-18E45D8AD9C6}"/>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2" name="TextBox 3">
            <a:extLst>
              <a:ext uri="{FF2B5EF4-FFF2-40B4-BE49-F238E27FC236}">
                <a16:creationId xmlns:a16="http://schemas.microsoft.com/office/drawing/2014/main" id="{407F2617-D0FC-4E20-B4BD-AD3678B260BD}"/>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4" name="Rectangle 9">
            <a:extLst>
              <a:ext uri="{FF2B5EF4-FFF2-40B4-BE49-F238E27FC236}">
                <a16:creationId xmlns:a16="http://schemas.microsoft.com/office/drawing/2014/main" id="{D41AFADC-5D26-1FB2-9CB4-FFE951F42C62}"/>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07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39">
            <a:extLst>
              <a:ext uri="{FF2B5EF4-FFF2-40B4-BE49-F238E27FC236}">
                <a16:creationId xmlns:a16="http://schemas.microsoft.com/office/drawing/2014/main" id="{514C6044-4809-4B4D-A602-83C7E747B4F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81801" y="872963"/>
            <a:ext cx="3620624" cy="1900827"/>
          </a:xfrm>
          <a:prstGeom prst="rect">
            <a:avLst/>
          </a:prstGeom>
        </p:spPr>
      </p:pic>
      <p:pic>
        <p:nvPicPr>
          <p:cNvPr id="9" name="Picture 2" descr="Export Controls Compliance ITAR and EAR | Curbell Plastics">
            <a:extLst>
              <a:ext uri="{FF2B5EF4-FFF2-40B4-BE49-F238E27FC236}">
                <a16:creationId xmlns:a16="http://schemas.microsoft.com/office/drawing/2014/main" id="{AF93F938-736B-784A-8308-4E2DB31360F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31549" y="3429000"/>
            <a:ext cx="2970876" cy="225786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52D8BA4D-2806-4B4B-BEEF-82302D322391}"/>
              </a:ext>
            </a:extLst>
          </p:cNvPr>
          <p:cNvGrpSpPr/>
          <p:nvPr/>
        </p:nvGrpSpPr>
        <p:grpSpPr>
          <a:xfrm>
            <a:off x="0" y="6585173"/>
            <a:ext cx="12192000" cy="313502"/>
            <a:chOff x="0" y="6585173"/>
            <a:chExt cx="12192000" cy="313502"/>
          </a:xfrm>
        </p:grpSpPr>
        <p:sp>
          <p:nvSpPr>
            <p:cNvPr id="13" name="Rectangle 12">
              <a:extLst>
                <a:ext uri="{FF2B5EF4-FFF2-40B4-BE49-F238E27FC236}">
                  <a16:creationId xmlns:a16="http://schemas.microsoft.com/office/drawing/2014/main" id="{99D7B257-BDFC-9949-B418-E1FA9EDB03C4}"/>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4" name="TextBox 3">
              <a:extLst>
                <a:ext uri="{FF2B5EF4-FFF2-40B4-BE49-F238E27FC236}">
                  <a16:creationId xmlns:a16="http://schemas.microsoft.com/office/drawing/2014/main" id="{640F5CCE-A601-B74E-9337-B1DA3EE7DDCA}"/>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1" name="TextBox 3">
            <a:extLst>
              <a:ext uri="{FF2B5EF4-FFF2-40B4-BE49-F238E27FC236}">
                <a16:creationId xmlns:a16="http://schemas.microsoft.com/office/drawing/2014/main" id="{C6104716-BC47-46BB-98E6-EFA860543087}"/>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15" name="Title 1">
            <a:extLst>
              <a:ext uri="{FF2B5EF4-FFF2-40B4-BE49-F238E27FC236}">
                <a16:creationId xmlns:a16="http://schemas.microsoft.com/office/drawing/2014/main" id="{37A54A24-B35D-4DBC-A18C-44215E8A1BAC}"/>
              </a:ext>
            </a:extLst>
          </p:cNvPr>
          <p:cNvSpPr txBox="1">
            <a:spLocks/>
          </p:cNvSpPr>
          <p:nvPr/>
        </p:nvSpPr>
        <p:spPr>
          <a:xfrm>
            <a:off x="526687" y="-148311"/>
            <a:ext cx="5098774" cy="1325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b="1" kern="1200">
                <a:solidFill>
                  <a:schemeClr val="tx1"/>
                </a:solidFill>
                <a:latin typeface="Source Sans Pro" panose="020B0503030403020204" pitchFamily="34" charset="0"/>
                <a:ea typeface="Source Sans Pro" panose="020B0503030403020204" pitchFamily="34" charset="0"/>
                <a:cs typeface="+mj-cs"/>
              </a:defRPr>
            </a:lvl1pPr>
          </a:lstStyle>
          <a:p>
            <a:r>
              <a:rPr lang="pl-PL">
                <a:solidFill>
                  <a:srgbClr val="36559D"/>
                </a:solidFill>
              </a:rPr>
              <a:t>CURRENT STATUS</a:t>
            </a:r>
            <a:endParaRPr lang="en-US">
              <a:solidFill>
                <a:srgbClr val="36559D"/>
              </a:solidFill>
            </a:endParaRPr>
          </a:p>
        </p:txBody>
      </p:sp>
      <p:sp>
        <p:nvSpPr>
          <p:cNvPr id="16" name="Rectangle 15">
            <a:extLst>
              <a:ext uri="{FF2B5EF4-FFF2-40B4-BE49-F238E27FC236}">
                <a16:creationId xmlns:a16="http://schemas.microsoft.com/office/drawing/2014/main" id="{206D5B12-387C-4E26-BED7-42FFF0DAAF08}"/>
              </a:ext>
            </a:extLst>
          </p:cNvPr>
          <p:cNvSpPr/>
          <p:nvPr/>
        </p:nvSpPr>
        <p:spPr>
          <a:xfrm>
            <a:off x="0" y="733310"/>
            <a:ext cx="264695" cy="320749"/>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FAB97DB9-4371-4D6C-B128-EF9FE04D7F11}"/>
              </a:ext>
            </a:extLst>
          </p:cNvPr>
          <p:cNvSpPr txBox="1">
            <a:spLocks/>
          </p:cNvSpPr>
          <p:nvPr/>
        </p:nvSpPr>
        <p:spPr>
          <a:xfrm>
            <a:off x="411426" y="2139388"/>
            <a:ext cx="5098774" cy="2579223"/>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50000"/>
              </a:lnSpc>
              <a:buSzPct val="150000"/>
              <a:buBlip>
                <a:blip r:embed="rId4"/>
              </a:buBlip>
            </a:pPr>
            <a:r>
              <a:rPr lang="en-US"/>
              <a:t>AS9100 certification</a:t>
            </a:r>
          </a:p>
          <a:p>
            <a:pPr marL="285750" indent="-285750">
              <a:lnSpc>
                <a:spcPct val="150000"/>
              </a:lnSpc>
              <a:buSzPct val="150000"/>
              <a:buBlip>
                <a:blip r:embed="rId4"/>
              </a:buBlip>
            </a:pPr>
            <a:r>
              <a:rPr lang="en-US"/>
              <a:t>Qualified supplier of aircraft engine manufacturers</a:t>
            </a:r>
          </a:p>
          <a:p>
            <a:pPr marL="285750" indent="-285750">
              <a:lnSpc>
                <a:spcPct val="150000"/>
              </a:lnSpc>
              <a:buSzPct val="150000"/>
              <a:buBlip>
                <a:blip r:embed="rId4"/>
              </a:buBlip>
            </a:pPr>
            <a:r>
              <a:rPr lang="en-US"/>
              <a:t>Military concession </a:t>
            </a:r>
            <a:endParaRPr lang="pl-PL"/>
          </a:p>
          <a:p>
            <a:pPr marL="285750" indent="-285750">
              <a:lnSpc>
                <a:spcPct val="150000"/>
              </a:lnSpc>
              <a:buSzPct val="150000"/>
              <a:buBlip>
                <a:blip r:embed="rId4"/>
              </a:buBlip>
            </a:pPr>
            <a:r>
              <a:rPr lang="en-US"/>
              <a:t>Aviation Valley (Polish Aviation cluster) member</a:t>
            </a:r>
          </a:p>
        </p:txBody>
      </p:sp>
      <p:sp>
        <p:nvSpPr>
          <p:cNvPr id="2" name="Rectangle 9">
            <a:extLst>
              <a:ext uri="{FF2B5EF4-FFF2-40B4-BE49-F238E27FC236}">
                <a16:creationId xmlns:a16="http://schemas.microsoft.com/office/drawing/2014/main" id="{983ADC87-B109-C49E-2ED6-7981947B22E1}"/>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1476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1" name="Content Placeholder 2">
            <a:extLst>
              <a:ext uri="{FF2B5EF4-FFF2-40B4-BE49-F238E27FC236}">
                <a16:creationId xmlns:a16="http://schemas.microsoft.com/office/drawing/2014/main" id="{AD2F9890-FF60-45B7-BA6E-6B5C6CF85408}"/>
              </a:ext>
            </a:extLst>
          </p:cNvPr>
          <p:cNvSpPr txBox="1">
            <a:spLocks/>
          </p:cNvSpPr>
          <p:nvPr/>
        </p:nvSpPr>
        <p:spPr>
          <a:xfrm>
            <a:off x="6554523" y="412063"/>
            <a:ext cx="6614079" cy="6153041"/>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Avio Bielsko - GE </a:t>
            </a:r>
            <a:r>
              <a:rPr lang="pl-PL" sz="1300" err="1">
                <a:solidFill>
                  <a:schemeClr val="tx1">
                    <a:lumMod val="95000"/>
                    <a:lumOff val="5000"/>
                  </a:schemeClr>
                </a:solidFill>
              </a:rPr>
              <a:t>Aerospace</a:t>
            </a:r>
            <a:r>
              <a:rPr lang="pl-PL" sz="1300">
                <a:solidFill>
                  <a:schemeClr val="tx1">
                    <a:lumMod val="95000"/>
                    <a:lumOff val="5000"/>
                  </a:schemeClr>
                </a:solidFill>
              </a:rPr>
              <a:t> (Poland)</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MTU Aero </a:t>
            </a:r>
            <a:r>
              <a:rPr lang="pl-PL" sz="1300" err="1">
                <a:solidFill>
                  <a:schemeClr val="tx1">
                    <a:lumMod val="95000"/>
                    <a:lumOff val="5000"/>
                  </a:schemeClr>
                </a:solidFill>
              </a:rPr>
              <a:t>Engines</a:t>
            </a:r>
            <a:r>
              <a:rPr lang="pl-PL" sz="1300">
                <a:solidFill>
                  <a:schemeClr val="tx1">
                    <a:lumMod val="95000"/>
                    <a:lumOff val="5000"/>
                  </a:schemeClr>
                </a:solidFill>
              </a:rPr>
              <a:t> (Poland, Germany)</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Pratt&amp;Whitney</a:t>
            </a:r>
            <a:r>
              <a:rPr lang="pl-PL" sz="1300">
                <a:solidFill>
                  <a:schemeClr val="tx1">
                    <a:lumMod val="95000"/>
                    <a:lumOff val="5000"/>
                  </a:schemeClr>
                </a:solidFill>
              </a:rPr>
              <a:t> Rzeszów (Poland)</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Honeywell </a:t>
            </a:r>
            <a:r>
              <a:rPr lang="pl-PL" sz="1300" err="1">
                <a:solidFill>
                  <a:schemeClr val="tx1">
                    <a:lumMod val="95000"/>
                    <a:lumOff val="5000"/>
                  </a:schemeClr>
                </a:solidFill>
              </a:rPr>
              <a:t>Aerospace</a:t>
            </a:r>
            <a:r>
              <a:rPr lang="pl-PL" sz="1300">
                <a:solidFill>
                  <a:schemeClr val="tx1">
                    <a:lumMod val="95000"/>
                    <a:lumOff val="5000"/>
                  </a:schemeClr>
                </a:solidFill>
              </a:rPr>
              <a:t> (Czech Republic)</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GKN (</a:t>
            </a:r>
            <a:r>
              <a:rPr lang="pl-PL" sz="1300" err="1">
                <a:solidFill>
                  <a:schemeClr val="tx1">
                    <a:lumMod val="95000"/>
                    <a:lumOff val="5000"/>
                  </a:schemeClr>
                </a:solidFill>
              </a:rPr>
              <a:t>Sweden</a:t>
            </a:r>
            <a:r>
              <a:rPr lang="pl-PL" sz="1300">
                <a:solidFill>
                  <a:schemeClr val="tx1">
                    <a:lumMod val="95000"/>
                    <a:lumOff val="5000"/>
                  </a:schemeClr>
                </a:solidFill>
              </a:rPr>
              <a:t>, </a:t>
            </a:r>
            <a:r>
              <a:rPr lang="pl-PL" sz="1300" err="1">
                <a:solidFill>
                  <a:schemeClr val="tx1">
                    <a:lumMod val="95000"/>
                    <a:lumOff val="5000"/>
                  </a:schemeClr>
                </a:solidFill>
              </a:rPr>
              <a:t>Malaysia</a:t>
            </a:r>
            <a:r>
              <a:rPr lang="pl-PL" sz="1300">
                <a:solidFill>
                  <a:schemeClr val="tx1">
                    <a:lumMod val="95000"/>
                    <a:lumOff val="5000"/>
                  </a:schemeClr>
                </a:solidFill>
              </a:rPr>
              <a:t>)</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Tawazun</a:t>
            </a:r>
            <a:r>
              <a:rPr lang="pl-PL" sz="1300">
                <a:solidFill>
                  <a:schemeClr val="tx1">
                    <a:lumMod val="95000"/>
                    <a:lumOff val="5000"/>
                  </a:schemeClr>
                </a:solidFill>
              </a:rPr>
              <a:t> Precision </a:t>
            </a:r>
            <a:r>
              <a:rPr lang="pl-PL" sz="1300" err="1">
                <a:solidFill>
                  <a:schemeClr val="tx1">
                    <a:lumMod val="95000"/>
                    <a:lumOff val="5000"/>
                  </a:schemeClr>
                </a:solidFill>
              </a:rPr>
              <a:t>Industries</a:t>
            </a:r>
            <a:r>
              <a:rPr lang="pl-PL" sz="1300">
                <a:solidFill>
                  <a:schemeClr val="tx1">
                    <a:lumMod val="95000"/>
                    <a:lumOff val="5000"/>
                  </a:schemeClr>
                </a:solidFill>
              </a:rPr>
              <a:t> Lic (United Arab </a:t>
            </a:r>
            <a:r>
              <a:rPr lang="pl-PL" sz="1300" err="1">
                <a:solidFill>
                  <a:schemeClr val="tx1">
                    <a:lumMod val="95000"/>
                    <a:lumOff val="5000"/>
                  </a:schemeClr>
                </a:solidFill>
              </a:rPr>
              <a:t>Emirates</a:t>
            </a:r>
            <a:r>
              <a:rPr lang="pl-PL" sz="1300">
                <a:solidFill>
                  <a:schemeClr val="tx1">
                    <a:lumMod val="95000"/>
                    <a:lumOff val="5000"/>
                  </a:schemeClr>
                </a:solidFill>
              </a:rPr>
              <a:t>)</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MB </a:t>
            </a:r>
            <a:r>
              <a:rPr lang="pl-PL" sz="1300" err="1">
                <a:solidFill>
                  <a:schemeClr val="tx1">
                    <a:lumMod val="95000"/>
                    <a:lumOff val="5000"/>
                  </a:schemeClr>
                </a:solidFill>
              </a:rPr>
              <a:t>Aerospace</a:t>
            </a:r>
            <a:r>
              <a:rPr lang="pl-PL" sz="1300">
                <a:solidFill>
                  <a:schemeClr val="tx1">
                    <a:lumMod val="95000"/>
                    <a:lumOff val="5000"/>
                  </a:schemeClr>
                </a:solidFill>
              </a:rPr>
              <a:t> Technologies (Poland – Kalisz, Rzeszów)</a:t>
            </a:r>
          </a:p>
          <a:p>
            <a:pPr marL="285750" indent="-285750">
              <a:lnSpc>
                <a:spcPct val="150000"/>
              </a:lnSpc>
              <a:buClr>
                <a:srgbClr val="36559D"/>
              </a:buClr>
              <a:buSzPct val="150000"/>
              <a:buFont typeface="Wingdings" panose="05000000000000000000" pitchFamily="2" charset="2"/>
              <a:buChar char="§"/>
            </a:pPr>
            <a:r>
              <a:rPr lang="en-US" sz="1300" i="0">
                <a:solidFill>
                  <a:schemeClr val="tx1">
                    <a:lumMod val="95000"/>
                    <a:lumOff val="5000"/>
                  </a:schemeClr>
                </a:solidFill>
                <a:effectLst/>
              </a:rPr>
              <a:t>Institute of Aviation</a:t>
            </a:r>
            <a:r>
              <a:rPr lang="pl-PL" sz="1300" i="0">
                <a:solidFill>
                  <a:schemeClr val="tx1">
                    <a:lumMod val="95000"/>
                    <a:lumOff val="5000"/>
                  </a:schemeClr>
                </a:solidFill>
                <a:effectLst/>
              </a:rPr>
              <a:t> in </a:t>
            </a:r>
            <a:r>
              <a:rPr lang="pl-PL" sz="1300" i="0" err="1">
                <a:solidFill>
                  <a:schemeClr val="tx1">
                    <a:lumMod val="95000"/>
                    <a:lumOff val="5000"/>
                  </a:schemeClr>
                </a:solidFill>
                <a:effectLst/>
              </a:rPr>
              <a:t>Warsaw</a:t>
            </a:r>
            <a:r>
              <a:rPr lang="pl-PL" sz="1300" i="0">
                <a:solidFill>
                  <a:schemeClr val="tx1">
                    <a:lumMod val="95000"/>
                    <a:lumOff val="5000"/>
                  </a:schemeClr>
                </a:solidFill>
                <a:effectLst/>
              </a:rPr>
              <a:t> (Poland)</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Treibacher</a:t>
            </a:r>
            <a:r>
              <a:rPr lang="pl-PL" sz="1300">
                <a:solidFill>
                  <a:schemeClr val="tx1">
                    <a:lumMod val="95000"/>
                    <a:lumOff val="5000"/>
                  </a:schemeClr>
                </a:solidFill>
              </a:rPr>
              <a:t> Industrie AG (Austria)</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rPr>
              <a:t>Fraunhofer-</a:t>
            </a:r>
            <a:r>
              <a:rPr lang="pl-PL" sz="1300" err="1">
                <a:solidFill>
                  <a:schemeClr val="tx1">
                    <a:lumMod val="95000"/>
                    <a:lumOff val="5000"/>
                  </a:schemeClr>
                </a:solidFill>
              </a:rPr>
              <a:t>Institut</a:t>
            </a:r>
            <a:r>
              <a:rPr lang="pl-PL" sz="1300">
                <a:solidFill>
                  <a:schemeClr val="tx1">
                    <a:lumMod val="95000"/>
                    <a:lumOff val="5000"/>
                  </a:schemeClr>
                </a:solidFill>
              </a:rPr>
              <a:t> </a:t>
            </a:r>
            <a:r>
              <a:rPr lang="pl-PL" sz="1300" err="1">
                <a:solidFill>
                  <a:schemeClr val="tx1">
                    <a:lumMod val="95000"/>
                    <a:lumOff val="5000"/>
                  </a:schemeClr>
                </a:solidFill>
              </a:rPr>
              <a:t>für</a:t>
            </a:r>
            <a:r>
              <a:rPr lang="pl-PL" sz="1300">
                <a:solidFill>
                  <a:schemeClr val="tx1">
                    <a:lumMod val="95000"/>
                    <a:lumOff val="5000"/>
                  </a:schemeClr>
                </a:solidFill>
              </a:rPr>
              <a:t> </a:t>
            </a:r>
            <a:r>
              <a:rPr lang="pl-PL" sz="1300" err="1">
                <a:solidFill>
                  <a:schemeClr val="tx1">
                    <a:lumMod val="95000"/>
                    <a:lumOff val="5000"/>
                  </a:schemeClr>
                </a:solidFill>
              </a:rPr>
              <a:t>Werkstoff</a:t>
            </a:r>
            <a:r>
              <a:rPr lang="pl-PL" sz="1300">
                <a:solidFill>
                  <a:schemeClr val="tx1">
                    <a:lumMod val="95000"/>
                    <a:lumOff val="5000"/>
                  </a:schemeClr>
                </a:solidFill>
              </a:rPr>
              <a:t>- </a:t>
            </a:r>
            <a:r>
              <a:rPr lang="pl-PL" sz="1300" err="1">
                <a:solidFill>
                  <a:schemeClr val="tx1">
                    <a:lumMod val="95000"/>
                    <a:lumOff val="5000"/>
                  </a:schemeClr>
                </a:solidFill>
              </a:rPr>
              <a:t>und</a:t>
            </a:r>
            <a:r>
              <a:rPr lang="pl-PL" sz="1300">
                <a:solidFill>
                  <a:schemeClr val="tx1">
                    <a:lumMod val="95000"/>
                    <a:lumOff val="5000"/>
                  </a:schemeClr>
                </a:solidFill>
              </a:rPr>
              <a:t> </a:t>
            </a:r>
            <a:r>
              <a:rPr lang="pl-PL" sz="1300" err="1">
                <a:solidFill>
                  <a:schemeClr val="tx1">
                    <a:lumMod val="95000"/>
                    <a:lumOff val="5000"/>
                  </a:schemeClr>
                </a:solidFill>
              </a:rPr>
              <a:t>Strahltechnik</a:t>
            </a:r>
            <a:r>
              <a:rPr lang="pl-PL" sz="1300">
                <a:solidFill>
                  <a:schemeClr val="tx1">
                    <a:lumMod val="95000"/>
                    <a:lumOff val="5000"/>
                  </a:schemeClr>
                </a:solidFill>
              </a:rPr>
              <a:t> IWS. (Germany)</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Conseil</a:t>
            </a:r>
            <a:r>
              <a:rPr lang="pl-PL" sz="1300">
                <a:solidFill>
                  <a:schemeClr val="tx1">
                    <a:lumMod val="95000"/>
                    <a:lumOff val="5000"/>
                  </a:schemeClr>
                </a:solidFill>
              </a:rPr>
              <a:t> </a:t>
            </a:r>
            <a:r>
              <a:rPr lang="pl-PL" sz="1300" err="1">
                <a:solidFill>
                  <a:schemeClr val="tx1">
                    <a:lumMod val="95000"/>
                    <a:lumOff val="5000"/>
                  </a:schemeClr>
                </a:solidFill>
              </a:rPr>
              <a:t>National</a:t>
            </a:r>
            <a:r>
              <a:rPr lang="pl-PL" sz="1300">
                <a:solidFill>
                  <a:schemeClr val="tx1">
                    <a:lumMod val="95000"/>
                    <a:lumOff val="5000"/>
                  </a:schemeClr>
                </a:solidFill>
              </a:rPr>
              <a:t> de </a:t>
            </a:r>
            <a:r>
              <a:rPr lang="pl-PL" sz="1300" err="1">
                <a:solidFill>
                  <a:schemeClr val="tx1">
                    <a:lumMod val="95000"/>
                    <a:lumOff val="5000"/>
                  </a:schemeClr>
                </a:solidFill>
              </a:rPr>
              <a:t>Recherches</a:t>
            </a:r>
            <a:r>
              <a:rPr lang="pl-PL" sz="1300">
                <a:solidFill>
                  <a:schemeClr val="tx1">
                    <a:lumMod val="95000"/>
                    <a:lumOff val="5000"/>
                  </a:schemeClr>
                </a:solidFill>
              </a:rPr>
              <a:t> (Canada)</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Ionbond</a:t>
            </a:r>
            <a:r>
              <a:rPr lang="pl-PL" sz="1300">
                <a:solidFill>
                  <a:schemeClr val="tx1">
                    <a:lumMod val="95000"/>
                    <a:lumOff val="5000"/>
                  </a:schemeClr>
                </a:solidFill>
              </a:rPr>
              <a:t> (USA)</a:t>
            </a:r>
          </a:p>
          <a:p>
            <a:pPr marL="285750" indent="-285750">
              <a:lnSpc>
                <a:spcPct val="150000"/>
              </a:lnSpc>
              <a:buClr>
                <a:srgbClr val="36559D"/>
              </a:buClr>
              <a:buSzPct val="150000"/>
              <a:buFont typeface="Wingdings" panose="05000000000000000000" pitchFamily="2" charset="2"/>
              <a:buChar char="§"/>
            </a:pPr>
            <a:r>
              <a:rPr lang="pl-PL" sz="1300" err="1">
                <a:solidFill>
                  <a:schemeClr val="tx1">
                    <a:lumMod val="95000"/>
                    <a:lumOff val="5000"/>
                  </a:schemeClr>
                </a:solidFill>
              </a:rPr>
              <a:t>Lincotek</a:t>
            </a:r>
            <a:r>
              <a:rPr lang="pl-PL" sz="1300">
                <a:solidFill>
                  <a:schemeClr val="tx1">
                    <a:lumMod val="95000"/>
                    <a:lumOff val="5000"/>
                  </a:schemeClr>
                </a:solidFill>
              </a:rPr>
              <a:t> (</a:t>
            </a:r>
            <a:r>
              <a:rPr lang="pl-PL" sz="1300" err="1">
                <a:solidFill>
                  <a:schemeClr val="tx1">
                    <a:lumMod val="95000"/>
                    <a:lumOff val="5000"/>
                  </a:schemeClr>
                </a:solidFill>
              </a:rPr>
              <a:t>Italy</a:t>
            </a:r>
            <a:r>
              <a:rPr lang="pl-PL" sz="1300">
                <a:solidFill>
                  <a:schemeClr val="tx1">
                    <a:lumMod val="95000"/>
                    <a:lumOff val="5000"/>
                  </a:schemeClr>
                </a:solidFill>
              </a:rPr>
              <a:t>)</a:t>
            </a:r>
          </a:p>
          <a:p>
            <a:pPr marL="285750" indent="-285750">
              <a:lnSpc>
                <a:spcPct val="150000"/>
              </a:lnSpc>
              <a:buClr>
                <a:srgbClr val="36559D"/>
              </a:buClr>
              <a:buSzPct val="150000"/>
              <a:buFont typeface="Wingdings" panose="05000000000000000000" pitchFamily="2" charset="2"/>
              <a:buChar char="§"/>
            </a:pPr>
            <a:r>
              <a:rPr lang="pl-PL" sz="1300">
                <a:solidFill>
                  <a:schemeClr val="tx1">
                    <a:lumMod val="95000"/>
                    <a:lumOff val="5000"/>
                  </a:schemeClr>
                </a:solidFill>
                <a:latin typeface="Roboto"/>
                <a:ea typeface="Roboto"/>
                <a:cs typeface="Roboto"/>
              </a:rPr>
              <a:t>and </a:t>
            </a:r>
            <a:r>
              <a:rPr lang="pl-PL" sz="1300" err="1">
                <a:solidFill>
                  <a:schemeClr val="tx1">
                    <a:lumMod val="95000"/>
                    <a:lumOff val="5000"/>
                  </a:schemeClr>
                </a:solidFill>
                <a:latin typeface="Roboto"/>
                <a:ea typeface="Roboto"/>
                <a:cs typeface="Roboto"/>
              </a:rPr>
              <a:t>others</a:t>
            </a:r>
          </a:p>
          <a:p>
            <a:pPr>
              <a:lnSpc>
                <a:spcPct val="150000"/>
              </a:lnSpc>
              <a:buClr>
                <a:srgbClr val="36559D"/>
              </a:buClr>
              <a:buSzPct val="150000"/>
            </a:pPr>
            <a:endParaRPr lang="pl-PL" sz="1300">
              <a:solidFill>
                <a:schemeClr val="tx1">
                  <a:lumMod val="95000"/>
                  <a:lumOff val="5000"/>
                </a:schemeClr>
              </a:solidFill>
              <a:cs typeface="Roboto"/>
            </a:endParaRPr>
          </a:p>
          <a:p>
            <a:pPr marL="285750" indent="-285750">
              <a:lnSpc>
                <a:spcPct val="150000"/>
              </a:lnSpc>
              <a:buSzPct val="150000"/>
              <a:buFont typeface="Wingdings" panose="05000000000000000000" pitchFamily="2" charset="2"/>
              <a:buChar char="ü"/>
            </a:pPr>
            <a:endParaRPr lang="pl-PL" sz="1200">
              <a:solidFill>
                <a:schemeClr val="tx1">
                  <a:lumMod val="95000"/>
                  <a:lumOff val="5000"/>
                </a:schemeClr>
              </a:solidFill>
              <a:cs typeface="Roboto" panose="02000000000000000000" pitchFamily="2" charset="0"/>
            </a:endParaRPr>
          </a:p>
          <a:p>
            <a:pPr>
              <a:lnSpc>
                <a:spcPct val="150000"/>
              </a:lnSpc>
              <a:buSzPct val="150000"/>
            </a:pPr>
            <a:endParaRPr lang="pl-PL" sz="1200">
              <a:solidFill>
                <a:srgbClr val="0D0D0D"/>
              </a:solidFill>
              <a:cs typeface="Roboto" panose="02000000000000000000" pitchFamily="2" charset="0"/>
            </a:endParaRPr>
          </a:p>
          <a:p>
            <a:pPr marL="285750" indent="-285750">
              <a:lnSpc>
                <a:spcPct val="150000"/>
              </a:lnSpc>
              <a:buSzPct val="150000"/>
              <a:buFont typeface="Wingdings" panose="05000000000000000000" pitchFamily="2" charset="2"/>
              <a:buChar char="ü"/>
            </a:pPr>
            <a:endParaRPr lang="pl-PL">
              <a:cs typeface="Roboto" panose="02000000000000000000" pitchFamily="2" charset="0"/>
            </a:endParaRPr>
          </a:p>
          <a:p>
            <a:pPr marL="285750" indent="-285750">
              <a:buSzPct val="150000"/>
              <a:buBlip>
                <a:blip r:embed="rId2"/>
              </a:buBlip>
            </a:pPr>
            <a:endParaRPr lang="en-US">
              <a:cs typeface="Roboto" panose="02000000000000000000" pitchFamily="2" charset="0"/>
            </a:endParaRPr>
          </a:p>
        </p:txBody>
      </p:sp>
      <p:pic>
        <p:nvPicPr>
          <p:cNvPr id="2050" name="Picture 2">
            <a:extLst>
              <a:ext uri="{FF2B5EF4-FFF2-40B4-BE49-F238E27FC236}">
                <a16:creationId xmlns:a16="http://schemas.microsoft.com/office/drawing/2014/main" id="{3252714E-119A-626F-53F2-8829A8B64D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49" y="2425662"/>
            <a:ext cx="3002803" cy="70378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ome | Pratt &amp; Whitney">
            <a:extLst>
              <a:ext uri="{FF2B5EF4-FFF2-40B4-BE49-F238E27FC236}">
                <a16:creationId xmlns:a16="http://schemas.microsoft.com/office/drawing/2014/main" id="{4EA00D7F-8701-4B46-ED0C-96C2549F8F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718" y="3584268"/>
            <a:ext cx="2878536" cy="703783"/>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MTU Aero Engines - Wikipedia">
            <a:extLst>
              <a:ext uri="{FF2B5EF4-FFF2-40B4-BE49-F238E27FC236}">
                <a16:creationId xmlns:a16="http://schemas.microsoft.com/office/drawing/2014/main" id="{69679FBF-4E53-C9E4-B12C-8DA83924F8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696" y="3894965"/>
            <a:ext cx="2050716" cy="993515"/>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oneywell Aerospace names Plexus as 2016 New Product Development Supplier  of the Year – CIE">
            <a:extLst>
              <a:ext uri="{FF2B5EF4-FFF2-40B4-BE49-F238E27FC236}">
                <a16:creationId xmlns:a16="http://schemas.microsoft.com/office/drawing/2014/main" id="{711ADCA2-483B-A9BB-743D-F77D0F9FC9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5718" y="1618660"/>
            <a:ext cx="2878536" cy="89506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GKN Aerospace Careers">
            <a:extLst>
              <a:ext uri="{FF2B5EF4-FFF2-40B4-BE49-F238E27FC236}">
                <a16:creationId xmlns:a16="http://schemas.microsoft.com/office/drawing/2014/main" id="{0FC955F6-84E9-FAFE-0DAB-95F20048A9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8566" y="5358591"/>
            <a:ext cx="2292841" cy="79437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9">
            <a:extLst>
              <a:ext uri="{FF2B5EF4-FFF2-40B4-BE49-F238E27FC236}">
                <a16:creationId xmlns:a16="http://schemas.microsoft.com/office/drawing/2014/main" id="{936D70C8-AEB6-254F-18D3-4C8E391C9DA3}"/>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86E456C-B32B-F63F-8AB3-C5B0B48BDA64}"/>
              </a:ext>
            </a:extLst>
          </p:cNvPr>
          <p:cNvSpPr txBox="1">
            <a:spLocks/>
          </p:cNvSpPr>
          <p:nvPr/>
        </p:nvSpPr>
        <p:spPr>
          <a:xfrm>
            <a:off x="479425" y="318555"/>
            <a:ext cx="5862968" cy="94509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b="1" kern="1200">
                <a:solidFill>
                  <a:schemeClr val="tx1"/>
                </a:solidFill>
                <a:latin typeface="Source Sans Pro" panose="020B0503030403020204" pitchFamily="34" charset="0"/>
                <a:ea typeface="Source Sans Pro" panose="020B0503030403020204" pitchFamily="34" charset="0"/>
                <a:cs typeface="+mj-cs"/>
              </a:defRPr>
            </a:lvl1pPr>
          </a:lstStyle>
          <a:p>
            <a:r>
              <a:rPr lang="pl-PL">
                <a:solidFill>
                  <a:srgbClr val="36559D"/>
                </a:solidFill>
              </a:rPr>
              <a:t>CUSTOMERS</a:t>
            </a:r>
            <a:endParaRPr lang="en-US">
              <a:solidFill>
                <a:srgbClr val="36559D"/>
              </a:solidFill>
              <a:latin typeface="Roboto"/>
              <a:ea typeface="Source Sans Pro"/>
              <a:cs typeface="Roboto"/>
            </a:endParaRPr>
          </a:p>
        </p:txBody>
      </p:sp>
      <p:sp>
        <p:nvSpPr>
          <p:cNvPr id="7" name="Content Placeholder 2">
            <a:extLst>
              <a:ext uri="{FF2B5EF4-FFF2-40B4-BE49-F238E27FC236}">
                <a16:creationId xmlns:a16="http://schemas.microsoft.com/office/drawing/2014/main" id="{43E615FC-2B5C-7EF0-5601-8960BC45AD62}"/>
              </a:ext>
            </a:extLst>
          </p:cNvPr>
          <p:cNvSpPr txBox="1">
            <a:spLocks/>
          </p:cNvSpPr>
          <p:nvPr/>
        </p:nvSpPr>
        <p:spPr>
          <a:xfrm>
            <a:off x="4977516" y="4031157"/>
            <a:ext cx="6614079" cy="5653686"/>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SzPct val="150000"/>
            </a:pPr>
            <a:endParaRPr lang="pl-PL" sz="1200">
              <a:solidFill>
                <a:schemeClr val="tx1">
                  <a:lumMod val="95000"/>
                  <a:lumOff val="5000"/>
                </a:schemeClr>
              </a:solidFill>
            </a:endParaRPr>
          </a:p>
          <a:p>
            <a:pPr marL="285750" indent="-285750">
              <a:lnSpc>
                <a:spcPct val="150000"/>
              </a:lnSpc>
              <a:buSzPct val="150000"/>
              <a:buFont typeface="Wingdings" panose="05000000000000000000" pitchFamily="2" charset="2"/>
              <a:buChar char="ü"/>
            </a:pPr>
            <a:endParaRPr lang="pl-PL"/>
          </a:p>
          <a:p>
            <a:pPr marL="285750" indent="-285750">
              <a:buSzPct val="150000"/>
              <a:buFont typeface="Arial" panose="020B0604020202020204" pitchFamily="34" charset="0"/>
              <a:buBlip>
                <a:blip r:embed="rId2"/>
              </a:buBlip>
            </a:pPr>
            <a:endParaRPr lang="en-US"/>
          </a:p>
        </p:txBody>
      </p:sp>
    </p:spTree>
    <p:extLst>
      <p:ext uri="{BB962C8B-B14F-4D97-AF65-F5344CB8AC3E}">
        <p14:creationId xmlns:p14="http://schemas.microsoft.com/office/powerpoint/2010/main" val="12769968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CC2051-CA11-9C44-968A-28940085B69B}"/>
              </a:ext>
            </a:extLst>
          </p:cNvPr>
          <p:cNvSpPr/>
          <p:nvPr/>
        </p:nvSpPr>
        <p:spPr>
          <a:xfrm>
            <a:off x="9344891" y="0"/>
            <a:ext cx="2209800" cy="1325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Obraz 5">
            <a:extLst>
              <a:ext uri="{FF2B5EF4-FFF2-40B4-BE49-F238E27FC236}">
                <a16:creationId xmlns:a16="http://schemas.microsoft.com/office/drawing/2014/main" id="{AB0C99F4-F869-57CC-5224-5BA62E441B49}"/>
              </a:ext>
            </a:extLst>
          </p:cNvPr>
          <p:cNvPicPr>
            <a:picLocks noChangeAspect="1"/>
          </p:cNvPicPr>
          <p:nvPr/>
        </p:nvPicPr>
        <p:blipFill>
          <a:blip r:embed="rId2"/>
          <a:stretch>
            <a:fillRect/>
          </a:stretch>
        </p:blipFill>
        <p:spPr>
          <a:xfrm>
            <a:off x="72233" y="177680"/>
            <a:ext cx="11482458" cy="4932799"/>
          </a:xfrm>
          <a:prstGeom prst="rect">
            <a:avLst/>
          </a:prstGeom>
        </p:spPr>
      </p:pic>
      <p:sp>
        <p:nvSpPr>
          <p:cNvPr id="7" name="Prostokąt 6">
            <a:extLst>
              <a:ext uri="{FF2B5EF4-FFF2-40B4-BE49-F238E27FC236}">
                <a16:creationId xmlns:a16="http://schemas.microsoft.com/office/drawing/2014/main" id="{DA7FB7C1-1028-1FD2-65FD-137E8CC6A51E}"/>
              </a:ext>
            </a:extLst>
          </p:cNvPr>
          <p:cNvSpPr/>
          <p:nvPr/>
        </p:nvSpPr>
        <p:spPr>
          <a:xfrm>
            <a:off x="3535680" y="4124960"/>
            <a:ext cx="5252720" cy="217424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pl-PL"/>
          </a:p>
        </p:txBody>
      </p:sp>
      <p:pic>
        <p:nvPicPr>
          <p:cNvPr id="9" name="Obraz 8">
            <a:extLst>
              <a:ext uri="{FF2B5EF4-FFF2-40B4-BE49-F238E27FC236}">
                <a16:creationId xmlns:a16="http://schemas.microsoft.com/office/drawing/2014/main" id="{A37ED797-F242-5597-BCE3-48D52593F9C7}"/>
              </a:ext>
            </a:extLst>
          </p:cNvPr>
          <p:cNvPicPr>
            <a:picLocks noChangeAspect="1"/>
          </p:cNvPicPr>
          <p:nvPr/>
        </p:nvPicPr>
        <p:blipFill>
          <a:blip r:embed="rId3"/>
          <a:stretch>
            <a:fillRect/>
          </a:stretch>
        </p:blipFill>
        <p:spPr>
          <a:xfrm>
            <a:off x="4134935" y="4381428"/>
            <a:ext cx="4267570" cy="1661304"/>
          </a:xfrm>
          <a:prstGeom prst="rect">
            <a:avLst/>
          </a:prstGeom>
        </p:spPr>
      </p:pic>
    </p:spTree>
    <p:extLst>
      <p:ext uri="{BB962C8B-B14F-4D97-AF65-F5344CB8AC3E}">
        <p14:creationId xmlns:p14="http://schemas.microsoft.com/office/powerpoint/2010/main" val="483908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DE7AE7B-C9E5-D9CE-0D14-682A376B99FE}"/>
              </a:ext>
            </a:extLst>
          </p:cNvPr>
          <p:cNvSpPr>
            <a:spLocks noGrp="1"/>
          </p:cNvSpPr>
          <p:nvPr>
            <p:ph type="title"/>
          </p:nvPr>
        </p:nvSpPr>
        <p:spPr>
          <a:xfrm>
            <a:off x="838200" y="383457"/>
            <a:ext cx="10515600" cy="422327"/>
          </a:xfrm>
        </p:spPr>
        <p:txBody>
          <a:bodyPr>
            <a:normAutofit fontScale="90000"/>
          </a:bodyPr>
          <a:lstStyle/>
          <a:p>
            <a:pPr algn="ctr"/>
            <a:r>
              <a:rPr lang="pl-PL" dirty="0"/>
              <a:t>TABLE OF CONTENTS</a:t>
            </a:r>
          </a:p>
        </p:txBody>
      </p:sp>
      <p:pic>
        <p:nvPicPr>
          <p:cNvPr id="4" name="Obraz 3">
            <a:extLst>
              <a:ext uri="{FF2B5EF4-FFF2-40B4-BE49-F238E27FC236}">
                <a16:creationId xmlns:a16="http://schemas.microsoft.com/office/drawing/2014/main" id="{726B05F2-44C4-3E32-AEAE-DF8037A05980}"/>
              </a:ext>
            </a:extLst>
          </p:cNvPr>
          <p:cNvPicPr>
            <a:picLocks noChangeAspect="1"/>
          </p:cNvPicPr>
          <p:nvPr/>
        </p:nvPicPr>
        <p:blipFill>
          <a:blip r:embed="rId2"/>
          <a:stretch>
            <a:fillRect/>
          </a:stretch>
        </p:blipFill>
        <p:spPr>
          <a:xfrm>
            <a:off x="210663" y="1098787"/>
            <a:ext cx="5684383" cy="4357133"/>
          </a:xfrm>
          <a:prstGeom prst="rect">
            <a:avLst/>
          </a:prstGeom>
        </p:spPr>
      </p:pic>
      <p:pic>
        <p:nvPicPr>
          <p:cNvPr id="6" name="Obraz 5">
            <a:extLst>
              <a:ext uri="{FF2B5EF4-FFF2-40B4-BE49-F238E27FC236}">
                <a16:creationId xmlns:a16="http://schemas.microsoft.com/office/drawing/2014/main" id="{97410BE9-5B8C-41EC-CFF4-AEE74BFFA482}"/>
              </a:ext>
            </a:extLst>
          </p:cNvPr>
          <p:cNvPicPr>
            <a:picLocks noChangeAspect="1"/>
          </p:cNvPicPr>
          <p:nvPr/>
        </p:nvPicPr>
        <p:blipFill>
          <a:blip r:embed="rId3"/>
          <a:stretch>
            <a:fillRect/>
          </a:stretch>
        </p:blipFill>
        <p:spPr>
          <a:xfrm>
            <a:off x="6096000" y="1227474"/>
            <a:ext cx="5819434" cy="4099758"/>
          </a:xfrm>
          <a:prstGeom prst="rect">
            <a:avLst/>
          </a:prstGeom>
        </p:spPr>
      </p:pic>
    </p:spTree>
    <p:extLst>
      <p:ext uri="{BB962C8B-B14F-4D97-AF65-F5344CB8AC3E}">
        <p14:creationId xmlns:p14="http://schemas.microsoft.com/office/powerpoint/2010/main" val="3024649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196943" y="327877"/>
            <a:ext cx="3425294" cy="6302109"/>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547992" y="425852"/>
            <a:ext cx="5791848" cy="831757"/>
          </a:xfrm>
        </p:spPr>
        <p:txBody>
          <a:bodyPr>
            <a:noAutofit/>
          </a:bodyPr>
          <a:lstStyle/>
          <a:p>
            <a:r>
              <a:rPr lang="pl-PL">
                <a:solidFill>
                  <a:srgbClr val="36559D"/>
                </a:solidFill>
              </a:rPr>
              <a:t>SCOPE OF BUSSINES ACTIVITIES</a:t>
            </a:r>
            <a:endParaRPr lang="en-US">
              <a:solidFill>
                <a:srgbClr val="36559D"/>
              </a:solidFill>
            </a:endParaRP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47992" y="1381113"/>
            <a:ext cx="6930494" cy="4821023"/>
          </a:xfrm>
        </p:spPr>
        <p:txBody>
          <a:bodyPr>
            <a:noAutofit/>
          </a:bodyPr>
          <a:lstStyle/>
          <a:p>
            <a:pPr algn="just"/>
            <a:r>
              <a:rPr lang="en-US" sz="1500" err="1"/>
              <a:t>Salloytech</a:t>
            </a:r>
            <a:r>
              <a:rPr lang="en-US" sz="1500"/>
              <a:t> specializes in the manufacture of Spare Parts Details</a:t>
            </a:r>
            <a:r>
              <a:rPr lang="pl-PL" sz="1500"/>
              <a:t> </a:t>
            </a:r>
            <a:r>
              <a:rPr lang="en-US" sz="1500"/>
              <a:t>and consumable materials </a:t>
            </a:r>
            <a:r>
              <a:rPr lang="pl-PL" sz="1500" err="1"/>
              <a:t>used</a:t>
            </a:r>
            <a:r>
              <a:rPr lang="pl-PL" sz="1500"/>
              <a:t> in</a:t>
            </a:r>
            <a:r>
              <a:rPr lang="en-US" sz="1500"/>
              <a:t> special processes such as thermal spraying, </a:t>
            </a:r>
            <a:r>
              <a:rPr lang="en-US" sz="1500" err="1"/>
              <a:t>hardfacing</a:t>
            </a:r>
            <a:r>
              <a:rPr lang="en-US" sz="1500"/>
              <a:t>, brazing, welding, chemical processing, and others.</a:t>
            </a:r>
            <a:r>
              <a:rPr lang="pl-PL" sz="1500"/>
              <a:t> </a:t>
            </a:r>
            <a:r>
              <a:rPr lang="en-US" sz="1500"/>
              <a:t>We produce tooling for testing the properties of aerospace materials and coatings. Our main customers are factories producing new engine parts and MROs worldwide. Our production facility is certified to AS9100 standard, and we have a military license.</a:t>
            </a:r>
          </a:p>
          <a:p>
            <a:pPr algn="just"/>
            <a:r>
              <a:rPr lang="en-US" sz="1500" b="1"/>
              <a:t>In the field of Spare Parts Details, we can supply:</a:t>
            </a:r>
          </a:p>
          <a:p>
            <a:pPr algn="just"/>
            <a:r>
              <a:rPr lang="en-US" sz="1500"/>
              <a:t>Parts used for engine production and repair, such as patches, metal spares, pre-sintered preforms for </a:t>
            </a:r>
            <a:r>
              <a:rPr lang="pl-PL" sz="1500" err="1"/>
              <a:t>Brazing</a:t>
            </a:r>
            <a:r>
              <a:rPr lang="pl-PL" sz="1500"/>
              <a:t> </a:t>
            </a:r>
            <a:r>
              <a:rPr lang="en-US" sz="1500"/>
              <a:t>(PSP), metal honeycomb seals for blades</a:t>
            </a:r>
          </a:p>
          <a:p>
            <a:pPr algn="just"/>
            <a:r>
              <a:rPr lang="en-US" sz="1500" b="1"/>
              <a:t>Consumables for special processes:</a:t>
            </a:r>
          </a:p>
          <a:p>
            <a:pPr algn="just"/>
            <a:r>
              <a:rPr lang="pl-PL" sz="1500"/>
              <a:t>Test p</a:t>
            </a:r>
            <a:r>
              <a:rPr lang="en-US" sz="1500" err="1"/>
              <a:t>anels</a:t>
            </a:r>
            <a:r>
              <a:rPr lang="en-US" sz="1500"/>
              <a:t>, coupons, </a:t>
            </a:r>
            <a:r>
              <a:rPr lang="pl-PL" sz="1500" err="1"/>
              <a:t>strips</a:t>
            </a:r>
            <a:r>
              <a:rPr lang="en-US" sz="1500"/>
              <a:t>,</a:t>
            </a:r>
            <a:r>
              <a:rPr lang="pl-PL" sz="1500"/>
              <a:t> </a:t>
            </a:r>
            <a:r>
              <a:rPr lang="pl-PL" sz="1500" err="1"/>
              <a:t>substrates</a:t>
            </a:r>
            <a:r>
              <a:rPr lang="en-US" sz="1500"/>
              <a:t> and samples made of nickel and cobalt superalloys, titanium, hardened steel to aerospace standards. Used </a:t>
            </a:r>
            <a:r>
              <a:rPr lang="pl-PL" sz="1500"/>
              <a:t>for </a:t>
            </a:r>
            <a:r>
              <a:rPr lang="pl-PL" sz="1500" err="1"/>
              <a:t>example</a:t>
            </a:r>
            <a:r>
              <a:rPr lang="pl-PL" sz="1500"/>
              <a:t> </a:t>
            </a:r>
            <a:r>
              <a:rPr lang="en-US" sz="1500"/>
              <a:t>in thermal spraying</a:t>
            </a:r>
            <a:r>
              <a:rPr lang="pl-PL" sz="1500"/>
              <a:t>, </a:t>
            </a:r>
            <a:r>
              <a:rPr lang="pl-PL" sz="1500" err="1"/>
              <a:t>welding</a:t>
            </a:r>
            <a:r>
              <a:rPr lang="pl-PL" sz="1500"/>
              <a:t>, </a:t>
            </a:r>
            <a:r>
              <a:rPr lang="en-US" sz="1500"/>
              <a:t>chemical processing.</a:t>
            </a:r>
          </a:p>
          <a:p>
            <a:pPr algn="just"/>
            <a:r>
              <a:rPr lang="en-US" sz="1500"/>
              <a:t>Reusable silicone masking for thermal spraying, shot blasting, sandblasting, chemical processing, and vibratory finishing.</a:t>
            </a:r>
          </a:p>
        </p:txBody>
      </p:sp>
      <p:sp>
        <p:nvSpPr>
          <p:cNvPr id="10" name="Rectangle 9">
            <a:extLst>
              <a:ext uri="{FF2B5EF4-FFF2-40B4-BE49-F238E27FC236}">
                <a16:creationId xmlns:a16="http://schemas.microsoft.com/office/drawing/2014/main" id="{C91A9273-92B5-A941-94B6-6C8547B26C7B}"/>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1030" name="Picture 6" descr="Closeup of honeycomb damper seal pattern">
            <a:extLst>
              <a:ext uri="{FF2B5EF4-FFF2-40B4-BE49-F238E27FC236}">
                <a16:creationId xmlns:a16="http://schemas.microsoft.com/office/drawing/2014/main" id="{2BA0F5B1-94F4-AB85-9BCE-F6AB5C9958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266"/>
          <a:stretch/>
        </p:blipFill>
        <p:spPr bwMode="auto">
          <a:xfrm>
            <a:off x="8632363" y="3575237"/>
            <a:ext cx="2554454" cy="2531649"/>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descr="Obraz zawierający cylinder, Urządzenie domowe, design, srebro&#10;&#10;Opis wygenerowany automatycznie">
            <a:extLst>
              <a:ext uri="{FF2B5EF4-FFF2-40B4-BE49-F238E27FC236}">
                <a16:creationId xmlns:a16="http://schemas.microsoft.com/office/drawing/2014/main" id="{AA0FC074-A3E0-2AD1-D32D-6D9B1C924798}"/>
              </a:ext>
            </a:extLst>
          </p:cNvPr>
          <p:cNvPicPr>
            <a:picLocks noChangeAspect="1"/>
          </p:cNvPicPr>
          <p:nvPr/>
        </p:nvPicPr>
        <p:blipFill>
          <a:blip r:embed="rId4"/>
          <a:stretch>
            <a:fillRect/>
          </a:stretch>
        </p:blipFill>
        <p:spPr>
          <a:xfrm>
            <a:off x="8635813" y="427223"/>
            <a:ext cx="2562787" cy="2899523"/>
          </a:xfrm>
          <a:prstGeom prst="rect">
            <a:avLst/>
          </a:prstGeom>
        </p:spPr>
      </p:pic>
    </p:spTree>
    <p:extLst>
      <p:ext uri="{BB962C8B-B14F-4D97-AF65-F5344CB8AC3E}">
        <p14:creationId xmlns:p14="http://schemas.microsoft.com/office/powerpoint/2010/main" val="3239281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8322906" y="514350"/>
            <a:ext cx="3321102" cy="5829300"/>
          </a:xfrm>
          <a:prstGeom prst="rect">
            <a:avLst/>
          </a:prstGeom>
        </p:spPr>
      </p:pic>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547992" y="1522627"/>
            <a:ext cx="6362452" cy="4821023"/>
          </a:xfrm>
        </p:spPr>
        <p:txBody>
          <a:bodyPr>
            <a:normAutofit/>
          </a:bodyPr>
          <a:lstStyle/>
          <a:p>
            <a:pPr algn="just"/>
            <a:r>
              <a:rPr lang="en-US" sz="1500" b="1"/>
              <a:t>Tooling for testing materials used in aircraft engines:</a:t>
            </a:r>
          </a:p>
          <a:p>
            <a:pPr algn="just"/>
            <a:r>
              <a:rPr lang="en-US" sz="1500"/>
              <a:t>Custom accessories and high-temperature equipment: such as </a:t>
            </a:r>
            <a:r>
              <a:rPr lang="pl-PL" sz="1500" err="1"/>
              <a:t>pull</a:t>
            </a:r>
            <a:r>
              <a:rPr lang="pl-PL" sz="1500"/>
              <a:t> </a:t>
            </a:r>
            <a:r>
              <a:rPr lang="pl-PL" sz="1500" err="1"/>
              <a:t>rods</a:t>
            </a:r>
            <a:r>
              <a:rPr lang="en-US" sz="1500"/>
              <a:t>, </a:t>
            </a:r>
            <a:r>
              <a:rPr lang="pl-PL" sz="1500" err="1"/>
              <a:t>couplings</a:t>
            </a:r>
            <a:r>
              <a:rPr lang="en-US" sz="1500"/>
              <a:t>, fixtures, made of MAR M247 or other</a:t>
            </a:r>
            <a:r>
              <a:rPr lang="pl-PL" sz="1500"/>
              <a:t> </a:t>
            </a:r>
            <a:r>
              <a:rPr lang="pl-PL" sz="1500" err="1"/>
              <a:t>cast</a:t>
            </a:r>
            <a:r>
              <a:rPr lang="en-US" sz="1500"/>
              <a:t> nickel superalloys, for creep and tensile testing at elevated temperatures up to 1300°C;</a:t>
            </a:r>
          </a:p>
          <a:p>
            <a:pPr algn="just"/>
            <a:r>
              <a:rPr lang="en-US" sz="1500" b="1"/>
              <a:t>Services dedicated to the aerospace industry:</a:t>
            </a:r>
          </a:p>
          <a:p>
            <a:pPr algn="just"/>
            <a:r>
              <a:rPr lang="en-US" sz="1500"/>
              <a:t>Processing of difficult-to-machine materials such as nickel superalloys and titanium alloys, particularly by unconventional methods (WEDM).</a:t>
            </a:r>
          </a:p>
          <a:p>
            <a:pPr algn="just"/>
            <a:r>
              <a:rPr lang="en-US" sz="1500"/>
              <a:t>Research and development work focused on technological projects aimed at improving repair/production processes of gas turbines</a:t>
            </a:r>
          </a:p>
          <a:p>
            <a:pPr algn="just"/>
            <a:r>
              <a:rPr lang="en-US" sz="1500"/>
              <a:t>Our experience in research and development of technology has resulted in contracts from companies producing aircraft engines (GE, Pratt &amp; Whitney, GKN, Honeywell, MTU). We also collaborate with the Space Technology Department of the Institute of Aviation and the National Center for Nuclear Research.</a:t>
            </a:r>
          </a:p>
        </p:txBody>
      </p:sp>
      <p:sp>
        <p:nvSpPr>
          <p:cNvPr id="10" name="Rectangle 9">
            <a:extLst>
              <a:ext uri="{FF2B5EF4-FFF2-40B4-BE49-F238E27FC236}">
                <a16:creationId xmlns:a16="http://schemas.microsoft.com/office/drawing/2014/main" id="{C91A9273-92B5-A941-94B6-6C8547B26C7B}"/>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pic>
        <p:nvPicPr>
          <p:cNvPr id="5" name="Obraz 4">
            <a:extLst>
              <a:ext uri="{FF2B5EF4-FFF2-40B4-BE49-F238E27FC236}">
                <a16:creationId xmlns:a16="http://schemas.microsoft.com/office/drawing/2014/main" id="{615CD664-CAC4-AE76-5D04-C5C16E92B9EF}"/>
              </a:ext>
            </a:extLst>
          </p:cNvPr>
          <p:cNvPicPr>
            <a:picLocks noChangeAspect="1"/>
          </p:cNvPicPr>
          <p:nvPr/>
        </p:nvPicPr>
        <p:blipFill rotWithShape="1">
          <a:blip r:embed="rId3"/>
          <a:srcRect l="34942" t="329" b="17192"/>
          <a:stretch/>
        </p:blipFill>
        <p:spPr>
          <a:xfrm>
            <a:off x="7421954" y="507611"/>
            <a:ext cx="4448681" cy="5837972"/>
          </a:xfrm>
          <a:prstGeom prst="rect">
            <a:avLst/>
          </a:prstGeom>
        </p:spPr>
      </p:pic>
      <p:sp>
        <p:nvSpPr>
          <p:cNvPr id="6" name="Title 1">
            <a:extLst>
              <a:ext uri="{FF2B5EF4-FFF2-40B4-BE49-F238E27FC236}">
                <a16:creationId xmlns:a16="http://schemas.microsoft.com/office/drawing/2014/main" id="{D93F3382-21D2-41D9-8DAB-BD377EAE2E6B}"/>
              </a:ext>
            </a:extLst>
          </p:cNvPr>
          <p:cNvSpPr txBox="1">
            <a:spLocks/>
          </p:cNvSpPr>
          <p:nvPr/>
        </p:nvSpPr>
        <p:spPr>
          <a:xfrm>
            <a:off x="547992" y="312514"/>
            <a:ext cx="5862968" cy="94509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b="1" kern="1200">
                <a:solidFill>
                  <a:schemeClr val="tx1"/>
                </a:solidFill>
                <a:latin typeface="Source Sans Pro" panose="020B0503030403020204" pitchFamily="34" charset="0"/>
                <a:ea typeface="Source Sans Pro" panose="020B0503030403020204" pitchFamily="34" charset="0"/>
                <a:cs typeface="+mj-cs"/>
              </a:defRPr>
            </a:lvl1pPr>
          </a:lstStyle>
          <a:p>
            <a:r>
              <a:rPr lang="pl-PL">
                <a:solidFill>
                  <a:srgbClr val="36559D"/>
                </a:solidFill>
              </a:rPr>
              <a:t>SCOPE OF BUSSINES ACTIVITIES</a:t>
            </a:r>
            <a:endParaRPr lang="en-US">
              <a:solidFill>
                <a:srgbClr val="36559D"/>
              </a:solidFill>
              <a:latin typeface="Roboto"/>
              <a:ea typeface="Source Sans Pro"/>
              <a:cs typeface="Roboto"/>
            </a:endParaRPr>
          </a:p>
        </p:txBody>
      </p:sp>
    </p:spTree>
    <p:extLst>
      <p:ext uri="{BB962C8B-B14F-4D97-AF65-F5344CB8AC3E}">
        <p14:creationId xmlns:p14="http://schemas.microsoft.com/office/powerpoint/2010/main" val="1240387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CA727D-15B8-714C-9D91-5BAA016E3826}"/>
              </a:ext>
            </a:extLst>
          </p:cNvPr>
          <p:cNvSpPr>
            <a:spLocks noGrp="1"/>
          </p:cNvSpPr>
          <p:nvPr>
            <p:ph type="title"/>
          </p:nvPr>
        </p:nvSpPr>
        <p:spPr>
          <a:xfrm>
            <a:off x="898946" y="2969967"/>
            <a:ext cx="10394108" cy="923736"/>
          </a:xfrm>
        </p:spPr>
        <p:txBody>
          <a:bodyPr>
            <a:normAutofit fontScale="90000"/>
          </a:bodyPr>
          <a:lstStyle/>
          <a:p>
            <a:pPr>
              <a:lnSpc>
                <a:spcPct val="70000"/>
              </a:lnSpc>
            </a:pPr>
            <a:br>
              <a:rPr lang="en-US" sz="4400">
                <a:solidFill>
                  <a:srgbClr val="8B8B8C"/>
                </a:solidFill>
                <a:latin typeface="Source Sans Pro"/>
                <a:ea typeface="Source Sans Pro"/>
              </a:rPr>
            </a:br>
            <a:r>
              <a:rPr lang="pl-PL" sz="4400">
                <a:solidFill>
                  <a:schemeClr val="tx2"/>
                </a:solidFill>
                <a:latin typeface="Source Sans Pro"/>
                <a:ea typeface="Source Sans Pro"/>
              </a:rPr>
              <a:t>CONSUMABLES FOR </a:t>
            </a:r>
            <a:r>
              <a:rPr lang="pl-PL" sz="4400">
                <a:solidFill>
                  <a:srgbClr val="8B8B8C"/>
                </a:solidFill>
                <a:latin typeface="Source Sans Pro"/>
                <a:ea typeface="Source Sans Pro"/>
              </a:rPr>
              <a:t>SPECIAL PROCESSES</a:t>
            </a:r>
            <a:endParaRPr lang="en-US" sz="4400">
              <a:solidFill>
                <a:srgbClr val="8B8B8C"/>
              </a:solidFill>
            </a:endParaRPr>
          </a:p>
        </p:txBody>
      </p:sp>
      <p:sp>
        <p:nvSpPr>
          <p:cNvPr id="2" name="pole tekstowe 1">
            <a:extLst>
              <a:ext uri="{FF2B5EF4-FFF2-40B4-BE49-F238E27FC236}">
                <a16:creationId xmlns:a16="http://schemas.microsoft.com/office/drawing/2014/main" id="{401E2CBF-9F33-71EF-7BC9-9B6084D3E2DD}"/>
              </a:ext>
            </a:extLst>
          </p:cNvPr>
          <p:cNvSpPr txBox="1"/>
          <p:nvPr/>
        </p:nvSpPr>
        <p:spPr>
          <a:xfrm>
            <a:off x="774700" y="1001467"/>
            <a:ext cx="2146742" cy="369332"/>
          </a:xfrm>
          <a:prstGeom prst="rect">
            <a:avLst/>
          </a:prstGeom>
          <a:noFill/>
        </p:spPr>
        <p:txBody>
          <a:bodyPr wrap="none" rtlCol="0">
            <a:spAutoFit/>
          </a:bodyPr>
          <a:lstStyle/>
          <a:p>
            <a:r>
              <a:rPr lang="pl-PL" b="1" dirty="0" err="1">
                <a:solidFill>
                  <a:srgbClr val="FF0000"/>
                </a:solidFill>
              </a:rPr>
              <a:t>Note</a:t>
            </a:r>
            <a:r>
              <a:rPr lang="pl-PL" b="1" dirty="0">
                <a:solidFill>
                  <a:srgbClr val="FF0000"/>
                </a:solidFill>
              </a:rPr>
              <a:t>: </a:t>
            </a:r>
            <a:r>
              <a:rPr lang="pl-PL" b="1" dirty="0" err="1">
                <a:solidFill>
                  <a:srgbClr val="FF0000"/>
                </a:solidFill>
              </a:rPr>
              <a:t>Section</a:t>
            </a:r>
            <a:r>
              <a:rPr lang="pl-PL" b="1" dirty="0">
                <a:solidFill>
                  <a:srgbClr val="FF0000"/>
                </a:solidFill>
              </a:rPr>
              <a:t> </a:t>
            </a:r>
            <a:r>
              <a:rPr lang="pl-PL" b="1" dirty="0" err="1">
                <a:solidFill>
                  <a:srgbClr val="FF0000"/>
                </a:solidFill>
              </a:rPr>
              <a:t>title</a:t>
            </a:r>
            <a:endParaRPr lang="pl-PL" b="1" dirty="0">
              <a:solidFill>
                <a:srgbClr val="FF0000"/>
              </a:solidFill>
            </a:endParaRPr>
          </a:p>
        </p:txBody>
      </p:sp>
    </p:spTree>
    <p:extLst>
      <p:ext uri="{BB962C8B-B14F-4D97-AF65-F5344CB8AC3E}">
        <p14:creationId xmlns:p14="http://schemas.microsoft.com/office/powerpoint/2010/main" val="183731919"/>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CEBA00-D037-D845-A11B-3ACFED6CC79C}"/>
              </a:ext>
            </a:extLst>
          </p:cNvPr>
          <p:cNvPicPr>
            <a:picLocks noChangeAspect="1"/>
          </p:cNvPicPr>
          <p:nvPr/>
        </p:nvPicPr>
        <p:blipFill>
          <a:blip r:embed="rId2"/>
          <a:srcRect/>
          <a:stretch/>
        </p:blipFill>
        <p:spPr>
          <a:xfrm>
            <a:off x="6427237" y="522052"/>
            <a:ext cx="5588000" cy="5829300"/>
          </a:xfrm>
          <a:prstGeom prst="rect">
            <a:avLst/>
          </a:prstGeom>
        </p:spPr>
      </p:pic>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625466" y="40440"/>
            <a:ext cx="5464164" cy="1387346"/>
          </a:xfrm>
        </p:spPr>
        <p:txBody>
          <a:bodyPr>
            <a:normAutofit/>
          </a:bodyPr>
          <a:lstStyle/>
          <a:p>
            <a:r>
              <a:rPr lang="en-US" dirty="0">
                <a:solidFill>
                  <a:srgbClr val="36559D"/>
                </a:solidFill>
                <a:latin typeface="Roboto"/>
                <a:ea typeface="Source Sans Pro"/>
                <a:cs typeface="Roboto"/>
              </a:rPr>
              <a:t>COUPONS, SUBSTRATE AND SAMPLE </a:t>
            </a:r>
            <a:r>
              <a:rPr lang="en-US" sz="2800" dirty="0">
                <a:solidFill>
                  <a:srgbClr val="36559D"/>
                </a:solidFill>
                <a:latin typeface="Roboto"/>
                <a:ea typeface="Source Sans Pro"/>
                <a:cs typeface="Roboto"/>
              </a:rPr>
              <a:t>MACHINING</a:t>
            </a: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616772" y="1857222"/>
            <a:ext cx="5479228" cy="2022178"/>
          </a:xfrm>
        </p:spPr>
        <p:txBody>
          <a:bodyPr>
            <a:normAutofit/>
          </a:bodyPr>
          <a:lstStyle/>
          <a:p>
            <a:pPr algn="just"/>
            <a:r>
              <a:rPr lang="en-US" dirty="0" err="1"/>
              <a:t>Salloytech</a:t>
            </a:r>
            <a:r>
              <a:rPr lang="en-US" dirty="0"/>
              <a:t> manufactures high quality test coupons,</a:t>
            </a:r>
            <a:r>
              <a:rPr lang="pl-PL" dirty="0"/>
              <a:t> </a:t>
            </a:r>
            <a:r>
              <a:rPr lang="pl-PL" dirty="0" err="1"/>
              <a:t>substrates</a:t>
            </a:r>
            <a:r>
              <a:rPr lang="pl-PL" dirty="0"/>
              <a:t>,</a:t>
            </a:r>
            <a:r>
              <a:rPr lang="en-US" dirty="0"/>
              <a:t> specimens, samples, buttons, panels, discs, and strips for </a:t>
            </a:r>
            <a:r>
              <a:rPr lang="pl-PL" dirty="0"/>
              <a:t>t</a:t>
            </a:r>
            <a:r>
              <a:rPr lang="en-US" dirty="0" err="1"/>
              <a:t>hermal</a:t>
            </a:r>
            <a:r>
              <a:rPr lang="pl-PL" dirty="0"/>
              <a:t> Spray, </a:t>
            </a:r>
            <a:r>
              <a:rPr lang="en-US" dirty="0"/>
              <a:t>Cold Spray</a:t>
            </a:r>
            <a:r>
              <a:rPr lang="pl-PL" dirty="0"/>
              <a:t>, </a:t>
            </a:r>
            <a:r>
              <a:rPr lang="pl-PL" dirty="0" err="1"/>
              <a:t>Chemical</a:t>
            </a:r>
            <a:r>
              <a:rPr lang="pl-PL" dirty="0"/>
              <a:t> Processing, (EB) </a:t>
            </a:r>
            <a:r>
              <a:rPr lang="pl-PL" dirty="0" err="1"/>
              <a:t>Welding</a:t>
            </a:r>
            <a:r>
              <a:rPr lang="en-US" dirty="0"/>
              <a:t> facilities in the aviation industry. We specialize in cutting difficult-to-machine aerospace grade materials such as: nickel and cobalt base superalloys, titanium, and hardened steel and single crystals.</a:t>
            </a:r>
          </a:p>
          <a:p>
            <a:pPr algn="just"/>
            <a:endParaRPr lang="en-US" dirty="0"/>
          </a:p>
          <a:p>
            <a:pPr algn="just"/>
            <a:endParaRPr lang="en-US" dirty="0"/>
          </a:p>
        </p:txBody>
      </p:sp>
      <p:pic>
        <p:nvPicPr>
          <p:cNvPr id="4" name="Obraz 2">
            <a:extLst>
              <a:ext uri="{FF2B5EF4-FFF2-40B4-BE49-F238E27FC236}">
                <a16:creationId xmlns:a16="http://schemas.microsoft.com/office/drawing/2014/main" id="{2A13E0B4-31A0-2945-BDC1-082D3BFD4E7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flipH="1">
            <a:off x="6315811" y="311726"/>
            <a:ext cx="5940080" cy="5829300"/>
          </a:xfrm>
          <a:prstGeom prst="rect">
            <a:avLst/>
          </a:prstGeom>
        </p:spPr>
      </p:pic>
      <p:sp>
        <p:nvSpPr>
          <p:cNvPr id="5" name="pole tekstowe 7">
            <a:extLst>
              <a:ext uri="{FF2B5EF4-FFF2-40B4-BE49-F238E27FC236}">
                <a16:creationId xmlns:a16="http://schemas.microsoft.com/office/drawing/2014/main" id="{44E673F0-8064-634B-969C-45C1DE2A9CCB}"/>
              </a:ext>
            </a:extLst>
          </p:cNvPr>
          <p:cNvSpPr txBox="1"/>
          <p:nvPr/>
        </p:nvSpPr>
        <p:spPr>
          <a:xfrm>
            <a:off x="857250" y="4325144"/>
            <a:ext cx="1730013" cy="1815882"/>
          </a:xfrm>
          <a:prstGeom prst="rect">
            <a:avLst/>
          </a:prstGeom>
          <a:noFill/>
        </p:spPr>
        <p:txBody>
          <a:bodyPr wrap="square" numCol="1" rtlCol="0">
            <a:spAutoFit/>
          </a:bodyPr>
          <a:lstStyle/>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René  77</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Inconel 718</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Inconel 625</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Haynes 188</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Haynes 282</a:t>
            </a:r>
          </a:p>
          <a:p>
            <a:pPr marL="285750" indent="-285750">
              <a:buClr>
                <a:srgbClr val="36559D"/>
              </a:buClr>
              <a:buFont typeface="Wingdings" pitchFamily="2" charset="2"/>
              <a:buChar char="§"/>
            </a:pPr>
            <a:r>
              <a:rPr lang="en-US" sz="1400" err="1">
                <a:latin typeface="Roboto" panose="02000000000000000000" pitchFamily="2" charset="0"/>
                <a:ea typeface="Roboto" panose="02000000000000000000" pitchFamily="2" charset="0"/>
                <a:cs typeface="Calibri" pitchFamily="34" charset="0"/>
              </a:rPr>
              <a:t>Hastel</a:t>
            </a:r>
            <a:r>
              <a:rPr lang="pl-PL" sz="1400">
                <a:latin typeface="Roboto" panose="02000000000000000000" pitchFamily="2" charset="0"/>
                <a:ea typeface="Roboto" panose="02000000000000000000" pitchFamily="2" charset="0"/>
                <a:cs typeface="Calibri" pitchFamily="34" charset="0"/>
              </a:rPr>
              <a:t>l</a:t>
            </a:r>
            <a:r>
              <a:rPr lang="en-US" sz="1400">
                <a:latin typeface="Roboto" panose="02000000000000000000" pitchFamily="2" charset="0"/>
                <a:ea typeface="Roboto" panose="02000000000000000000" pitchFamily="2" charset="0"/>
                <a:cs typeface="Calibri" pitchFamily="34" charset="0"/>
              </a:rPr>
              <a:t>oy X</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Ti-6Al-4V</a:t>
            </a:r>
            <a:endParaRPr lang="pl-PL" sz="1400">
              <a:latin typeface="Roboto" panose="02000000000000000000" pitchFamily="2" charset="0"/>
              <a:ea typeface="Roboto" panose="02000000000000000000" pitchFamily="2" charset="0"/>
              <a:cs typeface="Calibri" pitchFamily="34" charset="0"/>
            </a:endParaRP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300M steel</a:t>
            </a:r>
          </a:p>
        </p:txBody>
      </p:sp>
      <p:sp>
        <p:nvSpPr>
          <p:cNvPr id="7" name="TextBox 6">
            <a:extLst>
              <a:ext uri="{FF2B5EF4-FFF2-40B4-BE49-F238E27FC236}">
                <a16:creationId xmlns:a16="http://schemas.microsoft.com/office/drawing/2014/main" id="{B2FA0AEB-21F1-A14E-B193-4B8CF73349BD}"/>
              </a:ext>
            </a:extLst>
          </p:cNvPr>
          <p:cNvSpPr txBox="1"/>
          <p:nvPr/>
        </p:nvSpPr>
        <p:spPr>
          <a:xfrm>
            <a:off x="4011983" y="5184015"/>
            <a:ext cx="1106121" cy="738664"/>
          </a:xfrm>
          <a:prstGeom prst="rect">
            <a:avLst/>
          </a:prstGeom>
          <a:noFill/>
        </p:spPr>
        <p:txBody>
          <a:bodyPr wrap="square" rtlCol="0">
            <a:spAutoFit/>
          </a:bodyPr>
          <a:lstStyle/>
          <a:p>
            <a:r>
              <a:rPr lang="pl-PL" sz="1400">
                <a:solidFill>
                  <a:srgbClr val="8B8B8C"/>
                </a:solidFill>
                <a:latin typeface="Roboto" panose="02000000000000000000" pitchFamily="2" charset="0"/>
                <a:ea typeface="Roboto" panose="02000000000000000000" pitchFamily="2" charset="0"/>
                <a:cs typeface="Calibri" panose="020F0502020204030204" pitchFamily="34" charset="0"/>
              </a:rPr>
              <a:t>s</a:t>
            </a:r>
            <a:r>
              <a:rPr lang="en-US" sz="1400">
                <a:solidFill>
                  <a:srgbClr val="8B8B8C"/>
                </a:solidFill>
                <a:latin typeface="Roboto" panose="02000000000000000000" pitchFamily="2" charset="0"/>
                <a:ea typeface="Roboto" panose="02000000000000000000" pitchFamily="2" charset="0"/>
                <a:cs typeface="Calibri" panose="020F0502020204030204" pitchFamily="34" charset="0"/>
              </a:rPr>
              <a:t>ingle crystal </a:t>
            </a:r>
            <a:r>
              <a:rPr lang="pl-PL" sz="1400">
                <a:solidFill>
                  <a:srgbClr val="8B8B8C"/>
                </a:solidFill>
                <a:latin typeface="Roboto" panose="02000000000000000000" pitchFamily="2" charset="0"/>
                <a:ea typeface="Roboto" panose="02000000000000000000" pitchFamily="2" charset="0"/>
                <a:cs typeface="Calibri" panose="020F0502020204030204" pitchFamily="34" charset="0"/>
              </a:rPr>
              <a:t>super</a:t>
            </a:r>
            <a:r>
              <a:rPr lang="en-US" sz="1400">
                <a:solidFill>
                  <a:srgbClr val="8B8B8C"/>
                </a:solidFill>
                <a:latin typeface="Roboto" panose="02000000000000000000" pitchFamily="2" charset="0"/>
                <a:ea typeface="Roboto" panose="02000000000000000000" pitchFamily="2" charset="0"/>
                <a:cs typeface="Calibri" panose="020F0502020204030204" pitchFamily="34" charset="0"/>
              </a:rPr>
              <a:t>alloys</a:t>
            </a:r>
          </a:p>
        </p:txBody>
      </p:sp>
      <p:sp>
        <p:nvSpPr>
          <p:cNvPr id="8" name="pole tekstowe 7">
            <a:extLst>
              <a:ext uri="{FF2B5EF4-FFF2-40B4-BE49-F238E27FC236}">
                <a16:creationId xmlns:a16="http://schemas.microsoft.com/office/drawing/2014/main" id="{6FF35F67-D3C7-8E45-A62E-8648C73861C9}"/>
              </a:ext>
            </a:extLst>
          </p:cNvPr>
          <p:cNvSpPr txBox="1"/>
          <p:nvPr/>
        </p:nvSpPr>
        <p:spPr>
          <a:xfrm>
            <a:off x="2661823" y="4325144"/>
            <a:ext cx="2110740" cy="1600438"/>
          </a:xfrm>
          <a:prstGeom prst="rect">
            <a:avLst/>
          </a:prstGeom>
          <a:noFill/>
        </p:spPr>
        <p:txBody>
          <a:bodyPr wrap="square" numCol="1" rtlCol="0">
            <a:spAutoFit/>
          </a:bodyPr>
          <a:lstStyle/>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Alu 2014-T6</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Alu 7050 T7451</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Alu 7075-T6511</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410 stainless steel</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Rene N5</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CMSX 4 </a:t>
            </a:r>
          </a:p>
          <a:p>
            <a:pPr marL="285750" indent="-285750">
              <a:buClr>
                <a:srgbClr val="36559D"/>
              </a:buClr>
              <a:buFont typeface="Wingdings" pitchFamily="2" charset="2"/>
              <a:buChar char="§"/>
            </a:pPr>
            <a:r>
              <a:rPr lang="en-US" sz="1400">
                <a:latin typeface="Roboto" panose="02000000000000000000" pitchFamily="2" charset="0"/>
                <a:ea typeface="Roboto" panose="02000000000000000000" pitchFamily="2" charset="0"/>
                <a:cs typeface="Calibri" pitchFamily="34" charset="0"/>
              </a:rPr>
              <a:t>N515</a:t>
            </a:r>
          </a:p>
        </p:txBody>
      </p:sp>
      <p:sp>
        <p:nvSpPr>
          <p:cNvPr id="6" name="Right Brace 5">
            <a:extLst>
              <a:ext uri="{FF2B5EF4-FFF2-40B4-BE49-F238E27FC236}">
                <a16:creationId xmlns:a16="http://schemas.microsoft.com/office/drawing/2014/main" id="{D90D22A5-6C06-BE4F-8DEB-BE64F1B16D27}"/>
              </a:ext>
            </a:extLst>
          </p:cNvPr>
          <p:cNvSpPr/>
          <p:nvPr/>
        </p:nvSpPr>
        <p:spPr>
          <a:xfrm>
            <a:off x="3859530" y="5270319"/>
            <a:ext cx="136955" cy="566057"/>
          </a:xfrm>
          <a:prstGeom prst="rightBrace">
            <a:avLst>
              <a:gd name="adj1" fmla="val 0"/>
              <a:gd name="adj2" fmla="val 47988"/>
            </a:avLst>
          </a:prstGeom>
          <a:ln w="15875">
            <a:solidFill>
              <a:srgbClr val="8B8B8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a:extLst>
              <a:ext uri="{FF2B5EF4-FFF2-40B4-BE49-F238E27FC236}">
                <a16:creationId xmlns:a16="http://schemas.microsoft.com/office/drawing/2014/main" id="{E0932430-764B-DA4D-A60B-06A8F4E33F30}"/>
              </a:ext>
            </a:extLst>
          </p:cNvPr>
          <p:cNvSpPr/>
          <p:nvPr/>
        </p:nvSpPr>
        <p:spPr>
          <a:xfrm>
            <a:off x="857250" y="3891346"/>
            <a:ext cx="4400550" cy="311935"/>
          </a:xfrm>
          <a:prstGeom prst="rect">
            <a:avLst/>
          </a:prstGeom>
        </p:spPr>
        <p:txBody>
          <a:bodyPr wrap="square">
            <a:spAutoFit/>
          </a:bodyPr>
          <a:lstStyle/>
          <a:p>
            <a:r>
              <a:rPr lang="en-US" sz="1400" b="1">
                <a:solidFill>
                  <a:srgbClr val="36559D"/>
                </a:solidFill>
                <a:latin typeface="Roboto" panose="02000000000000000000" pitchFamily="2" charset="0"/>
                <a:ea typeface="Roboto" panose="02000000000000000000" pitchFamily="2" charset="0"/>
              </a:rPr>
              <a:t>Aerospace grade materials we work with:</a:t>
            </a:r>
          </a:p>
        </p:txBody>
      </p:sp>
      <p:grpSp>
        <p:nvGrpSpPr>
          <p:cNvPr id="16" name="Group 15">
            <a:extLst>
              <a:ext uri="{FF2B5EF4-FFF2-40B4-BE49-F238E27FC236}">
                <a16:creationId xmlns:a16="http://schemas.microsoft.com/office/drawing/2014/main" id="{02F44B9B-9F95-9444-8FCE-FDF2080062E6}"/>
              </a:ext>
            </a:extLst>
          </p:cNvPr>
          <p:cNvGrpSpPr/>
          <p:nvPr/>
        </p:nvGrpSpPr>
        <p:grpSpPr>
          <a:xfrm>
            <a:off x="0" y="6585173"/>
            <a:ext cx="12192000" cy="313502"/>
            <a:chOff x="0" y="6585173"/>
            <a:chExt cx="12192000" cy="313502"/>
          </a:xfrm>
        </p:grpSpPr>
        <p:sp>
          <p:nvSpPr>
            <p:cNvPr id="17" name="Rectangle 16">
              <a:extLst>
                <a:ext uri="{FF2B5EF4-FFF2-40B4-BE49-F238E27FC236}">
                  <a16:creationId xmlns:a16="http://schemas.microsoft.com/office/drawing/2014/main" id="{1F23E5C0-7529-B745-916A-B24EC5719038}"/>
                </a:ext>
              </a:extLst>
            </p:cNvPr>
            <p:cNvSpPr/>
            <p:nvPr/>
          </p:nvSpPr>
          <p:spPr>
            <a:xfrm>
              <a:off x="0" y="6608668"/>
              <a:ext cx="12192000" cy="290007"/>
            </a:xfrm>
            <a:prstGeom prst="rect">
              <a:avLst/>
            </a:prstGeom>
            <a:gradFill>
              <a:gsLst>
                <a:gs pos="0">
                  <a:srgbClr val="36559D"/>
                </a:gs>
                <a:gs pos="100000">
                  <a:srgbClr val="36559D">
                    <a:lumMod val="9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18" name="TextBox 3">
              <a:extLst>
                <a:ext uri="{FF2B5EF4-FFF2-40B4-BE49-F238E27FC236}">
                  <a16:creationId xmlns:a16="http://schemas.microsoft.com/office/drawing/2014/main" id="{D8D41B81-A100-3049-9E7E-CE11E9BFA458}"/>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19" name="TextBox 3">
            <a:extLst>
              <a:ext uri="{FF2B5EF4-FFF2-40B4-BE49-F238E27FC236}">
                <a16:creationId xmlns:a16="http://schemas.microsoft.com/office/drawing/2014/main" id="{7D3CB167-9E31-4047-8068-F74717DA8D64}"/>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
        <p:nvSpPr>
          <p:cNvPr id="11" name="Rectangle 9">
            <a:extLst>
              <a:ext uri="{FF2B5EF4-FFF2-40B4-BE49-F238E27FC236}">
                <a16:creationId xmlns:a16="http://schemas.microsoft.com/office/drawing/2014/main" id="{9E50826C-4B99-4008-00C6-3063CC59324F}"/>
              </a:ext>
            </a:extLst>
          </p:cNvPr>
          <p:cNvSpPr/>
          <p:nvPr/>
        </p:nvSpPr>
        <p:spPr>
          <a:xfrm>
            <a:off x="-1" y="539112"/>
            <a:ext cx="342901" cy="724538"/>
          </a:xfrm>
          <a:prstGeom prst="rect">
            <a:avLst/>
          </a:prstGeom>
          <a:solidFill>
            <a:srgbClr val="8B8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9019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E97A6C-55E3-EC49-9730-6B64AAD9629F}"/>
              </a:ext>
            </a:extLst>
          </p:cNvPr>
          <p:cNvSpPr/>
          <p:nvPr/>
        </p:nvSpPr>
        <p:spPr>
          <a:xfrm>
            <a:off x="539006" y="185529"/>
            <a:ext cx="11100881" cy="2208567"/>
          </a:xfrm>
          <a:prstGeom prst="rect">
            <a:avLst/>
          </a:prstGeom>
          <a:solidFill>
            <a:srgbClr val="3655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016BCD-6D00-F14B-95E8-02F9D11B5D6F}"/>
              </a:ext>
            </a:extLst>
          </p:cNvPr>
          <p:cNvSpPr>
            <a:spLocks noGrp="1"/>
          </p:cNvSpPr>
          <p:nvPr>
            <p:ph type="title"/>
          </p:nvPr>
        </p:nvSpPr>
        <p:spPr>
          <a:xfrm>
            <a:off x="977900" y="584200"/>
            <a:ext cx="10236200" cy="1325563"/>
          </a:xfrm>
        </p:spPr>
        <p:txBody>
          <a:bodyPr>
            <a:normAutofit/>
          </a:bodyPr>
          <a:lstStyle/>
          <a:p>
            <a:r>
              <a:rPr lang="pl-PL" sz="2800">
                <a:solidFill>
                  <a:schemeClr val="bg1"/>
                </a:solidFill>
              </a:rPr>
              <a:t>TEST COUPONS</a:t>
            </a:r>
            <a:r>
              <a:rPr lang="en-US" sz="2800">
                <a:solidFill>
                  <a:schemeClr val="bg1"/>
                </a:solidFill>
              </a:rPr>
              <a:t> AND </a:t>
            </a:r>
            <a:r>
              <a:rPr lang="pl-PL" sz="2800">
                <a:solidFill>
                  <a:schemeClr val="bg1"/>
                </a:solidFill>
              </a:rPr>
              <a:t>PANELS</a:t>
            </a:r>
            <a:r>
              <a:rPr lang="en-US" sz="2800">
                <a:solidFill>
                  <a:schemeClr val="bg1"/>
                </a:solidFill>
              </a:rPr>
              <a:t> MACHINING</a:t>
            </a:r>
          </a:p>
        </p:txBody>
      </p:sp>
      <p:sp>
        <p:nvSpPr>
          <p:cNvPr id="3" name="Content Placeholder 2">
            <a:extLst>
              <a:ext uri="{FF2B5EF4-FFF2-40B4-BE49-F238E27FC236}">
                <a16:creationId xmlns:a16="http://schemas.microsoft.com/office/drawing/2014/main" id="{A11A9B51-425C-1740-8CC2-7372DA6996E3}"/>
              </a:ext>
            </a:extLst>
          </p:cNvPr>
          <p:cNvSpPr>
            <a:spLocks noGrp="1"/>
          </p:cNvSpPr>
          <p:nvPr>
            <p:ph idx="1"/>
          </p:nvPr>
        </p:nvSpPr>
        <p:spPr>
          <a:xfrm>
            <a:off x="977900" y="1853599"/>
            <a:ext cx="10236200" cy="333375"/>
          </a:xfrm>
        </p:spPr>
        <p:txBody>
          <a:bodyPr/>
          <a:lstStyle/>
          <a:p>
            <a:pPr>
              <a:lnSpc>
                <a:spcPct val="107000"/>
              </a:lnSpc>
              <a:spcAft>
                <a:spcPts val="800"/>
              </a:spcAft>
            </a:pPr>
            <a:r>
              <a:rPr lang="en-US">
                <a:solidFill>
                  <a:schemeClr val="bg1"/>
                </a:solidFill>
              </a:rPr>
              <a:t>Our experience includes but not limited to the manufacturing of the following</a:t>
            </a:r>
            <a:r>
              <a:rPr lang="pl-PL">
                <a:solidFill>
                  <a:schemeClr val="bg1"/>
                </a:solidFill>
              </a:rPr>
              <a:t> </a:t>
            </a:r>
            <a:r>
              <a:rPr lang="pl-PL" err="1">
                <a:solidFill>
                  <a:schemeClr val="bg1"/>
                </a:solidFill>
              </a:rPr>
              <a:t>substrate</a:t>
            </a:r>
            <a:r>
              <a:rPr lang="en-US">
                <a:solidFill>
                  <a:schemeClr val="bg1"/>
                </a:solidFill>
              </a:rPr>
              <a:t> types:</a:t>
            </a:r>
          </a:p>
        </p:txBody>
      </p:sp>
      <p:sp>
        <p:nvSpPr>
          <p:cNvPr id="13" name="Rectangle 12">
            <a:extLst>
              <a:ext uri="{FF2B5EF4-FFF2-40B4-BE49-F238E27FC236}">
                <a16:creationId xmlns:a16="http://schemas.microsoft.com/office/drawing/2014/main" id="{8BCD667B-2247-B440-97FE-BD09522C6F48}"/>
              </a:ext>
            </a:extLst>
          </p:cNvPr>
          <p:cNvSpPr>
            <a:spLocks noChangeAspect="1"/>
          </p:cNvSpPr>
          <p:nvPr/>
        </p:nvSpPr>
        <p:spPr>
          <a:xfrm>
            <a:off x="3717634" y="2516981"/>
            <a:ext cx="1564995" cy="1926000"/>
          </a:xfrm>
          <a:prstGeom prst="rect">
            <a:avLst/>
          </a:prstGeom>
          <a:solidFill>
            <a:srgbClr val="36559D">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1472EE6-2DE9-8E43-A742-FA488CF345C4}"/>
              </a:ext>
            </a:extLst>
          </p:cNvPr>
          <p:cNvSpPr>
            <a:spLocks noChangeAspect="1"/>
          </p:cNvSpPr>
          <p:nvPr/>
        </p:nvSpPr>
        <p:spPr>
          <a:xfrm>
            <a:off x="2126077" y="2516981"/>
            <a:ext cx="1564995" cy="1926000"/>
          </a:xfrm>
          <a:prstGeom prst="rect">
            <a:avLst/>
          </a:prstGeom>
          <a:solidFill>
            <a:srgbClr val="36559D">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54623D-7086-9846-B38E-BEEC942BBB41}"/>
              </a:ext>
            </a:extLst>
          </p:cNvPr>
          <p:cNvSpPr>
            <a:spLocks noChangeAspect="1"/>
          </p:cNvSpPr>
          <p:nvPr/>
        </p:nvSpPr>
        <p:spPr>
          <a:xfrm>
            <a:off x="6896262" y="2516981"/>
            <a:ext cx="1564995" cy="1926000"/>
          </a:xfrm>
          <a:prstGeom prst="rect">
            <a:avLst/>
          </a:prstGeom>
          <a:solidFill>
            <a:srgbClr val="36559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FA67B3B-CF03-144D-AF92-0864F7228E72}"/>
              </a:ext>
            </a:extLst>
          </p:cNvPr>
          <p:cNvSpPr>
            <a:spLocks noChangeAspect="1"/>
          </p:cNvSpPr>
          <p:nvPr/>
        </p:nvSpPr>
        <p:spPr>
          <a:xfrm>
            <a:off x="8485576" y="2516981"/>
            <a:ext cx="1564995" cy="1926000"/>
          </a:xfrm>
          <a:prstGeom prst="rect">
            <a:avLst/>
          </a:prstGeom>
          <a:solidFill>
            <a:srgbClr val="36559D">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BBC11C8-DB52-A449-97CB-1EE1E51E1C9F}"/>
              </a:ext>
            </a:extLst>
          </p:cNvPr>
          <p:cNvSpPr>
            <a:spLocks noChangeAspect="1"/>
          </p:cNvSpPr>
          <p:nvPr/>
        </p:nvSpPr>
        <p:spPr>
          <a:xfrm>
            <a:off x="10074892" y="2516981"/>
            <a:ext cx="1564995" cy="1926000"/>
          </a:xfrm>
          <a:prstGeom prst="rect">
            <a:avLst/>
          </a:prstGeom>
          <a:solidFill>
            <a:srgbClr val="36559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CC8EE8D-78FC-5E43-B84B-23EF6A99E929}"/>
              </a:ext>
            </a:extLst>
          </p:cNvPr>
          <p:cNvSpPr>
            <a:spLocks noChangeAspect="1"/>
          </p:cNvSpPr>
          <p:nvPr/>
        </p:nvSpPr>
        <p:spPr>
          <a:xfrm>
            <a:off x="539006" y="2516981"/>
            <a:ext cx="1564995" cy="1926000"/>
          </a:xfrm>
          <a:prstGeom prst="rect">
            <a:avLst/>
          </a:prstGeom>
          <a:solidFill>
            <a:srgbClr val="36559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FF911AA-0AA4-4946-BD0A-98E857A5F7BC}"/>
              </a:ext>
            </a:extLst>
          </p:cNvPr>
          <p:cNvSpPr>
            <a:spLocks noChangeAspect="1"/>
          </p:cNvSpPr>
          <p:nvPr/>
        </p:nvSpPr>
        <p:spPr>
          <a:xfrm>
            <a:off x="2128320" y="4474542"/>
            <a:ext cx="1564995" cy="1926000"/>
          </a:xfrm>
          <a:prstGeom prst="rect">
            <a:avLst/>
          </a:prstGeom>
          <a:solidFill>
            <a:srgbClr val="36559D">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1AEC3F3-9676-B24D-A4CC-924681B2EAA8}"/>
              </a:ext>
            </a:extLst>
          </p:cNvPr>
          <p:cNvSpPr>
            <a:spLocks noChangeAspect="1"/>
          </p:cNvSpPr>
          <p:nvPr/>
        </p:nvSpPr>
        <p:spPr>
          <a:xfrm>
            <a:off x="3717634" y="4474542"/>
            <a:ext cx="1564995" cy="1926000"/>
          </a:xfrm>
          <a:prstGeom prst="rect">
            <a:avLst/>
          </a:prstGeom>
          <a:solidFill>
            <a:srgbClr val="36559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39044F7-1927-DE46-9233-FF776906E1C8}"/>
              </a:ext>
            </a:extLst>
          </p:cNvPr>
          <p:cNvSpPr>
            <a:spLocks noChangeAspect="1"/>
          </p:cNvSpPr>
          <p:nvPr/>
        </p:nvSpPr>
        <p:spPr>
          <a:xfrm>
            <a:off x="5306948" y="4474542"/>
            <a:ext cx="1564995" cy="1926000"/>
          </a:xfrm>
          <a:prstGeom prst="rect">
            <a:avLst/>
          </a:prstGeom>
          <a:solidFill>
            <a:srgbClr val="36559D">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DF424B7-4F18-8944-9A22-F223A8B5F2C1}"/>
              </a:ext>
            </a:extLst>
          </p:cNvPr>
          <p:cNvSpPr>
            <a:spLocks noChangeAspect="1"/>
          </p:cNvSpPr>
          <p:nvPr/>
        </p:nvSpPr>
        <p:spPr>
          <a:xfrm>
            <a:off x="6896262" y="4474542"/>
            <a:ext cx="1564995" cy="1926000"/>
          </a:xfrm>
          <a:prstGeom prst="rect">
            <a:avLst/>
          </a:prstGeom>
          <a:solidFill>
            <a:srgbClr val="36559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888C9B3-E42F-BD45-B669-E55CC5AA743D}"/>
              </a:ext>
            </a:extLst>
          </p:cNvPr>
          <p:cNvSpPr>
            <a:spLocks noChangeAspect="1"/>
          </p:cNvSpPr>
          <p:nvPr/>
        </p:nvSpPr>
        <p:spPr>
          <a:xfrm>
            <a:off x="8485576" y="4474542"/>
            <a:ext cx="1564995" cy="1926000"/>
          </a:xfrm>
          <a:prstGeom prst="rect">
            <a:avLst/>
          </a:prstGeom>
          <a:solidFill>
            <a:srgbClr val="36559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1AA763F-63FC-B64E-A0A3-AB1405767EF8}"/>
              </a:ext>
            </a:extLst>
          </p:cNvPr>
          <p:cNvSpPr>
            <a:spLocks noChangeAspect="1"/>
          </p:cNvSpPr>
          <p:nvPr/>
        </p:nvSpPr>
        <p:spPr>
          <a:xfrm>
            <a:off x="10074892" y="4474542"/>
            <a:ext cx="1564995" cy="1926000"/>
          </a:xfrm>
          <a:prstGeom prst="rect">
            <a:avLst/>
          </a:prstGeom>
          <a:solidFill>
            <a:srgbClr val="36559D">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40558B4-3DD3-5748-99DC-429497615377}"/>
              </a:ext>
            </a:extLst>
          </p:cNvPr>
          <p:cNvSpPr>
            <a:spLocks noChangeAspect="1"/>
          </p:cNvSpPr>
          <p:nvPr/>
        </p:nvSpPr>
        <p:spPr>
          <a:xfrm>
            <a:off x="539006" y="4474542"/>
            <a:ext cx="1564995" cy="1926000"/>
          </a:xfrm>
          <a:prstGeom prst="rect">
            <a:avLst/>
          </a:prstGeom>
          <a:solidFill>
            <a:srgbClr val="36559D">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5FD277E-4674-5445-B980-D52F08D8D254}"/>
              </a:ext>
            </a:extLst>
          </p:cNvPr>
          <p:cNvSpPr/>
          <p:nvPr/>
        </p:nvSpPr>
        <p:spPr>
          <a:xfrm>
            <a:off x="551350" y="3747572"/>
            <a:ext cx="1576800" cy="684803"/>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Button for Adhesion, cohesion &amp; bond strength test of coating</a:t>
            </a:r>
            <a:endParaRPr lang="en-US" sz="1200">
              <a:latin typeface="Roboto" panose="02000000000000000000" pitchFamily="2" charset="0"/>
              <a:ea typeface="Roboto" panose="02000000000000000000" pitchFamily="2" charset="0"/>
            </a:endParaRPr>
          </a:p>
        </p:txBody>
      </p:sp>
      <p:sp>
        <p:nvSpPr>
          <p:cNvPr id="30" name="Rectangle 29">
            <a:extLst>
              <a:ext uri="{FF2B5EF4-FFF2-40B4-BE49-F238E27FC236}">
                <a16:creationId xmlns:a16="http://schemas.microsoft.com/office/drawing/2014/main" id="{65C94C71-1E0E-244C-8E1B-656691BCD9E6}"/>
              </a:ext>
            </a:extLst>
          </p:cNvPr>
          <p:cNvSpPr/>
          <p:nvPr/>
        </p:nvSpPr>
        <p:spPr>
          <a:xfrm>
            <a:off x="5339289" y="4003850"/>
            <a:ext cx="1576800" cy="389337"/>
          </a:xfrm>
          <a:prstGeom prst="rect">
            <a:avLst/>
          </a:prstGeom>
        </p:spPr>
        <p:txBody>
          <a:bodyPr wrap="square">
            <a:spAutoFit/>
          </a:bodyPr>
          <a:lstStyle/>
          <a:p>
            <a:pPr>
              <a:lnSpc>
                <a:spcPct val="80000"/>
              </a:lnSpc>
            </a:pPr>
            <a:r>
              <a:rPr lang="en-PH" sz="1200" b="0" i="0" dirty="0">
                <a:solidFill>
                  <a:srgbClr val="000000"/>
                </a:solidFill>
                <a:effectLst/>
                <a:latin typeface="Roboto" panose="02000000000000000000" pitchFamily="2" charset="0"/>
                <a:ea typeface="Roboto" panose="02000000000000000000" pitchFamily="2" charset="0"/>
              </a:rPr>
              <a:t>Flat specimen for Tensile test</a:t>
            </a:r>
            <a:endParaRPr lang="en-US" sz="1200" dirty="0">
              <a:latin typeface="Roboto" panose="02000000000000000000" pitchFamily="2" charset="0"/>
              <a:ea typeface="Roboto" panose="02000000000000000000" pitchFamily="2" charset="0"/>
            </a:endParaRPr>
          </a:p>
        </p:txBody>
      </p:sp>
      <p:sp>
        <p:nvSpPr>
          <p:cNvPr id="31" name="Rectangle 30">
            <a:extLst>
              <a:ext uri="{FF2B5EF4-FFF2-40B4-BE49-F238E27FC236}">
                <a16:creationId xmlns:a16="http://schemas.microsoft.com/office/drawing/2014/main" id="{B14B6201-B39F-A640-9B42-7C645DFD4573}"/>
              </a:ext>
            </a:extLst>
          </p:cNvPr>
          <p:cNvSpPr/>
          <p:nvPr/>
        </p:nvSpPr>
        <p:spPr>
          <a:xfrm>
            <a:off x="3725656" y="4043038"/>
            <a:ext cx="1576800"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Hardness test</a:t>
            </a:r>
            <a:endParaRPr lang="en-US" sz="1200">
              <a:latin typeface="Roboto" panose="02000000000000000000" pitchFamily="2" charset="0"/>
              <a:ea typeface="Roboto" panose="02000000000000000000" pitchFamily="2" charset="0"/>
            </a:endParaRPr>
          </a:p>
        </p:txBody>
      </p:sp>
      <p:sp>
        <p:nvSpPr>
          <p:cNvPr id="32" name="Rectangle 31">
            <a:extLst>
              <a:ext uri="{FF2B5EF4-FFF2-40B4-BE49-F238E27FC236}">
                <a16:creationId xmlns:a16="http://schemas.microsoft.com/office/drawing/2014/main" id="{808C85A2-EE88-7548-B30D-0BB22F907AB8}"/>
              </a:ext>
            </a:extLst>
          </p:cNvPr>
          <p:cNvSpPr/>
          <p:nvPr/>
        </p:nvSpPr>
        <p:spPr>
          <a:xfrm>
            <a:off x="2131938" y="3895305"/>
            <a:ext cx="1576800" cy="537070"/>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Microstructure evaluation</a:t>
            </a:r>
            <a:endParaRPr lang="en-US" sz="1200">
              <a:latin typeface="Roboto" panose="02000000000000000000" pitchFamily="2" charset="0"/>
              <a:ea typeface="Roboto" panose="02000000000000000000" pitchFamily="2" charset="0"/>
            </a:endParaRPr>
          </a:p>
        </p:txBody>
      </p:sp>
      <p:sp>
        <p:nvSpPr>
          <p:cNvPr id="33" name="Rectangle 32">
            <a:extLst>
              <a:ext uri="{FF2B5EF4-FFF2-40B4-BE49-F238E27FC236}">
                <a16:creationId xmlns:a16="http://schemas.microsoft.com/office/drawing/2014/main" id="{C03A6ADB-2DAF-484C-88C7-D8D615554FCF}"/>
              </a:ext>
            </a:extLst>
          </p:cNvPr>
          <p:cNvSpPr/>
          <p:nvPr/>
        </p:nvSpPr>
        <p:spPr>
          <a:xfrm>
            <a:off x="6899962" y="4043038"/>
            <a:ext cx="1576800"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Round Specimen for Fatigue Test</a:t>
            </a:r>
            <a:endParaRPr lang="en-US" sz="1200">
              <a:latin typeface="Roboto" panose="02000000000000000000" pitchFamily="2" charset="0"/>
              <a:ea typeface="Roboto" panose="02000000000000000000" pitchFamily="2" charset="0"/>
            </a:endParaRPr>
          </a:p>
        </p:txBody>
      </p:sp>
      <p:sp>
        <p:nvSpPr>
          <p:cNvPr id="34" name="Rectangle 33">
            <a:extLst>
              <a:ext uri="{FF2B5EF4-FFF2-40B4-BE49-F238E27FC236}">
                <a16:creationId xmlns:a16="http://schemas.microsoft.com/office/drawing/2014/main" id="{C5FBF1E8-8A51-6647-954F-EBA11F403F37}"/>
              </a:ext>
            </a:extLst>
          </p:cNvPr>
          <p:cNvSpPr/>
          <p:nvPr/>
        </p:nvSpPr>
        <p:spPr>
          <a:xfrm>
            <a:off x="8487115" y="4043038"/>
            <a:ext cx="1576800"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Lap Shear Test</a:t>
            </a:r>
            <a:endParaRPr lang="en-US" sz="1200">
              <a:latin typeface="Roboto" panose="02000000000000000000" pitchFamily="2" charset="0"/>
              <a:ea typeface="Roboto" panose="02000000000000000000" pitchFamily="2" charset="0"/>
            </a:endParaRPr>
          </a:p>
        </p:txBody>
      </p:sp>
      <p:sp>
        <p:nvSpPr>
          <p:cNvPr id="35" name="Rectangle 34">
            <a:extLst>
              <a:ext uri="{FF2B5EF4-FFF2-40B4-BE49-F238E27FC236}">
                <a16:creationId xmlns:a16="http://schemas.microsoft.com/office/drawing/2014/main" id="{4D69DA37-DFC2-484C-B5AD-8F9857027AB5}"/>
              </a:ext>
            </a:extLst>
          </p:cNvPr>
          <p:cNvSpPr/>
          <p:nvPr/>
        </p:nvSpPr>
        <p:spPr>
          <a:xfrm>
            <a:off x="10074265" y="4190770"/>
            <a:ext cx="1576800" cy="241605"/>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Bend Test</a:t>
            </a:r>
            <a:endParaRPr lang="en-US" sz="1200">
              <a:latin typeface="Roboto" panose="02000000000000000000" pitchFamily="2" charset="0"/>
              <a:ea typeface="Roboto" panose="02000000000000000000" pitchFamily="2" charset="0"/>
            </a:endParaRPr>
          </a:p>
        </p:txBody>
      </p:sp>
      <p:sp>
        <p:nvSpPr>
          <p:cNvPr id="36" name="Rectangle 35">
            <a:extLst>
              <a:ext uri="{FF2B5EF4-FFF2-40B4-BE49-F238E27FC236}">
                <a16:creationId xmlns:a16="http://schemas.microsoft.com/office/drawing/2014/main" id="{D806F3E0-A7AF-EA45-8713-3BE54E14A7C0}"/>
              </a:ext>
            </a:extLst>
          </p:cNvPr>
          <p:cNvSpPr/>
          <p:nvPr/>
        </p:nvSpPr>
        <p:spPr>
          <a:xfrm>
            <a:off x="8496367" y="5966165"/>
            <a:ext cx="1578105"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Specimen for Fatigue test</a:t>
            </a:r>
            <a:endParaRPr lang="en-US" sz="1200">
              <a:latin typeface="Roboto" panose="02000000000000000000" pitchFamily="2" charset="0"/>
              <a:ea typeface="Roboto" panose="02000000000000000000" pitchFamily="2" charset="0"/>
            </a:endParaRPr>
          </a:p>
        </p:txBody>
      </p:sp>
      <p:sp>
        <p:nvSpPr>
          <p:cNvPr id="67" name="Rectangle 66">
            <a:extLst>
              <a:ext uri="{FF2B5EF4-FFF2-40B4-BE49-F238E27FC236}">
                <a16:creationId xmlns:a16="http://schemas.microsoft.com/office/drawing/2014/main" id="{7E5ACA56-9BAE-B346-B49F-D9259881F286}"/>
              </a:ext>
            </a:extLst>
          </p:cNvPr>
          <p:cNvSpPr/>
          <p:nvPr/>
        </p:nvSpPr>
        <p:spPr>
          <a:xfrm>
            <a:off x="5301750" y="5818432"/>
            <a:ext cx="1578105" cy="537070"/>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Button for Cyclic Furnace Oxidation Test</a:t>
            </a:r>
            <a:endParaRPr lang="en-US" sz="1200">
              <a:latin typeface="Roboto" panose="02000000000000000000" pitchFamily="2" charset="0"/>
              <a:ea typeface="Roboto" panose="02000000000000000000" pitchFamily="2" charset="0"/>
            </a:endParaRPr>
          </a:p>
        </p:txBody>
      </p:sp>
      <p:sp>
        <p:nvSpPr>
          <p:cNvPr id="68" name="Rectangle 67">
            <a:extLst>
              <a:ext uri="{FF2B5EF4-FFF2-40B4-BE49-F238E27FC236}">
                <a16:creationId xmlns:a16="http://schemas.microsoft.com/office/drawing/2014/main" id="{5819DC50-6FE9-7F4B-89F6-19B586202B7F}"/>
              </a:ext>
            </a:extLst>
          </p:cNvPr>
          <p:cNvSpPr/>
          <p:nvPr/>
        </p:nvSpPr>
        <p:spPr>
          <a:xfrm>
            <a:off x="3704441" y="5966165"/>
            <a:ext cx="1578105"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Hoffman Scratch Test</a:t>
            </a:r>
            <a:endParaRPr lang="en-US" sz="1200">
              <a:latin typeface="Roboto" panose="02000000000000000000" pitchFamily="2" charset="0"/>
              <a:ea typeface="Roboto" panose="02000000000000000000" pitchFamily="2" charset="0"/>
            </a:endParaRPr>
          </a:p>
        </p:txBody>
      </p:sp>
      <p:sp>
        <p:nvSpPr>
          <p:cNvPr id="69" name="Rectangle 68">
            <a:extLst>
              <a:ext uri="{FF2B5EF4-FFF2-40B4-BE49-F238E27FC236}">
                <a16:creationId xmlns:a16="http://schemas.microsoft.com/office/drawing/2014/main" id="{8FFFB9EC-D417-A346-A9D4-24690EAF4F42}"/>
              </a:ext>
            </a:extLst>
          </p:cNvPr>
          <p:cNvSpPr/>
          <p:nvPr/>
        </p:nvSpPr>
        <p:spPr>
          <a:xfrm>
            <a:off x="2107132" y="5966165"/>
            <a:ext cx="1578105"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C-shape specimen for Stress Corrosion</a:t>
            </a:r>
            <a:endParaRPr lang="en-US" sz="1200">
              <a:latin typeface="Roboto" panose="02000000000000000000" pitchFamily="2" charset="0"/>
              <a:ea typeface="Roboto" panose="02000000000000000000" pitchFamily="2" charset="0"/>
            </a:endParaRPr>
          </a:p>
        </p:txBody>
      </p:sp>
      <p:sp>
        <p:nvSpPr>
          <p:cNvPr id="70" name="Rectangle 69">
            <a:extLst>
              <a:ext uri="{FF2B5EF4-FFF2-40B4-BE49-F238E27FC236}">
                <a16:creationId xmlns:a16="http://schemas.microsoft.com/office/drawing/2014/main" id="{2455B5CC-6DC0-644F-8B2D-95CC40E266F7}"/>
              </a:ext>
            </a:extLst>
          </p:cNvPr>
          <p:cNvSpPr/>
          <p:nvPr/>
        </p:nvSpPr>
        <p:spPr>
          <a:xfrm>
            <a:off x="10114784" y="5827911"/>
            <a:ext cx="1578105" cy="537070"/>
          </a:xfrm>
          <a:prstGeom prst="rect">
            <a:avLst/>
          </a:prstGeom>
        </p:spPr>
        <p:txBody>
          <a:bodyPr wrap="square">
            <a:spAutoFit/>
          </a:bodyPr>
          <a:lstStyle/>
          <a:p>
            <a:pPr>
              <a:lnSpc>
                <a:spcPct val="80000"/>
              </a:lnSpc>
            </a:pPr>
            <a:r>
              <a:rPr lang="en-US" sz="1200" b="0" i="0">
                <a:solidFill>
                  <a:srgbClr val="000000"/>
                </a:solidFill>
                <a:effectLst/>
                <a:latin typeface="Roboto" panose="02000000000000000000" pitchFamily="2" charset="0"/>
                <a:ea typeface="Roboto" panose="02000000000000000000" pitchFamily="2" charset="0"/>
              </a:rPr>
              <a:t>Bond Cap Internal Thread for Bond Strength</a:t>
            </a:r>
            <a:endParaRPr lang="en-US" sz="1200">
              <a:latin typeface="Roboto" panose="02000000000000000000" pitchFamily="2" charset="0"/>
              <a:ea typeface="Roboto" panose="02000000000000000000" pitchFamily="2" charset="0"/>
            </a:endParaRPr>
          </a:p>
        </p:txBody>
      </p:sp>
      <p:sp>
        <p:nvSpPr>
          <p:cNvPr id="71" name="Rectangle 70">
            <a:extLst>
              <a:ext uri="{FF2B5EF4-FFF2-40B4-BE49-F238E27FC236}">
                <a16:creationId xmlns:a16="http://schemas.microsoft.com/office/drawing/2014/main" id="{451A986E-F5CA-C74B-A561-3A6CD837E49A}"/>
              </a:ext>
            </a:extLst>
          </p:cNvPr>
          <p:cNvSpPr/>
          <p:nvPr/>
        </p:nvSpPr>
        <p:spPr>
          <a:xfrm>
            <a:off x="6899059" y="5966165"/>
            <a:ext cx="1578105"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Bond Cap External Thread</a:t>
            </a:r>
            <a:endParaRPr lang="en-US" sz="1200">
              <a:latin typeface="Roboto" panose="02000000000000000000" pitchFamily="2" charset="0"/>
              <a:ea typeface="Roboto" panose="02000000000000000000" pitchFamily="2" charset="0"/>
            </a:endParaRPr>
          </a:p>
        </p:txBody>
      </p:sp>
      <p:sp>
        <p:nvSpPr>
          <p:cNvPr id="72" name="Rectangle 71">
            <a:extLst>
              <a:ext uri="{FF2B5EF4-FFF2-40B4-BE49-F238E27FC236}">
                <a16:creationId xmlns:a16="http://schemas.microsoft.com/office/drawing/2014/main" id="{5E1761D8-5D56-2946-8681-70CE765CAD7D}"/>
              </a:ext>
            </a:extLst>
          </p:cNvPr>
          <p:cNvSpPr/>
          <p:nvPr/>
        </p:nvSpPr>
        <p:spPr>
          <a:xfrm>
            <a:off x="509824" y="5966165"/>
            <a:ext cx="1578105" cy="389337"/>
          </a:xfrm>
          <a:prstGeom prst="rect">
            <a:avLst/>
          </a:prstGeom>
        </p:spPr>
        <p:txBody>
          <a:bodyPr wrap="square">
            <a:spAutoFit/>
          </a:bodyPr>
          <a:lstStyle/>
          <a:p>
            <a:pPr>
              <a:lnSpc>
                <a:spcPct val="80000"/>
              </a:lnSpc>
            </a:pPr>
            <a:r>
              <a:rPr lang="en-PH" sz="1200" b="0" i="0">
                <a:solidFill>
                  <a:srgbClr val="000000"/>
                </a:solidFill>
                <a:effectLst/>
                <a:latin typeface="Roboto" panose="02000000000000000000" pitchFamily="2" charset="0"/>
                <a:ea typeface="Roboto" panose="02000000000000000000" pitchFamily="2" charset="0"/>
              </a:rPr>
              <a:t>Panel for Erosion Test</a:t>
            </a:r>
            <a:endParaRPr lang="en-US" sz="1200">
              <a:latin typeface="Roboto" panose="02000000000000000000" pitchFamily="2" charset="0"/>
              <a:ea typeface="Roboto" panose="02000000000000000000" pitchFamily="2" charset="0"/>
            </a:endParaRPr>
          </a:p>
        </p:txBody>
      </p:sp>
      <p:pic>
        <p:nvPicPr>
          <p:cNvPr id="5" name="Picture 4">
            <a:extLst>
              <a:ext uri="{FF2B5EF4-FFF2-40B4-BE49-F238E27FC236}">
                <a16:creationId xmlns:a16="http://schemas.microsoft.com/office/drawing/2014/main" id="{D42ABA5B-98C2-B846-B4F1-B50900943E3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311755" y="4517521"/>
            <a:ext cx="1143523" cy="1143523"/>
          </a:xfrm>
          <a:prstGeom prst="rect">
            <a:avLst/>
          </a:prstGeom>
          <a:effectLst>
            <a:outerShdw blurRad="50800" dist="38100" dir="8100000" algn="tr" rotWithShape="0">
              <a:prstClr val="black">
                <a:alpha val="10000"/>
              </a:prstClr>
            </a:outerShdw>
          </a:effectLst>
        </p:spPr>
      </p:pic>
      <p:pic>
        <p:nvPicPr>
          <p:cNvPr id="7" name="Picture 6">
            <a:extLst>
              <a:ext uri="{FF2B5EF4-FFF2-40B4-BE49-F238E27FC236}">
                <a16:creationId xmlns:a16="http://schemas.microsoft.com/office/drawing/2014/main" id="{55E2B232-6008-CC4B-8198-DBC7C73402B6}"/>
              </a:ext>
            </a:extLst>
          </p:cNvPr>
          <p:cNvPicPr>
            <a:picLocks noChangeAspect="1"/>
          </p:cNvPicPr>
          <p:nvPr/>
        </p:nvPicPr>
        <p:blipFill>
          <a:blip r:embed="rId3"/>
          <a:stretch>
            <a:fillRect/>
          </a:stretch>
        </p:blipFill>
        <p:spPr>
          <a:xfrm>
            <a:off x="8551943" y="4594244"/>
            <a:ext cx="1371600" cy="1371600"/>
          </a:xfrm>
          <a:prstGeom prst="rect">
            <a:avLst/>
          </a:prstGeom>
          <a:effectLst>
            <a:outerShdw blurRad="50800" dist="38100" dir="8100000" algn="tr" rotWithShape="0">
              <a:prstClr val="black">
                <a:alpha val="10000"/>
              </a:prstClr>
            </a:outerShdw>
          </a:effectLst>
        </p:spPr>
      </p:pic>
      <p:pic>
        <p:nvPicPr>
          <p:cNvPr id="9" name="Picture 8">
            <a:extLst>
              <a:ext uri="{FF2B5EF4-FFF2-40B4-BE49-F238E27FC236}">
                <a16:creationId xmlns:a16="http://schemas.microsoft.com/office/drawing/2014/main" id="{72AE78F1-6DAF-3643-85EE-5B4F5BF6C074}"/>
              </a:ext>
            </a:extLst>
          </p:cNvPr>
          <p:cNvPicPr>
            <a:picLocks noChangeAspect="1"/>
          </p:cNvPicPr>
          <p:nvPr/>
        </p:nvPicPr>
        <p:blipFill>
          <a:blip r:embed="rId4"/>
          <a:stretch>
            <a:fillRect/>
          </a:stretch>
        </p:blipFill>
        <p:spPr>
          <a:xfrm>
            <a:off x="7056572" y="4594244"/>
            <a:ext cx="1371600" cy="1371600"/>
          </a:xfrm>
          <a:prstGeom prst="rect">
            <a:avLst/>
          </a:prstGeom>
          <a:effectLst>
            <a:outerShdw blurRad="50800" dist="38100" dir="8100000" algn="tr" rotWithShape="0">
              <a:prstClr val="black">
                <a:alpha val="10000"/>
              </a:prstClr>
            </a:outerShdw>
          </a:effectLst>
        </p:spPr>
      </p:pic>
      <p:pic>
        <p:nvPicPr>
          <p:cNvPr id="14" name="Picture 13">
            <a:extLst>
              <a:ext uri="{FF2B5EF4-FFF2-40B4-BE49-F238E27FC236}">
                <a16:creationId xmlns:a16="http://schemas.microsoft.com/office/drawing/2014/main" id="{FEFB8E8F-8176-7745-A884-2E2228B1E207}"/>
              </a:ext>
            </a:extLst>
          </p:cNvPr>
          <p:cNvPicPr>
            <a:picLocks noChangeAspect="1"/>
          </p:cNvPicPr>
          <p:nvPr/>
        </p:nvPicPr>
        <p:blipFill>
          <a:blip r:embed="rId5"/>
          <a:stretch>
            <a:fillRect/>
          </a:stretch>
        </p:blipFill>
        <p:spPr>
          <a:xfrm>
            <a:off x="5403645" y="4594244"/>
            <a:ext cx="1371600" cy="1371600"/>
          </a:xfrm>
          <a:prstGeom prst="rect">
            <a:avLst/>
          </a:prstGeom>
          <a:effectLst>
            <a:outerShdw blurRad="50800" dist="38100" dir="8100000" algn="tr" rotWithShape="0">
              <a:prstClr val="black">
                <a:alpha val="10000"/>
              </a:prstClr>
            </a:outerShdw>
          </a:effectLst>
        </p:spPr>
      </p:pic>
      <p:pic>
        <p:nvPicPr>
          <p:cNvPr id="28" name="Picture 27">
            <a:extLst>
              <a:ext uri="{FF2B5EF4-FFF2-40B4-BE49-F238E27FC236}">
                <a16:creationId xmlns:a16="http://schemas.microsoft.com/office/drawing/2014/main" id="{22DA08F7-30A1-1744-96AF-0E57F145D9D0}"/>
              </a:ext>
            </a:extLst>
          </p:cNvPr>
          <p:cNvPicPr>
            <a:picLocks noChangeAspect="1"/>
          </p:cNvPicPr>
          <p:nvPr/>
        </p:nvPicPr>
        <p:blipFill>
          <a:blip r:embed="rId6"/>
          <a:stretch>
            <a:fillRect/>
          </a:stretch>
        </p:blipFill>
        <p:spPr>
          <a:xfrm>
            <a:off x="3786933" y="4594244"/>
            <a:ext cx="1371600" cy="1371600"/>
          </a:xfrm>
          <a:prstGeom prst="rect">
            <a:avLst/>
          </a:prstGeom>
          <a:effectLst>
            <a:outerShdw blurRad="50800" dist="38100" dir="8100000" algn="tr" rotWithShape="0">
              <a:prstClr val="black">
                <a:alpha val="10000"/>
              </a:prstClr>
            </a:outerShdw>
          </a:effectLst>
        </p:spPr>
      </p:pic>
      <p:pic>
        <p:nvPicPr>
          <p:cNvPr id="38" name="Picture 37">
            <a:extLst>
              <a:ext uri="{FF2B5EF4-FFF2-40B4-BE49-F238E27FC236}">
                <a16:creationId xmlns:a16="http://schemas.microsoft.com/office/drawing/2014/main" id="{FABD10C7-BDA9-934C-8B01-4A7244B86889}"/>
              </a:ext>
            </a:extLst>
          </p:cNvPr>
          <p:cNvPicPr>
            <a:picLocks noChangeAspect="1"/>
          </p:cNvPicPr>
          <p:nvPr/>
        </p:nvPicPr>
        <p:blipFill>
          <a:blip r:embed="rId7"/>
          <a:stretch>
            <a:fillRect/>
          </a:stretch>
        </p:blipFill>
        <p:spPr>
          <a:xfrm>
            <a:off x="2342025" y="4695844"/>
            <a:ext cx="1270000" cy="1270000"/>
          </a:xfrm>
          <a:prstGeom prst="rect">
            <a:avLst/>
          </a:prstGeom>
          <a:effectLst>
            <a:outerShdw blurRad="50800" dist="38100" dir="8100000" algn="tr" rotWithShape="0">
              <a:prstClr val="black">
                <a:alpha val="10000"/>
              </a:prstClr>
            </a:outerShdw>
          </a:effectLst>
        </p:spPr>
      </p:pic>
      <p:pic>
        <p:nvPicPr>
          <p:cNvPr id="41" name="Picture 40">
            <a:extLst>
              <a:ext uri="{FF2B5EF4-FFF2-40B4-BE49-F238E27FC236}">
                <a16:creationId xmlns:a16="http://schemas.microsoft.com/office/drawing/2014/main" id="{99158D87-6F74-C846-9DD8-E4DE4AFDE2F6}"/>
              </a:ext>
            </a:extLst>
          </p:cNvPr>
          <p:cNvPicPr>
            <a:picLocks noChangeAspect="1"/>
          </p:cNvPicPr>
          <p:nvPr/>
        </p:nvPicPr>
        <p:blipFill>
          <a:blip r:embed="rId8"/>
          <a:stretch>
            <a:fillRect/>
          </a:stretch>
        </p:blipFill>
        <p:spPr>
          <a:xfrm>
            <a:off x="736722" y="4695844"/>
            <a:ext cx="1270000" cy="1270000"/>
          </a:xfrm>
          <a:prstGeom prst="rect">
            <a:avLst/>
          </a:prstGeom>
          <a:effectLst>
            <a:outerShdw blurRad="50800" dist="38100" dir="8100000" algn="tr" rotWithShape="0">
              <a:prstClr val="black">
                <a:alpha val="10000"/>
              </a:prstClr>
            </a:outerShdw>
          </a:effectLst>
        </p:spPr>
      </p:pic>
      <p:pic>
        <p:nvPicPr>
          <p:cNvPr id="45" name="Picture 44">
            <a:extLst>
              <a:ext uri="{FF2B5EF4-FFF2-40B4-BE49-F238E27FC236}">
                <a16:creationId xmlns:a16="http://schemas.microsoft.com/office/drawing/2014/main" id="{F883AC6F-39A1-0146-8D83-02C1826D33B6}"/>
              </a:ext>
            </a:extLst>
          </p:cNvPr>
          <p:cNvPicPr>
            <a:picLocks noChangeAspect="1"/>
          </p:cNvPicPr>
          <p:nvPr/>
        </p:nvPicPr>
        <p:blipFill>
          <a:blip r:embed="rId9"/>
          <a:stretch>
            <a:fillRect/>
          </a:stretch>
        </p:blipFill>
        <p:spPr>
          <a:xfrm>
            <a:off x="10325385" y="2650153"/>
            <a:ext cx="1270000" cy="1270000"/>
          </a:xfrm>
          <a:prstGeom prst="rect">
            <a:avLst/>
          </a:prstGeom>
          <a:effectLst>
            <a:outerShdw blurRad="50800" dist="38100" dir="8100000" algn="tr" rotWithShape="0">
              <a:prstClr val="black">
                <a:alpha val="10000"/>
              </a:prstClr>
            </a:outerShdw>
          </a:effectLst>
        </p:spPr>
      </p:pic>
      <p:pic>
        <p:nvPicPr>
          <p:cNvPr id="49" name="Picture 48">
            <a:extLst>
              <a:ext uri="{FF2B5EF4-FFF2-40B4-BE49-F238E27FC236}">
                <a16:creationId xmlns:a16="http://schemas.microsoft.com/office/drawing/2014/main" id="{B890E971-6EBB-8A49-90AB-3B9A31D15267}"/>
              </a:ext>
            </a:extLst>
          </p:cNvPr>
          <p:cNvPicPr>
            <a:picLocks noChangeAspect="1"/>
          </p:cNvPicPr>
          <p:nvPr/>
        </p:nvPicPr>
        <p:blipFill>
          <a:blip r:embed="rId10"/>
          <a:stretch>
            <a:fillRect/>
          </a:stretch>
        </p:blipFill>
        <p:spPr>
          <a:xfrm>
            <a:off x="8564509" y="2650153"/>
            <a:ext cx="1270000" cy="1270000"/>
          </a:xfrm>
          <a:prstGeom prst="rect">
            <a:avLst/>
          </a:prstGeom>
          <a:effectLst>
            <a:outerShdw blurRad="50800" dist="38100" dir="8100000" algn="tr" rotWithShape="0">
              <a:prstClr val="black">
                <a:alpha val="10000"/>
              </a:prstClr>
            </a:outerShdw>
          </a:effectLst>
        </p:spPr>
      </p:pic>
      <p:pic>
        <p:nvPicPr>
          <p:cNvPr id="53" name="Picture 52">
            <a:extLst>
              <a:ext uri="{FF2B5EF4-FFF2-40B4-BE49-F238E27FC236}">
                <a16:creationId xmlns:a16="http://schemas.microsoft.com/office/drawing/2014/main" id="{623492ED-E370-6B46-8FB2-429293712CAD}"/>
              </a:ext>
            </a:extLst>
          </p:cNvPr>
          <p:cNvPicPr>
            <a:picLocks noChangeAspect="1"/>
          </p:cNvPicPr>
          <p:nvPr/>
        </p:nvPicPr>
        <p:blipFill>
          <a:blip r:embed="rId11"/>
          <a:stretch>
            <a:fillRect/>
          </a:stretch>
        </p:blipFill>
        <p:spPr>
          <a:xfrm>
            <a:off x="7073900" y="2650153"/>
            <a:ext cx="1270000" cy="1270000"/>
          </a:xfrm>
          <a:prstGeom prst="rect">
            <a:avLst/>
          </a:prstGeom>
          <a:effectLst>
            <a:outerShdw blurRad="50800" dist="38100" dir="8100000" algn="tr" rotWithShape="0">
              <a:prstClr val="black">
                <a:alpha val="10000"/>
              </a:prstClr>
            </a:outerShdw>
          </a:effectLst>
        </p:spPr>
      </p:pic>
      <p:pic>
        <p:nvPicPr>
          <p:cNvPr id="57" name="Picture 56">
            <a:extLst>
              <a:ext uri="{FF2B5EF4-FFF2-40B4-BE49-F238E27FC236}">
                <a16:creationId xmlns:a16="http://schemas.microsoft.com/office/drawing/2014/main" id="{239A53FD-B57B-4E41-8C19-01D7B6316DF7}"/>
              </a:ext>
            </a:extLst>
          </p:cNvPr>
          <p:cNvPicPr>
            <a:picLocks noChangeAspect="1"/>
          </p:cNvPicPr>
          <p:nvPr/>
        </p:nvPicPr>
        <p:blipFill>
          <a:blip r:embed="rId12"/>
          <a:stretch>
            <a:fillRect/>
          </a:stretch>
        </p:blipFill>
        <p:spPr>
          <a:xfrm>
            <a:off x="2248267" y="2650153"/>
            <a:ext cx="1270000" cy="1270000"/>
          </a:xfrm>
          <a:prstGeom prst="rect">
            <a:avLst/>
          </a:prstGeom>
          <a:effectLst>
            <a:outerShdw blurRad="50800" dist="38100" dir="8100000" algn="tr" rotWithShape="0">
              <a:prstClr val="black">
                <a:alpha val="10000"/>
              </a:prstClr>
            </a:outerShdw>
          </a:effectLst>
        </p:spPr>
      </p:pic>
      <p:pic>
        <p:nvPicPr>
          <p:cNvPr id="61" name="Picture 60">
            <a:extLst>
              <a:ext uri="{FF2B5EF4-FFF2-40B4-BE49-F238E27FC236}">
                <a16:creationId xmlns:a16="http://schemas.microsoft.com/office/drawing/2014/main" id="{73E8A64B-B0F1-8743-AAE5-ED744C527950}"/>
              </a:ext>
            </a:extLst>
          </p:cNvPr>
          <p:cNvPicPr>
            <a:picLocks noChangeAspect="1"/>
          </p:cNvPicPr>
          <p:nvPr/>
        </p:nvPicPr>
        <p:blipFill>
          <a:blip r:embed="rId13"/>
          <a:stretch>
            <a:fillRect/>
          </a:stretch>
        </p:blipFill>
        <p:spPr>
          <a:xfrm>
            <a:off x="3856662" y="2650153"/>
            <a:ext cx="1270000" cy="1270000"/>
          </a:xfrm>
          <a:prstGeom prst="rect">
            <a:avLst/>
          </a:prstGeom>
          <a:effectLst>
            <a:outerShdw blurRad="50800" dist="38100" dir="8100000" algn="tr" rotWithShape="0">
              <a:prstClr val="black">
                <a:alpha val="10000"/>
              </a:prstClr>
            </a:outerShdw>
          </a:effectLst>
        </p:spPr>
      </p:pic>
      <p:pic>
        <p:nvPicPr>
          <p:cNvPr id="65" name="Picture 64">
            <a:extLst>
              <a:ext uri="{FF2B5EF4-FFF2-40B4-BE49-F238E27FC236}">
                <a16:creationId xmlns:a16="http://schemas.microsoft.com/office/drawing/2014/main" id="{7078B368-FD60-1D4D-80E9-58FFF6C21663}"/>
              </a:ext>
            </a:extLst>
          </p:cNvPr>
          <p:cNvPicPr>
            <a:picLocks noChangeAspect="1"/>
          </p:cNvPicPr>
          <p:nvPr/>
        </p:nvPicPr>
        <p:blipFill>
          <a:blip r:embed="rId14"/>
          <a:stretch>
            <a:fillRect/>
          </a:stretch>
        </p:blipFill>
        <p:spPr>
          <a:xfrm>
            <a:off x="5421657" y="2773038"/>
            <a:ext cx="1270000" cy="1270000"/>
          </a:xfrm>
          <a:prstGeom prst="rect">
            <a:avLst/>
          </a:prstGeom>
          <a:effectLst>
            <a:outerShdw blurRad="50800" dist="38100" dir="8100000" algn="tr" rotWithShape="0">
              <a:prstClr val="black">
                <a:alpha val="10000"/>
              </a:prstClr>
            </a:outerShdw>
          </a:effectLst>
        </p:spPr>
      </p:pic>
      <p:pic>
        <p:nvPicPr>
          <p:cNvPr id="74" name="Picture 73">
            <a:extLst>
              <a:ext uri="{FF2B5EF4-FFF2-40B4-BE49-F238E27FC236}">
                <a16:creationId xmlns:a16="http://schemas.microsoft.com/office/drawing/2014/main" id="{16255A9C-E892-BE4F-A82F-CF9E4A978039}"/>
              </a:ext>
            </a:extLst>
          </p:cNvPr>
          <p:cNvPicPr>
            <a:picLocks noChangeAspect="1"/>
          </p:cNvPicPr>
          <p:nvPr/>
        </p:nvPicPr>
        <p:blipFill>
          <a:blip r:embed="rId15"/>
          <a:stretch>
            <a:fillRect/>
          </a:stretch>
        </p:blipFill>
        <p:spPr>
          <a:xfrm>
            <a:off x="596615" y="2605703"/>
            <a:ext cx="1358900" cy="1358900"/>
          </a:xfrm>
          <a:prstGeom prst="rect">
            <a:avLst/>
          </a:prstGeom>
          <a:effectLst>
            <a:outerShdw blurRad="50800" dist="38100" dir="8100000" algn="tr" rotWithShape="0">
              <a:prstClr val="black">
                <a:alpha val="10000"/>
              </a:prstClr>
            </a:outerShdw>
          </a:effectLst>
        </p:spPr>
      </p:pic>
      <p:grpSp>
        <p:nvGrpSpPr>
          <p:cNvPr id="47" name="Group 46">
            <a:extLst>
              <a:ext uri="{FF2B5EF4-FFF2-40B4-BE49-F238E27FC236}">
                <a16:creationId xmlns:a16="http://schemas.microsoft.com/office/drawing/2014/main" id="{ECDA893B-1B6D-D84A-82BA-3002D42F10F7}"/>
              </a:ext>
            </a:extLst>
          </p:cNvPr>
          <p:cNvGrpSpPr/>
          <p:nvPr/>
        </p:nvGrpSpPr>
        <p:grpSpPr>
          <a:xfrm>
            <a:off x="0" y="6585173"/>
            <a:ext cx="12192000" cy="313502"/>
            <a:chOff x="0" y="6585173"/>
            <a:chExt cx="12192000" cy="313502"/>
          </a:xfrm>
        </p:grpSpPr>
        <p:sp>
          <p:nvSpPr>
            <p:cNvPr id="48" name="Rectangle 47">
              <a:extLst>
                <a:ext uri="{FF2B5EF4-FFF2-40B4-BE49-F238E27FC236}">
                  <a16:creationId xmlns:a16="http://schemas.microsoft.com/office/drawing/2014/main" id="{15BDD527-6394-F046-8144-A4B5727FF13E}"/>
                </a:ext>
              </a:extLst>
            </p:cNvPr>
            <p:cNvSpPr/>
            <p:nvPr/>
          </p:nvSpPr>
          <p:spPr>
            <a:xfrm>
              <a:off x="0" y="6608668"/>
              <a:ext cx="12192000" cy="290007"/>
            </a:xfrm>
            <a:prstGeom prst="rect">
              <a:avLst/>
            </a:prstGeom>
            <a:gradFill>
              <a:gsLst>
                <a:gs pos="0">
                  <a:srgbClr val="8B8B8C"/>
                </a:gs>
                <a:gs pos="100000">
                  <a:srgbClr val="8B8B8C">
                    <a:lumMod val="66000"/>
                    <a:lumOff val="34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B8B8C"/>
                </a:solidFill>
              </a:endParaRPr>
            </a:p>
          </p:txBody>
        </p:sp>
        <p:sp>
          <p:nvSpPr>
            <p:cNvPr id="50" name="TextBox 3">
              <a:extLst>
                <a:ext uri="{FF2B5EF4-FFF2-40B4-BE49-F238E27FC236}">
                  <a16:creationId xmlns:a16="http://schemas.microsoft.com/office/drawing/2014/main" id="{20915F53-B4BE-7944-9988-DF67FCD30700}"/>
                </a:ext>
              </a:extLst>
            </p:cNvPr>
            <p:cNvSpPr txBox="1"/>
            <p:nvPr/>
          </p:nvSpPr>
          <p:spPr>
            <a:xfrm>
              <a:off x="4573241" y="6585173"/>
              <a:ext cx="3045519" cy="307777"/>
            </a:xfrm>
            <a:prstGeom prst="rect">
              <a:avLst/>
            </a:prstGeom>
            <a:noFill/>
          </p:spPr>
          <p:txBody>
            <a:bodyPr wrap="square" rtlCol="0">
              <a:spAutoFit/>
            </a:bodyPr>
            <a:lstStyle/>
            <a:p>
              <a:pPr algn="ctr"/>
              <a:r>
                <a:rPr lang="en-US" sz="1400" b="1" err="1">
                  <a:solidFill>
                    <a:schemeClr val="bg1"/>
                  </a:solidFill>
                  <a:latin typeface="Roboto" panose="02000000000000000000" pitchFamily="2" charset="0"/>
                  <a:ea typeface="Roboto" panose="02000000000000000000" pitchFamily="2" charset="0"/>
                  <a:cs typeface="Calibri" panose="020F0502020204030204" pitchFamily="34" charset="0"/>
                </a:rPr>
                <a:t>www.salloytech.com</a:t>
              </a:r>
              <a:endParaRPr lang="en-US" sz="1400" b="1">
                <a:solidFill>
                  <a:schemeClr val="bg1"/>
                </a:solidFill>
                <a:latin typeface="Roboto" panose="02000000000000000000" pitchFamily="2" charset="0"/>
                <a:ea typeface="Roboto" panose="02000000000000000000" pitchFamily="2" charset="0"/>
                <a:cs typeface="Calibri" panose="020F0502020204030204" pitchFamily="34" charset="0"/>
              </a:endParaRPr>
            </a:p>
          </p:txBody>
        </p:sp>
      </p:grpSp>
      <p:sp>
        <p:nvSpPr>
          <p:cNvPr id="51" name="TextBox 3">
            <a:extLst>
              <a:ext uri="{FF2B5EF4-FFF2-40B4-BE49-F238E27FC236}">
                <a16:creationId xmlns:a16="http://schemas.microsoft.com/office/drawing/2014/main" id="{A5E19D12-8E13-4A45-8252-595FA6FBF9AF}"/>
              </a:ext>
            </a:extLst>
          </p:cNvPr>
          <p:cNvSpPr txBox="1"/>
          <p:nvPr/>
        </p:nvSpPr>
        <p:spPr>
          <a:xfrm>
            <a:off x="9023685" y="6590898"/>
            <a:ext cx="3168315" cy="307777"/>
          </a:xfrm>
          <a:prstGeom prst="rect">
            <a:avLst/>
          </a:prstGeom>
          <a:noFill/>
        </p:spPr>
        <p:txBody>
          <a:bodyPr wrap="square" rtlCol="0">
            <a:spAutoFit/>
          </a:bodyPr>
          <a:lstStyle/>
          <a:p>
            <a:pPr algn="r"/>
            <a:r>
              <a:rPr lang="en-US" sz="1400">
                <a:solidFill>
                  <a:schemeClr val="bg1"/>
                </a:solidFill>
                <a:latin typeface="Roboto" panose="02000000000000000000" pitchFamily="2" charset="0"/>
                <a:ea typeface="Roboto" panose="02000000000000000000" pitchFamily="2" charset="0"/>
                <a:cs typeface="Calibri" panose="020F0502020204030204" pitchFamily="34" charset="0"/>
              </a:rPr>
              <a:t>Proprietary information</a:t>
            </a:r>
          </a:p>
        </p:txBody>
      </p:sp>
    </p:spTree>
    <p:extLst>
      <p:ext uri="{BB962C8B-B14F-4D97-AF65-F5344CB8AC3E}">
        <p14:creationId xmlns:p14="http://schemas.microsoft.com/office/powerpoint/2010/main" val="1761658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473080f-8979-4cf1-82c4-493244268613" xsi:nil="true"/>
    <lcf76f155ced4ddcb4097134ff3c332f xmlns="bf379e17-e815-42a7-b228-c8b6bf84320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D2312EBE12EE854DA016A39E1C513C92" ma:contentTypeVersion="15" ma:contentTypeDescription="Utwórz nowy dokument." ma:contentTypeScope="" ma:versionID="1c66be7707827668af82e36fb3b47052">
  <xsd:schema xmlns:xsd="http://www.w3.org/2001/XMLSchema" xmlns:xs="http://www.w3.org/2001/XMLSchema" xmlns:p="http://schemas.microsoft.com/office/2006/metadata/properties" xmlns:ns2="5473080f-8979-4cf1-82c4-493244268613" xmlns:ns3="bf379e17-e815-42a7-b228-c8b6bf84320a" targetNamespace="http://schemas.microsoft.com/office/2006/metadata/properties" ma:root="true" ma:fieldsID="4ceea4673b7395be04dba721587d967e" ns2:_="" ns3:_="">
    <xsd:import namespace="5473080f-8979-4cf1-82c4-493244268613"/>
    <xsd:import namespace="bf379e17-e815-42a7-b228-c8b6bf84320a"/>
    <xsd:element name="properties">
      <xsd:complexType>
        <xsd:sequence>
          <xsd:element name="documentManagement">
            <xsd:complexType>
              <xsd:all>
                <xsd:element ref="ns2:SharedWithUsers" minOccurs="0"/>
                <xsd:element ref="ns2:SharedWithDetails" minOccurs="0"/>
                <xsd:element ref="ns3:lcf76f155ced4ddcb4097134ff3c332f" minOccurs="0"/>
                <xsd:element ref="ns2:TaxCatchAll"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OCR" minOccurs="0"/>
                <xsd:element ref="ns3:MediaServiceGenerationTime" minOccurs="0"/>
                <xsd:element ref="ns3:MediaServiceEventHashCode"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3080f-8979-4cf1-82c4-493244268613" elementFormDefault="qualified">
    <xsd:import namespace="http://schemas.microsoft.com/office/2006/documentManagement/types"/>
    <xsd:import namespace="http://schemas.microsoft.com/office/infopath/2007/PartnerControls"/>
    <xsd:element name="SharedWithUsers" ma:index="8"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Udostępnione dla — szczegóły" ma:internalName="SharedWithDetails" ma:readOnly="true">
      <xsd:simpleType>
        <xsd:restriction base="dms:Note">
          <xsd:maxLength value="255"/>
        </xsd:restriction>
      </xsd:simpleType>
    </xsd:element>
    <xsd:element name="TaxCatchAll" ma:index="12" nillable="true" ma:displayName="Taxonomy Catch All Column" ma:hidden="true" ma:list="{78176adc-bb5b-4cf9-949f-6ee66c576952}" ma:internalName="TaxCatchAll" ma:showField="CatchAllData" ma:web="5473080f-8979-4cf1-82c4-4932442686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f379e17-e815-42a7-b228-c8b6bf84320a" elementFormDefault="qualified">
    <xsd:import namespace="http://schemas.microsoft.com/office/2006/documentManagement/types"/>
    <xsd:import namespace="http://schemas.microsoft.com/office/infopath/2007/PartnerControls"/>
    <xsd:element name="lcf76f155ced4ddcb4097134ff3c332f" ma:index="11" nillable="true" ma:taxonomy="true" ma:internalName="lcf76f155ced4ddcb4097134ff3c332f" ma:taxonomyFieldName="MediaServiceImageTags" ma:displayName="Tagi obrazów" ma:readOnly="false" ma:fieldId="{5cf76f15-5ced-4ddc-b409-7134ff3c332f}" ma:taxonomyMulti="true" ma:sspId="a013e5d7-08d2-4e5a-af81-db8794e0b248" ma:termSetId="09814cd3-568e-fe90-9814-8d621ff8fb84" ma:anchorId="fba54fb3-c3e1-fe81-a776-ca4b69148c4d" ma:open="true" ma:isKeyword="false">
      <xsd:complexType>
        <xsd:sequence>
          <xsd:element ref="pc:Terms" minOccurs="0" maxOccurs="1"/>
        </xsd:sequence>
      </xsd:complexType>
    </xsd:element>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descrip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A86A57-CAB0-4557-9DC4-61C4FC4A432D}">
  <ds:schemaRefs>
    <ds:schemaRef ds:uri="http://schemas.microsoft.com/sharepoint/v3/contenttype/forms"/>
  </ds:schemaRefs>
</ds:datastoreItem>
</file>

<file path=customXml/itemProps2.xml><?xml version="1.0" encoding="utf-8"?>
<ds:datastoreItem xmlns:ds="http://schemas.openxmlformats.org/officeDocument/2006/customXml" ds:itemID="{BDA4BEA7-B571-4282-8F75-4AD85ED50788}">
  <ds:schemaRefs>
    <ds:schemaRef ds:uri="http://purl.org/dc/elements/1.1/"/>
    <ds:schemaRef ds:uri="5473080f-8979-4cf1-82c4-493244268613"/>
    <ds:schemaRef ds:uri="http://schemas.microsoft.com/office/infopath/2007/PartnerControls"/>
    <ds:schemaRef ds:uri="http://schemas.microsoft.com/office/2006/documentManagement/types"/>
    <ds:schemaRef ds:uri="http://www.w3.org/XML/1998/namespace"/>
    <ds:schemaRef ds:uri="http://purl.org/dc/terms/"/>
    <ds:schemaRef ds:uri="http://schemas.openxmlformats.org/package/2006/metadata/core-properties"/>
    <ds:schemaRef ds:uri="bf379e17-e815-42a7-b228-c8b6bf84320a"/>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D95D8F65-28A4-466E-A38E-F40E2780E1DE}">
  <ds:schemaRefs>
    <ds:schemaRef ds:uri="5473080f-8979-4cf1-82c4-493244268613"/>
    <ds:schemaRef ds:uri="bf379e17-e815-42a7-b228-c8b6bf84320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4368</TotalTime>
  <Words>2598</Words>
  <Application>Microsoft Office PowerPoint</Application>
  <PresentationFormat>Panoramiczny</PresentationFormat>
  <Paragraphs>306</Paragraphs>
  <Slides>35</Slides>
  <Notes>1</Notes>
  <HiddenSlides>0</HiddenSlides>
  <MMClips>0</MMClips>
  <ScaleCrop>false</ScaleCrop>
  <HeadingPairs>
    <vt:vector size="6" baseType="variant">
      <vt:variant>
        <vt:lpstr>Używane czcionki</vt:lpstr>
      </vt:variant>
      <vt:variant>
        <vt:i4>10</vt:i4>
      </vt:variant>
      <vt:variant>
        <vt:lpstr>Motyw</vt:lpstr>
      </vt:variant>
      <vt:variant>
        <vt:i4>2</vt:i4>
      </vt:variant>
      <vt:variant>
        <vt:lpstr>Tytuły slajdów</vt:lpstr>
      </vt:variant>
      <vt:variant>
        <vt:i4>35</vt:i4>
      </vt:variant>
    </vt:vector>
  </HeadingPairs>
  <TitlesOfParts>
    <vt:vector size="47" baseType="lpstr">
      <vt:lpstr>Aptos</vt:lpstr>
      <vt:lpstr>Arial</vt:lpstr>
      <vt:lpstr>Calibri</vt:lpstr>
      <vt:lpstr>Poppins</vt:lpstr>
      <vt:lpstr>Roboto</vt:lpstr>
      <vt:lpstr>Roboto Regular</vt:lpstr>
      <vt:lpstr>Source Sans Pro</vt:lpstr>
      <vt:lpstr>Symbol</vt:lpstr>
      <vt:lpstr>Times New Roman</vt:lpstr>
      <vt:lpstr>Wingdings</vt:lpstr>
      <vt:lpstr>Office Theme</vt:lpstr>
      <vt:lpstr>1_Office Theme</vt:lpstr>
      <vt:lpstr>Assumptions for the catalogue:</vt:lpstr>
      <vt:lpstr>Prezentacja programu PowerPoint</vt:lpstr>
      <vt:lpstr>SALLOYTECH</vt:lpstr>
      <vt:lpstr>TABLE OF CONTENTS</vt:lpstr>
      <vt:lpstr>SCOPE OF BUSSINES ACTIVITIES</vt:lpstr>
      <vt:lpstr>Prezentacja programu PowerPoint</vt:lpstr>
      <vt:lpstr> CONSUMABLES FOR SPECIAL PROCESSES</vt:lpstr>
      <vt:lpstr>COUPONS, SUBSTRATE AND SAMPLE MACHINING</vt:lpstr>
      <vt:lpstr>TEST COUPONS AND PANELS MACHINING</vt:lpstr>
      <vt:lpstr>Prezentacja programu PowerPoint</vt:lpstr>
      <vt:lpstr>Prezentacja programu PowerPoint</vt:lpstr>
      <vt:lpstr>Prezentacja programu PowerPoint</vt:lpstr>
      <vt:lpstr>FAN BLADE LEADING EDGE PATCHES,  CUSTOM SPARE METAL PARTS</vt:lpstr>
      <vt:lpstr>HONEYCOMB </vt:lpstr>
      <vt:lpstr> CONSUMABLES FOR AEROSPACE LABS </vt:lpstr>
      <vt:lpstr>HIGH-TEMPERATURE COUPLINGS AND PULL RODS FOR: </vt:lpstr>
      <vt:lpstr>HIGH-TEMPERATURE PULL RODS</vt:lpstr>
      <vt:lpstr>HIGH-TEMPERATURE COUPLINGS </vt:lpstr>
      <vt:lpstr> MODERN AVIATION MATERIALS</vt:lpstr>
      <vt:lpstr>CERAMIC COMPOSITES  (Sic-SiC CMC) 
</vt:lpstr>
      <vt:lpstr>AEROSPACE NICKEL AND COBALT BASE SUPERALLOYS, TITANIUM, STEEL, ALUMINIUM ALLOYS</vt:lpstr>
      <vt:lpstr>HONEYCOMB TACK WELDING PROCESS IMPROVEMENT</vt:lpstr>
      <vt:lpstr>CUSTOM FEELER GAUGES MANUFACTURING</vt:lpstr>
      <vt:lpstr> SERVICES </vt:lpstr>
      <vt:lpstr>WIRE EDM CUTTING</vt:lpstr>
      <vt:lpstr>COATING EVALUATION LABORATORY ACCESSORIES</vt:lpstr>
      <vt:lpstr>WORK ON TECHNOLOGICAL PROJECTS AIMED AT IMPROVING REPAIR / MANUFACTURING PROCESSES</vt:lpstr>
      <vt:lpstr>THERMAL SPRAY / PLASMA SPRAY PROBLEM SOLVING SERVICES</vt:lpstr>
      <vt:lpstr>SERVICES RELATED TO QUALITY MANAGEMENT </vt:lpstr>
      <vt:lpstr>QUALITY ASSURANCE ACCORDING TO AS9100 </vt:lpstr>
      <vt:lpstr>SPACE APPLICATION </vt:lpstr>
      <vt:lpstr>HYBRID MANUFACTURING</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SALLOYTECH</dc:title>
  <dc:creator>Rye Nacasi</dc:creator>
  <cp:lastModifiedBy>Agnieszka Krupa</cp:lastModifiedBy>
  <cp:revision>23</cp:revision>
  <dcterms:created xsi:type="dcterms:W3CDTF">2021-03-08T01:31:12Z</dcterms:created>
  <dcterms:modified xsi:type="dcterms:W3CDTF">2024-11-25T08:03:32Z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0x010100D2312EBE12EE854DA016A39E1C513C92</vt:lpwstr>
  </property>
  <property fmtid="{D5CDD505-2E9C-101B-9397-08002B2CF9AE}" pid="3" name="MediaServiceImageTags">
    <vt:lpwstr/>
  </property>
</Properties>
</file>