
<file path=[Content_Types].xml><?xml version="1.0" encoding="utf-8"?>
<Types xmlns="http://schemas.openxmlformats.org/package/2006/content-types">
  <Default Extension="avi" ContentType="video/x-msvideo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1"/>
  </p:notesMasterIdLst>
  <p:sldIdLst>
    <p:sldId id="257" r:id="rId2"/>
    <p:sldId id="300" r:id="rId3"/>
    <p:sldId id="290" r:id="rId4"/>
    <p:sldId id="291" r:id="rId5"/>
    <p:sldId id="302" r:id="rId6"/>
    <p:sldId id="295" r:id="rId7"/>
    <p:sldId id="301" r:id="rId8"/>
    <p:sldId id="293" r:id="rId9"/>
    <p:sldId id="296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0" y="5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9D33A45-4B84-4310-9B7C-46D0FD9F7D11}" type="datetimeFigureOut">
              <a:rPr lang="en-US" smtClean="0"/>
              <a:t>11/19/2024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3983EB-D827-4487-8DA1-CE05B8D658E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43251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761999"/>
            <a:ext cx="9141619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9270263" y="761999"/>
            <a:ext cx="2925318" cy="5334001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69848" y="1298448"/>
            <a:ext cx="7315200" cy="3255264"/>
          </a:xfrm>
        </p:spPr>
        <p:txBody>
          <a:bodyPr anchor="b">
            <a:normAutofit/>
          </a:bodyPr>
          <a:lstStyle>
            <a:lvl1pPr algn="l">
              <a:defRPr sz="5900" spc="-100" baseline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15" y="4670246"/>
            <a:ext cx="73152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2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200"/>
            </a:lvl2pPr>
            <a:lvl3pPr marL="914400" indent="0" algn="ctr">
              <a:buNone/>
              <a:defRPr sz="22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687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37110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381000" y="990600"/>
            <a:ext cx="2819400" cy="49530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867912" y="868680"/>
            <a:ext cx="7315200" cy="5120640"/>
          </a:xfrm>
        </p:spPr>
        <p:txBody>
          <a:bodyPr vert="eaVert" anchor="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9161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3032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67912" y="1298448"/>
            <a:ext cx="7315200" cy="3255264"/>
          </a:xfrm>
        </p:spPr>
        <p:txBody>
          <a:bodyPr anchor="b">
            <a:normAutofit/>
          </a:bodyPr>
          <a:lstStyle>
            <a:lvl1pPr>
              <a:defRPr sz="59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86200" y="4672584"/>
            <a:ext cx="73152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2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1195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867912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818120" y="868680"/>
            <a:ext cx="347472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7961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7912" y="1023586"/>
            <a:ext cx="347472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7912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818463" y="1023586"/>
            <a:ext cx="347472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818463" y="1930936"/>
            <a:ext cx="3474720" cy="402336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7604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4077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2296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67912" y="868680"/>
            <a:ext cx="73152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4176"/>
            <a:ext cx="2834640" cy="232199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71093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6032" y="1143000"/>
            <a:ext cx="2834640" cy="237744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570644" y="767419"/>
            <a:ext cx="8115230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6032" y="3493008"/>
            <a:ext cx="2834640" cy="2322576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3499101" y="6356350"/>
            <a:ext cx="5911517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195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3443590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2919" y="1123837"/>
            <a:ext cx="294748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11815864" y="758952"/>
            <a:ext cx="384048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69268" y="864108"/>
            <a:ext cx="73152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62465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11/19/2024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69268" y="6356350"/>
            <a:ext cx="5911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634135" y="6356350"/>
            <a:ext cx="153092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3566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avi"/><Relationship Id="rId7" Type="http://schemas.openxmlformats.org/officeDocument/2006/relationships/image" Target="../media/image4.png"/><Relationship Id="rId2" Type="http://schemas.openxmlformats.org/officeDocument/2006/relationships/video" Target="../media/media1.avi"/><Relationship Id="rId1" Type="http://schemas.microsoft.com/office/2007/relationships/media" Target="../media/media1.avi"/><Relationship Id="rId6" Type="http://schemas.openxmlformats.org/officeDocument/2006/relationships/image" Target="../media/image3.png"/><Relationship Id="rId5" Type="http://schemas.openxmlformats.org/officeDocument/2006/relationships/slideLayout" Target="../slideLayouts/slideLayout4.xml"/><Relationship Id="rId4" Type="http://schemas.openxmlformats.org/officeDocument/2006/relationships/video" Target="../media/media2.avi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9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knightfoundation.org/communities/detroit/" TargetMode="External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5FCBDE2C-E6AA-5854-D5A8-AAF7B52B27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00" b="20684"/>
          <a:stretch/>
        </p:blipFill>
        <p:spPr>
          <a:xfrm>
            <a:off x="1055076" y="1331215"/>
            <a:ext cx="7073222" cy="41955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284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>
            <a:extLst>
              <a:ext uri="{FF2B5EF4-FFF2-40B4-BE49-F238E27FC236}">
                <a16:creationId xmlns:a16="http://schemas.microsoft.com/office/drawing/2014/main" id="{4822DB4D-914F-DCF6-240B-4CA5678318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760" y="0"/>
            <a:ext cx="5855502" cy="747131"/>
          </a:xfrm>
          <a:ln>
            <a:noFill/>
          </a:ln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chemeClr val="accent1"/>
                </a:solidFill>
                <a:latin typeface="Ubuntu" panose="020B0504030602030204" pitchFamily="34" charset="0"/>
              </a:rPr>
              <a:t>Elite Plastic Products, Inc. </a:t>
            </a:r>
          </a:p>
        </p:txBody>
      </p:sp>
      <p:sp>
        <p:nvSpPr>
          <p:cNvPr id="8" name="Content Placeholder 7">
            <a:extLst>
              <a:ext uri="{FF2B5EF4-FFF2-40B4-BE49-F238E27FC236}">
                <a16:creationId xmlns:a16="http://schemas.microsoft.com/office/drawing/2014/main" id="{E5C107D4-9A72-F45E-2BF9-4DF17A769F8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760" y="825190"/>
            <a:ext cx="3338757" cy="5229922"/>
          </a:xfrm>
        </p:spPr>
        <p:txBody>
          <a:bodyPr>
            <a:noAutofit/>
          </a:bodyPr>
          <a:lstStyle/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Founded 1995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Headquarters located in Shelby Charter Township, Michigan. 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Molding 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 &amp; Offshore Tooling Capabilities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In-House Tool Qualification and </a:t>
            </a: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Maintenance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IATF 16949 Certified 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Press Tonnage Range: 85-400</a:t>
            </a:r>
          </a:p>
          <a:p>
            <a:pPr>
              <a:buClr>
                <a:schemeClr val="bg1"/>
              </a:buClr>
            </a:pPr>
            <a:r>
              <a:rPr lang="en-US" sz="1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Value Added Services: Over-molding, Insert-Molding, light assembly. </a:t>
            </a:r>
          </a:p>
        </p:txBody>
      </p:sp>
      <p:pic>
        <p:nvPicPr>
          <p:cNvPr id="4" name="Picture 3" descr="A group of different colored parts&#10;&#10;Description automatically generated">
            <a:extLst>
              <a:ext uri="{FF2B5EF4-FFF2-40B4-BE49-F238E27FC236}">
                <a16:creationId xmlns:a16="http://schemas.microsoft.com/office/drawing/2014/main" id="{5C16D35C-63A3-0D33-256B-26D55449E99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84009" y="583007"/>
            <a:ext cx="6783658" cy="61052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9370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FEC9D57-F70A-4A19-8E40-7DE3F4414C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7772399" cy="7694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latin typeface="Ubuntu" panose="020B0504030602030204" pitchFamily="34" charset="0"/>
              </a:rPr>
              <a:t>Value Added Engineering Services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ED44324-9E47-4553-B461-E55F1CCF809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0" y="1070517"/>
            <a:ext cx="3434576" cy="5152377"/>
          </a:xfrm>
        </p:spPr>
        <p:txBody>
          <a:bodyPr>
            <a:noAutofit/>
          </a:bodyPr>
          <a:lstStyle/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DFM Reports 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Mold Flow Analysis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Scientific Molding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Project Management Through Full Lifecycle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Reverse Engineering Of Existing Parts  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3D Printing (plastic &amp; Metal) 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In-House and Third-Party Part Testing</a:t>
            </a:r>
          </a:p>
          <a:p>
            <a:pPr marL="339725" indent="-339725">
              <a:buClr>
                <a:schemeClr val="bg1"/>
              </a:buClr>
              <a:buFont typeface="Wingdings" panose="05000000000000000000" pitchFamily="2" charset="2"/>
              <a:buChar char="ü"/>
            </a:pPr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Production Feasibility Reports</a:t>
            </a:r>
          </a:p>
          <a:p>
            <a:pPr marL="502920" lvl="1" indent="0">
              <a:buNone/>
            </a:pPr>
            <a:endParaRPr lang="en-US" sz="1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502920" lvl="1" indent="0">
              <a:buNone/>
            </a:pPr>
            <a:endParaRPr lang="en-US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AB50520-7C0F-BF23-20D8-9F7496EE7216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35039" t="31952" r="6667" b="11679"/>
          <a:stretch/>
        </p:blipFill>
        <p:spPr>
          <a:xfrm>
            <a:off x="3434576" y="769431"/>
            <a:ext cx="4166374" cy="3029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1EB5574A-6135-75BE-5BBA-27530B51BDF2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39151" t="33741" r="5513" b="12604"/>
          <a:stretch/>
        </p:blipFill>
        <p:spPr>
          <a:xfrm>
            <a:off x="3434576" y="3828118"/>
            <a:ext cx="4166374" cy="3029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C06899_studyWeld_lines_anim">
            <a:hlinkClick r:id="" action="ppaction://media"/>
            <a:extLst>
              <a:ext uri="{FF2B5EF4-FFF2-40B4-BE49-F238E27FC236}">
                <a16:creationId xmlns:a16="http://schemas.microsoft.com/office/drawing/2014/main" id="{33F84435-F994-60B2-1723-33BBB13CBDF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7600950" y="3797299"/>
            <a:ext cx="4591049" cy="306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C06899_studyFill_time_anim">
            <a:hlinkClick r:id="" action="ppaction://media"/>
            <a:extLst>
              <a:ext uri="{FF2B5EF4-FFF2-40B4-BE49-F238E27FC236}">
                <a16:creationId xmlns:a16="http://schemas.microsoft.com/office/drawing/2014/main" id="{69638076-33BE-D1CF-DFEA-1D1B139DA7C2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7600950" y="769432"/>
            <a:ext cx="4591050" cy="30607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39139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00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60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C34AF4-D873-4C0E-BE90-ED28D40322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013795" cy="768342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Ubuntu" panose="020B0504030602030204" pitchFamily="34" charset="0"/>
              </a:rPr>
              <a:t>Mold Construction &amp; Tooling Capabilities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189BC8D-E834-D205-A0B2-FF6D2B26BA39}"/>
              </a:ext>
            </a:extLst>
          </p:cNvPr>
          <p:cNvSpPr txBox="1"/>
          <p:nvPr/>
        </p:nvSpPr>
        <p:spPr>
          <a:xfrm>
            <a:off x="0" y="768342"/>
            <a:ext cx="3434576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Domestic Tooling Capabilities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In-house Tooling Services: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Mold Construction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Engineering Changes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Repairs &amp; Maintenance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Offshore Tooling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utilize two full-service offshore tooling partners who we have been working with since 2001.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Additive Tooling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In-house metal 3D printing machine capable of printing H13 equivalent hardened steel cavity/core and tool details.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Can eliminate the need for EDM </a:t>
            </a:r>
            <a:endParaRPr lang="en-US" sz="16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b="1" u="sng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8" name="Picture 7" descr="A close-up of a machine&#10;&#10;Description automatically generated">
            <a:extLst>
              <a:ext uri="{FF2B5EF4-FFF2-40B4-BE49-F238E27FC236}">
                <a16:creationId xmlns:a16="http://schemas.microsoft.com/office/drawing/2014/main" id="{C16F5BDA-20C4-6AE0-4A98-AB8D8ADCF1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43917" y="1143003"/>
            <a:ext cx="3903416" cy="4642096"/>
          </a:xfrm>
          <a:prstGeom prst="rect">
            <a:avLst/>
          </a:prstGeom>
        </p:spPr>
      </p:pic>
      <p:sp>
        <p:nvSpPr>
          <p:cNvPr id="9" name="Rectangle 1">
            <a:extLst>
              <a:ext uri="{FF2B5EF4-FFF2-40B4-BE49-F238E27FC236}">
                <a16:creationId xmlns:a16="http://schemas.microsoft.com/office/drawing/2014/main" id="{6C6B6D92-C20F-5A5D-3B16-57A5788C15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2" name="Picture 11" descr="A close-up of a machine&#10;&#10;Description automatically generated">
            <a:extLst>
              <a:ext uri="{FF2B5EF4-FFF2-40B4-BE49-F238E27FC236}">
                <a16:creationId xmlns:a16="http://schemas.microsoft.com/office/drawing/2014/main" id="{263B4A71-47D2-4497-AD03-0AD3B2510F4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134" t="19649" r="11192" b="21403"/>
          <a:stretch/>
        </p:blipFill>
        <p:spPr>
          <a:xfrm>
            <a:off x="3531523" y="2173359"/>
            <a:ext cx="4896324" cy="38651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252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43DE4D15-467E-C028-A521-B35A870BA5A5}"/>
              </a:ext>
            </a:extLst>
          </p:cNvPr>
          <p:cNvSpPr txBox="1"/>
          <p:nvPr/>
        </p:nvSpPr>
        <p:spPr>
          <a:xfrm>
            <a:off x="0" y="838679"/>
            <a:ext cx="3433508" cy="50167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Molding Capabilities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Elite utilizes the scientific molding process. 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30 injection molding machines dedicated for production, that operate across three shifts 24/5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injection molding machines are kept up-to-date, with an average age of less than 8 years, supporting efficient, high-quality production.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run multiple different material grades including: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Nylons, PP, ABS, POM, PC, PEEK, TPE, etc.….</a:t>
            </a: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B84B8C2C-C3AA-A3F6-7777-2B156D3CFD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10972799" cy="769434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2"/>
                </a:solidFill>
                <a:latin typeface="Ubuntu" panose="020B0504030602030204" pitchFamily="34" charset="0"/>
              </a:rPr>
              <a:t>Plastic Injection Molding &amp; Value-Added Part Services</a:t>
            </a:r>
            <a:endParaRPr lang="en-US" dirty="0">
              <a:solidFill>
                <a:schemeClr val="accent2"/>
              </a:solidFill>
              <a:latin typeface="U"/>
            </a:endParaRPr>
          </a:p>
        </p:txBody>
      </p:sp>
      <p:pic>
        <p:nvPicPr>
          <p:cNvPr id="9" name="Content Placeholder 4">
            <a:extLst>
              <a:ext uri="{FF2B5EF4-FFF2-40B4-BE49-F238E27FC236}">
                <a16:creationId xmlns:a16="http://schemas.microsoft.com/office/drawing/2014/main" id="{F9EA7A56-6157-CAC2-9C9D-254BF934A33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0" t="7298" b="8995"/>
          <a:stretch/>
        </p:blipFill>
        <p:spPr>
          <a:xfrm>
            <a:off x="3952037" y="3655902"/>
            <a:ext cx="4368859" cy="281892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DD3D7AF9-CAD2-3896-A43D-5B0CCC459A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52037" y="907446"/>
            <a:ext cx="4347901" cy="2490674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9192D022-02FF-3C44-8E31-265012A07977}"/>
              </a:ext>
            </a:extLst>
          </p:cNvPr>
          <p:cNvSpPr/>
          <p:nvPr/>
        </p:nvSpPr>
        <p:spPr>
          <a:xfrm>
            <a:off x="8758491" y="765456"/>
            <a:ext cx="3433509" cy="5303120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461F4D7A-20CF-7788-B508-5F38D6B24D13}"/>
              </a:ext>
            </a:extLst>
          </p:cNvPr>
          <p:cNvSpPr txBox="1"/>
          <p:nvPr/>
        </p:nvSpPr>
        <p:spPr>
          <a:xfrm>
            <a:off x="9026170" y="907446"/>
            <a:ext cx="2898149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offer both automated and manual value-added solutions including:</a:t>
            </a:r>
            <a:b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insert-molding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Over-molding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Light Assembly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Special Packing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Water Packing for Nylons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Automated &amp; Manual De-gating Solutions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sz="1600" u="sng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Main Markets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Automotive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Industrial Products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 Sport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Recreational Vehicle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Consumer Products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6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0869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D0F787-BA27-4DC4-B89A-7923496D0C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4011" y="24064"/>
            <a:ext cx="9424737" cy="733925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accent1"/>
                </a:solidFill>
                <a:latin typeface="Ubuntu" panose="020B0504030602030204" pitchFamily="34" charset="0"/>
              </a:rPr>
              <a:t>Quality Systems &amp; Part Inspection Capabilities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B9A471-DF8E-4A0C-B0FD-683C5FC54D5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56953" y="2351054"/>
            <a:ext cx="3701715" cy="285911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b="1" u="sng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Elite Plastic Products, Inc.</a:t>
            </a:r>
          </a:p>
          <a:p>
            <a:pPr marL="0" indent="0">
              <a:buNone/>
            </a:pPr>
            <a:r>
              <a:rPr lang="en-US" sz="1800" b="1" dirty="0">
                <a:solidFill>
                  <a:schemeClr val="accent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IATF 16949:2016 </a:t>
            </a:r>
          </a:p>
          <a:p>
            <a:pPr marL="0" indent="0">
              <a:buNone/>
            </a:pPr>
            <a:endParaRPr lang="en-US" sz="1800" b="1" dirty="0">
              <a:solidFill>
                <a:schemeClr val="accent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28948CC-1AC0-90CC-CC63-3DD8332A68EC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968" t="45203" r="42032" b="10635"/>
          <a:stretch/>
        </p:blipFill>
        <p:spPr>
          <a:xfrm>
            <a:off x="7942505" y="1077159"/>
            <a:ext cx="3884537" cy="2859116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noFill/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1F8E563-AF6F-8344-C553-B6CD9B3D10BA}"/>
              </a:ext>
            </a:extLst>
          </p:cNvPr>
          <p:cNvSpPr txBox="1"/>
          <p:nvPr/>
        </p:nvSpPr>
        <p:spPr>
          <a:xfrm>
            <a:off x="-4011" y="1103199"/>
            <a:ext cx="3477128" cy="4557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100"/>
              </a:spcBef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Capabilities 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Measurement and Part Performance Testing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Part Inspection and Statistical Process Control (SPC)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Process Capability Studies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Measurement System Analysis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Sample Inspection (full dimensional, first/last piece, in-process inspection)</a:t>
            </a: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00"/>
              </a:spcBef>
            </a:pPr>
            <a:endParaRPr lang="en-US" sz="12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spcBef>
                <a:spcPts val="100"/>
              </a:spcBef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Full-service Metrology Laboratory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Contact &amp; Non-Contact CMM 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FARO Arm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Surface Profilometer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Force Gage 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Spectrophotometer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Gloss Meter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Torque Driver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Calipers, gage pins, height gage, surface plate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  <a:defRPr/>
            </a:pPr>
            <a:r>
              <a:rPr lang="en-US" sz="12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Design and manufacture of gages, check fixtures, assembly fixtures</a:t>
            </a:r>
          </a:p>
          <a:p>
            <a:pPr marL="742950" lvl="1" indent="-285750">
              <a:spcBef>
                <a:spcPts val="100"/>
              </a:spcBef>
              <a:buFont typeface="Arial" panose="020B0604020202020204" pitchFamily="34" charset="0"/>
              <a:buChar char="•"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100% integration with ERP system</a:t>
            </a:r>
          </a:p>
        </p:txBody>
      </p:sp>
      <p:pic>
        <p:nvPicPr>
          <p:cNvPr id="9" name="Picture 8" descr="A metal caliper with a digital screen&#10;&#10;Description automatically generated">
            <a:extLst>
              <a:ext uri="{FF2B5EF4-FFF2-40B4-BE49-F238E27FC236}">
                <a16:creationId xmlns:a16="http://schemas.microsoft.com/office/drawing/2014/main" id="{F924C20D-2D01-0F80-6215-B4276C16A3E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071" b="17017"/>
          <a:stretch/>
        </p:blipFill>
        <p:spPr>
          <a:xfrm>
            <a:off x="7942506" y="3936275"/>
            <a:ext cx="3884537" cy="2133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86970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itle 1">
            <a:extLst>
              <a:ext uri="{FF2B5EF4-FFF2-40B4-BE49-F238E27FC236}">
                <a16:creationId xmlns:a16="http://schemas.microsoft.com/office/drawing/2014/main" id="{B68F6185-D417-B0AB-ADC7-4259BE9502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7415561" cy="728082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chemeClr val="accent1"/>
                </a:solidFill>
                <a:latin typeface="Ubuntu" panose="020B0504030602030204" pitchFamily="34" charset="0"/>
              </a:rPr>
              <a:t>Additive Manufacturing Services</a:t>
            </a: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924185E0-EB52-30C1-FC88-8F0BB87BAEA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-1" y="1217109"/>
            <a:ext cx="3412273" cy="4423781"/>
          </a:xfrm>
        </p:spPr>
        <p:txBody>
          <a:bodyPr>
            <a:noAutofit/>
          </a:bodyPr>
          <a:lstStyle/>
          <a:p>
            <a:r>
              <a:rPr lang="en-US" sz="1800" b="1" dirty="0">
                <a:latin typeface="Arial" panose="020B0604020202020204" pitchFamily="34" charset="0"/>
                <a:cs typeface="Arial" panose="020B0604020202020204" pitchFamily="34" charset="0"/>
              </a:rPr>
              <a:t>Carbon DLS Printing Advantages vs. SLA: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Production quality printed parts with full density. 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Quick turnaround and rapid production capabilities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Better surface finish for premium cosmetic parts</a:t>
            </a:r>
          </a:p>
          <a:p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Greater Material flexibility</a:t>
            </a:r>
          </a:p>
          <a:p>
            <a:pPr lvl="1"/>
            <a:r>
              <a:rPr lang="en-US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* OEM Spec. Approved grades. 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12A26270-AAB5-2443-1A7B-FBF68D5352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188" t="3620" r="5552" b="4345"/>
          <a:stretch/>
        </p:blipFill>
        <p:spPr>
          <a:xfrm>
            <a:off x="8151541" y="743489"/>
            <a:ext cx="3569649" cy="534507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Picture 6" descr="Several different colored objects on a white background&#10;&#10;Description automatically generated">
            <a:extLst>
              <a:ext uri="{FF2B5EF4-FFF2-40B4-BE49-F238E27FC236}">
                <a16:creationId xmlns:a16="http://schemas.microsoft.com/office/drawing/2014/main" id="{AABBFA4D-BF06-A94B-60C4-A71D78C83EA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900" t="15772" r="25049" b="16585"/>
          <a:stretch/>
        </p:blipFill>
        <p:spPr>
          <a:xfrm>
            <a:off x="3707779" y="825190"/>
            <a:ext cx="4192859" cy="54487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089346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C1E9A-1421-4BD2-874A-B71650D91C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0"/>
            <a:ext cx="3911999" cy="745958"/>
          </a:xfrm>
        </p:spPr>
        <p:txBody>
          <a:bodyPr/>
          <a:lstStyle/>
          <a:p>
            <a:r>
              <a:rPr lang="en-US" dirty="0">
                <a:solidFill>
                  <a:schemeClr val="accent1"/>
                </a:solidFill>
                <a:latin typeface="Ubuntu" panose="020B0504030602030204" pitchFamily="34" charset="0"/>
              </a:rPr>
              <a:t>Customer Support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51097F-99B7-4F5B-A629-DDB32FDC5B0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938464"/>
            <a:ext cx="3441032" cy="52818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Our team is dedicated to understanding our customers’ needs</a:t>
            </a:r>
          </a:p>
          <a:p>
            <a:pPr marL="0" indent="-45720">
              <a:buNone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What We Provide: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dedicated program manager 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project timeline and weekly tool build report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Support for pre-launch quantities at production pricing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Competitive pricing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PPAP qualifications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CMM layouts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Just-in-time delivery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Thorough APQP process to capture all customer requirements with on time delivery</a:t>
            </a:r>
          </a:p>
          <a:p>
            <a:pPr>
              <a:buClr>
                <a:schemeClr val="bg1"/>
              </a:buClr>
              <a:buFont typeface="Arial" panose="020B0604020202020204" pitchFamily="34" charset="0"/>
              <a:buChar char="•"/>
            </a:pPr>
            <a:r>
              <a:rPr lang="en-US" sz="1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24-hour contact</a:t>
            </a:r>
          </a:p>
          <a:p>
            <a:pPr lvl="1">
              <a:buFont typeface="Wingdings" panose="05000000000000000000" pitchFamily="2" charset="2"/>
              <a:buChar char="§"/>
            </a:pPr>
            <a:endParaRPr lang="en-US" sz="1400" dirty="0">
              <a:solidFill>
                <a:schemeClr val="bg1"/>
              </a:solidFill>
            </a:endParaRPr>
          </a:p>
          <a:p>
            <a:endParaRPr lang="en-US" dirty="0"/>
          </a:p>
        </p:txBody>
      </p:sp>
      <p:pic>
        <p:nvPicPr>
          <p:cNvPr id="5" name="Graphic 4" descr="Meeting with solid fill">
            <a:extLst>
              <a:ext uri="{FF2B5EF4-FFF2-40B4-BE49-F238E27FC236}">
                <a16:creationId xmlns:a16="http://schemas.microsoft.com/office/drawing/2014/main" id="{A036A28D-B4FC-48E5-AD6A-6D7A07ECD2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228619" y="3272561"/>
            <a:ext cx="3585439" cy="3585439"/>
          </a:xfrm>
          <a:prstGeom prst="rect">
            <a:avLst/>
          </a:prstGeom>
        </p:spPr>
      </p:pic>
      <p:pic>
        <p:nvPicPr>
          <p:cNvPr id="7" name="Graphic 6" descr="List with solid fill">
            <a:extLst>
              <a:ext uri="{FF2B5EF4-FFF2-40B4-BE49-F238E27FC236}">
                <a16:creationId xmlns:a16="http://schemas.microsoft.com/office/drawing/2014/main" id="{64F8CDA8-01F3-6672-25E4-AFA1A416115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1039940">
            <a:off x="6796550" y="1055226"/>
            <a:ext cx="2449578" cy="24495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03878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38D4A19F-4F49-8E08-8697-63D8277ED79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alphaModFix amt="6000"/>
            <a:extLst>
              <a:ext uri="{28A0092B-C50C-407E-A947-70E740481C1C}">
                <a14:useLocalDpi xmlns:a14="http://schemas.microsoft.com/office/drawing/2010/main" val="0"/>
              </a:ext>
              <a:ext uri="{837473B0-CC2E-450A-ABE3-18F120FF3D39}">
                <a1611:picAttrSrcUrl xmlns:a1611="http://schemas.microsoft.com/office/drawing/2016/11/main" r:id="rId3"/>
              </a:ext>
            </a:extLst>
          </a:blip>
          <a:srcRect t="6166" b="9649"/>
          <a:stretch/>
        </p:blipFill>
        <p:spPr>
          <a:xfrm>
            <a:off x="0" y="12153"/>
            <a:ext cx="12192000" cy="684584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88CA7AE-91DE-4EF4-B783-3DC428D38B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-267629"/>
            <a:ext cx="10018713" cy="1304693"/>
          </a:xfrm>
        </p:spPr>
        <p:txBody>
          <a:bodyPr/>
          <a:lstStyle/>
          <a:p>
            <a:r>
              <a:rPr lang="en-US" dirty="0">
                <a:solidFill>
                  <a:schemeClr val="accent2"/>
                </a:solidFill>
                <a:latin typeface="Ubuntu" panose="020B0504030602030204" pitchFamily="34" charset="0"/>
              </a:rPr>
              <a:t>Why Elite?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943C80-2A39-997B-FF63-38EDB66A51B7}"/>
              </a:ext>
            </a:extLst>
          </p:cNvPr>
          <p:cNvSpPr txBox="1"/>
          <p:nvPr/>
        </p:nvSpPr>
        <p:spPr>
          <a:xfrm>
            <a:off x="3601843" y="648754"/>
            <a:ext cx="8207297" cy="57861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Experience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 have been in the molding industry since 1995, and have seen projects of all different types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Full Project Lifecycle Management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 can take your concept from the prototype level with molded prototype samples or even 3D printed parts and turn it into a full production line with a fully automated manufacturing process.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Support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We can provide support from the start with Moldflow and warp analysis. Our friendly staff is also willing to help whenever possible and provide creative solutions for any issues.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Reliability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By going with Elite, you will continue to get the same great service and quality parts throughout the entire program. </a:t>
            </a:r>
          </a:p>
          <a:p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Michigan company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>
                <a:latin typeface="Arial" panose="020B0604020202020204" pitchFamily="34" charset="0"/>
                <a:cs typeface="Arial" panose="020B0604020202020204" pitchFamily="34" charset="0"/>
              </a:rPr>
              <a:t>Another great reason to go with Elite is because we are a Michigan small business, that proudly supports the Great Lake State as one of the great manufacturing hubs of the world. </a:t>
            </a:r>
          </a:p>
        </p:txBody>
      </p:sp>
      <p:pic>
        <p:nvPicPr>
          <p:cNvPr id="6" name="Picture 5" descr="A white text on a black background&#10;&#10;Description automatically generated">
            <a:extLst>
              <a:ext uri="{FF2B5EF4-FFF2-40B4-BE49-F238E27FC236}">
                <a16:creationId xmlns:a16="http://schemas.microsoft.com/office/drawing/2014/main" id="{26DC40A7-9EF7-73E7-0204-FE00779792F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066" b="28028"/>
          <a:stretch/>
        </p:blipFill>
        <p:spPr>
          <a:xfrm>
            <a:off x="-126749" y="2560745"/>
            <a:ext cx="3607500" cy="1547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259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Frame">
  <a:themeElements>
    <a:clrScheme name="Custom 7">
      <a:dk1>
        <a:srgbClr val="000B22"/>
      </a:dk1>
      <a:lt1>
        <a:sysClr val="window" lastClr="FFFFFF"/>
      </a:lt1>
      <a:dk2>
        <a:srgbClr val="212121"/>
      </a:dk2>
      <a:lt2>
        <a:srgbClr val="636363"/>
      </a:lt2>
      <a:accent1>
        <a:srgbClr val="001642"/>
      </a:accent1>
      <a:accent2>
        <a:srgbClr val="001642"/>
      </a:accent2>
      <a:accent3>
        <a:srgbClr val="373737"/>
      </a:accent3>
      <a:accent4>
        <a:srgbClr val="EFB251"/>
      </a:accent4>
      <a:accent5>
        <a:srgbClr val="EF755F"/>
      </a:accent5>
      <a:accent6>
        <a:srgbClr val="ED515C"/>
      </a:accent6>
      <a:hlink>
        <a:srgbClr val="001642"/>
      </a:hlink>
      <a:folHlink>
        <a:srgbClr val="A5A5A5"/>
      </a:folHlink>
    </a:clrScheme>
    <a:fontScheme name="Frame">
      <a:maj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Frame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rame" id="{F226E7A2-7162-461C-9490-D27D9DC04E43}" vid="{629A0216-3BBD-45C0-B63F-2683BEA18F6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TM03457475[[fn=Frame]]</Template>
  <TotalTime>2944</TotalTime>
  <Words>615</Words>
  <Application>Microsoft Office PowerPoint</Application>
  <PresentationFormat>Widescreen</PresentationFormat>
  <Paragraphs>106</Paragraphs>
  <Slides>9</Slides>
  <Notes>0</Notes>
  <HiddenSlides>1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Corbel</vt:lpstr>
      <vt:lpstr>U</vt:lpstr>
      <vt:lpstr>Ubuntu</vt:lpstr>
      <vt:lpstr>Wingdings</vt:lpstr>
      <vt:lpstr>Wingdings 2</vt:lpstr>
      <vt:lpstr>Frame</vt:lpstr>
      <vt:lpstr>PowerPoint Presentation</vt:lpstr>
      <vt:lpstr>Elite Plastic Products, Inc. </vt:lpstr>
      <vt:lpstr>Value Added Engineering Services</vt:lpstr>
      <vt:lpstr>Mold Construction &amp; Tooling Capabilities</vt:lpstr>
      <vt:lpstr>Plastic Injection Molding &amp; Value-Added Part Services</vt:lpstr>
      <vt:lpstr>Quality Systems &amp; Part Inspection Capabilities </vt:lpstr>
      <vt:lpstr>Additive Manufacturing Services</vt:lpstr>
      <vt:lpstr>Customer Support</vt:lpstr>
      <vt:lpstr>Why Elite?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New</dc:creator>
  <cp:lastModifiedBy>DJ Mandeville</cp:lastModifiedBy>
  <cp:revision>39</cp:revision>
  <dcterms:created xsi:type="dcterms:W3CDTF">2019-02-04T14:53:18Z</dcterms:created>
  <dcterms:modified xsi:type="dcterms:W3CDTF">2024-11-19T13:56:49Z</dcterms:modified>
</cp:coreProperties>
</file>