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195675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16" autoAdjust="0"/>
    <p:restoredTop sz="94660"/>
  </p:normalViewPr>
  <p:slideViewPr>
    <p:cSldViewPr snapToGrid="0">
      <p:cViewPr>
        <p:scale>
          <a:sx n="100" d="100"/>
          <a:sy n="100" d="100"/>
        </p:scale>
        <p:origin x="2298" y="-23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202372"/>
            <a:ext cx="5829300" cy="6812398"/>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10277481"/>
            <a:ext cx="5143500" cy="4724288"/>
          </a:xfrm>
        </p:spPr>
        <p:txBody>
          <a:bodyPr/>
          <a:lstStyle>
            <a:lvl1pPr marL="0" indent="0" algn="ctr">
              <a:buNone/>
              <a:defRPr sz="1800"/>
            </a:lvl1pPr>
            <a:lvl2pPr marL="342872" indent="0" algn="ctr">
              <a:buNone/>
              <a:defRPr sz="1500"/>
            </a:lvl2pPr>
            <a:lvl3pPr marL="685743" indent="0" algn="ctr">
              <a:buNone/>
              <a:defRPr sz="1350"/>
            </a:lvl3pPr>
            <a:lvl4pPr marL="1028615" indent="0" algn="ctr">
              <a:buNone/>
              <a:defRPr sz="1200"/>
            </a:lvl4pPr>
            <a:lvl5pPr marL="1371487" indent="0" algn="ctr">
              <a:buNone/>
              <a:defRPr sz="1200"/>
            </a:lvl5pPr>
            <a:lvl6pPr marL="1714359" indent="0" algn="ctr">
              <a:buNone/>
              <a:defRPr sz="1200"/>
            </a:lvl6pPr>
            <a:lvl7pPr marL="2057230" indent="0" algn="ctr">
              <a:buNone/>
              <a:defRPr sz="1200"/>
            </a:lvl7pPr>
            <a:lvl8pPr marL="2400102" indent="0" algn="ctr">
              <a:buNone/>
              <a:defRPr sz="1200"/>
            </a:lvl8pPr>
            <a:lvl9pPr marL="2742974"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73785F-DAB0-46B6-840A-8418ED62E789}"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183103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73785F-DAB0-46B6-840A-8418ED62E789}"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1481501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1041791"/>
            <a:ext cx="1478756" cy="165825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1041791"/>
            <a:ext cx="4350544" cy="1658257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73785F-DAB0-46B6-840A-8418ED62E789}"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184057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73785F-DAB0-46B6-840A-8418ED62E789}"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758048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8" y="4878300"/>
            <a:ext cx="5915025" cy="8139545"/>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8" y="13094848"/>
            <a:ext cx="5915025" cy="4280395"/>
          </a:xfrm>
        </p:spPr>
        <p:txBody>
          <a:bodyPr/>
          <a:lstStyle>
            <a:lvl1pPr marL="0" indent="0">
              <a:buNone/>
              <a:defRPr sz="1800">
                <a:solidFill>
                  <a:schemeClr val="tx1">
                    <a:tint val="82000"/>
                  </a:schemeClr>
                </a:solidFill>
              </a:defRPr>
            </a:lvl1pPr>
            <a:lvl2pPr marL="342872" indent="0">
              <a:buNone/>
              <a:defRPr sz="1500">
                <a:solidFill>
                  <a:schemeClr val="tx1">
                    <a:tint val="82000"/>
                  </a:schemeClr>
                </a:solidFill>
              </a:defRPr>
            </a:lvl2pPr>
            <a:lvl3pPr marL="685743" indent="0">
              <a:buNone/>
              <a:defRPr sz="1350">
                <a:solidFill>
                  <a:schemeClr val="tx1">
                    <a:tint val="82000"/>
                  </a:schemeClr>
                </a:solidFill>
              </a:defRPr>
            </a:lvl3pPr>
            <a:lvl4pPr marL="1028615" indent="0">
              <a:buNone/>
              <a:defRPr sz="1200">
                <a:solidFill>
                  <a:schemeClr val="tx1">
                    <a:tint val="82000"/>
                  </a:schemeClr>
                </a:solidFill>
              </a:defRPr>
            </a:lvl4pPr>
            <a:lvl5pPr marL="1371487" indent="0">
              <a:buNone/>
              <a:defRPr sz="1200">
                <a:solidFill>
                  <a:schemeClr val="tx1">
                    <a:tint val="82000"/>
                  </a:schemeClr>
                </a:solidFill>
              </a:defRPr>
            </a:lvl5pPr>
            <a:lvl6pPr marL="1714359" indent="0">
              <a:buNone/>
              <a:defRPr sz="1200">
                <a:solidFill>
                  <a:schemeClr val="tx1">
                    <a:tint val="82000"/>
                  </a:schemeClr>
                </a:solidFill>
              </a:defRPr>
            </a:lvl6pPr>
            <a:lvl7pPr marL="2057230" indent="0">
              <a:buNone/>
              <a:defRPr sz="1200">
                <a:solidFill>
                  <a:schemeClr val="tx1">
                    <a:tint val="82000"/>
                  </a:schemeClr>
                </a:solidFill>
              </a:defRPr>
            </a:lvl7pPr>
            <a:lvl8pPr marL="2400102" indent="0">
              <a:buNone/>
              <a:defRPr sz="1200">
                <a:solidFill>
                  <a:schemeClr val="tx1">
                    <a:tint val="82000"/>
                  </a:schemeClr>
                </a:solidFill>
              </a:defRPr>
            </a:lvl8pPr>
            <a:lvl9pPr marL="2742974"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73785F-DAB0-46B6-840A-8418ED62E789}" type="datetimeFigureOut">
              <a:rPr lang="en-US" smtClean="0"/>
              <a:t>10/24/2024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830446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5208949"/>
            <a:ext cx="2914650" cy="124154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5208949"/>
            <a:ext cx="2914650" cy="124154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73785F-DAB0-46B6-840A-8418ED62E789}" type="datetimeFigureOut">
              <a:rPr lang="en-US" smtClean="0"/>
              <a:t>10/24/2024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1382638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3" y="1041794"/>
            <a:ext cx="5915025" cy="378215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4796763"/>
            <a:ext cx="2901255" cy="2350819"/>
          </a:xfrm>
        </p:spPr>
        <p:txBody>
          <a:bodyPr anchor="b"/>
          <a:lstStyle>
            <a:lvl1pPr marL="0" indent="0">
              <a:buNone/>
              <a:defRPr sz="1800" b="1"/>
            </a:lvl1pPr>
            <a:lvl2pPr marL="342872" indent="0">
              <a:buNone/>
              <a:defRPr sz="1500" b="1"/>
            </a:lvl2pPr>
            <a:lvl3pPr marL="685743" indent="0">
              <a:buNone/>
              <a:defRPr sz="1350" b="1"/>
            </a:lvl3pPr>
            <a:lvl4pPr marL="1028615" indent="0">
              <a:buNone/>
              <a:defRPr sz="1200" b="1"/>
            </a:lvl4pPr>
            <a:lvl5pPr marL="1371487" indent="0">
              <a:buNone/>
              <a:defRPr sz="1200" b="1"/>
            </a:lvl5pPr>
            <a:lvl6pPr marL="1714359" indent="0">
              <a:buNone/>
              <a:defRPr sz="1200" b="1"/>
            </a:lvl6pPr>
            <a:lvl7pPr marL="2057230" indent="0">
              <a:buNone/>
              <a:defRPr sz="1200" b="1"/>
            </a:lvl7pPr>
            <a:lvl8pPr marL="2400102" indent="0">
              <a:buNone/>
              <a:defRPr sz="1200" b="1"/>
            </a:lvl8pPr>
            <a:lvl9pPr marL="2742974"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7147583"/>
            <a:ext cx="2901255" cy="10513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5" y="4796763"/>
            <a:ext cx="2915543" cy="2350819"/>
          </a:xfrm>
        </p:spPr>
        <p:txBody>
          <a:bodyPr anchor="b"/>
          <a:lstStyle>
            <a:lvl1pPr marL="0" indent="0">
              <a:buNone/>
              <a:defRPr sz="1800" b="1"/>
            </a:lvl1pPr>
            <a:lvl2pPr marL="342872" indent="0">
              <a:buNone/>
              <a:defRPr sz="1500" b="1"/>
            </a:lvl2pPr>
            <a:lvl3pPr marL="685743" indent="0">
              <a:buNone/>
              <a:defRPr sz="1350" b="1"/>
            </a:lvl3pPr>
            <a:lvl4pPr marL="1028615" indent="0">
              <a:buNone/>
              <a:defRPr sz="1200" b="1"/>
            </a:lvl4pPr>
            <a:lvl5pPr marL="1371487" indent="0">
              <a:buNone/>
              <a:defRPr sz="1200" b="1"/>
            </a:lvl5pPr>
            <a:lvl6pPr marL="1714359" indent="0">
              <a:buNone/>
              <a:defRPr sz="1200" b="1"/>
            </a:lvl6pPr>
            <a:lvl7pPr marL="2057230" indent="0">
              <a:buNone/>
              <a:defRPr sz="1200" b="1"/>
            </a:lvl7pPr>
            <a:lvl8pPr marL="2400102" indent="0">
              <a:buNone/>
              <a:defRPr sz="1200" b="1"/>
            </a:lvl8pPr>
            <a:lvl9pPr marL="2742974"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5" y="7147583"/>
            <a:ext cx="2915543" cy="105130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73785F-DAB0-46B6-840A-8418ED62E789}" type="datetimeFigureOut">
              <a:rPr lang="en-US" smtClean="0"/>
              <a:t>10/24/2024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251653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73785F-DAB0-46B6-840A-8418ED62E789}" type="datetimeFigureOut">
              <a:rPr lang="en-US" smtClean="0"/>
              <a:t>10/24/2024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1960910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73785F-DAB0-46B6-840A-8418ED62E789}" type="datetimeFigureOut">
              <a:rPr lang="en-US" smtClean="0"/>
              <a:t>10/24/2024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3809967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1304502"/>
            <a:ext cx="2211884" cy="4565756"/>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5" y="2817366"/>
            <a:ext cx="3471863" cy="13905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5870258"/>
            <a:ext cx="2211884" cy="10875378"/>
          </a:xfrm>
        </p:spPr>
        <p:txBody>
          <a:bodyPr/>
          <a:lstStyle>
            <a:lvl1pPr marL="0" indent="0">
              <a:buNone/>
              <a:defRPr sz="1200"/>
            </a:lvl1pPr>
            <a:lvl2pPr marL="342872" indent="0">
              <a:buNone/>
              <a:defRPr sz="1050"/>
            </a:lvl2pPr>
            <a:lvl3pPr marL="685743" indent="0">
              <a:buNone/>
              <a:defRPr sz="900"/>
            </a:lvl3pPr>
            <a:lvl4pPr marL="1028615" indent="0">
              <a:buNone/>
              <a:defRPr sz="750"/>
            </a:lvl4pPr>
            <a:lvl5pPr marL="1371487" indent="0">
              <a:buNone/>
              <a:defRPr sz="750"/>
            </a:lvl5pPr>
            <a:lvl6pPr marL="1714359" indent="0">
              <a:buNone/>
              <a:defRPr sz="750"/>
            </a:lvl6pPr>
            <a:lvl7pPr marL="2057230" indent="0">
              <a:buNone/>
              <a:defRPr sz="750"/>
            </a:lvl7pPr>
            <a:lvl8pPr marL="2400102" indent="0">
              <a:buNone/>
              <a:defRPr sz="750"/>
            </a:lvl8pPr>
            <a:lvl9pPr marL="2742974"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773785F-DAB0-46B6-840A-8418ED62E789}" type="datetimeFigureOut">
              <a:rPr lang="en-US" smtClean="0"/>
              <a:t>10/24/2024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1540460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1304502"/>
            <a:ext cx="2211884" cy="4565756"/>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5" y="2817366"/>
            <a:ext cx="3471863" cy="13905625"/>
          </a:xfrm>
        </p:spPr>
        <p:txBody>
          <a:bodyPr anchor="t"/>
          <a:lstStyle>
            <a:lvl1pPr marL="0" indent="0">
              <a:buNone/>
              <a:defRPr sz="2400"/>
            </a:lvl1pPr>
            <a:lvl2pPr marL="342872" indent="0">
              <a:buNone/>
              <a:defRPr sz="2100"/>
            </a:lvl2pPr>
            <a:lvl3pPr marL="685743" indent="0">
              <a:buNone/>
              <a:defRPr sz="1800"/>
            </a:lvl3pPr>
            <a:lvl4pPr marL="1028615" indent="0">
              <a:buNone/>
              <a:defRPr sz="1500"/>
            </a:lvl4pPr>
            <a:lvl5pPr marL="1371487" indent="0">
              <a:buNone/>
              <a:defRPr sz="1500"/>
            </a:lvl5pPr>
            <a:lvl6pPr marL="1714359" indent="0">
              <a:buNone/>
              <a:defRPr sz="1500"/>
            </a:lvl6pPr>
            <a:lvl7pPr marL="2057230" indent="0">
              <a:buNone/>
              <a:defRPr sz="1500"/>
            </a:lvl7pPr>
            <a:lvl8pPr marL="2400102" indent="0">
              <a:buNone/>
              <a:defRPr sz="1500"/>
            </a:lvl8pPr>
            <a:lvl9pPr marL="2742974"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5870258"/>
            <a:ext cx="2211884" cy="10875378"/>
          </a:xfrm>
        </p:spPr>
        <p:txBody>
          <a:bodyPr/>
          <a:lstStyle>
            <a:lvl1pPr marL="0" indent="0">
              <a:buNone/>
              <a:defRPr sz="1200"/>
            </a:lvl1pPr>
            <a:lvl2pPr marL="342872" indent="0">
              <a:buNone/>
              <a:defRPr sz="1050"/>
            </a:lvl2pPr>
            <a:lvl3pPr marL="685743" indent="0">
              <a:buNone/>
              <a:defRPr sz="900"/>
            </a:lvl3pPr>
            <a:lvl4pPr marL="1028615" indent="0">
              <a:buNone/>
              <a:defRPr sz="750"/>
            </a:lvl4pPr>
            <a:lvl5pPr marL="1371487" indent="0">
              <a:buNone/>
              <a:defRPr sz="750"/>
            </a:lvl5pPr>
            <a:lvl6pPr marL="1714359" indent="0">
              <a:buNone/>
              <a:defRPr sz="750"/>
            </a:lvl6pPr>
            <a:lvl7pPr marL="2057230" indent="0">
              <a:buNone/>
              <a:defRPr sz="750"/>
            </a:lvl7pPr>
            <a:lvl8pPr marL="2400102" indent="0">
              <a:buNone/>
              <a:defRPr sz="750"/>
            </a:lvl8pPr>
            <a:lvl9pPr marL="2742974"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773785F-DAB0-46B6-840A-8418ED62E789}" type="datetimeFigureOut">
              <a:rPr lang="en-US" smtClean="0"/>
              <a:t>10/24/2024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DCCFBF-F28D-44C0-8134-788809DBBE09}" type="slidenum">
              <a:rPr lang="en-US" smtClean="0"/>
              <a:t>‹#›</a:t>
            </a:fld>
            <a:endParaRPr lang="en-US"/>
          </a:p>
        </p:txBody>
      </p:sp>
    </p:spTree>
    <p:extLst>
      <p:ext uri="{BB962C8B-B14F-4D97-AF65-F5344CB8AC3E}">
        <p14:creationId xmlns:p14="http://schemas.microsoft.com/office/powerpoint/2010/main" val="3561514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90" y="1041794"/>
            <a:ext cx="5915025" cy="37821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90" y="5208949"/>
            <a:ext cx="5915025" cy="1241541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18136201"/>
            <a:ext cx="1543050" cy="1041790"/>
          </a:xfrm>
          <a:prstGeom prst="rect">
            <a:avLst/>
          </a:prstGeom>
        </p:spPr>
        <p:txBody>
          <a:bodyPr vert="horz" lIns="91440" tIns="45720" rIns="91440" bIns="45720" rtlCol="0" anchor="ctr"/>
          <a:lstStyle>
            <a:lvl1pPr algn="l">
              <a:defRPr sz="900">
                <a:solidFill>
                  <a:schemeClr val="tx1">
                    <a:tint val="82000"/>
                  </a:schemeClr>
                </a:solidFill>
              </a:defRPr>
            </a:lvl1pPr>
          </a:lstStyle>
          <a:p>
            <a:fld id="{5773785F-DAB0-46B6-840A-8418ED62E789}" type="datetimeFigureOut">
              <a:rPr lang="en-US" smtClean="0"/>
              <a:t>10/24/2024</a:t>
            </a:fld>
            <a:endParaRPr lang="en-US"/>
          </a:p>
        </p:txBody>
      </p:sp>
      <p:sp>
        <p:nvSpPr>
          <p:cNvPr id="5" name="Footer Placeholder 4"/>
          <p:cNvSpPr>
            <a:spLocks noGrp="1"/>
          </p:cNvSpPr>
          <p:nvPr>
            <p:ph type="ftr" sz="quarter" idx="3"/>
          </p:nvPr>
        </p:nvSpPr>
        <p:spPr>
          <a:xfrm>
            <a:off x="2271715" y="18136201"/>
            <a:ext cx="2314575" cy="1041790"/>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4843463" y="18136201"/>
            <a:ext cx="1543050" cy="1041790"/>
          </a:xfrm>
          <a:prstGeom prst="rect">
            <a:avLst/>
          </a:prstGeom>
        </p:spPr>
        <p:txBody>
          <a:bodyPr vert="horz" lIns="91440" tIns="45720" rIns="91440" bIns="45720" rtlCol="0" anchor="ctr"/>
          <a:lstStyle>
            <a:lvl1pPr algn="r">
              <a:defRPr sz="900">
                <a:solidFill>
                  <a:schemeClr val="tx1">
                    <a:tint val="82000"/>
                  </a:schemeClr>
                </a:solidFill>
              </a:defRPr>
            </a:lvl1pPr>
          </a:lstStyle>
          <a:p>
            <a:fld id="{ACDCCFBF-F28D-44C0-8134-788809DBBE09}" type="slidenum">
              <a:rPr lang="en-US" smtClean="0"/>
              <a:t>‹#›</a:t>
            </a:fld>
            <a:endParaRPr lang="en-US"/>
          </a:p>
        </p:txBody>
      </p:sp>
    </p:spTree>
    <p:extLst>
      <p:ext uri="{BB962C8B-B14F-4D97-AF65-F5344CB8AC3E}">
        <p14:creationId xmlns:p14="http://schemas.microsoft.com/office/powerpoint/2010/main" val="6714073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74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36" indent="-171436" algn="l" defTabSz="68574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08" indent="-171436" algn="l" defTabSz="68574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79" indent="-171436" algn="l" defTabSz="68574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51" indent="-171436" algn="l" defTabSz="68574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23" indent="-171436" algn="l" defTabSz="68574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795" indent="-171436" algn="l" defTabSz="68574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66" indent="-171436" algn="l" defTabSz="68574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38" indent="-171436" algn="l" defTabSz="68574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10" indent="-171436" algn="l" defTabSz="68574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43" rtl="0" eaLnBrk="1" latinLnBrk="0" hangingPunct="1">
        <a:defRPr sz="1350" kern="1200">
          <a:solidFill>
            <a:schemeClr val="tx1"/>
          </a:solidFill>
          <a:latin typeface="+mn-lt"/>
          <a:ea typeface="+mn-ea"/>
          <a:cs typeface="+mn-cs"/>
        </a:defRPr>
      </a:lvl1pPr>
      <a:lvl2pPr marL="342872" algn="l" defTabSz="685743" rtl="0" eaLnBrk="1" latinLnBrk="0" hangingPunct="1">
        <a:defRPr sz="1350" kern="1200">
          <a:solidFill>
            <a:schemeClr val="tx1"/>
          </a:solidFill>
          <a:latin typeface="+mn-lt"/>
          <a:ea typeface="+mn-ea"/>
          <a:cs typeface="+mn-cs"/>
        </a:defRPr>
      </a:lvl2pPr>
      <a:lvl3pPr marL="685743" algn="l" defTabSz="685743" rtl="0" eaLnBrk="1" latinLnBrk="0" hangingPunct="1">
        <a:defRPr sz="1350" kern="1200">
          <a:solidFill>
            <a:schemeClr val="tx1"/>
          </a:solidFill>
          <a:latin typeface="+mn-lt"/>
          <a:ea typeface="+mn-ea"/>
          <a:cs typeface="+mn-cs"/>
        </a:defRPr>
      </a:lvl3pPr>
      <a:lvl4pPr marL="1028615" algn="l" defTabSz="685743" rtl="0" eaLnBrk="1" latinLnBrk="0" hangingPunct="1">
        <a:defRPr sz="1350" kern="1200">
          <a:solidFill>
            <a:schemeClr val="tx1"/>
          </a:solidFill>
          <a:latin typeface="+mn-lt"/>
          <a:ea typeface="+mn-ea"/>
          <a:cs typeface="+mn-cs"/>
        </a:defRPr>
      </a:lvl4pPr>
      <a:lvl5pPr marL="1371487" algn="l" defTabSz="685743" rtl="0" eaLnBrk="1" latinLnBrk="0" hangingPunct="1">
        <a:defRPr sz="1350" kern="1200">
          <a:solidFill>
            <a:schemeClr val="tx1"/>
          </a:solidFill>
          <a:latin typeface="+mn-lt"/>
          <a:ea typeface="+mn-ea"/>
          <a:cs typeface="+mn-cs"/>
        </a:defRPr>
      </a:lvl5pPr>
      <a:lvl6pPr marL="1714359" algn="l" defTabSz="685743" rtl="0" eaLnBrk="1" latinLnBrk="0" hangingPunct="1">
        <a:defRPr sz="1350" kern="1200">
          <a:solidFill>
            <a:schemeClr val="tx1"/>
          </a:solidFill>
          <a:latin typeface="+mn-lt"/>
          <a:ea typeface="+mn-ea"/>
          <a:cs typeface="+mn-cs"/>
        </a:defRPr>
      </a:lvl6pPr>
      <a:lvl7pPr marL="2057230" algn="l" defTabSz="685743" rtl="0" eaLnBrk="1" latinLnBrk="0" hangingPunct="1">
        <a:defRPr sz="1350" kern="1200">
          <a:solidFill>
            <a:schemeClr val="tx1"/>
          </a:solidFill>
          <a:latin typeface="+mn-lt"/>
          <a:ea typeface="+mn-ea"/>
          <a:cs typeface="+mn-cs"/>
        </a:defRPr>
      </a:lvl7pPr>
      <a:lvl8pPr marL="2400102" algn="l" defTabSz="685743" rtl="0" eaLnBrk="1" latinLnBrk="0" hangingPunct="1">
        <a:defRPr sz="1350" kern="1200">
          <a:solidFill>
            <a:schemeClr val="tx1"/>
          </a:solidFill>
          <a:latin typeface="+mn-lt"/>
          <a:ea typeface="+mn-ea"/>
          <a:cs typeface="+mn-cs"/>
        </a:defRPr>
      </a:lvl8pPr>
      <a:lvl9pPr marL="2742974" algn="l" defTabSz="68574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557B66C-5228-46C9-5ADC-69412982DA15}"/>
              </a:ext>
            </a:extLst>
          </p:cNvPr>
          <p:cNvSpPr/>
          <p:nvPr/>
        </p:nvSpPr>
        <p:spPr>
          <a:xfrm>
            <a:off x="0" y="0"/>
            <a:ext cx="6858000" cy="293554"/>
          </a:xfrm>
          <a:prstGeom prst="rect">
            <a:avLst/>
          </a:prstGeom>
          <a:solidFill>
            <a:schemeClr val="accent2"/>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0FC1311C-4C37-F6F7-3F53-9047857C7C04}"/>
              </a:ext>
            </a:extLst>
          </p:cNvPr>
          <p:cNvSpPr txBox="1"/>
          <p:nvPr/>
        </p:nvSpPr>
        <p:spPr>
          <a:xfrm>
            <a:off x="504825" y="853559"/>
            <a:ext cx="664477" cy="369332"/>
          </a:xfrm>
          <a:prstGeom prst="rect">
            <a:avLst/>
          </a:prstGeom>
          <a:noFill/>
        </p:spPr>
        <p:txBody>
          <a:bodyPr wrap="none" rtlCol="0">
            <a:spAutoFit/>
          </a:bodyPr>
          <a:lstStyle/>
          <a:p>
            <a:r>
              <a:rPr lang="en-US" dirty="0"/>
              <a:t>Logo</a:t>
            </a:r>
          </a:p>
        </p:txBody>
      </p:sp>
      <p:sp>
        <p:nvSpPr>
          <p:cNvPr id="5" name="TextBox 4">
            <a:extLst>
              <a:ext uri="{FF2B5EF4-FFF2-40B4-BE49-F238E27FC236}">
                <a16:creationId xmlns:a16="http://schemas.microsoft.com/office/drawing/2014/main" id="{616DF6C7-CCD6-5BB5-C0BB-8915FF9E1C6B}"/>
              </a:ext>
            </a:extLst>
          </p:cNvPr>
          <p:cNvSpPr txBox="1"/>
          <p:nvPr/>
        </p:nvSpPr>
        <p:spPr>
          <a:xfrm>
            <a:off x="1334834" y="46166"/>
            <a:ext cx="2438809" cy="276999"/>
          </a:xfrm>
          <a:prstGeom prst="rect">
            <a:avLst/>
          </a:prstGeom>
          <a:noFill/>
        </p:spPr>
        <p:txBody>
          <a:bodyPr wrap="none" rtlCol="0">
            <a:spAutoFit/>
          </a:bodyPr>
          <a:lstStyle/>
          <a:p>
            <a:r>
              <a:rPr lang="en-US" sz="1200" dirty="0">
                <a:solidFill>
                  <a:schemeClr val="bg1"/>
                </a:solidFill>
              </a:rPr>
              <a:t>Free Shipping (scrolling at the top)</a:t>
            </a:r>
          </a:p>
        </p:txBody>
      </p:sp>
      <p:sp>
        <p:nvSpPr>
          <p:cNvPr id="7" name="TextBox 6">
            <a:extLst>
              <a:ext uri="{FF2B5EF4-FFF2-40B4-BE49-F238E27FC236}">
                <a16:creationId xmlns:a16="http://schemas.microsoft.com/office/drawing/2014/main" id="{C651E293-7224-C8D4-D07C-FE1526FFF076}"/>
              </a:ext>
            </a:extLst>
          </p:cNvPr>
          <p:cNvSpPr txBox="1"/>
          <p:nvPr/>
        </p:nvSpPr>
        <p:spPr>
          <a:xfrm>
            <a:off x="3315225" y="1395175"/>
            <a:ext cx="2598981" cy="369332"/>
          </a:xfrm>
          <a:prstGeom prst="rect">
            <a:avLst/>
          </a:prstGeom>
          <a:noFill/>
          <a:ln>
            <a:solidFill>
              <a:srgbClr val="FF0000"/>
            </a:solidFill>
          </a:ln>
        </p:spPr>
        <p:txBody>
          <a:bodyPr wrap="none" rtlCol="0">
            <a:spAutoFit/>
          </a:bodyPr>
          <a:lstStyle/>
          <a:p>
            <a:r>
              <a:rPr lang="en-US" dirty="0"/>
              <a:t>Feminine Image or video</a:t>
            </a:r>
          </a:p>
        </p:txBody>
      </p:sp>
      <p:sp>
        <p:nvSpPr>
          <p:cNvPr id="9" name="TextBox 8">
            <a:extLst>
              <a:ext uri="{FF2B5EF4-FFF2-40B4-BE49-F238E27FC236}">
                <a16:creationId xmlns:a16="http://schemas.microsoft.com/office/drawing/2014/main" id="{F33E0828-8090-B564-4392-B6E1034A934D}"/>
              </a:ext>
            </a:extLst>
          </p:cNvPr>
          <p:cNvSpPr txBox="1"/>
          <p:nvPr/>
        </p:nvSpPr>
        <p:spPr>
          <a:xfrm>
            <a:off x="4319588" y="536317"/>
            <a:ext cx="1424512" cy="276999"/>
          </a:xfrm>
          <a:prstGeom prst="rect">
            <a:avLst/>
          </a:prstGeom>
          <a:noFill/>
        </p:spPr>
        <p:txBody>
          <a:bodyPr wrap="square">
            <a:spAutoFit/>
          </a:bodyPr>
          <a:lstStyle/>
          <a:p>
            <a:r>
              <a:rPr lang="en-US" sz="1200" dirty="0">
                <a:solidFill>
                  <a:srgbClr val="000000"/>
                </a:solidFill>
                <a:latin typeface="Arial" panose="020B0604020202020204" pitchFamily="34" charset="0"/>
              </a:rPr>
              <a:t>About     Contact</a:t>
            </a:r>
            <a:endParaRPr lang="en-US" sz="1200" dirty="0"/>
          </a:p>
        </p:txBody>
      </p:sp>
      <p:sp>
        <p:nvSpPr>
          <p:cNvPr id="11" name="TextBox 10">
            <a:extLst>
              <a:ext uri="{FF2B5EF4-FFF2-40B4-BE49-F238E27FC236}">
                <a16:creationId xmlns:a16="http://schemas.microsoft.com/office/drawing/2014/main" id="{AFE4E36D-603D-C52E-6F65-2B47BF6AD07E}"/>
              </a:ext>
            </a:extLst>
          </p:cNvPr>
          <p:cNvSpPr txBox="1"/>
          <p:nvPr/>
        </p:nvSpPr>
        <p:spPr>
          <a:xfrm>
            <a:off x="313188" y="1784151"/>
            <a:ext cx="3438524" cy="1077218"/>
          </a:xfrm>
          <a:prstGeom prst="rect">
            <a:avLst/>
          </a:prstGeom>
          <a:noFill/>
        </p:spPr>
        <p:txBody>
          <a:bodyPr wrap="square">
            <a:spAutoFit/>
          </a:bodyPr>
          <a:lstStyle/>
          <a:p>
            <a:r>
              <a:rPr lang="en-US" sz="1600" dirty="0"/>
              <a:t>Pharmacist-Formulated Vaginal Suppositories: </a:t>
            </a:r>
          </a:p>
          <a:p>
            <a:endParaRPr lang="en-US" sz="1600" dirty="0"/>
          </a:p>
          <a:p>
            <a:r>
              <a:rPr lang="en-US" sz="1600" dirty="0"/>
              <a:t>         Hydration &amp; Balance</a:t>
            </a:r>
          </a:p>
        </p:txBody>
      </p:sp>
      <p:pic>
        <p:nvPicPr>
          <p:cNvPr id="13" name="Picture 12">
            <a:extLst>
              <a:ext uri="{FF2B5EF4-FFF2-40B4-BE49-F238E27FC236}">
                <a16:creationId xmlns:a16="http://schemas.microsoft.com/office/drawing/2014/main" id="{7A61FC84-C643-2D4C-228E-5CF020FDED43}"/>
              </a:ext>
            </a:extLst>
          </p:cNvPr>
          <p:cNvPicPr>
            <a:picLocks noChangeAspect="1"/>
          </p:cNvPicPr>
          <p:nvPr/>
        </p:nvPicPr>
        <p:blipFill>
          <a:blip r:embed="rId2"/>
          <a:stretch>
            <a:fillRect/>
          </a:stretch>
        </p:blipFill>
        <p:spPr>
          <a:xfrm>
            <a:off x="1391984" y="3695699"/>
            <a:ext cx="1280932" cy="2226957"/>
          </a:xfrm>
          <a:prstGeom prst="rect">
            <a:avLst/>
          </a:prstGeom>
        </p:spPr>
      </p:pic>
      <p:sp>
        <p:nvSpPr>
          <p:cNvPr id="14" name="TextBox 13">
            <a:extLst>
              <a:ext uri="{FF2B5EF4-FFF2-40B4-BE49-F238E27FC236}">
                <a16:creationId xmlns:a16="http://schemas.microsoft.com/office/drawing/2014/main" id="{96850501-5D88-C902-CB3F-34E331F24BB0}"/>
              </a:ext>
            </a:extLst>
          </p:cNvPr>
          <p:cNvSpPr txBox="1"/>
          <p:nvPr/>
        </p:nvSpPr>
        <p:spPr>
          <a:xfrm>
            <a:off x="4172128" y="2245816"/>
            <a:ext cx="952499" cy="461665"/>
          </a:xfrm>
          <a:prstGeom prst="rect">
            <a:avLst/>
          </a:prstGeom>
          <a:noFill/>
          <a:ln>
            <a:solidFill>
              <a:srgbClr val="C00000"/>
            </a:solidFill>
          </a:ln>
        </p:spPr>
        <p:txBody>
          <a:bodyPr wrap="square" rtlCol="0">
            <a:spAutoFit/>
          </a:bodyPr>
          <a:lstStyle/>
          <a:p>
            <a:r>
              <a:rPr lang="en-US" sz="800" dirty="0"/>
              <a:t>Badge – “Expertly compounded by pharmacists”</a:t>
            </a:r>
          </a:p>
        </p:txBody>
      </p:sp>
      <p:sp>
        <p:nvSpPr>
          <p:cNvPr id="17" name="TextBox 16">
            <a:extLst>
              <a:ext uri="{FF2B5EF4-FFF2-40B4-BE49-F238E27FC236}">
                <a16:creationId xmlns:a16="http://schemas.microsoft.com/office/drawing/2014/main" id="{F856850B-1874-CC56-3B2F-AC180B7BC5F1}"/>
              </a:ext>
            </a:extLst>
          </p:cNvPr>
          <p:cNvSpPr txBox="1"/>
          <p:nvPr/>
        </p:nvSpPr>
        <p:spPr>
          <a:xfrm>
            <a:off x="3902176" y="46166"/>
            <a:ext cx="1337226" cy="276999"/>
          </a:xfrm>
          <a:prstGeom prst="rect">
            <a:avLst/>
          </a:prstGeom>
          <a:noFill/>
        </p:spPr>
        <p:txBody>
          <a:bodyPr wrap="none" rtlCol="0">
            <a:spAutoFit/>
          </a:bodyPr>
          <a:lstStyle/>
          <a:p>
            <a:r>
              <a:rPr lang="en-US" sz="1200" dirty="0">
                <a:solidFill>
                  <a:schemeClr val="bg1"/>
                </a:solidFill>
              </a:rPr>
              <a:t>Subscribe &amp; Save</a:t>
            </a:r>
          </a:p>
        </p:txBody>
      </p:sp>
      <p:pic>
        <p:nvPicPr>
          <p:cNvPr id="18" name="Picture 17">
            <a:extLst>
              <a:ext uri="{FF2B5EF4-FFF2-40B4-BE49-F238E27FC236}">
                <a16:creationId xmlns:a16="http://schemas.microsoft.com/office/drawing/2014/main" id="{91EEB7FC-2B4A-68F4-B95E-3FB3FB9895FC}"/>
              </a:ext>
            </a:extLst>
          </p:cNvPr>
          <p:cNvPicPr>
            <a:picLocks noChangeAspect="1"/>
          </p:cNvPicPr>
          <p:nvPr/>
        </p:nvPicPr>
        <p:blipFill>
          <a:blip r:embed="rId3"/>
          <a:stretch>
            <a:fillRect/>
          </a:stretch>
        </p:blipFill>
        <p:spPr>
          <a:xfrm>
            <a:off x="619145" y="3708877"/>
            <a:ext cx="258312" cy="448817"/>
          </a:xfrm>
          <a:prstGeom prst="rect">
            <a:avLst/>
          </a:prstGeom>
        </p:spPr>
      </p:pic>
      <p:pic>
        <p:nvPicPr>
          <p:cNvPr id="20" name="Picture 19">
            <a:extLst>
              <a:ext uri="{FF2B5EF4-FFF2-40B4-BE49-F238E27FC236}">
                <a16:creationId xmlns:a16="http://schemas.microsoft.com/office/drawing/2014/main" id="{6206A7FA-DB43-F158-5A01-E73B31877C1B}"/>
              </a:ext>
            </a:extLst>
          </p:cNvPr>
          <p:cNvPicPr>
            <a:picLocks noChangeAspect="1"/>
          </p:cNvPicPr>
          <p:nvPr/>
        </p:nvPicPr>
        <p:blipFill>
          <a:blip r:embed="rId4"/>
          <a:stretch>
            <a:fillRect/>
          </a:stretch>
        </p:blipFill>
        <p:spPr>
          <a:xfrm>
            <a:off x="612150" y="4282456"/>
            <a:ext cx="293872" cy="526721"/>
          </a:xfrm>
          <a:prstGeom prst="rect">
            <a:avLst/>
          </a:prstGeom>
        </p:spPr>
      </p:pic>
      <p:pic>
        <p:nvPicPr>
          <p:cNvPr id="21" name="Picture 20">
            <a:extLst>
              <a:ext uri="{FF2B5EF4-FFF2-40B4-BE49-F238E27FC236}">
                <a16:creationId xmlns:a16="http://schemas.microsoft.com/office/drawing/2014/main" id="{A80302E8-FE5A-C04C-F451-6CDF9194097B}"/>
              </a:ext>
            </a:extLst>
          </p:cNvPr>
          <p:cNvPicPr>
            <a:picLocks noChangeAspect="1"/>
          </p:cNvPicPr>
          <p:nvPr/>
        </p:nvPicPr>
        <p:blipFill>
          <a:blip r:embed="rId4"/>
          <a:stretch>
            <a:fillRect/>
          </a:stretch>
        </p:blipFill>
        <p:spPr>
          <a:xfrm>
            <a:off x="650437" y="5395935"/>
            <a:ext cx="293872" cy="526721"/>
          </a:xfrm>
          <a:prstGeom prst="rect">
            <a:avLst/>
          </a:prstGeom>
        </p:spPr>
      </p:pic>
      <p:pic>
        <p:nvPicPr>
          <p:cNvPr id="22" name="Picture 21">
            <a:extLst>
              <a:ext uri="{FF2B5EF4-FFF2-40B4-BE49-F238E27FC236}">
                <a16:creationId xmlns:a16="http://schemas.microsoft.com/office/drawing/2014/main" id="{71193564-55C3-03FE-77DF-D161F64DAD00}"/>
              </a:ext>
            </a:extLst>
          </p:cNvPr>
          <p:cNvPicPr>
            <a:picLocks noChangeAspect="1"/>
          </p:cNvPicPr>
          <p:nvPr/>
        </p:nvPicPr>
        <p:blipFill>
          <a:blip r:embed="rId3"/>
          <a:stretch>
            <a:fillRect/>
          </a:stretch>
        </p:blipFill>
        <p:spPr>
          <a:xfrm>
            <a:off x="647710" y="4934581"/>
            <a:ext cx="258312" cy="448817"/>
          </a:xfrm>
          <a:prstGeom prst="rect">
            <a:avLst/>
          </a:prstGeom>
        </p:spPr>
      </p:pic>
      <p:sp>
        <p:nvSpPr>
          <p:cNvPr id="23" name="TextBox 22">
            <a:extLst>
              <a:ext uri="{FF2B5EF4-FFF2-40B4-BE49-F238E27FC236}">
                <a16:creationId xmlns:a16="http://schemas.microsoft.com/office/drawing/2014/main" id="{3508AE13-FFDD-C7A6-7DFF-69CF428934D4}"/>
              </a:ext>
            </a:extLst>
          </p:cNvPr>
          <p:cNvSpPr txBox="1"/>
          <p:nvPr/>
        </p:nvSpPr>
        <p:spPr>
          <a:xfrm>
            <a:off x="3103846" y="3339335"/>
            <a:ext cx="3181448" cy="307777"/>
          </a:xfrm>
          <a:prstGeom prst="rect">
            <a:avLst/>
          </a:prstGeom>
          <a:noFill/>
        </p:spPr>
        <p:txBody>
          <a:bodyPr wrap="none" rtlCol="0">
            <a:spAutoFit/>
          </a:bodyPr>
          <a:lstStyle/>
          <a:p>
            <a:r>
              <a:rPr lang="en-US" sz="1400" dirty="0" err="1"/>
              <a:t>Welbe</a:t>
            </a:r>
            <a:r>
              <a:rPr lang="en-US" sz="1400" dirty="0"/>
              <a:t> Vaginal Hydration Suppositories</a:t>
            </a:r>
          </a:p>
        </p:txBody>
      </p:sp>
      <p:sp>
        <p:nvSpPr>
          <p:cNvPr id="25" name="TextBox 24">
            <a:extLst>
              <a:ext uri="{FF2B5EF4-FFF2-40B4-BE49-F238E27FC236}">
                <a16:creationId xmlns:a16="http://schemas.microsoft.com/office/drawing/2014/main" id="{BF0EA265-52EC-E316-67A5-95E039C14B3F}"/>
              </a:ext>
            </a:extLst>
          </p:cNvPr>
          <p:cNvSpPr txBox="1"/>
          <p:nvPr/>
        </p:nvSpPr>
        <p:spPr>
          <a:xfrm>
            <a:off x="1434207" y="8968874"/>
            <a:ext cx="3839647" cy="369332"/>
          </a:xfrm>
          <a:prstGeom prst="rect">
            <a:avLst/>
          </a:prstGeom>
          <a:noFill/>
        </p:spPr>
        <p:txBody>
          <a:bodyPr wrap="square">
            <a:spAutoFit/>
          </a:bodyPr>
          <a:lstStyle/>
          <a:p>
            <a:r>
              <a:rPr lang="en-US" dirty="0"/>
              <a:t>Ingredients Make </a:t>
            </a:r>
            <a:r>
              <a:rPr lang="en-US" dirty="0" err="1"/>
              <a:t>Welbe</a:t>
            </a:r>
            <a:r>
              <a:rPr lang="en-US" dirty="0"/>
              <a:t> Different</a:t>
            </a:r>
          </a:p>
        </p:txBody>
      </p:sp>
      <p:sp>
        <p:nvSpPr>
          <p:cNvPr id="26" name="TextBox 25">
            <a:extLst>
              <a:ext uri="{FF2B5EF4-FFF2-40B4-BE49-F238E27FC236}">
                <a16:creationId xmlns:a16="http://schemas.microsoft.com/office/drawing/2014/main" id="{07687102-7DEE-1E0E-D092-51AEBD70019E}"/>
              </a:ext>
            </a:extLst>
          </p:cNvPr>
          <p:cNvSpPr txBox="1"/>
          <p:nvPr/>
        </p:nvSpPr>
        <p:spPr>
          <a:xfrm>
            <a:off x="3354031" y="4218395"/>
            <a:ext cx="3626762" cy="461665"/>
          </a:xfrm>
          <a:prstGeom prst="rect">
            <a:avLst/>
          </a:prstGeom>
          <a:noFill/>
        </p:spPr>
        <p:txBody>
          <a:bodyPr wrap="none" rtlCol="0">
            <a:spAutoFit/>
          </a:bodyPr>
          <a:lstStyle/>
          <a:p>
            <a:r>
              <a:rPr lang="en-US" sz="1200" dirty="0"/>
              <a:t>One-time Purchase – 10 Suppositories – </a:t>
            </a:r>
            <a:r>
              <a:rPr lang="en-US" sz="900" dirty="0"/>
              <a:t>1 month supply</a:t>
            </a:r>
          </a:p>
          <a:p>
            <a:r>
              <a:rPr lang="en-US" sz="1200" dirty="0"/>
              <a:t>$45.00</a:t>
            </a:r>
          </a:p>
        </p:txBody>
      </p:sp>
      <p:sp>
        <p:nvSpPr>
          <p:cNvPr id="27" name="TextBox 26">
            <a:extLst>
              <a:ext uri="{FF2B5EF4-FFF2-40B4-BE49-F238E27FC236}">
                <a16:creationId xmlns:a16="http://schemas.microsoft.com/office/drawing/2014/main" id="{ABEC5914-98A2-4D1F-AEBC-F56983671660}"/>
              </a:ext>
            </a:extLst>
          </p:cNvPr>
          <p:cNvSpPr txBox="1"/>
          <p:nvPr/>
        </p:nvSpPr>
        <p:spPr>
          <a:xfrm>
            <a:off x="3343856" y="4703273"/>
            <a:ext cx="3008772" cy="461665"/>
          </a:xfrm>
          <a:prstGeom prst="rect">
            <a:avLst/>
          </a:prstGeom>
          <a:noFill/>
        </p:spPr>
        <p:txBody>
          <a:bodyPr wrap="none" rtlCol="0">
            <a:spAutoFit/>
          </a:bodyPr>
          <a:lstStyle/>
          <a:p>
            <a:r>
              <a:rPr lang="en-US" sz="1200" dirty="0"/>
              <a:t>Subscribe &amp; Save 10%  - 20 Every 2 Months</a:t>
            </a:r>
          </a:p>
          <a:p>
            <a:r>
              <a:rPr lang="en-US" sz="1200" dirty="0"/>
              <a:t>$79.78</a:t>
            </a:r>
          </a:p>
        </p:txBody>
      </p:sp>
      <p:sp>
        <p:nvSpPr>
          <p:cNvPr id="29" name="TextBox 28">
            <a:extLst>
              <a:ext uri="{FF2B5EF4-FFF2-40B4-BE49-F238E27FC236}">
                <a16:creationId xmlns:a16="http://schemas.microsoft.com/office/drawing/2014/main" id="{D96C83A2-02A4-D053-4F8B-2E89C8EA1FA0}"/>
              </a:ext>
            </a:extLst>
          </p:cNvPr>
          <p:cNvSpPr txBox="1"/>
          <p:nvPr/>
        </p:nvSpPr>
        <p:spPr>
          <a:xfrm>
            <a:off x="3103846" y="3627063"/>
            <a:ext cx="3438524" cy="553998"/>
          </a:xfrm>
          <a:prstGeom prst="rect">
            <a:avLst/>
          </a:prstGeom>
          <a:noFill/>
        </p:spPr>
        <p:txBody>
          <a:bodyPr wrap="square">
            <a:spAutoFit/>
          </a:bodyPr>
          <a:lstStyle/>
          <a:p>
            <a:r>
              <a:rPr lang="en-US" sz="1000" dirty="0">
                <a:solidFill>
                  <a:srgbClr val="000000"/>
                </a:solidFill>
                <a:latin typeface="Arial" panose="020B0604020202020204" pitchFamily="34" charset="0"/>
              </a:rPr>
              <a:t>Advanced, hormone-free vaginal suppositories formulated with  hyaluronic acid, polyglutamate, and probiotics for optimal hydration and  microbiome support</a:t>
            </a:r>
            <a:endParaRPr lang="en-US" sz="1000" dirty="0"/>
          </a:p>
        </p:txBody>
      </p:sp>
      <p:sp>
        <p:nvSpPr>
          <p:cNvPr id="32" name="Oval 31">
            <a:extLst>
              <a:ext uri="{FF2B5EF4-FFF2-40B4-BE49-F238E27FC236}">
                <a16:creationId xmlns:a16="http://schemas.microsoft.com/office/drawing/2014/main" id="{9FA01566-6224-99B9-FECB-F0FB6076D29B}"/>
              </a:ext>
            </a:extLst>
          </p:cNvPr>
          <p:cNvSpPr/>
          <p:nvPr/>
        </p:nvSpPr>
        <p:spPr>
          <a:xfrm>
            <a:off x="3196882" y="4305772"/>
            <a:ext cx="162450" cy="182773"/>
          </a:xfrm>
          <a:prstGeom prst="ellips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B290F07A-93D9-9F98-260D-A97EB15BE2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62300" y="4713873"/>
            <a:ext cx="266700" cy="314325"/>
          </a:xfrm>
          <a:prstGeom prst="rect">
            <a:avLst/>
          </a:prstGeom>
        </p:spPr>
      </p:pic>
      <p:pic>
        <p:nvPicPr>
          <p:cNvPr id="38" name="Picture 37">
            <a:extLst>
              <a:ext uri="{FF2B5EF4-FFF2-40B4-BE49-F238E27FC236}">
                <a16:creationId xmlns:a16="http://schemas.microsoft.com/office/drawing/2014/main" id="{22E5C91E-5223-A262-4741-BB99EA28BEFF}"/>
              </a:ext>
            </a:extLst>
          </p:cNvPr>
          <p:cNvPicPr>
            <a:picLocks noChangeAspect="1"/>
          </p:cNvPicPr>
          <p:nvPr/>
        </p:nvPicPr>
        <p:blipFill>
          <a:blip r:embed="rId6"/>
          <a:stretch>
            <a:fillRect/>
          </a:stretch>
        </p:blipFill>
        <p:spPr>
          <a:xfrm>
            <a:off x="3094498" y="5166642"/>
            <a:ext cx="3059749" cy="296808"/>
          </a:xfrm>
          <a:prstGeom prst="rect">
            <a:avLst/>
          </a:prstGeom>
        </p:spPr>
      </p:pic>
      <p:pic>
        <p:nvPicPr>
          <p:cNvPr id="40" name="Picture 39">
            <a:extLst>
              <a:ext uri="{FF2B5EF4-FFF2-40B4-BE49-F238E27FC236}">
                <a16:creationId xmlns:a16="http://schemas.microsoft.com/office/drawing/2014/main" id="{D2CA3A3F-5755-41B1-E8C4-A18C52DF4A9C}"/>
              </a:ext>
            </a:extLst>
          </p:cNvPr>
          <p:cNvPicPr>
            <a:picLocks noChangeAspect="1"/>
          </p:cNvPicPr>
          <p:nvPr/>
        </p:nvPicPr>
        <p:blipFill>
          <a:blip r:embed="rId7"/>
          <a:stretch>
            <a:fillRect/>
          </a:stretch>
        </p:blipFill>
        <p:spPr>
          <a:xfrm>
            <a:off x="4122885" y="5498887"/>
            <a:ext cx="1172456" cy="226771"/>
          </a:xfrm>
          <a:prstGeom prst="rect">
            <a:avLst/>
          </a:prstGeom>
        </p:spPr>
      </p:pic>
      <p:sp>
        <p:nvSpPr>
          <p:cNvPr id="41" name="TextBox 40">
            <a:extLst>
              <a:ext uri="{FF2B5EF4-FFF2-40B4-BE49-F238E27FC236}">
                <a16:creationId xmlns:a16="http://schemas.microsoft.com/office/drawing/2014/main" id="{25788F8D-3D5E-197A-F461-279B3A907556}"/>
              </a:ext>
            </a:extLst>
          </p:cNvPr>
          <p:cNvSpPr txBox="1"/>
          <p:nvPr/>
        </p:nvSpPr>
        <p:spPr>
          <a:xfrm>
            <a:off x="3380167" y="5720300"/>
            <a:ext cx="958917" cy="276999"/>
          </a:xfrm>
          <a:prstGeom prst="rect">
            <a:avLst/>
          </a:prstGeom>
          <a:noFill/>
        </p:spPr>
        <p:txBody>
          <a:bodyPr wrap="none" rtlCol="0">
            <a:spAutoFit/>
          </a:bodyPr>
          <a:lstStyle/>
          <a:p>
            <a:r>
              <a:rPr lang="en-US" sz="1200" dirty="0"/>
              <a:t>Description</a:t>
            </a:r>
          </a:p>
        </p:txBody>
      </p:sp>
      <p:sp>
        <p:nvSpPr>
          <p:cNvPr id="42" name="TextBox 41">
            <a:extLst>
              <a:ext uri="{FF2B5EF4-FFF2-40B4-BE49-F238E27FC236}">
                <a16:creationId xmlns:a16="http://schemas.microsoft.com/office/drawing/2014/main" id="{57227947-D9AC-1637-D7DD-CB0A4EA26838}"/>
              </a:ext>
            </a:extLst>
          </p:cNvPr>
          <p:cNvSpPr txBox="1"/>
          <p:nvPr/>
        </p:nvSpPr>
        <p:spPr>
          <a:xfrm>
            <a:off x="3371237" y="6297838"/>
            <a:ext cx="929422" cy="276999"/>
          </a:xfrm>
          <a:prstGeom prst="rect">
            <a:avLst/>
          </a:prstGeom>
          <a:noFill/>
        </p:spPr>
        <p:txBody>
          <a:bodyPr wrap="none" rtlCol="0">
            <a:spAutoFit/>
          </a:bodyPr>
          <a:lstStyle/>
          <a:p>
            <a:r>
              <a:rPr lang="en-US" sz="1200" dirty="0"/>
              <a:t>How to use</a:t>
            </a:r>
          </a:p>
        </p:txBody>
      </p:sp>
      <p:sp>
        <p:nvSpPr>
          <p:cNvPr id="43" name="TextBox 42">
            <a:extLst>
              <a:ext uri="{FF2B5EF4-FFF2-40B4-BE49-F238E27FC236}">
                <a16:creationId xmlns:a16="http://schemas.microsoft.com/office/drawing/2014/main" id="{8F72EF6C-2B66-AC51-E791-C441A437D336}"/>
              </a:ext>
            </a:extLst>
          </p:cNvPr>
          <p:cNvSpPr txBox="1"/>
          <p:nvPr/>
        </p:nvSpPr>
        <p:spPr>
          <a:xfrm>
            <a:off x="3380166" y="6514726"/>
            <a:ext cx="535596" cy="276999"/>
          </a:xfrm>
          <a:prstGeom prst="rect">
            <a:avLst/>
          </a:prstGeom>
          <a:noFill/>
        </p:spPr>
        <p:txBody>
          <a:bodyPr wrap="none" rtlCol="0">
            <a:spAutoFit/>
          </a:bodyPr>
          <a:lstStyle/>
          <a:p>
            <a:r>
              <a:rPr lang="en-US" sz="1200" dirty="0"/>
              <a:t>FAQs</a:t>
            </a:r>
          </a:p>
        </p:txBody>
      </p:sp>
      <p:sp>
        <p:nvSpPr>
          <p:cNvPr id="45" name="TextBox 44">
            <a:extLst>
              <a:ext uri="{FF2B5EF4-FFF2-40B4-BE49-F238E27FC236}">
                <a16:creationId xmlns:a16="http://schemas.microsoft.com/office/drawing/2014/main" id="{32090A03-CDDF-1E7B-8D55-AEEFBFDF70E3}"/>
              </a:ext>
            </a:extLst>
          </p:cNvPr>
          <p:cNvSpPr txBox="1"/>
          <p:nvPr/>
        </p:nvSpPr>
        <p:spPr>
          <a:xfrm>
            <a:off x="3388521" y="6069293"/>
            <a:ext cx="930576" cy="276999"/>
          </a:xfrm>
          <a:prstGeom prst="rect">
            <a:avLst/>
          </a:prstGeom>
          <a:noFill/>
        </p:spPr>
        <p:txBody>
          <a:bodyPr wrap="none" rtlCol="0">
            <a:spAutoFit/>
          </a:bodyPr>
          <a:lstStyle/>
          <a:p>
            <a:r>
              <a:rPr lang="en-US" sz="1200" dirty="0"/>
              <a:t>Ingredients</a:t>
            </a:r>
          </a:p>
        </p:txBody>
      </p:sp>
      <p:sp>
        <p:nvSpPr>
          <p:cNvPr id="46" name="TextBox 45">
            <a:extLst>
              <a:ext uri="{FF2B5EF4-FFF2-40B4-BE49-F238E27FC236}">
                <a16:creationId xmlns:a16="http://schemas.microsoft.com/office/drawing/2014/main" id="{82078E59-21FA-E894-B54D-99891A5E349E}"/>
              </a:ext>
            </a:extLst>
          </p:cNvPr>
          <p:cNvSpPr txBox="1"/>
          <p:nvPr/>
        </p:nvSpPr>
        <p:spPr>
          <a:xfrm>
            <a:off x="3380166" y="6770053"/>
            <a:ext cx="1225720" cy="276999"/>
          </a:xfrm>
          <a:prstGeom prst="rect">
            <a:avLst/>
          </a:prstGeom>
          <a:noFill/>
        </p:spPr>
        <p:txBody>
          <a:bodyPr wrap="none" rtlCol="0">
            <a:spAutoFit/>
          </a:bodyPr>
          <a:lstStyle/>
          <a:p>
            <a:r>
              <a:rPr lang="en-US" sz="1200" dirty="0"/>
              <a:t>Clinical Studies</a:t>
            </a:r>
          </a:p>
        </p:txBody>
      </p:sp>
      <p:sp>
        <p:nvSpPr>
          <p:cNvPr id="49" name="Rectangle 48">
            <a:extLst>
              <a:ext uri="{FF2B5EF4-FFF2-40B4-BE49-F238E27FC236}">
                <a16:creationId xmlns:a16="http://schemas.microsoft.com/office/drawing/2014/main" id="{76C45282-707C-863D-9153-FE84FDC548D1}"/>
              </a:ext>
            </a:extLst>
          </p:cNvPr>
          <p:cNvSpPr/>
          <p:nvPr/>
        </p:nvSpPr>
        <p:spPr>
          <a:xfrm>
            <a:off x="3272153" y="5720300"/>
            <a:ext cx="3059749" cy="31008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4320AE7E-D822-08AF-382E-FF04D5D0D1D9}"/>
              </a:ext>
            </a:extLst>
          </p:cNvPr>
          <p:cNvSpPr/>
          <p:nvPr/>
        </p:nvSpPr>
        <p:spPr>
          <a:xfrm>
            <a:off x="3276746" y="6043414"/>
            <a:ext cx="3059749" cy="31008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AE303C2C-5176-0943-568D-AE2265F9700E}"/>
              </a:ext>
            </a:extLst>
          </p:cNvPr>
          <p:cNvSpPr/>
          <p:nvPr/>
        </p:nvSpPr>
        <p:spPr>
          <a:xfrm>
            <a:off x="3272153" y="6517569"/>
            <a:ext cx="3059749" cy="2484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6F857E13-A46D-0B68-7AE2-D40129F61A7A}"/>
              </a:ext>
            </a:extLst>
          </p:cNvPr>
          <p:cNvSpPr/>
          <p:nvPr/>
        </p:nvSpPr>
        <p:spPr>
          <a:xfrm>
            <a:off x="3272153" y="6813610"/>
            <a:ext cx="3059749" cy="2484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a:extLst>
              <a:ext uri="{FF2B5EF4-FFF2-40B4-BE49-F238E27FC236}">
                <a16:creationId xmlns:a16="http://schemas.microsoft.com/office/drawing/2014/main" id="{6BAE44A3-0D10-2EB0-3558-A1DCC4B2D11B}"/>
              </a:ext>
            </a:extLst>
          </p:cNvPr>
          <p:cNvGraphicFramePr>
            <a:graphicFrameLocks noGrp="1"/>
          </p:cNvGraphicFramePr>
          <p:nvPr>
            <p:extLst>
              <p:ext uri="{D42A27DB-BD31-4B8C-83A1-F6EECF244321}">
                <p14:modId xmlns:p14="http://schemas.microsoft.com/office/powerpoint/2010/main" val="1510062608"/>
              </p:ext>
            </p:extLst>
          </p:nvPr>
        </p:nvGraphicFramePr>
        <p:xfrm>
          <a:off x="425562" y="13704532"/>
          <a:ext cx="5629275" cy="1379220"/>
        </p:xfrm>
        <a:graphic>
          <a:graphicData uri="http://schemas.openxmlformats.org/drawingml/2006/table">
            <a:tbl>
              <a:tblPr/>
              <a:tblGrid>
                <a:gridCol w="1295400">
                  <a:extLst>
                    <a:ext uri="{9D8B030D-6E8A-4147-A177-3AD203B41FA5}">
                      <a16:colId xmlns:a16="http://schemas.microsoft.com/office/drawing/2014/main" val="1460174201"/>
                    </a:ext>
                  </a:extLst>
                </a:gridCol>
                <a:gridCol w="1428750">
                  <a:extLst>
                    <a:ext uri="{9D8B030D-6E8A-4147-A177-3AD203B41FA5}">
                      <a16:colId xmlns:a16="http://schemas.microsoft.com/office/drawing/2014/main" val="3581761888"/>
                    </a:ext>
                  </a:extLst>
                </a:gridCol>
                <a:gridCol w="1400175">
                  <a:extLst>
                    <a:ext uri="{9D8B030D-6E8A-4147-A177-3AD203B41FA5}">
                      <a16:colId xmlns:a16="http://schemas.microsoft.com/office/drawing/2014/main" val="1674346384"/>
                    </a:ext>
                  </a:extLst>
                </a:gridCol>
                <a:gridCol w="1504950">
                  <a:extLst>
                    <a:ext uri="{9D8B030D-6E8A-4147-A177-3AD203B41FA5}">
                      <a16:colId xmlns:a16="http://schemas.microsoft.com/office/drawing/2014/main" val="2773106682"/>
                    </a:ext>
                  </a:extLst>
                </a:gridCol>
              </a:tblGrid>
              <a:tr h="403860">
                <a:tc>
                  <a:txBody>
                    <a:bodyPr/>
                    <a:lstStyle/>
                    <a:p>
                      <a:pPr rtl="0" fontAlgn="ctr"/>
                      <a:endParaRPr lang="en-US" sz="1300" dirty="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b="0">
                          <a:effectLst/>
                          <a:latin typeface="Calibri" panose="020F0502020204030204" pitchFamily="34" charset="0"/>
                        </a:rPr>
                        <a:t>Welbe</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b="0" dirty="0">
                          <a:effectLst/>
                          <a:latin typeface="Calibri" panose="020F0502020204030204" pitchFamily="34" charset="0"/>
                        </a:rPr>
                        <a:t>Others with Hyaluronic Acid</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b="0">
                          <a:effectLst/>
                          <a:latin typeface="Calibri" panose="020F0502020204030204" pitchFamily="34" charset="0"/>
                        </a:rPr>
                        <a:t>Traditional Suppositories</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3608642126"/>
                  </a:ext>
                </a:extLst>
              </a:tr>
              <a:tr h="243840">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634624443"/>
                  </a:ext>
                </a:extLst>
              </a:tr>
              <a:tr h="243840">
                <a:tc>
                  <a:txBody>
                    <a:bodyPr/>
                    <a:lstStyle/>
                    <a:p>
                      <a:pPr algn="ctr" rtl="0" fontAlgn="ctr"/>
                      <a:r>
                        <a:rPr lang="en-US" sz="1200">
                          <a:effectLst/>
                        </a:rPr>
                        <a:t>Hyaluronic Acid</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a:effectLst/>
                        </a:rPr>
                        <a:t>✅</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a:effectLst/>
                        </a:rPr>
                        <a:t>✅</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3573571527"/>
                  </a:ext>
                </a:extLst>
              </a:tr>
              <a:tr h="243840">
                <a:tc>
                  <a:txBody>
                    <a:bodyPr/>
                    <a:lstStyle/>
                    <a:p>
                      <a:pPr algn="ctr" rtl="0" fontAlgn="ctr"/>
                      <a:r>
                        <a:rPr lang="en-US" sz="1200">
                          <a:effectLst/>
                        </a:rPr>
                        <a:t>Probiotics</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a:effectLst/>
                        </a:rPr>
                        <a:t>✅</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2402048909"/>
                  </a:ext>
                </a:extLst>
              </a:tr>
              <a:tr h="243840">
                <a:tc>
                  <a:txBody>
                    <a:bodyPr/>
                    <a:lstStyle/>
                    <a:p>
                      <a:pPr algn="ctr" rtl="0" fontAlgn="ctr"/>
                      <a:r>
                        <a:rPr lang="en-US" sz="1200">
                          <a:effectLst/>
                        </a:rPr>
                        <a:t>Polyglutimate</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algn="ctr" rtl="0" fontAlgn="ctr"/>
                      <a:r>
                        <a:rPr lang="en-US" sz="1200" dirty="0">
                          <a:effectLst/>
                        </a:rPr>
                        <a:t>✅</a:t>
                      </a: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dirty="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tc>
                  <a:txBody>
                    <a:bodyPr/>
                    <a:lstStyle/>
                    <a:p>
                      <a:pPr rtl="0" fontAlgn="ctr"/>
                      <a:endParaRPr lang="en-US" sz="1300" dirty="0">
                        <a:effectLst/>
                      </a:endParaRPr>
                    </a:p>
                  </a:txBody>
                  <a:tcPr marL="28575" marR="28575" marT="19050" marB="19050" anchor="ctr">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noFill/>
                  </a:tcPr>
                </a:tc>
                <a:extLst>
                  <a:ext uri="{0D108BD9-81ED-4DB2-BD59-A6C34878D82A}">
                    <a16:rowId xmlns:a16="http://schemas.microsoft.com/office/drawing/2014/main" val="3670590066"/>
                  </a:ext>
                </a:extLst>
              </a:tr>
            </a:tbl>
          </a:graphicData>
        </a:graphic>
      </p:graphicFrame>
      <p:sp>
        <p:nvSpPr>
          <p:cNvPr id="10" name="TextBox 9">
            <a:extLst>
              <a:ext uri="{FF2B5EF4-FFF2-40B4-BE49-F238E27FC236}">
                <a16:creationId xmlns:a16="http://schemas.microsoft.com/office/drawing/2014/main" id="{E844CF50-CA5B-024C-B12A-D60C9F9EC100}"/>
              </a:ext>
            </a:extLst>
          </p:cNvPr>
          <p:cNvSpPr txBox="1"/>
          <p:nvPr/>
        </p:nvSpPr>
        <p:spPr>
          <a:xfrm>
            <a:off x="1777690" y="13142611"/>
            <a:ext cx="2769220" cy="369332"/>
          </a:xfrm>
          <a:prstGeom prst="rect">
            <a:avLst/>
          </a:prstGeom>
          <a:noFill/>
        </p:spPr>
        <p:txBody>
          <a:bodyPr wrap="none" rtlCol="0">
            <a:spAutoFit/>
          </a:bodyPr>
          <a:lstStyle/>
          <a:p>
            <a:r>
              <a:rPr lang="en-US" dirty="0"/>
              <a:t>Compare </a:t>
            </a:r>
            <a:r>
              <a:rPr lang="en-US" dirty="0" err="1"/>
              <a:t>Welbe</a:t>
            </a:r>
            <a:r>
              <a:rPr lang="en-US" dirty="0"/>
              <a:t> to Others</a:t>
            </a:r>
          </a:p>
        </p:txBody>
      </p:sp>
      <p:pic>
        <p:nvPicPr>
          <p:cNvPr id="15" name="Picture 14">
            <a:extLst>
              <a:ext uri="{FF2B5EF4-FFF2-40B4-BE49-F238E27FC236}">
                <a16:creationId xmlns:a16="http://schemas.microsoft.com/office/drawing/2014/main" id="{134BF1F7-C3F4-DD72-F92E-35F2211C8EA6}"/>
              </a:ext>
            </a:extLst>
          </p:cNvPr>
          <p:cNvPicPr>
            <a:picLocks noChangeAspect="1"/>
          </p:cNvPicPr>
          <p:nvPr/>
        </p:nvPicPr>
        <p:blipFill>
          <a:blip r:embed="rId8"/>
          <a:stretch>
            <a:fillRect/>
          </a:stretch>
        </p:blipFill>
        <p:spPr>
          <a:xfrm>
            <a:off x="944309" y="7537422"/>
            <a:ext cx="1323810" cy="1076190"/>
          </a:xfrm>
          <a:prstGeom prst="rect">
            <a:avLst/>
          </a:prstGeom>
        </p:spPr>
      </p:pic>
      <p:pic>
        <p:nvPicPr>
          <p:cNvPr id="19" name="Picture 18">
            <a:extLst>
              <a:ext uri="{FF2B5EF4-FFF2-40B4-BE49-F238E27FC236}">
                <a16:creationId xmlns:a16="http://schemas.microsoft.com/office/drawing/2014/main" id="{A8565C3A-3D38-C40C-3745-64F8D0C3E0A1}"/>
              </a:ext>
            </a:extLst>
          </p:cNvPr>
          <p:cNvPicPr>
            <a:picLocks noChangeAspect="1"/>
          </p:cNvPicPr>
          <p:nvPr/>
        </p:nvPicPr>
        <p:blipFill>
          <a:blip r:embed="rId9"/>
          <a:stretch>
            <a:fillRect/>
          </a:stretch>
        </p:blipFill>
        <p:spPr>
          <a:xfrm>
            <a:off x="2687929" y="7635116"/>
            <a:ext cx="1085714" cy="790476"/>
          </a:xfrm>
          <a:prstGeom prst="rect">
            <a:avLst/>
          </a:prstGeom>
        </p:spPr>
      </p:pic>
      <p:pic>
        <p:nvPicPr>
          <p:cNvPr id="28" name="Picture 27">
            <a:extLst>
              <a:ext uri="{FF2B5EF4-FFF2-40B4-BE49-F238E27FC236}">
                <a16:creationId xmlns:a16="http://schemas.microsoft.com/office/drawing/2014/main" id="{E5769D8A-D917-76CB-73F6-309F7C3A4759}"/>
              </a:ext>
            </a:extLst>
          </p:cNvPr>
          <p:cNvPicPr>
            <a:picLocks noChangeAspect="1"/>
          </p:cNvPicPr>
          <p:nvPr/>
        </p:nvPicPr>
        <p:blipFill>
          <a:blip r:embed="rId10"/>
          <a:stretch>
            <a:fillRect/>
          </a:stretch>
        </p:blipFill>
        <p:spPr>
          <a:xfrm>
            <a:off x="4319096" y="7565437"/>
            <a:ext cx="1285714" cy="971429"/>
          </a:xfrm>
          <a:prstGeom prst="rect">
            <a:avLst/>
          </a:prstGeom>
        </p:spPr>
      </p:pic>
      <p:sp>
        <p:nvSpPr>
          <p:cNvPr id="30" name="TextBox 29">
            <a:extLst>
              <a:ext uri="{FF2B5EF4-FFF2-40B4-BE49-F238E27FC236}">
                <a16:creationId xmlns:a16="http://schemas.microsoft.com/office/drawing/2014/main" id="{E9F6F99C-4688-F1F9-CAE6-AC7AE84BB806}"/>
              </a:ext>
            </a:extLst>
          </p:cNvPr>
          <p:cNvSpPr txBox="1"/>
          <p:nvPr/>
        </p:nvSpPr>
        <p:spPr>
          <a:xfrm>
            <a:off x="2578224" y="15393652"/>
            <a:ext cx="1323952" cy="369332"/>
          </a:xfrm>
          <a:prstGeom prst="rect">
            <a:avLst/>
          </a:prstGeom>
          <a:noFill/>
        </p:spPr>
        <p:txBody>
          <a:bodyPr wrap="none" rtlCol="0">
            <a:spAutoFit/>
          </a:bodyPr>
          <a:lstStyle/>
          <a:p>
            <a:r>
              <a:rPr lang="en-US" dirty="0"/>
              <a:t>How to Use</a:t>
            </a:r>
          </a:p>
        </p:txBody>
      </p:sp>
      <p:sp>
        <p:nvSpPr>
          <p:cNvPr id="33" name="TextBox 32">
            <a:extLst>
              <a:ext uri="{FF2B5EF4-FFF2-40B4-BE49-F238E27FC236}">
                <a16:creationId xmlns:a16="http://schemas.microsoft.com/office/drawing/2014/main" id="{C114A1E2-ACC3-3FB7-69B3-4C7A558457AB}"/>
              </a:ext>
            </a:extLst>
          </p:cNvPr>
          <p:cNvSpPr txBox="1"/>
          <p:nvPr/>
        </p:nvSpPr>
        <p:spPr>
          <a:xfrm>
            <a:off x="375357" y="15758830"/>
            <a:ext cx="3518674" cy="938719"/>
          </a:xfrm>
          <a:prstGeom prst="rect">
            <a:avLst/>
          </a:prstGeom>
          <a:noFill/>
        </p:spPr>
        <p:txBody>
          <a:bodyPr wrap="square">
            <a:spAutoFit/>
          </a:bodyPr>
          <a:lstStyle/>
          <a:p>
            <a:r>
              <a:rPr lang="en-US" sz="1100" dirty="0"/>
              <a:t>Insert one suppository vaginally at bedtime, two to three times a week, or as directed by a healthcare professional. </a:t>
            </a:r>
          </a:p>
          <a:p>
            <a:endParaRPr lang="en-US" sz="1100" dirty="0"/>
          </a:p>
          <a:p>
            <a:r>
              <a:rPr lang="en-US" sz="1100" dirty="0"/>
              <a:t>2 to 3 times weekly</a:t>
            </a:r>
          </a:p>
        </p:txBody>
      </p:sp>
      <p:sp>
        <p:nvSpPr>
          <p:cNvPr id="37" name="TextBox 36">
            <a:extLst>
              <a:ext uri="{FF2B5EF4-FFF2-40B4-BE49-F238E27FC236}">
                <a16:creationId xmlns:a16="http://schemas.microsoft.com/office/drawing/2014/main" id="{D88E8438-984B-6629-1471-19B8FD48C567}"/>
              </a:ext>
            </a:extLst>
          </p:cNvPr>
          <p:cNvSpPr txBox="1"/>
          <p:nvPr/>
        </p:nvSpPr>
        <p:spPr>
          <a:xfrm>
            <a:off x="4032091" y="15967123"/>
            <a:ext cx="2450552" cy="600164"/>
          </a:xfrm>
          <a:prstGeom prst="rect">
            <a:avLst/>
          </a:prstGeom>
          <a:noFill/>
          <a:ln>
            <a:solidFill>
              <a:srgbClr val="FF0000"/>
            </a:solidFill>
          </a:ln>
        </p:spPr>
        <p:txBody>
          <a:bodyPr wrap="square">
            <a:spAutoFit/>
          </a:bodyPr>
          <a:lstStyle/>
          <a:p>
            <a:r>
              <a:rPr lang="en-US" sz="1100" dirty="0">
                <a:solidFill>
                  <a:srgbClr val="000000"/>
                </a:solidFill>
                <a:latin typeface="Noto Sans Symbols"/>
              </a:rPr>
              <a:t>• </a:t>
            </a:r>
            <a:r>
              <a:rPr lang="en-US" sz="1100" b="1" dirty="0">
                <a:solidFill>
                  <a:srgbClr val="000000"/>
                </a:solidFill>
                <a:latin typeface="Arial" panose="020B0604020202020204" pitchFamily="34" charset="0"/>
              </a:rPr>
              <a:t>Visual Aid</a:t>
            </a:r>
            <a:r>
              <a:rPr lang="en-US" sz="1100" dirty="0">
                <a:solidFill>
                  <a:srgbClr val="000000"/>
                </a:solidFill>
                <a:latin typeface="Arial" panose="020B0604020202020204" pitchFamily="34" charset="0"/>
              </a:rPr>
              <a:t>: A simple graphic or diagram showing how the product is applied for easy  understanding. </a:t>
            </a:r>
            <a:endParaRPr lang="en-US" sz="1100" dirty="0"/>
          </a:p>
        </p:txBody>
      </p:sp>
      <p:sp>
        <p:nvSpPr>
          <p:cNvPr id="44" name="TextBox 43">
            <a:extLst>
              <a:ext uri="{FF2B5EF4-FFF2-40B4-BE49-F238E27FC236}">
                <a16:creationId xmlns:a16="http://schemas.microsoft.com/office/drawing/2014/main" id="{8939AB03-D792-F046-214C-250F887D511D}"/>
              </a:ext>
            </a:extLst>
          </p:cNvPr>
          <p:cNvSpPr txBox="1"/>
          <p:nvPr/>
        </p:nvSpPr>
        <p:spPr>
          <a:xfrm>
            <a:off x="397088" y="9514430"/>
            <a:ext cx="5270052" cy="1090042"/>
          </a:xfrm>
          <a:prstGeom prst="rect">
            <a:avLst/>
          </a:prstGeom>
          <a:noFill/>
        </p:spPr>
        <p:txBody>
          <a:bodyPr wrap="square">
            <a:spAutoFit/>
          </a:bodyPr>
          <a:lstStyle/>
          <a:p>
            <a:pPr marL="10654"/>
            <a:r>
              <a:rPr lang="en-US" sz="800" b="1" dirty="0">
                <a:solidFill>
                  <a:srgbClr val="000000"/>
                </a:solidFill>
                <a:latin typeface="Arial" panose="020B0604020202020204" pitchFamily="34" charset="0"/>
              </a:rPr>
              <a:t>Hyaluronic Acid: </a:t>
            </a:r>
            <a:endParaRPr lang="en-US" sz="800" dirty="0"/>
          </a:p>
          <a:p>
            <a:pPr marL="233864" marR="128260" indent="-229838">
              <a:spcBef>
                <a:spcPts val="64"/>
              </a:spcBef>
            </a:pPr>
            <a:r>
              <a:rPr lang="en-US" sz="800" dirty="0">
                <a:solidFill>
                  <a:srgbClr val="000000"/>
                </a:solidFill>
                <a:latin typeface="Noto Sans Symbols"/>
              </a:rPr>
              <a:t>• </a:t>
            </a:r>
            <a:r>
              <a:rPr lang="en-US" sz="800" b="1" dirty="0">
                <a:solidFill>
                  <a:srgbClr val="000000"/>
                </a:solidFill>
                <a:latin typeface="Arial" panose="020B0604020202020204" pitchFamily="34" charset="0"/>
              </a:rPr>
              <a:t>"Deep Hydration for Lasting Comfort"</a:t>
            </a:r>
            <a:r>
              <a:rPr lang="en-US" sz="800" dirty="0">
                <a:solidFill>
                  <a:srgbClr val="000000"/>
                </a:solidFill>
                <a:latin typeface="Arial" panose="020B0604020202020204" pitchFamily="34" charset="0"/>
              </a:rPr>
              <a:t>: Hyaluronic acid is known for its ability to  hold up to 1,000 times its weight in water, delivering deep, long-lasting moisture to  delicate vaginal tissues, easing dryness and discomfort. </a:t>
            </a:r>
            <a:endParaRPr lang="en-US" sz="800" dirty="0"/>
          </a:p>
          <a:p>
            <a:pPr marL="233864" marR="75419" indent="-233953">
              <a:spcBef>
                <a:spcPts val="44"/>
              </a:spcBef>
            </a:pPr>
            <a:r>
              <a:rPr lang="en-US" sz="800" dirty="0">
                <a:solidFill>
                  <a:srgbClr val="000000"/>
                </a:solidFill>
                <a:latin typeface="Noto Sans Symbols"/>
              </a:rPr>
              <a:t>• </a:t>
            </a:r>
            <a:r>
              <a:rPr lang="en-US" sz="800" b="1" dirty="0">
                <a:solidFill>
                  <a:srgbClr val="000000"/>
                </a:solidFill>
                <a:latin typeface="Arial" panose="020B0604020202020204" pitchFamily="34" charset="0"/>
              </a:rPr>
              <a:t>"Promotes Natural Lubrication"</a:t>
            </a:r>
            <a:r>
              <a:rPr lang="en-US" sz="800" dirty="0">
                <a:solidFill>
                  <a:srgbClr val="000000"/>
                </a:solidFill>
                <a:latin typeface="Arial" panose="020B0604020202020204" pitchFamily="34" charset="0"/>
              </a:rPr>
              <a:t>: Helps restore the body’s natural moisture levels,  reducing irritation and promoting comfort during intimacy. </a:t>
            </a:r>
            <a:endParaRPr lang="en-US" sz="800" dirty="0"/>
          </a:p>
          <a:p>
            <a:pPr marL="233864" marR="130875" indent="-233953">
              <a:spcBef>
                <a:spcPts val="44"/>
              </a:spcBef>
            </a:pPr>
            <a:r>
              <a:rPr lang="en-US" sz="800" dirty="0">
                <a:solidFill>
                  <a:srgbClr val="000000"/>
                </a:solidFill>
                <a:latin typeface="Noto Sans Symbols"/>
              </a:rPr>
              <a:t>• </a:t>
            </a:r>
            <a:r>
              <a:rPr lang="en-US" sz="800" b="1" dirty="0">
                <a:solidFill>
                  <a:srgbClr val="000000"/>
                </a:solidFill>
                <a:latin typeface="Arial" panose="020B0604020202020204" pitchFamily="34" charset="0"/>
              </a:rPr>
              <a:t>"Gentle, Hormone-Free Relief"</a:t>
            </a:r>
            <a:r>
              <a:rPr lang="en-US" sz="800" dirty="0">
                <a:solidFill>
                  <a:srgbClr val="000000"/>
                </a:solidFill>
                <a:latin typeface="Arial" panose="020B0604020202020204" pitchFamily="34" charset="0"/>
              </a:rPr>
              <a:t>: Provides hydration without the use of hormones,  making it a safe and </a:t>
            </a:r>
            <a:r>
              <a:rPr lang="en-US" sz="800" dirty="0" err="1">
                <a:solidFill>
                  <a:srgbClr val="000000"/>
                </a:solidFill>
                <a:latin typeface="Arial" panose="020B0604020202020204" pitchFamily="34" charset="0"/>
              </a:rPr>
              <a:t>eAective</a:t>
            </a:r>
            <a:r>
              <a:rPr lang="en-US" sz="800" dirty="0">
                <a:solidFill>
                  <a:srgbClr val="000000"/>
                </a:solidFill>
                <a:latin typeface="Arial" panose="020B0604020202020204" pitchFamily="34" charset="0"/>
              </a:rPr>
              <a:t> option for women of all ages. </a:t>
            </a:r>
            <a:endParaRPr lang="en-US" sz="800" dirty="0"/>
          </a:p>
        </p:txBody>
      </p:sp>
      <p:sp>
        <p:nvSpPr>
          <p:cNvPr id="48" name="TextBox 47">
            <a:extLst>
              <a:ext uri="{FF2B5EF4-FFF2-40B4-BE49-F238E27FC236}">
                <a16:creationId xmlns:a16="http://schemas.microsoft.com/office/drawing/2014/main" id="{A6771550-B5CD-5FEC-BDC1-B0A0823EE09B}"/>
              </a:ext>
            </a:extLst>
          </p:cNvPr>
          <p:cNvSpPr txBox="1"/>
          <p:nvPr/>
        </p:nvSpPr>
        <p:spPr>
          <a:xfrm>
            <a:off x="375357" y="10730438"/>
            <a:ext cx="5710858" cy="966931"/>
          </a:xfrm>
          <a:prstGeom prst="rect">
            <a:avLst/>
          </a:prstGeom>
          <a:noFill/>
        </p:spPr>
        <p:txBody>
          <a:bodyPr wrap="square">
            <a:spAutoFit/>
          </a:bodyPr>
          <a:lstStyle/>
          <a:p>
            <a:pPr marL="10655" rtl="0">
              <a:spcBef>
                <a:spcPts val="1508"/>
              </a:spcBef>
            </a:pPr>
            <a:r>
              <a:rPr lang="en-US" sz="800" b="1" i="0" u="none" strike="noStrike" dirty="0">
                <a:solidFill>
                  <a:srgbClr val="000000"/>
                </a:solidFill>
                <a:effectLst/>
                <a:latin typeface="Arial" panose="020B0604020202020204" pitchFamily="34" charset="0"/>
              </a:rPr>
              <a:t>Polyglutamate: </a:t>
            </a:r>
            <a:endParaRPr lang="en-US" sz="800" b="0" dirty="0">
              <a:effectLst/>
            </a:endParaRPr>
          </a:p>
          <a:p>
            <a:pPr marL="233883" marR="50940" indent="-233972" rtl="0">
              <a:spcBef>
                <a:spcPts val="64"/>
              </a:spcBef>
            </a:pPr>
            <a:r>
              <a:rPr lang="en-US" sz="800" b="0" i="0" u="none" strike="noStrike" dirty="0">
                <a:solidFill>
                  <a:srgbClr val="000000"/>
                </a:solidFill>
                <a:effectLst/>
                <a:latin typeface="Noto Sans Symbols"/>
              </a:rPr>
              <a:t>• </a:t>
            </a:r>
            <a:r>
              <a:rPr lang="en-US" sz="800" b="1" i="0" u="none" strike="noStrike" dirty="0">
                <a:solidFill>
                  <a:srgbClr val="000000"/>
                </a:solidFill>
                <a:effectLst/>
                <a:latin typeface="Arial" panose="020B0604020202020204" pitchFamily="34" charset="0"/>
              </a:rPr>
              <a:t>"Boosts Hydration Retention"</a:t>
            </a:r>
            <a:r>
              <a:rPr lang="en-US" sz="800" b="0" i="0" u="none" strike="noStrike" dirty="0">
                <a:solidFill>
                  <a:srgbClr val="000000"/>
                </a:solidFill>
                <a:effectLst/>
                <a:latin typeface="Arial" panose="020B0604020202020204" pitchFamily="34" charset="0"/>
              </a:rPr>
              <a:t>: Polyglutamate holds five times more moisture than  hyaluronic acid, amplifying the skin’s ability to retain hydration. </a:t>
            </a:r>
            <a:endParaRPr lang="en-US" sz="800" b="0" dirty="0">
              <a:effectLst/>
            </a:endParaRPr>
          </a:p>
          <a:p>
            <a:pPr marL="233883" marR="511353" indent="-229857" rtl="0">
              <a:spcBef>
                <a:spcPts val="44"/>
              </a:spcBef>
            </a:pPr>
            <a:r>
              <a:rPr lang="en-US" sz="800" b="0" i="0" u="none" strike="noStrike" dirty="0">
                <a:solidFill>
                  <a:srgbClr val="000000"/>
                </a:solidFill>
                <a:effectLst/>
                <a:latin typeface="Noto Sans Symbols"/>
              </a:rPr>
              <a:t>• </a:t>
            </a:r>
            <a:r>
              <a:rPr lang="en-US" sz="800" b="1" i="0" u="none" strike="noStrike" dirty="0">
                <a:solidFill>
                  <a:srgbClr val="000000"/>
                </a:solidFill>
                <a:effectLst/>
                <a:latin typeface="Arial" panose="020B0604020202020204" pitchFamily="34" charset="0"/>
              </a:rPr>
              <a:t>"Supports Elasticity and Firmness"</a:t>
            </a:r>
            <a:r>
              <a:rPr lang="en-US" sz="800" b="0" i="0" u="none" strike="noStrike" dirty="0">
                <a:solidFill>
                  <a:srgbClr val="000000"/>
                </a:solidFill>
                <a:effectLst/>
                <a:latin typeface="Arial" panose="020B0604020202020204" pitchFamily="34" charset="0"/>
              </a:rPr>
              <a:t>: This powerful ingredient enhances the  elasticity of vaginal tissues, promoting firmness and flexibility. </a:t>
            </a:r>
            <a:endParaRPr lang="en-US" sz="800" b="0" dirty="0">
              <a:effectLst/>
            </a:endParaRPr>
          </a:p>
          <a:p>
            <a:pPr marL="233883" marR="102324" indent="-233058" rtl="0">
              <a:spcBef>
                <a:spcPts val="44"/>
              </a:spcBef>
            </a:pPr>
            <a:r>
              <a:rPr lang="en-US" sz="800" b="0" i="0" u="none" strike="noStrike" dirty="0">
                <a:solidFill>
                  <a:srgbClr val="000000"/>
                </a:solidFill>
                <a:effectLst/>
                <a:latin typeface="Noto Sans Symbols"/>
              </a:rPr>
              <a:t>• </a:t>
            </a:r>
            <a:r>
              <a:rPr lang="en-US" sz="800" b="1" i="0" u="none" strike="noStrike" dirty="0">
                <a:solidFill>
                  <a:srgbClr val="000000"/>
                </a:solidFill>
                <a:effectLst/>
                <a:latin typeface="Arial" panose="020B0604020202020204" pitchFamily="34" charset="0"/>
              </a:rPr>
              <a:t>"Long-Lasting Moisturizing </a:t>
            </a:r>
            <a:r>
              <a:rPr lang="en-US" sz="800" b="1" i="0" u="none" strike="noStrike" dirty="0" err="1">
                <a:solidFill>
                  <a:srgbClr val="000000"/>
                </a:solidFill>
                <a:effectLst/>
                <a:latin typeface="Arial" panose="020B0604020202020204" pitchFamily="34" charset="0"/>
              </a:rPr>
              <a:t>EGects</a:t>
            </a:r>
            <a:r>
              <a:rPr lang="en-US" sz="800" b="1" i="0" u="none" strike="noStrike" dirty="0">
                <a:solidFill>
                  <a:srgbClr val="000000"/>
                </a:solidFill>
                <a:effectLst/>
                <a:latin typeface="Arial" panose="020B0604020202020204" pitchFamily="34" charset="0"/>
              </a:rPr>
              <a:t>"</a:t>
            </a:r>
            <a:r>
              <a:rPr lang="en-US" sz="800" b="0" i="0" u="none" strike="noStrike" dirty="0">
                <a:solidFill>
                  <a:srgbClr val="000000"/>
                </a:solidFill>
                <a:effectLst/>
                <a:latin typeface="Arial" panose="020B0604020202020204" pitchFamily="34" charset="0"/>
              </a:rPr>
              <a:t>: Works synergistically with hyaluronic acid to  lock in moisture for extended periods, providing all-day comfort. </a:t>
            </a:r>
            <a:endParaRPr lang="en-US" sz="800" b="0" dirty="0">
              <a:effectLst/>
            </a:endParaRPr>
          </a:p>
        </p:txBody>
      </p:sp>
      <p:sp>
        <p:nvSpPr>
          <p:cNvPr id="54" name="TextBox 53">
            <a:extLst>
              <a:ext uri="{FF2B5EF4-FFF2-40B4-BE49-F238E27FC236}">
                <a16:creationId xmlns:a16="http://schemas.microsoft.com/office/drawing/2014/main" id="{FB23BD14-F671-3BE3-B2B5-C45DDE4840F3}"/>
              </a:ext>
            </a:extLst>
          </p:cNvPr>
          <p:cNvSpPr txBox="1"/>
          <p:nvPr/>
        </p:nvSpPr>
        <p:spPr>
          <a:xfrm>
            <a:off x="358135" y="11856892"/>
            <a:ext cx="5385965" cy="966931"/>
          </a:xfrm>
          <a:prstGeom prst="rect">
            <a:avLst/>
          </a:prstGeom>
          <a:noFill/>
        </p:spPr>
        <p:txBody>
          <a:bodyPr wrap="square">
            <a:spAutoFit/>
          </a:bodyPr>
          <a:lstStyle/>
          <a:p>
            <a:pPr marL="10655" rtl="0">
              <a:spcBef>
                <a:spcPts val="1488"/>
              </a:spcBef>
            </a:pPr>
            <a:r>
              <a:rPr lang="en-US" sz="800" b="1" i="0" u="none" strike="noStrike" dirty="0">
                <a:solidFill>
                  <a:srgbClr val="000000"/>
                </a:solidFill>
                <a:effectLst/>
                <a:latin typeface="Arial" panose="020B0604020202020204" pitchFamily="34" charset="0"/>
              </a:rPr>
              <a:t>Probiotics: </a:t>
            </a:r>
            <a:endParaRPr lang="en-US" sz="800" b="0" dirty="0">
              <a:effectLst/>
            </a:endParaRPr>
          </a:p>
          <a:p>
            <a:pPr marL="233883" marR="13399" indent="-232296" rtl="0">
              <a:spcBef>
                <a:spcPts val="64"/>
              </a:spcBef>
            </a:pPr>
            <a:r>
              <a:rPr lang="en-US" sz="800" b="0" i="0" u="none" strike="noStrike" dirty="0">
                <a:solidFill>
                  <a:srgbClr val="000000"/>
                </a:solidFill>
                <a:effectLst/>
                <a:latin typeface="Noto Sans Symbols"/>
              </a:rPr>
              <a:t>• </a:t>
            </a:r>
            <a:r>
              <a:rPr lang="en-US" sz="800" b="1" i="0" u="none" strike="noStrike" dirty="0">
                <a:solidFill>
                  <a:srgbClr val="000000"/>
                </a:solidFill>
                <a:effectLst/>
                <a:latin typeface="Arial" panose="020B0604020202020204" pitchFamily="34" charset="0"/>
              </a:rPr>
              <a:t>"Balances Vaginal pH"</a:t>
            </a:r>
            <a:r>
              <a:rPr lang="en-US" sz="800" b="0" i="0" u="none" strike="noStrike" dirty="0">
                <a:solidFill>
                  <a:srgbClr val="000000"/>
                </a:solidFill>
                <a:effectLst/>
                <a:latin typeface="Arial" panose="020B0604020202020204" pitchFamily="34" charset="0"/>
              </a:rPr>
              <a:t>: Probiotics promote a healthy vaginal microbiome by  balancing pH levels, reducing the risk of infections like bacterial vaginosis and yeast  infections. </a:t>
            </a:r>
          </a:p>
          <a:p>
            <a:pPr marL="405333" indent="-171450" rtl="0">
              <a:spcBef>
                <a:spcPts val="44"/>
              </a:spcBef>
              <a:buFont typeface="Arial" panose="020B0604020202020204" pitchFamily="34" charset="0"/>
              <a:buChar char="•"/>
            </a:pPr>
            <a:r>
              <a:rPr lang="en-US" sz="800" b="0" i="0" u="none" strike="noStrike" dirty="0">
                <a:solidFill>
                  <a:srgbClr val="000000"/>
                </a:solidFill>
                <a:effectLst/>
                <a:latin typeface="Noto Sans Symbols"/>
              </a:rPr>
              <a:t> </a:t>
            </a:r>
            <a:r>
              <a:rPr lang="en-US" sz="800" b="1" i="0" u="none" strike="noStrike" dirty="0">
                <a:solidFill>
                  <a:srgbClr val="000000"/>
                </a:solidFill>
                <a:effectLst/>
                <a:latin typeface="Arial" panose="020B0604020202020204" pitchFamily="34" charset="0"/>
              </a:rPr>
              <a:t>"Restores Natural Flora"</a:t>
            </a:r>
            <a:r>
              <a:rPr lang="en-US" sz="800" b="0" i="0" u="none" strike="noStrike" dirty="0">
                <a:solidFill>
                  <a:srgbClr val="000000"/>
                </a:solidFill>
                <a:effectLst/>
                <a:latin typeface="Arial" panose="020B0604020202020204" pitchFamily="34" charset="0"/>
              </a:rPr>
              <a:t>: Helps maintain healthy bacterial populations, supporting  overall vaginal health and protecting against irritation and discomfort. </a:t>
            </a:r>
          </a:p>
          <a:p>
            <a:pPr marL="405333" indent="-171450" rtl="0">
              <a:spcBef>
                <a:spcPts val="44"/>
              </a:spcBef>
              <a:buFont typeface="Arial" panose="020B0604020202020204" pitchFamily="34" charset="0"/>
              <a:buChar char="•"/>
            </a:pPr>
            <a:r>
              <a:rPr lang="en-US" sz="800" b="0" i="0" u="none" strike="noStrike" dirty="0">
                <a:solidFill>
                  <a:srgbClr val="000000"/>
                </a:solidFill>
                <a:effectLst/>
                <a:latin typeface="Noto Sans Symbols"/>
              </a:rPr>
              <a:t>• </a:t>
            </a:r>
            <a:r>
              <a:rPr lang="en-US" sz="800" b="1" i="0" u="none" strike="noStrike" dirty="0">
                <a:solidFill>
                  <a:srgbClr val="000000"/>
                </a:solidFill>
                <a:effectLst/>
                <a:latin typeface="Arial" panose="020B0604020202020204" pitchFamily="34" charset="0"/>
              </a:rPr>
              <a:t>"Supports Immune Function"</a:t>
            </a:r>
            <a:r>
              <a:rPr lang="en-US" sz="800" b="0" i="0" u="none" strike="noStrike" dirty="0">
                <a:solidFill>
                  <a:srgbClr val="000000"/>
                </a:solidFill>
                <a:effectLst/>
                <a:latin typeface="Arial" panose="020B0604020202020204" pitchFamily="34" charset="0"/>
              </a:rPr>
              <a:t>: Probiotics work to strengthen the vaginal immune  system, keeping the delicate balance of good bacteria intact. </a:t>
            </a:r>
            <a:endParaRPr lang="en-US" sz="800" b="0" dirty="0">
              <a:effectLst/>
            </a:endParaRPr>
          </a:p>
        </p:txBody>
      </p:sp>
      <p:sp>
        <p:nvSpPr>
          <p:cNvPr id="55" name="TextBox 54">
            <a:extLst>
              <a:ext uri="{FF2B5EF4-FFF2-40B4-BE49-F238E27FC236}">
                <a16:creationId xmlns:a16="http://schemas.microsoft.com/office/drawing/2014/main" id="{CA665805-6A49-3CB2-8DCC-8FB9407C80BA}"/>
              </a:ext>
            </a:extLst>
          </p:cNvPr>
          <p:cNvSpPr txBox="1"/>
          <p:nvPr/>
        </p:nvSpPr>
        <p:spPr>
          <a:xfrm>
            <a:off x="2181606" y="17072635"/>
            <a:ext cx="2190280" cy="369332"/>
          </a:xfrm>
          <a:prstGeom prst="rect">
            <a:avLst/>
          </a:prstGeom>
          <a:noFill/>
        </p:spPr>
        <p:txBody>
          <a:bodyPr wrap="none" rtlCol="0">
            <a:spAutoFit/>
          </a:bodyPr>
          <a:lstStyle/>
          <a:p>
            <a:r>
              <a:rPr lang="en-US" dirty="0"/>
              <a:t>Common Questions</a:t>
            </a:r>
          </a:p>
        </p:txBody>
      </p:sp>
      <p:sp>
        <p:nvSpPr>
          <p:cNvPr id="57" name="TextBox 56">
            <a:extLst>
              <a:ext uri="{FF2B5EF4-FFF2-40B4-BE49-F238E27FC236}">
                <a16:creationId xmlns:a16="http://schemas.microsoft.com/office/drawing/2014/main" id="{2E09B4EF-0B0F-7D1A-C972-E22FCCEBCD00}"/>
              </a:ext>
            </a:extLst>
          </p:cNvPr>
          <p:cNvSpPr txBox="1"/>
          <p:nvPr/>
        </p:nvSpPr>
        <p:spPr>
          <a:xfrm>
            <a:off x="31521" y="6588509"/>
            <a:ext cx="2409591" cy="769441"/>
          </a:xfrm>
          <a:prstGeom prst="rect">
            <a:avLst/>
          </a:prstGeom>
          <a:noFill/>
          <a:ln>
            <a:solidFill>
              <a:srgbClr val="FF0000"/>
            </a:solidFill>
          </a:ln>
        </p:spPr>
        <p:txBody>
          <a:bodyPr wrap="square">
            <a:spAutoFit/>
          </a:bodyPr>
          <a:lstStyle/>
          <a:p>
            <a:pPr marR="25756" indent="-8522" rtl="0">
              <a:spcBef>
                <a:spcPts val="64"/>
              </a:spcBef>
            </a:pPr>
            <a:r>
              <a:rPr lang="en-US" sz="1100" b="1" i="0" u="none" strike="noStrike" dirty="0">
                <a:solidFill>
                  <a:srgbClr val="000000"/>
                </a:solidFill>
                <a:effectLst/>
                <a:latin typeface="Arial" panose="020B0604020202020204" pitchFamily="34" charset="0"/>
              </a:rPr>
              <a:t>Trust Badges</a:t>
            </a:r>
            <a:r>
              <a:rPr lang="en-US" sz="1100" b="0" i="0" u="none" strike="noStrike" dirty="0">
                <a:solidFill>
                  <a:srgbClr val="000000"/>
                </a:solidFill>
                <a:effectLst/>
                <a:latin typeface="Arial" panose="020B0604020202020204" pitchFamily="34" charset="0"/>
              </a:rPr>
              <a:t>: Include badges like “Made in Certified Lab,” “100% Natural Ingredients,” and  “No Synthetic Hormones.”</a:t>
            </a:r>
            <a:endParaRPr lang="en-US" sz="1100" b="0" dirty="0">
              <a:effectLst/>
            </a:endParaRPr>
          </a:p>
        </p:txBody>
      </p:sp>
      <p:sp>
        <p:nvSpPr>
          <p:cNvPr id="59" name="TextBox 58">
            <a:extLst>
              <a:ext uri="{FF2B5EF4-FFF2-40B4-BE49-F238E27FC236}">
                <a16:creationId xmlns:a16="http://schemas.microsoft.com/office/drawing/2014/main" id="{D24ABC20-1BCC-5249-6DD8-7131C4F97A1F}"/>
              </a:ext>
            </a:extLst>
          </p:cNvPr>
          <p:cNvSpPr txBox="1"/>
          <p:nvPr/>
        </p:nvSpPr>
        <p:spPr>
          <a:xfrm>
            <a:off x="311928" y="17532035"/>
            <a:ext cx="2791918" cy="646331"/>
          </a:xfrm>
          <a:prstGeom prst="rect">
            <a:avLst/>
          </a:prstGeom>
          <a:noFill/>
        </p:spPr>
        <p:txBody>
          <a:bodyPr wrap="none" rtlCol="0">
            <a:spAutoFit/>
          </a:bodyPr>
          <a:lstStyle/>
          <a:p>
            <a:r>
              <a:rPr lang="en-US" sz="1200" dirty="0"/>
              <a:t>How often should I use it?</a:t>
            </a:r>
          </a:p>
          <a:p>
            <a:r>
              <a:rPr lang="en-US" sz="1200" dirty="0"/>
              <a:t>Is it safe for post-menopausal women? </a:t>
            </a:r>
          </a:p>
          <a:p>
            <a:r>
              <a:rPr lang="en-US" sz="1200" dirty="0"/>
              <a:t>How long does it take to see results? </a:t>
            </a:r>
          </a:p>
        </p:txBody>
      </p:sp>
      <p:sp>
        <p:nvSpPr>
          <p:cNvPr id="61" name="Rectangle 60">
            <a:extLst>
              <a:ext uri="{FF2B5EF4-FFF2-40B4-BE49-F238E27FC236}">
                <a16:creationId xmlns:a16="http://schemas.microsoft.com/office/drawing/2014/main" id="{0E54249E-B4F2-1CD4-DA53-1C006B61D0DC}"/>
              </a:ext>
            </a:extLst>
          </p:cNvPr>
          <p:cNvSpPr/>
          <p:nvPr/>
        </p:nvSpPr>
        <p:spPr>
          <a:xfrm>
            <a:off x="3295650" y="6364268"/>
            <a:ext cx="3036252" cy="1582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0910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58C70D-380D-5DFF-EF0F-7A887F4BC061}"/>
              </a:ext>
            </a:extLst>
          </p:cNvPr>
          <p:cNvSpPr txBox="1"/>
          <p:nvPr/>
        </p:nvSpPr>
        <p:spPr>
          <a:xfrm>
            <a:off x="1609725" y="171450"/>
            <a:ext cx="3249351" cy="369332"/>
          </a:xfrm>
          <a:prstGeom prst="rect">
            <a:avLst/>
          </a:prstGeom>
          <a:noFill/>
        </p:spPr>
        <p:txBody>
          <a:bodyPr wrap="none" rtlCol="0">
            <a:spAutoFit/>
          </a:bodyPr>
          <a:lstStyle/>
          <a:p>
            <a:r>
              <a:rPr lang="en-US" dirty="0" err="1"/>
              <a:t>Welbe</a:t>
            </a:r>
            <a:r>
              <a:rPr lang="en-US" dirty="0"/>
              <a:t> Developed with Science</a:t>
            </a:r>
          </a:p>
        </p:txBody>
      </p:sp>
      <p:sp>
        <p:nvSpPr>
          <p:cNvPr id="5" name="TextBox 4">
            <a:extLst>
              <a:ext uri="{FF2B5EF4-FFF2-40B4-BE49-F238E27FC236}">
                <a16:creationId xmlns:a16="http://schemas.microsoft.com/office/drawing/2014/main" id="{1BAB97B0-3593-0BC7-8E2D-15DB378A66FF}"/>
              </a:ext>
            </a:extLst>
          </p:cNvPr>
          <p:cNvSpPr txBox="1"/>
          <p:nvPr/>
        </p:nvSpPr>
        <p:spPr>
          <a:xfrm>
            <a:off x="298125" y="1009858"/>
            <a:ext cx="1698244" cy="1061829"/>
          </a:xfrm>
          <a:prstGeom prst="rect">
            <a:avLst/>
          </a:prstGeom>
          <a:noFill/>
          <a:ln>
            <a:solidFill>
              <a:srgbClr val="FF0000"/>
            </a:solidFill>
          </a:ln>
        </p:spPr>
        <p:txBody>
          <a:bodyPr wrap="square" rtlCol="0">
            <a:spAutoFit/>
          </a:bodyPr>
          <a:lstStyle/>
          <a:p>
            <a:r>
              <a:rPr lang="en-US" sz="900" dirty="0"/>
              <a:t>Here we want an icon or illustration of a clinical white paper to link to it. Something that people will recognize as a typical white </a:t>
            </a:r>
            <a:r>
              <a:rPr lang="en-US" sz="900" dirty="0" err="1"/>
              <a:t>papwerbut</a:t>
            </a:r>
            <a:r>
              <a:rPr lang="en-US" sz="900" dirty="0"/>
              <a:t> more simple, flowing with the design of the site.</a:t>
            </a:r>
          </a:p>
        </p:txBody>
      </p:sp>
      <p:sp>
        <p:nvSpPr>
          <p:cNvPr id="6" name="TextBox 5">
            <a:extLst>
              <a:ext uri="{FF2B5EF4-FFF2-40B4-BE49-F238E27FC236}">
                <a16:creationId xmlns:a16="http://schemas.microsoft.com/office/drawing/2014/main" id="{490348BF-5E54-E0E9-BAEA-69F0003198CD}"/>
              </a:ext>
            </a:extLst>
          </p:cNvPr>
          <p:cNvSpPr txBox="1"/>
          <p:nvPr/>
        </p:nvSpPr>
        <p:spPr>
          <a:xfrm>
            <a:off x="2345118" y="973947"/>
            <a:ext cx="1698244" cy="1061829"/>
          </a:xfrm>
          <a:prstGeom prst="rect">
            <a:avLst/>
          </a:prstGeom>
          <a:noFill/>
          <a:ln>
            <a:solidFill>
              <a:srgbClr val="FF0000"/>
            </a:solidFill>
          </a:ln>
        </p:spPr>
        <p:txBody>
          <a:bodyPr wrap="square" rtlCol="0">
            <a:spAutoFit/>
          </a:bodyPr>
          <a:lstStyle/>
          <a:p>
            <a:r>
              <a:rPr lang="en-US" sz="900" dirty="0"/>
              <a:t>Here we want an icon or illustration of a clinical white paper to link to it. Something that people will recognize as a typical white </a:t>
            </a:r>
            <a:r>
              <a:rPr lang="en-US" sz="900" dirty="0" err="1"/>
              <a:t>papwerbut</a:t>
            </a:r>
            <a:r>
              <a:rPr lang="en-US" sz="900" dirty="0"/>
              <a:t> more simple, flowing with the design of the site.</a:t>
            </a:r>
          </a:p>
        </p:txBody>
      </p:sp>
      <p:sp>
        <p:nvSpPr>
          <p:cNvPr id="7" name="TextBox 6">
            <a:extLst>
              <a:ext uri="{FF2B5EF4-FFF2-40B4-BE49-F238E27FC236}">
                <a16:creationId xmlns:a16="http://schemas.microsoft.com/office/drawing/2014/main" id="{E0A3B879-9DB5-AFD1-4F66-E1D85A120D18}"/>
              </a:ext>
            </a:extLst>
          </p:cNvPr>
          <p:cNvSpPr txBox="1"/>
          <p:nvPr/>
        </p:nvSpPr>
        <p:spPr>
          <a:xfrm>
            <a:off x="4275257" y="1009857"/>
            <a:ext cx="1698244" cy="1061829"/>
          </a:xfrm>
          <a:prstGeom prst="rect">
            <a:avLst/>
          </a:prstGeom>
          <a:noFill/>
          <a:ln>
            <a:solidFill>
              <a:srgbClr val="FF0000"/>
            </a:solidFill>
          </a:ln>
        </p:spPr>
        <p:txBody>
          <a:bodyPr wrap="square" rtlCol="0">
            <a:spAutoFit/>
          </a:bodyPr>
          <a:lstStyle/>
          <a:p>
            <a:r>
              <a:rPr lang="en-US" sz="900" dirty="0"/>
              <a:t>Here we want an icon or illustration of a clinical white paper to link to it. Something that people will recognize as a typical white </a:t>
            </a:r>
            <a:r>
              <a:rPr lang="en-US" sz="900" dirty="0" err="1"/>
              <a:t>papwerbut</a:t>
            </a:r>
            <a:r>
              <a:rPr lang="en-US" sz="900" dirty="0"/>
              <a:t> more simple, flowing with the design of the site.</a:t>
            </a:r>
          </a:p>
        </p:txBody>
      </p:sp>
      <p:sp>
        <p:nvSpPr>
          <p:cNvPr id="8" name="TextBox 7">
            <a:extLst>
              <a:ext uri="{FF2B5EF4-FFF2-40B4-BE49-F238E27FC236}">
                <a16:creationId xmlns:a16="http://schemas.microsoft.com/office/drawing/2014/main" id="{EA402950-B1F2-B8A4-A653-43EEFDCFDC41}"/>
              </a:ext>
            </a:extLst>
          </p:cNvPr>
          <p:cNvSpPr txBox="1"/>
          <p:nvPr/>
        </p:nvSpPr>
        <p:spPr>
          <a:xfrm>
            <a:off x="46273" y="604152"/>
            <a:ext cx="2201949" cy="307777"/>
          </a:xfrm>
          <a:prstGeom prst="rect">
            <a:avLst/>
          </a:prstGeom>
          <a:noFill/>
        </p:spPr>
        <p:txBody>
          <a:bodyPr wrap="none" rtlCol="0">
            <a:spAutoFit/>
          </a:bodyPr>
          <a:lstStyle/>
          <a:p>
            <a:r>
              <a:rPr lang="en-US" sz="1400" b="1" dirty="0"/>
              <a:t>Polyglutamate Hydration</a:t>
            </a:r>
          </a:p>
        </p:txBody>
      </p:sp>
      <p:sp>
        <p:nvSpPr>
          <p:cNvPr id="10" name="TextBox 9">
            <a:extLst>
              <a:ext uri="{FF2B5EF4-FFF2-40B4-BE49-F238E27FC236}">
                <a16:creationId xmlns:a16="http://schemas.microsoft.com/office/drawing/2014/main" id="{917F7995-CFEB-5C38-1D7D-95D593846E72}"/>
              </a:ext>
            </a:extLst>
          </p:cNvPr>
          <p:cNvSpPr txBox="1"/>
          <p:nvPr/>
        </p:nvSpPr>
        <p:spPr>
          <a:xfrm>
            <a:off x="2186662" y="2540764"/>
            <a:ext cx="2309150" cy="1446550"/>
          </a:xfrm>
          <a:prstGeom prst="rect">
            <a:avLst/>
          </a:prstGeom>
          <a:noFill/>
        </p:spPr>
        <p:txBody>
          <a:bodyPr wrap="square">
            <a:spAutoFit/>
          </a:bodyPr>
          <a:lstStyle/>
          <a:p>
            <a:r>
              <a:rPr lang="en-US" sz="1100" b="0" i="0" dirty="0">
                <a:solidFill>
                  <a:srgbClr val="222222"/>
                </a:solidFill>
                <a:effectLst/>
                <a:latin typeface="Arial" panose="020B0604020202020204" pitchFamily="34" charset="0"/>
              </a:rPr>
              <a:t>Polyglutamic acid works synergistically with other ingredients like hyaluronic acid and peptides, making it an ideal component in multi-functional skincare products. Its film-forming properties also protect the skin from environmental stressors</a:t>
            </a:r>
            <a:endParaRPr lang="en-US" sz="1100" dirty="0"/>
          </a:p>
        </p:txBody>
      </p:sp>
      <p:sp>
        <p:nvSpPr>
          <p:cNvPr id="11" name="TextBox 10">
            <a:extLst>
              <a:ext uri="{FF2B5EF4-FFF2-40B4-BE49-F238E27FC236}">
                <a16:creationId xmlns:a16="http://schemas.microsoft.com/office/drawing/2014/main" id="{C548C40C-0C90-5E14-E81B-9CDA15892109}"/>
              </a:ext>
            </a:extLst>
          </p:cNvPr>
          <p:cNvSpPr txBox="1"/>
          <p:nvPr/>
        </p:nvSpPr>
        <p:spPr>
          <a:xfrm>
            <a:off x="2184188" y="588763"/>
            <a:ext cx="2020105" cy="261610"/>
          </a:xfrm>
          <a:prstGeom prst="rect">
            <a:avLst/>
          </a:prstGeom>
          <a:noFill/>
        </p:spPr>
        <p:txBody>
          <a:bodyPr wrap="none" rtlCol="0">
            <a:spAutoFit/>
          </a:bodyPr>
          <a:lstStyle/>
          <a:p>
            <a:r>
              <a:rPr lang="en-US" sz="1100" b="1" dirty="0"/>
              <a:t>Polyglutamate Compatibility</a:t>
            </a:r>
          </a:p>
        </p:txBody>
      </p:sp>
      <p:sp>
        <p:nvSpPr>
          <p:cNvPr id="12" name="TextBox 11">
            <a:extLst>
              <a:ext uri="{FF2B5EF4-FFF2-40B4-BE49-F238E27FC236}">
                <a16:creationId xmlns:a16="http://schemas.microsoft.com/office/drawing/2014/main" id="{A53713B4-271D-BBF0-E260-C9AA8E60B7A0}"/>
              </a:ext>
            </a:extLst>
          </p:cNvPr>
          <p:cNvSpPr txBox="1"/>
          <p:nvPr/>
        </p:nvSpPr>
        <p:spPr>
          <a:xfrm>
            <a:off x="4204293" y="599301"/>
            <a:ext cx="1559722" cy="369332"/>
          </a:xfrm>
          <a:prstGeom prst="rect">
            <a:avLst/>
          </a:prstGeom>
          <a:noFill/>
        </p:spPr>
        <p:txBody>
          <a:bodyPr wrap="none" rtlCol="0">
            <a:spAutoFit/>
          </a:bodyPr>
          <a:lstStyle/>
          <a:p>
            <a:r>
              <a:rPr lang="en-US" dirty="0"/>
              <a:t>Novel Peptide</a:t>
            </a:r>
          </a:p>
        </p:txBody>
      </p:sp>
      <p:sp>
        <p:nvSpPr>
          <p:cNvPr id="14" name="TextBox 13">
            <a:extLst>
              <a:ext uri="{FF2B5EF4-FFF2-40B4-BE49-F238E27FC236}">
                <a16:creationId xmlns:a16="http://schemas.microsoft.com/office/drawing/2014/main" id="{FB9E1BC3-83C7-09E3-C584-5E3149284080}"/>
              </a:ext>
            </a:extLst>
          </p:cNvPr>
          <p:cNvSpPr txBox="1"/>
          <p:nvPr/>
        </p:nvSpPr>
        <p:spPr>
          <a:xfrm>
            <a:off x="0" y="2592617"/>
            <a:ext cx="2417369" cy="1631216"/>
          </a:xfrm>
          <a:prstGeom prst="rect">
            <a:avLst/>
          </a:prstGeom>
          <a:noFill/>
        </p:spPr>
        <p:txBody>
          <a:bodyPr wrap="square">
            <a:spAutoFit/>
          </a:bodyPr>
          <a:lstStyle/>
          <a:p>
            <a:r>
              <a:rPr lang="en-US" sz="1000" b="0" i="0" dirty="0">
                <a:solidFill>
                  <a:srgbClr val="222222"/>
                </a:solidFill>
                <a:effectLst/>
                <a:latin typeface="Arial" panose="020B0604020202020204" pitchFamily="34" charset="0"/>
              </a:rPr>
              <a:t>It is a potent humectant, able to retain up to 5,000 times its weight in water, significantly enhancing skin moisture retention. This makes it more effective than even hyaluronic acid for deep skin hydration, making the skin plump and soft. It also helps in maintaining hydration over time by inhibiting the enzyme hyaluronidase, which breaks down hyaluronic acid</a:t>
            </a:r>
            <a:endParaRPr lang="en-US" sz="1000" dirty="0"/>
          </a:p>
        </p:txBody>
      </p:sp>
      <p:sp>
        <p:nvSpPr>
          <p:cNvPr id="16" name="TextBox 15">
            <a:extLst>
              <a:ext uri="{FF2B5EF4-FFF2-40B4-BE49-F238E27FC236}">
                <a16:creationId xmlns:a16="http://schemas.microsoft.com/office/drawing/2014/main" id="{E44189E6-42D9-3A00-B344-9733B592B49A}"/>
              </a:ext>
            </a:extLst>
          </p:cNvPr>
          <p:cNvSpPr txBox="1"/>
          <p:nvPr/>
        </p:nvSpPr>
        <p:spPr>
          <a:xfrm>
            <a:off x="4373359" y="2407890"/>
            <a:ext cx="2484641" cy="2339102"/>
          </a:xfrm>
          <a:prstGeom prst="rect">
            <a:avLst/>
          </a:prstGeom>
          <a:noFill/>
        </p:spPr>
        <p:txBody>
          <a:bodyPr wrap="square">
            <a:spAutoFit/>
          </a:bodyPr>
          <a:lstStyle/>
          <a:p>
            <a:pPr algn="l"/>
            <a:r>
              <a:rPr lang="en-US" sz="1100" b="0" i="0" dirty="0">
                <a:solidFill>
                  <a:srgbClr val="222222"/>
                </a:solidFill>
                <a:effectLst/>
                <a:latin typeface="Arial" panose="020B0604020202020204" pitchFamily="34" charset="0"/>
              </a:rPr>
              <a:t>Research shows that PGA increases skin elasticity and reduces the appearance of fine lines and wrinkles. By forming a protective barrier on the skin, it prevents moisture loss and helps smooth the skin's surface. PGA has also been shown to stimulate collagen production, improving skin firmness and overall texture</a:t>
            </a:r>
          </a:p>
          <a:p>
            <a:br>
              <a:rPr lang="en-US" dirty="0"/>
            </a:br>
            <a:endParaRPr lang="en-US" dirty="0"/>
          </a:p>
        </p:txBody>
      </p:sp>
    </p:spTree>
    <p:extLst>
      <p:ext uri="{BB962C8B-B14F-4D97-AF65-F5344CB8AC3E}">
        <p14:creationId xmlns:p14="http://schemas.microsoft.com/office/powerpoint/2010/main" val="5387443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3416</TotalTime>
  <Words>728</Words>
  <Application>Microsoft Office PowerPoint</Application>
  <PresentationFormat>Custom</PresentationFormat>
  <Paragraphs>65</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Aptos</vt:lpstr>
      <vt:lpstr>Aptos Display</vt:lpstr>
      <vt:lpstr>Arial</vt:lpstr>
      <vt:lpstr>Calibri</vt:lpstr>
      <vt:lpstr>Noto Sans Symbols</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Patrick Hogan</dc:creator>
  <cp:lastModifiedBy>Patrick Hogan</cp:lastModifiedBy>
  <cp:revision>4</cp:revision>
  <dcterms:created xsi:type="dcterms:W3CDTF">2024-10-21T13:03:07Z</dcterms:created>
  <dcterms:modified xsi:type="dcterms:W3CDTF">2024-10-25T14:45:23Z</dcterms:modified>
</cp:coreProperties>
</file>