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8"/>
  </p:notesMasterIdLst>
  <p:sldIdLst>
    <p:sldId id="2147478113" r:id="rId5"/>
    <p:sldId id="2147478119" r:id="rId6"/>
    <p:sldId id="2147478121" r:id="rId7"/>
  </p:sldIdLst>
  <p:sldSz cx="12192000" cy="6858000"/>
  <p:notesSz cx="6858000" cy="9144000"/>
  <p:defaultTextStyle>
    <a:defPPr>
      <a:defRPr lang="en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1E73B2B-2D94-7C48-A3E6-FBFD96DD7780}">
          <p14:sldIdLst>
            <p14:sldId id="2147478113"/>
            <p14:sldId id="2147478119"/>
            <p14:sldId id="2147478121"/>
          </p14:sldIdLst>
        </p14:section>
        <p14:section name="Appendix" id="{BB54006F-12E9-1343-8397-103031FB0A6C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2A04624-1433-DEC9-2FD0-3F9939B1D527}" name="Camila Fuentes" initials="CF" userId="S::Camila@Serifos.co::2eaf8554-4ebb-4d01-8abb-99e4d7df9069" providerId="AD"/>
  <p188:author id="{F651678B-B6B3-7F54-C215-A1849B770FB1}" name="Marilia Bossard" initials="MB" userId="S::marilia@serifos.co::4a333899-ab23-4f24-8869-6c86474a7335" providerId="AD"/>
  <p188:author id="{2A9A75A8-27FC-0E71-4643-B4732943DC1F}" name="Marilia Bossard" initials="MB" userId="S::Marilia@Serifos.co::4a333899-ab23-4f24-8869-6c86474a7335" providerId="AD"/>
  <p188:author id="{3ED160C8-5CFC-BF2E-1B92-20E3597C2E29}" name="Dominic Collins" initials="DC" userId="S::dom@serifos.co::25e8a5d9-855a-496c-9f47-92c173d9814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64"/>
    <p:restoredTop sz="96731"/>
  </p:normalViewPr>
  <p:slideViewPr>
    <p:cSldViewPr snapToGrid="0">
      <p:cViewPr varScale="1">
        <p:scale>
          <a:sx n="118" d="100"/>
          <a:sy n="118" d="100"/>
        </p:scale>
        <p:origin x="2584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A998D5-BB24-7C47-BE20-DD098B2AAA01}" type="datetimeFigureOut">
              <a:rPr lang="en-US" smtClean="0"/>
              <a:t>11/25/24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365E4-217D-3644-9298-F3018A563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128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Project name: Graphite logo</a:t>
            </a:r>
          </a:p>
          <a:p>
            <a:r>
              <a:rPr lang="en-AU" dirty="0"/>
              <a:t>Text description: we need a logo design for a new company named “Graphite” that is based in Chile. our company offers consulting services in business operations and transformation with a </a:t>
            </a:r>
            <a:r>
              <a:rPr lang="en-AU" sz="12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set of technical expertise, consulting and technology capabilities. We want a neutral logo design that integrates the concept </a:t>
            </a:r>
            <a:r>
              <a:rPr lang="es-ES" sz="1200" b="0" i="0" u="none" strike="noStrike" cap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es-ES" sz="12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kumimoji="0" lang="en-US" altLang="en-US" sz="12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enorite"/>
                <a:ea typeface="+mn-ea"/>
                <a:cs typeface="+mn-cs"/>
              </a:rPr>
              <a:t>the “Golden ratio”, also known as the golden number, Phi, 1.618. </a:t>
            </a:r>
            <a:r>
              <a:rPr lang="en-US" sz="1200" b="0" dirty="0">
                <a:solidFill>
                  <a:schemeClr val="tx1"/>
                </a:solidFill>
              </a:rPr>
              <a:t>Using </a:t>
            </a:r>
            <a:r>
              <a:rPr lang="en-US" sz="1200" b="0" dirty="0" err="1">
                <a:solidFill>
                  <a:schemeClr val="tx1"/>
                </a:solidFill>
              </a:rPr>
              <a:t>colours</a:t>
            </a:r>
            <a:r>
              <a:rPr lang="en-US" sz="1200" b="0" dirty="0">
                <a:solidFill>
                  <a:schemeClr val="tx1"/>
                </a:solidFill>
              </a:rPr>
              <a:t> that represent graphite but also nature, being simple but elegant and professional.</a:t>
            </a:r>
          </a:p>
          <a:p>
            <a:r>
              <a:rPr kumimoji="0" lang="en-US" altLang="en-US" sz="12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enorite"/>
                <a:ea typeface="+mn-ea"/>
                <a:cs typeface="+mn-cs"/>
              </a:rPr>
              <a:t>Logo text: Graphite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B9A9E5-4F7F-4A7D-9DE1-8992323292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6670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finger touching a screen&#10;&#10;Description automatically generated">
            <a:extLst>
              <a:ext uri="{FF2B5EF4-FFF2-40B4-BE49-F238E27FC236}">
                <a16:creationId xmlns:a16="http://schemas.microsoft.com/office/drawing/2014/main" id="{44F24BE8-8444-09D7-46FE-1ED2B393BF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CE7547A-23DC-E0F9-E2F8-5E8E7BE4259E}"/>
              </a:ext>
            </a:extLst>
          </p:cNvPr>
          <p:cNvSpPr txBox="1">
            <a:spLocks/>
          </p:cNvSpPr>
          <p:nvPr userDrawn="1"/>
        </p:nvSpPr>
        <p:spPr>
          <a:xfrm>
            <a:off x="930259" y="245202"/>
            <a:ext cx="2570278" cy="5611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bg1"/>
                </a:solidFill>
              </a:rPr>
              <a:t>Serifos Group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8E6DC9F-C2F0-412C-5274-F42FDFBABD33}"/>
              </a:ext>
            </a:extLst>
          </p:cNvPr>
          <p:cNvSpPr/>
          <p:nvPr userDrawn="1"/>
        </p:nvSpPr>
        <p:spPr>
          <a:xfrm>
            <a:off x="-14288" y="4286250"/>
            <a:ext cx="12230102" cy="2571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err="1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919CFF9-CF4E-F1A4-9DC0-C38F5C28BBC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29652" y="4500563"/>
            <a:ext cx="4941771" cy="1593965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algn="l">
              <a:defRPr sz="2800" cap="none" spc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CE5E40AF-B623-73FC-598E-58D63AE490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9652" y="6163630"/>
            <a:ext cx="4941770" cy="396660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504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sitting in a chair looking at a wall with drawings&#10;&#10;Description automatically generated">
            <a:extLst>
              <a:ext uri="{FF2B5EF4-FFF2-40B4-BE49-F238E27FC236}">
                <a16:creationId xmlns:a16="http://schemas.microsoft.com/office/drawing/2014/main" id="{0F41B9FA-B4EC-4CB6-6B5B-77686480F0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1150" r="18132"/>
          <a:stretch/>
        </p:blipFill>
        <p:spPr>
          <a:xfrm>
            <a:off x="0" y="0"/>
            <a:ext cx="62484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3F88B57-C91D-BC94-61E7-92EEDC591B3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72316" y="1671898"/>
            <a:ext cx="3927747" cy="147252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b="1" kern="1200" cap="none" spc="0" baseline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>
                <a:solidFill>
                  <a:schemeClr val="bg1"/>
                </a:solidFill>
              </a:rPr>
              <a:t>Serifos Group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72316" y="3447504"/>
            <a:ext cx="3927747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400" b="0" kern="1200" cap="none" spc="0" baseline="0" dirty="0">
                <a:ln>
                  <a:noFill/>
                </a:ln>
                <a:solidFill>
                  <a:schemeClr val="bg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F4A845-CEFC-F972-DBDE-6AA35EFCAF88}"/>
              </a:ext>
            </a:extLst>
          </p:cNvPr>
          <p:cNvCxnSpPr/>
          <p:nvPr userDrawn="1"/>
        </p:nvCxnSpPr>
        <p:spPr>
          <a:xfrm>
            <a:off x="523919" y="6229518"/>
            <a:ext cx="0" cy="396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82867924-8EDF-92DD-FB25-F08454437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0" y="6356350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FBD8A000-2EE7-D337-D787-3FF259B71E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72315" y="3933149"/>
            <a:ext cx="3927747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400" b="0" kern="1200" cap="none" spc="0" baseline="0" dirty="0">
                <a:ln>
                  <a:noFill/>
                </a:ln>
                <a:solidFill>
                  <a:schemeClr val="bg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340714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34953"/>
            <a:ext cx="10515600" cy="720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kern="1200" cap="none" spc="0" baseline="0" dirty="0">
                <a:solidFill>
                  <a:schemeClr val="tx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/>
              <a:t>Serifos Group</a:t>
            </a:r>
          </a:p>
        </p:txBody>
      </p:sp>
      <p:sp>
        <p:nvSpPr>
          <p:cNvPr id="20" name="Slide Number Placeholder 8">
            <a:extLst>
              <a:ext uri="{FF2B5EF4-FFF2-40B4-BE49-F238E27FC236}">
                <a16:creationId xmlns:a16="http://schemas.microsoft.com/office/drawing/2014/main" id="{CEC82728-BA22-9DBD-0EA3-76FE29F6D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10912" y="6288842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 b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1254953"/>
            <a:ext cx="10515600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600" kern="1200" cap="none" spc="0" baseline="0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F4A845-CEFC-F972-DBDE-6AA35EFCAF88}"/>
              </a:ext>
            </a:extLst>
          </p:cNvPr>
          <p:cNvCxnSpPr/>
          <p:nvPr userDrawn="1"/>
        </p:nvCxnSpPr>
        <p:spPr>
          <a:xfrm>
            <a:off x="523919" y="6229518"/>
            <a:ext cx="0" cy="3960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BE750DF-CA94-7A96-E511-B0598F834129}"/>
              </a:ext>
            </a:extLst>
          </p:cNvPr>
          <p:cNvCxnSpPr>
            <a:cxnSpLocks/>
          </p:cNvCxnSpPr>
          <p:nvPr userDrawn="1"/>
        </p:nvCxnSpPr>
        <p:spPr>
          <a:xfrm>
            <a:off x="506555" y="503423"/>
            <a:ext cx="0" cy="8280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3458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34953"/>
            <a:ext cx="10515600" cy="720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352425" y="6297182"/>
            <a:ext cx="2469919" cy="4834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/>
              <a:t>Serifos Group</a:t>
            </a:r>
          </a:p>
        </p:txBody>
      </p:sp>
      <p:sp>
        <p:nvSpPr>
          <p:cNvPr id="20" name="Slide Number Placeholder 8">
            <a:extLst>
              <a:ext uri="{FF2B5EF4-FFF2-40B4-BE49-F238E27FC236}">
                <a16:creationId xmlns:a16="http://schemas.microsoft.com/office/drawing/2014/main" id="{CEC82728-BA22-9DBD-0EA3-76FE29F6D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0" y="6356350"/>
            <a:ext cx="485775" cy="365125"/>
          </a:xfr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2000AA-0DB2-16B2-B3CE-128EB368D6B2}"/>
              </a:ext>
            </a:extLst>
          </p:cNvPr>
          <p:cNvSpPr txBox="1"/>
          <p:nvPr userDrawn="1"/>
        </p:nvSpPr>
        <p:spPr>
          <a:xfrm>
            <a:off x="9429749" y="6471406"/>
            <a:ext cx="1924051" cy="50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>
                <a:solidFill>
                  <a:schemeClr val="bg1">
                    <a:lumMod val="75000"/>
                  </a:schemeClr>
                </a:solidFill>
              </a:rPr>
              <a:t>Copyright Serifos Group 2024 </a:t>
            </a:r>
          </a:p>
          <a:p>
            <a:endParaRPr lang="en-US" sz="1600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374339"/>
            <a:ext cx="10515600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400" kern="1200" cap="none" spc="0" baseline="0" dirty="0">
                <a:solidFill>
                  <a:schemeClr val="bg1">
                    <a:lumMod val="6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21244827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B4B0A98-9130-0048-389C-6D1CE9A2C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30"/>
            <a:ext cx="10515600" cy="673154"/>
          </a:xfrm>
        </p:spPr>
        <p:txBody>
          <a:bodyPr>
            <a:normAutofit/>
          </a:bodyPr>
          <a:lstStyle>
            <a:lvl1pPr marL="0" algn="l" defTabSz="914578" rtl="0" eaLnBrk="1" latinLnBrk="0" hangingPunct="1">
              <a:defRPr lang="en-AU" sz="3963" b="1" kern="1200" dirty="0">
                <a:solidFill>
                  <a:schemeClr val="tx2"/>
                </a:solidFill>
                <a:latin typeface="Lato Regular"/>
                <a:ea typeface="+mn-ea"/>
                <a:cs typeface="Lato Regular"/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BAECAF2-74FC-989B-B661-86235364C4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40006" y="910634"/>
            <a:ext cx="10529455" cy="457200"/>
          </a:xfrm>
        </p:spPr>
        <p:txBody>
          <a:bodyPr/>
          <a:lstStyle>
            <a:lvl1pPr marL="0" indent="0" algn="l" defTabSz="544032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lang="en-GB" sz="1396" kern="1200" dirty="0" smtClean="0">
                <a:solidFill>
                  <a:schemeClr val="tx2"/>
                </a:solidFill>
                <a:latin typeface="Lato Light"/>
                <a:ea typeface="+mn-ea"/>
                <a:cs typeface="Lato Ligh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5A1828-C357-6A13-BA60-C406606C419D}"/>
              </a:ext>
            </a:extLst>
          </p:cNvPr>
          <p:cNvSpPr/>
          <p:nvPr userDrawn="1"/>
        </p:nvSpPr>
        <p:spPr>
          <a:xfrm>
            <a:off x="838201" y="1369126"/>
            <a:ext cx="699231" cy="41158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124" tIns="20564" rIns="41124" bIns="20564" rtlCol="0" anchor="ctr"/>
          <a:lstStyle/>
          <a:p>
            <a:pPr algn="ctr"/>
            <a:endParaRPr lang="en-US" sz="1264">
              <a:solidFill>
                <a:schemeClr val="accent2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38296302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Autofit/>
          </a:bodyPr>
          <a:lstStyle>
            <a:lvl1pPr marL="0" indent="0" algn="l">
              <a:lnSpc>
                <a:spcPct val="86000"/>
              </a:lnSpc>
              <a:spcBef>
                <a:spcPts val="0"/>
              </a:spcBef>
              <a:buNone/>
              <a:defRPr sz="1600" baseline="0"/>
            </a:lvl1pPr>
          </a:lstStyle>
          <a:p>
            <a:pPr lvl="0"/>
            <a:r>
              <a:rPr lang="en-US"/>
              <a:t>Click here to edit subtitle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63C46E-5E17-579F-E011-79A0E1E8B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81CB-62D2-4405-A8AF-9B1EC1B877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0532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34953"/>
            <a:ext cx="10515600" cy="720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kern="1200" cap="none" spc="0" baseline="0" dirty="0">
                <a:solidFill>
                  <a:schemeClr val="tx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/>
              <a:t>Serifos Group</a:t>
            </a:r>
          </a:p>
        </p:txBody>
      </p:sp>
      <p:sp>
        <p:nvSpPr>
          <p:cNvPr id="20" name="Slide Number Placeholder 8">
            <a:extLst>
              <a:ext uri="{FF2B5EF4-FFF2-40B4-BE49-F238E27FC236}">
                <a16:creationId xmlns:a16="http://schemas.microsoft.com/office/drawing/2014/main" id="{CEC82728-BA22-9DBD-0EA3-76FE29F6D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10912" y="6288842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 b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1254953"/>
            <a:ext cx="10515600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600" kern="1200" cap="none" spc="0" baseline="0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F4A845-CEFC-F972-DBDE-6AA35EFCAF88}"/>
              </a:ext>
            </a:extLst>
          </p:cNvPr>
          <p:cNvCxnSpPr/>
          <p:nvPr userDrawn="1"/>
        </p:nvCxnSpPr>
        <p:spPr>
          <a:xfrm>
            <a:off x="523919" y="6229518"/>
            <a:ext cx="0" cy="3960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BE750DF-CA94-7A96-E511-B0598F834129}"/>
              </a:ext>
            </a:extLst>
          </p:cNvPr>
          <p:cNvCxnSpPr>
            <a:cxnSpLocks/>
          </p:cNvCxnSpPr>
          <p:nvPr userDrawn="1"/>
        </p:nvCxnSpPr>
        <p:spPr>
          <a:xfrm>
            <a:off x="506555" y="503423"/>
            <a:ext cx="0" cy="8280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B9902B-F97D-A509-9403-761CD40F14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818"/>
            <a:ext cx="2627313" cy="219075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accent3"/>
                </a:solidFill>
              </a:defRPr>
            </a:lvl1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6365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BDA53A0-853F-67AD-8368-2EED88F5CF87}"/>
              </a:ext>
            </a:extLst>
          </p:cNvPr>
          <p:cNvSpPr/>
          <p:nvPr userDrawn="1"/>
        </p:nvSpPr>
        <p:spPr>
          <a:xfrm>
            <a:off x="12054181" y="0"/>
            <a:ext cx="134643" cy="6840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7000">
                <a:schemeClr val="tx2"/>
              </a:gs>
              <a:gs pos="83000">
                <a:schemeClr val="accent5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34953"/>
            <a:ext cx="10515600" cy="720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kern="1200" cap="none" spc="0" baseline="0" dirty="0">
                <a:solidFill>
                  <a:schemeClr val="tx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/>
              <a:t>Serifos Group</a:t>
            </a:r>
          </a:p>
        </p:txBody>
      </p:sp>
      <p:sp>
        <p:nvSpPr>
          <p:cNvPr id="20" name="Slide Number Placeholder 8">
            <a:extLst>
              <a:ext uri="{FF2B5EF4-FFF2-40B4-BE49-F238E27FC236}">
                <a16:creationId xmlns:a16="http://schemas.microsoft.com/office/drawing/2014/main" id="{CEC82728-BA22-9DBD-0EA3-76FE29F6D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10912" y="6288842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 b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1254953"/>
            <a:ext cx="10515600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600" kern="1200" cap="none" spc="0" baseline="0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F4A845-CEFC-F972-DBDE-6AA35EFCAF88}"/>
              </a:ext>
            </a:extLst>
          </p:cNvPr>
          <p:cNvCxnSpPr/>
          <p:nvPr userDrawn="1"/>
        </p:nvCxnSpPr>
        <p:spPr>
          <a:xfrm>
            <a:off x="523919" y="6229518"/>
            <a:ext cx="0" cy="3960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BE750DF-CA94-7A96-E511-B0598F834129}"/>
              </a:ext>
            </a:extLst>
          </p:cNvPr>
          <p:cNvCxnSpPr>
            <a:cxnSpLocks/>
          </p:cNvCxnSpPr>
          <p:nvPr userDrawn="1"/>
        </p:nvCxnSpPr>
        <p:spPr>
          <a:xfrm>
            <a:off x="506555" y="503423"/>
            <a:ext cx="0" cy="8280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B9902B-F97D-A509-9403-761CD40F14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818"/>
            <a:ext cx="2627313" cy="219075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accent3"/>
                </a:solidFill>
              </a:defRPr>
            </a:lvl1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9232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34953"/>
            <a:ext cx="10515600" cy="720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kern="1200" cap="none" spc="0" baseline="0" dirty="0">
                <a:solidFill>
                  <a:schemeClr val="tx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/>
              <a:t>Serifos Group</a:t>
            </a:r>
          </a:p>
        </p:txBody>
      </p:sp>
      <p:sp>
        <p:nvSpPr>
          <p:cNvPr id="20" name="Slide Number Placeholder 8">
            <a:extLst>
              <a:ext uri="{FF2B5EF4-FFF2-40B4-BE49-F238E27FC236}">
                <a16:creationId xmlns:a16="http://schemas.microsoft.com/office/drawing/2014/main" id="{CEC82728-BA22-9DBD-0EA3-76FE29F6D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10912" y="6288842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 b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1254953"/>
            <a:ext cx="10515600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600" kern="1200" cap="none" spc="0" baseline="0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BE750DF-CA94-7A96-E511-B0598F834129}"/>
              </a:ext>
            </a:extLst>
          </p:cNvPr>
          <p:cNvCxnSpPr>
            <a:cxnSpLocks/>
          </p:cNvCxnSpPr>
          <p:nvPr userDrawn="1"/>
        </p:nvCxnSpPr>
        <p:spPr>
          <a:xfrm>
            <a:off x="506555" y="503423"/>
            <a:ext cx="0" cy="8280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B9902B-F97D-A509-9403-761CD40F14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818"/>
            <a:ext cx="2627313" cy="219075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accent3"/>
                </a:solidFill>
              </a:defRPr>
            </a:lvl1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7927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ompass on a map&#10;&#10;Description automatically generated">
            <a:extLst>
              <a:ext uri="{FF2B5EF4-FFF2-40B4-BE49-F238E27FC236}">
                <a16:creationId xmlns:a16="http://schemas.microsoft.com/office/drawing/2014/main" id="{B16CF7D3-6344-6230-C3E4-8A5087F887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920"/>
          <a:stretch/>
        </p:blipFill>
        <p:spPr>
          <a:xfrm>
            <a:off x="3339418" y="0"/>
            <a:ext cx="8858587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3F88B57-C91D-BC94-61E7-92EEDC591B3F}"/>
              </a:ext>
            </a:extLst>
          </p:cNvPr>
          <p:cNvSpPr/>
          <p:nvPr userDrawn="1"/>
        </p:nvSpPr>
        <p:spPr>
          <a:xfrm>
            <a:off x="0" y="0"/>
            <a:ext cx="4939862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5137" y="1671898"/>
            <a:ext cx="2829910" cy="147252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b="1" kern="1200" cap="none" spc="0" baseline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>
                <a:solidFill>
                  <a:schemeClr val="bg1"/>
                </a:solidFill>
              </a:rPr>
              <a:t>Serifos Group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5137" y="3447504"/>
            <a:ext cx="2829910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400" b="0" kern="1200" cap="none" spc="0" baseline="0" dirty="0">
                <a:ln>
                  <a:noFill/>
                </a:ln>
                <a:solidFill>
                  <a:schemeClr val="bg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F4A845-CEFC-F972-DBDE-6AA35EFCAF88}"/>
              </a:ext>
            </a:extLst>
          </p:cNvPr>
          <p:cNvCxnSpPr/>
          <p:nvPr userDrawn="1"/>
        </p:nvCxnSpPr>
        <p:spPr>
          <a:xfrm>
            <a:off x="523919" y="6229518"/>
            <a:ext cx="0" cy="396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856C07-BC60-8645-5F99-D5D643E0A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0" y="6356350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476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ompass on a map&#10;&#10;Description automatically generated">
            <a:extLst>
              <a:ext uri="{FF2B5EF4-FFF2-40B4-BE49-F238E27FC236}">
                <a16:creationId xmlns:a16="http://schemas.microsoft.com/office/drawing/2014/main" id="{2D7964C6-005A-5A70-E0DC-E9528FBD24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405" r="9819"/>
          <a:stretch/>
        </p:blipFill>
        <p:spPr>
          <a:xfrm>
            <a:off x="0" y="0"/>
            <a:ext cx="7283669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3F88B57-C91D-BC94-61E7-92EEDC591B3F}"/>
              </a:ext>
            </a:extLst>
          </p:cNvPr>
          <p:cNvSpPr/>
          <p:nvPr userDrawn="1"/>
        </p:nvSpPr>
        <p:spPr>
          <a:xfrm>
            <a:off x="5543558" y="0"/>
            <a:ext cx="6646636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err="1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>
                <a:solidFill>
                  <a:schemeClr val="bg1"/>
                </a:solidFill>
              </a:rPr>
              <a:t>Serifos Group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F4A845-CEFC-F972-DBDE-6AA35EFCAF88}"/>
              </a:ext>
            </a:extLst>
          </p:cNvPr>
          <p:cNvCxnSpPr/>
          <p:nvPr userDrawn="1"/>
        </p:nvCxnSpPr>
        <p:spPr>
          <a:xfrm>
            <a:off x="523919" y="6229518"/>
            <a:ext cx="0" cy="396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856C07-BC60-8645-5F99-D5D643E0A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0" y="6356350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6CDD5F52-B8B7-4BDB-FEE0-0197E5006C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06371" y="1587785"/>
            <a:ext cx="5433204" cy="365125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spc="15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5" name="Text Placeholder 18">
            <a:extLst>
              <a:ext uri="{FF2B5EF4-FFF2-40B4-BE49-F238E27FC236}">
                <a16:creationId xmlns:a16="http://schemas.microsoft.com/office/drawing/2014/main" id="{B1CA9278-5B60-061D-6368-C10463639C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05945" y="1917210"/>
            <a:ext cx="5431971" cy="5579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875F1E7B-7033-D831-0B20-84F3754E0E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06371" y="2687581"/>
            <a:ext cx="5433204" cy="365125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spc="15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A68D1E15-CB50-B7AF-3F4E-8E9B17122C0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05945" y="3017006"/>
            <a:ext cx="5431971" cy="5579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9B8E4883-8D35-4A87-B5C0-184F4D2720A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06371" y="3787377"/>
            <a:ext cx="5433204" cy="365125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spc="15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2" name="Text Placeholder 18">
            <a:extLst>
              <a:ext uri="{FF2B5EF4-FFF2-40B4-BE49-F238E27FC236}">
                <a16:creationId xmlns:a16="http://schemas.microsoft.com/office/drawing/2014/main" id="{D0D30665-08A0-8615-7227-AAFD2903795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05945" y="4116802"/>
            <a:ext cx="5431971" cy="5579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58584E8-FD13-6D05-D253-CACB669AC22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04223" y="4887174"/>
            <a:ext cx="5433204" cy="365125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spc="15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ext Placeholder 18">
            <a:extLst>
              <a:ext uri="{FF2B5EF4-FFF2-40B4-BE49-F238E27FC236}">
                <a16:creationId xmlns:a16="http://schemas.microsoft.com/office/drawing/2014/main" id="{80E53CED-0553-B88E-E83C-81DE6AF47C6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03797" y="5216599"/>
            <a:ext cx="5431971" cy="5579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1F09650E-63A3-380A-CCE8-AD30426B45F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920596" y="630595"/>
            <a:ext cx="5433204" cy="365125"/>
          </a:xfrm>
        </p:spPr>
        <p:txBody>
          <a:bodyPr>
            <a:noAutofit/>
          </a:bodyPr>
          <a:lstStyle>
            <a:lvl1pPr marL="0" indent="0">
              <a:buNone/>
              <a:defRPr lang="en-US" sz="2400" kern="1200" spc="15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730783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-up of a person playing chess&#10;&#10;Description automatically generated">
            <a:extLst>
              <a:ext uri="{FF2B5EF4-FFF2-40B4-BE49-F238E27FC236}">
                <a16:creationId xmlns:a16="http://schemas.microsoft.com/office/drawing/2014/main" id="{D36B39A6-CC13-9A9C-72A8-BD34CD7CD5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8981"/>
          <a:stretch/>
        </p:blipFill>
        <p:spPr>
          <a:xfrm>
            <a:off x="3881450" y="0"/>
            <a:ext cx="8334365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3F88B57-C91D-BC94-61E7-92EEDC591B3F}"/>
              </a:ext>
            </a:extLst>
          </p:cNvPr>
          <p:cNvSpPr/>
          <p:nvPr userDrawn="1"/>
        </p:nvSpPr>
        <p:spPr>
          <a:xfrm>
            <a:off x="0" y="0"/>
            <a:ext cx="4939862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5137" y="1671898"/>
            <a:ext cx="2829910" cy="147252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b="1" kern="1200" cap="none" spc="0" baseline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>
                <a:solidFill>
                  <a:schemeClr val="bg1"/>
                </a:solidFill>
              </a:rPr>
              <a:t>Serifos Group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5137" y="3447504"/>
            <a:ext cx="2829910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400" b="0" kern="1200" cap="none" spc="0" baseline="0" dirty="0">
                <a:ln>
                  <a:noFill/>
                </a:ln>
                <a:solidFill>
                  <a:schemeClr val="bg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F4A845-CEFC-F972-DBDE-6AA35EFCAF88}"/>
              </a:ext>
            </a:extLst>
          </p:cNvPr>
          <p:cNvCxnSpPr/>
          <p:nvPr userDrawn="1"/>
        </p:nvCxnSpPr>
        <p:spPr>
          <a:xfrm>
            <a:off x="523919" y="6229518"/>
            <a:ext cx="0" cy="396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856C07-BC60-8645-5F99-D5D643E0A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0" y="6356350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044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ith her hands on her hips&#10;&#10;Description automatically generated">
            <a:extLst>
              <a:ext uri="{FF2B5EF4-FFF2-40B4-BE49-F238E27FC236}">
                <a16:creationId xmlns:a16="http://schemas.microsoft.com/office/drawing/2014/main" id="{219B6731-D0E4-0A6B-F5C0-59BA99549E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2746" r="14119" b="5068"/>
          <a:stretch/>
        </p:blipFill>
        <p:spPr>
          <a:xfrm>
            <a:off x="1721419" y="-6886"/>
            <a:ext cx="10470580" cy="686488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3F88B57-C91D-BC94-61E7-92EEDC591B3F}"/>
              </a:ext>
            </a:extLst>
          </p:cNvPr>
          <p:cNvSpPr/>
          <p:nvPr userDrawn="1"/>
        </p:nvSpPr>
        <p:spPr>
          <a:xfrm>
            <a:off x="0" y="0"/>
            <a:ext cx="4939862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5137" y="1671898"/>
            <a:ext cx="2829910" cy="147252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b="1" kern="1200" cap="none" spc="0" baseline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>
                <a:solidFill>
                  <a:schemeClr val="bg1"/>
                </a:solidFill>
              </a:rPr>
              <a:t>Serifos Group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5137" y="3447504"/>
            <a:ext cx="2829910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400" b="0" kern="1200" cap="none" spc="0" baseline="0" dirty="0">
                <a:ln>
                  <a:noFill/>
                </a:ln>
                <a:solidFill>
                  <a:schemeClr val="bg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F4A845-CEFC-F972-DBDE-6AA35EFCAF88}"/>
              </a:ext>
            </a:extLst>
          </p:cNvPr>
          <p:cNvCxnSpPr/>
          <p:nvPr userDrawn="1"/>
        </p:nvCxnSpPr>
        <p:spPr>
          <a:xfrm>
            <a:off x="523919" y="6229518"/>
            <a:ext cx="0" cy="396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856C07-BC60-8645-5F99-D5D643E0A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0" y="6356350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678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sitting in a chair looking at a wall with drawings&#10;&#10;Description automatically generated">
            <a:extLst>
              <a:ext uri="{FF2B5EF4-FFF2-40B4-BE49-F238E27FC236}">
                <a16:creationId xmlns:a16="http://schemas.microsoft.com/office/drawing/2014/main" id="{43FC5268-DBD0-6C1B-50B2-B84D3C02A1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692" r="12679"/>
          <a:stretch/>
        </p:blipFill>
        <p:spPr>
          <a:xfrm>
            <a:off x="4629152" y="0"/>
            <a:ext cx="7577136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3F88B57-C91D-BC94-61E7-92EEDC591B3F}"/>
              </a:ext>
            </a:extLst>
          </p:cNvPr>
          <p:cNvSpPr/>
          <p:nvPr userDrawn="1"/>
        </p:nvSpPr>
        <p:spPr>
          <a:xfrm>
            <a:off x="0" y="0"/>
            <a:ext cx="4939862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5137" y="1671898"/>
            <a:ext cx="2829910" cy="147252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b="1" kern="1200" cap="none" spc="0" baseline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>
                <a:solidFill>
                  <a:schemeClr val="bg1"/>
                </a:solidFill>
              </a:rPr>
              <a:t>Serifos Group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5137" y="3447504"/>
            <a:ext cx="2829910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400" b="0" kern="1200" cap="none" spc="0" baseline="0" dirty="0">
                <a:ln>
                  <a:noFill/>
                </a:ln>
                <a:solidFill>
                  <a:schemeClr val="bg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F4A845-CEFC-F972-DBDE-6AA35EFCAF88}"/>
              </a:ext>
            </a:extLst>
          </p:cNvPr>
          <p:cNvCxnSpPr/>
          <p:nvPr userDrawn="1"/>
        </p:nvCxnSpPr>
        <p:spPr>
          <a:xfrm>
            <a:off x="523919" y="6229518"/>
            <a:ext cx="0" cy="396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82867924-8EDF-92DD-FB25-F08454437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0" y="6356350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8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33D101-3AF0-4F06-90ED-B83615C36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56849"/>
            <a:ext cx="10515600" cy="4807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AE9FDE-AF95-49F8-A927-35A23C9E65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7D94D-AE57-B24F-862B-EEE004D31F7D}" type="datetimeyyyy">
              <a:rPr lang="en-AU" smtClean="0"/>
              <a:t>2024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66A0C-1415-46A3-A1FF-BE18C70873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9F0568EA-557F-D640-B080-809CB9C8D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490" y="518865"/>
            <a:ext cx="105156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778287-753E-75D4-7AB1-E379914A48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Serifos Group</a:t>
            </a:r>
          </a:p>
        </p:txBody>
      </p:sp>
    </p:spTree>
    <p:extLst>
      <p:ext uri="{BB962C8B-B14F-4D97-AF65-F5344CB8AC3E}">
        <p14:creationId xmlns:p14="http://schemas.microsoft.com/office/powerpoint/2010/main" val="772146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5.png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01EFD-5CE7-F6F7-8945-93B3159E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Brand creation process | Brief for logo</a:t>
            </a:r>
            <a:endParaRPr lang="en-AU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402F1C-67B7-EA59-4C90-2C7C1CF8F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CEABB6-07DC-46E8-9B57-56EC44A396E5}" type="slidenum">
              <a:rPr kumimoji="0" lang="en-US" sz="1000" b="0" i="0" u="none" strike="noStrike" kern="1200" cap="none" spc="0" normalizeH="0" baseline="0" noProof="0" smtClean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Tenorite"/>
                <a:ea typeface="Roboto" panose="02000000000000000000" pitchFamily="2" charset="0"/>
                <a:cs typeface="Roboto" panose="02000000000000000000" pitchFamily="2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solidFill>
                  <a:prstClr val="black"/>
                </a:solidFill>
              </a:ln>
              <a:solidFill>
                <a:prstClr val="white"/>
              </a:solidFill>
              <a:effectLst/>
              <a:uLnTx/>
              <a:uFillTx/>
              <a:latin typeface="Tenorite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323697-0A91-D9CD-3554-7F2914DED7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AU" dirty="0"/>
              <a:t>Brand creation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B5AA4BE-2029-84CE-3281-BA600EA4D3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193660"/>
              </p:ext>
            </p:extLst>
          </p:nvPr>
        </p:nvGraphicFramePr>
        <p:xfrm>
          <a:off x="523730" y="1341634"/>
          <a:ext cx="11144540" cy="4691794"/>
        </p:xfrm>
        <a:graphic>
          <a:graphicData uri="http://schemas.openxmlformats.org/drawingml/2006/table">
            <a:tbl>
              <a:tblPr firstRow="1" bandRow="1"/>
              <a:tblGrid>
                <a:gridCol w="2793472">
                  <a:extLst>
                    <a:ext uri="{9D8B030D-6E8A-4147-A177-3AD203B41FA5}">
                      <a16:colId xmlns:a16="http://schemas.microsoft.com/office/drawing/2014/main" val="3169082468"/>
                    </a:ext>
                  </a:extLst>
                </a:gridCol>
                <a:gridCol w="2793472">
                  <a:extLst>
                    <a:ext uri="{9D8B030D-6E8A-4147-A177-3AD203B41FA5}">
                      <a16:colId xmlns:a16="http://schemas.microsoft.com/office/drawing/2014/main" val="1988955802"/>
                    </a:ext>
                  </a:extLst>
                </a:gridCol>
                <a:gridCol w="2793472">
                  <a:extLst>
                    <a:ext uri="{9D8B030D-6E8A-4147-A177-3AD203B41FA5}">
                      <a16:colId xmlns:a16="http://schemas.microsoft.com/office/drawing/2014/main" val="3835242517"/>
                    </a:ext>
                  </a:extLst>
                </a:gridCol>
                <a:gridCol w="2764124">
                  <a:extLst>
                    <a:ext uri="{9D8B030D-6E8A-4147-A177-3AD203B41FA5}">
                      <a16:colId xmlns:a16="http://schemas.microsoft.com/office/drawing/2014/main" val="26816396"/>
                    </a:ext>
                  </a:extLst>
                </a:gridCol>
              </a:tblGrid>
              <a:tr h="4398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9pPr>
                    </a:lstStyle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Company context and Logo philosophy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9pPr>
                    </a:lstStyle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What do we want the logo reflect? (values, culture, etc)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9pPr>
                    </a:lstStyle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Characteristics (</a:t>
                      </a:r>
                      <a:r>
                        <a:rPr lang="en-AU" sz="1050" dirty="0" err="1">
                          <a:solidFill>
                            <a:schemeClr val="tx1"/>
                          </a:solidFill>
                        </a:rPr>
                        <a:t>lool&amp;feel</a:t>
                      </a: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) 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Main colours and typography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9pPr>
                    </a:lstStyle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AU" sz="1100" dirty="0">
                          <a:solidFill>
                            <a:schemeClr val="tx1"/>
                          </a:solidFill>
                        </a:rPr>
                        <a:t>Other visual elements for reference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935956"/>
                  </a:ext>
                </a:extLst>
              </a:tr>
              <a:tr h="42412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norite"/>
                          <a:ea typeface="+mn-ea"/>
                          <a:cs typeface="+mn-cs"/>
                        </a:rPr>
                        <a:t>Company context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en-US" sz="105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norite"/>
                          <a:ea typeface="+mn-ea"/>
                          <a:cs typeface="+mn-cs"/>
                        </a:rPr>
                        <a:t>Our company name is </a:t>
                      </a:r>
                      <a:r>
                        <a:rPr kumimoji="0" lang="en-US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norite"/>
                          <a:ea typeface="+mn-ea"/>
                          <a:cs typeface="+mn-cs"/>
                        </a:rPr>
                        <a:t>Graphite.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Tenorite"/>
                          <a:ea typeface="+mn-ea"/>
                          <a:cs typeface="+mn-cs"/>
                        </a:rPr>
                        <a:t>We aspire to become a </a:t>
                      </a:r>
                      <a:r>
                        <a:rPr lang="en-US" sz="1050" b="1" kern="1200" dirty="0">
                          <a:solidFill>
                            <a:schemeClr val="tx1"/>
                          </a:solidFill>
                          <a:latin typeface="Tenorite"/>
                          <a:ea typeface="+mn-ea"/>
                          <a:cs typeface="+mn-cs"/>
                        </a:rPr>
                        <a:t>leader in operations consulting services 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Tenorite"/>
                          <a:ea typeface="+mn-ea"/>
                          <a:cs typeface="+mn-cs"/>
                        </a:rPr>
                        <a:t>by </a:t>
                      </a:r>
                      <a:r>
                        <a:rPr lang="en-US" sz="1050" b="0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Calibri"/>
                        </a:rPr>
                        <a:t>leading our clients in their business and </a:t>
                      </a:r>
                      <a:r>
                        <a:rPr lang="en-US" sz="1050" b="1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Calibri"/>
                        </a:rPr>
                        <a:t>operations transformation</a:t>
                      </a:r>
                      <a:r>
                        <a:rPr lang="en-US" sz="1050" b="0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en-AU" sz="1050" b="0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Calibri"/>
                        </a:rPr>
                        <a:t>Target industries: </a:t>
                      </a:r>
                      <a:r>
                        <a:rPr lang="en-AU" sz="1050" b="1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Calibri"/>
                        </a:rPr>
                        <a:t>primarily Mining </a:t>
                      </a:r>
                      <a:r>
                        <a:rPr lang="en-AU" sz="1050" b="0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Calibri"/>
                        </a:rPr>
                        <a:t>Energy/Utilities,</a:t>
                      </a:r>
                      <a:r>
                        <a:rPr lang="en-AU" sz="1050" b="0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Arial"/>
                        </a:rPr>
                        <a:t> </a:t>
                      </a:r>
                      <a:r>
                        <a:rPr lang="en-AU" sz="1050" b="0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Calibri"/>
                        </a:rPr>
                        <a:t>Pulp &amp; Paper</a:t>
                      </a:r>
                      <a:endParaRPr lang="en-AU" sz="1050" b="0" i="0" u="none" strike="noStrike" kern="1200" cap="none" dirty="0">
                        <a:solidFill>
                          <a:schemeClr val="tx1"/>
                        </a:solidFill>
                        <a:latin typeface="Tenorite"/>
                        <a:ea typeface="Arial"/>
                        <a:cs typeface="Calibri"/>
                        <a:sym typeface="Arial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50" b="0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Calibri"/>
                        </a:rPr>
                        <a:t>Location: South America, </a:t>
                      </a:r>
                      <a:r>
                        <a:rPr lang="en-US" sz="1050" b="1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Calibri"/>
                        </a:rPr>
                        <a:t>mostly Chile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altLang="en-US" sz="105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norite"/>
                          <a:ea typeface="+mn-ea"/>
                          <a:cs typeface="+mn-cs"/>
                        </a:rPr>
                        <a:t>Our values: </a:t>
                      </a:r>
                      <a:r>
                        <a:rPr lang="en-GB" sz="1050" dirty="0"/>
                        <a:t>Excellence, Fun, Impactful Diverse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US" altLang="en-US" sz="105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enorite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norite"/>
                          <a:ea typeface="+mn-ea"/>
                          <a:cs typeface="+mn-cs"/>
                        </a:rPr>
                        <a:t>Logo philosophy: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en-US" sz="105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norite"/>
                          <a:ea typeface="+mn-ea"/>
                          <a:cs typeface="+mn-cs"/>
                        </a:rPr>
                        <a:t>Lean into the “Golden ratio”, also known as the golden number, Phi, 1.618.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en-US" sz="105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norite"/>
                          <a:ea typeface="+mn-ea"/>
                          <a:cs typeface="+mn-cs"/>
                        </a:rPr>
                        <a:t>The name integrated the Phi ”graphite” 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1050" b="0" dirty="0">
                          <a:solidFill>
                            <a:schemeClr val="tx1"/>
                          </a:solidFill>
                        </a:rPr>
                        <a:t>Graphite is a type of carbon so is linked to the industry (mining)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1050" b="0" dirty="0">
                          <a:solidFill>
                            <a:schemeClr val="tx1"/>
                          </a:solidFill>
                        </a:rPr>
                        <a:t>We can link it elements of nature too 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1050" b="0" dirty="0">
                          <a:solidFill>
                            <a:schemeClr val="tx1"/>
                          </a:solidFill>
                        </a:rPr>
                        <a:t>good colour palette using the graphite tones and nature (black, silver, green, gold, etc)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1050" b="0" dirty="0">
                          <a:solidFill>
                            <a:schemeClr val="tx1"/>
                          </a:solidFill>
                        </a:rPr>
                        <a:t>The name is easy to understand in English and Spanish 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1050" b="0" dirty="0">
                          <a:solidFill>
                            <a:schemeClr val="tx1"/>
                          </a:solidFill>
                        </a:rPr>
                        <a:t>Rich imagery about graphite, nature, etc for designing templates and collateral 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6DF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en-US" sz="105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norite"/>
                          <a:ea typeface="+mn-ea"/>
                          <a:cs typeface="+mn-cs"/>
                        </a:rPr>
                        <a:t>Our values: </a:t>
                      </a:r>
                      <a:r>
                        <a:rPr lang="en-GB" sz="1050" dirty="0"/>
                        <a:t>Excellence, Fun, Impactful Diverse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err="1">
                          <a:solidFill>
                            <a:schemeClr val="tx1"/>
                          </a:solidFill>
                        </a:rPr>
                        <a:t>Colour</a:t>
                      </a: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 palette: Use </a:t>
                      </a:r>
                      <a:r>
                        <a:rPr lang="en-US" sz="1050" b="0" dirty="0" err="1">
                          <a:solidFill>
                            <a:schemeClr val="tx1"/>
                          </a:solidFill>
                        </a:rPr>
                        <a:t>colours</a:t>
                      </a: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 that represent graphite but also nature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Simplicity: It has to be simple but elegant and professional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Originality: play with the word “Phi” in </a:t>
                      </a:r>
                      <a:r>
                        <a:rPr lang="en-US" sz="1050" b="0" dirty="0" err="1">
                          <a:solidFill>
                            <a:schemeClr val="tx1"/>
                          </a:solidFill>
                        </a:rPr>
                        <a:t>graPHIte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Neutral: giving the space to tell the story we want around the logo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6DF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9pPr>
                    </a:lstStyle>
                    <a:p>
                      <a:pPr marL="171450" indent="-171450" algn="l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Black, silver, copper, graphite</a:t>
                      </a:r>
                    </a:p>
                    <a:p>
                      <a:pPr marL="171450" indent="-171450" algn="l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Play with the colour </a:t>
                      </a:r>
                      <a:r>
                        <a:rPr lang="en-AU" sz="1050" dirty="0" err="1">
                          <a:solidFill>
                            <a:schemeClr val="tx1"/>
                          </a:solidFill>
                        </a:rPr>
                        <a:t>palletes</a:t>
                      </a: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 added in visual elements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6DF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6DF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6801760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FA03B697-4029-E5B5-BB90-F56A5C2FF0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3054" y="1831361"/>
            <a:ext cx="1825090" cy="8611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08A859-9357-77BF-24A0-945007BF52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59073" y="1839324"/>
            <a:ext cx="672705" cy="7787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E385BAD-C203-3AEC-E1FC-9FB506FE0C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1246" y="2727578"/>
            <a:ext cx="537924" cy="6541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8FEAE52-AB9A-6782-1D86-7EFC611DE8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9630" y="2597818"/>
            <a:ext cx="2304853" cy="36409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B7FAAA0-1E97-EB75-4857-8FA9600E97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9630" y="3083911"/>
            <a:ext cx="2304853" cy="2800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3F2C59A-6033-19F8-5EC2-13982EB8E7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22478" y="2740602"/>
            <a:ext cx="987797" cy="5713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E90E04E-41F8-2B7C-AE13-C6681663348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51314" y="3362918"/>
            <a:ext cx="899160" cy="31254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6DBDC44-3CDF-BDAF-B81C-913F769CD9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47645" y="3364880"/>
            <a:ext cx="899160" cy="87592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FBAB159-8580-DCDC-4641-3319A41A0B8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08040" y="5086553"/>
            <a:ext cx="1813876" cy="82064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409F30B-BCD5-A1C1-BB7E-B284D958830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44250" y="4362949"/>
            <a:ext cx="1068205" cy="70928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5F636EE-A35A-B966-5836-066644B52002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56774"/>
          <a:stretch/>
        </p:blipFill>
        <p:spPr>
          <a:xfrm>
            <a:off x="10675424" y="2727437"/>
            <a:ext cx="605111" cy="58452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16A5450-57EB-E102-8ECC-6AEDA05E508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949413" y="3747571"/>
            <a:ext cx="767654" cy="53635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525C3D9-F7BF-0999-77D5-664A6E1B245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751778" y="3760072"/>
            <a:ext cx="521355" cy="51827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EF192B4-9A09-2433-C560-37A126FC980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301427" y="3754818"/>
            <a:ext cx="424754" cy="41504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C1C0FBA-E4DF-C072-A05D-C8822FA79F3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85628" y="4342082"/>
            <a:ext cx="1546889" cy="70928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826114F-C138-E719-0951-1012B3D6D12E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r="24420"/>
          <a:stretch/>
        </p:blipFill>
        <p:spPr>
          <a:xfrm>
            <a:off x="11303730" y="2647038"/>
            <a:ext cx="228048" cy="66883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9520495-28E1-4A6F-CD1D-F3AD6E49CC9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944250" y="5122325"/>
            <a:ext cx="630616" cy="39404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E6E3C1B-4F29-5A8A-0B7B-C30D8DA6FDE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272809" y="3437050"/>
            <a:ext cx="1983368" cy="676149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BEE2FD5C-6EC3-5EBD-0EB8-F8CBEC7D8B7E}"/>
              </a:ext>
            </a:extLst>
          </p:cNvPr>
          <p:cNvGrpSpPr/>
          <p:nvPr/>
        </p:nvGrpSpPr>
        <p:grpSpPr>
          <a:xfrm>
            <a:off x="7124797" y="3576761"/>
            <a:ext cx="287259" cy="771158"/>
            <a:chOff x="7272340" y="4218097"/>
            <a:chExt cx="287259" cy="771158"/>
          </a:xfrm>
        </p:grpSpPr>
        <p:pic>
          <p:nvPicPr>
            <p:cNvPr id="16" name="Picture 15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E21A2476-33AD-4BF8-4D61-CFCB4BE635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7272340" y="4218097"/>
              <a:ext cx="287259" cy="258653"/>
            </a:xfrm>
            <a:prstGeom prst="rect">
              <a:avLst/>
            </a:prstGeom>
          </p:spPr>
        </p:pic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B357B46-6329-8A3D-6262-6CF85CF08273}"/>
                </a:ext>
              </a:extLst>
            </p:cNvPr>
            <p:cNvCxnSpPr/>
            <p:nvPr/>
          </p:nvCxnSpPr>
          <p:spPr>
            <a:xfrm>
              <a:off x="7272340" y="4453592"/>
              <a:ext cx="0" cy="535663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A20E46DB-F4B1-C770-7D78-BB9D74C3DC5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928462" y="5566454"/>
            <a:ext cx="743492" cy="47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529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6275E-D568-3570-8B6A-FBAA508F2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Golden ratio in nature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9AE3EE-12CC-16B1-1FE7-4DC4D1D8F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627AFA-03F3-D38B-CF9A-FA20ADB0C1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AU" dirty="0"/>
              <a:t>Brand creation</a:t>
            </a:r>
          </a:p>
          <a:p>
            <a:endParaRPr lang="en-AU" dirty="0"/>
          </a:p>
        </p:txBody>
      </p:sp>
      <p:pic>
        <p:nvPicPr>
          <p:cNvPr id="1026" name="Picture 2" descr="How the Golden Ratio Manifests in Nature">
            <a:extLst>
              <a:ext uri="{FF2B5EF4-FFF2-40B4-BE49-F238E27FC236}">
                <a16:creationId xmlns:a16="http://schemas.microsoft.com/office/drawing/2014/main" id="{FEEC47F9-F7F4-34E8-C73D-416875DFA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124" y="1400224"/>
            <a:ext cx="2778766" cy="1852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1519C9-E7CE-99E3-CF92-04E179C775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7920" y="1479920"/>
            <a:ext cx="2752264" cy="25206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6E30147-D86A-F59C-9506-4A1F5562AD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0390" y="2686742"/>
            <a:ext cx="2752264" cy="191046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29C642-6823-E648-BFC6-8446B43B98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0388" y="864751"/>
            <a:ext cx="2752265" cy="17498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6506DDF-100B-512D-3900-F23D7635EE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345" y="3398005"/>
            <a:ext cx="3096077" cy="18615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6A7E617-09B6-F1E6-82D3-932ED2E68F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9345" y="1439692"/>
            <a:ext cx="2630040" cy="17533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B2E2F01-738F-595E-7F00-5DC44CA8742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33301" y="4101398"/>
            <a:ext cx="2000718" cy="20978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7CF86FC-586F-D379-C0E6-AE07AFD2FA8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6717" y="3505206"/>
            <a:ext cx="2890214" cy="209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352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5F9CFB0D-139D-3208-B723-A813A77FF4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046679"/>
              </p:ext>
            </p:extLst>
          </p:nvPr>
        </p:nvGraphicFramePr>
        <p:xfrm>
          <a:off x="2086625" y="1388013"/>
          <a:ext cx="5586944" cy="4681089"/>
        </p:xfrm>
        <a:graphic>
          <a:graphicData uri="http://schemas.openxmlformats.org/drawingml/2006/table">
            <a:tbl>
              <a:tblPr firstRow="1" bandRow="1"/>
              <a:tblGrid>
                <a:gridCol w="2793472">
                  <a:extLst>
                    <a:ext uri="{9D8B030D-6E8A-4147-A177-3AD203B41FA5}">
                      <a16:colId xmlns:a16="http://schemas.microsoft.com/office/drawing/2014/main" val="3169082468"/>
                    </a:ext>
                  </a:extLst>
                </a:gridCol>
                <a:gridCol w="2793472">
                  <a:extLst>
                    <a:ext uri="{9D8B030D-6E8A-4147-A177-3AD203B41FA5}">
                      <a16:colId xmlns:a16="http://schemas.microsoft.com/office/drawing/2014/main" val="1988955802"/>
                    </a:ext>
                  </a:extLst>
                </a:gridCol>
              </a:tblGrid>
              <a:tr h="4398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9pPr>
                    </a:lstStyle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Monochromatic Logo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9pPr>
                    </a:lstStyle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Colours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935956"/>
                  </a:ext>
                </a:extLst>
              </a:tr>
              <a:tr h="42412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AU" sz="1050" b="0" dirty="0">
                          <a:solidFill>
                            <a:schemeClr val="tx1"/>
                          </a:solidFill>
                        </a:rPr>
                        <a:t>Typography: ok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AU" sz="1050" b="0" dirty="0">
                          <a:solidFill>
                            <a:schemeClr val="tx1"/>
                          </a:solidFill>
                        </a:rPr>
                        <a:t>PHI: ok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AU" sz="1050" b="0" dirty="0">
                          <a:solidFill>
                            <a:schemeClr val="tx1"/>
                          </a:solidFill>
                        </a:rPr>
                        <a:t>Mineral element: ok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AU" sz="1050" b="0" dirty="0">
                          <a:solidFill>
                            <a:schemeClr val="tx1"/>
                          </a:solidFill>
                        </a:rPr>
                        <a:t>Colour: OK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6DF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Draft: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1 logo in each </a:t>
                      </a:r>
                      <a:r>
                        <a:rPr lang="en-US" sz="1050" b="0" dirty="0" err="1">
                          <a:solidFill>
                            <a:schemeClr val="tx1"/>
                          </a:solidFill>
                        </a:rPr>
                        <a:t>colour</a:t>
                      </a: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 of the palette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6DF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68017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68EC085-6C3C-7A07-F649-B2F669F57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Graphite logo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DD559B-23CE-2AEF-91EB-E72BC94E3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D63DB5-2F72-6E16-96E8-484D547880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AU" dirty="0"/>
              <a:t>Brand creation</a:t>
            </a:r>
          </a:p>
          <a:p>
            <a:endParaRPr lang="en-AU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7B4BBB0-0767-A3DE-2041-BE428639F4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040" b="5735"/>
          <a:stretch/>
        </p:blipFill>
        <p:spPr>
          <a:xfrm rot="5400000">
            <a:off x="4879958" y="2829474"/>
            <a:ext cx="2793749" cy="1199052"/>
          </a:xfrm>
          <a:prstGeom prst="rect">
            <a:avLst/>
          </a:prstGeom>
          <a:solidFill>
            <a:srgbClr val="2E2E2E"/>
          </a:solidFill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2D3C868-CEA7-7279-5527-1C75BEAE48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789" y="1979440"/>
            <a:ext cx="2054398" cy="198355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359654B-46A8-9600-DF86-133E5DDE9E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0789" y="3983655"/>
            <a:ext cx="837206" cy="77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282006"/>
      </p:ext>
    </p:extLst>
  </p:cSld>
  <p:clrMapOvr>
    <a:masterClrMapping/>
  </p:clrMapOvr>
</p:sld>
</file>

<file path=ppt/theme/theme1.xml><?xml version="1.0" encoding="utf-8"?>
<a:theme xmlns:a="http://schemas.openxmlformats.org/drawingml/2006/main" name="1_Monolin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ustom 56">
      <a:majorFont>
        <a:latin typeface="Tenorite"/>
        <a:ea typeface=""/>
        <a:cs typeface=""/>
      </a:majorFont>
      <a:minorFont>
        <a:latin typeface="Tenorit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t"/>
      <a:lstStyle>
        <a:defPPr algn="l">
          <a:defRPr dirty="0" err="1" smtClean="0"/>
        </a:defPPr>
      </a:lstStyle>
      <a:style>
        <a:lnRef idx="2">
          <a:schemeClr val="accent5">
            <a:shade val="15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Serifos Group Template" id="{4111F4AF-ADCA-8B42-8C10-415EE3DCE694}" vid="{80B72BF2-1E1D-A84A-A5F0-A21201FD37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d03eda-e9ff-4f32-90c1-826b1bc950af">
      <Terms xmlns="http://schemas.microsoft.com/office/infopath/2007/PartnerControls"/>
    </lcf76f155ced4ddcb4097134ff3c332f>
    <TaxCatchAll xmlns="571a6f3b-e0d9-423c-a0ac-6fb02e44c329" xsi:nil="true"/>
    <SharedWithUsers xmlns="571a6f3b-e0d9-423c-a0ac-6fb02e44c329">
      <UserInfo>
        <DisplayName/>
        <AccountId xsi:nil="true"/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9D45D5CCD1F441A4E7677B98DE8755" ma:contentTypeVersion="13" ma:contentTypeDescription="Create a new document." ma:contentTypeScope="" ma:versionID="9defd796ec99cf0b231ff99434894909">
  <xsd:schema xmlns:xsd="http://www.w3.org/2001/XMLSchema" xmlns:xs="http://www.w3.org/2001/XMLSchema" xmlns:p="http://schemas.microsoft.com/office/2006/metadata/properties" xmlns:ns2="7dd03eda-e9ff-4f32-90c1-826b1bc950af" xmlns:ns3="571a6f3b-e0d9-423c-a0ac-6fb02e44c329" targetNamespace="http://schemas.microsoft.com/office/2006/metadata/properties" ma:root="true" ma:fieldsID="07689eeb2cda8b308c88d44a9cddd282" ns2:_="" ns3:_="">
    <xsd:import namespace="7dd03eda-e9ff-4f32-90c1-826b1bc950af"/>
    <xsd:import namespace="571a6f3b-e0d9-423c-a0ac-6fb02e44c32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d03eda-e9ff-4f32-90c1-826b1bc950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81db85b-8308-433b-bdbb-b6c6efdfb37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1a6f3b-e0d9-423c-a0ac-6fb02e44c32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8eff5cd0-d17f-428c-856c-a069bf60d000}" ma:internalName="TaxCatchAll" ma:showField="CatchAllData" ma:web="571a6f3b-e0d9-423c-a0ac-6fb02e44c3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487D3EA-B943-4133-99B9-BFC184F1EBCA}">
  <ds:schemaRefs>
    <ds:schemaRef ds:uri="http://schemas.microsoft.com/office/infopath/2007/PartnerControls"/>
    <ds:schemaRef ds:uri="http://purl.org/dc/dcmitype/"/>
    <ds:schemaRef ds:uri="7dd03eda-e9ff-4f32-90c1-826b1bc950af"/>
    <ds:schemaRef ds:uri="571a6f3b-e0d9-423c-a0ac-6fb02e44c329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B700C70-F8BD-4B8D-8A9A-2245DAD0FE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d03eda-e9ff-4f32-90c1-826b1bc950af"/>
    <ds:schemaRef ds:uri="571a6f3b-e0d9-423c-a0ac-6fb02e44c32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2E3B8DF-7CFF-4231-ACB5-0395D40453C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24865</TotalTime>
  <Words>405</Words>
  <Application>Microsoft Macintosh PowerPoint</Application>
  <PresentationFormat>Widescreen</PresentationFormat>
  <Paragraphs>107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Aptos</vt:lpstr>
      <vt:lpstr>Arial</vt:lpstr>
      <vt:lpstr>Calibri</vt:lpstr>
      <vt:lpstr>Lato Light</vt:lpstr>
      <vt:lpstr>Lato Regular</vt:lpstr>
      <vt:lpstr>Open Sans Light</vt:lpstr>
      <vt:lpstr>Roboto</vt:lpstr>
      <vt:lpstr>Tenorite</vt:lpstr>
      <vt:lpstr>Wingdings</vt:lpstr>
      <vt:lpstr>1_Monoline</vt:lpstr>
      <vt:lpstr>Brand creation process | Brief for logo</vt:lpstr>
      <vt:lpstr>Golden ratio in nature</vt:lpstr>
      <vt:lpstr>Graphite logo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Brand creation </dc:title>
  <dc:creator>Camila Fuentes</dc:creator>
  <cp:lastModifiedBy>Camila Fuentes</cp:lastModifiedBy>
  <cp:revision>8</cp:revision>
  <dcterms:created xsi:type="dcterms:W3CDTF">2024-06-12T11:36:07Z</dcterms:created>
  <dcterms:modified xsi:type="dcterms:W3CDTF">2024-11-26T15:26:38Z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0x010100BB9D45D5CCD1F441A4E7677B98DE8755</vt:lpwstr>
  </property>
  <property fmtid="{D5CDD505-2E9C-101B-9397-08002B2CF9AE}" pid="3" name="MediaServiceImageTags">
    <vt:lpwstr/>
  </property>
  <property fmtid="{D5CDD505-2E9C-101B-9397-08002B2CF9AE}" pid="4" name="Order">
    <vt:r8>10700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